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8F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xml" ContentType="application/vnd.openxmlformats-officedocument.presentationml.tags+xml"/>
  <Override PartName="/ppt/notesSlides/notesSlide35.xml" ContentType="application/vnd.openxmlformats-officedocument.presentationml.notesSlide+xml"/>
  <Override PartName="/ppt/tags/tag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6"/>
  </p:notesMasterIdLst>
  <p:sldIdLst>
    <p:sldId id="399" r:id="rId2"/>
    <p:sldId id="546" r:id="rId3"/>
    <p:sldId id="3724" r:id="rId4"/>
    <p:sldId id="547" r:id="rId5"/>
    <p:sldId id="3778" r:id="rId6"/>
    <p:sldId id="555" r:id="rId7"/>
    <p:sldId id="3726" r:id="rId8"/>
    <p:sldId id="3725" r:id="rId9"/>
    <p:sldId id="3779" r:id="rId10"/>
    <p:sldId id="3781" r:id="rId11"/>
    <p:sldId id="563" r:id="rId12"/>
    <p:sldId id="3727" r:id="rId13"/>
    <p:sldId id="3728" r:id="rId14"/>
    <p:sldId id="3729" r:id="rId15"/>
    <p:sldId id="3730" r:id="rId16"/>
    <p:sldId id="3731" r:id="rId17"/>
    <p:sldId id="3732" r:id="rId18"/>
    <p:sldId id="3733" r:id="rId19"/>
    <p:sldId id="3754" r:id="rId20"/>
    <p:sldId id="3755" r:id="rId21"/>
    <p:sldId id="3758" r:id="rId22"/>
    <p:sldId id="3756" r:id="rId23"/>
    <p:sldId id="3757" r:id="rId24"/>
    <p:sldId id="3759" r:id="rId25"/>
    <p:sldId id="3760" r:id="rId26"/>
    <p:sldId id="3761" r:id="rId27"/>
    <p:sldId id="3762" r:id="rId28"/>
    <p:sldId id="3763" r:id="rId29"/>
    <p:sldId id="3764" r:id="rId30"/>
    <p:sldId id="3765" r:id="rId31"/>
    <p:sldId id="3766" r:id="rId32"/>
    <p:sldId id="3767" r:id="rId33"/>
    <p:sldId id="3768" r:id="rId34"/>
    <p:sldId id="3782" r:id="rId35"/>
    <p:sldId id="3769" r:id="rId36"/>
    <p:sldId id="3771" r:id="rId37"/>
    <p:sldId id="3772" r:id="rId38"/>
    <p:sldId id="3783" r:id="rId39"/>
    <p:sldId id="3773" r:id="rId40"/>
    <p:sldId id="3774" r:id="rId41"/>
    <p:sldId id="3775" r:id="rId42"/>
    <p:sldId id="3776" r:id="rId43"/>
    <p:sldId id="3777" r:id="rId44"/>
    <p:sldId id="528" r:id="rId45"/>
  </p:sldIdLst>
  <p:sldSz cx="12192000" cy="6858000"/>
  <p:notesSz cx="6858000" cy="9144000"/>
  <p:embeddedFontLst>
    <p:embeddedFont>
      <p:font typeface="等线" panose="02010600030101010101" pitchFamily="2" charset="-122"/>
      <p:regular r:id="rId47"/>
      <p:bold r:id="rId48"/>
    </p:embeddedFont>
    <p:embeddedFont>
      <p:font typeface="等线 Light" panose="02010600030101010101" pitchFamily="2" charset="-122"/>
      <p:regular r:id="rId49"/>
    </p:embeddedFont>
    <p:embeddedFont>
      <p:font typeface="微软雅黑" panose="020B0503020204020204" pitchFamily="34" charset="-122"/>
      <p:regular r:id="rId50"/>
      <p:bold r:id="rId51"/>
    </p:embeddedFont>
    <p:embeddedFont>
      <p:font typeface="Calibri" panose="020F0502020204030204" pitchFamily="34" charset="0"/>
      <p:regular r:id="rId52"/>
      <p:bold r:id="rId53"/>
      <p:italic r:id="rId54"/>
      <p:boldItalic r:id="rId55"/>
    </p:embeddedFont>
    <p:embeddedFont>
      <p:font typeface="Cambria Math" panose="02040503050406030204" pitchFamily="18" charset="0"/>
      <p:regular r:id="rId56"/>
    </p:embeddedFont>
    <p:embeddedFont>
      <p:font typeface="Impact" panose="020B0806030902050204" pitchFamily="34" charset="0"/>
      <p:regular r:id="rId5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04042B-4992-087B-A844-D0AE3D54BE23}" name="A8431" initials="" userId="S::a8431@xoffice.site::8fc09e8c-de71-4f2d-8284-ecaab772ed7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00"/>
    <p:restoredTop sz="96327"/>
  </p:normalViewPr>
  <p:slideViewPr>
    <p:cSldViewPr snapToGrid="0">
      <p:cViewPr varScale="1">
        <p:scale>
          <a:sx n="103" d="100"/>
          <a:sy n="103" d="100"/>
        </p:scale>
        <p:origin x="200" y="12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modernComment_18F_0.xml><?xml version="1.0" encoding="utf-8"?>
<p188:cmLst xmlns:a="http://schemas.openxmlformats.org/drawingml/2006/main" xmlns:r="http://schemas.openxmlformats.org/officeDocument/2006/relationships" xmlns:p188="http://schemas.microsoft.com/office/powerpoint/2018/8/main">
  <p188:cm id="{AEB2896B-65D1-3D40-BC0E-507F755508A4}" authorId="{2E04042B-4992-087B-A844-D0AE3D54BE23}" created="2024-04-13T22:17:02.975">
    <pc:sldMkLst xmlns:pc="http://schemas.microsoft.com/office/powerpoint/2013/main/command">
      <pc:docMk/>
      <pc:sldMk cId="0" sldId="399"/>
    </pc:sldMkLst>
    <p188:txBody>
      <a:bodyPr/>
      <a:lstStyle/>
      <a:p>
        <a:r>
          <a:rPr lang="zh-CN" altLang="en-US"/>
          <a:t>123</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5B4A8-6338-7A46-A335-9AF9421E7DDF}" type="datetimeFigureOut">
              <a:rPr kumimoji="1" lang="zh-CN" altLang="en-US" smtClean="0"/>
              <a:t>2024/4/13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8CD84-64CA-FB44-929C-6EEB3D0E23F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defRPr/>
            </a:pPr>
            <a:r>
              <a:rPr lang="en-US" altLang="zh-CN" sz="1800" kern="100" dirty="0">
                <a:effectLst/>
                <a:latin typeface="Times New Roman" panose="02020503050405090304" pitchFamily="18" charset="0"/>
                <a:ea typeface="等线" pitchFamily="2" charset="-122"/>
                <a:cs typeface="Times New Roman" panose="02020503050405090304" pitchFamily="18" charset="0"/>
              </a:rPr>
              <a:t>Thanks everyone for being here. I’m going to tell you about this paper on lattice-based homomorphic secret sharing for multi-key settings, whose construction bypasses the multi-key homomorphic encryption.</a:t>
            </a:r>
            <a:endParaRPr lang="zh-CN" altLang="zh-CN" sz="1800" kern="100" dirty="0">
              <a:effectLst/>
              <a:latin typeface="等线" pitchFamily="2" charset="-122"/>
              <a:ea typeface="等线" pitchFamily="2" charset="-122"/>
              <a:cs typeface="Times New Roman" panose="02020503050405090304" pitchFamily="18" charset="0"/>
            </a:endParaRPr>
          </a:p>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defRPr/>
            </a:pPr>
            <a:r>
              <a:rPr lang="en-US" altLang="zh-CN" sz="1800" kern="100" dirty="0">
                <a:effectLst/>
                <a:latin typeface="Times New Roman" panose="02020503050405090304" pitchFamily="18" charset="0"/>
                <a:ea typeface="等线" pitchFamily="2" charset="-122"/>
                <a:cs typeface="Times New Roman" panose="02020503050405090304" pitchFamily="18" charset="0"/>
              </a:rPr>
              <a:t>I will start by introducing the background of homomorphic secret sharing, from which we show our motivation for multi-key HSS. Next, a brief review of the lattice-based HSS scheme presented at </a:t>
            </a:r>
            <a:r>
              <a:rPr lang="en-US" altLang="zh-CN" sz="1800" kern="100" dirty="0" err="1">
                <a:effectLst/>
                <a:latin typeface="Times New Roman" panose="02020503050405090304" pitchFamily="18" charset="0"/>
                <a:ea typeface="等线" pitchFamily="2" charset="-122"/>
                <a:cs typeface="Times New Roman" panose="02020503050405090304" pitchFamily="18" charset="0"/>
              </a:rPr>
              <a:t>Eurocrypt</a:t>
            </a:r>
            <a:r>
              <a:rPr lang="en-US" altLang="zh-CN" sz="1800" kern="100" dirty="0">
                <a:effectLst/>
                <a:latin typeface="Times New Roman" panose="02020503050405090304" pitchFamily="18" charset="0"/>
                <a:ea typeface="等线" pitchFamily="2" charset="-122"/>
                <a:cs typeface="Times New Roman" panose="02020503050405090304" pitchFamily="18" charset="0"/>
              </a:rPr>
              <a:t> 2019. And then move to our work for multi-key HSS.</a:t>
            </a:r>
            <a:endParaRPr lang="zh-CN" altLang="zh-CN" sz="1800" kern="100" dirty="0">
              <a:effectLst/>
              <a:latin typeface="等线" pitchFamily="2" charset="-122"/>
              <a:ea typeface="等线" pitchFamily="2" charset="-122"/>
              <a:cs typeface="Times New Roman" panose="02020503050405090304" pitchFamily="18" charset="0"/>
            </a:endParaRPr>
          </a:p>
          <a:p>
            <a:endParaRPr lang="zh-CN" altLang="en-US" dirty="0"/>
          </a:p>
        </p:txBody>
      </p:sp>
    </p:spTree>
    <p:extLst>
      <p:ext uri="{BB962C8B-B14F-4D97-AF65-F5344CB8AC3E}">
        <p14:creationId xmlns:p14="http://schemas.microsoft.com/office/powerpoint/2010/main" val="169320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5116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502952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91348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28720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18580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4252453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300539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55163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28334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defRPr/>
            </a:pPr>
            <a:r>
              <a:rPr lang="en-US" altLang="zh-CN" sz="1800" kern="100" dirty="0">
                <a:effectLst/>
                <a:latin typeface="Times New Roman" panose="02020503050405090304" pitchFamily="18" charset="0"/>
                <a:ea typeface="等线" pitchFamily="2" charset="-122"/>
                <a:cs typeface="Times New Roman" panose="02020503050405090304" pitchFamily="18" charset="0"/>
              </a:rPr>
              <a:t>I will start by introducing the background of homomorphic secret sharing, from which we show our motivation for multi-key HSS. Next, a brief review of the lattice-based HSS scheme presented at </a:t>
            </a:r>
            <a:r>
              <a:rPr lang="en-US" altLang="zh-CN" sz="1800" kern="100" dirty="0" err="1">
                <a:effectLst/>
                <a:latin typeface="Times New Roman" panose="02020503050405090304" pitchFamily="18" charset="0"/>
                <a:ea typeface="等线" pitchFamily="2" charset="-122"/>
                <a:cs typeface="Times New Roman" panose="02020503050405090304" pitchFamily="18" charset="0"/>
              </a:rPr>
              <a:t>Eurocrypt</a:t>
            </a:r>
            <a:r>
              <a:rPr lang="en-US" altLang="zh-CN" sz="1800" kern="100" dirty="0">
                <a:effectLst/>
                <a:latin typeface="Times New Roman" panose="02020503050405090304" pitchFamily="18" charset="0"/>
                <a:ea typeface="等线" pitchFamily="2" charset="-122"/>
                <a:cs typeface="Times New Roman" panose="02020503050405090304" pitchFamily="18" charset="0"/>
              </a:rPr>
              <a:t> 2019. And then move to our work for multi-key HSS.</a:t>
            </a:r>
            <a:endParaRPr lang="zh-CN" altLang="zh-CN" sz="1800" kern="100" dirty="0">
              <a:effectLst/>
              <a:latin typeface="等线" pitchFamily="2" charset="-122"/>
              <a:ea typeface="等线" pitchFamily="2" charset="-122"/>
              <a:cs typeface="Times New Roman" panose="02020503050405090304" pitchFamily="18" charset="0"/>
            </a:endParaRPr>
          </a:p>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626883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249957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985263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951446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129673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331770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081713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978141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742892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27008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defRPr/>
            </a:pPr>
            <a:r>
              <a:rPr lang="en-US" altLang="zh-CN" sz="1800" kern="100" dirty="0">
                <a:effectLst/>
                <a:latin typeface="Times New Roman" panose="02020503050405090304" pitchFamily="18" charset="0"/>
                <a:ea typeface="等线" pitchFamily="2" charset="-122"/>
                <a:cs typeface="Times New Roman" panose="02020503050405090304" pitchFamily="18" charset="0"/>
              </a:rPr>
              <a:t>I will start by introducing the background of homomorphic secret sharing, from which we show our motivation for multi-key HSS. Next, a brief review of the lattice-based HSS scheme presented at </a:t>
            </a:r>
            <a:r>
              <a:rPr lang="en-US" altLang="zh-CN" sz="1800" kern="100" dirty="0" err="1">
                <a:effectLst/>
                <a:latin typeface="Times New Roman" panose="02020503050405090304" pitchFamily="18" charset="0"/>
                <a:ea typeface="等线" pitchFamily="2" charset="-122"/>
                <a:cs typeface="Times New Roman" panose="02020503050405090304" pitchFamily="18" charset="0"/>
              </a:rPr>
              <a:t>Eurocrypt</a:t>
            </a:r>
            <a:r>
              <a:rPr lang="en-US" altLang="zh-CN" sz="1800" kern="100" dirty="0">
                <a:effectLst/>
                <a:latin typeface="Times New Roman" panose="02020503050405090304" pitchFamily="18" charset="0"/>
                <a:ea typeface="等线" pitchFamily="2" charset="-122"/>
                <a:cs typeface="Times New Roman" panose="02020503050405090304" pitchFamily="18" charset="0"/>
              </a:rPr>
              <a:t> 2019. And then move to our work for multi-key HSS.</a:t>
            </a:r>
            <a:endParaRPr lang="zh-CN" altLang="zh-CN" sz="1800" kern="100" dirty="0">
              <a:effectLst/>
              <a:latin typeface="等线" pitchFamily="2" charset="-122"/>
              <a:ea typeface="等线" pitchFamily="2" charset="-122"/>
              <a:cs typeface="Times New Roman" panose="02020503050405090304" pitchFamily="18" charset="0"/>
            </a:endParaRPr>
          </a:p>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023324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120866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843588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247371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defRPr/>
            </a:pPr>
            <a:r>
              <a:rPr lang="en-US" altLang="zh-CN" sz="1800" kern="100" dirty="0">
                <a:effectLst/>
                <a:latin typeface="Times New Roman" panose="02020503050405090304" pitchFamily="18" charset="0"/>
                <a:ea typeface="等线" pitchFamily="2" charset="-122"/>
                <a:cs typeface="Times New Roman" panose="02020503050405090304" pitchFamily="18" charset="0"/>
              </a:rPr>
              <a:t>I will start by introducing the background of homomorphic secret sharing, from which we show our motivation for multi-key HSS. Next, a brief review of the lattice-based HSS scheme presented at </a:t>
            </a:r>
            <a:r>
              <a:rPr lang="en-US" altLang="zh-CN" sz="1800" kern="100" dirty="0" err="1">
                <a:effectLst/>
                <a:latin typeface="Times New Roman" panose="02020503050405090304" pitchFamily="18" charset="0"/>
                <a:ea typeface="等线" pitchFamily="2" charset="-122"/>
                <a:cs typeface="Times New Roman" panose="02020503050405090304" pitchFamily="18" charset="0"/>
              </a:rPr>
              <a:t>Eurocrypt</a:t>
            </a:r>
            <a:r>
              <a:rPr lang="en-US" altLang="zh-CN" sz="1800" kern="100" dirty="0">
                <a:effectLst/>
                <a:latin typeface="Times New Roman" panose="02020503050405090304" pitchFamily="18" charset="0"/>
                <a:ea typeface="等线" pitchFamily="2" charset="-122"/>
                <a:cs typeface="Times New Roman" panose="02020503050405090304" pitchFamily="18" charset="0"/>
              </a:rPr>
              <a:t> 2019. And then move to our work for multi-key HSS.</a:t>
            </a:r>
            <a:endParaRPr lang="zh-CN" altLang="zh-CN" sz="1800" kern="100" dirty="0">
              <a:effectLst/>
              <a:latin typeface="等线" pitchFamily="2" charset="-122"/>
              <a:ea typeface="等线" pitchFamily="2" charset="-122"/>
              <a:cs typeface="Times New Roman" panose="02020503050405090304" pitchFamily="18" charset="0"/>
            </a:endParaRPr>
          </a:p>
          <a:p>
            <a:endParaRPr lang="zh-CN" altLang="en-US" dirty="0"/>
          </a:p>
        </p:txBody>
      </p:sp>
    </p:spTree>
    <p:extLst>
      <p:ext uri="{BB962C8B-B14F-4D97-AF65-F5344CB8AC3E}">
        <p14:creationId xmlns:p14="http://schemas.microsoft.com/office/powerpoint/2010/main" val="3813625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170781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43105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134523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defRPr/>
            </a:pPr>
            <a:r>
              <a:rPr lang="en-US" altLang="zh-CN" sz="1800" kern="100" dirty="0">
                <a:effectLst/>
                <a:latin typeface="Times New Roman" panose="02020503050405090304" pitchFamily="18" charset="0"/>
                <a:ea typeface="等线" pitchFamily="2" charset="-122"/>
                <a:cs typeface="Times New Roman" panose="02020503050405090304" pitchFamily="18" charset="0"/>
              </a:rPr>
              <a:t>I will start by introducing the background of homomorphic secret sharing, from which we show our motivation for multi-key HSS. Next, a brief review of the lattice-based HSS scheme presented at </a:t>
            </a:r>
            <a:r>
              <a:rPr lang="en-US" altLang="zh-CN" sz="1800" kern="100" dirty="0" err="1">
                <a:effectLst/>
                <a:latin typeface="Times New Roman" panose="02020503050405090304" pitchFamily="18" charset="0"/>
                <a:ea typeface="等线" pitchFamily="2" charset="-122"/>
                <a:cs typeface="Times New Roman" panose="02020503050405090304" pitchFamily="18" charset="0"/>
              </a:rPr>
              <a:t>Eurocrypt</a:t>
            </a:r>
            <a:r>
              <a:rPr lang="en-US" altLang="zh-CN" sz="1800" kern="100" dirty="0">
                <a:effectLst/>
                <a:latin typeface="Times New Roman" panose="02020503050405090304" pitchFamily="18" charset="0"/>
                <a:ea typeface="等线" pitchFamily="2" charset="-122"/>
                <a:cs typeface="Times New Roman" panose="02020503050405090304" pitchFamily="18" charset="0"/>
              </a:rPr>
              <a:t> 2019. And then move to our work for multi-key HSS.</a:t>
            </a:r>
            <a:endParaRPr lang="zh-CN" altLang="zh-CN" sz="1800" kern="100" dirty="0">
              <a:effectLst/>
              <a:latin typeface="等线" pitchFamily="2" charset="-122"/>
              <a:ea typeface="等线" pitchFamily="2" charset="-122"/>
              <a:cs typeface="Times New Roman" panose="02020503050405090304" pitchFamily="18" charset="0"/>
            </a:endParaRPr>
          </a:p>
          <a:p>
            <a:endParaRPr lang="zh-CN" altLang="en-US" dirty="0"/>
          </a:p>
        </p:txBody>
      </p:sp>
    </p:spTree>
    <p:extLst>
      <p:ext uri="{BB962C8B-B14F-4D97-AF65-F5344CB8AC3E}">
        <p14:creationId xmlns:p14="http://schemas.microsoft.com/office/powerpoint/2010/main" val="1055198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18420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152400"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Homomorphic secret sharing was first proposed at Crypto2016. It’s a form of succinct distributed computation on secret shared values. As in most HSS works, we will focus on the two sever setting. In this case, each secret input X is secretly shared between two severs. Each server can locally evaluate some function say a program P upon its shares, leading to an additive share of the final result.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152400"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Here only additive reconstruction is considered, which means for correctness, after the evaluation, partial results from two servers are simply added together to get the accurate results applied to the inputs. The security requires each of these shares hides completely any information about the inputs. The distributed computation is succinct because the size of each partial result is independent of P.</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600403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892659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388456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038812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start with evaluation on input shares under different keys. For simplicity, we consider two independent clients. Each input client has an input and a pair of keys. Each input is converted into the corresponding input value. And the secret key of each input client is secretly shared into an additive shares. The resulting input shares are forwarded to computing servers.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26843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a:solidFill>
              <a:srgbClr val="000000">
                <a:alpha val="100000"/>
              </a:srgbClr>
            </a:solidFill>
            <a:miter lim="800000"/>
          </a:ln>
        </p:spPr>
      </p:sp>
      <p:sp>
        <p:nvSpPr>
          <p:cNvPr id="26627" name="备注占位符 2"/>
          <p:cNvSpPr>
            <a:spLocks noGrp="1"/>
          </p:cNvSpPr>
          <p:nvPr>
            <p:ph type="body" idx="1"/>
          </p:nvPr>
        </p:nvSpPr>
        <p:spPr>
          <a:noFill/>
          <a:ln>
            <a:noFill/>
          </a:ln>
        </p:spPr>
        <p:txBody>
          <a:bodyPr wrap="square" lIns="91440" tIns="45720" rIns="91440" bIns="45720" anchor="t"/>
          <a:lstStyle/>
          <a:p>
            <a:pPr marL="0" marR="0" lvl="0" indent="0" algn="l" defTabSz="685800" rtl="0" eaLnBrk="1" fontAlgn="base" latinLnBrk="0" hangingPunct="1">
              <a:lnSpc>
                <a:spcPct val="100000"/>
              </a:lnSpc>
              <a:spcBef>
                <a:spcPct val="0"/>
              </a:spcBef>
              <a:spcAft>
                <a:spcPct val="0"/>
              </a:spcAft>
              <a:buClrTx/>
              <a:buSzTx/>
              <a:buFontTx/>
              <a:buNone/>
              <a:defRPr/>
            </a:pPr>
            <a:r>
              <a:rPr lang="en-US" altLang="zh-CN" sz="1800" kern="100" dirty="0">
                <a:effectLst/>
                <a:latin typeface="Times New Roman" panose="02020503050405090304" pitchFamily="18" charset="0"/>
                <a:ea typeface="等线" pitchFamily="2" charset="-122"/>
                <a:cs typeface="Times New Roman" panose="02020503050405090304" pitchFamily="18" charset="0"/>
              </a:rPr>
              <a:t>That’s everything I want to introduce and thanks for listening. If you have any questions, feel free to contact authors via email.</a:t>
            </a:r>
            <a:endParaRPr lang="zh-CN" altLang="zh-CN" sz="1800" kern="100" dirty="0">
              <a:effectLst/>
              <a:latin typeface="等线" pitchFamily="2" charset="-122"/>
              <a:ea typeface="等线" pitchFamily="2" charset="-122"/>
              <a:cs typeface="Times New Roman" panose="02020503050405090304" pitchFamily="18" charset="0"/>
            </a:endParaRPr>
          </a:p>
          <a:p>
            <a:pPr lvl="0" eaLnBrk="1" hangingPunct="1">
              <a:spcBef>
                <a:spcPct val="0"/>
              </a:spcBef>
            </a:pPr>
            <a:endParaRPr lang="zh-CN" altLang="en-US" dirty="0"/>
          </a:p>
        </p:txBody>
      </p:sp>
      <p:sp>
        <p:nvSpPr>
          <p:cNvPr id="2662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itchFamily="2" charset="-122"/>
              </a:rPr>
              <a:t>44</a:t>
            </a:fld>
            <a:endParaRPr lang="zh-CN" altLang="en-US" sz="1200" dirty="0">
              <a:latin typeface="Calibri" panose="020F0502020204030204"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152400"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Homomorphic secret sharing was first proposed at Crypto2016. It’s a form of succinct distributed computation on secret shared values. As in most HSS works, we will focus on the two sever setting. In this case, each secret input X is secretly shared between two severs. Each server can locally evaluate some function say a program P upon its shares, leading to an additive share of the final result.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152400"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Here only additive reconstruction is considered, which means for correctness, after the evaluation, partial results from two servers are simply added together to get the accurate results applied to the inputs. The security requires each of these shares hides completely any information about the inputs. The distributed computation is succinct because the size of each partial result is independent of P.</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03371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Since 2016, there have been some studies on HSS. Existing constructions of HSS can be divided into two categories: one is on the top of encryption schemes, and the other is based on Lagrange interpolation.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150679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defRPr/>
            </a:pPr>
            <a:r>
              <a:rPr lang="en-US" altLang="zh-CN" sz="1800" kern="100" dirty="0">
                <a:effectLst/>
                <a:latin typeface="Times New Roman" panose="02020503050405090304" pitchFamily="18" charset="0"/>
                <a:ea typeface="等线" pitchFamily="2" charset="-122"/>
                <a:cs typeface="Times New Roman" panose="02020503050405090304" pitchFamily="18" charset="0"/>
              </a:rPr>
              <a:t>I will start by introducing the background of homomorphic secret sharing, from which we show our motivation for multi-key HSS. Next, a brief review of the lattice-based HSS scheme presented at </a:t>
            </a:r>
            <a:r>
              <a:rPr lang="en-US" altLang="zh-CN" sz="1800" kern="100" dirty="0" err="1">
                <a:effectLst/>
                <a:latin typeface="Times New Roman" panose="02020503050405090304" pitchFamily="18" charset="0"/>
                <a:ea typeface="等线" pitchFamily="2" charset="-122"/>
                <a:cs typeface="Times New Roman" panose="02020503050405090304" pitchFamily="18" charset="0"/>
              </a:rPr>
              <a:t>Eurocrypt</a:t>
            </a:r>
            <a:r>
              <a:rPr lang="en-US" altLang="zh-CN" sz="1800" kern="100" dirty="0">
                <a:effectLst/>
                <a:latin typeface="Times New Roman" panose="02020503050405090304" pitchFamily="18" charset="0"/>
                <a:ea typeface="等线" pitchFamily="2" charset="-122"/>
                <a:cs typeface="Times New Roman" panose="02020503050405090304" pitchFamily="18" charset="0"/>
              </a:rPr>
              <a:t> 2019. And then move to our work for multi-key HSS.</a:t>
            </a:r>
            <a:endParaRPr lang="zh-CN" altLang="zh-CN" sz="1800" kern="100" dirty="0">
              <a:effectLst/>
              <a:latin typeface="等线" pitchFamily="2" charset="-122"/>
              <a:ea typeface="等线" pitchFamily="2" charset="-122"/>
              <a:cs typeface="Times New Roman" panose="02020503050405090304" pitchFamily="18" charset="0"/>
            </a:endParaRPr>
          </a:p>
          <a:p>
            <a:endParaRPr lang="zh-CN" altLang="en-US" dirty="0"/>
          </a:p>
        </p:txBody>
      </p:sp>
    </p:spTree>
    <p:extLst>
      <p:ext uri="{BB962C8B-B14F-4D97-AF65-F5344CB8AC3E}">
        <p14:creationId xmlns:p14="http://schemas.microsoft.com/office/powerpoint/2010/main" val="270272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152400"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Homomorphic secret sharing was first proposed at Crypto2016. It’s a form of succinct distributed computation on secret shared values. As in most HSS works, we will focus on the two sever setting. In this case, each secret input X is secretly shared between two severs. Each server can locally evaluate some function say a program P upon its shares, leading to an additive share of the final result.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152400"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Here only additive reconstruction is considered, which means for correctness, after the evaluation, partial results from two servers are simply added together to get the accurate results applied to the inputs. The security requires each of these shares hides completely any information about the inputs. The distributed computation is succinct because the size of each partial result is independent of P.</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109924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152400"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Homomorphic secret sharing was first proposed at Crypto2016. It’s a form of succinct distributed computation on secret shared values. As in most HSS works, we will focus on the two sever setting. In this case, each secret input X is secretly shared between two severs. Each server can locally evaluate some function say a program P upon its shares, leading to an additive share of the final result.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152400"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Here only additive reconstruction is considered, which means for correctness, after the evaluation, partial results from two servers are simply added together to get the accurate results applied to the inputs. The security requires each of these shares hides completely any information about the inputs. The distributed computation is succinct because the size of each partial result is independent of P.</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69595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F419A7F0-F1EB-D444-95A7-842C1F3428A8}" type="datetimeFigureOut">
              <a:rPr kumimoji="1" lang="zh-CN" altLang="en-US" smtClean="0"/>
              <a:t>2024/4/13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2D866C22-9BF6-BF46-813A-E9D646B58E99}"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F419A7F0-F1EB-D444-95A7-842C1F3428A8}" type="datetimeFigureOut">
              <a:rPr kumimoji="1" lang="zh-CN" altLang="en-US" smtClean="0"/>
              <a:t>2024/4/13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2D866C22-9BF6-BF46-813A-E9D646B58E99}"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F419A7F0-F1EB-D444-95A7-842C1F3428A8}" type="datetimeFigureOut">
              <a:rPr kumimoji="1" lang="zh-CN" altLang="en-US" smtClean="0"/>
              <a:t>2024/4/13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2D866C22-9BF6-BF46-813A-E9D646B58E99}"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正文">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9033587" y="6381232"/>
            <a:ext cx="2743200" cy="366184"/>
          </a:xfrm>
        </p:spPr>
        <p:txBody>
          <a:bodyPr/>
          <a:lstStyle/>
          <a:p>
            <a:pPr defTabSz="914400">
              <a:defRPr/>
            </a:pPr>
            <a:fld id="{0F0C7B39-4D7E-4E2C-B3E5-BF16B572E60E}" type="slidenum">
              <a:rPr lang="zh-CN" altLang="en-US" smtClean="0"/>
              <a:t>‹#›</a:t>
            </a:fld>
            <a:endParaRPr lang="zh-CN" altLang="en-US"/>
          </a:p>
        </p:txBody>
      </p:sp>
      <p:grpSp>
        <p:nvGrpSpPr>
          <p:cNvPr id="9" name="组合 8"/>
          <p:cNvGrpSpPr/>
          <p:nvPr userDrawn="1"/>
        </p:nvGrpSpPr>
        <p:grpSpPr>
          <a:xfrm>
            <a:off x="452619" y="258895"/>
            <a:ext cx="600712" cy="520728"/>
            <a:chOff x="507409" y="169291"/>
            <a:chExt cx="535578" cy="483326"/>
          </a:xfrm>
        </p:grpSpPr>
        <p:sp>
          <p:nvSpPr>
            <p:cNvPr id="5" name="矩形: 圆角 8"/>
            <p:cNvSpPr/>
            <p:nvPr userDrawn="1"/>
          </p:nvSpPr>
          <p:spPr>
            <a:xfrm>
              <a:off x="507409" y="169291"/>
              <a:ext cx="457200" cy="457200"/>
            </a:xfrm>
            <a:prstGeom prst="roundRect">
              <a:avLst/>
            </a:prstGeom>
            <a:noFill/>
            <a:ln w="38100">
              <a:solidFill>
                <a:srgbClr val="002060"/>
              </a:solidFill>
            </a:ln>
            <a:effectLst>
              <a:outerShdw blurRad="190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6" name="矩形: 圆角 9"/>
            <p:cNvSpPr/>
            <p:nvPr userDrawn="1"/>
          </p:nvSpPr>
          <p:spPr>
            <a:xfrm>
              <a:off x="738187" y="347817"/>
              <a:ext cx="304800" cy="304800"/>
            </a:xfrm>
            <a:prstGeom prst="roundRect">
              <a:avLst/>
            </a:prstGeom>
            <a:solidFill>
              <a:srgbClr val="002060"/>
            </a:solidFill>
            <a:ln w="38100">
              <a:solidFill>
                <a:srgbClr val="002060"/>
              </a:solidFill>
            </a:ln>
            <a:effectLst>
              <a:outerShdw blurRad="190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grpSp>
      <p:cxnSp>
        <p:nvCxnSpPr>
          <p:cNvPr id="8" name="直接连接符 7"/>
          <p:cNvCxnSpPr/>
          <p:nvPr userDrawn="1"/>
        </p:nvCxnSpPr>
        <p:spPr>
          <a:xfrm>
            <a:off x="331749" y="887443"/>
            <a:ext cx="11520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331749" y="941356"/>
            <a:ext cx="1152000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1127951" y="176843"/>
            <a:ext cx="10515600" cy="727180"/>
          </a:xfrm>
        </p:spPr>
        <p:txBody>
          <a:bodyPr/>
          <a:lstStyle>
            <a:lvl1pPr>
              <a:defRPr lang="en-US" sz="3735" b="1" i="0" u="none" kern="1200" baseline="0" dirty="0">
                <a:solidFill>
                  <a:srgbClr val="002060"/>
                </a:solidFill>
                <a:latin typeface="Arial" panose="020B0604020202090204" pitchFamily="34" charset="0"/>
                <a:ea typeface="微软雅黑" pitchFamily="34" charset="-122"/>
                <a:cs typeface="+mn-cs"/>
              </a:defRPr>
            </a:lvl1pPr>
          </a:lstStyle>
          <a:p>
            <a:r>
              <a:rPr lang="zh-CN" altLang="en-US" dirty="0"/>
              <a:t>单击此处编辑母版标题样式</a:t>
            </a:r>
            <a:endParaRPr lang="en-US" dirty="0"/>
          </a:p>
        </p:txBody>
      </p:sp>
    </p:spTree>
  </p:cSld>
  <p:clrMapOvr>
    <a:masterClrMapping/>
  </p:clrMapOvr>
  <p:transition spd="slow" advClick="0" advTm="3000">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F419A7F0-F1EB-D444-95A7-842C1F3428A8}" type="datetimeFigureOut">
              <a:rPr kumimoji="1" lang="zh-CN" altLang="en-US" smtClean="0"/>
              <a:t>2024/4/13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2D866C22-9BF6-BF46-813A-E9D646B58E99}"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F419A7F0-F1EB-D444-95A7-842C1F3428A8}" type="datetimeFigureOut">
              <a:rPr kumimoji="1" lang="zh-CN" altLang="en-US" smtClean="0"/>
              <a:t>2024/4/13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2D866C22-9BF6-BF46-813A-E9D646B58E99}"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F419A7F0-F1EB-D444-95A7-842C1F3428A8}" type="datetimeFigureOut">
              <a:rPr kumimoji="1" lang="zh-CN" altLang="en-US" smtClean="0"/>
              <a:t>2024/4/13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2D866C22-9BF6-BF46-813A-E9D646B58E99}"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F419A7F0-F1EB-D444-95A7-842C1F3428A8}" type="datetimeFigureOut">
              <a:rPr kumimoji="1" lang="zh-CN" altLang="en-US" smtClean="0"/>
              <a:t>2024/4/13</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2D866C22-9BF6-BF46-813A-E9D646B58E99}"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F419A7F0-F1EB-D444-95A7-842C1F3428A8}" type="datetimeFigureOut">
              <a:rPr kumimoji="1" lang="zh-CN" altLang="en-US" smtClean="0"/>
              <a:t>2024/4/13</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2D866C22-9BF6-BF46-813A-E9D646B58E99}"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19A7F0-F1EB-D444-95A7-842C1F3428A8}" type="datetimeFigureOut">
              <a:rPr kumimoji="1" lang="zh-CN" altLang="en-US" smtClean="0"/>
              <a:t>2024/4/13</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2D866C22-9BF6-BF46-813A-E9D646B58E99}"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F419A7F0-F1EB-D444-95A7-842C1F3428A8}" type="datetimeFigureOut">
              <a:rPr kumimoji="1" lang="zh-CN" altLang="en-US" smtClean="0"/>
              <a:t>2024/4/13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2D866C22-9BF6-BF46-813A-E9D646B58E99}"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F419A7F0-F1EB-D444-95A7-842C1F3428A8}" type="datetimeFigureOut">
              <a:rPr kumimoji="1" lang="zh-CN" altLang="en-US" smtClean="0"/>
              <a:t>2024/4/13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2D866C22-9BF6-BF46-813A-E9D646B58E99}"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9A7F0-F1EB-D444-95A7-842C1F3428A8}" type="datetimeFigureOut">
              <a:rPr kumimoji="1" lang="zh-CN" altLang="en-US" smtClean="0"/>
              <a:t>2024/4/13</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66C22-9BF6-BF46-813A-E9D646B58E99}"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8F_0.xm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3110.png"/><Relationship Id="rId7" Type="http://schemas.openxmlformats.org/officeDocument/2006/relationships/image" Target="../media/image35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23.png"/><Relationship Id="rId9" Type="http://schemas.openxmlformats.org/officeDocument/2006/relationships/image" Target="../media/image370.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0.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0.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4.xml"/><Relationship Id="rId16" Type="http://schemas.openxmlformats.org/officeDocument/2006/relationships/image" Target="../media/image68.png"/><Relationship Id="rId1" Type="http://schemas.openxmlformats.org/officeDocument/2006/relationships/slideLayout" Target="../slideLayouts/slideLayout1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notesSlide" Target="../notesSlides/notesSlide15.xml"/><Relationship Id="rId16" Type="http://schemas.openxmlformats.org/officeDocument/2006/relationships/image" Target="../media/image82.png"/><Relationship Id="rId1" Type="http://schemas.openxmlformats.org/officeDocument/2006/relationships/slideLayout" Target="../slideLayouts/slideLayout1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16.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69.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notesSlide" Target="../notesSlides/notesSlide16.xml"/><Relationship Id="rId16" Type="http://schemas.openxmlformats.org/officeDocument/2006/relationships/image" Target="../media/image94.png"/><Relationship Id="rId1" Type="http://schemas.openxmlformats.org/officeDocument/2006/relationships/slideLayout" Target="../slideLayouts/slideLayout12.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5" Type="http://schemas.openxmlformats.org/officeDocument/2006/relationships/image" Target="../media/image81.png"/><Relationship Id="rId10" Type="http://schemas.openxmlformats.org/officeDocument/2006/relationships/image" Target="../media/image89.png"/><Relationship Id="rId4" Type="http://schemas.openxmlformats.org/officeDocument/2006/relationships/image" Target="../media/image70.png"/><Relationship Id="rId9" Type="http://schemas.openxmlformats.org/officeDocument/2006/relationships/image" Target="../media/image88.png"/><Relationship Id="rId14" Type="http://schemas.openxmlformats.org/officeDocument/2006/relationships/image" Target="../media/image93.png"/></Relationships>
</file>

<file path=ppt/slides/_rels/slide1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35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18.xml.rels><?xml version="1.0" encoding="UTF-8" standalone="yes"?>
<Relationships xmlns="http://schemas.openxmlformats.org/package/2006/relationships"><Relationship Id="rId13" Type="http://schemas.openxmlformats.org/officeDocument/2006/relationships/image" Target="../media/image100.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1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17.png"/><Relationship Id="rId12" Type="http://schemas.openxmlformats.org/officeDocument/2006/relationships/image" Target="../media/image10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30.png"/><Relationship Id="rId18" Type="http://schemas.openxmlformats.org/officeDocument/2006/relationships/image" Target="../media/image135.png"/><Relationship Id="rId3" Type="http://schemas.openxmlformats.org/officeDocument/2006/relationships/notesSlide" Target="../notesSlides/notesSlide20.xml"/><Relationship Id="rId7" Type="http://schemas.openxmlformats.org/officeDocument/2006/relationships/image" Target="../media/image125.png"/><Relationship Id="rId12" Type="http://schemas.openxmlformats.org/officeDocument/2006/relationships/image" Target="../media/image129.png"/><Relationship Id="rId17" Type="http://schemas.openxmlformats.org/officeDocument/2006/relationships/image" Target="../media/image134.png"/><Relationship Id="rId2" Type="http://schemas.openxmlformats.org/officeDocument/2006/relationships/slideLayout" Target="../slideLayouts/slideLayout12.xml"/><Relationship Id="rId16" Type="http://schemas.openxmlformats.org/officeDocument/2006/relationships/image" Target="../media/image133.png"/><Relationship Id="rId20" Type="http://schemas.openxmlformats.org/officeDocument/2006/relationships/image" Target="../media/image137.png"/><Relationship Id="rId1" Type="http://schemas.openxmlformats.org/officeDocument/2006/relationships/tags" Target="../tags/tag2.xml"/><Relationship Id="rId6" Type="http://schemas.openxmlformats.org/officeDocument/2006/relationships/image" Target="../media/image118.png"/><Relationship Id="rId11" Type="http://schemas.openxmlformats.org/officeDocument/2006/relationships/image" Target="../media/image124.png"/><Relationship Id="rId5" Type="http://schemas.openxmlformats.org/officeDocument/2006/relationships/image" Target="../media/image109.png"/><Relationship Id="rId15" Type="http://schemas.openxmlformats.org/officeDocument/2006/relationships/image" Target="../media/image132.png"/><Relationship Id="rId10" Type="http://schemas.openxmlformats.org/officeDocument/2006/relationships/image" Target="../media/image127.png"/><Relationship Id="rId19" Type="http://schemas.openxmlformats.org/officeDocument/2006/relationships/image" Target="../media/image136.png"/><Relationship Id="rId4" Type="http://schemas.openxmlformats.org/officeDocument/2006/relationships/image" Target="../media/image122.png"/><Relationship Id="rId9" Type="http://schemas.openxmlformats.org/officeDocument/2006/relationships/image" Target="../media/image7.png"/><Relationship Id="rId14" Type="http://schemas.openxmlformats.org/officeDocument/2006/relationships/image" Target="../media/image131.png"/></Relationships>
</file>

<file path=ppt/slides/_rels/slide21.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3" Type="http://schemas.openxmlformats.org/officeDocument/2006/relationships/image" Target="../media/image149.png"/><Relationship Id="rId7" Type="http://schemas.openxmlformats.org/officeDocument/2006/relationships/image" Target="../media/image138.png"/><Relationship Id="rId12" Type="http://schemas.openxmlformats.org/officeDocument/2006/relationships/image" Target="../media/image143.png"/><Relationship Id="rId2" Type="http://schemas.openxmlformats.org/officeDocument/2006/relationships/notesSlide" Target="../notesSlides/notesSlide21.xml"/><Relationship Id="rId16" Type="http://schemas.openxmlformats.org/officeDocument/2006/relationships/image" Target="../media/image147.png"/><Relationship Id="rId1" Type="http://schemas.openxmlformats.org/officeDocument/2006/relationships/slideLayout" Target="../slideLayouts/slideLayout12.xml"/><Relationship Id="rId6" Type="http://schemas.openxmlformats.org/officeDocument/2006/relationships/image" Target="../media/image128.png"/><Relationship Id="rId11" Type="http://schemas.openxmlformats.org/officeDocument/2006/relationships/image" Target="../media/image142.png"/><Relationship Id="rId5" Type="http://schemas.openxmlformats.org/officeDocument/2006/relationships/image" Target="../media/image126.png"/><Relationship Id="rId15" Type="http://schemas.openxmlformats.org/officeDocument/2006/relationships/image" Target="../media/image146.png"/><Relationship Id="rId10" Type="http://schemas.openxmlformats.org/officeDocument/2006/relationships/image" Target="../media/image141.png"/><Relationship Id="rId4" Type="http://schemas.openxmlformats.org/officeDocument/2006/relationships/image" Target="../media/image39.png"/><Relationship Id="rId9" Type="http://schemas.openxmlformats.org/officeDocument/2006/relationships/image" Target="../media/image140.png"/><Relationship Id="rId14" Type="http://schemas.openxmlformats.org/officeDocument/2006/relationships/image" Target="../media/image145.png"/></Relationships>
</file>

<file path=ppt/slides/_rels/slide22.xml.rels><?xml version="1.0" encoding="UTF-8" standalone="yes"?>
<Relationships xmlns="http://schemas.openxmlformats.org/package/2006/relationships"><Relationship Id="rId8" Type="http://schemas.openxmlformats.org/officeDocument/2006/relationships/image" Target="../media/image1430.png"/><Relationship Id="rId13" Type="http://schemas.openxmlformats.org/officeDocument/2006/relationships/image" Target="../media/image148.png"/><Relationship Id="rId3" Type="http://schemas.openxmlformats.org/officeDocument/2006/relationships/image" Target="../media/image1380.png"/><Relationship Id="rId7" Type="http://schemas.openxmlformats.org/officeDocument/2006/relationships/image" Target="../media/image1420.png"/><Relationship Id="rId12" Type="http://schemas.openxmlformats.org/officeDocument/2006/relationships/image" Target="../media/image1470.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410.png"/><Relationship Id="rId11" Type="http://schemas.openxmlformats.org/officeDocument/2006/relationships/image" Target="../media/image1460.png"/><Relationship Id="rId5" Type="http://schemas.openxmlformats.org/officeDocument/2006/relationships/image" Target="../media/image1400.png"/><Relationship Id="rId10" Type="http://schemas.openxmlformats.org/officeDocument/2006/relationships/image" Target="../media/image1450.png"/><Relationship Id="rId4" Type="http://schemas.openxmlformats.org/officeDocument/2006/relationships/image" Target="../media/image1390.png"/><Relationship Id="rId9" Type="http://schemas.openxmlformats.org/officeDocument/2006/relationships/image" Target="../media/image1440.png"/></Relationships>
</file>

<file path=ppt/slides/_rels/slide23.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image" Target="../media/image173.png"/><Relationship Id="rId18" Type="http://schemas.openxmlformats.org/officeDocument/2006/relationships/image" Target="../media/image178.png"/><Relationship Id="rId3" Type="http://schemas.openxmlformats.org/officeDocument/2006/relationships/image" Target="../media/image163.png"/><Relationship Id="rId21" Type="http://schemas.openxmlformats.org/officeDocument/2006/relationships/image" Target="../media/image181.png"/><Relationship Id="rId7" Type="http://schemas.openxmlformats.org/officeDocument/2006/relationships/image" Target="../media/image167.png"/><Relationship Id="rId12" Type="http://schemas.openxmlformats.org/officeDocument/2006/relationships/image" Target="../media/image172.png"/><Relationship Id="rId17" Type="http://schemas.openxmlformats.org/officeDocument/2006/relationships/image" Target="../media/image177.png"/><Relationship Id="rId2" Type="http://schemas.openxmlformats.org/officeDocument/2006/relationships/notesSlide" Target="../notesSlides/notesSlide23.xml"/><Relationship Id="rId16" Type="http://schemas.openxmlformats.org/officeDocument/2006/relationships/image" Target="../media/image176.png"/><Relationship Id="rId20" Type="http://schemas.openxmlformats.org/officeDocument/2006/relationships/image" Target="../media/image180.png"/><Relationship Id="rId1" Type="http://schemas.openxmlformats.org/officeDocument/2006/relationships/slideLayout" Target="../slideLayouts/slideLayout12.xml"/><Relationship Id="rId6" Type="http://schemas.openxmlformats.org/officeDocument/2006/relationships/image" Target="../media/image166.png"/><Relationship Id="rId11" Type="http://schemas.openxmlformats.org/officeDocument/2006/relationships/image" Target="../media/image171.png"/><Relationship Id="rId5" Type="http://schemas.openxmlformats.org/officeDocument/2006/relationships/image" Target="../media/image165.png"/><Relationship Id="rId15" Type="http://schemas.openxmlformats.org/officeDocument/2006/relationships/image" Target="../media/image175.png"/><Relationship Id="rId10" Type="http://schemas.openxmlformats.org/officeDocument/2006/relationships/image" Target="../media/image170.png"/><Relationship Id="rId19" Type="http://schemas.openxmlformats.org/officeDocument/2006/relationships/image" Target="../media/image179.png"/><Relationship Id="rId4" Type="http://schemas.openxmlformats.org/officeDocument/2006/relationships/image" Target="../media/image164.png"/><Relationship Id="rId9" Type="http://schemas.openxmlformats.org/officeDocument/2006/relationships/image" Target="../media/image169.png"/><Relationship Id="rId14" Type="http://schemas.openxmlformats.org/officeDocument/2006/relationships/image" Target="../media/image174.png"/><Relationship Id="rId22" Type="http://schemas.openxmlformats.org/officeDocument/2006/relationships/image" Target="../media/image182.png"/></Relationships>
</file>

<file path=ppt/slides/_rels/slide24.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55.png"/><Relationship Id="rId18" Type="http://schemas.openxmlformats.org/officeDocument/2006/relationships/image" Target="../media/image160.png"/><Relationship Id="rId3" Type="http://schemas.openxmlformats.org/officeDocument/2006/relationships/image" Target="../media/image183.png"/><Relationship Id="rId7" Type="http://schemas.openxmlformats.org/officeDocument/2006/relationships/image" Target="../media/image187.png"/><Relationship Id="rId12" Type="http://schemas.openxmlformats.org/officeDocument/2006/relationships/image" Target="../media/image192.png"/><Relationship Id="rId17" Type="http://schemas.openxmlformats.org/officeDocument/2006/relationships/image" Target="../media/image196.png"/><Relationship Id="rId2" Type="http://schemas.openxmlformats.org/officeDocument/2006/relationships/notesSlide" Target="../notesSlides/notesSlide24.xml"/><Relationship Id="rId16" Type="http://schemas.openxmlformats.org/officeDocument/2006/relationships/image" Target="../media/image195.png"/><Relationship Id="rId20" Type="http://schemas.openxmlformats.org/officeDocument/2006/relationships/image" Target="../media/image162.png"/><Relationship Id="rId1" Type="http://schemas.openxmlformats.org/officeDocument/2006/relationships/slideLayout" Target="../slideLayouts/slideLayout12.xml"/><Relationship Id="rId6" Type="http://schemas.openxmlformats.org/officeDocument/2006/relationships/image" Target="../media/image186.png"/><Relationship Id="rId11" Type="http://schemas.openxmlformats.org/officeDocument/2006/relationships/image" Target="../media/image191.png"/><Relationship Id="rId5" Type="http://schemas.openxmlformats.org/officeDocument/2006/relationships/image" Target="../media/image185.png"/><Relationship Id="rId15" Type="http://schemas.openxmlformats.org/officeDocument/2006/relationships/image" Target="../media/image194.png"/><Relationship Id="rId10" Type="http://schemas.openxmlformats.org/officeDocument/2006/relationships/image" Target="../media/image190.png"/><Relationship Id="rId19" Type="http://schemas.openxmlformats.org/officeDocument/2006/relationships/image" Target="../media/image161.png"/><Relationship Id="rId4" Type="http://schemas.openxmlformats.org/officeDocument/2006/relationships/image" Target="../media/image184.png"/><Relationship Id="rId9" Type="http://schemas.openxmlformats.org/officeDocument/2006/relationships/image" Target="../media/image189.png"/><Relationship Id="rId14" Type="http://schemas.openxmlformats.org/officeDocument/2006/relationships/image" Target="../media/image193.png"/></Relationships>
</file>

<file path=ppt/slides/_rels/slide25.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197.png"/><Relationship Id="rId7" Type="http://schemas.openxmlformats.org/officeDocument/2006/relationships/image" Target="../media/image201.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00.png"/><Relationship Id="rId5" Type="http://schemas.openxmlformats.org/officeDocument/2006/relationships/image" Target="../media/image199.png"/><Relationship Id="rId10" Type="http://schemas.openxmlformats.org/officeDocument/2006/relationships/image" Target="../media/image204.png"/><Relationship Id="rId4" Type="http://schemas.openxmlformats.org/officeDocument/2006/relationships/image" Target="../media/image198.png"/><Relationship Id="rId9" Type="http://schemas.openxmlformats.org/officeDocument/2006/relationships/image" Target="../media/image203.png"/></Relationships>
</file>

<file path=ppt/slides/_rels/slide26.xml.rels><?xml version="1.0" encoding="UTF-8" standalone="yes"?>
<Relationships xmlns="http://schemas.openxmlformats.org/package/2006/relationships"><Relationship Id="rId8" Type="http://schemas.openxmlformats.org/officeDocument/2006/relationships/image" Target="../media/image208.png"/><Relationship Id="rId13" Type="http://schemas.openxmlformats.org/officeDocument/2006/relationships/image" Target="../media/image213.png"/><Relationship Id="rId3" Type="http://schemas.openxmlformats.org/officeDocument/2006/relationships/image" Target="../media/image205.png"/><Relationship Id="rId7" Type="http://schemas.openxmlformats.org/officeDocument/2006/relationships/image" Target="../media/image201.png"/><Relationship Id="rId12" Type="http://schemas.openxmlformats.org/officeDocument/2006/relationships/image" Target="../media/image212.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07.png"/><Relationship Id="rId11" Type="http://schemas.openxmlformats.org/officeDocument/2006/relationships/image" Target="../media/image211.png"/><Relationship Id="rId5" Type="http://schemas.openxmlformats.org/officeDocument/2006/relationships/image" Target="../media/image206.png"/><Relationship Id="rId15" Type="http://schemas.openxmlformats.org/officeDocument/2006/relationships/image" Target="../media/image215.png"/><Relationship Id="rId10" Type="http://schemas.openxmlformats.org/officeDocument/2006/relationships/image" Target="../media/image210.png"/><Relationship Id="rId4" Type="http://schemas.openxmlformats.org/officeDocument/2006/relationships/image" Target="../media/image198.png"/><Relationship Id="rId9" Type="http://schemas.openxmlformats.org/officeDocument/2006/relationships/image" Target="../media/image209.png"/><Relationship Id="rId14" Type="http://schemas.openxmlformats.org/officeDocument/2006/relationships/image" Target="../media/image214.png"/></Relationships>
</file>

<file path=ppt/slides/_rels/slide27.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97.png"/><Relationship Id="rId7" Type="http://schemas.openxmlformats.org/officeDocument/2006/relationships/image" Target="../media/image219.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18.png"/><Relationship Id="rId5" Type="http://schemas.openxmlformats.org/officeDocument/2006/relationships/image" Target="../media/image217.png"/><Relationship Id="rId10" Type="http://schemas.openxmlformats.org/officeDocument/2006/relationships/image" Target="../media/image222.png"/><Relationship Id="rId4" Type="http://schemas.openxmlformats.org/officeDocument/2006/relationships/image" Target="../media/image216.png"/><Relationship Id="rId9" Type="http://schemas.openxmlformats.org/officeDocument/2006/relationships/image" Target="../media/image221.png"/></Relationships>
</file>

<file path=ppt/slides/_rels/slide28.xml.rels><?xml version="1.0" encoding="UTF-8" standalone="yes"?>
<Relationships xmlns="http://schemas.openxmlformats.org/package/2006/relationships"><Relationship Id="rId8" Type="http://schemas.openxmlformats.org/officeDocument/2006/relationships/image" Target="../media/image228.png"/><Relationship Id="rId13" Type="http://schemas.openxmlformats.org/officeDocument/2006/relationships/image" Target="../media/image233.png"/><Relationship Id="rId18" Type="http://schemas.openxmlformats.org/officeDocument/2006/relationships/image" Target="../media/image238.png"/><Relationship Id="rId3" Type="http://schemas.openxmlformats.org/officeDocument/2006/relationships/image" Target="../media/image223.png"/><Relationship Id="rId21" Type="http://schemas.openxmlformats.org/officeDocument/2006/relationships/image" Target="../media/image240.png"/><Relationship Id="rId7" Type="http://schemas.openxmlformats.org/officeDocument/2006/relationships/image" Target="../media/image227.png"/><Relationship Id="rId12" Type="http://schemas.openxmlformats.org/officeDocument/2006/relationships/image" Target="../media/image232.png"/><Relationship Id="rId17" Type="http://schemas.openxmlformats.org/officeDocument/2006/relationships/image" Target="../media/image237.png"/><Relationship Id="rId2" Type="http://schemas.openxmlformats.org/officeDocument/2006/relationships/notesSlide" Target="../notesSlides/notesSlide28.xml"/><Relationship Id="rId16" Type="http://schemas.openxmlformats.org/officeDocument/2006/relationships/image" Target="../media/image236.png"/><Relationship Id="rId20" Type="http://schemas.openxmlformats.org/officeDocument/2006/relationships/image" Target="../media/image239.png"/><Relationship Id="rId1" Type="http://schemas.openxmlformats.org/officeDocument/2006/relationships/slideLayout" Target="../slideLayouts/slideLayout12.xml"/><Relationship Id="rId6" Type="http://schemas.openxmlformats.org/officeDocument/2006/relationships/image" Target="../media/image226.png"/><Relationship Id="rId11" Type="http://schemas.openxmlformats.org/officeDocument/2006/relationships/image" Target="../media/image231.png"/><Relationship Id="rId5" Type="http://schemas.openxmlformats.org/officeDocument/2006/relationships/image" Target="../media/image225.png"/><Relationship Id="rId15" Type="http://schemas.openxmlformats.org/officeDocument/2006/relationships/image" Target="../media/image235.png"/><Relationship Id="rId23" Type="http://schemas.openxmlformats.org/officeDocument/2006/relationships/image" Target="../media/image242.png"/><Relationship Id="rId10" Type="http://schemas.openxmlformats.org/officeDocument/2006/relationships/image" Target="../media/image391.png"/><Relationship Id="rId19" Type="http://schemas.openxmlformats.org/officeDocument/2006/relationships/image" Target="../media/image155.png"/><Relationship Id="rId4" Type="http://schemas.openxmlformats.org/officeDocument/2006/relationships/image" Target="../media/image224.png"/><Relationship Id="rId9" Type="http://schemas.openxmlformats.org/officeDocument/2006/relationships/image" Target="../media/image229.png"/><Relationship Id="rId14" Type="http://schemas.openxmlformats.org/officeDocument/2006/relationships/image" Target="../media/image234.png"/><Relationship Id="rId22" Type="http://schemas.openxmlformats.org/officeDocument/2006/relationships/image" Target="../media/image241.png"/></Relationships>
</file>

<file path=ppt/slides/_rels/slide29.xml.rels><?xml version="1.0" encoding="UTF-8" standalone="yes"?>
<Relationships xmlns="http://schemas.openxmlformats.org/package/2006/relationships"><Relationship Id="rId8" Type="http://schemas.openxmlformats.org/officeDocument/2006/relationships/image" Target="../media/image248.png"/><Relationship Id="rId3" Type="http://schemas.openxmlformats.org/officeDocument/2006/relationships/image" Target="../media/image243.png"/><Relationship Id="rId7" Type="http://schemas.openxmlformats.org/officeDocument/2006/relationships/image" Target="../media/image247.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246.png"/><Relationship Id="rId5" Type="http://schemas.openxmlformats.org/officeDocument/2006/relationships/image" Target="../media/image245.png"/><Relationship Id="rId10" Type="http://schemas.openxmlformats.org/officeDocument/2006/relationships/image" Target="../media/image250.png"/><Relationship Id="rId4" Type="http://schemas.openxmlformats.org/officeDocument/2006/relationships/image" Target="../media/image244.png"/><Relationship Id="rId9" Type="http://schemas.openxmlformats.org/officeDocument/2006/relationships/image" Target="../media/image2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255.png"/><Relationship Id="rId13" Type="http://schemas.openxmlformats.org/officeDocument/2006/relationships/image" Target="../media/image260.png"/><Relationship Id="rId18" Type="http://schemas.openxmlformats.org/officeDocument/2006/relationships/image" Target="../media/image265.png"/><Relationship Id="rId3" Type="http://schemas.openxmlformats.org/officeDocument/2006/relationships/image" Target="../media/image251.png"/><Relationship Id="rId21" Type="http://schemas.openxmlformats.org/officeDocument/2006/relationships/image" Target="../media/image268.png"/><Relationship Id="rId7" Type="http://schemas.openxmlformats.org/officeDocument/2006/relationships/image" Target="../media/image187.png"/><Relationship Id="rId12" Type="http://schemas.openxmlformats.org/officeDocument/2006/relationships/image" Target="../media/image259.png"/><Relationship Id="rId17" Type="http://schemas.openxmlformats.org/officeDocument/2006/relationships/image" Target="../media/image264.png"/><Relationship Id="rId2" Type="http://schemas.openxmlformats.org/officeDocument/2006/relationships/notesSlide" Target="../notesSlides/notesSlide30.xml"/><Relationship Id="rId16" Type="http://schemas.openxmlformats.org/officeDocument/2006/relationships/image" Target="../media/image263.png"/><Relationship Id="rId20" Type="http://schemas.openxmlformats.org/officeDocument/2006/relationships/image" Target="../media/image267.png"/><Relationship Id="rId1" Type="http://schemas.openxmlformats.org/officeDocument/2006/relationships/slideLayout" Target="../slideLayouts/slideLayout12.xml"/><Relationship Id="rId6" Type="http://schemas.openxmlformats.org/officeDocument/2006/relationships/image" Target="../media/image254.png"/><Relationship Id="rId11" Type="http://schemas.openxmlformats.org/officeDocument/2006/relationships/image" Target="../media/image230.png"/><Relationship Id="rId24" Type="http://schemas.openxmlformats.org/officeDocument/2006/relationships/image" Target="../media/image270.png"/><Relationship Id="rId5" Type="http://schemas.openxmlformats.org/officeDocument/2006/relationships/image" Target="../media/image253.png"/><Relationship Id="rId15" Type="http://schemas.openxmlformats.org/officeDocument/2006/relationships/image" Target="../media/image262.png"/><Relationship Id="rId23" Type="http://schemas.openxmlformats.org/officeDocument/2006/relationships/image" Target="../media/image269.png"/><Relationship Id="rId10" Type="http://schemas.openxmlformats.org/officeDocument/2006/relationships/image" Target="../media/image257.png"/><Relationship Id="rId19" Type="http://schemas.openxmlformats.org/officeDocument/2006/relationships/image" Target="../media/image266.png"/><Relationship Id="rId4" Type="http://schemas.openxmlformats.org/officeDocument/2006/relationships/image" Target="../media/image252.png"/><Relationship Id="rId9" Type="http://schemas.openxmlformats.org/officeDocument/2006/relationships/image" Target="../media/image256.png"/><Relationship Id="rId14" Type="http://schemas.openxmlformats.org/officeDocument/2006/relationships/image" Target="../media/image261.png"/><Relationship Id="rId22" Type="http://schemas.openxmlformats.org/officeDocument/2006/relationships/image" Target="../media/image155.png"/></Relationships>
</file>

<file path=ppt/slides/_rels/slide31.xml.rels><?xml version="1.0" encoding="UTF-8" standalone="yes"?>
<Relationships xmlns="http://schemas.openxmlformats.org/package/2006/relationships"><Relationship Id="rId8" Type="http://schemas.openxmlformats.org/officeDocument/2006/relationships/image" Target="../media/image275.png"/><Relationship Id="rId13" Type="http://schemas.openxmlformats.org/officeDocument/2006/relationships/image" Target="../media/image279.png"/><Relationship Id="rId18" Type="http://schemas.openxmlformats.org/officeDocument/2006/relationships/image" Target="../media/image284.png"/><Relationship Id="rId3" Type="http://schemas.openxmlformats.org/officeDocument/2006/relationships/image" Target="../media/image271.png"/><Relationship Id="rId21" Type="http://schemas.openxmlformats.org/officeDocument/2006/relationships/image" Target="../media/image287.png"/><Relationship Id="rId7" Type="http://schemas.openxmlformats.org/officeDocument/2006/relationships/image" Target="../media/image274.png"/><Relationship Id="rId12" Type="http://schemas.openxmlformats.org/officeDocument/2006/relationships/image" Target="../media/image278.png"/><Relationship Id="rId17" Type="http://schemas.openxmlformats.org/officeDocument/2006/relationships/image" Target="../media/image283.png"/><Relationship Id="rId25" Type="http://schemas.openxmlformats.org/officeDocument/2006/relationships/image" Target="../media/image290.png"/><Relationship Id="rId2" Type="http://schemas.openxmlformats.org/officeDocument/2006/relationships/notesSlide" Target="../notesSlides/notesSlide31.xml"/><Relationship Id="rId16" Type="http://schemas.openxmlformats.org/officeDocument/2006/relationships/image" Target="../media/image282.png"/><Relationship Id="rId20" Type="http://schemas.openxmlformats.org/officeDocument/2006/relationships/image" Target="../media/image286.png"/><Relationship Id="rId1" Type="http://schemas.openxmlformats.org/officeDocument/2006/relationships/slideLayout" Target="../slideLayouts/slideLayout12.xml"/><Relationship Id="rId6" Type="http://schemas.openxmlformats.org/officeDocument/2006/relationships/image" Target="../media/image226.png"/><Relationship Id="rId11" Type="http://schemas.openxmlformats.org/officeDocument/2006/relationships/image" Target="../media/image277.png"/><Relationship Id="rId24" Type="http://schemas.openxmlformats.org/officeDocument/2006/relationships/image" Target="../media/image269.png"/><Relationship Id="rId5" Type="http://schemas.openxmlformats.org/officeDocument/2006/relationships/image" Target="../media/image273.png"/><Relationship Id="rId15" Type="http://schemas.openxmlformats.org/officeDocument/2006/relationships/image" Target="../media/image281.png"/><Relationship Id="rId23" Type="http://schemas.openxmlformats.org/officeDocument/2006/relationships/image" Target="../media/image289.png"/><Relationship Id="rId10" Type="http://schemas.openxmlformats.org/officeDocument/2006/relationships/image" Target="../media/image258.png"/><Relationship Id="rId19" Type="http://schemas.openxmlformats.org/officeDocument/2006/relationships/image" Target="../media/image285.png"/><Relationship Id="rId4" Type="http://schemas.openxmlformats.org/officeDocument/2006/relationships/image" Target="../media/image272.png"/><Relationship Id="rId9" Type="http://schemas.openxmlformats.org/officeDocument/2006/relationships/image" Target="../media/image198.png"/><Relationship Id="rId14" Type="http://schemas.openxmlformats.org/officeDocument/2006/relationships/image" Target="../media/image280.png"/><Relationship Id="rId22" Type="http://schemas.openxmlformats.org/officeDocument/2006/relationships/image" Target="../media/image288.png"/></Relationships>
</file>

<file path=ppt/slides/_rels/slide32.xml.rels><?xml version="1.0" encoding="UTF-8" standalone="yes"?>
<Relationships xmlns="http://schemas.openxmlformats.org/package/2006/relationships"><Relationship Id="rId3" Type="http://schemas.openxmlformats.org/officeDocument/2006/relationships/image" Target="../media/image291.png"/><Relationship Id="rId7" Type="http://schemas.openxmlformats.org/officeDocument/2006/relationships/image" Target="../media/image295.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294.png"/><Relationship Id="rId5" Type="http://schemas.openxmlformats.org/officeDocument/2006/relationships/image" Target="../media/image293.png"/><Relationship Id="rId4" Type="http://schemas.openxmlformats.org/officeDocument/2006/relationships/image" Target="../media/image292.png"/></Relationships>
</file>

<file path=ppt/slides/_rels/slide33.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150.png"/><Relationship Id="rId4" Type="http://schemas.openxmlformats.org/officeDocument/2006/relationships/image" Target="../media/image29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301.png"/><Relationship Id="rId3" Type="http://schemas.openxmlformats.org/officeDocument/2006/relationships/notesSlide" Target="../notesSlides/notesSlide35.xml"/><Relationship Id="rId7" Type="http://schemas.openxmlformats.org/officeDocument/2006/relationships/image" Target="../media/image300.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299.png"/><Relationship Id="rId5" Type="http://schemas.openxmlformats.org/officeDocument/2006/relationships/image" Target="../media/image298.png"/><Relationship Id="rId10" Type="http://schemas.openxmlformats.org/officeDocument/2006/relationships/image" Target="../media/image151.png"/><Relationship Id="rId4" Type="http://schemas.openxmlformats.org/officeDocument/2006/relationships/image" Target="../media/image7.png"/><Relationship Id="rId9" Type="http://schemas.openxmlformats.org/officeDocument/2006/relationships/image" Target="../media/image302.png"/></Relationships>
</file>

<file path=ppt/slides/_rels/slide36.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308.png"/><Relationship Id="rId3" Type="http://schemas.openxmlformats.org/officeDocument/2006/relationships/notesSlide" Target="../notesSlides/notesSlide36.xml"/><Relationship Id="rId7" Type="http://schemas.openxmlformats.org/officeDocument/2006/relationships/image" Target="../media/image304.png"/><Relationship Id="rId12" Type="http://schemas.openxmlformats.org/officeDocument/2006/relationships/image" Target="../media/image307.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301.png"/><Relationship Id="rId11" Type="http://schemas.openxmlformats.org/officeDocument/2006/relationships/image" Target="../media/image306.png"/><Relationship Id="rId5" Type="http://schemas.openxmlformats.org/officeDocument/2006/relationships/image" Target="../media/image300.png"/><Relationship Id="rId10" Type="http://schemas.openxmlformats.org/officeDocument/2006/relationships/image" Target="../media/image305.png"/><Relationship Id="rId4" Type="http://schemas.openxmlformats.org/officeDocument/2006/relationships/image" Target="../media/image299.png"/><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309.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notesSlide" Target="../notesSlides/notesSlide4.xml"/><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slideLayout" Target="../slideLayouts/slideLayout1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40.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313.png"/><Relationship Id="rId4" Type="http://schemas.openxmlformats.org/officeDocument/2006/relationships/image" Target="../media/image312.png"/></Relationships>
</file>

<file path=ppt/slides/_rels/slide41.xml.rels><?xml version="1.0" encoding="UTF-8" standalone="yes"?>
<Relationships xmlns="http://schemas.openxmlformats.org/package/2006/relationships"><Relationship Id="rId8" Type="http://schemas.openxmlformats.org/officeDocument/2006/relationships/image" Target="../media/image317.png"/><Relationship Id="rId3" Type="http://schemas.openxmlformats.org/officeDocument/2006/relationships/image" Target="../media/image311.png"/><Relationship Id="rId7" Type="http://schemas.openxmlformats.org/officeDocument/2006/relationships/image" Target="../media/image316.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315.png"/><Relationship Id="rId11" Type="http://schemas.openxmlformats.org/officeDocument/2006/relationships/image" Target="../media/image319.png"/><Relationship Id="rId5" Type="http://schemas.openxmlformats.org/officeDocument/2006/relationships/image" Target="../media/image314.png"/><Relationship Id="rId10" Type="http://schemas.openxmlformats.org/officeDocument/2006/relationships/image" Target="../media/image152.png"/><Relationship Id="rId4" Type="http://schemas.openxmlformats.org/officeDocument/2006/relationships/image" Target="../media/image312.png"/><Relationship Id="rId9" Type="http://schemas.openxmlformats.org/officeDocument/2006/relationships/image" Target="../media/image318.png"/></Relationships>
</file>

<file path=ppt/slides/_rels/slide42.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12072" y="0"/>
            <a:ext cx="12204072" cy="3322622"/>
          </a:xfrm>
          <a:prstGeom prst="rect">
            <a:avLst/>
          </a:prstGeom>
        </p:spPr>
      </p:pic>
      <p:pic>
        <p:nvPicPr>
          <p:cNvPr id="8" name="图片 7" descr="徽标, 公司名称&#10;&#10;描述已自动生成"/>
          <p:cNvPicPr>
            <a:picLocks noChangeAspect="1"/>
          </p:cNvPicPr>
          <p:nvPr/>
        </p:nvPicPr>
        <p:blipFill>
          <a:blip r:embed="rId5"/>
          <a:stretch>
            <a:fillRect/>
          </a:stretch>
        </p:blipFill>
        <p:spPr>
          <a:xfrm>
            <a:off x="2656420" y="5123684"/>
            <a:ext cx="1046447" cy="786863"/>
          </a:xfrm>
          <a:prstGeom prst="rect">
            <a:avLst/>
          </a:prstGeom>
        </p:spPr>
      </p:pic>
      <p:sp>
        <p:nvSpPr>
          <p:cNvPr id="10" name="文本框 9"/>
          <p:cNvSpPr txBox="1"/>
          <p:nvPr/>
        </p:nvSpPr>
        <p:spPr>
          <a:xfrm>
            <a:off x="3772987" y="5347839"/>
            <a:ext cx="5132990" cy="338554"/>
          </a:xfrm>
          <a:prstGeom prst="rect">
            <a:avLst/>
          </a:prstGeom>
          <a:noFill/>
        </p:spPr>
        <p:txBody>
          <a:bodyPr wrap="square" rtlCol="0">
            <a:spAutoFit/>
          </a:bodyPr>
          <a:lstStyle/>
          <a:p>
            <a:r>
              <a:rPr kumimoji="1" lang="en-US" altLang="zh-CN" sz="1600" dirty="0">
                <a:latin typeface="STKaiti" panose="02010600040101010101" pitchFamily="2" charset="-122"/>
                <a:ea typeface="STKaiti" panose="02010600040101010101" pitchFamily="2" charset="-122"/>
              </a:rPr>
              <a:t>INSTITUTE OF INFORMATION ENGINEERING, CAS</a:t>
            </a:r>
            <a:endParaRPr kumimoji="1" lang="zh-CN" altLang="en-US" sz="1600" dirty="0">
              <a:latin typeface="STKaiti" panose="02010600040101010101" pitchFamily="2" charset="-122"/>
              <a:ea typeface="STKaiti" panose="02010600040101010101" pitchFamily="2" charset="-122"/>
            </a:endParaRPr>
          </a:p>
        </p:txBody>
      </p:sp>
      <p:sp>
        <p:nvSpPr>
          <p:cNvPr id="11" name="TextBox 6"/>
          <p:cNvSpPr txBox="1">
            <a:spLocks noChangeArrowheads="1"/>
          </p:cNvSpPr>
          <p:nvPr/>
        </p:nvSpPr>
        <p:spPr bwMode="auto">
          <a:xfrm>
            <a:off x="4215455" y="4129647"/>
            <a:ext cx="3344632" cy="7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a:lnSpc>
                <a:spcPts val="2800"/>
              </a:lnSpc>
            </a:pPr>
            <a:r>
              <a:rPr lang="en-US" altLang="zh-CN" sz="2000" dirty="0" err="1">
                <a:latin typeface="华文楷体" panose="02010600040101010101" pitchFamily="2" charset="-122"/>
                <a:ea typeface="华文楷体" panose="02010600040101010101" pitchFamily="2" charset="-122"/>
              </a:rPr>
              <a:t>Xindong</a:t>
            </a:r>
            <a:r>
              <a:rPr lang="en-US" altLang="zh-CN" sz="2000" dirty="0">
                <a:latin typeface="华文楷体" panose="02010600040101010101" pitchFamily="2" charset="-122"/>
                <a:ea typeface="华文楷体" panose="02010600040101010101" pitchFamily="2" charset="-122"/>
              </a:rPr>
              <a:t> Liu</a:t>
            </a:r>
            <a:r>
              <a:rPr lang="zh-CN" altLang="en-US" sz="2000" dirty="0">
                <a:latin typeface="华文楷体" panose="02010600040101010101" pitchFamily="2" charset="-122"/>
                <a:ea typeface="华文楷体" panose="02010600040101010101" pitchFamily="2" charset="-122"/>
              </a:rPr>
              <a:t>，</a:t>
            </a:r>
            <a:r>
              <a:rPr lang="en-US" altLang="zh-CN" sz="2000" dirty="0">
                <a:latin typeface="华文楷体" panose="02010600040101010101" pitchFamily="2" charset="-122"/>
                <a:ea typeface="华文楷体" panose="02010600040101010101" pitchFamily="2" charset="-122"/>
              </a:rPr>
              <a:t>Li-Ping Wang*</a:t>
            </a:r>
          </a:p>
          <a:p>
            <a:pPr algn="ctr">
              <a:lnSpc>
                <a:spcPts val="2800"/>
              </a:lnSpc>
            </a:pPr>
            <a:r>
              <a:rPr lang="en-GB" altLang="zh-CN" sz="2000" dirty="0">
                <a:latin typeface="华文楷体" panose="02010600040101010101" pitchFamily="2" charset="-122"/>
                <a:ea typeface="华文楷体" panose="02010600040101010101" pitchFamily="2" charset="-122"/>
              </a:rPr>
              <a:t>April</a:t>
            </a:r>
            <a:r>
              <a:rPr lang="zh-CN" altLang="en-US" sz="2000" dirty="0">
                <a:latin typeface="华文楷体" panose="02010600040101010101" pitchFamily="2" charset="-122"/>
                <a:ea typeface="华文楷体" panose="02010600040101010101" pitchFamily="2" charset="-122"/>
              </a:rPr>
              <a:t> </a:t>
            </a:r>
            <a:r>
              <a:rPr lang="en-US" altLang="zh-CN" sz="2000" dirty="0">
                <a:latin typeface="华文楷体" panose="02010600040101010101" pitchFamily="2" charset="-122"/>
                <a:ea typeface="华文楷体" panose="02010600040101010101" pitchFamily="2" charset="-122"/>
              </a:rPr>
              <a:t>15,</a:t>
            </a:r>
            <a:r>
              <a:rPr lang="zh-CN" altLang="en-US" sz="2000" dirty="0">
                <a:latin typeface="华文楷体" panose="02010600040101010101" pitchFamily="2" charset="-122"/>
                <a:ea typeface="华文楷体" panose="02010600040101010101" pitchFamily="2" charset="-122"/>
              </a:rPr>
              <a:t> </a:t>
            </a:r>
            <a:r>
              <a:rPr lang="en-US" altLang="zh-CN" sz="2000" dirty="0">
                <a:latin typeface="华文楷体" panose="02010600040101010101" pitchFamily="2" charset="-122"/>
                <a:ea typeface="华文楷体" panose="02010600040101010101" pitchFamily="2" charset="-122"/>
              </a:rPr>
              <a:t>2024,</a:t>
            </a:r>
            <a:r>
              <a:rPr lang="en-GB" altLang="zh-CN" sz="2000" dirty="0">
                <a:latin typeface="华文楷体" panose="02010600040101010101" pitchFamily="2" charset="-122"/>
                <a:ea typeface="华文楷体" panose="02010600040101010101" pitchFamily="2" charset="-122"/>
              </a:rPr>
              <a:t> Sydney</a:t>
            </a:r>
            <a:endParaRPr lang="zh-CN" altLang="en-US" sz="2000" dirty="0">
              <a:latin typeface="华文楷体" panose="02010600040101010101" pitchFamily="2" charset="-122"/>
              <a:ea typeface="华文楷体" panose="02010600040101010101" pitchFamily="2" charset="-122"/>
            </a:endParaRPr>
          </a:p>
        </p:txBody>
      </p:sp>
      <p:sp>
        <p:nvSpPr>
          <p:cNvPr id="2" name="文本框 1">
            <a:extLst>
              <a:ext uri="{FF2B5EF4-FFF2-40B4-BE49-F238E27FC236}">
                <a16:creationId xmlns:a16="http://schemas.microsoft.com/office/drawing/2014/main" id="{1BC3A69C-EEFB-1E33-8DD6-75AFCEF326FE}"/>
              </a:ext>
            </a:extLst>
          </p:cNvPr>
          <p:cNvSpPr txBox="1"/>
          <p:nvPr/>
        </p:nvSpPr>
        <p:spPr>
          <a:xfrm>
            <a:off x="10095470" y="3941805"/>
            <a:ext cx="184731" cy="369332"/>
          </a:xfrm>
          <a:prstGeom prst="rect">
            <a:avLst/>
          </a:prstGeom>
          <a:noFill/>
        </p:spPr>
        <p:txBody>
          <a:bodyPr wrap="none" rtlCol="0">
            <a:spAutoFit/>
          </a:bodyPr>
          <a:lstStyle/>
          <a:p>
            <a:endParaRPr kumimoji="1" lang="zh-CN" altLang="en-US" dirty="0"/>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7951" y="176843"/>
            <a:ext cx="1787265" cy="727180"/>
          </a:xfrm>
        </p:spPr>
        <p:txBody>
          <a:bodyPr/>
          <a:lstStyle/>
          <a:p>
            <a:r>
              <a:rPr lang="en-US" altLang="zh-CN" dirty="0"/>
              <a:t>Online</a:t>
            </a:r>
            <a:endParaRPr lang="zh-CN" altLang="en-US" dirty="0"/>
          </a:p>
        </p:txBody>
      </p:sp>
      <p:sp>
        <p:nvSpPr>
          <p:cNvPr id="3" name="文本框 2"/>
          <p:cNvSpPr txBox="1"/>
          <p:nvPr/>
        </p:nvSpPr>
        <p:spPr>
          <a:xfrm>
            <a:off x="2331279" y="1639461"/>
            <a:ext cx="6009664" cy="502766"/>
          </a:xfrm>
          <a:prstGeom prst="rect">
            <a:avLst/>
          </a:prstGeom>
          <a:noFill/>
        </p:spPr>
        <p:txBody>
          <a:bodyPr wrap="square">
            <a:spAutoFit/>
          </a:bodyPr>
          <a:lstStyle/>
          <a:p>
            <a:r>
              <a:rPr lang="en-US" altLang="zh-CN" sz="2665" b="1" dirty="0">
                <a:solidFill>
                  <a:schemeClr val="bg2"/>
                </a:solidFill>
              </a:rPr>
              <a:t>Background</a:t>
            </a:r>
            <a:endParaRPr lang="zh-CN" altLang="en-US" sz="2665" b="1" dirty="0">
              <a:solidFill>
                <a:schemeClr val="bg2"/>
              </a:solidFill>
            </a:endParaRPr>
          </a:p>
        </p:txBody>
      </p:sp>
      <p:sp>
        <p:nvSpPr>
          <p:cNvPr id="11" name="椭圆 10"/>
          <p:cNvSpPr/>
          <p:nvPr/>
        </p:nvSpPr>
        <p:spPr>
          <a:xfrm>
            <a:off x="1582491" y="1605227"/>
            <a:ext cx="591004" cy="5910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01</a:t>
            </a:r>
            <a:endParaRPr lang="zh-CN" altLang="en-US" sz="2665" dirty="0">
              <a:solidFill>
                <a:schemeClr val="bg1"/>
              </a:solidFill>
              <a:latin typeface="Impact" panose="020B0806030902050204" pitchFamily="34" charset="0"/>
            </a:endParaRPr>
          </a:p>
        </p:txBody>
      </p:sp>
      <p:grpSp>
        <p:nvGrpSpPr>
          <p:cNvPr id="14" name="组合 13"/>
          <p:cNvGrpSpPr/>
          <p:nvPr/>
        </p:nvGrpSpPr>
        <p:grpSpPr>
          <a:xfrm>
            <a:off x="1574139" y="2980727"/>
            <a:ext cx="8956075" cy="591004"/>
            <a:chOff x="748456" y="1690664"/>
            <a:chExt cx="6690786" cy="443253"/>
          </a:xfrm>
        </p:grpSpPr>
        <p:sp>
          <p:nvSpPr>
            <p:cNvPr id="9" name="文本框 8"/>
            <p:cNvSpPr txBox="1"/>
            <p:nvPr/>
          </p:nvSpPr>
          <p:spPr>
            <a:xfrm>
              <a:off x="1316311" y="1715018"/>
              <a:ext cx="6122931" cy="377075"/>
            </a:xfrm>
            <a:prstGeom prst="rect">
              <a:avLst/>
            </a:prstGeom>
            <a:noFill/>
          </p:spPr>
          <p:txBody>
            <a:bodyPr wrap="square">
              <a:spAutoFit/>
            </a:bodyPr>
            <a:lstStyle/>
            <a:p>
              <a:r>
                <a:rPr lang="en-US" altLang="zh-CN" sz="2665" b="1" dirty="0">
                  <a:solidFill>
                    <a:schemeClr val="bg2"/>
                  </a:solidFill>
                </a:rPr>
                <a:t>Preliminaries</a:t>
              </a:r>
              <a:endParaRPr lang="zh-CN" altLang="en-US" sz="2665" b="1" dirty="0">
                <a:solidFill>
                  <a:schemeClr val="bg2"/>
                </a:solidFill>
              </a:endParaRPr>
            </a:p>
          </p:txBody>
        </p:sp>
        <p:sp>
          <p:nvSpPr>
            <p:cNvPr id="12" name="椭圆 11"/>
            <p:cNvSpPr/>
            <p:nvPr/>
          </p:nvSpPr>
          <p:spPr>
            <a:xfrm>
              <a:off x="748456" y="1690664"/>
              <a:ext cx="443253" cy="44325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02</a:t>
              </a:r>
              <a:endParaRPr lang="zh-CN" altLang="en-US" sz="2665" dirty="0">
                <a:solidFill>
                  <a:schemeClr val="bg1"/>
                </a:solidFill>
                <a:latin typeface="Impact" panose="020B0806030902050204" pitchFamily="34" charset="0"/>
              </a:endParaRPr>
            </a:p>
          </p:txBody>
        </p:sp>
      </p:grpSp>
      <p:grpSp>
        <p:nvGrpSpPr>
          <p:cNvPr id="15" name="组合 14"/>
          <p:cNvGrpSpPr/>
          <p:nvPr/>
        </p:nvGrpSpPr>
        <p:grpSpPr>
          <a:xfrm>
            <a:off x="1582420" y="4558665"/>
            <a:ext cx="9886315" cy="1576784"/>
            <a:chOff x="752276" y="3406617"/>
            <a:chExt cx="7414891" cy="1182603"/>
          </a:xfrm>
        </p:grpSpPr>
        <p:sp>
          <p:nvSpPr>
            <p:cNvPr id="4" name="文本框 3"/>
            <p:cNvSpPr txBox="1"/>
            <p:nvPr/>
          </p:nvSpPr>
          <p:spPr>
            <a:xfrm>
              <a:off x="1316310" y="3443497"/>
              <a:ext cx="6850857" cy="376242"/>
            </a:xfrm>
            <a:prstGeom prst="rect">
              <a:avLst/>
            </a:prstGeom>
            <a:noFill/>
          </p:spPr>
          <p:txBody>
            <a:bodyPr wrap="square">
              <a:spAutoFit/>
            </a:bodyPr>
            <a:lstStyle/>
            <a:p>
              <a:r>
                <a:rPr lang="en-US" altLang="zh-CN" sz="2665" b="1" dirty="0">
                  <a:solidFill>
                    <a:srgbClr val="002060"/>
                  </a:solidFill>
                </a:rPr>
                <a:t>Our Work —— code-based </a:t>
              </a:r>
              <a:r>
                <a:rPr lang="en-US" altLang="zh-CN" sz="2665" b="1" dirty="0">
                  <a:solidFill>
                    <a:srgbClr val="002060"/>
                  </a:solidFill>
                  <a:sym typeface="+mn-ea"/>
                </a:rPr>
                <a:t>one-out-of-many proofs</a:t>
              </a:r>
              <a:endParaRPr lang="en-US" altLang="zh-CN" sz="2665" b="1" dirty="0">
                <a:solidFill>
                  <a:srgbClr val="002060"/>
                </a:solidFill>
              </a:endParaRPr>
            </a:p>
          </p:txBody>
        </p:sp>
        <p:sp>
          <p:nvSpPr>
            <p:cNvPr id="5" name="文本框 4"/>
            <p:cNvSpPr txBox="1"/>
            <p:nvPr/>
          </p:nvSpPr>
          <p:spPr>
            <a:xfrm>
              <a:off x="1687783" y="3949321"/>
              <a:ext cx="4629150" cy="499116"/>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rgbClr val="3391AA"/>
                  </a:solidFill>
                  <a:latin typeface="微软雅黑" pitchFamily="34" charset="-122"/>
                </a:rPr>
                <a:t>SD/ GSD-based one-out-of-many proofs</a:t>
              </a:r>
              <a:endParaRPr lang="zh-CN" altLang="en-US" sz="1865" b="1" dirty="0">
                <a:solidFill>
                  <a:srgbClr val="3391AA"/>
                </a:solidFill>
                <a:latin typeface="微软雅黑" pitchFamily="34" charset="-122"/>
              </a:endParaRPr>
            </a:p>
            <a:p>
              <a:pPr marL="381000" indent="-381000">
                <a:buFont typeface="Wingdings" panose="05000000000000000000" pitchFamily="2" charset="2"/>
                <a:buChar char="l"/>
              </a:pPr>
              <a:endParaRPr lang="en-US" altLang="zh-CN" sz="1865" b="1" dirty="0">
                <a:solidFill>
                  <a:srgbClr val="3391AA"/>
                </a:solidFill>
                <a:latin typeface="微软雅黑" pitchFamily="34" charset="-122"/>
              </a:endParaRPr>
            </a:p>
          </p:txBody>
        </p:sp>
        <p:sp>
          <p:nvSpPr>
            <p:cNvPr id="6" name="文本框 5"/>
            <p:cNvSpPr txBox="1"/>
            <p:nvPr/>
          </p:nvSpPr>
          <p:spPr>
            <a:xfrm>
              <a:off x="1687783" y="4305371"/>
              <a:ext cx="4629150" cy="283849"/>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rgbClr val="3391AA"/>
                  </a:solidFill>
                  <a:latin typeface="微软雅黑" pitchFamily="34" charset="-122"/>
                </a:rPr>
                <a:t>Ring signature scheme</a:t>
              </a:r>
            </a:p>
          </p:txBody>
        </p:sp>
        <p:sp>
          <p:nvSpPr>
            <p:cNvPr id="13" name="椭圆 12"/>
            <p:cNvSpPr/>
            <p:nvPr/>
          </p:nvSpPr>
          <p:spPr>
            <a:xfrm>
              <a:off x="752276" y="3406617"/>
              <a:ext cx="443253" cy="443253"/>
            </a:xfrm>
            <a:prstGeom prst="ellipse">
              <a:avLst/>
            </a:prstGeom>
            <a:solidFill>
              <a:srgbClr val="013E5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03</a:t>
              </a:r>
              <a:endParaRPr lang="zh-CN" altLang="en-US" sz="2665" dirty="0">
                <a:solidFill>
                  <a:schemeClr val="bg1"/>
                </a:solidFill>
                <a:latin typeface="Impact" panose="020B0806030902050204" pitchFamily="34" charset="0"/>
              </a:endParaRPr>
            </a:p>
          </p:txBody>
        </p:sp>
      </p:grpSp>
      <p:sp>
        <p:nvSpPr>
          <p:cNvPr id="16" name="灯片编号占位符 15"/>
          <p:cNvSpPr>
            <a:spLocks noGrp="1"/>
          </p:cNvSpPr>
          <p:nvPr>
            <p:ph type="sldNum" sz="quarter" idx="12"/>
          </p:nvPr>
        </p:nvSpPr>
        <p:spPr/>
        <p:txBody>
          <a:bodyPr/>
          <a:lstStyle/>
          <a:p>
            <a:pPr defTabSz="914400">
              <a:defRPr/>
            </a:pPr>
            <a:fld id="{0F0C7B39-4D7E-4E2C-B3E5-BF16B572E60E}" type="slidenum">
              <a:rPr lang="zh-CN" altLang="en-US"/>
              <a:t>10</a:t>
            </a:fld>
            <a:endParaRPr lang="zh-CN" altLang="en-US"/>
          </a:p>
        </p:txBody>
      </p:sp>
      <p:sp>
        <p:nvSpPr>
          <p:cNvPr id="7" name="文本框 6"/>
          <p:cNvSpPr txBox="1"/>
          <p:nvPr/>
        </p:nvSpPr>
        <p:spPr>
          <a:xfrm>
            <a:off x="2826576" y="6184668"/>
            <a:ext cx="6172200" cy="379656"/>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rgbClr val="3391AA"/>
                </a:solidFill>
                <a:latin typeface="微软雅黑" pitchFamily="34" charset="-122"/>
              </a:rPr>
              <a:t>Group signature scheme</a:t>
            </a:r>
          </a:p>
        </p:txBody>
      </p:sp>
      <p:sp>
        <p:nvSpPr>
          <p:cNvPr id="17" name="文本框 16">
            <a:extLst>
              <a:ext uri="{FF2B5EF4-FFF2-40B4-BE49-F238E27FC236}">
                <a16:creationId xmlns:a16="http://schemas.microsoft.com/office/drawing/2014/main" id="{839BBB95-DB09-3FE9-12E4-DAFE03D137A9}"/>
              </a:ext>
            </a:extLst>
          </p:cNvPr>
          <p:cNvSpPr txBox="1"/>
          <p:nvPr/>
        </p:nvSpPr>
        <p:spPr>
          <a:xfrm>
            <a:off x="2672207" y="4148495"/>
            <a:ext cx="6096000"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chemeClr val="bg2"/>
                </a:solidFill>
                <a:latin typeface="微软雅黑" pitchFamily="34" charset="-122"/>
              </a:rPr>
              <a:t>General decoding problem</a:t>
            </a:r>
            <a:endParaRPr lang="zh-CN" altLang="en-US" sz="2000" dirty="0">
              <a:solidFill>
                <a:schemeClr val="bg2"/>
              </a:solidFill>
            </a:endParaRPr>
          </a:p>
        </p:txBody>
      </p:sp>
      <p:sp>
        <p:nvSpPr>
          <p:cNvPr id="18" name="文本框 17">
            <a:extLst>
              <a:ext uri="{FF2B5EF4-FFF2-40B4-BE49-F238E27FC236}">
                <a16:creationId xmlns:a16="http://schemas.microsoft.com/office/drawing/2014/main" id="{06D06FFE-7CCE-1094-1501-6A046D190C59}"/>
              </a:ext>
            </a:extLst>
          </p:cNvPr>
          <p:cNvSpPr txBox="1"/>
          <p:nvPr/>
        </p:nvSpPr>
        <p:spPr>
          <a:xfrm>
            <a:off x="2672207" y="3659243"/>
            <a:ext cx="7057051"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chemeClr val="bg2"/>
                </a:solidFill>
                <a:latin typeface="微软雅黑" pitchFamily="34" charset="-122"/>
              </a:rPr>
              <a:t>Syndrome decoding problem</a:t>
            </a:r>
            <a:endParaRPr lang="zh-CN" altLang="en-US" sz="2400" dirty="0">
              <a:solidFill>
                <a:schemeClr val="bg2"/>
              </a:solidFill>
            </a:endParaRPr>
          </a:p>
        </p:txBody>
      </p:sp>
      <p:sp>
        <p:nvSpPr>
          <p:cNvPr id="8" name="文本框 7">
            <a:extLst>
              <a:ext uri="{FF2B5EF4-FFF2-40B4-BE49-F238E27FC236}">
                <a16:creationId xmlns:a16="http://schemas.microsoft.com/office/drawing/2014/main" id="{31DBB544-431C-5DBC-4F7C-9E9289090F69}"/>
              </a:ext>
            </a:extLst>
          </p:cNvPr>
          <p:cNvSpPr txBox="1"/>
          <p:nvPr/>
        </p:nvSpPr>
        <p:spPr>
          <a:xfrm>
            <a:off x="2384150" y="2315000"/>
            <a:ext cx="7057051"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chemeClr val="bg2"/>
                </a:solidFill>
                <a:latin typeface="微软雅黑" pitchFamily="34" charset="-122"/>
              </a:rPr>
              <a:t>One-out-of-many proofs</a:t>
            </a:r>
            <a:endParaRPr lang="zh-CN" altLang="en-US" sz="2400" dirty="0">
              <a:solidFill>
                <a:schemeClr val="bg2"/>
              </a:solidFill>
            </a:endParaRPr>
          </a:p>
        </p:txBody>
      </p:sp>
    </p:spTree>
    <p:extLst>
      <p:ext uri="{BB962C8B-B14F-4D97-AF65-F5344CB8AC3E}">
        <p14:creationId xmlns:p14="http://schemas.microsoft.com/office/powerpoint/2010/main" val="230508120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6" name="矩形 15"/>
          <p:cNvSpPr/>
          <p:nvPr/>
        </p:nvSpPr>
        <p:spPr>
          <a:xfrm>
            <a:off x="463440" y="1186292"/>
            <a:ext cx="2100856" cy="666977"/>
          </a:xfrm>
          <a:prstGeom prst="rect">
            <a:avLst/>
          </a:prstGeom>
        </p:spPr>
        <p:txBody>
          <a:bodyPr wrap="square">
            <a:spAutoFit/>
          </a:bodyPr>
          <a:lstStyle/>
          <a:p>
            <a:r>
              <a:rPr lang="en-US" altLang="zh-CN" sz="1867" b="1" dirty="0">
                <a:solidFill>
                  <a:srgbClr val="002060"/>
                </a:solidFill>
              </a:rPr>
              <a:t>Key observations</a:t>
            </a:r>
            <a:endParaRPr lang="zh-CN" altLang="en-US" sz="1867" b="1" dirty="0">
              <a:solidFill>
                <a:srgbClr val="002060"/>
              </a:solidFill>
            </a:endParaRPr>
          </a:p>
          <a:p>
            <a:endParaRPr lang="zh-CN" altLang="en-US" sz="1867" b="1" dirty="0">
              <a:solidFill>
                <a:srgbClr val="002060"/>
              </a:solidFill>
            </a:endParaRP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11</a:t>
            </a:fld>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5781902-F049-0576-F627-E1569181D859}"/>
                  </a:ext>
                </a:extLst>
              </p:cNvPr>
              <p:cNvSpPr txBox="1"/>
              <p:nvPr/>
            </p:nvSpPr>
            <p:spPr>
              <a:xfrm>
                <a:off x="1746842" y="4173296"/>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oMath>
                  </m:oMathPara>
                </a14:m>
                <a:endParaRPr kumimoji="1" lang="zh-CN" altLang="en-US" sz="4800" dirty="0"/>
              </a:p>
            </p:txBody>
          </p:sp>
        </mc:Choice>
        <mc:Fallback xmlns="">
          <p:sp>
            <p:nvSpPr>
              <p:cNvPr id="12" name="文本框 11">
                <a:extLst>
                  <a:ext uri="{FF2B5EF4-FFF2-40B4-BE49-F238E27FC236}">
                    <a16:creationId xmlns:a16="http://schemas.microsoft.com/office/drawing/2014/main" id="{B5781902-F049-0576-F627-E1569181D859}"/>
                  </a:ext>
                </a:extLst>
              </p:cNvPr>
              <p:cNvSpPr txBox="1">
                <a:spLocks noRot="1" noChangeAspect="1" noMove="1" noResize="1" noEditPoints="1" noAdjustHandles="1" noChangeArrowheads="1" noChangeShapeType="1" noTextEdit="1"/>
              </p:cNvSpPr>
              <p:nvPr/>
            </p:nvSpPr>
            <p:spPr>
              <a:xfrm>
                <a:off x="1746842" y="4173296"/>
                <a:ext cx="838023" cy="83099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938CC41E-87EF-F4D1-FFBF-57A1D5F39A58}"/>
                  </a:ext>
                </a:extLst>
              </p:cNvPr>
              <p:cNvSpPr txBox="1"/>
              <p:nvPr/>
            </p:nvSpPr>
            <p:spPr>
              <a:xfrm>
                <a:off x="9796047" y="4063929"/>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13" name="文本框 12">
                <a:extLst>
                  <a:ext uri="{FF2B5EF4-FFF2-40B4-BE49-F238E27FC236}">
                    <a16:creationId xmlns:a16="http://schemas.microsoft.com/office/drawing/2014/main" id="{938CC41E-87EF-F4D1-FFBF-57A1D5F39A58}"/>
                  </a:ext>
                </a:extLst>
              </p:cNvPr>
              <p:cNvSpPr txBox="1">
                <a:spLocks noRot="1" noChangeAspect="1" noMove="1" noResize="1" noEditPoints="1" noAdjustHandles="1" noChangeArrowheads="1" noChangeShapeType="1" noTextEdit="1"/>
              </p:cNvSpPr>
              <p:nvPr/>
            </p:nvSpPr>
            <p:spPr>
              <a:xfrm>
                <a:off x="9796047" y="4063929"/>
                <a:ext cx="649111" cy="830997"/>
              </a:xfrm>
              <a:prstGeom prst="rect">
                <a:avLst/>
              </a:prstGeom>
              <a:blipFill>
                <a:blip r:embed="rId4"/>
                <a:stretch>
                  <a:fillRect l="-13462" r="-9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CC82210D-2BFC-6474-E3A4-301442A5B722}"/>
                  </a:ext>
                </a:extLst>
              </p:cNvPr>
              <p:cNvSpPr txBox="1"/>
              <p:nvPr/>
            </p:nvSpPr>
            <p:spPr>
              <a:xfrm>
                <a:off x="3819982" y="2980181"/>
                <a:ext cx="269346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𝐻</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𝑟</m:t>
                          </m:r>
                        </m:e>
                        <m:sup>
                          <m:r>
                            <a:rPr kumimoji="1" lang="en-US" altLang="zh-CN" sz="2000" b="0" i="1" smtClean="0">
                              <a:latin typeface="Cambria Math" panose="02040503050406030204" pitchFamily="18" charset="0"/>
                            </a:rPr>
                            <m:t>⊤</m:t>
                          </m:r>
                        </m:sup>
                      </m:sSup>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r>
                        <a:rPr kumimoji="1" lang="en-US" altLang="zh-CN" sz="2000" i="1" smtClean="0">
                          <a:latin typeface="Cambria Math" panose="02040503050406030204" pitchFamily="18" charset="0"/>
                        </a:rPr>
                        <m:t> </m:t>
                      </m:r>
                      <m:r>
                        <a:rPr kumimoji="1" lang="en-US" altLang="zh-CN" sz="2000" i="1">
                          <a:latin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𝑐</m:t>
                          </m:r>
                        </m:e>
                        <m:sub>
                          <m:r>
                            <a:rPr kumimoji="1" lang="en-US" altLang="zh-CN" sz="2000" i="1">
                              <a:latin typeface="Cambria Math" panose="02040503050406030204" pitchFamily="18" charset="0"/>
                            </a:rPr>
                            <m:t>1</m:t>
                          </m:r>
                        </m:sub>
                      </m:sSub>
                    </m:oMath>
                  </m:oMathPara>
                </a14:m>
                <a:endParaRPr kumimoji="1" lang="zh-CN" altLang="en-US" sz="2000" dirty="0"/>
              </a:p>
            </p:txBody>
          </p:sp>
        </mc:Choice>
        <mc:Fallback xmlns="">
          <p:sp>
            <p:nvSpPr>
              <p:cNvPr id="14" name="文本框 13">
                <a:extLst>
                  <a:ext uri="{FF2B5EF4-FFF2-40B4-BE49-F238E27FC236}">
                    <a16:creationId xmlns:a16="http://schemas.microsoft.com/office/drawing/2014/main" id="{CC82210D-2BFC-6474-E3A4-301442A5B722}"/>
                  </a:ext>
                </a:extLst>
              </p:cNvPr>
              <p:cNvSpPr txBox="1">
                <a:spLocks noRot="1" noChangeAspect="1" noMove="1" noResize="1" noEditPoints="1" noAdjustHandles="1" noChangeArrowheads="1" noChangeShapeType="1" noTextEdit="1"/>
              </p:cNvSpPr>
              <p:nvPr/>
            </p:nvSpPr>
            <p:spPr>
              <a:xfrm>
                <a:off x="3819982" y="2980181"/>
                <a:ext cx="2693461" cy="307777"/>
              </a:xfrm>
              <a:prstGeom prst="rect">
                <a:avLst/>
              </a:prstGeom>
              <a:blipFill>
                <a:blip r:embed="rId5"/>
                <a:stretch>
                  <a:fillRect t="-8000" b="-4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FCB66C6E-DD77-DEA8-28C3-18C232DE7C40}"/>
                  </a:ext>
                </a:extLst>
              </p:cNvPr>
              <p:cNvSpPr txBox="1"/>
              <p:nvPr/>
            </p:nvSpPr>
            <p:spPr>
              <a:xfrm>
                <a:off x="4132440" y="3541862"/>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15" name="文本框 14">
                <a:extLst>
                  <a:ext uri="{FF2B5EF4-FFF2-40B4-BE49-F238E27FC236}">
                    <a16:creationId xmlns:a16="http://schemas.microsoft.com/office/drawing/2014/main" id="{FCB66C6E-DD77-DEA8-28C3-18C232DE7C40}"/>
                  </a:ext>
                </a:extLst>
              </p:cNvPr>
              <p:cNvSpPr txBox="1">
                <a:spLocks noRot="1" noChangeAspect="1" noMove="1" noResize="1" noEditPoints="1" noAdjustHandles="1" noChangeArrowheads="1" noChangeShapeType="1" noTextEdit="1"/>
              </p:cNvSpPr>
              <p:nvPr/>
            </p:nvSpPr>
            <p:spPr>
              <a:xfrm>
                <a:off x="4132440" y="3541862"/>
                <a:ext cx="2381003" cy="307777"/>
              </a:xfrm>
              <a:prstGeom prst="rect">
                <a:avLst/>
              </a:prstGeom>
              <a:blipFill>
                <a:blip r:embed="rId6"/>
                <a:stretch>
                  <a:fillRect b="-1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5FE1B071-A000-623A-6E29-53D5CE471FBB}"/>
                  </a:ext>
                </a:extLst>
              </p:cNvPr>
              <p:cNvSpPr txBox="1"/>
              <p:nvPr/>
            </p:nvSpPr>
            <p:spPr>
              <a:xfrm>
                <a:off x="3719642" y="4063929"/>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17" name="文本框 16">
                <a:extLst>
                  <a:ext uri="{FF2B5EF4-FFF2-40B4-BE49-F238E27FC236}">
                    <a16:creationId xmlns:a16="http://schemas.microsoft.com/office/drawing/2014/main" id="{5FE1B071-A000-623A-6E29-53D5CE471FBB}"/>
                  </a:ext>
                </a:extLst>
              </p:cNvPr>
              <p:cNvSpPr txBox="1">
                <a:spLocks noRot="1" noChangeAspect="1" noMove="1" noResize="1" noEditPoints="1" noAdjustHandles="1" noChangeArrowheads="1" noChangeShapeType="1" noTextEdit="1"/>
              </p:cNvSpPr>
              <p:nvPr/>
            </p:nvSpPr>
            <p:spPr>
              <a:xfrm>
                <a:off x="3719642" y="4063929"/>
                <a:ext cx="2786606" cy="307777"/>
              </a:xfrm>
              <a:prstGeom prst="rect">
                <a:avLst/>
              </a:prstGeom>
              <a:blipFill>
                <a:blip r:embed="rId7"/>
                <a:stretch>
                  <a:fillRect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22435291-87B0-F900-E9B8-C4EC6BE3F24F}"/>
                  </a:ext>
                </a:extLst>
              </p:cNvPr>
              <p:cNvSpPr txBox="1"/>
              <p:nvPr/>
            </p:nvSpPr>
            <p:spPr>
              <a:xfrm>
                <a:off x="6767429" y="3538224"/>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19" name="文本框 18">
                <a:extLst>
                  <a:ext uri="{FF2B5EF4-FFF2-40B4-BE49-F238E27FC236}">
                    <a16:creationId xmlns:a16="http://schemas.microsoft.com/office/drawing/2014/main" id="{22435291-87B0-F900-E9B8-C4EC6BE3F24F}"/>
                  </a:ext>
                </a:extLst>
              </p:cNvPr>
              <p:cNvSpPr txBox="1">
                <a:spLocks noRot="1" noChangeAspect="1" noMove="1" noResize="1" noEditPoints="1" noAdjustHandles="1" noChangeArrowheads="1" noChangeShapeType="1" noTextEdit="1"/>
              </p:cNvSpPr>
              <p:nvPr/>
            </p:nvSpPr>
            <p:spPr>
              <a:xfrm>
                <a:off x="6767429" y="3538224"/>
                <a:ext cx="598754" cy="307777"/>
              </a:xfrm>
              <a:prstGeom prst="rect">
                <a:avLst/>
              </a:prstGeom>
              <a:blipFill>
                <a:blip r:embed="rId8"/>
                <a:stretch>
                  <a:fillRect l="-8333" r="-8333" b="-8000"/>
                </a:stretch>
              </a:blipFill>
            </p:spPr>
            <p:txBody>
              <a:bodyPr/>
              <a:lstStyle/>
              <a:p>
                <a:r>
                  <a:rPr lang="zh-CN" altLang="en-US">
                    <a:noFill/>
                  </a:rPr>
                  <a:t> </a:t>
                </a:r>
              </a:p>
            </p:txBody>
          </p:sp>
        </mc:Fallback>
      </mc:AlternateContent>
      <p:cxnSp>
        <p:nvCxnSpPr>
          <p:cNvPr id="20" name="直线箭头连接符 19">
            <a:extLst>
              <a:ext uri="{FF2B5EF4-FFF2-40B4-BE49-F238E27FC236}">
                <a16:creationId xmlns:a16="http://schemas.microsoft.com/office/drawing/2014/main" id="{0044CAF1-12BA-DEFF-CC1F-623462BE0D0A}"/>
              </a:ext>
            </a:extLst>
          </p:cNvPr>
          <p:cNvCxnSpPr>
            <a:stCxn id="19" idx="3"/>
          </p:cNvCxnSpPr>
          <p:nvPr/>
        </p:nvCxnSpPr>
        <p:spPr>
          <a:xfrm>
            <a:off x="7366183" y="3692113"/>
            <a:ext cx="1904978"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右大括号 20">
            <a:extLst>
              <a:ext uri="{FF2B5EF4-FFF2-40B4-BE49-F238E27FC236}">
                <a16:creationId xmlns:a16="http://schemas.microsoft.com/office/drawing/2014/main" id="{A620462B-EC4F-B42B-D3CC-F33AE163D8F1}"/>
              </a:ext>
            </a:extLst>
          </p:cNvPr>
          <p:cNvSpPr/>
          <p:nvPr/>
        </p:nvSpPr>
        <p:spPr>
          <a:xfrm>
            <a:off x="6465101" y="3152373"/>
            <a:ext cx="302328" cy="1081668"/>
          </a:xfrm>
          <a:prstGeom prst="rightBrace">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889AD4BE-63AF-8C7B-FF42-995C72E9B088}"/>
                  </a:ext>
                </a:extLst>
              </p:cNvPr>
              <p:cNvSpPr txBox="1"/>
              <p:nvPr/>
            </p:nvSpPr>
            <p:spPr>
              <a:xfrm>
                <a:off x="742025" y="2025955"/>
                <a:ext cx="6151941" cy="430887"/>
              </a:xfrm>
              <a:prstGeom prst="rect">
                <a:avLst/>
              </a:prstGeom>
              <a:noFill/>
            </p:spPr>
            <p:txBody>
              <a:bodyPr wrap="square" lIns="0" tIns="0" rIns="0" bIns="0" rtlCol="0">
                <a:spAutoFit/>
              </a:bodyPr>
              <a:lstStyle/>
              <a:p>
                <a:r>
                  <a:rPr kumimoji="1" lang="en-US" altLang="zh-CN" sz="2800" b="1" dirty="0">
                    <a:latin typeface="STKaiti" panose="02010600040101010101" pitchFamily="2" charset="-122"/>
                    <a:ea typeface="STKaiti" panose="02010600040101010101" pitchFamily="2" charset="-122"/>
                  </a:rPr>
                  <a:t>Stern’s framework</a:t>
                </a:r>
                <a:r>
                  <a:rPr kumimoji="1" lang="zh-CN" altLang="en-US" sz="2800" b="1" dirty="0">
                    <a:latin typeface="STKaiti" panose="02010600040101010101" pitchFamily="2" charset="-122"/>
                    <a:ea typeface="STKaiti" panose="02010600040101010101" pitchFamily="2" charset="-122"/>
                  </a:rPr>
                  <a:t>：</a:t>
                </a:r>
                <a14:m>
                  <m:oMath xmlns:m="http://schemas.openxmlformats.org/officeDocument/2006/math">
                    <m:r>
                      <a:rPr kumimoji="1" lang="en-US" altLang="zh-CN" sz="2800" b="1" i="1" smtClean="0">
                        <a:latin typeface="Cambria Math" panose="02040503050406030204" pitchFamily="18" charset="0"/>
                      </a:rPr>
                      <m:t>𝑯</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𝒆</m:t>
                        </m:r>
                      </m:e>
                      <m:sup>
                        <m:r>
                          <a:rPr kumimoji="1" lang="en-US" altLang="zh-CN" sz="2800" b="1" i="1" smtClean="0">
                            <a:latin typeface="Cambria Math" panose="02040503050406030204" pitchFamily="18" charset="0"/>
                          </a:rPr>
                          <m:t>⊤</m:t>
                        </m:r>
                      </m:sup>
                    </m:sSup>
                    <m:r>
                      <a:rPr kumimoji="1" lang="en-US" altLang="zh-CN" sz="2800" b="1" i="1" smtClean="0">
                        <a:latin typeface="Cambria Math" panose="02040503050406030204" pitchFamily="18" charset="0"/>
                      </a:rPr>
                      <m:t>=</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𝒔</m:t>
                        </m:r>
                      </m:e>
                      <m:sup>
                        <m:r>
                          <a:rPr kumimoji="1" lang="en-US" altLang="zh-CN" sz="2800" b="1" i="1" smtClean="0">
                            <a:latin typeface="Cambria Math" panose="02040503050406030204" pitchFamily="18" charset="0"/>
                          </a:rPr>
                          <m:t>⊤</m:t>
                        </m:r>
                      </m:sup>
                    </m:sSup>
                    <m:r>
                      <a:rPr kumimoji="1" lang="en-US" altLang="zh-CN" sz="2800" b="1" i="0" smtClean="0">
                        <a:latin typeface="Cambria Math" panose="02040503050406030204" pitchFamily="18" charset="0"/>
                      </a:rPr>
                      <m:t>,</m:t>
                    </m:r>
                    <m:r>
                      <a:rPr kumimoji="1" lang="en-US" altLang="zh-CN" sz="2800" b="1" i="1" smtClean="0">
                        <a:latin typeface="Cambria Math" panose="02040503050406030204" pitchFamily="18" charset="0"/>
                      </a:rPr>
                      <m:t>𝒘</m:t>
                    </m:r>
                    <m:d>
                      <m:dPr>
                        <m:ctrlPr>
                          <a:rPr kumimoji="1" lang="en-US" altLang="zh-CN" sz="2800" b="1" i="1" smtClean="0">
                            <a:latin typeface="Cambria Math" panose="02040503050406030204" pitchFamily="18" charset="0"/>
                          </a:rPr>
                        </m:ctrlPr>
                      </m:dPr>
                      <m:e>
                        <m:r>
                          <a:rPr kumimoji="1" lang="en-US" altLang="zh-CN" sz="2800" b="1" i="1">
                            <a:latin typeface="Cambria Math" panose="02040503050406030204" pitchFamily="18" charset="0"/>
                          </a:rPr>
                          <m:t>𝒆</m:t>
                        </m:r>
                      </m:e>
                    </m:d>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𝒕</m:t>
                    </m:r>
                  </m:oMath>
                </a14:m>
                <a:endParaRPr kumimoji="1" lang="zh-CN" altLang="en-US" sz="2800" b="1" dirty="0"/>
              </a:p>
            </p:txBody>
          </p:sp>
        </mc:Choice>
        <mc:Fallback xmlns="">
          <p:sp>
            <p:nvSpPr>
              <p:cNvPr id="22" name="文本框 21">
                <a:extLst>
                  <a:ext uri="{FF2B5EF4-FFF2-40B4-BE49-F238E27FC236}">
                    <a16:creationId xmlns:a16="http://schemas.microsoft.com/office/drawing/2014/main" id="{889AD4BE-63AF-8C7B-FF42-995C72E9B088}"/>
                  </a:ext>
                </a:extLst>
              </p:cNvPr>
              <p:cNvSpPr txBox="1">
                <a:spLocks noRot="1" noChangeAspect="1" noMove="1" noResize="1" noEditPoints="1" noAdjustHandles="1" noChangeArrowheads="1" noChangeShapeType="1" noTextEdit="1"/>
              </p:cNvSpPr>
              <p:nvPr/>
            </p:nvSpPr>
            <p:spPr>
              <a:xfrm>
                <a:off x="742025" y="2025955"/>
                <a:ext cx="6151941" cy="430887"/>
              </a:xfrm>
              <a:prstGeom prst="rect">
                <a:avLst/>
              </a:prstGeom>
              <a:blipFill>
                <a:blip r:embed="rId9"/>
                <a:stretch>
                  <a:fillRect l="-3505" t="-31429" r="-825" b="-428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2185673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6" name="矩形 15"/>
          <p:cNvSpPr/>
          <p:nvPr/>
        </p:nvSpPr>
        <p:spPr>
          <a:xfrm>
            <a:off x="463440" y="1186292"/>
            <a:ext cx="2100856" cy="666977"/>
          </a:xfrm>
          <a:prstGeom prst="rect">
            <a:avLst/>
          </a:prstGeom>
        </p:spPr>
        <p:txBody>
          <a:bodyPr wrap="square">
            <a:spAutoFit/>
          </a:bodyPr>
          <a:lstStyle/>
          <a:p>
            <a:r>
              <a:rPr lang="en-US" altLang="zh-CN" sz="1867" b="1" dirty="0">
                <a:solidFill>
                  <a:srgbClr val="002060"/>
                </a:solidFill>
              </a:rPr>
              <a:t>Key observations</a:t>
            </a:r>
            <a:endParaRPr lang="zh-CN" altLang="en-US" sz="1867" b="1" dirty="0">
              <a:solidFill>
                <a:srgbClr val="002060"/>
              </a:solidFill>
            </a:endParaRPr>
          </a:p>
          <a:p>
            <a:endParaRPr lang="zh-CN" altLang="en-US" sz="1867" b="1" dirty="0">
              <a:solidFill>
                <a:srgbClr val="002060"/>
              </a:solidFill>
            </a:endParaRP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12</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A56186BF-B52C-ECC8-BE28-409059C8E9A6}"/>
                  </a:ext>
                </a:extLst>
              </p:cNvPr>
              <p:cNvSpPr txBox="1"/>
              <p:nvPr/>
            </p:nvSpPr>
            <p:spPr>
              <a:xfrm>
                <a:off x="2132768" y="4153418"/>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oMath>
                  </m:oMathPara>
                </a14:m>
                <a:endParaRPr kumimoji="1" lang="zh-CN" altLang="en-US" sz="4800" dirty="0"/>
              </a:p>
            </p:txBody>
          </p:sp>
        </mc:Choice>
        <mc:Fallback xmlns="">
          <p:sp>
            <p:nvSpPr>
              <p:cNvPr id="3" name="文本框 2">
                <a:extLst>
                  <a:ext uri="{FF2B5EF4-FFF2-40B4-BE49-F238E27FC236}">
                    <a16:creationId xmlns:a16="http://schemas.microsoft.com/office/drawing/2014/main" id="{A56186BF-B52C-ECC8-BE28-409059C8E9A6}"/>
                  </a:ext>
                </a:extLst>
              </p:cNvPr>
              <p:cNvSpPr txBox="1">
                <a:spLocks noRot="1" noChangeAspect="1" noMove="1" noResize="1" noEditPoints="1" noAdjustHandles="1" noChangeArrowheads="1" noChangeShapeType="1" noTextEdit="1"/>
              </p:cNvSpPr>
              <p:nvPr/>
            </p:nvSpPr>
            <p:spPr>
              <a:xfrm>
                <a:off x="2132768" y="4153418"/>
                <a:ext cx="838023" cy="83099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26739A0-84D2-1466-B69D-CD5E425442CE}"/>
                  </a:ext>
                </a:extLst>
              </p:cNvPr>
              <p:cNvSpPr txBox="1"/>
              <p:nvPr/>
            </p:nvSpPr>
            <p:spPr>
              <a:xfrm>
                <a:off x="10800853" y="4153419"/>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4" name="文本框 3">
                <a:extLst>
                  <a:ext uri="{FF2B5EF4-FFF2-40B4-BE49-F238E27FC236}">
                    <a16:creationId xmlns:a16="http://schemas.microsoft.com/office/drawing/2014/main" id="{C26739A0-84D2-1466-B69D-CD5E425442CE}"/>
                  </a:ext>
                </a:extLst>
              </p:cNvPr>
              <p:cNvSpPr txBox="1">
                <a:spLocks noRot="1" noChangeAspect="1" noMove="1" noResize="1" noEditPoints="1" noAdjustHandles="1" noChangeArrowheads="1" noChangeShapeType="1" noTextEdit="1"/>
              </p:cNvSpPr>
              <p:nvPr/>
            </p:nvSpPr>
            <p:spPr>
              <a:xfrm>
                <a:off x="10800853" y="4153419"/>
                <a:ext cx="649111" cy="830997"/>
              </a:xfrm>
              <a:prstGeom prst="rect">
                <a:avLst/>
              </a:prstGeom>
              <a:blipFill>
                <a:blip r:embed="rId4"/>
                <a:stretch>
                  <a:fillRect l="-13462" r="-9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095E4DAF-0E4F-2F53-5578-18141B286D51}"/>
                  </a:ext>
                </a:extLst>
              </p:cNvPr>
              <p:cNvSpPr txBox="1"/>
              <p:nvPr/>
            </p:nvSpPr>
            <p:spPr>
              <a:xfrm>
                <a:off x="4205908" y="2960303"/>
                <a:ext cx="269346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𝐻</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𝑟</m:t>
                          </m:r>
                        </m:e>
                        <m:sup>
                          <m:r>
                            <a:rPr kumimoji="1" lang="en-US" altLang="zh-CN" sz="2000" b="0" i="1" smtClean="0">
                              <a:latin typeface="Cambria Math" panose="02040503050406030204" pitchFamily="18" charset="0"/>
                            </a:rPr>
                            <m:t>⊤</m:t>
                          </m:r>
                        </m:sup>
                      </m:sSup>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r>
                        <a:rPr kumimoji="1" lang="en-US" altLang="zh-CN" sz="2000" i="1" smtClean="0">
                          <a:latin typeface="Cambria Math" panose="02040503050406030204" pitchFamily="18" charset="0"/>
                        </a:rPr>
                        <m:t> </m:t>
                      </m:r>
                      <m:r>
                        <a:rPr kumimoji="1" lang="en-US" altLang="zh-CN" sz="2000" i="1">
                          <a:latin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𝑐</m:t>
                          </m:r>
                        </m:e>
                        <m:sub>
                          <m:r>
                            <a:rPr kumimoji="1" lang="en-US" altLang="zh-CN" sz="2000" i="1">
                              <a:latin typeface="Cambria Math" panose="02040503050406030204" pitchFamily="18" charset="0"/>
                            </a:rPr>
                            <m:t>1</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095E4DAF-0E4F-2F53-5578-18141B286D51}"/>
                  </a:ext>
                </a:extLst>
              </p:cNvPr>
              <p:cNvSpPr txBox="1">
                <a:spLocks noRot="1" noChangeAspect="1" noMove="1" noResize="1" noEditPoints="1" noAdjustHandles="1" noChangeArrowheads="1" noChangeShapeType="1" noTextEdit="1"/>
              </p:cNvSpPr>
              <p:nvPr/>
            </p:nvSpPr>
            <p:spPr>
              <a:xfrm>
                <a:off x="4205908" y="2960303"/>
                <a:ext cx="2693461" cy="307777"/>
              </a:xfrm>
              <a:prstGeom prst="rect">
                <a:avLst/>
              </a:prstGeom>
              <a:blipFill>
                <a:blip r:embed="rId5"/>
                <a:stretch>
                  <a:fillRect t="-8000"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4FFB118-7AB2-29B2-5837-568DF14B5F85}"/>
                  </a:ext>
                </a:extLst>
              </p:cNvPr>
              <p:cNvSpPr txBox="1"/>
              <p:nvPr/>
            </p:nvSpPr>
            <p:spPr>
              <a:xfrm>
                <a:off x="4518366" y="3521984"/>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6" name="文本框 5">
                <a:extLst>
                  <a:ext uri="{FF2B5EF4-FFF2-40B4-BE49-F238E27FC236}">
                    <a16:creationId xmlns:a16="http://schemas.microsoft.com/office/drawing/2014/main" id="{A4FFB118-7AB2-29B2-5837-568DF14B5F85}"/>
                  </a:ext>
                </a:extLst>
              </p:cNvPr>
              <p:cNvSpPr txBox="1">
                <a:spLocks noRot="1" noChangeAspect="1" noMove="1" noResize="1" noEditPoints="1" noAdjustHandles="1" noChangeArrowheads="1" noChangeShapeType="1" noTextEdit="1"/>
              </p:cNvSpPr>
              <p:nvPr/>
            </p:nvSpPr>
            <p:spPr>
              <a:xfrm>
                <a:off x="4518366" y="3521984"/>
                <a:ext cx="2381003" cy="307777"/>
              </a:xfrm>
              <a:prstGeom prst="rect">
                <a:avLst/>
              </a:prstGeom>
              <a:blipFill>
                <a:blip r:embed="rId6"/>
                <a:stretch>
                  <a:fillRect b="-2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B94D4FB8-1AAF-07B3-A111-D47FDB5550F8}"/>
                  </a:ext>
                </a:extLst>
              </p:cNvPr>
              <p:cNvSpPr txBox="1"/>
              <p:nvPr/>
            </p:nvSpPr>
            <p:spPr>
              <a:xfrm>
                <a:off x="4105568" y="4044051"/>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7" name="文本框 6">
                <a:extLst>
                  <a:ext uri="{FF2B5EF4-FFF2-40B4-BE49-F238E27FC236}">
                    <a16:creationId xmlns:a16="http://schemas.microsoft.com/office/drawing/2014/main" id="{B94D4FB8-1AAF-07B3-A111-D47FDB5550F8}"/>
                  </a:ext>
                </a:extLst>
              </p:cNvPr>
              <p:cNvSpPr txBox="1">
                <a:spLocks noRot="1" noChangeAspect="1" noMove="1" noResize="1" noEditPoints="1" noAdjustHandles="1" noChangeArrowheads="1" noChangeShapeType="1" noTextEdit="1"/>
              </p:cNvSpPr>
              <p:nvPr/>
            </p:nvSpPr>
            <p:spPr>
              <a:xfrm>
                <a:off x="4105568" y="4044051"/>
                <a:ext cx="2786606" cy="307777"/>
              </a:xfrm>
              <a:prstGeom prst="rect">
                <a:avLst/>
              </a:prstGeom>
              <a:blipFill>
                <a:blip r:embed="rId7"/>
                <a:stretch>
                  <a:fillRect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2A597842-EAFE-ED12-FB8C-BE4A28FBB1F0}"/>
                  </a:ext>
                </a:extLst>
              </p:cNvPr>
              <p:cNvSpPr txBox="1"/>
              <p:nvPr/>
            </p:nvSpPr>
            <p:spPr>
              <a:xfrm>
                <a:off x="7153355" y="3518346"/>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8" name="文本框 7">
                <a:extLst>
                  <a:ext uri="{FF2B5EF4-FFF2-40B4-BE49-F238E27FC236}">
                    <a16:creationId xmlns:a16="http://schemas.microsoft.com/office/drawing/2014/main" id="{2A597842-EAFE-ED12-FB8C-BE4A28FBB1F0}"/>
                  </a:ext>
                </a:extLst>
              </p:cNvPr>
              <p:cNvSpPr txBox="1">
                <a:spLocks noRot="1" noChangeAspect="1" noMove="1" noResize="1" noEditPoints="1" noAdjustHandles="1" noChangeArrowheads="1" noChangeShapeType="1" noTextEdit="1"/>
              </p:cNvSpPr>
              <p:nvPr/>
            </p:nvSpPr>
            <p:spPr>
              <a:xfrm>
                <a:off x="7153355" y="3518346"/>
                <a:ext cx="598754" cy="307777"/>
              </a:xfrm>
              <a:prstGeom prst="rect">
                <a:avLst/>
              </a:prstGeom>
              <a:blipFill>
                <a:blip r:embed="rId8"/>
                <a:stretch>
                  <a:fillRect l="-8333" r="-6250" b="-3846"/>
                </a:stretch>
              </a:blipFill>
            </p:spPr>
            <p:txBody>
              <a:bodyPr/>
              <a:lstStyle/>
              <a:p>
                <a:r>
                  <a:rPr lang="zh-CN" altLang="en-US">
                    <a:noFill/>
                  </a:rPr>
                  <a:t> </a:t>
                </a:r>
              </a:p>
            </p:txBody>
          </p:sp>
        </mc:Fallback>
      </mc:AlternateContent>
      <p:cxnSp>
        <p:nvCxnSpPr>
          <p:cNvPr id="9" name="直线箭头连接符 8">
            <a:extLst>
              <a:ext uri="{FF2B5EF4-FFF2-40B4-BE49-F238E27FC236}">
                <a16:creationId xmlns:a16="http://schemas.microsoft.com/office/drawing/2014/main" id="{6409F6AD-A0B4-04FF-D48E-45847208BFD9}"/>
              </a:ext>
            </a:extLst>
          </p:cNvPr>
          <p:cNvCxnSpPr>
            <a:stCxn id="8" idx="3"/>
          </p:cNvCxnSpPr>
          <p:nvPr/>
        </p:nvCxnSpPr>
        <p:spPr>
          <a:xfrm>
            <a:off x="7752109" y="3672235"/>
            <a:ext cx="1904978"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右大括号 9">
            <a:extLst>
              <a:ext uri="{FF2B5EF4-FFF2-40B4-BE49-F238E27FC236}">
                <a16:creationId xmlns:a16="http://schemas.microsoft.com/office/drawing/2014/main" id="{29FDAE7E-19B5-686F-8001-EFF7C2D44685}"/>
              </a:ext>
            </a:extLst>
          </p:cNvPr>
          <p:cNvSpPr/>
          <p:nvPr/>
        </p:nvSpPr>
        <p:spPr>
          <a:xfrm>
            <a:off x="6851027" y="3132495"/>
            <a:ext cx="302328" cy="1081668"/>
          </a:xfrm>
          <a:prstGeom prst="rightBrace">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cxnSp>
        <p:nvCxnSpPr>
          <p:cNvPr id="11" name="直线箭头连接符 10">
            <a:extLst>
              <a:ext uri="{FF2B5EF4-FFF2-40B4-BE49-F238E27FC236}">
                <a16:creationId xmlns:a16="http://schemas.microsoft.com/office/drawing/2014/main" id="{C7F55ED0-583F-9728-F898-7FFEAEFB603C}"/>
              </a:ext>
            </a:extLst>
          </p:cNvPr>
          <p:cNvCxnSpPr/>
          <p:nvPr/>
        </p:nvCxnSpPr>
        <p:spPr>
          <a:xfrm flipH="1">
            <a:off x="4293351" y="4722806"/>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A1129A7A-C162-7A6E-8821-D9453B2C0D65}"/>
                  </a:ext>
                </a:extLst>
              </p:cNvPr>
              <p:cNvSpPr txBox="1"/>
              <p:nvPr/>
            </p:nvSpPr>
            <p:spPr>
              <a:xfrm>
                <a:off x="8231056" y="4568918"/>
                <a:ext cx="142603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𝑐h</m:t>
                      </m:r>
                      <m:r>
                        <a:rPr kumimoji="1" lang="en-US" altLang="zh-CN" sz="2000" b="0" i="1" smtClean="0">
                          <a:latin typeface="Cambria Math" panose="02040503050406030204" pitchFamily="18" charset="0"/>
                          <a:ea typeface="Cambria Math" panose="02040503050406030204" pitchFamily="18" charset="0"/>
                        </a:rPr>
                        <m:t>←{1,2,3}</m:t>
                      </m:r>
                    </m:oMath>
                  </m:oMathPara>
                </a14:m>
                <a:endParaRPr kumimoji="1" lang="zh-CN" altLang="en-US" sz="2000" dirty="0"/>
              </a:p>
            </p:txBody>
          </p:sp>
        </mc:Choice>
        <mc:Fallback xmlns="">
          <p:sp>
            <p:nvSpPr>
              <p:cNvPr id="12" name="文本框 11">
                <a:extLst>
                  <a:ext uri="{FF2B5EF4-FFF2-40B4-BE49-F238E27FC236}">
                    <a16:creationId xmlns:a16="http://schemas.microsoft.com/office/drawing/2014/main" id="{A1129A7A-C162-7A6E-8821-D9453B2C0D65}"/>
                  </a:ext>
                </a:extLst>
              </p:cNvPr>
              <p:cNvSpPr txBox="1">
                <a:spLocks noRot="1" noChangeAspect="1" noMove="1" noResize="1" noEditPoints="1" noAdjustHandles="1" noChangeArrowheads="1" noChangeShapeType="1" noTextEdit="1"/>
              </p:cNvSpPr>
              <p:nvPr/>
            </p:nvSpPr>
            <p:spPr>
              <a:xfrm>
                <a:off x="8231056" y="4568918"/>
                <a:ext cx="1426031" cy="307777"/>
              </a:xfrm>
              <a:prstGeom prst="rect">
                <a:avLst/>
              </a:prstGeom>
              <a:blipFill>
                <a:blip r:embed="rId9"/>
                <a:stretch>
                  <a:fillRect l="-3540" r="-5310"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C9740D95-0B6D-9E54-E700-EEC610D288E5}"/>
                  </a:ext>
                </a:extLst>
              </p:cNvPr>
              <p:cNvSpPr txBox="1"/>
              <p:nvPr/>
            </p:nvSpPr>
            <p:spPr>
              <a:xfrm>
                <a:off x="1127951" y="2006077"/>
                <a:ext cx="4711290" cy="430887"/>
              </a:xfrm>
              <a:prstGeom prst="rect">
                <a:avLst/>
              </a:prstGeom>
              <a:noFill/>
            </p:spPr>
            <p:txBody>
              <a:bodyPr wrap="none" lIns="0" tIns="0" rIns="0" bIns="0" rtlCol="0">
                <a:spAutoFit/>
              </a:bodyPr>
              <a:lstStyle/>
              <a:p>
                <a:r>
                  <a:rPr kumimoji="1" lang="en-US" altLang="zh-CN" sz="2800" b="1" dirty="0">
                    <a:latin typeface="STKaiti" panose="02010600040101010101" pitchFamily="2" charset="-122"/>
                    <a:ea typeface="STKaiti" panose="02010600040101010101" pitchFamily="2" charset="-122"/>
                  </a:rPr>
                  <a:t>Stern’s framework </a:t>
                </a:r>
                <a:r>
                  <a:rPr kumimoji="1" lang="zh-CN" altLang="en-US" sz="2800" b="1" dirty="0">
                    <a:latin typeface="STKaiti" panose="02010600040101010101" pitchFamily="2" charset="-122"/>
                    <a:ea typeface="STKaiti" panose="02010600040101010101" pitchFamily="2" charset="-122"/>
                  </a:rPr>
                  <a:t>：</a:t>
                </a:r>
                <a14:m>
                  <m:oMath xmlns:m="http://schemas.openxmlformats.org/officeDocument/2006/math">
                    <m:r>
                      <a:rPr kumimoji="1" lang="en-US" altLang="zh-CN" sz="2800" b="1" i="1" smtClean="0">
                        <a:latin typeface="Cambria Math" panose="02040503050406030204" pitchFamily="18" charset="0"/>
                      </a:rPr>
                      <m:t>𝑯</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𝒆</m:t>
                        </m:r>
                      </m:e>
                      <m:sup>
                        <m:r>
                          <a:rPr kumimoji="1" lang="en-US" altLang="zh-CN" sz="2800" b="1" i="1" smtClean="0">
                            <a:latin typeface="Cambria Math" panose="02040503050406030204" pitchFamily="18" charset="0"/>
                          </a:rPr>
                          <m:t>⊤</m:t>
                        </m:r>
                      </m:sup>
                    </m:sSup>
                    <m:r>
                      <a:rPr kumimoji="1" lang="en-US" altLang="zh-CN" sz="2800" b="1" i="1" smtClean="0">
                        <a:latin typeface="Cambria Math" panose="02040503050406030204" pitchFamily="18" charset="0"/>
                      </a:rPr>
                      <m:t>=</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𝒔</m:t>
                        </m:r>
                      </m:e>
                      <m:sup>
                        <m:r>
                          <a:rPr kumimoji="1" lang="en-US" altLang="zh-CN" sz="2800" b="1" i="1" smtClean="0">
                            <a:latin typeface="Cambria Math" panose="02040503050406030204" pitchFamily="18" charset="0"/>
                          </a:rPr>
                          <m:t>⊤</m:t>
                        </m:r>
                      </m:sup>
                    </m:sSup>
                  </m:oMath>
                </a14:m>
                <a:endParaRPr kumimoji="1" lang="zh-CN" altLang="en-US" sz="2800" b="1" dirty="0"/>
              </a:p>
            </p:txBody>
          </p:sp>
        </mc:Choice>
        <mc:Fallback xmlns="">
          <p:sp>
            <p:nvSpPr>
              <p:cNvPr id="13" name="文本框 12">
                <a:extLst>
                  <a:ext uri="{FF2B5EF4-FFF2-40B4-BE49-F238E27FC236}">
                    <a16:creationId xmlns:a16="http://schemas.microsoft.com/office/drawing/2014/main" id="{C9740D95-0B6D-9E54-E700-EEC610D288E5}"/>
                  </a:ext>
                </a:extLst>
              </p:cNvPr>
              <p:cNvSpPr txBox="1">
                <a:spLocks noRot="1" noChangeAspect="1" noMove="1" noResize="1" noEditPoints="1" noAdjustHandles="1" noChangeArrowheads="1" noChangeShapeType="1" noTextEdit="1"/>
              </p:cNvSpPr>
              <p:nvPr/>
            </p:nvSpPr>
            <p:spPr>
              <a:xfrm>
                <a:off x="1127951" y="2006077"/>
                <a:ext cx="4711290" cy="430887"/>
              </a:xfrm>
              <a:prstGeom prst="rect">
                <a:avLst/>
              </a:prstGeom>
              <a:blipFill>
                <a:blip r:embed="rId10"/>
                <a:stretch>
                  <a:fillRect l="-4570" t="-28571" r="-538" b="-457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0994806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6" name="矩形 15"/>
          <p:cNvSpPr/>
          <p:nvPr/>
        </p:nvSpPr>
        <p:spPr>
          <a:xfrm>
            <a:off x="463440" y="1186292"/>
            <a:ext cx="2100856" cy="666977"/>
          </a:xfrm>
          <a:prstGeom prst="rect">
            <a:avLst/>
          </a:prstGeom>
        </p:spPr>
        <p:txBody>
          <a:bodyPr wrap="square">
            <a:spAutoFit/>
          </a:bodyPr>
          <a:lstStyle/>
          <a:p>
            <a:r>
              <a:rPr lang="en-US" altLang="zh-CN" sz="1867" b="1" dirty="0">
                <a:solidFill>
                  <a:srgbClr val="002060"/>
                </a:solidFill>
              </a:rPr>
              <a:t>Key observations</a:t>
            </a:r>
            <a:endParaRPr lang="zh-CN" altLang="en-US" sz="1867" b="1" dirty="0">
              <a:solidFill>
                <a:srgbClr val="002060"/>
              </a:solidFill>
            </a:endParaRPr>
          </a:p>
          <a:p>
            <a:endParaRPr lang="zh-CN" altLang="en-US" sz="1867" b="1" dirty="0">
              <a:solidFill>
                <a:srgbClr val="002060"/>
              </a:solidFill>
            </a:endParaRP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13</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CB6BDCAE-9D61-6879-AA5E-E5594C6E2533}"/>
                  </a:ext>
                </a:extLst>
              </p:cNvPr>
              <p:cNvSpPr txBox="1"/>
              <p:nvPr/>
            </p:nvSpPr>
            <p:spPr>
              <a:xfrm>
                <a:off x="1806477" y="4000610"/>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oMath>
                  </m:oMathPara>
                </a14:m>
                <a:endParaRPr kumimoji="1" lang="zh-CN" altLang="en-US" sz="4800" dirty="0"/>
              </a:p>
            </p:txBody>
          </p:sp>
        </mc:Choice>
        <mc:Fallback xmlns="">
          <p:sp>
            <p:nvSpPr>
              <p:cNvPr id="3" name="文本框 2">
                <a:extLst>
                  <a:ext uri="{FF2B5EF4-FFF2-40B4-BE49-F238E27FC236}">
                    <a16:creationId xmlns:a16="http://schemas.microsoft.com/office/drawing/2014/main" id="{CB6BDCAE-9D61-6879-AA5E-E5594C6E2533}"/>
                  </a:ext>
                </a:extLst>
              </p:cNvPr>
              <p:cNvSpPr txBox="1">
                <a:spLocks noRot="1" noChangeAspect="1" noMove="1" noResize="1" noEditPoints="1" noAdjustHandles="1" noChangeArrowheads="1" noChangeShapeType="1" noTextEdit="1"/>
              </p:cNvSpPr>
              <p:nvPr/>
            </p:nvSpPr>
            <p:spPr>
              <a:xfrm>
                <a:off x="1806477" y="4000610"/>
                <a:ext cx="838023" cy="83099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4E0A9BA-0224-BBBE-DBB4-6D2811881028}"/>
                  </a:ext>
                </a:extLst>
              </p:cNvPr>
              <p:cNvSpPr txBox="1"/>
              <p:nvPr/>
            </p:nvSpPr>
            <p:spPr>
              <a:xfrm>
                <a:off x="10474562" y="4000611"/>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4" name="文本框 3">
                <a:extLst>
                  <a:ext uri="{FF2B5EF4-FFF2-40B4-BE49-F238E27FC236}">
                    <a16:creationId xmlns:a16="http://schemas.microsoft.com/office/drawing/2014/main" id="{14E0A9BA-0224-BBBE-DBB4-6D2811881028}"/>
                  </a:ext>
                </a:extLst>
              </p:cNvPr>
              <p:cNvSpPr txBox="1">
                <a:spLocks noRot="1" noChangeAspect="1" noMove="1" noResize="1" noEditPoints="1" noAdjustHandles="1" noChangeArrowheads="1" noChangeShapeType="1" noTextEdit="1"/>
              </p:cNvSpPr>
              <p:nvPr/>
            </p:nvSpPr>
            <p:spPr>
              <a:xfrm>
                <a:off x="10474562" y="4000611"/>
                <a:ext cx="649111" cy="830997"/>
              </a:xfrm>
              <a:prstGeom prst="rect">
                <a:avLst/>
              </a:prstGeom>
              <a:blipFill>
                <a:blip r:embed="rId4"/>
                <a:stretch>
                  <a:fillRect l="-11321" r="-75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35E78DF7-4433-EE26-9F04-99CD8C46A306}"/>
                  </a:ext>
                </a:extLst>
              </p:cNvPr>
              <p:cNvSpPr txBox="1"/>
              <p:nvPr/>
            </p:nvSpPr>
            <p:spPr>
              <a:xfrm>
                <a:off x="3879617" y="2807495"/>
                <a:ext cx="269346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𝐻</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𝑟</m:t>
                          </m:r>
                        </m:e>
                        <m:sup>
                          <m:r>
                            <a:rPr kumimoji="1" lang="en-US" altLang="zh-CN" sz="2000" b="0" i="1" smtClean="0">
                              <a:latin typeface="Cambria Math" panose="02040503050406030204" pitchFamily="18" charset="0"/>
                            </a:rPr>
                            <m:t>⊤</m:t>
                          </m:r>
                        </m:sup>
                      </m:sSup>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r>
                        <a:rPr kumimoji="1" lang="en-US" altLang="zh-CN" sz="2000" i="1" smtClean="0">
                          <a:latin typeface="Cambria Math" panose="02040503050406030204" pitchFamily="18" charset="0"/>
                        </a:rPr>
                        <m:t> </m:t>
                      </m:r>
                      <m:r>
                        <a:rPr kumimoji="1" lang="en-US" altLang="zh-CN" sz="2000" i="1">
                          <a:latin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𝑐</m:t>
                          </m:r>
                        </m:e>
                        <m:sub>
                          <m:r>
                            <a:rPr kumimoji="1" lang="en-US" altLang="zh-CN" sz="2000" i="1">
                              <a:latin typeface="Cambria Math" panose="02040503050406030204" pitchFamily="18" charset="0"/>
                            </a:rPr>
                            <m:t>1</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35E78DF7-4433-EE26-9F04-99CD8C46A306}"/>
                  </a:ext>
                </a:extLst>
              </p:cNvPr>
              <p:cNvSpPr txBox="1">
                <a:spLocks noRot="1" noChangeAspect="1" noMove="1" noResize="1" noEditPoints="1" noAdjustHandles="1" noChangeArrowheads="1" noChangeShapeType="1" noTextEdit="1"/>
              </p:cNvSpPr>
              <p:nvPr/>
            </p:nvSpPr>
            <p:spPr>
              <a:xfrm>
                <a:off x="3879617" y="2807495"/>
                <a:ext cx="2693461" cy="307777"/>
              </a:xfrm>
              <a:prstGeom prst="rect">
                <a:avLst/>
              </a:prstGeom>
              <a:blipFill>
                <a:blip r:embed="rId5"/>
                <a:stretch>
                  <a:fillRect t="-8000"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ACD9049-AAE7-3E41-8733-1612E5C7D6D5}"/>
                  </a:ext>
                </a:extLst>
              </p:cNvPr>
              <p:cNvSpPr txBox="1"/>
              <p:nvPr/>
            </p:nvSpPr>
            <p:spPr>
              <a:xfrm>
                <a:off x="4192075" y="3369176"/>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6" name="文本框 5">
                <a:extLst>
                  <a:ext uri="{FF2B5EF4-FFF2-40B4-BE49-F238E27FC236}">
                    <a16:creationId xmlns:a16="http://schemas.microsoft.com/office/drawing/2014/main" id="{AACD9049-AAE7-3E41-8733-1612E5C7D6D5}"/>
                  </a:ext>
                </a:extLst>
              </p:cNvPr>
              <p:cNvSpPr txBox="1">
                <a:spLocks noRot="1" noChangeAspect="1" noMove="1" noResize="1" noEditPoints="1" noAdjustHandles="1" noChangeArrowheads="1" noChangeShapeType="1" noTextEdit="1"/>
              </p:cNvSpPr>
              <p:nvPr/>
            </p:nvSpPr>
            <p:spPr>
              <a:xfrm>
                <a:off x="4192075" y="3369176"/>
                <a:ext cx="2381003" cy="307777"/>
              </a:xfrm>
              <a:prstGeom prst="rect">
                <a:avLst/>
              </a:prstGeom>
              <a:blipFill>
                <a:blip r:embed="rId6"/>
                <a:stretch>
                  <a:fillRect b="-2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DF3AA22-13B1-2E69-F6F5-50DEFF203CA5}"/>
                  </a:ext>
                </a:extLst>
              </p:cNvPr>
              <p:cNvSpPr txBox="1"/>
              <p:nvPr/>
            </p:nvSpPr>
            <p:spPr>
              <a:xfrm>
                <a:off x="3779277" y="3891243"/>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7" name="文本框 6">
                <a:extLst>
                  <a:ext uri="{FF2B5EF4-FFF2-40B4-BE49-F238E27FC236}">
                    <a16:creationId xmlns:a16="http://schemas.microsoft.com/office/drawing/2014/main" id="{1DF3AA22-13B1-2E69-F6F5-50DEFF203CA5}"/>
                  </a:ext>
                </a:extLst>
              </p:cNvPr>
              <p:cNvSpPr txBox="1">
                <a:spLocks noRot="1" noChangeAspect="1" noMove="1" noResize="1" noEditPoints="1" noAdjustHandles="1" noChangeArrowheads="1" noChangeShapeType="1" noTextEdit="1"/>
              </p:cNvSpPr>
              <p:nvPr/>
            </p:nvSpPr>
            <p:spPr>
              <a:xfrm>
                <a:off x="3779277" y="3891243"/>
                <a:ext cx="2786606" cy="307777"/>
              </a:xfrm>
              <a:prstGeom prst="rect">
                <a:avLst/>
              </a:prstGeom>
              <a:blipFill>
                <a:blip r:embed="rId7"/>
                <a:stretch>
                  <a:fillRect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29BF797-6E9B-BA2C-9FBF-01FA09E755CA}"/>
                  </a:ext>
                </a:extLst>
              </p:cNvPr>
              <p:cNvSpPr txBox="1"/>
              <p:nvPr/>
            </p:nvSpPr>
            <p:spPr>
              <a:xfrm>
                <a:off x="6827064" y="3365538"/>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8" name="文本框 7">
                <a:extLst>
                  <a:ext uri="{FF2B5EF4-FFF2-40B4-BE49-F238E27FC236}">
                    <a16:creationId xmlns:a16="http://schemas.microsoft.com/office/drawing/2014/main" id="{429BF797-6E9B-BA2C-9FBF-01FA09E755CA}"/>
                  </a:ext>
                </a:extLst>
              </p:cNvPr>
              <p:cNvSpPr txBox="1">
                <a:spLocks noRot="1" noChangeAspect="1" noMove="1" noResize="1" noEditPoints="1" noAdjustHandles="1" noChangeArrowheads="1" noChangeShapeType="1" noTextEdit="1"/>
              </p:cNvSpPr>
              <p:nvPr/>
            </p:nvSpPr>
            <p:spPr>
              <a:xfrm>
                <a:off x="6827064" y="3365538"/>
                <a:ext cx="598754" cy="307777"/>
              </a:xfrm>
              <a:prstGeom prst="rect">
                <a:avLst/>
              </a:prstGeom>
              <a:blipFill>
                <a:blip r:embed="rId8"/>
                <a:stretch>
                  <a:fillRect l="-8333" r="-6250" b="-3846"/>
                </a:stretch>
              </a:blipFill>
            </p:spPr>
            <p:txBody>
              <a:bodyPr/>
              <a:lstStyle/>
              <a:p>
                <a:r>
                  <a:rPr lang="zh-CN" altLang="en-US">
                    <a:noFill/>
                  </a:rPr>
                  <a:t> </a:t>
                </a:r>
              </a:p>
            </p:txBody>
          </p:sp>
        </mc:Fallback>
      </mc:AlternateContent>
      <p:cxnSp>
        <p:nvCxnSpPr>
          <p:cNvPr id="9" name="直线箭头连接符 8">
            <a:extLst>
              <a:ext uri="{FF2B5EF4-FFF2-40B4-BE49-F238E27FC236}">
                <a16:creationId xmlns:a16="http://schemas.microsoft.com/office/drawing/2014/main" id="{07771092-FAD6-0C40-D25D-077E0B9F511D}"/>
              </a:ext>
            </a:extLst>
          </p:cNvPr>
          <p:cNvCxnSpPr>
            <a:stCxn id="8" idx="3"/>
          </p:cNvCxnSpPr>
          <p:nvPr/>
        </p:nvCxnSpPr>
        <p:spPr>
          <a:xfrm>
            <a:off x="7425818" y="3519427"/>
            <a:ext cx="1904978"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右大括号 9">
            <a:extLst>
              <a:ext uri="{FF2B5EF4-FFF2-40B4-BE49-F238E27FC236}">
                <a16:creationId xmlns:a16="http://schemas.microsoft.com/office/drawing/2014/main" id="{CD5EA371-4C26-E39F-4B97-69ED644FE35D}"/>
              </a:ext>
            </a:extLst>
          </p:cNvPr>
          <p:cNvSpPr/>
          <p:nvPr/>
        </p:nvSpPr>
        <p:spPr>
          <a:xfrm>
            <a:off x="6524736" y="2979687"/>
            <a:ext cx="302328" cy="1081668"/>
          </a:xfrm>
          <a:prstGeom prst="rightBrace">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cxnSp>
        <p:nvCxnSpPr>
          <p:cNvPr id="11" name="直线箭头连接符 10">
            <a:extLst>
              <a:ext uri="{FF2B5EF4-FFF2-40B4-BE49-F238E27FC236}">
                <a16:creationId xmlns:a16="http://schemas.microsoft.com/office/drawing/2014/main" id="{F2D396D9-D337-63F1-B7C4-7BC3907953DC}"/>
              </a:ext>
            </a:extLst>
          </p:cNvPr>
          <p:cNvCxnSpPr/>
          <p:nvPr/>
        </p:nvCxnSpPr>
        <p:spPr>
          <a:xfrm flipH="1">
            <a:off x="3967060" y="4569998"/>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66DB75C9-AA8C-6BF8-7E00-2ADB74F7D97C}"/>
                  </a:ext>
                </a:extLst>
              </p:cNvPr>
              <p:cNvSpPr txBox="1"/>
              <p:nvPr/>
            </p:nvSpPr>
            <p:spPr>
              <a:xfrm>
                <a:off x="7904765" y="4416110"/>
                <a:ext cx="123681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𝑐h</m:t>
                      </m:r>
                      <m:r>
                        <a:rPr kumimoji="1" lang="en-US" altLang="zh-CN" sz="2000" b="0" i="1" smtClean="0">
                          <a:latin typeface="Cambria Math" panose="02040503050406030204" pitchFamily="18" charset="0"/>
                          <a:ea typeface="Cambria Math" panose="02040503050406030204" pitchFamily="18" charset="0"/>
                        </a:rPr>
                        <m:t>=1</m:t>
                      </m:r>
                    </m:oMath>
                  </m:oMathPara>
                </a14:m>
                <a:endParaRPr kumimoji="1" lang="zh-CN" altLang="en-US" sz="2000" dirty="0"/>
              </a:p>
            </p:txBody>
          </p:sp>
        </mc:Choice>
        <mc:Fallback xmlns="">
          <p:sp>
            <p:nvSpPr>
              <p:cNvPr id="12" name="文本框 11">
                <a:extLst>
                  <a:ext uri="{FF2B5EF4-FFF2-40B4-BE49-F238E27FC236}">
                    <a16:creationId xmlns:a16="http://schemas.microsoft.com/office/drawing/2014/main" id="{66DB75C9-AA8C-6BF8-7E00-2ADB74F7D97C}"/>
                  </a:ext>
                </a:extLst>
              </p:cNvPr>
              <p:cNvSpPr txBox="1">
                <a:spLocks noRot="1" noChangeAspect="1" noMove="1" noResize="1" noEditPoints="1" noAdjustHandles="1" noChangeArrowheads="1" noChangeShapeType="1" noTextEdit="1"/>
              </p:cNvSpPr>
              <p:nvPr/>
            </p:nvSpPr>
            <p:spPr>
              <a:xfrm>
                <a:off x="7904765" y="4416110"/>
                <a:ext cx="1236811" cy="307777"/>
              </a:xfrm>
              <a:prstGeom prst="rect">
                <a:avLst/>
              </a:prstGeom>
              <a:blipFill>
                <a:blip r:embed="rId9"/>
                <a:stretch>
                  <a:fillRect b="-8000"/>
                </a:stretch>
              </a:blipFill>
            </p:spPr>
            <p:txBody>
              <a:bodyPr/>
              <a:lstStyle/>
              <a:p>
                <a:r>
                  <a:rPr lang="zh-CN" altLang="en-US">
                    <a:noFill/>
                  </a:rPr>
                  <a:t> </a:t>
                </a:r>
              </a:p>
            </p:txBody>
          </p:sp>
        </mc:Fallback>
      </mc:AlternateContent>
      <p:cxnSp>
        <p:nvCxnSpPr>
          <p:cNvPr id="13" name="直线箭头连接符 12">
            <a:extLst>
              <a:ext uri="{FF2B5EF4-FFF2-40B4-BE49-F238E27FC236}">
                <a16:creationId xmlns:a16="http://schemas.microsoft.com/office/drawing/2014/main" id="{D0EB9B29-F335-10C1-075F-9A0131E1369F}"/>
              </a:ext>
            </a:extLst>
          </p:cNvPr>
          <p:cNvCxnSpPr/>
          <p:nvPr/>
        </p:nvCxnSpPr>
        <p:spPr>
          <a:xfrm>
            <a:off x="5550550" y="5514134"/>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DEEA9E9F-F838-A80E-7922-3ADD6AC44F62}"/>
              </a:ext>
            </a:extLst>
          </p:cNvPr>
          <p:cNvSpPr txBox="1"/>
          <p:nvPr/>
        </p:nvSpPr>
        <p:spPr>
          <a:xfrm>
            <a:off x="6167151" y="3400065"/>
            <a:ext cx="360536" cy="833482"/>
          </a:xfrm>
          <a:prstGeom prst="rect">
            <a:avLst/>
          </a:prstGeom>
          <a:noFill/>
          <a:ln w="34925">
            <a:solidFill>
              <a:srgbClr val="FF0000"/>
            </a:solidFill>
          </a:ln>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7B047B89-DDE6-4A68-33CC-0ACE698F5041}"/>
                  </a:ext>
                </a:extLst>
              </p:cNvPr>
              <p:cNvSpPr txBox="1"/>
              <p:nvPr/>
            </p:nvSpPr>
            <p:spPr>
              <a:xfrm>
                <a:off x="3551926" y="5360245"/>
                <a:ext cx="199862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i="1" smtClean="0">
                          <a:latin typeface="Cambria Math" panose="02040503050406030204" pitchFamily="18" charset="0"/>
                        </a:rPr>
                        <m:t>𝑅𝑆𝑃</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r>
                        <a:rPr kumimoji="1" lang="en-US" altLang="zh-CN" sz="2000" b="0" i="1" smtClean="0">
                          <a:latin typeface="Cambria Math" panose="02040503050406030204" pitchFamily="18" charset="0"/>
                        </a:rPr>
                        <m:t>}</m:t>
                      </m:r>
                    </m:oMath>
                  </m:oMathPara>
                </a14:m>
                <a:endParaRPr kumimoji="1" lang="zh-CN" altLang="en-US" sz="2000" dirty="0"/>
              </a:p>
            </p:txBody>
          </p:sp>
        </mc:Choice>
        <mc:Fallback xmlns="">
          <p:sp>
            <p:nvSpPr>
              <p:cNvPr id="15" name="文本框 14">
                <a:extLst>
                  <a:ext uri="{FF2B5EF4-FFF2-40B4-BE49-F238E27FC236}">
                    <a16:creationId xmlns:a16="http://schemas.microsoft.com/office/drawing/2014/main" id="{7B047B89-DDE6-4A68-33CC-0ACE698F5041}"/>
                  </a:ext>
                </a:extLst>
              </p:cNvPr>
              <p:cNvSpPr txBox="1">
                <a:spLocks noRot="1" noChangeAspect="1" noMove="1" noResize="1" noEditPoints="1" noAdjustHandles="1" noChangeArrowheads="1" noChangeShapeType="1" noTextEdit="1"/>
              </p:cNvSpPr>
              <p:nvPr/>
            </p:nvSpPr>
            <p:spPr>
              <a:xfrm>
                <a:off x="3551926" y="5360245"/>
                <a:ext cx="1998624" cy="307777"/>
              </a:xfrm>
              <a:prstGeom prst="rect">
                <a:avLst/>
              </a:prstGeom>
              <a:blipFill>
                <a:blip r:embed="rId10"/>
                <a:stretch>
                  <a:fillRect r="-1887" b="-307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26FB47B8-8CC1-49B4-5BCB-8EF28D0D8B72}"/>
                  </a:ext>
                </a:extLst>
              </p:cNvPr>
              <p:cNvSpPr txBox="1"/>
              <p:nvPr/>
            </p:nvSpPr>
            <p:spPr>
              <a:xfrm>
                <a:off x="801660" y="1853269"/>
                <a:ext cx="4711290" cy="430887"/>
              </a:xfrm>
              <a:prstGeom prst="rect">
                <a:avLst/>
              </a:prstGeom>
              <a:noFill/>
            </p:spPr>
            <p:txBody>
              <a:bodyPr wrap="none" lIns="0" tIns="0" rIns="0" bIns="0" rtlCol="0">
                <a:spAutoFit/>
              </a:bodyPr>
              <a:lstStyle/>
              <a:p>
                <a:r>
                  <a:rPr kumimoji="1" lang="en-US" altLang="zh-CN" sz="2800" b="1" dirty="0">
                    <a:latin typeface="STKaiti" panose="02010600040101010101" pitchFamily="2" charset="-122"/>
                    <a:ea typeface="STKaiti" panose="02010600040101010101" pitchFamily="2" charset="-122"/>
                  </a:rPr>
                  <a:t>Stern’s framework </a:t>
                </a:r>
                <a:r>
                  <a:rPr kumimoji="1" lang="zh-CN" altLang="en-US" sz="2800" b="1" dirty="0">
                    <a:latin typeface="STKaiti" panose="02010600040101010101" pitchFamily="2" charset="-122"/>
                    <a:ea typeface="STKaiti" panose="02010600040101010101" pitchFamily="2" charset="-122"/>
                  </a:rPr>
                  <a:t>：</a:t>
                </a:r>
                <a14:m>
                  <m:oMath xmlns:m="http://schemas.openxmlformats.org/officeDocument/2006/math">
                    <m:r>
                      <a:rPr kumimoji="1" lang="en-US" altLang="zh-CN" sz="2800" b="1" i="1" smtClean="0">
                        <a:latin typeface="Cambria Math" panose="02040503050406030204" pitchFamily="18" charset="0"/>
                      </a:rPr>
                      <m:t>𝑯</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𝒆</m:t>
                        </m:r>
                      </m:e>
                      <m:sup>
                        <m:r>
                          <a:rPr kumimoji="1" lang="en-US" altLang="zh-CN" sz="2800" b="1" i="1" smtClean="0">
                            <a:latin typeface="Cambria Math" panose="02040503050406030204" pitchFamily="18" charset="0"/>
                          </a:rPr>
                          <m:t>⊤</m:t>
                        </m:r>
                      </m:sup>
                    </m:sSup>
                    <m:r>
                      <a:rPr kumimoji="1" lang="en-US" altLang="zh-CN" sz="2800" b="1" i="1" smtClean="0">
                        <a:latin typeface="Cambria Math" panose="02040503050406030204" pitchFamily="18" charset="0"/>
                      </a:rPr>
                      <m:t>=</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𝒔</m:t>
                        </m:r>
                      </m:e>
                      <m:sup>
                        <m:r>
                          <a:rPr kumimoji="1" lang="en-US" altLang="zh-CN" sz="2800" b="1" i="1" smtClean="0">
                            <a:latin typeface="Cambria Math" panose="02040503050406030204" pitchFamily="18" charset="0"/>
                          </a:rPr>
                          <m:t>⊤</m:t>
                        </m:r>
                      </m:sup>
                    </m:sSup>
                  </m:oMath>
                </a14:m>
                <a:endParaRPr kumimoji="1" lang="zh-CN" altLang="en-US" sz="2800" b="1" dirty="0"/>
              </a:p>
            </p:txBody>
          </p:sp>
        </mc:Choice>
        <mc:Fallback xmlns="">
          <p:sp>
            <p:nvSpPr>
              <p:cNvPr id="17" name="文本框 16">
                <a:extLst>
                  <a:ext uri="{FF2B5EF4-FFF2-40B4-BE49-F238E27FC236}">
                    <a16:creationId xmlns:a16="http://schemas.microsoft.com/office/drawing/2014/main" id="{26FB47B8-8CC1-49B4-5BCB-8EF28D0D8B72}"/>
                  </a:ext>
                </a:extLst>
              </p:cNvPr>
              <p:cNvSpPr txBox="1">
                <a:spLocks noRot="1" noChangeAspect="1" noMove="1" noResize="1" noEditPoints="1" noAdjustHandles="1" noChangeArrowheads="1" noChangeShapeType="1" noTextEdit="1"/>
              </p:cNvSpPr>
              <p:nvPr/>
            </p:nvSpPr>
            <p:spPr>
              <a:xfrm>
                <a:off x="801660" y="1853269"/>
                <a:ext cx="4711290" cy="430887"/>
              </a:xfrm>
              <a:prstGeom prst="rect">
                <a:avLst/>
              </a:prstGeom>
              <a:blipFill>
                <a:blip r:embed="rId11"/>
                <a:stretch>
                  <a:fillRect l="-4582" t="-28571" r="-809" b="-457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7508945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6" name="矩形 15"/>
          <p:cNvSpPr/>
          <p:nvPr/>
        </p:nvSpPr>
        <p:spPr>
          <a:xfrm>
            <a:off x="294765" y="1016319"/>
            <a:ext cx="2021052" cy="666977"/>
          </a:xfrm>
          <a:prstGeom prst="rect">
            <a:avLst/>
          </a:prstGeom>
        </p:spPr>
        <p:txBody>
          <a:bodyPr wrap="square">
            <a:spAutoFit/>
          </a:bodyPr>
          <a:lstStyle/>
          <a:p>
            <a:r>
              <a:rPr lang="en-US" altLang="zh-CN" sz="1867" b="1" dirty="0">
                <a:solidFill>
                  <a:srgbClr val="002060"/>
                </a:solidFill>
              </a:rPr>
              <a:t>Key observations</a:t>
            </a:r>
            <a:endParaRPr lang="zh-CN" altLang="en-US" sz="1867" b="1" dirty="0">
              <a:solidFill>
                <a:srgbClr val="002060"/>
              </a:solidFill>
            </a:endParaRPr>
          </a:p>
          <a:p>
            <a:endParaRPr lang="zh-CN" altLang="en-US" sz="1867" b="1" dirty="0">
              <a:solidFill>
                <a:srgbClr val="002060"/>
              </a:solidFill>
            </a:endParaRP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14</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87C347E1-33DE-41CA-6C6F-99C7BBA9DFCE}"/>
                  </a:ext>
                </a:extLst>
              </p:cNvPr>
              <p:cNvSpPr txBox="1"/>
              <p:nvPr/>
            </p:nvSpPr>
            <p:spPr>
              <a:xfrm>
                <a:off x="1299582" y="3615193"/>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oMath>
                  </m:oMathPara>
                </a14:m>
                <a:endParaRPr kumimoji="1" lang="zh-CN" altLang="en-US" sz="4800" dirty="0"/>
              </a:p>
            </p:txBody>
          </p:sp>
        </mc:Choice>
        <mc:Fallback xmlns="">
          <p:sp>
            <p:nvSpPr>
              <p:cNvPr id="3" name="文本框 2">
                <a:extLst>
                  <a:ext uri="{FF2B5EF4-FFF2-40B4-BE49-F238E27FC236}">
                    <a16:creationId xmlns:a16="http://schemas.microsoft.com/office/drawing/2014/main" id="{87C347E1-33DE-41CA-6C6F-99C7BBA9DFCE}"/>
                  </a:ext>
                </a:extLst>
              </p:cNvPr>
              <p:cNvSpPr txBox="1">
                <a:spLocks noRot="1" noChangeAspect="1" noMove="1" noResize="1" noEditPoints="1" noAdjustHandles="1" noChangeArrowheads="1" noChangeShapeType="1" noTextEdit="1"/>
              </p:cNvSpPr>
              <p:nvPr/>
            </p:nvSpPr>
            <p:spPr>
              <a:xfrm>
                <a:off x="1299582" y="3615193"/>
                <a:ext cx="838023" cy="83099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DF837C22-12C1-684D-6F13-718661FF609C}"/>
                  </a:ext>
                </a:extLst>
              </p:cNvPr>
              <p:cNvSpPr txBox="1"/>
              <p:nvPr/>
            </p:nvSpPr>
            <p:spPr>
              <a:xfrm>
                <a:off x="9967667" y="3615194"/>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4" name="文本框 3">
                <a:extLst>
                  <a:ext uri="{FF2B5EF4-FFF2-40B4-BE49-F238E27FC236}">
                    <a16:creationId xmlns:a16="http://schemas.microsoft.com/office/drawing/2014/main" id="{DF837C22-12C1-684D-6F13-718661FF609C}"/>
                  </a:ext>
                </a:extLst>
              </p:cNvPr>
              <p:cNvSpPr txBox="1">
                <a:spLocks noRot="1" noChangeAspect="1" noMove="1" noResize="1" noEditPoints="1" noAdjustHandles="1" noChangeArrowheads="1" noChangeShapeType="1" noTextEdit="1"/>
              </p:cNvSpPr>
              <p:nvPr/>
            </p:nvSpPr>
            <p:spPr>
              <a:xfrm>
                <a:off x="9967667" y="3615194"/>
                <a:ext cx="649111" cy="830997"/>
              </a:xfrm>
              <a:prstGeom prst="rect">
                <a:avLst/>
              </a:prstGeom>
              <a:blipFill>
                <a:blip r:embed="rId4"/>
                <a:stretch>
                  <a:fillRect l="-11321" r="-75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52103689-79DC-8924-861D-FECCBD73477E}"/>
                  </a:ext>
                </a:extLst>
              </p:cNvPr>
              <p:cNvSpPr txBox="1"/>
              <p:nvPr/>
            </p:nvSpPr>
            <p:spPr>
              <a:xfrm>
                <a:off x="3372722" y="2422078"/>
                <a:ext cx="269346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𝐻</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𝑟</m:t>
                          </m:r>
                        </m:e>
                        <m:sup>
                          <m:r>
                            <a:rPr kumimoji="1" lang="en-US" altLang="zh-CN" sz="2000" b="0" i="1" smtClean="0">
                              <a:latin typeface="Cambria Math" panose="02040503050406030204" pitchFamily="18" charset="0"/>
                            </a:rPr>
                            <m:t>⊤</m:t>
                          </m:r>
                        </m:sup>
                      </m:sSup>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r>
                        <a:rPr kumimoji="1" lang="en-US" altLang="zh-CN" sz="2000" i="1" smtClean="0">
                          <a:latin typeface="Cambria Math" panose="02040503050406030204" pitchFamily="18" charset="0"/>
                        </a:rPr>
                        <m:t> </m:t>
                      </m:r>
                      <m:r>
                        <a:rPr kumimoji="1" lang="en-US" altLang="zh-CN" sz="2000" i="1">
                          <a:latin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𝑐</m:t>
                          </m:r>
                        </m:e>
                        <m:sub>
                          <m:r>
                            <a:rPr kumimoji="1" lang="en-US" altLang="zh-CN" sz="2000" i="1">
                              <a:latin typeface="Cambria Math" panose="02040503050406030204" pitchFamily="18" charset="0"/>
                            </a:rPr>
                            <m:t>1</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52103689-79DC-8924-861D-FECCBD73477E}"/>
                  </a:ext>
                </a:extLst>
              </p:cNvPr>
              <p:cNvSpPr txBox="1">
                <a:spLocks noRot="1" noChangeAspect="1" noMove="1" noResize="1" noEditPoints="1" noAdjustHandles="1" noChangeArrowheads="1" noChangeShapeType="1" noTextEdit="1"/>
              </p:cNvSpPr>
              <p:nvPr/>
            </p:nvSpPr>
            <p:spPr>
              <a:xfrm>
                <a:off x="3372722" y="2422078"/>
                <a:ext cx="2693461" cy="307777"/>
              </a:xfrm>
              <a:prstGeom prst="rect">
                <a:avLst/>
              </a:prstGeom>
              <a:blipFill>
                <a:blip r:embed="rId5"/>
                <a:stretch>
                  <a:fillRect t="-3846" b="-34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6065017-21E6-6883-3A0D-9D8049135CAE}"/>
                  </a:ext>
                </a:extLst>
              </p:cNvPr>
              <p:cNvSpPr txBox="1"/>
              <p:nvPr/>
            </p:nvSpPr>
            <p:spPr>
              <a:xfrm>
                <a:off x="3685180" y="2983759"/>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6" name="文本框 5">
                <a:extLst>
                  <a:ext uri="{FF2B5EF4-FFF2-40B4-BE49-F238E27FC236}">
                    <a16:creationId xmlns:a16="http://schemas.microsoft.com/office/drawing/2014/main" id="{26065017-21E6-6883-3A0D-9D8049135CAE}"/>
                  </a:ext>
                </a:extLst>
              </p:cNvPr>
              <p:cNvSpPr txBox="1">
                <a:spLocks noRot="1" noChangeAspect="1" noMove="1" noResize="1" noEditPoints="1" noAdjustHandles="1" noChangeArrowheads="1" noChangeShapeType="1" noTextEdit="1"/>
              </p:cNvSpPr>
              <p:nvPr/>
            </p:nvSpPr>
            <p:spPr>
              <a:xfrm>
                <a:off x="3685180" y="2983759"/>
                <a:ext cx="2381003" cy="307777"/>
              </a:xfrm>
              <a:prstGeom prst="rect">
                <a:avLst/>
              </a:prstGeom>
              <a:blipFill>
                <a:blip r:embed="rId6"/>
                <a:stretch>
                  <a:fillRect b="-1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1434434-42A4-F1C4-2775-66B4D3B5F8DA}"/>
                  </a:ext>
                </a:extLst>
              </p:cNvPr>
              <p:cNvSpPr txBox="1"/>
              <p:nvPr/>
            </p:nvSpPr>
            <p:spPr>
              <a:xfrm>
                <a:off x="3272382" y="3505826"/>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7" name="文本框 6">
                <a:extLst>
                  <a:ext uri="{FF2B5EF4-FFF2-40B4-BE49-F238E27FC236}">
                    <a16:creationId xmlns:a16="http://schemas.microsoft.com/office/drawing/2014/main" id="{11434434-42A4-F1C4-2775-66B4D3B5F8DA}"/>
                  </a:ext>
                </a:extLst>
              </p:cNvPr>
              <p:cNvSpPr txBox="1">
                <a:spLocks noRot="1" noChangeAspect="1" noMove="1" noResize="1" noEditPoints="1" noAdjustHandles="1" noChangeArrowheads="1" noChangeShapeType="1" noTextEdit="1"/>
              </p:cNvSpPr>
              <p:nvPr/>
            </p:nvSpPr>
            <p:spPr>
              <a:xfrm>
                <a:off x="3272382" y="3505826"/>
                <a:ext cx="2786606" cy="307777"/>
              </a:xfrm>
              <a:prstGeom prst="rect">
                <a:avLst/>
              </a:prstGeom>
              <a:blipFill>
                <a:blip r:embed="rId7"/>
                <a:stretch>
                  <a:fillRect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FD0B32C7-12A8-6618-A00E-268E23657240}"/>
                  </a:ext>
                </a:extLst>
              </p:cNvPr>
              <p:cNvSpPr txBox="1"/>
              <p:nvPr/>
            </p:nvSpPr>
            <p:spPr>
              <a:xfrm>
                <a:off x="6320169" y="2980121"/>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8" name="文本框 7">
                <a:extLst>
                  <a:ext uri="{FF2B5EF4-FFF2-40B4-BE49-F238E27FC236}">
                    <a16:creationId xmlns:a16="http://schemas.microsoft.com/office/drawing/2014/main" id="{FD0B32C7-12A8-6618-A00E-268E23657240}"/>
                  </a:ext>
                </a:extLst>
              </p:cNvPr>
              <p:cNvSpPr txBox="1">
                <a:spLocks noRot="1" noChangeAspect="1" noMove="1" noResize="1" noEditPoints="1" noAdjustHandles="1" noChangeArrowheads="1" noChangeShapeType="1" noTextEdit="1"/>
              </p:cNvSpPr>
              <p:nvPr/>
            </p:nvSpPr>
            <p:spPr>
              <a:xfrm>
                <a:off x="6320169" y="2980121"/>
                <a:ext cx="598754" cy="307777"/>
              </a:xfrm>
              <a:prstGeom prst="rect">
                <a:avLst/>
              </a:prstGeom>
              <a:blipFill>
                <a:blip r:embed="rId8"/>
                <a:stretch>
                  <a:fillRect l="-8333" r="-8333" b="-8000"/>
                </a:stretch>
              </a:blipFill>
            </p:spPr>
            <p:txBody>
              <a:bodyPr/>
              <a:lstStyle/>
              <a:p>
                <a:r>
                  <a:rPr lang="zh-CN" altLang="en-US">
                    <a:noFill/>
                  </a:rPr>
                  <a:t> </a:t>
                </a:r>
              </a:p>
            </p:txBody>
          </p:sp>
        </mc:Fallback>
      </mc:AlternateContent>
      <p:cxnSp>
        <p:nvCxnSpPr>
          <p:cNvPr id="9" name="直线箭头连接符 8">
            <a:extLst>
              <a:ext uri="{FF2B5EF4-FFF2-40B4-BE49-F238E27FC236}">
                <a16:creationId xmlns:a16="http://schemas.microsoft.com/office/drawing/2014/main" id="{42CF4A47-DA71-9C19-9B5E-0FB235895EFC}"/>
              </a:ext>
            </a:extLst>
          </p:cNvPr>
          <p:cNvCxnSpPr>
            <a:stCxn id="8" idx="3"/>
          </p:cNvCxnSpPr>
          <p:nvPr/>
        </p:nvCxnSpPr>
        <p:spPr>
          <a:xfrm>
            <a:off x="6918923" y="3134010"/>
            <a:ext cx="1904978"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右大括号 9">
            <a:extLst>
              <a:ext uri="{FF2B5EF4-FFF2-40B4-BE49-F238E27FC236}">
                <a16:creationId xmlns:a16="http://schemas.microsoft.com/office/drawing/2014/main" id="{0FA308A2-8EC7-4D49-3677-51582ED11B15}"/>
              </a:ext>
            </a:extLst>
          </p:cNvPr>
          <p:cNvSpPr/>
          <p:nvPr/>
        </p:nvSpPr>
        <p:spPr>
          <a:xfrm>
            <a:off x="6017841" y="2594270"/>
            <a:ext cx="302328" cy="1081668"/>
          </a:xfrm>
          <a:prstGeom prst="rightBrace">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cxnSp>
        <p:nvCxnSpPr>
          <p:cNvPr id="11" name="直线箭头连接符 10">
            <a:extLst>
              <a:ext uri="{FF2B5EF4-FFF2-40B4-BE49-F238E27FC236}">
                <a16:creationId xmlns:a16="http://schemas.microsoft.com/office/drawing/2014/main" id="{DA0D4A3D-C98A-D0C1-CF6A-037702760B67}"/>
              </a:ext>
            </a:extLst>
          </p:cNvPr>
          <p:cNvCxnSpPr/>
          <p:nvPr/>
        </p:nvCxnSpPr>
        <p:spPr>
          <a:xfrm flipH="1">
            <a:off x="3460165" y="4184581"/>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C5EAD03-D161-096D-23DE-D02887CF244C}"/>
                  </a:ext>
                </a:extLst>
              </p:cNvPr>
              <p:cNvSpPr txBox="1"/>
              <p:nvPr/>
            </p:nvSpPr>
            <p:spPr>
              <a:xfrm>
                <a:off x="7397870" y="4030693"/>
                <a:ext cx="123681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𝑐h</m:t>
                      </m:r>
                      <m:r>
                        <a:rPr kumimoji="1" lang="en-US" altLang="zh-CN" sz="2000" b="0" i="1" smtClean="0">
                          <a:latin typeface="Cambria Math" panose="02040503050406030204" pitchFamily="18" charset="0"/>
                          <a:ea typeface="Cambria Math" panose="02040503050406030204" pitchFamily="18" charset="0"/>
                        </a:rPr>
                        <m:t>=1</m:t>
                      </m:r>
                    </m:oMath>
                  </m:oMathPara>
                </a14:m>
                <a:endParaRPr kumimoji="1" lang="zh-CN" altLang="en-US" sz="2000" dirty="0"/>
              </a:p>
            </p:txBody>
          </p:sp>
        </mc:Choice>
        <mc:Fallback xmlns="">
          <p:sp>
            <p:nvSpPr>
              <p:cNvPr id="12" name="文本框 11">
                <a:extLst>
                  <a:ext uri="{FF2B5EF4-FFF2-40B4-BE49-F238E27FC236}">
                    <a16:creationId xmlns:a16="http://schemas.microsoft.com/office/drawing/2014/main" id="{EC5EAD03-D161-096D-23DE-D02887CF244C}"/>
                  </a:ext>
                </a:extLst>
              </p:cNvPr>
              <p:cNvSpPr txBox="1">
                <a:spLocks noRot="1" noChangeAspect="1" noMove="1" noResize="1" noEditPoints="1" noAdjustHandles="1" noChangeArrowheads="1" noChangeShapeType="1" noTextEdit="1"/>
              </p:cNvSpPr>
              <p:nvPr/>
            </p:nvSpPr>
            <p:spPr>
              <a:xfrm>
                <a:off x="7397870" y="4030693"/>
                <a:ext cx="1236811" cy="307777"/>
              </a:xfrm>
              <a:prstGeom prst="rect">
                <a:avLst/>
              </a:prstGeom>
              <a:blipFill>
                <a:blip r:embed="rId9"/>
                <a:stretch>
                  <a:fillRect b="-8000"/>
                </a:stretch>
              </a:blipFill>
            </p:spPr>
            <p:txBody>
              <a:bodyPr/>
              <a:lstStyle/>
              <a:p>
                <a:r>
                  <a:rPr lang="zh-CN" altLang="en-US">
                    <a:noFill/>
                  </a:rPr>
                  <a:t> </a:t>
                </a:r>
              </a:p>
            </p:txBody>
          </p:sp>
        </mc:Fallback>
      </mc:AlternateContent>
      <p:cxnSp>
        <p:nvCxnSpPr>
          <p:cNvPr id="13" name="直线箭头连接符 12">
            <a:extLst>
              <a:ext uri="{FF2B5EF4-FFF2-40B4-BE49-F238E27FC236}">
                <a16:creationId xmlns:a16="http://schemas.microsoft.com/office/drawing/2014/main" id="{095C7F6C-E378-0323-B517-84FBDE193C64}"/>
              </a:ext>
            </a:extLst>
          </p:cNvPr>
          <p:cNvCxnSpPr/>
          <p:nvPr/>
        </p:nvCxnSpPr>
        <p:spPr>
          <a:xfrm>
            <a:off x="5043655" y="5128717"/>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B2E38A8-8CB3-DE2F-27D4-6387A1CC477F}"/>
                  </a:ext>
                </a:extLst>
              </p:cNvPr>
              <p:cNvSpPr txBox="1"/>
              <p:nvPr/>
            </p:nvSpPr>
            <p:spPr>
              <a:xfrm>
                <a:off x="1989972" y="4954833"/>
                <a:ext cx="307507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i="1" smtClean="0">
                          <a:latin typeface="Cambria Math" panose="02040503050406030204" pitchFamily="18" charset="0"/>
                        </a:rPr>
                        <m:t>𝑅𝑆𝑃</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r>
                        <a:rPr kumimoji="1" lang="en-US" altLang="zh-CN" sz="2000" b="0" i="1" smtClean="0">
                          <a:latin typeface="Cambria Math" panose="02040503050406030204" pitchFamily="18" charset="0"/>
                        </a:rPr>
                        <m:t>}</m:t>
                      </m:r>
                    </m:oMath>
                  </m:oMathPara>
                </a14:m>
                <a:endParaRPr kumimoji="1" lang="zh-CN" altLang="en-US" sz="2000" dirty="0"/>
              </a:p>
            </p:txBody>
          </p:sp>
        </mc:Choice>
        <mc:Fallback xmlns="">
          <p:sp>
            <p:nvSpPr>
              <p:cNvPr id="14" name="文本框 13">
                <a:extLst>
                  <a:ext uri="{FF2B5EF4-FFF2-40B4-BE49-F238E27FC236}">
                    <a16:creationId xmlns:a16="http://schemas.microsoft.com/office/drawing/2014/main" id="{DB2E38A8-8CB3-DE2F-27D4-6387A1CC477F}"/>
                  </a:ext>
                </a:extLst>
              </p:cNvPr>
              <p:cNvSpPr txBox="1">
                <a:spLocks noRot="1" noChangeAspect="1" noMove="1" noResize="1" noEditPoints="1" noAdjustHandles="1" noChangeArrowheads="1" noChangeShapeType="1" noTextEdit="1"/>
              </p:cNvSpPr>
              <p:nvPr/>
            </p:nvSpPr>
            <p:spPr>
              <a:xfrm>
                <a:off x="1989972" y="4954833"/>
                <a:ext cx="3075073" cy="307777"/>
              </a:xfrm>
              <a:prstGeom prst="rect">
                <a:avLst/>
              </a:prstGeom>
              <a:blipFill>
                <a:blip r:embed="rId10"/>
                <a:stretch>
                  <a:fillRect l="-823" r="-2469" b="-32000"/>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E5FF7BFB-C54F-9B2F-0629-EB6BE815E09B}"/>
              </a:ext>
            </a:extLst>
          </p:cNvPr>
          <p:cNvSpPr txBox="1"/>
          <p:nvPr/>
        </p:nvSpPr>
        <p:spPr>
          <a:xfrm>
            <a:off x="5660256" y="3014648"/>
            <a:ext cx="360536" cy="833482"/>
          </a:xfrm>
          <a:prstGeom prst="rect">
            <a:avLst/>
          </a:prstGeom>
          <a:noFill/>
          <a:ln w="34925">
            <a:solidFill>
              <a:srgbClr val="FF0000"/>
            </a:solidFill>
          </a:ln>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7DF81C4-3241-C7B7-27B9-2892A2ACE5B6}"/>
                  </a:ext>
                </a:extLst>
              </p:cNvPr>
              <p:cNvSpPr txBox="1"/>
              <p:nvPr/>
            </p:nvSpPr>
            <p:spPr>
              <a:xfrm>
                <a:off x="7854648" y="5780468"/>
                <a:ext cx="2245496" cy="584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r>
                        <a:rPr kumimoji="1" lang="en-US" altLang="zh-CN" sz="2000" b="0" i="1" smtClean="0">
                          <a:latin typeface="Cambria Math" panose="02040503050406030204" pitchFamily="18" charset="0"/>
                        </a:rPr>
                        <m:t>=</m:t>
                      </m:r>
                      <m:r>
                        <a:rPr kumimoji="1" lang="en-US" altLang="zh-CN" sz="2000" i="1">
                          <a:latin typeface="Cambria Math" panose="02040503050406030204" pitchFamily="18" charset="0"/>
                        </a:rPr>
                        <m:t>𝐶𝑜𝑚</m:t>
                      </m:r>
                      <m:d>
                        <m:dPr>
                          <m:ctrlPr>
                            <a:rPr kumimoji="1" lang="en-US" altLang="zh-CN" sz="2000" i="1">
                              <a:latin typeface="Cambria Math" panose="02040503050406030204" pitchFamily="18" charset="0"/>
                            </a:rPr>
                          </m:ctrlPr>
                        </m:dPr>
                        <m:e>
                          <m:r>
                            <a:rPr kumimoji="1" lang="en-US" altLang="zh-CN" sz="2000" i="1">
                              <a:latin typeface="Cambria Math" panose="02040503050406030204" pitchFamily="18" charset="0"/>
                            </a:rPr>
                            <m:t>𝜋</m:t>
                          </m:r>
                          <m:d>
                            <m:dPr>
                              <m:ctrlPr>
                                <a:rPr kumimoji="1" lang="en-US" altLang="zh-CN" sz="2000" i="1">
                                  <a:latin typeface="Cambria Math" panose="02040503050406030204" pitchFamily="18" charset="0"/>
                                </a:rPr>
                              </m:ctrlPr>
                            </m:dPr>
                            <m:e>
                              <m:r>
                                <a:rPr kumimoji="1" lang="en-US" altLang="zh-CN" sz="2000" i="1">
                                  <a:latin typeface="Cambria Math" panose="02040503050406030204" pitchFamily="18" charset="0"/>
                                </a:rPr>
                                <m:t>𝑟</m:t>
                              </m:r>
                            </m:e>
                          </m:d>
                          <m:r>
                            <a:rPr kumimoji="1" lang="en-US" altLang="zh-CN" sz="2000" i="1">
                              <a:latin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𝜌</m:t>
                              </m:r>
                            </m:e>
                            <m:sub>
                              <m:r>
                                <a:rPr kumimoji="1" lang="en-US" altLang="zh-CN" sz="2000" i="1">
                                  <a:latin typeface="Cambria Math" panose="02040503050406030204" pitchFamily="18" charset="0"/>
                                </a:rPr>
                                <m:t>2</m:t>
                              </m:r>
                            </m:sub>
                          </m:sSub>
                        </m:e>
                      </m:d>
                    </m:oMath>
                  </m:oMathPara>
                </a14:m>
                <a:endParaRPr kumimoji="1" lang="zh-CN" altLang="en-US" sz="2000" dirty="0"/>
              </a:p>
              <a:p>
                <a:endParaRPr kumimoji="1" lang="zh-CN" altLang="en-US" dirty="0"/>
              </a:p>
            </p:txBody>
          </p:sp>
        </mc:Choice>
        <mc:Fallback xmlns="">
          <p:sp>
            <p:nvSpPr>
              <p:cNvPr id="17" name="文本框 16">
                <a:extLst>
                  <a:ext uri="{FF2B5EF4-FFF2-40B4-BE49-F238E27FC236}">
                    <a16:creationId xmlns:a16="http://schemas.microsoft.com/office/drawing/2014/main" id="{E7DF81C4-3241-C7B7-27B9-2892A2ACE5B6}"/>
                  </a:ext>
                </a:extLst>
              </p:cNvPr>
              <p:cNvSpPr txBox="1">
                <a:spLocks noRot="1" noChangeAspect="1" noMove="1" noResize="1" noEditPoints="1" noAdjustHandles="1" noChangeArrowheads="1" noChangeShapeType="1" noTextEdit="1"/>
              </p:cNvSpPr>
              <p:nvPr/>
            </p:nvSpPr>
            <p:spPr>
              <a:xfrm>
                <a:off x="7854648" y="5780468"/>
                <a:ext cx="2245496" cy="584775"/>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927B3C21-1B2A-60E0-6511-43448F692827}"/>
                  </a:ext>
                </a:extLst>
              </p:cNvPr>
              <p:cNvSpPr txBox="1"/>
              <p:nvPr/>
            </p:nvSpPr>
            <p:spPr>
              <a:xfrm>
                <a:off x="7830333" y="6256233"/>
                <a:ext cx="279391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oMath>
                  </m:oMathPara>
                </a14:m>
                <a:endParaRPr lang="zh-CN" altLang="en-US" sz="2000" dirty="0"/>
              </a:p>
            </p:txBody>
          </p:sp>
        </mc:Choice>
        <mc:Fallback xmlns="">
          <p:sp>
            <p:nvSpPr>
              <p:cNvPr id="19" name="文本框 18">
                <a:extLst>
                  <a:ext uri="{FF2B5EF4-FFF2-40B4-BE49-F238E27FC236}">
                    <a16:creationId xmlns:a16="http://schemas.microsoft.com/office/drawing/2014/main" id="{927B3C21-1B2A-60E0-6511-43448F692827}"/>
                  </a:ext>
                </a:extLst>
              </p:cNvPr>
              <p:cNvSpPr txBox="1">
                <a:spLocks noRot="1" noChangeAspect="1" noMove="1" noResize="1" noEditPoints="1" noAdjustHandles="1" noChangeArrowheads="1" noChangeShapeType="1" noTextEdit="1"/>
              </p:cNvSpPr>
              <p:nvPr/>
            </p:nvSpPr>
            <p:spPr>
              <a:xfrm>
                <a:off x="7830333" y="6256233"/>
                <a:ext cx="2793917" cy="400110"/>
              </a:xfrm>
              <a:prstGeom prst="rect">
                <a:avLst/>
              </a:prstGeom>
              <a:blipFill>
                <a:blip r:embed="rId12"/>
                <a:stretch>
                  <a:fillRect b="-6061"/>
                </a:stretch>
              </a:blipFill>
            </p:spPr>
            <p:txBody>
              <a:bodyPr/>
              <a:lstStyle/>
              <a:p>
                <a:r>
                  <a:rPr lang="zh-CN" altLang="en-US">
                    <a:noFill/>
                  </a:rPr>
                  <a:t> </a:t>
                </a:r>
              </a:p>
            </p:txBody>
          </p:sp>
        </mc:Fallback>
      </mc:AlternateContent>
      <p:sp>
        <p:nvSpPr>
          <p:cNvPr id="20" name="左大括号 19">
            <a:extLst>
              <a:ext uri="{FF2B5EF4-FFF2-40B4-BE49-F238E27FC236}">
                <a16:creationId xmlns:a16="http://schemas.microsoft.com/office/drawing/2014/main" id="{1B97D973-A4FD-8333-44CE-5C70693E6FD6}"/>
              </a:ext>
            </a:extLst>
          </p:cNvPr>
          <p:cNvSpPr/>
          <p:nvPr/>
        </p:nvSpPr>
        <p:spPr>
          <a:xfrm>
            <a:off x="7736085" y="5952701"/>
            <a:ext cx="94248" cy="546410"/>
          </a:xfrm>
          <a:prstGeom prst="leftBrace">
            <a:avLst/>
          </a:prstGeom>
          <a:solidFill>
            <a:schemeClr val="bg1"/>
          </a:solidFill>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F0A5E55B-D40C-1FE4-5036-20F9A7CF0BFC}"/>
                  </a:ext>
                </a:extLst>
              </p:cNvPr>
              <p:cNvSpPr txBox="1"/>
              <p:nvPr/>
            </p:nvSpPr>
            <p:spPr>
              <a:xfrm>
                <a:off x="6915127" y="6102344"/>
                <a:ext cx="73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1</m:t>
                      </m:r>
                      <m:r>
                        <a:rPr kumimoji="1" lang="zh-CN" altLang="en-US" sz="2000" b="0" i="1" smtClean="0">
                          <a:latin typeface="Cambria Math" panose="02040503050406030204" pitchFamily="18" charset="0"/>
                        </a:rPr>
                        <m:t> </m:t>
                      </m:r>
                      <m:r>
                        <a:rPr kumimoji="1" lang="en-US" altLang="zh-CN" sz="2000" b="0" i="1" smtClean="0">
                          <a:latin typeface="Cambria Math" panose="02040503050406030204" pitchFamily="18" charset="0"/>
                        </a:rPr>
                        <m:t>𝑜𝑟</m:t>
                      </m:r>
                      <m:r>
                        <a:rPr kumimoji="1" lang="en-US" altLang="zh-CN" sz="2000" b="0" i="1" smtClean="0">
                          <a:latin typeface="Cambria Math" panose="02040503050406030204" pitchFamily="18" charset="0"/>
                        </a:rPr>
                        <m:t> 0</m:t>
                      </m:r>
                    </m:oMath>
                  </m:oMathPara>
                </a14:m>
                <a:endParaRPr kumimoji="1" lang="zh-CN" altLang="en-US" sz="2000" dirty="0"/>
              </a:p>
            </p:txBody>
          </p:sp>
        </mc:Choice>
        <mc:Fallback xmlns="">
          <p:sp>
            <p:nvSpPr>
              <p:cNvPr id="21" name="文本框 20">
                <a:extLst>
                  <a:ext uri="{FF2B5EF4-FFF2-40B4-BE49-F238E27FC236}">
                    <a16:creationId xmlns:a16="http://schemas.microsoft.com/office/drawing/2014/main" id="{F0A5E55B-D40C-1FE4-5036-20F9A7CF0BFC}"/>
                  </a:ext>
                </a:extLst>
              </p:cNvPr>
              <p:cNvSpPr txBox="1">
                <a:spLocks noRot="1" noChangeAspect="1" noMove="1" noResize="1" noEditPoints="1" noAdjustHandles="1" noChangeArrowheads="1" noChangeShapeType="1" noTextEdit="1"/>
              </p:cNvSpPr>
              <p:nvPr/>
            </p:nvSpPr>
            <p:spPr>
              <a:xfrm>
                <a:off x="6915127" y="6102344"/>
                <a:ext cx="731802" cy="307777"/>
              </a:xfrm>
              <a:prstGeom prst="rect">
                <a:avLst/>
              </a:prstGeom>
              <a:blipFill>
                <a:blip r:embed="rId13"/>
                <a:stretch>
                  <a:fillRect l="-6897" t="-8000" r="-6897" b="-4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825B7792-DA0E-5396-37C0-04F5CCE73DC5}"/>
                  </a:ext>
                </a:extLst>
              </p:cNvPr>
              <p:cNvSpPr txBox="1"/>
              <p:nvPr/>
            </p:nvSpPr>
            <p:spPr>
              <a:xfrm>
                <a:off x="8977396" y="5995911"/>
                <a:ext cx="27320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oMath>
                  </m:oMathPara>
                </a14:m>
                <a:endParaRPr kumimoji="1" lang="zh-CN" altLang="en-US" sz="2400" dirty="0"/>
              </a:p>
            </p:txBody>
          </p:sp>
        </mc:Choice>
        <mc:Fallback xmlns="">
          <p:sp>
            <p:nvSpPr>
              <p:cNvPr id="22" name="文本框 21">
                <a:extLst>
                  <a:ext uri="{FF2B5EF4-FFF2-40B4-BE49-F238E27FC236}">
                    <a16:creationId xmlns:a16="http://schemas.microsoft.com/office/drawing/2014/main" id="{825B7792-DA0E-5396-37C0-04F5CCE73DC5}"/>
                  </a:ext>
                </a:extLst>
              </p:cNvPr>
              <p:cNvSpPr txBox="1">
                <a:spLocks noRot="1" noChangeAspect="1" noMove="1" noResize="1" noEditPoints="1" noAdjustHandles="1" noChangeArrowheads="1" noChangeShapeType="1" noTextEdit="1"/>
              </p:cNvSpPr>
              <p:nvPr/>
            </p:nvSpPr>
            <p:spPr>
              <a:xfrm>
                <a:off x="8977396" y="5995911"/>
                <a:ext cx="273205" cy="369332"/>
              </a:xfrm>
              <a:prstGeom prst="rect">
                <a:avLst/>
              </a:prstGeom>
              <a:blipFill>
                <a:blip r:embed="rId14"/>
                <a:stretch>
                  <a:fillRect l="-13636" r="-1363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FB4EC6D0-8F26-24D0-8CA4-014F99A0059A}"/>
                  </a:ext>
                </a:extLst>
              </p:cNvPr>
              <p:cNvSpPr txBox="1"/>
              <p:nvPr/>
            </p:nvSpPr>
            <p:spPr>
              <a:xfrm>
                <a:off x="294765" y="1467852"/>
                <a:ext cx="4709687" cy="430887"/>
              </a:xfrm>
              <a:prstGeom prst="rect">
                <a:avLst/>
              </a:prstGeom>
              <a:noFill/>
            </p:spPr>
            <p:txBody>
              <a:bodyPr wrap="none" lIns="0" tIns="0" rIns="0" bIns="0" rtlCol="0">
                <a:spAutoFit/>
              </a:bodyPr>
              <a:lstStyle/>
              <a:p>
                <a:r>
                  <a:rPr kumimoji="1" lang="en-US" altLang="zh-CN" sz="2800" b="1" dirty="0">
                    <a:latin typeface="STKaiti" panose="02010600040101010101" pitchFamily="2" charset="-122"/>
                    <a:ea typeface="STKaiti" panose="02010600040101010101" pitchFamily="2" charset="-122"/>
                  </a:rPr>
                  <a:t>Stern’s framework </a:t>
                </a:r>
                <a:r>
                  <a:rPr kumimoji="1" lang="zh-CN" altLang="en-US" sz="2800" dirty="0">
                    <a:latin typeface="STKaiti" panose="02010600040101010101" pitchFamily="2" charset="-122"/>
                    <a:ea typeface="STKaiti" panose="02010600040101010101" pitchFamily="2" charset="-122"/>
                  </a:rPr>
                  <a:t>：</a:t>
                </a:r>
                <a14:m>
                  <m:oMath xmlns:m="http://schemas.openxmlformats.org/officeDocument/2006/math">
                    <m:r>
                      <a:rPr kumimoji="1" lang="en-US" altLang="zh-CN" sz="2800" b="1" i="1" smtClean="0">
                        <a:latin typeface="Cambria Math" panose="02040503050406030204" pitchFamily="18" charset="0"/>
                      </a:rPr>
                      <m:t>𝑯</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𝒆</m:t>
                        </m:r>
                      </m:e>
                      <m:sup>
                        <m:r>
                          <a:rPr kumimoji="1" lang="en-US" altLang="zh-CN" sz="2800" b="1" i="1" smtClean="0">
                            <a:latin typeface="Cambria Math" panose="02040503050406030204" pitchFamily="18" charset="0"/>
                          </a:rPr>
                          <m:t>⊤</m:t>
                        </m:r>
                      </m:sup>
                    </m:sSup>
                    <m:r>
                      <a:rPr kumimoji="1" lang="en-US" altLang="zh-CN" sz="2800" b="1" i="1" smtClean="0">
                        <a:latin typeface="Cambria Math" panose="02040503050406030204" pitchFamily="18" charset="0"/>
                      </a:rPr>
                      <m:t>=</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𝒔</m:t>
                        </m:r>
                      </m:e>
                      <m:sup>
                        <m:r>
                          <a:rPr kumimoji="1" lang="en-US" altLang="zh-CN" sz="2800" b="1" i="1" smtClean="0">
                            <a:latin typeface="Cambria Math" panose="02040503050406030204" pitchFamily="18" charset="0"/>
                          </a:rPr>
                          <m:t>⊤</m:t>
                        </m:r>
                      </m:sup>
                    </m:sSup>
                  </m:oMath>
                </a14:m>
                <a:endParaRPr kumimoji="1" lang="zh-CN" altLang="en-US" sz="2800" b="1" dirty="0"/>
              </a:p>
            </p:txBody>
          </p:sp>
        </mc:Choice>
        <mc:Fallback xmlns="">
          <p:sp>
            <p:nvSpPr>
              <p:cNvPr id="23" name="文本框 22">
                <a:extLst>
                  <a:ext uri="{FF2B5EF4-FFF2-40B4-BE49-F238E27FC236}">
                    <a16:creationId xmlns:a16="http://schemas.microsoft.com/office/drawing/2014/main" id="{FB4EC6D0-8F26-24D0-8CA4-014F99A0059A}"/>
                  </a:ext>
                </a:extLst>
              </p:cNvPr>
              <p:cNvSpPr txBox="1">
                <a:spLocks noRot="1" noChangeAspect="1" noMove="1" noResize="1" noEditPoints="1" noAdjustHandles="1" noChangeArrowheads="1" noChangeShapeType="1" noTextEdit="1"/>
              </p:cNvSpPr>
              <p:nvPr/>
            </p:nvSpPr>
            <p:spPr>
              <a:xfrm>
                <a:off x="294765" y="1467852"/>
                <a:ext cx="4709687" cy="430887"/>
              </a:xfrm>
              <a:prstGeom prst="rect">
                <a:avLst/>
              </a:prstGeom>
              <a:blipFill>
                <a:blip r:embed="rId15"/>
                <a:stretch>
                  <a:fillRect l="-4839" t="-31429" r="-269" b="-42857"/>
                </a:stretch>
              </a:blipFill>
            </p:spPr>
            <p:txBody>
              <a:bodyPr/>
              <a:lstStyle/>
              <a:p>
                <a:r>
                  <a:rPr lang="zh-CN" altLang="en-US">
                    <a:noFill/>
                  </a:rPr>
                  <a:t> </a:t>
                </a:r>
              </a:p>
            </p:txBody>
          </p:sp>
        </mc:Fallback>
      </mc:AlternateContent>
      <p:sp>
        <p:nvSpPr>
          <p:cNvPr id="24" name="下箭头 23">
            <a:extLst>
              <a:ext uri="{FF2B5EF4-FFF2-40B4-BE49-F238E27FC236}">
                <a16:creationId xmlns:a16="http://schemas.microsoft.com/office/drawing/2014/main" id="{620AE686-35FB-A694-06DC-5005A4EEC581}"/>
              </a:ext>
            </a:extLst>
          </p:cNvPr>
          <p:cNvSpPr/>
          <p:nvPr/>
        </p:nvSpPr>
        <p:spPr>
          <a:xfrm rot="5400000" flipV="1">
            <a:off x="10455341" y="6125878"/>
            <a:ext cx="94248" cy="200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B4945D41-1326-DC20-E453-70C721FADF51}"/>
                  </a:ext>
                </a:extLst>
              </p:cNvPr>
              <p:cNvSpPr txBox="1"/>
              <p:nvPr/>
            </p:nvSpPr>
            <p:spPr>
              <a:xfrm>
                <a:off x="10573241" y="5995911"/>
                <a:ext cx="16187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b="0" i="0" smtClean="0">
                          <a:latin typeface="Cambria Math" panose="02040503050406030204" pitchFamily="18" charset="0"/>
                          <a:ea typeface="STKaiti" panose="02010600040101010101" pitchFamily="2" charset="-122"/>
                        </a:rPr>
                        <m:t>unrelated</m:t>
                      </m:r>
                      <m:r>
                        <a:rPr kumimoji="1" lang="en-US" altLang="zh-CN" b="0" i="0" smtClean="0">
                          <a:latin typeface="Cambria Math" panose="02040503050406030204" pitchFamily="18" charset="0"/>
                          <a:ea typeface="STKaiti" panose="02010600040101010101" pitchFamily="2" charset="-122"/>
                        </a:rPr>
                        <m:t> </m:t>
                      </m:r>
                      <m:r>
                        <m:rPr>
                          <m:sty m:val="p"/>
                        </m:rPr>
                        <a:rPr kumimoji="1" lang="en-US" altLang="zh-CN" b="0" i="0" smtClean="0">
                          <a:latin typeface="Cambria Math" panose="02040503050406030204" pitchFamily="18" charset="0"/>
                          <a:ea typeface="STKaiti" panose="02010600040101010101" pitchFamily="2" charset="-122"/>
                        </a:rPr>
                        <m:t>to</m:t>
                      </m:r>
                      <m:r>
                        <a:rPr kumimoji="1" lang="en-US" altLang="zh-CN" b="0" i="0" smtClean="0">
                          <a:latin typeface="Cambria Math" panose="02040503050406030204" pitchFamily="18" charset="0"/>
                          <a:ea typeface="STKaiti" panose="02010600040101010101" pitchFamily="2" charset="-122"/>
                        </a:rPr>
                        <m:t> </m:t>
                      </m:r>
                      <m:r>
                        <a:rPr kumimoji="1" lang="en-US" altLang="zh-CN">
                          <a:latin typeface="Cambria Math" panose="02040503050406030204" pitchFamily="18" charset="0"/>
                          <a:ea typeface="STKaiti" panose="02010600040101010101" pitchFamily="2" charset="-122"/>
                        </a:rPr>
                        <m:t>𝑠</m:t>
                      </m:r>
                    </m:oMath>
                  </m:oMathPara>
                </a14:m>
                <a:endParaRPr kumimoji="1" lang="zh-CN" altLang="en-US" dirty="0">
                  <a:latin typeface="STKaiti" panose="02010600040101010101" pitchFamily="2" charset="-122"/>
                  <a:ea typeface="STKaiti" panose="02010600040101010101" pitchFamily="2" charset="-122"/>
                </a:endParaRPr>
              </a:p>
            </p:txBody>
          </p:sp>
        </mc:Choice>
        <mc:Fallback xmlns="">
          <p:sp>
            <p:nvSpPr>
              <p:cNvPr id="25" name="文本框 24">
                <a:extLst>
                  <a:ext uri="{FF2B5EF4-FFF2-40B4-BE49-F238E27FC236}">
                    <a16:creationId xmlns:a16="http://schemas.microsoft.com/office/drawing/2014/main" id="{B4945D41-1326-DC20-E453-70C721FADF51}"/>
                  </a:ext>
                </a:extLst>
              </p:cNvPr>
              <p:cNvSpPr txBox="1">
                <a:spLocks noRot="1" noChangeAspect="1" noMove="1" noResize="1" noEditPoints="1" noAdjustHandles="1" noChangeArrowheads="1" noChangeShapeType="1" noTextEdit="1"/>
              </p:cNvSpPr>
              <p:nvPr/>
            </p:nvSpPr>
            <p:spPr>
              <a:xfrm>
                <a:off x="10573241" y="5995911"/>
                <a:ext cx="1618759" cy="369332"/>
              </a:xfrm>
              <a:prstGeom prst="rect">
                <a:avLst/>
              </a:prstGeom>
              <a:blipFill>
                <a:blip r:embed="rId16"/>
                <a:stretch>
                  <a:fillRect b="-1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8141392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15</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3154F052-CF14-2933-C3E9-618C5D861B5B}"/>
                  </a:ext>
                </a:extLst>
              </p:cNvPr>
              <p:cNvSpPr txBox="1"/>
              <p:nvPr/>
            </p:nvSpPr>
            <p:spPr>
              <a:xfrm>
                <a:off x="1329399" y="3123038"/>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oMath>
                  </m:oMathPara>
                </a14:m>
                <a:endParaRPr kumimoji="1" lang="zh-CN" altLang="en-US" sz="4800" dirty="0"/>
              </a:p>
            </p:txBody>
          </p:sp>
        </mc:Choice>
        <mc:Fallback xmlns="">
          <p:sp>
            <p:nvSpPr>
              <p:cNvPr id="3" name="文本框 2">
                <a:extLst>
                  <a:ext uri="{FF2B5EF4-FFF2-40B4-BE49-F238E27FC236}">
                    <a16:creationId xmlns:a16="http://schemas.microsoft.com/office/drawing/2014/main" id="{3154F052-CF14-2933-C3E9-618C5D861B5B}"/>
                  </a:ext>
                </a:extLst>
              </p:cNvPr>
              <p:cNvSpPr txBox="1">
                <a:spLocks noRot="1" noChangeAspect="1" noMove="1" noResize="1" noEditPoints="1" noAdjustHandles="1" noChangeArrowheads="1" noChangeShapeType="1" noTextEdit="1"/>
              </p:cNvSpPr>
              <p:nvPr/>
            </p:nvSpPr>
            <p:spPr>
              <a:xfrm>
                <a:off x="1329399" y="3123038"/>
                <a:ext cx="838023" cy="83099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BFF3951-BA10-080E-6CB5-AEE72067A2D7}"/>
                  </a:ext>
                </a:extLst>
              </p:cNvPr>
              <p:cNvSpPr txBox="1"/>
              <p:nvPr/>
            </p:nvSpPr>
            <p:spPr>
              <a:xfrm>
                <a:off x="9997484" y="3123039"/>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4" name="文本框 3">
                <a:extLst>
                  <a:ext uri="{FF2B5EF4-FFF2-40B4-BE49-F238E27FC236}">
                    <a16:creationId xmlns:a16="http://schemas.microsoft.com/office/drawing/2014/main" id="{7BFF3951-BA10-080E-6CB5-AEE72067A2D7}"/>
                  </a:ext>
                </a:extLst>
              </p:cNvPr>
              <p:cNvSpPr txBox="1">
                <a:spLocks noRot="1" noChangeAspect="1" noMove="1" noResize="1" noEditPoints="1" noAdjustHandles="1" noChangeArrowheads="1" noChangeShapeType="1" noTextEdit="1"/>
              </p:cNvSpPr>
              <p:nvPr/>
            </p:nvSpPr>
            <p:spPr>
              <a:xfrm>
                <a:off x="9997484" y="3123039"/>
                <a:ext cx="649111" cy="830997"/>
              </a:xfrm>
              <a:prstGeom prst="rect">
                <a:avLst/>
              </a:prstGeom>
              <a:blipFill>
                <a:blip r:embed="rId4"/>
                <a:stretch>
                  <a:fillRect l="-13462" r="-9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36A67D85-6E14-E17B-7D3B-A15AFE2B1B1E}"/>
                  </a:ext>
                </a:extLst>
              </p:cNvPr>
              <p:cNvSpPr txBox="1"/>
              <p:nvPr/>
            </p:nvSpPr>
            <p:spPr>
              <a:xfrm>
                <a:off x="3402539" y="1929923"/>
                <a:ext cx="269346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𝐻</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𝑟</m:t>
                          </m:r>
                        </m:e>
                        <m:sup>
                          <m:r>
                            <a:rPr kumimoji="1" lang="en-US" altLang="zh-CN" sz="2000" b="0" i="1" smtClean="0">
                              <a:latin typeface="Cambria Math" panose="02040503050406030204" pitchFamily="18" charset="0"/>
                            </a:rPr>
                            <m:t>⊤</m:t>
                          </m:r>
                        </m:sup>
                      </m:sSup>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r>
                        <a:rPr kumimoji="1" lang="en-US" altLang="zh-CN" sz="2000" i="1" smtClean="0">
                          <a:latin typeface="Cambria Math" panose="02040503050406030204" pitchFamily="18" charset="0"/>
                        </a:rPr>
                        <m:t> </m:t>
                      </m:r>
                      <m:r>
                        <a:rPr kumimoji="1" lang="en-US" altLang="zh-CN" sz="2000" i="1">
                          <a:latin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𝑐</m:t>
                          </m:r>
                        </m:e>
                        <m:sub>
                          <m:r>
                            <a:rPr kumimoji="1" lang="en-US" altLang="zh-CN" sz="2000" i="1">
                              <a:latin typeface="Cambria Math" panose="02040503050406030204" pitchFamily="18" charset="0"/>
                            </a:rPr>
                            <m:t>1</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36A67D85-6E14-E17B-7D3B-A15AFE2B1B1E}"/>
                  </a:ext>
                </a:extLst>
              </p:cNvPr>
              <p:cNvSpPr txBox="1">
                <a:spLocks noRot="1" noChangeAspect="1" noMove="1" noResize="1" noEditPoints="1" noAdjustHandles="1" noChangeArrowheads="1" noChangeShapeType="1" noTextEdit="1"/>
              </p:cNvSpPr>
              <p:nvPr/>
            </p:nvSpPr>
            <p:spPr>
              <a:xfrm>
                <a:off x="3402539" y="1929923"/>
                <a:ext cx="2693461" cy="307777"/>
              </a:xfrm>
              <a:prstGeom prst="rect">
                <a:avLst/>
              </a:prstGeom>
              <a:blipFill>
                <a:blip r:embed="rId5"/>
                <a:stretch>
                  <a:fillRect t="-8000"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5BEB03DD-2ACA-E753-9A5E-71BEC3102B94}"/>
                  </a:ext>
                </a:extLst>
              </p:cNvPr>
              <p:cNvSpPr txBox="1"/>
              <p:nvPr/>
            </p:nvSpPr>
            <p:spPr>
              <a:xfrm>
                <a:off x="3714997" y="2491604"/>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6" name="文本框 5">
                <a:extLst>
                  <a:ext uri="{FF2B5EF4-FFF2-40B4-BE49-F238E27FC236}">
                    <a16:creationId xmlns:a16="http://schemas.microsoft.com/office/drawing/2014/main" id="{5BEB03DD-2ACA-E753-9A5E-71BEC3102B94}"/>
                  </a:ext>
                </a:extLst>
              </p:cNvPr>
              <p:cNvSpPr txBox="1">
                <a:spLocks noRot="1" noChangeAspect="1" noMove="1" noResize="1" noEditPoints="1" noAdjustHandles="1" noChangeArrowheads="1" noChangeShapeType="1" noTextEdit="1"/>
              </p:cNvSpPr>
              <p:nvPr/>
            </p:nvSpPr>
            <p:spPr>
              <a:xfrm>
                <a:off x="3714997" y="2491604"/>
                <a:ext cx="2381003" cy="307777"/>
              </a:xfrm>
              <a:prstGeom prst="rect">
                <a:avLst/>
              </a:prstGeom>
              <a:blipFill>
                <a:blip r:embed="rId6"/>
                <a:stretch>
                  <a:fillRect b="-2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71B97A4-3999-8A48-4D83-C890171715B1}"/>
                  </a:ext>
                </a:extLst>
              </p:cNvPr>
              <p:cNvSpPr txBox="1"/>
              <p:nvPr/>
            </p:nvSpPr>
            <p:spPr>
              <a:xfrm>
                <a:off x="3302199" y="3013671"/>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7" name="文本框 6">
                <a:extLst>
                  <a:ext uri="{FF2B5EF4-FFF2-40B4-BE49-F238E27FC236}">
                    <a16:creationId xmlns:a16="http://schemas.microsoft.com/office/drawing/2014/main" id="{771B97A4-3999-8A48-4D83-C890171715B1}"/>
                  </a:ext>
                </a:extLst>
              </p:cNvPr>
              <p:cNvSpPr txBox="1">
                <a:spLocks noRot="1" noChangeAspect="1" noMove="1" noResize="1" noEditPoints="1" noAdjustHandles="1" noChangeArrowheads="1" noChangeShapeType="1" noTextEdit="1"/>
              </p:cNvSpPr>
              <p:nvPr/>
            </p:nvSpPr>
            <p:spPr>
              <a:xfrm>
                <a:off x="3302199" y="3013671"/>
                <a:ext cx="2786606" cy="307777"/>
              </a:xfrm>
              <a:prstGeom prst="rect">
                <a:avLst/>
              </a:prstGeom>
              <a:blipFill>
                <a:blip r:embed="rId7"/>
                <a:stretch>
                  <a:fillRect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026D3BFA-1D09-323D-2761-1E1CD660CA86}"/>
                  </a:ext>
                </a:extLst>
              </p:cNvPr>
              <p:cNvSpPr txBox="1"/>
              <p:nvPr/>
            </p:nvSpPr>
            <p:spPr>
              <a:xfrm>
                <a:off x="6349986" y="2487966"/>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8" name="文本框 7">
                <a:extLst>
                  <a:ext uri="{FF2B5EF4-FFF2-40B4-BE49-F238E27FC236}">
                    <a16:creationId xmlns:a16="http://schemas.microsoft.com/office/drawing/2014/main" id="{026D3BFA-1D09-323D-2761-1E1CD660CA86}"/>
                  </a:ext>
                </a:extLst>
              </p:cNvPr>
              <p:cNvSpPr txBox="1">
                <a:spLocks noRot="1" noChangeAspect="1" noMove="1" noResize="1" noEditPoints="1" noAdjustHandles="1" noChangeArrowheads="1" noChangeShapeType="1" noTextEdit="1"/>
              </p:cNvSpPr>
              <p:nvPr/>
            </p:nvSpPr>
            <p:spPr>
              <a:xfrm>
                <a:off x="6349986" y="2487966"/>
                <a:ext cx="598754" cy="307777"/>
              </a:xfrm>
              <a:prstGeom prst="rect">
                <a:avLst/>
              </a:prstGeom>
              <a:blipFill>
                <a:blip r:embed="rId8"/>
                <a:stretch>
                  <a:fillRect l="-8333" r="-6250" b="-3846"/>
                </a:stretch>
              </a:blipFill>
            </p:spPr>
            <p:txBody>
              <a:bodyPr/>
              <a:lstStyle/>
              <a:p>
                <a:r>
                  <a:rPr lang="zh-CN" altLang="en-US">
                    <a:noFill/>
                  </a:rPr>
                  <a:t> </a:t>
                </a:r>
              </a:p>
            </p:txBody>
          </p:sp>
        </mc:Fallback>
      </mc:AlternateContent>
      <p:cxnSp>
        <p:nvCxnSpPr>
          <p:cNvPr id="9" name="直线箭头连接符 8">
            <a:extLst>
              <a:ext uri="{FF2B5EF4-FFF2-40B4-BE49-F238E27FC236}">
                <a16:creationId xmlns:a16="http://schemas.microsoft.com/office/drawing/2014/main" id="{17899B91-DC7D-DB71-1421-ADEC11F9B62F}"/>
              </a:ext>
            </a:extLst>
          </p:cNvPr>
          <p:cNvCxnSpPr>
            <a:stCxn id="8" idx="3"/>
          </p:cNvCxnSpPr>
          <p:nvPr/>
        </p:nvCxnSpPr>
        <p:spPr>
          <a:xfrm>
            <a:off x="6948740" y="2641855"/>
            <a:ext cx="1904978"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右大括号 9">
            <a:extLst>
              <a:ext uri="{FF2B5EF4-FFF2-40B4-BE49-F238E27FC236}">
                <a16:creationId xmlns:a16="http://schemas.microsoft.com/office/drawing/2014/main" id="{E2FC54A1-ED62-1FA1-F841-8B31F9FFFB63}"/>
              </a:ext>
            </a:extLst>
          </p:cNvPr>
          <p:cNvSpPr/>
          <p:nvPr/>
        </p:nvSpPr>
        <p:spPr>
          <a:xfrm>
            <a:off x="6047658" y="2102115"/>
            <a:ext cx="302328" cy="1081668"/>
          </a:xfrm>
          <a:prstGeom prst="rightBrace">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cxnSp>
        <p:nvCxnSpPr>
          <p:cNvPr id="11" name="直线箭头连接符 10">
            <a:extLst>
              <a:ext uri="{FF2B5EF4-FFF2-40B4-BE49-F238E27FC236}">
                <a16:creationId xmlns:a16="http://schemas.microsoft.com/office/drawing/2014/main" id="{A4B0D566-9F9A-88E9-35DE-FCC59CD25246}"/>
              </a:ext>
            </a:extLst>
          </p:cNvPr>
          <p:cNvCxnSpPr/>
          <p:nvPr/>
        </p:nvCxnSpPr>
        <p:spPr>
          <a:xfrm flipH="1">
            <a:off x="3489982" y="3692426"/>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A32700FE-9B52-09C1-3423-F45A1422380B}"/>
                  </a:ext>
                </a:extLst>
              </p:cNvPr>
              <p:cNvSpPr txBox="1"/>
              <p:nvPr/>
            </p:nvSpPr>
            <p:spPr>
              <a:xfrm>
                <a:off x="7427687" y="3538538"/>
                <a:ext cx="123681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𝑐h</m:t>
                      </m:r>
                      <m:r>
                        <a:rPr kumimoji="1" lang="en-US" altLang="zh-CN" sz="2000" b="0" i="1" smtClean="0">
                          <a:latin typeface="Cambria Math" panose="02040503050406030204" pitchFamily="18" charset="0"/>
                          <a:ea typeface="Cambria Math" panose="02040503050406030204" pitchFamily="18" charset="0"/>
                        </a:rPr>
                        <m:t>=2</m:t>
                      </m:r>
                    </m:oMath>
                  </m:oMathPara>
                </a14:m>
                <a:endParaRPr kumimoji="1" lang="zh-CN" altLang="en-US" sz="2000" dirty="0"/>
              </a:p>
            </p:txBody>
          </p:sp>
        </mc:Choice>
        <mc:Fallback xmlns="">
          <p:sp>
            <p:nvSpPr>
              <p:cNvPr id="12" name="文本框 11">
                <a:extLst>
                  <a:ext uri="{FF2B5EF4-FFF2-40B4-BE49-F238E27FC236}">
                    <a16:creationId xmlns:a16="http://schemas.microsoft.com/office/drawing/2014/main" id="{A32700FE-9B52-09C1-3423-F45A1422380B}"/>
                  </a:ext>
                </a:extLst>
              </p:cNvPr>
              <p:cNvSpPr txBox="1">
                <a:spLocks noRot="1" noChangeAspect="1" noMove="1" noResize="1" noEditPoints="1" noAdjustHandles="1" noChangeArrowheads="1" noChangeShapeType="1" noTextEdit="1"/>
              </p:cNvSpPr>
              <p:nvPr/>
            </p:nvSpPr>
            <p:spPr>
              <a:xfrm>
                <a:off x="7427687" y="3538538"/>
                <a:ext cx="1236811" cy="307777"/>
              </a:xfrm>
              <a:prstGeom prst="rect">
                <a:avLst/>
              </a:prstGeom>
              <a:blipFill>
                <a:blip r:embed="rId9"/>
                <a:stretch>
                  <a:fillRect b="-8000"/>
                </a:stretch>
              </a:blipFill>
            </p:spPr>
            <p:txBody>
              <a:bodyPr/>
              <a:lstStyle/>
              <a:p>
                <a:r>
                  <a:rPr lang="zh-CN" altLang="en-US">
                    <a:noFill/>
                  </a:rPr>
                  <a:t> </a:t>
                </a:r>
              </a:p>
            </p:txBody>
          </p:sp>
        </mc:Fallback>
      </mc:AlternateContent>
      <p:cxnSp>
        <p:nvCxnSpPr>
          <p:cNvPr id="13" name="直线箭头连接符 12">
            <a:extLst>
              <a:ext uri="{FF2B5EF4-FFF2-40B4-BE49-F238E27FC236}">
                <a16:creationId xmlns:a16="http://schemas.microsoft.com/office/drawing/2014/main" id="{D98AF83D-815E-7E30-B4FE-86A92D11E87E}"/>
              </a:ext>
            </a:extLst>
          </p:cNvPr>
          <p:cNvCxnSpPr/>
          <p:nvPr/>
        </p:nvCxnSpPr>
        <p:spPr>
          <a:xfrm>
            <a:off x="5073472" y="4636562"/>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2B94A133-107B-F74C-67BE-808F5F115B01}"/>
                  </a:ext>
                </a:extLst>
              </p:cNvPr>
              <p:cNvSpPr txBox="1"/>
              <p:nvPr/>
            </p:nvSpPr>
            <p:spPr>
              <a:xfrm>
                <a:off x="2601913" y="4482673"/>
                <a:ext cx="243726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i="1" smtClean="0">
                          <a:latin typeface="Cambria Math" panose="02040503050406030204" pitchFamily="18" charset="0"/>
                        </a:rPr>
                        <m:t>𝑅𝑆𝑃</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r>
                        <a:rPr kumimoji="1" lang="en-US" altLang="zh-CN" sz="2000" b="0" i="1" smtClean="0">
                          <a:latin typeface="Cambria Math" panose="02040503050406030204" pitchFamily="18" charset="0"/>
                        </a:rPr>
                        <m:t>}</m:t>
                      </m:r>
                    </m:oMath>
                  </m:oMathPara>
                </a14:m>
                <a:endParaRPr kumimoji="1" lang="zh-CN" altLang="en-US" sz="2000" dirty="0"/>
              </a:p>
            </p:txBody>
          </p:sp>
        </mc:Choice>
        <mc:Fallback xmlns="">
          <p:sp>
            <p:nvSpPr>
              <p:cNvPr id="14" name="文本框 13">
                <a:extLst>
                  <a:ext uri="{FF2B5EF4-FFF2-40B4-BE49-F238E27FC236}">
                    <a16:creationId xmlns:a16="http://schemas.microsoft.com/office/drawing/2014/main" id="{2B94A133-107B-F74C-67BE-808F5F115B01}"/>
                  </a:ext>
                </a:extLst>
              </p:cNvPr>
              <p:cNvSpPr txBox="1">
                <a:spLocks noRot="1" noChangeAspect="1" noMove="1" noResize="1" noEditPoints="1" noAdjustHandles="1" noChangeArrowheads="1" noChangeShapeType="1" noTextEdit="1"/>
              </p:cNvSpPr>
              <p:nvPr/>
            </p:nvSpPr>
            <p:spPr>
              <a:xfrm>
                <a:off x="2601913" y="4482673"/>
                <a:ext cx="2437269" cy="307777"/>
              </a:xfrm>
              <a:prstGeom prst="rect">
                <a:avLst/>
              </a:prstGeom>
              <a:blipFill>
                <a:blip r:embed="rId10"/>
                <a:stretch>
                  <a:fillRect r="-1554" b="-307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AE71CA39-F43A-65DD-8C9F-640EF5B590F8}"/>
                  </a:ext>
                </a:extLst>
              </p:cNvPr>
              <p:cNvSpPr txBox="1"/>
              <p:nvPr/>
            </p:nvSpPr>
            <p:spPr>
              <a:xfrm>
                <a:off x="324582" y="975697"/>
                <a:ext cx="4711290" cy="430887"/>
              </a:xfrm>
              <a:prstGeom prst="rect">
                <a:avLst/>
              </a:prstGeom>
              <a:noFill/>
            </p:spPr>
            <p:txBody>
              <a:bodyPr wrap="none" lIns="0" tIns="0" rIns="0" bIns="0" rtlCol="0">
                <a:spAutoFit/>
              </a:bodyPr>
              <a:lstStyle/>
              <a:p>
                <a:r>
                  <a:rPr kumimoji="1" lang="en-US" altLang="zh-CN" sz="2800" b="1" dirty="0">
                    <a:latin typeface="STKaiti" panose="02010600040101010101" pitchFamily="2" charset="-122"/>
                    <a:ea typeface="STKaiti" panose="02010600040101010101" pitchFamily="2" charset="-122"/>
                  </a:rPr>
                  <a:t>Stern’s framework </a:t>
                </a:r>
                <a:r>
                  <a:rPr kumimoji="1" lang="zh-CN" altLang="en-US" sz="2800" b="1" dirty="0">
                    <a:latin typeface="STKaiti" panose="02010600040101010101" pitchFamily="2" charset="-122"/>
                    <a:ea typeface="STKaiti" panose="02010600040101010101" pitchFamily="2" charset="-122"/>
                  </a:rPr>
                  <a:t>：</a:t>
                </a:r>
                <a14:m>
                  <m:oMath xmlns:m="http://schemas.openxmlformats.org/officeDocument/2006/math">
                    <m:r>
                      <a:rPr kumimoji="1" lang="en-US" altLang="zh-CN" sz="2800" b="1" i="1" smtClean="0">
                        <a:latin typeface="Cambria Math" panose="02040503050406030204" pitchFamily="18" charset="0"/>
                      </a:rPr>
                      <m:t>𝑯</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𝒆</m:t>
                        </m:r>
                      </m:e>
                      <m:sup>
                        <m:r>
                          <a:rPr kumimoji="1" lang="en-US" altLang="zh-CN" sz="2800" b="1" i="1" smtClean="0">
                            <a:latin typeface="Cambria Math" panose="02040503050406030204" pitchFamily="18" charset="0"/>
                          </a:rPr>
                          <m:t>⊤</m:t>
                        </m:r>
                      </m:sup>
                    </m:sSup>
                    <m:r>
                      <a:rPr kumimoji="1" lang="en-US" altLang="zh-CN" sz="2800" b="1" i="1" smtClean="0">
                        <a:latin typeface="Cambria Math" panose="02040503050406030204" pitchFamily="18" charset="0"/>
                      </a:rPr>
                      <m:t>=</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𝒔</m:t>
                        </m:r>
                      </m:e>
                      <m:sup>
                        <m:r>
                          <a:rPr kumimoji="1" lang="en-US" altLang="zh-CN" sz="2800" b="1" i="1" smtClean="0">
                            <a:latin typeface="Cambria Math" panose="02040503050406030204" pitchFamily="18" charset="0"/>
                          </a:rPr>
                          <m:t>⊤</m:t>
                        </m:r>
                      </m:sup>
                    </m:sSup>
                  </m:oMath>
                </a14:m>
                <a:endParaRPr kumimoji="1" lang="zh-CN" altLang="en-US" sz="2800" b="1" dirty="0"/>
              </a:p>
            </p:txBody>
          </p:sp>
        </mc:Choice>
        <mc:Fallback xmlns="">
          <p:sp>
            <p:nvSpPr>
              <p:cNvPr id="15" name="文本框 14">
                <a:extLst>
                  <a:ext uri="{FF2B5EF4-FFF2-40B4-BE49-F238E27FC236}">
                    <a16:creationId xmlns:a16="http://schemas.microsoft.com/office/drawing/2014/main" id="{AE71CA39-F43A-65DD-8C9F-640EF5B590F8}"/>
                  </a:ext>
                </a:extLst>
              </p:cNvPr>
              <p:cNvSpPr txBox="1">
                <a:spLocks noRot="1" noChangeAspect="1" noMove="1" noResize="1" noEditPoints="1" noAdjustHandles="1" noChangeArrowheads="1" noChangeShapeType="1" noTextEdit="1"/>
              </p:cNvSpPr>
              <p:nvPr/>
            </p:nvSpPr>
            <p:spPr>
              <a:xfrm>
                <a:off x="324582" y="975697"/>
                <a:ext cx="4711290" cy="430887"/>
              </a:xfrm>
              <a:prstGeom prst="rect">
                <a:avLst/>
              </a:prstGeom>
              <a:blipFill>
                <a:blip r:embed="rId11"/>
                <a:stretch>
                  <a:fillRect l="-4570" t="-28571" r="-538" b="-45714"/>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55B32E1D-DAEC-5041-1C2B-8B1F0E389184}"/>
              </a:ext>
            </a:extLst>
          </p:cNvPr>
          <p:cNvSpPr txBox="1"/>
          <p:nvPr/>
        </p:nvSpPr>
        <p:spPr>
          <a:xfrm>
            <a:off x="5675971" y="1929923"/>
            <a:ext cx="289931" cy="369332"/>
          </a:xfrm>
          <a:prstGeom prst="rect">
            <a:avLst/>
          </a:prstGeom>
          <a:noFill/>
          <a:ln w="34925">
            <a:solidFill>
              <a:srgbClr val="FF0000"/>
            </a:solidFill>
          </a:ln>
        </p:spPr>
        <p:txBody>
          <a:bodyPr wrap="square" rtlCol="0">
            <a:spAutoFit/>
          </a:bodyPr>
          <a:lstStyle/>
          <a:p>
            <a:endParaRPr kumimoji="1" lang="zh-CN" altLang="en-US" dirty="0"/>
          </a:p>
        </p:txBody>
      </p:sp>
      <p:sp>
        <p:nvSpPr>
          <p:cNvPr id="19" name="文本框 18">
            <a:extLst>
              <a:ext uri="{FF2B5EF4-FFF2-40B4-BE49-F238E27FC236}">
                <a16:creationId xmlns:a16="http://schemas.microsoft.com/office/drawing/2014/main" id="{28242F48-3D92-6811-66DE-D3A1041BF6CA}"/>
              </a:ext>
            </a:extLst>
          </p:cNvPr>
          <p:cNvSpPr txBox="1"/>
          <p:nvPr/>
        </p:nvSpPr>
        <p:spPr>
          <a:xfrm>
            <a:off x="5698273" y="3009838"/>
            <a:ext cx="289931" cy="369332"/>
          </a:xfrm>
          <a:prstGeom prst="rect">
            <a:avLst/>
          </a:prstGeom>
          <a:noFill/>
          <a:ln w="34925">
            <a:solidFill>
              <a:srgbClr val="FF0000"/>
            </a:solidFill>
          </a:ln>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8CA01B8D-0226-8AFB-EAA2-46D417AA9FDD}"/>
                  </a:ext>
                </a:extLst>
              </p:cNvPr>
              <p:cNvSpPr txBox="1"/>
              <p:nvPr/>
            </p:nvSpPr>
            <p:spPr>
              <a:xfrm>
                <a:off x="8218273" y="5283308"/>
                <a:ext cx="3236948" cy="584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r>
                        <a:rPr kumimoji="1" lang="en-US" altLang="zh-CN" sz="2000" i="1">
                          <a:latin typeface="Cambria Math" panose="02040503050406030204" pitchFamily="18" charset="0"/>
                        </a:rPr>
                        <m:t>𝐶𝑜𝑚</m:t>
                      </m:r>
                      <m:d>
                        <m:dPr>
                          <m:ctrlPr>
                            <a:rPr kumimoji="1" lang="en-US" altLang="zh-CN" sz="2000" i="1">
                              <a:latin typeface="Cambria Math" panose="02040503050406030204" pitchFamily="18" charset="0"/>
                            </a:rPr>
                          </m:ctrlPr>
                        </m:dPr>
                        <m:e>
                          <m:r>
                            <a:rPr kumimoji="1" lang="en-US" altLang="zh-CN" sz="2000" b="0" i="1" smtClean="0">
                              <a:latin typeface="Cambria Math" panose="02040503050406030204" pitchFamily="18" charset="0"/>
                            </a:rPr>
                            <m:t>𝐻</m:t>
                          </m:r>
                          <m:sSup>
                            <m:sSupPr>
                              <m:ctrlPr>
                                <a:rPr kumimoji="1" lang="en-US" altLang="zh-CN" sz="2000" b="0" i="1" smtClean="0">
                                  <a:latin typeface="Cambria Math" panose="02040503050406030204" pitchFamily="18" charset="0"/>
                                </a:rPr>
                              </m:ctrlPr>
                            </m:sSupPr>
                            <m:e>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e>
                            <m:sup>
                              <m:r>
                                <a:rPr kumimoji="1" lang="en-US" altLang="zh-CN" sz="2000" b="0" i="1" smtClean="0">
                                  <a:latin typeface="Cambria Math" panose="02040503050406030204" pitchFamily="18" charset="0"/>
                                </a:rPr>
                                <m:t>⊤</m:t>
                              </m:r>
                            </m:sup>
                          </m:sSup>
                          <m:r>
                            <a:rPr kumimoji="1" lang="en-US" altLang="zh-CN" sz="2000" b="0" i="1" smtClean="0">
                              <a:latin typeface="Cambria Math" panose="02040503050406030204" pitchFamily="18" charset="0"/>
                            </a:rPr>
                            <m:t>+</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𝑠</m:t>
                              </m:r>
                            </m:e>
                            <m:sup>
                              <m:r>
                                <a:rPr kumimoji="1" lang="en-US" altLang="zh-CN" sz="2000" b="0" i="1" smtClean="0">
                                  <a:latin typeface="Cambria Math" panose="02040503050406030204" pitchFamily="18" charset="0"/>
                                </a:rPr>
                                <m:t>⊤</m:t>
                              </m:r>
                            </m:sup>
                          </m:sSup>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𝜌</m:t>
                              </m:r>
                            </m:e>
                            <m:sub>
                              <m:r>
                                <a:rPr kumimoji="1" lang="en-US" altLang="zh-CN" sz="2000" b="0" i="1" smtClean="0">
                                  <a:latin typeface="Cambria Math" panose="02040503050406030204" pitchFamily="18" charset="0"/>
                                </a:rPr>
                                <m:t>1</m:t>
                              </m:r>
                            </m:sub>
                          </m:sSub>
                        </m:e>
                      </m:d>
                    </m:oMath>
                  </m:oMathPara>
                </a14:m>
                <a:endParaRPr kumimoji="1" lang="zh-CN" altLang="en-US" sz="2000" dirty="0"/>
              </a:p>
              <a:p>
                <a:endParaRPr kumimoji="1" lang="zh-CN" altLang="en-US" dirty="0"/>
              </a:p>
            </p:txBody>
          </p:sp>
        </mc:Choice>
        <mc:Fallback xmlns="">
          <p:sp>
            <p:nvSpPr>
              <p:cNvPr id="20" name="文本框 19">
                <a:extLst>
                  <a:ext uri="{FF2B5EF4-FFF2-40B4-BE49-F238E27FC236}">
                    <a16:creationId xmlns:a16="http://schemas.microsoft.com/office/drawing/2014/main" id="{8CA01B8D-0226-8AFB-EAA2-46D417AA9FDD}"/>
                  </a:ext>
                </a:extLst>
              </p:cNvPr>
              <p:cNvSpPr txBox="1">
                <a:spLocks noRot="1" noChangeAspect="1" noMove="1" noResize="1" noEditPoints="1" noAdjustHandles="1" noChangeArrowheads="1" noChangeShapeType="1" noTextEdit="1"/>
              </p:cNvSpPr>
              <p:nvPr/>
            </p:nvSpPr>
            <p:spPr>
              <a:xfrm>
                <a:off x="8218273" y="5283308"/>
                <a:ext cx="3236948" cy="584775"/>
              </a:xfrm>
              <a:prstGeom prst="rect">
                <a:avLst/>
              </a:prstGeom>
              <a:blipFill>
                <a:blip r:embed="rId12"/>
                <a:stretch>
                  <a:fillRect l="-11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9C286812-F661-3442-9985-C912467C6880}"/>
                  </a:ext>
                </a:extLst>
              </p:cNvPr>
              <p:cNvSpPr txBox="1"/>
              <p:nvPr/>
            </p:nvSpPr>
            <p:spPr>
              <a:xfrm>
                <a:off x="8123126" y="5764076"/>
                <a:ext cx="279391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oMath>
                  </m:oMathPara>
                </a14:m>
                <a:endParaRPr lang="zh-CN" altLang="en-US" sz="2000" dirty="0"/>
              </a:p>
            </p:txBody>
          </p:sp>
        </mc:Choice>
        <mc:Fallback xmlns="">
          <p:sp>
            <p:nvSpPr>
              <p:cNvPr id="21" name="文本框 20">
                <a:extLst>
                  <a:ext uri="{FF2B5EF4-FFF2-40B4-BE49-F238E27FC236}">
                    <a16:creationId xmlns:a16="http://schemas.microsoft.com/office/drawing/2014/main" id="{9C286812-F661-3442-9985-C912467C6880}"/>
                  </a:ext>
                </a:extLst>
              </p:cNvPr>
              <p:cNvSpPr txBox="1">
                <a:spLocks noRot="1" noChangeAspect="1" noMove="1" noResize="1" noEditPoints="1" noAdjustHandles="1" noChangeArrowheads="1" noChangeShapeType="1" noTextEdit="1"/>
              </p:cNvSpPr>
              <p:nvPr/>
            </p:nvSpPr>
            <p:spPr>
              <a:xfrm>
                <a:off x="8123126" y="5764076"/>
                <a:ext cx="2793917" cy="400110"/>
              </a:xfrm>
              <a:prstGeom prst="rect">
                <a:avLst/>
              </a:prstGeom>
              <a:blipFill>
                <a:blip r:embed="rId13"/>
                <a:stretch>
                  <a:fillRect b="-6250"/>
                </a:stretch>
              </a:blipFill>
            </p:spPr>
            <p:txBody>
              <a:bodyPr/>
              <a:lstStyle/>
              <a:p>
                <a:r>
                  <a:rPr lang="zh-CN" altLang="en-US">
                    <a:noFill/>
                  </a:rPr>
                  <a:t> </a:t>
                </a:r>
              </a:p>
            </p:txBody>
          </p:sp>
        </mc:Fallback>
      </mc:AlternateContent>
      <p:sp>
        <p:nvSpPr>
          <p:cNvPr id="22" name="左大括号 21">
            <a:extLst>
              <a:ext uri="{FF2B5EF4-FFF2-40B4-BE49-F238E27FC236}">
                <a16:creationId xmlns:a16="http://schemas.microsoft.com/office/drawing/2014/main" id="{4A161FD8-7912-E5B7-E53E-842DBCF9923C}"/>
              </a:ext>
            </a:extLst>
          </p:cNvPr>
          <p:cNvSpPr/>
          <p:nvPr/>
        </p:nvSpPr>
        <p:spPr>
          <a:xfrm>
            <a:off x="8028878" y="5460544"/>
            <a:ext cx="94248" cy="546410"/>
          </a:xfrm>
          <a:prstGeom prst="leftBrace">
            <a:avLst/>
          </a:prstGeom>
          <a:solidFill>
            <a:schemeClr val="bg1"/>
          </a:solidFill>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210A8CD7-1663-945F-ECE8-7C68803814DC}"/>
                  </a:ext>
                </a:extLst>
              </p:cNvPr>
              <p:cNvSpPr txBox="1"/>
              <p:nvPr/>
            </p:nvSpPr>
            <p:spPr>
              <a:xfrm>
                <a:off x="7207920" y="5610187"/>
                <a:ext cx="73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1</m:t>
                      </m:r>
                      <m:r>
                        <a:rPr kumimoji="1" lang="zh-CN" altLang="en-US" sz="2000" b="0" i="1" smtClean="0">
                          <a:latin typeface="Cambria Math" panose="02040503050406030204" pitchFamily="18" charset="0"/>
                        </a:rPr>
                        <m:t> </m:t>
                      </m:r>
                      <m:r>
                        <a:rPr kumimoji="1" lang="en-US" altLang="zh-CN" sz="2000" b="0" i="1" smtClean="0">
                          <a:latin typeface="Cambria Math" panose="02040503050406030204" pitchFamily="18" charset="0"/>
                        </a:rPr>
                        <m:t>𝑜𝑟</m:t>
                      </m:r>
                      <m:r>
                        <a:rPr kumimoji="1" lang="en-US" altLang="zh-CN" sz="2000" b="0" i="1" smtClean="0">
                          <a:latin typeface="Cambria Math" panose="02040503050406030204" pitchFamily="18" charset="0"/>
                        </a:rPr>
                        <m:t> 0</m:t>
                      </m:r>
                    </m:oMath>
                  </m:oMathPara>
                </a14:m>
                <a:endParaRPr kumimoji="1" lang="zh-CN" altLang="en-US" sz="2000" dirty="0"/>
              </a:p>
            </p:txBody>
          </p:sp>
        </mc:Choice>
        <mc:Fallback xmlns="">
          <p:sp>
            <p:nvSpPr>
              <p:cNvPr id="23" name="文本框 22">
                <a:extLst>
                  <a:ext uri="{FF2B5EF4-FFF2-40B4-BE49-F238E27FC236}">
                    <a16:creationId xmlns:a16="http://schemas.microsoft.com/office/drawing/2014/main" id="{210A8CD7-1663-945F-ECE8-7C68803814DC}"/>
                  </a:ext>
                </a:extLst>
              </p:cNvPr>
              <p:cNvSpPr txBox="1">
                <a:spLocks noRot="1" noChangeAspect="1" noMove="1" noResize="1" noEditPoints="1" noAdjustHandles="1" noChangeArrowheads="1" noChangeShapeType="1" noTextEdit="1"/>
              </p:cNvSpPr>
              <p:nvPr/>
            </p:nvSpPr>
            <p:spPr>
              <a:xfrm>
                <a:off x="7207920" y="5610187"/>
                <a:ext cx="731802" cy="307777"/>
              </a:xfrm>
              <a:prstGeom prst="rect">
                <a:avLst/>
              </a:prstGeom>
              <a:blipFill>
                <a:blip r:embed="rId14"/>
                <a:stretch>
                  <a:fillRect l="-5172" t="-3846" r="-6897" b="-34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8436B166-EE30-E133-8F56-75ACD9B92CA7}"/>
                  </a:ext>
                </a:extLst>
              </p:cNvPr>
              <p:cNvSpPr txBox="1"/>
              <p:nvPr/>
            </p:nvSpPr>
            <p:spPr>
              <a:xfrm>
                <a:off x="9270189" y="5503754"/>
                <a:ext cx="27320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oMath>
                  </m:oMathPara>
                </a14:m>
                <a:endParaRPr kumimoji="1" lang="zh-CN" altLang="en-US" sz="2400" dirty="0"/>
              </a:p>
            </p:txBody>
          </p:sp>
        </mc:Choice>
        <mc:Fallback xmlns="">
          <p:sp>
            <p:nvSpPr>
              <p:cNvPr id="24" name="文本框 23">
                <a:extLst>
                  <a:ext uri="{FF2B5EF4-FFF2-40B4-BE49-F238E27FC236}">
                    <a16:creationId xmlns:a16="http://schemas.microsoft.com/office/drawing/2014/main" id="{8436B166-EE30-E133-8F56-75ACD9B92CA7}"/>
                  </a:ext>
                </a:extLst>
              </p:cNvPr>
              <p:cNvSpPr txBox="1">
                <a:spLocks noRot="1" noChangeAspect="1" noMove="1" noResize="1" noEditPoints="1" noAdjustHandles="1" noChangeArrowheads="1" noChangeShapeType="1" noTextEdit="1"/>
              </p:cNvSpPr>
              <p:nvPr/>
            </p:nvSpPr>
            <p:spPr>
              <a:xfrm>
                <a:off x="9270189" y="5503754"/>
                <a:ext cx="273205" cy="369332"/>
              </a:xfrm>
              <a:prstGeom prst="rect">
                <a:avLst/>
              </a:prstGeom>
              <a:blipFill>
                <a:blip r:embed="rId15"/>
                <a:stretch>
                  <a:fillRect l="-13636" r="-13636" b="-3333"/>
                </a:stretch>
              </a:blipFill>
            </p:spPr>
            <p:txBody>
              <a:bodyPr/>
              <a:lstStyle/>
              <a:p>
                <a:r>
                  <a:rPr lang="zh-CN" altLang="en-US">
                    <a:noFill/>
                  </a:rPr>
                  <a:t> </a:t>
                </a:r>
              </a:p>
            </p:txBody>
          </p:sp>
        </mc:Fallback>
      </mc:AlternateContent>
      <p:sp>
        <p:nvSpPr>
          <p:cNvPr id="25" name="下箭头 24">
            <a:extLst>
              <a:ext uri="{FF2B5EF4-FFF2-40B4-BE49-F238E27FC236}">
                <a16:creationId xmlns:a16="http://schemas.microsoft.com/office/drawing/2014/main" id="{28EEF23D-E1AD-4B93-0A35-81305382F21B}"/>
              </a:ext>
            </a:extLst>
          </p:cNvPr>
          <p:cNvSpPr/>
          <p:nvPr/>
        </p:nvSpPr>
        <p:spPr>
          <a:xfrm>
            <a:off x="9230846" y="6171615"/>
            <a:ext cx="94248" cy="200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下箭头 25">
            <a:extLst>
              <a:ext uri="{FF2B5EF4-FFF2-40B4-BE49-F238E27FC236}">
                <a16:creationId xmlns:a16="http://schemas.microsoft.com/office/drawing/2014/main" id="{3019F452-B6EF-DE5E-D85C-4815B42E67D6}"/>
              </a:ext>
            </a:extLst>
          </p:cNvPr>
          <p:cNvSpPr/>
          <p:nvPr/>
        </p:nvSpPr>
        <p:spPr>
          <a:xfrm flipV="1">
            <a:off x="9223065" y="5102367"/>
            <a:ext cx="94248" cy="200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9E307E84-2304-884D-AA8B-8FBC94D4C8F9}"/>
                  </a:ext>
                </a:extLst>
              </p:cNvPr>
              <p:cNvSpPr txBox="1"/>
              <p:nvPr/>
            </p:nvSpPr>
            <p:spPr>
              <a:xfrm>
                <a:off x="8378725" y="6387585"/>
                <a:ext cx="16187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b="0" i="0" smtClean="0">
                          <a:latin typeface="Cambria Math" panose="02040503050406030204" pitchFamily="18" charset="0"/>
                          <a:ea typeface="STKaiti" panose="02010600040101010101" pitchFamily="2" charset="-122"/>
                        </a:rPr>
                        <m:t>unrelated</m:t>
                      </m:r>
                      <m:r>
                        <a:rPr kumimoji="1" lang="en-US" altLang="zh-CN" b="0" i="0" smtClean="0">
                          <a:latin typeface="Cambria Math" panose="02040503050406030204" pitchFamily="18" charset="0"/>
                          <a:ea typeface="STKaiti" panose="02010600040101010101" pitchFamily="2" charset="-122"/>
                        </a:rPr>
                        <m:t> </m:t>
                      </m:r>
                      <m:r>
                        <m:rPr>
                          <m:sty m:val="p"/>
                        </m:rPr>
                        <a:rPr kumimoji="1" lang="en-US" altLang="zh-CN" b="0" i="0" smtClean="0">
                          <a:latin typeface="Cambria Math" panose="02040503050406030204" pitchFamily="18" charset="0"/>
                          <a:ea typeface="STKaiti" panose="02010600040101010101" pitchFamily="2" charset="-122"/>
                        </a:rPr>
                        <m:t>to</m:t>
                      </m:r>
                      <m:r>
                        <a:rPr kumimoji="1" lang="en-US" altLang="zh-CN" b="0" i="0" smtClean="0">
                          <a:latin typeface="Cambria Math" panose="02040503050406030204" pitchFamily="18" charset="0"/>
                          <a:ea typeface="STKaiti" panose="02010600040101010101" pitchFamily="2" charset="-122"/>
                        </a:rPr>
                        <m:t> </m:t>
                      </m:r>
                      <m:r>
                        <a:rPr kumimoji="1" lang="en-US" altLang="zh-CN">
                          <a:latin typeface="Cambria Math" panose="02040503050406030204" pitchFamily="18" charset="0"/>
                          <a:ea typeface="STKaiti" panose="02010600040101010101" pitchFamily="2" charset="-122"/>
                        </a:rPr>
                        <m:t>𝑠</m:t>
                      </m:r>
                    </m:oMath>
                  </m:oMathPara>
                </a14:m>
                <a:endParaRPr kumimoji="1" lang="zh-CN" altLang="en-US" dirty="0">
                  <a:latin typeface="STKaiti" panose="02010600040101010101" pitchFamily="2" charset="-122"/>
                  <a:ea typeface="STKaiti" panose="02010600040101010101" pitchFamily="2" charset="-122"/>
                </a:endParaRPr>
              </a:p>
            </p:txBody>
          </p:sp>
        </mc:Choice>
        <mc:Fallback xmlns="">
          <p:sp>
            <p:nvSpPr>
              <p:cNvPr id="27" name="文本框 26">
                <a:extLst>
                  <a:ext uri="{FF2B5EF4-FFF2-40B4-BE49-F238E27FC236}">
                    <a16:creationId xmlns:a16="http://schemas.microsoft.com/office/drawing/2014/main" id="{9E307E84-2304-884D-AA8B-8FBC94D4C8F9}"/>
                  </a:ext>
                </a:extLst>
              </p:cNvPr>
              <p:cNvSpPr txBox="1">
                <a:spLocks noRot="1" noChangeAspect="1" noMove="1" noResize="1" noEditPoints="1" noAdjustHandles="1" noChangeArrowheads="1" noChangeShapeType="1" noTextEdit="1"/>
              </p:cNvSpPr>
              <p:nvPr/>
            </p:nvSpPr>
            <p:spPr>
              <a:xfrm>
                <a:off x="8378725" y="6387585"/>
                <a:ext cx="1618759" cy="369332"/>
              </a:xfrm>
              <a:prstGeom prst="rect">
                <a:avLst/>
              </a:prstGeom>
              <a:blipFill>
                <a:blip r:embed="rId16"/>
                <a:stretch>
                  <a:fillRect b="-206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B578479D-6235-D5EC-F77A-CBD48CEBBAFA}"/>
                  </a:ext>
                </a:extLst>
              </p:cNvPr>
              <p:cNvSpPr txBox="1"/>
              <p:nvPr/>
            </p:nvSpPr>
            <p:spPr>
              <a:xfrm>
                <a:off x="8378724" y="4711912"/>
                <a:ext cx="16187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b="0" i="0" smtClean="0">
                          <a:latin typeface="Cambria Math" panose="02040503050406030204" pitchFamily="18" charset="0"/>
                          <a:ea typeface="STKaiti" panose="02010600040101010101" pitchFamily="2" charset="-122"/>
                        </a:rPr>
                        <m:t>related</m:t>
                      </m:r>
                      <m:r>
                        <a:rPr kumimoji="1" lang="en-US" altLang="zh-CN" b="0" i="0" smtClean="0">
                          <a:latin typeface="Cambria Math" panose="02040503050406030204" pitchFamily="18" charset="0"/>
                          <a:ea typeface="STKaiti" panose="02010600040101010101" pitchFamily="2" charset="-122"/>
                        </a:rPr>
                        <m:t> </m:t>
                      </m:r>
                      <m:r>
                        <m:rPr>
                          <m:sty m:val="p"/>
                        </m:rPr>
                        <a:rPr kumimoji="1" lang="en-US" altLang="zh-CN" b="0" i="0" smtClean="0">
                          <a:latin typeface="Cambria Math" panose="02040503050406030204" pitchFamily="18" charset="0"/>
                          <a:ea typeface="STKaiti" panose="02010600040101010101" pitchFamily="2" charset="-122"/>
                        </a:rPr>
                        <m:t>to</m:t>
                      </m:r>
                      <m:r>
                        <a:rPr kumimoji="1" lang="en-US" altLang="zh-CN" b="0" i="0" smtClean="0">
                          <a:latin typeface="Cambria Math" panose="02040503050406030204" pitchFamily="18" charset="0"/>
                          <a:ea typeface="STKaiti" panose="02010600040101010101" pitchFamily="2" charset="-122"/>
                        </a:rPr>
                        <m:t> </m:t>
                      </m:r>
                      <m:r>
                        <a:rPr kumimoji="1" lang="en-US" altLang="zh-CN">
                          <a:latin typeface="Cambria Math" panose="02040503050406030204" pitchFamily="18" charset="0"/>
                          <a:ea typeface="STKaiti" panose="02010600040101010101" pitchFamily="2" charset="-122"/>
                        </a:rPr>
                        <m:t>𝑠</m:t>
                      </m:r>
                    </m:oMath>
                  </m:oMathPara>
                </a14:m>
                <a:endParaRPr kumimoji="1" lang="zh-CN" altLang="en-US" dirty="0">
                  <a:latin typeface="STKaiti" panose="02010600040101010101" pitchFamily="2" charset="-122"/>
                  <a:ea typeface="STKaiti" panose="02010600040101010101" pitchFamily="2" charset="-122"/>
                </a:endParaRPr>
              </a:p>
            </p:txBody>
          </p:sp>
        </mc:Choice>
        <mc:Fallback xmlns="">
          <p:sp>
            <p:nvSpPr>
              <p:cNvPr id="28" name="文本框 27">
                <a:extLst>
                  <a:ext uri="{FF2B5EF4-FFF2-40B4-BE49-F238E27FC236}">
                    <a16:creationId xmlns:a16="http://schemas.microsoft.com/office/drawing/2014/main" id="{B578479D-6235-D5EC-F77A-CBD48CEBBAFA}"/>
                  </a:ext>
                </a:extLst>
              </p:cNvPr>
              <p:cNvSpPr txBox="1">
                <a:spLocks noRot="1" noChangeAspect="1" noMove="1" noResize="1" noEditPoints="1" noAdjustHandles="1" noChangeArrowheads="1" noChangeShapeType="1" noTextEdit="1"/>
              </p:cNvSpPr>
              <p:nvPr/>
            </p:nvSpPr>
            <p:spPr>
              <a:xfrm>
                <a:off x="8378724" y="4711912"/>
                <a:ext cx="1618759" cy="369332"/>
              </a:xfrm>
              <a:prstGeom prst="rect">
                <a:avLst/>
              </a:prstGeom>
              <a:blipFill>
                <a:blip r:embed="rId17"/>
                <a:stretch>
                  <a:fillRect b="-20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8402996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16</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485D8B4E-4B36-493F-B000-909C54B353FE}"/>
                  </a:ext>
                </a:extLst>
              </p:cNvPr>
              <p:cNvSpPr txBox="1"/>
              <p:nvPr/>
            </p:nvSpPr>
            <p:spPr>
              <a:xfrm>
                <a:off x="1329399" y="3059684"/>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oMath>
                  </m:oMathPara>
                </a14:m>
                <a:endParaRPr kumimoji="1" lang="zh-CN" altLang="en-US" sz="4800" dirty="0"/>
              </a:p>
            </p:txBody>
          </p:sp>
        </mc:Choice>
        <mc:Fallback xmlns="">
          <p:sp>
            <p:nvSpPr>
              <p:cNvPr id="3" name="文本框 2">
                <a:extLst>
                  <a:ext uri="{FF2B5EF4-FFF2-40B4-BE49-F238E27FC236}">
                    <a16:creationId xmlns:a16="http://schemas.microsoft.com/office/drawing/2014/main" id="{485D8B4E-4B36-493F-B000-909C54B353FE}"/>
                  </a:ext>
                </a:extLst>
              </p:cNvPr>
              <p:cNvSpPr txBox="1">
                <a:spLocks noRot="1" noChangeAspect="1" noMove="1" noResize="1" noEditPoints="1" noAdjustHandles="1" noChangeArrowheads="1" noChangeShapeType="1" noTextEdit="1"/>
              </p:cNvSpPr>
              <p:nvPr/>
            </p:nvSpPr>
            <p:spPr>
              <a:xfrm>
                <a:off x="1329399" y="3059684"/>
                <a:ext cx="838023" cy="83099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AD97474-A481-EE2D-5272-9D880DDE21FA}"/>
                  </a:ext>
                </a:extLst>
              </p:cNvPr>
              <p:cNvSpPr txBox="1"/>
              <p:nvPr/>
            </p:nvSpPr>
            <p:spPr>
              <a:xfrm>
                <a:off x="9997484" y="3059685"/>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4" name="文本框 3">
                <a:extLst>
                  <a:ext uri="{FF2B5EF4-FFF2-40B4-BE49-F238E27FC236}">
                    <a16:creationId xmlns:a16="http://schemas.microsoft.com/office/drawing/2014/main" id="{8AD97474-A481-EE2D-5272-9D880DDE21FA}"/>
                  </a:ext>
                </a:extLst>
              </p:cNvPr>
              <p:cNvSpPr txBox="1">
                <a:spLocks noRot="1" noChangeAspect="1" noMove="1" noResize="1" noEditPoints="1" noAdjustHandles="1" noChangeArrowheads="1" noChangeShapeType="1" noTextEdit="1"/>
              </p:cNvSpPr>
              <p:nvPr/>
            </p:nvSpPr>
            <p:spPr>
              <a:xfrm>
                <a:off x="9997484" y="3059685"/>
                <a:ext cx="649111" cy="830997"/>
              </a:xfrm>
              <a:prstGeom prst="rect">
                <a:avLst/>
              </a:prstGeom>
              <a:blipFill>
                <a:blip r:embed="rId4"/>
                <a:stretch>
                  <a:fillRect l="-13462" r="-9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5713E94-B02E-7425-D1CE-1EDAABF971AF}"/>
                  </a:ext>
                </a:extLst>
              </p:cNvPr>
              <p:cNvSpPr txBox="1"/>
              <p:nvPr/>
            </p:nvSpPr>
            <p:spPr>
              <a:xfrm>
                <a:off x="3402539" y="1866569"/>
                <a:ext cx="269346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𝐻</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𝑟</m:t>
                          </m:r>
                        </m:e>
                        <m:sup>
                          <m:r>
                            <a:rPr kumimoji="1" lang="en-US" altLang="zh-CN" sz="2000" b="0" i="1" smtClean="0">
                              <a:latin typeface="Cambria Math" panose="02040503050406030204" pitchFamily="18" charset="0"/>
                            </a:rPr>
                            <m:t>⊤</m:t>
                          </m:r>
                        </m:sup>
                      </m:sSup>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r>
                        <a:rPr kumimoji="1" lang="en-US" altLang="zh-CN" sz="2000" i="1" smtClean="0">
                          <a:latin typeface="Cambria Math" panose="02040503050406030204" pitchFamily="18" charset="0"/>
                        </a:rPr>
                        <m:t> </m:t>
                      </m:r>
                      <m:r>
                        <a:rPr kumimoji="1" lang="en-US" altLang="zh-CN" sz="2000" i="1">
                          <a:latin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𝑐</m:t>
                          </m:r>
                        </m:e>
                        <m:sub>
                          <m:r>
                            <a:rPr kumimoji="1" lang="en-US" altLang="zh-CN" sz="2000" i="1">
                              <a:latin typeface="Cambria Math" panose="02040503050406030204" pitchFamily="18" charset="0"/>
                            </a:rPr>
                            <m:t>1</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75713E94-B02E-7425-D1CE-1EDAABF971AF}"/>
                  </a:ext>
                </a:extLst>
              </p:cNvPr>
              <p:cNvSpPr txBox="1">
                <a:spLocks noRot="1" noChangeAspect="1" noMove="1" noResize="1" noEditPoints="1" noAdjustHandles="1" noChangeArrowheads="1" noChangeShapeType="1" noTextEdit="1"/>
              </p:cNvSpPr>
              <p:nvPr/>
            </p:nvSpPr>
            <p:spPr>
              <a:xfrm>
                <a:off x="3402539" y="1866569"/>
                <a:ext cx="2693461" cy="307777"/>
              </a:xfrm>
              <a:prstGeom prst="rect">
                <a:avLst/>
              </a:prstGeom>
              <a:blipFill>
                <a:blip r:embed="rId5"/>
                <a:stretch>
                  <a:fillRect t="-7692" b="-34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E9EBF90-4B3E-59D7-06C9-7E13631CF97A}"/>
                  </a:ext>
                </a:extLst>
              </p:cNvPr>
              <p:cNvSpPr txBox="1"/>
              <p:nvPr/>
            </p:nvSpPr>
            <p:spPr>
              <a:xfrm>
                <a:off x="3714997" y="2428250"/>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6" name="文本框 5">
                <a:extLst>
                  <a:ext uri="{FF2B5EF4-FFF2-40B4-BE49-F238E27FC236}">
                    <a16:creationId xmlns:a16="http://schemas.microsoft.com/office/drawing/2014/main" id="{7E9EBF90-4B3E-59D7-06C9-7E13631CF97A}"/>
                  </a:ext>
                </a:extLst>
              </p:cNvPr>
              <p:cNvSpPr txBox="1">
                <a:spLocks noRot="1" noChangeAspect="1" noMove="1" noResize="1" noEditPoints="1" noAdjustHandles="1" noChangeArrowheads="1" noChangeShapeType="1" noTextEdit="1"/>
              </p:cNvSpPr>
              <p:nvPr/>
            </p:nvSpPr>
            <p:spPr>
              <a:xfrm>
                <a:off x="3714997" y="2428250"/>
                <a:ext cx="2381003" cy="307777"/>
              </a:xfrm>
              <a:prstGeom prst="rect">
                <a:avLst/>
              </a:prstGeom>
              <a:blipFill>
                <a:blip r:embed="rId6"/>
                <a:stretch>
                  <a:fillRect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9E5A302-FFF0-A9B4-E01E-50F3452B28BD}"/>
                  </a:ext>
                </a:extLst>
              </p:cNvPr>
              <p:cNvSpPr txBox="1"/>
              <p:nvPr/>
            </p:nvSpPr>
            <p:spPr>
              <a:xfrm>
                <a:off x="3302199" y="2950317"/>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7" name="文本框 6">
                <a:extLst>
                  <a:ext uri="{FF2B5EF4-FFF2-40B4-BE49-F238E27FC236}">
                    <a16:creationId xmlns:a16="http://schemas.microsoft.com/office/drawing/2014/main" id="{49E5A302-FFF0-A9B4-E01E-50F3452B28BD}"/>
                  </a:ext>
                </a:extLst>
              </p:cNvPr>
              <p:cNvSpPr txBox="1">
                <a:spLocks noRot="1" noChangeAspect="1" noMove="1" noResize="1" noEditPoints="1" noAdjustHandles="1" noChangeArrowheads="1" noChangeShapeType="1" noTextEdit="1"/>
              </p:cNvSpPr>
              <p:nvPr/>
            </p:nvSpPr>
            <p:spPr>
              <a:xfrm>
                <a:off x="3302199" y="2950317"/>
                <a:ext cx="2786606" cy="307777"/>
              </a:xfrm>
              <a:prstGeom prst="rect">
                <a:avLst/>
              </a:prstGeom>
              <a:blipFill>
                <a:blip r:embed="rId7"/>
                <a:stretch>
                  <a:fillRect b="-2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CE13524D-BE1F-0E72-24F8-5BEA9EB73539}"/>
                  </a:ext>
                </a:extLst>
              </p:cNvPr>
              <p:cNvSpPr txBox="1"/>
              <p:nvPr/>
            </p:nvSpPr>
            <p:spPr>
              <a:xfrm>
                <a:off x="6349986" y="2424612"/>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8" name="文本框 7">
                <a:extLst>
                  <a:ext uri="{FF2B5EF4-FFF2-40B4-BE49-F238E27FC236}">
                    <a16:creationId xmlns:a16="http://schemas.microsoft.com/office/drawing/2014/main" id="{CE13524D-BE1F-0E72-24F8-5BEA9EB73539}"/>
                  </a:ext>
                </a:extLst>
              </p:cNvPr>
              <p:cNvSpPr txBox="1">
                <a:spLocks noRot="1" noChangeAspect="1" noMove="1" noResize="1" noEditPoints="1" noAdjustHandles="1" noChangeArrowheads="1" noChangeShapeType="1" noTextEdit="1"/>
              </p:cNvSpPr>
              <p:nvPr/>
            </p:nvSpPr>
            <p:spPr>
              <a:xfrm>
                <a:off x="6349986" y="2424612"/>
                <a:ext cx="598754" cy="307777"/>
              </a:xfrm>
              <a:prstGeom prst="rect">
                <a:avLst/>
              </a:prstGeom>
              <a:blipFill>
                <a:blip r:embed="rId8"/>
                <a:stretch>
                  <a:fillRect l="-8333" r="-6250" b="-4000"/>
                </a:stretch>
              </a:blipFill>
            </p:spPr>
            <p:txBody>
              <a:bodyPr/>
              <a:lstStyle/>
              <a:p>
                <a:r>
                  <a:rPr lang="zh-CN" altLang="en-US">
                    <a:noFill/>
                  </a:rPr>
                  <a:t> </a:t>
                </a:r>
              </a:p>
            </p:txBody>
          </p:sp>
        </mc:Fallback>
      </mc:AlternateContent>
      <p:cxnSp>
        <p:nvCxnSpPr>
          <p:cNvPr id="9" name="直线箭头连接符 8">
            <a:extLst>
              <a:ext uri="{FF2B5EF4-FFF2-40B4-BE49-F238E27FC236}">
                <a16:creationId xmlns:a16="http://schemas.microsoft.com/office/drawing/2014/main" id="{BCD14C03-BA6A-F915-1929-91F9C0AA19AC}"/>
              </a:ext>
            </a:extLst>
          </p:cNvPr>
          <p:cNvCxnSpPr>
            <a:stCxn id="8" idx="3"/>
          </p:cNvCxnSpPr>
          <p:nvPr/>
        </p:nvCxnSpPr>
        <p:spPr>
          <a:xfrm>
            <a:off x="6948740" y="2578501"/>
            <a:ext cx="1904978"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右大括号 9">
            <a:extLst>
              <a:ext uri="{FF2B5EF4-FFF2-40B4-BE49-F238E27FC236}">
                <a16:creationId xmlns:a16="http://schemas.microsoft.com/office/drawing/2014/main" id="{D168AA14-7071-5AD5-2D48-CFE9ADAD43F5}"/>
              </a:ext>
            </a:extLst>
          </p:cNvPr>
          <p:cNvSpPr/>
          <p:nvPr/>
        </p:nvSpPr>
        <p:spPr>
          <a:xfrm>
            <a:off x="6047658" y="2038761"/>
            <a:ext cx="302328" cy="1081668"/>
          </a:xfrm>
          <a:prstGeom prst="rightBrace">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cxnSp>
        <p:nvCxnSpPr>
          <p:cNvPr id="11" name="直线箭头连接符 10">
            <a:extLst>
              <a:ext uri="{FF2B5EF4-FFF2-40B4-BE49-F238E27FC236}">
                <a16:creationId xmlns:a16="http://schemas.microsoft.com/office/drawing/2014/main" id="{15C96F25-47B5-0D76-EDC5-A3FF3A7EEBEE}"/>
              </a:ext>
            </a:extLst>
          </p:cNvPr>
          <p:cNvCxnSpPr/>
          <p:nvPr/>
        </p:nvCxnSpPr>
        <p:spPr>
          <a:xfrm flipH="1">
            <a:off x="3489982" y="3629072"/>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2D56F20B-F27F-4FC5-2ACD-CD1A117E1C85}"/>
                  </a:ext>
                </a:extLst>
              </p:cNvPr>
              <p:cNvSpPr txBox="1"/>
              <p:nvPr/>
            </p:nvSpPr>
            <p:spPr>
              <a:xfrm>
                <a:off x="7427687" y="3475184"/>
                <a:ext cx="123681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𝑐h</m:t>
                      </m:r>
                      <m:r>
                        <a:rPr kumimoji="1" lang="en-US" altLang="zh-CN" sz="2000" b="0" i="1" smtClean="0">
                          <a:latin typeface="Cambria Math" panose="02040503050406030204" pitchFamily="18" charset="0"/>
                          <a:ea typeface="Cambria Math" panose="02040503050406030204" pitchFamily="18" charset="0"/>
                        </a:rPr>
                        <m:t>=3</m:t>
                      </m:r>
                    </m:oMath>
                  </m:oMathPara>
                </a14:m>
                <a:endParaRPr kumimoji="1" lang="zh-CN" altLang="en-US" sz="2000" dirty="0"/>
              </a:p>
            </p:txBody>
          </p:sp>
        </mc:Choice>
        <mc:Fallback xmlns="">
          <p:sp>
            <p:nvSpPr>
              <p:cNvPr id="12" name="文本框 11">
                <a:extLst>
                  <a:ext uri="{FF2B5EF4-FFF2-40B4-BE49-F238E27FC236}">
                    <a16:creationId xmlns:a16="http://schemas.microsoft.com/office/drawing/2014/main" id="{2D56F20B-F27F-4FC5-2ACD-CD1A117E1C85}"/>
                  </a:ext>
                </a:extLst>
              </p:cNvPr>
              <p:cNvSpPr txBox="1">
                <a:spLocks noRot="1" noChangeAspect="1" noMove="1" noResize="1" noEditPoints="1" noAdjustHandles="1" noChangeArrowheads="1" noChangeShapeType="1" noTextEdit="1"/>
              </p:cNvSpPr>
              <p:nvPr/>
            </p:nvSpPr>
            <p:spPr>
              <a:xfrm>
                <a:off x="7427687" y="3475184"/>
                <a:ext cx="1236811" cy="307777"/>
              </a:xfrm>
              <a:prstGeom prst="rect">
                <a:avLst/>
              </a:prstGeom>
              <a:blipFill>
                <a:blip r:embed="rId9"/>
                <a:stretch>
                  <a:fillRect b="-3846"/>
                </a:stretch>
              </a:blipFill>
            </p:spPr>
            <p:txBody>
              <a:bodyPr/>
              <a:lstStyle/>
              <a:p>
                <a:r>
                  <a:rPr lang="zh-CN" altLang="en-US">
                    <a:noFill/>
                  </a:rPr>
                  <a:t> </a:t>
                </a:r>
              </a:p>
            </p:txBody>
          </p:sp>
        </mc:Fallback>
      </mc:AlternateContent>
      <p:cxnSp>
        <p:nvCxnSpPr>
          <p:cNvPr id="13" name="直线箭头连接符 12">
            <a:extLst>
              <a:ext uri="{FF2B5EF4-FFF2-40B4-BE49-F238E27FC236}">
                <a16:creationId xmlns:a16="http://schemas.microsoft.com/office/drawing/2014/main" id="{9418B4BE-F456-5D41-D71D-0F6A255E54B5}"/>
              </a:ext>
            </a:extLst>
          </p:cNvPr>
          <p:cNvCxnSpPr/>
          <p:nvPr/>
        </p:nvCxnSpPr>
        <p:spPr>
          <a:xfrm>
            <a:off x="5073472" y="4573208"/>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5500C3A4-56D8-A16F-2F43-3537BB14A1F4}"/>
                  </a:ext>
                </a:extLst>
              </p:cNvPr>
              <p:cNvSpPr txBox="1"/>
              <p:nvPr/>
            </p:nvSpPr>
            <p:spPr>
              <a:xfrm>
                <a:off x="2601913" y="4419319"/>
                <a:ext cx="19926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i="1" smtClean="0">
                          <a:latin typeface="Cambria Math" panose="02040503050406030204" pitchFamily="18" charset="0"/>
                        </a:rPr>
                        <m:t>𝑅𝑆𝑃</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r>
                        <a:rPr kumimoji="1" lang="en-US" altLang="zh-CN" sz="2000" b="0" i="1" smtClean="0">
                          <a:latin typeface="Cambria Math" panose="02040503050406030204" pitchFamily="18" charset="0"/>
                        </a:rPr>
                        <m:t>}</m:t>
                      </m:r>
                    </m:oMath>
                  </m:oMathPara>
                </a14:m>
                <a:endParaRPr kumimoji="1" lang="zh-CN" altLang="en-US" sz="2000" dirty="0"/>
              </a:p>
            </p:txBody>
          </p:sp>
        </mc:Choice>
        <mc:Fallback xmlns="">
          <p:sp>
            <p:nvSpPr>
              <p:cNvPr id="14" name="文本框 13">
                <a:extLst>
                  <a:ext uri="{FF2B5EF4-FFF2-40B4-BE49-F238E27FC236}">
                    <a16:creationId xmlns:a16="http://schemas.microsoft.com/office/drawing/2014/main" id="{5500C3A4-56D8-A16F-2F43-3537BB14A1F4}"/>
                  </a:ext>
                </a:extLst>
              </p:cNvPr>
              <p:cNvSpPr txBox="1">
                <a:spLocks noRot="1" noChangeAspect="1" noMove="1" noResize="1" noEditPoints="1" noAdjustHandles="1" noChangeArrowheads="1" noChangeShapeType="1" noTextEdit="1"/>
              </p:cNvSpPr>
              <p:nvPr/>
            </p:nvSpPr>
            <p:spPr>
              <a:xfrm>
                <a:off x="2601913" y="4419319"/>
                <a:ext cx="1992661" cy="307777"/>
              </a:xfrm>
              <a:prstGeom prst="rect">
                <a:avLst/>
              </a:prstGeom>
              <a:blipFill>
                <a:blip r:embed="rId10"/>
                <a:stretch>
                  <a:fillRect r="-1899" b="-37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8D388D8-291D-6D8D-E794-EE057021B733}"/>
                  </a:ext>
                </a:extLst>
              </p:cNvPr>
              <p:cNvSpPr txBox="1"/>
              <p:nvPr/>
            </p:nvSpPr>
            <p:spPr>
              <a:xfrm>
                <a:off x="324582" y="912343"/>
                <a:ext cx="4711290" cy="430887"/>
              </a:xfrm>
              <a:prstGeom prst="rect">
                <a:avLst/>
              </a:prstGeom>
              <a:noFill/>
            </p:spPr>
            <p:txBody>
              <a:bodyPr wrap="none" lIns="0" tIns="0" rIns="0" bIns="0" rtlCol="0">
                <a:spAutoFit/>
              </a:bodyPr>
              <a:lstStyle/>
              <a:p>
                <a:r>
                  <a:rPr kumimoji="1" lang="en-US" altLang="zh-CN" sz="2800" b="1" dirty="0">
                    <a:latin typeface="STKaiti" panose="02010600040101010101" pitchFamily="2" charset="-122"/>
                    <a:ea typeface="STKaiti" panose="02010600040101010101" pitchFamily="2" charset="-122"/>
                  </a:rPr>
                  <a:t>Stern’s framework </a:t>
                </a:r>
                <a:r>
                  <a:rPr kumimoji="1" lang="zh-CN" altLang="en-US" sz="2800" b="1" dirty="0">
                    <a:latin typeface="STKaiti" panose="02010600040101010101" pitchFamily="2" charset="-122"/>
                    <a:ea typeface="STKaiti" panose="02010600040101010101" pitchFamily="2" charset="-122"/>
                  </a:rPr>
                  <a:t>：</a:t>
                </a:r>
                <a14:m>
                  <m:oMath xmlns:m="http://schemas.openxmlformats.org/officeDocument/2006/math">
                    <m:r>
                      <a:rPr kumimoji="1" lang="en-US" altLang="zh-CN" sz="2800" b="1" i="1" smtClean="0">
                        <a:latin typeface="Cambria Math" panose="02040503050406030204" pitchFamily="18" charset="0"/>
                      </a:rPr>
                      <m:t>𝑯</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𝒆</m:t>
                        </m:r>
                      </m:e>
                      <m:sup>
                        <m:r>
                          <a:rPr kumimoji="1" lang="en-US" altLang="zh-CN" sz="2800" b="1" i="1" smtClean="0">
                            <a:latin typeface="Cambria Math" panose="02040503050406030204" pitchFamily="18" charset="0"/>
                          </a:rPr>
                          <m:t>⊤</m:t>
                        </m:r>
                      </m:sup>
                    </m:sSup>
                    <m:r>
                      <a:rPr kumimoji="1" lang="en-US" altLang="zh-CN" sz="2800" b="1" i="1" smtClean="0">
                        <a:latin typeface="Cambria Math" panose="02040503050406030204" pitchFamily="18" charset="0"/>
                      </a:rPr>
                      <m:t>=</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𝒔</m:t>
                        </m:r>
                      </m:e>
                      <m:sup>
                        <m:r>
                          <a:rPr kumimoji="1" lang="en-US" altLang="zh-CN" sz="2800" b="1" i="1" smtClean="0">
                            <a:latin typeface="Cambria Math" panose="02040503050406030204" pitchFamily="18" charset="0"/>
                          </a:rPr>
                          <m:t>⊤</m:t>
                        </m:r>
                      </m:sup>
                    </m:sSup>
                  </m:oMath>
                </a14:m>
                <a:endParaRPr kumimoji="1" lang="zh-CN" altLang="en-US" sz="2800" b="1" dirty="0"/>
              </a:p>
            </p:txBody>
          </p:sp>
        </mc:Choice>
        <mc:Fallback xmlns="">
          <p:sp>
            <p:nvSpPr>
              <p:cNvPr id="15" name="文本框 14">
                <a:extLst>
                  <a:ext uri="{FF2B5EF4-FFF2-40B4-BE49-F238E27FC236}">
                    <a16:creationId xmlns:a16="http://schemas.microsoft.com/office/drawing/2014/main" id="{08D388D8-291D-6D8D-E794-EE057021B733}"/>
                  </a:ext>
                </a:extLst>
              </p:cNvPr>
              <p:cNvSpPr txBox="1">
                <a:spLocks noRot="1" noChangeAspect="1" noMove="1" noResize="1" noEditPoints="1" noAdjustHandles="1" noChangeArrowheads="1" noChangeShapeType="1" noTextEdit="1"/>
              </p:cNvSpPr>
              <p:nvPr/>
            </p:nvSpPr>
            <p:spPr>
              <a:xfrm>
                <a:off x="324582" y="912343"/>
                <a:ext cx="4711290" cy="430887"/>
              </a:xfrm>
              <a:prstGeom prst="rect">
                <a:avLst/>
              </a:prstGeom>
              <a:blipFill>
                <a:blip r:embed="rId11"/>
                <a:stretch>
                  <a:fillRect l="-4570" t="-35294" r="-538" b="-44118"/>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FF595ADD-9A0C-73F5-9101-160048027B33}"/>
              </a:ext>
            </a:extLst>
          </p:cNvPr>
          <p:cNvSpPr txBox="1"/>
          <p:nvPr/>
        </p:nvSpPr>
        <p:spPr>
          <a:xfrm>
            <a:off x="5675971" y="1866569"/>
            <a:ext cx="289931" cy="369332"/>
          </a:xfrm>
          <a:prstGeom prst="rect">
            <a:avLst/>
          </a:prstGeom>
          <a:noFill/>
          <a:ln w="34925">
            <a:solidFill>
              <a:srgbClr val="FF0000"/>
            </a:solidFill>
          </a:ln>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20E7396C-8F0A-CF9C-FC22-6FDAAF96E007}"/>
                  </a:ext>
                </a:extLst>
              </p:cNvPr>
              <p:cNvSpPr txBox="1"/>
              <p:nvPr/>
            </p:nvSpPr>
            <p:spPr>
              <a:xfrm>
                <a:off x="8095784" y="5219954"/>
                <a:ext cx="3236948" cy="584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r>
                        <a:rPr kumimoji="1" lang="en-US" altLang="zh-CN" sz="2000" i="1">
                          <a:latin typeface="Cambria Math" panose="02040503050406030204" pitchFamily="18" charset="0"/>
                        </a:rPr>
                        <m:t>𝐶𝑜𝑚</m:t>
                      </m:r>
                      <m:d>
                        <m:dPr>
                          <m:ctrlPr>
                            <a:rPr kumimoji="1" lang="en-US" altLang="zh-CN" sz="2000" i="1">
                              <a:latin typeface="Cambria Math" panose="02040503050406030204" pitchFamily="18" charset="0"/>
                            </a:rPr>
                          </m:ctrlPr>
                        </m:dPr>
                        <m:e>
                          <m:r>
                            <a:rPr kumimoji="1" lang="en-US" altLang="zh-CN" sz="2000" b="0" i="1" smtClean="0">
                              <a:latin typeface="Cambria Math" panose="02040503050406030204" pitchFamily="18" charset="0"/>
                            </a:rPr>
                            <m:t>𝐻</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𝑟</m:t>
                              </m:r>
                            </m:e>
                            <m:sup>
                              <m:r>
                                <a:rPr kumimoji="1" lang="en-US" altLang="zh-CN" sz="2000" b="0" i="1" smtClean="0">
                                  <a:latin typeface="Cambria Math" panose="02040503050406030204" pitchFamily="18" charset="0"/>
                                </a:rPr>
                                <m:t>⊤</m:t>
                              </m:r>
                            </m:sup>
                          </m:sSup>
                          <m:r>
                            <a:rPr kumimoji="1" lang="en-US" altLang="zh-CN" sz="2000" b="0" i="1" smtClean="0">
                              <a:latin typeface="Cambria Math" panose="02040503050406030204" pitchFamily="18" charset="0"/>
                            </a:rPr>
                            <m:t>+</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𝑠</m:t>
                              </m:r>
                            </m:e>
                            <m:sup>
                              <m:r>
                                <a:rPr kumimoji="1" lang="en-US" altLang="zh-CN" sz="2000" b="0" i="1" smtClean="0">
                                  <a:latin typeface="Cambria Math" panose="02040503050406030204" pitchFamily="18" charset="0"/>
                                </a:rPr>
                                <m:t>⊤</m:t>
                              </m:r>
                            </m:sup>
                          </m:sSup>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𝜌</m:t>
                              </m:r>
                            </m:e>
                            <m:sub>
                              <m:r>
                                <a:rPr kumimoji="1" lang="en-US" altLang="zh-CN" sz="2000" b="0" i="1" smtClean="0">
                                  <a:latin typeface="Cambria Math" panose="02040503050406030204" pitchFamily="18" charset="0"/>
                                </a:rPr>
                                <m:t>1</m:t>
                              </m:r>
                            </m:sub>
                          </m:sSub>
                        </m:e>
                      </m:d>
                    </m:oMath>
                  </m:oMathPara>
                </a14:m>
                <a:endParaRPr kumimoji="1" lang="zh-CN" altLang="en-US" sz="2000" dirty="0"/>
              </a:p>
              <a:p>
                <a:endParaRPr kumimoji="1" lang="zh-CN" altLang="en-US" dirty="0"/>
              </a:p>
            </p:txBody>
          </p:sp>
        </mc:Choice>
        <mc:Fallback xmlns="">
          <p:sp>
            <p:nvSpPr>
              <p:cNvPr id="19" name="文本框 18">
                <a:extLst>
                  <a:ext uri="{FF2B5EF4-FFF2-40B4-BE49-F238E27FC236}">
                    <a16:creationId xmlns:a16="http://schemas.microsoft.com/office/drawing/2014/main" id="{20E7396C-8F0A-CF9C-FC22-6FDAAF96E007}"/>
                  </a:ext>
                </a:extLst>
              </p:cNvPr>
              <p:cNvSpPr txBox="1">
                <a:spLocks noRot="1" noChangeAspect="1" noMove="1" noResize="1" noEditPoints="1" noAdjustHandles="1" noChangeArrowheads="1" noChangeShapeType="1" noTextEdit="1"/>
              </p:cNvSpPr>
              <p:nvPr/>
            </p:nvSpPr>
            <p:spPr>
              <a:xfrm>
                <a:off x="8095784" y="5219954"/>
                <a:ext cx="3236948" cy="58477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D02FD900-7109-6968-62E0-38C553EBFC1C}"/>
                  </a:ext>
                </a:extLst>
              </p:cNvPr>
              <p:cNvSpPr txBox="1"/>
              <p:nvPr/>
            </p:nvSpPr>
            <p:spPr>
              <a:xfrm>
                <a:off x="8123126" y="5700722"/>
                <a:ext cx="279391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oMath>
                  </m:oMathPara>
                </a14:m>
                <a:endParaRPr lang="zh-CN" altLang="en-US" sz="2000" dirty="0"/>
              </a:p>
            </p:txBody>
          </p:sp>
        </mc:Choice>
        <mc:Fallback xmlns="">
          <p:sp>
            <p:nvSpPr>
              <p:cNvPr id="20" name="文本框 19">
                <a:extLst>
                  <a:ext uri="{FF2B5EF4-FFF2-40B4-BE49-F238E27FC236}">
                    <a16:creationId xmlns:a16="http://schemas.microsoft.com/office/drawing/2014/main" id="{D02FD900-7109-6968-62E0-38C553EBFC1C}"/>
                  </a:ext>
                </a:extLst>
              </p:cNvPr>
              <p:cNvSpPr txBox="1">
                <a:spLocks noRot="1" noChangeAspect="1" noMove="1" noResize="1" noEditPoints="1" noAdjustHandles="1" noChangeArrowheads="1" noChangeShapeType="1" noTextEdit="1"/>
              </p:cNvSpPr>
              <p:nvPr/>
            </p:nvSpPr>
            <p:spPr>
              <a:xfrm>
                <a:off x="8123126" y="5700722"/>
                <a:ext cx="2793917" cy="400110"/>
              </a:xfrm>
              <a:prstGeom prst="rect">
                <a:avLst/>
              </a:prstGeom>
              <a:blipFill>
                <a:blip r:embed="rId13"/>
                <a:stretch>
                  <a:fillRect b="-6061"/>
                </a:stretch>
              </a:blipFill>
            </p:spPr>
            <p:txBody>
              <a:bodyPr/>
              <a:lstStyle/>
              <a:p>
                <a:r>
                  <a:rPr lang="zh-CN" altLang="en-US">
                    <a:noFill/>
                  </a:rPr>
                  <a:t> </a:t>
                </a:r>
              </a:p>
            </p:txBody>
          </p:sp>
        </mc:Fallback>
      </mc:AlternateContent>
      <p:sp>
        <p:nvSpPr>
          <p:cNvPr id="21" name="左大括号 20">
            <a:extLst>
              <a:ext uri="{FF2B5EF4-FFF2-40B4-BE49-F238E27FC236}">
                <a16:creationId xmlns:a16="http://schemas.microsoft.com/office/drawing/2014/main" id="{A10C9B7C-0095-9338-E69A-8500B2A4B1BE}"/>
              </a:ext>
            </a:extLst>
          </p:cNvPr>
          <p:cNvSpPr/>
          <p:nvPr/>
        </p:nvSpPr>
        <p:spPr>
          <a:xfrm>
            <a:off x="8028878" y="5397190"/>
            <a:ext cx="94248" cy="546410"/>
          </a:xfrm>
          <a:prstGeom prst="leftBrace">
            <a:avLst/>
          </a:prstGeom>
          <a:solidFill>
            <a:schemeClr val="bg1"/>
          </a:solidFill>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95955FB3-52CA-A92B-109F-E8FA0C50A7B7}"/>
                  </a:ext>
                </a:extLst>
              </p:cNvPr>
              <p:cNvSpPr txBox="1"/>
              <p:nvPr/>
            </p:nvSpPr>
            <p:spPr>
              <a:xfrm>
                <a:off x="7207920" y="5546833"/>
                <a:ext cx="73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1</m:t>
                      </m:r>
                      <m:r>
                        <a:rPr kumimoji="1" lang="zh-CN" altLang="en-US" sz="2000" b="0" i="1" smtClean="0">
                          <a:latin typeface="Cambria Math" panose="02040503050406030204" pitchFamily="18" charset="0"/>
                        </a:rPr>
                        <m:t> </m:t>
                      </m:r>
                      <m:r>
                        <a:rPr kumimoji="1" lang="en-US" altLang="zh-CN" sz="2000" b="0" i="1" smtClean="0">
                          <a:latin typeface="Cambria Math" panose="02040503050406030204" pitchFamily="18" charset="0"/>
                        </a:rPr>
                        <m:t>𝑜𝑟</m:t>
                      </m:r>
                      <m:r>
                        <a:rPr kumimoji="1" lang="en-US" altLang="zh-CN" sz="2000" b="0" i="1" smtClean="0">
                          <a:latin typeface="Cambria Math" panose="02040503050406030204" pitchFamily="18" charset="0"/>
                        </a:rPr>
                        <m:t> 0</m:t>
                      </m:r>
                    </m:oMath>
                  </m:oMathPara>
                </a14:m>
                <a:endParaRPr kumimoji="1" lang="zh-CN" altLang="en-US" sz="2000" dirty="0"/>
              </a:p>
            </p:txBody>
          </p:sp>
        </mc:Choice>
        <mc:Fallback xmlns="">
          <p:sp>
            <p:nvSpPr>
              <p:cNvPr id="22" name="文本框 21">
                <a:extLst>
                  <a:ext uri="{FF2B5EF4-FFF2-40B4-BE49-F238E27FC236}">
                    <a16:creationId xmlns:a16="http://schemas.microsoft.com/office/drawing/2014/main" id="{95955FB3-52CA-A92B-109F-E8FA0C50A7B7}"/>
                  </a:ext>
                </a:extLst>
              </p:cNvPr>
              <p:cNvSpPr txBox="1">
                <a:spLocks noRot="1" noChangeAspect="1" noMove="1" noResize="1" noEditPoints="1" noAdjustHandles="1" noChangeArrowheads="1" noChangeShapeType="1" noTextEdit="1"/>
              </p:cNvSpPr>
              <p:nvPr/>
            </p:nvSpPr>
            <p:spPr>
              <a:xfrm>
                <a:off x="7207920" y="5546833"/>
                <a:ext cx="731802" cy="307777"/>
              </a:xfrm>
              <a:prstGeom prst="rect">
                <a:avLst/>
              </a:prstGeom>
              <a:blipFill>
                <a:blip r:embed="rId14"/>
                <a:stretch>
                  <a:fillRect l="-5172" t="-8000" r="-6897" b="-4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D4AA8C2D-378E-B6A9-D275-FA84FDF4F731}"/>
                  </a:ext>
                </a:extLst>
              </p:cNvPr>
              <p:cNvSpPr txBox="1"/>
              <p:nvPr/>
            </p:nvSpPr>
            <p:spPr>
              <a:xfrm>
                <a:off x="9270189" y="5440400"/>
                <a:ext cx="27320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oMath>
                  </m:oMathPara>
                </a14:m>
                <a:endParaRPr kumimoji="1" lang="zh-CN" altLang="en-US" sz="2400" dirty="0"/>
              </a:p>
            </p:txBody>
          </p:sp>
        </mc:Choice>
        <mc:Fallback xmlns="">
          <p:sp>
            <p:nvSpPr>
              <p:cNvPr id="23" name="文本框 22">
                <a:extLst>
                  <a:ext uri="{FF2B5EF4-FFF2-40B4-BE49-F238E27FC236}">
                    <a16:creationId xmlns:a16="http://schemas.microsoft.com/office/drawing/2014/main" id="{D4AA8C2D-378E-B6A9-D275-FA84FDF4F731}"/>
                  </a:ext>
                </a:extLst>
              </p:cNvPr>
              <p:cNvSpPr txBox="1">
                <a:spLocks noRot="1" noChangeAspect="1" noMove="1" noResize="1" noEditPoints="1" noAdjustHandles="1" noChangeArrowheads="1" noChangeShapeType="1" noTextEdit="1"/>
              </p:cNvSpPr>
              <p:nvPr/>
            </p:nvSpPr>
            <p:spPr>
              <a:xfrm>
                <a:off x="9270189" y="5440400"/>
                <a:ext cx="273205" cy="369332"/>
              </a:xfrm>
              <a:prstGeom prst="rect">
                <a:avLst/>
              </a:prstGeom>
              <a:blipFill>
                <a:blip r:embed="rId15"/>
                <a:stretch>
                  <a:fillRect l="-13636" r="-13636" b="-3333"/>
                </a:stretch>
              </a:blipFill>
            </p:spPr>
            <p:txBody>
              <a:bodyPr/>
              <a:lstStyle/>
              <a:p>
                <a:r>
                  <a:rPr lang="zh-CN" altLang="en-US">
                    <a:noFill/>
                  </a:rPr>
                  <a:t> </a:t>
                </a:r>
              </a:p>
            </p:txBody>
          </p:sp>
        </mc:Fallback>
      </mc:AlternateContent>
      <p:sp>
        <p:nvSpPr>
          <p:cNvPr id="24" name="文本框 23">
            <a:extLst>
              <a:ext uri="{FF2B5EF4-FFF2-40B4-BE49-F238E27FC236}">
                <a16:creationId xmlns:a16="http://schemas.microsoft.com/office/drawing/2014/main" id="{A550C711-44DF-2E27-C841-60D1D194FBC7}"/>
              </a:ext>
            </a:extLst>
          </p:cNvPr>
          <p:cNvSpPr txBox="1"/>
          <p:nvPr/>
        </p:nvSpPr>
        <p:spPr>
          <a:xfrm>
            <a:off x="5675971" y="2446358"/>
            <a:ext cx="289931" cy="369332"/>
          </a:xfrm>
          <a:prstGeom prst="rect">
            <a:avLst/>
          </a:prstGeom>
          <a:noFill/>
          <a:ln w="34925">
            <a:solidFill>
              <a:srgbClr val="FF0000"/>
            </a:solidFill>
          </a:ln>
        </p:spPr>
        <p:txBody>
          <a:bodyPr wrap="square" rtlCol="0">
            <a:spAutoFit/>
          </a:bodyPr>
          <a:lstStyle/>
          <a:p>
            <a:endParaRPr kumimoji="1" lang="zh-CN" altLang="en-US" dirty="0"/>
          </a:p>
        </p:txBody>
      </p:sp>
      <p:sp>
        <p:nvSpPr>
          <p:cNvPr id="25" name="下箭头 24">
            <a:extLst>
              <a:ext uri="{FF2B5EF4-FFF2-40B4-BE49-F238E27FC236}">
                <a16:creationId xmlns:a16="http://schemas.microsoft.com/office/drawing/2014/main" id="{FFF59979-16A9-C390-D792-3CAC820F918C}"/>
              </a:ext>
            </a:extLst>
          </p:cNvPr>
          <p:cNvSpPr/>
          <p:nvPr/>
        </p:nvSpPr>
        <p:spPr>
          <a:xfrm flipV="1">
            <a:off x="9223065" y="5039013"/>
            <a:ext cx="94248" cy="200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下箭头 25">
            <a:extLst>
              <a:ext uri="{FF2B5EF4-FFF2-40B4-BE49-F238E27FC236}">
                <a16:creationId xmlns:a16="http://schemas.microsoft.com/office/drawing/2014/main" id="{FAE84890-1310-D050-7076-C62806247BA9}"/>
              </a:ext>
            </a:extLst>
          </p:cNvPr>
          <p:cNvSpPr/>
          <p:nvPr/>
        </p:nvSpPr>
        <p:spPr>
          <a:xfrm rot="10800000" flipV="1">
            <a:off x="9234236" y="6051800"/>
            <a:ext cx="94248" cy="200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51F3FEB0-145C-ED69-90C9-68AC471E410F}"/>
                  </a:ext>
                </a:extLst>
              </p:cNvPr>
              <p:cNvSpPr txBox="1"/>
              <p:nvPr/>
            </p:nvSpPr>
            <p:spPr>
              <a:xfrm>
                <a:off x="8471980" y="4692547"/>
                <a:ext cx="16187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b="0" i="0" smtClean="0">
                          <a:latin typeface="Cambria Math" panose="02040503050406030204" pitchFamily="18" charset="0"/>
                          <a:ea typeface="STKaiti" panose="02010600040101010101" pitchFamily="2" charset="-122"/>
                        </a:rPr>
                        <m:t>unrelated</m:t>
                      </m:r>
                      <m:r>
                        <a:rPr kumimoji="1" lang="en-US" altLang="zh-CN" b="0" i="0" smtClean="0">
                          <a:latin typeface="Cambria Math" panose="02040503050406030204" pitchFamily="18" charset="0"/>
                          <a:ea typeface="STKaiti" panose="02010600040101010101" pitchFamily="2" charset="-122"/>
                        </a:rPr>
                        <m:t> </m:t>
                      </m:r>
                      <m:r>
                        <m:rPr>
                          <m:sty m:val="p"/>
                        </m:rPr>
                        <a:rPr kumimoji="1" lang="en-US" altLang="zh-CN" b="0" i="0" smtClean="0">
                          <a:latin typeface="Cambria Math" panose="02040503050406030204" pitchFamily="18" charset="0"/>
                          <a:ea typeface="STKaiti" panose="02010600040101010101" pitchFamily="2" charset="-122"/>
                        </a:rPr>
                        <m:t>to</m:t>
                      </m:r>
                      <m:r>
                        <a:rPr kumimoji="1" lang="en-US" altLang="zh-CN" b="0" i="0" smtClean="0">
                          <a:latin typeface="Cambria Math" panose="02040503050406030204" pitchFamily="18" charset="0"/>
                          <a:ea typeface="STKaiti" panose="02010600040101010101" pitchFamily="2" charset="-122"/>
                        </a:rPr>
                        <m:t> </m:t>
                      </m:r>
                      <m:r>
                        <a:rPr kumimoji="1" lang="en-US" altLang="zh-CN">
                          <a:latin typeface="Cambria Math" panose="02040503050406030204" pitchFamily="18" charset="0"/>
                          <a:ea typeface="STKaiti" panose="02010600040101010101" pitchFamily="2" charset="-122"/>
                        </a:rPr>
                        <m:t>𝑠</m:t>
                      </m:r>
                    </m:oMath>
                  </m:oMathPara>
                </a14:m>
                <a:endParaRPr kumimoji="1" lang="zh-CN" altLang="en-US" dirty="0">
                  <a:latin typeface="STKaiti" panose="02010600040101010101" pitchFamily="2" charset="-122"/>
                  <a:ea typeface="STKaiti" panose="02010600040101010101" pitchFamily="2" charset="-122"/>
                </a:endParaRPr>
              </a:p>
            </p:txBody>
          </p:sp>
        </mc:Choice>
        <mc:Fallback xmlns="">
          <p:sp>
            <p:nvSpPr>
              <p:cNvPr id="27" name="文本框 26">
                <a:extLst>
                  <a:ext uri="{FF2B5EF4-FFF2-40B4-BE49-F238E27FC236}">
                    <a16:creationId xmlns:a16="http://schemas.microsoft.com/office/drawing/2014/main" id="{51F3FEB0-145C-ED69-90C9-68AC471E410F}"/>
                  </a:ext>
                </a:extLst>
              </p:cNvPr>
              <p:cNvSpPr txBox="1">
                <a:spLocks noRot="1" noChangeAspect="1" noMove="1" noResize="1" noEditPoints="1" noAdjustHandles="1" noChangeArrowheads="1" noChangeShapeType="1" noTextEdit="1"/>
              </p:cNvSpPr>
              <p:nvPr/>
            </p:nvSpPr>
            <p:spPr>
              <a:xfrm>
                <a:off x="8471980" y="4692547"/>
                <a:ext cx="1618759" cy="369332"/>
              </a:xfrm>
              <a:prstGeom prst="rect">
                <a:avLst/>
              </a:prstGeom>
              <a:blipFill>
                <a:blip r:embed="rId16"/>
                <a:stretch>
                  <a:fillRect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9B2F46E0-5949-77C0-B929-9AF1793B1003}"/>
                  </a:ext>
                </a:extLst>
              </p:cNvPr>
              <p:cNvSpPr txBox="1"/>
              <p:nvPr/>
            </p:nvSpPr>
            <p:spPr>
              <a:xfrm>
                <a:off x="8471980" y="6206485"/>
                <a:ext cx="16187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b="0" i="0" smtClean="0">
                          <a:latin typeface="Cambria Math" panose="02040503050406030204" pitchFamily="18" charset="0"/>
                          <a:ea typeface="STKaiti" panose="02010600040101010101" pitchFamily="2" charset="-122"/>
                        </a:rPr>
                        <m:t>unrelated</m:t>
                      </m:r>
                      <m:r>
                        <a:rPr kumimoji="1" lang="en-US" altLang="zh-CN" b="0" i="0" smtClean="0">
                          <a:latin typeface="Cambria Math" panose="02040503050406030204" pitchFamily="18" charset="0"/>
                          <a:ea typeface="STKaiti" panose="02010600040101010101" pitchFamily="2" charset="-122"/>
                        </a:rPr>
                        <m:t> </m:t>
                      </m:r>
                      <m:r>
                        <m:rPr>
                          <m:sty m:val="p"/>
                        </m:rPr>
                        <a:rPr kumimoji="1" lang="en-US" altLang="zh-CN" b="0" i="0" smtClean="0">
                          <a:latin typeface="Cambria Math" panose="02040503050406030204" pitchFamily="18" charset="0"/>
                          <a:ea typeface="STKaiti" panose="02010600040101010101" pitchFamily="2" charset="-122"/>
                        </a:rPr>
                        <m:t>to</m:t>
                      </m:r>
                      <m:r>
                        <a:rPr kumimoji="1" lang="en-US" altLang="zh-CN" b="0" i="0" smtClean="0">
                          <a:latin typeface="Cambria Math" panose="02040503050406030204" pitchFamily="18" charset="0"/>
                          <a:ea typeface="STKaiti" panose="02010600040101010101" pitchFamily="2" charset="-122"/>
                        </a:rPr>
                        <m:t> </m:t>
                      </m:r>
                      <m:r>
                        <a:rPr kumimoji="1" lang="en-US" altLang="zh-CN">
                          <a:latin typeface="Cambria Math" panose="02040503050406030204" pitchFamily="18" charset="0"/>
                          <a:ea typeface="STKaiti" panose="02010600040101010101" pitchFamily="2" charset="-122"/>
                        </a:rPr>
                        <m:t>𝑠</m:t>
                      </m:r>
                    </m:oMath>
                  </m:oMathPara>
                </a14:m>
                <a:endParaRPr kumimoji="1" lang="zh-CN" altLang="en-US" dirty="0">
                  <a:latin typeface="STKaiti" panose="02010600040101010101" pitchFamily="2" charset="-122"/>
                  <a:ea typeface="STKaiti" panose="02010600040101010101" pitchFamily="2" charset="-122"/>
                </a:endParaRPr>
              </a:p>
            </p:txBody>
          </p:sp>
        </mc:Choice>
        <mc:Fallback xmlns="">
          <p:sp>
            <p:nvSpPr>
              <p:cNvPr id="28" name="文本框 27">
                <a:extLst>
                  <a:ext uri="{FF2B5EF4-FFF2-40B4-BE49-F238E27FC236}">
                    <a16:creationId xmlns:a16="http://schemas.microsoft.com/office/drawing/2014/main" id="{9B2F46E0-5949-77C0-B929-9AF1793B1003}"/>
                  </a:ext>
                </a:extLst>
              </p:cNvPr>
              <p:cNvSpPr txBox="1">
                <a:spLocks noRot="1" noChangeAspect="1" noMove="1" noResize="1" noEditPoints="1" noAdjustHandles="1" noChangeArrowheads="1" noChangeShapeType="1" noTextEdit="1"/>
              </p:cNvSpPr>
              <p:nvPr/>
            </p:nvSpPr>
            <p:spPr>
              <a:xfrm>
                <a:off x="8471980" y="6206485"/>
                <a:ext cx="1618759" cy="369332"/>
              </a:xfrm>
              <a:prstGeom prst="rect">
                <a:avLst/>
              </a:prstGeom>
              <a:blipFill>
                <a:blip r:embed="rId16"/>
                <a:stretch>
                  <a:fillRect b="-20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2547999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17</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7168ADED-2AC2-03D7-27A2-A3120F35473C}"/>
                  </a:ext>
                </a:extLst>
              </p:cNvPr>
              <p:cNvSpPr txBox="1"/>
              <p:nvPr/>
            </p:nvSpPr>
            <p:spPr>
              <a:xfrm>
                <a:off x="1389034" y="3416825"/>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oMath>
                  </m:oMathPara>
                </a14:m>
                <a:endParaRPr kumimoji="1" lang="zh-CN" altLang="en-US" sz="4800" dirty="0"/>
              </a:p>
            </p:txBody>
          </p:sp>
        </mc:Choice>
        <mc:Fallback xmlns="">
          <p:sp>
            <p:nvSpPr>
              <p:cNvPr id="3" name="文本框 2">
                <a:extLst>
                  <a:ext uri="{FF2B5EF4-FFF2-40B4-BE49-F238E27FC236}">
                    <a16:creationId xmlns:a16="http://schemas.microsoft.com/office/drawing/2014/main" id="{7168ADED-2AC2-03D7-27A2-A3120F35473C}"/>
                  </a:ext>
                </a:extLst>
              </p:cNvPr>
              <p:cNvSpPr txBox="1">
                <a:spLocks noRot="1" noChangeAspect="1" noMove="1" noResize="1" noEditPoints="1" noAdjustHandles="1" noChangeArrowheads="1" noChangeShapeType="1" noTextEdit="1"/>
              </p:cNvSpPr>
              <p:nvPr/>
            </p:nvSpPr>
            <p:spPr>
              <a:xfrm>
                <a:off x="1389034" y="3416825"/>
                <a:ext cx="838023" cy="83099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ADED7AB3-D7BE-AA6F-CDA2-73674CD94CE9}"/>
                  </a:ext>
                </a:extLst>
              </p:cNvPr>
              <p:cNvSpPr txBox="1"/>
              <p:nvPr/>
            </p:nvSpPr>
            <p:spPr>
              <a:xfrm>
                <a:off x="10057119" y="3416826"/>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4" name="文本框 3">
                <a:extLst>
                  <a:ext uri="{FF2B5EF4-FFF2-40B4-BE49-F238E27FC236}">
                    <a16:creationId xmlns:a16="http://schemas.microsoft.com/office/drawing/2014/main" id="{ADED7AB3-D7BE-AA6F-CDA2-73674CD94CE9}"/>
                  </a:ext>
                </a:extLst>
              </p:cNvPr>
              <p:cNvSpPr txBox="1">
                <a:spLocks noRot="1" noChangeAspect="1" noMove="1" noResize="1" noEditPoints="1" noAdjustHandles="1" noChangeArrowheads="1" noChangeShapeType="1" noTextEdit="1"/>
              </p:cNvSpPr>
              <p:nvPr/>
            </p:nvSpPr>
            <p:spPr>
              <a:xfrm>
                <a:off x="10057119" y="3416826"/>
                <a:ext cx="649111" cy="830997"/>
              </a:xfrm>
              <a:prstGeom prst="rect">
                <a:avLst/>
              </a:prstGeom>
              <a:blipFill>
                <a:blip r:embed="rId4"/>
                <a:stretch>
                  <a:fillRect l="-13725" r="-98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0561543B-2DFF-1325-DEF3-86266FF8F5E0}"/>
                  </a:ext>
                </a:extLst>
              </p:cNvPr>
              <p:cNvSpPr txBox="1"/>
              <p:nvPr/>
            </p:nvSpPr>
            <p:spPr>
              <a:xfrm>
                <a:off x="3822974" y="3239803"/>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0561543B-2DFF-1325-DEF3-86266FF8F5E0}"/>
                  </a:ext>
                </a:extLst>
              </p:cNvPr>
              <p:cNvSpPr txBox="1">
                <a:spLocks noRot="1" noChangeAspect="1" noMove="1" noResize="1" noEditPoints="1" noAdjustHandles="1" noChangeArrowheads="1" noChangeShapeType="1" noTextEdit="1"/>
              </p:cNvSpPr>
              <p:nvPr/>
            </p:nvSpPr>
            <p:spPr>
              <a:xfrm>
                <a:off x="3822974" y="3239803"/>
                <a:ext cx="2381003" cy="307777"/>
              </a:xfrm>
              <a:prstGeom prst="rect">
                <a:avLst/>
              </a:prstGeom>
              <a:blipFill>
                <a:blip r:embed="rId5"/>
                <a:stretch>
                  <a:fillRect b="-1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EF6783A-455E-7029-80E2-F77440ED8914}"/>
                  </a:ext>
                </a:extLst>
              </p:cNvPr>
              <p:cNvSpPr txBox="1"/>
              <p:nvPr/>
            </p:nvSpPr>
            <p:spPr>
              <a:xfrm>
                <a:off x="3410176" y="3761870"/>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6" name="文本框 5">
                <a:extLst>
                  <a:ext uri="{FF2B5EF4-FFF2-40B4-BE49-F238E27FC236}">
                    <a16:creationId xmlns:a16="http://schemas.microsoft.com/office/drawing/2014/main" id="{3EF6783A-455E-7029-80E2-F77440ED8914}"/>
                  </a:ext>
                </a:extLst>
              </p:cNvPr>
              <p:cNvSpPr txBox="1">
                <a:spLocks noRot="1" noChangeAspect="1" noMove="1" noResize="1" noEditPoints="1" noAdjustHandles="1" noChangeArrowheads="1" noChangeShapeType="1" noTextEdit="1"/>
              </p:cNvSpPr>
              <p:nvPr/>
            </p:nvSpPr>
            <p:spPr>
              <a:xfrm>
                <a:off x="3410176" y="3761870"/>
                <a:ext cx="2786606" cy="307777"/>
              </a:xfrm>
              <a:prstGeom prst="rect">
                <a:avLst/>
              </a:prstGeom>
              <a:blipFill>
                <a:blip r:embed="rId6"/>
                <a:stretch>
                  <a:fillRect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8F78D92-E779-75BF-B41E-74260D4DB67D}"/>
                  </a:ext>
                </a:extLst>
              </p:cNvPr>
              <p:cNvSpPr txBox="1"/>
              <p:nvPr/>
            </p:nvSpPr>
            <p:spPr>
              <a:xfrm>
                <a:off x="6457963" y="3236165"/>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7" name="文本框 6">
                <a:extLst>
                  <a:ext uri="{FF2B5EF4-FFF2-40B4-BE49-F238E27FC236}">
                    <a16:creationId xmlns:a16="http://schemas.microsoft.com/office/drawing/2014/main" id="{48F78D92-E779-75BF-B41E-74260D4DB67D}"/>
                  </a:ext>
                </a:extLst>
              </p:cNvPr>
              <p:cNvSpPr txBox="1">
                <a:spLocks noRot="1" noChangeAspect="1" noMove="1" noResize="1" noEditPoints="1" noAdjustHandles="1" noChangeArrowheads="1" noChangeShapeType="1" noTextEdit="1"/>
              </p:cNvSpPr>
              <p:nvPr/>
            </p:nvSpPr>
            <p:spPr>
              <a:xfrm>
                <a:off x="6457963" y="3236165"/>
                <a:ext cx="598754" cy="307777"/>
              </a:xfrm>
              <a:prstGeom prst="rect">
                <a:avLst/>
              </a:prstGeom>
              <a:blipFill>
                <a:blip r:embed="rId7"/>
                <a:stretch>
                  <a:fillRect l="-8333" r="-6250" b="-8000"/>
                </a:stretch>
              </a:blipFill>
            </p:spPr>
            <p:txBody>
              <a:bodyPr/>
              <a:lstStyle/>
              <a:p>
                <a:r>
                  <a:rPr lang="zh-CN" altLang="en-US">
                    <a:noFill/>
                  </a:rPr>
                  <a:t> </a:t>
                </a:r>
              </a:p>
            </p:txBody>
          </p:sp>
        </mc:Fallback>
      </mc:AlternateContent>
      <p:sp>
        <p:nvSpPr>
          <p:cNvPr id="8" name="右大括号 7">
            <a:extLst>
              <a:ext uri="{FF2B5EF4-FFF2-40B4-BE49-F238E27FC236}">
                <a16:creationId xmlns:a16="http://schemas.microsoft.com/office/drawing/2014/main" id="{2E8425A7-1567-E5EA-719C-A8C3ADF8FADE}"/>
              </a:ext>
            </a:extLst>
          </p:cNvPr>
          <p:cNvSpPr/>
          <p:nvPr/>
        </p:nvSpPr>
        <p:spPr>
          <a:xfrm>
            <a:off x="6155635" y="2850314"/>
            <a:ext cx="302328" cy="1081668"/>
          </a:xfrm>
          <a:prstGeom prst="rightBrace">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959B9A27-F5D8-0953-B4CA-ADF73E091104}"/>
                  </a:ext>
                </a:extLst>
              </p:cNvPr>
              <p:cNvSpPr txBox="1"/>
              <p:nvPr/>
            </p:nvSpPr>
            <p:spPr>
              <a:xfrm>
                <a:off x="3776245" y="2656181"/>
                <a:ext cx="2379390" cy="369332"/>
              </a:xfrm>
              <a:prstGeom prst="rect">
                <a:avLst/>
              </a:prstGeom>
              <a:solidFill>
                <a:srgbClr val="FFFF00"/>
              </a:solidFill>
              <a:ln w="22225">
                <a:solidFill>
                  <a:schemeClr val="accent6"/>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𝐶𝑜𝑚</m:t>
                      </m:r>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𝜋</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𝜌</m:t>
                              </m:r>
                            </m:e>
                            <m:sub>
                              <m:r>
                                <a:rPr kumimoji="1" lang="en-US" altLang="zh-CN" b="0" i="1" smtClean="0">
                                  <a:latin typeface="Cambria Math" panose="02040503050406030204" pitchFamily="18" charset="0"/>
                                </a:rPr>
                                <m:t>1</m:t>
                              </m:r>
                            </m:sub>
                          </m:sSub>
                        </m:e>
                      </m:d>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10" name="文本框 9">
                <a:extLst>
                  <a:ext uri="{FF2B5EF4-FFF2-40B4-BE49-F238E27FC236}">
                    <a16:creationId xmlns:a16="http://schemas.microsoft.com/office/drawing/2014/main" id="{959B9A27-F5D8-0953-B4CA-ADF73E091104}"/>
                  </a:ext>
                </a:extLst>
              </p:cNvPr>
              <p:cNvSpPr txBox="1">
                <a:spLocks noRot="1" noChangeAspect="1" noMove="1" noResize="1" noEditPoints="1" noAdjustHandles="1" noChangeArrowheads="1" noChangeShapeType="1" noTextEdit="1"/>
              </p:cNvSpPr>
              <p:nvPr/>
            </p:nvSpPr>
            <p:spPr>
              <a:xfrm>
                <a:off x="3776245" y="2656181"/>
                <a:ext cx="2379390" cy="369332"/>
              </a:xfrm>
              <a:prstGeom prst="rect">
                <a:avLst/>
              </a:prstGeom>
              <a:blipFill>
                <a:blip r:embed="rId9"/>
                <a:stretch>
                  <a:fillRect b="-3125"/>
                </a:stretch>
              </a:blipFill>
              <a:ln w="22225">
                <a:solidFill>
                  <a:schemeClr val="accent6"/>
                </a:solidFill>
              </a:ln>
            </p:spPr>
            <p:txBody>
              <a:bodyPr/>
              <a:lstStyle/>
              <a:p>
                <a:r>
                  <a:rPr lang="zh-CN" altLang="en-US">
                    <a:noFill/>
                  </a:rPr>
                  <a:t> </a:t>
                </a:r>
              </a:p>
            </p:txBody>
          </p:sp>
        </mc:Fallback>
      </mc:AlternateContent>
      <p:cxnSp>
        <p:nvCxnSpPr>
          <p:cNvPr id="11" name="直线箭头连接符 10">
            <a:extLst>
              <a:ext uri="{FF2B5EF4-FFF2-40B4-BE49-F238E27FC236}">
                <a16:creationId xmlns:a16="http://schemas.microsoft.com/office/drawing/2014/main" id="{F1B774B8-E482-1AFB-4306-AE7D16A1C1FF}"/>
              </a:ext>
            </a:extLst>
          </p:cNvPr>
          <p:cNvCxnSpPr/>
          <p:nvPr/>
        </p:nvCxnSpPr>
        <p:spPr>
          <a:xfrm>
            <a:off x="7029725" y="3406999"/>
            <a:ext cx="162208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11">
            <a:extLst>
              <a:ext uri="{FF2B5EF4-FFF2-40B4-BE49-F238E27FC236}">
                <a16:creationId xmlns:a16="http://schemas.microsoft.com/office/drawing/2014/main" id="{F989DBCE-E0A0-DE56-2F43-A88849BA13A7}"/>
              </a:ext>
            </a:extLst>
          </p:cNvPr>
          <p:cNvCxnSpPr/>
          <p:nvPr/>
        </p:nvCxnSpPr>
        <p:spPr>
          <a:xfrm flipH="1">
            <a:off x="4648524" y="4418044"/>
            <a:ext cx="395621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533FD37B-38B9-AC34-381D-4AE47C94940A}"/>
                  </a:ext>
                </a:extLst>
              </p:cNvPr>
              <p:cNvSpPr txBox="1"/>
              <p:nvPr/>
            </p:nvSpPr>
            <p:spPr>
              <a:xfrm>
                <a:off x="6607073" y="4069647"/>
                <a:ext cx="3005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𝑐h</m:t>
                      </m:r>
                    </m:oMath>
                  </m:oMathPara>
                </a14:m>
                <a:endParaRPr kumimoji="1" lang="zh-CN" altLang="en-US" dirty="0"/>
              </a:p>
            </p:txBody>
          </p:sp>
        </mc:Choice>
        <mc:Fallback xmlns="">
          <p:sp>
            <p:nvSpPr>
              <p:cNvPr id="13" name="文本框 12">
                <a:extLst>
                  <a:ext uri="{FF2B5EF4-FFF2-40B4-BE49-F238E27FC236}">
                    <a16:creationId xmlns:a16="http://schemas.microsoft.com/office/drawing/2014/main" id="{533FD37B-38B9-AC34-381D-4AE47C94940A}"/>
                  </a:ext>
                </a:extLst>
              </p:cNvPr>
              <p:cNvSpPr txBox="1">
                <a:spLocks noRot="1" noChangeAspect="1" noMove="1" noResize="1" noEditPoints="1" noAdjustHandles="1" noChangeArrowheads="1" noChangeShapeType="1" noTextEdit="1"/>
              </p:cNvSpPr>
              <p:nvPr/>
            </p:nvSpPr>
            <p:spPr>
              <a:xfrm>
                <a:off x="6607073" y="4069647"/>
                <a:ext cx="300531" cy="276999"/>
              </a:xfrm>
              <a:prstGeom prst="rect">
                <a:avLst/>
              </a:prstGeom>
              <a:blipFill>
                <a:blip r:embed="rId10"/>
                <a:stretch>
                  <a:fillRect l="-16667" r="-16667" b="-8696"/>
                </a:stretch>
              </a:blipFill>
            </p:spPr>
            <p:txBody>
              <a:bodyPr/>
              <a:lstStyle/>
              <a:p>
                <a:r>
                  <a:rPr lang="zh-CN" altLang="en-US">
                    <a:noFill/>
                  </a:rPr>
                  <a:t> </a:t>
                </a:r>
              </a:p>
            </p:txBody>
          </p:sp>
        </mc:Fallback>
      </mc:AlternateContent>
      <p:cxnSp>
        <p:nvCxnSpPr>
          <p:cNvPr id="14" name="直线箭头连接符 13">
            <a:extLst>
              <a:ext uri="{FF2B5EF4-FFF2-40B4-BE49-F238E27FC236}">
                <a16:creationId xmlns:a16="http://schemas.microsoft.com/office/drawing/2014/main" id="{7625EFE8-01A3-459F-7A4B-0DF2A81AC44D}"/>
              </a:ext>
            </a:extLst>
          </p:cNvPr>
          <p:cNvCxnSpPr/>
          <p:nvPr/>
        </p:nvCxnSpPr>
        <p:spPr>
          <a:xfrm>
            <a:off x="4648524" y="5352887"/>
            <a:ext cx="400328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EE52098-E839-4DCC-1309-645A82F5641F}"/>
                  </a:ext>
                </a:extLst>
              </p:cNvPr>
              <p:cNvSpPr txBox="1"/>
              <p:nvPr/>
            </p:nvSpPr>
            <p:spPr>
              <a:xfrm>
                <a:off x="6517274" y="4963094"/>
                <a:ext cx="4801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𝑅𝑆𝑃</m:t>
                      </m:r>
                    </m:oMath>
                  </m:oMathPara>
                </a14:m>
                <a:endParaRPr kumimoji="1" lang="zh-CN" altLang="en-US" dirty="0"/>
              </a:p>
            </p:txBody>
          </p:sp>
        </mc:Choice>
        <mc:Fallback xmlns="">
          <p:sp>
            <p:nvSpPr>
              <p:cNvPr id="15" name="文本框 14">
                <a:extLst>
                  <a:ext uri="{FF2B5EF4-FFF2-40B4-BE49-F238E27FC236}">
                    <a16:creationId xmlns:a16="http://schemas.microsoft.com/office/drawing/2014/main" id="{6EE52098-E839-4DCC-1309-645A82F5641F}"/>
                  </a:ext>
                </a:extLst>
              </p:cNvPr>
              <p:cNvSpPr txBox="1">
                <a:spLocks noRot="1" noChangeAspect="1" noMove="1" noResize="1" noEditPoints="1" noAdjustHandles="1" noChangeArrowheads="1" noChangeShapeType="1" noTextEdit="1"/>
              </p:cNvSpPr>
              <p:nvPr/>
            </p:nvSpPr>
            <p:spPr>
              <a:xfrm>
                <a:off x="6517274" y="4963094"/>
                <a:ext cx="480131" cy="276999"/>
              </a:xfrm>
              <a:prstGeom prst="rect">
                <a:avLst/>
              </a:prstGeom>
              <a:blipFill>
                <a:blip r:embed="rId11"/>
                <a:stretch>
                  <a:fillRect l="-10256" r="-5128"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8C3BB06A-A66D-2F69-D4BD-1A19324481E2}"/>
                  </a:ext>
                </a:extLst>
              </p:cNvPr>
              <p:cNvSpPr txBox="1"/>
              <p:nvPr/>
            </p:nvSpPr>
            <p:spPr>
              <a:xfrm>
                <a:off x="302185" y="1036976"/>
                <a:ext cx="6769545" cy="430887"/>
              </a:xfrm>
              <a:prstGeom prst="rect">
                <a:avLst/>
              </a:prstGeom>
              <a:noFill/>
            </p:spPr>
            <p:txBody>
              <a:bodyPr wrap="none" lIns="0" tIns="0" rIns="0" bIns="0" rtlCol="0">
                <a:spAutoFit/>
              </a:bodyPr>
              <a:lstStyle/>
              <a:p>
                <a:r>
                  <a:rPr kumimoji="1" lang="en-US" altLang="zh-CN" sz="2800" b="1" dirty="0">
                    <a:latin typeface="STKaiti" panose="02010600040101010101" pitchFamily="2" charset="-122"/>
                    <a:ea typeface="STKaiti" panose="02010600040101010101" pitchFamily="2" charset="-122"/>
                  </a:rPr>
                  <a:t>The modified Stern’s framework </a:t>
                </a:r>
                <a:r>
                  <a:rPr kumimoji="1" lang="zh-CN" altLang="en-US" sz="2800" b="1" dirty="0">
                    <a:latin typeface="STKaiti" panose="02010600040101010101" pitchFamily="2" charset="-122"/>
                    <a:ea typeface="STKaiti" panose="02010600040101010101" pitchFamily="2" charset="-122"/>
                  </a:rPr>
                  <a:t>：</a:t>
                </a:r>
                <a14:m>
                  <m:oMath xmlns:m="http://schemas.openxmlformats.org/officeDocument/2006/math">
                    <m:r>
                      <a:rPr kumimoji="1" lang="en-US" altLang="zh-CN" sz="2800" b="1" i="1" smtClean="0">
                        <a:latin typeface="Cambria Math" panose="02040503050406030204" pitchFamily="18" charset="0"/>
                      </a:rPr>
                      <m:t>𝑯</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𝒆</m:t>
                        </m:r>
                      </m:e>
                      <m:sup>
                        <m:r>
                          <a:rPr kumimoji="1" lang="en-US" altLang="zh-CN" sz="2800" b="1" i="1" smtClean="0">
                            <a:latin typeface="Cambria Math" panose="02040503050406030204" pitchFamily="18" charset="0"/>
                          </a:rPr>
                          <m:t>⊤</m:t>
                        </m:r>
                      </m:sup>
                    </m:sSup>
                    <m:r>
                      <a:rPr kumimoji="1" lang="en-US" altLang="zh-CN" sz="2800" b="1" i="1" smtClean="0">
                        <a:latin typeface="Cambria Math" panose="02040503050406030204" pitchFamily="18" charset="0"/>
                      </a:rPr>
                      <m:t>=</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𝒔</m:t>
                        </m:r>
                      </m:e>
                      <m:sup>
                        <m:r>
                          <a:rPr kumimoji="1" lang="en-US" altLang="zh-CN" sz="2800" b="1" i="1" smtClean="0">
                            <a:latin typeface="Cambria Math" panose="02040503050406030204" pitchFamily="18" charset="0"/>
                          </a:rPr>
                          <m:t>⊤</m:t>
                        </m:r>
                      </m:sup>
                    </m:sSup>
                  </m:oMath>
                </a14:m>
                <a:endParaRPr kumimoji="1" lang="zh-CN" altLang="en-US" sz="2800" b="1" dirty="0"/>
              </a:p>
            </p:txBody>
          </p:sp>
        </mc:Choice>
        <mc:Fallback xmlns="">
          <p:sp>
            <p:nvSpPr>
              <p:cNvPr id="16" name="文本框 15">
                <a:extLst>
                  <a:ext uri="{FF2B5EF4-FFF2-40B4-BE49-F238E27FC236}">
                    <a16:creationId xmlns:a16="http://schemas.microsoft.com/office/drawing/2014/main" id="{8C3BB06A-A66D-2F69-D4BD-1A19324481E2}"/>
                  </a:ext>
                </a:extLst>
              </p:cNvPr>
              <p:cNvSpPr txBox="1">
                <a:spLocks noRot="1" noChangeAspect="1" noMove="1" noResize="1" noEditPoints="1" noAdjustHandles="1" noChangeArrowheads="1" noChangeShapeType="1" noTextEdit="1"/>
              </p:cNvSpPr>
              <p:nvPr/>
            </p:nvSpPr>
            <p:spPr>
              <a:xfrm>
                <a:off x="302185" y="1036976"/>
                <a:ext cx="6769545" cy="430887"/>
              </a:xfrm>
              <a:prstGeom prst="rect">
                <a:avLst/>
              </a:prstGeom>
              <a:blipFill>
                <a:blip r:embed="rId12"/>
                <a:stretch>
                  <a:fillRect l="-3377" t="-28571" r="-188" b="-457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9709989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18</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8395C27A-008F-B3CB-4480-6779F027C6A2}"/>
                  </a:ext>
                </a:extLst>
              </p:cNvPr>
              <p:cNvSpPr txBox="1"/>
              <p:nvPr/>
            </p:nvSpPr>
            <p:spPr>
              <a:xfrm>
                <a:off x="1518242" y="3487067"/>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oMath>
                  </m:oMathPara>
                </a14:m>
                <a:endParaRPr kumimoji="1" lang="zh-CN" altLang="en-US" sz="4800" dirty="0"/>
              </a:p>
            </p:txBody>
          </p:sp>
        </mc:Choice>
        <mc:Fallback xmlns="">
          <p:sp>
            <p:nvSpPr>
              <p:cNvPr id="3" name="文本框 2">
                <a:extLst>
                  <a:ext uri="{FF2B5EF4-FFF2-40B4-BE49-F238E27FC236}">
                    <a16:creationId xmlns:a16="http://schemas.microsoft.com/office/drawing/2014/main" id="{8395C27A-008F-B3CB-4480-6779F027C6A2}"/>
                  </a:ext>
                </a:extLst>
              </p:cNvPr>
              <p:cNvSpPr txBox="1">
                <a:spLocks noRot="1" noChangeAspect="1" noMove="1" noResize="1" noEditPoints="1" noAdjustHandles="1" noChangeArrowheads="1" noChangeShapeType="1" noTextEdit="1"/>
              </p:cNvSpPr>
              <p:nvPr/>
            </p:nvSpPr>
            <p:spPr>
              <a:xfrm>
                <a:off x="1518242" y="3487067"/>
                <a:ext cx="838023" cy="83099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E3E375C5-8E37-4568-5190-744FA9CFF9E3}"/>
                  </a:ext>
                </a:extLst>
              </p:cNvPr>
              <p:cNvSpPr txBox="1"/>
              <p:nvPr/>
            </p:nvSpPr>
            <p:spPr>
              <a:xfrm>
                <a:off x="10186327" y="3487068"/>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4" name="文本框 3">
                <a:extLst>
                  <a:ext uri="{FF2B5EF4-FFF2-40B4-BE49-F238E27FC236}">
                    <a16:creationId xmlns:a16="http://schemas.microsoft.com/office/drawing/2014/main" id="{E3E375C5-8E37-4568-5190-744FA9CFF9E3}"/>
                  </a:ext>
                </a:extLst>
              </p:cNvPr>
              <p:cNvSpPr txBox="1">
                <a:spLocks noRot="1" noChangeAspect="1" noMove="1" noResize="1" noEditPoints="1" noAdjustHandles="1" noChangeArrowheads="1" noChangeShapeType="1" noTextEdit="1"/>
              </p:cNvSpPr>
              <p:nvPr/>
            </p:nvSpPr>
            <p:spPr>
              <a:xfrm>
                <a:off x="10186327" y="3487068"/>
                <a:ext cx="649111" cy="830997"/>
              </a:xfrm>
              <a:prstGeom prst="rect">
                <a:avLst/>
              </a:prstGeom>
              <a:blipFill>
                <a:blip r:embed="rId4"/>
                <a:stretch>
                  <a:fillRect l="-13725" r="-117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559E0DDC-6740-C222-FFA9-D99D69C9CD13}"/>
                  </a:ext>
                </a:extLst>
              </p:cNvPr>
              <p:cNvSpPr txBox="1"/>
              <p:nvPr/>
            </p:nvSpPr>
            <p:spPr>
              <a:xfrm>
                <a:off x="3952182" y="3310045"/>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559E0DDC-6740-C222-FFA9-D99D69C9CD13}"/>
                  </a:ext>
                </a:extLst>
              </p:cNvPr>
              <p:cNvSpPr txBox="1">
                <a:spLocks noRot="1" noChangeAspect="1" noMove="1" noResize="1" noEditPoints="1" noAdjustHandles="1" noChangeArrowheads="1" noChangeShapeType="1" noTextEdit="1"/>
              </p:cNvSpPr>
              <p:nvPr/>
            </p:nvSpPr>
            <p:spPr>
              <a:xfrm>
                <a:off x="3952182" y="3310045"/>
                <a:ext cx="2381003" cy="307777"/>
              </a:xfrm>
              <a:prstGeom prst="rect">
                <a:avLst/>
              </a:prstGeom>
              <a:blipFill>
                <a:blip r:embed="rId5"/>
                <a:stretch>
                  <a:fillRect b="-2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C5B2CA6F-43C5-FB80-95C9-3D9652FE2D93}"/>
                  </a:ext>
                </a:extLst>
              </p:cNvPr>
              <p:cNvSpPr txBox="1"/>
              <p:nvPr/>
            </p:nvSpPr>
            <p:spPr>
              <a:xfrm>
                <a:off x="3539384" y="3832112"/>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6" name="文本框 5">
                <a:extLst>
                  <a:ext uri="{FF2B5EF4-FFF2-40B4-BE49-F238E27FC236}">
                    <a16:creationId xmlns:a16="http://schemas.microsoft.com/office/drawing/2014/main" id="{C5B2CA6F-43C5-FB80-95C9-3D9652FE2D93}"/>
                  </a:ext>
                </a:extLst>
              </p:cNvPr>
              <p:cNvSpPr txBox="1">
                <a:spLocks noRot="1" noChangeAspect="1" noMove="1" noResize="1" noEditPoints="1" noAdjustHandles="1" noChangeArrowheads="1" noChangeShapeType="1" noTextEdit="1"/>
              </p:cNvSpPr>
              <p:nvPr/>
            </p:nvSpPr>
            <p:spPr>
              <a:xfrm>
                <a:off x="3539384" y="3832112"/>
                <a:ext cx="2786606" cy="307777"/>
              </a:xfrm>
              <a:prstGeom prst="rect">
                <a:avLst/>
              </a:prstGeom>
              <a:blipFill>
                <a:blip r:embed="rId6"/>
                <a:stretch>
                  <a:fillRect b="-2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BF31152-F9D5-B83A-FC2E-845679B43473}"/>
                  </a:ext>
                </a:extLst>
              </p:cNvPr>
              <p:cNvSpPr txBox="1"/>
              <p:nvPr/>
            </p:nvSpPr>
            <p:spPr>
              <a:xfrm>
                <a:off x="6587171" y="3306407"/>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7" name="文本框 6">
                <a:extLst>
                  <a:ext uri="{FF2B5EF4-FFF2-40B4-BE49-F238E27FC236}">
                    <a16:creationId xmlns:a16="http://schemas.microsoft.com/office/drawing/2014/main" id="{3BF31152-F9D5-B83A-FC2E-845679B43473}"/>
                  </a:ext>
                </a:extLst>
              </p:cNvPr>
              <p:cNvSpPr txBox="1">
                <a:spLocks noRot="1" noChangeAspect="1" noMove="1" noResize="1" noEditPoints="1" noAdjustHandles="1" noChangeArrowheads="1" noChangeShapeType="1" noTextEdit="1"/>
              </p:cNvSpPr>
              <p:nvPr/>
            </p:nvSpPr>
            <p:spPr>
              <a:xfrm>
                <a:off x="6587171" y="3306407"/>
                <a:ext cx="598754" cy="307777"/>
              </a:xfrm>
              <a:prstGeom prst="rect">
                <a:avLst/>
              </a:prstGeom>
              <a:blipFill>
                <a:blip r:embed="rId7"/>
                <a:stretch>
                  <a:fillRect l="-6250" r="-8333" b="-8000"/>
                </a:stretch>
              </a:blipFill>
            </p:spPr>
            <p:txBody>
              <a:bodyPr/>
              <a:lstStyle/>
              <a:p>
                <a:r>
                  <a:rPr lang="zh-CN" altLang="en-US">
                    <a:noFill/>
                  </a:rPr>
                  <a:t> </a:t>
                </a:r>
              </a:p>
            </p:txBody>
          </p:sp>
        </mc:Fallback>
      </mc:AlternateContent>
      <p:sp>
        <p:nvSpPr>
          <p:cNvPr id="8" name="右大括号 7">
            <a:extLst>
              <a:ext uri="{FF2B5EF4-FFF2-40B4-BE49-F238E27FC236}">
                <a16:creationId xmlns:a16="http://schemas.microsoft.com/office/drawing/2014/main" id="{9D875549-D58D-E0D5-2FF9-C3BC59524C64}"/>
              </a:ext>
            </a:extLst>
          </p:cNvPr>
          <p:cNvSpPr/>
          <p:nvPr/>
        </p:nvSpPr>
        <p:spPr>
          <a:xfrm>
            <a:off x="6284843" y="2920556"/>
            <a:ext cx="302328" cy="1081668"/>
          </a:xfrm>
          <a:prstGeom prst="rightBrace">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FC4AF50-EA90-0A55-8765-AC2B40BAE3AA}"/>
                  </a:ext>
                </a:extLst>
              </p:cNvPr>
              <p:cNvSpPr txBox="1"/>
              <p:nvPr/>
            </p:nvSpPr>
            <p:spPr>
              <a:xfrm>
                <a:off x="3905453" y="2726423"/>
                <a:ext cx="2379390" cy="369332"/>
              </a:xfrm>
              <a:prstGeom prst="rect">
                <a:avLst/>
              </a:prstGeom>
              <a:solidFill>
                <a:srgbClr val="FFFF00"/>
              </a:solidFill>
              <a:ln w="22225">
                <a:solidFill>
                  <a:schemeClr val="accent6"/>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𝐶𝑜𝑚</m:t>
                      </m:r>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𝜋</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𝜌</m:t>
                              </m:r>
                            </m:e>
                            <m:sub>
                              <m:r>
                                <a:rPr kumimoji="1" lang="en-US" altLang="zh-CN" b="0" i="1" smtClean="0">
                                  <a:latin typeface="Cambria Math" panose="02040503050406030204" pitchFamily="18" charset="0"/>
                                </a:rPr>
                                <m:t>1</m:t>
                              </m:r>
                            </m:sub>
                          </m:sSub>
                        </m:e>
                      </m:d>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10" name="文本框 9">
                <a:extLst>
                  <a:ext uri="{FF2B5EF4-FFF2-40B4-BE49-F238E27FC236}">
                    <a16:creationId xmlns:a16="http://schemas.microsoft.com/office/drawing/2014/main" id="{AFC4AF50-EA90-0A55-8765-AC2B40BAE3AA}"/>
                  </a:ext>
                </a:extLst>
              </p:cNvPr>
              <p:cNvSpPr txBox="1">
                <a:spLocks noRot="1" noChangeAspect="1" noMove="1" noResize="1" noEditPoints="1" noAdjustHandles="1" noChangeArrowheads="1" noChangeShapeType="1" noTextEdit="1"/>
              </p:cNvSpPr>
              <p:nvPr/>
            </p:nvSpPr>
            <p:spPr>
              <a:xfrm>
                <a:off x="3905453" y="2726423"/>
                <a:ext cx="2379390" cy="369332"/>
              </a:xfrm>
              <a:prstGeom prst="rect">
                <a:avLst/>
              </a:prstGeom>
              <a:blipFill>
                <a:blip r:embed="rId9"/>
                <a:stretch>
                  <a:fillRect b="-6250"/>
                </a:stretch>
              </a:blipFill>
              <a:ln w="22225">
                <a:solidFill>
                  <a:schemeClr val="accent6"/>
                </a:solidFill>
              </a:ln>
            </p:spPr>
            <p:txBody>
              <a:bodyPr/>
              <a:lstStyle/>
              <a:p>
                <a:r>
                  <a:rPr lang="zh-CN" altLang="en-US">
                    <a:noFill/>
                  </a:rPr>
                  <a:t> </a:t>
                </a:r>
              </a:p>
            </p:txBody>
          </p:sp>
        </mc:Fallback>
      </mc:AlternateContent>
      <p:cxnSp>
        <p:nvCxnSpPr>
          <p:cNvPr id="11" name="直线箭头连接符 10">
            <a:extLst>
              <a:ext uri="{FF2B5EF4-FFF2-40B4-BE49-F238E27FC236}">
                <a16:creationId xmlns:a16="http://schemas.microsoft.com/office/drawing/2014/main" id="{71D55152-9927-3D47-72B4-BE01CE7CAA1C}"/>
              </a:ext>
            </a:extLst>
          </p:cNvPr>
          <p:cNvCxnSpPr/>
          <p:nvPr/>
        </p:nvCxnSpPr>
        <p:spPr>
          <a:xfrm>
            <a:off x="7158933" y="3477241"/>
            <a:ext cx="162208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11">
            <a:extLst>
              <a:ext uri="{FF2B5EF4-FFF2-40B4-BE49-F238E27FC236}">
                <a16:creationId xmlns:a16="http://schemas.microsoft.com/office/drawing/2014/main" id="{6335F7FE-448E-3D1B-13FA-776625780110}"/>
              </a:ext>
            </a:extLst>
          </p:cNvPr>
          <p:cNvCxnSpPr/>
          <p:nvPr/>
        </p:nvCxnSpPr>
        <p:spPr>
          <a:xfrm flipH="1">
            <a:off x="4777732" y="4488286"/>
            <a:ext cx="395621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A7975885-876A-1EE0-1983-1951B14252A0}"/>
                  </a:ext>
                </a:extLst>
              </p:cNvPr>
              <p:cNvSpPr txBox="1"/>
              <p:nvPr/>
            </p:nvSpPr>
            <p:spPr>
              <a:xfrm>
                <a:off x="6736281" y="4139889"/>
                <a:ext cx="3005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𝑐h</m:t>
                      </m:r>
                    </m:oMath>
                  </m:oMathPara>
                </a14:m>
                <a:endParaRPr kumimoji="1" lang="zh-CN" altLang="en-US" dirty="0"/>
              </a:p>
            </p:txBody>
          </p:sp>
        </mc:Choice>
        <mc:Fallback xmlns="">
          <p:sp>
            <p:nvSpPr>
              <p:cNvPr id="13" name="文本框 12">
                <a:extLst>
                  <a:ext uri="{FF2B5EF4-FFF2-40B4-BE49-F238E27FC236}">
                    <a16:creationId xmlns:a16="http://schemas.microsoft.com/office/drawing/2014/main" id="{A7975885-876A-1EE0-1983-1951B14252A0}"/>
                  </a:ext>
                </a:extLst>
              </p:cNvPr>
              <p:cNvSpPr txBox="1">
                <a:spLocks noRot="1" noChangeAspect="1" noMove="1" noResize="1" noEditPoints="1" noAdjustHandles="1" noChangeArrowheads="1" noChangeShapeType="1" noTextEdit="1"/>
              </p:cNvSpPr>
              <p:nvPr/>
            </p:nvSpPr>
            <p:spPr>
              <a:xfrm>
                <a:off x="6736281" y="4139889"/>
                <a:ext cx="300531" cy="276999"/>
              </a:xfrm>
              <a:prstGeom prst="rect">
                <a:avLst/>
              </a:prstGeom>
              <a:blipFill>
                <a:blip r:embed="rId10"/>
                <a:stretch>
                  <a:fillRect l="-16667" r="-16667" b="-8696"/>
                </a:stretch>
              </a:blipFill>
            </p:spPr>
            <p:txBody>
              <a:bodyPr/>
              <a:lstStyle/>
              <a:p>
                <a:r>
                  <a:rPr lang="zh-CN" altLang="en-US">
                    <a:noFill/>
                  </a:rPr>
                  <a:t> </a:t>
                </a:r>
              </a:p>
            </p:txBody>
          </p:sp>
        </mc:Fallback>
      </mc:AlternateContent>
      <p:cxnSp>
        <p:nvCxnSpPr>
          <p:cNvPr id="14" name="直线箭头连接符 13">
            <a:extLst>
              <a:ext uri="{FF2B5EF4-FFF2-40B4-BE49-F238E27FC236}">
                <a16:creationId xmlns:a16="http://schemas.microsoft.com/office/drawing/2014/main" id="{DC5A3177-87FD-9D08-D8D1-68BAE809FA62}"/>
              </a:ext>
            </a:extLst>
          </p:cNvPr>
          <p:cNvCxnSpPr/>
          <p:nvPr/>
        </p:nvCxnSpPr>
        <p:spPr>
          <a:xfrm>
            <a:off x="4777732" y="5423129"/>
            <a:ext cx="400328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C176F0F3-3CA1-FF7C-6E0F-D9FF8E16841F}"/>
                  </a:ext>
                </a:extLst>
              </p:cNvPr>
              <p:cNvSpPr txBox="1"/>
              <p:nvPr/>
            </p:nvSpPr>
            <p:spPr>
              <a:xfrm>
                <a:off x="6646482" y="5033336"/>
                <a:ext cx="4801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𝑅𝑆𝑃</m:t>
                      </m:r>
                    </m:oMath>
                  </m:oMathPara>
                </a14:m>
                <a:endParaRPr kumimoji="1" lang="zh-CN" altLang="en-US" dirty="0"/>
              </a:p>
            </p:txBody>
          </p:sp>
        </mc:Choice>
        <mc:Fallback xmlns="">
          <p:sp>
            <p:nvSpPr>
              <p:cNvPr id="15" name="文本框 14">
                <a:extLst>
                  <a:ext uri="{FF2B5EF4-FFF2-40B4-BE49-F238E27FC236}">
                    <a16:creationId xmlns:a16="http://schemas.microsoft.com/office/drawing/2014/main" id="{C176F0F3-3CA1-FF7C-6E0F-D9FF8E16841F}"/>
                  </a:ext>
                </a:extLst>
              </p:cNvPr>
              <p:cNvSpPr txBox="1">
                <a:spLocks noRot="1" noChangeAspect="1" noMove="1" noResize="1" noEditPoints="1" noAdjustHandles="1" noChangeArrowheads="1" noChangeShapeType="1" noTextEdit="1"/>
              </p:cNvSpPr>
              <p:nvPr/>
            </p:nvSpPr>
            <p:spPr>
              <a:xfrm>
                <a:off x="6646482" y="5033336"/>
                <a:ext cx="480131" cy="276999"/>
              </a:xfrm>
              <a:prstGeom prst="rect">
                <a:avLst/>
              </a:prstGeom>
              <a:blipFill>
                <a:blip r:embed="rId11"/>
                <a:stretch>
                  <a:fillRect l="-10256" r="-7692"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611097DE-37EF-27B6-590F-2CC69BB11B51}"/>
                  </a:ext>
                </a:extLst>
              </p:cNvPr>
              <p:cNvSpPr txBox="1"/>
              <p:nvPr/>
            </p:nvSpPr>
            <p:spPr>
              <a:xfrm>
                <a:off x="3539384" y="1814496"/>
                <a:ext cx="2855908"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𝐻</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𝑟</m:t>
                          </m:r>
                        </m:e>
                        <m:sup>
                          <m:r>
                            <a:rPr kumimoji="1" lang="en-US" altLang="zh-CN" sz="2000" b="0" i="1" smtClean="0">
                              <a:latin typeface="Cambria Math" panose="02040503050406030204" pitchFamily="18" charset="0"/>
                            </a:rPr>
                            <m:t>⊤</m:t>
                          </m:r>
                        </m:sup>
                      </m:sSup>
                      <m:r>
                        <a:rPr kumimoji="1" lang="en-US" altLang="zh-CN" sz="2000" b="0" i="1" smtClean="0">
                          <a:latin typeface="Cambria Math" panose="02040503050406030204" pitchFamily="18" charset="0"/>
                        </a:rPr>
                        <m:t>+</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𝑠</m:t>
                          </m:r>
                        </m:e>
                        <m:sup>
                          <m:r>
                            <a:rPr kumimoji="1" lang="en-US" altLang="zh-CN" sz="2000" b="0" i="1" smtClean="0">
                              <a:latin typeface="Cambria Math" panose="02040503050406030204" pitchFamily="18" charset="0"/>
                            </a:rPr>
                            <m:t>⊤</m:t>
                          </m:r>
                        </m:sup>
                      </m:sSup>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oMath>
                  </m:oMathPara>
                </a14:m>
                <a:endParaRPr kumimoji="1" lang="zh-CN" altLang="en-US" sz="2000" dirty="0"/>
              </a:p>
            </p:txBody>
          </p:sp>
        </mc:Choice>
        <mc:Fallback xmlns="">
          <p:sp>
            <p:nvSpPr>
              <p:cNvPr id="17" name="文本框 16">
                <a:extLst>
                  <a:ext uri="{FF2B5EF4-FFF2-40B4-BE49-F238E27FC236}">
                    <a16:creationId xmlns:a16="http://schemas.microsoft.com/office/drawing/2014/main" id="{611097DE-37EF-27B6-590F-2CC69BB11B51}"/>
                  </a:ext>
                </a:extLst>
              </p:cNvPr>
              <p:cNvSpPr txBox="1">
                <a:spLocks noRot="1" noChangeAspect="1" noMove="1" noResize="1" noEditPoints="1" noAdjustHandles="1" noChangeArrowheads="1" noChangeShapeType="1" noTextEdit="1"/>
              </p:cNvSpPr>
              <p:nvPr/>
            </p:nvSpPr>
            <p:spPr>
              <a:xfrm>
                <a:off x="3539384" y="1814496"/>
                <a:ext cx="2855908" cy="307777"/>
              </a:xfrm>
              <a:prstGeom prst="rect">
                <a:avLst/>
              </a:prstGeom>
              <a:blipFill>
                <a:blip r:embed="rId12"/>
                <a:stretch>
                  <a:fillRect b="-32000"/>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A68F30DB-77BD-2163-7C05-AACE8BDD13F4}"/>
              </a:ext>
            </a:extLst>
          </p:cNvPr>
          <p:cNvSpPr txBox="1"/>
          <p:nvPr/>
        </p:nvSpPr>
        <p:spPr>
          <a:xfrm>
            <a:off x="5213541" y="2204356"/>
            <a:ext cx="1522740"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Replace with</a:t>
            </a:r>
            <a:endParaRPr kumimoji="1" lang="zh-CN" altLang="en-US" dirty="0">
              <a:latin typeface="STKaiti" panose="02010600040101010101" pitchFamily="2" charset="-122"/>
              <a:ea typeface="STKaiti" panose="02010600040101010101" pitchFamily="2" charset="-122"/>
            </a:endParaRPr>
          </a:p>
        </p:txBody>
      </p:sp>
      <p:sp>
        <p:nvSpPr>
          <p:cNvPr id="20" name="下箭头 19">
            <a:extLst>
              <a:ext uri="{FF2B5EF4-FFF2-40B4-BE49-F238E27FC236}">
                <a16:creationId xmlns:a16="http://schemas.microsoft.com/office/drawing/2014/main" id="{A781B27D-D072-B24D-2614-C59D453FD47A}"/>
              </a:ext>
            </a:extLst>
          </p:cNvPr>
          <p:cNvSpPr/>
          <p:nvPr/>
        </p:nvSpPr>
        <p:spPr>
          <a:xfrm>
            <a:off x="4932687" y="2204356"/>
            <a:ext cx="162461" cy="455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73566725-0F86-B24D-FCCC-B45ED07BBCAD}"/>
              </a:ext>
            </a:extLst>
          </p:cNvPr>
          <p:cNvSpPr txBox="1"/>
          <p:nvPr/>
        </p:nvSpPr>
        <p:spPr>
          <a:xfrm>
            <a:off x="3539384" y="3226339"/>
            <a:ext cx="2745459" cy="1091725"/>
          </a:xfrm>
          <a:prstGeom prst="rect">
            <a:avLst/>
          </a:prstGeom>
          <a:noFill/>
          <a:ln w="12700">
            <a:solidFill>
              <a:schemeClr val="accent1">
                <a:shade val="50000"/>
              </a:schemeClr>
            </a:solidFill>
          </a:ln>
        </p:spPr>
        <p:txBody>
          <a:bodyPr wrap="square" rtlCol="0">
            <a:spAutoFit/>
          </a:bodyPr>
          <a:lstStyle/>
          <a:p>
            <a:endParaRPr kumimoji="1" lang="zh-CN" altLang="en-US" dirty="0"/>
          </a:p>
        </p:txBody>
      </p:sp>
      <p:sp>
        <p:nvSpPr>
          <p:cNvPr id="22" name="文本框 21">
            <a:extLst>
              <a:ext uri="{FF2B5EF4-FFF2-40B4-BE49-F238E27FC236}">
                <a16:creationId xmlns:a16="http://schemas.microsoft.com/office/drawing/2014/main" id="{2EC6DDA0-1EB5-D6DC-FDE4-3172AE9B1CBA}"/>
              </a:ext>
            </a:extLst>
          </p:cNvPr>
          <p:cNvSpPr txBox="1"/>
          <p:nvPr/>
        </p:nvSpPr>
        <p:spPr>
          <a:xfrm>
            <a:off x="2765895" y="4303620"/>
            <a:ext cx="2279115"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Remain unchanged</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4311D382-69F0-1DA1-2977-0B80BD1F6EB2}"/>
                  </a:ext>
                </a:extLst>
              </p:cNvPr>
              <p:cNvSpPr txBox="1"/>
              <p:nvPr/>
            </p:nvSpPr>
            <p:spPr>
              <a:xfrm>
                <a:off x="302185" y="1036976"/>
                <a:ext cx="6859314" cy="430887"/>
              </a:xfrm>
              <a:prstGeom prst="rect">
                <a:avLst/>
              </a:prstGeom>
              <a:noFill/>
            </p:spPr>
            <p:txBody>
              <a:bodyPr wrap="none" lIns="0" tIns="0" rIns="0" bIns="0" rtlCol="0">
                <a:spAutoFit/>
              </a:bodyPr>
              <a:lstStyle/>
              <a:p>
                <a:r>
                  <a:rPr kumimoji="1" lang="en-US" altLang="zh-CN" sz="2800" b="1" dirty="0">
                    <a:latin typeface="STKaiti" panose="02010600040101010101" pitchFamily="2" charset="-122"/>
                    <a:ea typeface="STKaiti" panose="02010600040101010101" pitchFamily="2" charset="-122"/>
                  </a:rPr>
                  <a:t>The modified Stern’s framework </a:t>
                </a:r>
                <a:r>
                  <a:rPr kumimoji="1" lang="zh-CN" altLang="en-US" sz="2800" b="1" dirty="0">
                    <a:latin typeface="STKaiti" panose="02010600040101010101" pitchFamily="2" charset="-122"/>
                    <a:ea typeface="STKaiti" panose="02010600040101010101" pitchFamily="2" charset="-122"/>
                  </a:rPr>
                  <a:t>：</a:t>
                </a:r>
                <a14:m>
                  <m:oMath xmlns:m="http://schemas.openxmlformats.org/officeDocument/2006/math">
                    <m:r>
                      <a:rPr kumimoji="1" lang="en-US" altLang="zh-CN" sz="2800" b="1" i="1" smtClean="0">
                        <a:latin typeface="Cambria Math" panose="02040503050406030204" pitchFamily="18" charset="0"/>
                      </a:rPr>
                      <m:t>𝑯</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𝒆</m:t>
                        </m:r>
                      </m:e>
                      <m:sup>
                        <m:r>
                          <a:rPr kumimoji="1" lang="en-US" altLang="zh-CN" sz="2800" b="1" i="1" smtClean="0">
                            <a:latin typeface="Cambria Math" panose="02040503050406030204" pitchFamily="18" charset="0"/>
                          </a:rPr>
                          <m:t>⊤</m:t>
                        </m:r>
                      </m:sup>
                    </m:sSup>
                    <m:r>
                      <a:rPr kumimoji="1" lang="en-US" altLang="zh-CN" sz="2800" b="1" i="1" smtClean="0">
                        <a:latin typeface="Cambria Math" panose="02040503050406030204" pitchFamily="18" charset="0"/>
                      </a:rPr>
                      <m:t>=</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𝒔</m:t>
                        </m:r>
                      </m:e>
                      <m:sup>
                        <m:r>
                          <a:rPr kumimoji="1" lang="en-US" altLang="zh-CN" sz="2800" b="1" i="1" smtClean="0">
                            <a:latin typeface="Cambria Math" panose="02040503050406030204" pitchFamily="18" charset="0"/>
                          </a:rPr>
                          <m:t>⊤</m:t>
                        </m:r>
                      </m:sup>
                    </m:sSup>
                  </m:oMath>
                </a14:m>
                <a:endParaRPr kumimoji="1" lang="zh-CN" altLang="en-US" sz="2800" b="1" dirty="0"/>
              </a:p>
            </p:txBody>
          </p:sp>
        </mc:Choice>
        <mc:Fallback xmlns="">
          <p:sp>
            <p:nvSpPr>
              <p:cNvPr id="16" name="文本框 15">
                <a:extLst>
                  <a:ext uri="{FF2B5EF4-FFF2-40B4-BE49-F238E27FC236}">
                    <a16:creationId xmlns:a16="http://schemas.microsoft.com/office/drawing/2014/main" id="{4311D382-69F0-1DA1-2977-0B80BD1F6EB2}"/>
                  </a:ext>
                </a:extLst>
              </p:cNvPr>
              <p:cNvSpPr txBox="1">
                <a:spLocks noRot="1" noChangeAspect="1" noMove="1" noResize="1" noEditPoints="1" noAdjustHandles="1" noChangeArrowheads="1" noChangeShapeType="1" noTextEdit="1"/>
              </p:cNvSpPr>
              <p:nvPr/>
            </p:nvSpPr>
            <p:spPr>
              <a:xfrm>
                <a:off x="302185" y="1036976"/>
                <a:ext cx="6859314" cy="430887"/>
              </a:xfrm>
              <a:prstGeom prst="rect">
                <a:avLst/>
              </a:prstGeom>
              <a:blipFill>
                <a:blip r:embed="rId13"/>
                <a:stretch>
                  <a:fillRect l="-3333" t="-28571" b="-457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8671895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19</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A2A2D412-05C6-984A-EB4A-121C7D976F8C}"/>
                  </a:ext>
                </a:extLst>
              </p:cNvPr>
              <p:cNvSpPr txBox="1"/>
              <p:nvPr/>
            </p:nvSpPr>
            <p:spPr>
              <a:xfrm>
                <a:off x="1401060" y="3308162"/>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oMath>
                  </m:oMathPara>
                </a14:m>
                <a:endParaRPr kumimoji="1" lang="zh-CN" altLang="en-US" sz="4800" dirty="0"/>
              </a:p>
            </p:txBody>
          </p:sp>
        </mc:Choice>
        <mc:Fallback xmlns="">
          <p:sp>
            <p:nvSpPr>
              <p:cNvPr id="3" name="文本框 2">
                <a:extLst>
                  <a:ext uri="{FF2B5EF4-FFF2-40B4-BE49-F238E27FC236}">
                    <a16:creationId xmlns:a16="http://schemas.microsoft.com/office/drawing/2014/main" id="{A2A2D412-05C6-984A-EB4A-121C7D976F8C}"/>
                  </a:ext>
                </a:extLst>
              </p:cNvPr>
              <p:cNvSpPr txBox="1">
                <a:spLocks noRot="1" noChangeAspect="1" noMove="1" noResize="1" noEditPoints="1" noAdjustHandles="1" noChangeArrowheads="1" noChangeShapeType="1" noTextEdit="1"/>
              </p:cNvSpPr>
              <p:nvPr/>
            </p:nvSpPr>
            <p:spPr>
              <a:xfrm>
                <a:off x="1401060" y="3308162"/>
                <a:ext cx="838023" cy="83099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307B933-9ED3-5D84-42CB-C51F4ADBC7D2}"/>
                  </a:ext>
                </a:extLst>
              </p:cNvPr>
              <p:cNvSpPr txBox="1"/>
              <p:nvPr/>
            </p:nvSpPr>
            <p:spPr>
              <a:xfrm>
                <a:off x="10069145" y="3308163"/>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4" name="文本框 3">
                <a:extLst>
                  <a:ext uri="{FF2B5EF4-FFF2-40B4-BE49-F238E27FC236}">
                    <a16:creationId xmlns:a16="http://schemas.microsoft.com/office/drawing/2014/main" id="{1307B933-9ED3-5D84-42CB-C51F4ADBC7D2}"/>
                  </a:ext>
                </a:extLst>
              </p:cNvPr>
              <p:cNvSpPr txBox="1">
                <a:spLocks noRot="1" noChangeAspect="1" noMove="1" noResize="1" noEditPoints="1" noAdjustHandles="1" noChangeArrowheads="1" noChangeShapeType="1" noTextEdit="1"/>
              </p:cNvSpPr>
              <p:nvPr/>
            </p:nvSpPr>
            <p:spPr>
              <a:xfrm>
                <a:off x="10069145" y="3308163"/>
                <a:ext cx="649111" cy="830997"/>
              </a:xfrm>
              <a:prstGeom prst="rect">
                <a:avLst/>
              </a:prstGeom>
              <a:blipFill>
                <a:blip r:embed="rId4"/>
                <a:stretch>
                  <a:fillRect l="-11538" r="-9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8B978AC-DA1E-BBFB-F1E5-BE6570A9B02A}"/>
                  </a:ext>
                </a:extLst>
              </p:cNvPr>
              <p:cNvSpPr txBox="1"/>
              <p:nvPr/>
            </p:nvSpPr>
            <p:spPr>
              <a:xfrm>
                <a:off x="3835000" y="3131140"/>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F8B978AC-DA1E-BBFB-F1E5-BE6570A9B02A}"/>
                  </a:ext>
                </a:extLst>
              </p:cNvPr>
              <p:cNvSpPr txBox="1">
                <a:spLocks noRot="1" noChangeAspect="1" noMove="1" noResize="1" noEditPoints="1" noAdjustHandles="1" noChangeArrowheads="1" noChangeShapeType="1" noTextEdit="1"/>
              </p:cNvSpPr>
              <p:nvPr/>
            </p:nvSpPr>
            <p:spPr>
              <a:xfrm>
                <a:off x="3835000" y="3131140"/>
                <a:ext cx="2381003" cy="307777"/>
              </a:xfrm>
              <a:prstGeom prst="rect">
                <a:avLst/>
              </a:prstGeom>
              <a:blipFill>
                <a:blip r:embed="rId5"/>
                <a:stretch>
                  <a:fillRect b="-2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950D5A0-EC71-4B16-E34A-877B6732A4AD}"/>
                  </a:ext>
                </a:extLst>
              </p:cNvPr>
              <p:cNvSpPr txBox="1"/>
              <p:nvPr/>
            </p:nvSpPr>
            <p:spPr>
              <a:xfrm>
                <a:off x="3422202" y="3653207"/>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6" name="文本框 5">
                <a:extLst>
                  <a:ext uri="{FF2B5EF4-FFF2-40B4-BE49-F238E27FC236}">
                    <a16:creationId xmlns:a16="http://schemas.microsoft.com/office/drawing/2014/main" id="{F950D5A0-EC71-4B16-E34A-877B6732A4AD}"/>
                  </a:ext>
                </a:extLst>
              </p:cNvPr>
              <p:cNvSpPr txBox="1">
                <a:spLocks noRot="1" noChangeAspect="1" noMove="1" noResize="1" noEditPoints="1" noAdjustHandles="1" noChangeArrowheads="1" noChangeShapeType="1" noTextEdit="1"/>
              </p:cNvSpPr>
              <p:nvPr/>
            </p:nvSpPr>
            <p:spPr>
              <a:xfrm>
                <a:off x="3422202" y="3653207"/>
                <a:ext cx="2786606" cy="307777"/>
              </a:xfrm>
              <a:prstGeom prst="rect">
                <a:avLst/>
              </a:prstGeom>
              <a:blipFill>
                <a:blip r:embed="rId6"/>
                <a:stretch>
                  <a:fillRect b="-2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C75DFCEC-4ED6-B3C4-7836-72894ECC904B}"/>
                  </a:ext>
                </a:extLst>
              </p:cNvPr>
              <p:cNvSpPr txBox="1"/>
              <p:nvPr/>
            </p:nvSpPr>
            <p:spPr>
              <a:xfrm>
                <a:off x="6469989" y="3127502"/>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7" name="文本框 6">
                <a:extLst>
                  <a:ext uri="{FF2B5EF4-FFF2-40B4-BE49-F238E27FC236}">
                    <a16:creationId xmlns:a16="http://schemas.microsoft.com/office/drawing/2014/main" id="{C75DFCEC-4ED6-B3C4-7836-72894ECC904B}"/>
                  </a:ext>
                </a:extLst>
              </p:cNvPr>
              <p:cNvSpPr txBox="1">
                <a:spLocks noRot="1" noChangeAspect="1" noMove="1" noResize="1" noEditPoints="1" noAdjustHandles="1" noChangeArrowheads="1" noChangeShapeType="1" noTextEdit="1"/>
              </p:cNvSpPr>
              <p:nvPr/>
            </p:nvSpPr>
            <p:spPr>
              <a:xfrm>
                <a:off x="6469989" y="3127502"/>
                <a:ext cx="598754" cy="307777"/>
              </a:xfrm>
              <a:prstGeom prst="rect">
                <a:avLst/>
              </a:prstGeom>
              <a:blipFill>
                <a:blip r:embed="rId7"/>
                <a:stretch>
                  <a:fillRect l="-8333" r="-6250" b="-8000"/>
                </a:stretch>
              </a:blipFill>
            </p:spPr>
            <p:txBody>
              <a:bodyPr/>
              <a:lstStyle/>
              <a:p>
                <a:r>
                  <a:rPr lang="zh-CN" altLang="en-US">
                    <a:noFill/>
                  </a:rPr>
                  <a:t> </a:t>
                </a:r>
              </a:p>
            </p:txBody>
          </p:sp>
        </mc:Fallback>
      </mc:AlternateContent>
      <p:sp>
        <p:nvSpPr>
          <p:cNvPr id="8" name="右大括号 7">
            <a:extLst>
              <a:ext uri="{FF2B5EF4-FFF2-40B4-BE49-F238E27FC236}">
                <a16:creationId xmlns:a16="http://schemas.microsoft.com/office/drawing/2014/main" id="{2FAB2F0B-8199-25EC-85C3-915AA82E63D5}"/>
              </a:ext>
            </a:extLst>
          </p:cNvPr>
          <p:cNvSpPr/>
          <p:nvPr/>
        </p:nvSpPr>
        <p:spPr>
          <a:xfrm>
            <a:off x="6167661" y="2741651"/>
            <a:ext cx="302328" cy="1081668"/>
          </a:xfrm>
          <a:prstGeom prst="rightBrace">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cxnSp>
        <p:nvCxnSpPr>
          <p:cNvPr id="10" name="直线箭头连接符 9">
            <a:extLst>
              <a:ext uri="{FF2B5EF4-FFF2-40B4-BE49-F238E27FC236}">
                <a16:creationId xmlns:a16="http://schemas.microsoft.com/office/drawing/2014/main" id="{A163EFDC-B0B5-DBB2-E5B3-5AA93D9CB0E6}"/>
              </a:ext>
            </a:extLst>
          </p:cNvPr>
          <p:cNvCxnSpPr/>
          <p:nvPr/>
        </p:nvCxnSpPr>
        <p:spPr>
          <a:xfrm>
            <a:off x="7041751" y="3298336"/>
            <a:ext cx="162208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 name="直线箭头连接符 10">
            <a:extLst>
              <a:ext uri="{FF2B5EF4-FFF2-40B4-BE49-F238E27FC236}">
                <a16:creationId xmlns:a16="http://schemas.microsoft.com/office/drawing/2014/main" id="{4876D93E-168E-DD7B-3D4C-C603A91C6B46}"/>
              </a:ext>
            </a:extLst>
          </p:cNvPr>
          <p:cNvCxnSpPr/>
          <p:nvPr/>
        </p:nvCxnSpPr>
        <p:spPr>
          <a:xfrm flipH="1">
            <a:off x="4660550" y="4309381"/>
            <a:ext cx="395621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9568305-D9D2-D3F7-CEDE-BB5DD91A4E92}"/>
                  </a:ext>
                </a:extLst>
              </p:cNvPr>
              <p:cNvSpPr txBox="1"/>
              <p:nvPr/>
            </p:nvSpPr>
            <p:spPr>
              <a:xfrm>
                <a:off x="6619099" y="3960984"/>
                <a:ext cx="3005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𝑐h</m:t>
                      </m:r>
                    </m:oMath>
                  </m:oMathPara>
                </a14:m>
                <a:endParaRPr kumimoji="1" lang="zh-CN" altLang="en-US" dirty="0"/>
              </a:p>
            </p:txBody>
          </p:sp>
        </mc:Choice>
        <mc:Fallback xmlns="">
          <p:sp>
            <p:nvSpPr>
              <p:cNvPr id="12" name="文本框 11">
                <a:extLst>
                  <a:ext uri="{FF2B5EF4-FFF2-40B4-BE49-F238E27FC236}">
                    <a16:creationId xmlns:a16="http://schemas.microsoft.com/office/drawing/2014/main" id="{79568305-D9D2-D3F7-CEDE-BB5DD91A4E92}"/>
                  </a:ext>
                </a:extLst>
              </p:cNvPr>
              <p:cNvSpPr txBox="1">
                <a:spLocks noRot="1" noChangeAspect="1" noMove="1" noResize="1" noEditPoints="1" noAdjustHandles="1" noChangeArrowheads="1" noChangeShapeType="1" noTextEdit="1"/>
              </p:cNvSpPr>
              <p:nvPr/>
            </p:nvSpPr>
            <p:spPr>
              <a:xfrm>
                <a:off x="6619099" y="3960984"/>
                <a:ext cx="300531" cy="276999"/>
              </a:xfrm>
              <a:prstGeom prst="rect">
                <a:avLst/>
              </a:prstGeom>
              <a:blipFill>
                <a:blip r:embed="rId9"/>
                <a:stretch>
                  <a:fillRect l="-20833" r="-16667" b="-9091"/>
                </a:stretch>
              </a:blipFill>
            </p:spPr>
            <p:txBody>
              <a:bodyPr/>
              <a:lstStyle/>
              <a:p>
                <a:r>
                  <a:rPr lang="zh-CN" altLang="en-US">
                    <a:noFill/>
                  </a:rPr>
                  <a:t> </a:t>
                </a:r>
              </a:p>
            </p:txBody>
          </p:sp>
        </mc:Fallback>
      </mc:AlternateContent>
      <p:cxnSp>
        <p:nvCxnSpPr>
          <p:cNvPr id="13" name="直线箭头连接符 12">
            <a:extLst>
              <a:ext uri="{FF2B5EF4-FFF2-40B4-BE49-F238E27FC236}">
                <a16:creationId xmlns:a16="http://schemas.microsoft.com/office/drawing/2014/main" id="{8D9E5F25-1CEA-C679-CBF1-44A2BADDC07C}"/>
              </a:ext>
            </a:extLst>
          </p:cNvPr>
          <p:cNvCxnSpPr/>
          <p:nvPr/>
        </p:nvCxnSpPr>
        <p:spPr>
          <a:xfrm>
            <a:off x="4660550" y="5244224"/>
            <a:ext cx="400328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49180CC-A983-D714-0F2A-25BBF91B18CE}"/>
                  </a:ext>
                </a:extLst>
              </p:cNvPr>
              <p:cNvSpPr txBox="1"/>
              <p:nvPr/>
            </p:nvSpPr>
            <p:spPr>
              <a:xfrm>
                <a:off x="6529300" y="4854431"/>
                <a:ext cx="4801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𝑅𝑆𝑃</m:t>
                      </m:r>
                    </m:oMath>
                  </m:oMathPara>
                </a14:m>
                <a:endParaRPr kumimoji="1" lang="zh-CN" altLang="en-US" dirty="0"/>
              </a:p>
            </p:txBody>
          </p:sp>
        </mc:Choice>
        <mc:Fallback xmlns="">
          <p:sp>
            <p:nvSpPr>
              <p:cNvPr id="14" name="文本框 13">
                <a:extLst>
                  <a:ext uri="{FF2B5EF4-FFF2-40B4-BE49-F238E27FC236}">
                    <a16:creationId xmlns:a16="http://schemas.microsoft.com/office/drawing/2014/main" id="{D49180CC-A983-D714-0F2A-25BBF91B18CE}"/>
                  </a:ext>
                </a:extLst>
              </p:cNvPr>
              <p:cNvSpPr txBox="1">
                <a:spLocks noRot="1" noChangeAspect="1" noMove="1" noResize="1" noEditPoints="1" noAdjustHandles="1" noChangeArrowheads="1" noChangeShapeType="1" noTextEdit="1"/>
              </p:cNvSpPr>
              <p:nvPr/>
            </p:nvSpPr>
            <p:spPr>
              <a:xfrm>
                <a:off x="6529300" y="4854431"/>
                <a:ext cx="480131" cy="276999"/>
              </a:xfrm>
              <a:prstGeom prst="rect">
                <a:avLst/>
              </a:prstGeom>
              <a:blipFill>
                <a:blip r:embed="rId10"/>
                <a:stretch>
                  <a:fillRect l="-10526" r="-7895" b="-4348"/>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D44D9475-D9F4-C67D-7524-FB71F4FBC653}"/>
              </a:ext>
            </a:extLst>
          </p:cNvPr>
          <p:cNvSpPr txBox="1"/>
          <p:nvPr/>
        </p:nvSpPr>
        <p:spPr>
          <a:xfrm>
            <a:off x="3422202" y="3047434"/>
            <a:ext cx="2745459" cy="1091725"/>
          </a:xfrm>
          <a:prstGeom prst="rect">
            <a:avLst/>
          </a:prstGeom>
          <a:noFill/>
          <a:ln w="12700">
            <a:solidFill>
              <a:schemeClr val="accent1">
                <a:shade val="50000"/>
              </a:schemeClr>
            </a:solidFill>
          </a:ln>
        </p:spPr>
        <p:txBody>
          <a:bodyPr wrap="square" rtlCol="0">
            <a:spAutoFit/>
          </a:bodyPr>
          <a:lstStyle/>
          <a:p>
            <a:endParaRPr kumimoji="1" lang="zh-CN" altLang="en-US" dirty="0"/>
          </a:p>
        </p:txBody>
      </p:sp>
      <p:sp>
        <p:nvSpPr>
          <p:cNvPr id="17" name="文本框 16">
            <a:extLst>
              <a:ext uri="{FF2B5EF4-FFF2-40B4-BE49-F238E27FC236}">
                <a16:creationId xmlns:a16="http://schemas.microsoft.com/office/drawing/2014/main" id="{286EC88C-C7AC-24F5-86E0-39C16D5F3A73}"/>
              </a:ext>
            </a:extLst>
          </p:cNvPr>
          <p:cNvSpPr txBox="1"/>
          <p:nvPr/>
        </p:nvSpPr>
        <p:spPr>
          <a:xfrm>
            <a:off x="2728391" y="4128692"/>
            <a:ext cx="2314663"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Remain unchanged</a:t>
            </a:r>
            <a:endParaRPr kumimoji="1" lang="zh-CN" altLang="en-US" dirty="0">
              <a:latin typeface="STKaiti" panose="02010600040101010101" pitchFamily="2" charset="-122"/>
              <a:ea typeface="STKaiti" panose="02010600040101010101" pitchFamily="2" charset="-122"/>
            </a:endParaRPr>
          </a:p>
        </p:txBody>
      </p:sp>
      <p:sp>
        <p:nvSpPr>
          <p:cNvPr id="19" name="文本框 18">
            <a:extLst>
              <a:ext uri="{FF2B5EF4-FFF2-40B4-BE49-F238E27FC236}">
                <a16:creationId xmlns:a16="http://schemas.microsoft.com/office/drawing/2014/main" id="{BB156EE3-C3C6-BC4E-543A-BCF5C504FE81}"/>
              </a:ext>
            </a:extLst>
          </p:cNvPr>
          <p:cNvSpPr txBox="1"/>
          <p:nvPr/>
        </p:nvSpPr>
        <p:spPr>
          <a:xfrm>
            <a:off x="9738834" y="5627815"/>
            <a:ext cx="1904717" cy="923330"/>
          </a:xfrm>
          <a:prstGeom prst="rect">
            <a:avLst/>
          </a:prstGeom>
          <a:solidFill>
            <a:schemeClr val="bg2"/>
          </a:solidFill>
        </p:spPr>
        <p:txBody>
          <a:bodyPr wrap="square" rtlCol="0">
            <a:spAutoFit/>
          </a:bodyPr>
          <a:lstStyle/>
          <a:p>
            <a:r>
              <a:rPr kumimoji="1" lang="en-US" altLang="zh-CN" dirty="0">
                <a:latin typeface="STKaiti" panose="02010600040101010101" pitchFamily="2" charset="-122"/>
                <a:ea typeface="STKaiti" panose="02010600040101010101" pitchFamily="2" charset="-122"/>
              </a:rPr>
              <a:t>Completeness</a:t>
            </a:r>
          </a:p>
          <a:p>
            <a:r>
              <a:rPr kumimoji="1" lang="en-US" altLang="zh-CN" dirty="0">
                <a:latin typeface="STKaiti" panose="02010600040101010101" pitchFamily="2" charset="-122"/>
                <a:ea typeface="STKaiti" panose="02010600040101010101" pitchFamily="2" charset="-122"/>
              </a:rPr>
              <a:t>Soundness</a:t>
            </a:r>
          </a:p>
          <a:p>
            <a:r>
              <a:rPr kumimoji="1" lang="en-US" altLang="zh-CN" dirty="0">
                <a:latin typeface="STKaiti" panose="02010600040101010101" pitchFamily="2" charset="-122"/>
                <a:ea typeface="STKaiti" panose="02010600040101010101" pitchFamily="2" charset="-122"/>
              </a:rPr>
              <a:t>Zero-knowledge</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8F52DAA3-33B4-4A52-731F-509812A69642}"/>
                  </a:ext>
                </a:extLst>
              </p:cNvPr>
              <p:cNvSpPr txBox="1"/>
              <p:nvPr/>
            </p:nvSpPr>
            <p:spPr>
              <a:xfrm>
                <a:off x="3057720" y="2489122"/>
                <a:ext cx="315828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𝐻</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𝑟</m:t>
                          </m:r>
                        </m:e>
                        <m:sup>
                          <m:r>
                            <a:rPr kumimoji="1" lang="en-US" altLang="zh-CN" sz="2000" b="0" i="1" smtClean="0">
                              <a:latin typeface="Cambria Math" panose="02040503050406030204" pitchFamily="18" charset="0"/>
                            </a:rPr>
                            <m:t>⊤</m:t>
                          </m:r>
                        </m:sup>
                      </m:sSup>
                      <m:r>
                        <a:rPr kumimoji="1" lang="en-US" altLang="zh-CN" sz="2000" b="0" i="1" smtClean="0">
                          <a:latin typeface="Cambria Math" panose="02040503050406030204" pitchFamily="18" charset="0"/>
                        </a:rPr>
                        <m:t>+</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𝑠</m:t>
                          </m:r>
                        </m:e>
                        <m:sup>
                          <m:r>
                            <a:rPr kumimoji="1" lang="en-US" altLang="zh-CN" sz="2000" b="0" i="1" smtClean="0">
                              <a:latin typeface="Cambria Math" panose="02040503050406030204" pitchFamily="18" charset="0"/>
                            </a:rPr>
                            <m:t>⊤</m:t>
                          </m:r>
                        </m:sup>
                      </m:sSup>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r>
                        <a:rPr kumimoji="1" lang="en-US" altLang="zh-CN" sz="2000" i="1" smtClean="0">
                          <a:latin typeface="Cambria Math" panose="02040503050406030204" pitchFamily="18" charset="0"/>
                        </a:rPr>
                        <m:t> </m:t>
                      </m:r>
                      <m:r>
                        <a:rPr kumimoji="1" lang="en-US" altLang="zh-CN" sz="2000" i="1">
                          <a:latin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𝑐</m:t>
                          </m:r>
                        </m:e>
                        <m:sub>
                          <m:r>
                            <a:rPr kumimoji="1" lang="en-US" altLang="zh-CN" sz="2000" i="1">
                              <a:latin typeface="Cambria Math" panose="02040503050406030204" pitchFamily="18" charset="0"/>
                            </a:rPr>
                            <m:t>1</m:t>
                          </m:r>
                        </m:sub>
                      </m:sSub>
                    </m:oMath>
                  </m:oMathPara>
                </a14:m>
                <a:endParaRPr kumimoji="1" lang="zh-CN" altLang="en-US" sz="2000" dirty="0"/>
              </a:p>
            </p:txBody>
          </p:sp>
        </mc:Choice>
        <mc:Fallback xmlns="">
          <p:sp>
            <p:nvSpPr>
              <p:cNvPr id="20" name="文本框 19">
                <a:extLst>
                  <a:ext uri="{FF2B5EF4-FFF2-40B4-BE49-F238E27FC236}">
                    <a16:creationId xmlns:a16="http://schemas.microsoft.com/office/drawing/2014/main" id="{8F52DAA3-33B4-4A52-731F-509812A69642}"/>
                  </a:ext>
                </a:extLst>
              </p:cNvPr>
              <p:cNvSpPr txBox="1">
                <a:spLocks noRot="1" noChangeAspect="1" noMove="1" noResize="1" noEditPoints="1" noAdjustHandles="1" noChangeArrowheads="1" noChangeShapeType="1" noTextEdit="1"/>
              </p:cNvSpPr>
              <p:nvPr/>
            </p:nvSpPr>
            <p:spPr>
              <a:xfrm>
                <a:off x="3057720" y="2489122"/>
                <a:ext cx="3158283" cy="400110"/>
              </a:xfrm>
              <a:prstGeom prst="rect">
                <a:avLst/>
              </a:prstGeom>
              <a:blipFill>
                <a:blip r:embed="rId11"/>
                <a:stretch>
                  <a:fillRect b="-1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6BBBCCA1-FCC3-3C28-0D98-260FA775307B}"/>
                  </a:ext>
                </a:extLst>
              </p:cNvPr>
              <p:cNvSpPr txBox="1"/>
              <p:nvPr/>
            </p:nvSpPr>
            <p:spPr>
              <a:xfrm>
                <a:off x="302185" y="1036976"/>
                <a:ext cx="6859314" cy="430887"/>
              </a:xfrm>
              <a:prstGeom prst="rect">
                <a:avLst/>
              </a:prstGeom>
              <a:noFill/>
            </p:spPr>
            <p:txBody>
              <a:bodyPr wrap="none" lIns="0" tIns="0" rIns="0" bIns="0" rtlCol="0">
                <a:spAutoFit/>
              </a:bodyPr>
              <a:lstStyle/>
              <a:p>
                <a:r>
                  <a:rPr kumimoji="1" lang="en-US" altLang="zh-CN" sz="2800" b="1" dirty="0">
                    <a:latin typeface="STKaiti" panose="02010600040101010101" pitchFamily="2" charset="-122"/>
                    <a:ea typeface="STKaiti" panose="02010600040101010101" pitchFamily="2" charset="-122"/>
                  </a:rPr>
                  <a:t>The modified Stern’s framework </a:t>
                </a:r>
                <a:r>
                  <a:rPr kumimoji="1" lang="zh-CN" altLang="en-US" sz="2800" b="1" dirty="0">
                    <a:latin typeface="STKaiti" panose="02010600040101010101" pitchFamily="2" charset="-122"/>
                    <a:ea typeface="STKaiti" panose="02010600040101010101" pitchFamily="2" charset="-122"/>
                  </a:rPr>
                  <a:t>：</a:t>
                </a:r>
                <a14:m>
                  <m:oMath xmlns:m="http://schemas.openxmlformats.org/officeDocument/2006/math">
                    <m:r>
                      <a:rPr kumimoji="1" lang="en-US" altLang="zh-CN" sz="2800" b="1" i="1" smtClean="0">
                        <a:latin typeface="Cambria Math" panose="02040503050406030204" pitchFamily="18" charset="0"/>
                      </a:rPr>
                      <m:t>𝑯</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𝒆</m:t>
                        </m:r>
                      </m:e>
                      <m:sup>
                        <m:r>
                          <a:rPr kumimoji="1" lang="en-US" altLang="zh-CN" sz="2800" b="1" i="1" smtClean="0">
                            <a:latin typeface="Cambria Math" panose="02040503050406030204" pitchFamily="18" charset="0"/>
                          </a:rPr>
                          <m:t>⊤</m:t>
                        </m:r>
                      </m:sup>
                    </m:sSup>
                    <m:r>
                      <a:rPr kumimoji="1" lang="en-US" altLang="zh-CN" sz="2800" b="1" i="1" smtClean="0">
                        <a:latin typeface="Cambria Math" panose="02040503050406030204" pitchFamily="18" charset="0"/>
                      </a:rPr>
                      <m:t>=</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𝒔</m:t>
                        </m:r>
                      </m:e>
                      <m:sup>
                        <m:r>
                          <a:rPr kumimoji="1" lang="en-US" altLang="zh-CN" sz="2800" b="1" i="1" smtClean="0">
                            <a:latin typeface="Cambria Math" panose="02040503050406030204" pitchFamily="18" charset="0"/>
                          </a:rPr>
                          <m:t>⊤</m:t>
                        </m:r>
                      </m:sup>
                    </m:sSup>
                  </m:oMath>
                </a14:m>
                <a:endParaRPr kumimoji="1" lang="zh-CN" altLang="en-US" sz="2800" b="1" dirty="0"/>
              </a:p>
            </p:txBody>
          </p:sp>
        </mc:Choice>
        <mc:Fallback xmlns="">
          <p:sp>
            <p:nvSpPr>
              <p:cNvPr id="16" name="文本框 15">
                <a:extLst>
                  <a:ext uri="{FF2B5EF4-FFF2-40B4-BE49-F238E27FC236}">
                    <a16:creationId xmlns:a16="http://schemas.microsoft.com/office/drawing/2014/main" id="{6BBBCCA1-FCC3-3C28-0D98-260FA775307B}"/>
                  </a:ext>
                </a:extLst>
              </p:cNvPr>
              <p:cNvSpPr txBox="1">
                <a:spLocks noRot="1" noChangeAspect="1" noMove="1" noResize="1" noEditPoints="1" noAdjustHandles="1" noChangeArrowheads="1" noChangeShapeType="1" noTextEdit="1"/>
              </p:cNvSpPr>
              <p:nvPr/>
            </p:nvSpPr>
            <p:spPr>
              <a:xfrm>
                <a:off x="302185" y="1036976"/>
                <a:ext cx="6859314" cy="430887"/>
              </a:xfrm>
              <a:prstGeom prst="rect">
                <a:avLst/>
              </a:prstGeom>
              <a:blipFill>
                <a:blip r:embed="rId12"/>
                <a:stretch>
                  <a:fillRect l="-3333" t="-28571" b="-457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5344244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7951" y="176843"/>
            <a:ext cx="1787265" cy="727180"/>
          </a:xfrm>
        </p:spPr>
        <p:txBody>
          <a:bodyPr/>
          <a:lstStyle/>
          <a:p>
            <a:r>
              <a:rPr lang="en-US" altLang="zh-CN" dirty="0"/>
              <a:t>Online</a:t>
            </a:r>
            <a:endParaRPr lang="zh-CN" altLang="en-US" dirty="0"/>
          </a:p>
        </p:txBody>
      </p:sp>
      <p:sp>
        <p:nvSpPr>
          <p:cNvPr id="3" name="文本框 2"/>
          <p:cNvSpPr txBox="1"/>
          <p:nvPr/>
        </p:nvSpPr>
        <p:spPr>
          <a:xfrm>
            <a:off x="2331279" y="1639461"/>
            <a:ext cx="6009664" cy="502766"/>
          </a:xfrm>
          <a:prstGeom prst="rect">
            <a:avLst/>
          </a:prstGeom>
          <a:noFill/>
        </p:spPr>
        <p:txBody>
          <a:bodyPr wrap="square">
            <a:spAutoFit/>
          </a:bodyPr>
          <a:lstStyle/>
          <a:p>
            <a:r>
              <a:rPr lang="en-US" altLang="zh-CN" sz="2665" b="1" dirty="0">
                <a:solidFill>
                  <a:srgbClr val="002060"/>
                </a:solidFill>
              </a:rPr>
              <a:t>Background</a:t>
            </a:r>
            <a:endParaRPr lang="zh-CN" altLang="en-US" sz="2665" b="1" dirty="0">
              <a:solidFill>
                <a:srgbClr val="002060"/>
              </a:solidFill>
            </a:endParaRPr>
          </a:p>
        </p:txBody>
      </p:sp>
      <p:sp>
        <p:nvSpPr>
          <p:cNvPr id="11" name="椭圆 10"/>
          <p:cNvSpPr/>
          <p:nvPr/>
        </p:nvSpPr>
        <p:spPr>
          <a:xfrm>
            <a:off x="1582491" y="1605227"/>
            <a:ext cx="591004" cy="591004"/>
          </a:xfrm>
          <a:prstGeom prst="ellipse">
            <a:avLst/>
          </a:prstGeom>
          <a:solidFill>
            <a:srgbClr val="013E5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01</a:t>
            </a:r>
            <a:endParaRPr lang="zh-CN" altLang="en-US" sz="2665" dirty="0">
              <a:solidFill>
                <a:schemeClr val="bg1"/>
              </a:solidFill>
              <a:latin typeface="Impact" panose="020B0806030902050204" pitchFamily="34" charset="0"/>
            </a:endParaRPr>
          </a:p>
        </p:txBody>
      </p:sp>
      <p:grpSp>
        <p:nvGrpSpPr>
          <p:cNvPr id="14" name="组合 13"/>
          <p:cNvGrpSpPr/>
          <p:nvPr/>
        </p:nvGrpSpPr>
        <p:grpSpPr>
          <a:xfrm>
            <a:off x="1574139" y="2980727"/>
            <a:ext cx="8956075" cy="591004"/>
            <a:chOff x="748456" y="1690664"/>
            <a:chExt cx="6690786" cy="443253"/>
          </a:xfrm>
        </p:grpSpPr>
        <p:sp>
          <p:nvSpPr>
            <p:cNvPr id="9" name="文本框 8"/>
            <p:cNvSpPr txBox="1"/>
            <p:nvPr/>
          </p:nvSpPr>
          <p:spPr>
            <a:xfrm>
              <a:off x="1316311" y="1715018"/>
              <a:ext cx="6122931" cy="377075"/>
            </a:xfrm>
            <a:prstGeom prst="rect">
              <a:avLst/>
            </a:prstGeom>
            <a:noFill/>
          </p:spPr>
          <p:txBody>
            <a:bodyPr wrap="square">
              <a:spAutoFit/>
            </a:bodyPr>
            <a:lstStyle/>
            <a:p>
              <a:r>
                <a:rPr lang="en-US" altLang="zh-CN" sz="2665" b="1" dirty="0">
                  <a:solidFill>
                    <a:srgbClr val="002060"/>
                  </a:solidFill>
                </a:rPr>
                <a:t>Preliminaries</a:t>
              </a:r>
              <a:endParaRPr lang="zh-CN" altLang="en-US" sz="2665" b="1" dirty="0">
                <a:solidFill>
                  <a:srgbClr val="002060"/>
                </a:solidFill>
              </a:endParaRPr>
            </a:p>
          </p:txBody>
        </p:sp>
        <p:sp>
          <p:nvSpPr>
            <p:cNvPr id="12" name="椭圆 11"/>
            <p:cNvSpPr/>
            <p:nvPr/>
          </p:nvSpPr>
          <p:spPr>
            <a:xfrm>
              <a:off x="748456" y="1690664"/>
              <a:ext cx="443253" cy="443253"/>
            </a:xfrm>
            <a:prstGeom prst="ellipse">
              <a:avLst/>
            </a:prstGeom>
            <a:solidFill>
              <a:srgbClr val="013E5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02</a:t>
              </a:r>
              <a:endParaRPr lang="zh-CN" altLang="en-US" sz="2665" dirty="0">
                <a:solidFill>
                  <a:schemeClr val="bg1"/>
                </a:solidFill>
                <a:latin typeface="Impact" panose="020B0806030902050204" pitchFamily="34" charset="0"/>
              </a:endParaRPr>
            </a:p>
          </p:txBody>
        </p:sp>
      </p:grpSp>
      <p:grpSp>
        <p:nvGrpSpPr>
          <p:cNvPr id="15" name="组合 14"/>
          <p:cNvGrpSpPr/>
          <p:nvPr/>
        </p:nvGrpSpPr>
        <p:grpSpPr>
          <a:xfrm>
            <a:off x="1582420" y="4558665"/>
            <a:ext cx="9886315" cy="1576784"/>
            <a:chOff x="752276" y="3406617"/>
            <a:chExt cx="7414891" cy="1182603"/>
          </a:xfrm>
        </p:grpSpPr>
        <p:sp>
          <p:nvSpPr>
            <p:cNvPr id="4" name="文本框 3"/>
            <p:cNvSpPr txBox="1"/>
            <p:nvPr/>
          </p:nvSpPr>
          <p:spPr>
            <a:xfrm>
              <a:off x="1316310" y="3443497"/>
              <a:ext cx="6850857" cy="376242"/>
            </a:xfrm>
            <a:prstGeom prst="rect">
              <a:avLst/>
            </a:prstGeom>
            <a:noFill/>
          </p:spPr>
          <p:txBody>
            <a:bodyPr wrap="square">
              <a:spAutoFit/>
            </a:bodyPr>
            <a:lstStyle/>
            <a:p>
              <a:r>
                <a:rPr lang="en-US" altLang="zh-CN" sz="2665" b="1" dirty="0">
                  <a:solidFill>
                    <a:srgbClr val="002060"/>
                  </a:solidFill>
                </a:rPr>
                <a:t>Our Work —— code-based </a:t>
              </a:r>
              <a:r>
                <a:rPr lang="en-US" altLang="zh-CN" sz="2665" b="1" dirty="0">
                  <a:solidFill>
                    <a:srgbClr val="002060"/>
                  </a:solidFill>
                  <a:sym typeface="+mn-ea"/>
                </a:rPr>
                <a:t>one-out-of-many proofs</a:t>
              </a:r>
              <a:endParaRPr lang="en-US" altLang="zh-CN" sz="2665" b="1" dirty="0">
                <a:solidFill>
                  <a:srgbClr val="002060"/>
                </a:solidFill>
              </a:endParaRPr>
            </a:p>
          </p:txBody>
        </p:sp>
        <p:sp>
          <p:nvSpPr>
            <p:cNvPr id="5" name="文本框 4"/>
            <p:cNvSpPr txBox="1"/>
            <p:nvPr/>
          </p:nvSpPr>
          <p:spPr>
            <a:xfrm>
              <a:off x="1687783" y="3949321"/>
              <a:ext cx="4629150" cy="499116"/>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rgbClr val="3391AA"/>
                  </a:solidFill>
                  <a:latin typeface="微软雅黑" pitchFamily="34" charset="-122"/>
                </a:rPr>
                <a:t>SD/ GSD-based one-out-of-many proofs</a:t>
              </a:r>
              <a:endParaRPr lang="zh-CN" altLang="en-US" sz="1865" b="1" dirty="0">
                <a:solidFill>
                  <a:srgbClr val="3391AA"/>
                </a:solidFill>
                <a:latin typeface="微软雅黑" pitchFamily="34" charset="-122"/>
              </a:endParaRPr>
            </a:p>
            <a:p>
              <a:pPr marL="381000" indent="-381000">
                <a:buFont typeface="Wingdings" panose="05000000000000000000" pitchFamily="2" charset="2"/>
                <a:buChar char="l"/>
              </a:pPr>
              <a:endParaRPr lang="en-US" altLang="zh-CN" sz="1865" b="1" dirty="0">
                <a:solidFill>
                  <a:srgbClr val="3391AA"/>
                </a:solidFill>
                <a:latin typeface="微软雅黑" pitchFamily="34" charset="-122"/>
              </a:endParaRPr>
            </a:p>
          </p:txBody>
        </p:sp>
        <p:sp>
          <p:nvSpPr>
            <p:cNvPr id="6" name="文本框 5"/>
            <p:cNvSpPr txBox="1"/>
            <p:nvPr/>
          </p:nvSpPr>
          <p:spPr>
            <a:xfrm>
              <a:off x="1687783" y="4305371"/>
              <a:ext cx="4629150" cy="283849"/>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rgbClr val="3391AA"/>
                  </a:solidFill>
                  <a:latin typeface="微软雅黑" pitchFamily="34" charset="-122"/>
                </a:rPr>
                <a:t>Ring signature scheme</a:t>
              </a:r>
            </a:p>
          </p:txBody>
        </p:sp>
        <p:sp>
          <p:nvSpPr>
            <p:cNvPr id="13" name="椭圆 12"/>
            <p:cNvSpPr/>
            <p:nvPr/>
          </p:nvSpPr>
          <p:spPr>
            <a:xfrm>
              <a:off x="752276" y="3406617"/>
              <a:ext cx="443253" cy="443253"/>
            </a:xfrm>
            <a:prstGeom prst="ellipse">
              <a:avLst/>
            </a:prstGeom>
            <a:solidFill>
              <a:srgbClr val="013E5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03</a:t>
              </a:r>
              <a:endParaRPr lang="zh-CN" altLang="en-US" sz="2665" dirty="0">
                <a:solidFill>
                  <a:schemeClr val="bg1"/>
                </a:solidFill>
                <a:latin typeface="Impact" panose="020B0806030902050204" pitchFamily="34" charset="0"/>
              </a:endParaRPr>
            </a:p>
          </p:txBody>
        </p:sp>
      </p:grpSp>
      <p:sp>
        <p:nvSpPr>
          <p:cNvPr id="16" name="灯片编号占位符 15"/>
          <p:cNvSpPr>
            <a:spLocks noGrp="1"/>
          </p:cNvSpPr>
          <p:nvPr>
            <p:ph type="sldNum" sz="quarter" idx="12"/>
          </p:nvPr>
        </p:nvSpPr>
        <p:spPr/>
        <p:txBody>
          <a:bodyPr/>
          <a:lstStyle/>
          <a:p>
            <a:pPr defTabSz="914400">
              <a:defRPr/>
            </a:pPr>
            <a:fld id="{0F0C7B39-4D7E-4E2C-B3E5-BF16B572E60E}" type="slidenum">
              <a:rPr lang="zh-CN" altLang="en-US"/>
              <a:t>2</a:t>
            </a:fld>
            <a:endParaRPr lang="zh-CN" altLang="en-US"/>
          </a:p>
        </p:txBody>
      </p:sp>
      <p:sp>
        <p:nvSpPr>
          <p:cNvPr id="7" name="文本框 6"/>
          <p:cNvSpPr txBox="1"/>
          <p:nvPr/>
        </p:nvSpPr>
        <p:spPr>
          <a:xfrm>
            <a:off x="2826576" y="6184668"/>
            <a:ext cx="6172200" cy="379656"/>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rgbClr val="3391AA"/>
                </a:solidFill>
                <a:latin typeface="微软雅黑" pitchFamily="34" charset="-122"/>
              </a:rPr>
              <a:t>Group signature scheme</a:t>
            </a:r>
          </a:p>
        </p:txBody>
      </p:sp>
      <p:sp>
        <p:nvSpPr>
          <p:cNvPr id="17" name="文本框 16">
            <a:extLst>
              <a:ext uri="{FF2B5EF4-FFF2-40B4-BE49-F238E27FC236}">
                <a16:creationId xmlns:a16="http://schemas.microsoft.com/office/drawing/2014/main" id="{D9BDED61-0C30-BE69-FE34-F64A16147792}"/>
              </a:ext>
            </a:extLst>
          </p:cNvPr>
          <p:cNvSpPr txBox="1"/>
          <p:nvPr/>
        </p:nvSpPr>
        <p:spPr>
          <a:xfrm>
            <a:off x="2672207" y="4148495"/>
            <a:ext cx="6096000"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rgbClr val="3391AA"/>
                </a:solidFill>
                <a:latin typeface="微软雅黑" pitchFamily="34" charset="-122"/>
              </a:rPr>
              <a:t>General decoding problem</a:t>
            </a:r>
            <a:endParaRPr lang="zh-CN" altLang="en-US" sz="2000" dirty="0"/>
          </a:p>
        </p:txBody>
      </p:sp>
      <p:sp>
        <p:nvSpPr>
          <p:cNvPr id="18" name="文本框 17">
            <a:extLst>
              <a:ext uri="{FF2B5EF4-FFF2-40B4-BE49-F238E27FC236}">
                <a16:creationId xmlns:a16="http://schemas.microsoft.com/office/drawing/2014/main" id="{FAE9566E-8F1D-3CCC-6DEF-EC7736C2E0AA}"/>
              </a:ext>
            </a:extLst>
          </p:cNvPr>
          <p:cNvSpPr txBox="1"/>
          <p:nvPr/>
        </p:nvSpPr>
        <p:spPr>
          <a:xfrm>
            <a:off x="2672207" y="3659243"/>
            <a:ext cx="7057051"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rgbClr val="3391AA"/>
                </a:solidFill>
                <a:latin typeface="微软雅黑" pitchFamily="34" charset="-122"/>
              </a:rPr>
              <a:t>Syndrome decoding problem</a:t>
            </a:r>
            <a:endParaRPr lang="zh-CN" altLang="en-US" sz="2400" dirty="0"/>
          </a:p>
        </p:txBody>
      </p:sp>
      <p:sp>
        <p:nvSpPr>
          <p:cNvPr id="8" name="文本框 7">
            <a:extLst>
              <a:ext uri="{FF2B5EF4-FFF2-40B4-BE49-F238E27FC236}">
                <a16:creationId xmlns:a16="http://schemas.microsoft.com/office/drawing/2014/main" id="{158C187C-64D8-9375-D979-9575323DA490}"/>
              </a:ext>
            </a:extLst>
          </p:cNvPr>
          <p:cNvSpPr txBox="1"/>
          <p:nvPr/>
        </p:nvSpPr>
        <p:spPr>
          <a:xfrm>
            <a:off x="2384150" y="2315000"/>
            <a:ext cx="7057051"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rgbClr val="3391AA"/>
                </a:solidFill>
                <a:latin typeface="微软雅黑" pitchFamily="34" charset="-122"/>
              </a:rPr>
              <a:t>One-out-of-many proofs</a:t>
            </a:r>
            <a:endParaRPr lang="zh-CN" altLang="en-US" sz="2400" dirty="0"/>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20</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3D49A772-9398-973F-D84C-6B5BB2CCA1B7}"/>
                  </a:ext>
                </a:extLst>
              </p:cNvPr>
              <p:cNvSpPr txBox="1"/>
              <p:nvPr/>
            </p:nvSpPr>
            <p:spPr>
              <a:xfrm>
                <a:off x="252002" y="973159"/>
                <a:ext cx="6405921" cy="518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smtClean="0">
                          <a:latin typeface="Cambria Math" panose="02040503050406030204" pitchFamily="18" charset="0"/>
                        </a:rPr>
                        <m:t>𝑹</m:t>
                      </m:r>
                      <m:r>
                        <a:rPr kumimoji="1" lang="en-US" altLang="zh-CN" sz="2800" b="1" i="1" smtClean="0">
                          <a:latin typeface="Cambria Math" panose="02040503050406030204" pitchFamily="18" charset="0"/>
                        </a:rPr>
                        <m:t>:{</m:t>
                      </m:r>
                      <m:d>
                        <m:dPr>
                          <m:ctrlPr>
                            <a:rPr kumimoji="1" lang="en-US" altLang="zh-CN" sz="2800" b="1" i="1" smtClean="0">
                              <a:latin typeface="Cambria Math" panose="02040503050406030204" pitchFamily="18" charset="0"/>
                            </a:rPr>
                          </m:ctrlPr>
                        </m:dPr>
                        <m:e>
                          <m:r>
                            <a:rPr kumimoji="1" lang="en-US" altLang="zh-CN" sz="2800" b="1" i="1" smtClean="0">
                              <a:latin typeface="Cambria Math" panose="02040503050406030204" pitchFamily="18" charset="0"/>
                            </a:rPr>
                            <m:t>𝑯</m:t>
                          </m:r>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𝟏</m:t>
                              </m:r>
                            </m:sub>
                          </m:sSub>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𝑵</m:t>
                              </m:r>
                            </m:sub>
                          </m:sSub>
                        </m:e>
                      </m:d>
                      <m:r>
                        <a:rPr kumimoji="1" lang="en-US" altLang="zh-CN" sz="2800" b="1" i="1" smtClean="0">
                          <a:latin typeface="Cambria Math" panose="02040503050406030204" pitchFamily="18" charset="0"/>
                          <a:sym typeface="Wingdings" panose="05000000000000000000" pitchFamily="2" charset="2"/>
                        </a:rPr>
                        <m:t>(</m:t>
                      </m:r>
                      <m:sSub>
                        <m:sSubPr>
                          <m:ctrlPr>
                            <a:rPr kumimoji="1" lang="en-US" altLang="zh-CN" sz="2800" b="1" i="1" smtClean="0">
                              <a:latin typeface="Cambria Math" panose="02040503050406030204" pitchFamily="18" charset="0"/>
                              <a:sym typeface="Wingdings" panose="05000000000000000000" pitchFamily="2" charset="2"/>
                            </a:rPr>
                          </m:ctrlPr>
                        </m:sSubPr>
                        <m:e>
                          <m:r>
                            <a:rPr kumimoji="1" lang="en-US" altLang="zh-CN" sz="2800" b="1" i="1" smtClean="0">
                              <a:latin typeface="Cambria Math" panose="02040503050406030204" pitchFamily="18" charset="0"/>
                              <a:sym typeface="Wingdings" panose="05000000000000000000" pitchFamily="2" charset="2"/>
                            </a:rPr>
                            <m:t>𝒆</m:t>
                          </m:r>
                        </m:e>
                        <m:sub>
                          <m:r>
                            <a:rPr kumimoji="1" lang="en-US" altLang="zh-CN" sz="2800" b="1" i="1" smtClean="0">
                              <a:latin typeface="Cambria Math" panose="02040503050406030204" pitchFamily="18" charset="0"/>
                              <a:sym typeface="Wingdings" panose="05000000000000000000" pitchFamily="2" charset="2"/>
                            </a:rPr>
                            <m:t>𝒋</m:t>
                          </m:r>
                        </m:sub>
                      </m:sSub>
                      <m:r>
                        <a:rPr kumimoji="1" lang="en-US" altLang="zh-CN" sz="2800" b="1" i="1" smtClean="0">
                          <a:latin typeface="Cambria Math" panose="02040503050406030204" pitchFamily="18" charset="0"/>
                          <a:sym typeface="Wingdings" panose="05000000000000000000" pitchFamily="2" charset="2"/>
                        </a:rPr>
                        <m:t>)|</m:t>
                      </m:r>
                      <m:r>
                        <a:rPr kumimoji="1" lang="en-US" altLang="zh-CN" sz="2800" b="1" i="1" smtClean="0">
                          <a:latin typeface="Cambria Math" panose="02040503050406030204" pitchFamily="18" charset="0"/>
                        </a:rPr>
                        <m:t>𝑯</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𝒆</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𝒋</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𝑵</m:t>
                      </m:r>
                      <m:r>
                        <a:rPr kumimoji="1" lang="en-US" altLang="zh-CN" sz="2800" b="1" i="1" smtClean="0">
                          <a:latin typeface="Cambria Math" panose="02040503050406030204" pitchFamily="18" charset="0"/>
                        </a:rPr>
                        <m:t>]}</m:t>
                      </m:r>
                    </m:oMath>
                  </m:oMathPara>
                </a14:m>
                <a:endParaRPr kumimoji="1" lang="zh-CN" altLang="en-US" sz="2800" b="1" dirty="0"/>
              </a:p>
            </p:txBody>
          </p:sp>
        </mc:Choice>
        <mc:Fallback xmlns="">
          <p:sp>
            <p:nvSpPr>
              <p:cNvPr id="3" name="文本框 2">
                <a:extLst>
                  <a:ext uri="{FF2B5EF4-FFF2-40B4-BE49-F238E27FC236}">
                    <a16:creationId xmlns:a16="http://schemas.microsoft.com/office/drawing/2014/main" id="{3D49A772-9398-973F-D84C-6B5BB2CCA1B7}"/>
                  </a:ext>
                </a:extLst>
              </p:cNvPr>
              <p:cNvSpPr txBox="1">
                <a:spLocks noRot="1" noChangeAspect="1" noMove="1" noResize="1" noEditPoints="1" noAdjustHandles="1" noChangeArrowheads="1" noChangeShapeType="1" noTextEdit="1"/>
              </p:cNvSpPr>
              <p:nvPr/>
            </p:nvSpPr>
            <p:spPr>
              <a:xfrm>
                <a:off x="252002" y="973159"/>
                <a:ext cx="6405921" cy="518219"/>
              </a:xfrm>
              <a:prstGeom prst="rect">
                <a:avLst/>
              </a:prstGeom>
              <a:blipFill>
                <a:blip r:embed="rId4"/>
                <a:stretch>
                  <a:fillRect l="-198" r="-791" b="-21429"/>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8A659176-73D7-0553-2740-EE46EFDB93D0}"/>
              </a:ext>
            </a:extLst>
          </p:cNvPr>
          <p:cNvSpPr txBox="1"/>
          <p:nvPr/>
        </p:nvSpPr>
        <p:spPr>
          <a:xfrm>
            <a:off x="4089408" y="1579019"/>
            <a:ext cx="4092697" cy="523220"/>
          </a:xfrm>
          <a:prstGeom prst="rect">
            <a:avLst/>
          </a:prstGeom>
          <a:noFill/>
        </p:spPr>
        <p:txBody>
          <a:bodyPr wrap="square" rtlCol="0">
            <a:spAutoFit/>
          </a:bodyPr>
          <a:lstStyle/>
          <a:p>
            <a:r>
              <a:rPr kumimoji="1" lang="en-US" altLang="zh-CN" sz="2800" dirty="0">
                <a:latin typeface="STKaiti" panose="02010600040101010101" pitchFamily="2" charset="-122"/>
                <a:ea typeface="STKaiti" panose="02010600040101010101" pitchFamily="2" charset="-122"/>
              </a:rPr>
              <a:t>one-out-of-many proofs</a:t>
            </a:r>
            <a:endParaRPr kumimoji="1" lang="zh-CN" altLang="en-US" sz="2800"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A2BF9007-A65B-A1D5-23EC-5EC5820B14D1}"/>
                  </a:ext>
                </a:extLst>
              </p:cNvPr>
              <p:cNvSpPr txBox="1"/>
              <p:nvPr/>
            </p:nvSpPr>
            <p:spPr>
              <a:xfrm>
                <a:off x="4019120" y="2577123"/>
                <a:ext cx="368619" cy="369332"/>
              </a:xfrm>
              <a:prstGeom prst="rect">
                <a:avLst/>
              </a:prstGeom>
              <a:noFill/>
              <a:ln>
                <a:solidFill>
                  <a:schemeClr val="accent4"/>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m:t>
                          </m:r>
                        </m:sup>
                      </m:sSubSup>
                    </m:oMath>
                  </m:oMathPara>
                </a14:m>
                <a:endParaRPr kumimoji="1" lang="zh-CN" altLang="en-US" dirty="0"/>
              </a:p>
            </p:txBody>
          </p:sp>
        </mc:Choice>
        <mc:Fallback xmlns="">
          <p:sp>
            <p:nvSpPr>
              <p:cNvPr id="5" name="文本框 4">
                <a:extLst>
                  <a:ext uri="{FF2B5EF4-FFF2-40B4-BE49-F238E27FC236}">
                    <a16:creationId xmlns:a16="http://schemas.microsoft.com/office/drawing/2014/main" id="{A2BF9007-A65B-A1D5-23EC-5EC5820B14D1}"/>
                  </a:ext>
                </a:extLst>
              </p:cNvPr>
              <p:cNvSpPr txBox="1">
                <a:spLocks noRot="1" noChangeAspect="1" noMove="1" noResize="1" noEditPoints="1" noAdjustHandles="1" noChangeArrowheads="1" noChangeShapeType="1" noTextEdit="1"/>
              </p:cNvSpPr>
              <p:nvPr/>
            </p:nvSpPr>
            <p:spPr>
              <a:xfrm>
                <a:off x="4019120" y="2577123"/>
                <a:ext cx="368619" cy="369332"/>
              </a:xfrm>
              <a:prstGeom prst="rect">
                <a:avLst/>
              </a:prstGeom>
              <a:blipFill>
                <a:blip r:embed="rId5"/>
                <a:stretch>
                  <a:fillRect/>
                </a:stretch>
              </a:blipFill>
              <a:ln>
                <a:solidFill>
                  <a:schemeClr val="accent4"/>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5ADD228-B7AB-D565-BC94-FBD1FDFBC8A1}"/>
                  </a:ext>
                </a:extLst>
              </p:cNvPr>
              <p:cNvSpPr txBox="1"/>
              <p:nvPr/>
            </p:nvSpPr>
            <p:spPr>
              <a:xfrm>
                <a:off x="4784837" y="2577123"/>
                <a:ext cx="392171" cy="369332"/>
              </a:xfrm>
              <a:prstGeom prst="rect">
                <a:avLst/>
              </a:prstGeom>
              <a:noFill/>
              <a:ln>
                <a:solidFill>
                  <a:schemeClr val="accent4"/>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2</m:t>
                          </m:r>
                        </m:sub>
                        <m:sup>
                          <m:r>
                            <a:rPr kumimoji="1" lang="en-US" altLang="zh-CN" b="0" i="1" smtClean="0">
                              <a:latin typeface="Cambria Math" panose="02040503050406030204" pitchFamily="18" charset="0"/>
                            </a:rPr>
                            <m:t>⊤</m:t>
                          </m:r>
                        </m:sup>
                      </m:sSubSup>
                    </m:oMath>
                  </m:oMathPara>
                </a14:m>
                <a:endParaRPr kumimoji="1" lang="zh-CN" altLang="en-US" dirty="0"/>
              </a:p>
            </p:txBody>
          </p:sp>
        </mc:Choice>
        <mc:Fallback xmlns="">
          <p:sp>
            <p:nvSpPr>
              <p:cNvPr id="6" name="文本框 5">
                <a:extLst>
                  <a:ext uri="{FF2B5EF4-FFF2-40B4-BE49-F238E27FC236}">
                    <a16:creationId xmlns:a16="http://schemas.microsoft.com/office/drawing/2014/main" id="{A5ADD228-B7AB-D565-BC94-FBD1FDFBC8A1}"/>
                  </a:ext>
                </a:extLst>
              </p:cNvPr>
              <p:cNvSpPr txBox="1">
                <a:spLocks noRot="1" noChangeAspect="1" noMove="1" noResize="1" noEditPoints="1" noAdjustHandles="1" noChangeArrowheads="1" noChangeShapeType="1" noTextEdit="1"/>
              </p:cNvSpPr>
              <p:nvPr/>
            </p:nvSpPr>
            <p:spPr>
              <a:xfrm>
                <a:off x="4784837" y="2577123"/>
                <a:ext cx="392171" cy="369332"/>
              </a:xfrm>
              <a:prstGeom prst="rect">
                <a:avLst/>
              </a:prstGeom>
              <a:blipFill>
                <a:blip r:embed="rId6"/>
                <a:stretch>
                  <a:fillRect/>
                </a:stretch>
              </a:blipFill>
              <a:ln>
                <a:solidFill>
                  <a:schemeClr val="accent4"/>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B4A86120-9441-BB7A-6C27-D53FC224A8BB}"/>
                  </a:ext>
                </a:extLst>
              </p:cNvPr>
              <p:cNvSpPr txBox="1"/>
              <p:nvPr/>
            </p:nvSpPr>
            <p:spPr>
              <a:xfrm>
                <a:off x="5388265" y="2623288"/>
                <a:ext cx="39217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7" name="文本框 6">
                <a:extLst>
                  <a:ext uri="{FF2B5EF4-FFF2-40B4-BE49-F238E27FC236}">
                    <a16:creationId xmlns:a16="http://schemas.microsoft.com/office/drawing/2014/main" id="{B4A86120-9441-BB7A-6C27-D53FC224A8BB}"/>
                  </a:ext>
                </a:extLst>
              </p:cNvPr>
              <p:cNvSpPr txBox="1">
                <a:spLocks noRot="1" noChangeAspect="1" noMove="1" noResize="1" noEditPoints="1" noAdjustHandles="1" noChangeArrowheads="1" noChangeShapeType="1" noTextEdit="1"/>
              </p:cNvSpPr>
              <p:nvPr/>
            </p:nvSpPr>
            <p:spPr>
              <a:xfrm>
                <a:off x="5388265" y="2623288"/>
                <a:ext cx="392171" cy="276999"/>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56D31D4-8788-E146-F3FB-EB5316970B23}"/>
                  </a:ext>
                </a:extLst>
              </p:cNvPr>
              <p:cNvSpPr txBox="1"/>
              <p:nvPr/>
            </p:nvSpPr>
            <p:spPr>
              <a:xfrm>
                <a:off x="8068747" y="2569180"/>
                <a:ext cx="392171" cy="369332"/>
              </a:xfrm>
              <a:prstGeom prst="rect">
                <a:avLst/>
              </a:prstGeom>
              <a:noFill/>
              <a:ln>
                <a:solidFill>
                  <a:schemeClr val="accent4"/>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𝑁</m:t>
                          </m:r>
                        </m:sub>
                        <m:sup>
                          <m:r>
                            <a:rPr kumimoji="1" lang="en-US" altLang="zh-CN" b="0" i="1" smtClean="0">
                              <a:latin typeface="Cambria Math" panose="02040503050406030204" pitchFamily="18" charset="0"/>
                            </a:rPr>
                            <m:t>⊤</m:t>
                          </m:r>
                        </m:sup>
                      </m:sSubSup>
                    </m:oMath>
                  </m:oMathPara>
                </a14:m>
                <a:endParaRPr kumimoji="1" lang="zh-CN" altLang="en-US" dirty="0"/>
              </a:p>
            </p:txBody>
          </p:sp>
        </mc:Choice>
        <mc:Fallback xmlns="">
          <p:sp>
            <p:nvSpPr>
              <p:cNvPr id="8" name="文本框 7">
                <a:extLst>
                  <a:ext uri="{FF2B5EF4-FFF2-40B4-BE49-F238E27FC236}">
                    <a16:creationId xmlns:a16="http://schemas.microsoft.com/office/drawing/2014/main" id="{456D31D4-8788-E146-F3FB-EB5316970B23}"/>
                  </a:ext>
                </a:extLst>
              </p:cNvPr>
              <p:cNvSpPr txBox="1">
                <a:spLocks noRot="1" noChangeAspect="1" noMove="1" noResize="1" noEditPoints="1" noAdjustHandles="1" noChangeArrowheads="1" noChangeShapeType="1" noTextEdit="1"/>
              </p:cNvSpPr>
              <p:nvPr/>
            </p:nvSpPr>
            <p:spPr>
              <a:xfrm>
                <a:off x="8068747" y="2569180"/>
                <a:ext cx="392171" cy="369332"/>
              </a:xfrm>
              <a:prstGeom prst="rect">
                <a:avLst/>
              </a:prstGeom>
              <a:blipFill>
                <a:blip r:embed="rId8"/>
                <a:stretch>
                  <a:fillRect/>
                </a:stretch>
              </a:blipFill>
              <a:ln>
                <a:solidFill>
                  <a:schemeClr val="accent4"/>
                </a:solidFill>
              </a:ln>
            </p:spPr>
            <p:txBody>
              <a:bodyPr/>
              <a:lstStyle/>
              <a:p>
                <a:r>
                  <a:rPr lang="zh-CN" altLang="en-US">
                    <a:noFill/>
                  </a:rPr>
                  <a:t> </a:t>
                </a:r>
              </a:p>
            </p:txBody>
          </p:sp>
        </mc:Fallback>
      </mc:AlternateContent>
      <p:sp>
        <p:nvSpPr>
          <p:cNvPr id="9" name="双大括号 8">
            <a:extLst>
              <a:ext uri="{FF2B5EF4-FFF2-40B4-BE49-F238E27FC236}">
                <a16:creationId xmlns:a16="http://schemas.microsoft.com/office/drawing/2014/main" id="{2E04BC1E-DC41-6EAC-3CBC-68ED6CFF7F26}"/>
              </a:ext>
            </a:extLst>
          </p:cNvPr>
          <p:cNvSpPr/>
          <p:nvPr/>
        </p:nvSpPr>
        <p:spPr>
          <a:xfrm>
            <a:off x="3779945" y="2552675"/>
            <a:ext cx="4955681" cy="523220"/>
          </a:xfrm>
          <a:prstGeom prst="bracePair">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pic>
        <p:nvPicPr>
          <p:cNvPr id="10" name="图形 9" descr="用户 轮廓">
            <a:extLst>
              <a:ext uri="{FF2B5EF4-FFF2-40B4-BE49-F238E27FC236}">
                <a16:creationId xmlns:a16="http://schemas.microsoft.com/office/drawing/2014/main" id="{4591DB12-A03C-231D-3B3C-71FBD1060A97}"/>
              </a:ext>
            </a:extLst>
          </p:cNvPr>
          <p:cNvPicPr>
            <a:picLocks noChangeAspect="1"/>
          </p:cNvPicPr>
          <p:nvPr/>
        </p:nvPicPr>
        <p:blipFill>
          <a:blip r:embed="rId9"/>
          <a:stretch>
            <a:fillRect/>
          </a:stretch>
        </p:blipFill>
        <p:spPr>
          <a:xfrm>
            <a:off x="2712145" y="4404246"/>
            <a:ext cx="914400" cy="914400"/>
          </a:xfrm>
          <a:prstGeom prst="rect">
            <a:avLst/>
          </a:prstGeom>
        </p:spPr>
      </p:pic>
      <p:sp>
        <p:nvSpPr>
          <p:cNvPr id="11" name="文本框 10">
            <a:extLst>
              <a:ext uri="{FF2B5EF4-FFF2-40B4-BE49-F238E27FC236}">
                <a16:creationId xmlns:a16="http://schemas.microsoft.com/office/drawing/2014/main" id="{65829AB2-DFA5-0FEA-13A6-A22883703210}"/>
              </a:ext>
            </a:extLst>
          </p:cNvPr>
          <p:cNvSpPr txBox="1"/>
          <p:nvPr/>
        </p:nvSpPr>
        <p:spPr>
          <a:xfrm>
            <a:off x="2804943" y="5323641"/>
            <a:ext cx="1050324"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prover</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D46FA9B-5DA9-21EF-2378-D20DCAC9DF05}"/>
                  </a:ext>
                </a:extLst>
              </p:cNvPr>
              <p:cNvSpPr txBox="1"/>
              <p:nvPr/>
            </p:nvSpPr>
            <p:spPr>
              <a:xfrm>
                <a:off x="3019651" y="5776694"/>
                <a:ext cx="435312"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𝑒</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2" name="文本框 11">
                <a:extLst>
                  <a:ext uri="{FF2B5EF4-FFF2-40B4-BE49-F238E27FC236}">
                    <a16:creationId xmlns:a16="http://schemas.microsoft.com/office/drawing/2014/main" id="{7D46FA9B-5DA9-21EF-2378-D20DCAC9DF05}"/>
                  </a:ext>
                </a:extLst>
              </p:cNvPr>
              <p:cNvSpPr txBox="1">
                <a:spLocks noRot="1" noChangeAspect="1" noMove="1" noResize="1" noEditPoints="1" noAdjustHandles="1" noChangeArrowheads="1" noChangeShapeType="1" noTextEdit="1"/>
              </p:cNvSpPr>
              <p:nvPr/>
            </p:nvSpPr>
            <p:spPr>
              <a:xfrm>
                <a:off x="3019651" y="5776694"/>
                <a:ext cx="435312" cy="299313"/>
              </a:xfrm>
              <a:prstGeom prst="rect">
                <a:avLst/>
              </a:prstGeom>
              <a:blipFill>
                <a:blip r:embed="rId10"/>
                <a:stretch>
                  <a:fillRect l="-16667" t="-4167" r="-16667" b="-25000"/>
                </a:stretch>
              </a:blipFill>
            </p:spPr>
            <p:txBody>
              <a:bodyPr/>
              <a:lstStyle/>
              <a:p>
                <a:r>
                  <a:rPr lang="zh-CN" altLang="en-US">
                    <a:noFill/>
                  </a:rPr>
                  <a:t> </a:t>
                </a:r>
              </a:p>
            </p:txBody>
          </p:sp>
        </mc:Fallback>
      </mc:AlternateContent>
      <p:pic>
        <p:nvPicPr>
          <p:cNvPr id="13" name="图形 12" descr="用户 轮廓">
            <a:extLst>
              <a:ext uri="{FF2B5EF4-FFF2-40B4-BE49-F238E27FC236}">
                <a16:creationId xmlns:a16="http://schemas.microsoft.com/office/drawing/2014/main" id="{0E493191-A0DB-8CA6-5962-29125672B033}"/>
              </a:ext>
            </a:extLst>
          </p:cNvPr>
          <p:cNvPicPr>
            <a:picLocks noChangeAspect="1"/>
          </p:cNvPicPr>
          <p:nvPr/>
        </p:nvPicPr>
        <p:blipFill>
          <a:blip r:embed="rId9"/>
          <a:stretch>
            <a:fillRect/>
          </a:stretch>
        </p:blipFill>
        <p:spPr>
          <a:xfrm>
            <a:off x="8658082" y="4404246"/>
            <a:ext cx="914400" cy="914400"/>
          </a:xfrm>
          <a:prstGeom prst="rect">
            <a:avLst/>
          </a:prstGeom>
        </p:spPr>
      </p:pic>
      <p:sp>
        <p:nvSpPr>
          <p:cNvPr id="14" name="文本框 13">
            <a:extLst>
              <a:ext uri="{FF2B5EF4-FFF2-40B4-BE49-F238E27FC236}">
                <a16:creationId xmlns:a16="http://schemas.microsoft.com/office/drawing/2014/main" id="{27FB651C-05D9-4F1B-3BFA-2A49E7D327F8}"/>
              </a:ext>
            </a:extLst>
          </p:cNvPr>
          <p:cNvSpPr txBox="1"/>
          <p:nvPr>
            <p:custDataLst>
              <p:tags r:id="rId1"/>
            </p:custDataLst>
          </p:nvPr>
        </p:nvSpPr>
        <p:spPr>
          <a:xfrm>
            <a:off x="8709072" y="5323641"/>
            <a:ext cx="1050324"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verifier</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9480ECD7-0454-967E-48FE-B5040F42CFBF}"/>
                  </a:ext>
                </a:extLst>
              </p:cNvPr>
              <p:cNvSpPr txBox="1"/>
              <p:nvPr/>
            </p:nvSpPr>
            <p:spPr>
              <a:xfrm>
                <a:off x="5897461" y="2577123"/>
                <a:ext cx="392171" cy="415050"/>
              </a:xfrm>
              <a:prstGeom prst="rect">
                <a:avLst/>
              </a:prstGeom>
              <a:solidFill>
                <a:srgbClr val="FF0000"/>
              </a:solidFill>
              <a:ln>
                <a:solidFill>
                  <a:schemeClr val="accent4"/>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𝑗</m:t>
                          </m:r>
                        </m:sub>
                        <m:sup>
                          <m:r>
                            <a:rPr kumimoji="1" lang="en-US" altLang="zh-CN" b="0" i="1" smtClean="0">
                              <a:latin typeface="Cambria Math" panose="02040503050406030204" pitchFamily="18" charset="0"/>
                            </a:rPr>
                            <m:t>⊤</m:t>
                          </m:r>
                        </m:sup>
                      </m:sSubSup>
                    </m:oMath>
                  </m:oMathPara>
                </a14:m>
                <a:endParaRPr kumimoji="1" lang="zh-CN" altLang="en-US" dirty="0"/>
              </a:p>
            </p:txBody>
          </p:sp>
        </mc:Choice>
        <mc:Fallback xmlns="">
          <p:sp>
            <p:nvSpPr>
              <p:cNvPr id="15" name="文本框 14">
                <a:extLst>
                  <a:ext uri="{FF2B5EF4-FFF2-40B4-BE49-F238E27FC236}">
                    <a16:creationId xmlns:a16="http://schemas.microsoft.com/office/drawing/2014/main" id="{9480ECD7-0454-967E-48FE-B5040F42CFBF}"/>
                  </a:ext>
                </a:extLst>
              </p:cNvPr>
              <p:cNvSpPr txBox="1">
                <a:spLocks noRot="1" noChangeAspect="1" noMove="1" noResize="1" noEditPoints="1" noAdjustHandles="1" noChangeArrowheads="1" noChangeShapeType="1" noTextEdit="1"/>
              </p:cNvSpPr>
              <p:nvPr/>
            </p:nvSpPr>
            <p:spPr>
              <a:xfrm>
                <a:off x="5897461" y="2577123"/>
                <a:ext cx="392171" cy="415050"/>
              </a:xfrm>
              <a:prstGeom prst="rect">
                <a:avLst/>
              </a:prstGeom>
              <a:blipFill>
                <a:blip r:embed="rId11"/>
                <a:stretch>
                  <a:fillRect/>
                </a:stretch>
              </a:blipFill>
              <a:ln>
                <a:solidFill>
                  <a:schemeClr val="accent4"/>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1D2E1AB-F393-936C-EA81-5039CFE921B4}"/>
                  </a:ext>
                </a:extLst>
              </p:cNvPr>
              <p:cNvSpPr txBox="1"/>
              <p:nvPr/>
            </p:nvSpPr>
            <p:spPr>
              <a:xfrm>
                <a:off x="6696975" y="2615346"/>
                <a:ext cx="2596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17" name="文本框 16">
                <a:extLst>
                  <a:ext uri="{FF2B5EF4-FFF2-40B4-BE49-F238E27FC236}">
                    <a16:creationId xmlns:a16="http://schemas.microsoft.com/office/drawing/2014/main" id="{31D2E1AB-F393-936C-EA81-5039CFE921B4}"/>
                  </a:ext>
                </a:extLst>
              </p:cNvPr>
              <p:cNvSpPr txBox="1">
                <a:spLocks noRot="1" noChangeAspect="1" noMove="1" noResize="1" noEditPoints="1" noAdjustHandles="1" noChangeArrowheads="1" noChangeShapeType="1" noTextEdit="1"/>
              </p:cNvSpPr>
              <p:nvPr/>
            </p:nvSpPr>
            <p:spPr>
              <a:xfrm>
                <a:off x="6696975" y="2615346"/>
                <a:ext cx="259686" cy="276999"/>
              </a:xfrm>
              <a:prstGeom prst="rect">
                <a:avLst/>
              </a:prstGeom>
              <a:blipFill>
                <a:blip r:embed="rId12"/>
                <a:stretch>
                  <a:fillRect l="-4762" r="-4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213FC02E-ED8B-67E2-CC12-4D741F3B01E9}"/>
                  </a:ext>
                </a:extLst>
              </p:cNvPr>
              <p:cNvSpPr txBox="1"/>
              <p:nvPr/>
            </p:nvSpPr>
            <p:spPr>
              <a:xfrm>
                <a:off x="7479509" y="2623289"/>
                <a:ext cx="2596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19" name="文本框 18">
                <a:extLst>
                  <a:ext uri="{FF2B5EF4-FFF2-40B4-BE49-F238E27FC236}">
                    <a16:creationId xmlns:a16="http://schemas.microsoft.com/office/drawing/2014/main" id="{213FC02E-ED8B-67E2-CC12-4D741F3B01E9}"/>
                  </a:ext>
                </a:extLst>
              </p:cNvPr>
              <p:cNvSpPr txBox="1">
                <a:spLocks noRot="1" noChangeAspect="1" noMove="1" noResize="1" noEditPoints="1" noAdjustHandles="1" noChangeArrowheads="1" noChangeShapeType="1" noTextEdit="1"/>
              </p:cNvSpPr>
              <p:nvPr/>
            </p:nvSpPr>
            <p:spPr>
              <a:xfrm>
                <a:off x="7479509" y="2623289"/>
                <a:ext cx="259686" cy="276999"/>
              </a:xfrm>
              <a:prstGeom prst="rect">
                <a:avLst/>
              </a:prstGeom>
              <a:blipFill>
                <a:blip r:embed="rId12"/>
                <a:stretch>
                  <a:fillRect r="-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DBE7E4F9-2FB4-964C-D471-3DAB3212AAF0}"/>
                  </a:ext>
                </a:extLst>
              </p:cNvPr>
              <p:cNvSpPr txBox="1"/>
              <p:nvPr/>
            </p:nvSpPr>
            <p:spPr>
              <a:xfrm>
                <a:off x="2368297" y="2656584"/>
                <a:ext cx="11776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𝐼𝑚𝑎𝑔𝑒</m:t>
                      </m:r>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𝑆𝑒𝑡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0" name="文本框 19">
                <a:extLst>
                  <a:ext uri="{FF2B5EF4-FFF2-40B4-BE49-F238E27FC236}">
                    <a16:creationId xmlns:a16="http://schemas.microsoft.com/office/drawing/2014/main" id="{DBE7E4F9-2FB4-964C-D471-3DAB3212AAF0}"/>
                  </a:ext>
                </a:extLst>
              </p:cNvPr>
              <p:cNvSpPr txBox="1">
                <a:spLocks noRot="1" noChangeAspect="1" noMove="1" noResize="1" noEditPoints="1" noAdjustHandles="1" noChangeArrowheads="1" noChangeShapeType="1" noTextEdit="1"/>
              </p:cNvSpPr>
              <p:nvPr/>
            </p:nvSpPr>
            <p:spPr>
              <a:xfrm>
                <a:off x="2368297" y="2656584"/>
                <a:ext cx="1177694" cy="276999"/>
              </a:xfrm>
              <a:prstGeom prst="rect">
                <a:avLst/>
              </a:prstGeom>
              <a:blipFill>
                <a:blip r:embed="rId13"/>
                <a:stretch>
                  <a:fillRect l="-6383" t="-9091" r="-1064" b="-409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19DEDCA5-8A28-6A49-9B36-845BC915CFA2}"/>
                  </a:ext>
                </a:extLst>
              </p:cNvPr>
              <p:cNvSpPr txBox="1"/>
              <p:nvPr/>
            </p:nvSpPr>
            <p:spPr>
              <a:xfrm rot="5400000">
                <a:off x="5853657" y="3035129"/>
                <a:ext cx="52322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latin typeface="Cambria Math" panose="02040503050406030204" pitchFamily="18" charset="0"/>
                          <a:ea typeface="Cambria Math" panose="02040503050406030204" pitchFamily="18" charset="0"/>
                        </a:rPr>
                        <m:t>=</m:t>
                      </m:r>
                    </m:oMath>
                  </m:oMathPara>
                </a14:m>
                <a:endParaRPr kumimoji="1" lang="zh-CN" altLang="en-US" dirty="0"/>
              </a:p>
            </p:txBody>
          </p:sp>
        </mc:Choice>
        <mc:Fallback xmlns="">
          <p:sp>
            <p:nvSpPr>
              <p:cNvPr id="21" name="文本框 20">
                <a:extLst>
                  <a:ext uri="{FF2B5EF4-FFF2-40B4-BE49-F238E27FC236}">
                    <a16:creationId xmlns:a16="http://schemas.microsoft.com/office/drawing/2014/main" id="{19DEDCA5-8A28-6A49-9B36-845BC915CFA2}"/>
                  </a:ext>
                </a:extLst>
              </p:cNvPr>
              <p:cNvSpPr txBox="1">
                <a:spLocks noRot="1" noChangeAspect="1" noMove="1" noResize="1" noEditPoints="1" noAdjustHandles="1" noChangeArrowheads="1" noChangeShapeType="1" noTextEdit="1"/>
              </p:cNvSpPr>
              <p:nvPr/>
            </p:nvSpPr>
            <p:spPr>
              <a:xfrm rot="5400000">
                <a:off x="5853657" y="3035129"/>
                <a:ext cx="523220" cy="276999"/>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D3186AEE-8134-BA72-9AAC-B0584F752C10}"/>
                  </a:ext>
                </a:extLst>
              </p:cNvPr>
              <p:cNvSpPr txBox="1"/>
              <p:nvPr/>
            </p:nvSpPr>
            <p:spPr>
              <a:xfrm>
                <a:off x="5818828" y="3399058"/>
                <a:ext cx="491930" cy="276999"/>
              </a:xfrm>
              <a:prstGeom prst="rect">
                <a:avLst/>
              </a:prstGeom>
              <a:solidFill>
                <a:srgbClr val="FF00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𝑒</m:t>
                          </m:r>
                        </m:e>
                        <m:sup>
                          <m:r>
                            <a:rPr kumimoji="1" lang="en-US" altLang="zh-CN" b="0" i="1" smtClean="0">
                              <a:latin typeface="Cambria Math" panose="02040503050406030204" pitchFamily="18" charset="0"/>
                            </a:rPr>
                            <m:t>⊤</m:t>
                          </m:r>
                        </m:sup>
                      </m:sSup>
                    </m:oMath>
                  </m:oMathPara>
                </a14:m>
                <a:endParaRPr kumimoji="1" lang="zh-CN" altLang="en-US" dirty="0"/>
              </a:p>
            </p:txBody>
          </p:sp>
        </mc:Choice>
        <mc:Fallback xmlns="">
          <p:sp>
            <p:nvSpPr>
              <p:cNvPr id="22" name="文本框 21">
                <a:extLst>
                  <a:ext uri="{FF2B5EF4-FFF2-40B4-BE49-F238E27FC236}">
                    <a16:creationId xmlns:a16="http://schemas.microsoft.com/office/drawing/2014/main" id="{D3186AEE-8134-BA72-9AAC-B0584F752C10}"/>
                  </a:ext>
                </a:extLst>
              </p:cNvPr>
              <p:cNvSpPr txBox="1">
                <a:spLocks noRot="1" noChangeAspect="1" noMove="1" noResize="1" noEditPoints="1" noAdjustHandles="1" noChangeArrowheads="1" noChangeShapeType="1" noTextEdit="1"/>
              </p:cNvSpPr>
              <p:nvPr/>
            </p:nvSpPr>
            <p:spPr>
              <a:xfrm>
                <a:off x="5818828" y="3399058"/>
                <a:ext cx="491930" cy="276999"/>
              </a:xfrm>
              <a:prstGeom prst="rect">
                <a:avLst/>
              </a:prstGeom>
              <a:blipFill>
                <a:blip r:embed="rId15"/>
                <a:stretch>
                  <a:fillRect l="-10256" t="-4348" r="-5128"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6C777A71-9412-0CC1-867E-E86F989BFB79}"/>
                  </a:ext>
                </a:extLst>
              </p:cNvPr>
              <p:cNvSpPr txBox="1"/>
              <p:nvPr/>
            </p:nvSpPr>
            <p:spPr>
              <a:xfrm>
                <a:off x="8837580" y="5776693"/>
                <a:ext cx="691600"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𝐻</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3" name="文本框 22">
                <a:extLst>
                  <a:ext uri="{FF2B5EF4-FFF2-40B4-BE49-F238E27FC236}">
                    <a16:creationId xmlns:a16="http://schemas.microsoft.com/office/drawing/2014/main" id="{6C777A71-9412-0CC1-867E-E86F989BFB79}"/>
                  </a:ext>
                </a:extLst>
              </p:cNvPr>
              <p:cNvSpPr txBox="1">
                <a:spLocks noRot="1" noChangeAspect="1" noMove="1" noResize="1" noEditPoints="1" noAdjustHandles="1" noChangeArrowheads="1" noChangeShapeType="1" noTextEdit="1"/>
              </p:cNvSpPr>
              <p:nvPr/>
            </p:nvSpPr>
            <p:spPr>
              <a:xfrm>
                <a:off x="8837580" y="5776693"/>
                <a:ext cx="691600" cy="299313"/>
              </a:xfrm>
              <a:prstGeom prst="rect">
                <a:avLst/>
              </a:prstGeom>
              <a:blipFill>
                <a:blip r:embed="rId16"/>
                <a:stretch>
                  <a:fillRect l="-12727" t="-4167" r="-10909"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F623ED89-2869-E1EE-DC14-1D6AD514E603}"/>
                  </a:ext>
                </a:extLst>
              </p:cNvPr>
              <p:cNvSpPr txBox="1"/>
              <p:nvPr/>
            </p:nvSpPr>
            <p:spPr>
              <a:xfrm>
                <a:off x="9154699" y="2623287"/>
                <a:ext cx="12690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𝑆𝐷</m:t>
                      </m:r>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𝑝𝑟𝑜𝑏𝑙𝑒𝑚</m:t>
                      </m:r>
                    </m:oMath>
                  </m:oMathPara>
                </a14:m>
                <a:endParaRPr kumimoji="1" lang="zh-CN" altLang="en-US" dirty="0">
                  <a:latin typeface="STKaiti" panose="02010600040101010101" pitchFamily="2" charset="-122"/>
                  <a:ea typeface="STKaiti" panose="02010600040101010101" pitchFamily="2" charset="-122"/>
                </a:endParaRPr>
              </a:p>
            </p:txBody>
          </p:sp>
        </mc:Choice>
        <mc:Fallback xmlns="">
          <p:sp>
            <p:nvSpPr>
              <p:cNvPr id="24" name="文本框 23">
                <a:extLst>
                  <a:ext uri="{FF2B5EF4-FFF2-40B4-BE49-F238E27FC236}">
                    <a16:creationId xmlns:a16="http://schemas.microsoft.com/office/drawing/2014/main" id="{F623ED89-2869-E1EE-DC14-1D6AD514E603}"/>
                  </a:ext>
                </a:extLst>
              </p:cNvPr>
              <p:cNvSpPr txBox="1">
                <a:spLocks noRot="1" noChangeAspect="1" noMove="1" noResize="1" noEditPoints="1" noAdjustHandles="1" noChangeArrowheads="1" noChangeShapeType="1" noTextEdit="1"/>
              </p:cNvSpPr>
              <p:nvPr/>
            </p:nvSpPr>
            <p:spPr>
              <a:xfrm>
                <a:off x="9154699" y="2623287"/>
                <a:ext cx="1269065" cy="276999"/>
              </a:xfrm>
              <a:prstGeom prst="rect">
                <a:avLst/>
              </a:prstGeom>
              <a:blipFill>
                <a:blip r:embed="rId17"/>
                <a:stretch>
                  <a:fillRect l="-2970" t="-4348" r="-5941" b="-39130"/>
                </a:stretch>
              </a:blipFill>
            </p:spPr>
            <p:txBody>
              <a:bodyPr/>
              <a:lstStyle/>
              <a:p>
                <a:r>
                  <a:rPr lang="zh-CN" altLang="en-US">
                    <a:noFill/>
                  </a:rPr>
                  <a:t> </a:t>
                </a:r>
              </a:p>
            </p:txBody>
          </p:sp>
        </mc:Fallback>
      </mc:AlternateContent>
      <p:cxnSp>
        <p:nvCxnSpPr>
          <p:cNvPr id="25" name="直线箭头连接符 24">
            <a:extLst>
              <a:ext uri="{FF2B5EF4-FFF2-40B4-BE49-F238E27FC236}">
                <a16:creationId xmlns:a16="http://schemas.microsoft.com/office/drawing/2014/main" id="{6D005D1A-9343-0205-5271-E16C58E566E1}"/>
              </a:ext>
            </a:extLst>
          </p:cNvPr>
          <p:cNvCxnSpPr/>
          <p:nvPr/>
        </p:nvCxnSpPr>
        <p:spPr>
          <a:xfrm>
            <a:off x="5129137" y="4584864"/>
            <a:ext cx="216243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a:extLst>
              <a:ext uri="{FF2B5EF4-FFF2-40B4-BE49-F238E27FC236}">
                <a16:creationId xmlns:a16="http://schemas.microsoft.com/office/drawing/2014/main" id="{C8C26B55-3F88-2E13-925E-CDA72E530A17}"/>
              </a:ext>
            </a:extLst>
          </p:cNvPr>
          <p:cNvCxnSpPr/>
          <p:nvPr/>
        </p:nvCxnSpPr>
        <p:spPr>
          <a:xfrm flipH="1">
            <a:off x="5129137" y="5318646"/>
            <a:ext cx="216243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26">
            <a:extLst>
              <a:ext uri="{FF2B5EF4-FFF2-40B4-BE49-F238E27FC236}">
                <a16:creationId xmlns:a16="http://schemas.microsoft.com/office/drawing/2014/main" id="{073BAD35-203A-FEF0-A05F-1D06397E3382}"/>
              </a:ext>
            </a:extLst>
          </p:cNvPr>
          <p:cNvCxnSpPr/>
          <p:nvPr/>
        </p:nvCxnSpPr>
        <p:spPr>
          <a:xfrm>
            <a:off x="5129137" y="6012148"/>
            <a:ext cx="216243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33BE3F19-6420-AA5C-9853-F73ADE8DED77}"/>
                  </a:ext>
                </a:extLst>
              </p:cNvPr>
              <p:cNvSpPr txBox="1"/>
              <p:nvPr/>
            </p:nvSpPr>
            <p:spPr>
              <a:xfrm>
                <a:off x="5872080" y="4261747"/>
                <a:ext cx="5404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𝐶𝑀𝑇</m:t>
                      </m:r>
                    </m:oMath>
                  </m:oMathPara>
                </a14:m>
                <a:endParaRPr kumimoji="1" lang="zh-CN" altLang="en-US" dirty="0"/>
              </a:p>
            </p:txBody>
          </p:sp>
        </mc:Choice>
        <mc:Fallback xmlns="">
          <p:sp>
            <p:nvSpPr>
              <p:cNvPr id="28" name="文本框 27">
                <a:extLst>
                  <a:ext uri="{FF2B5EF4-FFF2-40B4-BE49-F238E27FC236}">
                    <a16:creationId xmlns:a16="http://schemas.microsoft.com/office/drawing/2014/main" id="{33BE3F19-6420-AA5C-9853-F73ADE8DED77}"/>
                  </a:ext>
                </a:extLst>
              </p:cNvPr>
              <p:cNvSpPr txBox="1">
                <a:spLocks noRot="1" noChangeAspect="1" noMove="1" noResize="1" noEditPoints="1" noAdjustHandles="1" noChangeArrowheads="1" noChangeShapeType="1" noTextEdit="1"/>
              </p:cNvSpPr>
              <p:nvPr/>
            </p:nvSpPr>
            <p:spPr>
              <a:xfrm>
                <a:off x="5872080" y="4261747"/>
                <a:ext cx="540469" cy="276999"/>
              </a:xfrm>
              <a:prstGeom prst="rect">
                <a:avLst/>
              </a:prstGeom>
              <a:blipFill>
                <a:blip r:embed="rId18"/>
                <a:stretch>
                  <a:fillRect l="-9302" r="-9302"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31527EA6-D861-F2DF-1FF6-1883122C1382}"/>
                  </a:ext>
                </a:extLst>
              </p:cNvPr>
              <p:cNvSpPr txBox="1"/>
              <p:nvPr/>
            </p:nvSpPr>
            <p:spPr>
              <a:xfrm>
                <a:off x="5992048" y="4995527"/>
                <a:ext cx="3005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𝑐h</m:t>
                      </m:r>
                    </m:oMath>
                  </m:oMathPara>
                </a14:m>
                <a:endParaRPr kumimoji="1" lang="zh-CN" altLang="en-US" dirty="0"/>
              </a:p>
            </p:txBody>
          </p:sp>
        </mc:Choice>
        <mc:Fallback xmlns="">
          <p:sp>
            <p:nvSpPr>
              <p:cNvPr id="29" name="文本框 28">
                <a:extLst>
                  <a:ext uri="{FF2B5EF4-FFF2-40B4-BE49-F238E27FC236}">
                    <a16:creationId xmlns:a16="http://schemas.microsoft.com/office/drawing/2014/main" id="{31527EA6-D861-F2DF-1FF6-1883122C1382}"/>
                  </a:ext>
                </a:extLst>
              </p:cNvPr>
              <p:cNvSpPr txBox="1">
                <a:spLocks noRot="1" noChangeAspect="1" noMove="1" noResize="1" noEditPoints="1" noAdjustHandles="1" noChangeArrowheads="1" noChangeShapeType="1" noTextEdit="1"/>
              </p:cNvSpPr>
              <p:nvPr/>
            </p:nvSpPr>
            <p:spPr>
              <a:xfrm>
                <a:off x="5992048" y="4995527"/>
                <a:ext cx="300531" cy="276999"/>
              </a:xfrm>
              <a:prstGeom prst="rect">
                <a:avLst/>
              </a:prstGeom>
              <a:blipFill>
                <a:blip r:embed="rId19"/>
                <a:stretch>
                  <a:fillRect l="-16000" r="-16000"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C6575EF6-CE01-7F41-38A0-C83E458F107E}"/>
                  </a:ext>
                </a:extLst>
              </p:cNvPr>
              <p:cNvSpPr txBox="1"/>
              <p:nvPr/>
            </p:nvSpPr>
            <p:spPr>
              <a:xfrm>
                <a:off x="5896404" y="5649352"/>
                <a:ext cx="4376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𝑅</m:t>
                      </m:r>
                      <m:r>
                        <m:rPr>
                          <m:sty m:val="p"/>
                        </m:rPr>
                        <a:rPr kumimoji="1" lang="en-US" altLang="zh-CN" i="1">
                          <a:latin typeface="Cambria Math" panose="02040503050406030204" pitchFamily="18" charset="0"/>
                        </a:rPr>
                        <m:t>sp</m:t>
                      </m:r>
                    </m:oMath>
                  </m:oMathPara>
                </a14:m>
                <a:endParaRPr kumimoji="1" lang="zh-CN" altLang="en-US" dirty="0"/>
              </a:p>
            </p:txBody>
          </p:sp>
        </mc:Choice>
        <mc:Fallback xmlns="">
          <p:sp>
            <p:nvSpPr>
              <p:cNvPr id="30" name="文本框 29">
                <a:extLst>
                  <a:ext uri="{FF2B5EF4-FFF2-40B4-BE49-F238E27FC236}">
                    <a16:creationId xmlns:a16="http://schemas.microsoft.com/office/drawing/2014/main" id="{C6575EF6-CE01-7F41-38A0-C83E458F107E}"/>
                  </a:ext>
                </a:extLst>
              </p:cNvPr>
              <p:cNvSpPr txBox="1">
                <a:spLocks noRot="1" noChangeAspect="1" noMove="1" noResize="1" noEditPoints="1" noAdjustHandles="1" noChangeArrowheads="1" noChangeShapeType="1" noTextEdit="1"/>
              </p:cNvSpPr>
              <p:nvPr/>
            </p:nvSpPr>
            <p:spPr>
              <a:xfrm>
                <a:off x="5896404" y="5649352"/>
                <a:ext cx="437620" cy="276999"/>
              </a:xfrm>
              <a:prstGeom prst="rect">
                <a:avLst/>
              </a:prstGeom>
              <a:blipFill>
                <a:blip r:embed="rId20"/>
                <a:stretch>
                  <a:fillRect l="-11429" r="-14286" b="-260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4950142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21</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893FBAF4-0F76-CFBF-5C02-2BEBF28EDC6E}"/>
                  </a:ext>
                </a:extLst>
              </p:cNvPr>
              <p:cNvSpPr txBox="1"/>
              <p:nvPr/>
            </p:nvSpPr>
            <p:spPr>
              <a:xfrm>
                <a:off x="0" y="904023"/>
                <a:ext cx="6405921" cy="518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smtClean="0">
                          <a:latin typeface="Cambria Math" panose="02040503050406030204" pitchFamily="18" charset="0"/>
                        </a:rPr>
                        <m:t>𝑹</m:t>
                      </m:r>
                      <m:r>
                        <a:rPr kumimoji="1" lang="en-US" altLang="zh-CN" sz="2800" b="1" i="1" smtClean="0">
                          <a:latin typeface="Cambria Math" panose="02040503050406030204" pitchFamily="18" charset="0"/>
                        </a:rPr>
                        <m:t>:{</m:t>
                      </m:r>
                      <m:d>
                        <m:dPr>
                          <m:ctrlPr>
                            <a:rPr kumimoji="1" lang="en-US" altLang="zh-CN" sz="2800" b="1" i="1" smtClean="0">
                              <a:latin typeface="Cambria Math" panose="02040503050406030204" pitchFamily="18" charset="0"/>
                            </a:rPr>
                          </m:ctrlPr>
                        </m:dPr>
                        <m:e>
                          <m:r>
                            <a:rPr kumimoji="1" lang="en-US" altLang="zh-CN" sz="2800" b="1" i="1" smtClean="0">
                              <a:latin typeface="Cambria Math" panose="02040503050406030204" pitchFamily="18" charset="0"/>
                            </a:rPr>
                            <m:t>𝑯</m:t>
                          </m:r>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𝟏</m:t>
                              </m:r>
                            </m:sub>
                          </m:sSub>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𝑵</m:t>
                              </m:r>
                            </m:sub>
                          </m:sSub>
                        </m:e>
                      </m:d>
                      <m:r>
                        <a:rPr kumimoji="1" lang="en-US" altLang="zh-CN" sz="2800" b="1" i="1" smtClean="0">
                          <a:latin typeface="Cambria Math" panose="02040503050406030204" pitchFamily="18" charset="0"/>
                          <a:sym typeface="Wingdings" panose="05000000000000000000" pitchFamily="2" charset="2"/>
                        </a:rPr>
                        <m:t>(</m:t>
                      </m:r>
                      <m:sSub>
                        <m:sSubPr>
                          <m:ctrlPr>
                            <a:rPr kumimoji="1" lang="en-US" altLang="zh-CN" sz="2800" b="1" i="1" smtClean="0">
                              <a:latin typeface="Cambria Math" panose="02040503050406030204" pitchFamily="18" charset="0"/>
                              <a:sym typeface="Wingdings" panose="05000000000000000000" pitchFamily="2" charset="2"/>
                            </a:rPr>
                          </m:ctrlPr>
                        </m:sSubPr>
                        <m:e>
                          <m:r>
                            <a:rPr kumimoji="1" lang="en-US" altLang="zh-CN" sz="2800" b="1" i="1" smtClean="0">
                              <a:latin typeface="Cambria Math" panose="02040503050406030204" pitchFamily="18" charset="0"/>
                              <a:sym typeface="Wingdings" panose="05000000000000000000" pitchFamily="2" charset="2"/>
                            </a:rPr>
                            <m:t>𝒆</m:t>
                          </m:r>
                        </m:e>
                        <m:sub>
                          <m:r>
                            <a:rPr kumimoji="1" lang="en-US" altLang="zh-CN" sz="2800" b="1" i="1" smtClean="0">
                              <a:latin typeface="Cambria Math" panose="02040503050406030204" pitchFamily="18" charset="0"/>
                              <a:sym typeface="Wingdings" panose="05000000000000000000" pitchFamily="2" charset="2"/>
                            </a:rPr>
                            <m:t>𝒋</m:t>
                          </m:r>
                        </m:sub>
                      </m:sSub>
                      <m:r>
                        <a:rPr kumimoji="1" lang="en-US" altLang="zh-CN" sz="2800" b="1" i="1" smtClean="0">
                          <a:latin typeface="Cambria Math" panose="02040503050406030204" pitchFamily="18" charset="0"/>
                          <a:sym typeface="Wingdings" panose="05000000000000000000" pitchFamily="2" charset="2"/>
                        </a:rPr>
                        <m:t>)|</m:t>
                      </m:r>
                      <m:r>
                        <a:rPr kumimoji="1" lang="en-US" altLang="zh-CN" sz="2800" b="1" i="1" smtClean="0">
                          <a:latin typeface="Cambria Math" panose="02040503050406030204" pitchFamily="18" charset="0"/>
                        </a:rPr>
                        <m:t>𝑯</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𝒆</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𝒋</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𝑵</m:t>
                      </m:r>
                      <m:r>
                        <a:rPr kumimoji="1" lang="en-US" altLang="zh-CN" sz="2800" b="1" i="1" smtClean="0">
                          <a:latin typeface="Cambria Math" panose="02040503050406030204" pitchFamily="18" charset="0"/>
                        </a:rPr>
                        <m:t>]}</m:t>
                      </m:r>
                    </m:oMath>
                  </m:oMathPara>
                </a14:m>
                <a:endParaRPr kumimoji="1" lang="zh-CN" altLang="en-US" sz="2800" b="1" dirty="0"/>
              </a:p>
            </p:txBody>
          </p:sp>
        </mc:Choice>
        <mc:Fallback xmlns="">
          <p:sp>
            <p:nvSpPr>
              <p:cNvPr id="3" name="文本框 2">
                <a:extLst>
                  <a:ext uri="{FF2B5EF4-FFF2-40B4-BE49-F238E27FC236}">
                    <a16:creationId xmlns:a16="http://schemas.microsoft.com/office/drawing/2014/main" id="{893FBAF4-0F76-CFBF-5C02-2BEBF28EDC6E}"/>
                  </a:ext>
                </a:extLst>
              </p:cNvPr>
              <p:cNvSpPr txBox="1">
                <a:spLocks noRot="1" noChangeAspect="1" noMove="1" noResize="1" noEditPoints="1" noAdjustHandles="1" noChangeArrowheads="1" noChangeShapeType="1" noTextEdit="1"/>
              </p:cNvSpPr>
              <p:nvPr/>
            </p:nvSpPr>
            <p:spPr>
              <a:xfrm>
                <a:off x="0" y="904023"/>
                <a:ext cx="6405921" cy="518219"/>
              </a:xfrm>
              <a:prstGeom prst="rect">
                <a:avLst/>
              </a:prstGeom>
              <a:blipFill>
                <a:blip r:embed="rId3"/>
                <a:stretch>
                  <a:fillRect l="-396" r="-990" b="-2195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048C40EB-D530-3A5B-2F32-A48D956257F2}"/>
                  </a:ext>
                </a:extLst>
              </p:cNvPr>
              <p:cNvSpPr txBox="1"/>
              <p:nvPr/>
            </p:nvSpPr>
            <p:spPr>
              <a:xfrm>
                <a:off x="4077874" y="2394797"/>
                <a:ext cx="2193934" cy="279628"/>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𝐶𝑜𝑚</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𝜋</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p:sp>
            <p:nvSpPr>
              <p:cNvPr id="4" name="文本框 3">
                <a:extLst>
                  <a:ext uri="{FF2B5EF4-FFF2-40B4-BE49-F238E27FC236}">
                    <a16:creationId xmlns:a16="http://schemas.microsoft.com/office/drawing/2014/main" id="{048C40EB-D530-3A5B-2F32-A48D956257F2}"/>
                  </a:ext>
                </a:extLst>
              </p:cNvPr>
              <p:cNvSpPr txBox="1">
                <a:spLocks noRot="1" noChangeAspect="1" noMove="1" noResize="1" noEditPoints="1" noAdjustHandles="1" noChangeArrowheads="1" noChangeShapeType="1" noTextEdit="1"/>
              </p:cNvSpPr>
              <p:nvPr/>
            </p:nvSpPr>
            <p:spPr>
              <a:xfrm>
                <a:off x="4077874" y="2394797"/>
                <a:ext cx="2193934" cy="279628"/>
              </a:xfrm>
              <a:prstGeom prst="rect">
                <a:avLst/>
              </a:prstGeom>
              <a:blipFill>
                <a:blip r:embed="rId4"/>
                <a:stretch>
                  <a:fillRect l="-1734" t="-4348" r="-3468" b="-3478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37045DAF-0653-6034-FC46-44ACAB96CC2C}"/>
                  </a:ext>
                </a:extLst>
              </p:cNvPr>
              <p:cNvSpPr txBox="1"/>
              <p:nvPr/>
            </p:nvSpPr>
            <p:spPr>
              <a:xfrm>
                <a:off x="6683234" y="2387444"/>
                <a:ext cx="282000" cy="279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1</m:t>
                          </m:r>
                        </m:sup>
                      </m:sSubSup>
                    </m:oMath>
                  </m:oMathPara>
                </a14:m>
                <a:endParaRPr kumimoji="1" lang="zh-CN" altLang="en-US" dirty="0"/>
              </a:p>
            </p:txBody>
          </p:sp>
        </mc:Choice>
        <mc:Fallback>
          <p:sp>
            <p:nvSpPr>
              <p:cNvPr id="5" name="文本框 4">
                <a:extLst>
                  <a:ext uri="{FF2B5EF4-FFF2-40B4-BE49-F238E27FC236}">
                    <a16:creationId xmlns:a16="http://schemas.microsoft.com/office/drawing/2014/main" id="{37045DAF-0653-6034-FC46-44ACAB96CC2C}"/>
                  </a:ext>
                </a:extLst>
              </p:cNvPr>
              <p:cNvSpPr txBox="1">
                <a:spLocks noRot="1" noChangeAspect="1" noMove="1" noResize="1" noEditPoints="1" noAdjustHandles="1" noChangeArrowheads="1" noChangeShapeType="1" noTextEdit="1"/>
              </p:cNvSpPr>
              <p:nvPr/>
            </p:nvSpPr>
            <p:spPr>
              <a:xfrm>
                <a:off x="6683234" y="2387444"/>
                <a:ext cx="282000" cy="279628"/>
              </a:xfrm>
              <a:prstGeom prst="rect">
                <a:avLst/>
              </a:prstGeom>
              <a:blipFill>
                <a:blip r:embed="rId5"/>
                <a:stretch>
                  <a:fillRect l="-8696" t="-4348" r="-4348" b="-1304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1459FDFD-2491-6587-482D-354EC3D459B8}"/>
                  </a:ext>
                </a:extLst>
              </p:cNvPr>
              <p:cNvSpPr txBox="1"/>
              <p:nvPr/>
            </p:nvSpPr>
            <p:spPr>
              <a:xfrm>
                <a:off x="3991581" y="4773215"/>
                <a:ext cx="2232021" cy="28027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i="1">
                              <a:latin typeface="Cambria Math" panose="02040503050406030204" pitchFamily="18" charset="0"/>
                            </a:rPr>
                            <m:t>𝐶𝑜𝑚</m:t>
                          </m:r>
                          <m:r>
                            <a:rPr kumimoji="1" lang="en-US" altLang="zh-CN" i="1">
                              <a:latin typeface="Cambria Math" panose="02040503050406030204" pitchFamily="18" charset="0"/>
                            </a:rPr>
                            <m:t>(</m:t>
                          </m:r>
                          <m:r>
                            <a:rPr kumimoji="1" lang="en-US" altLang="zh-CN" i="1">
                              <a:latin typeface="Cambria Math" panose="02040503050406030204" pitchFamily="18" charset="0"/>
                            </a:rPr>
                            <m:t>𝜋</m:t>
                          </m:r>
                          <m:r>
                            <a:rPr kumimoji="1" lang="en-US" altLang="zh-CN" i="1">
                              <a:latin typeface="Cambria Math" panose="02040503050406030204" pitchFamily="18" charset="0"/>
                            </a:rPr>
                            <m:t>,</m:t>
                          </m:r>
                          <m:r>
                            <a:rPr kumimoji="1" lang="en-US" altLang="zh-CN" i="1">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𝑁</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oMath>
                  </m:oMathPara>
                </a14:m>
                <a:endParaRPr kumimoji="1" lang="zh-CN" altLang="en-US" dirty="0"/>
              </a:p>
            </p:txBody>
          </p:sp>
        </mc:Choice>
        <mc:Fallback>
          <p:sp>
            <p:nvSpPr>
              <p:cNvPr id="6" name="文本框 5">
                <a:extLst>
                  <a:ext uri="{FF2B5EF4-FFF2-40B4-BE49-F238E27FC236}">
                    <a16:creationId xmlns:a16="http://schemas.microsoft.com/office/drawing/2014/main" id="{1459FDFD-2491-6587-482D-354EC3D459B8}"/>
                  </a:ext>
                </a:extLst>
              </p:cNvPr>
              <p:cNvSpPr txBox="1">
                <a:spLocks noRot="1" noChangeAspect="1" noMove="1" noResize="1" noEditPoints="1" noAdjustHandles="1" noChangeArrowheads="1" noChangeShapeType="1" noTextEdit="1"/>
              </p:cNvSpPr>
              <p:nvPr/>
            </p:nvSpPr>
            <p:spPr>
              <a:xfrm>
                <a:off x="3991581" y="4773215"/>
                <a:ext cx="2232021" cy="280270"/>
              </a:xfrm>
              <a:prstGeom prst="rect">
                <a:avLst/>
              </a:prstGeom>
              <a:blipFill>
                <a:blip r:embed="rId6"/>
                <a:stretch>
                  <a:fillRect l="-1695" t="-4348" r="-2825" b="-34783"/>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9A31E406-BEBD-D0E7-4C11-22F14A96B0BF}"/>
              </a:ext>
            </a:extLst>
          </p:cNvPr>
          <p:cNvSpPr txBox="1"/>
          <p:nvPr/>
        </p:nvSpPr>
        <p:spPr>
          <a:xfrm>
            <a:off x="6994004" y="3704408"/>
            <a:ext cx="691980" cy="307777"/>
          </a:xfrm>
          <a:prstGeom prst="rect">
            <a:avLst/>
          </a:prstGeom>
          <a:noFill/>
        </p:spPr>
        <p:txBody>
          <a:bodyPr wrap="square" rtlCol="0">
            <a:spAutoFit/>
          </a:bodyPr>
          <a:lstStyle/>
          <a:p>
            <a:r>
              <a:rPr lang="en-GB" altLang="zh-CN" sz="1400" b="0" i="0" dirty="0">
                <a:solidFill>
                  <a:srgbClr val="0D0D0D"/>
                </a:solidFill>
                <a:effectLst/>
                <a:latin typeface="STKaiti" panose="02010600040101010101" pitchFamily="2" charset="-122"/>
                <a:ea typeface="STKaiti" panose="02010600040101010101" pitchFamily="2" charset="-122"/>
              </a:rPr>
              <a:t>shuffle</a:t>
            </a:r>
            <a:endParaRPr kumimoji="1" lang="zh-CN" altLang="en-US" sz="1400" dirty="0">
              <a:latin typeface="STKaiti" panose="02010600040101010101" pitchFamily="2" charset="-122"/>
              <a:ea typeface="STKaiti" panose="02010600040101010101" pitchFamily="2" charset="-122"/>
            </a:endParaRPr>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AD3E61B4-732E-0374-921A-A32AAA8C91D5}"/>
                  </a:ext>
                </a:extLst>
              </p:cNvPr>
              <p:cNvSpPr txBox="1"/>
              <p:nvPr/>
            </p:nvSpPr>
            <p:spPr>
              <a:xfrm>
                <a:off x="7765662" y="2400889"/>
                <a:ext cx="337208" cy="3390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𝑖</m:t>
                              </m:r>
                            </m:e>
                            <m:sub>
                              <m:r>
                                <a:rPr kumimoji="1" lang="en-US" altLang="zh-CN" b="0" i="1" smtClean="0">
                                  <a:latin typeface="Cambria Math" panose="02040503050406030204" pitchFamily="18" charset="0"/>
                                </a:rPr>
                                <m:t>1</m:t>
                              </m:r>
                            </m:sub>
                          </m:sSub>
                        </m:sup>
                      </m:sSubSup>
                    </m:oMath>
                  </m:oMathPara>
                </a14:m>
                <a:endParaRPr kumimoji="1" lang="zh-CN" altLang="en-US" dirty="0"/>
              </a:p>
            </p:txBody>
          </p:sp>
        </mc:Choice>
        <mc:Fallback>
          <p:sp>
            <p:nvSpPr>
              <p:cNvPr id="8" name="文本框 7">
                <a:extLst>
                  <a:ext uri="{FF2B5EF4-FFF2-40B4-BE49-F238E27FC236}">
                    <a16:creationId xmlns:a16="http://schemas.microsoft.com/office/drawing/2014/main" id="{AD3E61B4-732E-0374-921A-A32AAA8C91D5}"/>
                  </a:ext>
                </a:extLst>
              </p:cNvPr>
              <p:cNvSpPr txBox="1">
                <a:spLocks noRot="1" noChangeAspect="1" noMove="1" noResize="1" noEditPoints="1" noAdjustHandles="1" noChangeArrowheads="1" noChangeShapeType="1" noTextEdit="1"/>
              </p:cNvSpPr>
              <p:nvPr/>
            </p:nvSpPr>
            <p:spPr>
              <a:xfrm>
                <a:off x="7765662" y="2400889"/>
                <a:ext cx="337208" cy="339004"/>
              </a:xfrm>
              <a:prstGeom prst="rect">
                <a:avLst/>
              </a:prstGeom>
              <a:blipFill>
                <a:blip r:embed="rId7"/>
                <a:stretch>
                  <a:fillRect l="-7407" b="-18519"/>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0A83ECE1-4528-67F8-22F8-423619A000B4}"/>
              </a:ext>
            </a:extLst>
          </p:cNvPr>
          <p:cNvSpPr txBox="1"/>
          <p:nvPr/>
        </p:nvSpPr>
        <p:spPr>
          <a:xfrm>
            <a:off x="8119222" y="3375190"/>
            <a:ext cx="1310450"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Merkle</a:t>
            </a:r>
            <a:r>
              <a:rPr kumimoji="1" lang="en-US" altLang="zh-CN" dirty="0"/>
              <a:t> </a:t>
            </a:r>
            <a:r>
              <a:rPr kumimoji="1" lang="en-US" altLang="zh-CN" dirty="0">
                <a:latin typeface="STKaiti" panose="02010600040101010101" pitchFamily="2" charset="-122"/>
                <a:ea typeface="STKaiti" panose="02010600040101010101" pitchFamily="2" charset="-122"/>
              </a:rPr>
              <a:t>tree</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2D48D28D-4343-D0E6-E285-48E76E6935AA}"/>
                  </a:ext>
                </a:extLst>
              </p:cNvPr>
              <p:cNvSpPr txBox="1"/>
              <p:nvPr/>
            </p:nvSpPr>
            <p:spPr>
              <a:xfrm>
                <a:off x="9917535" y="3497507"/>
                <a:ext cx="515398"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3200" b="0" i="1" smtClean="0">
                          <a:latin typeface="Cambria Math" panose="02040503050406030204" pitchFamily="18" charset="0"/>
                        </a:rPr>
                        <m:t>𝑟𝑜𝑜𝑡</m:t>
                      </m:r>
                    </m:oMath>
                  </m:oMathPara>
                </a14:m>
                <a:endParaRPr kumimoji="1" lang="zh-CN" altLang="en-US" sz="3200" dirty="0"/>
              </a:p>
            </p:txBody>
          </p:sp>
        </mc:Choice>
        <mc:Fallback>
          <p:sp>
            <p:nvSpPr>
              <p:cNvPr id="10" name="文本框 9">
                <a:extLst>
                  <a:ext uri="{FF2B5EF4-FFF2-40B4-BE49-F238E27FC236}">
                    <a16:creationId xmlns:a16="http://schemas.microsoft.com/office/drawing/2014/main" id="{2D48D28D-4343-D0E6-E285-48E76E6935AA}"/>
                  </a:ext>
                </a:extLst>
              </p:cNvPr>
              <p:cNvSpPr txBox="1">
                <a:spLocks noRot="1" noChangeAspect="1" noMove="1" noResize="1" noEditPoints="1" noAdjustHandles="1" noChangeArrowheads="1" noChangeShapeType="1" noTextEdit="1"/>
              </p:cNvSpPr>
              <p:nvPr/>
            </p:nvSpPr>
            <p:spPr>
              <a:xfrm>
                <a:off x="9917535" y="3497507"/>
                <a:ext cx="515398" cy="492443"/>
              </a:xfrm>
              <a:prstGeom prst="rect">
                <a:avLst/>
              </a:prstGeom>
              <a:blipFill>
                <a:blip r:embed="rId8"/>
                <a:stretch>
                  <a:fillRect l="-21429" r="-73810" b="-25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150F4440-B931-B727-99A2-E2F19BFC7BCB}"/>
                  </a:ext>
                </a:extLst>
              </p:cNvPr>
              <p:cNvSpPr txBox="1"/>
              <p:nvPr/>
            </p:nvSpPr>
            <p:spPr>
              <a:xfrm>
                <a:off x="5138042" y="3025590"/>
                <a:ext cx="1346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p:sp>
            <p:nvSpPr>
              <p:cNvPr id="11" name="文本框 10">
                <a:extLst>
                  <a:ext uri="{FF2B5EF4-FFF2-40B4-BE49-F238E27FC236}">
                    <a16:creationId xmlns:a16="http://schemas.microsoft.com/office/drawing/2014/main" id="{150F4440-B931-B727-99A2-E2F19BFC7BCB}"/>
                  </a:ext>
                </a:extLst>
              </p:cNvPr>
              <p:cNvSpPr txBox="1">
                <a:spLocks noRot="1" noChangeAspect="1" noMove="1" noResize="1" noEditPoints="1" noAdjustHandles="1" noChangeArrowheads="1" noChangeShapeType="1" noTextEdit="1"/>
              </p:cNvSpPr>
              <p:nvPr/>
            </p:nvSpPr>
            <p:spPr>
              <a:xfrm>
                <a:off x="5138042" y="3025590"/>
                <a:ext cx="134652" cy="276999"/>
              </a:xfrm>
              <a:prstGeom prst="rect">
                <a:avLst/>
              </a:prstGeom>
              <a:blipFill>
                <a:blip r:embed="rId9"/>
                <a:stretch>
                  <a:fillRect l="-25000" r="-25000" b="-4348"/>
                </a:stretch>
              </a:blipFill>
            </p:spPr>
            <p:txBody>
              <a:bodyPr/>
              <a:lstStyle/>
              <a:p>
                <a:r>
                  <a:rPr lang="zh-CN" altLang="en-US">
                    <a:noFill/>
                  </a:rPr>
                  <a:t> </a:t>
                </a:r>
              </a:p>
            </p:txBody>
          </p:sp>
        </mc:Fallback>
      </mc:AlternateContent>
      <p:cxnSp>
        <p:nvCxnSpPr>
          <p:cNvPr id="12" name="直线箭头连接符 11">
            <a:extLst>
              <a:ext uri="{FF2B5EF4-FFF2-40B4-BE49-F238E27FC236}">
                <a16:creationId xmlns:a16="http://schemas.microsoft.com/office/drawing/2014/main" id="{4E3D749A-2FA7-F737-4EF6-71AF04C4D9ED}"/>
              </a:ext>
            </a:extLst>
          </p:cNvPr>
          <p:cNvCxnSpPr/>
          <p:nvPr/>
        </p:nvCxnSpPr>
        <p:spPr>
          <a:xfrm>
            <a:off x="6240749" y="2525943"/>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0BA383F3-2142-BEB6-7444-AE012E14F0FB}"/>
                  </a:ext>
                </a:extLst>
              </p:cNvPr>
              <p:cNvSpPr txBox="1"/>
              <p:nvPr/>
            </p:nvSpPr>
            <p:spPr>
              <a:xfrm>
                <a:off x="6628800" y="3390497"/>
                <a:ext cx="278794" cy="336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𝑗</m:t>
                          </m:r>
                        </m:sup>
                      </m:sSubSup>
                    </m:oMath>
                  </m:oMathPara>
                </a14:m>
                <a:endParaRPr kumimoji="1" lang="zh-CN" altLang="en-US" dirty="0"/>
              </a:p>
            </p:txBody>
          </p:sp>
        </mc:Choice>
        <mc:Fallback>
          <p:sp>
            <p:nvSpPr>
              <p:cNvPr id="13" name="文本框 12">
                <a:extLst>
                  <a:ext uri="{FF2B5EF4-FFF2-40B4-BE49-F238E27FC236}">
                    <a16:creationId xmlns:a16="http://schemas.microsoft.com/office/drawing/2014/main" id="{0BA383F3-2142-BEB6-7444-AE012E14F0FB}"/>
                  </a:ext>
                </a:extLst>
              </p:cNvPr>
              <p:cNvSpPr txBox="1">
                <a:spLocks noRot="1" noChangeAspect="1" noMove="1" noResize="1" noEditPoints="1" noAdjustHandles="1" noChangeArrowheads="1" noChangeShapeType="1" noTextEdit="1"/>
              </p:cNvSpPr>
              <p:nvPr/>
            </p:nvSpPr>
            <p:spPr>
              <a:xfrm>
                <a:off x="6628800" y="3390497"/>
                <a:ext cx="278794" cy="336823"/>
              </a:xfrm>
              <a:prstGeom prst="rect">
                <a:avLst/>
              </a:prstGeom>
              <a:blipFill>
                <a:blip r:embed="rId10"/>
                <a:stretch>
                  <a:fillRect l="-8696" r="-13043" b="-1785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113903AA-E471-1174-7756-A60E1B214BE8}"/>
                  </a:ext>
                </a:extLst>
              </p:cNvPr>
              <p:cNvSpPr txBox="1"/>
              <p:nvPr/>
            </p:nvSpPr>
            <p:spPr>
              <a:xfrm>
                <a:off x="6675590" y="4769881"/>
                <a:ext cx="319703" cy="280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𝑁</m:t>
                          </m:r>
                        </m:sup>
                      </m:sSubSup>
                    </m:oMath>
                  </m:oMathPara>
                </a14:m>
                <a:endParaRPr kumimoji="1" lang="zh-CN" altLang="en-US" dirty="0"/>
              </a:p>
            </p:txBody>
          </p:sp>
        </mc:Choice>
        <mc:Fallback>
          <p:sp>
            <p:nvSpPr>
              <p:cNvPr id="14" name="文本框 13">
                <a:extLst>
                  <a:ext uri="{FF2B5EF4-FFF2-40B4-BE49-F238E27FC236}">
                    <a16:creationId xmlns:a16="http://schemas.microsoft.com/office/drawing/2014/main" id="{113903AA-E471-1174-7756-A60E1B214BE8}"/>
                  </a:ext>
                </a:extLst>
              </p:cNvPr>
              <p:cNvSpPr txBox="1">
                <a:spLocks noRot="1" noChangeAspect="1" noMove="1" noResize="1" noEditPoints="1" noAdjustHandles="1" noChangeArrowheads="1" noChangeShapeType="1" noTextEdit="1"/>
              </p:cNvSpPr>
              <p:nvPr/>
            </p:nvSpPr>
            <p:spPr>
              <a:xfrm>
                <a:off x="6675590" y="4769881"/>
                <a:ext cx="319703" cy="280333"/>
              </a:xfrm>
              <a:prstGeom prst="rect">
                <a:avLst/>
              </a:prstGeom>
              <a:blipFill>
                <a:blip r:embed="rId11"/>
                <a:stretch>
                  <a:fillRect l="-7407" b="-13043"/>
                </a:stretch>
              </a:blipFill>
            </p:spPr>
            <p:txBody>
              <a:bodyPr/>
              <a:lstStyle/>
              <a:p>
                <a:r>
                  <a:rPr lang="zh-CN" altLang="en-US">
                    <a:noFill/>
                  </a:rPr>
                  <a:t> </a:t>
                </a:r>
              </a:p>
            </p:txBody>
          </p:sp>
        </mc:Fallback>
      </mc:AlternateContent>
      <p:cxnSp>
        <p:nvCxnSpPr>
          <p:cNvPr id="15" name="直线箭头连接符 14">
            <a:extLst>
              <a:ext uri="{FF2B5EF4-FFF2-40B4-BE49-F238E27FC236}">
                <a16:creationId xmlns:a16="http://schemas.microsoft.com/office/drawing/2014/main" id="{3EFD0B0C-AC37-450A-4243-3160EADFDC21}"/>
              </a:ext>
            </a:extLst>
          </p:cNvPr>
          <p:cNvCxnSpPr/>
          <p:nvPr/>
        </p:nvCxnSpPr>
        <p:spPr>
          <a:xfrm>
            <a:off x="6233105" y="4908380"/>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16359362-3AED-9CC0-82CF-7E984E1DCE21}"/>
              </a:ext>
            </a:extLst>
          </p:cNvPr>
          <p:cNvSpPr txBox="1"/>
          <p:nvPr/>
        </p:nvSpPr>
        <p:spPr>
          <a:xfrm>
            <a:off x="6628183" y="2376727"/>
            <a:ext cx="365821" cy="2768441"/>
          </a:xfrm>
          <a:prstGeom prst="rect">
            <a:avLst/>
          </a:prstGeom>
          <a:noFill/>
          <a:ln>
            <a:solidFill>
              <a:schemeClr val="accent1"/>
            </a:solidFill>
          </a:ln>
        </p:spPr>
        <p:txBody>
          <a:bodyPr wrap="square" rtlCol="0">
            <a:spAutoFit/>
          </a:bodyPr>
          <a:lstStyle/>
          <a:p>
            <a:endParaRPr kumimoji="1" lang="zh-CN" altLang="en-US" dirty="0"/>
          </a:p>
        </p:txBody>
      </p:sp>
      <mc:AlternateContent xmlns:mc="http://schemas.openxmlformats.org/markup-compatibility/2006">
        <mc:Choice xmlns:a14="http://schemas.microsoft.com/office/drawing/2010/main" Requires="a14">
          <p:sp>
            <p:nvSpPr>
              <p:cNvPr id="19" name="文本框 18">
                <a:extLst>
                  <a:ext uri="{FF2B5EF4-FFF2-40B4-BE49-F238E27FC236}">
                    <a16:creationId xmlns:a16="http://schemas.microsoft.com/office/drawing/2014/main" id="{1EE03189-C44D-6071-DF9A-F0E47A7EF77E}"/>
                  </a:ext>
                </a:extLst>
              </p:cNvPr>
              <p:cNvSpPr txBox="1"/>
              <p:nvPr/>
            </p:nvSpPr>
            <p:spPr>
              <a:xfrm>
                <a:off x="6663563" y="3025588"/>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p:sp>
            <p:nvSpPr>
              <p:cNvPr id="19" name="文本框 18">
                <a:extLst>
                  <a:ext uri="{FF2B5EF4-FFF2-40B4-BE49-F238E27FC236}">
                    <a16:creationId xmlns:a16="http://schemas.microsoft.com/office/drawing/2014/main" id="{1EE03189-C44D-6071-DF9A-F0E47A7EF77E}"/>
                  </a:ext>
                </a:extLst>
              </p:cNvPr>
              <p:cNvSpPr txBox="1">
                <a:spLocks noRot="1" noChangeAspect="1" noMove="1" noResize="1" noEditPoints="1" noAdjustHandles="1" noChangeArrowheads="1" noChangeShapeType="1" noTextEdit="1"/>
              </p:cNvSpPr>
              <p:nvPr/>
            </p:nvSpPr>
            <p:spPr>
              <a:xfrm>
                <a:off x="6663563" y="3025588"/>
                <a:ext cx="209041" cy="276999"/>
              </a:xfrm>
              <a:prstGeom prst="rect">
                <a:avLst/>
              </a:prstGeom>
              <a:blipFill>
                <a:blip r:embed="rId9"/>
                <a:stretch>
                  <a:fillRect r="-5882" b="-434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139007F4-DA21-C11B-DB68-97B2952EC9FE}"/>
                  </a:ext>
                </a:extLst>
              </p:cNvPr>
              <p:cNvSpPr txBox="1"/>
              <p:nvPr/>
            </p:nvSpPr>
            <p:spPr>
              <a:xfrm>
                <a:off x="7749232" y="4783369"/>
                <a:ext cx="372473" cy="3390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𝑖</m:t>
                              </m:r>
                            </m:e>
                            <m:sub>
                              <m:r>
                                <a:rPr kumimoji="1" lang="en-US" altLang="zh-CN" b="0" i="1" smtClean="0">
                                  <a:latin typeface="Cambria Math" panose="02040503050406030204" pitchFamily="18" charset="0"/>
                                </a:rPr>
                                <m:t>𝑁</m:t>
                              </m:r>
                            </m:sub>
                          </m:sSub>
                        </m:sup>
                      </m:sSubSup>
                    </m:oMath>
                  </m:oMathPara>
                </a14:m>
                <a:endParaRPr kumimoji="1" lang="zh-CN" altLang="en-US" dirty="0"/>
              </a:p>
            </p:txBody>
          </p:sp>
        </mc:Choice>
        <mc:Fallback>
          <p:sp>
            <p:nvSpPr>
              <p:cNvPr id="20" name="文本框 19">
                <a:extLst>
                  <a:ext uri="{FF2B5EF4-FFF2-40B4-BE49-F238E27FC236}">
                    <a16:creationId xmlns:a16="http://schemas.microsoft.com/office/drawing/2014/main" id="{139007F4-DA21-C11B-DB68-97B2952EC9FE}"/>
                  </a:ext>
                </a:extLst>
              </p:cNvPr>
              <p:cNvSpPr txBox="1">
                <a:spLocks noRot="1" noChangeAspect="1" noMove="1" noResize="1" noEditPoints="1" noAdjustHandles="1" noChangeArrowheads="1" noChangeShapeType="1" noTextEdit="1"/>
              </p:cNvSpPr>
              <p:nvPr/>
            </p:nvSpPr>
            <p:spPr>
              <a:xfrm>
                <a:off x="7749232" y="4783369"/>
                <a:ext cx="372473" cy="339004"/>
              </a:xfrm>
              <a:prstGeom prst="rect">
                <a:avLst/>
              </a:prstGeom>
              <a:blipFill>
                <a:blip r:embed="rId12"/>
                <a:stretch>
                  <a:fillRect l="-6667" b="-142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文本框 20">
                <a:extLst>
                  <a:ext uri="{FF2B5EF4-FFF2-40B4-BE49-F238E27FC236}">
                    <a16:creationId xmlns:a16="http://schemas.microsoft.com/office/drawing/2014/main" id="{99CBCB5B-B714-AED9-08BC-7199350B0766}"/>
                  </a:ext>
                </a:extLst>
              </p:cNvPr>
              <p:cNvSpPr txBox="1"/>
              <p:nvPr/>
            </p:nvSpPr>
            <p:spPr>
              <a:xfrm>
                <a:off x="7830947" y="3052099"/>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p:sp>
            <p:nvSpPr>
              <p:cNvPr id="21" name="文本框 20">
                <a:extLst>
                  <a:ext uri="{FF2B5EF4-FFF2-40B4-BE49-F238E27FC236}">
                    <a16:creationId xmlns:a16="http://schemas.microsoft.com/office/drawing/2014/main" id="{99CBCB5B-B714-AED9-08BC-7199350B0766}"/>
                  </a:ext>
                </a:extLst>
              </p:cNvPr>
              <p:cNvSpPr txBox="1">
                <a:spLocks noRot="1" noChangeAspect="1" noMove="1" noResize="1" noEditPoints="1" noAdjustHandles="1" noChangeArrowheads="1" noChangeShapeType="1" noTextEdit="1"/>
              </p:cNvSpPr>
              <p:nvPr/>
            </p:nvSpPr>
            <p:spPr>
              <a:xfrm>
                <a:off x="7830947" y="3052099"/>
                <a:ext cx="209041" cy="276999"/>
              </a:xfrm>
              <a:prstGeom prst="rect">
                <a:avLst/>
              </a:prstGeom>
              <a:blipFill>
                <a:blip r:embed="rId9"/>
                <a:stretch>
                  <a:fillRect b="-4348"/>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977D1722-90FD-ACBF-9611-0DD71E92E2D3}"/>
              </a:ext>
            </a:extLst>
          </p:cNvPr>
          <p:cNvSpPr txBox="1"/>
          <p:nvPr/>
        </p:nvSpPr>
        <p:spPr>
          <a:xfrm>
            <a:off x="7715057" y="2400889"/>
            <a:ext cx="365821" cy="2768441"/>
          </a:xfrm>
          <a:prstGeom prst="rect">
            <a:avLst/>
          </a:prstGeom>
          <a:noFill/>
          <a:ln>
            <a:solidFill>
              <a:schemeClr val="accent1"/>
            </a:solidFill>
          </a:ln>
        </p:spPr>
        <p:txBody>
          <a:bodyPr wrap="square" rtlCol="0">
            <a:spAutoFit/>
          </a:bodyPr>
          <a:lstStyle/>
          <a:p>
            <a:endParaRPr kumimoji="1" lang="zh-CN" altLang="en-US" dirty="0"/>
          </a:p>
        </p:txBody>
      </p:sp>
      <p:cxnSp>
        <p:nvCxnSpPr>
          <p:cNvPr id="23" name="直线箭头连接符 22">
            <a:extLst>
              <a:ext uri="{FF2B5EF4-FFF2-40B4-BE49-F238E27FC236}">
                <a16:creationId xmlns:a16="http://schemas.microsoft.com/office/drawing/2014/main" id="{81E6D8DC-F159-3CCF-818C-487264C2F78D}"/>
              </a:ext>
            </a:extLst>
          </p:cNvPr>
          <p:cNvCxnSpPr/>
          <p:nvPr/>
        </p:nvCxnSpPr>
        <p:spPr>
          <a:xfrm flipV="1">
            <a:off x="6995293" y="3697562"/>
            <a:ext cx="719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线箭头连接符 23">
            <a:extLst>
              <a:ext uri="{FF2B5EF4-FFF2-40B4-BE49-F238E27FC236}">
                <a16:creationId xmlns:a16="http://schemas.microsoft.com/office/drawing/2014/main" id="{ADCC4E62-32DA-DB78-079A-86926DDDF7FD}"/>
              </a:ext>
            </a:extLst>
          </p:cNvPr>
          <p:cNvCxnSpPr/>
          <p:nvPr/>
        </p:nvCxnSpPr>
        <p:spPr>
          <a:xfrm>
            <a:off x="8087287" y="3743729"/>
            <a:ext cx="16282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50190E6C-D5E1-4236-568A-EA4BC75944DF}"/>
              </a:ext>
            </a:extLst>
          </p:cNvPr>
          <p:cNvSpPr txBox="1"/>
          <p:nvPr/>
        </p:nvSpPr>
        <p:spPr>
          <a:xfrm>
            <a:off x="8225662" y="3684622"/>
            <a:ext cx="1152874"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compress</a:t>
            </a:r>
            <a:endParaRPr kumimoji="1" lang="zh-CN" altLang="en-US" dirty="0">
              <a:latin typeface="STKaiti" panose="02010600040101010101" pitchFamily="2" charset="-122"/>
              <a:ea typeface="STKaiti" panose="02010600040101010101" pitchFamily="2" charset="-122"/>
            </a:endParaRPr>
          </a:p>
        </p:txBody>
      </p:sp>
      <p:sp>
        <p:nvSpPr>
          <p:cNvPr id="26" name="文本框 25">
            <a:extLst>
              <a:ext uri="{FF2B5EF4-FFF2-40B4-BE49-F238E27FC236}">
                <a16:creationId xmlns:a16="http://schemas.microsoft.com/office/drawing/2014/main" id="{A30BFE2A-AB57-C5D1-945B-401A13B6C9A7}"/>
              </a:ext>
            </a:extLst>
          </p:cNvPr>
          <p:cNvSpPr txBox="1"/>
          <p:nvPr/>
        </p:nvSpPr>
        <p:spPr>
          <a:xfrm>
            <a:off x="3873625" y="2149422"/>
            <a:ext cx="5504911" cy="3155795"/>
          </a:xfrm>
          <a:prstGeom prst="rect">
            <a:avLst/>
          </a:prstGeom>
          <a:noFill/>
          <a:ln w="22225">
            <a:solidFill>
              <a:schemeClr val="tx1"/>
            </a:solidFill>
          </a:ln>
        </p:spPr>
        <p:txBody>
          <a:bodyPr wrap="square" rtlCol="0">
            <a:spAutoFit/>
          </a:bodyPr>
          <a:lstStyle/>
          <a:p>
            <a:endParaRPr kumimoji="1" lang="zh-CN" altLang="en-US" dirty="0"/>
          </a:p>
        </p:txBody>
      </p:sp>
      <mc:AlternateContent xmlns:mc="http://schemas.openxmlformats.org/markup-compatibility/2006">
        <mc:Choice xmlns:a14="http://schemas.microsoft.com/office/drawing/2010/main" Requires="a14">
          <p:sp>
            <p:nvSpPr>
              <p:cNvPr id="27" name="文本框 26">
                <a:extLst>
                  <a:ext uri="{FF2B5EF4-FFF2-40B4-BE49-F238E27FC236}">
                    <a16:creationId xmlns:a16="http://schemas.microsoft.com/office/drawing/2014/main" id="{5D52CD54-3C09-953B-5C47-317E8ADAC73E}"/>
                  </a:ext>
                </a:extLst>
              </p:cNvPr>
              <p:cNvSpPr txBox="1"/>
              <p:nvPr/>
            </p:nvSpPr>
            <p:spPr>
              <a:xfrm>
                <a:off x="4078939" y="3462393"/>
                <a:ext cx="2165272" cy="32271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i="1">
                              <a:latin typeface="Cambria Math" panose="02040503050406030204" pitchFamily="18" charset="0"/>
                            </a:rPr>
                            <m:t>𝐶𝑜𝑚</m:t>
                          </m:r>
                          <m:r>
                            <a:rPr kumimoji="1" lang="en-US" altLang="zh-CN" i="1">
                              <a:latin typeface="Cambria Math" panose="02040503050406030204" pitchFamily="18" charset="0"/>
                            </a:rPr>
                            <m:t>(</m:t>
                          </m:r>
                          <m:r>
                            <a:rPr kumimoji="1" lang="en-US" altLang="zh-CN" i="1">
                              <a:latin typeface="Cambria Math" panose="02040503050406030204" pitchFamily="18" charset="0"/>
                            </a:rPr>
                            <m:t>𝜋</m:t>
                          </m:r>
                          <m:r>
                            <a:rPr kumimoji="1" lang="en-US" altLang="zh-CN" i="1">
                              <a:latin typeface="Cambria Math" panose="02040503050406030204" pitchFamily="18" charset="0"/>
                            </a:rPr>
                            <m:t>,</m:t>
                          </m:r>
                          <m:r>
                            <a:rPr kumimoji="1" lang="en-US" altLang="zh-CN" i="1">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𝑗</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oMath>
                  </m:oMathPara>
                </a14:m>
                <a:endParaRPr kumimoji="1" lang="zh-CN" altLang="en-US" dirty="0"/>
              </a:p>
            </p:txBody>
          </p:sp>
        </mc:Choice>
        <mc:Fallback>
          <p:sp>
            <p:nvSpPr>
              <p:cNvPr id="27" name="文本框 26">
                <a:extLst>
                  <a:ext uri="{FF2B5EF4-FFF2-40B4-BE49-F238E27FC236}">
                    <a16:creationId xmlns:a16="http://schemas.microsoft.com/office/drawing/2014/main" id="{5D52CD54-3C09-953B-5C47-317E8ADAC73E}"/>
                  </a:ext>
                </a:extLst>
              </p:cNvPr>
              <p:cNvSpPr txBox="1">
                <a:spLocks noRot="1" noChangeAspect="1" noMove="1" noResize="1" noEditPoints="1" noAdjustHandles="1" noChangeArrowheads="1" noChangeShapeType="1" noTextEdit="1"/>
              </p:cNvSpPr>
              <p:nvPr/>
            </p:nvSpPr>
            <p:spPr>
              <a:xfrm>
                <a:off x="4078939" y="3462393"/>
                <a:ext cx="2165272" cy="322717"/>
              </a:xfrm>
              <a:prstGeom prst="rect">
                <a:avLst/>
              </a:prstGeom>
              <a:blipFill>
                <a:blip r:embed="rId13"/>
                <a:stretch>
                  <a:fillRect l="-1754" r="-3509" b="-1851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11A41CE8-447C-DE48-4426-05892FA2E7A5}"/>
                  </a:ext>
                </a:extLst>
              </p:cNvPr>
              <p:cNvSpPr txBox="1"/>
              <p:nvPr/>
            </p:nvSpPr>
            <p:spPr>
              <a:xfrm>
                <a:off x="5138042" y="4232043"/>
                <a:ext cx="1346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p:sp>
            <p:nvSpPr>
              <p:cNvPr id="28" name="文本框 27">
                <a:extLst>
                  <a:ext uri="{FF2B5EF4-FFF2-40B4-BE49-F238E27FC236}">
                    <a16:creationId xmlns:a16="http://schemas.microsoft.com/office/drawing/2014/main" id="{11A41CE8-447C-DE48-4426-05892FA2E7A5}"/>
                  </a:ext>
                </a:extLst>
              </p:cNvPr>
              <p:cNvSpPr txBox="1">
                <a:spLocks noRot="1" noChangeAspect="1" noMove="1" noResize="1" noEditPoints="1" noAdjustHandles="1" noChangeArrowheads="1" noChangeShapeType="1" noTextEdit="1"/>
              </p:cNvSpPr>
              <p:nvPr/>
            </p:nvSpPr>
            <p:spPr>
              <a:xfrm>
                <a:off x="5138042" y="4232043"/>
                <a:ext cx="134652" cy="276999"/>
              </a:xfrm>
              <a:prstGeom prst="rect">
                <a:avLst/>
              </a:prstGeom>
              <a:blipFill>
                <a:blip r:embed="rId9"/>
                <a:stretch>
                  <a:fillRect l="-25000" r="-25000" b="-4348"/>
                </a:stretch>
              </a:blipFill>
            </p:spPr>
            <p:txBody>
              <a:bodyPr/>
              <a:lstStyle/>
              <a:p>
                <a:r>
                  <a:rPr lang="zh-CN" altLang="en-US">
                    <a:noFill/>
                  </a:rPr>
                  <a:t> </a:t>
                </a:r>
              </a:p>
            </p:txBody>
          </p:sp>
        </mc:Fallback>
      </mc:AlternateContent>
      <p:cxnSp>
        <p:nvCxnSpPr>
          <p:cNvPr id="29" name="直线箭头连接符 28">
            <a:extLst>
              <a:ext uri="{FF2B5EF4-FFF2-40B4-BE49-F238E27FC236}">
                <a16:creationId xmlns:a16="http://schemas.microsoft.com/office/drawing/2014/main" id="{905C2EED-913D-77DD-128B-663CE35E8A85}"/>
              </a:ext>
            </a:extLst>
          </p:cNvPr>
          <p:cNvCxnSpPr/>
          <p:nvPr/>
        </p:nvCxnSpPr>
        <p:spPr>
          <a:xfrm>
            <a:off x="6202582" y="3614518"/>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文本框 29">
                <a:extLst>
                  <a:ext uri="{FF2B5EF4-FFF2-40B4-BE49-F238E27FC236}">
                    <a16:creationId xmlns:a16="http://schemas.microsoft.com/office/drawing/2014/main" id="{D78F3E0B-7343-799C-B149-1477CE526B71}"/>
                  </a:ext>
                </a:extLst>
              </p:cNvPr>
              <p:cNvSpPr txBox="1"/>
              <p:nvPr/>
            </p:nvSpPr>
            <p:spPr>
              <a:xfrm>
                <a:off x="6698553" y="4233508"/>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p:sp>
            <p:nvSpPr>
              <p:cNvPr id="30" name="文本框 29">
                <a:extLst>
                  <a:ext uri="{FF2B5EF4-FFF2-40B4-BE49-F238E27FC236}">
                    <a16:creationId xmlns:a16="http://schemas.microsoft.com/office/drawing/2014/main" id="{D78F3E0B-7343-799C-B149-1477CE526B71}"/>
                  </a:ext>
                </a:extLst>
              </p:cNvPr>
              <p:cNvSpPr txBox="1">
                <a:spLocks noRot="1" noChangeAspect="1" noMove="1" noResize="1" noEditPoints="1" noAdjustHandles="1" noChangeArrowheads="1" noChangeShapeType="1" noTextEdit="1"/>
              </p:cNvSpPr>
              <p:nvPr/>
            </p:nvSpPr>
            <p:spPr>
              <a:xfrm>
                <a:off x="6698553" y="4233508"/>
                <a:ext cx="209041" cy="276999"/>
              </a:xfrm>
              <a:prstGeom prst="rect">
                <a:avLst/>
              </a:prstGeom>
              <a:blipFill>
                <a:blip r:embed="rId9"/>
                <a:stretch>
                  <a:fillRect r="-5882" b="-434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1" name="文本框 30">
                <a:extLst>
                  <a:ext uri="{FF2B5EF4-FFF2-40B4-BE49-F238E27FC236}">
                    <a16:creationId xmlns:a16="http://schemas.microsoft.com/office/drawing/2014/main" id="{DD35FD30-5D1A-B771-AA8C-85235BE5EAC2}"/>
                  </a:ext>
                </a:extLst>
              </p:cNvPr>
              <p:cNvSpPr txBox="1"/>
              <p:nvPr/>
            </p:nvSpPr>
            <p:spPr>
              <a:xfrm>
                <a:off x="7831995" y="4253033"/>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p:sp>
            <p:nvSpPr>
              <p:cNvPr id="31" name="文本框 30">
                <a:extLst>
                  <a:ext uri="{FF2B5EF4-FFF2-40B4-BE49-F238E27FC236}">
                    <a16:creationId xmlns:a16="http://schemas.microsoft.com/office/drawing/2014/main" id="{DD35FD30-5D1A-B771-AA8C-85235BE5EAC2}"/>
                  </a:ext>
                </a:extLst>
              </p:cNvPr>
              <p:cNvSpPr txBox="1">
                <a:spLocks noRot="1" noChangeAspect="1" noMove="1" noResize="1" noEditPoints="1" noAdjustHandles="1" noChangeArrowheads="1" noChangeShapeType="1" noTextEdit="1"/>
              </p:cNvSpPr>
              <p:nvPr/>
            </p:nvSpPr>
            <p:spPr>
              <a:xfrm>
                <a:off x="7831995" y="4253033"/>
                <a:ext cx="209041" cy="276999"/>
              </a:xfrm>
              <a:prstGeom prst="rect">
                <a:avLst/>
              </a:prstGeom>
              <a:blipFill>
                <a:blip r:embed="rId14"/>
                <a:stretch>
                  <a:fillRect b="-4545"/>
                </a:stretch>
              </a:blipFill>
            </p:spPr>
            <p:txBody>
              <a:bodyPr/>
              <a:lstStyle/>
              <a:p>
                <a:r>
                  <a:rPr lang="zh-CN" altLang="en-US">
                    <a:noFill/>
                  </a:rPr>
                  <a:t> </a:t>
                </a:r>
              </a:p>
            </p:txBody>
          </p:sp>
        </mc:Fallback>
      </mc:AlternateContent>
      <p:sp>
        <p:nvSpPr>
          <p:cNvPr id="32" name="文本框 31">
            <a:extLst>
              <a:ext uri="{FF2B5EF4-FFF2-40B4-BE49-F238E27FC236}">
                <a16:creationId xmlns:a16="http://schemas.microsoft.com/office/drawing/2014/main" id="{83C5E97F-5EE9-B232-CBA4-71D0787C2FC5}"/>
              </a:ext>
            </a:extLst>
          </p:cNvPr>
          <p:cNvSpPr txBox="1"/>
          <p:nvPr/>
        </p:nvSpPr>
        <p:spPr>
          <a:xfrm>
            <a:off x="1051168" y="3312673"/>
            <a:ext cx="2332733" cy="584775"/>
          </a:xfrm>
          <a:prstGeom prst="rect">
            <a:avLst/>
          </a:prstGeom>
          <a:noFill/>
        </p:spPr>
        <p:txBody>
          <a:bodyPr wrap="square" rtlCol="0">
            <a:spAutoFit/>
          </a:bodyPr>
          <a:lstStyle/>
          <a:p>
            <a:r>
              <a:rPr lang="en-GB" altLang="zh-CN" sz="1600" b="0" i="0" dirty="0">
                <a:solidFill>
                  <a:srgbClr val="0D0D0D"/>
                </a:solidFill>
                <a:effectLst/>
                <a:latin typeface="STKaiti" panose="02010600040101010101" pitchFamily="2" charset="-122"/>
                <a:ea typeface="STKaiti" panose="02010600040101010101" pitchFamily="2" charset="-122"/>
              </a:rPr>
              <a:t>The index corresponding</a:t>
            </a:r>
          </a:p>
          <a:p>
            <a:r>
              <a:rPr lang="en-GB" altLang="zh-CN" sz="1600" b="0" i="0" dirty="0">
                <a:solidFill>
                  <a:srgbClr val="0D0D0D"/>
                </a:solidFill>
                <a:effectLst/>
                <a:latin typeface="STKaiti" panose="02010600040101010101" pitchFamily="2" charset="-122"/>
                <a:ea typeface="STKaiti" panose="02010600040101010101" pitchFamily="2" charset="-122"/>
              </a:rPr>
              <a:t> to the private key</a:t>
            </a:r>
            <a:endParaRPr kumimoji="1" lang="zh-CN" altLang="en-US" sz="1600" dirty="0">
              <a:latin typeface="STKaiti" panose="02010600040101010101" pitchFamily="2" charset="-122"/>
              <a:ea typeface="STKaiti" panose="02010600040101010101" pitchFamily="2" charset="-122"/>
            </a:endParaRPr>
          </a:p>
        </p:txBody>
      </p:sp>
      <p:sp>
        <p:nvSpPr>
          <p:cNvPr id="33" name="右箭头 32">
            <a:extLst>
              <a:ext uri="{FF2B5EF4-FFF2-40B4-BE49-F238E27FC236}">
                <a16:creationId xmlns:a16="http://schemas.microsoft.com/office/drawing/2014/main" id="{B4ABD2E4-2B0A-A106-29C6-DF88A052A23C}"/>
              </a:ext>
            </a:extLst>
          </p:cNvPr>
          <p:cNvSpPr/>
          <p:nvPr/>
        </p:nvSpPr>
        <p:spPr>
          <a:xfrm>
            <a:off x="3383397" y="3497507"/>
            <a:ext cx="479503" cy="21510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4" name="直线箭头连接符 33">
            <a:extLst>
              <a:ext uri="{FF2B5EF4-FFF2-40B4-BE49-F238E27FC236}">
                <a16:creationId xmlns:a16="http://schemas.microsoft.com/office/drawing/2014/main" id="{67E12A4E-BF21-7A2D-1FF8-56149F305CFC}"/>
              </a:ext>
            </a:extLst>
          </p:cNvPr>
          <p:cNvCxnSpPr/>
          <p:nvPr/>
        </p:nvCxnSpPr>
        <p:spPr>
          <a:xfrm rot="16200000">
            <a:off x="6599899" y="5838353"/>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5" name="文本框 34">
                <a:extLst>
                  <a:ext uri="{FF2B5EF4-FFF2-40B4-BE49-F238E27FC236}">
                    <a16:creationId xmlns:a16="http://schemas.microsoft.com/office/drawing/2014/main" id="{1D423FC9-F9B0-3A37-2337-E81BF4C08845}"/>
                  </a:ext>
                </a:extLst>
              </p:cNvPr>
              <p:cNvSpPr txBox="1"/>
              <p:nvPr/>
            </p:nvSpPr>
            <p:spPr>
              <a:xfrm>
                <a:off x="6524516" y="5983245"/>
                <a:ext cx="5379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𝑠𝑒𝑒𝑑</m:t>
                      </m:r>
                    </m:oMath>
                  </m:oMathPara>
                </a14:m>
                <a:endParaRPr kumimoji="1" lang="zh-CN" altLang="en-US" dirty="0"/>
              </a:p>
            </p:txBody>
          </p:sp>
        </mc:Choice>
        <mc:Fallback>
          <p:sp>
            <p:nvSpPr>
              <p:cNvPr id="35" name="文本框 34">
                <a:extLst>
                  <a:ext uri="{FF2B5EF4-FFF2-40B4-BE49-F238E27FC236}">
                    <a16:creationId xmlns:a16="http://schemas.microsoft.com/office/drawing/2014/main" id="{1D423FC9-F9B0-3A37-2337-E81BF4C08845}"/>
                  </a:ext>
                </a:extLst>
              </p:cNvPr>
              <p:cNvSpPr txBox="1">
                <a:spLocks noRot="1" noChangeAspect="1" noMove="1" noResize="1" noEditPoints="1" noAdjustHandles="1" noChangeArrowheads="1" noChangeShapeType="1" noTextEdit="1"/>
              </p:cNvSpPr>
              <p:nvPr/>
            </p:nvSpPr>
            <p:spPr>
              <a:xfrm>
                <a:off x="6524516" y="5983245"/>
                <a:ext cx="537904" cy="276999"/>
              </a:xfrm>
              <a:prstGeom prst="rect">
                <a:avLst/>
              </a:prstGeom>
              <a:blipFill>
                <a:blip r:embed="rId15"/>
                <a:stretch>
                  <a:fillRect l="-9091" r="-6818" b="-9091"/>
                </a:stretch>
              </a:blipFill>
            </p:spPr>
            <p:txBody>
              <a:bodyPr/>
              <a:lstStyle/>
              <a:p>
                <a:r>
                  <a:rPr lang="zh-CN" altLang="en-US">
                    <a:noFill/>
                  </a:rPr>
                  <a:t> </a:t>
                </a:r>
              </a:p>
            </p:txBody>
          </p:sp>
        </mc:Fallback>
      </mc:AlternateContent>
      <p:sp>
        <p:nvSpPr>
          <p:cNvPr id="36" name="文本框 35">
            <a:extLst>
              <a:ext uri="{FF2B5EF4-FFF2-40B4-BE49-F238E27FC236}">
                <a16:creationId xmlns:a16="http://schemas.microsoft.com/office/drawing/2014/main" id="{C0B0A676-8FD9-57D9-AAA8-00FD816915F2}"/>
              </a:ext>
            </a:extLst>
          </p:cNvPr>
          <p:cNvSpPr txBox="1"/>
          <p:nvPr/>
        </p:nvSpPr>
        <p:spPr>
          <a:xfrm>
            <a:off x="6863954" y="5665310"/>
            <a:ext cx="1175334" cy="369332"/>
          </a:xfrm>
          <a:prstGeom prst="rect">
            <a:avLst/>
          </a:prstGeom>
          <a:noFill/>
        </p:spPr>
        <p:txBody>
          <a:bodyPr wrap="square">
            <a:spAutoFit/>
          </a:bodyPr>
          <a:lstStyle/>
          <a:p>
            <a:r>
              <a:rPr kumimoji="1" lang="en-US" altLang="zh-CN" sz="1800" dirty="0">
                <a:latin typeface="STKaiti" panose="02010600040101010101" pitchFamily="2" charset="-122"/>
                <a:ea typeface="STKaiti" panose="02010600040101010101" pitchFamily="2" charset="-122"/>
              </a:rPr>
              <a:t>Seed tree</a:t>
            </a:r>
            <a:endParaRPr kumimoji="1" lang="zh-CN" altLang="en-US" sz="1800" dirty="0">
              <a:latin typeface="STKaiti" panose="02010600040101010101" pitchFamily="2" charset="-122"/>
              <a:ea typeface="STKaiti" panose="02010600040101010101" pitchFamily="2" charset="-122"/>
            </a:endParaRPr>
          </a:p>
        </p:txBody>
      </p:sp>
      <mc:AlternateContent xmlns:mc="http://schemas.openxmlformats.org/markup-compatibility/2006">
        <mc:Choice xmlns:a14="http://schemas.microsoft.com/office/drawing/2010/main" Requires="a14">
          <p:sp>
            <p:nvSpPr>
              <p:cNvPr id="37" name="文本框 36">
                <a:extLst>
                  <a:ext uri="{FF2B5EF4-FFF2-40B4-BE49-F238E27FC236}">
                    <a16:creationId xmlns:a16="http://schemas.microsoft.com/office/drawing/2014/main" id="{8CD68A90-7ECC-185E-0B76-E519E578D8DD}"/>
                  </a:ext>
                </a:extLst>
              </p:cNvPr>
              <p:cNvSpPr txBox="1"/>
              <p:nvPr/>
            </p:nvSpPr>
            <p:spPr>
              <a:xfrm>
                <a:off x="6242898" y="5380996"/>
                <a:ext cx="11283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oMath>
                  </m:oMathPara>
                </a14:m>
                <a:endParaRPr kumimoji="1" lang="zh-CN" altLang="en-US" dirty="0"/>
              </a:p>
            </p:txBody>
          </p:sp>
        </mc:Choice>
        <mc:Fallback>
          <p:sp>
            <p:nvSpPr>
              <p:cNvPr id="37" name="文本框 36">
                <a:extLst>
                  <a:ext uri="{FF2B5EF4-FFF2-40B4-BE49-F238E27FC236}">
                    <a16:creationId xmlns:a16="http://schemas.microsoft.com/office/drawing/2014/main" id="{8CD68A90-7ECC-185E-0B76-E519E578D8DD}"/>
                  </a:ext>
                </a:extLst>
              </p:cNvPr>
              <p:cNvSpPr txBox="1">
                <a:spLocks noRot="1" noChangeAspect="1" noMove="1" noResize="1" noEditPoints="1" noAdjustHandles="1" noChangeArrowheads="1" noChangeShapeType="1" noTextEdit="1"/>
              </p:cNvSpPr>
              <p:nvPr/>
            </p:nvSpPr>
            <p:spPr>
              <a:xfrm>
                <a:off x="6242898" y="5380996"/>
                <a:ext cx="1128386" cy="276999"/>
              </a:xfrm>
              <a:prstGeom prst="rect">
                <a:avLst/>
              </a:prstGeom>
              <a:blipFill>
                <a:blip r:embed="rId16"/>
                <a:stretch>
                  <a:fillRect l="-6667" r="-6667" b="-347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4605896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22</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7253B779-32A7-9762-26EB-13D52B4FD40B}"/>
                  </a:ext>
                </a:extLst>
              </p:cNvPr>
              <p:cNvSpPr txBox="1"/>
              <p:nvPr/>
            </p:nvSpPr>
            <p:spPr>
              <a:xfrm>
                <a:off x="0" y="990219"/>
                <a:ext cx="6405921" cy="518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smtClean="0">
                          <a:latin typeface="Cambria Math" panose="02040503050406030204" pitchFamily="18" charset="0"/>
                        </a:rPr>
                        <m:t>𝑹</m:t>
                      </m:r>
                      <m:r>
                        <a:rPr kumimoji="1" lang="en-US" altLang="zh-CN" sz="2800" b="1" i="1" smtClean="0">
                          <a:latin typeface="Cambria Math" panose="02040503050406030204" pitchFamily="18" charset="0"/>
                        </a:rPr>
                        <m:t>:{</m:t>
                      </m:r>
                      <m:d>
                        <m:dPr>
                          <m:ctrlPr>
                            <a:rPr kumimoji="1" lang="en-US" altLang="zh-CN" sz="2800" b="1" i="1" smtClean="0">
                              <a:latin typeface="Cambria Math" panose="02040503050406030204" pitchFamily="18" charset="0"/>
                            </a:rPr>
                          </m:ctrlPr>
                        </m:dPr>
                        <m:e>
                          <m:r>
                            <a:rPr kumimoji="1" lang="en-US" altLang="zh-CN" sz="2800" b="1" i="1" smtClean="0">
                              <a:latin typeface="Cambria Math" panose="02040503050406030204" pitchFamily="18" charset="0"/>
                            </a:rPr>
                            <m:t>𝑯</m:t>
                          </m:r>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𝟏</m:t>
                              </m:r>
                            </m:sub>
                          </m:sSub>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𝑵</m:t>
                              </m:r>
                            </m:sub>
                          </m:sSub>
                        </m:e>
                      </m:d>
                      <m:r>
                        <a:rPr kumimoji="1" lang="en-US" altLang="zh-CN" sz="2800" b="1" i="1" smtClean="0">
                          <a:latin typeface="Cambria Math" panose="02040503050406030204" pitchFamily="18" charset="0"/>
                          <a:sym typeface="Wingdings" panose="05000000000000000000" pitchFamily="2" charset="2"/>
                        </a:rPr>
                        <m:t>(</m:t>
                      </m:r>
                      <m:sSub>
                        <m:sSubPr>
                          <m:ctrlPr>
                            <a:rPr kumimoji="1" lang="en-US" altLang="zh-CN" sz="2800" b="1" i="1" smtClean="0">
                              <a:latin typeface="Cambria Math" panose="02040503050406030204" pitchFamily="18" charset="0"/>
                              <a:sym typeface="Wingdings" panose="05000000000000000000" pitchFamily="2" charset="2"/>
                            </a:rPr>
                          </m:ctrlPr>
                        </m:sSubPr>
                        <m:e>
                          <m:r>
                            <a:rPr kumimoji="1" lang="en-US" altLang="zh-CN" sz="2800" b="1" i="1" smtClean="0">
                              <a:latin typeface="Cambria Math" panose="02040503050406030204" pitchFamily="18" charset="0"/>
                              <a:sym typeface="Wingdings" panose="05000000000000000000" pitchFamily="2" charset="2"/>
                            </a:rPr>
                            <m:t>𝒆</m:t>
                          </m:r>
                        </m:e>
                        <m:sub>
                          <m:r>
                            <a:rPr kumimoji="1" lang="en-US" altLang="zh-CN" sz="2800" b="1" i="1" smtClean="0">
                              <a:latin typeface="Cambria Math" panose="02040503050406030204" pitchFamily="18" charset="0"/>
                              <a:sym typeface="Wingdings" panose="05000000000000000000" pitchFamily="2" charset="2"/>
                            </a:rPr>
                            <m:t>𝒋</m:t>
                          </m:r>
                        </m:sub>
                      </m:sSub>
                      <m:r>
                        <a:rPr kumimoji="1" lang="en-US" altLang="zh-CN" sz="2800" b="1" i="1" smtClean="0">
                          <a:latin typeface="Cambria Math" panose="02040503050406030204" pitchFamily="18" charset="0"/>
                          <a:sym typeface="Wingdings" panose="05000000000000000000" pitchFamily="2" charset="2"/>
                        </a:rPr>
                        <m:t>)|</m:t>
                      </m:r>
                      <m:r>
                        <a:rPr kumimoji="1" lang="en-US" altLang="zh-CN" sz="2800" b="1" i="1" smtClean="0">
                          <a:latin typeface="Cambria Math" panose="02040503050406030204" pitchFamily="18" charset="0"/>
                        </a:rPr>
                        <m:t>𝑯</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𝒆</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𝒋</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𝑵</m:t>
                      </m:r>
                      <m:r>
                        <a:rPr kumimoji="1" lang="en-US" altLang="zh-CN" sz="2800" b="1" i="1" smtClean="0">
                          <a:latin typeface="Cambria Math" panose="02040503050406030204" pitchFamily="18" charset="0"/>
                        </a:rPr>
                        <m:t>]}</m:t>
                      </m:r>
                    </m:oMath>
                  </m:oMathPara>
                </a14:m>
                <a:endParaRPr kumimoji="1" lang="zh-CN" altLang="en-US" sz="2800" b="1" dirty="0"/>
              </a:p>
            </p:txBody>
          </p:sp>
        </mc:Choice>
        <mc:Fallback xmlns="">
          <p:sp>
            <p:nvSpPr>
              <p:cNvPr id="3" name="文本框 2">
                <a:extLst>
                  <a:ext uri="{FF2B5EF4-FFF2-40B4-BE49-F238E27FC236}">
                    <a16:creationId xmlns:a16="http://schemas.microsoft.com/office/drawing/2014/main" id="{7253B779-32A7-9762-26EB-13D52B4FD40B}"/>
                  </a:ext>
                </a:extLst>
              </p:cNvPr>
              <p:cNvSpPr txBox="1">
                <a:spLocks noRot="1" noChangeAspect="1" noMove="1" noResize="1" noEditPoints="1" noAdjustHandles="1" noChangeArrowheads="1" noChangeShapeType="1" noTextEdit="1"/>
              </p:cNvSpPr>
              <p:nvPr/>
            </p:nvSpPr>
            <p:spPr>
              <a:xfrm>
                <a:off x="0" y="990219"/>
                <a:ext cx="6405921" cy="518219"/>
              </a:xfrm>
              <a:prstGeom prst="rect">
                <a:avLst/>
              </a:prstGeom>
              <a:blipFill>
                <a:blip r:embed="rId3"/>
                <a:stretch>
                  <a:fillRect l="-396" r="-990" b="-2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D2C98DB-9641-14DA-C024-CF2B849E38C9}"/>
                  </a:ext>
                </a:extLst>
              </p:cNvPr>
              <p:cNvSpPr txBox="1"/>
              <p:nvPr/>
            </p:nvSpPr>
            <p:spPr>
              <a:xfrm>
                <a:off x="5369312" y="1862253"/>
                <a:ext cx="5379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𝑠𝑒𝑒𝑑</m:t>
                      </m:r>
                    </m:oMath>
                  </m:oMathPara>
                </a14:m>
                <a:endParaRPr kumimoji="1" lang="zh-CN" altLang="en-US" dirty="0"/>
              </a:p>
            </p:txBody>
          </p:sp>
        </mc:Choice>
        <mc:Fallback xmlns="">
          <p:sp>
            <p:nvSpPr>
              <p:cNvPr id="4" name="文本框 3">
                <a:extLst>
                  <a:ext uri="{FF2B5EF4-FFF2-40B4-BE49-F238E27FC236}">
                    <a16:creationId xmlns:a16="http://schemas.microsoft.com/office/drawing/2014/main" id="{4D2C98DB-9641-14DA-C024-CF2B849E38C9}"/>
                  </a:ext>
                </a:extLst>
              </p:cNvPr>
              <p:cNvSpPr txBox="1">
                <a:spLocks noRot="1" noChangeAspect="1" noMove="1" noResize="1" noEditPoints="1" noAdjustHandles="1" noChangeArrowheads="1" noChangeShapeType="1" noTextEdit="1"/>
              </p:cNvSpPr>
              <p:nvPr/>
            </p:nvSpPr>
            <p:spPr>
              <a:xfrm>
                <a:off x="5369312" y="1862253"/>
                <a:ext cx="537904" cy="276999"/>
              </a:xfrm>
              <a:prstGeom prst="rect">
                <a:avLst/>
              </a:prstGeom>
              <a:blipFill>
                <a:blip r:embed="rId4"/>
                <a:stretch>
                  <a:fillRect l="-9091" r="-6818" b="-8696"/>
                </a:stretch>
              </a:blipFill>
            </p:spPr>
            <p:txBody>
              <a:bodyPr/>
              <a:lstStyle/>
              <a:p>
                <a:r>
                  <a:rPr lang="zh-CN" altLang="en-US">
                    <a:noFill/>
                  </a:rPr>
                  <a:t> </a:t>
                </a:r>
              </a:p>
            </p:txBody>
          </p:sp>
        </mc:Fallback>
      </mc:AlternateContent>
      <p:cxnSp>
        <p:nvCxnSpPr>
          <p:cNvPr id="5" name="直线箭头连接符 4">
            <a:extLst>
              <a:ext uri="{FF2B5EF4-FFF2-40B4-BE49-F238E27FC236}">
                <a16:creationId xmlns:a16="http://schemas.microsoft.com/office/drawing/2014/main" id="{DE40501A-0D57-8497-6B93-A4D55ACC291D}"/>
              </a:ext>
            </a:extLst>
          </p:cNvPr>
          <p:cNvCxnSpPr>
            <a:stCxn id="4" idx="2"/>
          </p:cNvCxnSpPr>
          <p:nvPr/>
        </p:nvCxnSpPr>
        <p:spPr>
          <a:xfrm flipH="1">
            <a:off x="5207620" y="2139252"/>
            <a:ext cx="430644" cy="492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线箭头连接符 5">
            <a:extLst>
              <a:ext uri="{FF2B5EF4-FFF2-40B4-BE49-F238E27FC236}">
                <a16:creationId xmlns:a16="http://schemas.microsoft.com/office/drawing/2014/main" id="{BB6BC0CB-351D-E279-5EAD-ABF3F455F6FE}"/>
              </a:ext>
            </a:extLst>
          </p:cNvPr>
          <p:cNvCxnSpPr/>
          <p:nvPr/>
        </p:nvCxnSpPr>
        <p:spPr>
          <a:xfrm>
            <a:off x="5638264" y="2139252"/>
            <a:ext cx="430644" cy="492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CF89F96-93BE-67DA-08E1-6DBEB5A3360D}"/>
                  </a:ext>
                </a:extLst>
              </p:cNvPr>
              <p:cNvSpPr txBox="1"/>
              <p:nvPr/>
            </p:nvSpPr>
            <p:spPr>
              <a:xfrm>
                <a:off x="5023507" y="2631688"/>
                <a:ext cx="6326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𝑠𝑒𝑒𝑑</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7" name="文本框 6">
                <a:extLst>
                  <a:ext uri="{FF2B5EF4-FFF2-40B4-BE49-F238E27FC236}">
                    <a16:creationId xmlns:a16="http://schemas.microsoft.com/office/drawing/2014/main" id="{ECF89F96-93BE-67DA-08E1-6DBEB5A3360D}"/>
                  </a:ext>
                </a:extLst>
              </p:cNvPr>
              <p:cNvSpPr txBox="1">
                <a:spLocks noRot="1" noChangeAspect="1" noMove="1" noResize="1" noEditPoints="1" noAdjustHandles="1" noChangeArrowheads="1" noChangeShapeType="1" noTextEdit="1"/>
              </p:cNvSpPr>
              <p:nvPr/>
            </p:nvSpPr>
            <p:spPr>
              <a:xfrm>
                <a:off x="5023507" y="2631688"/>
                <a:ext cx="632609" cy="276999"/>
              </a:xfrm>
              <a:prstGeom prst="rect">
                <a:avLst/>
              </a:prstGeom>
              <a:blipFill>
                <a:blip r:embed="rId5"/>
                <a:stretch>
                  <a:fillRect l="-7843" b="-1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9B69B6E9-5D42-DDF8-4603-CA2AB66F52F1}"/>
                  </a:ext>
                </a:extLst>
              </p:cNvPr>
              <p:cNvSpPr txBox="1"/>
              <p:nvPr/>
            </p:nvSpPr>
            <p:spPr>
              <a:xfrm>
                <a:off x="5981155" y="2636373"/>
                <a:ext cx="6379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𝑠𝑒𝑒𝑑</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8" name="文本框 7">
                <a:extLst>
                  <a:ext uri="{FF2B5EF4-FFF2-40B4-BE49-F238E27FC236}">
                    <a16:creationId xmlns:a16="http://schemas.microsoft.com/office/drawing/2014/main" id="{9B69B6E9-5D42-DDF8-4603-CA2AB66F52F1}"/>
                  </a:ext>
                </a:extLst>
              </p:cNvPr>
              <p:cNvSpPr txBox="1">
                <a:spLocks noRot="1" noChangeAspect="1" noMove="1" noResize="1" noEditPoints="1" noAdjustHandles="1" noChangeArrowheads="1" noChangeShapeType="1" noTextEdit="1"/>
              </p:cNvSpPr>
              <p:nvPr/>
            </p:nvSpPr>
            <p:spPr>
              <a:xfrm>
                <a:off x="5981155" y="2636373"/>
                <a:ext cx="637932" cy="276999"/>
              </a:xfrm>
              <a:prstGeom prst="rect">
                <a:avLst/>
              </a:prstGeom>
              <a:blipFill>
                <a:blip r:embed="rId6"/>
                <a:stretch>
                  <a:fillRect l="-5769" b="-13043"/>
                </a:stretch>
              </a:blipFill>
            </p:spPr>
            <p:txBody>
              <a:bodyPr/>
              <a:lstStyle/>
              <a:p>
                <a:r>
                  <a:rPr lang="zh-CN" altLang="en-US">
                    <a:noFill/>
                  </a:rPr>
                  <a:t> </a:t>
                </a:r>
              </a:p>
            </p:txBody>
          </p:sp>
        </mc:Fallback>
      </mc:AlternateContent>
      <p:cxnSp>
        <p:nvCxnSpPr>
          <p:cNvPr id="9" name="直线箭头连接符 8">
            <a:extLst>
              <a:ext uri="{FF2B5EF4-FFF2-40B4-BE49-F238E27FC236}">
                <a16:creationId xmlns:a16="http://schemas.microsoft.com/office/drawing/2014/main" id="{CCD09994-43A7-86CD-6318-11CB330C059D}"/>
              </a:ext>
            </a:extLst>
          </p:cNvPr>
          <p:cNvCxnSpPr/>
          <p:nvPr/>
        </p:nvCxnSpPr>
        <p:spPr>
          <a:xfrm flipH="1">
            <a:off x="4720315" y="2962661"/>
            <a:ext cx="430644" cy="492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线箭头连接符 9">
            <a:extLst>
              <a:ext uri="{FF2B5EF4-FFF2-40B4-BE49-F238E27FC236}">
                <a16:creationId xmlns:a16="http://schemas.microsoft.com/office/drawing/2014/main" id="{E8BAA665-7998-791E-BBEE-2B76A0188471}"/>
              </a:ext>
            </a:extLst>
          </p:cNvPr>
          <p:cNvCxnSpPr/>
          <p:nvPr/>
        </p:nvCxnSpPr>
        <p:spPr>
          <a:xfrm>
            <a:off x="6190001" y="2962661"/>
            <a:ext cx="430644" cy="492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0DF93C4D-7EB4-F3FB-94C3-793313A59F51}"/>
                  </a:ext>
                </a:extLst>
              </p:cNvPr>
              <p:cNvSpPr txBox="1"/>
              <p:nvPr/>
            </p:nvSpPr>
            <p:spPr>
              <a:xfrm>
                <a:off x="5411888" y="3290500"/>
                <a:ext cx="4953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11" name="文本框 10">
                <a:extLst>
                  <a:ext uri="{FF2B5EF4-FFF2-40B4-BE49-F238E27FC236}">
                    <a16:creationId xmlns:a16="http://schemas.microsoft.com/office/drawing/2014/main" id="{0DF93C4D-7EB4-F3FB-94C3-793313A59F51}"/>
                  </a:ext>
                </a:extLst>
              </p:cNvPr>
              <p:cNvSpPr txBox="1">
                <a:spLocks noRot="1" noChangeAspect="1" noMove="1" noResize="1" noEditPoints="1" noAdjustHandles="1" noChangeArrowheads="1" noChangeShapeType="1" noTextEdit="1"/>
              </p:cNvSpPr>
              <p:nvPr/>
            </p:nvSpPr>
            <p:spPr>
              <a:xfrm>
                <a:off x="5411888" y="3290500"/>
                <a:ext cx="495328" cy="276999"/>
              </a:xfrm>
              <a:prstGeom prst="rect">
                <a:avLst/>
              </a:prstGeom>
              <a:blipFill>
                <a:blip r:embed="rId7"/>
                <a:stretch>
                  <a:fillRect l="-2500"/>
                </a:stretch>
              </a:blipFill>
            </p:spPr>
            <p:txBody>
              <a:bodyPr/>
              <a:lstStyle/>
              <a:p>
                <a:r>
                  <a:rPr lang="zh-CN" altLang="en-US">
                    <a:noFill/>
                  </a:rPr>
                  <a:t> </a:t>
                </a:r>
              </a:p>
            </p:txBody>
          </p:sp>
        </mc:Fallback>
      </mc:AlternateContent>
      <p:cxnSp>
        <p:nvCxnSpPr>
          <p:cNvPr id="12" name="直线箭头连接符 11">
            <a:extLst>
              <a:ext uri="{FF2B5EF4-FFF2-40B4-BE49-F238E27FC236}">
                <a16:creationId xmlns:a16="http://schemas.microsoft.com/office/drawing/2014/main" id="{8CA6600E-9594-E5D2-23CD-3A55A52D7618}"/>
              </a:ext>
            </a:extLst>
          </p:cNvPr>
          <p:cNvCxnSpPr/>
          <p:nvPr/>
        </p:nvCxnSpPr>
        <p:spPr>
          <a:xfrm flipH="1">
            <a:off x="4021874" y="3919730"/>
            <a:ext cx="430644" cy="492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线箭头连接符 12">
            <a:extLst>
              <a:ext uri="{FF2B5EF4-FFF2-40B4-BE49-F238E27FC236}">
                <a16:creationId xmlns:a16="http://schemas.microsoft.com/office/drawing/2014/main" id="{77F0A56E-5480-EAC3-DB60-F55952A33F41}"/>
              </a:ext>
            </a:extLst>
          </p:cNvPr>
          <p:cNvCxnSpPr/>
          <p:nvPr/>
        </p:nvCxnSpPr>
        <p:spPr>
          <a:xfrm>
            <a:off x="4452518" y="3919730"/>
            <a:ext cx="430644" cy="492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527500A-2942-E257-361C-06B5F3962FF9}"/>
                  </a:ext>
                </a:extLst>
              </p:cNvPr>
              <p:cNvSpPr txBox="1"/>
              <p:nvPr/>
            </p:nvSpPr>
            <p:spPr>
              <a:xfrm>
                <a:off x="4314409" y="3640950"/>
                <a:ext cx="40590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14" name="文本框 13">
                <a:extLst>
                  <a:ext uri="{FF2B5EF4-FFF2-40B4-BE49-F238E27FC236}">
                    <a16:creationId xmlns:a16="http://schemas.microsoft.com/office/drawing/2014/main" id="{E527500A-2942-E257-361C-06B5F3962FF9}"/>
                  </a:ext>
                </a:extLst>
              </p:cNvPr>
              <p:cNvSpPr txBox="1">
                <a:spLocks noRot="1" noChangeAspect="1" noMove="1" noResize="1" noEditPoints="1" noAdjustHandles="1" noChangeArrowheads="1" noChangeShapeType="1" noTextEdit="1"/>
              </p:cNvSpPr>
              <p:nvPr/>
            </p:nvSpPr>
            <p:spPr>
              <a:xfrm>
                <a:off x="4314409" y="3640950"/>
                <a:ext cx="405906" cy="276999"/>
              </a:xfrm>
              <a:prstGeom prst="rect">
                <a:avLst/>
              </a:prstGeom>
              <a:blipFill>
                <a:blip r:embed="rId8"/>
                <a:stretch>
                  <a:fillRect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3912BAF7-D29D-9B11-E7B0-66B0092F7C6C}"/>
                  </a:ext>
                </a:extLst>
              </p:cNvPr>
              <p:cNvSpPr txBox="1"/>
              <p:nvPr/>
            </p:nvSpPr>
            <p:spPr>
              <a:xfrm>
                <a:off x="6740912" y="3661471"/>
                <a:ext cx="2051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15" name="文本框 14">
                <a:extLst>
                  <a:ext uri="{FF2B5EF4-FFF2-40B4-BE49-F238E27FC236}">
                    <a16:creationId xmlns:a16="http://schemas.microsoft.com/office/drawing/2014/main" id="{3912BAF7-D29D-9B11-E7B0-66B0092F7C6C}"/>
                  </a:ext>
                </a:extLst>
              </p:cNvPr>
              <p:cNvSpPr txBox="1">
                <a:spLocks noRot="1" noChangeAspect="1" noMove="1" noResize="1" noEditPoints="1" noAdjustHandles="1" noChangeArrowheads="1" noChangeShapeType="1" noTextEdit="1"/>
              </p:cNvSpPr>
              <p:nvPr/>
            </p:nvSpPr>
            <p:spPr>
              <a:xfrm>
                <a:off x="6740912" y="3661471"/>
                <a:ext cx="205184" cy="276999"/>
              </a:xfrm>
              <a:prstGeom prst="rect">
                <a:avLst/>
              </a:prstGeom>
              <a:blipFill>
                <a:blip r:embed="rId9"/>
                <a:stretch>
                  <a:fillRect l="-11765" r="-176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B4DCECC3-0A93-1F99-509E-EC65C1154777}"/>
                  </a:ext>
                </a:extLst>
              </p:cNvPr>
              <p:cNvSpPr txBox="1"/>
              <p:nvPr/>
            </p:nvSpPr>
            <p:spPr>
              <a:xfrm>
                <a:off x="3880745" y="4412166"/>
                <a:ext cx="2822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17" name="文本框 16">
                <a:extLst>
                  <a:ext uri="{FF2B5EF4-FFF2-40B4-BE49-F238E27FC236}">
                    <a16:creationId xmlns:a16="http://schemas.microsoft.com/office/drawing/2014/main" id="{B4DCECC3-0A93-1F99-509E-EC65C1154777}"/>
                  </a:ext>
                </a:extLst>
              </p:cNvPr>
              <p:cNvSpPr txBox="1">
                <a:spLocks noRot="1" noChangeAspect="1" noMove="1" noResize="1" noEditPoints="1" noAdjustHandles="1" noChangeArrowheads="1" noChangeShapeType="1" noTextEdit="1"/>
              </p:cNvSpPr>
              <p:nvPr/>
            </p:nvSpPr>
            <p:spPr>
              <a:xfrm>
                <a:off x="3880745" y="4412166"/>
                <a:ext cx="282257" cy="276999"/>
              </a:xfrm>
              <a:prstGeom prst="rect">
                <a:avLst/>
              </a:prstGeom>
              <a:blipFill>
                <a:blip r:embed="rId10"/>
                <a:stretch>
                  <a:fillRect l="-17391" r="-4348"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437DF6CC-CB46-081F-B857-66A91AB474E1}"/>
                  </a:ext>
                </a:extLst>
              </p:cNvPr>
              <p:cNvSpPr txBox="1"/>
              <p:nvPr/>
            </p:nvSpPr>
            <p:spPr>
              <a:xfrm>
                <a:off x="4795893" y="4449337"/>
                <a:ext cx="28225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19" name="文本框 18">
                <a:extLst>
                  <a:ext uri="{FF2B5EF4-FFF2-40B4-BE49-F238E27FC236}">
                    <a16:creationId xmlns:a16="http://schemas.microsoft.com/office/drawing/2014/main" id="{437DF6CC-CB46-081F-B857-66A91AB474E1}"/>
                  </a:ext>
                </a:extLst>
              </p:cNvPr>
              <p:cNvSpPr txBox="1">
                <a:spLocks noRot="1" noChangeAspect="1" noMove="1" noResize="1" noEditPoints="1" noAdjustHandles="1" noChangeArrowheads="1" noChangeShapeType="1" noTextEdit="1"/>
              </p:cNvSpPr>
              <p:nvPr/>
            </p:nvSpPr>
            <p:spPr>
              <a:xfrm>
                <a:off x="4795893" y="4449337"/>
                <a:ext cx="282257" cy="276999"/>
              </a:xfrm>
              <a:prstGeom prst="rect">
                <a:avLst/>
              </a:prstGeom>
              <a:blipFill>
                <a:blip r:embed="rId11"/>
                <a:stretch>
                  <a:fillRect l="-21739" r="-4348" b="-18182"/>
                </a:stretch>
              </a:blipFill>
            </p:spPr>
            <p:txBody>
              <a:bodyPr/>
              <a:lstStyle/>
              <a:p>
                <a:r>
                  <a:rPr lang="zh-CN" altLang="en-US">
                    <a:noFill/>
                  </a:rPr>
                  <a:t> </a:t>
                </a:r>
              </a:p>
            </p:txBody>
          </p:sp>
        </mc:Fallback>
      </mc:AlternateContent>
      <p:cxnSp>
        <p:nvCxnSpPr>
          <p:cNvPr id="20" name="直线箭头连接符 19">
            <a:extLst>
              <a:ext uri="{FF2B5EF4-FFF2-40B4-BE49-F238E27FC236}">
                <a16:creationId xmlns:a16="http://schemas.microsoft.com/office/drawing/2014/main" id="{DD1E0344-E138-6040-4C70-A7C5EC1669C4}"/>
              </a:ext>
            </a:extLst>
          </p:cNvPr>
          <p:cNvCxnSpPr/>
          <p:nvPr/>
        </p:nvCxnSpPr>
        <p:spPr>
          <a:xfrm flipH="1">
            <a:off x="6515452" y="3917949"/>
            <a:ext cx="430644" cy="492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线箭头连接符 20">
            <a:extLst>
              <a:ext uri="{FF2B5EF4-FFF2-40B4-BE49-F238E27FC236}">
                <a16:creationId xmlns:a16="http://schemas.microsoft.com/office/drawing/2014/main" id="{144DDA65-6C43-BC21-8FF7-12F1DEF0A9C5}"/>
              </a:ext>
            </a:extLst>
          </p:cNvPr>
          <p:cNvCxnSpPr/>
          <p:nvPr/>
        </p:nvCxnSpPr>
        <p:spPr>
          <a:xfrm>
            <a:off x="6946096" y="3917949"/>
            <a:ext cx="430644" cy="492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382AFFEC-B9E9-56EA-B0B3-B4B5676A733F}"/>
                  </a:ext>
                </a:extLst>
              </p:cNvPr>
              <p:cNvSpPr txBox="1"/>
              <p:nvPr/>
            </p:nvSpPr>
            <p:spPr>
              <a:xfrm>
                <a:off x="6374323" y="4410385"/>
                <a:ext cx="5399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𝑁</m:t>
                          </m:r>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22" name="文本框 21">
                <a:extLst>
                  <a:ext uri="{FF2B5EF4-FFF2-40B4-BE49-F238E27FC236}">
                    <a16:creationId xmlns:a16="http://schemas.microsoft.com/office/drawing/2014/main" id="{382AFFEC-B9E9-56EA-B0B3-B4B5676A733F}"/>
                  </a:ext>
                </a:extLst>
              </p:cNvPr>
              <p:cNvSpPr txBox="1">
                <a:spLocks noRot="1" noChangeAspect="1" noMove="1" noResize="1" noEditPoints="1" noAdjustHandles="1" noChangeArrowheads="1" noChangeShapeType="1" noTextEdit="1"/>
              </p:cNvSpPr>
              <p:nvPr/>
            </p:nvSpPr>
            <p:spPr>
              <a:xfrm>
                <a:off x="6374323" y="4410385"/>
                <a:ext cx="539956" cy="276999"/>
              </a:xfrm>
              <a:prstGeom prst="rect">
                <a:avLst/>
              </a:prstGeom>
              <a:blipFill>
                <a:blip r:embed="rId12"/>
                <a:stretch>
                  <a:fillRect l="-11628" r="-2326"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61C20281-81A6-45BC-7686-8910CF83CBE8}"/>
                  </a:ext>
                </a:extLst>
              </p:cNvPr>
              <p:cNvSpPr txBox="1"/>
              <p:nvPr/>
            </p:nvSpPr>
            <p:spPr>
              <a:xfrm>
                <a:off x="7289471" y="4447556"/>
                <a:ext cx="28225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𝑁</m:t>
                          </m:r>
                        </m:sub>
                      </m:sSub>
                    </m:oMath>
                  </m:oMathPara>
                </a14:m>
                <a:endParaRPr kumimoji="1" lang="zh-CN" altLang="en-US" dirty="0"/>
              </a:p>
            </p:txBody>
          </p:sp>
        </mc:Choice>
        <mc:Fallback xmlns="">
          <p:sp>
            <p:nvSpPr>
              <p:cNvPr id="23" name="文本框 22">
                <a:extLst>
                  <a:ext uri="{FF2B5EF4-FFF2-40B4-BE49-F238E27FC236}">
                    <a16:creationId xmlns:a16="http://schemas.microsoft.com/office/drawing/2014/main" id="{61C20281-81A6-45BC-7686-8910CF83CBE8}"/>
                  </a:ext>
                </a:extLst>
              </p:cNvPr>
              <p:cNvSpPr txBox="1">
                <a:spLocks noRot="1" noChangeAspect="1" noMove="1" noResize="1" noEditPoints="1" noAdjustHandles="1" noChangeArrowheads="1" noChangeShapeType="1" noTextEdit="1"/>
              </p:cNvSpPr>
              <p:nvPr/>
            </p:nvSpPr>
            <p:spPr>
              <a:xfrm>
                <a:off x="7289471" y="4447556"/>
                <a:ext cx="282257" cy="276999"/>
              </a:xfrm>
              <a:prstGeom prst="rect">
                <a:avLst/>
              </a:prstGeom>
              <a:blipFill>
                <a:blip r:embed="rId13"/>
                <a:stretch>
                  <a:fillRect l="-26087" r="-8696" b="-13636"/>
                </a:stretch>
              </a:blipFill>
            </p:spPr>
            <p:txBody>
              <a:bodyPr/>
              <a:lstStyle/>
              <a:p>
                <a:r>
                  <a:rPr lang="zh-CN" altLang="en-US">
                    <a:noFill/>
                  </a:rPr>
                  <a:t> </a:t>
                </a:r>
              </a:p>
            </p:txBody>
          </p:sp>
        </mc:Fallback>
      </mc:AlternateContent>
      <p:sp>
        <p:nvSpPr>
          <p:cNvPr id="24" name="文本框 23">
            <a:extLst>
              <a:ext uri="{FF2B5EF4-FFF2-40B4-BE49-F238E27FC236}">
                <a16:creationId xmlns:a16="http://schemas.microsoft.com/office/drawing/2014/main" id="{048A1722-2D14-6DAE-2B60-15300C931144}"/>
              </a:ext>
            </a:extLst>
          </p:cNvPr>
          <p:cNvSpPr txBox="1"/>
          <p:nvPr/>
        </p:nvSpPr>
        <p:spPr>
          <a:xfrm>
            <a:off x="1610410" y="2870322"/>
            <a:ext cx="2027214" cy="584775"/>
          </a:xfrm>
          <a:prstGeom prst="rect">
            <a:avLst/>
          </a:prstGeom>
          <a:noFill/>
        </p:spPr>
        <p:txBody>
          <a:bodyPr wrap="square" rtlCol="0">
            <a:spAutoFit/>
          </a:bodyPr>
          <a:lstStyle/>
          <a:p>
            <a:r>
              <a:rPr kumimoji="1" lang="en-US" altLang="zh-CN" sz="3200" dirty="0">
                <a:latin typeface="STKaiti" panose="02010600040101010101" pitchFamily="2" charset="-122"/>
                <a:ea typeface="STKaiti" panose="02010600040101010101" pitchFamily="2" charset="-122"/>
              </a:rPr>
              <a:t>Seed tree</a:t>
            </a:r>
            <a:endParaRPr kumimoji="1" lang="zh-CN" altLang="en-US" sz="3200" dirty="0">
              <a:latin typeface="STKaiti" panose="02010600040101010101" pitchFamily="2" charset="-122"/>
              <a:ea typeface="STKaiti" panose="02010600040101010101" pitchFamily="2" charset="-122"/>
            </a:endParaRPr>
          </a:p>
        </p:txBody>
      </p:sp>
      <p:sp>
        <p:nvSpPr>
          <p:cNvPr id="25" name="文本框 24">
            <a:extLst>
              <a:ext uri="{FF2B5EF4-FFF2-40B4-BE49-F238E27FC236}">
                <a16:creationId xmlns:a16="http://schemas.microsoft.com/office/drawing/2014/main" id="{4DCB1C2F-37EB-F088-CBAF-B6C6F772C0BB}"/>
              </a:ext>
            </a:extLst>
          </p:cNvPr>
          <p:cNvSpPr txBox="1"/>
          <p:nvPr/>
        </p:nvSpPr>
        <p:spPr>
          <a:xfrm>
            <a:off x="7065433" y="1435848"/>
            <a:ext cx="4853297" cy="646331"/>
          </a:xfrm>
          <a:prstGeom prst="rect">
            <a:avLst/>
          </a:prstGeom>
          <a:noFill/>
        </p:spPr>
        <p:txBody>
          <a:bodyPr wrap="square">
            <a:spAutoFit/>
          </a:bodyPr>
          <a:lstStyle/>
          <a:p>
            <a:r>
              <a:rPr kumimoji="1" lang="en-US" altLang="zh-CN" sz="1800" dirty="0">
                <a:latin typeface="STKaiti" panose="02010600040101010101" pitchFamily="2" charset="-122"/>
                <a:ea typeface="STKaiti" panose="02010600040101010101" pitchFamily="2" charset="-122"/>
              </a:rPr>
              <a:t>The framework of our SD-based </a:t>
            </a:r>
          </a:p>
          <a:p>
            <a:r>
              <a:rPr kumimoji="1" lang="en-US" altLang="zh-CN" sz="1800" dirty="0">
                <a:latin typeface="STKaiti" panose="02010600040101010101" pitchFamily="2" charset="-122"/>
                <a:ea typeface="STKaiti" panose="02010600040101010101" pitchFamily="2" charset="-122"/>
              </a:rPr>
              <a:t>one-out-of</a:t>
            </a:r>
            <a:r>
              <a:rPr kumimoji="1" lang="en-US" altLang="zh-CN" dirty="0">
                <a:latin typeface="STKaiti" panose="02010600040101010101" pitchFamily="2" charset="-122"/>
                <a:ea typeface="STKaiti" panose="02010600040101010101" pitchFamily="2" charset="-122"/>
              </a:rPr>
              <a:t>-</a:t>
            </a:r>
            <a:r>
              <a:rPr kumimoji="1" lang="en-US" altLang="zh-CN" sz="1800" dirty="0">
                <a:latin typeface="STKaiti" panose="02010600040101010101" pitchFamily="2" charset="-122"/>
                <a:ea typeface="STKaiti" panose="02010600040101010101" pitchFamily="2" charset="-122"/>
              </a:rPr>
              <a:t>many proofs</a:t>
            </a:r>
            <a:endParaRPr kumimoji="1" lang="zh-CN" altLang="en-US" sz="1800" dirty="0">
              <a:latin typeface="STKaiti" panose="02010600040101010101" pitchFamily="2" charset="-122"/>
              <a:ea typeface="STKaiti" panose="02010600040101010101" pitchFamily="2" charset="-122"/>
            </a:endParaRPr>
          </a:p>
        </p:txBody>
      </p:sp>
    </p:spTree>
    <p:extLst>
      <p:ext uri="{BB962C8B-B14F-4D97-AF65-F5344CB8AC3E}">
        <p14:creationId xmlns:p14="http://schemas.microsoft.com/office/powerpoint/2010/main" val="41654841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23</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F5B7D96-946B-777D-FC4E-6C15DF219697}"/>
                  </a:ext>
                </a:extLst>
              </p:cNvPr>
              <p:cNvSpPr txBox="1"/>
              <p:nvPr/>
            </p:nvSpPr>
            <p:spPr>
              <a:xfrm>
                <a:off x="8777717" y="4135733"/>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3" name="文本框 2">
                <a:extLst>
                  <a:ext uri="{FF2B5EF4-FFF2-40B4-BE49-F238E27FC236}">
                    <a16:creationId xmlns:a16="http://schemas.microsoft.com/office/drawing/2014/main" id="{6F5B7D96-946B-777D-FC4E-6C15DF219697}"/>
                  </a:ext>
                </a:extLst>
              </p:cNvPr>
              <p:cNvSpPr txBox="1">
                <a:spLocks noRot="1" noChangeAspect="1" noMove="1" noResize="1" noEditPoints="1" noAdjustHandles="1" noChangeArrowheads="1" noChangeShapeType="1" noTextEdit="1"/>
              </p:cNvSpPr>
              <p:nvPr/>
            </p:nvSpPr>
            <p:spPr>
              <a:xfrm>
                <a:off x="8777717" y="4135733"/>
                <a:ext cx="2381003" cy="307777"/>
              </a:xfrm>
              <a:prstGeom prst="rect">
                <a:avLst/>
              </a:prstGeom>
              <a:blipFill>
                <a:blip r:embed="rId3"/>
                <a:stretch>
                  <a:fillRect b="-2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C535D49-4BDE-866E-32B9-BC11A1361533}"/>
                  </a:ext>
                </a:extLst>
              </p:cNvPr>
              <p:cNvSpPr txBox="1"/>
              <p:nvPr/>
            </p:nvSpPr>
            <p:spPr>
              <a:xfrm>
                <a:off x="8364919" y="4657800"/>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4" name="文本框 3">
                <a:extLst>
                  <a:ext uri="{FF2B5EF4-FFF2-40B4-BE49-F238E27FC236}">
                    <a16:creationId xmlns:a16="http://schemas.microsoft.com/office/drawing/2014/main" id="{1C535D49-4BDE-866E-32B9-BC11A1361533}"/>
                  </a:ext>
                </a:extLst>
              </p:cNvPr>
              <p:cNvSpPr txBox="1">
                <a:spLocks noRot="1" noChangeAspect="1" noMove="1" noResize="1" noEditPoints="1" noAdjustHandles="1" noChangeArrowheads="1" noChangeShapeType="1" noTextEdit="1"/>
              </p:cNvSpPr>
              <p:nvPr/>
            </p:nvSpPr>
            <p:spPr>
              <a:xfrm>
                <a:off x="8364919" y="4657800"/>
                <a:ext cx="2786606" cy="307777"/>
              </a:xfrm>
              <a:prstGeom prst="rect">
                <a:avLst/>
              </a:prstGeom>
              <a:blipFill>
                <a:blip r:embed="rId4"/>
                <a:stretch>
                  <a:fillRect b="-19231"/>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6C56223C-F2CC-87A1-70C8-CD180008D012}"/>
              </a:ext>
            </a:extLst>
          </p:cNvPr>
          <p:cNvSpPr txBox="1"/>
          <p:nvPr/>
        </p:nvSpPr>
        <p:spPr>
          <a:xfrm>
            <a:off x="8364919" y="4052027"/>
            <a:ext cx="2745459" cy="1091725"/>
          </a:xfrm>
          <a:prstGeom prst="rect">
            <a:avLst/>
          </a:prstGeom>
          <a:noFill/>
          <a:ln w="12700">
            <a:solidFill>
              <a:schemeClr val="accent1">
                <a:shade val="50000"/>
              </a:schemeClr>
            </a:solidFill>
          </a:ln>
        </p:spPr>
        <p:txBody>
          <a:bodyPr wrap="square" rtlCol="0">
            <a:spAutoFit/>
          </a:bodyPr>
          <a:lstStyle/>
          <a:p>
            <a:endParaRPr kumimoji="1" lang="zh-CN" altLang="en-US" dirty="0"/>
          </a:p>
        </p:txBody>
      </p:sp>
      <p:sp>
        <p:nvSpPr>
          <p:cNvPr id="6" name="文本框 5">
            <a:extLst>
              <a:ext uri="{FF2B5EF4-FFF2-40B4-BE49-F238E27FC236}">
                <a16:creationId xmlns:a16="http://schemas.microsoft.com/office/drawing/2014/main" id="{D6BFFEB5-3DE2-CA44-01F0-0584B7E69DC1}"/>
              </a:ext>
            </a:extLst>
          </p:cNvPr>
          <p:cNvSpPr txBox="1"/>
          <p:nvPr/>
        </p:nvSpPr>
        <p:spPr>
          <a:xfrm>
            <a:off x="8221663" y="5089670"/>
            <a:ext cx="2448546"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Remain unchanged</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F6C7CF24-C82F-B51F-3FC9-E36D16888507}"/>
                  </a:ext>
                </a:extLst>
              </p:cNvPr>
              <p:cNvSpPr txBox="1"/>
              <p:nvPr/>
            </p:nvSpPr>
            <p:spPr>
              <a:xfrm>
                <a:off x="8000437" y="3493715"/>
                <a:ext cx="3158283" cy="400110"/>
              </a:xfrm>
              <a:prstGeom prst="rect">
                <a:avLst/>
              </a:prstGeom>
              <a:solidFill>
                <a:srgbClr val="FFFF00"/>
              </a:solidFill>
              <a:ln w="12700">
                <a:solidFill>
                  <a:schemeClr val="accent6"/>
                </a:solidFill>
              </a:ln>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𝐻</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𝑟</m:t>
                          </m:r>
                        </m:e>
                        <m:sup>
                          <m:r>
                            <a:rPr kumimoji="1" lang="en-US" altLang="zh-CN" sz="2000" b="0" i="1" smtClean="0">
                              <a:latin typeface="Cambria Math" panose="02040503050406030204" pitchFamily="18" charset="0"/>
                            </a:rPr>
                            <m:t>⊤</m:t>
                          </m:r>
                        </m:sup>
                      </m:sSup>
                      <m:r>
                        <a:rPr kumimoji="1" lang="en-US" altLang="zh-CN" sz="2000" b="0" i="1" smtClean="0">
                          <a:latin typeface="Cambria Math" panose="02040503050406030204" pitchFamily="18" charset="0"/>
                        </a:rPr>
                        <m:t>+</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𝑠</m:t>
                          </m:r>
                        </m:e>
                        <m:sup>
                          <m:r>
                            <a:rPr kumimoji="1" lang="en-US" altLang="zh-CN" sz="2000" b="0" i="1" smtClean="0">
                              <a:latin typeface="Cambria Math" panose="02040503050406030204" pitchFamily="18" charset="0"/>
                            </a:rPr>
                            <m:t>⊤</m:t>
                          </m:r>
                        </m:sup>
                      </m:sSup>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r>
                        <a:rPr kumimoji="1" lang="en-US" altLang="zh-CN" sz="2000" i="1" smtClean="0">
                          <a:latin typeface="Cambria Math" panose="02040503050406030204" pitchFamily="18" charset="0"/>
                        </a:rPr>
                        <m:t> </m:t>
                      </m:r>
                      <m:r>
                        <a:rPr kumimoji="1" lang="en-US" altLang="zh-CN" sz="2000" i="1">
                          <a:latin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𝑐</m:t>
                          </m:r>
                        </m:e>
                        <m:sub>
                          <m:r>
                            <a:rPr kumimoji="1" lang="en-US" altLang="zh-CN" sz="2000" i="1">
                              <a:latin typeface="Cambria Math" panose="02040503050406030204" pitchFamily="18" charset="0"/>
                            </a:rPr>
                            <m:t>1</m:t>
                          </m:r>
                        </m:sub>
                      </m:sSub>
                    </m:oMath>
                  </m:oMathPara>
                </a14:m>
                <a:endParaRPr kumimoji="1" lang="zh-CN" altLang="en-US" sz="2000" dirty="0"/>
              </a:p>
            </p:txBody>
          </p:sp>
        </mc:Choice>
        <mc:Fallback xmlns="">
          <p:sp>
            <p:nvSpPr>
              <p:cNvPr id="7" name="文本框 6">
                <a:extLst>
                  <a:ext uri="{FF2B5EF4-FFF2-40B4-BE49-F238E27FC236}">
                    <a16:creationId xmlns:a16="http://schemas.microsoft.com/office/drawing/2014/main" id="{F6C7CF24-C82F-B51F-3FC9-E36D16888507}"/>
                  </a:ext>
                </a:extLst>
              </p:cNvPr>
              <p:cNvSpPr txBox="1">
                <a:spLocks noRot="1" noChangeAspect="1" noMove="1" noResize="1" noEditPoints="1" noAdjustHandles="1" noChangeArrowheads="1" noChangeShapeType="1" noTextEdit="1"/>
              </p:cNvSpPr>
              <p:nvPr/>
            </p:nvSpPr>
            <p:spPr>
              <a:xfrm>
                <a:off x="8000437" y="3493715"/>
                <a:ext cx="3158283" cy="400110"/>
              </a:xfrm>
              <a:prstGeom prst="rect">
                <a:avLst/>
              </a:prstGeom>
              <a:blipFill>
                <a:blip r:embed="rId5"/>
                <a:stretch>
                  <a:fillRect b="-14706"/>
                </a:stretch>
              </a:blipFill>
              <a:ln w="12700">
                <a:solidFill>
                  <a:schemeClr val="accent6"/>
                </a:solidFill>
              </a:ln>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5053F7DC-12EE-9E0C-475A-D5507DAA95EE}"/>
              </a:ext>
            </a:extLst>
          </p:cNvPr>
          <p:cNvSpPr txBox="1"/>
          <p:nvPr/>
        </p:nvSpPr>
        <p:spPr>
          <a:xfrm>
            <a:off x="7126419" y="3281397"/>
            <a:ext cx="1095243"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Replace</a:t>
            </a:r>
            <a:endParaRPr kumimoji="1" lang="zh-CN" altLang="en-US" dirty="0">
              <a:latin typeface="STKaiti" panose="02010600040101010101" pitchFamily="2" charset="-122"/>
              <a:ea typeface="STKaiti" panose="02010600040101010101" pitchFamily="2" charset="-122"/>
            </a:endParaRPr>
          </a:p>
        </p:txBody>
      </p:sp>
      <p:sp>
        <p:nvSpPr>
          <p:cNvPr id="9" name="下箭头 8">
            <a:extLst>
              <a:ext uri="{FF2B5EF4-FFF2-40B4-BE49-F238E27FC236}">
                <a16:creationId xmlns:a16="http://schemas.microsoft.com/office/drawing/2014/main" id="{C3ECC4F6-EA43-F12D-694E-3BC6E26A91F2}"/>
              </a:ext>
            </a:extLst>
          </p:cNvPr>
          <p:cNvSpPr/>
          <p:nvPr/>
        </p:nvSpPr>
        <p:spPr>
          <a:xfrm rot="5400000" flipV="1">
            <a:off x="7586659" y="3504376"/>
            <a:ext cx="162461" cy="455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787BD01-829D-45A0-F304-4D4683F166AD}"/>
                  </a:ext>
                </a:extLst>
              </p:cNvPr>
              <p:cNvSpPr txBox="1"/>
              <p:nvPr/>
            </p:nvSpPr>
            <p:spPr>
              <a:xfrm>
                <a:off x="442522" y="1039874"/>
                <a:ext cx="6405921" cy="518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smtClean="0">
                          <a:latin typeface="Cambria Math" panose="02040503050406030204" pitchFamily="18" charset="0"/>
                        </a:rPr>
                        <m:t>𝑹</m:t>
                      </m:r>
                      <m:r>
                        <a:rPr kumimoji="1" lang="en-US" altLang="zh-CN" sz="2800" b="1" i="1" smtClean="0">
                          <a:latin typeface="Cambria Math" panose="02040503050406030204" pitchFamily="18" charset="0"/>
                        </a:rPr>
                        <m:t>:{</m:t>
                      </m:r>
                      <m:d>
                        <m:dPr>
                          <m:ctrlPr>
                            <a:rPr kumimoji="1" lang="en-US" altLang="zh-CN" sz="2800" b="1" i="1" smtClean="0">
                              <a:latin typeface="Cambria Math" panose="02040503050406030204" pitchFamily="18" charset="0"/>
                            </a:rPr>
                          </m:ctrlPr>
                        </m:dPr>
                        <m:e>
                          <m:r>
                            <a:rPr kumimoji="1" lang="en-US" altLang="zh-CN" sz="2800" b="1" i="1" smtClean="0">
                              <a:latin typeface="Cambria Math" panose="02040503050406030204" pitchFamily="18" charset="0"/>
                            </a:rPr>
                            <m:t>𝑯</m:t>
                          </m:r>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𝟏</m:t>
                              </m:r>
                            </m:sub>
                          </m:sSub>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𝑵</m:t>
                              </m:r>
                            </m:sub>
                          </m:sSub>
                        </m:e>
                      </m:d>
                      <m:r>
                        <a:rPr kumimoji="1" lang="en-US" altLang="zh-CN" sz="2800" b="1" i="1" smtClean="0">
                          <a:latin typeface="Cambria Math" panose="02040503050406030204" pitchFamily="18" charset="0"/>
                          <a:sym typeface="Wingdings" panose="05000000000000000000" pitchFamily="2" charset="2"/>
                        </a:rPr>
                        <m:t>(</m:t>
                      </m:r>
                      <m:sSub>
                        <m:sSubPr>
                          <m:ctrlPr>
                            <a:rPr kumimoji="1" lang="en-US" altLang="zh-CN" sz="2800" b="1" i="1" smtClean="0">
                              <a:latin typeface="Cambria Math" panose="02040503050406030204" pitchFamily="18" charset="0"/>
                              <a:sym typeface="Wingdings" panose="05000000000000000000" pitchFamily="2" charset="2"/>
                            </a:rPr>
                          </m:ctrlPr>
                        </m:sSubPr>
                        <m:e>
                          <m:r>
                            <a:rPr kumimoji="1" lang="en-US" altLang="zh-CN" sz="2800" b="1" i="1" smtClean="0">
                              <a:latin typeface="Cambria Math" panose="02040503050406030204" pitchFamily="18" charset="0"/>
                              <a:sym typeface="Wingdings" panose="05000000000000000000" pitchFamily="2" charset="2"/>
                            </a:rPr>
                            <m:t>𝒆</m:t>
                          </m:r>
                        </m:e>
                        <m:sub>
                          <m:r>
                            <a:rPr kumimoji="1" lang="en-US" altLang="zh-CN" sz="2800" b="1" i="1" smtClean="0">
                              <a:latin typeface="Cambria Math" panose="02040503050406030204" pitchFamily="18" charset="0"/>
                              <a:sym typeface="Wingdings" panose="05000000000000000000" pitchFamily="2" charset="2"/>
                            </a:rPr>
                            <m:t>𝒋</m:t>
                          </m:r>
                        </m:sub>
                      </m:sSub>
                      <m:r>
                        <a:rPr kumimoji="1" lang="en-US" altLang="zh-CN" sz="2800" b="1" i="1" smtClean="0">
                          <a:latin typeface="Cambria Math" panose="02040503050406030204" pitchFamily="18" charset="0"/>
                          <a:sym typeface="Wingdings" panose="05000000000000000000" pitchFamily="2" charset="2"/>
                        </a:rPr>
                        <m:t>)|</m:t>
                      </m:r>
                      <m:r>
                        <a:rPr kumimoji="1" lang="en-US" altLang="zh-CN" sz="2800" b="1" i="1" smtClean="0">
                          <a:latin typeface="Cambria Math" panose="02040503050406030204" pitchFamily="18" charset="0"/>
                        </a:rPr>
                        <m:t>𝑯</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𝒆</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𝒋</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𝑵</m:t>
                      </m:r>
                      <m:r>
                        <a:rPr kumimoji="1" lang="en-US" altLang="zh-CN" sz="2800" b="1" i="1" smtClean="0">
                          <a:latin typeface="Cambria Math" panose="02040503050406030204" pitchFamily="18" charset="0"/>
                        </a:rPr>
                        <m:t>]}</m:t>
                      </m:r>
                    </m:oMath>
                  </m:oMathPara>
                </a14:m>
                <a:endParaRPr kumimoji="1" lang="zh-CN" altLang="en-US" sz="2800" b="1" dirty="0"/>
              </a:p>
            </p:txBody>
          </p:sp>
        </mc:Choice>
        <mc:Fallback xmlns="">
          <p:sp>
            <p:nvSpPr>
              <p:cNvPr id="10" name="文本框 9">
                <a:extLst>
                  <a:ext uri="{FF2B5EF4-FFF2-40B4-BE49-F238E27FC236}">
                    <a16:creationId xmlns:a16="http://schemas.microsoft.com/office/drawing/2014/main" id="{A787BD01-829D-45A0-F304-4D4683F166AD}"/>
                  </a:ext>
                </a:extLst>
              </p:cNvPr>
              <p:cNvSpPr txBox="1">
                <a:spLocks noRot="1" noChangeAspect="1" noMove="1" noResize="1" noEditPoints="1" noAdjustHandles="1" noChangeArrowheads="1" noChangeShapeType="1" noTextEdit="1"/>
              </p:cNvSpPr>
              <p:nvPr/>
            </p:nvSpPr>
            <p:spPr>
              <a:xfrm>
                <a:off x="442522" y="1039874"/>
                <a:ext cx="6405921" cy="518219"/>
              </a:xfrm>
              <a:prstGeom prst="rect">
                <a:avLst/>
              </a:prstGeom>
              <a:blipFill>
                <a:blip r:embed="rId6"/>
                <a:stretch>
                  <a:fillRect l="-396" r="-792" b="-219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C71E027D-7FDD-EB59-E73B-D7E012D21434}"/>
                  </a:ext>
                </a:extLst>
              </p:cNvPr>
              <p:cNvSpPr txBox="1"/>
              <p:nvPr/>
            </p:nvSpPr>
            <p:spPr>
              <a:xfrm>
                <a:off x="1038747" y="2379933"/>
                <a:ext cx="2193934" cy="279628"/>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𝐶𝑜𝑚</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𝜋</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1" name="文本框 10">
                <a:extLst>
                  <a:ext uri="{FF2B5EF4-FFF2-40B4-BE49-F238E27FC236}">
                    <a16:creationId xmlns:a16="http://schemas.microsoft.com/office/drawing/2014/main" id="{C71E027D-7FDD-EB59-E73B-D7E012D21434}"/>
                  </a:ext>
                </a:extLst>
              </p:cNvPr>
              <p:cNvSpPr txBox="1">
                <a:spLocks noRot="1" noChangeAspect="1" noMove="1" noResize="1" noEditPoints="1" noAdjustHandles="1" noChangeArrowheads="1" noChangeShapeType="1" noTextEdit="1"/>
              </p:cNvSpPr>
              <p:nvPr/>
            </p:nvSpPr>
            <p:spPr>
              <a:xfrm>
                <a:off x="1038747" y="2379933"/>
                <a:ext cx="2193934" cy="279628"/>
              </a:xfrm>
              <a:prstGeom prst="rect">
                <a:avLst/>
              </a:prstGeom>
              <a:blipFill>
                <a:blip r:embed="rId7"/>
                <a:stretch>
                  <a:fillRect l="-1724" t="-4348" r="-3448" b="-304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0CD5CFE-EF9E-75AE-294C-181641B00F97}"/>
                  </a:ext>
                </a:extLst>
              </p:cNvPr>
              <p:cNvSpPr txBox="1"/>
              <p:nvPr/>
            </p:nvSpPr>
            <p:spPr>
              <a:xfrm>
                <a:off x="3644107" y="2372580"/>
                <a:ext cx="282000" cy="279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1</m:t>
                          </m:r>
                        </m:sup>
                      </m:sSubSup>
                    </m:oMath>
                  </m:oMathPara>
                </a14:m>
                <a:endParaRPr kumimoji="1" lang="zh-CN" altLang="en-US" dirty="0"/>
              </a:p>
            </p:txBody>
          </p:sp>
        </mc:Choice>
        <mc:Fallback xmlns="">
          <p:sp>
            <p:nvSpPr>
              <p:cNvPr id="12" name="文本框 11">
                <a:extLst>
                  <a:ext uri="{FF2B5EF4-FFF2-40B4-BE49-F238E27FC236}">
                    <a16:creationId xmlns:a16="http://schemas.microsoft.com/office/drawing/2014/main" id="{D0CD5CFE-EF9E-75AE-294C-181641B00F97}"/>
                  </a:ext>
                </a:extLst>
              </p:cNvPr>
              <p:cNvSpPr txBox="1">
                <a:spLocks noRot="1" noChangeAspect="1" noMove="1" noResize="1" noEditPoints="1" noAdjustHandles="1" noChangeArrowheads="1" noChangeShapeType="1" noTextEdit="1"/>
              </p:cNvSpPr>
              <p:nvPr/>
            </p:nvSpPr>
            <p:spPr>
              <a:xfrm>
                <a:off x="3644107" y="2372580"/>
                <a:ext cx="282000" cy="279628"/>
              </a:xfrm>
              <a:prstGeom prst="rect">
                <a:avLst/>
              </a:prstGeom>
              <a:blipFill>
                <a:blip r:embed="rId8"/>
                <a:stretch>
                  <a:fillRect l="-13043" r="-4348" b="-173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66D21C70-D0AB-A33C-B61B-575E543FF156}"/>
                  </a:ext>
                </a:extLst>
              </p:cNvPr>
              <p:cNvSpPr txBox="1"/>
              <p:nvPr/>
            </p:nvSpPr>
            <p:spPr>
              <a:xfrm>
                <a:off x="952454" y="4758351"/>
                <a:ext cx="2232021" cy="28027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i="1">
                              <a:latin typeface="Cambria Math" panose="02040503050406030204" pitchFamily="18" charset="0"/>
                            </a:rPr>
                            <m:t>𝐶𝑜𝑚</m:t>
                          </m:r>
                          <m:r>
                            <a:rPr kumimoji="1" lang="en-US" altLang="zh-CN" i="1">
                              <a:latin typeface="Cambria Math" panose="02040503050406030204" pitchFamily="18" charset="0"/>
                            </a:rPr>
                            <m:t>(</m:t>
                          </m:r>
                          <m:r>
                            <a:rPr kumimoji="1" lang="en-US" altLang="zh-CN" i="1">
                              <a:latin typeface="Cambria Math" panose="02040503050406030204" pitchFamily="18" charset="0"/>
                            </a:rPr>
                            <m:t>𝜋</m:t>
                          </m:r>
                          <m:r>
                            <a:rPr kumimoji="1" lang="en-US" altLang="zh-CN" i="1">
                              <a:latin typeface="Cambria Math" panose="02040503050406030204" pitchFamily="18" charset="0"/>
                            </a:rPr>
                            <m:t>,</m:t>
                          </m:r>
                          <m:r>
                            <a:rPr kumimoji="1" lang="en-US" altLang="zh-CN" i="1">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𝑁</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3" name="文本框 12">
                <a:extLst>
                  <a:ext uri="{FF2B5EF4-FFF2-40B4-BE49-F238E27FC236}">
                    <a16:creationId xmlns:a16="http://schemas.microsoft.com/office/drawing/2014/main" id="{66D21C70-D0AB-A33C-B61B-575E543FF156}"/>
                  </a:ext>
                </a:extLst>
              </p:cNvPr>
              <p:cNvSpPr txBox="1">
                <a:spLocks noRot="1" noChangeAspect="1" noMove="1" noResize="1" noEditPoints="1" noAdjustHandles="1" noChangeArrowheads="1" noChangeShapeType="1" noTextEdit="1"/>
              </p:cNvSpPr>
              <p:nvPr/>
            </p:nvSpPr>
            <p:spPr>
              <a:xfrm>
                <a:off x="952454" y="4758351"/>
                <a:ext cx="2232021" cy="280270"/>
              </a:xfrm>
              <a:prstGeom prst="rect">
                <a:avLst/>
              </a:prstGeom>
              <a:blipFill>
                <a:blip r:embed="rId9"/>
                <a:stretch>
                  <a:fillRect l="-1130" t="-4348" r="-3390" b="-34783"/>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836CC08E-AD16-5631-947F-6EFEAC1B15AF}"/>
              </a:ext>
            </a:extLst>
          </p:cNvPr>
          <p:cNvSpPr txBox="1"/>
          <p:nvPr/>
        </p:nvSpPr>
        <p:spPr>
          <a:xfrm>
            <a:off x="3954877" y="3689544"/>
            <a:ext cx="691980" cy="307777"/>
          </a:xfrm>
          <a:prstGeom prst="rect">
            <a:avLst/>
          </a:prstGeom>
          <a:noFill/>
        </p:spPr>
        <p:txBody>
          <a:bodyPr wrap="square" rtlCol="0">
            <a:spAutoFit/>
          </a:bodyPr>
          <a:lstStyle/>
          <a:p>
            <a:r>
              <a:rPr lang="en-GB" altLang="zh-CN" sz="1400" b="0" i="0" dirty="0">
                <a:solidFill>
                  <a:srgbClr val="0D0D0D"/>
                </a:solidFill>
                <a:effectLst/>
                <a:latin typeface="STKaiti" panose="02010600040101010101" pitchFamily="2" charset="-122"/>
                <a:ea typeface="STKaiti" panose="02010600040101010101" pitchFamily="2" charset="-122"/>
              </a:rPr>
              <a:t>shuffle</a:t>
            </a:r>
            <a:endParaRPr kumimoji="1" lang="zh-CN" altLang="en-US" sz="1400"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F2178DFE-A4D7-1F3B-C6DC-5F30CD53097D}"/>
                  </a:ext>
                </a:extLst>
              </p:cNvPr>
              <p:cNvSpPr txBox="1"/>
              <p:nvPr/>
            </p:nvSpPr>
            <p:spPr>
              <a:xfrm>
                <a:off x="4726535" y="2386025"/>
                <a:ext cx="337208" cy="3390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𝑖</m:t>
                              </m:r>
                            </m:e>
                            <m:sub>
                              <m:r>
                                <a:rPr kumimoji="1" lang="en-US" altLang="zh-CN" b="0" i="1" smtClean="0">
                                  <a:latin typeface="Cambria Math" panose="02040503050406030204" pitchFamily="18" charset="0"/>
                                </a:rPr>
                                <m:t>1</m:t>
                              </m:r>
                            </m:sub>
                          </m:sSub>
                        </m:sup>
                      </m:sSubSup>
                    </m:oMath>
                  </m:oMathPara>
                </a14:m>
                <a:endParaRPr kumimoji="1" lang="zh-CN" altLang="en-US" dirty="0"/>
              </a:p>
            </p:txBody>
          </p:sp>
        </mc:Choice>
        <mc:Fallback xmlns="">
          <p:sp>
            <p:nvSpPr>
              <p:cNvPr id="15" name="文本框 14">
                <a:extLst>
                  <a:ext uri="{FF2B5EF4-FFF2-40B4-BE49-F238E27FC236}">
                    <a16:creationId xmlns:a16="http://schemas.microsoft.com/office/drawing/2014/main" id="{F2178DFE-A4D7-1F3B-C6DC-5F30CD53097D}"/>
                  </a:ext>
                </a:extLst>
              </p:cNvPr>
              <p:cNvSpPr txBox="1">
                <a:spLocks noRot="1" noChangeAspect="1" noMove="1" noResize="1" noEditPoints="1" noAdjustHandles="1" noChangeArrowheads="1" noChangeShapeType="1" noTextEdit="1"/>
              </p:cNvSpPr>
              <p:nvPr/>
            </p:nvSpPr>
            <p:spPr>
              <a:xfrm>
                <a:off x="4726535" y="2386025"/>
                <a:ext cx="337208" cy="339004"/>
              </a:xfrm>
              <a:prstGeom prst="rect">
                <a:avLst/>
              </a:prstGeom>
              <a:blipFill>
                <a:blip r:embed="rId10"/>
                <a:stretch>
                  <a:fillRect l="-7407" b="-14286"/>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5B10429D-158C-8ADB-6A4C-2C0AA10C26E4}"/>
              </a:ext>
            </a:extLst>
          </p:cNvPr>
          <p:cNvSpPr txBox="1"/>
          <p:nvPr/>
        </p:nvSpPr>
        <p:spPr>
          <a:xfrm>
            <a:off x="5080095" y="3360326"/>
            <a:ext cx="1310450"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Merkle</a:t>
            </a:r>
            <a:r>
              <a:rPr kumimoji="1" lang="en-US" altLang="zh-CN" dirty="0"/>
              <a:t> </a:t>
            </a:r>
            <a:r>
              <a:rPr kumimoji="1" lang="en-US" altLang="zh-CN" dirty="0">
                <a:latin typeface="STKaiti" panose="02010600040101010101" pitchFamily="2" charset="-122"/>
                <a:ea typeface="STKaiti" panose="02010600040101010101" pitchFamily="2" charset="-122"/>
              </a:rPr>
              <a:t>tree</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0F50D1CE-579F-A226-A92C-771D5F40E54E}"/>
                  </a:ext>
                </a:extLst>
              </p:cNvPr>
              <p:cNvSpPr txBox="1"/>
              <p:nvPr/>
            </p:nvSpPr>
            <p:spPr>
              <a:xfrm>
                <a:off x="6854136" y="3574976"/>
                <a:ext cx="515398"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𝑟𝑜𝑜𝑡</m:t>
                      </m:r>
                    </m:oMath>
                  </m:oMathPara>
                </a14:m>
                <a:endParaRPr kumimoji="1" lang="zh-CN" altLang="en-US" sz="2000" dirty="0"/>
              </a:p>
            </p:txBody>
          </p:sp>
        </mc:Choice>
        <mc:Fallback xmlns="">
          <p:sp>
            <p:nvSpPr>
              <p:cNvPr id="19" name="文本框 18">
                <a:extLst>
                  <a:ext uri="{FF2B5EF4-FFF2-40B4-BE49-F238E27FC236}">
                    <a16:creationId xmlns:a16="http://schemas.microsoft.com/office/drawing/2014/main" id="{0F50D1CE-579F-A226-A92C-771D5F40E54E}"/>
                  </a:ext>
                </a:extLst>
              </p:cNvPr>
              <p:cNvSpPr txBox="1">
                <a:spLocks noRot="1" noChangeAspect="1" noMove="1" noResize="1" noEditPoints="1" noAdjustHandles="1" noChangeArrowheads="1" noChangeShapeType="1" noTextEdit="1"/>
              </p:cNvSpPr>
              <p:nvPr/>
            </p:nvSpPr>
            <p:spPr>
              <a:xfrm>
                <a:off x="6854136" y="3574976"/>
                <a:ext cx="515398" cy="307777"/>
              </a:xfrm>
              <a:prstGeom prst="rect">
                <a:avLst/>
              </a:prstGeom>
              <a:blipFill>
                <a:blip r:embed="rId11"/>
                <a:stretch>
                  <a:fillRect l="-11905" r="-11905" b="-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1D2C4D43-D279-A0ED-2DED-E8919E5CB2C4}"/>
                  </a:ext>
                </a:extLst>
              </p:cNvPr>
              <p:cNvSpPr txBox="1"/>
              <p:nvPr/>
            </p:nvSpPr>
            <p:spPr>
              <a:xfrm>
                <a:off x="2098915" y="3010726"/>
                <a:ext cx="1346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20" name="文本框 19">
                <a:extLst>
                  <a:ext uri="{FF2B5EF4-FFF2-40B4-BE49-F238E27FC236}">
                    <a16:creationId xmlns:a16="http://schemas.microsoft.com/office/drawing/2014/main" id="{1D2C4D43-D279-A0ED-2DED-E8919E5CB2C4}"/>
                  </a:ext>
                </a:extLst>
              </p:cNvPr>
              <p:cNvSpPr txBox="1">
                <a:spLocks noRot="1" noChangeAspect="1" noMove="1" noResize="1" noEditPoints="1" noAdjustHandles="1" noChangeArrowheads="1" noChangeShapeType="1" noTextEdit="1"/>
              </p:cNvSpPr>
              <p:nvPr/>
            </p:nvSpPr>
            <p:spPr>
              <a:xfrm>
                <a:off x="2098915" y="3010726"/>
                <a:ext cx="134652" cy="276999"/>
              </a:xfrm>
              <a:prstGeom prst="rect">
                <a:avLst/>
              </a:prstGeom>
              <a:blipFill>
                <a:blip r:embed="rId12"/>
                <a:stretch>
                  <a:fillRect l="-36364" r="-36364" b="-4545"/>
                </a:stretch>
              </a:blipFill>
            </p:spPr>
            <p:txBody>
              <a:bodyPr/>
              <a:lstStyle/>
              <a:p>
                <a:r>
                  <a:rPr lang="zh-CN" altLang="en-US">
                    <a:noFill/>
                  </a:rPr>
                  <a:t> </a:t>
                </a:r>
              </a:p>
            </p:txBody>
          </p:sp>
        </mc:Fallback>
      </mc:AlternateContent>
      <p:cxnSp>
        <p:nvCxnSpPr>
          <p:cNvPr id="21" name="直线箭头连接符 20">
            <a:extLst>
              <a:ext uri="{FF2B5EF4-FFF2-40B4-BE49-F238E27FC236}">
                <a16:creationId xmlns:a16="http://schemas.microsoft.com/office/drawing/2014/main" id="{22652733-ED31-20E3-D055-126AB055117B}"/>
              </a:ext>
            </a:extLst>
          </p:cNvPr>
          <p:cNvCxnSpPr/>
          <p:nvPr/>
        </p:nvCxnSpPr>
        <p:spPr>
          <a:xfrm>
            <a:off x="3201622" y="2511079"/>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E89D58E8-E527-332B-679F-23CC7D280315}"/>
                  </a:ext>
                </a:extLst>
              </p:cNvPr>
              <p:cNvSpPr txBox="1"/>
              <p:nvPr/>
            </p:nvSpPr>
            <p:spPr>
              <a:xfrm>
                <a:off x="3589673" y="3375633"/>
                <a:ext cx="278794" cy="336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𝑗</m:t>
                          </m:r>
                        </m:sup>
                      </m:sSubSup>
                    </m:oMath>
                  </m:oMathPara>
                </a14:m>
                <a:endParaRPr kumimoji="1" lang="zh-CN" altLang="en-US" dirty="0"/>
              </a:p>
            </p:txBody>
          </p:sp>
        </mc:Choice>
        <mc:Fallback xmlns="">
          <p:sp>
            <p:nvSpPr>
              <p:cNvPr id="22" name="文本框 21">
                <a:extLst>
                  <a:ext uri="{FF2B5EF4-FFF2-40B4-BE49-F238E27FC236}">
                    <a16:creationId xmlns:a16="http://schemas.microsoft.com/office/drawing/2014/main" id="{E89D58E8-E527-332B-679F-23CC7D280315}"/>
                  </a:ext>
                </a:extLst>
              </p:cNvPr>
              <p:cNvSpPr txBox="1">
                <a:spLocks noRot="1" noChangeAspect="1" noMove="1" noResize="1" noEditPoints="1" noAdjustHandles="1" noChangeArrowheads="1" noChangeShapeType="1" noTextEdit="1"/>
              </p:cNvSpPr>
              <p:nvPr/>
            </p:nvSpPr>
            <p:spPr>
              <a:xfrm>
                <a:off x="3589673" y="3375633"/>
                <a:ext cx="278794" cy="336823"/>
              </a:xfrm>
              <a:prstGeom prst="rect">
                <a:avLst/>
              </a:prstGeom>
              <a:blipFill>
                <a:blip r:embed="rId13"/>
                <a:stretch>
                  <a:fillRect l="-8696" r="-13043"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B3AEA751-C673-A3E9-FA4C-F087D1C7A90F}"/>
                  </a:ext>
                </a:extLst>
              </p:cNvPr>
              <p:cNvSpPr txBox="1"/>
              <p:nvPr/>
            </p:nvSpPr>
            <p:spPr>
              <a:xfrm>
                <a:off x="3636463" y="4755017"/>
                <a:ext cx="319703" cy="280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𝑁</m:t>
                          </m:r>
                        </m:sup>
                      </m:sSubSup>
                    </m:oMath>
                  </m:oMathPara>
                </a14:m>
                <a:endParaRPr kumimoji="1" lang="zh-CN" altLang="en-US" dirty="0"/>
              </a:p>
            </p:txBody>
          </p:sp>
        </mc:Choice>
        <mc:Fallback xmlns="">
          <p:sp>
            <p:nvSpPr>
              <p:cNvPr id="23" name="文本框 22">
                <a:extLst>
                  <a:ext uri="{FF2B5EF4-FFF2-40B4-BE49-F238E27FC236}">
                    <a16:creationId xmlns:a16="http://schemas.microsoft.com/office/drawing/2014/main" id="{B3AEA751-C673-A3E9-FA4C-F087D1C7A90F}"/>
                  </a:ext>
                </a:extLst>
              </p:cNvPr>
              <p:cNvSpPr txBox="1">
                <a:spLocks noRot="1" noChangeAspect="1" noMove="1" noResize="1" noEditPoints="1" noAdjustHandles="1" noChangeArrowheads="1" noChangeShapeType="1" noTextEdit="1"/>
              </p:cNvSpPr>
              <p:nvPr/>
            </p:nvSpPr>
            <p:spPr>
              <a:xfrm>
                <a:off x="3636463" y="4755017"/>
                <a:ext cx="319703" cy="280333"/>
              </a:xfrm>
              <a:prstGeom prst="rect">
                <a:avLst/>
              </a:prstGeom>
              <a:blipFill>
                <a:blip r:embed="rId14"/>
                <a:stretch>
                  <a:fillRect l="-7692" b="-13043"/>
                </a:stretch>
              </a:blipFill>
            </p:spPr>
            <p:txBody>
              <a:bodyPr/>
              <a:lstStyle/>
              <a:p>
                <a:r>
                  <a:rPr lang="zh-CN" altLang="en-US">
                    <a:noFill/>
                  </a:rPr>
                  <a:t> </a:t>
                </a:r>
              </a:p>
            </p:txBody>
          </p:sp>
        </mc:Fallback>
      </mc:AlternateContent>
      <p:cxnSp>
        <p:nvCxnSpPr>
          <p:cNvPr id="24" name="直线箭头连接符 23">
            <a:extLst>
              <a:ext uri="{FF2B5EF4-FFF2-40B4-BE49-F238E27FC236}">
                <a16:creationId xmlns:a16="http://schemas.microsoft.com/office/drawing/2014/main" id="{76FD2A9F-C566-1F49-AEA4-EFC4597517DC}"/>
              </a:ext>
            </a:extLst>
          </p:cNvPr>
          <p:cNvCxnSpPr/>
          <p:nvPr/>
        </p:nvCxnSpPr>
        <p:spPr>
          <a:xfrm>
            <a:off x="3193978" y="4893516"/>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73A0D1BF-2698-C536-5011-2230EE35B580}"/>
              </a:ext>
            </a:extLst>
          </p:cNvPr>
          <p:cNvSpPr txBox="1"/>
          <p:nvPr/>
        </p:nvSpPr>
        <p:spPr>
          <a:xfrm>
            <a:off x="3589056" y="2361863"/>
            <a:ext cx="365821" cy="2768441"/>
          </a:xfrm>
          <a:prstGeom prst="rect">
            <a:avLst/>
          </a:prstGeom>
          <a:noFill/>
          <a:ln>
            <a:solidFill>
              <a:schemeClr val="accent1"/>
            </a:solidFill>
          </a:ln>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DEEB4926-EACB-C485-86CC-3230E1399225}"/>
                  </a:ext>
                </a:extLst>
              </p:cNvPr>
              <p:cNvSpPr txBox="1"/>
              <p:nvPr/>
            </p:nvSpPr>
            <p:spPr>
              <a:xfrm>
                <a:off x="3624436" y="3010724"/>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26" name="文本框 25">
                <a:extLst>
                  <a:ext uri="{FF2B5EF4-FFF2-40B4-BE49-F238E27FC236}">
                    <a16:creationId xmlns:a16="http://schemas.microsoft.com/office/drawing/2014/main" id="{DEEB4926-EACB-C485-86CC-3230E1399225}"/>
                  </a:ext>
                </a:extLst>
              </p:cNvPr>
              <p:cNvSpPr txBox="1">
                <a:spLocks noRot="1" noChangeAspect="1" noMove="1" noResize="1" noEditPoints="1" noAdjustHandles="1" noChangeArrowheads="1" noChangeShapeType="1" noTextEdit="1"/>
              </p:cNvSpPr>
              <p:nvPr/>
            </p:nvSpPr>
            <p:spPr>
              <a:xfrm>
                <a:off x="3624436" y="3010724"/>
                <a:ext cx="209041" cy="276999"/>
              </a:xfrm>
              <a:prstGeom prst="rect">
                <a:avLst/>
              </a:prstGeom>
              <a:blipFill>
                <a:blip r:embed="rId15"/>
                <a:stretch>
                  <a:fillRect b="-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BD4C4957-791D-73CF-3D2B-339F12B866A7}"/>
                  </a:ext>
                </a:extLst>
              </p:cNvPr>
              <p:cNvSpPr txBox="1"/>
              <p:nvPr/>
            </p:nvSpPr>
            <p:spPr>
              <a:xfrm>
                <a:off x="4710105" y="4768505"/>
                <a:ext cx="372473" cy="3390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𝑖</m:t>
                              </m:r>
                            </m:e>
                            <m:sub>
                              <m:r>
                                <a:rPr kumimoji="1" lang="en-US" altLang="zh-CN" b="0" i="1" smtClean="0">
                                  <a:latin typeface="Cambria Math" panose="02040503050406030204" pitchFamily="18" charset="0"/>
                                </a:rPr>
                                <m:t>𝑁</m:t>
                              </m:r>
                            </m:sub>
                          </m:sSub>
                        </m:sup>
                      </m:sSubSup>
                    </m:oMath>
                  </m:oMathPara>
                </a14:m>
                <a:endParaRPr kumimoji="1" lang="zh-CN" altLang="en-US" dirty="0"/>
              </a:p>
            </p:txBody>
          </p:sp>
        </mc:Choice>
        <mc:Fallback xmlns="">
          <p:sp>
            <p:nvSpPr>
              <p:cNvPr id="27" name="文本框 26">
                <a:extLst>
                  <a:ext uri="{FF2B5EF4-FFF2-40B4-BE49-F238E27FC236}">
                    <a16:creationId xmlns:a16="http://schemas.microsoft.com/office/drawing/2014/main" id="{BD4C4957-791D-73CF-3D2B-339F12B866A7}"/>
                  </a:ext>
                </a:extLst>
              </p:cNvPr>
              <p:cNvSpPr txBox="1">
                <a:spLocks noRot="1" noChangeAspect="1" noMove="1" noResize="1" noEditPoints="1" noAdjustHandles="1" noChangeArrowheads="1" noChangeShapeType="1" noTextEdit="1"/>
              </p:cNvSpPr>
              <p:nvPr/>
            </p:nvSpPr>
            <p:spPr>
              <a:xfrm>
                <a:off x="4710105" y="4768505"/>
                <a:ext cx="372473" cy="339004"/>
              </a:xfrm>
              <a:prstGeom prst="rect">
                <a:avLst/>
              </a:prstGeom>
              <a:blipFill>
                <a:blip r:embed="rId16"/>
                <a:stretch>
                  <a:fillRect l="-10000"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4A7D5740-8391-29CB-1B25-936CFE1F903E}"/>
                  </a:ext>
                </a:extLst>
              </p:cNvPr>
              <p:cNvSpPr txBox="1"/>
              <p:nvPr/>
            </p:nvSpPr>
            <p:spPr>
              <a:xfrm>
                <a:off x="4791820" y="3037235"/>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28" name="文本框 27">
                <a:extLst>
                  <a:ext uri="{FF2B5EF4-FFF2-40B4-BE49-F238E27FC236}">
                    <a16:creationId xmlns:a16="http://schemas.microsoft.com/office/drawing/2014/main" id="{4A7D5740-8391-29CB-1B25-936CFE1F903E}"/>
                  </a:ext>
                </a:extLst>
              </p:cNvPr>
              <p:cNvSpPr txBox="1">
                <a:spLocks noRot="1" noChangeAspect="1" noMove="1" noResize="1" noEditPoints="1" noAdjustHandles="1" noChangeArrowheads="1" noChangeShapeType="1" noTextEdit="1"/>
              </p:cNvSpPr>
              <p:nvPr/>
            </p:nvSpPr>
            <p:spPr>
              <a:xfrm>
                <a:off x="4791820" y="3037235"/>
                <a:ext cx="209041" cy="276999"/>
              </a:xfrm>
              <a:prstGeom prst="rect">
                <a:avLst/>
              </a:prstGeom>
              <a:blipFill>
                <a:blip r:embed="rId17"/>
                <a:stretch>
                  <a:fillRect l="-5882" r="-5882" b="-4348"/>
                </a:stretch>
              </a:blipFill>
            </p:spPr>
            <p:txBody>
              <a:bodyPr/>
              <a:lstStyle/>
              <a:p>
                <a:r>
                  <a:rPr lang="zh-CN" altLang="en-US">
                    <a:noFill/>
                  </a:rPr>
                  <a:t> </a:t>
                </a:r>
              </a:p>
            </p:txBody>
          </p:sp>
        </mc:Fallback>
      </mc:AlternateContent>
      <p:sp>
        <p:nvSpPr>
          <p:cNvPr id="29" name="文本框 28">
            <a:extLst>
              <a:ext uri="{FF2B5EF4-FFF2-40B4-BE49-F238E27FC236}">
                <a16:creationId xmlns:a16="http://schemas.microsoft.com/office/drawing/2014/main" id="{D53A993E-C50D-AADE-36AC-2C9A69BE1D6A}"/>
              </a:ext>
            </a:extLst>
          </p:cNvPr>
          <p:cNvSpPr txBox="1"/>
          <p:nvPr/>
        </p:nvSpPr>
        <p:spPr>
          <a:xfrm>
            <a:off x="4675930" y="2386025"/>
            <a:ext cx="365821" cy="2768441"/>
          </a:xfrm>
          <a:prstGeom prst="rect">
            <a:avLst/>
          </a:prstGeom>
          <a:noFill/>
          <a:ln>
            <a:solidFill>
              <a:schemeClr val="accent1"/>
            </a:solidFill>
          </a:ln>
        </p:spPr>
        <p:txBody>
          <a:bodyPr wrap="square" rtlCol="0">
            <a:spAutoFit/>
          </a:bodyPr>
          <a:lstStyle/>
          <a:p>
            <a:endParaRPr kumimoji="1" lang="zh-CN" altLang="en-US" dirty="0"/>
          </a:p>
        </p:txBody>
      </p:sp>
      <p:cxnSp>
        <p:nvCxnSpPr>
          <p:cNvPr id="30" name="直线箭头连接符 29">
            <a:extLst>
              <a:ext uri="{FF2B5EF4-FFF2-40B4-BE49-F238E27FC236}">
                <a16:creationId xmlns:a16="http://schemas.microsoft.com/office/drawing/2014/main" id="{28ED4E35-ED07-33FB-91CE-911B787844CF}"/>
              </a:ext>
            </a:extLst>
          </p:cNvPr>
          <p:cNvCxnSpPr/>
          <p:nvPr/>
        </p:nvCxnSpPr>
        <p:spPr>
          <a:xfrm flipV="1">
            <a:off x="3956166" y="3682698"/>
            <a:ext cx="719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30">
            <a:extLst>
              <a:ext uri="{FF2B5EF4-FFF2-40B4-BE49-F238E27FC236}">
                <a16:creationId xmlns:a16="http://schemas.microsoft.com/office/drawing/2014/main" id="{200ADD94-F0D1-9ED1-FD33-67E7CDDF1208}"/>
              </a:ext>
            </a:extLst>
          </p:cNvPr>
          <p:cNvCxnSpPr/>
          <p:nvPr/>
        </p:nvCxnSpPr>
        <p:spPr>
          <a:xfrm>
            <a:off x="5048160" y="3728865"/>
            <a:ext cx="16282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58837E8E-2423-EDCD-930E-393969A2C53E}"/>
              </a:ext>
            </a:extLst>
          </p:cNvPr>
          <p:cNvSpPr txBox="1"/>
          <p:nvPr/>
        </p:nvSpPr>
        <p:spPr>
          <a:xfrm>
            <a:off x="5186535" y="3669758"/>
            <a:ext cx="1152874"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compress</a:t>
            </a:r>
            <a:endParaRPr kumimoji="1" lang="zh-CN" altLang="en-US" dirty="0">
              <a:latin typeface="STKaiti" panose="02010600040101010101" pitchFamily="2" charset="-122"/>
              <a:ea typeface="STKaiti" panose="02010600040101010101" pitchFamily="2" charset="-122"/>
            </a:endParaRPr>
          </a:p>
        </p:txBody>
      </p:sp>
      <p:sp>
        <p:nvSpPr>
          <p:cNvPr id="33" name="文本框 32">
            <a:extLst>
              <a:ext uri="{FF2B5EF4-FFF2-40B4-BE49-F238E27FC236}">
                <a16:creationId xmlns:a16="http://schemas.microsoft.com/office/drawing/2014/main" id="{A751F48A-7998-0B73-CFE7-B0CBC375B3DD}"/>
              </a:ext>
            </a:extLst>
          </p:cNvPr>
          <p:cNvSpPr txBox="1"/>
          <p:nvPr/>
        </p:nvSpPr>
        <p:spPr>
          <a:xfrm>
            <a:off x="834498" y="2134558"/>
            <a:ext cx="5504911" cy="3155795"/>
          </a:xfrm>
          <a:prstGeom prst="rect">
            <a:avLst/>
          </a:prstGeom>
          <a:noFill/>
          <a:ln w="22225">
            <a:solidFill>
              <a:schemeClr val="tx1"/>
            </a:solidFill>
          </a:ln>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F0A5E0EC-A319-F36F-EC43-7DB8DE0B93FE}"/>
                  </a:ext>
                </a:extLst>
              </p:cNvPr>
              <p:cNvSpPr txBox="1"/>
              <p:nvPr/>
            </p:nvSpPr>
            <p:spPr>
              <a:xfrm>
                <a:off x="1039812" y="3447529"/>
                <a:ext cx="2165272" cy="32271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i="1">
                              <a:latin typeface="Cambria Math" panose="02040503050406030204" pitchFamily="18" charset="0"/>
                            </a:rPr>
                            <m:t>𝐶𝑜𝑚</m:t>
                          </m:r>
                          <m:r>
                            <a:rPr kumimoji="1" lang="en-US" altLang="zh-CN" i="1">
                              <a:latin typeface="Cambria Math" panose="02040503050406030204" pitchFamily="18" charset="0"/>
                            </a:rPr>
                            <m:t>(</m:t>
                          </m:r>
                          <m:r>
                            <a:rPr kumimoji="1" lang="en-US" altLang="zh-CN" i="1">
                              <a:latin typeface="Cambria Math" panose="02040503050406030204" pitchFamily="18" charset="0"/>
                            </a:rPr>
                            <m:t>𝜋</m:t>
                          </m:r>
                          <m:r>
                            <a:rPr kumimoji="1" lang="en-US" altLang="zh-CN" i="1">
                              <a:latin typeface="Cambria Math" panose="02040503050406030204" pitchFamily="18" charset="0"/>
                            </a:rPr>
                            <m:t>,</m:t>
                          </m:r>
                          <m:r>
                            <a:rPr kumimoji="1" lang="en-US" altLang="zh-CN" i="1">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𝑗</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34" name="文本框 33">
                <a:extLst>
                  <a:ext uri="{FF2B5EF4-FFF2-40B4-BE49-F238E27FC236}">
                    <a16:creationId xmlns:a16="http://schemas.microsoft.com/office/drawing/2014/main" id="{F0A5E0EC-A319-F36F-EC43-7DB8DE0B93FE}"/>
                  </a:ext>
                </a:extLst>
              </p:cNvPr>
              <p:cNvSpPr txBox="1">
                <a:spLocks noRot="1" noChangeAspect="1" noMove="1" noResize="1" noEditPoints="1" noAdjustHandles="1" noChangeArrowheads="1" noChangeShapeType="1" noTextEdit="1"/>
              </p:cNvSpPr>
              <p:nvPr/>
            </p:nvSpPr>
            <p:spPr>
              <a:xfrm>
                <a:off x="1039812" y="3447529"/>
                <a:ext cx="2165272" cy="322717"/>
              </a:xfrm>
              <a:prstGeom prst="rect">
                <a:avLst/>
              </a:prstGeom>
              <a:blipFill>
                <a:blip r:embed="rId18"/>
                <a:stretch>
                  <a:fillRect l="-2339" r="-2924" b="-2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4397A6A3-0D03-4B28-084D-DD1BBF1136B1}"/>
                  </a:ext>
                </a:extLst>
              </p:cNvPr>
              <p:cNvSpPr txBox="1"/>
              <p:nvPr/>
            </p:nvSpPr>
            <p:spPr>
              <a:xfrm>
                <a:off x="2098915" y="4217179"/>
                <a:ext cx="1346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35" name="文本框 34">
                <a:extLst>
                  <a:ext uri="{FF2B5EF4-FFF2-40B4-BE49-F238E27FC236}">
                    <a16:creationId xmlns:a16="http://schemas.microsoft.com/office/drawing/2014/main" id="{4397A6A3-0D03-4B28-084D-DD1BBF1136B1}"/>
                  </a:ext>
                </a:extLst>
              </p:cNvPr>
              <p:cNvSpPr txBox="1">
                <a:spLocks noRot="1" noChangeAspect="1" noMove="1" noResize="1" noEditPoints="1" noAdjustHandles="1" noChangeArrowheads="1" noChangeShapeType="1" noTextEdit="1"/>
              </p:cNvSpPr>
              <p:nvPr/>
            </p:nvSpPr>
            <p:spPr>
              <a:xfrm>
                <a:off x="2098915" y="4217179"/>
                <a:ext cx="134652" cy="276999"/>
              </a:xfrm>
              <a:prstGeom prst="rect">
                <a:avLst/>
              </a:prstGeom>
              <a:blipFill>
                <a:blip r:embed="rId12"/>
                <a:stretch>
                  <a:fillRect l="-36364" r="-36364" b="-4545"/>
                </a:stretch>
              </a:blipFill>
            </p:spPr>
            <p:txBody>
              <a:bodyPr/>
              <a:lstStyle/>
              <a:p>
                <a:r>
                  <a:rPr lang="zh-CN" altLang="en-US">
                    <a:noFill/>
                  </a:rPr>
                  <a:t> </a:t>
                </a:r>
              </a:p>
            </p:txBody>
          </p:sp>
        </mc:Fallback>
      </mc:AlternateContent>
      <p:cxnSp>
        <p:nvCxnSpPr>
          <p:cNvPr id="36" name="直线箭头连接符 35">
            <a:extLst>
              <a:ext uri="{FF2B5EF4-FFF2-40B4-BE49-F238E27FC236}">
                <a16:creationId xmlns:a16="http://schemas.microsoft.com/office/drawing/2014/main" id="{0694E353-5E7E-BBFB-36FC-A49B34DD856B}"/>
              </a:ext>
            </a:extLst>
          </p:cNvPr>
          <p:cNvCxnSpPr/>
          <p:nvPr/>
        </p:nvCxnSpPr>
        <p:spPr>
          <a:xfrm>
            <a:off x="3163455" y="3599654"/>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1C5185A2-607C-DEFD-B957-E0A0CE97D23F}"/>
                  </a:ext>
                </a:extLst>
              </p:cNvPr>
              <p:cNvSpPr txBox="1"/>
              <p:nvPr/>
            </p:nvSpPr>
            <p:spPr>
              <a:xfrm>
                <a:off x="3659426" y="4218644"/>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37" name="文本框 36">
                <a:extLst>
                  <a:ext uri="{FF2B5EF4-FFF2-40B4-BE49-F238E27FC236}">
                    <a16:creationId xmlns:a16="http://schemas.microsoft.com/office/drawing/2014/main" id="{1C5185A2-607C-DEFD-B957-E0A0CE97D23F}"/>
                  </a:ext>
                </a:extLst>
              </p:cNvPr>
              <p:cNvSpPr txBox="1">
                <a:spLocks noRot="1" noChangeAspect="1" noMove="1" noResize="1" noEditPoints="1" noAdjustHandles="1" noChangeArrowheads="1" noChangeShapeType="1" noTextEdit="1"/>
              </p:cNvSpPr>
              <p:nvPr/>
            </p:nvSpPr>
            <p:spPr>
              <a:xfrm>
                <a:off x="3659426" y="4218644"/>
                <a:ext cx="209041" cy="276999"/>
              </a:xfrm>
              <a:prstGeom prst="rect">
                <a:avLst/>
              </a:prstGeom>
              <a:blipFill>
                <a:blip r:embed="rId19"/>
                <a:stretch>
                  <a:fillRect b="-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3EA36BDB-3FC6-4954-C31B-7F55669D5119}"/>
                  </a:ext>
                </a:extLst>
              </p:cNvPr>
              <p:cNvSpPr txBox="1"/>
              <p:nvPr/>
            </p:nvSpPr>
            <p:spPr>
              <a:xfrm>
                <a:off x="4792868" y="4238169"/>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38" name="文本框 37">
                <a:extLst>
                  <a:ext uri="{FF2B5EF4-FFF2-40B4-BE49-F238E27FC236}">
                    <a16:creationId xmlns:a16="http://schemas.microsoft.com/office/drawing/2014/main" id="{3EA36BDB-3FC6-4954-C31B-7F55669D5119}"/>
                  </a:ext>
                </a:extLst>
              </p:cNvPr>
              <p:cNvSpPr txBox="1">
                <a:spLocks noRot="1" noChangeAspect="1" noMove="1" noResize="1" noEditPoints="1" noAdjustHandles="1" noChangeArrowheads="1" noChangeShapeType="1" noTextEdit="1"/>
              </p:cNvSpPr>
              <p:nvPr/>
            </p:nvSpPr>
            <p:spPr>
              <a:xfrm>
                <a:off x="4792868" y="4238169"/>
                <a:ext cx="209041" cy="276999"/>
              </a:xfrm>
              <a:prstGeom prst="rect">
                <a:avLst/>
              </a:prstGeom>
              <a:blipFill>
                <a:blip r:embed="rId20"/>
                <a:stretch>
                  <a:fillRect l="-5556" b="-4348"/>
                </a:stretch>
              </a:blipFill>
            </p:spPr>
            <p:txBody>
              <a:bodyPr/>
              <a:lstStyle/>
              <a:p>
                <a:r>
                  <a:rPr lang="zh-CN" altLang="en-US">
                    <a:noFill/>
                  </a:rPr>
                  <a:t> </a:t>
                </a:r>
              </a:p>
            </p:txBody>
          </p:sp>
        </mc:Fallback>
      </mc:AlternateContent>
      <p:cxnSp>
        <p:nvCxnSpPr>
          <p:cNvPr id="39" name="直线箭头连接符 38">
            <a:extLst>
              <a:ext uri="{FF2B5EF4-FFF2-40B4-BE49-F238E27FC236}">
                <a16:creationId xmlns:a16="http://schemas.microsoft.com/office/drawing/2014/main" id="{6B994912-F233-53B0-8263-892E986DAC66}"/>
              </a:ext>
            </a:extLst>
          </p:cNvPr>
          <p:cNvCxnSpPr/>
          <p:nvPr/>
        </p:nvCxnSpPr>
        <p:spPr>
          <a:xfrm rot="16200000">
            <a:off x="3560772" y="5823489"/>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7226AAB1-012C-3ED8-F14A-7DBA52DA29B6}"/>
                  </a:ext>
                </a:extLst>
              </p:cNvPr>
              <p:cNvSpPr txBox="1"/>
              <p:nvPr/>
            </p:nvSpPr>
            <p:spPr>
              <a:xfrm>
                <a:off x="3485389" y="5968381"/>
                <a:ext cx="5379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𝑠𝑒𝑒𝑑</m:t>
                      </m:r>
                    </m:oMath>
                  </m:oMathPara>
                </a14:m>
                <a:endParaRPr kumimoji="1" lang="zh-CN" altLang="en-US" dirty="0"/>
              </a:p>
            </p:txBody>
          </p:sp>
        </mc:Choice>
        <mc:Fallback xmlns="">
          <p:sp>
            <p:nvSpPr>
              <p:cNvPr id="40" name="文本框 39">
                <a:extLst>
                  <a:ext uri="{FF2B5EF4-FFF2-40B4-BE49-F238E27FC236}">
                    <a16:creationId xmlns:a16="http://schemas.microsoft.com/office/drawing/2014/main" id="{7226AAB1-012C-3ED8-F14A-7DBA52DA29B6}"/>
                  </a:ext>
                </a:extLst>
              </p:cNvPr>
              <p:cNvSpPr txBox="1">
                <a:spLocks noRot="1" noChangeAspect="1" noMove="1" noResize="1" noEditPoints="1" noAdjustHandles="1" noChangeArrowheads="1" noChangeShapeType="1" noTextEdit="1"/>
              </p:cNvSpPr>
              <p:nvPr/>
            </p:nvSpPr>
            <p:spPr>
              <a:xfrm>
                <a:off x="3485389" y="5968381"/>
                <a:ext cx="537904" cy="276999"/>
              </a:xfrm>
              <a:prstGeom prst="rect">
                <a:avLst/>
              </a:prstGeom>
              <a:blipFill>
                <a:blip r:embed="rId21"/>
                <a:stretch>
                  <a:fillRect l="-9302" r="-9302" b="-4167"/>
                </a:stretch>
              </a:blipFill>
            </p:spPr>
            <p:txBody>
              <a:bodyPr/>
              <a:lstStyle/>
              <a:p>
                <a:r>
                  <a:rPr lang="zh-CN" altLang="en-US">
                    <a:noFill/>
                  </a:rPr>
                  <a:t> </a:t>
                </a:r>
              </a:p>
            </p:txBody>
          </p:sp>
        </mc:Fallback>
      </mc:AlternateContent>
      <p:sp>
        <p:nvSpPr>
          <p:cNvPr id="41" name="文本框 40">
            <a:extLst>
              <a:ext uri="{FF2B5EF4-FFF2-40B4-BE49-F238E27FC236}">
                <a16:creationId xmlns:a16="http://schemas.microsoft.com/office/drawing/2014/main" id="{74CB06F1-12F8-2EF4-D13D-F3BECB3E44AD}"/>
              </a:ext>
            </a:extLst>
          </p:cNvPr>
          <p:cNvSpPr txBox="1"/>
          <p:nvPr/>
        </p:nvSpPr>
        <p:spPr>
          <a:xfrm>
            <a:off x="3824827" y="5650446"/>
            <a:ext cx="1175334" cy="369332"/>
          </a:xfrm>
          <a:prstGeom prst="rect">
            <a:avLst/>
          </a:prstGeom>
          <a:noFill/>
        </p:spPr>
        <p:txBody>
          <a:bodyPr wrap="square">
            <a:spAutoFit/>
          </a:bodyPr>
          <a:lstStyle/>
          <a:p>
            <a:r>
              <a:rPr kumimoji="1" lang="en-US" altLang="zh-CN" sz="1800" dirty="0">
                <a:latin typeface="STKaiti" panose="02010600040101010101" pitchFamily="2" charset="-122"/>
                <a:ea typeface="STKaiti" panose="02010600040101010101" pitchFamily="2" charset="-122"/>
              </a:rPr>
              <a:t>Seed tree</a:t>
            </a:r>
            <a:endParaRPr kumimoji="1" lang="zh-CN" altLang="en-US" sz="1800"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219DA687-7319-CFCE-6CE8-2C511946BB45}"/>
                  </a:ext>
                </a:extLst>
              </p:cNvPr>
              <p:cNvSpPr txBox="1"/>
              <p:nvPr/>
            </p:nvSpPr>
            <p:spPr>
              <a:xfrm>
                <a:off x="3203771" y="5366132"/>
                <a:ext cx="11283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2" name="文本框 41">
                <a:extLst>
                  <a:ext uri="{FF2B5EF4-FFF2-40B4-BE49-F238E27FC236}">
                    <a16:creationId xmlns:a16="http://schemas.microsoft.com/office/drawing/2014/main" id="{219DA687-7319-CFCE-6CE8-2C511946BB45}"/>
                  </a:ext>
                </a:extLst>
              </p:cNvPr>
              <p:cNvSpPr txBox="1">
                <a:spLocks noRot="1" noChangeAspect="1" noMove="1" noResize="1" noEditPoints="1" noAdjustHandles="1" noChangeArrowheads="1" noChangeShapeType="1" noTextEdit="1"/>
              </p:cNvSpPr>
              <p:nvPr/>
            </p:nvSpPr>
            <p:spPr>
              <a:xfrm>
                <a:off x="3203771" y="5366132"/>
                <a:ext cx="1128386" cy="276999"/>
              </a:xfrm>
              <a:prstGeom prst="rect">
                <a:avLst/>
              </a:prstGeom>
              <a:blipFill>
                <a:blip r:embed="rId22"/>
                <a:stretch>
                  <a:fillRect l="-6667" t="-4348" r="-6667" b="-34783"/>
                </a:stretch>
              </a:blipFill>
            </p:spPr>
            <p:txBody>
              <a:bodyPr/>
              <a:lstStyle/>
              <a:p>
                <a:r>
                  <a:rPr lang="zh-CN" altLang="en-US">
                    <a:noFill/>
                  </a:rPr>
                  <a:t> </a:t>
                </a:r>
              </a:p>
            </p:txBody>
          </p:sp>
        </mc:Fallback>
      </mc:AlternateContent>
      <p:sp>
        <p:nvSpPr>
          <p:cNvPr id="16" name="弧 15">
            <a:extLst>
              <a:ext uri="{FF2B5EF4-FFF2-40B4-BE49-F238E27FC236}">
                <a16:creationId xmlns:a16="http://schemas.microsoft.com/office/drawing/2014/main" id="{D4AA2A9A-BEE2-19A7-CA6F-7FEFDCFEAD1C}"/>
              </a:ext>
            </a:extLst>
          </p:cNvPr>
          <p:cNvSpPr/>
          <p:nvPr/>
        </p:nvSpPr>
        <p:spPr>
          <a:xfrm rot="11111570">
            <a:off x="6028088" y="4515872"/>
            <a:ext cx="2160000" cy="1728000"/>
          </a:xfrm>
          <a:prstGeom prst="arc">
            <a:avLst/>
          </a:prstGeom>
          <a:noFill/>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43" name="文本框 42">
            <a:extLst>
              <a:ext uri="{FF2B5EF4-FFF2-40B4-BE49-F238E27FC236}">
                <a16:creationId xmlns:a16="http://schemas.microsoft.com/office/drawing/2014/main" id="{D283850F-ADDE-7D5E-4A29-92A540627C9D}"/>
              </a:ext>
            </a:extLst>
          </p:cNvPr>
          <p:cNvSpPr txBox="1"/>
          <p:nvPr/>
        </p:nvSpPr>
        <p:spPr>
          <a:xfrm>
            <a:off x="6997390" y="6030790"/>
            <a:ext cx="2448546"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Inspired by [BKP20] </a:t>
            </a:r>
            <a:endParaRPr kumimoji="1" lang="zh-CN" altLang="en-US" dirty="0">
              <a:latin typeface="STKaiti" panose="02010600040101010101" pitchFamily="2" charset="-122"/>
              <a:ea typeface="STKaiti" panose="02010600040101010101" pitchFamily="2" charset="-122"/>
            </a:endParaRPr>
          </a:p>
        </p:txBody>
      </p:sp>
    </p:spTree>
    <p:extLst>
      <p:ext uri="{BB962C8B-B14F-4D97-AF65-F5344CB8AC3E}">
        <p14:creationId xmlns:p14="http://schemas.microsoft.com/office/powerpoint/2010/main" val="110494475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24</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2F956E7-A4CF-4BAF-47C5-267F93C14B6B}"/>
                  </a:ext>
                </a:extLst>
              </p:cNvPr>
              <p:cNvSpPr txBox="1"/>
              <p:nvPr/>
            </p:nvSpPr>
            <p:spPr>
              <a:xfrm>
                <a:off x="7904838" y="4177759"/>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3" name="文本框 2">
                <a:extLst>
                  <a:ext uri="{FF2B5EF4-FFF2-40B4-BE49-F238E27FC236}">
                    <a16:creationId xmlns:a16="http://schemas.microsoft.com/office/drawing/2014/main" id="{E2F956E7-A4CF-4BAF-47C5-267F93C14B6B}"/>
                  </a:ext>
                </a:extLst>
              </p:cNvPr>
              <p:cNvSpPr txBox="1">
                <a:spLocks noRot="1" noChangeAspect="1" noMove="1" noResize="1" noEditPoints="1" noAdjustHandles="1" noChangeArrowheads="1" noChangeShapeType="1" noTextEdit="1"/>
              </p:cNvSpPr>
              <p:nvPr/>
            </p:nvSpPr>
            <p:spPr>
              <a:xfrm>
                <a:off x="7904838" y="4177759"/>
                <a:ext cx="2381003" cy="307777"/>
              </a:xfrm>
              <a:prstGeom prst="rect">
                <a:avLst/>
              </a:prstGeom>
              <a:blipFill>
                <a:blip r:embed="rId3"/>
                <a:stretch>
                  <a:fillRect b="-1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987F3030-7F1C-BB0A-E935-FCF311A796BF}"/>
                  </a:ext>
                </a:extLst>
              </p:cNvPr>
              <p:cNvSpPr txBox="1"/>
              <p:nvPr/>
            </p:nvSpPr>
            <p:spPr>
              <a:xfrm>
                <a:off x="7492040" y="4699826"/>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4" name="文本框 3">
                <a:extLst>
                  <a:ext uri="{FF2B5EF4-FFF2-40B4-BE49-F238E27FC236}">
                    <a16:creationId xmlns:a16="http://schemas.microsoft.com/office/drawing/2014/main" id="{987F3030-7F1C-BB0A-E935-FCF311A796BF}"/>
                  </a:ext>
                </a:extLst>
              </p:cNvPr>
              <p:cNvSpPr txBox="1">
                <a:spLocks noRot="1" noChangeAspect="1" noMove="1" noResize="1" noEditPoints="1" noAdjustHandles="1" noChangeArrowheads="1" noChangeShapeType="1" noTextEdit="1"/>
              </p:cNvSpPr>
              <p:nvPr/>
            </p:nvSpPr>
            <p:spPr>
              <a:xfrm>
                <a:off x="7492040" y="4699826"/>
                <a:ext cx="2786606" cy="307777"/>
              </a:xfrm>
              <a:prstGeom prst="rect">
                <a:avLst/>
              </a:prstGeom>
              <a:blipFill>
                <a:blip r:embed="rId4"/>
                <a:stretch>
                  <a:fillRect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D6028FA-7441-0745-FA44-EAFCB4746515}"/>
                  </a:ext>
                </a:extLst>
              </p:cNvPr>
              <p:cNvSpPr txBox="1"/>
              <p:nvPr/>
            </p:nvSpPr>
            <p:spPr>
              <a:xfrm>
                <a:off x="9035665" y="3685033"/>
                <a:ext cx="120183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𝑟𝑜𝑜𝑡</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1</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8D6028FA-7441-0745-FA44-EAFCB4746515}"/>
                  </a:ext>
                </a:extLst>
              </p:cNvPr>
              <p:cNvSpPr txBox="1">
                <a:spLocks noRot="1" noChangeAspect="1" noMove="1" noResize="1" noEditPoints="1" noAdjustHandles="1" noChangeArrowheads="1" noChangeShapeType="1" noTextEdit="1"/>
              </p:cNvSpPr>
              <p:nvPr/>
            </p:nvSpPr>
            <p:spPr>
              <a:xfrm>
                <a:off x="9035665" y="3685033"/>
                <a:ext cx="1201834" cy="307777"/>
              </a:xfrm>
              <a:prstGeom prst="rect">
                <a:avLst/>
              </a:prstGeom>
              <a:blipFill>
                <a:blip r:embed="rId5"/>
                <a:stretch>
                  <a:fillRect l="-1053" b="-12000"/>
                </a:stretch>
              </a:blipFill>
            </p:spPr>
            <p:txBody>
              <a:bodyPr/>
              <a:lstStyle/>
              <a:p>
                <a:r>
                  <a:rPr lang="zh-CN" altLang="en-US">
                    <a:noFill/>
                  </a:rPr>
                  <a:t> </a:t>
                </a:r>
              </a:p>
            </p:txBody>
          </p:sp>
        </mc:Fallback>
      </mc:AlternateContent>
      <p:sp>
        <p:nvSpPr>
          <p:cNvPr id="6" name="右大括号 5">
            <a:extLst>
              <a:ext uri="{FF2B5EF4-FFF2-40B4-BE49-F238E27FC236}">
                <a16:creationId xmlns:a16="http://schemas.microsoft.com/office/drawing/2014/main" id="{2EC51BD7-41C6-CB89-A946-C707A03C63CA}"/>
              </a:ext>
            </a:extLst>
          </p:cNvPr>
          <p:cNvSpPr/>
          <p:nvPr/>
        </p:nvSpPr>
        <p:spPr>
          <a:xfrm>
            <a:off x="10237499" y="3771924"/>
            <a:ext cx="504762" cy="1235679"/>
          </a:xfrm>
          <a:prstGeom prst="righ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6A244B8-2FC3-000A-2B68-59AAE0A25D77}"/>
                  </a:ext>
                </a:extLst>
              </p:cNvPr>
              <p:cNvSpPr txBox="1"/>
              <p:nvPr/>
            </p:nvSpPr>
            <p:spPr>
              <a:xfrm>
                <a:off x="10742261" y="4235874"/>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7" name="文本框 6">
                <a:extLst>
                  <a:ext uri="{FF2B5EF4-FFF2-40B4-BE49-F238E27FC236}">
                    <a16:creationId xmlns:a16="http://schemas.microsoft.com/office/drawing/2014/main" id="{36A244B8-2FC3-000A-2B68-59AAE0A25D77}"/>
                  </a:ext>
                </a:extLst>
              </p:cNvPr>
              <p:cNvSpPr txBox="1">
                <a:spLocks noRot="1" noChangeAspect="1" noMove="1" noResize="1" noEditPoints="1" noAdjustHandles="1" noChangeArrowheads="1" noChangeShapeType="1" noTextEdit="1"/>
              </p:cNvSpPr>
              <p:nvPr/>
            </p:nvSpPr>
            <p:spPr>
              <a:xfrm>
                <a:off x="10742261" y="4235874"/>
                <a:ext cx="598754" cy="307777"/>
              </a:xfrm>
              <a:prstGeom prst="rect">
                <a:avLst/>
              </a:prstGeom>
              <a:blipFill>
                <a:blip r:embed="rId6"/>
                <a:stretch>
                  <a:fillRect l="-8333" r="-8333" b="-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717E259-324C-3EC9-920E-2563E94E4F04}"/>
                  </a:ext>
                </a:extLst>
              </p:cNvPr>
              <p:cNvSpPr txBox="1"/>
              <p:nvPr/>
            </p:nvSpPr>
            <p:spPr>
              <a:xfrm>
                <a:off x="325507" y="3037683"/>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r>
                        <a:rPr kumimoji="1" lang="en-US" altLang="zh-CN" sz="4800" b="0" i="1" smtClean="0">
                          <a:latin typeface="Cambria Math" panose="02040503050406030204" pitchFamily="18" charset="0"/>
                        </a:rPr>
                        <m:t>:</m:t>
                      </m:r>
                    </m:oMath>
                  </m:oMathPara>
                </a14:m>
                <a:endParaRPr kumimoji="1" lang="zh-CN" altLang="en-US" sz="4800" dirty="0"/>
              </a:p>
            </p:txBody>
          </p:sp>
        </mc:Choice>
        <mc:Fallback xmlns="">
          <p:sp>
            <p:nvSpPr>
              <p:cNvPr id="8" name="文本框 7">
                <a:extLst>
                  <a:ext uri="{FF2B5EF4-FFF2-40B4-BE49-F238E27FC236}">
                    <a16:creationId xmlns:a16="http://schemas.microsoft.com/office/drawing/2014/main" id="{A717E259-324C-3EC9-920E-2563E94E4F04}"/>
                  </a:ext>
                </a:extLst>
              </p:cNvPr>
              <p:cNvSpPr txBox="1">
                <a:spLocks noRot="1" noChangeAspect="1" noMove="1" noResize="1" noEditPoints="1" noAdjustHandles="1" noChangeArrowheads="1" noChangeShapeType="1" noTextEdit="1"/>
              </p:cNvSpPr>
              <p:nvPr/>
            </p:nvSpPr>
            <p:spPr>
              <a:xfrm>
                <a:off x="325507" y="3037683"/>
                <a:ext cx="838023" cy="830997"/>
              </a:xfrm>
              <a:prstGeom prst="rect">
                <a:avLst/>
              </a:prstGeom>
              <a:blipFill>
                <a:blip r:embed="rId7"/>
                <a:stretch>
                  <a:fillRect l="-74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9706A601-A64B-B75C-62BF-898BA9F4E5DE}"/>
                  </a:ext>
                </a:extLst>
              </p:cNvPr>
              <p:cNvSpPr txBox="1"/>
              <p:nvPr/>
            </p:nvSpPr>
            <p:spPr>
              <a:xfrm>
                <a:off x="512096" y="973159"/>
                <a:ext cx="6405921" cy="518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smtClean="0">
                          <a:latin typeface="Cambria Math" panose="02040503050406030204" pitchFamily="18" charset="0"/>
                        </a:rPr>
                        <m:t>𝑹</m:t>
                      </m:r>
                      <m:r>
                        <a:rPr kumimoji="1" lang="en-US" altLang="zh-CN" sz="2800" b="1" i="1" smtClean="0">
                          <a:latin typeface="Cambria Math" panose="02040503050406030204" pitchFamily="18" charset="0"/>
                        </a:rPr>
                        <m:t>:{</m:t>
                      </m:r>
                      <m:d>
                        <m:dPr>
                          <m:ctrlPr>
                            <a:rPr kumimoji="1" lang="en-US" altLang="zh-CN" sz="2800" b="1" i="1" smtClean="0">
                              <a:latin typeface="Cambria Math" panose="02040503050406030204" pitchFamily="18" charset="0"/>
                            </a:rPr>
                          </m:ctrlPr>
                        </m:dPr>
                        <m:e>
                          <m:r>
                            <a:rPr kumimoji="1" lang="en-US" altLang="zh-CN" sz="2800" b="1" i="1" smtClean="0">
                              <a:latin typeface="Cambria Math" panose="02040503050406030204" pitchFamily="18" charset="0"/>
                            </a:rPr>
                            <m:t>𝑯</m:t>
                          </m:r>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𝟏</m:t>
                              </m:r>
                            </m:sub>
                          </m:sSub>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𝑵</m:t>
                              </m:r>
                            </m:sub>
                          </m:sSub>
                        </m:e>
                      </m:d>
                      <m:r>
                        <a:rPr kumimoji="1" lang="en-US" altLang="zh-CN" sz="2800" b="1" i="1" smtClean="0">
                          <a:latin typeface="Cambria Math" panose="02040503050406030204" pitchFamily="18" charset="0"/>
                          <a:sym typeface="Wingdings" panose="05000000000000000000" pitchFamily="2" charset="2"/>
                        </a:rPr>
                        <m:t>(</m:t>
                      </m:r>
                      <m:sSub>
                        <m:sSubPr>
                          <m:ctrlPr>
                            <a:rPr kumimoji="1" lang="en-US" altLang="zh-CN" sz="2800" b="1" i="1" smtClean="0">
                              <a:latin typeface="Cambria Math" panose="02040503050406030204" pitchFamily="18" charset="0"/>
                              <a:sym typeface="Wingdings" panose="05000000000000000000" pitchFamily="2" charset="2"/>
                            </a:rPr>
                          </m:ctrlPr>
                        </m:sSubPr>
                        <m:e>
                          <m:r>
                            <a:rPr kumimoji="1" lang="en-US" altLang="zh-CN" sz="2800" b="1" i="1" smtClean="0">
                              <a:latin typeface="Cambria Math" panose="02040503050406030204" pitchFamily="18" charset="0"/>
                              <a:sym typeface="Wingdings" panose="05000000000000000000" pitchFamily="2" charset="2"/>
                            </a:rPr>
                            <m:t>𝒆</m:t>
                          </m:r>
                        </m:e>
                        <m:sub>
                          <m:r>
                            <a:rPr kumimoji="1" lang="en-US" altLang="zh-CN" sz="2800" b="1" i="1" smtClean="0">
                              <a:latin typeface="Cambria Math" panose="02040503050406030204" pitchFamily="18" charset="0"/>
                              <a:sym typeface="Wingdings" panose="05000000000000000000" pitchFamily="2" charset="2"/>
                            </a:rPr>
                            <m:t>𝒋</m:t>
                          </m:r>
                        </m:sub>
                      </m:sSub>
                      <m:r>
                        <a:rPr kumimoji="1" lang="en-US" altLang="zh-CN" sz="2800" b="1" i="1" smtClean="0">
                          <a:latin typeface="Cambria Math" panose="02040503050406030204" pitchFamily="18" charset="0"/>
                          <a:sym typeface="Wingdings" panose="05000000000000000000" pitchFamily="2" charset="2"/>
                        </a:rPr>
                        <m:t>)|</m:t>
                      </m:r>
                      <m:r>
                        <a:rPr kumimoji="1" lang="en-US" altLang="zh-CN" sz="2800" b="1" i="1" smtClean="0">
                          <a:latin typeface="Cambria Math" panose="02040503050406030204" pitchFamily="18" charset="0"/>
                        </a:rPr>
                        <m:t>𝑯</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𝒆</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𝒋</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𝑵</m:t>
                      </m:r>
                      <m:r>
                        <a:rPr kumimoji="1" lang="en-US" altLang="zh-CN" sz="2800" b="1" i="1" smtClean="0">
                          <a:latin typeface="Cambria Math" panose="02040503050406030204" pitchFamily="18" charset="0"/>
                        </a:rPr>
                        <m:t>]}</m:t>
                      </m:r>
                    </m:oMath>
                  </m:oMathPara>
                </a14:m>
                <a:endParaRPr kumimoji="1" lang="zh-CN" altLang="en-US" sz="2800" b="1" dirty="0"/>
              </a:p>
            </p:txBody>
          </p:sp>
        </mc:Choice>
        <mc:Fallback xmlns="">
          <p:sp>
            <p:nvSpPr>
              <p:cNvPr id="9" name="文本框 8">
                <a:extLst>
                  <a:ext uri="{FF2B5EF4-FFF2-40B4-BE49-F238E27FC236}">
                    <a16:creationId xmlns:a16="http://schemas.microsoft.com/office/drawing/2014/main" id="{9706A601-A64B-B75C-62BF-898BA9F4E5DE}"/>
                  </a:ext>
                </a:extLst>
              </p:cNvPr>
              <p:cNvSpPr txBox="1">
                <a:spLocks noRot="1" noChangeAspect="1" noMove="1" noResize="1" noEditPoints="1" noAdjustHandles="1" noChangeArrowheads="1" noChangeShapeType="1" noTextEdit="1"/>
              </p:cNvSpPr>
              <p:nvPr/>
            </p:nvSpPr>
            <p:spPr>
              <a:xfrm>
                <a:off x="512096" y="973159"/>
                <a:ext cx="6405921" cy="518219"/>
              </a:xfrm>
              <a:prstGeom prst="rect">
                <a:avLst/>
              </a:prstGeom>
              <a:blipFill>
                <a:blip r:embed="rId8"/>
                <a:stretch>
                  <a:fillRect l="-396" r="-990" b="-21429"/>
                </a:stretch>
              </a:blipFill>
            </p:spPr>
            <p:txBody>
              <a:bodyPr/>
              <a:lstStyle/>
              <a:p>
                <a:r>
                  <a:rPr lang="zh-CN" altLang="en-US">
                    <a:noFill/>
                  </a:rPr>
                  <a:t> </a:t>
                </a:r>
              </a:p>
            </p:txBody>
          </p:sp>
        </mc:Fallback>
      </mc:AlternateContent>
      <p:cxnSp>
        <p:nvCxnSpPr>
          <p:cNvPr id="10" name="直线箭头连接符 9">
            <a:extLst>
              <a:ext uri="{FF2B5EF4-FFF2-40B4-BE49-F238E27FC236}">
                <a16:creationId xmlns:a16="http://schemas.microsoft.com/office/drawing/2014/main" id="{8731B77A-EB0A-D3BE-42BF-A2AF71396B0C}"/>
              </a:ext>
            </a:extLst>
          </p:cNvPr>
          <p:cNvCxnSpPr/>
          <p:nvPr/>
        </p:nvCxnSpPr>
        <p:spPr>
          <a:xfrm flipV="1">
            <a:off x="5587905" y="3882002"/>
            <a:ext cx="33478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CF51237-33F3-157A-1150-3F02F1494AA7}"/>
                  </a:ext>
                </a:extLst>
              </p:cNvPr>
              <p:cNvSpPr txBox="1"/>
              <p:nvPr/>
            </p:nvSpPr>
            <p:spPr>
              <a:xfrm>
                <a:off x="1550902" y="2536157"/>
                <a:ext cx="2193934" cy="279628"/>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𝐶𝑜𝑚</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𝜋</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1" name="文本框 10">
                <a:extLst>
                  <a:ext uri="{FF2B5EF4-FFF2-40B4-BE49-F238E27FC236}">
                    <a16:creationId xmlns:a16="http://schemas.microsoft.com/office/drawing/2014/main" id="{FCF51237-33F3-157A-1150-3F02F1494AA7}"/>
                  </a:ext>
                </a:extLst>
              </p:cNvPr>
              <p:cNvSpPr txBox="1">
                <a:spLocks noRot="1" noChangeAspect="1" noMove="1" noResize="1" noEditPoints="1" noAdjustHandles="1" noChangeArrowheads="1" noChangeShapeType="1" noTextEdit="1"/>
              </p:cNvSpPr>
              <p:nvPr/>
            </p:nvSpPr>
            <p:spPr>
              <a:xfrm>
                <a:off x="1550902" y="2536157"/>
                <a:ext cx="2193934" cy="279628"/>
              </a:xfrm>
              <a:prstGeom prst="rect">
                <a:avLst/>
              </a:prstGeom>
              <a:blipFill>
                <a:blip r:embed="rId9"/>
                <a:stretch>
                  <a:fillRect l="-1149" t="-4348" r="-3448" b="-347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84600498-2B5F-8681-1544-6CD55696FB0A}"/>
                  </a:ext>
                </a:extLst>
              </p:cNvPr>
              <p:cNvSpPr txBox="1"/>
              <p:nvPr/>
            </p:nvSpPr>
            <p:spPr>
              <a:xfrm>
                <a:off x="4156262" y="2528804"/>
                <a:ext cx="282000" cy="279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1</m:t>
                          </m:r>
                        </m:sup>
                      </m:sSubSup>
                    </m:oMath>
                  </m:oMathPara>
                </a14:m>
                <a:endParaRPr kumimoji="1" lang="zh-CN" altLang="en-US" dirty="0"/>
              </a:p>
            </p:txBody>
          </p:sp>
        </mc:Choice>
        <mc:Fallback xmlns="">
          <p:sp>
            <p:nvSpPr>
              <p:cNvPr id="12" name="文本框 11">
                <a:extLst>
                  <a:ext uri="{FF2B5EF4-FFF2-40B4-BE49-F238E27FC236}">
                    <a16:creationId xmlns:a16="http://schemas.microsoft.com/office/drawing/2014/main" id="{84600498-2B5F-8681-1544-6CD55696FB0A}"/>
                  </a:ext>
                </a:extLst>
              </p:cNvPr>
              <p:cNvSpPr txBox="1">
                <a:spLocks noRot="1" noChangeAspect="1" noMove="1" noResize="1" noEditPoints="1" noAdjustHandles="1" noChangeArrowheads="1" noChangeShapeType="1" noTextEdit="1"/>
              </p:cNvSpPr>
              <p:nvPr/>
            </p:nvSpPr>
            <p:spPr>
              <a:xfrm>
                <a:off x="4156262" y="2528804"/>
                <a:ext cx="282000" cy="279628"/>
              </a:xfrm>
              <a:prstGeom prst="rect">
                <a:avLst/>
              </a:prstGeom>
              <a:blipFill>
                <a:blip r:embed="rId10"/>
                <a:stretch>
                  <a:fillRect l="-13043" r="-4348"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8005997E-FBDB-DE91-372E-EB1E7912F876}"/>
                  </a:ext>
                </a:extLst>
              </p:cNvPr>
              <p:cNvSpPr txBox="1"/>
              <p:nvPr/>
            </p:nvSpPr>
            <p:spPr>
              <a:xfrm>
                <a:off x="1464609" y="4914575"/>
                <a:ext cx="2232021" cy="28027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i="1">
                              <a:latin typeface="Cambria Math" panose="02040503050406030204" pitchFamily="18" charset="0"/>
                            </a:rPr>
                            <m:t>𝐶𝑜𝑚</m:t>
                          </m:r>
                          <m:r>
                            <a:rPr kumimoji="1" lang="en-US" altLang="zh-CN" i="1">
                              <a:latin typeface="Cambria Math" panose="02040503050406030204" pitchFamily="18" charset="0"/>
                            </a:rPr>
                            <m:t>(</m:t>
                          </m:r>
                          <m:r>
                            <a:rPr kumimoji="1" lang="en-US" altLang="zh-CN" i="1">
                              <a:latin typeface="Cambria Math" panose="02040503050406030204" pitchFamily="18" charset="0"/>
                            </a:rPr>
                            <m:t>𝜋</m:t>
                          </m:r>
                          <m:r>
                            <a:rPr kumimoji="1" lang="en-US" altLang="zh-CN" i="1">
                              <a:latin typeface="Cambria Math" panose="02040503050406030204" pitchFamily="18" charset="0"/>
                            </a:rPr>
                            <m:t>,</m:t>
                          </m:r>
                          <m:r>
                            <a:rPr kumimoji="1" lang="en-US" altLang="zh-CN" i="1">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𝑁</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3" name="文本框 12">
                <a:extLst>
                  <a:ext uri="{FF2B5EF4-FFF2-40B4-BE49-F238E27FC236}">
                    <a16:creationId xmlns:a16="http://schemas.microsoft.com/office/drawing/2014/main" id="{8005997E-FBDB-DE91-372E-EB1E7912F876}"/>
                  </a:ext>
                </a:extLst>
              </p:cNvPr>
              <p:cNvSpPr txBox="1">
                <a:spLocks noRot="1" noChangeAspect="1" noMove="1" noResize="1" noEditPoints="1" noAdjustHandles="1" noChangeArrowheads="1" noChangeShapeType="1" noTextEdit="1"/>
              </p:cNvSpPr>
              <p:nvPr/>
            </p:nvSpPr>
            <p:spPr>
              <a:xfrm>
                <a:off x="1464609" y="4914575"/>
                <a:ext cx="2232021" cy="280270"/>
              </a:xfrm>
              <a:prstGeom prst="rect">
                <a:avLst/>
              </a:prstGeom>
              <a:blipFill>
                <a:blip r:embed="rId11"/>
                <a:stretch>
                  <a:fillRect l="-1705" t="-4348" r="-3409" b="-34783"/>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8CD9D9A1-730B-1861-0BC2-598D4A33747B}"/>
              </a:ext>
            </a:extLst>
          </p:cNvPr>
          <p:cNvSpPr txBox="1"/>
          <p:nvPr/>
        </p:nvSpPr>
        <p:spPr>
          <a:xfrm>
            <a:off x="4467032" y="3845768"/>
            <a:ext cx="691980" cy="307777"/>
          </a:xfrm>
          <a:prstGeom prst="rect">
            <a:avLst/>
          </a:prstGeom>
          <a:noFill/>
        </p:spPr>
        <p:txBody>
          <a:bodyPr wrap="square" rtlCol="0">
            <a:spAutoFit/>
          </a:bodyPr>
          <a:lstStyle/>
          <a:p>
            <a:r>
              <a:rPr lang="en-GB" altLang="zh-CN" sz="1400" b="0" i="0" dirty="0">
                <a:solidFill>
                  <a:srgbClr val="0D0D0D"/>
                </a:solidFill>
                <a:effectLst/>
                <a:latin typeface="STKaiti" panose="02010600040101010101" pitchFamily="2" charset="-122"/>
                <a:ea typeface="STKaiti" panose="02010600040101010101" pitchFamily="2" charset="-122"/>
              </a:rPr>
              <a:t>shuffle</a:t>
            </a:r>
            <a:endParaRPr kumimoji="1" lang="zh-CN" altLang="en-US" sz="1400"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8869759F-855C-5E60-3DB6-133D5D78F3F0}"/>
                  </a:ext>
                </a:extLst>
              </p:cNvPr>
              <p:cNvSpPr txBox="1"/>
              <p:nvPr/>
            </p:nvSpPr>
            <p:spPr>
              <a:xfrm>
                <a:off x="5238690" y="2542249"/>
                <a:ext cx="337208" cy="3390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𝑖</m:t>
                              </m:r>
                            </m:e>
                            <m:sub>
                              <m:r>
                                <a:rPr kumimoji="1" lang="en-US" altLang="zh-CN" b="0" i="1" smtClean="0">
                                  <a:latin typeface="Cambria Math" panose="02040503050406030204" pitchFamily="18" charset="0"/>
                                </a:rPr>
                                <m:t>1</m:t>
                              </m:r>
                            </m:sub>
                          </m:sSub>
                        </m:sup>
                      </m:sSubSup>
                    </m:oMath>
                  </m:oMathPara>
                </a14:m>
                <a:endParaRPr kumimoji="1" lang="zh-CN" altLang="en-US" dirty="0"/>
              </a:p>
            </p:txBody>
          </p:sp>
        </mc:Choice>
        <mc:Fallback xmlns="">
          <p:sp>
            <p:nvSpPr>
              <p:cNvPr id="15" name="文本框 14">
                <a:extLst>
                  <a:ext uri="{FF2B5EF4-FFF2-40B4-BE49-F238E27FC236}">
                    <a16:creationId xmlns:a16="http://schemas.microsoft.com/office/drawing/2014/main" id="{8869759F-855C-5E60-3DB6-133D5D78F3F0}"/>
                  </a:ext>
                </a:extLst>
              </p:cNvPr>
              <p:cNvSpPr txBox="1">
                <a:spLocks noRot="1" noChangeAspect="1" noMove="1" noResize="1" noEditPoints="1" noAdjustHandles="1" noChangeArrowheads="1" noChangeShapeType="1" noTextEdit="1"/>
              </p:cNvSpPr>
              <p:nvPr/>
            </p:nvSpPr>
            <p:spPr>
              <a:xfrm>
                <a:off x="5238690" y="2542249"/>
                <a:ext cx="337208" cy="339004"/>
              </a:xfrm>
              <a:prstGeom prst="rect">
                <a:avLst/>
              </a:prstGeom>
              <a:blipFill>
                <a:blip r:embed="rId12"/>
                <a:stretch>
                  <a:fillRect l="-7143" b="-14286"/>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FD627237-58E8-2316-9D8A-3A4841A29CEA}"/>
              </a:ext>
            </a:extLst>
          </p:cNvPr>
          <p:cNvSpPr txBox="1"/>
          <p:nvPr/>
        </p:nvSpPr>
        <p:spPr>
          <a:xfrm>
            <a:off x="5592250" y="3516550"/>
            <a:ext cx="1310450"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Merkle</a:t>
            </a:r>
            <a:r>
              <a:rPr kumimoji="1" lang="en-US" altLang="zh-CN" dirty="0"/>
              <a:t> </a:t>
            </a:r>
            <a:r>
              <a:rPr kumimoji="1" lang="en-US" altLang="zh-CN" dirty="0">
                <a:latin typeface="STKaiti" panose="02010600040101010101" pitchFamily="2" charset="-122"/>
                <a:ea typeface="STKaiti" panose="02010600040101010101" pitchFamily="2" charset="-122"/>
              </a:rPr>
              <a:t>tree</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183DAE5-7E5D-7951-D2B8-2E6F9768CEFD}"/>
                  </a:ext>
                </a:extLst>
              </p:cNvPr>
              <p:cNvSpPr txBox="1"/>
              <p:nvPr/>
            </p:nvSpPr>
            <p:spPr>
              <a:xfrm>
                <a:off x="2611070" y="3166950"/>
                <a:ext cx="1346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17" name="文本框 16">
                <a:extLst>
                  <a:ext uri="{FF2B5EF4-FFF2-40B4-BE49-F238E27FC236}">
                    <a16:creationId xmlns:a16="http://schemas.microsoft.com/office/drawing/2014/main" id="{3183DAE5-7E5D-7951-D2B8-2E6F9768CEFD}"/>
                  </a:ext>
                </a:extLst>
              </p:cNvPr>
              <p:cNvSpPr txBox="1">
                <a:spLocks noRot="1" noChangeAspect="1" noMove="1" noResize="1" noEditPoints="1" noAdjustHandles="1" noChangeArrowheads="1" noChangeShapeType="1" noTextEdit="1"/>
              </p:cNvSpPr>
              <p:nvPr/>
            </p:nvSpPr>
            <p:spPr>
              <a:xfrm>
                <a:off x="2611070" y="3166950"/>
                <a:ext cx="134652" cy="276999"/>
              </a:xfrm>
              <a:prstGeom prst="rect">
                <a:avLst/>
              </a:prstGeom>
              <a:blipFill>
                <a:blip r:embed="rId13"/>
                <a:stretch>
                  <a:fillRect l="-25000" r="-25000" b="-4348"/>
                </a:stretch>
              </a:blipFill>
            </p:spPr>
            <p:txBody>
              <a:bodyPr/>
              <a:lstStyle/>
              <a:p>
                <a:r>
                  <a:rPr lang="zh-CN" altLang="en-US">
                    <a:noFill/>
                  </a:rPr>
                  <a:t> </a:t>
                </a:r>
              </a:p>
            </p:txBody>
          </p:sp>
        </mc:Fallback>
      </mc:AlternateContent>
      <p:cxnSp>
        <p:nvCxnSpPr>
          <p:cNvPr id="19" name="直线箭头连接符 18">
            <a:extLst>
              <a:ext uri="{FF2B5EF4-FFF2-40B4-BE49-F238E27FC236}">
                <a16:creationId xmlns:a16="http://schemas.microsoft.com/office/drawing/2014/main" id="{21D027D6-8456-FE34-2F0B-51BAF23EDE13}"/>
              </a:ext>
            </a:extLst>
          </p:cNvPr>
          <p:cNvCxnSpPr/>
          <p:nvPr/>
        </p:nvCxnSpPr>
        <p:spPr>
          <a:xfrm>
            <a:off x="3713777" y="2667303"/>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09584CE5-73DA-4086-8380-C0B47CB88579}"/>
                  </a:ext>
                </a:extLst>
              </p:cNvPr>
              <p:cNvSpPr txBox="1"/>
              <p:nvPr/>
            </p:nvSpPr>
            <p:spPr>
              <a:xfrm>
                <a:off x="4101828" y="3531857"/>
                <a:ext cx="278794" cy="336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𝑗</m:t>
                          </m:r>
                        </m:sup>
                      </m:sSubSup>
                    </m:oMath>
                  </m:oMathPara>
                </a14:m>
                <a:endParaRPr kumimoji="1" lang="zh-CN" altLang="en-US" dirty="0"/>
              </a:p>
            </p:txBody>
          </p:sp>
        </mc:Choice>
        <mc:Fallback xmlns="">
          <p:sp>
            <p:nvSpPr>
              <p:cNvPr id="20" name="文本框 19">
                <a:extLst>
                  <a:ext uri="{FF2B5EF4-FFF2-40B4-BE49-F238E27FC236}">
                    <a16:creationId xmlns:a16="http://schemas.microsoft.com/office/drawing/2014/main" id="{09584CE5-73DA-4086-8380-C0B47CB88579}"/>
                  </a:ext>
                </a:extLst>
              </p:cNvPr>
              <p:cNvSpPr txBox="1">
                <a:spLocks noRot="1" noChangeAspect="1" noMove="1" noResize="1" noEditPoints="1" noAdjustHandles="1" noChangeArrowheads="1" noChangeShapeType="1" noTextEdit="1"/>
              </p:cNvSpPr>
              <p:nvPr/>
            </p:nvSpPr>
            <p:spPr>
              <a:xfrm>
                <a:off x="4101828" y="3531857"/>
                <a:ext cx="278794" cy="336823"/>
              </a:xfrm>
              <a:prstGeom prst="rect">
                <a:avLst/>
              </a:prstGeom>
              <a:blipFill>
                <a:blip r:embed="rId14"/>
                <a:stretch>
                  <a:fillRect l="-13043" r="-8696" b="-17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CEC45DF9-9673-A81C-DF1B-2902597B0123}"/>
                  </a:ext>
                </a:extLst>
              </p:cNvPr>
              <p:cNvSpPr txBox="1"/>
              <p:nvPr/>
            </p:nvSpPr>
            <p:spPr>
              <a:xfrm>
                <a:off x="4148618" y="4911241"/>
                <a:ext cx="319703" cy="280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𝑁</m:t>
                          </m:r>
                        </m:sup>
                      </m:sSubSup>
                    </m:oMath>
                  </m:oMathPara>
                </a14:m>
                <a:endParaRPr kumimoji="1" lang="zh-CN" altLang="en-US" dirty="0"/>
              </a:p>
            </p:txBody>
          </p:sp>
        </mc:Choice>
        <mc:Fallback xmlns="">
          <p:sp>
            <p:nvSpPr>
              <p:cNvPr id="21" name="文本框 20">
                <a:extLst>
                  <a:ext uri="{FF2B5EF4-FFF2-40B4-BE49-F238E27FC236}">
                    <a16:creationId xmlns:a16="http://schemas.microsoft.com/office/drawing/2014/main" id="{CEC45DF9-9673-A81C-DF1B-2902597B0123}"/>
                  </a:ext>
                </a:extLst>
              </p:cNvPr>
              <p:cNvSpPr txBox="1">
                <a:spLocks noRot="1" noChangeAspect="1" noMove="1" noResize="1" noEditPoints="1" noAdjustHandles="1" noChangeArrowheads="1" noChangeShapeType="1" noTextEdit="1"/>
              </p:cNvSpPr>
              <p:nvPr/>
            </p:nvSpPr>
            <p:spPr>
              <a:xfrm>
                <a:off x="4148618" y="4911241"/>
                <a:ext cx="319703" cy="280333"/>
              </a:xfrm>
              <a:prstGeom prst="rect">
                <a:avLst/>
              </a:prstGeom>
              <a:blipFill>
                <a:blip r:embed="rId15"/>
                <a:stretch>
                  <a:fillRect l="-7692" r="-3846" b="-13043"/>
                </a:stretch>
              </a:blipFill>
            </p:spPr>
            <p:txBody>
              <a:bodyPr/>
              <a:lstStyle/>
              <a:p>
                <a:r>
                  <a:rPr lang="zh-CN" altLang="en-US">
                    <a:noFill/>
                  </a:rPr>
                  <a:t> </a:t>
                </a:r>
              </a:p>
            </p:txBody>
          </p:sp>
        </mc:Fallback>
      </mc:AlternateContent>
      <p:cxnSp>
        <p:nvCxnSpPr>
          <p:cNvPr id="22" name="直线箭头连接符 21">
            <a:extLst>
              <a:ext uri="{FF2B5EF4-FFF2-40B4-BE49-F238E27FC236}">
                <a16:creationId xmlns:a16="http://schemas.microsoft.com/office/drawing/2014/main" id="{8965D817-864E-A0C5-6983-8C57D01F0ED8}"/>
              </a:ext>
            </a:extLst>
          </p:cNvPr>
          <p:cNvCxnSpPr/>
          <p:nvPr/>
        </p:nvCxnSpPr>
        <p:spPr>
          <a:xfrm>
            <a:off x="3706133" y="5049740"/>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6C0C65EC-E709-6C1C-3961-C1031A01FBBF}"/>
              </a:ext>
            </a:extLst>
          </p:cNvPr>
          <p:cNvSpPr txBox="1"/>
          <p:nvPr/>
        </p:nvSpPr>
        <p:spPr>
          <a:xfrm>
            <a:off x="4101211" y="2518087"/>
            <a:ext cx="365821" cy="2768441"/>
          </a:xfrm>
          <a:prstGeom prst="rect">
            <a:avLst/>
          </a:prstGeom>
          <a:noFill/>
          <a:ln>
            <a:solidFill>
              <a:schemeClr val="accent1"/>
            </a:solidFill>
          </a:ln>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EC49365B-B9C8-52A3-40FC-F02B93297720}"/>
                  </a:ext>
                </a:extLst>
              </p:cNvPr>
              <p:cNvSpPr txBox="1"/>
              <p:nvPr/>
            </p:nvSpPr>
            <p:spPr>
              <a:xfrm>
                <a:off x="4136591" y="3166948"/>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24" name="文本框 23">
                <a:extLst>
                  <a:ext uri="{FF2B5EF4-FFF2-40B4-BE49-F238E27FC236}">
                    <a16:creationId xmlns:a16="http://schemas.microsoft.com/office/drawing/2014/main" id="{EC49365B-B9C8-52A3-40FC-F02B93297720}"/>
                  </a:ext>
                </a:extLst>
              </p:cNvPr>
              <p:cNvSpPr txBox="1">
                <a:spLocks noRot="1" noChangeAspect="1" noMove="1" noResize="1" noEditPoints="1" noAdjustHandles="1" noChangeArrowheads="1" noChangeShapeType="1" noTextEdit="1"/>
              </p:cNvSpPr>
              <p:nvPr/>
            </p:nvSpPr>
            <p:spPr>
              <a:xfrm>
                <a:off x="4136591" y="3166948"/>
                <a:ext cx="209041" cy="276999"/>
              </a:xfrm>
              <a:prstGeom prst="rect">
                <a:avLst/>
              </a:prstGeom>
              <a:blipFill>
                <a:blip r:embed="rId13"/>
                <a:stretch>
                  <a:fillRect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A20968DE-067C-EC80-FCBD-8DBB81324406}"/>
                  </a:ext>
                </a:extLst>
              </p:cNvPr>
              <p:cNvSpPr txBox="1"/>
              <p:nvPr/>
            </p:nvSpPr>
            <p:spPr>
              <a:xfrm>
                <a:off x="5222260" y="4924729"/>
                <a:ext cx="372473" cy="3390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𝑖</m:t>
                              </m:r>
                            </m:e>
                            <m:sub>
                              <m:r>
                                <a:rPr kumimoji="1" lang="en-US" altLang="zh-CN" b="0" i="1" smtClean="0">
                                  <a:latin typeface="Cambria Math" panose="02040503050406030204" pitchFamily="18" charset="0"/>
                                </a:rPr>
                                <m:t>𝑁</m:t>
                              </m:r>
                            </m:sub>
                          </m:sSub>
                        </m:sup>
                      </m:sSubSup>
                    </m:oMath>
                  </m:oMathPara>
                </a14:m>
                <a:endParaRPr kumimoji="1" lang="zh-CN" altLang="en-US" dirty="0"/>
              </a:p>
            </p:txBody>
          </p:sp>
        </mc:Choice>
        <mc:Fallback xmlns="">
          <p:sp>
            <p:nvSpPr>
              <p:cNvPr id="25" name="文本框 24">
                <a:extLst>
                  <a:ext uri="{FF2B5EF4-FFF2-40B4-BE49-F238E27FC236}">
                    <a16:creationId xmlns:a16="http://schemas.microsoft.com/office/drawing/2014/main" id="{A20968DE-067C-EC80-FCBD-8DBB81324406}"/>
                  </a:ext>
                </a:extLst>
              </p:cNvPr>
              <p:cNvSpPr txBox="1">
                <a:spLocks noRot="1" noChangeAspect="1" noMove="1" noResize="1" noEditPoints="1" noAdjustHandles="1" noChangeArrowheads="1" noChangeShapeType="1" noTextEdit="1"/>
              </p:cNvSpPr>
              <p:nvPr/>
            </p:nvSpPr>
            <p:spPr>
              <a:xfrm>
                <a:off x="5222260" y="4924729"/>
                <a:ext cx="372473" cy="339004"/>
              </a:xfrm>
              <a:prstGeom prst="rect">
                <a:avLst/>
              </a:prstGeom>
              <a:blipFill>
                <a:blip r:embed="rId16"/>
                <a:stretch>
                  <a:fillRect l="-10000" b="-17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2DCD5D2A-B0BD-ED7E-0062-6D85EF7EC9F1}"/>
                  </a:ext>
                </a:extLst>
              </p:cNvPr>
              <p:cNvSpPr txBox="1"/>
              <p:nvPr/>
            </p:nvSpPr>
            <p:spPr>
              <a:xfrm>
                <a:off x="5303975" y="3193459"/>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26" name="文本框 25">
                <a:extLst>
                  <a:ext uri="{FF2B5EF4-FFF2-40B4-BE49-F238E27FC236}">
                    <a16:creationId xmlns:a16="http://schemas.microsoft.com/office/drawing/2014/main" id="{2DCD5D2A-B0BD-ED7E-0062-6D85EF7EC9F1}"/>
                  </a:ext>
                </a:extLst>
              </p:cNvPr>
              <p:cNvSpPr txBox="1">
                <a:spLocks noRot="1" noChangeAspect="1" noMove="1" noResize="1" noEditPoints="1" noAdjustHandles="1" noChangeArrowheads="1" noChangeShapeType="1" noTextEdit="1"/>
              </p:cNvSpPr>
              <p:nvPr/>
            </p:nvSpPr>
            <p:spPr>
              <a:xfrm>
                <a:off x="5303975" y="3193459"/>
                <a:ext cx="209041" cy="276999"/>
              </a:xfrm>
              <a:prstGeom prst="rect">
                <a:avLst/>
              </a:prstGeom>
              <a:blipFill>
                <a:blip r:embed="rId13"/>
                <a:stretch>
                  <a:fillRect r="-5882" b="-4348"/>
                </a:stretch>
              </a:blipFill>
            </p:spPr>
            <p:txBody>
              <a:bodyPr/>
              <a:lstStyle/>
              <a:p>
                <a:r>
                  <a:rPr lang="zh-CN" altLang="en-US">
                    <a:noFill/>
                  </a:rPr>
                  <a:t> </a:t>
                </a:r>
              </a:p>
            </p:txBody>
          </p:sp>
        </mc:Fallback>
      </mc:AlternateContent>
      <p:sp>
        <p:nvSpPr>
          <p:cNvPr id="27" name="文本框 26">
            <a:extLst>
              <a:ext uri="{FF2B5EF4-FFF2-40B4-BE49-F238E27FC236}">
                <a16:creationId xmlns:a16="http://schemas.microsoft.com/office/drawing/2014/main" id="{67C12F9C-990A-7082-72E6-FE3BA0ACAC13}"/>
              </a:ext>
            </a:extLst>
          </p:cNvPr>
          <p:cNvSpPr txBox="1"/>
          <p:nvPr/>
        </p:nvSpPr>
        <p:spPr>
          <a:xfrm>
            <a:off x="5188085" y="2542249"/>
            <a:ext cx="365821" cy="2768441"/>
          </a:xfrm>
          <a:prstGeom prst="rect">
            <a:avLst/>
          </a:prstGeom>
          <a:noFill/>
          <a:ln>
            <a:solidFill>
              <a:schemeClr val="accent1"/>
            </a:solidFill>
          </a:ln>
        </p:spPr>
        <p:txBody>
          <a:bodyPr wrap="square" rtlCol="0">
            <a:spAutoFit/>
          </a:bodyPr>
          <a:lstStyle/>
          <a:p>
            <a:endParaRPr kumimoji="1" lang="zh-CN" altLang="en-US" dirty="0"/>
          </a:p>
        </p:txBody>
      </p:sp>
      <p:cxnSp>
        <p:nvCxnSpPr>
          <p:cNvPr id="28" name="直线箭头连接符 27">
            <a:extLst>
              <a:ext uri="{FF2B5EF4-FFF2-40B4-BE49-F238E27FC236}">
                <a16:creationId xmlns:a16="http://schemas.microsoft.com/office/drawing/2014/main" id="{D184653D-EB56-0B0B-6927-FAA5095458C3}"/>
              </a:ext>
            </a:extLst>
          </p:cNvPr>
          <p:cNvCxnSpPr/>
          <p:nvPr/>
        </p:nvCxnSpPr>
        <p:spPr>
          <a:xfrm flipV="1">
            <a:off x="4468321" y="3838922"/>
            <a:ext cx="719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523C3DFF-886E-CA50-DBA0-FE1B021804AF}"/>
              </a:ext>
            </a:extLst>
          </p:cNvPr>
          <p:cNvSpPr txBox="1"/>
          <p:nvPr/>
        </p:nvSpPr>
        <p:spPr>
          <a:xfrm>
            <a:off x="5698690" y="3825982"/>
            <a:ext cx="1152874"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compress</a:t>
            </a:r>
            <a:endParaRPr kumimoji="1" lang="zh-CN" altLang="en-US" dirty="0">
              <a:latin typeface="STKaiti" panose="02010600040101010101" pitchFamily="2" charset="-122"/>
              <a:ea typeface="STKaiti" panose="02010600040101010101" pitchFamily="2" charset="-122"/>
            </a:endParaRPr>
          </a:p>
        </p:txBody>
      </p:sp>
      <p:sp>
        <p:nvSpPr>
          <p:cNvPr id="30" name="文本框 29">
            <a:extLst>
              <a:ext uri="{FF2B5EF4-FFF2-40B4-BE49-F238E27FC236}">
                <a16:creationId xmlns:a16="http://schemas.microsoft.com/office/drawing/2014/main" id="{9068D267-0315-0D0B-AB5D-583FA2FE7220}"/>
              </a:ext>
            </a:extLst>
          </p:cNvPr>
          <p:cNvSpPr txBox="1"/>
          <p:nvPr/>
        </p:nvSpPr>
        <p:spPr>
          <a:xfrm>
            <a:off x="1346653" y="2290782"/>
            <a:ext cx="5504911" cy="3155795"/>
          </a:xfrm>
          <a:prstGeom prst="rect">
            <a:avLst/>
          </a:prstGeom>
          <a:noFill/>
          <a:ln w="22225">
            <a:solidFill>
              <a:schemeClr val="tx1"/>
            </a:solidFill>
          </a:ln>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6D6E0383-8976-4565-BDDF-2EEFC6C0F26E}"/>
                  </a:ext>
                </a:extLst>
              </p:cNvPr>
              <p:cNvSpPr txBox="1"/>
              <p:nvPr/>
            </p:nvSpPr>
            <p:spPr>
              <a:xfrm>
                <a:off x="1551967" y="3603753"/>
                <a:ext cx="2165272" cy="32271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i="1">
                              <a:latin typeface="Cambria Math" panose="02040503050406030204" pitchFamily="18" charset="0"/>
                            </a:rPr>
                            <m:t>𝐶𝑜𝑚</m:t>
                          </m:r>
                          <m:r>
                            <a:rPr kumimoji="1" lang="en-US" altLang="zh-CN" i="1">
                              <a:latin typeface="Cambria Math" panose="02040503050406030204" pitchFamily="18" charset="0"/>
                            </a:rPr>
                            <m:t>(</m:t>
                          </m:r>
                          <m:r>
                            <a:rPr kumimoji="1" lang="en-US" altLang="zh-CN" i="1">
                              <a:latin typeface="Cambria Math" panose="02040503050406030204" pitchFamily="18" charset="0"/>
                            </a:rPr>
                            <m:t>𝜋</m:t>
                          </m:r>
                          <m:r>
                            <a:rPr kumimoji="1" lang="en-US" altLang="zh-CN" i="1">
                              <a:latin typeface="Cambria Math" panose="02040503050406030204" pitchFamily="18" charset="0"/>
                            </a:rPr>
                            <m:t>,</m:t>
                          </m:r>
                          <m:r>
                            <a:rPr kumimoji="1" lang="en-US" altLang="zh-CN" i="1">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𝑗</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31" name="文本框 30">
                <a:extLst>
                  <a:ext uri="{FF2B5EF4-FFF2-40B4-BE49-F238E27FC236}">
                    <a16:creationId xmlns:a16="http://schemas.microsoft.com/office/drawing/2014/main" id="{6D6E0383-8976-4565-BDDF-2EEFC6C0F26E}"/>
                  </a:ext>
                </a:extLst>
              </p:cNvPr>
              <p:cNvSpPr txBox="1">
                <a:spLocks noRot="1" noChangeAspect="1" noMove="1" noResize="1" noEditPoints="1" noAdjustHandles="1" noChangeArrowheads="1" noChangeShapeType="1" noTextEdit="1"/>
              </p:cNvSpPr>
              <p:nvPr/>
            </p:nvSpPr>
            <p:spPr>
              <a:xfrm>
                <a:off x="1551967" y="3603753"/>
                <a:ext cx="2165272" cy="322717"/>
              </a:xfrm>
              <a:prstGeom prst="rect">
                <a:avLst/>
              </a:prstGeom>
              <a:blipFill>
                <a:blip r:embed="rId17"/>
                <a:stretch>
                  <a:fillRect l="-1754" r="-3509" b="-185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925A7356-44C8-A408-5A2E-B26BA34CB22D}"/>
                  </a:ext>
                </a:extLst>
              </p:cNvPr>
              <p:cNvSpPr txBox="1"/>
              <p:nvPr/>
            </p:nvSpPr>
            <p:spPr>
              <a:xfrm>
                <a:off x="2611070" y="4373403"/>
                <a:ext cx="1346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32" name="文本框 31">
                <a:extLst>
                  <a:ext uri="{FF2B5EF4-FFF2-40B4-BE49-F238E27FC236}">
                    <a16:creationId xmlns:a16="http://schemas.microsoft.com/office/drawing/2014/main" id="{925A7356-44C8-A408-5A2E-B26BA34CB22D}"/>
                  </a:ext>
                </a:extLst>
              </p:cNvPr>
              <p:cNvSpPr txBox="1">
                <a:spLocks noRot="1" noChangeAspect="1" noMove="1" noResize="1" noEditPoints="1" noAdjustHandles="1" noChangeArrowheads="1" noChangeShapeType="1" noTextEdit="1"/>
              </p:cNvSpPr>
              <p:nvPr/>
            </p:nvSpPr>
            <p:spPr>
              <a:xfrm>
                <a:off x="2611070" y="4373403"/>
                <a:ext cx="134652" cy="276999"/>
              </a:xfrm>
              <a:prstGeom prst="rect">
                <a:avLst/>
              </a:prstGeom>
              <a:blipFill>
                <a:blip r:embed="rId13"/>
                <a:stretch>
                  <a:fillRect l="-25000" r="-25000" b="-4348"/>
                </a:stretch>
              </a:blipFill>
            </p:spPr>
            <p:txBody>
              <a:bodyPr/>
              <a:lstStyle/>
              <a:p>
                <a:r>
                  <a:rPr lang="zh-CN" altLang="en-US">
                    <a:noFill/>
                  </a:rPr>
                  <a:t> </a:t>
                </a:r>
              </a:p>
            </p:txBody>
          </p:sp>
        </mc:Fallback>
      </mc:AlternateContent>
      <p:cxnSp>
        <p:nvCxnSpPr>
          <p:cNvPr id="33" name="直线箭头连接符 32">
            <a:extLst>
              <a:ext uri="{FF2B5EF4-FFF2-40B4-BE49-F238E27FC236}">
                <a16:creationId xmlns:a16="http://schemas.microsoft.com/office/drawing/2014/main" id="{AAAE2A09-149B-F633-3CA5-5063B17A9E42}"/>
              </a:ext>
            </a:extLst>
          </p:cNvPr>
          <p:cNvCxnSpPr/>
          <p:nvPr/>
        </p:nvCxnSpPr>
        <p:spPr>
          <a:xfrm>
            <a:off x="3675610" y="3755878"/>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48004F4A-66E9-254A-C516-2DE784528B0C}"/>
                  </a:ext>
                </a:extLst>
              </p:cNvPr>
              <p:cNvSpPr txBox="1"/>
              <p:nvPr/>
            </p:nvSpPr>
            <p:spPr>
              <a:xfrm>
                <a:off x="4171581" y="4374868"/>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34" name="文本框 33">
                <a:extLst>
                  <a:ext uri="{FF2B5EF4-FFF2-40B4-BE49-F238E27FC236}">
                    <a16:creationId xmlns:a16="http://schemas.microsoft.com/office/drawing/2014/main" id="{48004F4A-66E9-254A-C516-2DE784528B0C}"/>
                  </a:ext>
                </a:extLst>
              </p:cNvPr>
              <p:cNvSpPr txBox="1">
                <a:spLocks noRot="1" noChangeAspect="1" noMove="1" noResize="1" noEditPoints="1" noAdjustHandles="1" noChangeArrowheads="1" noChangeShapeType="1" noTextEdit="1"/>
              </p:cNvSpPr>
              <p:nvPr/>
            </p:nvSpPr>
            <p:spPr>
              <a:xfrm>
                <a:off x="4171581" y="4374868"/>
                <a:ext cx="209041" cy="276999"/>
              </a:xfrm>
              <a:prstGeom prst="rect">
                <a:avLst/>
              </a:prstGeom>
              <a:blipFill>
                <a:blip r:embed="rId13"/>
                <a:stretch>
                  <a:fillRect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7C94AA10-B751-9903-8890-CDCBF31E72CC}"/>
                  </a:ext>
                </a:extLst>
              </p:cNvPr>
              <p:cNvSpPr txBox="1"/>
              <p:nvPr/>
            </p:nvSpPr>
            <p:spPr>
              <a:xfrm>
                <a:off x="5305023" y="4394393"/>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35" name="文本框 34">
                <a:extLst>
                  <a:ext uri="{FF2B5EF4-FFF2-40B4-BE49-F238E27FC236}">
                    <a16:creationId xmlns:a16="http://schemas.microsoft.com/office/drawing/2014/main" id="{7C94AA10-B751-9903-8890-CDCBF31E72CC}"/>
                  </a:ext>
                </a:extLst>
              </p:cNvPr>
              <p:cNvSpPr txBox="1">
                <a:spLocks noRot="1" noChangeAspect="1" noMove="1" noResize="1" noEditPoints="1" noAdjustHandles="1" noChangeArrowheads="1" noChangeShapeType="1" noTextEdit="1"/>
              </p:cNvSpPr>
              <p:nvPr/>
            </p:nvSpPr>
            <p:spPr>
              <a:xfrm>
                <a:off x="5305023" y="4394393"/>
                <a:ext cx="209041" cy="276999"/>
              </a:xfrm>
              <a:prstGeom prst="rect">
                <a:avLst/>
              </a:prstGeom>
              <a:blipFill>
                <a:blip r:embed="rId18"/>
                <a:stretch>
                  <a:fillRect b="-4545"/>
                </a:stretch>
              </a:blipFill>
            </p:spPr>
            <p:txBody>
              <a:bodyPr/>
              <a:lstStyle/>
              <a:p>
                <a:r>
                  <a:rPr lang="zh-CN" altLang="en-US">
                    <a:noFill/>
                  </a:rPr>
                  <a:t> </a:t>
                </a:r>
              </a:p>
            </p:txBody>
          </p:sp>
        </mc:Fallback>
      </mc:AlternateContent>
      <p:cxnSp>
        <p:nvCxnSpPr>
          <p:cNvPr id="36" name="直线箭头连接符 35">
            <a:extLst>
              <a:ext uri="{FF2B5EF4-FFF2-40B4-BE49-F238E27FC236}">
                <a16:creationId xmlns:a16="http://schemas.microsoft.com/office/drawing/2014/main" id="{78DC513D-CAE4-71E0-2D34-3C9FD72BD12D}"/>
              </a:ext>
            </a:extLst>
          </p:cNvPr>
          <p:cNvCxnSpPr/>
          <p:nvPr/>
        </p:nvCxnSpPr>
        <p:spPr>
          <a:xfrm rot="16200000">
            <a:off x="4072927" y="5979713"/>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E43D6A7-8A2B-4A45-43F3-891FB0542589}"/>
                  </a:ext>
                </a:extLst>
              </p:cNvPr>
              <p:cNvSpPr txBox="1"/>
              <p:nvPr/>
            </p:nvSpPr>
            <p:spPr>
              <a:xfrm>
                <a:off x="3997544" y="6124605"/>
                <a:ext cx="5379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𝑠𝑒𝑒𝑑</m:t>
                      </m:r>
                    </m:oMath>
                  </m:oMathPara>
                </a14:m>
                <a:endParaRPr kumimoji="1" lang="zh-CN" altLang="en-US" dirty="0"/>
              </a:p>
            </p:txBody>
          </p:sp>
        </mc:Choice>
        <mc:Fallback xmlns="">
          <p:sp>
            <p:nvSpPr>
              <p:cNvPr id="37" name="文本框 36">
                <a:extLst>
                  <a:ext uri="{FF2B5EF4-FFF2-40B4-BE49-F238E27FC236}">
                    <a16:creationId xmlns:a16="http://schemas.microsoft.com/office/drawing/2014/main" id="{5E43D6A7-8A2B-4A45-43F3-891FB0542589}"/>
                  </a:ext>
                </a:extLst>
              </p:cNvPr>
              <p:cNvSpPr txBox="1">
                <a:spLocks noRot="1" noChangeAspect="1" noMove="1" noResize="1" noEditPoints="1" noAdjustHandles="1" noChangeArrowheads="1" noChangeShapeType="1" noTextEdit="1"/>
              </p:cNvSpPr>
              <p:nvPr/>
            </p:nvSpPr>
            <p:spPr>
              <a:xfrm>
                <a:off x="3997544" y="6124605"/>
                <a:ext cx="537904" cy="276999"/>
              </a:xfrm>
              <a:prstGeom prst="rect">
                <a:avLst/>
              </a:prstGeom>
              <a:blipFill>
                <a:blip r:embed="rId19"/>
                <a:stretch>
                  <a:fillRect l="-9091" r="-6818" b="-4348"/>
                </a:stretch>
              </a:blipFill>
            </p:spPr>
            <p:txBody>
              <a:bodyPr/>
              <a:lstStyle/>
              <a:p>
                <a:r>
                  <a:rPr lang="zh-CN" altLang="en-US">
                    <a:noFill/>
                  </a:rPr>
                  <a:t> </a:t>
                </a:r>
              </a:p>
            </p:txBody>
          </p:sp>
        </mc:Fallback>
      </mc:AlternateContent>
      <p:sp>
        <p:nvSpPr>
          <p:cNvPr id="38" name="文本框 37">
            <a:extLst>
              <a:ext uri="{FF2B5EF4-FFF2-40B4-BE49-F238E27FC236}">
                <a16:creationId xmlns:a16="http://schemas.microsoft.com/office/drawing/2014/main" id="{A60F14A9-7726-BF76-B833-61E6E81261BE}"/>
              </a:ext>
            </a:extLst>
          </p:cNvPr>
          <p:cNvSpPr txBox="1"/>
          <p:nvPr/>
        </p:nvSpPr>
        <p:spPr>
          <a:xfrm>
            <a:off x="4336982" y="5806670"/>
            <a:ext cx="1175334" cy="369332"/>
          </a:xfrm>
          <a:prstGeom prst="rect">
            <a:avLst/>
          </a:prstGeom>
          <a:noFill/>
        </p:spPr>
        <p:txBody>
          <a:bodyPr wrap="square">
            <a:spAutoFit/>
          </a:bodyPr>
          <a:lstStyle/>
          <a:p>
            <a:r>
              <a:rPr kumimoji="1" lang="en-US" altLang="zh-CN" sz="1800" dirty="0">
                <a:latin typeface="STKaiti" panose="02010600040101010101" pitchFamily="2" charset="-122"/>
                <a:ea typeface="STKaiti" panose="02010600040101010101" pitchFamily="2" charset="-122"/>
              </a:rPr>
              <a:t>Seed tree</a:t>
            </a:r>
            <a:endParaRPr kumimoji="1" lang="zh-CN" altLang="en-US" sz="1800"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AD7728A3-F90E-A7B5-3E5C-1F0B545EA4E6}"/>
                  </a:ext>
                </a:extLst>
              </p:cNvPr>
              <p:cNvSpPr txBox="1"/>
              <p:nvPr/>
            </p:nvSpPr>
            <p:spPr>
              <a:xfrm>
                <a:off x="3715926" y="5522356"/>
                <a:ext cx="11283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39" name="文本框 38">
                <a:extLst>
                  <a:ext uri="{FF2B5EF4-FFF2-40B4-BE49-F238E27FC236}">
                    <a16:creationId xmlns:a16="http://schemas.microsoft.com/office/drawing/2014/main" id="{AD7728A3-F90E-A7B5-3E5C-1F0B545EA4E6}"/>
                  </a:ext>
                </a:extLst>
              </p:cNvPr>
              <p:cNvSpPr txBox="1">
                <a:spLocks noRot="1" noChangeAspect="1" noMove="1" noResize="1" noEditPoints="1" noAdjustHandles="1" noChangeArrowheads="1" noChangeShapeType="1" noTextEdit="1"/>
              </p:cNvSpPr>
              <p:nvPr/>
            </p:nvSpPr>
            <p:spPr>
              <a:xfrm>
                <a:off x="3715926" y="5522356"/>
                <a:ext cx="1128386" cy="276999"/>
              </a:xfrm>
              <a:prstGeom prst="rect">
                <a:avLst/>
              </a:prstGeom>
              <a:blipFill>
                <a:blip r:embed="rId20"/>
                <a:stretch>
                  <a:fillRect l="-6667" r="-6667" b="-347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369304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25</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ABC3F05-C45F-B3FE-50C8-B05EDF05ED12}"/>
                  </a:ext>
                </a:extLst>
              </p:cNvPr>
              <p:cNvSpPr txBox="1"/>
              <p:nvPr/>
            </p:nvSpPr>
            <p:spPr>
              <a:xfrm>
                <a:off x="1398973" y="3447310"/>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oMath>
                  </m:oMathPara>
                </a14:m>
                <a:endParaRPr kumimoji="1" lang="zh-CN" altLang="en-US" sz="4800" dirty="0"/>
              </a:p>
            </p:txBody>
          </p:sp>
        </mc:Choice>
        <mc:Fallback xmlns="">
          <p:sp>
            <p:nvSpPr>
              <p:cNvPr id="3" name="文本框 2">
                <a:extLst>
                  <a:ext uri="{FF2B5EF4-FFF2-40B4-BE49-F238E27FC236}">
                    <a16:creationId xmlns:a16="http://schemas.microsoft.com/office/drawing/2014/main" id="{EABC3F05-C45F-B3FE-50C8-B05EDF05ED12}"/>
                  </a:ext>
                </a:extLst>
              </p:cNvPr>
              <p:cNvSpPr txBox="1">
                <a:spLocks noRot="1" noChangeAspect="1" noMove="1" noResize="1" noEditPoints="1" noAdjustHandles="1" noChangeArrowheads="1" noChangeShapeType="1" noTextEdit="1"/>
              </p:cNvSpPr>
              <p:nvPr/>
            </p:nvSpPr>
            <p:spPr>
              <a:xfrm>
                <a:off x="1398973" y="3447310"/>
                <a:ext cx="838023" cy="83099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968D252-5A0D-114B-F233-8D727B3BDCE0}"/>
                  </a:ext>
                </a:extLst>
              </p:cNvPr>
              <p:cNvSpPr txBox="1"/>
              <p:nvPr/>
            </p:nvSpPr>
            <p:spPr>
              <a:xfrm>
                <a:off x="10067058" y="3447311"/>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4" name="文本框 3">
                <a:extLst>
                  <a:ext uri="{FF2B5EF4-FFF2-40B4-BE49-F238E27FC236}">
                    <a16:creationId xmlns:a16="http://schemas.microsoft.com/office/drawing/2014/main" id="{4968D252-5A0D-114B-F233-8D727B3BDCE0}"/>
                  </a:ext>
                </a:extLst>
              </p:cNvPr>
              <p:cNvSpPr txBox="1">
                <a:spLocks noRot="1" noChangeAspect="1" noMove="1" noResize="1" noEditPoints="1" noAdjustHandles="1" noChangeArrowheads="1" noChangeShapeType="1" noTextEdit="1"/>
              </p:cNvSpPr>
              <p:nvPr/>
            </p:nvSpPr>
            <p:spPr>
              <a:xfrm>
                <a:off x="10067058" y="3447311"/>
                <a:ext cx="649111" cy="830997"/>
              </a:xfrm>
              <a:prstGeom prst="rect">
                <a:avLst/>
              </a:prstGeom>
              <a:blipFill>
                <a:blip r:embed="rId4"/>
                <a:stretch>
                  <a:fillRect l="-11538" r="-9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331391B-FD06-B951-149F-6E18771DC6A6}"/>
                  </a:ext>
                </a:extLst>
              </p:cNvPr>
              <p:cNvSpPr txBox="1"/>
              <p:nvPr/>
            </p:nvSpPr>
            <p:spPr>
              <a:xfrm>
                <a:off x="2931831" y="3124447"/>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2331391B-FD06-B951-149F-6E18771DC6A6}"/>
                  </a:ext>
                </a:extLst>
              </p:cNvPr>
              <p:cNvSpPr txBox="1">
                <a:spLocks noRot="1" noChangeAspect="1" noMove="1" noResize="1" noEditPoints="1" noAdjustHandles="1" noChangeArrowheads="1" noChangeShapeType="1" noTextEdit="1"/>
              </p:cNvSpPr>
              <p:nvPr/>
            </p:nvSpPr>
            <p:spPr>
              <a:xfrm>
                <a:off x="2931831" y="3124447"/>
                <a:ext cx="2381003" cy="307777"/>
              </a:xfrm>
              <a:prstGeom prst="rect">
                <a:avLst/>
              </a:prstGeom>
              <a:blipFill>
                <a:blip r:embed="rId5"/>
                <a:stretch>
                  <a:fillRect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DFA97529-1D99-9A43-10FE-BEDA7A4C627A}"/>
                  </a:ext>
                </a:extLst>
              </p:cNvPr>
              <p:cNvSpPr txBox="1"/>
              <p:nvPr/>
            </p:nvSpPr>
            <p:spPr>
              <a:xfrm>
                <a:off x="2519033" y="3646514"/>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6" name="文本框 5">
                <a:extLst>
                  <a:ext uri="{FF2B5EF4-FFF2-40B4-BE49-F238E27FC236}">
                    <a16:creationId xmlns:a16="http://schemas.microsoft.com/office/drawing/2014/main" id="{DFA97529-1D99-9A43-10FE-BEDA7A4C627A}"/>
                  </a:ext>
                </a:extLst>
              </p:cNvPr>
              <p:cNvSpPr txBox="1">
                <a:spLocks noRot="1" noChangeAspect="1" noMove="1" noResize="1" noEditPoints="1" noAdjustHandles="1" noChangeArrowheads="1" noChangeShapeType="1" noTextEdit="1"/>
              </p:cNvSpPr>
              <p:nvPr/>
            </p:nvSpPr>
            <p:spPr>
              <a:xfrm>
                <a:off x="2519033" y="3646514"/>
                <a:ext cx="2786606" cy="307777"/>
              </a:xfrm>
              <a:prstGeom prst="rect">
                <a:avLst/>
              </a:prstGeom>
              <a:blipFill>
                <a:blip r:embed="rId6"/>
                <a:stretch>
                  <a:fillRect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3597332-D2CF-B0AA-29B6-7A287FB5B30B}"/>
                  </a:ext>
                </a:extLst>
              </p:cNvPr>
              <p:cNvSpPr txBox="1"/>
              <p:nvPr/>
            </p:nvSpPr>
            <p:spPr>
              <a:xfrm>
                <a:off x="5566820" y="3120809"/>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7" name="文本框 6">
                <a:extLst>
                  <a:ext uri="{FF2B5EF4-FFF2-40B4-BE49-F238E27FC236}">
                    <a16:creationId xmlns:a16="http://schemas.microsoft.com/office/drawing/2014/main" id="{53597332-D2CF-B0AA-29B6-7A287FB5B30B}"/>
                  </a:ext>
                </a:extLst>
              </p:cNvPr>
              <p:cNvSpPr txBox="1">
                <a:spLocks noRot="1" noChangeAspect="1" noMove="1" noResize="1" noEditPoints="1" noAdjustHandles="1" noChangeArrowheads="1" noChangeShapeType="1" noTextEdit="1"/>
              </p:cNvSpPr>
              <p:nvPr/>
            </p:nvSpPr>
            <p:spPr>
              <a:xfrm>
                <a:off x="5566820" y="3120809"/>
                <a:ext cx="598754" cy="307777"/>
              </a:xfrm>
              <a:prstGeom prst="rect">
                <a:avLst/>
              </a:prstGeom>
              <a:blipFill>
                <a:blip r:embed="rId7"/>
                <a:stretch>
                  <a:fillRect l="-8333" r="-6250" b="-8000"/>
                </a:stretch>
              </a:blipFill>
            </p:spPr>
            <p:txBody>
              <a:bodyPr/>
              <a:lstStyle/>
              <a:p>
                <a:r>
                  <a:rPr lang="zh-CN" altLang="en-US">
                    <a:noFill/>
                  </a:rPr>
                  <a:t> </a:t>
                </a:r>
              </a:p>
            </p:txBody>
          </p:sp>
        </mc:Fallback>
      </mc:AlternateContent>
      <p:sp>
        <p:nvSpPr>
          <p:cNvPr id="8" name="右大括号 7">
            <a:extLst>
              <a:ext uri="{FF2B5EF4-FFF2-40B4-BE49-F238E27FC236}">
                <a16:creationId xmlns:a16="http://schemas.microsoft.com/office/drawing/2014/main" id="{DF85F6E3-3381-7C7B-C710-4FB117C8AF63}"/>
              </a:ext>
            </a:extLst>
          </p:cNvPr>
          <p:cNvSpPr/>
          <p:nvPr/>
        </p:nvSpPr>
        <p:spPr>
          <a:xfrm>
            <a:off x="5264492" y="2734958"/>
            <a:ext cx="302328" cy="1081668"/>
          </a:xfrm>
          <a:prstGeom prst="rightBrace">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cxnSp>
        <p:nvCxnSpPr>
          <p:cNvPr id="9" name="直线箭头连接符 8">
            <a:extLst>
              <a:ext uri="{FF2B5EF4-FFF2-40B4-BE49-F238E27FC236}">
                <a16:creationId xmlns:a16="http://schemas.microsoft.com/office/drawing/2014/main" id="{1DF57ED1-6F96-50A2-FBFA-BA14C8212696}"/>
              </a:ext>
            </a:extLst>
          </p:cNvPr>
          <p:cNvCxnSpPr/>
          <p:nvPr/>
        </p:nvCxnSpPr>
        <p:spPr>
          <a:xfrm>
            <a:off x="6138582" y="3291643"/>
            <a:ext cx="162208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3D4A40E-572E-A41C-A686-EFE59B175875}"/>
                  </a:ext>
                </a:extLst>
              </p:cNvPr>
              <p:cNvSpPr txBox="1"/>
              <p:nvPr/>
            </p:nvSpPr>
            <p:spPr>
              <a:xfrm>
                <a:off x="611487" y="1213873"/>
                <a:ext cx="65341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smtClean="0">
                          <a:latin typeface="Cambria Math" panose="02040503050406030204" pitchFamily="18" charset="0"/>
                        </a:rPr>
                        <m:t>𝑹</m:t>
                      </m:r>
                      <m:r>
                        <a:rPr kumimoji="1" lang="en-US" altLang="zh-CN" sz="2800" b="1" i="1" smtClean="0">
                          <a:latin typeface="Cambria Math" panose="02040503050406030204" pitchFamily="18" charset="0"/>
                        </a:rPr>
                        <m:t>:{</m:t>
                      </m:r>
                      <m:d>
                        <m:dPr>
                          <m:ctrlPr>
                            <a:rPr kumimoji="1" lang="en-US" altLang="zh-CN" sz="2800" b="1" i="1" smtClean="0">
                              <a:latin typeface="Cambria Math" panose="02040503050406030204" pitchFamily="18" charset="0"/>
                            </a:rPr>
                          </m:ctrlPr>
                        </m:dPr>
                        <m:e>
                          <m:r>
                            <a:rPr kumimoji="1" lang="en-US" altLang="zh-CN" sz="2800" b="1" i="1" smtClean="0">
                              <a:latin typeface="Cambria Math" panose="02040503050406030204" pitchFamily="18" charset="0"/>
                            </a:rPr>
                            <m:t>𝑯</m:t>
                          </m:r>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𝟏</m:t>
                              </m:r>
                            </m:sub>
                          </m:sSub>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𝑵</m:t>
                              </m:r>
                            </m:sub>
                          </m:sSub>
                        </m:e>
                      </m:d>
                      <m:r>
                        <a:rPr kumimoji="1" lang="en-US" altLang="zh-CN" sz="2800" b="1" i="1" smtClean="0">
                          <a:latin typeface="Cambria Math" panose="02040503050406030204" pitchFamily="18" charset="0"/>
                          <a:sym typeface="Wingdings" panose="05000000000000000000" pitchFamily="2" charset="2"/>
                        </a:rPr>
                        <m:t>(</m:t>
                      </m:r>
                      <m:sSub>
                        <m:sSubPr>
                          <m:ctrlPr>
                            <a:rPr kumimoji="1" lang="en-US" altLang="zh-CN" sz="2800" b="1" i="1" smtClean="0">
                              <a:latin typeface="Cambria Math" panose="02040503050406030204" pitchFamily="18" charset="0"/>
                              <a:sym typeface="Wingdings" panose="05000000000000000000" pitchFamily="2" charset="2"/>
                            </a:rPr>
                          </m:ctrlPr>
                        </m:sSubPr>
                        <m:e>
                          <m:r>
                            <a:rPr kumimoji="1" lang="en-US" altLang="zh-CN" sz="2800" b="1" i="1" smtClean="0">
                              <a:latin typeface="Cambria Math" panose="02040503050406030204" pitchFamily="18" charset="0"/>
                              <a:sym typeface="Wingdings" panose="05000000000000000000" pitchFamily="2" charset="2"/>
                            </a:rPr>
                            <m:t>𝒆</m:t>
                          </m:r>
                        </m:e>
                        <m:sub>
                          <m:r>
                            <a:rPr kumimoji="1" lang="en-US" altLang="zh-CN" sz="2800" b="1" i="1" smtClean="0">
                              <a:latin typeface="Cambria Math" panose="02040503050406030204" pitchFamily="18" charset="0"/>
                              <a:sym typeface="Wingdings" panose="05000000000000000000" pitchFamily="2" charset="2"/>
                            </a:rPr>
                            <m:t>𝝅</m:t>
                          </m:r>
                        </m:sub>
                      </m:sSub>
                      <m:r>
                        <a:rPr kumimoji="1" lang="en-US" altLang="zh-CN" sz="2800" b="1" i="1" smtClean="0">
                          <a:latin typeface="Cambria Math" panose="02040503050406030204" pitchFamily="18" charset="0"/>
                          <a:sym typeface="Wingdings" panose="05000000000000000000" pitchFamily="2" charset="2"/>
                        </a:rPr>
                        <m:t>)|</m:t>
                      </m:r>
                      <m:r>
                        <a:rPr kumimoji="1" lang="en-US" altLang="zh-CN" sz="2800" b="1" i="1" smtClean="0">
                          <a:latin typeface="Cambria Math" panose="02040503050406030204" pitchFamily="18" charset="0"/>
                        </a:rPr>
                        <m:t>𝑯</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𝒆</m:t>
                          </m:r>
                        </m:e>
                        <m:sub>
                          <m:r>
                            <a:rPr kumimoji="1" lang="en-US" altLang="zh-CN" sz="2800" b="1" i="1" smtClean="0">
                              <a:latin typeface="Cambria Math" panose="02040503050406030204" pitchFamily="18" charset="0"/>
                            </a:rPr>
                            <m:t>𝝅</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𝝅</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𝝅</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𝑵</m:t>
                      </m:r>
                      <m:r>
                        <a:rPr kumimoji="1" lang="en-US" altLang="zh-CN" sz="2800" b="1" i="1" smtClean="0">
                          <a:latin typeface="Cambria Math" panose="02040503050406030204" pitchFamily="18" charset="0"/>
                        </a:rPr>
                        <m:t>]}</m:t>
                      </m:r>
                    </m:oMath>
                  </m:oMathPara>
                </a14:m>
                <a:endParaRPr kumimoji="1" lang="zh-CN" altLang="en-US" sz="2800" b="1" dirty="0"/>
              </a:p>
            </p:txBody>
          </p:sp>
        </mc:Choice>
        <mc:Fallback xmlns="">
          <p:sp>
            <p:nvSpPr>
              <p:cNvPr id="10" name="文本框 9">
                <a:extLst>
                  <a:ext uri="{FF2B5EF4-FFF2-40B4-BE49-F238E27FC236}">
                    <a16:creationId xmlns:a16="http://schemas.microsoft.com/office/drawing/2014/main" id="{A3D4A40E-572E-A41C-A686-EFE59B175875}"/>
                  </a:ext>
                </a:extLst>
              </p:cNvPr>
              <p:cNvSpPr txBox="1">
                <a:spLocks noRot="1" noChangeAspect="1" noMove="1" noResize="1" noEditPoints="1" noAdjustHandles="1" noChangeArrowheads="1" noChangeShapeType="1" noTextEdit="1"/>
              </p:cNvSpPr>
              <p:nvPr/>
            </p:nvSpPr>
            <p:spPr>
              <a:xfrm>
                <a:off x="611487" y="1213873"/>
                <a:ext cx="6534160" cy="430887"/>
              </a:xfrm>
              <a:prstGeom prst="rect">
                <a:avLst/>
              </a:prstGeom>
              <a:blipFill>
                <a:blip r:embed="rId8"/>
                <a:stretch>
                  <a:fillRect l="-777" r="-1359" b="-3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5F1651DB-8019-23A1-0B01-CAC5C997D57B}"/>
                  </a:ext>
                </a:extLst>
              </p:cNvPr>
              <p:cNvSpPr txBox="1"/>
              <p:nvPr/>
            </p:nvSpPr>
            <p:spPr>
              <a:xfrm>
                <a:off x="4050463" y="2513783"/>
                <a:ext cx="114216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𝑟𝑜𝑜𝑡</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1</m:t>
                          </m:r>
                        </m:sub>
                      </m:sSub>
                    </m:oMath>
                  </m:oMathPara>
                </a14:m>
                <a:endParaRPr kumimoji="1" lang="zh-CN" altLang="en-US" sz="2000" dirty="0"/>
              </a:p>
            </p:txBody>
          </p:sp>
        </mc:Choice>
        <mc:Fallback xmlns="">
          <p:sp>
            <p:nvSpPr>
              <p:cNvPr id="11" name="文本框 10">
                <a:extLst>
                  <a:ext uri="{FF2B5EF4-FFF2-40B4-BE49-F238E27FC236}">
                    <a16:creationId xmlns:a16="http://schemas.microsoft.com/office/drawing/2014/main" id="{5F1651DB-8019-23A1-0B01-CAC5C997D57B}"/>
                  </a:ext>
                </a:extLst>
              </p:cNvPr>
              <p:cNvSpPr txBox="1">
                <a:spLocks noRot="1" noChangeAspect="1" noMove="1" noResize="1" noEditPoints="1" noAdjustHandles="1" noChangeArrowheads="1" noChangeShapeType="1" noTextEdit="1"/>
              </p:cNvSpPr>
              <p:nvPr/>
            </p:nvSpPr>
            <p:spPr>
              <a:xfrm>
                <a:off x="4050463" y="2513783"/>
                <a:ext cx="1142160" cy="307777"/>
              </a:xfrm>
              <a:prstGeom prst="rect">
                <a:avLst/>
              </a:prstGeom>
              <a:blipFill>
                <a:blip r:embed="rId9"/>
                <a:stretch>
                  <a:fillRect l="-2198" r="-1099" b="-11538"/>
                </a:stretch>
              </a:blipFill>
            </p:spPr>
            <p:txBody>
              <a:bodyPr/>
              <a:lstStyle/>
              <a:p>
                <a:r>
                  <a:rPr lang="zh-CN" altLang="en-US">
                    <a:noFill/>
                  </a:rPr>
                  <a:t> </a:t>
                </a:r>
              </a:p>
            </p:txBody>
          </p:sp>
        </mc:Fallback>
      </mc:AlternateContent>
      <p:cxnSp>
        <p:nvCxnSpPr>
          <p:cNvPr id="12" name="直线箭头连接符 11">
            <a:extLst>
              <a:ext uri="{FF2B5EF4-FFF2-40B4-BE49-F238E27FC236}">
                <a16:creationId xmlns:a16="http://schemas.microsoft.com/office/drawing/2014/main" id="{4D3EABB5-BBA1-2FE3-44D9-79482059B2A5}"/>
              </a:ext>
            </a:extLst>
          </p:cNvPr>
          <p:cNvCxnSpPr/>
          <p:nvPr/>
        </p:nvCxnSpPr>
        <p:spPr>
          <a:xfrm flipH="1">
            <a:off x="4150571" y="4518504"/>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9FA71A72-30EE-6DD2-889B-807C2EA19D30}"/>
                  </a:ext>
                </a:extLst>
              </p:cNvPr>
              <p:cNvSpPr txBox="1"/>
              <p:nvPr/>
            </p:nvSpPr>
            <p:spPr>
              <a:xfrm>
                <a:off x="8088276" y="4364616"/>
                <a:ext cx="142603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𝑐h</m:t>
                      </m:r>
                      <m:r>
                        <a:rPr kumimoji="1" lang="en-US" altLang="zh-CN" sz="2000" b="0" i="1" smtClean="0">
                          <a:latin typeface="Cambria Math" panose="02040503050406030204" pitchFamily="18" charset="0"/>
                          <a:ea typeface="Cambria Math" panose="02040503050406030204" pitchFamily="18" charset="0"/>
                        </a:rPr>
                        <m:t>←{1,2,3}</m:t>
                      </m:r>
                    </m:oMath>
                  </m:oMathPara>
                </a14:m>
                <a:endParaRPr kumimoji="1" lang="zh-CN" altLang="en-US" sz="2000" dirty="0"/>
              </a:p>
            </p:txBody>
          </p:sp>
        </mc:Choice>
        <mc:Fallback xmlns="">
          <p:sp>
            <p:nvSpPr>
              <p:cNvPr id="13" name="文本框 12">
                <a:extLst>
                  <a:ext uri="{FF2B5EF4-FFF2-40B4-BE49-F238E27FC236}">
                    <a16:creationId xmlns:a16="http://schemas.microsoft.com/office/drawing/2014/main" id="{9FA71A72-30EE-6DD2-889B-807C2EA19D30}"/>
                  </a:ext>
                </a:extLst>
              </p:cNvPr>
              <p:cNvSpPr txBox="1">
                <a:spLocks noRot="1" noChangeAspect="1" noMove="1" noResize="1" noEditPoints="1" noAdjustHandles="1" noChangeArrowheads="1" noChangeShapeType="1" noTextEdit="1"/>
              </p:cNvSpPr>
              <p:nvPr/>
            </p:nvSpPr>
            <p:spPr>
              <a:xfrm>
                <a:off x="8088276" y="4364616"/>
                <a:ext cx="1426031" cy="307777"/>
              </a:xfrm>
              <a:prstGeom prst="rect">
                <a:avLst/>
              </a:prstGeom>
              <a:blipFill>
                <a:blip r:embed="rId10"/>
                <a:stretch>
                  <a:fillRect l="-2632" r="-5263" b="-32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4836253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26</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29A5D187-7435-992D-4C5E-3500E27641B5}"/>
                  </a:ext>
                </a:extLst>
              </p:cNvPr>
              <p:cNvSpPr txBox="1"/>
              <p:nvPr/>
            </p:nvSpPr>
            <p:spPr>
              <a:xfrm>
                <a:off x="1309521" y="3344245"/>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oMath>
                  </m:oMathPara>
                </a14:m>
                <a:endParaRPr kumimoji="1" lang="zh-CN" altLang="en-US" sz="4800" dirty="0"/>
              </a:p>
            </p:txBody>
          </p:sp>
        </mc:Choice>
        <mc:Fallback xmlns="">
          <p:sp>
            <p:nvSpPr>
              <p:cNvPr id="3" name="文本框 2">
                <a:extLst>
                  <a:ext uri="{FF2B5EF4-FFF2-40B4-BE49-F238E27FC236}">
                    <a16:creationId xmlns:a16="http://schemas.microsoft.com/office/drawing/2014/main" id="{29A5D187-7435-992D-4C5E-3500E27641B5}"/>
                  </a:ext>
                </a:extLst>
              </p:cNvPr>
              <p:cNvSpPr txBox="1">
                <a:spLocks noRot="1" noChangeAspect="1" noMove="1" noResize="1" noEditPoints="1" noAdjustHandles="1" noChangeArrowheads="1" noChangeShapeType="1" noTextEdit="1"/>
              </p:cNvSpPr>
              <p:nvPr/>
            </p:nvSpPr>
            <p:spPr>
              <a:xfrm>
                <a:off x="1309521" y="3344245"/>
                <a:ext cx="838023" cy="83099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9E9ED38E-6974-C8FE-2C86-1022CC846C83}"/>
                  </a:ext>
                </a:extLst>
              </p:cNvPr>
              <p:cNvSpPr txBox="1"/>
              <p:nvPr/>
            </p:nvSpPr>
            <p:spPr>
              <a:xfrm>
                <a:off x="9977606" y="3344246"/>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4" name="文本框 3">
                <a:extLst>
                  <a:ext uri="{FF2B5EF4-FFF2-40B4-BE49-F238E27FC236}">
                    <a16:creationId xmlns:a16="http://schemas.microsoft.com/office/drawing/2014/main" id="{9E9ED38E-6974-C8FE-2C86-1022CC846C83}"/>
                  </a:ext>
                </a:extLst>
              </p:cNvPr>
              <p:cNvSpPr txBox="1">
                <a:spLocks noRot="1" noChangeAspect="1" noMove="1" noResize="1" noEditPoints="1" noAdjustHandles="1" noChangeArrowheads="1" noChangeShapeType="1" noTextEdit="1"/>
              </p:cNvSpPr>
              <p:nvPr/>
            </p:nvSpPr>
            <p:spPr>
              <a:xfrm>
                <a:off x="9977606" y="3344246"/>
                <a:ext cx="649111" cy="830997"/>
              </a:xfrm>
              <a:prstGeom prst="rect">
                <a:avLst/>
              </a:prstGeom>
              <a:blipFill>
                <a:blip r:embed="rId4"/>
                <a:stretch>
                  <a:fillRect l="-11538" r="-9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8B64634-27B0-3F0A-4519-E436769C765A}"/>
                  </a:ext>
                </a:extLst>
              </p:cNvPr>
              <p:cNvSpPr txBox="1"/>
              <p:nvPr/>
            </p:nvSpPr>
            <p:spPr>
              <a:xfrm>
                <a:off x="2842379" y="3021382"/>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F8B64634-27B0-3F0A-4519-E436769C765A}"/>
                  </a:ext>
                </a:extLst>
              </p:cNvPr>
              <p:cNvSpPr txBox="1">
                <a:spLocks noRot="1" noChangeAspect="1" noMove="1" noResize="1" noEditPoints="1" noAdjustHandles="1" noChangeArrowheads="1" noChangeShapeType="1" noTextEdit="1"/>
              </p:cNvSpPr>
              <p:nvPr/>
            </p:nvSpPr>
            <p:spPr>
              <a:xfrm>
                <a:off x="2842379" y="3021382"/>
                <a:ext cx="2381003" cy="307777"/>
              </a:xfrm>
              <a:prstGeom prst="rect">
                <a:avLst/>
              </a:prstGeom>
              <a:blipFill>
                <a:blip r:embed="rId5"/>
                <a:stretch>
                  <a:fillRect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D42F6152-B683-E46F-7AE2-22404BFB6AC0}"/>
                  </a:ext>
                </a:extLst>
              </p:cNvPr>
              <p:cNvSpPr txBox="1"/>
              <p:nvPr/>
            </p:nvSpPr>
            <p:spPr>
              <a:xfrm>
                <a:off x="2429581" y="3543449"/>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6" name="文本框 5">
                <a:extLst>
                  <a:ext uri="{FF2B5EF4-FFF2-40B4-BE49-F238E27FC236}">
                    <a16:creationId xmlns:a16="http://schemas.microsoft.com/office/drawing/2014/main" id="{D42F6152-B683-E46F-7AE2-22404BFB6AC0}"/>
                  </a:ext>
                </a:extLst>
              </p:cNvPr>
              <p:cNvSpPr txBox="1">
                <a:spLocks noRot="1" noChangeAspect="1" noMove="1" noResize="1" noEditPoints="1" noAdjustHandles="1" noChangeArrowheads="1" noChangeShapeType="1" noTextEdit="1"/>
              </p:cNvSpPr>
              <p:nvPr/>
            </p:nvSpPr>
            <p:spPr>
              <a:xfrm>
                <a:off x="2429581" y="3543449"/>
                <a:ext cx="2786606" cy="307777"/>
              </a:xfrm>
              <a:prstGeom prst="rect">
                <a:avLst/>
              </a:prstGeom>
              <a:blipFill>
                <a:blip r:embed="rId6"/>
                <a:stretch>
                  <a:fillRect b="-1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0BB78186-D246-5D17-BB3F-1D610D065757}"/>
                  </a:ext>
                </a:extLst>
              </p:cNvPr>
              <p:cNvSpPr txBox="1"/>
              <p:nvPr/>
            </p:nvSpPr>
            <p:spPr>
              <a:xfrm>
                <a:off x="5477368" y="3017744"/>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7" name="文本框 6">
                <a:extLst>
                  <a:ext uri="{FF2B5EF4-FFF2-40B4-BE49-F238E27FC236}">
                    <a16:creationId xmlns:a16="http://schemas.microsoft.com/office/drawing/2014/main" id="{0BB78186-D246-5D17-BB3F-1D610D065757}"/>
                  </a:ext>
                </a:extLst>
              </p:cNvPr>
              <p:cNvSpPr txBox="1">
                <a:spLocks noRot="1" noChangeAspect="1" noMove="1" noResize="1" noEditPoints="1" noAdjustHandles="1" noChangeArrowheads="1" noChangeShapeType="1" noTextEdit="1"/>
              </p:cNvSpPr>
              <p:nvPr/>
            </p:nvSpPr>
            <p:spPr>
              <a:xfrm>
                <a:off x="5477368" y="3017744"/>
                <a:ext cx="598754" cy="307777"/>
              </a:xfrm>
              <a:prstGeom prst="rect">
                <a:avLst/>
              </a:prstGeom>
              <a:blipFill>
                <a:blip r:embed="rId7"/>
                <a:stretch>
                  <a:fillRect l="-8333" r="-6250" b="-3846"/>
                </a:stretch>
              </a:blipFill>
            </p:spPr>
            <p:txBody>
              <a:bodyPr/>
              <a:lstStyle/>
              <a:p>
                <a:r>
                  <a:rPr lang="zh-CN" altLang="en-US">
                    <a:noFill/>
                  </a:rPr>
                  <a:t> </a:t>
                </a:r>
              </a:p>
            </p:txBody>
          </p:sp>
        </mc:Fallback>
      </mc:AlternateContent>
      <p:sp>
        <p:nvSpPr>
          <p:cNvPr id="8" name="右大括号 7">
            <a:extLst>
              <a:ext uri="{FF2B5EF4-FFF2-40B4-BE49-F238E27FC236}">
                <a16:creationId xmlns:a16="http://schemas.microsoft.com/office/drawing/2014/main" id="{E9A391D1-5A9A-16F6-0D70-F78389E03BCF}"/>
              </a:ext>
            </a:extLst>
          </p:cNvPr>
          <p:cNvSpPr/>
          <p:nvPr/>
        </p:nvSpPr>
        <p:spPr>
          <a:xfrm>
            <a:off x="5175040" y="2631893"/>
            <a:ext cx="302328" cy="1081668"/>
          </a:xfrm>
          <a:prstGeom prst="rightBrace">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cxnSp>
        <p:nvCxnSpPr>
          <p:cNvPr id="9" name="直线箭头连接符 8">
            <a:extLst>
              <a:ext uri="{FF2B5EF4-FFF2-40B4-BE49-F238E27FC236}">
                <a16:creationId xmlns:a16="http://schemas.microsoft.com/office/drawing/2014/main" id="{73144279-56CC-95FE-8E0A-93F71E55F611}"/>
              </a:ext>
            </a:extLst>
          </p:cNvPr>
          <p:cNvCxnSpPr/>
          <p:nvPr/>
        </p:nvCxnSpPr>
        <p:spPr>
          <a:xfrm>
            <a:off x="6049130" y="3188578"/>
            <a:ext cx="162208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303057A-A5A7-56C4-E713-CC31B94A16AE}"/>
                  </a:ext>
                </a:extLst>
              </p:cNvPr>
              <p:cNvSpPr txBox="1"/>
              <p:nvPr/>
            </p:nvSpPr>
            <p:spPr>
              <a:xfrm>
                <a:off x="522035" y="1110808"/>
                <a:ext cx="65341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smtClean="0">
                          <a:latin typeface="Cambria Math" panose="02040503050406030204" pitchFamily="18" charset="0"/>
                        </a:rPr>
                        <m:t>𝑹</m:t>
                      </m:r>
                      <m:r>
                        <a:rPr kumimoji="1" lang="en-US" altLang="zh-CN" sz="2800" b="1" i="1" smtClean="0">
                          <a:latin typeface="Cambria Math" panose="02040503050406030204" pitchFamily="18" charset="0"/>
                        </a:rPr>
                        <m:t>:{</m:t>
                      </m:r>
                      <m:d>
                        <m:dPr>
                          <m:ctrlPr>
                            <a:rPr kumimoji="1" lang="en-US" altLang="zh-CN" sz="2800" b="1" i="1" smtClean="0">
                              <a:latin typeface="Cambria Math" panose="02040503050406030204" pitchFamily="18" charset="0"/>
                            </a:rPr>
                          </m:ctrlPr>
                        </m:dPr>
                        <m:e>
                          <m:r>
                            <a:rPr kumimoji="1" lang="en-US" altLang="zh-CN" sz="2800" b="1" i="1" smtClean="0">
                              <a:latin typeface="Cambria Math" panose="02040503050406030204" pitchFamily="18" charset="0"/>
                            </a:rPr>
                            <m:t>𝑯</m:t>
                          </m:r>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𝟏</m:t>
                              </m:r>
                            </m:sub>
                          </m:sSub>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𝑵</m:t>
                              </m:r>
                            </m:sub>
                          </m:sSub>
                        </m:e>
                      </m:d>
                      <m:r>
                        <a:rPr kumimoji="1" lang="en-US" altLang="zh-CN" sz="2800" b="1" i="1" smtClean="0">
                          <a:latin typeface="Cambria Math" panose="02040503050406030204" pitchFamily="18" charset="0"/>
                          <a:sym typeface="Wingdings" panose="05000000000000000000" pitchFamily="2" charset="2"/>
                        </a:rPr>
                        <m:t>(</m:t>
                      </m:r>
                      <m:sSub>
                        <m:sSubPr>
                          <m:ctrlPr>
                            <a:rPr kumimoji="1" lang="en-US" altLang="zh-CN" sz="2800" b="1" i="1" smtClean="0">
                              <a:latin typeface="Cambria Math" panose="02040503050406030204" pitchFamily="18" charset="0"/>
                              <a:sym typeface="Wingdings" panose="05000000000000000000" pitchFamily="2" charset="2"/>
                            </a:rPr>
                          </m:ctrlPr>
                        </m:sSubPr>
                        <m:e>
                          <m:r>
                            <a:rPr kumimoji="1" lang="en-US" altLang="zh-CN" sz="2800" b="1" i="1" smtClean="0">
                              <a:latin typeface="Cambria Math" panose="02040503050406030204" pitchFamily="18" charset="0"/>
                              <a:sym typeface="Wingdings" panose="05000000000000000000" pitchFamily="2" charset="2"/>
                            </a:rPr>
                            <m:t>𝒆</m:t>
                          </m:r>
                        </m:e>
                        <m:sub>
                          <m:r>
                            <a:rPr kumimoji="1" lang="en-US" altLang="zh-CN" sz="2800" b="1" i="1" smtClean="0">
                              <a:latin typeface="Cambria Math" panose="02040503050406030204" pitchFamily="18" charset="0"/>
                              <a:sym typeface="Wingdings" panose="05000000000000000000" pitchFamily="2" charset="2"/>
                            </a:rPr>
                            <m:t>𝝅</m:t>
                          </m:r>
                        </m:sub>
                      </m:sSub>
                      <m:r>
                        <a:rPr kumimoji="1" lang="en-US" altLang="zh-CN" sz="2800" b="1" i="1" smtClean="0">
                          <a:latin typeface="Cambria Math" panose="02040503050406030204" pitchFamily="18" charset="0"/>
                          <a:sym typeface="Wingdings" panose="05000000000000000000" pitchFamily="2" charset="2"/>
                        </a:rPr>
                        <m:t>)|</m:t>
                      </m:r>
                      <m:r>
                        <a:rPr kumimoji="1" lang="en-US" altLang="zh-CN" sz="2800" b="1" i="1" smtClean="0">
                          <a:latin typeface="Cambria Math" panose="02040503050406030204" pitchFamily="18" charset="0"/>
                        </a:rPr>
                        <m:t>𝑯</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𝒆</m:t>
                          </m:r>
                        </m:e>
                        <m:sub>
                          <m:r>
                            <a:rPr kumimoji="1" lang="en-US" altLang="zh-CN" sz="2800" b="1" i="1" smtClean="0">
                              <a:latin typeface="Cambria Math" panose="02040503050406030204" pitchFamily="18" charset="0"/>
                            </a:rPr>
                            <m:t>𝝅</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𝝅</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𝝅</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𝑵</m:t>
                      </m:r>
                      <m:r>
                        <a:rPr kumimoji="1" lang="en-US" altLang="zh-CN" sz="2800" b="1" i="1" smtClean="0">
                          <a:latin typeface="Cambria Math" panose="02040503050406030204" pitchFamily="18" charset="0"/>
                        </a:rPr>
                        <m:t>]}</m:t>
                      </m:r>
                    </m:oMath>
                  </m:oMathPara>
                </a14:m>
                <a:endParaRPr kumimoji="1" lang="zh-CN" altLang="en-US" sz="2800" b="1" dirty="0"/>
              </a:p>
            </p:txBody>
          </p:sp>
        </mc:Choice>
        <mc:Fallback xmlns="">
          <p:sp>
            <p:nvSpPr>
              <p:cNvPr id="10" name="文本框 9">
                <a:extLst>
                  <a:ext uri="{FF2B5EF4-FFF2-40B4-BE49-F238E27FC236}">
                    <a16:creationId xmlns:a16="http://schemas.microsoft.com/office/drawing/2014/main" id="{4303057A-A5A7-56C4-E713-CC31B94A16AE}"/>
                  </a:ext>
                </a:extLst>
              </p:cNvPr>
              <p:cNvSpPr txBox="1">
                <a:spLocks noRot="1" noChangeAspect="1" noMove="1" noResize="1" noEditPoints="1" noAdjustHandles="1" noChangeArrowheads="1" noChangeShapeType="1" noTextEdit="1"/>
              </p:cNvSpPr>
              <p:nvPr/>
            </p:nvSpPr>
            <p:spPr>
              <a:xfrm>
                <a:off x="522035" y="1110808"/>
                <a:ext cx="6534160" cy="430887"/>
              </a:xfrm>
              <a:prstGeom prst="rect">
                <a:avLst/>
              </a:prstGeom>
              <a:blipFill>
                <a:blip r:embed="rId8"/>
                <a:stretch>
                  <a:fillRect l="-777" t="-2857" r="-1359" b="-3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D75EBB2B-FA36-73C8-3427-CB884BF2C6CE}"/>
                  </a:ext>
                </a:extLst>
              </p:cNvPr>
              <p:cNvSpPr txBox="1"/>
              <p:nvPr/>
            </p:nvSpPr>
            <p:spPr>
              <a:xfrm>
                <a:off x="3961011" y="2410718"/>
                <a:ext cx="114216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𝑟𝑜𝑜𝑡</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1</m:t>
                          </m:r>
                        </m:sub>
                      </m:sSub>
                    </m:oMath>
                  </m:oMathPara>
                </a14:m>
                <a:endParaRPr kumimoji="1" lang="zh-CN" altLang="en-US" sz="2000" dirty="0"/>
              </a:p>
            </p:txBody>
          </p:sp>
        </mc:Choice>
        <mc:Fallback xmlns="">
          <p:sp>
            <p:nvSpPr>
              <p:cNvPr id="11" name="文本框 10">
                <a:extLst>
                  <a:ext uri="{FF2B5EF4-FFF2-40B4-BE49-F238E27FC236}">
                    <a16:creationId xmlns:a16="http://schemas.microsoft.com/office/drawing/2014/main" id="{D75EBB2B-FA36-73C8-3427-CB884BF2C6CE}"/>
                  </a:ext>
                </a:extLst>
              </p:cNvPr>
              <p:cNvSpPr txBox="1">
                <a:spLocks noRot="1" noChangeAspect="1" noMove="1" noResize="1" noEditPoints="1" noAdjustHandles="1" noChangeArrowheads="1" noChangeShapeType="1" noTextEdit="1"/>
              </p:cNvSpPr>
              <p:nvPr/>
            </p:nvSpPr>
            <p:spPr>
              <a:xfrm>
                <a:off x="3961011" y="2410718"/>
                <a:ext cx="1142160" cy="307777"/>
              </a:xfrm>
              <a:prstGeom prst="rect">
                <a:avLst/>
              </a:prstGeom>
              <a:blipFill>
                <a:blip r:embed="rId9"/>
                <a:stretch>
                  <a:fillRect l="-3333" r="-1111" b="-11538"/>
                </a:stretch>
              </a:blipFill>
            </p:spPr>
            <p:txBody>
              <a:bodyPr/>
              <a:lstStyle/>
              <a:p>
                <a:r>
                  <a:rPr lang="zh-CN" altLang="en-US">
                    <a:noFill/>
                  </a:rPr>
                  <a:t> </a:t>
                </a:r>
              </a:p>
            </p:txBody>
          </p:sp>
        </mc:Fallback>
      </mc:AlternateContent>
      <p:cxnSp>
        <p:nvCxnSpPr>
          <p:cNvPr id="12" name="直线箭头连接符 11">
            <a:extLst>
              <a:ext uri="{FF2B5EF4-FFF2-40B4-BE49-F238E27FC236}">
                <a16:creationId xmlns:a16="http://schemas.microsoft.com/office/drawing/2014/main" id="{30824322-E27C-0AB1-E75D-38B50C01984B}"/>
              </a:ext>
            </a:extLst>
          </p:cNvPr>
          <p:cNvCxnSpPr/>
          <p:nvPr/>
        </p:nvCxnSpPr>
        <p:spPr>
          <a:xfrm flipH="1">
            <a:off x="4061119" y="4415439"/>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C0AB3761-230B-CD12-0219-966150D78E25}"/>
                  </a:ext>
                </a:extLst>
              </p:cNvPr>
              <p:cNvSpPr txBox="1"/>
              <p:nvPr/>
            </p:nvSpPr>
            <p:spPr>
              <a:xfrm>
                <a:off x="7811654" y="4261550"/>
                <a:ext cx="142603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𝑐h</m:t>
                      </m:r>
                      <m:r>
                        <a:rPr kumimoji="1" lang="en-US" altLang="zh-CN" sz="2000" b="0" i="1" smtClean="0">
                          <a:latin typeface="Cambria Math" panose="02040503050406030204" pitchFamily="18" charset="0"/>
                          <a:ea typeface="Cambria Math" panose="02040503050406030204" pitchFamily="18" charset="0"/>
                        </a:rPr>
                        <m:t>=1</m:t>
                      </m:r>
                    </m:oMath>
                  </m:oMathPara>
                </a14:m>
                <a:endParaRPr kumimoji="1" lang="zh-CN" altLang="en-US" sz="2000" dirty="0"/>
              </a:p>
            </p:txBody>
          </p:sp>
        </mc:Choice>
        <mc:Fallback xmlns="">
          <p:sp>
            <p:nvSpPr>
              <p:cNvPr id="13" name="文本框 12">
                <a:extLst>
                  <a:ext uri="{FF2B5EF4-FFF2-40B4-BE49-F238E27FC236}">
                    <a16:creationId xmlns:a16="http://schemas.microsoft.com/office/drawing/2014/main" id="{C0AB3761-230B-CD12-0219-966150D78E25}"/>
                  </a:ext>
                </a:extLst>
              </p:cNvPr>
              <p:cNvSpPr txBox="1">
                <a:spLocks noRot="1" noChangeAspect="1" noMove="1" noResize="1" noEditPoints="1" noAdjustHandles="1" noChangeArrowheads="1" noChangeShapeType="1" noTextEdit="1"/>
              </p:cNvSpPr>
              <p:nvPr/>
            </p:nvSpPr>
            <p:spPr>
              <a:xfrm>
                <a:off x="7811654" y="4261550"/>
                <a:ext cx="1426031" cy="307777"/>
              </a:xfrm>
              <a:prstGeom prst="rect">
                <a:avLst/>
              </a:prstGeom>
              <a:blipFill>
                <a:blip r:embed="rId10"/>
                <a:stretch>
                  <a:fillRect b="-8000"/>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7140A742-6C1B-6686-878A-1C571499889C}"/>
              </a:ext>
            </a:extLst>
          </p:cNvPr>
          <p:cNvSpPr txBox="1"/>
          <p:nvPr/>
        </p:nvSpPr>
        <p:spPr>
          <a:xfrm>
            <a:off x="4802376" y="3036998"/>
            <a:ext cx="360536" cy="833482"/>
          </a:xfrm>
          <a:prstGeom prst="rect">
            <a:avLst/>
          </a:prstGeom>
          <a:noFill/>
          <a:ln w="34925">
            <a:solidFill>
              <a:srgbClr val="FF0000"/>
            </a:solidFill>
          </a:ln>
        </p:spPr>
        <p:txBody>
          <a:bodyPr wrap="square" rtlCol="0">
            <a:spAutoFit/>
          </a:bodyPr>
          <a:lstStyle/>
          <a:p>
            <a:endParaRPr kumimoji="1" lang="zh-CN" altLang="en-US" dirty="0"/>
          </a:p>
        </p:txBody>
      </p:sp>
      <p:cxnSp>
        <p:nvCxnSpPr>
          <p:cNvPr id="15" name="直线箭头连接符 14">
            <a:extLst>
              <a:ext uri="{FF2B5EF4-FFF2-40B4-BE49-F238E27FC236}">
                <a16:creationId xmlns:a16="http://schemas.microsoft.com/office/drawing/2014/main" id="{C5B3A1A3-3065-DF58-D68F-B31020334D7D}"/>
              </a:ext>
            </a:extLst>
          </p:cNvPr>
          <p:cNvCxnSpPr/>
          <p:nvPr/>
        </p:nvCxnSpPr>
        <p:spPr>
          <a:xfrm>
            <a:off x="4802376" y="5351470"/>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7C605B8F-9901-B07D-B467-481351779984}"/>
                  </a:ext>
                </a:extLst>
              </p:cNvPr>
              <p:cNvSpPr txBox="1"/>
              <p:nvPr/>
            </p:nvSpPr>
            <p:spPr>
              <a:xfrm>
                <a:off x="1715145" y="5197581"/>
                <a:ext cx="307507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i="1" smtClean="0">
                          <a:latin typeface="Cambria Math" panose="02040503050406030204" pitchFamily="18" charset="0"/>
                        </a:rPr>
                        <m:t>𝑅𝑆𝑃</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r>
                        <a:rPr kumimoji="1" lang="en-US" altLang="zh-CN" sz="2000" b="0" i="1" smtClean="0">
                          <a:latin typeface="Cambria Math" panose="02040503050406030204" pitchFamily="18" charset="0"/>
                        </a:rPr>
                        <m:t>}</m:t>
                      </m:r>
                    </m:oMath>
                  </m:oMathPara>
                </a14:m>
                <a:endParaRPr kumimoji="1" lang="zh-CN" altLang="en-US" sz="2000" dirty="0"/>
              </a:p>
            </p:txBody>
          </p:sp>
        </mc:Choice>
        <mc:Fallback xmlns="">
          <p:sp>
            <p:nvSpPr>
              <p:cNvPr id="16" name="文本框 15">
                <a:extLst>
                  <a:ext uri="{FF2B5EF4-FFF2-40B4-BE49-F238E27FC236}">
                    <a16:creationId xmlns:a16="http://schemas.microsoft.com/office/drawing/2014/main" id="{7C605B8F-9901-B07D-B467-481351779984}"/>
                  </a:ext>
                </a:extLst>
              </p:cNvPr>
              <p:cNvSpPr txBox="1">
                <a:spLocks noRot="1" noChangeAspect="1" noMove="1" noResize="1" noEditPoints="1" noAdjustHandles="1" noChangeArrowheads="1" noChangeShapeType="1" noTextEdit="1"/>
              </p:cNvSpPr>
              <p:nvPr/>
            </p:nvSpPr>
            <p:spPr>
              <a:xfrm>
                <a:off x="1715145" y="5197581"/>
                <a:ext cx="3075073" cy="307777"/>
              </a:xfrm>
              <a:prstGeom prst="rect">
                <a:avLst/>
              </a:prstGeom>
              <a:blipFill>
                <a:blip r:embed="rId11"/>
                <a:stretch>
                  <a:fillRect l="-820" r="-2049" b="-3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7C58525-0E6E-8475-2A20-568DFBEE7E37}"/>
                  </a:ext>
                </a:extLst>
              </p:cNvPr>
              <p:cNvSpPr txBox="1"/>
              <p:nvPr/>
            </p:nvSpPr>
            <p:spPr>
              <a:xfrm>
                <a:off x="9237685" y="5505357"/>
                <a:ext cx="2245496" cy="584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r>
                        <a:rPr kumimoji="1" lang="en-US" altLang="zh-CN" sz="2000" b="0" i="1" smtClean="0">
                          <a:latin typeface="Cambria Math" panose="02040503050406030204" pitchFamily="18" charset="0"/>
                        </a:rPr>
                        <m:t>=</m:t>
                      </m:r>
                      <m:r>
                        <a:rPr kumimoji="1" lang="en-US" altLang="zh-CN" sz="2000" i="1">
                          <a:latin typeface="Cambria Math" panose="02040503050406030204" pitchFamily="18" charset="0"/>
                        </a:rPr>
                        <m:t>𝐶𝑜𝑚</m:t>
                      </m:r>
                      <m:d>
                        <m:dPr>
                          <m:ctrlPr>
                            <a:rPr kumimoji="1" lang="en-US" altLang="zh-CN" sz="2000" i="1">
                              <a:latin typeface="Cambria Math" panose="02040503050406030204" pitchFamily="18" charset="0"/>
                            </a:rPr>
                          </m:ctrlPr>
                        </m:dPr>
                        <m:e>
                          <m:r>
                            <a:rPr kumimoji="1" lang="en-US" altLang="zh-CN" sz="2000" i="1">
                              <a:latin typeface="Cambria Math" panose="02040503050406030204" pitchFamily="18" charset="0"/>
                            </a:rPr>
                            <m:t>𝜋</m:t>
                          </m:r>
                          <m:d>
                            <m:dPr>
                              <m:ctrlPr>
                                <a:rPr kumimoji="1" lang="en-US" altLang="zh-CN" sz="2000" i="1">
                                  <a:latin typeface="Cambria Math" panose="02040503050406030204" pitchFamily="18" charset="0"/>
                                </a:rPr>
                              </m:ctrlPr>
                            </m:dPr>
                            <m:e>
                              <m:r>
                                <a:rPr kumimoji="1" lang="en-US" altLang="zh-CN" sz="2000" i="1">
                                  <a:latin typeface="Cambria Math" panose="02040503050406030204" pitchFamily="18" charset="0"/>
                                </a:rPr>
                                <m:t>𝑟</m:t>
                              </m:r>
                            </m:e>
                          </m:d>
                          <m:r>
                            <a:rPr kumimoji="1" lang="en-US" altLang="zh-CN" sz="2000" i="1">
                              <a:latin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𝜌</m:t>
                              </m:r>
                            </m:e>
                            <m:sub>
                              <m:r>
                                <a:rPr kumimoji="1" lang="en-US" altLang="zh-CN" sz="2000" i="1">
                                  <a:latin typeface="Cambria Math" panose="02040503050406030204" pitchFamily="18" charset="0"/>
                                </a:rPr>
                                <m:t>2</m:t>
                              </m:r>
                            </m:sub>
                          </m:sSub>
                        </m:e>
                      </m:d>
                    </m:oMath>
                  </m:oMathPara>
                </a14:m>
                <a:endParaRPr kumimoji="1" lang="zh-CN" altLang="en-US" sz="2000" dirty="0"/>
              </a:p>
              <a:p>
                <a:endParaRPr kumimoji="1" lang="zh-CN" altLang="en-US" dirty="0"/>
              </a:p>
            </p:txBody>
          </p:sp>
        </mc:Choice>
        <mc:Fallback xmlns="">
          <p:sp>
            <p:nvSpPr>
              <p:cNvPr id="17" name="文本框 16">
                <a:extLst>
                  <a:ext uri="{FF2B5EF4-FFF2-40B4-BE49-F238E27FC236}">
                    <a16:creationId xmlns:a16="http://schemas.microsoft.com/office/drawing/2014/main" id="{E7C58525-0E6E-8475-2A20-568DFBEE7E37}"/>
                  </a:ext>
                </a:extLst>
              </p:cNvPr>
              <p:cNvSpPr txBox="1">
                <a:spLocks noRot="1" noChangeAspect="1" noMove="1" noResize="1" noEditPoints="1" noAdjustHandles="1" noChangeArrowheads="1" noChangeShapeType="1" noTextEdit="1"/>
              </p:cNvSpPr>
              <p:nvPr/>
            </p:nvSpPr>
            <p:spPr>
              <a:xfrm>
                <a:off x="9237685" y="5505357"/>
                <a:ext cx="2245496" cy="58477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D3A20797-AF36-D905-D09D-444D1DAB5060}"/>
                  </a:ext>
                </a:extLst>
              </p:cNvPr>
              <p:cNvSpPr txBox="1"/>
              <p:nvPr/>
            </p:nvSpPr>
            <p:spPr>
              <a:xfrm>
                <a:off x="9213370" y="5981122"/>
                <a:ext cx="279391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oMath>
                  </m:oMathPara>
                </a14:m>
                <a:endParaRPr lang="zh-CN" altLang="en-US" sz="2000" dirty="0"/>
              </a:p>
            </p:txBody>
          </p:sp>
        </mc:Choice>
        <mc:Fallback xmlns="">
          <p:sp>
            <p:nvSpPr>
              <p:cNvPr id="19" name="文本框 18">
                <a:extLst>
                  <a:ext uri="{FF2B5EF4-FFF2-40B4-BE49-F238E27FC236}">
                    <a16:creationId xmlns:a16="http://schemas.microsoft.com/office/drawing/2014/main" id="{D3A20797-AF36-D905-D09D-444D1DAB5060}"/>
                  </a:ext>
                </a:extLst>
              </p:cNvPr>
              <p:cNvSpPr txBox="1">
                <a:spLocks noRot="1" noChangeAspect="1" noMove="1" noResize="1" noEditPoints="1" noAdjustHandles="1" noChangeArrowheads="1" noChangeShapeType="1" noTextEdit="1"/>
              </p:cNvSpPr>
              <p:nvPr/>
            </p:nvSpPr>
            <p:spPr>
              <a:xfrm>
                <a:off x="9213370" y="5981122"/>
                <a:ext cx="2793917" cy="400110"/>
              </a:xfrm>
              <a:prstGeom prst="rect">
                <a:avLst/>
              </a:prstGeom>
              <a:blipFill>
                <a:blip r:embed="rId13"/>
                <a:stretch>
                  <a:fillRect b="-6061"/>
                </a:stretch>
              </a:blipFill>
            </p:spPr>
            <p:txBody>
              <a:bodyPr/>
              <a:lstStyle/>
              <a:p>
                <a:r>
                  <a:rPr lang="zh-CN" altLang="en-US">
                    <a:noFill/>
                  </a:rPr>
                  <a:t> </a:t>
                </a:r>
              </a:p>
            </p:txBody>
          </p:sp>
        </mc:Fallback>
      </mc:AlternateContent>
      <p:sp>
        <p:nvSpPr>
          <p:cNvPr id="20" name="左大括号 19">
            <a:extLst>
              <a:ext uri="{FF2B5EF4-FFF2-40B4-BE49-F238E27FC236}">
                <a16:creationId xmlns:a16="http://schemas.microsoft.com/office/drawing/2014/main" id="{E410FE4C-6A43-A21C-E6CE-E0E455E93244}"/>
              </a:ext>
            </a:extLst>
          </p:cNvPr>
          <p:cNvSpPr/>
          <p:nvPr/>
        </p:nvSpPr>
        <p:spPr>
          <a:xfrm>
            <a:off x="9119122" y="5677590"/>
            <a:ext cx="94248" cy="546410"/>
          </a:xfrm>
          <a:prstGeom prst="leftBrace">
            <a:avLst/>
          </a:prstGeom>
          <a:solidFill>
            <a:schemeClr val="bg1"/>
          </a:solidFill>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FF73CF5E-4FC8-B4A0-F80F-C98E13BF251A}"/>
                  </a:ext>
                </a:extLst>
              </p:cNvPr>
              <p:cNvSpPr txBox="1"/>
              <p:nvPr/>
            </p:nvSpPr>
            <p:spPr>
              <a:xfrm>
                <a:off x="8298164" y="5827233"/>
                <a:ext cx="7318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1</m:t>
                      </m:r>
                      <m:r>
                        <a:rPr kumimoji="1" lang="zh-CN" altLang="en-US" sz="2000" b="0" i="1" smtClean="0">
                          <a:latin typeface="Cambria Math" panose="02040503050406030204" pitchFamily="18" charset="0"/>
                        </a:rPr>
                        <m:t> </m:t>
                      </m:r>
                      <m:r>
                        <a:rPr kumimoji="1" lang="en-US" altLang="zh-CN" sz="2000" b="0" i="1" smtClean="0">
                          <a:latin typeface="Cambria Math" panose="02040503050406030204" pitchFamily="18" charset="0"/>
                        </a:rPr>
                        <m:t>𝑜𝑟</m:t>
                      </m:r>
                      <m:r>
                        <a:rPr kumimoji="1" lang="en-US" altLang="zh-CN" sz="2000" b="0" i="1" smtClean="0">
                          <a:latin typeface="Cambria Math" panose="02040503050406030204" pitchFamily="18" charset="0"/>
                        </a:rPr>
                        <m:t> 0</m:t>
                      </m:r>
                    </m:oMath>
                  </m:oMathPara>
                </a14:m>
                <a:endParaRPr kumimoji="1" lang="zh-CN" altLang="en-US" sz="2000" dirty="0"/>
              </a:p>
            </p:txBody>
          </p:sp>
        </mc:Choice>
        <mc:Fallback xmlns="">
          <p:sp>
            <p:nvSpPr>
              <p:cNvPr id="21" name="文本框 20">
                <a:extLst>
                  <a:ext uri="{FF2B5EF4-FFF2-40B4-BE49-F238E27FC236}">
                    <a16:creationId xmlns:a16="http://schemas.microsoft.com/office/drawing/2014/main" id="{FF73CF5E-4FC8-B4A0-F80F-C98E13BF251A}"/>
                  </a:ext>
                </a:extLst>
              </p:cNvPr>
              <p:cNvSpPr txBox="1">
                <a:spLocks noRot="1" noChangeAspect="1" noMove="1" noResize="1" noEditPoints="1" noAdjustHandles="1" noChangeArrowheads="1" noChangeShapeType="1" noTextEdit="1"/>
              </p:cNvSpPr>
              <p:nvPr/>
            </p:nvSpPr>
            <p:spPr>
              <a:xfrm>
                <a:off x="8298164" y="5827233"/>
                <a:ext cx="731802" cy="307777"/>
              </a:xfrm>
              <a:prstGeom prst="rect">
                <a:avLst/>
              </a:prstGeom>
              <a:blipFill>
                <a:blip r:embed="rId14"/>
                <a:stretch>
                  <a:fillRect l="-6897" t="-8000" r="-6897" b="-4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FD5FF32B-CDE7-BE42-35CC-3422EE1089F0}"/>
                  </a:ext>
                </a:extLst>
              </p:cNvPr>
              <p:cNvSpPr txBox="1"/>
              <p:nvPr/>
            </p:nvSpPr>
            <p:spPr>
              <a:xfrm>
                <a:off x="10360433" y="5720800"/>
                <a:ext cx="27320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oMath>
                  </m:oMathPara>
                </a14:m>
                <a:endParaRPr kumimoji="1" lang="zh-CN" altLang="en-US" sz="2400" dirty="0"/>
              </a:p>
            </p:txBody>
          </p:sp>
        </mc:Choice>
        <mc:Fallback xmlns="">
          <p:sp>
            <p:nvSpPr>
              <p:cNvPr id="22" name="文本框 21">
                <a:extLst>
                  <a:ext uri="{FF2B5EF4-FFF2-40B4-BE49-F238E27FC236}">
                    <a16:creationId xmlns:a16="http://schemas.microsoft.com/office/drawing/2014/main" id="{FD5FF32B-CDE7-BE42-35CC-3422EE1089F0}"/>
                  </a:ext>
                </a:extLst>
              </p:cNvPr>
              <p:cNvSpPr txBox="1">
                <a:spLocks noRot="1" noChangeAspect="1" noMove="1" noResize="1" noEditPoints="1" noAdjustHandles="1" noChangeArrowheads="1" noChangeShapeType="1" noTextEdit="1"/>
              </p:cNvSpPr>
              <p:nvPr/>
            </p:nvSpPr>
            <p:spPr>
              <a:xfrm>
                <a:off x="10360433" y="5720800"/>
                <a:ext cx="273205" cy="369332"/>
              </a:xfrm>
              <a:prstGeom prst="rect">
                <a:avLst/>
              </a:prstGeom>
              <a:blipFill>
                <a:blip r:embed="rId15"/>
                <a:stretch>
                  <a:fillRect l="-13636" r="-13636" b="-3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7615245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27</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7A13F47D-3D13-5EAE-B684-3C1D65238EE7}"/>
                  </a:ext>
                </a:extLst>
              </p:cNvPr>
              <p:cNvSpPr txBox="1"/>
              <p:nvPr/>
            </p:nvSpPr>
            <p:spPr>
              <a:xfrm>
                <a:off x="1587817" y="3586458"/>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oMath>
                  </m:oMathPara>
                </a14:m>
                <a:endParaRPr kumimoji="1" lang="zh-CN" altLang="en-US" sz="4800" dirty="0"/>
              </a:p>
            </p:txBody>
          </p:sp>
        </mc:Choice>
        <mc:Fallback xmlns="">
          <p:sp>
            <p:nvSpPr>
              <p:cNvPr id="3" name="文本框 2">
                <a:extLst>
                  <a:ext uri="{FF2B5EF4-FFF2-40B4-BE49-F238E27FC236}">
                    <a16:creationId xmlns:a16="http://schemas.microsoft.com/office/drawing/2014/main" id="{7A13F47D-3D13-5EAE-B684-3C1D65238EE7}"/>
                  </a:ext>
                </a:extLst>
              </p:cNvPr>
              <p:cNvSpPr txBox="1">
                <a:spLocks noRot="1" noChangeAspect="1" noMove="1" noResize="1" noEditPoints="1" noAdjustHandles="1" noChangeArrowheads="1" noChangeShapeType="1" noTextEdit="1"/>
              </p:cNvSpPr>
              <p:nvPr/>
            </p:nvSpPr>
            <p:spPr>
              <a:xfrm>
                <a:off x="1587817" y="3586458"/>
                <a:ext cx="838023" cy="83099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BA9959F3-26FE-210F-E8CD-17806092013D}"/>
                  </a:ext>
                </a:extLst>
              </p:cNvPr>
              <p:cNvSpPr txBox="1"/>
              <p:nvPr/>
            </p:nvSpPr>
            <p:spPr>
              <a:xfrm>
                <a:off x="10255902" y="3586459"/>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4" name="文本框 3">
                <a:extLst>
                  <a:ext uri="{FF2B5EF4-FFF2-40B4-BE49-F238E27FC236}">
                    <a16:creationId xmlns:a16="http://schemas.microsoft.com/office/drawing/2014/main" id="{BA9959F3-26FE-210F-E8CD-17806092013D}"/>
                  </a:ext>
                </a:extLst>
              </p:cNvPr>
              <p:cNvSpPr txBox="1">
                <a:spLocks noRot="1" noChangeAspect="1" noMove="1" noResize="1" noEditPoints="1" noAdjustHandles="1" noChangeArrowheads="1" noChangeShapeType="1" noTextEdit="1"/>
              </p:cNvSpPr>
              <p:nvPr/>
            </p:nvSpPr>
            <p:spPr>
              <a:xfrm>
                <a:off x="10255902" y="3586459"/>
                <a:ext cx="649111" cy="830997"/>
              </a:xfrm>
              <a:prstGeom prst="rect">
                <a:avLst/>
              </a:prstGeom>
              <a:blipFill>
                <a:blip r:embed="rId4"/>
                <a:stretch>
                  <a:fillRect l="-11538" r="-9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0167C721-105D-14CC-37A9-A1D1B89C0FCD}"/>
                  </a:ext>
                </a:extLst>
              </p:cNvPr>
              <p:cNvSpPr txBox="1"/>
              <p:nvPr/>
            </p:nvSpPr>
            <p:spPr>
              <a:xfrm>
                <a:off x="3120675" y="3263595"/>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0167C721-105D-14CC-37A9-A1D1B89C0FCD}"/>
                  </a:ext>
                </a:extLst>
              </p:cNvPr>
              <p:cNvSpPr txBox="1">
                <a:spLocks noRot="1" noChangeAspect="1" noMove="1" noResize="1" noEditPoints="1" noAdjustHandles="1" noChangeArrowheads="1" noChangeShapeType="1" noTextEdit="1"/>
              </p:cNvSpPr>
              <p:nvPr/>
            </p:nvSpPr>
            <p:spPr>
              <a:xfrm>
                <a:off x="3120675" y="3263595"/>
                <a:ext cx="2381003" cy="307777"/>
              </a:xfrm>
              <a:prstGeom prst="rect">
                <a:avLst/>
              </a:prstGeom>
              <a:blipFill>
                <a:blip r:embed="rId5"/>
                <a:stretch>
                  <a:fillRect b="-1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D1DCA484-F70A-9F15-DFF3-BE025A3CBBCB}"/>
                  </a:ext>
                </a:extLst>
              </p:cNvPr>
              <p:cNvSpPr txBox="1"/>
              <p:nvPr/>
            </p:nvSpPr>
            <p:spPr>
              <a:xfrm>
                <a:off x="2707877" y="3785662"/>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6" name="文本框 5">
                <a:extLst>
                  <a:ext uri="{FF2B5EF4-FFF2-40B4-BE49-F238E27FC236}">
                    <a16:creationId xmlns:a16="http://schemas.microsoft.com/office/drawing/2014/main" id="{D1DCA484-F70A-9F15-DFF3-BE025A3CBBCB}"/>
                  </a:ext>
                </a:extLst>
              </p:cNvPr>
              <p:cNvSpPr txBox="1">
                <a:spLocks noRot="1" noChangeAspect="1" noMove="1" noResize="1" noEditPoints="1" noAdjustHandles="1" noChangeArrowheads="1" noChangeShapeType="1" noTextEdit="1"/>
              </p:cNvSpPr>
              <p:nvPr/>
            </p:nvSpPr>
            <p:spPr>
              <a:xfrm>
                <a:off x="2707877" y="3785662"/>
                <a:ext cx="2786606" cy="307777"/>
              </a:xfrm>
              <a:prstGeom prst="rect">
                <a:avLst/>
              </a:prstGeom>
              <a:blipFill>
                <a:blip r:embed="rId6"/>
                <a:stretch>
                  <a:fillRect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83986C8B-5A40-5C29-2C64-E156005A7C7B}"/>
                  </a:ext>
                </a:extLst>
              </p:cNvPr>
              <p:cNvSpPr txBox="1"/>
              <p:nvPr/>
            </p:nvSpPr>
            <p:spPr>
              <a:xfrm>
                <a:off x="5755664" y="3259957"/>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7" name="文本框 6">
                <a:extLst>
                  <a:ext uri="{FF2B5EF4-FFF2-40B4-BE49-F238E27FC236}">
                    <a16:creationId xmlns:a16="http://schemas.microsoft.com/office/drawing/2014/main" id="{83986C8B-5A40-5C29-2C64-E156005A7C7B}"/>
                  </a:ext>
                </a:extLst>
              </p:cNvPr>
              <p:cNvSpPr txBox="1">
                <a:spLocks noRot="1" noChangeAspect="1" noMove="1" noResize="1" noEditPoints="1" noAdjustHandles="1" noChangeArrowheads="1" noChangeShapeType="1" noTextEdit="1"/>
              </p:cNvSpPr>
              <p:nvPr/>
            </p:nvSpPr>
            <p:spPr>
              <a:xfrm>
                <a:off x="5755664" y="3259957"/>
                <a:ext cx="598754" cy="307777"/>
              </a:xfrm>
              <a:prstGeom prst="rect">
                <a:avLst/>
              </a:prstGeom>
              <a:blipFill>
                <a:blip r:embed="rId7"/>
                <a:stretch>
                  <a:fillRect l="-8333" r="-6250" b="-8000"/>
                </a:stretch>
              </a:blipFill>
            </p:spPr>
            <p:txBody>
              <a:bodyPr/>
              <a:lstStyle/>
              <a:p>
                <a:r>
                  <a:rPr lang="zh-CN" altLang="en-US">
                    <a:noFill/>
                  </a:rPr>
                  <a:t> </a:t>
                </a:r>
              </a:p>
            </p:txBody>
          </p:sp>
        </mc:Fallback>
      </mc:AlternateContent>
      <p:sp>
        <p:nvSpPr>
          <p:cNvPr id="8" name="右大括号 7">
            <a:extLst>
              <a:ext uri="{FF2B5EF4-FFF2-40B4-BE49-F238E27FC236}">
                <a16:creationId xmlns:a16="http://schemas.microsoft.com/office/drawing/2014/main" id="{FAF932BB-F9A6-99A0-A948-187B4574C066}"/>
              </a:ext>
            </a:extLst>
          </p:cNvPr>
          <p:cNvSpPr/>
          <p:nvPr/>
        </p:nvSpPr>
        <p:spPr>
          <a:xfrm>
            <a:off x="5453336" y="2874106"/>
            <a:ext cx="302328" cy="1081668"/>
          </a:xfrm>
          <a:prstGeom prst="rightBrace">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cxnSp>
        <p:nvCxnSpPr>
          <p:cNvPr id="9" name="直线箭头连接符 8">
            <a:extLst>
              <a:ext uri="{FF2B5EF4-FFF2-40B4-BE49-F238E27FC236}">
                <a16:creationId xmlns:a16="http://schemas.microsoft.com/office/drawing/2014/main" id="{83CE9076-1E3C-F2AD-6ECD-D801D1207755}"/>
              </a:ext>
            </a:extLst>
          </p:cNvPr>
          <p:cNvCxnSpPr/>
          <p:nvPr/>
        </p:nvCxnSpPr>
        <p:spPr>
          <a:xfrm>
            <a:off x="6327426" y="3430791"/>
            <a:ext cx="162208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CA00AC7A-19B9-EB81-BA8D-12B60FE34895}"/>
                  </a:ext>
                </a:extLst>
              </p:cNvPr>
              <p:cNvSpPr txBox="1"/>
              <p:nvPr/>
            </p:nvSpPr>
            <p:spPr>
              <a:xfrm>
                <a:off x="800331" y="1353021"/>
                <a:ext cx="65341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smtClean="0">
                          <a:latin typeface="Cambria Math" panose="02040503050406030204" pitchFamily="18" charset="0"/>
                        </a:rPr>
                        <m:t>𝑹</m:t>
                      </m:r>
                      <m:r>
                        <a:rPr kumimoji="1" lang="en-US" altLang="zh-CN" sz="2800" b="1" i="1" smtClean="0">
                          <a:latin typeface="Cambria Math" panose="02040503050406030204" pitchFamily="18" charset="0"/>
                        </a:rPr>
                        <m:t>:{</m:t>
                      </m:r>
                      <m:d>
                        <m:dPr>
                          <m:ctrlPr>
                            <a:rPr kumimoji="1" lang="en-US" altLang="zh-CN" sz="2800" b="1" i="1" smtClean="0">
                              <a:latin typeface="Cambria Math" panose="02040503050406030204" pitchFamily="18" charset="0"/>
                            </a:rPr>
                          </m:ctrlPr>
                        </m:dPr>
                        <m:e>
                          <m:r>
                            <a:rPr kumimoji="1" lang="en-US" altLang="zh-CN" sz="2800" b="1" i="1" smtClean="0">
                              <a:latin typeface="Cambria Math" panose="02040503050406030204" pitchFamily="18" charset="0"/>
                            </a:rPr>
                            <m:t>𝑯</m:t>
                          </m:r>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𝟏</m:t>
                              </m:r>
                            </m:sub>
                          </m:sSub>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𝑵</m:t>
                              </m:r>
                            </m:sub>
                          </m:sSub>
                        </m:e>
                      </m:d>
                      <m:r>
                        <a:rPr kumimoji="1" lang="en-US" altLang="zh-CN" sz="2800" b="1" i="1" smtClean="0">
                          <a:latin typeface="Cambria Math" panose="02040503050406030204" pitchFamily="18" charset="0"/>
                          <a:sym typeface="Wingdings" panose="05000000000000000000" pitchFamily="2" charset="2"/>
                        </a:rPr>
                        <m:t>(</m:t>
                      </m:r>
                      <m:sSub>
                        <m:sSubPr>
                          <m:ctrlPr>
                            <a:rPr kumimoji="1" lang="en-US" altLang="zh-CN" sz="2800" b="1" i="1" smtClean="0">
                              <a:latin typeface="Cambria Math" panose="02040503050406030204" pitchFamily="18" charset="0"/>
                              <a:sym typeface="Wingdings" panose="05000000000000000000" pitchFamily="2" charset="2"/>
                            </a:rPr>
                          </m:ctrlPr>
                        </m:sSubPr>
                        <m:e>
                          <m:r>
                            <a:rPr kumimoji="1" lang="en-US" altLang="zh-CN" sz="2800" b="1" i="1" smtClean="0">
                              <a:latin typeface="Cambria Math" panose="02040503050406030204" pitchFamily="18" charset="0"/>
                              <a:sym typeface="Wingdings" panose="05000000000000000000" pitchFamily="2" charset="2"/>
                            </a:rPr>
                            <m:t>𝒆</m:t>
                          </m:r>
                        </m:e>
                        <m:sub>
                          <m:r>
                            <a:rPr kumimoji="1" lang="en-US" altLang="zh-CN" sz="2800" b="1" i="1" smtClean="0">
                              <a:latin typeface="Cambria Math" panose="02040503050406030204" pitchFamily="18" charset="0"/>
                              <a:sym typeface="Wingdings" panose="05000000000000000000" pitchFamily="2" charset="2"/>
                            </a:rPr>
                            <m:t>𝝅</m:t>
                          </m:r>
                        </m:sub>
                      </m:sSub>
                      <m:r>
                        <a:rPr kumimoji="1" lang="en-US" altLang="zh-CN" sz="2800" b="1" i="1" smtClean="0">
                          <a:latin typeface="Cambria Math" panose="02040503050406030204" pitchFamily="18" charset="0"/>
                          <a:sym typeface="Wingdings" panose="05000000000000000000" pitchFamily="2" charset="2"/>
                        </a:rPr>
                        <m:t>)|</m:t>
                      </m:r>
                      <m:r>
                        <a:rPr kumimoji="1" lang="en-US" altLang="zh-CN" sz="2800" b="1" i="1" smtClean="0">
                          <a:latin typeface="Cambria Math" panose="02040503050406030204" pitchFamily="18" charset="0"/>
                        </a:rPr>
                        <m:t>𝑯</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𝒆</m:t>
                          </m:r>
                        </m:e>
                        <m:sub>
                          <m:r>
                            <a:rPr kumimoji="1" lang="en-US" altLang="zh-CN" sz="2800" b="1" i="1" smtClean="0">
                              <a:latin typeface="Cambria Math" panose="02040503050406030204" pitchFamily="18" charset="0"/>
                            </a:rPr>
                            <m:t>𝝅</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𝝅</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𝝅</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𝑵</m:t>
                      </m:r>
                      <m:r>
                        <a:rPr kumimoji="1" lang="en-US" altLang="zh-CN" sz="2800" b="1" i="1" smtClean="0">
                          <a:latin typeface="Cambria Math" panose="02040503050406030204" pitchFamily="18" charset="0"/>
                        </a:rPr>
                        <m:t>]}</m:t>
                      </m:r>
                    </m:oMath>
                  </m:oMathPara>
                </a14:m>
                <a:endParaRPr kumimoji="1" lang="zh-CN" altLang="en-US" sz="2800" b="1" dirty="0"/>
              </a:p>
            </p:txBody>
          </p:sp>
        </mc:Choice>
        <mc:Fallback xmlns="">
          <p:sp>
            <p:nvSpPr>
              <p:cNvPr id="10" name="文本框 9">
                <a:extLst>
                  <a:ext uri="{FF2B5EF4-FFF2-40B4-BE49-F238E27FC236}">
                    <a16:creationId xmlns:a16="http://schemas.microsoft.com/office/drawing/2014/main" id="{CA00AC7A-19B9-EB81-BA8D-12B60FE34895}"/>
                  </a:ext>
                </a:extLst>
              </p:cNvPr>
              <p:cNvSpPr txBox="1">
                <a:spLocks noRot="1" noChangeAspect="1" noMove="1" noResize="1" noEditPoints="1" noAdjustHandles="1" noChangeArrowheads="1" noChangeShapeType="1" noTextEdit="1"/>
              </p:cNvSpPr>
              <p:nvPr/>
            </p:nvSpPr>
            <p:spPr>
              <a:xfrm>
                <a:off x="800331" y="1353021"/>
                <a:ext cx="6534160" cy="430887"/>
              </a:xfrm>
              <a:prstGeom prst="rect">
                <a:avLst/>
              </a:prstGeom>
              <a:blipFill>
                <a:blip r:embed="rId8"/>
                <a:stretch>
                  <a:fillRect l="-581" t="-2857" r="-1357" b="-3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8EDFF861-C30B-6242-8FA4-42B47133EE87}"/>
                  </a:ext>
                </a:extLst>
              </p:cNvPr>
              <p:cNvSpPr txBox="1"/>
              <p:nvPr/>
            </p:nvSpPr>
            <p:spPr>
              <a:xfrm>
                <a:off x="4239307" y="2652931"/>
                <a:ext cx="114216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𝑟𝑜𝑜𝑡</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1</m:t>
                          </m:r>
                        </m:sub>
                      </m:sSub>
                    </m:oMath>
                  </m:oMathPara>
                </a14:m>
                <a:endParaRPr kumimoji="1" lang="zh-CN" altLang="en-US" sz="2000" dirty="0"/>
              </a:p>
            </p:txBody>
          </p:sp>
        </mc:Choice>
        <mc:Fallback xmlns="">
          <p:sp>
            <p:nvSpPr>
              <p:cNvPr id="11" name="文本框 10">
                <a:extLst>
                  <a:ext uri="{FF2B5EF4-FFF2-40B4-BE49-F238E27FC236}">
                    <a16:creationId xmlns:a16="http://schemas.microsoft.com/office/drawing/2014/main" id="{8EDFF861-C30B-6242-8FA4-42B47133EE87}"/>
                  </a:ext>
                </a:extLst>
              </p:cNvPr>
              <p:cNvSpPr txBox="1">
                <a:spLocks noRot="1" noChangeAspect="1" noMove="1" noResize="1" noEditPoints="1" noAdjustHandles="1" noChangeArrowheads="1" noChangeShapeType="1" noTextEdit="1"/>
              </p:cNvSpPr>
              <p:nvPr/>
            </p:nvSpPr>
            <p:spPr>
              <a:xfrm>
                <a:off x="4239307" y="2652931"/>
                <a:ext cx="1142160" cy="307777"/>
              </a:xfrm>
              <a:prstGeom prst="rect">
                <a:avLst/>
              </a:prstGeom>
              <a:blipFill>
                <a:blip r:embed="rId9"/>
                <a:stretch>
                  <a:fillRect l="-2198" b="-11538"/>
                </a:stretch>
              </a:blipFill>
            </p:spPr>
            <p:txBody>
              <a:bodyPr/>
              <a:lstStyle/>
              <a:p>
                <a:r>
                  <a:rPr lang="zh-CN" altLang="en-US">
                    <a:noFill/>
                  </a:rPr>
                  <a:t> </a:t>
                </a:r>
              </a:p>
            </p:txBody>
          </p:sp>
        </mc:Fallback>
      </mc:AlternateContent>
      <p:cxnSp>
        <p:nvCxnSpPr>
          <p:cNvPr id="12" name="直线箭头连接符 11">
            <a:extLst>
              <a:ext uri="{FF2B5EF4-FFF2-40B4-BE49-F238E27FC236}">
                <a16:creationId xmlns:a16="http://schemas.microsoft.com/office/drawing/2014/main" id="{4A35F052-3894-3E1C-9E23-66EB5E62A93D}"/>
              </a:ext>
            </a:extLst>
          </p:cNvPr>
          <p:cNvCxnSpPr/>
          <p:nvPr/>
        </p:nvCxnSpPr>
        <p:spPr>
          <a:xfrm flipH="1">
            <a:off x="4339415" y="4657652"/>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2B3AFD03-39AA-EC5F-5F6F-CCAB2AECA1E7}"/>
                  </a:ext>
                </a:extLst>
              </p:cNvPr>
              <p:cNvSpPr txBox="1"/>
              <p:nvPr/>
            </p:nvSpPr>
            <p:spPr>
              <a:xfrm>
                <a:off x="8089950" y="4503763"/>
                <a:ext cx="142603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𝑐h</m:t>
                      </m:r>
                      <m:r>
                        <a:rPr kumimoji="1" lang="en-US" altLang="zh-CN" sz="2000" b="0" i="1" smtClean="0">
                          <a:latin typeface="Cambria Math" panose="02040503050406030204" pitchFamily="18" charset="0"/>
                          <a:ea typeface="Cambria Math" panose="02040503050406030204" pitchFamily="18" charset="0"/>
                        </a:rPr>
                        <m:t>=2</m:t>
                      </m:r>
                    </m:oMath>
                  </m:oMathPara>
                </a14:m>
                <a:endParaRPr kumimoji="1" lang="zh-CN" altLang="en-US" sz="2000" dirty="0"/>
              </a:p>
            </p:txBody>
          </p:sp>
        </mc:Choice>
        <mc:Fallback xmlns="">
          <p:sp>
            <p:nvSpPr>
              <p:cNvPr id="13" name="文本框 12">
                <a:extLst>
                  <a:ext uri="{FF2B5EF4-FFF2-40B4-BE49-F238E27FC236}">
                    <a16:creationId xmlns:a16="http://schemas.microsoft.com/office/drawing/2014/main" id="{2B3AFD03-39AA-EC5F-5F6F-CCAB2AECA1E7}"/>
                  </a:ext>
                </a:extLst>
              </p:cNvPr>
              <p:cNvSpPr txBox="1">
                <a:spLocks noRot="1" noChangeAspect="1" noMove="1" noResize="1" noEditPoints="1" noAdjustHandles="1" noChangeArrowheads="1" noChangeShapeType="1" noTextEdit="1"/>
              </p:cNvSpPr>
              <p:nvPr/>
            </p:nvSpPr>
            <p:spPr>
              <a:xfrm>
                <a:off x="8089950" y="4503763"/>
                <a:ext cx="1426031" cy="307777"/>
              </a:xfrm>
              <a:prstGeom prst="rect">
                <a:avLst/>
              </a:prstGeom>
              <a:blipFill>
                <a:blip r:embed="rId10"/>
                <a:stretch>
                  <a:fillRect b="-8000"/>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93A2D90E-244D-DE59-6CD5-CD0154C6F4B8}"/>
              </a:ext>
            </a:extLst>
          </p:cNvPr>
          <p:cNvSpPr txBox="1"/>
          <p:nvPr/>
        </p:nvSpPr>
        <p:spPr>
          <a:xfrm>
            <a:off x="5080672" y="2618393"/>
            <a:ext cx="296137" cy="385128"/>
          </a:xfrm>
          <a:prstGeom prst="rect">
            <a:avLst/>
          </a:prstGeom>
          <a:noFill/>
          <a:ln w="34925">
            <a:solidFill>
              <a:srgbClr val="FF0000"/>
            </a:solidFill>
          </a:ln>
        </p:spPr>
        <p:txBody>
          <a:bodyPr wrap="square" rtlCol="0">
            <a:spAutoFit/>
          </a:bodyPr>
          <a:lstStyle/>
          <a:p>
            <a:endParaRPr kumimoji="1" lang="zh-CN" altLang="en-US" dirty="0"/>
          </a:p>
        </p:txBody>
      </p:sp>
      <p:sp>
        <p:nvSpPr>
          <p:cNvPr id="15" name="文本框 14">
            <a:extLst>
              <a:ext uri="{FF2B5EF4-FFF2-40B4-BE49-F238E27FC236}">
                <a16:creationId xmlns:a16="http://schemas.microsoft.com/office/drawing/2014/main" id="{02D39C4A-CEA0-C83B-CBD8-735E758DF049}"/>
              </a:ext>
            </a:extLst>
          </p:cNvPr>
          <p:cNvSpPr txBox="1"/>
          <p:nvPr/>
        </p:nvSpPr>
        <p:spPr>
          <a:xfrm>
            <a:off x="5097966" y="3750457"/>
            <a:ext cx="296137" cy="385128"/>
          </a:xfrm>
          <a:prstGeom prst="rect">
            <a:avLst/>
          </a:prstGeom>
          <a:noFill/>
          <a:ln w="34925">
            <a:solidFill>
              <a:srgbClr val="FF0000"/>
            </a:solidFill>
          </a:ln>
        </p:spPr>
        <p:txBody>
          <a:bodyPr wrap="square" rtlCol="0">
            <a:spAutoFit/>
          </a:bodyPr>
          <a:lstStyle/>
          <a:p>
            <a:endParaRPr kumimoji="1" lang="zh-CN" altLang="en-US" dirty="0"/>
          </a:p>
        </p:txBody>
      </p:sp>
    </p:spTree>
    <p:extLst>
      <p:ext uri="{BB962C8B-B14F-4D97-AF65-F5344CB8AC3E}">
        <p14:creationId xmlns:p14="http://schemas.microsoft.com/office/powerpoint/2010/main" val="363154323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28</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03ABD121-83F2-3CD4-E1AB-E7E6E0C8BC07}"/>
                  </a:ext>
                </a:extLst>
              </p:cNvPr>
              <p:cNvSpPr txBox="1"/>
              <p:nvPr/>
            </p:nvSpPr>
            <p:spPr>
              <a:xfrm>
                <a:off x="7963575" y="4127675"/>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3" name="文本框 2">
                <a:extLst>
                  <a:ext uri="{FF2B5EF4-FFF2-40B4-BE49-F238E27FC236}">
                    <a16:creationId xmlns:a16="http://schemas.microsoft.com/office/drawing/2014/main" id="{03ABD121-83F2-3CD4-E1AB-E7E6E0C8BC07}"/>
                  </a:ext>
                </a:extLst>
              </p:cNvPr>
              <p:cNvSpPr txBox="1">
                <a:spLocks noRot="1" noChangeAspect="1" noMove="1" noResize="1" noEditPoints="1" noAdjustHandles="1" noChangeArrowheads="1" noChangeShapeType="1" noTextEdit="1"/>
              </p:cNvSpPr>
              <p:nvPr/>
            </p:nvSpPr>
            <p:spPr>
              <a:xfrm>
                <a:off x="7963575" y="4127675"/>
                <a:ext cx="2381003" cy="307777"/>
              </a:xfrm>
              <a:prstGeom prst="rect">
                <a:avLst/>
              </a:prstGeom>
              <a:blipFill>
                <a:blip r:embed="rId3"/>
                <a:stretch>
                  <a:fillRect b="-1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D1F214AA-364E-825B-5961-FBC403B66B44}"/>
                  </a:ext>
                </a:extLst>
              </p:cNvPr>
              <p:cNvSpPr txBox="1"/>
              <p:nvPr/>
            </p:nvSpPr>
            <p:spPr>
              <a:xfrm>
                <a:off x="7550777" y="4649742"/>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4" name="文本框 3">
                <a:extLst>
                  <a:ext uri="{FF2B5EF4-FFF2-40B4-BE49-F238E27FC236}">
                    <a16:creationId xmlns:a16="http://schemas.microsoft.com/office/drawing/2014/main" id="{D1F214AA-364E-825B-5961-FBC403B66B44}"/>
                  </a:ext>
                </a:extLst>
              </p:cNvPr>
              <p:cNvSpPr txBox="1">
                <a:spLocks noRot="1" noChangeAspect="1" noMove="1" noResize="1" noEditPoints="1" noAdjustHandles="1" noChangeArrowheads="1" noChangeShapeType="1" noTextEdit="1"/>
              </p:cNvSpPr>
              <p:nvPr/>
            </p:nvSpPr>
            <p:spPr>
              <a:xfrm>
                <a:off x="7550777" y="4649742"/>
                <a:ext cx="2786606" cy="307777"/>
              </a:xfrm>
              <a:prstGeom prst="rect">
                <a:avLst/>
              </a:prstGeom>
              <a:blipFill>
                <a:blip r:embed="rId4"/>
                <a:stretch>
                  <a:fillRect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AA402FD6-C16D-BA79-6E71-6FA4F6792997}"/>
                  </a:ext>
                </a:extLst>
              </p:cNvPr>
              <p:cNvSpPr txBox="1"/>
              <p:nvPr/>
            </p:nvSpPr>
            <p:spPr>
              <a:xfrm>
                <a:off x="9094402" y="3634949"/>
                <a:ext cx="120183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𝑟𝑜𝑜𝑡</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1</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AA402FD6-C16D-BA79-6E71-6FA4F6792997}"/>
                  </a:ext>
                </a:extLst>
              </p:cNvPr>
              <p:cNvSpPr txBox="1">
                <a:spLocks noRot="1" noChangeAspect="1" noMove="1" noResize="1" noEditPoints="1" noAdjustHandles="1" noChangeArrowheads="1" noChangeShapeType="1" noTextEdit="1"/>
              </p:cNvSpPr>
              <p:nvPr/>
            </p:nvSpPr>
            <p:spPr>
              <a:xfrm>
                <a:off x="9094402" y="3634949"/>
                <a:ext cx="1201834" cy="307777"/>
              </a:xfrm>
              <a:prstGeom prst="rect">
                <a:avLst/>
              </a:prstGeom>
              <a:blipFill>
                <a:blip r:embed="rId5"/>
                <a:stretch>
                  <a:fillRect l="-1053" b="-12000"/>
                </a:stretch>
              </a:blipFill>
            </p:spPr>
            <p:txBody>
              <a:bodyPr/>
              <a:lstStyle/>
              <a:p>
                <a:r>
                  <a:rPr lang="zh-CN" altLang="en-US">
                    <a:noFill/>
                  </a:rPr>
                  <a:t> </a:t>
                </a:r>
              </a:p>
            </p:txBody>
          </p:sp>
        </mc:Fallback>
      </mc:AlternateContent>
      <p:sp>
        <p:nvSpPr>
          <p:cNvPr id="6" name="右大括号 5">
            <a:extLst>
              <a:ext uri="{FF2B5EF4-FFF2-40B4-BE49-F238E27FC236}">
                <a16:creationId xmlns:a16="http://schemas.microsoft.com/office/drawing/2014/main" id="{1C162A57-E072-CA2D-E66D-CBDC68B08BBF}"/>
              </a:ext>
            </a:extLst>
          </p:cNvPr>
          <p:cNvSpPr/>
          <p:nvPr/>
        </p:nvSpPr>
        <p:spPr>
          <a:xfrm>
            <a:off x="10296236" y="3721840"/>
            <a:ext cx="504762" cy="1235679"/>
          </a:xfrm>
          <a:prstGeom prst="righ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67E54DC-6605-FD63-16F7-8877B9776AC4}"/>
                  </a:ext>
                </a:extLst>
              </p:cNvPr>
              <p:cNvSpPr txBox="1"/>
              <p:nvPr/>
            </p:nvSpPr>
            <p:spPr>
              <a:xfrm>
                <a:off x="10800998" y="4185790"/>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7" name="文本框 6">
                <a:extLst>
                  <a:ext uri="{FF2B5EF4-FFF2-40B4-BE49-F238E27FC236}">
                    <a16:creationId xmlns:a16="http://schemas.microsoft.com/office/drawing/2014/main" id="{367E54DC-6605-FD63-16F7-8877B9776AC4}"/>
                  </a:ext>
                </a:extLst>
              </p:cNvPr>
              <p:cNvSpPr txBox="1">
                <a:spLocks noRot="1" noChangeAspect="1" noMove="1" noResize="1" noEditPoints="1" noAdjustHandles="1" noChangeArrowheads="1" noChangeShapeType="1" noTextEdit="1"/>
              </p:cNvSpPr>
              <p:nvPr/>
            </p:nvSpPr>
            <p:spPr>
              <a:xfrm>
                <a:off x="10800998" y="4185790"/>
                <a:ext cx="598754" cy="307777"/>
              </a:xfrm>
              <a:prstGeom prst="rect">
                <a:avLst/>
              </a:prstGeom>
              <a:blipFill>
                <a:blip r:embed="rId6"/>
                <a:stretch>
                  <a:fillRect l="-8333" r="-6250" b="-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BFC78AE-D093-4DD9-8622-8F2688D8B3BB}"/>
                  </a:ext>
                </a:extLst>
              </p:cNvPr>
              <p:cNvSpPr txBox="1"/>
              <p:nvPr/>
            </p:nvSpPr>
            <p:spPr>
              <a:xfrm>
                <a:off x="570833" y="985273"/>
                <a:ext cx="6405921" cy="518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smtClean="0">
                          <a:latin typeface="Cambria Math" panose="02040503050406030204" pitchFamily="18" charset="0"/>
                        </a:rPr>
                        <m:t>𝑹</m:t>
                      </m:r>
                      <m:r>
                        <a:rPr kumimoji="1" lang="en-US" altLang="zh-CN" sz="2800" b="1" i="1" smtClean="0">
                          <a:latin typeface="Cambria Math" panose="02040503050406030204" pitchFamily="18" charset="0"/>
                        </a:rPr>
                        <m:t>:{</m:t>
                      </m:r>
                      <m:d>
                        <m:dPr>
                          <m:ctrlPr>
                            <a:rPr kumimoji="1" lang="en-US" altLang="zh-CN" sz="2800" b="1" i="1" smtClean="0">
                              <a:latin typeface="Cambria Math" panose="02040503050406030204" pitchFamily="18" charset="0"/>
                            </a:rPr>
                          </m:ctrlPr>
                        </m:dPr>
                        <m:e>
                          <m:r>
                            <a:rPr kumimoji="1" lang="en-US" altLang="zh-CN" sz="2800" b="1" i="1" smtClean="0">
                              <a:latin typeface="Cambria Math" panose="02040503050406030204" pitchFamily="18" charset="0"/>
                            </a:rPr>
                            <m:t>𝑯</m:t>
                          </m:r>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𝟏</m:t>
                              </m:r>
                            </m:sub>
                          </m:sSub>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𝑵</m:t>
                              </m:r>
                            </m:sub>
                          </m:sSub>
                        </m:e>
                      </m:d>
                      <m:r>
                        <a:rPr kumimoji="1" lang="en-US" altLang="zh-CN" sz="2800" b="1" i="1" smtClean="0">
                          <a:latin typeface="Cambria Math" panose="02040503050406030204" pitchFamily="18" charset="0"/>
                          <a:sym typeface="Wingdings" panose="05000000000000000000" pitchFamily="2" charset="2"/>
                        </a:rPr>
                        <m:t>(</m:t>
                      </m:r>
                      <m:sSub>
                        <m:sSubPr>
                          <m:ctrlPr>
                            <a:rPr kumimoji="1" lang="en-US" altLang="zh-CN" sz="2800" b="1" i="1" smtClean="0">
                              <a:latin typeface="Cambria Math" panose="02040503050406030204" pitchFamily="18" charset="0"/>
                              <a:sym typeface="Wingdings" panose="05000000000000000000" pitchFamily="2" charset="2"/>
                            </a:rPr>
                          </m:ctrlPr>
                        </m:sSubPr>
                        <m:e>
                          <m:r>
                            <a:rPr kumimoji="1" lang="en-US" altLang="zh-CN" sz="2800" b="1" i="1" smtClean="0">
                              <a:latin typeface="Cambria Math" panose="02040503050406030204" pitchFamily="18" charset="0"/>
                              <a:sym typeface="Wingdings" panose="05000000000000000000" pitchFamily="2" charset="2"/>
                            </a:rPr>
                            <m:t>𝒆</m:t>
                          </m:r>
                        </m:e>
                        <m:sub>
                          <m:r>
                            <a:rPr kumimoji="1" lang="en-US" altLang="zh-CN" sz="2800" b="1" i="1" smtClean="0">
                              <a:latin typeface="Cambria Math" panose="02040503050406030204" pitchFamily="18" charset="0"/>
                              <a:sym typeface="Wingdings" panose="05000000000000000000" pitchFamily="2" charset="2"/>
                            </a:rPr>
                            <m:t>𝒋</m:t>
                          </m:r>
                        </m:sub>
                      </m:sSub>
                      <m:r>
                        <a:rPr kumimoji="1" lang="en-US" altLang="zh-CN" sz="2800" b="1" i="1" smtClean="0">
                          <a:latin typeface="Cambria Math" panose="02040503050406030204" pitchFamily="18" charset="0"/>
                          <a:sym typeface="Wingdings" panose="05000000000000000000" pitchFamily="2" charset="2"/>
                        </a:rPr>
                        <m:t>)|</m:t>
                      </m:r>
                      <m:r>
                        <a:rPr kumimoji="1" lang="en-US" altLang="zh-CN" sz="2800" b="1" i="1" smtClean="0">
                          <a:latin typeface="Cambria Math" panose="02040503050406030204" pitchFamily="18" charset="0"/>
                        </a:rPr>
                        <m:t>𝑯</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𝒆</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𝒋</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𝑵</m:t>
                      </m:r>
                      <m:r>
                        <a:rPr kumimoji="1" lang="en-US" altLang="zh-CN" sz="2800" b="1" i="1" smtClean="0">
                          <a:latin typeface="Cambria Math" panose="02040503050406030204" pitchFamily="18" charset="0"/>
                        </a:rPr>
                        <m:t>]}</m:t>
                      </m:r>
                    </m:oMath>
                  </m:oMathPara>
                </a14:m>
                <a:endParaRPr kumimoji="1" lang="zh-CN" altLang="en-US" sz="2800" b="1" dirty="0"/>
              </a:p>
            </p:txBody>
          </p:sp>
        </mc:Choice>
        <mc:Fallback xmlns="">
          <p:sp>
            <p:nvSpPr>
              <p:cNvPr id="8" name="文本框 7">
                <a:extLst>
                  <a:ext uri="{FF2B5EF4-FFF2-40B4-BE49-F238E27FC236}">
                    <a16:creationId xmlns:a16="http://schemas.microsoft.com/office/drawing/2014/main" id="{DBFC78AE-D093-4DD9-8622-8F2688D8B3BB}"/>
                  </a:ext>
                </a:extLst>
              </p:cNvPr>
              <p:cNvSpPr txBox="1">
                <a:spLocks noRot="1" noChangeAspect="1" noMove="1" noResize="1" noEditPoints="1" noAdjustHandles="1" noChangeArrowheads="1" noChangeShapeType="1" noTextEdit="1"/>
              </p:cNvSpPr>
              <p:nvPr/>
            </p:nvSpPr>
            <p:spPr>
              <a:xfrm>
                <a:off x="570833" y="985273"/>
                <a:ext cx="6405921" cy="518219"/>
              </a:xfrm>
              <a:prstGeom prst="rect">
                <a:avLst/>
              </a:prstGeom>
              <a:blipFill>
                <a:blip r:embed="rId7"/>
                <a:stretch>
                  <a:fillRect l="-396" r="-792" b="-21429"/>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9C02F2AA-8A6A-5705-35E0-2CE468D211D8}"/>
              </a:ext>
            </a:extLst>
          </p:cNvPr>
          <p:cNvSpPr txBox="1"/>
          <p:nvPr/>
        </p:nvSpPr>
        <p:spPr>
          <a:xfrm>
            <a:off x="9928936" y="3622760"/>
            <a:ext cx="296137" cy="385128"/>
          </a:xfrm>
          <a:prstGeom prst="rect">
            <a:avLst/>
          </a:prstGeom>
          <a:noFill/>
          <a:ln w="34925">
            <a:solidFill>
              <a:srgbClr val="FF0000"/>
            </a:solidFill>
          </a:ln>
        </p:spPr>
        <p:txBody>
          <a:bodyPr wrap="square" rtlCol="0">
            <a:spAutoFit/>
          </a:bodyPr>
          <a:lstStyle/>
          <a:p>
            <a:endParaRPr kumimoji="1" lang="zh-CN" altLang="en-US" dirty="0"/>
          </a:p>
        </p:txBody>
      </p:sp>
      <p:sp>
        <p:nvSpPr>
          <p:cNvPr id="10" name="文本框 9">
            <a:extLst>
              <a:ext uri="{FF2B5EF4-FFF2-40B4-BE49-F238E27FC236}">
                <a16:creationId xmlns:a16="http://schemas.microsoft.com/office/drawing/2014/main" id="{51360B46-51D1-39A5-A089-9D09B9420FA7}"/>
              </a:ext>
            </a:extLst>
          </p:cNvPr>
          <p:cNvSpPr txBox="1"/>
          <p:nvPr/>
        </p:nvSpPr>
        <p:spPr>
          <a:xfrm>
            <a:off x="9926615" y="4627194"/>
            <a:ext cx="296137" cy="385128"/>
          </a:xfrm>
          <a:prstGeom prst="rect">
            <a:avLst/>
          </a:prstGeom>
          <a:noFill/>
          <a:ln w="34925">
            <a:solidFill>
              <a:srgbClr val="FF0000"/>
            </a:solidFill>
          </a:ln>
        </p:spPr>
        <p:txBody>
          <a:bodyPr wrap="square" rtlCol="0">
            <a:spAutoFit/>
          </a:bodyPr>
          <a:lstStyle/>
          <a:p>
            <a:endParaRPr kumimoji="1" lang="zh-CN" altLang="en-US" dirty="0"/>
          </a:p>
        </p:txBody>
      </p:sp>
      <p:cxnSp>
        <p:nvCxnSpPr>
          <p:cNvPr id="11" name="直线箭头连接符 10">
            <a:extLst>
              <a:ext uri="{FF2B5EF4-FFF2-40B4-BE49-F238E27FC236}">
                <a16:creationId xmlns:a16="http://schemas.microsoft.com/office/drawing/2014/main" id="{EE90A881-931A-56DF-6E9E-60C97C701E8C}"/>
              </a:ext>
            </a:extLst>
          </p:cNvPr>
          <p:cNvCxnSpPr/>
          <p:nvPr/>
        </p:nvCxnSpPr>
        <p:spPr>
          <a:xfrm flipH="1">
            <a:off x="6853117" y="5750714"/>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95708F38-6FD2-F3A4-6B69-5448ADD0B0C8}"/>
                  </a:ext>
                </a:extLst>
              </p:cNvPr>
              <p:cNvSpPr txBox="1"/>
              <p:nvPr/>
            </p:nvSpPr>
            <p:spPr>
              <a:xfrm>
                <a:off x="10603652" y="5596825"/>
                <a:ext cx="142603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𝑐h</m:t>
                      </m:r>
                      <m:r>
                        <a:rPr kumimoji="1" lang="en-US" altLang="zh-CN" sz="2000" b="0" i="1" smtClean="0">
                          <a:latin typeface="Cambria Math" panose="02040503050406030204" pitchFamily="18" charset="0"/>
                          <a:ea typeface="Cambria Math" panose="02040503050406030204" pitchFamily="18" charset="0"/>
                        </a:rPr>
                        <m:t>=2</m:t>
                      </m:r>
                    </m:oMath>
                  </m:oMathPara>
                </a14:m>
                <a:endParaRPr kumimoji="1" lang="zh-CN" altLang="en-US" sz="2000" dirty="0"/>
              </a:p>
            </p:txBody>
          </p:sp>
        </mc:Choice>
        <mc:Fallback xmlns="">
          <p:sp>
            <p:nvSpPr>
              <p:cNvPr id="12" name="文本框 11">
                <a:extLst>
                  <a:ext uri="{FF2B5EF4-FFF2-40B4-BE49-F238E27FC236}">
                    <a16:creationId xmlns:a16="http://schemas.microsoft.com/office/drawing/2014/main" id="{95708F38-6FD2-F3A4-6B69-5448ADD0B0C8}"/>
                  </a:ext>
                </a:extLst>
              </p:cNvPr>
              <p:cNvSpPr txBox="1">
                <a:spLocks noRot="1" noChangeAspect="1" noMove="1" noResize="1" noEditPoints="1" noAdjustHandles="1" noChangeArrowheads="1" noChangeShapeType="1" noTextEdit="1"/>
              </p:cNvSpPr>
              <p:nvPr/>
            </p:nvSpPr>
            <p:spPr>
              <a:xfrm>
                <a:off x="10603652" y="5596825"/>
                <a:ext cx="1426031" cy="307777"/>
              </a:xfrm>
              <a:prstGeom prst="rect">
                <a:avLst/>
              </a:prstGeom>
              <a:blipFill>
                <a:blip r:embed="rId8"/>
                <a:stretch>
                  <a:fillRect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143A830D-02A6-2321-83EE-652106D3B37D}"/>
                  </a:ext>
                </a:extLst>
              </p:cNvPr>
              <p:cNvSpPr txBox="1"/>
              <p:nvPr/>
            </p:nvSpPr>
            <p:spPr>
              <a:xfrm>
                <a:off x="11030513" y="3172527"/>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13" name="文本框 12">
                <a:extLst>
                  <a:ext uri="{FF2B5EF4-FFF2-40B4-BE49-F238E27FC236}">
                    <a16:creationId xmlns:a16="http://schemas.microsoft.com/office/drawing/2014/main" id="{143A830D-02A6-2321-83EE-652106D3B37D}"/>
                  </a:ext>
                </a:extLst>
              </p:cNvPr>
              <p:cNvSpPr txBox="1">
                <a:spLocks noRot="1" noChangeAspect="1" noMove="1" noResize="1" noEditPoints="1" noAdjustHandles="1" noChangeArrowheads="1" noChangeShapeType="1" noTextEdit="1"/>
              </p:cNvSpPr>
              <p:nvPr/>
            </p:nvSpPr>
            <p:spPr>
              <a:xfrm>
                <a:off x="11030513" y="3172527"/>
                <a:ext cx="649111" cy="830997"/>
              </a:xfrm>
              <a:prstGeom prst="rect">
                <a:avLst/>
              </a:prstGeom>
              <a:blipFill>
                <a:blip r:embed="rId9"/>
                <a:stretch>
                  <a:fillRect l="-11538" r="-9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CA3FC71E-EC82-485E-FF6B-C5911A09C3CC}"/>
                  </a:ext>
                </a:extLst>
              </p:cNvPr>
              <p:cNvSpPr txBox="1"/>
              <p:nvPr/>
            </p:nvSpPr>
            <p:spPr>
              <a:xfrm>
                <a:off x="6980616" y="6030188"/>
                <a:ext cx="2945999"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i="1" smtClean="0">
                          <a:latin typeface="Cambria Math" panose="02040503050406030204" pitchFamily="18" charset="0"/>
                        </a:rPr>
                        <m:t>𝑅𝑆𝑃</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𝑏</m:t>
                          </m:r>
                        </m:e>
                        <m:sub>
                          <m:r>
                            <a:rPr kumimoji="1" lang="en-US" altLang="zh-CN" sz="2000" b="0" i="1" smtClean="0">
                              <a:latin typeface="Cambria Math" panose="02040503050406030204" pitchFamily="18" charset="0"/>
                            </a:rPr>
                            <m:t>𝑗</m:t>
                          </m:r>
                        </m:sub>
                      </m:sSub>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𝑝𝑎𝑡h</m:t>
                      </m:r>
                      <m:r>
                        <a:rPr kumimoji="1" lang="en-US" altLang="zh-CN" sz="2000" b="0" i="1" smtClean="0">
                          <a:latin typeface="Cambria Math" panose="02040503050406030204" pitchFamily="18" charset="0"/>
                        </a:rPr>
                        <m:t>}</m:t>
                      </m:r>
                    </m:oMath>
                  </m:oMathPara>
                </a14:m>
                <a:endParaRPr kumimoji="1" lang="zh-CN" altLang="en-US" sz="2000" dirty="0"/>
              </a:p>
            </p:txBody>
          </p:sp>
        </mc:Choice>
        <mc:Fallback xmlns="">
          <p:sp>
            <p:nvSpPr>
              <p:cNvPr id="15" name="文本框 14">
                <a:extLst>
                  <a:ext uri="{FF2B5EF4-FFF2-40B4-BE49-F238E27FC236}">
                    <a16:creationId xmlns:a16="http://schemas.microsoft.com/office/drawing/2014/main" id="{CA3FC71E-EC82-485E-FF6B-C5911A09C3CC}"/>
                  </a:ext>
                </a:extLst>
              </p:cNvPr>
              <p:cNvSpPr txBox="1">
                <a:spLocks noRot="1" noChangeAspect="1" noMove="1" noResize="1" noEditPoints="1" noAdjustHandles="1" noChangeArrowheads="1" noChangeShapeType="1" noTextEdit="1"/>
              </p:cNvSpPr>
              <p:nvPr/>
            </p:nvSpPr>
            <p:spPr>
              <a:xfrm>
                <a:off x="6980616" y="6030188"/>
                <a:ext cx="2945999" cy="332463"/>
              </a:xfrm>
              <a:prstGeom prst="rect">
                <a:avLst/>
              </a:prstGeom>
              <a:blipFill>
                <a:blip r:embed="rId10"/>
                <a:stretch>
                  <a:fillRect l="-1288" r="-2146" b="-21429"/>
                </a:stretch>
              </a:blipFill>
            </p:spPr>
            <p:txBody>
              <a:bodyPr/>
              <a:lstStyle/>
              <a:p>
                <a:r>
                  <a:rPr lang="zh-CN" altLang="en-US">
                    <a:noFill/>
                  </a:rPr>
                  <a:t> </a:t>
                </a:r>
              </a:p>
            </p:txBody>
          </p:sp>
        </mc:Fallback>
      </mc:AlternateContent>
      <p:cxnSp>
        <p:nvCxnSpPr>
          <p:cNvPr id="16" name="直线箭头连接符 15">
            <a:extLst>
              <a:ext uri="{FF2B5EF4-FFF2-40B4-BE49-F238E27FC236}">
                <a16:creationId xmlns:a16="http://schemas.microsoft.com/office/drawing/2014/main" id="{5D84DD19-505A-B072-E0CE-8882C5ACE596}"/>
              </a:ext>
            </a:extLst>
          </p:cNvPr>
          <p:cNvCxnSpPr/>
          <p:nvPr/>
        </p:nvCxnSpPr>
        <p:spPr>
          <a:xfrm flipV="1">
            <a:off x="7512061" y="6386620"/>
            <a:ext cx="2345479"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D0721271-468C-6C62-7486-14B0B1F84689}"/>
              </a:ext>
            </a:extLst>
          </p:cNvPr>
          <p:cNvCxnSpPr>
            <a:cxnSpLocks/>
          </p:cNvCxnSpPr>
          <p:nvPr/>
        </p:nvCxnSpPr>
        <p:spPr>
          <a:xfrm>
            <a:off x="6343162" y="3788837"/>
            <a:ext cx="3015463" cy="2241351"/>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id="{D8285978-C418-A8D6-C789-E7F1538DC081}"/>
              </a:ext>
            </a:extLst>
          </p:cNvPr>
          <p:cNvCxnSpPr/>
          <p:nvPr/>
        </p:nvCxnSpPr>
        <p:spPr>
          <a:xfrm flipV="1">
            <a:off x="5271777" y="3842540"/>
            <a:ext cx="3700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3D8C6B49-74F0-6F68-6771-A5DF2342E883}"/>
                  </a:ext>
                </a:extLst>
              </p:cNvPr>
              <p:cNvSpPr txBox="1"/>
              <p:nvPr/>
            </p:nvSpPr>
            <p:spPr>
              <a:xfrm>
                <a:off x="1248765" y="2521173"/>
                <a:ext cx="2193934" cy="279628"/>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𝐶𝑜𝑚</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𝜋</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0" name="文本框 19">
                <a:extLst>
                  <a:ext uri="{FF2B5EF4-FFF2-40B4-BE49-F238E27FC236}">
                    <a16:creationId xmlns:a16="http://schemas.microsoft.com/office/drawing/2014/main" id="{3D8C6B49-74F0-6F68-6771-A5DF2342E883}"/>
                  </a:ext>
                </a:extLst>
              </p:cNvPr>
              <p:cNvSpPr txBox="1">
                <a:spLocks noRot="1" noChangeAspect="1" noMove="1" noResize="1" noEditPoints="1" noAdjustHandles="1" noChangeArrowheads="1" noChangeShapeType="1" noTextEdit="1"/>
              </p:cNvSpPr>
              <p:nvPr/>
            </p:nvSpPr>
            <p:spPr>
              <a:xfrm>
                <a:off x="1248765" y="2521173"/>
                <a:ext cx="2193934" cy="279628"/>
              </a:xfrm>
              <a:prstGeom prst="rect">
                <a:avLst/>
              </a:prstGeom>
              <a:blipFill>
                <a:blip r:embed="rId11"/>
                <a:stretch>
                  <a:fillRect l="-1724" t="-4348" r="-2874" b="-347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01C01F6C-AF09-97B7-9193-363772550399}"/>
                  </a:ext>
                </a:extLst>
              </p:cNvPr>
              <p:cNvSpPr txBox="1"/>
              <p:nvPr/>
            </p:nvSpPr>
            <p:spPr>
              <a:xfrm>
                <a:off x="3854125" y="2513820"/>
                <a:ext cx="282000" cy="279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1</m:t>
                          </m:r>
                        </m:sup>
                      </m:sSubSup>
                    </m:oMath>
                  </m:oMathPara>
                </a14:m>
                <a:endParaRPr kumimoji="1" lang="zh-CN" altLang="en-US" dirty="0"/>
              </a:p>
            </p:txBody>
          </p:sp>
        </mc:Choice>
        <mc:Fallback xmlns="">
          <p:sp>
            <p:nvSpPr>
              <p:cNvPr id="21" name="文本框 20">
                <a:extLst>
                  <a:ext uri="{FF2B5EF4-FFF2-40B4-BE49-F238E27FC236}">
                    <a16:creationId xmlns:a16="http://schemas.microsoft.com/office/drawing/2014/main" id="{01C01F6C-AF09-97B7-9193-363772550399}"/>
                  </a:ext>
                </a:extLst>
              </p:cNvPr>
              <p:cNvSpPr txBox="1">
                <a:spLocks noRot="1" noChangeAspect="1" noMove="1" noResize="1" noEditPoints="1" noAdjustHandles="1" noChangeArrowheads="1" noChangeShapeType="1" noTextEdit="1"/>
              </p:cNvSpPr>
              <p:nvPr/>
            </p:nvSpPr>
            <p:spPr>
              <a:xfrm>
                <a:off x="3854125" y="2513820"/>
                <a:ext cx="282000" cy="279628"/>
              </a:xfrm>
              <a:prstGeom prst="rect">
                <a:avLst/>
              </a:prstGeom>
              <a:blipFill>
                <a:blip r:embed="rId12"/>
                <a:stretch>
                  <a:fillRect l="-8696" r="-4348" b="-173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9AF5D432-5771-D601-EF56-BC418826E156}"/>
                  </a:ext>
                </a:extLst>
              </p:cNvPr>
              <p:cNvSpPr txBox="1"/>
              <p:nvPr/>
            </p:nvSpPr>
            <p:spPr>
              <a:xfrm>
                <a:off x="1162472" y="4899591"/>
                <a:ext cx="2232021" cy="28027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i="1">
                              <a:latin typeface="Cambria Math" panose="02040503050406030204" pitchFamily="18" charset="0"/>
                            </a:rPr>
                            <m:t>𝐶𝑜𝑚</m:t>
                          </m:r>
                          <m:r>
                            <a:rPr kumimoji="1" lang="en-US" altLang="zh-CN" i="1">
                              <a:latin typeface="Cambria Math" panose="02040503050406030204" pitchFamily="18" charset="0"/>
                            </a:rPr>
                            <m:t>(</m:t>
                          </m:r>
                          <m:r>
                            <a:rPr kumimoji="1" lang="en-US" altLang="zh-CN" i="1">
                              <a:latin typeface="Cambria Math" panose="02040503050406030204" pitchFamily="18" charset="0"/>
                            </a:rPr>
                            <m:t>𝜋</m:t>
                          </m:r>
                          <m:r>
                            <a:rPr kumimoji="1" lang="en-US" altLang="zh-CN" i="1">
                              <a:latin typeface="Cambria Math" panose="02040503050406030204" pitchFamily="18" charset="0"/>
                            </a:rPr>
                            <m:t>,</m:t>
                          </m:r>
                          <m:r>
                            <a:rPr kumimoji="1" lang="en-US" altLang="zh-CN" i="1">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𝑁</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2" name="文本框 21">
                <a:extLst>
                  <a:ext uri="{FF2B5EF4-FFF2-40B4-BE49-F238E27FC236}">
                    <a16:creationId xmlns:a16="http://schemas.microsoft.com/office/drawing/2014/main" id="{9AF5D432-5771-D601-EF56-BC418826E156}"/>
                  </a:ext>
                </a:extLst>
              </p:cNvPr>
              <p:cNvSpPr txBox="1">
                <a:spLocks noRot="1" noChangeAspect="1" noMove="1" noResize="1" noEditPoints="1" noAdjustHandles="1" noChangeArrowheads="1" noChangeShapeType="1" noTextEdit="1"/>
              </p:cNvSpPr>
              <p:nvPr/>
            </p:nvSpPr>
            <p:spPr>
              <a:xfrm>
                <a:off x="1162472" y="4899591"/>
                <a:ext cx="2232021" cy="280270"/>
              </a:xfrm>
              <a:prstGeom prst="rect">
                <a:avLst/>
              </a:prstGeom>
              <a:blipFill>
                <a:blip r:embed="rId13"/>
                <a:stretch>
                  <a:fillRect l="-1695" t="-4167" r="-2825" b="-29167"/>
                </a:stretch>
              </a:blipFill>
            </p:spPr>
            <p:txBody>
              <a:bodyPr/>
              <a:lstStyle/>
              <a:p>
                <a:r>
                  <a:rPr lang="zh-CN" altLang="en-US">
                    <a:noFill/>
                  </a:rPr>
                  <a:t> </a:t>
                </a:r>
              </a:p>
            </p:txBody>
          </p:sp>
        </mc:Fallback>
      </mc:AlternateContent>
      <p:sp>
        <p:nvSpPr>
          <p:cNvPr id="23" name="文本框 22">
            <a:extLst>
              <a:ext uri="{FF2B5EF4-FFF2-40B4-BE49-F238E27FC236}">
                <a16:creationId xmlns:a16="http://schemas.microsoft.com/office/drawing/2014/main" id="{E3AB6D79-B121-55E3-9216-5CDB1C7DF302}"/>
              </a:ext>
            </a:extLst>
          </p:cNvPr>
          <p:cNvSpPr txBox="1"/>
          <p:nvPr/>
        </p:nvSpPr>
        <p:spPr>
          <a:xfrm>
            <a:off x="4164895" y="3830784"/>
            <a:ext cx="691980" cy="307777"/>
          </a:xfrm>
          <a:prstGeom prst="rect">
            <a:avLst/>
          </a:prstGeom>
          <a:noFill/>
        </p:spPr>
        <p:txBody>
          <a:bodyPr wrap="square" rtlCol="0">
            <a:spAutoFit/>
          </a:bodyPr>
          <a:lstStyle/>
          <a:p>
            <a:r>
              <a:rPr lang="en-GB" altLang="zh-CN" sz="1400" b="0" i="0" dirty="0">
                <a:solidFill>
                  <a:srgbClr val="0D0D0D"/>
                </a:solidFill>
                <a:effectLst/>
                <a:latin typeface="STKaiti" panose="02010600040101010101" pitchFamily="2" charset="-122"/>
                <a:ea typeface="STKaiti" panose="02010600040101010101" pitchFamily="2" charset="-122"/>
              </a:rPr>
              <a:t>shuffle</a:t>
            </a:r>
            <a:endParaRPr kumimoji="1" lang="zh-CN" altLang="en-US" sz="1400"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6CA6B7D3-A411-8899-18C4-4DEC020B0F11}"/>
                  </a:ext>
                </a:extLst>
              </p:cNvPr>
              <p:cNvSpPr txBox="1"/>
              <p:nvPr/>
            </p:nvSpPr>
            <p:spPr>
              <a:xfrm>
                <a:off x="4936553" y="2527265"/>
                <a:ext cx="337208" cy="3390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𝑖</m:t>
                              </m:r>
                            </m:e>
                            <m:sub>
                              <m:r>
                                <a:rPr kumimoji="1" lang="en-US" altLang="zh-CN" b="0" i="1" smtClean="0">
                                  <a:latin typeface="Cambria Math" panose="02040503050406030204" pitchFamily="18" charset="0"/>
                                </a:rPr>
                                <m:t>1</m:t>
                              </m:r>
                            </m:sub>
                          </m:sSub>
                        </m:sup>
                      </m:sSubSup>
                    </m:oMath>
                  </m:oMathPara>
                </a14:m>
                <a:endParaRPr kumimoji="1" lang="zh-CN" altLang="en-US" dirty="0"/>
              </a:p>
            </p:txBody>
          </p:sp>
        </mc:Choice>
        <mc:Fallback xmlns="">
          <p:sp>
            <p:nvSpPr>
              <p:cNvPr id="24" name="文本框 23">
                <a:extLst>
                  <a:ext uri="{FF2B5EF4-FFF2-40B4-BE49-F238E27FC236}">
                    <a16:creationId xmlns:a16="http://schemas.microsoft.com/office/drawing/2014/main" id="{6CA6B7D3-A411-8899-18C4-4DEC020B0F11}"/>
                  </a:ext>
                </a:extLst>
              </p:cNvPr>
              <p:cNvSpPr txBox="1">
                <a:spLocks noRot="1" noChangeAspect="1" noMove="1" noResize="1" noEditPoints="1" noAdjustHandles="1" noChangeArrowheads="1" noChangeShapeType="1" noTextEdit="1"/>
              </p:cNvSpPr>
              <p:nvPr/>
            </p:nvSpPr>
            <p:spPr>
              <a:xfrm>
                <a:off x="4936553" y="2527265"/>
                <a:ext cx="337208" cy="339004"/>
              </a:xfrm>
              <a:prstGeom prst="rect">
                <a:avLst/>
              </a:prstGeom>
              <a:blipFill>
                <a:blip r:embed="rId14"/>
                <a:stretch>
                  <a:fillRect l="-7143" t="-3704" b="-14815"/>
                </a:stretch>
              </a:blipFill>
            </p:spPr>
            <p:txBody>
              <a:bodyPr/>
              <a:lstStyle/>
              <a:p>
                <a:r>
                  <a:rPr lang="zh-CN" altLang="en-US">
                    <a:noFill/>
                  </a:rPr>
                  <a:t> </a:t>
                </a:r>
              </a:p>
            </p:txBody>
          </p:sp>
        </mc:Fallback>
      </mc:AlternateContent>
      <p:sp>
        <p:nvSpPr>
          <p:cNvPr id="25" name="文本框 24">
            <a:extLst>
              <a:ext uri="{FF2B5EF4-FFF2-40B4-BE49-F238E27FC236}">
                <a16:creationId xmlns:a16="http://schemas.microsoft.com/office/drawing/2014/main" id="{E115EF5E-6B6E-3096-9258-107B465196C2}"/>
              </a:ext>
            </a:extLst>
          </p:cNvPr>
          <p:cNvSpPr txBox="1"/>
          <p:nvPr/>
        </p:nvSpPr>
        <p:spPr>
          <a:xfrm>
            <a:off x="5290113" y="3501566"/>
            <a:ext cx="1310450"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Merkle</a:t>
            </a:r>
            <a:r>
              <a:rPr kumimoji="1" lang="en-US" altLang="zh-CN" dirty="0"/>
              <a:t> </a:t>
            </a:r>
            <a:r>
              <a:rPr kumimoji="1" lang="en-US" altLang="zh-CN" dirty="0">
                <a:latin typeface="STKaiti" panose="02010600040101010101" pitchFamily="2" charset="-122"/>
                <a:ea typeface="STKaiti" panose="02010600040101010101" pitchFamily="2" charset="-122"/>
              </a:rPr>
              <a:t>tree</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CA0B52AC-080B-7C1B-BA18-C4BBF9AE16B8}"/>
                  </a:ext>
                </a:extLst>
              </p:cNvPr>
              <p:cNvSpPr txBox="1"/>
              <p:nvPr/>
            </p:nvSpPr>
            <p:spPr>
              <a:xfrm>
                <a:off x="2308933" y="3151966"/>
                <a:ext cx="1346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26" name="文本框 25">
                <a:extLst>
                  <a:ext uri="{FF2B5EF4-FFF2-40B4-BE49-F238E27FC236}">
                    <a16:creationId xmlns:a16="http://schemas.microsoft.com/office/drawing/2014/main" id="{CA0B52AC-080B-7C1B-BA18-C4BBF9AE16B8}"/>
                  </a:ext>
                </a:extLst>
              </p:cNvPr>
              <p:cNvSpPr txBox="1">
                <a:spLocks noRot="1" noChangeAspect="1" noMove="1" noResize="1" noEditPoints="1" noAdjustHandles="1" noChangeArrowheads="1" noChangeShapeType="1" noTextEdit="1"/>
              </p:cNvSpPr>
              <p:nvPr/>
            </p:nvSpPr>
            <p:spPr>
              <a:xfrm>
                <a:off x="2308933" y="3151966"/>
                <a:ext cx="134652" cy="276999"/>
              </a:xfrm>
              <a:prstGeom prst="rect">
                <a:avLst/>
              </a:prstGeom>
              <a:blipFill>
                <a:blip r:embed="rId15"/>
                <a:stretch>
                  <a:fillRect l="-25000" r="-25000" b="-4545"/>
                </a:stretch>
              </a:blipFill>
            </p:spPr>
            <p:txBody>
              <a:bodyPr/>
              <a:lstStyle/>
              <a:p>
                <a:r>
                  <a:rPr lang="zh-CN" altLang="en-US">
                    <a:noFill/>
                  </a:rPr>
                  <a:t> </a:t>
                </a:r>
              </a:p>
            </p:txBody>
          </p:sp>
        </mc:Fallback>
      </mc:AlternateContent>
      <p:cxnSp>
        <p:nvCxnSpPr>
          <p:cNvPr id="27" name="直线箭头连接符 26">
            <a:extLst>
              <a:ext uri="{FF2B5EF4-FFF2-40B4-BE49-F238E27FC236}">
                <a16:creationId xmlns:a16="http://schemas.microsoft.com/office/drawing/2014/main" id="{C45BD475-C37A-3413-CD88-82BB8B9836B5}"/>
              </a:ext>
            </a:extLst>
          </p:cNvPr>
          <p:cNvCxnSpPr/>
          <p:nvPr/>
        </p:nvCxnSpPr>
        <p:spPr>
          <a:xfrm>
            <a:off x="3411640" y="2652319"/>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39C6ED7B-8A13-E17B-3194-5F13C7DE79E0}"/>
                  </a:ext>
                </a:extLst>
              </p:cNvPr>
              <p:cNvSpPr txBox="1"/>
              <p:nvPr/>
            </p:nvSpPr>
            <p:spPr>
              <a:xfrm>
                <a:off x="3799691" y="3516873"/>
                <a:ext cx="278794" cy="336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𝑗</m:t>
                          </m:r>
                        </m:sup>
                      </m:sSubSup>
                    </m:oMath>
                  </m:oMathPara>
                </a14:m>
                <a:endParaRPr kumimoji="1" lang="zh-CN" altLang="en-US" dirty="0"/>
              </a:p>
            </p:txBody>
          </p:sp>
        </mc:Choice>
        <mc:Fallback xmlns="">
          <p:sp>
            <p:nvSpPr>
              <p:cNvPr id="28" name="文本框 27">
                <a:extLst>
                  <a:ext uri="{FF2B5EF4-FFF2-40B4-BE49-F238E27FC236}">
                    <a16:creationId xmlns:a16="http://schemas.microsoft.com/office/drawing/2014/main" id="{39C6ED7B-8A13-E17B-3194-5F13C7DE79E0}"/>
                  </a:ext>
                </a:extLst>
              </p:cNvPr>
              <p:cNvSpPr txBox="1">
                <a:spLocks noRot="1" noChangeAspect="1" noMove="1" noResize="1" noEditPoints="1" noAdjustHandles="1" noChangeArrowheads="1" noChangeShapeType="1" noTextEdit="1"/>
              </p:cNvSpPr>
              <p:nvPr/>
            </p:nvSpPr>
            <p:spPr>
              <a:xfrm>
                <a:off x="3799691" y="3516873"/>
                <a:ext cx="278794" cy="336823"/>
              </a:xfrm>
              <a:prstGeom prst="rect">
                <a:avLst/>
              </a:prstGeom>
              <a:blipFill>
                <a:blip r:embed="rId16"/>
                <a:stretch>
                  <a:fillRect l="-8696" r="-8696" b="-17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A8FC3B94-4AFA-449A-72E5-EC0D90D39CBD}"/>
                  </a:ext>
                </a:extLst>
              </p:cNvPr>
              <p:cNvSpPr txBox="1"/>
              <p:nvPr/>
            </p:nvSpPr>
            <p:spPr>
              <a:xfrm>
                <a:off x="3846481" y="4896257"/>
                <a:ext cx="319703" cy="280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𝑁</m:t>
                          </m:r>
                        </m:sup>
                      </m:sSubSup>
                    </m:oMath>
                  </m:oMathPara>
                </a14:m>
                <a:endParaRPr kumimoji="1" lang="zh-CN" altLang="en-US" dirty="0"/>
              </a:p>
            </p:txBody>
          </p:sp>
        </mc:Choice>
        <mc:Fallback xmlns="">
          <p:sp>
            <p:nvSpPr>
              <p:cNvPr id="29" name="文本框 28">
                <a:extLst>
                  <a:ext uri="{FF2B5EF4-FFF2-40B4-BE49-F238E27FC236}">
                    <a16:creationId xmlns:a16="http://schemas.microsoft.com/office/drawing/2014/main" id="{A8FC3B94-4AFA-449A-72E5-EC0D90D39CBD}"/>
                  </a:ext>
                </a:extLst>
              </p:cNvPr>
              <p:cNvSpPr txBox="1">
                <a:spLocks noRot="1" noChangeAspect="1" noMove="1" noResize="1" noEditPoints="1" noAdjustHandles="1" noChangeArrowheads="1" noChangeShapeType="1" noTextEdit="1"/>
              </p:cNvSpPr>
              <p:nvPr/>
            </p:nvSpPr>
            <p:spPr>
              <a:xfrm>
                <a:off x="3846481" y="4896257"/>
                <a:ext cx="319703" cy="280333"/>
              </a:xfrm>
              <a:prstGeom prst="rect">
                <a:avLst/>
              </a:prstGeom>
              <a:blipFill>
                <a:blip r:embed="rId17"/>
                <a:stretch>
                  <a:fillRect l="-7692" r="-3846" b="-13043"/>
                </a:stretch>
              </a:blipFill>
            </p:spPr>
            <p:txBody>
              <a:bodyPr/>
              <a:lstStyle/>
              <a:p>
                <a:r>
                  <a:rPr lang="zh-CN" altLang="en-US">
                    <a:noFill/>
                  </a:rPr>
                  <a:t> </a:t>
                </a:r>
              </a:p>
            </p:txBody>
          </p:sp>
        </mc:Fallback>
      </mc:AlternateContent>
      <p:cxnSp>
        <p:nvCxnSpPr>
          <p:cNvPr id="30" name="直线箭头连接符 29">
            <a:extLst>
              <a:ext uri="{FF2B5EF4-FFF2-40B4-BE49-F238E27FC236}">
                <a16:creationId xmlns:a16="http://schemas.microsoft.com/office/drawing/2014/main" id="{86B164DA-7774-BF16-9BFB-0E17654F7C01}"/>
              </a:ext>
            </a:extLst>
          </p:cNvPr>
          <p:cNvCxnSpPr/>
          <p:nvPr/>
        </p:nvCxnSpPr>
        <p:spPr>
          <a:xfrm>
            <a:off x="3403996" y="5034756"/>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4B0E33B0-1234-70F0-1185-1CA4E4F17750}"/>
              </a:ext>
            </a:extLst>
          </p:cNvPr>
          <p:cNvSpPr txBox="1"/>
          <p:nvPr/>
        </p:nvSpPr>
        <p:spPr>
          <a:xfrm>
            <a:off x="3799074" y="2503103"/>
            <a:ext cx="365821" cy="2768441"/>
          </a:xfrm>
          <a:prstGeom prst="rect">
            <a:avLst/>
          </a:prstGeom>
          <a:noFill/>
          <a:ln>
            <a:solidFill>
              <a:schemeClr val="accent1"/>
            </a:solidFill>
          </a:ln>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406C328D-3B60-508F-B207-E83E8CECCAFD}"/>
                  </a:ext>
                </a:extLst>
              </p:cNvPr>
              <p:cNvSpPr txBox="1"/>
              <p:nvPr/>
            </p:nvSpPr>
            <p:spPr>
              <a:xfrm>
                <a:off x="3834454" y="3151964"/>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32" name="文本框 31">
                <a:extLst>
                  <a:ext uri="{FF2B5EF4-FFF2-40B4-BE49-F238E27FC236}">
                    <a16:creationId xmlns:a16="http://schemas.microsoft.com/office/drawing/2014/main" id="{406C328D-3B60-508F-B207-E83E8CECCAFD}"/>
                  </a:ext>
                </a:extLst>
              </p:cNvPr>
              <p:cNvSpPr txBox="1">
                <a:spLocks noRot="1" noChangeAspect="1" noMove="1" noResize="1" noEditPoints="1" noAdjustHandles="1" noChangeArrowheads="1" noChangeShapeType="1" noTextEdit="1"/>
              </p:cNvSpPr>
              <p:nvPr/>
            </p:nvSpPr>
            <p:spPr>
              <a:xfrm>
                <a:off x="3834454" y="3151964"/>
                <a:ext cx="209041" cy="276999"/>
              </a:xfrm>
              <a:prstGeom prst="rect">
                <a:avLst/>
              </a:prstGeom>
              <a:blipFill>
                <a:blip r:embed="rId15"/>
                <a:stretch>
                  <a:fillRect b="-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9346B8ED-ED3C-3054-1668-72B9B0BA85D5}"/>
                  </a:ext>
                </a:extLst>
              </p:cNvPr>
              <p:cNvSpPr txBox="1"/>
              <p:nvPr/>
            </p:nvSpPr>
            <p:spPr>
              <a:xfrm>
                <a:off x="4920123" y="4909745"/>
                <a:ext cx="372473" cy="3390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𝑖</m:t>
                              </m:r>
                            </m:e>
                            <m:sub>
                              <m:r>
                                <a:rPr kumimoji="1" lang="en-US" altLang="zh-CN" b="0" i="1" smtClean="0">
                                  <a:latin typeface="Cambria Math" panose="02040503050406030204" pitchFamily="18" charset="0"/>
                                </a:rPr>
                                <m:t>𝑁</m:t>
                              </m:r>
                            </m:sub>
                          </m:sSub>
                        </m:sup>
                      </m:sSubSup>
                    </m:oMath>
                  </m:oMathPara>
                </a14:m>
                <a:endParaRPr kumimoji="1" lang="zh-CN" altLang="en-US" dirty="0"/>
              </a:p>
            </p:txBody>
          </p:sp>
        </mc:Choice>
        <mc:Fallback xmlns="">
          <p:sp>
            <p:nvSpPr>
              <p:cNvPr id="33" name="文本框 32">
                <a:extLst>
                  <a:ext uri="{FF2B5EF4-FFF2-40B4-BE49-F238E27FC236}">
                    <a16:creationId xmlns:a16="http://schemas.microsoft.com/office/drawing/2014/main" id="{9346B8ED-ED3C-3054-1668-72B9B0BA85D5}"/>
                  </a:ext>
                </a:extLst>
              </p:cNvPr>
              <p:cNvSpPr txBox="1">
                <a:spLocks noRot="1" noChangeAspect="1" noMove="1" noResize="1" noEditPoints="1" noAdjustHandles="1" noChangeArrowheads="1" noChangeShapeType="1" noTextEdit="1"/>
              </p:cNvSpPr>
              <p:nvPr/>
            </p:nvSpPr>
            <p:spPr>
              <a:xfrm>
                <a:off x="4920123" y="4909745"/>
                <a:ext cx="372473" cy="339004"/>
              </a:xfrm>
              <a:prstGeom prst="rect">
                <a:avLst/>
              </a:prstGeom>
              <a:blipFill>
                <a:blip r:embed="rId18"/>
                <a:stretch>
                  <a:fillRect l="-6667"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6C34A422-410D-A385-1C12-7FCE4FF34E48}"/>
                  </a:ext>
                </a:extLst>
              </p:cNvPr>
              <p:cNvSpPr txBox="1"/>
              <p:nvPr/>
            </p:nvSpPr>
            <p:spPr>
              <a:xfrm>
                <a:off x="5001838" y="3178475"/>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34" name="文本框 33">
                <a:extLst>
                  <a:ext uri="{FF2B5EF4-FFF2-40B4-BE49-F238E27FC236}">
                    <a16:creationId xmlns:a16="http://schemas.microsoft.com/office/drawing/2014/main" id="{6C34A422-410D-A385-1C12-7FCE4FF34E48}"/>
                  </a:ext>
                </a:extLst>
              </p:cNvPr>
              <p:cNvSpPr txBox="1">
                <a:spLocks noRot="1" noChangeAspect="1" noMove="1" noResize="1" noEditPoints="1" noAdjustHandles="1" noChangeArrowheads="1" noChangeShapeType="1" noTextEdit="1"/>
              </p:cNvSpPr>
              <p:nvPr/>
            </p:nvSpPr>
            <p:spPr>
              <a:xfrm>
                <a:off x="5001838" y="3178475"/>
                <a:ext cx="209041" cy="276999"/>
              </a:xfrm>
              <a:prstGeom prst="rect">
                <a:avLst/>
              </a:prstGeom>
              <a:blipFill>
                <a:blip r:embed="rId19"/>
                <a:stretch>
                  <a:fillRect l="-5882" b="-4348"/>
                </a:stretch>
              </a:blipFill>
            </p:spPr>
            <p:txBody>
              <a:bodyPr/>
              <a:lstStyle/>
              <a:p>
                <a:r>
                  <a:rPr lang="zh-CN" altLang="en-US">
                    <a:noFill/>
                  </a:rPr>
                  <a:t> </a:t>
                </a:r>
              </a:p>
            </p:txBody>
          </p:sp>
        </mc:Fallback>
      </mc:AlternateContent>
      <p:sp>
        <p:nvSpPr>
          <p:cNvPr id="35" name="文本框 34">
            <a:extLst>
              <a:ext uri="{FF2B5EF4-FFF2-40B4-BE49-F238E27FC236}">
                <a16:creationId xmlns:a16="http://schemas.microsoft.com/office/drawing/2014/main" id="{78D70F7F-304A-EE6D-3CEF-E3DEC7FAAED3}"/>
              </a:ext>
            </a:extLst>
          </p:cNvPr>
          <p:cNvSpPr txBox="1"/>
          <p:nvPr/>
        </p:nvSpPr>
        <p:spPr>
          <a:xfrm>
            <a:off x="4885948" y="2527265"/>
            <a:ext cx="365821" cy="2768441"/>
          </a:xfrm>
          <a:prstGeom prst="rect">
            <a:avLst/>
          </a:prstGeom>
          <a:noFill/>
          <a:ln>
            <a:solidFill>
              <a:schemeClr val="accent1"/>
            </a:solidFill>
          </a:ln>
        </p:spPr>
        <p:txBody>
          <a:bodyPr wrap="square" rtlCol="0">
            <a:spAutoFit/>
          </a:bodyPr>
          <a:lstStyle/>
          <a:p>
            <a:endParaRPr kumimoji="1" lang="zh-CN" altLang="en-US" dirty="0"/>
          </a:p>
        </p:txBody>
      </p:sp>
      <p:cxnSp>
        <p:nvCxnSpPr>
          <p:cNvPr id="36" name="直线箭头连接符 35">
            <a:extLst>
              <a:ext uri="{FF2B5EF4-FFF2-40B4-BE49-F238E27FC236}">
                <a16:creationId xmlns:a16="http://schemas.microsoft.com/office/drawing/2014/main" id="{1C7767C3-F6C6-EDD5-E844-43E8725BB0A6}"/>
              </a:ext>
            </a:extLst>
          </p:cNvPr>
          <p:cNvCxnSpPr/>
          <p:nvPr/>
        </p:nvCxnSpPr>
        <p:spPr>
          <a:xfrm flipV="1">
            <a:off x="4166184" y="3823938"/>
            <a:ext cx="719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5463DC28-C42D-2529-8547-93875279CBCE}"/>
              </a:ext>
            </a:extLst>
          </p:cNvPr>
          <p:cNvSpPr txBox="1"/>
          <p:nvPr/>
        </p:nvSpPr>
        <p:spPr>
          <a:xfrm>
            <a:off x="5396553" y="3810998"/>
            <a:ext cx="1152874"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compress</a:t>
            </a:r>
            <a:endParaRPr kumimoji="1" lang="zh-CN" altLang="en-US" dirty="0">
              <a:latin typeface="STKaiti" panose="02010600040101010101" pitchFamily="2" charset="-122"/>
              <a:ea typeface="STKaiti" panose="02010600040101010101" pitchFamily="2" charset="-122"/>
            </a:endParaRPr>
          </a:p>
        </p:txBody>
      </p:sp>
      <p:sp>
        <p:nvSpPr>
          <p:cNvPr id="38" name="文本框 37">
            <a:extLst>
              <a:ext uri="{FF2B5EF4-FFF2-40B4-BE49-F238E27FC236}">
                <a16:creationId xmlns:a16="http://schemas.microsoft.com/office/drawing/2014/main" id="{5A173FC0-89E4-A105-D192-E22B069A08C6}"/>
              </a:ext>
            </a:extLst>
          </p:cNvPr>
          <p:cNvSpPr txBox="1"/>
          <p:nvPr/>
        </p:nvSpPr>
        <p:spPr>
          <a:xfrm>
            <a:off x="1044516" y="2275798"/>
            <a:ext cx="5504911" cy="3155795"/>
          </a:xfrm>
          <a:prstGeom prst="rect">
            <a:avLst/>
          </a:prstGeom>
          <a:noFill/>
          <a:ln w="22225">
            <a:solidFill>
              <a:schemeClr val="tx1"/>
            </a:solidFill>
          </a:ln>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076BD962-4F9E-781A-AC9B-76B52D0C8846}"/>
                  </a:ext>
                </a:extLst>
              </p:cNvPr>
              <p:cNvSpPr txBox="1"/>
              <p:nvPr/>
            </p:nvSpPr>
            <p:spPr>
              <a:xfrm>
                <a:off x="1249830" y="3588769"/>
                <a:ext cx="2165272" cy="32271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i="1">
                              <a:latin typeface="Cambria Math" panose="02040503050406030204" pitchFamily="18" charset="0"/>
                            </a:rPr>
                            <m:t>𝐶𝑜𝑚</m:t>
                          </m:r>
                          <m:r>
                            <a:rPr kumimoji="1" lang="en-US" altLang="zh-CN" i="1">
                              <a:latin typeface="Cambria Math" panose="02040503050406030204" pitchFamily="18" charset="0"/>
                            </a:rPr>
                            <m:t>(</m:t>
                          </m:r>
                          <m:r>
                            <a:rPr kumimoji="1" lang="en-US" altLang="zh-CN" i="1">
                              <a:latin typeface="Cambria Math" panose="02040503050406030204" pitchFamily="18" charset="0"/>
                            </a:rPr>
                            <m:t>𝜋</m:t>
                          </m:r>
                          <m:r>
                            <a:rPr kumimoji="1" lang="en-US" altLang="zh-CN" i="1">
                              <a:latin typeface="Cambria Math" panose="02040503050406030204" pitchFamily="18" charset="0"/>
                            </a:rPr>
                            <m:t>,</m:t>
                          </m:r>
                          <m:r>
                            <a:rPr kumimoji="1" lang="en-US" altLang="zh-CN" i="1">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𝑗</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39" name="文本框 38">
                <a:extLst>
                  <a:ext uri="{FF2B5EF4-FFF2-40B4-BE49-F238E27FC236}">
                    <a16:creationId xmlns:a16="http://schemas.microsoft.com/office/drawing/2014/main" id="{076BD962-4F9E-781A-AC9B-76B52D0C8846}"/>
                  </a:ext>
                </a:extLst>
              </p:cNvPr>
              <p:cNvSpPr txBox="1">
                <a:spLocks noRot="1" noChangeAspect="1" noMove="1" noResize="1" noEditPoints="1" noAdjustHandles="1" noChangeArrowheads="1" noChangeShapeType="1" noTextEdit="1"/>
              </p:cNvSpPr>
              <p:nvPr/>
            </p:nvSpPr>
            <p:spPr>
              <a:xfrm>
                <a:off x="1249830" y="3588769"/>
                <a:ext cx="2165272" cy="322717"/>
              </a:xfrm>
              <a:prstGeom prst="rect">
                <a:avLst/>
              </a:prstGeom>
              <a:blipFill>
                <a:blip r:embed="rId20"/>
                <a:stretch>
                  <a:fillRect l="-1754" r="-3509" b="-185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2D8FDABC-3FDD-31D8-9164-984DE9F486F0}"/>
                  </a:ext>
                </a:extLst>
              </p:cNvPr>
              <p:cNvSpPr txBox="1"/>
              <p:nvPr/>
            </p:nvSpPr>
            <p:spPr>
              <a:xfrm>
                <a:off x="2308933" y="4358419"/>
                <a:ext cx="1346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40" name="文本框 39">
                <a:extLst>
                  <a:ext uri="{FF2B5EF4-FFF2-40B4-BE49-F238E27FC236}">
                    <a16:creationId xmlns:a16="http://schemas.microsoft.com/office/drawing/2014/main" id="{2D8FDABC-3FDD-31D8-9164-984DE9F486F0}"/>
                  </a:ext>
                </a:extLst>
              </p:cNvPr>
              <p:cNvSpPr txBox="1">
                <a:spLocks noRot="1" noChangeAspect="1" noMove="1" noResize="1" noEditPoints="1" noAdjustHandles="1" noChangeArrowheads="1" noChangeShapeType="1" noTextEdit="1"/>
              </p:cNvSpPr>
              <p:nvPr/>
            </p:nvSpPr>
            <p:spPr>
              <a:xfrm>
                <a:off x="2308933" y="4358419"/>
                <a:ext cx="134652" cy="276999"/>
              </a:xfrm>
              <a:prstGeom prst="rect">
                <a:avLst/>
              </a:prstGeom>
              <a:blipFill>
                <a:blip r:embed="rId15"/>
                <a:stretch>
                  <a:fillRect l="-25000" r="-25000" b="-4545"/>
                </a:stretch>
              </a:blipFill>
            </p:spPr>
            <p:txBody>
              <a:bodyPr/>
              <a:lstStyle/>
              <a:p>
                <a:r>
                  <a:rPr lang="zh-CN" altLang="en-US">
                    <a:noFill/>
                  </a:rPr>
                  <a:t> </a:t>
                </a:r>
              </a:p>
            </p:txBody>
          </p:sp>
        </mc:Fallback>
      </mc:AlternateContent>
      <p:cxnSp>
        <p:nvCxnSpPr>
          <p:cNvPr id="41" name="直线箭头连接符 40">
            <a:extLst>
              <a:ext uri="{FF2B5EF4-FFF2-40B4-BE49-F238E27FC236}">
                <a16:creationId xmlns:a16="http://schemas.microsoft.com/office/drawing/2014/main" id="{87093B05-8F14-80A2-1D67-03814F934118}"/>
              </a:ext>
            </a:extLst>
          </p:cNvPr>
          <p:cNvCxnSpPr/>
          <p:nvPr/>
        </p:nvCxnSpPr>
        <p:spPr>
          <a:xfrm>
            <a:off x="3373473" y="3740894"/>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D243DF70-BF36-1112-9A0C-5FB2E9786CFC}"/>
                  </a:ext>
                </a:extLst>
              </p:cNvPr>
              <p:cNvSpPr txBox="1"/>
              <p:nvPr/>
            </p:nvSpPr>
            <p:spPr>
              <a:xfrm>
                <a:off x="3869444" y="4359884"/>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42" name="文本框 41">
                <a:extLst>
                  <a:ext uri="{FF2B5EF4-FFF2-40B4-BE49-F238E27FC236}">
                    <a16:creationId xmlns:a16="http://schemas.microsoft.com/office/drawing/2014/main" id="{D243DF70-BF36-1112-9A0C-5FB2E9786CFC}"/>
                  </a:ext>
                </a:extLst>
              </p:cNvPr>
              <p:cNvSpPr txBox="1">
                <a:spLocks noRot="1" noChangeAspect="1" noMove="1" noResize="1" noEditPoints="1" noAdjustHandles="1" noChangeArrowheads="1" noChangeShapeType="1" noTextEdit="1"/>
              </p:cNvSpPr>
              <p:nvPr/>
            </p:nvSpPr>
            <p:spPr>
              <a:xfrm>
                <a:off x="3869444" y="4359884"/>
                <a:ext cx="209041" cy="276999"/>
              </a:xfrm>
              <a:prstGeom prst="rect">
                <a:avLst/>
              </a:prstGeom>
              <a:blipFill>
                <a:blip r:embed="rId19"/>
                <a:stretch>
                  <a:fillRect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B5B9FBA5-48FF-C4F3-7E59-5082E176BB6B}"/>
                  </a:ext>
                </a:extLst>
              </p:cNvPr>
              <p:cNvSpPr txBox="1"/>
              <p:nvPr/>
            </p:nvSpPr>
            <p:spPr>
              <a:xfrm>
                <a:off x="5002886" y="4379409"/>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43" name="文本框 42">
                <a:extLst>
                  <a:ext uri="{FF2B5EF4-FFF2-40B4-BE49-F238E27FC236}">
                    <a16:creationId xmlns:a16="http://schemas.microsoft.com/office/drawing/2014/main" id="{B5B9FBA5-48FF-C4F3-7E59-5082E176BB6B}"/>
                  </a:ext>
                </a:extLst>
              </p:cNvPr>
              <p:cNvSpPr txBox="1">
                <a:spLocks noRot="1" noChangeAspect="1" noMove="1" noResize="1" noEditPoints="1" noAdjustHandles="1" noChangeArrowheads="1" noChangeShapeType="1" noTextEdit="1"/>
              </p:cNvSpPr>
              <p:nvPr/>
            </p:nvSpPr>
            <p:spPr>
              <a:xfrm>
                <a:off x="5002886" y="4379409"/>
                <a:ext cx="209041" cy="276999"/>
              </a:xfrm>
              <a:prstGeom prst="rect">
                <a:avLst/>
              </a:prstGeom>
              <a:blipFill>
                <a:blip r:embed="rId21"/>
                <a:stretch>
                  <a:fillRect l="-5882" b="-4348"/>
                </a:stretch>
              </a:blipFill>
            </p:spPr>
            <p:txBody>
              <a:bodyPr/>
              <a:lstStyle/>
              <a:p>
                <a:r>
                  <a:rPr lang="zh-CN" altLang="en-US">
                    <a:noFill/>
                  </a:rPr>
                  <a:t> </a:t>
                </a:r>
              </a:p>
            </p:txBody>
          </p:sp>
        </mc:Fallback>
      </mc:AlternateContent>
      <p:cxnSp>
        <p:nvCxnSpPr>
          <p:cNvPr id="44" name="直线箭头连接符 43">
            <a:extLst>
              <a:ext uri="{FF2B5EF4-FFF2-40B4-BE49-F238E27FC236}">
                <a16:creationId xmlns:a16="http://schemas.microsoft.com/office/drawing/2014/main" id="{03C81A2F-4915-5AE3-40FD-3A9D0FBEB78C}"/>
              </a:ext>
            </a:extLst>
          </p:cNvPr>
          <p:cNvCxnSpPr/>
          <p:nvPr/>
        </p:nvCxnSpPr>
        <p:spPr>
          <a:xfrm rot="16200000">
            <a:off x="3770790" y="5964729"/>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D3D94483-D8EC-6545-B0F8-3920F9BD0E50}"/>
                  </a:ext>
                </a:extLst>
              </p:cNvPr>
              <p:cNvSpPr txBox="1"/>
              <p:nvPr/>
            </p:nvSpPr>
            <p:spPr>
              <a:xfrm>
                <a:off x="3695407" y="6109621"/>
                <a:ext cx="5379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𝑠𝑒𝑒𝑑</m:t>
                      </m:r>
                    </m:oMath>
                  </m:oMathPara>
                </a14:m>
                <a:endParaRPr kumimoji="1" lang="zh-CN" altLang="en-US" dirty="0"/>
              </a:p>
            </p:txBody>
          </p:sp>
        </mc:Choice>
        <mc:Fallback xmlns="">
          <p:sp>
            <p:nvSpPr>
              <p:cNvPr id="45" name="文本框 44">
                <a:extLst>
                  <a:ext uri="{FF2B5EF4-FFF2-40B4-BE49-F238E27FC236}">
                    <a16:creationId xmlns:a16="http://schemas.microsoft.com/office/drawing/2014/main" id="{D3D94483-D8EC-6545-B0F8-3920F9BD0E50}"/>
                  </a:ext>
                </a:extLst>
              </p:cNvPr>
              <p:cNvSpPr txBox="1">
                <a:spLocks noRot="1" noChangeAspect="1" noMove="1" noResize="1" noEditPoints="1" noAdjustHandles="1" noChangeArrowheads="1" noChangeShapeType="1" noTextEdit="1"/>
              </p:cNvSpPr>
              <p:nvPr/>
            </p:nvSpPr>
            <p:spPr>
              <a:xfrm>
                <a:off x="3695407" y="6109621"/>
                <a:ext cx="537904" cy="276999"/>
              </a:xfrm>
              <a:prstGeom prst="rect">
                <a:avLst/>
              </a:prstGeom>
              <a:blipFill>
                <a:blip r:embed="rId22"/>
                <a:stretch>
                  <a:fillRect l="-6818" r="-6818" b="-4167"/>
                </a:stretch>
              </a:blipFill>
            </p:spPr>
            <p:txBody>
              <a:bodyPr/>
              <a:lstStyle/>
              <a:p>
                <a:r>
                  <a:rPr lang="zh-CN" altLang="en-US">
                    <a:noFill/>
                  </a:rPr>
                  <a:t> </a:t>
                </a:r>
              </a:p>
            </p:txBody>
          </p:sp>
        </mc:Fallback>
      </mc:AlternateContent>
      <p:sp>
        <p:nvSpPr>
          <p:cNvPr id="46" name="文本框 45">
            <a:extLst>
              <a:ext uri="{FF2B5EF4-FFF2-40B4-BE49-F238E27FC236}">
                <a16:creationId xmlns:a16="http://schemas.microsoft.com/office/drawing/2014/main" id="{AEFFA783-D250-75EB-D8CA-ABD7C5795556}"/>
              </a:ext>
            </a:extLst>
          </p:cNvPr>
          <p:cNvSpPr txBox="1"/>
          <p:nvPr/>
        </p:nvSpPr>
        <p:spPr>
          <a:xfrm>
            <a:off x="4034845" y="5791686"/>
            <a:ext cx="1175334" cy="369332"/>
          </a:xfrm>
          <a:prstGeom prst="rect">
            <a:avLst/>
          </a:prstGeom>
          <a:noFill/>
        </p:spPr>
        <p:txBody>
          <a:bodyPr wrap="square">
            <a:spAutoFit/>
          </a:bodyPr>
          <a:lstStyle/>
          <a:p>
            <a:r>
              <a:rPr kumimoji="1" lang="en-US" altLang="zh-CN" sz="1800" dirty="0">
                <a:latin typeface="STKaiti" panose="02010600040101010101" pitchFamily="2" charset="-122"/>
                <a:ea typeface="STKaiti" panose="02010600040101010101" pitchFamily="2" charset="-122"/>
              </a:rPr>
              <a:t>Seed tree</a:t>
            </a:r>
            <a:endParaRPr kumimoji="1" lang="zh-CN" altLang="en-US" sz="1800"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026514B7-B4C0-A7D8-F36A-9D5208AC10AB}"/>
                  </a:ext>
                </a:extLst>
              </p:cNvPr>
              <p:cNvSpPr txBox="1"/>
              <p:nvPr/>
            </p:nvSpPr>
            <p:spPr>
              <a:xfrm>
                <a:off x="3413789" y="5507372"/>
                <a:ext cx="11283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7" name="文本框 46">
                <a:extLst>
                  <a:ext uri="{FF2B5EF4-FFF2-40B4-BE49-F238E27FC236}">
                    <a16:creationId xmlns:a16="http://schemas.microsoft.com/office/drawing/2014/main" id="{026514B7-B4C0-A7D8-F36A-9D5208AC10AB}"/>
                  </a:ext>
                </a:extLst>
              </p:cNvPr>
              <p:cNvSpPr txBox="1">
                <a:spLocks noRot="1" noChangeAspect="1" noMove="1" noResize="1" noEditPoints="1" noAdjustHandles="1" noChangeArrowheads="1" noChangeShapeType="1" noTextEdit="1"/>
              </p:cNvSpPr>
              <p:nvPr/>
            </p:nvSpPr>
            <p:spPr>
              <a:xfrm>
                <a:off x="3413789" y="5507372"/>
                <a:ext cx="1128386" cy="276999"/>
              </a:xfrm>
              <a:prstGeom prst="rect">
                <a:avLst/>
              </a:prstGeom>
              <a:blipFill>
                <a:blip r:embed="rId23"/>
                <a:stretch>
                  <a:fillRect l="-5556" t="-4348" r="-6667" b="-347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8241103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29</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5AA0A99-B015-DFAB-6903-76300CD9DAE8}"/>
                  </a:ext>
                </a:extLst>
              </p:cNvPr>
              <p:cNvSpPr txBox="1"/>
              <p:nvPr/>
            </p:nvSpPr>
            <p:spPr>
              <a:xfrm>
                <a:off x="1349277" y="3417493"/>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oMath>
                  </m:oMathPara>
                </a14:m>
                <a:endParaRPr kumimoji="1" lang="zh-CN" altLang="en-US" sz="4800" dirty="0"/>
              </a:p>
            </p:txBody>
          </p:sp>
        </mc:Choice>
        <mc:Fallback xmlns="">
          <p:sp>
            <p:nvSpPr>
              <p:cNvPr id="3" name="文本框 2">
                <a:extLst>
                  <a:ext uri="{FF2B5EF4-FFF2-40B4-BE49-F238E27FC236}">
                    <a16:creationId xmlns:a16="http://schemas.microsoft.com/office/drawing/2014/main" id="{65AA0A99-B015-DFAB-6903-76300CD9DAE8}"/>
                  </a:ext>
                </a:extLst>
              </p:cNvPr>
              <p:cNvSpPr txBox="1">
                <a:spLocks noRot="1" noChangeAspect="1" noMove="1" noResize="1" noEditPoints="1" noAdjustHandles="1" noChangeArrowheads="1" noChangeShapeType="1" noTextEdit="1"/>
              </p:cNvSpPr>
              <p:nvPr/>
            </p:nvSpPr>
            <p:spPr>
              <a:xfrm>
                <a:off x="1349277" y="3417493"/>
                <a:ext cx="838023" cy="83099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2A1FBC5-1E73-CC2A-7653-C42C71011F56}"/>
                  </a:ext>
                </a:extLst>
              </p:cNvPr>
              <p:cNvSpPr txBox="1"/>
              <p:nvPr/>
            </p:nvSpPr>
            <p:spPr>
              <a:xfrm>
                <a:off x="10017362" y="3417494"/>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4" name="文本框 3">
                <a:extLst>
                  <a:ext uri="{FF2B5EF4-FFF2-40B4-BE49-F238E27FC236}">
                    <a16:creationId xmlns:a16="http://schemas.microsoft.com/office/drawing/2014/main" id="{82A1FBC5-1E73-CC2A-7653-C42C71011F56}"/>
                  </a:ext>
                </a:extLst>
              </p:cNvPr>
              <p:cNvSpPr txBox="1">
                <a:spLocks noRot="1" noChangeAspect="1" noMove="1" noResize="1" noEditPoints="1" noAdjustHandles="1" noChangeArrowheads="1" noChangeShapeType="1" noTextEdit="1"/>
              </p:cNvSpPr>
              <p:nvPr/>
            </p:nvSpPr>
            <p:spPr>
              <a:xfrm>
                <a:off x="10017362" y="3417494"/>
                <a:ext cx="649111" cy="830997"/>
              </a:xfrm>
              <a:prstGeom prst="rect">
                <a:avLst/>
              </a:prstGeom>
              <a:blipFill>
                <a:blip r:embed="rId4"/>
                <a:stretch>
                  <a:fillRect l="-11321" r="-75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907079BC-9C72-5F3B-85E1-1A5303BE508F}"/>
                  </a:ext>
                </a:extLst>
              </p:cNvPr>
              <p:cNvSpPr txBox="1"/>
              <p:nvPr/>
            </p:nvSpPr>
            <p:spPr>
              <a:xfrm>
                <a:off x="2882135" y="3094630"/>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907079BC-9C72-5F3B-85E1-1A5303BE508F}"/>
                  </a:ext>
                </a:extLst>
              </p:cNvPr>
              <p:cNvSpPr txBox="1">
                <a:spLocks noRot="1" noChangeAspect="1" noMove="1" noResize="1" noEditPoints="1" noAdjustHandles="1" noChangeArrowheads="1" noChangeShapeType="1" noTextEdit="1"/>
              </p:cNvSpPr>
              <p:nvPr/>
            </p:nvSpPr>
            <p:spPr>
              <a:xfrm>
                <a:off x="2882135" y="3094630"/>
                <a:ext cx="2381003" cy="307777"/>
              </a:xfrm>
              <a:prstGeom prst="rect">
                <a:avLst/>
              </a:prstGeom>
              <a:blipFill>
                <a:blip r:embed="rId5"/>
                <a:stretch>
                  <a:fillRect b="-2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D250B91-32B8-6631-41E0-29940433F87B}"/>
                  </a:ext>
                </a:extLst>
              </p:cNvPr>
              <p:cNvSpPr txBox="1"/>
              <p:nvPr/>
            </p:nvSpPr>
            <p:spPr>
              <a:xfrm>
                <a:off x="2469337" y="3616697"/>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6" name="文本框 5">
                <a:extLst>
                  <a:ext uri="{FF2B5EF4-FFF2-40B4-BE49-F238E27FC236}">
                    <a16:creationId xmlns:a16="http://schemas.microsoft.com/office/drawing/2014/main" id="{BD250B91-32B8-6631-41E0-29940433F87B}"/>
                  </a:ext>
                </a:extLst>
              </p:cNvPr>
              <p:cNvSpPr txBox="1">
                <a:spLocks noRot="1" noChangeAspect="1" noMove="1" noResize="1" noEditPoints="1" noAdjustHandles="1" noChangeArrowheads="1" noChangeShapeType="1" noTextEdit="1"/>
              </p:cNvSpPr>
              <p:nvPr/>
            </p:nvSpPr>
            <p:spPr>
              <a:xfrm>
                <a:off x="2469337" y="3616697"/>
                <a:ext cx="2786606" cy="307777"/>
              </a:xfrm>
              <a:prstGeom prst="rect">
                <a:avLst/>
              </a:prstGeom>
              <a:blipFill>
                <a:blip r:embed="rId6"/>
                <a:stretch>
                  <a:fillRect b="-1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8398BD6-A4EF-6532-1F64-FCEE5E7A5363}"/>
                  </a:ext>
                </a:extLst>
              </p:cNvPr>
              <p:cNvSpPr txBox="1"/>
              <p:nvPr/>
            </p:nvSpPr>
            <p:spPr>
              <a:xfrm>
                <a:off x="5517124" y="3090992"/>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7" name="文本框 6">
                <a:extLst>
                  <a:ext uri="{FF2B5EF4-FFF2-40B4-BE49-F238E27FC236}">
                    <a16:creationId xmlns:a16="http://schemas.microsoft.com/office/drawing/2014/main" id="{A8398BD6-A4EF-6532-1F64-FCEE5E7A5363}"/>
                  </a:ext>
                </a:extLst>
              </p:cNvPr>
              <p:cNvSpPr txBox="1">
                <a:spLocks noRot="1" noChangeAspect="1" noMove="1" noResize="1" noEditPoints="1" noAdjustHandles="1" noChangeArrowheads="1" noChangeShapeType="1" noTextEdit="1"/>
              </p:cNvSpPr>
              <p:nvPr/>
            </p:nvSpPr>
            <p:spPr>
              <a:xfrm>
                <a:off x="5517124" y="3090992"/>
                <a:ext cx="598754" cy="307777"/>
              </a:xfrm>
              <a:prstGeom prst="rect">
                <a:avLst/>
              </a:prstGeom>
              <a:blipFill>
                <a:blip r:embed="rId7"/>
                <a:stretch>
                  <a:fillRect l="-8333" r="-6250" b="-8000"/>
                </a:stretch>
              </a:blipFill>
            </p:spPr>
            <p:txBody>
              <a:bodyPr/>
              <a:lstStyle/>
              <a:p>
                <a:r>
                  <a:rPr lang="zh-CN" altLang="en-US">
                    <a:noFill/>
                  </a:rPr>
                  <a:t> </a:t>
                </a:r>
              </a:p>
            </p:txBody>
          </p:sp>
        </mc:Fallback>
      </mc:AlternateContent>
      <p:sp>
        <p:nvSpPr>
          <p:cNvPr id="8" name="右大括号 7">
            <a:extLst>
              <a:ext uri="{FF2B5EF4-FFF2-40B4-BE49-F238E27FC236}">
                <a16:creationId xmlns:a16="http://schemas.microsoft.com/office/drawing/2014/main" id="{6A8791C7-336A-6F30-8343-6328C567F937}"/>
              </a:ext>
            </a:extLst>
          </p:cNvPr>
          <p:cNvSpPr/>
          <p:nvPr/>
        </p:nvSpPr>
        <p:spPr>
          <a:xfrm>
            <a:off x="5214796" y="2705141"/>
            <a:ext cx="302328" cy="1081668"/>
          </a:xfrm>
          <a:prstGeom prst="rightBrace">
            <a:avLst/>
          </a:pr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cxnSp>
        <p:nvCxnSpPr>
          <p:cNvPr id="9" name="直线箭头连接符 8">
            <a:extLst>
              <a:ext uri="{FF2B5EF4-FFF2-40B4-BE49-F238E27FC236}">
                <a16:creationId xmlns:a16="http://schemas.microsoft.com/office/drawing/2014/main" id="{7953970D-260A-9428-5039-884E28C2AE60}"/>
              </a:ext>
            </a:extLst>
          </p:cNvPr>
          <p:cNvCxnSpPr/>
          <p:nvPr/>
        </p:nvCxnSpPr>
        <p:spPr>
          <a:xfrm>
            <a:off x="6088886" y="3261826"/>
            <a:ext cx="162208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DE613F1-3D1A-AED2-999F-B5B34B954662}"/>
                  </a:ext>
                </a:extLst>
              </p:cNvPr>
              <p:cNvSpPr txBox="1"/>
              <p:nvPr/>
            </p:nvSpPr>
            <p:spPr>
              <a:xfrm>
                <a:off x="561791" y="1184056"/>
                <a:ext cx="653416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smtClean="0">
                          <a:latin typeface="Cambria Math" panose="02040503050406030204" pitchFamily="18" charset="0"/>
                        </a:rPr>
                        <m:t>𝑹</m:t>
                      </m:r>
                      <m:r>
                        <a:rPr kumimoji="1" lang="en-US" altLang="zh-CN" sz="2800" b="1" i="1" smtClean="0">
                          <a:latin typeface="Cambria Math" panose="02040503050406030204" pitchFamily="18" charset="0"/>
                        </a:rPr>
                        <m:t>:{</m:t>
                      </m:r>
                      <m:d>
                        <m:dPr>
                          <m:ctrlPr>
                            <a:rPr kumimoji="1" lang="en-US" altLang="zh-CN" sz="2800" b="1" i="1" smtClean="0">
                              <a:latin typeface="Cambria Math" panose="02040503050406030204" pitchFamily="18" charset="0"/>
                            </a:rPr>
                          </m:ctrlPr>
                        </m:dPr>
                        <m:e>
                          <m:r>
                            <a:rPr kumimoji="1" lang="en-US" altLang="zh-CN" sz="2800" b="1" i="1" smtClean="0">
                              <a:latin typeface="Cambria Math" panose="02040503050406030204" pitchFamily="18" charset="0"/>
                            </a:rPr>
                            <m:t>𝑯</m:t>
                          </m:r>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𝟏</m:t>
                              </m:r>
                            </m:sub>
                          </m:sSub>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𝑵</m:t>
                              </m:r>
                            </m:sub>
                          </m:sSub>
                        </m:e>
                      </m:d>
                      <m:r>
                        <a:rPr kumimoji="1" lang="en-US" altLang="zh-CN" sz="2800" b="1" i="1" smtClean="0">
                          <a:latin typeface="Cambria Math" panose="02040503050406030204" pitchFamily="18" charset="0"/>
                          <a:sym typeface="Wingdings" panose="05000000000000000000" pitchFamily="2" charset="2"/>
                        </a:rPr>
                        <m:t>(</m:t>
                      </m:r>
                      <m:sSub>
                        <m:sSubPr>
                          <m:ctrlPr>
                            <a:rPr kumimoji="1" lang="en-US" altLang="zh-CN" sz="2800" b="1" i="1" smtClean="0">
                              <a:latin typeface="Cambria Math" panose="02040503050406030204" pitchFamily="18" charset="0"/>
                              <a:sym typeface="Wingdings" panose="05000000000000000000" pitchFamily="2" charset="2"/>
                            </a:rPr>
                          </m:ctrlPr>
                        </m:sSubPr>
                        <m:e>
                          <m:r>
                            <a:rPr kumimoji="1" lang="en-US" altLang="zh-CN" sz="2800" b="1" i="1" smtClean="0">
                              <a:latin typeface="Cambria Math" panose="02040503050406030204" pitchFamily="18" charset="0"/>
                              <a:sym typeface="Wingdings" panose="05000000000000000000" pitchFamily="2" charset="2"/>
                            </a:rPr>
                            <m:t>𝒆</m:t>
                          </m:r>
                        </m:e>
                        <m:sub>
                          <m:r>
                            <a:rPr kumimoji="1" lang="en-US" altLang="zh-CN" sz="2800" b="1" i="1" smtClean="0">
                              <a:latin typeface="Cambria Math" panose="02040503050406030204" pitchFamily="18" charset="0"/>
                              <a:sym typeface="Wingdings" panose="05000000000000000000" pitchFamily="2" charset="2"/>
                            </a:rPr>
                            <m:t>𝝅</m:t>
                          </m:r>
                        </m:sub>
                      </m:sSub>
                      <m:r>
                        <a:rPr kumimoji="1" lang="en-US" altLang="zh-CN" sz="2800" b="1" i="1" smtClean="0">
                          <a:latin typeface="Cambria Math" panose="02040503050406030204" pitchFamily="18" charset="0"/>
                          <a:sym typeface="Wingdings" panose="05000000000000000000" pitchFamily="2" charset="2"/>
                        </a:rPr>
                        <m:t>)|</m:t>
                      </m:r>
                      <m:r>
                        <a:rPr kumimoji="1" lang="en-US" altLang="zh-CN" sz="2800" b="1" i="1" smtClean="0">
                          <a:latin typeface="Cambria Math" panose="02040503050406030204" pitchFamily="18" charset="0"/>
                        </a:rPr>
                        <m:t>𝑯</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𝒆</m:t>
                          </m:r>
                        </m:e>
                        <m:sub>
                          <m:r>
                            <a:rPr kumimoji="1" lang="en-US" altLang="zh-CN" sz="2800" b="1" i="1" smtClean="0">
                              <a:latin typeface="Cambria Math" panose="02040503050406030204" pitchFamily="18" charset="0"/>
                            </a:rPr>
                            <m:t>𝝅</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𝝅</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𝝅</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𝑵</m:t>
                      </m:r>
                      <m:r>
                        <a:rPr kumimoji="1" lang="en-US" altLang="zh-CN" sz="2800" b="1" i="1" smtClean="0">
                          <a:latin typeface="Cambria Math" panose="02040503050406030204" pitchFamily="18" charset="0"/>
                        </a:rPr>
                        <m:t>]}</m:t>
                      </m:r>
                    </m:oMath>
                  </m:oMathPara>
                </a14:m>
                <a:endParaRPr kumimoji="1" lang="zh-CN" altLang="en-US" sz="2800" b="1" dirty="0"/>
              </a:p>
            </p:txBody>
          </p:sp>
        </mc:Choice>
        <mc:Fallback xmlns="">
          <p:sp>
            <p:nvSpPr>
              <p:cNvPr id="10" name="文本框 9">
                <a:extLst>
                  <a:ext uri="{FF2B5EF4-FFF2-40B4-BE49-F238E27FC236}">
                    <a16:creationId xmlns:a16="http://schemas.microsoft.com/office/drawing/2014/main" id="{0DE613F1-3D1A-AED2-999F-B5B34B954662}"/>
                  </a:ext>
                </a:extLst>
              </p:cNvPr>
              <p:cNvSpPr txBox="1">
                <a:spLocks noRot="1" noChangeAspect="1" noMove="1" noResize="1" noEditPoints="1" noAdjustHandles="1" noChangeArrowheads="1" noChangeShapeType="1" noTextEdit="1"/>
              </p:cNvSpPr>
              <p:nvPr/>
            </p:nvSpPr>
            <p:spPr>
              <a:xfrm>
                <a:off x="561791" y="1184056"/>
                <a:ext cx="6534160" cy="430887"/>
              </a:xfrm>
              <a:prstGeom prst="rect">
                <a:avLst/>
              </a:prstGeom>
              <a:blipFill>
                <a:blip r:embed="rId8"/>
                <a:stretch>
                  <a:fillRect l="-777" t="-2857" r="-1359" b="-3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7EFF9831-37BE-4331-9A8C-A4EAD1566DA3}"/>
                  </a:ext>
                </a:extLst>
              </p:cNvPr>
              <p:cNvSpPr txBox="1"/>
              <p:nvPr/>
            </p:nvSpPr>
            <p:spPr>
              <a:xfrm>
                <a:off x="4000767" y="2483966"/>
                <a:ext cx="114216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𝑟𝑜𝑜𝑡</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1</m:t>
                          </m:r>
                        </m:sub>
                      </m:sSub>
                    </m:oMath>
                  </m:oMathPara>
                </a14:m>
                <a:endParaRPr kumimoji="1" lang="zh-CN" altLang="en-US" sz="2000" dirty="0"/>
              </a:p>
            </p:txBody>
          </p:sp>
        </mc:Choice>
        <mc:Fallback xmlns="">
          <p:sp>
            <p:nvSpPr>
              <p:cNvPr id="11" name="文本框 10">
                <a:extLst>
                  <a:ext uri="{FF2B5EF4-FFF2-40B4-BE49-F238E27FC236}">
                    <a16:creationId xmlns:a16="http://schemas.microsoft.com/office/drawing/2014/main" id="{7EFF9831-37BE-4331-9A8C-A4EAD1566DA3}"/>
                  </a:ext>
                </a:extLst>
              </p:cNvPr>
              <p:cNvSpPr txBox="1">
                <a:spLocks noRot="1" noChangeAspect="1" noMove="1" noResize="1" noEditPoints="1" noAdjustHandles="1" noChangeArrowheads="1" noChangeShapeType="1" noTextEdit="1"/>
              </p:cNvSpPr>
              <p:nvPr/>
            </p:nvSpPr>
            <p:spPr>
              <a:xfrm>
                <a:off x="4000767" y="2483966"/>
                <a:ext cx="1142160" cy="307777"/>
              </a:xfrm>
              <a:prstGeom prst="rect">
                <a:avLst/>
              </a:prstGeom>
              <a:blipFill>
                <a:blip r:embed="rId9"/>
                <a:stretch>
                  <a:fillRect l="-2174" b="-16000"/>
                </a:stretch>
              </a:blipFill>
            </p:spPr>
            <p:txBody>
              <a:bodyPr/>
              <a:lstStyle/>
              <a:p>
                <a:r>
                  <a:rPr lang="zh-CN" altLang="en-US">
                    <a:noFill/>
                  </a:rPr>
                  <a:t> </a:t>
                </a:r>
              </a:p>
            </p:txBody>
          </p:sp>
        </mc:Fallback>
      </mc:AlternateContent>
      <p:cxnSp>
        <p:nvCxnSpPr>
          <p:cNvPr id="12" name="直线箭头连接符 11">
            <a:extLst>
              <a:ext uri="{FF2B5EF4-FFF2-40B4-BE49-F238E27FC236}">
                <a16:creationId xmlns:a16="http://schemas.microsoft.com/office/drawing/2014/main" id="{3E773C4D-6815-F12D-5D43-A97179403B0A}"/>
              </a:ext>
            </a:extLst>
          </p:cNvPr>
          <p:cNvCxnSpPr/>
          <p:nvPr/>
        </p:nvCxnSpPr>
        <p:spPr>
          <a:xfrm flipH="1">
            <a:off x="4100875" y="4488687"/>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2EC51DAF-BABF-F884-0758-52A6E358EF21}"/>
                  </a:ext>
                </a:extLst>
              </p:cNvPr>
              <p:cNvSpPr txBox="1"/>
              <p:nvPr/>
            </p:nvSpPr>
            <p:spPr>
              <a:xfrm>
                <a:off x="7851410" y="4334798"/>
                <a:ext cx="142603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𝑐h</m:t>
                      </m:r>
                      <m:r>
                        <a:rPr kumimoji="1" lang="en-US" altLang="zh-CN" sz="2000" b="0" i="1" smtClean="0">
                          <a:latin typeface="Cambria Math" panose="02040503050406030204" pitchFamily="18" charset="0"/>
                          <a:ea typeface="Cambria Math" panose="02040503050406030204" pitchFamily="18" charset="0"/>
                        </a:rPr>
                        <m:t>=3</m:t>
                      </m:r>
                    </m:oMath>
                  </m:oMathPara>
                </a14:m>
                <a:endParaRPr kumimoji="1" lang="zh-CN" altLang="en-US" sz="2000" dirty="0"/>
              </a:p>
            </p:txBody>
          </p:sp>
        </mc:Choice>
        <mc:Fallback xmlns="">
          <p:sp>
            <p:nvSpPr>
              <p:cNvPr id="13" name="文本框 12">
                <a:extLst>
                  <a:ext uri="{FF2B5EF4-FFF2-40B4-BE49-F238E27FC236}">
                    <a16:creationId xmlns:a16="http://schemas.microsoft.com/office/drawing/2014/main" id="{2EC51DAF-BABF-F884-0758-52A6E358EF21}"/>
                  </a:ext>
                </a:extLst>
              </p:cNvPr>
              <p:cNvSpPr txBox="1">
                <a:spLocks noRot="1" noChangeAspect="1" noMove="1" noResize="1" noEditPoints="1" noAdjustHandles="1" noChangeArrowheads="1" noChangeShapeType="1" noTextEdit="1"/>
              </p:cNvSpPr>
              <p:nvPr/>
            </p:nvSpPr>
            <p:spPr>
              <a:xfrm>
                <a:off x="7851410" y="4334798"/>
                <a:ext cx="1426031" cy="307777"/>
              </a:xfrm>
              <a:prstGeom prst="rect">
                <a:avLst/>
              </a:prstGeom>
              <a:blipFill>
                <a:blip r:embed="rId10"/>
                <a:stretch>
                  <a:fillRect b="-8000"/>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B8FF1A34-FFD9-2888-6BD8-6093DE3B63F6}"/>
              </a:ext>
            </a:extLst>
          </p:cNvPr>
          <p:cNvSpPr txBox="1"/>
          <p:nvPr/>
        </p:nvSpPr>
        <p:spPr>
          <a:xfrm>
            <a:off x="4859426" y="3089219"/>
            <a:ext cx="296137" cy="385128"/>
          </a:xfrm>
          <a:prstGeom prst="rect">
            <a:avLst/>
          </a:prstGeom>
          <a:noFill/>
          <a:ln w="34925">
            <a:solidFill>
              <a:srgbClr val="FF0000"/>
            </a:solidFill>
          </a:ln>
        </p:spPr>
        <p:txBody>
          <a:bodyPr wrap="square" rtlCol="0">
            <a:spAutoFit/>
          </a:bodyPr>
          <a:lstStyle/>
          <a:p>
            <a:endParaRPr kumimoji="1" lang="zh-CN" altLang="en-US" dirty="0"/>
          </a:p>
        </p:txBody>
      </p:sp>
      <p:sp>
        <p:nvSpPr>
          <p:cNvPr id="15" name="文本框 14">
            <a:extLst>
              <a:ext uri="{FF2B5EF4-FFF2-40B4-BE49-F238E27FC236}">
                <a16:creationId xmlns:a16="http://schemas.microsoft.com/office/drawing/2014/main" id="{99EFAD21-6ECE-410B-0194-0AECF0AC57AB}"/>
              </a:ext>
            </a:extLst>
          </p:cNvPr>
          <p:cNvSpPr txBox="1"/>
          <p:nvPr/>
        </p:nvSpPr>
        <p:spPr>
          <a:xfrm>
            <a:off x="4846790" y="2496157"/>
            <a:ext cx="296137" cy="385128"/>
          </a:xfrm>
          <a:prstGeom prst="rect">
            <a:avLst/>
          </a:prstGeom>
          <a:noFill/>
          <a:ln w="34925">
            <a:solidFill>
              <a:srgbClr val="FF0000"/>
            </a:solidFill>
          </a:ln>
        </p:spPr>
        <p:txBody>
          <a:bodyPr wrap="square" rtlCol="0">
            <a:spAutoFit/>
          </a:bodyPr>
          <a:lstStyle/>
          <a:p>
            <a:endParaRPr kumimoji="1" lang="zh-CN" altLang="en-US" dirty="0"/>
          </a:p>
        </p:txBody>
      </p:sp>
    </p:spTree>
    <p:extLst>
      <p:ext uri="{BB962C8B-B14F-4D97-AF65-F5344CB8AC3E}">
        <p14:creationId xmlns:p14="http://schemas.microsoft.com/office/powerpoint/2010/main" val="337421653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7951" y="176843"/>
            <a:ext cx="1787265" cy="727180"/>
          </a:xfrm>
        </p:spPr>
        <p:txBody>
          <a:bodyPr/>
          <a:lstStyle/>
          <a:p>
            <a:r>
              <a:rPr lang="en-US" altLang="zh-CN" dirty="0"/>
              <a:t>Online</a:t>
            </a:r>
            <a:endParaRPr lang="zh-CN" altLang="en-US" dirty="0"/>
          </a:p>
        </p:txBody>
      </p:sp>
      <p:sp>
        <p:nvSpPr>
          <p:cNvPr id="3" name="文本框 2"/>
          <p:cNvSpPr txBox="1"/>
          <p:nvPr/>
        </p:nvSpPr>
        <p:spPr>
          <a:xfrm>
            <a:off x="2331279" y="1639461"/>
            <a:ext cx="6009664" cy="502766"/>
          </a:xfrm>
          <a:prstGeom prst="rect">
            <a:avLst/>
          </a:prstGeom>
          <a:noFill/>
        </p:spPr>
        <p:txBody>
          <a:bodyPr wrap="square">
            <a:spAutoFit/>
          </a:bodyPr>
          <a:lstStyle/>
          <a:p>
            <a:r>
              <a:rPr lang="en-US" altLang="zh-CN" sz="2665" b="1" dirty="0">
                <a:solidFill>
                  <a:srgbClr val="002060"/>
                </a:solidFill>
              </a:rPr>
              <a:t>Background</a:t>
            </a:r>
            <a:endParaRPr lang="zh-CN" altLang="en-US" sz="2665" b="1" dirty="0">
              <a:solidFill>
                <a:srgbClr val="002060"/>
              </a:solidFill>
            </a:endParaRPr>
          </a:p>
        </p:txBody>
      </p:sp>
      <p:sp>
        <p:nvSpPr>
          <p:cNvPr id="11" name="椭圆 10"/>
          <p:cNvSpPr/>
          <p:nvPr/>
        </p:nvSpPr>
        <p:spPr>
          <a:xfrm>
            <a:off x="1582491" y="1605227"/>
            <a:ext cx="591004" cy="591004"/>
          </a:xfrm>
          <a:prstGeom prst="ellipse">
            <a:avLst/>
          </a:prstGeom>
          <a:solidFill>
            <a:srgbClr val="013E5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01</a:t>
            </a:r>
            <a:endParaRPr lang="zh-CN" altLang="en-US" sz="2665" dirty="0">
              <a:solidFill>
                <a:schemeClr val="bg1"/>
              </a:solidFill>
              <a:latin typeface="Impact" panose="020B0806030902050204" pitchFamily="34" charset="0"/>
            </a:endParaRPr>
          </a:p>
        </p:txBody>
      </p:sp>
      <p:grpSp>
        <p:nvGrpSpPr>
          <p:cNvPr id="14" name="组合 13"/>
          <p:cNvGrpSpPr/>
          <p:nvPr/>
        </p:nvGrpSpPr>
        <p:grpSpPr>
          <a:xfrm>
            <a:off x="1574139" y="2980727"/>
            <a:ext cx="8956075" cy="591004"/>
            <a:chOff x="748456" y="1690664"/>
            <a:chExt cx="6690786" cy="443253"/>
          </a:xfrm>
        </p:grpSpPr>
        <p:sp>
          <p:nvSpPr>
            <p:cNvPr id="9" name="文本框 8"/>
            <p:cNvSpPr txBox="1"/>
            <p:nvPr/>
          </p:nvSpPr>
          <p:spPr>
            <a:xfrm>
              <a:off x="1316311" y="1715018"/>
              <a:ext cx="6122931" cy="377075"/>
            </a:xfrm>
            <a:prstGeom prst="rect">
              <a:avLst/>
            </a:prstGeom>
            <a:noFill/>
          </p:spPr>
          <p:txBody>
            <a:bodyPr wrap="square">
              <a:spAutoFit/>
            </a:bodyPr>
            <a:lstStyle/>
            <a:p>
              <a:r>
                <a:rPr lang="en-US" altLang="zh-CN" sz="2665" b="1" dirty="0">
                  <a:solidFill>
                    <a:schemeClr val="bg2"/>
                  </a:solidFill>
                </a:rPr>
                <a:t>Preliminaries</a:t>
              </a:r>
              <a:endParaRPr lang="zh-CN" altLang="en-US" sz="2665" b="1" dirty="0">
                <a:solidFill>
                  <a:schemeClr val="bg2"/>
                </a:solidFill>
              </a:endParaRPr>
            </a:p>
          </p:txBody>
        </p:sp>
        <p:sp>
          <p:nvSpPr>
            <p:cNvPr id="12" name="椭圆 11"/>
            <p:cNvSpPr/>
            <p:nvPr/>
          </p:nvSpPr>
          <p:spPr>
            <a:xfrm>
              <a:off x="748456" y="1690664"/>
              <a:ext cx="443253" cy="44325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02</a:t>
              </a:r>
              <a:endParaRPr lang="zh-CN" altLang="en-US" sz="2665" dirty="0">
                <a:solidFill>
                  <a:schemeClr val="bg1"/>
                </a:solidFill>
                <a:latin typeface="Impact" panose="020B0806030902050204" pitchFamily="34" charset="0"/>
              </a:endParaRPr>
            </a:p>
          </p:txBody>
        </p:sp>
      </p:grpSp>
      <p:grpSp>
        <p:nvGrpSpPr>
          <p:cNvPr id="15" name="组合 14"/>
          <p:cNvGrpSpPr/>
          <p:nvPr/>
        </p:nvGrpSpPr>
        <p:grpSpPr>
          <a:xfrm>
            <a:off x="1579233" y="4558857"/>
            <a:ext cx="9886521" cy="1577995"/>
            <a:chOff x="752276" y="3406617"/>
            <a:chExt cx="7414891" cy="1183496"/>
          </a:xfrm>
        </p:grpSpPr>
        <p:sp>
          <p:nvSpPr>
            <p:cNvPr id="4" name="文本框 3"/>
            <p:cNvSpPr txBox="1"/>
            <p:nvPr/>
          </p:nvSpPr>
          <p:spPr>
            <a:xfrm>
              <a:off x="1316310" y="3443497"/>
              <a:ext cx="6850857" cy="376237"/>
            </a:xfrm>
            <a:prstGeom prst="rect">
              <a:avLst/>
            </a:prstGeom>
            <a:noFill/>
          </p:spPr>
          <p:txBody>
            <a:bodyPr wrap="square">
              <a:spAutoFit/>
            </a:bodyPr>
            <a:lstStyle/>
            <a:p>
              <a:r>
                <a:rPr lang="en-US" altLang="zh-CN" sz="2665" b="1" dirty="0">
                  <a:solidFill>
                    <a:schemeClr val="bg2"/>
                  </a:solidFill>
                </a:rPr>
                <a:t>Our Work —— </a:t>
              </a:r>
              <a:r>
                <a:rPr lang="en-US" altLang="zh-CN" sz="2665" b="1" dirty="0">
                  <a:solidFill>
                    <a:schemeClr val="bg2"/>
                  </a:solidFill>
                  <a:sym typeface="+mn-ea"/>
                </a:rPr>
                <a:t>code-based one-out-of-many proofs</a:t>
              </a:r>
              <a:endParaRPr lang="zh-CN" altLang="en-US" sz="2665" b="1" dirty="0">
                <a:solidFill>
                  <a:schemeClr val="bg2"/>
                </a:solidFill>
              </a:endParaRPr>
            </a:p>
          </p:txBody>
        </p:sp>
        <p:sp>
          <p:nvSpPr>
            <p:cNvPr id="5" name="文本框 4"/>
            <p:cNvSpPr txBox="1"/>
            <p:nvPr/>
          </p:nvSpPr>
          <p:spPr>
            <a:xfrm>
              <a:off x="1687783" y="3949321"/>
              <a:ext cx="4629150" cy="515574"/>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chemeClr val="bg2"/>
                  </a:solidFill>
                  <a:latin typeface="微软雅黑" pitchFamily="34" charset="-122"/>
                </a:rPr>
                <a:t>SD/GSD-based one-out-of-many proofs</a:t>
              </a:r>
              <a:endParaRPr lang="zh-CN" altLang="en-US" sz="1865" b="1" dirty="0">
                <a:solidFill>
                  <a:schemeClr val="bg2"/>
                </a:solidFill>
                <a:latin typeface="微软雅黑" pitchFamily="34" charset="-122"/>
              </a:endParaRPr>
            </a:p>
            <a:p>
              <a:pPr marL="381000" indent="-381000">
                <a:buFont typeface="Wingdings" panose="05000000000000000000" pitchFamily="2" charset="2"/>
                <a:buChar char="l"/>
              </a:pPr>
              <a:endParaRPr lang="en-US" altLang="zh-CN" sz="1865" b="1" dirty="0">
                <a:solidFill>
                  <a:srgbClr val="3391AA"/>
                </a:solidFill>
                <a:latin typeface="微软雅黑" pitchFamily="34" charset="-122"/>
              </a:endParaRPr>
            </a:p>
          </p:txBody>
        </p:sp>
        <p:sp>
          <p:nvSpPr>
            <p:cNvPr id="6" name="文本框 5"/>
            <p:cNvSpPr txBox="1"/>
            <p:nvPr/>
          </p:nvSpPr>
          <p:spPr>
            <a:xfrm>
              <a:off x="1687783" y="4305371"/>
              <a:ext cx="4629150" cy="284742"/>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chemeClr val="bg2"/>
                  </a:solidFill>
                  <a:latin typeface="微软雅黑" pitchFamily="34" charset="-122"/>
                </a:rPr>
                <a:t>Ring signature scheme</a:t>
              </a:r>
            </a:p>
          </p:txBody>
        </p:sp>
        <p:sp>
          <p:nvSpPr>
            <p:cNvPr id="13" name="椭圆 12"/>
            <p:cNvSpPr/>
            <p:nvPr/>
          </p:nvSpPr>
          <p:spPr>
            <a:xfrm>
              <a:off x="752276" y="3406617"/>
              <a:ext cx="443253" cy="44325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03</a:t>
              </a:r>
              <a:endParaRPr lang="zh-CN" altLang="en-US" sz="2665" dirty="0">
                <a:solidFill>
                  <a:schemeClr val="bg1"/>
                </a:solidFill>
                <a:latin typeface="Impact" panose="020B0806030902050204" pitchFamily="34" charset="0"/>
              </a:endParaRPr>
            </a:p>
          </p:txBody>
        </p:sp>
      </p:grpSp>
      <p:sp>
        <p:nvSpPr>
          <p:cNvPr id="16" name="灯片编号占位符 15"/>
          <p:cNvSpPr>
            <a:spLocks noGrp="1"/>
          </p:cNvSpPr>
          <p:nvPr>
            <p:ph type="sldNum" sz="quarter" idx="12"/>
          </p:nvPr>
        </p:nvSpPr>
        <p:spPr/>
        <p:txBody>
          <a:bodyPr/>
          <a:lstStyle/>
          <a:p>
            <a:pPr defTabSz="914400">
              <a:defRPr/>
            </a:pPr>
            <a:fld id="{0F0C7B39-4D7E-4E2C-B3E5-BF16B572E60E}" type="slidenum">
              <a:rPr lang="zh-CN" altLang="en-US"/>
              <a:t>3</a:t>
            </a:fld>
            <a:endParaRPr lang="zh-CN" altLang="en-US"/>
          </a:p>
        </p:txBody>
      </p:sp>
      <p:sp>
        <p:nvSpPr>
          <p:cNvPr id="7" name="文本框 6"/>
          <p:cNvSpPr txBox="1"/>
          <p:nvPr/>
        </p:nvSpPr>
        <p:spPr>
          <a:xfrm>
            <a:off x="2826576" y="6184668"/>
            <a:ext cx="6172200" cy="379656"/>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chemeClr val="bg2"/>
                </a:solidFill>
                <a:latin typeface="微软雅黑" pitchFamily="34" charset="-122"/>
              </a:rPr>
              <a:t>Group signature scheme </a:t>
            </a:r>
          </a:p>
        </p:txBody>
      </p:sp>
      <p:sp>
        <p:nvSpPr>
          <p:cNvPr id="17" name="文本框 16">
            <a:extLst>
              <a:ext uri="{FF2B5EF4-FFF2-40B4-BE49-F238E27FC236}">
                <a16:creationId xmlns:a16="http://schemas.microsoft.com/office/drawing/2014/main" id="{273B44A4-C84B-B02A-A468-B37E545398C1}"/>
              </a:ext>
            </a:extLst>
          </p:cNvPr>
          <p:cNvSpPr txBox="1"/>
          <p:nvPr/>
        </p:nvSpPr>
        <p:spPr>
          <a:xfrm>
            <a:off x="2672207" y="4148495"/>
            <a:ext cx="6096000"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chemeClr val="bg2"/>
                </a:solidFill>
                <a:latin typeface="微软雅黑" pitchFamily="34" charset="-122"/>
              </a:rPr>
              <a:t>General decoding problem</a:t>
            </a:r>
            <a:endParaRPr lang="zh-CN" altLang="en-US" sz="2000" dirty="0">
              <a:solidFill>
                <a:schemeClr val="bg2"/>
              </a:solidFill>
            </a:endParaRPr>
          </a:p>
        </p:txBody>
      </p:sp>
      <p:sp>
        <p:nvSpPr>
          <p:cNvPr id="18" name="文本框 17">
            <a:extLst>
              <a:ext uri="{FF2B5EF4-FFF2-40B4-BE49-F238E27FC236}">
                <a16:creationId xmlns:a16="http://schemas.microsoft.com/office/drawing/2014/main" id="{7C99CA14-041F-883D-65DC-3886F10A9A35}"/>
              </a:ext>
            </a:extLst>
          </p:cNvPr>
          <p:cNvSpPr txBox="1"/>
          <p:nvPr/>
        </p:nvSpPr>
        <p:spPr>
          <a:xfrm>
            <a:off x="2672207" y="3659243"/>
            <a:ext cx="7057051"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chemeClr val="bg2"/>
                </a:solidFill>
                <a:latin typeface="微软雅黑" pitchFamily="34" charset="-122"/>
              </a:rPr>
              <a:t>Syndrome decoding problem</a:t>
            </a:r>
            <a:endParaRPr lang="zh-CN" altLang="en-US" sz="2400" dirty="0">
              <a:solidFill>
                <a:schemeClr val="bg2"/>
              </a:solidFill>
            </a:endParaRPr>
          </a:p>
        </p:txBody>
      </p:sp>
      <p:sp>
        <p:nvSpPr>
          <p:cNvPr id="8" name="文本框 7">
            <a:extLst>
              <a:ext uri="{FF2B5EF4-FFF2-40B4-BE49-F238E27FC236}">
                <a16:creationId xmlns:a16="http://schemas.microsoft.com/office/drawing/2014/main" id="{A6EE0BF8-CD32-C713-A419-1A62962617AB}"/>
              </a:ext>
            </a:extLst>
          </p:cNvPr>
          <p:cNvSpPr txBox="1"/>
          <p:nvPr/>
        </p:nvSpPr>
        <p:spPr>
          <a:xfrm>
            <a:off x="2384150" y="2315000"/>
            <a:ext cx="7057051"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rgbClr val="3391AA"/>
                </a:solidFill>
                <a:latin typeface="微软雅黑" pitchFamily="34" charset="-122"/>
              </a:rPr>
              <a:t>One-out-of-many proofs</a:t>
            </a:r>
            <a:endParaRPr lang="zh-CN" altLang="en-US" sz="2400" dirty="0"/>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30</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BA36E9A0-BCDA-23D9-7581-2B4A2849FB24}"/>
                  </a:ext>
                </a:extLst>
              </p:cNvPr>
              <p:cNvSpPr txBox="1"/>
              <p:nvPr/>
            </p:nvSpPr>
            <p:spPr>
              <a:xfrm>
                <a:off x="7941191" y="4147554"/>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3" name="文本框 2">
                <a:extLst>
                  <a:ext uri="{FF2B5EF4-FFF2-40B4-BE49-F238E27FC236}">
                    <a16:creationId xmlns:a16="http://schemas.microsoft.com/office/drawing/2014/main" id="{BA36E9A0-BCDA-23D9-7581-2B4A2849FB24}"/>
                  </a:ext>
                </a:extLst>
              </p:cNvPr>
              <p:cNvSpPr txBox="1">
                <a:spLocks noRot="1" noChangeAspect="1" noMove="1" noResize="1" noEditPoints="1" noAdjustHandles="1" noChangeArrowheads="1" noChangeShapeType="1" noTextEdit="1"/>
              </p:cNvSpPr>
              <p:nvPr/>
            </p:nvSpPr>
            <p:spPr>
              <a:xfrm>
                <a:off x="7941191" y="4147554"/>
                <a:ext cx="2381003" cy="307777"/>
              </a:xfrm>
              <a:prstGeom prst="rect">
                <a:avLst/>
              </a:prstGeom>
              <a:blipFill>
                <a:blip r:embed="rId3"/>
                <a:stretch>
                  <a:fillRect b="-2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B6487861-06C1-516D-A84A-A4BAED4974B0}"/>
                  </a:ext>
                </a:extLst>
              </p:cNvPr>
              <p:cNvSpPr txBox="1"/>
              <p:nvPr/>
            </p:nvSpPr>
            <p:spPr>
              <a:xfrm>
                <a:off x="7528393" y="4669621"/>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4" name="文本框 3">
                <a:extLst>
                  <a:ext uri="{FF2B5EF4-FFF2-40B4-BE49-F238E27FC236}">
                    <a16:creationId xmlns:a16="http://schemas.microsoft.com/office/drawing/2014/main" id="{B6487861-06C1-516D-A84A-A4BAED4974B0}"/>
                  </a:ext>
                </a:extLst>
              </p:cNvPr>
              <p:cNvSpPr txBox="1">
                <a:spLocks noRot="1" noChangeAspect="1" noMove="1" noResize="1" noEditPoints="1" noAdjustHandles="1" noChangeArrowheads="1" noChangeShapeType="1" noTextEdit="1"/>
              </p:cNvSpPr>
              <p:nvPr/>
            </p:nvSpPr>
            <p:spPr>
              <a:xfrm>
                <a:off x="7528393" y="4669621"/>
                <a:ext cx="2786606" cy="307777"/>
              </a:xfrm>
              <a:prstGeom prst="rect">
                <a:avLst/>
              </a:prstGeom>
              <a:blipFill>
                <a:blip r:embed="rId4"/>
                <a:stretch>
                  <a:fillRect b="-1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C9D69C51-FE99-A4AB-E352-AE412B016457}"/>
                  </a:ext>
                </a:extLst>
              </p:cNvPr>
              <p:cNvSpPr txBox="1"/>
              <p:nvPr/>
            </p:nvSpPr>
            <p:spPr>
              <a:xfrm>
                <a:off x="9072018" y="3654828"/>
                <a:ext cx="120183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𝑟𝑜𝑜𝑡</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1</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C9D69C51-FE99-A4AB-E352-AE412B016457}"/>
                  </a:ext>
                </a:extLst>
              </p:cNvPr>
              <p:cNvSpPr txBox="1">
                <a:spLocks noRot="1" noChangeAspect="1" noMove="1" noResize="1" noEditPoints="1" noAdjustHandles="1" noChangeArrowheads="1" noChangeShapeType="1" noTextEdit="1"/>
              </p:cNvSpPr>
              <p:nvPr/>
            </p:nvSpPr>
            <p:spPr>
              <a:xfrm>
                <a:off x="9072018" y="3654828"/>
                <a:ext cx="1201834" cy="307777"/>
              </a:xfrm>
              <a:prstGeom prst="rect">
                <a:avLst/>
              </a:prstGeom>
              <a:blipFill>
                <a:blip r:embed="rId5"/>
                <a:stretch>
                  <a:fillRect l="-1053" b="-16667"/>
                </a:stretch>
              </a:blipFill>
            </p:spPr>
            <p:txBody>
              <a:bodyPr/>
              <a:lstStyle/>
              <a:p>
                <a:r>
                  <a:rPr lang="zh-CN" altLang="en-US">
                    <a:noFill/>
                  </a:rPr>
                  <a:t> </a:t>
                </a:r>
              </a:p>
            </p:txBody>
          </p:sp>
        </mc:Fallback>
      </mc:AlternateContent>
      <p:sp>
        <p:nvSpPr>
          <p:cNvPr id="6" name="右大括号 5">
            <a:extLst>
              <a:ext uri="{FF2B5EF4-FFF2-40B4-BE49-F238E27FC236}">
                <a16:creationId xmlns:a16="http://schemas.microsoft.com/office/drawing/2014/main" id="{01441F7D-FA51-1EBE-7D7C-42BA543DFB35}"/>
              </a:ext>
            </a:extLst>
          </p:cNvPr>
          <p:cNvSpPr/>
          <p:nvPr/>
        </p:nvSpPr>
        <p:spPr>
          <a:xfrm>
            <a:off x="10273852" y="3741719"/>
            <a:ext cx="504762" cy="1235679"/>
          </a:xfrm>
          <a:prstGeom prst="righ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0BCEB6F3-F1E0-28D9-A430-89D5E5BB5BED}"/>
                  </a:ext>
                </a:extLst>
              </p:cNvPr>
              <p:cNvSpPr txBox="1"/>
              <p:nvPr/>
            </p:nvSpPr>
            <p:spPr>
              <a:xfrm>
                <a:off x="10778614" y="4205669"/>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7" name="文本框 6">
                <a:extLst>
                  <a:ext uri="{FF2B5EF4-FFF2-40B4-BE49-F238E27FC236}">
                    <a16:creationId xmlns:a16="http://schemas.microsoft.com/office/drawing/2014/main" id="{0BCEB6F3-F1E0-28D9-A430-89D5E5BB5BED}"/>
                  </a:ext>
                </a:extLst>
              </p:cNvPr>
              <p:cNvSpPr txBox="1">
                <a:spLocks noRot="1" noChangeAspect="1" noMove="1" noResize="1" noEditPoints="1" noAdjustHandles="1" noChangeArrowheads="1" noChangeShapeType="1" noTextEdit="1"/>
              </p:cNvSpPr>
              <p:nvPr/>
            </p:nvSpPr>
            <p:spPr>
              <a:xfrm>
                <a:off x="10778614" y="4205669"/>
                <a:ext cx="598754" cy="307777"/>
              </a:xfrm>
              <a:prstGeom prst="rect">
                <a:avLst/>
              </a:prstGeom>
              <a:blipFill>
                <a:blip r:embed="rId6"/>
                <a:stretch>
                  <a:fillRect l="-8333" r="-8333" b="-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05FE1CC8-FE15-CFA7-BBA8-8D3D9D4BE07C}"/>
                  </a:ext>
                </a:extLst>
              </p:cNvPr>
              <p:cNvSpPr txBox="1"/>
              <p:nvPr/>
            </p:nvSpPr>
            <p:spPr>
              <a:xfrm>
                <a:off x="389770" y="3103303"/>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r>
                        <a:rPr kumimoji="1" lang="en-US" altLang="zh-CN" sz="4800" b="0" i="1" smtClean="0">
                          <a:latin typeface="Cambria Math" panose="02040503050406030204" pitchFamily="18" charset="0"/>
                        </a:rPr>
                        <m:t>:</m:t>
                      </m:r>
                    </m:oMath>
                  </m:oMathPara>
                </a14:m>
                <a:endParaRPr kumimoji="1" lang="zh-CN" altLang="en-US" sz="4800" dirty="0"/>
              </a:p>
            </p:txBody>
          </p:sp>
        </mc:Choice>
        <mc:Fallback xmlns="">
          <p:sp>
            <p:nvSpPr>
              <p:cNvPr id="8" name="文本框 7">
                <a:extLst>
                  <a:ext uri="{FF2B5EF4-FFF2-40B4-BE49-F238E27FC236}">
                    <a16:creationId xmlns:a16="http://schemas.microsoft.com/office/drawing/2014/main" id="{05FE1CC8-FE15-CFA7-BBA8-8D3D9D4BE07C}"/>
                  </a:ext>
                </a:extLst>
              </p:cNvPr>
              <p:cNvSpPr txBox="1">
                <a:spLocks noRot="1" noChangeAspect="1" noMove="1" noResize="1" noEditPoints="1" noAdjustHandles="1" noChangeArrowheads="1" noChangeShapeType="1" noTextEdit="1"/>
              </p:cNvSpPr>
              <p:nvPr/>
            </p:nvSpPr>
            <p:spPr>
              <a:xfrm>
                <a:off x="389770" y="3103303"/>
                <a:ext cx="838023" cy="830997"/>
              </a:xfrm>
              <a:prstGeom prst="rect">
                <a:avLst/>
              </a:prstGeom>
              <a:blipFill>
                <a:blip r:embed="rId7"/>
                <a:stretch>
                  <a:fillRect l="-74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DF064D4-A23D-3784-1E58-F6BD1C8DCB47}"/>
                  </a:ext>
                </a:extLst>
              </p:cNvPr>
              <p:cNvSpPr txBox="1"/>
              <p:nvPr/>
            </p:nvSpPr>
            <p:spPr>
              <a:xfrm>
                <a:off x="548449" y="1005152"/>
                <a:ext cx="6405921" cy="518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smtClean="0">
                          <a:latin typeface="Cambria Math" panose="02040503050406030204" pitchFamily="18" charset="0"/>
                        </a:rPr>
                        <m:t>𝑹</m:t>
                      </m:r>
                      <m:r>
                        <a:rPr kumimoji="1" lang="en-US" altLang="zh-CN" sz="2800" b="1" i="1" smtClean="0">
                          <a:latin typeface="Cambria Math" panose="02040503050406030204" pitchFamily="18" charset="0"/>
                        </a:rPr>
                        <m:t>:{</m:t>
                      </m:r>
                      <m:d>
                        <m:dPr>
                          <m:ctrlPr>
                            <a:rPr kumimoji="1" lang="en-US" altLang="zh-CN" sz="2800" b="1" i="1" smtClean="0">
                              <a:latin typeface="Cambria Math" panose="02040503050406030204" pitchFamily="18" charset="0"/>
                            </a:rPr>
                          </m:ctrlPr>
                        </m:dPr>
                        <m:e>
                          <m:r>
                            <a:rPr kumimoji="1" lang="en-US" altLang="zh-CN" sz="2800" b="1" i="1" smtClean="0">
                              <a:latin typeface="Cambria Math" panose="02040503050406030204" pitchFamily="18" charset="0"/>
                            </a:rPr>
                            <m:t>𝑯</m:t>
                          </m:r>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𝟏</m:t>
                              </m:r>
                            </m:sub>
                          </m:sSub>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𝑵</m:t>
                              </m:r>
                            </m:sub>
                          </m:sSub>
                        </m:e>
                      </m:d>
                      <m:r>
                        <a:rPr kumimoji="1" lang="en-US" altLang="zh-CN" sz="2800" b="1" i="1" smtClean="0">
                          <a:latin typeface="Cambria Math" panose="02040503050406030204" pitchFamily="18" charset="0"/>
                          <a:sym typeface="Wingdings" panose="05000000000000000000" pitchFamily="2" charset="2"/>
                        </a:rPr>
                        <m:t>(</m:t>
                      </m:r>
                      <m:sSub>
                        <m:sSubPr>
                          <m:ctrlPr>
                            <a:rPr kumimoji="1" lang="en-US" altLang="zh-CN" sz="2800" b="1" i="1" smtClean="0">
                              <a:latin typeface="Cambria Math" panose="02040503050406030204" pitchFamily="18" charset="0"/>
                              <a:sym typeface="Wingdings" panose="05000000000000000000" pitchFamily="2" charset="2"/>
                            </a:rPr>
                          </m:ctrlPr>
                        </m:sSubPr>
                        <m:e>
                          <m:r>
                            <a:rPr kumimoji="1" lang="en-US" altLang="zh-CN" sz="2800" b="1" i="1" smtClean="0">
                              <a:latin typeface="Cambria Math" panose="02040503050406030204" pitchFamily="18" charset="0"/>
                              <a:sym typeface="Wingdings" panose="05000000000000000000" pitchFamily="2" charset="2"/>
                            </a:rPr>
                            <m:t>𝒆</m:t>
                          </m:r>
                        </m:e>
                        <m:sub>
                          <m:r>
                            <a:rPr kumimoji="1" lang="en-US" altLang="zh-CN" sz="2800" b="1" i="1" smtClean="0">
                              <a:latin typeface="Cambria Math" panose="02040503050406030204" pitchFamily="18" charset="0"/>
                              <a:sym typeface="Wingdings" panose="05000000000000000000" pitchFamily="2" charset="2"/>
                            </a:rPr>
                            <m:t>𝒋</m:t>
                          </m:r>
                        </m:sub>
                      </m:sSub>
                      <m:r>
                        <a:rPr kumimoji="1" lang="en-US" altLang="zh-CN" sz="2800" b="1" i="1" smtClean="0">
                          <a:latin typeface="Cambria Math" panose="02040503050406030204" pitchFamily="18" charset="0"/>
                          <a:sym typeface="Wingdings" panose="05000000000000000000" pitchFamily="2" charset="2"/>
                        </a:rPr>
                        <m:t>)|</m:t>
                      </m:r>
                      <m:r>
                        <a:rPr kumimoji="1" lang="en-US" altLang="zh-CN" sz="2800" b="1" i="1" smtClean="0">
                          <a:latin typeface="Cambria Math" panose="02040503050406030204" pitchFamily="18" charset="0"/>
                        </a:rPr>
                        <m:t>𝑯</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𝒆</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𝒋</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𝑵</m:t>
                      </m:r>
                      <m:r>
                        <a:rPr kumimoji="1" lang="en-US" altLang="zh-CN" sz="2800" b="1" i="1" smtClean="0">
                          <a:latin typeface="Cambria Math" panose="02040503050406030204" pitchFamily="18" charset="0"/>
                        </a:rPr>
                        <m:t>]}</m:t>
                      </m:r>
                    </m:oMath>
                  </m:oMathPara>
                </a14:m>
                <a:endParaRPr kumimoji="1" lang="zh-CN" altLang="en-US" sz="2800" b="1" dirty="0"/>
              </a:p>
            </p:txBody>
          </p:sp>
        </mc:Choice>
        <mc:Fallback xmlns="">
          <p:sp>
            <p:nvSpPr>
              <p:cNvPr id="9" name="文本框 8">
                <a:extLst>
                  <a:ext uri="{FF2B5EF4-FFF2-40B4-BE49-F238E27FC236}">
                    <a16:creationId xmlns:a16="http://schemas.microsoft.com/office/drawing/2014/main" id="{7DF064D4-A23D-3784-1E58-F6BD1C8DCB47}"/>
                  </a:ext>
                </a:extLst>
              </p:cNvPr>
              <p:cNvSpPr txBox="1">
                <a:spLocks noRot="1" noChangeAspect="1" noMove="1" noResize="1" noEditPoints="1" noAdjustHandles="1" noChangeArrowheads="1" noChangeShapeType="1" noTextEdit="1"/>
              </p:cNvSpPr>
              <p:nvPr/>
            </p:nvSpPr>
            <p:spPr>
              <a:xfrm>
                <a:off x="548449" y="1005152"/>
                <a:ext cx="6405921" cy="518219"/>
              </a:xfrm>
              <a:prstGeom prst="rect">
                <a:avLst/>
              </a:prstGeom>
              <a:blipFill>
                <a:blip r:embed="rId8"/>
                <a:stretch>
                  <a:fillRect l="-396" r="-990" b="-19048"/>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906F4C7F-0D69-CCEE-29CE-5D3ACBFBF4D6}"/>
              </a:ext>
            </a:extLst>
          </p:cNvPr>
          <p:cNvSpPr txBox="1"/>
          <p:nvPr/>
        </p:nvSpPr>
        <p:spPr>
          <a:xfrm>
            <a:off x="9906552" y="3642639"/>
            <a:ext cx="296137" cy="385128"/>
          </a:xfrm>
          <a:prstGeom prst="rect">
            <a:avLst/>
          </a:prstGeom>
          <a:noFill/>
          <a:ln w="34925">
            <a:solidFill>
              <a:srgbClr val="FF0000"/>
            </a:solidFill>
          </a:ln>
        </p:spPr>
        <p:txBody>
          <a:bodyPr wrap="square" rtlCol="0">
            <a:spAutoFit/>
          </a:bodyPr>
          <a:lstStyle/>
          <a:p>
            <a:endParaRPr kumimoji="1" lang="zh-CN" altLang="en-US" dirty="0"/>
          </a:p>
        </p:txBody>
      </p:sp>
      <p:sp>
        <p:nvSpPr>
          <p:cNvPr id="11" name="文本框 10">
            <a:extLst>
              <a:ext uri="{FF2B5EF4-FFF2-40B4-BE49-F238E27FC236}">
                <a16:creationId xmlns:a16="http://schemas.microsoft.com/office/drawing/2014/main" id="{8C9745DF-F652-82CF-C053-EEC75B548639}"/>
              </a:ext>
            </a:extLst>
          </p:cNvPr>
          <p:cNvSpPr txBox="1"/>
          <p:nvPr/>
        </p:nvSpPr>
        <p:spPr>
          <a:xfrm>
            <a:off x="9921946" y="4147147"/>
            <a:ext cx="296137" cy="385128"/>
          </a:xfrm>
          <a:prstGeom prst="rect">
            <a:avLst/>
          </a:prstGeom>
          <a:noFill/>
          <a:ln w="34925">
            <a:solidFill>
              <a:srgbClr val="FF0000"/>
            </a:solidFill>
          </a:ln>
        </p:spPr>
        <p:txBody>
          <a:bodyPr wrap="square" rtlCol="0">
            <a:spAutoFit/>
          </a:bodyPr>
          <a:lstStyle/>
          <a:p>
            <a:endParaRPr kumimoji="1" lang="zh-CN" altLang="en-US" dirty="0"/>
          </a:p>
        </p:txBody>
      </p:sp>
      <p:cxnSp>
        <p:nvCxnSpPr>
          <p:cNvPr id="12" name="直线箭头连接符 11">
            <a:extLst>
              <a:ext uri="{FF2B5EF4-FFF2-40B4-BE49-F238E27FC236}">
                <a16:creationId xmlns:a16="http://schemas.microsoft.com/office/drawing/2014/main" id="{04FBA396-CFFB-4C6E-0A2E-1B1180DCEDB2}"/>
              </a:ext>
            </a:extLst>
          </p:cNvPr>
          <p:cNvCxnSpPr/>
          <p:nvPr/>
        </p:nvCxnSpPr>
        <p:spPr>
          <a:xfrm flipH="1">
            <a:off x="6830733" y="5770593"/>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84EB1895-F9A0-67E1-FA8A-12C06A5A6B7D}"/>
                  </a:ext>
                </a:extLst>
              </p:cNvPr>
              <p:cNvSpPr txBox="1"/>
              <p:nvPr/>
            </p:nvSpPr>
            <p:spPr>
              <a:xfrm>
                <a:off x="10581268" y="5616704"/>
                <a:ext cx="1426031"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𝑐h</m:t>
                      </m:r>
                      <m:r>
                        <a:rPr kumimoji="1" lang="en-US" altLang="zh-CN" sz="2000" b="0" i="1" smtClean="0">
                          <a:latin typeface="Cambria Math" panose="02040503050406030204" pitchFamily="18" charset="0"/>
                          <a:ea typeface="Cambria Math" panose="02040503050406030204" pitchFamily="18" charset="0"/>
                        </a:rPr>
                        <m:t>=3</m:t>
                      </m:r>
                    </m:oMath>
                  </m:oMathPara>
                </a14:m>
                <a:endParaRPr kumimoji="1" lang="zh-CN" altLang="en-US" sz="2000" dirty="0"/>
              </a:p>
            </p:txBody>
          </p:sp>
        </mc:Choice>
        <mc:Fallback xmlns="">
          <p:sp>
            <p:nvSpPr>
              <p:cNvPr id="13" name="文本框 12">
                <a:extLst>
                  <a:ext uri="{FF2B5EF4-FFF2-40B4-BE49-F238E27FC236}">
                    <a16:creationId xmlns:a16="http://schemas.microsoft.com/office/drawing/2014/main" id="{84EB1895-F9A0-67E1-FA8A-12C06A5A6B7D}"/>
                  </a:ext>
                </a:extLst>
              </p:cNvPr>
              <p:cNvSpPr txBox="1">
                <a:spLocks noRot="1" noChangeAspect="1" noMove="1" noResize="1" noEditPoints="1" noAdjustHandles="1" noChangeArrowheads="1" noChangeShapeType="1" noTextEdit="1"/>
              </p:cNvSpPr>
              <p:nvPr/>
            </p:nvSpPr>
            <p:spPr>
              <a:xfrm>
                <a:off x="10581268" y="5616704"/>
                <a:ext cx="1426031" cy="307777"/>
              </a:xfrm>
              <a:prstGeom prst="rect">
                <a:avLst/>
              </a:prstGeom>
              <a:blipFill>
                <a:blip r:embed="rId9"/>
                <a:stretch>
                  <a:fillRect b="-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7E2A3986-C710-02F9-C21C-73806C9799E1}"/>
                  </a:ext>
                </a:extLst>
              </p:cNvPr>
              <p:cNvSpPr txBox="1"/>
              <p:nvPr/>
            </p:nvSpPr>
            <p:spPr>
              <a:xfrm>
                <a:off x="10957460" y="3069676"/>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14" name="文本框 13">
                <a:extLst>
                  <a:ext uri="{FF2B5EF4-FFF2-40B4-BE49-F238E27FC236}">
                    <a16:creationId xmlns:a16="http://schemas.microsoft.com/office/drawing/2014/main" id="{7E2A3986-C710-02F9-C21C-73806C9799E1}"/>
                  </a:ext>
                </a:extLst>
              </p:cNvPr>
              <p:cNvSpPr txBox="1">
                <a:spLocks noRot="1" noChangeAspect="1" noMove="1" noResize="1" noEditPoints="1" noAdjustHandles="1" noChangeArrowheads="1" noChangeShapeType="1" noTextEdit="1"/>
              </p:cNvSpPr>
              <p:nvPr/>
            </p:nvSpPr>
            <p:spPr>
              <a:xfrm>
                <a:off x="10957460" y="3069676"/>
                <a:ext cx="649111" cy="830997"/>
              </a:xfrm>
              <a:prstGeom prst="rect">
                <a:avLst/>
              </a:prstGeom>
              <a:blipFill>
                <a:blip r:embed="rId10"/>
                <a:stretch>
                  <a:fillRect l="-11538" r="-9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796D37EF-0895-36EE-C64A-A697CF790A37}"/>
                  </a:ext>
                </a:extLst>
              </p:cNvPr>
              <p:cNvSpPr txBox="1"/>
              <p:nvPr/>
            </p:nvSpPr>
            <p:spPr>
              <a:xfrm>
                <a:off x="7489677" y="5998968"/>
                <a:ext cx="184986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i="1" smtClean="0">
                          <a:latin typeface="Cambria Math" panose="02040503050406030204" pitchFamily="18" charset="0"/>
                        </a:rPr>
                        <m:t>𝑅𝑆𝑃</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𝑠𝑒𝑒𝑑</m:t>
                      </m:r>
                      <m:r>
                        <a:rPr kumimoji="1" lang="en-US" altLang="zh-CN" sz="2000" b="0" i="1" smtClean="0">
                          <a:latin typeface="Cambria Math" panose="02040503050406030204" pitchFamily="18" charset="0"/>
                        </a:rPr>
                        <m:t>}</m:t>
                      </m:r>
                    </m:oMath>
                  </m:oMathPara>
                </a14:m>
                <a:endParaRPr kumimoji="1" lang="zh-CN" altLang="en-US" sz="2000" dirty="0"/>
              </a:p>
            </p:txBody>
          </p:sp>
        </mc:Choice>
        <mc:Fallback xmlns="">
          <p:sp>
            <p:nvSpPr>
              <p:cNvPr id="15" name="文本框 14">
                <a:extLst>
                  <a:ext uri="{FF2B5EF4-FFF2-40B4-BE49-F238E27FC236}">
                    <a16:creationId xmlns:a16="http://schemas.microsoft.com/office/drawing/2014/main" id="{796D37EF-0895-36EE-C64A-A697CF790A37}"/>
                  </a:ext>
                </a:extLst>
              </p:cNvPr>
              <p:cNvSpPr txBox="1">
                <a:spLocks noRot="1" noChangeAspect="1" noMove="1" noResize="1" noEditPoints="1" noAdjustHandles="1" noChangeArrowheads="1" noChangeShapeType="1" noTextEdit="1"/>
              </p:cNvSpPr>
              <p:nvPr/>
            </p:nvSpPr>
            <p:spPr>
              <a:xfrm>
                <a:off x="7489677" y="5998968"/>
                <a:ext cx="1849865" cy="307777"/>
              </a:xfrm>
              <a:prstGeom prst="rect">
                <a:avLst/>
              </a:prstGeom>
              <a:blipFill>
                <a:blip r:embed="rId11"/>
                <a:stretch>
                  <a:fillRect l="-2041" r="-4082" b="-32000"/>
                </a:stretch>
              </a:blipFill>
            </p:spPr>
            <p:txBody>
              <a:bodyPr/>
              <a:lstStyle/>
              <a:p>
                <a:r>
                  <a:rPr lang="zh-CN" altLang="en-US">
                    <a:noFill/>
                  </a:rPr>
                  <a:t> </a:t>
                </a:r>
              </a:p>
            </p:txBody>
          </p:sp>
        </mc:Fallback>
      </mc:AlternateContent>
      <p:cxnSp>
        <p:nvCxnSpPr>
          <p:cNvPr id="16" name="直线箭头连接符 15">
            <a:extLst>
              <a:ext uri="{FF2B5EF4-FFF2-40B4-BE49-F238E27FC236}">
                <a16:creationId xmlns:a16="http://schemas.microsoft.com/office/drawing/2014/main" id="{43588366-126A-EC06-3C5C-7EC7E0F68F5A}"/>
              </a:ext>
            </a:extLst>
          </p:cNvPr>
          <p:cNvCxnSpPr/>
          <p:nvPr/>
        </p:nvCxnSpPr>
        <p:spPr>
          <a:xfrm flipV="1">
            <a:off x="7489677" y="6406499"/>
            <a:ext cx="2345479"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1162E3A0-5D36-15BA-CE58-0AB4C5079C19}"/>
              </a:ext>
            </a:extLst>
          </p:cNvPr>
          <p:cNvCxnSpPr/>
          <p:nvPr/>
        </p:nvCxnSpPr>
        <p:spPr>
          <a:xfrm flipV="1">
            <a:off x="5471643" y="3834447"/>
            <a:ext cx="3455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F30B92FB-2088-3A98-C351-BE34041BECDD}"/>
                  </a:ext>
                </a:extLst>
              </p:cNvPr>
              <p:cNvSpPr txBox="1"/>
              <p:nvPr/>
            </p:nvSpPr>
            <p:spPr>
              <a:xfrm>
                <a:off x="1472960" y="2501924"/>
                <a:ext cx="2193934" cy="279628"/>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𝐶𝑜𝑚</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𝜋</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9" name="文本框 18">
                <a:extLst>
                  <a:ext uri="{FF2B5EF4-FFF2-40B4-BE49-F238E27FC236}">
                    <a16:creationId xmlns:a16="http://schemas.microsoft.com/office/drawing/2014/main" id="{F30B92FB-2088-3A98-C351-BE34041BECDD}"/>
                  </a:ext>
                </a:extLst>
              </p:cNvPr>
              <p:cNvSpPr txBox="1">
                <a:spLocks noRot="1" noChangeAspect="1" noMove="1" noResize="1" noEditPoints="1" noAdjustHandles="1" noChangeArrowheads="1" noChangeShapeType="1" noTextEdit="1"/>
              </p:cNvSpPr>
              <p:nvPr/>
            </p:nvSpPr>
            <p:spPr>
              <a:xfrm>
                <a:off x="1472960" y="2501924"/>
                <a:ext cx="2193934" cy="279628"/>
              </a:xfrm>
              <a:prstGeom prst="rect">
                <a:avLst/>
              </a:prstGeom>
              <a:blipFill>
                <a:blip r:embed="rId12"/>
                <a:stretch>
                  <a:fillRect l="-2312" t="-4348" r="-3468" b="-347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12BB6985-BB7F-66EE-4CBB-84E1074D40B9}"/>
                  </a:ext>
                </a:extLst>
              </p:cNvPr>
              <p:cNvSpPr txBox="1"/>
              <p:nvPr/>
            </p:nvSpPr>
            <p:spPr>
              <a:xfrm>
                <a:off x="4078320" y="2494571"/>
                <a:ext cx="282000" cy="279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1</m:t>
                          </m:r>
                        </m:sup>
                      </m:sSubSup>
                    </m:oMath>
                  </m:oMathPara>
                </a14:m>
                <a:endParaRPr kumimoji="1" lang="zh-CN" altLang="en-US" dirty="0"/>
              </a:p>
            </p:txBody>
          </p:sp>
        </mc:Choice>
        <mc:Fallback xmlns="">
          <p:sp>
            <p:nvSpPr>
              <p:cNvPr id="20" name="文本框 19">
                <a:extLst>
                  <a:ext uri="{FF2B5EF4-FFF2-40B4-BE49-F238E27FC236}">
                    <a16:creationId xmlns:a16="http://schemas.microsoft.com/office/drawing/2014/main" id="{12BB6985-BB7F-66EE-4CBB-84E1074D40B9}"/>
                  </a:ext>
                </a:extLst>
              </p:cNvPr>
              <p:cNvSpPr txBox="1">
                <a:spLocks noRot="1" noChangeAspect="1" noMove="1" noResize="1" noEditPoints="1" noAdjustHandles="1" noChangeArrowheads="1" noChangeShapeType="1" noTextEdit="1"/>
              </p:cNvSpPr>
              <p:nvPr/>
            </p:nvSpPr>
            <p:spPr>
              <a:xfrm>
                <a:off x="4078320" y="2494571"/>
                <a:ext cx="282000" cy="279628"/>
              </a:xfrm>
              <a:prstGeom prst="rect">
                <a:avLst/>
              </a:prstGeom>
              <a:blipFill>
                <a:blip r:embed="rId13"/>
                <a:stretch>
                  <a:fillRect l="-13043" r="-4348"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00811724-8E0C-E8F0-1536-99B4E7B9BF42}"/>
                  </a:ext>
                </a:extLst>
              </p:cNvPr>
              <p:cNvSpPr txBox="1"/>
              <p:nvPr/>
            </p:nvSpPr>
            <p:spPr>
              <a:xfrm>
                <a:off x="1386667" y="4880342"/>
                <a:ext cx="2232021" cy="28027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i="1">
                              <a:latin typeface="Cambria Math" panose="02040503050406030204" pitchFamily="18" charset="0"/>
                            </a:rPr>
                            <m:t>𝐶𝑜𝑚</m:t>
                          </m:r>
                          <m:r>
                            <a:rPr kumimoji="1" lang="en-US" altLang="zh-CN" i="1">
                              <a:latin typeface="Cambria Math" panose="02040503050406030204" pitchFamily="18" charset="0"/>
                            </a:rPr>
                            <m:t>(</m:t>
                          </m:r>
                          <m:r>
                            <a:rPr kumimoji="1" lang="en-US" altLang="zh-CN" i="1">
                              <a:latin typeface="Cambria Math" panose="02040503050406030204" pitchFamily="18" charset="0"/>
                            </a:rPr>
                            <m:t>𝜋</m:t>
                          </m:r>
                          <m:r>
                            <a:rPr kumimoji="1" lang="en-US" altLang="zh-CN" i="1">
                              <a:latin typeface="Cambria Math" panose="02040503050406030204" pitchFamily="18" charset="0"/>
                            </a:rPr>
                            <m:t>,</m:t>
                          </m:r>
                          <m:r>
                            <a:rPr kumimoji="1" lang="en-US" altLang="zh-CN" i="1">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𝑁</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1" name="文本框 20">
                <a:extLst>
                  <a:ext uri="{FF2B5EF4-FFF2-40B4-BE49-F238E27FC236}">
                    <a16:creationId xmlns:a16="http://schemas.microsoft.com/office/drawing/2014/main" id="{00811724-8E0C-E8F0-1536-99B4E7B9BF42}"/>
                  </a:ext>
                </a:extLst>
              </p:cNvPr>
              <p:cNvSpPr txBox="1">
                <a:spLocks noRot="1" noChangeAspect="1" noMove="1" noResize="1" noEditPoints="1" noAdjustHandles="1" noChangeArrowheads="1" noChangeShapeType="1" noTextEdit="1"/>
              </p:cNvSpPr>
              <p:nvPr/>
            </p:nvSpPr>
            <p:spPr>
              <a:xfrm>
                <a:off x="1386667" y="4880342"/>
                <a:ext cx="2232021" cy="280270"/>
              </a:xfrm>
              <a:prstGeom prst="rect">
                <a:avLst/>
              </a:prstGeom>
              <a:blipFill>
                <a:blip r:embed="rId14"/>
                <a:stretch>
                  <a:fillRect l="-1124" t="-4348" r="-2809" b="-34783"/>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27CD7B21-6492-E01C-93BE-D5485070780A}"/>
              </a:ext>
            </a:extLst>
          </p:cNvPr>
          <p:cNvSpPr txBox="1"/>
          <p:nvPr/>
        </p:nvSpPr>
        <p:spPr>
          <a:xfrm>
            <a:off x="4389090" y="3811535"/>
            <a:ext cx="691980" cy="307777"/>
          </a:xfrm>
          <a:prstGeom prst="rect">
            <a:avLst/>
          </a:prstGeom>
          <a:noFill/>
        </p:spPr>
        <p:txBody>
          <a:bodyPr wrap="square" rtlCol="0">
            <a:spAutoFit/>
          </a:bodyPr>
          <a:lstStyle/>
          <a:p>
            <a:r>
              <a:rPr lang="en-GB" altLang="zh-CN" sz="1400" b="0" i="0" dirty="0">
                <a:solidFill>
                  <a:srgbClr val="0D0D0D"/>
                </a:solidFill>
                <a:effectLst/>
                <a:latin typeface="STKaiti" panose="02010600040101010101" pitchFamily="2" charset="-122"/>
                <a:ea typeface="STKaiti" panose="02010600040101010101" pitchFamily="2" charset="-122"/>
              </a:rPr>
              <a:t>shuffle</a:t>
            </a:r>
            <a:endParaRPr kumimoji="1" lang="zh-CN" altLang="en-US" sz="1400"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A0199F37-2F7F-F23C-B765-16857F12FE15}"/>
                  </a:ext>
                </a:extLst>
              </p:cNvPr>
              <p:cNvSpPr txBox="1"/>
              <p:nvPr/>
            </p:nvSpPr>
            <p:spPr>
              <a:xfrm>
                <a:off x="5160748" y="2508016"/>
                <a:ext cx="337208" cy="3390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𝑖</m:t>
                              </m:r>
                            </m:e>
                            <m:sub>
                              <m:r>
                                <a:rPr kumimoji="1" lang="en-US" altLang="zh-CN" b="0" i="1" smtClean="0">
                                  <a:latin typeface="Cambria Math" panose="02040503050406030204" pitchFamily="18" charset="0"/>
                                </a:rPr>
                                <m:t>1</m:t>
                              </m:r>
                            </m:sub>
                          </m:sSub>
                        </m:sup>
                      </m:sSubSup>
                    </m:oMath>
                  </m:oMathPara>
                </a14:m>
                <a:endParaRPr kumimoji="1" lang="zh-CN" altLang="en-US" dirty="0"/>
              </a:p>
            </p:txBody>
          </p:sp>
        </mc:Choice>
        <mc:Fallback xmlns="">
          <p:sp>
            <p:nvSpPr>
              <p:cNvPr id="23" name="文本框 22">
                <a:extLst>
                  <a:ext uri="{FF2B5EF4-FFF2-40B4-BE49-F238E27FC236}">
                    <a16:creationId xmlns:a16="http://schemas.microsoft.com/office/drawing/2014/main" id="{A0199F37-2F7F-F23C-B765-16857F12FE15}"/>
                  </a:ext>
                </a:extLst>
              </p:cNvPr>
              <p:cNvSpPr txBox="1">
                <a:spLocks noRot="1" noChangeAspect="1" noMove="1" noResize="1" noEditPoints="1" noAdjustHandles="1" noChangeArrowheads="1" noChangeShapeType="1" noTextEdit="1"/>
              </p:cNvSpPr>
              <p:nvPr/>
            </p:nvSpPr>
            <p:spPr>
              <a:xfrm>
                <a:off x="5160748" y="2508016"/>
                <a:ext cx="337208" cy="339004"/>
              </a:xfrm>
              <a:prstGeom prst="rect">
                <a:avLst/>
              </a:prstGeom>
              <a:blipFill>
                <a:blip r:embed="rId15"/>
                <a:stretch>
                  <a:fillRect l="-7407" b="-14286"/>
                </a:stretch>
              </a:blipFill>
            </p:spPr>
            <p:txBody>
              <a:bodyPr/>
              <a:lstStyle/>
              <a:p>
                <a:r>
                  <a:rPr lang="zh-CN" altLang="en-US">
                    <a:noFill/>
                  </a:rPr>
                  <a:t> </a:t>
                </a:r>
              </a:p>
            </p:txBody>
          </p:sp>
        </mc:Fallback>
      </mc:AlternateContent>
      <p:sp>
        <p:nvSpPr>
          <p:cNvPr id="24" name="文本框 23">
            <a:extLst>
              <a:ext uri="{FF2B5EF4-FFF2-40B4-BE49-F238E27FC236}">
                <a16:creationId xmlns:a16="http://schemas.microsoft.com/office/drawing/2014/main" id="{1D0A0CA2-E327-A6F2-12D8-E5F7EAF7FFCB}"/>
              </a:ext>
            </a:extLst>
          </p:cNvPr>
          <p:cNvSpPr txBox="1"/>
          <p:nvPr/>
        </p:nvSpPr>
        <p:spPr>
          <a:xfrm>
            <a:off x="5514308" y="3482317"/>
            <a:ext cx="1310450"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Merkle</a:t>
            </a:r>
            <a:r>
              <a:rPr kumimoji="1" lang="en-US" altLang="zh-CN" dirty="0"/>
              <a:t> </a:t>
            </a:r>
            <a:r>
              <a:rPr kumimoji="1" lang="en-US" altLang="zh-CN" dirty="0">
                <a:latin typeface="STKaiti" panose="02010600040101010101" pitchFamily="2" charset="-122"/>
                <a:ea typeface="STKaiti" panose="02010600040101010101" pitchFamily="2" charset="-122"/>
              </a:rPr>
              <a:t>tree</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9FF18B06-059F-7A30-F837-AD9CB2C3DD51}"/>
                  </a:ext>
                </a:extLst>
              </p:cNvPr>
              <p:cNvSpPr txBox="1"/>
              <p:nvPr/>
            </p:nvSpPr>
            <p:spPr>
              <a:xfrm>
                <a:off x="2533128" y="3132717"/>
                <a:ext cx="1346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25" name="文本框 24">
                <a:extLst>
                  <a:ext uri="{FF2B5EF4-FFF2-40B4-BE49-F238E27FC236}">
                    <a16:creationId xmlns:a16="http://schemas.microsoft.com/office/drawing/2014/main" id="{9FF18B06-059F-7A30-F837-AD9CB2C3DD51}"/>
                  </a:ext>
                </a:extLst>
              </p:cNvPr>
              <p:cNvSpPr txBox="1">
                <a:spLocks noRot="1" noChangeAspect="1" noMove="1" noResize="1" noEditPoints="1" noAdjustHandles="1" noChangeArrowheads="1" noChangeShapeType="1" noTextEdit="1"/>
              </p:cNvSpPr>
              <p:nvPr/>
            </p:nvSpPr>
            <p:spPr>
              <a:xfrm>
                <a:off x="2533128" y="3132717"/>
                <a:ext cx="134652" cy="276999"/>
              </a:xfrm>
              <a:prstGeom prst="rect">
                <a:avLst/>
              </a:prstGeom>
              <a:blipFill>
                <a:blip r:embed="rId16"/>
                <a:stretch>
                  <a:fillRect l="-25000" r="-25000" b="-4348"/>
                </a:stretch>
              </a:blipFill>
            </p:spPr>
            <p:txBody>
              <a:bodyPr/>
              <a:lstStyle/>
              <a:p>
                <a:r>
                  <a:rPr lang="zh-CN" altLang="en-US">
                    <a:noFill/>
                  </a:rPr>
                  <a:t> </a:t>
                </a:r>
              </a:p>
            </p:txBody>
          </p:sp>
        </mc:Fallback>
      </mc:AlternateContent>
      <p:cxnSp>
        <p:nvCxnSpPr>
          <p:cNvPr id="26" name="直线箭头连接符 25">
            <a:extLst>
              <a:ext uri="{FF2B5EF4-FFF2-40B4-BE49-F238E27FC236}">
                <a16:creationId xmlns:a16="http://schemas.microsoft.com/office/drawing/2014/main" id="{9E3FA861-2A42-4D0F-EE25-5CDBF049C17C}"/>
              </a:ext>
            </a:extLst>
          </p:cNvPr>
          <p:cNvCxnSpPr/>
          <p:nvPr/>
        </p:nvCxnSpPr>
        <p:spPr>
          <a:xfrm>
            <a:off x="3635835" y="2633070"/>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B073ED2A-F2FD-7517-45C5-492646B2359F}"/>
                  </a:ext>
                </a:extLst>
              </p:cNvPr>
              <p:cNvSpPr txBox="1"/>
              <p:nvPr/>
            </p:nvSpPr>
            <p:spPr>
              <a:xfrm>
                <a:off x="4023886" y="3497624"/>
                <a:ext cx="278794" cy="336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𝑗</m:t>
                          </m:r>
                        </m:sup>
                      </m:sSubSup>
                    </m:oMath>
                  </m:oMathPara>
                </a14:m>
                <a:endParaRPr kumimoji="1" lang="zh-CN" altLang="en-US" dirty="0"/>
              </a:p>
            </p:txBody>
          </p:sp>
        </mc:Choice>
        <mc:Fallback xmlns="">
          <p:sp>
            <p:nvSpPr>
              <p:cNvPr id="27" name="文本框 26">
                <a:extLst>
                  <a:ext uri="{FF2B5EF4-FFF2-40B4-BE49-F238E27FC236}">
                    <a16:creationId xmlns:a16="http://schemas.microsoft.com/office/drawing/2014/main" id="{B073ED2A-F2FD-7517-45C5-492646B2359F}"/>
                  </a:ext>
                </a:extLst>
              </p:cNvPr>
              <p:cNvSpPr txBox="1">
                <a:spLocks noRot="1" noChangeAspect="1" noMove="1" noResize="1" noEditPoints="1" noAdjustHandles="1" noChangeArrowheads="1" noChangeShapeType="1" noTextEdit="1"/>
              </p:cNvSpPr>
              <p:nvPr/>
            </p:nvSpPr>
            <p:spPr>
              <a:xfrm>
                <a:off x="4023886" y="3497624"/>
                <a:ext cx="278794" cy="336823"/>
              </a:xfrm>
              <a:prstGeom prst="rect">
                <a:avLst/>
              </a:prstGeom>
              <a:blipFill>
                <a:blip r:embed="rId17"/>
                <a:stretch>
                  <a:fillRect l="-8696" r="-13043" b="-185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8E413E8F-BA90-1C5D-7480-C5AC62DA1023}"/>
                  </a:ext>
                </a:extLst>
              </p:cNvPr>
              <p:cNvSpPr txBox="1"/>
              <p:nvPr/>
            </p:nvSpPr>
            <p:spPr>
              <a:xfrm>
                <a:off x="4070676" y="4877008"/>
                <a:ext cx="319703" cy="280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𝑁</m:t>
                          </m:r>
                        </m:sup>
                      </m:sSubSup>
                    </m:oMath>
                  </m:oMathPara>
                </a14:m>
                <a:endParaRPr kumimoji="1" lang="zh-CN" altLang="en-US" dirty="0"/>
              </a:p>
            </p:txBody>
          </p:sp>
        </mc:Choice>
        <mc:Fallback xmlns="">
          <p:sp>
            <p:nvSpPr>
              <p:cNvPr id="28" name="文本框 27">
                <a:extLst>
                  <a:ext uri="{FF2B5EF4-FFF2-40B4-BE49-F238E27FC236}">
                    <a16:creationId xmlns:a16="http://schemas.microsoft.com/office/drawing/2014/main" id="{8E413E8F-BA90-1C5D-7480-C5AC62DA1023}"/>
                  </a:ext>
                </a:extLst>
              </p:cNvPr>
              <p:cNvSpPr txBox="1">
                <a:spLocks noRot="1" noChangeAspect="1" noMove="1" noResize="1" noEditPoints="1" noAdjustHandles="1" noChangeArrowheads="1" noChangeShapeType="1" noTextEdit="1"/>
              </p:cNvSpPr>
              <p:nvPr/>
            </p:nvSpPr>
            <p:spPr>
              <a:xfrm>
                <a:off x="4070676" y="4877008"/>
                <a:ext cx="319703" cy="280333"/>
              </a:xfrm>
              <a:prstGeom prst="rect">
                <a:avLst/>
              </a:prstGeom>
              <a:blipFill>
                <a:blip r:embed="rId18"/>
                <a:stretch>
                  <a:fillRect l="-7692" r="-3846" b="-13043"/>
                </a:stretch>
              </a:blipFill>
            </p:spPr>
            <p:txBody>
              <a:bodyPr/>
              <a:lstStyle/>
              <a:p>
                <a:r>
                  <a:rPr lang="zh-CN" altLang="en-US">
                    <a:noFill/>
                  </a:rPr>
                  <a:t> </a:t>
                </a:r>
              </a:p>
            </p:txBody>
          </p:sp>
        </mc:Fallback>
      </mc:AlternateContent>
      <p:cxnSp>
        <p:nvCxnSpPr>
          <p:cNvPr id="29" name="直线箭头连接符 28">
            <a:extLst>
              <a:ext uri="{FF2B5EF4-FFF2-40B4-BE49-F238E27FC236}">
                <a16:creationId xmlns:a16="http://schemas.microsoft.com/office/drawing/2014/main" id="{93E390CD-84C8-758B-83D6-22F2FF731C4D}"/>
              </a:ext>
            </a:extLst>
          </p:cNvPr>
          <p:cNvCxnSpPr/>
          <p:nvPr/>
        </p:nvCxnSpPr>
        <p:spPr>
          <a:xfrm>
            <a:off x="3628191" y="5015507"/>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234C7273-4DEA-2A53-B34B-E9AA4812226C}"/>
              </a:ext>
            </a:extLst>
          </p:cNvPr>
          <p:cNvSpPr txBox="1"/>
          <p:nvPr/>
        </p:nvSpPr>
        <p:spPr>
          <a:xfrm>
            <a:off x="4023269" y="2483854"/>
            <a:ext cx="365821" cy="2768441"/>
          </a:xfrm>
          <a:prstGeom prst="rect">
            <a:avLst/>
          </a:prstGeom>
          <a:noFill/>
          <a:ln>
            <a:solidFill>
              <a:schemeClr val="accent1"/>
            </a:solidFill>
          </a:ln>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856D5432-E250-EEC1-E774-5E0260A5E393}"/>
                  </a:ext>
                </a:extLst>
              </p:cNvPr>
              <p:cNvSpPr txBox="1"/>
              <p:nvPr/>
            </p:nvSpPr>
            <p:spPr>
              <a:xfrm>
                <a:off x="4058649" y="3132715"/>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31" name="文本框 30">
                <a:extLst>
                  <a:ext uri="{FF2B5EF4-FFF2-40B4-BE49-F238E27FC236}">
                    <a16:creationId xmlns:a16="http://schemas.microsoft.com/office/drawing/2014/main" id="{856D5432-E250-EEC1-E774-5E0260A5E393}"/>
                  </a:ext>
                </a:extLst>
              </p:cNvPr>
              <p:cNvSpPr txBox="1">
                <a:spLocks noRot="1" noChangeAspect="1" noMove="1" noResize="1" noEditPoints="1" noAdjustHandles="1" noChangeArrowheads="1" noChangeShapeType="1" noTextEdit="1"/>
              </p:cNvSpPr>
              <p:nvPr/>
            </p:nvSpPr>
            <p:spPr>
              <a:xfrm>
                <a:off x="4058649" y="3132715"/>
                <a:ext cx="209041" cy="276999"/>
              </a:xfrm>
              <a:prstGeom prst="rect">
                <a:avLst/>
              </a:prstGeom>
              <a:blipFill>
                <a:blip r:embed="rId16"/>
                <a:stretch>
                  <a:fillRect r="-5882"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FD093808-6267-94E3-7434-BADB5E08B6DF}"/>
                  </a:ext>
                </a:extLst>
              </p:cNvPr>
              <p:cNvSpPr txBox="1"/>
              <p:nvPr/>
            </p:nvSpPr>
            <p:spPr>
              <a:xfrm>
                <a:off x="5144318" y="4890496"/>
                <a:ext cx="372473" cy="3390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𝑖</m:t>
                              </m:r>
                            </m:e>
                            <m:sub>
                              <m:r>
                                <a:rPr kumimoji="1" lang="en-US" altLang="zh-CN" b="0" i="1" smtClean="0">
                                  <a:latin typeface="Cambria Math" panose="02040503050406030204" pitchFamily="18" charset="0"/>
                                </a:rPr>
                                <m:t>𝑁</m:t>
                              </m:r>
                            </m:sub>
                          </m:sSub>
                        </m:sup>
                      </m:sSubSup>
                    </m:oMath>
                  </m:oMathPara>
                </a14:m>
                <a:endParaRPr kumimoji="1" lang="zh-CN" altLang="en-US" dirty="0"/>
              </a:p>
            </p:txBody>
          </p:sp>
        </mc:Choice>
        <mc:Fallback xmlns="">
          <p:sp>
            <p:nvSpPr>
              <p:cNvPr id="32" name="文本框 31">
                <a:extLst>
                  <a:ext uri="{FF2B5EF4-FFF2-40B4-BE49-F238E27FC236}">
                    <a16:creationId xmlns:a16="http://schemas.microsoft.com/office/drawing/2014/main" id="{FD093808-6267-94E3-7434-BADB5E08B6DF}"/>
                  </a:ext>
                </a:extLst>
              </p:cNvPr>
              <p:cNvSpPr txBox="1">
                <a:spLocks noRot="1" noChangeAspect="1" noMove="1" noResize="1" noEditPoints="1" noAdjustHandles="1" noChangeArrowheads="1" noChangeShapeType="1" noTextEdit="1"/>
              </p:cNvSpPr>
              <p:nvPr/>
            </p:nvSpPr>
            <p:spPr>
              <a:xfrm>
                <a:off x="5144318" y="4890496"/>
                <a:ext cx="372473" cy="339004"/>
              </a:xfrm>
              <a:prstGeom prst="rect">
                <a:avLst/>
              </a:prstGeom>
              <a:blipFill>
                <a:blip r:embed="rId19"/>
                <a:stretch>
                  <a:fillRect l="-10000" b="-17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377CE972-36FB-1B6D-D38E-8F70C5B1DCFC}"/>
                  </a:ext>
                </a:extLst>
              </p:cNvPr>
              <p:cNvSpPr txBox="1"/>
              <p:nvPr/>
            </p:nvSpPr>
            <p:spPr>
              <a:xfrm>
                <a:off x="5226033" y="3159226"/>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33" name="文本框 32">
                <a:extLst>
                  <a:ext uri="{FF2B5EF4-FFF2-40B4-BE49-F238E27FC236}">
                    <a16:creationId xmlns:a16="http://schemas.microsoft.com/office/drawing/2014/main" id="{377CE972-36FB-1B6D-D38E-8F70C5B1DCFC}"/>
                  </a:ext>
                </a:extLst>
              </p:cNvPr>
              <p:cNvSpPr txBox="1">
                <a:spLocks noRot="1" noChangeAspect="1" noMove="1" noResize="1" noEditPoints="1" noAdjustHandles="1" noChangeArrowheads="1" noChangeShapeType="1" noTextEdit="1"/>
              </p:cNvSpPr>
              <p:nvPr/>
            </p:nvSpPr>
            <p:spPr>
              <a:xfrm>
                <a:off x="5226033" y="3159226"/>
                <a:ext cx="209041" cy="276999"/>
              </a:xfrm>
              <a:prstGeom prst="rect">
                <a:avLst/>
              </a:prstGeom>
              <a:blipFill>
                <a:blip r:embed="rId16"/>
                <a:stretch>
                  <a:fillRect b="-4348"/>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27D92013-DFA1-FD4B-1407-EAEFBAC4F175}"/>
              </a:ext>
            </a:extLst>
          </p:cNvPr>
          <p:cNvSpPr txBox="1"/>
          <p:nvPr/>
        </p:nvSpPr>
        <p:spPr>
          <a:xfrm>
            <a:off x="5110143" y="2508016"/>
            <a:ext cx="365821" cy="2768441"/>
          </a:xfrm>
          <a:prstGeom prst="rect">
            <a:avLst/>
          </a:prstGeom>
          <a:noFill/>
          <a:ln>
            <a:solidFill>
              <a:schemeClr val="accent1"/>
            </a:solidFill>
          </a:ln>
        </p:spPr>
        <p:txBody>
          <a:bodyPr wrap="square" rtlCol="0">
            <a:spAutoFit/>
          </a:bodyPr>
          <a:lstStyle/>
          <a:p>
            <a:endParaRPr kumimoji="1" lang="zh-CN" altLang="en-US" dirty="0"/>
          </a:p>
        </p:txBody>
      </p:sp>
      <p:cxnSp>
        <p:nvCxnSpPr>
          <p:cNvPr id="35" name="直线箭头连接符 34">
            <a:extLst>
              <a:ext uri="{FF2B5EF4-FFF2-40B4-BE49-F238E27FC236}">
                <a16:creationId xmlns:a16="http://schemas.microsoft.com/office/drawing/2014/main" id="{2004AEC3-E026-7C5B-6AB2-8224FE81A0E4}"/>
              </a:ext>
            </a:extLst>
          </p:cNvPr>
          <p:cNvCxnSpPr/>
          <p:nvPr/>
        </p:nvCxnSpPr>
        <p:spPr>
          <a:xfrm flipV="1">
            <a:off x="4390379" y="3804689"/>
            <a:ext cx="719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7E0E8E9B-8FF7-795B-0028-032EEF53A3A8}"/>
              </a:ext>
            </a:extLst>
          </p:cNvPr>
          <p:cNvSpPr txBox="1"/>
          <p:nvPr/>
        </p:nvSpPr>
        <p:spPr>
          <a:xfrm>
            <a:off x="5620748" y="3791749"/>
            <a:ext cx="1152874"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compress</a:t>
            </a:r>
            <a:endParaRPr kumimoji="1" lang="zh-CN" altLang="en-US" dirty="0">
              <a:latin typeface="STKaiti" panose="02010600040101010101" pitchFamily="2" charset="-122"/>
              <a:ea typeface="STKaiti" panose="02010600040101010101" pitchFamily="2" charset="-122"/>
            </a:endParaRPr>
          </a:p>
        </p:txBody>
      </p:sp>
      <p:sp>
        <p:nvSpPr>
          <p:cNvPr id="37" name="文本框 36">
            <a:extLst>
              <a:ext uri="{FF2B5EF4-FFF2-40B4-BE49-F238E27FC236}">
                <a16:creationId xmlns:a16="http://schemas.microsoft.com/office/drawing/2014/main" id="{28C20C37-573F-BDBB-18B6-8DDC78BBE4FC}"/>
              </a:ext>
            </a:extLst>
          </p:cNvPr>
          <p:cNvSpPr txBox="1"/>
          <p:nvPr/>
        </p:nvSpPr>
        <p:spPr>
          <a:xfrm>
            <a:off x="1268711" y="2256549"/>
            <a:ext cx="5504911" cy="3155795"/>
          </a:xfrm>
          <a:prstGeom prst="rect">
            <a:avLst/>
          </a:prstGeom>
          <a:noFill/>
          <a:ln w="22225">
            <a:solidFill>
              <a:schemeClr val="tx1"/>
            </a:solidFill>
          </a:ln>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D1D39768-EEC3-0164-A5D4-32C2142A38E5}"/>
                  </a:ext>
                </a:extLst>
              </p:cNvPr>
              <p:cNvSpPr txBox="1"/>
              <p:nvPr/>
            </p:nvSpPr>
            <p:spPr>
              <a:xfrm>
                <a:off x="1474025" y="3569520"/>
                <a:ext cx="2165272" cy="32271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i="1">
                              <a:latin typeface="Cambria Math" panose="02040503050406030204" pitchFamily="18" charset="0"/>
                            </a:rPr>
                            <m:t>𝐶𝑜𝑚</m:t>
                          </m:r>
                          <m:r>
                            <a:rPr kumimoji="1" lang="en-US" altLang="zh-CN" i="1">
                              <a:latin typeface="Cambria Math" panose="02040503050406030204" pitchFamily="18" charset="0"/>
                            </a:rPr>
                            <m:t>(</m:t>
                          </m:r>
                          <m:r>
                            <a:rPr kumimoji="1" lang="en-US" altLang="zh-CN" i="1">
                              <a:latin typeface="Cambria Math" panose="02040503050406030204" pitchFamily="18" charset="0"/>
                            </a:rPr>
                            <m:t>𝜋</m:t>
                          </m:r>
                          <m:r>
                            <a:rPr kumimoji="1" lang="en-US" altLang="zh-CN" i="1">
                              <a:latin typeface="Cambria Math" panose="02040503050406030204" pitchFamily="18" charset="0"/>
                            </a:rPr>
                            <m:t>,</m:t>
                          </m:r>
                          <m:r>
                            <a:rPr kumimoji="1" lang="en-US" altLang="zh-CN" i="1">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𝑗</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38" name="文本框 37">
                <a:extLst>
                  <a:ext uri="{FF2B5EF4-FFF2-40B4-BE49-F238E27FC236}">
                    <a16:creationId xmlns:a16="http://schemas.microsoft.com/office/drawing/2014/main" id="{D1D39768-EEC3-0164-A5D4-32C2142A38E5}"/>
                  </a:ext>
                </a:extLst>
              </p:cNvPr>
              <p:cNvSpPr txBox="1">
                <a:spLocks noRot="1" noChangeAspect="1" noMove="1" noResize="1" noEditPoints="1" noAdjustHandles="1" noChangeArrowheads="1" noChangeShapeType="1" noTextEdit="1"/>
              </p:cNvSpPr>
              <p:nvPr/>
            </p:nvSpPr>
            <p:spPr>
              <a:xfrm>
                <a:off x="1474025" y="3569520"/>
                <a:ext cx="2165272" cy="322717"/>
              </a:xfrm>
              <a:prstGeom prst="rect">
                <a:avLst/>
              </a:prstGeom>
              <a:blipFill>
                <a:blip r:embed="rId20"/>
                <a:stretch>
                  <a:fillRect l="-2339" t="-3846" r="-2924" b="-1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FBE348D6-D9BF-0741-130A-18A40AB9D695}"/>
                  </a:ext>
                </a:extLst>
              </p:cNvPr>
              <p:cNvSpPr txBox="1"/>
              <p:nvPr/>
            </p:nvSpPr>
            <p:spPr>
              <a:xfrm>
                <a:off x="2533128" y="4339170"/>
                <a:ext cx="1346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39" name="文本框 38">
                <a:extLst>
                  <a:ext uri="{FF2B5EF4-FFF2-40B4-BE49-F238E27FC236}">
                    <a16:creationId xmlns:a16="http://schemas.microsoft.com/office/drawing/2014/main" id="{FBE348D6-D9BF-0741-130A-18A40AB9D695}"/>
                  </a:ext>
                </a:extLst>
              </p:cNvPr>
              <p:cNvSpPr txBox="1">
                <a:spLocks noRot="1" noChangeAspect="1" noMove="1" noResize="1" noEditPoints="1" noAdjustHandles="1" noChangeArrowheads="1" noChangeShapeType="1" noTextEdit="1"/>
              </p:cNvSpPr>
              <p:nvPr/>
            </p:nvSpPr>
            <p:spPr>
              <a:xfrm>
                <a:off x="2533128" y="4339170"/>
                <a:ext cx="134652" cy="276999"/>
              </a:xfrm>
              <a:prstGeom prst="rect">
                <a:avLst/>
              </a:prstGeom>
              <a:blipFill>
                <a:blip r:embed="rId16"/>
                <a:stretch>
                  <a:fillRect l="-25000" r="-25000" b="-4348"/>
                </a:stretch>
              </a:blipFill>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91C3088E-2BEB-E212-63CA-43C974CA62D6}"/>
              </a:ext>
            </a:extLst>
          </p:cNvPr>
          <p:cNvCxnSpPr/>
          <p:nvPr/>
        </p:nvCxnSpPr>
        <p:spPr>
          <a:xfrm>
            <a:off x="3597668" y="3721645"/>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180F41D6-EBD0-47CD-7D10-EB2700959CAD}"/>
                  </a:ext>
                </a:extLst>
              </p:cNvPr>
              <p:cNvSpPr txBox="1"/>
              <p:nvPr/>
            </p:nvSpPr>
            <p:spPr>
              <a:xfrm>
                <a:off x="4093639" y="4340635"/>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41" name="文本框 40">
                <a:extLst>
                  <a:ext uri="{FF2B5EF4-FFF2-40B4-BE49-F238E27FC236}">
                    <a16:creationId xmlns:a16="http://schemas.microsoft.com/office/drawing/2014/main" id="{180F41D6-EBD0-47CD-7D10-EB2700959CAD}"/>
                  </a:ext>
                </a:extLst>
              </p:cNvPr>
              <p:cNvSpPr txBox="1">
                <a:spLocks noRot="1" noChangeAspect="1" noMove="1" noResize="1" noEditPoints="1" noAdjustHandles="1" noChangeArrowheads="1" noChangeShapeType="1" noTextEdit="1"/>
              </p:cNvSpPr>
              <p:nvPr/>
            </p:nvSpPr>
            <p:spPr>
              <a:xfrm>
                <a:off x="4093639" y="4340635"/>
                <a:ext cx="209041" cy="276999"/>
              </a:xfrm>
              <a:prstGeom prst="rect">
                <a:avLst/>
              </a:prstGeom>
              <a:blipFill>
                <a:blip r:embed="rId21"/>
                <a:stretch>
                  <a:fillRect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B0A64D0-FB25-178B-97DD-9BDC08988758}"/>
                  </a:ext>
                </a:extLst>
              </p:cNvPr>
              <p:cNvSpPr txBox="1"/>
              <p:nvPr/>
            </p:nvSpPr>
            <p:spPr>
              <a:xfrm>
                <a:off x="5227081" y="4360160"/>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42" name="文本框 41">
                <a:extLst>
                  <a:ext uri="{FF2B5EF4-FFF2-40B4-BE49-F238E27FC236}">
                    <a16:creationId xmlns:a16="http://schemas.microsoft.com/office/drawing/2014/main" id="{BB0A64D0-FB25-178B-97DD-9BDC08988758}"/>
                  </a:ext>
                </a:extLst>
              </p:cNvPr>
              <p:cNvSpPr txBox="1">
                <a:spLocks noRot="1" noChangeAspect="1" noMove="1" noResize="1" noEditPoints="1" noAdjustHandles="1" noChangeArrowheads="1" noChangeShapeType="1" noTextEdit="1"/>
              </p:cNvSpPr>
              <p:nvPr/>
            </p:nvSpPr>
            <p:spPr>
              <a:xfrm>
                <a:off x="5227081" y="4360160"/>
                <a:ext cx="209041" cy="276999"/>
              </a:xfrm>
              <a:prstGeom prst="rect">
                <a:avLst/>
              </a:prstGeom>
              <a:blipFill>
                <a:blip r:embed="rId22"/>
                <a:stretch>
                  <a:fillRect b="-4348"/>
                </a:stretch>
              </a:blipFill>
            </p:spPr>
            <p:txBody>
              <a:bodyPr/>
              <a:lstStyle/>
              <a:p>
                <a:r>
                  <a:rPr lang="zh-CN" altLang="en-US">
                    <a:noFill/>
                  </a:rPr>
                  <a:t> </a:t>
                </a:r>
              </a:p>
            </p:txBody>
          </p:sp>
        </mc:Fallback>
      </mc:AlternateContent>
      <p:cxnSp>
        <p:nvCxnSpPr>
          <p:cNvPr id="43" name="直线箭头连接符 42">
            <a:extLst>
              <a:ext uri="{FF2B5EF4-FFF2-40B4-BE49-F238E27FC236}">
                <a16:creationId xmlns:a16="http://schemas.microsoft.com/office/drawing/2014/main" id="{1FB13A8C-C7AB-8A3C-E948-2021112BC3E8}"/>
              </a:ext>
            </a:extLst>
          </p:cNvPr>
          <p:cNvCxnSpPr/>
          <p:nvPr/>
        </p:nvCxnSpPr>
        <p:spPr>
          <a:xfrm rot="16200000">
            <a:off x="3994985" y="5945480"/>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B468FE57-2ED8-49C4-C5B3-F6479ED01C00}"/>
                  </a:ext>
                </a:extLst>
              </p:cNvPr>
              <p:cNvSpPr txBox="1"/>
              <p:nvPr/>
            </p:nvSpPr>
            <p:spPr>
              <a:xfrm>
                <a:off x="3955242" y="6127565"/>
                <a:ext cx="5379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𝑠𝑒𝑒𝑑</m:t>
                      </m:r>
                    </m:oMath>
                  </m:oMathPara>
                </a14:m>
                <a:endParaRPr kumimoji="1" lang="zh-CN" altLang="en-US" dirty="0"/>
              </a:p>
            </p:txBody>
          </p:sp>
        </mc:Choice>
        <mc:Fallback xmlns="">
          <p:sp>
            <p:nvSpPr>
              <p:cNvPr id="44" name="文本框 43">
                <a:extLst>
                  <a:ext uri="{FF2B5EF4-FFF2-40B4-BE49-F238E27FC236}">
                    <a16:creationId xmlns:a16="http://schemas.microsoft.com/office/drawing/2014/main" id="{B468FE57-2ED8-49C4-C5B3-F6479ED01C00}"/>
                  </a:ext>
                </a:extLst>
              </p:cNvPr>
              <p:cNvSpPr txBox="1">
                <a:spLocks noRot="1" noChangeAspect="1" noMove="1" noResize="1" noEditPoints="1" noAdjustHandles="1" noChangeArrowheads="1" noChangeShapeType="1" noTextEdit="1"/>
              </p:cNvSpPr>
              <p:nvPr/>
            </p:nvSpPr>
            <p:spPr>
              <a:xfrm>
                <a:off x="3955242" y="6127565"/>
                <a:ext cx="537904" cy="276999"/>
              </a:xfrm>
              <a:prstGeom prst="rect">
                <a:avLst/>
              </a:prstGeom>
              <a:blipFill>
                <a:blip r:embed="rId23"/>
                <a:stretch>
                  <a:fillRect l="-9302" r="-9302" b="-8696"/>
                </a:stretch>
              </a:blipFill>
            </p:spPr>
            <p:txBody>
              <a:bodyPr/>
              <a:lstStyle/>
              <a:p>
                <a:r>
                  <a:rPr lang="zh-CN" altLang="en-US">
                    <a:noFill/>
                  </a:rPr>
                  <a:t> </a:t>
                </a:r>
              </a:p>
            </p:txBody>
          </p:sp>
        </mc:Fallback>
      </mc:AlternateContent>
      <p:sp>
        <p:nvSpPr>
          <p:cNvPr id="45" name="文本框 44">
            <a:extLst>
              <a:ext uri="{FF2B5EF4-FFF2-40B4-BE49-F238E27FC236}">
                <a16:creationId xmlns:a16="http://schemas.microsoft.com/office/drawing/2014/main" id="{FFE29154-64F2-7E98-1E75-EE66CD2A3514}"/>
              </a:ext>
            </a:extLst>
          </p:cNvPr>
          <p:cNvSpPr txBox="1"/>
          <p:nvPr/>
        </p:nvSpPr>
        <p:spPr>
          <a:xfrm>
            <a:off x="4259040" y="5772437"/>
            <a:ext cx="1175334" cy="369332"/>
          </a:xfrm>
          <a:prstGeom prst="rect">
            <a:avLst/>
          </a:prstGeom>
          <a:noFill/>
        </p:spPr>
        <p:txBody>
          <a:bodyPr wrap="square">
            <a:spAutoFit/>
          </a:bodyPr>
          <a:lstStyle/>
          <a:p>
            <a:r>
              <a:rPr kumimoji="1" lang="en-US" altLang="zh-CN" sz="1800" dirty="0">
                <a:latin typeface="STKaiti" panose="02010600040101010101" pitchFamily="2" charset="-122"/>
                <a:ea typeface="STKaiti" panose="02010600040101010101" pitchFamily="2" charset="-122"/>
              </a:rPr>
              <a:t>Seed tree</a:t>
            </a:r>
            <a:endParaRPr kumimoji="1" lang="zh-CN" altLang="en-US" sz="1800"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AF6F0601-27AE-F65D-B518-CA582E95E845}"/>
                  </a:ext>
                </a:extLst>
              </p:cNvPr>
              <p:cNvSpPr txBox="1"/>
              <p:nvPr/>
            </p:nvSpPr>
            <p:spPr>
              <a:xfrm>
                <a:off x="3637984" y="5488123"/>
                <a:ext cx="11283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6" name="文本框 45">
                <a:extLst>
                  <a:ext uri="{FF2B5EF4-FFF2-40B4-BE49-F238E27FC236}">
                    <a16:creationId xmlns:a16="http://schemas.microsoft.com/office/drawing/2014/main" id="{AF6F0601-27AE-F65D-B518-CA582E95E845}"/>
                  </a:ext>
                </a:extLst>
              </p:cNvPr>
              <p:cNvSpPr txBox="1">
                <a:spLocks noRot="1" noChangeAspect="1" noMove="1" noResize="1" noEditPoints="1" noAdjustHandles="1" noChangeArrowheads="1" noChangeShapeType="1" noTextEdit="1"/>
              </p:cNvSpPr>
              <p:nvPr/>
            </p:nvSpPr>
            <p:spPr>
              <a:xfrm>
                <a:off x="3637984" y="5488123"/>
                <a:ext cx="1128386" cy="276999"/>
              </a:xfrm>
              <a:prstGeom prst="rect">
                <a:avLst/>
              </a:prstGeom>
              <a:blipFill>
                <a:blip r:embed="rId24"/>
                <a:stretch>
                  <a:fillRect l="-6667" t="-4348" r="-6667" b="-304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4674220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31</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9CB84C00-4D02-456F-F81E-3911709C6CA0}"/>
                  </a:ext>
                </a:extLst>
              </p:cNvPr>
              <p:cNvSpPr txBox="1"/>
              <p:nvPr/>
            </p:nvSpPr>
            <p:spPr>
              <a:xfrm>
                <a:off x="7978171" y="4105622"/>
                <a:ext cx="23810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2</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2</m:t>
                          </m:r>
                        </m:sub>
                      </m:sSub>
                    </m:oMath>
                  </m:oMathPara>
                </a14:m>
                <a:endParaRPr kumimoji="1" lang="zh-CN" altLang="en-US" sz="2000" dirty="0"/>
              </a:p>
            </p:txBody>
          </p:sp>
        </mc:Choice>
        <mc:Fallback xmlns="">
          <p:sp>
            <p:nvSpPr>
              <p:cNvPr id="3" name="文本框 2">
                <a:extLst>
                  <a:ext uri="{FF2B5EF4-FFF2-40B4-BE49-F238E27FC236}">
                    <a16:creationId xmlns:a16="http://schemas.microsoft.com/office/drawing/2014/main" id="{9CB84C00-4D02-456F-F81E-3911709C6CA0}"/>
                  </a:ext>
                </a:extLst>
              </p:cNvPr>
              <p:cNvSpPr txBox="1">
                <a:spLocks noRot="1" noChangeAspect="1" noMove="1" noResize="1" noEditPoints="1" noAdjustHandles="1" noChangeArrowheads="1" noChangeShapeType="1" noTextEdit="1"/>
              </p:cNvSpPr>
              <p:nvPr/>
            </p:nvSpPr>
            <p:spPr>
              <a:xfrm>
                <a:off x="7978171" y="4105622"/>
                <a:ext cx="2381003" cy="307777"/>
              </a:xfrm>
              <a:prstGeom prst="rect">
                <a:avLst/>
              </a:prstGeom>
              <a:blipFill>
                <a:blip r:embed="rId3"/>
                <a:stretch>
                  <a:fillRect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101B2FC-8816-AA0B-6EB4-1B0BBC8C2A40}"/>
                  </a:ext>
                </a:extLst>
              </p:cNvPr>
              <p:cNvSpPr txBox="1"/>
              <p:nvPr/>
            </p:nvSpPr>
            <p:spPr>
              <a:xfrm>
                <a:off x="7565373" y="4627689"/>
                <a:ext cx="278660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𝐶𝑜𝑚</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𝜋</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𝑒</m:t>
                              </m:r>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𝜌</m:t>
                              </m:r>
                            </m:e>
                            <m:sub>
                              <m:r>
                                <a:rPr kumimoji="1" lang="en-US" altLang="zh-CN" sz="2000" b="0" i="1" smtClean="0">
                                  <a:latin typeface="Cambria Math" panose="02040503050406030204" pitchFamily="18" charset="0"/>
                                </a:rPr>
                                <m:t>3</m:t>
                              </m:r>
                            </m:sub>
                          </m:sSub>
                        </m:e>
                      </m:d>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3</m:t>
                          </m:r>
                        </m:sub>
                      </m:sSub>
                    </m:oMath>
                  </m:oMathPara>
                </a14:m>
                <a:endParaRPr kumimoji="1" lang="zh-CN" altLang="en-US" sz="2000" dirty="0"/>
              </a:p>
            </p:txBody>
          </p:sp>
        </mc:Choice>
        <mc:Fallback xmlns="">
          <p:sp>
            <p:nvSpPr>
              <p:cNvPr id="4" name="文本框 3">
                <a:extLst>
                  <a:ext uri="{FF2B5EF4-FFF2-40B4-BE49-F238E27FC236}">
                    <a16:creationId xmlns:a16="http://schemas.microsoft.com/office/drawing/2014/main" id="{4101B2FC-8816-AA0B-6EB4-1B0BBC8C2A40}"/>
                  </a:ext>
                </a:extLst>
              </p:cNvPr>
              <p:cNvSpPr txBox="1">
                <a:spLocks noRot="1" noChangeAspect="1" noMove="1" noResize="1" noEditPoints="1" noAdjustHandles="1" noChangeArrowheads="1" noChangeShapeType="1" noTextEdit="1"/>
              </p:cNvSpPr>
              <p:nvPr/>
            </p:nvSpPr>
            <p:spPr>
              <a:xfrm>
                <a:off x="7565373" y="4627689"/>
                <a:ext cx="2786606" cy="307777"/>
              </a:xfrm>
              <a:prstGeom prst="rect">
                <a:avLst/>
              </a:prstGeom>
              <a:blipFill>
                <a:blip r:embed="rId4"/>
                <a:stretch>
                  <a:fillRect b="-2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ABAF69EA-AD23-D417-D7AA-AF3A6DA0727F}"/>
                  </a:ext>
                </a:extLst>
              </p:cNvPr>
              <p:cNvSpPr txBox="1"/>
              <p:nvPr/>
            </p:nvSpPr>
            <p:spPr>
              <a:xfrm>
                <a:off x="9108998" y="3612896"/>
                <a:ext cx="120183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𝑟𝑜𝑜𝑡</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𝑐</m:t>
                          </m:r>
                        </m:e>
                        <m:sub>
                          <m:r>
                            <a:rPr kumimoji="1" lang="en-US" altLang="zh-CN" sz="2000" b="0" i="1" smtClean="0">
                              <a:latin typeface="Cambria Math" panose="02040503050406030204" pitchFamily="18" charset="0"/>
                            </a:rPr>
                            <m:t>1</m:t>
                          </m:r>
                        </m:sub>
                      </m:sSub>
                    </m:oMath>
                  </m:oMathPara>
                </a14:m>
                <a:endParaRPr kumimoji="1" lang="zh-CN" altLang="en-US" sz="2000" dirty="0"/>
              </a:p>
            </p:txBody>
          </p:sp>
        </mc:Choice>
        <mc:Fallback xmlns="">
          <p:sp>
            <p:nvSpPr>
              <p:cNvPr id="5" name="文本框 4">
                <a:extLst>
                  <a:ext uri="{FF2B5EF4-FFF2-40B4-BE49-F238E27FC236}">
                    <a16:creationId xmlns:a16="http://schemas.microsoft.com/office/drawing/2014/main" id="{ABAF69EA-AD23-D417-D7AA-AF3A6DA0727F}"/>
                  </a:ext>
                </a:extLst>
              </p:cNvPr>
              <p:cNvSpPr txBox="1">
                <a:spLocks noRot="1" noChangeAspect="1" noMove="1" noResize="1" noEditPoints="1" noAdjustHandles="1" noChangeArrowheads="1" noChangeShapeType="1" noTextEdit="1"/>
              </p:cNvSpPr>
              <p:nvPr/>
            </p:nvSpPr>
            <p:spPr>
              <a:xfrm>
                <a:off x="9108998" y="3612896"/>
                <a:ext cx="1201834" cy="307777"/>
              </a:xfrm>
              <a:prstGeom prst="rect">
                <a:avLst/>
              </a:prstGeom>
              <a:blipFill>
                <a:blip r:embed="rId5"/>
                <a:stretch>
                  <a:fillRect b="-16000"/>
                </a:stretch>
              </a:blipFill>
            </p:spPr>
            <p:txBody>
              <a:bodyPr/>
              <a:lstStyle/>
              <a:p>
                <a:r>
                  <a:rPr lang="zh-CN" altLang="en-US">
                    <a:noFill/>
                  </a:rPr>
                  <a:t> </a:t>
                </a:r>
              </a:p>
            </p:txBody>
          </p:sp>
        </mc:Fallback>
      </mc:AlternateContent>
      <p:sp>
        <p:nvSpPr>
          <p:cNvPr id="6" name="右大括号 5">
            <a:extLst>
              <a:ext uri="{FF2B5EF4-FFF2-40B4-BE49-F238E27FC236}">
                <a16:creationId xmlns:a16="http://schemas.microsoft.com/office/drawing/2014/main" id="{FE12766E-0D5B-B796-D0C2-DA2AB9EE799A}"/>
              </a:ext>
            </a:extLst>
          </p:cNvPr>
          <p:cNvSpPr/>
          <p:nvPr/>
        </p:nvSpPr>
        <p:spPr>
          <a:xfrm>
            <a:off x="10310832" y="3699787"/>
            <a:ext cx="504762" cy="1235679"/>
          </a:xfrm>
          <a:prstGeom prst="righ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88B7016-7AE1-38C4-44C0-1F3E6DD0DB82}"/>
                  </a:ext>
                </a:extLst>
              </p:cNvPr>
              <p:cNvSpPr txBox="1"/>
              <p:nvPr/>
            </p:nvSpPr>
            <p:spPr>
              <a:xfrm>
                <a:off x="10815594" y="4163737"/>
                <a:ext cx="5987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0" i="1" smtClean="0">
                          <a:latin typeface="Cambria Math" panose="02040503050406030204" pitchFamily="18" charset="0"/>
                        </a:rPr>
                        <m:t>𝐶𝑀𝑇</m:t>
                      </m:r>
                    </m:oMath>
                  </m:oMathPara>
                </a14:m>
                <a:endParaRPr kumimoji="1" lang="zh-CN" altLang="en-US" sz="2000" dirty="0"/>
              </a:p>
            </p:txBody>
          </p:sp>
        </mc:Choice>
        <mc:Fallback xmlns="">
          <p:sp>
            <p:nvSpPr>
              <p:cNvPr id="7" name="文本框 6">
                <a:extLst>
                  <a:ext uri="{FF2B5EF4-FFF2-40B4-BE49-F238E27FC236}">
                    <a16:creationId xmlns:a16="http://schemas.microsoft.com/office/drawing/2014/main" id="{E88B7016-7AE1-38C4-44C0-1F3E6DD0DB82}"/>
                  </a:ext>
                </a:extLst>
              </p:cNvPr>
              <p:cNvSpPr txBox="1">
                <a:spLocks noRot="1" noChangeAspect="1" noMove="1" noResize="1" noEditPoints="1" noAdjustHandles="1" noChangeArrowheads="1" noChangeShapeType="1" noTextEdit="1"/>
              </p:cNvSpPr>
              <p:nvPr/>
            </p:nvSpPr>
            <p:spPr>
              <a:xfrm>
                <a:off x="10815594" y="4163737"/>
                <a:ext cx="598754" cy="307777"/>
              </a:xfrm>
              <a:prstGeom prst="rect">
                <a:avLst/>
              </a:prstGeom>
              <a:blipFill>
                <a:blip r:embed="rId6"/>
                <a:stretch>
                  <a:fillRect l="-8333" r="-6250" b="-384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4D0805F-4651-DD30-2E22-6270B6261DC8}"/>
                  </a:ext>
                </a:extLst>
              </p:cNvPr>
              <p:cNvSpPr txBox="1"/>
              <p:nvPr/>
            </p:nvSpPr>
            <p:spPr>
              <a:xfrm>
                <a:off x="569403" y="2779496"/>
                <a:ext cx="83802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𝑃</m:t>
                      </m:r>
                      <m:r>
                        <a:rPr kumimoji="1" lang="en-US" altLang="zh-CN" sz="4800" b="0" i="1" smtClean="0">
                          <a:latin typeface="Cambria Math" panose="02040503050406030204" pitchFamily="18" charset="0"/>
                        </a:rPr>
                        <m:t>:</m:t>
                      </m:r>
                    </m:oMath>
                  </m:oMathPara>
                </a14:m>
                <a:endParaRPr kumimoji="1" lang="zh-CN" altLang="en-US" sz="4800" dirty="0"/>
              </a:p>
            </p:txBody>
          </p:sp>
        </mc:Choice>
        <mc:Fallback xmlns="">
          <p:sp>
            <p:nvSpPr>
              <p:cNvPr id="8" name="文本框 7">
                <a:extLst>
                  <a:ext uri="{FF2B5EF4-FFF2-40B4-BE49-F238E27FC236}">
                    <a16:creationId xmlns:a16="http://schemas.microsoft.com/office/drawing/2014/main" id="{44D0805F-4651-DD30-2E22-6270B6261DC8}"/>
                  </a:ext>
                </a:extLst>
              </p:cNvPr>
              <p:cNvSpPr txBox="1">
                <a:spLocks noRot="1" noChangeAspect="1" noMove="1" noResize="1" noEditPoints="1" noAdjustHandles="1" noChangeArrowheads="1" noChangeShapeType="1" noTextEdit="1"/>
              </p:cNvSpPr>
              <p:nvPr/>
            </p:nvSpPr>
            <p:spPr>
              <a:xfrm>
                <a:off x="569403" y="2779496"/>
                <a:ext cx="838023" cy="830997"/>
              </a:xfrm>
              <a:prstGeom prst="rect">
                <a:avLst/>
              </a:prstGeom>
              <a:blipFill>
                <a:blip r:embed="rId7"/>
                <a:stretch>
                  <a:fillRect l="-74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07DDAD8-392F-3748-F862-2D511F108566}"/>
                  </a:ext>
                </a:extLst>
              </p:cNvPr>
              <p:cNvSpPr txBox="1"/>
              <p:nvPr/>
            </p:nvSpPr>
            <p:spPr>
              <a:xfrm>
                <a:off x="585429" y="963220"/>
                <a:ext cx="6405921" cy="518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smtClean="0">
                          <a:latin typeface="Cambria Math" panose="02040503050406030204" pitchFamily="18" charset="0"/>
                        </a:rPr>
                        <m:t>𝑹</m:t>
                      </m:r>
                      <m:r>
                        <a:rPr kumimoji="1" lang="en-US" altLang="zh-CN" sz="2800" b="1" i="1" smtClean="0">
                          <a:latin typeface="Cambria Math" panose="02040503050406030204" pitchFamily="18" charset="0"/>
                        </a:rPr>
                        <m:t>:{</m:t>
                      </m:r>
                      <m:d>
                        <m:dPr>
                          <m:ctrlPr>
                            <a:rPr kumimoji="1" lang="en-US" altLang="zh-CN" sz="2800" b="1" i="1" smtClean="0">
                              <a:latin typeface="Cambria Math" panose="02040503050406030204" pitchFamily="18" charset="0"/>
                            </a:rPr>
                          </m:ctrlPr>
                        </m:dPr>
                        <m:e>
                          <m:r>
                            <a:rPr kumimoji="1" lang="en-US" altLang="zh-CN" sz="2800" b="1" i="1" smtClean="0">
                              <a:latin typeface="Cambria Math" panose="02040503050406030204" pitchFamily="18" charset="0"/>
                            </a:rPr>
                            <m:t>𝑯</m:t>
                          </m:r>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𝟏</m:t>
                              </m:r>
                            </m:sub>
                          </m:sSub>
                          <m:r>
                            <a:rPr kumimoji="1" lang="en-US" altLang="zh-CN" sz="2800" b="1" i="1" smtClean="0">
                              <a:latin typeface="Cambria Math" panose="02040503050406030204" pitchFamily="18" charset="0"/>
                            </a:rPr>
                            <m:t>,⋯,</m:t>
                          </m:r>
                          <m:sSub>
                            <m:sSubPr>
                              <m:ctrlPr>
                                <a:rPr kumimoji="1" lang="en-US" altLang="zh-CN" sz="2800" b="1" i="1" smtClean="0">
                                  <a:latin typeface="Cambria Math" panose="02040503050406030204" pitchFamily="18" charset="0"/>
                                </a:rPr>
                              </m:ctrlPr>
                            </m:sSub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𝑵</m:t>
                              </m:r>
                            </m:sub>
                          </m:sSub>
                        </m:e>
                      </m:d>
                      <m:r>
                        <a:rPr kumimoji="1" lang="en-US" altLang="zh-CN" sz="2800" b="1" i="1" smtClean="0">
                          <a:latin typeface="Cambria Math" panose="02040503050406030204" pitchFamily="18" charset="0"/>
                          <a:sym typeface="Wingdings" panose="05000000000000000000" pitchFamily="2" charset="2"/>
                        </a:rPr>
                        <m:t>(</m:t>
                      </m:r>
                      <m:sSub>
                        <m:sSubPr>
                          <m:ctrlPr>
                            <a:rPr kumimoji="1" lang="en-US" altLang="zh-CN" sz="2800" b="1" i="1" smtClean="0">
                              <a:latin typeface="Cambria Math" panose="02040503050406030204" pitchFamily="18" charset="0"/>
                              <a:sym typeface="Wingdings" panose="05000000000000000000" pitchFamily="2" charset="2"/>
                            </a:rPr>
                          </m:ctrlPr>
                        </m:sSubPr>
                        <m:e>
                          <m:r>
                            <a:rPr kumimoji="1" lang="en-US" altLang="zh-CN" sz="2800" b="1" i="1" smtClean="0">
                              <a:latin typeface="Cambria Math" panose="02040503050406030204" pitchFamily="18" charset="0"/>
                              <a:sym typeface="Wingdings" panose="05000000000000000000" pitchFamily="2" charset="2"/>
                            </a:rPr>
                            <m:t>𝒆</m:t>
                          </m:r>
                        </m:e>
                        <m:sub>
                          <m:r>
                            <a:rPr kumimoji="1" lang="en-US" altLang="zh-CN" sz="2800" b="1" i="1" smtClean="0">
                              <a:latin typeface="Cambria Math" panose="02040503050406030204" pitchFamily="18" charset="0"/>
                              <a:sym typeface="Wingdings" panose="05000000000000000000" pitchFamily="2" charset="2"/>
                            </a:rPr>
                            <m:t>𝒋</m:t>
                          </m:r>
                        </m:sub>
                      </m:sSub>
                      <m:r>
                        <a:rPr kumimoji="1" lang="en-US" altLang="zh-CN" sz="2800" b="1" i="1" smtClean="0">
                          <a:latin typeface="Cambria Math" panose="02040503050406030204" pitchFamily="18" charset="0"/>
                          <a:sym typeface="Wingdings" panose="05000000000000000000" pitchFamily="2" charset="2"/>
                        </a:rPr>
                        <m:t>)|</m:t>
                      </m:r>
                      <m:r>
                        <a:rPr kumimoji="1" lang="en-US" altLang="zh-CN" sz="2800" b="1" i="1" smtClean="0">
                          <a:latin typeface="Cambria Math" panose="02040503050406030204" pitchFamily="18" charset="0"/>
                        </a:rPr>
                        <m:t>𝑯</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𝒆</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sSubSup>
                        <m:sSubSupPr>
                          <m:ctrlPr>
                            <a:rPr kumimoji="1" lang="en-US" altLang="zh-CN" sz="2800" b="1" i="1" smtClean="0">
                              <a:latin typeface="Cambria Math" panose="02040503050406030204" pitchFamily="18" charset="0"/>
                            </a:rPr>
                          </m:ctrlPr>
                        </m:sSubSupPr>
                        <m:e>
                          <m:r>
                            <a:rPr kumimoji="1" lang="en-US" altLang="zh-CN" sz="2800" b="1" i="1" smtClean="0">
                              <a:latin typeface="Cambria Math" panose="02040503050406030204" pitchFamily="18" charset="0"/>
                            </a:rPr>
                            <m:t>𝒔</m:t>
                          </m:r>
                        </m:e>
                        <m:sub>
                          <m:r>
                            <a:rPr kumimoji="1" lang="en-US" altLang="zh-CN" sz="2800" b="1" i="1" smtClean="0">
                              <a:latin typeface="Cambria Math" panose="02040503050406030204" pitchFamily="18" charset="0"/>
                            </a:rPr>
                            <m:t>𝒋</m:t>
                          </m:r>
                        </m:sub>
                        <m:sup>
                          <m:r>
                            <a:rPr kumimoji="1" lang="en-US" altLang="zh-CN" sz="2800" b="1" i="1" smtClean="0">
                              <a:latin typeface="Cambria Math" panose="02040503050406030204" pitchFamily="18" charset="0"/>
                            </a:rPr>
                            <m:t>⊤</m:t>
                          </m:r>
                        </m:sup>
                      </m:sSubSup>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𝒋</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𝑵</m:t>
                      </m:r>
                      <m:r>
                        <a:rPr kumimoji="1" lang="en-US" altLang="zh-CN" sz="2800" b="1" i="1" smtClean="0">
                          <a:latin typeface="Cambria Math" panose="02040503050406030204" pitchFamily="18" charset="0"/>
                        </a:rPr>
                        <m:t>]}</m:t>
                      </m:r>
                    </m:oMath>
                  </m:oMathPara>
                </a14:m>
                <a:endParaRPr kumimoji="1" lang="zh-CN" altLang="en-US" sz="2800" b="1" dirty="0"/>
              </a:p>
            </p:txBody>
          </p:sp>
        </mc:Choice>
        <mc:Fallback xmlns="">
          <p:sp>
            <p:nvSpPr>
              <p:cNvPr id="9" name="文本框 8">
                <a:extLst>
                  <a:ext uri="{FF2B5EF4-FFF2-40B4-BE49-F238E27FC236}">
                    <a16:creationId xmlns:a16="http://schemas.microsoft.com/office/drawing/2014/main" id="{607DDAD8-392F-3748-F862-2D511F108566}"/>
                  </a:ext>
                </a:extLst>
              </p:cNvPr>
              <p:cNvSpPr txBox="1">
                <a:spLocks noRot="1" noChangeAspect="1" noMove="1" noResize="1" noEditPoints="1" noAdjustHandles="1" noChangeArrowheads="1" noChangeShapeType="1" noTextEdit="1"/>
              </p:cNvSpPr>
              <p:nvPr/>
            </p:nvSpPr>
            <p:spPr>
              <a:xfrm>
                <a:off x="585429" y="963220"/>
                <a:ext cx="6405921" cy="518219"/>
              </a:xfrm>
              <a:prstGeom prst="rect">
                <a:avLst/>
              </a:prstGeom>
              <a:blipFill>
                <a:blip r:embed="rId8"/>
                <a:stretch>
                  <a:fillRect l="-396" r="-990" b="-21429"/>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3755BB91-DD02-397E-DD8F-E5A8026AFB42}"/>
              </a:ext>
            </a:extLst>
          </p:cNvPr>
          <p:cNvSpPr txBox="1"/>
          <p:nvPr/>
        </p:nvSpPr>
        <p:spPr>
          <a:xfrm>
            <a:off x="9943532" y="3600707"/>
            <a:ext cx="296137" cy="385128"/>
          </a:xfrm>
          <a:prstGeom prst="rect">
            <a:avLst/>
          </a:prstGeom>
          <a:noFill/>
          <a:ln w="34925">
            <a:solidFill>
              <a:srgbClr val="FF0000"/>
            </a:solidFill>
          </a:ln>
        </p:spPr>
        <p:txBody>
          <a:bodyPr wrap="square" rtlCol="0">
            <a:spAutoFit/>
          </a:bodyPr>
          <a:lstStyle/>
          <a:p>
            <a:endParaRPr kumimoji="1" lang="zh-CN" altLang="en-US" dirty="0"/>
          </a:p>
        </p:txBody>
      </p:sp>
      <p:sp>
        <p:nvSpPr>
          <p:cNvPr id="11" name="文本框 10">
            <a:extLst>
              <a:ext uri="{FF2B5EF4-FFF2-40B4-BE49-F238E27FC236}">
                <a16:creationId xmlns:a16="http://schemas.microsoft.com/office/drawing/2014/main" id="{760AE190-D698-A917-3297-4BD51FA184BD}"/>
              </a:ext>
            </a:extLst>
          </p:cNvPr>
          <p:cNvSpPr txBox="1"/>
          <p:nvPr/>
        </p:nvSpPr>
        <p:spPr>
          <a:xfrm>
            <a:off x="9958926" y="4105215"/>
            <a:ext cx="296137" cy="385128"/>
          </a:xfrm>
          <a:prstGeom prst="rect">
            <a:avLst/>
          </a:prstGeom>
          <a:noFill/>
          <a:ln w="34925">
            <a:solidFill>
              <a:srgbClr val="FF0000"/>
            </a:solidFill>
          </a:ln>
        </p:spPr>
        <p:txBody>
          <a:bodyPr wrap="square" rtlCol="0">
            <a:spAutoFit/>
          </a:bodyPr>
          <a:lstStyle/>
          <a:p>
            <a:endParaRPr kumimoji="1" lang="zh-CN" altLang="en-US" dirty="0"/>
          </a:p>
        </p:txBody>
      </p:sp>
      <p:cxnSp>
        <p:nvCxnSpPr>
          <p:cNvPr id="12" name="直线箭头连接符 11">
            <a:extLst>
              <a:ext uri="{FF2B5EF4-FFF2-40B4-BE49-F238E27FC236}">
                <a16:creationId xmlns:a16="http://schemas.microsoft.com/office/drawing/2014/main" id="{4B36C57F-6FF8-EE57-3BA7-A636F18CFEE4}"/>
              </a:ext>
            </a:extLst>
          </p:cNvPr>
          <p:cNvCxnSpPr/>
          <p:nvPr/>
        </p:nvCxnSpPr>
        <p:spPr>
          <a:xfrm flipH="1">
            <a:off x="6867713" y="5728661"/>
            <a:ext cx="3750535"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34936F4F-6518-9FFF-2CD5-D69973B28E2C}"/>
                  </a:ext>
                </a:extLst>
              </p:cNvPr>
              <p:cNvSpPr txBox="1"/>
              <p:nvPr/>
            </p:nvSpPr>
            <p:spPr>
              <a:xfrm>
                <a:off x="10994440" y="3027744"/>
                <a:ext cx="649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4800" b="0" i="1" smtClean="0">
                          <a:latin typeface="Cambria Math" panose="02040503050406030204" pitchFamily="18" charset="0"/>
                        </a:rPr>
                        <m:t>𝑉</m:t>
                      </m:r>
                    </m:oMath>
                  </m:oMathPara>
                </a14:m>
                <a:endParaRPr kumimoji="1" lang="zh-CN" altLang="en-US" sz="4800" dirty="0"/>
              </a:p>
            </p:txBody>
          </p:sp>
        </mc:Choice>
        <mc:Fallback xmlns="">
          <p:sp>
            <p:nvSpPr>
              <p:cNvPr id="13" name="文本框 12">
                <a:extLst>
                  <a:ext uri="{FF2B5EF4-FFF2-40B4-BE49-F238E27FC236}">
                    <a16:creationId xmlns:a16="http://schemas.microsoft.com/office/drawing/2014/main" id="{34936F4F-6518-9FFF-2CD5-D69973B28E2C}"/>
                  </a:ext>
                </a:extLst>
              </p:cNvPr>
              <p:cNvSpPr txBox="1">
                <a:spLocks noRot="1" noChangeAspect="1" noMove="1" noResize="1" noEditPoints="1" noAdjustHandles="1" noChangeArrowheads="1" noChangeShapeType="1" noTextEdit="1"/>
              </p:cNvSpPr>
              <p:nvPr/>
            </p:nvSpPr>
            <p:spPr>
              <a:xfrm>
                <a:off x="10994440" y="3027744"/>
                <a:ext cx="649111" cy="830997"/>
              </a:xfrm>
              <a:prstGeom prst="rect">
                <a:avLst/>
              </a:prstGeom>
              <a:blipFill>
                <a:blip r:embed="rId9"/>
                <a:stretch>
                  <a:fillRect l="-11538" r="-9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C7ED8786-FD6E-42C8-89C0-056B468D4FED}"/>
                  </a:ext>
                </a:extLst>
              </p:cNvPr>
              <p:cNvSpPr txBox="1"/>
              <p:nvPr/>
            </p:nvSpPr>
            <p:spPr>
              <a:xfrm>
                <a:off x="7505543" y="6015340"/>
                <a:ext cx="184986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i="1" smtClean="0">
                          <a:latin typeface="Cambria Math" panose="02040503050406030204" pitchFamily="18" charset="0"/>
                        </a:rPr>
                        <m:t>𝑅𝑆𝑃</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𝜋</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𝑠𝑒𝑒𝑑</m:t>
                      </m:r>
                      <m:r>
                        <a:rPr kumimoji="1" lang="en-US" altLang="zh-CN" sz="2000" b="0" i="1" smtClean="0">
                          <a:latin typeface="Cambria Math" panose="02040503050406030204" pitchFamily="18" charset="0"/>
                        </a:rPr>
                        <m:t>}</m:t>
                      </m:r>
                    </m:oMath>
                  </m:oMathPara>
                </a14:m>
                <a:endParaRPr kumimoji="1" lang="zh-CN" altLang="en-US" sz="2000" dirty="0"/>
              </a:p>
            </p:txBody>
          </p:sp>
        </mc:Choice>
        <mc:Fallback xmlns="">
          <p:sp>
            <p:nvSpPr>
              <p:cNvPr id="14" name="文本框 13">
                <a:extLst>
                  <a:ext uri="{FF2B5EF4-FFF2-40B4-BE49-F238E27FC236}">
                    <a16:creationId xmlns:a16="http://schemas.microsoft.com/office/drawing/2014/main" id="{C7ED8786-FD6E-42C8-89C0-056B468D4FED}"/>
                  </a:ext>
                </a:extLst>
              </p:cNvPr>
              <p:cNvSpPr txBox="1">
                <a:spLocks noRot="1" noChangeAspect="1" noMove="1" noResize="1" noEditPoints="1" noAdjustHandles="1" noChangeArrowheads="1" noChangeShapeType="1" noTextEdit="1"/>
              </p:cNvSpPr>
              <p:nvPr/>
            </p:nvSpPr>
            <p:spPr>
              <a:xfrm>
                <a:off x="7505543" y="6015340"/>
                <a:ext cx="1849865" cy="307777"/>
              </a:xfrm>
              <a:prstGeom prst="rect">
                <a:avLst/>
              </a:prstGeom>
              <a:blipFill>
                <a:blip r:embed="rId10"/>
                <a:stretch>
                  <a:fillRect l="-2041" r="-4082" b="-32000"/>
                </a:stretch>
              </a:blipFill>
            </p:spPr>
            <p:txBody>
              <a:bodyPr/>
              <a:lstStyle/>
              <a:p>
                <a:r>
                  <a:rPr lang="zh-CN" altLang="en-US">
                    <a:noFill/>
                  </a:rPr>
                  <a:t> </a:t>
                </a:r>
              </a:p>
            </p:txBody>
          </p:sp>
        </mc:Fallback>
      </mc:AlternateContent>
      <p:cxnSp>
        <p:nvCxnSpPr>
          <p:cNvPr id="15" name="直线箭头连接符 14">
            <a:extLst>
              <a:ext uri="{FF2B5EF4-FFF2-40B4-BE49-F238E27FC236}">
                <a16:creationId xmlns:a16="http://schemas.microsoft.com/office/drawing/2014/main" id="{6CC55F97-83FA-C9EA-1F79-79E39261F099}"/>
              </a:ext>
            </a:extLst>
          </p:cNvPr>
          <p:cNvCxnSpPr/>
          <p:nvPr/>
        </p:nvCxnSpPr>
        <p:spPr>
          <a:xfrm flipV="1">
            <a:off x="7526657" y="6364567"/>
            <a:ext cx="2345479" cy="0"/>
          </a:xfrm>
          <a:prstGeom prst="straightConnector1">
            <a:avLst/>
          </a:prstGeom>
          <a:ln w="19050">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5">
            <a:extLst>
              <a:ext uri="{FF2B5EF4-FFF2-40B4-BE49-F238E27FC236}">
                <a16:creationId xmlns:a16="http://schemas.microsoft.com/office/drawing/2014/main" id="{7C01B135-0B2C-B8C0-1E29-B8E29CB3D167}"/>
              </a:ext>
            </a:extLst>
          </p:cNvPr>
          <p:cNvCxnSpPr/>
          <p:nvPr/>
        </p:nvCxnSpPr>
        <p:spPr>
          <a:xfrm flipV="1">
            <a:off x="5601826" y="3792515"/>
            <a:ext cx="3455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4E6861AB-E467-9768-8359-945715C16450}"/>
              </a:ext>
            </a:extLst>
          </p:cNvPr>
          <p:cNvSpPr txBox="1"/>
          <p:nvPr/>
        </p:nvSpPr>
        <p:spPr>
          <a:xfrm>
            <a:off x="8283054" y="1140825"/>
            <a:ext cx="2076120" cy="923330"/>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Completeness</a:t>
            </a:r>
          </a:p>
          <a:p>
            <a:r>
              <a:rPr kumimoji="1" lang="en-US" altLang="zh-CN" dirty="0">
                <a:latin typeface="STKaiti" panose="02010600040101010101" pitchFamily="2" charset="-122"/>
                <a:ea typeface="STKaiti" panose="02010600040101010101" pitchFamily="2" charset="-122"/>
              </a:rPr>
              <a:t>Soundness</a:t>
            </a:r>
          </a:p>
          <a:p>
            <a:r>
              <a:rPr kumimoji="1" lang="en-US" altLang="zh-CN" dirty="0">
                <a:latin typeface="STKaiti" panose="02010600040101010101" pitchFamily="2" charset="-122"/>
                <a:ea typeface="STKaiti" panose="02010600040101010101" pitchFamily="2" charset="-122"/>
              </a:rPr>
              <a:t>Zero-knowledge</a:t>
            </a:r>
            <a:endParaRPr kumimoji="1" lang="zh-CN" altLang="en-US" dirty="0">
              <a:latin typeface="STKaiti" panose="02010600040101010101" pitchFamily="2" charset="-122"/>
              <a:ea typeface="STKaiti" panose="02010600040101010101" pitchFamily="2" charset="-122"/>
            </a:endParaRPr>
          </a:p>
        </p:txBody>
      </p:sp>
      <p:sp>
        <p:nvSpPr>
          <p:cNvPr id="19" name="文本框 18">
            <a:extLst>
              <a:ext uri="{FF2B5EF4-FFF2-40B4-BE49-F238E27FC236}">
                <a16:creationId xmlns:a16="http://schemas.microsoft.com/office/drawing/2014/main" id="{A1DD2EDD-5C01-0DED-5901-C329290C775F}"/>
              </a:ext>
            </a:extLst>
          </p:cNvPr>
          <p:cNvSpPr txBox="1"/>
          <p:nvPr/>
        </p:nvSpPr>
        <p:spPr>
          <a:xfrm>
            <a:off x="8293636" y="2414903"/>
            <a:ext cx="2859314" cy="646331"/>
          </a:xfrm>
          <a:prstGeom prst="rect">
            <a:avLst/>
          </a:prstGeom>
          <a:noFill/>
        </p:spPr>
        <p:txBody>
          <a:bodyPr wrap="square" rtlCol="0">
            <a:spAutoFit/>
          </a:bodyPr>
          <a:lstStyle/>
          <a:p>
            <a:r>
              <a:rPr lang="en-GB" altLang="zh-CN" dirty="0">
                <a:solidFill>
                  <a:srgbClr val="0D0D0D"/>
                </a:solidFill>
                <a:latin typeface="STKaiti" panose="02010600040101010101" pitchFamily="2" charset="-122"/>
                <a:ea typeface="STKaiti" panose="02010600040101010101" pitchFamily="2" charset="-122"/>
              </a:rPr>
              <a:t>L</a:t>
            </a:r>
            <a:r>
              <a:rPr lang="en-GB" altLang="zh-CN" b="0" i="0" dirty="0">
                <a:solidFill>
                  <a:srgbClr val="0D0D0D"/>
                </a:solidFill>
                <a:effectLst/>
                <a:latin typeface="STKaiti" panose="02010600040101010101" pitchFamily="2" charset="-122"/>
                <a:ea typeface="STKaiti" panose="02010600040101010101" pitchFamily="2" charset="-122"/>
              </a:rPr>
              <a:t>ogarithmic-level communication complexity</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92C724DF-D19A-7E3F-3908-D41130A99A7D}"/>
                  </a:ext>
                </a:extLst>
              </p:cNvPr>
              <p:cNvSpPr txBox="1"/>
              <p:nvPr/>
            </p:nvSpPr>
            <p:spPr>
              <a:xfrm>
                <a:off x="1598822" y="2459992"/>
                <a:ext cx="2193934" cy="279628"/>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𝐶𝑜𝑚</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𝜋</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0" name="文本框 19">
                <a:extLst>
                  <a:ext uri="{FF2B5EF4-FFF2-40B4-BE49-F238E27FC236}">
                    <a16:creationId xmlns:a16="http://schemas.microsoft.com/office/drawing/2014/main" id="{92C724DF-D19A-7E3F-3908-D41130A99A7D}"/>
                  </a:ext>
                </a:extLst>
              </p:cNvPr>
              <p:cNvSpPr txBox="1">
                <a:spLocks noRot="1" noChangeAspect="1" noMove="1" noResize="1" noEditPoints="1" noAdjustHandles="1" noChangeArrowheads="1" noChangeShapeType="1" noTextEdit="1"/>
              </p:cNvSpPr>
              <p:nvPr/>
            </p:nvSpPr>
            <p:spPr>
              <a:xfrm>
                <a:off x="1598822" y="2459992"/>
                <a:ext cx="2193934" cy="279628"/>
              </a:xfrm>
              <a:prstGeom prst="rect">
                <a:avLst/>
              </a:prstGeom>
              <a:blipFill>
                <a:blip r:embed="rId11"/>
                <a:stretch>
                  <a:fillRect l="-1724" t="-4348" r="-3448" b="-347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A855CE92-A549-6418-7981-C090801BE3B1}"/>
                  </a:ext>
                </a:extLst>
              </p:cNvPr>
              <p:cNvSpPr txBox="1"/>
              <p:nvPr/>
            </p:nvSpPr>
            <p:spPr>
              <a:xfrm>
                <a:off x="4204182" y="2452639"/>
                <a:ext cx="282000" cy="279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1</m:t>
                          </m:r>
                        </m:sup>
                      </m:sSubSup>
                    </m:oMath>
                  </m:oMathPara>
                </a14:m>
                <a:endParaRPr kumimoji="1" lang="zh-CN" altLang="en-US" dirty="0"/>
              </a:p>
            </p:txBody>
          </p:sp>
        </mc:Choice>
        <mc:Fallback xmlns="">
          <p:sp>
            <p:nvSpPr>
              <p:cNvPr id="21" name="文本框 20">
                <a:extLst>
                  <a:ext uri="{FF2B5EF4-FFF2-40B4-BE49-F238E27FC236}">
                    <a16:creationId xmlns:a16="http://schemas.microsoft.com/office/drawing/2014/main" id="{A855CE92-A549-6418-7981-C090801BE3B1}"/>
                  </a:ext>
                </a:extLst>
              </p:cNvPr>
              <p:cNvSpPr txBox="1">
                <a:spLocks noRot="1" noChangeAspect="1" noMove="1" noResize="1" noEditPoints="1" noAdjustHandles="1" noChangeArrowheads="1" noChangeShapeType="1" noTextEdit="1"/>
              </p:cNvSpPr>
              <p:nvPr/>
            </p:nvSpPr>
            <p:spPr>
              <a:xfrm>
                <a:off x="4204182" y="2452639"/>
                <a:ext cx="282000" cy="279628"/>
              </a:xfrm>
              <a:prstGeom prst="rect">
                <a:avLst/>
              </a:prstGeom>
              <a:blipFill>
                <a:blip r:embed="rId12"/>
                <a:stretch>
                  <a:fillRect l="-13043" r="-4348"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262B3856-FA3C-248C-A8D2-CAAA0A4A1E1E}"/>
                  </a:ext>
                </a:extLst>
              </p:cNvPr>
              <p:cNvSpPr txBox="1"/>
              <p:nvPr/>
            </p:nvSpPr>
            <p:spPr>
              <a:xfrm>
                <a:off x="1512529" y="4838410"/>
                <a:ext cx="2232021" cy="28027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i="1">
                              <a:latin typeface="Cambria Math" panose="02040503050406030204" pitchFamily="18" charset="0"/>
                            </a:rPr>
                            <m:t>𝐶𝑜𝑚</m:t>
                          </m:r>
                          <m:r>
                            <a:rPr kumimoji="1" lang="en-US" altLang="zh-CN" i="1">
                              <a:latin typeface="Cambria Math" panose="02040503050406030204" pitchFamily="18" charset="0"/>
                            </a:rPr>
                            <m:t>(</m:t>
                          </m:r>
                          <m:r>
                            <a:rPr kumimoji="1" lang="en-US" altLang="zh-CN" i="1">
                              <a:latin typeface="Cambria Math" panose="02040503050406030204" pitchFamily="18" charset="0"/>
                            </a:rPr>
                            <m:t>𝜋</m:t>
                          </m:r>
                          <m:r>
                            <a:rPr kumimoji="1" lang="en-US" altLang="zh-CN" i="1">
                              <a:latin typeface="Cambria Math" panose="02040503050406030204" pitchFamily="18" charset="0"/>
                            </a:rPr>
                            <m:t>,</m:t>
                          </m:r>
                          <m:r>
                            <a:rPr kumimoji="1" lang="en-US" altLang="zh-CN" i="1">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𝑁</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2" name="文本框 21">
                <a:extLst>
                  <a:ext uri="{FF2B5EF4-FFF2-40B4-BE49-F238E27FC236}">
                    <a16:creationId xmlns:a16="http://schemas.microsoft.com/office/drawing/2014/main" id="{262B3856-FA3C-248C-A8D2-CAAA0A4A1E1E}"/>
                  </a:ext>
                </a:extLst>
              </p:cNvPr>
              <p:cNvSpPr txBox="1">
                <a:spLocks noRot="1" noChangeAspect="1" noMove="1" noResize="1" noEditPoints="1" noAdjustHandles="1" noChangeArrowheads="1" noChangeShapeType="1" noTextEdit="1"/>
              </p:cNvSpPr>
              <p:nvPr/>
            </p:nvSpPr>
            <p:spPr>
              <a:xfrm>
                <a:off x="1512529" y="4838410"/>
                <a:ext cx="2232021" cy="280270"/>
              </a:xfrm>
              <a:prstGeom prst="rect">
                <a:avLst/>
              </a:prstGeom>
              <a:blipFill>
                <a:blip r:embed="rId13"/>
                <a:stretch>
                  <a:fillRect l="-1705" t="-8696" r="-2841" b="-30435"/>
                </a:stretch>
              </a:blipFill>
            </p:spPr>
            <p:txBody>
              <a:bodyPr/>
              <a:lstStyle/>
              <a:p>
                <a:r>
                  <a:rPr lang="zh-CN" altLang="en-US">
                    <a:noFill/>
                  </a:rPr>
                  <a:t> </a:t>
                </a:r>
              </a:p>
            </p:txBody>
          </p:sp>
        </mc:Fallback>
      </mc:AlternateContent>
      <p:sp>
        <p:nvSpPr>
          <p:cNvPr id="23" name="文本框 22">
            <a:extLst>
              <a:ext uri="{FF2B5EF4-FFF2-40B4-BE49-F238E27FC236}">
                <a16:creationId xmlns:a16="http://schemas.microsoft.com/office/drawing/2014/main" id="{0C92D20A-F972-9020-A2BB-75F4832403FA}"/>
              </a:ext>
            </a:extLst>
          </p:cNvPr>
          <p:cNvSpPr txBox="1"/>
          <p:nvPr/>
        </p:nvSpPr>
        <p:spPr>
          <a:xfrm>
            <a:off x="4514952" y="3769603"/>
            <a:ext cx="691980" cy="307777"/>
          </a:xfrm>
          <a:prstGeom prst="rect">
            <a:avLst/>
          </a:prstGeom>
          <a:noFill/>
        </p:spPr>
        <p:txBody>
          <a:bodyPr wrap="square" rtlCol="0">
            <a:spAutoFit/>
          </a:bodyPr>
          <a:lstStyle/>
          <a:p>
            <a:r>
              <a:rPr lang="en-GB" altLang="zh-CN" sz="1400" b="0" i="0" dirty="0">
                <a:solidFill>
                  <a:srgbClr val="0D0D0D"/>
                </a:solidFill>
                <a:effectLst/>
                <a:latin typeface="STKaiti" panose="02010600040101010101" pitchFamily="2" charset="-122"/>
                <a:ea typeface="STKaiti" panose="02010600040101010101" pitchFamily="2" charset="-122"/>
              </a:rPr>
              <a:t>shuffle</a:t>
            </a:r>
            <a:endParaRPr kumimoji="1" lang="zh-CN" altLang="en-US" sz="1400"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157C0DEB-21BB-824A-6F75-947DB35D728C}"/>
                  </a:ext>
                </a:extLst>
              </p:cNvPr>
              <p:cNvSpPr txBox="1"/>
              <p:nvPr/>
            </p:nvSpPr>
            <p:spPr>
              <a:xfrm>
                <a:off x="5286610" y="2466084"/>
                <a:ext cx="337208" cy="3390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𝑖</m:t>
                              </m:r>
                            </m:e>
                            <m:sub>
                              <m:r>
                                <a:rPr kumimoji="1" lang="en-US" altLang="zh-CN" b="0" i="1" smtClean="0">
                                  <a:latin typeface="Cambria Math" panose="02040503050406030204" pitchFamily="18" charset="0"/>
                                </a:rPr>
                                <m:t>1</m:t>
                              </m:r>
                            </m:sub>
                          </m:sSub>
                        </m:sup>
                      </m:sSubSup>
                    </m:oMath>
                  </m:oMathPara>
                </a14:m>
                <a:endParaRPr kumimoji="1" lang="zh-CN" altLang="en-US" dirty="0"/>
              </a:p>
            </p:txBody>
          </p:sp>
        </mc:Choice>
        <mc:Fallback xmlns="">
          <p:sp>
            <p:nvSpPr>
              <p:cNvPr id="24" name="文本框 23">
                <a:extLst>
                  <a:ext uri="{FF2B5EF4-FFF2-40B4-BE49-F238E27FC236}">
                    <a16:creationId xmlns:a16="http://schemas.microsoft.com/office/drawing/2014/main" id="{157C0DEB-21BB-824A-6F75-947DB35D728C}"/>
                  </a:ext>
                </a:extLst>
              </p:cNvPr>
              <p:cNvSpPr txBox="1">
                <a:spLocks noRot="1" noChangeAspect="1" noMove="1" noResize="1" noEditPoints="1" noAdjustHandles="1" noChangeArrowheads="1" noChangeShapeType="1" noTextEdit="1"/>
              </p:cNvSpPr>
              <p:nvPr/>
            </p:nvSpPr>
            <p:spPr>
              <a:xfrm>
                <a:off x="5286610" y="2466084"/>
                <a:ext cx="337208" cy="339004"/>
              </a:xfrm>
              <a:prstGeom prst="rect">
                <a:avLst/>
              </a:prstGeom>
              <a:blipFill>
                <a:blip r:embed="rId14"/>
                <a:stretch>
                  <a:fillRect l="-7143" t="-3704" b="-18519"/>
                </a:stretch>
              </a:blipFill>
            </p:spPr>
            <p:txBody>
              <a:bodyPr/>
              <a:lstStyle/>
              <a:p>
                <a:r>
                  <a:rPr lang="zh-CN" altLang="en-US">
                    <a:noFill/>
                  </a:rPr>
                  <a:t> </a:t>
                </a:r>
              </a:p>
            </p:txBody>
          </p:sp>
        </mc:Fallback>
      </mc:AlternateContent>
      <p:sp>
        <p:nvSpPr>
          <p:cNvPr id="25" name="文本框 24">
            <a:extLst>
              <a:ext uri="{FF2B5EF4-FFF2-40B4-BE49-F238E27FC236}">
                <a16:creationId xmlns:a16="http://schemas.microsoft.com/office/drawing/2014/main" id="{A2182D03-DF13-79AC-EEA3-EB2B9A8091FC}"/>
              </a:ext>
            </a:extLst>
          </p:cNvPr>
          <p:cNvSpPr txBox="1"/>
          <p:nvPr/>
        </p:nvSpPr>
        <p:spPr>
          <a:xfrm>
            <a:off x="5640170" y="3440385"/>
            <a:ext cx="1310450"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Merkle</a:t>
            </a:r>
            <a:r>
              <a:rPr kumimoji="1" lang="en-US" altLang="zh-CN" dirty="0"/>
              <a:t> </a:t>
            </a:r>
            <a:r>
              <a:rPr kumimoji="1" lang="en-US" altLang="zh-CN" dirty="0">
                <a:latin typeface="STKaiti" panose="02010600040101010101" pitchFamily="2" charset="-122"/>
                <a:ea typeface="STKaiti" panose="02010600040101010101" pitchFamily="2" charset="-122"/>
              </a:rPr>
              <a:t>tree</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8D9ED866-4CB0-E3C9-937A-73233FA4D0CF}"/>
                  </a:ext>
                </a:extLst>
              </p:cNvPr>
              <p:cNvSpPr txBox="1"/>
              <p:nvPr/>
            </p:nvSpPr>
            <p:spPr>
              <a:xfrm>
                <a:off x="2658990" y="3090785"/>
                <a:ext cx="1346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26" name="文本框 25">
                <a:extLst>
                  <a:ext uri="{FF2B5EF4-FFF2-40B4-BE49-F238E27FC236}">
                    <a16:creationId xmlns:a16="http://schemas.microsoft.com/office/drawing/2014/main" id="{8D9ED866-4CB0-E3C9-937A-73233FA4D0CF}"/>
                  </a:ext>
                </a:extLst>
              </p:cNvPr>
              <p:cNvSpPr txBox="1">
                <a:spLocks noRot="1" noChangeAspect="1" noMove="1" noResize="1" noEditPoints="1" noAdjustHandles="1" noChangeArrowheads="1" noChangeShapeType="1" noTextEdit="1"/>
              </p:cNvSpPr>
              <p:nvPr/>
            </p:nvSpPr>
            <p:spPr>
              <a:xfrm>
                <a:off x="2658990" y="3090785"/>
                <a:ext cx="134652" cy="276999"/>
              </a:xfrm>
              <a:prstGeom prst="rect">
                <a:avLst/>
              </a:prstGeom>
              <a:blipFill>
                <a:blip r:embed="rId15"/>
                <a:stretch>
                  <a:fillRect l="-36364" r="-36364" b="-4545"/>
                </a:stretch>
              </a:blipFill>
            </p:spPr>
            <p:txBody>
              <a:bodyPr/>
              <a:lstStyle/>
              <a:p>
                <a:r>
                  <a:rPr lang="zh-CN" altLang="en-US">
                    <a:noFill/>
                  </a:rPr>
                  <a:t> </a:t>
                </a:r>
              </a:p>
            </p:txBody>
          </p:sp>
        </mc:Fallback>
      </mc:AlternateContent>
      <p:cxnSp>
        <p:nvCxnSpPr>
          <p:cNvPr id="27" name="直线箭头连接符 26">
            <a:extLst>
              <a:ext uri="{FF2B5EF4-FFF2-40B4-BE49-F238E27FC236}">
                <a16:creationId xmlns:a16="http://schemas.microsoft.com/office/drawing/2014/main" id="{6621EAF4-2BA7-8C37-3297-00CE43CC0BB6}"/>
              </a:ext>
            </a:extLst>
          </p:cNvPr>
          <p:cNvCxnSpPr/>
          <p:nvPr/>
        </p:nvCxnSpPr>
        <p:spPr>
          <a:xfrm>
            <a:off x="3761697" y="2591138"/>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E23E9E9C-A461-D374-071C-DEC6AC97D2B8}"/>
                  </a:ext>
                </a:extLst>
              </p:cNvPr>
              <p:cNvSpPr txBox="1"/>
              <p:nvPr/>
            </p:nvSpPr>
            <p:spPr>
              <a:xfrm>
                <a:off x="4149748" y="3455692"/>
                <a:ext cx="278794" cy="336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𝑗</m:t>
                          </m:r>
                        </m:sup>
                      </m:sSubSup>
                    </m:oMath>
                  </m:oMathPara>
                </a14:m>
                <a:endParaRPr kumimoji="1" lang="zh-CN" altLang="en-US" dirty="0"/>
              </a:p>
            </p:txBody>
          </p:sp>
        </mc:Choice>
        <mc:Fallback xmlns="">
          <p:sp>
            <p:nvSpPr>
              <p:cNvPr id="28" name="文本框 27">
                <a:extLst>
                  <a:ext uri="{FF2B5EF4-FFF2-40B4-BE49-F238E27FC236}">
                    <a16:creationId xmlns:a16="http://schemas.microsoft.com/office/drawing/2014/main" id="{E23E9E9C-A461-D374-071C-DEC6AC97D2B8}"/>
                  </a:ext>
                </a:extLst>
              </p:cNvPr>
              <p:cNvSpPr txBox="1">
                <a:spLocks noRot="1" noChangeAspect="1" noMove="1" noResize="1" noEditPoints="1" noAdjustHandles="1" noChangeArrowheads="1" noChangeShapeType="1" noTextEdit="1"/>
              </p:cNvSpPr>
              <p:nvPr/>
            </p:nvSpPr>
            <p:spPr>
              <a:xfrm>
                <a:off x="4149748" y="3455692"/>
                <a:ext cx="278794" cy="336823"/>
              </a:xfrm>
              <a:prstGeom prst="rect">
                <a:avLst/>
              </a:prstGeom>
              <a:blipFill>
                <a:blip r:embed="rId16"/>
                <a:stretch>
                  <a:fillRect l="-8696" t="-3704" r="-13043" b="-148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423743E3-DFCF-6852-0DE4-D79C8733A8CC}"/>
                  </a:ext>
                </a:extLst>
              </p:cNvPr>
              <p:cNvSpPr txBox="1"/>
              <p:nvPr/>
            </p:nvSpPr>
            <p:spPr>
              <a:xfrm>
                <a:off x="4196538" y="4835076"/>
                <a:ext cx="319703" cy="280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r>
                            <a:rPr kumimoji="1" lang="en-US" altLang="zh-CN" b="0" i="1" smtClean="0">
                              <a:latin typeface="Cambria Math" panose="02040503050406030204" pitchFamily="18" charset="0"/>
                            </a:rPr>
                            <m:t>𝑁</m:t>
                          </m:r>
                        </m:sup>
                      </m:sSubSup>
                    </m:oMath>
                  </m:oMathPara>
                </a14:m>
                <a:endParaRPr kumimoji="1" lang="zh-CN" altLang="en-US" dirty="0"/>
              </a:p>
            </p:txBody>
          </p:sp>
        </mc:Choice>
        <mc:Fallback xmlns="">
          <p:sp>
            <p:nvSpPr>
              <p:cNvPr id="29" name="文本框 28">
                <a:extLst>
                  <a:ext uri="{FF2B5EF4-FFF2-40B4-BE49-F238E27FC236}">
                    <a16:creationId xmlns:a16="http://schemas.microsoft.com/office/drawing/2014/main" id="{423743E3-DFCF-6852-0DE4-D79C8733A8CC}"/>
                  </a:ext>
                </a:extLst>
              </p:cNvPr>
              <p:cNvSpPr txBox="1">
                <a:spLocks noRot="1" noChangeAspect="1" noMove="1" noResize="1" noEditPoints="1" noAdjustHandles="1" noChangeArrowheads="1" noChangeShapeType="1" noTextEdit="1"/>
              </p:cNvSpPr>
              <p:nvPr/>
            </p:nvSpPr>
            <p:spPr>
              <a:xfrm>
                <a:off x="4196538" y="4835076"/>
                <a:ext cx="319703" cy="280333"/>
              </a:xfrm>
              <a:prstGeom prst="rect">
                <a:avLst/>
              </a:prstGeom>
              <a:blipFill>
                <a:blip r:embed="rId17"/>
                <a:stretch>
                  <a:fillRect l="-7692" r="-3846" b="-17391"/>
                </a:stretch>
              </a:blipFill>
            </p:spPr>
            <p:txBody>
              <a:bodyPr/>
              <a:lstStyle/>
              <a:p>
                <a:r>
                  <a:rPr lang="zh-CN" altLang="en-US">
                    <a:noFill/>
                  </a:rPr>
                  <a:t> </a:t>
                </a:r>
              </a:p>
            </p:txBody>
          </p:sp>
        </mc:Fallback>
      </mc:AlternateContent>
      <p:cxnSp>
        <p:nvCxnSpPr>
          <p:cNvPr id="30" name="直线箭头连接符 29">
            <a:extLst>
              <a:ext uri="{FF2B5EF4-FFF2-40B4-BE49-F238E27FC236}">
                <a16:creationId xmlns:a16="http://schemas.microsoft.com/office/drawing/2014/main" id="{9BE71CBC-5C25-F88F-51D1-EC0F03EE5604}"/>
              </a:ext>
            </a:extLst>
          </p:cNvPr>
          <p:cNvCxnSpPr/>
          <p:nvPr/>
        </p:nvCxnSpPr>
        <p:spPr>
          <a:xfrm>
            <a:off x="3754053" y="4973575"/>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7AC93476-E849-CAB9-6B72-F673D250F950}"/>
              </a:ext>
            </a:extLst>
          </p:cNvPr>
          <p:cNvSpPr txBox="1"/>
          <p:nvPr/>
        </p:nvSpPr>
        <p:spPr>
          <a:xfrm>
            <a:off x="4149131" y="2441922"/>
            <a:ext cx="365821" cy="2768441"/>
          </a:xfrm>
          <a:prstGeom prst="rect">
            <a:avLst/>
          </a:prstGeom>
          <a:noFill/>
          <a:ln>
            <a:solidFill>
              <a:schemeClr val="accent1"/>
            </a:solidFill>
          </a:ln>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A3FDA6F2-438D-AF9C-1091-31CE73164D42}"/>
                  </a:ext>
                </a:extLst>
              </p:cNvPr>
              <p:cNvSpPr txBox="1"/>
              <p:nvPr/>
            </p:nvSpPr>
            <p:spPr>
              <a:xfrm>
                <a:off x="4184511" y="3090783"/>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32" name="文本框 31">
                <a:extLst>
                  <a:ext uri="{FF2B5EF4-FFF2-40B4-BE49-F238E27FC236}">
                    <a16:creationId xmlns:a16="http://schemas.microsoft.com/office/drawing/2014/main" id="{A3FDA6F2-438D-AF9C-1091-31CE73164D42}"/>
                  </a:ext>
                </a:extLst>
              </p:cNvPr>
              <p:cNvSpPr txBox="1">
                <a:spLocks noRot="1" noChangeAspect="1" noMove="1" noResize="1" noEditPoints="1" noAdjustHandles="1" noChangeArrowheads="1" noChangeShapeType="1" noTextEdit="1"/>
              </p:cNvSpPr>
              <p:nvPr/>
            </p:nvSpPr>
            <p:spPr>
              <a:xfrm>
                <a:off x="4184511" y="3090783"/>
                <a:ext cx="209041" cy="276999"/>
              </a:xfrm>
              <a:prstGeom prst="rect">
                <a:avLst/>
              </a:prstGeom>
              <a:blipFill>
                <a:blip r:embed="rId18"/>
                <a:stretch>
                  <a:fillRect b="-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5AC54000-7DCD-32B0-5E99-4241A73786EB}"/>
                  </a:ext>
                </a:extLst>
              </p:cNvPr>
              <p:cNvSpPr txBox="1"/>
              <p:nvPr/>
            </p:nvSpPr>
            <p:spPr>
              <a:xfrm>
                <a:off x="5270180" y="4848564"/>
                <a:ext cx="372473" cy="3390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1</m:t>
                          </m:r>
                        </m:sub>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𝑖</m:t>
                              </m:r>
                            </m:e>
                            <m:sub>
                              <m:r>
                                <a:rPr kumimoji="1" lang="en-US" altLang="zh-CN" b="0" i="1" smtClean="0">
                                  <a:latin typeface="Cambria Math" panose="02040503050406030204" pitchFamily="18" charset="0"/>
                                </a:rPr>
                                <m:t>𝑁</m:t>
                              </m:r>
                            </m:sub>
                          </m:sSub>
                        </m:sup>
                      </m:sSubSup>
                    </m:oMath>
                  </m:oMathPara>
                </a14:m>
                <a:endParaRPr kumimoji="1" lang="zh-CN" altLang="en-US" dirty="0"/>
              </a:p>
            </p:txBody>
          </p:sp>
        </mc:Choice>
        <mc:Fallback xmlns="">
          <p:sp>
            <p:nvSpPr>
              <p:cNvPr id="33" name="文本框 32">
                <a:extLst>
                  <a:ext uri="{FF2B5EF4-FFF2-40B4-BE49-F238E27FC236}">
                    <a16:creationId xmlns:a16="http://schemas.microsoft.com/office/drawing/2014/main" id="{5AC54000-7DCD-32B0-5E99-4241A73786EB}"/>
                  </a:ext>
                </a:extLst>
              </p:cNvPr>
              <p:cNvSpPr txBox="1">
                <a:spLocks noRot="1" noChangeAspect="1" noMove="1" noResize="1" noEditPoints="1" noAdjustHandles="1" noChangeArrowheads="1" noChangeShapeType="1" noTextEdit="1"/>
              </p:cNvSpPr>
              <p:nvPr/>
            </p:nvSpPr>
            <p:spPr>
              <a:xfrm>
                <a:off x="5270180" y="4848564"/>
                <a:ext cx="372473" cy="339004"/>
              </a:xfrm>
              <a:prstGeom prst="rect">
                <a:avLst/>
              </a:prstGeom>
              <a:blipFill>
                <a:blip r:embed="rId19"/>
                <a:stretch>
                  <a:fillRect l="-10000"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17CCF873-C816-76C7-FA14-54C4A585AB7D}"/>
                  </a:ext>
                </a:extLst>
              </p:cNvPr>
              <p:cNvSpPr txBox="1"/>
              <p:nvPr/>
            </p:nvSpPr>
            <p:spPr>
              <a:xfrm>
                <a:off x="5351895" y="3117294"/>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34" name="文本框 33">
                <a:extLst>
                  <a:ext uri="{FF2B5EF4-FFF2-40B4-BE49-F238E27FC236}">
                    <a16:creationId xmlns:a16="http://schemas.microsoft.com/office/drawing/2014/main" id="{17CCF873-C816-76C7-FA14-54C4A585AB7D}"/>
                  </a:ext>
                </a:extLst>
              </p:cNvPr>
              <p:cNvSpPr txBox="1">
                <a:spLocks noRot="1" noChangeAspect="1" noMove="1" noResize="1" noEditPoints="1" noAdjustHandles="1" noChangeArrowheads="1" noChangeShapeType="1" noTextEdit="1"/>
              </p:cNvSpPr>
              <p:nvPr/>
            </p:nvSpPr>
            <p:spPr>
              <a:xfrm>
                <a:off x="5351895" y="3117294"/>
                <a:ext cx="209041" cy="276999"/>
              </a:xfrm>
              <a:prstGeom prst="rect">
                <a:avLst/>
              </a:prstGeom>
              <a:blipFill>
                <a:blip r:embed="rId20"/>
                <a:stretch>
                  <a:fillRect l="-5882" r="-5882" b="-4348"/>
                </a:stretch>
              </a:blipFill>
            </p:spPr>
            <p:txBody>
              <a:bodyPr/>
              <a:lstStyle/>
              <a:p>
                <a:r>
                  <a:rPr lang="zh-CN" altLang="en-US">
                    <a:noFill/>
                  </a:rPr>
                  <a:t> </a:t>
                </a:r>
              </a:p>
            </p:txBody>
          </p:sp>
        </mc:Fallback>
      </mc:AlternateContent>
      <p:sp>
        <p:nvSpPr>
          <p:cNvPr id="35" name="文本框 34">
            <a:extLst>
              <a:ext uri="{FF2B5EF4-FFF2-40B4-BE49-F238E27FC236}">
                <a16:creationId xmlns:a16="http://schemas.microsoft.com/office/drawing/2014/main" id="{23EFA92B-424A-EE3D-4FE8-E86C11A25623}"/>
              </a:ext>
            </a:extLst>
          </p:cNvPr>
          <p:cNvSpPr txBox="1"/>
          <p:nvPr/>
        </p:nvSpPr>
        <p:spPr>
          <a:xfrm>
            <a:off x="5236005" y="2466084"/>
            <a:ext cx="365821" cy="2768441"/>
          </a:xfrm>
          <a:prstGeom prst="rect">
            <a:avLst/>
          </a:prstGeom>
          <a:noFill/>
          <a:ln>
            <a:solidFill>
              <a:schemeClr val="accent1"/>
            </a:solidFill>
          </a:ln>
        </p:spPr>
        <p:txBody>
          <a:bodyPr wrap="square" rtlCol="0">
            <a:spAutoFit/>
          </a:bodyPr>
          <a:lstStyle/>
          <a:p>
            <a:endParaRPr kumimoji="1" lang="zh-CN" altLang="en-US" dirty="0"/>
          </a:p>
        </p:txBody>
      </p:sp>
      <p:cxnSp>
        <p:nvCxnSpPr>
          <p:cNvPr id="36" name="直线箭头连接符 35">
            <a:extLst>
              <a:ext uri="{FF2B5EF4-FFF2-40B4-BE49-F238E27FC236}">
                <a16:creationId xmlns:a16="http://schemas.microsoft.com/office/drawing/2014/main" id="{58F5B713-2522-C739-AE2D-B64A20BFC8FD}"/>
              </a:ext>
            </a:extLst>
          </p:cNvPr>
          <p:cNvCxnSpPr/>
          <p:nvPr/>
        </p:nvCxnSpPr>
        <p:spPr>
          <a:xfrm flipV="1">
            <a:off x="4516241" y="3762757"/>
            <a:ext cx="719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A8D6E26B-8178-7637-DD9A-3C0219B11D20}"/>
              </a:ext>
            </a:extLst>
          </p:cNvPr>
          <p:cNvSpPr txBox="1"/>
          <p:nvPr/>
        </p:nvSpPr>
        <p:spPr>
          <a:xfrm>
            <a:off x="5746610" y="3749817"/>
            <a:ext cx="1152874"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compress</a:t>
            </a:r>
            <a:endParaRPr kumimoji="1" lang="zh-CN" altLang="en-US" dirty="0">
              <a:latin typeface="STKaiti" panose="02010600040101010101" pitchFamily="2" charset="-122"/>
              <a:ea typeface="STKaiti" panose="02010600040101010101" pitchFamily="2" charset="-122"/>
            </a:endParaRPr>
          </a:p>
        </p:txBody>
      </p:sp>
      <p:sp>
        <p:nvSpPr>
          <p:cNvPr id="38" name="文本框 37">
            <a:extLst>
              <a:ext uri="{FF2B5EF4-FFF2-40B4-BE49-F238E27FC236}">
                <a16:creationId xmlns:a16="http://schemas.microsoft.com/office/drawing/2014/main" id="{145E491C-0557-CB2A-69DD-DB65F269939D}"/>
              </a:ext>
            </a:extLst>
          </p:cNvPr>
          <p:cNvSpPr txBox="1"/>
          <p:nvPr/>
        </p:nvSpPr>
        <p:spPr>
          <a:xfrm>
            <a:off x="1394573" y="2214617"/>
            <a:ext cx="5504911" cy="3155795"/>
          </a:xfrm>
          <a:prstGeom prst="rect">
            <a:avLst/>
          </a:prstGeom>
          <a:noFill/>
          <a:ln w="22225">
            <a:solidFill>
              <a:schemeClr val="tx1"/>
            </a:solidFill>
          </a:ln>
        </p:spPr>
        <p:txBody>
          <a:bodyPr wrap="squar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D4BB1DE-9D69-3D21-2EB8-A10593B0F6DB}"/>
                  </a:ext>
                </a:extLst>
              </p:cNvPr>
              <p:cNvSpPr txBox="1"/>
              <p:nvPr/>
            </p:nvSpPr>
            <p:spPr>
              <a:xfrm>
                <a:off x="1599887" y="3527588"/>
                <a:ext cx="2165272" cy="32271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i="1">
                              <a:latin typeface="Cambria Math" panose="02040503050406030204" pitchFamily="18" charset="0"/>
                            </a:rPr>
                            <m:t>𝐶𝑜𝑚</m:t>
                          </m:r>
                          <m:r>
                            <a:rPr kumimoji="1" lang="en-US" altLang="zh-CN" i="1">
                              <a:latin typeface="Cambria Math" panose="02040503050406030204" pitchFamily="18" charset="0"/>
                            </a:rPr>
                            <m:t>(</m:t>
                          </m:r>
                          <m:r>
                            <a:rPr kumimoji="1" lang="en-US" altLang="zh-CN" i="1">
                              <a:latin typeface="Cambria Math" panose="02040503050406030204" pitchFamily="18" charset="0"/>
                            </a:rPr>
                            <m:t>𝜋</m:t>
                          </m:r>
                          <m:r>
                            <a:rPr kumimoji="1" lang="en-US" altLang="zh-CN" i="1">
                              <a:latin typeface="Cambria Math" panose="02040503050406030204" pitchFamily="18" charset="0"/>
                            </a:rPr>
                            <m:t>,</m:t>
                          </m:r>
                          <m:r>
                            <a:rPr kumimoji="1" lang="en-US" altLang="zh-CN" i="1">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𝑟</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𝑗</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39" name="文本框 38">
                <a:extLst>
                  <a:ext uri="{FF2B5EF4-FFF2-40B4-BE49-F238E27FC236}">
                    <a16:creationId xmlns:a16="http://schemas.microsoft.com/office/drawing/2014/main" id="{7D4BB1DE-9D69-3D21-2EB8-A10593B0F6DB}"/>
                  </a:ext>
                </a:extLst>
              </p:cNvPr>
              <p:cNvSpPr txBox="1">
                <a:spLocks noRot="1" noChangeAspect="1" noMove="1" noResize="1" noEditPoints="1" noAdjustHandles="1" noChangeArrowheads="1" noChangeShapeType="1" noTextEdit="1"/>
              </p:cNvSpPr>
              <p:nvPr/>
            </p:nvSpPr>
            <p:spPr>
              <a:xfrm>
                <a:off x="1599887" y="3527588"/>
                <a:ext cx="2165272" cy="322717"/>
              </a:xfrm>
              <a:prstGeom prst="rect">
                <a:avLst/>
              </a:prstGeom>
              <a:blipFill>
                <a:blip r:embed="rId21"/>
                <a:stretch>
                  <a:fillRect l="-1744" r="-2907" b="-185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12A9586C-F064-9D6C-02AA-803F5EC22E6F}"/>
                  </a:ext>
                </a:extLst>
              </p:cNvPr>
              <p:cNvSpPr txBox="1"/>
              <p:nvPr/>
            </p:nvSpPr>
            <p:spPr>
              <a:xfrm>
                <a:off x="2658990" y="4297238"/>
                <a:ext cx="1346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40" name="文本框 39">
                <a:extLst>
                  <a:ext uri="{FF2B5EF4-FFF2-40B4-BE49-F238E27FC236}">
                    <a16:creationId xmlns:a16="http://schemas.microsoft.com/office/drawing/2014/main" id="{12A9586C-F064-9D6C-02AA-803F5EC22E6F}"/>
                  </a:ext>
                </a:extLst>
              </p:cNvPr>
              <p:cNvSpPr txBox="1">
                <a:spLocks noRot="1" noChangeAspect="1" noMove="1" noResize="1" noEditPoints="1" noAdjustHandles="1" noChangeArrowheads="1" noChangeShapeType="1" noTextEdit="1"/>
              </p:cNvSpPr>
              <p:nvPr/>
            </p:nvSpPr>
            <p:spPr>
              <a:xfrm>
                <a:off x="2658990" y="4297238"/>
                <a:ext cx="134652" cy="276999"/>
              </a:xfrm>
              <a:prstGeom prst="rect">
                <a:avLst/>
              </a:prstGeom>
              <a:blipFill>
                <a:blip r:embed="rId15"/>
                <a:stretch>
                  <a:fillRect l="-36364" r="-36364" b="-4545"/>
                </a:stretch>
              </a:blipFill>
            </p:spPr>
            <p:txBody>
              <a:bodyPr/>
              <a:lstStyle/>
              <a:p>
                <a:r>
                  <a:rPr lang="zh-CN" altLang="en-US">
                    <a:noFill/>
                  </a:rPr>
                  <a:t> </a:t>
                </a:r>
              </a:p>
            </p:txBody>
          </p:sp>
        </mc:Fallback>
      </mc:AlternateContent>
      <p:cxnSp>
        <p:nvCxnSpPr>
          <p:cNvPr id="41" name="直线箭头连接符 40">
            <a:extLst>
              <a:ext uri="{FF2B5EF4-FFF2-40B4-BE49-F238E27FC236}">
                <a16:creationId xmlns:a16="http://schemas.microsoft.com/office/drawing/2014/main" id="{A2732E44-7E71-8D51-5400-C915B06B3EC9}"/>
              </a:ext>
            </a:extLst>
          </p:cNvPr>
          <p:cNvCxnSpPr/>
          <p:nvPr/>
        </p:nvCxnSpPr>
        <p:spPr>
          <a:xfrm>
            <a:off x="3723530" y="3679713"/>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2BCFC4D9-E943-4093-42F4-F9A2F914D72C}"/>
                  </a:ext>
                </a:extLst>
              </p:cNvPr>
              <p:cNvSpPr txBox="1"/>
              <p:nvPr/>
            </p:nvSpPr>
            <p:spPr>
              <a:xfrm>
                <a:off x="4219501" y="4298703"/>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42" name="文本框 41">
                <a:extLst>
                  <a:ext uri="{FF2B5EF4-FFF2-40B4-BE49-F238E27FC236}">
                    <a16:creationId xmlns:a16="http://schemas.microsoft.com/office/drawing/2014/main" id="{2BCFC4D9-E943-4093-42F4-F9A2F914D72C}"/>
                  </a:ext>
                </a:extLst>
              </p:cNvPr>
              <p:cNvSpPr txBox="1">
                <a:spLocks noRot="1" noChangeAspect="1" noMove="1" noResize="1" noEditPoints="1" noAdjustHandles="1" noChangeArrowheads="1" noChangeShapeType="1" noTextEdit="1"/>
              </p:cNvSpPr>
              <p:nvPr/>
            </p:nvSpPr>
            <p:spPr>
              <a:xfrm>
                <a:off x="4219501" y="4298703"/>
                <a:ext cx="209041" cy="276999"/>
              </a:xfrm>
              <a:prstGeom prst="rect">
                <a:avLst/>
              </a:prstGeom>
              <a:blipFill>
                <a:blip r:embed="rId22"/>
                <a:stretch>
                  <a:fillRect l="-5882"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236AB451-A91D-C413-D6EE-97C526FEB873}"/>
                  </a:ext>
                </a:extLst>
              </p:cNvPr>
              <p:cNvSpPr txBox="1"/>
              <p:nvPr/>
            </p:nvSpPr>
            <p:spPr>
              <a:xfrm>
                <a:off x="5352943" y="4318228"/>
                <a:ext cx="20904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43" name="文本框 42">
                <a:extLst>
                  <a:ext uri="{FF2B5EF4-FFF2-40B4-BE49-F238E27FC236}">
                    <a16:creationId xmlns:a16="http://schemas.microsoft.com/office/drawing/2014/main" id="{236AB451-A91D-C413-D6EE-97C526FEB873}"/>
                  </a:ext>
                </a:extLst>
              </p:cNvPr>
              <p:cNvSpPr txBox="1">
                <a:spLocks noRot="1" noChangeAspect="1" noMove="1" noResize="1" noEditPoints="1" noAdjustHandles="1" noChangeArrowheads="1" noChangeShapeType="1" noTextEdit="1"/>
              </p:cNvSpPr>
              <p:nvPr/>
            </p:nvSpPr>
            <p:spPr>
              <a:xfrm>
                <a:off x="5352943" y="4318228"/>
                <a:ext cx="209041" cy="276999"/>
              </a:xfrm>
              <a:prstGeom prst="rect">
                <a:avLst/>
              </a:prstGeom>
              <a:blipFill>
                <a:blip r:embed="rId23"/>
                <a:stretch>
                  <a:fillRect l="-5882" r="-5882" b="-4348"/>
                </a:stretch>
              </a:blipFill>
            </p:spPr>
            <p:txBody>
              <a:bodyPr/>
              <a:lstStyle/>
              <a:p>
                <a:r>
                  <a:rPr lang="zh-CN" altLang="en-US">
                    <a:noFill/>
                  </a:rPr>
                  <a:t> </a:t>
                </a:r>
              </a:p>
            </p:txBody>
          </p:sp>
        </mc:Fallback>
      </mc:AlternateContent>
      <p:cxnSp>
        <p:nvCxnSpPr>
          <p:cNvPr id="44" name="直线箭头连接符 43">
            <a:extLst>
              <a:ext uri="{FF2B5EF4-FFF2-40B4-BE49-F238E27FC236}">
                <a16:creationId xmlns:a16="http://schemas.microsoft.com/office/drawing/2014/main" id="{26ED63DD-86DB-99DE-2462-6C922C990F97}"/>
              </a:ext>
            </a:extLst>
          </p:cNvPr>
          <p:cNvCxnSpPr/>
          <p:nvPr/>
        </p:nvCxnSpPr>
        <p:spPr>
          <a:xfrm rot="16200000">
            <a:off x="4120847" y="5903548"/>
            <a:ext cx="388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F8500623-CBF1-C6B6-16CE-96960D8A418F}"/>
                  </a:ext>
                </a:extLst>
              </p:cNvPr>
              <p:cNvSpPr txBox="1"/>
              <p:nvPr/>
            </p:nvSpPr>
            <p:spPr>
              <a:xfrm>
                <a:off x="4070877" y="6114666"/>
                <a:ext cx="5379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𝑠𝑒𝑒𝑑</m:t>
                      </m:r>
                    </m:oMath>
                  </m:oMathPara>
                </a14:m>
                <a:endParaRPr kumimoji="1" lang="zh-CN" altLang="en-US" dirty="0"/>
              </a:p>
            </p:txBody>
          </p:sp>
        </mc:Choice>
        <mc:Fallback xmlns="">
          <p:sp>
            <p:nvSpPr>
              <p:cNvPr id="45" name="文本框 44">
                <a:extLst>
                  <a:ext uri="{FF2B5EF4-FFF2-40B4-BE49-F238E27FC236}">
                    <a16:creationId xmlns:a16="http://schemas.microsoft.com/office/drawing/2014/main" id="{F8500623-CBF1-C6B6-16CE-96960D8A418F}"/>
                  </a:ext>
                </a:extLst>
              </p:cNvPr>
              <p:cNvSpPr txBox="1">
                <a:spLocks noRot="1" noChangeAspect="1" noMove="1" noResize="1" noEditPoints="1" noAdjustHandles="1" noChangeArrowheads="1" noChangeShapeType="1" noTextEdit="1"/>
              </p:cNvSpPr>
              <p:nvPr/>
            </p:nvSpPr>
            <p:spPr>
              <a:xfrm>
                <a:off x="4070877" y="6114666"/>
                <a:ext cx="537904" cy="276999"/>
              </a:xfrm>
              <a:prstGeom prst="rect">
                <a:avLst/>
              </a:prstGeom>
              <a:blipFill>
                <a:blip r:embed="rId24"/>
                <a:stretch>
                  <a:fillRect l="-9302" r="-9302" b="-8696"/>
                </a:stretch>
              </a:blipFill>
            </p:spPr>
            <p:txBody>
              <a:bodyPr/>
              <a:lstStyle/>
              <a:p>
                <a:r>
                  <a:rPr lang="zh-CN" altLang="en-US">
                    <a:noFill/>
                  </a:rPr>
                  <a:t> </a:t>
                </a:r>
              </a:p>
            </p:txBody>
          </p:sp>
        </mc:Fallback>
      </mc:AlternateContent>
      <p:sp>
        <p:nvSpPr>
          <p:cNvPr id="46" name="文本框 45">
            <a:extLst>
              <a:ext uri="{FF2B5EF4-FFF2-40B4-BE49-F238E27FC236}">
                <a16:creationId xmlns:a16="http://schemas.microsoft.com/office/drawing/2014/main" id="{86287F22-997A-802C-77BC-6D889CF7CE7E}"/>
              </a:ext>
            </a:extLst>
          </p:cNvPr>
          <p:cNvSpPr txBox="1"/>
          <p:nvPr/>
        </p:nvSpPr>
        <p:spPr>
          <a:xfrm>
            <a:off x="4384902" y="5730505"/>
            <a:ext cx="1175334" cy="369332"/>
          </a:xfrm>
          <a:prstGeom prst="rect">
            <a:avLst/>
          </a:prstGeom>
          <a:noFill/>
        </p:spPr>
        <p:txBody>
          <a:bodyPr wrap="square">
            <a:spAutoFit/>
          </a:bodyPr>
          <a:lstStyle/>
          <a:p>
            <a:r>
              <a:rPr kumimoji="1" lang="en-US" altLang="zh-CN" sz="1800" dirty="0">
                <a:latin typeface="STKaiti" panose="02010600040101010101" pitchFamily="2" charset="-122"/>
                <a:ea typeface="STKaiti" panose="02010600040101010101" pitchFamily="2" charset="-122"/>
              </a:rPr>
              <a:t>Seed tree</a:t>
            </a:r>
            <a:endParaRPr kumimoji="1" lang="zh-CN" altLang="en-US" sz="1800"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49FFD140-3822-1B6D-55FE-9B7898997417}"/>
                  </a:ext>
                </a:extLst>
              </p:cNvPr>
              <p:cNvSpPr txBox="1"/>
              <p:nvPr/>
            </p:nvSpPr>
            <p:spPr>
              <a:xfrm>
                <a:off x="3763846" y="5446191"/>
                <a:ext cx="11283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𝑏</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7" name="文本框 46">
                <a:extLst>
                  <a:ext uri="{FF2B5EF4-FFF2-40B4-BE49-F238E27FC236}">
                    <a16:creationId xmlns:a16="http://schemas.microsoft.com/office/drawing/2014/main" id="{49FFD140-3822-1B6D-55FE-9B7898997417}"/>
                  </a:ext>
                </a:extLst>
              </p:cNvPr>
              <p:cNvSpPr txBox="1">
                <a:spLocks noRot="1" noChangeAspect="1" noMove="1" noResize="1" noEditPoints="1" noAdjustHandles="1" noChangeArrowheads="1" noChangeShapeType="1" noTextEdit="1"/>
              </p:cNvSpPr>
              <p:nvPr/>
            </p:nvSpPr>
            <p:spPr>
              <a:xfrm>
                <a:off x="3763846" y="5446191"/>
                <a:ext cx="1128386" cy="276999"/>
              </a:xfrm>
              <a:prstGeom prst="rect">
                <a:avLst/>
              </a:prstGeom>
              <a:blipFill>
                <a:blip r:embed="rId25"/>
                <a:stretch>
                  <a:fillRect l="-6667" r="-6667" b="-347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8399593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32</a:t>
            </a:fld>
            <a:endParaRPr lang="zh-CN" altLang="en-US"/>
          </a:p>
        </p:txBody>
      </p:sp>
      <p:sp>
        <p:nvSpPr>
          <p:cNvPr id="3" name="文本框 2">
            <a:extLst>
              <a:ext uri="{FF2B5EF4-FFF2-40B4-BE49-F238E27FC236}">
                <a16:creationId xmlns:a16="http://schemas.microsoft.com/office/drawing/2014/main" id="{DDD73A8B-995D-FA28-FC48-6D3468133BD9}"/>
              </a:ext>
            </a:extLst>
          </p:cNvPr>
          <p:cNvSpPr txBox="1"/>
          <p:nvPr/>
        </p:nvSpPr>
        <p:spPr>
          <a:xfrm>
            <a:off x="3808140" y="3139414"/>
            <a:ext cx="2668859" cy="461665"/>
          </a:xfrm>
          <a:prstGeom prst="rect">
            <a:avLst/>
          </a:prstGeom>
          <a:noFill/>
          <a:ln w="12700">
            <a:solidFill>
              <a:schemeClr val="accent1"/>
            </a:solidFill>
          </a:ln>
        </p:spPr>
        <p:txBody>
          <a:bodyPr wrap="square" rtlCol="0">
            <a:spAutoFit/>
          </a:bodyPr>
          <a:lstStyle/>
          <a:p>
            <a:r>
              <a:rPr kumimoji="1" lang="en-US" altLang="zh-CN" sz="2400" dirty="0" err="1">
                <a:latin typeface="STKaiti" panose="02010600040101010101" pitchFamily="2" charset="-122"/>
                <a:ea typeface="STKaiti" panose="02010600040101010101" pitchFamily="2" charset="-122"/>
              </a:rPr>
              <a:t>Veron’s</a:t>
            </a:r>
            <a:r>
              <a:rPr kumimoji="1" lang="en-US" altLang="zh-CN" sz="2400" dirty="0">
                <a:latin typeface="STKaiti" panose="02010600040101010101" pitchFamily="2" charset="-122"/>
                <a:ea typeface="STKaiti" panose="02010600040101010101" pitchFamily="2" charset="-122"/>
              </a:rPr>
              <a:t> framework</a:t>
            </a:r>
            <a:endParaRPr kumimoji="1" lang="zh-CN" altLang="en-US" sz="2400" dirty="0">
              <a:latin typeface="STKaiti" panose="02010600040101010101" pitchFamily="2" charset="-122"/>
              <a:ea typeface="STKaiti" panose="02010600040101010101" pitchFamily="2" charset="-122"/>
            </a:endParaRPr>
          </a:p>
        </p:txBody>
      </p:sp>
      <p:sp>
        <p:nvSpPr>
          <p:cNvPr id="4" name="文本框 3">
            <a:extLst>
              <a:ext uri="{FF2B5EF4-FFF2-40B4-BE49-F238E27FC236}">
                <a16:creationId xmlns:a16="http://schemas.microsoft.com/office/drawing/2014/main" id="{A4DDA445-A3D8-83C5-F439-BA14935DF9EC}"/>
              </a:ext>
            </a:extLst>
          </p:cNvPr>
          <p:cNvSpPr txBox="1"/>
          <p:nvPr/>
        </p:nvSpPr>
        <p:spPr>
          <a:xfrm>
            <a:off x="3808141" y="1737222"/>
            <a:ext cx="2554560" cy="461665"/>
          </a:xfrm>
          <a:prstGeom prst="rect">
            <a:avLst/>
          </a:prstGeom>
          <a:noFill/>
          <a:ln w="12700">
            <a:solidFill>
              <a:schemeClr val="accent1"/>
            </a:solidFill>
          </a:ln>
        </p:spPr>
        <p:txBody>
          <a:bodyPr wrap="square" rtlCol="0">
            <a:spAutoFit/>
          </a:bodyPr>
          <a:lstStyle/>
          <a:p>
            <a:r>
              <a:rPr kumimoji="1" lang="en-US" altLang="zh-CN" sz="2400" dirty="0">
                <a:latin typeface="STKaiti" panose="02010600040101010101" pitchFamily="2" charset="-122"/>
                <a:ea typeface="STKaiti" panose="02010600040101010101" pitchFamily="2" charset="-122"/>
              </a:rPr>
              <a:t>Stern’s framework</a:t>
            </a:r>
            <a:endParaRPr kumimoji="1" lang="zh-CN" altLang="en-US" sz="2400"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EE8BFEE-819C-4D10-6469-BA12AC4140E3}"/>
                  </a:ext>
                </a:extLst>
              </p:cNvPr>
              <p:cNvSpPr txBox="1"/>
              <p:nvPr/>
            </p:nvSpPr>
            <p:spPr>
              <a:xfrm>
                <a:off x="2983366" y="2418193"/>
                <a:ext cx="36333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𝑅</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𝐻</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𝑒</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𝐻</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𝑒</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𝑠</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𝑤</m:t>
                      </m:r>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𝑒</m:t>
                          </m:r>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5" name="文本框 4">
                <a:extLst>
                  <a:ext uri="{FF2B5EF4-FFF2-40B4-BE49-F238E27FC236}">
                    <a16:creationId xmlns:a16="http://schemas.microsoft.com/office/drawing/2014/main" id="{7EE8BFEE-819C-4D10-6469-BA12AC4140E3}"/>
                  </a:ext>
                </a:extLst>
              </p:cNvPr>
              <p:cNvSpPr txBox="1">
                <a:spLocks noRot="1" noChangeAspect="1" noMove="1" noResize="1" noEditPoints="1" noAdjustHandles="1" noChangeArrowheads="1" noChangeShapeType="1" noTextEdit="1"/>
              </p:cNvSpPr>
              <p:nvPr/>
            </p:nvSpPr>
            <p:spPr>
              <a:xfrm>
                <a:off x="2983366" y="2418193"/>
                <a:ext cx="3633367" cy="276999"/>
              </a:xfrm>
              <a:prstGeom prst="rect">
                <a:avLst/>
              </a:prstGeom>
              <a:blipFill>
                <a:blip r:embed="rId3"/>
                <a:stretch>
                  <a:fillRect l="-697" t="-4348" r="-2091" b="-347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945E771-4218-D998-2339-29F711041889}"/>
                  </a:ext>
                </a:extLst>
              </p:cNvPr>
              <p:cNvSpPr txBox="1"/>
              <p:nvPr/>
            </p:nvSpPr>
            <p:spPr>
              <a:xfrm>
                <a:off x="2983366" y="3766981"/>
                <a:ext cx="40975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𝑅</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𝐺</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𝑦</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𝑒</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𝑥𝐺</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𝑒</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𝑦</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𝑤</m:t>
                      </m:r>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𝑒</m:t>
                          </m:r>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6" name="文本框 5">
                <a:extLst>
                  <a:ext uri="{FF2B5EF4-FFF2-40B4-BE49-F238E27FC236}">
                    <a16:creationId xmlns:a16="http://schemas.microsoft.com/office/drawing/2014/main" id="{0945E771-4218-D998-2339-29F711041889}"/>
                  </a:ext>
                </a:extLst>
              </p:cNvPr>
              <p:cNvSpPr txBox="1">
                <a:spLocks noRot="1" noChangeAspect="1" noMove="1" noResize="1" noEditPoints="1" noAdjustHandles="1" noChangeArrowheads="1" noChangeShapeType="1" noTextEdit="1"/>
              </p:cNvSpPr>
              <p:nvPr/>
            </p:nvSpPr>
            <p:spPr>
              <a:xfrm>
                <a:off x="2983366" y="3766981"/>
                <a:ext cx="4097597" cy="276999"/>
              </a:xfrm>
              <a:prstGeom prst="rect">
                <a:avLst/>
              </a:prstGeom>
              <a:blipFill>
                <a:blip r:embed="rId4"/>
                <a:stretch>
                  <a:fillRect b="-347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944EB7C0-1746-ACFB-3D3B-1D54D1C50DDA}"/>
                  </a:ext>
                </a:extLst>
              </p:cNvPr>
              <p:cNvSpPr txBox="1"/>
              <p:nvPr/>
            </p:nvSpPr>
            <p:spPr>
              <a:xfrm>
                <a:off x="3478666" y="5086391"/>
                <a:ext cx="5170034" cy="830997"/>
              </a:xfrm>
              <a:prstGeom prst="rect">
                <a:avLst/>
              </a:prstGeom>
              <a:noFill/>
            </p:spPr>
            <p:txBody>
              <a:bodyPr wrap="square" rtlCol="0">
                <a:spAutoFit/>
              </a:bodyPr>
              <a:lstStyle/>
              <a:p>
                <a:pPr algn="ctr"/>
                <a:r>
                  <a:rPr lang="en-GB" altLang="zh-CN" sz="2400" b="0" i="0" dirty="0">
                    <a:solidFill>
                      <a:srgbClr val="0D0D0D"/>
                    </a:solidFill>
                    <a:effectLst/>
                    <a:latin typeface="STKaiti" panose="02010600040101010101" pitchFamily="2" charset="-122"/>
                    <a:ea typeface="STKaiti" panose="02010600040101010101" pitchFamily="2" charset="-122"/>
                  </a:rPr>
                  <a:t>Communication</a:t>
                </a:r>
                <a:r>
                  <a:rPr lang="zh-CN" altLang="en-US" sz="2400" b="0" i="0" dirty="0">
                    <a:solidFill>
                      <a:srgbClr val="0D0D0D"/>
                    </a:solidFill>
                    <a:effectLst/>
                    <a:latin typeface="STKaiti" panose="02010600040101010101" pitchFamily="2" charset="-122"/>
                    <a:ea typeface="STKaiti" panose="02010600040101010101" pitchFamily="2" charset="-122"/>
                  </a:rPr>
                  <a:t> </a:t>
                </a:r>
                <a:r>
                  <a:rPr lang="en-GB" altLang="zh-CN" sz="2400" b="0" i="0" dirty="0">
                    <a:solidFill>
                      <a:srgbClr val="0D0D0D"/>
                    </a:solidFill>
                    <a:effectLst/>
                    <a:latin typeface="STKaiti" panose="02010600040101010101" pitchFamily="2" charset="-122"/>
                    <a:ea typeface="STKaiti" panose="02010600040101010101" pitchFamily="2" charset="-122"/>
                  </a:rPr>
                  <a:t>complexity</a:t>
                </a:r>
              </a:p>
              <a:p>
                <a:pPr algn="ctr"/>
                <a:r>
                  <a:rPr kumimoji="1" lang="en-US" altLang="zh-CN" sz="2400" dirty="0" err="1">
                    <a:latin typeface="STKaiti" panose="02010600040101010101" pitchFamily="2" charset="-122"/>
                    <a:ea typeface="STKaiti" panose="02010600040101010101" pitchFamily="2" charset="-122"/>
                  </a:rPr>
                  <a:t>Veron</a:t>
                </a:r>
                <a14:m>
                  <m:oMath xmlns:m="http://schemas.openxmlformats.org/officeDocument/2006/math">
                    <m:r>
                      <a:rPr kumimoji="1" lang="en-US" altLang="zh-CN" sz="2400">
                        <a:latin typeface="Cambria Math" panose="02040503050406030204" pitchFamily="18" charset="0"/>
                      </a:rPr>
                      <m:t>&lt;</m:t>
                    </m:r>
                  </m:oMath>
                </a14:m>
                <a:r>
                  <a:rPr kumimoji="1" lang="en-US" altLang="zh-CN" sz="2400" dirty="0">
                    <a:latin typeface="STKaiti" panose="02010600040101010101" pitchFamily="2" charset="-122"/>
                    <a:ea typeface="STKaiti" panose="02010600040101010101" pitchFamily="2" charset="-122"/>
                  </a:rPr>
                  <a:t>Stern</a:t>
                </a:r>
                <a:endParaRPr kumimoji="1" lang="zh-CN" altLang="en-US" sz="2400" dirty="0">
                  <a:latin typeface="STKaiti" panose="02010600040101010101" pitchFamily="2" charset="-122"/>
                  <a:ea typeface="STKaiti" panose="02010600040101010101" pitchFamily="2" charset="-122"/>
                </a:endParaRPr>
              </a:p>
            </p:txBody>
          </p:sp>
        </mc:Choice>
        <mc:Fallback xmlns="">
          <p:sp>
            <p:nvSpPr>
              <p:cNvPr id="7" name="文本框 6">
                <a:extLst>
                  <a:ext uri="{FF2B5EF4-FFF2-40B4-BE49-F238E27FC236}">
                    <a16:creationId xmlns:a16="http://schemas.microsoft.com/office/drawing/2014/main" id="{944EB7C0-1746-ACFB-3D3B-1D54D1C50DDA}"/>
                  </a:ext>
                </a:extLst>
              </p:cNvPr>
              <p:cNvSpPr txBox="1">
                <a:spLocks noRot="1" noChangeAspect="1" noMove="1" noResize="1" noEditPoints="1" noAdjustHandles="1" noChangeArrowheads="1" noChangeShapeType="1" noTextEdit="1"/>
              </p:cNvSpPr>
              <p:nvPr/>
            </p:nvSpPr>
            <p:spPr>
              <a:xfrm>
                <a:off x="3478666" y="5086391"/>
                <a:ext cx="5170034" cy="830997"/>
              </a:xfrm>
              <a:prstGeom prst="rect">
                <a:avLst/>
              </a:prstGeom>
              <a:blipFill>
                <a:blip r:embed="rId5"/>
                <a:stretch>
                  <a:fillRect t="-5970" b="-13433"/>
                </a:stretch>
              </a:blipFill>
            </p:spPr>
            <p:txBody>
              <a:bodyPr/>
              <a:lstStyle/>
              <a:p>
                <a:r>
                  <a:rPr lang="zh-CN" altLang="en-US">
                    <a:noFill/>
                  </a:rPr>
                  <a:t> </a:t>
                </a:r>
              </a:p>
            </p:txBody>
          </p:sp>
        </mc:Fallback>
      </mc:AlternateContent>
      <p:cxnSp>
        <p:nvCxnSpPr>
          <p:cNvPr id="8" name="直线箭头连接符 7">
            <a:extLst>
              <a:ext uri="{FF2B5EF4-FFF2-40B4-BE49-F238E27FC236}">
                <a16:creationId xmlns:a16="http://schemas.microsoft.com/office/drawing/2014/main" id="{B1D34B29-0E94-0BA0-DA10-7F48BD1C04D0}"/>
              </a:ext>
            </a:extLst>
          </p:cNvPr>
          <p:cNvCxnSpPr>
            <a:stCxn id="5" idx="3"/>
          </p:cNvCxnSpPr>
          <p:nvPr/>
        </p:nvCxnSpPr>
        <p:spPr>
          <a:xfrm flipV="1">
            <a:off x="6616733" y="2550746"/>
            <a:ext cx="1082398" cy="5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线箭头连接符 8">
            <a:extLst>
              <a:ext uri="{FF2B5EF4-FFF2-40B4-BE49-F238E27FC236}">
                <a16:creationId xmlns:a16="http://schemas.microsoft.com/office/drawing/2014/main" id="{CF7AEC8B-F7BE-21C0-B01A-2A9BC19655D8}"/>
              </a:ext>
            </a:extLst>
          </p:cNvPr>
          <p:cNvCxnSpPr/>
          <p:nvPr/>
        </p:nvCxnSpPr>
        <p:spPr>
          <a:xfrm flipV="1">
            <a:off x="7019417" y="3907777"/>
            <a:ext cx="1082398" cy="5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C665A4DB-B0C3-62A1-7F89-CE2DD2D0DA2F}"/>
                  </a:ext>
                </a:extLst>
              </p:cNvPr>
              <p:cNvSpPr txBox="1"/>
              <p:nvPr/>
            </p:nvSpPr>
            <p:spPr>
              <a:xfrm>
                <a:off x="8006861" y="2421389"/>
                <a:ext cx="12738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𝑆𝐷</m:t>
                      </m:r>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𝑝𝑟𝑜𝑏𝑙𝑒𝑚</m:t>
                      </m:r>
                    </m:oMath>
                  </m:oMathPara>
                </a14:m>
                <a:endParaRPr kumimoji="1" lang="zh-CN" altLang="en-US" dirty="0"/>
              </a:p>
            </p:txBody>
          </p:sp>
        </mc:Choice>
        <mc:Fallback xmlns="">
          <p:sp>
            <p:nvSpPr>
              <p:cNvPr id="10" name="文本框 9">
                <a:extLst>
                  <a:ext uri="{FF2B5EF4-FFF2-40B4-BE49-F238E27FC236}">
                    <a16:creationId xmlns:a16="http://schemas.microsoft.com/office/drawing/2014/main" id="{C665A4DB-B0C3-62A1-7F89-CE2DD2D0DA2F}"/>
                  </a:ext>
                </a:extLst>
              </p:cNvPr>
              <p:cNvSpPr txBox="1">
                <a:spLocks noRot="1" noChangeAspect="1" noMove="1" noResize="1" noEditPoints="1" noAdjustHandles="1" noChangeArrowheads="1" noChangeShapeType="1" noTextEdit="1"/>
              </p:cNvSpPr>
              <p:nvPr/>
            </p:nvSpPr>
            <p:spPr>
              <a:xfrm>
                <a:off x="8006861" y="2421389"/>
                <a:ext cx="1273875" cy="276999"/>
              </a:xfrm>
              <a:prstGeom prst="rect">
                <a:avLst/>
              </a:prstGeom>
              <a:blipFill>
                <a:blip r:embed="rId6"/>
                <a:stretch>
                  <a:fillRect l="-3960" t="-4348" r="-5941" b="-347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C354295B-9976-4C35-04A2-4EF74262A21C}"/>
                  </a:ext>
                </a:extLst>
              </p:cNvPr>
              <p:cNvSpPr txBox="1"/>
              <p:nvPr/>
            </p:nvSpPr>
            <p:spPr>
              <a:xfrm>
                <a:off x="8185638" y="3766980"/>
                <a:ext cx="14197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𝐺𝑆𝐷</m:t>
                      </m:r>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𝑝𝑟𝑜𝑏𝑙𝑒𝑚</m:t>
                      </m:r>
                    </m:oMath>
                  </m:oMathPara>
                </a14:m>
                <a:endParaRPr kumimoji="1" lang="zh-CN" altLang="en-US" dirty="0"/>
              </a:p>
            </p:txBody>
          </p:sp>
        </mc:Choice>
        <mc:Fallback xmlns="">
          <p:sp>
            <p:nvSpPr>
              <p:cNvPr id="11" name="文本框 10">
                <a:extLst>
                  <a:ext uri="{FF2B5EF4-FFF2-40B4-BE49-F238E27FC236}">
                    <a16:creationId xmlns:a16="http://schemas.microsoft.com/office/drawing/2014/main" id="{C354295B-9976-4C35-04A2-4EF74262A21C}"/>
                  </a:ext>
                </a:extLst>
              </p:cNvPr>
              <p:cNvSpPr txBox="1">
                <a:spLocks noRot="1" noChangeAspect="1" noMove="1" noResize="1" noEditPoints="1" noAdjustHandles="1" noChangeArrowheads="1" noChangeShapeType="1" noTextEdit="1"/>
              </p:cNvSpPr>
              <p:nvPr/>
            </p:nvSpPr>
            <p:spPr>
              <a:xfrm>
                <a:off x="8185638" y="3766980"/>
                <a:ext cx="1419748" cy="276999"/>
              </a:xfrm>
              <a:prstGeom prst="rect">
                <a:avLst/>
              </a:prstGeom>
              <a:blipFill>
                <a:blip r:embed="rId7"/>
                <a:stretch>
                  <a:fillRect l="-2655" t="-8696" r="-4425" b="-347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7640747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33</a:t>
            </a:fld>
            <a:endParaRPr lang="zh-CN" altLang="en-US"/>
          </a:p>
        </p:txBody>
      </p:sp>
      <p:sp>
        <p:nvSpPr>
          <p:cNvPr id="3" name="文本框 2">
            <a:extLst>
              <a:ext uri="{FF2B5EF4-FFF2-40B4-BE49-F238E27FC236}">
                <a16:creationId xmlns:a16="http://schemas.microsoft.com/office/drawing/2014/main" id="{8BBE2404-4292-3808-CF81-F494C81EC9E5}"/>
              </a:ext>
            </a:extLst>
          </p:cNvPr>
          <p:cNvSpPr txBox="1"/>
          <p:nvPr/>
        </p:nvSpPr>
        <p:spPr>
          <a:xfrm>
            <a:off x="482600" y="4311287"/>
            <a:ext cx="2632927" cy="461665"/>
          </a:xfrm>
          <a:prstGeom prst="rect">
            <a:avLst/>
          </a:prstGeom>
          <a:noFill/>
          <a:ln w="12700">
            <a:solidFill>
              <a:schemeClr val="accent1"/>
            </a:solidFill>
          </a:ln>
        </p:spPr>
        <p:txBody>
          <a:bodyPr wrap="square" rtlCol="0">
            <a:spAutoFit/>
          </a:bodyPr>
          <a:lstStyle/>
          <a:p>
            <a:r>
              <a:rPr kumimoji="1" lang="en-US" altLang="zh-CN" sz="2400" dirty="0" err="1">
                <a:latin typeface="STKaiti" panose="02010600040101010101" pitchFamily="2" charset="-122"/>
                <a:ea typeface="STKaiti" panose="02010600040101010101" pitchFamily="2" charset="-122"/>
              </a:rPr>
              <a:t>Veron’s</a:t>
            </a:r>
            <a:r>
              <a:rPr kumimoji="1" lang="en-US" altLang="zh-CN" sz="2400" dirty="0">
                <a:latin typeface="STKaiti" panose="02010600040101010101" pitchFamily="2" charset="-122"/>
                <a:ea typeface="STKaiti" panose="02010600040101010101" pitchFamily="2" charset="-122"/>
              </a:rPr>
              <a:t> framework</a:t>
            </a:r>
            <a:endParaRPr kumimoji="1" lang="zh-CN" altLang="en-US" sz="2400" dirty="0">
              <a:latin typeface="STKaiti" panose="02010600040101010101" pitchFamily="2" charset="-122"/>
              <a:ea typeface="STKaiti" panose="02010600040101010101" pitchFamily="2" charset="-122"/>
            </a:endParaRPr>
          </a:p>
        </p:txBody>
      </p:sp>
      <p:sp>
        <p:nvSpPr>
          <p:cNvPr id="4" name="文本框 3">
            <a:extLst>
              <a:ext uri="{FF2B5EF4-FFF2-40B4-BE49-F238E27FC236}">
                <a16:creationId xmlns:a16="http://schemas.microsoft.com/office/drawing/2014/main" id="{AB6C7AF2-E65F-CE77-BB35-1FB0E49ED470}"/>
              </a:ext>
            </a:extLst>
          </p:cNvPr>
          <p:cNvSpPr txBox="1"/>
          <p:nvPr/>
        </p:nvSpPr>
        <p:spPr>
          <a:xfrm>
            <a:off x="482600" y="1873824"/>
            <a:ext cx="2525130" cy="461665"/>
          </a:xfrm>
          <a:prstGeom prst="rect">
            <a:avLst/>
          </a:prstGeom>
          <a:noFill/>
          <a:ln w="12700">
            <a:solidFill>
              <a:schemeClr val="accent1"/>
            </a:solidFill>
          </a:ln>
        </p:spPr>
        <p:txBody>
          <a:bodyPr wrap="square" rtlCol="0">
            <a:spAutoFit/>
          </a:bodyPr>
          <a:lstStyle/>
          <a:p>
            <a:r>
              <a:rPr kumimoji="1" lang="en-US" altLang="zh-CN" sz="2400" dirty="0">
                <a:latin typeface="STKaiti" panose="02010600040101010101" pitchFamily="2" charset="-122"/>
                <a:ea typeface="STKaiti" panose="02010600040101010101" pitchFamily="2" charset="-122"/>
              </a:rPr>
              <a:t>Stern’s framework</a:t>
            </a:r>
            <a:endParaRPr kumimoji="1" lang="zh-CN" altLang="en-US" sz="2400" dirty="0">
              <a:latin typeface="STKaiti" panose="02010600040101010101" pitchFamily="2" charset="-122"/>
              <a:ea typeface="STKaiti" panose="02010600040101010101" pitchFamily="2" charset="-122"/>
            </a:endParaRPr>
          </a:p>
        </p:txBody>
      </p:sp>
      <p:cxnSp>
        <p:nvCxnSpPr>
          <p:cNvPr id="5" name="直线箭头连接符 4">
            <a:extLst>
              <a:ext uri="{FF2B5EF4-FFF2-40B4-BE49-F238E27FC236}">
                <a16:creationId xmlns:a16="http://schemas.microsoft.com/office/drawing/2014/main" id="{68C59E3C-187B-D60E-EC1F-1A13D1221AE5}"/>
              </a:ext>
            </a:extLst>
          </p:cNvPr>
          <p:cNvCxnSpPr>
            <a:stCxn id="4" idx="3"/>
          </p:cNvCxnSpPr>
          <p:nvPr/>
        </p:nvCxnSpPr>
        <p:spPr>
          <a:xfrm flipV="1">
            <a:off x="3007730" y="2098907"/>
            <a:ext cx="3352802" cy="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线箭头连接符 5">
            <a:extLst>
              <a:ext uri="{FF2B5EF4-FFF2-40B4-BE49-F238E27FC236}">
                <a16:creationId xmlns:a16="http://schemas.microsoft.com/office/drawing/2014/main" id="{6EC6AAFB-419F-8339-3706-AB9D77755586}"/>
              </a:ext>
            </a:extLst>
          </p:cNvPr>
          <p:cNvCxnSpPr/>
          <p:nvPr/>
        </p:nvCxnSpPr>
        <p:spPr>
          <a:xfrm flipV="1">
            <a:off x="3102455" y="4542119"/>
            <a:ext cx="3352802" cy="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41F0E4DA-D068-4420-2F70-002A293EFD65}"/>
              </a:ext>
            </a:extLst>
          </p:cNvPr>
          <p:cNvSpPr txBox="1"/>
          <p:nvPr/>
        </p:nvSpPr>
        <p:spPr>
          <a:xfrm>
            <a:off x="6293626" y="1826826"/>
            <a:ext cx="5341434" cy="461665"/>
          </a:xfrm>
          <a:prstGeom prst="rect">
            <a:avLst/>
          </a:prstGeom>
          <a:noFill/>
        </p:spPr>
        <p:txBody>
          <a:bodyPr wrap="square">
            <a:spAutoFit/>
          </a:bodyPr>
          <a:lstStyle/>
          <a:p>
            <a:r>
              <a:rPr kumimoji="1" lang="en-US" altLang="zh-CN" sz="2400" dirty="0">
                <a:latin typeface="STKaiti" panose="02010600040101010101" pitchFamily="2" charset="-122"/>
                <a:ea typeface="STKaiti" panose="02010600040101010101" pitchFamily="2" charset="-122"/>
              </a:rPr>
              <a:t>SD-based one-out-of-many proofs</a:t>
            </a:r>
            <a:endParaRPr kumimoji="1" lang="zh-CN" altLang="en-US" sz="2400" dirty="0">
              <a:latin typeface="STKaiti" panose="02010600040101010101" pitchFamily="2" charset="-122"/>
              <a:ea typeface="STKaiti" panose="02010600040101010101" pitchFamily="2" charset="-122"/>
            </a:endParaRPr>
          </a:p>
        </p:txBody>
      </p:sp>
      <p:sp>
        <p:nvSpPr>
          <p:cNvPr id="8" name="文本框 7">
            <a:extLst>
              <a:ext uri="{FF2B5EF4-FFF2-40B4-BE49-F238E27FC236}">
                <a16:creationId xmlns:a16="http://schemas.microsoft.com/office/drawing/2014/main" id="{6485CAF9-7519-0667-CF1E-C76A0BDA9D2F}"/>
              </a:ext>
            </a:extLst>
          </p:cNvPr>
          <p:cNvSpPr txBox="1"/>
          <p:nvPr/>
        </p:nvSpPr>
        <p:spPr>
          <a:xfrm>
            <a:off x="6360532" y="4267077"/>
            <a:ext cx="4840868" cy="461665"/>
          </a:xfrm>
          <a:prstGeom prst="rect">
            <a:avLst/>
          </a:prstGeom>
          <a:noFill/>
        </p:spPr>
        <p:txBody>
          <a:bodyPr wrap="square">
            <a:spAutoFit/>
          </a:bodyPr>
          <a:lstStyle/>
          <a:p>
            <a:r>
              <a:rPr kumimoji="1" lang="en-US" altLang="zh-CN" sz="2400" dirty="0">
                <a:latin typeface="STKaiti" panose="02010600040101010101" pitchFamily="2" charset="-122"/>
                <a:ea typeface="STKaiti" panose="02010600040101010101" pitchFamily="2" charset="-122"/>
              </a:rPr>
              <a:t>GSD-based one-out-of-many proofs</a:t>
            </a:r>
            <a:endParaRPr kumimoji="1" lang="zh-CN" altLang="en-US" sz="2400"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3B5BC1AC-E094-293F-CE0A-E29C5382F0A9}"/>
                  </a:ext>
                </a:extLst>
              </p:cNvPr>
              <p:cNvSpPr txBox="1"/>
              <p:nvPr/>
            </p:nvSpPr>
            <p:spPr>
              <a:xfrm>
                <a:off x="6455257" y="2438196"/>
                <a:ext cx="4514505" cy="328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𝑅</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𝐻</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𝑒</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𝐻</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𝑒</m:t>
                          </m:r>
                        </m:e>
                        <m:sub>
                          <m:r>
                            <a:rPr kumimoji="1" lang="en-US" altLang="zh-CN" b="0" i="1" smtClean="0">
                              <a:latin typeface="Cambria Math" panose="02040503050406030204" pitchFamily="18" charset="0"/>
                            </a:rPr>
                            <m:t>𝑗</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𝑗</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𝑤</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𝑒</m:t>
                              </m:r>
                            </m:e>
                            <m:sub>
                              <m:r>
                                <a:rPr kumimoji="1" lang="en-US" altLang="zh-CN" b="0" i="1" smtClean="0">
                                  <a:latin typeface="Cambria Math" panose="02040503050406030204" pitchFamily="18" charset="0"/>
                                </a:rPr>
                                <m:t>𝑗</m:t>
                              </m:r>
                            </m:sub>
                          </m:sSub>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9" name="文本框 8">
                <a:extLst>
                  <a:ext uri="{FF2B5EF4-FFF2-40B4-BE49-F238E27FC236}">
                    <a16:creationId xmlns:a16="http://schemas.microsoft.com/office/drawing/2014/main" id="{3B5BC1AC-E094-293F-CE0A-E29C5382F0A9}"/>
                  </a:ext>
                </a:extLst>
              </p:cNvPr>
              <p:cNvSpPr txBox="1">
                <a:spLocks noRot="1" noChangeAspect="1" noMove="1" noResize="1" noEditPoints="1" noAdjustHandles="1" noChangeArrowheads="1" noChangeShapeType="1" noTextEdit="1"/>
              </p:cNvSpPr>
              <p:nvPr/>
            </p:nvSpPr>
            <p:spPr>
              <a:xfrm>
                <a:off x="6455257" y="2438196"/>
                <a:ext cx="4514505" cy="328295"/>
              </a:xfrm>
              <a:prstGeom prst="rect">
                <a:avLst/>
              </a:prstGeom>
              <a:blipFill>
                <a:blip r:embed="rId3"/>
                <a:stretch>
                  <a:fillRect l="-840" r="-1120" b="-2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D9FE47AE-1395-E4F5-2AB9-B24BE8392809}"/>
                  </a:ext>
                </a:extLst>
              </p:cNvPr>
              <p:cNvSpPr txBox="1"/>
              <p:nvPr/>
            </p:nvSpPr>
            <p:spPr>
              <a:xfrm>
                <a:off x="6455257" y="5032629"/>
                <a:ext cx="5255606" cy="3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𝑅</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𝐺</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𝑒</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𝐺</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𝑒</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𝑤</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𝑒</m:t>
                              </m:r>
                            </m:e>
                            <m:sub>
                              <m:r>
                                <a:rPr kumimoji="1" lang="en-US" altLang="zh-CN" b="0" i="1" smtClean="0">
                                  <a:latin typeface="Cambria Math" panose="02040503050406030204" pitchFamily="18" charset="0"/>
                                </a:rPr>
                                <m:t>𝑗</m:t>
                              </m:r>
                            </m:sub>
                          </m:sSub>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0" name="文本框 9">
                <a:extLst>
                  <a:ext uri="{FF2B5EF4-FFF2-40B4-BE49-F238E27FC236}">
                    <a16:creationId xmlns:a16="http://schemas.microsoft.com/office/drawing/2014/main" id="{D9FE47AE-1395-E4F5-2AB9-B24BE8392809}"/>
                  </a:ext>
                </a:extLst>
              </p:cNvPr>
              <p:cNvSpPr txBox="1">
                <a:spLocks noRot="1" noChangeAspect="1" noMove="1" noResize="1" noEditPoints="1" noAdjustHandles="1" noChangeArrowheads="1" noChangeShapeType="1" noTextEdit="1"/>
              </p:cNvSpPr>
              <p:nvPr/>
            </p:nvSpPr>
            <p:spPr>
              <a:xfrm>
                <a:off x="6455257" y="5032629"/>
                <a:ext cx="5255606" cy="319062"/>
              </a:xfrm>
              <a:prstGeom prst="rect">
                <a:avLst/>
              </a:prstGeom>
              <a:blipFill>
                <a:blip r:embed="rId4"/>
                <a:stretch>
                  <a:fillRect b="-26923"/>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CF8D5696-C3F6-9F0D-E137-093C9368325C}"/>
              </a:ext>
            </a:extLst>
          </p:cNvPr>
          <p:cNvSpPr txBox="1"/>
          <p:nvPr/>
        </p:nvSpPr>
        <p:spPr>
          <a:xfrm>
            <a:off x="4099474" y="4160709"/>
            <a:ext cx="1169313"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extending</a:t>
            </a:r>
            <a:endParaRPr kumimoji="1" lang="zh-CN" altLang="en-US" dirty="0">
              <a:latin typeface="STKaiti" panose="02010600040101010101" pitchFamily="2" charset="-122"/>
              <a:ea typeface="STKaiti" panose="02010600040101010101" pitchFamily="2" charset="-122"/>
            </a:endParaRPr>
          </a:p>
        </p:txBody>
      </p:sp>
      <p:sp>
        <p:nvSpPr>
          <p:cNvPr id="12" name="文本框 11">
            <a:extLst>
              <a:ext uri="{FF2B5EF4-FFF2-40B4-BE49-F238E27FC236}">
                <a16:creationId xmlns:a16="http://schemas.microsoft.com/office/drawing/2014/main" id="{8E4B0C67-003A-5863-2378-C264FF0EFFF6}"/>
              </a:ext>
            </a:extLst>
          </p:cNvPr>
          <p:cNvSpPr txBox="1"/>
          <p:nvPr/>
        </p:nvSpPr>
        <p:spPr>
          <a:xfrm>
            <a:off x="4022346" y="1746524"/>
            <a:ext cx="1256664"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extending</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D5BC8F8D-543D-BE88-E3B0-B4E0552F14C7}"/>
                  </a:ext>
                </a:extLst>
              </p:cNvPr>
              <p:cNvSpPr txBox="1"/>
              <p:nvPr/>
            </p:nvSpPr>
            <p:spPr>
              <a:xfrm>
                <a:off x="3197312" y="5510629"/>
                <a:ext cx="5170034" cy="830997"/>
              </a:xfrm>
              <a:prstGeom prst="rect">
                <a:avLst/>
              </a:prstGeom>
              <a:noFill/>
            </p:spPr>
            <p:txBody>
              <a:bodyPr wrap="square" rtlCol="0">
                <a:spAutoFit/>
              </a:bodyPr>
              <a:lstStyle/>
              <a:p>
                <a:pPr algn="ctr"/>
                <a:r>
                  <a:rPr lang="en-GB" altLang="zh-CN" sz="2400" b="0" i="0" dirty="0">
                    <a:solidFill>
                      <a:srgbClr val="0D0D0D"/>
                    </a:solidFill>
                    <a:effectLst/>
                    <a:latin typeface="STKaiti" panose="02010600040101010101" pitchFamily="2" charset="-122"/>
                    <a:ea typeface="STKaiti" panose="02010600040101010101" pitchFamily="2" charset="-122"/>
                  </a:rPr>
                  <a:t>Communication</a:t>
                </a:r>
                <a:r>
                  <a:rPr lang="zh-CN" altLang="en-US" sz="2400" b="0" i="0" dirty="0">
                    <a:solidFill>
                      <a:srgbClr val="0D0D0D"/>
                    </a:solidFill>
                    <a:effectLst/>
                    <a:latin typeface="STKaiti" panose="02010600040101010101" pitchFamily="2" charset="-122"/>
                    <a:ea typeface="STKaiti" panose="02010600040101010101" pitchFamily="2" charset="-122"/>
                  </a:rPr>
                  <a:t> </a:t>
                </a:r>
                <a:r>
                  <a:rPr lang="en-GB" altLang="zh-CN" sz="2400" b="0" i="0" dirty="0">
                    <a:solidFill>
                      <a:srgbClr val="0D0D0D"/>
                    </a:solidFill>
                    <a:effectLst/>
                    <a:latin typeface="STKaiti" panose="02010600040101010101" pitchFamily="2" charset="-122"/>
                    <a:ea typeface="STKaiti" panose="02010600040101010101" pitchFamily="2" charset="-122"/>
                  </a:rPr>
                  <a:t>complexity</a:t>
                </a:r>
              </a:p>
              <a:p>
                <a:pPr algn="ctr"/>
                <a:r>
                  <a:rPr kumimoji="1" lang="en-US" altLang="zh-CN" sz="2400" dirty="0" err="1">
                    <a:latin typeface="STKaiti" panose="02010600040101010101" pitchFamily="2" charset="-122"/>
                    <a:ea typeface="STKaiti" panose="02010600040101010101" pitchFamily="2" charset="-122"/>
                  </a:rPr>
                  <a:t>Veron</a:t>
                </a:r>
                <a14:m>
                  <m:oMath xmlns:m="http://schemas.openxmlformats.org/officeDocument/2006/math">
                    <m:r>
                      <a:rPr kumimoji="1" lang="en-US" altLang="zh-CN" sz="2400">
                        <a:latin typeface="Cambria Math" panose="02040503050406030204" pitchFamily="18" charset="0"/>
                      </a:rPr>
                      <m:t>&lt;</m:t>
                    </m:r>
                  </m:oMath>
                </a14:m>
                <a:r>
                  <a:rPr kumimoji="1" lang="en-US" altLang="zh-CN" sz="2400" dirty="0">
                    <a:latin typeface="STKaiti" panose="02010600040101010101" pitchFamily="2" charset="-122"/>
                    <a:ea typeface="STKaiti" panose="02010600040101010101" pitchFamily="2" charset="-122"/>
                  </a:rPr>
                  <a:t>Stern</a:t>
                </a:r>
                <a:endParaRPr kumimoji="1" lang="zh-CN" altLang="en-US" sz="2400" dirty="0">
                  <a:latin typeface="STKaiti" panose="02010600040101010101" pitchFamily="2" charset="-122"/>
                  <a:ea typeface="STKaiti" panose="02010600040101010101" pitchFamily="2" charset="-122"/>
                </a:endParaRPr>
              </a:p>
            </p:txBody>
          </p:sp>
        </mc:Choice>
        <mc:Fallback>
          <p:sp>
            <p:nvSpPr>
              <p:cNvPr id="13" name="文本框 12">
                <a:extLst>
                  <a:ext uri="{FF2B5EF4-FFF2-40B4-BE49-F238E27FC236}">
                    <a16:creationId xmlns:a16="http://schemas.microsoft.com/office/drawing/2014/main" id="{D5BC8F8D-543D-BE88-E3B0-B4E0552F14C7}"/>
                  </a:ext>
                </a:extLst>
              </p:cNvPr>
              <p:cNvSpPr txBox="1">
                <a:spLocks noRot="1" noChangeAspect="1" noMove="1" noResize="1" noEditPoints="1" noAdjustHandles="1" noChangeArrowheads="1" noChangeShapeType="1" noTextEdit="1"/>
              </p:cNvSpPr>
              <p:nvPr/>
            </p:nvSpPr>
            <p:spPr>
              <a:xfrm>
                <a:off x="3197312" y="5510629"/>
                <a:ext cx="5170034" cy="830997"/>
              </a:xfrm>
              <a:prstGeom prst="rect">
                <a:avLst/>
              </a:prstGeom>
              <a:blipFill>
                <a:blip r:embed="rId5"/>
                <a:stretch>
                  <a:fillRect t="-4478" b="-1492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5008007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7951" y="176843"/>
            <a:ext cx="1787265" cy="727180"/>
          </a:xfrm>
        </p:spPr>
        <p:txBody>
          <a:bodyPr/>
          <a:lstStyle/>
          <a:p>
            <a:r>
              <a:rPr lang="en-US" altLang="zh-CN" dirty="0"/>
              <a:t>Online</a:t>
            </a:r>
            <a:endParaRPr lang="zh-CN" altLang="en-US" dirty="0"/>
          </a:p>
        </p:txBody>
      </p:sp>
      <p:sp>
        <p:nvSpPr>
          <p:cNvPr id="3" name="文本框 2"/>
          <p:cNvSpPr txBox="1"/>
          <p:nvPr/>
        </p:nvSpPr>
        <p:spPr>
          <a:xfrm>
            <a:off x="2331279" y="1639461"/>
            <a:ext cx="6009664" cy="502766"/>
          </a:xfrm>
          <a:prstGeom prst="rect">
            <a:avLst/>
          </a:prstGeom>
          <a:noFill/>
        </p:spPr>
        <p:txBody>
          <a:bodyPr wrap="square">
            <a:spAutoFit/>
          </a:bodyPr>
          <a:lstStyle/>
          <a:p>
            <a:r>
              <a:rPr lang="en-US" altLang="zh-CN" sz="2665" b="1" dirty="0">
                <a:solidFill>
                  <a:schemeClr val="bg2"/>
                </a:solidFill>
              </a:rPr>
              <a:t>Background</a:t>
            </a:r>
            <a:endParaRPr lang="zh-CN" altLang="en-US" sz="2665" b="1" dirty="0">
              <a:solidFill>
                <a:schemeClr val="bg2"/>
              </a:solidFill>
            </a:endParaRPr>
          </a:p>
        </p:txBody>
      </p:sp>
      <p:sp>
        <p:nvSpPr>
          <p:cNvPr id="11" name="椭圆 10"/>
          <p:cNvSpPr/>
          <p:nvPr/>
        </p:nvSpPr>
        <p:spPr>
          <a:xfrm>
            <a:off x="1582491" y="1605227"/>
            <a:ext cx="591004" cy="5910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01</a:t>
            </a:r>
            <a:endParaRPr lang="zh-CN" altLang="en-US" sz="2665" dirty="0">
              <a:solidFill>
                <a:schemeClr val="bg1"/>
              </a:solidFill>
              <a:latin typeface="Impact" panose="020B0806030902050204" pitchFamily="34" charset="0"/>
            </a:endParaRPr>
          </a:p>
        </p:txBody>
      </p:sp>
      <p:grpSp>
        <p:nvGrpSpPr>
          <p:cNvPr id="14" name="组合 13"/>
          <p:cNvGrpSpPr/>
          <p:nvPr/>
        </p:nvGrpSpPr>
        <p:grpSpPr>
          <a:xfrm>
            <a:off x="1574139" y="2980727"/>
            <a:ext cx="8956075" cy="591004"/>
            <a:chOff x="748456" y="1690664"/>
            <a:chExt cx="6690786" cy="443253"/>
          </a:xfrm>
        </p:grpSpPr>
        <p:sp>
          <p:nvSpPr>
            <p:cNvPr id="9" name="文本框 8"/>
            <p:cNvSpPr txBox="1"/>
            <p:nvPr/>
          </p:nvSpPr>
          <p:spPr>
            <a:xfrm>
              <a:off x="1316311" y="1715018"/>
              <a:ext cx="6122931" cy="377075"/>
            </a:xfrm>
            <a:prstGeom prst="rect">
              <a:avLst/>
            </a:prstGeom>
            <a:noFill/>
          </p:spPr>
          <p:txBody>
            <a:bodyPr wrap="square">
              <a:spAutoFit/>
            </a:bodyPr>
            <a:lstStyle/>
            <a:p>
              <a:r>
                <a:rPr lang="en-US" altLang="zh-CN" sz="2665" b="1" dirty="0">
                  <a:solidFill>
                    <a:schemeClr val="bg2"/>
                  </a:solidFill>
                </a:rPr>
                <a:t>Preliminaries</a:t>
              </a:r>
              <a:endParaRPr lang="zh-CN" altLang="en-US" sz="2665" b="1" dirty="0">
                <a:solidFill>
                  <a:schemeClr val="bg2"/>
                </a:solidFill>
              </a:endParaRPr>
            </a:p>
          </p:txBody>
        </p:sp>
        <p:sp>
          <p:nvSpPr>
            <p:cNvPr id="12" name="椭圆 11"/>
            <p:cNvSpPr/>
            <p:nvPr/>
          </p:nvSpPr>
          <p:spPr>
            <a:xfrm>
              <a:off x="748456" y="1690664"/>
              <a:ext cx="443253" cy="44325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02</a:t>
              </a:r>
              <a:endParaRPr lang="zh-CN" altLang="en-US" sz="2665" dirty="0">
                <a:solidFill>
                  <a:schemeClr val="bg1"/>
                </a:solidFill>
                <a:latin typeface="Impact" panose="020B0806030902050204" pitchFamily="34" charset="0"/>
              </a:endParaRPr>
            </a:p>
          </p:txBody>
        </p:sp>
      </p:grpSp>
      <p:grpSp>
        <p:nvGrpSpPr>
          <p:cNvPr id="15" name="组合 14"/>
          <p:cNvGrpSpPr/>
          <p:nvPr/>
        </p:nvGrpSpPr>
        <p:grpSpPr>
          <a:xfrm>
            <a:off x="1582420" y="4558665"/>
            <a:ext cx="9886315" cy="1576784"/>
            <a:chOff x="752276" y="3406617"/>
            <a:chExt cx="7414891" cy="1182603"/>
          </a:xfrm>
        </p:grpSpPr>
        <p:sp>
          <p:nvSpPr>
            <p:cNvPr id="4" name="文本框 3"/>
            <p:cNvSpPr txBox="1"/>
            <p:nvPr/>
          </p:nvSpPr>
          <p:spPr>
            <a:xfrm>
              <a:off x="1316310" y="3443497"/>
              <a:ext cx="6850857" cy="376242"/>
            </a:xfrm>
            <a:prstGeom prst="rect">
              <a:avLst/>
            </a:prstGeom>
            <a:noFill/>
          </p:spPr>
          <p:txBody>
            <a:bodyPr wrap="square">
              <a:spAutoFit/>
            </a:bodyPr>
            <a:lstStyle/>
            <a:p>
              <a:r>
                <a:rPr lang="en-US" altLang="zh-CN" sz="2665" b="1" dirty="0">
                  <a:solidFill>
                    <a:srgbClr val="002060"/>
                  </a:solidFill>
                </a:rPr>
                <a:t>Our Work —— code-based </a:t>
              </a:r>
              <a:r>
                <a:rPr lang="en-US" altLang="zh-CN" sz="2665" b="1" dirty="0">
                  <a:solidFill>
                    <a:srgbClr val="002060"/>
                  </a:solidFill>
                  <a:sym typeface="+mn-ea"/>
                </a:rPr>
                <a:t>one-out-of-many proofs</a:t>
              </a:r>
              <a:endParaRPr lang="en-US" altLang="zh-CN" sz="2665" b="1" dirty="0">
                <a:solidFill>
                  <a:srgbClr val="002060"/>
                </a:solidFill>
              </a:endParaRPr>
            </a:p>
          </p:txBody>
        </p:sp>
        <p:sp>
          <p:nvSpPr>
            <p:cNvPr id="5" name="文本框 4"/>
            <p:cNvSpPr txBox="1"/>
            <p:nvPr/>
          </p:nvSpPr>
          <p:spPr>
            <a:xfrm>
              <a:off x="1687783" y="3949321"/>
              <a:ext cx="4629150" cy="499116"/>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chemeClr val="bg2">
                      <a:lumMod val="90000"/>
                    </a:schemeClr>
                  </a:solidFill>
                  <a:latin typeface="微软雅黑" pitchFamily="34" charset="-122"/>
                </a:rPr>
                <a:t>SD/ GSD-based one-out-of-many proofs</a:t>
              </a:r>
              <a:endParaRPr lang="zh-CN" altLang="en-US" sz="1865" b="1" dirty="0">
                <a:solidFill>
                  <a:schemeClr val="bg2">
                    <a:lumMod val="90000"/>
                  </a:schemeClr>
                </a:solidFill>
                <a:latin typeface="微软雅黑" pitchFamily="34" charset="-122"/>
              </a:endParaRPr>
            </a:p>
            <a:p>
              <a:pPr marL="381000" indent="-381000">
                <a:buFont typeface="Wingdings" panose="05000000000000000000" pitchFamily="2" charset="2"/>
                <a:buChar char="l"/>
              </a:pPr>
              <a:endParaRPr lang="en-US" altLang="zh-CN" sz="1865" b="1" dirty="0">
                <a:solidFill>
                  <a:srgbClr val="3391AA"/>
                </a:solidFill>
                <a:latin typeface="微软雅黑" pitchFamily="34" charset="-122"/>
              </a:endParaRPr>
            </a:p>
          </p:txBody>
        </p:sp>
        <p:sp>
          <p:nvSpPr>
            <p:cNvPr id="6" name="文本框 5"/>
            <p:cNvSpPr txBox="1"/>
            <p:nvPr/>
          </p:nvSpPr>
          <p:spPr>
            <a:xfrm>
              <a:off x="1687783" y="4305371"/>
              <a:ext cx="4629150" cy="283849"/>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rgbClr val="3391AA"/>
                  </a:solidFill>
                  <a:latin typeface="微软雅黑" pitchFamily="34" charset="-122"/>
                </a:rPr>
                <a:t>Ring signature scheme</a:t>
              </a:r>
            </a:p>
          </p:txBody>
        </p:sp>
        <p:sp>
          <p:nvSpPr>
            <p:cNvPr id="13" name="椭圆 12"/>
            <p:cNvSpPr/>
            <p:nvPr/>
          </p:nvSpPr>
          <p:spPr>
            <a:xfrm>
              <a:off x="752276" y="3406617"/>
              <a:ext cx="443253" cy="443253"/>
            </a:xfrm>
            <a:prstGeom prst="ellipse">
              <a:avLst/>
            </a:prstGeom>
            <a:solidFill>
              <a:srgbClr val="013E5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03</a:t>
              </a:r>
              <a:endParaRPr lang="zh-CN" altLang="en-US" sz="2665" dirty="0">
                <a:solidFill>
                  <a:schemeClr val="bg1"/>
                </a:solidFill>
                <a:latin typeface="Impact" panose="020B0806030902050204" pitchFamily="34" charset="0"/>
              </a:endParaRPr>
            </a:p>
          </p:txBody>
        </p:sp>
      </p:grpSp>
      <p:sp>
        <p:nvSpPr>
          <p:cNvPr id="16" name="灯片编号占位符 15"/>
          <p:cNvSpPr>
            <a:spLocks noGrp="1"/>
          </p:cNvSpPr>
          <p:nvPr>
            <p:ph type="sldNum" sz="quarter" idx="12"/>
          </p:nvPr>
        </p:nvSpPr>
        <p:spPr/>
        <p:txBody>
          <a:bodyPr/>
          <a:lstStyle/>
          <a:p>
            <a:pPr defTabSz="914400">
              <a:defRPr/>
            </a:pPr>
            <a:fld id="{0F0C7B39-4D7E-4E2C-B3E5-BF16B572E60E}" type="slidenum">
              <a:rPr lang="zh-CN" altLang="en-US"/>
              <a:t>34</a:t>
            </a:fld>
            <a:endParaRPr lang="zh-CN" altLang="en-US"/>
          </a:p>
        </p:txBody>
      </p:sp>
      <p:sp>
        <p:nvSpPr>
          <p:cNvPr id="7" name="文本框 6"/>
          <p:cNvSpPr txBox="1"/>
          <p:nvPr/>
        </p:nvSpPr>
        <p:spPr>
          <a:xfrm>
            <a:off x="2826576" y="6184668"/>
            <a:ext cx="6172200" cy="379656"/>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chemeClr val="bg2">
                    <a:lumMod val="90000"/>
                  </a:schemeClr>
                </a:solidFill>
                <a:latin typeface="微软雅黑" pitchFamily="34" charset="-122"/>
              </a:rPr>
              <a:t>Group signature scheme</a:t>
            </a:r>
          </a:p>
        </p:txBody>
      </p:sp>
      <p:sp>
        <p:nvSpPr>
          <p:cNvPr id="17" name="文本框 16">
            <a:extLst>
              <a:ext uri="{FF2B5EF4-FFF2-40B4-BE49-F238E27FC236}">
                <a16:creationId xmlns:a16="http://schemas.microsoft.com/office/drawing/2014/main" id="{839BBB95-DB09-3FE9-12E4-DAFE03D137A9}"/>
              </a:ext>
            </a:extLst>
          </p:cNvPr>
          <p:cNvSpPr txBox="1"/>
          <p:nvPr/>
        </p:nvSpPr>
        <p:spPr>
          <a:xfrm>
            <a:off x="2672207" y="4148495"/>
            <a:ext cx="6096000"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chemeClr val="bg2"/>
                </a:solidFill>
                <a:latin typeface="微软雅黑" pitchFamily="34" charset="-122"/>
              </a:rPr>
              <a:t>General decoding problem</a:t>
            </a:r>
            <a:endParaRPr lang="zh-CN" altLang="en-US" sz="2000" dirty="0">
              <a:solidFill>
                <a:schemeClr val="bg2"/>
              </a:solidFill>
            </a:endParaRPr>
          </a:p>
        </p:txBody>
      </p:sp>
      <p:sp>
        <p:nvSpPr>
          <p:cNvPr id="18" name="文本框 17">
            <a:extLst>
              <a:ext uri="{FF2B5EF4-FFF2-40B4-BE49-F238E27FC236}">
                <a16:creationId xmlns:a16="http://schemas.microsoft.com/office/drawing/2014/main" id="{06D06FFE-7CCE-1094-1501-6A046D190C59}"/>
              </a:ext>
            </a:extLst>
          </p:cNvPr>
          <p:cNvSpPr txBox="1"/>
          <p:nvPr/>
        </p:nvSpPr>
        <p:spPr>
          <a:xfrm>
            <a:off x="2672207" y="3659243"/>
            <a:ext cx="7057051"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chemeClr val="bg2"/>
                </a:solidFill>
                <a:latin typeface="微软雅黑" pitchFamily="34" charset="-122"/>
              </a:rPr>
              <a:t>Syndrome decoding problem</a:t>
            </a:r>
            <a:endParaRPr lang="zh-CN" altLang="en-US" sz="2400" dirty="0">
              <a:solidFill>
                <a:schemeClr val="bg2"/>
              </a:solidFill>
            </a:endParaRPr>
          </a:p>
        </p:txBody>
      </p:sp>
      <p:sp>
        <p:nvSpPr>
          <p:cNvPr id="8" name="文本框 7">
            <a:extLst>
              <a:ext uri="{FF2B5EF4-FFF2-40B4-BE49-F238E27FC236}">
                <a16:creationId xmlns:a16="http://schemas.microsoft.com/office/drawing/2014/main" id="{31DBB544-431C-5DBC-4F7C-9E9289090F69}"/>
              </a:ext>
            </a:extLst>
          </p:cNvPr>
          <p:cNvSpPr txBox="1"/>
          <p:nvPr/>
        </p:nvSpPr>
        <p:spPr>
          <a:xfrm>
            <a:off x="2384150" y="2315000"/>
            <a:ext cx="7057051"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chemeClr val="bg2"/>
                </a:solidFill>
                <a:latin typeface="微软雅黑" pitchFamily="34" charset="-122"/>
              </a:rPr>
              <a:t>One-out-of-many proofs</a:t>
            </a:r>
            <a:endParaRPr lang="zh-CN" altLang="en-US" sz="2400" dirty="0">
              <a:solidFill>
                <a:schemeClr val="bg2"/>
              </a:solidFill>
            </a:endParaRPr>
          </a:p>
        </p:txBody>
      </p:sp>
    </p:spTree>
    <p:extLst>
      <p:ext uri="{BB962C8B-B14F-4D97-AF65-F5344CB8AC3E}">
        <p14:creationId xmlns:p14="http://schemas.microsoft.com/office/powerpoint/2010/main" val="1104543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 (ring signature)</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35</a:t>
            </a:fld>
            <a:endParaRPr lang="zh-CN" altLang="en-US"/>
          </a:p>
        </p:txBody>
      </p:sp>
      <p:pic>
        <p:nvPicPr>
          <p:cNvPr id="3" name="图形 4" descr="用户 轮廓">
            <a:extLst>
              <a:ext uri="{FF2B5EF4-FFF2-40B4-BE49-F238E27FC236}">
                <a16:creationId xmlns:a16="http://schemas.microsoft.com/office/drawing/2014/main" id="{EFEBFF0E-664F-3968-7F24-F6658B4F5323}"/>
              </a:ext>
            </a:extLst>
          </p:cNvPr>
          <p:cNvPicPr>
            <a:picLocks noChangeAspect="1"/>
          </p:cNvPicPr>
          <p:nvPr/>
        </p:nvPicPr>
        <p:blipFill>
          <a:blip r:embed="rId4"/>
          <a:stretch>
            <a:fillRect/>
          </a:stretch>
        </p:blipFill>
        <p:spPr>
          <a:xfrm>
            <a:off x="2912473" y="2803558"/>
            <a:ext cx="914400" cy="914400"/>
          </a:xfrm>
          <a:prstGeom prst="rect">
            <a:avLst/>
          </a:prstGeom>
        </p:spPr>
      </p:pic>
      <p:pic>
        <p:nvPicPr>
          <p:cNvPr id="4" name="图形 5" descr="用户 轮廓">
            <a:extLst>
              <a:ext uri="{FF2B5EF4-FFF2-40B4-BE49-F238E27FC236}">
                <a16:creationId xmlns:a16="http://schemas.microsoft.com/office/drawing/2014/main" id="{D624E9FC-0A95-5249-6FB6-18A1DB9E2DDC}"/>
              </a:ext>
            </a:extLst>
          </p:cNvPr>
          <p:cNvPicPr>
            <a:picLocks noChangeAspect="1"/>
          </p:cNvPicPr>
          <p:nvPr/>
        </p:nvPicPr>
        <p:blipFill>
          <a:blip r:embed="rId4"/>
          <a:stretch>
            <a:fillRect/>
          </a:stretch>
        </p:blipFill>
        <p:spPr>
          <a:xfrm>
            <a:off x="7397977" y="2803558"/>
            <a:ext cx="914400" cy="914400"/>
          </a:xfrm>
          <a:prstGeom prst="rect">
            <a:avLst/>
          </a:prstGeom>
        </p:spPr>
      </p:pic>
      <p:cxnSp>
        <p:nvCxnSpPr>
          <p:cNvPr id="5" name="直线箭头连接符 4">
            <a:extLst>
              <a:ext uri="{FF2B5EF4-FFF2-40B4-BE49-F238E27FC236}">
                <a16:creationId xmlns:a16="http://schemas.microsoft.com/office/drawing/2014/main" id="{CFF9EBC0-E2D5-A361-09D4-00B19C55C5EC}"/>
              </a:ext>
            </a:extLst>
          </p:cNvPr>
          <p:cNvCxnSpPr/>
          <p:nvPr/>
        </p:nvCxnSpPr>
        <p:spPr>
          <a:xfrm>
            <a:off x="4479687" y="2563334"/>
            <a:ext cx="216243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87789BEC-3D18-F8AA-DC23-884E8A49905C}"/>
              </a:ext>
            </a:extLst>
          </p:cNvPr>
          <p:cNvSpPr txBox="1"/>
          <p:nvPr/>
        </p:nvSpPr>
        <p:spPr>
          <a:xfrm>
            <a:off x="2982037" y="3766400"/>
            <a:ext cx="914400" cy="369332"/>
          </a:xfrm>
          <a:prstGeom prst="rect">
            <a:avLst/>
          </a:prstGeom>
          <a:noFill/>
        </p:spPr>
        <p:txBody>
          <a:bodyPr wrap="square" rtlCol="0">
            <a:spAutoFit/>
          </a:bodyPr>
          <a:lstStyle>
            <a:defPPr>
              <a:defRPr lang="zh-CN"/>
            </a:defPPr>
            <a:lvl1pPr>
              <a:defRPr kumimoji="1">
                <a:latin typeface="STKaiti" panose="02010600040101010101" pitchFamily="2" charset="-122"/>
                <a:ea typeface="STKaiti" panose="02010600040101010101" pitchFamily="2" charset="-122"/>
              </a:defRPr>
            </a:lvl1pPr>
          </a:lstStyle>
          <a:p>
            <a:r>
              <a:rPr lang="en-US" altLang="zh-CN" dirty="0"/>
              <a:t>Prover</a:t>
            </a:r>
            <a:endParaRPr lang="zh-CN" altLang="en-US" dirty="0"/>
          </a:p>
        </p:txBody>
      </p:sp>
      <p:sp>
        <p:nvSpPr>
          <p:cNvPr id="7" name="文本框 6">
            <a:extLst>
              <a:ext uri="{FF2B5EF4-FFF2-40B4-BE49-F238E27FC236}">
                <a16:creationId xmlns:a16="http://schemas.microsoft.com/office/drawing/2014/main" id="{239FF621-FD13-D86E-03E1-5A2FC21B9FA6}"/>
              </a:ext>
            </a:extLst>
          </p:cNvPr>
          <p:cNvSpPr txBox="1"/>
          <p:nvPr>
            <p:custDataLst>
              <p:tags r:id="rId1"/>
            </p:custDataLst>
          </p:nvPr>
        </p:nvSpPr>
        <p:spPr>
          <a:xfrm>
            <a:off x="7433501" y="3766400"/>
            <a:ext cx="1022097"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Verifier</a:t>
            </a:r>
            <a:endParaRPr kumimoji="1" lang="zh-CN" altLang="en-US" dirty="0">
              <a:latin typeface="STKaiti" panose="02010600040101010101" pitchFamily="2" charset="-122"/>
              <a:ea typeface="STKaiti" panose="02010600040101010101" pitchFamily="2" charset="-122"/>
            </a:endParaRPr>
          </a:p>
        </p:txBody>
      </p:sp>
      <p:cxnSp>
        <p:nvCxnSpPr>
          <p:cNvPr id="8" name="直线箭头连接符 7">
            <a:extLst>
              <a:ext uri="{FF2B5EF4-FFF2-40B4-BE49-F238E27FC236}">
                <a16:creationId xmlns:a16="http://schemas.microsoft.com/office/drawing/2014/main" id="{CBFAB4C9-EF9B-8435-EE4C-6EBDF7A28004}"/>
              </a:ext>
            </a:extLst>
          </p:cNvPr>
          <p:cNvCxnSpPr/>
          <p:nvPr/>
        </p:nvCxnSpPr>
        <p:spPr>
          <a:xfrm>
            <a:off x="4479687" y="3990618"/>
            <a:ext cx="216243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222E83D9-2618-67A8-0670-0731F43F590A}"/>
                  </a:ext>
                </a:extLst>
              </p:cNvPr>
              <p:cNvSpPr txBox="1"/>
              <p:nvPr/>
            </p:nvSpPr>
            <p:spPr>
              <a:xfrm>
                <a:off x="3056771" y="1325874"/>
                <a:ext cx="5255606" cy="3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𝑅</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𝐺</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𝑒</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𝐺</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𝑒</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𝑤</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𝑒</m:t>
                              </m:r>
                            </m:e>
                            <m:sub>
                              <m:r>
                                <a:rPr kumimoji="1" lang="en-US" altLang="zh-CN" b="0" i="1" smtClean="0">
                                  <a:latin typeface="Cambria Math" panose="02040503050406030204" pitchFamily="18" charset="0"/>
                                </a:rPr>
                                <m:t>𝑗</m:t>
                              </m:r>
                            </m:sub>
                          </m:sSub>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9" name="文本框 8">
                <a:extLst>
                  <a:ext uri="{FF2B5EF4-FFF2-40B4-BE49-F238E27FC236}">
                    <a16:creationId xmlns:a16="http://schemas.microsoft.com/office/drawing/2014/main" id="{222E83D9-2618-67A8-0670-0731F43F590A}"/>
                  </a:ext>
                </a:extLst>
              </p:cNvPr>
              <p:cNvSpPr txBox="1">
                <a:spLocks noRot="1" noChangeAspect="1" noMove="1" noResize="1" noEditPoints="1" noAdjustHandles="1" noChangeArrowheads="1" noChangeShapeType="1" noTextEdit="1"/>
              </p:cNvSpPr>
              <p:nvPr/>
            </p:nvSpPr>
            <p:spPr>
              <a:xfrm>
                <a:off x="3056771" y="1325874"/>
                <a:ext cx="5255606" cy="319062"/>
              </a:xfrm>
              <a:prstGeom prst="rect">
                <a:avLst/>
              </a:prstGeom>
              <a:blipFill>
                <a:blip r:embed="rId5"/>
                <a:stretch>
                  <a:fillRect b="-269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9EEBA50E-FC07-40D5-DC30-923305AB2333}"/>
                  </a:ext>
                </a:extLst>
              </p:cNvPr>
              <p:cNvSpPr txBox="1"/>
              <p:nvPr/>
            </p:nvSpPr>
            <p:spPr>
              <a:xfrm>
                <a:off x="5222630" y="2240217"/>
                <a:ext cx="5404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𝐶𝑀𝑇</m:t>
                      </m:r>
                    </m:oMath>
                  </m:oMathPara>
                </a14:m>
                <a:endParaRPr kumimoji="1" lang="zh-CN" altLang="en-US" dirty="0"/>
              </a:p>
            </p:txBody>
          </p:sp>
        </mc:Choice>
        <mc:Fallback xmlns="">
          <p:sp>
            <p:nvSpPr>
              <p:cNvPr id="10" name="文本框 9">
                <a:extLst>
                  <a:ext uri="{FF2B5EF4-FFF2-40B4-BE49-F238E27FC236}">
                    <a16:creationId xmlns:a16="http://schemas.microsoft.com/office/drawing/2014/main" id="{9EEBA50E-FC07-40D5-DC30-923305AB2333}"/>
                  </a:ext>
                </a:extLst>
              </p:cNvPr>
              <p:cNvSpPr txBox="1">
                <a:spLocks noRot="1" noChangeAspect="1" noMove="1" noResize="1" noEditPoints="1" noAdjustHandles="1" noChangeArrowheads="1" noChangeShapeType="1" noTextEdit="1"/>
              </p:cNvSpPr>
              <p:nvPr/>
            </p:nvSpPr>
            <p:spPr>
              <a:xfrm>
                <a:off x="5222630" y="2240217"/>
                <a:ext cx="540469" cy="276999"/>
              </a:xfrm>
              <a:prstGeom prst="rect">
                <a:avLst/>
              </a:prstGeom>
              <a:blipFill>
                <a:blip r:embed="rId6"/>
                <a:stretch>
                  <a:fillRect l="-9302" r="-6977"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28B6EA6A-DE4D-D42A-F7B3-01C8C3C985EC}"/>
                  </a:ext>
                </a:extLst>
              </p:cNvPr>
              <p:cNvSpPr txBox="1"/>
              <p:nvPr/>
            </p:nvSpPr>
            <p:spPr>
              <a:xfrm>
                <a:off x="5342598" y="2973997"/>
                <a:ext cx="3005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𝑐h</m:t>
                      </m:r>
                    </m:oMath>
                  </m:oMathPara>
                </a14:m>
                <a:endParaRPr kumimoji="1" lang="zh-CN" altLang="en-US" dirty="0"/>
              </a:p>
            </p:txBody>
          </p:sp>
        </mc:Choice>
        <mc:Fallback xmlns="">
          <p:sp>
            <p:nvSpPr>
              <p:cNvPr id="11" name="文本框 10">
                <a:extLst>
                  <a:ext uri="{FF2B5EF4-FFF2-40B4-BE49-F238E27FC236}">
                    <a16:creationId xmlns:a16="http://schemas.microsoft.com/office/drawing/2014/main" id="{28B6EA6A-DE4D-D42A-F7B3-01C8C3C985EC}"/>
                  </a:ext>
                </a:extLst>
              </p:cNvPr>
              <p:cNvSpPr txBox="1">
                <a:spLocks noRot="1" noChangeAspect="1" noMove="1" noResize="1" noEditPoints="1" noAdjustHandles="1" noChangeArrowheads="1" noChangeShapeType="1" noTextEdit="1"/>
              </p:cNvSpPr>
              <p:nvPr/>
            </p:nvSpPr>
            <p:spPr>
              <a:xfrm>
                <a:off x="5342598" y="2973997"/>
                <a:ext cx="300531" cy="276999"/>
              </a:xfrm>
              <a:prstGeom prst="rect">
                <a:avLst/>
              </a:prstGeom>
              <a:blipFill>
                <a:blip r:embed="rId7"/>
                <a:stretch>
                  <a:fillRect l="-16000" r="-16000"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FBDA81B-BC3A-63DA-5836-65174A679C2F}"/>
                  </a:ext>
                </a:extLst>
              </p:cNvPr>
              <p:cNvSpPr txBox="1"/>
              <p:nvPr/>
            </p:nvSpPr>
            <p:spPr>
              <a:xfrm>
                <a:off x="5246954" y="3627822"/>
                <a:ext cx="4376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𝑅</m:t>
                      </m:r>
                      <m:r>
                        <m:rPr>
                          <m:sty m:val="p"/>
                        </m:rPr>
                        <a:rPr kumimoji="1" lang="en-US" altLang="zh-CN" i="1">
                          <a:latin typeface="Cambria Math" panose="02040503050406030204" pitchFamily="18" charset="0"/>
                        </a:rPr>
                        <m:t>sp</m:t>
                      </m:r>
                    </m:oMath>
                  </m:oMathPara>
                </a14:m>
                <a:endParaRPr kumimoji="1" lang="zh-CN" altLang="en-US" dirty="0"/>
              </a:p>
            </p:txBody>
          </p:sp>
        </mc:Choice>
        <mc:Fallback xmlns="">
          <p:sp>
            <p:nvSpPr>
              <p:cNvPr id="12" name="文本框 11">
                <a:extLst>
                  <a:ext uri="{FF2B5EF4-FFF2-40B4-BE49-F238E27FC236}">
                    <a16:creationId xmlns:a16="http://schemas.microsoft.com/office/drawing/2014/main" id="{BFBDA81B-BC3A-63DA-5836-65174A679C2F}"/>
                  </a:ext>
                </a:extLst>
              </p:cNvPr>
              <p:cNvSpPr txBox="1">
                <a:spLocks noRot="1" noChangeAspect="1" noMove="1" noResize="1" noEditPoints="1" noAdjustHandles="1" noChangeArrowheads="1" noChangeShapeType="1" noTextEdit="1"/>
              </p:cNvSpPr>
              <p:nvPr/>
            </p:nvSpPr>
            <p:spPr>
              <a:xfrm>
                <a:off x="5246954" y="3627822"/>
                <a:ext cx="437620" cy="276999"/>
              </a:xfrm>
              <a:prstGeom prst="rect">
                <a:avLst/>
              </a:prstGeom>
              <a:blipFill>
                <a:blip r:embed="rId8"/>
                <a:stretch>
                  <a:fillRect l="-11429" r="-11429" b="-26087"/>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94C5867B-9D78-7523-EC19-163E3359FD7F}"/>
              </a:ext>
            </a:extLst>
          </p:cNvPr>
          <p:cNvSpPr txBox="1"/>
          <p:nvPr/>
        </p:nvSpPr>
        <p:spPr>
          <a:xfrm>
            <a:off x="4175880" y="4684120"/>
            <a:ext cx="2579767" cy="369332"/>
          </a:xfrm>
          <a:prstGeom prst="rect">
            <a:avLst/>
          </a:prstGeom>
          <a:noFill/>
        </p:spPr>
        <p:txBody>
          <a:bodyPr wrap="square" rtlCol="0">
            <a:spAutoFit/>
          </a:bodyPr>
          <a:lstStyle>
            <a:defPPr>
              <a:defRPr lang="zh-CN"/>
            </a:defPPr>
            <a:lvl1pPr>
              <a:defRPr kumimoji="1">
                <a:latin typeface="STKaiti" panose="02010600040101010101" pitchFamily="2" charset="-122"/>
                <a:ea typeface="STKaiti" panose="02010600040101010101" pitchFamily="2" charset="-122"/>
              </a:defRPr>
            </a:lvl1pPr>
          </a:lstStyle>
          <a:p>
            <a:r>
              <a:rPr lang="en-US" altLang="zh-CN" dirty="0"/>
              <a:t>One-out-of-many proofs</a:t>
            </a:r>
            <a:endParaRPr lang="zh-CN" altLang="en-US"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72AED2CC-64F2-47BC-62E8-24679A73D8AF}"/>
                  </a:ext>
                </a:extLst>
              </p:cNvPr>
              <p:cNvSpPr txBox="1"/>
              <p:nvPr/>
            </p:nvSpPr>
            <p:spPr>
              <a:xfrm>
                <a:off x="3056771" y="4173419"/>
                <a:ext cx="716415"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𝑒</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4" name="文本框 13">
                <a:extLst>
                  <a:ext uri="{FF2B5EF4-FFF2-40B4-BE49-F238E27FC236}">
                    <a16:creationId xmlns:a16="http://schemas.microsoft.com/office/drawing/2014/main" id="{72AED2CC-64F2-47BC-62E8-24679A73D8AF}"/>
                  </a:ext>
                </a:extLst>
              </p:cNvPr>
              <p:cNvSpPr txBox="1">
                <a:spLocks noRot="1" noChangeAspect="1" noMove="1" noResize="1" noEditPoints="1" noAdjustHandles="1" noChangeArrowheads="1" noChangeShapeType="1" noTextEdit="1"/>
              </p:cNvSpPr>
              <p:nvPr/>
            </p:nvSpPr>
            <p:spPr>
              <a:xfrm>
                <a:off x="3056771" y="4173419"/>
                <a:ext cx="716415" cy="299313"/>
              </a:xfrm>
              <a:prstGeom prst="rect">
                <a:avLst/>
              </a:prstGeom>
              <a:blipFill>
                <a:blip r:embed="rId9"/>
                <a:stretch>
                  <a:fillRect l="-10345" r="-8621" b="-24000"/>
                </a:stretch>
              </a:blipFill>
            </p:spPr>
            <p:txBody>
              <a:bodyPr/>
              <a:lstStyle/>
              <a:p>
                <a:r>
                  <a:rPr lang="zh-CN" altLang="en-US">
                    <a:noFill/>
                  </a:rPr>
                  <a:t> </a:t>
                </a:r>
              </a:p>
            </p:txBody>
          </p:sp>
        </mc:Fallback>
      </mc:AlternateContent>
      <p:pic>
        <p:nvPicPr>
          <p:cNvPr id="15" name="图片 14" descr="图标, 圆圈&#10;&#10;描述已自动生成">
            <a:extLst>
              <a:ext uri="{FF2B5EF4-FFF2-40B4-BE49-F238E27FC236}">
                <a16:creationId xmlns:a16="http://schemas.microsoft.com/office/drawing/2014/main" id="{6CE4E0AA-CE4E-66E1-36AE-C4B26FFF2D13}"/>
              </a:ext>
            </a:extLst>
          </p:cNvPr>
          <p:cNvPicPr>
            <a:picLocks noChangeAspect="1"/>
          </p:cNvPicPr>
          <p:nvPr/>
        </p:nvPicPr>
        <p:blipFill>
          <a:blip r:embed="rId10"/>
          <a:stretch>
            <a:fillRect/>
          </a:stretch>
        </p:blipFill>
        <p:spPr>
          <a:xfrm>
            <a:off x="8814406" y="1413237"/>
            <a:ext cx="914400" cy="876968"/>
          </a:xfrm>
          <a:prstGeom prst="rect">
            <a:avLst/>
          </a:prstGeom>
        </p:spPr>
      </p:pic>
      <p:sp>
        <p:nvSpPr>
          <p:cNvPr id="16" name="文本框 15">
            <a:extLst>
              <a:ext uri="{FF2B5EF4-FFF2-40B4-BE49-F238E27FC236}">
                <a16:creationId xmlns:a16="http://schemas.microsoft.com/office/drawing/2014/main" id="{BBA13ABC-BFC7-B025-107D-05883EF51D8E}"/>
              </a:ext>
            </a:extLst>
          </p:cNvPr>
          <p:cNvSpPr txBox="1"/>
          <p:nvPr/>
        </p:nvSpPr>
        <p:spPr>
          <a:xfrm>
            <a:off x="8423211" y="2358368"/>
            <a:ext cx="2233247"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Random</a:t>
            </a:r>
            <a:r>
              <a:rPr kumimoji="1" lang="zh-CN" altLang="en-US" dirty="0">
                <a:latin typeface="STKaiti" panose="02010600040101010101" pitchFamily="2" charset="-122"/>
                <a:ea typeface="STKaiti" panose="02010600040101010101" pitchFamily="2" charset="-122"/>
              </a:rPr>
              <a:t> </a:t>
            </a:r>
            <a:r>
              <a:rPr kumimoji="1" lang="en-US" altLang="zh-CN" dirty="0">
                <a:latin typeface="STKaiti" panose="02010600040101010101" pitchFamily="2" charset="-122"/>
                <a:ea typeface="STKaiti" panose="02010600040101010101" pitchFamily="2" charset="-122"/>
              </a:rPr>
              <a:t>Oracle</a:t>
            </a:r>
            <a:endParaRPr kumimoji="1" lang="zh-CN" altLang="en-US" dirty="0">
              <a:latin typeface="STKaiti" panose="02010600040101010101" pitchFamily="2" charset="-122"/>
              <a:ea typeface="STKaiti" panose="02010600040101010101" pitchFamily="2" charset="-122"/>
            </a:endParaRPr>
          </a:p>
        </p:txBody>
      </p:sp>
      <p:cxnSp>
        <p:nvCxnSpPr>
          <p:cNvPr id="17" name="直线箭头连接符 16">
            <a:extLst>
              <a:ext uri="{FF2B5EF4-FFF2-40B4-BE49-F238E27FC236}">
                <a16:creationId xmlns:a16="http://schemas.microsoft.com/office/drawing/2014/main" id="{0A3CDC26-9E35-4734-8AAB-377591FA287F}"/>
              </a:ext>
            </a:extLst>
          </p:cNvPr>
          <p:cNvCxnSpPr>
            <a:endCxn id="11" idx="3"/>
          </p:cNvCxnSpPr>
          <p:nvPr/>
        </p:nvCxnSpPr>
        <p:spPr>
          <a:xfrm flipH="1">
            <a:off x="5643129" y="2535577"/>
            <a:ext cx="2794757" cy="57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C45F1CE9-0A5D-2FA6-6473-03A390031DF9}"/>
              </a:ext>
            </a:extLst>
          </p:cNvPr>
          <p:cNvSpPr txBox="1"/>
          <p:nvPr/>
        </p:nvSpPr>
        <p:spPr>
          <a:xfrm>
            <a:off x="8312377" y="5077704"/>
            <a:ext cx="1157368" cy="276999"/>
          </a:xfrm>
          <a:prstGeom prst="rect">
            <a:avLst/>
          </a:prstGeom>
          <a:solidFill>
            <a:schemeClr val="accent4"/>
          </a:solidFill>
        </p:spPr>
        <p:txBody>
          <a:bodyPr wrap="none" lIns="0" tIns="0" rIns="0" bIns="0" rtlCol="0">
            <a:spAutoFit/>
          </a:bodyPr>
          <a:lstStyle/>
          <a:p>
            <a:r>
              <a:rPr kumimoji="1" lang="en-US" altLang="zh-CN" dirty="0">
                <a:latin typeface="STKaiti" panose="02010600040101010101" pitchFamily="2" charset="-122"/>
                <a:ea typeface="STKaiti" panose="02010600040101010101" pitchFamily="2" charset="-122"/>
              </a:rPr>
              <a:t>Fiat-Shamir</a:t>
            </a:r>
            <a:endParaRPr kumimoji="1" lang="zh-CN" altLang="en-US" dirty="0">
              <a:latin typeface="STKaiti" panose="02010600040101010101" pitchFamily="2" charset="-122"/>
              <a:ea typeface="STKaiti" panose="02010600040101010101" pitchFamily="2" charset="-122"/>
            </a:endParaRPr>
          </a:p>
        </p:txBody>
      </p:sp>
    </p:spTree>
    <p:extLst>
      <p:ext uri="{BB962C8B-B14F-4D97-AF65-F5344CB8AC3E}">
        <p14:creationId xmlns:p14="http://schemas.microsoft.com/office/powerpoint/2010/main" val="220833754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work(ring signature)</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36</a:t>
            </a:fld>
            <a:endParaRPr lang="zh-CN" altLang="en-US"/>
          </a:p>
        </p:txBody>
      </p:sp>
      <p:sp>
        <p:nvSpPr>
          <p:cNvPr id="3" name="文本框 2">
            <a:extLst>
              <a:ext uri="{FF2B5EF4-FFF2-40B4-BE49-F238E27FC236}">
                <a16:creationId xmlns:a16="http://schemas.microsoft.com/office/drawing/2014/main" id="{657C92A4-9141-571E-F52C-29E9499AB2D0}"/>
              </a:ext>
            </a:extLst>
          </p:cNvPr>
          <p:cNvSpPr txBox="1"/>
          <p:nvPr/>
        </p:nvSpPr>
        <p:spPr>
          <a:xfrm>
            <a:off x="1832663" y="4987296"/>
            <a:ext cx="1050324" cy="369332"/>
          </a:xfrm>
          <a:prstGeom prst="rect">
            <a:avLst/>
          </a:prstGeom>
          <a:noFill/>
        </p:spPr>
        <p:txBody>
          <a:bodyPr wrap="square" rtlCol="0">
            <a:spAutoFit/>
          </a:bodyPr>
          <a:lstStyle>
            <a:defPPr>
              <a:defRPr lang="zh-CN"/>
            </a:defPPr>
            <a:lvl1pPr>
              <a:defRPr kumimoji="1">
                <a:latin typeface="STKaiti" panose="02010600040101010101" pitchFamily="2" charset="-122"/>
                <a:ea typeface="STKaiti" panose="02010600040101010101" pitchFamily="2" charset="-122"/>
              </a:defRPr>
            </a:lvl1pPr>
          </a:lstStyle>
          <a:p>
            <a:r>
              <a:rPr lang="en-US" altLang="zh-CN" dirty="0"/>
              <a:t>Group</a:t>
            </a:r>
            <a:endParaRPr lang="zh-CN" altLang="en-US" dirty="0"/>
          </a:p>
        </p:txBody>
      </p:sp>
      <p:sp>
        <p:nvSpPr>
          <p:cNvPr id="4" name="文本框 3">
            <a:extLst>
              <a:ext uri="{FF2B5EF4-FFF2-40B4-BE49-F238E27FC236}">
                <a16:creationId xmlns:a16="http://schemas.microsoft.com/office/drawing/2014/main" id="{78679965-A719-BFD0-838F-1764E51C7AD1}"/>
              </a:ext>
            </a:extLst>
          </p:cNvPr>
          <p:cNvSpPr txBox="1"/>
          <p:nvPr>
            <p:custDataLst>
              <p:tags r:id="rId1"/>
            </p:custDataLst>
          </p:nvPr>
        </p:nvSpPr>
        <p:spPr>
          <a:xfrm>
            <a:off x="8198419" y="3720155"/>
            <a:ext cx="1050324"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Verifier</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461CC27E-92F5-C7FB-0D27-B9FAE833B3A5}"/>
                  </a:ext>
                </a:extLst>
              </p:cNvPr>
              <p:cNvSpPr txBox="1"/>
              <p:nvPr/>
            </p:nvSpPr>
            <p:spPr>
              <a:xfrm>
                <a:off x="5222630" y="2240217"/>
                <a:ext cx="5404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𝐶𝑀𝑇</m:t>
                      </m:r>
                    </m:oMath>
                  </m:oMathPara>
                </a14:m>
                <a:endParaRPr kumimoji="1" lang="zh-CN" altLang="en-US" dirty="0"/>
              </a:p>
            </p:txBody>
          </p:sp>
        </mc:Choice>
        <mc:Fallback xmlns="">
          <p:sp>
            <p:nvSpPr>
              <p:cNvPr id="5" name="文本框 4">
                <a:extLst>
                  <a:ext uri="{FF2B5EF4-FFF2-40B4-BE49-F238E27FC236}">
                    <a16:creationId xmlns:a16="http://schemas.microsoft.com/office/drawing/2014/main" id="{461CC27E-92F5-C7FB-0D27-B9FAE833B3A5}"/>
                  </a:ext>
                </a:extLst>
              </p:cNvPr>
              <p:cNvSpPr txBox="1">
                <a:spLocks noRot="1" noChangeAspect="1" noMove="1" noResize="1" noEditPoints="1" noAdjustHandles="1" noChangeArrowheads="1" noChangeShapeType="1" noTextEdit="1"/>
              </p:cNvSpPr>
              <p:nvPr/>
            </p:nvSpPr>
            <p:spPr>
              <a:xfrm>
                <a:off x="5222630" y="2240217"/>
                <a:ext cx="540469" cy="276999"/>
              </a:xfrm>
              <a:prstGeom prst="rect">
                <a:avLst/>
              </a:prstGeom>
              <a:blipFill>
                <a:blip r:embed="rId4"/>
                <a:stretch>
                  <a:fillRect l="-9302" r="-6977"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6114B58-E13E-3F0C-B381-633260E7EF35}"/>
                  </a:ext>
                </a:extLst>
              </p:cNvPr>
              <p:cNvSpPr txBox="1"/>
              <p:nvPr/>
            </p:nvSpPr>
            <p:spPr>
              <a:xfrm>
                <a:off x="5342598" y="2973997"/>
                <a:ext cx="3005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𝑐h</m:t>
                      </m:r>
                    </m:oMath>
                  </m:oMathPara>
                </a14:m>
                <a:endParaRPr kumimoji="1" lang="zh-CN" altLang="en-US" dirty="0"/>
              </a:p>
            </p:txBody>
          </p:sp>
        </mc:Choice>
        <mc:Fallback xmlns="">
          <p:sp>
            <p:nvSpPr>
              <p:cNvPr id="6" name="文本框 5">
                <a:extLst>
                  <a:ext uri="{FF2B5EF4-FFF2-40B4-BE49-F238E27FC236}">
                    <a16:creationId xmlns:a16="http://schemas.microsoft.com/office/drawing/2014/main" id="{76114B58-E13E-3F0C-B381-633260E7EF35}"/>
                  </a:ext>
                </a:extLst>
              </p:cNvPr>
              <p:cNvSpPr txBox="1">
                <a:spLocks noRot="1" noChangeAspect="1" noMove="1" noResize="1" noEditPoints="1" noAdjustHandles="1" noChangeArrowheads="1" noChangeShapeType="1" noTextEdit="1"/>
              </p:cNvSpPr>
              <p:nvPr/>
            </p:nvSpPr>
            <p:spPr>
              <a:xfrm>
                <a:off x="5342598" y="2973997"/>
                <a:ext cx="300531" cy="276999"/>
              </a:xfrm>
              <a:prstGeom prst="rect">
                <a:avLst/>
              </a:prstGeom>
              <a:blipFill>
                <a:blip r:embed="rId5"/>
                <a:stretch>
                  <a:fillRect l="-16000" r="-16000"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E5B0F17-46E8-74CE-4736-D908FFF3371D}"/>
                  </a:ext>
                </a:extLst>
              </p:cNvPr>
              <p:cNvSpPr txBox="1"/>
              <p:nvPr/>
            </p:nvSpPr>
            <p:spPr>
              <a:xfrm>
                <a:off x="5246954" y="3627822"/>
                <a:ext cx="4376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𝑅</m:t>
                      </m:r>
                      <m:r>
                        <m:rPr>
                          <m:sty m:val="p"/>
                        </m:rPr>
                        <a:rPr kumimoji="1" lang="en-US" altLang="zh-CN" i="1">
                          <a:latin typeface="Cambria Math" panose="02040503050406030204" pitchFamily="18" charset="0"/>
                        </a:rPr>
                        <m:t>sp</m:t>
                      </m:r>
                    </m:oMath>
                  </m:oMathPara>
                </a14:m>
                <a:endParaRPr kumimoji="1" lang="zh-CN" altLang="en-US" dirty="0"/>
              </a:p>
            </p:txBody>
          </p:sp>
        </mc:Choice>
        <mc:Fallback xmlns="">
          <p:sp>
            <p:nvSpPr>
              <p:cNvPr id="7" name="文本框 6">
                <a:extLst>
                  <a:ext uri="{FF2B5EF4-FFF2-40B4-BE49-F238E27FC236}">
                    <a16:creationId xmlns:a16="http://schemas.microsoft.com/office/drawing/2014/main" id="{2E5B0F17-46E8-74CE-4736-D908FFF3371D}"/>
                  </a:ext>
                </a:extLst>
              </p:cNvPr>
              <p:cNvSpPr txBox="1">
                <a:spLocks noRot="1" noChangeAspect="1" noMove="1" noResize="1" noEditPoints="1" noAdjustHandles="1" noChangeArrowheads="1" noChangeShapeType="1" noTextEdit="1"/>
              </p:cNvSpPr>
              <p:nvPr/>
            </p:nvSpPr>
            <p:spPr>
              <a:xfrm>
                <a:off x="5246954" y="3627822"/>
                <a:ext cx="437620" cy="276999"/>
              </a:xfrm>
              <a:prstGeom prst="rect">
                <a:avLst/>
              </a:prstGeom>
              <a:blipFill>
                <a:blip r:embed="rId6"/>
                <a:stretch>
                  <a:fillRect l="-11429" r="-11429" b="-26087"/>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DD1CE684-690C-E8C6-C195-B107EFF82E15}"/>
              </a:ext>
            </a:extLst>
          </p:cNvPr>
          <p:cNvSpPr txBox="1"/>
          <p:nvPr/>
        </p:nvSpPr>
        <p:spPr>
          <a:xfrm>
            <a:off x="4175880" y="4684120"/>
            <a:ext cx="2579767" cy="369332"/>
          </a:xfrm>
          <a:prstGeom prst="rect">
            <a:avLst/>
          </a:prstGeom>
          <a:noFill/>
        </p:spPr>
        <p:txBody>
          <a:bodyPr wrap="square" rtlCol="0">
            <a:spAutoFit/>
          </a:bodyPr>
          <a:lstStyle>
            <a:defPPr>
              <a:defRPr lang="zh-CN"/>
            </a:defPPr>
            <a:lvl1pPr>
              <a:defRPr kumimoji="1">
                <a:latin typeface="STKaiti" panose="02010600040101010101" pitchFamily="2" charset="-122"/>
                <a:ea typeface="STKaiti" panose="02010600040101010101" pitchFamily="2" charset="-122"/>
              </a:defRPr>
            </a:lvl1pPr>
          </a:lstStyle>
          <a:p>
            <a:r>
              <a:rPr lang="en-US" altLang="zh-CN" dirty="0"/>
              <a:t>One-out-of-many proofs</a:t>
            </a:r>
            <a:endParaRPr lang="zh-CN" altLang="en-US" dirty="0"/>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BB3D7D6-7334-443A-A39F-78C665F9ED66}"/>
                  </a:ext>
                </a:extLst>
              </p:cNvPr>
              <p:cNvSpPr txBox="1"/>
              <p:nvPr/>
            </p:nvSpPr>
            <p:spPr>
              <a:xfrm>
                <a:off x="1890003" y="4384807"/>
                <a:ext cx="716415"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𝑒</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9" name="文本框 8">
                <a:extLst>
                  <a:ext uri="{FF2B5EF4-FFF2-40B4-BE49-F238E27FC236}">
                    <a16:creationId xmlns:a16="http://schemas.microsoft.com/office/drawing/2014/main" id="{CBB3D7D6-7334-443A-A39F-78C665F9ED66}"/>
                  </a:ext>
                </a:extLst>
              </p:cNvPr>
              <p:cNvSpPr txBox="1">
                <a:spLocks noRot="1" noChangeAspect="1" noMove="1" noResize="1" noEditPoints="1" noAdjustHandles="1" noChangeArrowheads="1" noChangeShapeType="1" noTextEdit="1"/>
              </p:cNvSpPr>
              <p:nvPr/>
            </p:nvSpPr>
            <p:spPr>
              <a:xfrm>
                <a:off x="1890003" y="4384807"/>
                <a:ext cx="716415" cy="299313"/>
              </a:xfrm>
              <a:prstGeom prst="rect">
                <a:avLst/>
              </a:prstGeom>
              <a:blipFill>
                <a:blip r:embed="rId7"/>
                <a:stretch>
                  <a:fillRect l="-10345" t="-4167" r="-10345" b="-29167"/>
                </a:stretch>
              </a:blipFill>
            </p:spPr>
            <p:txBody>
              <a:bodyPr/>
              <a:lstStyle/>
              <a:p>
                <a:r>
                  <a:rPr lang="zh-CN" altLang="en-US">
                    <a:noFill/>
                  </a:rPr>
                  <a:t> </a:t>
                </a:r>
              </a:p>
            </p:txBody>
          </p:sp>
        </mc:Fallback>
      </mc:AlternateContent>
      <p:pic>
        <p:nvPicPr>
          <p:cNvPr id="10" name="图片 9" descr="图标, 圆圈&#10;&#10;描述已自动生成">
            <a:extLst>
              <a:ext uri="{FF2B5EF4-FFF2-40B4-BE49-F238E27FC236}">
                <a16:creationId xmlns:a16="http://schemas.microsoft.com/office/drawing/2014/main" id="{2296C19C-EE5A-B465-A4CF-902639C59585}"/>
              </a:ext>
            </a:extLst>
          </p:cNvPr>
          <p:cNvPicPr>
            <a:picLocks noChangeAspect="1"/>
          </p:cNvPicPr>
          <p:nvPr/>
        </p:nvPicPr>
        <p:blipFill>
          <a:blip r:embed="rId8"/>
          <a:stretch>
            <a:fillRect/>
          </a:stretch>
        </p:blipFill>
        <p:spPr>
          <a:xfrm>
            <a:off x="8814406" y="1413237"/>
            <a:ext cx="914400" cy="876968"/>
          </a:xfrm>
          <a:prstGeom prst="rect">
            <a:avLst/>
          </a:prstGeom>
        </p:spPr>
      </p:pic>
      <p:sp>
        <p:nvSpPr>
          <p:cNvPr id="11" name="文本框 10">
            <a:extLst>
              <a:ext uri="{FF2B5EF4-FFF2-40B4-BE49-F238E27FC236}">
                <a16:creationId xmlns:a16="http://schemas.microsoft.com/office/drawing/2014/main" id="{44B93F56-07E5-87CE-FD87-A1A9BB4652A4}"/>
              </a:ext>
            </a:extLst>
          </p:cNvPr>
          <p:cNvSpPr txBox="1"/>
          <p:nvPr/>
        </p:nvSpPr>
        <p:spPr>
          <a:xfrm>
            <a:off x="8423211" y="2358368"/>
            <a:ext cx="2233247"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Random</a:t>
            </a:r>
            <a:r>
              <a:rPr kumimoji="1" lang="zh-CN" altLang="en-US" dirty="0">
                <a:latin typeface="STKaiti" panose="02010600040101010101" pitchFamily="2" charset="-122"/>
                <a:ea typeface="STKaiti" panose="02010600040101010101" pitchFamily="2" charset="-122"/>
              </a:rPr>
              <a:t> </a:t>
            </a:r>
            <a:r>
              <a:rPr kumimoji="1" lang="en-US" altLang="zh-CN" dirty="0">
                <a:latin typeface="STKaiti" panose="02010600040101010101" pitchFamily="2" charset="-122"/>
                <a:ea typeface="STKaiti" panose="02010600040101010101" pitchFamily="2" charset="-122"/>
              </a:rPr>
              <a:t>Oracle</a:t>
            </a:r>
            <a:endParaRPr kumimoji="1" lang="zh-CN" altLang="en-US" dirty="0">
              <a:latin typeface="STKaiti" panose="02010600040101010101" pitchFamily="2" charset="-122"/>
              <a:ea typeface="STKaiti" panose="02010600040101010101" pitchFamily="2" charset="-122"/>
            </a:endParaRPr>
          </a:p>
        </p:txBody>
      </p:sp>
      <p:cxnSp>
        <p:nvCxnSpPr>
          <p:cNvPr id="12" name="直线箭头连接符 11">
            <a:extLst>
              <a:ext uri="{FF2B5EF4-FFF2-40B4-BE49-F238E27FC236}">
                <a16:creationId xmlns:a16="http://schemas.microsoft.com/office/drawing/2014/main" id="{62CE8EE3-B90F-8F6A-A67F-C3AA580FA5FE}"/>
              </a:ext>
            </a:extLst>
          </p:cNvPr>
          <p:cNvCxnSpPr>
            <a:endCxn id="6" idx="3"/>
          </p:cNvCxnSpPr>
          <p:nvPr/>
        </p:nvCxnSpPr>
        <p:spPr>
          <a:xfrm flipH="1">
            <a:off x="5643129" y="2535577"/>
            <a:ext cx="2794757" cy="57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图形 2" descr="用户 轮廓">
            <a:extLst>
              <a:ext uri="{FF2B5EF4-FFF2-40B4-BE49-F238E27FC236}">
                <a16:creationId xmlns:a16="http://schemas.microsoft.com/office/drawing/2014/main" id="{997D5FAF-9066-1E15-8CA7-6BFB14F9B50E}"/>
              </a:ext>
            </a:extLst>
          </p:cNvPr>
          <p:cNvPicPr>
            <a:picLocks noChangeAspect="1"/>
          </p:cNvPicPr>
          <p:nvPr/>
        </p:nvPicPr>
        <p:blipFill>
          <a:blip r:embed="rId9"/>
          <a:stretch>
            <a:fillRect/>
          </a:stretch>
        </p:blipFill>
        <p:spPr>
          <a:xfrm>
            <a:off x="1184963" y="2892707"/>
            <a:ext cx="647700" cy="647700"/>
          </a:xfrm>
          <a:prstGeom prst="rect">
            <a:avLst/>
          </a:prstGeom>
        </p:spPr>
      </p:pic>
      <p:pic>
        <p:nvPicPr>
          <p:cNvPr id="14" name="图形 3" descr="用户 轮廓">
            <a:extLst>
              <a:ext uri="{FF2B5EF4-FFF2-40B4-BE49-F238E27FC236}">
                <a16:creationId xmlns:a16="http://schemas.microsoft.com/office/drawing/2014/main" id="{14D02E5F-86B7-9EBF-C9E8-BED483898BB5}"/>
              </a:ext>
            </a:extLst>
          </p:cNvPr>
          <p:cNvPicPr>
            <a:picLocks noChangeAspect="1"/>
          </p:cNvPicPr>
          <p:nvPr/>
        </p:nvPicPr>
        <p:blipFill>
          <a:blip r:embed="rId9"/>
          <a:stretch>
            <a:fillRect/>
          </a:stretch>
        </p:blipFill>
        <p:spPr>
          <a:xfrm>
            <a:off x="1842611" y="2892707"/>
            <a:ext cx="647700" cy="647700"/>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15E9CE3-ACFB-CEE5-B562-494614FF129E}"/>
                  </a:ext>
                </a:extLst>
              </p:cNvPr>
              <p:cNvSpPr txBox="1"/>
              <p:nvPr/>
            </p:nvSpPr>
            <p:spPr>
              <a:xfrm>
                <a:off x="1739876" y="3100656"/>
                <a:ext cx="2596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15" name="文本框 14">
                <a:extLst>
                  <a:ext uri="{FF2B5EF4-FFF2-40B4-BE49-F238E27FC236}">
                    <a16:creationId xmlns:a16="http://schemas.microsoft.com/office/drawing/2014/main" id="{615E9CE3-ACFB-CEE5-B562-494614FF129E}"/>
                  </a:ext>
                </a:extLst>
              </p:cNvPr>
              <p:cNvSpPr txBox="1">
                <a:spLocks noRot="1" noChangeAspect="1" noMove="1" noResize="1" noEditPoints="1" noAdjustHandles="1" noChangeArrowheads="1" noChangeShapeType="1" noTextEdit="1"/>
              </p:cNvSpPr>
              <p:nvPr/>
            </p:nvSpPr>
            <p:spPr>
              <a:xfrm>
                <a:off x="1739876" y="3100656"/>
                <a:ext cx="259686" cy="276999"/>
              </a:xfrm>
              <a:prstGeom prst="rect">
                <a:avLst/>
              </a:prstGeom>
              <a:blipFill>
                <a:blip r:embed="rId10"/>
                <a:stretch>
                  <a:fillRect/>
                </a:stretch>
              </a:blipFill>
            </p:spPr>
            <p:txBody>
              <a:bodyPr/>
              <a:lstStyle/>
              <a:p>
                <a:r>
                  <a:rPr lang="zh-CN" altLang="en-US">
                    <a:noFill/>
                  </a:rPr>
                  <a:t> </a:t>
                </a:r>
              </a:p>
            </p:txBody>
          </p:sp>
        </mc:Fallback>
      </mc:AlternateContent>
      <p:pic>
        <p:nvPicPr>
          <p:cNvPr id="16" name="图形 21" descr="用户 轮廓">
            <a:extLst>
              <a:ext uri="{FF2B5EF4-FFF2-40B4-BE49-F238E27FC236}">
                <a16:creationId xmlns:a16="http://schemas.microsoft.com/office/drawing/2014/main" id="{E7A7D9EB-530E-BC7F-3534-4528F15DDD62}"/>
              </a:ext>
            </a:extLst>
          </p:cNvPr>
          <p:cNvPicPr>
            <a:picLocks noChangeAspect="1"/>
          </p:cNvPicPr>
          <p:nvPr/>
        </p:nvPicPr>
        <p:blipFill>
          <a:blip r:embed="rId9"/>
          <a:stretch>
            <a:fillRect/>
          </a:stretch>
        </p:blipFill>
        <p:spPr>
          <a:xfrm>
            <a:off x="3044121" y="2858145"/>
            <a:ext cx="647700" cy="647700"/>
          </a:xfrm>
          <a:prstGeom prst="rect">
            <a:avLst/>
          </a:prstGeom>
        </p:spPr>
      </p:pic>
      <p:sp>
        <p:nvSpPr>
          <p:cNvPr id="17" name="椭圆 16">
            <a:extLst>
              <a:ext uri="{FF2B5EF4-FFF2-40B4-BE49-F238E27FC236}">
                <a16:creationId xmlns:a16="http://schemas.microsoft.com/office/drawing/2014/main" id="{E0B209C2-924C-6E91-78BA-4A55D31A120F}"/>
              </a:ext>
            </a:extLst>
          </p:cNvPr>
          <p:cNvSpPr/>
          <p:nvPr/>
        </p:nvSpPr>
        <p:spPr>
          <a:xfrm>
            <a:off x="886934" y="2673678"/>
            <a:ext cx="3206754" cy="14079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0DA7DED-E9D3-F489-6F51-F0269C3B3F23}"/>
                  </a:ext>
                </a:extLst>
              </p:cNvPr>
              <p:cNvSpPr txBox="1"/>
              <p:nvPr/>
            </p:nvSpPr>
            <p:spPr>
              <a:xfrm>
                <a:off x="2784435" y="3124909"/>
                <a:ext cx="2596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19" name="文本框 18">
                <a:extLst>
                  <a:ext uri="{FF2B5EF4-FFF2-40B4-BE49-F238E27FC236}">
                    <a16:creationId xmlns:a16="http://schemas.microsoft.com/office/drawing/2014/main" id="{80DA7DED-E9D3-F489-6F51-F0269C3B3F23}"/>
                  </a:ext>
                </a:extLst>
              </p:cNvPr>
              <p:cNvSpPr txBox="1">
                <a:spLocks noRot="1" noChangeAspect="1" noMove="1" noResize="1" noEditPoints="1" noAdjustHandles="1" noChangeArrowheads="1" noChangeShapeType="1" noTextEdit="1"/>
              </p:cNvSpPr>
              <p:nvPr/>
            </p:nvSpPr>
            <p:spPr>
              <a:xfrm>
                <a:off x="2784435" y="3124909"/>
                <a:ext cx="259686" cy="276999"/>
              </a:xfrm>
              <a:prstGeom prst="rect">
                <a:avLst/>
              </a:prstGeom>
              <a:blipFill>
                <a:blip r:embed="rId11"/>
                <a:stretch>
                  <a:fillRect l="-4762" r="-4762"/>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91B0E6AB-3EF6-BC75-32B9-24365308C715}"/>
              </a:ext>
            </a:extLst>
          </p:cNvPr>
          <p:cNvSpPr txBox="1"/>
          <p:nvPr/>
        </p:nvSpPr>
        <p:spPr>
          <a:xfrm>
            <a:off x="1380975" y="3483986"/>
            <a:ext cx="306494" cy="369332"/>
          </a:xfrm>
          <a:prstGeom prst="rect">
            <a:avLst/>
          </a:prstGeom>
          <a:noFill/>
        </p:spPr>
        <p:txBody>
          <a:bodyPr wrap="none" rtlCol="0">
            <a:spAutoFit/>
          </a:bodyPr>
          <a:lstStyle/>
          <a:p>
            <a:r>
              <a:rPr kumimoji="1" lang="en-US" altLang="zh-CN" dirty="0"/>
              <a:t>1</a:t>
            </a:r>
            <a:endParaRPr kumimoji="1" lang="zh-CN" altLang="en-US" dirty="0"/>
          </a:p>
        </p:txBody>
      </p:sp>
      <p:sp>
        <p:nvSpPr>
          <p:cNvPr id="21" name="文本框 20">
            <a:extLst>
              <a:ext uri="{FF2B5EF4-FFF2-40B4-BE49-F238E27FC236}">
                <a16:creationId xmlns:a16="http://schemas.microsoft.com/office/drawing/2014/main" id="{7C805945-C224-0293-3F14-E49AA1B22D4C}"/>
              </a:ext>
            </a:extLst>
          </p:cNvPr>
          <p:cNvSpPr txBox="1"/>
          <p:nvPr/>
        </p:nvSpPr>
        <p:spPr>
          <a:xfrm>
            <a:off x="2071709" y="3480753"/>
            <a:ext cx="294124"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j</a:t>
            </a:r>
            <a:endParaRPr kumimoji="1" lang="zh-CN" altLang="en-US" dirty="0">
              <a:latin typeface="STKaiti" panose="02010600040101010101" pitchFamily="2" charset="-122"/>
              <a:ea typeface="STKaiti" panose="02010600040101010101" pitchFamily="2" charset="-122"/>
            </a:endParaRPr>
          </a:p>
        </p:txBody>
      </p:sp>
      <p:sp>
        <p:nvSpPr>
          <p:cNvPr id="22" name="文本框 21">
            <a:extLst>
              <a:ext uri="{FF2B5EF4-FFF2-40B4-BE49-F238E27FC236}">
                <a16:creationId xmlns:a16="http://schemas.microsoft.com/office/drawing/2014/main" id="{47C03490-CBEC-CBF2-935E-95E0207CFC39}"/>
              </a:ext>
            </a:extLst>
          </p:cNvPr>
          <p:cNvSpPr txBox="1"/>
          <p:nvPr/>
        </p:nvSpPr>
        <p:spPr>
          <a:xfrm>
            <a:off x="3215723" y="3505645"/>
            <a:ext cx="388674"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N</a:t>
            </a:r>
            <a:endParaRPr kumimoji="1" lang="zh-CN" altLang="en-US" dirty="0">
              <a:latin typeface="STKaiti" panose="02010600040101010101" pitchFamily="2" charset="-122"/>
              <a:ea typeface="STKaiti" panose="02010600040101010101" pitchFamily="2" charset="-122"/>
            </a:endParaRPr>
          </a:p>
        </p:txBody>
      </p:sp>
      <p:pic>
        <p:nvPicPr>
          <p:cNvPr id="23" name="图形 30" descr="用户 轮廓">
            <a:extLst>
              <a:ext uri="{FF2B5EF4-FFF2-40B4-BE49-F238E27FC236}">
                <a16:creationId xmlns:a16="http://schemas.microsoft.com/office/drawing/2014/main" id="{DDD61B43-2C20-2D2B-F6ED-E59D266531A0}"/>
              </a:ext>
            </a:extLst>
          </p:cNvPr>
          <p:cNvPicPr>
            <a:picLocks noChangeAspect="1"/>
          </p:cNvPicPr>
          <p:nvPr/>
        </p:nvPicPr>
        <p:blipFill>
          <a:blip r:embed="rId9"/>
          <a:stretch>
            <a:fillRect/>
          </a:stretch>
        </p:blipFill>
        <p:spPr>
          <a:xfrm>
            <a:off x="8317320" y="2915305"/>
            <a:ext cx="647700" cy="647700"/>
          </a:xfrm>
          <a:prstGeom prst="rect">
            <a:avLst/>
          </a:prstGeom>
        </p:spPr>
      </p:pic>
      <p:cxnSp>
        <p:nvCxnSpPr>
          <p:cNvPr id="24" name="直线箭头连接符 23">
            <a:extLst>
              <a:ext uri="{FF2B5EF4-FFF2-40B4-BE49-F238E27FC236}">
                <a16:creationId xmlns:a16="http://schemas.microsoft.com/office/drawing/2014/main" id="{D5A9D2E3-34B3-66B7-AF9F-05E8BCD987D9}"/>
              </a:ext>
            </a:extLst>
          </p:cNvPr>
          <p:cNvCxnSpPr/>
          <p:nvPr/>
        </p:nvCxnSpPr>
        <p:spPr>
          <a:xfrm flipH="1">
            <a:off x="9697453" y="1680866"/>
            <a:ext cx="9590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B3D0FC0E-9C93-3D27-EF32-F48B1C202A1A}"/>
              </a:ext>
            </a:extLst>
          </p:cNvPr>
          <p:cNvSpPr txBox="1"/>
          <p:nvPr/>
        </p:nvSpPr>
        <p:spPr>
          <a:xfrm>
            <a:off x="9728805" y="1277453"/>
            <a:ext cx="1323507"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Message M</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B6DF84A3-6A9E-3362-CED1-A0EE9C1104FA}"/>
                  </a:ext>
                </a:extLst>
              </p:cNvPr>
              <p:cNvSpPr txBox="1"/>
              <p:nvPr/>
            </p:nvSpPr>
            <p:spPr>
              <a:xfrm>
                <a:off x="1649152" y="1113583"/>
                <a:ext cx="18023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𝑘</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𝐺</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𝑒</m:t>
                          </m:r>
                        </m:e>
                        <m:sub>
                          <m:r>
                            <a:rPr kumimoji="1" lang="en-US" altLang="zh-CN" b="0" i="1" smtClean="0">
                              <a:latin typeface="Cambria Math" panose="02040503050406030204" pitchFamily="18" charset="0"/>
                            </a:rPr>
                            <m:t>𝑖</m:t>
                          </m:r>
                        </m:sub>
                      </m:sSub>
                    </m:oMath>
                  </m:oMathPara>
                </a14:m>
                <a:endParaRPr kumimoji="1" lang="zh-CN" altLang="en-US" dirty="0"/>
              </a:p>
            </p:txBody>
          </p:sp>
        </mc:Choice>
        <mc:Fallback xmlns="">
          <p:sp>
            <p:nvSpPr>
              <p:cNvPr id="26" name="文本框 25">
                <a:extLst>
                  <a:ext uri="{FF2B5EF4-FFF2-40B4-BE49-F238E27FC236}">
                    <a16:creationId xmlns:a16="http://schemas.microsoft.com/office/drawing/2014/main" id="{B6DF84A3-6A9E-3362-CED1-A0EE9C1104FA}"/>
                  </a:ext>
                </a:extLst>
              </p:cNvPr>
              <p:cNvSpPr txBox="1">
                <a:spLocks noRot="1" noChangeAspect="1" noMove="1" noResize="1" noEditPoints="1" noAdjustHandles="1" noChangeArrowheads="1" noChangeShapeType="1" noTextEdit="1"/>
              </p:cNvSpPr>
              <p:nvPr/>
            </p:nvSpPr>
            <p:spPr>
              <a:xfrm>
                <a:off x="1649152" y="1113583"/>
                <a:ext cx="1802352" cy="276999"/>
              </a:xfrm>
              <a:prstGeom prst="rect">
                <a:avLst/>
              </a:prstGeom>
              <a:blipFill>
                <a:blip r:embed="rId12"/>
                <a:stretch>
                  <a:fillRect l="-2817" r="-704"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B1F52E51-168A-05C5-63E8-13E14D623BDC}"/>
                  </a:ext>
                </a:extLst>
              </p:cNvPr>
              <p:cNvSpPr txBox="1"/>
              <p:nvPr/>
            </p:nvSpPr>
            <p:spPr>
              <a:xfrm>
                <a:off x="1665794" y="1655803"/>
                <a:ext cx="21659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𝑠</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𝑘</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𝑒</m:t>
                              </m:r>
                            </m:e>
                            <m:sub>
                              <m:r>
                                <a:rPr kumimoji="1" lang="en-US" altLang="zh-CN" b="0" i="1" smtClean="0">
                                  <a:latin typeface="Cambria Math" panose="02040503050406030204" pitchFamily="18" charset="0"/>
                                </a:rPr>
                                <m:t>𝑖</m:t>
                              </m:r>
                            </m:sub>
                          </m:sSub>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𝑤</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𝑒</m:t>
                              </m:r>
                            </m:e>
                            <m:sub>
                              <m:r>
                                <a:rPr kumimoji="1" lang="en-US" altLang="zh-CN" b="0" i="1" smtClean="0">
                                  <a:latin typeface="Cambria Math" panose="02040503050406030204" pitchFamily="18" charset="0"/>
                                </a:rPr>
                                <m:t>𝑖</m:t>
                              </m:r>
                            </m:sub>
                          </m:sSub>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oMath>
                  </m:oMathPara>
                </a14:m>
                <a:endParaRPr kumimoji="1" lang="zh-CN" altLang="en-US" dirty="0"/>
              </a:p>
            </p:txBody>
          </p:sp>
        </mc:Choice>
        <mc:Fallback xmlns="">
          <p:sp>
            <p:nvSpPr>
              <p:cNvPr id="27" name="文本框 26">
                <a:extLst>
                  <a:ext uri="{FF2B5EF4-FFF2-40B4-BE49-F238E27FC236}">
                    <a16:creationId xmlns:a16="http://schemas.microsoft.com/office/drawing/2014/main" id="{B1F52E51-168A-05C5-63E8-13E14D623BDC}"/>
                  </a:ext>
                </a:extLst>
              </p:cNvPr>
              <p:cNvSpPr txBox="1">
                <a:spLocks noRot="1" noChangeAspect="1" noMove="1" noResize="1" noEditPoints="1" noAdjustHandles="1" noChangeArrowheads="1" noChangeShapeType="1" noTextEdit="1"/>
              </p:cNvSpPr>
              <p:nvPr/>
            </p:nvSpPr>
            <p:spPr>
              <a:xfrm>
                <a:off x="1665794" y="1655803"/>
                <a:ext cx="2165914" cy="276999"/>
              </a:xfrm>
              <a:prstGeom prst="rect">
                <a:avLst/>
              </a:prstGeom>
              <a:blipFill>
                <a:blip r:embed="rId13"/>
                <a:stretch>
                  <a:fillRect l="-1170" r="-1170" b="-13043"/>
                </a:stretch>
              </a:blipFill>
            </p:spPr>
            <p:txBody>
              <a:bodyPr/>
              <a:lstStyle/>
              <a:p>
                <a:r>
                  <a:rPr lang="zh-CN" altLang="en-US">
                    <a:noFill/>
                  </a:rPr>
                  <a:t> </a:t>
                </a:r>
              </a:p>
            </p:txBody>
          </p:sp>
        </mc:Fallback>
      </mc:AlternateContent>
      <p:sp>
        <p:nvSpPr>
          <p:cNvPr id="28" name="文本框 27">
            <a:extLst>
              <a:ext uri="{FF2B5EF4-FFF2-40B4-BE49-F238E27FC236}">
                <a16:creationId xmlns:a16="http://schemas.microsoft.com/office/drawing/2014/main" id="{15E06A3B-A52B-3BFF-4847-9F9C5D16C22F}"/>
              </a:ext>
            </a:extLst>
          </p:cNvPr>
          <p:cNvSpPr txBox="1"/>
          <p:nvPr/>
        </p:nvSpPr>
        <p:spPr>
          <a:xfrm>
            <a:off x="5222630" y="2118732"/>
            <a:ext cx="540469" cy="1962899"/>
          </a:xfrm>
          <a:prstGeom prst="rect">
            <a:avLst/>
          </a:prstGeom>
          <a:noFill/>
          <a:ln w="15875">
            <a:solidFill>
              <a:schemeClr val="accent1"/>
            </a:solidFill>
          </a:ln>
        </p:spPr>
        <p:txBody>
          <a:bodyPr wrap="square" rtlCol="0">
            <a:spAutoFit/>
          </a:bodyPr>
          <a:lstStyle/>
          <a:p>
            <a:endParaRPr kumimoji="1" lang="zh-CN" altLang="en-US" dirty="0"/>
          </a:p>
        </p:txBody>
      </p:sp>
      <p:cxnSp>
        <p:nvCxnSpPr>
          <p:cNvPr id="29" name="直线箭头连接符 28">
            <a:extLst>
              <a:ext uri="{FF2B5EF4-FFF2-40B4-BE49-F238E27FC236}">
                <a16:creationId xmlns:a16="http://schemas.microsoft.com/office/drawing/2014/main" id="{5EE3B7FD-FE64-1C4A-0B8F-436AA1EF90FE}"/>
              </a:ext>
            </a:extLst>
          </p:cNvPr>
          <p:cNvCxnSpPr/>
          <p:nvPr/>
        </p:nvCxnSpPr>
        <p:spPr>
          <a:xfrm flipV="1">
            <a:off x="5763099" y="3720155"/>
            <a:ext cx="2435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29">
            <a:extLst>
              <a:ext uri="{FF2B5EF4-FFF2-40B4-BE49-F238E27FC236}">
                <a16:creationId xmlns:a16="http://schemas.microsoft.com/office/drawing/2014/main" id="{5312C0D1-7C31-64E9-AAC7-F190B648FA4D}"/>
              </a:ext>
            </a:extLst>
          </p:cNvPr>
          <p:cNvCxnSpPr/>
          <p:nvPr/>
        </p:nvCxnSpPr>
        <p:spPr>
          <a:xfrm flipH="1" flipV="1">
            <a:off x="5465763" y="4089487"/>
            <a:ext cx="0" cy="59463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D0DE4E1E-F1A7-3DAA-022F-484571F73031}"/>
              </a:ext>
            </a:extLst>
          </p:cNvPr>
          <p:cNvSpPr/>
          <p:nvPr/>
        </p:nvSpPr>
        <p:spPr>
          <a:xfrm>
            <a:off x="3995144" y="998681"/>
            <a:ext cx="2100856" cy="666977"/>
          </a:xfrm>
          <a:prstGeom prst="rect">
            <a:avLst/>
          </a:prstGeom>
        </p:spPr>
        <p:txBody>
          <a:bodyPr wrap="square">
            <a:spAutoFit/>
          </a:bodyPr>
          <a:lstStyle/>
          <a:p>
            <a:r>
              <a:rPr lang="en-US" altLang="zh-CN" sz="1867" b="1" dirty="0">
                <a:solidFill>
                  <a:srgbClr val="002060"/>
                </a:solidFill>
              </a:rPr>
              <a:t>Ring signature</a:t>
            </a:r>
            <a:endParaRPr lang="zh-CN" altLang="en-US" sz="1867" b="1" dirty="0">
              <a:solidFill>
                <a:srgbClr val="002060"/>
              </a:solidFill>
            </a:endParaRPr>
          </a:p>
          <a:p>
            <a:endParaRPr lang="zh-CN" altLang="en-US" sz="1867" b="1" dirty="0">
              <a:solidFill>
                <a:srgbClr val="002060"/>
              </a:solidFill>
            </a:endParaRPr>
          </a:p>
        </p:txBody>
      </p:sp>
    </p:spTree>
    <p:extLst>
      <p:ext uri="{BB962C8B-B14F-4D97-AF65-F5344CB8AC3E}">
        <p14:creationId xmlns:p14="http://schemas.microsoft.com/office/powerpoint/2010/main" val="45974882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 (ring signature)</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37</a:t>
            </a:fld>
            <a:endParaRPr lang="zh-CN" altLang="en-US"/>
          </a:p>
        </p:txBody>
      </p:sp>
      <p:sp>
        <p:nvSpPr>
          <p:cNvPr id="3" name="Rectangle 1">
            <a:extLst>
              <a:ext uri="{FF2B5EF4-FFF2-40B4-BE49-F238E27FC236}">
                <a16:creationId xmlns:a16="http://schemas.microsoft.com/office/drawing/2014/main" id="{9C21149B-BE69-4F0C-3C37-596FE743CABD}"/>
              </a:ext>
            </a:extLst>
          </p:cNvPr>
          <p:cNvSpPr>
            <a:spLocks noChangeArrowheads="1"/>
          </p:cNvSpPr>
          <p:nvPr/>
        </p:nvSpPr>
        <p:spPr bwMode="auto">
          <a:xfrm>
            <a:off x="3397527" y="295760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CN" altLang="en-US"/>
          </a:p>
        </p:txBody>
      </p:sp>
      <p:sp>
        <p:nvSpPr>
          <p:cNvPr id="4" name="文本框 8">
            <a:extLst>
              <a:ext uri="{FF2B5EF4-FFF2-40B4-BE49-F238E27FC236}">
                <a16:creationId xmlns:a16="http://schemas.microsoft.com/office/drawing/2014/main" id="{EEB574C1-EC91-419F-8361-28BEB4EF8EBB}"/>
              </a:ext>
            </a:extLst>
          </p:cNvPr>
          <p:cNvSpPr txBox="1">
            <a:spLocks noChangeArrowheads="1"/>
          </p:cNvSpPr>
          <p:nvPr/>
        </p:nvSpPr>
        <p:spPr bwMode="auto">
          <a:xfrm>
            <a:off x="3253740" y="1063081"/>
            <a:ext cx="5532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a:br>
              <a:rPr lang="en" altLang="zh-CN" sz="1600" dirty="0"/>
            </a:br>
            <a:r>
              <a:rPr lang="en" altLang="zh-CN" sz="1600" b="0" i="0" dirty="0">
                <a:solidFill>
                  <a:srgbClr val="0D0D0D"/>
                </a:solidFill>
                <a:effectLst/>
                <a:latin typeface="Söhne"/>
              </a:rPr>
              <a:t>Table 1: Comparison of Signature Lengths (KB) for </a:t>
            </a:r>
          </a:p>
          <a:p>
            <a:pPr algn="ctr"/>
            <a:r>
              <a:rPr lang="en" altLang="zh-CN" sz="1600" b="0" i="0" dirty="0">
                <a:solidFill>
                  <a:srgbClr val="0D0D0D"/>
                </a:solidFill>
                <a:effectLst/>
                <a:latin typeface="Söhne"/>
              </a:rPr>
              <a:t>Code-Based Ring Signature Schemes at 128-bit Security Level</a:t>
            </a:r>
            <a:endParaRPr lang="zh-CN" altLang="en-US" sz="1600"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graphicFrame>
            <p:nvGraphicFramePr>
              <p:cNvPr id="5" name="表格 2">
                <a:extLst>
                  <a:ext uri="{FF2B5EF4-FFF2-40B4-BE49-F238E27FC236}">
                    <a16:creationId xmlns:a16="http://schemas.microsoft.com/office/drawing/2014/main" id="{C55678A6-5BCE-AFAC-34C3-D767749BF68B}"/>
                  </a:ext>
                </a:extLst>
              </p:cNvPr>
              <p:cNvGraphicFramePr>
                <a:graphicFrameLocks noGrp="1"/>
              </p:cNvGraphicFramePr>
              <p:nvPr>
                <p:extLst>
                  <p:ext uri="{D42A27DB-BD31-4B8C-83A1-F6EECF244321}">
                    <p14:modId xmlns:p14="http://schemas.microsoft.com/office/powerpoint/2010/main" val="3129242122"/>
                  </p:ext>
                </p:extLst>
              </p:nvPr>
            </p:nvGraphicFramePr>
            <p:xfrm>
              <a:off x="1554149" y="1967552"/>
              <a:ext cx="9484298" cy="3840480"/>
            </p:xfrm>
            <a:graphic>
              <a:graphicData uri="http://schemas.openxmlformats.org/drawingml/2006/table">
                <a:tbl>
                  <a:tblPr firstRow="1" bandRow="1">
                    <a:tableStyleId>{5C22544A-7EE6-4342-B048-85BDC9FD1C3A}</a:tableStyleId>
                  </a:tblPr>
                  <a:tblGrid>
                    <a:gridCol w="1603907">
                      <a:extLst>
                        <a:ext uri="{9D8B030D-6E8A-4147-A177-3AD203B41FA5}">
                          <a16:colId xmlns:a16="http://schemas.microsoft.com/office/drawing/2014/main" val="20000"/>
                        </a:ext>
                      </a:extLst>
                    </a:gridCol>
                    <a:gridCol w="1366196">
                      <a:extLst>
                        <a:ext uri="{9D8B030D-6E8A-4147-A177-3AD203B41FA5}">
                          <a16:colId xmlns:a16="http://schemas.microsoft.com/office/drawing/2014/main" val="20001"/>
                        </a:ext>
                      </a:extLst>
                    </a:gridCol>
                    <a:gridCol w="1518296">
                      <a:extLst>
                        <a:ext uri="{9D8B030D-6E8A-4147-A177-3AD203B41FA5}">
                          <a16:colId xmlns:a16="http://schemas.microsoft.com/office/drawing/2014/main" val="20002"/>
                        </a:ext>
                      </a:extLst>
                    </a:gridCol>
                    <a:gridCol w="1242834">
                      <a:extLst>
                        <a:ext uri="{9D8B030D-6E8A-4147-A177-3AD203B41FA5}">
                          <a16:colId xmlns:a16="http://schemas.microsoft.com/office/drawing/2014/main" val="20003"/>
                        </a:ext>
                      </a:extLst>
                    </a:gridCol>
                    <a:gridCol w="1308038">
                      <a:extLst>
                        <a:ext uri="{9D8B030D-6E8A-4147-A177-3AD203B41FA5}">
                          <a16:colId xmlns:a16="http://schemas.microsoft.com/office/drawing/2014/main" val="20004"/>
                        </a:ext>
                      </a:extLst>
                    </a:gridCol>
                    <a:gridCol w="2445027">
                      <a:extLst>
                        <a:ext uri="{9D8B030D-6E8A-4147-A177-3AD203B41FA5}">
                          <a16:colId xmlns:a16="http://schemas.microsoft.com/office/drawing/2014/main" val="20005"/>
                        </a:ext>
                      </a:extLst>
                    </a:gridCol>
                  </a:tblGrid>
                  <a:tr h="473694">
                    <a:tc>
                      <a:txBody>
                        <a:bodyPr/>
                        <a:lstStyle/>
                        <a:p>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𝟐</m:t>
                                    </m:r>
                                  </m:e>
                                  <m:sup>
                                    <m:r>
                                      <a:rPr lang="en-US" altLang="zh-CN" b="1" i="0" smtClean="0">
                                        <a:latin typeface="Cambria Math" panose="02040503050406030204" pitchFamily="18" charset="0"/>
                                      </a:rPr>
                                      <m:t>𝟖</m:t>
                                    </m:r>
                                  </m:sup>
                                </m:s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𝟐</m:t>
                                    </m:r>
                                  </m:e>
                                  <m:sup>
                                    <m:r>
                                      <a:rPr lang="en-US" altLang="zh-CN" b="1" i="1" smtClean="0">
                                        <a:latin typeface="Cambria Math" panose="02040503050406030204" pitchFamily="18" charset="0"/>
                                      </a:rPr>
                                      <m:t>𝟏𝟐</m:t>
                                    </m:r>
                                  </m:sup>
                                </m:s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𝟐</m:t>
                                    </m:r>
                                  </m:e>
                                  <m:sup>
                                    <m:r>
                                      <a:rPr lang="en-US" altLang="zh-CN" b="1" i="1" smtClean="0">
                                        <a:latin typeface="Cambria Math" panose="02040503050406030204" pitchFamily="18" charset="0"/>
                                      </a:rPr>
                                      <m:t>𝟐𝟎</m:t>
                                    </m:r>
                                  </m:sup>
                                </m:sSup>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 altLang="zh-CN" sz="1800" b="0" i="0" kern="1200" dirty="0">
                              <a:solidFill>
                                <a:schemeClr val="lt1"/>
                              </a:solidFill>
                              <a:effectLst/>
                              <a:latin typeface="+mn-lt"/>
                              <a:ea typeface="+mn-ea"/>
                              <a:cs typeface="+mn-cs"/>
                            </a:rPr>
                            <a:t>Asymptotic </a:t>
                          </a:r>
                          <a:r>
                            <a:rPr lang="en" altLang="zh-CN" sz="1800" b="0" i="0" kern="1200" dirty="0" err="1">
                              <a:solidFill>
                                <a:schemeClr val="lt1"/>
                              </a:solidFill>
                              <a:effectLst/>
                              <a:latin typeface="+mn-lt"/>
                              <a:ea typeface="+mn-ea"/>
                              <a:cs typeface="+mn-cs"/>
                            </a:rPr>
                            <a:t>sig.size</a:t>
                          </a:r>
                          <a:endParaRPr lang="zh-CN" altLang="en-US" dirty="0"/>
                        </a:p>
                      </a:txBody>
                      <a:tcPr/>
                    </a:tc>
                    <a:tc>
                      <a:txBody>
                        <a:bodyPr/>
                        <a:lstStyle/>
                        <a:p>
                          <a:r>
                            <a:rPr lang="en" altLang="zh-CN" sz="1800" b="0" i="0" kern="1200" dirty="0">
                              <a:solidFill>
                                <a:schemeClr val="lt1"/>
                              </a:solidFill>
                              <a:effectLst/>
                              <a:latin typeface="+mn-lt"/>
                              <a:ea typeface="+mn-ea"/>
                              <a:cs typeface="+mn-cs"/>
                            </a:rPr>
                            <a:t>Hard problem</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[ELLNW15]</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rPr>
                            <a:t>55</a:t>
                          </a:r>
                          <a:endParaRPr lang="zh-CN" altLang="zh-CN" sz="1800" kern="100" dirty="0">
                            <a:effectLst/>
                            <a:latin typeface="Times New Roman" panose="02020503050405090304" pitchFamily="18" charset="0"/>
                            <a:ea typeface="宋体" pitchFamily="2" charset="-122"/>
                          </a:endParaRP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rPr>
                            <a:t>124</a:t>
                          </a:r>
                          <a:endParaRPr lang="zh-CN" altLang="zh-CN" sz="1800" kern="100" dirty="0">
                            <a:effectLst/>
                            <a:latin typeface="Times New Roman" panose="02020503050405090304" pitchFamily="18" charset="0"/>
                            <a:ea typeface="宋体" pitchFamily="2" charset="-122"/>
                          </a:endParaRP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rPr>
                            <a:t>19273</a:t>
                          </a:r>
                          <a:endParaRPr lang="zh-CN" altLang="zh-CN" sz="1800" kern="100" dirty="0">
                            <a:effectLst/>
                            <a:latin typeface="Times New Roman" panose="02020503050405090304" pitchFamily="18" charset="0"/>
                            <a:ea typeface="宋体" pitchFamily="2" charset="-122"/>
                          </a:endParaRPr>
                        </a:p>
                        <a:p>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r>
                                  <a:rPr lang="en-US" altLang="zh-CN" b="0" i="1" smtClean="0">
                                    <a:latin typeface="Cambria Math" panose="02040503050406030204" pitchFamily="18" charset="0"/>
                                  </a:rPr>
                                  <m:t>)</m:t>
                                </m:r>
                              </m:oMath>
                            </m:oMathPara>
                          </a14:m>
                          <a:endParaRPr lang="zh-CN" altLang="en-US" dirty="0"/>
                        </a:p>
                      </a:txBody>
                      <a:tcPr/>
                    </a:tc>
                    <a:tc>
                      <a:txBody>
                        <a:bodyPr/>
                        <a:lstStyle/>
                        <a:p>
                          <a:r>
                            <a:rPr lang="en-US" altLang="zh-CN" dirty="0"/>
                            <a:t>SD</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[BGM21]</a:t>
                          </a:r>
                          <a:endParaRPr lang="zh-CN" altLang="en-US" dirty="0"/>
                        </a:p>
                      </a:txBody>
                      <a:tcPr/>
                    </a:tc>
                    <a:tc>
                      <a:txBody>
                        <a:bodyPr/>
                        <a:lstStyle/>
                        <a:p>
                          <a:r>
                            <a:rPr lang="en-US" altLang="zh-CN" dirty="0"/>
                            <a:t>134</a:t>
                          </a:r>
                          <a:endParaRPr lang="zh-CN" altLang="en-US" dirty="0"/>
                        </a:p>
                      </a:txBody>
                      <a:tcPr/>
                    </a:tc>
                    <a:tc>
                      <a:txBody>
                        <a:bodyPr/>
                        <a:lstStyle/>
                        <a:p>
                          <a:r>
                            <a:rPr lang="en-US" altLang="zh-CN" dirty="0"/>
                            <a:t>205</a:t>
                          </a:r>
                          <a:endParaRPr lang="zh-CN" altLang="en-US" dirty="0"/>
                        </a:p>
                      </a:txBody>
                      <a:tcPr/>
                    </a:tc>
                    <a:tc>
                      <a:txBody>
                        <a:bodyPr/>
                        <a:lstStyle/>
                        <a:p>
                          <a:r>
                            <a:rPr lang="en-US" altLang="zh-CN" dirty="0"/>
                            <a:t>19354</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r>
                                  <a:rPr lang="en-US" altLang="zh-CN" b="0" i="1" smtClean="0">
                                    <a:latin typeface="Cambria Math" panose="02040503050406030204" pitchFamily="18" charset="0"/>
                                  </a:rPr>
                                  <m:t>)</m:t>
                                </m:r>
                              </m:oMath>
                            </m:oMathPara>
                          </a14:m>
                          <a:endParaRPr lang="zh-CN" altLang="en-US" dirty="0"/>
                        </a:p>
                        <a:p>
                          <a:endParaRPr lang="zh-CN" altLang="en-US" dirty="0"/>
                        </a:p>
                      </a:txBody>
                      <a:tcPr/>
                    </a:tc>
                    <a:tc>
                      <a:txBody>
                        <a:bodyPr/>
                        <a:lstStyle/>
                        <a:p>
                          <a:r>
                            <a:rPr lang="en-US" altLang="zh-CN" dirty="0"/>
                            <a:t>Rank</a:t>
                          </a:r>
                          <a:r>
                            <a:rPr lang="zh-CN" altLang="en-US" dirty="0"/>
                            <a:t> </a:t>
                          </a:r>
                          <a:r>
                            <a:rPr lang="en-US" altLang="zh-CN" dirty="0"/>
                            <a:t>SD</a:t>
                          </a:r>
                          <a:endParaRPr lang="zh-CN" altLang="en-US" dirty="0"/>
                        </a:p>
                      </a:txBody>
                      <a:tcPr/>
                    </a:tc>
                    <a:extLst>
                      <a:ext uri="{0D108BD9-81ED-4DB2-BD59-A6C34878D82A}">
                        <a16:rowId xmlns:a16="http://schemas.microsoft.com/office/drawing/2014/main" val="10002"/>
                      </a:ext>
                    </a:extLst>
                  </a:tr>
                  <a:tr h="370840">
                    <a:tc>
                      <a:txBody>
                        <a:bodyPr/>
                        <a:lstStyle/>
                        <a:p>
                          <a:r>
                            <a:rPr lang="en-US" altLang="zh-CN" dirty="0"/>
                            <a:t>[NTWZ19]</a:t>
                          </a:r>
                          <a:endParaRPr lang="zh-CN" altLang="en-US" dirty="0"/>
                        </a:p>
                      </a:txBody>
                      <a:tcPr/>
                    </a:tc>
                    <a:tc>
                      <a:txBody>
                        <a:bodyPr/>
                        <a:lstStyle/>
                        <a:p>
                          <a:r>
                            <a:rPr lang="en-US" altLang="zh-CN" dirty="0"/>
                            <a:t>1189</a:t>
                          </a:r>
                          <a:endParaRPr lang="zh-CN" altLang="en-US" dirty="0"/>
                        </a:p>
                      </a:txBody>
                      <a:tcPr/>
                    </a:tc>
                    <a:tc>
                      <a:txBody>
                        <a:bodyPr/>
                        <a:lstStyle/>
                        <a:p>
                          <a:r>
                            <a:rPr lang="en-US" altLang="zh-CN" dirty="0"/>
                            <a:t>1741</a:t>
                          </a:r>
                          <a:endParaRPr lang="zh-CN" altLang="en-US" dirty="0"/>
                        </a:p>
                      </a:txBody>
                      <a:tcPr/>
                    </a:tc>
                    <a:tc>
                      <a:txBody>
                        <a:bodyPr/>
                        <a:lstStyle/>
                        <a:p>
                          <a:r>
                            <a:rPr lang="en-US" altLang="zh-CN" dirty="0"/>
                            <a:t>2847</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r>
                                  <a:rPr lang="en-US" altLang="zh-CN" b="0" i="1" smtClean="0">
                                    <a:latin typeface="Cambria Math" panose="02040503050406030204" pitchFamily="18" charset="0"/>
                                  </a:rPr>
                                  <m:t>)</m:t>
                                </m:r>
                              </m:oMath>
                            </m:oMathPara>
                          </a14:m>
                          <a:endParaRPr lang="zh-CN" altLang="en-US" dirty="0"/>
                        </a:p>
                        <a:p>
                          <a:endParaRPr lang="zh-CN" altLang="en-US" dirty="0"/>
                        </a:p>
                      </a:txBody>
                      <a:tcPr/>
                    </a:tc>
                    <a:tc>
                      <a:txBody>
                        <a:bodyPr/>
                        <a:lstStyle/>
                        <a:p>
                          <a:r>
                            <a:rPr lang="en-US" altLang="zh-CN" dirty="0"/>
                            <a:t>Regular SD</a:t>
                          </a:r>
                          <a:endParaRPr lang="zh-CN" altLang="en-US" dirty="0"/>
                        </a:p>
                      </a:txBody>
                      <a:tcPr/>
                    </a:tc>
                    <a:extLst>
                      <a:ext uri="{0D108BD9-81ED-4DB2-BD59-A6C34878D82A}">
                        <a16:rowId xmlns:a16="http://schemas.microsoft.com/office/drawing/2014/main" val="10003"/>
                      </a:ext>
                    </a:extLst>
                  </a:tr>
                  <a:tr h="370840">
                    <a:tc>
                      <a:txBody>
                        <a:bodyPr/>
                        <a:lstStyle/>
                        <a:p>
                          <a:r>
                            <a:rPr lang="en-US" altLang="zh-CN" dirty="0"/>
                            <a:t>[BBNPS22]</a:t>
                          </a:r>
                          <a:endParaRPr lang="zh-CN" altLang="en-US" dirty="0"/>
                        </a:p>
                      </a:txBody>
                      <a:tcPr/>
                    </a:tc>
                    <a:tc>
                      <a:txBody>
                        <a:bodyPr/>
                        <a:lstStyle/>
                        <a:p>
                          <a:r>
                            <a:rPr lang="en-US" altLang="zh-CN" dirty="0"/>
                            <a:t>16</a:t>
                          </a:r>
                          <a:endParaRPr lang="zh-CN" altLang="en-US" dirty="0"/>
                        </a:p>
                      </a:txBody>
                      <a:tcPr/>
                    </a:tc>
                    <a:tc>
                      <a:txBody>
                        <a:bodyPr/>
                        <a:lstStyle/>
                        <a:p>
                          <a:r>
                            <a:rPr lang="en-US" altLang="zh-CN" dirty="0"/>
                            <a:t>65</a:t>
                          </a:r>
                          <a:endParaRPr lang="zh-CN" altLang="en-US" dirty="0"/>
                        </a:p>
                      </a:txBody>
                      <a:tcPr/>
                    </a:tc>
                    <a:tc>
                      <a:txBody>
                        <a:bodyPr/>
                        <a:lstStyle/>
                        <a:p>
                          <a:r>
                            <a:rPr lang="en-US" altLang="zh-CN" dirty="0"/>
                            <a:t>28</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𝑙𝑜𝑔𝑁</m:t>
                                </m:r>
                                <m:r>
                                  <a:rPr lang="en-US" altLang="zh-CN" b="0" i="1" smtClean="0">
                                    <a:latin typeface="Cambria Math" panose="02040503050406030204" pitchFamily="18" charset="0"/>
                                  </a:rPr>
                                  <m:t>)</m:t>
                                </m:r>
                              </m:oMath>
                            </m:oMathPara>
                          </a14:m>
                          <a:endParaRPr lang="zh-CN" altLang="en-US" dirty="0"/>
                        </a:p>
                        <a:p>
                          <a:endParaRPr lang="zh-CN" altLang="en-US" dirty="0"/>
                        </a:p>
                      </a:txBody>
                      <a:tcPr/>
                    </a:tc>
                    <a:tc>
                      <a:txBody>
                        <a:bodyPr/>
                        <a:lstStyle/>
                        <a:p>
                          <a:r>
                            <a:rPr lang="en" altLang="zh-CN" sz="1800" b="0" i="0" kern="1200" dirty="0">
                              <a:solidFill>
                                <a:schemeClr val="dk1"/>
                              </a:solidFill>
                              <a:effectLst/>
                              <a:latin typeface="+mn-lt"/>
                              <a:ea typeface="+mn-ea"/>
                              <a:cs typeface="+mn-cs"/>
                            </a:rPr>
                            <a:t>Code</a:t>
                          </a:r>
                          <a:r>
                            <a:rPr lang="en-US" altLang="zh-CN" sz="1800" b="0" i="0" kern="1200" dirty="0">
                              <a:solidFill>
                                <a:schemeClr val="dk1"/>
                              </a:solidFill>
                              <a:effectLst/>
                              <a:latin typeface="+mn-lt"/>
                              <a:ea typeface="+mn-ea"/>
                              <a:cs typeface="+mn-cs"/>
                            </a:rPr>
                            <a:t>-</a:t>
                          </a:r>
                          <a:r>
                            <a:rPr lang="en" altLang="zh-CN" sz="1800" b="0" i="0" kern="1200" dirty="0">
                              <a:solidFill>
                                <a:schemeClr val="dk1"/>
                              </a:solidFill>
                              <a:effectLst/>
                              <a:latin typeface="+mn-lt"/>
                              <a:ea typeface="+mn-ea"/>
                              <a:cs typeface="+mn-cs"/>
                            </a:rPr>
                            <a:t>equivalence problem</a:t>
                          </a:r>
                          <a:endParaRPr lang="zh-CN" altLang="en-US" dirty="0"/>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Our scheme</a:t>
                          </a:r>
                          <a:endParaRPr lang="zh-CN" altLang="en-US" dirty="0"/>
                        </a:p>
                        <a:p>
                          <a:endParaRPr lang="zh-CN" altLang="en-US" dirty="0"/>
                        </a:p>
                      </a:txBody>
                      <a:tcPr/>
                    </a:tc>
                    <a:tc>
                      <a:txBody>
                        <a:bodyPr/>
                        <a:lstStyle/>
                        <a:p>
                          <a:r>
                            <a:rPr lang="en-US" altLang="zh-CN" dirty="0"/>
                            <a:t>55</a:t>
                          </a:r>
                          <a:endParaRPr lang="zh-CN" altLang="en-US" dirty="0"/>
                        </a:p>
                      </a:txBody>
                      <a:tcPr/>
                    </a:tc>
                    <a:tc>
                      <a:txBody>
                        <a:bodyPr/>
                        <a:lstStyle/>
                        <a:p>
                          <a:r>
                            <a:rPr lang="en-US" altLang="zh-CN" dirty="0"/>
                            <a:t>65</a:t>
                          </a:r>
                          <a:endParaRPr lang="zh-CN" altLang="en-US" dirty="0"/>
                        </a:p>
                      </a:txBody>
                      <a:tcPr/>
                    </a:tc>
                    <a:tc>
                      <a:txBody>
                        <a:bodyPr/>
                        <a:lstStyle/>
                        <a:p>
                          <a:r>
                            <a:rPr lang="en-US" altLang="zh-CN" dirty="0"/>
                            <a:t>83</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𝑙𝑜𝑔𝑁</m:t>
                                </m:r>
                                <m:r>
                                  <a:rPr lang="en-US" altLang="zh-CN" b="0" i="1" smtClean="0">
                                    <a:latin typeface="Cambria Math" panose="02040503050406030204" pitchFamily="18" charset="0"/>
                                  </a:rPr>
                                  <m:t>)</m:t>
                                </m:r>
                              </m:oMath>
                            </m:oMathPara>
                          </a14:m>
                          <a:endParaRPr lang="zh-CN" altLang="en-US" dirty="0"/>
                        </a:p>
                        <a:p>
                          <a:endParaRPr lang="zh-CN" altLang="en-US" dirty="0"/>
                        </a:p>
                      </a:txBody>
                      <a:tcPr/>
                    </a:tc>
                    <a:tc>
                      <a:txBody>
                        <a:bodyPr/>
                        <a:lstStyle/>
                        <a:p>
                          <a:r>
                            <a:rPr lang="en-US" altLang="zh-CN" dirty="0"/>
                            <a:t>GSD</a:t>
                          </a:r>
                          <a:endParaRPr lang="zh-CN" alt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5" name="表格 2">
                <a:extLst>
                  <a:ext uri="{FF2B5EF4-FFF2-40B4-BE49-F238E27FC236}">
                    <a16:creationId xmlns:a16="http://schemas.microsoft.com/office/drawing/2014/main" id="{C55678A6-5BCE-AFAC-34C3-D767749BF68B}"/>
                  </a:ext>
                </a:extLst>
              </p:cNvPr>
              <p:cNvGraphicFramePr>
                <a:graphicFrameLocks noGrp="1"/>
              </p:cNvGraphicFramePr>
              <p:nvPr>
                <p:extLst>
                  <p:ext uri="{D42A27DB-BD31-4B8C-83A1-F6EECF244321}">
                    <p14:modId xmlns:p14="http://schemas.microsoft.com/office/powerpoint/2010/main" val="3129242122"/>
                  </p:ext>
                </p:extLst>
              </p:nvPr>
            </p:nvGraphicFramePr>
            <p:xfrm>
              <a:off x="1554149" y="1967552"/>
              <a:ext cx="9484298" cy="3840480"/>
            </p:xfrm>
            <a:graphic>
              <a:graphicData uri="http://schemas.openxmlformats.org/drawingml/2006/table">
                <a:tbl>
                  <a:tblPr firstRow="1" bandRow="1">
                    <a:tableStyleId>{5C22544A-7EE6-4342-B048-85BDC9FD1C3A}</a:tableStyleId>
                  </a:tblPr>
                  <a:tblGrid>
                    <a:gridCol w="1603907">
                      <a:extLst>
                        <a:ext uri="{9D8B030D-6E8A-4147-A177-3AD203B41FA5}">
                          <a16:colId xmlns:a16="http://schemas.microsoft.com/office/drawing/2014/main" val="20000"/>
                        </a:ext>
                      </a:extLst>
                    </a:gridCol>
                    <a:gridCol w="1366196">
                      <a:extLst>
                        <a:ext uri="{9D8B030D-6E8A-4147-A177-3AD203B41FA5}">
                          <a16:colId xmlns:a16="http://schemas.microsoft.com/office/drawing/2014/main" val="20001"/>
                        </a:ext>
                      </a:extLst>
                    </a:gridCol>
                    <a:gridCol w="1518296">
                      <a:extLst>
                        <a:ext uri="{9D8B030D-6E8A-4147-A177-3AD203B41FA5}">
                          <a16:colId xmlns:a16="http://schemas.microsoft.com/office/drawing/2014/main" val="20002"/>
                        </a:ext>
                      </a:extLst>
                    </a:gridCol>
                    <a:gridCol w="1242834">
                      <a:extLst>
                        <a:ext uri="{9D8B030D-6E8A-4147-A177-3AD203B41FA5}">
                          <a16:colId xmlns:a16="http://schemas.microsoft.com/office/drawing/2014/main" val="20003"/>
                        </a:ext>
                      </a:extLst>
                    </a:gridCol>
                    <a:gridCol w="1308038">
                      <a:extLst>
                        <a:ext uri="{9D8B030D-6E8A-4147-A177-3AD203B41FA5}">
                          <a16:colId xmlns:a16="http://schemas.microsoft.com/office/drawing/2014/main" val="20004"/>
                        </a:ext>
                      </a:extLst>
                    </a:gridCol>
                    <a:gridCol w="2445027">
                      <a:extLst>
                        <a:ext uri="{9D8B030D-6E8A-4147-A177-3AD203B41FA5}">
                          <a16:colId xmlns:a16="http://schemas.microsoft.com/office/drawing/2014/main" val="20005"/>
                        </a:ext>
                      </a:extLst>
                    </a:gridCol>
                  </a:tblGrid>
                  <a:tr h="640080">
                    <a:tc>
                      <a:txBody>
                        <a:bodyPr/>
                        <a:lstStyle/>
                        <a:p>
                          <a:endParaRPr lang="zh-CN" altLang="en-US" dirty="0"/>
                        </a:p>
                      </a:txBody>
                      <a:tcPr/>
                    </a:tc>
                    <a:tc>
                      <a:txBody>
                        <a:bodyPr/>
                        <a:lstStyle/>
                        <a:p>
                          <a:endParaRPr lang="zh-CN"/>
                        </a:p>
                      </a:txBody>
                      <a:tcPr>
                        <a:blipFill>
                          <a:blip r:embed="rId3"/>
                          <a:stretch>
                            <a:fillRect l="-117593" t="-3922" r="-477778" b="-498039"/>
                          </a:stretch>
                        </a:blipFill>
                      </a:tcPr>
                    </a:tc>
                    <a:tc>
                      <a:txBody>
                        <a:bodyPr/>
                        <a:lstStyle/>
                        <a:p>
                          <a:endParaRPr lang="zh-CN"/>
                        </a:p>
                      </a:txBody>
                      <a:tcPr>
                        <a:blipFill>
                          <a:blip r:embed="rId3"/>
                          <a:stretch>
                            <a:fillRect l="-195833" t="-3922" r="-330000" b="-498039"/>
                          </a:stretch>
                        </a:blipFill>
                      </a:tcPr>
                    </a:tc>
                    <a:tc>
                      <a:txBody>
                        <a:bodyPr/>
                        <a:lstStyle/>
                        <a:p>
                          <a:endParaRPr lang="zh-CN"/>
                        </a:p>
                      </a:txBody>
                      <a:tcPr>
                        <a:blipFill>
                          <a:blip r:embed="rId3"/>
                          <a:stretch>
                            <a:fillRect l="-362245" t="-3922" r="-304082" b="-49803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 altLang="zh-CN" sz="1800" b="0" i="0" kern="1200" dirty="0">
                              <a:solidFill>
                                <a:schemeClr val="lt1"/>
                              </a:solidFill>
                              <a:effectLst/>
                              <a:latin typeface="+mn-lt"/>
                              <a:ea typeface="+mn-ea"/>
                              <a:cs typeface="+mn-cs"/>
                            </a:rPr>
                            <a:t>Asymptotic </a:t>
                          </a:r>
                          <a:r>
                            <a:rPr lang="en" altLang="zh-CN" sz="1800" b="0" i="0" kern="1200" dirty="0" err="1">
                              <a:solidFill>
                                <a:schemeClr val="lt1"/>
                              </a:solidFill>
                              <a:effectLst/>
                              <a:latin typeface="+mn-lt"/>
                              <a:ea typeface="+mn-ea"/>
                              <a:cs typeface="+mn-cs"/>
                            </a:rPr>
                            <a:t>sig.size</a:t>
                          </a:r>
                          <a:endParaRPr lang="zh-CN" altLang="en-US" dirty="0"/>
                        </a:p>
                      </a:txBody>
                      <a:tcPr/>
                    </a:tc>
                    <a:tc>
                      <a:txBody>
                        <a:bodyPr/>
                        <a:lstStyle/>
                        <a:p>
                          <a:r>
                            <a:rPr lang="en" altLang="zh-CN" sz="1800" b="0" i="0" kern="1200" dirty="0">
                              <a:solidFill>
                                <a:schemeClr val="lt1"/>
                              </a:solidFill>
                              <a:effectLst/>
                              <a:latin typeface="+mn-lt"/>
                              <a:ea typeface="+mn-ea"/>
                              <a:cs typeface="+mn-cs"/>
                            </a:rPr>
                            <a:t>Hard problem</a:t>
                          </a:r>
                          <a:endParaRPr lang="zh-CN" altLang="en-US" dirty="0"/>
                        </a:p>
                      </a:txBody>
                      <a:tcPr/>
                    </a:tc>
                    <a:extLst>
                      <a:ext uri="{0D108BD9-81ED-4DB2-BD59-A6C34878D82A}">
                        <a16:rowId xmlns:a16="http://schemas.microsoft.com/office/drawing/2014/main" val="10000"/>
                      </a:ext>
                    </a:extLst>
                  </a:tr>
                  <a:tr h="640080">
                    <a:tc>
                      <a:txBody>
                        <a:bodyPr/>
                        <a:lstStyle/>
                        <a:p>
                          <a:r>
                            <a:rPr lang="en-US" altLang="zh-CN" dirty="0"/>
                            <a:t>[ELLNW15]</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rPr>
                            <a:t>55</a:t>
                          </a:r>
                          <a:endParaRPr lang="zh-CN" altLang="zh-CN" sz="1800" kern="100" dirty="0">
                            <a:effectLst/>
                            <a:latin typeface="Times New Roman" panose="02020503050405090304" pitchFamily="18" charset="0"/>
                            <a:ea typeface="宋体" pitchFamily="2" charset="-122"/>
                          </a:endParaRP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rPr>
                            <a:t>124</a:t>
                          </a:r>
                          <a:endParaRPr lang="zh-CN" altLang="zh-CN" sz="1800" kern="100" dirty="0">
                            <a:effectLst/>
                            <a:latin typeface="Times New Roman" panose="02020503050405090304" pitchFamily="18" charset="0"/>
                            <a:ea typeface="宋体" pitchFamily="2" charset="-122"/>
                          </a:endParaRP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rPr>
                            <a:t>19273</a:t>
                          </a:r>
                          <a:endParaRPr lang="zh-CN" altLang="zh-CN" sz="1800" kern="100" dirty="0">
                            <a:effectLst/>
                            <a:latin typeface="Times New Roman" panose="02020503050405090304" pitchFamily="18" charset="0"/>
                            <a:ea typeface="宋体" pitchFamily="2" charset="-122"/>
                          </a:endParaRPr>
                        </a:p>
                        <a:p>
                          <a:endParaRPr lang="zh-CN" altLang="en-US" dirty="0"/>
                        </a:p>
                      </a:txBody>
                      <a:tcPr/>
                    </a:tc>
                    <a:tc>
                      <a:txBody>
                        <a:bodyPr/>
                        <a:lstStyle/>
                        <a:p>
                          <a:endParaRPr lang="zh-CN"/>
                        </a:p>
                      </a:txBody>
                      <a:tcPr>
                        <a:blipFill>
                          <a:blip r:embed="rId3"/>
                          <a:stretch>
                            <a:fillRect l="-439806" t="-106000" r="-189320" b="-408000"/>
                          </a:stretch>
                        </a:blipFill>
                      </a:tcPr>
                    </a:tc>
                    <a:tc>
                      <a:txBody>
                        <a:bodyPr/>
                        <a:lstStyle/>
                        <a:p>
                          <a:r>
                            <a:rPr lang="en-US" altLang="zh-CN" dirty="0"/>
                            <a:t>SD</a:t>
                          </a:r>
                          <a:endParaRPr lang="zh-CN" altLang="en-US" dirty="0"/>
                        </a:p>
                      </a:txBody>
                      <a:tcPr/>
                    </a:tc>
                    <a:extLst>
                      <a:ext uri="{0D108BD9-81ED-4DB2-BD59-A6C34878D82A}">
                        <a16:rowId xmlns:a16="http://schemas.microsoft.com/office/drawing/2014/main" val="10001"/>
                      </a:ext>
                    </a:extLst>
                  </a:tr>
                  <a:tr h="640080">
                    <a:tc>
                      <a:txBody>
                        <a:bodyPr/>
                        <a:lstStyle/>
                        <a:p>
                          <a:r>
                            <a:rPr lang="en-US" altLang="zh-CN" dirty="0"/>
                            <a:t>[BGM21]</a:t>
                          </a:r>
                          <a:endParaRPr lang="zh-CN" altLang="en-US" dirty="0"/>
                        </a:p>
                      </a:txBody>
                      <a:tcPr/>
                    </a:tc>
                    <a:tc>
                      <a:txBody>
                        <a:bodyPr/>
                        <a:lstStyle/>
                        <a:p>
                          <a:r>
                            <a:rPr lang="en-US" altLang="zh-CN" dirty="0"/>
                            <a:t>134</a:t>
                          </a:r>
                          <a:endParaRPr lang="zh-CN" altLang="en-US" dirty="0"/>
                        </a:p>
                      </a:txBody>
                      <a:tcPr/>
                    </a:tc>
                    <a:tc>
                      <a:txBody>
                        <a:bodyPr/>
                        <a:lstStyle/>
                        <a:p>
                          <a:r>
                            <a:rPr lang="en-US" altLang="zh-CN" dirty="0"/>
                            <a:t>205</a:t>
                          </a:r>
                          <a:endParaRPr lang="zh-CN" altLang="en-US" dirty="0"/>
                        </a:p>
                      </a:txBody>
                      <a:tcPr/>
                    </a:tc>
                    <a:tc>
                      <a:txBody>
                        <a:bodyPr/>
                        <a:lstStyle/>
                        <a:p>
                          <a:r>
                            <a:rPr lang="en-US" altLang="zh-CN" dirty="0"/>
                            <a:t>19354</a:t>
                          </a:r>
                          <a:endParaRPr lang="zh-CN" altLang="en-US" dirty="0"/>
                        </a:p>
                      </a:txBody>
                      <a:tcPr/>
                    </a:tc>
                    <a:tc>
                      <a:txBody>
                        <a:bodyPr/>
                        <a:lstStyle/>
                        <a:p>
                          <a:endParaRPr lang="zh-CN"/>
                        </a:p>
                      </a:txBody>
                      <a:tcPr>
                        <a:blipFill>
                          <a:blip r:embed="rId3"/>
                          <a:stretch>
                            <a:fillRect l="-439806" t="-201961" r="-189320" b="-300000"/>
                          </a:stretch>
                        </a:blipFill>
                      </a:tcPr>
                    </a:tc>
                    <a:tc>
                      <a:txBody>
                        <a:bodyPr/>
                        <a:lstStyle/>
                        <a:p>
                          <a:r>
                            <a:rPr lang="en-US" altLang="zh-CN" dirty="0"/>
                            <a:t>Rank</a:t>
                          </a:r>
                          <a:r>
                            <a:rPr lang="zh-CN" altLang="en-US" dirty="0"/>
                            <a:t> </a:t>
                          </a:r>
                          <a:r>
                            <a:rPr lang="en-US" altLang="zh-CN" dirty="0"/>
                            <a:t>SD</a:t>
                          </a:r>
                          <a:endParaRPr lang="zh-CN" altLang="en-US" dirty="0"/>
                        </a:p>
                      </a:txBody>
                      <a:tcPr/>
                    </a:tc>
                    <a:extLst>
                      <a:ext uri="{0D108BD9-81ED-4DB2-BD59-A6C34878D82A}">
                        <a16:rowId xmlns:a16="http://schemas.microsoft.com/office/drawing/2014/main" val="10002"/>
                      </a:ext>
                    </a:extLst>
                  </a:tr>
                  <a:tr h="640080">
                    <a:tc>
                      <a:txBody>
                        <a:bodyPr/>
                        <a:lstStyle/>
                        <a:p>
                          <a:r>
                            <a:rPr lang="en-US" altLang="zh-CN" dirty="0"/>
                            <a:t>[NTWZ19]</a:t>
                          </a:r>
                          <a:endParaRPr lang="zh-CN" altLang="en-US" dirty="0"/>
                        </a:p>
                      </a:txBody>
                      <a:tcPr/>
                    </a:tc>
                    <a:tc>
                      <a:txBody>
                        <a:bodyPr/>
                        <a:lstStyle/>
                        <a:p>
                          <a:r>
                            <a:rPr lang="en-US" altLang="zh-CN" dirty="0"/>
                            <a:t>1189</a:t>
                          </a:r>
                          <a:endParaRPr lang="zh-CN" altLang="en-US" dirty="0"/>
                        </a:p>
                      </a:txBody>
                      <a:tcPr/>
                    </a:tc>
                    <a:tc>
                      <a:txBody>
                        <a:bodyPr/>
                        <a:lstStyle/>
                        <a:p>
                          <a:r>
                            <a:rPr lang="en-US" altLang="zh-CN" dirty="0"/>
                            <a:t>1741</a:t>
                          </a:r>
                          <a:endParaRPr lang="zh-CN" altLang="en-US" dirty="0"/>
                        </a:p>
                      </a:txBody>
                      <a:tcPr/>
                    </a:tc>
                    <a:tc>
                      <a:txBody>
                        <a:bodyPr/>
                        <a:lstStyle/>
                        <a:p>
                          <a:r>
                            <a:rPr lang="en-US" altLang="zh-CN" dirty="0"/>
                            <a:t>2847</a:t>
                          </a:r>
                          <a:endParaRPr lang="zh-CN" altLang="en-US" dirty="0"/>
                        </a:p>
                      </a:txBody>
                      <a:tcPr/>
                    </a:tc>
                    <a:tc>
                      <a:txBody>
                        <a:bodyPr/>
                        <a:lstStyle/>
                        <a:p>
                          <a:endParaRPr lang="zh-CN"/>
                        </a:p>
                      </a:txBody>
                      <a:tcPr>
                        <a:blipFill>
                          <a:blip r:embed="rId3"/>
                          <a:stretch>
                            <a:fillRect l="-439806" t="-301961" r="-189320" b="-200000"/>
                          </a:stretch>
                        </a:blipFill>
                      </a:tcPr>
                    </a:tc>
                    <a:tc>
                      <a:txBody>
                        <a:bodyPr/>
                        <a:lstStyle/>
                        <a:p>
                          <a:r>
                            <a:rPr lang="en-US" altLang="zh-CN" dirty="0"/>
                            <a:t>Regular SD</a:t>
                          </a:r>
                          <a:endParaRPr lang="zh-CN" altLang="en-US" dirty="0"/>
                        </a:p>
                      </a:txBody>
                      <a:tcPr/>
                    </a:tc>
                    <a:extLst>
                      <a:ext uri="{0D108BD9-81ED-4DB2-BD59-A6C34878D82A}">
                        <a16:rowId xmlns:a16="http://schemas.microsoft.com/office/drawing/2014/main" val="10003"/>
                      </a:ext>
                    </a:extLst>
                  </a:tr>
                  <a:tr h="640080">
                    <a:tc>
                      <a:txBody>
                        <a:bodyPr/>
                        <a:lstStyle/>
                        <a:p>
                          <a:r>
                            <a:rPr lang="en-US" altLang="zh-CN" dirty="0"/>
                            <a:t>[BBNPS22]</a:t>
                          </a:r>
                          <a:endParaRPr lang="zh-CN" altLang="en-US" dirty="0"/>
                        </a:p>
                      </a:txBody>
                      <a:tcPr/>
                    </a:tc>
                    <a:tc>
                      <a:txBody>
                        <a:bodyPr/>
                        <a:lstStyle/>
                        <a:p>
                          <a:r>
                            <a:rPr lang="en-US" altLang="zh-CN" dirty="0"/>
                            <a:t>16</a:t>
                          </a:r>
                          <a:endParaRPr lang="zh-CN" altLang="en-US" dirty="0"/>
                        </a:p>
                      </a:txBody>
                      <a:tcPr/>
                    </a:tc>
                    <a:tc>
                      <a:txBody>
                        <a:bodyPr/>
                        <a:lstStyle/>
                        <a:p>
                          <a:r>
                            <a:rPr lang="en-US" altLang="zh-CN" dirty="0"/>
                            <a:t>65</a:t>
                          </a:r>
                          <a:endParaRPr lang="zh-CN" altLang="en-US" dirty="0"/>
                        </a:p>
                      </a:txBody>
                      <a:tcPr/>
                    </a:tc>
                    <a:tc>
                      <a:txBody>
                        <a:bodyPr/>
                        <a:lstStyle/>
                        <a:p>
                          <a:r>
                            <a:rPr lang="en-US" altLang="zh-CN" dirty="0"/>
                            <a:t>28</a:t>
                          </a:r>
                          <a:endParaRPr lang="zh-CN" altLang="en-US" dirty="0"/>
                        </a:p>
                      </a:txBody>
                      <a:tcPr/>
                    </a:tc>
                    <a:tc>
                      <a:txBody>
                        <a:bodyPr/>
                        <a:lstStyle/>
                        <a:p>
                          <a:endParaRPr lang="zh-CN"/>
                        </a:p>
                      </a:txBody>
                      <a:tcPr>
                        <a:blipFill>
                          <a:blip r:embed="rId3"/>
                          <a:stretch>
                            <a:fillRect l="-439806" t="-410000" r="-189320" b="-104000"/>
                          </a:stretch>
                        </a:blipFill>
                      </a:tcPr>
                    </a:tc>
                    <a:tc>
                      <a:txBody>
                        <a:bodyPr/>
                        <a:lstStyle/>
                        <a:p>
                          <a:r>
                            <a:rPr lang="en" altLang="zh-CN" sz="1800" b="0" i="0" kern="1200" dirty="0">
                              <a:solidFill>
                                <a:schemeClr val="dk1"/>
                              </a:solidFill>
                              <a:effectLst/>
                              <a:latin typeface="+mn-lt"/>
                              <a:ea typeface="+mn-ea"/>
                              <a:cs typeface="+mn-cs"/>
                            </a:rPr>
                            <a:t>Code</a:t>
                          </a:r>
                          <a:r>
                            <a:rPr lang="en-US" altLang="zh-CN" sz="1800" b="0" i="0" kern="1200" dirty="0">
                              <a:solidFill>
                                <a:schemeClr val="dk1"/>
                              </a:solidFill>
                              <a:effectLst/>
                              <a:latin typeface="+mn-lt"/>
                              <a:ea typeface="+mn-ea"/>
                              <a:cs typeface="+mn-cs"/>
                            </a:rPr>
                            <a:t>-</a:t>
                          </a:r>
                          <a:r>
                            <a:rPr lang="en" altLang="zh-CN" sz="1800" b="0" i="0" kern="1200" dirty="0">
                              <a:solidFill>
                                <a:schemeClr val="dk1"/>
                              </a:solidFill>
                              <a:effectLst/>
                              <a:latin typeface="+mn-lt"/>
                              <a:ea typeface="+mn-ea"/>
                              <a:cs typeface="+mn-cs"/>
                            </a:rPr>
                            <a:t>equivalence problem</a:t>
                          </a:r>
                          <a:endParaRPr lang="zh-CN" altLang="en-US" dirty="0"/>
                        </a:p>
                      </a:txBody>
                      <a:tcPr/>
                    </a:tc>
                    <a:extLst>
                      <a:ext uri="{0D108BD9-81ED-4DB2-BD59-A6C34878D82A}">
                        <a16:rowId xmlns:a16="http://schemas.microsoft.com/office/drawing/2014/main" val="10004"/>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Our scheme</a:t>
                          </a:r>
                          <a:endParaRPr lang="zh-CN" altLang="en-US" dirty="0"/>
                        </a:p>
                        <a:p>
                          <a:endParaRPr lang="zh-CN" altLang="en-US" dirty="0"/>
                        </a:p>
                      </a:txBody>
                      <a:tcPr/>
                    </a:tc>
                    <a:tc>
                      <a:txBody>
                        <a:bodyPr/>
                        <a:lstStyle/>
                        <a:p>
                          <a:r>
                            <a:rPr lang="en-US" altLang="zh-CN" dirty="0"/>
                            <a:t>55</a:t>
                          </a:r>
                          <a:endParaRPr lang="zh-CN" altLang="en-US" dirty="0"/>
                        </a:p>
                      </a:txBody>
                      <a:tcPr/>
                    </a:tc>
                    <a:tc>
                      <a:txBody>
                        <a:bodyPr/>
                        <a:lstStyle/>
                        <a:p>
                          <a:r>
                            <a:rPr lang="en-US" altLang="zh-CN" dirty="0"/>
                            <a:t>65</a:t>
                          </a:r>
                          <a:endParaRPr lang="zh-CN" altLang="en-US" dirty="0"/>
                        </a:p>
                      </a:txBody>
                      <a:tcPr/>
                    </a:tc>
                    <a:tc>
                      <a:txBody>
                        <a:bodyPr/>
                        <a:lstStyle/>
                        <a:p>
                          <a:r>
                            <a:rPr lang="en-US" altLang="zh-CN" dirty="0"/>
                            <a:t>83</a:t>
                          </a:r>
                          <a:endParaRPr lang="zh-CN" altLang="en-US" dirty="0"/>
                        </a:p>
                      </a:txBody>
                      <a:tcPr/>
                    </a:tc>
                    <a:tc>
                      <a:txBody>
                        <a:bodyPr/>
                        <a:lstStyle/>
                        <a:p>
                          <a:endParaRPr lang="zh-CN"/>
                        </a:p>
                      </a:txBody>
                      <a:tcPr>
                        <a:blipFill>
                          <a:blip r:embed="rId3"/>
                          <a:stretch>
                            <a:fillRect l="-439806" t="-500000" r="-189320" b="-1961"/>
                          </a:stretch>
                        </a:blipFill>
                      </a:tcPr>
                    </a:tc>
                    <a:tc>
                      <a:txBody>
                        <a:bodyPr/>
                        <a:lstStyle/>
                        <a:p>
                          <a:r>
                            <a:rPr lang="en-US" altLang="zh-CN" dirty="0"/>
                            <a:t>GSD</a:t>
                          </a:r>
                          <a:endParaRPr lang="zh-CN" altLang="en-US" dirty="0"/>
                        </a:p>
                      </a:txBody>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310584210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7951" y="176843"/>
            <a:ext cx="1787265" cy="727180"/>
          </a:xfrm>
        </p:spPr>
        <p:txBody>
          <a:bodyPr/>
          <a:lstStyle/>
          <a:p>
            <a:r>
              <a:rPr lang="en-US" altLang="zh-CN" dirty="0"/>
              <a:t>Online</a:t>
            </a:r>
            <a:endParaRPr lang="zh-CN" altLang="en-US" dirty="0"/>
          </a:p>
        </p:txBody>
      </p:sp>
      <p:sp>
        <p:nvSpPr>
          <p:cNvPr id="3" name="文本框 2"/>
          <p:cNvSpPr txBox="1"/>
          <p:nvPr/>
        </p:nvSpPr>
        <p:spPr>
          <a:xfrm>
            <a:off x="2331279" y="1639461"/>
            <a:ext cx="6009664" cy="502766"/>
          </a:xfrm>
          <a:prstGeom prst="rect">
            <a:avLst/>
          </a:prstGeom>
          <a:noFill/>
        </p:spPr>
        <p:txBody>
          <a:bodyPr wrap="square">
            <a:spAutoFit/>
          </a:bodyPr>
          <a:lstStyle/>
          <a:p>
            <a:r>
              <a:rPr lang="en-US" altLang="zh-CN" sz="2665" b="1" dirty="0">
                <a:solidFill>
                  <a:schemeClr val="bg2"/>
                </a:solidFill>
              </a:rPr>
              <a:t>Background</a:t>
            </a:r>
            <a:endParaRPr lang="zh-CN" altLang="en-US" sz="2665" b="1" dirty="0">
              <a:solidFill>
                <a:schemeClr val="bg2"/>
              </a:solidFill>
            </a:endParaRPr>
          </a:p>
        </p:txBody>
      </p:sp>
      <p:sp>
        <p:nvSpPr>
          <p:cNvPr id="11" name="椭圆 10"/>
          <p:cNvSpPr/>
          <p:nvPr/>
        </p:nvSpPr>
        <p:spPr>
          <a:xfrm>
            <a:off x="1582491" y="1605227"/>
            <a:ext cx="591004" cy="5910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01</a:t>
            </a:r>
            <a:endParaRPr lang="zh-CN" altLang="en-US" sz="2665" dirty="0">
              <a:solidFill>
                <a:schemeClr val="bg1"/>
              </a:solidFill>
              <a:latin typeface="Impact" panose="020B0806030902050204" pitchFamily="34" charset="0"/>
            </a:endParaRPr>
          </a:p>
        </p:txBody>
      </p:sp>
      <p:grpSp>
        <p:nvGrpSpPr>
          <p:cNvPr id="14" name="组合 13"/>
          <p:cNvGrpSpPr/>
          <p:nvPr/>
        </p:nvGrpSpPr>
        <p:grpSpPr>
          <a:xfrm>
            <a:off x="1574139" y="2980727"/>
            <a:ext cx="8956075" cy="591004"/>
            <a:chOff x="748456" y="1690664"/>
            <a:chExt cx="6690786" cy="443253"/>
          </a:xfrm>
        </p:grpSpPr>
        <p:sp>
          <p:nvSpPr>
            <p:cNvPr id="9" name="文本框 8"/>
            <p:cNvSpPr txBox="1"/>
            <p:nvPr/>
          </p:nvSpPr>
          <p:spPr>
            <a:xfrm>
              <a:off x="1316311" y="1715018"/>
              <a:ext cx="6122931" cy="377075"/>
            </a:xfrm>
            <a:prstGeom prst="rect">
              <a:avLst/>
            </a:prstGeom>
            <a:noFill/>
          </p:spPr>
          <p:txBody>
            <a:bodyPr wrap="square">
              <a:spAutoFit/>
            </a:bodyPr>
            <a:lstStyle/>
            <a:p>
              <a:r>
                <a:rPr lang="en-US" altLang="zh-CN" sz="2665" b="1" dirty="0">
                  <a:solidFill>
                    <a:schemeClr val="bg2"/>
                  </a:solidFill>
                </a:rPr>
                <a:t>Preliminaries</a:t>
              </a:r>
              <a:endParaRPr lang="zh-CN" altLang="en-US" sz="2665" b="1" dirty="0">
                <a:solidFill>
                  <a:schemeClr val="bg2"/>
                </a:solidFill>
              </a:endParaRPr>
            </a:p>
          </p:txBody>
        </p:sp>
        <p:sp>
          <p:nvSpPr>
            <p:cNvPr id="12" name="椭圆 11"/>
            <p:cNvSpPr/>
            <p:nvPr/>
          </p:nvSpPr>
          <p:spPr>
            <a:xfrm>
              <a:off x="748456" y="1690664"/>
              <a:ext cx="443253" cy="44325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02</a:t>
              </a:r>
              <a:endParaRPr lang="zh-CN" altLang="en-US" sz="2665" dirty="0">
                <a:solidFill>
                  <a:schemeClr val="bg1"/>
                </a:solidFill>
                <a:latin typeface="Impact" panose="020B0806030902050204" pitchFamily="34" charset="0"/>
              </a:endParaRPr>
            </a:p>
          </p:txBody>
        </p:sp>
      </p:grpSp>
      <p:grpSp>
        <p:nvGrpSpPr>
          <p:cNvPr id="15" name="组合 14"/>
          <p:cNvGrpSpPr/>
          <p:nvPr/>
        </p:nvGrpSpPr>
        <p:grpSpPr>
          <a:xfrm>
            <a:off x="1582420" y="4558665"/>
            <a:ext cx="9886315" cy="1576784"/>
            <a:chOff x="752276" y="3406617"/>
            <a:chExt cx="7414891" cy="1182603"/>
          </a:xfrm>
        </p:grpSpPr>
        <p:sp>
          <p:nvSpPr>
            <p:cNvPr id="4" name="文本框 3"/>
            <p:cNvSpPr txBox="1"/>
            <p:nvPr/>
          </p:nvSpPr>
          <p:spPr>
            <a:xfrm>
              <a:off x="1316310" y="3443497"/>
              <a:ext cx="6850857" cy="376242"/>
            </a:xfrm>
            <a:prstGeom prst="rect">
              <a:avLst/>
            </a:prstGeom>
            <a:noFill/>
          </p:spPr>
          <p:txBody>
            <a:bodyPr wrap="square">
              <a:spAutoFit/>
            </a:bodyPr>
            <a:lstStyle/>
            <a:p>
              <a:r>
                <a:rPr lang="en-US" altLang="zh-CN" sz="2665" b="1" dirty="0">
                  <a:solidFill>
                    <a:srgbClr val="002060"/>
                  </a:solidFill>
                </a:rPr>
                <a:t>Our Work —— code-based </a:t>
              </a:r>
              <a:r>
                <a:rPr lang="en-US" altLang="zh-CN" sz="2665" b="1" dirty="0">
                  <a:solidFill>
                    <a:srgbClr val="002060"/>
                  </a:solidFill>
                  <a:sym typeface="+mn-ea"/>
                </a:rPr>
                <a:t>one-out-of-many proofs</a:t>
              </a:r>
              <a:endParaRPr lang="en-US" altLang="zh-CN" sz="2665" b="1" dirty="0">
                <a:solidFill>
                  <a:srgbClr val="002060"/>
                </a:solidFill>
              </a:endParaRPr>
            </a:p>
          </p:txBody>
        </p:sp>
        <p:sp>
          <p:nvSpPr>
            <p:cNvPr id="5" name="文本框 4"/>
            <p:cNvSpPr txBox="1"/>
            <p:nvPr/>
          </p:nvSpPr>
          <p:spPr>
            <a:xfrm>
              <a:off x="1687783" y="3949321"/>
              <a:ext cx="4629150" cy="499116"/>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chemeClr val="bg2">
                      <a:lumMod val="90000"/>
                    </a:schemeClr>
                  </a:solidFill>
                  <a:latin typeface="微软雅黑" pitchFamily="34" charset="-122"/>
                </a:rPr>
                <a:t>SD/ GSD-based one-out-of-many proofs</a:t>
              </a:r>
              <a:endParaRPr lang="zh-CN" altLang="en-US" sz="1865" b="1" dirty="0">
                <a:solidFill>
                  <a:schemeClr val="bg2">
                    <a:lumMod val="90000"/>
                  </a:schemeClr>
                </a:solidFill>
                <a:latin typeface="微软雅黑" pitchFamily="34" charset="-122"/>
              </a:endParaRPr>
            </a:p>
            <a:p>
              <a:pPr marL="381000" indent="-381000">
                <a:buFont typeface="Wingdings" panose="05000000000000000000" pitchFamily="2" charset="2"/>
                <a:buChar char="l"/>
              </a:pPr>
              <a:endParaRPr lang="en-US" altLang="zh-CN" sz="1865" b="1" dirty="0">
                <a:solidFill>
                  <a:srgbClr val="3391AA"/>
                </a:solidFill>
                <a:latin typeface="微软雅黑" pitchFamily="34" charset="-122"/>
              </a:endParaRPr>
            </a:p>
          </p:txBody>
        </p:sp>
        <p:sp>
          <p:nvSpPr>
            <p:cNvPr id="6" name="文本框 5"/>
            <p:cNvSpPr txBox="1"/>
            <p:nvPr/>
          </p:nvSpPr>
          <p:spPr>
            <a:xfrm>
              <a:off x="1687783" y="4305371"/>
              <a:ext cx="4629150" cy="283849"/>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chemeClr val="bg2">
                      <a:lumMod val="90000"/>
                    </a:schemeClr>
                  </a:solidFill>
                  <a:latin typeface="微软雅黑" pitchFamily="34" charset="-122"/>
                </a:rPr>
                <a:t>Ring signature scheme</a:t>
              </a:r>
            </a:p>
          </p:txBody>
        </p:sp>
        <p:sp>
          <p:nvSpPr>
            <p:cNvPr id="13" name="椭圆 12"/>
            <p:cNvSpPr/>
            <p:nvPr/>
          </p:nvSpPr>
          <p:spPr>
            <a:xfrm>
              <a:off x="752276" y="3406617"/>
              <a:ext cx="443253" cy="443253"/>
            </a:xfrm>
            <a:prstGeom prst="ellipse">
              <a:avLst/>
            </a:prstGeom>
            <a:solidFill>
              <a:srgbClr val="013E5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03</a:t>
              </a:r>
              <a:endParaRPr lang="zh-CN" altLang="en-US" sz="2665" dirty="0">
                <a:solidFill>
                  <a:schemeClr val="bg1"/>
                </a:solidFill>
                <a:latin typeface="Impact" panose="020B0806030902050204" pitchFamily="34" charset="0"/>
              </a:endParaRPr>
            </a:p>
          </p:txBody>
        </p:sp>
      </p:grpSp>
      <p:sp>
        <p:nvSpPr>
          <p:cNvPr id="16" name="灯片编号占位符 15"/>
          <p:cNvSpPr>
            <a:spLocks noGrp="1"/>
          </p:cNvSpPr>
          <p:nvPr>
            <p:ph type="sldNum" sz="quarter" idx="12"/>
          </p:nvPr>
        </p:nvSpPr>
        <p:spPr/>
        <p:txBody>
          <a:bodyPr/>
          <a:lstStyle/>
          <a:p>
            <a:pPr defTabSz="914400">
              <a:defRPr/>
            </a:pPr>
            <a:fld id="{0F0C7B39-4D7E-4E2C-B3E5-BF16B572E60E}" type="slidenum">
              <a:rPr lang="zh-CN" altLang="en-US"/>
              <a:t>38</a:t>
            </a:fld>
            <a:endParaRPr lang="zh-CN" altLang="en-US"/>
          </a:p>
        </p:txBody>
      </p:sp>
      <p:sp>
        <p:nvSpPr>
          <p:cNvPr id="7" name="文本框 6"/>
          <p:cNvSpPr txBox="1"/>
          <p:nvPr/>
        </p:nvSpPr>
        <p:spPr>
          <a:xfrm>
            <a:off x="2826576" y="6184668"/>
            <a:ext cx="6172200" cy="379656"/>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rgbClr val="3391AA"/>
                </a:solidFill>
                <a:latin typeface="微软雅黑" pitchFamily="34" charset="-122"/>
              </a:rPr>
              <a:t>Group signature scheme</a:t>
            </a:r>
          </a:p>
        </p:txBody>
      </p:sp>
      <p:sp>
        <p:nvSpPr>
          <p:cNvPr id="17" name="文本框 16">
            <a:extLst>
              <a:ext uri="{FF2B5EF4-FFF2-40B4-BE49-F238E27FC236}">
                <a16:creationId xmlns:a16="http://schemas.microsoft.com/office/drawing/2014/main" id="{839BBB95-DB09-3FE9-12E4-DAFE03D137A9}"/>
              </a:ext>
            </a:extLst>
          </p:cNvPr>
          <p:cNvSpPr txBox="1"/>
          <p:nvPr/>
        </p:nvSpPr>
        <p:spPr>
          <a:xfrm>
            <a:off x="2672207" y="4148495"/>
            <a:ext cx="6096000"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chemeClr val="bg2"/>
                </a:solidFill>
                <a:latin typeface="微软雅黑" pitchFamily="34" charset="-122"/>
              </a:rPr>
              <a:t>General decoding problem</a:t>
            </a:r>
            <a:endParaRPr lang="zh-CN" altLang="en-US" sz="2000" dirty="0">
              <a:solidFill>
                <a:schemeClr val="bg2"/>
              </a:solidFill>
            </a:endParaRPr>
          </a:p>
        </p:txBody>
      </p:sp>
      <p:sp>
        <p:nvSpPr>
          <p:cNvPr id="18" name="文本框 17">
            <a:extLst>
              <a:ext uri="{FF2B5EF4-FFF2-40B4-BE49-F238E27FC236}">
                <a16:creationId xmlns:a16="http://schemas.microsoft.com/office/drawing/2014/main" id="{06D06FFE-7CCE-1094-1501-6A046D190C59}"/>
              </a:ext>
            </a:extLst>
          </p:cNvPr>
          <p:cNvSpPr txBox="1"/>
          <p:nvPr/>
        </p:nvSpPr>
        <p:spPr>
          <a:xfrm>
            <a:off x="2672207" y="3659243"/>
            <a:ext cx="7057051"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chemeClr val="bg2"/>
                </a:solidFill>
                <a:latin typeface="微软雅黑" pitchFamily="34" charset="-122"/>
              </a:rPr>
              <a:t>Syndrome decoding problem</a:t>
            </a:r>
            <a:endParaRPr lang="zh-CN" altLang="en-US" sz="2400" dirty="0">
              <a:solidFill>
                <a:schemeClr val="bg2"/>
              </a:solidFill>
            </a:endParaRPr>
          </a:p>
        </p:txBody>
      </p:sp>
      <p:sp>
        <p:nvSpPr>
          <p:cNvPr id="8" name="文本框 7">
            <a:extLst>
              <a:ext uri="{FF2B5EF4-FFF2-40B4-BE49-F238E27FC236}">
                <a16:creationId xmlns:a16="http://schemas.microsoft.com/office/drawing/2014/main" id="{31DBB544-431C-5DBC-4F7C-9E9289090F69}"/>
              </a:ext>
            </a:extLst>
          </p:cNvPr>
          <p:cNvSpPr txBox="1"/>
          <p:nvPr/>
        </p:nvSpPr>
        <p:spPr>
          <a:xfrm>
            <a:off x="2384150" y="2315000"/>
            <a:ext cx="7057051"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chemeClr val="bg2"/>
                </a:solidFill>
                <a:latin typeface="微软雅黑" pitchFamily="34" charset="-122"/>
              </a:rPr>
              <a:t>One-out-of-many proofs</a:t>
            </a:r>
            <a:endParaRPr lang="zh-CN" altLang="en-US" sz="2400" dirty="0">
              <a:solidFill>
                <a:schemeClr val="bg2"/>
              </a:solidFill>
            </a:endParaRPr>
          </a:p>
        </p:txBody>
      </p:sp>
    </p:spTree>
    <p:extLst>
      <p:ext uri="{BB962C8B-B14F-4D97-AF65-F5344CB8AC3E}">
        <p14:creationId xmlns:p14="http://schemas.microsoft.com/office/powerpoint/2010/main" val="1376589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 (group signature)</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39</a:t>
            </a:fld>
            <a:endParaRPr lang="zh-CN" altLang="en-US"/>
          </a:p>
        </p:txBody>
      </p:sp>
      <p:sp>
        <p:nvSpPr>
          <p:cNvPr id="3" name="文本框 2">
            <a:extLst>
              <a:ext uri="{FF2B5EF4-FFF2-40B4-BE49-F238E27FC236}">
                <a16:creationId xmlns:a16="http://schemas.microsoft.com/office/drawing/2014/main" id="{4017B156-8D71-4851-4D7B-CD5CF309C50B}"/>
              </a:ext>
            </a:extLst>
          </p:cNvPr>
          <p:cNvSpPr txBox="1"/>
          <p:nvPr/>
        </p:nvSpPr>
        <p:spPr>
          <a:xfrm>
            <a:off x="624252" y="872673"/>
            <a:ext cx="9483843" cy="923330"/>
          </a:xfrm>
          <a:prstGeom prst="rect">
            <a:avLst/>
          </a:prstGeom>
          <a:noFill/>
        </p:spPr>
        <p:txBody>
          <a:bodyPr wrap="square" rtlCol="0">
            <a:spAutoFit/>
          </a:bodyPr>
          <a:lstStyle/>
          <a:p>
            <a:r>
              <a:rPr lang="en" altLang="zh-CN" b="0" i="0" dirty="0">
                <a:solidFill>
                  <a:srgbClr val="000000"/>
                </a:solidFill>
                <a:effectLst/>
                <a:latin typeface="STKaiti" panose="02010600040101010101" pitchFamily="2" charset="-122"/>
                <a:ea typeface="STKaiti" panose="02010600040101010101" pitchFamily="2" charset="-122"/>
              </a:rPr>
              <a:t>We construct a group signature scheme using the '</a:t>
            </a:r>
            <a:r>
              <a:rPr lang="en" altLang="zh-CN" b="0" i="0" dirty="0">
                <a:effectLst/>
                <a:latin typeface="STKaiti" panose="02010600040101010101" pitchFamily="2" charset="-122"/>
                <a:ea typeface="STKaiti" panose="02010600040101010101" pitchFamily="2" charset="-122"/>
              </a:rPr>
              <a:t>enc-then-prove</a:t>
            </a:r>
            <a:r>
              <a:rPr lang="en" altLang="zh-CN" b="0" i="0" dirty="0">
                <a:solidFill>
                  <a:srgbClr val="000000"/>
                </a:solidFill>
                <a:effectLst/>
                <a:latin typeface="STKaiti" panose="02010600040101010101" pitchFamily="2" charset="-122"/>
                <a:ea typeface="STKaiti" panose="02010600040101010101" pitchFamily="2" charset="-122"/>
              </a:rPr>
              <a:t>' framework.</a:t>
            </a:r>
          </a:p>
          <a:p>
            <a:pPr algn="l"/>
            <a:br>
              <a:rPr lang="en" altLang="zh-CN" b="0" i="0" dirty="0">
                <a:solidFill>
                  <a:srgbClr val="000000"/>
                </a:solidFill>
                <a:effectLst/>
                <a:latin typeface="Söhne"/>
              </a:rPr>
            </a:br>
            <a:endParaRPr lang="en" altLang="zh-CN" b="0" i="0" dirty="0">
              <a:solidFill>
                <a:srgbClr val="000000"/>
              </a:solidFill>
              <a:effectLst/>
              <a:latin typeface="Söhne"/>
            </a:endParaRPr>
          </a:p>
        </p:txBody>
      </p:sp>
      <p:sp>
        <p:nvSpPr>
          <p:cNvPr id="4" name="文本框 3">
            <a:extLst>
              <a:ext uri="{FF2B5EF4-FFF2-40B4-BE49-F238E27FC236}">
                <a16:creationId xmlns:a16="http://schemas.microsoft.com/office/drawing/2014/main" id="{B165DC59-0A1B-577F-7133-8A71B48C4912}"/>
              </a:ext>
            </a:extLst>
          </p:cNvPr>
          <p:cNvSpPr txBox="1"/>
          <p:nvPr/>
        </p:nvSpPr>
        <p:spPr>
          <a:xfrm>
            <a:off x="2057401" y="3204048"/>
            <a:ext cx="1669072" cy="369332"/>
          </a:xfrm>
          <a:prstGeom prst="rect">
            <a:avLst/>
          </a:prstGeom>
          <a:noFill/>
        </p:spPr>
        <p:txBody>
          <a:bodyPr wrap="square">
            <a:spAutoFit/>
          </a:bodyPr>
          <a:lstStyle/>
          <a:p>
            <a:r>
              <a:rPr lang="en" altLang="zh-CN" b="0" i="0" dirty="0">
                <a:effectLst/>
                <a:latin typeface="STKaiti" panose="02010600040101010101" pitchFamily="2" charset="-122"/>
                <a:ea typeface="STKaiti" panose="02010600040101010101" pitchFamily="2" charset="-122"/>
              </a:rPr>
              <a:t>enc-then-prove</a:t>
            </a:r>
            <a:endParaRPr lang="zh-CN" altLang="en-US" dirty="0">
              <a:latin typeface="STKaiti" panose="02010600040101010101" pitchFamily="2" charset="-122"/>
              <a:ea typeface="STKaiti" panose="02010600040101010101" pitchFamily="2" charset="-122"/>
            </a:endParaRPr>
          </a:p>
        </p:txBody>
      </p:sp>
      <p:sp>
        <p:nvSpPr>
          <p:cNvPr id="5" name="左大括号 4">
            <a:extLst>
              <a:ext uri="{FF2B5EF4-FFF2-40B4-BE49-F238E27FC236}">
                <a16:creationId xmlns:a16="http://schemas.microsoft.com/office/drawing/2014/main" id="{9239E610-B4A4-0C6E-AAE1-C3254AB20310}"/>
              </a:ext>
            </a:extLst>
          </p:cNvPr>
          <p:cNvSpPr/>
          <p:nvPr/>
        </p:nvSpPr>
        <p:spPr>
          <a:xfrm>
            <a:off x="3648808" y="2118946"/>
            <a:ext cx="782515" cy="26201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53720FFE-0B48-975F-9642-26DB4F121579}"/>
              </a:ext>
            </a:extLst>
          </p:cNvPr>
          <p:cNvSpPr txBox="1"/>
          <p:nvPr/>
        </p:nvSpPr>
        <p:spPr>
          <a:xfrm>
            <a:off x="4586655" y="1946028"/>
            <a:ext cx="6574987" cy="369332"/>
          </a:xfrm>
          <a:prstGeom prst="rect">
            <a:avLst/>
          </a:prstGeom>
          <a:noFill/>
        </p:spPr>
        <p:txBody>
          <a:bodyPr wrap="square" rtlCol="0">
            <a:spAutoFit/>
          </a:bodyPr>
          <a:lstStyle/>
          <a:p>
            <a:pPr algn="l"/>
            <a:r>
              <a:rPr kumimoji="1" lang="en-US" altLang="zh-CN" dirty="0">
                <a:latin typeface="STKaiti" panose="02010600040101010101" pitchFamily="2" charset="-122"/>
                <a:ea typeface="STKaiti" panose="02010600040101010101" pitchFamily="2" charset="-122"/>
              </a:rPr>
              <a:t>1.One-out-of-many proofs</a:t>
            </a:r>
            <a:r>
              <a:rPr kumimoji="1" lang="zh-CN" altLang="en-US" dirty="0">
                <a:latin typeface="STKaiti" panose="02010600040101010101" pitchFamily="2" charset="-122"/>
                <a:ea typeface="STKaiti" panose="02010600040101010101" pitchFamily="2" charset="-122"/>
              </a:rPr>
              <a:t>：</a:t>
            </a:r>
            <a:r>
              <a:rPr kumimoji="1" lang="en" altLang="zh-CN" dirty="0">
                <a:latin typeface="STKaiti" panose="02010600040101010101" pitchFamily="2" charset="-122"/>
                <a:ea typeface="STKaiti" panose="02010600040101010101" pitchFamily="2" charset="-122"/>
              </a:rPr>
              <a:t>Prove membership in the group.</a:t>
            </a:r>
            <a:endParaRPr kumimoji="1" lang="zh-CN" altLang="en-US" dirty="0">
              <a:latin typeface="STKaiti" panose="02010600040101010101" pitchFamily="2" charset="-122"/>
              <a:ea typeface="STKaiti" panose="02010600040101010101" pitchFamily="2" charset="-122"/>
            </a:endParaRPr>
          </a:p>
        </p:txBody>
      </p:sp>
      <p:sp>
        <p:nvSpPr>
          <p:cNvPr id="7" name="文本框 6">
            <a:extLst>
              <a:ext uri="{FF2B5EF4-FFF2-40B4-BE49-F238E27FC236}">
                <a16:creationId xmlns:a16="http://schemas.microsoft.com/office/drawing/2014/main" id="{F5268C4F-D625-B77A-93BF-688B17202E5F}"/>
              </a:ext>
            </a:extLst>
          </p:cNvPr>
          <p:cNvSpPr txBox="1"/>
          <p:nvPr/>
        </p:nvSpPr>
        <p:spPr>
          <a:xfrm>
            <a:off x="4561040" y="3204048"/>
            <a:ext cx="5547055"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2.</a:t>
            </a:r>
            <a:r>
              <a:rPr kumimoji="1" lang="en" altLang="zh-CN" dirty="0">
                <a:latin typeface="STKaiti" panose="02010600040101010101" pitchFamily="2" charset="-122"/>
                <a:ea typeface="STKaiti" panose="02010600040101010101" pitchFamily="2" charset="-122"/>
              </a:rPr>
              <a:t> Verifiable encryption scheme: To achieve traceability.</a:t>
            </a:r>
            <a:endParaRPr kumimoji="1" lang="zh-CN" altLang="en-US" dirty="0">
              <a:latin typeface="STKaiti" panose="02010600040101010101" pitchFamily="2" charset="-122"/>
              <a:ea typeface="STKaiti" panose="02010600040101010101" pitchFamily="2" charset="-122"/>
            </a:endParaRPr>
          </a:p>
        </p:txBody>
      </p:sp>
      <p:sp>
        <p:nvSpPr>
          <p:cNvPr id="8" name="文本框 7">
            <a:extLst>
              <a:ext uri="{FF2B5EF4-FFF2-40B4-BE49-F238E27FC236}">
                <a16:creationId xmlns:a16="http://schemas.microsoft.com/office/drawing/2014/main" id="{98708D0A-C9CF-7BFF-8910-C4DA883DD52E}"/>
              </a:ext>
            </a:extLst>
          </p:cNvPr>
          <p:cNvSpPr txBox="1"/>
          <p:nvPr/>
        </p:nvSpPr>
        <p:spPr>
          <a:xfrm>
            <a:off x="4586656" y="4462069"/>
            <a:ext cx="6180992" cy="1477328"/>
          </a:xfrm>
          <a:prstGeom prst="rect">
            <a:avLst/>
          </a:prstGeom>
          <a:noFill/>
        </p:spPr>
        <p:txBody>
          <a:bodyPr wrap="square">
            <a:spAutoFit/>
          </a:bodyPr>
          <a:lstStyle/>
          <a:p>
            <a:pPr algn="l"/>
            <a:r>
              <a:rPr kumimoji="1" lang="en-US" altLang="zh-CN" dirty="0">
                <a:latin typeface="STKaiti" panose="02010600040101010101" pitchFamily="2" charset="-122"/>
                <a:ea typeface="STKaiti" panose="02010600040101010101" pitchFamily="2" charset="-122"/>
              </a:rPr>
              <a:t>3.</a:t>
            </a:r>
            <a:r>
              <a:rPr lang="en" altLang="zh-CN" b="0" i="0" dirty="0">
                <a:solidFill>
                  <a:srgbClr val="000000"/>
                </a:solidFill>
                <a:effectLst/>
                <a:latin typeface="Söhne"/>
              </a:rPr>
              <a:t> </a:t>
            </a:r>
            <a:r>
              <a:rPr lang="en" altLang="zh-CN" b="0" i="0" dirty="0">
                <a:solidFill>
                  <a:srgbClr val="000000"/>
                </a:solidFill>
                <a:effectLst/>
                <a:latin typeface="STKaiti" panose="02010600040101010101" pitchFamily="2" charset="-122"/>
                <a:ea typeface="STKaiti" panose="02010600040101010101" pitchFamily="2" charset="-122"/>
              </a:rPr>
              <a:t>Connecting the zero-knowledge proof protocols of the first two layers: Ensuring members truthfully encrypt their indices.</a:t>
            </a:r>
          </a:p>
          <a:p>
            <a:pPr algn="l"/>
            <a:br>
              <a:rPr lang="en" altLang="zh-CN" b="0" i="0" dirty="0">
                <a:solidFill>
                  <a:srgbClr val="000000"/>
                </a:solidFill>
                <a:effectLst/>
                <a:latin typeface="Söhne"/>
              </a:rPr>
            </a:br>
            <a:endParaRPr lang="en" altLang="zh-CN" b="0" i="0" dirty="0">
              <a:solidFill>
                <a:srgbClr val="000000"/>
              </a:solidFill>
              <a:effectLst/>
              <a:latin typeface="Söhne"/>
            </a:endParaRPr>
          </a:p>
          <a:p>
            <a:r>
              <a:rPr kumimoji="1" lang="zh-CN" altLang="en-US" dirty="0">
                <a:latin typeface="STKaiti" panose="02010600040101010101" pitchFamily="2" charset="-122"/>
                <a:ea typeface="STKaiti" panose="02010600040101010101" pitchFamily="2" charset="-122"/>
              </a:rPr>
              <a:t>。</a:t>
            </a:r>
            <a:endParaRPr lang="zh-CN" altLang="en-US" dirty="0"/>
          </a:p>
        </p:txBody>
      </p:sp>
      <p:sp>
        <p:nvSpPr>
          <p:cNvPr id="9" name="上箭头 8">
            <a:extLst>
              <a:ext uri="{FF2B5EF4-FFF2-40B4-BE49-F238E27FC236}">
                <a16:creationId xmlns:a16="http://schemas.microsoft.com/office/drawing/2014/main" id="{2D3E27CA-FD6A-B625-C3F4-6B076B5054C8}"/>
              </a:ext>
            </a:extLst>
          </p:cNvPr>
          <p:cNvSpPr/>
          <p:nvPr/>
        </p:nvSpPr>
        <p:spPr>
          <a:xfrm flipH="1" flipV="1">
            <a:off x="6734497" y="5123415"/>
            <a:ext cx="61957" cy="8736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3E4A0D68-0836-D9CD-749A-62115CE283B5}"/>
                  </a:ext>
                </a:extLst>
              </p:cNvPr>
              <p:cNvSpPr txBox="1"/>
              <p:nvPr/>
            </p:nvSpPr>
            <p:spPr>
              <a:xfrm>
                <a:off x="6858306" y="5396923"/>
                <a:ext cx="1176028" cy="276999"/>
              </a:xfrm>
              <a:prstGeom prst="rect">
                <a:avLst/>
              </a:prstGeom>
              <a:solidFill>
                <a:schemeClr val="accent4"/>
              </a:solidFill>
            </p:spPr>
            <p:txBody>
              <a:bodyPr wrap="none" lIns="0" tIns="0" rIns="0" bIns="0" rtlCol="0">
                <a:spAutoFit/>
              </a:bodyPr>
              <a:lstStyle/>
              <a:p>
                <a14:m>
                  <m:oMath xmlns:m="http://schemas.openxmlformats.org/officeDocument/2006/math">
                    <m:r>
                      <a:rPr kumimoji="1" lang="en-US" altLang="zh-CN">
                        <a:latin typeface="Cambria Math" panose="02040503050406030204" pitchFamily="18" charset="0"/>
                        <a:ea typeface="STKaiti" panose="02010600040101010101" pitchFamily="2" charset="-122"/>
                      </a:rPr>
                      <m:t>𝐹</m:t>
                    </m:r>
                  </m:oMath>
                </a14:m>
                <a:r>
                  <a:rPr kumimoji="1" lang="en-US" altLang="zh-CN" dirty="0">
                    <a:latin typeface="STKaiti" panose="02010600040101010101" pitchFamily="2" charset="-122"/>
                    <a:ea typeface="STKaiti" panose="02010600040101010101" pitchFamily="2" charset="-122"/>
                  </a:rPr>
                  <a:t>iat-Shamir</a:t>
                </a:r>
                <a:endParaRPr kumimoji="1" lang="zh-CN" altLang="en-US" dirty="0">
                  <a:latin typeface="STKaiti" panose="02010600040101010101" pitchFamily="2" charset="-122"/>
                  <a:ea typeface="STKaiti" panose="02010600040101010101" pitchFamily="2" charset="-122"/>
                </a:endParaRPr>
              </a:p>
            </p:txBody>
          </p:sp>
        </mc:Choice>
        <mc:Fallback xmlns="">
          <p:sp>
            <p:nvSpPr>
              <p:cNvPr id="10" name="文本框 9">
                <a:extLst>
                  <a:ext uri="{FF2B5EF4-FFF2-40B4-BE49-F238E27FC236}">
                    <a16:creationId xmlns:a16="http://schemas.microsoft.com/office/drawing/2014/main" id="{3E4A0D68-0836-D9CD-749A-62115CE283B5}"/>
                  </a:ext>
                </a:extLst>
              </p:cNvPr>
              <p:cNvSpPr txBox="1">
                <a:spLocks noRot="1" noChangeAspect="1" noMove="1" noResize="1" noEditPoints="1" noAdjustHandles="1" noChangeArrowheads="1" noChangeShapeType="1" noTextEdit="1"/>
              </p:cNvSpPr>
              <p:nvPr/>
            </p:nvSpPr>
            <p:spPr>
              <a:xfrm>
                <a:off x="6858306" y="5396923"/>
                <a:ext cx="1176028" cy="276999"/>
              </a:xfrm>
              <a:prstGeom prst="rect">
                <a:avLst/>
              </a:prstGeom>
              <a:blipFill>
                <a:blip r:embed="rId3"/>
                <a:stretch>
                  <a:fillRect l="-7527" t="-26087" r="-11828" b="-43478"/>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FED77C64-9C16-0443-06FF-345405459501}"/>
              </a:ext>
            </a:extLst>
          </p:cNvPr>
          <p:cNvSpPr txBox="1"/>
          <p:nvPr/>
        </p:nvSpPr>
        <p:spPr>
          <a:xfrm>
            <a:off x="6018334" y="6012104"/>
            <a:ext cx="2681241"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Group signature scheme</a:t>
            </a:r>
            <a:endParaRPr kumimoji="1" lang="zh-CN" altLang="en-US" dirty="0">
              <a:latin typeface="STKaiti" panose="02010600040101010101" pitchFamily="2" charset="-122"/>
              <a:ea typeface="STKaiti" panose="02010600040101010101" pitchFamily="2" charset="-122"/>
            </a:endParaRPr>
          </a:p>
        </p:txBody>
      </p:sp>
    </p:spTree>
    <p:extLst>
      <p:ext uri="{BB962C8B-B14F-4D97-AF65-F5344CB8AC3E}">
        <p14:creationId xmlns:p14="http://schemas.microsoft.com/office/powerpoint/2010/main" val="370326087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t>Background</a:t>
            </a:r>
            <a:endParaRPr lang="zh-CN" altLang="en-US" sz="4000" b="1" dirty="0">
              <a:solidFill>
                <a:srgbClr val="002060"/>
              </a:solidFill>
            </a:endParaRPr>
          </a:p>
        </p:txBody>
      </p:sp>
      <p:sp>
        <p:nvSpPr>
          <p:cNvPr id="16" name="圆角矩形 15"/>
          <p:cNvSpPr/>
          <p:nvPr/>
        </p:nvSpPr>
        <p:spPr>
          <a:xfrm>
            <a:off x="678437" y="1090181"/>
            <a:ext cx="5536096" cy="476772"/>
          </a:xfrm>
          <a:prstGeom prst="round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dirty="0"/>
          </a:p>
        </p:txBody>
      </p:sp>
      <p:sp>
        <p:nvSpPr>
          <p:cNvPr id="17" name="矩形 16"/>
          <p:cNvSpPr/>
          <p:nvPr/>
        </p:nvSpPr>
        <p:spPr>
          <a:xfrm>
            <a:off x="683759" y="1097145"/>
            <a:ext cx="5454575" cy="7487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33" b="1" dirty="0">
                <a:solidFill>
                  <a:schemeClr val="bg1"/>
                </a:solidFill>
                <a:ea typeface="微软雅黑" panose="020B0503020204020204" pitchFamily="34" charset="-122"/>
              </a:rPr>
              <a:t>Definition (one-out-of-many proofs)</a:t>
            </a:r>
            <a:endParaRPr lang="zh-CN" altLang="en-US" sz="2133" b="1" dirty="0">
              <a:solidFill>
                <a:schemeClr val="bg1"/>
              </a:solidFill>
              <a:ea typeface="微软雅黑" panose="020B0503020204020204" pitchFamily="34" charset="-122"/>
            </a:endParaRPr>
          </a:p>
          <a:p>
            <a:r>
              <a:rPr lang="en-US" altLang="zh-CN" sz="2133" b="1" dirty="0">
                <a:solidFill>
                  <a:schemeClr val="bg1"/>
                </a:solidFill>
                <a:ea typeface="微软雅黑" panose="020B0503020204020204" pitchFamily="34" charset="-122"/>
              </a:rPr>
              <a:t>)</a:t>
            </a:r>
            <a:endParaRPr lang="zh-CN" altLang="en-US" sz="2133" b="1" dirty="0">
              <a:solidFill>
                <a:schemeClr val="bg1"/>
              </a:solidFill>
            </a:endParaRPr>
          </a:p>
        </p:txBody>
      </p:sp>
      <p:sp>
        <p:nvSpPr>
          <p:cNvPr id="52" name="灯片编号占位符 51"/>
          <p:cNvSpPr>
            <a:spLocks noGrp="1"/>
          </p:cNvSpPr>
          <p:nvPr>
            <p:ph type="sldNum" sz="quarter" idx="12"/>
          </p:nvPr>
        </p:nvSpPr>
        <p:spPr/>
        <p:txBody>
          <a:bodyPr/>
          <a:lstStyle/>
          <a:p>
            <a:pPr defTabSz="914377">
              <a:defRPr/>
            </a:pPr>
            <a:fld id="{0F0C7B39-4D7E-4E2C-B3E5-BF16B572E60E}" type="slidenum">
              <a:rPr lang="zh-CN" altLang="en-US"/>
              <a:pPr defTabSz="914377">
                <a:defRPr/>
              </a:pPr>
              <a:t>4</a:t>
            </a:fld>
            <a:endParaRPr lang="zh-CN" altLang="en-US"/>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1CCF426-740A-878F-FFDF-644BDD8E7034}"/>
                  </a:ext>
                </a:extLst>
              </p:cNvPr>
              <p:cNvSpPr txBox="1"/>
              <p:nvPr/>
            </p:nvSpPr>
            <p:spPr>
              <a:xfrm>
                <a:off x="4118511" y="1997272"/>
                <a:ext cx="368619" cy="369332"/>
              </a:xfrm>
              <a:prstGeom prst="rect">
                <a:avLst/>
              </a:prstGeom>
              <a:noFill/>
              <a:ln>
                <a:solidFill>
                  <a:schemeClr val="accent4"/>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4" name="文本框 3">
                <a:extLst>
                  <a:ext uri="{FF2B5EF4-FFF2-40B4-BE49-F238E27FC236}">
                    <a16:creationId xmlns:a16="http://schemas.microsoft.com/office/drawing/2014/main" id="{11CCF426-740A-878F-FFDF-644BDD8E7034}"/>
                  </a:ext>
                </a:extLst>
              </p:cNvPr>
              <p:cNvSpPr txBox="1">
                <a:spLocks noRot="1" noChangeAspect="1" noMove="1" noResize="1" noEditPoints="1" noAdjustHandles="1" noChangeArrowheads="1" noChangeShapeType="1" noTextEdit="1"/>
              </p:cNvSpPr>
              <p:nvPr/>
            </p:nvSpPr>
            <p:spPr>
              <a:xfrm>
                <a:off x="4118511" y="1997272"/>
                <a:ext cx="368619" cy="369332"/>
              </a:xfrm>
              <a:prstGeom prst="rect">
                <a:avLst/>
              </a:prstGeom>
              <a:blipFill>
                <a:blip r:embed="rId4"/>
                <a:stretch>
                  <a:fillRect b="-6452"/>
                </a:stretch>
              </a:blipFill>
              <a:ln>
                <a:solidFill>
                  <a:schemeClr val="accent4"/>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69BA79F6-43CD-DF87-3D2B-FEDF9C2EBFE3}"/>
                  </a:ext>
                </a:extLst>
              </p:cNvPr>
              <p:cNvSpPr txBox="1"/>
              <p:nvPr/>
            </p:nvSpPr>
            <p:spPr>
              <a:xfrm>
                <a:off x="4884228" y="1997272"/>
                <a:ext cx="392171" cy="369332"/>
              </a:xfrm>
              <a:prstGeom prst="rect">
                <a:avLst/>
              </a:prstGeom>
              <a:noFill/>
              <a:ln>
                <a:solidFill>
                  <a:schemeClr val="accent4"/>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5" name="文本框 4">
                <a:extLst>
                  <a:ext uri="{FF2B5EF4-FFF2-40B4-BE49-F238E27FC236}">
                    <a16:creationId xmlns:a16="http://schemas.microsoft.com/office/drawing/2014/main" id="{69BA79F6-43CD-DF87-3D2B-FEDF9C2EBFE3}"/>
                  </a:ext>
                </a:extLst>
              </p:cNvPr>
              <p:cNvSpPr txBox="1">
                <a:spLocks noRot="1" noChangeAspect="1" noMove="1" noResize="1" noEditPoints="1" noAdjustHandles="1" noChangeArrowheads="1" noChangeShapeType="1" noTextEdit="1"/>
              </p:cNvSpPr>
              <p:nvPr/>
            </p:nvSpPr>
            <p:spPr>
              <a:xfrm>
                <a:off x="4884228" y="1997272"/>
                <a:ext cx="392171" cy="369332"/>
              </a:xfrm>
              <a:prstGeom prst="rect">
                <a:avLst/>
              </a:prstGeom>
              <a:blipFill>
                <a:blip r:embed="rId5"/>
                <a:stretch>
                  <a:fillRect b="-6452"/>
                </a:stretch>
              </a:blipFill>
              <a:ln>
                <a:solidFill>
                  <a:schemeClr val="accent4"/>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3860DAC-DEDD-5A67-ACC6-77572F2A86D2}"/>
                  </a:ext>
                </a:extLst>
              </p:cNvPr>
              <p:cNvSpPr txBox="1"/>
              <p:nvPr/>
            </p:nvSpPr>
            <p:spPr>
              <a:xfrm>
                <a:off x="5487656" y="2043437"/>
                <a:ext cx="39217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6" name="文本框 5">
                <a:extLst>
                  <a:ext uri="{FF2B5EF4-FFF2-40B4-BE49-F238E27FC236}">
                    <a16:creationId xmlns:a16="http://schemas.microsoft.com/office/drawing/2014/main" id="{03860DAC-DEDD-5A67-ACC6-77572F2A86D2}"/>
                  </a:ext>
                </a:extLst>
              </p:cNvPr>
              <p:cNvSpPr txBox="1">
                <a:spLocks noRot="1" noChangeAspect="1" noMove="1" noResize="1" noEditPoints="1" noAdjustHandles="1" noChangeArrowheads="1" noChangeShapeType="1" noTextEdit="1"/>
              </p:cNvSpPr>
              <p:nvPr/>
            </p:nvSpPr>
            <p:spPr>
              <a:xfrm>
                <a:off x="5487656" y="2043437"/>
                <a:ext cx="392171" cy="27699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05D033FA-AC9A-EDCA-C6B4-017DAB55A1BA}"/>
                  </a:ext>
                </a:extLst>
              </p:cNvPr>
              <p:cNvSpPr txBox="1"/>
              <p:nvPr/>
            </p:nvSpPr>
            <p:spPr>
              <a:xfrm>
                <a:off x="8168138" y="1989329"/>
                <a:ext cx="392171" cy="369332"/>
              </a:xfrm>
              <a:prstGeom prst="rect">
                <a:avLst/>
              </a:prstGeom>
              <a:noFill/>
              <a:ln>
                <a:solidFill>
                  <a:schemeClr val="accent4"/>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𝑁</m:t>
                          </m:r>
                        </m:sub>
                      </m:sSub>
                    </m:oMath>
                  </m:oMathPara>
                </a14:m>
                <a:endParaRPr kumimoji="1" lang="zh-CN" altLang="en-US" dirty="0"/>
              </a:p>
            </p:txBody>
          </p:sp>
        </mc:Choice>
        <mc:Fallback xmlns="">
          <p:sp>
            <p:nvSpPr>
              <p:cNvPr id="7" name="文本框 6">
                <a:extLst>
                  <a:ext uri="{FF2B5EF4-FFF2-40B4-BE49-F238E27FC236}">
                    <a16:creationId xmlns:a16="http://schemas.microsoft.com/office/drawing/2014/main" id="{05D033FA-AC9A-EDCA-C6B4-017DAB55A1BA}"/>
                  </a:ext>
                </a:extLst>
              </p:cNvPr>
              <p:cNvSpPr txBox="1">
                <a:spLocks noRot="1" noChangeAspect="1" noMove="1" noResize="1" noEditPoints="1" noAdjustHandles="1" noChangeArrowheads="1" noChangeShapeType="1" noTextEdit="1"/>
              </p:cNvSpPr>
              <p:nvPr/>
            </p:nvSpPr>
            <p:spPr>
              <a:xfrm>
                <a:off x="8168138" y="1989329"/>
                <a:ext cx="392171" cy="369332"/>
              </a:xfrm>
              <a:prstGeom prst="rect">
                <a:avLst/>
              </a:prstGeom>
              <a:blipFill>
                <a:blip r:embed="rId7"/>
                <a:stretch>
                  <a:fillRect b="-6452"/>
                </a:stretch>
              </a:blipFill>
              <a:ln>
                <a:solidFill>
                  <a:schemeClr val="accent4"/>
                </a:solidFill>
              </a:ln>
            </p:spPr>
            <p:txBody>
              <a:bodyPr/>
              <a:lstStyle/>
              <a:p>
                <a:r>
                  <a:rPr lang="zh-CN" altLang="en-US">
                    <a:noFill/>
                  </a:rPr>
                  <a:t> </a:t>
                </a:r>
              </a:p>
            </p:txBody>
          </p:sp>
        </mc:Fallback>
      </mc:AlternateContent>
      <p:sp>
        <p:nvSpPr>
          <p:cNvPr id="8" name="双大括号 7">
            <a:extLst>
              <a:ext uri="{FF2B5EF4-FFF2-40B4-BE49-F238E27FC236}">
                <a16:creationId xmlns:a16="http://schemas.microsoft.com/office/drawing/2014/main" id="{CAB8EA0F-951F-15A9-6350-3FBD77938D38}"/>
              </a:ext>
            </a:extLst>
          </p:cNvPr>
          <p:cNvSpPr/>
          <p:nvPr/>
        </p:nvSpPr>
        <p:spPr>
          <a:xfrm>
            <a:off x="3879336" y="1972824"/>
            <a:ext cx="4955681" cy="523220"/>
          </a:xfrm>
          <a:prstGeom prst="bracePair">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pic>
        <p:nvPicPr>
          <p:cNvPr id="9" name="图形 8" descr="用户 轮廓">
            <a:extLst>
              <a:ext uri="{FF2B5EF4-FFF2-40B4-BE49-F238E27FC236}">
                <a16:creationId xmlns:a16="http://schemas.microsoft.com/office/drawing/2014/main" id="{63D6C8FF-CCBA-269B-1481-58F7814532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11536" y="3824395"/>
            <a:ext cx="914400" cy="914400"/>
          </a:xfrm>
          <a:prstGeom prst="rect">
            <a:avLst/>
          </a:prstGeom>
        </p:spPr>
      </p:pic>
      <p:sp>
        <p:nvSpPr>
          <p:cNvPr id="10" name="文本框 9">
            <a:extLst>
              <a:ext uri="{FF2B5EF4-FFF2-40B4-BE49-F238E27FC236}">
                <a16:creationId xmlns:a16="http://schemas.microsoft.com/office/drawing/2014/main" id="{0635D47C-C7DB-5B33-0F69-A6911AE1F178}"/>
              </a:ext>
            </a:extLst>
          </p:cNvPr>
          <p:cNvSpPr txBox="1"/>
          <p:nvPr/>
        </p:nvSpPr>
        <p:spPr>
          <a:xfrm>
            <a:off x="2811536" y="4738795"/>
            <a:ext cx="1050324"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Prover</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89A10D08-1BFF-1C00-C8F8-ECF10863CFAF}"/>
                  </a:ext>
                </a:extLst>
              </p:cNvPr>
              <p:cNvSpPr txBox="1"/>
              <p:nvPr/>
            </p:nvSpPr>
            <p:spPr>
              <a:xfrm>
                <a:off x="2265896" y="5231114"/>
                <a:ext cx="2346412"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𝑓</m:t>
                      </m:r>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m:t>
                          </m:r>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𝐼𝑚𝑎𝑔𝑒</m:t>
                      </m:r>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𝑆𝑒𝑡</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1" name="文本框 10">
                <a:extLst>
                  <a:ext uri="{FF2B5EF4-FFF2-40B4-BE49-F238E27FC236}">
                    <a16:creationId xmlns:a16="http://schemas.microsoft.com/office/drawing/2014/main" id="{89A10D08-1BFF-1C00-C8F8-ECF10863CFAF}"/>
                  </a:ext>
                </a:extLst>
              </p:cNvPr>
              <p:cNvSpPr txBox="1">
                <a:spLocks noRot="1" noChangeAspect="1" noMove="1" noResize="1" noEditPoints="1" noAdjustHandles="1" noChangeArrowheads="1" noChangeShapeType="1" noTextEdit="1"/>
              </p:cNvSpPr>
              <p:nvPr/>
            </p:nvSpPr>
            <p:spPr>
              <a:xfrm>
                <a:off x="2265896" y="5231114"/>
                <a:ext cx="2346412" cy="299313"/>
              </a:xfrm>
              <a:prstGeom prst="rect">
                <a:avLst/>
              </a:prstGeom>
              <a:blipFill>
                <a:blip r:embed="rId10"/>
                <a:stretch>
                  <a:fillRect l="-1075" t="-8000" r="-1075" b="-28000"/>
                </a:stretch>
              </a:blipFill>
            </p:spPr>
            <p:txBody>
              <a:bodyPr/>
              <a:lstStyle/>
              <a:p>
                <a:r>
                  <a:rPr lang="zh-CN" altLang="en-US">
                    <a:noFill/>
                  </a:rPr>
                  <a:t> </a:t>
                </a:r>
              </a:p>
            </p:txBody>
          </p:sp>
        </mc:Fallback>
      </mc:AlternateContent>
      <p:pic>
        <p:nvPicPr>
          <p:cNvPr id="12" name="图形 11" descr="用户 轮廓">
            <a:extLst>
              <a:ext uri="{FF2B5EF4-FFF2-40B4-BE49-F238E27FC236}">
                <a16:creationId xmlns:a16="http://schemas.microsoft.com/office/drawing/2014/main" id="{0923EB92-D54D-D0C7-928F-48D212AD719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57473" y="3824395"/>
            <a:ext cx="914400" cy="914400"/>
          </a:xfrm>
          <a:prstGeom prst="rect">
            <a:avLst/>
          </a:prstGeom>
        </p:spPr>
      </p:pic>
      <p:sp>
        <p:nvSpPr>
          <p:cNvPr id="13" name="文本框 12">
            <a:extLst>
              <a:ext uri="{FF2B5EF4-FFF2-40B4-BE49-F238E27FC236}">
                <a16:creationId xmlns:a16="http://schemas.microsoft.com/office/drawing/2014/main" id="{632CA4B2-7ED8-E957-9109-E4CD183B55E6}"/>
              </a:ext>
            </a:extLst>
          </p:cNvPr>
          <p:cNvSpPr txBox="1"/>
          <p:nvPr>
            <p:custDataLst>
              <p:tags r:id="rId1"/>
            </p:custDataLst>
          </p:nvPr>
        </p:nvSpPr>
        <p:spPr>
          <a:xfrm>
            <a:off x="8757609" y="4738795"/>
            <a:ext cx="1050324"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Verifier</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A7691338-234F-40CE-99EF-04ADA92D0E76}"/>
                  </a:ext>
                </a:extLst>
              </p:cNvPr>
              <p:cNvSpPr txBox="1"/>
              <p:nvPr/>
            </p:nvSpPr>
            <p:spPr>
              <a:xfrm>
                <a:off x="5996852" y="1997272"/>
                <a:ext cx="392171" cy="391646"/>
              </a:xfrm>
              <a:prstGeom prst="rect">
                <a:avLst/>
              </a:prstGeom>
              <a:solidFill>
                <a:srgbClr val="FF0000"/>
              </a:solidFill>
              <a:ln>
                <a:solidFill>
                  <a:schemeClr val="accent4"/>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𝑗</m:t>
                          </m:r>
                        </m:sub>
                      </m:sSub>
                    </m:oMath>
                  </m:oMathPara>
                </a14:m>
                <a:endParaRPr kumimoji="1" lang="zh-CN" altLang="en-US" dirty="0"/>
              </a:p>
            </p:txBody>
          </p:sp>
        </mc:Choice>
        <mc:Fallback xmlns="">
          <p:sp>
            <p:nvSpPr>
              <p:cNvPr id="14" name="文本框 13">
                <a:extLst>
                  <a:ext uri="{FF2B5EF4-FFF2-40B4-BE49-F238E27FC236}">
                    <a16:creationId xmlns:a16="http://schemas.microsoft.com/office/drawing/2014/main" id="{A7691338-234F-40CE-99EF-04ADA92D0E76}"/>
                  </a:ext>
                </a:extLst>
              </p:cNvPr>
              <p:cNvSpPr txBox="1">
                <a:spLocks noRot="1" noChangeAspect="1" noMove="1" noResize="1" noEditPoints="1" noAdjustHandles="1" noChangeArrowheads="1" noChangeShapeType="1" noTextEdit="1"/>
              </p:cNvSpPr>
              <p:nvPr/>
            </p:nvSpPr>
            <p:spPr>
              <a:xfrm>
                <a:off x="5996852" y="1997272"/>
                <a:ext cx="392171" cy="391646"/>
              </a:xfrm>
              <a:prstGeom prst="rect">
                <a:avLst/>
              </a:prstGeom>
              <a:blipFill>
                <a:blip r:embed="rId11"/>
                <a:stretch>
                  <a:fillRect b="-6061"/>
                </a:stretch>
              </a:blipFill>
              <a:ln>
                <a:solidFill>
                  <a:schemeClr val="accent4"/>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D148AE7B-8914-EF5B-3F22-BB3ACA78421A}"/>
                  </a:ext>
                </a:extLst>
              </p:cNvPr>
              <p:cNvSpPr txBox="1"/>
              <p:nvPr/>
            </p:nvSpPr>
            <p:spPr>
              <a:xfrm>
                <a:off x="6796366" y="2035495"/>
                <a:ext cx="2596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15" name="文本框 14">
                <a:extLst>
                  <a:ext uri="{FF2B5EF4-FFF2-40B4-BE49-F238E27FC236}">
                    <a16:creationId xmlns:a16="http://schemas.microsoft.com/office/drawing/2014/main" id="{D148AE7B-8914-EF5B-3F22-BB3ACA78421A}"/>
                  </a:ext>
                </a:extLst>
              </p:cNvPr>
              <p:cNvSpPr txBox="1">
                <a:spLocks noRot="1" noChangeAspect="1" noMove="1" noResize="1" noEditPoints="1" noAdjustHandles="1" noChangeArrowheads="1" noChangeShapeType="1" noTextEdit="1"/>
              </p:cNvSpPr>
              <p:nvPr/>
            </p:nvSpPr>
            <p:spPr>
              <a:xfrm>
                <a:off x="6796366" y="2035495"/>
                <a:ext cx="259686" cy="276999"/>
              </a:xfrm>
              <a:prstGeom prst="rect">
                <a:avLst/>
              </a:prstGeom>
              <a:blipFill>
                <a:blip r:embed="rId12"/>
                <a:stretch>
                  <a:fillRect l="-4762" r="-4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93EF9534-3846-4D41-242A-957D3ECC5372}"/>
                  </a:ext>
                </a:extLst>
              </p:cNvPr>
              <p:cNvSpPr txBox="1"/>
              <p:nvPr/>
            </p:nvSpPr>
            <p:spPr>
              <a:xfrm>
                <a:off x="7578900" y="2043438"/>
                <a:ext cx="2596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46" name="文本框 45">
                <a:extLst>
                  <a:ext uri="{FF2B5EF4-FFF2-40B4-BE49-F238E27FC236}">
                    <a16:creationId xmlns:a16="http://schemas.microsoft.com/office/drawing/2014/main" id="{93EF9534-3846-4D41-242A-957D3ECC5372}"/>
                  </a:ext>
                </a:extLst>
              </p:cNvPr>
              <p:cNvSpPr txBox="1">
                <a:spLocks noRot="1" noChangeAspect="1" noMove="1" noResize="1" noEditPoints="1" noAdjustHandles="1" noChangeArrowheads="1" noChangeShapeType="1" noTextEdit="1"/>
              </p:cNvSpPr>
              <p:nvPr/>
            </p:nvSpPr>
            <p:spPr>
              <a:xfrm>
                <a:off x="7578900" y="2043438"/>
                <a:ext cx="259686" cy="276999"/>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F470F802-AA6E-8FAD-073C-467AA205992C}"/>
                  </a:ext>
                </a:extLst>
              </p:cNvPr>
              <p:cNvSpPr txBox="1"/>
              <p:nvPr/>
            </p:nvSpPr>
            <p:spPr>
              <a:xfrm>
                <a:off x="2467688" y="2076733"/>
                <a:ext cx="11776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𝐼𝑚𝑎𝑔𝑒</m:t>
                      </m:r>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𝑆𝑒𝑡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9" name="文本框 48">
                <a:extLst>
                  <a:ext uri="{FF2B5EF4-FFF2-40B4-BE49-F238E27FC236}">
                    <a16:creationId xmlns:a16="http://schemas.microsoft.com/office/drawing/2014/main" id="{F470F802-AA6E-8FAD-073C-467AA205992C}"/>
                  </a:ext>
                </a:extLst>
              </p:cNvPr>
              <p:cNvSpPr txBox="1">
                <a:spLocks noRot="1" noChangeAspect="1" noMove="1" noResize="1" noEditPoints="1" noAdjustHandles="1" noChangeArrowheads="1" noChangeShapeType="1" noTextEdit="1"/>
              </p:cNvSpPr>
              <p:nvPr/>
            </p:nvSpPr>
            <p:spPr>
              <a:xfrm>
                <a:off x="2467688" y="2076733"/>
                <a:ext cx="1177694" cy="276999"/>
              </a:xfrm>
              <a:prstGeom prst="rect">
                <a:avLst/>
              </a:prstGeom>
              <a:blipFill>
                <a:blip r:embed="rId14"/>
                <a:stretch>
                  <a:fillRect l="-5319" t="-8696" r="-1064" b="-347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26610716-B038-99A8-EE4E-AFFF20FE5A21}"/>
                  </a:ext>
                </a:extLst>
              </p:cNvPr>
              <p:cNvSpPr txBox="1"/>
              <p:nvPr/>
            </p:nvSpPr>
            <p:spPr>
              <a:xfrm rot="5400000">
                <a:off x="4049664" y="2443547"/>
                <a:ext cx="52322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latin typeface="Cambria Math" panose="02040503050406030204" pitchFamily="18" charset="0"/>
                          <a:ea typeface="Cambria Math" panose="02040503050406030204" pitchFamily="18" charset="0"/>
                        </a:rPr>
                        <m:t>=</m:t>
                      </m:r>
                    </m:oMath>
                  </m:oMathPara>
                </a14:m>
                <a:endParaRPr kumimoji="1" lang="zh-CN" altLang="en-US" dirty="0"/>
              </a:p>
            </p:txBody>
          </p:sp>
        </mc:Choice>
        <mc:Fallback xmlns="">
          <p:sp>
            <p:nvSpPr>
              <p:cNvPr id="50" name="文本框 49">
                <a:extLst>
                  <a:ext uri="{FF2B5EF4-FFF2-40B4-BE49-F238E27FC236}">
                    <a16:creationId xmlns:a16="http://schemas.microsoft.com/office/drawing/2014/main" id="{26610716-B038-99A8-EE4E-AFFF20FE5A21}"/>
                  </a:ext>
                </a:extLst>
              </p:cNvPr>
              <p:cNvSpPr txBox="1">
                <a:spLocks noRot="1" noChangeAspect="1" noMove="1" noResize="1" noEditPoints="1" noAdjustHandles="1" noChangeArrowheads="1" noChangeShapeType="1" noTextEdit="1"/>
              </p:cNvSpPr>
              <p:nvPr/>
            </p:nvSpPr>
            <p:spPr>
              <a:xfrm rot="5400000">
                <a:off x="4049664" y="2443547"/>
                <a:ext cx="523220" cy="276999"/>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6DE4A9EC-2D6E-74DC-C8CF-E1136E537609}"/>
                  </a:ext>
                </a:extLst>
              </p:cNvPr>
              <p:cNvSpPr txBox="1"/>
              <p:nvPr/>
            </p:nvSpPr>
            <p:spPr>
              <a:xfrm>
                <a:off x="4005549" y="2819208"/>
                <a:ext cx="6114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𝑓</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53" name="文本框 52">
                <a:extLst>
                  <a:ext uri="{FF2B5EF4-FFF2-40B4-BE49-F238E27FC236}">
                    <a16:creationId xmlns:a16="http://schemas.microsoft.com/office/drawing/2014/main" id="{6DE4A9EC-2D6E-74DC-C8CF-E1136E537609}"/>
                  </a:ext>
                </a:extLst>
              </p:cNvPr>
              <p:cNvSpPr txBox="1">
                <a:spLocks noRot="1" noChangeAspect="1" noMove="1" noResize="1" noEditPoints="1" noAdjustHandles="1" noChangeArrowheads="1" noChangeShapeType="1" noTextEdit="1"/>
              </p:cNvSpPr>
              <p:nvPr/>
            </p:nvSpPr>
            <p:spPr>
              <a:xfrm>
                <a:off x="4005549" y="2819208"/>
                <a:ext cx="611449" cy="276999"/>
              </a:xfrm>
              <a:prstGeom prst="rect">
                <a:avLst/>
              </a:prstGeom>
              <a:blipFill>
                <a:blip r:embed="rId16"/>
                <a:stretch>
                  <a:fillRect l="-12245" r="-12245" b="-347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90101E79-55C9-CFF0-8206-2D7BDBBA7578}"/>
                  </a:ext>
                </a:extLst>
              </p:cNvPr>
              <p:cNvSpPr txBox="1"/>
              <p:nvPr/>
            </p:nvSpPr>
            <p:spPr>
              <a:xfrm>
                <a:off x="4774588" y="2831968"/>
                <a:ext cx="6167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𝑓</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54" name="文本框 53">
                <a:extLst>
                  <a:ext uri="{FF2B5EF4-FFF2-40B4-BE49-F238E27FC236}">
                    <a16:creationId xmlns:a16="http://schemas.microsoft.com/office/drawing/2014/main" id="{90101E79-55C9-CFF0-8206-2D7BDBBA7578}"/>
                  </a:ext>
                </a:extLst>
              </p:cNvPr>
              <p:cNvSpPr txBox="1">
                <a:spLocks noRot="1" noChangeAspect="1" noMove="1" noResize="1" noEditPoints="1" noAdjustHandles="1" noChangeArrowheads="1" noChangeShapeType="1" noTextEdit="1"/>
              </p:cNvSpPr>
              <p:nvPr/>
            </p:nvSpPr>
            <p:spPr>
              <a:xfrm>
                <a:off x="4774588" y="2831968"/>
                <a:ext cx="616771" cy="276999"/>
              </a:xfrm>
              <a:prstGeom prst="rect">
                <a:avLst/>
              </a:prstGeom>
              <a:blipFill>
                <a:blip r:embed="rId17"/>
                <a:stretch>
                  <a:fillRect l="-10000" t="-4545" r="-12000" b="-363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5FFA75AD-CBA4-E42F-03B7-87157AB09398}"/>
                  </a:ext>
                </a:extLst>
              </p:cNvPr>
              <p:cNvSpPr txBox="1"/>
              <p:nvPr/>
            </p:nvSpPr>
            <p:spPr>
              <a:xfrm rot="5400000">
                <a:off x="4838078" y="2444285"/>
                <a:ext cx="52322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latin typeface="Cambria Math" panose="02040503050406030204" pitchFamily="18" charset="0"/>
                          <a:ea typeface="Cambria Math" panose="02040503050406030204" pitchFamily="18" charset="0"/>
                        </a:rPr>
                        <m:t>=</m:t>
                      </m:r>
                    </m:oMath>
                  </m:oMathPara>
                </a14:m>
                <a:endParaRPr kumimoji="1" lang="zh-CN" altLang="en-US" dirty="0"/>
              </a:p>
            </p:txBody>
          </p:sp>
        </mc:Choice>
        <mc:Fallback xmlns="">
          <p:sp>
            <p:nvSpPr>
              <p:cNvPr id="55" name="文本框 54">
                <a:extLst>
                  <a:ext uri="{FF2B5EF4-FFF2-40B4-BE49-F238E27FC236}">
                    <a16:creationId xmlns:a16="http://schemas.microsoft.com/office/drawing/2014/main" id="{5FFA75AD-CBA4-E42F-03B7-87157AB09398}"/>
                  </a:ext>
                </a:extLst>
              </p:cNvPr>
              <p:cNvSpPr txBox="1">
                <a:spLocks noRot="1" noChangeAspect="1" noMove="1" noResize="1" noEditPoints="1" noAdjustHandles="1" noChangeArrowheads="1" noChangeShapeType="1" noTextEdit="1"/>
              </p:cNvSpPr>
              <p:nvPr/>
            </p:nvSpPr>
            <p:spPr>
              <a:xfrm rot="5400000">
                <a:off x="4838078" y="2444285"/>
                <a:ext cx="523220" cy="276999"/>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A3CB313D-B067-16AB-F2E1-E830AE510E8A}"/>
                  </a:ext>
                </a:extLst>
              </p:cNvPr>
              <p:cNvSpPr txBox="1"/>
              <p:nvPr/>
            </p:nvSpPr>
            <p:spPr>
              <a:xfrm rot="5400000">
                <a:off x="5953048" y="2455278"/>
                <a:ext cx="52322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latin typeface="Cambria Math" panose="02040503050406030204" pitchFamily="18" charset="0"/>
                          <a:ea typeface="Cambria Math" panose="02040503050406030204" pitchFamily="18" charset="0"/>
                        </a:rPr>
                        <m:t>=</m:t>
                      </m:r>
                    </m:oMath>
                  </m:oMathPara>
                </a14:m>
                <a:endParaRPr kumimoji="1" lang="zh-CN" altLang="en-US" dirty="0"/>
              </a:p>
            </p:txBody>
          </p:sp>
        </mc:Choice>
        <mc:Fallback xmlns="">
          <p:sp>
            <p:nvSpPr>
              <p:cNvPr id="56" name="文本框 55">
                <a:extLst>
                  <a:ext uri="{FF2B5EF4-FFF2-40B4-BE49-F238E27FC236}">
                    <a16:creationId xmlns:a16="http://schemas.microsoft.com/office/drawing/2014/main" id="{A3CB313D-B067-16AB-F2E1-E830AE510E8A}"/>
                  </a:ext>
                </a:extLst>
              </p:cNvPr>
              <p:cNvSpPr txBox="1">
                <a:spLocks noRot="1" noChangeAspect="1" noMove="1" noResize="1" noEditPoints="1" noAdjustHandles="1" noChangeArrowheads="1" noChangeShapeType="1" noTextEdit="1"/>
              </p:cNvSpPr>
              <p:nvPr/>
            </p:nvSpPr>
            <p:spPr>
              <a:xfrm rot="5400000">
                <a:off x="5953048" y="2455278"/>
                <a:ext cx="523220" cy="276999"/>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82129217-A294-B35E-6C46-143705C2C82A}"/>
                  </a:ext>
                </a:extLst>
              </p:cNvPr>
              <p:cNvSpPr txBox="1"/>
              <p:nvPr/>
            </p:nvSpPr>
            <p:spPr>
              <a:xfrm rot="5400000">
                <a:off x="8099824" y="2443547"/>
                <a:ext cx="52322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latin typeface="Cambria Math" panose="02040503050406030204" pitchFamily="18" charset="0"/>
                          <a:ea typeface="Cambria Math" panose="02040503050406030204" pitchFamily="18" charset="0"/>
                        </a:rPr>
                        <m:t>=</m:t>
                      </m:r>
                    </m:oMath>
                  </m:oMathPara>
                </a14:m>
                <a:endParaRPr kumimoji="1" lang="zh-CN" altLang="en-US" dirty="0"/>
              </a:p>
            </p:txBody>
          </p:sp>
        </mc:Choice>
        <mc:Fallback xmlns="">
          <p:sp>
            <p:nvSpPr>
              <p:cNvPr id="57" name="文本框 56">
                <a:extLst>
                  <a:ext uri="{FF2B5EF4-FFF2-40B4-BE49-F238E27FC236}">
                    <a16:creationId xmlns:a16="http://schemas.microsoft.com/office/drawing/2014/main" id="{82129217-A294-B35E-6C46-143705C2C82A}"/>
                  </a:ext>
                </a:extLst>
              </p:cNvPr>
              <p:cNvSpPr txBox="1">
                <a:spLocks noRot="1" noChangeAspect="1" noMove="1" noResize="1" noEditPoints="1" noAdjustHandles="1" noChangeArrowheads="1" noChangeShapeType="1" noTextEdit="1"/>
              </p:cNvSpPr>
              <p:nvPr/>
            </p:nvSpPr>
            <p:spPr>
              <a:xfrm rot="5400000">
                <a:off x="8099824" y="2443547"/>
                <a:ext cx="523220" cy="276999"/>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3418E271-28E6-689A-4734-6CDC5EDEEA83}"/>
                  </a:ext>
                </a:extLst>
              </p:cNvPr>
              <p:cNvSpPr txBox="1"/>
              <p:nvPr/>
            </p:nvSpPr>
            <p:spPr>
              <a:xfrm>
                <a:off x="5918219" y="2819207"/>
                <a:ext cx="582788" cy="299313"/>
              </a:xfrm>
              <a:prstGeom prst="rect">
                <a:avLst/>
              </a:prstGeom>
              <a:solidFill>
                <a:srgbClr val="FF00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𝑓</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58" name="文本框 57">
                <a:extLst>
                  <a:ext uri="{FF2B5EF4-FFF2-40B4-BE49-F238E27FC236}">
                    <a16:creationId xmlns:a16="http://schemas.microsoft.com/office/drawing/2014/main" id="{3418E271-28E6-689A-4734-6CDC5EDEEA83}"/>
                  </a:ext>
                </a:extLst>
              </p:cNvPr>
              <p:cNvSpPr txBox="1">
                <a:spLocks noRot="1" noChangeAspect="1" noMove="1" noResize="1" noEditPoints="1" noAdjustHandles="1" noChangeArrowheads="1" noChangeShapeType="1" noTextEdit="1"/>
              </p:cNvSpPr>
              <p:nvPr/>
            </p:nvSpPr>
            <p:spPr>
              <a:xfrm>
                <a:off x="5918219" y="2819207"/>
                <a:ext cx="582788" cy="299313"/>
              </a:xfrm>
              <a:prstGeom prst="rect">
                <a:avLst/>
              </a:prstGeom>
              <a:blipFill>
                <a:blip r:embed="rId20"/>
                <a:stretch>
                  <a:fillRect l="-15217" r="-13043" b="-2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F01921D8-F920-71D1-4D57-34FD62B359AC}"/>
                  </a:ext>
                </a:extLst>
              </p:cNvPr>
              <p:cNvSpPr txBox="1"/>
              <p:nvPr/>
            </p:nvSpPr>
            <p:spPr>
              <a:xfrm>
                <a:off x="8055709" y="2819207"/>
                <a:ext cx="6495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𝑓</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𝑁</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59" name="文本框 58">
                <a:extLst>
                  <a:ext uri="{FF2B5EF4-FFF2-40B4-BE49-F238E27FC236}">
                    <a16:creationId xmlns:a16="http://schemas.microsoft.com/office/drawing/2014/main" id="{F01921D8-F920-71D1-4D57-34FD62B359AC}"/>
                  </a:ext>
                </a:extLst>
              </p:cNvPr>
              <p:cNvSpPr txBox="1">
                <a:spLocks noRot="1" noChangeAspect="1" noMove="1" noResize="1" noEditPoints="1" noAdjustHandles="1" noChangeArrowheads="1" noChangeShapeType="1" noTextEdit="1"/>
              </p:cNvSpPr>
              <p:nvPr/>
            </p:nvSpPr>
            <p:spPr>
              <a:xfrm>
                <a:off x="8055709" y="2819207"/>
                <a:ext cx="649537" cy="276999"/>
              </a:xfrm>
              <a:prstGeom prst="rect">
                <a:avLst/>
              </a:prstGeom>
              <a:blipFill>
                <a:blip r:embed="rId21"/>
                <a:stretch>
                  <a:fillRect l="-11538" r="-11538" b="-347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7256FF5E-DC6E-633C-7695-2BBE8BD42889}"/>
                  </a:ext>
                </a:extLst>
              </p:cNvPr>
              <p:cNvSpPr txBox="1"/>
              <p:nvPr/>
            </p:nvSpPr>
            <p:spPr>
              <a:xfrm>
                <a:off x="5486395" y="2800414"/>
                <a:ext cx="39217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60" name="文本框 59">
                <a:extLst>
                  <a:ext uri="{FF2B5EF4-FFF2-40B4-BE49-F238E27FC236}">
                    <a16:creationId xmlns:a16="http://schemas.microsoft.com/office/drawing/2014/main" id="{7256FF5E-DC6E-633C-7695-2BBE8BD42889}"/>
                  </a:ext>
                </a:extLst>
              </p:cNvPr>
              <p:cNvSpPr txBox="1">
                <a:spLocks noRot="1" noChangeAspect="1" noMove="1" noResize="1" noEditPoints="1" noAdjustHandles="1" noChangeArrowheads="1" noChangeShapeType="1" noTextEdit="1"/>
              </p:cNvSpPr>
              <p:nvPr/>
            </p:nvSpPr>
            <p:spPr>
              <a:xfrm>
                <a:off x="5486395" y="2800414"/>
                <a:ext cx="392171" cy="276999"/>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3946D038-C512-8D95-D528-30B77E25B3EA}"/>
                  </a:ext>
                </a:extLst>
              </p:cNvPr>
              <p:cNvSpPr txBox="1"/>
              <p:nvPr/>
            </p:nvSpPr>
            <p:spPr>
              <a:xfrm>
                <a:off x="6728650" y="2817155"/>
                <a:ext cx="39217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61" name="文本框 60">
                <a:extLst>
                  <a:ext uri="{FF2B5EF4-FFF2-40B4-BE49-F238E27FC236}">
                    <a16:creationId xmlns:a16="http://schemas.microsoft.com/office/drawing/2014/main" id="{3946D038-C512-8D95-D528-30B77E25B3EA}"/>
                  </a:ext>
                </a:extLst>
              </p:cNvPr>
              <p:cNvSpPr txBox="1">
                <a:spLocks noRot="1" noChangeAspect="1" noMove="1" noResize="1" noEditPoints="1" noAdjustHandles="1" noChangeArrowheads="1" noChangeShapeType="1" noTextEdit="1"/>
              </p:cNvSpPr>
              <p:nvPr/>
            </p:nvSpPr>
            <p:spPr>
              <a:xfrm>
                <a:off x="6728650" y="2817155"/>
                <a:ext cx="392171" cy="276999"/>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CF5B52AF-33F7-08F2-86FC-844649EF58EA}"/>
                  </a:ext>
                </a:extLst>
              </p:cNvPr>
              <p:cNvSpPr txBox="1"/>
              <p:nvPr/>
            </p:nvSpPr>
            <p:spPr>
              <a:xfrm>
                <a:off x="7512657" y="2819207"/>
                <a:ext cx="39217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62" name="文本框 61">
                <a:extLst>
                  <a:ext uri="{FF2B5EF4-FFF2-40B4-BE49-F238E27FC236}">
                    <a16:creationId xmlns:a16="http://schemas.microsoft.com/office/drawing/2014/main" id="{CF5B52AF-33F7-08F2-86FC-844649EF58EA}"/>
                  </a:ext>
                </a:extLst>
              </p:cNvPr>
              <p:cNvSpPr txBox="1">
                <a:spLocks noRot="1" noChangeAspect="1" noMove="1" noResize="1" noEditPoints="1" noAdjustHandles="1" noChangeArrowheads="1" noChangeShapeType="1" noTextEdit="1"/>
              </p:cNvSpPr>
              <p:nvPr/>
            </p:nvSpPr>
            <p:spPr>
              <a:xfrm>
                <a:off x="7512657" y="2819207"/>
                <a:ext cx="392171" cy="276999"/>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17F9B098-4D17-5029-56EF-55D87249F24D}"/>
                  </a:ext>
                </a:extLst>
              </p:cNvPr>
              <p:cNvSpPr txBox="1"/>
              <p:nvPr/>
            </p:nvSpPr>
            <p:spPr>
              <a:xfrm>
                <a:off x="8389578" y="5221476"/>
                <a:ext cx="17863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𝑓</m:t>
                      </m:r>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m:t>
                          </m:r>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𝐼𝑚𝑎𝑔𝑒</m:t>
                      </m:r>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𝑆𝑒𝑡</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63" name="文本框 62">
                <a:extLst>
                  <a:ext uri="{FF2B5EF4-FFF2-40B4-BE49-F238E27FC236}">
                    <a16:creationId xmlns:a16="http://schemas.microsoft.com/office/drawing/2014/main" id="{17F9B098-4D17-5029-56EF-55D87249F24D}"/>
                  </a:ext>
                </a:extLst>
              </p:cNvPr>
              <p:cNvSpPr txBox="1">
                <a:spLocks noRot="1" noChangeAspect="1" noMove="1" noResize="1" noEditPoints="1" noAdjustHandles="1" noChangeArrowheads="1" noChangeShapeType="1" noTextEdit="1"/>
              </p:cNvSpPr>
              <p:nvPr/>
            </p:nvSpPr>
            <p:spPr>
              <a:xfrm>
                <a:off x="8389578" y="5221476"/>
                <a:ext cx="1786386" cy="276999"/>
              </a:xfrm>
              <a:prstGeom prst="rect">
                <a:avLst/>
              </a:prstGeom>
              <a:blipFill>
                <a:blip r:embed="rId24"/>
                <a:stretch>
                  <a:fillRect l="-4225" t="-9091" r="-3521" b="-409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201BDDD4-5A91-5C58-9CEE-6A2A27162305}"/>
                  </a:ext>
                </a:extLst>
              </p:cNvPr>
              <p:cNvSpPr txBox="1"/>
              <p:nvPr/>
            </p:nvSpPr>
            <p:spPr>
              <a:xfrm>
                <a:off x="9254090" y="2043436"/>
                <a:ext cx="2097049" cy="276999"/>
              </a:xfrm>
              <a:prstGeom prst="rect">
                <a:avLst/>
              </a:prstGeom>
              <a:noFill/>
            </p:spPr>
            <p:txBody>
              <a:bodyPr wrap="none" lIns="0" tIns="0" rIns="0" bIns="0" rtlCol="0">
                <a:spAutoFit/>
              </a:bodyPr>
              <a:lstStyle/>
              <a:p>
                <a14:m>
                  <m:oMath xmlns:m="http://schemas.openxmlformats.org/officeDocument/2006/math">
                    <m:r>
                      <a:rPr kumimoji="1" lang="en-US" altLang="zh-CN" b="0" i="1" smtClean="0">
                        <a:latin typeface="Cambria Math" panose="02040503050406030204" pitchFamily="18" charset="0"/>
                      </a:rPr>
                      <m:t>𝑓</m:t>
                    </m:r>
                    <m:r>
                      <a:rPr kumimoji="1" lang="en-US" altLang="zh-CN" b="0" i="1" smtClean="0">
                        <a:latin typeface="Cambria Math" panose="02040503050406030204" pitchFamily="18" charset="0"/>
                      </a:rPr>
                      <m:t>(⋅)</m:t>
                    </m:r>
                  </m:oMath>
                </a14:m>
                <a:r>
                  <a:rPr kumimoji="1" lang="en-US" altLang="zh-CN" dirty="0">
                    <a:latin typeface="STKaiti" panose="02010600040101010101" pitchFamily="2" charset="-122"/>
                    <a:ea typeface="STKaiti" panose="02010600040101010101" pitchFamily="2" charset="-122"/>
                  </a:rPr>
                  <a:t>:one-way function</a:t>
                </a:r>
                <a:endParaRPr kumimoji="1" lang="zh-CN" altLang="en-US" dirty="0">
                  <a:latin typeface="STKaiti" panose="02010600040101010101" pitchFamily="2" charset="-122"/>
                  <a:ea typeface="STKaiti" panose="02010600040101010101" pitchFamily="2" charset="-122"/>
                </a:endParaRPr>
              </a:p>
            </p:txBody>
          </p:sp>
        </mc:Choice>
        <mc:Fallback xmlns="">
          <p:sp>
            <p:nvSpPr>
              <p:cNvPr id="64" name="文本框 63">
                <a:extLst>
                  <a:ext uri="{FF2B5EF4-FFF2-40B4-BE49-F238E27FC236}">
                    <a16:creationId xmlns:a16="http://schemas.microsoft.com/office/drawing/2014/main" id="{201BDDD4-5A91-5C58-9CEE-6A2A27162305}"/>
                  </a:ext>
                </a:extLst>
              </p:cNvPr>
              <p:cNvSpPr txBox="1">
                <a:spLocks noRot="1" noChangeAspect="1" noMove="1" noResize="1" noEditPoints="1" noAdjustHandles="1" noChangeArrowheads="1" noChangeShapeType="1" noTextEdit="1"/>
              </p:cNvSpPr>
              <p:nvPr/>
            </p:nvSpPr>
            <p:spPr>
              <a:xfrm>
                <a:off x="9254090" y="2043436"/>
                <a:ext cx="2097049" cy="276999"/>
              </a:xfrm>
              <a:prstGeom prst="rect">
                <a:avLst/>
              </a:prstGeom>
              <a:blipFill>
                <a:blip r:embed="rId25"/>
                <a:stretch>
                  <a:fillRect l="-4819" t="-26087" r="-6024" b="-43478"/>
                </a:stretch>
              </a:blipFill>
            </p:spPr>
            <p:txBody>
              <a:bodyPr/>
              <a:lstStyle/>
              <a:p>
                <a:r>
                  <a:rPr lang="zh-CN" altLang="en-US">
                    <a:noFill/>
                  </a:rPr>
                  <a:t> </a:t>
                </a:r>
              </a:p>
            </p:txBody>
          </p:sp>
        </mc:Fallback>
      </mc:AlternateContent>
      <p:cxnSp>
        <p:nvCxnSpPr>
          <p:cNvPr id="65" name="直线箭头连接符 64">
            <a:extLst>
              <a:ext uri="{FF2B5EF4-FFF2-40B4-BE49-F238E27FC236}">
                <a16:creationId xmlns:a16="http://schemas.microsoft.com/office/drawing/2014/main" id="{1B18CF77-C5C3-D778-2FCD-4FFE54403979}"/>
              </a:ext>
            </a:extLst>
          </p:cNvPr>
          <p:cNvCxnSpPr/>
          <p:nvPr/>
        </p:nvCxnSpPr>
        <p:spPr>
          <a:xfrm>
            <a:off x="5228528" y="4005013"/>
            <a:ext cx="216243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6" name="直线箭头连接符 65">
            <a:extLst>
              <a:ext uri="{FF2B5EF4-FFF2-40B4-BE49-F238E27FC236}">
                <a16:creationId xmlns:a16="http://schemas.microsoft.com/office/drawing/2014/main" id="{E4E5BE3C-FA57-2579-764D-73140CB5A834}"/>
              </a:ext>
            </a:extLst>
          </p:cNvPr>
          <p:cNvCxnSpPr>
            <a:cxnSpLocks/>
          </p:cNvCxnSpPr>
          <p:nvPr/>
        </p:nvCxnSpPr>
        <p:spPr>
          <a:xfrm flipH="1">
            <a:off x="5228528" y="4738795"/>
            <a:ext cx="216243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7" name="直线箭头连接符 66">
            <a:extLst>
              <a:ext uri="{FF2B5EF4-FFF2-40B4-BE49-F238E27FC236}">
                <a16:creationId xmlns:a16="http://schemas.microsoft.com/office/drawing/2014/main" id="{83BC8936-F01A-B703-BC10-687B6BAF5340}"/>
              </a:ext>
            </a:extLst>
          </p:cNvPr>
          <p:cNvCxnSpPr/>
          <p:nvPr/>
        </p:nvCxnSpPr>
        <p:spPr>
          <a:xfrm>
            <a:off x="5228528" y="5432297"/>
            <a:ext cx="216243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C80C068B-5B8E-C4F6-54DE-742493377BA8}"/>
                  </a:ext>
                </a:extLst>
              </p:cNvPr>
              <p:cNvSpPr txBox="1"/>
              <p:nvPr/>
            </p:nvSpPr>
            <p:spPr>
              <a:xfrm>
                <a:off x="5971471" y="3681896"/>
                <a:ext cx="5404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𝐶𝑀𝑇</m:t>
                      </m:r>
                    </m:oMath>
                  </m:oMathPara>
                </a14:m>
                <a:endParaRPr kumimoji="1" lang="zh-CN" altLang="en-US" dirty="0"/>
              </a:p>
            </p:txBody>
          </p:sp>
        </mc:Choice>
        <mc:Fallback xmlns="">
          <p:sp>
            <p:nvSpPr>
              <p:cNvPr id="68" name="文本框 67">
                <a:extLst>
                  <a:ext uri="{FF2B5EF4-FFF2-40B4-BE49-F238E27FC236}">
                    <a16:creationId xmlns:a16="http://schemas.microsoft.com/office/drawing/2014/main" id="{C80C068B-5B8E-C4F6-54DE-742493377BA8}"/>
                  </a:ext>
                </a:extLst>
              </p:cNvPr>
              <p:cNvSpPr txBox="1">
                <a:spLocks noRot="1" noChangeAspect="1" noMove="1" noResize="1" noEditPoints="1" noAdjustHandles="1" noChangeArrowheads="1" noChangeShapeType="1" noTextEdit="1"/>
              </p:cNvSpPr>
              <p:nvPr/>
            </p:nvSpPr>
            <p:spPr>
              <a:xfrm>
                <a:off x="5971471" y="3681896"/>
                <a:ext cx="540469" cy="276999"/>
              </a:xfrm>
              <a:prstGeom prst="rect">
                <a:avLst/>
              </a:prstGeom>
              <a:blipFill>
                <a:blip r:embed="rId26"/>
                <a:stretch>
                  <a:fillRect l="-9302" r="-6977"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F745BE92-4AC7-40AA-E6E8-8382802C4E02}"/>
                  </a:ext>
                </a:extLst>
              </p:cNvPr>
              <p:cNvSpPr txBox="1"/>
              <p:nvPr/>
            </p:nvSpPr>
            <p:spPr>
              <a:xfrm>
                <a:off x="6091439" y="4415676"/>
                <a:ext cx="3005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𝑐h</m:t>
                      </m:r>
                    </m:oMath>
                  </m:oMathPara>
                </a14:m>
                <a:endParaRPr kumimoji="1" lang="zh-CN" altLang="en-US" dirty="0"/>
              </a:p>
            </p:txBody>
          </p:sp>
        </mc:Choice>
        <mc:Fallback xmlns="">
          <p:sp>
            <p:nvSpPr>
              <p:cNvPr id="69" name="文本框 68">
                <a:extLst>
                  <a:ext uri="{FF2B5EF4-FFF2-40B4-BE49-F238E27FC236}">
                    <a16:creationId xmlns:a16="http://schemas.microsoft.com/office/drawing/2014/main" id="{F745BE92-4AC7-40AA-E6E8-8382802C4E02}"/>
                  </a:ext>
                </a:extLst>
              </p:cNvPr>
              <p:cNvSpPr txBox="1">
                <a:spLocks noRot="1" noChangeAspect="1" noMove="1" noResize="1" noEditPoints="1" noAdjustHandles="1" noChangeArrowheads="1" noChangeShapeType="1" noTextEdit="1"/>
              </p:cNvSpPr>
              <p:nvPr/>
            </p:nvSpPr>
            <p:spPr>
              <a:xfrm>
                <a:off x="6091439" y="4415676"/>
                <a:ext cx="300531" cy="276999"/>
              </a:xfrm>
              <a:prstGeom prst="rect">
                <a:avLst/>
              </a:prstGeom>
              <a:blipFill>
                <a:blip r:embed="rId27"/>
                <a:stretch>
                  <a:fillRect l="-16000" r="-16000"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B7242459-BDFA-60CD-0B77-9F8FF892CEA8}"/>
                  </a:ext>
                </a:extLst>
              </p:cNvPr>
              <p:cNvSpPr txBox="1"/>
              <p:nvPr/>
            </p:nvSpPr>
            <p:spPr>
              <a:xfrm>
                <a:off x="5995795" y="5069501"/>
                <a:ext cx="4376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𝑅</m:t>
                      </m:r>
                      <m:r>
                        <m:rPr>
                          <m:sty m:val="p"/>
                        </m:rPr>
                        <a:rPr kumimoji="1" lang="en-US" altLang="zh-CN" i="1">
                          <a:latin typeface="Cambria Math" panose="02040503050406030204" pitchFamily="18" charset="0"/>
                        </a:rPr>
                        <m:t>sp</m:t>
                      </m:r>
                    </m:oMath>
                  </m:oMathPara>
                </a14:m>
                <a:endParaRPr kumimoji="1" lang="zh-CN" altLang="en-US" dirty="0"/>
              </a:p>
            </p:txBody>
          </p:sp>
        </mc:Choice>
        <mc:Fallback xmlns="">
          <p:sp>
            <p:nvSpPr>
              <p:cNvPr id="70" name="文本框 69">
                <a:extLst>
                  <a:ext uri="{FF2B5EF4-FFF2-40B4-BE49-F238E27FC236}">
                    <a16:creationId xmlns:a16="http://schemas.microsoft.com/office/drawing/2014/main" id="{B7242459-BDFA-60CD-0B77-9F8FF892CEA8}"/>
                  </a:ext>
                </a:extLst>
              </p:cNvPr>
              <p:cNvSpPr txBox="1">
                <a:spLocks noRot="1" noChangeAspect="1" noMove="1" noResize="1" noEditPoints="1" noAdjustHandles="1" noChangeArrowheads="1" noChangeShapeType="1" noTextEdit="1"/>
              </p:cNvSpPr>
              <p:nvPr/>
            </p:nvSpPr>
            <p:spPr>
              <a:xfrm>
                <a:off x="5995795" y="5069501"/>
                <a:ext cx="437620" cy="276999"/>
              </a:xfrm>
              <a:prstGeom prst="rect">
                <a:avLst/>
              </a:prstGeom>
              <a:blipFill>
                <a:blip r:embed="rId28"/>
                <a:stretch>
                  <a:fillRect l="-11429" r="-11429" b="-272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0101348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 (group signature)</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40</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29A72116-65C8-316E-6B5A-154E5A4CE436}"/>
                  </a:ext>
                </a:extLst>
              </p:cNvPr>
              <p:cNvSpPr txBox="1"/>
              <p:nvPr/>
            </p:nvSpPr>
            <p:spPr>
              <a:xfrm>
                <a:off x="5025931" y="2528256"/>
                <a:ext cx="31264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𝑐𝑡</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𝑢</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𝑏𝑖𝑛</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𝑖</m:t>
                          </m:r>
                        </m:e>
                      </m:d>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𝐺</m:t>
                          </m:r>
                        </m:e>
                        <m:sub>
                          <m:r>
                            <a:rPr kumimoji="1" lang="en-US" altLang="zh-CN" sz="2400" b="0" i="1" smtClean="0">
                              <a:latin typeface="Cambria Math" panose="02040503050406030204" pitchFamily="18" charset="0"/>
                            </a:rPr>
                            <m:t>𝑀𝑐𝐸</m:t>
                          </m:r>
                        </m:sub>
                      </m:sSub>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𝑧</m:t>
                      </m:r>
                    </m:oMath>
                  </m:oMathPara>
                </a14:m>
                <a:endParaRPr kumimoji="1" lang="zh-CN" altLang="en-US" sz="2400" dirty="0"/>
              </a:p>
            </p:txBody>
          </p:sp>
        </mc:Choice>
        <mc:Fallback xmlns="">
          <p:sp>
            <p:nvSpPr>
              <p:cNvPr id="3" name="文本框 2">
                <a:extLst>
                  <a:ext uri="{FF2B5EF4-FFF2-40B4-BE49-F238E27FC236}">
                    <a16:creationId xmlns:a16="http://schemas.microsoft.com/office/drawing/2014/main" id="{29A72116-65C8-316E-6B5A-154E5A4CE436}"/>
                  </a:ext>
                </a:extLst>
              </p:cNvPr>
              <p:cNvSpPr txBox="1">
                <a:spLocks noRot="1" noChangeAspect="1" noMove="1" noResize="1" noEditPoints="1" noAdjustHandles="1" noChangeArrowheads="1" noChangeShapeType="1" noTextEdit="1"/>
              </p:cNvSpPr>
              <p:nvPr/>
            </p:nvSpPr>
            <p:spPr>
              <a:xfrm>
                <a:off x="5025931" y="2528256"/>
                <a:ext cx="3126433" cy="369332"/>
              </a:xfrm>
              <a:prstGeom prst="rect">
                <a:avLst/>
              </a:prstGeom>
              <a:blipFill>
                <a:blip r:embed="rId3"/>
                <a:stretch>
                  <a:fillRect l="-810" t="-3333" r="-405" b="-30000"/>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B7419AD2-D888-620B-175C-A78FF6629EB6}"/>
              </a:ext>
            </a:extLst>
          </p:cNvPr>
          <p:cNvSpPr txBox="1"/>
          <p:nvPr/>
        </p:nvSpPr>
        <p:spPr>
          <a:xfrm>
            <a:off x="2754708" y="1096218"/>
            <a:ext cx="7035335" cy="523220"/>
          </a:xfrm>
          <a:prstGeom prst="rect">
            <a:avLst/>
          </a:prstGeom>
          <a:noFill/>
        </p:spPr>
        <p:txBody>
          <a:bodyPr wrap="square" rtlCol="0">
            <a:spAutoFit/>
          </a:bodyPr>
          <a:lstStyle/>
          <a:p>
            <a:r>
              <a:rPr kumimoji="1" lang="en-US" altLang="zh-CN" sz="2800" dirty="0">
                <a:latin typeface="STKaiti" panose="02010600040101010101" pitchFamily="2" charset="-122"/>
                <a:ea typeface="STKaiti" panose="02010600040101010101" pitchFamily="2" charset="-122"/>
              </a:rPr>
              <a:t>Verifiable </a:t>
            </a:r>
            <a:r>
              <a:rPr kumimoji="1" lang="en" altLang="zh-CN" sz="2800" dirty="0">
                <a:latin typeface="STKaiti" panose="02010600040101010101" pitchFamily="2" charset="-122"/>
                <a:ea typeface="STKaiti" panose="02010600040101010101" pitchFamily="2" charset="-122"/>
              </a:rPr>
              <a:t>encryption </a:t>
            </a:r>
            <a:r>
              <a:rPr kumimoji="1" lang="en-US" altLang="zh-CN" sz="2800" dirty="0">
                <a:latin typeface="STKaiti" panose="02010600040101010101" pitchFamily="2" charset="-122"/>
                <a:ea typeface="STKaiti" panose="02010600040101010101" pitchFamily="2" charset="-122"/>
              </a:rPr>
              <a:t>(set-membership proofs)</a:t>
            </a:r>
            <a:endParaRPr kumimoji="1" lang="zh-CN" altLang="en-US" sz="2800" dirty="0">
              <a:latin typeface="STKaiti" panose="02010600040101010101" pitchFamily="2" charset="-122"/>
              <a:ea typeface="STKaiti" panose="02010600040101010101" pitchFamily="2" charset="-122"/>
            </a:endParaRPr>
          </a:p>
        </p:txBody>
      </p:sp>
      <p:sp>
        <p:nvSpPr>
          <p:cNvPr id="5" name="文本框 4">
            <a:extLst>
              <a:ext uri="{FF2B5EF4-FFF2-40B4-BE49-F238E27FC236}">
                <a16:creationId xmlns:a16="http://schemas.microsoft.com/office/drawing/2014/main" id="{E5068C2D-8F14-C4D9-5401-06B2B04A5236}"/>
              </a:ext>
            </a:extLst>
          </p:cNvPr>
          <p:cNvSpPr txBox="1"/>
          <p:nvPr/>
        </p:nvSpPr>
        <p:spPr>
          <a:xfrm>
            <a:off x="1543172" y="2574423"/>
            <a:ext cx="325315" cy="369277"/>
          </a:xfrm>
          <a:prstGeom prst="rect">
            <a:avLst/>
          </a:prstGeom>
          <a:noFill/>
          <a:ln>
            <a:solidFill>
              <a:schemeClr val="accent4"/>
            </a:solidFill>
          </a:ln>
        </p:spPr>
        <p:txBody>
          <a:bodyPr wrap="square" rtlCol="0">
            <a:spAutoFit/>
          </a:bodyPr>
          <a:lstStyle/>
          <a:p>
            <a:r>
              <a:rPr kumimoji="1" lang="en-US" altLang="zh-CN" dirty="0"/>
              <a:t>1</a:t>
            </a:r>
            <a:endParaRPr kumimoji="1" lang="zh-CN" altLang="en-US" dirty="0"/>
          </a:p>
        </p:txBody>
      </p:sp>
      <p:sp>
        <p:nvSpPr>
          <p:cNvPr id="6" name="文本框 5">
            <a:extLst>
              <a:ext uri="{FF2B5EF4-FFF2-40B4-BE49-F238E27FC236}">
                <a16:creationId xmlns:a16="http://schemas.microsoft.com/office/drawing/2014/main" id="{39BA9727-1631-5C24-7B50-073EF9AF78C5}"/>
              </a:ext>
            </a:extLst>
          </p:cNvPr>
          <p:cNvSpPr txBox="1"/>
          <p:nvPr/>
        </p:nvSpPr>
        <p:spPr>
          <a:xfrm>
            <a:off x="2308889" y="2574423"/>
            <a:ext cx="325315" cy="369277"/>
          </a:xfrm>
          <a:prstGeom prst="rect">
            <a:avLst/>
          </a:prstGeom>
          <a:noFill/>
          <a:ln>
            <a:solidFill>
              <a:schemeClr val="accent4"/>
            </a:solidFill>
          </a:ln>
        </p:spPr>
        <p:txBody>
          <a:bodyPr wrap="square" rtlCol="0">
            <a:spAutoFit/>
          </a:bodyPr>
          <a:lstStyle/>
          <a:p>
            <a:r>
              <a:rPr kumimoji="1" lang="en-US" altLang="zh-CN" dirty="0"/>
              <a:t>2</a:t>
            </a:r>
            <a:endParaRPr kumimoji="1"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FBB1C49C-AF11-9FF2-14DB-C536F371DBA9}"/>
                  </a:ext>
                </a:extLst>
              </p:cNvPr>
              <p:cNvSpPr txBox="1"/>
              <p:nvPr/>
            </p:nvSpPr>
            <p:spPr>
              <a:xfrm>
                <a:off x="2944763" y="2574423"/>
                <a:ext cx="2596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7" name="文本框 6">
                <a:extLst>
                  <a:ext uri="{FF2B5EF4-FFF2-40B4-BE49-F238E27FC236}">
                    <a16:creationId xmlns:a16="http://schemas.microsoft.com/office/drawing/2014/main" id="{FBB1C49C-AF11-9FF2-14DB-C536F371DBA9}"/>
                  </a:ext>
                </a:extLst>
              </p:cNvPr>
              <p:cNvSpPr txBox="1">
                <a:spLocks noRot="1" noChangeAspect="1" noMove="1" noResize="1" noEditPoints="1" noAdjustHandles="1" noChangeArrowheads="1" noChangeShapeType="1" noTextEdit="1"/>
              </p:cNvSpPr>
              <p:nvPr/>
            </p:nvSpPr>
            <p:spPr>
              <a:xfrm>
                <a:off x="2944763" y="2574423"/>
                <a:ext cx="259686" cy="276999"/>
              </a:xfrm>
              <a:prstGeom prst="rect">
                <a:avLst/>
              </a:prstGeom>
              <a:blipFill>
                <a:blip r:embed="rId4"/>
                <a:stretch>
                  <a:fillRect/>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AB3F07AF-2DDC-DD81-291D-6A6F31FF4150}"/>
              </a:ext>
            </a:extLst>
          </p:cNvPr>
          <p:cNvSpPr txBox="1"/>
          <p:nvPr/>
        </p:nvSpPr>
        <p:spPr>
          <a:xfrm>
            <a:off x="4048478" y="2574423"/>
            <a:ext cx="325315" cy="369277"/>
          </a:xfrm>
          <a:prstGeom prst="rect">
            <a:avLst/>
          </a:prstGeom>
          <a:noFill/>
          <a:ln>
            <a:solidFill>
              <a:schemeClr val="accent4"/>
            </a:solidFill>
          </a:ln>
        </p:spPr>
        <p:txBody>
          <a:bodyPr wrap="square" rtlCol="0">
            <a:spAutoFit/>
          </a:bodyPr>
          <a:lstStyle/>
          <a:p>
            <a:r>
              <a:rPr kumimoji="1" lang="en-US" altLang="zh-CN" dirty="0"/>
              <a:t>N</a:t>
            </a:r>
            <a:endParaRPr kumimoji="1" lang="zh-CN" altLang="en-US" dirty="0"/>
          </a:p>
        </p:txBody>
      </p:sp>
      <p:sp>
        <p:nvSpPr>
          <p:cNvPr id="9" name="双大括号 8">
            <a:extLst>
              <a:ext uri="{FF2B5EF4-FFF2-40B4-BE49-F238E27FC236}">
                <a16:creationId xmlns:a16="http://schemas.microsoft.com/office/drawing/2014/main" id="{7C26D90C-40FF-0519-C3EB-FF848B2BA08A}"/>
              </a:ext>
            </a:extLst>
          </p:cNvPr>
          <p:cNvSpPr/>
          <p:nvPr/>
        </p:nvSpPr>
        <p:spPr>
          <a:xfrm>
            <a:off x="1303997" y="2549975"/>
            <a:ext cx="3281532" cy="418171"/>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C3E7C36A-2815-A0B8-D1DB-EE68CA8CAA33}"/>
                  </a:ext>
                </a:extLst>
              </p:cNvPr>
              <p:cNvSpPr txBox="1"/>
              <p:nvPr/>
            </p:nvSpPr>
            <p:spPr>
              <a:xfrm>
                <a:off x="1246060" y="3566706"/>
                <a:ext cx="5602001" cy="369332"/>
              </a:xfrm>
              <a:prstGeom prst="rect">
                <a:avLst/>
              </a:prstGeom>
              <a:solidFill>
                <a:schemeClr val="accent6"/>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𝐺𝑜𝑎𝑙</m:t>
                      </m:r>
                      <m:r>
                        <a:rPr kumimoji="1" lang="zh-CN" altLang="en-US" b="0" i="1" smtClean="0">
                          <a:latin typeface="Cambria Math" panose="02040503050406030204" pitchFamily="18" charset="0"/>
                        </a:rPr>
                        <m:t>：</m:t>
                      </m:r>
                      <m:r>
                        <a:rPr kumimoji="1" lang="en-US" altLang="zh-CN" i="1">
                          <a:latin typeface="Cambria Math" panose="02040503050406030204" pitchFamily="18" charset="0"/>
                        </a:rPr>
                        <m:t>𝑐𝑡</m:t>
                      </m:r>
                      <m:r>
                        <a:rPr kumimoji="1" lang="en-US" altLang="zh-CN" i="1">
                          <a:latin typeface="Cambria Math" panose="02040503050406030204" pitchFamily="18" charset="0"/>
                        </a:rPr>
                        <m:t> </m:t>
                      </m:r>
                      <m:r>
                        <a:rPr kumimoji="1" lang="en-US" altLang="zh-CN" b="0" i="1" smtClean="0">
                          <a:latin typeface="Cambria Math" panose="02040503050406030204" pitchFamily="18" charset="0"/>
                        </a:rPr>
                        <m:t>𝑖</m:t>
                      </m:r>
                      <m:r>
                        <a:rPr kumimoji="1" lang="en-US" altLang="zh-CN" i="1">
                          <a:latin typeface="Cambria Math" panose="02040503050406030204" pitchFamily="18" charset="0"/>
                        </a:rPr>
                        <m:t>𝑠</m:t>
                      </m:r>
                      <m:r>
                        <a:rPr kumimoji="1" lang="en-US" altLang="zh-CN" i="1">
                          <a:latin typeface="Cambria Math" panose="02040503050406030204" pitchFamily="18" charset="0"/>
                        </a:rPr>
                        <m:t> </m:t>
                      </m:r>
                      <m:r>
                        <a:rPr kumimoji="1" lang="en-US" altLang="zh-CN" i="1">
                          <a:latin typeface="Cambria Math" panose="02040503050406030204" pitchFamily="18" charset="0"/>
                        </a:rPr>
                        <m:t>𝑡h𝑒</m:t>
                      </m:r>
                      <m:r>
                        <a:rPr kumimoji="1" lang="en-US" altLang="zh-CN" i="1">
                          <a:latin typeface="Cambria Math" panose="02040503050406030204" pitchFamily="18" charset="0"/>
                        </a:rPr>
                        <m:t> </m:t>
                      </m:r>
                      <m:r>
                        <a:rPr kumimoji="1" lang="en-US" altLang="zh-CN" i="1">
                          <a:latin typeface="Cambria Math" panose="02040503050406030204" pitchFamily="18" charset="0"/>
                        </a:rPr>
                        <m:t>𝑐𝑖𝑝h𝑒𝑟𝑡𝑒𝑥𝑡</m:t>
                      </m:r>
                      <m:r>
                        <a:rPr kumimoji="1" lang="en-US" altLang="zh-CN" i="1">
                          <a:latin typeface="Cambria Math" panose="02040503050406030204" pitchFamily="18" charset="0"/>
                        </a:rPr>
                        <m:t> </m:t>
                      </m:r>
                      <m:r>
                        <a:rPr kumimoji="1" lang="en-US" altLang="zh-CN" i="1">
                          <a:latin typeface="Cambria Math" panose="02040503050406030204" pitchFamily="18" charset="0"/>
                        </a:rPr>
                        <m:t>𝑜𝑓</m:t>
                      </m:r>
                      <m:r>
                        <a:rPr kumimoji="1" lang="en-US" altLang="zh-CN" i="1">
                          <a:latin typeface="Cambria Math" panose="02040503050406030204" pitchFamily="18" charset="0"/>
                        </a:rPr>
                        <m:t> </m:t>
                      </m:r>
                      <m:r>
                        <a:rPr kumimoji="1" lang="en-US" altLang="zh-CN" i="1">
                          <a:latin typeface="Cambria Math" panose="02040503050406030204" pitchFamily="18" charset="0"/>
                        </a:rPr>
                        <m:t>𝑎𝑛</m:t>
                      </m:r>
                      <m:r>
                        <a:rPr kumimoji="1" lang="en-US" altLang="zh-CN" i="1">
                          <a:latin typeface="Cambria Math" panose="02040503050406030204" pitchFamily="18" charset="0"/>
                        </a:rPr>
                        <m:t> </m:t>
                      </m:r>
                      <m:r>
                        <a:rPr kumimoji="1" lang="en-US" altLang="zh-CN" i="1">
                          <a:latin typeface="Cambria Math" panose="02040503050406030204" pitchFamily="18" charset="0"/>
                        </a:rPr>
                        <m:t>𝑒𝑙𝑒𝑚𝑒𝑛𝑡</m:t>
                      </m:r>
                      <m:r>
                        <a:rPr kumimoji="1" lang="en-US" altLang="zh-CN" i="1">
                          <a:latin typeface="Cambria Math" panose="02040503050406030204" pitchFamily="18" charset="0"/>
                        </a:rPr>
                        <m:t> </m:t>
                      </m:r>
                      <m:r>
                        <a:rPr kumimoji="1" lang="en-US" altLang="zh-CN" i="1">
                          <a:latin typeface="Cambria Math" panose="02040503050406030204" pitchFamily="18" charset="0"/>
                        </a:rPr>
                        <m:t>𝑖𝑛</m:t>
                      </m:r>
                      <m:r>
                        <a:rPr kumimoji="1" lang="en-US" altLang="zh-CN" i="1">
                          <a:latin typeface="Cambria Math" panose="02040503050406030204" pitchFamily="18" charset="0"/>
                        </a:rPr>
                        <m:t> </m:t>
                      </m:r>
                      <m:r>
                        <a:rPr kumimoji="1" lang="en-US" altLang="zh-CN" i="1">
                          <a:latin typeface="Cambria Math" panose="02040503050406030204" pitchFamily="18" charset="0"/>
                        </a:rPr>
                        <m:t>𝑡h𝑒</m:t>
                      </m:r>
                      <m:r>
                        <a:rPr kumimoji="1" lang="en-US" altLang="zh-CN" i="1">
                          <a:latin typeface="Cambria Math" panose="02040503050406030204" pitchFamily="18" charset="0"/>
                        </a:rPr>
                        <m:t> </m:t>
                      </m:r>
                      <m:r>
                        <a:rPr kumimoji="1" lang="en-US" altLang="zh-CN" i="1">
                          <a:latin typeface="Cambria Math" panose="02040503050406030204" pitchFamily="18" charset="0"/>
                        </a:rPr>
                        <m:t>𝑠𝑒𝑡</m:t>
                      </m:r>
                      <m:r>
                        <a:rPr kumimoji="1" lang="en-US" altLang="zh-CN" i="1">
                          <a:latin typeface="Cambria Math" panose="02040503050406030204" pitchFamily="18" charset="0"/>
                        </a:rPr>
                        <m:t>.</m:t>
                      </m:r>
                    </m:oMath>
                  </m:oMathPara>
                </a14:m>
                <a:endParaRPr kumimoji="1" lang="zh-CN" altLang="en-US" dirty="0">
                  <a:latin typeface="STKaiti" panose="02010600040101010101" pitchFamily="2" charset="-122"/>
                  <a:ea typeface="STKaiti" panose="02010600040101010101" pitchFamily="2" charset="-122"/>
                </a:endParaRPr>
              </a:p>
            </p:txBody>
          </p:sp>
        </mc:Choice>
        <mc:Fallback xmlns="">
          <p:sp>
            <p:nvSpPr>
              <p:cNvPr id="10" name="文本框 9">
                <a:extLst>
                  <a:ext uri="{FF2B5EF4-FFF2-40B4-BE49-F238E27FC236}">
                    <a16:creationId xmlns:a16="http://schemas.microsoft.com/office/drawing/2014/main" id="{C3E7C36A-2815-A0B8-D1DB-EE68CA8CAA33}"/>
                  </a:ext>
                </a:extLst>
              </p:cNvPr>
              <p:cNvSpPr txBox="1">
                <a:spLocks noRot="1" noChangeAspect="1" noMove="1" noResize="1" noEditPoints="1" noAdjustHandles="1" noChangeArrowheads="1" noChangeShapeType="1" noTextEdit="1"/>
              </p:cNvSpPr>
              <p:nvPr/>
            </p:nvSpPr>
            <p:spPr>
              <a:xfrm>
                <a:off x="1246060" y="3566706"/>
                <a:ext cx="5602001" cy="369332"/>
              </a:xfrm>
              <a:prstGeom prst="rect">
                <a:avLst/>
              </a:prstGeom>
              <a:blipFill>
                <a:blip r:embed="rId5"/>
                <a:stretch>
                  <a:fillRect b="-161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8686837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 (group signature)</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41</a:t>
            </a:fld>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973CD691-158B-1347-834D-B4D206390882}"/>
                  </a:ext>
                </a:extLst>
              </p:cNvPr>
              <p:cNvSpPr txBox="1"/>
              <p:nvPr/>
            </p:nvSpPr>
            <p:spPr>
              <a:xfrm>
                <a:off x="5025931" y="2528256"/>
                <a:ext cx="31264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𝑐𝑡</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𝑢</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𝑏𝑖𝑛</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𝑖</m:t>
                          </m:r>
                        </m:e>
                      </m:d>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𝐺</m:t>
                          </m:r>
                        </m:e>
                        <m:sub>
                          <m:r>
                            <a:rPr kumimoji="1" lang="en-US" altLang="zh-CN" sz="2400" b="0" i="1" smtClean="0">
                              <a:latin typeface="Cambria Math" panose="02040503050406030204" pitchFamily="18" charset="0"/>
                            </a:rPr>
                            <m:t>𝑀𝑐𝐸</m:t>
                          </m:r>
                        </m:sub>
                      </m:sSub>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𝑧</m:t>
                      </m:r>
                    </m:oMath>
                  </m:oMathPara>
                </a14:m>
                <a:endParaRPr kumimoji="1" lang="zh-CN" altLang="en-US" sz="2400" dirty="0"/>
              </a:p>
            </p:txBody>
          </p:sp>
        </mc:Choice>
        <mc:Fallback xmlns="">
          <p:sp>
            <p:nvSpPr>
              <p:cNvPr id="3" name="文本框 2">
                <a:extLst>
                  <a:ext uri="{FF2B5EF4-FFF2-40B4-BE49-F238E27FC236}">
                    <a16:creationId xmlns:a16="http://schemas.microsoft.com/office/drawing/2014/main" id="{973CD691-158B-1347-834D-B4D206390882}"/>
                  </a:ext>
                </a:extLst>
              </p:cNvPr>
              <p:cNvSpPr txBox="1">
                <a:spLocks noRot="1" noChangeAspect="1" noMove="1" noResize="1" noEditPoints="1" noAdjustHandles="1" noChangeArrowheads="1" noChangeShapeType="1" noTextEdit="1"/>
              </p:cNvSpPr>
              <p:nvPr/>
            </p:nvSpPr>
            <p:spPr>
              <a:xfrm>
                <a:off x="5025931" y="2528256"/>
                <a:ext cx="3126433" cy="369332"/>
              </a:xfrm>
              <a:prstGeom prst="rect">
                <a:avLst/>
              </a:prstGeom>
              <a:blipFill>
                <a:blip r:embed="rId3"/>
                <a:stretch>
                  <a:fillRect l="-810" t="-3333" r="-405" b="-30000"/>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4EC4E295-A4C0-28EA-C57C-BC51B964E91E}"/>
              </a:ext>
            </a:extLst>
          </p:cNvPr>
          <p:cNvSpPr txBox="1"/>
          <p:nvPr/>
        </p:nvSpPr>
        <p:spPr>
          <a:xfrm>
            <a:off x="2754708" y="1096218"/>
            <a:ext cx="6955822" cy="523220"/>
          </a:xfrm>
          <a:prstGeom prst="rect">
            <a:avLst/>
          </a:prstGeom>
          <a:noFill/>
        </p:spPr>
        <p:txBody>
          <a:bodyPr wrap="square" rtlCol="0">
            <a:spAutoFit/>
          </a:bodyPr>
          <a:lstStyle/>
          <a:p>
            <a:r>
              <a:rPr kumimoji="1" lang="en-US" altLang="zh-CN" sz="2800" dirty="0">
                <a:latin typeface="STKaiti" panose="02010600040101010101" pitchFamily="2" charset="-122"/>
                <a:ea typeface="STKaiti" panose="02010600040101010101" pitchFamily="2" charset="-122"/>
              </a:rPr>
              <a:t>Verifiable </a:t>
            </a:r>
            <a:r>
              <a:rPr kumimoji="1" lang="en" altLang="zh-CN" sz="2800" dirty="0">
                <a:latin typeface="STKaiti" panose="02010600040101010101" pitchFamily="2" charset="-122"/>
                <a:ea typeface="STKaiti" panose="02010600040101010101" pitchFamily="2" charset="-122"/>
              </a:rPr>
              <a:t>encryption </a:t>
            </a:r>
            <a:r>
              <a:rPr kumimoji="1" lang="en-US" altLang="zh-CN" sz="2800" dirty="0">
                <a:latin typeface="STKaiti" panose="02010600040101010101" pitchFamily="2" charset="-122"/>
                <a:ea typeface="STKaiti" panose="02010600040101010101" pitchFamily="2" charset="-122"/>
              </a:rPr>
              <a:t>(set-membership proof)</a:t>
            </a:r>
            <a:endParaRPr kumimoji="1" lang="zh-CN" altLang="en-US" sz="2800" dirty="0">
              <a:latin typeface="STKaiti" panose="02010600040101010101" pitchFamily="2" charset="-122"/>
              <a:ea typeface="STKaiti" panose="02010600040101010101" pitchFamily="2" charset="-122"/>
            </a:endParaRPr>
          </a:p>
        </p:txBody>
      </p:sp>
      <p:sp>
        <p:nvSpPr>
          <p:cNvPr id="5" name="文本框 4">
            <a:extLst>
              <a:ext uri="{FF2B5EF4-FFF2-40B4-BE49-F238E27FC236}">
                <a16:creationId xmlns:a16="http://schemas.microsoft.com/office/drawing/2014/main" id="{FBD5CC07-624C-E799-D1EB-B8B66DEC2BA2}"/>
              </a:ext>
            </a:extLst>
          </p:cNvPr>
          <p:cNvSpPr txBox="1"/>
          <p:nvPr/>
        </p:nvSpPr>
        <p:spPr>
          <a:xfrm>
            <a:off x="1543172" y="2574423"/>
            <a:ext cx="325315" cy="369277"/>
          </a:xfrm>
          <a:prstGeom prst="rect">
            <a:avLst/>
          </a:prstGeom>
          <a:noFill/>
          <a:ln>
            <a:solidFill>
              <a:schemeClr val="accent4"/>
            </a:solidFill>
          </a:ln>
        </p:spPr>
        <p:txBody>
          <a:bodyPr wrap="square" rtlCol="0">
            <a:spAutoFit/>
          </a:bodyPr>
          <a:lstStyle/>
          <a:p>
            <a:r>
              <a:rPr kumimoji="1" lang="en-US" altLang="zh-CN" dirty="0"/>
              <a:t>1</a:t>
            </a:r>
            <a:endParaRPr kumimoji="1" lang="zh-CN" altLang="en-US" dirty="0"/>
          </a:p>
        </p:txBody>
      </p:sp>
      <p:sp>
        <p:nvSpPr>
          <p:cNvPr id="6" name="文本框 5">
            <a:extLst>
              <a:ext uri="{FF2B5EF4-FFF2-40B4-BE49-F238E27FC236}">
                <a16:creationId xmlns:a16="http://schemas.microsoft.com/office/drawing/2014/main" id="{70C7FB15-5C5F-6299-2706-AA753DFEE72D}"/>
              </a:ext>
            </a:extLst>
          </p:cNvPr>
          <p:cNvSpPr txBox="1"/>
          <p:nvPr/>
        </p:nvSpPr>
        <p:spPr>
          <a:xfrm>
            <a:off x="2308889" y="2574423"/>
            <a:ext cx="325315" cy="369277"/>
          </a:xfrm>
          <a:prstGeom prst="rect">
            <a:avLst/>
          </a:prstGeom>
          <a:noFill/>
          <a:ln>
            <a:solidFill>
              <a:schemeClr val="accent4"/>
            </a:solidFill>
          </a:ln>
        </p:spPr>
        <p:txBody>
          <a:bodyPr wrap="square" rtlCol="0">
            <a:spAutoFit/>
          </a:bodyPr>
          <a:lstStyle/>
          <a:p>
            <a:r>
              <a:rPr kumimoji="1" lang="en-US" altLang="zh-CN" dirty="0"/>
              <a:t>2</a:t>
            </a:r>
            <a:endParaRPr kumimoji="1"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60C0CBDF-EABF-99D7-65D8-8F876304C683}"/>
                  </a:ext>
                </a:extLst>
              </p:cNvPr>
              <p:cNvSpPr txBox="1"/>
              <p:nvPr/>
            </p:nvSpPr>
            <p:spPr>
              <a:xfrm>
                <a:off x="2944763" y="2574423"/>
                <a:ext cx="2596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7" name="文本框 6">
                <a:extLst>
                  <a:ext uri="{FF2B5EF4-FFF2-40B4-BE49-F238E27FC236}">
                    <a16:creationId xmlns:a16="http://schemas.microsoft.com/office/drawing/2014/main" id="{60C0CBDF-EABF-99D7-65D8-8F876304C683}"/>
                  </a:ext>
                </a:extLst>
              </p:cNvPr>
              <p:cNvSpPr txBox="1">
                <a:spLocks noRot="1" noChangeAspect="1" noMove="1" noResize="1" noEditPoints="1" noAdjustHandles="1" noChangeArrowheads="1" noChangeShapeType="1" noTextEdit="1"/>
              </p:cNvSpPr>
              <p:nvPr/>
            </p:nvSpPr>
            <p:spPr>
              <a:xfrm>
                <a:off x="2944763" y="2574423"/>
                <a:ext cx="259686" cy="276999"/>
              </a:xfrm>
              <a:prstGeom prst="rect">
                <a:avLst/>
              </a:prstGeom>
              <a:blipFill>
                <a:blip r:embed="rId4"/>
                <a:stretch>
                  <a:fillRect/>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F1EB4FB5-EE20-A337-9C42-BA3BC1C3FD77}"/>
              </a:ext>
            </a:extLst>
          </p:cNvPr>
          <p:cNvSpPr txBox="1"/>
          <p:nvPr/>
        </p:nvSpPr>
        <p:spPr>
          <a:xfrm>
            <a:off x="4048478" y="2574423"/>
            <a:ext cx="325315" cy="369277"/>
          </a:xfrm>
          <a:prstGeom prst="rect">
            <a:avLst/>
          </a:prstGeom>
          <a:noFill/>
          <a:ln>
            <a:solidFill>
              <a:schemeClr val="accent4"/>
            </a:solidFill>
          </a:ln>
        </p:spPr>
        <p:txBody>
          <a:bodyPr wrap="square" rtlCol="0">
            <a:spAutoFit/>
          </a:bodyPr>
          <a:lstStyle/>
          <a:p>
            <a:r>
              <a:rPr kumimoji="1" lang="en-US" altLang="zh-CN" dirty="0"/>
              <a:t>N</a:t>
            </a:r>
            <a:endParaRPr kumimoji="1" lang="zh-CN" altLang="en-US" dirty="0"/>
          </a:p>
        </p:txBody>
      </p:sp>
      <p:sp>
        <p:nvSpPr>
          <p:cNvPr id="9" name="双大括号 8">
            <a:extLst>
              <a:ext uri="{FF2B5EF4-FFF2-40B4-BE49-F238E27FC236}">
                <a16:creationId xmlns:a16="http://schemas.microsoft.com/office/drawing/2014/main" id="{3B472548-6C1E-2555-27D6-77C0F009786C}"/>
              </a:ext>
            </a:extLst>
          </p:cNvPr>
          <p:cNvSpPr/>
          <p:nvPr/>
        </p:nvSpPr>
        <p:spPr>
          <a:xfrm>
            <a:off x="1303997" y="2549975"/>
            <a:ext cx="3281532" cy="418171"/>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D8DA1DD3-3BAE-D566-9933-89D448C98ACF}"/>
                  </a:ext>
                </a:extLst>
              </p:cNvPr>
              <p:cNvSpPr txBox="1"/>
              <p:nvPr/>
            </p:nvSpPr>
            <p:spPr>
              <a:xfrm>
                <a:off x="4048479" y="3946707"/>
                <a:ext cx="2413868" cy="374654"/>
              </a:xfrm>
              <a:prstGeom prst="rect">
                <a:avLst/>
              </a:prstGeom>
              <a:noFill/>
              <a:ln>
                <a:solidFill>
                  <a:schemeClr val="accent2"/>
                </a:solidFill>
              </a:ln>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1800" b="0" i="1" smtClean="0">
                          <a:latin typeface="Cambria Math" panose="02040503050406030204" pitchFamily="18" charset="0"/>
                        </a:rPr>
                        <m:t>𝑐</m:t>
                      </m:r>
                      <m:sSub>
                        <m:sSubPr>
                          <m:ctrlPr>
                            <a:rPr kumimoji="1" lang="en-US" altLang="zh-CN" sz="1800" b="0" i="1" smtClean="0">
                              <a:latin typeface="Cambria Math" panose="02040503050406030204" pitchFamily="18" charset="0"/>
                            </a:rPr>
                          </m:ctrlPr>
                        </m:sSubPr>
                        <m:e>
                          <m:r>
                            <a:rPr kumimoji="1" lang="en-US" altLang="zh-CN" sz="1800" b="0" i="1" smtClean="0">
                              <a:latin typeface="Cambria Math" panose="02040503050406030204" pitchFamily="18" charset="0"/>
                            </a:rPr>
                            <m:t>𝑡</m:t>
                          </m:r>
                        </m:e>
                        <m:sub>
                          <m:r>
                            <a:rPr kumimoji="1" lang="en-US" altLang="zh-CN" sz="1800" b="0" i="1" smtClean="0">
                              <a:latin typeface="Cambria Math" panose="02040503050406030204" pitchFamily="18" charset="0"/>
                            </a:rPr>
                            <m:t>2</m:t>
                          </m:r>
                        </m:sub>
                      </m:sSub>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𝑐𝑡</m:t>
                      </m:r>
                      <m:r>
                        <a:rPr kumimoji="1" lang="en-US" altLang="zh-CN" sz="1800" b="0" i="0" smtClean="0">
                          <a:latin typeface="Cambria Math" panose="02040503050406030204" pitchFamily="18" charset="0"/>
                        </a:rPr>
                        <m:t>+</m:t>
                      </m:r>
                      <m:r>
                        <a:rPr kumimoji="1" lang="en-US" altLang="zh-CN" sz="1800" i="1">
                          <a:latin typeface="Cambria Math" panose="02040503050406030204" pitchFamily="18" charset="0"/>
                        </a:rPr>
                        <m:t>𝑏𝑖𝑛</m:t>
                      </m:r>
                      <m:d>
                        <m:dPr>
                          <m:ctrlPr>
                            <a:rPr kumimoji="1" lang="en-US" altLang="zh-CN" sz="1800" i="1">
                              <a:latin typeface="Cambria Math" panose="02040503050406030204" pitchFamily="18" charset="0"/>
                            </a:rPr>
                          </m:ctrlPr>
                        </m:dPr>
                        <m:e>
                          <m:r>
                            <a:rPr kumimoji="1" lang="en-US" altLang="zh-CN" sz="1800" b="0" i="1" smtClean="0">
                              <a:latin typeface="Cambria Math" panose="02040503050406030204" pitchFamily="18" charset="0"/>
                            </a:rPr>
                            <m:t>2</m:t>
                          </m:r>
                        </m:e>
                      </m:d>
                      <m:sSubSup>
                        <m:sSubSupPr>
                          <m:ctrlPr>
                            <a:rPr kumimoji="1" lang="en-US" altLang="zh-CN" sz="1800" b="0" i="1" smtClean="0">
                              <a:latin typeface="Cambria Math" panose="02040503050406030204" pitchFamily="18" charset="0"/>
                            </a:rPr>
                          </m:ctrlPr>
                        </m:sSubSupPr>
                        <m:e>
                          <m:r>
                            <a:rPr kumimoji="1" lang="en-US" altLang="zh-CN" sz="1800" i="1">
                              <a:latin typeface="Cambria Math" panose="02040503050406030204" pitchFamily="18" charset="0"/>
                            </a:rPr>
                            <m:t>𝐺</m:t>
                          </m:r>
                        </m:e>
                        <m:sub>
                          <m:r>
                            <a:rPr kumimoji="1" lang="en-US" altLang="zh-CN" sz="1800" i="1">
                              <a:latin typeface="Cambria Math" panose="02040503050406030204" pitchFamily="18" charset="0"/>
                            </a:rPr>
                            <m:t>𝑀𝑐𝐸</m:t>
                          </m:r>
                        </m:sub>
                        <m:sup>
                          <m:r>
                            <a:rPr kumimoji="1" lang="en-US" altLang="zh-CN" sz="1800" b="0" i="1" smtClean="0">
                              <a:latin typeface="Cambria Math" panose="02040503050406030204" pitchFamily="18" charset="0"/>
                            </a:rPr>
                            <m:t>2</m:t>
                          </m:r>
                        </m:sup>
                      </m:sSubSup>
                    </m:oMath>
                  </m:oMathPara>
                </a14:m>
                <a:endParaRPr kumimoji="1" lang="zh-CN" altLang="en-US" sz="1800" dirty="0"/>
              </a:p>
            </p:txBody>
          </p:sp>
        </mc:Choice>
        <mc:Fallback xmlns="">
          <p:sp>
            <p:nvSpPr>
              <p:cNvPr id="10" name="文本框 9">
                <a:extLst>
                  <a:ext uri="{FF2B5EF4-FFF2-40B4-BE49-F238E27FC236}">
                    <a16:creationId xmlns:a16="http://schemas.microsoft.com/office/drawing/2014/main" id="{D8DA1DD3-3BAE-D566-9933-89D448C98ACF}"/>
                  </a:ext>
                </a:extLst>
              </p:cNvPr>
              <p:cNvSpPr txBox="1">
                <a:spLocks noRot="1" noChangeAspect="1" noMove="1" noResize="1" noEditPoints="1" noAdjustHandles="1" noChangeArrowheads="1" noChangeShapeType="1" noTextEdit="1"/>
              </p:cNvSpPr>
              <p:nvPr/>
            </p:nvSpPr>
            <p:spPr>
              <a:xfrm>
                <a:off x="4048479" y="3946707"/>
                <a:ext cx="2413868" cy="374654"/>
              </a:xfrm>
              <a:prstGeom prst="rect">
                <a:avLst/>
              </a:prstGeom>
              <a:blipFill>
                <a:blip r:embed="rId5"/>
                <a:stretch>
                  <a:fillRect/>
                </a:stretch>
              </a:blipFill>
              <a:ln>
                <a:solidFill>
                  <a:schemeClr val="accent2"/>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E4E3278C-FD9F-BCCA-EDCD-69DEA1A829AC}"/>
                  </a:ext>
                </a:extLst>
              </p:cNvPr>
              <p:cNvSpPr txBox="1"/>
              <p:nvPr/>
            </p:nvSpPr>
            <p:spPr>
              <a:xfrm>
                <a:off x="6651597" y="3946708"/>
                <a:ext cx="2596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m:t>
                      </m:r>
                    </m:oMath>
                  </m:oMathPara>
                </a14:m>
                <a:endParaRPr kumimoji="1" lang="zh-CN" altLang="en-US" dirty="0"/>
              </a:p>
            </p:txBody>
          </p:sp>
        </mc:Choice>
        <mc:Fallback xmlns="">
          <p:sp>
            <p:nvSpPr>
              <p:cNvPr id="11" name="文本框 10">
                <a:extLst>
                  <a:ext uri="{FF2B5EF4-FFF2-40B4-BE49-F238E27FC236}">
                    <a16:creationId xmlns:a16="http://schemas.microsoft.com/office/drawing/2014/main" id="{E4E3278C-FD9F-BCCA-EDCD-69DEA1A829AC}"/>
                  </a:ext>
                </a:extLst>
              </p:cNvPr>
              <p:cNvSpPr txBox="1">
                <a:spLocks noRot="1" noChangeAspect="1" noMove="1" noResize="1" noEditPoints="1" noAdjustHandles="1" noChangeArrowheads="1" noChangeShapeType="1" noTextEdit="1"/>
              </p:cNvSpPr>
              <p:nvPr/>
            </p:nvSpPr>
            <p:spPr>
              <a:xfrm>
                <a:off x="6651597" y="3946708"/>
                <a:ext cx="259686" cy="27699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42E4CB9-AEB6-E16D-881C-F2EF5287586A}"/>
                  </a:ext>
                </a:extLst>
              </p:cNvPr>
              <p:cNvSpPr txBox="1"/>
              <p:nvPr/>
            </p:nvSpPr>
            <p:spPr>
              <a:xfrm>
                <a:off x="7436447" y="3946707"/>
                <a:ext cx="2639537" cy="374654"/>
              </a:xfrm>
              <a:prstGeom prst="rect">
                <a:avLst/>
              </a:prstGeom>
              <a:noFill/>
              <a:ln>
                <a:solidFill>
                  <a:schemeClr val="accent2"/>
                </a:solidFill>
              </a:ln>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1800" b="0" i="1" smtClean="0">
                          <a:latin typeface="Cambria Math" panose="02040503050406030204" pitchFamily="18" charset="0"/>
                        </a:rPr>
                        <m:t>𝑐</m:t>
                      </m:r>
                      <m:sSub>
                        <m:sSubPr>
                          <m:ctrlPr>
                            <a:rPr kumimoji="1" lang="en-US" altLang="zh-CN" sz="1800" b="0" i="1" smtClean="0">
                              <a:latin typeface="Cambria Math" panose="02040503050406030204" pitchFamily="18" charset="0"/>
                            </a:rPr>
                          </m:ctrlPr>
                        </m:sSubPr>
                        <m:e>
                          <m:r>
                            <a:rPr kumimoji="1" lang="en-US" altLang="zh-CN" sz="1800" b="0" i="1" smtClean="0">
                              <a:latin typeface="Cambria Math" panose="02040503050406030204" pitchFamily="18" charset="0"/>
                            </a:rPr>
                            <m:t>𝑡</m:t>
                          </m:r>
                        </m:e>
                        <m:sub>
                          <m:r>
                            <a:rPr kumimoji="1" lang="en-US" altLang="zh-CN" sz="1800" b="0" i="1" smtClean="0">
                              <a:latin typeface="Cambria Math" panose="02040503050406030204" pitchFamily="18" charset="0"/>
                            </a:rPr>
                            <m:t>𝑁</m:t>
                          </m:r>
                        </m:sub>
                      </m:sSub>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𝑐𝑡</m:t>
                      </m:r>
                      <m:r>
                        <a:rPr kumimoji="1" lang="en-US" altLang="zh-CN" sz="1800" b="0" i="0" smtClean="0">
                          <a:latin typeface="Cambria Math" panose="02040503050406030204" pitchFamily="18" charset="0"/>
                        </a:rPr>
                        <m:t>+</m:t>
                      </m:r>
                      <m:r>
                        <a:rPr kumimoji="1" lang="en-US" altLang="zh-CN" sz="1800" i="1">
                          <a:latin typeface="Cambria Math" panose="02040503050406030204" pitchFamily="18" charset="0"/>
                        </a:rPr>
                        <m:t>𝑏𝑖𝑛</m:t>
                      </m:r>
                      <m:d>
                        <m:dPr>
                          <m:ctrlPr>
                            <a:rPr kumimoji="1" lang="en-US" altLang="zh-CN" sz="1800" i="1">
                              <a:latin typeface="Cambria Math" panose="02040503050406030204" pitchFamily="18" charset="0"/>
                            </a:rPr>
                          </m:ctrlPr>
                        </m:dPr>
                        <m:e>
                          <m:r>
                            <a:rPr kumimoji="1" lang="en-US" altLang="zh-CN" sz="1800" b="0" i="1" smtClean="0">
                              <a:latin typeface="Cambria Math" panose="02040503050406030204" pitchFamily="18" charset="0"/>
                            </a:rPr>
                            <m:t>𝑁</m:t>
                          </m:r>
                        </m:e>
                      </m:d>
                      <m:sSubSup>
                        <m:sSubSupPr>
                          <m:ctrlPr>
                            <a:rPr kumimoji="1" lang="en-US" altLang="zh-CN" sz="1800" b="0" i="1" smtClean="0">
                              <a:latin typeface="Cambria Math" panose="02040503050406030204" pitchFamily="18" charset="0"/>
                            </a:rPr>
                          </m:ctrlPr>
                        </m:sSubSupPr>
                        <m:e>
                          <m:r>
                            <a:rPr kumimoji="1" lang="en-US" altLang="zh-CN" sz="1800" i="1">
                              <a:latin typeface="Cambria Math" panose="02040503050406030204" pitchFamily="18" charset="0"/>
                            </a:rPr>
                            <m:t>𝐺</m:t>
                          </m:r>
                        </m:e>
                        <m:sub>
                          <m:r>
                            <a:rPr kumimoji="1" lang="en-US" altLang="zh-CN" sz="1800" i="1">
                              <a:latin typeface="Cambria Math" panose="02040503050406030204" pitchFamily="18" charset="0"/>
                            </a:rPr>
                            <m:t>𝑀𝑐𝐸</m:t>
                          </m:r>
                        </m:sub>
                        <m:sup>
                          <m:r>
                            <a:rPr kumimoji="1" lang="en-US" altLang="zh-CN" sz="1800" b="0" i="1" smtClean="0">
                              <a:latin typeface="Cambria Math" panose="02040503050406030204" pitchFamily="18" charset="0"/>
                            </a:rPr>
                            <m:t>2</m:t>
                          </m:r>
                        </m:sup>
                      </m:sSubSup>
                    </m:oMath>
                  </m:oMathPara>
                </a14:m>
                <a:endParaRPr kumimoji="1" lang="zh-CN" altLang="en-US" sz="1800" dirty="0"/>
              </a:p>
            </p:txBody>
          </p:sp>
        </mc:Choice>
        <mc:Fallback xmlns="">
          <p:sp>
            <p:nvSpPr>
              <p:cNvPr id="12" name="文本框 11">
                <a:extLst>
                  <a:ext uri="{FF2B5EF4-FFF2-40B4-BE49-F238E27FC236}">
                    <a16:creationId xmlns:a16="http://schemas.microsoft.com/office/drawing/2014/main" id="{342E4CB9-AEB6-E16D-881C-F2EF5287586A}"/>
                  </a:ext>
                </a:extLst>
              </p:cNvPr>
              <p:cNvSpPr txBox="1">
                <a:spLocks noRot="1" noChangeAspect="1" noMove="1" noResize="1" noEditPoints="1" noAdjustHandles="1" noChangeArrowheads="1" noChangeShapeType="1" noTextEdit="1"/>
              </p:cNvSpPr>
              <p:nvPr/>
            </p:nvSpPr>
            <p:spPr>
              <a:xfrm>
                <a:off x="7436447" y="3946707"/>
                <a:ext cx="2639537" cy="374654"/>
              </a:xfrm>
              <a:prstGeom prst="rect">
                <a:avLst/>
              </a:prstGeom>
              <a:blipFill>
                <a:blip r:embed="rId7"/>
                <a:stretch>
                  <a:fillRect/>
                </a:stretch>
              </a:blipFill>
              <a:ln>
                <a:solidFill>
                  <a:schemeClr val="accent2"/>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5A49FC3D-1AD0-77E5-757D-6D0461FF2538}"/>
                  </a:ext>
                </a:extLst>
              </p:cNvPr>
              <p:cNvSpPr txBox="1"/>
              <p:nvPr/>
            </p:nvSpPr>
            <p:spPr>
              <a:xfrm>
                <a:off x="1254594" y="3946707"/>
                <a:ext cx="2413868" cy="374654"/>
              </a:xfrm>
              <a:prstGeom prst="rect">
                <a:avLst/>
              </a:prstGeom>
              <a:noFill/>
              <a:ln>
                <a:solidFill>
                  <a:schemeClr val="accent2"/>
                </a:solidFill>
              </a:ln>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1800" b="0" i="1" smtClean="0">
                          <a:latin typeface="Cambria Math" panose="02040503050406030204" pitchFamily="18" charset="0"/>
                        </a:rPr>
                        <m:t>𝑐</m:t>
                      </m:r>
                      <m:sSub>
                        <m:sSubPr>
                          <m:ctrlPr>
                            <a:rPr kumimoji="1" lang="en-US" altLang="zh-CN" sz="1800" b="0" i="1" smtClean="0">
                              <a:latin typeface="Cambria Math" panose="02040503050406030204" pitchFamily="18" charset="0"/>
                            </a:rPr>
                          </m:ctrlPr>
                        </m:sSubPr>
                        <m:e>
                          <m:r>
                            <a:rPr kumimoji="1" lang="en-US" altLang="zh-CN" sz="1800" b="0" i="1" smtClean="0">
                              <a:latin typeface="Cambria Math" panose="02040503050406030204" pitchFamily="18" charset="0"/>
                            </a:rPr>
                            <m:t>𝑡</m:t>
                          </m:r>
                        </m:e>
                        <m:sub>
                          <m:r>
                            <a:rPr kumimoji="1" lang="en-US" altLang="zh-CN" sz="1800" b="0" i="1" smtClean="0">
                              <a:latin typeface="Cambria Math" panose="02040503050406030204" pitchFamily="18" charset="0"/>
                            </a:rPr>
                            <m:t>1</m:t>
                          </m:r>
                        </m:sub>
                      </m:sSub>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𝑐𝑡</m:t>
                      </m:r>
                      <m:r>
                        <a:rPr kumimoji="1" lang="en-US" altLang="zh-CN" sz="1800" b="0" i="0" smtClean="0">
                          <a:latin typeface="Cambria Math" panose="02040503050406030204" pitchFamily="18" charset="0"/>
                        </a:rPr>
                        <m:t>+</m:t>
                      </m:r>
                      <m:r>
                        <a:rPr kumimoji="1" lang="en-US" altLang="zh-CN" sz="1800" i="1">
                          <a:latin typeface="Cambria Math" panose="02040503050406030204" pitchFamily="18" charset="0"/>
                        </a:rPr>
                        <m:t>𝑏𝑖𝑛</m:t>
                      </m:r>
                      <m:d>
                        <m:dPr>
                          <m:ctrlPr>
                            <a:rPr kumimoji="1" lang="en-US" altLang="zh-CN" sz="1800" i="1">
                              <a:latin typeface="Cambria Math" panose="02040503050406030204" pitchFamily="18" charset="0"/>
                            </a:rPr>
                          </m:ctrlPr>
                        </m:dPr>
                        <m:e>
                          <m:r>
                            <a:rPr kumimoji="1" lang="en-US" altLang="zh-CN" sz="1800" b="0" i="1" smtClean="0">
                              <a:latin typeface="Cambria Math" panose="02040503050406030204" pitchFamily="18" charset="0"/>
                            </a:rPr>
                            <m:t>1</m:t>
                          </m:r>
                        </m:e>
                      </m:d>
                      <m:sSubSup>
                        <m:sSubSupPr>
                          <m:ctrlPr>
                            <a:rPr kumimoji="1" lang="en-US" altLang="zh-CN" sz="1800" b="0" i="1" smtClean="0">
                              <a:latin typeface="Cambria Math" panose="02040503050406030204" pitchFamily="18" charset="0"/>
                            </a:rPr>
                          </m:ctrlPr>
                        </m:sSubSupPr>
                        <m:e>
                          <m:r>
                            <a:rPr kumimoji="1" lang="en-US" altLang="zh-CN" sz="1800" i="1">
                              <a:latin typeface="Cambria Math" panose="02040503050406030204" pitchFamily="18" charset="0"/>
                            </a:rPr>
                            <m:t>𝐺</m:t>
                          </m:r>
                        </m:e>
                        <m:sub>
                          <m:r>
                            <a:rPr kumimoji="1" lang="en-US" altLang="zh-CN" sz="1800" i="1">
                              <a:latin typeface="Cambria Math" panose="02040503050406030204" pitchFamily="18" charset="0"/>
                            </a:rPr>
                            <m:t>𝑀𝑐𝐸</m:t>
                          </m:r>
                        </m:sub>
                        <m:sup>
                          <m:r>
                            <a:rPr kumimoji="1" lang="en-US" altLang="zh-CN" sz="1800" b="0" i="1" smtClean="0">
                              <a:latin typeface="Cambria Math" panose="02040503050406030204" pitchFamily="18" charset="0"/>
                            </a:rPr>
                            <m:t>2</m:t>
                          </m:r>
                        </m:sup>
                      </m:sSubSup>
                    </m:oMath>
                  </m:oMathPara>
                </a14:m>
                <a:endParaRPr kumimoji="1" lang="zh-CN" altLang="en-US" sz="1800" dirty="0"/>
              </a:p>
            </p:txBody>
          </p:sp>
        </mc:Choice>
        <mc:Fallback xmlns="">
          <p:sp>
            <p:nvSpPr>
              <p:cNvPr id="13" name="文本框 12">
                <a:extLst>
                  <a:ext uri="{FF2B5EF4-FFF2-40B4-BE49-F238E27FC236}">
                    <a16:creationId xmlns:a16="http://schemas.microsoft.com/office/drawing/2014/main" id="{5A49FC3D-1AD0-77E5-757D-6D0461FF2538}"/>
                  </a:ext>
                </a:extLst>
              </p:cNvPr>
              <p:cNvSpPr txBox="1">
                <a:spLocks noRot="1" noChangeAspect="1" noMove="1" noResize="1" noEditPoints="1" noAdjustHandles="1" noChangeArrowheads="1" noChangeShapeType="1" noTextEdit="1"/>
              </p:cNvSpPr>
              <p:nvPr/>
            </p:nvSpPr>
            <p:spPr>
              <a:xfrm>
                <a:off x="1254594" y="3946707"/>
                <a:ext cx="2413868" cy="374654"/>
              </a:xfrm>
              <a:prstGeom prst="rect">
                <a:avLst/>
              </a:prstGeom>
              <a:blipFill>
                <a:blip r:embed="rId8"/>
                <a:stretch>
                  <a:fillRect/>
                </a:stretch>
              </a:blipFill>
              <a:ln>
                <a:solidFill>
                  <a:schemeClr val="accent2"/>
                </a:solidFill>
              </a:ln>
            </p:spPr>
            <p:txBody>
              <a:bodyPr/>
              <a:lstStyle/>
              <a:p>
                <a:r>
                  <a:rPr lang="zh-CN" altLang="en-US">
                    <a:noFill/>
                  </a:rPr>
                  <a:t> </a:t>
                </a:r>
              </a:p>
            </p:txBody>
          </p:sp>
        </mc:Fallback>
      </mc:AlternateContent>
      <p:sp>
        <p:nvSpPr>
          <p:cNvPr id="14" name="双大括号 13">
            <a:extLst>
              <a:ext uri="{FF2B5EF4-FFF2-40B4-BE49-F238E27FC236}">
                <a16:creationId xmlns:a16="http://schemas.microsoft.com/office/drawing/2014/main" id="{BC6F1B51-5807-96AE-CA91-AF69DE360BDA}"/>
              </a:ext>
            </a:extLst>
          </p:cNvPr>
          <p:cNvSpPr/>
          <p:nvPr/>
        </p:nvSpPr>
        <p:spPr>
          <a:xfrm>
            <a:off x="1121141" y="3859773"/>
            <a:ext cx="9077936" cy="548522"/>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2691804-EB95-89A8-C44E-E0918EF0995E}"/>
                  </a:ext>
                </a:extLst>
              </p:cNvPr>
              <p:cNvSpPr txBox="1"/>
              <p:nvPr/>
            </p:nvSpPr>
            <p:spPr>
              <a:xfrm>
                <a:off x="8513635" y="2350880"/>
                <a:ext cx="1685442" cy="708720"/>
              </a:xfrm>
              <a:prstGeom prst="rect">
                <a:avLst/>
              </a:prstGeom>
              <a:noFill/>
            </p:spPr>
            <p:txBody>
              <a:bodyPr wrap="square">
                <a:spAutoFit/>
              </a:bodyPr>
              <a:lstStyle/>
              <a:p>
                <a14:m>
                  <m:oMath xmlns:m="http://schemas.openxmlformats.org/officeDocument/2006/math">
                    <m:sSub>
                      <m:sSubPr>
                        <m:ctrlPr>
                          <a:rPr kumimoji="1" lang="en-US" altLang="zh-CN" sz="1800" b="0" i="1" smtClean="0">
                            <a:latin typeface="Cambria Math" panose="02040503050406030204" pitchFamily="18" charset="0"/>
                          </a:rPr>
                        </m:ctrlPr>
                      </m:sSubPr>
                      <m:e>
                        <m:r>
                          <a:rPr kumimoji="1" lang="en-US" altLang="zh-CN" sz="1800" b="0" i="1" smtClean="0">
                            <a:latin typeface="Cambria Math" panose="02040503050406030204" pitchFamily="18" charset="0"/>
                          </a:rPr>
                          <m:t>𝐺</m:t>
                        </m:r>
                      </m:e>
                      <m:sub>
                        <m:r>
                          <a:rPr kumimoji="1" lang="en-US" altLang="zh-CN" sz="1800" b="0" i="1" smtClean="0">
                            <a:latin typeface="Cambria Math" panose="02040503050406030204" pitchFamily="18" charset="0"/>
                          </a:rPr>
                          <m:t>𝑀𝑐𝐸</m:t>
                        </m:r>
                      </m:sub>
                    </m:sSub>
                  </m:oMath>
                </a14:m>
                <a:r>
                  <a:rPr lang="en-US" altLang="zh-CN" dirty="0"/>
                  <a:t>=</a:t>
                </a:r>
                <a14:m>
                  <m:oMath xmlns:m="http://schemas.openxmlformats.org/officeDocument/2006/math">
                    <m:d>
                      <m:dPr>
                        <m:begChr m:val="["/>
                        <m:endChr m:val="]"/>
                        <m:ctrlPr>
                          <a:rPr lang="en-US" altLang="zh-CN" i="1" dirty="0" smtClean="0">
                            <a:latin typeface="Cambria Math" panose="02040503050406030204" pitchFamily="18" charset="0"/>
                          </a:rPr>
                        </m:ctrlPr>
                      </m:dPr>
                      <m:e>
                        <m:m>
                          <m:mPr>
                            <m:mcs>
                              <m:mc>
                                <m:mcPr>
                                  <m:count m:val="1"/>
                                  <m:mcJc m:val="center"/>
                                </m:mcPr>
                              </m:mc>
                            </m:mcs>
                            <m:ctrlPr>
                              <a:rPr lang="en-US" altLang="zh-CN" i="1" dirty="0">
                                <a:latin typeface="Cambria Math" panose="02040503050406030204" pitchFamily="18" charset="0"/>
                              </a:rPr>
                            </m:ctrlPr>
                          </m:mPr>
                          <m:mr>
                            <m:e>
                              <m:sSubSup>
                                <m:sSubSupPr>
                                  <m:ctrlPr>
                                    <a:rPr kumimoji="1" lang="en-US" altLang="zh-CN" i="1">
                                      <a:latin typeface="Cambria Math" panose="02040503050406030204" pitchFamily="18" charset="0"/>
                                    </a:rPr>
                                  </m:ctrlPr>
                                </m:sSubSupPr>
                                <m:e>
                                  <m:r>
                                    <a:rPr kumimoji="1" lang="en-US" altLang="zh-CN" i="1">
                                      <a:latin typeface="Cambria Math" panose="02040503050406030204" pitchFamily="18" charset="0"/>
                                    </a:rPr>
                                    <m:t>𝐺</m:t>
                                  </m:r>
                                </m:e>
                                <m:sub>
                                  <m:r>
                                    <a:rPr kumimoji="1" lang="en-US" altLang="zh-CN" i="1">
                                      <a:latin typeface="Cambria Math" panose="02040503050406030204" pitchFamily="18" charset="0"/>
                                    </a:rPr>
                                    <m:t>𝑀𝑐𝐸</m:t>
                                  </m:r>
                                </m:sub>
                                <m:sup>
                                  <m:r>
                                    <a:rPr kumimoji="1" lang="en-US" altLang="zh-CN" i="1">
                                      <a:latin typeface="Cambria Math" panose="02040503050406030204" pitchFamily="18" charset="0"/>
                                    </a:rPr>
                                    <m:t>1</m:t>
                                  </m:r>
                                </m:sup>
                              </m:sSubSup>
                            </m:e>
                          </m:mr>
                          <m:mr>
                            <m:e>
                              <m:sSubSup>
                                <m:sSubSupPr>
                                  <m:ctrlPr>
                                    <a:rPr kumimoji="1" lang="en-US" altLang="zh-CN" i="1">
                                      <a:latin typeface="Cambria Math" panose="02040503050406030204" pitchFamily="18" charset="0"/>
                                    </a:rPr>
                                  </m:ctrlPr>
                                </m:sSubSupPr>
                                <m:e>
                                  <m:r>
                                    <a:rPr kumimoji="1" lang="en-US" altLang="zh-CN" i="1">
                                      <a:latin typeface="Cambria Math" panose="02040503050406030204" pitchFamily="18" charset="0"/>
                                    </a:rPr>
                                    <m:t>𝐺</m:t>
                                  </m:r>
                                </m:e>
                                <m:sub>
                                  <m:r>
                                    <a:rPr kumimoji="1" lang="en-US" altLang="zh-CN" i="1">
                                      <a:latin typeface="Cambria Math" panose="02040503050406030204" pitchFamily="18" charset="0"/>
                                    </a:rPr>
                                    <m:t>𝑀𝑐𝐸</m:t>
                                  </m:r>
                                </m:sub>
                                <m:sup>
                                  <m:r>
                                    <a:rPr kumimoji="1" lang="en-US" altLang="zh-CN" i="1">
                                      <a:latin typeface="Cambria Math" panose="02040503050406030204" pitchFamily="18" charset="0"/>
                                    </a:rPr>
                                    <m:t>2</m:t>
                                  </m:r>
                                </m:sup>
                              </m:sSubSup>
                            </m:e>
                          </m:mr>
                        </m:m>
                      </m:e>
                    </m:d>
                  </m:oMath>
                </a14:m>
                <a:endParaRPr lang="zh-CN" altLang="en-US" dirty="0"/>
              </a:p>
            </p:txBody>
          </p:sp>
        </mc:Choice>
        <mc:Fallback xmlns="">
          <p:sp>
            <p:nvSpPr>
              <p:cNvPr id="15" name="文本框 14">
                <a:extLst>
                  <a:ext uri="{FF2B5EF4-FFF2-40B4-BE49-F238E27FC236}">
                    <a16:creationId xmlns:a16="http://schemas.microsoft.com/office/drawing/2014/main" id="{12691804-EB95-89A8-C44E-E0918EF0995E}"/>
                  </a:ext>
                </a:extLst>
              </p:cNvPr>
              <p:cNvSpPr txBox="1">
                <a:spLocks noRot="1" noChangeAspect="1" noMove="1" noResize="1" noEditPoints="1" noAdjustHandles="1" noChangeArrowheads="1" noChangeShapeType="1" noTextEdit="1"/>
              </p:cNvSpPr>
              <p:nvPr/>
            </p:nvSpPr>
            <p:spPr>
              <a:xfrm>
                <a:off x="8513635" y="2350880"/>
                <a:ext cx="1685442" cy="708720"/>
              </a:xfrm>
              <a:prstGeom prst="rect">
                <a:avLst/>
              </a:prstGeom>
              <a:blipFill>
                <a:blip r:embed="rId9"/>
                <a:stretch>
                  <a:fillRect/>
                </a:stretch>
              </a:blipFill>
            </p:spPr>
            <p:txBody>
              <a:bodyPr/>
              <a:lstStyle/>
              <a:p>
                <a:r>
                  <a:rPr lang="zh-CN" altLang="en-US">
                    <a:noFill/>
                  </a:rPr>
                  <a:t> </a:t>
                </a:r>
              </a:p>
            </p:txBody>
          </p:sp>
        </mc:Fallback>
      </mc:AlternateContent>
      <p:sp>
        <p:nvSpPr>
          <p:cNvPr id="16" name="右箭头 15">
            <a:extLst>
              <a:ext uri="{FF2B5EF4-FFF2-40B4-BE49-F238E27FC236}">
                <a16:creationId xmlns:a16="http://schemas.microsoft.com/office/drawing/2014/main" id="{65071FAD-FF31-890F-93F2-ED8B266DECDB}"/>
              </a:ext>
            </a:extLst>
          </p:cNvPr>
          <p:cNvSpPr/>
          <p:nvPr/>
        </p:nvSpPr>
        <p:spPr>
          <a:xfrm rot="5400000">
            <a:off x="5771247" y="3405207"/>
            <a:ext cx="779320" cy="1298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右箭头 18">
            <a:extLst>
              <a:ext uri="{FF2B5EF4-FFF2-40B4-BE49-F238E27FC236}">
                <a16:creationId xmlns:a16="http://schemas.microsoft.com/office/drawing/2014/main" id="{F4AFC564-6A31-D698-BF03-4AB389224F1E}"/>
              </a:ext>
            </a:extLst>
          </p:cNvPr>
          <p:cNvSpPr/>
          <p:nvPr/>
        </p:nvSpPr>
        <p:spPr>
          <a:xfrm rot="5400000">
            <a:off x="5886644" y="4848443"/>
            <a:ext cx="548524" cy="129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6BDE843B-F825-1EE7-B0A1-C7231245C8D9}"/>
                  </a:ext>
                </a:extLst>
              </p:cNvPr>
              <p:cNvSpPr txBox="1"/>
              <p:nvPr/>
            </p:nvSpPr>
            <p:spPr>
              <a:xfrm>
                <a:off x="4186270" y="5695382"/>
                <a:ext cx="4092697" cy="923330"/>
              </a:xfrm>
              <a:prstGeom prst="rect">
                <a:avLst/>
              </a:prstGeom>
              <a:solidFill>
                <a:schemeClr val="accent4"/>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latin typeface="Cambria Math" panose="02040503050406030204" pitchFamily="18" charset="0"/>
                        </a:rPr>
                        <m:t>𝐺𝑜𝑎𝑙</m:t>
                      </m:r>
                      <m:r>
                        <a:rPr kumimoji="1" lang="zh-CN" altLang="en-US" b="0" i="1" smtClean="0">
                          <a:latin typeface="Cambria Math" panose="02040503050406030204" pitchFamily="18" charset="0"/>
                        </a:rPr>
                        <m:t>：</m:t>
                      </m:r>
                      <m:r>
                        <m:rPr>
                          <m:nor/>
                        </m:rPr>
                        <a:rPr lang="en" altLang="zh-CN">
                          <a:latin typeface="Cambria Math" panose="02040503050406030204" pitchFamily="18" charset="0"/>
                          <a:ea typeface="Cambria Math" panose="02040503050406030204" pitchFamily="18" charset="0"/>
                        </a:rPr>
                        <m:t>The</m:t>
                      </m:r>
                      <m:r>
                        <m:rPr>
                          <m:nor/>
                        </m:rPr>
                        <a:rPr lang="en" altLang="zh-CN">
                          <a:latin typeface="Cambria Math" panose="02040503050406030204" pitchFamily="18" charset="0"/>
                          <a:ea typeface="Cambria Math" panose="02040503050406030204" pitchFamily="18" charset="0"/>
                        </a:rPr>
                        <m:t> </m:t>
                      </m:r>
                      <m:r>
                        <m:rPr>
                          <m:nor/>
                        </m:rPr>
                        <a:rPr lang="en" altLang="zh-CN">
                          <a:latin typeface="Cambria Math" panose="02040503050406030204" pitchFamily="18" charset="0"/>
                          <a:ea typeface="Cambria Math" panose="02040503050406030204" pitchFamily="18" charset="0"/>
                        </a:rPr>
                        <m:t>form</m:t>
                      </m:r>
                      <m:r>
                        <m:rPr>
                          <m:nor/>
                        </m:rPr>
                        <a:rPr lang="en" altLang="zh-CN">
                          <a:latin typeface="Cambria Math" panose="02040503050406030204" pitchFamily="18" charset="0"/>
                          <a:ea typeface="Cambria Math" panose="02040503050406030204" pitchFamily="18" charset="0"/>
                        </a:rPr>
                        <m:t> </m:t>
                      </m:r>
                      <m:r>
                        <m:rPr>
                          <m:nor/>
                        </m:rPr>
                        <a:rPr lang="en" altLang="zh-CN">
                          <a:latin typeface="Cambria Math" panose="02040503050406030204" pitchFamily="18" charset="0"/>
                          <a:ea typeface="Cambria Math" panose="02040503050406030204" pitchFamily="18" charset="0"/>
                        </a:rPr>
                        <m:t>of</m:t>
                      </m:r>
                      <m:r>
                        <m:rPr>
                          <m:nor/>
                        </m:rPr>
                        <a:rPr lang="en" altLang="zh-CN">
                          <a:latin typeface="Cambria Math" panose="02040503050406030204" pitchFamily="18" charset="0"/>
                          <a:ea typeface="Cambria Math" panose="02040503050406030204" pitchFamily="18" charset="0"/>
                        </a:rPr>
                        <m:t> </m:t>
                      </m:r>
                      <m:r>
                        <m:rPr>
                          <m:nor/>
                        </m:rPr>
                        <a:rPr lang="en" altLang="zh-CN">
                          <a:latin typeface="Cambria Math" panose="02040503050406030204" pitchFamily="18" charset="0"/>
                          <a:ea typeface="Cambria Math" panose="02040503050406030204" pitchFamily="18" charset="0"/>
                        </a:rPr>
                        <m:t>a</m:t>
                      </m:r>
                      <m:r>
                        <m:rPr>
                          <m:nor/>
                        </m:rPr>
                        <a:rPr lang="en" altLang="zh-CN">
                          <a:latin typeface="Cambria Math" panose="02040503050406030204" pitchFamily="18" charset="0"/>
                          <a:ea typeface="Cambria Math" panose="02040503050406030204" pitchFamily="18" charset="0"/>
                        </a:rPr>
                        <m:t> </m:t>
                      </m:r>
                      <m:r>
                        <m:rPr>
                          <m:nor/>
                        </m:rPr>
                        <a:rPr lang="en" altLang="zh-CN">
                          <a:latin typeface="Cambria Math" panose="02040503050406030204" pitchFamily="18" charset="0"/>
                          <a:ea typeface="Cambria Math" panose="02040503050406030204" pitchFamily="18" charset="0"/>
                        </a:rPr>
                        <m:t>ciphertext</m:t>
                      </m:r>
                      <m:r>
                        <a:rPr lang="en-US" altLang="zh-CN" b="0" i="1" smtClean="0">
                          <a:latin typeface="Cambria Math" panose="02040503050406030204" pitchFamily="18" charset="0"/>
                          <a:ea typeface="Cambria Math" panose="02040503050406030204" pitchFamily="18" charset="0"/>
                        </a:rPr>
                        <m:t> </m:t>
                      </m:r>
                      <m:r>
                        <a:rPr kumimoji="1" lang="en-US" altLang="zh-CN" i="1">
                          <a:latin typeface="Cambria Math" panose="02040503050406030204" pitchFamily="18" charset="0"/>
                        </a:rPr>
                        <m:t>𝑐</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𝑡</m:t>
                          </m:r>
                        </m:e>
                        <m:sub>
                          <m:r>
                            <a:rPr kumimoji="1" lang="en-US" altLang="zh-CN" i="1">
                              <a:latin typeface="Cambria Math" panose="02040503050406030204" pitchFamily="18" charset="0"/>
                            </a:rPr>
                            <m:t>𝑖</m:t>
                          </m:r>
                        </m:sub>
                      </m:sSub>
                      <m:r>
                        <m:rPr>
                          <m:nor/>
                        </m:rPr>
                        <a:rPr lang="en" altLang="zh-CN">
                          <a:latin typeface="Cambria Math" panose="02040503050406030204" pitchFamily="18" charset="0"/>
                          <a:ea typeface="Cambria Math" panose="02040503050406030204" pitchFamily="18" charset="0"/>
                        </a:rPr>
                        <m:t>is</m:t>
                      </m:r>
                    </m:oMath>
                  </m:oMathPara>
                </a14:m>
                <a:endParaRPr lang="en-US" altLang="zh-CN" dirty="0"/>
              </a:p>
              <a:p>
                <a:pPr/>
                <a14:m>
                  <m:oMathPara xmlns:m="http://schemas.openxmlformats.org/officeDocument/2006/math">
                    <m:oMathParaPr>
                      <m:jc m:val="centerGroup"/>
                    </m:oMathParaPr>
                    <m:oMath xmlns:m="http://schemas.openxmlformats.org/officeDocument/2006/math">
                      <m:r>
                        <a:rPr kumimoji="1" lang="en-US" altLang="zh-CN" sz="1800" b="0" i="1" smtClean="0">
                          <a:latin typeface="Cambria Math" panose="02040503050406030204" pitchFamily="18" charset="0"/>
                        </a:rPr>
                        <m:t>𝑐</m:t>
                      </m:r>
                      <m:sSub>
                        <m:sSubPr>
                          <m:ctrlPr>
                            <a:rPr kumimoji="1" lang="en-US" altLang="zh-CN" sz="1800" b="0" i="1" smtClean="0">
                              <a:latin typeface="Cambria Math" panose="02040503050406030204" pitchFamily="18" charset="0"/>
                            </a:rPr>
                          </m:ctrlPr>
                        </m:sSubPr>
                        <m:e>
                          <m:r>
                            <a:rPr kumimoji="1" lang="en-US" altLang="zh-CN" sz="1800" b="0" i="1" smtClean="0">
                              <a:latin typeface="Cambria Math" panose="02040503050406030204" pitchFamily="18" charset="0"/>
                            </a:rPr>
                            <m:t>𝑡</m:t>
                          </m:r>
                        </m:e>
                        <m:sub>
                          <m:r>
                            <a:rPr kumimoji="1" lang="en-US" altLang="zh-CN" sz="1800" b="0" i="1" smtClean="0">
                              <a:latin typeface="Cambria Math" panose="02040503050406030204" pitchFamily="18" charset="0"/>
                            </a:rPr>
                            <m:t>𝑖</m:t>
                          </m:r>
                        </m:sub>
                      </m:sSub>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𝑢</m:t>
                      </m:r>
                      <m:sSubSup>
                        <m:sSubSupPr>
                          <m:ctrlPr>
                            <a:rPr kumimoji="1" lang="en-US" altLang="zh-CN" sz="1800" b="0" i="1" smtClean="0">
                              <a:latin typeface="Cambria Math" panose="02040503050406030204" pitchFamily="18" charset="0"/>
                            </a:rPr>
                          </m:ctrlPr>
                        </m:sSubSupPr>
                        <m:e>
                          <m:r>
                            <a:rPr kumimoji="1" lang="en-US" altLang="zh-CN" sz="1800" b="0" i="1" smtClean="0">
                              <a:latin typeface="Cambria Math" panose="02040503050406030204" pitchFamily="18" charset="0"/>
                            </a:rPr>
                            <m:t>𝐺</m:t>
                          </m:r>
                        </m:e>
                        <m:sub>
                          <m:r>
                            <a:rPr kumimoji="1" lang="en-US" altLang="zh-CN" sz="1800" b="0" i="1" smtClean="0">
                              <a:latin typeface="Cambria Math" panose="02040503050406030204" pitchFamily="18" charset="0"/>
                            </a:rPr>
                            <m:t>𝑀𝑐𝐸</m:t>
                          </m:r>
                        </m:sub>
                        <m:sup>
                          <m:r>
                            <a:rPr kumimoji="1" lang="en-US" altLang="zh-CN" sz="1800" b="0" i="1" smtClean="0">
                              <a:latin typeface="Cambria Math" panose="02040503050406030204" pitchFamily="18" charset="0"/>
                            </a:rPr>
                            <m:t>1</m:t>
                          </m:r>
                        </m:sup>
                      </m:sSubSup>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𝑧</m:t>
                      </m:r>
                    </m:oMath>
                  </m:oMathPara>
                </a14:m>
                <a:endParaRPr kumimoji="1" lang="zh-CN" altLang="en-US" sz="1800" dirty="0"/>
              </a:p>
              <a:p>
                <a:endParaRPr kumimoji="1" lang="zh-CN" altLang="en-US" dirty="0">
                  <a:latin typeface="STKaiti" panose="02010600040101010101" pitchFamily="2" charset="-122"/>
                  <a:ea typeface="STKaiti" panose="02010600040101010101" pitchFamily="2" charset="-122"/>
                </a:endParaRPr>
              </a:p>
            </p:txBody>
          </p:sp>
        </mc:Choice>
        <mc:Fallback>
          <p:sp>
            <p:nvSpPr>
              <p:cNvPr id="20" name="文本框 19">
                <a:extLst>
                  <a:ext uri="{FF2B5EF4-FFF2-40B4-BE49-F238E27FC236}">
                    <a16:creationId xmlns:a16="http://schemas.microsoft.com/office/drawing/2014/main" id="{6BDE843B-F825-1EE7-B0A1-C7231245C8D9}"/>
                  </a:ext>
                </a:extLst>
              </p:cNvPr>
              <p:cNvSpPr txBox="1">
                <a:spLocks noRot="1" noChangeAspect="1" noMove="1" noResize="1" noEditPoints="1" noAdjustHandles="1" noChangeArrowheads="1" noChangeShapeType="1" noTextEdit="1"/>
              </p:cNvSpPr>
              <p:nvPr/>
            </p:nvSpPr>
            <p:spPr>
              <a:xfrm>
                <a:off x="4186270" y="5695382"/>
                <a:ext cx="4092697" cy="923330"/>
              </a:xfrm>
              <a:prstGeom prst="rect">
                <a:avLst/>
              </a:prstGeom>
              <a:blipFill>
                <a:blip r:embed="rId10"/>
                <a:stretch>
                  <a:fillRect/>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AA93D25B-1F12-C8CC-BC85-B3A65DB6F1B8}"/>
              </a:ext>
            </a:extLst>
          </p:cNvPr>
          <p:cNvSpPr txBox="1"/>
          <p:nvPr/>
        </p:nvSpPr>
        <p:spPr>
          <a:xfrm>
            <a:off x="4775560" y="5370480"/>
            <a:ext cx="2640873" cy="369332"/>
          </a:xfrm>
          <a:prstGeom prst="rect">
            <a:avLst/>
          </a:prstGeom>
          <a:noFill/>
        </p:spPr>
        <p:txBody>
          <a:bodyPr wrap="square">
            <a:spAutoFit/>
          </a:bodyPr>
          <a:lstStyle/>
          <a:p>
            <a:r>
              <a:rPr kumimoji="1" lang="en-US" altLang="zh-CN" dirty="0">
                <a:latin typeface="STKaiti" panose="02010600040101010101" pitchFamily="2" charset="-122"/>
                <a:ea typeface="STKaiti" panose="02010600040101010101" pitchFamily="2" charset="-122"/>
              </a:rPr>
              <a:t>One-out-of-many proofs</a:t>
            </a:r>
            <a:endParaRPr lang="zh-CN" altLang="en-US" dirty="0"/>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89379349-B8D4-AB72-59F5-321A67F056D8}"/>
                  </a:ext>
                </a:extLst>
              </p:cNvPr>
              <p:cNvSpPr txBox="1"/>
              <p:nvPr/>
            </p:nvSpPr>
            <p:spPr>
              <a:xfrm>
                <a:off x="3203881" y="1741689"/>
                <a:ext cx="5417188" cy="369332"/>
              </a:xfrm>
              <a:prstGeom prst="rect">
                <a:avLst/>
              </a:prstGeom>
              <a:solidFill>
                <a:schemeClr val="accent6"/>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𝐺𝑜𝑎𝑙</m:t>
                      </m:r>
                      <m:r>
                        <a:rPr kumimoji="1" lang="zh-CN" altLang="en-US" b="0" i="1" smtClean="0">
                          <a:latin typeface="Cambria Math" panose="02040503050406030204" pitchFamily="18" charset="0"/>
                        </a:rPr>
                        <m:t>：</m:t>
                      </m:r>
                      <m:r>
                        <a:rPr kumimoji="1" lang="en-US" altLang="zh-CN" i="1">
                          <a:latin typeface="Cambria Math" panose="02040503050406030204" pitchFamily="18" charset="0"/>
                        </a:rPr>
                        <m:t>𝑐𝑡</m:t>
                      </m:r>
                      <m:r>
                        <a:rPr kumimoji="1" lang="en-US" altLang="zh-CN" i="1">
                          <a:latin typeface="Cambria Math" panose="02040503050406030204" pitchFamily="18" charset="0"/>
                        </a:rPr>
                        <m:t> </m:t>
                      </m:r>
                      <m:r>
                        <a:rPr kumimoji="1" lang="en-US" altLang="zh-CN" b="0" i="1" smtClean="0">
                          <a:latin typeface="Cambria Math" panose="02040503050406030204" pitchFamily="18" charset="0"/>
                        </a:rPr>
                        <m:t>𝑖</m:t>
                      </m:r>
                      <m:r>
                        <a:rPr kumimoji="1" lang="en-US" altLang="zh-CN" i="1">
                          <a:latin typeface="Cambria Math" panose="02040503050406030204" pitchFamily="18" charset="0"/>
                        </a:rPr>
                        <m:t>𝑠</m:t>
                      </m:r>
                      <m:r>
                        <a:rPr kumimoji="1" lang="en-US" altLang="zh-CN" i="1">
                          <a:latin typeface="Cambria Math" panose="02040503050406030204" pitchFamily="18" charset="0"/>
                        </a:rPr>
                        <m:t> </m:t>
                      </m:r>
                      <m:r>
                        <a:rPr kumimoji="1" lang="en-US" altLang="zh-CN" i="1">
                          <a:latin typeface="Cambria Math" panose="02040503050406030204" pitchFamily="18" charset="0"/>
                        </a:rPr>
                        <m:t>𝑡h𝑒</m:t>
                      </m:r>
                      <m:r>
                        <a:rPr kumimoji="1" lang="en-US" altLang="zh-CN" i="1">
                          <a:latin typeface="Cambria Math" panose="02040503050406030204" pitchFamily="18" charset="0"/>
                        </a:rPr>
                        <m:t> </m:t>
                      </m:r>
                      <m:r>
                        <a:rPr kumimoji="1" lang="en-US" altLang="zh-CN" i="1">
                          <a:latin typeface="Cambria Math" panose="02040503050406030204" pitchFamily="18" charset="0"/>
                        </a:rPr>
                        <m:t>𝑐𝑖𝑝h𝑒𝑟𝑡𝑒𝑥𝑡</m:t>
                      </m:r>
                      <m:r>
                        <a:rPr kumimoji="1" lang="en-US" altLang="zh-CN" i="1">
                          <a:latin typeface="Cambria Math" panose="02040503050406030204" pitchFamily="18" charset="0"/>
                        </a:rPr>
                        <m:t> </m:t>
                      </m:r>
                      <m:r>
                        <a:rPr kumimoji="1" lang="en-US" altLang="zh-CN" i="1">
                          <a:latin typeface="Cambria Math" panose="02040503050406030204" pitchFamily="18" charset="0"/>
                        </a:rPr>
                        <m:t>𝑜𝑓</m:t>
                      </m:r>
                      <m:r>
                        <a:rPr kumimoji="1" lang="en-US" altLang="zh-CN" i="1">
                          <a:latin typeface="Cambria Math" panose="02040503050406030204" pitchFamily="18" charset="0"/>
                        </a:rPr>
                        <m:t> </m:t>
                      </m:r>
                      <m:r>
                        <a:rPr kumimoji="1" lang="en-US" altLang="zh-CN" i="1">
                          <a:latin typeface="Cambria Math" panose="02040503050406030204" pitchFamily="18" charset="0"/>
                        </a:rPr>
                        <m:t>𝑎𝑛</m:t>
                      </m:r>
                      <m:r>
                        <a:rPr kumimoji="1" lang="en-US" altLang="zh-CN" i="1">
                          <a:latin typeface="Cambria Math" panose="02040503050406030204" pitchFamily="18" charset="0"/>
                        </a:rPr>
                        <m:t> </m:t>
                      </m:r>
                      <m:r>
                        <a:rPr kumimoji="1" lang="en-US" altLang="zh-CN" i="1">
                          <a:latin typeface="Cambria Math" panose="02040503050406030204" pitchFamily="18" charset="0"/>
                        </a:rPr>
                        <m:t>𝑒𝑙𝑒𝑚𝑒𝑛𝑡</m:t>
                      </m:r>
                      <m:r>
                        <a:rPr kumimoji="1" lang="en-US" altLang="zh-CN" i="1">
                          <a:latin typeface="Cambria Math" panose="02040503050406030204" pitchFamily="18" charset="0"/>
                        </a:rPr>
                        <m:t> </m:t>
                      </m:r>
                      <m:r>
                        <a:rPr kumimoji="1" lang="en-US" altLang="zh-CN" i="1">
                          <a:latin typeface="Cambria Math" panose="02040503050406030204" pitchFamily="18" charset="0"/>
                        </a:rPr>
                        <m:t>𝑖𝑛</m:t>
                      </m:r>
                      <m:r>
                        <a:rPr kumimoji="1" lang="en-US" altLang="zh-CN" i="1">
                          <a:latin typeface="Cambria Math" panose="02040503050406030204" pitchFamily="18" charset="0"/>
                        </a:rPr>
                        <m:t> </m:t>
                      </m:r>
                      <m:r>
                        <a:rPr kumimoji="1" lang="en-US" altLang="zh-CN" i="1">
                          <a:latin typeface="Cambria Math" panose="02040503050406030204" pitchFamily="18" charset="0"/>
                        </a:rPr>
                        <m:t>𝑡h𝑒</m:t>
                      </m:r>
                      <m:r>
                        <a:rPr kumimoji="1" lang="en-US" altLang="zh-CN" i="1">
                          <a:latin typeface="Cambria Math" panose="02040503050406030204" pitchFamily="18" charset="0"/>
                        </a:rPr>
                        <m:t> </m:t>
                      </m:r>
                      <m:r>
                        <a:rPr kumimoji="1" lang="en-US" altLang="zh-CN" i="1">
                          <a:latin typeface="Cambria Math" panose="02040503050406030204" pitchFamily="18" charset="0"/>
                        </a:rPr>
                        <m:t>𝑠𝑒𝑡</m:t>
                      </m:r>
                    </m:oMath>
                  </m:oMathPara>
                </a14:m>
                <a:endParaRPr kumimoji="1" lang="zh-CN" altLang="en-US" dirty="0">
                  <a:latin typeface="STKaiti" panose="02010600040101010101" pitchFamily="2" charset="-122"/>
                  <a:ea typeface="STKaiti" panose="02010600040101010101" pitchFamily="2" charset="-122"/>
                </a:endParaRPr>
              </a:p>
            </p:txBody>
          </p:sp>
        </mc:Choice>
        <mc:Fallback xmlns="">
          <p:sp>
            <p:nvSpPr>
              <p:cNvPr id="22" name="文本框 21">
                <a:extLst>
                  <a:ext uri="{FF2B5EF4-FFF2-40B4-BE49-F238E27FC236}">
                    <a16:creationId xmlns:a16="http://schemas.microsoft.com/office/drawing/2014/main" id="{89379349-B8D4-AB72-59F5-321A67F056D8}"/>
                  </a:ext>
                </a:extLst>
              </p:cNvPr>
              <p:cNvSpPr txBox="1">
                <a:spLocks noRot="1" noChangeAspect="1" noMove="1" noResize="1" noEditPoints="1" noAdjustHandles="1" noChangeArrowheads="1" noChangeShapeType="1" noTextEdit="1"/>
              </p:cNvSpPr>
              <p:nvPr/>
            </p:nvSpPr>
            <p:spPr>
              <a:xfrm>
                <a:off x="3203881" y="1741689"/>
                <a:ext cx="5417188" cy="369332"/>
              </a:xfrm>
              <a:prstGeom prst="rect">
                <a:avLst/>
              </a:prstGeom>
              <a:blipFill>
                <a:blip r:embed="rId11"/>
                <a:stretch>
                  <a:fillRect b="-1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8183509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 (group signature)</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42</a:t>
            </a:fld>
            <a:endParaRPr lang="zh-CN" altLang="en-US"/>
          </a:p>
        </p:txBody>
      </p:sp>
      <p:sp>
        <p:nvSpPr>
          <p:cNvPr id="3" name="文本框 2">
            <a:extLst>
              <a:ext uri="{FF2B5EF4-FFF2-40B4-BE49-F238E27FC236}">
                <a16:creationId xmlns:a16="http://schemas.microsoft.com/office/drawing/2014/main" id="{2E962D34-CF98-2E52-A3FD-8B93D17835F6}"/>
              </a:ext>
            </a:extLst>
          </p:cNvPr>
          <p:cNvSpPr txBox="1"/>
          <p:nvPr/>
        </p:nvSpPr>
        <p:spPr>
          <a:xfrm>
            <a:off x="198783" y="2010619"/>
            <a:ext cx="6955517" cy="523220"/>
          </a:xfrm>
          <a:prstGeom prst="rect">
            <a:avLst/>
          </a:prstGeom>
          <a:noFill/>
        </p:spPr>
        <p:txBody>
          <a:bodyPr wrap="square" rtlCol="0">
            <a:spAutoFit/>
          </a:bodyPr>
          <a:lstStyle/>
          <a:p>
            <a:r>
              <a:rPr kumimoji="1" lang="en-US" altLang="zh-CN" sz="2800" dirty="0">
                <a:latin typeface="STKaiti" panose="02010600040101010101" pitchFamily="2" charset="-122"/>
                <a:ea typeface="STKaiti" panose="02010600040101010101" pitchFamily="2" charset="-122"/>
              </a:rPr>
              <a:t>Verifiable </a:t>
            </a:r>
            <a:r>
              <a:rPr kumimoji="1" lang="en" altLang="zh-CN" sz="2800" dirty="0">
                <a:latin typeface="STKaiti" panose="02010600040101010101" pitchFamily="2" charset="-122"/>
                <a:ea typeface="STKaiti" panose="02010600040101010101" pitchFamily="2" charset="-122"/>
              </a:rPr>
              <a:t>encryption </a:t>
            </a:r>
            <a:r>
              <a:rPr kumimoji="1" lang="en-US" altLang="zh-CN" sz="2800" dirty="0">
                <a:latin typeface="STKaiti" panose="02010600040101010101" pitchFamily="2" charset="-122"/>
                <a:ea typeface="STKaiti" panose="02010600040101010101" pitchFamily="2" charset="-122"/>
              </a:rPr>
              <a:t>(set-membership proofs)</a:t>
            </a:r>
            <a:endParaRPr kumimoji="1" lang="zh-CN" altLang="en-US" sz="2800" dirty="0">
              <a:latin typeface="STKaiti" panose="02010600040101010101" pitchFamily="2" charset="-122"/>
              <a:ea typeface="STKaiti" panose="02010600040101010101" pitchFamily="2" charset="-122"/>
            </a:endParaRPr>
          </a:p>
        </p:txBody>
      </p:sp>
      <p:sp>
        <p:nvSpPr>
          <p:cNvPr id="4" name="文本框 3">
            <a:extLst>
              <a:ext uri="{FF2B5EF4-FFF2-40B4-BE49-F238E27FC236}">
                <a16:creationId xmlns:a16="http://schemas.microsoft.com/office/drawing/2014/main" id="{959524C9-2657-5E9E-E872-192B95F82075}"/>
              </a:ext>
            </a:extLst>
          </p:cNvPr>
          <p:cNvSpPr txBox="1"/>
          <p:nvPr/>
        </p:nvSpPr>
        <p:spPr>
          <a:xfrm>
            <a:off x="7905873" y="4098964"/>
            <a:ext cx="3756619" cy="523220"/>
          </a:xfrm>
          <a:prstGeom prst="rect">
            <a:avLst/>
          </a:prstGeom>
          <a:noFill/>
        </p:spPr>
        <p:txBody>
          <a:bodyPr wrap="square" rtlCol="0">
            <a:spAutoFit/>
          </a:bodyPr>
          <a:lstStyle/>
          <a:p>
            <a:r>
              <a:rPr kumimoji="1" lang="en-US" altLang="zh-CN" sz="2800" dirty="0">
                <a:latin typeface="STKaiti" panose="02010600040101010101" pitchFamily="2" charset="-122"/>
                <a:ea typeface="STKaiti" panose="02010600040101010101" pitchFamily="2" charset="-122"/>
              </a:rPr>
              <a:t>one-out-of-many proofs</a:t>
            </a:r>
            <a:endParaRPr kumimoji="1" lang="zh-CN" altLang="en-US" sz="2800"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220B623-5D3E-DDE5-E61A-C862965ED664}"/>
                  </a:ext>
                </a:extLst>
              </p:cNvPr>
              <p:cNvSpPr txBox="1"/>
              <p:nvPr/>
            </p:nvSpPr>
            <p:spPr>
              <a:xfrm>
                <a:off x="9388314" y="3082752"/>
                <a:ext cx="395868" cy="430887"/>
              </a:xfrm>
              <a:prstGeom prst="rect">
                <a:avLst/>
              </a:prstGeom>
              <a:solidFill>
                <a:schemeClr val="accent4"/>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0" i="1" smtClean="0">
                          <a:latin typeface="Cambria Math" panose="02040503050406030204" pitchFamily="18" charset="0"/>
                        </a:rPr>
                        <m:t>+</m:t>
                      </m:r>
                    </m:oMath>
                  </m:oMathPara>
                </a14:m>
                <a:endParaRPr kumimoji="1" lang="zh-CN" altLang="en-US" sz="2800" dirty="0"/>
              </a:p>
            </p:txBody>
          </p:sp>
        </mc:Choice>
        <mc:Fallback xmlns="">
          <p:sp>
            <p:nvSpPr>
              <p:cNvPr id="5" name="文本框 4">
                <a:extLst>
                  <a:ext uri="{FF2B5EF4-FFF2-40B4-BE49-F238E27FC236}">
                    <a16:creationId xmlns:a16="http://schemas.microsoft.com/office/drawing/2014/main" id="{1220B623-5D3E-DDE5-E61A-C862965ED664}"/>
                  </a:ext>
                </a:extLst>
              </p:cNvPr>
              <p:cNvSpPr txBox="1">
                <a:spLocks noRot="1" noChangeAspect="1" noMove="1" noResize="1" noEditPoints="1" noAdjustHandles="1" noChangeArrowheads="1" noChangeShapeType="1" noTextEdit="1"/>
              </p:cNvSpPr>
              <p:nvPr/>
            </p:nvSpPr>
            <p:spPr>
              <a:xfrm>
                <a:off x="9388314" y="3082752"/>
                <a:ext cx="395868" cy="430887"/>
              </a:xfrm>
              <a:prstGeom prst="rect">
                <a:avLst/>
              </a:prstGeom>
              <a:blipFill>
                <a:blip r:embed="rId3"/>
                <a:stretch>
                  <a:fillRect l="-12500" r="-12500" b="-5714"/>
                </a:stretch>
              </a:blipFill>
            </p:spPr>
            <p:txBody>
              <a:bodyPr/>
              <a:lstStyle/>
              <a:p>
                <a:r>
                  <a:rPr lang="zh-CN" altLang="en-US">
                    <a:noFill/>
                  </a:rPr>
                  <a:t> </a:t>
                </a:r>
              </a:p>
            </p:txBody>
          </p:sp>
        </mc:Fallback>
      </mc:AlternateContent>
      <p:sp>
        <p:nvSpPr>
          <p:cNvPr id="6" name="右箭头 5">
            <a:extLst>
              <a:ext uri="{FF2B5EF4-FFF2-40B4-BE49-F238E27FC236}">
                <a16:creationId xmlns:a16="http://schemas.microsoft.com/office/drawing/2014/main" id="{2CBB8CB3-5C09-BEA6-9560-B5EFA5FFDA71}"/>
              </a:ext>
            </a:extLst>
          </p:cNvPr>
          <p:cNvSpPr/>
          <p:nvPr/>
        </p:nvSpPr>
        <p:spPr>
          <a:xfrm>
            <a:off x="7214481" y="2235817"/>
            <a:ext cx="548524" cy="129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5AA0F643-9D9A-FCAF-6B65-A22B23B22822}"/>
              </a:ext>
            </a:extLst>
          </p:cNvPr>
          <p:cNvSpPr txBox="1"/>
          <p:nvPr/>
        </p:nvSpPr>
        <p:spPr>
          <a:xfrm>
            <a:off x="7905873" y="1974207"/>
            <a:ext cx="3720217" cy="523220"/>
          </a:xfrm>
          <a:prstGeom prst="rect">
            <a:avLst/>
          </a:prstGeom>
          <a:noFill/>
        </p:spPr>
        <p:txBody>
          <a:bodyPr wrap="square" rtlCol="0">
            <a:spAutoFit/>
          </a:bodyPr>
          <a:lstStyle/>
          <a:p>
            <a:r>
              <a:rPr kumimoji="1" lang="en-US" altLang="zh-CN" sz="2800" dirty="0">
                <a:latin typeface="STKaiti" panose="02010600040101010101" pitchFamily="2" charset="-122"/>
                <a:ea typeface="STKaiti" panose="02010600040101010101" pitchFamily="2" charset="-122"/>
              </a:rPr>
              <a:t>one-out-of-many proofs</a:t>
            </a:r>
            <a:endParaRPr kumimoji="1" lang="zh-CN" altLang="en-US" sz="2800" dirty="0">
              <a:latin typeface="STKaiti" panose="02010600040101010101" pitchFamily="2" charset="-122"/>
              <a:ea typeface="STKaiti" panose="02010600040101010101" pitchFamily="2" charset="-122"/>
            </a:endParaRPr>
          </a:p>
        </p:txBody>
      </p:sp>
      <p:sp>
        <p:nvSpPr>
          <p:cNvPr id="8" name="文本框 7">
            <a:extLst>
              <a:ext uri="{FF2B5EF4-FFF2-40B4-BE49-F238E27FC236}">
                <a16:creationId xmlns:a16="http://schemas.microsoft.com/office/drawing/2014/main" id="{27E5FAB0-2457-F10B-62DF-591ECF011530}"/>
              </a:ext>
            </a:extLst>
          </p:cNvPr>
          <p:cNvSpPr txBox="1"/>
          <p:nvPr/>
        </p:nvSpPr>
        <p:spPr>
          <a:xfrm>
            <a:off x="7951686" y="3584358"/>
            <a:ext cx="3269123" cy="276999"/>
          </a:xfrm>
          <a:prstGeom prst="rect">
            <a:avLst/>
          </a:prstGeom>
          <a:noFill/>
        </p:spPr>
        <p:txBody>
          <a:bodyPr wrap="square" rtlCol="0">
            <a:spAutoFit/>
          </a:bodyPr>
          <a:lstStyle/>
          <a:p>
            <a:r>
              <a:rPr lang="en" altLang="zh-CN" sz="1200" b="0" i="0" dirty="0">
                <a:solidFill>
                  <a:srgbClr val="0D0D0D"/>
                </a:solidFill>
                <a:effectLst/>
                <a:latin typeface="STKaiti" panose="02010600040101010101" pitchFamily="2" charset="-122"/>
                <a:ea typeface="STKaiti" panose="02010600040101010101" pitchFamily="2" charset="-122"/>
              </a:rPr>
              <a:t>Merging the Merkle trees of these two protocols.</a:t>
            </a:r>
            <a:endParaRPr kumimoji="1" lang="zh-CN" altLang="en-US" sz="1200" dirty="0">
              <a:latin typeface="STKaiti" panose="02010600040101010101" pitchFamily="2" charset="-122"/>
              <a:ea typeface="STKaiti" panose="02010600040101010101" pitchFamily="2" charset="-122"/>
            </a:endParaRPr>
          </a:p>
        </p:txBody>
      </p:sp>
      <p:sp>
        <p:nvSpPr>
          <p:cNvPr id="9" name="右箭头 8">
            <a:extLst>
              <a:ext uri="{FF2B5EF4-FFF2-40B4-BE49-F238E27FC236}">
                <a16:creationId xmlns:a16="http://schemas.microsoft.com/office/drawing/2014/main" id="{0FB77F1B-E339-FF58-ABE7-72237A3943CE}"/>
              </a:ext>
            </a:extLst>
          </p:cNvPr>
          <p:cNvSpPr/>
          <p:nvPr/>
        </p:nvSpPr>
        <p:spPr>
          <a:xfrm flipH="1">
            <a:off x="7214481" y="4369689"/>
            <a:ext cx="548524" cy="129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F19F5379-A0DF-4501-ED1E-5A0DC9650953}"/>
              </a:ext>
            </a:extLst>
          </p:cNvPr>
          <p:cNvSpPr txBox="1"/>
          <p:nvPr/>
        </p:nvSpPr>
        <p:spPr>
          <a:xfrm>
            <a:off x="3103686" y="4172987"/>
            <a:ext cx="4211514" cy="954107"/>
          </a:xfrm>
          <a:prstGeom prst="rect">
            <a:avLst/>
          </a:prstGeom>
          <a:noFill/>
        </p:spPr>
        <p:txBody>
          <a:bodyPr wrap="square">
            <a:spAutoFit/>
          </a:bodyPr>
          <a:lstStyle/>
          <a:p>
            <a:r>
              <a:rPr lang="en" altLang="zh-CN" sz="2800" dirty="0">
                <a:latin typeface="STKaiti" panose="02010600040101010101" pitchFamily="2" charset="-122"/>
                <a:ea typeface="STKaiti" panose="02010600040101010101" pitchFamily="2" charset="-122"/>
              </a:rPr>
              <a:t>The </a:t>
            </a:r>
            <a:r>
              <a:rPr lang="en" altLang="zh-CN" sz="2800" b="0" i="0" dirty="0">
                <a:effectLst/>
                <a:latin typeface="STKaiti" panose="02010600040101010101" pitchFamily="2" charset="-122"/>
                <a:ea typeface="STKaiti" panose="02010600040101010101" pitchFamily="2" charset="-122"/>
              </a:rPr>
              <a:t>underlying protocol</a:t>
            </a:r>
            <a:r>
              <a:rPr lang="zh-CN" altLang="en-US" sz="2800" b="0" i="0" dirty="0">
                <a:effectLst/>
                <a:latin typeface="STKaiti" panose="02010600040101010101" pitchFamily="2" charset="-122"/>
                <a:ea typeface="STKaiti" panose="02010600040101010101" pitchFamily="2" charset="-122"/>
              </a:rPr>
              <a:t> </a:t>
            </a:r>
            <a:r>
              <a:rPr lang="en" altLang="zh-CN" sz="2800" b="0" i="0" dirty="0">
                <a:effectLst/>
                <a:latin typeface="STKaiti" panose="02010600040101010101" pitchFamily="2" charset="-122"/>
                <a:ea typeface="STKaiti" panose="02010600040101010101" pitchFamily="2" charset="-122"/>
              </a:rPr>
              <a:t>of our group signature</a:t>
            </a:r>
            <a:endParaRPr lang="zh-CN" altLang="en-US" sz="2800" dirty="0">
              <a:latin typeface="STKaiti" panose="02010600040101010101" pitchFamily="2" charset="-122"/>
              <a:ea typeface="STKaiti" panose="02010600040101010101" pitchFamily="2" charset="-122"/>
            </a:endParaRPr>
          </a:p>
        </p:txBody>
      </p:sp>
      <p:sp>
        <p:nvSpPr>
          <p:cNvPr id="11" name="右箭头 10">
            <a:extLst>
              <a:ext uri="{FF2B5EF4-FFF2-40B4-BE49-F238E27FC236}">
                <a16:creationId xmlns:a16="http://schemas.microsoft.com/office/drawing/2014/main" id="{9A143173-ADA0-5B04-67ED-70339D0424CC}"/>
              </a:ext>
            </a:extLst>
          </p:cNvPr>
          <p:cNvSpPr/>
          <p:nvPr/>
        </p:nvSpPr>
        <p:spPr>
          <a:xfrm flipH="1">
            <a:off x="2405354" y="4369688"/>
            <a:ext cx="545109" cy="129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1C6ECAC2-7F0D-45F6-B8A4-6B0CD840EB70}"/>
              </a:ext>
            </a:extLst>
          </p:cNvPr>
          <p:cNvSpPr txBox="1"/>
          <p:nvPr/>
        </p:nvSpPr>
        <p:spPr>
          <a:xfrm>
            <a:off x="2100933" y="3895988"/>
            <a:ext cx="1150164" cy="276999"/>
          </a:xfrm>
          <a:prstGeom prst="rect">
            <a:avLst/>
          </a:prstGeom>
          <a:solidFill>
            <a:schemeClr val="accent4"/>
          </a:solidFill>
        </p:spPr>
        <p:txBody>
          <a:bodyPr wrap="square" lIns="0" tIns="0" rIns="0" bIns="0" rtlCol="0">
            <a:spAutoFit/>
          </a:bodyPr>
          <a:lstStyle/>
          <a:p>
            <a:r>
              <a:rPr kumimoji="1" lang="en-US" altLang="zh-CN" dirty="0">
                <a:latin typeface="STKaiti" panose="02010600040101010101" pitchFamily="2" charset="-122"/>
                <a:ea typeface="STKaiti" panose="02010600040101010101" pitchFamily="2" charset="-122"/>
              </a:rPr>
              <a:t>Fiat-Shamir</a:t>
            </a:r>
            <a:endParaRPr kumimoji="1" lang="zh-CN" altLang="en-US" dirty="0">
              <a:latin typeface="STKaiti" panose="02010600040101010101" pitchFamily="2" charset="-122"/>
              <a:ea typeface="STKaiti" panose="02010600040101010101" pitchFamily="2" charset="-122"/>
            </a:endParaRPr>
          </a:p>
        </p:txBody>
      </p:sp>
      <p:sp>
        <p:nvSpPr>
          <p:cNvPr id="13" name="文本框 12">
            <a:extLst>
              <a:ext uri="{FF2B5EF4-FFF2-40B4-BE49-F238E27FC236}">
                <a16:creationId xmlns:a16="http://schemas.microsoft.com/office/drawing/2014/main" id="{72176CA6-AD46-F94E-F2D5-796B3A3A9087}"/>
              </a:ext>
            </a:extLst>
          </p:cNvPr>
          <p:cNvSpPr txBox="1"/>
          <p:nvPr/>
        </p:nvSpPr>
        <p:spPr>
          <a:xfrm>
            <a:off x="447806" y="4172987"/>
            <a:ext cx="1653127" cy="954107"/>
          </a:xfrm>
          <a:prstGeom prst="rect">
            <a:avLst/>
          </a:prstGeom>
          <a:noFill/>
        </p:spPr>
        <p:txBody>
          <a:bodyPr wrap="square">
            <a:spAutoFit/>
          </a:bodyPr>
          <a:lstStyle/>
          <a:p>
            <a:r>
              <a:rPr kumimoji="1" lang="en-US" altLang="zh-CN" sz="2800" dirty="0">
                <a:latin typeface="STKaiti" panose="02010600040101010101" pitchFamily="2" charset="-122"/>
                <a:ea typeface="STKaiti" panose="02010600040101010101" pitchFamily="2" charset="-122"/>
              </a:rPr>
              <a:t>Group signature</a:t>
            </a:r>
            <a:endParaRPr lang="zh-CN" altLang="en-US" sz="2800" dirty="0"/>
          </a:p>
        </p:txBody>
      </p:sp>
    </p:spTree>
    <p:extLst>
      <p:ext uri="{BB962C8B-B14F-4D97-AF65-F5344CB8AC3E}">
        <p14:creationId xmlns:p14="http://schemas.microsoft.com/office/powerpoint/2010/main" val="307914497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work (group signature)</a:t>
            </a:r>
          </a:p>
        </p:txBody>
      </p:sp>
      <p:sp>
        <p:nvSpPr>
          <p:cNvPr id="18" name="灯片编号占位符 17"/>
          <p:cNvSpPr>
            <a:spLocks noGrp="1"/>
          </p:cNvSpPr>
          <p:nvPr>
            <p:ph type="sldNum" sz="quarter" idx="12"/>
          </p:nvPr>
        </p:nvSpPr>
        <p:spPr/>
        <p:txBody>
          <a:bodyPr/>
          <a:lstStyle/>
          <a:p>
            <a:pPr defTabSz="914377">
              <a:defRPr/>
            </a:pPr>
            <a:fld id="{0F0C7B39-4D7E-4E2C-B3E5-BF16B572E60E}" type="slidenum">
              <a:rPr lang="zh-CN" altLang="en-US"/>
              <a:pPr defTabSz="914377">
                <a:defRPr/>
              </a:pPr>
              <a:t>43</a:t>
            </a:fld>
            <a:endParaRPr lang="zh-CN" altLang="en-US"/>
          </a:p>
        </p:txBody>
      </p:sp>
      <p:sp>
        <p:nvSpPr>
          <p:cNvPr id="3" name="Rectangle 1">
            <a:extLst>
              <a:ext uri="{FF2B5EF4-FFF2-40B4-BE49-F238E27FC236}">
                <a16:creationId xmlns:a16="http://schemas.microsoft.com/office/drawing/2014/main" id="{DEC85BDB-60D0-DA08-A0E1-97FEC96298E8}"/>
              </a:ext>
            </a:extLst>
          </p:cNvPr>
          <p:cNvSpPr>
            <a:spLocks noChangeArrowheads="1"/>
          </p:cNvSpPr>
          <p:nvPr/>
        </p:nvSpPr>
        <p:spPr bwMode="auto">
          <a:xfrm>
            <a:off x="3397527" y="295760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CN" altLang="en-US"/>
          </a:p>
        </p:txBody>
      </p:sp>
      <mc:AlternateContent xmlns:mc="http://schemas.openxmlformats.org/markup-compatibility/2006">
        <mc:Choice xmlns:a14="http://schemas.microsoft.com/office/drawing/2010/main" Requires="a14">
          <p:graphicFrame>
            <p:nvGraphicFramePr>
              <p:cNvPr id="5" name="表格 2">
                <a:extLst>
                  <a:ext uri="{FF2B5EF4-FFF2-40B4-BE49-F238E27FC236}">
                    <a16:creationId xmlns:a16="http://schemas.microsoft.com/office/drawing/2014/main" id="{3C7F6943-BFD3-1BAE-F126-2E7085A1C83A}"/>
                  </a:ext>
                </a:extLst>
              </p:cNvPr>
              <p:cNvGraphicFramePr>
                <a:graphicFrameLocks noGrp="1"/>
              </p:cNvGraphicFramePr>
              <p:nvPr>
                <p:extLst>
                  <p:ext uri="{D42A27DB-BD31-4B8C-83A1-F6EECF244321}">
                    <p14:modId xmlns:p14="http://schemas.microsoft.com/office/powerpoint/2010/main" val="953057587"/>
                  </p:ext>
                </p:extLst>
              </p:nvPr>
            </p:nvGraphicFramePr>
            <p:xfrm>
              <a:off x="2061660" y="2273750"/>
              <a:ext cx="8068680" cy="3474720"/>
            </p:xfrm>
            <a:graphic>
              <a:graphicData uri="http://schemas.openxmlformats.org/drawingml/2006/table">
                <a:tbl>
                  <a:tblPr firstRow="1" bandRow="1">
                    <a:tableStyleId>{5C22544A-7EE6-4342-B048-85BDC9FD1C3A}</a:tableStyleId>
                  </a:tblPr>
                  <a:tblGrid>
                    <a:gridCol w="1431052">
                      <a:extLst>
                        <a:ext uri="{9D8B030D-6E8A-4147-A177-3AD203B41FA5}">
                          <a16:colId xmlns:a16="http://schemas.microsoft.com/office/drawing/2014/main" val="20000"/>
                        </a:ext>
                      </a:extLst>
                    </a:gridCol>
                    <a:gridCol w="1218960">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gridCol w="1354667">
                      <a:extLst>
                        <a:ext uri="{9D8B030D-6E8A-4147-A177-3AD203B41FA5}">
                          <a16:colId xmlns:a16="http://schemas.microsoft.com/office/drawing/2014/main" val="20004"/>
                        </a:ext>
                      </a:extLst>
                    </a:gridCol>
                    <a:gridCol w="1354667">
                      <a:extLst>
                        <a:ext uri="{9D8B030D-6E8A-4147-A177-3AD203B41FA5}">
                          <a16:colId xmlns:a16="http://schemas.microsoft.com/office/drawing/2014/main" val="20005"/>
                        </a:ext>
                      </a:extLst>
                    </a:gridCol>
                  </a:tblGrid>
                  <a:tr h="590780">
                    <a:tc>
                      <a:txBody>
                        <a:bodyPr/>
                        <a:lstStyle/>
                        <a:p>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𝟐</m:t>
                                    </m:r>
                                  </m:e>
                                  <m:sup>
                                    <m:r>
                                      <a:rPr lang="en-US" altLang="zh-CN" b="1" i="0" smtClean="0">
                                        <a:latin typeface="Cambria Math" panose="02040503050406030204" pitchFamily="18" charset="0"/>
                                      </a:rPr>
                                      <m:t>𝟖</m:t>
                                    </m:r>
                                  </m:sup>
                                </m:s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𝟐</m:t>
                                    </m:r>
                                  </m:e>
                                  <m:sup>
                                    <m:r>
                                      <a:rPr lang="en-US" altLang="zh-CN" b="1" i="1" smtClean="0">
                                        <a:latin typeface="Cambria Math" panose="02040503050406030204" pitchFamily="18" charset="0"/>
                                      </a:rPr>
                                      <m:t>𝟏𝟐</m:t>
                                    </m:r>
                                  </m:sup>
                                </m:s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𝟐</m:t>
                                    </m:r>
                                  </m:e>
                                  <m:sup>
                                    <m:r>
                                      <a:rPr lang="en-US" altLang="zh-CN" b="1" i="1" smtClean="0">
                                        <a:latin typeface="Cambria Math" panose="02040503050406030204" pitchFamily="18" charset="0"/>
                                      </a:rPr>
                                      <m:t>𝟐𝟎</m:t>
                                    </m:r>
                                  </m:sup>
                                </m:sSup>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 altLang="zh-CN" sz="1800" b="0" i="0" kern="1200" dirty="0">
                              <a:solidFill>
                                <a:schemeClr val="lt1"/>
                              </a:solidFill>
                              <a:effectLst/>
                              <a:latin typeface="+mn-lt"/>
                              <a:ea typeface="+mn-ea"/>
                              <a:cs typeface="+mn-cs"/>
                            </a:rPr>
                            <a:t>Asymptotic </a:t>
                          </a:r>
                          <a:r>
                            <a:rPr lang="en" altLang="zh-CN" sz="1800" b="0" i="0" kern="1200" dirty="0" err="1">
                              <a:solidFill>
                                <a:schemeClr val="lt1"/>
                              </a:solidFill>
                              <a:effectLst/>
                              <a:latin typeface="+mn-lt"/>
                              <a:ea typeface="+mn-ea"/>
                              <a:cs typeface="+mn-cs"/>
                            </a:rPr>
                            <a:t>sig.size</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 altLang="zh-CN" sz="1800" b="0" i="0" kern="1200" dirty="0">
                              <a:solidFill>
                                <a:schemeClr val="lt1"/>
                              </a:solidFill>
                              <a:effectLst/>
                              <a:latin typeface="+mn-lt"/>
                              <a:ea typeface="+mn-ea"/>
                              <a:cs typeface="+mn-cs"/>
                            </a:rPr>
                            <a:t>Anonymity</a:t>
                          </a:r>
                          <a:endParaRPr lang="zh-CN" altLang="en-US" sz="1800" b="0" i="0" kern="1200" dirty="0">
                            <a:solidFill>
                              <a:schemeClr val="lt1"/>
                            </a:solidFill>
                            <a:effectLst/>
                            <a:latin typeface="+mn-lt"/>
                            <a:ea typeface="+mn-ea"/>
                            <a:cs typeface="+mn-cs"/>
                          </a:endParaRPr>
                        </a:p>
                      </a:txBody>
                      <a:tcPr/>
                    </a:tc>
                    <a:extLst>
                      <a:ext uri="{0D108BD9-81ED-4DB2-BD59-A6C34878D82A}">
                        <a16:rowId xmlns:a16="http://schemas.microsoft.com/office/drawing/2014/main" val="10000"/>
                      </a:ext>
                    </a:extLst>
                  </a:tr>
                  <a:tr h="370840">
                    <a:tc>
                      <a:txBody>
                        <a:bodyPr/>
                        <a:lstStyle/>
                        <a:p>
                          <a:r>
                            <a:rPr lang="en-US" altLang="zh-CN" dirty="0"/>
                            <a:t>[ELLNW15]</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latin typeface="Times New Roman" panose="02020503050405090304" pitchFamily="18" charset="0"/>
                              <a:ea typeface="宋体" pitchFamily="2" charset="-122"/>
                            </a:rPr>
                            <a:t>171</a:t>
                          </a:r>
                          <a:endParaRPr lang="zh-CN" altLang="zh-CN" sz="1800" kern="100" dirty="0">
                            <a:effectLst/>
                            <a:latin typeface="Times New Roman" panose="02020503050405090304" pitchFamily="18" charset="0"/>
                            <a:ea typeface="宋体" pitchFamily="2" charset="-122"/>
                          </a:endParaRP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rPr>
                            <a:t>241</a:t>
                          </a:r>
                          <a:endParaRPr lang="zh-CN" altLang="zh-CN" sz="1800" kern="100" dirty="0">
                            <a:effectLst/>
                            <a:latin typeface="Times New Roman" panose="02020503050405090304" pitchFamily="18" charset="0"/>
                            <a:ea typeface="宋体" pitchFamily="2" charset="-122"/>
                          </a:endParaRP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rPr>
                            <a:t>19391</a:t>
                          </a:r>
                          <a:endParaRPr lang="zh-CN" altLang="zh-CN" sz="1800" kern="100" dirty="0">
                            <a:effectLst/>
                            <a:latin typeface="Times New Roman" panose="02020503050405090304" pitchFamily="18" charset="0"/>
                            <a:ea typeface="宋体" pitchFamily="2" charset="-122"/>
                          </a:endParaRPr>
                        </a:p>
                        <a:p>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r>
                                  <a:rPr lang="en-US" altLang="zh-CN" b="0" i="1" smtClean="0">
                                    <a:latin typeface="Cambria Math" panose="02040503050406030204" pitchFamily="18" charset="0"/>
                                  </a:rPr>
                                  <m:t>)</m:t>
                                </m:r>
                              </m:oMath>
                            </m:oMathPara>
                          </a14:m>
                          <a:endParaRPr lang="zh-CN" altLang="en-US" dirty="0"/>
                        </a:p>
                      </a:txBody>
                      <a:tcPr/>
                    </a:tc>
                    <a:tc>
                      <a:txBody>
                        <a:bodyPr/>
                        <a:lstStyle/>
                        <a:p>
                          <a:r>
                            <a:rPr lang="en-US" altLang="zh-CN" dirty="0"/>
                            <a:t>CPA</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[BGM21]</a:t>
                          </a:r>
                          <a:endParaRPr lang="zh-CN" altLang="en-US" dirty="0"/>
                        </a:p>
                      </a:txBody>
                      <a:tcPr/>
                    </a:tc>
                    <a:tc>
                      <a:txBody>
                        <a:bodyPr/>
                        <a:lstStyle/>
                        <a:p>
                          <a:r>
                            <a:rPr lang="en-US" altLang="zh-CN" dirty="0"/>
                            <a:t>1322</a:t>
                          </a:r>
                          <a:endParaRPr lang="zh-CN" altLang="en-US" dirty="0"/>
                        </a:p>
                      </a:txBody>
                      <a:tcPr/>
                    </a:tc>
                    <a:tc>
                      <a:txBody>
                        <a:bodyPr/>
                        <a:lstStyle/>
                        <a:p>
                          <a:r>
                            <a:rPr lang="en-US" altLang="zh-CN" dirty="0"/>
                            <a:t>1392</a:t>
                          </a:r>
                          <a:endParaRPr lang="zh-CN" altLang="en-US" dirty="0"/>
                        </a:p>
                      </a:txBody>
                      <a:tcPr/>
                    </a:tc>
                    <a:tc>
                      <a:txBody>
                        <a:bodyPr/>
                        <a:lstStyle/>
                        <a:p>
                          <a:r>
                            <a:rPr lang="en-US" altLang="zh-CN" dirty="0"/>
                            <a:t>20542</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r>
                                  <a:rPr lang="en-US" altLang="zh-CN" b="0" i="1" smtClean="0">
                                    <a:latin typeface="Cambria Math" panose="02040503050406030204" pitchFamily="18" charset="0"/>
                                  </a:rPr>
                                  <m:t>)</m:t>
                                </m:r>
                              </m:oMath>
                            </m:oMathPara>
                          </a14:m>
                          <a:endParaRPr lang="zh-CN" altLang="en-US" dirty="0"/>
                        </a:p>
                        <a:p>
                          <a:endParaRPr lang="zh-CN" altLang="en-US" dirty="0"/>
                        </a:p>
                      </a:txBody>
                      <a:tcPr/>
                    </a:tc>
                    <a:tc>
                      <a:txBody>
                        <a:bodyPr/>
                        <a:lstStyle/>
                        <a:p>
                          <a:r>
                            <a:rPr lang="en-US" altLang="zh-CN" dirty="0"/>
                            <a:t>CPA</a:t>
                          </a:r>
                          <a:endParaRPr lang="zh-CN" altLang="en-US" dirty="0"/>
                        </a:p>
                      </a:txBody>
                      <a:tcPr/>
                    </a:tc>
                    <a:extLst>
                      <a:ext uri="{0D108BD9-81ED-4DB2-BD59-A6C34878D82A}">
                        <a16:rowId xmlns:a16="http://schemas.microsoft.com/office/drawing/2014/main" val="10002"/>
                      </a:ext>
                    </a:extLst>
                  </a:tr>
                  <a:tr h="370840">
                    <a:tc>
                      <a:txBody>
                        <a:bodyPr/>
                        <a:lstStyle/>
                        <a:p>
                          <a:r>
                            <a:rPr lang="en-US" altLang="zh-CN" dirty="0"/>
                            <a:t>[NTWZ19]</a:t>
                          </a:r>
                          <a:endParaRPr lang="zh-CN" altLang="en-US" dirty="0"/>
                        </a:p>
                      </a:txBody>
                      <a:tcPr/>
                    </a:tc>
                    <a:tc>
                      <a:txBody>
                        <a:bodyPr/>
                        <a:lstStyle/>
                        <a:p>
                          <a:r>
                            <a:rPr lang="en-US" altLang="zh-CN" dirty="0"/>
                            <a:t>1570</a:t>
                          </a:r>
                          <a:endParaRPr lang="zh-CN" altLang="en-US" dirty="0"/>
                        </a:p>
                      </a:txBody>
                      <a:tcPr/>
                    </a:tc>
                    <a:tc>
                      <a:txBody>
                        <a:bodyPr/>
                        <a:lstStyle/>
                        <a:p>
                          <a:r>
                            <a:rPr lang="en-US" altLang="zh-CN" dirty="0"/>
                            <a:t>2122</a:t>
                          </a:r>
                          <a:endParaRPr lang="zh-CN" altLang="en-US" dirty="0"/>
                        </a:p>
                      </a:txBody>
                      <a:tcPr/>
                    </a:tc>
                    <a:tc>
                      <a:txBody>
                        <a:bodyPr/>
                        <a:lstStyle/>
                        <a:p>
                          <a:r>
                            <a:rPr lang="en-US" altLang="zh-CN" dirty="0"/>
                            <a:t>3228</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m:rPr>
                                    <m:sty m:val="p"/>
                                  </m:rPr>
                                  <a:rPr lang="en-US" altLang="zh-CN" b="0" i="1" smtClean="0">
                                    <a:latin typeface="Cambria Math" panose="02040503050406030204" pitchFamily="18" charset="0"/>
                                  </a:rPr>
                                  <m:t>log</m:t>
                                </m:r>
                                <m:r>
                                  <a:rPr lang="en-US" altLang="zh-CN" b="0" i="1" smtClean="0">
                                    <a:latin typeface="Cambria Math" panose="02040503050406030204" pitchFamily="18" charset="0"/>
                                  </a:rPr>
                                  <m:t>𝑁</m:t>
                                </m:r>
                                <m:r>
                                  <a:rPr lang="en-US" altLang="zh-CN" b="0" i="1" smtClean="0">
                                    <a:latin typeface="Cambria Math" panose="02040503050406030204" pitchFamily="18" charset="0"/>
                                  </a:rPr>
                                  <m:t>)</m:t>
                                </m:r>
                              </m:oMath>
                            </m:oMathPara>
                          </a14:m>
                          <a:endParaRPr lang="zh-CN" altLang="en-US" dirty="0"/>
                        </a:p>
                        <a:p>
                          <a:endParaRPr lang="zh-CN" altLang="en-US" dirty="0"/>
                        </a:p>
                      </a:txBody>
                      <a:tcPr/>
                    </a:tc>
                    <a:tc>
                      <a:txBody>
                        <a:bodyPr/>
                        <a:lstStyle/>
                        <a:p>
                          <a:r>
                            <a:rPr lang="en-US" altLang="zh-CN" dirty="0"/>
                            <a:t>CCA</a:t>
                          </a:r>
                          <a:endParaRPr lang="zh-CN" altLang="en-US"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Our scheme</a:t>
                          </a:r>
                          <a:endParaRPr lang="zh-CN" altLang="en-US" dirty="0"/>
                        </a:p>
                        <a:p>
                          <a:endParaRPr lang="zh-CN" altLang="en-US" dirty="0"/>
                        </a:p>
                      </a:txBody>
                      <a:tcPr/>
                    </a:tc>
                    <a:tc>
                      <a:txBody>
                        <a:bodyPr/>
                        <a:lstStyle/>
                        <a:p>
                          <a:r>
                            <a:rPr lang="en-US" altLang="zh-CN" dirty="0"/>
                            <a:t>116</a:t>
                          </a:r>
                          <a:endParaRPr lang="zh-CN" altLang="en-US" dirty="0"/>
                        </a:p>
                      </a:txBody>
                      <a:tcPr/>
                    </a:tc>
                    <a:tc>
                      <a:txBody>
                        <a:bodyPr/>
                        <a:lstStyle/>
                        <a:p>
                          <a:r>
                            <a:rPr lang="en-US" altLang="zh-CN" dirty="0"/>
                            <a:t>126</a:t>
                          </a:r>
                          <a:endParaRPr lang="zh-CN" altLang="en-US" dirty="0"/>
                        </a:p>
                      </a:txBody>
                      <a:tcPr/>
                    </a:tc>
                    <a:tc>
                      <a:txBody>
                        <a:bodyPr/>
                        <a:lstStyle/>
                        <a:p>
                          <a:r>
                            <a:rPr lang="en-US" altLang="zh-CN" dirty="0"/>
                            <a:t>144</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𝑙𝑜𝑔𝑁</m:t>
                                </m:r>
                                <m:r>
                                  <a:rPr lang="en-US" altLang="zh-CN" b="0" i="1" smtClean="0">
                                    <a:latin typeface="Cambria Math" panose="02040503050406030204" pitchFamily="18" charset="0"/>
                                  </a:rPr>
                                  <m:t>)</m:t>
                                </m:r>
                              </m:oMath>
                            </m:oMathPara>
                          </a14:m>
                          <a:endParaRPr lang="zh-CN" altLang="en-US" dirty="0"/>
                        </a:p>
                        <a:p>
                          <a:endParaRPr lang="zh-CN" altLang="en-US" dirty="0"/>
                        </a:p>
                      </a:txBody>
                      <a:tcPr/>
                    </a:tc>
                    <a:tc>
                      <a:txBody>
                        <a:bodyPr/>
                        <a:lstStyle/>
                        <a:p>
                          <a:r>
                            <a:rPr lang="en-US" altLang="zh-CN" dirty="0"/>
                            <a:t>CPA</a:t>
                          </a:r>
                          <a:endParaRPr lang="zh-CN" altLang="en-US" dirty="0"/>
                        </a:p>
                      </a:txBody>
                      <a:tcPr/>
                    </a:tc>
                    <a:extLst>
                      <a:ext uri="{0D108BD9-81ED-4DB2-BD59-A6C34878D82A}">
                        <a16:rowId xmlns:a16="http://schemas.microsoft.com/office/drawing/2014/main" val="10004"/>
                      </a:ext>
                    </a:extLst>
                  </a:tr>
                </a:tbl>
              </a:graphicData>
            </a:graphic>
          </p:graphicFrame>
        </mc:Choice>
        <mc:Fallback>
          <p:graphicFrame>
            <p:nvGraphicFramePr>
              <p:cNvPr id="5" name="表格 2">
                <a:extLst>
                  <a:ext uri="{FF2B5EF4-FFF2-40B4-BE49-F238E27FC236}">
                    <a16:creationId xmlns:a16="http://schemas.microsoft.com/office/drawing/2014/main" id="{3C7F6943-BFD3-1BAE-F126-2E7085A1C83A}"/>
                  </a:ext>
                </a:extLst>
              </p:cNvPr>
              <p:cNvGraphicFramePr>
                <a:graphicFrameLocks noGrp="1"/>
              </p:cNvGraphicFramePr>
              <p:nvPr>
                <p:extLst>
                  <p:ext uri="{D42A27DB-BD31-4B8C-83A1-F6EECF244321}">
                    <p14:modId xmlns:p14="http://schemas.microsoft.com/office/powerpoint/2010/main" val="953057587"/>
                  </p:ext>
                </p:extLst>
              </p:nvPr>
            </p:nvGraphicFramePr>
            <p:xfrm>
              <a:off x="2061660" y="2273750"/>
              <a:ext cx="8068680" cy="3474720"/>
            </p:xfrm>
            <a:graphic>
              <a:graphicData uri="http://schemas.openxmlformats.org/drawingml/2006/table">
                <a:tbl>
                  <a:tblPr firstRow="1" bandRow="1">
                    <a:tableStyleId>{5C22544A-7EE6-4342-B048-85BDC9FD1C3A}</a:tableStyleId>
                  </a:tblPr>
                  <a:tblGrid>
                    <a:gridCol w="1431052">
                      <a:extLst>
                        <a:ext uri="{9D8B030D-6E8A-4147-A177-3AD203B41FA5}">
                          <a16:colId xmlns:a16="http://schemas.microsoft.com/office/drawing/2014/main" val="20000"/>
                        </a:ext>
                      </a:extLst>
                    </a:gridCol>
                    <a:gridCol w="1218960">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gridCol w="1354667">
                      <a:extLst>
                        <a:ext uri="{9D8B030D-6E8A-4147-A177-3AD203B41FA5}">
                          <a16:colId xmlns:a16="http://schemas.microsoft.com/office/drawing/2014/main" val="20004"/>
                        </a:ext>
                      </a:extLst>
                    </a:gridCol>
                    <a:gridCol w="1354667">
                      <a:extLst>
                        <a:ext uri="{9D8B030D-6E8A-4147-A177-3AD203B41FA5}">
                          <a16:colId xmlns:a16="http://schemas.microsoft.com/office/drawing/2014/main" val="20005"/>
                        </a:ext>
                      </a:extLst>
                    </a:gridCol>
                  </a:tblGrid>
                  <a:tr h="914400">
                    <a:tc>
                      <a:txBody>
                        <a:bodyPr/>
                        <a:lstStyle/>
                        <a:p>
                          <a:endParaRPr lang="zh-CN" altLang="en-US" dirty="0"/>
                        </a:p>
                      </a:txBody>
                      <a:tcPr/>
                    </a:tc>
                    <a:tc>
                      <a:txBody>
                        <a:bodyPr/>
                        <a:lstStyle/>
                        <a:p>
                          <a:endParaRPr lang="zh-CN"/>
                        </a:p>
                      </a:txBody>
                      <a:tcPr>
                        <a:blipFill>
                          <a:blip r:embed="rId3"/>
                          <a:stretch>
                            <a:fillRect l="-118750" t="-2778" r="-446875" b="-283333"/>
                          </a:stretch>
                        </a:blipFill>
                      </a:tcPr>
                    </a:tc>
                    <a:tc>
                      <a:txBody>
                        <a:bodyPr/>
                        <a:lstStyle/>
                        <a:p>
                          <a:endParaRPr lang="zh-CN"/>
                        </a:p>
                      </a:txBody>
                      <a:tcPr>
                        <a:blipFill>
                          <a:blip r:embed="rId3"/>
                          <a:stretch>
                            <a:fillRect l="-196262" t="-2778" r="-300935" b="-283333"/>
                          </a:stretch>
                        </a:blipFill>
                      </a:tcPr>
                    </a:tc>
                    <a:tc>
                      <a:txBody>
                        <a:bodyPr/>
                        <a:lstStyle/>
                        <a:p>
                          <a:endParaRPr lang="zh-CN"/>
                        </a:p>
                      </a:txBody>
                      <a:tcPr>
                        <a:blipFill>
                          <a:blip r:embed="rId3"/>
                          <a:stretch>
                            <a:fillRect l="-299057" t="-2778" r="-203774" b="-2833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 altLang="zh-CN" sz="1800" b="0" i="0" kern="1200" dirty="0">
                              <a:solidFill>
                                <a:schemeClr val="lt1"/>
                              </a:solidFill>
                              <a:effectLst/>
                              <a:latin typeface="+mn-lt"/>
                              <a:ea typeface="+mn-ea"/>
                              <a:cs typeface="+mn-cs"/>
                            </a:rPr>
                            <a:t>Asymptotic </a:t>
                          </a:r>
                          <a:r>
                            <a:rPr lang="en" altLang="zh-CN" sz="1800" b="0" i="0" kern="1200" dirty="0" err="1">
                              <a:solidFill>
                                <a:schemeClr val="lt1"/>
                              </a:solidFill>
                              <a:effectLst/>
                              <a:latin typeface="+mn-lt"/>
                              <a:ea typeface="+mn-ea"/>
                              <a:cs typeface="+mn-cs"/>
                            </a:rPr>
                            <a:t>sig.size</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 altLang="zh-CN" sz="1800" b="0" i="0" kern="1200" dirty="0">
                              <a:solidFill>
                                <a:schemeClr val="lt1"/>
                              </a:solidFill>
                              <a:effectLst/>
                              <a:latin typeface="+mn-lt"/>
                              <a:ea typeface="+mn-ea"/>
                              <a:cs typeface="+mn-cs"/>
                            </a:rPr>
                            <a:t>Anonymity</a:t>
                          </a:r>
                          <a:endParaRPr lang="zh-CN" altLang="en-US" sz="1800" b="0" i="0" kern="1200" dirty="0">
                            <a:solidFill>
                              <a:schemeClr val="lt1"/>
                            </a:solidFill>
                            <a:effectLst/>
                            <a:latin typeface="+mn-lt"/>
                            <a:ea typeface="+mn-ea"/>
                            <a:cs typeface="+mn-cs"/>
                          </a:endParaRPr>
                        </a:p>
                      </a:txBody>
                      <a:tcPr/>
                    </a:tc>
                    <a:extLst>
                      <a:ext uri="{0D108BD9-81ED-4DB2-BD59-A6C34878D82A}">
                        <a16:rowId xmlns:a16="http://schemas.microsoft.com/office/drawing/2014/main" val="10000"/>
                      </a:ext>
                    </a:extLst>
                  </a:tr>
                  <a:tr h="640080">
                    <a:tc>
                      <a:txBody>
                        <a:bodyPr/>
                        <a:lstStyle/>
                        <a:p>
                          <a:r>
                            <a:rPr lang="en-US" altLang="zh-CN" dirty="0"/>
                            <a:t>[ELLNW15]</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latin typeface="Times New Roman" panose="02020503050405090304" pitchFamily="18" charset="0"/>
                              <a:ea typeface="宋体" pitchFamily="2" charset="-122"/>
                            </a:rPr>
                            <a:t>171</a:t>
                          </a:r>
                          <a:endParaRPr lang="zh-CN" altLang="zh-CN" sz="1800" kern="100" dirty="0">
                            <a:effectLst/>
                            <a:latin typeface="Times New Roman" panose="02020503050405090304" pitchFamily="18" charset="0"/>
                            <a:ea typeface="宋体" pitchFamily="2" charset="-122"/>
                          </a:endParaRP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rPr>
                            <a:t>241</a:t>
                          </a:r>
                          <a:endParaRPr lang="zh-CN" altLang="zh-CN" sz="1800" kern="100" dirty="0">
                            <a:effectLst/>
                            <a:latin typeface="Times New Roman" panose="02020503050405090304" pitchFamily="18" charset="0"/>
                            <a:ea typeface="宋体" pitchFamily="2" charset="-122"/>
                          </a:endParaRP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rPr>
                            <a:t>19391</a:t>
                          </a:r>
                          <a:endParaRPr lang="zh-CN" altLang="zh-CN" sz="1800" kern="100" dirty="0">
                            <a:effectLst/>
                            <a:latin typeface="Times New Roman" panose="02020503050405090304" pitchFamily="18" charset="0"/>
                            <a:ea typeface="宋体" pitchFamily="2" charset="-122"/>
                          </a:endParaRPr>
                        </a:p>
                        <a:p>
                          <a:endParaRPr lang="zh-CN" altLang="en-US" dirty="0"/>
                        </a:p>
                      </a:txBody>
                      <a:tcPr/>
                    </a:tc>
                    <a:tc>
                      <a:txBody>
                        <a:bodyPr/>
                        <a:lstStyle/>
                        <a:p>
                          <a:endParaRPr lang="zh-CN"/>
                        </a:p>
                      </a:txBody>
                      <a:tcPr>
                        <a:blipFill>
                          <a:blip r:embed="rId3"/>
                          <a:stretch>
                            <a:fillRect l="-395327" t="-145098" r="-101869" b="-300000"/>
                          </a:stretch>
                        </a:blipFill>
                      </a:tcPr>
                    </a:tc>
                    <a:tc>
                      <a:txBody>
                        <a:bodyPr/>
                        <a:lstStyle/>
                        <a:p>
                          <a:r>
                            <a:rPr lang="en-US" altLang="zh-CN" dirty="0"/>
                            <a:t>CPA</a:t>
                          </a:r>
                          <a:endParaRPr lang="zh-CN" altLang="en-US" dirty="0"/>
                        </a:p>
                      </a:txBody>
                      <a:tcPr/>
                    </a:tc>
                    <a:extLst>
                      <a:ext uri="{0D108BD9-81ED-4DB2-BD59-A6C34878D82A}">
                        <a16:rowId xmlns:a16="http://schemas.microsoft.com/office/drawing/2014/main" val="10001"/>
                      </a:ext>
                    </a:extLst>
                  </a:tr>
                  <a:tr h="640080">
                    <a:tc>
                      <a:txBody>
                        <a:bodyPr/>
                        <a:lstStyle/>
                        <a:p>
                          <a:r>
                            <a:rPr lang="en-US" altLang="zh-CN" dirty="0"/>
                            <a:t>[BGM21]</a:t>
                          </a:r>
                          <a:endParaRPr lang="zh-CN" altLang="en-US" dirty="0"/>
                        </a:p>
                      </a:txBody>
                      <a:tcPr/>
                    </a:tc>
                    <a:tc>
                      <a:txBody>
                        <a:bodyPr/>
                        <a:lstStyle/>
                        <a:p>
                          <a:r>
                            <a:rPr lang="en-US" altLang="zh-CN" dirty="0"/>
                            <a:t>1322</a:t>
                          </a:r>
                          <a:endParaRPr lang="zh-CN" altLang="en-US" dirty="0"/>
                        </a:p>
                      </a:txBody>
                      <a:tcPr/>
                    </a:tc>
                    <a:tc>
                      <a:txBody>
                        <a:bodyPr/>
                        <a:lstStyle/>
                        <a:p>
                          <a:r>
                            <a:rPr lang="en-US" altLang="zh-CN" dirty="0"/>
                            <a:t>1392</a:t>
                          </a:r>
                          <a:endParaRPr lang="zh-CN" altLang="en-US" dirty="0"/>
                        </a:p>
                      </a:txBody>
                      <a:tcPr/>
                    </a:tc>
                    <a:tc>
                      <a:txBody>
                        <a:bodyPr/>
                        <a:lstStyle/>
                        <a:p>
                          <a:r>
                            <a:rPr lang="en-US" altLang="zh-CN" dirty="0"/>
                            <a:t>20542</a:t>
                          </a:r>
                          <a:endParaRPr lang="zh-CN" altLang="en-US" dirty="0"/>
                        </a:p>
                      </a:txBody>
                      <a:tcPr/>
                    </a:tc>
                    <a:tc>
                      <a:txBody>
                        <a:bodyPr/>
                        <a:lstStyle/>
                        <a:p>
                          <a:endParaRPr lang="zh-CN"/>
                        </a:p>
                      </a:txBody>
                      <a:tcPr>
                        <a:blipFill>
                          <a:blip r:embed="rId3"/>
                          <a:stretch>
                            <a:fillRect l="-395327" t="-250000" r="-101869" b="-206000"/>
                          </a:stretch>
                        </a:blipFill>
                      </a:tcPr>
                    </a:tc>
                    <a:tc>
                      <a:txBody>
                        <a:bodyPr/>
                        <a:lstStyle/>
                        <a:p>
                          <a:r>
                            <a:rPr lang="en-US" altLang="zh-CN" dirty="0"/>
                            <a:t>CPA</a:t>
                          </a:r>
                          <a:endParaRPr lang="zh-CN" altLang="en-US" dirty="0"/>
                        </a:p>
                      </a:txBody>
                      <a:tcPr/>
                    </a:tc>
                    <a:extLst>
                      <a:ext uri="{0D108BD9-81ED-4DB2-BD59-A6C34878D82A}">
                        <a16:rowId xmlns:a16="http://schemas.microsoft.com/office/drawing/2014/main" val="10002"/>
                      </a:ext>
                    </a:extLst>
                  </a:tr>
                  <a:tr h="640080">
                    <a:tc>
                      <a:txBody>
                        <a:bodyPr/>
                        <a:lstStyle/>
                        <a:p>
                          <a:r>
                            <a:rPr lang="en-US" altLang="zh-CN" dirty="0"/>
                            <a:t>[NTWZ19]</a:t>
                          </a:r>
                          <a:endParaRPr lang="zh-CN" altLang="en-US" dirty="0"/>
                        </a:p>
                      </a:txBody>
                      <a:tcPr/>
                    </a:tc>
                    <a:tc>
                      <a:txBody>
                        <a:bodyPr/>
                        <a:lstStyle/>
                        <a:p>
                          <a:r>
                            <a:rPr lang="en-US" altLang="zh-CN" dirty="0"/>
                            <a:t>1570</a:t>
                          </a:r>
                          <a:endParaRPr lang="zh-CN" altLang="en-US" dirty="0"/>
                        </a:p>
                      </a:txBody>
                      <a:tcPr/>
                    </a:tc>
                    <a:tc>
                      <a:txBody>
                        <a:bodyPr/>
                        <a:lstStyle/>
                        <a:p>
                          <a:r>
                            <a:rPr lang="en-US" altLang="zh-CN" dirty="0"/>
                            <a:t>2122</a:t>
                          </a:r>
                          <a:endParaRPr lang="zh-CN" altLang="en-US" dirty="0"/>
                        </a:p>
                      </a:txBody>
                      <a:tcPr/>
                    </a:tc>
                    <a:tc>
                      <a:txBody>
                        <a:bodyPr/>
                        <a:lstStyle/>
                        <a:p>
                          <a:r>
                            <a:rPr lang="en-US" altLang="zh-CN" dirty="0"/>
                            <a:t>3228</a:t>
                          </a:r>
                          <a:endParaRPr lang="zh-CN" altLang="en-US" dirty="0"/>
                        </a:p>
                      </a:txBody>
                      <a:tcPr/>
                    </a:tc>
                    <a:tc>
                      <a:txBody>
                        <a:bodyPr/>
                        <a:lstStyle/>
                        <a:p>
                          <a:endParaRPr lang="zh-CN"/>
                        </a:p>
                      </a:txBody>
                      <a:tcPr>
                        <a:blipFill>
                          <a:blip r:embed="rId3"/>
                          <a:stretch>
                            <a:fillRect l="-395327" t="-343137" r="-101869" b="-101961"/>
                          </a:stretch>
                        </a:blipFill>
                      </a:tcPr>
                    </a:tc>
                    <a:tc>
                      <a:txBody>
                        <a:bodyPr/>
                        <a:lstStyle/>
                        <a:p>
                          <a:r>
                            <a:rPr lang="en-US" altLang="zh-CN" dirty="0"/>
                            <a:t>CCA</a:t>
                          </a:r>
                          <a:endParaRPr lang="zh-CN" altLang="en-US" dirty="0"/>
                        </a:p>
                      </a:txBody>
                      <a:tcPr/>
                    </a:tc>
                    <a:extLst>
                      <a:ext uri="{0D108BD9-81ED-4DB2-BD59-A6C34878D82A}">
                        <a16:rowId xmlns:a16="http://schemas.microsoft.com/office/drawing/2014/main" val="10003"/>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Our scheme</a:t>
                          </a:r>
                          <a:endParaRPr lang="zh-CN" altLang="en-US" dirty="0"/>
                        </a:p>
                        <a:p>
                          <a:endParaRPr lang="zh-CN" altLang="en-US" dirty="0"/>
                        </a:p>
                      </a:txBody>
                      <a:tcPr/>
                    </a:tc>
                    <a:tc>
                      <a:txBody>
                        <a:bodyPr/>
                        <a:lstStyle/>
                        <a:p>
                          <a:r>
                            <a:rPr lang="en-US" altLang="zh-CN" dirty="0"/>
                            <a:t>116</a:t>
                          </a:r>
                          <a:endParaRPr lang="zh-CN" altLang="en-US" dirty="0"/>
                        </a:p>
                      </a:txBody>
                      <a:tcPr/>
                    </a:tc>
                    <a:tc>
                      <a:txBody>
                        <a:bodyPr/>
                        <a:lstStyle/>
                        <a:p>
                          <a:r>
                            <a:rPr lang="en-US" altLang="zh-CN" dirty="0"/>
                            <a:t>126</a:t>
                          </a:r>
                          <a:endParaRPr lang="zh-CN" altLang="en-US" dirty="0"/>
                        </a:p>
                      </a:txBody>
                      <a:tcPr/>
                    </a:tc>
                    <a:tc>
                      <a:txBody>
                        <a:bodyPr/>
                        <a:lstStyle/>
                        <a:p>
                          <a:r>
                            <a:rPr lang="en-US" altLang="zh-CN" dirty="0"/>
                            <a:t>144</a:t>
                          </a:r>
                          <a:endParaRPr lang="zh-CN" altLang="en-US" dirty="0"/>
                        </a:p>
                      </a:txBody>
                      <a:tcPr/>
                    </a:tc>
                    <a:tc>
                      <a:txBody>
                        <a:bodyPr/>
                        <a:lstStyle/>
                        <a:p>
                          <a:endParaRPr lang="zh-CN"/>
                        </a:p>
                      </a:txBody>
                      <a:tcPr>
                        <a:blipFill>
                          <a:blip r:embed="rId3"/>
                          <a:stretch>
                            <a:fillRect l="-395327" t="-452000" r="-101869" b="-4000"/>
                          </a:stretch>
                        </a:blipFill>
                      </a:tcPr>
                    </a:tc>
                    <a:tc>
                      <a:txBody>
                        <a:bodyPr/>
                        <a:lstStyle/>
                        <a:p>
                          <a:r>
                            <a:rPr lang="en-US" altLang="zh-CN" dirty="0"/>
                            <a:t>CPA</a:t>
                          </a:r>
                          <a:endParaRPr lang="zh-CN" altLang="en-US" dirty="0"/>
                        </a:p>
                      </a:txBody>
                      <a:tcPr/>
                    </a:tc>
                    <a:extLst>
                      <a:ext uri="{0D108BD9-81ED-4DB2-BD59-A6C34878D82A}">
                        <a16:rowId xmlns:a16="http://schemas.microsoft.com/office/drawing/2014/main" val="10004"/>
                      </a:ext>
                    </a:extLst>
                  </a:tr>
                </a:tbl>
              </a:graphicData>
            </a:graphic>
          </p:graphicFrame>
        </mc:Fallback>
      </mc:AlternateContent>
      <p:sp>
        <p:nvSpPr>
          <p:cNvPr id="7" name="文本框 8">
            <a:extLst>
              <a:ext uri="{FF2B5EF4-FFF2-40B4-BE49-F238E27FC236}">
                <a16:creationId xmlns:a16="http://schemas.microsoft.com/office/drawing/2014/main" id="{C2A4CD3B-135B-E0D3-4DCA-2FAE7BA6F1CF}"/>
              </a:ext>
            </a:extLst>
          </p:cNvPr>
          <p:cNvSpPr txBox="1">
            <a:spLocks noChangeArrowheads="1"/>
          </p:cNvSpPr>
          <p:nvPr/>
        </p:nvSpPr>
        <p:spPr bwMode="auto">
          <a:xfrm>
            <a:off x="2395474" y="1283791"/>
            <a:ext cx="7401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a:br>
              <a:rPr lang="en" altLang="zh-CN" sz="1600" dirty="0"/>
            </a:br>
            <a:r>
              <a:rPr lang="en" altLang="zh-CN" sz="1600" b="0" i="0" dirty="0">
                <a:solidFill>
                  <a:srgbClr val="0D0D0D"/>
                </a:solidFill>
                <a:effectLst/>
                <a:latin typeface="Söhne"/>
              </a:rPr>
              <a:t>Table 2: Comparison of Signature Lengths (KB) for </a:t>
            </a:r>
          </a:p>
          <a:p>
            <a:pPr algn="ctr"/>
            <a:r>
              <a:rPr lang="en" altLang="zh-CN" sz="1600" b="0" i="0" dirty="0">
                <a:solidFill>
                  <a:srgbClr val="0D0D0D"/>
                </a:solidFill>
                <a:effectLst/>
                <a:latin typeface="Söhne"/>
              </a:rPr>
              <a:t>Code-Based Group Signature Schemes at 128-bit Security Level</a:t>
            </a:r>
            <a:endParaRPr lang="zh-CN" altLang="en-US" sz="1600" dirty="0">
              <a:latin typeface="STKaiti" panose="02010600040101010101" pitchFamily="2" charset="-122"/>
              <a:ea typeface="STKaiti" panose="02010600040101010101" pitchFamily="2" charset="-122"/>
            </a:endParaRPr>
          </a:p>
        </p:txBody>
      </p:sp>
    </p:spTree>
    <p:extLst>
      <p:ext uri="{BB962C8B-B14F-4D97-AF65-F5344CB8AC3E}">
        <p14:creationId xmlns:p14="http://schemas.microsoft.com/office/powerpoint/2010/main" val="280994390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10466" y="4527471"/>
            <a:ext cx="6122213" cy="912558"/>
          </a:xfrm>
          <a:prstGeom prst="rect">
            <a:avLst/>
          </a:prstGeom>
          <a:noFill/>
        </p:spPr>
        <p:txBody>
          <a:bodyPr wrap="square">
            <a:spAutoFit/>
          </a:bodyPr>
          <a:lstStyle/>
          <a:p>
            <a:r>
              <a:rPr lang="it-IT" altLang="zh-CN" sz="2665" dirty="0"/>
              <a:t>Email address: </a:t>
            </a:r>
            <a:r>
              <a:rPr lang="it-IT" altLang="zh-CN" sz="2665" dirty="0" err="1"/>
              <a:t>Liuxindong@iie.ac.cn</a:t>
            </a:r>
            <a:r>
              <a:rPr lang="it-IT" altLang="zh-CN" sz="2665" dirty="0"/>
              <a:t>			</a:t>
            </a:r>
            <a:r>
              <a:rPr lang="zh-CN" altLang="en-US" sz="2665" dirty="0"/>
              <a:t>    </a:t>
            </a:r>
            <a:r>
              <a:rPr lang="it-IT" altLang="zh-CN" sz="2665" dirty="0"/>
              <a:t>ecc_xdliu@163.com</a:t>
            </a:r>
            <a:endParaRPr lang="zh-CN" altLang="en-US" sz="2665" dirty="0"/>
          </a:p>
        </p:txBody>
      </p:sp>
      <p:sp>
        <p:nvSpPr>
          <p:cNvPr id="4" name="矩形 3"/>
          <p:cNvSpPr/>
          <p:nvPr/>
        </p:nvSpPr>
        <p:spPr>
          <a:xfrm>
            <a:off x="971555" y="2576991"/>
            <a:ext cx="10248891" cy="1077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lang="en-US" altLang="zh-CN" sz="6400" b="1" dirty="0">
                <a:solidFill>
                  <a:prstClr val="black"/>
                </a:solidFill>
                <a:latin typeface="微软雅黑" pitchFamily="34" charset="-122"/>
                <a:ea typeface="微软雅黑" pitchFamily="34" charset="-122"/>
              </a:rPr>
              <a:t>Thank you</a:t>
            </a:r>
            <a:r>
              <a:rPr lang="zh-CN" altLang="en-US" sz="6400" b="1" dirty="0">
                <a:solidFill>
                  <a:prstClr val="black"/>
                </a:solidFill>
                <a:latin typeface="微软雅黑" pitchFamily="34" charset="-122"/>
                <a:ea typeface="微软雅黑" pitchFamily="34" charset="-122"/>
              </a:rPr>
              <a:t>！</a:t>
            </a:r>
            <a:endParaRPr lang="en-US" altLang="zh-CN" sz="6400" b="1" dirty="0">
              <a:solidFill>
                <a:prstClr val="black"/>
              </a:solidFill>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defTabSz="914400">
              <a:defRPr/>
            </a:pPr>
            <a:fld id="{0F0C7B39-4D7E-4E2C-B3E5-BF16B572E60E}" type="slidenum">
              <a:rPr lang="zh-CN" altLang="en-US"/>
              <a:t>44</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t>Background</a:t>
            </a:r>
            <a:endParaRPr lang="zh-CN" altLang="en-US" sz="4000" b="1" dirty="0">
              <a:solidFill>
                <a:srgbClr val="002060"/>
              </a:solidFill>
            </a:endParaRPr>
          </a:p>
        </p:txBody>
      </p:sp>
      <p:sp>
        <p:nvSpPr>
          <p:cNvPr id="52" name="灯片编号占位符 51"/>
          <p:cNvSpPr>
            <a:spLocks noGrp="1"/>
          </p:cNvSpPr>
          <p:nvPr>
            <p:ph type="sldNum" sz="quarter" idx="12"/>
          </p:nvPr>
        </p:nvSpPr>
        <p:spPr/>
        <p:txBody>
          <a:bodyPr/>
          <a:lstStyle/>
          <a:p>
            <a:pPr defTabSz="914377">
              <a:defRPr/>
            </a:pPr>
            <a:fld id="{0F0C7B39-4D7E-4E2C-B3E5-BF16B572E60E}" type="slidenum">
              <a:rPr lang="zh-CN" altLang="en-US"/>
              <a:pPr defTabSz="914377">
                <a:defRPr/>
              </a:pPr>
              <a:t>5</a:t>
            </a:fld>
            <a:endParaRPr lang="zh-CN" altLang="en-US"/>
          </a:p>
        </p:txBody>
      </p:sp>
      <p:sp>
        <p:nvSpPr>
          <p:cNvPr id="41" name="矩形 40">
            <a:extLst>
              <a:ext uri="{FF2B5EF4-FFF2-40B4-BE49-F238E27FC236}">
                <a16:creationId xmlns:a16="http://schemas.microsoft.com/office/drawing/2014/main" id="{2A4BF6B4-5A01-C079-9356-02806AE877C0}"/>
              </a:ext>
            </a:extLst>
          </p:cNvPr>
          <p:cNvSpPr/>
          <p:nvPr/>
        </p:nvSpPr>
        <p:spPr>
          <a:xfrm>
            <a:off x="4090360" y="2496707"/>
            <a:ext cx="4672209" cy="1053176"/>
          </a:xfrm>
          <a:prstGeom prst="rect">
            <a:avLst/>
          </a:prstGeom>
          <a:noFill/>
          <a:ln>
            <a:solidFill>
              <a:srgbClr val="006FB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a:extLst>
              <a:ext uri="{FF2B5EF4-FFF2-40B4-BE49-F238E27FC236}">
                <a16:creationId xmlns:a16="http://schemas.microsoft.com/office/drawing/2014/main" id="{BDE2D38E-020D-B52C-6EED-BDFCEA0FB48A}"/>
              </a:ext>
            </a:extLst>
          </p:cNvPr>
          <p:cNvSpPr/>
          <p:nvPr/>
        </p:nvSpPr>
        <p:spPr>
          <a:xfrm>
            <a:off x="4192930" y="2292126"/>
            <a:ext cx="4475694" cy="364683"/>
          </a:xfrm>
          <a:prstGeom prst="roundRect">
            <a:avLst/>
          </a:prstGeom>
          <a:solidFill>
            <a:srgbClr val="8EC8FC"/>
          </a:solidFill>
          <a:ln w="25400" cap="flat" cmpd="sng" algn="ctr">
            <a:noFill/>
            <a:prstDash val="solid"/>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Arial"/>
              <a:ea typeface="黑体" panose="02010609060101010101" pitchFamily="49" charset="-122"/>
              <a:cs typeface="+mn-cs"/>
            </a:endParaRPr>
          </a:p>
        </p:txBody>
      </p:sp>
      <p:grpSp>
        <p:nvGrpSpPr>
          <p:cNvPr id="43" name="组合 42">
            <a:extLst>
              <a:ext uri="{FF2B5EF4-FFF2-40B4-BE49-F238E27FC236}">
                <a16:creationId xmlns:a16="http://schemas.microsoft.com/office/drawing/2014/main" id="{11F800BB-8FB8-E628-46DB-22862478EEF4}"/>
              </a:ext>
            </a:extLst>
          </p:cNvPr>
          <p:cNvGrpSpPr/>
          <p:nvPr/>
        </p:nvGrpSpPr>
        <p:grpSpPr>
          <a:xfrm>
            <a:off x="1614232" y="3645133"/>
            <a:ext cx="1458040" cy="817630"/>
            <a:chOff x="403965" y="1564390"/>
            <a:chExt cx="1458040" cy="817630"/>
          </a:xfrm>
        </p:grpSpPr>
        <p:sp>
          <p:nvSpPr>
            <p:cNvPr id="44" name="矩形 43">
              <a:extLst>
                <a:ext uri="{FF2B5EF4-FFF2-40B4-BE49-F238E27FC236}">
                  <a16:creationId xmlns:a16="http://schemas.microsoft.com/office/drawing/2014/main" id="{576B7CAF-C5C1-F327-30F6-DD339F417C8F}"/>
                </a:ext>
              </a:extLst>
            </p:cNvPr>
            <p:cNvSpPr/>
            <p:nvPr/>
          </p:nvSpPr>
          <p:spPr>
            <a:xfrm>
              <a:off x="403965" y="1564390"/>
              <a:ext cx="1458040" cy="81763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a:extLst>
                <a:ext uri="{FF2B5EF4-FFF2-40B4-BE49-F238E27FC236}">
                  <a16:creationId xmlns:a16="http://schemas.microsoft.com/office/drawing/2014/main" id="{FBF527A7-033C-5045-6847-EB658541AB8E}"/>
                </a:ext>
              </a:extLst>
            </p:cNvPr>
            <p:cNvSpPr txBox="1"/>
            <p:nvPr/>
          </p:nvSpPr>
          <p:spPr>
            <a:xfrm>
              <a:off x="423782" y="1657134"/>
              <a:ext cx="1432639" cy="584775"/>
            </a:xfrm>
            <a:prstGeom prst="rect">
              <a:avLst/>
            </a:prstGeom>
            <a:noFill/>
          </p:spPr>
          <p:txBody>
            <a:bodyPr wrap="square">
              <a:spAutoFit/>
            </a:bodyPr>
            <a:lstStyle/>
            <a:p>
              <a:pPr algn="ctr"/>
              <a:r>
                <a:rPr lang="en-US" altLang="zh-CN" sz="1600" b="1" dirty="0">
                  <a:solidFill>
                    <a:schemeClr val="bg1"/>
                  </a:solidFill>
                  <a:latin typeface="STKaiti" panose="02010600040101010101" pitchFamily="2" charset="-122"/>
                  <a:ea typeface="STKaiti" panose="02010600040101010101" pitchFamily="2" charset="-122"/>
                </a:rPr>
                <a:t>Some </a:t>
              </a:r>
            </a:p>
            <a:p>
              <a:pPr algn="ctr"/>
              <a:r>
                <a:rPr lang="en-US" altLang="zh-CN" sz="1600" b="1" dirty="0">
                  <a:solidFill>
                    <a:schemeClr val="bg1"/>
                  </a:solidFill>
                  <a:latin typeface="STKaiti" panose="02010600040101010101" pitchFamily="2" charset="-122"/>
                  <a:ea typeface="STKaiti" panose="02010600040101010101" pitchFamily="2" charset="-122"/>
                </a:rPr>
                <a:t>applications</a:t>
              </a:r>
              <a:endParaRPr lang="zh-CN" altLang="en-US" sz="1600" dirty="0">
                <a:solidFill>
                  <a:schemeClr val="bg1"/>
                </a:solidFill>
                <a:latin typeface="STKaiti" panose="02010600040101010101" pitchFamily="2" charset="-122"/>
                <a:ea typeface="STKaiti" panose="02010600040101010101" pitchFamily="2" charset="-122"/>
              </a:endParaRPr>
            </a:p>
          </p:txBody>
        </p:sp>
      </p:grpSp>
      <p:grpSp>
        <p:nvGrpSpPr>
          <p:cNvPr id="47" name="组合 46">
            <a:extLst>
              <a:ext uri="{FF2B5EF4-FFF2-40B4-BE49-F238E27FC236}">
                <a16:creationId xmlns:a16="http://schemas.microsoft.com/office/drawing/2014/main" id="{0B9E7884-7473-9D5B-0FC3-7954AAFA3DAF}"/>
              </a:ext>
            </a:extLst>
          </p:cNvPr>
          <p:cNvGrpSpPr/>
          <p:nvPr/>
        </p:nvGrpSpPr>
        <p:grpSpPr>
          <a:xfrm>
            <a:off x="850430" y="1349338"/>
            <a:ext cx="5778500" cy="396000"/>
            <a:chOff x="491842" y="903532"/>
            <a:chExt cx="5778500" cy="396000"/>
          </a:xfrm>
        </p:grpSpPr>
        <p:sp>
          <p:nvSpPr>
            <p:cNvPr id="48" name="矩形 47">
              <a:extLst>
                <a:ext uri="{FF2B5EF4-FFF2-40B4-BE49-F238E27FC236}">
                  <a16:creationId xmlns:a16="http://schemas.microsoft.com/office/drawing/2014/main" id="{26658045-EAA9-9C49-197A-9C05E0ADEBAB}"/>
                </a:ext>
              </a:extLst>
            </p:cNvPr>
            <p:cNvSpPr/>
            <p:nvPr/>
          </p:nvSpPr>
          <p:spPr>
            <a:xfrm>
              <a:off x="491842" y="903532"/>
              <a:ext cx="5778500" cy="396000"/>
            </a:xfrm>
            <a:prstGeom prst="rect">
              <a:avLst/>
            </a:prstGeom>
            <a:noFill/>
            <a:ln>
              <a:solidFill>
                <a:srgbClr val="F188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6234AB7E-B567-79FB-6E84-155A89C779CE}"/>
                </a:ext>
              </a:extLst>
            </p:cNvPr>
            <p:cNvSpPr txBox="1"/>
            <p:nvPr/>
          </p:nvSpPr>
          <p:spPr>
            <a:xfrm>
              <a:off x="623138" y="932255"/>
              <a:ext cx="5515909" cy="338554"/>
            </a:xfrm>
            <a:prstGeom prst="rect">
              <a:avLst/>
            </a:prstGeom>
            <a:noFill/>
          </p:spPr>
          <p:txBody>
            <a:bodyPr wrap="square">
              <a:spAutoFit/>
            </a:bodyPr>
            <a:lstStyle/>
            <a:p>
              <a:pPr marL="285750" indent="-285750">
                <a:buFont typeface="Arial" panose="020B0604020202020204" pitchFamily="34" charset="0"/>
                <a:buChar char="•"/>
              </a:pPr>
              <a:r>
                <a:rPr lang="en-US" altLang="zh-CN" sz="1600" dirty="0">
                  <a:latin typeface="STKaiti" panose="02010600040101010101" pitchFamily="2" charset="-122"/>
                  <a:ea typeface="STKaiti" panose="02010600040101010101" pitchFamily="2" charset="-122"/>
                </a:rPr>
                <a:t>One-out-of-many proofs</a:t>
              </a:r>
              <a:r>
                <a:rPr lang="en-US" altLang="zh-CN" sz="1600" dirty="0">
                  <a:solidFill>
                    <a:srgbClr val="FF0000"/>
                  </a:solidFill>
                  <a:latin typeface="STKaiti" panose="02010600040101010101" pitchFamily="2" charset="-122"/>
                  <a:ea typeface="STKaiti" panose="02010600040101010101" pitchFamily="2" charset="-122"/>
                </a:rPr>
                <a:t> </a:t>
              </a:r>
              <a:r>
                <a:rPr lang="en-US" altLang="zh-CN" sz="1600" dirty="0">
                  <a:latin typeface="STKaiti" panose="02010600040101010101" pitchFamily="2" charset="-122"/>
                  <a:ea typeface="STKaiti" panose="02010600040101010101" pitchFamily="2" charset="-122"/>
                </a:rPr>
                <a:t>in some scenarios</a:t>
              </a:r>
              <a:endParaRPr lang="zh-CN" altLang="en-US" sz="1600" dirty="0">
                <a:latin typeface="STKaiti" panose="02010600040101010101" pitchFamily="2" charset="-122"/>
                <a:ea typeface="STKaiti" panose="02010600040101010101" pitchFamily="2" charset="-122"/>
              </a:endParaRPr>
            </a:p>
          </p:txBody>
        </p:sp>
      </p:grpSp>
      <p:sp>
        <p:nvSpPr>
          <p:cNvPr id="71" name="文本框 70">
            <a:extLst>
              <a:ext uri="{FF2B5EF4-FFF2-40B4-BE49-F238E27FC236}">
                <a16:creationId xmlns:a16="http://schemas.microsoft.com/office/drawing/2014/main" id="{DCA0DAA1-CBAC-C7E9-1E1A-F181F99D696D}"/>
              </a:ext>
            </a:extLst>
          </p:cNvPr>
          <p:cNvSpPr txBox="1"/>
          <p:nvPr/>
        </p:nvSpPr>
        <p:spPr>
          <a:xfrm>
            <a:off x="4230508" y="2305729"/>
            <a:ext cx="4400538" cy="338554"/>
          </a:xfrm>
          <a:prstGeom prst="rect">
            <a:avLst/>
          </a:prstGeom>
          <a:noFill/>
        </p:spPr>
        <p:txBody>
          <a:bodyPr wrap="square">
            <a:spAutoFit/>
          </a:bodyPr>
          <a:lstStyle/>
          <a:p>
            <a:pPr algn="ctr"/>
            <a:r>
              <a:rPr lang="en-US" altLang="zh-CN" sz="1600" dirty="0">
                <a:solidFill>
                  <a:srgbClr val="002060"/>
                </a:solidFill>
                <a:latin typeface="STKaiti" panose="02010600040101010101" pitchFamily="2" charset="-122"/>
                <a:ea typeface="STKaiti" panose="02010600040101010101" pitchFamily="2" charset="-122"/>
              </a:rPr>
              <a:t>Serves as the building block of other primitives</a:t>
            </a:r>
            <a:endParaRPr lang="zh-CN" altLang="en-US" sz="1600" dirty="0">
              <a:solidFill>
                <a:srgbClr val="002060"/>
              </a:solidFill>
              <a:latin typeface="STKaiti" panose="02010600040101010101" pitchFamily="2" charset="-122"/>
              <a:ea typeface="STKaiti" panose="02010600040101010101" pitchFamily="2" charset="-122"/>
            </a:endParaRPr>
          </a:p>
        </p:txBody>
      </p:sp>
      <p:sp>
        <p:nvSpPr>
          <p:cNvPr id="72" name="文本框 71">
            <a:extLst>
              <a:ext uri="{FF2B5EF4-FFF2-40B4-BE49-F238E27FC236}">
                <a16:creationId xmlns:a16="http://schemas.microsoft.com/office/drawing/2014/main" id="{DF7261E6-AB3B-FC4F-BF77-C51DD36B82E6}"/>
              </a:ext>
            </a:extLst>
          </p:cNvPr>
          <p:cNvSpPr txBox="1"/>
          <p:nvPr/>
        </p:nvSpPr>
        <p:spPr>
          <a:xfrm>
            <a:off x="4608762" y="2709614"/>
            <a:ext cx="3644030" cy="738664"/>
          </a:xfrm>
          <a:prstGeom prst="rect">
            <a:avLst/>
          </a:prstGeom>
          <a:noFill/>
        </p:spPr>
        <p:txBody>
          <a:bodyPr wrap="square">
            <a:spAutoFit/>
          </a:bodyPr>
          <a:lstStyle/>
          <a:p>
            <a:pPr marL="285750" indent="-285750">
              <a:buFont typeface="Arial" panose="020B0604020202020204" pitchFamily="34" charset="0"/>
              <a:buChar char="•"/>
            </a:pPr>
            <a:r>
              <a:rPr lang="en-US" altLang="zh-CN" sz="1400" dirty="0">
                <a:latin typeface="STKaiti" panose="02010600040101010101" pitchFamily="2" charset="-122"/>
                <a:ea typeface="STKaiti" panose="02010600040101010101" pitchFamily="2" charset="-122"/>
              </a:rPr>
              <a:t>(Linkable)Ring signature</a:t>
            </a:r>
          </a:p>
          <a:p>
            <a:pPr marL="285750" indent="-285750">
              <a:buFont typeface="Arial" panose="020B0604020202020204" pitchFamily="34" charset="0"/>
              <a:buChar char="•"/>
            </a:pPr>
            <a:r>
              <a:rPr lang="en-US" altLang="zh-CN" sz="1400" dirty="0">
                <a:latin typeface="STKaiti" panose="02010600040101010101" pitchFamily="2" charset="-122"/>
                <a:ea typeface="STKaiti" panose="02010600040101010101" pitchFamily="2" charset="-122"/>
              </a:rPr>
              <a:t>Group signature</a:t>
            </a:r>
          </a:p>
          <a:p>
            <a:pPr marL="285750" indent="-285750">
              <a:buFont typeface="Arial" panose="020B0604020202020204" pitchFamily="34" charset="0"/>
              <a:buChar char="•"/>
            </a:pPr>
            <a:r>
              <a:rPr lang="en-US" altLang="zh-CN" sz="1400" dirty="0">
                <a:latin typeface="STKaiti" panose="02010600040101010101" pitchFamily="2" charset="-122"/>
                <a:ea typeface="STKaiti" panose="02010600040101010101" pitchFamily="2" charset="-122"/>
              </a:rPr>
              <a:t>Group encryption</a:t>
            </a:r>
            <a:endParaRPr lang="zh-CN" altLang="en-US" sz="1400" dirty="0">
              <a:latin typeface="STKaiti" panose="02010600040101010101" pitchFamily="2" charset="-122"/>
              <a:ea typeface="STKaiti" panose="02010600040101010101" pitchFamily="2" charset="-122"/>
            </a:endParaRPr>
          </a:p>
        </p:txBody>
      </p:sp>
      <p:sp>
        <p:nvSpPr>
          <p:cNvPr id="75" name="圆角矩形 74">
            <a:extLst>
              <a:ext uri="{FF2B5EF4-FFF2-40B4-BE49-F238E27FC236}">
                <a16:creationId xmlns:a16="http://schemas.microsoft.com/office/drawing/2014/main" id="{E01D8221-0FF6-321F-ADBC-D982E3909B29}"/>
              </a:ext>
            </a:extLst>
          </p:cNvPr>
          <p:cNvSpPr/>
          <p:nvPr/>
        </p:nvSpPr>
        <p:spPr>
          <a:xfrm>
            <a:off x="4188929" y="3860488"/>
            <a:ext cx="4475694" cy="364683"/>
          </a:xfrm>
          <a:prstGeom prst="roundRect">
            <a:avLst/>
          </a:prstGeom>
          <a:solidFill>
            <a:srgbClr val="8EC8FC"/>
          </a:solidFill>
          <a:ln w="25400" cap="flat" cmpd="sng" algn="ctr">
            <a:noFill/>
            <a:prstDash val="solid"/>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Arial"/>
              <a:ea typeface="黑体" panose="02010609060101010101" pitchFamily="49" charset="-122"/>
              <a:cs typeface="+mn-cs"/>
            </a:endParaRPr>
          </a:p>
        </p:txBody>
      </p:sp>
      <p:sp>
        <p:nvSpPr>
          <p:cNvPr id="76" name="文本框 75">
            <a:extLst>
              <a:ext uri="{FF2B5EF4-FFF2-40B4-BE49-F238E27FC236}">
                <a16:creationId xmlns:a16="http://schemas.microsoft.com/office/drawing/2014/main" id="{104061C4-AF2D-C67C-4E2F-5EA3EB17BF01}"/>
              </a:ext>
            </a:extLst>
          </p:cNvPr>
          <p:cNvSpPr txBox="1"/>
          <p:nvPr/>
        </p:nvSpPr>
        <p:spPr>
          <a:xfrm>
            <a:off x="4697662" y="3901196"/>
            <a:ext cx="3419149" cy="338554"/>
          </a:xfrm>
          <a:prstGeom prst="rect">
            <a:avLst/>
          </a:prstGeom>
          <a:noFill/>
        </p:spPr>
        <p:txBody>
          <a:bodyPr wrap="square">
            <a:spAutoFit/>
          </a:bodyPr>
          <a:lstStyle/>
          <a:p>
            <a:pPr algn="ctr"/>
            <a:r>
              <a:rPr lang="en-US" altLang="zh-CN" sz="1600" dirty="0">
                <a:solidFill>
                  <a:srgbClr val="002060"/>
                </a:solidFill>
                <a:latin typeface="STKaiti" panose="02010600040101010101" pitchFamily="2" charset="-122"/>
                <a:ea typeface="STKaiti" panose="02010600040101010101" pitchFamily="2" charset="-122"/>
              </a:rPr>
              <a:t>Confidential transaction protocols</a:t>
            </a:r>
            <a:endParaRPr lang="zh-CN" altLang="en-US" sz="1600" dirty="0">
              <a:solidFill>
                <a:srgbClr val="002060"/>
              </a:solidFill>
              <a:latin typeface="STKaiti" panose="02010600040101010101" pitchFamily="2" charset="-122"/>
              <a:ea typeface="STKaiti" panose="02010600040101010101" pitchFamily="2" charset="-122"/>
            </a:endParaRPr>
          </a:p>
        </p:txBody>
      </p:sp>
      <p:cxnSp>
        <p:nvCxnSpPr>
          <p:cNvPr id="77" name="直接连接符 6">
            <a:extLst>
              <a:ext uri="{FF2B5EF4-FFF2-40B4-BE49-F238E27FC236}">
                <a16:creationId xmlns:a16="http://schemas.microsoft.com/office/drawing/2014/main" id="{6D3604B4-F505-E9AC-C47C-A1508C0D55F6}"/>
              </a:ext>
            </a:extLst>
          </p:cNvPr>
          <p:cNvCxnSpPr/>
          <p:nvPr/>
        </p:nvCxnSpPr>
        <p:spPr>
          <a:xfrm flipV="1">
            <a:off x="3066688" y="2890455"/>
            <a:ext cx="1014087" cy="1084160"/>
          </a:xfrm>
          <a:prstGeom prst="line">
            <a:avLst/>
          </a:prstGeom>
          <a:ln w="9525">
            <a:solidFill>
              <a:srgbClr val="006FBA"/>
            </a:solidFill>
          </a:ln>
        </p:spPr>
        <p:style>
          <a:lnRef idx="1">
            <a:schemeClr val="accent1"/>
          </a:lnRef>
          <a:fillRef idx="0">
            <a:schemeClr val="accent1"/>
          </a:fillRef>
          <a:effectRef idx="0">
            <a:schemeClr val="accent1"/>
          </a:effectRef>
          <a:fontRef idx="minor">
            <a:schemeClr val="tx1"/>
          </a:fontRef>
        </p:style>
      </p:cxnSp>
      <p:cxnSp>
        <p:nvCxnSpPr>
          <p:cNvPr id="78" name="直接连接符 76">
            <a:extLst>
              <a:ext uri="{FF2B5EF4-FFF2-40B4-BE49-F238E27FC236}">
                <a16:creationId xmlns:a16="http://schemas.microsoft.com/office/drawing/2014/main" id="{B0130843-D0F5-BDC2-8D01-A53E9BF39891}"/>
              </a:ext>
            </a:extLst>
          </p:cNvPr>
          <p:cNvCxnSpPr/>
          <p:nvPr/>
        </p:nvCxnSpPr>
        <p:spPr>
          <a:xfrm flipH="1" flipV="1">
            <a:off x="3061104" y="4144815"/>
            <a:ext cx="1014087" cy="1084160"/>
          </a:xfrm>
          <a:prstGeom prst="line">
            <a:avLst/>
          </a:prstGeom>
          <a:ln w="9525">
            <a:solidFill>
              <a:srgbClr val="006FBA"/>
            </a:solidFill>
          </a:ln>
        </p:spPr>
        <p:style>
          <a:lnRef idx="1">
            <a:schemeClr val="accent1"/>
          </a:lnRef>
          <a:fillRef idx="0">
            <a:schemeClr val="accent1"/>
          </a:fillRef>
          <a:effectRef idx="0">
            <a:schemeClr val="accent1"/>
          </a:effectRef>
          <a:fontRef idx="minor">
            <a:schemeClr val="tx1"/>
          </a:fontRef>
        </p:style>
      </p:cxnSp>
      <p:cxnSp>
        <p:nvCxnSpPr>
          <p:cNvPr id="79" name="直接连接符 77">
            <a:extLst>
              <a:ext uri="{FF2B5EF4-FFF2-40B4-BE49-F238E27FC236}">
                <a16:creationId xmlns:a16="http://schemas.microsoft.com/office/drawing/2014/main" id="{FDD02526-79BA-8A43-4CBD-F8162426BFDD}"/>
              </a:ext>
            </a:extLst>
          </p:cNvPr>
          <p:cNvCxnSpPr/>
          <p:nvPr/>
        </p:nvCxnSpPr>
        <p:spPr>
          <a:xfrm flipV="1">
            <a:off x="3061104" y="4042830"/>
            <a:ext cx="1127825" cy="0"/>
          </a:xfrm>
          <a:prstGeom prst="line">
            <a:avLst/>
          </a:prstGeom>
          <a:ln w="9525">
            <a:solidFill>
              <a:srgbClr val="006FBA"/>
            </a:solidFill>
          </a:ln>
        </p:spPr>
        <p:style>
          <a:lnRef idx="1">
            <a:schemeClr val="accent1"/>
          </a:lnRef>
          <a:fillRef idx="0">
            <a:schemeClr val="accent1"/>
          </a:fillRef>
          <a:effectRef idx="0">
            <a:schemeClr val="accent1"/>
          </a:effectRef>
          <a:fontRef idx="minor">
            <a:schemeClr val="tx1"/>
          </a:fontRef>
        </p:style>
      </p:cxnSp>
      <p:sp>
        <p:nvSpPr>
          <p:cNvPr id="80" name="矩形 79">
            <a:extLst>
              <a:ext uri="{FF2B5EF4-FFF2-40B4-BE49-F238E27FC236}">
                <a16:creationId xmlns:a16="http://schemas.microsoft.com/office/drawing/2014/main" id="{492427D0-A3CE-BD77-E56E-8B953F44CEE3}"/>
              </a:ext>
            </a:extLst>
          </p:cNvPr>
          <p:cNvSpPr/>
          <p:nvPr/>
        </p:nvSpPr>
        <p:spPr>
          <a:xfrm>
            <a:off x="4090360" y="5002043"/>
            <a:ext cx="4672209" cy="947268"/>
          </a:xfrm>
          <a:prstGeom prst="rect">
            <a:avLst/>
          </a:prstGeom>
          <a:noFill/>
          <a:ln>
            <a:solidFill>
              <a:srgbClr val="006FB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圆角矩形 80">
            <a:extLst>
              <a:ext uri="{FF2B5EF4-FFF2-40B4-BE49-F238E27FC236}">
                <a16:creationId xmlns:a16="http://schemas.microsoft.com/office/drawing/2014/main" id="{A290D778-81CC-E60E-E861-D174CC92E6BA}"/>
              </a:ext>
            </a:extLst>
          </p:cNvPr>
          <p:cNvSpPr/>
          <p:nvPr/>
        </p:nvSpPr>
        <p:spPr>
          <a:xfrm>
            <a:off x="4192930" y="4797463"/>
            <a:ext cx="4475694" cy="364683"/>
          </a:xfrm>
          <a:prstGeom prst="roundRect">
            <a:avLst/>
          </a:prstGeom>
          <a:solidFill>
            <a:srgbClr val="8EC8FC"/>
          </a:solidFill>
          <a:ln w="25400" cap="flat" cmpd="sng" algn="ctr">
            <a:noFill/>
            <a:prstDash val="solid"/>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Arial"/>
              <a:ea typeface="黑体" panose="02010609060101010101" pitchFamily="49" charset="-122"/>
              <a:cs typeface="+mn-cs"/>
            </a:endParaRPr>
          </a:p>
        </p:txBody>
      </p:sp>
      <p:sp>
        <p:nvSpPr>
          <p:cNvPr id="82" name="文本框 81">
            <a:extLst>
              <a:ext uri="{FF2B5EF4-FFF2-40B4-BE49-F238E27FC236}">
                <a16:creationId xmlns:a16="http://schemas.microsoft.com/office/drawing/2014/main" id="{62B410E3-0DF6-3AD5-9B6B-9F9BAD2022B9}"/>
              </a:ext>
            </a:extLst>
          </p:cNvPr>
          <p:cNvSpPr txBox="1"/>
          <p:nvPr/>
        </p:nvSpPr>
        <p:spPr>
          <a:xfrm>
            <a:off x="4968205" y="4804013"/>
            <a:ext cx="2930301" cy="338554"/>
          </a:xfrm>
          <a:prstGeom prst="rect">
            <a:avLst/>
          </a:prstGeom>
          <a:noFill/>
        </p:spPr>
        <p:txBody>
          <a:bodyPr wrap="square">
            <a:spAutoFit/>
          </a:bodyPr>
          <a:lstStyle/>
          <a:p>
            <a:pPr algn="ctr"/>
            <a:r>
              <a:rPr lang="en" altLang="zh-CN" sz="1600" dirty="0">
                <a:solidFill>
                  <a:srgbClr val="333333"/>
                </a:solidFill>
                <a:latin typeface="STKaiti" panose="02010600040101010101" pitchFamily="2" charset="-122"/>
                <a:ea typeface="STKaiti" panose="02010600040101010101" pitchFamily="2" charset="-122"/>
              </a:rPr>
              <a:t>B</a:t>
            </a:r>
            <a:r>
              <a:rPr lang="en" altLang="zh-CN" sz="1600" b="0" i="0" dirty="0">
                <a:solidFill>
                  <a:srgbClr val="333333"/>
                </a:solidFill>
                <a:effectLst/>
                <a:latin typeface="STKaiti" panose="02010600040101010101" pitchFamily="2" charset="-122"/>
                <a:ea typeface="STKaiti" panose="02010600040101010101" pitchFamily="2" charset="-122"/>
              </a:rPr>
              <a:t>lockchain</a:t>
            </a:r>
            <a:endParaRPr lang="zh-CN" altLang="en-US" sz="1600" dirty="0">
              <a:solidFill>
                <a:srgbClr val="002060"/>
              </a:solidFill>
              <a:latin typeface="STKaiti" panose="02010600040101010101" pitchFamily="2" charset="-122"/>
              <a:ea typeface="STKaiti" panose="02010600040101010101" pitchFamily="2" charset="-122"/>
            </a:endParaRPr>
          </a:p>
        </p:txBody>
      </p:sp>
      <p:sp>
        <p:nvSpPr>
          <p:cNvPr id="83" name="文本框 82">
            <a:extLst>
              <a:ext uri="{FF2B5EF4-FFF2-40B4-BE49-F238E27FC236}">
                <a16:creationId xmlns:a16="http://schemas.microsoft.com/office/drawing/2014/main" id="{DE72FC65-E9EF-E2AF-DC67-1FBC0EF39A15}"/>
              </a:ext>
            </a:extLst>
          </p:cNvPr>
          <p:cNvSpPr txBox="1"/>
          <p:nvPr/>
        </p:nvSpPr>
        <p:spPr>
          <a:xfrm>
            <a:off x="4369589" y="5210655"/>
            <a:ext cx="4127672" cy="738664"/>
          </a:xfrm>
          <a:prstGeom prst="rect">
            <a:avLst/>
          </a:prstGeom>
          <a:noFill/>
        </p:spPr>
        <p:txBody>
          <a:bodyPr wrap="square">
            <a:spAutoFit/>
          </a:bodyPr>
          <a:lstStyle/>
          <a:p>
            <a:pPr marL="285750" indent="-285750">
              <a:buFont typeface="Arial" panose="020B0604020202020204" pitchFamily="34" charset="0"/>
              <a:buChar char="•"/>
            </a:pPr>
            <a:r>
              <a:rPr lang="en-US" altLang="zh-CN" sz="1400" dirty="0" err="1">
                <a:latin typeface="STKaiti" panose="02010600040101010101" pitchFamily="2" charset="-122"/>
                <a:ea typeface="STKaiti" panose="02010600040101010101" pitchFamily="2" charset="-122"/>
              </a:rPr>
              <a:t>Zerocoin</a:t>
            </a:r>
            <a:endParaRPr lang="zh-CN" altLang="en-US" sz="1400" dirty="0">
              <a:latin typeface="STKaiti" panose="02010600040101010101" pitchFamily="2" charset="-122"/>
              <a:ea typeface="STKaiti" panose="02010600040101010101" pitchFamily="2" charset="-122"/>
            </a:endParaRPr>
          </a:p>
          <a:p>
            <a:pPr marL="285750" indent="-285750">
              <a:buFont typeface="Arial" panose="020B0604020202020204" pitchFamily="34" charset="0"/>
              <a:buChar char="•"/>
            </a:pPr>
            <a:r>
              <a:rPr lang="en" altLang="zh-CN" sz="1400" b="0" i="0" dirty="0">
                <a:solidFill>
                  <a:srgbClr val="333333"/>
                </a:solidFill>
                <a:effectLst/>
                <a:latin typeface="STKaiti" panose="02010600040101010101" pitchFamily="2" charset="-122"/>
                <a:ea typeface="STKaiti" panose="02010600040101010101" pitchFamily="2" charset="-122"/>
              </a:rPr>
              <a:t>Anonymous </a:t>
            </a:r>
            <a:r>
              <a:rPr lang="en" altLang="zh-CN" sz="1400" b="0" i="0" dirty="0" err="1">
                <a:solidFill>
                  <a:srgbClr val="333333"/>
                </a:solidFill>
                <a:effectLst/>
                <a:latin typeface="STKaiti" panose="02010600040101010101" pitchFamily="2" charset="-122"/>
                <a:ea typeface="STKaiti" panose="02010600040101010101" pitchFamily="2" charset="-122"/>
              </a:rPr>
              <a:t>Zether</a:t>
            </a:r>
            <a:endParaRPr lang="en" altLang="zh-CN" sz="1400" b="0" i="0" dirty="0">
              <a:solidFill>
                <a:srgbClr val="333333"/>
              </a:solidFill>
              <a:effectLst/>
              <a:latin typeface="STKaiti" panose="02010600040101010101" pitchFamily="2" charset="-122"/>
              <a:ea typeface="STKaiti" panose="02010600040101010101" pitchFamily="2" charset="-122"/>
            </a:endParaRPr>
          </a:p>
          <a:p>
            <a:pPr marL="285750" indent="-285750">
              <a:buFont typeface="Arial" panose="020B0604020202020204" pitchFamily="34" charset="0"/>
              <a:buChar char="•"/>
            </a:pPr>
            <a:r>
              <a:rPr lang="en" altLang="zh-CN" sz="1400" b="0" i="0" dirty="0" err="1">
                <a:solidFill>
                  <a:srgbClr val="333333"/>
                </a:solidFill>
                <a:effectLst/>
                <a:latin typeface="STKaiti" panose="02010600040101010101" pitchFamily="2" charset="-122"/>
                <a:ea typeface="STKaiti" panose="02010600040101010101" pitchFamily="2" charset="-122"/>
              </a:rPr>
              <a:t>Lelantus</a:t>
            </a:r>
            <a:endParaRPr lang="zh-CN" altLang="en-US" sz="1400" dirty="0">
              <a:latin typeface="STKaiti" panose="02010600040101010101" pitchFamily="2" charset="-122"/>
              <a:ea typeface="STKaiti" panose="02010600040101010101" pitchFamily="2" charset="-122"/>
            </a:endParaRPr>
          </a:p>
        </p:txBody>
      </p:sp>
    </p:spTree>
    <p:extLst>
      <p:ext uri="{BB962C8B-B14F-4D97-AF65-F5344CB8AC3E}">
        <p14:creationId xmlns:p14="http://schemas.microsoft.com/office/powerpoint/2010/main" val="422690525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a:t>
            </a:r>
          </a:p>
        </p:txBody>
      </p:sp>
      <p:sp>
        <p:nvSpPr>
          <p:cNvPr id="31" name="文本框 30">
            <a:extLst>
              <a:ext uri="{FF2B5EF4-FFF2-40B4-BE49-F238E27FC236}">
                <a16:creationId xmlns:a16="http://schemas.microsoft.com/office/drawing/2014/main" id="{0476C1B8-A5F8-096E-04C8-6905CD7A2102}"/>
              </a:ext>
            </a:extLst>
          </p:cNvPr>
          <p:cNvSpPr txBox="1"/>
          <p:nvPr/>
        </p:nvSpPr>
        <p:spPr>
          <a:xfrm>
            <a:off x="693472" y="1125605"/>
            <a:ext cx="6930338" cy="748795"/>
          </a:xfrm>
          <a:prstGeom prst="rect">
            <a:avLst/>
          </a:prstGeom>
          <a:noFill/>
        </p:spPr>
        <p:txBody>
          <a:bodyPr wrap="square">
            <a:spAutoFit/>
          </a:bodyPr>
          <a:lstStyle/>
          <a:p>
            <a:r>
              <a:rPr lang="en-US" altLang="zh-CN" sz="2133" b="1" dirty="0">
                <a:solidFill>
                  <a:srgbClr val="002060"/>
                </a:solidFill>
                <a:latin typeface="STKaiti" panose="02010600040101010101" pitchFamily="2" charset="-122"/>
                <a:ea typeface="STKaiti" panose="02010600040101010101" pitchFamily="2" charset="-122"/>
              </a:rPr>
              <a:t>Development status of code-based ring signature schemes and group signature schemes</a:t>
            </a:r>
            <a:endParaRPr lang="zh-CN" altLang="en-US" sz="2133" b="1" dirty="0">
              <a:solidFill>
                <a:srgbClr val="002060"/>
              </a:solidFill>
              <a:latin typeface="STKaiti" panose="02010600040101010101" pitchFamily="2" charset="-122"/>
              <a:ea typeface="STKaiti" panose="02010600040101010101" pitchFamily="2" charset="-122"/>
            </a:endParaRPr>
          </a:p>
        </p:txBody>
      </p:sp>
      <p:sp>
        <p:nvSpPr>
          <p:cNvPr id="4" name="灯片编号占位符 3"/>
          <p:cNvSpPr>
            <a:spLocks noGrp="1"/>
          </p:cNvSpPr>
          <p:nvPr>
            <p:ph type="sldNum" sz="quarter" idx="12"/>
          </p:nvPr>
        </p:nvSpPr>
        <p:spPr/>
        <p:txBody>
          <a:bodyPr/>
          <a:lstStyle/>
          <a:p>
            <a:pPr defTabSz="914377">
              <a:defRPr/>
            </a:pPr>
            <a:fld id="{0F0C7B39-4D7E-4E2C-B3E5-BF16B572E60E}" type="slidenum">
              <a:rPr lang="zh-CN" altLang="en-US"/>
              <a:pPr defTabSz="914377">
                <a:defRPr/>
              </a:pPr>
              <a:t>6</a:t>
            </a:fld>
            <a:endParaRPr lang="zh-CN" altLang="en-US"/>
          </a:p>
        </p:txBody>
      </p:sp>
      <p:sp>
        <p:nvSpPr>
          <p:cNvPr id="6" name="文本框 5">
            <a:extLst>
              <a:ext uri="{FF2B5EF4-FFF2-40B4-BE49-F238E27FC236}">
                <a16:creationId xmlns:a16="http://schemas.microsoft.com/office/drawing/2014/main" id="{18852357-94FC-44B8-F2A8-A7307A7A989B}"/>
              </a:ext>
            </a:extLst>
          </p:cNvPr>
          <p:cNvSpPr txBox="1"/>
          <p:nvPr/>
        </p:nvSpPr>
        <p:spPr>
          <a:xfrm>
            <a:off x="1643605" y="2532571"/>
            <a:ext cx="1365814" cy="369332"/>
          </a:xfrm>
          <a:prstGeom prst="rect">
            <a:avLst/>
          </a:prstGeom>
          <a:solidFill>
            <a:schemeClr val="bg1">
              <a:lumMod val="75000"/>
            </a:schemeClr>
          </a:solidFill>
          <a:ln>
            <a:solidFill>
              <a:schemeClr val="tx1"/>
            </a:solidFill>
          </a:ln>
        </p:spPr>
        <p:txBody>
          <a:bodyPr wrap="square" rtlCol="0">
            <a:spAutoFit/>
          </a:bodyPr>
          <a:lstStyle/>
          <a:p>
            <a:r>
              <a:rPr kumimoji="1" lang="en" altLang="zh-CN" dirty="0"/>
              <a:t>[ELLNW15]</a:t>
            </a:r>
            <a:endParaRPr kumimoji="1" lang="zh-CN" altLang="en-US" dirty="0"/>
          </a:p>
        </p:txBody>
      </p:sp>
      <p:sp>
        <p:nvSpPr>
          <p:cNvPr id="10" name="文本框 9">
            <a:extLst>
              <a:ext uri="{FF2B5EF4-FFF2-40B4-BE49-F238E27FC236}">
                <a16:creationId xmlns:a16="http://schemas.microsoft.com/office/drawing/2014/main" id="{09F00840-B98A-70F9-E8F1-412D47603737}"/>
              </a:ext>
            </a:extLst>
          </p:cNvPr>
          <p:cNvSpPr txBox="1"/>
          <p:nvPr/>
        </p:nvSpPr>
        <p:spPr>
          <a:xfrm>
            <a:off x="1643605" y="3334749"/>
            <a:ext cx="1365814" cy="369332"/>
          </a:xfrm>
          <a:prstGeom prst="rect">
            <a:avLst/>
          </a:prstGeom>
          <a:solidFill>
            <a:schemeClr val="bg1">
              <a:lumMod val="75000"/>
            </a:schemeClr>
          </a:solidFill>
          <a:ln>
            <a:solidFill>
              <a:schemeClr val="tx1"/>
            </a:solidFill>
          </a:ln>
        </p:spPr>
        <p:txBody>
          <a:bodyPr wrap="square" rtlCol="0">
            <a:spAutoFit/>
          </a:bodyPr>
          <a:lstStyle/>
          <a:p>
            <a:r>
              <a:rPr kumimoji="1" lang="en" altLang="zh-CN" dirty="0"/>
              <a:t>[BGM21]</a:t>
            </a:r>
            <a:endParaRPr kumimoji="1" lang="zh-CN" altLang="en-US" dirty="0"/>
          </a:p>
        </p:txBody>
      </p:sp>
      <p:sp>
        <p:nvSpPr>
          <p:cNvPr id="11" name="文本框 10">
            <a:extLst>
              <a:ext uri="{FF2B5EF4-FFF2-40B4-BE49-F238E27FC236}">
                <a16:creationId xmlns:a16="http://schemas.microsoft.com/office/drawing/2014/main" id="{D386BF98-5990-A99D-CAB9-1A75EF9C1F8B}"/>
              </a:ext>
            </a:extLst>
          </p:cNvPr>
          <p:cNvSpPr txBox="1"/>
          <p:nvPr/>
        </p:nvSpPr>
        <p:spPr>
          <a:xfrm>
            <a:off x="1643605" y="4136927"/>
            <a:ext cx="1365814" cy="369332"/>
          </a:xfrm>
          <a:prstGeom prst="rect">
            <a:avLst/>
          </a:prstGeom>
          <a:solidFill>
            <a:schemeClr val="bg1">
              <a:lumMod val="75000"/>
            </a:schemeClr>
          </a:solidFill>
          <a:ln>
            <a:solidFill>
              <a:schemeClr val="tx1"/>
            </a:solidFill>
          </a:ln>
        </p:spPr>
        <p:txBody>
          <a:bodyPr wrap="square" rtlCol="0">
            <a:spAutoFit/>
          </a:bodyPr>
          <a:lstStyle/>
          <a:p>
            <a:r>
              <a:rPr kumimoji="1" lang="en" altLang="zh-CN" dirty="0"/>
              <a:t>[NTWZ19]</a:t>
            </a:r>
            <a:endParaRPr kumimoji="1" lang="zh-CN" altLang="en-US" dirty="0"/>
          </a:p>
        </p:txBody>
      </p:sp>
      <p:sp>
        <p:nvSpPr>
          <p:cNvPr id="12" name="文本框 11">
            <a:extLst>
              <a:ext uri="{FF2B5EF4-FFF2-40B4-BE49-F238E27FC236}">
                <a16:creationId xmlns:a16="http://schemas.microsoft.com/office/drawing/2014/main" id="{55C5B0C7-CC71-36E2-D42B-BFD738D9A0F2}"/>
              </a:ext>
            </a:extLst>
          </p:cNvPr>
          <p:cNvSpPr txBox="1"/>
          <p:nvPr/>
        </p:nvSpPr>
        <p:spPr>
          <a:xfrm>
            <a:off x="1643605" y="4939105"/>
            <a:ext cx="1365814" cy="369332"/>
          </a:xfrm>
          <a:prstGeom prst="rect">
            <a:avLst/>
          </a:prstGeom>
          <a:solidFill>
            <a:schemeClr val="bg1">
              <a:lumMod val="75000"/>
            </a:schemeClr>
          </a:solidFill>
          <a:ln>
            <a:solidFill>
              <a:schemeClr val="tx1"/>
            </a:solidFill>
          </a:ln>
        </p:spPr>
        <p:txBody>
          <a:bodyPr wrap="square" rtlCol="0">
            <a:spAutoFit/>
          </a:bodyPr>
          <a:lstStyle/>
          <a:p>
            <a:r>
              <a:rPr kumimoji="1" lang="en" altLang="zh-CN" dirty="0"/>
              <a:t>[BBNPS22]</a:t>
            </a:r>
            <a:endParaRPr kumimoji="1" lang="zh-CN" altLang="en-US" dirty="0"/>
          </a:p>
        </p:txBody>
      </p:sp>
      <p:cxnSp>
        <p:nvCxnSpPr>
          <p:cNvPr id="14" name="直线箭头连接符 13">
            <a:extLst>
              <a:ext uri="{FF2B5EF4-FFF2-40B4-BE49-F238E27FC236}">
                <a16:creationId xmlns:a16="http://schemas.microsoft.com/office/drawing/2014/main" id="{5E1EFBF6-DB3F-5FB4-2F9C-E67208B5433D}"/>
              </a:ext>
            </a:extLst>
          </p:cNvPr>
          <p:cNvCxnSpPr>
            <a:cxnSpLocks/>
            <a:endCxn id="6" idx="3"/>
          </p:cNvCxnSpPr>
          <p:nvPr/>
        </p:nvCxnSpPr>
        <p:spPr>
          <a:xfrm flipH="1">
            <a:off x="3009419" y="2717237"/>
            <a:ext cx="13715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16CCC68E-8628-7C47-A664-5AB4FF3BB785}"/>
              </a:ext>
            </a:extLst>
          </p:cNvPr>
          <p:cNvSpPr txBox="1"/>
          <p:nvPr/>
        </p:nvSpPr>
        <p:spPr>
          <a:xfrm>
            <a:off x="3130948" y="2364664"/>
            <a:ext cx="1574157"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SD</a:t>
            </a:r>
            <a:r>
              <a:rPr kumimoji="1" lang="zh-CN" altLang="en-US" dirty="0">
                <a:latin typeface="STKaiti" panose="02010600040101010101" pitchFamily="2" charset="-122"/>
                <a:ea typeface="STKaiti" panose="02010600040101010101" pitchFamily="2" charset="-122"/>
              </a:rPr>
              <a:t> </a:t>
            </a:r>
            <a:r>
              <a:rPr kumimoji="1" lang="en-US" altLang="zh-CN" dirty="0">
                <a:latin typeface="STKaiti" panose="02010600040101010101" pitchFamily="2" charset="-122"/>
                <a:ea typeface="STKaiti" panose="02010600040101010101" pitchFamily="2" charset="-122"/>
              </a:rPr>
              <a:t>problem</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D7DF1ED1-B3DE-EF6D-070A-C9EC2444749C}"/>
                  </a:ext>
                </a:extLst>
              </p:cNvPr>
              <p:cNvSpPr txBox="1"/>
              <p:nvPr/>
            </p:nvSpPr>
            <p:spPr>
              <a:xfrm>
                <a:off x="3214865" y="2775311"/>
                <a:ext cx="9607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𝑂</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𝑁</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6" name="文本框 15">
                <a:extLst>
                  <a:ext uri="{FF2B5EF4-FFF2-40B4-BE49-F238E27FC236}">
                    <a16:creationId xmlns:a16="http://schemas.microsoft.com/office/drawing/2014/main" id="{D7DF1ED1-B3DE-EF6D-070A-C9EC2444749C}"/>
                  </a:ext>
                </a:extLst>
              </p:cNvPr>
              <p:cNvSpPr txBox="1">
                <a:spLocks noRot="1" noChangeAspect="1" noMove="1" noResize="1" noEditPoints="1" noAdjustHandles="1" noChangeArrowheads="1" noChangeShapeType="1" noTextEdit="1"/>
              </p:cNvSpPr>
              <p:nvPr/>
            </p:nvSpPr>
            <p:spPr>
              <a:xfrm>
                <a:off x="3214865" y="2775311"/>
                <a:ext cx="960701" cy="369332"/>
              </a:xfrm>
              <a:prstGeom prst="rect">
                <a:avLst/>
              </a:prstGeom>
              <a:blipFill>
                <a:blip r:embed="rId3"/>
                <a:stretch>
                  <a:fillRect b="-16667"/>
                </a:stretch>
              </a:blipFill>
            </p:spPr>
            <p:txBody>
              <a:bodyPr/>
              <a:lstStyle/>
              <a:p>
                <a:r>
                  <a:rPr lang="zh-CN" altLang="en-US">
                    <a:noFill/>
                  </a:rPr>
                  <a:t> </a:t>
                </a:r>
              </a:p>
            </p:txBody>
          </p:sp>
        </mc:Fallback>
      </mc:AlternateContent>
      <p:cxnSp>
        <p:nvCxnSpPr>
          <p:cNvPr id="22" name="直线箭头连接符 21">
            <a:extLst>
              <a:ext uri="{FF2B5EF4-FFF2-40B4-BE49-F238E27FC236}">
                <a16:creationId xmlns:a16="http://schemas.microsoft.com/office/drawing/2014/main" id="{3E89CF8A-0F62-C35B-CB07-FE145E9C063E}"/>
              </a:ext>
            </a:extLst>
          </p:cNvPr>
          <p:cNvCxnSpPr>
            <a:cxnSpLocks/>
          </p:cNvCxnSpPr>
          <p:nvPr/>
        </p:nvCxnSpPr>
        <p:spPr>
          <a:xfrm flipH="1">
            <a:off x="3031988" y="3519924"/>
            <a:ext cx="13715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E9BEBDD2-F508-FCCB-526B-F89FAF5F11EA}"/>
              </a:ext>
            </a:extLst>
          </p:cNvPr>
          <p:cNvSpPr txBox="1"/>
          <p:nvPr/>
        </p:nvSpPr>
        <p:spPr>
          <a:xfrm>
            <a:off x="3153517" y="3167351"/>
            <a:ext cx="2089815"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Rank</a:t>
            </a:r>
            <a:r>
              <a:rPr kumimoji="1" lang="zh-CN" altLang="en-US" dirty="0">
                <a:latin typeface="STKaiti" panose="02010600040101010101" pitchFamily="2" charset="-122"/>
                <a:ea typeface="STKaiti" panose="02010600040101010101" pitchFamily="2" charset="-122"/>
              </a:rPr>
              <a:t> </a:t>
            </a:r>
            <a:r>
              <a:rPr kumimoji="1" lang="en-US" altLang="zh-CN" dirty="0">
                <a:latin typeface="STKaiti" panose="02010600040101010101" pitchFamily="2" charset="-122"/>
                <a:ea typeface="STKaiti" panose="02010600040101010101" pitchFamily="2" charset="-122"/>
              </a:rPr>
              <a:t>SD</a:t>
            </a:r>
            <a:r>
              <a:rPr kumimoji="1" lang="zh-CN" altLang="en-US" dirty="0">
                <a:latin typeface="STKaiti" panose="02010600040101010101" pitchFamily="2" charset="-122"/>
                <a:ea typeface="STKaiti" panose="02010600040101010101" pitchFamily="2" charset="-122"/>
              </a:rPr>
              <a:t> </a:t>
            </a:r>
            <a:r>
              <a:rPr kumimoji="1" lang="en-US" altLang="zh-CN" dirty="0">
                <a:latin typeface="STKaiti" panose="02010600040101010101" pitchFamily="2" charset="-122"/>
                <a:ea typeface="STKaiti" panose="02010600040101010101" pitchFamily="2" charset="-122"/>
              </a:rPr>
              <a:t>problem</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EA3B77AF-C741-DA21-AD30-E0F694E74EF1}"/>
                  </a:ext>
                </a:extLst>
              </p:cNvPr>
              <p:cNvSpPr txBox="1"/>
              <p:nvPr/>
            </p:nvSpPr>
            <p:spPr>
              <a:xfrm>
                <a:off x="3237434" y="3577998"/>
                <a:ext cx="9607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𝑂</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𝑁</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7" name="文本框 26">
                <a:extLst>
                  <a:ext uri="{FF2B5EF4-FFF2-40B4-BE49-F238E27FC236}">
                    <a16:creationId xmlns:a16="http://schemas.microsoft.com/office/drawing/2014/main" id="{EA3B77AF-C741-DA21-AD30-E0F694E74EF1}"/>
                  </a:ext>
                </a:extLst>
              </p:cNvPr>
              <p:cNvSpPr txBox="1">
                <a:spLocks noRot="1" noChangeAspect="1" noMove="1" noResize="1" noEditPoints="1" noAdjustHandles="1" noChangeArrowheads="1" noChangeShapeType="1" noTextEdit="1"/>
              </p:cNvSpPr>
              <p:nvPr/>
            </p:nvSpPr>
            <p:spPr>
              <a:xfrm>
                <a:off x="3237434" y="3577998"/>
                <a:ext cx="960701" cy="369332"/>
              </a:xfrm>
              <a:prstGeom prst="rect">
                <a:avLst/>
              </a:prstGeom>
              <a:blipFill>
                <a:blip r:embed="rId4"/>
                <a:stretch>
                  <a:fillRect b="-9677"/>
                </a:stretch>
              </a:blipFill>
            </p:spPr>
            <p:txBody>
              <a:bodyPr/>
              <a:lstStyle/>
              <a:p>
                <a:r>
                  <a:rPr lang="zh-CN" altLang="en-US">
                    <a:noFill/>
                  </a:rPr>
                  <a:t> </a:t>
                </a:r>
              </a:p>
            </p:txBody>
          </p:sp>
        </mc:Fallback>
      </mc:AlternateContent>
      <p:cxnSp>
        <p:nvCxnSpPr>
          <p:cNvPr id="30" name="直线箭头连接符 29">
            <a:extLst>
              <a:ext uri="{FF2B5EF4-FFF2-40B4-BE49-F238E27FC236}">
                <a16:creationId xmlns:a16="http://schemas.microsoft.com/office/drawing/2014/main" id="{EBB3C3F2-0FF9-117D-20DE-6E16200F422E}"/>
              </a:ext>
            </a:extLst>
          </p:cNvPr>
          <p:cNvCxnSpPr>
            <a:cxnSpLocks/>
          </p:cNvCxnSpPr>
          <p:nvPr/>
        </p:nvCxnSpPr>
        <p:spPr>
          <a:xfrm flipH="1">
            <a:off x="3031988" y="4304834"/>
            <a:ext cx="13715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8531A913-F15E-7281-B7EE-C57EA0CAD7FD}"/>
              </a:ext>
            </a:extLst>
          </p:cNvPr>
          <p:cNvSpPr txBox="1"/>
          <p:nvPr/>
        </p:nvSpPr>
        <p:spPr>
          <a:xfrm>
            <a:off x="3153516" y="3952261"/>
            <a:ext cx="2367607"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Regular</a:t>
            </a:r>
            <a:r>
              <a:rPr kumimoji="1" lang="zh-CN" altLang="en-US" dirty="0">
                <a:latin typeface="STKaiti" panose="02010600040101010101" pitchFamily="2" charset="-122"/>
                <a:ea typeface="STKaiti" panose="02010600040101010101" pitchFamily="2" charset="-122"/>
              </a:rPr>
              <a:t> </a:t>
            </a:r>
            <a:r>
              <a:rPr kumimoji="1" lang="en-US" altLang="zh-CN" dirty="0">
                <a:latin typeface="STKaiti" panose="02010600040101010101" pitchFamily="2" charset="-122"/>
                <a:ea typeface="STKaiti" panose="02010600040101010101" pitchFamily="2" charset="-122"/>
              </a:rPr>
              <a:t>SD</a:t>
            </a:r>
            <a:r>
              <a:rPr kumimoji="1" lang="zh-CN" altLang="en-US" dirty="0">
                <a:latin typeface="STKaiti" panose="02010600040101010101" pitchFamily="2" charset="-122"/>
                <a:ea typeface="STKaiti" panose="02010600040101010101" pitchFamily="2" charset="-122"/>
              </a:rPr>
              <a:t> </a:t>
            </a:r>
            <a:r>
              <a:rPr kumimoji="1" lang="en-US" altLang="zh-CN" dirty="0">
                <a:latin typeface="STKaiti" panose="02010600040101010101" pitchFamily="2" charset="-122"/>
                <a:ea typeface="STKaiti" panose="02010600040101010101" pitchFamily="2" charset="-122"/>
              </a:rPr>
              <a:t>problem</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B3BD1CD6-FE9C-6CD1-27A3-3D404FE68C59}"/>
                  </a:ext>
                </a:extLst>
              </p:cNvPr>
              <p:cNvSpPr txBox="1"/>
              <p:nvPr/>
            </p:nvSpPr>
            <p:spPr>
              <a:xfrm>
                <a:off x="3237434" y="4362908"/>
                <a:ext cx="9607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𝑂</m:t>
                      </m:r>
                      <m:r>
                        <a:rPr kumimoji="1" lang="en-US" altLang="zh-CN" b="0" i="1" smtClean="0">
                          <a:latin typeface="Cambria Math" panose="02040503050406030204" pitchFamily="18" charset="0"/>
                        </a:rPr>
                        <m:t>(</m:t>
                      </m:r>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panose="02040503050406030204" pitchFamily="18" charset="0"/>
                            </a:rPr>
                            <m:t>log</m:t>
                          </m:r>
                        </m:fName>
                        <m:e>
                          <m:r>
                            <a:rPr kumimoji="1" lang="en-US" altLang="zh-CN" b="0" i="1" smtClean="0">
                              <a:latin typeface="Cambria Math" panose="02040503050406030204" pitchFamily="18" charset="0"/>
                            </a:rPr>
                            <m:t>𝑁</m:t>
                          </m:r>
                        </m:e>
                      </m:func>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33" name="文本框 32">
                <a:extLst>
                  <a:ext uri="{FF2B5EF4-FFF2-40B4-BE49-F238E27FC236}">
                    <a16:creationId xmlns:a16="http://schemas.microsoft.com/office/drawing/2014/main" id="{B3BD1CD6-FE9C-6CD1-27A3-3D404FE68C59}"/>
                  </a:ext>
                </a:extLst>
              </p:cNvPr>
              <p:cNvSpPr txBox="1">
                <a:spLocks noRot="1" noChangeAspect="1" noMove="1" noResize="1" noEditPoints="1" noAdjustHandles="1" noChangeArrowheads="1" noChangeShapeType="1" noTextEdit="1"/>
              </p:cNvSpPr>
              <p:nvPr/>
            </p:nvSpPr>
            <p:spPr>
              <a:xfrm>
                <a:off x="3237434" y="4362908"/>
                <a:ext cx="960701" cy="369332"/>
              </a:xfrm>
              <a:prstGeom prst="rect">
                <a:avLst/>
              </a:prstGeom>
              <a:blipFill>
                <a:blip r:embed="rId5"/>
                <a:stretch>
                  <a:fillRect r="-10390" b="-13333"/>
                </a:stretch>
              </a:blipFill>
            </p:spPr>
            <p:txBody>
              <a:bodyPr/>
              <a:lstStyle/>
              <a:p>
                <a:r>
                  <a:rPr lang="zh-CN" altLang="en-US">
                    <a:noFill/>
                  </a:rPr>
                  <a:t> </a:t>
                </a:r>
              </a:p>
            </p:txBody>
          </p:sp>
        </mc:Fallback>
      </mc:AlternateContent>
      <p:cxnSp>
        <p:nvCxnSpPr>
          <p:cNvPr id="39" name="直线箭头连接符 38">
            <a:extLst>
              <a:ext uri="{FF2B5EF4-FFF2-40B4-BE49-F238E27FC236}">
                <a16:creationId xmlns:a16="http://schemas.microsoft.com/office/drawing/2014/main" id="{983B2E6A-3DFF-9D76-D92E-E49736D19E0A}"/>
              </a:ext>
            </a:extLst>
          </p:cNvPr>
          <p:cNvCxnSpPr>
            <a:cxnSpLocks/>
          </p:cNvCxnSpPr>
          <p:nvPr/>
        </p:nvCxnSpPr>
        <p:spPr>
          <a:xfrm flipH="1">
            <a:off x="3009419" y="5165534"/>
            <a:ext cx="13715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CA9E1516-261F-5044-A447-23AFFBD299D5}"/>
              </a:ext>
            </a:extLst>
          </p:cNvPr>
          <p:cNvSpPr txBox="1"/>
          <p:nvPr/>
        </p:nvSpPr>
        <p:spPr>
          <a:xfrm>
            <a:off x="3130948" y="4812961"/>
            <a:ext cx="2760566"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Code equivalence</a:t>
            </a:r>
            <a:r>
              <a:rPr kumimoji="1" lang="zh-CN" altLang="en-US" dirty="0">
                <a:latin typeface="STKaiti" panose="02010600040101010101" pitchFamily="2" charset="-122"/>
                <a:ea typeface="STKaiti" panose="02010600040101010101" pitchFamily="2" charset="-122"/>
              </a:rPr>
              <a:t> </a:t>
            </a:r>
            <a:r>
              <a:rPr kumimoji="1" lang="en-US" altLang="zh-CN" dirty="0">
                <a:latin typeface="STKaiti" panose="02010600040101010101" pitchFamily="2" charset="-122"/>
                <a:ea typeface="STKaiti" panose="02010600040101010101" pitchFamily="2" charset="-122"/>
              </a:rPr>
              <a:t>problem</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E3D4B939-347D-DE44-4573-649011405C6C}"/>
                  </a:ext>
                </a:extLst>
              </p:cNvPr>
              <p:cNvSpPr txBox="1"/>
              <p:nvPr/>
            </p:nvSpPr>
            <p:spPr>
              <a:xfrm>
                <a:off x="3214865" y="5223608"/>
                <a:ext cx="9607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𝑂</m:t>
                      </m:r>
                      <m:r>
                        <a:rPr kumimoji="1" lang="en-US" altLang="zh-CN" b="0" i="1" smtClean="0">
                          <a:latin typeface="Cambria Math" panose="02040503050406030204" pitchFamily="18" charset="0"/>
                        </a:rPr>
                        <m:t>(</m:t>
                      </m:r>
                      <m:func>
                        <m:funcPr>
                          <m:ctrlPr>
                            <a:rPr kumimoji="1" lang="en-US" altLang="zh-CN" i="1">
                              <a:latin typeface="Cambria Math" panose="02040503050406030204" pitchFamily="18" charset="0"/>
                            </a:rPr>
                          </m:ctrlPr>
                        </m:funcPr>
                        <m:fName>
                          <m:r>
                            <m:rPr>
                              <m:sty m:val="p"/>
                            </m:rPr>
                            <a:rPr kumimoji="1" lang="en-US" altLang="zh-CN">
                              <a:latin typeface="Cambria Math" panose="02040503050406030204" pitchFamily="18" charset="0"/>
                            </a:rPr>
                            <m:t>log</m:t>
                          </m:r>
                        </m:fName>
                        <m:e>
                          <m:r>
                            <a:rPr kumimoji="1" lang="en-US" altLang="zh-CN" i="1">
                              <a:latin typeface="Cambria Math" panose="02040503050406030204" pitchFamily="18" charset="0"/>
                            </a:rPr>
                            <m:t>𝑁</m:t>
                          </m:r>
                        </m:e>
                      </m:func>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1" name="文本框 40">
                <a:extLst>
                  <a:ext uri="{FF2B5EF4-FFF2-40B4-BE49-F238E27FC236}">
                    <a16:creationId xmlns:a16="http://schemas.microsoft.com/office/drawing/2014/main" id="{E3D4B939-347D-DE44-4573-649011405C6C}"/>
                  </a:ext>
                </a:extLst>
              </p:cNvPr>
              <p:cNvSpPr txBox="1">
                <a:spLocks noRot="1" noChangeAspect="1" noMove="1" noResize="1" noEditPoints="1" noAdjustHandles="1" noChangeArrowheads="1" noChangeShapeType="1" noTextEdit="1"/>
              </p:cNvSpPr>
              <p:nvPr/>
            </p:nvSpPr>
            <p:spPr>
              <a:xfrm>
                <a:off x="3214865" y="5223608"/>
                <a:ext cx="960701" cy="369332"/>
              </a:xfrm>
              <a:prstGeom prst="rect">
                <a:avLst/>
              </a:prstGeom>
              <a:blipFill>
                <a:blip r:embed="rId6"/>
                <a:stretch>
                  <a:fillRect r="-10390" b="-13333"/>
                </a:stretch>
              </a:blipFill>
            </p:spPr>
            <p:txBody>
              <a:bodyPr/>
              <a:lstStyle/>
              <a:p>
                <a:r>
                  <a:rPr lang="zh-CN" altLang="en-US">
                    <a:noFill/>
                  </a:rPr>
                  <a:t> </a:t>
                </a:r>
              </a:p>
            </p:txBody>
          </p:sp>
        </mc:Fallback>
      </mc:AlternateContent>
      <p:sp>
        <p:nvSpPr>
          <p:cNvPr id="42" name="文本框 41">
            <a:extLst>
              <a:ext uri="{FF2B5EF4-FFF2-40B4-BE49-F238E27FC236}">
                <a16:creationId xmlns:a16="http://schemas.microsoft.com/office/drawing/2014/main" id="{B4E52302-C691-9A96-FEE6-C67AF5EE83A0}"/>
              </a:ext>
            </a:extLst>
          </p:cNvPr>
          <p:cNvSpPr txBox="1"/>
          <p:nvPr/>
        </p:nvSpPr>
        <p:spPr>
          <a:xfrm>
            <a:off x="6326270" y="2397068"/>
            <a:ext cx="5041594" cy="3984164"/>
          </a:xfrm>
          <a:prstGeom prst="rect">
            <a:avLst/>
          </a:prstGeom>
          <a:noFill/>
          <a:ln w="15875">
            <a:solidFill>
              <a:srgbClr val="B709AB"/>
            </a:solidFill>
            <a:prstDash val="dash"/>
          </a:ln>
        </p:spPr>
        <p:txBody>
          <a:bodyPr wrap="square" rtlCol="0">
            <a:spAutoFit/>
          </a:bodyPr>
          <a:lstStyle/>
          <a:p>
            <a:endParaRPr kumimoji="1" lang="zh-CN" altLang="en-US" dirty="0"/>
          </a:p>
        </p:txBody>
      </p:sp>
      <p:sp>
        <p:nvSpPr>
          <p:cNvPr id="43" name="文本框 42">
            <a:extLst>
              <a:ext uri="{FF2B5EF4-FFF2-40B4-BE49-F238E27FC236}">
                <a16:creationId xmlns:a16="http://schemas.microsoft.com/office/drawing/2014/main" id="{0488B9BE-20AE-F4D3-7936-A76E7725678A}"/>
              </a:ext>
            </a:extLst>
          </p:cNvPr>
          <p:cNvSpPr txBox="1"/>
          <p:nvPr/>
        </p:nvSpPr>
        <p:spPr>
          <a:xfrm>
            <a:off x="2349081" y="5824810"/>
            <a:ext cx="1849054" cy="369332"/>
          </a:xfrm>
          <a:prstGeom prst="rect">
            <a:avLst/>
          </a:prstGeom>
          <a:noFill/>
        </p:spPr>
        <p:txBody>
          <a:bodyPr wrap="square" rtlCol="0">
            <a:spAutoFit/>
          </a:bodyPr>
          <a:lstStyle/>
          <a:p>
            <a:r>
              <a:rPr kumimoji="1" lang="en-US" altLang="zh-CN" dirty="0"/>
              <a:t>Ring signature</a:t>
            </a:r>
            <a:endParaRPr kumimoji="1" lang="zh-CN" altLang="en-US" dirty="0"/>
          </a:p>
        </p:txBody>
      </p:sp>
      <p:sp>
        <p:nvSpPr>
          <p:cNvPr id="3" name="文本框 2">
            <a:extLst>
              <a:ext uri="{FF2B5EF4-FFF2-40B4-BE49-F238E27FC236}">
                <a16:creationId xmlns:a16="http://schemas.microsoft.com/office/drawing/2014/main" id="{2ADDC754-56FB-6973-9A66-66460ABA5C3A}"/>
              </a:ext>
            </a:extLst>
          </p:cNvPr>
          <p:cNvSpPr txBox="1"/>
          <p:nvPr/>
        </p:nvSpPr>
        <p:spPr>
          <a:xfrm>
            <a:off x="7225730" y="2904324"/>
            <a:ext cx="1365814" cy="369332"/>
          </a:xfrm>
          <a:prstGeom prst="rect">
            <a:avLst/>
          </a:prstGeom>
          <a:solidFill>
            <a:schemeClr val="bg1">
              <a:lumMod val="75000"/>
            </a:schemeClr>
          </a:solidFill>
          <a:ln>
            <a:solidFill>
              <a:schemeClr val="tx1"/>
            </a:solidFill>
          </a:ln>
        </p:spPr>
        <p:txBody>
          <a:bodyPr wrap="square" rtlCol="0">
            <a:spAutoFit/>
          </a:bodyPr>
          <a:lstStyle/>
          <a:p>
            <a:r>
              <a:rPr kumimoji="1" lang="en" altLang="zh-CN" dirty="0"/>
              <a:t>[ELLNW15]</a:t>
            </a:r>
            <a:endParaRPr kumimoji="1" lang="zh-CN" altLang="en-US" dirty="0"/>
          </a:p>
        </p:txBody>
      </p:sp>
      <p:sp>
        <p:nvSpPr>
          <p:cNvPr id="5" name="文本框 4">
            <a:extLst>
              <a:ext uri="{FF2B5EF4-FFF2-40B4-BE49-F238E27FC236}">
                <a16:creationId xmlns:a16="http://schemas.microsoft.com/office/drawing/2014/main" id="{3446BFA9-E111-7912-B7CF-F6A3FCB026A1}"/>
              </a:ext>
            </a:extLst>
          </p:cNvPr>
          <p:cNvSpPr txBox="1"/>
          <p:nvPr/>
        </p:nvSpPr>
        <p:spPr>
          <a:xfrm>
            <a:off x="7225730" y="3706502"/>
            <a:ext cx="1365814" cy="369332"/>
          </a:xfrm>
          <a:prstGeom prst="rect">
            <a:avLst/>
          </a:prstGeom>
          <a:solidFill>
            <a:schemeClr val="bg1">
              <a:lumMod val="75000"/>
            </a:schemeClr>
          </a:solidFill>
          <a:ln>
            <a:solidFill>
              <a:schemeClr val="tx1"/>
            </a:solidFill>
          </a:ln>
        </p:spPr>
        <p:txBody>
          <a:bodyPr wrap="square" rtlCol="0">
            <a:spAutoFit/>
          </a:bodyPr>
          <a:lstStyle/>
          <a:p>
            <a:r>
              <a:rPr kumimoji="1" lang="en" altLang="zh-CN" dirty="0"/>
              <a:t>[BGM21]</a:t>
            </a:r>
            <a:endParaRPr kumimoji="1" lang="zh-CN" altLang="en-US" dirty="0"/>
          </a:p>
        </p:txBody>
      </p:sp>
      <p:sp>
        <p:nvSpPr>
          <p:cNvPr id="7" name="文本框 6">
            <a:extLst>
              <a:ext uri="{FF2B5EF4-FFF2-40B4-BE49-F238E27FC236}">
                <a16:creationId xmlns:a16="http://schemas.microsoft.com/office/drawing/2014/main" id="{A6ADED50-55F8-1EE6-002D-E03E29150EFC}"/>
              </a:ext>
            </a:extLst>
          </p:cNvPr>
          <p:cNvSpPr txBox="1"/>
          <p:nvPr/>
        </p:nvSpPr>
        <p:spPr>
          <a:xfrm>
            <a:off x="7225730" y="4508680"/>
            <a:ext cx="1365814" cy="369332"/>
          </a:xfrm>
          <a:prstGeom prst="rect">
            <a:avLst/>
          </a:prstGeom>
          <a:solidFill>
            <a:schemeClr val="bg1">
              <a:lumMod val="75000"/>
            </a:schemeClr>
          </a:solidFill>
          <a:ln>
            <a:solidFill>
              <a:schemeClr val="tx1"/>
            </a:solidFill>
          </a:ln>
        </p:spPr>
        <p:txBody>
          <a:bodyPr wrap="square" rtlCol="0">
            <a:spAutoFit/>
          </a:bodyPr>
          <a:lstStyle/>
          <a:p>
            <a:r>
              <a:rPr kumimoji="1" lang="en" altLang="zh-CN" dirty="0"/>
              <a:t>[NTWZ19]</a:t>
            </a:r>
            <a:endParaRPr kumimoji="1" lang="zh-CN" altLang="en-US" dirty="0"/>
          </a:p>
        </p:txBody>
      </p:sp>
      <p:cxnSp>
        <p:nvCxnSpPr>
          <p:cNvPr id="9" name="直线箭头连接符 8">
            <a:extLst>
              <a:ext uri="{FF2B5EF4-FFF2-40B4-BE49-F238E27FC236}">
                <a16:creationId xmlns:a16="http://schemas.microsoft.com/office/drawing/2014/main" id="{FA73F39D-8CD1-6B70-5849-6725F3B8268C}"/>
              </a:ext>
            </a:extLst>
          </p:cNvPr>
          <p:cNvCxnSpPr>
            <a:cxnSpLocks/>
            <a:endCxn id="3" idx="3"/>
          </p:cNvCxnSpPr>
          <p:nvPr/>
        </p:nvCxnSpPr>
        <p:spPr>
          <a:xfrm flipH="1">
            <a:off x="8591544" y="3088990"/>
            <a:ext cx="13715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8448A892-84EE-32C7-4A4A-50FCF010ED55}"/>
              </a:ext>
            </a:extLst>
          </p:cNvPr>
          <p:cNvSpPr txBox="1"/>
          <p:nvPr/>
        </p:nvSpPr>
        <p:spPr>
          <a:xfrm>
            <a:off x="8713073" y="2736417"/>
            <a:ext cx="1574157"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SD</a:t>
            </a:r>
            <a:r>
              <a:rPr kumimoji="1" lang="zh-CN" altLang="en-US" dirty="0">
                <a:latin typeface="STKaiti" panose="02010600040101010101" pitchFamily="2" charset="-122"/>
                <a:ea typeface="STKaiti" panose="02010600040101010101" pitchFamily="2" charset="-122"/>
              </a:rPr>
              <a:t> </a:t>
            </a:r>
            <a:r>
              <a:rPr kumimoji="1" lang="en-US" altLang="zh-CN" dirty="0">
                <a:latin typeface="STKaiti" panose="02010600040101010101" pitchFamily="2" charset="-122"/>
                <a:ea typeface="STKaiti" panose="02010600040101010101" pitchFamily="2" charset="-122"/>
              </a:rPr>
              <a:t>problem</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A144092-8508-C548-8B3C-68E5A3B785A1}"/>
                  </a:ext>
                </a:extLst>
              </p:cNvPr>
              <p:cNvSpPr txBox="1"/>
              <p:nvPr/>
            </p:nvSpPr>
            <p:spPr>
              <a:xfrm>
                <a:off x="8796990" y="3147064"/>
                <a:ext cx="9607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𝑂</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𝑁</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7" name="文本框 16">
                <a:extLst>
                  <a:ext uri="{FF2B5EF4-FFF2-40B4-BE49-F238E27FC236}">
                    <a16:creationId xmlns:a16="http://schemas.microsoft.com/office/drawing/2014/main" id="{EA144092-8508-C548-8B3C-68E5A3B785A1}"/>
                  </a:ext>
                </a:extLst>
              </p:cNvPr>
              <p:cNvSpPr txBox="1">
                <a:spLocks noRot="1" noChangeAspect="1" noMove="1" noResize="1" noEditPoints="1" noAdjustHandles="1" noChangeArrowheads="1" noChangeShapeType="1" noTextEdit="1"/>
              </p:cNvSpPr>
              <p:nvPr/>
            </p:nvSpPr>
            <p:spPr>
              <a:xfrm>
                <a:off x="8796990" y="3147064"/>
                <a:ext cx="960701" cy="369332"/>
              </a:xfrm>
              <a:prstGeom prst="rect">
                <a:avLst/>
              </a:prstGeom>
              <a:blipFill>
                <a:blip r:embed="rId7"/>
                <a:stretch>
                  <a:fillRect b="-16667"/>
                </a:stretch>
              </a:blipFill>
            </p:spPr>
            <p:txBody>
              <a:bodyPr/>
              <a:lstStyle/>
              <a:p>
                <a:r>
                  <a:rPr lang="zh-CN" altLang="en-US">
                    <a:noFill/>
                  </a:rPr>
                  <a:t> </a:t>
                </a:r>
              </a:p>
            </p:txBody>
          </p:sp>
        </mc:Fallback>
      </mc:AlternateContent>
      <p:cxnSp>
        <p:nvCxnSpPr>
          <p:cNvPr id="18" name="直线箭头连接符 17">
            <a:extLst>
              <a:ext uri="{FF2B5EF4-FFF2-40B4-BE49-F238E27FC236}">
                <a16:creationId xmlns:a16="http://schemas.microsoft.com/office/drawing/2014/main" id="{3E1E4C0A-3DA4-AFAD-F3DB-B251DF75699F}"/>
              </a:ext>
            </a:extLst>
          </p:cNvPr>
          <p:cNvCxnSpPr>
            <a:cxnSpLocks/>
          </p:cNvCxnSpPr>
          <p:nvPr/>
        </p:nvCxnSpPr>
        <p:spPr>
          <a:xfrm flipH="1">
            <a:off x="8614113" y="3891677"/>
            <a:ext cx="13715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166FFDF2-21F1-505D-0553-F7EEEA7BA5A7}"/>
              </a:ext>
            </a:extLst>
          </p:cNvPr>
          <p:cNvSpPr txBox="1"/>
          <p:nvPr/>
        </p:nvSpPr>
        <p:spPr>
          <a:xfrm>
            <a:off x="8735642" y="3539104"/>
            <a:ext cx="2089815"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Rank</a:t>
            </a:r>
            <a:r>
              <a:rPr kumimoji="1" lang="zh-CN" altLang="en-US" dirty="0">
                <a:latin typeface="STKaiti" panose="02010600040101010101" pitchFamily="2" charset="-122"/>
                <a:ea typeface="STKaiti" panose="02010600040101010101" pitchFamily="2" charset="-122"/>
              </a:rPr>
              <a:t> </a:t>
            </a:r>
            <a:r>
              <a:rPr kumimoji="1" lang="en-US" altLang="zh-CN" dirty="0">
                <a:latin typeface="STKaiti" panose="02010600040101010101" pitchFamily="2" charset="-122"/>
                <a:ea typeface="STKaiti" panose="02010600040101010101" pitchFamily="2" charset="-122"/>
              </a:rPr>
              <a:t>SD</a:t>
            </a:r>
            <a:r>
              <a:rPr kumimoji="1" lang="zh-CN" altLang="en-US" dirty="0">
                <a:latin typeface="STKaiti" panose="02010600040101010101" pitchFamily="2" charset="-122"/>
                <a:ea typeface="STKaiti" panose="02010600040101010101" pitchFamily="2" charset="-122"/>
              </a:rPr>
              <a:t> </a:t>
            </a:r>
            <a:r>
              <a:rPr kumimoji="1" lang="en-US" altLang="zh-CN" dirty="0">
                <a:latin typeface="STKaiti" panose="02010600040101010101" pitchFamily="2" charset="-122"/>
                <a:ea typeface="STKaiti" panose="02010600040101010101" pitchFamily="2" charset="-122"/>
              </a:rPr>
              <a:t>problem</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9F7221A4-0B88-1F5C-C7CC-223D8FF010B8}"/>
                  </a:ext>
                </a:extLst>
              </p:cNvPr>
              <p:cNvSpPr txBox="1"/>
              <p:nvPr/>
            </p:nvSpPr>
            <p:spPr>
              <a:xfrm>
                <a:off x="8819559" y="3949751"/>
                <a:ext cx="9607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𝑂</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𝑁</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0" name="文本框 19">
                <a:extLst>
                  <a:ext uri="{FF2B5EF4-FFF2-40B4-BE49-F238E27FC236}">
                    <a16:creationId xmlns:a16="http://schemas.microsoft.com/office/drawing/2014/main" id="{9F7221A4-0B88-1F5C-C7CC-223D8FF010B8}"/>
                  </a:ext>
                </a:extLst>
              </p:cNvPr>
              <p:cNvSpPr txBox="1">
                <a:spLocks noRot="1" noChangeAspect="1" noMove="1" noResize="1" noEditPoints="1" noAdjustHandles="1" noChangeArrowheads="1" noChangeShapeType="1" noTextEdit="1"/>
              </p:cNvSpPr>
              <p:nvPr/>
            </p:nvSpPr>
            <p:spPr>
              <a:xfrm>
                <a:off x="8819559" y="3949751"/>
                <a:ext cx="960701" cy="369332"/>
              </a:xfrm>
              <a:prstGeom prst="rect">
                <a:avLst/>
              </a:prstGeom>
              <a:blipFill>
                <a:blip r:embed="rId8"/>
                <a:stretch>
                  <a:fillRect b="-13333"/>
                </a:stretch>
              </a:blipFill>
            </p:spPr>
            <p:txBody>
              <a:bodyPr/>
              <a:lstStyle/>
              <a:p>
                <a:r>
                  <a:rPr lang="zh-CN" altLang="en-US">
                    <a:noFill/>
                  </a:rPr>
                  <a:t> </a:t>
                </a:r>
              </a:p>
            </p:txBody>
          </p:sp>
        </mc:Fallback>
      </mc:AlternateContent>
      <p:cxnSp>
        <p:nvCxnSpPr>
          <p:cNvPr id="21" name="直线箭头连接符 20">
            <a:extLst>
              <a:ext uri="{FF2B5EF4-FFF2-40B4-BE49-F238E27FC236}">
                <a16:creationId xmlns:a16="http://schemas.microsoft.com/office/drawing/2014/main" id="{630A42C7-EF18-0600-CEF9-A253A487720E}"/>
              </a:ext>
            </a:extLst>
          </p:cNvPr>
          <p:cNvCxnSpPr>
            <a:cxnSpLocks/>
          </p:cNvCxnSpPr>
          <p:nvPr/>
        </p:nvCxnSpPr>
        <p:spPr>
          <a:xfrm flipH="1">
            <a:off x="8614113" y="4676587"/>
            <a:ext cx="13715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D2C95CFB-F113-E7CA-7835-1D2CEDB9704F}"/>
              </a:ext>
            </a:extLst>
          </p:cNvPr>
          <p:cNvSpPr txBox="1"/>
          <p:nvPr/>
        </p:nvSpPr>
        <p:spPr>
          <a:xfrm>
            <a:off x="8735641" y="4324014"/>
            <a:ext cx="2367607" cy="369332"/>
          </a:xfrm>
          <a:prstGeom prst="rect">
            <a:avLst/>
          </a:prstGeom>
          <a:noFill/>
        </p:spPr>
        <p:txBody>
          <a:bodyPr wrap="square" rtlCol="0">
            <a:spAutoFit/>
          </a:bodyPr>
          <a:lstStyle/>
          <a:p>
            <a:r>
              <a:rPr kumimoji="1" lang="en-US" altLang="zh-CN" dirty="0">
                <a:latin typeface="STKaiti" panose="02010600040101010101" pitchFamily="2" charset="-122"/>
                <a:ea typeface="STKaiti" panose="02010600040101010101" pitchFamily="2" charset="-122"/>
              </a:rPr>
              <a:t>Regular</a:t>
            </a:r>
            <a:r>
              <a:rPr kumimoji="1" lang="zh-CN" altLang="en-US" dirty="0">
                <a:latin typeface="STKaiti" panose="02010600040101010101" pitchFamily="2" charset="-122"/>
                <a:ea typeface="STKaiti" panose="02010600040101010101" pitchFamily="2" charset="-122"/>
              </a:rPr>
              <a:t> </a:t>
            </a:r>
            <a:r>
              <a:rPr kumimoji="1" lang="en-US" altLang="zh-CN" dirty="0">
                <a:latin typeface="STKaiti" panose="02010600040101010101" pitchFamily="2" charset="-122"/>
                <a:ea typeface="STKaiti" panose="02010600040101010101" pitchFamily="2" charset="-122"/>
              </a:rPr>
              <a:t>SD</a:t>
            </a:r>
            <a:r>
              <a:rPr kumimoji="1" lang="zh-CN" altLang="en-US" dirty="0">
                <a:latin typeface="STKaiti" panose="02010600040101010101" pitchFamily="2" charset="-122"/>
                <a:ea typeface="STKaiti" panose="02010600040101010101" pitchFamily="2" charset="-122"/>
              </a:rPr>
              <a:t> </a:t>
            </a:r>
            <a:r>
              <a:rPr kumimoji="1" lang="en-US" altLang="zh-CN" dirty="0">
                <a:latin typeface="STKaiti" panose="02010600040101010101" pitchFamily="2" charset="-122"/>
                <a:ea typeface="STKaiti" panose="02010600040101010101" pitchFamily="2" charset="-122"/>
              </a:rPr>
              <a:t>problem</a:t>
            </a:r>
            <a:endParaRPr kumimoji="1" lang="zh-CN" altLang="en-US" dirty="0">
              <a:latin typeface="STKaiti" panose="02010600040101010101" pitchFamily="2" charset="-122"/>
              <a:ea typeface="STKaiti" panose="02010600040101010101" pitchFamily="2" charset="-122"/>
            </a:endParaRPr>
          </a:p>
        </p:txBody>
      </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ACAC7593-63E2-97F6-8465-5DB8003A5A90}"/>
                  </a:ext>
                </a:extLst>
              </p:cNvPr>
              <p:cNvSpPr txBox="1"/>
              <p:nvPr/>
            </p:nvSpPr>
            <p:spPr>
              <a:xfrm>
                <a:off x="8819559" y="4734661"/>
                <a:ext cx="9607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𝑂</m:t>
                      </m:r>
                      <m:r>
                        <a:rPr kumimoji="1" lang="en-US" altLang="zh-CN" b="0" i="1" smtClean="0">
                          <a:latin typeface="Cambria Math" panose="02040503050406030204" pitchFamily="18" charset="0"/>
                        </a:rPr>
                        <m:t>(</m:t>
                      </m:r>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panose="02040503050406030204" pitchFamily="18" charset="0"/>
                            </a:rPr>
                            <m:t>log</m:t>
                          </m:r>
                        </m:fName>
                        <m:e>
                          <m:r>
                            <a:rPr kumimoji="1" lang="en-US" altLang="zh-CN" b="0" i="1" smtClean="0">
                              <a:latin typeface="Cambria Math" panose="02040503050406030204" pitchFamily="18" charset="0"/>
                            </a:rPr>
                            <m:t>𝑁</m:t>
                          </m:r>
                        </m:e>
                      </m:func>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5" name="文本框 24">
                <a:extLst>
                  <a:ext uri="{FF2B5EF4-FFF2-40B4-BE49-F238E27FC236}">
                    <a16:creationId xmlns:a16="http://schemas.microsoft.com/office/drawing/2014/main" id="{ACAC7593-63E2-97F6-8465-5DB8003A5A90}"/>
                  </a:ext>
                </a:extLst>
              </p:cNvPr>
              <p:cNvSpPr txBox="1">
                <a:spLocks noRot="1" noChangeAspect="1" noMove="1" noResize="1" noEditPoints="1" noAdjustHandles="1" noChangeArrowheads="1" noChangeShapeType="1" noTextEdit="1"/>
              </p:cNvSpPr>
              <p:nvPr/>
            </p:nvSpPr>
            <p:spPr>
              <a:xfrm>
                <a:off x="8819559" y="4734661"/>
                <a:ext cx="960701" cy="369332"/>
              </a:xfrm>
              <a:prstGeom prst="rect">
                <a:avLst/>
              </a:prstGeom>
              <a:blipFill>
                <a:blip r:embed="rId9"/>
                <a:stretch>
                  <a:fillRect r="-10526" b="-16667"/>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98B00F6A-DAFC-5C51-9303-A00FB7B1DD38}"/>
              </a:ext>
            </a:extLst>
          </p:cNvPr>
          <p:cNvSpPr txBox="1"/>
          <p:nvPr/>
        </p:nvSpPr>
        <p:spPr>
          <a:xfrm>
            <a:off x="568192" y="2397068"/>
            <a:ext cx="5272572" cy="3984164"/>
          </a:xfrm>
          <a:prstGeom prst="rect">
            <a:avLst/>
          </a:prstGeom>
          <a:noFill/>
          <a:ln w="15875">
            <a:solidFill>
              <a:schemeClr val="accent1"/>
            </a:solidFill>
            <a:prstDash val="dash"/>
          </a:ln>
        </p:spPr>
        <p:txBody>
          <a:bodyPr wrap="square" rtlCol="0">
            <a:spAutoFit/>
          </a:bodyPr>
          <a:lstStyle/>
          <a:p>
            <a:endParaRPr kumimoji="1" lang="zh-CN" altLang="en-US" dirty="0"/>
          </a:p>
        </p:txBody>
      </p:sp>
      <p:sp>
        <p:nvSpPr>
          <p:cNvPr id="35" name="文本框 34">
            <a:extLst>
              <a:ext uri="{FF2B5EF4-FFF2-40B4-BE49-F238E27FC236}">
                <a16:creationId xmlns:a16="http://schemas.microsoft.com/office/drawing/2014/main" id="{A59DDBBE-2C2C-419E-F8B3-7A305939A7D3}"/>
              </a:ext>
            </a:extLst>
          </p:cNvPr>
          <p:cNvSpPr txBox="1"/>
          <p:nvPr/>
        </p:nvSpPr>
        <p:spPr>
          <a:xfrm>
            <a:off x="7978324" y="5824810"/>
            <a:ext cx="1849054" cy="369332"/>
          </a:xfrm>
          <a:prstGeom prst="rect">
            <a:avLst/>
          </a:prstGeom>
          <a:noFill/>
        </p:spPr>
        <p:txBody>
          <a:bodyPr wrap="square" rtlCol="0">
            <a:spAutoFit/>
          </a:bodyPr>
          <a:lstStyle/>
          <a:p>
            <a:r>
              <a:rPr kumimoji="1" lang="en-US" altLang="zh-CN" dirty="0"/>
              <a:t>Group signature</a:t>
            </a:r>
            <a:endParaRPr kumimoji="1" lang="zh-CN" altLang="en-US" dirty="0"/>
          </a:p>
        </p:txBody>
      </p:sp>
    </p:spTree>
    <p:extLst>
      <p:ext uri="{BB962C8B-B14F-4D97-AF65-F5344CB8AC3E}">
        <p14:creationId xmlns:p14="http://schemas.microsoft.com/office/powerpoint/2010/main" val="37495942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7951" y="176843"/>
            <a:ext cx="1787265" cy="727180"/>
          </a:xfrm>
        </p:spPr>
        <p:txBody>
          <a:bodyPr/>
          <a:lstStyle/>
          <a:p>
            <a:r>
              <a:rPr lang="en-US" altLang="zh-CN" dirty="0"/>
              <a:t>Online</a:t>
            </a:r>
            <a:endParaRPr lang="zh-CN" altLang="en-US" dirty="0"/>
          </a:p>
        </p:txBody>
      </p:sp>
      <p:sp>
        <p:nvSpPr>
          <p:cNvPr id="3" name="文本框 2"/>
          <p:cNvSpPr txBox="1"/>
          <p:nvPr/>
        </p:nvSpPr>
        <p:spPr>
          <a:xfrm>
            <a:off x="2331279" y="1639461"/>
            <a:ext cx="2276232" cy="502766"/>
          </a:xfrm>
          <a:prstGeom prst="rect">
            <a:avLst/>
          </a:prstGeom>
          <a:noFill/>
        </p:spPr>
        <p:txBody>
          <a:bodyPr wrap="square">
            <a:spAutoFit/>
          </a:bodyPr>
          <a:lstStyle/>
          <a:p>
            <a:r>
              <a:rPr lang="en-US" altLang="zh-CN" sz="2665" b="1" dirty="0">
                <a:solidFill>
                  <a:schemeClr val="bg2"/>
                </a:solidFill>
              </a:rPr>
              <a:t>Background</a:t>
            </a:r>
            <a:endParaRPr lang="zh-CN" altLang="en-US" sz="2665" b="1" dirty="0">
              <a:solidFill>
                <a:schemeClr val="bg2"/>
              </a:solidFill>
            </a:endParaRPr>
          </a:p>
        </p:txBody>
      </p:sp>
      <p:sp>
        <p:nvSpPr>
          <p:cNvPr id="11" name="椭圆 10"/>
          <p:cNvSpPr/>
          <p:nvPr/>
        </p:nvSpPr>
        <p:spPr>
          <a:xfrm>
            <a:off x="1582491" y="1605227"/>
            <a:ext cx="591004" cy="5910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01</a:t>
            </a:r>
            <a:endParaRPr lang="zh-CN" altLang="en-US" sz="2665" dirty="0">
              <a:solidFill>
                <a:schemeClr val="bg1"/>
              </a:solidFill>
              <a:latin typeface="Impact" panose="020B0806030902050204" pitchFamily="34" charset="0"/>
            </a:endParaRPr>
          </a:p>
        </p:txBody>
      </p:sp>
      <p:grpSp>
        <p:nvGrpSpPr>
          <p:cNvPr id="14" name="组合 13"/>
          <p:cNvGrpSpPr/>
          <p:nvPr/>
        </p:nvGrpSpPr>
        <p:grpSpPr>
          <a:xfrm>
            <a:off x="1574139" y="2980727"/>
            <a:ext cx="8956075" cy="591004"/>
            <a:chOff x="748456" y="1690664"/>
            <a:chExt cx="6690786" cy="443253"/>
          </a:xfrm>
        </p:grpSpPr>
        <p:sp>
          <p:nvSpPr>
            <p:cNvPr id="9" name="文本框 8"/>
            <p:cNvSpPr txBox="1"/>
            <p:nvPr/>
          </p:nvSpPr>
          <p:spPr>
            <a:xfrm>
              <a:off x="1316311" y="1715018"/>
              <a:ext cx="6122931" cy="377075"/>
            </a:xfrm>
            <a:prstGeom prst="rect">
              <a:avLst/>
            </a:prstGeom>
            <a:noFill/>
          </p:spPr>
          <p:txBody>
            <a:bodyPr wrap="square">
              <a:spAutoFit/>
            </a:bodyPr>
            <a:lstStyle/>
            <a:p>
              <a:r>
                <a:rPr lang="en-US" altLang="zh-CN" sz="2665" b="1" dirty="0">
                  <a:solidFill>
                    <a:schemeClr val="tx2"/>
                  </a:solidFill>
                </a:rPr>
                <a:t>Preliminaries</a:t>
              </a:r>
              <a:endParaRPr lang="zh-CN" altLang="en-US" sz="2665" b="1" dirty="0">
                <a:solidFill>
                  <a:schemeClr val="tx2"/>
                </a:solidFill>
              </a:endParaRPr>
            </a:p>
          </p:txBody>
        </p:sp>
        <p:sp>
          <p:nvSpPr>
            <p:cNvPr id="12" name="椭圆 11"/>
            <p:cNvSpPr/>
            <p:nvPr/>
          </p:nvSpPr>
          <p:spPr>
            <a:xfrm>
              <a:off x="748456" y="1690664"/>
              <a:ext cx="443253" cy="4432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02</a:t>
              </a:r>
              <a:endParaRPr lang="zh-CN" altLang="en-US" sz="2665" dirty="0">
                <a:solidFill>
                  <a:schemeClr val="bg1"/>
                </a:solidFill>
                <a:latin typeface="Impact" panose="020B0806030902050204" pitchFamily="34" charset="0"/>
              </a:endParaRPr>
            </a:p>
          </p:txBody>
        </p:sp>
      </p:grpSp>
      <p:grpSp>
        <p:nvGrpSpPr>
          <p:cNvPr id="15" name="组合 14"/>
          <p:cNvGrpSpPr/>
          <p:nvPr/>
        </p:nvGrpSpPr>
        <p:grpSpPr>
          <a:xfrm>
            <a:off x="1579233" y="4558857"/>
            <a:ext cx="9886521" cy="1577995"/>
            <a:chOff x="752276" y="3406617"/>
            <a:chExt cx="7414891" cy="1183496"/>
          </a:xfrm>
        </p:grpSpPr>
        <p:sp>
          <p:nvSpPr>
            <p:cNvPr id="4" name="文本框 3"/>
            <p:cNvSpPr txBox="1"/>
            <p:nvPr/>
          </p:nvSpPr>
          <p:spPr>
            <a:xfrm>
              <a:off x="1316310" y="3443497"/>
              <a:ext cx="6850857" cy="376237"/>
            </a:xfrm>
            <a:prstGeom prst="rect">
              <a:avLst/>
            </a:prstGeom>
            <a:noFill/>
          </p:spPr>
          <p:txBody>
            <a:bodyPr wrap="square">
              <a:spAutoFit/>
            </a:bodyPr>
            <a:lstStyle/>
            <a:p>
              <a:r>
                <a:rPr lang="en-US" altLang="zh-CN" sz="2665" b="1" dirty="0">
                  <a:solidFill>
                    <a:schemeClr val="bg2"/>
                  </a:solidFill>
                </a:rPr>
                <a:t>Our Work —— </a:t>
              </a:r>
              <a:r>
                <a:rPr lang="en-US" altLang="zh-CN" sz="2665" b="1" dirty="0">
                  <a:solidFill>
                    <a:schemeClr val="bg2"/>
                  </a:solidFill>
                  <a:sym typeface="+mn-ea"/>
                </a:rPr>
                <a:t>code-based one-out-of-many proofs</a:t>
              </a:r>
              <a:endParaRPr lang="zh-CN" altLang="en-US" sz="2665" b="1" dirty="0">
                <a:solidFill>
                  <a:schemeClr val="bg2"/>
                </a:solidFill>
              </a:endParaRPr>
            </a:p>
          </p:txBody>
        </p:sp>
        <p:sp>
          <p:nvSpPr>
            <p:cNvPr id="5" name="文本框 4"/>
            <p:cNvSpPr txBox="1"/>
            <p:nvPr/>
          </p:nvSpPr>
          <p:spPr>
            <a:xfrm>
              <a:off x="1687783" y="3949321"/>
              <a:ext cx="4629150" cy="515574"/>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chemeClr val="bg2"/>
                  </a:solidFill>
                  <a:latin typeface="微软雅黑" pitchFamily="34" charset="-122"/>
                </a:rPr>
                <a:t>SD/GSD-based one-out-of-many proofs</a:t>
              </a:r>
              <a:endParaRPr lang="zh-CN" altLang="en-US" sz="1865" b="1" dirty="0">
                <a:solidFill>
                  <a:schemeClr val="bg2"/>
                </a:solidFill>
                <a:latin typeface="微软雅黑" pitchFamily="34" charset="-122"/>
              </a:endParaRPr>
            </a:p>
            <a:p>
              <a:pPr marL="381000" indent="-381000">
                <a:buFont typeface="Wingdings" panose="05000000000000000000" pitchFamily="2" charset="2"/>
                <a:buChar char="l"/>
              </a:pPr>
              <a:endParaRPr lang="en-US" altLang="zh-CN" sz="1865" b="1" dirty="0">
                <a:solidFill>
                  <a:srgbClr val="3391AA"/>
                </a:solidFill>
                <a:latin typeface="微软雅黑" pitchFamily="34" charset="-122"/>
              </a:endParaRPr>
            </a:p>
          </p:txBody>
        </p:sp>
        <p:sp>
          <p:nvSpPr>
            <p:cNvPr id="6" name="文本框 5"/>
            <p:cNvSpPr txBox="1"/>
            <p:nvPr/>
          </p:nvSpPr>
          <p:spPr>
            <a:xfrm>
              <a:off x="1687783" y="4305371"/>
              <a:ext cx="4629150" cy="284742"/>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chemeClr val="bg2"/>
                  </a:solidFill>
                  <a:latin typeface="微软雅黑" pitchFamily="34" charset="-122"/>
                </a:rPr>
                <a:t>Ring signature scheme</a:t>
              </a:r>
            </a:p>
          </p:txBody>
        </p:sp>
        <p:sp>
          <p:nvSpPr>
            <p:cNvPr id="13" name="椭圆 12"/>
            <p:cNvSpPr/>
            <p:nvPr/>
          </p:nvSpPr>
          <p:spPr>
            <a:xfrm>
              <a:off x="752276" y="3406617"/>
              <a:ext cx="443253" cy="44325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665" dirty="0">
                  <a:solidFill>
                    <a:schemeClr val="bg1"/>
                  </a:solidFill>
                  <a:latin typeface="Impact" panose="020B0806030902050204" pitchFamily="34" charset="0"/>
                </a:rPr>
                <a:t>03</a:t>
              </a:r>
              <a:endParaRPr lang="zh-CN" altLang="en-US" sz="2665" dirty="0">
                <a:solidFill>
                  <a:schemeClr val="bg1"/>
                </a:solidFill>
                <a:latin typeface="Impact" panose="020B0806030902050204" pitchFamily="34" charset="0"/>
              </a:endParaRPr>
            </a:p>
          </p:txBody>
        </p:sp>
      </p:grpSp>
      <p:sp>
        <p:nvSpPr>
          <p:cNvPr id="16" name="灯片编号占位符 15"/>
          <p:cNvSpPr>
            <a:spLocks noGrp="1"/>
          </p:cNvSpPr>
          <p:nvPr>
            <p:ph type="sldNum" sz="quarter" idx="12"/>
          </p:nvPr>
        </p:nvSpPr>
        <p:spPr/>
        <p:txBody>
          <a:bodyPr/>
          <a:lstStyle/>
          <a:p>
            <a:pPr defTabSz="914400">
              <a:defRPr/>
            </a:pPr>
            <a:fld id="{0F0C7B39-4D7E-4E2C-B3E5-BF16B572E60E}" type="slidenum">
              <a:rPr lang="zh-CN" altLang="en-US"/>
              <a:t>7</a:t>
            </a:fld>
            <a:endParaRPr lang="zh-CN" altLang="en-US"/>
          </a:p>
        </p:txBody>
      </p:sp>
      <p:sp>
        <p:nvSpPr>
          <p:cNvPr id="7" name="文本框 6"/>
          <p:cNvSpPr txBox="1"/>
          <p:nvPr/>
        </p:nvSpPr>
        <p:spPr>
          <a:xfrm>
            <a:off x="2826576" y="6184668"/>
            <a:ext cx="6172200" cy="379656"/>
          </a:xfrm>
          <a:prstGeom prst="rect">
            <a:avLst/>
          </a:prstGeom>
          <a:noFill/>
        </p:spPr>
        <p:txBody>
          <a:bodyPr wrap="square">
            <a:spAutoFit/>
          </a:bodyPr>
          <a:lstStyle/>
          <a:p>
            <a:pPr marL="381000" indent="-381000">
              <a:buFont typeface="Wingdings" panose="05000000000000000000" pitchFamily="2" charset="2"/>
              <a:buChar char="l"/>
            </a:pPr>
            <a:r>
              <a:rPr lang="en-US" altLang="zh-CN" sz="1865" b="1" dirty="0">
                <a:solidFill>
                  <a:schemeClr val="bg2"/>
                </a:solidFill>
                <a:latin typeface="微软雅黑" pitchFamily="34" charset="-122"/>
              </a:rPr>
              <a:t>Group signature scheme</a:t>
            </a:r>
          </a:p>
        </p:txBody>
      </p:sp>
      <p:sp>
        <p:nvSpPr>
          <p:cNvPr id="18" name="文本框 17">
            <a:extLst>
              <a:ext uri="{FF2B5EF4-FFF2-40B4-BE49-F238E27FC236}">
                <a16:creationId xmlns:a16="http://schemas.microsoft.com/office/drawing/2014/main" id="{DF32C545-4E93-8966-54D4-6D8803F25606}"/>
              </a:ext>
            </a:extLst>
          </p:cNvPr>
          <p:cNvSpPr txBox="1"/>
          <p:nvPr/>
        </p:nvSpPr>
        <p:spPr>
          <a:xfrm>
            <a:off x="2672207" y="4148495"/>
            <a:ext cx="6096000"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rgbClr val="3391AA"/>
                </a:solidFill>
                <a:latin typeface="微软雅黑" pitchFamily="34" charset="-122"/>
              </a:rPr>
              <a:t>General decoding problem</a:t>
            </a:r>
            <a:endParaRPr lang="zh-CN" altLang="en-US" sz="2000" dirty="0"/>
          </a:p>
        </p:txBody>
      </p:sp>
      <p:sp>
        <p:nvSpPr>
          <p:cNvPr id="19" name="文本框 18">
            <a:extLst>
              <a:ext uri="{FF2B5EF4-FFF2-40B4-BE49-F238E27FC236}">
                <a16:creationId xmlns:a16="http://schemas.microsoft.com/office/drawing/2014/main" id="{DBAF32D9-A402-E82C-8E04-A799D1E58071}"/>
              </a:ext>
            </a:extLst>
          </p:cNvPr>
          <p:cNvSpPr txBox="1"/>
          <p:nvPr/>
        </p:nvSpPr>
        <p:spPr>
          <a:xfrm>
            <a:off x="2672207" y="3659243"/>
            <a:ext cx="7057051"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rgbClr val="3391AA"/>
                </a:solidFill>
                <a:latin typeface="微软雅黑" pitchFamily="34" charset="-122"/>
              </a:rPr>
              <a:t>Syndrome decoding problem</a:t>
            </a:r>
            <a:endParaRPr lang="zh-CN" altLang="en-US" sz="2400" dirty="0"/>
          </a:p>
        </p:txBody>
      </p:sp>
      <p:sp>
        <p:nvSpPr>
          <p:cNvPr id="8" name="文本框 7">
            <a:extLst>
              <a:ext uri="{FF2B5EF4-FFF2-40B4-BE49-F238E27FC236}">
                <a16:creationId xmlns:a16="http://schemas.microsoft.com/office/drawing/2014/main" id="{0ED617C2-7232-1716-F7F7-BE1BC43A802D}"/>
              </a:ext>
            </a:extLst>
          </p:cNvPr>
          <p:cNvSpPr txBox="1"/>
          <p:nvPr/>
        </p:nvSpPr>
        <p:spPr>
          <a:xfrm>
            <a:off x="2384150" y="2315000"/>
            <a:ext cx="7057051" cy="400110"/>
          </a:xfrm>
          <a:prstGeom prst="rect">
            <a:avLst/>
          </a:prstGeom>
          <a:noFill/>
        </p:spPr>
        <p:txBody>
          <a:bodyPr wrap="square">
            <a:spAutoFit/>
          </a:bodyPr>
          <a:lstStyle/>
          <a:p>
            <a:pPr marL="381000" indent="-381000">
              <a:buFont typeface="Wingdings" panose="05000000000000000000" pitchFamily="2" charset="2"/>
              <a:buChar char="l"/>
            </a:pPr>
            <a:r>
              <a:rPr lang="en-US" altLang="zh-CN" sz="2000" b="1" dirty="0">
                <a:solidFill>
                  <a:schemeClr val="bg2"/>
                </a:solidFill>
                <a:latin typeface="微软雅黑" pitchFamily="34" charset="-122"/>
              </a:rPr>
              <a:t>One-out-of-many proofs</a:t>
            </a:r>
            <a:endParaRPr lang="zh-CN" altLang="en-US" sz="2400" dirty="0">
              <a:solidFill>
                <a:schemeClr val="bg2"/>
              </a:solidFill>
            </a:endParaRPr>
          </a:p>
        </p:txBody>
      </p:sp>
    </p:spTree>
    <p:extLst>
      <p:ext uri="{BB962C8B-B14F-4D97-AF65-F5344CB8AC3E}">
        <p14:creationId xmlns:p14="http://schemas.microsoft.com/office/powerpoint/2010/main" val="358039386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b="1" dirty="0">
                <a:solidFill>
                  <a:srgbClr val="002060"/>
                </a:solidFill>
              </a:rPr>
              <a:t>Preliminaries</a:t>
            </a:r>
            <a:endParaRPr lang="zh-CN" altLang="en-US" sz="4000" b="1" dirty="0">
              <a:solidFill>
                <a:srgbClr val="002060"/>
              </a:solidFill>
            </a:endParaRPr>
          </a:p>
        </p:txBody>
      </p:sp>
      <p:sp>
        <p:nvSpPr>
          <p:cNvPr id="16" name="圆角矩形 15"/>
          <p:cNvSpPr/>
          <p:nvPr/>
        </p:nvSpPr>
        <p:spPr>
          <a:xfrm>
            <a:off x="678437" y="1090181"/>
            <a:ext cx="5536096" cy="476772"/>
          </a:xfrm>
          <a:prstGeom prst="round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dirty="0"/>
          </a:p>
        </p:txBody>
      </p:sp>
      <p:sp>
        <p:nvSpPr>
          <p:cNvPr id="52" name="灯片编号占位符 51"/>
          <p:cNvSpPr>
            <a:spLocks noGrp="1"/>
          </p:cNvSpPr>
          <p:nvPr>
            <p:ph type="sldNum" sz="quarter" idx="12"/>
          </p:nvPr>
        </p:nvSpPr>
        <p:spPr/>
        <p:txBody>
          <a:bodyPr/>
          <a:lstStyle/>
          <a:p>
            <a:pPr defTabSz="914377">
              <a:defRPr/>
            </a:pPr>
            <a:fld id="{0F0C7B39-4D7E-4E2C-B3E5-BF16B572E60E}" type="slidenum">
              <a:rPr lang="zh-CN" altLang="en-US"/>
              <a:pPr defTabSz="914377">
                <a:defRPr/>
              </a:pPr>
              <a:t>8</a:t>
            </a:fld>
            <a:endParaRPr lang="zh-CN" altLang="en-US"/>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BB1E4EFF-B219-4799-94CC-A915C9258F22}"/>
                  </a:ext>
                </a:extLst>
              </p:cNvPr>
              <p:cNvSpPr txBox="1"/>
              <p:nvPr/>
            </p:nvSpPr>
            <p:spPr>
              <a:xfrm>
                <a:off x="2846472" y="4436818"/>
                <a:ext cx="7246217" cy="461665"/>
              </a:xfrm>
              <a:prstGeom prst="rect">
                <a:avLst/>
              </a:prstGeom>
              <a:noFill/>
            </p:spPr>
            <p:txBody>
              <a:bodyPr wrap="square">
                <a:spAutoFit/>
              </a:bodyPr>
              <a:lstStyle/>
              <a:p>
                <a:r>
                  <a:rPr kumimoji="1" lang="en-US" altLang="zh-CN" sz="2400" b="1" dirty="0">
                    <a:latin typeface="STKaiti" panose="02010600040101010101" pitchFamily="2" charset="-122"/>
                    <a:ea typeface="STKaiti" panose="02010600040101010101" pitchFamily="2" charset="-122"/>
                  </a:rPr>
                  <a:t>Output: a vector </a:t>
                </a:r>
                <a14:m>
                  <m:oMath xmlns:m="http://schemas.openxmlformats.org/officeDocument/2006/math">
                    <m:r>
                      <a:rPr kumimoji="1" lang="en-US" altLang="zh-CN" sz="2400" b="1" i="1" dirty="0" smtClean="0">
                        <a:latin typeface="Cambria Math" panose="02040503050406030204" pitchFamily="18" charset="0"/>
                      </a:rPr>
                      <m:t>𝒆</m:t>
                    </m:r>
                    <m:r>
                      <a:rPr kumimoji="1" lang="en-US" altLang="zh-CN" sz="2400" b="1" i="1" dirty="0" smtClean="0">
                        <a:latin typeface="Cambria Math" panose="02040503050406030204" pitchFamily="18" charset="0"/>
                      </a:rPr>
                      <m:t> </m:t>
                    </m:r>
                  </m:oMath>
                </a14:m>
                <a:r>
                  <a:rPr kumimoji="1" lang="en-US" altLang="zh-CN" sz="2400" b="1" dirty="0">
                    <a:latin typeface="STKaiti" panose="02010600040101010101" pitchFamily="2" charset="-122"/>
                    <a:ea typeface="STKaiti" panose="02010600040101010101" pitchFamily="2" charset="-122"/>
                  </a:rPr>
                  <a:t>such that</a:t>
                </a:r>
                <a14:m>
                  <m:oMath xmlns:m="http://schemas.openxmlformats.org/officeDocument/2006/math">
                    <m:r>
                      <a:rPr kumimoji="1" lang="zh-CN" altLang="en-US" sz="2400" b="1" i="0" dirty="0" smtClean="0">
                        <a:latin typeface="Cambria Math" panose="02040503050406030204" pitchFamily="18" charset="0"/>
                      </a:rPr>
                      <m:t> </m:t>
                    </m:r>
                    <m:r>
                      <a:rPr kumimoji="1" lang="en-US" altLang="zh-CN" sz="2400" b="1" i="1" smtClean="0">
                        <a:latin typeface="Cambria Math" panose="02040503050406030204" pitchFamily="18" charset="0"/>
                      </a:rPr>
                      <m:t>𝑯</m:t>
                    </m:r>
                    <m:sSup>
                      <m:sSupPr>
                        <m:ctrlPr>
                          <a:rPr kumimoji="1" lang="en-US" altLang="zh-CN" sz="2400" b="1" i="1" smtClean="0">
                            <a:latin typeface="Cambria Math" panose="02040503050406030204" pitchFamily="18" charset="0"/>
                          </a:rPr>
                        </m:ctrlPr>
                      </m:sSupPr>
                      <m:e>
                        <m:r>
                          <a:rPr kumimoji="1" lang="en-US" altLang="zh-CN" sz="2400" b="1" i="1" smtClean="0">
                            <a:latin typeface="Cambria Math" panose="02040503050406030204" pitchFamily="18" charset="0"/>
                          </a:rPr>
                          <m:t>𝒆</m:t>
                        </m:r>
                      </m:e>
                      <m:sup>
                        <m:r>
                          <a:rPr kumimoji="1" lang="en-US" altLang="zh-CN" sz="2400" b="1" i="1" smtClean="0">
                            <a:latin typeface="Cambria Math" panose="02040503050406030204" pitchFamily="18" charset="0"/>
                          </a:rPr>
                          <m:t>⊤</m:t>
                        </m:r>
                      </m:sup>
                    </m:sSup>
                    <m:r>
                      <a:rPr kumimoji="1" lang="en-US" altLang="zh-CN" sz="2400" b="1" i="1" smtClean="0">
                        <a:latin typeface="Cambria Math" panose="02040503050406030204" pitchFamily="18" charset="0"/>
                      </a:rPr>
                      <m:t>=</m:t>
                    </m:r>
                    <m:sSup>
                      <m:sSupPr>
                        <m:ctrlPr>
                          <a:rPr kumimoji="1" lang="en-US" altLang="zh-CN" sz="2400" b="1" i="1" smtClean="0">
                            <a:latin typeface="Cambria Math" panose="02040503050406030204" pitchFamily="18" charset="0"/>
                          </a:rPr>
                        </m:ctrlPr>
                      </m:sSupPr>
                      <m:e>
                        <m:r>
                          <a:rPr kumimoji="1" lang="en-US" altLang="zh-CN" sz="2400" b="1" i="1" smtClean="0">
                            <a:latin typeface="Cambria Math" panose="02040503050406030204" pitchFamily="18" charset="0"/>
                          </a:rPr>
                          <m:t>𝒔</m:t>
                        </m:r>
                      </m:e>
                      <m:sup>
                        <m:r>
                          <a:rPr kumimoji="1" lang="en-US" altLang="zh-CN" sz="2400" b="1" i="1" smtClean="0">
                            <a:latin typeface="Cambria Math" panose="02040503050406030204" pitchFamily="18" charset="0"/>
                          </a:rPr>
                          <m:t>⊤</m:t>
                        </m:r>
                      </m:sup>
                    </m:sSup>
                    <m:r>
                      <a:rPr kumimoji="1" lang="en-US" altLang="zh-CN" sz="2400" b="1" i="0" smtClean="0">
                        <a:latin typeface="Cambria Math" panose="02040503050406030204" pitchFamily="18" charset="0"/>
                      </a:rPr>
                      <m:t>,</m:t>
                    </m:r>
                    <m:r>
                      <a:rPr kumimoji="1" lang="en-US" altLang="zh-CN" sz="2400" b="1" i="1" smtClean="0">
                        <a:latin typeface="Cambria Math" panose="02040503050406030204" pitchFamily="18" charset="0"/>
                      </a:rPr>
                      <m:t>𝒘</m:t>
                    </m:r>
                    <m:d>
                      <m:dPr>
                        <m:ctrlPr>
                          <a:rPr kumimoji="1" lang="en-US" altLang="zh-CN" sz="2400" b="1" i="1" smtClean="0">
                            <a:latin typeface="Cambria Math" panose="02040503050406030204" pitchFamily="18" charset="0"/>
                          </a:rPr>
                        </m:ctrlPr>
                      </m:dPr>
                      <m:e>
                        <m:r>
                          <a:rPr kumimoji="1" lang="en-US" altLang="zh-CN" sz="2400" b="1" i="1">
                            <a:latin typeface="Cambria Math" panose="02040503050406030204" pitchFamily="18" charset="0"/>
                          </a:rPr>
                          <m:t>𝒆</m:t>
                        </m:r>
                      </m:e>
                    </m:d>
                    <m:r>
                      <a:rPr kumimoji="1" lang="en-US" altLang="zh-CN" sz="2400" b="1" i="1" smtClean="0">
                        <a:latin typeface="Cambria Math" panose="02040503050406030204" pitchFamily="18" charset="0"/>
                      </a:rPr>
                      <m:t>=</m:t>
                    </m:r>
                    <m:r>
                      <a:rPr kumimoji="1" lang="en-US" altLang="zh-CN" sz="2400" b="1" i="1" smtClean="0">
                        <a:latin typeface="Cambria Math" panose="02040503050406030204" pitchFamily="18" charset="0"/>
                      </a:rPr>
                      <m:t>𝒕</m:t>
                    </m:r>
                  </m:oMath>
                </a14:m>
                <a:endParaRPr lang="zh-CN" altLang="en-US" sz="2400" dirty="0">
                  <a:latin typeface="STKaiti" panose="02010600040101010101" pitchFamily="2" charset="-122"/>
                  <a:ea typeface="STKaiti" panose="02010600040101010101" pitchFamily="2" charset="-122"/>
                </a:endParaRPr>
              </a:p>
            </p:txBody>
          </p:sp>
        </mc:Choice>
        <mc:Fallback xmlns="">
          <p:sp>
            <p:nvSpPr>
              <p:cNvPr id="19" name="文本框 18">
                <a:extLst>
                  <a:ext uri="{FF2B5EF4-FFF2-40B4-BE49-F238E27FC236}">
                    <a16:creationId xmlns:a16="http://schemas.microsoft.com/office/drawing/2014/main" id="{BB1E4EFF-B219-4799-94CC-A915C9258F22}"/>
                  </a:ext>
                </a:extLst>
              </p:cNvPr>
              <p:cNvSpPr txBox="1">
                <a:spLocks noRot="1" noChangeAspect="1" noMove="1" noResize="1" noEditPoints="1" noAdjustHandles="1" noChangeArrowheads="1" noChangeShapeType="1" noTextEdit="1"/>
              </p:cNvSpPr>
              <p:nvPr/>
            </p:nvSpPr>
            <p:spPr>
              <a:xfrm>
                <a:off x="2846472" y="4436818"/>
                <a:ext cx="7246217" cy="461665"/>
              </a:xfrm>
              <a:prstGeom prst="rect">
                <a:avLst/>
              </a:prstGeom>
              <a:blipFill>
                <a:blip r:embed="rId3"/>
                <a:stretch>
                  <a:fillRect l="-1401" t="-13514" b="-27027"/>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6DC27438-DED0-095F-2060-EF6EEFE54B2F}"/>
              </a:ext>
            </a:extLst>
          </p:cNvPr>
          <p:cNvSpPr/>
          <p:nvPr/>
        </p:nvSpPr>
        <p:spPr>
          <a:xfrm>
            <a:off x="683759" y="1097145"/>
            <a:ext cx="5454575" cy="7487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33" b="1" dirty="0">
                <a:solidFill>
                  <a:schemeClr val="bg1"/>
                </a:solidFill>
                <a:ea typeface="微软雅黑" panose="020B0503020204020204" pitchFamily="34" charset="-122"/>
              </a:rPr>
              <a:t>Syndrome decoding (SD) problem</a:t>
            </a:r>
            <a:endParaRPr lang="zh-CN" altLang="en-US" sz="2133" b="1" dirty="0">
              <a:solidFill>
                <a:schemeClr val="bg1"/>
              </a:solidFill>
              <a:ea typeface="微软雅黑" panose="020B0503020204020204" pitchFamily="34" charset="-122"/>
            </a:endParaRPr>
          </a:p>
          <a:p>
            <a:r>
              <a:rPr lang="en-US" altLang="zh-CN" sz="2133" b="1" dirty="0">
                <a:solidFill>
                  <a:schemeClr val="bg1"/>
                </a:solidFill>
                <a:ea typeface="微软雅黑" panose="020B0503020204020204" pitchFamily="34" charset="-122"/>
              </a:rPr>
              <a:t>)</a:t>
            </a:r>
            <a:endParaRPr lang="zh-CN" altLang="en-US" sz="2133" b="1" dirty="0">
              <a:solidFill>
                <a:schemeClr val="bg1"/>
              </a:solidFill>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128440F-92E2-53F7-1C5D-955EF239F06A}"/>
                  </a:ext>
                </a:extLst>
              </p:cNvPr>
              <p:cNvSpPr txBox="1"/>
              <p:nvPr/>
            </p:nvSpPr>
            <p:spPr>
              <a:xfrm>
                <a:off x="2803687" y="2951946"/>
                <a:ext cx="8576617" cy="954107"/>
              </a:xfrm>
              <a:prstGeom prst="rect">
                <a:avLst/>
              </a:prstGeom>
              <a:noFill/>
            </p:spPr>
            <p:txBody>
              <a:bodyPr wrap="square" rtlCol="0">
                <a:spAutoFit/>
              </a:bodyPr>
              <a:lstStyle/>
              <a:p>
                <a:r>
                  <a:rPr kumimoji="1" lang="en-US" altLang="zh-CN" sz="2800" b="1" dirty="0">
                    <a:latin typeface="STKaiti" panose="02010600040101010101" pitchFamily="2" charset="-122"/>
                    <a:ea typeface="STKaiti" panose="02010600040101010101" pitchFamily="2" charset="-122"/>
                  </a:rPr>
                  <a:t>Input: a parity-matrix </a:t>
                </a:r>
                <a14:m>
                  <m:oMath xmlns:m="http://schemas.openxmlformats.org/officeDocument/2006/math">
                    <m:r>
                      <a:rPr kumimoji="1" lang="en-US" altLang="zh-CN" sz="2800" b="1" i="1" smtClean="0">
                        <a:latin typeface="Cambria Math" panose="02040503050406030204" pitchFamily="18" charset="0"/>
                      </a:rPr>
                      <m:t>𝑯</m:t>
                    </m:r>
                  </m:oMath>
                </a14:m>
                <a:r>
                  <a:rPr kumimoji="1" lang="en-US" altLang="zh-CN" sz="2800" b="1" dirty="0">
                    <a:latin typeface="STKaiti" panose="02010600040101010101" pitchFamily="2" charset="-122"/>
                    <a:ea typeface="STKaiti" panose="02010600040101010101" pitchFamily="2" charset="-122"/>
                  </a:rPr>
                  <a:t> and a vector a syndrome </a:t>
                </a:r>
                <a14:m>
                  <m:oMath xmlns:m="http://schemas.openxmlformats.org/officeDocument/2006/math">
                    <m:r>
                      <a:rPr kumimoji="1" lang="en-US" altLang="zh-CN" sz="2800" b="1" i="1">
                        <a:latin typeface="Cambria Math" panose="02040503050406030204" pitchFamily="18" charset="0"/>
                      </a:rPr>
                      <m:t>𝒔</m:t>
                    </m:r>
                  </m:oMath>
                </a14:m>
                <a:endParaRPr kumimoji="1" lang="en-US" altLang="zh-CN" sz="2800" b="1" i="1" dirty="0">
                  <a:latin typeface="STKaiti" panose="02010600040101010101" pitchFamily="2" charset="-122"/>
                  <a:ea typeface="STKaiti" panose="02010600040101010101" pitchFamily="2" charset="-122"/>
                </a:endParaRPr>
              </a:p>
              <a:p>
                <a:r>
                  <a:rPr kumimoji="1" lang="en-US" altLang="zh-CN" sz="2800" b="1" dirty="0"/>
                  <a:t> </a:t>
                </a:r>
                <a:endParaRPr kumimoji="1" lang="zh-CN" altLang="en-US" sz="2800" b="1" dirty="0"/>
              </a:p>
            </p:txBody>
          </p:sp>
        </mc:Choice>
        <mc:Fallback xmlns="">
          <p:sp>
            <p:nvSpPr>
              <p:cNvPr id="4" name="文本框 3">
                <a:extLst>
                  <a:ext uri="{FF2B5EF4-FFF2-40B4-BE49-F238E27FC236}">
                    <a16:creationId xmlns:a16="http://schemas.microsoft.com/office/drawing/2014/main" id="{3128440F-92E2-53F7-1C5D-955EF239F06A}"/>
                  </a:ext>
                </a:extLst>
              </p:cNvPr>
              <p:cNvSpPr txBox="1">
                <a:spLocks noRot="1" noChangeAspect="1" noMove="1" noResize="1" noEditPoints="1" noAdjustHandles="1" noChangeArrowheads="1" noChangeShapeType="1" noTextEdit="1"/>
              </p:cNvSpPr>
              <p:nvPr/>
            </p:nvSpPr>
            <p:spPr>
              <a:xfrm>
                <a:off x="2803687" y="2951946"/>
                <a:ext cx="8576617" cy="954107"/>
              </a:xfrm>
              <a:prstGeom prst="rect">
                <a:avLst/>
              </a:prstGeom>
              <a:blipFill>
                <a:blip r:embed="rId4"/>
                <a:stretch>
                  <a:fillRect l="-1477" t="-78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8538547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b="1" dirty="0">
                <a:solidFill>
                  <a:srgbClr val="002060"/>
                </a:solidFill>
              </a:rPr>
              <a:t>Preliminaries</a:t>
            </a:r>
            <a:endParaRPr lang="zh-CN" altLang="en-US" sz="4000" b="1" dirty="0">
              <a:solidFill>
                <a:srgbClr val="002060"/>
              </a:solidFill>
            </a:endParaRPr>
          </a:p>
        </p:txBody>
      </p:sp>
      <p:sp>
        <p:nvSpPr>
          <p:cNvPr id="16" name="圆角矩形 15"/>
          <p:cNvSpPr/>
          <p:nvPr/>
        </p:nvSpPr>
        <p:spPr>
          <a:xfrm>
            <a:off x="678437" y="1090181"/>
            <a:ext cx="5536096" cy="476772"/>
          </a:xfrm>
          <a:prstGeom prst="round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dirty="0"/>
          </a:p>
        </p:txBody>
      </p:sp>
      <p:sp>
        <p:nvSpPr>
          <p:cNvPr id="52" name="灯片编号占位符 51"/>
          <p:cNvSpPr>
            <a:spLocks noGrp="1"/>
          </p:cNvSpPr>
          <p:nvPr>
            <p:ph type="sldNum" sz="quarter" idx="12"/>
          </p:nvPr>
        </p:nvSpPr>
        <p:spPr/>
        <p:txBody>
          <a:bodyPr/>
          <a:lstStyle/>
          <a:p>
            <a:pPr defTabSz="914377">
              <a:defRPr/>
            </a:pPr>
            <a:fld id="{0F0C7B39-4D7E-4E2C-B3E5-BF16B572E60E}" type="slidenum">
              <a:rPr lang="zh-CN" altLang="en-US"/>
              <a:pPr defTabSz="914377">
                <a:defRPr/>
              </a:pPr>
              <a:t>9</a:t>
            </a:fld>
            <a:endParaRPr lang="zh-CN" altLang="en-US"/>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BB1E4EFF-B219-4799-94CC-A915C9258F22}"/>
                  </a:ext>
                </a:extLst>
              </p:cNvPr>
              <p:cNvSpPr txBox="1"/>
              <p:nvPr/>
            </p:nvSpPr>
            <p:spPr>
              <a:xfrm>
                <a:off x="2846472" y="4436818"/>
                <a:ext cx="8423508" cy="461665"/>
              </a:xfrm>
              <a:prstGeom prst="rect">
                <a:avLst/>
              </a:prstGeom>
              <a:noFill/>
            </p:spPr>
            <p:txBody>
              <a:bodyPr wrap="square">
                <a:spAutoFit/>
              </a:bodyPr>
              <a:lstStyle/>
              <a:p>
                <a:r>
                  <a:rPr kumimoji="1" lang="en-US" altLang="zh-CN" sz="2400" b="1" dirty="0">
                    <a:latin typeface="STKaiti" panose="02010600040101010101" pitchFamily="2" charset="-122"/>
                    <a:ea typeface="STKaiti" panose="02010600040101010101" pitchFamily="2" charset="-122"/>
                  </a:rPr>
                  <a:t>Output</a:t>
                </a:r>
                <a:r>
                  <a:rPr kumimoji="1" lang="zh-CN" altLang="en-US" sz="2400" b="1" dirty="0">
                    <a:latin typeface="STKaiti" panose="02010600040101010101" pitchFamily="2" charset="-122"/>
                    <a:ea typeface="STKaiti" panose="02010600040101010101" pitchFamily="2" charset="-122"/>
                  </a:rPr>
                  <a:t>：</a:t>
                </a:r>
                <a:r>
                  <a:rPr kumimoji="1" lang="en-US" altLang="zh-CN" sz="2400" b="1" dirty="0">
                    <a:latin typeface="STKaiti" panose="02010600040101010101" pitchFamily="2" charset="-122"/>
                    <a:ea typeface="STKaiti" panose="02010600040101010101" pitchFamily="2" charset="-122"/>
                  </a:rPr>
                  <a:t>two vectors </a:t>
                </a:r>
                <a14:m>
                  <m:oMath xmlns:m="http://schemas.openxmlformats.org/officeDocument/2006/math">
                    <m:r>
                      <a:rPr kumimoji="1" lang="en-US" altLang="zh-CN" sz="2400" b="1" i="1" dirty="0">
                        <a:latin typeface="Cambria Math" panose="02040503050406030204" pitchFamily="18" charset="0"/>
                      </a:rPr>
                      <m:t>𝒆</m:t>
                    </m:r>
                  </m:oMath>
                </a14:m>
                <a:r>
                  <a:rPr kumimoji="1" lang="en-US" altLang="zh-CN" sz="2400" b="1" i="1" dirty="0">
                    <a:latin typeface="STKaiti" panose="02010600040101010101" pitchFamily="2" charset="-122"/>
                    <a:ea typeface="STKaiti" panose="02010600040101010101" pitchFamily="2" charset="-122"/>
                  </a:rPr>
                  <a:t> and </a:t>
                </a:r>
                <a14:m>
                  <m:oMath xmlns:m="http://schemas.openxmlformats.org/officeDocument/2006/math">
                    <m:r>
                      <a:rPr kumimoji="1" lang="en-US" altLang="zh-CN" sz="2400" b="1" i="1">
                        <a:latin typeface="Cambria Math" panose="02040503050406030204" pitchFamily="18" charset="0"/>
                      </a:rPr>
                      <m:t>𝒙</m:t>
                    </m:r>
                    <m:r>
                      <a:rPr kumimoji="1" lang="en-US" altLang="zh-CN" sz="2400" b="1" i="1" smtClean="0">
                        <a:latin typeface="Cambria Math" panose="02040503050406030204" pitchFamily="18" charset="0"/>
                      </a:rPr>
                      <m:t> </m:t>
                    </m:r>
                  </m:oMath>
                </a14:m>
                <a:r>
                  <a:rPr kumimoji="1" lang="en-US" altLang="zh-CN" sz="2400" b="1" dirty="0">
                    <a:latin typeface="STKaiti" panose="02010600040101010101" pitchFamily="2" charset="-122"/>
                    <a:ea typeface="STKaiti" panose="02010600040101010101" pitchFamily="2" charset="-122"/>
                  </a:rPr>
                  <a:t>such that</a:t>
                </a:r>
                <a14:m>
                  <m:oMath xmlns:m="http://schemas.openxmlformats.org/officeDocument/2006/math">
                    <m:r>
                      <a:rPr kumimoji="1" lang="zh-CN" altLang="en-US" sz="2400" b="1" i="0" dirty="0" smtClean="0">
                        <a:latin typeface="Cambria Math" panose="02040503050406030204" pitchFamily="18" charset="0"/>
                      </a:rPr>
                      <m:t> </m:t>
                    </m:r>
                    <m:r>
                      <a:rPr kumimoji="1" lang="en-US" altLang="zh-CN" sz="2400" b="1" i="1" dirty="0" smtClean="0">
                        <a:latin typeface="Cambria Math" panose="02040503050406030204" pitchFamily="18" charset="0"/>
                      </a:rPr>
                      <m:t>𝒙𝑮</m:t>
                    </m:r>
                    <m:r>
                      <a:rPr kumimoji="1" lang="en-US" altLang="zh-CN" sz="2400" b="1" i="1" dirty="0" smtClean="0">
                        <a:latin typeface="Cambria Math" panose="02040503050406030204" pitchFamily="18" charset="0"/>
                      </a:rPr>
                      <m:t>+</m:t>
                    </m:r>
                    <m:r>
                      <a:rPr kumimoji="1" lang="en-US" altLang="zh-CN" sz="2400" b="1" i="1" dirty="0" smtClean="0">
                        <a:latin typeface="Cambria Math" panose="02040503050406030204" pitchFamily="18" charset="0"/>
                      </a:rPr>
                      <m:t>𝒆</m:t>
                    </m:r>
                    <m:r>
                      <a:rPr kumimoji="1" lang="en-US" altLang="zh-CN" sz="2400" b="1" i="1" smtClean="0">
                        <a:latin typeface="Cambria Math" panose="02040503050406030204" pitchFamily="18" charset="0"/>
                      </a:rPr>
                      <m:t>=</m:t>
                    </m:r>
                    <m:r>
                      <a:rPr kumimoji="1" lang="en-US" altLang="zh-CN" sz="2400" b="1" i="1" smtClean="0">
                        <a:latin typeface="Cambria Math" panose="02040503050406030204" pitchFamily="18" charset="0"/>
                      </a:rPr>
                      <m:t>𝒚</m:t>
                    </m:r>
                    <m:r>
                      <a:rPr kumimoji="1" lang="en-US" altLang="zh-CN" sz="2400" b="1" i="0" smtClean="0">
                        <a:latin typeface="Cambria Math" panose="02040503050406030204" pitchFamily="18" charset="0"/>
                      </a:rPr>
                      <m:t>,</m:t>
                    </m:r>
                    <m:r>
                      <a:rPr kumimoji="1" lang="en-US" altLang="zh-CN" sz="2400" b="1" i="1" smtClean="0">
                        <a:latin typeface="Cambria Math" panose="02040503050406030204" pitchFamily="18" charset="0"/>
                      </a:rPr>
                      <m:t>𝒘</m:t>
                    </m:r>
                    <m:d>
                      <m:dPr>
                        <m:ctrlPr>
                          <a:rPr kumimoji="1" lang="en-US" altLang="zh-CN" sz="2400" b="1" i="1" smtClean="0">
                            <a:latin typeface="Cambria Math" panose="02040503050406030204" pitchFamily="18" charset="0"/>
                          </a:rPr>
                        </m:ctrlPr>
                      </m:dPr>
                      <m:e>
                        <m:r>
                          <a:rPr kumimoji="1" lang="en-US" altLang="zh-CN" sz="2400" b="1" i="1">
                            <a:latin typeface="Cambria Math" panose="02040503050406030204" pitchFamily="18" charset="0"/>
                          </a:rPr>
                          <m:t>𝒆</m:t>
                        </m:r>
                      </m:e>
                    </m:d>
                    <m:r>
                      <a:rPr kumimoji="1" lang="en-US" altLang="zh-CN" sz="2400" b="1" i="1" smtClean="0">
                        <a:latin typeface="Cambria Math" panose="02040503050406030204" pitchFamily="18" charset="0"/>
                      </a:rPr>
                      <m:t>=</m:t>
                    </m:r>
                    <m:r>
                      <a:rPr kumimoji="1" lang="en-US" altLang="zh-CN" sz="2400" b="1" i="1" smtClean="0">
                        <a:latin typeface="Cambria Math" panose="02040503050406030204" pitchFamily="18" charset="0"/>
                      </a:rPr>
                      <m:t>𝒕</m:t>
                    </m:r>
                  </m:oMath>
                </a14:m>
                <a:endParaRPr lang="zh-CN" altLang="en-US" sz="2400" dirty="0">
                  <a:latin typeface="STKaiti" panose="02010600040101010101" pitchFamily="2" charset="-122"/>
                  <a:ea typeface="STKaiti" panose="02010600040101010101" pitchFamily="2" charset="-122"/>
                </a:endParaRPr>
              </a:p>
            </p:txBody>
          </p:sp>
        </mc:Choice>
        <mc:Fallback xmlns="">
          <p:sp>
            <p:nvSpPr>
              <p:cNvPr id="19" name="文本框 18">
                <a:extLst>
                  <a:ext uri="{FF2B5EF4-FFF2-40B4-BE49-F238E27FC236}">
                    <a16:creationId xmlns:a16="http://schemas.microsoft.com/office/drawing/2014/main" id="{BB1E4EFF-B219-4799-94CC-A915C9258F22}"/>
                  </a:ext>
                </a:extLst>
              </p:cNvPr>
              <p:cNvSpPr txBox="1">
                <a:spLocks noRot="1" noChangeAspect="1" noMove="1" noResize="1" noEditPoints="1" noAdjustHandles="1" noChangeArrowheads="1" noChangeShapeType="1" noTextEdit="1"/>
              </p:cNvSpPr>
              <p:nvPr/>
            </p:nvSpPr>
            <p:spPr>
              <a:xfrm>
                <a:off x="2846472" y="4436818"/>
                <a:ext cx="8423508" cy="461665"/>
              </a:xfrm>
              <a:prstGeom prst="rect">
                <a:avLst/>
              </a:prstGeom>
              <a:blipFill>
                <a:blip r:embed="rId3"/>
                <a:stretch>
                  <a:fillRect l="-1205" t="-13514" b="-27027"/>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6DC27438-DED0-095F-2060-EF6EEFE54B2F}"/>
              </a:ext>
            </a:extLst>
          </p:cNvPr>
          <p:cNvSpPr/>
          <p:nvPr/>
        </p:nvSpPr>
        <p:spPr>
          <a:xfrm>
            <a:off x="683759" y="1097145"/>
            <a:ext cx="5454575" cy="7487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33" b="1" dirty="0">
                <a:solidFill>
                  <a:schemeClr val="bg1"/>
                </a:solidFill>
                <a:ea typeface="微软雅黑" panose="020B0503020204020204" pitchFamily="34" charset="-122"/>
              </a:rPr>
              <a:t>General decoding (GSD) problem</a:t>
            </a:r>
            <a:endParaRPr lang="zh-CN" altLang="en-US" sz="2133" b="1" dirty="0">
              <a:solidFill>
                <a:schemeClr val="bg1"/>
              </a:solidFill>
              <a:ea typeface="微软雅黑" panose="020B0503020204020204" pitchFamily="34" charset="-122"/>
            </a:endParaRPr>
          </a:p>
          <a:p>
            <a:r>
              <a:rPr lang="en-US" altLang="zh-CN" sz="2133" b="1" dirty="0">
                <a:solidFill>
                  <a:schemeClr val="bg1"/>
                </a:solidFill>
                <a:ea typeface="微软雅黑" panose="020B0503020204020204" pitchFamily="34" charset="-122"/>
              </a:rPr>
              <a:t>)</a:t>
            </a:r>
            <a:endParaRPr lang="zh-CN" altLang="en-US" sz="2133" b="1" dirty="0">
              <a:solidFill>
                <a:schemeClr val="bg1"/>
              </a:solidFill>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95064C84-7C42-9AF6-D015-10B1DAB5EA6F}"/>
                  </a:ext>
                </a:extLst>
              </p:cNvPr>
              <p:cNvSpPr txBox="1"/>
              <p:nvPr/>
            </p:nvSpPr>
            <p:spPr>
              <a:xfrm>
                <a:off x="2846473" y="2740275"/>
                <a:ext cx="5621666" cy="523220"/>
              </a:xfrm>
              <a:prstGeom prst="rect">
                <a:avLst/>
              </a:prstGeom>
              <a:noFill/>
            </p:spPr>
            <p:txBody>
              <a:bodyPr wrap="square" rtlCol="0">
                <a:spAutoFit/>
              </a:bodyPr>
              <a:lstStyle/>
              <a:p>
                <a:r>
                  <a:rPr kumimoji="1" lang="en-US" altLang="zh-CN" sz="2800" b="1" dirty="0">
                    <a:latin typeface="STKaiti" panose="02010600040101010101" pitchFamily="2" charset="-122"/>
                    <a:ea typeface="STKaiti" panose="02010600040101010101" pitchFamily="2" charset="-122"/>
                  </a:rPr>
                  <a:t>Input: a matrix </a:t>
                </a:r>
                <a14:m>
                  <m:oMath xmlns:m="http://schemas.openxmlformats.org/officeDocument/2006/math">
                    <m:r>
                      <a:rPr kumimoji="1" lang="en-US" altLang="zh-CN" sz="2800" b="1" i="1" smtClean="0">
                        <a:latin typeface="Cambria Math" panose="02040503050406030204" pitchFamily="18" charset="0"/>
                      </a:rPr>
                      <m:t>𝑮</m:t>
                    </m:r>
                  </m:oMath>
                </a14:m>
                <a:r>
                  <a:rPr kumimoji="1" lang="en-US" altLang="zh-CN" sz="2800" b="1" dirty="0">
                    <a:latin typeface="STKaiti" panose="02010600040101010101" pitchFamily="2" charset="-122"/>
                    <a:ea typeface="STKaiti" panose="02010600040101010101" pitchFamily="2" charset="-122"/>
                  </a:rPr>
                  <a:t> and a vector </a:t>
                </a:r>
                <a14:m>
                  <m:oMath xmlns:m="http://schemas.openxmlformats.org/officeDocument/2006/math">
                    <m:r>
                      <a:rPr kumimoji="1" lang="en-US" altLang="zh-CN" sz="2800" b="1" i="1">
                        <a:latin typeface="Cambria Math" panose="02040503050406030204" pitchFamily="18" charset="0"/>
                      </a:rPr>
                      <m:t>𝒚</m:t>
                    </m:r>
                  </m:oMath>
                </a14:m>
                <a:r>
                  <a:rPr kumimoji="1" lang="en-US" altLang="zh-CN" sz="2800" b="1" dirty="0">
                    <a:latin typeface="STKaiti" panose="02010600040101010101" pitchFamily="2" charset="-122"/>
                    <a:ea typeface="STKaiti" panose="02010600040101010101" pitchFamily="2" charset="-122"/>
                  </a:rPr>
                  <a:t>  </a:t>
                </a:r>
                <a:endParaRPr kumimoji="1" lang="zh-CN" altLang="en-US" sz="2800" b="1" dirty="0">
                  <a:latin typeface="STKaiti" panose="02010600040101010101" pitchFamily="2" charset="-122"/>
                  <a:ea typeface="STKaiti" panose="02010600040101010101" pitchFamily="2" charset="-122"/>
                </a:endParaRPr>
              </a:p>
            </p:txBody>
          </p:sp>
        </mc:Choice>
        <mc:Fallback xmlns="">
          <p:sp>
            <p:nvSpPr>
              <p:cNvPr id="3" name="文本框 2">
                <a:extLst>
                  <a:ext uri="{FF2B5EF4-FFF2-40B4-BE49-F238E27FC236}">
                    <a16:creationId xmlns:a16="http://schemas.microsoft.com/office/drawing/2014/main" id="{95064C84-7C42-9AF6-D015-10B1DAB5EA6F}"/>
                  </a:ext>
                </a:extLst>
              </p:cNvPr>
              <p:cNvSpPr txBox="1">
                <a:spLocks noRot="1" noChangeAspect="1" noMove="1" noResize="1" noEditPoints="1" noAdjustHandles="1" noChangeArrowheads="1" noChangeShapeType="1" noTextEdit="1"/>
              </p:cNvSpPr>
              <p:nvPr/>
            </p:nvSpPr>
            <p:spPr>
              <a:xfrm>
                <a:off x="2846473" y="2740275"/>
                <a:ext cx="5621666" cy="523220"/>
              </a:xfrm>
              <a:prstGeom prst="rect">
                <a:avLst/>
              </a:prstGeom>
              <a:blipFill>
                <a:blip r:embed="rId4"/>
                <a:stretch>
                  <a:fillRect l="-2257" t="-17073" b="-317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868573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4589</TotalTime>
  <Words>5386</Words>
  <Application>Microsoft Macintosh PowerPoint</Application>
  <PresentationFormat>宽屏</PresentationFormat>
  <Paragraphs>782</Paragraphs>
  <Slides>44</Slides>
  <Notes>44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44</vt:i4>
      </vt:variant>
    </vt:vector>
  </HeadingPairs>
  <TitlesOfParts>
    <vt:vector size="57" baseType="lpstr">
      <vt:lpstr>Times New Roman</vt:lpstr>
      <vt:lpstr>Arial</vt:lpstr>
      <vt:lpstr>等线</vt:lpstr>
      <vt:lpstr>Impact</vt:lpstr>
      <vt:lpstr>Söhne</vt:lpstr>
      <vt:lpstr>微软雅黑</vt:lpstr>
      <vt:lpstr>华文楷体</vt:lpstr>
      <vt:lpstr>华文楷体</vt:lpstr>
      <vt:lpstr>Cambria Math</vt:lpstr>
      <vt:lpstr>Calibri</vt:lpstr>
      <vt:lpstr>Wingdings</vt:lpstr>
      <vt:lpstr>等线 Light</vt:lpstr>
      <vt:lpstr>Office 主题 2013 - 2022</vt:lpstr>
      <vt:lpstr>PowerPoint 演示文稿</vt:lpstr>
      <vt:lpstr>Online</vt:lpstr>
      <vt:lpstr>Online</vt:lpstr>
      <vt:lpstr>Background</vt:lpstr>
      <vt:lpstr>Background</vt:lpstr>
      <vt:lpstr>Background</vt:lpstr>
      <vt:lpstr>Online</vt:lpstr>
      <vt:lpstr>Preliminaries</vt:lpstr>
      <vt:lpstr>Preliminaries</vt:lpstr>
      <vt:lpstr>Online</vt:lpstr>
      <vt:lpstr>Our work</vt:lpstr>
      <vt:lpstr>Our work</vt:lpstr>
      <vt:lpstr>Our work</vt:lpstr>
      <vt:lpstr>Our work</vt:lpstr>
      <vt:lpstr>Our work</vt:lpstr>
      <vt:lpstr>Our work</vt:lpstr>
      <vt:lpstr>Our work</vt:lpstr>
      <vt:lpstr>Our work</vt:lpstr>
      <vt:lpstr>Our work</vt:lpstr>
      <vt:lpstr>Our work</vt:lpstr>
      <vt:lpstr>Our work</vt:lpstr>
      <vt:lpstr>Our work</vt:lpstr>
      <vt:lpstr>Our work</vt:lpstr>
      <vt:lpstr>Our work</vt:lpstr>
      <vt:lpstr>Our work</vt:lpstr>
      <vt:lpstr>Our work</vt:lpstr>
      <vt:lpstr>Our work</vt:lpstr>
      <vt:lpstr>Our work</vt:lpstr>
      <vt:lpstr>Our work</vt:lpstr>
      <vt:lpstr>Our work</vt:lpstr>
      <vt:lpstr>Our work</vt:lpstr>
      <vt:lpstr>Our work</vt:lpstr>
      <vt:lpstr>Our work</vt:lpstr>
      <vt:lpstr>Online</vt:lpstr>
      <vt:lpstr>Our work (ring signature)</vt:lpstr>
      <vt:lpstr>Our work(ring signature)</vt:lpstr>
      <vt:lpstr>Our work (ring signature)</vt:lpstr>
      <vt:lpstr>Online</vt:lpstr>
      <vt:lpstr>Our work (group signature)</vt:lpstr>
      <vt:lpstr>Our work (group signature)</vt:lpstr>
      <vt:lpstr>Our work (group signature)</vt:lpstr>
      <vt:lpstr>Our work (group signature)</vt:lpstr>
      <vt:lpstr>Our work (group signature)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A8431</dc:creator>
  <cp:lastModifiedBy>A8431</cp:lastModifiedBy>
  <cp:revision>32</cp:revision>
  <dcterms:created xsi:type="dcterms:W3CDTF">2024-04-07T16:36:51Z</dcterms:created>
  <dcterms:modified xsi:type="dcterms:W3CDTF">2024-04-13T22:56:53Z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BF5617C7517E532489E8E565E950B9D6_42</vt:lpwstr>
  </property>
  <property fmtid="{D5CDD505-2E9C-101B-9397-08002B2CF9AE}" pid="3" name="KSOProductBuildVer">
    <vt:lpwstr>2052-6.5.2.8766</vt:lpwstr>
  </property>
</Properties>
</file>