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563" r:id="rId2"/>
    <p:sldId id="566" r:id="rId3"/>
    <p:sldId id="565" r:id="rId4"/>
    <p:sldId id="571" r:id="rId5"/>
    <p:sldId id="567" r:id="rId6"/>
    <p:sldId id="568" r:id="rId7"/>
    <p:sldId id="569" r:id="rId8"/>
    <p:sldId id="574" r:id="rId9"/>
    <p:sldId id="573" r:id="rId10"/>
    <p:sldId id="572" r:id="rId11"/>
    <p:sldId id="575" r:id="rId12"/>
    <p:sldId id="576" r:id="rId13"/>
    <p:sldId id="580" r:id="rId14"/>
    <p:sldId id="577" r:id="rId15"/>
    <p:sldId id="586" r:id="rId16"/>
    <p:sldId id="585" r:id="rId17"/>
    <p:sldId id="581" r:id="rId18"/>
    <p:sldId id="588" r:id="rId19"/>
    <p:sldId id="589" r:id="rId20"/>
    <p:sldId id="658" r:id="rId21"/>
    <p:sldId id="592" r:id="rId22"/>
    <p:sldId id="587" r:id="rId23"/>
    <p:sldId id="593" r:id="rId24"/>
    <p:sldId id="594" r:id="rId25"/>
    <p:sldId id="590" r:id="rId26"/>
    <p:sldId id="597" r:id="rId27"/>
    <p:sldId id="596" r:id="rId28"/>
    <p:sldId id="595" r:id="rId29"/>
    <p:sldId id="598" r:id="rId30"/>
    <p:sldId id="601" r:id="rId31"/>
    <p:sldId id="600" r:id="rId32"/>
    <p:sldId id="602" r:id="rId33"/>
    <p:sldId id="603" r:id="rId34"/>
    <p:sldId id="604" r:id="rId35"/>
    <p:sldId id="605" r:id="rId36"/>
    <p:sldId id="606" r:id="rId37"/>
    <p:sldId id="607" r:id="rId38"/>
    <p:sldId id="608" r:id="rId39"/>
    <p:sldId id="611" r:id="rId40"/>
    <p:sldId id="613" r:id="rId41"/>
    <p:sldId id="615" r:id="rId42"/>
    <p:sldId id="616" r:id="rId43"/>
    <p:sldId id="617" r:id="rId44"/>
    <p:sldId id="632" r:id="rId45"/>
    <p:sldId id="618" r:id="rId46"/>
    <p:sldId id="619" r:id="rId47"/>
    <p:sldId id="620" r:id="rId48"/>
    <p:sldId id="621" r:id="rId49"/>
    <p:sldId id="650" r:id="rId50"/>
    <p:sldId id="651" r:id="rId51"/>
    <p:sldId id="629" r:id="rId52"/>
    <p:sldId id="624" r:id="rId53"/>
    <p:sldId id="626" r:id="rId54"/>
    <p:sldId id="627" r:id="rId55"/>
    <p:sldId id="628" r:id="rId56"/>
    <p:sldId id="630" r:id="rId57"/>
    <p:sldId id="631" r:id="rId58"/>
    <p:sldId id="625" r:id="rId59"/>
    <p:sldId id="633" r:id="rId60"/>
    <p:sldId id="635" r:id="rId61"/>
    <p:sldId id="636" r:id="rId62"/>
    <p:sldId id="634" r:id="rId63"/>
    <p:sldId id="639" r:id="rId64"/>
    <p:sldId id="640" r:id="rId65"/>
    <p:sldId id="641" r:id="rId66"/>
    <p:sldId id="638" r:id="rId67"/>
    <p:sldId id="642" r:id="rId68"/>
    <p:sldId id="643" r:id="rId69"/>
    <p:sldId id="647" r:id="rId70"/>
    <p:sldId id="646" r:id="rId71"/>
    <p:sldId id="644" r:id="rId72"/>
    <p:sldId id="659" r:id="rId73"/>
    <p:sldId id="649" r:id="rId74"/>
    <p:sldId id="648" r:id="rId75"/>
    <p:sldId id="657" r:id="rId76"/>
    <p:sldId id="655" r:id="rId77"/>
    <p:sldId id="656" r:id="rId78"/>
    <p:sldId id="653" r:id="rId79"/>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9B752C-2B86-470A-BA50-D064D841D556}" v="860" dt="2024-04-16T00:35:45.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93" autoAdjust="0"/>
    <p:restoredTop sz="79291" autoAdjust="0"/>
  </p:normalViewPr>
  <p:slideViewPr>
    <p:cSldViewPr snapToGrid="0">
      <p:cViewPr varScale="1">
        <p:scale>
          <a:sx n="51" d="100"/>
          <a:sy n="51" d="100"/>
        </p:scale>
        <p:origin x="962" y="24"/>
      </p:cViewPr>
      <p:guideLst/>
    </p:cSldViewPr>
  </p:slideViewPr>
  <p:outlineViewPr>
    <p:cViewPr>
      <p:scale>
        <a:sx n="20" d="100"/>
        <a:sy n="20" d="100"/>
      </p:scale>
      <p:origin x="0" y="0"/>
    </p:cViewPr>
  </p:outlineViewPr>
  <p:notesTextViewPr>
    <p:cViewPr>
      <p:scale>
        <a:sx n="100" d="100"/>
        <a:sy n="100" d="100"/>
      </p:scale>
      <p:origin x="0" y="-53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D9C16-856B-4BA4-9550-A3D061495A97}" type="datetimeFigureOut">
              <a:rPr lang="en-CH" smtClean="0"/>
              <a:t>14/04/2024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4D200-FFA6-4595-90FD-A92D0A7385E0}" type="slidenum">
              <a:rPr lang="en-CH" smtClean="0"/>
              <a:t>‹#›</a:t>
            </a:fld>
            <a:endParaRPr lang="en-CH"/>
          </a:p>
        </p:txBody>
      </p:sp>
    </p:spTree>
    <p:extLst>
      <p:ext uri="{BB962C8B-B14F-4D97-AF65-F5344CB8AC3E}">
        <p14:creationId xmlns:p14="http://schemas.microsoft.com/office/powerpoint/2010/main" val="2022950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everyone! Welcome to my talk on revisiting quantum CCA secure public key encryption. I’m Varun, a fresh postdoc at </a:t>
            </a:r>
            <a:r>
              <a:rPr lang="en-US" dirty="0" err="1"/>
              <a:t>SandboxAQ</a:t>
            </a:r>
            <a:r>
              <a:rPr lang="en-US" dirty="0"/>
              <a:t>. This talk is based on joint work with Navid </a:t>
            </a:r>
            <a:r>
              <a:rPr lang="en-US" dirty="0" err="1"/>
              <a:t>Alamati</a:t>
            </a:r>
            <a:r>
              <a:rPr lang="en-US" dirty="0"/>
              <a:t>, (who’s) a scientist at Visa Research. This work was done while I was a PhD student at ETH Zurich.</a:t>
            </a:r>
          </a:p>
        </p:txBody>
      </p:sp>
      <p:sp>
        <p:nvSpPr>
          <p:cNvPr id="4" name="Slide Number Placeholder 3"/>
          <p:cNvSpPr>
            <a:spLocks noGrp="1"/>
          </p:cNvSpPr>
          <p:nvPr>
            <p:ph type="sldNum" sz="quarter" idx="5"/>
          </p:nvPr>
        </p:nvSpPr>
        <p:spPr/>
        <p:txBody>
          <a:bodyPr/>
          <a:lstStyle/>
          <a:p>
            <a:fld id="{4A2073F2-F905-4C44-BAC7-8D4FBAEA5CB8}" type="slidenum">
              <a:rPr lang="en-CH" smtClean="0"/>
              <a:t>1</a:t>
            </a:fld>
            <a:endParaRPr lang="en-CH"/>
          </a:p>
        </p:txBody>
      </p:sp>
    </p:spTree>
    <p:extLst>
      <p:ext uri="{BB962C8B-B14F-4D97-AF65-F5344CB8AC3E}">
        <p14:creationId xmlns:p14="http://schemas.microsoft.com/office/powerpoint/2010/main" val="452499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turns out that there are also some scenarios in the not-so-far future where this </a:t>
            </a:r>
            <a:r>
              <a:rPr lang="en-US" dirty="0" err="1"/>
              <a:t>qCCA</a:t>
            </a:r>
            <a:r>
              <a:rPr lang="en-US" dirty="0"/>
              <a:t> security notion becomes relevant. Namely, there are cases where an adversary can trick classical devices (say, devices owned by Bob such as smart-cards) to behave “quantumly”– e.g., by keeping the device at super low temperatures and shielding it from any electromagnetic interference. Hence, even in such scenarios, (IND-)</a:t>
            </a:r>
            <a:r>
              <a:rPr lang="en-US" dirty="0" err="1"/>
              <a:t>qCCA</a:t>
            </a:r>
            <a:r>
              <a:rPr lang="en-US" dirty="0"/>
              <a:t> security guarantees that Eve cannot obtain any extra advantage in extracting Alice’s message when having this clever quantum access to Bob’s device.</a:t>
            </a:r>
          </a:p>
        </p:txBody>
      </p:sp>
      <p:sp>
        <p:nvSpPr>
          <p:cNvPr id="4" name="Slide Number Placeholder 3"/>
          <p:cNvSpPr>
            <a:spLocks noGrp="1"/>
          </p:cNvSpPr>
          <p:nvPr>
            <p:ph type="sldNum" sz="quarter" idx="5"/>
          </p:nvPr>
        </p:nvSpPr>
        <p:spPr/>
        <p:txBody>
          <a:bodyPr/>
          <a:lstStyle/>
          <a:p>
            <a:fld id="{4A2073F2-F905-4C44-BAC7-8D4FBAEA5CB8}" type="slidenum">
              <a:rPr lang="en-CH" smtClean="0"/>
              <a:t>10</a:t>
            </a:fld>
            <a:endParaRPr lang="en-CH"/>
          </a:p>
        </p:txBody>
      </p:sp>
    </p:spTree>
    <p:extLst>
      <p:ext uri="{BB962C8B-B14F-4D97-AF65-F5344CB8AC3E}">
        <p14:creationId xmlns:p14="http://schemas.microsoft.com/office/powerpoint/2010/main" val="2792315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Cool,…</a:t>
            </a:r>
          </a:p>
        </p:txBody>
      </p:sp>
      <p:sp>
        <p:nvSpPr>
          <p:cNvPr id="4" name="Slide Number Placeholder 3"/>
          <p:cNvSpPr>
            <a:spLocks noGrp="1"/>
          </p:cNvSpPr>
          <p:nvPr>
            <p:ph type="sldNum" sz="quarter" idx="5"/>
          </p:nvPr>
        </p:nvSpPr>
        <p:spPr/>
        <p:txBody>
          <a:bodyPr/>
          <a:lstStyle/>
          <a:p>
            <a:fld id="{4A2073F2-F905-4C44-BAC7-8D4FBAEA5CB8}" type="slidenum">
              <a:rPr lang="en-CH" smtClean="0"/>
              <a:t>11</a:t>
            </a:fld>
            <a:endParaRPr lang="en-CH"/>
          </a:p>
        </p:txBody>
      </p:sp>
    </p:spTree>
    <p:extLst>
      <p:ext uri="{BB962C8B-B14F-4D97-AF65-F5344CB8AC3E}">
        <p14:creationId xmlns:p14="http://schemas.microsoft.com/office/powerpoint/2010/main" val="358419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what do we mean by revisiting such </a:t>
            </a:r>
            <a:r>
              <a:rPr lang="en-US" dirty="0" err="1"/>
              <a:t>qCCA</a:t>
            </a:r>
            <a:r>
              <a:rPr lang="en-US" dirty="0"/>
              <a:t> secure public key encryption?</a:t>
            </a:r>
          </a:p>
        </p:txBody>
      </p:sp>
      <p:sp>
        <p:nvSpPr>
          <p:cNvPr id="4" name="Slide Number Placeholder 3"/>
          <p:cNvSpPr>
            <a:spLocks noGrp="1"/>
          </p:cNvSpPr>
          <p:nvPr>
            <p:ph type="sldNum" sz="quarter" idx="5"/>
          </p:nvPr>
        </p:nvSpPr>
        <p:spPr/>
        <p:txBody>
          <a:bodyPr/>
          <a:lstStyle/>
          <a:p>
            <a:fld id="{4A2073F2-F905-4C44-BAC7-8D4FBAEA5CB8}" type="slidenum">
              <a:rPr lang="en-CH" smtClean="0"/>
              <a:t>12</a:t>
            </a:fld>
            <a:endParaRPr lang="en-CH"/>
          </a:p>
        </p:txBody>
      </p:sp>
    </p:spTree>
    <p:extLst>
      <p:ext uri="{BB962C8B-B14F-4D97-AF65-F5344CB8AC3E}">
        <p14:creationId xmlns:p14="http://schemas.microsoft.com/office/powerpoint/2010/main" val="576943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consider the plain CCA secure PKE in the post-quantum setting,…</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13</a:t>
            </a:fld>
            <a:endParaRPr lang="en-CH"/>
          </a:p>
        </p:txBody>
      </p:sp>
    </p:spTree>
    <p:extLst>
      <p:ext uri="{BB962C8B-B14F-4D97-AF65-F5344CB8AC3E}">
        <p14:creationId xmlns:p14="http://schemas.microsoft.com/office/powerpoint/2010/main" val="3485568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numerous/tons of instantiations of such schemes in the literature from different post-quantum hardness assumptions – e.g., from lattice-based problems (like LWE), code-based problems (like LPN), and isogeny-based group actions (like CSIDH).</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14</a:t>
            </a:fld>
            <a:endParaRPr lang="en-CH"/>
          </a:p>
        </p:txBody>
      </p:sp>
    </p:spTree>
    <p:extLst>
      <p:ext uri="{BB962C8B-B14F-4D97-AF65-F5344CB8AC3E}">
        <p14:creationId xmlns:p14="http://schemas.microsoft.com/office/powerpoint/2010/main" val="1612690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when it comes to </a:t>
            </a:r>
            <a:r>
              <a:rPr lang="en-US" dirty="0" err="1"/>
              <a:t>qCCA</a:t>
            </a:r>
            <a:r>
              <a:rPr lang="en-US" dirty="0"/>
              <a:t> secure PKE,…</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15</a:t>
            </a:fld>
            <a:endParaRPr lang="en-CH"/>
          </a:p>
        </p:txBody>
      </p:sp>
    </p:spTree>
    <p:extLst>
      <p:ext uri="{BB962C8B-B14F-4D97-AF65-F5344CB8AC3E}">
        <p14:creationId xmlns:p14="http://schemas.microsoft.com/office/powerpoint/2010/main" val="2943871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Turns out there is only one instantiation of such a scheme in the literature, namely from lattices, in the standard model – thanks to </a:t>
            </a:r>
            <a:r>
              <a:rPr lang="en-US" dirty="0" err="1"/>
              <a:t>Boneh</a:t>
            </a:r>
            <a:r>
              <a:rPr lang="en-US" dirty="0"/>
              <a:t> and </a:t>
            </a:r>
            <a:r>
              <a:rPr lang="en-US" dirty="0" err="1"/>
              <a:t>Zhandry</a:t>
            </a:r>
            <a:r>
              <a:rPr lang="en-US" dirty="0"/>
              <a:t>. And I stress “standard model” because…</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16</a:t>
            </a:fld>
            <a:endParaRPr lang="en-CH"/>
          </a:p>
        </p:txBody>
      </p:sp>
    </p:spTree>
    <p:extLst>
      <p:ext uri="{BB962C8B-B14F-4D97-AF65-F5344CB8AC3E}">
        <p14:creationId xmlns:p14="http://schemas.microsoft.com/office/powerpoint/2010/main" val="993897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consider idealized models instead, such as the quantum ROM, then there exists a rich set of generic constructions of </a:t>
            </a:r>
            <a:r>
              <a:rPr lang="en-US" dirty="0" err="1"/>
              <a:t>qCCA</a:t>
            </a:r>
            <a:r>
              <a:rPr lang="en-US" dirty="0"/>
              <a:t> secure PKE schemes – e.g., using variants of the Fujisaki-Okamoto transforms as shown by </a:t>
            </a:r>
            <a:r>
              <a:rPr lang="en-US" dirty="0" err="1"/>
              <a:t>Xagawa</a:t>
            </a:r>
            <a:r>
              <a:rPr lang="en-US" dirty="0"/>
              <a:t> and </a:t>
            </a:r>
            <a:r>
              <a:rPr lang="en-US" dirty="0" err="1"/>
              <a:t>Yamakawa</a:t>
            </a:r>
            <a:r>
              <a:rPr lang="en-US" dirty="0"/>
              <a:t>.</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17</a:t>
            </a:fld>
            <a:endParaRPr lang="en-CH"/>
          </a:p>
        </p:txBody>
      </p:sp>
    </p:spTree>
    <p:extLst>
      <p:ext uri="{BB962C8B-B14F-4D97-AF65-F5344CB8AC3E}">
        <p14:creationId xmlns:p14="http://schemas.microsoft.com/office/powerpoint/2010/main" val="3405554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in our work, we only consider the non-idealized standard model. So in this model, what about instantiations of </a:t>
            </a:r>
            <a:r>
              <a:rPr lang="en-US" dirty="0" err="1"/>
              <a:t>qCCA</a:t>
            </a:r>
            <a:r>
              <a:rPr lang="en-US" dirty="0"/>
              <a:t> secure PKE schemes from non-lattice-based assumptions, such as code-based or (isogeny-)group-action based?</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18</a:t>
            </a:fld>
            <a:endParaRPr lang="en-CH"/>
          </a:p>
        </p:txBody>
      </p:sp>
    </p:spTree>
    <p:extLst>
      <p:ext uri="{BB962C8B-B14F-4D97-AF65-F5344CB8AC3E}">
        <p14:creationId xmlns:p14="http://schemas.microsoft.com/office/powerpoint/2010/main" val="678272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quite similar to NIST’s main motivation to standardize additional digital signatures that are based on post-quantum assumptions that are not based on structured lattices.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19</a:t>
            </a:fld>
            <a:endParaRPr lang="en-CH"/>
          </a:p>
        </p:txBody>
      </p:sp>
    </p:spTree>
    <p:extLst>
      <p:ext uri="{BB962C8B-B14F-4D97-AF65-F5344CB8AC3E}">
        <p14:creationId xmlns:p14="http://schemas.microsoft.com/office/powerpoint/2010/main" val="414095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 begin my talk by first deconstructing the title.</a:t>
            </a:r>
          </a:p>
        </p:txBody>
      </p:sp>
      <p:sp>
        <p:nvSpPr>
          <p:cNvPr id="4" name="Slide Number Placeholder 3"/>
          <p:cNvSpPr>
            <a:spLocks noGrp="1"/>
          </p:cNvSpPr>
          <p:nvPr>
            <p:ph type="sldNum" sz="quarter" idx="5"/>
          </p:nvPr>
        </p:nvSpPr>
        <p:spPr/>
        <p:txBody>
          <a:bodyPr/>
          <a:lstStyle/>
          <a:p>
            <a:fld id="{4A2073F2-F905-4C44-BAC7-8D4FBAEA5CB8}" type="slidenum">
              <a:rPr lang="en-CH" smtClean="0"/>
              <a:t>2</a:t>
            </a:fld>
            <a:endParaRPr lang="en-CH"/>
          </a:p>
        </p:txBody>
      </p:sp>
    </p:spTree>
    <p:extLst>
      <p:ext uri="{BB962C8B-B14F-4D97-AF65-F5344CB8AC3E}">
        <p14:creationId xmlns:p14="http://schemas.microsoft.com/office/powerpoint/2010/main" val="1051737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in light of the recent claimed cryptanalysis of LWE by </a:t>
            </a:r>
            <a:r>
              <a:rPr lang="en-US" dirty="0" err="1"/>
              <a:t>Yilei</a:t>
            </a:r>
            <a:r>
              <a:rPr lang="en-US" dirty="0"/>
              <a:t> Chen, it makes more sense to focus our attention on instantiations from objects beyond /other than lattices.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20</a:t>
            </a:fld>
            <a:endParaRPr lang="en-CH"/>
          </a:p>
        </p:txBody>
      </p:sp>
    </p:spTree>
    <p:extLst>
      <p:ext uri="{BB962C8B-B14F-4D97-AF65-F5344CB8AC3E}">
        <p14:creationId xmlns:p14="http://schemas.microsoft.com/office/powerpoint/2010/main" val="2523830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going back to </a:t>
            </a:r>
            <a:r>
              <a:rPr lang="en-US" dirty="0" err="1"/>
              <a:t>Boneh</a:t>
            </a:r>
            <a:r>
              <a:rPr lang="en-US" dirty="0"/>
              <a:t> and </a:t>
            </a:r>
            <a:r>
              <a:rPr lang="en-US" dirty="0" err="1"/>
              <a:t>Zhandry’s</a:t>
            </a:r>
            <a:r>
              <a:rPr lang="en-US" dirty="0"/>
              <a:t> construction of </a:t>
            </a:r>
            <a:r>
              <a:rPr lang="en-US" dirty="0" err="1"/>
              <a:t>qCCA</a:t>
            </a:r>
            <a:r>
              <a:rPr lang="en-US" dirty="0"/>
              <a:t> secure PKE from LWE,…</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21</a:t>
            </a:fld>
            <a:endParaRPr lang="en-CH"/>
          </a:p>
        </p:txBody>
      </p:sp>
    </p:spTree>
    <p:extLst>
      <p:ext uri="{BB962C8B-B14F-4D97-AF65-F5344CB8AC3E}">
        <p14:creationId xmlns:p14="http://schemas.microsoft.com/office/powerpoint/2010/main" val="2941299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 high-level, they follow the blue-print of a prior LWE-based construction of plain CCA secure PKE scheme by Agrawal et al.</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22</a:t>
            </a:fld>
            <a:endParaRPr lang="en-CH"/>
          </a:p>
        </p:txBody>
      </p:sp>
    </p:spTree>
    <p:extLst>
      <p:ext uri="{BB962C8B-B14F-4D97-AF65-F5344CB8AC3E}">
        <p14:creationId xmlns:p14="http://schemas.microsoft.com/office/powerpoint/2010/main" val="3346712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Technically, Agrawal et al. don’t construct a CCA-secure PKE scheme from lattices directly, but instead…</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23</a:t>
            </a:fld>
            <a:endParaRPr lang="en-CH"/>
          </a:p>
        </p:txBody>
      </p:sp>
    </p:spTree>
    <p:extLst>
      <p:ext uri="{BB962C8B-B14F-4D97-AF65-F5344CB8AC3E}">
        <p14:creationId xmlns:p14="http://schemas.microsoft.com/office/powerpoint/2010/main" val="613561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construct a different primitive called selective secure identity based encryption (or IBE). BTW in the rest of my talk, I’ll be throwing different primitives at you. So be prepared!</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24</a:t>
            </a:fld>
            <a:endParaRPr lang="en-CH"/>
          </a:p>
        </p:txBody>
      </p:sp>
    </p:spTree>
    <p:extLst>
      <p:ext uri="{BB962C8B-B14F-4D97-AF65-F5344CB8AC3E}">
        <p14:creationId xmlns:p14="http://schemas.microsoft.com/office/powerpoint/2010/main" val="39255168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a:t>
            </a:r>
            <a:r>
              <a:rPr lang="en-US" dirty="0" err="1"/>
              <a:t>Boneh</a:t>
            </a:r>
            <a:r>
              <a:rPr lang="en-US" dirty="0"/>
              <a:t> et al. showed in the early 2000’s how to generically construct a (plain) CCA-secure PKE scheme from such an IBE. This is also known as the BCHK transform/construction in the literature.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25</a:t>
            </a:fld>
            <a:endParaRPr lang="en-CH"/>
          </a:p>
        </p:txBody>
      </p:sp>
    </p:spTree>
    <p:extLst>
      <p:ext uri="{BB962C8B-B14F-4D97-AF65-F5344CB8AC3E}">
        <p14:creationId xmlns:p14="http://schemas.microsoft.com/office/powerpoint/2010/main" val="2464922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t>
            </a:r>
            <a:r>
              <a:rPr lang="en-US" dirty="0" err="1"/>
              <a:t>Boneh</a:t>
            </a:r>
            <a:r>
              <a:rPr lang="en-US" dirty="0"/>
              <a:t> and </a:t>
            </a:r>
            <a:r>
              <a:rPr lang="en-US" dirty="0" err="1"/>
              <a:t>Zhandry</a:t>
            </a:r>
            <a:r>
              <a:rPr lang="en-US" dirty="0"/>
              <a:t> did something similar. Namely,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26</a:t>
            </a:fld>
            <a:endParaRPr lang="en-CH"/>
          </a:p>
        </p:txBody>
      </p:sp>
    </p:spTree>
    <p:extLst>
      <p:ext uri="{BB962C8B-B14F-4D97-AF65-F5344CB8AC3E}">
        <p14:creationId xmlns:p14="http://schemas.microsoft.com/office/powerpoint/2010/main" val="29542909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they constructed a different primitive from lattices, namely, a so-called quantum selective secure IBE. In the corresponding security notion for IBE, the adversary can corrupt users in a “quantum fashion” – i.e., it can obtain secret keys of users from the challenger in superposition.</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27</a:t>
            </a:fld>
            <a:endParaRPr lang="en-CH"/>
          </a:p>
        </p:txBody>
      </p:sp>
    </p:spTree>
    <p:extLst>
      <p:ext uri="{BB962C8B-B14F-4D97-AF65-F5344CB8AC3E}">
        <p14:creationId xmlns:p14="http://schemas.microsoft.com/office/powerpoint/2010/main" val="35662721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then they used the same BCHK IBE -&gt; PKE transform to construct a </a:t>
            </a:r>
            <a:r>
              <a:rPr lang="en-US" dirty="0" err="1"/>
              <a:t>qCCA</a:t>
            </a:r>
            <a:r>
              <a:rPr lang="en-US" dirty="0"/>
              <a:t> secure PKE scheme from such a </a:t>
            </a:r>
            <a:r>
              <a:rPr lang="en-US" dirty="0" err="1"/>
              <a:t>qSelective</a:t>
            </a:r>
            <a:r>
              <a:rPr lang="en-US" dirty="0"/>
              <a:t> IBE. In other words, </a:t>
            </a:r>
            <a:r>
              <a:rPr lang="en-US" dirty="0" err="1"/>
              <a:t>Boneh</a:t>
            </a:r>
            <a:r>
              <a:rPr lang="en-US" dirty="0"/>
              <a:t> and </a:t>
            </a:r>
            <a:r>
              <a:rPr lang="en-US" dirty="0" err="1"/>
              <a:t>Zhandry</a:t>
            </a:r>
            <a:r>
              <a:rPr lang="en-US" dirty="0"/>
              <a:t> extended the analysis of the BCHK transform to quantum CCA setting.</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28</a:t>
            </a:fld>
            <a:endParaRPr lang="en-CH"/>
          </a:p>
        </p:txBody>
      </p:sp>
    </p:spTree>
    <p:extLst>
      <p:ext uri="{BB962C8B-B14F-4D97-AF65-F5344CB8AC3E}">
        <p14:creationId xmlns:p14="http://schemas.microsoft.com/office/powerpoint/2010/main" val="3557095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if we focus on the BCHK transform,…</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29</a:t>
            </a:fld>
            <a:endParaRPr lang="en-CH"/>
          </a:p>
        </p:txBody>
      </p:sp>
    </p:spTree>
    <p:extLst>
      <p:ext uri="{BB962C8B-B14F-4D97-AF65-F5344CB8AC3E}">
        <p14:creationId xmlns:p14="http://schemas.microsoft.com/office/powerpoint/2010/main" val="2876011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Starting with CCA-Secure PKE,… </a:t>
            </a:r>
          </a:p>
        </p:txBody>
      </p:sp>
      <p:sp>
        <p:nvSpPr>
          <p:cNvPr id="4" name="Slide Number Placeholder 3"/>
          <p:cNvSpPr>
            <a:spLocks noGrp="1"/>
          </p:cNvSpPr>
          <p:nvPr>
            <p:ph type="sldNum" sz="quarter" idx="5"/>
          </p:nvPr>
        </p:nvSpPr>
        <p:spPr/>
        <p:txBody>
          <a:bodyPr/>
          <a:lstStyle/>
          <a:p>
            <a:fld id="{4A2073F2-F905-4C44-BAC7-8D4FBAEA5CB8}" type="slidenum">
              <a:rPr lang="en-CH" smtClean="0"/>
              <a:t>3</a:t>
            </a:fld>
            <a:endParaRPr lang="en-CH"/>
          </a:p>
        </p:txBody>
      </p:sp>
    </p:spTree>
    <p:extLst>
      <p:ext uri="{BB962C8B-B14F-4D97-AF65-F5344CB8AC3E}">
        <p14:creationId xmlns:p14="http://schemas.microsoft.com/office/powerpoint/2010/main" val="19724111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note that in the plain IND-CCA setting, this is not the only generic construction of such PKE schemes.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30</a:t>
            </a:fld>
            <a:endParaRPr lang="en-CH"/>
          </a:p>
        </p:txBody>
      </p:sp>
    </p:spTree>
    <p:extLst>
      <p:ext uri="{BB962C8B-B14F-4D97-AF65-F5344CB8AC3E}">
        <p14:creationId xmlns:p14="http://schemas.microsoft.com/office/powerpoint/2010/main" val="783580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fact, there are a myriad of generic constructions of CCA secure PKE schemes in the literature. Here I show some of them. Namely, we have constructions from so-called KDM (or Key-Dependent Message secure) PKE schemes, hash proof systems, adaptive trapdoor functions, and so on.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31</a:t>
            </a:fld>
            <a:endParaRPr lang="en-CH"/>
          </a:p>
        </p:txBody>
      </p:sp>
    </p:spTree>
    <p:extLst>
      <p:ext uri="{BB962C8B-B14F-4D97-AF65-F5344CB8AC3E}">
        <p14:creationId xmlns:p14="http://schemas.microsoft.com/office/powerpoint/2010/main" val="3334446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coming back to our </a:t>
            </a:r>
            <a:r>
              <a:rPr lang="en-US" dirty="0" err="1"/>
              <a:t>qCCA</a:t>
            </a:r>
            <a:r>
              <a:rPr lang="en-US" dirty="0"/>
              <a:t> setting, can we show similar generic constructions?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32</a:t>
            </a:fld>
            <a:endParaRPr lang="en-CH"/>
          </a:p>
        </p:txBody>
      </p:sp>
    </p:spTree>
    <p:extLst>
      <p:ext uri="{BB962C8B-B14F-4D97-AF65-F5344CB8AC3E}">
        <p14:creationId xmlns:p14="http://schemas.microsoft.com/office/powerpoint/2010/main" val="2730597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a:t>
            </a:r>
            <a:r>
              <a:rPr lang="en-US" dirty="0" err="1"/>
              <a:t>Boneh</a:t>
            </a:r>
            <a:r>
              <a:rPr lang="en-US" dirty="0"/>
              <a:t> and </a:t>
            </a:r>
            <a:r>
              <a:rPr lang="en-US" dirty="0" err="1"/>
              <a:t>Zhandry</a:t>
            </a:r>
            <a:r>
              <a:rPr lang="en-US" dirty="0"/>
              <a:t> showed a quantum secure construction from IBE. However, they had to rely on a stronger and non-standard quantum security notion for their IBE in the first place as well. So in some sense, their result does not seem surprising.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33</a:t>
            </a:fld>
            <a:endParaRPr lang="en-CH"/>
          </a:p>
        </p:txBody>
      </p:sp>
    </p:spTree>
    <p:extLst>
      <p:ext uri="{BB962C8B-B14F-4D97-AF65-F5344CB8AC3E}">
        <p14:creationId xmlns:p14="http://schemas.microsoft.com/office/powerpoint/2010/main" val="16385376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surprisingly in our work, we show that generic constructions of </a:t>
            </a:r>
            <a:r>
              <a:rPr lang="en-US" dirty="0" err="1"/>
              <a:t>qCCA</a:t>
            </a:r>
            <a:r>
              <a:rPr lang="en-US" dirty="0"/>
              <a:t> secure PKE schemes from hash proof systems and KDM(-secure) PKE are possible without any extra assumption on their (post-)quantum security!</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34</a:t>
            </a:fld>
            <a:endParaRPr lang="en-CH"/>
          </a:p>
        </p:txBody>
      </p:sp>
    </p:spTree>
    <p:extLst>
      <p:ext uri="{BB962C8B-B14F-4D97-AF65-F5344CB8AC3E}">
        <p14:creationId xmlns:p14="http://schemas.microsoft.com/office/powerpoint/2010/main" val="39503532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Namely, we just require that these building blocks are secure against post-quantum adversaries with no special quantum access in their corresponding standard security games/notions. In other words, we are not modifying the security games/notions of KDM PKE and hash proof systems in our analysis, in contrast to what </a:t>
            </a:r>
            <a:r>
              <a:rPr lang="en-US" dirty="0" err="1"/>
              <a:t>Boneh</a:t>
            </a:r>
            <a:r>
              <a:rPr lang="en-US" dirty="0"/>
              <a:t> and </a:t>
            </a:r>
            <a:r>
              <a:rPr lang="en-US" dirty="0" err="1"/>
              <a:t>Zhandry</a:t>
            </a:r>
            <a:r>
              <a:rPr lang="en-US" dirty="0"/>
              <a:t> did for IBE.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35</a:t>
            </a:fld>
            <a:endParaRPr lang="en-CH"/>
          </a:p>
        </p:txBody>
      </p:sp>
    </p:spTree>
    <p:extLst>
      <p:ext uri="{BB962C8B-B14F-4D97-AF65-F5344CB8AC3E}">
        <p14:creationId xmlns:p14="http://schemas.microsoft.com/office/powerpoint/2010/main" val="585436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in terms of constructions from concrete post-quantum hardness assumptions,…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36</a:t>
            </a:fld>
            <a:endParaRPr lang="en-CH"/>
          </a:p>
        </p:txBody>
      </p:sp>
    </p:spTree>
    <p:extLst>
      <p:ext uri="{BB962C8B-B14F-4D97-AF65-F5344CB8AC3E}">
        <p14:creationId xmlns:p14="http://schemas.microsoft.com/office/powerpoint/2010/main" val="25678974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as mentioned earlier, </a:t>
            </a:r>
            <a:r>
              <a:rPr lang="en-US" dirty="0" err="1"/>
              <a:t>Boneh</a:t>
            </a:r>
            <a:r>
              <a:rPr lang="en-US" dirty="0"/>
              <a:t> and </a:t>
            </a:r>
            <a:r>
              <a:rPr lang="en-US" dirty="0" err="1"/>
              <a:t>Zhandry</a:t>
            </a:r>
            <a:r>
              <a:rPr lang="en-US" dirty="0"/>
              <a:t> used the LWE assumption.</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37</a:t>
            </a:fld>
            <a:endParaRPr lang="en-CH"/>
          </a:p>
        </p:txBody>
      </p:sp>
    </p:spTree>
    <p:extLst>
      <p:ext uri="{BB962C8B-B14F-4D97-AF65-F5344CB8AC3E}">
        <p14:creationId xmlns:p14="http://schemas.microsoft.com/office/powerpoint/2010/main" val="33462609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Whereas a nice part about our new generic constructions is that, in the literature, there exist instantiations of KDM-secure PKE from code-based problems such as LPN, and instantiations of hash proof systems from isogeny-based group actions such as CSIDH. This in-turn implies new instantiations of </a:t>
            </a:r>
            <a:r>
              <a:rPr lang="en-US" dirty="0" err="1"/>
              <a:t>qCCA</a:t>
            </a:r>
            <a:r>
              <a:rPr lang="en-US" dirty="0"/>
              <a:t> secure PKE from non-lattice-based assumptions.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38</a:t>
            </a:fld>
            <a:endParaRPr lang="en-CH"/>
          </a:p>
        </p:txBody>
      </p:sp>
    </p:spTree>
    <p:extLst>
      <p:ext uri="{BB962C8B-B14F-4D97-AF65-F5344CB8AC3E}">
        <p14:creationId xmlns:p14="http://schemas.microsoft.com/office/powerpoint/2010/main" val="39757548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Notice that all this time, I was not really touching / talking about adaptive TDFs.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39</a:t>
            </a:fld>
            <a:endParaRPr lang="en-CH"/>
          </a:p>
        </p:txBody>
      </p:sp>
    </p:spTree>
    <p:extLst>
      <p:ext uri="{BB962C8B-B14F-4D97-AF65-F5344CB8AC3E}">
        <p14:creationId xmlns:p14="http://schemas.microsoft.com/office/powerpoint/2010/main" val="201570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a quick 1-slide recap of what we mean by that. IND-CCA security, roughly speaking, guarantees that if Alice encrypts a message under Bob’s public-key, then the resulting ciphertext does not leak anything about the message to third-parties such as Eve. This holds true even when Eve has black-box access to Bob’s “decryption oracle” which allows her to decrypt any ciphertext of her choice, except of course the Alice’s / target ciphertext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4</a:t>
            </a:fld>
            <a:endParaRPr lang="en-CH"/>
          </a:p>
        </p:txBody>
      </p:sp>
    </p:spTree>
    <p:extLst>
      <p:ext uri="{BB962C8B-B14F-4D97-AF65-F5344CB8AC3E}">
        <p14:creationId xmlns:p14="http://schemas.microsoft.com/office/powerpoint/2010/main" val="1934117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we also show a construction of </a:t>
            </a:r>
            <a:r>
              <a:rPr lang="en-US" dirty="0" err="1"/>
              <a:t>qCCA</a:t>
            </a:r>
            <a:r>
              <a:rPr lang="en-US" dirty="0"/>
              <a:t> secure PKE from adaptive TDFs but wherein we require a stronger quantum security property from such TDFs. We introduce/call these primitives as “quantum adaptive TDFs” wherein one-</a:t>
            </a:r>
            <a:r>
              <a:rPr lang="en-US" dirty="0" err="1"/>
              <a:t>wayness</a:t>
            </a:r>
            <a:r>
              <a:rPr lang="en-US" dirty="0"/>
              <a:t> of TDFs holds even when an adversary can make inversion queries in superposition.  Now this is quite similar to </a:t>
            </a:r>
            <a:r>
              <a:rPr lang="en-US" dirty="0" err="1"/>
              <a:t>Boneh</a:t>
            </a:r>
            <a:r>
              <a:rPr lang="en-US" dirty="0"/>
              <a:t> and </a:t>
            </a:r>
            <a:r>
              <a:rPr lang="en-US" dirty="0" err="1"/>
              <a:t>Zhandry’s</a:t>
            </a:r>
            <a:r>
              <a:rPr lang="en-US" dirty="0"/>
              <a:t> result from IBEs and whatever criticism we had for their construction should also apply to us.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40</a:t>
            </a:fld>
            <a:endParaRPr lang="en-CH"/>
          </a:p>
        </p:txBody>
      </p:sp>
    </p:spTree>
    <p:extLst>
      <p:ext uri="{BB962C8B-B14F-4D97-AF65-F5344CB8AC3E}">
        <p14:creationId xmlns:p14="http://schemas.microsoft.com/office/powerpoint/2010/main" val="479570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we also go on to show that such quantum adaptive TDF’s can be generically constructed from yet another primitive in the literature called correlated-product TDF; I believe this should be the last “new” primitive I talk about in this presentation. And in this construction, the correlated-product TDFs need not satisfy any new quantum security property and just need to be secure against post-quantum adversaries with no special quantum access.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41</a:t>
            </a:fld>
            <a:endParaRPr lang="en-CH"/>
          </a:p>
        </p:txBody>
      </p:sp>
    </p:spTree>
    <p:extLst>
      <p:ext uri="{BB962C8B-B14F-4D97-AF65-F5344CB8AC3E}">
        <p14:creationId xmlns:p14="http://schemas.microsoft.com/office/powerpoint/2010/main" val="3015443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a:t>
            </a:r>
            <a:r>
              <a:rPr lang="en-US" dirty="0" err="1"/>
              <a:t>Micciancio</a:t>
            </a:r>
            <a:r>
              <a:rPr lang="en-US" dirty="0"/>
              <a:t> and </a:t>
            </a:r>
            <a:r>
              <a:rPr lang="en-US" dirty="0" err="1"/>
              <a:t>Peikert</a:t>
            </a:r>
            <a:r>
              <a:rPr lang="en-US" dirty="0"/>
              <a:t> provide a construction of such correlated product TDFs from LWE. This means that our results imply yet another lattice-based construction of </a:t>
            </a:r>
            <a:r>
              <a:rPr lang="en-US" dirty="0" err="1"/>
              <a:t>qCCA</a:t>
            </a:r>
            <a:r>
              <a:rPr lang="en-US" dirty="0"/>
              <a:t> secure PKE scheme. However because of the recent claimed quantum attack on LWE by </a:t>
            </a:r>
            <a:r>
              <a:rPr lang="en-US" dirty="0" err="1"/>
              <a:t>Yilei</a:t>
            </a:r>
            <a:r>
              <a:rPr lang="en-US" dirty="0"/>
              <a:t> Chen, this instantiation might be moot. Regardless of this, we hope that the primitive of “quantum ATDFs” (that we introduce in our work) finds other applications beyond the construction of </a:t>
            </a:r>
            <a:r>
              <a:rPr lang="en-US" dirty="0" err="1"/>
              <a:t>qCCA</a:t>
            </a:r>
            <a:r>
              <a:rPr lang="en-US" dirty="0"/>
              <a:t> secure PKE..</a:t>
            </a:r>
            <a:br>
              <a:rPr lang="en-US" dirty="0"/>
            </a:b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42</a:t>
            </a:fld>
            <a:endParaRPr lang="en-CH"/>
          </a:p>
        </p:txBody>
      </p:sp>
    </p:spTree>
    <p:extLst>
      <p:ext uri="{BB962C8B-B14F-4D97-AF65-F5344CB8AC3E}">
        <p14:creationId xmlns:p14="http://schemas.microsoft.com/office/powerpoint/2010/main" val="14543705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Putting things together, this is sort-of a bird’s eye view of our results. But we are not done yet.</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43</a:t>
            </a:fld>
            <a:endParaRPr lang="en-CH"/>
          </a:p>
        </p:txBody>
      </p:sp>
    </p:spTree>
    <p:extLst>
      <p:ext uri="{BB962C8B-B14F-4D97-AF65-F5344CB8AC3E}">
        <p14:creationId xmlns:p14="http://schemas.microsoft.com/office/powerpoint/2010/main" val="35084222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we only consider the “generic (constructions) part” of this overview (– and forget the concrete post-quantum assumptions for a moment –), then during our analysis, we came up with some more interesting (generic) results.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44</a:t>
            </a:fld>
            <a:endParaRPr lang="en-CH"/>
          </a:p>
        </p:txBody>
      </p:sp>
    </p:spTree>
    <p:extLst>
      <p:ext uri="{BB962C8B-B14F-4D97-AF65-F5344CB8AC3E}">
        <p14:creationId xmlns:p14="http://schemas.microsoft.com/office/powerpoint/2010/main" val="1706464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starting with the construction from KDM-secure PKE,…</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45</a:t>
            </a:fld>
            <a:endParaRPr lang="en-CH"/>
          </a:p>
        </p:txBody>
      </p:sp>
    </p:spTree>
    <p:extLst>
      <p:ext uri="{BB962C8B-B14F-4D97-AF65-F5344CB8AC3E}">
        <p14:creationId xmlns:p14="http://schemas.microsoft.com/office/powerpoint/2010/main" val="8964290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technically show that such PKE schemes result in </a:t>
            </a:r>
            <a:r>
              <a:rPr lang="en-US" dirty="0" err="1"/>
              <a:t>qCCA</a:t>
            </a:r>
            <a:r>
              <a:rPr lang="en-US" dirty="0"/>
              <a:t> secure Key Encapsulation Mechanism (KEM).</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46</a:t>
            </a:fld>
            <a:endParaRPr lang="en-CH"/>
          </a:p>
        </p:txBody>
      </p:sp>
    </p:spTree>
    <p:extLst>
      <p:ext uri="{BB962C8B-B14F-4D97-AF65-F5344CB8AC3E}">
        <p14:creationId xmlns:p14="http://schemas.microsoft.com/office/powerpoint/2010/main" val="2478744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we showed that </a:t>
            </a:r>
            <a:r>
              <a:rPr lang="en-US" dirty="0" err="1"/>
              <a:t>qCCA</a:t>
            </a:r>
            <a:r>
              <a:rPr lang="en-US" dirty="0"/>
              <a:t> secure KEMs result in </a:t>
            </a:r>
            <a:r>
              <a:rPr lang="en-US" dirty="0" err="1"/>
              <a:t>qCCA</a:t>
            </a:r>
            <a:r>
              <a:rPr lang="en-US" dirty="0"/>
              <a:t> secure PKE schemes as well via the well-known KEM-DEM paradigm of Cramer and </a:t>
            </a:r>
            <a:r>
              <a:rPr lang="en-US" dirty="0" err="1"/>
              <a:t>Shoup</a:t>
            </a:r>
            <a:r>
              <a:rPr lang="en-US" dirty="0"/>
              <a:t>. And an interesting part of our result is that in such a composition we don’t require a strong quantum secure DEM – i.e., for the DEM component, we only require security against post-quantum adversaries who have classical access to the encryption and decryption oracles.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47</a:t>
            </a:fld>
            <a:endParaRPr lang="en-CH"/>
          </a:p>
        </p:txBody>
      </p:sp>
    </p:spTree>
    <p:extLst>
      <p:ext uri="{BB962C8B-B14F-4D97-AF65-F5344CB8AC3E}">
        <p14:creationId xmlns:p14="http://schemas.microsoft.com/office/powerpoint/2010/main" val="15448642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when it comes to the generic construction from quantum adaptive TDFs,…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48</a:t>
            </a:fld>
            <a:endParaRPr lang="en-CH"/>
          </a:p>
        </p:txBody>
      </p:sp>
    </p:spTree>
    <p:extLst>
      <p:ext uri="{BB962C8B-B14F-4D97-AF65-F5344CB8AC3E}">
        <p14:creationId xmlns:p14="http://schemas.microsoft.com/office/powerpoint/2010/main" val="16177255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first show that such TDFs result in </a:t>
            </a:r>
            <a:r>
              <a:rPr lang="en-US" dirty="0" err="1"/>
              <a:t>qCCA</a:t>
            </a:r>
            <a:r>
              <a:rPr lang="en-US" dirty="0"/>
              <a:t> secure PKE schemes that can only encrypt single-bit messages.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49</a:t>
            </a:fld>
            <a:endParaRPr lang="en-CH"/>
          </a:p>
        </p:txBody>
      </p:sp>
    </p:spTree>
    <p:extLst>
      <p:ext uri="{BB962C8B-B14F-4D97-AF65-F5344CB8AC3E}">
        <p14:creationId xmlns:p14="http://schemas.microsoft.com/office/powerpoint/2010/main" val="9247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Great,…</a:t>
            </a:r>
          </a:p>
        </p:txBody>
      </p:sp>
      <p:sp>
        <p:nvSpPr>
          <p:cNvPr id="4" name="Slide Number Placeholder 3"/>
          <p:cNvSpPr>
            <a:spLocks noGrp="1"/>
          </p:cNvSpPr>
          <p:nvPr>
            <p:ph type="sldNum" sz="quarter" idx="5"/>
          </p:nvPr>
        </p:nvSpPr>
        <p:spPr/>
        <p:txBody>
          <a:bodyPr/>
          <a:lstStyle/>
          <a:p>
            <a:fld id="{4A2073F2-F905-4C44-BAC7-8D4FBAEA5CB8}" type="slidenum">
              <a:rPr lang="en-CH" smtClean="0"/>
              <a:t>5</a:t>
            </a:fld>
            <a:endParaRPr lang="en-CH"/>
          </a:p>
        </p:txBody>
      </p:sp>
    </p:spTree>
    <p:extLst>
      <p:ext uri="{BB962C8B-B14F-4D97-AF65-F5344CB8AC3E}">
        <p14:creationId xmlns:p14="http://schemas.microsoft.com/office/powerpoint/2010/main" val="18202303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we show how to bootstrap any single-bit </a:t>
            </a:r>
            <a:r>
              <a:rPr lang="en-US" dirty="0" err="1"/>
              <a:t>qCCA</a:t>
            </a:r>
            <a:r>
              <a:rPr lang="en-US" dirty="0"/>
              <a:t> secure PKE scheme to a multi-bit one. In essence, here we extend the so-called completeness of bit encryption in the classical CCA setting showed by </a:t>
            </a:r>
            <a:r>
              <a:rPr lang="en-US" dirty="0" err="1"/>
              <a:t>Hohenberger</a:t>
            </a:r>
            <a:r>
              <a:rPr lang="en-US" dirty="0"/>
              <a:t> et al. to the quantum CCA setting.</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50</a:t>
            </a:fld>
            <a:endParaRPr lang="en-CH"/>
          </a:p>
        </p:txBody>
      </p:sp>
    </p:spTree>
    <p:extLst>
      <p:ext uri="{BB962C8B-B14F-4D97-AF65-F5344CB8AC3E}">
        <p14:creationId xmlns:p14="http://schemas.microsoft.com/office/powerpoint/2010/main" val="21104059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this is a more fine-grained overview of our results.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51</a:t>
            </a:fld>
            <a:endParaRPr lang="en-CH"/>
          </a:p>
        </p:txBody>
      </p:sp>
    </p:spTree>
    <p:extLst>
      <p:ext uri="{BB962C8B-B14F-4D97-AF65-F5344CB8AC3E}">
        <p14:creationId xmlns:p14="http://schemas.microsoft.com/office/powerpoint/2010/main" val="36757043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finally, if we take a step back and revisit the </a:t>
            </a:r>
            <a:r>
              <a:rPr lang="en-US" dirty="0" err="1"/>
              <a:t>qCCA</a:t>
            </a:r>
            <a:r>
              <a:rPr lang="en-US" dirty="0"/>
              <a:t> security notion ….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52</a:t>
            </a:fld>
            <a:endParaRPr lang="en-CH"/>
          </a:p>
        </p:txBody>
      </p:sp>
    </p:spTree>
    <p:extLst>
      <p:ext uri="{BB962C8B-B14F-4D97-AF65-F5344CB8AC3E}">
        <p14:creationId xmlns:p14="http://schemas.microsoft.com/office/powerpoint/2010/main" val="31154516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of </a:t>
            </a:r>
            <a:r>
              <a:rPr lang="en-US" dirty="0" err="1"/>
              <a:t>Boneh</a:t>
            </a:r>
            <a:r>
              <a:rPr lang="en-US" dirty="0"/>
              <a:t> and </a:t>
            </a:r>
            <a:r>
              <a:rPr lang="en-US" dirty="0" err="1"/>
              <a:t>Zhandry</a:t>
            </a:r>
            <a:r>
              <a:rPr lang="en-US" dirty="0"/>
              <a:t> in more detail…</a:t>
            </a:r>
          </a:p>
        </p:txBody>
      </p:sp>
      <p:sp>
        <p:nvSpPr>
          <p:cNvPr id="4" name="Slide Number Placeholder 3"/>
          <p:cNvSpPr>
            <a:spLocks noGrp="1"/>
          </p:cNvSpPr>
          <p:nvPr>
            <p:ph type="sldNum" sz="quarter" idx="5"/>
          </p:nvPr>
        </p:nvSpPr>
        <p:spPr/>
        <p:txBody>
          <a:bodyPr/>
          <a:lstStyle/>
          <a:p>
            <a:fld id="{4A2073F2-F905-4C44-BAC7-8D4FBAEA5CB8}" type="slidenum">
              <a:rPr lang="en-CH" smtClean="0"/>
              <a:t>53</a:t>
            </a:fld>
            <a:endParaRPr lang="en-CH"/>
          </a:p>
        </p:txBody>
      </p:sp>
    </p:spTree>
    <p:extLst>
      <p:ext uri="{BB962C8B-B14F-4D97-AF65-F5344CB8AC3E}">
        <p14:creationId xmlns:p14="http://schemas.microsoft.com/office/powerpoint/2010/main" val="42244959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then in the left-or-right type security game/notion, the challenge phase is “classical” – i.e., Eve can only pick classical messages of Alice to distinguish. Whereas the rest/other pre- and post-challenge phases of the security game are “quantum” – i.e., Eve can query the decryption oracle in superposition. Because of this inconsistency/asymmetry across phases, the community thought this </a:t>
            </a:r>
            <a:r>
              <a:rPr lang="en-US" dirty="0" err="1"/>
              <a:t>qCCA</a:t>
            </a:r>
            <a:r>
              <a:rPr lang="en-US" dirty="0"/>
              <a:t> security notion was a bit “artificial” and proposed their own ”realistic” quantum security notions as alternatives (by “realistic”, I don’t mean in terms of applications, but just the formal security notion itself – on how it’s defined).</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54</a:t>
            </a:fld>
            <a:endParaRPr lang="en-CH"/>
          </a:p>
        </p:txBody>
      </p:sp>
    </p:spTree>
    <p:extLst>
      <p:ext uri="{BB962C8B-B14F-4D97-AF65-F5344CB8AC3E}">
        <p14:creationId xmlns:p14="http://schemas.microsoft.com/office/powerpoint/2010/main" val="1716550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such notion that was proposed was the so-called </a:t>
            </a:r>
            <a:r>
              <a:rPr lang="en-US" dirty="0" err="1"/>
              <a:t>qIND-qCCA</a:t>
            </a:r>
            <a:r>
              <a:rPr lang="en-US" dirty="0"/>
              <a:t> security by Chevalier et al. In such a notion, all phases are “quantum”. At a very high-level, this notion follows a “real-or-random” style instead of “left-or-right”.</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55</a:t>
            </a:fld>
            <a:endParaRPr lang="en-CH"/>
          </a:p>
        </p:txBody>
      </p:sp>
    </p:spTree>
    <p:extLst>
      <p:ext uri="{BB962C8B-B14F-4D97-AF65-F5344CB8AC3E}">
        <p14:creationId xmlns:p14="http://schemas.microsoft.com/office/powerpoint/2010/main" val="709403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a nice result shown by Chevalier et al. is that,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56</a:t>
            </a:fld>
            <a:endParaRPr lang="en-CH"/>
          </a:p>
        </p:txBody>
      </p:sp>
    </p:spTree>
    <p:extLst>
      <p:ext uri="{BB962C8B-B14F-4D97-AF65-F5344CB8AC3E}">
        <p14:creationId xmlns:p14="http://schemas.microsoft.com/office/powerpoint/2010/main" val="271707509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one can generically construct such a “truly” quantum secure PKE – i.e., </a:t>
            </a:r>
            <a:r>
              <a:rPr lang="en-US" dirty="0" err="1"/>
              <a:t>qIND</a:t>
            </a:r>
            <a:r>
              <a:rPr lang="en-US" dirty="0"/>
              <a:t>-</a:t>
            </a:r>
            <a:r>
              <a:rPr lang="en-US" dirty="0" err="1"/>
              <a:t>qCCA</a:t>
            </a:r>
            <a:r>
              <a:rPr lang="en-US" dirty="0"/>
              <a:t>-secure PKE – from *any* (plain) </a:t>
            </a:r>
            <a:r>
              <a:rPr lang="en-US" dirty="0" err="1"/>
              <a:t>qCCA</a:t>
            </a:r>
            <a:r>
              <a:rPr lang="en-US" dirty="0"/>
              <a:t> secure PKE scheme.</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57</a:t>
            </a:fld>
            <a:endParaRPr lang="en-CH"/>
          </a:p>
        </p:txBody>
      </p:sp>
    </p:spTree>
    <p:extLst>
      <p:ext uri="{BB962C8B-B14F-4D97-AF65-F5344CB8AC3E}">
        <p14:creationId xmlns:p14="http://schemas.microsoft.com/office/powerpoint/2010/main" val="42805527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other words, if we plug in this lifting theorem to our results, then we not only obtain new constructions of </a:t>
            </a:r>
            <a:r>
              <a:rPr lang="en-US" dirty="0" err="1"/>
              <a:t>qIND-qCCA</a:t>
            </a:r>
            <a:r>
              <a:rPr lang="en-US" dirty="0"/>
              <a:t> secure PKE schemes from a variety of generic primitives shown here,…</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58</a:t>
            </a:fld>
            <a:endParaRPr lang="en-CH"/>
          </a:p>
        </p:txBody>
      </p:sp>
    </p:spTree>
    <p:extLst>
      <p:ext uri="{BB962C8B-B14F-4D97-AF65-F5344CB8AC3E}">
        <p14:creationId xmlns:p14="http://schemas.microsoft.com/office/powerpoint/2010/main" val="9845427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but we also obtain constructions from diverse post-quantum assumptions such as LPN and CSIDH.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59</a:t>
            </a:fld>
            <a:endParaRPr lang="en-CH"/>
          </a:p>
        </p:txBody>
      </p:sp>
    </p:spTree>
    <p:extLst>
      <p:ext uri="{BB962C8B-B14F-4D97-AF65-F5344CB8AC3E}">
        <p14:creationId xmlns:p14="http://schemas.microsoft.com/office/powerpoint/2010/main" val="2097929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what do we mean by *quantum* CCA-secure PKE?</a:t>
            </a:r>
          </a:p>
        </p:txBody>
      </p:sp>
      <p:sp>
        <p:nvSpPr>
          <p:cNvPr id="4" name="Slide Number Placeholder 3"/>
          <p:cNvSpPr>
            <a:spLocks noGrp="1"/>
          </p:cNvSpPr>
          <p:nvPr>
            <p:ph type="sldNum" sz="quarter" idx="5"/>
          </p:nvPr>
        </p:nvSpPr>
        <p:spPr/>
        <p:txBody>
          <a:bodyPr/>
          <a:lstStyle/>
          <a:p>
            <a:fld id="{4A2073F2-F905-4C44-BAC7-8D4FBAEA5CB8}" type="slidenum">
              <a:rPr lang="en-CH" smtClean="0"/>
              <a:t>6</a:t>
            </a:fld>
            <a:endParaRPr lang="en-CH"/>
          </a:p>
        </p:txBody>
      </p:sp>
    </p:spTree>
    <p:extLst>
      <p:ext uri="{BB962C8B-B14F-4D97-AF65-F5344CB8AC3E}">
        <p14:creationId xmlns:p14="http://schemas.microsoft.com/office/powerpoint/2010/main" val="25624815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one very important thing that I’d like to stress here is that, even though we are considering different quantum security notions, all our analyzed constructions shown in the overview are *classical*.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60</a:t>
            </a:fld>
            <a:endParaRPr lang="en-CH"/>
          </a:p>
        </p:txBody>
      </p:sp>
    </p:spTree>
    <p:extLst>
      <p:ext uri="{BB962C8B-B14F-4D97-AF65-F5344CB8AC3E}">
        <p14:creationId xmlns:p14="http://schemas.microsoft.com/office/powerpoint/2010/main" val="23367861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that, I mean that all these constructions can implemented on classical devices, even now. The motivation here is that when (large scale) quantum computing becomes reality/mainstream, and when these classical PKE constructions are eventually ported to a quantum device, then we can still be sure of their confidentiality guarantees even when Eve gets quantum decryption access to such devices.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61</a:t>
            </a:fld>
            <a:endParaRPr lang="en-CH"/>
          </a:p>
        </p:txBody>
      </p:sp>
    </p:spTree>
    <p:extLst>
      <p:ext uri="{BB962C8B-B14F-4D97-AF65-F5344CB8AC3E}">
        <p14:creationId xmlns:p14="http://schemas.microsoft.com/office/powerpoint/2010/main" val="25716305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these classical PKE constructions need to be contrasted with some recent quantum PKE constructions introduced in the literature which inherently require quantum machinery. E.g., a recent construction of </a:t>
            </a:r>
            <a:r>
              <a:rPr lang="en-US" dirty="0" err="1"/>
              <a:t>Barooti</a:t>
            </a:r>
            <a:r>
              <a:rPr lang="en-US" dirty="0"/>
              <a:t> et al. require quantum public keys which is (just) not feasible with our current technology.</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62</a:t>
            </a:fld>
            <a:endParaRPr lang="en-CH"/>
          </a:p>
        </p:txBody>
      </p:sp>
    </p:spTree>
    <p:extLst>
      <p:ext uri="{BB962C8B-B14F-4D97-AF65-F5344CB8AC3E}">
        <p14:creationId xmlns:p14="http://schemas.microsoft.com/office/powerpoint/2010/main" val="11670813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in the last part of my talk, I’ll give an overview of the techniques we used in our </a:t>
            </a:r>
            <a:r>
              <a:rPr lang="en-US" dirty="0" err="1"/>
              <a:t>qCCA</a:t>
            </a:r>
            <a:r>
              <a:rPr lang="en-US" dirty="0"/>
              <a:t> security analysis. I’ll take the example of our KDM-based result. Let’s first focus on the *plain* CCA-security analysis of Kitagawa et al.’s PKE construction from a KDM-secure PKE scheme.</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63</a:t>
            </a:fld>
            <a:endParaRPr lang="en-CH"/>
          </a:p>
        </p:txBody>
      </p:sp>
    </p:spTree>
    <p:extLst>
      <p:ext uri="{BB962C8B-B14F-4D97-AF65-F5344CB8AC3E}">
        <p14:creationId xmlns:p14="http://schemas.microsoft.com/office/powerpoint/2010/main" val="42130112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such an analysis, we want to show that if there exists an adversary, say Eve, who can break IND-CCA security of the constructed PKE scheme, then there also exists an adversary, say Charlie shown in red, who breaks KDM security of the underlying / starting PKE – this is essentially what we call a reduction. So in a formal proof, we start with Eve interacting with the decryption oracle classically in the IND-CCA security game </a:t>
            </a:r>
            <a:r>
              <a:rPr lang="en-US" dirty="0" err="1"/>
              <a:t>w.r.t.</a:t>
            </a:r>
            <a:r>
              <a:rPr lang="en-US" dirty="0"/>
              <a:t> the final / constructed PKE.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64</a:t>
            </a:fld>
            <a:endParaRPr lang="en-CH"/>
          </a:p>
        </p:txBody>
      </p:sp>
    </p:spTree>
    <p:extLst>
      <p:ext uri="{BB962C8B-B14F-4D97-AF65-F5344CB8AC3E}">
        <p14:creationId xmlns:p14="http://schemas.microsoft.com/office/powerpoint/2010/main" val="22739395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in the IND-CCA game, we replace the original decryption oracle with an indistinguishable oracle, Dec hat, (from the point of view of Eve) wherein the modified oracle no longer uses the secret key to respond to Eve’s decryption queries.</a:t>
            </a:r>
          </a:p>
        </p:txBody>
      </p:sp>
      <p:sp>
        <p:nvSpPr>
          <p:cNvPr id="4" name="Slide Number Placeholder 3"/>
          <p:cNvSpPr>
            <a:spLocks noGrp="1"/>
          </p:cNvSpPr>
          <p:nvPr>
            <p:ph type="sldNum" sz="quarter" idx="5"/>
          </p:nvPr>
        </p:nvSpPr>
        <p:spPr/>
        <p:txBody>
          <a:bodyPr/>
          <a:lstStyle/>
          <a:p>
            <a:fld id="{4A2073F2-F905-4C44-BAC7-8D4FBAEA5CB8}" type="slidenum">
              <a:rPr lang="en-CH" smtClean="0"/>
              <a:t>65</a:t>
            </a:fld>
            <a:endParaRPr lang="en-CH"/>
          </a:p>
        </p:txBody>
      </p:sp>
    </p:spTree>
    <p:extLst>
      <p:ext uri="{BB962C8B-B14F-4D97-AF65-F5344CB8AC3E}">
        <p14:creationId xmlns:p14="http://schemas.microsoft.com/office/powerpoint/2010/main" val="19477934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we show how Charlie can break KDM security of the starting / underlying PKE scheme by simulating the Dec hat oracle towards Eve. Note that Charlie can simulate the Dec hat oracle because the oracle no longer uses the secret key for Eve’s decryption queries. And this replacement step is important because Charlie doesn’t have access to related secret key information in the KDM security game.</a:t>
            </a:r>
          </a:p>
        </p:txBody>
      </p:sp>
      <p:sp>
        <p:nvSpPr>
          <p:cNvPr id="4" name="Slide Number Placeholder 3"/>
          <p:cNvSpPr>
            <a:spLocks noGrp="1"/>
          </p:cNvSpPr>
          <p:nvPr>
            <p:ph type="sldNum" sz="quarter" idx="5"/>
          </p:nvPr>
        </p:nvSpPr>
        <p:spPr/>
        <p:txBody>
          <a:bodyPr/>
          <a:lstStyle/>
          <a:p>
            <a:fld id="{4A2073F2-F905-4C44-BAC7-8D4FBAEA5CB8}" type="slidenum">
              <a:rPr lang="en-CH" smtClean="0"/>
              <a:t>66</a:t>
            </a:fld>
            <a:endParaRPr lang="en-CH"/>
          </a:p>
        </p:txBody>
      </p:sp>
    </p:spTree>
    <p:extLst>
      <p:ext uri="{BB962C8B-B14F-4D97-AF65-F5344CB8AC3E}">
        <p14:creationId xmlns:p14="http://schemas.microsoft.com/office/powerpoint/2010/main" val="5580851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it comes to our work, we show how to extend this (plain) CCA security reduction to the quantum </a:t>
            </a:r>
            <a:r>
              <a:rPr lang="en-US" dirty="0" err="1"/>
              <a:t>qCCA</a:t>
            </a:r>
            <a:r>
              <a:rPr lang="en-US" dirty="0"/>
              <a:t> setting. At a high-level, the reduction strategy stays the same as before. But now, Eve has quantum access to the decryption oracles in each “(game-)hybrid”. And this brings about its own / some challenges. For example, when we replace the original decryption oracle to a new oracle Dec hat which doesn’t use the secret key – so that it can be simulated by Charlie – in the end, how can we now argue about indistinguishability from the </a:t>
            </a:r>
            <a:r>
              <a:rPr lang="en-US" dirty="0" err="1"/>
              <a:t>PoV</a:t>
            </a:r>
            <a:r>
              <a:rPr lang="en-US" dirty="0"/>
              <a:t> of Eve when Eve now has quantum access to the oracles?</a:t>
            </a:r>
          </a:p>
          <a:p>
            <a:endParaRPr lang="en-US" dirty="0"/>
          </a:p>
        </p:txBody>
      </p:sp>
      <p:sp>
        <p:nvSpPr>
          <p:cNvPr id="4" name="Slide Number Placeholder 3"/>
          <p:cNvSpPr>
            <a:spLocks noGrp="1"/>
          </p:cNvSpPr>
          <p:nvPr>
            <p:ph type="sldNum" sz="quarter" idx="5"/>
          </p:nvPr>
        </p:nvSpPr>
        <p:spPr/>
        <p:txBody>
          <a:bodyPr/>
          <a:lstStyle/>
          <a:p>
            <a:fld id="{4A2073F2-F905-4C44-BAC7-8D4FBAEA5CB8}" type="slidenum">
              <a:rPr lang="en-CH" smtClean="0"/>
              <a:t>67</a:t>
            </a:fld>
            <a:endParaRPr lang="en-CH"/>
          </a:p>
        </p:txBody>
      </p:sp>
    </p:spTree>
    <p:extLst>
      <p:ext uri="{BB962C8B-B14F-4D97-AF65-F5344CB8AC3E}">
        <p14:creationId xmlns:p14="http://schemas.microsoft.com/office/powerpoint/2010/main" val="42056422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show indistinguishability of these quantum oracles, when use the so-called generalized OW2H lemma of </a:t>
            </a:r>
            <a:r>
              <a:rPr lang="en-US" dirty="0" err="1"/>
              <a:t>Ambainis</a:t>
            </a:r>
            <a:r>
              <a:rPr lang="en-US" dirty="0"/>
              <a:t> et al. - a popular QROM proof technique – in a (completely) new setting.</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68</a:t>
            </a:fld>
            <a:endParaRPr lang="en-CH"/>
          </a:p>
        </p:txBody>
      </p:sp>
    </p:spTree>
    <p:extLst>
      <p:ext uri="{BB962C8B-B14F-4D97-AF65-F5344CB8AC3E}">
        <p14:creationId xmlns:p14="http://schemas.microsoft.com/office/powerpoint/2010/main" val="21131913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give a brief history of the OW2H lemma, the original version of the lemma was introduced by Unruh to argue about indistinguishability of random oracles – which model hash functions – in a quantum setting. Specifically in such a setting, the random oracles in question have a uniform output distribution.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69</a:t>
            </a:fld>
            <a:endParaRPr lang="en-CH"/>
          </a:p>
        </p:txBody>
      </p:sp>
    </p:spTree>
    <p:extLst>
      <p:ext uri="{BB962C8B-B14F-4D97-AF65-F5344CB8AC3E}">
        <p14:creationId xmlns:p14="http://schemas.microsoft.com/office/powerpoint/2010/main" val="3337126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earlier IND-CCA security definition, Eve has *classical* access to Bob’s decryption oracle. Namely, the ciphertexts c’ and the corresponding decryptions m’ are *classical* bit strings.</a:t>
            </a:r>
          </a:p>
        </p:txBody>
      </p:sp>
      <p:sp>
        <p:nvSpPr>
          <p:cNvPr id="4" name="Slide Number Placeholder 3"/>
          <p:cNvSpPr>
            <a:spLocks noGrp="1"/>
          </p:cNvSpPr>
          <p:nvPr>
            <p:ph type="sldNum" sz="quarter" idx="5"/>
          </p:nvPr>
        </p:nvSpPr>
        <p:spPr/>
        <p:txBody>
          <a:bodyPr/>
          <a:lstStyle/>
          <a:p>
            <a:fld id="{4A2073F2-F905-4C44-BAC7-8D4FBAEA5CB8}" type="slidenum">
              <a:rPr lang="en-CH" smtClean="0"/>
              <a:t>7</a:t>
            </a:fld>
            <a:endParaRPr lang="en-CH"/>
          </a:p>
        </p:txBody>
      </p:sp>
    </p:spTree>
    <p:extLst>
      <p:ext uri="{BB962C8B-B14F-4D97-AF65-F5344CB8AC3E}">
        <p14:creationId xmlns:p14="http://schemas.microsoft.com/office/powerpoint/2010/main" val="14939309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Later on, the lemma was generalized by </a:t>
            </a:r>
            <a:r>
              <a:rPr lang="en-US" dirty="0" err="1"/>
              <a:t>Ambainis</a:t>
            </a:r>
            <a:r>
              <a:rPr lang="en-US" dirty="0"/>
              <a:t> et al. to handle quantum oracles with arbitrary output distributions. However in their work and in subsequent works, to the best of our knowledge, the lemma was still mostly restricted to the QROM setting.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70</a:t>
            </a:fld>
            <a:endParaRPr lang="en-CH"/>
          </a:p>
        </p:txBody>
      </p:sp>
    </p:spTree>
    <p:extLst>
      <p:ext uri="{BB962C8B-B14F-4D97-AF65-F5344CB8AC3E}">
        <p14:creationId xmlns:p14="http://schemas.microsoft.com/office/powerpoint/2010/main" val="24277439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another technical contribution of our work is finding a novel application for the OW2H lemma in the standard model (and not the QROM) – the application being to establish quantum CCA security of different (standard model) PKE constructions. In this setting, we applied OW2H lemma </a:t>
            </a:r>
            <a:r>
              <a:rPr lang="en-US" dirty="0" err="1"/>
              <a:t>w.r.t.</a:t>
            </a:r>
            <a:r>
              <a:rPr lang="en-US" dirty="0"/>
              <a:t> quantum oracles with more advanced functionalities (beyond simple hashing) – namely, decryption oracles.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71</a:t>
            </a:fld>
            <a:endParaRPr lang="en-CH"/>
          </a:p>
        </p:txBody>
      </p:sp>
    </p:spTree>
    <p:extLst>
      <p:ext uri="{BB962C8B-B14F-4D97-AF65-F5344CB8AC3E}">
        <p14:creationId xmlns:p14="http://schemas.microsoft.com/office/powerpoint/2010/main" val="3844867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However, this doesn’t mean that we can simply use the generalized OW2H lemma when showing oracle indistinguishability in the plain CCA security reduction to obtain a new security proof in the quantum </a:t>
            </a:r>
            <a:r>
              <a:rPr lang="en-US" dirty="0" err="1"/>
              <a:t>qCCA</a:t>
            </a:r>
            <a:r>
              <a:rPr lang="en-US" dirty="0"/>
              <a:t> setting.</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72</a:t>
            </a:fld>
            <a:endParaRPr lang="en-CH"/>
          </a:p>
        </p:txBody>
      </p:sp>
    </p:spTree>
    <p:extLst>
      <p:ext uri="{BB962C8B-B14F-4D97-AF65-F5344CB8AC3E}">
        <p14:creationId xmlns:p14="http://schemas.microsoft.com/office/powerpoint/2010/main" val="34872716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73</a:t>
            </a:fld>
            <a:endParaRPr lang="en-CH"/>
          </a:p>
        </p:txBody>
      </p:sp>
    </p:spTree>
    <p:extLst>
      <p:ext uri="{BB962C8B-B14F-4D97-AF65-F5344CB8AC3E}">
        <p14:creationId xmlns:p14="http://schemas.microsoft.com/office/powerpoint/2010/main" val="9911306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when we showed completeness of bit encryption in the quantum </a:t>
            </a:r>
            <a:r>
              <a:rPr lang="en-US" dirty="0" err="1"/>
              <a:t>qCCA</a:t>
            </a:r>
            <a:r>
              <a:rPr lang="en-US" dirty="0"/>
              <a:t> setting, we had to use the generalized OW2H lemma in a “nested” manner – i.e., applying the lemma on 2 levels (– and this had to be done in a careful manner). More detail can be found in our paper. </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74</a:t>
            </a:fld>
            <a:endParaRPr lang="en-CH"/>
          </a:p>
        </p:txBody>
      </p:sp>
    </p:spTree>
    <p:extLst>
      <p:ext uri="{BB962C8B-B14F-4D97-AF65-F5344CB8AC3E}">
        <p14:creationId xmlns:p14="http://schemas.microsoft.com/office/powerpoint/2010/main" val="3850670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conclude,…</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75</a:t>
            </a:fld>
            <a:endParaRPr lang="en-CH"/>
          </a:p>
        </p:txBody>
      </p:sp>
    </p:spTree>
    <p:extLst>
      <p:ext uri="{BB962C8B-B14F-4D97-AF65-F5344CB8AC3E}">
        <p14:creationId xmlns:p14="http://schemas.microsoft.com/office/powerpoint/2010/main" val="208882397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as I mentioned before, plain IND-CCA secure PKE is a very well-studied primitive in the post-quantum setting. Namely, there are numerous constructions of such schemes in the literature from various generic (cryptographic) primitives and concrete post-quantum hardness assumptions. I only show some on this slide (and I didn’t show everything otherwise the slide would’ve been a mess).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76</a:t>
            </a:fld>
            <a:endParaRPr lang="en-CH"/>
          </a:p>
        </p:txBody>
      </p:sp>
    </p:spTree>
    <p:extLst>
      <p:ext uri="{BB962C8B-B14F-4D97-AF65-F5344CB8AC3E}">
        <p14:creationId xmlns:p14="http://schemas.microsoft.com/office/powerpoint/2010/main" val="12314266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our work, we tried to do something similar but for the quantum CCA secure PKE primitive. That is, we comprehensively studied </a:t>
            </a:r>
            <a:r>
              <a:rPr lang="en-US" dirty="0" err="1"/>
              <a:t>qCCA</a:t>
            </a:r>
            <a:r>
              <a:rPr lang="en-US" dirty="0"/>
              <a:t> secure PKE and in the process, obtained new constructions of this quantum secure scheme from different generic primitives and post-quantum assumptions.</a:t>
            </a: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77</a:t>
            </a:fld>
            <a:endParaRPr lang="en-CH"/>
          </a:p>
        </p:txBody>
      </p:sp>
    </p:spTree>
    <p:extLst>
      <p:ext uri="{BB962C8B-B14F-4D97-AF65-F5344CB8AC3E}">
        <p14:creationId xmlns:p14="http://schemas.microsoft.com/office/powerpoint/2010/main" val="313991172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end my talk with an open question. Can we construct </a:t>
            </a:r>
            <a:r>
              <a:rPr lang="en-US" dirty="0" err="1"/>
              <a:t>qCCA</a:t>
            </a:r>
            <a:r>
              <a:rPr lang="en-US" dirty="0"/>
              <a:t> secure PKE generically from any ”plain” CCA secure PKE? As we can see on this slide, most generic primitives which imply CCA-secure PKE like hash proof system, KDM-secure PKE, correlated product TDF etc. also imply </a:t>
            </a:r>
            <a:r>
              <a:rPr lang="en-US" dirty="0" err="1"/>
              <a:t>qCCA</a:t>
            </a:r>
            <a:r>
              <a:rPr lang="en-US" dirty="0"/>
              <a:t> secure PKE (as shown in our work). So it looks like maybe CCA-secure PKE primitive and </a:t>
            </a:r>
            <a:r>
              <a:rPr lang="en-US" dirty="0" err="1"/>
              <a:t>qCCA</a:t>
            </a:r>
            <a:r>
              <a:rPr lang="en-US" dirty="0"/>
              <a:t>-secure PKE primitive are equivalent from a foundational / theoretical perspective. Or maybe they’re not equivalent. That would probably explain why we inherently need a quantum selective IBE to build </a:t>
            </a:r>
            <a:r>
              <a:rPr lang="en-US" dirty="0" err="1"/>
              <a:t>qCCA</a:t>
            </a:r>
            <a:r>
              <a:rPr lang="en-US" dirty="0"/>
              <a:t> secure PKE, as shown by </a:t>
            </a:r>
            <a:r>
              <a:rPr lang="en-US" dirty="0" err="1"/>
              <a:t>Boneh</a:t>
            </a:r>
            <a:r>
              <a:rPr lang="en-US" dirty="0"/>
              <a:t> and </a:t>
            </a:r>
            <a:r>
              <a:rPr lang="en-US" dirty="0" err="1"/>
              <a:t>Zhandry</a:t>
            </a:r>
            <a:r>
              <a:rPr lang="en-US" dirty="0"/>
              <a:t>, and a plain selective IBE just wouldn’t suffice. So showing such a generic separation between the CCA secure PKE primitive and </a:t>
            </a:r>
            <a:r>
              <a:rPr lang="en-US" dirty="0" err="1"/>
              <a:t>qCCA</a:t>
            </a:r>
            <a:r>
              <a:rPr lang="en-US" dirty="0"/>
              <a:t> secure PKE primitive would also be a pretty cool result.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this, </a:t>
            </a:r>
            <a:r>
              <a:rPr lang="en-US"/>
              <a:t>I end my </a:t>
            </a:r>
            <a:r>
              <a:rPr lang="en-US" dirty="0"/>
              <a:t>talk. Thanks for your attention, and I’m happy to take any questions!</a:t>
            </a:r>
            <a:endParaRPr lang="en-CH" dirty="0"/>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H" dirty="0"/>
          </a:p>
        </p:txBody>
      </p:sp>
      <p:sp>
        <p:nvSpPr>
          <p:cNvPr id="4" name="Slide Number Placeholder 3"/>
          <p:cNvSpPr>
            <a:spLocks noGrp="1"/>
          </p:cNvSpPr>
          <p:nvPr>
            <p:ph type="sldNum" sz="quarter" idx="5"/>
          </p:nvPr>
        </p:nvSpPr>
        <p:spPr/>
        <p:txBody>
          <a:bodyPr/>
          <a:lstStyle/>
          <a:p>
            <a:fld id="{4A2073F2-F905-4C44-BAC7-8D4FBAEA5CB8}" type="slidenum">
              <a:rPr lang="en-CH" smtClean="0"/>
              <a:t>78</a:t>
            </a:fld>
            <a:endParaRPr lang="en-CH"/>
          </a:p>
        </p:txBody>
      </p:sp>
    </p:spTree>
    <p:extLst>
      <p:ext uri="{BB962C8B-B14F-4D97-AF65-F5344CB8AC3E}">
        <p14:creationId xmlns:p14="http://schemas.microsoft.com/office/powerpoint/2010/main" val="2457796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so-called IND- quantum CCA security definition (or IND-</a:t>
            </a:r>
            <a:r>
              <a:rPr lang="en-US" dirty="0" err="1"/>
              <a:t>qCCA</a:t>
            </a:r>
            <a:r>
              <a:rPr lang="en-US" dirty="0"/>
              <a:t> security for short) – as introduced by </a:t>
            </a:r>
            <a:r>
              <a:rPr lang="en-US" dirty="0" err="1"/>
              <a:t>Boneh</a:t>
            </a:r>
            <a:r>
              <a:rPr lang="en-US" dirty="0"/>
              <a:t> and </a:t>
            </a:r>
            <a:r>
              <a:rPr lang="en-US" dirty="0" err="1"/>
              <a:t>Zhandry</a:t>
            </a:r>
            <a:r>
              <a:rPr lang="en-US" dirty="0"/>
              <a:t> – Eve now has *quantum* access to the decryption oracle. That is, Eve can ask for decryption of ciphertexts in superposition and get back the corresponding decryptions again in superposition.</a:t>
            </a:r>
          </a:p>
        </p:txBody>
      </p:sp>
      <p:sp>
        <p:nvSpPr>
          <p:cNvPr id="4" name="Slide Number Placeholder 3"/>
          <p:cNvSpPr>
            <a:spLocks noGrp="1"/>
          </p:cNvSpPr>
          <p:nvPr>
            <p:ph type="sldNum" sz="quarter" idx="5"/>
          </p:nvPr>
        </p:nvSpPr>
        <p:spPr/>
        <p:txBody>
          <a:bodyPr/>
          <a:lstStyle/>
          <a:p>
            <a:fld id="{4A2073F2-F905-4C44-BAC7-8D4FBAEA5CB8}" type="slidenum">
              <a:rPr lang="en-CH" smtClean="0"/>
              <a:t>8</a:t>
            </a:fld>
            <a:endParaRPr lang="en-CH"/>
          </a:p>
        </p:txBody>
      </p:sp>
    </p:spTree>
    <p:extLst>
      <p:ext uri="{BB962C8B-B14F-4D97-AF65-F5344CB8AC3E}">
        <p14:creationId xmlns:p14="http://schemas.microsoft.com/office/powerpoint/2010/main" val="2932666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notion is quite relevant in scenarios where end-users like Bob start using quantum devices in the future that can handle quantum data. Then this IND-</a:t>
            </a:r>
            <a:r>
              <a:rPr lang="en-US" dirty="0" err="1"/>
              <a:t>qCCA</a:t>
            </a:r>
            <a:r>
              <a:rPr lang="en-US" dirty="0"/>
              <a:t> definition models the fact that Eve can get quantum (decryption) access to such a device.</a:t>
            </a:r>
          </a:p>
          <a:p>
            <a:r>
              <a:rPr lang="en-US" dirty="0"/>
              <a:t>(E.g., let’s say “Bob” is a “quantum cloud computing center (FHE?)” (however it may look like) that receives quantum data. )</a:t>
            </a:r>
          </a:p>
          <a:p>
            <a:r>
              <a:rPr lang="en-US" dirty="0"/>
              <a:t> </a:t>
            </a:r>
          </a:p>
        </p:txBody>
      </p:sp>
      <p:sp>
        <p:nvSpPr>
          <p:cNvPr id="4" name="Slide Number Placeholder 3"/>
          <p:cNvSpPr>
            <a:spLocks noGrp="1"/>
          </p:cNvSpPr>
          <p:nvPr>
            <p:ph type="sldNum" sz="quarter" idx="5"/>
          </p:nvPr>
        </p:nvSpPr>
        <p:spPr/>
        <p:txBody>
          <a:bodyPr/>
          <a:lstStyle/>
          <a:p>
            <a:fld id="{4A2073F2-F905-4C44-BAC7-8D4FBAEA5CB8}" type="slidenum">
              <a:rPr lang="en-CH" smtClean="0"/>
              <a:t>9</a:t>
            </a:fld>
            <a:endParaRPr lang="en-CH"/>
          </a:p>
        </p:txBody>
      </p:sp>
    </p:spTree>
    <p:extLst>
      <p:ext uri="{BB962C8B-B14F-4D97-AF65-F5344CB8AC3E}">
        <p14:creationId xmlns:p14="http://schemas.microsoft.com/office/powerpoint/2010/main" val="3910823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C6360-F23B-B7C7-4E3D-D094FF86ED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8FD83AC2-1225-39ED-C3B1-8FAB3E115C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61C4BFDA-F662-7ED3-2DDC-C08461C49A9C}"/>
              </a:ext>
            </a:extLst>
          </p:cNvPr>
          <p:cNvSpPr>
            <a:spLocks noGrp="1"/>
          </p:cNvSpPr>
          <p:nvPr>
            <p:ph type="dt" sz="half" idx="10"/>
          </p:nvPr>
        </p:nvSpPr>
        <p:spPr/>
        <p:txBody>
          <a:bodyPr/>
          <a:lstStyle/>
          <a:p>
            <a:fld id="{5D676662-475E-4B86-9D6C-545729EFA1EC}" type="datetimeFigureOut">
              <a:rPr lang="en-CH" smtClean="0"/>
              <a:t>14/04/2024</a:t>
            </a:fld>
            <a:endParaRPr lang="en-CH"/>
          </a:p>
        </p:txBody>
      </p:sp>
      <p:sp>
        <p:nvSpPr>
          <p:cNvPr id="5" name="Footer Placeholder 4">
            <a:extLst>
              <a:ext uri="{FF2B5EF4-FFF2-40B4-BE49-F238E27FC236}">
                <a16:creationId xmlns:a16="http://schemas.microsoft.com/office/drawing/2014/main" id="{EEE20470-4077-22A8-3B28-653A1AC75C0A}"/>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A0BCEFAE-5911-576B-EAD5-BA0D9E2185EA}"/>
              </a:ext>
            </a:extLst>
          </p:cNvPr>
          <p:cNvSpPr>
            <a:spLocks noGrp="1"/>
          </p:cNvSpPr>
          <p:nvPr>
            <p:ph type="sldNum" sz="quarter" idx="12"/>
          </p:nvPr>
        </p:nvSpPr>
        <p:spPr/>
        <p:txBody>
          <a:bodyPr/>
          <a:lstStyle/>
          <a:p>
            <a:fld id="{FE4305D3-4285-48C6-9FBF-B0A9DD388D6D}" type="slidenum">
              <a:rPr lang="en-CH" smtClean="0"/>
              <a:t>‹#›</a:t>
            </a:fld>
            <a:endParaRPr lang="en-CH"/>
          </a:p>
        </p:txBody>
      </p:sp>
    </p:spTree>
    <p:extLst>
      <p:ext uri="{BB962C8B-B14F-4D97-AF65-F5344CB8AC3E}">
        <p14:creationId xmlns:p14="http://schemas.microsoft.com/office/powerpoint/2010/main" val="2143348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17E80-EDFA-2EFC-C2C8-7289A3B1F040}"/>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F7C443AE-B8D0-6B37-67FD-B7C647EF29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A859BA39-B60C-989B-4FA3-0A605659458B}"/>
              </a:ext>
            </a:extLst>
          </p:cNvPr>
          <p:cNvSpPr>
            <a:spLocks noGrp="1"/>
          </p:cNvSpPr>
          <p:nvPr>
            <p:ph type="dt" sz="half" idx="10"/>
          </p:nvPr>
        </p:nvSpPr>
        <p:spPr/>
        <p:txBody>
          <a:bodyPr/>
          <a:lstStyle/>
          <a:p>
            <a:fld id="{5D676662-475E-4B86-9D6C-545729EFA1EC}" type="datetimeFigureOut">
              <a:rPr lang="en-CH" smtClean="0"/>
              <a:t>14/04/2024</a:t>
            </a:fld>
            <a:endParaRPr lang="en-CH"/>
          </a:p>
        </p:txBody>
      </p:sp>
      <p:sp>
        <p:nvSpPr>
          <p:cNvPr id="5" name="Footer Placeholder 4">
            <a:extLst>
              <a:ext uri="{FF2B5EF4-FFF2-40B4-BE49-F238E27FC236}">
                <a16:creationId xmlns:a16="http://schemas.microsoft.com/office/drawing/2014/main" id="{DC449A94-582F-FE7C-627F-45817CCBE87D}"/>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6B4FDEA5-C22C-5122-9330-9FE37C3EF44C}"/>
              </a:ext>
            </a:extLst>
          </p:cNvPr>
          <p:cNvSpPr>
            <a:spLocks noGrp="1"/>
          </p:cNvSpPr>
          <p:nvPr>
            <p:ph type="sldNum" sz="quarter" idx="12"/>
          </p:nvPr>
        </p:nvSpPr>
        <p:spPr/>
        <p:txBody>
          <a:bodyPr/>
          <a:lstStyle/>
          <a:p>
            <a:fld id="{FE4305D3-4285-48C6-9FBF-B0A9DD388D6D}" type="slidenum">
              <a:rPr lang="en-CH" smtClean="0"/>
              <a:t>‹#›</a:t>
            </a:fld>
            <a:endParaRPr lang="en-CH"/>
          </a:p>
        </p:txBody>
      </p:sp>
    </p:spTree>
    <p:extLst>
      <p:ext uri="{BB962C8B-B14F-4D97-AF65-F5344CB8AC3E}">
        <p14:creationId xmlns:p14="http://schemas.microsoft.com/office/powerpoint/2010/main" val="241319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2CF7FA-6DD3-1DFD-7653-AE29ADEE79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D2A55318-17AF-18D8-49F2-D2C5FEF418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25FFC54F-A209-4A5C-60CC-8BD3B133ECF7}"/>
              </a:ext>
            </a:extLst>
          </p:cNvPr>
          <p:cNvSpPr>
            <a:spLocks noGrp="1"/>
          </p:cNvSpPr>
          <p:nvPr>
            <p:ph type="dt" sz="half" idx="10"/>
          </p:nvPr>
        </p:nvSpPr>
        <p:spPr/>
        <p:txBody>
          <a:bodyPr/>
          <a:lstStyle/>
          <a:p>
            <a:fld id="{5D676662-475E-4B86-9D6C-545729EFA1EC}" type="datetimeFigureOut">
              <a:rPr lang="en-CH" smtClean="0"/>
              <a:t>14/04/2024</a:t>
            </a:fld>
            <a:endParaRPr lang="en-CH"/>
          </a:p>
        </p:txBody>
      </p:sp>
      <p:sp>
        <p:nvSpPr>
          <p:cNvPr id="5" name="Footer Placeholder 4">
            <a:extLst>
              <a:ext uri="{FF2B5EF4-FFF2-40B4-BE49-F238E27FC236}">
                <a16:creationId xmlns:a16="http://schemas.microsoft.com/office/drawing/2014/main" id="{89E4D1EC-0B38-5741-8D04-FE78F4D2F09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BCC733FB-5F5E-638E-82C4-7085481DFA24}"/>
              </a:ext>
            </a:extLst>
          </p:cNvPr>
          <p:cNvSpPr>
            <a:spLocks noGrp="1"/>
          </p:cNvSpPr>
          <p:nvPr>
            <p:ph type="sldNum" sz="quarter" idx="12"/>
          </p:nvPr>
        </p:nvSpPr>
        <p:spPr/>
        <p:txBody>
          <a:bodyPr/>
          <a:lstStyle/>
          <a:p>
            <a:fld id="{FE4305D3-4285-48C6-9FBF-B0A9DD388D6D}" type="slidenum">
              <a:rPr lang="en-CH" smtClean="0"/>
              <a:t>‹#›</a:t>
            </a:fld>
            <a:endParaRPr lang="en-CH"/>
          </a:p>
        </p:txBody>
      </p:sp>
    </p:spTree>
    <p:extLst>
      <p:ext uri="{BB962C8B-B14F-4D97-AF65-F5344CB8AC3E}">
        <p14:creationId xmlns:p14="http://schemas.microsoft.com/office/powerpoint/2010/main" val="1600815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708E-CEC5-EA60-5CC0-0AEAAAC5B7E7}"/>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B05DA6D8-1B7C-3B9F-8863-95152018C8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4F5309BF-3AB1-8494-4A1F-5FF85A87FB89}"/>
              </a:ext>
            </a:extLst>
          </p:cNvPr>
          <p:cNvSpPr>
            <a:spLocks noGrp="1"/>
          </p:cNvSpPr>
          <p:nvPr>
            <p:ph type="dt" sz="half" idx="10"/>
          </p:nvPr>
        </p:nvSpPr>
        <p:spPr/>
        <p:txBody>
          <a:bodyPr/>
          <a:lstStyle/>
          <a:p>
            <a:fld id="{5D676662-475E-4B86-9D6C-545729EFA1EC}" type="datetimeFigureOut">
              <a:rPr lang="en-CH" smtClean="0"/>
              <a:t>14/04/2024</a:t>
            </a:fld>
            <a:endParaRPr lang="en-CH"/>
          </a:p>
        </p:txBody>
      </p:sp>
      <p:sp>
        <p:nvSpPr>
          <p:cNvPr id="5" name="Footer Placeholder 4">
            <a:extLst>
              <a:ext uri="{FF2B5EF4-FFF2-40B4-BE49-F238E27FC236}">
                <a16:creationId xmlns:a16="http://schemas.microsoft.com/office/drawing/2014/main" id="{B99D3250-7B83-3BAB-48F0-22F2C616F152}"/>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E0BC4983-5909-8593-1063-992C774D1350}"/>
              </a:ext>
            </a:extLst>
          </p:cNvPr>
          <p:cNvSpPr>
            <a:spLocks noGrp="1"/>
          </p:cNvSpPr>
          <p:nvPr>
            <p:ph type="sldNum" sz="quarter" idx="12"/>
          </p:nvPr>
        </p:nvSpPr>
        <p:spPr/>
        <p:txBody>
          <a:bodyPr/>
          <a:lstStyle/>
          <a:p>
            <a:fld id="{FE4305D3-4285-48C6-9FBF-B0A9DD388D6D}" type="slidenum">
              <a:rPr lang="en-CH" smtClean="0"/>
              <a:t>‹#›</a:t>
            </a:fld>
            <a:endParaRPr lang="en-CH"/>
          </a:p>
        </p:txBody>
      </p:sp>
    </p:spTree>
    <p:extLst>
      <p:ext uri="{BB962C8B-B14F-4D97-AF65-F5344CB8AC3E}">
        <p14:creationId xmlns:p14="http://schemas.microsoft.com/office/powerpoint/2010/main" val="1124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74FF-52C6-E735-2554-1B2D6E3473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H"/>
          </a:p>
        </p:txBody>
      </p:sp>
      <p:sp>
        <p:nvSpPr>
          <p:cNvPr id="3" name="Text Placeholder 2">
            <a:extLst>
              <a:ext uri="{FF2B5EF4-FFF2-40B4-BE49-F238E27FC236}">
                <a16:creationId xmlns:a16="http://schemas.microsoft.com/office/drawing/2014/main" id="{B63D7965-B0F3-BBE1-74D1-04B7A680EC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B6B865-853C-44CB-EDBA-6064995CE6CD}"/>
              </a:ext>
            </a:extLst>
          </p:cNvPr>
          <p:cNvSpPr>
            <a:spLocks noGrp="1"/>
          </p:cNvSpPr>
          <p:nvPr>
            <p:ph type="dt" sz="half" idx="10"/>
          </p:nvPr>
        </p:nvSpPr>
        <p:spPr/>
        <p:txBody>
          <a:bodyPr/>
          <a:lstStyle/>
          <a:p>
            <a:fld id="{5D676662-475E-4B86-9D6C-545729EFA1EC}" type="datetimeFigureOut">
              <a:rPr lang="en-CH" smtClean="0"/>
              <a:t>14/04/2024</a:t>
            </a:fld>
            <a:endParaRPr lang="en-CH"/>
          </a:p>
        </p:txBody>
      </p:sp>
      <p:sp>
        <p:nvSpPr>
          <p:cNvPr id="5" name="Footer Placeholder 4">
            <a:extLst>
              <a:ext uri="{FF2B5EF4-FFF2-40B4-BE49-F238E27FC236}">
                <a16:creationId xmlns:a16="http://schemas.microsoft.com/office/drawing/2014/main" id="{EB1A4E2E-EA54-D6A6-C35C-6F646983F03E}"/>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EB4B1D6B-287E-B73B-5937-A1446359B5BB}"/>
              </a:ext>
            </a:extLst>
          </p:cNvPr>
          <p:cNvSpPr>
            <a:spLocks noGrp="1"/>
          </p:cNvSpPr>
          <p:nvPr>
            <p:ph type="sldNum" sz="quarter" idx="12"/>
          </p:nvPr>
        </p:nvSpPr>
        <p:spPr/>
        <p:txBody>
          <a:bodyPr/>
          <a:lstStyle/>
          <a:p>
            <a:fld id="{FE4305D3-4285-48C6-9FBF-B0A9DD388D6D}" type="slidenum">
              <a:rPr lang="en-CH" smtClean="0"/>
              <a:t>‹#›</a:t>
            </a:fld>
            <a:endParaRPr lang="en-CH"/>
          </a:p>
        </p:txBody>
      </p:sp>
    </p:spTree>
    <p:extLst>
      <p:ext uri="{BB962C8B-B14F-4D97-AF65-F5344CB8AC3E}">
        <p14:creationId xmlns:p14="http://schemas.microsoft.com/office/powerpoint/2010/main" val="84334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F3894-A680-A511-2810-89592F99F9CF}"/>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406D0472-72A1-6B4D-ECF0-F75BDCDD62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0BE113A2-B8DF-9506-7738-114BA092E7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EA22615D-8F36-C33E-5100-0107319FF76A}"/>
              </a:ext>
            </a:extLst>
          </p:cNvPr>
          <p:cNvSpPr>
            <a:spLocks noGrp="1"/>
          </p:cNvSpPr>
          <p:nvPr>
            <p:ph type="dt" sz="half" idx="10"/>
          </p:nvPr>
        </p:nvSpPr>
        <p:spPr/>
        <p:txBody>
          <a:bodyPr/>
          <a:lstStyle/>
          <a:p>
            <a:fld id="{5D676662-475E-4B86-9D6C-545729EFA1EC}" type="datetimeFigureOut">
              <a:rPr lang="en-CH" smtClean="0"/>
              <a:t>14/04/2024</a:t>
            </a:fld>
            <a:endParaRPr lang="en-CH"/>
          </a:p>
        </p:txBody>
      </p:sp>
      <p:sp>
        <p:nvSpPr>
          <p:cNvPr id="6" name="Footer Placeholder 5">
            <a:extLst>
              <a:ext uri="{FF2B5EF4-FFF2-40B4-BE49-F238E27FC236}">
                <a16:creationId xmlns:a16="http://schemas.microsoft.com/office/drawing/2014/main" id="{8E3C82E6-C56D-BA7E-F8EB-F85F0B00DE69}"/>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1EBB4624-B066-77DB-EDFB-930598423268}"/>
              </a:ext>
            </a:extLst>
          </p:cNvPr>
          <p:cNvSpPr>
            <a:spLocks noGrp="1"/>
          </p:cNvSpPr>
          <p:nvPr>
            <p:ph type="sldNum" sz="quarter" idx="12"/>
          </p:nvPr>
        </p:nvSpPr>
        <p:spPr/>
        <p:txBody>
          <a:bodyPr/>
          <a:lstStyle/>
          <a:p>
            <a:fld id="{FE4305D3-4285-48C6-9FBF-B0A9DD388D6D}" type="slidenum">
              <a:rPr lang="en-CH" smtClean="0"/>
              <a:t>‹#›</a:t>
            </a:fld>
            <a:endParaRPr lang="en-CH"/>
          </a:p>
        </p:txBody>
      </p:sp>
    </p:spTree>
    <p:extLst>
      <p:ext uri="{BB962C8B-B14F-4D97-AF65-F5344CB8AC3E}">
        <p14:creationId xmlns:p14="http://schemas.microsoft.com/office/powerpoint/2010/main" val="182234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4C9DD-AA10-EAA4-C444-5AB8F660EC08}"/>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0B4E18D9-9277-F712-9B68-86CFA9EEB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1EA6EA-90B3-D685-DDBA-0653A3F77F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B19B8EB1-BF54-74F4-E855-65AB9FFBEA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918DC2-C033-C58D-95C2-519F5C8E6E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A1A35F67-D282-1452-D11A-EFCE3335A631}"/>
              </a:ext>
            </a:extLst>
          </p:cNvPr>
          <p:cNvSpPr>
            <a:spLocks noGrp="1"/>
          </p:cNvSpPr>
          <p:nvPr>
            <p:ph type="dt" sz="half" idx="10"/>
          </p:nvPr>
        </p:nvSpPr>
        <p:spPr/>
        <p:txBody>
          <a:bodyPr/>
          <a:lstStyle/>
          <a:p>
            <a:fld id="{5D676662-475E-4B86-9D6C-545729EFA1EC}" type="datetimeFigureOut">
              <a:rPr lang="en-CH" smtClean="0"/>
              <a:t>14/04/2024</a:t>
            </a:fld>
            <a:endParaRPr lang="en-CH"/>
          </a:p>
        </p:txBody>
      </p:sp>
      <p:sp>
        <p:nvSpPr>
          <p:cNvPr id="8" name="Footer Placeholder 7">
            <a:extLst>
              <a:ext uri="{FF2B5EF4-FFF2-40B4-BE49-F238E27FC236}">
                <a16:creationId xmlns:a16="http://schemas.microsoft.com/office/drawing/2014/main" id="{C866F247-5C34-03CA-5CC1-F64143CF555D}"/>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3C9013B1-CA45-4197-CF40-14E53E59834F}"/>
              </a:ext>
            </a:extLst>
          </p:cNvPr>
          <p:cNvSpPr>
            <a:spLocks noGrp="1"/>
          </p:cNvSpPr>
          <p:nvPr>
            <p:ph type="sldNum" sz="quarter" idx="12"/>
          </p:nvPr>
        </p:nvSpPr>
        <p:spPr/>
        <p:txBody>
          <a:bodyPr/>
          <a:lstStyle/>
          <a:p>
            <a:fld id="{FE4305D3-4285-48C6-9FBF-B0A9DD388D6D}" type="slidenum">
              <a:rPr lang="en-CH" smtClean="0"/>
              <a:t>‹#›</a:t>
            </a:fld>
            <a:endParaRPr lang="en-CH"/>
          </a:p>
        </p:txBody>
      </p:sp>
    </p:spTree>
    <p:extLst>
      <p:ext uri="{BB962C8B-B14F-4D97-AF65-F5344CB8AC3E}">
        <p14:creationId xmlns:p14="http://schemas.microsoft.com/office/powerpoint/2010/main" val="165284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2A4EC-CA40-0E52-CA17-2F2083D1D84D}"/>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ECADC777-0835-7ABB-2556-78C47A0C6681}"/>
              </a:ext>
            </a:extLst>
          </p:cNvPr>
          <p:cNvSpPr>
            <a:spLocks noGrp="1"/>
          </p:cNvSpPr>
          <p:nvPr>
            <p:ph type="dt" sz="half" idx="10"/>
          </p:nvPr>
        </p:nvSpPr>
        <p:spPr/>
        <p:txBody>
          <a:bodyPr/>
          <a:lstStyle/>
          <a:p>
            <a:fld id="{5D676662-475E-4B86-9D6C-545729EFA1EC}" type="datetimeFigureOut">
              <a:rPr lang="en-CH" smtClean="0"/>
              <a:t>14/04/2024</a:t>
            </a:fld>
            <a:endParaRPr lang="en-CH"/>
          </a:p>
        </p:txBody>
      </p:sp>
      <p:sp>
        <p:nvSpPr>
          <p:cNvPr id="4" name="Footer Placeholder 3">
            <a:extLst>
              <a:ext uri="{FF2B5EF4-FFF2-40B4-BE49-F238E27FC236}">
                <a16:creationId xmlns:a16="http://schemas.microsoft.com/office/drawing/2014/main" id="{E973FD2D-CF20-C161-AB11-71603537C972}"/>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BE19C7B5-5B06-4132-6C6F-4051AC6CCC4E}"/>
              </a:ext>
            </a:extLst>
          </p:cNvPr>
          <p:cNvSpPr>
            <a:spLocks noGrp="1"/>
          </p:cNvSpPr>
          <p:nvPr>
            <p:ph type="sldNum" sz="quarter" idx="12"/>
          </p:nvPr>
        </p:nvSpPr>
        <p:spPr/>
        <p:txBody>
          <a:bodyPr/>
          <a:lstStyle/>
          <a:p>
            <a:fld id="{FE4305D3-4285-48C6-9FBF-B0A9DD388D6D}" type="slidenum">
              <a:rPr lang="en-CH" smtClean="0"/>
              <a:t>‹#›</a:t>
            </a:fld>
            <a:endParaRPr lang="en-CH"/>
          </a:p>
        </p:txBody>
      </p:sp>
    </p:spTree>
    <p:extLst>
      <p:ext uri="{BB962C8B-B14F-4D97-AF65-F5344CB8AC3E}">
        <p14:creationId xmlns:p14="http://schemas.microsoft.com/office/powerpoint/2010/main" val="336117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377CF-8192-B262-5FAF-A067AB86CF35}"/>
              </a:ext>
            </a:extLst>
          </p:cNvPr>
          <p:cNvSpPr>
            <a:spLocks noGrp="1"/>
          </p:cNvSpPr>
          <p:nvPr>
            <p:ph type="dt" sz="half" idx="10"/>
          </p:nvPr>
        </p:nvSpPr>
        <p:spPr/>
        <p:txBody>
          <a:bodyPr/>
          <a:lstStyle/>
          <a:p>
            <a:fld id="{5D676662-475E-4B86-9D6C-545729EFA1EC}" type="datetimeFigureOut">
              <a:rPr lang="en-CH" smtClean="0"/>
              <a:t>14/04/2024</a:t>
            </a:fld>
            <a:endParaRPr lang="en-CH"/>
          </a:p>
        </p:txBody>
      </p:sp>
      <p:sp>
        <p:nvSpPr>
          <p:cNvPr id="3" name="Footer Placeholder 2">
            <a:extLst>
              <a:ext uri="{FF2B5EF4-FFF2-40B4-BE49-F238E27FC236}">
                <a16:creationId xmlns:a16="http://schemas.microsoft.com/office/drawing/2014/main" id="{004669A6-62DC-3631-38AD-511810F1B6CD}"/>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1801B18E-1684-FBE8-01CC-57E8080666DB}"/>
              </a:ext>
            </a:extLst>
          </p:cNvPr>
          <p:cNvSpPr>
            <a:spLocks noGrp="1"/>
          </p:cNvSpPr>
          <p:nvPr>
            <p:ph type="sldNum" sz="quarter" idx="12"/>
          </p:nvPr>
        </p:nvSpPr>
        <p:spPr/>
        <p:txBody>
          <a:bodyPr/>
          <a:lstStyle/>
          <a:p>
            <a:fld id="{FE4305D3-4285-48C6-9FBF-B0A9DD388D6D}" type="slidenum">
              <a:rPr lang="en-CH" smtClean="0"/>
              <a:t>‹#›</a:t>
            </a:fld>
            <a:endParaRPr lang="en-CH"/>
          </a:p>
        </p:txBody>
      </p:sp>
    </p:spTree>
    <p:extLst>
      <p:ext uri="{BB962C8B-B14F-4D97-AF65-F5344CB8AC3E}">
        <p14:creationId xmlns:p14="http://schemas.microsoft.com/office/powerpoint/2010/main" val="807617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F42B-7154-E0FF-3AF6-ED062C538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7BD5FAFA-6F6E-172A-E65C-152B2E85E6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8359617B-C176-D5A2-0DE1-AEA44485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6ACE8-58B7-033D-98DD-A94944771EBB}"/>
              </a:ext>
            </a:extLst>
          </p:cNvPr>
          <p:cNvSpPr>
            <a:spLocks noGrp="1"/>
          </p:cNvSpPr>
          <p:nvPr>
            <p:ph type="dt" sz="half" idx="10"/>
          </p:nvPr>
        </p:nvSpPr>
        <p:spPr/>
        <p:txBody>
          <a:bodyPr/>
          <a:lstStyle/>
          <a:p>
            <a:fld id="{5D676662-475E-4B86-9D6C-545729EFA1EC}" type="datetimeFigureOut">
              <a:rPr lang="en-CH" smtClean="0"/>
              <a:t>14/04/2024</a:t>
            </a:fld>
            <a:endParaRPr lang="en-CH"/>
          </a:p>
        </p:txBody>
      </p:sp>
      <p:sp>
        <p:nvSpPr>
          <p:cNvPr id="6" name="Footer Placeholder 5">
            <a:extLst>
              <a:ext uri="{FF2B5EF4-FFF2-40B4-BE49-F238E27FC236}">
                <a16:creationId xmlns:a16="http://schemas.microsoft.com/office/drawing/2014/main" id="{30359ABC-A180-BDDB-AA3B-2CE723548C58}"/>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77CC5A6B-DAA7-F681-BAED-49111D997335}"/>
              </a:ext>
            </a:extLst>
          </p:cNvPr>
          <p:cNvSpPr>
            <a:spLocks noGrp="1"/>
          </p:cNvSpPr>
          <p:nvPr>
            <p:ph type="sldNum" sz="quarter" idx="12"/>
          </p:nvPr>
        </p:nvSpPr>
        <p:spPr/>
        <p:txBody>
          <a:bodyPr/>
          <a:lstStyle/>
          <a:p>
            <a:fld id="{FE4305D3-4285-48C6-9FBF-B0A9DD388D6D}" type="slidenum">
              <a:rPr lang="en-CH" smtClean="0"/>
              <a:t>‹#›</a:t>
            </a:fld>
            <a:endParaRPr lang="en-CH"/>
          </a:p>
        </p:txBody>
      </p:sp>
    </p:spTree>
    <p:extLst>
      <p:ext uri="{BB962C8B-B14F-4D97-AF65-F5344CB8AC3E}">
        <p14:creationId xmlns:p14="http://schemas.microsoft.com/office/powerpoint/2010/main" val="78189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2221-C173-6412-9578-6AE87DF7A4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203C60AD-86E2-FD39-E9B1-B650F9AF42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993C9528-7F55-2EFA-C7A1-81B0CC882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9583F5-8ABE-4C2A-A713-78D450D329DE}"/>
              </a:ext>
            </a:extLst>
          </p:cNvPr>
          <p:cNvSpPr>
            <a:spLocks noGrp="1"/>
          </p:cNvSpPr>
          <p:nvPr>
            <p:ph type="dt" sz="half" idx="10"/>
          </p:nvPr>
        </p:nvSpPr>
        <p:spPr/>
        <p:txBody>
          <a:bodyPr/>
          <a:lstStyle/>
          <a:p>
            <a:fld id="{5D676662-475E-4B86-9D6C-545729EFA1EC}" type="datetimeFigureOut">
              <a:rPr lang="en-CH" smtClean="0"/>
              <a:t>14/04/2024</a:t>
            </a:fld>
            <a:endParaRPr lang="en-CH"/>
          </a:p>
        </p:txBody>
      </p:sp>
      <p:sp>
        <p:nvSpPr>
          <p:cNvPr id="6" name="Footer Placeholder 5">
            <a:extLst>
              <a:ext uri="{FF2B5EF4-FFF2-40B4-BE49-F238E27FC236}">
                <a16:creationId xmlns:a16="http://schemas.microsoft.com/office/drawing/2014/main" id="{CD1B310E-752A-7B55-2F1F-FAA62BEF6D86}"/>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500AB69D-6985-958A-215A-4CC7F41A1CD5}"/>
              </a:ext>
            </a:extLst>
          </p:cNvPr>
          <p:cNvSpPr>
            <a:spLocks noGrp="1"/>
          </p:cNvSpPr>
          <p:nvPr>
            <p:ph type="sldNum" sz="quarter" idx="12"/>
          </p:nvPr>
        </p:nvSpPr>
        <p:spPr/>
        <p:txBody>
          <a:bodyPr/>
          <a:lstStyle/>
          <a:p>
            <a:fld id="{FE4305D3-4285-48C6-9FBF-B0A9DD388D6D}" type="slidenum">
              <a:rPr lang="en-CH" smtClean="0"/>
              <a:t>‹#›</a:t>
            </a:fld>
            <a:endParaRPr lang="en-CH"/>
          </a:p>
        </p:txBody>
      </p:sp>
    </p:spTree>
    <p:extLst>
      <p:ext uri="{BB962C8B-B14F-4D97-AF65-F5344CB8AC3E}">
        <p14:creationId xmlns:p14="http://schemas.microsoft.com/office/powerpoint/2010/main" val="33327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C4907E-4FBA-A89C-AF88-F6D58C882C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1D6F4E00-C65B-AB55-31E1-225D036B72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119B429F-EE32-02C7-B4B9-DDA608BEC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676662-475E-4B86-9D6C-545729EFA1EC}" type="datetimeFigureOut">
              <a:rPr lang="en-CH" smtClean="0"/>
              <a:t>14/04/2024</a:t>
            </a:fld>
            <a:endParaRPr lang="en-CH"/>
          </a:p>
        </p:txBody>
      </p:sp>
      <p:sp>
        <p:nvSpPr>
          <p:cNvPr id="5" name="Footer Placeholder 4">
            <a:extLst>
              <a:ext uri="{FF2B5EF4-FFF2-40B4-BE49-F238E27FC236}">
                <a16:creationId xmlns:a16="http://schemas.microsoft.com/office/drawing/2014/main" id="{B8A08515-707C-3761-A11B-9DD18D789C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H"/>
          </a:p>
        </p:txBody>
      </p:sp>
      <p:sp>
        <p:nvSpPr>
          <p:cNvPr id="6" name="Slide Number Placeholder 5">
            <a:extLst>
              <a:ext uri="{FF2B5EF4-FFF2-40B4-BE49-F238E27FC236}">
                <a16:creationId xmlns:a16="http://schemas.microsoft.com/office/drawing/2014/main" id="{6722D787-95E6-75DE-F250-4D8FC5073E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4305D3-4285-48C6-9FBF-B0A9DD388D6D}" type="slidenum">
              <a:rPr lang="en-CH" smtClean="0"/>
              <a:t>‹#›</a:t>
            </a:fld>
            <a:endParaRPr lang="en-CH"/>
          </a:p>
        </p:txBody>
      </p:sp>
    </p:spTree>
    <p:extLst>
      <p:ext uri="{BB962C8B-B14F-4D97-AF65-F5344CB8AC3E}">
        <p14:creationId xmlns:p14="http://schemas.microsoft.com/office/powerpoint/2010/main" val="3701404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4.png"/><Relationship Id="rId1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image" Target="../media/image23.png"/><Relationship Id="rId2" Type="http://schemas.openxmlformats.org/officeDocument/2006/relationships/notesSlide" Target="../notesSlides/notesSlide10.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71.png"/><Relationship Id="rId5" Type="http://schemas.openxmlformats.org/officeDocument/2006/relationships/image" Target="../media/image9.png"/><Relationship Id="rId15" Type="http://schemas.openxmlformats.org/officeDocument/2006/relationships/image" Target="../media/image16.sv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110.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5.png"/><Relationship Id="rId3" Type="http://schemas.openxmlformats.org/officeDocument/2006/relationships/image" Target="../media/image8.png"/><Relationship Id="rId21" Type="http://schemas.openxmlformats.org/officeDocument/2006/relationships/image" Target="../media/image18.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11" Type="http://schemas.openxmlformats.org/officeDocument/2006/relationships/image" Target="../media/image10.sv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9.png"/><Relationship Id="rId19" Type="http://schemas.openxmlformats.org/officeDocument/2006/relationships/image" Target="../media/image16.svg"/><Relationship Id="rId9" Type="http://schemas.openxmlformats.org/officeDocument/2006/relationships/image" Target="../media/image71.png"/><Relationship Id="rId14" Type="http://schemas.openxmlformats.org/officeDocument/2006/relationships/image" Target="../media/image110.png"/><Relationship Id="rId22"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4.png"/><Relationship Id="rId1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image" Target="../media/image23.png"/><Relationship Id="rId2" Type="http://schemas.openxmlformats.org/officeDocument/2006/relationships/notesSlide" Target="../notesSlides/notesSlide53.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71.png"/><Relationship Id="rId5" Type="http://schemas.openxmlformats.org/officeDocument/2006/relationships/image" Target="../media/image9.png"/><Relationship Id="rId15" Type="http://schemas.openxmlformats.org/officeDocument/2006/relationships/image" Target="../media/image16.sv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110.png"/><Relationship Id="rId14" Type="http://schemas.openxmlformats.org/officeDocument/2006/relationships/image" Target="../media/image15.png"/></Relationships>
</file>

<file path=ppt/slides/_rels/slide5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4.png"/><Relationship Id="rId1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image" Target="../media/image23.png"/><Relationship Id="rId2" Type="http://schemas.openxmlformats.org/officeDocument/2006/relationships/notesSlide" Target="../notesSlides/notesSlide54.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71.png"/><Relationship Id="rId5" Type="http://schemas.openxmlformats.org/officeDocument/2006/relationships/image" Target="../media/image9.png"/><Relationship Id="rId15" Type="http://schemas.openxmlformats.org/officeDocument/2006/relationships/image" Target="../media/image16.sv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110.png"/><Relationship Id="rId14" Type="http://schemas.openxmlformats.org/officeDocument/2006/relationships/image" Target="../media/image15.png"/></Relationships>
</file>

<file path=ppt/slides/_rels/slide55.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4.png"/><Relationship Id="rId1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image" Target="../media/image23.png"/><Relationship Id="rId2" Type="http://schemas.openxmlformats.org/officeDocument/2006/relationships/notesSlide" Target="../notesSlides/notesSlide55.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71.png"/><Relationship Id="rId5" Type="http://schemas.openxmlformats.org/officeDocument/2006/relationships/image" Target="../media/image9.png"/><Relationship Id="rId15" Type="http://schemas.openxmlformats.org/officeDocument/2006/relationships/image" Target="../media/image16.sv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110.png"/><Relationship Id="rId14" Type="http://schemas.openxmlformats.org/officeDocument/2006/relationships/image" Target="../media/image15.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9.png"/><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9.png"/><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9.png"/><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15.pn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63.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90.png"/><Relationship Id="rId11" Type="http://schemas.openxmlformats.org/officeDocument/2006/relationships/image" Target="../media/image8.png"/><Relationship Id="rId5" Type="http://schemas.openxmlformats.org/officeDocument/2006/relationships/image" Target="../media/image380.png"/><Relationship Id="rId15" Type="http://schemas.openxmlformats.org/officeDocument/2006/relationships/image" Target="../media/image47.png"/><Relationship Id="rId10" Type="http://schemas.openxmlformats.org/officeDocument/2006/relationships/image" Target="../media/image43.svg"/><Relationship Id="rId4" Type="http://schemas.openxmlformats.org/officeDocument/2006/relationships/image" Target="../media/image16.svg"/><Relationship Id="rId9" Type="http://schemas.openxmlformats.org/officeDocument/2006/relationships/image" Target="../media/image42.png"/><Relationship Id="rId14" Type="http://schemas.openxmlformats.org/officeDocument/2006/relationships/image" Target="../media/image46.png"/></Relationships>
</file>

<file path=ppt/slides/_rels/slide6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15.pn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64.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90.png"/><Relationship Id="rId11" Type="http://schemas.openxmlformats.org/officeDocument/2006/relationships/image" Target="../media/image8.png"/><Relationship Id="rId5" Type="http://schemas.openxmlformats.org/officeDocument/2006/relationships/image" Target="../media/image380.png"/><Relationship Id="rId15" Type="http://schemas.openxmlformats.org/officeDocument/2006/relationships/image" Target="../media/image47.png"/><Relationship Id="rId10" Type="http://schemas.openxmlformats.org/officeDocument/2006/relationships/image" Target="../media/image43.svg"/><Relationship Id="rId4" Type="http://schemas.openxmlformats.org/officeDocument/2006/relationships/image" Target="../media/image16.svg"/><Relationship Id="rId9" Type="http://schemas.openxmlformats.org/officeDocument/2006/relationships/image" Target="../media/image42.png"/><Relationship Id="rId14" Type="http://schemas.openxmlformats.org/officeDocument/2006/relationships/image" Target="../media/image46.png"/></Relationships>
</file>

<file path=ppt/slides/_rels/slide6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15.pn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65.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90.png"/><Relationship Id="rId11" Type="http://schemas.openxmlformats.org/officeDocument/2006/relationships/image" Target="../media/image8.png"/><Relationship Id="rId5" Type="http://schemas.openxmlformats.org/officeDocument/2006/relationships/image" Target="../media/image380.png"/><Relationship Id="rId15" Type="http://schemas.openxmlformats.org/officeDocument/2006/relationships/image" Target="../media/image47.png"/><Relationship Id="rId10" Type="http://schemas.openxmlformats.org/officeDocument/2006/relationships/image" Target="../media/image43.svg"/><Relationship Id="rId4" Type="http://schemas.openxmlformats.org/officeDocument/2006/relationships/image" Target="../media/image16.svg"/><Relationship Id="rId9" Type="http://schemas.openxmlformats.org/officeDocument/2006/relationships/image" Target="../media/image42.png"/><Relationship Id="rId14" Type="http://schemas.openxmlformats.org/officeDocument/2006/relationships/image" Target="../media/image46.png"/></Relationships>
</file>

<file path=ppt/slides/_rels/slide6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15.png"/><Relationship Id="rId7" Type="http://schemas.openxmlformats.org/officeDocument/2006/relationships/image" Target="../media/image40.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66.xml"/><Relationship Id="rId16"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390.png"/><Relationship Id="rId11" Type="http://schemas.openxmlformats.org/officeDocument/2006/relationships/image" Target="../media/image8.png"/><Relationship Id="rId5" Type="http://schemas.openxmlformats.org/officeDocument/2006/relationships/image" Target="../media/image380.png"/><Relationship Id="rId15" Type="http://schemas.openxmlformats.org/officeDocument/2006/relationships/image" Target="../media/image47.png"/><Relationship Id="rId10" Type="http://schemas.openxmlformats.org/officeDocument/2006/relationships/image" Target="../media/image43.svg"/><Relationship Id="rId4" Type="http://schemas.openxmlformats.org/officeDocument/2006/relationships/image" Target="../media/image16.svg"/><Relationship Id="rId9" Type="http://schemas.openxmlformats.org/officeDocument/2006/relationships/image" Target="../media/image42.png"/><Relationship Id="rId14" Type="http://schemas.openxmlformats.org/officeDocument/2006/relationships/image" Target="../media/image46.png"/></Relationships>
</file>

<file path=ppt/slides/_rels/slide67.xml.rels><?xml version="1.0" encoding="UTF-8" standalone="yes"?>
<Relationships xmlns="http://schemas.openxmlformats.org/package/2006/relationships"><Relationship Id="rId8" Type="http://schemas.openxmlformats.org/officeDocument/2006/relationships/image" Target="../media/image380.png"/><Relationship Id="rId13" Type="http://schemas.openxmlformats.org/officeDocument/2006/relationships/image" Target="../media/image43.svg"/><Relationship Id="rId1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16.svg"/><Relationship Id="rId12" Type="http://schemas.openxmlformats.org/officeDocument/2006/relationships/image" Target="../media/image42.png"/><Relationship Id="rId17" Type="http://schemas.openxmlformats.org/officeDocument/2006/relationships/image" Target="../media/image21.png"/><Relationship Id="rId2" Type="http://schemas.openxmlformats.org/officeDocument/2006/relationships/notesSlide" Target="../notesSlides/notesSlide67.xm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53.png"/><Relationship Id="rId10" Type="http://schemas.openxmlformats.org/officeDocument/2006/relationships/image" Target="../media/image40.png"/><Relationship Id="rId4" Type="http://schemas.openxmlformats.org/officeDocument/2006/relationships/image" Target="../media/image51.png"/><Relationship Id="rId9" Type="http://schemas.openxmlformats.org/officeDocument/2006/relationships/image" Target="../media/image390.png"/><Relationship Id="rId14" Type="http://schemas.openxmlformats.org/officeDocument/2006/relationships/image" Target="../media/image52.png"/></Relationships>
</file>

<file path=ppt/slides/_rels/slide68.xml.rels><?xml version="1.0" encoding="UTF-8" standalone="yes"?>
<Relationships xmlns="http://schemas.openxmlformats.org/package/2006/relationships"><Relationship Id="rId8" Type="http://schemas.openxmlformats.org/officeDocument/2006/relationships/image" Target="../media/image380.png"/><Relationship Id="rId13" Type="http://schemas.openxmlformats.org/officeDocument/2006/relationships/image" Target="../media/image43.svg"/><Relationship Id="rId1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16.svg"/><Relationship Id="rId12" Type="http://schemas.openxmlformats.org/officeDocument/2006/relationships/image" Target="../media/image42.png"/><Relationship Id="rId17" Type="http://schemas.openxmlformats.org/officeDocument/2006/relationships/image" Target="../media/image21.png"/><Relationship Id="rId2" Type="http://schemas.openxmlformats.org/officeDocument/2006/relationships/notesSlide" Target="../notesSlides/notesSlide68.xm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53.png"/><Relationship Id="rId10" Type="http://schemas.openxmlformats.org/officeDocument/2006/relationships/image" Target="../media/image40.png"/><Relationship Id="rId4" Type="http://schemas.openxmlformats.org/officeDocument/2006/relationships/image" Target="../media/image51.png"/><Relationship Id="rId9" Type="http://schemas.openxmlformats.org/officeDocument/2006/relationships/image" Target="../media/image390.png"/><Relationship Id="rId14" Type="http://schemas.openxmlformats.org/officeDocument/2006/relationships/image" Target="../media/image52.png"/></Relationships>
</file>

<file path=ppt/slides/_rels/slide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5.png"/><Relationship Id="rId3" Type="http://schemas.openxmlformats.org/officeDocument/2006/relationships/image" Target="../media/image8.png"/><Relationship Id="rId21" Type="http://schemas.openxmlformats.org/officeDocument/2006/relationships/image" Target="../media/image18.png"/><Relationship Id="rId12" Type="http://schemas.openxmlformats.org/officeDocument/2006/relationships/image" Target="../media/image11.png"/><Relationship Id="rId17" Type="http://schemas.openxmlformats.org/officeDocument/2006/relationships/image" Target="../media/image14.png"/><Relationship Id="rId2" Type="http://schemas.openxmlformats.org/officeDocument/2006/relationships/notesSlide" Target="../notesSlides/notesSlide7.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2.xml"/><Relationship Id="rId11" Type="http://schemas.openxmlformats.org/officeDocument/2006/relationships/image" Target="../media/image10.sv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9.png"/><Relationship Id="rId19" Type="http://schemas.openxmlformats.org/officeDocument/2006/relationships/image" Target="../media/image16.svg"/><Relationship Id="rId9" Type="http://schemas.openxmlformats.org/officeDocument/2006/relationships/image" Target="../media/image71.png"/><Relationship Id="rId14" Type="http://schemas.openxmlformats.org/officeDocument/2006/relationships/image" Target="../media/image110.png"/><Relationship Id="rId22" Type="http://schemas.openxmlformats.org/officeDocument/2006/relationships/image" Target="../media/image19.png"/></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microsoft.com/office/2007/relationships/hdphoto" Target="../media/hdphoto3.wdp"/></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microsoft.com/office/2007/relationships/hdphoto" Target="../media/hdphoto3.wdp"/></Relationships>
</file>

<file path=ppt/slides/_rels/slide72.xml.rels><?xml version="1.0" encoding="UTF-8" standalone="yes"?>
<Relationships xmlns="http://schemas.openxmlformats.org/package/2006/relationships"><Relationship Id="rId8" Type="http://schemas.openxmlformats.org/officeDocument/2006/relationships/image" Target="../media/image380.png"/><Relationship Id="rId13" Type="http://schemas.openxmlformats.org/officeDocument/2006/relationships/image" Target="../media/image43.svg"/><Relationship Id="rId1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16.svg"/><Relationship Id="rId12" Type="http://schemas.openxmlformats.org/officeDocument/2006/relationships/image" Target="../media/image42.png"/><Relationship Id="rId17" Type="http://schemas.openxmlformats.org/officeDocument/2006/relationships/image" Target="../media/image21.png"/><Relationship Id="rId2" Type="http://schemas.openxmlformats.org/officeDocument/2006/relationships/notesSlide" Target="../notesSlides/notesSlide72.xm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1.png"/><Relationship Id="rId5" Type="http://schemas.openxmlformats.org/officeDocument/2006/relationships/image" Target="../media/image22.png"/><Relationship Id="rId15" Type="http://schemas.openxmlformats.org/officeDocument/2006/relationships/image" Target="../media/image53.png"/><Relationship Id="rId10" Type="http://schemas.openxmlformats.org/officeDocument/2006/relationships/image" Target="../media/image40.png"/><Relationship Id="rId4" Type="http://schemas.openxmlformats.org/officeDocument/2006/relationships/image" Target="../media/image51.png"/><Relationship Id="rId9" Type="http://schemas.openxmlformats.org/officeDocument/2006/relationships/image" Target="../media/image390.png"/><Relationship Id="rId14" Type="http://schemas.openxmlformats.org/officeDocument/2006/relationships/image" Target="../media/image5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0.png"/></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61.png"/></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60.png"/><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4.png"/><Relationship Id="rId1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71.png"/><Relationship Id="rId5" Type="http://schemas.openxmlformats.org/officeDocument/2006/relationships/image" Target="../media/image9.png"/><Relationship Id="rId15" Type="http://schemas.openxmlformats.org/officeDocument/2006/relationships/image" Target="../media/image16.sv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110.png"/><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4.png"/><Relationship Id="rId1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image" Target="../media/image23.png"/><Relationship Id="rId2" Type="http://schemas.openxmlformats.org/officeDocument/2006/relationships/notesSlide" Target="../notesSlides/notesSlide9.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71.png"/><Relationship Id="rId5" Type="http://schemas.openxmlformats.org/officeDocument/2006/relationships/image" Target="../media/image9.png"/><Relationship Id="rId15" Type="http://schemas.openxmlformats.org/officeDocument/2006/relationships/image" Target="../media/image16.svg"/><Relationship Id="rId10" Type="http://schemas.openxmlformats.org/officeDocument/2006/relationships/image" Target="../media/image12.png"/><Relationship Id="rId19" Type="http://schemas.openxmlformats.org/officeDocument/2006/relationships/image" Target="../media/image18.png"/><Relationship Id="rId4" Type="http://schemas.openxmlformats.org/officeDocument/2006/relationships/image" Target="../media/image22.png"/><Relationship Id="rId9" Type="http://schemas.openxmlformats.org/officeDocument/2006/relationships/image" Target="../media/image1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1412-F059-4481-B313-1A518CD6BBE3}"/>
              </a:ext>
            </a:extLst>
          </p:cNvPr>
          <p:cNvSpPr>
            <a:spLocks noGrp="1"/>
          </p:cNvSpPr>
          <p:nvPr>
            <p:ph type="ctrTitle"/>
          </p:nvPr>
        </p:nvSpPr>
        <p:spPr>
          <a:xfrm>
            <a:off x="1924850" y="626311"/>
            <a:ext cx="8342299" cy="2387600"/>
          </a:xfrm>
        </p:spPr>
        <p:txBody>
          <a:bodyPr>
            <a:normAutofit/>
          </a:bodyPr>
          <a:lstStyle/>
          <a:p>
            <a:r>
              <a:rPr lang="en-US" sz="4800" dirty="0"/>
              <a:t>Quantum CCA-Secure PKE, Revisited</a:t>
            </a:r>
            <a:endParaRPr lang="en-CH" sz="4800" dirty="0"/>
          </a:p>
        </p:txBody>
      </p:sp>
      <p:sp>
        <p:nvSpPr>
          <p:cNvPr id="5" name="Subtitle 2">
            <a:extLst>
              <a:ext uri="{FF2B5EF4-FFF2-40B4-BE49-F238E27FC236}">
                <a16:creationId xmlns:a16="http://schemas.microsoft.com/office/drawing/2014/main" id="{F515FD2C-7E7F-40C8-8082-8BDB7C76A53A}"/>
              </a:ext>
            </a:extLst>
          </p:cNvPr>
          <p:cNvSpPr txBox="1">
            <a:spLocks/>
          </p:cNvSpPr>
          <p:nvPr/>
        </p:nvSpPr>
        <p:spPr>
          <a:xfrm>
            <a:off x="1524000" y="2849115"/>
            <a:ext cx="9144000" cy="3114481"/>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cs typeface="Calibri"/>
            </a:endParaRPr>
          </a:p>
          <a:p>
            <a:r>
              <a:rPr lang="en-US" dirty="0">
                <a:cs typeface="Calibri"/>
              </a:rPr>
              <a:t>Varun Maram</a:t>
            </a:r>
          </a:p>
          <a:p>
            <a:r>
              <a:rPr lang="en-US" dirty="0"/>
              <a:t>Quantum Security Group</a:t>
            </a:r>
          </a:p>
          <a:p>
            <a:r>
              <a:rPr lang="en-US" dirty="0" err="1">
                <a:cs typeface="Calibri"/>
              </a:rPr>
              <a:t>SandboxAQ</a:t>
            </a:r>
            <a:r>
              <a:rPr lang="en-US" dirty="0">
                <a:cs typeface="Calibri"/>
              </a:rPr>
              <a:t>                                      </a:t>
            </a:r>
          </a:p>
          <a:p>
            <a:endParaRPr lang="en-US" dirty="0">
              <a:cs typeface="Calibri"/>
            </a:endParaRPr>
          </a:p>
          <a:p>
            <a:r>
              <a:rPr lang="en-US" dirty="0">
                <a:cs typeface="Calibri"/>
              </a:rPr>
              <a:t>Joint work with Navid </a:t>
            </a:r>
            <a:r>
              <a:rPr lang="en-US" dirty="0" err="1">
                <a:cs typeface="Calibri"/>
              </a:rPr>
              <a:t>Alamati</a:t>
            </a:r>
            <a:r>
              <a:rPr lang="en-US" dirty="0">
                <a:cs typeface="Calibri"/>
              </a:rPr>
              <a:t> </a:t>
            </a:r>
          </a:p>
          <a:p>
            <a:endParaRPr lang="en-US" dirty="0">
              <a:cs typeface="Calibri"/>
            </a:endParaRPr>
          </a:p>
        </p:txBody>
      </p:sp>
      <p:pic>
        <p:nvPicPr>
          <p:cNvPr id="4" name="Graphic 3">
            <a:extLst>
              <a:ext uri="{FF2B5EF4-FFF2-40B4-BE49-F238E27FC236}">
                <a16:creationId xmlns:a16="http://schemas.microsoft.com/office/drawing/2014/main" id="{5BB92104-4037-00A5-4104-F781903197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77794" y="5568948"/>
            <a:ext cx="4824515" cy="1155166"/>
          </a:xfrm>
          <a:prstGeom prst="rect">
            <a:avLst/>
          </a:prstGeom>
          <a:effectLst/>
        </p:spPr>
      </p:pic>
      <p:pic>
        <p:nvPicPr>
          <p:cNvPr id="8" name="Graphic 7">
            <a:extLst>
              <a:ext uri="{FF2B5EF4-FFF2-40B4-BE49-F238E27FC236}">
                <a16:creationId xmlns:a16="http://schemas.microsoft.com/office/drawing/2014/main" id="{EBA7AC46-07F6-4336-F901-658E4D1C8F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194" y="5523370"/>
            <a:ext cx="3409061" cy="1246323"/>
          </a:xfrm>
          <a:prstGeom prst="rect">
            <a:avLst/>
          </a:prstGeom>
          <a:effectLst/>
        </p:spPr>
      </p:pic>
      <p:pic>
        <p:nvPicPr>
          <p:cNvPr id="10" name="Picture 9" descr="A blue and black logo&#10;&#10;Description automatically generated">
            <a:extLst>
              <a:ext uri="{FF2B5EF4-FFF2-40B4-BE49-F238E27FC236}">
                <a16:creationId xmlns:a16="http://schemas.microsoft.com/office/drawing/2014/main" id="{6CE67E19-CE82-4127-1D00-DDBBDE8453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3103" y="5770329"/>
            <a:ext cx="1750831" cy="567269"/>
          </a:xfrm>
          <a:prstGeom prst="rect">
            <a:avLst/>
          </a:prstGeom>
          <a:effectLst/>
        </p:spPr>
      </p:pic>
      <p:cxnSp>
        <p:nvCxnSpPr>
          <p:cNvPr id="3" name="Straight Connector 2">
            <a:extLst>
              <a:ext uri="{FF2B5EF4-FFF2-40B4-BE49-F238E27FC236}">
                <a16:creationId xmlns:a16="http://schemas.microsoft.com/office/drawing/2014/main" id="{573BD03D-482B-8E9D-1590-1311D34AFA70}"/>
              </a:ext>
            </a:extLst>
          </p:cNvPr>
          <p:cNvCxnSpPr>
            <a:cxnSpLocks/>
          </p:cNvCxnSpPr>
          <p:nvPr/>
        </p:nvCxnSpPr>
        <p:spPr>
          <a:xfrm>
            <a:off x="8058150" y="3327400"/>
            <a:ext cx="0" cy="132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descr="A blue square with white letters on it&#10;&#10;Description automatically generated">
            <a:extLst>
              <a:ext uri="{FF2B5EF4-FFF2-40B4-BE49-F238E27FC236}">
                <a16:creationId xmlns:a16="http://schemas.microsoft.com/office/drawing/2014/main" id="{624FDD04-2DF5-9B96-0D8B-7B22DCF45CA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7200" y="4003130"/>
            <a:ext cx="742950" cy="742950"/>
          </a:xfrm>
          <a:prstGeom prst="rect">
            <a:avLst/>
          </a:prstGeom>
        </p:spPr>
      </p:pic>
      <p:sp>
        <p:nvSpPr>
          <p:cNvPr id="16" name="TextBox 15">
            <a:extLst>
              <a:ext uri="{FF2B5EF4-FFF2-40B4-BE49-F238E27FC236}">
                <a16:creationId xmlns:a16="http://schemas.microsoft.com/office/drawing/2014/main" id="{21EFDAF8-79DB-0C8C-D59A-78DBF83EA921}"/>
              </a:ext>
            </a:extLst>
          </p:cNvPr>
          <p:cNvSpPr txBox="1"/>
          <p:nvPr/>
        </p:nvSpPr>
        <p:spPr>
          <a:xfrm>
            <a:off x="8642424" y="4186535"/>
            <a:ext cx="2997126" cy="369332"/>
          </a:xfrm>
          <a:prstGeom prst="rect">
            <a:avLst/>
          </a:prstGeom>
          <a:noFill/>
        </p:spPr>
        <p:txBody>
          <a:bodyPr wrap="square" rtlCol="0">
            <a:spAutoFit/>
          </a:bodyPr>
          <a:lstStyle/>
          <a:p>
            <a:r>
              <a:rPr lang="en-US" dirty="0"/>
              <a:t>: </a:t>
            </a:r>
            <a:r>
              <a:rPr lang="en-US" dirty="0" err="1"/>
              <a:t>varun-maram-pqc</a:t>
            </a:r>
            <a:endParaRPr lang="en-CH" dirty="0"/>
          </a:p>
        </p:txBody>
      </p:sp>
      <p:pic>
        <p:nvPicPr>
          <p:cNvPr id="22" name="Picture 21" descr="A blue globe with a cursor&#10;&#10;Description automatically generated">
            <a:extLst>
              <a:ext uri="{FF2B5EF4-FFF2-40B4-BE49-F238E27FC236}">
                <a16:creationId xmlns:a16="http://schemas.microsoft.com/office/drawing/2014/main" id="{77447414-2314-EFFA-AC28-9974D353B5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32409" y="3324139"/>
            <a:ext cx="632531" cy="615031"/>
          </a:xfrm>
          <a:prstGeom prst="rect">
            <a:avLst/>
          </a:prstGeom>
        </p:spPr>
      </p:pic>
      <p:sp>
        <p:nvSpPr>
          <p:cNvPr id="23" name="TextBox 22">
            <a:extLst>
              <a:ext uri="{FF2B5EF4-FFF2-40B4-BE49-F238E27FC236}">
                <a16:creationId xmlns:a16="http://schemas.microsoft.com/office/drawing/2014/main" id="{62E0A604-B919-1050-DB43-E4FA9918659A}"/>
              </a:ext>
            </a:extLst>
          </p:cNvPr>
          <p:cNvSpPr txBox="1"/>
          <p:nvPr/>
        </p:nvSpPr>
        <p:spPr>
          <a:xfrm>
            <a:off x="8642424" y="3415239"/>
            <a:ext cx="3587676" cy="369332"/>
          </a:xfrm>
          <a:prstGeom prst="rect">
            <a:avLst/>
          </a:prstGeom>
          <a:noFill/>
        </p:spPr>
        <p:txBody>
          <a:bodyPr wrap="square" rtlCol="0">
            <a:spAutoFit/>
          </a:bodyPr>
          <a:lstStyle/>
          <a:p>
            <a:r>
              <a:rPr lang="en-US" dirty="0"/>
              <a:t>: https://varun-maram.github.io/</a:t>
            </a:r>
            <a:endParaRPr lang="en-CH" dirty="0"/>
          </a:p>
        </p:txBody>
      </p:sp>
    </p:spTree>
    <p:extLst>
      <p:ext uri="{BB962C8B-B14F-4D97-AF65-F5344CB8AC3E}">
        <p14:creationId xmlns:p14="http://schemas.microsoft.com/office/powerpoint/2010/main" val="184528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A89BF57-EB4B-7DC5-C6C0-EA511F927788}"/>
              </a:ext>
            </a:extLst>
          </p:cNvPr>
          <p:cNvSpPr/>
          <p:nvPr/>
        </p:nvSpPr>
        <p:spPr>
          <a:xfrm>
            <a:off x="573111" y="4394811"/>
            <a:ext cx="4329477" cy="2128286"/>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48" name="TextBox 47">
            <a:extLst>
              <a:ext uri="{FF2B5EF4-FFF2-40B4-BE49-F238E27FC236}">
                <a16:creationId xmlns:a16="http://schemas.microsoft.com/office/drawing/2014/main" id="{527D9695-7C10-8C03-0FCC-2C06D9702677}"/>
              </a:ext>
            </a:extLst>
          </p:cNvPr>
          <p:cNvSpPr txBox="1"/>
          <p:nvPr/>
        </p:nvSpPr>
        <p:spPr>
          <a:xfrm>
            <a:off x="573110" y="4492752"/>
            <a:ext cx="4415119" cy="2339102"/>
          </a:xfrm>
          <a:prstGeom prst="rect">
            <a:avLst/>
          </a:prstGeom>
          <a:noFill/>
        </p:spPr>
        <p:txBody>
          <a:bodyPr wrap="square" rtlCol="0">
            <a:spAutoFit/>
          </a:bodyPr>
          <a:lstStyle/>
          <a:p>
            <a:pPr marL="285750" indent="-285750">
              <a:buFont typeface="Arial" panose="020B0604020202020204" pitchFamily="34" charset="0"/>
              <a:buChar char="•"/>
            </a:pPr>
            <a:r>
              <a:rPr lang="en-US" dirty="0"/>
              <a:t>Relevance in future when quantum computing becomes ubiquitous.</a:t>
            </a:r>
          </a:p>
          <a:p>
            <a:endParaRPr lang="en-US" u="sng" dirty="0"/>
          </a:p>
          <a:p>
            <a:pPr marL="285750" indent="-285750">
              <a:buFont typeface="Arial" panose="020B0604020202020204" pitchFamily="34" charset="0"/>
              <a:buChar char="•"/>
            </a:pPr>
            <a:r>
              <a:rPr lang="en-US" dirty="0"/>
              <a:t>Also, in not-so-far future when adversaries can trick classical devices to behave “quantumly” (e.g., “frozen smart-card attacks”). </a:t>
            </a:r>
          </a:p>
          <a:p>
            <a:endParaRPr lang="en-US" sz="2000" u="sng" dirty="0"/>
          </a:p>
        </p:txBody>
      </p:sp>
      <p:sp>
        <p:nvSpPr>
          <p:cNvPr id="3" name="Rectangle 2">
            <a:extLst>
              <a:ext uri="{FF2B5EF4-FFF2-40B4-BE49-F238E27FC236}">
                <a16:creationId xmlns:a16="http://schemas.microsoft.com/office/drawing/2014/main" id="{84DAE3DE-B5D0-A3CE-58F3-1D7201E5C13E}"/>
              </a:ext>
            </a:extLst>
          </p:cNvPr>
          <p:cNvSpPr/>
          <p:nvPr/>
        </p:nvSpPr>
        <p:spPr>
          <a:xfrm>
            <a:off x="9740684" y="495085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background with a black square&#10;&#10;Description automatically generated">
            <a:extLst>
              <a:ext uri="{FF2B5EF4-FFF2-40B4-BE49-F238E27FC236}">
                <a16:creationId xmlns:a16="http://schemas.microsoft.com/office/drawing/2014/main" id="{BA87AB06-EDA0-4685-3E12-2A110FCF3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894" y="4362915"/>
            <a:ext cx="2415024" cy="2415024"/>
          </a:xfrm>
          <a:prstGeom prst="rect">
            <a:avLst/>
          </a:prstGeom>
        </p:spPr>
      </p:pic>
      <p:pic>
        <p:nvPicPr>
          <p:cNvPr id="9" name="Picture 8">
            <a:extLst>
              <a:ext uri="{FF2B5EF4-FFF2-40B4-BE49-F238E27FC236}">
                <a16:creationId xmlns:a16="http://schemas.microsoft.com/office/drawing/2014/main" id="{3DD19B9B-BA3F-BBB0-BA8A-A793E6A99349}"/>
              </a:ext>
            </a:extLst>
          </p:cNvPr>
          <p:cNvPicPr>
            <a:picLocks noChangeAspect="1"/>
          </p:cNvPicPr>
          <p:nvPr/>
        </p:nvPicPr>
        <p:blipFill>
          <a:blip r:embed="rId4"/>
          <a:stretch>
            <a:fillRect/>
          </a:stretch>
        </p:blipFill>
        <p:spPr>
          <a:xfrm>
            <a:off x="6797310" y="5215733"/>
            <a:ext cx="2397976" cy="787166"/>
          </a:xfrm>
          <a:prstGeom prst="rect">
            <a:avLst/>
          </a:prstGeom>
        </p:spPr>
      </p:pic>
      <p:pic>
        <p:nvPicPr>
          <p:cNvPr id="22" name="Graphic 21" descr="Programmer female with solid fill">
            <a:extLst>
              <a:ext uri="{FF2B5EF4-FFF2-40B4-BE49-F238E27FC236}">
                <a16:creationId xmlns:a16="http://schemas.microsoft.com/office/drawing/2014/main" id="{71846225-51A4-41E1-8804-F6D178C35B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8770" y="2307374"/>
            <a:ext cx="914400" cy="914400"/>
          </a:xfrm>
          <a:prstGeom prst="rect">
            <a:avLst/>
          </a:prstGeom>
        </p:spPr>
      </p:pic>
      <p:pic>
        <p:nvPicPr>
          <p:cNvPr id="24" name="Graphic 23" descr="Programmer male outline">
            <a:extLst>
              <a:ext uri="{FF2B5EF4-FFF2-40B4-BE49-F238E27FC236}">
                <a16:creationId xmlns:a16="http://schemas.microsoft.com/office/drawing/2014/main" id="{74468D53-1F4E-4561-A1B0-6E0C9FA139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3140" y="2307374"/>
            <a:ext cx="914400" cy="914400"/>
          </a:xfrm>
          <a:prstGeom prst="rect">
            <a:avLst/>
          </a:prstGeom>
        </p:spPr>
      </p:pic>
      <p:sp>
        <p:nvSpPr>
          <p:cNvPr id="25" name="TextBox 24">
            <a:extLst>
              <a:ext uri="{FF2B5EF4-FFF2-40B4-BE49-F238E27FC236}">
                <a16:creationId xmlns:a16="http://schemas.microsoft.com/office/drawing/2014/main" id="{F6B309F3-1A55-4ED1-8923-1D2666EAB1C4}"/>
              </a:ext>
            </a:extLst>
          </p:cNvPr>
          <p:cNvSpPr txBox="1"/>
          <p:nvPr/>
        </p:nvSpPr>
        <p:spPr>
          <a:xfrm>
            <a:off x="3133155" y="2020720"/>
            <a:ext cx="682831" cy="369332"/>
          </a:xfrm>
          <a:prstGeom prst="rect">
            <a:avLst/>
          </a:prstGeom>
          <a:noFill/>
        </p:spPr>
        <p:txBody>
          <a:bodyPr wrap="square" rtlCol="0">
            <a:spAutoFit/>
          </a:bodyPr>
          <a:lstStyle/>
          <a:p>
            <a:r>
              <a:rPr lang="en-US" dirty="0"/>
              <a:t>Alice</a:t>
            </a:r>
            <a:endParaRPr lang="en-CH" dirty="0"/>
          </a:p>
        </p:txBody>
      </p:sp>
      <p:sp>
        <p:nvSpPr>
          <p:cNvPr id="26" name="TextBox 25">
            <a:extLst>
              <a:ext uri="{FF2B5EF4-FFF2-40B4-BE49-F238E27FC236}">
                <a16:creationId xmlns:a16="http://schemas.microsoft.com/office/drawing/2014/main" id="{C0AC5AC4-8B79-4A13-9BC0-F979AD803036}"/>
              </a:ext>
            </a:extLst>
          </p:cNvPr>
          <p:cNvSpPr txBox="1"/>
          <p:nvPr/>
        </p:nvSpPr>
        <p:spPr>
          <a:xfrm>
            <a:off x="8341957" y="2020720"/>
            <a:ext cx="682831" cy="369332"/>
          </a:xfrm>
          <a:prstGeom prst="rect">
            <a:avLst/>
          </a:prstGeom>
          <a:noFill/>
        </p:spPr>
        <p:txBody>
          <a:bodyPr wrap="square" rtlCol="0">
            <a:spAutoFit/>
          </a:bodyPr>
          <a:lstStyle/>
          <a:p>
            <a:r>
              <a:rPr lang="en-US" dirty="0"/>
              <a:t>Bob</a:t>
            </a:r>
            <a:endParaRPr lang="en-CH"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2A4F00-CEB3-49E6-9D5F-21B2FD1709C5}"/>
                  </a:ext>
                </a:extLst>
              </p:cNvPr>
              <p:cNvSpPr txBox="1"/>
              <p:nvPr/>
            </p:nvSpPr>
            <p:spPr>
              <a:xfrm>
                <a:off x="7342564" y="3332982"/>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27" name="TextBox 26">
                <a:extLst>
                  <a:ext uri="{FF2B5EF4-FFF2-40B4-BE49-F238E27FC236}">
                    <a16:creationId xmlns:a16="http://schemas.microsoft.com/office/drawing/2014/main" id="{A72A4F00-CEB3-49E6-9D5F-21B2FD1709C5}"/>
                  </a:ext>
                </a:extLst>
              </p:cNvPr>
              <p:cNvSpPr txBox="1">
                <a:spLocks noRot="1" noChangeAspect="1" noMove="1" noResize="1" noEditPoints="1" noAdjustHandles="1" noChangeArrowheads="1" noChangeShapeType="1" noTextEdit="1"/>
              </p:cNvSpPr>
              <p:nvPr/>
            </p:nvSpPr>
            <p:spPr>
              <a:xfrm>
                <a:off x="7342564" y="3332982"/>
                <a:ext cx="2902469" cy="1061829"/>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8" name="Arrow: Right 27">
                <a:extLst>
                  <a:ext uri="{FF2B5EF4-FFF2-40B4-BE49-F238E27FC236}">
                    <a16:creationId xmlns:a16="http://schemas.microsoft.com/office/drawing/2014/main" id="{1FB9A064-E60E-4B2A-80E8-A41BB75DE447}"/>
                  </a:ext>
                </a:extLst>
              </p:cNvPr>
              <p:cNvSpPr/>
              <p:nvPr/>
            </p:nvSpPr>
            <p:spPr>
              <a:xfrm>
                <a:off x="4473043" y="2661988"/>
                <a:ext cx="3150222"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𝑐</m:t>
                      </m:r>
                    </m:oMath>
                  </m:oMathPara>
                </a14:m>
                <a:endParaRPr lang="en-CH" dirty="0">
                  <a:solidFill>
                    <a:schemeClr val="tx1"/>
                  </a:solidFill>
                </a:endParaRPr>
              </a:p>
            </p:txBody>
          </p:sp>
        </mc:Choice>
        <mc:Fallback xmlns="">
          <p:sp>
            <p:nvSpPr>
              <p:cNvPr id="28" name="Arrow: Right 27">
                <a:extLst>
                  <a:ext uri="{FF2B5EF4-FFF2-40B4-BE49-F238E27FC236}">
                    <a16:creationId xmlns:a16="http://schemas.microsoft.com/office/drawing/2014/main" id="{1FB9A064-E60E-4B2A-80E8-A41BB75DE447}"/>
                  </a:ext>
                </a:extLst>
              </p:cNvPr>
              <p:cNvSpPr>
                <a:spLocks noRot="1" noChangeAspect="1" noMove="1" noResize="1" noEditPoints="1" noAdjustHandles="1" noChangeArrowheads="1" noChangeShapeType="1" noTextEdit="1"/>
              </p:cNvSpPr>
              <p:nvPr/>
            </p:nvSpPr>
            <p:spPr>
              <a:xfrm>
                <a:off x="4473043" y="2661988"/>
                <a:ext cx="3150222" cy="564077"/>
              </a:xfrm>
              <a:prstGeom prst="rightArrow">
                <a:avLst/>
              </a:prstGeom>
              <a:blipFill>
                <a:blip r:embed="rId10"/>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7591ACD-4312-4537-98CF-BB6F316E3C30}"/>
                  </a:ext>
                </a:extLst>
              </p:cNvPr>
              <p:cNvSpPr txBox="1"/>
              <p:nvPr/>
            </p:nvSpPr>
            <p:spPr>
              <a:xfrm>
                <a:off x="4623459" y="1593292"/>
                <a:ext cx="2766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𝑃𝐾𝐸</m:t>
                      </m:r>
                      <m:r>
                        <a:rPr lang="en-US" b="0" i="1" smtClean="0">
                          <a:latin typeface="Cambria Math" panose="02040503050406030204" pitchFamily="18" charset="0"/>
                        </a:rPr>
                        <m:t>=(</m:t>
                      </m:r>
                      <m:r>
                        <a:rPr lang="en-US" b="0" i="1" smtClean="0">
                          <a:latin typeface="Cambria Math" panose="02040503050406030204" pitchFamily="18" charset="0"/>
                        </a:rPr>
                        <m:t>𝐾𝐺𝑒𝑛</m:t>
                      </m:r>
                      <m:r>
                        <a:rPr lang="en-US" b="0" i="1" smtClean="0">
                          <a:latin typeface="Cambria Math" panose="02040503050406030204" pitchFamily="18" charset="0"/>
                        </a:rPr>
                        <m:t>, </m:t>
                      </m:r>
                      <m:r>
                        <a:rPr lang="en-US" b="0" i="1" smtClean="0">
                          <a:latin typeface="Cambria Math" panose="02040503050406030204" pitchFamily="18" charset="0"/>
                        </a:rPr>
                        <m:t>𝐸𝑛𝑐</m:t>
                      </m:r>
                      <m:r>
                        <a:rPr lang="en-US" b="0" i="1" smtClean="0">
                          <a:latin typeface="Cambria Math" panose="02040503050406030204" pitchFamily="18" charset="0"/>
                        </a:rPr>
                        <m:t>, </m:t>
                      </m:r>
                      <m:r>
                        <a:rPr lang="en-US" b="0" i="1" smtClean="0">
                          <a:latin typeface="Cambria Math" panose="02040503050406030204" pitchFamily="18" charset="0"/>
                        </a:rPr>
                        <m:t>𝐷𝑒𝑐</m:t>
                      </m:r>
                      <m:r>
                        <a:rPr lang="en-US" b="0" i="1" smtClean="0">
                          <a:latin typeface="Cambria Math" panose="02040503050406030204" pitchFamily="18" charset="0"/>
                        </a:rPr>
                        <m:t>)</m:t>
                      </m:r>
                    </m:oMath>
                  </m:oMathPara>
                </a14:m>
                <a:endParaRPr lang="en-CH" dirty="0"/>
              </a:p>
            </p:txBody>
          </p:sp>
        </mc:Choice>
        <mc:Fallback xmlns="">
          <p:sp>
            <p:nvSpPr>
              <p:cNvPr id="29" name="TextBox 28">
                <a:extLst>
                  <a:ext uri="{FF2B5EF4-FFF2-40B4-BE49-F238E27FC236}">
                    <a16:creationId xmlns:a16="http://schemas.microsoft.com/office/drawing/2014/main" id="{47591ACD-4312-4537-98CF-BB6F316E3C30}"/>
                  </a:ext>
                </a:extLst>
              </p:cNvPr>
              <p:cNvSpPr txBox="1">
                <a:spLocks noRot="1" noChangeAspect="1" noMove="1" noResize="1" noEditPoints="1" noAdjustHandles="1" noChangeArrowheads="1" noChangeShapeType="1" noTextEdit="1"/>
              </p:cNvSpPr>
              <p:nvPr/>
            </p:nvSpPr>
            <p:spPr>
              <a:xfrm>
                <a:off x="4623459" y="1593292"/>
                <a:ext cx="2766951" cy="369332"/>
              </a:xfrm>
              <a:prstGeom prst="rect">
                <a:avLst/>
              </a:prstGeom>
              <a:blipFill>
                <a:blip r:embed="rId11"/>
                <a:stretch>
                  <a:fillRect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C38C710-1790-4E4A-8CB6-ECCD0B86BC7E}"/>
                  </a:ext>
                </a:extLst>
              </p:cNvPr>
              <p:cNvSpPr txBox="1"/>
              <p:nvPr/>
            </p:nvSpPr>
            <p:spPr>
              <a:xfrm>
                <a:off x="2014735" y="3333519"/>
                <a:ext cx="2902469" cy="147732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𝐸𝑛𝑐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30" name="TextBox 29">
                <a:extLst>
                  <a:ext uri="{FF2B5EF4-FFF2-40B4-BE49-F238E27FC236}">
                    <a16:creationId xmlns:a16="http://schemas.microsoft.com/office/drawing/2014/main" id="{0C38C710-1790-4E4A-8CB6-ECCD0B86BC7E}"/>
                  </a:ext>
                </a:extLst>
              </p:cNvPr>
              <p:cNvSpPr txBox="1">
                <a:spLocks noRot="1" noChangeAspect="1" noMove="1" noResize="1" noEditPoints="1" noAdjustHandles="1" noChangeArrowheads="1" noChangeShapeType="1" noTextEdit="1"/>
              </p:cNvSpPr>
              <p:nvPr/>
            </p:nvSpPr>
            <p:spPr>
              <a:xfrm>
                <a:off x="2014735" y="3333519"/>
                <a:ext cx="2902469" cy="1477328"/>
              </a:xfrm>
              <a:prstGeom prst="rect">
                <a:avLst/>
              </a:prstGeom>
              <a:blipFill>
                <a:blip r:embed="rId12"/>
                <a:stretch>
                  <a:fillRect/>
                </a:stretch>
              </a:blipFill>
            </p:spPr>
            <p:txBody>
              <a:bodyPr/>
              <a:lstStyle/>
              <a:p>
                <a:r>
                  <a:rPr lang="en-CH">
                    <a:noFill/>
                  </a:rPr>
                  <a:t> </a:t>
                </a:r>
              </a:p>
            </p:txBody>
          </p:sp>
        </mc:Fallback>
      </mc:AlternateContent>
      <p:sp>
        <p:nvSpPr>
          <p:cNvPr id="31" name="Arrow: Right 30">
            <a:extLst>
              <a:ext uri="{FF2B5EF4-FFF2-40B4-BE49-F238E27FC236}">
                <a16:creationId xmlns:a16="http://schemas.microsoft.com/office/drawing/2014/main" id="{AD325410-A6E4-4056-8247-610D5B41E861}"/>
              </a:ext>
            </a:extLst>
          </p:cNvPr>
          <p:cNvSpPr/>
          <p:nvPr/>
        </p:nvSpPr>
        <p:spPr>
          <a:xfrm rot="5400000">
            <a:off x="5110958" y="3649568"/>
            <a:ext cx="1696258"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D0F3B2C-9455-4D26-A99D-32D5CD9D3A86}"/>
                  </a:ext>
                </a:extLst>
              </p:cNvPr>
              <p:cNvSpPr txBox="1"/>
              <p:nvPr/>
            </p:nvSpPr>
            <p:spPr>
              <a:xfrm>
                <a:off x="5783749" y="3633568"/>
                <a:ext cx="3506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𝑐</m:t>
                      </m:r>
                    </m:oMath>
                  </m:oMathPara>
                </a14:m>
                <a:endParaRPr lang="en-CH" dirty="0"/>
              </a:p>
            </p:txBody>
          </p:sp>
        </mc:Choice>
        <mc:Fallback xmlns="">
          <p:sp>
            <p:nvSpPr>
              <p:cNvPr id="33" name="TextBox 32">
                <a:extLst>
                  <a:ext uri="{FF2B5EF4-FFF2-40B4-BE49-F238E27FC236}">
                    <a16:creationId xmlns:a16="http://schemas.microsoft.com/office/drawing/2014/main" id="{BD0F3B2C-9455-4D26-A99D-32D5CD9D3A86}"/>
                  </a:ext>
                </a:extLst>
              </p:cNvPr>
              <p:cNvSpPr txBox="1">
                <a:spLocks noRot="1" noChangeAspect="1" noMove="1" noResize="1" noEditPoints="1" noAdjustHandles="1" noChangeArrowheads="1" noChangeShapeType="1" noTextEdit="1"/>
              </p:cNvSpPr>
              <p:nvPr/>
            </p:nvSpPr>
            <p:spPr>
              <a:xfrm>
                <a:off x="5783749" y="3633568"/>
                <a:ext cx="350673" cy="369332"/>
              </a:xfrm>
              <a:prstGeom prst="rect">
                <a:avLst/>
              </a:prstGeom>
              <a:blipFill>
                <a:blip r:embed="rId13"/>
                <a:stretch>
                  <a:fillRect/>
                </a:stretch>
              </a:blipFill>
            </p:spPr>
            <p:txBody>
              <a:bodyPr/>
              <a:lstStyle/>
              <a:p>
                <a:r>
                  <a:rPr lang="en-CH">
                    <a:noFill/>
                  </a:rPr>
                  <a:t> </a:t>
                </a:r>
              </a:p>
            </p:txBody>
          </p:sp>
        </mc:Fallback>
      </mc:AlternateContent>
      <p:pic>
        <p:nvPicPr>
          <p:cNvPr id="34" name="Graphic 33" descr="Detective female with solid fill">
            <a:extLst>
              <a:ext uri="{FF2B5EF4-FFF2-40B4-BE49-F238E27FC236}">
                <a16:creationId xmlns:a16="http://schemas.microsoft.com/office/drawing/2014/main" id="{BB782818-6354-4493-BBA6-307912F340C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07824" y="5102699"/>
            <a:ext cx="914400" cy="914400"/>
          </a:xfrm>
          <a:prstGeom prst="rect">
            <a:avLst/>
          </a:prstGeom>
        </p:spPr>
      </p:pic>
      <p:sp>
        <p:nvSpPr>
          <p:cNvPr id="39" name="TextBox 38">
            <a:extLst>
              <a:ext uri="{FF2B5EF4-FFF2-40B4-BE49-F238E27FC236}">
                <a16:creationId xmlns:a16="http://schemas.microsoft.com/office/drawing/2014/main" id="{91110149-E641-4B8B-96FE-BBDCD50C495D}"/>
              </a:ext>
            </a:extLst>
          </p:cNvPr>
          <p:cNvSpPr txBox="1"/>
          <p:nvPr/>
        </p:nvSpPr>
        <p:spPr>
          <a:xfrm>
            <a:off x="5716630" y="4810847"/>
            <a:ext cx="682831" cy="369332"/>
          </a:xfrm>
          <a:prstGeom prst="rect">
            <a:avLst/>
          </a:prstGeom>
          <a:noFill/>
        </p:spPr>
        <p:txBody>
          <a:bodyPr wrap="square" rtlCol="0">
            <a:spAutoFit/>
          </a:bodyPr>
          <a:lstStyle/>
          <a:p>
            <a:r>
              <a:rPr lang="en-US" dirty="0"/>
              <a:t>Eve</a:t>
            </a:r>
            <a:endParaRPr lang="en-CH" dirty="0"/>
          </a:p>
        </p:txBody>
      </p:sp>
      <p:sp>
        <p:nvSpPr>
          <p:cNvPr id="40" name="Thought Bubble: Cloud 39">
            <a:extLst>
              <a:ext uri="{FF2B5EF4-FFF2-40B4-BE49-F238E27FC236}">
                <a16:creationId xmlns:a16="http://schemas.microsoft.com/office/drawing/2014/main" id="{56E650C5-25E9-4F9D-8B26-B4A04B4AFDDD}"/>
              </a:ext>
            </a:extLst>
          </p:cNvPr>
          <p:cNvSpPr/>
          <p:nvPr/>
        </p:nvSpPr>
        <p:spPr>
          <a:xfrm rot="1156104">
            <a:off x="6260619" y="4460705"/>
            <a:ext cx="920854" cy="700281"/>
          </a:xfrm>
          <a:prstGeom prst="cloudCallout">
            <a:avLst>
              <a:gd name="adj1" fmla="val -25678"/>
              <a:gd name="adj2" fmla="val 853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64F12A-AF4F-48DD-8440-7F6FC6B966FA}"/>
                  </a:ext>
                </a:extLst>
              </p:cNvPr>
              <p:cNvSpPr txBox="1"/>
              <p:nvPr/>
            </p:nvSpPr>
            <p:spPr>
              <a:xfrm>
                <a:off x="6336873" y="457533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m:oMathPara>
                </a14:m>
                <a:endParaRPr lang="en-CH" dirty="0"/>
              </a:p>
            </p:txBody>
          </p:sp>
        </mc:Choice>
        <mc:Fallback xmlns="">
          <p:sp>
            <p:nvSpPr>
              <p:cNvPr id="41" name="TextBox 40">
                <a:extLst>
                  <a:ext uri="{FF2B5EF4-FFF2-40B4-BE49-F238E27FC236}">
                    <a16:creationId xmlns:a16="http://schemas.microsoft.com/office/drawing/2014/main" id="{7664F12A-AF4F-48DD-8440-7F6FC6B966FA}"/>
                  </a:ext>
                </a:extLst>
              </p:cNvPr>
              <p:cNvSpPr txBox="1">
                <a:spLocks noRot="1" noChangeAspect="1" noMove="1" noResize="1" noEditPoints="1" noAdjustHandles="1" noChangeArrowheads="1" noChangeShapeType="1" noTextEdit="1"/>
              </p:cNvSpPr>
              <p:nvPr/>
            </p:nvSpPr>
            <p:spPr>
              <a:xfrm>
                <a:off x="6336873" y="4575335"/>
                <a:ext cx="769830" cy="369332"/>
              </a:xfrm>
              <a:prstGeom prst="rect">
                <a:avLst/>
              </a:prstGeom>
              <a:blipFill>
                <a:blip r:embed="rId16"/>
                <a:stretch>
                  <a:fillRect/>
                </a:stretch>
              </a:blipFill>
            </p:spPr>
            <p:txBody>
              <a:bodyPr/>
              <a:lstStyle/>
              <a:p>
                <a:r>
                  <a:rPr lang="en-CH">
                    <a:noFill/>
                  </a:rPr>
                  <a:t> </a:t>
                </a:r>
              </a:p>
            </p:txBody>
          </p:sp>
        </mc:Fallback>
      </mc:AlternateContent>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IND-</a:t>
            </a:r>
            <a:r>
              <a:rPr lang="en-US" dirty="0" err="1">
                <a:solidFill>
                  <a:srgbClr val="FF0000"/>
                </a:solidFill>
              </a:rPr>
              <a:t>q</a:t>
            </a:r>
            <a:r>
              <a:rPr lang="en-US" dirty="0" err="1"/>
              <a:t>CCA</a:t>
            </a:r>
            <a:r>
              <a:rPr lang="en-US" dirty="0"/>
              <a:t> Security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E6C8C4-AE39-991E-E6E4-36A920030B24}"/>
                  </a:ext>
                </a:extLst>
              </p:cNvPr>
              <p:cNvSpPr txBox="1"/>
              <p:nvPr/>
            </p:nvSpPr>
            <p:spPr>
              <a:xfrm>
                <a:off x="7339468" y="4925069"/>
                <a:ext cx="1467661" cy="4023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𝛼</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m:t>
                                  </m:r>
                                </m:e>
                              </m:d>
                            </m:e>
                          </m:d>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m:t>
                              </m:r>
                            </m:e>
                          </m:d>
                        </m:e>
                      </m:d>
                    </m:oMath>
                  </m:oMathPara>
                </a14:m>
                <a:endParaRPr lang="en-CH" dirty="0"/>
              </a:p>
            </p:txBody>
          </p:sp>
        </mc:Choice>
        <mc:Fallback xmlns="">
          <p:sp>
            <p:nvSpPr>
              <p:cNvPr id="6" name="TextBox 5">
                <a:extLst>
                  <a:ext uri="{FF2B5EF4-FFF2-40B4-BE49-F238E27FC236}">
                    <a16:creationId xmlns:a16="http://schemas.microsoft.com/office/drawing/2014/main" id="{09E6C8C4-AE39-991E-E6E4-36A920030B24}"/>
                  </a:ext>
                </a:extLst>
              </p:cNvPr>
              <p:cNvSpPr txBox="1">
                <a:spLocks noRot="1" noChangeAspect="1" noMove="1" noResize="1" noEditPoints="1" noAdjustHandles="1" noChangeArrowheads="1" noChangeShapeType="1" noTextEdit="1"/>
              </p:cNvSpPr>
              <p:nvPr/>
            </p:nvSpPr>
            <p:spPr>
              <a:xfrm>
                <a:off x="7339468" y="4925069"/>
                <a:ext cx="1467661" cy="402354"/>
              </a:xfrm>
              <a:prstGeom prst="rect">
                <a:avLst/>
              </a:prstGeom>
              <a:blipFill>
                <a:blip r:embed="rId17"/>
                <a:stretch>
                  <a:fillRect l="-12448" t="-156061" r="-40664" b="-23333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94F5AD-9916-72D1-70AF-2EA9C64F8010}"/>
                  </a:ext>
                </a:extLst>
              </p:cNvPr>
              <p:cNvSpPr txBox="1"/>
              <p:nvPr/>
            </p:nvSpPr>
            <p:spPr>
              <a:xfrm>
                <a:off x="7243777" y="5923841"/>
                <a:ext cx="1658741" cy="4023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𝛼</m:t>
                      </m:r>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e>
                              </m:d>
                            </m:e>
                          </m:d>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e>
                          </m:d>
                        </m:e>
                      </m:d>
                    </m:oMath>
                  </m:oMathPara>
                </a14:m>
                <a:endParaRPr lang="en-CH" dirty="0"/>
              </a:p>
            </p:txBody>
          </p:sp>
        </mc:Choice>
        <mc:Fallback xmlns="">
          <p:sp>
            <p:nvSpPr>
              <p:cNvPr id="7" name="TextBox 6">
                <a:extLst>
                  <a:ext uri="{FF2B5EF4-FFF2-40B4-BE49-F238E27FC236}">
                    <a16:creationId xmlns:a16="http://schemas.microsoft.com/office/drawing/2014/main" id="{0594F5AD-9916-72D1-70AF-2EA9C64F8010}"/>
                  </a:ext>
                </a:extLst>
              </p:cNvPr>
              <p:cNvSpPr txBox="1">
                <a:spLocks noRot="1" noChangeAspect="1" noMove="1" noResize="1" noEditPoints="1" noAdjustHandles="1" noChangeArrowheads="1" noChangeShapeType="1" noTextEdit="1"/>
              </p:cNvSpPr>
              <p:nvPr/>
            </p:nvSpPr>
            <p:spPr>
              <a:xfrm>
                <a:off x="7243777" y="5923841"/>
                <a:ext cx="1658741" cy="402354"/>
              </a:xfrm>
              <a:prstGeom prst="rect">
                <a:avLst/>
              </a:prstGeom>
              <a:blipFill>
                <a:blip r:embed="rId18"/>
                <a:stretch>
                  <a:fillRect l="-10294" t="-156061" r="-36029" b="-23333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570B585-EBC5-6868-38EB-77E760FF137F}"/>
                  </a:ext>
                </a:extLst>
              </p:cNvPr>
              <p:cNvSpPr txBox="1"/>
              <p:nvPr/>
            </p:nvSpPr>
            <p:spPr>
              <a:xfrm>
                <a:off x="9195286" y="520010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 name="TextBox 3">
                <a:extLst>
                  <a:ext uri="{FF2B5EF4-FFF2-40B4-BE49-F238E27FC236}">
                    <a16:creationId xmlns:a16="http://schemas.microsoft.com/office/drawing/2014/main" id="{1570B585-EBC5-6868-38EB-77E760FF137F}"/>
                  </a:ext>
                </a:extLst>
              </p:cNvPr>
              <p:cNvSpPr txBox="1">
                <a:spLocks noRot="1" noChangeAspect="1" noMove="1" noResize="1" noEditPoints="1" noAdjustHandles="1" noChangeArrowheads="1" noChangeShapeType="1" noTextEdit="1"/>
              </p:cNvSpPr>
              <p:nvPr/>
            </p:nvSpPr>
            <p:spPr>
              <a:xfrm>
                <a:off x="9195286" y="5200107"/>
                <a:ext cx="2902469" cy="1061829"/>
              </a:xfrm>
              <a:prstGeom prst="rect">
                <a:avLst/>
              </a:prstGeom>
              <a:blipFill>
                <a:blip r:embed="rId19"/>
                <a:stretch>
                  <a:fillRect/>
                </a:stretch>
              </a:blipFill>
            </p:spPr>
            <p:txBody>
              <a:bodyPr/>
              <a:lstStyle/>
              <a:p>
                <a:r>
                  <a:rPr lang="en-CH">
                    <a:noFill/>
                  </a:rPr>
                  <a:t> </a:t>
                </a:r>
              </a:p>
            </p:txBody>
          </p:sp>
        </mc:Fallback>
      </mc:AlternateContent>
      <p:sp>
        <p:nvSpPr>
          <p:cNvPr id="45" name="TextBox 44">
            <a:extLst>
              <a:ext uri="{FF2B5EF4-FFF2-40B4-BE49-F238E27FC236}">
                <a16:creationId xmlns:a16="http://schemas.microsoft.com/office/drawing/2014/main" id="{3727BE20-177F-7137-9A5A-8A22A0C5D7DD}"/>
              </a:ext>
            </a:extLst>
          </p:cNvPr>
          <p:cNvSpPr txBox="1"/>
          <p:nvPr/>
        </p:nvSpPr>
        <p:spPr>
          <a:xfrm>
            <a:off x="516078" y="1364053"/>
            <a:ext cx="2316825" cy="646331"/>
          </a:xfrm>
          <a:prstGeom prst="rect">
            <a:avLst/>
          </a:prstGeom>
          <a:noFill/>
        </p:spPr>
        <p:txBody>
          <a:bodyPr wrap="square" rtlCol="0">
            <a:spAutoFit/>
          </a:bodyPr>
          <a:lstStyle/>
          <a:p>
            <a:pPr algn="ctr"/>
            <a:r>
              <a:rPr lang="en-US" dirty="0"/>
              <a:t>Introduced by [Boneh-Zhandry’13].</a:t>
            </a:r>
            <a:endParaRPr lang="en-CH" sz="1600" dirty="0"/>
          </a:p>
        </p:txBody>
      </p:sp>
      <p:sp>
        <p:nvSpPr>
          <p:cNvPr id="46" name="Speech Bubble: Rectangle with Corners Rounded 45">
            <a:extLst>
              <a:ext uri="{FF2B5EF4-FFF2-40B4-BE49-F238E27FC236}">
                <a16:creationId xmlns:a16="http://schemas.microsoft.com/office/drawing/2014/main" id="{63FF3097-1A77-0396-CDB3-B8901E0C8308}"/>
              </a:ext>
            </a:extLst>
          </p:cNvPr>
          <p:cNvSpPr/>
          <p:nvPr/>
        </p:nvSpPr>
        <p:spPr>
          <a:xfrm>
            <a:off x="568841" y="1289548"/>
            <a:ext cx="2197490" cy="814858"/>
          </a:xfrm>
          <a:prstGeom prst="wedgeRoundRectCallout">
            <a:avLst>
              <a:gd name="adj1" fmla="val 146036"/>
              <a:gd name="adj2" fmla="val -609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592728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1412-F059-4481-B313-1A518CD6BBE3}"/>
              </a:ext>
            </a:extLst>
          </p:cNvPr>
          <p:cNvSpPr>
            <a:spLocks noGrp="1"/>
          </p:cNvSpPr>
          <p:nvPr>
            <p:ph type="ctrTitle"/>
          </p:nvPr>
        </p:nvSpPr>
        <p:spPr>
          <a:xfrm>
            <a:off x="1924850" y="626311"/>
            <a:ext cx="8342299" cy="2387600"/>
          </a:xfrm>
        </p:spPr>
        <p:txBody>
          <a:bodyPr>
            <a:normAutofit/>
          </a:bodyPr>
          <a:lstStyle/>
          <a:p>
            <a:r>
              <a:rPr lang="en-US" sz="4800" dirty="0"/>
              <a:t>Quantum CCA-Secure PKE</a:t>
            </a:r>
            <a:r>
              <a:rPr lang="en-US" sz="4800" dirty="0">
                <a:solidFill>
                  <a:schemeClr val="tx1">
                    <a:alpha val="20000"/>
                  </a:schemeClr>
                </a:solidFill>
              </a:rPr>
              <a:t>,</a:t>
            </a:r>
            <a:r>
              <a:rPr lang="en-US" sz="4800" dirty="0"/>
              <a:t> </a:t>
            </a:r>
            <a:r>
              <a:rPr lang="en-US" sz="4800" dirty="0">
                <a:solidFill>
                  <a:schemeClr val="tx1">
                    <a:alpha val="20000"/>
                  </a:schemeClr>
                </a:solidFill>
              </a:rPr>
              <a:t>Revisited</a:t>
            </a:r>
            <a:endParaRPr lang="en-CH" sz="4800" dirty="0">
              <a:solidFill>
                <a:schemeClr val="tx1">
                  <a:alpha val="20000"/>
                </a:schemeClr>
              </a:solidFill>
            </a:endParaRPr>
          </a:p>
        </p:txBody>
      </p:sp>
    </p:spTree>
    <p:extLst>
      <p:ext uri="{BB962C8B-B14F-4D97-AF65-F5344CB8AC3E}">
        <p14:creationId xmlns:p14="http://schemas.microsoft.com/office/powerpoint/2010/main" val="171585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1412-F059-4481-B313-1A518CD6BBE3}"/>
              </a:ext>
            </a:extLst>
          </p:cNvPr>
          <p:cNvSpPr>
            <a:spLocks noGrp="1"/>
          </p:cNvSpPr>
          <p:nvPr>
            <p:ph type="ctrTitle"/>
          </p:nvPr>
        </p:nvSpPr>
        <p:spPr>
          <a:xfrm>
            <a:off x="1924850" y="626311"/>
            <a:ext cx="8342299" cy="2387600"/>
          </a:xfrm>
        </p:spPr>
        <p:txBody>
          <a:bodyPr>
            <a:normAutofit/>
          </a:bodyPr>
          <a:lstStyle/>
          <a:p>
            <a:r>
              <a:rPr lang="en-US" sz="4800" dirty="0"/>
              <a:t>Quantum CCA-Secure PKE, Revisited</a:t>
            </a:r>
            <a:endParaRPr lang="en-CH" sz="4800" dirty="0"/>
          </a:p>
        </p:txBody>
      </p:sp>
    </p:spTree>
    <p:extLst>
      <p:ext uri="{BB962C8B-B14F-4D97-AF65-F5344CB8AC3E}">
        <p14:creationId xmlns:p14="http://schemas.microsoft.com/office/powerpoint/2010/main" val="421071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805578" y="2788920"/>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Tree>
    <p:extLst>
      <p:ext uri="{BB962C8B-B14F-4D97-AF65-F5344CB8AC3E}">
        <p14:creationId xmlns:p14="http://schemas.microsoft.com/office/powerpoint/2010/main" val="1051298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448D9C7B-C821-C9B4-FBFC-DC5A323C2A49}"/>
              </a:ext>
            </a:extLst>
          </p:cNvPr>
          <p:cNvSpPr txBox="1"/>
          <p:nvPr/>
        </p:nvSpPr>
        <p:spPr>
          <a:xfrm>
            <a:off x="7644268" y="2597805"/>
            <a:ext cx="1861457" cy="523220"/>
          </a:xfrm>
          <a:prstGeom prst="rect">
            <a:avLst/>
          </a:prstGeom>
          <a:noFill/>
        </p:spPr>
        <p:txBody>
          <a:bodyPr wrap="square" rtlCol="0">
            <a:spAutoFit/>
          </a:bodyPr>
          <a:lstStyle/>
          <a:p>
            <a:pPr algn="ctr"/>
            <a:r>
              <a:rPr lang="en-US" sz="1400" dirty="0"/>
              <a:t>[Kitagawa-Matsuda-Tanaka’19]</a:t>
            </a:r>
          </a:p>
        </p:txBody>
      </p:sp>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3" name="Rectangle 2">
            <a:extLst>
              <a:ext uri="{FF2B5EF4-FFF2-40B4-BE49-F238E27FC236}">
                <a16:creationId xmlns:a16="http://schemas.microsoft.com/office/drawing/2014/main" id="{D14953EC-D4D5-9B74-F866-9B9B5EA91727}"/>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E4A8200C-2ABD-FBFA-3E82-A3149A7E691C}"/>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326567FB-EED5-6ACA-0571-E42516A9B7D4}"/>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F3A43B55-C8CD-1FEA-726A-CF7F085A71CD}"/>
              </a:ext>
            </a:extLst>
          </p:cNvPr>
          <p:cNvSpPr/>
          <p:nvPr/>
        </p:nvSpPr>
        <p:spPr>
          <a:xfrm>
            <a:off x="9693060"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solidFill>
              </a:rPr>
              <a:t>Codes</a:t>
            </a:r>
            <a:endParaRPr lang="en-CH" sz="3200" dirty="0">
              <a:solidFill>
                <a:schemeClr val="tx1"/>
              </a:solidFill>
            </a:endParaRPr>
          </a:p>
        </p:txBody>
      </p:sp>
      <p:cxnSp>
        <p:nvCxnSpPr>
          <p:cNvPr id="10" name="Straight Arrow Connector 9">
            <a:extLst>
              <a:ext uri="{FF2B5EF4-FFF2-40B4-BE49-F238E27FC236}">
                <a16:creationId xmlns:a16="http://schemas.microsoft.com/office/drawing/2014/main" id="{426F0EA5-10C7-FB14-A000-7030FA64CBE0}"/>
              </a:ext>
            </a:extLst>
          </p:cNvPr>
          <p:cNvCxnSpPr>
            <a:cxnSpLocks/>
          </p:cNvCxnSpPr>
          <p:nvPr/>
        </p:nvCxnSpPr>
        <p:spPr>
          <a:xfrm rot="10800000">
            <a:off x="7689568"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484A8C00-E852-C85D-02DB-A445B16C361F}"/>
              </a:ext>
            </a:extLst>
          </p:cNvPr>
          <p:cNvSpPr/>
          <p:nvPr/>
        </p:nvSpPr>
        <p:spPr>
          <a:xfrm>
            <a:off x="4679687" y="5323030"/>
            <a:ext cx="2830515" cy="955282"/>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solidFill>
              </a:rPr>
              <a:t>Group Actions</a:t>
            </a:r>
          </a:p>
          <a:p>
            <a:pPr algn="ctr"/>
            <a:r>
              <a:rPr lang="en-US" sz="2800" dirty="0">
                <a:solidFill>
                  <a:schemeClr val="tx1"/>
                </a:solidFill>
              </a:rPr>
              <a:t>(E.g., Isogenies)</a:t>
            </a:r>
            <a:endParaRPr lang="en-CH" sz="2800" dirty="0">
              <a:solidFill>
                <a:schemeClr val="tx1"/>
              </a:solidFill>
            </a:endParaRPr>
          </a:p>
        </p:txBody>
      </p:sp>
      <p:cxnSp>
        <p:nvCxnSpPr>
          <p:cNvPr id="24" name="Straight Arrow Connector 23">
            <a:extLst>
              <a:ext uri="{FF2B5EF4-FFF2-40B4-BE49-F238E27FC236}">
                <a16:creationId xmlns:a16="http://schemas.microsoft.com/office/drawing/2014/main" id="{1DE2786D-4283-15E7-823D-73B055E79692}"/>
              </a:ext>
            </a:extLst>
          </p:cNvPr>
          <p:cNvCxnSpPr>
            <a:cxnSpLocks/>
          </p:cNvCxnSpPr>
          <p:nvPr/>
        </p:nvCxnSpPr>
        <p:spPr>
          <a:xfrm rot="16200000">
            <a:off x="5261928" y="4351356"/>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3F18799-30D5-20AC-B48C-865C0A68155E}"/>
              </a:ext>
            </a:extLst>
          </p:cNvPr>
          <p:cNvSpPr txBox="1"/>
          <p:nvPr/>
        </p:nvSpPr>
        <p:spPr>
          <a:xfrm>
            <a:off x="4805578" y="2788920"/>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
        <p:nvSpPr>
          <p:cNvPr id="31" name="TextBox 30">
            <a:extLst>
              <a:ext uri="{FF2B5EF4-FFF2-40B4-BE49-F238E27FC236}">
                <a16:creationId xmlns:a16="http://schemas.microsoft.com/office/drawing/2014/main" id="{613DD83A-2006-B5FE-76BA-B14638952A1C}"/>
              </a:ext>
            </a:extLst>
          </p:cNvPr>
          <p:cNvSpPr txBox="1"/>
          <p:nvPr/>
        </p:nvSpPr>
        <p:spPr>
          <a:xfrm>
            <a:off x="2825779" y="2598051"/>
            <a:ext cx="1861457" cy="523220"/>
          </a:xfrm>
          <a:prstGeom prst="rect">
            <a:avLst/>
          </a:prstGeom>
          <a:noFill/>
        </p:spPr>
        <p:txBody>
          <a:bodyPr wrap="square" rtlCol="0">
            <a:spAutoFit/>
          </a:bodyPr>
          <a:lstStyle/>
          <a:p>
            <a:pPr algn="ctr"/>
            <a:r>
              <a:rPr lang="en-US" sz="1400" dirty="0"/>
              <a:t>[Agrawal-Boneh-Boyen’10]</a:t>
            </a:r>
          </a:p>
        </p:txBody>
      </p:sp>
      <p:sp>
        <p:nvSpPr>
          <p:cNvPr id="40" name="TextBox 39">
            <a:extLst>
              <a:ext uri="{FF2B5EF4-FFF2-40B4-BE49-F238E27FC236}">
                <a16:creationId xmlns:a16="http://schemas.microsoft.com/office/drawing/2014/main" id="{90383582-1F22-23A0-22BC-F8B89C5E0D42}"/>
              </a:ext>
            </a:extLst>
          </p:cNvPr>
          <p:cNvSpPr txBox="1"/>
          <p:nvPr/>
        </p:nvSpPr>
        <p:spPr>
          <a:xfrm>
            <a:off x="4369657" y="4019448"/>
            <a:ext cx="1861457" cy="738664"/>
          </a:xfrm>
          <a:prstGeom prst="rect">
            <a:avLst/>
          </a:prstGeom>
          <a:noFill/>
        </p:spPr>
        <p:txBody>
          <a:bodyPr wrap="square" rtlCol="0">
            <a:spAutoFit/>
          </a:bodyPr>
          <a:lstStyle/>
          <a:p>
            <a:pPr algn="ctr"/>
            <a:r>
              <a:rPr lang="en-US" sz="1400" dirty="0"/>
              <a:t>[</a:t>
            </a:r>
            <a:r>
              <a:rPr lang="en-US" sz="1400" dirty="0" err="1"/>
              <a:t>Alamati</a:t>
            </a:r>
            <a:r>
              <a:rPr lang="en-US" sz="1400" dirty="0"/>
              <a:t>-De Feo-Montgomery-Patranabis’20]</a:t>
            </a:r>
          </a:p>
        </p:txBody>
      </p:sp>
      <p:sp>
        <p:nvSpPr>
          <p:cNvPr id="7" name="Rectangle 6">
            <a:extLst>
              <a:ext uri="{FF2B5EF4-FFF2-40B4-BE49-F238E27FC236}">
                <a16:creationId xmlns:a16="http://schemas.microsoft.com/office/drawing/2014/main" id="{CFF32C5F-D3A1-BA87-1C94-9CCA20C228BE}"/>
              </a:ext>
            </a:extLst>
          </p:cNvPr>
          <p:cNvSpPr/>
          <p:nvPr/>
        </p:nvSpPr>
        <p:spPr>
          <a:xfrm>
            <a:off x="4369657" y="5906734"/>
            <a:ext cx="3507129" cy="567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65684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736469"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Tree>
    <p:extLst>
      <p:ext uri="{BB962C8B-B14F-4D97-AF65-F5344CB8AC3E}">
        <p14:creationId xmlns:p14="http://schemas.microsoft.com/office/powerpoint/2010/main" val="1089011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736469"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
        <p:nvSpPr>
          <p:cNvPr id="15" name="TextBox 14">
            <a:extLst>
              <a:ext uri="{FF2B5EF4-FFF2-40B4-BE49-F238E27FC236}">
                <a16:creationId xmlns:a16="http://schemas.microsoft.com/office/drawing/2014/main" id="{FEF522EC-AA12-923A-6048-AC06B61C765F}"/>
              </a:ext>
            </a:extLst>
          </p:cNvPr>
          <p:cNvSpPr txBox="1"/>
          <p:nvPr/>
        </p:nvSpPr>
        <p:spPr>
          <a:xfrm>
            <a:off x="748225" y="4312990"/>
            <a:ext cx="2627614" cy="646331"/>
          </a:xfrm>
          <a:prstGeom prst="rect">
            <a:avLst/>
          </a:prstGeom>
          <a:noFill/>
        </p:spPr>
        <p:txBody>
          <a:bodyPr wrap="square" rtlCol="0">
            <a:spAutoFit/>
          </a:bodyPr>
          <a:lstStyle/>
          <a:p>
            <a:pPr algn="ctr"/>
            <a:r>
              <a:rPr lang="en-US" dirty="0"/>
              <a:t>Only prior construction in the </a:t>
            </a:r>
            <a:r>
              <a:rPr lang="en-US" b="1" dirty="0"/>
              <a:t>standard</a:t>
            </a:r>
            <a:r>
              <a:rPr lang="en-US" dirty="0"/>
              <a:t> model.</a:t>
            </a:r>
            <a:r>
              <a:rPr lang="en-US" sz="1600" b="1" dirty="0"/>
              <a:t>*</a:t>
            </a:r>
            <a:endParaRPr lang="en-CH" sz="1600" dirty="0"/>
          </a:p>
        </p:txBody>
      </p:sp>
      <p:sp>
        <p:nvSpPr>
          <p:cNvPr id="16" name="Speech Bubble: Rectangle with Corners Rounded 15">
            <a:extLst>
              <a:ext uri="{FF2B5EF4-FFF2-40B4-BE49-F238E27FC236}">
                <a16:creationId xmlns:a16="http://schemas.microsoft.com/office/drawing/2014/main" id="{CC7B5C5D-9E53-B788-9F7C-B358C9E49128}"/>
              </a:ext>
            </a:extLst>
          </p:cNvPr>
          <p:cNvSpPr/>
          <p:nvPr/>
        </p:nvSpPr>
        <p:spPr>
          <a:xfrm>
            <a:off x="785437" y="4238485"/>
            <a:ext cx="2537237" cy="814858"/>
          </a:xfrm>
          <a:prstGeom prst="wedgeRoundRectCallout">
            <a:avLst>
              <a:gd name="adj1" fmla="val 63896"/>
              <a:gd name="adj2" fmla="val -1776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822794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8AFD9-A670-C6A9-1A67-7AF0F411186B}"/>
              </a:ext>
            </a:extLst>
          </p:cNvPr>
          <p:cNvSpPr/>
          <p:nvPr/>
        </p:nvSpPr>
        <p:spPr>
          <a:xfrm>
            <a:off x="244549" y="5332228"/>
            <a:ext cx="3528770" cy="1281222"/>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17" name="TextBox 16">
            <a:extLst>
              <a:ext uri="{FF2B5EF4-FFF2-40B4-BE49-F238E27FC236}">
                <a16:creationId xmlns:a16="http://schemas.microsoft.com/office/drawing/2014/main" id="{09077E9F-90CF-232B-3439-ECC6FBFD4E6E}"/>
              </a:ext>
            </a:extLst>
          </p:cNvPr>
          <p:cNvSpPr txBox="1"/>
          <p:nvPr/>
        </p:nvSpPr>
        <p:spPr>
          <a:xfrm>
            <a:off x="328370" y="5375049"/>
            <a:ext cx="3444949" cy="1200329"/>
          </a:xfrm>
          <a:prstGeom prst="rect">
            <a:avLst/>
          </a:prstGeom>
          <a:noFill/>
        </p:spPr>
        <p:txBody>
          <a:bodyPr wrap="square" rtlCol="0">
            <a:spAutoFit/>
          </a:bodyPr>
          <a:lstStyle/>
          <a:p>
            <a:r>
              <a:rPr lang="en-US" b="1" dirty="0"/>
              <a:t>*</a:t>
            </a:r>
            <a:r>
              <a:rPr lang="en-US" dirty="0"/>
              <a:t>There exist richer constructions</a:t>
            </a:r>
          </a:p>
          <a:p>
            <a:r>
              <a:rPr lang="en-US" dirty="0"/>
              <a:t>  of </a:t>
            </a:r>
            <a:r>
              <a:rPr lang="en-US" dirty="0" err="1"/>
              <a:t>qCCA</a:t>
            </a:r>
            <a:r>
              <a:rPr lang="en-US" dirty="0"/>
              <a:t>-secure PKE in the</a:t>
            </a:r>
          </a:p>
          <a:p>
            <a:r>
              <a:rPr lang="en-US" dirty="0"/>
              <a:t>  idealized </a:t>
            </a:r>
            <a:r>
              <a:rPr lang="en-US" b="1" dirty="0"/>
              <a:t>quantum ROM </a:t>
            </a:r>
            <a:r>
              <a:rPr lang="en-US" dirty="0"/>
              <a:t>– e.g., </a:t>
            </a:r>
          </a:p>
          <a:p>
            <a:r>
              <a:rPr lang="en-US" dirty="0"/>
              <a:t>  by [Xagawa-Yamakawa’19].</a:t>
            </a:r>
            <a:endParaRPr lang="en-CH" dirty="0"/>
          </a:p>
        </p:txBody>
      </p:sp>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736469"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
        <p:nvSpPr>
          <p:cNvPr id="15" name="TextBox 14">
            <a:extLst>
              <a:ext uri="{FF2B5EF4-FFF2-40B4-BE49-F238E27FC236}">
                <a16:creationId xmlns:a16="http://schemas.microsoft.com/office/drawing/2014/main" id="{FEF522EC-AA12-923A-6048-AC06B61C765F}"/>
              </a:ext>
            </a:extLst>
          </p:cNvPr>
          <p:cNvSpPr txBox="1"/>
          <p:nvPr/>
        </p:nvSpPr>
        <p:spPr>
          <a:xfrm>
            <a:off x="748225" y="4312990"/>
            <a:ext cx="2627614" cy="646331"/>
          </a:xfrm>
          <a:prstGeom prst="rect">
            <a:avLst/>
          </a:prstGeom>
          <a:noFill/>
        </p:spPr>
        <p:txBody>
          <a:bodyPr wrap="square" rtlCol="0">
            <a:spAutoFit/>
          </a:bodyPr>
          <a:lstStyle/>
          <a:p>
            <a:pPr algn="ctr"/>
            <a:r>
              <a:rPr lang="en-US" dirty="0"/>
              <a:t>Only prior construction in the </a:t>
            </a:r>
            <a:r>
              <a:rPr lang="en-US" b="1" dirty="0"/>
              <a:t>standard</a:t>
            </a:r>
            <a:r>
              <a:rPr lang="en-US" dirty="0"/>
              <a:t> model.</a:t>
            </a:r>
            <a:r>
              <a:rPr lang="en-US" sz="1600" b="1" dirty="0"/>
              <a:t>*</a:t>
            </a:r>
            <a:endParaRPr lang="en-CH" sz="1600" dirty="0"/>
          </a:p>
        </p:txBody>
      </p:sp>
      <p:sp>
        <p:nvSpPr>
          <p:cNvPr id="16" name="Speech Bubble: Rectangle with Corners Rounded 15">
            <a:extLst>
              <a:ext uri="{FF2B5EF4-FFF2-40B4-BE49-F238E27FC236}">
                <a16:creationId xmlns:a16="http://schemas.microsoft.com/office/drawing/2014/main" id="{CC7B5C5D-9E53-B788-9F7C-B358C9E49128}"/>
              </a:ext>
            </a:extLst>
          </p:cNvPr>
          <p:cNvSpPr/>
          <p:nvPr/>
        </p:nvSpPr>
        <p:spPr>
          <a:xfrm>
            <a:off x="785437" y="4238485"/>
            <a:ext cx="2537237" cy="814858"/>
          </a:xfrm>
          <a:prstGeom prst="wedgeRoundRectCallout">
            <a:avLst>
              <a:gd name="adj1" fmla="val 63896"/>
              <a:gd name="adj2" fmla="val -1776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328461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736469"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
        <p:nvSpPr>
          <p:cNvPr id="15" name="TextBox 14">
            <a:extLst>
              <a:ext uri="{FF2B5EF4-FFF2-40B4-BE49-F238E27FC236}">
                <a16:creationId xmlns:a16="http://schemas.microsoft.com/office/drawing/2014/main" id="{FEF522EC-AA12-923A-6048-AC06B61C765F}"/>
              </a:ext>
            </a:extLst>
          </p:cNvPr>
          <p:cNvSpPr txBox="1"/>
          <p:nvPr/>
        </p:nvSpPr>
        <p:spPr>
          <a:xfrm>
            <a:off x="748225" y="4312990"/>
            <a:ext cx="2627614" cy="646331"/>
          </a:xfrm>
          <a:prstGeom prst="rect">
            <a:avLst/>
          </a:prstGeom>
          <a:noFill/>
        </p:spPr>
        <p:txBody>
          <a:bodyPr wrap="square" rtlCol="0">
            <a:spAutoFit/>
          </a:bodyPr>
          <a:lstStyle/>
          <a:p>
            <a:pPr algn="ctr"/>
            <a:r>
              <a:rPr lang="en-US" dirty="0"/>
              <a:t>Only prior construction in the </a:t>
            </a:r>
            <a:r>
              <a:rPr lang="en-US" b="1" dirty="0"/>
              <a:t>standard</a:t>
            </a:r>
            <a:r>
              <a:rPr lang="en-US" dirty="0"/>
              <a:t> model.</a:t>
            </a:r>
            <a:r>
              <a:rPr lang="en-US" sz="1600" b="1" dirty="0"/>
              <a:t>*</a:t>
            </a:r>
            <a:endParaRPr lang="en-CH" sz="1600" dirty="0"/>
          </a:p>
        </p:txBody>
      </p:sp>
      <p:sp>
        <p:nvSpPr>
          <p:cNvPr id="16" name="Speech Bubble: Rectangle with Corners Rounded 15">
            <a:extLst>
              <a:ext uri="{FF2B5EF4-FFF2-40B4-BE49-F238E27FC236}">
                <a16:creationId xmlns:a16="http://schemas.microsoft.com/office/drawing/2014/main" id="{CC7B5C5D-9E53-B788-9F7C-B358C9E49128}"/>
              </a:ext>
            </a:extLst>
          </p:cNvPr>
          <p:cNvSpPr/>
          <p:nvPr/>
        </p:nvSpPr>
        <p:spPr>
          <a:xfrm>
            <a:off x="785437" y="4238485"/>
            <a:ext cx="2537237" cy="814858"/>
          </a:xfrm>
          <a:prstGeom prst="wedgeRoundRectCallout">
            <a:avLst>
              <a:gd name="adj1" fmla="val 63896"/>
              <a:gd name="adj2" fmla="val -1776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C7DA7A14-B4F8-67B3-EEBE-1F2EF7D218D6}"/>
              </a:ext>
            </a:extLst>
          </p:cNvPr>
          <p:cNvSpPr txBox="1"/>
          <p:nvPr/>
        </p:nvSpPr>
        <p:spPr>
          <a:xfrm>
            <a:off x="7644268" y="2597805"/>
            <a:ext cx="1861457" cy="584775"/>
          </a:xfrm>
          <a:prstGeom prst="rect">
            <a:avLst/>
          </a:prstGeom>
          <a:noFill/>
        </p:spPr>
        <p:txBody>
          <a:bodyPr wrap="square" rtlCol="0">
            <a:spAutoFit/>
          </a:bodyPr>
          <a:lstStyle/>
          <a:p>
            <a:pPr algn="ctr"/>
            <a:r>
              <a:rPr lang="en-US" sz="3200" dirty="0"/>
              <a:t>?</a:t>
            </a:r>
          </a:p>
        </p:txBody>
      </p:sp>
      <p:sp>
        <p:nvSpPr>
          <p:cNvPr id="9" name="Rectangle 8">
            <a:extLst>
              <a:ext uri="{FF2B5EF4-FFF2-40B4-BE49-F238E27FC236}">
                <a16:creationId xmlns:a16="http://schemas.microsoft.com/office/drawing/2014/main" id="{D60BE857-099C-FE46-722E-9F4BE4B9FED1}"/>
              </a:ext>
            </a:extLst>
          </p:cNvPr>
          <p:cNvSpPr/>
          <p:nvPr/>
        </p:nvSpPr>
        <p:spPr>
          <a:xfrm>
            <a:off x="9693060"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solidFill>
              </a:rPr>
              <a:t>Codes</a:t>
            </a:r>
            <a:endParaRPr lang="en-CH" sz="3200" dirty="0">
              <a:solidFill>
                <a:schemeClr val="tx1"/>
              </a:solidFill>
            </a:endParaRPr>
          </a:p>
        </p:txBody>
      </p:sp>
      <p:cxnSp>
        <p:nvCxnSpPr>
          <p:cNvPr id="10" name="Straight Arrow Connector 9">
            <a:extLst>
              <a:ext uri="{FF2B5EF4-FFF2-40B4-BE49-F238E27FC236}">
                <a16:creationId xmlns:a16="http://schemas.microsoft.com/office/drawing/2014/main" id="{12524480-6053-CEF2-3EB3-6AA7749EB21E}"/>
              </a:ext>
            </a:extLst>
          </p:cNvPr>
          <p:cNvCxnSpPr>
            <a:cxnSpLocks/>
          </p:cNvCxnSpPr>
          <p:nvPr/>
        </p:nvCxnSpPr>
        <p:spPr>
          <a:xfrm rot="10800000">
            <a:off x="7689568"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09CB15E-E6EC-81B1-6DFB-DC3C0FDE940B}"/>
              </a:ext>
            </a:extLst>
          </p:cNvPr>
          <p:cNvCxnSpPr>
            <a:cxnSpLocks/>
          </p:cNvCxnSpPr>
          <p:nvPr/>
        </p:nvCxnSpPr>
        <p:spPr>
          <a:xfrm rot="16200000">
            <a:off x="5261928" y="4351356"/>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B084B17-5D83-934B-D812-4DB994403FE6}"/>
              </a:ext>
            </a:extLst>
          </p:cNvPr>
          <p:cNvSpPr txBox="1"/>
          <p:nvPr/>
        </p:nvSpPr>
        <p:spPr>
          <a:xfrm>
            <a:off x="4885334" y="4019448"/>
            <a:ext cx="1861457" cy="584775"/>
          </a:xfrm>
          <a:prstGeom prst="rect">
            <a:avLst/>
          </a:prstGeom>
          <a:noFill/>
        </p:spPr>
        <p:txBody>
          <a:bodyPr wrap="square" rtlCol="0">
            <a:spAutoFit/>
          </a:bodyPr>
          <a:lstStyle/>
          <a:p>
            <a:pPr algn="ctr"/>
            <a:r>
              <a:rPr lang="en-US" sz="3200" dirty="0"/>
              <a:t>?</a:t>
            </a:r>
          </a:p>
        </p:txBody>
      </p:sp>
      <p:sp>
        <p:nvSpPr>
          <p:cNvPr id="14" name="Rectangle 13">
            <a:extLst>
              <a:ext uri="{FF2B5EF4-FFF2-40B4-BE49-F238E27FC236}">
                <a16:creationId xmlns:a16="http://schemas.microsoft.com/office/drawing/2014/main" id="{A1E83D1C-A3D7-4624-8F12-119907DCE588}"/>
              </a:ext>
            </a:extLst>
          </p:cNvPr>
          <p:cNvSpPr/>
          <p:nvPr/>
        </p:nvSpPr>
        <p:spPr>
          <a:xfrm>
            <a:off x="4679687" y="5323030"/>
            <a:ext cx="2830515" cy="955282"/>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solidFill>
              </a:rPr>
              <a:t>Group Actions</a:t>
            </a:r>
          </a:p>
          <a:p>
            <a:pPr algn="ctr"/>
            <a:r>
              <a:rPr lang="en-US" sz="2800" dirty="0">
                <a:solidFill>
                  <a:schemeClr val="tx1"/>
                </a:solidFill>
              </a:rPr>
              <a:t>(E.g., Isogenies)</a:t>
            </a:r>
            <a:endParaRPr lang="en-CH" sz="2800" dirty="0">
              <a:solidFill>
                <a:schemeClr val="tx1"/>
              </a:solidFill>
            </a:endParaRPr>
          </a:p>
        </p:txBody>
      </p:sp>
      <p:sp>
        <p:nvSpPr>
          <p:cNvPr id="17" name="Rectangle 16">
            <a:extLst>
              <a:ext uri="{FF2B5EF4-FFF2-40B4-BE49-F238E27FC236}">
                <a16:creationId xmlns:a16="http://schemas.microsoft.com/office/drawing/2014/main" id="{DFE60566-268F-C719-C2A0-2927E5CA838D}"/>
              </a:ext>
            </a:extLst>
          </p:cNvPr>
          <p:cNvSpPr/>
          <p:nvPr/>
        </p:nvSpPr>
        <p:spPr>
          <a:xfrm>
            <a:off x="4369657" y="5906734"/>
            <a:ext cx="3507129" cy="567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280591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736469"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
        <p:nvSpPr>
          <p:cNvPr id="15" name="TextBox 14">
            <a:extLst>
              <a:ext uri="{FF2B5EF4-FFF2-40B4-BE49-F238E27FC236}">
                <a16:creationId xmlns:a16="http://schemas.microsoft.com/office/drawing/2014/main" id="{FEF522EC-AA12-923A-6048-AC06B61C765F}"/>
              </a:ext>
            </a:extLst>
          </p:cNvPr>
          <p:cNvSpPr txBox="1"/>
          <p:nvPr/>
        </p:nvSpPr>
        <p:spPr>
          <a:xfrm>
            <a:off x="748225" y="4312990"/>
            <a:ext cx="2627614" cy="646331"/>
          </a:xfrm>
          <a:prstGeom prst="rect">
            <a:avLst/>
          </a:prstGeom>
          <a:noFill/>
        </p:spPr>
        <p:txBody>
          <a:bodyPr wrap="square" rtlCol="0">
            <a:spAutoFit/>
          </a:bodyPr>
          <a:lstStyle/>
          <a:p>
            <a:pPr algn="ctr"/>
            <a:r>
              <a:rPr lang="en-US" dirty="0"/>
              <a:t>Only prior construction in the </a:t>
            </a:r>
            <a:r>
              <a:rPr lang="en-US" b="1" dirty="0"/>
              <a:t>standard</a:t>
            </a:r>
            <a:r>
              <a:rPr lang="en-US" dirty="0"/>
              <a:t> model.</a:t>
            </a:r>
            <a:r>
              <a:rPr lang="en-US" sz="1600" b="1" dirty="0"/>
              <a:t>*</a:t>
            </a:r>
            <a:endParaRPr lang="en-CH" sz="1600" dirty="0"/>
          </a:p>
        </p:txBody>
      </p:sp>
      <p:sp>
        <p:nvSpPr>
          <p:cNvPr id="16" name="Speech Bubble: Rectangle with Corners Rounded 15">
            <a:extLst>
              <a:ext uri="{FF2B5EF4-FFF2-40B4-BE49-F238E27FC236}">
                <a16:creationId xmlns:a16="http://schemas.microsoft.com/office/drawing/2014/main" id="{CC7B5C5D-9E53-B788-9F7C-B358C9E49128}"/>
              </a:ext>
            </a:extLst>
          </p:cNvPr>
          <p:cNvSpPr/>
          <p:nvPr/>
        </p:nvSpPr>
        <p:spPr>
          <a:xfrm>
            <a:off x="785437" y="4238485"/>
            <a:ext cx="2537237" cy="814858"/>
          </a:xfrm>
          <a:prstGeom prst="wedgeRoundRectCallout">
            <a:avLst>
              <a:gd name="adj1" fmla="val 63896"/>
              <a:gd name="adj2" fmla="val -1776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C7DA7A14-B4F8-67B3-EEBE-1F2EF7D218D6}"/>
              </a:ext>
            </a:extLst>
          </p:cNvPr>
          <p:cNvSpPr txBox="1"/>
          <p:nvPr/>
        </p:nvSpPr>
        <p:spPr>
          <a:xfrm>
            <a:off x="7644268" y="2597805"/>
            <a:ext cx="1861457" cy="584775"/>
          </a:xfrm>
          <a:prstGeom prst="rect">
            <a:avLst/>
          </a:prstGeom>
          <a:noFill/>
        </p:spPr>
        <p:txBody>
          <a:bodyPr wrap="square" rtlCol="0">
            <a:spAutoFit/>
          </a:bodyPr>
          <a:lstStyle/>
          <a:p>
            <a:pPr algn="ctr"/>
            <a:r>
              <a:rPr lang="en-US" sz="3200" dirty="0"/>
              <a:t>?</a:t>
            </a:r>
          </a:p>
        </p:txBody>
      </p:sp>
      <p:sp>
        <p:nvSpPr>
          <p:cNvPr id="9" name="Rectangle 8">
            <a:extLst>
              <a:ext uri="{FF2B5EF4-FFF2-40B4-BE49-F238E27FC236}">
                <a16:creationId xmlns:a16="http://schemas.microsoft.com/office/drawing/2014/main" id="{D60BE857-099C-FE46-722E-9F4BE4B9FED1}"/>
              </a:ext>
            </a:extLst>
          </p:cNvPr>
          <p:cNvSpPr/>
          <p:nvPr/>
        </p:nvSpPr>
        <p:spPr>
          <a:xfrm>
            <a:off x="9693060"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solidFill>
              </a:rPr>
              <a:t>Codes</a:t>
            </a:r>
            <a:endParaRPr lang="en-CH" sz="3200" dirty="0">
              <a:solidFill>
                <a:schemeClr val="tx1"/>
              </a:solidFill>
            </a:endParaRPr>
          </a:p>
        </p:txBody>
      </p:sp>
      <p:cxnSp>
        <p:nvCxnSpPr>
          <p:cNvPr id="10" name="Straight Arrow Connector 9">
            <a:extLst>
              <a:ext uri="{FF2B5EF4-FFF2-40B4-BE49-F238E27FC236}">
                <a16:creationId xmlns:a16="http://schemas.microsoft.com/office/drawing/2014/main" id="{12524480-6053-CEF2-3EB3-6AA7749EB21E}"/>
              </a:ext>
            </a:extLst>
          </p:cNvPr>
          <p:cNvCxnSpPr>
            <a:cxnSpLocks/>
          </p:cNvCxnSpPr>
          <p:nvPr/>
        </p:nvCxnSpPr>
        <p:spPr>
          <a:xfrm rot="10800000">
            <a:off x="7689568"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09CB15E-E6EC-81B1-6DFB-DC3C0FDE940B}"/>
              </a:ext>
            </a:extLst>
          </p:cNvPr>
          <p:cNvCxnSpPr>
            <a:cxnSpLocks/>
          </p:cNvCxnSpPr>
          <p:nvPr/>
        </p:nvCxnSpPr>
        <p:spPr>
          <a:xfrm rot="16200000">
            <a:off x="5261928" y="4351356"/>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B084B17-5D83-934B-D812-4DB994403FE6}"/>
              </a:ext>
            </a:extLst>
          </p:cNvPr>
          <p:cNvSpPr txBox="1"/>
          <p:nvPr/>
        </p:nvSpPr>
        <p:spPr>
          <a:xfrm>
            <a:off x="4885334" y="4019448"/>
            <a:ext cx="1861457" cy="584775"/>
          </a:xfrm>
          <a:prstGeom prst="rect">
            <a:avLst/>
          </a:prstGeom>
          <a:noFill/>
        </p:spPr>
        <p:txBody>
          <a:bodyPr wrap="square" rtlCol="0">
            <a:spAutoFit/>
          </a:bodyPr>
          <a:lstStyle/>
          <a:p>
            <a:pPr algn="ctr"/>
            <a:r>
              <a:rPr lang="en-US" sz="3200" dirty="0"/>
              <a:t>?</a:t>
            </a:r>
          </a:p>
        </p:txBody>
      </p:sp>
      <p:sp>
        <p:nvSpPr>
          <p:cNvPr id="14" name="Rectangle 13">
            <a:extLst>
              <a:ext uri="{FF2B5EF4-FFF2-40B4-BE49-F238E27FC236}">
                <a16:creationId xmlns:a16="http://schemas.microsoft.com/office/drawing/2014/main" id="{796C589E-EA4D-10FA-FBDD-8CA866A75A8D}"/>
              </a:ext>
            </a:extLst>
          </p:cNvPr>
          <p:cNvSpPr/>
          <p:nvPr/>
        </p:nvSpPr>
        <p:spPr>
          <a:xfrm>
            <a:off x="4679687" y="5323030"/>
            <a:ext cx="2830515" cy="955282"/>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solidFill>
              </a:rPr>
              <a:t>Group Actions</a:t>
            </a:r>
          </a:p>
          <a:p>
            <a:pPr algn="ctr"/>
            <a:r>
              <a:rPr lang="en-US" sz="2800" dirty="0">
                <a:solidFill>
                  <a:schemeClr val="tx1"/>
                </a:solidFill>
              </a:rPr>
              <a:t>(E.g., Isogenies)</a:t>
            </a:r>
            <a:endParaRPr lang="en-CH" sz="2800" dirty="0">
              <a:solidFill>
                <a:schemeClr val="tx1"/>
              </a:solidFill>
            </a:endParaRPr>
          </a:p>
        </p:txBody>
      </p:sp>
      <p:pic>
        <p:nvPicPr>
          <p:cNvPr id="17" name="Picture 16">
            <a:extLst>
              <a:ext uri="{FF2B5EF4-FFF2-40B4-BE49-F238E27FC236}">
                <a16:creationId xmlns:a16="http://schemas.microsoft.com/office/drawing/2014/main" id="{C7F64201-9D8A-EFD8-D686-A25E7FABF537}"/>
              </a:ext>
            </a:extLst>
          </p:cNvPr>
          <p:cNvPicPr>
            <a:picLocks noChangeAspect="1"/>
          </p:cNvPicPr>
          <p:nvPr/>
        </p:nvPicPr>
        <p:blipFill>
          <a:blip r:embed="rId3"/>
          <a:stretch>
            <a:fillRect/>
          </a:stretch>
        </p:blipFill>
        <p:spPr>
          <a:xfrm>
            <a:off x="7384219" y="3528761"/>
            <a:ext cx="4617682" cy="2215462"/>
          </a:xfrm>
          <a:prstGeom prst="rect">
            <a:avLst/>
          </a:prstGeom>
          <a:ln>
            <a:noFill/>
          </a:ln>
          <a:effectLst>
            <a:outerShdw blurRad="190500" algn="tl" rotWithShape="0">
              <a:srgbClr val="000000">
                <a:alpha val="70000"/>
              </a:srgbClr>
            </a:outerShdw>
          </a:effectLst>
        </p:spPr>
      </p:pic>
      <p:sp>
        <p:nvSpPr>
          <p:cNvPr id="18" name="Rectangle 17">
            <a:extLst>
              <a:ext uri="{FF2B5EF4-FFF2-40B4-BE49-F238E27FC236}">
                <a16:creationId xmlns:a16="http://schemas.microsoft.com/office/drawing/2014/main" id="{422BA521-852D-7AF9-302F-2438EB97678B}"/>
              </a:ext>
            </a:extLst>
          </p:cNvPr>
          <p:cNvSpPr/>
          <p:nvPr/>
        </p:nvSpPr>
        <p:spPr>
          <a:xfrm>
            <a:off x="4369657" y="5906734"/>
            <a:ext cx="3507129" cy="567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4051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1412-F059-4481-B313-1A518CD6BBE3}"/>
              </a:ext>
            </a:extLst>
          </p:cNvPr>
          <p:cNvSpPr>
            <a:spLocks noGrp="1"/>
          </p:cNvSpPr>
          <p:nvPr>
            <p:ph type="ctrTitle"/>
          </p:nvPr>
        </p:nvSpPr>
        <p:spPr>
          <a:xfrm>
            <a:off x="1924850" y="626311"/>
            <a:ext cx="8342299" cy="2387600"/>
          </a:xfrm>
        </p:spPr>
        <p:txBody>
          <a:bodyPr>
            <a:normAutofit/>
          </a:bodyPr>
          <a:lstStyle/>
          <a:p>
            <a:r>
              <a:rPr lang="en-US" sz="4800" dirty="0"/>
              <a:t>Quantum CCA-Secure PKE, Revisited</a:t>
            </a:r>
            <a:endParaRPr lang="en-CH" sz="4800" dirty="0"/>
          </a:p>
        </p:txBody>
      </p:sp>
    </p:spTree>
    <p:extLst>
      <p:ext uri="{BB962C8B-B14F-4D97-AF65-F5344CB8AC3E}">
        <p14:creationId xmlns:p14="http://schemas.microsoft.com/office/powerpoint/2010/main" val="3642208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736469"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
        <p:nvSpPr>
          <p:cNvPr id="15" name="TextBox 14">
            <a:extLst>
              <a:ext uri="{FF2B5EF4-FFF2-40B4-BE49-F238E27FC236}">
                <a16:creationId xmlns:a16="http://schemas.microsoft.com/office/drawing/2014/main" id="{FEF522EC-AA12-923A-6048-AC06B61C765F}"/>
              </a:ext>
            </a:extLst>
          </p:cNvPr>
          <p:cNvSpPr txBox="1"/>
          <p:nvPr/>
        </p:nvSpPr>
        <p:spPr>
          <a:xfrm>
            <a:off x="748225" y="4312990"/>
            <a:ext cx="2627614" cy="646331"/>
          </a:xfrm>
          <a:prstGeom prst="rect">
            <a:avLst/>
          </a:prstGeom>
          <a:noFill/>
        </p:spPr>
        <p:txBody>
          <a:bodyPr wrap="square" rtlCol="0">
            <a:spAutoFit/>
          </a:bodyPr>
          <a:lstStyle/>
          <a:p>
            <a:pPr algn="ctr"/>
            <a:r>
              <a:rPr lang="en-US" dirty="0"/>
              <a:t>Only prior construction in the </a:t>
            </a:r>
            <a:r>
              <a:rPr lang="en-US" b="1" dirty="0"/>
              <a:t>standard</a:t>
            </a:r>
            <a:r>
              <a:rPr lang="en-US" dirty="0"/>
              <a:t> model.</a:t>
            </a:r>
            <a:r>
              <a:rPr lang="en-US" sz="1600" b="1" dirty="0"/>
              <a:t>*</a:t>
            </a:r>
            <a:endParaRPr lang="en-CH" sz="1600" dirty="0"/>
          </a:p>
        </p:txBody>
      </p:sp>
      <p:sp>
        <p:nvSpPr>
          <p:cNvPr id="16" name="Speech Bubble: Rectangle with Corners Rounded 15">
            <a:extLst>
              <a:ext uri="{FF2B5EF4-FFF2-40B4-BE49-F238E27FC236}">
                <a16:creationId xmlns:a16="http://schemas.microsoft.com/office/drawing/2014/main" id="{CC7B5C5D-9E53-B788-9F7C-B358C9E49128}"/>
              </a:ext>
            </a:extLst>
          </p:cNvPr>
          <p:cNvSpPr/>
          <p:nvPr/>
        </p:nvSpPr>
        <p:spPr>
          <a:xfrm>
            <a:off x="785437" y="4238485"/>
            <a:ext cx="2537237" cy="814858"/>
          </a:xfrm>
          <a:prstGeom prst="wedgeRoundRectCallout">
            <a:avLst>
              <a:gd name="adj1" fmla="val 63896"/>
              <a:gd name="adj2" fmla="val -17769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C7DA7A14-B4F8-67B3-EEBE-1F2EF7D218D6}"/>
              </a:ext>
            </a:extLst>
          </p:cNvPr>
          <p:cNvSpPr txBox="1"/>
          <p:nvPr/>
        </p:nvSpPr>
        <p:spPr>
          <a:xfrm>
            <a:off x="7644268" y="2597805"/>
            <a:ext cx="1861457" cy="584775"/>
          </a:xfrm>
          <a:prstGeom prst="rect">
            <a:avLst/>
          </a:prstGeom>
          <a:noFill/>
        </p:spPr>
        <p:txBody>
          <a:bodyPr wrap="square" rtlCol="0">
            <a:spAutoFit/>
          </a:bodyPr>
          <a:lstStyle/>
          <a:p>
            <a:pPr algn="ctr"/>
            <a:r>
              <a:rPr lang="en-US" sz="3200" dirty="0"/>
              <a:t>?</a:t>
            </a:r>
          </a:p>
        </p:txBody>
      </p:sp>
      <p:sp>
        <p:nvSpPr>
          <p:cNvPr id="9" name="Rectangle 8">
            <a:extLst>
              <a:ext uri="{FF2B5EF4-FFF2-40B4-BE49-F238E27FC236}">
                <a16:creationId xmlns:a16="http://schemas.microsoft.com/office/drawing/2014/main" id="{D60BE857-099C-FE46-722E-9F4BE4B9FED1}"/>
              </a:ext>
            </a:extLst>
          </p:cNvPr>
          <p:cNvSpPr/>
          <p:nvPr/>
        </p:nvSpPr>
        <p:spPr>
          <a:xfrm>
            <a:off x="9693060"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solidFill>
              </a:rPr>
              <a:t>Codes</a:t>
            </a:r>
            <a:endParaRPr lang="en-CH" sz="3200" dirty="0">
              <a:solidFill>
                <a:schemeClr val="tx1"/>
              </a:solidFill>
            </a:endParaRPr>
          </a:p>
        </p:txBody>
      </p:sp>
      <p:cxnSp>
        <p:nvCxnSpPr>
          <p:cNvPr id="10" name="Straight Arrow Connector 9">
            <a:extLst>
              <a:ext uri="{FF2B5EF4-FFF2-40B4-BE49-F238E27FC236}">
                <a16:creationId xmlns:a16="http://schemas.microsoft.com/office/drawing/2014/main" id="{12524480-6053-CEF2-3EB3-6AA7749EB21E}"/>
              </a:ext>
            </a:extLst>
          </p:cNvPr>
          <p:cNvCxnSpPr>
            <a:cxnSpLocks/>
          </p:cNvCxnSpPr>
          <p:nvPr/>
        </p:nvCxnSpPr>
        <p:spPr>
          <a:xfrm rot="10800000">
            <a:off x="7689568"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C09CB15E-E6EC-81B1-6DFB-DC3C0FDE940B}"/>
              </a:ext>
            </a:extLst>
          </p:cNvPr>
          <p:cNvCxnSpPr>
            <a:cxnSpLocks/>
          </p:cNvCxnSpPr>
          <p:nvPr/>
        </p:nvCxnSpPr>
        <p:spPr>
          <a:xfrm rot="16200000">
            <a:off x="5261928" y="4351356"/>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B084B17-5D83-934B-D812-4DB994403FE6}"/>
              </a:ext>
            </a:extLst>
          </p:cNvPr>
          <p:cNvSpPr txBox="1"/>
          <p:nvPr/>
        </p:nvSpPr>
        <p:spPr>
          <a:xfrm>
            <a:off x="4885334" y="4019448"/>
            <a:ext cx="1861457" cy="584775"/>
          </a:xfrm>
          <a:prstGeom prst="rect">
            <a:avLst/>
          </a:prstGeom>
          <a:noFill/>
        </p:spPr>
        <p:txBody>
          <a:bodyPr wrap="square" rtlCol="0">
            <a:spAutoFit/>
          </a:bodyPr>
          <a:lstStyle/>
          <a:p>
            <a:pPr algn="ctr"/>
            <a:r>
              <a:rPr lang="en-US" sz="3200" dirty="0"/>
              <a:t>?</a:t>
            </a:r>
          </a:p>
        </p:txBody>
      </p:sp>
      <p:pic>
        <p:nvPicPr>
          <p:cNvPr id="18" name="Picture 17">
            <a:extLst>
              <a:ext uri="{FF2B5EF4-FFF2-40B4-BE49-F238E27FC236}">
                <a16:creationId xmlns:a16="http://schemas.microsoft.com/office/drawing/2014/main" id="{016D7E30-60E3-2A15-8F24-110DBE063ED8}"/>
              </a:ext>
            </a:extLst>
          </p:cNvPr>
          <p:cNvPicPr>
            <a:picLocks noChangeAspect="1"/>
          </p:cNvPicPr>
          <p:nvPr/>
        </p:nvPicPr>
        <p:blipFill>
          <a:blip r:embed="rId3"/>
          <a:stretch>
            <a:fillRect/>
          </a:stretch>
        </p:blipFill>
        <p:spPr>
          <a:xfrm>
            <a:off x="261846" y="1182244"/>
            <a:ext cx="4524382" cy="1383250"/>
          </a:xfrm>
          <a:prstGeom prst="rect">
            <a:avLst/>
          </a:prstGeom>
          <a:ln>
            <a:noFill/>
          </a:ln>
          <a:effectLst>
            <a:outerShdw blurRad="190500" algn="tl" rotWithShape="0">
              <a:srgbClr val="000000">
                <a:alpha val="70000"/>
              </a:srgbClr>
            </a:outerShdw>
          </a:effectLst>
        </p:spPr>
      </p:pic>
      <p:sp>
        <p:nvSpPr>
          <p:cNvPr id="19" name="Rectangle 18">
            <a:extLst>
              <a:ext uri="{FF2B5EF4-FFF2-40B4-BE49-F238E27FC236}">
                <a16:creationId xmlns:a16="http://schemas.microsoft.com/office/drawing/2014/main" id="{5EFDB608-979D-AFEA-9A75-5A8EE06D87C8}"/>
              </a:ext>
            </a:extLst>
          </p:cNvPr>
          <p:cNvSpPr/>
          <p:nvPr/>
        </p:nvSpPr>
        <p:spPr>
          <a:xfrm>
            <a:off x="4679687" y="5323030"/>
            <a:ext cx="2830515" cy="955282"/>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solidFill>
              </a:rPr>
              <a:t>Group Actions</a:t>
            </a:r>
          </a:p>
          <a:p>
            <a:pPr algn="ctr"/>
            <a:r>
              <a:rPr lang="en-US" sz="2800" dirty="0">
                <a:solidFill>
                  <a:schemeClr val="tx1"/>
                </a:solidFill>
              </a:rPr>
              <a:t>(E.g., Isogenies)</a:t>
            </a:r>
            <a:endParaRPr lang="en-CH" sz="2800" dirty="0">
              <a:solidFill>
                <a:schemeClr val="tx1"/>
              </a:solidFill>
            </a:endParaRPr>
          </a:p>
        </p:txBody>
      </p:sp>
      <p:pic>
        <p:nvPicPr>
          <p:cNvPr id="20" name="Picture 19">
            <a:extLst>
              <a:ext uri="{FF2B5EF4-FFF2-40B4-BE49-F238E27FC236}">
                <a16:creationId xmlns:a16="http://schemas.microsoft.com/office/drawing/2014/main" id="{3F040211-CB16-C8E0-0F0D-AF6B63E4204F}"/>
              </a:ext>
            </a:extLst>
          </p:cNvPr>
          <p:cNvPicPr>
            <a:picLocks noChangeAspect="1"/>
          </p:cNvPicPr>
          <p:nvPr/>
        </p:nvPicPr>
        <p:blipFill>
          <a:blip r:embed="rId4"/>
          <a:stretch>
            <a:fillRect/>
          </a:stretch>
        </p:blipFill>
        <p:spPr>
          <a:xfrm>
            <a:off x="7384219" y="3528761"/>
            <a:ext cx="4617682" cy="2215462"/>
          </a:xfrm>
          <a:prstGeom prst="rect">
            <a:avLst/>
          </a:prstGeom>
          <a:ln>
            <a:noFill/>
          </a:ln>
          <a:effectLst>
            <a:outerShdw blurRad="190500" algn="tl" rotWithShape="0">
              <a:srgbClr val="000000">
                <a:alpha val="70000"/>
              </a:srgbClr>
            </a:outerShdw>
          </a:effectLst>
        </p:spPr>
      </p:pic>
      <p:sp>
        <p:nvSpPr>
          <p:cNvPr id="21" name="Rectangle 20">
            <a:extLst>
              <a:ext uri="{FF2B5EF4-FFF2-40B4-BE49-F238E27FC236}">
                <a16:creationId xmlns:a16="http://schemas.microsoft.com/office/drawing/2014/main" id="{90A3FC5E-5320-A1E1-1976-4CC09B7CA35D}"/>
              </a:ext>
            </a:extLst>
          </p:cNvPr>
          <p:cNvSpPr/>
          <p:nvPr/>
        </p:nvSpPr>
        <p:spPr>
          <a:xfrm>
            <a:off x="4369657" y="5906734"/>
            <a:ext cx="3507129" cy="5671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114342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736469"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Tree>
    <p:extLst>
      <p:ext uri="{BB962C8B-B14F-4D97-AF65-F5344CB8AC3E}">
        <p14:creationId xmlns:p14="http://schemas.microsoft.com/office/powerpoint/2010/main" val="3775742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736469"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
        <p:nvSpPr>
          <p:cNvPr id="12" name="Rectangle 11">
            <a:extLst>
              <a:ext uri="{FF2B5EF4-FFF2-40B4-BE49-F238E27FC236}">
                <a16:creationId xmlns:a16="http://schemas.microsoft.com/office/drawing/2014/main" id="{A211597D-C628-C81C-9D85-1D145B6642F4}"/>
              </a:ext>
            </a:extLst>
          </p:cNvPr>
          <p:cNvSpPr/>
          <p:nvPr/>
        </p:nvSpPr>
        <p:spPr>
          <a:xfrm>
            <a:off x="1175666" y="4558267"/>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F667E2C3-2304-C5C6-A178-DEBD897DCB4E}"/>
              </a:ext>
            </a:extLst>
          </p:cNvPr>
          <p:cNvSpPr txBox="1"/>
          <p:nvPr/>
        </p:nvSpPr>
        <p:spPr>
          <a:xfrm>
            <a:off x="1138454" y="4569874"/>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14" name="Straight Arrow Connector 13">
            <a:extLst>
              <a:ext uri="{FF2B5EF4-FFF2-40B4-BE49-F238E27FC236}">
                <a16:creationId xmlns:a16="http://schemas.microsoft.com/office/drawing/2014/main" id="{4578DE87-0B48-7513-6A97-978F1F270D2C}"/>
              </a:ext>
            </a:extLst>
          </p:cNvPr>
          <p:cNvCxnSpPr/>
          <p:nvPr/>
        </p:nvCxnSpPr>
        <p:spPr>
          <a:xfrm>
            <a:off x="2923491" y="4902224"/>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311C686-C546-F446-BEBF-F480AD9CE584}"/>
              </a:ext>
            </a:extLst>
          </p:cNvPr>
          <p:cNvSpPr txBox="1"/>
          <p:nvPr/>
        </p:nvSpPr>
        <p:spPr>
          <a:xfrm>
            <a:off x="4805578" y="4569874"/>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
        <p:nvSpPr>
          <p:cNvPr id="20" name="TextBox 19">
            <a:extLst>
              <a:ext uri="{FF2B5EF4-FFF2-40B4-BE49-F238E27FC236}">
                <a16:creationId xmlns:a16="http://schemas.microsoft.com/office/drawing/2014/main" id="{D9037C3A-82D1-83FF-F212-78021C2CDD9E}"/>
              </a:ext>
            </a:extLst>
          </p:cNvPr>
          <p:cNvSpPr txBox="1"/>
          <p:nvPr/>
        </p:nvSpPr>
        <p:spPr>
          <a:xfrm>
            <a:off x="2825779" y="4379005"/>
            <a:ext cx="1861457" cy="523220"/>
          </a:xfrm>
          <a:prstGeom prst="rect">
            <a:avLst/>
          </a:prstGeom>
          <a:noFill/>
        </p:spPr>
        <p:txBody>
          <a:bodyPr wrap="square" rtlCol="0">
            <a:spAutoFit/>
          </a:bodyPr>
          <a:lstStyle/>
          <a:p>
            <a:pPr algn="ctr"/>
            <a:r>
              <a:rPr lang="en-US" sz="1400" dirty="0"/>
              <a:t>[Agrawal-Boneh-Boyen’10]</a:t>
            </a:r>
          </a:p>
        </p:txBody>
      </p:sp>
    </p:spTree>
    <p:extLst>
      <p:ext uri="{BB962C8B-B14F-4D97-AF65-F5344CB8AC3E}">
        <p14:creationId xmlns:p14="http://schemas.microsoft.com/office/powerpoint/2010/main" val="3201276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736469"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
        <p:nvSpPr>
          <p:cNvPr id="12" name="Rectangle 11">
            <a:extLst>
              <a:ext uri="{FF2B5EF4-FFF2-40B4-BE49-F238E27FC236}">
                <a16:creationId xmlns:a16="http://schemas.microsoft.com/office/drawing/2014/main" id="{A211597D-C628-C81C-9D85-1D145B6642F4}"/>
              </a:ext>
            </a:extLst>
          </p:cNvPr>
          <p:cNvSpPr/>
          <p:nvPr/>
        </p:nvSpPr>
        <p:spPr>
          <a:xfrm>
            <a:off x="1175666" y="4558267"/>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F667E2C3-2304-C5C6-A178-DEBD897DCB4E}"/>
              </a:ext>
            </a:extLst>
          </p:cNvPr>
          <p:cNvSpPr txBox="1"/>
          <p:nvPr/>
        </p:nvSpPr>
        <p:spPr>
          <a:xfrm>
            <a:off x="1138454" y="4569874"/>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14" name="Straight Arrow Connector 13">
            <a:extLst>
              <a:ext uri="{FF2B5EF4-FFF2-40B4-BE49-F238E27FC236}">
                <a16:creationId xmlns:a16="http://schemas.microsoft.com/office/drawing/2014/main" id="{4578DE87-0B48-7513-6A97-978F1F270D2C}"/>
              </a:ext>
            </a:extLst>
          </p:cNvPr>
          <p:cNvCxnSpPr/>
          <p:nvPr/>
        </p:nvCxnSpPr>
        <p:spPr>
          <a:xfrm>
            <a:off x="2923491" y="4902224"/>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D9037C3A-82D1-83FF-F212-78021C2CDD9E}"/>
              </a:ext>
            </a:extLst>
          </p:cNvPr>
          <p:cNvSpPr txBox="1"/>
          <p:nvPr/>
        </p:nvSpPr>
        <p:spPr>
          <a:xfrm>
            <a:off x="2825779" y="4379005"/>
            <a:ext cx="1861457" cy="523220"/>
          </a:xfrm>
          <a:prstGeom prst="rect">
            <a:avLst/>
          </a:prstGeom>
          <a:noFill/>
        </p:spPr>
        <p:txBody>
          <a:bodyPr wrap="square" rtlCol="0">
            <a:spAutoFit/>
          </a:bodyPr>
          <a:lstStyle/>
          <a:p>
            <a:pPr algn="ctr"/>
            <a:r>
              <a:rPr lang="en-US" sz="1400" dirty="0"/>
              <a:t>[Agrawal-Boneh-Boyen’10]</a:t>
            </a:r>
          </a:p>
        </p:txBody>
      </p:sp>
      <p:sp>
        <p:nvSpPr>
          <p:cNvPr id="21" name="TextBox 20">
            <a:extLst>
              <a:ext uri="{FF2B5EF4-FFF2-40B4-BE49-F238E27FC236}">
                <a16:creationId xmlns:a16="http://schemas.microsoft.com/office/drawing/2014/main" id="{0924E815-8329-C34E-A2AD-FA0D1D20857C}"/>
              </a:ext>
            </a:extLst>
          </p:cNvPr>
          <p:cNvSpPr txBox="1"/>
          <p:nvPr/>
        </p:nvSpPr>
        <p:spPr>
          <a:xfrm>
            <a:off x="9375815" y="4568106"/>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Tree>
    <p:extLst>
      <p:ext uri="{BB962C8B-B14F-4D97-AF65-F5344CB8AC3E}">
        <p14:creationId xmlns:p14="http://schemas.microsoft.com/office/powerpoint/2010/main" val="894482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736469"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
        <p:nvSpPr>
          <p:cNvPr id="12" name="Rectangle 11">
            <a:extLst>
              <a:ext uri="{FF2B5EF4-FFF2-40B4-BE49-F238E27FC236}">
                <a16:creationId xmlns:a16="http://schemas.microsoft.com/office/drawing/2014/main" id="{A211597D-C628-C81C-9D85-1D145B6642F4}"/>
              </a:ext>
            </a:extLst>
          </p:cNvPr>
          <p:cNvSpPr/>
          <p:nvPr/>
        </p:nvSpPr>
        <p:spPr>
          <a:xfrm>
            <a:off x="1175666" y="4558267"/>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F667E2C3-2304-C5C6-A178-DEBD897DCB4E}"/>
              </a:ext>
            </a:extLst>
          </p:cNvPr>
          <p:cNvSpPr txBox="1"/>
          <p:nvPr/>
        </p:nvSpPr>
        <p:spPr>
          <a:xfrm>
            <a:off x="1138454" y="4569874"/>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14" name="Straight Arrow Connector 13">
            <a:extLst>
              <a:ext uri="{FF2B5EF4-FFF2-40B4-BE49-F238E27FC236}">
                <a16:creationId xmlns:a16="http://schemas.microsoft.com/office/drawing/2014/main" id="{4578DE87-0B48-7513-6A97-978F1F270D2C}"/>
              </a:ext>
            </a:extLst>
          </p:cNvPr>
          <p:cNvCxnSpPr/>
          <p:nvPr/>
        </p:nvCxnSpPr>
        <p:spPr>
          <a:xfrm>
            <a:off x="2923491" y="4902224"/>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311C686-C546-F446-BEBF-F480AD9CE584}"/>
              </a:ext>
            </a:extLst>
          </p:cNvPr>
          <p:cNvSpPr txBox="1"/>
          <p:nvPr/>
        </p:nvSpPr>
        <p:spPr>
          <a:xfrm>
            <a:off x="4805578" y="4569874"/>
            <a:ext cx="2580843" cy="584775"/>
          </a:xfrm>
          <a:prstGeom prst="rect">
            <a:avLst/>
          </a:prstGeom>
          <a:solidFill>
            <a:srgbClr val="FFC000">
              <a:alpha val="35411"/>
            </a:srgbClr>
          </a:solidFill>
        </p:spPr>
        <p:txBody>
          <a:bodyPr wrap="square" rtlCol="0">
            <a:spAutoFit/>
          </a:bodyPr>
          <a:lstStyle/>
          <a:p>
            <a:pPr algn="ctr"/>
            <a:r>
              <a:rPr lang="en-US" sz="3200" dirty="0">
                <a:latin typeface="+mj-lt"/>
              </a:rPr>
              <a:t>Selective-IBE</a:t>
            </a:r>
          </a:p>
        </p:txBody>
      </p:sp>
      <p:sp>
        <p:nvSpPr>
          <p:cNvPr id="20" name="TextBox 19">
            <a:extLst>
              <a:ext uri="{FF2B5EF4-FFF2-40B4-BE49-F238E27FC236}">
                <a16:creationId xmlns:a16="http://schemas.microsoft.com/office/drawing/2014/main" id="{D9037C3A-82D1-83FF-F212-78021C2CDD9E}"/>
              </a:ext>
            </a:extLst>
          </p:cNvPr>
          <p:cNvSpPr txBox="1"/>
          <p:nvPr/>
        </p:nvSpPr>
        <p:spPr>
          <a:xfrm>
            <a:off x="2825779" y="4379005"/>
            <a:ext cx="1861457" cy="523220"/>
          </a:xfrm>
          <a:prstGeom prst="rect">
            <a:avLst/>
          </a:prstGeom>
          <a:noFill/>
        </p:spPr>
        <p:txBody>
          <a:bodyPr wrap="square" rtlCol="0">
            <a:spAutoFit/>
          </a:bodyPr>
          <a:lstStyle/>
          <a:p>
            <a:pPr algn="ctr"/>
            <a:r>
              <a:rPr lang="en-US" sz="1400" dirty="0"/>
              <a:t>[Agrawal-Boneh-Boyen’10]</a:t>
            </a:r>
          </a:p>
        </p:txBody>
      </p:sp>
      <p:sp>
        <p:nvSpPr>
          <p:cNvPr id="17" name="TextBox 16">
            <a:extLst>
              <a:ext uri="{FF2B5EF4-FFF2-40B4-BE49-F238E27FC236}">
                <a16:creationId xmlns:a16="http://schemas.microsoft.com/office/drawing/2014/main" id="{93728B75-7123-C029-FD46-842845D68A4C}"/>
              </a:ext>
            </a:extLst>
          </p:cNvPr>
          <p:cNvSpPr txBox="1"/>
          <p:nvPr/>
        </p:nvSpPr>
        <p:spPr>
          <a:xfrm>
            <a:off x="4225071" y="5765480"/>
            <a:ext cx="2765836" cy="646331"/>
          </a:xfrm>
          <a:prstGeom prst="rect">
            <a:avLst/>
          </a:prstGeom>
          <a:noFill/>
        </p:spPr>
        <p:txBody>
          <a:bodyPr wrap="square" rtlCol="0">
            <a:spAutoFit/>
          </a:bodyPr>
          <a:lstStyle/>
          <a:p>
            <a:pPr algn="ctr"/>
            <a:r>
              <a:rPr lang="en-US" b="1" dirty="0"/>
              <a:t>I</a:t>
            </a:r>
            <a:r>
              <a:rPr lang="en-US" dirty="0"/>
              <a:t>dentity-</a:t>
            </a:r>
            <a:r>
              <a:rPr lang="en-US" b="1" dirty="0"/>
              <a:t>B</a:t>
            </a:r>
            <a:r>
              <a:rPr lang="en-US" dirty="0"/>
              <a:t>ased </a:t>
            </a:r>
            <a:r>
              <a:rPr lang="en-US" b="1" dirty="0"/>
              <a:t>E</a:t>
            </a:r>
            <a:r>
              <a:rPr lang="en-US" dirty="0"/>
              <a:t>ncryption.</a:t>
            </a:r>
            <a:endParaRPr lang="en-CH" sz="1600" dirty="0"/>
          </a:p>
        </p:txBody>
      </p:sp>
      <p:sp>
        <p:nvSpPr>
          <p:cNvPr id="18" name="Speech Bubble: Rectangle with Corners Rounded 17">
            <a:extLst>
              <a:ext uri="{FF2B5EF4-FFF2-40B4-BE49-F238E27FC236}">
                <a16:creationId xmlns:a16="http://schemas.microsoft.com/office/drawing/2014/main" id="{C9900B7A-6A0C-B4CA-8609-0A97B8B1D979}"/>
              </a:ext>
            </a:extLst>
          </p:cNvPr>
          <p:cNvSpPr/>
          <p:nvPr/>
        </p:nvSpPr>
        <p:spPr>
          <a:xfrm>
            <a:off x="4736470" y="5690975"/>
            <a:ext cx="1690912" cy="814858"/>
          </a:xfrm>
          <a:prstGeom prst="wedgeRoundRectCallout">
            <a:avLst>
              <a:gd name="adj1" fmla="val 69980"/>
              <a:gd name="adj2" fmla="val -12224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TextBox 20">
            <a:extLst>
              <a:ext uri="{FF2B5EF4-FFF2-40B4-BE49-F238E27FC236}">
                <a16:creationId xmlns:a16="http://schemas.microsoft.com/office/drawing/2014/main" id="{0924E815-8329-C34E-A2AD-FA0D1D20857C}"/>
              </a:ext>
            </a:extLst>
          </p:cNvPr>
          <p:cNvSpPr txBox="1"/>
          <p:nvPr/>
        </p:nvSpPr>
        <p:spPr>
          <a:xfrm>
            <a:off x="9375815" y="4568106"/>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Tree>
    <p:extLst>
      <p:ext uri="{BB962C8B-B14F-4D97-AF65-F5344CB8AC3E}">
        <p14:creationId xmlns:p14="http://schemas.microsoft.com/office/powerpoint/2010/main" val="393601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736469"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
        <p:nvSpPr>
          <p:cNvPr id="12" name="Rectangle 11">
            <a:extLst>
              <a:ext uri="{FF2B5EF4-FFF2-40B4-BE49-F238E27FC236}">
                <a16:creationId xmlns:a16="http://schemas.microsoft.com/office/drawing/2014/main" id="{A211597D-C628-C81C-9D85-1D145B6642F4}"/>
              </a:ext>
            </a:extLst>
          </p:cNvPr>
          <p:cNvSpPr/>
          <p:nvPr/>
        </p:nvSpPr>
        <p:spPr>
          <a:xfrm>
            <a:off x="1175666" y="4558267"/>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F667E2C3-2304-C5C6-A178-DEBD897DCB4E}"/>
              </a:ext>
            </a:extLst>
          </p:cNvPr>
          <p:cNvSpPr txBox="1"/>
          <p:nvPr/>
        </p:nvSpPr>
        <p:spPr>
          <a:xfrm>
            <a:off x="1138454" y="4569874"/>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14" name="Straight Arrow Connector 13">
            <a:extLst>
              <a:ext uri="{FF2B5EF4-FFF2-40B4-BE49-F238E27FC236}">
                <a16:creationId xmlns:a16="http://schemas.microsoft.com/office/drawing/2014/main" id="{4578DE87-0B48-7513-6A97-978F1F270D2C}"/>
              </a:ext>
            </a:extLst>
          </p:cNvPr>
          <p:cNvCxnSpPr/>
          <p:nvPr/>
        </p:nvCxnSpPr>
        <p:spPr>
          <a:xfrm>
            <a:off x="2923491" y="4902224"/>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311C686-C546-F446-BEBF-F480AD9CE584}"/>
              </a:ext>
            </a:extLst>
          </p:cNvPr>
          <p:cNvSpPr txBox="1"/>
          <p:nvPr/>
        </p:nvSpPr>
        <p:spPr>
          <a:xfrm>
            <a:off x="4805578" y="4569874"/>
            <a:ext cx="2580843" cy="584775"/>
          </a:xfrm>
          <a:prstGeom prst="rect">
            <a:avLst/>
          </a:prstGeom>
          <a:solidFill>
            <a:srgbClr val="FFC000">
              <a:alpha val="35411"/>
            </a:srgbClr>
          </a:solidFill>
        </p:spPr>
        <p:txBody>
          <a:bodyPr wrap="square" rtlCol="0">
            <a:spAutoFit/>
          </a:bodyPr>
          <a:lstStyle/>
          <a:p>
            <a:pPr algn="ctr"/>
            <a:r>
              <a:rPr lang="en-US" sz="3200" dirty="0">
                <a:latin typeface="+mj-lt"/>
              </a:rPr>
              <a:t>Selective-IBE</a:t>
            </a:r>
          </a:p>
        </p:txBody>
      </p:sp>
      <p:sp>
        <p:nvSpPr>
          <p:cNvPr id="20" name="TextBox 19">
            <a:extLst>
              <a:ext uri="{FF2B5EF4-FFF2-40B4-BE49-F238E27FC236}">
                <a16:creationId xmlns:a16="http://schemas.microsoft.com/office/drawing/2014/main" id="{D9037C3A-82D1-83FF-F212-78021C2CDD9E}"/>
              </a:ext>
            </a:extLst>
          </p:cNvPr>
          <p:cNvSpPr txBox="1"/>
          <p:nvPr/>
        </p:nvSpPr>
        <p:spPr>
          <a:xfrm>
            <a:off x="2825779" y="4379005"/>
            <a:ext cx="1861457" cy="523220"/>
          </a:xfrm>
          <a:prstGeom prst="rect">
            <a:avLst/>
          </a:prstGeom>
          <a:noFill/>
        </p:spPr>
        <p:txBody>
          <a:bodyPr wrap="square" rtlCol="0">
            <a:spAutoFit/>
          </a:bodyPr>
          <a:lstStyle/>
          <a:p>
            <a:pPr algn="ctr"/>
            <a:r>
              <a:rPr lang="en-US" sz="1400" dirty="0"/>
              <a:t>[Agrawal-Boneh-Boyen’10]</a:t>
            </a:r>
          </a:p>
        </p:txBody>
      </p:sp>
      <p:sp>
        <p:nvSpPr>
          <p:cNvPr id="8" name="TextBox 7">
            <a:extLst>
              <a:ext uri="{FF2B5EF4-FFF2-40B4-BE49-F238E27FC236}">
                <a16:creationId xmlns:a16="http://schemas.microsoft.com/office/drawing/2014/main" id="{8151999C-DE31-76D1-2D1F-6E3433768808}"/>
              </a:ext>
            </a:extLst>
          </p:cNvPr>
          <p:cNvSpPr txBox="1"/>
          <p:nvPr/>
        </p:nvSpPr>
        <p:spPr>
          <a:xfrm>
            <a:off x="7474152" y="4378762"/>
            <a:ext cx="1861457" cy="523220"/>
          </a:xfrm>
          <a:prstGeom prst="rect">
            <a:avLst/>
          </a:prstGeom>
          <a:noFill/>
        </p:spPr>
        <p:txBody>
          <a:bodyPr wrap="square" rtlCol="0">
            <a:spAutoFit/>
          </a:bodyPr>
          <a:lstStyle/>
          <a:p>
            <a:pPr algn="ctr"/>
            <a:r>
              <a:rPr lang="en-US" sz="1400" dirty="0"/>
              <a:t>[Boneh-Canetti-Halevi-Katz’04]</a:t>
            </a:r>
          </a:p>
        </p:txBody>
      </p:sp>
      <p:cxnSp>
        <p:nvCxnSpPr>
          <p:cNvPr id="10" name="Straight Arrow Connector 9">
            <a:extLst>
              <a:ext uri="{FF2B5EF4-FFF2-40B4-BE49-F238E27FC236}">
                <a16:creationId xmlns:a16="http://schemas.microsoft.com/office/drawing/2014/main" id="{FC881166-7FC2-3904-4167-824CD3AAAD90}"/>
              </a:ext>
            </a:extLst>
          </p:cNvPr>
          <p:cNvCxnSpPr>
            <a:cxnSpLocks/>
          </p:cNvCxnSpPr>
          <p:nvPr/>
        </p:nvCxnSpPr>
        <p:spPr>
          <a:xfrm rot="21600000">
            <a:off x="7519452" y="4902227"/>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93728B75-7123-C029-FD46-842845D68A4C}"/>
              </a:ext>
            </a:extLst>
          </p:cNvPr>
          <p:cNvSpPr txBox="1"/>
          <p:nvPr/>
        </p:nvSpPr>
        <p:spPr>
          <a:xfrm>
            <a:off x="4225071" y="5765480"/>
            <a:ext cx="2765836" cy="646331"/>
          </a:xfrm>
          <a:prstGeom prst="rect">
            <a:avLst/>
          </a:prstGeom>
          <a:noFill/>
        </p:spPr>
        <p:txBody>
          <a:bodyPr wrap="square" rtlCol="0">
            <a:spAutoFit/>
          </a:bodyPr>
          <a:lstStyle/>
          <a:p>
            <a:pPr algn="ctr"/>
            <a:r>
              <a:rPr lang="en-US" b="1" dirty="0"/>
              <a:t>I</a:t>
            </a:r>
            <a:r>
              <a:rPr lang="en-US" dirty="0"/>
              <a:t>dentity-</a:t>
            </a:r>
            <a:r>
              <a:rPr lang="en-US" b="1" dirty="0"/>
              <a:t>B</a:t>
            </a:r>
            <a:r>
              <a:rPr lang="en-US" dirty="0"/>
              <a:t>ased </a:t>
            </a:r>
            <a:r>
              <a:rPr lang="en-US" b="1" dirty="0"/>
              <a:t>E</a:t>
            </a:r>
            <a:r>
              <a:rPr lang="en-US" dirty="0"/>
              <a:t>ncryption.</a:t>
            </a:r>
            <a:endParaRPr lang="en-CH" sz="1600" dirty="0"/>
          </a:p>
        </p:txBody>
      </p:sp>
      <p:sp>
        <p:nvSpPr>
          <p:cNvPr id="18" name="Speech Bubble: Rectangle with Corners Rounded 17">
            <a:extLst>
              <a:ext uri="{FF2B5EF4-FFF2-40B4-BE49-F238E27FC236}">
                <a16:creationId xmlns:a16="http://schemas.microsoft.com/office/drawing/2014/main" id="{C9900B7A-6A0C-B4CA-8609-0A97B8B1D979}"/>
              </a:ext>
            </a:extLst>
          </p:cNvPr>
          <p:cNvSpPr/>
          <p:nvPr/>
        </p:nvSpPr>
        <p:spPr>
          <a:xfrm>
            <a:off x="4736470" y="5690975"/>
            <a:ext cx="1690912" cy="814858"/>
          </a:xfrm>
          <a:prstGeom prst="wedgeRoundRectCallout">
            <a:avLst>
              <a:gd name="adj1" fmla="val 69980"/>
              <a:gd name="adj2" fmla="val -12224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TextBox 20">
            <a:extLst>
              <a:ext uri="{FF2B5EF4-FFF2-40B4-BE49-F238E27FC236}">
                <a16:creationId xmlns:a16="http://schemas.microsoft.com/office/drawing/2014/main" id="{0924E815-8329-C34E-A2AD-FA0D1D20857C}"/>
              </a:ext>
            </a:extLst>
          </p:cNvPr>
          <p:cNvSpPr txBox="1"/>
          <p:nvPr/>
        </p:nvSpPr>
        <p:spPr>
          <a:xfrm>
            <a:off x="9375815" y="4568106"/>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Tree>
    <p:extLst>
      <p:ext uri="{BB962C8B-B14F-4D97-AF65-F5344CB8AC3E}">
        <p14:creationId xmlns:p14="http://schemas.microsoft.com/office/powerpoint/2010/main" val="38471852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9276582"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
        <p:nvSpPr>
          <p:cNvPr id="12" name="Rectangle 11">
            <a:extLst>
              <a:ext uri="{FF2B5EF4-FFF2-40B4-BE49-F238E27FC236}">
                <a16:creationId xmlns:a16="http://schemas.microsoft.com/office/drawing/2014/main" id="{A211597D-C628-C81C-9D85-1D145B6642F4}"/>
              </a:ext>
            </a:extLst>
          </p:cNvPr>
          <p:cNvSpPr/>
          <p:nvPr/>
        </p:nvSpPr>
        <p:spPr>
          <a:xfrm>
            <a:off x="1175666" y="4558267"/>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F667E2C3-2304-C5C6-A178-DEBD897DCB4E}"/>
              </a:ext>
            </a:extLst>
          </p:cNvPr>
          <p:cNvSpPr txBox="1"/>
          <p:nvPr/>
        </p:nvSpPr>
        <p:spPr>
          <a:xfrm>
            <a:off x="1138454" y="4569874"/>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14" name="Straight Arrow Connector 13">
            <a:extLst>
              <a:ext uri="{FF2B5EF4-FFF2-40B4-BE49-F238E27FC236}">
                <a16:creationId xmlns:a16="http://schemas.microsoft.com/office/drawing/2014/main" id="{4578DE87-0B48-7513-6A97-978F1F270D2C}"/>
              </a:ext>
            </a:extLst>
          </p:cNvPr>
          <p:cNvCxnSpPr/>
          <p:nvPr/>
        </p:nvCxnSpPr>
        <p:spPr>
          <a:xfrm>
            <a:off x="2923491" y="4902224"/>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311C686-C546-F446-BEBF-F480AD9CE584}"/>
              </a:ext>
            </a:extLst>
          </p:cNvPr>
          <p:cNvSpPr txBox="1"/>
          <p:nvPr/>
        </p:nvSpPr>
        <p:spPr>
          <a:xfrm>
            <a:off x="4805578" y="4569874"/>
            <a:ext cx="2580843" cy="584775"/>
          </a:xfrm>
          <a:prstGeom prst="rect">
            <a:avLst/>
          </a:prstGeom>
          <a:solidFill>
            <a:srgbClr val="FFC000">
              <a:alpha val="35411"/>
            </a:srgbClr>
          </a:solidFill>
        </p:spPr>
        <p:txBody>
          <a:bodyPr wrap="square" rtlCol="0">
            <a:spAutoFit/>
          </a:bodyPr>
          <a:lstStyle/>
          <a:p>
            <a:pPr algn="ctr"/>
            <a:r>
              <a:rPr lang="en-US" sz="3200" dirty="0">
                <a:latin typeface="+mj-lt"/>
              </a:rPr>
              <a:t>Selective-IBE</a:t>
            </a:r>
          </a:p>
        </p:txBody>
      </p:sp>
      <p:sp>
        <p:nvSpPr>
          <p:cNvPr id="20" name="TextBox 19">
            <a:extLst>
              <a:ext uri="{FF2B5EF4-FFF2-40B4-BE49-F238E27FC236}">
                <a16:creationId xmlns:a16="http://schemas.microsoft.com/office/drawing/2014/main" id="{D9037C3A-82D1-83FF-F212-78021C2CDD9E}"/>
              </a:ext>
            </a:extLst>
          </p:cNvPr>
          <p:cNvSpPr txBox="1"/>
          <p:nvPr/>
        </p:nvSpPr>
        <p:spPr>
          <a:xfrm>
            <a:off x="2825779" y="4379005"/>
            <a:ext cx="1861457" cy="523220"/>
          </a:xfrm>
          <a:prstGeom prst="rect">
            <a:avLst/>
          </a:prstGeom>
          <a:noFill/>
        </p:spPr>
        <p:txBody>
          <a:bodyPr wrap="square" rtlCol="0">
            <a:spAutoFit/>
          </a:bodyPr>
          <a:lstStyle/>
          <a:p>
            <a:pPr algn="ctr"/>
            <a:r>
              <a:rPr lang="en-US" sz="1400" dirty="0"/>
              <a:t>[Agrawal-Boneh-Boyen’10]</a:t>
            </a:r>
          </a:p>
        </p:txBody>
      </p:sp>
      <p:sp>
        <p:nvSpPr>
          <p:cNvPr id="8" name="TextBox 7">
            <a:extLst>
              <a:ext uri="{FF2B5EF4-FFF2-40B4-BE49-F238E27FC236}">
                <a16:creationId xmlns:a16="http://schemas.microsoft.com/office/drawing/2014/main" id="{8151999C-DE31-76D1-2D1F-6E3433768808}"/>
              </a:ext>
            </a:extLst>
          </p:cNvPr>
          <p:cNvSpPr txBox="1"/>
          <p:nvPr/>
        </p:nvSpPr>
        <p:spPr>
          <a:xfrm>
            <a:off x="7474152" y="4378762"/>
            <a:ext cx="1861457" cy="523220"/>
          </a:xfrm>
          <a:prstGeom prst="rect">
            <a:avLst/>
          </a:prstGeom>
          <a:noFill/>
        </p:spPr>
        <p:txBody>
          <a:bodyPr wrap="square" rtlCol="0">
            <a:spAutoFit/>
          </a:bodyPr>
          <a:lstStyle/>
          <a:p>
            <a:pPr algn="ctr"/>
            <a:r>
              <a:rPr lang="en-US" sz="1400" dirty="0"/>
              <a:t>[Boneh-Canetti-Halevi-Katz’04]</a:t>
            </a:r>
          </a:p>
        </p:txBody>
      </p:sp>
      <p:cxnSp>
        <p:nvCxnSpPr>
          <p:cNvPr id="10" name="Straight Arrow Connector 9">
            <a:extLst>
              <a:ext uri="{FF2B5EF4-FFF2-40B4-BE49-F238E27FC236}">
                <a16:creationId xmlns:a16="http://schemas.microsoft.com/office/drawing/2014/main" id="{FC881166-7FC2-3904-4167-824CD3AAAD90}"/>
              </a:ext>
            </a:extLst>
          </p:cNvPr>
          <p:cNvCxnSpPr>
            <a:cxnSpLocks/>
          </p:cNvCxnSpPr>
          <p:nvPr/>
        </p:nvCxnSpPr>
        <p:spPr>
          <a:xfrm rot="21600000">
            <a:off x="7519452" y="4902227"/>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93728B75-7123-C029-FD46-842845D68A4C}"/>
              </a:ext>
            </a:extLst>
          </p:cNvPr>
          <p:cNvSpPr txBox="1"/>
          <p:nvPr/>
        </p:nvSpPr>
        <p:spPr>
          <a:xfrm>
            <a:off x="4225071" y="5765480"/>
            <a:ext cx="2765836" cy="646331"/>
          </a:xfrm>
          <a:prstGeom prst="rect">
            <a:avLst/>
          </a:prstGeom>
          <a:noFill/>
        </p:spPr>
        <p:txBody>
          <a:bodyPr wrap="square" rtlCol="0">
            <a:spAutoFit/>
          </a:bodyPr>
          <a:lstStyle/>
          <a:p>
            <a:pPr algn="ctr"/>
            <a:r>
              <a:rPr lang="en-US" b="1" dirty="0"/>
              <a:t>I</a:t>
            </a:r>
            <a:r>
              <a:rPr lang="en-US" dirty="0"/>
              <a:t>dentity-</a:t>
            </a:r>
            <a:r>
              <a:rPr lang="en-US" b="1" dirty="0"/>
              <a:t>B</a:t>
            </a:r>
            <a:r>
              <a:rPr lang="en-US" dirty="0"/>
              <a:t>ased </a:t>
            </a:r>
            <a:r>
              <a:rPr lang="en-US" b="1" dirty="0"/>
              <a:t>E</a:t>
            </a:r>
            <a:r>
              <a:rPr lang="en-US" dirty="0"/>
              <a:t>ncryption.</a:t>
            </a:r>
            <a:endParaRPr lang="en-CH" sz="1600" dirty="0"/>
          </a:p>
        </p:txBody>
      </p:sp>
      <p:sp>
        <p:nvSpPr>
          <p:cNvPr id="18" name="Speech Bubble: Rectangle with Corners Rounded 17">
            <a:extLst>
              <a:ext uri="{FF2B5EF4-FFF2-40B4-BE49-F238E27FC236}">
                <a16:creationId xmlns:a16="http://schemas.microsoft.com/office/drawing/2014/main" id="{C9900B7A-6A0C-B4CA-8609-0A97B8B1D979}"/>
              </a:ext>
            </a:extLst>
          </p:cNvPr>
          <p:cNvSpPr/>
          <p:nvPr/>
        </p:nvSpPr>
        <p:spPr>
          <a:xfrm>
            <a:off x="4736470" y="5690975"/>
            <a:ext cx="1690912" cy="814858"/>
          </a:xfrm>
          <a:prstGeom prst="wedgeRoundRectCallout">
            <a:avLst>
              <a:gd name="adj1" fmla="val 69980"/>
              <a:gd name="adj2" fmla="val -12224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TextBox 20">
            <a:extLst>
              <a:ext uri="{FF2B5EF4-FFF2-40B4-BE49-F238E27FC236}">
                <a16:creationId xmlns:a16="http://schemas.microsoft.com/office/drawing/2014/main" id="{0924E815-8329-C34E-A2AD-FA0D1D20857C}"/>
              </a:ext>
            </a:extLst>
          </p:cNvPr>
          <p:cNvSpPr txBox="1"/>
          <p:nvPr/>
        </p:nvSpPr>
        <p:spPr>
          <a:xfrm>
            <a:off x="9375815" y="4568106"/>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Tree>
    <p:extLst>
      <p:ext uri="{BB962C8B-B14F-4D97-AF65-F5344CB8AC3E}">
        <p14:creationId xmlns:p14="http://schemas.microsoft.com/office/powerpoint/2010/main" val="12889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9276582"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
        <p:nvSpPr>
          <p:cNvPr id="12" name="Rectangle 11">
            <a:extLst>
              <a:ext uri="{FF2B5EF4-FFF2-40B4-BE49-F238E27FC236}">
                <a16:creationId xmlns:a16="http://schemas.microsoft.com/office/drawing/2014/main" id="{A211597D-C628-C81C-9D85-1D145B6642F4}"/>
              </a:ext>
            </a:extLst>
          </p:cNvPr>
          <p:cNvSpPr/>
          <p:nvPr/>
        </p:nvSpPr>
        <p:spPr>
          <a:xfrm>
            <a:off x="1175666" y="4558267"/>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F667E2C3-2304-C5C6-A178-DEBD897DCB4E}"/>
              </a:ext>
            </a:extLst>
          </p:cNvPr>
          <p:cNvSpPr txBox="1"/>
          <p:nvPr/>
        </p:nvSpPr>
        <p:spPr>
          <a:xfrm>
            <a:off x="1138454" y="4569874"/>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14" name="Straight Arrow Connector 13">
            <a:extLst>
              <a:ext uri="{FF2B5EF4-FFF2-40B4-BE49-F238E27FC236}">
                <a16:creationId xmlns:a16="http://schemas.microsoft.com/office/drawing/2014/main" id="{4578DE87-0B48-7513-6A97-978F1F270D2C}"/>
              </a:ext>
            </a:extLst>
          </p:cNvPr>
          <p:cNvCxnSpPr/>
          <p:nvPr/>
        </p:nvCxnSpPr>
        <p:spPr>
          <a:xfrm>
            <a:off x="2923491" y="4902224"/>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311C686-C546-F446-BEBF-F480AD9CE584}"/>
              </a:ext>
            </a:extLst>
          </p:cNvPr>
          <p:cNvSpPr txBox="1"/>
          <p:nvPr/>
        </p:nvSpPr>
        <p:spPr>
          <a:xfrm>
            <a:off x="4805578" y="4569874"/>
            <a:ext cx="2580843" cy="584775"/>
          </a:xfrm>
          <a:prstGeom prst="rect">
            <a:avLst/>
          </a:prstGeom>
          <a:solidFill>
            <a:srgbClr val="FFC000">
              <a:alpha val="35411"/>
            </a:srgbClr>
          </a:solidFill>
        </p:spPr>
        <p:txBody>
          <a:bodyPr wrap="square" rtlCol="0">
            <a:spAutoFit/>
          </a:bodyPr>
          <a:lstStyle/>
          <a:p>
            <a:pPr algn="ctr"/>
            <a:r>
              <a:rPr lang="en-US" sz="3200" dirty="0">
                <a:latin typeface="+mj-lt"/>
              </a:rPr>
              <a:t>Selective-IBE</a:t>
            </a:r>
          </a:p>
        </p:txBody>
      </p:sp>
      <p:sp>
        <p:nvSpPr>
          <p:cNvPr id="20" name="TextBox 19">
            <a:extLst>
              <a:ext uri="{FF2B5EF4-FFF2-40B4-BE49-F238E27FC236}">
                <a16:creationId xmlns:a16="http://schemas.microsoft.com/office/drawing/2014/main" id="{D9037C3A-82D1-83FF-F212-78021C2CDD9E}"/>
              </a:ext>
            </a:extLst>
          </p:cNvPr>
          <p:cNvSpPr txBox="1"/>
          <p:nvPr/>
        </p:nvSpPr>
        <p:spPr>
          <a:xfrm>
            <a:off x="2825779" y="4379005"/>
            <a:ext cx="1861457" cy="523220"/>
          </a:xfrm>
          <a:prstGeom prst="rect">
            <a:avLst/>
          </a:prstGeom>
          <a:noFill/>
        </p:spPr>
        <p:txBody>
          <a:bodyPr wrap="square" rtlCol="0">
            <a:spAutoFit/>
          </a:bodyPr>
          <a:lstStyle/>
          <a:p>
            <a:pPr algn="ctr"/>
            <a:r>
              <a:rPr lang="en-US" sz="1400" dirty="0"/>
              <a:t>[Agrawal-Boneh-Boyen’10]</a:t>
            </a:r>
          </a:p>
        </p:txBody>
      </p:sp>
      <p:sp>
        <p:nvSpPr>
          <p:cNvPr id="8" name="TextBox 7">
            <a:extLst>
              <a:ext uri="{FF2B5EF4-FFF2-40B4-BE49-F238E27FC236}">
                <a16:creationId xmlns:a16="http://schemas.microsoft.com/office/drawing/2014/main" id="{8151999C-DE31-76D1-2D1F-6E3433768808}"/>
              </a:ext>
            </a:extLst>
          </p:cNvPr>
          <p:cNvSpPr txBox="1"/>
          <p:nvPr/>
        </p:nvSpPr>
        <p:spPr>
          <a:xfrm>
            <a:off x="7474152" y="4378762"/>
            <a:ext cx="1861457" cy="523220"/>
          </a:xfrm>
          <a:prstGeom prst="rect">
            <a:avLst/>
          </a:prstGeom>
          <a:noFill/>
        </p:spPr>
        <p:txBody>
          <a:bodyPr wrap="square" rtlCol="0">
            <a:spAutoFit/>
          </a:bodyPr>
          <a:lstStyle/>
          <a:p>
            <a:pPr algn="ctr"/>
            <a:r>
              <a:rPr lang="en-US" sz="1400" dirty="0"/>
              <a:t>[Boneh-Canetti-Halevi-Katz’04]</a:t>
            </a:r>
          </a:p>
        </p:txBody>
      </p:sp>
      <p:cxnSp>
        <p:nvCxnSpPr>
          <p:cNvPr id="10" name="Straight Arrow Connector 9">
            <a:extLst>
              <a:ext uri="{FF2B5EF4-FFF2-40B4-BE49-F238E27FC236}">
                <a16:creationId xmlns:a16="http://schemas.microsoft.com/office/drawing/2014/main" id="{FC881166-7FC2-3904-4167-824CD3AAAD90}"/>
              </a:ext>
            </a:extLst>
          </p:cNvPr>
          <p:cNvCxnSpPr>
            <a:cxnSpLocks/>
          </p:cNvCxnSpPr>
          <p:nvPr/>
        </p:nvCxnSpPr>
        <p:spPr>
          <a:xfrm rot="21600000">
            <a:off x="7519452" y="4902227"/>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93728B75-7123-C029-FD46-842845D68A4C}"/>
              </a:ext>
            </a:extLst>
          </p:cNvPr>
          <p:cNvSpPr txBox="1"/>
          <p:nvPr/>
        </p:nvSpPr>
        <p:spPr>
          <a:xfrm>
            <a:off x="4225071" y="5765480"/>
            <a:ext cx="2765836" cy="646331"/>
          </a:xfrm>
          <a:prstGeom prst="rect">
            <a:avLst/>
          </a:prstGeom>
          <a:noFill/>
        </p:spPr>
        <p:txBody>
          <a:bodyPr wrap="square" rtlCol="0">
            <a:spAutoFit/>
          </a:bodyPr>
          <a:lstStyle/>
          <a:p>
            <a:pPr algn="ctr"/>
            <a:r>
              <a:rPr lang="en-US" b="1" dirty="0"/>
              <a:t>I</a:t>
            </a:r>
            <a:r>
              <a:rPr lang="en-US" dirty="0"/>
              <a:t>dentity-</a:t>
            </a:r>
            <a:r>
              <a:rPr lang="en-US" b="1" dirty="0"/>
              <a:t>B</a:t>
            </a:r>
            <a:r>
              <a:rPr lang="en-US" dirty="0"/>
              <a:t>ased </a:t>
            </a:r>
            <a:r>
              <a:rPr lang="en-US" b="1" dirty="0"/>
              <a:t>E</a:t>
            </a:r>
            <a:r>
              <a:rPr lang="en-US" dirty="0"/>
              <a:t>ncryption.</a:t>
            </a:r>
            <a:endParaRPr lang="en-CH" sz="1600" dirty="0"/>
          </a:p>
        </p:txBody>
      </p:sp>
      <p:sp>
        <p:nvSpPr>
          <p:cNvPr id="18" name="Speech Bubble: Rectangle with Corners Rounded 17">
            <a:extLst>
              <a:ext uri="{FF2B5EF4-FFF2-40B4-BE49-F238E27FC236}">
                <a16:creationId xmlns:a16="http://schemas.microsoft.com/office/drawing/2014/main" id="{C9900B7A-6A0C-B4CA-8609-0A97B8B1D979}"/>
              </a:ext>
            </a:extLst>
          </p:cNvPr>
          <p:cNvSpPr/>
          <p:nvPr/>
        </p:nvSpPr>
        <p:spPr>
          <a:xfrm>
            <a:off x="4736470" y="5690975"/>
            <a:ext cx="1690912" cy="814858"/>
          </a:xfrm>
          <a:prstGeom prst="wedgeRoundRectCallout">
            <a:avLst>
              <a:gd name="adj1" fmla="val 69980"/>
              <a:gd name="adj2" fmla="val -12224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TextBox 20">
            <a:extLst>
              <a:ext uri="{FF2B5EF4-FFF2-40B4-BE49-F238E27FC236}">
                <a16:creationId xmlns:a16="http://schemas.microsoft.com/office/drawing/2014/main" id="{0924E815-8329-C34E-A2AD-FA0D1D20857C}"/>
              </a:ext>
            </a:extLst>
          </p:cNvPr>
          <p:cNvSpPr txBox="1"/>
          <p:nvPr/>
        </p:nvSpPr>
        <p:spPr>
          <a:xfrm>
            <a:off x="9375815" y="4568106"/>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
        <p:nvSpPr>
          <p:cNvPr id="9" name="TextBox 8">
            <a:extLst>
              <a:ext uri="{FF2B5EF4-FFF2-40B4-BE49-F238E27FC236}">
                <a16:creationId xmlns:a16="http://schemas.microsoft.com/office/drawing/2014/main" id="{CD8F533C-41D0-CFE1-A55B-E7866B4E50A4}"/>
              </a:ext>
            </a:extLst>
          </p:cNvPr>
          <p:cNvSpPr txBox="1"/>
          <p:nvPr/>
        </p:nvSpPr>
        <p:spPr>
          <a:xfrm>
            <a:off x="4770324" y="2788919"/>
            <a:ext cx="2616097"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sp>
        <p:nvSpPr>
          <p:cNvPr id="11" name="TextBox 10">
            <a:extLst>
              <a:ext uri="{FF2B5EF4-FFF2-40B4-BE49-F238E27FC236}">
                <a16:creationId xmlns:a16="http://schemas.microsoft.com/office/drawing/2014/main" id="{91F66B1B-BA8A-0FD3-F208-8185BC4DD84E}"/>
              </a:ext>
            </a:extLst>
          </p:cNvPr>
          <p:cNvSpPr txBox="1"/>
          <p:nvPr/>
        </p:nvSpPr>
        <p:spPr>
          <a:xfrm>
            <a:off x="2362442" y="1459514"/>
            <a:ext cx="2765836" cy="646331"/>
          </a:xfrm>
          <a:prstGeom prst="rect">
            <a:avLst/>
          </a:prstGeom>
          <a:noFill/>
        </p:spPr>
        <p:txBody>
          <a:bodyPr wrap="square" rtlCol="0">
            <a:spAutoFit/>
          </a:bodyPr>
          <a:lstStyle/>
          <a:p>
            <a:pPr algn="ctr"/>
            <a:r>
              <a:rPr lang="en-US" dirty="0"/>
              <a:t>Secure against </a:t>
            </a:r>
            <a:r>
              <a:rPr lang="en-US" b="1" dirty="0"/>
              <a:t>quantum</a:t>
            </a:r>
            <a:r>
              <a:rPr lang="en-US" dirty="0"/>
              <a:t> secret key queries.</a:t>
            </a:r>
            <a:endParaRPr lang="en-CH" sz="1600" dirty="0"/>
          </a:p>
        </p:txBody>
      </p:sp>
      <p:sp>
        <p:nvSpPr>
          <p:cNvPr id="15" name="Speech Bubble: Rectangle with Corners Rounded 14">
            <a:extLst>
              <a:ext uri="{FF2B5EF4-FFF2-40B4-BE49-F238E27FC236}">
                <a16:creationId xmlns:a16="http://schemas.microsoft.com/office/drawing/2014/main" id="{05E5AA30-4859-4187-A912-F1765B0B1430}"/>
              </a:ext>
            </a:extLst>
          </p:cNvPr>
          <p:cNvSpPr/>
          <p:nvPr/>
        </p:nvSpPr>
        <p:spPr>
          <a:xfrm>
            <a:off x="2362442" y="1385009"/>
            <a:ext cx="2719921" cy="814858"/>
          </a:xfrm>
          <a:prstGeom prst="wedgeRoundRectCallout">
            <a:avLst>
              <a:gd name="adj1" fmla="val 42948"/>
              <a:gd name="adj2" fmla="val 13872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003678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9276582"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 name="Rectangle 2">
            <a:extLst>
              <a:ext uri="{FF2B5EF4-FFF2-40B4-BE49-F238E27FC236}">
                <a16:creationId xmlns:a16="http://schemas.microsoft.com/office/drawing/2014/main" id="{962D88BD-B807-2DAF-442D-69F0688CE709}"/>
              </a:ext>
            </a:extLst>
          </p:cNvPr>
          <p:cNvSpPr/>
          <p:nvPr/>
        </p:nvSpPr>
        <p:spPr>
          <a:xfrm>
            <a:off x="1175666" y="2777313"/>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00D5C5BC-B6A5-083D-F12C-8C20861C7EE5}"/>
              </a:ext>
            </a:extLst>
          </p:cNvPr>
          <p:cNvSpPr txBox="1"/>
          <p:nvPr/>
        </p:nvSpPr>
        <p:spPr>
          <a:xfrm>
            <a:off x="1138454" y="2788920"/>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6" name="Straight Arrow Connector 5">
            <a:extLst>
              <a:ext uri="{FF2B5EF4-FFF2-40B4-BE49-F238E27FC236}">
                <a16:creationId xmlns:a16="http://schemas.microsoft.com/office/drawing/2014/main" id="{00909B4D-7346-E2DF-548F-92B6B3D2D256}"/>
              </a:ext>
            </a:extLst>
          </p:cNvPr>
          <p:cNvCxnSpPr/>
          <p:nvPr/>
        </p:nvCxnSpPr>
        <p:spPr>
          <a:xfrm>
            <a:off x="2923491" y="3121270"/>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655B0FCB-C20E-B44F-D8E7-441DC1364635}"/>
              </a:ext>
            </a:extLst>
          </p:cNvPr>
          <p:cNvSpPr txBox="1"/>
          <p:nvPr/>
        </p:nvSpPr>
        <p:spPr>
          <a:xfrm>
            <a:off x="2825779" y="2810698"/>
            <a:ext cx="1861457" cy="307777"/>
          </a:xfrm>
          <a:prstGeom prst="rect">
            <a:avLst/>
          </a:prstGeom>
          <a:noFill/>
        </p:spPr>
        <p:txBody>
          <a:bodyPr wrap="square" rtlCol="0">
            <a:spAutoFit/>
          </a:bodyPr>
          <a:lstStyle/>
          <a:p>
            <a:pPr algn="ctr"/>
            <a:r>
              <a:rPr lang="en-US" sz="1400" dirty="0"/>
              <a:t>[Boneh-Zhandry’13]</a:t>
            </a:r>
          </a:p>
        </p:txBody>
      </p:sp>
      <p:sp>
        <p:nvSpPr>
          <p:cNvPr id="12" name="Rectangle 11">
            <a:extLst>
              <a:ext uri="{FF2B5EF4-FFF2-40B4-BE49-F238E27FC236}">
                <a16:creationId xmlns:a16="http://schemas.microsoft.com/office/drawing/2014/main" id="{A211597D-C628-C81C-9D85-1D145B6642F4}"/>
              </a:ext>
            </a:extLst>
          </p:cNvPr>
          <p:cNvSpPr/>
          <p:nvPr/>
        </p:nvSpPr>
        <p:spPr>
          <a:xfrm>
            <a:off x="1175666" y="4558267"/>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F667E2C3-2304-C5C6-A178-DEBD897DCB4E}"/>
              </a:ext>
            </a:extLst>
          </p:cNvPr>
          <p:cNvSpPr txBox="1"/>
          <p:nvPr/>
        </p:nvSpPr>
        <p:spPr>
          <a:xfrm>
            <a:off x="1138454" y="4569874"/>
            <a:ext cx="2580843"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14" name="Straight Arrow Connector 13">
            <a:extLst>
              <a:ext uri="{FF2B5EF4-FFF2-40B4-BE49-F238E27FC236}">
                <a16:creationId xmlns:a16="http://schemas.microsoft.com/office/drawing/2014/main" id="{4578DE87-0B48-7513-6A97-978F1F270D2C}"/>
              </a:ext>
            </a:extLst>
          </p:cNvPr>
          <p:cNvCxnSpPr/>
          <p:nvPr/>
        </p:nvCxnSpPr>
        <p:spPr>
          <a:xfrm>
            <a:off x="2923491" y="4902224"/>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311C686-C546-F446-BEBF-F480AD9CE584}"/>
              </a:ext>
            </a:extLst>
          </p:cNvPr>
          <p:cNvSpPr txBox="1"/>
          <p:nvPr/>
        </p:nvSpPr>
        <p:spPr>
          <a:xfrm>
            <a:off x="4805578" y="4569874"/>
            <a:ext cx="2580843" cy="584775"/>
          </a:xfrm>
          <a:prstGeom prst="rect">
            <a:avLst/>
          </a:prstGeom>
          <a:solidFill>
            <a:srgbClr val="FFC000">
              <a:alpha val="35411"/>
            </a:srgbClr>
          </a:solidFill>
        </p:spPr>
        <p:txBody>
          <a:bodyPr wrap="square" rtlCol="0">
            <a:spAutoFit/>
          </a:bodyPr>
          <a:lstStyle/>
          <a:p>
            <a:pPr algn="ctr"/>
            <a:r>
              <a:rPr lang="en-US" sz="3200" dirty="0">
                <a:latin typeface="+mj-lt"/>
              </a:rPr>
              <a:t>Selective-IBE</a:t>
            </a:r>
          </a:p>
        </p:txBody>
      </p:sp>
      <p:sp>
        <p:nvSpPr>
          <p:cNvPr id="20" name="TextBox 19">
            <a:extLst>
              <a:ext uri="{FF2B5EF4-FFF2-40B4-BE49-F238E27FC236}">
                <a16:creationId xmlns:a16="http://schemas.microsoft.com/office/drawing/2014/main" id="{D9037C3A-82D1-83FF-F212-78021C2CDD9E}"/>
              </a:ext>
            </a:extLst>
          </p:cNvPr>
          <p:cNvSpPr txBox="1"/>
          <p:nvPr/>
        </p:nvSpPr>
        <p:spPr>
          <a:xfrm>
            <a:off x="2825779" y="4379005"/>
            <a:ext cx="1861457" cy="523220"/>
          </a:xfrm>
          <a:prstGeom prst="rect">
            <a:avLst/>
          </a:prstGeom>
          <a:noFill/>
        </p:spPr>
        <p:txBody>
          <a:bodyPr wrap="square" rtlCol="0">
            <a:spAutoFit/>
          </a:bodyPr>
          <a:lstStyle/>
          <a:p>
            <a:pPr algn="ctr"/>
            <a:r>
              <a:rPr lang="en-US" sz="1400" dirty="0"/>
              <a:t>[Agrawal-Boneh-Boyen’10]</a:t>
            </a:r>
          </a:p>
        </p:txBody>
      </p:sp>
      <p:sp>
        <p:nvSpPr>
          <p:cNvPr id="8" name="TextBox 7">
            <a:extLst>
              <a:ext uri="{FF2B5EF4-FFF2-40B4-BE49-F238E27FC236}">
                <a16:creationId xmlns:a16="http://schemas.microsoft.com/office/drawing/2014/main" id="{8151999C-DE31-76D1-2D1F-6E3433768808}"/>
              </a:ext>
            </a:extLst>
          </p:cNvPr>
          <p:cNvSpPr txBox="1"/>
          <p:nvPr/>
        </p:nvSpPr>
        <p:spPr>
          <a:xfrm>
            <a:off x="7474152" y="4378762"/>
            <a:ext cx="1861457" cy="523220"/>
          </a:xfrm>
          <a:prstGeom prst="rect">
            <a:avLst/>
          </a:prstGeom>
          <a:noFill/>
        </p:spPr>
        <p:txBody>
          <a:bodyPr wrap="square" rtlCol="0">
            <a:spAutoFit/>
          </a:bodyPr>
          <a:lstStyle/>
          <a:p>
            <a:pPr algn="ctr"/>
            <a:r>
              <a:rPr lang="en-US" sz="1400" dirty="0"/>
              <a:t>[Boneh-Canetti-Halevi-Katz’04]</a:t>
            </a:r>
          </a:p>
        </p:txBody>
      </p:sp>
      <p:cxnSp>
        <p:nvCxnSpPr>
          <p:cNvPr id="10" name="Straight Arrow Connector 9">
            <a:extLst>
              <a:ext uri="{FF2B5EF4-FFF2-40B4-BE49-F238E27FC236}">
                <a16:creationId xmlns:a16="http://schemas.microsoft.com/office/drawing/2014/main" id="{FC881166-7FC2-3904-4167-824CD3AAAD90}"/>
              </a:ext>
            </a:extLst>
          </p:cNvPr>
          <p:cNvCxnSpPr>
            <a:cxnSpLocks/>
          </p:cNvCxnSpPr>
          <p:nvPr/>
        </p:nvCxnSpPr>
        <p:spPr>
          <a:xfrm rot="21600000">
            <a:off x="7519452" y="4902227"/>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93728B75-7123-C029-FD46-842845D68A4C}"/>
              </a:ext>
            </a:extLst>
          </p:cNvPr>
          <p:cNvSpPr txBox="1"/>
          <p:nvPr/>
        </p:nvSpPr>
        <p:spPr>
          <a:xfrm>
            <a:off x="4225071" y="5765480"/>
            <a:ext cx="2765836" cy="646331"/>
          </a:xfrm>
          <a:prstGeom prst="rect">
            <a:avLst/>
          </a:prstGeom>
          <a:noFill/>
        </p:spPr>
        <p:txBody>
          <a:bodyPr wrap="square" rtlCol="0">
            <a:spAutoFit/>
          </a:bodyPr>
          <a:lstStyle/>
          <a:p>
            <a:pPr algn="ctr"/>
            <a:r>
              <a:rPr lang="en-US" b="1" dirty="0"/>
              <a:t>I</a:t>
            </a:r>
            <a:r>
              <a:rPr lang="en-US" dirty="0"/>
              <a:t>dentity-</a:t>
            </a:r>
            <a:r>
              <a:rPr lang="en-US" b="1" dirty="0"/>
              <a:t>B</a:t>
            </a:r>
            <a:r>
              <a:rPr lang="en-US" dirty="0"/>
              <a:t>ased </a:t>
            </a:r>
            <a:r>
              <a:rPr lang="en-US" b="1" dirty="0"/>
              <a:t>E</a:t>
            </a:r>
            <a:r>
              <a:rPr lang="en-US" dirty="0"/>
              <a:t>ncryption.</a:t>
            </a:r>
            <a:endParaRPr lang="en-CH" sz="1600" dirty="0"/>
          </a:p>
        </p:txBody>
      </p:sp>
      <p:sp>
        <p:nvSpPr>
          <p:cNvPr id="18" name="Speech Bubble: Rectangle with Corners Rounded 17">
            <a:extLst>
              <a:ext uri="{FF2B5EF4-FFF2-40B4-BE49-F238E27FC236}">
                <a16:creationId xmlns:a16="http://schemas.microsoft.com/office/drawing/2014/main" id="{C9900B7A-6A0C-B4CA-8609-0A97B8B1D979}"/>
              </a:ext>
            </a:extLst>
          </p:cNvPr>
          <p:cNvSpPr/>
          <p:nvPr/>
        </p:nvSpPr>
        <p:spPr>
          <a:xfrm>
            <a:off x="4736470" y="5690975"/>
            <a:ext cx="1690912" cy="814858"/>
          </a:xfrm>
          <a:prstGeom prst="wedgeRoundRectCallout">
            <a:avLst>
              <a:gd name="adj1" fmla="val 69980"/>
              <a:gd name="adj2" fmla="val -12224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TextBox 20">
            <a:extLst>
              <a:ext uri="{FF2B5EF4-FFF2-40B4-BE49-F238E27FC236}">
                <a16:creationId xmlns:a16="http://schemas.microsoft.com/office/drawing/2014/main" id="{0924E815-8329-C34E-A2AD-FA0D1D20857C}"/>
              </a:ext>
            </a:extLst>
          </p:cNvPr>
          <p:cNvSpPr txBox="1"/>
          <p:nvPr/>
        </p:nvSpPr>
        <p:spPr>
          <a:xfrm>
            <a:off x="9375815" y="4568106"/>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
        <p:nvSpPr>
          <p:cNvPr id="9" name="TextBox 8">
            <a:extLst>
              <a:ext uri="{FF2B5EF4-FFF2-40B4-BE49-F238E27FC236}">
                <a16:creationId xmlns:a16="http://schemas.microsoft.com/office/drawing/2014/main" id="{CD8F533C-41D0-CFE1-A55B-E7866B4E50A4}"/>
              </a:ext>
            </a:extLst>
          </p:cNvPr>
          <p:cNvSpPr txBox="1"/>
          <p:nvPr/>
        </p:nvSpPr>
        <p:spPr>
          <a:xfrm>
            <a:off x="4770324" y="2788919"/>
            <a:ext cx="2616097"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sp>
        <p:nvSpPr>
          <p:cNvPr id="11" name="TextBox 10">
            <a:extLst>
              <a:ext uri="{FF2B5EF4-FFF2-40B4-BE49-F238E27FC236}">
                <a16:creationId xmlns:a16="http://schemas.microsoft.com/office/drawing/2014/main" id="{91F66B1B-BA8A-0FD3-F208-8185BC4DD84E}"/>
              </a:ext>
            </a:extLst>
          </p:cNvPr>
          <p:cNvSpPr txBox="1"/>
          <p:nvPr/>
        </p:nvSpPr>
        <p:spPr>
          <a:xfrm>
            <a:off x="2362442" y="1459514"/>
            <a:ext cx="2765836" cy="646331"/>
          </a:xfrm>
          <a:prstGeom prst="rect">
            <a:avLst/>
          </a:prstGeom>
          <a:noFill/>
        </p:spPr>
        <p:txBody>
          <a:bodyPr wrap="square" rtlCol="0">
            <a:spAutoFit/>
          </a:bodyPr>
          <a:lstStyle/>
          <a:p>
            <a:pPr algn="ctr"/>
            <a:r>
              <a:rPr lang="en-US" dirty="0"/>
              <a:t>Secure against </a:t>
            </a:r>
            <a:r>
              <a:rPr lang="en-US" b="1" dirty="0"/>
              <a:t>quantum</a:t>
            </a:r>
            <a:r>
              <a:rPr lang="en-US" dirty="0"/>
              <a:t> secret key queries.</a:t>
            </a:r>
            <a:endParaRPr lang="en-CH" sz="1600" dirty="0"/>
          </a:p>
        </p:txBody>
      </p:sp>
      <p:sp>
        <p:nvSpPr>
          <p:cNvPr id="15" name="Speech Bubble: Rectangle with Corners Rounded 14">
            <a:extLst>
              <a:ext uri="{FF2B5EF4-FFF2-40B4-BE49-F238E27FC236}">
                <a16:creationId xmlns:a16="http://schemas.microsoft.com/office/drawing/2014/main" id="{05E5AA30-4859-4187-A912-F1765B0B1430}"/>
              </a:ext>
            </a:extLst>
          </p:cNvPr>
          <p:cNvSpPr/>
          <p:nvPr/>
        </p:nvSpPr>
        <p:spPr>
          <a:xfrm>
            <a:off x="2362442" y="1385009"/>
            <a:ext cx="2719921" cy="814858"/>
          </a:xfrm>
          <a:prstGeom prst="wedgeRoundRectCallout">
            <a:avLst>
              <a:gd name="adj1" fmla="val 42948"/>
              <a:gd name="adj2" fmla="val 13872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6" name="Straight Arrow Connector 15">
            <a:extLst>
              <a:ext uri="{FF2B5EF4-FFF2-40B4-BE49-F238E27FC236}">
                <a16:creationId xmlns:a16="http://schemas.microsoft.com/office/drawing/2014/main" id="{18579CB7-C501-9EFD-106D-5A5035C5C21E}"/>
              </a:ext>
            </a:extLst>
          </p:cNvPr>
          <p:cNvCxnSpPr/>
          <p:nvPr/>
        </p:nvCxnSpPr>
        <p:spPr>
          <a:xfrm>
            <a:off x="7509679" y="3119499"/>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2C7397B-0611-E697-5008-A7A3C9572895}"/>
              </a:ext>
            </a:extLst>
          </p:cNvPr>
          <p:cNvSpPr txBox="1"/>
          <p:nvPr/>
        </p:nvSpPr>
        <p:spPr>
          <a:xfrm>
            <a:off x="7411967" y="2808927"/>
            <a:ext cx="1861457" cy="307777"/>
          </a:xfrm>
          <a:prstGeom prst="rect">
            <a:avLst/>
          </a:prstGeom>
          <a:noFill/>
        </p:spPr>
        <p:txBody>
          <a:bodyPr wrap="square" rtlCol="0">
            <a:spAutoFit/>
          </a:bodyPr>
          <a:lstStyle/>
          <a:p>
            <a:pPr algn="ctr"/>
            <a:r>
              <a:rPr lang="en-US" sz="1400" dirty="0"/>
              <a:t>[Boneh-Zhandry’13]</a:t>
            </a:r>
          </a:p>
        </p:txBody>
      </p:sp>
      <p:sp>
        <p:nvSpPr>
          <p:cNvPr id="23" name="TextBox 22">
            <a:extLst>
              <a:ext uri="{FF2B5EF4-FFF2-40B4-BE49-F238E27FC236}">
                <a16:creationId xmlns:a16="http://schemas.microsoft.com/office/drawing/2014/main" id="{478D8042-71A5-A36B-1DA5-0632E40A2543}"/>
              </a:ext>
            </a:extLst>
          </p:cNvPr>
          <p:cNvSpPr txBox="1"/>
          <p:nvPr/>
        </p:nvSpPr>
        <p:spPr>
          <a:xfrm>
            <a:off x="8251107" y="1126590"/>
            <a:ext cx="2765836" cy="1200329"/>
          </a:xfrm>
          <a:prstGeom prst="rect">
            <a:avLst/>
          </a:prstGeom>
          <a:noFill/>
        </p:spPr>
        <p:txBody>
          <a:bodyPr wrap="square" rtlCol="0">
            <a:spAutoFit/>
          </a:bodyPr>
          <a:lstStyle/>
          <a:p>
            <a:pPr algn="ctr"/>
            <a:r>
              <a:rPr lang="en-US" dirty="0"/>
              <a:t>Using the same IBE → PKE construction of </a:t>
            </a:r>
            <a:r>
              <a:rPr lang="en-US" sz="1800" dirty="0"/>
              <a:t>[Boneh-Canetti-Halevi-Katz’04].</a:t>
            </a:r>
          </a:p>
          <a:p>
            <a:pPr algn="ctr"/>
            <a:r>
              <a:rPr lang="en-US" dirty="0"/>
              <a:t> </a:t>
            </a:r>
            <a:endParaRPr lang="en-CH" sz="1600" dirty="0"/>
          </a:p>
        </p:txBody>
      </p:sp>
      <p:sp>
        <p:nvSpPr>
          <p:cNvPr id="24" name="Speech Bubble: Rectangle with Corners Rounded 23">
            <a:extLst>
              <a:ext uri="{FF2B5EF4-FFF2-40B4-BE49-F238E27FC236}">
                <a16:creationId xmlns:a16="http://schemas.microsoft.com/office/drawing/2014/main" id="{47C32E42-597F-E03A-F8B9-A08CAEF009F1}"/>
              </a:ext>
            </a:extLst>
          </p:cNvPr>
          <p:cNvSpPr/>
          <p:nvPr/>
        </p:nvSpPr>
        <p:spPr>
          <a:xfrm>
            <a:off x="8251107" y="1052085"/>
            <a:ext cx="2719921" cy="1100604"/>
          </a:xfrm>
          <a:prstGeom prst="wedgeRoundRectCallout">
            <a:avLst>
              <a:gd name="adj1" fmla="val -42858"/>
              <a:gd name="adj2" fmla="val 1087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260210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9276582" y="2788920"/>
            <a:ext cx="275417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9" name="TextBox 8">
            <a:extLst>
              <a:ext uri="{FF2B5EF4-FFF2-40B4-BE49-F238E27FC236}">
                <a16:creationId xmlns:a16="http://schemas.microsoft.com/office/drawing/2014/main" id="{CD8F533C-41D0-CFE1-A55B-E7866B4E50A4}"/>
              </a:ext>
            </a:extLst>
          </p:cNvPr>
          <p:cNvSpPr txBox="1"/>
          <p:nvPr/>
        </p:nvSpPr>
        <p:spPr>
          <a:xfrm>
            <a:off x="4770324" y="2788919"/>
            <a:ext cx="2616097"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16" name="Straight Arrow Connector 15">
            <a:extLst>
              <a:ext uri="{FF2B5EF4-FFF2-40B4-BE49-F238E27FC236}">
                <a16:creationId xmlns:a16="http://schemas.microsoft.com/office/drawing/2014/main" id="{18579CB7-C501-9EFD-106D-5A5035C5C21E}"/>
              </a:ext>
            </a:extLst>
          </p:cNvPr>
          <p:cNvCxnSpPr/>
          <p:nvPr/>
        </p:nvCxnSpPr>
        <p:spPr>
          <a:xfrm>
            <a:off x="7509679" y="3119499"/>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22C7397B-0611-E697-5008-A7A3C9572895}"/>
              </a:ext>
            </a:extLst>
          </p:cNvPr>
          <p:cNvSpPr txBox="1"/>
          <p:nvPr/>
        </p:nvSpPr>
        <p:spPr>
          <a:xfrm>
            <a:off x="7411967" y="2808927"/>
            <a:ext cx="1861457" cy="307777"/>
          </a:xfrm>
          <a:prstGeom prst="rect">
            <a:avLst/>
          </a:prstGeom>
          <a:noFill/>
        </p:spPr>
        <p:txBody>
          <a:bodyPr wrap="square" rtlCol="0">
            <a:spAutoFit/>
          </a:bodyPr>
          <a:lstStyle/>
          <a:p>
            <a:pPr algn="ctr"/>
            <a:r>
              <a:rPr lang="en-US" sz="1400" dirty="0"/>
              <a:t>[Boneh-Zhandry’13]</a:t>
            </a:r>
          </a:p>
        </p:txBody>
      </p:sp>
      <p:sp>
        <p:nvSpPr>
          <p:cNvPr id="23" name="TextBox 22">
            <a:extLst>
              <a:ext uri="{FF2B5EF4-FFF2-40B4-BE49-F238E27FC236}">
                <a16:creationId xmlns:a16="http://schemas.microsoft.com/office/drawing/2014/main" id="{478D8042-71A5-A36B-1DA5-0632E40A2543}"/>
              </a:ext>
            </a:extLst>
          </p:cNvPr>
          <p:cNvSpPr txBox="1"/>
          <p:nvPr/>
        </p:nvSpPr>
        <p:spPr>
          <a:xfrm>
            <a:off x="8251107" y="1126590"/>
            <a:ext cx="2765836" cy="1200329"/>
          </a:xfrm>
          <a:prstGeom prst="rect">
            <a:avLst/>
          </a:prstGeom>
          <a:noFill/>
        </p:spPr>
        <p:txBody>
          <a:bodyPr wrap="square" rtlCol="0">
            <a:spAutoFit/>
          </a:bodyPr>
          <a:lstStyle/>
          <a:p>
            <a:pPr algn="ctr"/>
            <a:r>
              <a:rPr lang="en-US" dirty="0"/>
              <a:t>Using the same IBE → PKE construction of </a:t>
            </a:r>
            <a:r>
              <a:rPr lang="en-US" sz="1800" dirty="0"/>
              <a:t>[Boneh-Canetti-Halevi-Katz’04].</a:t>
            </a:r>
          </a:p>
          <a:p>
            <a:pPr algn="ctr"/>
            <a:r>
              <a:rPr lang="en-US" dirty="0"/>
              <a:t> </a:t>
            </a:r>
            <a:endParaRPr lang="en-CH" sz="1600" dirty="0"/>
          </a:p>
        </p:txBody>
      </p:sp>
      <p:sp>
        <p:nvSpPr>
          <p:cNvPr id="24" name="Speech Bubble: Rectangle with Corners Rounded 23">
            <a:extLst>
              <a:ext uri="{FF2B5EF4-FFF2-40B4-BE49-F238E27FC236}">
                <a16:creationId xmlns:a16="http://schemas.microsoft.com/office/drawing/2014/main" id="{47C32E42-597F-E03A-F8B9-A08CAEF009F1}"/>
              </a:ext>
            </a:extLst>
          </p:cNvPr>
          <p:cNvSpPr/>
          <p:nvPr/>
        </p:nvSpPr>
        <p:spPr>
          <a:xfrm>
            <a:off x="8251107" y="1052085"/>
            <a:ext cx="2719921" cy="1100604"/>
          </a:xfrm>
          <a:prstGeom prst="wedgeRoundRectCallout">
            <a:avLst>
              <a:gd name="adj1" fmla="val -42858"/>
              <a:gd name="adj2" fmla="val 1087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5" name="Picture 34">
            <a:extLst>
              <a:ext uri="{FF2B5EF4-FFF2-40B4-BE49-F238E27FC236}">
                <a16:creationId xmlns:a16="http://schemas.microsoft.com/office/drawing/2014/main" id="{19DF0D00-600A-62C6-FED9-209AC0D9F95A}"/>
              </a:ext>
            </a:extLst>
          </p:cNvPr>
          <p:cNvPicPr>
            <a:picLocks noChangeAspect="1"/>
          </p:cNvPicPr>
          <p:nvPr/>
        </p:nvPicPr>
        <p:blipFill>
          <a:blip r:embed="rId3">
            <a:alphaModFix amt="20000"/>
          </a:blip>
          <a:stretch>
            <a:fillRect/>
          </a:stretch>
        </p:blipFill>
        <p:spPr>
          <a:xfrm>
            <a:off x="977288" y="4370884"/>
            <a:ext cx="11077392" cy="2145978"/>
          </a:xfrm>
          <a:prstGeom prst="rect">
            <a:avLst/>
          </a:prstGeom>
        </p:spPr>
      </p:pic>
      <p:pic>
        <p:nvPicPr>
          <p:cNvPr id="42" name="Picture 41">
            <a:extLst>
              <a:ext uri="{FF2B5EF4-FFF2-40B4-BE49-F238E27FC236}">
                <a16:creationId xmlns:a16="http://schemas.microsoft.com/office/drawing/2014/main" id="{AC492105-2022-1A65-EFB4-E21F92A9722A}"/>
              </a:ext>
            </a:extLst>
          </p:cNvPr>
          <p:cNvPicPr>
            <a:picLocks noChangeAspect="1"/>
          </p:cNvPicPr>
          <p:nvPr/>
        </p:nvPicPr>
        <p:blipFill>
          <a:blip r:embed="rId4">
            <a:alphaModFix amt="20000"/>
          </a:blip>
          <a:stretch>
            <a:fillRect/>
          </a:stretch>
        </p:blipFill>
        <p:spPr>
          <a:xfrm>
            <a:off x="976941" y="1377235"/>
            <a:ext cx="4145639" cy="2487384"/>
          </a:xfrm>
          <a:prstGeom prst="rect">
            <a:avLst/>
          </a:prstGeom>
        </p:spPr>
      </p:pic>
    </p:spTree>
    <p:extLst>
      <p:ext uri="{BB962C8B-B14F-4D97-AF65-F5344CB8AC3E}">
        <p14:creationId xmlns:p14="http://schemas.microsoft.com/office/powerpoint/2010/main" val="17483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1412-F059-4481-B313-1A518CD6BBE3}"/>
              </a:ext>
            </a:extLst>
          </p:cNvPr>
          <p:cNvSpPr>
            <a:spLocks noGrp="1"/>
          </p:cNvSpPr>
          <p:nvPr>
            <p:ph type="ctrTitle"/>
          </p:nvPr>
        </p:nvSpPr>
        <p:spPr>
          <a:xfrm>
            <a:off x="1924850" y="626311"/>
            <a:ext cx="8342299" cy="2387600"/>
          </a:xfrm>
        </p:spPr>
        <p:txBody>
          <a:bodyPr>
            <a:normAutofit/>
          </a:bodyPr>
          <a:lstStyle/>
          <a:p>
            <a:r>
              <a:rPr lang="en-US" sz="4800" dirty="0">
                <a:solidFill>
                  <a:schemeClr val="tx1">
                    <a:alpha val="20000"/>
                  </a:schemeClr>
                </a:solidFill>
              </a:rPr>
              <a:t>Quantum</a:t>
            </a:r>
            <a:r>
              <a:rPr lang="en-US" sz="4800" dirty="0"/>
              <a:t> CCA-Secure PKE</a:t>
            </a:r>
            <a:r>
              <a:rPr lang="en-US" sz="4800" dirty="0">
                <a:solidFill>
                  <a:schemeClr val="tx1">
                    <a:alpha val="20000"/>
                  </a:schemeClr>
                </a:solidFill>
              </a:rPr>
              <a:t>,</a:t>
            </a:r>
            <a:r>
              <a:rPr lang="en-US" sz="4800" dirty="0"/>
              <a:t> </a:t>
            </a:r>
            <a:r>
              <a:rPr lang="en-US" sz="4800" dirty="0">
                <a:solidFill>
                  <a:schemeClr val="tx1">
                    <a:alpha val="20000"/>
                  </a:schemeClr>
                </a:solidFill>
              </a:rPr>
              <a:t>Revisited</a:t>
            </a:r>
            <a:endParaRPr lang="en-CH" sz="4800" dirty="0">
              <a:solidFill>
                <a:schemeClr val="tx1">
                  <a:alpha val="20000"/>
                </a:schemeClr>
              </a:solidFill>
            </a:endParaRPr>
          </a:p>
        </p:txBody>
      </p:sp>
    </p:spTree>
    <p:extLst>
      <p:ext uri="{BB962C8B-B14F-4D97-AF65-F5344CB8AC3E}">
        <p14:creationId xmlns:p14="http://schemas.microsoft.com/office/powerpoint/2010/main" val="329221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sp>
        <p:nvSpPr>
          <p:cNvPr id="2" name="TextBox 1">
            <a:extLst>
              <a:ext uri="{FF2B5EF4-FFF2-40B4-BE49-F238E27FC236}">
                <a16:creationId xmlns:a16="http://schemas.microsoft.com/office/drawing/2014/main" id="{03F18799-30D5-20AC-B48C-865C0A68155E}"/>
              </a:ext>
            </a:extLst>
          </p:cNvPr>
          <p:cNvSpPr txBox="1"/>
          <p:nvPr/>
        </p:nvSpPr>
        <p:spPr>
          <a:xfrm>
            <a:off x="4805578" y="3136414"/>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
        <p:nvSpPr>
          <p:cNvPr id="3" name="TextBox 2">
            <a:extLst>
              <a:ext uri="{FF2B5EF4-FFF2-40B4-BE49-F238E27FC236}">
                <a16:creationId xmlns:a16="http://schemas.microsoft.com/office/drawing/2014/main" id="{DF4BA6B4-DA20-B258-B7F1-972B2813385F}"/>
              </a:ext>
            </a:extLst>
          </p:cNvPr>
          <p:cNvSpPr txBox="1"/>
          <p:nvPr/>
        </p:nvSpPr>
        <p:spPr>
          <a:xfrm>
            <a:off x="534033" y="1974693"/>
            <a:ext cx="2580843" cy="584775"/>
          </a:xfrm>
          <a:prstGeom prst="rect">
            <a:avLst/>
          </a:prstGeom>
          <a:solidFill>
            <a:srgbClr val="FFC000">
              <a:alpha val="35411"/>
            </a:srgbClr>
          </a:solidFill>
        </p:spPr>
        <p:txBody>
          <a:bodyPr wrap="square" rtlCol="0">
            <a:spAutoFit/>
          </a:bodyPr>
          <a:lstStyle/>
          <a:p>
            <a:pPr algn="ctr"/>
            <a:r>
              <a:rPr lang="en-US" sz="3200" dirty="0">
                <a:latin typeface="+mj-lt"/>
              </a:rPr>
              <a:t>Selective-IBE</a:t>
            </a:r>
          </a:p>
        </p:txBody>
      </p:sp>
      <p:cxnSp>
        <p:nvCxnSpPr>
          <p:cNvPr id="9" name="Straight Arrow Connector 8">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3DF033D7-EEF9-114A-E4E9-909296B94ACF}"/>
              </a:ext>
            </a:extLst>
          </p:cNvPr>
          <p:cNvSpPr txBox="1"/>
          <p:nvPr/>
        </p:nvSpPr>
        <p:spPr>
          <a:xfrm>
            <a:off x="3401519" y="2266094"/>
            <a:ext cx="1861457" cy="523220"/>
          </a:xfrm>
          <a:prstGeom prst="rect">
            <a:avLst/>
          </a:prstGeom>
          <a:noFill/>
        </p:spPr>
        <p:txBody>
          <a:bodyPr wrap="square" rtlCol="0">
            <a:spAutoFit/>
          </a:bodyPr>
          <a:lstStyle/>
          <a:p>
            <a:pPr algn="ctr"/>
            <a:r>
              <a:rPr lang="en-US" sz="1400" dirty="0"/>
              <a:t>[Boneh-Canetti-Halevi-Katz’04]</a:t>
            </a:r>
          </a:p>
        </p:txBody>
      </p:sp>
    </p:spTree>
    <p:extLst>
      <p:ext uri="{BB962C8B-B14F-4D97-AF65-F5344CB8AC3E}">
        <p14:creationId xmlns:p14="http://schemas.microsoft.com/office/powerpoint/2010/main" val="1633767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448D9C7B-C821-C9B4-FBFC-DC5A323C2A49}"/>
              </a:ext>
            </a:extLst>
          </p:cNvPr>
          <p:cNvSpPr txBox="1"/>
          <p:nvPr/>
        </p:nvSpPr>
        <p:spPr>
          <a:xfrm>
            <a:off x="6929026" y="2274881"/>
            <a:ext cx="1861457" cy="523220"/>
          </a:xfrm>
          <a:prstGeom prst="rect">
            <a:avLst/>
          </a:prstGeom>
          <a:noFill/>
        </p:spPr>
        <p:txBody>
          <a:bodyPr wrap="square" rtlCol="0">
            <a:spAutoFit/>
          </a:bodyPr>
          <a:lstStyle/>
          <a:p>
            <a:pPr algn="ctr"/>
            <a:r>
              <a:rPr lang="en-US" sz="1400" dirty="0"/>
              <a:t>[Kitagawa-Matsuda-Tanaka’19]</a:t>
            </a:r>
          </a:p>
        </p:txBody>
      </p:sp>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cxnSp>
        <p:nvCxnSpPr>
          <p:cNvPr id="6" name="Straight Arrow Connector 5">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DE2786D-4283-15E7-823D-73B055E79692}"/>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3F18799-30D5-20AC-B48C-865C0A68155E}"/>
              </a:ext>
            </a:extLst>
          </p:cNvPr>
          <p:cNvSpPr txBox="1"/>
          <p:nvPr/>
        </p:nvSpPr>
        <p:spPr>
          <a:xfrm>
            <a:off x="4805578" y="3136414"/>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
        <p:nvSpPr>
          <p:cNvPr id="31" name="TextBox 30">
            <a:extLst>
              <a:ext uri="{FF2B5EF4-FFF2-40B4-BE49-F238E27FC236}">
                <a16:creationId xmlns:a16="http://schemas.microsoft.com/office/drawing/2014/main" id="{613DD83A-2006-B5FE-76BA-B14638952A1C}"/>
              </a:ext>
            </a:extLst>
          </p:cNvPr>
          <p:cNvSpPr txBox="1"/>
          <p:nvPr/>
        </p:nvSpPr>
        <p:spPr>
          <a:xfrm>
            <a:off x="2294962" y="3905514"/>
            <a:ext cx="1861457" cy="523220"/>
          </a:xfrm>
          <a:prstGeom prst="rect">
            <a:avLst/>
          </a:prstGeom>
          <a:noFill/>
        </p:spPr>
        <p:txBody>
          <a:bodyPr wrap="square" rtlCol="0">
            <a:spAutoFit/>
          </a:bodyPr>
          <a:lstStyle/>
          <a:p>
            <a:pPr algn="ctr"/>
            <a:r>
              <a:rPr lang="en-US" sz="1400" dirty="0"/>
              <a:t>[Kiltz-Mohassel-O’Neill’10]</a:t>
            </a:r>
          </a:p>
        </p:txBody>
      </p:sp>
      <p:sp>
        <p:nvSpPr>
          <p:cNvPr id="40" name="TextBox 39">
            <a:extLst>
              <a:ext uri="{FF2B5EF4-FFF2-40B4-BE49-F238E27FC236}">
                <a16:creationId xmlns:a16="http://schemas.microsoft.com/office/drawing/2014/main" id="{90383582-1F22-23A0-22BC-F8B89C5E0D42}"/>
              </a:ext>
            </a:extLst>
          </p:cNvPr>
          <p:cNvSpPr txBox="1"/>
          <p:nvPr/>
        </p:nvSpPr>
        <p:spPr>
          <a:xfrm>
            <a:off x="7959224" y="3905513"/>
            <a:ext cx="1861457" cy="307777"/>
          </a:xfrm>
          <a:prstGeom prst="rect">
            <a:avLst/>
          </a:prstGeom>
          <a:noFill/>
        </p:spPr>
        <p:txBody>
          <a:bodyPr wrap="square" rtlCol="0">
            <a:spAutoFit/>
          </a:bodyPr>
          <a:lstStyle/>
          <a:p>
            <a:pPr algn="ctr"/>
            <a:r>
              <a:rPr lang="en-US" sz="1400" dirty="0"/>
              <a:t>[Cramer-Shoup’02]</a:t>
            </a:r>
          </a:p>
        </p:txBody>
      </p:sp>
      <p:sp>
        <p:nvSpPr>
          <p:cNvPr id="8" name="TextBox 7">
            <a:extLst>
              <a:ext uri="{FF2B5EF4-FFF2-40B4-BE49-F238E27FC236}">
                <a16:creationId xmlns:a16="http://schemas.microsoft.com/office/drawing/2014/main" id="{C5D2FC5E-8BE5-E873-F818-6423F3BCABA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a:latin typeface="+mj-lt"/>
              </a:rPr>
              <a:t>Adaptive TDF</a:t>
            </a:r>
          </a:p>
        </p:txBody>
      </p:sp>
      <p:sp>
        <p:nvSpPr>
          <p:cNvPr id="12" name="TextBox 11">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3" name="TextBox 2">
            <a:extLst>
              <a:ext uri="{FF2B5EF4-FFF2-40B4-BE49-F238E27FC236}">
                <a16:creationId xmlns:a16="http://schemas.microsoft.com/office/drawing/2014/main" id="{DF4BA6B4-DA20-B258-B7F1-972B2813385F}"/>
              </a:ext>
            </a:extLst>
          </p:cNvPr>
          <p:cNvSpPr txBox="1"/>
          <p:nvPr/>
        </p:nvSpPr>
        <p:spPr>
          <a:xfrm>
            <a:off x="534033" y="1974693"/>
            <a:ext cx="2580843" cy="584775"/>
          </a:xfrm>
          <a:prstGeom prst="rect">
            <a:avLst/>
          </a:prstGeom>
          <a:solidFill>
            <a:srgbClr val="FFC000">
              <a:alpha val="35411"/>
            </a:srgbClr>
          </a:solidFill>
        </p:spPr>
        <p:txBody>
          <a:bodyPr wrap="square" rtlCol="0">
            <a:spAutoFit/>
          </a:bodyPr>
          <a:lstStyle/>
          <a:p>
            <a:pPr algn="ctr"/>
            <a:r>
              <a:rPr lang="en-US" sz="3200" dirty="0">
                <a:latin typeface="+mj-lt"/>
              </a:rPr>
              <a:t>Selective-IBE</a:t>
            </a:r>
          </a:p>
        </p:txBody>
      </p:sp>
      <p:cxnSp>
        <p:nvCxnSpPr>
          <p:cNvPr id="9" name="Straight Arrow Connector 8">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3DF033D7-EEF9-114A-E4E9-909296B94ACF}"/>
              </a:ext>
            </a:extLst>
          </p:cNvPr>
          <p:cNvSpPr txBox="1"/>
          <p:nvPr/>
        </p:nvSpPr>
        <p:spPr>
          <a:xfrm>
            <a:off x="3401519" y="2266094"/>
            <a:ext cx="1861457" cy="523220"/>
          </a:xfrm>
          <a:prstGeom prst="rect">
            <a:avLst/>
          </a:prstGeom>
          <a:noFill/>
        </p:spPr>
        <p:txBody>
          <a:bodyPr wrap="square" rtlCol="0">
            <a:spAutoFit/>
          </a:bodyPr>
          <a:lstStyle/>
          <a:p>
            <a:pPr algn="ctr"/>
            <a:r>
              <a:rPr lang="en-US" sz="1400" dirty="0"/>
              <a:t>[Boneh-Canetti-Halevi-Katz’04]</a:t>
            </a:r>
          </a:p>
        </p:txBody>
      </p:sp>
      <p:cxnSp>
        <p:nvCxnSpPr>
          <p:cNvPr id="32" name="Straight Arrow Connector 31">
            <a:extLst>
              <a:ext uri="{FF2B5EF4-FFF2-40B4-BE49-F238E27FC236}">
                <a16:creationId xmlns:a16="http://schemas.microsoft.com/office/drawing/2014/main" id="{303E889F-A718-1079-8DF5-68615702721D}"/>
              </a:ext>
            </a:extLst>
          </p:cNvPr>
          <p:cNvCxnSpPr>
            <a:cxnSpLocks/>
          </p:cNvCxnSpPr>
          <p:nvPr/>
        </p:nvCxnSpPr>
        <p:spPr>
          <a:xfrm flipH="1">
            <a:off x="7458740" y="2663456"/>
            <a:ext cx="1342146"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09388BEA-01D0-60BF-C355-1AEF8CCC9B41}"/>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35" name="TextBox 34">
            <a:extLst>
              <a:ext uri="{FF2B5EF4-FFF2-40B4-BE49-F238E27FC236}">
                <a16:creationId xmlns:a16="http://schemas.microsoft.com/office/drawing/2014/main" id="{6D63824C-9BDD-F155-CF1B-2A33DBCA4B37}"/>
              </a:ext>
            </a:extLst>
          </p:cNvPr>
          <p:cNvSpPr txBox="1"/>
          <p:nvPr/>
        </p:nvSpPr>
        <p:spPr>
          <a:xfrm>
            <a:off x="8941642" y="594298"/>
            <a:ext cx="2716958" cy="646331"/>
          </a:xfrm>
          <a:prstGeom prst="rect">
            <a:avLst/>
          </a:prstGeom>
          <a:noFill/>
        </p:spPr>
        <p:txBody>
          <a:bodyPr wrap="square" rtlCol="0">
            <a:spAutoFit/>
          </a:bodyPr>
          <a:lstStyle/>
          <a:p>
            <a:pPr algn="ctr"/>
            <a:r>
              <a:rPr lang="en-US" b="1" dirty="0"/>
              <a:t>K</a:t>
            </a:r>
            <a:r>
              <a:rPr lang="en-US" dirty="0"/>
              <a:t>ey-</a:t>
            </a:r>
            <a:r>
              <a:rPr lang="en-US" b="1" dirty="0"/>
              <a:t>D</a:t>
            </a:r>
            <a:r>
              <a:rPr lang="en-US" dirty="0"/>
              <a:t>ependent </a:t>
            </a:r>
            <a:r>
              <a:rPr lang="en-US" b="1" dirty="0"/>
              <a:t>M</a:t>
            </a:r>
            <a:r>
              <a:rPr lang="en-US" dirty="0"/>
              <a:t>essage.</a:t>
            </a:r>
            <a:endParaRPr lang="en-CH" sz="1600" dirty="0"/>
          </a:p>
        </p:txBody>
      </p:sp>
      <p:sp>
        <p:nvSpPr>
          <p:cNvPr id="36" name="Speech Bubble: Rectangle with Corners Rounded 35">
            <a:extLst>
              <a:ext uri="{FF2B5EF4-FFF2-40B4-BE49-F238E27FC236}">
                <a16:creationId xmlns:a16="http://schemas.microsoft.com/office/drawing/2014/main" id="{86423FBC-76EF-EE16-DFAA-D819132A72DE}"/>
              </a:ext>
            </a:extLst>
          </p:cNvPr>
          <p:cNvSpPr/>
          <p:nvPr/>
        </p:nvSpPr>
        <p:spPr>
          <a:xfrm>
            <a:off x="9453041" y="519793"/>
            <a:ext cx="1690912" cy="814858"/>
          </a:xfrm>
          <a:prstGeom prst="wedgeRoundRectCallout">
            <a:avLst>
              <a:gd name="adj1" fmla="val -53895"/>
              <a:gd name="adj2" fmla="val 11785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776517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cxnSp>
        <p:nvCxnSpPr>
          <p:cNvPr id="6" name="Straight Arrow Connector 5">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DE2786D-4283-15E7-823D-73B055E79692}"/>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1" name="TextBox 30">
            <a:extLst>
              <a:ext uri="{FF2B5EF4-FFF2-40B4-BE49-F238E27FC236}">
                <a16:creationId xmlns:a16="http://schemas.microsoft.com/office/drawing/2014/main" id="{613DD83A-2006-B5FE-76BA-B14638952A1C}"/>
              </a:ext>
            </a:extLst>
          </p:cNvPr>
          <p:cNvSpPr txBox="1"/>
          <p:nvPr/>
        </p:nvSpPr>
        <p:spPr>
          <a:xfrm>
            <a:off x="2783986" y="3767013"/>
            <a:ext cx="1861457" cy="584775"/>
          </a:xfrm>
          <a:prstGeom prst="rect">
            <a:avLst/>
          </a:prstGeom>
          <a:noFill/>
        </p:spPr>
        <p:txBody>
          <a:bodyPr wrap="square" rtlCol="0">
            <a:spAutoFit/>
          </a:bodyPr>
          <a:lstStyle/>
          <a:p>
            <a:pPr algn="ctr"/>
            <a:r>
              <a:rPr lang="en-US" sz="3200" dirty="0"/>
              <a:t>?</a:t>
            </a:r>
          </a:p>
        </p:txBody>
      </p:sp>
      <p:sp>
        <p:nvSpPr>
          <p:cNvPr id="40" name="TextBox 39">
            <a:extLst>
              <a:ext uri="{FF2B5EF4-FFF2-40B4-BE49-F238E27FC236}">
                <a16:creationId xmlns:a16="http://schemas.microsoft.com/office/drawing/2014/main" id="{90383582-1F22-23A0-22BC-F8B89C5E0D42}"/>
              </a:ext>
            </a:extLst>
          </p:cNvPr>
          <p:cNvSpPr txBox="1"/>
          <p:nvPr/>
        </p:nvSpPr>
        <p:spPr>
          <a:xfrm>
            <a:off x="7424286" y="3767013"/>
            <a:ext cx="1861457" cy="584775"/>
          </a:xfrm>
          <a:prstGeom prst="rect">
            <a:avLst/>
          </a:prstGeom>
          <a:noFill/>
        </p:spPr>
        <p:txBody>
          <a:bodyPr wrap="square" rtlCol="0">
            <a:spAutoFit/>
          </a:bodyPr>
          <a:lstStyle/>
          <a:p>
            <a:pPr algn="ctr"/>
            <a:r>
              <a:rPr lang="en-US" sz="3200" dirty="0"/>
              <a:t>?</a:t>
            </a:r>
          </a:p>
        </p:txBody>
      </p:sp>
      <p:sp>
        <p:nvSpPr>
          <p:cNvPr id="12" name="TextBox 11">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3" name="TextBox 2">
            <a:extLst>
              <a:ext uri="{FF2B5EF4-FFF2-40B4-BE49-F238E27FC236}">
                <a16:creationId xmlns:a16="http://schemas.microsoft.com/office/drawing/2014/main" id="{DF4BA6B4-DA20-B258-B7F1-972B2813385F}"/>
              </a:ext>
            </a:extLst>
          </p:cNvPr>
          <p:cNvSpPr txBox="1"/>
          <p:nvPr/>
        </p:nvSpPr>
        <p:spPr>
          <a:xfrm>
            <a:off x="534033" y="1974693"/>
            <a:ext cx="2580843" cy="584775"/>
          </a:xfrm>
          <a:prstGeom prst="rect">
            <a:avLst/>
          </a:prstGeom>
          <a:solidFill>
            <a:srgbClr val="FFC000">
              <a:alpha val="35411"/>
            </a:srgbClr>
          </a:solidFill>
        </p:spPr>
        <p:txBody>
          <a:bodyPr wrap="square" rtlCol="0">
            <a:spAutoFit/>
          </a:bodyPr>
          <a:lstStyle/>
          <a:p>
            <a:pPr algn="ctr"/>
            <a:r>
              <a:rPr lang="en-US" sz="3200" dirty="0">
                <a:latin typeface="+mj-lt"/>
              </a:rPr>
              <a:t>Selective-IBE</a:t>
            </a:r>
          </a:p>
        </p:txBody>
      </p:sp>
      <p:cxnSp>
        <p:nvCxnSpPr>
          <p:cNvPr id="9" name="Straight Arrow Connector 8">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3DF033D7-EEF9-114A-E4E9-909296B94ACF}"/>
              </a:ext>
            </a:extLst>
          </p:cNvPr>
          <p:cNvSpPr txBox="1"/>
          <p:nvPr/>
        </p:nvSpPr>
        <p:spPr>
          <a:xfrm>
            <a:off x="3114876" y="2335856"/>
            <a:ext cx="1861457" cy="584775"/>
          </a:xfrm>
          <a:prstGeom prst="rect">
            <a:avLst/>
          </a:prstGeom>
          <a:noFill/>
        </p:spPr>
        <p:txBody>
          <a:bodyPr wrap="square" rtlCol="0">
            <a:spAutoFit/>
          </a:bodyPr>
          <a:lstStyle/>
          <a:p>
            <a:pPr algn="ctr"/>
            <a:r>
              <a:rPr lang="en-US" sz="3200" dirty="0"/>
              <a:t>?</a:t>
            </a:r>
          </a:p>
        </p:txBody>
      </p:sp>
      <p:cxnSp>
        <p:nvCxnSpPr>
          <p:cNvPr id="4" name="Straight Arrow Connector 3">
            <a:extLst>
              <a:ext uri="{FF2B5EF4-FFF2-40B4-BE49-F238E27FC236}">
                <a16:creationId xmlns:a16="http://schemas.microsoft.com/office/drawing/2014/main" id="{E2FA93E4-C69C-DF1A-2EDB-F4C037A533BE}"/>
              </a:ext>
            </a:extLst>
          </p:cNvPr>
          <p:cNvCxnSpPr>
            <a:cxnSpLocks/>
          </p:cNvCxnSpPr>
          <p:nvPr/>
        </p:nvCxnSpPr>
        <p:spPr>
          <a:xfrm flipH="1">
            <a:off x="7458740" y="2663456"/>
            <a:ext cx="1342146"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7A534FC5-06FB-2DEE-5E0B-6D1F9BF2D29A}"/>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13" name="TextBox 12">
            <a:extLst>
              <a:ext uri="{FF2B5EF4-FFF2-40B4-BE49-F238E27FC236}">
                <a16:creationId xmlns:a16="http://schemas.microsoft.com/office/drawing/2014/main" id="{E81FED5F-CC50-9766-A80D-4429ADBB63C1}"/>
              </a:ext>
            </a:extLst>
          </p:cNvPr>
          <p:cNvSpPr txBox="1"/>
          <p:nvPr/>
        </p:nvSpPr>
        <p:spPr>
          <a:xfrm>
            <a:off x="7080185" y="2305738"/>
            <a:ext cx="1861457" cy="584775"/>
          </a:xfrm>
          <a:prstGeom prst="rect">
            <a:avLst/>
          </a:prstGeom>
          <a:noFill/>
        </p:spPr>
        <p:txBody>
          <a:bodyPr wrap="square" rtlCol="0">
            <a:spAutoFit/>
          </a:bodyPr>
          <a:lstStyle/>
          <a:p>
            <a:pPr algn="ctr"/>
            <a:r>
              <a:rPr lang="en-US" sz="3200" dirty="0"/>
              <a:t>?</a:t>
            </a:r>
          </a:p>
        </p:txBody>
      </p:sp>
      <p:sp>
        <p:nvSpPr>
          <p:cNvPr id="15" name="TextBox 14">
            <a:extLst>
              <a:ext uri="{FF2B5EF4-FFF2-40B4-BE49-F238E27FC236}">
                <a16:creationId xmlns:a16="http://schemas.microsoft.com/office/drawing/2014/main" id="{F0DE05D1-3C4D-5325-1523-3EC040DCE8FC}"/>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a:latin typeface="+mj-lt"/>
              </a:rPr>
              <a:t>Adaptive TDF</a:t>
            </a:r>
          </a:p>
        </p:txBody>
      </p:sp>
    </p:spTree>
    <p:extLst>
      <p:ext uri="{BB962C8B-B14F-4D97-AF65-F5344CB8AC3E}">
        <p14:creationId xmlns:p14="http://schemas.microsoft.com/office/powerpoint/2010/main" val="155743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Motivation</a:t>
            </a:r>
          </a:p>
        </p:txBody>
      </p:sp>
      <p:cxnSp>
        <p:nvCxnSpPr>
          <p:cNvPr id="6" name="Straight Arrow Connector 5">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DE2786D-4283-15E7-823D-73B055E79692}"/>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31" name="TextBox 30">
            <a:extLst>
              <a:ext uri="{FF2B5EF4-FFF2-40B4-BE49-F238E27FC236}">
                <a16:creationId xmlns:a16="http://schemas.microsoft.com/office/drawing/2014/main" id="{613DD83A-2006-B5FE-76BA-B14638952A1C}"/>
              </a:ext>
            </a:extLst>
          </p:cNvPr>
          <p:cNvSpPr txBox="1"/>
          <p:nvPr/>
        </p:nvSpPr>
        <p:spPr>
          <a:xfrm>
            <a:off x="2783986" y="3767013"/>
            <a:ext cx="1861457" cy="584775"/>
          </a:xfrm>
          <a:prstGeom prst="rect">
            <a:avLst/>
          </a:prstGeom>
          <a:noFill/>
        </p:spPr>
        <p:txBody>
          <a:bodyPr wrap="square" rtlCol="0">
            <a:spAutoFit/>
          </a:bodyPr>
          <a:lstStyle/>
          <a:p>
            <a:pPr algn="ctr"/>
            <a:r>
              <a:rPr lang="en-US" sz="3200" dirty="0"/>
              <a:t>?</a:t>
            </a:r>
          </a:p>
        </p:txBody>
      </p:sp>
      <p:sp>
        <p:nvSpPr>
          <p:cNvPr id="40" name="TextBox 39">
            <a:extLst>
              <a:ext uri="{FF2B5EF4-FFF2-40B4-BE49-F238E27FC236}">
                <a16:creationId xmlns:a16="http://schemas.microsoft.com/office/drawing/2014/main" id="{90383582-1F22-23A0-22BC-F8B89C5E0D42}"/>
              </a:ext>
            </a:extLst>
          </p:cNvPr>
          <p:cNvSpPr txBox="1"/>
          <p:nvPr/>
        </p:nvSpPr>
        <p:spPr>
          <a:xfrm>
            <a:off x="7424286" y="3767013"/>
            <a:ext cx="1861457" cy="584775"/>
          </a:xfrm>
          <a:prstGeom prst="rect">
            <a:avLst/>
          </a:prstGeom>
          <a:noFill/>
        </p:spPr>
        <p:txBody>
          <a:bodyPr wrap="square" rtlCol="0">
            <a:spAutoFit/>
          </a:bodyPr>
          <a:lstStyle/>
          <a:p>
            <a:pPr algn="ctr"/>
            <a:r>
              <a:rPr lang="en-US" sz="3200" dirty="0"/>
              <a:t>?</a:t>
            </a:r>
          </a:p>
        </p:txBody>
      </p:sp>
      <p:sp>
        <p:nvSpPr>
          <p:cNvPr id="12" name="TextBox 11">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3" name="TextBox 2">
            <a:extLst>
              <a:ext uri="{FF2B5EF4-FFF2-40B4-BE49-F238E27FC236}">
                <a16:creationId xmlns:a16="http://schemas.microsoft.com/office/drawing/2014/main" id="{DF4BA6B4-DA20-B258-B7F1-972B2813385F}"/>
              </a:ext>
            </a:extLst>
          </p:cNvPr>
          <p:cNvSpPr txBox="1"/>
          <p:nvPr/>
        </p:nvSpPr>
        <p:spPr>
          <a:xfrm>
            <a:off x="466292" y="1975898"/>
            <a:ext cx="2716325"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9" name="Straight Arrow Connector 8">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B6320BE-E004-DA55-E7EC-BF22E388F958}"/>
              </a:ext>
            </a:extLst>
          </p:cNvPr>
          <p:cNvSpPr txBox="1"/>
          <p:nvPr/>
        </p:nvSpPr>
        <p:spPr>
          <a:xfrm>
            <a:off x="3521438" y="2474353"/>
            <a:ext cx="1861457" cy="307777"/>
          </a:xfrm>
          <a:prstGeom prst="rect">
            <a:avLst/>
          </a:prstGeom>
          <a:noFill/>
        </p:spPr>
        <p:txBody>
          <a:bodyPr wrap="square" rtlCol="0">
            <a:spAutoFit/>
          </a:bodyPr>
          <a:lstStyle/>
          <a:p>
            <a:pPr algn="ctr"/>
            <a:r>
              <a:rPr lang="en-US" sz="1400" dirty="0"/>
              <a:t>[Boneh-Zhandry’13]</a:t>
            </a:r>
          </a:p>
        </p:txBody>
      </p:sp>
      <p:cxnSp>
        <p:nvCxnSpPr>
          <p:cNvPr id="15" name="Straight Arrow Connector 14">
            <a:extLst>
              <a:ext uri="{FF2B5EF4-FFF2-40B4-BE49-F238E27FC236}">
                <a16:creationId xmlns:a16="http://schemas.microsoft.com/office/drawing/2014/main" id="{A9823852-45EA-9557-8013-B9EE9B3B6848}"/>
              </a:ext>
            </a:extLst>
          </p:cNvPr>
          <p:cNvCxnSpPr>
            <a:cxnSpLocks/>
          </p:cNvCxnSpPr>
          <p:nvPr/>
        </p:nvCxnSpPr>
        <p:spPr>
          <a:xfrm flipH="1">
            <a:off x="7458740" y="2663456"/>
            <a:ext cx="1342146"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B9C68AC2-0F61-F201-9D80-69321C6BF505}"/>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17" name="TextBox 16">
            <a:extLst>
              <a:ext uri="{FF2B5EF4-FFF2-40B4-BE49-F238E27FC236}">
                <a16:creationId xmlns:a16="http://schemas.microsoft.com/office/drawing/2014/main" id="{B426D58E-7DFF-2902-A46F-9B6B744BB0BC}"/>
              </a:ext>
            </a:extLst>
          </p:cNvPr>
          <p:cNvSpPr txBox="1"/>
          <p:nvPr/>
        </p:nvSpPr>
        <p:spPr>
          <a:xfrm>
            <a:off x="7080185" y="2305738"/>
            <a:ext cx="1861457" cy="584775"/>
          </a:xfrm>
          <a:prstGeom prst="rect">
            <a:avLst/>
          </a:prstGeom>
          <a:noFill/>
        </p:spPr>
        <p:txBody>
          <a:bodyPr wrap="square" rtlCol="0">
            <a:spAutoFit/>
          </a:bodyPr>
          <a:lstStyle/>
          <a:p>
            <a:pPr algn="ctr"/>
            <a:r>
              <a:rPr lang="en-US" sz="3200" dirty="0"/>
              <a:t>?</a:t>
            </a:r>
          </a:p>
        </p:txBody>
      </p:sp>
      <p:sp>
        <p:nvSpPr>
          <p:cNvPr id="18" name="TextBox 17">
            <a:extLst>
              <a:ext uri="{FF2B5EF4-FFF2-40B4-BE49-F238E27FC236}">
                <a16:creationId xmlns:a16="http://schemas.microsoft.com/office/drawing/2014/main" id="{F1EA989D-2B8D-682E-A1F7-3F79DFD6FE89}"/>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a:latin typeface="+mj-lt"/>
              </a:rPr>
              <a:t>Adaptive TDF</a:t>
            </a:r>
          </a:p>
        </p:txBody>
      </p:sp>
      <p:sp>
        <p:nvSpPr>
          <p:cNvPr id="10" name="TextBox 9">
            <a:extLst>
              <a:ext uri="{FF2B5EF4-FFF2-40B4-BE49-F238E27FC236}">
                <a16:creationId xmlns:a16="http://schemas.microsoft.com/office/drawing/2014/main" id="{D3D33368-A1C8-37D5-B1CB-FA4518899502}"/>
              </a:ext>
            </a:extLst>
          </p:cNvPr>
          <p:cNvSpPr txBox="1"/>
          <p:nvPr/>
        </p:nvSpPr>
        <p:spPr>
          <a:xfrm>
            <a:off x="466292" y="444119"/>
            <a:ext cx="3243850" cy="1200329"/>
          </a:xfrm>
          <a:prstGeom prst="rect">
            <a:avLst/>
          </a:prstGeom>
          <a:noFill/>
        </p:spPr>
        <p:txBody>
          <a:bodyPr wrap="square" rtlCol="0">
            <a:spAutoFit/>
          </a:bodyPr>
          <a:lstStyle/>
          <a:p>
            <a:pPr algn="ctr"/>
            <a:r>
              <a:rPr lang="en-US" dirty="0"/>
              <a:t>Secure against </a:t>
            </a:r>
            <a:r>
              <a:rPr lang="en-US" b="1" dirty="0"/>
              <a:t>post-quantum </a:t>
            </a:r>
            <a:r>
              <a:rPr lang="en-US" dirty="0"/>
              <a:t>adversaries with </a:t>
            </a:r>
            <a:r>
              <a:rPr lang="en-US" b="1" dirty="0"/>
              <a:t>quantum access</a:t>
            </a:r>
            <a:r>
              <a:rPr lang="en-US" dirty="0"/>
              <a:t> to secret oracles.</a:t>
            </a:r>
            <a:endParaRPr lang="en-US" sz="1800" dirty="0"/>
          </a:p>
          <a:p>
            <a:pPr algn="ctr"/>
            <a:r>
              <a:rPr lang="en-US" dirty="0"/>
              <a:t> </a:t>
            </a:r>
            <a:endParaRPr lang="en-CH" sz="1600" dirty="0"/>
          </a:p>
        </p:txBody>
      </p:sp>
      <p:sp>
        <p:nvSpPr>
          <p:cNvPr id="11" name="Speech Bubble: Rectangle with Corners Rounded 10">
            <a:extLst>
              <a:ext uri="{FF2B5EF4-FFF2-40B4-BE49-F238E27FC236}">
                <a16:creationId xmlns:a16="http://schemas.microsoft.com/office/drawing/2014/main" id="{B9DFEC2E-0411-4CA6-7F82-6E3B49300315}"/>
              </a:ext>
            </a:extLst>
          </p:cNvPr>
          <p:cNvSpPr/>
          <p:nvPr/>
        </p:nvSpPr>
        <p:spPr>
          <a:xfrm>
            <a:off x="498490" y="308699"/>
            <a:ext cx="3179455" cy="1200330"/>
          </a:xfrm>
          <a:prstGeom prst="wedgeRoundRectCallout">
            <a:avLst>
              <a:gd name="adj1" fmla="val -12092"/>
              <a:gd name="adj2" fmla="val 8352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88228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cxnSp>
        <p:nvCxnSpPr>
          <p:cNvPr id="6" name="Straight Arrow Connector 5">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DE2786D-4283-15E7-823D-73B055E79692}"/>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12" name="TextBox 11">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3" name="TextBox 2">
            <a:extLst>
              <a:ext uri="{FF2B5EF4-FFF2-40B4-BE49-F238E27FC236}">
                <a16:creationId xmlns:a16="http://schemas.microsoft.com/office/drawing/2014/main" id="{DF4BA6B4-DA20-B258-B7F1-972B2813385F}"/>
              </a:ext>
            </a:extLst>
          </p:cNvPr>
          <p:cNvSpPr txBox="1"/>
          <p:nvPr/>
        </p:nvSpPr>
        <p:spPr>
          <a:xfrm>
            <a:off x="466292" y="1975898"/>
            <a:ext cx="2716325"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9" name="Straight Arrow Connector 8">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B6320BE-E004-DA55-E7EC-BF22E388F958}"/>
              </a:ext>
            </a:extLst>
          </p:cNvPr>
          <p:cNvSpPr txBox="1"/>
          <p:nvPr/>
        </p:nvSpPr>
        <p:spPr>
          <a:xfrm>
            <a:off x="3521438" y="2474353"/>
            <a:ext cx="1861457" cy="307777"/>
          </a:xfrm>
          <a:prstGeom prst="rect">
            <a:avLst/>
          </a:prstGeom>
          <a:noFill/>
        </p:spPr>
        <p:txBody>
          <a:bodyPr wrap="square" rtlCol="0">
            <a:spAutoFit/>
          </a:bodyPr>
          <a:lstStyle/>
          <a:p>
            <a:pPr algn="ctr"/>
            <a:r>
              <a:rPr lang="en-US" sz="1400" dirty="0"/>
              <a:t>[Boneh-Zhandry’13]</a:t>
            </a:r>
          </a:p>
        </p:txBody>
      </p:sp>
      <p:cxnSp>
        <p:nvCxnSpPr>
          <p:cNvPr id="20" name="Straight Arrow Connector 19">
            <a:extLst>
              <a:ext uri="{FF2B5EF4-FFF2-40B4-BE49-F238E27FC236}">
                <a16:creationId xmlns:a16="http://schemas.microsoft.com/office/drawing/2014/main" id="{AB8BBFF6-1F88-D811-9F20-C2E7C0DA4A8E}"/>
              </a:ext>
            </a:extLst>
          </p:cNvPr>
          <p:cNvCxnSpPr>
            <a:cxnSpLocks/>
          </p:cNvCxnSpPr>
          <p:nvPr/>
        </p:nvCxnSpPr>
        <p:spPr>
          <a:xfrm flipH="1">
            <a:off x="7458740" y="2663456"/>
            <a:ext cx="1342146"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696BBD25-FD79-57FD-F658-78ADCBF428DC}"/>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2" name="TextBox 21">
            <a:extLst>
              <a:ext uri="{FF2B5EF4-FFF2-40B4-BE49-F238E27FC236}">
                <a16:creationId xmlns:a16="http://schemas.microsoft.com/office/drawing/2014/main" id="{C3805BDD-AD22-62AF-0B0E-AA0B4333DD0B}"/>
              </a:ext>
            </a:extLst>
          </p:cNvPr>
          <p:cNvSpPr txBox="1"/>
          <p:nvPr/>
        </p:nvSpPr>
        <p:spPr>
          <a:xfrm>
            <a:off x="6640694" y="245635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1" name="TextBox 10">
            <a:extLst>
              <a:ext uri="{FF2B5EF4-FFF2-40B4-BE49-F238E27FC236}">
                <a16:creationId xmlns:a16="http://schemas.microsoft.com/office/drawing/2014/main" id="{30E6BEC0-69F5-C180-0FC9-897A60F6CF2A}"/>
              </a:ext>
            </a:extLst>
          </p:cNvPr>
          <p:cNvSpPr txBox="1"/>
          <p:nvPr/>
        </p:nvSpPr>
        <p:spPr>
          <a:xfrm>
            <a:off x="7787767" y="379802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8" name="TextBox 17">
            <a:extLst>
              <a:ext uri="{FF2B5EF4-FFF2-40B4-BE49-F238E27FC236}">
                <a16:creationId xmlns:a16="http://schemas.microsoft.com/office/drawing/2014/main" id="{940ACC8C-9304-8666-147E-0922269A6330}"/>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a:latin typeface="+mj-lt"/>
              </a:rPr>
              <a:t>Adaptive TDF</a:t>
            </a:r>
          </a:p>
        </p:txBody>
      </p:sp>
      <p:sp>
        <p:nvSpPr>
          <p:cNvPr id="23" name="TextBox 22">
            <a:extLst>
              <a:ext uri="{FF2B5EF4-FFF2-40B4-BE49-F238E27FC236}">
                <a16:creationId xmlns:a16="http://schemas.microsoft.com/office/drawing/2014/main" id="{7D2D6785-78D6-07F4-9F23-BE61430426F3}"/>
              </a:ext>
            </a:extLst>
          </p:cNvPr>
          <p:cNvSpPr txBox="1"/>
          <p:nvPr/>
        </p:nvSpPr>
        <p:spPr>
          <a:xfrm>
            <a:off x="2783986" y="3767013"/>
            <a:ext cx="1861457" cy="584775"/>
          </a:xfrm>
          <a:prstGeom prst="rect">
            <a:avLst/>
          </a:prstGeom>
          <a:noFill/>
        </p:spPr>
        <p:txBody>
          <a:bodyPr wrap="square" rtlCol="0">
            <a:spAutoFit/>
          </a:bodyPr>
          <a:lstStyle/>
          <a:p>
            <a:pPr algn="ctr"/>
            <a:r>
              <a:rPr lang="en-US" sz="3200" dirty="0"/>
              <a:t>?</a:t>
            </a:r>
          </a:p>
        </p:txBody>
      </p:sp>
      <p:sp>
        <p:nvSpPr>
          <p:cNvPr id="13" name="TextBox 12">
            <a:extLst>
              <a:ext uri="{FF2B5EF4-FFF2-40B4-BE49-F238E27FC236}">
                <a16:creationId xmlns:a16="http://schemas.microsoft.com/office/drawing/2014/main" id="{3B0685B1-BFF9-07D1-A5AD-2E51417BF5B5}"/>
              </a:ext>
            </a:extLst>
          </p:cNvPr>
          <p:cNvSpPr txBox="1"/>
          <p:nvPr/>
        </p:nvSpPr>
        <p:spPr>
          <a:xfrm>
            <a:off x="466292" y="444119"/>
            <a:ext cx="3243850" cy="1200329"/>
          </a:xfrm>
          <a:prstGeom prst="rect">
            <a:avLst/>
          </a:prstGeom>
          <a:noFill/>
        </p:spPr>
        <p:txBody>
          <a:bodyPr wrap="square" rtlCol="0">
            <a:spAutoFit/>
          </a:bodyPr>
          <a:lstStyle/>
          <a:p>
            <a:pPr algn="ctr"/>
            <a:r>
              <a:rPr lang="en-US" dirty="0"/>
              <a:t>Secure against </a:t>
            </a:r>
            <a:r>
              <a:rPr lang="en-US" b="1" dirty="0"/>
              <a:t>post-quantum </a:t>
            </a:r>
            <a:r>
              <a:rPr lang="en-US" dirty="0"/>
              <a:t>adversaries with </a:t>
            </a:r>
            <a:r>
              <a:rPr lang="en-US" b="1" dirty="0"/>
              <a:t>quantum access</a:t>
            </a:r>
            <a:r>
              <a:rPr lang="en-US" dirty="0"/>
              <a:t> to secret oracles.</a:t>
            </a:r>
            <a:endParaRPr lang="en-US" sz="1800" dirty="0"/>
          </a:p>
          <a:p>
            <a:pPr algn="ctr"/>
            <a:r>
              <a:rPr lang="en-US" dirty="0"/>
              <a:t> </a:t>
            </a:r>
            <a:endParaRPr lang="en-CH" sz="1600" dirty="0"/>
          </a:p>
        </p:txBody>
      </p:sp>
      <p:sp>
        <p:nvSpPr>
          <p:cNvPr id="14" name="Speech Bubble: Rectangle with Corners Rounded 13">
            <a:extLst>
              <a:ext uri="{FF2B5EF4-FFF2-40B4-BE49-F238E27FC236}">
                <a16:creationId xmlns:a16="http://schemas.microsoft.com/office/drawing/2014/main" id="{BB8F3EB2-E5E2-79E1-1F82-6B92167A4828}"/>
              </a:ext>
            </a:extLst>
          </p:cNvPr>
          <p:cNvSpPr/>
          <p:nvPr/>
        </p:nvSpPr>
        <p:spPr>
          <a:xfrm>
            <a:off x="498490" y="308699"/>
            <a:ext cx="3179455" cy="1200330"/>
          </a:xfrm>
          <a:prstGeom prst="wedgeRoundRectCallout">
            <a:avLst>
              <a:gd name="adj1" fmla="val -12092"/>
              <a:gd name="adj2" fmla="val 8352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979827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12" name="TextBox 11">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3" name="TextBox 2">
            <a:extLst>
              <a:ext uri="{FF2B5EF4-FFF2-40B4-BE49-F238E27FC236}">
                <a16:creationId xmlns:a16="http://schemas.microsoft.com/office/drawing/2014/main" id="{DF4BA6B4-DA20-B258-B7F1-972B2813385F}"/>
              </a:ext>
            </a:extLst>
          </p:cNvPr>
          <p:cNvSpPr txBox="1"/>
          <p:nvPr/>
        </p:nvSpPr>
        <p:spPr>
          <a:xfrm>
            <a:off x="466292" y="1975898"/>
            <a:ext cx="2716325"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9" name="Straight Arrow Connector 8">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B6320BE-E004-DA55-E7EC-BF22E388F958}"/>
              </a:ext>
            </a:extLst>
          </p:cNvPr>
          <p:cNvSpPr txBox="1"/>
          <p:nvPr/>
        </p:nvSpPr>
        <p:spPr>
          <a:xfrm>
            <a:off x="3521438" y="2474353"/>
            <a:ext cx="1861457" cy="307777"/>
          </a:xfrm>
          <a:prstGeom prst="rect">
            <a:avLst/>
          </a:prstGeom>
          <a:noFill/>
        </p:spPr>
        <p:txBody>
          <a:bodyPr wrap="square" rtlCol="0">
            <a:spAutoFit/>
          </a:bodyPr>
          <a:lstStyle/>
          <a:p>
            <a:pPr algn="ctr"/>
            <a:r>
              <a:rPr lang="en-US" sz="1400" dirty="0"/>
              <a:t>[Boneh-Zhandry’13]</a:t>
            </a:r>
          </a:p>
        </p:txBody>
      </p:sp>
      <p:sp>
        <p:nvSpPr>
          <p:cNvPr id="13" name="TextBox 12">
            <a:extLst>
              <a:ext uri="{FF2B5EF4-FFF2-40B4-BE49-F238E27FC236}">
                <a16:creationId xmlns:a16="http://schemas.microsoft.com/office/drawing/2014/main" id="{5FDB920E-265E-C043-D252-3373EA54F963}"/>
              </a:ext>
            </a:extLst>
          </p:cNvPr>
          <p:cNvSpPr txBox="1"/>
          <p:nvPr/>
        </p:nvSpPr>
        <p:spPr>
          <a:xfrm>
            <a:off x="4330528" y="4577668"/>
            <a:ext cx="3366143" cy="1200329"/>
          </a:xfrm>
          <a:prstGeom prst="rect">
            <a:avLst/>
          </a:prstGeom>
          <a:noFill/>
        </p:spPr>
        <p:txBody>
          <a:bodyPr wrap="square" rtlCol="0">
            <a:spAutoFit/>
          </a:bodyPr>
          <a:lstStyle/>
          <a:p>
            <a:pPr algn="ctr"/>
            <a:r>
              <a:rPr lang="en-US" dirty="0"/>
              <a:t>Secure against </a:t>
            </a:r>
            <a:r>
              <a:rPr lang="en-US" b="1" dirty="0"/>
              <a:t>post-quantum</a:t>
            </a:r>
            <a:r>
              <a:rPr lang="en-US" dirty="0"/>
              <a:t> adversaries with no special quantum access!</a:t>
            </a:r>
            <a:endParaRPr lang="en-US" sz="1800" dirty="0"/>
          </a:p>
          <a:p>
            <a:pPr algn="ctr"/>
            <a:r>
              <a:rPr lang="en-US" dirty="0"/>
              <a:t> </a:t>
            </a:r>
            <a:endParaRPr lang="en-CH" sz="1600" dirty="0"/>
          </a:p>
        </p:txBody>
      </p:sp>
      <p:sp>
        <p:nvSpPr>
          <p:cNvPr id="16" name="Speech Bubble: Rectangle with Corners Rounded 15">
            <a:extLst>
              <a:ext uri="{FF2B5EF4-FFF2-40B4-BE49-F238E27FC236}">
                <a16:creationId xmlns:a16="http://schemas.microsoft.com/office/drawing/2014/main" id="{A2B233DD-C859-58CA-A99B-128AEC0A65F3}"/>
              </a:ext>
            </a:extLst>
          </p:cNvPr>
          <p:cNvSpPr/>
          <p:nvPr/>
        </p:nvSpPr>
        <p:spPr>
          <a:xfrm>
            <a:off x="4339324" y="4427936"/>
            <a:ext cx="3366143" cy="1200330"/>
          </a:xfrm>
          <a:prstGeom prst="wedgeRoundRectCallout">
            <a:avLst>
              <a:gd name="adj1" fmla="val 83411"/>
              <a:gd name="adj2" fmla="val 1930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Speech Bubble: Rectangle with Corners Rounded 19">
            <a:extLst>
              <a:ext uri="{FF2B5EF4-FFF2-40B4-BE49-F238E27FC236}">
                <a16:creationId xmlns:a16="http://schemas.microsoft.com/office/drawing/2014/main" id="{96076028-3DB6-6545-C0F2-B27E66839042}"/>
              </a:ext>
            </a:extLst>
          </p:cNvPr>
          <p:cNvSpPr/>
          <p:nvPr/>
        </p:nvSpPr>
        <p:spPr>
          <a:xfrm>
            <a:off x="4330527" y="4422429"/>
            <a:ext cx="3366143" cy="1200330"/>
          </a:xfrm>
          <a:prstGeom prst="wedgeRoundRectCallout">
            <a:avLst>
              <a:gd name="adj1" fmla="val 92793"/>
              <a:gd name="adj2" fmla="val -20215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1" name="Straight Arrow Connector 20">
            <a:extLst>
              <a:ext uri="{FF2B5EF4-FFF2-40B4-BE49-F238E27FC236}">
                <a16:creationId xmlns:a16="http://schemas.microsoft.com/office/drawing/2014/main" id="{B7DA7D5F-C402-4B36-1BCB-A856E52E4A48}"/>
              </a:ext>
            </a:extLst>
          </p:cNvPr>
          <p:cNvCxnSpPr>
            <a:cxnSpLocks/>
          </p:cNvCxnSpPr>
          <p:nvPr/>
        </p:nvCxnSpPr>
        <p:spPr>
          <a:xfrm flipH="1">
            <a:off x="7458740" y="2663456"/>
            <a:ext cx="1342146"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2A12149-9E19-8388-81E7-EF0BBA994BBC}"/>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3" name="TextBox 22">
            <a:extLst>
              <a:ext uri="{FF2B5EF4-FFF2-40B4-BE49-F238E27FC236}">
                <a16:creationId xmlns:a16="http://schemas.microsoft.com/office/drawing/2014/main" id="{5547A513-F3A0-290B-9B7D-FB5C124F1C64}"/>
              </a:ext>
            </a:extLst>
          </p:cNvPr>
          <p:cNvSpPr txBox="1"/>
          <p:nvPr/>
        </p:nvSpPr>
        <p:spPr>
          <a:xfrm>
            <a:off x="6640694" y="245635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1" name="TextBox 10">
            <a:extLst>
              <a:ext uri="{FF2B5EF4-FFF2-40B4-BE49-F238E27FC236}">
                <a16:creationId xmlns:a16="http://schemas.microsoft.com/office/drawing/2014/main" id="{BA9D30D5-D182-D173-43BE-C0C6A3DC2377}"/>
              </a:ext>
            </a:extLst>
          </p:cNvPr>
          <p:cNvSpPr txBox="1"/>
          <p:nvPr/>
        </p:nvSpPr>
        <p:spPr>
          <a:xfrm>
            <a:off x="7787767" y="379802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cxnSp>
        <p:nvCxnSpPr>
          <p:cNvPr id="18" name="Straight Arrow Connector 17">
            <a:extLst>
              <a:ext uri="{FF2B5EF4-FFF2-40B4-BE49-F238E27FC236}">
                <a16:creationId xmlns:a16="http://schemas.microsoft.com/office/drawing/2014/main" id="{BF91D410-7214-0AAD-0BE0-2EFBFA156038}"/>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BFF6FF2E-ACC4-1D97-0864-E5DB680B0BD3}"/>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a:latin typeface="+mj-lt"/>
              </a:rPr>
              <a:t>Adaptive TDF</a:t>
            </a:r>
          </a:p>
        </p:txBody>
      </p:sp>
      <p:sp>
        <p:nvSpPr>
          <p:cNvPr id="26" name="TextBox 25">
            <a:extLst>
              <a:ext uri="{FF2B5EF4-FFF2-40B4-BE49-F238E27FC236}">
                <a16:creationId xmlns:a16="http://schemas.microsoft.com/office/drawing/2014/main" id="{B14BB230-CC78-8865-C57F-2D853AD2C9DC}"/>
              </a:ext>
            </a:extLst>
          </p:cNvPr>
          <p:cNvSpPr txBox="1"/>
          <p:nvPr/>
        </p:nvSpPr>
        <p:spPr>
          <a:xfrm>
            <a:off x="2783986" y="3767013"/>
            <a:ext cx="1861457" cy="584775"/>
          </a:xfrm>
          <a:prstGeom prst="rect">
            <a:avLst/>
          </a:prstGeom>
          <a:noFill/>
        </p:spPr>
        <p:txBody>
          <a:bodyPr wrap="square" rtlCol="0">
            <a:spAutoFit/>
          </a:bodyPr>
          <a:lstStyle/>
          <a:p>
            <a:pPr algn="ctr"/>
            <a:r>
              <a:rPr lang="en-US" sz="3200" dirty="0"/>
              <a:t>?</a:t>
            </a:r>
          </a:p>
        </p:txBody>
      </p:sp>
      <p:sp>
        <p:nvSpPr>
          <p:cNvPr id="29" name="Title 1">
            <a:extLst>
              <a:ext uri="{FF2B5EF4-FFF2-40B4-BE49-F238E27FC236}">
                <a16:creationId xmlns:a16="http://schemas.microsoft.com/office/drawing/2014/main" id="{29CF027B-B7C0-AFE0-1A9B-FC4A39BA0957}"/>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30" name="TextBox 29">
            <a:extLst>
              <a:ext uri="{FF2B5EF4-FFF2-40B4-BE49-F238E27FC236}">
                <a16:creationId xmlns:a16="http://schemas.microsoft.com/office/drawing/2014/main" id="{6B52D258-D7CB-E1C7-3AC1-117B21E4EDAB}"/>
              </a:ext>
            </a:extLst>
          </p:cNvPr>
          <p:cNvSpPr txBox="1"/>
          <p:nvPr/>
        </p:nvSpPr>
        <p:spPr>
          <a:xfrm>
            <a:off x="466292" y="444119"/>
            <a:ext cx="3243850" cy="1200329"/>
          </a:xfrm>
          <a:prstGeom prst="rect">
            <a:avLst/>
          </a:prstGeom>
          <a:noFill/>
        </p:spPr>
        <p:txBody>
          <a:bodyPr wrap="square" rtlCol="0">
            <a:spAutoFit/>
          </a:bodyPr>
          <a:lstStyle/>
          <a:p>
            <a:pPr algn="ctr"/>
            <a:r>
              <a:rPr lang="en-US" dirty="0"/>
              <a:t>Secure against </a:t>
            </a:r>
            <a:r>
              <a:rPr lang="en-US" b="1" dirty="0"/>
              <a:t>post-quantum </a:t>
            </a:r>
            <a:r>
              <a:rPr lang="en-US" dirty="0"/>
              <a:t>adversaries with </a:t>
            </a:r>
            <a:r>
              <a:rPr lang="en-US" b="1" dirty="0"/>
              <a:t>quantum access</a:t>
            </a:r>
            <a:r>
              <a:rPr lang="en-US" dirty="0"/>
              <a:t> to secret oracles.</a:t>
            </a:r>
            <a:endParaRPr lang="en-US" sz="1800" dirty="0"/>
          </a:p>
          <a:p>
            <a:pPr algn="ctr"/>
            <a:r>
              <a:rPr lang="en-US" dirty="0"/>
              <a:t> </a:t>
            </a:r>
            <a:endParaRPr lang="en-CH" sz="1600" dirty="0"/>
          </a:p>
        </p:txBody>
      </p:sp>
      <p:sp>
        <p:nvSpPr>
          <p:cNvPr id="31" name="Speech Bubble: Rectangle with Corners Rounded 30">
            <a:extLst>
              <a:ext uri="{FF2B5EF4-FFF2-40B4-BE49-F238E27FC236}">
                <a16:creationId xmlns:a16="http://schemas.microsoft.com/office/drawing/2014/main" id="{B33C6E22-C889-7FF8-B106-A17C8C5B80B1}"/>
              </a:ext>
            </a:extLst>
          </p:cNvPr>
          <p:cNvSpPr/>
          <p:nvPr/>
        </p:nvSpPr>
        <p:spPr>
          <a:xfrm>
            <a:off x="498490" y="308699"/>
            <a:ext cx="3179455" cy="1200330"/>
          </a:xfrm>
          <a:prstGeom prst="wedgeRoundRectCallout">
            <a:avLst>
              <a:gd name="adj1" fmla="val -12092"/>
              <a:gd name="adj2" fmla="val 8352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845580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cxnSp>
        <p:nvCxnSpPr>
          <p:cNvPr id="6" name="Straight Arrow Connector 5">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12" name="TextBox 11">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3" name="TextBox 2">
            <a:extLst>
              <a:ext uri="{FF2B5EF4-FFF2-40B4-BE49-F238E27FC236}">
                <a16:creationId xmlns:a16="http://schemas.microsoft.com/office/drawing/2014/main" id="{DF4BA6B4-DA20-B258-B7F1-972B2813385F}"/>
              </a:ext>
            </a:extLst>
          </p:cNvPr>
          <p:cNvSpPr txBox="1"/>
          <p:nvPr/>
        </p:nvSpPr>
        <p:spPr>
          <a:xfrm>
            <a:off x="466292" y="1975898"/>
            <a:ext cx="2716325"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9" name="Straight Arrow Connector 8">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B6320BE-E004-DA55-E7EC-BF22E388F958}"/>
              </a:ext>
            </a:extLst>
          </p:cNvPr>
          <p:cNvSpPr txBox="1"/>
          <p:nvPr/>
        </p:nvSpPr>
        <p:spPr>
          <a:xfrm>
            <a:off x="3521438" y="2474353"/>
            <a:ext cx="1861457" cy="307777"/>
          </a:xfrm>
          <a:prstGeom prst="rect">
            <a:avLst/>
          </a:prstGeom>
          <a:noFill/>
        </p:spPr>
        <p:txBody>
          <a:bodyPr wrap="square" rtlCol="0">
            <a:spAutoFit/>
          </a:bodyPr>
          <a:lstStyle/>
          <a:p>
            <a:pPr algn="ctr"/>
            <a:r>
              <a:rPr lang="en-US" sz="1400" dirty="0"/>
              <a:t>[Boneh-Zhandry’13]</a:t>
            </a:r>
          </a:p>
        </p:txBody>
      </p:sp>
      <p:cxnSp>
        <p:nvCxnSpPr>
          <p:cNvPr id="21" name="Straight Arrow Connector 20">
            <a:extLst>
              <a:ext uri="{FF2B5EF4-FFF2-40B4-BE49-F238E27FC236}">
                <a16:creationId xmlns:a16="http://schemas.microsoft.com/office/drawing/2014/main" id="{95F2EDA1-D1F8-1A7B-1544-C4C833958D64}"/>
              </a:ext>
            </a:extLst>
          </p:cNvPr>
          <p:cNvCxnSpPr>
            <a:cxnSpLocks/>
          </p:cNvCxnSpPr>
          <p:nvPr/>
        </p:nvCxnSpPr>
        <p:spPr>
          <a:xfrm flipH="1">
            <a:off x="7458740" y="2663456"/>
            <a:ext cx="1342146"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63872625-DE42-4B28-EF55-AC9C63B9AAF8}"/>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3" name="TextBox 22">
            <a:extLst>
              <a:ext uri="{FF2B5EF4-FFF2-40B4-BE49-F238E27FC236}">
                <a16:creationId xmlns:a16="http://schemas.microsoft.com/office/drawing/2014/main" id="{35877DDE-8D3F-D68B-3853-0C381012A942}"/>
              </a:ext>
            </a:extLst>
          </p:cNvPr>
          <p:cNvSpPr txBox="1"/>
          <p:nvPr/>
        </p:nvSpPr>
        <p:spPr>
          <a:xfrm>
            <a:off x="6640694" y="245635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0" name="TextBox 9">
            <a:extLst>
              <a:ext uri="{FF2B5EF4-FFF2-40B4-BE49-F238E27FC236}">
                <a16:creationId xmlns:a16="http://schemas.microsoft.com/office/drawing/2014/main" id="{51E66E3C-DC8D-3ADE-DB8F-86F6D7C9ED6F}"/>
              </a:ext>
            </a:extLst>
          </p:cNvPr>
          <p:cNvSpPr txBox="1"/>
          <p:nvPr/>
        </p:nvSpPr>
        <p:spPr>
          <a:xfrm>
            <a:off x="7787767" y="379802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cxnSp>
        <p:nvCxnSpPr>
          <p:cNvPr id="11" name="Straight Arrow Connector 10">
            <a:extLst>
              <a:ext uri="{FF2B5EF4-FFF2-40B4-BE49-F238E27FC236}">
                <a16:creationId xmlns:a16="http://schemas.microsoft.com/office/drawing/2014/main" id="{B1AC7834-C4E4-B526-9C2F-4BEF8940D77F}"/>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47C530E8-5028-50B1-E90A-4F289E7F1A42}"/>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a:latin typeface="+mj-lt"/>
              </a:rPr>
              <a:t>Adaptive TDF</a:t>
            </a:r>
          </a:p>
        </p:txBody>
      </p:sp>
      <p:sp>
        <p:nvSpPr>
          <p:cNvPr id="14" name="TextBox 13">
            <a:extLst>
              <a:ext uri="{FF2B5EF4-FFF2-40B4-BE49-F238E27FC236}">
                <a16:creationId xmlns:a16="http://schemas.microsoft.com/office/drawing/2014/main" id="{6B83FC8B-0F13-48C8-EA6A-2B9CE1D345A7}"/>
              </a:ext>
            </a:extLst>
          </p:cNvPr>
          <p:cNvSpPr txBox="1"/>
          <p:nvPr/>
        </p:nvSpPr>
        <p:spPr>
          <a:xfrm>
            <a:off x="2783986" y="3767013"/>
            <a:ext cx="1861457" cy="584775"/>
          </a:xfrm>
          <a:prstGeom prst="rect">
            <a:avLst/>
          </a:prstGeom>
          <a:noFill/>
        </p:spPr>
        <p:txBody>
          <a:bodyPr wrap="square" rtlCol="0">
            <a:spAutoFit/>
          </a:bodyPr>
          <a:lstStyle/>
          <a:p>
            <a:pPr algn="ctr"/>
            <a:r>
              <a:rPr lang="en-US" sz="3200" dirty="0"/>
              <a:t>?</a:t>
            </a:r>
          </a:p>
        </p:txBody>
      </p:sp>
    </p:spTree>
    <p:extLst>
      <p:ext uri="{BB962C8B-B14F-4D97-AF65-F5344CB8AC3E}">
        <p14:creationId xmlns:p14="http://schemas.microsoft.com/office/powerpoint/2010/main" val="2738317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cxnSp>
        <p:nvCxnSpPr>
          <p:cNvPr id="6" name="Straight Arrow Connector 5">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12" name="TextBox 11">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3" name="TextBox 2">
            <a:extLst>
              <a:ext uri="{FF2B5EF4-FFF2-40B4-BE49-F238E27FC236}">
                <a16:creationId xmlns:a16="http://schemas.microsoft.com/office/drawing/2014/main" id="{DF4BA6B4-DA20-B258-B7F1-972B2813385F}"/>
              </a:ext>
            </a:extLst>
          </p:cNvPr>
          <p:cNvSpPr txBox="1"/>
          <p:nvPr/>
        </p:nvSpPr>
        <p:spPr>
          <a:xfrm>
            <a:off x="466292" y="1975898"/>
            <a:ext cx="2716325"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9" name="Straight Arrow Connector 8">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B6320BE-E004-DA55-E7EC-BF22E388F958}"/>
              </a:ext>
            </a:extLst>
          </p:cNvPr>
          <p:cNvSpPr txBox="1"/>
          <p:nvPr/>
        </p:nvSpPr>
        <p:spPr>
          <a:xfrm>
            <a:off x="3521438" y="2474353"/>
            <a:ext cx="1861457" cy="307777"/>
          </a:xfrm>
          <a:prstGeom prst="rect">
            <a:avLst/>
          </a:prstGeom>
          <a:noFill/>
        </p:spPr>
        <p:txBody>
          <a:bodyPr wrap="square" rtlCol="0">
            <a:spAutoFit/>
          </a:bodyPr>
          <a:lstStyle/>
          <a:p>
            <a:pPr algn="ctr"/>
            <a:r>
              <a:rPr lang="en-US" sz="1400" dirty="0"/>
              <a:t>[Boneh-Zhandry’13]</a:t>
            </a:r>
          </a:p>
        </p:txBody>
      </p:sp>
      <p:sp>
        <p:nvSpPr>
          <p:cNvPr id="14" name="Rectangle 13">
            <a:extLst>
              <a:ext uri="{FF2B5EF4-FFF2-40B4-BE49-F238E27FC236}">
                <a16:creationId xmlns:a16="http://schemas.microsoft.com/office/drawing/2014/main" id="{1FEEE5D2-7FC2-6C83-5A95-5EBC1AB14A93}"/>
              </a:ext>
            </a:extLst>
          </p:cNvPr>
          <p:cNvSpPr/>
          <p:nvPr/>
        </p:nvSpPr>
        <p:spPr>
          <a:xfrm>
            <a:off x="1041752" y="404551"/>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15" name="TextBox 14">
            <a:extLst>
              <a:ext uri="{FF2B5EF4-FFF2-40B4-BE49-F238E27FC236}">
                <a16:creationId xmlns:a16="http://schemas.microsoft.com/office/drawing/2014/main" id="{40ED59F9-9E2D-1FB6-FE07-05A4D98183B2}"/>
              </a:ext>
            </a:extLst>
          </p:cNvPr>
          <p:cNvSpPr txBox="1"/>
          <p:nvPr/>
        </p:nvSpPr>
        <p:spPr>
          <a:xfrm>
            <a:off x="1004541" y="416158"/>
            <a:ext cx="1589804"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16" name="Straight Arrow Connector 15">
            <a:extLst>
              <a:ext uri="{FF2B5EF4-FFF2-40B4-BE49-F238E27FC236}">
                <a16:creationId xmlns:a16="http://schemas.microsoft.com/office/drawing/2014/main" id="{A7FF49CA-DA2E-4E40-0E97-93955734C707}"/>
              </a:ext>
            </a:extLst>
          </p:cNvPr>
          <p:cNvCxnSpPr>
            <a:cxnSpLocks/>
          </p:cNvCxnSpPr>
          <p:nvPr/>
        </p:nvCxnSpPr>
        <p:spPr>
          <a:xfrm>
            <a:off x="1762865" y="1126708"/>
            <a:ext cx="0" cy="74993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6128B00-C82C-B200-DA9E-5DAC45B8EC49}"/>
              </a:ext>
            </a:extLst>
          </p:cNvPr>
          <p:cNvSpPr txBox="1"/>
          <p:nvPr/>
        </p:nvSpPr>
        <p:spPr>
          <a:xfrm>
            <a:off x="1762865" y="1310542"/>
            <a:ext cx="1861457" cy="307777"/>
          </a:xfrm>
          <a:prstGeom prst="rect">
            <a:avLst/>
          </a:prstGeom>
          <a:noFill/>
        </p:spPr>
        <p:txBody>
          <a:bodyPr wrap="square" rtlCol="0">
            <a:spAutoFit/>
          </a:bodyPr>
          <a:lstStyle/>
          <a:p>
            <a:pPr algn="ctr"/>
            <a:r>
              <a:rPr lang="en-US" sz="1400" dirty="0"/>
              <a:t>[Boneh-Zhandry’13]</a:t>
            </a:r>
          </a:p>
        </p:txBody>
      </p:sp>
      <p:cxnSp>
        <p:nvCxnSpPr>
          <p:cNvPr id="23" name="Straight Arrow Connector 22">
            <a:extLst>
              <a:ext uri="{FF2B5EF4-FFF2-40B4-BE49-F238E27FC236}">
                <a16:creationId xmlns:a16="http://schemas.microsoft.com/office/drawing/2014/main" id="{62E7560E-E863-B405-A6B6-3498EAAD2D7C}"/>
              </a:ext>
            </a:extLst>
          </p:cNvPr>
          <p:cNvCxnSpPr>
            <a:cxnSpLocks/>
          </p:cNvCxnSpPr>
          <p:nvPr/>
        </p:nvCxnSpPr>
        <p:spPr>
          <a:xfrm flipH="1">
            <a:off x="7458740" y="2663456"/>
            <a:ext cx="1342146"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D83280E4-AC44-90EF-19E0-FFA39B7E8B9E}"/>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6" name="TextBox 25">
            <a:extLst>
              <a:ext uri="{FF2B5EF4-FFF2-40B4-BE49-F238E27FC236}">
                <a16:creationId xmlns:a16="http://schemas.microsoft.com/office/drawing/2014/main" id="{9EA7D16F-6221-2FC7-8D46-E57E7F4BA933}"/>
              </a:ext>
            </a:extLst>
          </p:cNvPr>
          <p:cNvSpPr txBox="1"/>
          <p:nvPr/>
        </p:nvSpPr>
        <p:spPr>
          <a:xfrm>
            <a:off x="6640694" y="245635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27" name="TextBox 26">
            <a:extLst>
              <a:ext uri="{FF2B5EF4-FFF2-40B4-BE49-F238E27FC236}">
                <a16:creationId xmlns:a16="http://schemas.microsoft.com/office/drawing/2014/main" id="{1A9FB7C5-A4CB-17E4-BEFC-CDFDBE95F653}"/>
              </a:ext>
            </a:extLst>
          </p:cNvPr>
          <p:cNvSpPr txBox="1"/>
          <p:nvPr/>
        </p:nvSpPr>
        <p:spPr>
          <a:xfrm>
            <a:off x="7787767" y="379802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cxnSp>
        <p:nvCxnSpPr>
          <p:cNvPr id="28" name="Straight Arrow Connector 27">
            <a:extLst>
              <a:ext uri="{FF2B5EF4-FFF2-40B4-BE49-F238E27FC236}">
                <a16:creationId xmlns:a16="http://schemas.microsoft.com/office/drawing/2014/main" id="{55A7599A-0C3F-C343-BD5C-72B6F101A3F8}"/>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873A89D6-835A-F5A0-E005-0684F0606B04}"/>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a:latin typeface="+mj-lt"/>
              </a:rPr>
              <a:t>Adaptive TDF</a:t>
            </a:r>
          </a:p>
        </p:txBody>
      </p:sp>
      <p:sp>
        <p:nvSpPr>
          <p:cNvPr id="30" name="TextBox 29">
            <a:extLst>
              <a:ext uri="{FF2B5EF4-FFF2-40B4-BE49-F238E27FC236}">
                <a16:creationId xmlns:a16="http://schemas.microsoft.com/office/drawing/2014/main" id="{E8914E22-9BD0-D463-DEEE-AF8753B904F5}"/>
              </a:ext>
            </a:extLst>
          </p:cNvPr>
          <p:cNvSpPr txBox="1"/>
          <p:nvPr/>
        </p:nvSpPr>
        <p:spPr>
          <a:xfrm>
            <a:off x="2783986" y="3767013"/>
            <a:ext cx="1861457" cy="584775"/>
          </a:xfrm>
          <a:prstGeom prst="rect">
            <a:avLst/>
          </a:prstGeom>
          <a:noFill/>
        </p:spPr>
        <p:txBody>
          <a:bodyPr wrap="square" rtlCol="0">
            <a:spAutoFit/>
          </a:bodyPr>
          <a:lstStyle/>
          <a:p>
            <a:pPr algn="ctr"/>
            <a:r>
              <a:rPr lang="en-US" sz="3200" dirty="0"/>
              <a:t>?</a:t>
            </a:r>
          </a:p>
        </p:txBody>
      </p:sp>
    </p:spTree>
    <p:extLst>
      <p:ext uri="{BB962C8B-B14F-4D97-AF65-F5344CB8AC3E}">
        <p14:creationId xmlns:p14="http://schemas.microsoft.com/office/powerpoint/2010/main" val="3015485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cxnSp>
        <p:nvCxnSpPr>
          <p:cNvPr id="6" name="Straight Arrow Connector 5">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426F0EA5-10C7-FB14-A000-7030FA64CBE0}"/>
              </a:ext>
            </a:extLst>
          </p:cNvPr>
          <p:cNvCxnSpPr>
            <a:cxnSpLocks/>
          </p:cNvCxnSpPr>
          <p:nvPr/>
        </p:nvCxnSpPr>
        <p:spPr>
          <a:xfrm flipH="1">
            <a:off x="7458740" y="2663456"/>
            <a:ext cx="1342146"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11" name="TextBox 10">
            <a:extLst>
              <a:ext uri="{FF2B5EF4-FFF2-40B4-BE49-F238E27FC236}">
                <a16:creationId xmlns:a16="http://schemas.microsoft.com/office/drawing/2014/main" id="{9A9BBA51-C0E4-F5DC-9936-4F09A7078CA8}"/>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12" name="TextBox 11">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3" name="TextBox 2">
            <a:extLst>
              <a:ext uri="{FF2B5EF4-FFF2-40B4-BE49-F238E27FC236}">
                <a16:creationId xmlns:a16="http://schemas.microsoft.com/office/drawing/2014/main" id="{DF4BA6B4-DA20-B258-B7F1-972B2813385F}"/>
              </a:ext>
            </a:extLst>
          </p:cNvPr>
          <p:cNvSpPr txBox="1"/>
          <p:nvPr/>
        </p:nvSpPr>
        <p:spPr>
          <a:xfrm>
            <a:off x="466292" y="1975898"/>
            <a:ext cx="2716325"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9" name="Straight Arrow Connector 8">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a:effectLst/>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B6320BE-E004-DA55-E7EC-BF22E388F958}"/>
              </a:ext>
            </a:extLst>
          </p:cNvPr>
          <p:cNvSpPr txBox="1"/>
          <p:nvPr/>
        </p:nvSpPr>
        <p:spPr>
          <a:xfrm>
            <a:off x="3521438" y="2474353"/>
            <a:ext cx="1861457" cy="307777"/>
          </a:xfrm>
          <a:prstGeom prst="rect">
            <a:avLst/>
          </a:prstGeom>
          <a:noFill/>
        </p:spPr>
        <p:txBody>
          <a:bodyPr wrap="square" rtlCol="0">
            <a:spAutoFit/>
          </a:bodyPr>
          <a:lstStyle/>
          <a:p>
            <a:pPr algn="ctr"/>
            <a:r>
              <a:rPr lang="en-US" sz="1400" dirty="0"/>
              <a:t>[Boneh-Zhandry’13]</a:t>
            </a:r>
          </a:p>
        </p:txBody>
      </p:sp>
      <p:sp>
        <p:nvSpPr>
          <p:cNvPr id="19" name="TextBox 18">
            <a:extLst>
              <a:ext uri="{FF2B5EF4-FFF2-40B4-BE49-F238E27FC236}">
                <a16:creationId xmlns:a16="http://schemas.microsoft.com/office/drawing/2014/main" id="{480CA025-2996-DDD8-C2CC-7C186C7F787A}"/>
              </a:ext>
            </a:extLst>
          </p:cNvPr>
          <p:cNvSpPr txBox="1"/>
          <p:nvPr/>
        </p:nvSpPr>
        <p:spPr>
          <a:xfrm>
            <a:off x="7787767" y="379802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4" name="Rectangle 13">
            <a:extLst>
              <a:ext uri="{FF2B5EF4-FFF2-40B4-BE49-F238E27FC236}">
                <a16:creationId xmlns:a16="http://schemas.microsoft.com/office/drawing/2014/main" id="{1FEEE5D2-7FC2-6C83-5A95-5EBC1AB14A93}"/>
              </a:ext>
            </a:extLst>
          </p:cNvPr>
          <p:cNvSpPr/>
          <p:nvPr/>
        </p:nvSpPr>
        <p:spPr>
          <a:xfrm>
            <a:off x="1041752" y="404551"/>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15" name="TextBox 14">
            <a:extLst>
              <a:ext uri="{FF2B5EF4-FFF2-40B4-BE49-F238E27FC236}">
                <a16:creationId xmlns:a16="http://schemas.microsoft.com/office/drawing/2014/main" id="{40ED59F9-9E2D-1FB6-FE07-05A4D98183B2}"/>
              </a:ext>
            </a:extLst>
          </p:cNvPr>
          <p:cNvSpPr txBox="1"/>
          <p:nvPr/>
        </p:nvSpPr>
        <p:spPr>
          <a:xfrm>
            <a:off x="1004541" y="416158"/>
            <a:ext cx="1589804"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16" name="Straight Arrow Connector 15">
            <a:extLst>
              <a:ext uri="{FF2B5EF4-FFF2-40B4-BE49-F238E27FC236}">
                <a16:creationId xmlns:a16="http://schemas.microsoft.com/office/drawing/2014/main" id="{A7FF49CA-DA2E-4E40-0E97-93955734C707}"/>
              </a:ext>
            </a:extLst>
          </p:cNvPr>
          <p:cNvCxnSpPr>
            <a:cxnSpLocks/>
          </p:cNvCxnSpPr>
          <p:nvPr/>
        </p:nvCxnSpPr>
        <p:spPr>
          <a:xfrm>
            <a:off x="1762865" y="1126708"/>
            <a:ext cx="0" cy="74993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6128B00-C82C-B200-DA9E-5DAC45B8EC49}"/>
              </a:ext>
            </a:extLst>
          </p:cNvPr>
          <p:cNvSpPr txBox="1"/>
          <p:nvPr/>
        </p:nvSpPr>
        <p:spPr>
          <a:xfrm>
            <a:off x="1762865" y="1310542"/>
            <a:ext cx="1861457" cy="307777"/>
          </a:xfrm>
          <a:prstGeom prst="rect">
            <a:avLst/>
          </a:prstGeom>
          <a:noFill/>
        </p:spPr>
        <p:txBody>
          <a:bodyPr wrap="square" rtlCol="0">
            <a:spAutoFit/>
          </a:bodyPr>
          <a:lstStyle/>
          <a:p>
            <a:pPr algn="ctr"/>
            <a:r>
              <a:rPr lang="en-US" sz="1400" dirty="0"/>
              <a:t>[Boneh-Zhandry’13]</a:t>
            </a:r>
          </a:p>
        </p:txBody>
      </p:sp>
      <p:sp>
        <p:nvSpPr>
          <p:cNvPr id="28" name="TextBox 27">
            <a:extLst>
              <a:ext uri="{FF2B5EF4-FFF2-40B4-BE49-F238E27FC236}">
                <a16:creationId xmlns:a16="http://schemas.microsoft.com/office/drawing/2014/main" id="{B2DCE650-9A9F-9409-AA90-30FBE8FE1F41}"/>
              </a:ext>
            </a:extLst>
          </p:cNvPr>
          <p:cNvSpPr txBox="1"/>
          <p:nvPr/>
        </p:nvSpPr>
        <p:spPr>
          <a:xfrm>
            <a:off x="6640694" y="2456350"/>
            <a:ext cx="1861457" cy="307777"/>
          </a:xfrm>
          <a:prstGeom prst="rect">
            <a:avLst/>
          </a:prstGeom>
          <a:noFill/>
        </p:spPr>
        <p:txBody>
          <a:bodyPr wrap="square" rtlCol="0">
            <a:spAutoFit/>
          </a:bodyPr>
          <a:lstStyle/>
          <a:p>
            <a:pPr algn="ctr"/>
            <a:r>
              <a:rPr lang="en-US" sz="1400" dirty="0">
                <a:solidFill>
                  <a:srgbClr val="00B050"/>
                </a:solidFill>
              </a:rPr>
              <a:t>[Our Work]</a:t>
            </a:r>
          </a:p>
        </p:txBody>
      </p:sp>
      <p:sp>
        <p:nvSpPr>
          <p:cNvPr id="33" name="Rectangle 32">
            <a:extLst>
              <a:ext uri="{FF2B5EF4-FFF2-40B4-BE49-F238E27FC236}">
                <a16:creationId xmlns:a16="http://schemas.microsoft.com/office/drawing/2014/main" id="{407D9B9A-4852-F0A7-C88F-1F05285435C7}"/>
              </a:ext>
            </a:extLst>
          </p:cNvPr>
          <p:cNvSpPr/>
          <p:nvPr/>
        </p:nvSpPr>
        <p:spPr>
          <a:xfrm>
            <a:off x="9649224" y="406755"/>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34" name="TextBox 33">
            <a:extLst>
              <a:ext uri="{FF2B5EF4-FFF2-40B4-BE49-F238E27FC236}">
                <a16:creationId xmlns:a16="http://schemas.microsoft.com/office/drawing/2014/main" id="{47070E6B-D479-C6B2-83DA-88AB6D6B9E8B}"/>
              </a:ext>
            </a:extLst>
          </p:cNvPr>
          <p:cNvSpPr txBox="1"/>
          <p:nvPr/>
        </p:nvSpPr>
        <p:spPr>
          <a:xfrm>
            <a:off x="9741244" y="416158"/>
            <a:ext cx="1589804" cy="1077218"/>
          </a:xfrm>
          <a:prstGeom prst="rect">
            <a:avLst/>
          </a:prstGeom>
          <a:noFill/>
        </p:spPr>
        <p:txBody>
          <a:bodyPr wrap="square" rtlCol="0">
            <a:spAutoFit/>
          </a:bodyPr>
          <a:lstStyle/>
          <a:p>
            <a:r>
              <a:rPr lang="en-US" sz="3200" dirty="0"/>
              <a:t>Codes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35" name="Straight Arrow Connector 34">
            <a:extLst>
              <a:ext uri="{FF2B5EF4-FFF2-40B4-BE49-F238E27FC236}">
                <a16:creationId xmlns:a16="http://schemas.microsoft.com/office/drawing/2014/main" id="{EA964ECB-4D8A-1591-B624-FD11E73C860E}"/>
              </a:ext>
            </a:extLst>
          </p:cNvPr>
          <p:cNvCxnSpPr>
            <a:cxnSpLocks/>
          </p:cNvCxnSpPr>
          <p:nvPr/>
        </p:nvCxnSpPr>
        <p:spPr>
          <a:xfrm>
            <a:off x="10370337" y="1128912"/>
            <a:ext cx="0" cy="74993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AD3A4530-88D9-2496-4B5E-1D5940920E53}"/>
              </a:ext>
            </a:extLst>
          </p:cNvPr>
          <p:cNvSpPr txBox="1"/>
          <p:nvPr/>
        </p:nvSpPr>
        <p:spPr>
          <a:xfrm>
            <a:off x="10330543" y="1255366"/>
            <a:ext cx="1861457" cy="523220"/>
          </a:xfrm>
          <a:prstGeom prst="rect">
            <a:avLst/>
          </a:prstGeom>
          <a:noFill/>
        </p:spPr>
        <p:txBody>
          <a:bodyPr wrap="square" rtlCol="0">
            <a:spAutoFit/>
          </a:bodyPr>
          <a:lstStyle/>
          <a:p>
            <a:pPr algn="ctr"/>
            <a:r>
              <a:rPr lang="en-US" sz="1400" dirty="0"/>
              <a:t>[Applebaum-Cash-Peikert-Sahai’09]</a:t>
            </a:r>
          </a:p>
        </p:txBody>
      </p:sp>
      <p:sp>
        <p:nvSpPr>
          <p:cNvPr id="39" name="TextBox 38">
            <a:extLst>
              <a:ext uri="{FF2B5EF4-FFF2-40B4-BE49-F238E27FC236}">
                <a16:creationId xmlns:a16="http://schemas.microsoft.com/office/drawing/2014/main" id="{BF5B78C1-1270-27D3-E5F4-E674BD14C3D2}"/>
              </a:ext>
            </a:extLst>
          </p:cNvPr>
          <p:cNvSpPr txBox="1"/>
          <p:nvPr/>
        </p:nvSpPr>
        <p:spPr>
          <a:xfrm>
            <a:off x="10232063" y="3971374"/>
            <a:ext cx="1861457" cy="738664"/>
          </a:xfrm>
          <a:prstGeom prst="rect">
            <a:avLst/>
          </a:prstGeom>
          <a:noFill/>
        </p:spPr>
        <p:txBody>
          <a:bodyPr wrap="square" rtlCol="0">
            <a:spAutoFit/>
          </a:bodyPr>
          <a:lstStyle/>
          <a:p>
            <a:pPr algn="ctr"/>
            <a:r>
              <a:rPr lang="en-US" sz="1400" dirty="0"/>
              <a:t>[</a:t>
            </a:r>
            <a:r>
              <a:rPr lang="en-US" sz="1400" dirty="0" err="1"/>
              <a:t>Alamati</a:t>
            </a:r>
            <a:r>
              <a:rPr lang="en-US" sz="1400" dirty="0"/>
              <a:t>-De Feo-Montgomery-Patranabis’20]</a:t>
            </a:r>
          </a:p>
        </p:txBody>
      </p:sp>
      <p:cxnSp>
        <p:nvCxnSpPr>
          <p:cNvPr id="42" name="Straight Arrow Connector 41">
            <a:extLst>
              <a:ext uri="{FF2B5EF4-FFF2-40B4-BE49-F238E27FC236}">
                <a16:creationId xmlns:a16="http://schemas.microsoft.com/office/drawing/2014/main" id="{7C7F7E65-356B-2E20-BBD8-50A8A9502716}"/>
              </a:ext>
            </a:extLst>
          </p:cNvPr>
          <p:cNvCxnSpPr>
            <a:cxnSpLocks/>
          </p:cNvCxnSpPr>
          <p:nvPr/>
        </p:nvCxnSpPr>
        <p:spPr>
          <a:xfrm>
            <a:off x="10370337" y="3974211"/>
            <a:ext cx="0" cy="735827"/>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a:latin typeface="+mj-lt"/>
              </a:rPr>
              <a:t>Adaptive TDF</a:t>
            </a:r>
          </a:p>
        </p:txBody>
      </p:sp>
      <p:sp>
        <p:nvSpPr>
          <p:cNvPr id="21" name="TextBox 20">
            <a:extLst>
              <a:ext uri="{FF2B5EF4-FFF2-40B4-BE49-F238E27FC236}">
                <a16:creationId xmlns:a16="http://schemas.microsoft.com/office/drawing/2014/main" id="{6F869AAC-7537-8753-C1DA-C4A18CE059AC}"/>
              </a:ext>
            </a:extLst>
          </p:cNvPr>
          <p:cNvSpPr txBox="1"/>
          <p:nvPr/>
        </p:nvSpPr>
        <p:spPr>
          <a:xfrm>
            <a:off x="2783986" y="3767013"/>
            <a:ext cx="1861457" cy="584775"/>
          </a:xfrm>
          <a:prstGeom prst="rect">
            <a:avLst/>
          </a:prstGeom>
          <a:noFill/>
        </p:spPr>
        <p:txBody>
          <a:bodyPr wrap="square" rtlCol="0">
            <a:spAutoFit/>
          </a:bodyPr>
          <a:lstStyle/>
          <a:p>
            <a:pPr algn="ctr"/>
            <a:r>
              <a:rPr lang="en-US" sz="3200" dirty="0"/>
              <a:t>?</a:t>
            </a:r>
          </a:p>
        </p:txBody>
      </p:sp>
      <p:sp>
        <p:nvSpPr>
          <p:cNvPr id="23" name="Rectangle 22">
            <a:extLst>
              <a:ext uri="{FF2B5EF4-FFF2-40B4-BE49-F238E27FC236}">
                <a16:creationId xmlns:a16="http://schemas.microsoft.com/office/drawing/2014/main" id="{531ACC35-4833-6E63-2906-E0574EFE0404}"/>
              </a:ext>
            </a:extLst>
          </p:cNvPr>
          <p:cNvSpPr/>
          <p:nvPr/>
        </p:nvSpPr>
        <p:spPr>
          <a:xfrm>
            <a:off x="8985080" y="3101265"/>
            <a:ext cx="2830515" cy="654878"/>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solidFill>
              </a:rPr>
              <a:t>Group Actions</a:t>
            </a:r>
          </a:p>
        </p:txBody>
      </p:sp>
    </p:spTree>
    <p:extLst>
      <p:ext uri="{BB962C8B-B14F-4D97-AF65-F5344CB8AC3E}">
        <p14:creationId xmlns:p14="http://schemas.microsoft.com/office/powerpoint/2010/main" val="3383323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a:latin typeface="+mj-lt"/>
              </a:rPr>
              <a:t>Adaptive TDF</a:t>
            </a:r>
          </a:p>
        </p:txBody>
      </p:sp>
      <p:sp>
        <p:nvSpPr>
          <p:cNvPr id="21" name="TextBox 20">
            <a:extLst>
              <a:ext uri="{FF2B5EF4-FFF2-40B4-BE49-F238E27FC236}">
                <a16:creationId xmlns:a16="http://schemas.microsoft.com/office/drawing/2014/main" id="{6F869AAC-7537-8753-C1DA-C4A18CE059AC}"/>
              </a:ext>
            </a:extLst>
          </p:cNvPr>
          <p:cNvSpPr txBox="1"/>
          <p:nvPr/>
        </p:nvSpPr>
        <p:spPr>
          <a:xfrm>
            <a:off x="2783986" y="3767013"/>
            <a:ext cx="1861457" cy="584775"/>
          </a:xfrm>
          <a:prstGeom prst="rect">
            <a:avLst/>
          </a:prstGeom>
          <a:noFill/>
        </p:spPr>
        <p:txBody>
          <a:bodyPr wrap="square" rtlCol="0">
            <a:spAutoFit/>
          </a:bodyPr>
          <a:lstStyle/>
          <a:p>
            <a:pPr algn="ctr"/>
            <a:r>
              <a:rPr lang="en-US" sz="3200" dirty="0"/>
              <a:t>?</a:t>
            </a:r>
          </a:p>
        </p:txBody>
      </p:sp>
      <p:pic>
        <p:nvPicPr>
          <p:cNvPr id="70" name="Picture 69">
            <a:extLst>
              <a:ext uri="{FF2B5EF4-FFF2-40B4-BE49-F238E27FC236}">
                <a16:creationId xmlns:a16="http://schemas.microsoft.com/office/drawing/2014/main" id="{1E103F2B-3821-F976-6C0E-5E8B4C83D5D0}"/>
              </a:ext>
            </a:extLst>
          </p:cNvPr>
          <p:cNvPicPr>
            <a:picLocks noChangeAspect="1"/>
          </p:cNvPicPr>
          <p:nvPr/>
        </p:nvPicPr>
        <p:blipFill>
          <a:blip r:embed="rId3">
            <a:alphaModFix amt="20000"/>
          </a:blip>
          <a:stretch>
            <a:fillRect/>
          </a:stretch>
        </p:blipFill>
        <p:spPr>
          <a:xfrm>
            <a:off x="360136" y="343399"/>
            <a:ext cx="5017443" cy="2859272"/>
          </a:xfrm>
          <a:prstGeom prst="rect">
            <a:avLst/>
          </a:prstGeom>
        </p:spPr>
      </p:pic>
      <p:pic>
        <p:nvPicPr>
          <p:cNvPr id="86" name="Picture 85">
            <a:extLst>
              <a:ext uri="{FF2B5EF4-FFF2-40B4-BE49-F238E27FC236}">
                <a16:creationId xmlns:a16="http://schemas.microsoft.com/office/drawing/2014/main" id="{6367FFCA-4B8C-9A10-6FC3-0334C8A1465F}"/>
              </a:ext>
            </a:extLst>
          </p:cNvPr>
          <p:cNvPicPr>
            <a:picLocks noChangeAspect="1"/>
          </p:cNvPicPr>
          <p:nvPr/>
        </p:nvPicPr>
        <p:blipFill>
          <a:blip r:embed="rId4">
            <a:alphaModFix amt="20000"/>
          </a:blip>
          <a:stretch>
            <a:fillRect/>
          </a:stretch>
        </p:blipFill>
        <p:spPr>
          <a:xfrm>
            <a:off x="6640694" y="341127"/>
            <a:ext cx="5553937" cy="5718544"/>
          </a:xfrm>
          <a:prstGeom prst="rect">
            <a:avLst/>
          </a:prstGeom>
        </p:spPr>
      </p:pic>
      <p:sp>
        <p:nvSpPr>
          <p:cNvPr id="4" name="Rectangle 3">
            <a:extLst>
              <a:ext uri="{FF2B5EF4-FFF2-40B4-BE49-F238E27FC236}">
                <a16:creationId xmlns:a16="http://schemas.microsoft.com/office/drawing/2014/main" id="{73C606BF-BB89-8868-4282-A592A711C3A3}"/>
              </a:ext>
            </a:extLst>
          </p:cNvPr>
          <p:cNvSpPr/>
          <p:nvPr/>
        </p:nvSpPr>
        <p:spPr>
          <a:xfrm>
            <a:off x="6724892" y="2291403"/>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1F46554B-B6ED-7046-223F-96D0A33679F5}"/>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TextBox 5">
            <a:extLst>
              <a:ext uri="{FF2B5EF4-FFF2-40B4-BE49-F238E27FC236}">
                <a16:creationId xmlns:a16="http://schemas.microsoft.com/office/drawing/2014/main" id="{BE640148-32F8-569A-01C2-AA0FB14CF2C7}"/>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7" name="TextBox 6">
            <a:extLst>
              <a:ext uri="{FF2B5EF4-FFF2-40B4-BE49-F238E27FC236}">
                <a16:creationId xmlns:a16="http://schemas.microsoft.com/office/drawing/2014/main" id="{74575583-0997-389C-A57A-670E5DE42722}"/>
              </a:ext>
            </a:extLst>
          </p:cNvPr>
          <p:cNvSpPr txBox="1"/>
          <p:nvPr/>
        </p:nvSpPr>
        <p:spPr>
          <a:xfrm>
            <a:off x="6640694" y="245635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9" name="Rectangle 8">
            <a:extLst>
              <a:ext uri="{FF2B5EF4-FFF2-40B4-BE49-F238E27FC236}">
                <a16:creationId xmlns:a16="http://schemas.microsoft.com/office/drawing/2014/main" id="{8D67EDBB-E87F-6631-B12A-F071385314C3}"/>
              </a:ext>
            </a:extLst>
          </p:cNvPr>
          <p:cNvSpPr/>
          <p:nvPr/>
        </p:nvSpPr>
        <p:spPr>
          <a:xfrm>
            <a:off x="9444942" y="3090441"/>
            <a:ext cx="2453833" cy="833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6" name="Picture 25">
            <a:extLst>
              <a:ext uri="{FF2B5EF4-FFF2-40B4-BE49-F238E27FC236}">
                <a16:creationId xmlns:a16="http://schemas.microsoft.com/office/drawing/2014/main" id="{241E022B-671D-164F-741F-919EC1825998}"/>
              </a:ext>
            </a:extLst>
          </p:cNvPr>
          <p:cNvPicPr>
            <a:picLocks noChangeAspect="1"/>
          </p:cNvPicPr>
          <p:nvPr/>
        </p:nvPicPr>
        <p:blipFill>
          <a:blip r:embed="rId5">
            <a:alphaModFix amt="20000"/>
          </a:blip>
          <a:stretch>
            <a:fillRect/>
          </a:stretch>
        </p:blipFill>
        <p:spPr>
          <a:xfrm>
            <a:off x="8897327" y="3061595"/>
            <a:ext cx="3011685" cy="859611"/>
          </a:xfrm>
          <a:prstGeom prst="rect">
            <a:avLst/>
          </a:prstGeom>
        </p:spPr>
      </p:pic>
    </p:spTree>
    <p:extLst>
      <p:ext uri="{BB962C8B-B14F-4D97-AF65-F5344CB8AC3E}">
        <p14:creationId xmlns:p14="http://schemas.microsoft.com/office/powerpoint/2010/main" val="3144237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8824A17C-AE73-12B5-F572-799D94A45770}"/>
              </a:ext>
            </a:extLst>
          </p:cNvPr>
          <p:cNvPicPr>
            <a:picLocks noChangeAspect="1"/>
          </p:cNvPicPr>
          <p:nvPr/>
        </p:nvPicPr>
        <p:blipFill>
          <a:blip r:embed="rId3"/>
          <a:stretch>
            <a:fillRect/>
          </a:stretch>
        </p:blipFill>
        <p:spPr>
          <a:xfrm rot="20031120">
            <a:off x="7118863" y="4939534"/>
            <a:ext cx="1925182" cy="1367544"/>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7591ACD-4312-4537-98CF-BB6F316E3C30}"/>
                  </a:ext>
                </a:extLst>
              </p:cNvPr>
              <p:cNvSpPr txBox="1"/>
              <p:nvPr/>
            </p:nvSpPr>
            <p:spPr>
              <a:xfrm>
                <a:off x="4623459" y="1593292"/>
                <a:ext cx="2766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𝑃𝐾𝐸</m:t>
                      </m:r>
                      <m:r>
                        <a:rPr lang="en-US" b="0" i="1" smtClean="0">
                          <a:latin typeface="Cambria Math" panose="02040503050406030204" pitchFamily="18" charset="0"/>
                        </a:rPr>
                        <m:t>=(</m:t>
                      </m:r>
                      <m:r>
                        <a:rPr lang="en-US" b="0" i="1" smtClean="0">
                          <a:latin typeface="Cambria Math" panose="02040503050406030204" pitchFamily="18" charset="0"/>
                        </a:rPr>
                        <m:t>𝐾𝐺𝑒𝑛</m:t>
                      </m:r>
                      <m:r>
                        <a:rPr lang="en-US" b="0" i="1" smtClean="0">
                          <a:latin typeface="Cambria Math" panose="02040503050406030204" pitchFamily="18" charset="0"/>
                        </a:rPr>
                        <m:t>, </m:t>
                      </m:r>
                      <m:r>
                        <a:rPr lang="en-US" b="0" i="1" smtClean="0">
                          <a:latin typeface="Cambria Math" panose="02040503050406030204" pitchFamily="18" charset="0"/>
                        </a:rPr>
                        <m:t>𝐸𝑛𝑐</m:t>
                      </m:r>
                      <m:r>
                        <a:rPr lang="en-US" b="0" i="1" smtClean="0">
                          <a:latin typeface="Cambria Math" panose="02040503050406030204" pitchFamily="18" charset="0"/>
                        </a:rPr>
                        <m:t>, </m:t>
                      </m:r>
                      <m:r>
                        <a:rPr lang="en-US" b="0" i="1" smtClean="0">
                          <a:latin typeface="Cambria Math" panose="02040503050406030204" pitchFamily="18" charset="0"/>
                        </a:rPr>
                        <m:t>𝐷𝑒𝑐</m:t>
                      </m:r>
                      <m:r>
                        <a:rPr lang="en-US" b="0" i="1" smtClean="0">
                          <a:latin typeface="Cambria Math" panose="02040503050406030204" pitchFamily="18" charset="0"/>
                        </a:rPr>
                        <m:t>)</m:t>
                      </m:r>
                    </m:oMath>
                  </m:oMathPara>
                </a14:m>
                <a:endParaRPr lang="en-CH" dirty="0"/>
              </a:p>
            </p:txBody>
          </p:sp>
        </mc:Choice>
        <mc:Fallback xmlns="">
          <p:sp>
            <p:nvSpPr>
              <p:cNvPr id="29" name="TextBox 28">
                <a:extLst>
                  <a:ext uri="{FF2B5EF4-FFF2-40B4-BE49-F238E27FC236}">
                    <a16:creationId xmlns:a16="http://schemas.microsoft.com/office/drawing/2014/main" id="{47591ACD-4312-4537-98CF-BB6F316E3C30}"/>
                  </a:ext>
                </a:extLst>
              </p:cNvPr>
              <p:cNvSpPr txBox="1">
                <a:spLocks noRot="1" noChangeAspect="1" noMove="1" noResize="1" noEditPoints="1" noAdjustHandles="1" noChangeArrowheads="1" noChangeShapeType="1" noTextEdit="1"/>
              </p:cNvSpPr>
              <p:nvPr/>
            </p:nvSpPr>
            <p:spPr>
              <a:xfrm>
                <a:off x="4623459" y="1593292"/>
                <a:ext cx="2766951" cy="369332"/>
              </a:xfrm>
              <a:prstGeom prst="rect">
                <a:avLst/>
              </a:prstGeom>
              <a:blipFill>
                <a:blip r:embed="rId9"/>
                <a:stretch>
                  <a:fillRect b="-13115"/>
                </a:stretch>
              </a:blipFill>
            </p:spPr>
            <p:txBody>
              <a:bodyPr/>
              <a:lstStyle/>
              <a:p>
                <a:r>
                  <a:rPr lang="en-CH">
                    <a:noFill/>
                  </a:rPr>
                  <a:t> </a:t>
                </a:r>
              </a:p>
            </p:txBody>
          </p:sp>
        </mc:Fallback>
      </mc:AlternateContent>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IND-CCA Security</a:t>
            </a:r>
          </a:p>
        </p:txBody>
      </p:sp>
      <p:pic>
        <p:nvPicPr>
          <p:cNvPr id="11" name="Graphic 10" descr="Programmer female with solid fill">
            <a:extLst>
              <a:ext uri="{FF2B5EF4-FFF2-40B4-BE49-F238E27FC236}">
                <a16:creationId xmlns:a16="http://schemas.microsoft.com/office/drawing/2014/main" id="{71846225-51A4-41E1-8804-F6D178C35B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08770" y="2307374"/>
            <a:ext cx="914400" cy="914400"/>
          </a:xfrm>
          <a:prstGeom prst="rect">
            <a:avLst/>
          </a:prstGeom>
        </p:spPr>
      </p:pic>
      <p:pic>
        <p:nvPicPr>
          <p:cNvPr id="12" name="Graphic 11" descr="Programmer male outline">
            <a:extLst>
              <a:ext uri="{FF2B5EF4-FFF2-40B4-BE49-F238E27FC236}">
                <a16:creationId xmlns:a16="http://schemas.microsoft.com/office/drawing/2014/main" id="{74468D53-1F4E-4561-A1B0-6E0C9FA1392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73140" y="2307374"/>
            <a:ext cx="914400" cy="914400"/>
          </a:xfrm>
          <a:prstGeom prst="rect">
            <a:avLst/>
          </a:prstGeom>
        </p:spPr>
      </p:pic>
      <p:sp>
        <p:nvSpPr>
          <p:cNvPr id="13" name="TextBox 12">
            <a:extLst>
              <a:ext uri="{FF2B5EF4-FFF2-40B4-BE49-F238E27FC236}">
                <a16:creationId xmlns:a16="http://schemas.microsoft.com/office/drawing/2014/main" id="{F6B309F3-1A55-4ED1-8923-1D2666EAB1C4}"/>
              </a:ext>
            </a:extLst>
          </p:cNvPr>
          <p:cNvSpPr txBox="1"/>
          <p:nvPr/>
        </p:nvSpPr>
        <p:spPr>
          <a:xfrm>
            <a:off x="3133155" y="2020720"/>
            <a:ext cx="682831" cy="369332"/>
          </a:xfrm>
          <a:prstGeom prst="rect">
            <a:avLst/>
          </a:prstGeom>
          <a:noFill/>
        </p:spPr>
        <p:txBody>
          <a:bodyPr wrap="square" rtlCol="0">
            <a:spAutoFit/>
          </a:bodyPr>
          <a:lstStyle/>
          <a:p>
            <a:r>
              <a:rPr lang="en-US" dirty="0"/>
              <a:t>Alice</a:t>
            </a:r>
            <a:endParaRPr lang="en-CH" dirty="0"/>
          </a:p>
        </p:txBody>
      </p:sp>
      <p:sp>
        <p:nvSpPr>
          <p:cNvPr id="14" name="TextBox 13">
            <a:extLst>
              <a:ext uri="{FF2B5EF4-FFF2-40B4-BE49-F238E27FC236}">
                <a16:creationId xmlns:a16="http://schemas.microsoft.com/office/drawing/2014/main" id="{C0AC5AC4-8B79-4A13-9BC0-F979AD803036}"/>
              </a:ext>
            </a:extLst>
          </p:cNvPr>
          <p:cNvSpPr txBox="1"/>
          <p:nvPr/>
        </p:nvSpPr>
        <p:spPr>
          <a:xfrm>
            <a:off x="8341957" y="2020720"/>
            <a:ext cx="682831" cy="369332"/>
          </a:xfrm>
          <a:prstGeom prst="rect">
            <a:avLst/>
          </a:prstGeom>
          <a:noFill/>
        </p:spPr>
        <p:txBody>
          <a:bodyPr wrap="square" rtlCol="0">
            <a:spAutoFit/>
          </a:bodyPr>
          <a:lstStyle/>
          <a:p>
            <a:r>
              <a:rPr lang="en-US" dirty="0"/>
              <a:t>Bob</a:t>
            </a:r>
            <a:endParaRPr lang="en-CH"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72A4F00-CEB3-49E6-9D5F-21B2FD1709C5}"/>
                  </a:ext>
                </a:extLst>
              </p:cNvPr>
              <p:cNvSpPr txBox="1"/>
              <p:nvPr/>
            </p:nvSpPr>
            <p:spPr>
              <a:xfrm>
                <a:off x="7342564" y="3332982"/>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15" name="TextBox 14">
                <a:extLst>
                  <a:ext uri="{FF2B5EF4-FFF2-40B4-BE49-F238E27FC236}">
                    <a16:creationId xmlns:a16="http://schemas.microsoft.com/office/drawing/2014/main" id="{A72A4F00-CEB3-49E6-9D5F-21B2FD1709C5}"/>
                  </a:ext>
                </a:extLst>
              </p:cNvPr>
              <p:cNvSpPr txBox="1">
                <a:spLocks noRot="1" noChangeAspect="1" noMove="1" noResize="1" noEditPoints="1" noAdjustHandles="1" noChangeArrowheads="1" noChangeShapeType="1" noTextEdit="1"/>
              </p:cNvSpPr>
              <p:nvPr/>
            </p:nvSpPr>
            <p:spPr>
              <a:xfrm>
                <a:off x="7342564" y="3332982"/>
                <a:ext cx="2902469" cy="1061829"/>
              </a:xfrm>
              <a:prstGeom prst="rect">
                <a:avLst/>
              </a:prstGeom>
              <a:blipFill>
                <a:blip r:embed="rId1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6" name="Arrow: Right 15">
                <a:extLst>
                  <a:ext uri="{FF2B5EF4-FFF2-40B4-BE49-F238E27FC236}">
                    <a16:creationId xmlns:a16="http://schemas.microsoft.com/office/drawing/2014/main" id="{1FB9A064-E60E-4B2A-80E8-A41BB75DE447}"/>
                  </a:ext>
                </a:extLst>
              </p:cNvPr>
              <p:cNvSpPr/>
              <p:nvPr/>
            </p:nvSpPr>
            <p:spPr>
              <a:xfrm>
                <a:off x="4473043" y="2661988"/>
                <a:ext cx="3150222"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𝑐</m:t>
                      </m:r>
                    </m:oMath>
                  </m:oMathPara>
                </a14:m>
                <a:endParaRPr lang="en-CH" dirty="0">
                  <a:solidFill>
                    <a:schemeClr val="tx1"/>
                  </a:solidFill>
                </a:endParaRPr>
              </a:p>
            </p:txBody>
          </p:sp>
        </mc:Choice>
        <mc:Fallback xmlns="">
          <p:sp>
            <p:nvSpPr>
              <p:cNvPr id="16" name="Arrow: Right 15">
                <a:extLst>
                  <a:ext uri="{FF2B5EF4-FFF2-40B4-BE49-F238E27FC236}">
                    <a16:creationId xmlns:a16="http://schemas.microsoft.com/office/drawing/2014/main" id="{1FB9A064-E60E-4B2A-80E8-A41BB75DE447}"/>
                  </a:ext>
                </a:extLst>
              </p:cNvPr>
              <p:cNvSpPr>
                <a:spLocks noRot="1" noChangeAspect="1" noMove="1" noResize="1" noEditPoints="1" noAdjustHandles="1" noChangeArrowheads="1" noChangeShapeType="1" noTextEdit="1"/>
              </p:cNvSpPr>
              <p:nvPr/>
            </p:nvSpPr>
            <p:spPr>
              <a:xfrm>
                <a:off x="4473043" y="2661988"/>
                <a:ext cx="3150222" cy="564077"/>
              </a:xfrm>
              <a:prstGeom prst="rightArrow">
                <a:avLst/>
              </a:prstGeom>
              <a:blipFill>
                <a:blip r:embed="rId15"/>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C38C710-1790-4E4A-8CB6-ECCD0B86BC7E}"/>
                  </a:ext>
                </a:extLst>
              </p:cNvPr>
              <p:cNvSpPr txBox="1"/>
              <p:nvPr/>
            </p:nvSpPr>
            <p:spPr>
              <a:xfrm>
                <a:off x="2014735" y="3333519"/>
                <a:ext cx="2902469" cy="147732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𝐸𝑛𝑐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17" name="TextBox 16">
                <a:extLst>
                  <a:ext uri="{FF2B5EF4-FFF2-40B4-BE49-F238E27FC236}">
                    <a16:creationId xmlns:a16="http://schemas.microsoft.com/office/drawing/2014/main" id="{0C38C710-1790-4E4A-8CB6-ECCD0B86BC7E}"/>
                  </a:ext>
                </a:extLst>
              </p:cNvPr>
              <p:cNvSpPr txBox="1">
                <a:spLocks noRot="1" noChangeAspect="1" noMove="1" noResize="1" noEditPoints="1" noAdjustHandles="1" noChangeArrowheads="1" noChangeShapeType="1" noTextEdit="1"/>
              </p:cNvSpPr>
              <p:nvPr/>
            </p:nvSpPr>
            <p:spPr>
              <a:xfrm>
                <a:off x="2014735" y="3333519"/>
                <a:ext cx="2902469" cy="1477328"/>
              </a:xfrm>
              <a:prstGeom prst="rect">
                <a:avLst/>
              </a:prstGeom>
              <a:blipFill>
                <a:blip r:embed="rId16"/>
                <a:stretch>
                  <a:fillRect/>
                </a:stretch>
              </a:blipFill>
            </p:spPr>
            <p:txBody>
              <a:bodyPr/>
              <a:lstStyle/>
              <a:p>
                <a:r>
                  <a:rPr lang="en-CH">
                    <a:noFill/>
                  </a:rPr>
                  <a:t> </a:t>
                </a:r>
              </a:p>
            </p:txBody>
          </p:sp>
        </mc:Fallback>
      </mc:AlternateContent>
      <p:sp>
        <p:nvSpPr>
          <p:cNvPr id="18" name="Arrow: Right 17">
            <a:extLst>
              <a:ext uri="{FF2B5EF4-FFF2-40B4-BE49-F238E27FC236}">
                <a16:creationId xmlns:a16="http://schemas.microsoft.com/office/drawing/2014/main" id="{AD325410-A6E4-4056-8247-610D5B41E861}"/>
              </a:ext>
            </a:extLst>
          </p:cNvPr>
          <p:cNvSpPr/>
          <p:nvPr/>
        </p:nvSpPr>
        <p:spPr>
          <a:xfrm rot="5400000">
            <a:off x="5110958" y="3649568"/>
            <a:ext cx="1696258"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D0F3B2C-9455-4D26-A99D-32D5CD9D3A86}"/>
                  </a:ext>
                </a:extLst>
              </p:cNvPr>
              <p:cNvSpPr txBox="1"/>
              <p:nvPr/>
            </p:nvSpPr>
            <p:spPr>
              <a:xfrm>
                <a:off x="5783749" y="3633568"/>
                <a:ext cx="3506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𝑐</m:t>
                      </m:r>
                    </m:oMath>
                  </m:oMathPara>
                </a14:m>
                <a:endParaRPr lang="en-CH" dirty="0"/>
              </a:p>
            </p:txBody>
          </p:sp>
        </mc:Choice>
        <mc:Fallback xmlns="">
          <p:sp>
            <p:nvSpPr>
              <p:cNvPr id="19" name="TextBox 18">
                <a:extLst>
                  <a:ext uri="{FF2B5EF4-FFF2-40B4-BE49-F238E27FC236}">
                    <a16:creationId xmlns:a16="http://schemas.microsoft.com/office/drawing/2014/main" id="{BD0F3B2C-9455-4D26-A99D-32D5CD9D3A86}"/>
                  </a:ext>
                </a:extLst>
              </p:cNvPr>
              <p:cNvSpPr txBox="1">
                <a:spLocks noRot="1" noChangeAspect="1" noMove="1" noResize="1" noEditPoints="1" noAdjustHandles="1" noChangeArrowheads="1" noChangeShapeType="1" noTextEdit="1"/>
              </p:cNvSpPr>
              <p:nvPr/>
            </p:nvSpPr>
            <p:spPr>
              <a:xfrm>
                <a:off x="5783749" y="3633568"/>
                <a:ext cx="350673" cy="369332"/>
              </a:xfrm>
              <a:prstGeom prst="rect">
                <a:avLst/>
              </a:prstGeom>
              <a:blipFill>
                <a:blip r:embed="rId17"/>
                <a:stretch>
                  <a:fillRect/>
                </a:stretch>
              </a:blipFill>
            </p:spPr>
            <p:txBody>
              <a:bodyPr/>
              <a:lstStyle/>
              <a:p>
                <a:r>
                  <a:rPr lang="en-CH">
                    <a:noFill/>
                  </a:rPr>
                  <a:t> </a:t>
                </a:r>
              </a:p>
            </p:txBody>
          </p:sp>
        </mc:Fallback>
      </mc:AlternateContent>
      <p:pic>
        <p:nvPicPr>
          <p:cNvPr id="20" name="Graphic 19" descr="Detective female with solid fill">
            <a:extLst>
              <a:ext uri="{FF2B5EF4-FFF2-40B4-BE49-F238E27FC236}">
                <a16:creationId xmlns:a16="http://schemas.microsoft.com/office/drawing/2014/main" id="{BB782818-6354-4493-BBA6-307912F340C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507824" y="5102699"/>
            <a:ext cx="914400" cy="914400"/>
          </a:xfrm>
          <a:prstGeom prst="rect">
            <a:avLst/>
          </a:prstGeom>
        </p:spPr>
      </p:pic>
      <p:sp>
        <p:nvSpPr>
          <p:cNvPr id="21" name="TextBox 20">
            <a:extLst>
              <a:ext uri="{FF2B5EF4-FFF2-40B4-BE49-F238E27FC236}">
                <a16:creationId xmlns:a16="http://schemas.microsoft.com/office/drawing/2014/main" id="{91110149-E641-4B8B-96FE-BBDCD50C495D}"/>
              </a:ext>
            </a:extLst>
          </p:cNvPr>
          <p:cNvSpPr txBox="1"/>
          <p:nvPr/>
        </p:nvSpPr>
        <p:spPr>
          <a:xfrm>
            <a:off x="5716630" y="4810847"/>
            <a:ext cx="682831" cy="369332"/>
          </a:xfrm>
          <a:prstGeom prst="rect">
            <a:avLst/>
          </a:prstGeom>
          <a:noFill/>
        </p:spPr>
        <p:txBody>
          <a:bodyPr wrap="square" rtlCol="0">
            <a:spAutoFit/>
          </a:bodyPr>
          <a:lstStyle/>
          <a:p>
            <a:r>
              <a:rPr lang="en-US" dirty="0"/>
              <a:t>Eve</a:t>
            </a:r>
            <a:endParaRPr lang="en-CH" dirty="0"/>
          </a:p>
        </p:txBody>
      </p:sp>
      <p:sp>
        <p:nvSpPr>
          <p:cNvPr id="23" name="Thought Bubble: Cloud 22">
            <a:extLst>
              <a:ext uri="{FF2B5EF4-FFF2-40B4-BE49-F238E27FC236}">
                <a16:creationId xmlns:a16="http://schemas.microsoft.com/office/drawing/2014/main" id="{56E650C5-25E9-4F9D-8B26-B4A04B4AFDDD}"/>
              </a:ext>
            </a:extLst>
          </p:cNvPr>
          <p:cNvSpPr/>
          <p:nvPr/>
        </p:nvSpPr>
        <p:spPr>
          <a:xfrm rot="1156104">
            <a:off x="6260619" y="4460705"/>
            <a:ext cx="920854" cy="700281"/>
          </a:xfrm>
          <a:prstGeom prst="cloudCallout">
            <a:avLst>
              <a:gd name="adj1" fmla="val -25678"/>
              <a:gd name="adj2" fmla="val 853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664F12A-AF4F-48DD-8440-7F6FC6B966FA}"/>
                  </a:ext>
                </a:extLst>
              </p:cNvPr>
              <p:cNvSpPr txBox="1"/>
              <p:nvPr/>
            </p:nvSpPr>
            <p:spPr>
              <a:xfrm>
                <a:off x="6336873" y="457533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m:oMathPara>
                </a14:m>
                <a:endParaRPr lang="en-CH" dirty="0"/>
              </a:p>
            </p:txBody>
          </p:sp>
        </mc:Choice>
        <mc:Fallback xmlns="">
          <p:sp>
            <p:nvSpPr>
              <p:cNvPr id="32" name="TextBox 31">
                <a:extLst>
                  <a:ext uri="{FF2B5EF4-FFF2-40B4-BE49-F238E27FC236}">
                    <a16:creationId xmlns:a16="http://schemas.microsoft.com/office/drawing/2014/main" id="{7664F12A-AF4F-48DD-8440-7F6FC6B966FA}"/>
                  </a:ext>
                </a:extLst>
              </p:cNvPr>
              <p:cNvSpPr txBox="1">
                <a:spLocks noRot="1" noChangeAspect="1" noMove="1" noResize="1" noEditPoints="1" noAdjustHandles="1" noChangeArrowheads="1" noChangeShapeType="1" noTextEdit="1"/>
              </p:cNvSpPr>
              <p:nvPr/>
            </p:nvSpPr>
            <p:spPr>
              <a:xfrm>
                <a:off x="6336873" y="4575335"/>
                <a:ext cx="769830" cy="369332"/>
              </a:xfrm>
              <a:prstGeom prst="rect">
                <a:avLst/>
              </a:prstGeom>
              <a:blipFill>
                <a:blip r:embed="rId20"/>
                <a:stretch>
                  <a:fillRect/>
                </a:stretch>
              </a:blipFill>
            </p:spPr>
            <p:txBody>
              <a:bodyPr/>
              <a:lstStyle/>
              <a:p>
                <a:r>
                  <a:rPr lang="en-CH">
                    <a:noFill/>
                  </a:rPr>
                  <a:t> </a:t>
                </a:r>
              </a:p>
            </p:txBody>
          </p:sp>
        </mc:Fallback>
      </mc:AlternateContent>
      <p:sp>
        <p:nvSpPr>
          <p:cNvPr id="35" name="Rectangle 34">
            <a:extLst>
              <a:ext uri="{FF2B5EF4-FFF2-40B4-BE49-F238E27FC236}">
                <a16:creationId xmlns:a16="http://schemas.microsoft.com/office/drawing/2014/main" id="{84DAE3DE-B5D0-A3CE-58F3-1D7201E5C13E}"/>
              </a:ext>
            </a:extLst>
          </p:cNvPr>
          <p:cNvSpPr/>
          <p:nvPr/>
        </p:nvSpPr>
        <p:spPr>
          <a:xfrm>
            <a:off x="9740684" y="495085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570B585-EBC5-6868-38EB-77E760FF137F}"/>
                  </a:ext>
                </a:extLst>
              </p:cNvPr>
              <p:cNvSpPr txBox="1"/>
              <p:nvPr/>
            </p:nvSpPr>
            <p:spPr>
              <a:xfrm>
                <a:off x="9195286" y="520010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36" name="TextBox 35">
                <a:extLst>
                  <a:ext uri="{FF2B5EF4-FFF2-40B4-BE49-F238E27FC236}">
                    <a16:creationId xmlns:a16="http://schemas.microsoft.com/office/drawing/2014/main" id="{1570B585-EBC5-6868-38EB-77E760FF137F}"/>
                  </a:ext>
                </a:extLst>
              </p:cNvPr>
              <p:cNvSpPr txBox="1">
                <a:spLocks noRot="1" noChangeAspect="1" noMove="1" noResize="1" noEditPoints="1" noAdjustHandles="1" noChangeArrowheads="1" noChangeShapeType="1" noTextEdit="1"/>
              </p:cNvSpPr>
              <p:nvPr/>
            </p:nvSpPr>
            <p:spPr>
              <a:xfrm>
                <a:off x="9195286" y="5200107"/>
                <a:ext cx="2902469" cy="1061829"/>
              </a:xfrm>
              <a:prstGeom prst="rect">
                <a:avLst/>
              </a:prstGeom>
              <a:blipFill>
                <a:blip r:embed="rId21"/>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9E6C8C4-AE39-991E-E6E4-36A920030B24}"/>
                  </a:ext>
                </a:extLst>
              </p:cNvPr>
              <p:cNvSpPr txBox="1"/>
              <p:nvPr/>
            </p:nvSpPr>
            <p:spPr>
              <a:xfrm>
                <a:off x="7653123" y="5026073"/>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37" name="TextBox 36">
                <a:extLst>
                  <a:ext uri="{FF2B5EF4-FFF2-40B4-BE49-F238E27FC236}">
                    <a16:creationId xmlns:a16="http://schemas.microsoft.com/office/drawing/2014/main" id="{09E6C8C4-AE39-991E-E6E4-36A920030B24}"/>
                  </a:ext>
                </a:extLst>
              </p:cNvPr>
              <p:cNvSpPr txBox="1">
                <a:spLocks noRot="1" noChangeAspect="1" noMove="1" noResize="1" noEditPoints="1" noAdjustHandles="1" noChangeArrowheads="1" noChangeShapeType="1" noTextEdit="1"/>
              </p:cNvSpPr>
              <p:nvPr/>
            </p:nvSpPr>
            <p:spPr>
              <a:xfrm>
                <a:off x="7653123" y="5026073"/>
                <a:ext cx="769830" cy="369332"/>
              </a:xfrm>
              <a:prstGeom prst="rect">
                <a:avLst/>
              </a:prstGeom>
              <a:blipFill>
                <a:blip r:embed="rId22"/>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594F5AD-9916-72D1-70AF-2EA9C64F8010}"/>
                  </a:ext>
                </a:extLst>
              </p:cNvPr>
              <p:cNvSpPr txBox="1"/>
              <p:nvPr/>
            </p:nvSpPr>
            <p:spPr>
              <a:xfrm>
                <a:off x="7653123" y="5764361"/>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38" name="TextBox 37">
                <a:extLst>
                  <a:ext uri="{FF2B5EF4-FFF2-40B4-BE49-F238E27FC236}">
                    <a16:creationId xmlns:a16="http://schemas.microsoft.com/office/drawing/2014/main" id="{0594F5AD-9916-72D1-70AF-2EA9C64F8010}"/>
                  </a:ext>
                </a:extLst>
              </p:cNvPr>
              <p:cNvSpPr txBox="1">
                <a:spLocks noRot="1" noChangeAspect="1" noMove="1" noResize="1" noEditPoints="1" noAdjustHandles="1" noChangeArrowheads="1" noChangeShapeType="1" noTextEdit="1"/>
              </p:cNvSpPr>
              <p:nvPr/>
            </p:nvSpPr>
            <p:spPr>
              <a:xfrm>
                <a:off x="7653123" y="5764361"/>
                <a:ext cx="769830" cy="369332"/>
              </a:xfrm>
              <a:prstGeom prst="rect">
                <a:avLst/>
              </a:prstGeom>
              <a:blipFill>
                <a:blip r:embed="rId23"/>
                <a:stretch>
                  <a:fillRect/>
                </a:stretch>
              </a:blipFill>
            </p:spPr>
            <p:txBody>
              <a:bodyPr/>
              <a:lstStyle/>
              <a:p>
                <a:r>
                  <a:rPr lang="en-CH">
                    <a:noFill/>
                  </a:rPr>
                  <a:t> </a:t>
                </a:r>
              </a:p>
            </p:txBody>
          </p:sp>
        </mc:Fallback>
      </mc:AlternateContent>
    </p:spTree>
    <p:extLst>
      <p:ext uri="{BB962C8B-B14F-4D97-AF65-F5344CB8AC3E}">
        <p14:creationId xmlns:p14="http://schemas.microsoft.com/office/powerpoint/2010/main" val="40156109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Adaptive</a:t>
            </a:r>
            <a:r>
              <a:rPr lang="en-US" sz="3200" dirty="0">
                <a:latin typeface="+mj-lt"/>
              </a:rPr>
              <a:t> TDF</a:t>
            </a:r>
          </a:p>
        </p:txBody>
      </p:sp>
      <p:pic>
        <p:nvPicPr>
          <p:cNvPr id="70" name="Picture 69">
            <a:extLst>
              <a:ext uri="{FF2B5EF4-FFF2-40B4-BE49-F238E27FC236}">
                <a16:creationId xmlns:a16="http://schemas.microsoft.com/office/drawing/2014/main" id="{1E103F2B-3821-F976-6C0E-5E8B4C83D5D0}"/>
              </a:ext>
            </a:extLst>
          </p:cNvPr>
          <p:cNvPicPr>
            <a:picLocks noChangeAspect="1"/>
          </p:cNvPicPr>
          <p:nvPr/>
        </p:nvPicPr>
        <p:blipFill>
          <a:blip r:embed="rId3">
            <a:alphaModFix amt="20000"/>
          </a:blip>
          <a:stretch>
            <a:fillRect/>
          </a:stretch>
        </p:blipFill>
        <p:spPr>
          <a:xfrm>
            <a:off x="360136" y="343399"/>
            <a:ext cx="5017443" cy="2859272"/>
          </a:xfrm>
          <a:prstGeom prst="rect">
            <a:avLst/>
          </a:prstGeom>
        </p:spPr>
      </p:pic>
      <p:pic>
        <p:nvPicPr>
          <p:cNvPr id="86" name="Picture 85">
            <a:extLst>
              <a:ext uri="{FF2B5EF4-FFF2-40B4-BE49-F238E27FC236}">
                <a16:creationId xmlns:a16="http://schemas.microsoft.com/office/drawing/2014/main" id="{6367FFCA-4B8C-9A10-6FC3-0334C8A1465F}"/>
              </a:ext>
            </a:extLst>
          </p:cNvPr>
          <p:cNvPicPr>
            <a:picLocks noChangeAspect="1"/>
          </p:cNvPicPr>
          <p:nvPr/>
        </p:nvPicPr>
        <p:blipFill>
          <a:blip r:embed="rId4">
            <a:alphaModFix amt="20000"/>
          </a:blip>
          <a:stretch>
            <a:fillRect/>
          </a:stretch>
        </p:blipFill>
        <p:spPr>
          <a:xfrm>
            <a:off x="6640694" y="341127"/>
            <a:ext cx="5553937" cy="5718544"/>
          </a:xfrm>
          <a:prstGeom prst="rect">
            <a:avLst/>
          </a:prstGeom>
        </p:spPr>
      </p:pic>
      <p:sp>
        <p:nvSpPr>
          <p:cNvPr id="3" name="TextBox 2">
            <a:extLst>
              <a:ext uri="{FF2B5EF4-FFF2-40B4-BE49-F238E27FC236}">
                <a16:creationId xmlns:a16="http://schemas.microsoft.com/office/drawing/2014/main" id="{20664BDB-A42A-81E3-CC6A-FAB392BA6B7F}"/>
              </a:ext>
            </a:extLst>
          </p:cNvPr>
          <p:cNvSpPr txBox="1"/>
          <p:nvPr/>
        </p:nvSpPr>
        <p:spPr>
          <a:xfrm>
            <a:off x="2417237" y="3811771"/>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9" name="TextBox 8">
            <a:extLst>
              <a:ext uri="{FF2B5EF4-FFF2-40B4-BE49-F238E27FC236}">
                <a16:creationId xmlns:a16="http://schemas.microsoft.com/office/drawing/2014/main" id="{218FD954-0991-4574-8C49-BAEE779BC91E}"/>
              </a:ext>
            </a:extLst>
          </p:cNvPr>
          <p:cNvSpPr txBox="1"/>
          <p:nvPr/>
        </p:nvSpPr>
        <p:spPr>
          <a:xfrm>
            <a:off x="505770" y="3028341"/>
            <a:ext cx="2765836" cy="646331"/>
          </a:xfrm>
          <a:prstGeom prst="rect">
            <a:avLst/>
          </a:prstGeom>
          <a:noFill/>
        </p:spPr>
        <p:txBody>
          <a:bodyPr wrap="square" rtlCol="0">
            <a:spAutoFit/>
          </a:bodyPr>
          <a:lstStyle/>
          <a:p>
            <a:pPr algn="ctr"/>
            <a:r>
              <a:rPr lang="en-US" dirty="0"/>
              <a:t>Secure against </a:t>
            </a:r>
            <a:r>
              <a:rPr lang="en-US" b="1" dirty="0"/>
              <a:t>quantum</a:t>
            </a:r>
            <a:r>
              <a:rPr lang="en-US" dirty="0"/>
              <a:t> TDF inversion queries.</a:t>
            </a:r>
            <a:endParaRPr lang="en-CH" sz="1600" dirty="0"/>
          </a:p>
        </p:txBody>
      </p:sp>
      <p:sp>
        <p:nvSpPr>
          <p:cNvPr id="10" name="Speech Bubble: Rectangle with Corners Rounded 9">
            <a:extLst>
              <a:ext uri="{FF2B5EF4-FFF2-40B4-BE49-F238E27FC236}">
                <a16:creationId xmlns:a16="http://schemas.microsoft.com/office/drawing/2014/main" id="{078DD79F-9132-1103-5EB3-27444E8B1ADC}"/>
              </a:ext>
            </a:extLst>
          </p:cNvPr>
          <p:cNvSpPr/>
          <p:nvPr/>
        </p:nvSpPr>
        <p:spPr>
          <a:xfrm>
            <a:off x="505770" y="2953836"/>
            <a:ext cx="2719921" cy="814858"/>
          </a:xfrm>
          <a:prstGeom prst="wedgeRoundRectCallout">
            <a:avLst>
              <a:gd name="adj1" fmla="val -6307"/>
              <a:gd name="adj2" fmla="val 17069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E3C6A3AB-E09A-F746-4D29-348F0653535B}"/>
              </a:ext>
            </a:extLst>
          </p:cNvPr>
          <p:cNvSpPr/>
          <p:nvPr/>
        </p:nvSpPr>
        <p:spPr>
          <a:xfrm>
            <a:off x="6724892" y="2291403"/>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7C525BC8-DAF3-BAE3-3D70-2772BD87F939}"/>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B6910CDC-1356-0DC2-BCAC-8022D89B5B4D}"/>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8" name="TextBox 7">
            <a:extLst>
              <a:ext uri="{FF2B5EF4-FFF2-40B4-BE49-F238E27FC236}">
                <a16:creationId xmlns:a16="http://schemas.microsoft.com/office/drawing/2014/main" id="{62A550FB-9F8F-2E13-1DEC-DD07FB1BAF17}"/>
              </a:ext>
            </a:extLst>
          </p:cNvPr>
          <p:cNvSpPr txBox="1"/>
          <p:nvPr/>
        </p:nvSpPr>
        <p:spPr>
          <a:xfrm>
            <a:off x="6640694" y="245635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1" name="Rectangle 10">
            <a:extLst>
              <a:ext uri="{FF2B5EF4-FFF2-40B4-BE49-F238E27FC236}">
                <a16:creationId xmlns:a16="http://schemas.microsoft.com/office/drawing/2014/main" id="{34BCA66F-D27D-0655-1B05-1519210F23C1}"/>
              </a:ext>
            </a:extLst>
          </p:cNvPr>
          <p:cNvSpPr/>
          <p:nvPr/>
        </p:nvSpPr>
        <p:spPr>
          <a:xfrm>
            <a:off x="9444942" y="3090441"/>
            <a:ext cx="2453833" cy="833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3" name="Picture 12">
            <a:extLst>
              <a:ext uri="{FF2B5EF4-FFF2-40B4-BE49-F238E27FC236}">
                <a16:creationId xmlns:a16="http://schemas.microsoft.com/office/drawing/2014/main" id="{574514E2-7D3A-ED26-A74A-CA4FF787CFD9}"/>
              </a:ext>
            </a:extLst>
          </p:cNvPr>
          <p:cNvPicPr>
            <a:picLocks noChangeAspect="1"/>
          </p:cNvPicPr>
          <p:nvPr/>
        </p:nvPicPr>
        <p:blipFill>
          <a:blip r:embed="rId5">
            <a:alphaModFix amt="20000"/>
          </a:blip>
          <a:stretch>
            <a:fillRect/>
          </a:stretch>
        </p:blipFill>
        <p:spPr>
          <a:xfrm>
            <a:off x="8897327" y="3061595"/>
            <a:ext cx="3011685" cy="859611"/>
          </a:xfrm>
          <a:prstGeom prst="rect">
            <a:avLst/>
          </a:prstGeom>
        </p:spPr>
      </p:pic>
    </p:spTree>
    <p:extLst>
      <p:ext uri="{BB962C8B-B14F-4D97-AF65-F5344CB8AC3E}">
        <p14:creationId xmlns:p14="http://schemas.microsoft.com/office/powerpoint/2010/main" val="18510857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Adaptive</a:t>
            </a:r>
            <a:r>
              <a:rPr lang="en-US" sz="3200" dirty="0">
                <a:latin typeface="+mj-lt"/>
              </a:rPr>
              <a:t> TDF</a:t>
            </a:r>
          </a:p>
        </p:txBody>
      </p:sp>
      <p:pic>
        <p:nvPicPr>
          <p:cNvPr id="70" name="Picture 69">
            <a:extLst>
              <a:ext uri="{FF2B5EF4-FFF2-40B4-BE49-F238E27FC236}">
                <a16:creationId xmlns:a16="http://schemas.microsoft.com/office/drawing/2014/main" id="{1E103F2B-3821-F976-6C0E-5E8B4C83D5D0}"/>
              </a:ext>
            </a:extLst>
          </p:cNvPr>
          <p:cNvPicPr>
            <a:picLocks noChangeAspect="1"/>
          </p:cNvPicPr>
          <p:nvPr/>
        </p:nvPicPr>
        <p:blipFill>
          <a:blip r:embed="rId3">
            <a:alphaModFix amt="20000"/>
          </a:blip>
          <a:stretch>
            <a:fillRect/>
          </a:stretch>
        </p:blipFill>
        <p:spPr>
          <a:xfrm>
            <a:off x="360136" y="343399"/>
            <a:ext cx="5017443" cy="2859272"/>
          </a:xfrm>
          <a:prstGeom prst="rect">
            <a:avLst/>
          </a:prstGeom>
        </p:spPr>
      </p:pic>
      <p:pic>
        <p:nvPicPr>
          <p:cNvPr id="86" name="Picture 85">
            <a:extLst>
              <a:ext uri="{FF2B5EF4-FFF2-40B4-BE49-F238E27FC236}">
                <a16:creationId xmlns:a16="http://schemas.microsoft.com/office/drawing/2014/main" id="{6367FFCA-4B8C-9A10-6FC3-0334C8A1465F}"/>
              </a:ext>
            </a:extLst>
          </p:cNvPr>
          <p:cNvPicPr>
            <a:picLocks noChangeAspect="1"/>
          </p:cNvPicPr>
          <p:nvPr/>
        </p:nvPicPr>
        <p:blipFill>
          <a:blip r:embed="rId4">
            <a:alphaModFix amt="20000"/>
          </a:blip>
          <a:stretch>
            <a:fillRect/>
          </a:stretch>
        </p:blipFill>
        <p:spPr>
          <a:xfrm>
            <a:off x="6640694" y="341127"/>
            <a:ext cx="5553937" cy="5718544"/>
          </a:xfrm>
          <a:prstGeom prst="rect">
            <a:avLst/>
          </a:prstGeom>
        </p:spPr>
      </p:pic>
      <p:sp>
        <p:nvSpPr>
          <p:cNvPr id="3" name="TextBox 2">
            <a:extLst>
              <a:ext uri="{FF2B5EF4-FFF2-40B4-BE49-F238E27FC236}">
                <a16:creationId xmlns:a16="http://schemas.microsoft.com/office/drawing/2014/main" id="{20664BDB-A42A-81E3-CC6A-FAB392BA6B7F}"/>
              </a:ext>
            </a:extLst>
          </p:cNvPr>
          <p:cNvSpPr txBox="1"/>
          <p:nvPr/>
        </p:nvSpPr>
        <p:spPr>
          <a:xfrm>
            <a:off x="2417237" y="3811771"/>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9" name="TextBox 8">
            <a:extLst>
              <a:ext uri="{FF2B5EF4-FFF2-40B4-BE49-F238E27FC236}">
                <a16:creationId xmlns:a16="http://schemas.microsoft.com/office/drawing/2014/main" id="{218FD954-0991-4574-8C49-BAEE779BC91E}"/>
              </a:ext>
            </a:extLst>
          </p:cNvPr>
          <p:cNvSpPr txBox="1"/>
          <p:nvPr/>
        </p:nvSpPr>
        <p:spPr>
          <a:xfrm>
            <a:off x="505770" y="3028341"/>
            <a:ext cx="2765836" cy="646331"/>
          </a:xfrm>
          <a:prstGeom prst="rect">
            <a:avLst/>
          </a:prstGeom>
          <a:noFill/>
        </p:spPr>
        <p:txBody>
          <a:bodyPr wrap="square" rtlCol="0">
            <a:spAutoFit/>
          </a:bodyPr>
          <a:lstStyle/>
          <a:p>
            <a:pPr algn="ctr"/>
            <a:r>
              <a:rPr lang="en-US" dirty="0"/>
              <a:t>Secure against </a:t>
            </a:r>
            <a:r>
              <a:rPr lang="en-US" b="1" dirty="0"/>
              <a:t>quantum</a:t>
            </a:r>
            <a:r>
              <a:rPr lang="en-US" dirty="0"/>
              <a:t> TDF inversion queries.</a:t>
            </a:r>
            <a:endParaRPr lang="en-CH" sz="1600" dirty="0"/>
          </a:p>
        </p:txBody>
      </p:sp>
      <p:sp>
        <p:nvSpPr>
          <p:cNvPr id="10" name="Speech Bubble: Rectangle with Corners Rounded 9">
            <a:extLst>
              <a:ext uri="{FF2B5EF4-FFF2-40B4-BE49-F238E27FC236}">
                <a16:creationId xmlns:a16="http://schemas.microsoft.com/office/drawing/2014/main" id="{078DD79F-9132-1103-5EB3-27444E8B1ADC}"/>
              </a:ext>
            </a:extLst>
          </p:cNvPr>
          <p:cNvSpPr/>
          <p:nvPr/>
        </p:nvSpPr>
        <p:spPr>
          <a:xfrm>
            <a:off x="505770" y="2953836"/>
            <a:ext cx="2719921" cy="814858"/>
          </a:xfrm>
          <a:prstGeom prst="wedgeRoundRectCallout">
            <a:avLst>
              <a:gd name="adj1" fmla="val -6307"/>
              <a:gd name="adj2" fmla="val 17069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E9CCCE53-B78F-C6F9-57A4-A286DA13834D}"/>
              </a:ext>
            </a:extLst>
          </p:cNvPr>
          <p:cNvSpPr txBox="1"/>
          <p:nvPr/>
        </p:nvSpPr>
        <p:spPr>
          <a:xfrm>
            <a:off x="4805578" y="5368129"/>
            <a:ext cx="2580843" cy="1077218"/>
          </a:xfrm>
          <a:prstGeom prst="rect">
            <a:avLst/>
          </a:prstGeom>
          <a:solidFill>
            <a:srgbClr val="FFC000">
              <a:alpha val="35411"/>
            </a:srgbClr>
          </a:solidFill>
        </p:spPr>
        <p:txBody>
          <a:bodyPr wrap="square" rtlCol="0">
            <a:spAutoFit/>
          </a:bodyPr>
          <a:lstStyle/>
          <a:p>
            <a:pPr algn="ctr"/>
            <a:r>
              <a:rPr lang="en-US" sz="3200" dirty="0">
                <a:latin typeface="+mj-lt"/>
              </a:rPr>
              <a:t>Correlated-product TDF</a:t>
            </a:r>
          </a:p>
        </p:txBody>
      </p:sp>
      <p:cxnSp>
        <p:nvCxnSpPr>
          <p:cNvPr id="6" name="Straight Arrow Connector 5">
            <a:extLst>
              <a:ext uri="{FF2B5EF4-FFF2-40B4-BE49-F238E27FC236}">
                <a16:creationId xmlns:a16="http://schemas.microsoft.com/office/drawing/2014/main" id="{FD040778-34C8-ACE4-64B3-B03FC867979F}"/>
              </a:ext>
            </a:extLst>
          </p:cNvPr>
          <p:cNvCxnSpPr>
            <a:cxnSpLocks/>
          </p:cNvCxnSpPr>
          <p:nvPr/>
        </p:nvCxnSpPr>
        <p:spPr>
          <a:xfrm flipH="1" flipV="1">
            <a:off x="3225691" y="5411972"/>
            <a:ext cx="1457614" cy="49476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5F95277-4917-624D-734A-24C5BE92CD0B}"/>
              </a:ext>
            </a:extLst>
          </p:cNvPr>
          <p:cNvSpPr txBox="1"/>
          <p:nvPr/>
        </p:nvSpPr>
        <p:spPr>
          <a:xfrm>
            <a:off x="3071735" y="5074532"/>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7" name="TextBox 6">
            <a:extLst>
              <a:ext uri="{FF2B5EF4-FFF2-40B4-BE49-F238E27FC236}">
                <a16:creationId xmlns:a16="http://schemas.microsoft.com/office/drawing/2014/main" id="{01D11C3B-BC0E-A353-2FAB-733B97901CB4}"/>
              </a:ext>
            </a:extLst>
          </p:cNvPr>
          <p:cNvSpPr txBox="1"/>
          <p:nvPr/>
        </p:nvSpPr>
        <p:spPr>
          <a:xfrm>
            <a:off x="4949993" y="4150077"/>
            <a:ext cx="2765836" cy="646331"/>
          </a:xfrm>
          <a:prstGeom prst="rect">
            <a:avLst/>
          </a:prstGeom>
          <a:noFill/>
        </p:spPr>
        <p:txBody>
          <a:bodyPr wrap="square" rtlCol="0">
            <a:spAutoFit/>
          </a:bodyPr>
          <a:lstStyle/>
          <a:p>
            <a:pPr algn="ctr"/>
            <a:r>
              <a:rPr lang="en-US" dirty="0"/>
              <a:t>Only need </a:t>
            </a:r>
            <a:r>
              <a:rPr lang="en-US" b="1" dirty="0"/>
              <a:t>post-quantum</a:t>
            </a:r>
            <a:r>
              <a:rPr lang="en-US" dirty="0"/>
              <a:t> security.</a:t>
            </a:r>
            <a:endParaRPr lang="en-CH" sz="1600" dirty="0"/>
          </a:p>
        </p:txBody>
      </p:sp>
      <p:sp>
        <p:nvSpPr>
          <p:cNvPr id="8" name="Speech Bubble: Rectangle with Corners Rounded 7">
            <a:extLst>
              <a:ext uri="{FF2B5EF4-FFF2-40B4-BE49-F238E27FC236}">
                <a16:creationId xmlns:a16="http://schemas.microsoft.com/office/drawing/2014/main" id="{19DDA745-A1AF-109A-8242-AD96753F9A04}"/>
              </a:ext>
            </a:extLst>
          </p:cNvPr>
          <p:cNvSpPr/>
          <p:nvPr/>
        </p:nvSpPr>
        <p:spPr>
          <a:xfrm>
            <a:off x="4949993" y="4075572"/>
            <a:ext cx="2719921" cy="814858"/>
          </a:xfrm>
          <a:prstGeom prst="wedgeRoundRectCallout">
            <a:avLst>
              <a:gd name="adj1" fmla="val 1315"/>
              <a:gd name="adj2" fmla="val 1061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6419CB56-816F-F9A1-A1A1-33B0C83F458F}"/>
              </a:ext>
            </a:extLst>
          </p:cNvPr>
          <p:cNvSpPr/>
          <p:nvPr/>
        </p:nvSpPr>
        <p:spPr>
          <a:xfrm>
            <a:off x="6724892" y="2291403"/>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DEEEBDE6-F1BB-F56D-284A-0FCE5B984C9C}"/>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A448FEB6-028B-6E8C-95F4-54D3E4B5E578}"/>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4" name="TextBox 13">
            <a:extLst>
              <a:ext uri="{FF2B5EF4-FFF2-40B4-BE49-F238E27FC236}">
                <a16:creationId xmlns:a16="http://schemas.microsoft.com/office/drawing/2014/main" id="{EC09745B-F503-744D-7441-0B3565B7E907}"/>
              </a:ext>
            </a:extLst>
          </p:cNvPr>
          <p:cNvSpPr txBox="1"/>
          <p:nvPr/>
        </p:nvSpPr>
        <p:spPr>
          <a:xfrm>
            <a:off x="6640694" y="245635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5" name="Rectangle 14">
            <a:extLst>
              <a:ext uri="{FF2B5EF4-FFF2-40B4-BE49-F238E27FC236}">
                <a16:creationId xmlns:a16="http://schemas.microsoft.com/office/drawing/2014/main" id="{741DEB31-CFBE-1C6D-0CCF-ABCBEAAC2F77}"/>
              </a:ext>
            </a:extLst>
          </p:cNvPr>
          <p:cNvSpPr/>
          <p:nvPr/>
        </p:nvSpPr>
        <p:spPr>
          <a:xfrm>
            <a:off x="9444942" y="3090441"/>
            <a:ext cx="2453833" cy="833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9" name="Picture 18">
            <a:extLst>
              <a:ext uri="{FF2B5EF4-FFF2-40B4-BE49-F238E27FC236}">
                <a16:creationId xmlns:a16="http://schemas.microsoft.com/office/drawing/2014/main" id="{CB52D020-8FC0-8EF8-1A64-BC7929D473E2}"/>
              </a:ext>
            </a:extLst>
          </p:cNvPr>
          <p:cNvPicPr>
            <a:picLocks noChangeAspect="1"/>
          </p:cNvPicPr>
          <p:nvPr/>
        </p:nvPicPr>
        <p:blipFill>
          <a:blip r:embed="rId5">
            <a:alphaModFix amt="20000"/>
          </a:blip>
          <a:stretch>
            <a:fillRect/>
          </a:stretch>
        </p:blipFill>
        <p:spPr>
          <a:xfrm>
            <a:off x="8897327" y="3061595"/>
            <a:ext cx="3011685" cy="859611"/>
          </a:xfrm>
          <a:prstGeom prst="rect">
            <a:avLst/>
          </a:prstGeom>
        </p:spPr>
      </p:pic>
    </p:spTree>
    <p:extLst>
      <p:ext uri="{BB962C8B-B14F-4D97-AF65-F5344CB8AC3E}">
        <p14:creationId xmlns:p14="http://schemas.microsoft.com/office/powerpoint/2010/main" val="35425649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Adaptive</a:t>
            </a:r>
            <a:r>
              <a:rPr lang="en-US" sz="3200" dirty="0">
                <a:latin typeface="+mj-lt"/>
              </a:rPr>
              <a:t> TDF</a:t>
            </a:r>
          </a:p>
        </p:txBody>
      </p:sp>
      <p:pic>
        <p:nvPicPr>
          <p:cNvPr id="70" name="Picture 69">
            <a:extLst>
              <a:ext uri="{FF2B5EF4-FFF2-40B4-BE49-F238E27FC236}">
                <a16:creationId xmlns:a16="http://schemas.microsoft.com/office/drawing/2014/main" id="{1E103F2B-3821-F976-6C0E-5E8B4C83D5D0}"/>
              </a:ext>
            </a:extLst>
          </p:cNvPr>
          <p:cNvPicPr>
            <a:picLocks noChangeAspect="1"/>
          </p:cNvPicPr>
          <p:nvPr/>
        </p:nvPicPr>
        <p:blipFill>
          <a:blip r:embed="rId3">
            <a:alphaModFix amt="20000"/>
          </a:blip>
          <a:stretch>
            <a:fillRect/>
          </a:stretch>
        </p:blipFill>
        <p:spPr>
          <a:xfrm>
            <a:off x="360136" y="343399"/>
            <a:ext cx="5017443" cy="2859272"/>
          </a:xfrm>
          <a:prstGeom prst="rect">
            <a:avLst/>
          </a:prstGeom>
        </p:spPr>
      </p:pic>
      <p:pic>
        <p:nvPicPr>
          <p:cNvPr id="86" name="Picture 85">
            <a:extLst>
              <a:ext uri="{FF2B5EF4-FFF2-40B4-BE49-F238E27FC236}">
                <a16:creationId xmlns:a16="http://schemas.microsoft.com/office/drawing/2014/main" id="{6367FFCA-4B8C-9A10-6FC3-0334C8A1465F}"/>
              </a:ext>
            </a:extLst>
          </p:cNvPr>
          <p:cNvPicPr>
            <a:picLocks noChangeAspect="1"/>
          </p:cNvPicPr>
          <p:nvPr/>
        </p:nvPicPr>
        <p:blipFill>
          <a:blip r:embed="rId4">
            <a:alphaModFix amt="20000"/>
          </a:blip>
          <a:stretch>
            <a:fillRect/>
          </a:stretch>
        </p:blipFill>
        <p:spPr>
          <a:xfrm>
            <a:off x="6640694" y="341127"/>
            <a:ext cx="5553937" cy="5718544"/>
          </a:xfrm>
          <a:prstGeom prst="rect">
            <a:avLst/>
          </a:prstGeom>
        </p:spPr>
      </p:pic>
      <p:sp>
        <p:nvSpPr>
          <p:cNvPr id="3" name="TextBox 2">
            <a:extLst>
              <a:ext uri="{FF2B5EF4-FFF2-40B4-BE49-F238E27FC236}">
                <a16:creationId xmlns:a16="http://schemas.microsoft.com/office/drawing/2014/main" id="{20664BDB-A42A-81E3-CC6A-FAB392BA6B7F}"/>
              </a:ext>
            </a:extLst>
          </p:cNvPr>
          <p:cNvSpPr txBox="1"/>
          <p:nvPr/>
        </p:nvSpPr>
        <p:spPr>
          <a:xfrm>
            <a:off x="2417237" y="3811771"/>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9" name="TextBox 8">
            <a:extLst>
              <a:ext uri="{FF2B5EF4-FFF2-40B4-BE49-F238E27FC236}">
                <a16:creationId xmlns:a16="http://schemas.microsoft.com/office/drawing/2014/main" id="{218FD954-0991-4574-8C49-BAEE779BC91E}"/>
              </a:ext>
            </a:extLst>
          </p:cNvPr>
          <p:cNvSpPr txBox="1"/>
          <p:nvPr/>
        </p:nvSpPr>
        <p:spPr>
          <a:xfrm>
            <a:off x="505770" y="3028341"/>
            <a:ext cx="2765836" cy="646331"/>
          </a:xfrm>
          <a:prstGeom prst="rect">
            <a:avLst/>
          </a:prstGeom>
          <a:noFill/>
        </p:spPr>
        <p:txBody>
          <a:bodyPr wrap="square" rtlCol="0">
            <a:spAutoFit/>
          </a:bodyPr>
          <a:lstStyle/>
          <a:p>
            <a:pPr algn="ctr"/>
            <a:r>
              <a:rPr lang="en-US" dirty="0"/>
              <a:t>Secure against </a:t>
            </a:r>
            <a:r>
              <a:rPr lang="en-US" b="1" dirty="0"/>
              <a:t>quantum</a:t>
            </a:r>
            <a:r>
              <a:rPr lang="en-US" dirty="0"/>
              <a:t> TDF inversion queries.</a:t>
            </a:r>
            <a:endParaRPr lang="en-CH" sz="1600" dirty="0"/>
          </a:p>
        </p:txBody>
      </p:sp>
      <p:sp>
        <p:nvSpPr>
          <p:cNvPr id="10" name="Speech Bubble: Rectangle with Corners Rounded 9">
            <a:extLst>
              <a:ext uri="{FF2B5EF4-FFF2-40B4-BE49-F238E27FC236}">
                <a16:creationId xmlns:a16="http://schemas.microsoft.com/office/drawing/2014/main" id="{078DD79F-9132-1103-5EB3-27444E8B1ADC}"/>
              </a:ext>
            </a:extLst>
          </p:cNvPr>
          <p:cNvSpPr/>
          <p:nvPr/>
        </p:nvSpPr>
        <p:spPr>
          <a:xfrm>
            <a:off x="505770" y="2953836"/>
            <a:ext cx="2719921" cy="814858"/>
          </a:xfrm>
          <a:prstGeom prst="wedgeRoundRectCallout">
            <a:avLst>
              <a:gd name="adj1" fmla="val -6307"/>
              <a:gd name="adj2" fmla="val 17069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E9CCCE53-B78F-C6F9-57A4-A286DA13834D}"/>
              </a:ext>
            </a:extLst>
          </p:cNvPr>
          <p:cNvSpPr txBox="1"/>
          <p:nvPr/>
        </p:nvSpPr>
        <p:spPr>
          <a:xfrm>
            <a:off x="4805578" y="5368129"/>
            <a:ext cx="2580843" cy="1077218"/>
          </a:xfrm>
          <a:prstGeom prst="rect">
            <a:avLst/>
          </a:prstGeom>
          <a:solidFill>
            <a:srgbClr val="FFC000">
              <a:alpha val="35411"/>
            </a:srgbClr>
          </a:solidFill>
        </p:spPr>
        <p:txBody>
          <a:bodyPr wrap="square" rtlCol="0">
            <a:spAutoFit/>
          </a:bodyPr>
          <a:lstStyle/>
          <a:p>
            <a:pPr algn="ctr"/>
            <a:r>
              <a:rPr lang="en-US" sz="3200" dirty="0">
                <a:latin typeface="+mj-lt"/>
              </a:rPr>
              <a:t>Correlated-product TDF</a:t>
            </a:r>
          </a:p>
        </p:txBody>
      </p:sp>
      <p:cxnSp>
        <p:nvCxnSpPr>
          <p:cNvPr id="6" name="Straight Arrow Connector 5">
            <a:extLst>
              <a:ext uri="{FF2B5EF4-FFF2-40B4-BE49-F238E27FC236}">
                <a16:creationId xmlns:a16="http://schemas.microsoft.com/office/drawing/2014/main" id="{FD040778-34C8-ACE4-64B3-B03FC867979F}"/>
              </a:ext>
            </a:extLst>
          </p:cNvPr>
          <p:cNvCxnSpPr>
            <a:cxnSpLocks/>
          </p:cNvCxnSpPr>
          <p:nvPr/>
        </p:nvCxnSpPr>
        <p:spPr>
          <a:xfrm flipH="1" flipV="1">
            <a:off x="3225691" y="5411972"/>
            <a:ext cx="1457614" cy="49476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5F95277-4917-624D-734A-24C5BE92CD0B}"/>
              </a:ext>
            </a:extLst>
          </p:cNvPr>
          <p:cNvSpPr txBox="1"/>
          <p:nvPr/>
        </p:nvSpPr>
        <p:spPr>
          <a:xfrm>
            <a:off x="3071735" y="5074532"/>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7" name="TextBox 6">
            <a:extLst>
              <a:ext uri="{FF2B5EF4-FFF2-40B4-BE49-F238E27FC236}">
                <a16:creationId xmlns:a16="http://schemas.microsoft.com/office/drawing/2014/main" id="{01D11C3B-BC0E-A353-2FAB-733B97901CB4}"/>
              </a:ext>
            </a:extLst>
          </p:cNvPr>
          <p:cNvSpPr txBox="1"/>
          <p:nvPr/>
        </p:nvSpPr>
        <p:spPr>
          <a:xfrm>
            <a:off x="4949993" y="4150077"/>
            <a:ext cx="2765836" cy="646331"/>
          </a:xfrm>
          <a:prstGeom prst="rect">
            <a:avLst/>
          </a:prstGeom>
          <a:noFill/>
        </p:spPr>
        <p:txBody>
          <a:bodyPr wrap="square" rtlCol="0">
            <a:spAutoFit/>
          </a:bodyPr>
          <a:lstStyle/>
          <a:p>
            <a:pPr algn="ctr"/>
            <a:r>
              <a:rPr lang="en-US" dirty="0"/>
              <a:t>Only need </a:t>
            </a:r>
            <a:r>
              <a:rPr lang="en-US" b="1" dirty="0"/>
              <a:t>post-quantum</a:t>
            </a:r>
            <a:r>
              <a:rPr lang="en-US" dirty="0"/>
              <a:t> security.</a:t>
            </a:r>
            <a:endParaRPr lang="en-CH" sz="1600" dirty="0"/>
          </a:p>
        </p:txBody>
      </p:sp>
      <p:sp>
        <p:nvSpPr>
          <p:cNvPr id="23" name="Rectangle 22">
            <a:extLst>
              <a:ext uri="{FF2B5EF4-FFF2-40B4-BE49-F238E27FC236}">
                <a16:creationId xmlns:a16="http://schemas.microsoft.com/office/drawing/2014/main" id="{F44D4212-3FEC-6533-9DBC-2ED54711C345}"/>
              </a:ext>
            </a:extLst>
          </p:cNvPr>
          <p:cNvSpPr/>
          <p:nvPr/>
        </p:nvSpPr>
        <p:spPr>
          <a:xfrm>
            <a:off x="1039522" y="5948171"/>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7C2DA97E-94E7-03E2-7B58-3C22357C3D8D}"/>
              </a:ext>
            </a:extLst>
          </p:cNvPr>
          <p:cNvSpPr txBox="1"/>
          <p:nvPr/>
        </p:nvSpPr>
        <p:spPr>
          <a:xfrm>
            <a:off x="1002311" y="5959778"/>
            <a:ext cx="1589804"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sp>
        <p:nvSpPr>
          <p:cNvPr id="19" name="TextBox 18">
            <a:extLst>
              <a:ext uri="{FF2B5EF4-FFF2-40B4-BE49-F238E27FC236}">
                <a16:creationId xmlns:a16="http://schemas.microsoft.com/office/drawing/2014/main" id="{E2A996ED-C005-3E45-E1EE-48A6F5F67665}"/>
              </a:ext>
            </a:extLst>
          </p:cNvPr>
          <p:cNvSpPr txBox="1"/>
          <p:nvPr/>
        </p:nvSpPr>
        <p:spPr>
          <a:xfrm>
            <a:off x="2649433" y="6009858"/>
            <a:ext cx="1974010" cy="307777"/>
          </a:xfrm>
          <a:prstGeom prst="rect">
            <a:avLst/>
          </a:prstGeom>
          <a:noFill/>
        </p:spPr>
        <p:txBody>
          <a:bodyPr wrap="square" rtlCol="0">
            <a:spAutoFit/>
          </a:bodyPr>
          <a:lstStyle/>
          <a:p>
            <a:pPr algn="ctr"/>
            <a:r>
              <a:rPr lang="en-US" sz="1400" dirty="0"/>
              <a:t>[Micciancio-Peikert’13]</a:t>
            </a:r>
          </a:p>
        </p:txBody>
      </p:sp>
      <p:cxnSp>
        <p:nvCxnSpPr>
          <p:cNvPr id="21" name="Straight Arrow Connector 20">
            <a:extLst>
              <a:ext uri="{FF2B5EF4-FFF2-40B4-BE49-F238E27FC236}">
                <a16:creationId xmlns:a16="http://schemas.microsoft.com/office/drawing/2014/main" id="{2A3B636E-C5A7-ECD4-8384-79AD94992009}"/>
              </a:ext>
            </a:extLst>
          </p:cNvPr>
          <p:cNvCxnSpPr>
            <a:cxnSpLocks/>
          </p:cNvCxnSpPr>
          <p:nvPr/>
        </p:nvCxnSpPr>
        <p:spPr>
          <a:xfrm>
            <a:off x="2592115" y="6308433"/>
            <a:ext cx="2125813"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Speech Bubble: Rectangle with Corners Rounded 10">
            <a:extLst>
              <a:ext uri="{FF2B5EF4-FFF2-40B4-BE49-F238E27FC236}">
                <a16:creationId xmlns:a16="http://schemas.microsoft.com/office/drawing/2014/main" id="{F8160049-2A6F-FEFD-45C3-5021623CBCD2}"/>
              </a:ext>
            </a:extLst>
          </p:cNvPr>
          <p:cNvSpPr/>
          <p:nvPr/>
        </p:nvSpPr>
        <p:spPr>
          <a:xfrm>
            <a:off x="4949993" y="4075572"/>
            <a:ext cx="2719921" cy="814858"/>
          </a:xfrm>
          <a:prstGeom prst="wedgeRoundRectCallout">
            <a:avLst>
              <a:gd name="adj1" fmla="val 1315"/>
              <a:gd name="adj2" fmla="val 10610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28653FE6-8C44-2C78-84EB-C24542F0B050}"/>
              </a:ext>
            </a:extLst>
          </p:cNvPr>
          <p:cNvSpPr/>
          <p:nvPr/>
        </p:nvSpPr>
        <p:spPr>
          <a:xfrm>
            <a:off x="6724892" y="2291403"/>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33E77D36-A2ED-684B-23ED-F67D4BD25F08}"/>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6F4D1126-C39D-DCA3-9D13-3869A7C12F82}"/>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4" name="TextBox 13">
            <a:extLst>
              <a:ext uri="{FF2B5EF4-FFF2-40B4-BE49-F238E27FC236}">
                <a16:creationId xmlns:a16="http://schemas.microsoft.com/office/drawing/2014/main" id="{531865EA-7386-1729-6594-615AA32C8B86}"/>
              </a:ext>
            </a:extLst>
          </p:cNvPr>
          <p:cNvSpPr txBox="1"/>
          <p:nvPr/>
        </p:nvSpPr>
        <p:spPr>
          <a:xfrm>
            <a:off x="6640694" y="245635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5" name="Rectangle 14">
            <a:extLst>
              <a:ext uri="{FF2B5EF4-FFF2-40B4-BE49-F238E27FC236}">
                <a16:creationId xmlns:a16="http://schemas.microsoft.com/office/drawing/2014/main" id="{43764E6C-CC8C-7134-4F4B-702EAFE84BFB}"/>
              </a:ext>
            </a:extLst>
          </p:cNvPr>
          <p:cNvSpPr/>
          <p:nvPr/>
        </p:nvSpPr>
        <p:spPr>
          <a:xfrm>
            <a:off x="9444942" y="3090441"/>
            <a:ext cx="2453833" cy="833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2" name="Picture 21">
            <a:extLst>
              <a:ext uri="{FF2B5EF4-FFF2-40B4-BE49-F238E27FC236}">
                <a16:creationId xmlns:a16="http://schemas.microsoft.com/office/drawing/2014/main" id="{ECDA5902-7EF9-47AD-3986-CA7329059C40}"/>
              </a:ext>
            </a:extLst>
          </p:cNvPr>
          <p:cNvPicPr>
            <a:picLocks noChangeAspect="1"/>
          </p:cNvPicPr>
          <p:nvPr/>
        </p:nvPicPr>
        <p:blipFill>
          <a:blip r:embed="rId5">
            <a:alphaModFix amt="20000"/>
          </a:blip>
          <a:stretch>
            <a:fillRect/>
          </a:stretch>
        </p:blipFill>
        <p:spPr>
          <a:xfrm>
            <a:off x="8897327" y="3061595"/>
            <a:ext cx="3011685" cy="859611"/>
          </a:xfrm>
          <a:prstGeom prst="rect">
            <a:avLst/>
          </a:prstGeom>
        </p:spPr>
      </p:pic>
    </p:spTree>
    <p:extLst>
      <p:ext uri="{BB962C8B-B14F-4D97-AF65-F5344CB8AC3E}">
        <p14:creationId xmlns:p14="http://schemas.microsoft.com/office/powerpoint/2010/main" val="2033810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Adaptive</a:t>
            </a:r>
            <a:r>
              <a:rPr lang="en-US" sz="3200" dirty="0">
                <a:latin typeface="+mj-lt"/>
              </a:rPr>
              <a:t> TDF</a:t>
            </a:r>
          </a:p>
        </p:txBody>
      </p:sp>
      <p:sp>
        <p:nvSpPr>
          <p:cNvPr id="3" name="TextBox 2">
            <a:extLst>
              <a:ext uri="{FF2B5EF4-FFF2-40B4-BE49-F238E27FC236}">
                <a16:creationId xmlns:a16="http://schemas.microsoft.com/office/drawing/2014/main" id="{20664BDB-A42A-81E3-CC6A-FAB392BA6B7F}"/>
              </a:ext>
            </a:extLst>
          </p:cNvPr>
          <p:cNvSpPr txBox="1"/>
          <p:nvPr/>
        </p:nvSpPr>
        <p:spPr>
          <a:xfrm>
            <a:off x="2417237" y="3811771"/>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4" name="TextBox 3">
            <a:extLst>
              <a:ext uri="{FF2B5EF4-FFF2-40B4-BE49-F238E27FC236}">
                <a16:creationId xmlns:a16="http://schemas.microsoft.com/office/drawing/2014/main" id="{E9CCCE53-B78F-C6F9-57A4-A286DA13834D}"/>
              </a:ext>
            </a:extLst>
          </p:cNvPr>
          <p:cNvSpPr txBox="1"/>
          <p:nvPr/>
        </p:nvSpPr>
        <p:spPr>
          <a:xfrm>
            <a:off x="4805578" y="5368129"/>
            <a:ext cx="2580843" cy="1077218"/>
          </a:xfrm>
          <a:prstGeom prst="rect">
            <a:avLst/>
          </a:prstGeom>
          <a:solidFill>
            <a:srgbClr val="FFC000">
              <a:alpha val="35411"/>
            </a:srgbClr>
          </a:solidFill>
        </p:spPr>
        <p:txBody>
          <a:bodyPr wrap="square" rtlCol="0">
            <a:spAutoFit/>
          </a:bodyPr>
          <a:lstStyle/>
          <a:p>
            <a:pPr algn="ctr"/>
            <a:r>
              <a:rPr lang="en-US" sz="3200" dirty="0">
                <a:latin typeface="+mj-lt"/>
              </a:rPr>
              <a:t>Correlated-product TDF</a:t>
            </a:r>
          </a:p>
        </p:txBody>
      </p:sp>
      <p:cxnSp>
        <p:nvCxnSpPr>
          <p:cNvPr id="6" name="Straight Arrow Connector 5">
            <a:extLst>
              <a:ext uri="{FF2B5EF4-FFF2-40B4-BE49-F238E27FC236}">
                <a16:creationId xmlns:a16="http://schemas.microsoft.com/office/drawing/2014/main" id="{FD040778-34C8-ACE4-64B3-B03FC867979F}"/>
              </a:ext>
            </a:extLst>
          </p:cNvPr>
          <p:cNvCxnSpPr>
            <a:cxnSpLocks/>
          </p:cNvCxnSpPr>
          <p:nvPr/>
        </p:nvCxnSpPr>
        <p:spPr>
          <a:xfrm flipH="1" flipV="1">
            <a:off x="3225691" y="5411972"/>
            <a:ext cx="1457614" cy="49476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5F95277-4917-624D-734A-24C5BE92CD0B}"/>
              </a:ext>
            </a:extLst>
          </p:cNvPr>
          <p:cNvSpPr txBox="1"/>
          <p:nvPr/>
        </p:nvSpPr>
        <p:spPr>
          <a:xfrm>
            <a:off x="3071735" y="5074532"/>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23" name="Rectangle 22">
            <a:extLst>
              <a:ext uri="{FF2B5EF4-FFF2-40B4-BE49-F238E27FC236}">
                <a16:creationId xmlns:a16="http://schemas.microsoft.com/office/drawing/2014/main" id="{F44D4212-3FEC-6533-9DBC-2ED54711C345}"/>
              </a:ext>
            </a:extLst>
          </p:cNvPr>
          <p:cNvSpPr/>
          <p:nvPr/>
        </p:nvSpPr>
        <p:spPr>
          <a:xfrm>
            <a:off x="1039522" y="5948171"/>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25" name="TextBox 24">
            <a:extLst>
              <a:ext uri="{FF2B5EF4-FFF2-40B4-BE49-F238E27FC236}">
                <a16:creationId xmlns:a16="http://schemas.microsoft.com/office/drawing/2014/main" id="{7C2DA97E-94E7-03E2-7B58-3C22357C3D8D}"/>
              </a:ext>
            </a:extLst>
          </p:cNvPr>
          <p:cNvSpPr txBox="1"/>
          <p:nvPr/>
        </p:nvSpPr>
        <p:spPr>
          <a:xfrm>
            <a:off x="1002311" y="5959778"/>
            <a:ext cx="1589804"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sp>
        <p:nvSpPr>
          <p:cNvPr id="19" name="TextBox 18">
            <a:extLst>
              <a:ext uri="{FF2B5EF4-FFF2-40B4-BE49-F238E27FC236}">
                <a16:creationId xmlns:a16="http://schemas.microsoft.com/office/drawing/2014/main" id="{E2A996ED-C005-3E45-E1EE-48A6F5F67665}"/>
              </a:ext>
            </a:extLst>
          </p:cNvPr>
          <p:cNvSpPr txBox="1"/>
          <p:nvPr/>
        </p:nvSpPr>
        <p:spPr>
          <a:xfrm>
            <a:off x="2649433" y="6009858"/>
            <a:ext cx="1974010" cy="307777"/>
          </a:xfrm>
          <a:prstGeom prst="rect">
            <a:avLst/>
          </a:prstGeom>
          <a:noFill/>
        </p:spPr>
        <p:txBody>
          <a:bodyPr wrap="square" rtlCol="0">
            <a:spAutoFit/>
          </a:bodyPr>
          <a:lstStyle/>
          <a:p>
            <a:pPr algn="ctr"/>
            <a:r>
              <a:rPr lang="en-US" sz="1400" dirty="0"/>
              <a:t>[Micciancio-Peikert’13]</a:t>
            </a:r>
          </a:p>
        </p:txBody>
      </p:sp>
      <p:cxnSp>
        <p:nvCxnSpPr>
          <p:cNvPr id="21" name="Straight Arrow Connector 20">
            <a:extLst>
              <a:ext uri="{FF2B5EF4-FFF2-40B4-BE49-F238E27FC236}">
                <a16:creationId xmlns:a16="http://schemas.microsoft.com/office/drawing/2014/main" id="{2A3B636E-C5A7-ECD4-8384-79AD94992009}"/>
              </a:ext>
            </a:extLst>
          </p:cNvPr>
          <p:cNvCxnSpPr>
            <a:cxnSpLocks/>
          </p:cNvCxnSpPr>
          <p:nvPr/>
        </p:nvCxnSpPr>
        <p:spPr>
          <a:xfrm>
            <a:off x="2592115" y="6308433"/>
            <a:ext cx="2125813"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DF4BA6B4-DA20-B258-B7F1-972B2813385F}"/>
              </a:ext>
            </a:extLst>
          </p:cNvPr>
          <p:cNvSpPr txBox="1"/>
          <p:nvPr/>
        </p:nvSpPr>
        <p:spPr>
          <a:xfrm>
            <a:off x="466292" y="1975898"/>
            <a:ext cx="2716325"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12" name="Straight Arrow Connector 11">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a:effectLst/>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B6320BE-E004-DA55-E7EC-BF22E388F958}"/>
              </a:ext>
            </a:extLst>
          </p:cNvPr>
          <p:cNvSpPr txBox="1"/>
          <p:nvPr/>
        </p:nvSpPr>
        <p:spPr>
          <a:xfrm>
            <a:off x="3521438" y="2474353"/>
            <a:ext cx="1861457" cy="307777"/>
          </a:xfrm>
          <a:prstGeom prst="rect">
            <a:avLst/>
          </a:prstGeom>
          <a:noFill/>
        </p:spPr>
        <p:txBody>
          <a:bodyPr wrap="square" rtlCol="0">
            <a:spAutoFit/>
          </a:bodyPr>
          <a:lstStyle/>
          <a:p>
            <a:pPr algn="ctr"/>
            <a:r>
              <a:rPr lang="en-US" sz="1400" dirty="0"/>
              <a:t>[Boneh-Zhandry’13]</a:t>
            </a:r>
          </a:p>
        </p:txBody>
      </p:sp>
      <p:sp>
        <p:nvSpPr>
          <p:cNvPr id="14" name="Rectangle 13">
            <a:extLst>
              <a:ext uri="{FF2B5EF4-FFF2-40B4-BE49-F238E27FC236}">
                <a16:creationId xmlns:a16="http://schemas.microsoft.com/office/drawing/2014/main" id="{1FEEE5D2-7FC2-6C83-5A95-5EBC1AB14A93}"/>
              </a:ext>
            </a:extLst>
          </p:cNvPr>
          <p:cNvSpPr/>
          <p:nvPr/>
        </p:nvSpPr>
        <p:spPr>
          <a:xfrm>
            <a:off x="1041752" y="404551"/>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15" name="TextBox 14">
            <a:extLst>
              <a:ext uri="{FF2B5EF4-FFF2-40B4-BE49-F238E27FC236}">
                <a16:creationId xmlns:a16="http://schemas.microsoft.com/office/drawing/2014/main" id="{40ED59F9-9E2D-1FB6-FE07-05A4D98183B2}"/>
              </a:ext>
            </a:extLst>
          </p:cNvPr>
          <p:cNvSpPr txBox="1"/>
          <p:nvPr/>
        </p:nvSpPr>
        <p:spPr>
          <a:xfrm>
            <a:off x="1004541" y="416158"/>
            <a:ext cx="1589804"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17" name="Straight Arrow Connector 16">
            <a:extLst>
              <a:ext uri="{FF2B5EF4-FFF2-40B4-BE49-F238E27FC236}">
                <a16:creationId xmlns:a16="http://schemas.microsoft.com/office/drawing/2014/main" id="{A7FF49CA-DA2E-4E40-0E97-93955734C707}"/>
              </a:ext>
            </a:extLst>
          </p:cNvPr>
          <p:cNvCxnSpPr>
            <a:cxnSpLocks/>
          </p:cNvCxnSpPr>
          <p:nvPr/>
        </p:nvCxnSpPr>
        <p:spPr>
          <a:xfrm>
            <a:off x="1762865" y="1126708"/>
            <a:ext cx="0" cy="74993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86128B00-C82C-B200-DA9E-5DAC45B8EC49}"/>
              </a:ext>
            </a:extLst>
          </p:cNvPr>
          <p:cNvSpPr txBox="1"/>
          <p:nvPr/>
        </p:nvSpPr>
        <p:spPr>
          <a:xfrm>
            <a:off x="1762865" y="1310542"/>
            <a:ext cx="1861457" cy="307777"/>
          </a:xfrm>
          <a:prstGeom prst="rect">
            <a:avLst/>
          </a:prstGeom>
          <a:noFill/>
        </p:spPr>
        <p:txBody>
          <a:bodyPr wrap="square" rtlCol="0">
            <a:spAutoFit/>
          </a:bodyPr>
          <a:lstStyle/>
          <a:p>
            <a:pPr algn="ctr"/>
            <a:r>
              <a:rPr lang="en-US" sz="1400" dirty="0"/>
              <a:t>[Boneh-Zhandry’13]</a:t>
            </a:r>
          </a:p>
        </p:txBody>
      </p:sp>
      <p:cxnSp>
        <p:nvCxnSpPr>
          <p:cNvPr id="24" name="Straight Arrow Connector 23">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26F0EA5-10C7-FB14-A000-7030FA64CBE0}"/>
              </a:ext>
            </a:extLst>
          </p:cNvPr>
          <p:cNvCxnSpPr>
            <a:cxnSpLocks/>
          </p:cNvCxnSpPr>
          <p:nvPr/>
        </p:nvCxnSpPr>
        <p:spPr>
          <a:xfrm flipH="1">
            <a:off x="7458740" y="2663456"/>
            <a:ext cx="1342146"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A9BBA51-C0E4-F5DC-9936-4F09A7078CA8}"/>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8" name="TextBox 27">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29" name="TextBox 28">
            <a:extLst>
              <a:ext uri="{FF2B5EF4-FFF2-40B4-BE49-F238E27FC236}">
                <a16:creationId xmlns:a16="http://schemas.microsoft.com/office/drawing/2014/main" id="{480CA025-2996-DDD8-C2CC-7C186C7F787A}"/>
              </a:ext>
            </a:extLst>
          </p:cNvPr>
          <p:cNvSpPr txBox="1"/>
          <p:nvPr/>
        </p:nvSpPr>
        <p:spPr>
          <a:xfrm>
            <a:off x="7787767" y="379802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30" name="TextBox 29">
            <a:extLst>
              <a:ext uri="{FF2B5EF4-FFF2-40B4-BE49-F238E27FC236}">
                <a16:creationId xmlns:a16="http://schemas.microsoft.com/office/drawing/2014/main" id="{B2DCE650-9A9F-9409-AA90-30FBE8FE1F41}"/>
              </a:ext>
            </a:extLst>
          </p:cNvPr>
          <p:cNvSpPr txBox="1"/>
          <p:nvPr/>
        </p:nvSpPr>
        <p:spPr>
          <a:xfrm>
            <a:off x="6640694" y="245635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33" name="Rectangle 32">
            <a:extLst>
              <a:ext uri="{FF2B5EF4-FFF2-40B4-BE49-F238E27FC236}">
                <a16:creationId xmlns:a16="http://schemas.microsoft.com/office/drawing/2014/main" id="{407D9B9A-4852-F0A7-C88F-1F05285435C7}"/>
              </a:ext>
            </a:extLst>
          </p:cNvPr>
          <p:cNvSpPr/>
          <p:nvPr/>
        </p:nvSpPr>
        <p:spPr>
          <a:xfrm>
            <a:off x="9649224" y="406755"/>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34" name="TextBox 33">
            <a:extLst>
              <a:ext uri="{FF2B5EF4-FFF2-40B4-BE49-F238E27FC236}">
                <a16:creationId xmlns:a16="http://schemas.microsoft.com/office/drawing/2014/main" id="{47070E6B-D479-C6B2-83DA-88AB6D6B9E8B}"/>
              </a:ext>
            </a:extLst>
          </p:cNvPr>
          <p:cNvSpPr txBox="1"/>
          <p:nvPr/>
        </p:nvSpPr>
        <p:spPr>
          <a:xfrm>
            <a:off x="9741244" y="416158"/>
            <a:ext cx="1589804" cy="1077218"/>
          </a:xfrm>
          <a:prstGeom prst="rect">
            <a:avLst/>
          </a:prstGeom>
          <a:noFill/>
        </p:spPr>
        <p:txBody>
          <a:bodyPr wrap="square" rtlCol="0">
            <a:spAutoFit/>
          </a:bodyPr>
          <a:lstStyle/>
          <a:p>
            <a:r>
              <a:rPr lang="en-US" sz="3200" dirty="0"/>
              <a:t>Codes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35" name="Straight Arrow Connector 34">
            <a:extLst>
              <a:ext uri="{FF2B5EF4-FFF2-40B4-BE49-F238E27FC236}">
                <a16:creationId xmlns:a16="http://schemas.microsoft.com/office/drawing/2014/main" id="{EA964ECB-4D8A-1591-B624-FD11E73C860E}"/>
              </a:ext>
            </a:extLst>
          </p:cNvPr>
          <p:cNvCxnSpPr>
            <a:cxnSpLocks/>
          </p:cNvCxnSpPr>
          <p:nvPr/>
        </p:nvCxnSpPr>
        <p:spPr>
          <a:xfrm>
            <a:off x="10370337" y="1128912"/>
            <a:ext cx="0" cy="74993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AD3A4530-88D9-2496-4B5E-1D5940920E53}"/>
              </a:ext>
            </a:extLst>
          </p:cNvPr>
          <p:cNvSpPr txBox="1"/>
          <p:nvPr/>
        </p:nvSpPr>
        <p:spPr>
          <a:xfrm>
            <a:off x="10330543" y="1255366"/>
            <a:ext cx="1861457" cy="523220"/>
          </a:xfrm>
          <a:prstGeom prst="rect">
            <a:avLst/>
          </a:prstGeom>
          <a:noFill/>
        </p:spPr>
        <p:txBody>
          <a:bodyPr wrap="square" rtlCol="0">
            <a:spAutoFit/>
          </a:bodyPr>
          <a:lstStyle/>
          <a:p>
            <a:pPr algn="ctr"/>
            <a:r>
              <a:rPr lang="en-US" sz="1400" dirty="0"/>
              <a:t>[Applebaum-Cash-Peikert-Sahai’09]</a:t>
            </a:r>
          </a:p>
        </p:txBody>
      </p:sp>
      <p:sp>
        <p:nvSpPr>
          <p:cNvPr id="39" name="TextBox 38">
            <a:extLst>
              <a:ext uri="{FF2B5EF4-FFF2-40B4-BE49-F238E27FC236}">
                <a16:creationId xmlns:a16="http://schemas.microsoft.com/office/drawing/2014/main" id="{BF5B78C1-1270-27D3-E5F4-E674BD14C3D2}"/>
              </a:ext>
            </a:extLst>
          </p:cNvPr>
          <p:cNvSpPr txBox="1"/>
          <p:nvPr/>
        </p:nvSpPr>
        <p:spPr>
          <a:xfrm>
            <a:off x="10232063" y="3971374"/>
            <a:ext cx="1861457" cy="738664"/>
          </a:xfrm>
          <a:prstGeom prst="rect">
            <a:avLst/>
          </a:prstGeom>
          <a:noFill/>
        </p:spPr>
        <p:txBody>
          <a:bodyPr wrap="square" rtlCol="0">
            <a:spAutoFit/>
          </a:bodyPr>
          <a:lstStyle/>
          <a:p>
            <a:pPr algn="ctr"/>
            <a:r>
              <a:rPr lang="en-US" sz="1400" dirty="0"/>
              <a:t>[</a:t>
            </a:r>
            <a:r>
              <a:rPr lang="en-US" sz="1400" dirty="0" err="1"/>
              <a:t>Alamati</a:t>
            </a:r>
            <a:r>
              <a:rPr lang="en-US" sz="1400" dirty="0"/>
              <a:t>-De Feo-Montgomery-Patranabis’20]</a:t>
            </a:r>
          </a:p>
        </p:txBody>
      </p:sp>
      <p:cxnSp>
        <p:nvCxnSpPr>
          <p:cNvPr id="42" name="Straight Arrow Connector 41">
            <a:extLst>
              <a:ext uri="{FF2B5EF4-FFF2-40B4-BE49-F238E27FC236}">
                <a16:creationId xmlns:a16="http://schemas.microsoft.com/office/drawing/2014/main" id="{7C7F7E65-356B-2E20-BBD8-50A8A9502716}"/>
              </a:ext>
            </a:extLst>
          </p:cNvPr>
          <p:cNvCxnSpPr>
            <a:cxnSpLocks/>
          </p:cNvCxnSpPr>
          <p:nvPr/>
        </p:nvCxnSpPr>
        <p:spPr>
          <a:xfrm>
            <a:off x="10370337" y="3974211"/>
            <a:ext cx="0" cy="735827"/>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98CAD880-FD20-C3C5-3C67-CEA622F2D8F7}"/>
              </a:ext>
            </a:extLst>
          </p:cNvPr>
          <p:cNvSpPr/>
          <p:nvPr/>
        </p:nvSpPr>
        <p:spPr>
          <a:xfrm>
            <a:off x="8985080" y="3101265"/>
            <a:ext cx="2830515" cy="654878"/>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solidFill>
              </a:rPr>
              <a:t>Group Actions</a:t>
            </a:r>
          </a:p>
        </p:txBody>
      </p:sp>
    </p:spTree>
    <p:extLst>
      <p:ext uri="{BB962C8B-B14F-4D97-AF65-F5344CB8AC3E}">
        <p14:creationId xmlns:p14="http://schemas.microsoft.com/office/powerpoint/2010/main" val="13000358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Adaptive</a:t>
            </a:r>
            <a:r>
              <a:rPr lang="en-US" sz="3200" dirty="0">
                <a:latin typeface="+mj-lt"/>
              </a:rPr>
              <a:t> TDF</a:t>
            </a:r>
          </a:p>
        </p:txBody>
      </p:sp>
      <p:sp>
        <p:nvSpPr>
          <p:cNvPr id="3" name="TextBox 2">
            <a:extLst>
              <a:ext uri="{FF2B5EF4-FFF2-40B4-BE49-F238E27FC236}">
                <a16:creationId xmlns:a16="http://schemas.microsoft.com/office/drawing/2014/main" id="{20664BDB-A42A-81E3-CC6A-FAB392BA6B7F}"/>
              </a:ext>
            </a:extLst>
          </p:cNvPr>
          <p:cNvSpPr txBox="1"/>
          <p:nvPr/>
        </p:nvSpPr>
        <p:spPr>
          <a:xfrm>
            <a:off x="2417237" y="3811771"/>
            <a:ext cx="1861457" cy="307777"/>
          </a:xfrm>
          <a:prstGeom prst="rect">
            <a:avLst/>
          </a:prstGeom>
          <a:noFill/>
        </p:spPr>
        <p:txBody>
          <a:bodyPr wrap="square" rtlCol="0">
            <a:spAutoFit/>
          </a:bodyPr>
          <a:lstStyle/>
          <a:p>
            <a:pPr algn="ctr"/>
            <a:r>
              <a:rPr lang="en-US" sz="1400" dirty="0">
                <a:solidFill>
                  <a:srgbClr val="00B050"/>
                </a:solidFill>
              </a:rPr>
              <a:t>[Our Work]</a:t>
            </a:r>
          </a:p>
        </p:txBody>
      </p:sp>
      <p:sp>
        <p:nvSpPr>
          <p:cNvPr id="4" name="TextBox 3">
            <a:extLst>
              <a:ext uri="{FF2B5EF4-FFF2-40B4-BE49-F238E27FC236}">
                <a16:creationId xmlns:a16="http://schemas.microsoft.com/office/drawing/2014/main" id="{E9CCCE53-B78F-C6F9-57A4-A286DA13834D}"/>
              </a:ext>
            </a:extLst>
          </p:cNvPr>
          <p:cNvSpPr txBox="1"/>
          <p:nvPr/>
        </p:nvSpPr>
        <p:spPr>
          <a:xfrm>
            <a:off x="4805578" y="5368129"/>
            <a:ext cx="2580843" cy="1077218"/>
          </a:xfrm>
          <a:prstGeom prst="rect">
            <a:avLst/>
          </a:prstGeom>
          <a:solidFill>
            <a:srgbClr val="FFC000">
              <a:alpha val="35411"/>
            </a:srgbClr>
          </a:solidFill>
        </p:spPr>
        <p:txBody>
          <a:bodyPr wrap="square" rtlCol="0">
            <a:spAutoFit/>
          </a:bodyPr>
          <a:lstStyle/>
          <a:p>
            <a:pPr algn="ctr"/>
            <a:r>
              <a:rPr lang="en-US" sz="3200" dirty="0">
                <a:latin typeface="+mj-lt"/>
              </a:rPr>
              <a:t>Correlated-product TDF</a:t>
            </a:r>
          </a:p>
        </p:txBody>
      </p:sp>
      <p:cxnSp>
        <p:nvCxnSpPr>
          <p:cNvPr id="6" name="Straight Arrow Connector 5">
            <a:extLst>
              <a:ext uri="{FF2B5EF4-FFF2-40B4-BE49-F238E27FC236}">
                <a16:creationId xmlns:a16="http://schemas.microsoft.com/office/drawing/2014/main" id="{FD040778-34C8-ACE4-64B3-B03FC867979F}"/>
              </a:ext>
            </a:extLst>
          </p:cNvPr>
          <p:cNvCxnSpPr>
            <a:cxnSpLocks/>
          </p:cNvCxnSpPr>
          <p:nvPr/>
        </p:nvCxnSpPr>
        <p:spPr>
          <a:xfrm flipH="1" flipV="1">
            <a:off x="3225691" y="5411972"/>
            <a:ext cx="1457614" cy="49476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5F95277-4917-624D-734A-24C5BE92CD0B}"/>
              </a:ext>
            </a:extLst>
          </p:cNvPr>
          <p:cNvSpPr txBox="1"/>
          <p:nvPr/>
        </p:nvSpPr>
        <p:spPr>
          <a:xfrm>
            <a:off x="3071735" y="5074532"/>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1" name="TextBox 10">
            <a:extLst>
              <a:ext uri="{FF2B5EF4-FFF2-40B4-BE49-F238E27FC236}">
                <a16:creationId xmlns:a16="http://schemas.microsoft.com/office/drawing/2014/main" id="{DF4BA6B4-DA20-B258-B7F1-972B2813385F}"/>
              </a:ext>
            </a:extLst>
          </p:cNvPr>
          <p:cNvSpPr txBox="1"/>
          <p:nvPr/>
        </p:nvSpPr>
        <p:spPr>
          <a:xfrm>
            <a:off x="466292" y="1975898"/>
            <a:ext cx="2716325"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12" name="Straight Arrow Connector 11">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a:effectLst/>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B6320BE-E004-DA55-E7EC-BF22E388F958}"/>
              </a:ext>
            </a:extLst>
          </p:cNvPr>
          <p:cNvSpPr txBox="1"/>
          <p:nvPr/>
        </p:nvSpPr>
        <p:spPr>
          <a:xfrm>
            <a:off x="3521438" y="2474353"/>
            <a:ext cx="1861457" cy="307777"/>
          </a:xfrm>
          <a:prstGeom prst="rect">
            <a:avLst/>
          </a:prstGeom>
          <a:noFill/>
        </p:spPr>
        <p:txBody>
          <a:bodyPr wrap="square" rtlCol="0">
            <a:spAutoFit/>
          </a:bodyPr>
          <a:lstStyle/>
          <a:p>
            <a:pPr algn="ctr"/>
            <a:r>
              <a:rPr lang="en-US" sz="1400" dirty="0"/>
              <a:t>[Boneh-Zhandry’13]</a:t>
            </a:r>
          </a:p>
        </p:txBody>
      </p:sp>
      <p:cxnSp>
        <p:nvCxnSpPr>
          <p:cNvPr id="24" name="Straight Arrow Connector 23">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26F0EA5-10C7-FB14-A000-7030FA64CBE0}"/>
              </a:ext>
            </a:extLst>
          </p:cNvPr>
          <p:cNvCxnSpPr>
            <a:cxnSpLocks/>
          </p:cNvCxnSpPr>
          <p:nvPr/>
        </p:nvCxnSpPr>
        <p:spPr>
          <a:xfrm flipH="1">
            <a:off x="7458740" y="2663456"/>
            <a:ext cx="1342146"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A9BBA51-C0E4-F5DC-9936-4F09A7078CA8}"/>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8" name="TextBox 27">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29" name="TextBox 28">
            <a:extLst>
              <a:ext uri="{FF2B5EF4-FFF2-40B4-BE49-F238E27FC236}">
                <a16:creationId xmlns:a16="http://schemas.microsoft.com/office/drawing/2014/main" id="{480CA025-2996-DDD8-C2CC-7C186C7F787A}"/>
              </a:ext>
            </a:extLst>
          </p:cNvPr>
          <p:cNvSpPr txBox="1"/>
          <p:nvPr/>
        </p:nvSpPr>
        <p:spPr>
          <a:xfrm>
            <a:off x="7787767" y="379802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30" name="TextBox 29">
            <a:extLst>
              <a:ext uri="{FF2B5EF4-FFF2-40B4-BE49-F238E27FC236}">
                <a16:creationId xmlns:a16="http://schemas.microsoft.com/office/drawing/2014/main" id="{B2DCE650-9A9F-9409-AA90-30FBE8FE1F41}"/>
              </a:ext>
            </a:extLst>
          </p:cNvPr>
          <p:cNvSpPr txBox="1"/>
          <p:nvPr/>
        </p:nvSpPr>
        <p:spPr>
          <a:xfrm>
            <a:off x="6640694" y="245635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Tree>
    <p:extLst>
      <p:ext uri="{BB962C8B-B14F-4D97-AF65-F5344CB8AC3E}">
        <p14:creationId xmlns:p14="http://schemas.microsoft.com/office/powerpoint/2010/main" val="783602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8FC891-B70D-FC2A-6EA5-4ADB9AF00BE1}"/>
              </a:ext>
            </a:extLst>
          </p:cNvPr>
          <p:cNvPicPr>
            <a:picLocks noChangeAspect="1"/>
          </p:cNvPicPr>
          <p:nvPr/>
        </p:nvPicPr>
        <p:blipFill>
          <a:blip r:embed="rId3">
            <a:alphaModFix amt="20000"/>
          </a:blip>
          <a:stretch>
            <a:fillRect/>
          </a:stretch>
        </p:blipFill>
        <p:spPr>
          <a:xfrm>
            <a:off x="364570" y="1899373"/>
            <a:ext cx="7023201" cy="4743099"/>
          </a:xfrm>
          <a:prstGeom prst="rect">
            <a:avLst/>
          </a:prstGeom>
        </p:spPr>
      </p:pic>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26" name="Straight Arrow Connector 25">
            <a:extLst>
              <a:ext uri="{FF2B5EF4-FFF2-40B4-BE49-F238E27FC236}">
                <a16:creationId xmlns:a16="http://schemas.microsoft.com/office/drawing/2014/main" id="{426F0EA5-10C7-FB14-A000-7030FA64CBE0}"/>
              </a:ext>
            </a:extLst>
          </p:cNvPr>
          <p:cNvCxnSpPr>
            <a:cxnSpLocks/>
          </p:cNvCxnSpPr>
          <p:nvPr/>
        </p:nvCxnSpPr>
        <p:spPr>
          <a:xfrm flipH="1">
            <a:off x="7458740" y="2663456"/>
            <a:ext cx="1342146" cy="45411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A9BBA51-C0E4-F5DC-9936-4F09A7078CA8}"/>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30" name="TextBox 29">
            <a:extLst>
              <a:ext uri="{FF2B5EF4-FFF2-40B4-BE49-F238E27FC236}">
                <a16:creationId xmlns:a16="http://schemas.microsoft.com/office/drawing/2014/main" id="{B2DCE650-9A9F-9409-AA90-30FBE8FE1F41}"/>
              </a:ext>
            </a:extLst>
          </p:cNvPr>
          <p:cNvSpPr txBox="1"/>
          <p:nvPr/>
        </p:nvSpPr>
        <p:spPr>
          <a:xfrm>
            <a:off x="6640694" y="245635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pic>
        <p:nvPicPr>
          <p:cNvPr id="10" name="Picture 9">
            <a:extLst>
              <a:ext uri="{FF2B5EF4-FFF2-40B4-BE49-F238E27FC236}">
                <a16:creationId xmlns:a16="http://schemas.microsoft.com/office/drawing/2014/main" id="{F4D8CF84-C7F2-54E2-543E-50950D84BA60}"/>
              </a:ext>
            </a:extLst>
          </p:cNvPr>
          <p:cNvPicPr>
            <a:picLocks noChangeAspect="1"/>
          </p:cNvPicPr>
          <p:nvPr/>
        </p:nvPicPr>
        <p:blipFill>
          <a:blip r:embed="rId4">
            <a:alphaModFix amt="20000"/>
          </a:blip>
          <a:stretch>
            <a:fillRect/>
          </a:stretch>
        </p:blipFill>
        <p:spPr>
          <a:xfrm>
            <a:off x="7382942" y="3726976"/>
            <a:ext cx="4139543" cy="2328874"/>
          </a:xfrm>
          <a:prstGeom prst="rect">
            <a:avLst/>
          </a:prstGeom>
        </p:spPr>
      </p:pic>
      <p:sp>
        <p:nvSpPr>
          <p:cNvPr id="13" name="Rectangle 12">
            <a:extLst>
              <a:ext uri="{FF2B5EF4-FFF2-40B4-BE49-F238E27FC236}">
                <a16:creationId xmlns:a16="http://schemas.microsoft.com/office/drawing/2014/main" id="{A284D410-BFF8-AD05-000B-791331B9572E}"/>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TextBox 13">
            <a:extLst>
              <a:ext uri="{FF2B5EF4-FFF2-40B4-BE49-F238E27FC236}">
                <a16:creationId xmlns:a16="http://schemas.microsoft.com/office/drawing/2014/main" id="{698B962C-AC5C-AFFC-1FB7-EA504E3CB05B}"/>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5" name="Rectangle 14">
            <a:extLst>
              <a:ext uri="{FF2B5EF4-FFF2-40B4-BE49-F238E27FC236}">
                <a16:creationId xmlns:a16="http://schemas.microsoft.com/office/drawing/2014/main" id="{E7BC36F0-D49B-2A31-A664-90F7508D8CA3}"/>
              </a:ext>
            </a:extLst>
          </p:cNvPr>
          <p:cNvSpPr/>
          <p:nvPr/>
        </p:nvSpPr>
        <p:spPr>
          <a:xfrm>
            <a:off x="3181108" y="4955230"/>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extBox 15">
            <a:extLst>
              <a:ext uri="{FF2B5EF4-FFF2-40B4-BE49-F238E27FC236}">
                <a16:creationId xmlns:a16="http://schemas.microsoft.com/office/drawing/2014/main" id="{A488F347-66EC-9032-8C89-B9F6C27C1E90}"/>
              </a:ext>
            </a:extLst>
          </p:cNvPr>
          <p:cNvSpPr txBox="1"/>
          <p:nvPr/>
        </p:nvSpPr>
        <p:spPr>
          <a:xfrm>
            <a:off x="3071735" y="5074532"/>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7" name="Rectangle 16">
            <a:extLst>
              <a:ext uri="{FF2B5EF4-FFF2-40B4-BE49-F238E27FC236}">
                <a16:creationId xmlns:a16="http://schemas.microsoft.com/office/drawing/2014/main" id="{26BCDE3B-EF6E-3317-B30E-A4EAB483D1CA}"/>
              </a:ext>
            </a:extLst>
          </p:cNvPr>
          <p:cNvSpPr/>
          <p:nvPr/>
        </p:nvSpPr>
        <p:spPr>
          <a:xfrm>
            <a:off x="2505919" y="3721189"/>
            <a:ext cx="1620456"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TextBox 17">
            <a:extLst>
              <a:ext uri="{FF2B5EF4-FFF2-40B4-BE49-F238E27FC236}">
                <a16:creationId xmlns:a16="http://schemas.microsoft.com/office/drawing/2014/main" id="{23C86C11-EF37-B643-4646-7A56F91AB8E1}"/>
              </a:ext>
            </a:extLst>
          </p:cNvPr>
          <p:cNvSpPr txBox="1"/>
          <p:nvPr/>
        </p:nvSpPr>
        <p:spPr>
          <a:xfrm>
            <a:off x="2417237" y="3811771"/>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Tree>
    <p:extLst>
      <p:ext uri="{BB962C8B-B14F-4D97-AF65-F5344CB8AC3E}">
        <p14:creationId xmlns:p14="http://schemas.microsoft.com/office/powerpoint/2010/main" val="2965400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E2382AD-8201-2E27-8034-0E33494C667A}"/>
              </a:ext>
            </a:extLst>
          </p:cNvPr>
          <p:cNvPicPr>
            <a:picLocks noChangeAspect="1"/>
          </p:cNvPicPr>
          <p:nvPr/>
        </p:nvPicPr>
        <p:blipFill>
          <a:blip r:embed="rId3">
            <a:alphaModFix amt="20000"/>
          </a:blip>
          <a:stretch>
            <a:fillRect/>
          </a:stretch>
        </p:blipFill>
        <p:spPr>
          <a:xfrm>
            <a:off x="364570" y="1899373"/>
            <a:ext cx="7023201" cy="4743099"/>
          </a:xfrm>
          <a:prstGeom prst="rect">
            <a:avLst/>
          </a:prstGeom>
        </p:spPr>
      </p:pic>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26" name="Straight Arrow Connector 25">
            <a:extLst>
              <a:ext uri="{FF2B5EF4-FFF2-40B4-BE49-F238E27FC236}">
                <a16:creationId xmlns:a16="http://schemas.microsoft.com/office/drawing/2014/main" id="{426F0EA5-10C7-FB14-A000-7030FA64CBE0}"/>
              </a:ext>
            </a:extLst>
          </p:cNvPr>
          <p:cNvCxnSpPr>
            <a:cxnSpLocks/>
            <a:stCxn id="27" idx="1"/>
          </p:cNvCxnSpPr>
          <p:nvPr/>
        </p:nvCxnSpPr>
        <p:spPr>
          <a:xfrm flipH="1" flipV="1">
            <a:off x="7489031" y="1670381"/>
            <a:ext cx="1311855" cy="59790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A9BBA51-C0E4-F5DC-9936-4F09A7078CA8}"/>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30" name="TextBox 29">
            <a:extLst>
              <a:ext uri="{FF2B5EF4-FFF2-40B4-BE49-F238E27FC236}">
                <a16:creationId xmlns:a16="http://schemas.microsoft.com/office/drawing/2014/main" id="{B2DCE650-9A9F-9409-AA90-30FBE8FE1F41}"/>
              </a:ext>
            </a:extLst>
          </p:cNvPr>
          <p:cNvSpPr txBox="1"/>
          <p:nvPr/>
        </p:nvSpPr>
        <p:spPr>
          <a:xfrm>
            <a:off x="7553818" y="1480198"/>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7" name="TextBox 6">
            <a:extLst>
              <a:ext uri="{FF2B5EF4-FFF2-40B4-BE49-F238E27FC236}">
                <a16:creationId xmlns:a16="http://schemas.microsoft.com/office/drawing/2014/main" id="{D5F4ACDA-4911-89F6-D341-8E3058224BE0}"/>
              </a:ext>
            </a:extLst>
          </p:cNvPr>
          <p:cNvSpPr txBox="1"/>
          <p:nvPr/>
        </p:nvSpPr>
        <p:spPr>
          <a:xfrm>
            <a:off x="4630838" y="1384480"/>
            <a:ext cx="2845914"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KEM</a:t>
            </a:r>
          </a:p>
        </p:txBody>
      </p:sp>
      <p:pic>
        <p:nvPicPr>
          <p:cNvPr id="9" name="Picture 8">
            <a:extLst>
              <a:ext uri="{FF2B5EF4-FFF2-40B4-BE49-F238E27FC236}">
                <a16:creationId xmlns:a16="http://schemas.microsoft.com/office/drawing/2014/main" id="{2B12C792-83DF-800D-25B6-7A04F7E949FA}"/>
              </a:ext>
            </a:extLst>
          </p:cNvPr>
          <p:cNvPicPr>
            <a:picLocks noChangeAspect="1"/>
          </p:cNvPicPr>
          <p:nvPr/>
        </p:nvPicPr>
        <p:blipFill>
          <a:blip r:embed="rId4">
            <a:alphaModFix amt="20000"/>
          </a:blip>
          <a:stretch>
            <a:fillRect/>
          </a:stretch>
        </p:blipFill>
        <p:spPr>
          <a:xfrm>
            <a:off x="7382942" y="3726976"/>
            <a:ext cx="4139543" cy="2328874"/>
          </a:xfrm>
          <a:prstGeom prst="rect">
            <a:avLst/>
          </a:prstGeom>
        </p:spPr>
      </p:pic>
      <p:sp>
        <p:nvSpPr>
          <p:cNvPr id="3" name="Rectangle 2">
            <a:extLst>
              <a:ext uri="{FF2B5EF4-FFF2-40B4-BE49-F238E27FC236}">
                <a16:creationId xmlns:a16="http://schemas.microsoft.com/office/drawing/2014/main" id="{71A3FA15-92CD-02B1-7487-B844088C6559}"/>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85733606-427A-D6D5-AC3B-31166CA9DAD4}"/>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6" name="Rectangle 5">
            <a:extLst>
              <a:ext uri="{FF2B5EF4-FFF2-40B4-BE49-F238E27FC236}">
                <a16:creationId xmlns:a16="http://schemas.microsoft.com/office/drawing/2014/main" id="{D3A9226B-2696-E3AB-60DD-C6A425DAA9FE}"/>
              </a:ext>
            </a:extLst>
          </p:cNvPr>
          <p:cNvSpPr/>
          <p:nvPr/>
        </p:nvSpPr>
        <p:spPr>
          <a:xfrm>
            <a:off x="3181108" y="4955230"/>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TextBox 9">
            <a:extLst>
              <a:ext uri="{FF2B5EF4-FFF2-40B4-BE49-F238E27FC236}">
                <a16:creationId xmlns:a16="http://schemas.microsoft.com/office/drawing/2014/main" id="{514B2CDF-CC75-AF13-EFD9-28D587B60D02}"/>
              </a:ext>
            </a:extLst>
          </p:cNvPr>
          <p:cNvSpPr txBox="1"/>
          <p:nvPr/>
        </p:nvSpPr>
        <p:spPr>
          <a:xfrm>
            <a:off x="3071735" y="5074532"/>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1" name="Rectangle 10">
            <a:extLst>
              <a:ext uri="{FF2B5EF4-FFF2-40B4-BE49-F238E27FC236}">
                <a16:creationId xmlns:a16="http://schemas.microsoft.com/office/drawing/2014/main" id="{2E1FAD0A-CCAF-CD80-B869-80FF750EB36E}"/>
              </a:ext>
            </a:extLst>
          </p:cNvPr>
          <p:cNvSpPr/>
          <p:nvPr/>
        </p:nvSpPr>
        <p:spPr>
          <a:xfrm>
            <a:off x="2505919" y="3721189"/>
            <a:ext cx="1620456"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TextBox 11">
            <a:extLst>
              <a:ext uri="{FF2B5EF4-FFF2-40B4-BE49-F238E27FC236}">
                <a16:creationId xmlns:a16="http://schemas.microsoft.com/office/drawing/2014/main" id="{E1ACA7C3-FF76-6773-F425-0FB05057EC7B}"/>
              </a:ext>
            </a:extLst>
          </p:cNvPr>
          <p:cNvSpPr txBox="1"/>
          <p:nvPr/>
        </p:nvSpPr>
        <p:spPr>
          <a:xfrm>
            <a:off x="2417237" y="3811771"/>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Tree>
    <p:extLst>
      <p:ext uri="{BB962C8B-B14F-4D97-AF65-F5344CB8AC3E}">
        <p14:creationId xmlns:p14="http://schemas.microsoft.com/office/powerpoint/2010/main" val="20497676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EF4BDE3-787C-ACE0-74AA-83FBE83FDCD4}"/>
              </a:ext>
            </a:extLst>
          </p:cNvPr>
          <p:cNvPicPr>
            <a:picLocks noChangeAspect="1"/>
          </p:cNvPicPr>
          <p:nvPr/>
        </p:nvPicPr>
        <p:blipFill>
          <a:blip r:embed="rId3">
            <a:alphaModFix amt="20000"/>
          </a:blip>
          <a:stretch>
            <a:fillRect/>
          </a:stretch>
        </p:blipFill>
        <p:spPr>
          <a:xfrm>
            <a:off x="364570" y="1899373"/>
            <a:ext cx="7023201" cy="4743099"/>
          </a:xfrm>
          <a:prstGeom prst="rect">
            <a:avLst/>
          </a:prstGeom>
        </p:spPr>
      </p:pic>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26" name="Straight Arrow Connector 25">
            <a:extLst>
              <a:ext uri="{FF2B5EF4-FFF2-40B4-BE49-F238E27FC236}">
                <a16:creationId xmlns:a16="http://schemas.microsoft.com/office/drawing/2014/main" id="{426F0EA5-10C7-FB14-A000-7030FA64CBE0}"/>
              </a:ext>
            </a:extLst>
          </p:cNvPr>
          <p:cNvCxnSpPr>
            <a:cxnSpLocks/>
            <a:stCxn id="27" idx="1"/>
          </p:cNvCxnSpPr>
          <p:nvPr/>
        </p:nvCxnSpPr>
        <p:spPr>
          <a:xfrm flipH="1" flipV="1">
            <a:off x="7489031" y="1670381"/>
            <a:ext cx="1311855" cy="59790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A9BBA51-C0E4-F5DC-9936-4F09A7078CA8}"/>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30" name="TextBox 29">
            <a:extLst>
              <a:ext uri="{FF2B5EF4-FFF2-40B4-BE49-F238E27FC236}">
                <a16:creationId xmlns:a16="http://schemas.microsoft.com/office/drawing/2014/main" id="{B2DCE650-9A9F-9409-AA90-30FBE8FE1F41}"/>
              </a:ext>
            </a:extLst>
          </p:cNvPr>
          <p:cNvSpPr txBox="1"/>
          <p:nvPr/>
        </p:nvSpPr>
        <p:spPr>
          <a:xfrm>
            <a:off x="7553818" y="1480198"/>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7" name="TextBox 6">
            <a:extLst>
              <a:ext uri="{FF2B5EF4-FFF2-40B4-BE49-F238E27FC236}">
                <a16:creationId xmlns:a16="http://schemas.microsoft.com/office/drawing/2014/main" id="{D5F4ACDA-4911-89F6-D341-8E3058224BE0}"/>
              </a:ext>
            </a:extLst>
          </p:cNvPr>
          <p:cNvSpPr txBox="1"/>
          <p:nvPr/>
        </p:nvSpPr>
        <p:spPr>
          <a:xfrm>
            <a:off x="4630838" y="1384480"/>
            <a:ext cx="2845914"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KEM</a:t>
            </a:r>
          </a:p>
        </p:txBody>
      </p:sp>
      <p:cxnSp>
        <p:nvCxnSpPr>
          <p:cNvPr id="8" name="Straight Arrow Connector 7">
            <a:extLst>
              <a:ext uri="{FF2B5EF4-FFF2-40B4-BE49-F238E27FC236}">
                <a16:creationId xmlns:a16="http://schemas.microsoft.com/office/drawing/2014/main" id="{F351B2AF-B19C-0AB0-A954-A130D22897A9}"/>
              </a:ext>
            </a:extLst>
          </p:cNvPr>
          <p:cNvCxnSpPr>
            <a:cxnSpLocks/>
          </p:cNvCxnSpPr>
          <p:nvPr/>
        </p:nvCxnSpPr>
        <p:spPr>
          <a:xfrm>
            <a:off x="6053795" y="2077276"/>
            <a:ext cx="1" cy="96876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5F90D68-19D8-FC3B-C5C8-990756DBB4D7}"/>
              </a:ext>
            </a:extLst>
          </p:cNvPr>
          <p:cNvSpPr txBox="1"/>
          <p:nvPr/>
        </p:nvSpPr>
        <p:spPr>
          <a:xfrm>
            <a:off x="5966050" y="235866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7" name="TextBox 16">
            <a:extLst>
              <a:ext uri="{FF2B5EF4-FFF2-40B4-BE49-F238E27FC236}">
                <a16:creationId xmlns:a16="http://schemas.microsoft.com/office/drawing/2014/main" id="{14F5114B-5F6F-A033-6F60-ECCD770FEEF8}"/>
              </a:ext>
            </a:extLst>
          </p:cNvPr>
          <p:cNvSpPr txBox="1"/>
          <p:nvPr/>
        </p:nvSpPr>
        <p:spPr>
          <a:xfrm>
            <a:off x="8446948" y="302150"/>
            <a:ext cx="3304372" cy="923330"/>
          </a:xfrm>
          <a:prstGeom prst="rect">
            <a:avLst/>
          </a:prstGeom>
          <a:noFill/>
        </p:spPr>
        <p:txBody>
          <a:bodyPr wrap="square" rtlCol="0">
            <a:spAutoFit/>
          </a:bodyPr>
          <a:lstStyle/>
          <a:p>
            <a:pPr algn="ctr"/>
            <a:r>
              <a:rPr lang="en-US" dirty="0"/>
              <a:t>Using the KEM-DEM paradigm of [Cramer-Shoup’03], with only a </a:t>
            </a:r>
            <a:r>
              <a:rPr lang="en-US" b="1" dirty="0"/>
              <a:t>post-quantum </a:t>
            </a:r>
            <a:r>
              <a:rPr lang="en-US" dirty="0"/>
              <a:t>secure DEM! </a:t>
            </a:r>
            <a:endParaRPr lang="en-CH" sz="1600" dirty="0"/>
          </a:p>
        </p:txBody>
      </p:sp>
      <p:sp>
        <p:nvSpPr>
          <p:cNvPr id="19" name="Speech Bubble: Rectangle with Corners Rounded 18">
            <a:extLst>
              <a:ext uri="{FF2B5EF4-FFF2-40B4-BE49-F238E27FC236}">
                <a16:creationId xmlns:a16="http://schemas.microsoft.com/office/drawing/2014/main" id="{C575EB23-1DB6-C6F7-7464-1CDC023999D3}"/>
              </a:ext>
            </a:extLst>
          </p:cNvPr>
          <p:cNvSpPr/>
          <p:nvPr/>
        </p:nvSpPr>
        <p:spPr>
          <a:xfrm>
            <a:off x="8419191" y="177806"/>
            <a:ext cx="3359887" cy="1166302"/>
          </a:xfrm>
          <a:prstGeom prst="wedgeRoundRectCallout">
            <a:avLst>
              <a:gd name="adj1" fmla="val -117374"/>
              <a:gd name="adj2" fmla="val 13467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1" name="Picture 20">
            <a:extLst>
              <a:ext uri="{FF2B5EF4-FFF2-40B4-BE49-F238E27FC236}">
                <a16:creationId xmlns:a16="http://schemas.microsoft.com/office/drawing/2014/main" id="{A4770E86-7830-DDEC-AD04-E3019A4ACFCA}"/>
              </a:ext>
            </a:extLst>
          </p:cNvPr>
          <p:cNvPicPr>
            <a:picLocks noChangeAspect="1"/>
          </p:cNvPicPr>
          <p:nvPr/>
        </p:nvPicPr>
        <p:blipFill>
          <a:blip r:embed="rId4">
            <a:alphaModFix amt="20000"/>
          </a:blip>
          <a:stretch>
            <a:fillRect/>
          </a:stretch>
        </p:blipFill>
        <p:spPr>
          <a:xfrm>
            <a:off x="7382942" y="3726976"/>
            <a:ext cx="4139543" cy="2328874"/>
          </a:xfrm>
          <a:prstGeom prst="rect">
            <a:avLst/>
          </a:prstGeom>
        </p:spPr>
      </p:pic>
      <p:sp>
        <p:nvSpPr>
          <p:cNvPr id="3" name="Rectangle 2">
            <a:extLst>
              <a:ext uri="{FF2B5EF4-FFF2-40B4-BE49-F238E27FC236}">
                <a16:creationId xmlns:a16="http://schemas.microsoft.com/office/drawing/2014/main" id="{9E6DB3A3-0CF5-7077-05DA-6FBE78EE567B}"/>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BC248A53-472C-E129-F515-D971C9520414}"/>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6" name="Rectangle 5">
            <a:extLst>
              <a:ext uri="{FF2B5EF4-FFF2-40B4-BE49-F238E27FC236}">
                <a16:creationId xmlns:a16="http://schemas.microsoft.com/office/drawing/2014/main" id="{81C88646-C62F-34AF-6844-C40F95CD944D}"/>
              </a:ext>
            </a:extLst>
          </p:cNvPr>
          <p:cNvSpPr/>
          <p:nvPr/>
        </p:nvSpPr>
        <p:spPr>
          <a:xfrm>
            <a:off x="3181108" y="4955230"/>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TextBox 8">
            <a:extLst>
              <a:ext uri="{FF2B5EF4-FFF2-40B4-BE49-F238E27FC236}">
                <a16:creationId xmlns:a16="http://schemas.microsoft.com/office/drawing/2014/main" id="{F10886F3-0102-88E7-22F7-61B6674AE9B8}"/>
              </a:ext>
            </a:extLst>
          </p:cNvPr>
          <p:cNvSpPr txBox="1"/>
          <p:nvPr/>
        </p:nvSpPr>
        <p:spPr>
          <a:xfrm>
            <a:off x="3071735" y="5074532"/>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0" name="Rectangle 9">
            <a:extLst>
              <a:ext uri="{FF2B5EF4-FFF2-40B4-BE49-F238E27FC236}">
                <a16:creationId xmlns:a16="http://schemas.microsoft.com/office/drawing/2014/main" id="{54917A86-FF47-191D-652C-5D8CFC969479}"/>
              </a:ext>
            </a:extLst>
          </p:cNvPr>
          <p:cNvSpPr/>
          <p:nvPr/>
        </p:nvSpPr>
        <p:spPr>
          <a:xfrm>
            <a:off x="2505919" y="3721189"/>
            <a:ext cx="1620456"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3D3562A6-BB09-6FA2-9A4E-356E3450EAA6}"/>
              </a:ext>
            </a:extLst>
          </p:cNvPr>
          <p:cNvSpPr txBox="1"/>
          <p:nvPr/>
        </p:nvSpPr>
        <p:spPr>
          <a:xfrm>
            <a:off x="2417237" y="3811771"/>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Tree>
    <p:extLst>
      <p:ext uri="{BB962C8B-B14F-4D97-AF65-F5344CB8AC3E}">
        <p14:creationId xmlns:p14="http://schemas.microsoft.com/office/powerpoint/2010/main" val="3241531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AA16CC-1250-2339-837C-3CEFD152F10A}"/>
              </a:ext>
            </a:extLst>
          </p:cNvPr>
          <p:cNvPicPr>
            <a:picLocks noChangeAspect="1"/>
          </p:cNvPicPr>
          <p:nvPr/>
        </p:nvPicPr>
        <p:blipFill>
          <a:blip r:embed="rId3">
            <a:alphaModFix amt="20000"/>
          </a:blip>
          <a:stretch>
            <a:fillRect/>
          </a:stretch>
        </p:blipFill>
        <p:spPr>
          <a:xfrm>
            <a:off x="364570" y="1899373"/>
            <a:ext cx="7023201" cy="4743099"/>
          </a:xfrm>
          <a:prstGeom prst="rect">
            <a:avLst/>
          </a:prstGeom>
        </p:spPr>
      </p:pic>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pic>
        <p:nvPicPr>
          <p:cNvPr id="37" name="Picture 36">
            <a:extLst>
              <a:ext uri="{FF2B5EF4-FFF2-40B4-BE49-F238E27FC236}">
                <a16:creationId xmlns:a16="http://schemas.microsoft.com/office/drawing/2014/main" id="{6999D83D-0987-8639-CD46-A62B230A2F23}"/>
              </a:ext>
            </a:extLst>
          </p:cNvPr>
          <p:cNvPicPr>
            <a:picLocks noChangeAspect="1"/>
          </p:cNvPicPr>
          <p:nvPr/>
        </p:nvPicPr>
        <p:blipFill>
          <a:blip r:embed="rId4">
            <a:alphaModFix amt="20000"/>
          </a:blip>
          <a:stretch>
            <a:fillRect/>
          </a:stretch>
        </p:blipFill>
        <p:spPr>
          <a:xfrm>
            <a:off x="4505622" y="1310370"/>
            <a:ext cx="7486537" cy="1816765"/>
          </a:xfrm>
          <a:prstGeom prst="rect">
            <a:avLst/>
          </a:prstGeom>
        </p:spPr>
      </p:pic>
      <p:pic>
        <p:nvPicPr>
          <p:cNvPr id="14" name="Picture 13">
            <a:extLst>
              <a:ext uri="{FF2B5EF4-FFF2-40B4-BE49-F238E27FC236}">
                <a16:creationId xmlns:a16="http://schemas.microsoft.com/office/drawing/2014/main" id="{94C867DD-3D7B-DE10-43E1-29180868BFF4}"/>
              </a:ext>
            </a:extLst>
          </p:cNvPr>
          <p:cNvPicPr>
            <a:picLocks noChangeAspect="1"/>
          </p:cNvPicPr>
          <p:nvPr/>
        </p:nvPicPr>
        <p:blipFill>
          <a:blip r:embed="rId5">
            <a:alphaModFix amt="20000"/>
          </a:blip>
          <a:stretch>
            <a:fillRect/>
          </a:stretch>
        </p:blipFill>
        <p:spPr>
          <a:xfrm>
            <a:off x="7382942" y="3726976"/>
            <a:ext cx="4139543" cy="2328874"/>
          </a:xfrm>
          <a:prstGeom prst="rect">
            <a:avLst/>
          </a:prstGeom>
        </p:spPr>
      </p:pic>
      <p:sp>
        <p:nvSpPr>
          <p:cNvPr id="9" name="Rectangle 8">
            <a:extLst>
              <a:ext uri="{FF2B5EF4-FFF2-40B4-BE49-F238E27FC236}">
                <a16:creationId xmlns:a16="http://schemas.microsoft.com/office/drawing/2014/main" id="{0C4C6647-0BCD-B17E-1E82-58E194AAF552}"/>
              </a:ext>
            </a:extLst>
          </p:cNvPr>
          <p:cNvSpPr/>
          <p:nvPr/>
        </p:nvSpPr>
        <p:spPr>
          <a:xfrm>
            <a:off x="364570" y="3280144"/>
            <a:ext cx="2803932" cy="22806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47A5F0E-B5EA-51C6-5FB9-141E097C57C9}"/>
              </a:ext>
            </a:extLst>
          </p:cNvPr>
          <p:cNvSpPr/>
          <p:nvPr/>
        </p:nvSpPr>
        <p:spPr>
          <a:xfrm>
            <a:off x="529555" y="3429000"/>
            <a:ext cx="4153750" cy="134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3FFA35FD-9B71-D9F7-96CB-C42B487A4CC6}"/>
              </a:ext>
            </a:extLst>
          </p:cNvPr>
          <p:cNvSpPr/>
          <p:nvPr/>
        </p:nvSpPr>
        <p:spPr>
          <a:xfrm>
            <a:off x="754874" y="3721190"/>
            <a:ext cx="4153750" cy="910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3" name="Straight Arrow Connector 12">
            <a:extLst>
              <a:ext uri="{FF2B5EF4-FFF2-40B4-BE49-F238E27FC236}">
                <a16:creationId xmlns:a16="http://schemas.microsoft.com/office/drawing/2014/main" id="{457A3170-9FA0-98B1-6C4C-5C4401327049}"/>
              </a:ext>
            </a:extLst>
          </p:cNvPr>
          <p:cNvCxnSpPr>
            <a:cxnSpLocks/>
          </p:cNvCxnSpPr>
          <p:nvPr/>
        </p:nvCxnSpPr>
        <p:spPr>
          <a:xfrm flipV="1">
            <a:off x="3225691" y="3811772"/>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Adaptive</a:t>
            </a:r>
            <a:r>
              <a:rPr lang="en-US" sz="3200" dirty="0">
                <a:latin typeface="+mj-lt"/>
              </a:rPr>
              <a:t> TDF</a:t>
            </a:r>
          </a:p>
        </p:txBody>
      </p:sp>
      <p:sp>
        <p:nvSpPr>
          <p:cNvPr id="17" name="TextBox 16">
            <a:extLst>
              <a:ext uri="{FF2B5EF4-FFF2-40B4-BE49-F238E27FC236}">
                <a16:creationId xmlns:a16="http://schemas.microsoft.com/office/drawing/2014/main" id="{20664BDB-A42A-81E3-CC6A-FAB392BA6B7F}"/>
              </a:ext>
            </a:extLst>
          </p:cNvPr>
          <p:cNvSpPr txBox="1"/>
          <p:nvPr/>
        </p:nvSpPr>
        <p:spPr>
          <a:xfrm>
            <a:off x="2417237" y="3811771"/>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3" name="Rectangle 2">
            <a:extLst>
              <a:ext uri="{FF2B5EF4-FFF2-40B4-BE49-F238E27FC236}">
                <a16:creationId xmlns:a16="http://schemas.microsoft.com/office/drawing/2014/main" id="{BA74048B-73EE-0D95-6A60-25280078E659}"/>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42392B2A-8639-82F6-5A5A-64D2BC5A21B8}"/>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21" name="Rectangle 20">
            <a:extLst>
              <a:ext uri="{FF2B5EF4-FFF2-40B4-BE49-F238E27FC236}">
                <a16:creationId xmlns:a16="http://schemas.microsoft.com/office/drawing/2014/main" id="{90C3B2F2-73A6-EF55-51B4-AE3A93829307}"/>
              </a:ext>
            </a:extLst>
          </p:cNvPr>
          <p:cNvSpPr/>
          <p:nvPr/>
        </p:nvSpPr>
        <p:spPr>
          <a:xfrm>
            <a:off x="6096000" y="2280213"/>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51403CA3-F287-1083-9BDA-1DBA01D75BC3}"/>
              </a:ext>
            </a:extLst>
          </p:cNvPr>
          <p:cNvSpPr/>
          <p:nvPr/>
        </p:nvSpPr>
        <p:spPr>
          <a:xfrm>
            <a:off x="7722242" y="1353616"/>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TextBox 22">
            <a:extLst>
              <a:ext uri="{FF2B5EF4-FFF2-40B4-BE49-F238E27FC236}">
                <a16:creationId xmlns:a16="http://schemas.microsoft.com/office/drawing/2014/main" id="{5752117B-8D39-FC04-B196-5D2BE6522D46}"/>
              </a:ext>
            </a:extLst>
          </p:cNvPr>
          <p:cNvSpPr txBox="1"/>
          <p:nvPr/>
        </p:nvSpPr>
        <p:spPr>
          <a:xfrm>
            <a:off x="7553818" y="1480198"/>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24" name="TextBox 23">
            <a:extLst>
              <a:ext uri="{FF2B5EF4-FFF2-40B4-BE49-F238E27FC236}">
                <a16:creationId xmlns:a16="http://schemas.microsoft.com/office/drawing/2014/main" id="{BFD38F3F-6509-1465-AC23-55DD81D614AB}"/>
              </a:ext>
            </a:extLst>
          </p:cNvPr>
          <p:cNvSpPr txBox="1"/>
          <p:nvPr/>
        </p:nvSpPr>
        <p:spPr>
          <a:xfrm>
            <a:off x="5966050" y="235866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25" name="Rectangle 24">
            <a:extLst>
              <a:ext uri="{FF2B5EF4-FFF2-40B4-BE49-F238E27FC236}">
                <a16:creationId xmlns:a16="http://schemas.microsoft.com/office/drawing/2014/main" id="{72BB5C3D-8422-41E6-9539-F48ECA659352}"/>
              </a:ext>
            </a:extLst>
          </p:cNvPr>
          <p:cNvSpPr/>
          <p:nvPr/>
        </p:nvSpPr>
        <p:spPr>
          <a:xfrm>
            <a:off x="3181108" y="4955230"/>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TextBox 25">
            <a:extLst>
              <a:ext uri="{FF2B5EF4-FFF2-40B4-BE49-F238E27FC236}">
                <a16:creationId xmlns:a16="http://schemas.microsoft.com/office/drawing/2014/main" id="{1AC4386D-F038-904B-AF73-016AE0A79A77}"/>
              </a:ext>
            </a:extLst>
          </p:cNvPr>
          <p:cNvSpPr txBox="1"/>
          <p:nvPr/>
        </p:nvSpPr>
        <p:spPr>
          <a:xfrm>
            <a:off x="3071735" y="5074532"/>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Tree>
    <p:extLst>
      <p:ext uri="{BB962C8B-B14F-4D97-AF65-F5344CB8AC3E}">
        <p14:creationId xmlns:p14="http://schemas.microsoft.com/office/powerpoint/2010/main" val="497894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AA16CC-1250-2339-837C-3CEFD152F10A}"/>
              </a:ext>
            </a:extLst>
          </p:cNvPr>
          <p:cNvPicPr>
            <a:picLocks noChangeAspect="1"/>
          </p:cNvPicPr>
          <p:nvPr/>
        </p:nvPicPr>
        <p:blipFill>
          <a:blip r:embed="rId3">
            <a:alphaModFix amt="20000"/>
          </a:blip>
          <a:stretch>
            <a:fillRect/>
          </a:stretch>
        </p:blipFill>
        <p:spPr>
          <a:xfrm>
            <a:off x="364570" y="1899373"/>
            <a:ext cx="7023201" cy="4743099"/>
          </a:xfrm>
          <a:prstGeom prst="rect">
            <a:avLst/>
          </a:prstGeom>
        </p:spPr>
      </p:pic>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pic>
        <p:nvPicPr>
          <p:cNvPr id="37" name="Picture 36">
            <a:extLst>
              <a:ext uri="{FF2B5EF4-FFF2-40B4-BE49-F238E27FC236}">
                <a16:creationId xmlns:a16="http://schemas.microsoft.com/office/drawing/2014/main" id="{6999D83D-0987-8639-CD46-A62B230A2F23}"/>
              </a:ext>
            </a:extLst>
          </p:cNvPr>
          <p:cNvPicPr>
            <a:picLocks noChangeAspect="1"/>
          </p:cNvPicPr>
          <p:nvPr/>
        </p:nvPicPr>
        <p:blipFill>
          <a:blip r:embed="rId4">
            <a:alphaModFix amt="20000"/>
          </a:blip>
          <a:stretch>
            <a:fillRect/>
          </a:stretch>
        </p:blipFill>
        <p:spPr>
          <a:xfrm>
            <a:off x="4505622" y="1310370"/>
            <a:ext cx="7486537" cy="1816765"/>
          </a:xfrm>
          <a:prstGeom prst="rect">
            <a:avLst/>
          </a:prstGeom>
        </p:spPr>
      </p:pic>
      <p:pic>
        <p:nvPicPr>
          <p:cNvPr id="14" name="Picture 13">
            <a:extLst>
              <a:ext uri="{FF2B5EF4-FFF2-40B4-BE49-F238E27FC236}">
                <a16:creationId xmlns:a16="http://schemas.microsoft.com/office/drawing/2014/main" id="{94C867DD-3D7B-DE10-43E1-29180868BFF4}"/>
              </a:ext>
            </a:extLst>
          </p:cNvPr>
          <p:cNvPicPr>
            <a:picLocks noChangeAspect="1"/>
          </p:cNvPicPr>
          <p:nvPr/>
        </p:nvPicPr>
        <p:blipFill>
          <a:blip r:embed="rId5">
            <a:alphaModFix amt="20000"/>
          </a:blip>
          <a:stretch>
            <a:fillRect/>
          </a:stretch>
        </p:blipFill>
        <p:spPr>
          <a:xfrm>
            <a:off x="7382942" y="3726976"/>
            <a:ext cx="4139543" cy="2328874"/>
          </a:xfrm>
          <a:prstGeom prst="rect">
            <a:avLst/>
          </a:prstGeom>
        </p:spPr>
      </p:pic>
      <p:sp>
        <p:nvSpPr>
          <p:cNvPr id="9" name="Rectangle 8">
            <a:extLst>
              <a:ext uri="{FF2B5EF4-FFF2-40B4-BE49-F238E27FC236}">
                <a16:creationId xmlns:a16="http://schemas.microsoft.com/office/drawing/2014/main" id="{0C4C6647-0BCD-B17E-1E82-58E194AAF552}"/>
              </a:ext>
            </a:extLst>
          </p:cNvPr>
          <p:cNvSpPr/>
          <p:nvPr/>
        </p:nvSpPr>
        <p:spPr>
          <a:xfrm>
            <a:off x="364570" y="3280144"/>
            <a:ext cx="2803932" cy="22806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47A5F0E-B5EA-51C6-5FB9-141E097C57C9}"/>
              </a:ext>
            </a:extLst>
          </p:cNvPr>
          <p:cNvSpPr/>
          <p:nvPr/>
        </p:nvSpPr>
        <p:spPr>
          <a:xfrm>
            <a:off x="529555" y="3429000"/>
            <a:ext cx="4153750" cy="134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3FFA35FD-9B71-D9F7-96CB-C42B487A4CC6}"/>
              </a:ext>
            </a:extLst>
          </p:cNvPr>
          <p:cNvSpPr/>
          <p:nvPr/>
        </p:nvSpPr>
        <p:spPr>
          <a:xfrm>
            <a:off x="754874" y="3721190"/>
            <a:ext cx="4153750" cy="910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TextBox 14">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Adaptive</a:t>
            </a:r>
            <a:r>
              <a:rPr lang="en-US" sz="3200" dirty="0">
                <a:latin typeface="+mj-lt"/>
              </a:rPr>
              <a:t> TDF</a:t>
            </a:r>
          </a:p>
        </p:txBody>
      </p: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1838428" y="4041187"/>
            <a:ext cx="1" cy="72415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20664BDB-A42A-81E3-CC6A-FAB392BA6B7F}"/>
              </a:ext>
            </a:extLst>
          </p:cNvPr>
          <p:cNvSpPr txBox="1"/>
          <p:nvPr/>
        </p:nvSpPr>
        <p:spPr>
          <a:xfrm>
            <a:off x="1747386" y="4234964"/>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4" name="TextBox 3">
            <a:extLst>
              <a:ext uri="{FF2B5EF4-FFF2-40B4-BE49-F238E27FC236}">
                <a16:creationId xmlns:a16="http://schemas.microsoft.com/office/drawing/2014/main" id="{DCA19E6A-51A1-B87E-86A2-9E46416C9739}"/>
              </a:ext>
            </a:extLst>
          </p:cNvPr>
          <p:cNvSpPr txBox="1"/>
          <p:nvPr/>
        </p:nvSpPr>
        <p:spPr>
          <a:xfrm>
            <a:off x="756749" y="2917133"/>
            <a:ext cx="2163359" cy="1077218"/>
          </a:xfrm>
          <a:prstGeom prst="rect">
            <a:avLst/>
          </a:prstGeom>
          <a:solidFill>
            <a:srgbClr val="FFC000">
              <a:alpha val="35411"/>
            </a:srgbClr>
          </a:solidFill>
        </p:spPr>
        <p:txBody>
          <a:bodyPr wrap="square" rtlCol="0">
            <a:spAutoFit/>
          </a:bodyPr>
          <a:lstStyle/>
          <a:p>
            <a:pPr algn="ctr"/>
            <a:r>
              <a:rPr lang="en-US" sz="3200" dirty="0">
                <a:latin typeface="+mj-lt"/>
              </a:rPr>
              <a:t>1-bit 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6" name="Rectangle 5">
            <a:extLst>
              <a:ext uri="{FF2B5EF4-FFF2-40B4-BE49-F238E27FC236}">
                <a16:creationId xmlns:a16="http://schemas.microsoft.com/office/drawing/2014/main" id="{2016B383-8DBF-CA55-3653-C2AB161CDD3C}"/>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11C75978-3070-4350-EAF0-AFC6034D778C}"/>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0" name="Rectangle 9">
            <a:extLst>
              <a:ext uri="{FF2B5EF4-FFF2-40B4-BE49-F238E27FC236}">
                <a16:creationId xmlns:a16="http://schemas.microsoft.com/office/drawing/2014/main" id="{4D7FE40E-BB1F-EDB0-FB8A-4D83FBF9B682}"/>
              </a:ext>
            </a:extLst>
          </p:cNvPr>
          <p:cNvSpPr/>
          <p:nvPr/>
        </p:nvSpPr>
        <p:spPr>
          <a:xfrm>
            <a:off x="6096000" y="2280213"/>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95D210E6-CCC6-0A30-319D-639B0D7C29AB}"/>
              </a:ext>
            </a:extLst>
          </p:cNvPr>
          <p:cNvSpPr/>
          <p:nvPr/>
        </p:nvSpPr>
        <p:spPr>
          <a:xfrm>
            <a:off x="7722242" y="1353616"/>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extBox 15">
            <a:extLst>
              <a:ext uri="{FF2B5EF4-FFF2-40B4-BE49-F238E27FC236}">
                <a16:creationId xmlns:a16="http://schemas.microsoft.com/office/drawing/2014/main" id="{3F2BBA33-7DBA-145A-5E9D-A0B81854E521}"/>
              </a:ext>
            </a:extLst>
          </p:cNvPr>
          <p:cNvSpPr txBox="1"/>
          <p:nvPr/>
        </p:nvSpPr>
        <p:spPr>
          <a:xfrm>
            <a:off x="7553818" y="1480198"/>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7" name="TextBox 16">
            <a:extLst>
              <a:ext uri="{FF2B5EF4-FFF2-40B4-BE49-F238E27FC236}">
                <a16:creationId xmlns:a16="http://schemas.microsoft.com/office/drawing/2014/main" id="{1ACACD13-51D6-6F0C-5515-2C79DF4F0A7B}"/>
              </a:ext>
            </a:extLst>
          </p:cNvPr>
          <p:cNvSpPr txBox="1"/>
          <p:nvPr/>
        </p:nvSpPr>
        <p:spPr>
          <a:xfrm>
            <a:off x="5966050" y="235866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9" name="Rectangle 18">
            <a:extLst>
              <a:ext uri="{FF2B5EF4-FFF2-40B4-BE49-F238E27FC236}">
                <a16:creationId xmlns:a16="http://schemas.microsoft.com/office/drawing/2014/main" id="{E4F4956A-AFD3-0398-5804-74B3AA2612AB}"/>
              </a:ext>
            </a:extLst>
          </p:cNvPr>
          <p:cNvSpPr/>
          <p:nvPr/>
        </p:nvSpPr>
        <p:spPr>
          <a:xfrm>
            <a:off x="3181108" y="4955230"/>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TextBox 19">
            <a:extLst>
              <a:ext uri="{FF2B5EF4-FFF2-40B4-BE49-F238E27FC236}">
                <a16:creationId xmlns:a16="http://schemas.microsoft.com/office/drawing/2014/main" id="{B95CEB33-85D2-295A-92A9-3AD67DAF1FE6}"/>
              </a:ext>
            </a:extLst>
          </p:cNvPr>
          <p:cNvSpPr txBox="1"/>
          <p:nvPr/>
        </p:nvSpPr>
        <p:spPr>
          <a:xfrm>
            <a:off x="3071735" y="5074532"/>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Tree>
    <p:extLst>
      <p:ext uri="{BB962C8B-B14F-4D97-AF65-F5344CB8AC3E}">
        <p14:creationId xmlns:p14="http://schemas.microsoft.com/office/powerpoint/2010/main" val="361154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1412-F059-4481-B313-1A518CD6BBE3}"/>
              </a:ext>
            </a:extLst>
          </p:cNvPr>
          <p:cNvSpPr>
            <a:spLocks noGrp="1"/>
          </p:cNvSpPr>
          <p:nvPr>
            <p:ph type="ctrTitle"/>
          </p:nvPr>
        </p:nvSpPr>
        <p:spPr>
          <a:xfrm>
            <a:off x="1924850" y="626311"/>
            <a:ext cx="8342299" cy="2387600"/>
          </a:xfrm>
        </p:spPr>
        <p:txBody>
          <a:bodyPr>
            <a:normAutofit/>
          </a:bodyPr>
          <a:lstStyle/>
          <a:p>
            <a:r>
              <a:rPr lang="en-US" sz="4800" dirty="0">
                <a:solidFill>
                  <a:schemeClr val="tx1">
                    <a:alpha val="20000"/>
                  </a:schemeClr>
                </a:solidFill>
              </a:rPr>
              <a:t>Quantum</a:t>
            </a:r>
            <a:r>
              <a:rPr lang="en-US" sz="4800" dirty="0"/>
              <a:t> CCA-Secure PKE</a:t>
            </a:r>
            <a:r>
              <a:rPr lang="en-US" sz="4800" dirty="0">
                <a:solidFill>
                  <a:schemeClr val="tx1">
                    <a:alpha val="20000"/>
                  </a:schemeClr>
                </a:solidFill>
              </a:rPr>
              <a:t>,</a:t>
            </a:r>
            <a:r>
              <a:rPr lang="en-US" sz="4800" dirty="0"/>
              <a:t> </a:t>
            </a:r>
            <a:r>
              <a:rPr lang="en-US" sz="4800" dirty="0">
                <a:solidFill>
                  <a:schemeClr val="tx1">
                    <a:alpha val="20000"/>
                  </a:schemeClr>
                </a:solidFill>
              </a:rPr>
              <a:t>Revisited</a:t>
            </a:r>
            <a:endParaRPr lang="en-CH" sz="4800" dirty="0">
              <a:solidFill>
                <a:schemeClr val="tx1">
                  <a:alpha val="20000"/>
                </a:schemeClr>
              </a:solidFill>
            </a:endParaRPr>
          </a:p>
        </p:txBody>
      </p:sp>
    </p:spTree>
    <p:extLst>
      <p:ext uri="{BB962C8B-B14F-4D97-AF65-F5344CB8AC3E}">
        <p14:creationId xmlns:p14="http://schemas.microsoft.com/office/powerpoint/2010/main" val="23674481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1AA16CC-1250-2339-837C-3CEFD152F10A}"/>
              </a:ext>
            </a:extLst>
          </p:cNvPr>
          <p:cNvPicPr>
            <a:picLocks noChangeAspect="1"/>
          </p:cNvPicPr>
          <p:nvPr/>
        </p:nvPicPr>
        <p:blipFill>
          <a:blip r:embed="rId3">
            <a:alphaModFix amt="20000"/>
          </a:blip>
          <a:stretch>
            <a:fillRect/>
          </a:stretch>
        </p:blipFill>
        <p:spPr>
          <a:xfrm>
            <a:off x="364570" y="1899373"/>
            <a:ext cx="7023201" cy="4743099"/>
          </a:xfrm>
          <a:prstGeom prst="rect">
            <a:avLst/>
          </a:prstGeom>
        </p:spPr>
      </p:pic>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pic>
        <p:nvPicPr>
          <p:cNvPr id="37" name="Picture 36">
            <a:extLst>
              <a:ext uri="{FF2B5EF4-FFF2-40B4-BE49-F238E27FC236}">
                <a16:creationId xmlns:a16="http://schemas.microsoft.com/office/drawing/2014/main" id="{6999D83D-0987-8639-CD46-A62B230A2F23}"/>
              </a:ext>
            </a:extLst>
          </p:cNvPr>
          <p:cNvPicPr>
            <a:picLocks noChangeAspect="1"/>
          </p:cNvPicPr>
          <p:nvPr/>
        </p:nvPicPr>
        <p:blipFill>
          <a:blip r:embed="rId4">
            <a:alphaModFix amt="20000"/>
          </a:blip>
          <a:stretch>
            <a:fillRect/>
          </a:stretch>
        </p:blipFill>
        <p:spPr>
          <a:xfrm>
            <a:off x="4505622" y="1310370"/>
            <a:ext cx="7486537" cy="1816765"/>
          </a:xfrm>
          <a:prstGeom prst="rect">
            <a:avLst/>
          </a:prstGeom>
        </p:spPr>
      </p:pic>
      <p:pic>
        <p:nvPicPr>
          <p:cNvPr id="14" name="Picture 13">
            <a:extLst>
              <a:ext uri="{FF2B5EF4-FFF2-40B4-BE49-F238E27FC236}">
                <a16:creationId xmlns:a16="http://schemas.microsoft.com/office/drawing/2014/main" id="{94C867DD-3D7B-DE10-43E1-29180868BFF4}"/>
              </a:ext>
            </a:extLst>
          </p:cNvPr>
          <p:cNvPicPr>
            <a:picLocks noChangeAspect="1"/>
          </p:cNvPicPr>
          <p:nvPr/>
        </p:nvPicPr>
        <p:blipFill>
          <a:blip r:embed="rId5">
            <a:alphaModFix amt="20000"/>
          </a:blip>
          <a:stretch>
            <a:fillRect/>
          </a:stretch>
        </p:blipFill>
        <p:spPr>
          <a:xfrm>
            <a:off x="7382942" y="3726976"/>
            <a:ext cx="4139543" cy="2328874"/>
          </a:xfrm>
          <a:prstGeom prst="rect">
            <a:avLst/>
          </a:prstGeom>
        </p:spPr>
      </p:pic>
      <p:sp>
        <p:nvSpPr>
          <p:cNvPr id="9" name="Rectangle 8">
            <a:extLst>
              <a:ext uri="{FF2B5EF4-FFF2-40B4-BE49-F238E27FC236}">
                <a16:creationId xmlns:a16="http://schemas.microsoft.com/office/drawing/2014/main" id="{0C4C6647-0BCD-B17E-1E82-58E194AAF552}"/>
              </a:ext>
            </a:extLst>
          </p:cNvPr>
          <p:cNvSpPr/>
          <p:nvPr/>
        </p:nvSpPr>
        <p:spPr>
          <a:xfrm>
            <a:off x="364570" y="3280144"/>
            <a:ext cx="2803932" cy="22806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47A5F0E-B5EA-51C6-5FB9-141E097C57C9}"/>
              </a:ext>
            </a:extLst>
          </p:cNvPr>
          <p:cNvSpPr/>
          <p:nvPr/>
        </p:nvSpPr>
        <p:spPr>
          <a:xfrm>
            <a:off x="529555" y="3429000"/>
            <a:ext cx="4153750" cy="1347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3FFA35FD-9B71-D9F7-96CB-C42B487A4CC6}"/>
              </a:ext>
            </a:extLst>
          </p:cNvPr>
          <p:cNvSpPr/>
          <p:nvPr/>
        </p:nvSpPr>
        <p:spPr>
          <a:xfrm>
            <a:off x="754874" y="3721190"/>
            <a:ext cx="4153750" cy="9109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TextBox 14">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Adaptive</a:t>
            </a:r>
            <a:r>
              <a:rPr lang="en-US" sz="3200" dirty="0">
                <a:latin typeface="+mj-lt"/>
              </a:rPr>
              <a:t> TDF</a:t>
            </a:r>
          </a:p>
        </p:txBody>
      </p: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1838428" y="4041187"/>
            <a:ext cx="1" cy="72415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20664BDB-A42A-81E3-CC6A-FAB392BA6B7F}"/>
              </a:ext>
            </a:extLst>
          </p:cNvPr>
          <p:cNvSpPr txBox="1"/>
          <p:nvPr/>
        </p:nvSpPr>
        <p:spPr>
          <a:xfrm>
            <a:off x="1747386" y="4234964"/>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4" name="TextBox 3">
            <a:extLst>
              <a:ext uri="{FF2B5EF4-FFF2-40B4-BE49-F238E27FC236}">
                <a16:creationId xmlns:a16="http://schemas.microsoft.com/office/drawing/2014/main" id="{DCA19E6A-51A1-B87E-86A2-9E46416C9739}"/>
              </a:ext>
            </a:extLst>
          </p:cNvPr>
          <p:cNvSpPr txBox="1"/>
          <p:nvPr/>
        </p:nvSpPr>
        <p:spPr>
          <a:xfrm>
            <a:off x="756749" y="2917133"/>
            <a:ext cx="2163359" cy="1077218"/>
          </a:xfrm>
          <a:prstGeom prst="rect">
            <a:avLst/>
          </a:prstGeom>
          <a:solidFill>
            <a:srgbClr val="FFC000">
              <a:alpha val="35411"/>
            </a:srgbClr>
          </a:solidFill>
        </p:spPr>
        <p:txBody>
          <a:bodyPr wrap="square" rtlCol="0">
            <a:spAutoFit/>
          </a:bodyPr>
          <a:lstStyle/>
          <a:p>
            <a:pPr algn="ctr"/>
            <a:r>
              <a:rPr lang="en-US" sz="3200" dirty="0">
                <a:latin typeface="+mj-lt"/>
              </a:rPr>
              <a:t>1-bit 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0" name="Straight Arrow Connector 9">
            <a:extLst>
              <a:ext uri="{FF2B5EF4-FFF2-40B4-BE49-F238E27FC236}">
                <a16:creationId xmlns:a16="http://schemas.microsoft.com/office/drawing/2014/main" id="{0D217BC0-EF78-5132-38A2-8055B9D4D2E6}"/>
              </a:ext>
            </a:extLst>
          </p:cNvPr>
          <p:cNvCxnSpPr>
            <a:cxnSpLocks/>
          </p:cNvCxnSpPr>
          <p:nvPr/>
        </p:nvCxnSpPr>
        <p:spPr>
          <a:xfrm flipV="1">
            <a:off x="3015283" y="3428801"/>
            <a:ext cx="1559103" cy="528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CEDAE73-397E-0246-6D72-923C7C88E8C3}"/>
              </a:ext>
            </a:extLst>
          </p:cNvPr>
          <p:cNvSpPr txBox="1"/>
          <p:nvPr/>
        </p:nvSpPr>
        <p:spPr>
          <a:xfrm>
            <a:off x="2864105" y="3472024"/>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31" name="TextBox 30">
            <a:extLst>
              <a:ext uri="{FF2B5EF4-FFF2-40B4-BE49-F238E27FC236}">
                <a16:creationId xmlns:a16="http://schemas.microsoft.com/office/drawing/2014/main" id="{1B7199A7-9C7C-DA1D-A897-BBC06D0EF6FA}"/>
              </a:ext>
            </a:extLst>
          </p:cNvPr>
          <p:cNvSpPr txBox="1"/>
          <p:nvPr/>
        </p:nvSpPr>
        <p:spPr>
          <a:xfrm>
            <a:off x="369530" y="403820"/>
            <a:ext cx="3374874" cy="1200329"/>
          </a:xfrm>
          <a:prstGeom prst="rect">
            <a:avLst/>
          </a:prstGeom>
          <a:noFill/>
        </p:spPr>
        <p:txBody>
          <a:bodyPr wrap="square" rtlCol="0">
            <a:spAutoFit/>
          </a:bodyPr>
          <a:lstStyle/>
          <a:p>
            <a:pPr algn="ctr"/>
            <a:r>
              <a:rPr lang="en-US" dirty="0"/>
              <a:t>Extending </a:t>
            </a:r>
            <a:r>
              <a:rPr lang="en-US" b="1" dirty="0"/>
              <a:t>bit completeness</a:t>
            </a:r>
            <a:r>
              <a:rPr lang="en-US" dirty="0"/>
              <a:t> of CCA-secure PKE by [Hohenberger-Lewko-Waters’12] to the quantum setting.</a:t>
            </a:r>
            <a:endParaRPr lang="en-CH" sz="1600" dirty="0"/>
          </a:p>
        </p:txBody>
      </p:sp>
      <p:sp>
        <p:nvSpPr>
          <p:cNvPr id="32" name="Speech Bubble: Rectangle with Corners Rounded 31">
            <a:extLst>
              <a:ext uri="{FF2B5EF4-FFF2-40B4-BE49-F238E27FC236}">
                <a16:creationId xmlns:a16="http://schemas.microsoft.com/office/drawing/2014/main" id="{9006F1D7-69B1-1CFC-D926-9A53E53BF808}"/>
              </a:ext>
            </a:extLst>
          </p:cNvPr>
          <p:cNvSpPr/>
          <p:nvPr/>
        </p:nvSpPr>
        <p:spPr>
          <a:xfrm>
            <a:off x="341772" y="290745"/>
            <a:ext cx="3452260" cy="1432432"/>
          </a:xfrm>
          <a:prstGeom prst="wedgeRoundRectCallout">
            <a:avLst>
              <a:gd name="adj1" fmla="val 49499"/>
              <a:gd name="adj2" fmla="val 16151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Rectangle 5">
            <a:extLst>
              <a:ext uri="{FF2B5EF4-FFF2-40B4-BE49-F238E27FC236}">
                <a16:creationId xmlns:a16="http://schemas.microsoft.com/office/drawing/2014/main" id="{FFD40D10-15C5-D8E0-F617-8223671B7370}"/>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50D20262-AA64-4F2E-D607-5A9BEEC25726}"/>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33" name="Rectangle 32">
            <a:extLst>
              <a:ext uri="{FF2B5EF4-FFF2-40B4-BE49-F238E27FC236}">
                <a16:creationId xmlns:a16="http://schemas.microsoft.com/office/drawing/2014/main" id="{FD51F8D5-67BB-63CD-49B1-4B856AB7E771}"/>
              </a:ext>
            </a:extLst>
          </p:cNvPr>
          <p:cNvSpPr/>
          <p:nvPr/>
        </p:nvSpPr>
        <p:spPr>
          <a:xfrm>
            <a:off x="3181108" y="4955230"/>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TextBox 33">
            <a:extLst>
              <a:ext uri="{FF2B5EF4-FFF2-40B4-BE49-F238E27FC236}">
                <a16:creationId xmlns:a16="http://schemas.microsoft.com/office/drawing/2014/main" id="{2DAFFE79-320F-8452-1187-EB2DF8D23A26}"/>
              </a:ext>
            </a:extLst>
          </p:cNvPr>
          <p:cNvSpPr txBox="1"/>
          <p:nvPr/>
        </p:nvSpPr>
        <p:spPr>
          <a:xfrm>
            <a:off x="3071735" y="5074532"/>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35" name="Rectangle 34">
            <a:extLst>
              <a:ext uri="{FF2B5EF4-FFF2-40B4-BE49-F238E27FC236}">
                <a16:creationId xmlns:a16="http://schemas.microsoft.com/office/drawing/2014/main" id="{CF16DA22-FBDC-CCB1-6224-357A9235723F}"/>
              </a:ext>
            </a:extLst>
          </p:cNvPr>
          <p:cNvSpPr/>
          <p:nvPr/>
        </p:nvSpPr>
        <p:spPr>
          <a:xfrm>
            <a:off x="6096000" y="2280213"/>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FBDABD61-8A44-4A5E-9947-8AECE2A569B5}"/>
              </a:ext>
            </a:extLst>
          </p:cNvPr>
          <p:cNvSpPr/>
          <p:nvPr/>
        </p:nvSpPr>
        <p:spPr>
          <a:xfrm>
            <a:off x="7722242" y="1353616"/>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 name="TextBox 37">
            <a:extLst>
              <a:ext uri="{FF2B5EF4-FFF2-40B4-BE49-F238E27FC236}">
                <a16:creationId xmlns:a16="http://schemas.microsoft.com/office/drawing/2014/main" id="{71516653-8370-B38E-600D-81321B30AE20}"/>
              </a:ext>
            </a:extLst>
          </p:cNvPr>
          <p:cNvSpPr txBox="1"/>
          <p:nvPr/>
        </p:nvSpPr>
        <p:spPr>
          <a:xfrm>
            <a:off x="7553818" y="1480198"/>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39" name="TextBox 38">
            <a:extLst>
              <a:ext uri="{FF2B5EF4-FFF2-40B4-BE49-F238E27FC236}">
                <a16:creationId xmlns:a16="http://schemas.microsoft.com/office/drawing/2014/main" id="{DF9F3B2D-E114-6BEB-C137-B032770F7364}"/>
              </a:ext>
            </a:extLst>
          </p:cNvPr>
          <p:cNvSpPr txBox="1"/>
          <p:nvPr/>
        </p:nvSpPr>
        <p:spPr>
          <a:xfrm>
            <a:off x="5966050" y="235866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Tree>
    <p:extLst>
      <p:ext uri="{BB962C8B-B14F-4D97-AF65-F5344CB8AC3E}">
        <p14:creationId xmlns:p14="http://schemas.microsoft.com/office/powerpoint/2010/main" val="2006836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1838428" y="4041187"/>
            <a:ext cx="1" cy="72415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Adaptive</a:t>
            </a:r>
            <a:r>
              <a:rPr lang="en-US" sz="3200" dirty="0">
                <a:latin typeface="+mj-lt"/>
              </a:rPr>
              <a:t> TDF</a:t>
            </a:r>
          </a:p>
        </p:txBody>
      </p:sp>
      <p:sp>
        <p:nvSpPr>
          <p:cNvPr id="3" name="TextBox 2">
            <a:extLst>
              <a:ext uri="{FF2B5EF4-FFF2-40B4-BE49-F238E27FC236}">
                <a16:creationId xmlns:a16="http://schemas.microsoft.com/office/drawing/2014/main" id="{20664BDB-A42A-81E3-CC6A-FAB392BA6B7F}"/>
              </a:ext>
            </a:extLst>
          </p:cNvPr>
          <p:cNvSpPr txBox="1"/>
          <p:nvPr/>
        </p:nvSpPr>
        <p:spPr>
          <a:xfrm>
            <a:off x="1747386" y="4234964"/>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4" name="TextBox 3">
            <a:extLst>
              <a:ext uri="{FF2B5EF4-FFF2-40B4-BE49-F238E27FC236}">
                <a16:creationId xmlns:a16="http://schemas.microsoft.com/office/drawing/2014/main" id="{E9CCCE53-B78F-C6F9-57A4-A286DA13834D}"/>
              </a:ext>
            </a:extLst>
          </p:cNvPr>
          <p:cNvSpPr txBox="1"/>
          <p:nvPr/>
        </p:nvSpPr>
        <p:spPr>
          <a:xfrm>
            <a:off x="4805578" y="5368129"/>
            <a:ext cx="2580843" cy="1077218"/>
          </a:xfrm>
          <a:prstGeom prst="rect">
            <a:avLst/>
          </a:prstGeom>
          <a:solidFill>
            <a:srgbClr val="FFC000">
              <a:alpha val="35411"/>
            </a:srgbClr>
          </a:solidFill>
        </p:spPr>
        <p:txBody>
          <a:bodyPr wrap="square" rtlCol="0">
            <a:spAutoFit/>
          </a:bodyPr>
          <a:lstStyle/>
          <a:p>
            <a:pPr algn="ctr"/>
            <a:r>
              <a:rPr lang="en-US" sz="3200" dirty="0">
                <a:latin typeface="+mj-lt"/>
              </a:rPr>
              <a:t>Correlated-product TDF</a:t>
            </a:r>
          </a:p>
        </p:txBody>
      </p:sp>
      <p:cxnSp>
        <p:nvCxnSpPr>
          <p:cNvPr id="6" name="Straight Arrow Connector 5">
            <a:extLst>
              <a:ext uri="{FF2B5EF4-FFF2-40B4-BE49-F238E27FC236}">
                <a16:creationId xmlns:a16="http://schemas.microsoft.com/office/drawing/2014/main" id="{FD040778-34C8-ACE4-64B3-B03FC867979F}"/>
              </a:ext>
            </a:extLst>
          </p:cNvPr>
          <p:cNvCxnSpPr>
            <a:cxnSpLocks/>
          </p:cNvCxnSpPr>
          <p:nvPr/>
        </p:nvCxnSpPr>
        <p:spPr>
          <a:xfrm flipH="1" flipV="1">
            <a:off x="3225691" y="5411972"/>
            <a:ext cx="1457614" cy="49476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5F95277-4917-624D-734A-24C5BE92CD0B}"/>
              </a:ext>
            </a:extLst>
          </p:cNvPr>
          <p:cNvSpPr txBox="1"/>
          <p:nvPr/>
        </p:nvSpPr>
        <p:spPr>
          <a:xfrm>
            <a:off x="3071735" y="5074532"/>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1" name="TextBox 10">
            <a:extLst>
              <a:ext uri="{FF2B5EF4-FFF2-40B4-BE49-F238E27FC236}">
                <a16:creationId xmlns:a16="http://schemas.microsoft.com/office/drawing/2014/main" id="{DF4BA6B4-DA20-B258-B7F1-972B2813385F}"/>
              </a:ext>
            </a:extLst>
          </p:cNvPr>
          <p:cNvSpPr txBox="1"/>
          <p:nvPr/>
        </p:nvSpPr>
        <p:spPr>
          <a:xfrm>
            <a:off x="466292" y="1975898"/>
            <a:ext cx="2716325"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12" name="Straight Arrow Connector 11">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a:effectLst/>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B6320BE-E004-DA55-E7EC-BF22E388F958}"/>
              </a:ext>
            </a:extLst>
          </p:cNvPr>
          <p:cNvSpPr txBox="1"/>
          <p:nvPr/>
        </p:nvSpPr>
        <p:spPr>
          <a:xfrm>
            <a:off x="3521438" y="2474353"/>
            <a:ext cx="1861457" cy="307777"/>
          </a:xfrm>
          <a:prstGeom prst="rect">
            <a:avLst/>
          </a:prstGeom>
          <a:noFill/>
        </p:spPr>
        <p:txBody>
          <a:bodyPr wrap="square" rtlCol="0">
            <a:spAutoFit/>
          </a:bodyPr>
          <a:lstStyle/>
          <a:p>
            <a:pPr algn="ctr"/>
            <a:r>
              <a:rPr lang="en-US" sz="1400" dirty="0"/>
              <a:t>[Boneh-Zhandry’13]</a:t>
            </a:r>
          </a:p>
        </p:txBody>
      </p:sp>
      <p:cxnSp>
        <p:nvCxnSpPr>
          <p:cNvPr id="24" name="Straight Arrow Connector 23">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26F0EA5-10C7-FB14-A000-7030FA64CBE0}"/>
              </a:ext>
            </a:extLst>
          </p:cNvPr>
          <p:cNvCxnSpPr>
            <a:cxnSpLocks/>
            <a:stCxn id="27" idx="1"/>
          </p:cNvCxnSpPr>
          <p:nvPr/>
        </p:nvCxnSpPr>
        <p:spPr>
          <a:xfrm flipH="1" flipV="1">
            <a:off x="7489031" y="1670381"/>
            <a:ext cx="1311855" cy="59790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A9BBA51-C0E4-F5DC-9936-4F09A7078CA8}"/>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8" name="TextBox 27">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29" name="TextBox 28">
            <a:extLst>
              <a:ext uri="{FF2B5EF4-FFF2-40B4-BE49-F238E27FC236}">
                <a16:creationId xmlns:a16="http://schemas.microsoft.com/office/drawing/2014/main" id="{480CA025-2996-DDD8-C2CC-7C186C7F787A}"/>
              </a:ext>
            </a:extLst>
          </p:cNvPr>
          <p:cNvSpPr txBox="1"/>
          <p:nvPr/>
        </p:nvSpPr>
        <p:spPr>
          <a:xfrm>
            <a:off x="7787767" y="379802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30" name="TextBox 29">
            <a:extLst>
              <a:ext uri="{FF2B5EF4-FFF2-40B4-BE49-F238E27FC236}">
                <a16:creationId xmlns:a16="http://schemas.microsoft.com/office/drawing/2014/main" id="{B2DCE650-9A9F-9409-AA90-30FBE8FE1F41}"/>
              </a:ext>
            </a:extLst>
          </p:cNvPr>
          <p:cNvSpPr txBox="1"/>
          <p:nvPr/>
        </p:nvSpPr>
        <p:spPr>
          <a:xfrm>
            <a:off x="7553818" y="1480198"/>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7" name="TextBox 6">
            <a:extLst>
              <a:ext uri="{FF2B5EF4-FFF2-40B4-BE49-F238E27FC236}">
                <a16:creationId xmlns:a16="http://schemas.microsoft.com/office/drawing/2014/main" id="{D5F4ACDA-4911-89F6-D341-8E3058224BE0}"/>
              </a:ext>
            </a:extLst>
          </p:cNvPr>
          <p:cNvSpPr txBox="1"/>
          <p:nvPr/>
        </p:nvSpPr>
        <p:spPr>
          <a:xfrm>
            <a:off x="4630838" y="1384480"/>
            <a:ext cx="2845914"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KEM</a:t>
            </a:r>
          </a:p>
        </p:txBody>
      </p:sp>
      <p:cxnSp>
        <p:nvCxnSpPr>
          <p:cNvPr id="8" name="Straight Arrow Connector 7">
            <a:extLst>
              <a:ext uri="{FF2B5EF4-FFF2-40B4-BE49-F238E27FC236}">
                <a16:creationId xmlns:a16="http://schemas.microsoft.com/office/drawing/2014/main" id="{F351B2AF-B19C-0AB0-A954-A130D22897A9}"/>
              </a:ext>
            </a:extLst>
          </p:cNvPr>
          <p:cNvCxnSpPr>
            <a:cxnSpLocks/>
          </p:cNvCxnSpPr>
          <p:nvPr/>
        </p:nvCxnSpPr>
        <p:spPr>
          <a:xfrm>
            <a:off x="6053795" y="2077276"/>
            <a:ext cx="1" cy="96876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5F90D68-19D8-FC3B-C5C8-990756DBB4D7}"/>
              </a:ext>
            </a:extLst>
          </p:cNvPr>
          <p:cNvSpPr txBox="1"/>
          <p:nvPr/>
        </p:nvSpPr>
        <p:spPr>
          <a:xfrm>
            <a:off x="5966050" y="235866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9" name="TextBox 8">
            <a:extLst>
              <a:ext uri="{FF2B5EF4-FFF2-40B4-BE49-F238E27FC236}">
                <a16:creationId xmlns:a16="http://schemas.microsoft.com/office/drawing/2014/main" id="{DCA19E6A-51A1-B87E-86A2-9E46416C9739}"/>
              </a:ext>
            </a:extLst>
          </p:cNvPr>
          <p:cNvSpPr txBox="1"/>
          <p:nvPr/>
        </p:nvSpPr>
        <p:spPr>
          <a:xfrm>
            <a:off x="756749" y="2917133"/>
            <a:ext cx="2163359" cy="1077218"/>
          </a:xfrm>
          <a:prstGeom prst="rect">
            <a:avLst/>
          </a:prstGeom>
          <a:solidFill>
            <a:srgbClr val="FFC000">
              <a:alpha val="35411"/>
            </a:srgbClr>
          </a:solidFill>
        </p:spPr>
        <p:txBody>
          <a:bodyPr wrap="square" rtlCol="0">
            <a:spAutoFit/>
          </a:bodyPr>
          <a:lstStyle/>
          <a:p>
            <a:pPr algn="ctr"/>
            <a:r>
              <a:rPr lang="en-US" sz="3200" dirty="0">
                <a:latin typeface="+mj-lt"/>
              </a:rPr>
              <a:t>1-bit 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0" name="Straight Arrow Connector 9">
            <a:extLst>
              <a:ext uri="{FF2B5EF4-FFF2-40B4-BE49-F238E27FC236}">
                <a16:creationId xmlns:a16="http://schemas.microsoft.com/office/drawing/2014/main" id="{0D217BC0-EF78-5132-38A2-8055B9D4D2E6}"/>
              </a:ext>
            </a:extLst>
          </p:cNvPr>
          <p:cNvCxnSpPr>
            <a:cxnSpLocks/>
          </p:cNvCxnSpPr>
          <p:nvPr/>
        </p:nvCxnSpPr>
        <p:spPr>
          <a:xfrm flipV="1">
            <a:off x="3015283" y="3428801"/>
            <a:ext cx="1559103" cy="528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CEDAE73-397E-0246-6D72-923C7C88E8C3}"/>
              </a:ext>
            </a:extLst>
          </p:cNvPr>
          <p:cNvSpPr txBox="1"/>
          <p:nvPr/>
        </p:nvSpPr>
        <p:spPr>
          <a:xfrm>
            <a:off x="2864105" y="3472024"/>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Tree>
    <p:extLst>
      <p:ext uri="{BB962C8B-B14F-4D97-AF65-F5344CB8AC3E}">
        <p14:creationId xmlns:p14="http://schemas.microsoft.com/office/powerpoint/2010/main" val="93822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pic>
        <p:nvPicPr>
          <p:cNvPr id="49" name="Picture 48">
            <a:extLst>
              <a:ext uri="{FF2B5EF4-FFF2-40B4-BE49-F238E27FC236}">
                <a16:creationId xmlns:a16="http://schemas.microsoft.com/office/drawing/2014/main" id="{21FA69C5-8EDC-ACE5-667B-6AC6A7491FEC}"/>
              </a:ext>
            </a:extLst>
          </p:cNvPr>
          <p:cNvPicPr>
            <a:picLocks noChangeAspect="1"/>
          </p:cNvPicPr>
          <p:nvPr/>
        </p:nvPicPr>
        <p:blipFill>
          <a:blip r:embed="rId3">
            <a:alphaModFix amt="20000"/>
          </a:blip>
          <a:stretch>
            <a:fillRect/>
          </a:stretch>
        </p:blipFill>
        <p:spPr>
          <a:xfrm>
            <a:off x="354972" y="1898658"/>
            <a:ext cx="5017443" cy="4017612"/>
          </a:xfrm>
          <a:prstGeom prst="rect">
            <a:avLst/>
          </a:prstGeom>
        </p:spPr>
      </p:pic>
      <p:pic>
        <p:nvPicPr>
          <p:cNvPr id="57" name="Picture 56">
            <a:extLst>
              <a:ext uri="{FF2B5EF4-FFF2-40B4-BE49-F238E27FC236}">
                <a16:creationId xmlns:a16="http://schemas.microsoft.com/office/drawing/2014/main" id="{76B5209B-5E08-0919-A31D-DB229EFE951C}"/>
              </a:ext>
            </a:extLst>
          </p:cNvPr>
          <p:cNvPicPr>
            <a:picLocks noChangeAspect="1"/>
          </p:cNvPicPr>
          <p:nvPr/>
        </p:nvPicPr>
        <p:blipFill>
          <a:blip r:embed="rId4">
            <a:alphaModFix amt="20000"/>
          </a:blip>
          <a:stretch>
            <a:fillRect/>
          </a:stretch>
        </p:blipFill>
        <p:spPr>
          <a:xfrm>
            <a:off x="4804111" y="3731821"/>
            <a:ext cx="6718374" cy="2914141"/>
          </a:xfrm>
          <a:prstGeom prst="rect">
            <a:avLst/>
          </a:prstGeom>
        </p:spPr>
      </p:pic>
      <p:pic>
        <p:nvPicPr>
          <p:cNvPr id="59" name="Picture 58">
            <a:extLst>
              <a:ext uri="{FF2B5EF4-FFF2-40B4-BE49-F238E27FC236}">
                <a16:creationId xmlns:a16="http://schemas.microsoft.com/office/drawing/2014/main" id="{B0B373BC-66B9-B8AE-565F-90ECEF2BE8A8}"/>
              </a:ext>
            </a:extLst>
          </p:cNvPr>
          <p:cNvPicPr>
            <a:picLocks noChangeAspect="1"/>
          </p:cNvPicPr>
          <p:nvPr/>
        </p:nvPicPr>
        <p:blipFill>
          <a:blip r:embed="rId5">
            <a:alphaModFix amt="20000"/>
          </a:blip>
          <a:stretch>
            <a:fillRect/>
          </a:stretch>
        </p:blipFill>
        <p:spPr>
          <a:xfrm>
            <a:off x="4510490" y="1306714"/>
            <a:ext cx="7486537" cy="1810669"/>
          </a:xfrm>
          <a:prstGeom prst="rect">
            <a:avLst/>
          </a:prstGeom>
        </p:spPr>
      </p:pic>
      <p:sp>
        <p:nvSpPr>
          <p:cNvPr id="3" name="Rectangle 2">
            <a:extLst>
              <a:ext uri="{FF2B5EF4-FFF2-40B4-BE49-F238E27FC236}">
                <a16:creationId xmlns:a16="http://schemas.microsoft.com/office/drawing/2014/main" id="{450B1A9D-91BD-CB34-5D17-AE31D82742AF}"/>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C5572851-F708-F315-7CDE-47092F5D1C82}"/>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7" name="Rectangle 6">
            <a:extLst>
              <a:ext uri="{FF2B5EF4-FFF2-40B4-BE49-F238E27FC236}">
                <a16:creationId xmlns:a16="http://schemas.microsoft.com/office/drawing/2014/main" id="{E3FD269B-1D93-2114-D6A9-6CD247A62B3D}"/>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11322390-C74D-ACCA-FAAE-0E69FF576566}"/>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9" name="Rectangle 8">
            <a:extLst>
              <a:ext uri="{FF2B5EF4-FFF2-40B4-BE49-F238E27FC236}">
                <a16:creationId xmlns:a16="http://schemas.microsoft.com/office/drawing/2014/main" id="{619E5E01-01F5-2B57-2564-4A8F461A48A0}"/>
              </a:ext>
            </a:extLst>
          </p:cNvPr>
          <p:cNvSpPr/>
          <p:nvPr/>
        </p:nvSpPr>
        <p:spPr>
          <a:xfrm>
            <a:off x="6096000" y="2280213"/>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CDD8784A-E629-BC48-7195-E4F01074881A}"/>
              </a:ext>
            </a:extLst>
          </p:cNvPr>
          <p:cNvSpPr/>
          <p:nvPr/>
        </p:nvSpPr>
        <p:spPr>
          <a:xfrm>
            <a:off x="7722242" y="1353616"/>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57865CD8-EF64-210A-F6BD-F52ACCB3D047}"/>
              </a:ext>
            </a:extLst>
          </p:cNvPr>
          <p:cNvSpPr/>
          <p:nvPr/>
        </p:nvSpPr>
        <p:spPr>
          <a:xfrm>
            <a:off x="1861004" y="4197531"/>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4F4F5F5F-F4E9-08F8-32A8-B447CEC72DD8}"/>
              </a:ext>
            </a:extLst>
          </p:cNvPr>
          <p:cNvSpPr/>
          <p:nvPr/>
        </p:nvSpPr>
        <p:spPr>
          <a:xfrm>
            <a:off x="3181108" y="4955230"/>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BBC3C22F-F3E2-CE33-F187-B4AB00DFA457}"/>
              </a:ext>
            </a:extLst>
          </p:cNvPr>
          <p:cNvSpPr/>
          <p:nvPr/>
        </p:nvSpPr>
        <p:spPr>
          <a:xfrm>
            <a:off x="3015090" y="3521377"/>
            <a:ext cx="1536688" cy="2766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TextBox 13">
            <a:extLst>
              <a:ext uri="{FF2B5EF4-FFF2-40B4-BE49-F238E27FC236}">
                <a16:creationId xmlns:a16="http://schemas.microsoft.com/office/drawing/2014/main" id="{CB4ED72C-8E26-1CA9-EAB2-845BCC2006A6}"/>
              </a:ext>
            </a:extLst>
          </p:cNvPr>
          <p:cNvSpPr txBox="1"/>
          <p:nvPr/>
        </p:nvSpPr>
        <p:spPr>
          <a:xfrm>
            <a:off x="1747386" y="4234964"/>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5" name="TextBox 14">
            <a:extLst>
              <a:ext uri="{FF2B5EF4-FFF2-40B4-BE49-F238E27FC236}">
                <a16:creationId xmlns:a16="http://schemas.microsoft.com/office/drawing/2014/main" id="{A2FE6C65-C418-6508-3ACB-4E9C3A707903}"/>
              </a:ext>
            </a:extLst>
          </p:cNvPr>
          <p:cNvSpPr txBox="1"/>
          <p:nvPr/>
        </p:nvSpPr>
        <p:spPr>
          <a:xfrm>
            <a:off x="3071735" y="5074532"/>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6" name="TextBox 15">
            <a:extLst>
              <a:ext uri="{FF2B5EF4-FFF2-40B4-BE49-F238E27FC236}">
                <a16:creationId xmlns:a16="http://schemas.microsoft.com/office/drawing/2014/main" id="{DB056EE6-4A05-3395-79FA-F56792E1AA27}"/>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7" name="TextBox 16">
            <a:extLst>
              <a:ext uri="{FF2B5EF4-FFF2-40B4-BE49-F238E27FC236}">
                <a16:creationId xmlns:a16="http://schemas.microsoft.com/office/drawing/2014/main" id="{B628D831-9058-7017-5146-85E8925FDEA8}"/>
              </a:ext>
            </a:extLst>
          </p:cNvPr>
          <p:cNvSpPr txBox="1"/>
          <p:nvPr/>
        </p:nvSpPr>
        <p:spPr>
          <a:xfrm>
            <a:off x="7553818" y="1480198"/>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8" name="TextBox 17">
            <a:extLst>
              <a:ext uri="{FF2B5EF4-FFF2-40B4-BE49-F238E27FC236}">
                <a16:creationId xmlns:a16="http://schemas.microsoft.com/office/drawing/2014/main" id="{2EB11768-6AA3-DFA0-D8ED-7D892EF8D3DC}"/>
              </a:ext>
            </a:extLst>
          </p:cNvPr>
          <p:cNvSpPr txBox="1"/>
          <p:nvPr/>
        </p:nvSpPr>
        <p:spPr>
          <a:xfrm>
            <a:off x="5966050" y="235866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9" name="TextBox 18">
            <a:extLst>
              <a:ext uri="{FF2B5EF4-FFF2-40B4-BE49-F238E27FC236}">
                <a16:creationId xmlns:a16="http://schemas.microsoft.com/office/drawing/2014/main" id="{FEBFA085-9ECA-538C-ADD0-D1FDFCC0C6D4}"/>
              </a:ext>
            </a:extLst>
          </p:cNvPr>
          <p:cNvSpPr txBox="1"/>
          <p:nvPr/>
        </p:nvSpPr>
        <p:spPr>
          <a:xfrm>
            <a:off x="2864105" y="3472024"/>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Tree>
    <p:extLst>
      <p:ext uri="{BB962C8B-B14F-4D97-AF65-F5344CB8AC3E}">
        <p14:creationId xmlns:p14="http://schemas.microsoft.com/office/powerpoint/2010/main" val="2603705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A89BF57-EB4B-7DC5-C6C0-EA511F927788}"/>
              </a:ext>
            </a:extLst>
          </p:cNvPr>
          <p:cNvSpPr/>
          <p:nvPr/>
        </p:nvSpPr>
        <p:spPr>
          <a:xfrm>
            <a:off x="573111" y="4394811"/>
            <a:ext cx="4329477" cy="2128286"/>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48" name="TextBox 47">
            <a:extLst>
              <a:ext uri="{FF2B5EF4-FFF2-40B4-BE49-F238E27FC236}">
                <a16:creationId xmlns:a16="http://schemas.microsoft.com/office/drawing/2014/main" id="{527D9695-7C10-8C03-0FCC-2C06D9702677}"/>
              </a:ext>
            </a:extLst>
          </p:cNvPr>
          <p:cNvSpPr txBox="1"/>
          <p:nvPr/>
        </p:nvSpPr>
        <p:spPr>
          <a:xfrm>
            <a:off x="573110" y="4492752"/>
            <a:ext cx="4415119" cy="2339102"/>
          </a:xfrm>
          <a:prstGeom prst="rect">
            <a:avLst/>
          </a:prstGeom>
          <a:noFill/>
        </p:spPr>
        <p:txBody>
          <a:bodyPr wrap="square" rtlCol="0">
            <a:spAutoFit/>
          </a:bodyPr>
          <a:lstStyle/>
          <a:p>
            <a:pPr marL="285750" indent="-285750">
              <a:buFont typeface="Arial" panose="020B0604020202020204" pitchFamily="34" charset="0"/>
              <a:buChar char="•"/>
            </a:pPr>
            <a:r>
              <a:rPr lang="en-US" dirty="0"/>
              <a:t>Relevance in (far) future when quantum computing becomes ubiquitous.</a:t>
            </a:r>
          </a:p>
          <a:p>
            <a:endParaRPr lang="en-US" u="sng" dirty="0"/>
          </a:p>
          <a:p>
            <a:pPr marL="285750" indent="-285750">
              <a:buFont typeface="Arial" panose="020B0604020202020204" pitchFamily="34" charset="0"/>
              <a:buChar char="•"/>
            </a:pPr>
            <a:r>
              <a:rPr lang="en-US" dirty="0"/>
              <a:t>Also in not-so-far future when adversaries can trick classical devices to behave “quantumly” (e.g., “frozen smart-card attacks”). </a:t>
            </a:r>
          </a:p>
          <a:p>
            <a:endParaRPr lang="en-US" sz="2000" u="sng" dirty="0"/>
          </a:p>
        </p:txBody>
      </p:sp>
      <p:sp>
        <p:nvSpPr>
          <p:cNvPr id="3" name="Rectangle 2">
            <a:extLst>
              <a:ext uri="{FF2B5EF4-FFF2-40B4-BE49-F238E27FC236}">
                <a16:creationId xmlns:a16="http://schemas.microsoft.com/office/drawing/2014/main" id="{84DAE3DE-B5D0-A3CE-58F3-1D7201E5C13E}"/>
              </a:ext>
            </a:extLst>
          </p:cNvPr>
          <p:cNvSpPr/>
          <p:nvPr/>
        </p:nvSpPr>
        <p:spPr>
          <a:xfrm>
            <a:off x="9740684" y="495085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background with a black square&#10;&#10;Description automatically generated">
            <a:extLst>
              <a:ext uri="{FF2B5EF4-FFF2-40B4-BE49-F238E27FC236}">
                <a16:creationId xmlns:a16="http://schemas.microsoft.com/office/drawing/2014/main" id="{BA87AB06-EDA0-4685-3E12-2A110FCF3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894" y="4362915"/>
            <a:ext cx="2415024" cy="2415024"/>
          </a:xfrm>
          <a:prstGeom prst="rect">
            <a:avLst/>
          </a:prstGeom>
        </p:spPr>
      </p:pic>
      <p:pic>
        <p:nvPicPr>
          <p:cNvPr id="9" name="Picture 8">
            <a:extLst>
              <a:ext uri="{FF2B5EF4-FFF2-40B4-BE49-F238E27FC236}">
                <a16:creationId xmlns:a16="http://schemas.microsoft.com/office/drawing/2014/main" id="{3DD19B9B-BA3F-BBB0-BA8A-A793E6A99349}"/>
              </a:ext>
            </a:extLst>
          </p:cNvPr>
          <p:cNvPicPr>
            <a:picLocks noChangeAspect="1"/>
          </p:cNvPicPr>
          <p:nvPr/>
        </p:nvPicPr>
        <p:blipFill>
          <a:blip r:embed="rId4"/>
          <a:stretch>
            <a:fillRect/>
          </a:stretch>
        </p:blipFill>
        <p:spPr>
          <a:xfrm>
            <a:off x="6797310" y="5215733"/>
            <a:ext cx="2397976" cy="787166"/>
          </a:xfrm>
          <a:prstGeom prst="rect">
            <a:avLst/>
          </a:prstGeom>
        </p:spPr>
      </p:pic>
      <p:pic>
        <p:nvPicPr>
          <p:cNvPr id="22" name="Graphic 21" descr="Programmer female with solid fill">
            <a:extLst>
              <a:ext uri="{FF2B5EF4-FFF2-40B4-BE49-F238E27FC236}">
                <a16:creationId xmlns:a16="http://schemas.microsoft.com/office/drawing/2014/main" id="{71846225-51A4-41E1-8804-F6D178C35B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8770" y="2307374"/>
            <a:ext cx="914400" cy="914400"/>
          </a:xfrm>
          <a:prstGeom prst="rect">
            <a:avLst/>
          </a:prstGeom>
        </p:spPr>
      </p:pic>
      <p:pic>
        <p:nvPicPr>
          <p:cNvPr id="24" name="Graphic 23" descr="Programmer male outline">
            <a:extLst>
              <a:ext uri="{FF2B5EF4-FFF2-40B4-BE49-F238E27FC236}">
                <a16:creationId xmlns:a16="http://schemas.microsoft.com/office/drawing/2014/main" id="{74468D53-1F4E-4561-A1B0-6E0C9FA139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3140" y="2307374"/>
            <a:ext cx="914400" cy="914400"/>
          </a:xfrm>
          <a:prstGeom prst="rect">
            <a:avLst/>
          </a:prstGeom>
        </p:spPr>
      </p:pic>
      <p:sp>
        <p:nvSpPr>
          <p:cNvPr id="25" name="TextBox 24">
            <a:extLst>
              <a:ext uri="{FF2B5EF4-FFF2-40B4-BE49-F238E27FC236}">
                <a16:creationId xmlns:a16="http://schemas.microsoft.com/office/drawing/2014/main" id="{F6B309F3-1A55-4ED1-8923-1D2666EAB1C4}"/>
              </a:ext>
            </a:extLst>
          </p:cNvPr>
          <p:cNvSpPr txBox="1"/>
          <p:nvPr/>
        </p:nvSpPr>
        <p:spPr>
          <a:xfrm>
            <a:off x="3133155" y="2020720"/>
            <a:ext cx="682831" cy="369332"/>
          </a:xfrm>
          <a:prstGeom prst="rect">
            <a:avLst/>
          </a:prstGeom>
          <a:noFill/>
        </p:spPr>
        <p:txBody>
          <a:bodyPr wrap="square" rtlCol="0">
            <a:spAutoFit/>
          </a:bodyPr>
          <a:lstStyle/>
          <a:p>
            <a:r>
              <a:rPr lang="en-US" dirty="0"/>
              <a:t>Alice</a:t>
            </a:r>
            <a:endParaRPr lang="en-CH" dirty="0"/>
          </a:p>
        </p:txBody>
      </p:sp>
      <p:sp>
        <p:nvSpPr>
          <p:cNvPr id="26" name="TextBox 25">
            <a:extLst>
              <a:ext uri="{FF2B5EF4-FFF2-40B4-BE49-F238E27FC236}">
                <a16:creationId xmlns:a16="http://schemas.microsoft.com/office/drawing/2014/main" id="{C0AC5AC4-8B79-4A13-9BC0-F979AD803036}"/>
              </a:ext>
            </a:extLst>
          </p:cNvPr>
          <p:cNvSpPr txBox="1"/>
          <p:nvPr/>
        </p:nvSpPr>
        <p:spPr>
          <a:xfrm>
            <a:off x="8341957" y="2020720"/>
            <a:ext cx="682831" cy="369332"/>
          </a:xfrm>
          <a:prstGeom prst="rect">
            <a:avLst/>
          </a:prstGeom>
          <a:noFill/>
        </p:spPr>
        <p:txBody>
          <a:bodyPr wrap="square" rtlCol="0">
            <a:spAutoFit/>
          </a:bodyPr>
          <a:lstStyle/>
          <a:p>
            <a:r>
              <a:rPr lang="en-US" dirty="0"/>
              <a:t>Bob</a:t>
            </a:r>
            <a:endParaRPr lang="en-CH"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2A4F00-CEB3-49E6-9D5F-21B2FD1709C5}"/>
                  </a:ext>
                </a:extLst>
              </p:cNvPr>
              <p:cNvSpPr txBox="1"/>
              <p:nvPr/>
            </p:nvSpPr>
            <p:spPr>
              <a:xfrm>
                <a:off x="7342564" y="3332982"/>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27" name="TextBox 26">
                <a:extLst>
                  <a:ext uri="{FF2B5EF4-FFF2-40B4-BE49-F238E27FC236}">
                    <a16:creationId xmlns:a16="http://schemas.microsoft.com/office/drawing/2014/main" id="{A72A4F00-CEB3-49E6-9D5F-21B2FD1709C5}"/>
                  </a:ext>
                </a:extLst>
              </p:cNvPr>
              <p:cNvSpPr txBox="1">
                <a:spLocks noRot="1" noChangeAspect="1" noMove="1" noResize="1" noEditPoints="1" noAdjustHandles="1" noChangeArrowheads="1" noChangeShapeType="1" noTextEdit="1"/>
              </p:cNvSpPr>
              <p:nvPr/>
            </p:nvSpPr>
            <p:spPr>
              <a:xfrm>
                <a:off x="7342564" y="3332982"/>
                <a:ext cx="2902469" cy="1061829"/>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8" name="Arrow: Right 27">
                <a:extLst>
                  <a:ext uri="{FF2B5EF4-FFF2-40B4-BE49-F238E27FC236}">
                    <a16:creationId xmlns:a16="http://schemas.microsoft.com/office/drawing/2014/main" id="{1FB9A064-E60E-4B2A-80E8-A41BB75DE447}"/>
                  </a:ext>
                </a:extLst>
              </p:cNvPr>
              <p:cNvSpPr/>
              <p:nvPr/>
            </p:nvSpPr>
            <p:spPr>
              <a:xfrm>
                <a:off x="4473043" y="2661988"/>
                <a:ext cx="3150222"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𝑐</m:t>
                      </m:r>
                    </m:oMath>
                  </m:oMathPara>
                </a14:m>
                <a:endParaRPr lang="en-CH" dirty="0">
                  <a:solidFill>
                    <a:schemeClr val="tx1"/>
                  </a:solidFill>
                </a:endParaRPr>
              </a:p>
            </p:txBody>
          </p:sp>
        </mc:Choice>
        <mc:Fallback xmlns="">
          <p:sp>
            <p:nvSpPr>
              <p:cNvPr id="28" name="Arrow: Right 27">
                <a:extLst>
                  <a:ext uri="{FF2B5EF4-FFF2-40B4-BE49-F238E27FC236}">
                    <a16:creationId xmlns:a16="http://schemas.microsoft.com/office/drawing/2014/main" id="{1FB9A064-E60E-4B2A-80E8-A41BB75DE447}"/>
                  </a:ext>
                </a:extLst>
              </p:cNvPr>
              <p:cNvSpPr>
                <a:spLocks noRot="1" noChangeAspect="1" noMove="1" noResize="1" noEditPoints="1" noAdjustHandles="1" noChangeArrowheads="1" noChangeShapeType="1" noTextEdit="1"/>
              </p:cNvSpPr>
              <p:nvPr/>
            </p:nvSpPr>
            <p:spPr>
              <a:xfrm>
                <a:off x="4473043" y="2661988"/>
                <a:ext cx="3150222" cy="564077"/>
              </a:xfrm>
              <a:prstGeom prst="rightArrow">
                <a:avLst/>
              </a:prstGeom>
              <a:blipFill>
                <a:blip r:embed="rId10"/>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7591ACD-4312-4537-98CF-BB6F316E3C30}"/>
                  </a:ext>
                </a:extLst>
              </p:cNvPr>
              <p:cNvSpPr txBox="1"/>
              <p:nvPr/>
            </p:nvSpPr>
            <p:spPr>
              <a:xfrm>
                <a:off x="4623459" y="1593292"/>
                <a:ext cx="2766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𝑃𝐾𝐸</m:t>
                      </m:r>
                      <m:r>
                        <a:rPr lang="en-US" b="0" i="1" smtClean="0">
                          <a:latin typeface="Cambria Math" panose="02040503050406030204" pitchFamily="18" charset="0"/>
                        </a:rPr>
                        <m:t>=(</m:t>
                      </m:r>
                      <m:r>
                        <a:rPr lang="en-US" b="0" i="1" smtClean="0">
                          <a:latin typeface="Cambria Math" panose="02040503050406030204" pitchFamily="18" charset="0"/>
                        </a:rPr>
                        <m:t>𝐾𝐺𝑒𝑛</m:t>
                      </m:r>
                      <m:r>
                        <a:rPr lang="en-US" b="0" i="1" smtClean="0">
                          <a:latin typeface="Cambria Math" panose="02040503050406030204" pitchFamily="18" charset="0"/>
                        </a:rPr>
                        <m:t>, </m:t>
                      </m:r>
                      <m:r>
                        <a:rPr lang="en-US" b="0" i="1" smtClean="0">
                          <a:latin typeface="Cambria Math" panose="02040503050406030204" pitchFamily="18" charset="0"/>
                        </a:rPr>
                        <m:t>𝐸𝑛𝑐</m:t>
                      </m:r>
                      <m:r>
                        <a:rPr lang="en-US" b="0" i="1" smtClean="0">
                          <a:latin typeface="Cambria Math" panose="02040503050406030204" pitchFamily="18" charset="0"/>
                        </a:rPr>
                        <m:t>, </m:t>
                      </m:r>
                      <m:r>
                        <a:rPr lang="en-US" b="0" i="1" smtClean="0">
                          <a:latin typeface="Cambria Math" panose="02040503050406030204" pitchFamily="18" charset="0"/>
                        </a:rPr>
                        <m:t>𝐷𝑒𝑐</m:t>
                      </m:r>
                      <m:r>
                        <a:rPr lang="en-US" b="0" i="1" smtClean="0">
                          <a:latin typeface="Cambria Math" panose="02040503050406030204" pitchFamily="18" charset="0"/>
                        </a:rPr>
                        <m:t>)</m:t>
                      </m:r>
                    </m:oMath>
                  </m:oMathPara>
                </a14:m>
                <a:endParaRPr lang="en-CH" dirty="0"/>
              </a:p>
            </p:txBody>
          </p:sp>
        </mc:Choice>
        <mc:Fallback xmlns="">
          <p:sp>
            <p:nvSpPr>
              <p:cNvPr id="29" name="TextBox 28">
                <a:extLst>
                  <a:ext uri="{FF2B5EF4-FFF2-40B4-BE49-F238E27FC236}">
                    <a16:creationId xmlns:a16="http://schemas.microsoft.com/office/drawing/2014/main" id="{47591ACD-4312-4537-98CF-BB6F316E3C30}"/>
                  </a:ext>
                </a:extLst>
              </p:cNvPr>
              <p:cNvSpPr txBox="1">
                <a:spLocks noRot="1" noChangeAspect="1" noMove="1" noResize="1" noEditPoints="1" noAdjustHandles="1" noChangeArrowheads="1" noChangeShapeType="1" noTextEdit="1"/>
              </p:cNvSpPr>
              <p:nvPr/>
            </p:nvSpPr>
            <p:spPr>
              <a:xfrm>
                <a:off x="4623459" y="1593292"/>
                <a:ext cx="2766951" cy="369332"/>
              </a:xfrm>
              <a:prstGeom prst="rect">
                <a:avLst/>
              </a:prstGeom>
              <a:blipFill>
                <a:blip r:embed="rId11"/>
                <a:stretch>
                  <a:fillRect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C38C710-1790-4E4A-8CB6-ECCD0B86BC7E}"/>
                  </a:ext>
                </a:extLst>
              </p:cNvPr>
              <p:cNvSpPr txBox="1"/>
              <p:nvPr/>
            </p:nvSpPr>
            <p:spPr>
              <a:xfrm>
                <a:off x="2014735" y="3333519"/>
                <a:ext cx="2902469" cy="147732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𝐸𝑛𝑐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30" name="TextBox 29">
                <a:extLst>
                  <a:ext uri="{FF2B5EF4-FFF2-40B4-BE49-F238E27FC236}">
                    <a16:creationId xmlns:a16="http://schemas.microsoft.com/office/drawing/2014/main" id="{0C38C710-1790-4E4A-8CB6-ECCD0B86BC7E}"/>
                  </a:ext>
                </a:extLst>
              </p:cNvPr>
              <p:cNvSpPr txBox="1">
                <a:spLocks noRot="1" noChangeAspect="1" noMove="1" noResize="1" noEditPoints="1" noAdjustHandles="1" noChangeArrowheads="1" noChangeShapeType="1" noTextEdit="1"/>
              </p:cNvSpPr>
              <p:nvPr/>
            </p:nvSpPr>
            <p:spPr>
              <a:xfrm>
                <a:off x="2014735" y="3333519"/>
                <a:ext cx="2902469" cy="1477328"/>
              </a:xfrm>
              <a:prstGeom prst="rect">
                <a:avLst/>
              </a:prstGeom>
              <a:blipFill>
                <a:blip r:embed="rId12"/>
                <a:stretch>
                  <a:fillRect/>
                </a:stretch>
              </a:blipFill>
            </p:spPr>
            <p:txBody>
              <a:bodyPr/>
              <a:lstStyle/>
              <a:p>
                <a:r>
                  <a:rPr lang="en-CH">
                    <a:noFill/>
                  </a:rPr>
                  <a:t> </a:t>
                </a:r>
              </a:p>
            </p:txBody>
          </p:sp>
        </mc:Fallback>
      </mc:AlternateContent>
      <p:sp>
        <p:nvSpPr>
          <p:cNvPr id="31" name="Arrow: Right 30">
            <a:extLst>
              <a:ext uri="{FF2B5EF4-FFF2-40B4-BE49-F238E27FC236}">
                <a16:creationId xmlns:a16="http://schemas.microsoft.com/office/drawing/2014/main" id="{AD325410-A6E4-4056-8247-610D5B41E861}"/>
              </a:ext>
            </a:extLst>
          </p:cNvPr>
          <p:cNvSpPr/>
          <p:nvPr/>
        </p:nvSpPr>
        <p:spPr>
          <a:xfrm rot="5400000">
            <a:off x="5110958" y="3649568"/>
            <a:ext cx="1696258"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D0F3B2C-9455-4D26-A99D-32D5CD9D3A86}"/>
                  </a:ext>
                </a:extLst>
              </p:cNvPr>
              <p:cNvSpPr txBox="1"/>
              <p:nvPr/>
            </p:nvSpPr>
            <p:spPr>
              <a:xfrm>
                <a:off x="5783749" y="3633568"/>
                <a:ext cx="3506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𝑐</m:t>
                      </m:r>
                    </m:oMath>
                  </m:oMathPara>
                </a14:m>
                <a:endParaRPr lang="en-CH" dirty="0"/>
              </a:p>
            </p:txBody>
          </p:sp>
        </mc:Choice>
        <mc:Fallback xmlns="">
          <p:sp>
            <p:nvSpPr>
              <p:cNvPr id="33" name="TextBox 32">
                <a:extLst>
                  <a:ext uri="{FF2B5EF4-FFF2-40B4-BE49-F238E27FC236}">
                    <a16:creationId xmlns:a16="http://schemas.microsoft.com/office/drawing/2014/main" id="{BD0F3B2C-9455-4D26-A99D-32D5CD9D3A86}"/>
                  </a:ext>
                </a:extLst>
              </p:cNvPr>
              <p:cNvSpPr txBox="1">
                <a:spLocks noRot="1" noChangeAspect="1" noMove="1" noResize="1" noEditPoints="1" noAdjustHandles="1" noChangeArrowheads="1" noChangeShapeType="1" noTextEdit="1"/>
              </p:cNvSpPr>
              <p:nvPr/>
            </p:nvSpPr>
            <p:spPr>
              <a:xfrm>
                <a:off x="5783749" y="3633568"/>
                <a:ext cx="350673" cy="369332"/>
              </a:xfrm>
              <a:prstGeom prst="rect">
                <a:avLst/>
              </a:prstGeom>
              <a:blipFill>
                <a:blip r:embed="rId13"/>
                <a:stretch>
                  <a:fillRect/>
                </a:stretch>
              </a:blipFill>
            </p:spPr>
            <p:txBody>
              <a:bodyPr/>
              <a:lstStyle/>
              <a:p>
                <a:r>
                  <a:rPr lang="en-CH">
                    <a:noFill/>
                  </a:rPr>
                  <a:t> </a:t>
                </a:r>
              </a:p>
            </p:txBody>
          </p:sp>
        </mc:Fallback>
      </mc:AlternateContent>
      <p:pic>
        <p:nvPicPr>
          <p:cNvPr id="34" name="Graphic 33" descr="Detective female with solid fill">
            <a:extLst>
              <a:ext uri="{FF2B5EF4-FFF2-40B4-BE49-F238E27FC236}">
                <a16:creationId xmlns:a16="http://schemas.microsoft.com/office/drawing/2014/main" id="{BB782818-6354-4493-BBA6-307912F340C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07824" y="5102699"/>
            <a:ext cx="914400" cy="914400"/>
          </a:xfrm>
          <a:prstGeom prst="rect">
            <a:avLst/>
          </a:prstGeom>
        </p:spPr>
      </p:pic>
      <p:sp>
        <p:nvSpPr>
          <p:cNvPr id="39" name="TextBox 38">
            <a:extLst>
              <a:ext uri="{FF2B5EF4-FFF2-40B4-BE49-F238E27FC236}">
                <a16:creationId xmlns:a16="http://schemas.microsoft.com/office/drawing/2014/main" id="{91110149-E641-4B8B-96FE-BBDCD50C495D}"/>
              </a:ext>
            </a:extLst>
          </p:cNvPr>
          <p:cNvSpPr txBox="1"/>
          <p:nvPr/>
        </p:nvSpPr>
        <p:spPr>
          <a:xfrm>
            <a:off x="5716630" y="4810847"/>
            <a:ext cx="682831" cy="369332"/>
          </a:xfrm>
          <a:prstGeom prst="rect">
            <a:avLst/>
          </a:prstGeom>
          <a:noFill/>
        </p:spPr>
        <p:txBody>
          <a:bodyPr wrap="square" rtlCol="0">
            <a:spAutoFit/>
          </a:bodyPr>
          <a:lstStyle/>
          <a:p>
            <a:r>
              <a:rPr lang="en-US" dirty="0"/>
              <a:t>Eve</a:t>
            </a:r>
            <a:endParaRPr lang="en-CH" dirty="0"/>
          </a:p>
        </p:txBody>
      </p:sp>
      <p:sp>
        <p:nvSpPr>
          <p:cNvPr id="40" name="Thought Bubble: Cloud 39">
            <a:extLst>
              <a:ext uri="{FF2B5EF4-FFF2-40B4-BE49-F238E27FC236}">
                <a16:creationId xmlns:a16="http://schemas.microsoft.com/office/drawing/2014/main" id="{56E650C5-25E9-4F9D-8B26-B4A04B4AFDDD}"/>
              </a:ext>
            </a:extLst>
          </p:cNvPr>
          <p:cNvSpPr/>
          <p:nvPr/>
        </p:nvSpPr>
        <p:spPr>
          <a:xfrm rot="1156104">
            <a:off x="6260619" y="4460705"/>
            <a:ext cx="920854" cy="700281"/>
          </a:xfrm>
          <a:prstGeom prst="cloudCallout">
            <a:avLst>
              <a:gd name="adj1" fmla="val -25678"/>
              <a:gd name="adj2" fmla="val 853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64F12A-AF4F-48DD-8440-7F6FC6B966FA}"/>
                  </a:ext>
                </a:extLst>
              </p:cNvPr>
              <p:cNvSpPr txBox="1"/>
              <p:nvPr/>
            </p:nvSpPr>
            <p:spPr>
              <a:xfrm>
                <a:off x="6336873" y="457533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m:oMathPara>
                </a14:m>
                <a:endParaRPr lang="en-CH" dirty="0"/>
              </a:p>
            </p:txBody>
          </p:sp>
        </mc:Choice>
        <mc:Fallback xmlns="">
          <p:sp>
            <p:nvSpPr>
              <p:cNvPr id="41" name="TextBox 40">
                <a:extLst>
                  <a:ext uri="{FF2B5EF4-FFF2-40B4-BE49-F238E27FC236}">
                    <a16:creationId xmlns:a16="http://schemas.microsoft.com/office/drawing/2014/main" id="{7664F12A-AF4F-48DD-8440-7F6FC6B966FA}"/>
                  </a:ext>
                </a:extLst>
              </p:cNvPr>
              <p:cNvSpPr txBox="1">
                <a:spLocks noRot="1" noChangeAspect="1" noMove="1" noResize="1" noEditPoints="1" noAdjustHandles="1" noChangeArrowheads="1" noChangeShapeType="1" noTextEdit="1"/>
              </p:cNvSpPr>
              <p:nvPr/>
            </p:nvSpPr>
            <p:spPr>
              <a:xfrm>
                <a:off x="6336873" y="4575335"/>
                <a:ext cx="769830" cy="369332"/>
              </a:xfrm>
              <a:prstGeom prst="rect">
                <a:avLst/>
              </a:prstGeom>
              <a:blipFill>
                <a:blip r:embed="rId16"/>
                <a:stretch>
                  <a:fillRect/>
                </a:stretch>
              </a:blipFill>
            </p:spPr>
            <p:txBody>
              <a:bodyPr/>
              <a:lstStyle/>
              <a:p>
                <a:r>
                  <a:rPr lang="en-CH">
                    <a:noFill/>
                  </a:rPr>
                  <a:t> </a:t>
                </a:r>
              </a:p>
            </p:txBody>
          </p:sp>
        </mc:Fallback>
      </mc:AlternateContent>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IND-</a:t>
            </a:r>
            <a:r>
              <a:rPr lang="en-US" dirty="0" err="1">
                <a:solidFill>
                  <a:srgbClr val="FF0000"/>
                </a:solidFill>
              </a:rPr>
              <a:t>q</a:t>
            </a:r>
            <a:r>
              <a:rPr lang="en-US" dirty="0" err="1"/>
              <a:t>CCA</a:t>
            </a:r>
            <a:r>
              <a:rPr lang="en-US" dirty="0"/>
              <a:t> Security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E6C8C4-AE39-991E-E6E4-36A920030B24}"/>
                  </a:ext>
                </a:extLst>
              </p:cNvPr>
              <p:cNvSpPr txBox="1"/>
              <p:nvPr/>
            </p:nvSpPr>
            <p:spPr>
              <a:xfrm>
                <a:off x="7339468" y="4925069"/>
                <a:ext cx="1467661" cy="4023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𝛼</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m:t>
                                  </m:r>
                                </m:e>
                              </m:d>
                            </m:e>
                          </m:d>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m:t>
                              </m:r>
                            </m:e>
                          </m:d>
                        </m:e>
                      </m:d>
                    </m:oMath>
                  </m:oMathPara>
                </a14:m>
                <a:endParaRPr lang="en-CH" dirty="0"/>
              </a:p>
            </p:txBody>
          </p:sp>
        </mc:Choice>
        <mc:Fallback xmlns="">
          <p:sp>
            <p:nvSpPr>
              <p:cNvPr id="6" name="TextBox 5">
                <a:extLst>
                  <a:ext uri="{FF2B5EF4-FFF2-40B4-BE49-F238E27FC236}">
                    <a16:creationId xmlns:a16="http://schemas.microsoft.com/office/drawing/2014/main" id="{09E6C8C4-AE39-991E-E6E4-36A920030B24}"/>
                  </a:ext>
                </a:extLst>
              </p:cNvPr>
              <p:cNvSpPr txBox="1">
                <a:spLocks noRot="1" noChangeAspect="1" noMove="1" noResize="1" noEditPoints="1" noAdjustHandles="1" noChangeArrowheads="1" noChangeShapeType="1" noTextEdit="1"/>
              </p:cNvSpPr>
              <p:nvPr/>
            </p:nvSpPr>
            <p:spPr>
              <a:xfrm>
                <a:off x="7339468" y="4925069"/>
                <a:ext cx="1467661" cy="402354"/>
              </a:xfrm>
              <a:prstGeom prst="rect">
                <a:avLst/>
              </a:prstGeom>
              <a:blipFill>
                <a:blip r:embed="rId17"/>
                <a:stretch>
                  <a:fillRect l="-12448" t="-156061" r="-40664" b="-23333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94F5AD-9916-72D1-70AF-2EA9C64F8010}"/>
                  </a:ext>
                </a:extLst>
              </p:cNvPr>
              <p:cNvSpPr txBox="1"/>
              <p:nvPr/>
            </p:nvSpPr>
            <p:spPr>
              <a:xfrm>
                <a:off x="7243777" y="5923841"/>
                <a:ext cx="1658741" cy="4023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𝛼</m:t>
                      </m:r>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e>
                              </m:d>
                            </m:e>
                          </m:d>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e>
                          </m:d>
                        </m:e>
                      </m:d>
                    </m:oMath>
                  </m:oMathPara>
                </a14:m>
                <a:endParaRPr lang="en-CH" dirty="0"/>
              </a:p>
            </p:txBody>
          </p:sp>
        </mc:Choice>
        <mc:Fallback xmlns="">
          <p:sp>
            <p:nvSpPr>
              <p:cNvPr id="7" name="TextBox 6">
                <a:extLst>
                  <a:ext uri="{FF2B5EF4-FFF2-40B4-BE49-F238E27FC236}">
                    <a16:creationId xmlns:a16="http://schemas.microsoft.com/office/drawing/2014/main" id="{0594F5AD-9916-72D1-70AF-2EA9C64F8010}"/>
                  </a:ext>
                </a:extLst>
              </p:cNvPr>
              <p:cNvSpPr txBox="1">
                <a:spLocks noRot="1" noChangeAspect="1" noMove="1" noResize="1" noEditPoints="1" noAdjustHandles="1" noChangeArrowheads="1" noChangeShapeType="1" noTextEdit="1"/>
              </p:cNvSpPr>
              <p:nvPr/>
            </p:nvSpPr>
            <p:spPr>
              <a:xfrm>
                <a:off x="7243777" y="5923841"/>
                <a:ext cx="1658741" cy="402354"/>
              </a:xfrm>
              <a:prstGeom prst="rect">
                <a:avLst/>
              </a:prstGeom>
              <a:blipFill>
                <a:blip r:embed="rId18"/>
                <a:stretch>
                  <a:fillRect l="-10294" t="-156061" r="-36029" b="-23333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570B585-EBC5-6868-38EB-77E760FF137F}"/>
                  </a:ext>
                </a:extLst>
              </p:cNvPr>
              <p:cNvSpPr txBox="1"/>
              <p:nvPr/>
            </p:nvSpPr>
            <p:spPr>
              <a:xfrm>
                <a:off x="9195286" y="520010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 name="TextBox 3">
                <a:extLst>
                  <a:ext uri="{FF2B5EF4-FFF2-40B4-BE49-F238E27FC236}">
                    <a16:creationId xmlns:a16="http://schemas.microsoft.com/office/drawing/2014/main" id="{1570B585-EBC5-6868-38EB-77E760FF137F}"/>
                  </a:ext>
                </a:extLst>
              </p:cNvPr>
              <p:cNvSpPr txBox="1">
                <a:spLocks noRot="1" noChangeAspect="1" noMove="1" noResize="1" noEditPoints="1" noAdjustHandles="1" noChangeArrowheads="1" noChangeShapeType="1" noTextEdit="1"/>
              </p:cNvSpPr>
              <p:nvPr/>
            </p:nvSpPr>
            <p:spPr>
              <a:xfrm>
                <a:off x="9195286" y="5200107"/>
                <a:ext cx="2902469" cy="1061829"/>
              </a:xfrm>
              <a:prstGeom prst="rect">
                <a:avLst/>
              </a:prstGeom>
              <a:blipFill>
                <a:blip r:embed="rId19"/>
                <a:stretch>
                  <a:fillRect/>
                </a:stretch>
              </a:blipFill>
            </p:spPr>
            <p:txBody>
              <a:bodyPr/>
              <a:lstStyle/>
              <a:p>
                <a:r>
                  <a:rPr lang="en-CH">
                    <a:noFill/>
                  </a:rPr>
                  <a:t> </a:t>
                </a:r>
              </a:p>
            </p:txBody>
          </p:sp>
        </mc:Fallback>
      </mc:AlternateContent>
      <p:sp>
        <p:nvSpPr>
          <p:cNvPr id="45" name="TextBox 44">
            <a:extLst>
              <a:ext uri="{FF2B5EF4-FFF2-40B4-BE49-F238E27FC236}">
                <a16:creationId xmlns:a16="http://schemas.microsoft.com/office/drawing/2014/main" id="{3727BE20-177F-7137-9A5A-8A22A0C5D7DD}"/>
              </a:ext>
            </a:extLst>
          </p:cNvPr>
          <p:cNvSpPr txBox="1"/>
          <p:nvPr/>
        </p:nvSpPr>
        <p:spPr>
          <a:xfrm>
            <a:off x="516078" y="1364053"/>
            <a:ext cx="2316825" cy="646331"/>
          </a:xfrm>
          <a:prstGeom prst="rect">
            <a:avLst/>
          </a:prstGeom>
          <a:noFill/>
        </p:spPr>
        <p:txBody>
          <a:bodyPr wrap="square" rtlCol="0">
            <a:spAutoFit/>
          </a:bodyPr>
          <a:lstStyle/>
          <a:p>
            <a:pPr algn="ctr"/>
            <a:r>
              <a:rPr lang="en-US" dirty="0"/>
              <a:t>Introduced by [Boneh-Zhandry’13].</a:t>
            </a:r>
            <a:endParaRPr lang="en-CH" sz="1600" dirty="0"/>
          </a:p>
        </p:txBody>
      </p:sp>
      <p:sp>
        <p:nvSpPr>
          <p:cNvPr id="46" name="Speech Bubble: Rectangle with Corners Rounded 45">
            <a:extLst>
              <a:ext uri="{FF2B5EF4-FFF2-40B4-BE49-F238E27FC236}">
                <a16:creationId xmlns:a16="http://schemas.microsoft.com/office/drawing/2014/main" id="{63FF3097-1A77-0396-CDB3-B8901E0C8308}"/>
              </a:ext>
            </a:extLst>
          </p:cNvPr>
          <p:cNvSpPr/>
          <p:nvPr/>
        </p:nvSpPr>
        <p:spPr>
          <a:xfrm>
            <a:off x="568841" y="1289548"/>
            <a:ext cx="2197490" cy="814858"/>
          </a:xfrm>
          <a:prstGeom prst="wedgeRoundRectCallout">
            <a:avLst>
              <a:gd name="adj1" fmla="val 146036"/>
              <a:gd name="adj2" fmla="val -609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Rectangle 1">
            <a:extLst>
              <a:ext uri="{FF2B5EF4-FFF2-40B4-BE49-F238E27FC236}">
                <a16:creationId xmlns:a16="http://schemas.microsoft.com/office/drawing/2014/main" id="{C0021368-C41C-C562-F02B-BCBB39840BEF}"/>
              </a:ext>
            </a:extLst>
          </p:cNvPr>
          <p:cNvSpPr/>
          <p:nvPr/>
        </p:nvSpPr>
        <p:spPr>
          <a:xfrm>
            <a:off x="265814" y="4328379"/>
            <a:ext cx="4866924" cy="2343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3079500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A89BF57-EB4B-7DC5-C6C0-EA511F927788}"/>
              </a:ext>
            </a:extLst>
          </p:cNvPr>
          <p:cNvSpPr/>
          <p:nvPr/>
        </p:nvSpPr>
        <p:spPr>
          <a:xfrm>
            <a:off x="573111" y="4394811"/>
            <a:ext cx="4329477" cy="2128286"/>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48" name="TextBox 47">
            <a:extLst>
              <a:ext uri="{FF2B5EF4-FFF2-40B4-BE49-F238E27FC236}">
                <a16:creationId xmlns:a16="http://schemas.microsoft.com/office/drawing/2014/main" id="{527D9695-7C10-8C03-0FCC-2C06D9702677}"/>
              </a:ext>
            </a:extLst>
          </p:cNvPr>
          <p:cNvSpPr txBox="1"/>
          <p:nvPr/>
        </p:nvSpPr>
        <p:spPr>
          <a:xfrm>
            <a:off x="573110" y="4492752"/>
            <a:ext cx="4415119" cy="2339102"/>
          </a:xfrm>
          <a:prstGeom prst="rect">
            <a:avLst/>
          </a:prstGeom>
          <a:noFill/>
        </p:spPr>
        <p:txBody>
          <a:bodyPr wrap="square" rtlCol="0">
            <a:spAutoFit/>
          </a:bodyPr>
          <a:lstStyle/>
          <a:p>
            <a:pPr marL="285750" indent="-285750">
              <a:buFont typeface="Arial" panose="020B0604020202020204" pitchFamily="34" charset="0"/>
              <a:buChar char="•"/>
            </a:pPr>
            <a:r>
              <a:rPr lang="en-US" dirty="0"/>
              <a:t>Relevance in (far) future when quantum computing becomes ubiquitous.</a:t>
            </a:r>
          </a:p>
          <a:p>
            <a:endParaRPr lang="en-US" u="sng" dirty="0"/>
          </a:p>
          <a:p>
            <a:pPr marL="285750" indent="-285750">
              <a:buFont typeface="Arial" panose="020B0604020202020204" pitchFamily="34" charset="0"/>
              <a:buChar char="•"/>
            </a:pPr>
            <a:r>
              <a:rPr lang="en-US" dirty="0"/>
              <a:t>Also in not-so-far future when adversaries can trick classical devices to behave “quantumly” (e.g., “frozen smart-card attacks”). </a:t>
            </a:r>
          </a:p>
          <a:p>
            <a:endParaRPr lang="en-US" sz="2000" u="sng" dirty="0"/>
          </a:p>
        </p:txBody>
      </p:sp>
      <p:sp>
        <p:nvSpPr>
          <p:cNvPr id="3" name="Rectangle 2">
            <a:extLst>
              <a:ext uri="{FF2B5EF4-FFF2-40B4-BE49-F238E27FC236}">
                <a16:creationId xmlns:a16="http://schemas.microsoft.com/office/drawing/2014/main" id="{84DAE3DE-B5D0-A3CE-58F3-1D7201E5C13E}"/>
              </a:ext>
            </a:extLst>
          </p:cNvPr>
          <p:cNvSpPr/>
          <p:nvPr/>
        </p:nvSpPr>
        <p:spPr>
          <a:xfrm>
            <a:off x="9740684" y="495085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background with a black square&#10;&#10;Description automatically generated">
            <a:extLst>
              <a:ext uri="{FF2B5EF4-FFF2-40B4-BE49-F238E27FC236}">
                <a16:creationId xmlns:a16="http://schemas.microsoft.com/office/drawing/2014/main" id="{BA87AB06-EDA0-4685-3E12-2A110FCF3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894" y="4362915"/>
            <a:ext cx="2415024" cy="2415024"/>
          </a:xfrm>
          <a:prstGeom prst="rect">
            <a:avLst/>
          </a:prstGeom>
        </p:spPr>
      </p:pic>
      <p:pic>
        <p:nvPicPr>
          <p:cNvPr id="9" name="Picture 8">
            <a:extLst>
              <a:ext uri="{FF2B5EF4-FFF2-40B4-BE49-F238E27FC236}">
                <a16:creationId xmlns:a16="http://schemas.microsoft.com/office/drawing/2014/main" id="{3DD19B9B-BA3F-BBB0-BA8A-A793E6A99349}"/>
              </a:ext>
            </a:extLst>
          </p:cNvPr>
          <p:cNvPicPr>
            <a:picLocks noChangeAspect="1"/>
          </p:cNvPicPr>
          <p:nvPr/>
        </p:nvPicPr>
        <p:blipFill>
          <a:blip r:embed="rId4"/>
          <a:stretch>
            <a:fillRect/>
          </a:stretch>
        </p:blipFill>
        <p:spPr>
          <a:xfrm>
            <a:off x="6797310" y="5215733"/>
            <a:ext cx="2397976" cy="787166"/>
          </a:xfrm>
          <a:prstGeom prst="rect">
            <a:avLst/>
          </a:prstGeom>
        </p:spPr>
      </p:pic>
      <p:pic>
        <p:nvPicPr>
          <p:cNvPr id="22" name="Graphic 21" descr="Programmer female with solid fill">
            <a:extLst>
              <a:ext uri="{FF2B5EF4-FFF2-40B4-BE49-F238E27FC236}">
                <a16:creationId xmlns:a16="http://schemas.microsoft.com/office/drawing/2014/main" id="{71846225-51A4-41E1-8804-F6D178C35B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8770" y="2307374"/>
            <a:ext cx="914400" cy="914400"/>
          </a:xfrm>
          <a:prstGeom prst="rect">
            <a:avLst/>
          </a:prstGeom>
        </p:spPr>
      </p:pic>
      <p:pic>
        <p:nvPicPr>
          <p:cNvPr id="24" name="Graphic 23" descr="Programmer male outline">
            <a:extLst>
              <a:ext uri="{FF2B5EF4-FFF2-40B4-BE49-F238E27FC236}">
                <a16:creationId xmlns:a16="http://schemas.microsoft.com/office/drawing/2014/main" id="{74468D53-1F4E-4561-A1B0-6E0C9FA139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3140" y="2307374"/>
            <a:ext cx="914400" cy="914400"/>
          </a:xfrm>
          <a:prstGeom prst="rect">
            <a:avLst/>
          </a:prstGeom>
        </p:spPr>
      </p:pic>
      <p:sp>
        <p:nvSpPr>
          <p:cNvPr id="25" name="TextBox 24">
            <a:extLst>
              <a:ext uri="{FF2B5EF4-FFF2-40B4-BE49-F238E27FC236}">
                <a16:creationId xmlns:a16="http://schemas.microsoft.com/office/drawing/2014/main" id="{F6B309F3-1A55-4ED1-8923-1D2666EAB1C4}"/>
              </a:ext>
            </a:extLst>
          </p:cNvPr>
          <p:cNvSpPr txBox="1"/>
          <p:nvPr/>
        </p:nvSpPr>
        <p:spPr>
          <a:xfrm>
            <a:off x="3133155" y="2020720"/>
            <a:ext cx="682831" cy="369332"/>
          </a:xfrm>
          <a:prstGeom prst="rect">
            <a:avLst/>
          </a:prstGeom>
          <a:noFill/>
        </p:spPr>
        <p:txBody>
          <a:bodyPr wrap="square" rtlCol="0">
            <a:spAutoFit/>
          </a:bodyPr>
          <a:lstStyle/>
          <a:p>
            <a:r>
              <a:rPr lang="en-US" dirty="0"/>
              <a:t>Alice</a:t>
            </a:r>
            <a:endParaRPr lang="en-CH" dirty="0"/>
          </a:p>
        </p:txBody>
      </p:sp>
      <p:sp>
        <p:nvSpPr>
          <p:cNvPr id="26" name="TextBox 25">
            <a:extLst>
              <a:ext uri="{FF2B5EF4-FFF2-40B4-BE49-F238E27FC236}">
                <a16:creationId xmlns:a16="http://schemas.microsoft.com/office/drawing/2014/main" id="{C0AC5AC4-8B79-4A13-9BC0-F979AD803036}"/>
              </a:ext>
            </a:extLst>
          </p:cNvPr>
          <p:cNvSpPr txBox="1"/>
          <p:nvPr/>
        </p:nvSpPr>
        <p:spPr>
          <a:xfrm>
            <a:off x="8341957" y="2020720"/>
            <a:ext cx="682831" cy="369332"/>
          </a:xfrm>
          <a:prstGeom prst="rect">
            <a:avLst/>
          </a:prstGeom>
          <a:noFill/>
        </p:spPr>
        <p:txBody>
          <a:bodyPr wrap="square" rtlCol="0">
            <a:spAutoFit/>
          </a:bodyPr>
          <a:lstStyle/>
          <a:p>
            <a:r>
              <a:rPr lang="en-US" dirty="0"/>
              <a:t>Bob</a:t>
            </a:r>
            <a:endParaRPr lang="en-CH"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2A4F00-CEB3-49E6-9D5F-21B2FD1709C5}"/>
                  </a:ext>
                </a:extLst>
              </p:cNvPr>
              <p:cNvSpPr txBox="1"/>
              <p:nvPr/>
            </p:nvSpPr>
            <p:spPr>
              <a:xfrm>
                <a:off x="7342564" y="3332982"/>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27" name="TextBox 26">
                <a:extLst>
                  <a:ext uri="{FF2B5EF4-FFF2-40B4-BE49-F238E27FC236}">
                    <a16:creationId xmlns:a16="http://schemas.microsoft.com/office/drawing/2014/main" id="{A72A4F00-CEB3-49E6-9D5F-21B2FD1709C5}"/>
                  </a:ext>
                </a:extLst>
              </p:cNvPr>
              <p:cNvSpPr txBox="1">
                <a:spLocks noRot="1" noChangeAspect="1" noMove="1" noResize="1" noEditPoints="1" noAdjustHandles="1" noChangeArrowheads="1" noChangeShapeType="1" noTextEdit="1"/>
              </p:cNvSpPr>
              <p:nvPr/>
            </p:nvSpPr>
            <p:spPr>
              <a:xfrm>
                <a:off x="7342564" y="3332982"/>
                <a:ext cx="2902469" cy="1061829"/>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8" name="Arrow: Right 27">
                <a:extLst>
                  <a:ext uri="{FF2B5EF4-FFF2-40B4-BE49-F238E27FC236}">
                    <a16:creationId xmlns:a16="http://schemas.microsoft.com/office/drawing/2014/main" id="{1FB9A064-E60E-4B2A-80E8-A41BB75DE447}"/>
                  </a:ext>
                </a:extLst>
              </p:cNvPr>
              <p:cNvSpPr/>
              <p:nvPr/>
            </p:nvSpPr>
            <p:spPr>
              <a:xfrm>
                <a:off x="4473043" y="2661988"/>
                <a:ext cx="3150222"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𝑐</m:t>
                      </m:r>
                    </m:oMath>
                  </m:oMathPara>
                </a14:m>
                <a:endParaRPr lang="en-CH" dirty="0">
                  <a:solidFill>
                    <a:schemeClr val="tx1"/>
                  </a:solidFill>
                </a:endParaRPr>
              </a:p>
            </p:txBody>
          </p:sp>
        </mc:Choice>
        <mc:Fallback xmlns="">
          <p:sp>
            <p:nvSpPr>
              <p:cNvPr id="28" name="Arrow: Right 27">
                <a:extLst>
                  <a:ext uri="{FF2B5EF4-FFF2-40B4-BE49-F238E27FC236}">
                    <a16:creationId xmlns:a16="http://schemas.microsoft.com/office/drawing/2014/main" id="{1FB9A064-E60E-4B2A-80E8-A41BB75DE447}"/>
                  </a:ext>
                </a:extLst>
              </p:cNvPr>
              <p:cNvSpPr>
                <a:spLocks noRot="1" noChangeAspect="1" noMove="1" noResize="1" noEditPoints="1" noAdjustHandles="1" noChangeArrowheads="1" noChangeShapeType="1" noTextEdit="1"/>
              </p:cNvSpPr>
              <p:nvPr/>
            </p:nvSpPr>
            <p:spPr>
              <a:xfrm>
                <a:off x="4473043" y="2661988"/>
                <a:ext cx="3150222" cy="564077"/>
              </a:xfrm>
              <a:prstGeom prst="rightArrow">
                <a:avLst/>
              </a:prstGeom>
              <a:blipFill>
                <a:blip r:embed="rId10"/>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7591ACD-4312-4537-98CF-BB6F316E3C30}"/>
                  </a:ext>
                </a:extLst>
              </p:cNvPr>
              <p:cNvSpPr txBox="1"/>
              <p:nvPr/>
            </p:nvSpPr>
            <p:spPr>
              <a:xfrm>
                <a:off x="4623459" y="1593292"/>
                <a:ext cx="2766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𝑃𝐾𝐸</m:t>
                      </m:r>
                      <m:r>
                        <a:rPr lang="en-US" b="0" i="1" smtClean="0">
                          <a:latin typeface="Cambria Math" panose="02040503050406030204" pitchFamily="18" charset="0"/>
                        </a:rPr>
                        <m:t>=(</m:t>
                      </m:r>
                      <m:r>
                        <a:rPr lang="en-US" b="0" i="1" smtClean="0">
                          <a:latin typeface="Cambria Math" panose="02040503050406030204" pitchFamily="18" charset="0"/>
                        </a:rPr>
                        <m:t>𝐾𝐺𝑒𝑛</m:t>
                      </m:r>
                      <m:r>
                        <a:rPr lang="en-US" b="0" i="1" smtClean="0">
                          <a:latin typeface="Cambria Math" panose="02040503050406030204" pitchFamily="18" charset="0"/>
                        </a:rPr>
                        <m:t>, </m:t>
                      </m:r>
                      <m:r>
                        <a:rPr lang="en-US" b="0" i="1" smtClean="0">
                          <a:latin typeface="Cambria Math" panose="02040503050406030204" pitchFamily="18" charset="0"/>
                        </a:rPr>
                        <m:t>𝐸𝑛𝑐</m:t>
                      </m:r>
                      <m:r>
                        <a:rPr lang="en-US" b="0" i="1" smtClean="0">
                          <a:latin typeface="Cambria Math" panose="02040503050406030204" pitchFamily="18" charset="0"/>
                        </a:rPr>
                        <m:t>, </m:t>
                      </m:r>
                      <m:r>
                        <a:rPr lang="en-US" b="0" i="1" smtClean="0">
                          <a:latin typeface="Cambria Math" panose="02040503050406030204" pitchFamily="18" charset="0"/>
                        </a:rPr>
                        <m:t>𝐷𝑒𝑐</m:t>
                      </m:r>
                      <m:r>
                        <a:rPr lang="en-US" b="0" i="1" smtClean="0">
                          <a:latin typeface="Cambria Math" panose="02040503050406030204" pitchFamily="18" charset="0"/>
                        </a:rPr>
                        <m:t>)</m:t>
                      </m:r>
                    </m:oMath>
                  </m:oMathPara>
                </a14:m>
                <a:endParaRPr lang="en-CH" dirty="0"/>
              </a:p>
            </p:txBody>
          </p:sp>
        </mc:Choice>
        <mc:Fallback xmlns="">
          <p:sp>
            <p:nvSpPr>
              <p:cNvPr id="29" name="TextBox 28">
                <a:extLst>
                  <a:ext uri="{FF2B5EF4-FFF2-40B4-BE49-F238E27FC236}">
                    <a16:creationId xmlns:a16="http://schemas.microsoft.com/office/drawing/2014/main" id="{47591ACD-4312-4537-98CF-BB6F316E3C30}"/>
                  </a:ext>
                </a:extLst>
              </p:cNvPr>
              <p:cNvSpPr txBox="1">
                <a:spLocks noRot="1" noChangeAspect="1" noMove="1" noResize="1" noEditPoints="1" noAdjustHandles="1" noChangeArrowheads="1" noChangeShapeType="1" noTextEdit="1"/>
              </p:cNvSpPr>
              <p:nvPr/>
            </p:nvSpPr>
            <p:spPr>
              <a:xfrm>
                <a:off x="4623459" y="1593292"/>
                <a:ext cx="2766951" cy="369332"/>
              </a:xfrm>
              <a:prstGeom prst="rect">
                <a:avLst/>
              </a:prstGeom>
              <a:blipFill>
                <a:blip r:embed="rId11"/>
                <a:stretch>
                  <a:fillRect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C38C710-1790-4E4A-8CB6-ECCD0B86BC7E}"/>
                  </a:ext>
                </a:extLst>
              </p:cNvPr>
              <p:cNvSpPr txBox="1"/>
              <p:nvPr/>
            </p:nvSpPr>
            <p:spPr>
              <a:xfrm>
                <a:off x="2014735" y="3333519"/>
                <a:ext cx="2902469" cy="147732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𝐸𝑛𝑐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30" name="TextBox 29">
                <a:extLst>
                  <a:ext uri="{FF2B5EF4-FFF2-40B4-BE49-F238E27FC236}">
                    <a16:creationId xmlns:a16="http://schemas.microsoft.com/office/drawing/2014/main" id="{0C38C710-1790-4E4A-8CB6-ECCD0B86BC7E}"/>
                  </a:ext>
                </a:extLst>
              </p:cNvPr>
              <p:cNvSpPr txBox="1">
                <a:spLocks noRot="1" noChangeAspect="1" noMove="1" noResize="1" noEditPoints="1" noAdjustHandles="1" noChangeArrowheads="1" noChangeShapeType="1" noTextEdit="1"/>
              </p:cNvSpPr>
              <p:nvPr/>
            </p:nvSpPr>
            <p:spPr>
              <a:xfrm>
                <a:off x="2014735" y="3333519"/>
                <a:ext cx="2902469" cy="1477328"/>
              </a:xfrm>
              <a:prstGeom prst="rect">
                <a:avLst/>
              </a:prstGeom>
              <a:blipFill>
                <a:blip r:embed="rId12"/>
                <a:stretch>
                  <a:fillRect/>
                </a:stretch>
              </a:blipFill>
            </p:spPr>
            <p:txBody>
              <a:bodyPr/>
              <a:lstStyle/>
              <a:p>
                <a:r>
                  <a:rPr lang="en-CH">
                    <a:noFill/>
                  </a:rPr>
                  <a:t> </a:t>
                </a:r>
              </a:p>
            </p:txBody>
          </p:sp>
        </mc:Fallback>
      </mc:AlternateContent>
      <p:sp>
        <p:nvSpPr>
          <p:cNvPr id="31" name="Arrow: Right 30">
            <a:extLst>
              <a:ext uri="{FF2B5EF4-FFF2-40B4-BE49-F238E27FC236}">
                <a16:creationId xmlns:a16="http://schemas.microsoft.com/office/drawing/2014/main" id="{AD325410-A6E4-4056-8247-610D5B41E861}"/>
              </a:ext>
            </a:extLst>
          </p:cNvPr>
          <p:cNvSpPr/>
          <p:nvPr/>
        </p:nvSpPr>
        <p:spPr>
          <a:xfrm rot="5400000">
            <a:off x="5110958" y="3649568"/>
            <a:ext cx="1696258"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D0F3B2C-9455-4D26-A99D-32D5CD9D3A86}"/>
                  </a:ext>
                </a:extLst>
              </p:cNvPr>
              <p:cNvSpPr txBox="1"/>
              <p:nvPr/>
            </p:nvSpPr>
            <p:spPr>
              <a:xfrm>
                <a:off x="5783749" y="3633568"/>
                <a:ext cx="3506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𝑐</m:t>
                      </m:r>
                    </m:oMath>
                  </m:oMathPara>
                </a14:m>
                <a:endParaRPr lang="en-CH" dirty="0"/>
              </a:p>
            </p:txBody>
          </p:sp>
        </mc:Choice>
        <mc:Fallback xmlns="">
          <p:sp>
            <p:nvSpPr>
              <p:cNvPr id="33" name="TextBox 32">
                <a:extLst>
                  <a:ext uri="{FF2B5EF4-FFF2-40B4-BE49-F238E27FC236}">
                    <a16:creationId xmlns:a16="http://schemas.microsoft.com/office/drawing/2014/main" id="{BD0F3B2C-9455-4D26-A99D-32D5CD9D3A86}"/>
                  </a:ext>
                </a:extLst>
              </p:cNvPr>
              <p:cNvSpPr txBox="1">
                <a:spLocks noRot="1" noChangeAspect="1" noMove="1" noResize="1" noEditPoints="1" noAdjustHandles="1" noChangeArrowheads="1" noChangeShapeType="1" noTextEdit="1"/>
              </p:cNvSpPr>
              <p:nvPr/>
            </p:nvSpPr>
            <p:spPr>
              <a:xfrm>
                <a:off x="5783749" y="3633568"/>
                <a:ext cx="350673" cy="369332"/>
              </a:xfrm>
              <a:prstGeom prst="rect">
                <a:avLst/>
              </a:prstGeom>
              <a:blipFill>
                <a:blip r:embed="rId13"/>
                <a:stretch>
                  <a:fillRect/>
                </a:stretch>
              </a:blipFill>
            </p:spPr>
            <p:txBody>
              <a:bodyPr/>
              <a:lstStyle/>
              <a:p>
                <a:r>
                  <a:rPr lang="en-CH">
                    <a:noFill/>
                  </a:rPr>
                  <a:t> </a:t>
                </a:r>
              </a:p>
            </p:txBody>
          </p:sp>
        </mc:Fallback>
      </mc:AlternateContent>
      <p:pic>
        <p:nvPicPr>
          <p:cNvPr id="34" name="Graphic 33" descr="Detective female with solid fill">
            <a:extLst>
              <a:ext uri="{FF2B5EF4-FFF2-40B4-BE49-F238E27FC236}">
                <a16:creationId xmlns:a16="http://schemas.microsoft.com/office/drawing/2014/main" id="{BB782818-6354-4493-BBA6-307912F340C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07824" y="5102699"/>
            <a:ext cx="914400" cy="914400"/>
          </a:xfrm>
          <a:prstGeom prst="rect">
            <a:avLst/>
          </a:prstGeom>
        </p:spPr>
      </p:pic>
      <p:sp>
        <p:nvSpPr>
          <p:cNvPr id="39" name="TextBox 38">
            <a:extLst>
              <a:ext uri="{FF2B5EF4-FFF2-40B4-BE49-F238E27FC236}">
                <a16:creationId xmlns:a16="http://schemas.microsoft.com/office/drawing/2014/main" id="{91110149-E641-4B8B-96FE-BBDCD50C495D}"/>
              </a:ext>
            </a:extLst>
          </p:cNvPr>
          <p:cNvSpPr txBox="1"/>
          <p:nvPr/>
        </p:nvSpPr>
        <p:spPr>
          <a:xfrm>
            <a:off x="5716630" y="4810847"/>
            <a:ext cx="682831" cy="369332"/>
          </a:xfrm>
          <a:prstGeom prst="rect">
            <a:avLst/>
          </a:prstGeom>
          <a:noFill/>
        </p:spPr>
        <p:txBody>
          <a:bodyPr wrap="square" rtlCol="0">
            <a:spAutoFit/>
          </a:bodyPr>
          <a:lstStyle/>
          <a:p>
            <a:r>
              <a:rPr lang="en-US" dirty="0"/>
              <a:t>Eve</a:t>
            </a:r>
            <a:endParaRPr lang="en-CH" dirty="0"/>
          </a:p>
        </p:txBody>
      </p:sp>
      <p:sp>
        <p:nvSpPr>
          <p:cNvPr id="40" name="Thought Bubble: Cloud 39">
            <a:extLst>
              <a:ext uri="{FF2B5EF4-FFF2-40B4-BE49-F238E27FC236}">
                <a16:creationId xmlns:a16="http://schemas.microsoft.com/office/drawing/2014/main" id="{56E650C5-25E9-4F9D-8B26-B4A04B4AFDDD}"/>
              </a:ext>
            </a:extLst>
          </p:cNvPr>
          <p:cNvSpPr/>
          <p:nvPr/>
        </p:nvSpPr>
        <p:spPr>
          <a:xfrm rot="1156104">
            <a:off x="6260619" y="4460705"/>
            <a:ext cx="920854" cy="700281"/>
          </a:xfrm>
          <a:prstGeom prst="cloudCallout">
            <a:avLst>
              <a:gd name="adj1" fmla="val -25678"/>
              <a:gd name="adj2" fmla="val 853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64F12A-AF4F-48DD-8440-7F6FC6B966FA}"/>
                  </a:ext>
                </a:extLst>
              </p:cNvPr>
              <p:cNvSpPr txBox="1"/>
              <p:nvPr/>
            </p:nvSpPr>
            <p:spPr>
              <a:xfrm>
                <a:off x="6336873" y="457533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m:oMathPara>
                </a14:m>
                <a:endParaRPr lang="en-CH" dirty="0"/>
              </a:p>
            </p:txBody>
          </p:sp>
        </mc:Choice>
        <mc:Fallback xmlns="">
          <p:sp>
            <p:nvSpPr>
              <p:cNvPr id="41" name="TextBox 40">
                <a:extLst>
                  <a:ext uri="{FF2B5EF4-FFF2-40B4-BE49-F238E27FC236}">
                    <a16:creationId xmlns:a16="http://schemas.microsoft.com/office/drawing/2014/main" id="{7664F12A-AF4F-48DD-8440-7F6FC6B966FA}"/>
                  </a:ext>
                </a:extLst>
              </p:cNvPr>
              <p:cNvSpPr txBox="1">
                <a:spLocks noRot="1" noChangeAspect="1" noMove="1" noResize="1" noEditPoints="1" noAdjustHandles="1" noChangeArrowheads="1" noChangeShapeType="1" noTextEdit="1"/>
              </p:cNvSpPr>
              <p:nvPr/>
            </p:nvSpPr>
            <p:spPr>
              <a:xfrm>
                <a:off x="6336873" y="4575335"/>
                <a:ext cx="769830" cy="369332"/>
              </a:xfrm>
              <a:prstGeom prst="rect">
                <a:avLst/>
              </a:prstGeom>
              <a:blipFill>
                <a:blip r:embed="rId16"/>
                <a:stretch>
                  <a:fillRect/>
                </a:stretch>
              </a:blipFill>
            </p:spPr>
            <p:txBody>
              <a:bodyPr/>
              <a:lstStyle/>
              <a:p>
                <a:r>
                  <a:rPr lang="en-CH">
                    <a:noFill/>
                  </a:rPr>
                  <a:t> </a:t>
                </a:r>
              </a:p>
            </p:txBody>
          </p:sp>
        </mc:Fallback>
      </mc:AlternateContent>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IND-</a:t>
            </a:r>
            <a:r>
              <a:rPr lang="en-US" dirty="0" err="1">
                <a:solidFill>
                  <a:srgbClr val="FF0000"/>
                </a:solidFill>
              </a:rPr>
              <a:t>q</a:t>
            </a:r>
            <a:r>
              <a:rPr lang="en-US" dirty="0" err="1"/>
              <a:t>CCA</a:t>
            </a:r>
            <a:r>
              <a:rPr lang="en-US" dirty="0"/>
              <a:t> Security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E6C8C4-AE39-991E-E6E4-36A920030B24}"/>
                  </a:ext>
                </a:extLst>
              </p:cNvPr>
              <p:cNvSpPr txBox="1"/>
              <p:nvPr/>
            </p:nvSpPr>
            <p:spPr>
              <a:xfrm>
                <a:off x="7339468" y="4925069"/>
                <a:ext cx="1467661" cy="4023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𝛼</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m:t>
                                  </m:r>
                                </m:e>
                              </m:d>
                            </m:e>
                          </m:d>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m:t>
                              </m:r>
                            </m:e>
                          </m:d>
                        </m:e>
                      </m:d>
                    </m:oMath>
                  </m:oMathPara>
                </a14:m>
                <a:endParaRPr lang="en-CH" dirty="0"/>
              </a:p>
            </p:txBody>
          </p:sp>
        </mc:Choice>
        <mc:Fallback xmlns="">
          <p:sp>
            <p:nvSpPr>
              <p:cNvPr id="6" name="TextBox 5">
                <a:extLst>
                  <a:ext uri="{FF2B5EF4-FFF2-40B4-BE49-F238E27FC236}">
                    <a16:creationId xmlns:a16="http://schemas.microsoft.com/office/drawing/2014/main" id="{09E6C8C4-AE39-991E-E6E4-36A920030B24}"/>
                  </a:ext>
                </a:extLst>
              </p:cNvPr>
              <p:cNvSpPr txBox="1">
                <a:spLocks noRot="1" noChangeAspect="1" noMove="1" noResize="1" noEditPoints="1" noAdjustHandles="1" noChangeArrowheads="1" noChangeShapeType="1" noTextEdit="1"/>
              </p:cNvSpPr>
              <p:nvPr/>
            </p:nvSpPr>
            <p:spPr>
              <a:xfrm>
                <a:off x="7339468" y="4925069"/>
                <a:ext cx="1467661" cy="402354"/>
              </a:xfrm>
              <a:prstGeom prst="rect">
                <a:avLst/>
              </a:prstGeom>
              <a:blipFill>
                <a:blip r:embed="rId17"/>
                <a:stretch>
                  <a:fillRect l="-12448" t="-156061" r="-40664" b="-23333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94F5AD-9916-72D1-70AF-2EA9C64F8010}"/>
                  </a:ext>
                </a:extLst>
              </p:cNvPr>
              <p:cNvSpPr txBox="1"/>
              <p:nvPr/>
            </p:nvSpPr>
            <p:spPr>
              <a:xfrm>
                <a:off x="7243777" y="5923841"/>
                <a:ext cx="1658741" cy="4023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𝛼</m:t>
                      </m:r>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e>
                              </m:d>
                            </m:e>
                          </m:d>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e>
                          </m:d>
                        </m:e>
                      </m:d>
                    </m:oMath>
                  </m:oMathPara>
                </a14:m>
                <a:endParaRPr lang="en-CH" dirty="0"/>
              </a:p>
            </p:txBody>
          </p:sp>
        </mc:Choice>
        <mc:Fallback xmlns="">
          <p:sp>
            <p:nvSpPr>
              <p:cNvPr id="7" name="TextBox 6">
                <a:extLst>
                  <a:ext uri="{FF2B5EF4-FFF2-40B4-BE49-F238E27FC236}">
                    <a16:creationId xmlns:a16="http://schemas.microsoft.com/office/drawing/2014/main" id="{0594F5AD-9916-72D1-70AF-2EA9C64F8010}"/>
                  </a:ext>
                </a:extLst>
              </p:cNvPr>
              <p:cNvSpPr txBox="1">
                <a:spLocks noRot="1" noChangeAspect="1" noMove="1" noResize="1" noEditPoints="1" noAdjustHandles="1" noChangeArrowheads="1" noChangeShapeType="1" noTextEdit="1"/>
              </p:cNvSpPr>
              <p:nvPr/>
            </p:nvSpPr>
            <p:spPr>
              <a:xfrm>
                <a:off x="7243777" y="5923841"/>
                <a:ext cx="1658741" cy="402354"/>
              </a:xfrm>
              <a:prstGeom prst="rect">
                <a:avLst/>
              </a:prstGeom>
              <a:blipFill>
                <a:blip r:embed="rId18"/>
                <a:stretch>
                  <a:fillRect l="-10294" t="-156061" r="-36029" b="-23333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570B585-EBC5-6868-38EB-77E760FF137F}"/>
                  </a:ext>
                </a:extLst>
              </p:cNvPr>
              <p:cNvSpPr txBox="1"/>
              <p:nvPr/>
            </p:nvSpPr>
            <p:spPr>
              <a:xfrm>
                <a:off x="9195286" y="520010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 name="TextBox 3">
                <a:extLst>
                  <a:ext uri="{FF2B5EF4-FFF2-40B4-BE49-F238E27FC236}">
                    <a16:creationId xmlns:a16="http://schemas.microsoft.com/office/drawing/2014/main" id="{1570B585-EBC5-6868-38EB-77E760FF137F}"/>
                  </a:ext>
                </a:extLst>
              </p:cNvPr>
              <p:cNvSpPr txBox="1">
                <a:spLocks noRot="1" noChangeAspect="1" noMove="1" noResize="1" noEditPoints="1" noAdjustHandles="1" noChangeArrowheads="1" noChangeShapeType="1" noTextEdit="1"/>
              </p:cNvSpPr>
              <p:nvPr/>
            </p:nvSpPr>
            <p:spPr>
              <a:xfrm>
                <a:off x="9195286" y="5200107"/>
                <a:ext cx="2902469" cy="1061829"/>
              </a:xfrm>
              <a:prstGeom prst="rect">
                <a:avLst/>
              </a:prstGeom>
              <a:blipFill>
                <a:blip r:embed="rId19"/>
                <a:stretch>
                  <a:fillRect/>
                </a:stretch>
              </a:blipFill>
            </p:spPr>
            <p:txBody>
              <a:bodyPr/>
              <a:lstStyle/>
              <a:p>
                <a:r>
                  <a:rPr lang="en-CH">
                    <a:noFill/>
                  </a:rPr>
                  <a:t> </a:t>
                </a:r>
              </a:p>
            </p:txBody>
          </p:sp>
        </mc:Fallback>
      </mc:AlternateContent>
      <p:sp>
        <p:nvSpPr>
          <p:cNvPr id="45" name="TextBox 44">
            <a:extLst>
              <a:ext uri="{FF2B5EF4-FFF2-40B4-BE49-F238E27FC236}">
                <a16:creationId xmlns:a16="http://schemas.microsoft.com/office/drawing/2014/main" id="{3727BE20-177F-7137-9A5A-8A22A0C5D7DD}"/>
              </a:ext>
            </a:extLst>
          </p:cNvPr>
          <p:cNvSpPr txBox="1"/>
          <p:nvPr/>
        </p:nvSpPr>
        <p:spPr>
          <a:xfrm>
            <a:off x="516078" y="1364053"/>
            <a:ext cx="2316825" cy="646331"/>
          </a:xfrm>
          <a:prstGeom prst="rect">
            <a:avLst/>
          </a:prstGeom>
          <a:noFill/>
        </p:spPr>
        <p:txBody>
          <a:bodyPr wrap="square" rtlCol="0">
            <a:spAutoFit/>
          </a:bodyPr>
          <a:lstStyle/>
          <a:p>
            <a:pPr algn="ctr"/>
            <a:r>
              <a:rPr lang="en-US" dirty="0"/>
              <a:t>Introduced by [Boneh-Zhandry’13].</a:t>
            </a:r>
            <a:endParaRPr lang="en-CH" sz="1600" dirty="0"/>
          </a:p>
        </p:txBody>
      </p:sp>
      <p:sp>
        <p:nvSpPr>
          <p:cNvPr id="46" name="Speech Bubble: Rectangle with Corners Rounded 45">
            <a:extLst>
              <a:ext uri="{FF2B5EF4-FFF2-40B4-BE49-F238E27FC236}">
                <a16:creationId xmlns:a16="http://schemas.microsoft.com/office/drawing/2014/main" id="{63FF3097-1A77-0396-CDB3-B8901E0C8308}"/>
              </a:ext>
            </a:extLst>
          </p:cNvPr>
          <p:cNvSpPr/>
          <p:nvPr/>
        </p:nvSpPr>
        <p:spPr>
          <a:xfrm>
            <a:off x="568841" y="1289548"/>
            <a:ext cx="2197490" cy="814858"/>
          </a:xfrm>
          <a:prstGeom prst="wedgeRoundRectCallout">
            <a:avLst>
              <a:gd name="adj1" fmla="val 146036"/>
              <a:gd name="adj2" fmla="val -609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Rectangle 1">
            <a:extLst>
              <a:ext uri="{FF2B5EF4-FFF2-40B4-BE49-F238E27FC236}">
                <a16:creationId xmlns:a16="http://schemas.microsoft.com/office/drawing/2014/main" id="{C0021368-C41C-C562-F02B-BCBB39840BEF}"/>
              </a:ext>
            </a:extLst>
          </p:cNvPr>
          <p:cNvSpPr/>
          <p:nvPr/>
        </p:nvSpPr>
        <p:spPr>
          <a:xfrm>
            <a:off x="265814" y="4328379"/>
            <a:ext cx="4866924" cy="2343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624784C6-B844-95CC-7A5D-B2B924454B0F}"/>
              </a:ext>
            </a:extLst>
          </p:cNvPr>
          <p:cNvSpPr txBox="1"/>
          <p:nvPr/>
        </p:nvSpPr>
        <p:spPr>
          <a:xfrm>
            <a:off x="1780694" y="4753594"/>
            <a:ext cx="2424483" cy="923330"/>
          </a:xfrm>
          <a:prstGeom prst="rect">
            <a:avLst/>
          </a:prstGeom>
          <a:noFill/>
        </p:spPr>
        <p:txBody>
          <a:bodyPr wrap="square" rtlCol="0">
            <a:spAutoFit/>
          </a:bodyPr>
          <a:lstStyle/>
          <a:p>
            <a:pPr algn="ctr"/>
            <a:r>
              <a:rPr lang="en-US" dirty="0"/>
              <a:t>Notion restricted to </a:t>
            </a:r>
            <a:r>
              <a:rPr lang="en-US" b="1" dirty="0"/>
              <a:t>classical </a:t>
            </a:r>
            <a:r>
              <a:rPr lang="en-US" dirty="0"/>
              <a:t>challenge messages.</a:t>
            </a:r>
            <a:endParaRPr lang="en-CH" sz="1600" b="1" dirty="0"/>
          </a:p>
        </p:txBody>
      </p:sp>
      <p:sp>
        <p:nvSpPr>
          <p:cNvPr id="11" name="Speech Bubble: Rectangle with Corners Rounded 10">
            <a:extLst>
              <a:ext uri="{FF2B5EF4-FFF2-40B4-BE49-F238E27FC236}">
                <a16:creationId xmlns:a16="http://schemas.microsoft.com/office/drawing/2014/main" id="{232AFF9A-56CC-87C3-FBCA-E6DF1F220340}"/>
              </a:ext>
            </a:extLst>
          </p:cNvPr>
          <p:cNvSpPr/>
          <p:nvPr/>
        </p:nvSpPr>
        <p:spPr>
          <a:xfrm>
            <a:off x="1833457" y="4679089"/>
            <a:ext cx="2292228" cy="1057176"/>
          </a:xfrm>
          <a:prstGeom prst="wedgeRoundRectCallout">
            <a:avLst>
              <a:gd name="adj1" fmla="val 146033"/>
              <a:gd name="adj2" fmla="val -374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287214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A89BF57-EB4B-7DC5-C6C0-EA511F927788}"/>
              </a:ext>
            </a:extLst>
          </p:cNvPr>
          <p:cNvSpPr/>
          <p:nvPr/>
        </p:nvSpPr>
        <p:spPr>
          <a:xfrm>
            <a:off x="573111" y="4394811"/>
            <a:ext cx="4329477" cy="2128286"/>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48" name="TextBox 47">
            <a:extLst>
              <a:ext uri="{FF2B5EF4-FFF2-40B4-BE49-F238E27FC236}">
                <a16:creationId xmlns:a16="http://schemas.microsoft.com/office/drawing/2014/main" id="{527D9695-7C10-8C03-0FCC-2C06D9702677}"/>
              </a:ext>
            </a:extLst>
          </p:cNvPr>
          <p:cNvSpPr txBox="1"/>
          <p:nvPr/>
        </p:nvSpPr>
        <p:spPr>
          <a:xfrm>
            <a:off x="573110" y="4492752"/>
            <a:ext cx="4415119" cy="2339102"/>
          </a:xfrm>
          <a:prstGeom prst="rect">
            <a:avLst/>
          </a:prstGeom>
          <a:noFill/>
        </p:spPr>
        <p:txBody>
          <a:bodyPr wrap="square" rtlCol="0">
            <a:spAutoFit/>
          </a:bodyPr>
          <a:lstStyle/>
          <a:p>
            <a:pPr marL="285750" indent="-285750">
              <a:buFont typeface="Arial" panose="020B0604020202020204" pitchFamily="34" charset="0"/>
              <a:buChar char="•"/>
            </a:pPr>
            <a:r>
              <a:rPr lang="en-US" dirty="0"/>
              <a:t>Relevance in (far) future when quantum computing becomes ubiquitous.</a:t>
            </a:r>
          </a:p>
          <a:p>
            <a:endParaRPr lang="en-US" u="sng" dirty="0"/>
          </a:p>
          <a:p>
            <a:pPr marL="285750" indent="-285750">
              <a:buFont typeface="Arial" panose="020B0604020202020204" pitchFamily="34" charset="0"/>
              <a:buChar char="•"/>
            </a:pPr>
            <a:r>
              <a:rPr lang="en-US" dirty="0"/>
              <a:t>Also in not-so-far future when adversaries can trick classical devices to behave “quantumly” (e.g., “frozen smart-card attacks”). </a:t>
            </a:r>
          </a:p>
          <a:p>
            <a:endParaRPr lang="en-US" sz="2000" u="sng" dirty="0"/>
          </a:p>
        </p:txBody>
      </p:sp>
      <p:sp>
        <p:nvSpPr>
          <p:cNvPr id="3" name="Rectangle 2">
            <a:extLst>
              <a:ext uri="{FF2B5EF4-FFF2-40B4-BE49-F238E27FC236}">
                <a16:creationId xmlns:a16="http://schemas.microsoft.com/office/drawing/2014/main" id="{84DAE3DE-B5D0-A3CE-58F3-1D7201E5C13E}"/>
              </a:ext>
            </a:extLst>
          </p:cNvPr>
          <p:cNvSpPr/>
          <p:nvPr/>
        </p:nvSpPr>
        <p:spPr>
          <a:xfrm>
            <a:off x="9740684" y="495085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background with a black square&#10;&#10;Description automatically generated">
            <a:extLst>
              <a:ext uri="{FF2B5EF4-FFF2-40B4-BE49-F238E27FC236}">
                <a16:creationId xmlns:a16="http://schemas.microsoft.com/office/drawing/2014/main" id="{BA87AB06-EDA0-4685-3E12-2A110FCF3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682" y="3400668"/>
            <a:ext cx="481189" cy="481189"/>
          </a:xfrm>
          <a:prstGeom prst="rect">
            <a:avLst/>
          </a:prstGeom>
        </p:spPr>
      </p:pic>
      <p:pic>
        <p:nvPicPr>
          <p:cNvPr id="9" name="Picture 8">
            <a:extLst>
              <a:ext uri="{FF2B5EF4-FFF2-40B4-BE49-F238E27FC236}">
                <a16:creationId xmlns:a16="http://schemas.microsoft.com/office/drawing/2014/main" id="{3DD19B9B-BA3F-BBB0-BA8A-A793E6A99349}"/>
              </a:ext>
            </a:extLst>
          </p:cNvPr>
          <p:cNvPicPr>
            <a:picLocks noChangeAspect="1"/>
          </p:cNvPicPr>
          <p:nvPr/>
        </p:nvPicPr>
        <p:blipFill>
          <a:blip r:embed="rId4"/>
          <a:stretch>
            <a:fillRect/>
          </a:stretch>
        </p:blipFill>
        <p:spPr>
          <a:xfrm>
            <a:off x="6797310" y="5215733"/>
            <a:ext cx="2397976" cy="787166"/>
          </a:xfrm>
          <a:prstGeom prst="rect">
            <a:avLst/>
          </a:prstGeom>
        </p:spPr>
      </p:pic>
      <p:pic>
        <p:nvPicPr>
          <p:cNvPr id="22" name="Graphic 21" descr="Programmer female with solid fill">
            <a:extLst>
              <a:ext uri="{FF2B5EF4-FFF2-40B4-BE49-F238E27FC236}">
                <a16:creationId xmlns:a16="http://schemas.microsoft.com/office/drawing/2014/main" id="{71846225-51A4-41E1-8804-F6D178C35B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8770" y="2307374"/>
            <a:ext cx="914400" cy="914400"/>
          </a:xfrm>
          <a:prstGeom prst="rect">
            <a:avLst/>
          </a:prstGeom>
        </p:spPr>
      </p:pic>
      <p:pic>
        <p:nvPicPr>
          <p:cNvPr id="24" name="Graphic 23" descr="Programmer male outline">
            <a:extLst>
              <a:ext uri="{FF2B5EF4-FFF2-40B4-BE49-F238E27FC236}">
                <a16:creationId xmlns:a16="http://schemas.microsoft.com/office/drawing/2014/main" id="{74468D53-1F4E-4561-A1B0-6E0C9FA139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3140" y="2307374"/>
            <a:ext cx="914400" cy="914400"/>
          </a:xfrm>
          <a:prstGeom prst="rect">
            <a:avLst/>
          </a:prstGeom>
        </p:spPr>
      </p:pic>
      <p:sp>
        <p:nvSpPr>
          <p:cNvPr id="25" name="TextBox 24">
            <a:extLst>
              <a:ext uri="{FF2B5EF4-FFF2-40B4-BE49-F238E27FC236}">
                <a16:creationId xmlns:a16="http://schemas.microsoft.com/office/drawing/2014/main" id="{F6B309F3-1A55-4ED1-8923-1D2666EAB1C4}"/>
              </a:ext>
            </a:extLst>
          </p:cNvPr>
          <p:cNvSpPr txBox="1"/>
          <p:nvPr/>
        </p:nvSpPr>
        <p:spPr>
          <a:xfrm>
            <a:off x="3133155" y="2020720"/>
            <a:ext cx="682831" cy="369332"/>
          </a:xfrm>
          <a:prstGeom prst="rect">
            <a:avLst/>
          </a:prstGeom>
          <a:noFill/>
        </p:spPr>
        <p:txBody>
          <a:bodyPr wrap="square" rtlCol="0">
            <a:spAutoFit/>
          </a:bodyPr>
          <a:lstStyle/>
          <a:p>
            <a:r>
              <a:rPr lang="en-US" dirty="0"/>
              <a:t>Alice</a:t>
            </a:r>
            <a:endParaRPr lang="en-CH" dirty="0"/>
          </a:p>
        </p:txBody>
      </p:sp>
      <p:sp>
        <p:nvSpPr>
          <p:cNvPr id="26" name="TextBox 25">
            <a:extLst>
              <a:ext uri="{FF2B5EF4-FFF2-40B4-BE49-F238E27FC236}">
                <a16:creationId xmlns:a16="http://schemas.microsoft.com/office/drawing/2014/main" id="{C0AC5AC4-8B79-4A13-9BC0-F979AD803036}"/>
              </a:ext>
            </a:extLst>
          </p:cNvPr>
          <p:cNvSpPr txBox="1"/>
          <p:nvPr/>
        </p:nvSpPr>
        <p:spPr>
          <a:xfrm>
            <a:off x="8341957" y="2020720"/>
            <a:ext cx="682831" cy="369332"/>
          </a:xfrm>
          <a:prstGeom prst="rect">
            <a:avLst/>
          </a:prstGeom>
          <a:noFill/>
        </p:spPr>
        <p:txBody>
          <a:bodyPr wrap="square" rtlCol="0">
            <a:spAutoFit/>
          </a:bodyPr>
          <a:lstStyle/>
          <a:p>
            <a:r>
              <a:rPr lang="en-US" dirty="0"/>
              <a:t>Bob</a:t>
            </a:r>
            <a:endParaRPr lang="en-CH"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2A4F00-CEB3-49E6-9D5F-21B2FD1709C5}"/>
                  </a:ext>
                </a:extLst>
              </p:cNvPr>
              <p:cNvSpPr txBox="1"/>
              <p:nvPr/>
            </p:nvSpPr>
            <p:spPr>
              <a:xfrm>
                <a:off x="7342564" y="3332982"/>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27" name="TextBox 26">
                <a:extLst>
                  <a:ext uri="{FF2B5EF4-FFF2-40B4-BE49-F238E27FC236}">
                    <a16:creationId xmlns:a16="http://schemas.microsoft.com/office/drawing/2014/main" id="{A72A4F00-CEB3-49E6-9D5F-21B2FD1709C5}"/>
                  </a:ext>
                </a:extLst>
              </p:cNvPr>
              <p:cNvSpPr txBox="1">
                <a:spLocks noRot="1" noChangeAspect="1" noMove="1" noResize="1" noEditPoints="1" noAdjustHandles="1" noChangeArrowheads="1" noChangeShapeType="1" noTextEdit="1"/>
              </p:cNvSpPr>
              <p:nvPr/>
            </p:nvSpPr>
            <p:spPr>
              <a:xfrm>
                <a:off x="7342564" y="3332982"/>
                <a:ext cx="2902469" cy="1061829"/>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8" name="Arrow: Right 27">
                <a:extLst>
                  <a:ext uri="{FF2B5EF4-FFF2-40B4-BE49-F238E27FC236}">
                    <a16:creationId xmlns:a16="http://schemas.microsoft.com/office/drawing/2014/main" id="{1FB9A064-E60E-4B2A-80E8-A41BB75DE447}"/>
                  </a:ext>
                </a:extLst>
              </p:cNvPr>
              <p:cNvSpPr/>
              <p:nvPr/>
            </p:nvSpPr>
            <p:spPr>
              <a:xfrm>
                <a:off x="4473043" y="2661988"/>
                <a:ext cx="3150222"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𝑐</m:t>
                      </m:r>
                    </m:oMath>
                  </m:oMathPara>
                </a14:m>
                <a:endParaRPr lang="en-CH" dirty="0">
                  <a:solidFill>
                    <a:schemeClr val="tx1"/>
                  </a:solidFill>
                </a:endParaRPr>
              </a:p>
            </p:txBody>
          </p:sp>
        </mc:Choice>
        <mc:Fallback xmlns="">
          <p:sp>
            <p:nvSpPr>
              <p:cNvPr id="28" name="Arrow: Right 27">
                <a:extLst>
                  <a:ext uri="{FF2B5EF4-FFF2-40B4-BE49-F238E27FC236}">
                    <a16:creationId xmlns:a16="http://schemas.microsoft.com/office/drawing/2014/main" id="{1FB9A064-E60E-4B2A-80E8-A41BB75DE447}"/>
                  </a:ext>
                </a:extLst>
              </p:cNvPr>
              <p:cNvSpPr>
                <a:spLocks noRot="1" noChangeAspect="1" noMove="1" noResize="1" noEditPoints="1" noAdjustHandles="1" noChangeArrowheads="1" noChangeShapeType="1" noTextEdit="1"/>
              </p:cNvSpPr>
              <p:nvPr/>
            </p:nvSpPr>
            <p:spPr>
              <a:xfrm>
                <a:off x="4473043" y="2661988"/>
                <a:ext cx="3150222" cy="564077"/>
              </a:xfrm>
              <a:prstGeom prst="rightArrow">
                <a:avLst/>
              </a:prstGeom>
              <a:blipFill>
                <a:blip r:embed="rId10"/>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7591ACD-4312-4537-98CF-BB6F316E3C30}"/>
                  </a:ext>
                </a:extLst>
              </p:cNvPr>
              <p:cNvSpPr txBox="1"/>
              <p:nvPr/>
            </p:nvSpPr>
            <p:spPr>
              <a:xfrm>
                <a:off x="4623459" y="1593292"/>
                <a:ext cx="2766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𝑃𝐾𝐸</m:t>
                      </m:r>
                      <m:r>
                        <a:rPr lang="en-US" b="0" i="1" smtClean="0">
                          <a:latin typeface="Cambria Math" panose="02040503050406030204" pitchFamily="18" charset="0"/>
                        </a:rPr>
                        <m:t>=(</m:t>
                      </m:r>
                      <m:r>
                        <a:rPr lang="en-US" b="0" i="1" smtClean="0">
                          <a:latin typeface="Cambria Math" panose="02040503050406030204" pitchFamily="18" charset="0"/>
                        </a:rPr>
                        <m:t>𝐾𝐺𝑒𝑛</m:t>
                      </m:r>
                      <m:r>
                        <a:rPr lang="en-US" b="0" i="1" smtClean="0">
                          <a:latin typeface="Cambria Math" panose="02040503050406030204" pitchFamily="18" charset="0"/>
                        </a:rPr>
                        <m:t>, </m:t>
                      </m:r>
                      <m:r>
                        <a:rPr lang="en-US" b="0" i="1" smtClean="0">
                          <a:latin typeface="Cambria Math" panose="02040503050406030204" pitchFamily="18" charset="0"/>
                        </a:rPr>
                        <m:t>𝐸𝑛𝑐</m:t>
                      </m:r>
                      <m:r>
                        <a:rPr lang="en-US" b="0" i="1" smtClean="0">
                          <a:latin typeface="Cambria Math" panose="02040503050406030204" pitchFamily="18" charset="0"/>
                        </a:rPr>
                        <m:t>, </m:t>
                      </m:r>
                      <m:r>
                        <a:rPr lang="en-US" b="0" i="1" smtClean="0">
                          <a:latin typeface="Cambria Math" panose="02040503050406030204" pitchFamily="18" charset="0"/>
                        </a:rPr>
                        <m:t>𝐷𝑒𝑐</m:t>
                      </m:r>
                      <m:r>
                        <a:rPr lang="en-US" b="0" i="1" smtClean="0">
                          <a:latin typeface="Cambria Math" panose="02040503050406030204" pitchFamily="18" charset="0"/>
                        </a:rPr>
                        <m:t>)</m:t>
                      </m:r>
                    </m:oMath>
                  </m:oMathPara>
                </a14:m>
                <a:endParaRPr lang="en-CH" dirty="0"/>
              </a:p>
            </p:txBody>
          </p:sp>
        </mc:Choice>
        <mc:Fallback xmlns="">
          <p:sp>
            <p:nvSpPr>
              <p:cNvPr id="29" name="TextBox 28">
                <a:extLst>
                  <a:ext uri="{FF2B5EF4-FFF2-40B4-BE49-F238E27FC236}">
                    <a16:creationId xmlns:a16="http://schemas.microsoft.com/office/drawing/2014/main" id="{47591ACD-4312-4537-98CF-BB6F316E3C30}"/>
                  </a:ext>
                </a:extLst>
              </p:cNvPr>
              <p:cNvSpPr txBox="1">
                <a:spLocks noRot="1" noChangeAspect="1" noMove="1" noResize="1" noEditPoints="1" noAdjustHandles="1" noChangeArrowheads="1" noChangeShapeType="1" noTextEdit="1"/>
              </p:cNvSpPr>
              <p:nvPr/>
            </p:nvSpPr>
            <p:spPr>
              <a:xfrm>
                <a:off x="4623459" y="1593292"/>
                <a:ext cx="2766951" cy="369332"/>
              </a:xfrm>
              <a:prstGeom prst="rect">
                <a:avLst/>
              </a:prstGeom>
              <a:blipFill>
                <a:blip r:embed="rId11"/>
                <a:stretch>
                  <a:fillRect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C38C710-1790-4E4A-8CB6-ECCD0B86BC7E}"/>
                  </a:ext>
                </a:extLst>
              </p:cNvPr>
              <p:cNvSpPr txBox="1"/>
              <p:nvPr/>
            </p:nvSpPr>
            <p:spPr>
              <a:xfrm>
                <a:off x="2014735" y="3333519"/>
                <a:ext cx="2902469" cy="147732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𝐸𝑛𝑐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30" name="TextBox 29">
                <a:extLst>
                  <a:ext uri="{FF2B5EF4-FFF2-40B4-BE49-F238E27FC236}">
                    <a16:creationId xmlns:a16="http://schemas.microsoft.com/office/drawing/2014/main" id="{0C38C710-1790-4E4A-8CB6-ECCD0B86BC7E}"/>
                  </a:ext>
                </a:extLst>
              </p:cNvPr>
              <p:cNvSpPr txBox="1">
                <a:spLocks noRot="1" noChangeAspect="1" noMove="1" noResize="1" noEditPoints="1" noAdjustHandles="1" noChangeArrowheads="1" noChangeShapeType="1" noTextEdit="1"/>
              </p:cNvSpPr>
              <p:nvPr/>
            </p:nvSpPr>
            <p:spPr>
              <a:xfrm>
                <a:off x="2014735" y="3333519"/>
                <a:ext cx="2902469" cy="1477328"/>
              </a:xfrm>
              <a:prstGeom prst="rect">
                <a:avLst/>
              </a:prstGeom>
              <a:blipFill>
                <a:blip r:embed="rId12"/>
                <a:stretch>
                  <a:fillRect/>
                </a:stretch>
              </a:blipFill>
            </p:spPr>
            <p:txBody>
              <a:bodyPr/>
              <a:lstStyle/>
              <a:p>
                <a:r>
                  <a:rPr lang="en-CH">
                    <a:noFill/>
                  </a:rPr>
                  <a:t> </a:t>
                </a:r>
              </a:p>
            </p:txBody>
          </p:sp>
        </mc:Fallback>
      </mc:AlternateContent>
      <p:sp>
        <p:nvSpPr>
          <p:cNvPr id="31" name="Arrow: Right 30">
            <a:extLst>
              <a:ext uri="{FF2B5EF4-FFF2-40B4-BE49-F238E27FC236}">
                <a16:creationId xmlns:a16="http://schemas.microsoft.com/office/drawing/2014/main" id="{AD325410-A6E4-4056-8247-610D5B41E861}"/>
              </a:ext>
            </a:extLst>
          </p:cNvPr>
          <p:cNvSpPr/>
          <p:nvPr/>
        </p:nvSpPr>
        <p:spPr>
          <a:xfrm rot="5400000">
            <a:off x="5110958" y="3649568"/>
            <a:ext cx="1696258"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D0F3B2C-9455-4D26-A99D-32D5CD9D3A86}"/>
                  </a:ext>
                </a:extLst>
              </p:cNvPr>
              <p:cNvSpPr txBox="1"/>
              <p:nvPr/>
            </p:nvSpPr>
            <p:spPr>
              <a:xfrm>
                <a:off x="5783749" y="3633568"/>
                <a:ext cx="3506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𝑐</m:t>
                      </m:r>
                    </m:oMath>
                  </m:oMathPara>
                </a14:m>
                <a:endParaRPr lang="en-CH" dirty="0"/>
              </a:p>
            </p:txBody>
          </p:sp>
        </mc:Choice>
        <mc:Fallback xmlns="">
          <p:sp>
            <p:nvSpPr>
              <p:cNvPr id="33" name="TextBox 32">
                <a:extLst>
                  <a:ext uri="{FF2B5EF4-FFF2-40B4-BE49-F238E27FC236}">
                    <a16:creationId xmlns:a16="http://schemas.microsoft.com/office/drawing/2014/main" id="{BD0F3B2C-9455-4D26-A99D-32D5CD9D3A86}"/>
                  </a:ext>
                </a:extLst>
              </p:cNvPr>
              <p:cNvSpPr txBox="1">
                <a:spLocks noRot="1" noChangeAspect="1" noMove="1" noResize="1" noEditPoints="1" noAdjustHandles="1" noChangeArrowheads="1" noChangeShapeType="1" noTextEdit="1"/>
              </p:cNvSpPr>
              <p:nvPr/>
            </p:nvSpPr>
            <p:spPr>
              <a:xfrm>
                <a:off x="5783749" y="3633568"/>
                <a:ext cx="350673" cy="369332"/>
              </a:xfrm>
              <a:prstGeom prst="rect">
                <a:avLst/>
              </a:prstGeom>
              <a:blipFill>
                <a:blip r:embed="rId13"/>
                <a:stretch>
                  <a:fillRect/>
                </a:stretch>
              </a:blipFill>
            </p:spPr>
            <p:txBody>
              <a:bodyPr/>
              <a:lstStyle/>
              <a:p>
                <a:r>
                  <a:rPr lang="en-CH">
                    <a:noFill/>
                  </a:rPr>
                  <a:t> </a:t>
                </a:r>
              </a:p>
            </p:txBody>
          </p:sp>
        </mc:Fallback>
      </mc:AlternateContent>
      <p:pic>
        <p:nvPicPr>
          <p:cNvPr id="34" name="Graphic 33" descr="Detective female with solid fill">
            <a:extLst>
              <a:ext uri="{FF2B5EF4-FFF2-40B4-BE49-F238E27FC236}">
                <a16:creationId xmlns:a16="http://schemas.microsoft.com/office/drawing/2014/main" id="{BB782818-6354-4493-BBA6-307912F340C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07824" y="5102699"/>
            <a:ext cx="914400" cy="914400"/>
          </a:xfrm>
          <a:prstGeom prst="rect">
            <a:avLst/>
          </a:prstGeom>
        </p:spPr>
      </p:pic>
      <p:sp>
        <p:nvSpPr>
          <p:cNvPr id="39" name="TextBox 38">
            <a:extLst>
              <a:ext uri="{FF2B5EF4-FFF2-40B4-BE49-F238E27FC236}">
                <a16:creationId xmlns:a16="http://schemas.microsoft.com/office/drawing/2014/main" id="{91110149-E641-4B8B-96FE-BBDCD50C495D}"/>
              </a:ext>
            </a:extLst>
          </p:cNvPr>
          <p:cNvSpPr txBox="1"/>
          <p:nvPr/>
        </p:nvSpPr>
        <p:spPr>
          <a:xfrm>
            <a:off x="5716630" y="4810847"/>
            <a:ext cx="682831" cy="369332"/>
          </a:xfrm>
          <a:prstGeom prst="rect">
            <a:avLst/>
          </a:prstGeom>
          <a:noFill/>
        </p:spPr>
        <p:txBody>
          <a:bodyPr wrap="square" rtlCol="0">
            <a:spAutoFit/>
          </a:bodyPr>
          <a:lstStyle/>
          <a:p>
            <a:r>
              <a:rPr lang="en-US" dirty="0"/>
              <a:t>Eve</a:t>
            </a:r>
            <a:endParaRPr lang="en-CH" dirty="0"/>
          </a:p>
        </p:txBody>
      </p:sp>
      <p:sp>
        <p:nvSpPr>
          <p:cNvPr id="40" name="Thought Bubble: Cloud 39">
            <a:extLst>
              <a:ext uri="{FF2B5EF4-FFF2-40B4-BE49-F238E27FC236}">
                <a16:creationId xmlns:a16="http://schemas.microsoft.com/office/drawing/2014/main" id="{56E650C5-25E9-4F9D-8B26-B4A04B4AFDDD}"/>
              </a:ext>
            </a:extLst>
          </p:cNvPr>
          <p:cNvSpPr/>
          <p:nvPr/>
        </p:nvSpPr>
        <p:spPr>
          <a:xfrm rot="1156104">
            <a:off x="6260619" y="4460705"/>
            <a:ext cx="920854" cy="700281"/>
          </a:xfrm>
          <a:prstGeom prst="cloudCallout">
            <a:avLst>
              <a:gd name="adj1" fmla="val -25678"/>
              <a:gd name="adj2" fmla="val 853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64F12A-AF4F-48DD-8440-7F6FC6B966FA}"/>
                  </a:ext>
                </a:extLst>
              </p:cNvPr>
              <p:cNvSpPr txBox="1"/>
              <p:nvPr/>
            </p:nvSpPr>
            <p:spPr>
              <a:xfrm>
                <a:off x="6336873" y="457533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m:oMathPara>
                </a14:m>
                <a:endParaRPr lang="en-CH" dirty="0"/>
              </a:p>
            </p:txBody>
          </p:sp>
        </mc:Choice>
        <mc:Fallback xmlns="">
          <p:sp>
            <p:nvSpPr>
              <p:cNvPr id="41" name="TextBox 40">
                <a:extLst>
                  <a:ext uri="{FF2B5EF4-FFF2-40B4-BE49-F238E27FC236}">
                    <a16:creationId xmlns:a16="http://schemas.microsoft.com/office/drawing/2014/main" id="{7664F12A-AF4F-48DD-8440-7F6FC6B966FA}"/>
                  </a:ext>
                </a:extLst>
              </p:cNvPr>
              <p:cNvSpPr txBox="1">
                <a:spLocks noRot="1" noChangeAspect="1" noMove="1" noResize="1" noEditPoints="1" noAdjustHandles="1" noChangeArrowheads="1" noChangeShapeType="1" noTextEdit="1"/>
              </p:cNvSpPr>
              <p:nvPr/>
            </p:nvSpPr>
            <p:spPr>
              <a:xfrm>
                <a:off x="6336873" y="4575335"/>
                <a:ext cx="769830" cy="369332"/>
              </a:xfrm>
              <a:prstGeom prst="rect">
                <a:avLst/>
              </a:prstGeom>
              <a:blipFill>
                <a:blip r:embed="rId16"/>
                <a:stretch>
                  <a:fillRect/>
                </a:stretch>
              </a:blipFill>
            </p:spPr>
            <p:txBody>
              <a:bodyPr/>
              <a:lstStyle/>
              <a:p>
                <a:r>
                  <a:rPr lang="en-CH">
                    <a:noFill/>
                  </a:rPr>
                  <a:t> </a:t>
                </a:r>
              </a:p>
            </p:txBody>
          </p:sp>
        </mc:Fallback>
      </mc:AlternateContent>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err="1">
                <a:solidFill>
                  <a:srgbClr val="FF0000"/>
                </a:solidFill>
              </a:rPr>
              <a:t>q</a:t>
            </a:r>
            <a:r>
              <a:rPr lang="en-US" dirty="0" err="1"/>
              <a:t>IND-</a:t>
            </a:r>
            <a:r>
              <a:rPr lang="en-US" dirty="0" err="1">
                <a:solidFill>
                  <a:srgbClr val="FF0000"/>
                </a:solidFill>
              </a:rPr>
              <a:t>q</a:t>
            </a:r>
            <a:r>
              <a:rPr lang="en-US" dirty="0" err="1"/>
              <a:t>CCA</a:t>
            </a:r>
            <a:r>
              <a:rPr lang="en-US" dirty="0"/>
              <a:t> Security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E6C8C4-AE39-991E-E6E4-36A920030B24}"/>
                  </a:ext>
                </a:extLst>
              </p:cNvPr>
              <p:cNvSpPr txBox="1"/>
              <p:nvPr/>
            </p:nvSpPr>
            <p:spPr>
              <a:xfrm>
                <a:off x="7339468" y="4925069"/>
                <a:ext cx="1467661" cy="4023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𝛼</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m:t>
                                  </m:r>
                                </m:e>
                              </m:d>
                            </m:e>
                          </m:d>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m:t>
                              </m:r>
                            </m:e>
                          </m:d>
                        </m:e>
                      </m:d>
                    </m:oMath>
                  </m:oMathPara>
                </a14:m>
                <a:endParaRPr lang="en-CH" dirty="0"/>
              </a:p>
            </p:txBody>
          </p:sp>
        </mc:Choice>
        <mc:Fallback xmlns="">
          <p:sp>
            <p:nvSpPr>
              <p:cNvPr id="6" name="TextBox 5">
                <a:extLst>
                  <a:ext uri="{FF2B5EF4-FFF2-40B4-BE49-F238E27FC236}">
                    <a16:creationId xmlns:a16="http://schemas.microsoft.com/office/drawing/2014/main" id="{09E6C8C4-AE39-991E-E6E4-36A920030B24}"/>
                  </a:ext>
                </a:extLst>
              </p:cNvPr>
              <p:cNvSpPr txBox="1">
                <a:spLocks noRot="1" noChangeAspect="1" noMove="1" noResize="1" noEditPoints="1" noAdjustHandles="1" noChangeArrowheads="1" noChangeShapeType="1" noTextEdit="1"/>
              </p:cNvSpPr>
              <p:nvPr/>
            </p:nvSpPr>
            <p:spPr>
              <a:xfrm>
                <a:off x="7339468" y="4925069"/>
                <a:ext cx="1467661" cy="402354"/>
              </a:xfrm>
              <a:prstGeom prst="rect">
                <a:avLst/>
              </a:prstGeom>
              <a:blipFill>
                <a:blip r:embed="rId17"/>
                <a:stretch>
                  <a:fillRect l="-12448" t="-156061" r="-40664" b="-23333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94F5AD-9916-72D1-70AF-2EA9C64F8010}"/>
                  </a:ext>
                </a:extLst>
              </p:cNvPr>
              <p:cNvSpPr txBox="1"/>
              <p:nvPr/>
            </p:nvSpPr>
            <p:spPr>
              <a:xfrm>
                <a:off x="7243777" y="5923841"/>
                <a:ext cx="1658741" cy="4023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𝛼</m:t>
                      </m:r>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e>
                              </m:d>
                            </m:e>
                          </m:d>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e>
                          </m:d>
                        </m:e>
                      </m:d>
                    </m:oMath>
                  </m:oMathPara>
                </a14:m>
                <a:endParaRPr lang="en-CH" dirty="0"/>
              </a:p>
            </p:txBody>
          </p:sp>
        </mc:Choice>
        <mc:Fallback xmlns="">
          <p:sp>
            <p:nvSpPr>
              <p:cNvPr id="7" name="TextBox 6">
                <a:extLst>
                  <a:ext uri="{FF2B5EF4-FFF2-40B4-BE49-F238E27FC236}">
                    <a16:creationId xmlns:a16="http://schemas.microsoft.com/office/drawing/2014/main" id="{0594F5AD-9916-72D1-70AF-2EA9C64F8010}"/>
                  </a:ext>
                </a:extLst>
              </p:cNvPr>
              <p:cNvSpPr txBox="1">
                <a:spLocks noRot="1" noChangeAspect="1" noMove="1" noResize="1" noEditPoints="1" noAdjustHandles="1" noChangeArrowheads="1" noChangeShapeType="1" noTextEdit="1"/>
              </p:cNvSpPr>
              <p:nvPr/>
            </p:nvSpPr>
            <p:spPr>
              <a:xfrm>
                <a:off x="7243777" y="5923841"/>
                <a:ext cx="1658741" cy="402354"/>
              </a:xfrm>
              <a:prstGeom prst="rect">
                <a:avLst/>
              </a:prstGeom>
              <a:blipFill>
                <a:blip r:embed="rId18"/>
                <a:stretch>
                  <a:fillRect l="-10294" t="-156061" r="-36029" b="-23333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570B585-EBC5-6868-38EB-77E760FF137F}"/>
                  </a:ext>
                </a:extLst>
              </p:cNvPr>
              <p:cNvSpPr txBox="1"/>
              <p:nvPr/>
            </p:nvSpPr>
            <p:spPr>
              <a:xfrm>
                <a:off x="9195286" y="520010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 name="TextBox 3">
                <a:extLst>
                  <a:ext uri="{FF2B5EF4-FFF2-40B4-BE49-F238E27FC236}">
                    <a16:creationId xmlns:a16="http://schemas.microsoft.com/office/drawing/2014/main" id="{1570B585-EBC5-6868-38EB-77E760FF137F}"/>
                  </a:ext>
                </a:extLst>
              </p:cNvPr>
              <p:cNvSpPr txBox="1">
                <a:spLocks noRot="1" noChangeAspect="1" noMove="1" noResize="1" noEditPoints="1" noAdjustHandles="1" noChangeArrowheads="1" noChangeShapeType="1" noTextEdit="1"/>
              </p:cNvSpPr>
              <p:nvPr/>
            </p:nvSpPr>
            <p:spPr>
              <a:xfrm>
                <a:off x="9195286" y="5200107"/>
                <a:ext cx="2902469" cy="1061829"/>
              </a:xfrm>
              <a:prstGeom prst="rect">
                <a:avLst/>
              </a:prstGeom>
              <a:blipFill>
                <a:blip r:embed="rId19"/>
                <a:stretch>
                  <a:fillRect/>
                </a:stretch>
              </a:blipFill>
            </p:spPr>
            <p:txBody>
              <a:bodyPr/>
              <a:lstStyle/>
              <a:p>
                <a:r>
                  <a:rPr lang="en-CH">
                    <a:noFill/>
                  </a:rPr>
                  <a:t> </a:t>
                </a:r>
              </a:p>
            </p:txBody>
          </p:sp>
        </mc:Fallback>
      </mc:AlternateContent>
      <p:sp>
        <p:nvSpPr>
          <p:cNvPr id="45" name="TextBox 44">
            <a:extLst>
              <a:ext uri="{FF2B5EF4-FFF2-40B4-BE49-F238E27FC236}">
                <a16:creationId xmlns:a16="http://schemas.microsoft.com/office/drawing/2014/main" id="{3727BE20-177F-7137-9A5A-8A22A0C5D7DD}"/>
              </a:ext>
            </a:extLst>
          </p:cNvPr>
          <p:cNvSpPr txBox="1"/>
          <p:nvPr/>
        </p:nvSpPr>
        <p:spPr>
          <a:xfrm>
            <a:off x="516078" y="1364053"/>
            <a:ext cx="2333448" cy="923330"/>
          </a:xfrm>
          <a:prstGeom prst="rect">
            <a:avLst/>
          </a:prstGeom>
          <a:noFill/>
        </p:spPr>
        <p:txBody>
          <a:bodyPr wrap="square" rtlCol="0">
            <a:spAutoFit/>
          </a:bodyPr>
          <a:lstStyle/>
          <a:p>
            <a:pPr algn="ctr"/>
            <a:r>
              <a:rPr lang="en-US" dirty="0"/>
              <a:t>Introduced by [Chevalier-Ebrahimi-Vu’22].</a:t>
            </a:r>
            <a:endParaRPr lang="en-CH" sz="1600" dirty="0"/>
          </a:p>
        </p:txBody>
      </p:sp>
      <p:sp>
        <p:nvSpPr>
          <p:cNvPr id="46" name="Speech Bubble: Rectangle with Corners Rounded 45">
            <a:extLst>
              <a:ext uri="{FF2B5EF4-FFF2-40B4-BE49-F238E27FC236}">
                <a16:creationId xmlns:a16="http://schemas.microsoft.com/office/drawing/2014/main" id="{63FF3097-1A77-0396-CDB3-B8901E0C8308}"/>
              </a:ext>
            </a:extLst>
          </p:cNvPr>
          <p:cNvSpPr/>
          <p:nvPr/>
        </p:nvSpPr>
        <p:spPr>
          <a:xfrm>
            <a:off x="568841" y="1289548"/>
            <a:ext cx="2197490" cy="1017826"/>
          </a:xfrm>
          <a:prstGeom prst="wedgeRoundRectCallout">
            <a:avLst>
              <a:gd name="adj1" fmla="val 101038"/>
              <a:gd name="adj2" fmla="val -654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Rectangle 1">
            <a:extLst>
              <a:ext uri="{FF2B5EF4-FFF2-40B4-BE49-F238E27FC236}">
                <a16:creationId xmlns:a16="http://schemas.microsoft.com/office/drawing/2014/main" id="{C0021368-C41C-C562-F02B-BCBB39840BEF}"/>
              </a:ext>
            </a:extLst>
          </p:cNvPr>
          <p:cNvSpPr/>
          <p:nvPr/>
        </p:nvSpPr>
        <p:spPr>
          <a:xfrm>
            <a:off x="265814" y="4328379"/>
            <a:ext cx="4866924" cy="2343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624784C6-B844-95CC-7A5D-B2B924454B0F}"/>
              </a:ext>
            </a:extLst>
          </p:cNvPr>
          <p:cNvSpPr txBox="1"/>
          <p:nvPr/>
        </p:nvSpPr>
        <p:spPr>
          <a:xfrm>
            <a:off x="1780694" y="4753594"/>
            <a:ext cx="2424483" cy="923330"/>
          </a:xfrm>
          <a:prstGeom prst="rect">
            <a:avLst/>
          </a:prstGeom>
          <a:noFill/>
        </p:spPr>
        <p:txBody>
          <a:bodyPr wrap="square" rtlCol="0">
            <a:spAutoFit/>
          </a:bodyPr>
          <a:lstStyle/>
          <a:p>
            <a:pPr algn="ctr"/>
            <a:r>
              <a:rPr lang="en-US" dirty="0"/>
              <a:t>Notion allows </a:t>
            </a:r>
            <a:r>
              <a:rPr lang="en-US" b="1" dirty="0"/>
              <a:t>quantum </a:t>
            </a:r>
            <a:r>
              <a:rPr lang="en-US" dirty="0"/>
              <a:t>challenge messages.</a:t>
            </a:r>
            <a:endParaRPr lang="en-CH" sz="1600" b="1" dirty="0"/>
          </a:p>
        </p:txBody>
      </p:sp>
      <p:sp>
        <p:nvSpPr>
          <p:cNvPr id="11" name="Speech Bubble: Rectangle with Corners Rounded 10">
            <a:extLst>
              <a:ext uri="{FF2B5EF4-FFF2-40B4-BE49-F238E27FC236}">
                <a16:creationId xmlns:a16="http://schemas.microsoft.com/office/drawing/2014/main" id="{232AFF9A-56CC-87C3-FBCA-E6DF1F220340}"/>
              </a:ext>
            </a:extLst>
          </p:cNvPr>
          <p:cNvSpPr/>
          <p:nvPr/>
        </p:nvSpPr>
        <p:spPr>
          <a:xfrm>
            <a:off x="1833457" y="4679089"/>
            <a:ext cx="2292228" cy="1057176"/>
          </a:xfrm>
          <a:prstGeom prst="wedgeRoundRectCallout">
            <a:avLst>
              <a:gd name="adj1" fmla="val 146033"/>
              <a:gd name="adj2" fmla="val -374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5" name="Picture 14" descr="A black background with a black square&#10;&#10;Description automatically generated">
            <a:extLst>
              <a:ext uri="{FF2B5EF4-FFF2-40B4-BE49-F238E27FC236}">
                <a16:creationId xmlns:a16="http://schemas.microsoft.com/office/drawing/2014/main" id="{AEED10F7-A90E-31D0-74CC-F8BD2B4CF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809" y="3807265"/>
            <a:ext cx="481189" cy="481189"/>
          </a:xfrm>
          <a:prstGeom prst="rect">
            <a:avLst/>
          </a:prstGeom>
        </p:spPr>
      </p:pic>
      <p:pic>
        <p:nvPicPr>
          <p:cNvPr id="14" name="Picture 13" descr="A black background with a black square&#10;&#10;Description automatically generated">
            <a:extLst>
              <a:ext uri="{FF2B5EF4-FFF2-40B4-BE49-F238E27FC236}">
                <a16:creationId xmlns:a16="http://schemas.microsoft.com/office/drawing/2014/main" id="{0E924F78-E7D6-38EE-F0B6-923799CCE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382" y="3807696"/>
            <a:ext cx="481189" cy="481189"/>
          </a:xfrm>
          <a:prstGeom prst="rect">
            <a:avLst/>
          </a:prstGeom>
        </p:spPr>
      </p:pic>
      <p:pic>
        <p:nvPicPr>
          <p:cNvPr id="16" name="Picture 15" descr="A black background with a black square&#10;&#10;Description automatically generated">
            <a:extLst>
              <a:ext uri="{FF2B5EF4-FFF2-40B4-BE49-F238E27FC236}">
                <a16:creationId xmlns:a16="http://schemas.microsoft.com/office/drawing/2014/main" id="{B7E2C091-D1ED-127C-91F7-E911330CD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6866" y="4549877"/>
            <a:ext cx="481189" cy="481189"/>
          </a:xfrm>
          <a:prstGeom prst="rect">
            <a:avLst/>
          </a:prstGeom>
        </p:spPr>
      </p:pic>
      <p:pic>
        <p:nvPicPr>
          <p:cNvPr id="17" name="Picture 16" descr="A black background with a black square&#10;&#10;Description automatically generated">
            <a:extLst>
              <a:ext uri="{FF2B5EF4-FFF2-40B4-BE49-F238E27FC236}">
                <a16:creationId xmlns:a16="http://schemas.microsoft.com/office/drawing/2014/main" id="{00AE97DF-F434-C177-1294-6C3DED167D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255" y="3402768"/>
            <a:ext cx="481189" cy="481189"/>
          </a:xfrm>
          <a:prstGeom prst="rect">
            <a:avLst/>
          </a:prstGeom>
        </p:spPr>
      </p:pic>
      <p:pic>
        <p:nvPicPr>
          <p:cNvPr id="18" name="Picture 17" descr="A black background with a black square&#10;&#10;Description automatically generated">
            <a:extLst>
              <a:ext uri="{FF2B5EF4-FFF2-40B4-BE49-F238E27FC236}">
                <a16:creationId xmlns:a16="http://schemas.microsoft.com/office/drawing/2014/main" id="{76C9F0BD-C82F-CA65-E8B3-25FFC33A24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6726" y="3400668"/>
            <a:ext cx="481189" cy="481189"/>
          </a:xfrm>
          <a:prstGeom prst="rect">
            <a:avLst/>
          </a:prstGeom>
        </p:spPr>
      </p:pic>
      <p:pic>
        <p:nvPicPr>
          <p:cNvPr id="19" name="Picture 18" descr="A black background with a black square&#10;&#10;Description automatically generated">
            <a:extLst>
              <a:ext uri="{FF2B5EF4-FFF2-40B4-BE49-F238E27FC236}">
                <a16:creationId xmlns:a16="http://schemas.microsoft.com/office/drawing/2014/main" id="{BE02D54C-C191-1B41-8C2D-E34D322DCA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894" y="4362915"/>
            <a:ext cx="2415024" cy="2415024"/>
          </a:xfrm>
          <a:prstGeom prst="rect">
            <a:avLst/>
          </a:prstGeom>
        </p:spPr>
      </p:pic>
      <p:pic>
        <p:nvPicPr>
          <p:cNvPr id="21" name="Picture 20" descr="A black background with a black square&#10;&#10;Description automatically generated">
            <a:extLst>
              <a:ext uri="{FF2B5EF4-FFF2-40B4-BE49-F238E27FC236}">
                <a16:creationId xmlns:a16="http://schemas.microsoft.com/office/drawing/2014/main" id="{315E104B-29CF-9A39-68F3-3C8CDE916B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202" y="2723793"/>
            <a:ext cx="481189" cy="481189"/>
          </a:xfrm>
          <a:prstGeom prst="rect">
            <a:avLst/>
          </a:prstGeom>
        </p:spPr>
      </p:pic>
      <p:pic>
        <p:nvPicPr>
          <p:cNvPr id="23" name="Picture 22" descr="A black background with a black square&#10;&#10;Description automatically generated">
            <a:extLst>
              <a:ext uri="{FF2B5EF4-FFF2-40B4-BE49-F238E27FC236}">
                <a16:creationId xmlns:a16="http://schemas.microsoft.com/office/drawing/2014/main" id="{2567D63E-5C21-F316-041B-C1BB14813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202" y="3600218"/>
            <a:ext cx="481189" cy="481189"/>
          </a:xfrm>
          <a:prstGeom prst="rect">
            <a:avLst/>
          </a:prstGeom>
        </p:spPr>
      </p:pic>
    </p:spTree>
    <p:extLst>
      <p:ext uri="{BB962C8B-B14F-4D97-AF65-F5344CB8AC3E}">
        <p14:creationId xmlns:p14="http://schemas.microsoft.com/office/powerpoint/2010/main" val="1508906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pic>
        <p:nvPicPr>
          <p:cNvPr id="49" name="Picture 48">
            <a:extLst>
              <a:ext uri="{FF2B5EF4-FFF2-40B4-BE49-F238E27FC236}">
                <a16:creationId xmlns:a16="http://schemas.microsoft.com/office/drawing/2014/main" id="{21FA69C5-8EDC-ACE5-667B-6AC6A7491FEC}"/>
              </a:ext>
            </a:extLst>
          </p:cNvPr>
          <p:cNvPicPr>
            <a:picLocks noChangeAspect="1"/>
          </p:cNvPicPr>
          <p:nvPr/>
        </p:nvPicPr>
        <p:blipFill>
          <a:blip r:embed="rId3">
            <a:alphaModFix amt="20000"/>
          </a:blip>
          <a:stretch>
            <a:fillRect/>
          </a:stretch>
        </p:blipFill>
        <p:spPr>
          <a:xfrm>
            <a:off x="354972" y="1898658"/>
            <a:ext cx="5017443" cy="4017612"/>
          </a:xfrm>
          <a:prstGeom prst="rect">
            <a:avLst/>
          </a:prstGeom>
        </p:spPr>
      </p:pic>
      <p:pic>
        <p:nvPicPr>
          <p:cNvPr id="57" name="Picture 56">
            <a:extLst>
              <a:ext uri="{FF2B5EF4-FFF2-40B4-BE49-F238E27FC236}">
                <a16:creationId xmlns:a16="http://schemas.microsoft.com/office/drawing/2014/main" id="{76B5209B-5E08-0919-A31D-DB229EFE951C}"/>
              </a:ext>
            </a:extLst>
          </p:cNvPr>
          <p:cNvPicPr>
            <a:picLocks noChangeAspect="1"/>
          </p:cNvPicPr>
          <p:nvPr/>
        </p:nvPicPr>
        <p:blipFill>
          <a:blip r:embed="rId4">
            <a:alphaModFix amt="20000"/>
          </a:blip>
          <a:stretch>
            <a:fillRect/>
          </a:stretch>
        </p:blipFill>
        <p:spPr>
          <a:xfrm>
            <a:off x="4804111" y="3731821"/>
            <a:ext cx="6718374" cy="2914141"/>
          </a:xfrm>
          <a:prstGeom prst="rect">
            <a:avLst/>
          </a:prstGeom>
        </p:spPr>
      </p:pic>
      <p:pic>
        <p:nvPicPr>
          <p:cNvPr id="59" name="Picture 58">
            <a:extLst>
              <a:ext uri="{FF2B5EF4-FFF2-40B4-BE49-F238E27FC236}">
                <a16:creationId xmlns:a16="http://schemas.microsoft.com/office/drawing/2014/main" id="{B0B373BC-66B9-B8AE-565F-90ECEF2BE8A8}"/>
              </a:ext>
            </a:extLst>
          </p:cNvPr>
          <p:cNvPicPr>
            <a:picLocks noChangeAspect="1"/>
          </p:cNvPicPr>
          <p:nvPr/>
        </p:nvPicPr>
        <p:blipFill>
          <a:blip r:embed="rId5">
            <a:alphaModFix amt="20000"/>
          </a:blip>
          <a:stretch>
            <a:fillRect/>
          </a:stretch>
        </p:blipFill>
        <p:spPr>
          <a:xfrm>
            <a:off x="4510490" y="1306714"/>
            <a:ext cx="7486537" cy="1810669"/>
          </a:xfrm>
          <a:prstGeom prst="rect">
            <a:avLst/>
          </a:prstGeom>
        </p:spPr>
      </p:pic>
      <p:sp>
        <p:nvSpPr>
          <p:cNvPr id="3" name="Rectangle 2">
            <a:extLst>
              <a:ext uri="{FF2B5EF4-FFF2-40B4-BE49-F238E27FC236}">
                <a16:creationId xmlns:a16="http://schemas.microsoft.com/office/drawing/2014/main" id="{779841B7-9A9D-AC15-81D7-85C2981537CE}"/>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913AEFB7-2B8D-A542-421A-5FA06CF21326}"/>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7" name="Rectangle 6">
            <a:extLst>
              <a:ext uri="{FF2B5EF4-FFF2-40B4-BE49-F238E27FC236}">
                <a16:creationId xmlns:a16="http://schemas.microsoft.com/office/drawing/2014/main" id="{B405E29B-4D54-AA09-CB07-085CCA4BEAA7}"/>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1206E78E-79C6-6827-A3B5-6E5ADECC7BED}"/>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9" name="Rectangle 8">
            <a:extLst>
              <a:ext uri="{FF2B5EF4-FFF2-40B4-BE49-F238E27FC236}">
                <a16:creationId xmlns:a16="http://schemas.microsoft.com/office/drawing/2014/main" id="{E80A96A9-FB05-6F32-C0D6-525998F1E174}"/>
              </a:ext>
            </a:extLst>
          </p:cNvPr>
          <p:cNvSpPr/>
          <p:nvPr/>
        </p:nvSpPr>
        <p:spPr>
          <a:xfrm>
            <a:off x="6096000" y="2280213"/>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0F8FEFAE-A430-D947-7991-E1EC7C5AFB98}"/>
              </a:ext>
            </a:extLst>
          </p:cNvPr>
          <p:cNvSpPr/>
          <p:nvPr/>
        </p:nvSpPr>
        <p:spPr>
          <a:xfrm>
            <a:off x="7722242" y="1353616"/>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9AF0B7CB-7D9F-791F-5BBF-B7092DD4EE94}"/>
              </a:ext>
            </a:extLst>
          </p:cNvPr>
          <p:cNvSpPr/>
          <p:nvPr/>
        </p:nvSpPr>
        <p:spPr>
          <a:xfrm>
            <a:off x="1861004" y="4197531"/>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E9E86E36-D822-E6B7-4622-AE9521E268C6}"/>
              </a:ext>
            </a:extLst>
          </p:cNvPr>
          <p:cNvSpPr/>
          <p:nvPr/>
        </p:nvSpPr>
        <p:spPr>
          <a:xfrm>
            <a:off x="3181108" y="4955230"/>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90A3BCBB-4FE4-515E-4487-5E5646AFC259}"/>
              </a:ext>
            </a:extLst>
          </p:cNvPr>
          <p:cNvSpPr/>
          <p:nvPr/>
        </p:nvSpPr>
        <p:spPr>
          <a:xfrm>
            <a:off x="3015090" y="3521377"/>
            <a:ext cx="1536688" cy="2766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TextBox 13">
            <a:extLst>
              <a:ext uri="{FF2B5EF4-FFF2-40B4-BE49-F238E27FC236}">
                <a16:creationId xmlns:a16="http://schemas.microsoft.com/office/drawing/2014/main" id="{4812315B-FF5F-2E68-8669-D214F2A90046}"/>
              </a:ext>
            </a:extLst>
          </p:cNvPr>
          <p:cNvSpPr txBox="1"/>
          <p:nvPr/>
        </p:nvSpPr>
        <p:spPr>
          <a:xfrm>
            <a:off x="1747386" y="4234964"/>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5" name="TextBox 14">
            <a:extLst>
              <a:ext uri="{FF2B5EF4-FFF2-40B4-BE49-F238E27FC236}">
                <a16:creationId xmlns:a16="http://schemas.microsoft.com/office/drawing/2014/main" id="{DC63D565-6F30-9939-8D05-10A9BE79BA80}"/>
              </a:ext>
            </a:extLst>
          </p:cNvPr>
          <p:cNvSpPr txBox="1"/>
          <p:nvPr/>
        </p:nvSpPr>
        <p:spPr>
          <a:xfrm>
            <a:off x="3071735" y="5074532"/>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6" name="TextBox 15">
            <a:extLst>
              <a:ext uri="{FF2B5EF4-FFF2-40B4-BE49-F238E27FC236}">
                <a16:creationId xmlns:a16="http://schemas.microsoft.com/office/drawing/2014/main" id="{3800968A-4B1C-DB99-055A-F476B23C9C23}"/>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7" name="TextBox 16">
            <a:extLst>
              <a:ext uri="{FF2B5EF4-FFF2-40B4-BE49-F238E27FC236}">
                <a16:creationId xmlns:a16="http://schemas.microsoft.com/office/drawing/2014/main" id="{B478F44E-6885-03E8-82A3-C9119B60CEE9}"/>
              </a:ext>
            </a:extLst>
          </p:cNvPr>
          <p:cNvSpPr txBox="1"/>
          <p:nvPr/>
        </p:nvSpPr>
        <p:spPr>
          <a:xfrm>
            <a:off x="7553818" y="1480198"/>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8" name="TextBox 17">
            <a:extLst>
              <a:ext uri="{FF2B5EF4-FFF2-40B4-BE49-F238E27FC236}">
                <a16:creationId xmlns:a16="http://schemas.microsoft.com/office/drawing/2014/main" id="{0940F881-99B6-FC89-E962-87C9AFF55757}"/>
              </a:ext>
            </a:extLst>
          </p:cNvPr>
          <p:cNvSpPr txBox="1"/>
          <p:nvPr/>
        </p:nvSpPr>
        <p:spPr>
          <a:xfrm>
            <a:off x="5966050" y="235866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9" name="TextBox 18">
            <a:extLst>
              <a:ext uri="{FF2B5EF4-FFF2-40B4-BE49-F238E27FC236}">
                <a16:creationId xmlns:a16="http://schemas.microsoft.com/office/drawing/2014/main" id="{DB7711EE-6DD0-9314-F25C-D2BABC434E09}"/>
              </a:ext>
            </a:extLst>
          </p:cNvPr>
          <p:cNvSpPr txBox="1"/>
          <p:nvPr/>
        </p:nvSpPr>
        <p:spPr>
          <a:xfrm>
            <a:off x="2864105" y="3472024"/>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Tree>
    <p:extLst>
      <p:ext uri="{BB962C8B-B14F-4D97-AF65-F5344CB8AC3E}">
        <p14:creationId xmlns:p14="http://schemas.microsoft.com/office/powerpoint/2010/main" val="2256956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pic>
        <p:nvPicPr>
          <p:cNvPr id="49" name="Picture 48">
            <a:extLst>
              <a:ext uri="{FF2B5EF4-FFF2-40B4-BE49-F238E27FC236}">
                <a16:creationId xmlns:a16="http://schemas.microsoft.com/office/drawing/2014/main" id="{21FA69C5-8EDC-ACE5-667B-6AC6A7491FEC}"/>
              </a:ext>
            </a:extLst>
          </p:cNvPr>
          <p:cNvPicPr>
            <a:picLocks noChangeAspect="1"/>
          </p:cNvPicPr>
          <p:nvPr/>
        </p:nvPicPr>
        <p:blipFill>
          <a:blip r:embed="rId3">
            <a:alphaModFix amt="20000"/>
          </a:blip>
          <a:stretch>
            <a:fillRect/>
          </a:stretch>
        </p:blipFill>
        <p:spPr>
          <a:xfrm>
            <a:off x="354972" y="1898658"/>
            <a:ext cx="5017443" cy="4017612"/>
          </a:xfrm>
          <a:prstGeom prst="rect">
            <a:avLst/>
          </a:prstGeom>
        </p:spPr>
      </p:pic>
      <p:pic>
        <p:nvPicPr>
          <p:cNvPr id="57" name="Picture 56">
            <a:extLst>
              <a:ext uri="{FF2B5EF4-FFF2-40B4-BE49-F238E27FC236}">
                <a16:creationId xmlns:a16="http://schemas.microsoft.com/office/drawing/2014/main" id="{76B5209B-5E08-0919-A31D-DB229EFE951C}"/>
              </a:ext>
            </a:extLst>
          </p:cNvPr>
          <p:cNvPicPr>
            <a:picLocks noChangeAspect="1"/>
          </p:cNvPicPr>
          <p:nvPr/>
        </p:nvPicPr>
        <p:blipFill>
          <a:blip r:embed="rId4">
            <a:alphaModFix amt="20000"/>
          </a:blip>
          <a:stretch>
            <a:fillRect/>
          </a:stretch>
        </p:blipFill>
        <p:spPr>
          <a:xfrm>
            <a:off x="4804111" y="3731821"/>
            <a:ext cx="6718374" cy="2914141"/>
          </a:xfrm>
          <a:prstGeom prst="rect">
            <a:avLst/>
          </a:prstGeom>
        </p:spPr>
      </p:pic>
      <p:pic>
        <p:nvPicPr>
          <p:cNvPr id="59" name="Picture 58">
            <a:extLst>
              <a:ext uri="{FF2B5EF4-FFF2-40B4-BE49-F238E27FC236}">
                <a16:creationId xmlns:a16="http://schemas.microsoft.com/office/drawing/2014/main" id="{B0B373BC-66B9-B8AE-565F-90ECEF2BE8A8}"/>
              </a:ext>
            </a:extLst>
          </p:cNvPr>
          <p:cNvPicPr>
            <a:picLocks noChangeAspect="1"/>
          </p:cNvPicPr>
          <p:nvPr/>
        </p:nvPicPr>
        <p:blipFill>
          <a:blip r:embed="rId5">
            <a:alphaModFix amt="20000"/>
          </a:blip>
          <a:stretch>
            <a:fillRect/>
          </a:stretch>
        </p:blipFill>
        <p:spPr>
          <a:xfrm>
            <a:off x="4510490" y="1306714"/>
            <a:ext cx="7486537" cy="1810669"/>
          </a:xfrm>
          <a:prstGeom prst="rect">
            <a:avLst/>
          </a:prstGeom>
        </p:spPr>
      </p:pic>
      <p:cxnSp>
        <p:nvCxnSpPr>
          <p:cNvPr id="3" name="Straight Arrow Connector 2">
            <a:extLst>
              <a:ext uri="{FF2B5EF4-FFF2-40B4-BE49-F238E27FC236}">
                <a16:creationId xmlns:a16="http://schemas.microsoft.com/office/drawing/2014/main" id="{3F97B9AD-2D25-80AF-F6F6-7803475DC520}"/>
              </a:ext>
            </a:extLst>
          </p:cNvPr>
          <p:cNvCxnSpPr>
            <a:cxnSpLocks/>
          </p:cNvCxnSpPr>
          <p:nvPr/>
        </p:nvCxnSpPr>
        <p:spPr>
          <a:xfrm>
            <a:off x="6053795" y="3789123"/>
            <a:ext cx="0" cy="33630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AA6613BB-FB05-3C98-0A39-C5A566F89F0E}"/>
              </a:ext>
            </a:extLst>
          </p:cNvPr>
          <p:cNvSpPr txBox="1"/>
          <p:nvPr/>
        </p:nvSpPr>
        <p:spPr>
          <a:xfrm>
            <a:off x="3633805" y="3772116"/>
            <a:ext cx="2623456" cy="307777"/>
          </a:xfrm>
          <a:prstGeom prst="rect">
            <a:avLst/>
          </a:prstGeom>
          <a:noFill/>
        </p:spPr>
        <p:txBody>
          <a:bodyPr wrap="square" rtlCol="0">
            <a:spAutoFit/>
          </a:bodyPr>
          <a:lstStyle/>
          <a:p>
            <a:pPr algn="ctr"/>
            <a:r>
              <a:rPr lang="en-US" sz="1400" dirty="0"/>
              <a:t>[Chevalier-Ebrahimi-Vu’22]</a:t>
            </a:r>
            <a:endParaRPr lang="en-US" sz="1400" dirty="0">
              <a:solidFill>
                <a:srgbClr val="00B050"/>
              </a:solidFill>
            </a:endParaRPr>
          </a:p>
        </p:txBody>
      </p:sp>
      <p:sp>
        <p:nvSpPr>
          <p:cNvPr id="7" name="TextBox 6">
            <a:extLst>
              <a:ext uri="{FF2B5EF4-FFF2-40B4-BE49-F238E27FC236}">
                <a16:creationId xmlns:a16="http://schemas.microsoft.com/office/drawing/2014/main" id="{6E5A263E-B6C8-DD8D-9214-BA20039312D8}"/>
              </a:ext>
            </a:extLst>
          </p:cNvPr>
          <p:cNvSpPr txBox="1"/>
          <p:nvPr/>
        </p:nvSpPr>
        <p:spPr>
          <a:xfrm>
            <a:off x="4551777" y="4197531"/>
            <a:ext cx="3004036"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6" name="Rectangle 5">
            <a:extLst>
              <a:ext uri="{FF2B5EF4-FFF2-40B4-BE49-F238E27FC236}">
                <a16:creationId xmlns:a16="http://schemas.microsoft.com/office/drawing/2014/main" id="{B5E306BD-3751-099B-526E-B700908E8746}"/>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TextBox 7">
            <a:extLst>
              <a:ext uri="{FF2B5EF4-FFF2-40B4-BE49-F238E27FC236}">
                <a16:creationId xmlns:a16="http://schemas.microsoft.com/office/drawing/2014/main" id="{1567E942-14A5-0F56-208F-B666D802E7A9}"/>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9" name="Rectangle 8">
            <a:extLst>
              <a:ext uri="{FF2B5EF4-FFF2-40B4-BE49-F238E27FC236}">
                <a16:creationId xmlns:a16="http://schemas.microsoft.com/office/drawing/2014/main" id="{BBB72F91-2B51-7942-3760-38A15EDB2F11}"/>
              </a:ext>
            </a:extLst>
          </p:cNvPr>
          <p:cNvSpPr/>
          <p:nvPr/>
        </p:nvSpPr>
        <p:spPr>
          <a:xfrm>
            <a:off x="6096000" y="2280213"/>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AF20BAEC-047E-9BF9-448F-9C6FF8D4CE7F}"/>
              </a:ext>
            </a:extLst>
          </p:cNvPr>
          <p:cNvSpPr/>
          <p:nvPr/>
        </p:nvSpPr>
        <p:spPr>
          <a:xfrm>
            <a:off x="7722242" y="1353616"/>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0F9C46D1-858A-FF6B-B8DD-3D9E17ACA1A3}"/>
              </a:ext>
            </a:extLst>
          </p:cNvPr>
          <p:cNvSpPr/>
          <p:nvPr/>
        </p:nvSpPr>
        <p:spPr>
          <a:xfrm>
            <a:off x="1861004" y="4197531"/>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AEBBAB38-0FC9-B728-604D-F7BFD97B0D2B}"/>
              </a:ext>
            </a:extLst>
          </p:cNvPr>
          <p:cNvSpPr/>
          <p:nvPr/>
        </p:nvSpPr>
        <p:spPr>
          <a:xfrm>
            <a:off x="3181108" y="4955230"/>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52D7D5BB-19F9-9D75-B147-30FC284B2C06}"/>
              </a:ext>
            </a:extLst>
          </p:cNvPr>
          <p:cNvSpPr/>
          <p:nvPr/>
        </p:nvSpPr>
        <p:spPr>
          <a:xfrm>
            <a:off x="3015090" y="3521377"/>
            <a:ext cx="1536688" cy="2766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extBox 15">
            <a:extLst>
              <a:ext uri="{FF2B5EF4-FFF2-40B4-BE49-F238E27FC236}">
                <a16:creationId xmlns:a16="http://schemas.microsoft.com/office/drawing/2014/main" id="{EA48F532-C684-07A4-82DC-6927A775C9A6}"/>
              </a:ext>
            </a:extLst>
          </p:cNvPr>
          <p:cNvSpPr txBox="1"/>
          <p:nvPr/>
        </p:nvSpPr>
        <p:spPr>
          <a:xfrm>
            <a:off x="1747386" y="4234964"/>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7" name="TextBox 16">
            <a:extLst>
              <a:ext uri="{FF2B5EF4-FFF2-40B4-BE49-F238E27FC236}">
                <a16:creationId xmlns:a16="http://schemas.microsoft.com/office/drawing/2014/main" id="{FC3855DB-0A61-8D68-53B4-C8B9D452918D}"/>
              </a:ext>
            </a:extLst>
          </p:cNvPr>
          <p:cNvSpPr txBox="1"/>
          <p:nvPr/>
        </p:nvSpPr>
        <p:spPr>
          <a:xfrm>
            <a:off x="3071735" y="5074532"/>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8" name="TextBox 17">
            <a:extLst>
              <a:ext uri="{FF2B5EF4-FFF2-40B4-BE49-F238E27FC236}">
                <a16:creationId xmlns:a16="http://schemas.microsoft.com/office/drawing/2014/main" id="{AA2011B7-34CB-6AFB-A1A5-7103DA7396EE}"/>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19" name="TextBox 18">
            <a:extLst>
              <a:ext uri="{FF2B5EF4-FFF2-40B4-BE49-F238E27FC236}">
                <a16:creationId xmlns:a16="http://schemas.microsoft.com/office/drawing/2014/main" id="{DCEB498F-75FA-DD03-FA36-BB6F8A657E35}"/>
              </a:ext>
            </a:extLst>
          </p:cNvPr>
          <p:cNvSpPr txBox="1"/>
          <p:nvPr/>
        </p:nvSpPr>
        <p:spPr>
          <a:xfrm>
            <a:off x="7553818" y="1480198"/>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20" name="TextBox 19">
            <a:extLst>
              <a:ext uri="{FF2B5EF4-FFF2-40B4-BE49-F238E27FC236}">
                <a16:creationId xmlns:a16="http://schemas.microsoft.com/office/drawing/2014/main" id="{12B9A8E4-E3E0-4D74-D915-401FBB4B6816}"/>
              </a:ext>
            </a:extLst>
          </p:cNvPr>
          <p:cNvSpPr txBox="1"/>
          <p:nvPr/>
        </p:nvSpPr>
        <p:spPr>
          <a:xfrm>
            <a:off x="5966050" y="235866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21" name="TextBox 20">
            <a:extLst>
              <a:ext uri="{FF2B5EF4-FFF2-40B4-BE49-F238E27FC236}">
                <a16:creationId xmlns:a16="http://schemas.microsoft.com/office/drawing/2014/main" id="{EE3C658C-9677-E89F-5BE1-96F1CB15CB7C}"/>
              </a:ext>
            </a:extLst>
          </p:cNvPr>
          <p:cNvSpPr txBox="1"/>
          <p:nvPr/>
        </p:nvSpPr>
        <p:spPr>
          <a:xfrm>
            <a:off x="2864105" y="3472024"/>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Tree>
    <p:extLst>
      <p:ext uri="{BB962C8B-B14F-4D97-AF65-F5344CB8AC3E}">
        <p14:creationId xmlns:p14="http://schemas.microsoft.com/office/powerpoint/2010/main" val="61887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1838428" y="4041187"/>
            <a:ext cx="1" cy="72415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Adaptive</a:t>
            </a:r>
            <a:r>
              <a:rPr lang="en-US" sz="3200" dirty="0">
                <a:latin typeface="+mj-lt"/>
              </a:rPr>
              <a:t> TDF</a:t>
            </a:r>
          </a:p>
        </p:txBody>
      </p:sp>
      <p:sp>
        <p:nvSpPr>
          <p:cNvPr id="3" name="TextBox 2">
            <a:extLst>
              <a:ext uri="{FF2B5EF4-FFF2-40B4-BE49-F238E27FC236}">
                <a16:creationId xmlns:a16="http://schemas.microsoft.com/office/drawing/2014/main" id="{20664BDB-A42A-81E3-CC6A-FAB392BA6B7F}"/>
              </a:ext>
            </a:extLst>
          </p:cNvPr>
          <p:cNvSpPr txBox="1"/>
          <p:nvPr/>
        </p:nvSpPr>
        <p:spPr>
          <a:xfrm>
            <a:off x="1747386" y="4234964"/>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4" name="TextBox 3">
            <a:extLst>
              <a:ext uri="{FF2B5EF4-FFF2-40B4-BE49-F238E27FC236}">
                <a16:creationId xmlns:a16="http://schemas.microsoft.com/office/drawing/2014/main" id="{E9CCCE53-B78F-C6F9-57A4-A286DA13834D}"/>
              </a:ext>
            </a:extLst>
          </p:cNvPr>
          <p:cNvSpPr txBox="1"/>
          <p:nvPr/>
        </p:nvSpPr>
        <p:spPr>
          <a:xfrm>
            <a:off x="4805578" y="5368129"/>
            <a:ext cx="2580843" cy="1077218"/>
          </a:xfrm>
          <a:prstGeom prst="rect">
            <a:avLst/>
          </a:prstGeom>
          <a:solidFill>
            <a:srgbClr val="FFC000">
              <a:alpha val="35411"/>
            </a:srgbClr>
          </a:solidFill>
        </p:spPr>
        <p:txBody>
          <a:bodyPr wrap="square" rtlCol="0">
            <a:spAutoFit/>
          </a:bodyPr>
          <a:lstStyle/>
          <a:p>
            <a:pPr algn="ctr"/>
            <a:r>
              <a:rPr lang="en-US" sz="3200" dirty="0">
                <a:latin typeface="+mj-lt"/>
              </a:rPr>
              <a:t>Correlated-product TDF</a:t>
            </a:r>
          </a:p>
        </p:txBody>
      </p:sp>
      <p:cxnSp>
        <p:nvCxnSpPr>
          <p:cNvPr id="6" name="Straight Arrow Connector 5">
            <a:extLst>
              <a:ext uri="{FF2B5EF4-FFF2-40B4-BE49-F238E27FC236}">
                <a16:creationId xmlns:a16="http://schemas.microsoft.com/office/drawing/2014/main" id="{FD040778-34C8-ACE4-64B3-B03FC867979F}"/>
              </a:ext>
            </a:extLst>
          </p:cNvPr>
          <p:cNvCxnSpPr>
            <a:cxnSpLocks/>
          </p:cNvCxnSpPr>
          <p:nvPr/>
        </p:nvCxnSpPr>
        <p:spPr>
          <a:xfrm flipH="1" flipV="1">
            <a:off x="3225691" y="5411972"/>
            <a:ext cx="1457614" cy="49476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5F95277-4917-624D-734A-24C5BE92CD0B}"/>
              </a:ext>
            </a:extLst>
          </p:cNvPr>
          <p:cNvSpPr txBox="1"/>
          <p:nvPr/>
        </p:nvSpPr>
        <p:spPr>
          <a:xfrm>
            <a:off x="3071735" y="5074532"/>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1" name="TextBox 10">
            <a:extLst>
              <a:ext uri="{FF2B5EF4-FFF2-40B4-BE49-F238E27FC236}">
                <a16:creationId xmlns:a16="http://schemas.microsoft.com/office/drawing/2014/main" id="{DF4BA6B4-DA20-B258-B7F1-972B2813385F}"/>
              </a:ext>
            </a:extLst>
          </p:cNvPr>
          <p:cNvSpPr txBox="1"/>
          <p:nvPr/>
        </p:nvSpPr>
        <p:spPr>
          <a:xfrm>
            <a:off x="466292" y="1975898"/>
            <a:ext cx="2716325"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12" name="Straight Arrow Connector 11">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a:effectLst/>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B6320BE-E004-DA55-E7EC-BF22E388F958}"/>
              </a:ext>
            </a:extLst>
          </p:cNvPr>
          <p:cNvSpPr txBox="1"/>
          <p:nvPr/>
        </p:nvSpPr>
        <p:spPr>
          <a:xfrm>
            <a:off x="3521438" y="2474353"/>
            <a:ext cx="1861457" cy="307777"/>
          </a:xfrm>
          <a:prstGeom prst="rect">
            <a:avLst/>
          </a:prstGeom>
          <a:noFill/>
        </p:spPr>
        <p:txBody>
          <a:bodyPr wrap="square" rtlCol="0">
            <a:spAutoFit/>
          </a:bodyPr>
          <a:lstStyle/>
          <a:p>
            <a:pPr algn="ctr"/>
            <a:r>
              <a:rPr lang="en-US" sz="1400" dirty="0"/>
              <a:t>[Boneh-Zhandry’13]</a:t>
            </a:r>
          </a:p>
        </p:txBody>
      </p:sp>
      <p:cxnSp>
        <p:nvCxnSpPr>
          <p:cNvPr id="24" name="Straight Arrow Connector 23">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26F0EA5-10C7-FB14-A000-7030FA64CBE0}"/>
              </a:ext>
            </a:extLst>
          </p:cNvPr>
          <p:cNvCxnSpPr>
            <a:cxnSpLocks/>
            <a:stCxn id="27" idx="1"/>
          </p:cNvCxnSpPr>
          <p:nvPr/>
        </p:nvCxnSpPr>
        <p:spPr>
          <a:xfrm flipH="1" flipV="1">
            <a:off x="7489031" y="1670381"/>
            <a:ext cx="1311855" cy="59790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A9BBA51-C0E4-F5DC-9936-4F09A7078CA8}"/>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8" name="TextBox 27">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29" name="TextBox 28">
            <a:extLst>
              <a:ext uri="{FF2B5EF4-FFF2-40B4-BE49-F238E27FC236}">
                <a16:creationId xmlns:a16="http://schemas.microsoft.com/office/drawing/2014/main" id="{480CA025-2996-DDD8-C2CC-7C186C7F787A}"/>
              </a:ext>
            </a:extLst>
          </p:cNvPr>
          <p:cNvSpPr txBox="1"/>
          <p:nvPr/>
        </p:nvSpPr>
        <p:spPr>
          <a:xfrm>
            <a:off x="7787767" y="379802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30" name="TextBox 29">
            <a:extLst>
              <a:ext uri="{FF2B5EF4-FFF2-40B4-BE49-F238E27FC236}">
                <a16:creationId xmlns:a16="http://schemas.microsoft.com/office/drawing/2014/main" id="{B2DCE650-9A9F-9409-AA90-30FBE8FE1F41}"/>
              </a:ext>
            </a:extLst>
          </p:cNvPr>
          <p:cNvSpPr txBox="1"/>
          <p:nvPr/>
        </p:nvSpPr>
        <p:spPr>
          <a:xfrm>
            <a:off x="7553818" y="1480198"/>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7" name="TextBox 6">
            <a:extLst>
              <a:ext uri="{FF2B5EF4-FFF2-40B4-BE49-F238E27FC236}">
                <a16:creationId xmlns:a16="http://schemas.microsoft.com/office/drawing/2014/main" id="{D5F4ACDA-4911-89F6-D341-8E3058224BE0}"/>
              </a:ext>
            </a:extLst>
          </p:cNvPr>
          <p:cNvSpPr txBox="1"/>
          <p:nvPr/>
        </p:nvSpPr>
        <p:spPr>
          <a:xfrm>
            <a:off x="4630838" y="1384480"/>
            <a:ext cx="2845914"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KEM</a:t>
            </a:r>
          </a:p>
        </p:txBody>
      </p:sp>
      <p:cxnSp>
        <p:nvCxnSpPr>
          <p:cNvPr id="8" name="Straight Arrow Connector 7">
            <a:extLst>
              <a:ext uri="{FF2B5EF4-FFF2-40B4-BE49-F238E27FC236}">
                <a16:creationId xmlns:a16="http://schemas.microsoft.com/office/drawing/2014/main" id="{F351B2AF-B19C-0AB0-A954-A130D22897A9}"/>
              </a:ext>
            </a:extLst>
          </p:cNvPr>
          <p:cNvCxnSpPr>
            <a:cxnSpLocks/>
          </p:cNvCxnSpPr>
          <p:nvPr/>
        </p:nvCxnSpPr>
        <p:spPr>
          <a:xfrm>
            <a:off x="6053795" y="2077276"/>
            <a:ext cx="1" cy="96876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5F90D68-19D8-FC3B-C5C8-990756DBB4D7}"/>
              </a:ext>
            </a:extLst>
          </p:cNvPr>
          <p:cNvSpPr txBox="1"/>
          <p:nvPr/>
        </p:nvSpPr>
        <p:spPr>
          <a:xfrm>
            <a:off x="5966050" y="235866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9" name="TextBox 8">
            <a:extLst>
              <a:ext uri="{FF2B5EF4-FFF2-40B4-BE49-F238E27FC236}">
                <a16:creationId xmlns:a16="http://schemas.microsoft.com/office/drawing/2014/main" id="{DCA19E6A-51A1-B87E-86A2-9E46416C9739}"/>
              </a:ext>
            </a:extLst>
          </p:cNvPr>
          <p:cNvSpPr txBox="1"/>
          <p:nvPr/>
        </p:nvSpPr>
        <p:spPr>
          <a:xfrm>
            <a:off x="756749" y="2917133"/>
            <a:ext cx="2163359" cy="1077218"/>
          </a:xfrm>
          <a:prstGeom prst="rect">
            <a:avLst/>
          </a:prstGeom>
          <a:solidFill>
            <a:srgbClr val="FFC000">
              <a:alpha val="35411"/>
            </a:srgbClr>
          </a:solidFill>
        </p:spPr>
        <p:txBody>
          <a:bodyPr wrap="square" rtlCol="0">
            <a:spAutoFit/>
          </a:bodyPr>
          <a:lstStyle/>
          <a:p>
            <a:pPr algn="ctr"/>
            <a:r>
              <a:rPr lang="en-US" sz="3200" dirty="0">
                <a:latin typeface="+mj-lt"/>
              </a:rPr>
              <a:t>1-bit 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0" name="Straight Arrow Connector 9">
            <a:extLst>
              <a:ext uri="{FF2B5EF4-FFF2-40B4-BE49-F238E27FC236}">
                <a16:creationId xmlns:a16="http://schemas.microsoft.com/office/drawing/2014/main" id="{0D217BC0-EF78-5132-38A2-8055B9D4D2E6}"/>
              </a:ext>
            </a:extLst>
          </p:cNvPr>
          <p:cNvCxnSpPr>
            <a:cxnSpLocks/>
          </p:cNvCxnSpPr>
          <p:nvPr/>
        </p:nvCxnSpPr>
        <p:spPr>
          <a:xfrm flipV="1">
            <a:off x="3015283" y="3428801"/>
            <a:ext cx="1559103" cy="528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CEDAE73-397E-0246-6D72-923C7C88E8C3}"/>
              </a:ext>
            </a:extLst>
          </p:cNvPr>
          <p:cNvSpPr txBox="1"/>
          <p:nvPr/>
        </p:nvSpPr>
        <p:spPr>
          <a:xfrm>
            <a:off x="2864105" y="3472024"/>
            <a:ext cx="1861457" cy="307777"/>
          </a:xfrm>
          <a:prstGeom prst="rect">
            <a:avLst/>
          </a:prstGeom>
          <a:noFill/>
        </p:spPr>
        <p:txBody>
          <a:bodyPr wrap="square" rtlCol="0">
            <a:spAutoFit/>
          </a:bodyPr>
          <a:lstStyle/>
          <a:p>
            <a:pPr algn="ctr"/>
            <a:r>
              <a:rPr lang="en-US" sz="1400" dirty="0">
                <a:solidFill>
                  <a:srgbClr val="00B050"/>
                </a:solidFill>
              </a:rPr>
              <a:t>[Our Work]</a:t>
            </a:r>
          </a:p>
        </p:txBody>
      </p:sp>
      <p:sp>
        <p:nvSpPr>
          <p:cNvPr id="14" name="TextBox 13">
            <a:extLst>
              <a:ext uri="{FF2B5EF4-FFF2-40B4-BE49-F238E27FC236}">
                <a16:creationId xmlns:a16="http://schemas.microsoft.com/office/drawing/2014/main" id="{9DE33A6D-060B-3406-443D-4095EF799FA5}"/>
              </a:ext>
            </a:extLst>
          </p:cNvPr>
          <p:cNvSpPr txBox="1"/>
          <p:nvPr/>
        </p:nvSpPr>
        <p:spPr>
          <a:xfrm>
            <a:off x="3633805" y="3772116"/>
            <a:ext cx="2623456" cy="307777"/>
          </a:xfrm>
          <a:prstGeom prst="rect">
            <a:avLst/>
          </a:prstGeom>
          <a:noFill/>
        </p:spPr>
        <p:txBody>
          <a:bodyPr wrap="square" rtlCol="0">
            <a:spAutoFit/>
          </a:bodyPr>
          <a:lstStyle/>
          <a:p>
            <a:pPr algn="ctr"/>
            <a:r>
              <a:rPr lang="en-US" sz="1400" dirty="0"/>
              <a:t>[Chevalier-Ebrahimi-Vu’22]</a:t>
            </a:r>
            <a:endParaRPr lang="en-US" sz="1400" dirty="0">
              <a:solidFill>
                <a:srgbClr val="00B050"/>
              </a:solidFill>
            </a:endParaRPr>
          </a:p>
        </p:txBody>
      </p:sp>
      <p:sp>
        <p:nvSpPr>
          <p:cNvPr id="17" name="TextBox 16">
            <a:extLst>
              <a:ext uri="{FF2B5EF4-FFF2-40B4-BE49-F238E27FC236}">
                <a16:creationId xmlns:a16="http://schemas.microsoft.com/office/drawing/2014/main" id="{DFD19C0C-5534-DE3A-5AF0-C76BC9B88F98}"/>
              </a:ext>
            </a:extLst>
          </p:cNvPr>
          <p:cNvSpPr txBox="1"/>
          <p:nvPr/>
        </p:nvSpPr>
        <p:spPr>
          <a:xfrm>
            <a:off x="4551777" y="4197531"/>
            <a:ext cx="3004036"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9" name="Straight Arrow Connector 18">
            <a:extLst>
              <a:ext uri="{FF2B5EF4-FFF2-40B4-BE49-F238E27FC236}">
                <a16:creationId xmlns:a16="http://schemas.microsoft.com/office/drawing/2014/main" id="{89C709F7-807F-DC9E-AE82-C7B24EF84795}"/>
              </a:ext>
            </a:extLst>
          </p:cNvPr>
          <p:cNvCxnSpPr>
            <a:cxnSpLocks/>
          </p:cNvCxnSpPr>
          <p:nvPr/>
        </p:nvCxnSpPr>
        <p:spPr>
          <a:xfrm>
            <a:off x="6053795" y="3789123"/>
            <a:ext cx="0" cy="33630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51360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1838428" y="4041187"/>
            <a:ext cx="1" cy="72415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Adaptive</a:t>
            </a:r>
            <a:r>
              <a:rPr lang="en-US" sz="3200" dirty="0">
                <a:latin typeface="+mj-lt"/>
              </a:rPr>
              <a:t> TDF</a:t>
            </a:r>
          </a:p>
        </p:txBody>
      </p:sp>
      <p:sp>
        <p:nvSpPr>
          <p:cNvPr id="3" name="TextBox 2">
            <a:extLst>
              <a:ext uri="{FF2B5EF4-FFF2-40B4-BE49-F238E27FC236}">
                <a16:creationId xmlns:a16="http://schemas.microsoft.com/office/drawing/2014/main" id="{20664BDB-A42A-81E3-CC6A-FAB392BA6B7F}"/>
              </a:ext>
            </a:extLst>
          </p:cNvPr>
          <p:cNvSpPr txBox="1"/>
          <p:nvPr/>
        </p:nvSpPr>
        <p:spPr>
          <a:xfrm>
            <a:off x="1747386" y="4234964"/>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4" name="TextBox 3">
            <a:extLst>
              <a:ext uri="{FF2B5EF4-FFF2-40B4-BE49-F238E27FC236}">
                <a16:creationId xmlns:a16="http://schemas.microsoft.com/office/drawing/2014/main" id="{E9CCCE53-B78F-C6F9-57A4-A286DA13834D}"/>
              </a:ext>
            </a:extLst>
          </p:cNvPr>
          <p:cNvSpPr txBox="1"/>
          <p:nvPr/>
        </p:nvSpPr>
        <p:spPr>
          <a:xfrm>
            <a:off x="4805578" y="5368129"/>
            <a:ext cx="2580843" cy="1077218"/>
          </a:xfrm>
          <a:prstGeom prst="rect">
            <a:avLst/>
          </a:prstGeom>
          <a:solidFill>
            <a:srgbClr val="FFC000">
              <a:alpha val="35411"/>
            </a:srgbClr>
          </a:solidFill>
        </p:spPr>
        <p:txBody>
          <a:bodyPr wrap="square" rtlCol="0">
            <a:spAutoFit/>
          </a:bodyPr>
          <a:lstStyle/>
          <a:p>
            <a:pPr algn="ctr"/>
            <a:r>
              <a:rPr lang="en-US" sz="3200" dirty="0">
                <a:latin typeface="+mj-lt"/>
              </a:rPr>
              <a:t>Correlated-product TDF</a:t>
            </a:r>
          </a:p>
        </p:txBody>
      </p:sp>
      <p:cxnSp>
        <p:nvCxnSpPr>
          <p:cNvPr id="6" name="Straight Arrow Connector 5">
            <a:extLst>
              <a:ext uri="{FF2B5EF4-FFF2-40B4-BE49-F238E27FC236}">
                <a16:creationId xmlns:a16="http://schemas.microsoft.com/office/drawing/2014/main" id="{FD040778-34C8-ACE4-64B3-B03FC867979F}"/>
              </a:ext>
            </a:extLst>
          </p:cNvPr>
          <p:cNvCxnSpPr>
            <a:cxnSpLocks/>
          </p:cNvCxnSpPr>
          <p:nvPr/>
        </p:nvCxnSpPr>
        <p:spPr>
          <a:xfrm flipH="1" flipV="1">
            <a:off x="3225691" y="5411972"/>
            <a:ext cx="1457614" cy="49476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5F95277-4917-624D-734A-24C5BE92CD0B}"/>
              </a:ext>
            </a:extLst>
          </p:cNvPr>
          <p:cNvSpPr txBox="1"/>
          <p:nvPr/>
        </p:nvSpPr>
        <p:spPr>
          <a:xfrm>
            <a:off x="3071735" y="5074532"/>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1" name="TextBox 10">
            <a:extLst>
              <a:ext uri="{FF2B5EF4-FFF2-40B4-BE49-F238E27FC236}">
                <a16:creationId xmlns:a16="http://schemas.microsoft.com/office/drawing/2014/main" id="{DF4BA6B4-DA20-B258-B7F1-972B2813385F}"/>
              </a:ext>
            </a:extLst>
          </p:cNvPr>
          <p:cNvSpPr txBox="1"/>
          <p:nvPr/>
        </p:nvSpPr>
        <p:spPr>
          <a:xfrm>
            <a:off x="466292" y="1975898"/>
            <a:ext cx="2716325"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12" name="Straight Arrow Connector 11">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a:effectLst/>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B6320BE-E004-DA55-E7EC-BF22E388F958}"/>
              </a:ext>
            </a:extLst>
          </p:cNvPr>
          <p:cNvSpPr txBox="1"/>
          <p:nvPr/>
        </p:nvSpPr>
        <p:spPr>
          <a:xfrm>
            <a:off x="3521438" y="2474353"/>
            <a:ext cx="1861457" cy="307777"/>
          </a:xfrm>
          <a:prstGeom prst="rect">
            <a:avLst/>
          </a:prstGeom>
          <a:noFill/>
        </p:spPr>
        <p:txBody>
          <a:bodyPr wrap="square" rtlCol="0">
            <a:spAutoFit/>
          </a:bodyPr>
          <a:lstStyle/>
          <a:p>
            <a:pPr algn="ctr"/>
            <a:r>
              <a:rPr lang="en-US" sz="1400" dirty="0"/>
              <a:t>[Boneh-Zhandry’13]</a:t>
            </a:r>
          </a:p>
        </p:txBody>
      </p:sp>
      <p:cxnSp>
        <p:nvCxnSpPr>
          <p:cNvPr id="24" name="Straight Arrow Connector 23">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26F0EA5-10C7-FB14-A000-7030FA64CBE0}"/>
              </a:ext>
            </a:extLst>
          </p:cNvPr>
          <p:cNvCxnSpPr>
            <a:cxnSpLocks/>
            <a:stCxn id="27" idx="1"/>
          </p:cNvCxnSpPr>
          <p:nvPr/>
        </p:nvCxnSpPr>
        <p:spPr>
          <a:xfrm flipH="1" flipV="1">
            <a:off x="7489031" y="1670381"/>
            <a:ext cx="1311855" cy="59790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A9BBA51-C0E4-F5DC-9936-4F09A7078CA8}"/>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8" name="TextBox 27">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29" name="TextBox 28">
            <a:extLst>
              <a:ext uri="{FF2B5EF4-FFF2-40B4-BE49-F238E27FC236}">
                <a16:creationId xmlns:a16="http://schemas.microsoft.com/office/drawing/2014/main" id="{480CA025-2996-DDD8-C2CC-7C186C7F787A}"/>
              </a:ext>
            </a:extLst>
          </p:cNvPr>
          <p:cNvSpPr txBox="1"/>
          <p:nvPr/>
        </p:nvSpPr>
        <p:spPr>
          <a:xfrm>
            <a:off x="7787767" y="379802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30" name="TextBox 29">
            <a:extLst>
              <a:ext uri="{FF2B5EF4-FFF2-40B4-BE49-F238E27FC236}">
                <a16:creationId xmlns:a16="http://schemas.microsoft.com/office/drawing/2014/main" id="{B2DCE650-9A9F-9409-AA90-30FBE8FE1F41}"/>
              </a:ext>
            </a:extLst>
          </p:cNvPr>
          <p:cNvSpPr txBox="1"/>
          <p:nvPr/>
        </p:nvSpPr>
        <p:spPr>
          <a:xfrm>
            <a:off x="7553818" y="1480198"/>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7" name="TextBox 6">
            <a:extLst>
              <a:ext uri="{FF2B5EF4-FFF2-40B4-BE49-F238E27FC236}">
                <a16:creationId xmlns:a16="http://schemas.microsoft.com/office/drawing/2014/main" id="{D5F4ACDA-4911-89F6-D341-8E3058224BE0}"/>
              </a:ext>
            </a:extLst>
          </p:cNvPr>
          <p:cNvSpPr txBox="1"/>
          <p:nvPr/>
        </p:nvSpPr>
        <p:spPr>
          <a:xfrm>
            <a:off x="4630838" y="1384480"/>
            <a:ext cx="2845914"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KEM</a:t>
            </a:r>
          </a:p>
        </p:txBody>
      </p:sp>
      <p:cxnSp>
        <p:nvCxnSpPr>
          <p:cNvPr id="8" name="Straight Arrow Connector 7">
            <a:extLst>
              <a:ext uri="{FF2B5EF4-FFF2-40B4-BE49-F238E27FC236}">
                <a16:creationId xmlns:a16="http://schemas.microsoft.com/office/drawing/2014/main" id="{F351B2AF-B19C-0AB0-A954-A130D22897A9}"/>
              </a:ext>
            </a:extLst>
          </p:cNvPr>
          <p:cNvCxnSpPr>
            <a:cxnSpLocks/>
          </p:cNvCxnSpPr>
          <p:nvPr/>
        </p:nvCxnSpPr>
        <p:spPr>
          <a:xfrm>
            <a:off x="6053795" y="2077276"/>
            <a:ext cx="1" cy="96876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5F90D68-19D8-FC3B-C5C8-990756DBB4D7}"/>
              </a:ext>
            </a:extLst>
          </p:cNvPr>
          <p:cNvSpPr txBox="1"/>
          <p:nvPr/>
        </p:nvSpPr>
        <p:spPr>
          <a:xfrm>
            <a:off x="5966050" y="235866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9" name="TextBox 8">
            <a:extLst>
              <a:ext uri="{FF2B5EF4-FFF2-40B4-BE49-F238E27FC236}">
                <a16:creationId xmlns:a16="http://schemas.microsoft.com/office/drawing/2014/main" id="{DCA19E6A-51A1-B87E-86A2-9E46416C9739}"/>
              </a:ext>
            </a:extLst>
          </p:cNvPr>
          <p:cNvSpPr txBox="1"/>
          <p:nvPr/>
        </p:nvSpPr>
        <p:spPr>
          <a:xfrm>
            <a:off x="756749" y="2917133"/>
            <a:ext cx="2163359" cy="1077218"/>
          </a:xfrm>
          <a:prstGeom prst="rect">
            <a:avLst/>
          </a:prstGeom>
          <a:solidFill>
            <a:srgbClr val="FFC000">
              <a:alpha val="35411"/>
            </a:srgbClr>
          </a:solidFill>
        </p:spPr>
        <p:txBody>
          <a:bodyPr wrap="square" rtlCol="0">
            <a:spAutoFit/>
          </a:bodyPr>
          <a:lstStyle/>
          <a:p>
            <a:pPr algn="ctr"/>
            <a:r>
              <a:rPr lang="en-US" sz="3200" dirty="0">
                <a:latin typeface="+mj-lt"/>
              </a:rPr>
              <a:t>1-bit 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0" name="Straight Arrow Connector 9">
            <a:extLst>
              <a:ext uri="{FF2B5EF4-FFF2-40B4-BE49-F238E27FC236}">
                <a16:creationId xmlns:a16="http://schemas.microsoft.com/office/drawing/2014/main" id="{0D217BC0-EF78-5132-38A2-8055B9D4D2E6}"/>
              </a:ext>
            </a:extLst>
          </p:cNvPr>
          <p:cNvCxnSpPr>
            <a:cxnSpLocks/>
          </p:cNvCxnSpPr>
          <p:nvPr/>
        </p:nvCxnSpPr>
        <p:spPr>
          <a:xfrm flipV="1">
            <a:off x="3015283" y="3428801"/>
            <a:ext cx="1559103" cy="528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CEDAE73-397E-0246-6D72-923C7C88E8C3}"/>
              </a:ext>
            </a:extLst>
          </p:cNvPr>
          <p:cNvSpPr txBox="1"/>
          <p:nvPr/>
        </p:nvSpPr>
        <p:spPr>
          <a:xfrm>
            <a:off x="2864105" y="3472024"/>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4" name="TextBox 13">
            <a:extLst>
              <a:ext uri="{FF2B5EF4-FFF2-40B4-BE49-F238E27FC236}">
                <a16:creationId xmlns:a16="http://schemas.microsoft.com/office/drawing/2014/main" id="{9DE33A6D-060B-3406-443D-4095EF799FA5}"/>
              </a:ext>
            </a:extLst>
          </p:cNvPr>
          <p:cNvSpPr txBox="1"/>
          <p:nvPr/>
        </p:nvSpPr>
        <p:spPr>
          <a:xfrm>
            <a:off x="3633805" y="3772116"/>
            <a:ext cx="2623456" cy="307777"/>
          </a:xfrm>
          <a:prstGeom prst="rect">
            <a:avLst/>
          </a:prstGeom>
          <a:noFill/>
        </p:spPr>
        <p:txBody>
          <a:bodyPr wrap="square" rtlCol="0">
            <a:spAutoFit/>
          </a:bodyPr>
          <a:lstStyle/>
          <a:p>
            <a:pPr algn="ctr"/>
            <a:r>
              <a:rPr lang="en-US" sz="1400" dirty="0"/>
              <a:t>[Chevalier-Ebrahimi-Vu’22]</a:t>
            </a:r>
            <a:endParaRPr lang="en-US" sz="1400" dirty="0">
              <a:solidFill>
                <a:srgbClr val="00B050"/>
              </a:solidFill>
            </a:endParaRPr>
          </a:p>
        </p:txBody>
      </p:sp>
      <p:sp>
        <p:nvSpPr>
          <p:cNvPr id="17" name="TextBox 16">
            <a:extLst>
              <a:ext uri="{FF2B5EF4-FFF2-40B4-BE49-F238E27FC236}">
                <a16:creationId xmlns:a16="http://schemas.microsoft.com/office/drawing/2014/main" id="{DFD19C0C-5534-DE3A-5AF0-C76BC9B88F98}"/>
              </a:ext>
            </a:extLst>
          </p:cNvPr>
          <p:cNvSpPr txBox="1"/>
          <p:nvPr/>
        </p:nvSpPr>
        <p:spPr>
          <a:xfrm>
            <a:off x="4551777" y="4197531"/>
            <a:ext cx="3004036"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9" name="Straight Arrow Connector 18">
            <a:extLst>
              <a:ext uri="{FF2B5EF4-FFF2-40B4-BE49-F238E27FC236}">
                <a16:creationId xmlns:a16="http://schemas.microsoft.com/office/drawing/2014/main" id="{89C709F7-807F-DC9E-AE82-C7B24EF84795}"/>
              </a:ext>
            </a:extLst>
          </p:cNvPr>
          <p:cNvCxnSpPr>
            <a:cxnSpLocks/>
          </p:cNvCxnSpPr>
          <p:nvPr/>
        </p:nvCxnSpPr>
        <p:spPr>
          <a:xfrm>
            <a:off x="6053795" y="3789123"/>
            <a:ext cx="0" cy="33630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1" name="Rectangle 20">
            <a:extLst>
              <a:ext uri="{FF2B5EF4-FFF2-40B4-BE49-F238E27FC236}">
                <a16:creationId xmlns:a16="http://schemas.microsoft.com/office/drawing/2014/main" id="{A2BDDF0F-CA6B-AECD-C35D-283413F9290A}"/>
              </a:ext>
            </a:extLst>
          </p:cNvPr>
          <p:cNvSpPr/>
          <p:nvPr/>
        </p:nvSpPr>
        <p:spPr>
          <a:xfrm>
            <a:off x="1041752" y="404551"/>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9ADF774B-F172-FEC3-3FCF-BED8A5018E91}"/>
              </a:ext>
            </a:extLst>
          </p:cNvPr>
          <p:cNvSpPr txBox="1"/>
          <p:nvPr/>
        </p:nvSpPr>
        <p:spPr>
          <a:xfrm>
            <a:off x="1004541" y="416158"/>
            <a:ext cx="1589804"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23" name="Straight Arrow Connector 22">
            <a:extLst>
              <a:ext uri="{FF2B5EF4-FFF2-40B4-BE49-F238E27FC236}">
                <a16:creationId xmlns:a16="http://schemas.microsoft.com/office/drawing/2014/main" id="{37C67B5E-3B86-F0B8-709E-E20620E76BEF}"/>
              </a:ext>
            </a:extLst>
          </p:cNvPr>
          <p:cNvCxnSpPr>
            <a:cxnSpLocks/>
          </p:cNvCxnSpPr>
          <p:nvPr/>
        </p:nvCxnSpPr>
        <p:spPr>
          <a:xfrm>
            <a:off x="1762865" y="1126708"/>
            <a:ext cx="0" cy="74993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12944BCE-FE1C-274A-0B3B-FE7FF4121CA6}"/>
              </a:ext>
            </a:extLst>
          </p:cNvPr>
          <p:cNvSpPr txBox="1"/>
          <p:nvPr/>
        </p:nvSpPr>
        <p:spPr>
          <a:xfrm>
            <a:off x="1762865" y="1310542"/>
            <a:ext cx="1861457" cy="307777"/>
          </a:xfrm>
          <a:prstGeom prst="rect">
            <a:avLst/>
          </a:prstGeom>
          <a:noFill/>
        </p:spPr>
        <p:txBody>
          <a:bodyPr wrap="square" rtlCol="0">
            <a:spAutoFit/>
          </a:bodyPr>
          <a:lstStyle/>
          <a:p>
            <a:pPr algn="ctr"/>
            <a:r>
              <a:rPr lang="en-US" sz="1400" dirty="0"/>
              <a:t>[Boneh-Zhandry’13]</a:t>
            </a:r>
          </a:p>
        </p:txBody>
      </p:sp>
      <p:sp>
        <p:nvSpPr>
          <p:cNvPr id="32" name="Rectangle 31">
            <a:extLst>
              <a:ext uri="{FF2B5EF4-FFF2-40B4-BE49-F238E27FC236}">
                <a16:creationId xmlns:a16="http://schemas.microsoft.com/office/drawing/2014/main" id="{0505A901-39EF-120B-0443-60AB9507957B}"/>
              </a:ext>
            </a:extLst>
          </p:cNvPr>
          <p:cNvSpPr/>
          <p:nvPr/>
        </p:nvSpPr>
        <p:spPr>
          <a:xfrm>
            <a:off x="9649224" y="406755"/>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33" name="TextBox 32">
            <a:extLst>
              <a:ext uri="{FF2B5EF4-FFF2-40B4-BE49-F238E27FC236}">
                <a16:creationId xmlns:a16="http://schemas.microsoft.com/office/drawing/2014/main" id="{BD17FEBD-63F6-E886-28FD-27A562BC3B18}"/>
              </a:ext>
            </a:extLst>
          </p:cNvPr>
          <p:cNvSpPr txBox="1"/>
          <p:nvPr/>
        </p:nvSpPr>
        <p:spPr>
          <a:xfrm>
            <a:off x="9741244" y="416158"/>
            <a:ext cx="1589804" cy="1077218"/>
          </a:xfrm>
          <a:prstGeom prst="rect">
            <a:avLst/>
          </a:prstGeom>
          <a:noFill/>
        </p:spPr>
        <p:txBody>
          <a:bodyPr wrap="square" rtlCol="0">
            <a:spAutoFit/>
          </a:bodyPr>
          <a:lstStyle/>
          <a:p>
            <a:r>
              <a:rPr lang="en-US" sz="3200" dirty="0"/>
              <a:t>Codes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cxnSp>
        <p:nvCxnSpPr>
          <p:cNvPr id="34" name="Straight Arrow Connector 33">
            <a:extLst>
              <a:ext uri="{FF2B5EF4-FFF2-40B4-BE49-F238E27FC236}">
                <a16:creationId xmlns:a16="http://schemas.microsoft.com/office/drawing/2014/main" id="{06865C14-0D7C-3908-6C9A-1465C8BE16D7}"/>
              </a:ext>
            </a:extLst>
          </p:cNvPr>
          <p:cNvCxnSpPr>
            <a:cxnSpLocks/>
          </p:cNvCxnSpPr>
          <p:nvPr/>
        </p:nvCxnSpPr>
        <p:spPr>
          <a:xfrm>
            <a:off x="10370337" y="1128912"/>
            <a:ext cx="0" cy="74993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43236554-E563-A447-B9B9-FB7D4F490838}"/>
              </a:ext>
            </a:extLst>
          </p:cNvPr>
          <p:cNvSpPr txBox="1"/>
          <p:nvPr/>
        </p:nvSpPr>
        <p:spPr>
          <a:xfrm>
            <a:off x="10330543" y="1255366"/>
            <a:ext cx="1861457" cy="523220"/>
          </a:xfrm>
          <a:prstGeom prst="rect">
            <a:avLst/>
          </a:prstGeom>
          <a:noFill/>
        </p:spPr>
        <p:txBody>
          <a:bodyPr wrap="square" rtlCol="0">
            <a:spAutoFit/>
          </a:bodyPr>
          <a:lstStyle/>
          <a:p>
            <a:pPr algn="ctr"/>
            <a:r>
              <a:rPr lang="en-US" sz="1400" dirty="0"/>
              <a:t>[Applebaum-Cash-Peikert-Sahai’09]</a:t>
            </a:r>
          </a:p>
        </p:txBody>
      </p:sp>
      <p:sp>
        <p:nvSpPr>
          <p:cNvPr id="39" name="Rectangle 38">
            <a:extLst>
              <a:ext uri="{FF2B5EF4-FFF2-40B4-BE49-F238E27FC236}">
                <a16:creationId xmlns:a16="http://schemas.microsoft.com/office/drawing/2014/main" id="{8741E766-9AEB-F3B5-9B65-B1F8D887CC98}"/>
              </a:ext>
            </a:extLst>
          </p:cNvPr>
          <p:cNvSpPr/>
          <p:nvPr/>
        </p:nvSpPr>
        <p:spPr>
          <a:xfrm>
            <a:off x="1039522" y="5948171"/>
            <a:ext cx="1502229" cy="651687"/>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H"/>
          </a:p>
        </p:txBody>
      </p:sp>
      <p:sp>
        <p:nvSpPr>
          <p:cNvPr id="40" name="TextBox 39">
            <a:extLst>
              <a:ext uri="{FF2B5EF4-FFF2-40B4-BE49-F238E27FC236}">
                <a16:creationId xmlns:a16="http://schemas.microsoft.com/office/drawing/2014/main" id="{3FA0A553-99D2-1812-C6D4-C007143196BE}"/>
              </a:ext>
            </a:extLst>
          </p:cNvPr>
          <p:cNvSpPr txBox="1"/>
          <p:nvPr/>
        </p:nvSpPr>
        <p:spPr>
          <a:xfrm>
            <a:off x="1002311" y="5959778"/>
            <a:ext cx="1589804" cy="1077218"/>
          </a:xfrm>
          <a:prstGeom prst="rect">
            <a:avLst/>
          </a:prstGeom>
          <a:noFill/>
        </p:spPr>
        <p:txBody>
          <a:bodyPr wrap="square" rtlCol="0">
            <a:spAutoFit/>
          </a:bodyPr>
          <a:lstStyle/>
          <a:p>
            <a:r>
              <a:rPr lang="en-US" sz="3200" dirty="0"/>
              <a:t>Lattices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CH" sz="1600" dirty="0"/>
          </a:p>
        </p:txBody>
      </p:sp>
      <p:sp>
        <p:nvSpPr>
          <p:cNvPr id="41" name="TextBox 40">
            <a:extLst>
              <a:ext uri="{FF2B5EF4-FFF2-40B4-BE49-F238E27FC236}">
                <a16:creationId xmlns:a16="http://schemas.microsoft.com/office/drawing/2014/main" id="{6656AA19-3A06-546E-148D-50416E054041}"/>
              </a:ext>
            </a:extLst>
          </p:cNvPr>
          <p:cNvSpPr txBox="1"/>
          <p:nvPr/>
        </p:nvSpPr>
        <p:spPr>
          <a:xfrm>
            <a:off x="2649433" y="6009858"/>
            <a:ext cx="1974010" cy="307777"/>
          </a:xfrm>
          <a:prstGeom prst="rect">
            <a:avLst/>
          </a:prstGeom>
          <a:noFill/>
        </p:spPr>
        <p:txBody>
          <a:bodyPr wrap="square" rtlCol="0">
            <a:spAutoFit/>
          </a:bodyPr>
          <a:lstStyle/>
          <a:p>
            <a:pPr algn="ctr"/>
            <a:r>
              <a:rPr lang="en-US" sz="1400" dirty="0"/>
              <a:t>[Micciancio-Peikert’13]</a:t>
            </a:r>
          </a:p>
        </p:txBody>
      </p:sp>
      <p:cxnSp>
        <p:nvCxnSpPr>
          <p:cNvPr id="42" name="Straight Arrow Connector 41">
            <a:extLst>
              <a:ext uri="{FF2B5EF4-FFF2-40B4-BE49-F238E27FC236}">
                <a16:creationId xmlns:a16="http://schemas.microsoft.com/office/drawing/2014/main" id="{EFB05D90-C8E6-BF16-F843-9520AF10902A}"/>
              </a:ext>
            </a:extLst>
          </p:cNvPr>
          <p:cNvCxnSpPr>
            <a:cxnSpLocks/>
          </p:cNvCxnSpPr>
          <p:nvPr/>
        </p:nvCxnSpPr>
        <p:spPr>
          <a:xfrm>
            <a:off x="2592115" y="6308433"/>
            <a:ext cx="2125813"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79AE7217-EA3E-87B6-3E05-E58BD9A5C16C}"/>
              </a:ext>
            </a:extLst>
          </p:cNvPr>
          <p:cNvSpPr txBox="1"/>
          <p:nvPr/>
        </p:nvSpPr>
        <p:spPr>
          <a:xfrm>
            <a:off x="10232063" y="3971374"/>
            <a:ext cx="1861457" cy="738664"/>
          </a:xfrm>
          <a:prstGeom prst="rect">
            <a:avLst/>
          </a:prstGeom>
          <a:noFill/>
        </p:spPr>
        <p:txBody>
          <a:bodyPr wrap="square" rtlCol="0">
            <a:spAutoFit/>
          </a:bodyPr>
          <a:lstStyle/>
          <a:p>
            <a:pPr algn="ctr"/>
            <a:r>
              <a:rPr lang="en-US" sz="1400" dirty="0"/>
              <a:t>[</a:t>
            </a:r>
            <a:r>
              <a:rPr lang="en-US" sz="1400" dirty="0" err="1"/>
              <a:t>Alamati</a:t>
            </a:r>
            <a:r>
              <a:rPr lang="en-US" sz="1400" dirty="0"/>
              <a:t>-De Feo-Montgomery-Patranabis’20]</a:t>
            </a:r>
          </a:p>
        </p:txBody>
      </p:sp>
      <p:cxnSp>
        <p:nvCxnSpPr>
          <p:cNvPr id="46" name="Straight Arrow Connector 45">
            <a:extLst>
              <a:ext uri="{FF2B5EF4-FFF2-40B4-BE49-F238E27FC236}">
                <a16:creationId xmlns:a16="http://schemas.microsoft.com/office/drawing/2014/main" id="{AAA220B9-3C70-CA37-D5F5-4DDCDD8E6C27}"/>
              </a:ext>
            </a:extLst>
          </p:cNvPr>
          <p:cNvCxnSpPr>
            <a:cxnSpLocks/>
          </p:cNvCxnSpPr>
          <p:nvPr/>
        </p:nvCxnSpPr>
        <p:spPr>
          <a:xfrm>
            <a:off x="10370337" y="3974211"/>
            <a:ext cx="0" cy="735827"/>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061D7757-CDB5-8033-FEE4-B175D5256D1C}"/>
              </a:ext>
            </a:extLst>
          </p:cNvPr>
          <p:cNvSpPr/>
          <p:nvPr/>
        </p:nvSpPr>
        <p:spPr>
          <a:xfrm>
            <a:off x="8985080" y="3101265"/>
            <a:ext cx="2830515" cy="654878"/>
          </a:xfrm>
          <a:prstGeom prst="rect">
            <a:avLst/>
          </a:prstGeom>
          <a:solidFill>
            <a:srgbClr val="5B9BD5">
              <a:alpha val="25098"/>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200" dirty="0">
                <a:solidFill>
                  <a:schemeClr val="tx1"/>
                </a:solidFill>
              </a:rPr>
              <a:t>Group Actions</a:t>
            </a:r>
          </a:p>
        </p:txBody>
      </p:sp>
    </p:spTree>
    <p:extLst>
      <p:ext uri="{BB962C8B-B14F-4D97-AF65-F5344CB8AC3E}">
        <p14:creationId xmlns:p14="http://schemas.microsoft.com/office/powerpoint/2010/main" val="125836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1412-F059-4481-B313-1A518CD6BBE3}"/>
              </a:ext>
            </a:extLst>
          </p:cNvPr>
          <p:cNvSpPr>
            <a:spLocks noGrp="1"/>
          </p:cNvSpPr>
          <p:nvPr>
            <p:ph type="ctrTitle"/>
          </p:nvPr>
        </p:nvSpPr>
        <p:spPr>
          <a:xfrm>
            <a:off x="1924850" y="626311"/>
            <a:ext cx="8342299" cy="2387600"/>
          </a:xfrm>
        </p:spPr>
        <p:txBody>
          <a:bodyPr>
            <a:normAutofit/>
          </a:bodyPr>
          <a:lstStyle/>
          <a:p>
            <a:r>
              <a:rPr lang="en-US" sz="4800" dirty="0"/>
              <a:t>Quantum CCA-Secure PKE</a:t>
            </a:r>
            <a:r>
              <a:rPr lang="en-US" sz="4800" dirty="0">
                <a:solidFill>
                  <a:schemeClr val="tx1">
                    <a:alpha val="20000"/>
                  </a:schemeClr>
                </a:solidFill>
              </a:rPr>
              <a:t>,</a:t>
            </a:r>
            <a:r>
              <a:rPr lang="en-US" sz="4800" dirty="0"/>
              <a:t> </a:t>
            </a:r>
            <a:r>
              <a:rPr lang="en-US" sz="4800" dirty="0">
                <a:solidFill>
                  <a:schemeClr val="tx1">
                    <a:alpha val="20000"/>
                  </a:schemeClr>
                </a:solidFill>
              </a:rPr>
              <a:t>Revisited</a:t>
            </a:r>
            <a:endParaRPr lang="en-CH" sz="4800" dirty="0">
              <a:solidFill>
                <a:schemeClr val="tx1">
                  <a:alpha val="20000"/>
                </a:schemeClr>
              </a:solidFill>
            </a:endParaRPr>
          </a:p>
        </p:txBody>
      </p:sp>
    </p:spTree>
    <p:extLst>
      <p:ext uri="{BB962C8B-B14F-4D97-AF65-F5344CB8AC3E}">
        <p14:creationId xmlns:p14="http://schemas.microsoft.com/office/powerpoint/2010/main" val="34731022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B554EF11-2986-49B8-C11F-BEA8297909B2}"/>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361771" y="336645"/>
            <a:ext cx="11827265" cy="6693988"/>
          </a:xfrm>
          <a:prstGeom prst="rect">
            <a:avLst/>
          </a:prstGeom>
        </p:spPr>
      </p:pic>
      <p:sp>
        <p:nvSpPr>
          <p:cNvPr id="3" name="Rectangle 2">
            <a:extLst>
              <a:ext uri="{FF2B5EF4-FFF2-40B4-BE49-F238E27FC236}">
                <a16:creationId xmlns:a16="http://schemas.microsoft.com/office/drawing/2014/main" id="{19800AC3-DDB0-4D75-95E4-3395DBABD4B2}"/>
              </a:ext>
            </a:extLst>
          </p:cNvPr>
          <p:cNvSpPr/>
          <p:nvPr/>
        </p:nvSpPr>
        <p:spPr>
          <a:xfrm>
            <a:off x="9444942" y="3125163"/>
            <a:ext cx="2453833" cy="833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EE8C1BBB-ECE0-E222-7CAA-DE8934E68E7D}"/>
              </a:ext>
            </a:extLst>
          </p:cNvPr>
          <p:cNvPicPr>
            <a:picLocks noChangeAspect="1"/>
          </p:cNvPicPr>
          <p:nvPr/>
        </p:nvPicPr>
        <p:blipFill>
          <a:blip r:embed="rId5">
            <a:alphaModFix/>
            <a:extLst>
              <a:ext uri="{BEBA8EAE-BF5A-486C-A8C5-ECC9F3942E4B}">
                <a14:imgProps xmlns:a14="http://schemas.microsoft.com/office/drawing/2010/main">
                  <a14:imgLayer r:embed="rId6">
                    <a14:imgEffect>
                      <a14:artisticBlur/>
                    </a14:imgEffect>
                  </a14:imgLayer>
                </a14:imgProps>
              </a:ext>
            </a:extLst>
          </a:blip>
          <a:stretch>
            <a:fillRect/>
          </a:stretch>
        </p:blipFill>
        <p:spPr>
          <a:xfrm>
            <a:off x="8897327" y="3061595"/>
            <a:ext cx="3011685" cy="859611"/>
          </a:xfrm>
          <a:prstGeom prst="rect">
            <a:avLst/>
          </a:prstGeom>
        </p:spPr>
      </p:pic>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57" name="Rectangle 56">
            <a:extLst>
              <a:ext uri="{FF2B5EF4-FFF2-40B4-BE49-F238E27FC236}">
                <a16:creationId xmlns:a16="http://schemas.microsoft.com/office/drawing/2014/main" id="{18D1BB46-C3BF-3780-F45A-457C7C0F99AB}"/>
              </a:ext>
            </a:extLst>
          </p:cNvPr>
          <p:cNvSpPr/>
          <p:nvPr/>
        </p:nvSpPr>
        <p:spPr>
          <a:xfrm>
            <a:off x="1772851" y="1498920"/>
            <a:ext cx="9005104" cy="4855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8" name="Rectangle 57">
            <a:extLst>
              <a:ext uri="{FF2B5EF4-FFF2-40B4-BE49-F238E27FC236}">
                <a16:creationId xmlns:a16="http://schemas.microsoft.com/office/drawing/2014/main" id="{E5F7FA2C-4C38-AA73-B1B6-F6EA2BEE9BB2}"/>
              </a:ext>
            </a:extLst>
          </p:cNvPr>
          <p:cNvSpPr/>
          <p:nvPr/>
        </p:nvSpPr>
        <p:spPr>
          <a:xfrm>
            <a:off x="1932972" y="2060293"/>
            <a:ext cx="8692587" cy="3773347"/>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60" name="TextBox 59">
            <a:extLst>
              <a:ext uri="{FF2B5EF4-FFF2-40B4-BE49-F238E27FC236}">
                <a16:creationId xmlns:a16="http://schemas.microsoft.com/office/drawing/2014/main" id="{E83A9BCB-3C3B-332B-5229-5759E98FE262}"/>
              </a:ext>
            </a:extLst>
          </p:cNvPr>
          <p:cNvSpPr txBox="1"/>
          <p:nvPr/>
        </p:nvSpPr>
        <p:spPr>
          <a:xfrm>
            <a:off x="2050643" y="2150928"/>
            <a:ext cx="8812197" cy="4370427"/>
          </a:xfrm>
          <a:prstGeom prst="rect">
            <a:avLst/>
          </a:prstGeom>
          <a:noFill/>
        </p:spPr>
        <p:txBody>
          <a:bodyPr wrap="square" rtlCol="0">
            <a:spAutoFit/>
          </a:bodyPr>
          <a:lstStyle/>
          <a:p>
            <a:pPr algn="ctr"/>
            <a:r>
              <a:rPr lang="en-US" sz="2800" dirty="0"/>
              <a:t>All our analyzed PKE constructions are </a:t>
            </a:r>
            <a:r>
              <a:rPr lang="en-US" sz="2800" b="1" dirty="0"/>
              <a:t>classical</a:t>
            </a:r>
            <a:r>
              <a:rPr lang="en-US" sz="2800" dirty="0"/>
              <a:t>.</a:t>
            </a:r>
          </a:p>
          <a:p>
            <a:endParaRPr lang="en-US" sz="2800" dirty="0"/>
          </a:p>
          <a:p>
            <a:pPr marL="285750" indent="-285750">
              <a:buFont typeface="Arial" panose="020B0604020202020204" pitchFamily="34" charset="0"/>
              <a:buChar char="•"/>
            </a:pPr>
            <a:r>
              <a:rPr lang="en-US" sz="2800" dirty="0"/>
              <a:t>They can be implemented on </a:t>
            </a:r>
            <a:r>
              <a:rPr lang="en-US" sz="2800" b="1" dirty="0"/>
              <a:t>classical computers</a:t>
            </a:r>
            <a:r>
              <a:rPr lang="en-US" sz="2800" dirty="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As opposed to </a:t>
            </a:r>
            <a:r>
              <a:rPr lang="en-US" sz="2800" b="1" dirty="0"/>
              <a:t>quantum PKE schemes </a:t>
            </a:r>
            <a:r>
              <a:rPr lang="en-US" sz="2800" dirty="0"/>
              <a:t>(e.g., in [</a:t>
            </a:r>
            <a:r>
              <a:rPr lang="en-US" sz="2800" dirty="0" err="1"/>
              <a:t>Barooti-Grilo-Huguenin</a:t>
            </a:r>
            <a:r>
              <a:rPr lang="en-US" sz="2800" dirty="0"/>
              <a:t>(-)Dumittan-Malavolta-Sattath-Vu-Walter’23]) which need inherent quantum components, such as </a:t>
            </a:r>
            <a:r>
              <a:rPr lang="en-US" sz="2800" b="1" dirty="0"/>
              <a:t>quantum public keys</a:t>
            </a:r>
            <a:r>
              <a:rPr lang="en-US" sz="2800" dirty="0"/>
              <a:t>.</a:t>
            </a:r>
            <a:endParaRPr lang="en-US" sz="2800" b="1" dirty="0"/>
          </a:p>
          <a:p>
            <a:pPr marL="285750" indent="-285750">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algn="ctr"/>
            <a:endParaRPr lang="en-CH" dirty="0"/>
          </a:p>
        </p:txBody>
      </p:sp>
      <p:sp>
        <p:nvSpPr>
          <p:cNvPr id="2" name="Rectangle 1">
            <a:extLst>
              <a:ext uri="{FF2B5EF4-FFF2-40B4-BE49-F238E27FC236}">
                <a16:creationId xmlns:a16="http://schemas.microsoft.com/office/drawing/2014/main" id="{512F7D1C-EA6B-7C2F-3A30-EDEE08683AB3}"/>
              </a:ext>
            </a:extLst>
          </p:cNvPr>
          <p:cNvSpPr/>
          <p:nvPr/>
        </p:nvSpPr>
        <p:spPr>
          <a:xfrm>
            <a:off x="1932972" y="2824028"/>
            <a:ext cx="8738886" cy="32582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036746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B554EF11-2986-49B8-C11F-BEA8297909B2}"/>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361771" y="336645"/>
            <a:ext cx="11827265" cy="6693988"/>
          </a:xfrm>
          <a:prstGeom prst="rect">
            <a:avLst/>
          </a:prstGeom>
        </p:spPr>
      </p:pic>
      <p:sp>
        <p:nvSpPr>
          <p:cNvPr id="3" name="Rectangle 2">
            <a:extLst>
              <a:ext uri="{FF2B5EF4-FFF2-40B4-BE49-F238E27FC236}">
                <a16:creationId xmlns:a16="http://schemas.microsoft.com/office/drawing/2014/main" id="{47735323-D64C-488A-6F78-4BE270B9C252}"/>
              </a:ext>
            </a:extLst>
          </p:cNvPr>
          <p:cNvSpPr/>
          <p:nvPr/>
        </p:nvSpPr>
        <p:spPr>
          <a:xfrm>
            <a:off x="9444942" y="3125163"/>
            <a:ext cx="2453833" cy="833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6" name="Picture 5">
            <a:extLst>
              <a:ext uri="{FF2B5EF4-FFF2-40B4-BE49-F238E27FC236}">
                <a16:creationId xmlns:a16="http://schemas.microsoft.com/office/drawing/2014/main" id="{90D68D1C-9928-C0A1-B0F7-18C4DAA88673}"/>
              </a:ext>
            </a:extLst>
          </p:cNvPr>
          <p:cNvPicPr>
            <a:picLocks noChangeAspect="1"/>
          </p:cNvPicPr>
          <p:nvPr/>
        </p:nvPicPr>
        <p:blipFill>
          <a:blip r:embed="rId5">
            <a:alphaModFix/>
            <a:extLst>
              <a:ext uri="{BEBA8EAE-BF5A-486C-A8C5-ECC9F3942E4B}">
                <a14:imgProps xmlns:a14="http://schemas.microsoft.com/office/drawing/2010/main">
                  <a14:imgLayer r:embed="rId6">
                    <a14:imgEffect>
                      <a14:artisticBlur/>
                    </a14:imgEffect>
                  </a14:imgLayer>
                </a14:imgProps>
              </a:ext>
            </a:extLst>
          </a:blip>
          <a:stretch>
            <a:fillRect/>
          </a:stretch>
        </p:blipFill>
        <p:spPr>
          <a:xfrm>
            <a:off x="8897327" y="3061595"/>
            <a:ext cx="3011685" cy="859611"/>
          </a:xfrm>
          <a:prstGeom prst="rect">
            <a:avLst/>
          </a:prstGeom>
        </p:spPr>
      </p:pic>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57" name="Rectangle 56">
            <a:extLst>
              <a:ext uri="{FF2B5EF4-FFF2-40B4-BE49-F238E27FC236}">
                <a16:creationId xmlns:a16="http://schemas.microsoft.com/office/drawing/2014/main" id="{18D1BB46-C3BF-3780-F45A-457C7C0F99AB}"/>
              </a:ext>
            </a:extLst>
          </p:cNvPr>
          <p:cNvSpPr/>
          <p:nvPr/>
        </p:nvSpPr>
        <p:spPr>
          <a:xfrm>
            <a:off x="1772851" y="1498920"/>
            <a:ext cx="9005104" cy="4855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8" name="Rectangle 57">
            <a:extLst>
              <a:ext uri="{FF2B5EF4-FFF2-40B4-BE49-F238E27FC236}">
                <a16:creationId xmlns:a16="http://schemas.microsoft.com/office/drawing/2014/main" id="{E5F7FA2C-4C38-AA73-B1B6-F6EA2BEE9BB2}"/>
              </a:ext>
            </a:extLst>
          </p:cNvPr>
          <p:cNvSpPr/>
          <p:nvPr/>
        </p:nvSpPr>
        <p:spPr>
          <a:xfrm>
            <a:off x="1932972" y="2060293"/>
            <a:ext cx="8692587" cy="3773347"/>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60" name="TextBox 59">
            <a:extLst>
              <a:ext uri="{FF2B5EF4-FFF2-40B4-BE49-F238E27FC236}">
                <a16:creationId xmlns:a16="http://schemas.microsoft.com/office/drawing/2014/main" id="{E83A9BCB-3C3B-332B-5229-5759E98FE262}"/>
              </a:ext>
            </a:extLst>
          </p:cNvPr>
          <p:cNvSpPr txBox="1"/>
          <p:nvPr/>
        </p:nvSpPr>
        <p:spPr>
          <a:xfrm>
            <a:off x="2050643" y="2150928"/>
            <a:ext cx="8812197" cy="4370427"/>
          </a:xfrm>
          <a:prstGeom prst="rect">
            <a:avLst/>
          </a:prstGeom>
          <a:noFill/>
        </p:spPr>
        <p:txBody>
          <a:bodyPr wrap="square" rtlCol="0">
            <a:spAutoFit/>
          </a:bodyPr>
          <a:lstStyle/>
          <a:p>
            <a:pPr algn="ctr"/>
            <a:r>
              <a:rPr lang="en-US" sz="2800" dirty="0"/>
              <a:t>All our analyzed PKE constructions are </a:t>
            </a:r>
            <a:r>
              <a:rPr lang="en-US" sz="2800" b="1" dirty="0"/>
              <a:t>classical</a:t>
            </a:r>
            <a:r>
              <a:rPr lang="en-US" sz="2800" dirty="0"/>
              <a:t>.</a:t>
            </a:r>
          </a:p>
          <a:p>
            <a:endParaRPr lang="en-US" sz="2800" dirty="0"/>
          </a:p>
          <a:p>
            <a:pPr marL="285750" indent="-285750">
              <a:buFont typeface="Arial" panose="020B0604020202020204" pitchFamily="34" charset="0"/>
              <a:buChar char="•"/>
            </a:pPr>
            <a:r>
              <a:rPr lang="en-US" sz="2800" dirty="0"/>
              <a:t>They can be implemented on </a:t>
            </a:r>
            <a:r>
              <a:rPr lang="en-US" sz="2800" b="1" dirty="0"/>
              <a:t>classical computers</a:t>
            </a:r>
            <a:r>
              <a:rPr lang="en-US" sz="2800" dirty="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As opposed to </a:t>
            </a:r>
            <a:r>
              <a:rPr lang="en-US" sz="2800" b="1" dirty="0"/>
              <a:t>quantum PKE schemes </a:t>
            </a:r>
            <a:r>
              <a:rPr lang="en-US" sz="2800" dirty="0"/>
              <a:t>(e.g., in [</a:t>
            </a:r>
            <a:r>
              <a:rPr lang="en-US" sz="2800" dirty="0" err="1"/>
              <a:t>Barooti-Grilo-Huguenin</a:t>
            </a:r>
            <a:r>
              <a:rPr lang="en-US" sz="2800" dirty="0"/>
              <a:t>(-)Dumittan-Malavolta-Sattath-Vu-Walter’23]) which need inherent quantum components, such as </a:t>
            </a:r>
            <a:r>
              <a:rPr lang="en-US" sz="2800" b="1" dirty="0"/>
              <a:t>quantum public keys</a:t>
            </a:r>
            <a:r>
              <a:rPr lang="en-US" sz="2800" dirty="0"/>
              <a:t>.</a:t>
            </a:r>
            <a:endParaRPr lang="en-US" sz="2800" b="1" dirty="0"/>
          </a:p>
          <a:p>
            <a:pPr marL="285750" indent="-285750">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algn="ctr"/>
            <a:endParaRPr lang="en-CH" dirty="0"/>
          </a:p>
        </p:txBody>
      </p:sp>
      <p:sp>
        <p:nvSpPr>
          <p:cNvPr id="2" name="Rectangle 1">
            <a:extLst>
              <a:ext uri="{FF2B5EF4-FFF2-40B4-BE49-F238E27FC236}">
                <a16:creationId xmlns:a16="http://schemas.microsoft.com/office/drawing/2014/main" id="{512F7D1C-EA6B-7C2F-3A30-EDEE08683AB3}"/>
              </a:ext>
            </a:extLst>
          </p:cNvPr>
          <p:cNvSpPr/>
          <p:nvPr/>
        </p:nvSpPr>
        <p:spPr>
          <a:xfrm>
            <a:off x="1932972" y="3703899"/>
            <a:ext cx="8738886" cy="23784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9149858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B554EF11-2986-49B8-C11F-BEA8297909B2}"/>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361771" y="336645"/>
            <a:ext cx="11827265" cy="6693988"/>
          </a:xfrm>
          <a:prstGeom prst="rect">
            <a:avLst/>
          </a:prstGeom>
        </p:spPr>
      </p:pic>
      <p:sp>
        <p:nvSpPr>
          <p:cNvPr id="2" name="Rectangle 1">
            <a:extLst>
              <a:ext uri="{FF2B5EF4-FFF2-40B4-BE49-F238E27FC236}">
                <a16:creationId xmlns:a16="http://schemas.microsoft.com/office/drawing/2014/main" id="{4016B8E5-CD53-5C9E-46BD-2572DA804CF6}"/>
              </a:ext>
            </a:extLst>
          </p:cNvPr>
          <p:cNvSpPr/>
          <p:nvPr/>
        </p:nvSpPr>
        <p:spPr>
          <a:xfrm>
            <a:off x="9455179" y="3183036"/>
            <a:ext cx="2453833" cy="8333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 name="Picture 3">
            <a:extLst>
              <a:ext uri="{FF2B5EF4-FFF2-40B4-BE49-F238E27FC236}">
                <a16:creationId xmlns:a16="http://schemas.microsoft.com/office/drawing/2014/main" id="{12773F82-6A59-9A61-1877-5A01C33F0EAF}"/>
              </a:ext>
            </a:extLst>
          </p:cNvPr>
          <p:cNvPicPr>
            <a:picLocks noChangeAspect="1"/>
          </p:cNvPicPr>
          <p:nvPr/>
        </p:nvPicPr>
        <p:blipFill>
          <a:blip r:embed="rId5">
            <a:alphaModFix/>
            <a:extLst>
              <a:ext uri="{BEBA8EAE-BF5A-486C-A8C5-ECC9F3942E4B}">
                <a14:imgProps xmlns:a14="http://schemas.microsoft.com/office/drawing/2010/main">
                  <a14:imgLayer r:embed="rId6">
                    <a14:imgEffect>
                      <a14:artisticBlur/>
                    </a14:imgEffect>
                  </a14:imgLayer>
                </a14:imgProps>
              </a:ext>
            </a:extLst>
          </a:blip>
          <a:stretch>
            <a:fillRect/>
          </a:stretch>
        </p:blipFill>
        <p:spPr>
          <a:xfrm>
            <a:off x="8897327" y="3061595"/>
            <a:ext cx="3011685" cy="859611"/>
          </a:xfrm>
          <a:prstGeom prst="rect">
            <a:avLst/>
          </a:prstGeom>
        </p:spPr>
      </p:pic>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Results</a:t>
            </a:r>
          </a:p>
        </p:txBody>
      </p:sp>
      <p:sp>
        <p:nvSpPr>
          <p:cNvPr id="57" name="Rectangle 56">
            <a:extLst>
              <a:ext uri="{FF2B5EF4-FFF2-40B4-BE49-F238E27FC236}">
                <a16:creationId xmlns:a16="http://schemas.microsoft.com/office/drawing/2014/main" id="{18D1BB46-C3BF-3780-F45A-457C7C0F99AB}"/>
              </a:ext>
            </a:extLst>
          </p:cNvPr>
          <p:cNvSpPr/>
          <p:nvPr/>
        </p:nvSpPr>
        <p:spPr>
          <a:xfrm>
            <a:off x="1772851" y="1498920"/>
            <a:ext cx="9005104" cy="4855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8" name="Rectangle 57">
            <a:extLst>
              <a:ext uri="{FF2B5EF4-FFF2-40B4-BE49-F238E27FC236}">
                <a16:creationId xmlns:a16="http://schemas.microsoft.com/office/drawing/2014/main" id="{E5F7FA2C-4C38-AA73-B1B6-F6EA2BEE9BB2}"/>
              </a:ext>
            </a:extLst>
          </p:cNvPr>
          <p:cNvSpPr/>
          <p:nvPr/>
        </p:nvSpPr>
        <p:spPr>
          <a:xfrm>
            <a:off x="1932972" y="2060293"/>
            <a:ext cx="8692587" cy="3773347"/>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60" name="TextBox 59">
            <a:extLst>
              <a:ext uri="{FF2B5EF4-FFF2-40B4-BE49-F238E27FC236}">
                <a16:creationId xmlns:a16="http://schemas.microsoft.com/office/drawing/2014/main" id="{E83A9BCB-3C3B-332B-5229-5759E98FE262}"/>
              </a:ext>
            </a:extLst>
          </p:cNvPr>
          <p:cNvSpPr txBox="1"/>
          <p:nvPr/>
        </p:nvSpPr>
        <p:spPr>
          <a:xfrm>
            <a:off x="2050643" y="2150928"/>
            <a:ext cx="8812197" cy="4370427"/>
          </a:xfrm>
          <a:prstGeom prst="rect">
            <a:avLst/>
          </a:prstGeom>
          <a:noFill/>
        </p:spPr>
        <p:txBody>
          <a:bodyPr wrap="square" rtlCol="0">
            <a:spAutoFit/>
          </a:bodyPr>
          <a:lstStyle/>
          <a:p>
            <a:pPr algn="ctr"/>
            <a:r>
              <a:rPr lang="en-US" sz="2800" dirty="0"/>
              <a:t>All our analyzed PKE constructions are </a:t>
            </a:r>
            <a:r>
              <a:rPr lang="en-US" sz="2800" b="1" dirty="0"/>
              <a:t>classical</a:t>
            </a:r>
            <a:r>
              <a:rPr lang="en-US" sz="2800" dirty="0"/>
              <a:t>.</a:t>
            </a:r>
          </a:p>
          <a:p>
            <a:endParaRPr lang="en-US" sz="2800" dirty="0"/>
          </a:p>
          <a:p>
            <a:pPr marL="285750" indent="-285750">
              <a:buFont typeface="Arial" panose="020B0604020202020204" pitchFamily="34" charset="0"/>
              <a:buChar char="•"/>
            </a:pPr>
            <a:r>
              <a:rPr lang="en-US" sz="2800" dirty="0"/>
              <a:t>They can be implemented on </a:t>
            </a:r>
            <a:r>
              <a:rPr lang="en-US" sz="2800" b="1" dirty="0"/>
              <a:t>classical computers</a:t>
            </a:r>
            <a:r>
              <a:rPr lang="en-US" sz="2800" dirty="0"/>
              <a:t>.</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As opposed to </a:t>
            </a:r>
            <a:r>
              <a:rPr lang="en-US" sz="2800" b="1" dirty="0"/>
              <a:t>quantum PKE schemes </a:t>
            </a:r>
            <a:r>
              <a:rPr lang="en-US" sz="2800" dirty="0"/>
              <a:t>(e.g., in [</a:t>
            </a:r>
            <a:r>
              <a:rPr lang="en-US" sz="2800" dirty="0" err="1"/>
              <a:t>Barooti-Grilo-Huguenin</a:t>
            </a:r>
            <a:r>
              <a:rPr lang="en-US" sz="2800" dirty="0"/>
              <a:t>(-)Dumittan-Malavolta-Sattath-Vu-Walter’23]) which need inherent quantum components, such as </a:t>
            </a:r>
            <a:r>
              <a:rPr lang="en-US" sz="2800" b="1" dirty="0"/>
              <a:t>quantum public keys</a:t>
            </a:r>
            <a:r>
              <a:rPr lang="en-US" sz="2800" dirty="0"/>
              <a:t>.</a:t>
            </a:r>
            <a:endParaRPr lang="en-US" sz="2800" b="1" dirty="0"/>
          </a:p>
          <a:p>
            <a:pPr marL="285750" indent="-285750">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algn="ctr"/>
            <a:endParaRPr lang="en-CH" dirty="0"/>
          </a:p>
        </p:txBody>
      </p:sp>
    </p:spTree>
    <p:extLst>
      <p:ext uri="{BB962C8B-B14F-4D97-AF65-F5344CB8AC3E}">
        <p14:creationId xmlns:p14="http://schemas.microsoft.com/office/powerpoint/2010/main" val="3887925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Techniques</a:t>
            </a:r>
          </a:p>
        </p:txBody>
      </p:sp>
      <p:pic>
        <p:nvPicPr>
          <p:cNvPr id="42" name="Graphic 41" descr="Detective female with solid fill">
            <a:extLst>
              <a:ext uri="{FF2B5EF4-FFF2-40B4-BE49-F238E27FC236}">
                <a16:creationId xmlns:a16="http://schemas.microsoft.com/office/drawing/2014/main" id="{FBF4CBFD-B550-F1E7-2B11-4F9DA6F07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2366" y="5667528"/>
            <a:ext cx="914400" cy="914400"/>
          </a:xfrm>
          <a:prstGeom prst="rect">
            <a:avLst/>
          </a:prstGeom>
        </p:spPr>
      </p:pic>
      <p:sp>
        <p:nvSpPr>
          <p:cNvPr id="43" name="Rectangle 42">
            <a:extLst>
              <a:ext uri="{FF2B5EF4-FFF2-40B4-BE49-F238E27FC236}">
                <a16:creationId xmlns:a16="http://schemas.microsoft.com/office/drawing/2014/main" id="{C4E36365-DF14-5925-C021-BAFB6056A5D1}"/>
              </a:ext>
            </a:extLst>
          </p:cNvPr>
          <p:cNvSpPr/>
          <p:nvPr/>
        </p:nvSpPr>
        <p:spPr>
          <a:xfrm>
            <a:off x="8723260" y="274740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83E3257-D55B-8CE6-4376-72C10D2DF6D5}"/>
                  </a:ext>
                </a:extLst>
              </p:cNvPr>
              <p:cNvSpPr txBox="1"/>
              <p:nvPr/>
            </p:nvSpPr>
            <p:spPr>
              <a:xfrm>
                <a:off x="8177862" y="299665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4" name="TextBox 43">
                <a:extLst>
                  <a:ext uri="{FF2B5EF4-FFF2-40B4-BE49-F238E27FC236}">
                    <a16:creationId xmlns:a16="http://schemas.microsoft.com/office/drawing/2014/main" id="{283E3257-D55B-8CE6-4376-72C10D2DF6D5}"/>
                  </a:ext>
                </a:extLst>
              </p:cNvPr>
              <p:cNvSpPr txBox="1">
                <a:spLocks noRot="1" noChangeAspect="1" noMove="1" noResize="1" noEditPoints="1" noAdjustHandles="1" noChangeArrowheads="1" noChangeShapeType="1" noTextEdit="1"/>
              </p:cNvSpPr>
              <p:nvPr/>
            </p:nvSpPr>
            <p:spPr>
              <a:xfrm>
                <a:off x="8177862" y="2996657"/>
                <a:ext cx="2902469" cy="1061829"/>
              </a:xfrm>
              <a:prstGeom prst="rect">
                <a:avLst/>
              </a:prstGeom>
              <a:blipFill>
                <a:blip r:embed="rId5"/>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C333322-428A-E4B5-36E7-9C68E2984A33}"/>
                  </a:ext>
                </a:extLst>
              </p:cNvPr>
              <p:cNvSpPr txBox="1"/>
              <p:nvPr/>
            </p:nvSpPr>
            <p:spPr>
              <a:xfrm>
                <a:off x="7584751" y="4061165"/>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51" name="TextBox 50">
                <a:extLst>
                  <a:ext uri="{FF2B5EF4-FFF2-40B4-BE49-F238E27FC236}">
                    <a16:creationId xmlns:a16="http://schemas.microsoft.com/office/drawing/2014/main" id="{AC333322-428A-E4B5-36E7-9C68E2984A33}"/>
                  </a:ext>
                </a:extLst>
              </p:cNvPr>
              <p:cNvSpPr txBox="1">
                <a:spLocks noRot="1" noChangeAspect="1" noMove="1" noResize="1" noEditPoints="1" noAdjustHandles="1" noChangeArrowheads="1" noChangeShapeType="1" noTextEdit="1"/>
              </p:cNvSpPr>
              <p:nvPr/>
            </p:nvSpPr>
            <p:spPr>
              <a:xfrm>
                <a:off x="7584751" y="4061165"/>
                <a:ext cx="593111" cy="738664"/>
              </a:xfrm>
              <a:prstGeom prst="rect">
                <a:avLst/>
              </a:prstGeom>
              <a:blipFill>
                <a:blip r:embed="rId6"/>
                <a:stretch>
                  <a:fillRect/>
                </a:stretch>
              </a:blipFill>
            </p:spPr>
            <p:txBody>
              <a:bodyPr/>
              <a:lstStyle/>
              <a:p>
                <a:r>
                  <a:rPr lang="en-CH">
                    <a:noFill/>
                  </a:rPr>
                  <a:t> </a:t>
                </a:r>
              </a:p>
            </p:txBody>
          </p:sp>
        </mc:Fallback>
      </mc:AlternateContent>
      <p:pic>
        <p:nvPicPr>
          <p:cNvPr id="52" name="Graphic 51" descr="Detective female with solid fill">
            <a:extLst>
              <a:ext uri="{FF2B5EF4-FFF2-40B4-BE49-F238E27FC236}">
                <a16:creationId xmlns:a16="http://schemas.microsoft.com/office/drawing/2014/main" id="{89AECBCA-D302-E7E2-A97B-389FC58935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4313" y="5647982"/>
            <a:ext cx="914400" cy="914400"/>
          </a:xfrm>
          <a:prstGeom prst="rect">
            <a:avLst/>
          </a:prstGeom>
        </p:spPr>
      </p:pic>
      <p:sp>
        <p:nvSpPr>
          <p:cNvPr id="53" name="Rectangle 52">
            <a:extLst>
              <a:ext uri="{FF2B5EF4-FFF2-40B4-BE49-F238E27FC236}">
                <a16:creationId xmlns:a16="http://schemas.microsoft.com/office/drawing/2014/main" id="{8A86908C-8752-1707-3FB6-C690B3CC5A4A}"/>
              </a:ext>
            </a:extLst>
          </p:cNvPr>
          <p:cNvSpPr/>
          <p:nvPr/>
        </p:nvSpPr>
        <p:spPr>
          <a:xfrm>
            <a:off x="5275207" y="2727863"/>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D66696A-500B-9200-3711-62662890DEEA}"/>
                  </a:ext>
                </a:extLst>
              </p:cNvPr>
              <p:cNvSpPr txBox="1"/>
              <p:nvPr/>
            </p:nvSpPr>
            <p:spPr>
              <a:xfrm>
                <a:off x="4729809" y="2977111"/>
                <a:ext cx="2902469" cy="109850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𝐷𝑒𝑐</m:t>
                          </m:r>
                        </m:e>
                      </m:acc>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54" name="TextBox 53">
                <a:extLst>
                  <a:ext uri="{FF2B5EF4-FFF2-40B4-BE49-F238E27FC236}">
                    <a16:creationId xmlns:a16="http://schemas.microsoft.com/office/drawing/2014/main" id="{ED66696A-500B-9200-3711-62662890DEEA}"/>
                  </a:ext>
                </a:extLst>
              </p:cNvPr>
              <p:cNvSpPr txBox="1">
                <a:spLocks noRot="1" noChangeAspect="1" noMove="1" noResize="1" noEditPoints="1" noAdjustHandles="1" noChangeArrowheads="1" noChangeShapeType="1" noTextEdit="1"/>
              </p:cNvSpPr>
              <p:nvPr/>
            </p:nvSpPr>
            <p:spPr>
              <a:xfrm>
                <a:off x="4729809" y="2977111"/>
                <a:ext cx="2902469" cy="1098506"/>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14F7228-39AE-FBB5-5BB6-454B3980C717}"/>
                  </a:ext>
                </a:extLst>
              </p:cNvPr>
              <p:cNvSpPr txBox="1"/>
              <p:nvPr/>
            </p:nvSpPr>
            <p:spPr>
              <a:xfrm>
                <a:off x="4239911" y="4058264"/>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62" name="TextBox 61">
                <a:extLst>
                  <a:ext uri="{FF2B5EF4-FFF2-40B4-BE49-F238E27FC236}">
                    <a16:creationId xmlns:a16="http://schemas.microsoft.com/office/drawing/2014/main" id="{614F7228-39AE-FBB5-5BB6-454B3980C717}"/>
                  </a:ext>
                </a:extLst>
              </p:cNvPr>
              <p:cNvSpPr txBox="1">
                <a:spLocks noRot="1" noChangeAspect="1" noMove="1" noResize="1" noEditPoints="1" noAdjustHandles="1" noChangeArrowheads="1" noChangeShapeType="1" noTextEdit="1"/>
              </p:cNvSpPr>
              <p:nvPr/>
            </p:nvSpPr>
            <p:spPr>
              <a:xfrm>
                <a:off x="4239911" y="4058264"/>
                <a:ext cx="593111" cy="738664"/>
              </a:xfrm>
              <a:prstGeom prst="rect">
                <a:avLst/>
              </a:prstGeom>
              <a:blipFill>
                <a:blip r:embed="rId8"/>
                <a:stretch>
                  <a:fillRect/>
                </a:stretch>
              </a:blipFill>
            </p:spPr>
            <p:txBody>
              <a:bodyPr/>
              <a:lstStyle/>
              <a:p>
                <a:r>
                  <a:rPr lang="en-CH">
                    <a:noFill/>
                  </a:rPr>
                  <a:t> </a:t>
                </a:r>
              </a:p>
            </p:txBody>
          </p:sp>
        </mc:Fallback>
      </mc:AlternateContent>
      <p:pic>
        <p:nvPicPr>
          <p:cNvPr id="63" name="Graphic 62" descr="Detective female with solid fill">
            <a:extLst>
              <a:ext uri="{FF2B5EF4-FFF2-40B4-BE49-F238E27FC236}">
                <a16:creationId xmlns:a16="http://schemas.microsoft.com/office/drawing/2014/main" id="{084D57D2-6330-97FF-9598-09DF6A6F3E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9473" y="5645081"/>
            <a:ext cx="914400" cy="914400"/>
          </a:xfrm>
          <a:prstGeom prst="rect">
            <a:avLst/>
          </a:prstGeom>
        </p:spPr>
      </p:pic>
      <p:sp>
        <p:nvSpPr>
          <p:cNvPr id="64" name="Rectangle 63">
            <a:extLst>
              <a:ext uri="{FF2B5EF4-FFF2-40B4-BE49-F238E27FC236}">
                <a16:creationId xmlns:a16="http://schemas.microsoft.com/office/drawing/2014/main" id="{EF62D87F-3375-6961-A688-415E724BC5E8}"/>
              </a:ext>
            </a:extLst>
          </p:cNvPr>
          <p:cNvSpPr/>
          <p:nvPr/>
        </p:nvSpPr>
        <p:spPr>
          <a:xfrm>
            <a:off x="1930367" y="2724962"/>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Detective female with solid fill">
            <a:extLst>
              <a:ext uri="{FF2B5EF4-FFF2-40B4-BE49-F238E27FC236}">
                <a16:creationId xmlns:a16="http://schemas.microsoft.com/office/drawing/2014/main" id="{20387DA4-9D7E-5CCB-358B-DA2EDF68B9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49473" y="2855667"/>
            <a:ext cx="914400" cy="914400"/>
          </a:xfrm>
          <a:prstGeom prst="rect">
            <a:avLst/>
          </a:prstGeom>
        </p:spPr>
      </p:pic>
      <p:sp>
        <p:nvSpPr>
          <p:cNvPr id="72" name="Rounded Rectangular Callout 36">
            <a:extLst>
              <a:ext uri="{FF2B5EF4-FFF2-40B4-BE49-F238E27FC236}">
                <a16:creationId xmlns:a16="http://schemas.microsoft.com/office/drawing/2014/main" id="{5DEFACC1-E69B-7550-183E-913D42A72F4C}"/>
              </a:ext>
            </a:extLst>
          </p:cNvPr>
          <p:cNvSpPr/>
          <p:nvPr/>
        </p:nvSpPr>
        <p:spPr>
          <a:xfrm>
            <a:off x="10552231" y="5092005"/>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9578B2FD-08CB-B91A-DE29-59C5FB8F4F73}"/>
              </a:ext>
            </a:extLst>
          </p:cNvPr>
          <p:cNvSpPr txBox="1"/>
          <p:nvPr/>
        </p:nvSpPr>
        <p:spPr>
          <a:xfrm>
            <a:off x="10263658" y="5081168"/>
            <a:ext cx="1794342" cy="646331"/>
          </a:xfrm>
          <a:prstGeom prst="rect">
            <a:avLst/>
          </a:prstGeom>
          <a:noFill/>
        </p:spPr>
        <p:txBody>
          <a:bodyPr wrap="square" rtlCol="0">
            <a:spAutoFit/>
          </a:bodyPr>
          <a:lstStyle/>
          <a:p>
            <a:pPr algn="ctr"/>
            <a:r>
              <a:rPr lang="en-US" dirty="0"/>
              <a:t>Breaks </a:t>
            </a:r>
          </a:p>
          <a:p>
            <a:pPr algn="ctr"/>
            <a:r>
              <a:rPr lang="en-US" dirty="0"/>
              <a:t>IND-CCA!</a:t>
            </a:r>
          </a:p>
        </p:txBody>
      </p:sp>
      <p:sp>
        <p:nvSpPr>
          <p:cNvPr id="74" name="Rounded Rectangular Callout 38">
            <a:extLst>
              <a:ext uri="{FF2B5EF4-FFF2-40B4-BE49-F238E27FC236}">
                <a16:creationId xmlns:a16="http://schemas.microsoft.com/office/drawing/2014/main" id="{1596C00A-7DC9-C0DE-553C-7C2F92E362FB}"/>
              </a:ext>
            </a:extLst>
          </p:cNvPr>
          <p:cNvSpPr/>
          <p:nvPr/>
        </p:nvSpPr>
        <p:spPr>
          <a:xfrm>
            <a:off x="7119310" y="5090339"/>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C236AD7-4BE8-BDDC-81C9-2C11EEE538B9}"/>
              </a:ext>
            </a:extLst>
          </p:cNvPr>
          <p:cNvSpPr txBox="1"/>
          <p:nvPr/>
        </p:nvSpPr>
        <p:spPr>
          <a:xfrm>
            <a:off x="6830737" y="5079502"/>
            <a:ext cx="1794342" cy="646331"/>
          </a:xfrm>
          <a:prstGeom prst="rect">
            <a:avLst/>
          </a:prstGeom>
          <a:noFill/>
        </p:spPr>
        <p:txBody>
          <a:bodyPr wrap="square" rtlCol="0">
            <a:spAutoFit/>
          </a:bodyPr>
          <a:lstStyle/>
          <a:p>
            <a:pPr algn="ctr"/>
            <a:r>
              <a:rPr lang="en-US" dirty="0"/>
              <a:t>Breaks </a:t>
            </a:r>
          </a:p>
          <a:p>
            <a:pPr algn="ctr"/>
            <a:r>
              <a:rPr lang="en-US" dirty="0"/>
              <a:t>IND-CCA!</a:t>
            </a:r>
          </a:p>
        </p:txBody>
      </p:sp>
      <p:sp>
        <p:nvSpPr>
          <p:cNvPr id="76" name="Rounded Rectangular Callout 40">
            <a:extLst>
              <a:ext uri="{FF2B5EF4-FFF2-40B4-BE49-F238E27FC236}">
                <a16:creationId xmlns:a16="http://schemas.microsoft.com/office/drawing/2014/main" id="{C45F44EB-C03C-357E-3684-97AD4D7E4FAF}"/>
              </a:ext>
            </a:extLst>
          </p:cNvPr>
          <p:cNvSpPr/>
          <p:nvPr/>
        </p:nvSpPr>
        <p:spPr>
          <a:xfrm>
            <a:off x="3751755" y="5105091"/>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4735FE61-6AAC-62C0-E511-B8E5523EA0C8}"/>
              </a:ext>
            </a:extLst>
          </p:cNvPr>
          <p:cNvSpPr txBox="1"/>
          <p:nvPr/>
        </p:nvSpPr>
        <p:spPr>
          <a:xfrm>
            <a:off x="3463182" y="5094254"/>
            <a:ext cx="1794342" cy="646331"/>
          </a:xfrm>
          <a:prstGeom prst="rect">
            <a:avLst/>
          </a:prstGeom>
          <a:noFill/>
        </p:spPr>
        <p:txBody>
          <a:bodyPr wrap="square" rtlCol="0">
            <a:spAutoFit/>
          </a:bodyPr>
          <a:lstStyle/>
          <a:p>
            <a:pPr algn="ctr"/>
            <a:r>
              <a:rPr lang="en-US" dirty="0"/>
              <a:t>Breaks </a:t>
            </a:r>
          </a:p>
          <a:p>
            <a:pPr algn="ctr"/>
            <a:r>
              <a:rPr lang="en-US" dirty="0"/>
              <a:t>IND-CCA!</a:t>
            </a:r>
          </a:p>
        </p:txBody>
      </p:sp>
      <p:pic>
        <p:nvPicPr>
          <p:cNvPr id="9" name="Picture 8">
            <a:extLst>
              <a:ext uri="{FF2B5EF4-FFF2-40B4-BE49-F238E27FC236}">
                <a16:creationId xmlns:a16="http://schemas.microsoft.com/office/drawing/2014/main" id="{003DBAD5-7EEA-D789-FBD8-67D04C79CCB7}"/>
              </a:ext>
            </a:extLst>
          </p:cNvPr>
          <p:cNvPicPr>
            <a:picLocks noChangeAspect="1"/>
          </p:cNvPicPr>
          <p:nvPr/>
        </p:nvPicPr>
        <p:blipFill>
          <a:blip r:embed="rId11"/>
          <a:stretch>
            <a:fillRect/>
          </a:stretch>
        </p:blipFill>
        <p:spPr>
          <a:xfrm rot="14650171">
            <a:off x="9013657" y="4402334"/>
            <a:ext cx="1233472" cy="87619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F1E5CF-3603-3E2D-9011-70847E30FDEA}"/>
                  </a:ext>
                </a:extLst>
              </p:cNvPr>
              <p:cNvSpPr txBox="1"/>
              <p:nvPr/>
            </p:nvSpPr>
            <p:spPr>
              <a:xfrm>
                <a:off x="8879448" y="4699494"/>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12" name="TextBox 11">
                <a:extLst>
                  <a:ext uri="{FF2B5EF4-FFF2-40B4-BE49-F238E27FC236}">
                    <a16:creationId xmlns:a16="http://schemas.microsoft.com/office/drawing/2014/main" id="{5DF1E5CF-3603-3E2D-9011-70847E30FDEA}"/>
                  </a:ext>
                </a:extLst>
              </p:cNvPr>
              <p:cNvSpPr txBox="1">
                <a:spLocks noRot="1" noChangeAspect="1" noMove="1" noResize="1" noEditPoints="1" noAdjustHandles="1" noChangeArrowheads="1" noChangeShapeType="1" noTextEdit="1"/>
              </p:cNvSpPr>
              <p:nvPr/>
            </p:nvSpPr>
            <p:spPr>
              <a:xfrm>
                <a:off x="8879448" y="4699494"/>
                <a:ext cx="769830" cy="369332"/>
              </a:xfrm>
              <a:prstGeom prst="rect">
                <a:avLst/>
              </a:prstGeom>
              <a:blipFill>
                <a:blip r:embed="rId12"/>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E39FD8-91E7-BF22-F4C0-E26634E96821}"/>
                  </a:ext>
                </a:extLst>
              </p:cNvPr>
              <p:cNvSpPr txBox="1"/>
              <p:nvPr/>
            </p:nvSpPr>
            <p:spPr>
              <a:xfrm>
                <a:off x="9516476" y="4699494"/>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13" name="TextBox 12">
                <a:extLst>
                  <a:ext uri="{FF2B5EF4-FFF2-40B4-BE49-F238E27FC236}">
                    <a16:creationId xmlns:a16="http://schemas.microsoft.com/office/drawing/2014/main" id="{8AE39FD8-91E7-BF22-F4C0-E26634E96821}"/>
                  </a:ext>
                </a:extLst>
              </p:cNvPr>
              <p:cNvSpPr txBox="1">
                <a:spLocks noRot="1" noChangeAspect="1" noMove="1" noResize="1" noEditPoints="1" noAdjustHandles="1" noChangeArrowheads="1" noChangeShapeType="1" noTextEdit="1"/>
              </p:cNvSpPr>
              <p:nvPr/>
            </p:nvSpPr>
            <p:spPr>
              <a:xfrm>
                <a:off x="9516476" y="4699494"/>
                <a:ext cx="769830" cy="369332"/>
              </a:xfrm>
              <a:prstGeom prst="rect">
                <a:avLst/>
              </a:prstGeom>
              <a:blipFill>
                <a:blip r:embed="rId13"/>
                <a:stretch>
                  <a:fillRect/>
                </a:stretch>
              </a:blipFill>
            </p:spPr>
            <p:txBody>
              <a:bodyPr/>
              <a:lstStyle/>
              <a:p>
                <a:r>
                  <a:rPr lang="en-CH">
                    <a:noFill/>
                  </a:rPr>
                  <a:t> </a:t>
                </a:r>
              </a:p>
            </p:txBody>
          </p:sp>
        </mc:Fallback>
      </mc:AlternateContent>
      <p:cxnSp>
        <p:nvCxnSpPr>
          <p:cNvPr id="27" name="Straight Arrow Connector 26">
            <a:extLst>
              <a:ext uri="{FF2B5EF4-FFF2-40B4-BE49-F238E27FC236}">
                <a16:creationId xmlns:a16="http://schemas.microsoft.com/office/drawing/2014/main" id="{FD3CE9A8-0383-1016-20A0-46939256A4A7}"/>
              </a:ext>
            </a:extLst>
          </p:cNvPr>
          <p:cNvCxnSpPr>
            <a:cxnSpLocks/>
          </p:cNvCxnSpPr>
          <p:nvPr/>
        </p:nvCxnSpPr>
        <p:spPr>
          <a:xfrm>
            <a:off x="5372919" y="1826383"/>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6F88D2B-0357-B460-7B5E-96F148DCFA70}"/>
              </a:ext>
            </a:extLst>
          </p:cNvPr>
          <p:cNvSpPr txBox="1"/>
          <p:nvPr/>
        </p:nvSpPr>
        <p:spPr>
          <a:xfrm>
            <a:off x="2221158" y="1533448"/>
            <a:ext cx="3003755"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9" name="TextBox 28">
            <a:extLst>
              <a:ext uri="{FF2B5EF4-FFF2-40B4-BE49-F238E27FC236}">
                <a16:creationId xmlns:a16="http://schemas.microsoft.com/office/drawing/2014/main" id="{D3952852-2A3C-4EE5-9AD1-8975CA209F67}"/>
              </a:ext>
            </a:extLst>
          </p:cNvPr>
          <p:cNvSpPr txBox="1"/>
          <p:nvPr/>
        </p:nvSpPr>
        <p:spPr>
          <a:xfrm>
            <a:off x="5275207" y="1327628"/>
            <a:ext cx="1861457" cy="523220"/>
          </a:xfrm>
          <a:prstGeom prst="rect">
            <a:avLst/>
          </a:prstGeom>
          <a:noFill/>
        </p:spPr>
        <p:txBody>
          <a:bodyPr wrap="square" rtlCol="0">
            <a:spAutoFit/>
          </a:bodyPr>
          <a:lstStyle/>
          <a:p>
            <a:pPr algn="ctr"/>
            <a:r>
              <a:rPr lang="en-US" sz="1400" dirty="0"/>
              <a:t>[Kitagawa-Matsuda-Tanaka’19]</a:t>
            </a:r>
          </a:p>
        </p:txBody>
      </p:sp>
      <p:sp>
        <p:nvSpPr>
          <p:cNvPr id="30" name="TextBox 29">
            <a:extLst>
              <a:ext uri="{FF2B5EF4-FFF2-40B4-BE49-F238E27FC236}">
                <a16:creationId xmlns:a16="http://schemas.microsoft.com/office/drawing/2014/main" id="{3D8F4E53-6E35-8B14-1340-FD2F82B5BFC5}"/>
              </a:ext>
            </a:extLst>
          </p:cNvPr>
          <p:cNvSpPr txBox="1"/>
          <p:nvPr/>
        </p:nvSpPr>
        <p:spPr>
          <a:xfrm>
            <a:off x="7186958" y="153884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pic>
        <p:nvPicPr>
          <p:cNvPr id="33" name="Picture 32">
            <a:extLst>
              <a:ext uri="{FF2B5EF4-FFF2-40B4-BE49-F238E27FC236}">
                <a16:creationId xmlns:a16="http://schemas.microsoft.com/office/drawing/2014/main" id="{8429EE74-0F0B-C20A-24CA-B8EC9245DAEC}"/>
              </a:ext>
            </a:extLst>
          </p:cNvPr>
          <p:cNvPicPr>
            <a:picLocks noChangeAspect="1"/>
          </p:cNvPicPr>
          <p:nvPr/>
        </p:nvPicPr>
        <p:blipFill>
          <a:blip r:embed="rId11"/>
          <a:stretch>
            <a:fillRect/>
          </a:stretch>
        </p:blipFill>
        <p:spPr>
          <a:xfrm rot="14650171">
            <a:off x="5605949" y="4403465"/>
            <a:ext cx="1233472" cy="876191"/>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AA73EE6-9271-9546-01FA-1ECB87576C80}"/>
                  </a:ext>
                </a:extLst>
              </p:cNvPr>
              <p:cNvSpPr txBox="1"/>
              <p:nvPr/>
            </p:nvSpPr>
            <p:spPr>
              <a:xfrm>
                <a:off x="5471740" y="470062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34" name="TextBox 33">
                <a:extLst>
                  <a:ext uri="{FF2B5EF4-FFF2-40B4-BE49-F238E27FC236}">
                    <a16:creationId xmlns:a16="http://schemas.microsoft.com/office/drawing/2014/main" id="{5AA73EE6-9271-9546-01FA-1ECB87576C80}"/>
                  </a:ext>
                </a:extLst>
              </p:cNvPr>
              <p:cNvSpPr txBox="1">
                <a:spLocks noRot="1" noChangeAspect="1" noMove="1" noResize="1" noEditPoints="1" noAdjustHandles="1" noChangeArrowheads="1" noChangeShapeType="1" noTextEdit="1"/>
              </p:cNvSpPr>
              <p:nvPr/>
            </p:nvSpPr>
            <p:spPr>
              <a:xfrm>
                <a:off x="5471740" y="4700625"/>
                <a:ext cx="769830" cy="369332"/>
              </a:xfrm>
              <a:prstGeom prst="rect">
                <a:avLst/>
              </a:prstGeom>
              <a:blipFill>
                <a:blip r:embed="rId1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6D6248B-6553-94D0-548E-E0B7089DC7F1}"/>
                  </a:ext>
                </a:extLst>
              </p:cNvPr>
              <p:cNvSpPr txBox="1"/>
              <p:nvPr/>
            </p:nvSpPr>
            <p:spPr>
              <a:xfrm>
                <a:off x="6108768" y="470062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35" name="TextBox 34">
                <a:extLst>
                  <a:ext uri="{FF2B5EF4-FFF2-40B4-BE49-F238E27FC236}">
                    <a16:creationId xmlns:a16="http://schemas.microsoft.com/office/drawing/2014/main" id="{86D6248B-6553-94D0-548E-E0B7089DC7F1}"/>
                  </a:ext>
                </a:extLst>
              </p:cNvPr>
              <p:cNvSpPr txBox="1">
                <a:spLocks noRot="1" noChangeAspect="1" noMove="1" noResize="1" noEditPoints="1" noAdjustHandles="1" noChangeArrowheads="1" noChangeShapeType="1" noTextEdit="1"/>
              </p:cNvSpPr>
              <p:nvPr/>
            </p:nvSpPr>
            <p:spPr>
              <a:xfrm>
                <a:off x="6108768" y="4700625"/>
                <a:ext cx="769830" cy="369332"/>
              </a:xfrm>
              <a:prstGeom prst="rect">
                <a:avLst/>
              </a:prstGeom>
              <a:blipFill>
                <a:blip r:embed="rId15"/>
                <a:stretch>
                  <a:fillRect/>
                </a:stretch>
              </a:blipFill>
            </p:spPr>
            <p:txBody>
              <a:bodyPr/>
              <a:lstStyle/>
              <a:p>
                <a:r>
                  <a:rPr lang="en-CH">
                    <a:noFill/>
                  </a:rPr>
                  <a:t> </a:t>
                </a:r>
              </a:p>
            </p:txBody>
          </p:sp>
        </mc:Fallback>
      </mc:AlternateContent>
      <p:pic>
        <p:nvPicPr>
          <p:cNvPr id="36" name="Picture 35">
            <a:extLst>
              <a:ext uri="{FF2B5EF4-FFF2-40B4-BE49-F238E27FC236}">
                <a16:creationId xmlns:a16="http://schemas.microsoft.com/office/drawing/2014/main" id="{5CD060D2-7F43-B6FE-947F-98AF52C0A43B}"/>
              </a:ext>
            </a:extLst>
          </p:cNvPr>
          <p:cNvPicPr>
            <a:picLocks noChangeAspect="1"/>
          </p:cNvPicPr>
          <p:nvPr/>
        </p:nvPicPr>
        <p:blipFill>
          <a:blip r:embed="rId11"/>
          <a:stretch>
            <a:fillRect/>
          </a:stretch>
        </p:blipFill>
        <p:spPr>
          <a:xfrm rot="14650171">
            <a:off x="2253972" y="4405696"/>
            <a:ext cx="1233472" cy="876191"/>
          </a:xfrm>
          <a:prstGeom prst="rect">
            <a:avLst/>
          </a:prstGeom>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7CEDF6F-C8C1-3A66-DB98-83AA6D488695}"/>
                  </a:ext>
                </a:extLst>
              </p:cNvPr>
              <p:cNvSpPr txBox="1"/>
              <p:nvPr/>
            </p:nvSpPr>
            <p:spPr>
              <a:xfrm>
                <a:off x="2119763" y="4702856"/>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37" name="TextBox 36">
                <a:extLst>
                  <a:ext uri="{FF2B5EF4-FFF2-40B4-BE49-F238E27FC236}">
                    <a16:creationId xmlns:a16="http://schemas.microsoft.com/office/drawing/2014/main" id="{67CEDF6F-C8C1-3A66-DB98-83AA6D488695}"/>
                  </a:ext>
                </a:extLst>
              </p:cNvPr>
              <p:cNvSpPr txBox="1">
                <a:spLocks noRot="1" noChangeAspect="1" noMove="1" noResize="1" noEditPoints="1" noAdjustHandles="1" noChangeArrowheads="1" noChangeShapeType="1" noTextEdit="1"/>
              </p:cNvSpPr>
              <p:nvPr/>
            </p:nvSpPr>
            <p:spPr>
              <a:xfrm>
                <a:off x="2119763" y="4702856"/>
                <a:ext cx="769830" cy="369332"/>
              </a:xfrm>
              <a:prstGeom prst="rect">
                <a:avLst/>
              </a:prstGeom>
              <a:blipFill>
                <a:blip r:embed="rId16"/>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CE43894-9197-DFCD-B0F2-8EE8C504A526}"/>
                  </a:ext>
                </a:extLst>
              </p:cNvPr>
              <p:cNvSpPr txBox="1"/>
              <p:nvPr/>
            </p:nvSpPr>
            <p:spPr>
              <a:xfrm>
                <a:off x="2756791" y="4702856"/>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38" name="TextBox 37">
                <a:extLst>
                  <a:ext uri="{FF2B5EF4-FFF2-40B4-BE49-F238E27FC236}">
                    <a16:creationId xmlns:a16="http://schemas.microsoft.com/office/drawing/2014/main" id="{ACE43894-9197-DFCD-B0F2-8EE8C504A526}"/>
                  </a:ext>
                </a:extLst>
              </p:cNvPr>
              <p:cNvSpPr txBox="1">
                <a:spLocks noRot="1" noChangeAspect="1" noMove="1" noResize="1" noEditPoints="1" noAdjustHandles="1" noChangeArrowheads="1" noChangeShapeType="1" noTextEdit="1"/>
              </p:cNvSpPr>
              <p:nvPr/>
            </p:nvSpPr>
            <p:spPr>
              <a:xfrm>
                <a:off x="2756791" y="4702856"/>
                <a:ext cx="769830" cy="369332"/>
              </a:xfrm>
              <a:prstGeom prst="rect">
                <a:avLst/>
              </a:prstGeom>
              <a:blipFill>
                <a:blip r:embed="rId17"/>
                <a:stretch>
                  <a:fillRect/>
                </a:stretch>
              </a:blipFill>
            </p:spPr>
            <p:txBody>
              <a:bodyPr/>
              <a:lstStyle/>
              <a:p>
                <a:r>
                  <a:rPr lang="en-CH">
                    <a:noFill/>
                  </a:rPr>
                  <a:t> </a:t>
                </a:r>
              </a:p>
            </p:txBody>
          </p:sp>
        </mc:Fallback>
      </mc:AlternateContent>
      <p:sp>
        <p:nvSpPr>
          <p:cNvPr id="2" name="Rectangle 1">
            <a:extLst>
              <a:ext uri="{FF2B5EF4-FFF2-40B4-BE49-F238E27FC236}">
                <a16:creationId xmlns:a16="http://schemas.microsoft.com/office/drawing/2014/main" id="{BA4172AD-3338-58D5-4AAC-AF681B995C53}"/>
              </a:ext>
            </a:extLst>
          </p:cNvPr>
          <p:cNvSpPr/>
          <p:nvPr/>
        </p:nvSpPr>
        <p:spPr>
          <a:xfrm>
            <a:off x="677119" y="2390172"/>
            <a:ext cx="11273742" cy="428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611804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Techniques</a:t>
            </a:r>
          </a:p>
        </p:txBody>
      </p:sp>
      <p:pic>
        <p:nvPicPr>
          <p:cNvPr id="42" name="Graphic 41" descr="Detective female with solid fill">
            <a:extLst>
              <a:ext uri="{FF2B5EF4-FFF2-40B4-BE49-F238E27FC236}">
                <a16:creationId xmlns:a16="http://schemas.microsoft.com/office/drawing/2014/main" id="{FBF4CBFD-B550-F1E7-2B11-4F9DA6F07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2366" y="5667528"/>
            <a:ext cx="914400" cy="914400"/>
          </a:xfrm>
          <a:prstGeom prst="rect">
            <a:avLst/>
          </a:prstGeom>
        </p:spPr>
      </p:pic>
      <p:sp>
        <p:nvSpPr>
          <p:cNvPr id="43" name="Rectangle 42">
            <a:extLst>
              <a:ext uri="{FF2B5EF4-FFF2-40B4-BE49-F238E27FC236}">
                <a16:creationId xmlns:a16="http://schemas.microsoft.com/office/drawing/2014/main" id="{C4E36365-DF14-5925-C021-BAFB6056A5D1}"/>
              </a:ext>
            </a:extLst>
          </p:cNvPr>
          <p:cNvSpPr/>
          <p:nvPr/>
        </p:nvSpPr>
        <p:spPr>
          <a:xfrm>
            <a:off x="8723260" y="274740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83E3257-D55B-8CE6-4376-72C10D2DF6D5}"/>
                  </a:ext>
                </a:extLst>
              </p:cNvPr>
              <p:cNvSpPr txBox="1"/>
              <p:nvPr/>
            </p:nvSpPr>
            <p:spPr>
              <a:xfrm>
                <a:off x="8177862" y="299665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4" name="TextBox 43">
                <a:extLst>
                  <a:ext uri="{FF2B5EF4-FFF2-40B4-BE49-F238E27FC236}">
                    <a16:creationId xmlns:a16="http://schemas.microsoft.com/office/drawing/2014/main" id="{283E3257-D55B-8CE6-4376-72C10D2DF6D5}"/>
                  </a:ext>
                </a:extLst>
              </p:cNvPr>
              <p:cNvSpPr txBox="1">
                <a:spLocks noRot="1" noChangeAspect="1" noMove="1" noResize="1" noEditPoints="1" noAdjustHandles="1" noChangeArrowheads="1" noChangeShapeType="1" noTextEdit="1"/>
              </p:cNvSpPr>
              <p:nvPr/>
            </p:nvSpPr>
            <p:spPr>
              <a:xfrm>
                <a:off x="8177862" y="2996657"/>
                <a:ext cx="2902469" cy="1061829"/>
              </a:xfrm>
              <a:prstGeom prst="rect">
                <a:avLst/>
              </a:prstGeom>
              <a:blipFill>
                <a:blip r:embed="rId5"/>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C333322-428A-E4B5-36E7-9C68E2984A33}"/>
                  </a:ext>
                </a:extLst>
              </p:cNvPr>
              <p:cNvSpPr txBox="1"/>
              <p:nvPr/>
            </p:nvSpPr>
            <p:spPr>
              <a:xfrm>
                <a:off x="7584751" y="4061165"/>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51" name="TextBox 50">
                <a:extLst>
                  <a:ext uri="{FF2B5EF4-FFF2-40B4-BE49-F238E27FC236}">
                    <a16:creationId xmlns:a16="http://schemas.microsoft.com/office/drawing/2014/main" id="{AC333322-428A-E4B5-36E7-9C68E2984A33}"/>
                  </a:ext>
                </a:extLst>
              </p:cNvPr>
              <p:cNvSpPr txBox="1">
                <a:spLocks noRot="1" noChangeAspect="1" noMove="1" noResize="1" noEditPoints="1" noAdjustHandles="1" noChangeArrowheads="1" noChangeShapeType="1" noTextEdit="1"/>
              </p:cNvSpPr>
              <p:nvPr/>
            </p:nvSpPr>
            <p:spPr>
              <a:xfrm>
                <a:off x="7584751" y="4061165"/>
                <a:ext cx="593111" cy="738664"/>
              </a:xfrm>
              <a:prstGeom prst="rect">
                <a:avLst/>
              </a:prstGeom>
              <a:blipFill>
                <a:blip r:embed="rId6"/>
                <a:stretch>
                  <a:fillRect/>
                </a:stretch>
              </a:blipFill>
            </p:spPr>
            <p:txBody>
              <a:bodyPr/>
              <a:lstStyle/>
              <a:p>
                <a:r>
                  <a:rPr lang="en-CH">
                    <a:noFill/>
                  </a:rPr>
                  <a:t> </a:t>
                </a:r>
              </a:p>
            </p:txBody>
          </p:sp>
        </mc:Fallback>
      </mc:AlternateContent>
      <p:pic>
        <p:nvPicPr>
          <p:cNvPr id="52" name="Graphic 51" descr="Detective female with solid fill">
            <a:extLst>
              <a:ext uri="{FF2B5EF4-FFF2-40B4-BE49-F238E27FC236}">
                <a16:creationId xmlns:a16="http://schemas.microsoft.com/office/drawing/2014/main" id="{89AECBCA-D302-E7E2-A97B-389FC58935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4313" y="5647982"/>
            <a:ext cx="914400" cy="914400"/>
          </a:xfrm>
          <a:prstGeom prst="rect">
            <a:avLst/>
          </a:prstGeom>
        </p:spPr>
      </p:pic>
      <p:sp>
        <p:nvSpPr>
          <p:cNvPr id="53" name="Rectangle 52">
            <a:extLst>
              <a:ext uri="{FF2B5EF4-FFF2-40B4-BE49-F238E27FC236}">
                <a16:creationId xmlns:a16="http://schemas.microsoft.com/office/drawing/2014/main" id="{8A86908C-8752-1707-3FB6-C690B3CC5A4A}"/>
              </a:ext>
            </a:extLst>
          </p:cNvPr>
          <p:cNvSpPr/>
          <p:nvPr/>
        </p:nvSpPr>
        <p:spPr>
          <a:xfrm>
            <a:off x="5275207" y="2727863"/>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D66696A-500B-9200-3711-62662890DEEA}"/>
                  </a:ext>
                </a:extLst>
              </p:cNvPr>
              <p:cNvSpPr txBox="1"/>
              <p:nvPr/>
            </p:nvSpPr>
            <p:spPr>
              <a:xfrm>
                <a:off x="4729809" y="2977111"/>
                <a:ext cx="2902469" cy="109850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𝐷𝑒𝑐</m:t>
                          </m:r>
                        </m:e>
                      </m:acc>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54" name="TextBox 53">
                <a:extLst>
                  <a:ext uri="{FF2B5EF4-FFF2-40B4-BE49-F238E27FC236}">
                    <a16:creationId xmlns:a16="http://schemas.microsoft.com/office/drawing/2014/main" id="{ED66696A-500B-9200-3711-62662890DEEA}"/>
                  </a:ext>
                </a:extLst>
              </p:cNvPr>
              <p:cNvSpPr txBox="1">
                <a:spLocks noRot="1" noChangeAspect="1" noMove="1" noResize="1" noEditPoints="1" noAdjustHandles="1" noChangeArrowheads="1" noChangeShapeType="1" noTextEdit="1"/>
              </p:cNvSpPr>
              <p:nvPr/>
            </p:nvSpPr>
            <p:spPr>
              <a:xfrm>
                <a:off x="4729809" y="2977111"/>
                <a:ext cx="2902469" cy="1098506"/>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14F7228-39AE-FBB5-5BB6-454B3980C717}"/>
                  </a:ext>
                </a:extLst>
              </p:cNvPr>
              <p:cNvSpPr txBox="1"/>
              <p:nvPr/>
            </p:nvSpPr>
            <p:spPr>
              <a:xfrm>
                <a:off x="4239911" y="4058264"/>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62" name="TextBox 61">
                <a:extLst>
                  <a:ext uri="{FF2B5EF4-FFF2-40B4-BE49-F238E27FC236}">
                    <a16:creationId xmlns:a16="http://schemas.microsoft.com/office/drawing/2014/main" id="{614F7228-39AE-FBB5-5BB6-454B3980C717}"/>
                  </a:ext>
                </a:extLst>
              </p:cNvPr>
              <p:cNvSpPr txBox="1">
                <a:spLocks noRot="1" noChangeAspect="1" noMove="1" noResize="1" noEditPoints="1" noAdjustHandles="1" noChangeArrowheads="1" noChangeShapeType="1" noTextEdit="1"/>
              </p:cNvSpPr>
              <p:nvPr/>
            </p:nvSpPr>
            <p:spPr>
              <a:xfrm>
                <a:off x="4239911" y="4058264"/>
                <a:ext cx="593111" cy="738664"/>
              </a:xfrm>
              <a:prstGeom prst="rect">
                <a:avLst/>
              </a:prstGeom>
              <a:blipFill>
                <a:blip r:embed="rId8"/>
                <a:stretch>
                  <a:fillRect/>
                </a:stretch>
              </a:blipFill>
            </p:spPr>
            <p:txBody>
              <a:bodyPr/>
              <a:lstStyle/>
              <a:p>
                <a:r>
                  <a:rPr lang="en-CH">
                    <a:noFill/>
                  </a:rPr>
                  <a:t> </a:t>
                </a:r>
              </a:p>
            </p:txBody>
          </p:sp>
        </mc:Fallback>
      </mc:AlternateContent>
      <p:pic>
        <p:nvPicPr>
          <p:cNvPr id="63" name="Graphic 62" descr="Detective female with solid fill">
            <a:extLst>
              <a:ext uri="{FF2B5EF4-FFF2-40B4-BE49-F238E27FC236}">
                <a16:creationId xmlns:a16="http://schemas.microsoft.com/office/drawing/2014/main" id="{084D57D2-6330-97FF-9598-09DF6A6F3E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9473" y="5645081"/>
            <a:ext cx="914400" cy="914400"/>
          </a:xfrm>
          <a:prstGeom prst="rect">
            <a:avLst/>
          </a:prstGeom>
        </p:spPr>
      </p:pic>
      <p:sp>
        <p:nvSpPr>
          <p:cNvPr id="64" name="Rectangle 63">
            <a:extLst>
              <a:ext uri="{FF2B5EF4-FFF2-40B4-BE49-F238E27FC236}">
                <a16:creationId xmlns:a16="http://schemas.microsoft.com/office/drawing/2014/main" id="{EF62D87F-3375-6961-A688-415E724BC5E8}"/>
              </a:ext>
            </a:extLst>
          </p:cNvPr>
          <p:cNvSpPr/>
          <p:nvPr/>
        </p:nvSpPr>
        <p:spPr>
          <a:xfrm>
            <a:off x="1930367" y="2724962"/>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Detective female with solid fill">
            <a:extLst>
              <a:ext uri="{FF2B5EF4-FFF2-40B4-BE49-F238E27FC236}">
                <a16:creationId xmlns:a16="http://schemas.microsoft.com/office/drawing/2014/main" id="{20387DA4-9D7E-5CCB-358B-DA2EDF68B9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49473" y="2855667"/>
            <a:ext cx="914400" cy="914400"/>
          </a:xfrm>
          <a:prstGeom prst="rect">
            <a:avLst/>
          </a:prstGeom>
        </p:spPr>
      </p:pic>
      <p:sp>
        <p:nvSpPr>
          <p:cNvPr id="72" name="Rounded Rectangular Callout 36">
            <a:extLst>
              <a:ext uri="{FF2B5EF4-FFF2-40B4-BE49-F238E27FC236}">
                <a16:creationId xmlns:a16="http://schemas.microsoft.com/office/drawing/2014/main" id="{5DEFACC1-E69B-7550-183E-913D42A72F4C}"/>
              </a:ext>
            </a:extLst>
          </p:cNvPr>
          <p:cNvSpPr/>
          <p:nvPr/>
        </p:nvSpPr>
        <p:spPr>
          <a:xfrm>
            <a:off x="10552231" y="5092005"/>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9578B2FD-08CB-B91A-DE29-59C5FB8F4F73}"/>
              </a:ext>
            </a:extLst>
          </p:cNvPr>
          <p:cNvSpPr txBox="1"/>
          <p:nvPr/>
        </p:nvSpPr>
        <p:spPr>
          <a:xfrm>
            <a:off x="10263658" y="5081168"/>
            <a:ext cx="1794342" cy="646331"/>
          </a:xfrm>
          <a:prstGeom prst="rect">
            <a:avLst/>
          </a:prstGeom>
          <a:noFill/>
        </p:spPr>
        <p:txBody>
          <a:bodyPr wrap="square" rtlCol="0">
            <a:spAutoFit/>
          </a:bodyPr>
          <a:lstStyle/>
          <a:p>
            <a:pPr algn="ctr"/>
            <a:r>
              <a:rPr lang="en-US" dirty="0"/>
              <a:t>Breaks </a:t>
            </a:r>
          </a:p>
          <a:p>
            <a:pPr algn="ctr"/>
            <a:r>
              <a:rPr lang="en-US" dirty="0"/>
              <a:t>IND-CCA!</a:t>
            </a:r>
          </a:p>
        </p:txBody>
      </p:sp>
      <p:sp>
        <p:nvSpPr>
          <p:cNvPr id="74" name="Rounded Rectangular Callout 38">
            <a:extLst>
              <a:ext uri="{FF2B5EF4-FFF2-40B4-BE49-F238E27FC236}">
                <a16:creationId xmlns:a16="http://schemas.microsoft.com/office/drawing/2014/main" id="{1596C00A-7DC9-C0DE-553C-7C2F92E362FB}"/>
              </a:ext>
            </a:extLst>
          </p:cNvPr>
          <p:cNvSpPr/>
          <p:nvPr/>
        </p:nvSpPr>
        <p:spPr>
          <a:xfrm>
            <a:off x="7119310" y="5090339"/>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C236AD7-4BE8-BDDC-81C9-2C11EEE538B9}"/>
              </a:ext>
            </a:extLst>
          </p:cNvPr>
          <p:cNvSpPr txBox="1"/>
          <p:nvPr/>
        </p:nvSpPr>
        <p:spPr>
          <a:xfrm>
            <a:off x="6830737" y="5079502"/>
            <a:ext cx="1794342" cy="646331"/>
          </a:xfrm>
          <a:prstGeom prst="rect">
            <a:avLst/>
          </a:prstGeom>
          <a:noFill/>
        </p:spPr>
        <p:txBody>
          <a:bodyPr wrap="square" rtlCol="0">
            <a:spAutoFit/>
          </a:bodyPr>
          <a:lstStyle/>
          <a:p>
            <a:pPr algn="ctr"/>
            <a:r>
              <a:rPr lang="en-US" dirty="0"/>
              <a:t>Breaks </a:t>
            </a:r>
          </a:p>
          <a:p>
            <a:pPr algn="ctr"/>
            <a:r>
              <a:rPr lang="en-US" dirty="0"/>
              <a:t>IND-CCA!</a:t>
            </a:r>
          </a:p>
        </p:txBody>
      </p:sp>
      <p:sp>
        <p:nvSpPr>
          <p:cNvPr id="76" name="Rounded Rectangular Callout 40">
            <a:extLst>
              <a:ext uri="{FF2B5EF4-FFF2-40B4-BE49-F238E27FC236}">
                <a16:creationId xmlns:a16="http://schemas.microsoft.com/office/drawing/2014/main" id="{C45F44EB-C03C-357E-3684-97AD4D7E4FAF}"/>
              </a:ext>
            </a:extLst>
          </p:cNvPr>
          <p:cNvSpPr/>
          <p:nvPr/>
        </p:nvSpPr>
        <p:spPr>
          <a:xfrm>
            <a:off x="3751755" y="5105091"/>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4735FE61-6AAC-62C0-E511-B8E5523EA0C8}"/>
              </a:ext>
            </a:extLst>
          </p:cNvPr>
          <p:cNvSpPr txBox="1"/>
          <p:nvPr/>
        </p:nvSpPr>
        <p:spPr>
          <a:xfrm>
            <a:off x="3463182" y="5094254"/>
            <a:ext cx="1794342" cy="646331"/>
          </a:xfrm>
          <a:prstGeom prst="rect">
            <a:avLst/>
          </a:prstGeom>
          <a:noFill/>
        </p:spPr>
        <p:txBody>
          <a:bodyPr wrap="square" rtlCol="0">
            <a:spAutoFit/>
          </a:bodyPr>
          <a:lstStyle/>
          <a:p>
            <a:pPr algn="ctr"/>
            <a:r>
              <a:rPr lang="en-US" dirty="0"/>
              <a:t>Breaks </a:t>
            </a:r>
          </a:p>
          <a:p>
            <a:pPr algn="ctr"/>
            <a:r>
              <a:rPr lang="en-US" dirty="0"/>
              <a:t>IND-CCA!</a:t>
            </a:r>
          </a:p>
        </p:txBody>
      </p:sp>
      <p:pic>
        <p:nvPicPr>
          <p:cNvPr id="9" name="Picture 8">
            <a:extLst>
              <a:ext uri="{FF2B5EF4-FFF2-40B4-BE49-F238E27FC236}">
                <a16:creationId xmlns:a16="http://schemas.microsoft.com/office/drawing/2014/main" id="{003DBAD5-7EEA-D789-FBD8-67D04C79CCB7}"/>
              </a:ext>
            </a:extLst>
          </p:cNvPr>
          <p:cNvPicPr>
            <a:picLocks noChangeAspect="1"/>
          </p:cNvPicPr>
          <p:nvPr/>
        </p:nvPicPr>
        <p:blipFill>
          <a:blip r:embed="rId11"/>
          <a:stretch>
            <a:fillRect/>
          </a:stretch>
        </p:blipFill>
        <p:spPr>
          <a:xfrm rot="14650171">
            <a:off x="9013657" y="4402334"/>
            <a:ext cx="1233472" cy="87619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F1E5CF-3603-3E2D-9011-70847E30FDEA}"/>
                  </a:ext>
                </a:extLst>
              </p:cNvPr>
              <p:cNvSpPr txBox="1"/>
              <p:nvPr/>
            </p:nvSpPr>
            <p:spPr>
              <a:xfrm>
                <a:off x="8879448" y="4699494"/>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12" name="TextBox 11">
                <a:extLst>
                  <a:ext uri="{FF2B5EF4-FFF2-40B4-BE49-F238E27FC236}">
                    <a16:creationId xmlns:a16="http://schemas.microsoft.com/office/drawing/2014/main" id="{5DF1E5CF-3603-3E2D-9011-70847E30FDEA}"/>
                  </a:ext>
                </a:extLst>
              </p:cNvPr>
              <p:cNvSpPr txBox="1">
                <a:spLocks noRot="1" noChangeAspect="1" noMove="1" noResize="1" noEditPoints="1" noAdjustHandles="1" noChangeArrowheads="1" noChangeShapeType="1" noTextEdit="1"/>
              </p:cNvSpPr>
              <p:nvPr/>
            </p:nvSpPr>
            <p:spPr>
              <a:xfrm>
                <a:off x="8879448" y="4699494"/>
                <a:ext cx="769830" cy="369332"/>
              </a:xfrm>
              <a:prstGeom prst="rect">
                <a:avLst/>
              </a:prstGeom>
              <a:blipFill>
                <a:blip r:embed="rId12"/>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E39FD8-91E7-BF22-F4C0-E26634E96821}"/>
                  </a:ext>
                </a:extLst>
              </p:cNvPr>
              <p:cNvSpPr txBox="1"/>
              <p:nvPr/>
            </p:nvSpPr>
            <p:spPr>
              <a:xfrm>
                <a:off x="9516476" y="4699494"/>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13" name="TextBox 12">
                <a:extLst>
                  <a:ext uri="{FF2B5EF4-FFF2-40B4-BE49-F238E27FC236}">
                    <a16:creationId xmlns:a16="http://schemas.microsoft.com/office/drawing/2014/main" id="{8AE39FD8-91E7-BF22-F4C0-E26634E96821}"/>
                  </a:ext>
                </a:extLst>
              </p:cNvPr>
              <p:cNvSpPr txBox="1">
                <a:spLocks noRot="1" noChangeAspect="1" noMove="1" noResize="1" noEditPoints="1" noAdjustHandles="1" noChangeArrowheads="1" noChangeShapeType="1" noTextEdit="1"/>
              </p:cNvSpPr>
              <p:nvPr/>
            </p:nvSpPr>
            <p:spPr>
              <a:xfrm>
                <a:off x="9516476" y="4699494"/>
                <a:ext cx="769830" cy="369332"/>
              </a:xfrm>
              <a:prstGeom prst="rect">
                <a:avLst/>
              </a:prstGeom>
              <a:blipFill>
                <a:blip r:embed="rId13"/>
                <a:stretch>
                  <a:fillRect/>
                </a:stretch>
              </a:blipFill>
            </p:spPr>
            <p:txBody>
              <a:bodyPr/>
              <a:lstStyle/>
              <a:p>
                <a:r>
                  <a:rPr lang="en-CH">
                    <a:noFill/>
                  </a:rPr>
                  <a:t> </a:t>
                </a:r>
              </a:p>
            </p:txBody>
          </p:sp>
        </mc:Fallback>
      </mc:AlternateContent>
      <p:cxnSp>
        <p:nvCxnSpPr>
          <p:cNvPr id="27" name="Straight Arrow Connector 26">
            <a:extLst>
              <a:ext uri="{FF2B5EF4-FFF2-40B4-BE49-F238E27FC236}">
                <a16:creationId xmlns:a16="http://schemas.microsoft.com/office/drawing/2014/main" id="{FD3CE9A8-0383-1016-20A0-46939256A4A7}"/>
              </a:ext>
            </a:extLst>
          </p:cNvPr>
          <p:cNvCxnSpPr>
            <a:cxnSpLocks/>
          </p:cNvCxnSpPr>
          <p:nvPr/>
        </p:nvCxnSpPr>
        <p:spPr>
          <a:xfrm>
            <a:off x="5372919" y="1826383"/>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6F88D2B-0357-B460-7B5E-96F148DCFA70}"/>
              </a:ext>
            </a:extLst>
          </p:cNvPr>
          <p:cNvSpPr txBox="1"/>
          <p:nvPr/>
        </p:nvSpPr>
        <p:spPr>
          <a:xfrm>
            <a:off x="2221158" y="1533448"/>
            <a:ext cx="3003755"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9" name="TextBox 28">
            <a:extLst>
              <a:ext uri="{FF2B5EF4-FFF2-40B4-BE49-F238E27FC236}">
                <a16:creationId xmlns:a16="http://schemas.microsoft.com/office/drawing/2014/main" id="{D3952852-2A3C-4EE5-9AD1-8975CA209F67}"/>
              </a:ext>
            </a:extLst>
          </p:cNvPr>
          <p:cNvSpPr txBox="1"/>
          <p:nvPr/>
        </p:nvSpPr>
        <p:spPr>
          <a:xfrm>
            <a:off x="5275207" y="1327628"/>
            <a:ext cx="1861457" cy="523220"/>
          </a:xfrm>
          <a:prstGeom prst="rect">
            <a:avLst/>
          </a:prstGeom>
          <a:noFill/>
        </p:spPr>
        <p:txBody>
          <a:bodyPr wrap="square" rtlCol="0">
            <a:spAutoFit/>
          </a:bodyPr>
          <a:lstStyle/>
          <a:p>
            <a:pPr algn="ctr"/>
            <a:r>
              <a:rPr lang="en-US" sz="1400" dirty="0"/>
              <a:t>[Kitagawa-Matsuda-Tanaka’19]</a:t>
            </a:r>
          </a:p>
        </p:txBody>
      </p:sp>
      <p:sp>
        <p:nvSpPr>
          <p:cNvPr id="30" name="TextBox 29">
            <a:extLst>
              <a:ext uri="{FF2B5EF4-FFF2-40B4-BE49-F238E27FC236}">
                <a16:creationId xmlns:a16="http://schemas.microsoft.com/office/drawing/2014/main" id="{3D8F4E53-6E35-8B14-1340-FD2F82B5BFC5}"/>
              </a:ext>
            </a:extLst>
          </p:cNvPr>
          <p:cNvSpPr txBox="1"/>
          <p:nvPr/>
        </p:nvSpPr>
        <p:spPr>
          <a:xfrm>
            <a:off x="7186958" y="153884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pic>
        <p:nvPicPr>
          <p:cNvPr id="33" name="Picture 32">
            <a:extLst>
              <a:ext uri="{FF2B5EF4-FFF2-40B4-BE49-F238E27FC236}">
                <a16:creationId xmlns:a16="http://schemas.microsoft.com/office/drawing/2014/main" id="{8429EE74-0F0B-C20A-24CA-B8EC9245DAEC}"/>
              </a:ext>
            </a:extLst>
          </p:cNvPr>
          <p:cNvPicPr>
            <a:picLocks noChangeAspect="1"/>
          </p:cNvPicPr>
          <p:nvPr/>
        </p:nvPicPr>
        <p:blipFill>
          <a:blip r:embed="rId11"/>
          <a:stretch>
            <a:fillRect/>
          </a:stretch>
        </p:blipFill>
        <p:spPr>
          <a:xfrm rot="14650171">
            <a:off x="5605949" y="4403465"/>
            <a:ext cx="1233472" cy="876191"/>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AA73EE6-9271-9546-01FA-1ECB87576C80}"/>
                  </a:ext>
                </a:extLst>
              </p:cNvPr>
              <p:cNvSpPr txBox="1"/>
              <p:nvPr/>
            </p:nvSpPr>
            <p:spPr>
              <a:xfrm>
                <a:off x="5471740" y="470062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34" name="TextBox 33">
                <a:extLst>
                  <a:ext uri="{FF2B5EF4-FFF2-40B4-BE49-F238E27FC236}">
                    <a16:creationId xmlns:a16="http://schemas.microsoft.com/office/drawing/2014/main" id="{5AA73EE6-9271-9546-01FA-1ECB87576C80}"/>
                  </a:ext>
                </a:extLst>
              </p:cNvPr>
              <p:cNvSpPr txBox="1">
                <a:spLocks noRot="1" noChangeAspect="1" noMove="1" noResize="1" noEditPoints="1" noAdjustHandles="1" noChangeArrowheads="1" noChangeShapeType="1" noTextEdit="1"/>
              </p:cNvSpPr>
              <p:nvPr/>
            </p:nvSpPr>
            <p:spPr>
              <a:xfrm>
                <a:off x="5471740" y="4700625"/>
                <a:ext cx="769830" cy="369332"/>
              </a:xfrm>
              <a:prstGeom prst="rect">
                <a:avLst/>
              </a:prstGeom>
              <a:blipFill>
                <a:blip r:embed="rId1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6D6248B-6553-94D0-548E-E0B7089DC7F1}"/>
                  </a:ext>
                </a:extLst>
              </p:cNvPr>
              <p:cNvSpPr txBox="1"/>
              <p:nvPr/>
            </p:nvSpPr>
            <p:spPr>
              <a:xfrm>
                <a:off x="6108768" y="470062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35" name="TextBox 34">
                <a:extLst>
                  <a:ext uri="{FF2B5EF4-FFF2-40B4-BE49-F238E27FC236}">
                    <a16:creationId xmlns:a16="http://schemas.microsoft.com/office/drawing/2014/main" id="{86D6248B-6553-94D0-548E-E0B7089DC7F1}"/>
                  </a:ext>
                </a:extLst>
              </p:cNvPr>
              <p:cNvSpPr txBox="1">
                <a:spLocks noRot="1" noChangeAspect="1" noMove="1" noResize="1" noEditPoints="1" noAdjustHandles="1" noChangeArrowheads="1" noChangeShapeType="1" noTextEdit="1"/>
              </p:cNvSpPr>
              <p:nvPr/>
            </p:nvSpPr>
            <p:spPr>
              <a:xfrm>
                <a:off x="6108768" y="4700625"/>
                <a:ext cx="769830" cy="369332"/>
              </a:xfrm>
              <a:prstGeom prst="rect">
                <a:avLst/>
              </a:prstGeom>
              <a:blipFill>
                <a:blip r:embed="rId15"/>
                <a:stretch>
                  <a:fillRect/>
                </a:stretch>
              </a:blipFill>
            </p:spPr>
            <p:txBody>
              <a:bodyPr/>
              <a:lstStyle/>
              <a:p>
                <a:r>
                  <a:rPr lang="en-CH">
                    <a:noFill/>
                  </a:rPr>
                  <a:t> </a:t>
                </a:r>
              </a:p>
            </p:txBody>
          </p:sp>
        </mc:Fallback>
      </mc:AlternateContent>
      <p:pic>
        <p:nvPicPr>
          <p:cNvPr id="36" name="Picture 35">
            <a:extLst>
              <a:ext uri="{FF2B5EF4-FFF2-40B4-BE49-F238E27FC236}">
                <a16:creationId xmlns:a16="http://schemas.microsoft.com/office/drawing/2014/main" id="{5CD060D2-7F43-B6FE-947F-98AF52C0A43B}"/>
              </a:ext>
            </a:extLst>
          </p:cNvPr>
          <p:cNvPicPr>
            <a:picLocks noChangeAspect="1"/>
          </p:cNvPicPr>
          <p:nvPr/>
        </p:nvPicPr>
        <p:blipFill>
          <a:blip r:embed="rId11"/>
          <a:stretch>
            <a:fillRect/>
          </a:stretch>
        </p:blipFill>
        <p:spPr>
          <a:xfrm rot="14650171">
            <a:off x="2253972" y="4405696"/>
            <a:ext cx="1233472" cy="876191"/>
          </a:xfrm>
          <a:prstGeom prst="rect">
            <a:avLst/>
          </a:prstGeom>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7CEDF6F-C8C1-3A66-DB98-83AA6D488695}"/>
                  </a:ext>
                </a:extLst>
              </p:cNvPr>
              <p:cNvSpPr txBox="1"/>
              <p:nvPr/>
            </p:nvSpPr>
            <p:spPr>
              <a:xfrm>
                <a:off x="2119763" y="4702856"/>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37" name="TextBox 36">
                <a:extLst>
                  <a:ext uri="{FF2B5EF4-FFF2-40B4-BE49-F238E27FC236}">
                    <a16:creationId xmlns:a16="http://schemas.microsoft.com/office/drawing/2014/main" id="{67CEDF6F-C8C1-3A66-DB98-83AA6D488695}"/>
                  </a:ext>
                </a:extLst>
              </p:cNvPr>
              <p:cNvSpPr txBox="1">
                <a:spLocks noRot="1" noChangeAspect="1" noMove="1" noResize="1" noEditPoints="1" noAdjustHandles="1" noChangeArrowheads="1" noChangeShapeType="1" noTextEdit="1"/>
              </p:cNvSpPr>
              <p:nvPr/>
            </p:nvSpPr>
            <p:spPr>
              <a:xfrm>
                <a:off x="2119763" y="4702856"/>
                <a:ext cx="769830" cy="369332"/>
              </a:xfrm>
              <a:prstGeom prst="rect">
                <a:avLst/>
              </a:prstGeom>
              <a:blipFill>
                <a:blip r:embed="rId16"/>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CE43894-9197-DFCD-B0F2-8EE8C504A526}"/>
                  </a:ext>
                </a:extLst>
              </p:cNvPr>
              <p:cNvSpPr txBox="1"/>
              <p:nvPr/>
            </p:nvSpPr>
            <p:spPr>
              <a:xfrm>
                <a:off x="2756791" y="4702856"/>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38" name="TextBox 37">
                <a:extLst>
                  <a:ext uri="{FF2B5EF4-FFF2-40B4-BE49-F238E27FC236}">
                    <a16:creationId xmlns:a16="http://schemas.microsoft.com/office/drawing/2014/main" id="{ACE43894-9197-DFCD-B0F2-8EE8C504A526}"/>
                  </a:ext>
                </a:extLst>
              </p:cNvPr>
              <p:cNvSpPr txBox="1">
                <a:spLocks noRot="1" noChangeAspect="1" noMove="1" noResize="1" noEditPoints="1" noAdjustHandles="1" noChangeArrowheads="1" noChangeShapeType="1" noTextEdit="1"/>
              </p:cNvSpPr>
              <p:nvPr/>
            </p:nvSpPr>
            <p:spPr>
              <a:xfrm>
                <a:off x="2756791" y="4702856"/>
                <a:ext cx="769830" cy="369332"/>
              </a:xfrm>
              <a:prstGeom prst="rect">
                <a:avLst/>
              </a:prstGeom>
              <a:blipFill>
                <a:blip r:embed="rId17"/>
                <a:stretch>
                  <a:fillRect/>
                </a:stretch>
              </a:blipFill>
            </p:spPr>
            <p:txBody>
              <a:bodyPr/>
              <a:lstStyle/>
              <a:p>
                <a:r>
                  <a:rPr lang="en-CH">
                    <a:noFill/>
                  </a:rPr>
                  <a:t> </a:t>
                </a:r>
              </a:p>
            </p:txBody>
          </p:sp>
        </mc:Fallback>
      </mc:AlternateContent>
      <p:sp>
        <p:nvSpPr>
          <p:cNvPr id="2" name="Rectangle 1">
            <a:extLst>
              <a:ext uri="{FF2B5EF4-FFF2-40B4-BE49-F238E27FC236}">
                <a16:creationId xmlns:a16="http://schemas.microsoft.com/office/drawing/2014/main" id="{BA4172AD-3338-58D5-4AAC-AF681B995C53}"/>
              </a:ext>
            </a:extLst>
          </p:cNvPr>
          <p:cNvSpPr/>
          <p:nvPr/>
        </p:nvSpPr>
        <p:spPr>
          <a:xfrm>
            <a:off x="700268" y="2390172"/>
            <a:ext cx="7890608" cy="428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 name="Graphic 2" descr="Detective female with solid fill">
            <a:extLst>
              <a:ext uri="{FF2B5EF4-FFF2-40B4-BE49-F238E27FC236}">
                <a16:creationId xmlns:a16="http://schemas.microsoft.com/office/drawing/2014/main" id="{EED0EC93-190D-86DF-7386-D9F905B99C4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49473" y="2855667"/>
            <a:ext cx="914400" cy="914400"/>
          </a:xfrm>
          <a:prstGeom prst="rect">
            <a:avLst/>
          </a:prstGeom>
        </p:spPr>
      </p:pic>
      <p:sp>
        <p:nvSpPr>
          <p:cNvPr id="4" name="Rounded Rectangular Callout 3">
            <a:extLst>
              <a:ext uri="{FF2B5EF4-FFF2-40B4-BE49-F238E27FC236}">
                <a16:creationId xmlns:a16="http://schemas.microsoft.com/office/drawing/2014/main" id="{8864CB4F-E1FD-C79E-C1A8-E2EB0119EA97}"/>
              </a:ext>
            </a:extLst>
          </p:cNvPr>
          <p:cNvSpPr/>
          <p:nvPr/>
        </p:nvSpPr>
        <p:spPr>
          <a:xfrm>
            <a:off x="622068" y="1837093"/>
            <a:ext cx="1428803" cy="740531"/>
          </a:xfrm>
          <a:prstGeom prst="wedgeRoundRectCallout">
            <a:avLst>
              <a:gd name="adj1" fmla="val 84806"/>
              <a:gd name="adj2" fmla="val 13555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BA32A42-D08C-AF5F-9FEC-0C15A13D4231}"/>
              </a:ext>
            </a:extLst>
          </p:cNvPr>
          <p:cNvSpPr txBox="1"/>
          <p:nvPr/>
        </p:nvSpPr>
        <p:spPr>
          <a:xfrm>
            <a:off x="622069" y="1884193"/>
            <a:ext cx="1548795" cy="646331"/>
          </a:xfrm>
          <a:prstGeom prst="rect">
            <a:avLst/>
          </a:prstGeom>
          <a:noFill/>
        </p:spPr>
        <p:txBody>
          <a:bodyPr wrap="square" rtlCol="0">
            <a:spAutoFit/>
          </a:bodyPr>
          <a:lstStyle/>
          <a:p>
            <a:r>
              <a:rPr lang="en-US" dirty="0"/>
              <a:t>Breaks KDM-security!</a:t>
            </a:r>
          </a:p>
        </p:txBody>
      </p:sp>
    </p:spTree>
    <p:extLst>
      <p:ext uri="{BB962C8B-B14F-4D97-AF65-F5344CB8AC3E}">
        <p14:creationId xmlns:p14="http://schemas.microsoft.com/office/powerpoint/2010/main" val="13465030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Techniques</a:t>
            </a:r>
          </a:p>
        </p:txBody>
      </p:sp>
      <p:pic>
        <p:nvPicPr>
          <p:cNvPr id="42" name="Graphic 41" descr="Detective female with solid fill">
            <a:extLst>
              <a:ext uri="{FF2B5EF4-FFF2-40B4-BE49-F238E27FC236}">
                <a16:creationId xmlns:a16="http://schemas.microsoft.com/office/drawing/2014/main" id="{FBF4CBFD-B550-F1E7-2B11-4F9DA6F07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2366" y="5667528"/>
            <a:ext cx="914400" cy="914400"/>
          </a:xfrm>
          <a:prstGeom prst="rect">
            <a:avLst/>
          </a:prstGeom>
        </p:spPr>
      </p:pic>
      <p:sp>
        <p:nvSpPr>
          <p:cNvPr id="43" name="Rectangle 42">
            <a:extLst>
              <a:ext uri="{FF2B5EF4-FFF2-40B4-BE49-F238E27FC236}">
                <a16:creationId xmlns:a16="http://schemas.microsoft.com/office/drawing/2014/main" id="{C4E36365-DF14-5925-C021-BAFB6056A5D1}"/>
              </a:ext>
            </a:extLst>
          </p:cNvPr>
          <p:cNvSpPr/>
          <p:nvPr/>
        </p:nvSpPr>
        <p:spPr>
          <a:xfrm>
            <a:off x="8723260" y="274740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83E3257-D55B-8CE6-4376-72C10D2DF6D5}"/>
                  </a:ext>
                </a:extLst>
              </p:cNvPr>
              <p:cNvSpPr txBox="1"/>
              <p:nvPr/>
            </p:nvSpPr>
            <p:spPr>
              <a:xfrm>
                <a:off x="8177862" y="299665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4" name="TextBox 43">
                <a:extLst>
                  <a:ext uri="{FF2B5EF4-FFF2-40B4-BE49-F238E27FC236}">
                    <a16:creationId xmlns:a16="http://schemas.microsoft.com/office/drawing/2014/main" id="{283E3257-D55B-8CE6-4376-72C10D2DF6D5}"/>
                  </a:ext>
                </a:extLst>
              </p:cNvPr>
              <p:cNvSpPr txBox="1">
                <a:spLocks noRot="1" noChangeAspect="1" noMove="1" noResize="1" noEditPoints="1" noAdjustHandles="1" noChangeArrowheads="1" noChangeShapeType="1" noTextEdit="1"/>
              </p:cNvSpPr>
              <p:nvPr/>
            </p:nvSpPr>
            <p:spPr>
              <a:xfrm>
                <a:off x="8177862" y="2996657"/>
                <a:ext cx="2902469" cy="1061829"/>
              </a:xfrm>
              <a:prstGeom prst="rect">
                <a:avLst/>
              </a:prstGeom>
              <a:blipFill>
                <a:blip r:embed="rId5"/>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C333322-428A-E4B5-36E7-9C68E2984A33}"/>
                  </a:ext>
                </a:extLst>
              </p:cNvPr>
              <p:cNvSpPr txBox="1"/>
              <p:nvPr/>
            </p:nvSpPr>
            <p:spPr>
              <a:xfrm>
                <a:off x="7584751" y="4061165"/>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51" name="TextBox 50">
                <a:extLst>
                  <a:ext uri="{FF2B5EF4-FFF2-40B4-BE49-F238E27FC236}">
                    <a16:creationId xmlns:a16="http://schemas.microsoft.com/office/drawing/2014/main" id="{AC333322-428A-E4B5-36E7-9C68E2984A33}"/>
                  </a:ext>
                </a:extLst>
              </p:cNvPr>
              <p:cNvSpPr txBox="1">
                <a:spLocks noRot="1" noChangeAspect="1" noMove="1" noResize="1" noEditPoints="1" noAdjustHandles="1" noChangeArrowheads="1" noChangeShapeType="1" noTextEdit="1"/>
              </p:cNvSpPr>
              <p:nvPr/>
            </p:nvSpPr>
            <p:spPr>
              <a:xfrm>
                <a:off x="7584751" y="4061165"/>
                <a:ext cx="593111" cy="738664"/>
              </a:xfrm>
              <a:prstGeom prst="rect">
                <a:avLst/>
              </a:prstGeom>
              <a:blipFill>
                <a:blip r:embed="rId6"/>
                <a:stretch>
                  <a:fillRect/>
                </a:stretch>
              </a:blipFill>
            </p:spPr>
            <p:txBody>
              <a:bodyPr/>
              <a:lstStyle/>
              <a:p>
                <a:r>
                  <a:rPr lang="en-CH">
                    <a:noFill/>
                  </a:rPr>
                  <a:t> </a:t>
                </a:r>
              </a:p>
            </p:txBody>
          </p:sp>
        </mc:Fallback>
      </mc:AlternateContent>
      <p:pic>
        <p:nvPicPr>
          <p:cNvPr id="52" name="Graphic 51" descr="Detective female with solid fill">
            <a:extLst>
              <a:ext uri="{FF2B5EF4-FFF2-40B4-BE49-F238E27FC236}">
                <a16:creationId xmlns:a16="http://schemas.microsoft.com/office/drawing/2014/main" id="{89AECBCA-D302-E7E2-A97B-389FC58935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4313" y="5647982"/>
            <a:ext cx="914400" cy="914400"/>
          </a:xfrm>
          <a:prstGeom prst="rect">
            <a:avLst/>
          </a:prstGeom>
        </p:spPr>
      </p:pic>
      <p:sp>
        <p:nvSpPr>
          <p:cNvPr id="53" name="Rectangle 52">
            <a:extLst>
              <a:ext uri="{FF2B5EF4-FFF2-40B4-BE49-F238E27FC236}">
                <a16:creationId xmlns:a16="http://schemas.microsoft.com/office/drawing/2014/main" id="{8A86908C-8752-1707-3FB6-C690B3CC5A4A}"/>
              </a:ext>
            </a:extLst>
          </p:cNvPr>
          <p:cNvSpPr/>
          <p:nvPr/>
        </p:nvSpPr>
        <p:spPr>
          <a:xfrm>
            <a:off x="5275207" y="2727863"/>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D66696A-500B-9200-3711-62662890DEEA}"/>
                  </a:ext>
                </a:extLst>
              </p:cNvPr>
              <p:cNvSpPr txBox="1"/>
              <p:nvPr/>
            </p:nvSpPr>
            <p:spPr>
              <a:xfrm>
                <a:off x="4729809" y="2977111"/>
                <a:ext cx="2902469" cy="109850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𝐷𝑒𝑐</m:t>
                          </m:r>
                        </m:e>
                      </m:acc>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54" name="TextBox 53">
                <a:extLst>
                  <a:ext uri="{FF2B5EF4-FFF2-40B4-BE49-F238E27FC236}">
                    <a16:creationId xmlns:a16="http://schemas.microsoft.com/office/drawing/2014/main" id="{ED66696A-500B-9200-3711-62662890DEEA}"/>
                  </a:ext>
                </a:extLst>
              </p:cNvPr>
              <p:cNvSpPr txBox="1">
                <a:spLocks noRot="1" noChangeAspect="1" noMove="1" noResize="1" noEditPoints="1" noAdjustHandles="1" noChangeArrowheads="1" noChangeShapeType="1" noTextEdit="1"/>
              </p:cNvSpPr>
              <p:nvPr/>
            </p:nvSpPr>
            <p:spPr>
              <a:xfrm>
                <a:off x="4729809" y="2977111"/>
                <a:ext cx="2902469" cy="1098506"/>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14F7228-39AE-FBB5-5BB6-454B3980C717}"/>
                  </a:ext>
                </a:extLst>
              </p:cNvPr>
              <p:cNvSpPr txBox="1"/>
              <p:nvPr/>
            </p:nvSpPr>
            <p:spPr>
              <a:xfrm>
                <a:off x="4239911" y="4058264"/>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62" name="TextBox 61">
                <a:extLst>
                  <a:ext uri="{FF2B5EF4-FFF2-40B4-BE49-F238E27FC236}">
                    <a16:creationId xmlns:a16="http://schemas.microsoft.com/office/drawing/2014/main" id="{614F7228-39AE-FBB5-5BB6-454B3980C717}"/>
                  </a:ext>
                </a:extLst>
              </p:cNvPr>
              <p:cNvSpPr txBox="1">
                <a:spLocks noRot="1" noChangeAspect="1" noMove="1" noResize="1" noEditPoints="1" noAdjustHandles="1" noChangeArrowheads="1" noChangeShapeType="1" noTextEdit="1"/>
              </p:cNvSpPr>
              <p:nvPr/>
            </p:nvSpPr>
            <p:spPr>
              <a:xfrm>
                <a:off x="4239911" y="4058264"/>
                <a:ext cx="593111" cy="738664"/>
              </a:xfrm>
              <a:prstGeom prst="rect">
                <a:avLst/>
              </a:prstGeom>
              <a:blipFill>
                <a:blip r:embed="rId8"/>
                <a:stretch>
                  <a:fillRect/>
                </a:stretch>
              </a:blipFill>
            </p:spPr>
            <p:txBody>
              <a:bodyPr/>
              <a:lstStyle/>
              <a:p>
                <a:r>
                  <a:rPr lang="en-CH">
                    <a:noFill/>
                  </a:rPr>
                  <a:t> </a:t>
                </a:r>
              </a:p>
            </p:txBody>
          </p:sp>
        </mc:Fallback>
      </mc:AlternateContent>
      <p:pic>
        <p:nvPicPr>
          <p:cNvPr id="63" name="Graphic 62" descr="Detective female with solid fill">
            <a:extLst>
              <a:ext uri="{FF2B5EF4-FFF2-40B4-BE49-F238E27FC236}">
                <a16:creationId xmlns:a16="http://schemas.microsoft.com/office/drawing/2014/main" id="{084D57D2-6330-97FF-9598-09DF6A6F3E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9473" y="5645081"/>
            <a:ext cx="914400" cy="914400"/>
          </a:xfrm>
          <a:prstGeom prst="rect">
            <a:avLst/>
          </a:prstGeom>
        </p:spPr>
      </p:pic>
      <p:sp>
        <p:nvSpPr>
          <p:cNvPr id="64" name="Rectangle 63">
            <a:extLst>
              <a:ext uri="{FF2B5EF4-FFF2-40B4-BE49-F238E27FC236}">
                <a16:creationId xmlns:a16="http://schemas.microsoft.com/office/drawing/2014/main" id="{EF62D87F-3375-6961-A688-415E724BC5E8}"/>
              </a:ext>
            </a:extLst>
          </p:cNvPr>
          <p:cNvSpPr/>
          <p:nvPr/>
        </p:nvSpPr>
        <p:spPr>
          <a:xfrm>
            <a:off x="1930367" y="2724962"/>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Detective female with solid fill">
            <a:extLst>
              <a:ext uri="{FF2B5EF4-FFF2-40B4-BE49-F238E27FC236}">
                <a16:creationId xmlns:a16="http://schemas.microsoft.com/office/drawing/2014/main" id="{20387DA4-9D7E-5CCB-358B-DA2EDF68B9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49473" y="2855667"/>
            <a:ext cx="914400" cy="914400"/>
          </a:xfrm>
          <a:prstGeom prst="rect">
            <a:avLst/>
          </a:prstGeom>
        </p:spPr>
      </p:pic>
      <p:sp>
        <p:nvSpPr>
          <p:cNvPr id="72" name="Rounded Rectangular Callout 36">
            <a:extLst>
              <a:ext uri="{FF2B5EF4-FFF2-40B4-BE49-F238E27FC236}">
                <a16:creationId xmlns:a16="http://schemas.microsoft.com/office/drawing/2014/main" id="{5DEFACC1-E69B-7550-183E-913D42A72F4C}"/>
              </a:ext>
            </a:extLst>
          </p:cNvPr>
          <p:cNvSpPr/>
          <p:nvPr/>
        </p:nvSpPr>
        <p:spPr>
          <a:xfrm>
            <a:off x="10552231" y="5092005"/>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9578B2FD-08CB-B91A-DE29-59C5FB8F4F73}"/>
              </a:ext>
            </a:extLst>
          </p:cNvPr>
          <p:cNvSpPr txBox="1"/>
          <p:nvPr/>
        </p:nvSpPr>
        <p:spPr>
          <a:xfrm>
            <a:off x="10263658" y="5081168"/>
            <a:ext cx="1794342" cy="646331"/>
          </a:xfrm>
          <a:prstGeom prst="rect">
            <a:avLst/>
          </a:prstGeom>
          <a:noFill/>
        </p:spPr>
        <p:txBody>
          <a:bodyPr wrap="square" rtlCol="0">
            <a:spAutoFit/>
          </a:bodyPr>
          <a:lstStyle/>
          <a:p>
            <a:pPr algn="ctr"/>
            <a:r>
              <a:rPr lang="en-US" dirty="0"/>
              <a:t>Breaks </a:t>
            </a:r>
          </a:p>
          <a:p>
            <a:pPr algn="ctr"/>
            <a:r>
              <a:rPr lang="en-US" dirty="0"/>
              <a:t>IND-CCA!</a:t>
            </a:r>
          </a:p>
        </p:txBody>
      </p:sp>
      <p:sp>
        <p:nvSpPr>
          <p:cNvPr id="74" name="Rounded Rectangular Callout 38">
            <a:extLst>
              <a:ext uri="{FF2B5EF4-FFF2-40B4-BE49-F238E27FC236}">
                <a16:creationId xmlns:a16="http://schemas.microsoft.com/office/drawing/2014/main" id="{1596C00A-7DC9-C0DE-553C-7C2F92E362FB}"/>
              </a:ext>
            </a:extLst>
          </p:cNvPr>
          <p:cNvSpPr/>
          <p:nvPr/>
        </p:nvSpPr>
        <p:spPr>
          <a:xfrm>
            <a:off x="7119310" y="5090339"/>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C236AD7-4BE8-BDDC-81C9-2C11EEE538B9}"/>
              </a:ext>
            </a:extLst>
          </p:cNvPr>
          <p:cNvSpPr txBox="1"/>
          <p:nvPr/>
        </p:nvSpPr>
        <p:spPr>
          <a:xfrm>
            <a:off x="6830737" y="5079502"/>
            <a:ext cx="1794342" cy="646331"/>
          </a:xfrm>
          <a:prstGeom prst="rect">
            <a:avLst/>
          </a:prstGeom>
          <a:noFill/>
        </p:spPr>
        <p:txBody>
          <a:bodyPr wrap="square" rtlCol="0">
            <a:spAutoFit/>
          </a:bodyPr>
          <a:lstStyle/>
          <a:p>
            <a:pPr algn="ctr"/>
            <a:r>
              <a:rPr lang="en-US" dirty="0"/>
              <a:t>Breaks </a:t>
            </a:r>
          </a:p>
          <a:p>
            <a:pPr algn="ctr"/>
            <a:r>
              <a:rPr lang="en-US" dirty="0"/>
              <a:t>IND-CCA!</a:t>
            </a:r>
          </a:p>
        </p:txBody>
      </p:sp>
      <p:sp>
        <p:nvSpPr>
          <p:cNvPr id="76" name="Rounded Rectangular Callout 40">
            <a:extLst>
              <a:ext uri="{FF2B5EF4-FFF2-40B4-BE49-F238E27FC236}">
                <a16:creationId xmlns:a16="http://schemas.microsoft.com/office/drawing/2014/main" id="{C45F44EB-C03C-357E-3684-97AD4D7E4FAF}"/>
              </a:ext>
            </a:extLst>
          </p:cNvPr>
          <p:cNvSpPr/>
          <p:nvPr/>
        </p:nvSpPr>
        <p:spPr>
          <a:xfrm>
            <a:off x="3751755" y="5105091"/>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4735FE61-6AAC-62C0-E511-B8E5523EA0C8}"/>
              </a:ext>
            </a:extLst>
          </p:cNvPr>
          <p:cNvSpPr txBox="1"/>
          <p:nvPr/>
        </p:nvSpPr>
        <p:spPr>
          <a:xfrm>
            <a:off x="3463182" y="5094254"/>
            <a:ext cx="1794342" cy="646331"/>
          </a:xfrm>
          <a:prstGeom prst="rect">
            <a:avLst/>
          </a:prstGeom>
          <a:noFill/>
        </p:spPr>
        <p:txBody>
          <a:bodyPr wrap="square" rtlCol="0">
            <a:spAutoFit/>
          </a:bodyPr>
          <a:lstStyle/>
          <a:p>
            <a:pPr algn="ctr"/>
            <a:r>
              <a:rPr lang="en-US" dirty="0"/>
              <a:t>Breaks </a:t>
            </a:r>
          </a:p>
          <a:p>
            <a:pPr algn="ctr"/>
            <a:r>
              <a:rPr lang="en-US" dirty="0"/>
              <a:t>IND-CCA!</a:t>
            </a:r>
          </a:p>
        </p:txBody>
      </p:sp>
      <p:pic>
        <p:nvPicPr>
          <p:cNvPr id="9" name="Picture 8">
            <a:extLst>
              <a:ext uri="{FF2B5EF4-FFF2-40B4-BE49-F238E27FC236}">
                <a16:creationId xmlns:a16="http://schemas.microsoft.com/office/drawing/2014/main" id="{003DBAD5-7EEA-D789-FBD8-67D04C79CCB7}"/>
              </a:ext>
            </a:extLst>
          </p:cNvPr>
          <p:cNvPicPr>
            <a:picLocks noChangeAspect="1"/>
          </p:cNvPicPr>
          <p:nvPr/>
        </p:nvPicPr>
        <p:blipFill>
          <a:blip r:embed="rId11"/>
          <a:stretch>
            <a:fillRect/>
          </a:stretch>
        </p:blipFill>
        <p:spPr>
          <a:xfrm rot="14650171">
            <a:off x="9013657" y="4402334"/>
            <a:ext cx="1233472" cy="87619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F1E5CF-3603-3E2D-9011-70847E30FDEA}"/>
                  </a:ext>
                </a:extLst>
              </p:cNvPr>
              <p:cNvSpPr txBox="1"/>
              <p:nvPr/>
            </p:nvSpPr>
            <p:spPr>
              <a:xfrm>
                <a:off x="8879448" y="4699494"/>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12" name="TextBox 11">
                <a:extLst>
                  <a:ext uri="{FF2B5EF4-FFF2-40B4-BE49-F238E27FC236}">
                    <a16:creationId xmlns:a16="http://schemas.microsoft.com/office/drawing/2014/main" id="{5DF1E5CF-3603-3E2D-9011-70847E30FDEA}"/>
                  </a:ext>
                </a:extLst>
              </p:cNvPr>
              <p:cNvSpPr txBox="1">
                <a:spLocks noRot="1" noChangeAspect="1" noMove="1" noResize="1" noEditPoints="1" noAdjustHandles="1" noChangeArrowheads="1" noChangeShapeType="1" noTextEdit="1"/>
              </p:cNvSpPr>
              <p:nvPr/>
            </p:nvSpPr>
            <p:spPr>
              <a:xfrm>
                <a:off x="8879448" y="4699494"/>
                <a:ext cx="769830" cy="369332"/>
              </a:xfrm>
              <a:prstGeom prst="rect">
                <a:avLst/>
              </a:prstGeom>
              <a:blipFill>
                <a:blip r:embed="rId12"/>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E39FD8-91E7-BF22-F4C0-E26634E96821}"/>
                  </a:ext>
                </a:extLst>
              </p:cNvPr>
              <p:cNvSpPr txBox="1"/>
              <p:nvPr/>
            </p:nvSpPr>
            <p:spPr>
              <a:xfrm>
                <a:off x="9516476" y="4699494"/>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13" name="TextBox 12">
                <a:extLst>
                  <a:ext uri="{FF2B5EF4-FFF2-40B4-BE49-F238E27FC236}">
                    <a16:creationId xmlns:a16="http://schemas.microsoft.com/office/drawing/2014/main" id="{8AE39FD8-91E7-BF22-F4C0-E26634E96821}"/>
                  </a:ext>
                </a:extLst>
              </p:cNvPr>
              <p:cNvSpPr txBox="1">
                <a:spLocks noRot="1" noChangeAspect="1" noMove="1" noResize="1" noEditPoints="1" noAdjustHandles="1" noChangeArrowheads="1" noChangeShapeType="1" noTextEdit="1"/>
              </p:cNvSpPr>
              <p:nvPr/>
            </p:nvSpPr>
            <p:spPr>
              <a:xfrm>
                <a:off x="9516476" y="4699494"/>
                <a:ext cx="769830" cy="369332"/>
              </a:xfrm>
              <a:prstGeom prst="rect">
                <a:avLst/>
              </a:prstGeom>
              <a:blipFill>
                <a:blip r:embed="rId13"/>
                <a:stretch>
                  <a:fillRect/>
                </a:stretch>
              </a:blipFill>
            </p:spPr>
            <p:txBody>
              <a:bodyPr/>
              <a:lstStyle/>
              <a:p>
                <a:r>
                  <a:rPr lang="en-CH">
                    <a:noFill/>
                  </a:rPr>
                  <a:t> </a:t>
                </a:r>
              </a:p>
            </p:txBody>
          </p:sp>
        </mc:Fallback>
      </mc:AlternateContent>
      <p:cxnSp>
        <p:nvCxnSpPr>
          <p:cNvPr id="27" name="Straight Arrow Connector 26">
            <a:extLst>
              <a:ext uri="{FF2B5EF4-FFF2-40B4-BE49-F238E27FC236}">
                <a16:creationId xmlns:a16="http://schemas.microsoft.com/office/drawing/2014/main" id="{FD3CE9A8-0383-1016-20A0-46939256A4A7}"/>
              </a:ext>
            </a:extLst>
          </p:cNvPr>
          <p:cNvCxnSpPr>
            <a:cxnSpLocks/>
          </p:cNvCxnSpPr>
          <p:nvPr/>
        </p:nvCxnSpPr>
        <p:spPr>
          <a:xfrm>
            <a:off x="5372919" y="1826383"/>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6F88D2B-0357-B460-7B5E-96F148DCFA70}"/>
              </a:ext>
            </a:extLst>
          </p:cNvPr>
          <p:cNvSpPr txBox="1"/>
          <p:nvPr/>
        </p:nvSpPr>
        <p:spPr>
          <a:xfrm>
            <a:off x="2221158" y="1533448"/>
            <a:ext cx="3003755"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9" name="TextBox 28">
            <a:extLst>
              <a:ext uri="{FF2B5EF4-FFF2-40B4-BE49-F238E27FC236}">
                <a16:creationId xmlns:a16="http://schemas.microsoft.com/office/drawing/2014/main" id="{D3952852-2A3C-4EE5-9AD1-8975CA209F67}"/>
              </a:ext>
            </a:extLst>
          </p:cNvPr>
          <p:cNvSpPr txBox="1"/>
          <p:nvPr/>
        </p:nvSpPr>
        <p:spPr>
          <a:xfrm>
            <a:off x="5275207" y="1327628"/>
            <a:ext cx="1861457" cy="523220"/>
          </a:xfrm>
          <a:prstGeom prst="rect">
            <a:avLst/>
          </a:prstGeom>
          <a:noFill/>
        </p:spPr>
        <p:txBody>
          <a:bodyPr wrap="square" rtlCol="0">
            <a:spAutoFit/>
          </a:bodyPr>
          <a:lstStyle/>
          <a:p>
            <a:pPr algn="ctr"/>
            <a:r>
              <a:rPr lang="en-US" sz="1400" dirty="0"/>
              <a:t>[Kitagawa-Matsuda-Tanaka’19]</a:t>
            </a:r>
          </a:p>
        </p:txBody>
      </p:sp>
      <p:sp>
        <p:nvSpPr>
          <p:cNvPr id="30" name="TextBox 29">
            <a:extLst>
              <a:ext uri="{FF2B5EF4-FFF2-40B4-BE49-F238E27FC236}">
                <a16:creationId xmlns:a16="http://schemas.microsoft.com/office/drawing/2014/main" id="{3D8F4E53-6E35-8B14-1340-FD2F82B5BFC5}"/>
              </a:ext>
            </a:extLst>
          </p:cNvPr>
          <p:cNvSpPr txBox="1"/>
          <p:nvPr/>
        </p:nvSpPr>
        <p:spPr>
          <a:xfrm>
            <a:off x="7186958" y="153884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pic>
        <p:nvPicPr>
          <p:cNvPr id="33" name="Picture 32">
            <a:extLst>
              <a:ext uri="{FF2B5EF4-FFF2-40B4-BE49-F238E27FC236}">
                <a16:creationId xmlns:a16="http://schemas.microsoft.com/office/drawing/2014/main" id="{8429EE74-0F0B-C20A-24CA-B8EC9245DAEC}"/>
              </a:ext>
            </a:extLst>
          </p:cNvPr>
          <p:cNvPicPr>
            <a:picLocks noChangeAspect="1"/>
          </p:cNvPicPr>
          <p:nvPr/>
        </p:nvPicPr>
        <p:blipFill>
          <a:blip r:embed="rId11"/>
          <a:stretch>
            <a:fillRect/>
          </a:stretch>
        </p:blipFill>
        <p:spPr>
          <a:xfrm rot="14650171">
            <a:off x="5605949" y="4403465"/>
            <a:ext cx="1233472" cy="876191"/>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AA73EE6-9271-9546-01FA-1ECB87576C80}"/>
                  </a:ext>
                </a:extLst>
              </p:cNvPr>
              <p:cNvSpPr txBox="1"/>
              <p:nvPr/>
            </p:nvSpPr>
            <p:spPr>
              <a:xfrm>
                <a:off x="5471740" y="470062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34" name="TextBox 33">
                <a:extLst>
                  <a:ext uri="{FF2B5EF4-FFF2-40B4-BE49-F238E27FC236}">
                    <a16:creationId xmlns:a16="http://schemas.microsoft.com/office/drawing/2014/main" id="{5AA73EE6-9271-9546-01FA-1ECB87576C80}"/>
                  </a:ext>
                </a:extLst>
              </p:cNvPr>
              <p:cNvSpPr txBox="1">
                <a:spLocks noRot="1" noChangeAspect="1" noMove="1" noResize="1" noEditPoints="1" noAdjustHandles="1" noChangeArrowheads="1" noChangeShapeType="1" noTextEdit="1"/>
              </p:cNvSpPr>
              <p:nvPr/>
            </p:nvSpPr>
            <p:spPr>
              <a:xfrm>
                <a:off x="5471740" y="4700625"/>
                <a:ext cx="769830" cy="369332"/>
              </a:xfrm>
              <a:prstGeom prst="rect">
                <a:avLst/>
              </a:prstGeom>
              <a:blipFill>
                <a:blip r:embed="rId1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6D6248B-6553-94D0-548E-E0B7089DC7F1}"/>
                  </a:ext>
                </a:extLst>
              </p:cNvPr>
              <p:cNvSpPr txBox="1"/>
              <p:nvPr/>
            </p:nvSpPr>
            <p:spPr>
              <a:xfrm>
                <a:off x="6108768" y="470062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35" name="TextBox 34">
                <a:extLst>
                  <a:ext uri="{FF2B5EF4-FFF2-40B4-BE49-F238E27FC236}">
                    <a16:creationId xmlns:a16="http://schemas.microsoft.com/office/drawing/2014/main" id="{86D6248B-6553-94D0-548E-E0B7089DC7F1}"/>
                  </a:ext>
                </a:extLst>
              </p:cNvPr>
              <p:cNvSpPr txBox="1">
                <a:spLocks noRot="1" noChangeAspect="1" noMove="1" noResize="1" noEditPoints="1" noAdjustHandles="1" noChangeArrowheads="1" noChangeShapeType="1" noTextEdit="1"/>
              </p:cNvSpPr>
              <p:nvPr/>
            </p:nvSpPr>
            <p:spPr>
              <a:xfrm>
                <a:off x="6108768" y="4700625"/>
                <a:ext cx="769830" cy="369332"/>
              </a:xfrm>
              <a:prstGeom prst="rect">
                <a:avLst/>
              </a:prstGeom>
              <a:blipFill>
                <a:blip r:embed="rId15"/>
                <a:stretch>
                  <a:fillRect/>
                </a:stretch>
              </a:blipFill>
            </p:spPr>
            <p:txBody>
              <a:bodyPr/>
              <a:lstStyle/>
              <a:p>
                <a:r>
                  <a:rPr lang="en-CH">
                    <a:noFill/>
                  </a:rPr>
                  <a:t> </a:t>
                </a:r>
              </a:p>
            </p:txBody>
          </p:sp>
        </mc:Fallback>
      </mc:AlternateContent>
      <p:pic>
        <p:nvPicPr>
          <p:cNvPr id="36" name="Picture 35">
            <a:extLst>
              <a:ext uri="{FF2B5EF4-FFF2-40B4-BE49-F238E27FC236}">
                <a16:creationId xmlns:a16="http://schemas.microsoft.com/office/drawing/2014/main" id="{5CD060D2-7F43-B6FE-947F-98AF52C0A43B}"/>
              </a:ext>
            </a:extLst>
          </p:cNvPr>
          <p:cNvPicPr>
            <a:picLocks noChangeAspect="1"/>
          </p:cNvPicPr>
          <p:nvPr/>
        </p:nvPicPr>
        <p:blipFill>
          <a:blip r:embed="rId11"/>
          <a:stretch>
            <a:fillRect/>
          </a:stretch>
        </p:blipFill>
        <p:spPr>
          <a:xfrm rot="14650171">
            <a:off x="2253972" y="4405696"/>
            <a:ext cx="1233472" cy="876191"/>
          </a:xfrm>
          <a:prstGeom prst="rect">
            <a:avLst/>
          </a:prstGeom>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7CEDF6F-C8C1-3A66-DB98-83AA6D488695}"/>
                  </a:ext>
                </a:extLst>
              </p:cNvPr>
              <p:cNvSpPr txBox="1"/>
              <p:nvPr/>
            </p:nvSpPr>
            <p:spPr>
              <a:xfrm>
                <a:off x="2119763" y="4702856"/>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37" name="TextBox 36">
                <a:extLst>
                  <a:ext uri="{FF2B5EF4-FFF2-40B4-BE49-F238E27FC236}">
                    <a16:creationId xmlns:a16="http://schemas.microsoft.com/office/drawing/2014/main" id="{67CEDF6F-C8C1-3A66-DB98-83AA6D488695}"/>
                  </a:ext>
                </a:extLst>
              </p:cNvPr>
              <p:cNvSpPr txBox="1">
                <a:spLocks noRot="1" noChangeAspect="1" noMove="1" noResize="1" noEditPoints="1" noAdjustHandles="1" noChangeArrowheads="1" noChangeShapeType="1" noTextEdit="1"/>
              </p:cNvSpPr>
              <p:nvPr/>
            </p:nvSpPr>
            <p:spPr>
              <a:xfrm>
                <a:off x="2119763" y="4702856"/>
                <a:ext cx="769830" cy="369332"/>
              </a:xfrm>
              <a:prstGeom prst="rect">
                <a:avLst/>
              </a:prstGeom>
              <a:blipFill>
                <a:blip r:embed="rId16"/>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CE43894-9197-DFCD-B0F2-8EE8C504A526}"/>
                  </a:ext>
                </a:extLst>
              </p:cNvPr>
              <p:cNvSpPr txBox="1"/>
              <p:nvPr/>
            </p:nvSpPr>
            <p:spPr>
              <a:xfrm>
                <a:off x="2756791" y="4702856"/>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38" name="TextBox 37">
                <a:extLst>
                  <a:ext uri="{FF2B5EF4-FFF2-40B4-BE49-F238E27FC236}">
                    <a16:creationId xmlns:a16="http://schemas.microsoft.com/office/drawing/2014/main" id="{ACE43894-9197-DFCD-B0F2-8EE8C504A526}"/>
                  </a:ext>
                </a:extLst>
              </p:cNvPr>
              <p:cNvSpPr txBox="1">
                <a:spLocks noRot="1" noChangeAspect="1" noMove="1" noResize="1" noEditPoints="1" noAdjustHandles="1" noChangeArrowheads="1" noChangeShapeType="1" noTextEdit="1"/>
              </p:cNvSpPr>
              <p:nvPr/>
            </p:nvSpPr>
            <p:spPr>
              <a:xfrm>
                <a:off x="2756791" y="4702856"/>
                <a:ext cx="769830" cy="369332"/>
              </a:xfrm>
              <a:prstGeom prst="rect">
                <a:avLst/>
              </a:prstGeom>
              <a:blipFill>
                <a:blip r:embed="rId17"/>
                <a:stretch>
                  <a:fillRect/>
                </a:stretch>
              </a:blipFill>
            </p:spPr>
            <p:txBody>
              <a:bodyPr/>
              <a:lstStyle/>
              <a:p>
                <a:r>
                  <a:rPr lang="en-CH">
                    <a:noFill/>
                  </a:rPr>
                  <a:t> </a:t>
                </a:r>
              </a:p>
            </p:txBody>
          </p:sp>
        </mc:Fallback>
      </mc:AlternateContent>
      <p:sp>
        <p:nvSpPr>
          <p:cNvPr id="2" name="Rectangle 1">
            <a:extLst>
              <a:ext uri="{FF2B5EF4-FFF2-40B4-BE49-F238E27FC236}">
                <a16:creationId xmlns:a16="http://schemas.microsoft.com/office/drawing/2014/main" id="{BA4172AD-3338-58D5-4AAC-AF681B995C53}"/>
              </a:ext>
            </a:extLst>
          </p:cNvPr>
          <p:cNvSpPr/>
          <p:nvPr/>
        </p:nvSpPr>
        <p:spPr>
          <a:xfrm>
            <a:off x="700268" y="2390172"/>
            <a:ext cx="4313790" cy="42830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3" name="Graphic 2" descr="Detective female with solid fill">
            <a:extLst>
              <a:ext uri="{FF2B5EF4-FFF2-40B4-BE49-F238E27FC236}">
                <a16:creationId xmlns:a16="http://schemas.microsoft.com/office/drawing/2014/main" id="{A9FACF52-303A-E0B0-C0DB-96951A1EF1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49473" y="2855667"/>
            <a:ext cx="914400" cy="914400"/>
          </a:xfrm>
          <a:prstGeom prst="rect">
            <a:avLst/>
          </a:prstGeom>
        </p:spPr>
      </p:pic>
      <p:sp>
        <p:nvSpPr>
          <p:cNvPr id="4" name="Rounded Rectangular Callout 3">
            <a:extLst>
              <a:ext uri="{FF2B5EF4-FFF2-40B4-BE49-F238E27FC236}">
                <a16:creationId xmlns:a16="http://schemas.microsoft.com/office/drawing/2014/main" id="{3389060B-2DD0-CBA9-7204-8E1268367D05}"/>
              </a:ext>
            </a:extLst>
          </p:cNvPr>
          <p:cNvSpPr/>
          <p:nvPr/>
        </p:nvSpPr>
        <p:spPr>
          <a:xfrm>
            <a:off x="622068" y="1837093"/>
            <a:ext cx="1428803" cy="740531"/>
          </a:xfrm>
          <a:prstGeom prst="wedgeRoundRectCallout">
            <a:avLst>
              <a:gd name="adj1" fmla="val 84806"/>
              <a:gd name="adj2" fmla="val 13555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68D507-972C-1C86-E93B-755A0284880F}"/>
              </a:ext>
            </a:extLst>
          </p:cNvPr>
          <p:cNvSpPr txBox="1"/>
          <p:nvPr/>
        </p:nvSpPr>
        <p:spPr>
          <a:xfrm>
            <a:off x="622069" y="1884193"/>
            <a:ext cx="1548795" cy="646331"/>
          </a:xfrm>
          <a:prstGeom prst="rect">
            <a:avLst/>
          </a:prstGeom>
          <a:noFill/>
        </p:spPr>
        <p:txBody>
          <a:bodyPr wrap="square" rtlCol="0">
            <a:spAutoFit/>
          </a:bodyPr>
          <a:lstStyle/>
          <a:p>
            <a:r>
              <a:rPr lang="en-US" dirty="0"/>
              <a:t>Breaks KDM-security!</a:t>
            </a:r>
          </a:p>
        </p:txBody>
      </p:sp>
    </p:spTree>
    <p:extLst>
      <p:ext uri="{BB962C8B-B14F-4D97-AF65-F5344CB8AC3E}">
        <p14:creationId xmlns:p14="http://schemas.microsoft.com/office/powerpoint/2010/main" val="14086729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Techniques</a:t>
            </a:r>
          </a:p>
        </p:txBody>
      </p:sp>
      <p:pic>
        <p:nvPicPr>
          <p:cNvPr id="42" name="Graphic 41" descr="Detective female with solid fill">
            <a:extLst>
              <a:ext uri="{FF2B5EF4-FFF2-40B4-BE49-F238E27FC236}">
                <a16:creationId xmlns:a16="http://schemas.microsoft.com/office/drawing/2014/main" id="{FBF4CBFD-B550-F1E7-2B11-4F9DA6F079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42366" y="5667528"/>
            <a:ext cx="914400" cy="914400"/>
          </a:xfrm>
          <a:prstGeom prst="rect">
            <a:avLst/>
          </a:prstGeom>
        </p:spPr>
      </p:pic>
      <p:sp>
        <p:nvSpPr>
          <p:cNvPr id="43" name="Rectangle 42">
            <a:extLst>
              <a:ext uri="{FF2B5EF4-FFF2-40B4-BE49-F238E27FC236}">
                <a16:creationId xmlns:a16="http://schemas.microsoft.com/office/drawing/2014/main" id="{C4E36365-DF14-5925-C021-BAFB6056A5D1}"/>
              </a:ext>
            </a:extLst>
          </p:cNvPr>
          <p:cNvSpPr/>
          <p:nvPr/>
        </p:nvSpPr>
        <p:spPr>
          <a:xfrm>
            <a:off x="8723260" y="274740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83E3257-D55B-8CE6-4376-72C10D2DF6D5}"/>
                  </a:ext>
                </a:extLst>
              </p:cNvPr>
              <p:cNvSpPr txBox="1"/>
              <p:nvPr/>
            </p:nvSpPr>
            <p:spPr>
              <a:xfrm>
                <a:off x="8177862" y="299665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4" name="TextBox 43">
                <a:extLst>
                  <a:ext uri="{FF2B5EF4-FFF2-40B4-BE49-F238E27FC236}">
                    <a16:creationId xmlns:a16="http://schemas.microsoft.com/office/drawing/2014/main" id="{283E3257-D55B-8CE6-4376-72C10D2DF6D5}"/>
                  </a:ext>
                </a:extLst>
              </p:cNvPr>
              <p:cNvSpPr txBox="1">
                <a:spLocks noRot="1" noChangeAspect="1" noMove="1" noResize="1" noEditPoints="1" noAdjustHandles="1" noChangeArrowheads="1" noChangeShapeType="1" noTextEdit="1"/>
              </p:cNvSpPr>
              <p:nvPr/>
            </p:nvSpPr>
            <p:spPr>
              <a:xfrm>
                <a:off x="8177862" y="2996657"/>
                <a:ext cx="2902469" cy="1061829"/>
              </a:xfrm>
              <a:prstGeom prst="rect">
                <a:avLst/>
              </a:prstGeom>
              <a:blipFill>
                <a:blip r:embed="rId5"/>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C333322-428A-E4B5-36E7-9C68E2984A33}"/>
                  </a:ext>
                </a:extLst>
              </p:cNvPr>
              <p:cNvSpPr txBox="1"/>
              <p:nvPr/>
            </p:nvSpPr>
            <p:spPr>
              <a:xfrm>
                <a:off x="7584751" y="4061165"/>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51" name="TextBox 50">
                <a:extLst>
                  <a:ext uri="{FF2B5EF4-FFF2-40B4-BE49-F238E27FC236}">
                    <a16:creationId xmlns:a16="http://schemas.microsoft.com/office/drawing/2014/main" id="{AC333322-428A-E4B5-36E7-9C68E2984A33}"/>
                  </a:ext>
                </a:extLst>
              </p:cNvPr>
              <p:cNvSpPr txBox="1">
                <a:spLocks noRot="1" noChangeAspect="1" noMove="1" noResize="1" noEditPoints="1" noAdjustHandles="1" noChangeArrowheads="1" noChangeShapeType="1" noTextEdit="1"/>
              </p:cNvSpPr>
              <p:nvPr/>
            </p:nvSpPr>
            <p:spPr>
              <a:xfrm>
                <a:off x="7584751" y="4061165"/>
                <a:ext cx="593111" cy="738664"/>
              </a:xfrm>
              <a:prstGeom prst="rect">
                <a:avLst/>
              </a:prstGeom>
              <a:blipFill>
                <a:blip r:embed="rId6"/>
                <a:stretch>
                  <a:fillRect/>
                </a:stretch>
              </a:blipFill>
            </p:spPr>
            <p:txBody>
              <a:bodyPr/>
              <a:lstStyle/>
              <a:p>
                <a:r>
                  <a:rPr lang="en-CH">
                    <a:noFill/>
                  </a:rPr>
                  <a:t> </a:t>
                </a:r>
              </a:p>
            </p:txBody>
          </p:sp>
        </mc:Fallback>
      </mc:AlternateContent>
      <p:pic>
        <p:nvPicPr>
          <p:cNvPr id="52" name="Graphic 51" descr="Detective female with solid fill">
            <a:extLst>
              <a:ext uri="{FF2B5EF4-FFF2-40B4-BE49-F238E27FC236}">
                <a16:creationId xmlns:a16="http://schemas.microsoft.com/office/drawing/2014/main" id="{89AECBCA-D302-E7E2-A97B-389FC58935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94313" y="5647982"/>
            <a:ext cx="914400" cy="914400"/>
          </a:xfrm>
          <a:prstGeom prst="rect">
            <a:avLst/>
          </a:prstGeom>
        </p:spPr>
      </p:pic>
      <p:sp>
        <p:nvSpPr>
          <p:cNvPr id="53" name="Rectangle 52">
            <a:extLst>
              <a:ext uri="{FF2B5EF4-FFF2-40B4-BE49-F238E27FC236}">
                <a16:creationId xmlns:a16="http://schemas.microsoft.com/office/drawing/2014/main" id="{8A86908C-8752-1707-3FB6-C690B3CC5A4A}"/>
              </a:ext>
            </a:extLst>
          </p:cNvPr>
          <p:cNvSpPr/>
          <p:nvPr/>
        </p:nvSpPr>
        <p:spPr>
          <a:xfrm>
            <a:off x="5275207" y="2727863"/>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D66696A-500B-9200-3711-62662890DEEA}"/>
                  </a:ext>
                </a:extLst>
              </p:cNvPr>
              <p:cNvSpPr txBox="1"/>
              <p:nvPr/>
            </p:nvSpPr>
            <p:spPr>
              <a:xfrm>
                <a:off x="4729809" y="2977111"/>
                <a:ext cx="2902469" cy="109850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𝐷𝑒𝑐</m:t>
                          </m:r>
                        </m:e>
                      </m:acc>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54" name="TextBox 53">
                <a:extLst>
                  <a:ext uri="{FF2B5EF4-FFF2-40B4-BE49-F238E27FC236}">
                    <a16:creationId xmlns:a16="http://schemas.microsoft.com/office/drawing/2014/main" id="{ED66696A-500B-9200-3711-62662890DEEA}"/>
                  </a:ext>
                </a:extLst>
              </p:cNvPr>
              <p:cNvSpPr txBox="1">
                <a:spLocks noRot="1" noChangeAspect="1" noMove="1" noResize="1" noEditPoints="1" noAdjustHandles="1" noChangeArrowheads="1" noChangeShapeType="1" noTextEdit="1"/>
              </p:cNvSpPr>
              <p:nvPr/>
            </p:nvSpPr>
            <p:spPr>
              <a:xfrm>
                <a:off x="4729809" y="2977111"/>
                <a:ext cx="2902469" cy="1098506"/>
              </a:xfrm>
              <a:prstGeom prst="rect">
                <a:avLst/>
              </a:prstGeom>
              <a:blipFill>
                <a:blip r:embed="rId7"/>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14F7228-39AE-FBB5-5BB6-454B3980C717}"/>
                  </a:ext>
                </a:extLst>
              </p:cNvPr>
              <p:cNvSpPr txBox="1"/>
              <p:nvPr/>
            </p:nvSpPr>
            <p:spPr>
              <a:xfrm>
                <a:off x="4239911" y="4058264"/>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62" name="TextBox 61">
                <a:extLst>
                  <a:ext uri="{FF2B5EF4-FFF2-40B4-BE49-F238E27FC236}">
                    <a16:creationId xmlns:a16="http://schemas.microsoft.com/office/drawing/2014/main" id="{614F7228-39AE-FBB5-5BB6-454B3980C717}"/>
                  </a:ext>
                </a:extLst>
              </p:cNvPr>
              <p:cNvSpPr txBox="1">
                <a:spLocks noRot="1" noChangeAspect="1" noMove="1" noResize="1" noEditPoints="1" noAdjustHandles="1" noChangeArrowheads="1" noChangeShapeType="1" noTextEdit="1"/>
              </p:cNvSpPr>
              <p:nvPr/>
            </p:nvSpPr>
            <p:spPr>
              <a:xfrm>
                <a:off x="4239911" y="4058264"/>
                <a:ext cx="593111" cy="738664"/>
              </a:xfrm>
              <a:prstGeom prst="rect">
                <a:avLst/>
              </a:prstGeom>
              <a:blipFill>
                <a:blip r:embed="rId8"/>
                <a:stretch>
                  <a:fillRect/>
                </a:stretch>
              </a:blipFill>
            </p:spPr>
            <p:txBody>
              <a:bodyPr/>
              <a:lstStyle/>
              <a:p>
                <a:r>
                  <a:rPr lang="en-CH">
                    <a:noFill/>
                  </a:rPr>
                  <a:t> </a:t>
                </a:r>
              </a:p>
            </p:txBody>
          </p:sp>
        </mc:Fallback>
      </mc:AlternateContent>
      <p:pic>
        <p:nvPicPr>
          <p:cNvPr id="63" name="Graphic 62" descr="Detective female with solid fill">
            <a:extLst>
              <a:ext uri="{FF2B5EF4-FFF2-40B4-BE49-F238E27FC236}">
                <a16:creationId xmlns:a16="http://schemas.microsoft.com/office/drawing/2014/main" id="{084D57D2-6330-97FF-9598-09DF6A6F3E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9473" y="5645081"/>
            <a:ext cx="914400" cy="914400"/>
          </a:xfrm>
          <a:prstGeom prst="rect">
            <a:avLst/>
          </a:prstGeom>
        </p:spPr>
      </p:pic>
      <p:sp>
        <p:nvSpPr>
          <p:cNvPr id="64" name="Rectangle 63">
            <a:extLst>
              <a:ext uri="{FF2B5EF4-FFF2-40B4-BE49-F238E27FC236}">
                <a16:creationId xmlns:a16="http://schemas.microsoft.com/office/drawing/2014/main" id="{EF62D87F-3375-6961-A688-415E724BC5E8}"/>
              </a:ext>
            </a:extLst>
          </p:cNvPr>
          <p:cNvSpPr/>
          <p:nvPr/>
        </p:nvSpPr>
        <p:spPr>
          <a:xfrm>
            <a:off x="1930367" y="2724962"/>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Detective female with solid fill">
            <a:extLst>
              <a:ext uri="{FF2B5EF4-FFF2-40B4-BE49-F238E27FC236}">
                <a16:creationId xmlns:a16="http://schemas.microsoft.com/office/drawing/2014/main" id="{20387DA4-9D7E-5CCB-358B-DA2EDF68B95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49473" y="2855667"/>
            <a:ext cx="914400" cy="914400"/>
          </a:xfrm>
          <a:prstGeom prst="rect">
            <a:avLst/>
          </a:prstGeom>
        </p:spPr>
      </p:pic>
      <p:sp>
        <p:nvSpPr>
          <p:cNvPr id="70" name="Rounded Rectangular Callout 3">
            <a:extLst>
              <a:ext uri="{FF2B5EF4-FFF2-40B4-BE49-F238E27FC236}">
                <a16:creationId xmlns:a16="http://schemas.microsoft.com/office/drawing/2014/main" id="{78E57405-4DF4-D124-D84F-E50923436D82}"/>
              </a:ext>
            </a:extLst>
          </p:cNvPr>
          <p:cNvSpPr/>
          <p:nvPr/>
        </p:nvSpPr>
        <p:spPr>
          <a:xfrm>
            <a:off x="622068" y="1837093"/>
            <a:ext cx="1428803" cy="740531"/>
          </a:xfrm>
          <a:prstGeom prst="wedgeRoundRectCallout">
            <a:avLst>
              <a:gd name="adj1" fmla="val 84806"/>
              <a:gd name="adj2" fmla="val 13555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B5D0CC7A-20F0-0BD3-BF00-ABA1D5D87F00}"/>
              </a:ext>
            </a:extLst>
          </p:cNvPr>
          <p:cNvSpPr txBox="1"/>
          <p:nvPr/>
        </p:nvSpPr>
        <p:spPr>
          <a:xfrm>
            <a:off x="622069" y="1884193"/>
            <a:ext cx="1548795" cy="646331"/>
          </a:xfrm>
          <a:prstGeom prst="rect">
            <a:avLst/>
          </a:prstGeom>
          <a:noFill/>
        </p:spPr>
        <p:txBody>
          <a:bodyPr wrap="square" rtlCol="0">
            <a:spAutoFit/>
          </a:bodyPr>
          <a:lstStyle/>
          <a:p>
            <a:r>
              <a:rPr lang="en-US" dirty="0"/>
              <a:t>Breaks KDM-security!</a:t>
            </a:r>
          </a:p>
        </p:txBody>
      </p:sp>
      <p:sp>
        <p:nvSpPr>
          <p:cNvPr id="72" name="Rounded Rectangular Callout 36">
            <a:extLst>
              <a:ext uri="{FF2B5EF4-FFF2-40B4-BE49-F238E27FC236}">
                <a16:creationId xmlns:a16="http://schemas.microsoft.com/office/drawing/2014/main" id="{5DEFACC1-E69B-7550-183E-913D42A72F4C}"/>
              </a:ext>
            </a:extLst>
          </p:cNvPr>
          <p:cNvSpPr/>
          <p:nvPr/>
        </p:nvSpPr>
        <p:spPr>
          <a:xfrm>
            <a:off x="10552231" y="5092005"/>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9578B2FD-08CB-B91A-DE29-59C5FB8F4F73}"/>
              </a:ext>
            </a:extLst>
          </p:cNvPr>
          <p:cNvSpPr txBox="1"/>
          <p:nvPr/>
        </p:nvSpPr>
        <p:spPr>
          <a:xfrm>
            <a:off x="10263658" y="5081168"/>
            <a:ext cx="1794342" cy="646331"/>
          </a:xfrm>
          <a:prstGeom prst="rect">
            <a:avLst/>
          </a:prstGeom>
          <a:noFill/>
        </p:spPr>
        <p:txBody>
          <a:bodyPr wrap="square" rtlCol="0">
            <a:spAutoFit/>
          </a:bodyPr>
          <a:lstStyle/>
          <a:p>
            <a:pPr algn="ctr"/>
            <a:r>
              <a:rPr lang="en-US" dirty="0"/>
              <a:t>Breaks </a:t>
            </a:r>
          </a:p>
          <a:p>
            <a:pPr algn="ctr"/>
            <a:r>
              <a:rPr lang="en-US" dirty="0"/>
              <a:t>IND-CCA!</a:t>
            </a:r>
          </a:p>
        </p:txBody>
      </p:sp>
      <p:sp>
        <p:nvSpPr>
          <p:cNvPr id="74" name="Rounded Rectangular Callout 38">
            <a:extLst>
              <a:ext uri="{FF2B5EF4-FFF2-40B4-BE49-F238E27FC236}">
                <a16:creationId xmlns:a16="http://schemas.microsoft.com/office/drawing/2014/main" id="{1596C00A-7DC9-C0DE-553C-7C2F92E362FB}"/>
              </a:ext>
            </a:extLst>
          </p:cNvPr>
          <p:cNvSpPr/>
          <p:nvPr/>
        </p:nvSpPr>
        <p:spPr>
          <a:xfrm>
            <a:off x="7119310" y="5090339"/>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C236AD7-4BE8-BDDC-81C9-2C11EEE538B9}"/>
              </a:ext>
            </a:extLst>
          </p:cNvPr>
          <p:cNvSpPr txBox="1"/>
          <p:nvPr/>
        </p:nvSpPr>
        <p:spPr>
          <a:xfrm>
            <a:off x="6830737" y="5079502"/>
            <a:ext cx="1794342" cy="646331"/>
          </a:xfrm>
          <a:prstGeom prst="rect">
            <a:avLst/>
          </a:prstGeom>
          <a:noFill/>
        </p:spPr>
        <p:txBody>
          <a:bodyPr wrap="square" rtlCol="0">
            <a:spAutoFit/>
          </a:bodyPr>
          <a:lstStyle/>
          <a:p>
            <a:pPr algn="ctr"/>
            <a:r>
              <a:rPr lang="en-US" dirty="0"/>
              <a:t>Breaks </a:t>
            </a:r>
          </a:p>
          <a:p>
            <a:pPr algn="ctr"/>
            <a:r>
              <a:rPr lang="en-US" dirty="0"/>
              <a:t>IND-CCA!</a:t>
            </a:r>
          </a:p>
        </p:txBody>
      </p:sp>
      <p:sp>
        <p:nvSpPr>
          <p:cNvPr id="76" name="Rounded Rectangular Callout 40">
            <a:extLst>
              <a:ext uri="{FF2B5EF4-FFF2-40B4-BE49-F238E27FC236}">
                <a16:creationId xmlns:a16="http://schemas.microsoft.com/office/drawing/2014/main" id="{C45F44EB-C03C-357E-3684-97AD4D7E4FAF}"/>
              </a:ext>
            </a:extLst>
          </p:cNvPr>
          <p:cNvSpPr/>
          <p:nvPr/>
        </p:nvSpPr>
        <p:spPr>
          <a:xfrm>
            <a:off x="3751755" y="5105091"/>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4735FE61-6AAC-62C0-E511-B8E5523EA0C8}"/>
              </a:ext>
            </a:extLst>
          </p:cNvPr>
          <p:cNvSpPr txBox="1"/>
          <p:nvPr/>
        </p:nvSpPr>
        <p:spPr>
          <a:xfrm>
            <a:off x="3463182" y="5094254"/>
            <a:ext cx="1794342" cy="646331"/>
          </a:xfrm>
          <a:prstGeom prst="rect">
            <a:avLst/>
          </a:prstGeom>
          <a:noFill/>
        </p:spPr>
        <p:txBody>
          <a:bodyPr wrap="square" rtlCol="0">
            <a:spAutoFit/>
          </a:bodyPr>
          <a:lstStyle/>
          <a:p>
            <a:pPr algn="ctr"/>
            <a:r>
              <a:rPr lang="en-US" dirty="0"/>
              <a:t>Breaks </a:t>
            </a:r>
          </a:p>
          <a:p>
            <a:pPr algn="ctr"/>
            <a:r>
              <a:rPr lang="en-US" dirty="0"/>
              <a:t>IND-CCA!</a:t>
            </a:r>
          </a:p>
        </p:txBody>
      </p:sp>
      <p:pic>
        <p:nvPicPr>
          <p:cNvPr id="9" name="Picture 8">
            <a:extLst>
              <a:ext uri="{FF2B5EF4-FFF2-40B4-BE49-F238E27FC236}">
                <a16:creationId xmlns:a16="http://schemas.microsoft.com/office/drawing/2014/main" id="{003DBAD5-7EEA-D789-FBD8-67D04C79CCB7}"/>
              </a:ext>
            </a:extLst>
          </p:cNvPr>
          <p:cNvPicPr>
            <a:picLocks noChangeAspect="1"/>
          </p:cNvPicPr>
          <p:nvPr/>
        </p:nvPicPr>
        <p:blipFill>
          <a:blip r:embed="rId11"/>
          <a:stretch>
            <a:fillRect/>
          </a:stretch>
        </p:blipFill>
        <p:spPr>
          <a:xfrm rot="14650171">
            <a:off x="9013657" y="4402334"/>
            <a:ext cx="1233472" cy="87619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F1E5CF-3603-3E2D-9011-70847E30FDEA}"/>
                  </a:ext>
                </a:extLst>
              </p:cNvPr>
              <p:cNvSpPr txBox="1"/>
              <p:nvPr/>
            </p:nvSpPr>
            <p:spPr>
              <a:xfrm>
                <a:off x="8879448" y="4699494"/>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12" name="TextBox 11">
                <a:extLst>
                  <a:ext uri="{FF2B5EF4-FFF2-40B4-BE49-F238E27FC236}">
                    <a16:creationId xmlns:a16="http://schemas.microsoft.com/office/drawing/2014/main" id="{5DF1E5CF-3603-3E2D-9011-70847E30FDEA}"/>
                  </a:ext>
                </a:extLst>
              </p:cNvPr>
              <p:cNvSpPr txBox="1">
                <a:spLocks noRot="1" noChangeAspect="1" noMove="1" noResize="1" noEditPoints="1" noAdjustHandles="1" noChangeArrowheads="1" noChangeShapeType="1" noTextEdit="1"/>
              </p:cNvSpPr>
              <p:nvPr/>
            </p:nvSpPr>
            <p:spPr>
              <a:xfrm>
                <a:off x="8879448" y="4699494"/>
                <a:ext cx="769830" cy="369332"/>
              </a:xfrm>
              <a:prstGeom prst="rect">
                <a:avLst/>
              </a:prstGeom>
              <a:blipFill>
                <a:blip r:embed="rId12"/>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E39FD8-91E7-BF22-F4C0-E26634E96821}"/>
                  </a:ext>
                </a:extLst>
              </p:cNvPr>
              <p:cNvSpPr txBox="1"/>
              <p:nvPr/>
            </p:nvSpPr>
            <p:spPr>
              <a:xfrm>
                <a:off x="9516476" y="4699494"/>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13" name="TextBox 12">
                <a:extLst>
                  <a:ext uri="{FF2B5EF4-FFF2-40B4-BE49-F238E27FC236}">
                    <a16:creationId xmlns:a16="http://schemas.microsoft.com/office/drawing/2014/main" id="{8AE39FD8-91E7-BF22-F4C0-E26634E96821}"/>
                  </a:ext>
                </a:extLst>
              </p:cNvPr>
              <p:cNvSpPr txBox="1">
                <a:spLocks noRot="1" noChangeAspect="1" noMove="1" noResize="1" noEditPoints="1" noAdjustHandles="1" noChangeArrowheads="1" noChangeShapeType="1" noTextEdit="1"/>
              </p:cNvSpPr>
              <p:nvPr/>
            </p:nvSpPr>
            <p:spPr>
              <a:xfrm>
                <a:off x="9516476" y="4699494"/>
                <a:ext cx="769830" cy="369332"/>
              </a:xfrm>
              <a:prstGeom prst="rect">
                <a:avLst/>
              </a:prstGeom>
              <a:blipFill>
                <a:blip r:embed="rId13"/>
                <a:stretch>
                  <a:fillRect/>
                </a:stretch>
              </a:blipFill>
            </p:spPr>
            <p:txBody>
              <a:bodyPr/>
              <a:lstStyle/>
              <a:p>
                <a:r>
                  <a:rPr lang="en-CH">
                    <a:noFill/>
                  </a:rPr>
                  <a:t> </a:t>
                </a:r>
              </a:p>
            </p:txBody>
          </p:sp>
        </mc:Fallback>
      </mc:AlternateContent>
      <p:cxnSp>
        <p:nvCxnSpPr>
          <p:cNvPr id="27" name="Straight Arrow Connector 26">
            <a:extLst>
              <a:ext uri="{FF2B5EF4-FFF2-40B4-BE49-F238E27FC236}">
                <a16:creationId xmlns:a16="http://schemas.microsoft.com/office/drawing/2014/main" id="{FD3CE9A8-0383-1016-20A0-46939256A4A7}"/>
              </a:ext>
            </a:extLst>
          </p:cNvPr>
          <p:cNvCxnSpPr>
            <a:cxnSpLocks/>
          </p:cNvCxnSpPr>
          <p:nvPr/>
        </p:nvCxnSpPr>
        <p:spPr>
          <a:xfrm>
            <a:off x="5372919" y="1826383"/>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E6F88D2B-0357-B460-7B5E-96F148DCFA70}"/>
              </a:ext>
            </a:extLst>
          </p:cNvPr>
          <p:cNvSpPr txBox="1"/>
          <p:nvPr/>
        </p:nvSpPr>
        <p:spPr>
          <a:xfrm>
            <a:off x="2221158" y="1533448"/>
            <a:ext cx="3003755"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9" name="TextBox 28">
            <a:extLst>
              <a:ext uri="{FF2B5EF4-FFF2-40B4-BE49-F238E27FC236}">
                <a16:creationId xmlns:a16="http://schemas.microsoft.com/office/drawing/2014/main" id="{D3952852-2A3C-4EE5-9AD1-8975CA209F67}"/>
              </a:ext>
            </a:extLst>
          </p:cNvPr>
          <p:cNvSpPr txBox="1"/>
          <p:nvPr/>
        </p:nvSpPr>
        <p:spPr>
          <a:xfrm>
            <a:off x="5275207" y="1327628"/>
            <a:ext cx="1861457" cy="523220"/>
          </a:xfrm>
          <a:prstGeom prst="rect">
            <a:avLst/>
          </a:prstGeom>
          <a:noFill/>
        </p:spPr>
        <p:txBody>
          <a:bodyPr wrap="square" rtlCol="0">
            <a:spAutoFit/>
          </a:bodyPr>
          <a:lstStyle/>
          <a:p>
            <a:pPr algn="ctr"/>
            <a:r>
              <a:rPr lang="en-US" sz="1400" dirty="0"/>
              <a:t>[Kitagawa-Matsuda-Tanaka’19]</a:t>
            </a:r>
          </a:p>
        </p:txBody>
      </p:sp>
      <p:sp>
        <p:nvSpPr>
          <p:cNvPr id="30" name="TextBox 29">
            <a:extLst>
              <a:ext uri="{FF2B5EF4-FFF2-40B4-BE49-F238E27FC236}">
                <a16:creationId xmlns:a16="http://schemas.microsoft.com/office/drawing/2014/main" id="{3D8F4E53-6E35-8B14-1340-FD2F82B5BFC5}"/>
              </a:ext>
            </a:extLst>
          </p:cNvPr>
          <p:cNvSpPr txBox="1"/>
          <p:nvPr/>
        </p:nvSpPr>
        <p:spPr>
          <a:xfrm>
            <a:off x="7186958" y="153884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pic>
        <p:nvPicPr>
          <p:cNvPr id="33" name="Picture 32">
            <a:extLst>
              <a:ext uri="{FF2B5EF4-FFF2-40B4-BE49-F238E27FC236}">
                <a16:creationId xmlns:a16="http://schemas.microsoft.com/office/drawing/2014/main" id="{8429EE74-0F0B-C20A-24CA-B8EC9245DAEC}"/>
              </a:ext>
            </a:extLst>
          </p:cNvPr>
          <p:cNvPicPr>
            <a:picLocks noChangeAspect="1"/>
          </p:cNvPicPr>
          <p:nvPr/>
        </p:nvPicPr>
        <p:blipFill>
          <a:blip r:embed="rId11"/>
          <a:stretch>
            <a:fillRect/>
          </a:stretch>
        </p:blipFill>
        <p:spPr>
          <a:xfrm rot="14650171">
            <a:off x="5605949" y="4403465"/>
            <a:ext cx="1233472" cy="876191"/>
          </a:xfrm>
          <a:prstGeom prst="rect">
            <a:avLst/>
          </a:prstGeom>
        </p:spPr>
      </p:pic>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5AA73EE6-9271-9546-01FA-1ECB87576C80}"/>
                  </a:ext>
                </a:extLst>
              </p:cNvPr>
              <p:cNvSpPr txBox="1"/>
              <p:nvPr/>
            </p:nvSpPr>
            <p:spPr>
              <a:xfrm>
                <a:off x="5471740" y="470062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34" name="TextBox 33">
                <a:extLst>
                  <a:ext uri="{FF2B5EF4-FFF2-40B4-BE49-F238E27FC236}">
                    <a16:creationId xmlns:a16="http://schemas.microsoft.com/office/drawing/2014/main" id="{5AA73EE6-9271-9546-01FA-1ECB87576C80}"/>
                  </a:ext>
                </a:extLst>
              </p:cNvPr>
              <p:cNvSpPr txBox="1">
                <a:spLocks noRot="1" noChangeAspect="1" noMove="1" noResize="1" noEditPoints="1" noAdjustHandles="1" noChangeArrowheads="1" noChangeShapeType="1" noTextEdit="1"/>
              </p:cNvSpPr>
              <p:nvPr/>
            </p:nvSpPr>
            <p:spPr>
              <a:xfrm>
                <a:off x="5471740" y="4700625"/>
                <a:ext cx="769830" cy="369332"/>
              </a:xfrm>
              <a:prstGeom prst="rect">
                <a:avLst/>
              </a:prstGeom>
              <a:blipFill>
                <a:blip r:embed="rId1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6D6248B-6553-94D0-548E-E0B7089DC7F1}"/>
                  </a:ext>
                </a:extLst>
              </p:cNvPr>
              <p:cNvSpPr txBox="1"/>
              <p:nvPr/>
            </p:nvSpPr>
            <p:spPr>
              <a:xfrm>
                <a:off x="6108768" y="470062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35" name="TextBox 34">
                <a:extLst>
                  <a:ext uri="{FF2B5EF4-FFF2-40B4-BE49-F238E27FC236}">
                    <a16:creationId xmlns:a16="http://schemas.microsoft.com/office/drawing/2014/main" id="{86D6248B-6553-94D0-548E-E0B7089DC7F1}"/>
                  </a:ext>
                </a:extLst>
              </p:cNvPr>
              <p:cNvSpPr txBox="1">
                <a:spLocks noRot="1" noChangeAspect="1" noMove="1" noResize="1" noEditPoints="1" noAdjustHandles="1" noChangeArrowheads="1" noChangeShapeType="1" noTextEdit="1"/>
              </p:cNvSpPr>
              <p:nvPr/>
            </p:nvSpPr>
            <p:spPr>
              <a:xfrm>
                <a:off x="6108768" y="4700625"/>
                <a:ext cx="769830" cy="369332"/>
              </a:xfrm>
              <a:prstGeom prst="rect">
                <a:avLst/>
              </a:prstGeom>
              <a:blipFill>
                <a:blip r:embed="rId15"/>
                <a:stretch>
                  <a:fillRect/>
                </a:stretch>
              </a:blipFill>
            </p:spPr>
            <p:txBody>
              <a:bodyPr/>
              <a:lstStyle/>
              <a:p>
                <a:r>
                  <a:rPr lang="en-CH">
                    <a:noFill/>
                  </a:rPr>
                  <a:t> </a:t>
                </a:r>
              </a:p>
            </p:txBody>
          </p:sp>
        </mc:Fallback>
      </mc:AlternateContent>
      <p:pic>
        <p:nvPicPr>
          <p:cNvPr id="36" name="Picture 35">
            <a:extLst>
              <a:ext uri="{FF2B5EF4-FFF2-40B4-BE49-F238E27FC236}">
                <a16:creationId xmlns:a16="http://schemas.microsoft.com/office/drawing/2014/main" id="{5CD060D2-7F43-B6FE-947F-98AF52C0A43B}"/>
              </a:ext>
            </a:extLst>
          </p:cNvPr>
          <p:cNvPicPr>
            <a:picLocks noChangeAspect="1"/>
          </p:cNvPicPr>
          <p:nvPr/>
        </p:nvPicPr>
        <p:blipFill>
          <a:blip r:embed="rId11"/>
          <a:stretch>
            <a:fillRect/>
          </a:stretch>
        </p:blipFill>
        <p:spPr>
          <a:xfrm rot="14650171">
            <a:off x="2253972" y="4405696"/>
            <a:ext cx="1233472" cy="876191"/>
          </a:xfrm>
          <a:prstGeom prst="rect">
            <a:avLst/>
          </a:prstGeom>
        </p:spPr>
      </p:pic>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67CEDF6F-C8C1-3A66-DB98-83AA6D488695}"/>
                  </a:ext>
                </a:extLst>
              </p:cNvPr>
              <p:cNvSpPr txBox="1"/>
              <p:nvPr/>
            </p:nvSpPr>
            <p:spPr>
              <a:xfrm>
                <a:off x="2119763" y="4702856"/>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37" name="TextBox 36">
                <a:extLst>
                  <a:ext uri="{FF2B5EF4-FFF2-40B4-BE49-F238E27FC236}">
                    <a16:creationId xmlns:a16="http://schemas.microsoft.com/office/drawing/2014/main" id="{67CEDF6F-C8C1-3A66-DB98-83AA6D488695}"/>
                  </a:ext>
                </a:extLst>
              </p:cNvPr>
              <p:cNvSpPr txBox="1">
                <a:spLocks noRot="1" noChangeAspect="1" noMove="1" noResize="1" noEditPoints="1" noAdjustHandles="1" noChangeArrowheads="1" noChangeShapeType="1" noTextEdit="1"/>
              </p:cNvSpPr>
              <p:nvPr/>
            </p:nvSpPr>
            <p:spPr>
              <a:xfrm>
                <a:off x="2119763" y="4702856"/>
                <a:ext cx="769830" cy="369332"/>
              </a:xfrm>
              <a:prstGeom prst="rect">
                <a:avLst/>
              </a:prstGeom>
              <a:blipFill>
                <a:blip r:embed="rId16"/>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ACE43894-9197-DFCD-B0F2-8EE8C504A526}"/>
                  </a:ext>
                </a:extLst>
              </p:cNvPr>
              <p:cNvSpPr txBox="1"/>
              <p:nvPr/>
            </p:nvSpPr>
            <p:spPr>
              <a:xfrm>
                <a:off x="2756791" y="4702856"/>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38" name="TextBox 37">
                <a:extLst>
                  <a:ext uri="{FF2B5EF4-FFF2-40B4-BE49-F238E27FC236}">
                    <a16:creationId xmlns:a16="http://schemas.microsoft.com/office/drawing/2014/main" id="{ACE43894-9197-DFCD-B0F2-8EE8C504A526}"/>
                  </a:ext>
                </a:extLst>
              </p:cNvPr>
              <p:cNvSpPr txBox="1">
                <a:spLocks noRot="1" noChangeAspect="1" noMove="1" noResize="1" noEditPoints="1" noAdjustHandles="1" noChangeArrowheads="1" noChangeShapeType="1" noTextEdit="1"/>
              </p:cNvSpPr>
              <p:nvPr/>
            </p:nvSpPr>
            <p:spPr>
              <a:xfrm>
                <a:off x="2756791" y="4702856"/>
                <a:ext cx="769830" cy="369332"/>
              </a:xfrm>
              <a:prstGeom prst="rect">
                <a:avLst/>
              </a:prstGeom>
              <a:blipFill>
                <a:blip r:embed="rId17"/>
                <a:stretch>
                  <a:fillRect/>
                </a:stretch>
              </a:blipFill>
            </p:spPr>
            <p:txBody>
              <a:bodyPr/>
              <a:lstStyle/>
              <a:p>
                <a:r>
                  <a:rPr lang="en-CH">
                    <a:noFill/>
                  </a:rPr>
                  <a:t> </a:t>
                </a:r>
              </a:p>
            </p:txBody>
          </p:sp>
        </mc:Fallback>
      </mc:AlternateContent>
    </p:spTree>
    <p:extLst>
      <p:ext uri="{BB962C8B-B14F-4D97-AF65-F5344CB8AC3E}">
        <p14:creationId xmlns:p14="http://schemas.microsoft.com/office/powerpoint/2010/main" val="4005239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12A994-793E-49EB-3101-E999E0757E4B}"/>
                  </a:ext>
                </a:extLst>
              </p:cNvPr>
              <p:cNvSpPr txBox="1"/>
              <p:nvPr/>
            </p:nvSpPr>
            <p:spPr>
              <a:xfrm>
                <a:off x="2960750" y="4469390"/>
                <a:ext cx="769830"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oMath>
                  </m:oMathPara>
                </a14:m>
                <a:endParaRPr lang="en-CH" dirty="0"/>
              </a:p>
            </p:txBody>
          </p:sp>
        </mc:Choice>
        <mc:Fallback xmlns="">
          <p:sp>
            <p:nvSpPr>
              <p:cNvPr id="20" name="TextBox 19">
                <a:extLst>
                  <a:ext uri="{FF2B5EF4-FFF2-40B4-BE49-F238E27FC236}">
                    <a16:creationId xmlns:a16="http://schemas.microsoft.com/office/drawing/2014/main" id="{0D12A994-793E-49EB-3101-E999E0757E4B}"/>
                  </a:ext>
                </a:extLst>
              </p:cNvPr>
              <p:cNvSpPr txBox="1">
                <a:spLocks noRot="1" noChangeAspect="1" noMove="1" noResize="1" noEditPoints="1" noAdjustHandles="1" noChangeArrowheads="1" noChangeShapeType="1" noTextEdit="1"/>
              </p:cNvSpPr>
              <p:nvPr/>
            </p:nvSpPr>
            <p:spPr>
              <a:xfrm>
                <a:off x="2960750" y="4469390"/>
                <a:ext cx="769830" cy="673005"/>
              </a:xfrm>
              <a:prstGeom prst="rect">
                <a:avLst/>
              </a:prstGeom>
              <a:blipFill>
                <a:blip r:embed="rId3"/>
                <a:stretch>
                  <a:fillRect l="-25397" t="-64865" r="-111905" b="-137838"/>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0FC2634-C857-DF3D-F4A7-2973E76202D0}"/>
                  </a:ext>
                </a:extLst>
              </p:cNvPr>
              <p:cNvSpPr txBox="1"/>
              <p:nvPr/>
            </p:nvSpPr>
            <p:spPr>
              <a:xfrm>
                <a:off x="5103989" y="4467268"/>
                <a:ext cx="880937"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oMath>
                  </m:oMathPara>
                </a14:m>
                <a:endParaRPr lang="en-CH" dirty="0"/>
              </a:p>
            </p:txBody>
          </p:sp>
        </mc:Choice>
        <mc:Fallback xmlns="">
          <p:sp>
            <p:nvSpPr>
              <p:cNvPr id="15" name="TextBox 14">
                <a:extLst>
                  <a:ext uri="{FF2B5EF4-FFF2-40B4-BE49-F238E27FC236}">
                    <a16:creationId xmlns:a16="http://schemas.microsoft.com/office/drawing/2014/main" id="{40FC2634-C857-DF3D-F4A7-2973E76202D0}"/>
                  </a:ext>
                </a:extLst>
              </p:cNvPr>
              <p:cNvSpPr txBox="1">
                <a:spLocks noRot="1" noChangeAspect="1" noMove="1" noResize="1" noEditPoints="1" noAdjustHandles="1" noChangeArrowheads="1" noChangeShapeType="1" noTextEdit="1"/>
              </p:cNvSpPr>
              <p:nvPr/>
            </p:nvSpPr>
            <p:spPr>
              <a:xfrm>
                <a:off x="5103989" y="4467268"/>
                <a:ext cx="880937" cy="673005"/>
              </a:xfrm>
              <a:prstGeom prst="rect">
                <a:avLst/>
              </a:prstGeom>
              <a:blipFill>
                <a:blip r:embed="rId4"/>
                <a:stretch>
                  <a:fillRect l="-21379" t="-65455" r="-74483" b="-140000"/>
                </a:stretch>
              </a:blipFill>
            </p:spPr>
            <p:txBody>
              <a:bodyPr/>
              <a:lstStyle/>
              <a:p>
                <a:r>
                  <a:rPr lang="en-CH">
                    <a:noFill/>
                  </a:rPr>
                  <a:t> </a:t>
                </a:r>
              </a:p>
            </p:txBody>
          </p:sp>
        </mc:Fallback>
      </mc:AlternateContent>
      <p:pic>
        <p:nvPicPr>
          <p:cNvPr id="7" name="Picture 6">
            <a:extLst>
              <a:ext uri="{FF2B5EF4-FFF2-40B4-BE49-F238E27FC236}">
                <a16:creationId xmlns:a16="http://schemas.microsoft.com/office/drawing/2014/main" id="{F21FB6EB-2E83-9B62-C972-C7B1726D3468}"/>
              </a:ext>
            </a:extLst>
          </p:cNvPr>
          <p:cNvPicPr>
            <a:picLocks noChangeAspect="1"/>
          </p:cNvPicPr>
          <p:nvPr/>
        </p:nvPicPr>
        <p:blipFill>
          <a:blip r:embed="rId5"/>
          <a:stretch>
            <a:fillRect/>
          </a:stretch>
        </p:blipFill>
        <p:spPr>
          <a:xfrm rot="16200000">
            <a:off x="8914289" y="4767269"/>
            <a:ext cx="1358395" cy="445910"/>
          </a:xfrm>
          <a:prstGeom prst="rect">
            <a:avLst/>
          </a:prstGeom>
        </p:spPr>
      </p:pic>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Techniques</a:t>
            </a:r>
          </a:p>
        </p:txBody>
      </p:sp>
      <p:pic>
        <p:nvPicPr>
          <p:cNvPr id="42" name="Graphic 41" descr="Detective female with solid fill">
            <a:extLst>
              <a:ext uri="{FF2B5EF4-FFF2-40B4-BE49-F238E27FC236}">
                <a16:creationId xmlns:a16="http://schemas.microsoft.com/office/drawing/2014/main" id="{FBF4CBFD-B550-F1E7-2B11-4F9DA6F079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42366" y="5667528"/>
            <a:ext cx="914400" cy="914400"/>
          </a:xfrm>
          <a:prstGeom prst="rect">
            <a:avLst/>
          </a:prstGeom>
        </p:spPr>
      </p:pic>
      <p:sp>
        <p:nvSpPr>
          <p:cNvPr id="43" name="Rectangle 42">
            <a:extLst>
              <a:ext uri="{FF2B5EF4-FFF2-40B4-BE49-F238E27FC236}">
                <a16:creationId xmlns:a16="http://schemas.microsoft.com/office/drawing/2014/main" id="{C4E36365-DF14-5925-C021-BAFB6056A5D1}"/>
              </a:ext>
            </a:extLst>
          </p:cNvPr>
          <p:cNvSpPr/>
          <p:nvPr/>
        </p:nvSpPr>
        <p:spPr>
          <a:xfrm>
            <a:off x="8723260" y="274740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83E3257-D55B-8CE6-4376-72C10D2DF6D5}"/>
                  </a:ext>
                </a:extLst>
              </p:cNvPr>
              <p:cNvSpPr txBox="1"/>
              <p:nvPr/>
            </p:nvSpPr>
            <p:spPr>
              <a:xfrm>
                <a:off x="8177862" y="299665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4" name="TextBox 43">
                <a:extLst>
                  <a:ext uri="{FF2B5EF4-FFF2-40B4-BE49-F238E27FC236}">
                    <a16:creationId xmlns:a16="http://schemas.microsoft.com/office/drawing/2014/main" id="{283E3257-D55B-8CE6-4376-72C10D2DF6D5}"/>
                  </a:ext>
                </a:extLst>
              </p:cNvPr>
              <p:cNvSpPr txBox="1">
                <a:spLocks noRot="1" noChangeAspect="1" noMove="1" noResize="1" noEditPoints="1" noAdjustHandles="1" noChangeArrowheads="1" noChangeShapeType="1" noTextEdit="1"/>
              </p:cNvSpPr>
              <p:nvPr/>
            </p:nvSpPr>
            <p:spPr>
              <a:xfrm>
                <a:off x="8177862" y="2996657"/>
                <a:ext cx="2902469" cy="1061829"/>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C333322-428A-E4B5-36E7-9C68E2984A33}"/>
                  </a:ext>
                </a:extLst>
              </p:cNvPr>
              <p:cNvSpPr txBox="1"/>
              <p:nvPr/>
            </p:nvSpPr>
            <p:spPr>
              <a:xfrm>
                <a:off x="7584751" y="4061165"/>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51" name="TextBox 50">
                <a:extLst>
                  <a:ext uri="{FF2B5EF4-FFF2-40B4-BE49-F238E27FC236}">
                    <a16:creationId xmlns:a16="http://schemas.microsoft.com/office/drawing/2014/main" id="{AC333322-428A-E4B5-36E7-9C68E2984A33}"/>
                  </a:ext>
                </a:extLst>
              </p:cNvPr>
              <p:cNvSpPr txBox="1">
                <a:spLocks noRot="1" noChangeAspect="1" noMove="1" noResize="1" noEditPoints="1" noAdjustHandles="1" noChangeArrowheads="1" noChangeShapeType="1" noTextEdit="1"/>
              </p:cNvSpPr>
              <p:nvPr/>
            </p:nvSpPr>
            <p:spPr>
              <a:xfrm>
                <a:off x="7584751" y="4061165"/>
                <a:ext cx="593111" cy="738664"/>
              </a:xfrm>
              <a:prstGeom prst="rect">
                <a:avLst/>
              </a:prstGeom>
              <a:blipFill>
                <a:blip r:embed="rId9"/>
                <a:stretch>
                  <a:fillRect/>
                </a:stretch>
              </a:blipFill>
            </p:spPr>
            <p:txBody>
              <a:bodyPr/>
              <a:lstStyle/>
              <a:p>
                <a:r>
                  <a:rPr lang="en-CH">
                    <a:noFill/>
                  </a:rPr>
                  <a:t> </a:t>
                </a:r>
              </a:p>
            </p:txBody>
          </p:sp>
        </mc:Fallback>
      </mc:AlternateContent>
      <p:pic>
        <p:nvPicPr>
          <p:cNvPr id="52" name="Graphic 51" descr="Detective female with solid fill">
            <a:extLst>
              <a:ext uri="{FF2B5EF4-FFF2-40B4-BE49-F238E27FC236}">
                <a16:creationId xmlns:a16="http://schemas.microsoft.com/office/drawing/2014/main" id="{89AECBCA-D302-E7E2-A97B-389FC58935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94313" y="5647982"/>
            <a:ext cx="914400" cy="914400"/>
          </a:xfrm>
          <a:prstGeom prst="rect">
            <a:avLst/>
          </a:prstGeom>
        </p:spPr>
      </p:pic>
      <p:sp>
        <p:nvSpPr>
          <p:cNvPr id="53" name="Rectangle 52">
            <a:extLst>
              <a:ext uri="{FF2B5EF4-FFF2-40B4-BE49-F238E27FC236}">
                <a16:creationId xmlns:a16="http://schemas.microsoft.com/office/drawing/2014/main" id="{8A86908C-8752-1707-3FB6-C690B3CC5A4A}"/>
              </a:ext>
            </a:extLst>
          </p:cNvPr>
          <p:cNvSpPr/>
          <p:nvPr/>
        </p:nvSpPr>
        <p:spPr>
          <a:xfrm>
            <a:off x="5275207" y="2727863"/>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D66696A-500B-9200-3711-62662890DEEA}"/>
                  </a:ext>
                </a:extLst>
              </p:cNvPr>
              <p:cNvSpPr txBox="1"/>
              <p:nvPr/>
            </p:nvSpPr>
            <p:spPr>
              <a:xfrm>
                <a:off x="4729809" y="2977111"/>
                <a:ext cx="2902469" cy="109850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𝐷𝑒𝑐</m:t>
                          </m:r>
                        </m:e>
                      </m:acc>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54" name="TextBox 53">
                <a:extLst>
                  <a:ext uri="{FF2B5EF4-FFF2-40B4-BE49-F238E27FC236}">
                    <a16:creationId xmlns:a16="http://schemas.microsoft.com/office/drawing/2014/main" id="{ED66696A-500B-9200-3711-62662890DEEA}"/>
                  </a:ext>
                </a:extLst>
              </p:cNvPr>
              <p:cNvSpPr txBox="1">
                <a:spLocks noRot="1" noChangeAspect="1" noMove="1" noResize="1" noEditPoints="1" noAdjustHandles="1" noChangeArrowheads="1" noChangeShapeType="1" noTextEdit="1"/>
              </p:cNvSpPr>
              <p:nvPr/>
            </p:nvSpPr>
            <p:spPr>
              <a:xfrm>
                <a:off x="4729809" y="2977111"/>
                <a:ext cx="2902469" cy="1098506"/>
              </a:xfrm>
              <a:prstGeom prst="rect">
                <a:avLst/>
              </a:prstGeom>
              <a:blipFill>
                <a:blip r:embed="rId10"/>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14F7228-39AE-FBB5-5BB6-454B3980C717}"/>
                  </a:ext>
                </a:extLst>
              </p:cNvPr>
              <p:cNvSpPr txBox="1"/>
              <p:nvPr/>
            </p:nvSpPr>
            <p:spPr>
              <a:xfrm>
                <a:off x="4239911" y="4058264"/>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62" name="TextBox 61">
                <a:extLst>
                  <a:ext uri="{FF2B5EF4-FFF2-40B4-BE49-F238E27FC236}">
                    <a16:creationId xmlns:a16="http://schemas.microsoft.com/office/drawing/2014/main" id="{614F7228-39AE-FBB5-5BB6-454B3980C717}"/>
                  </a:ext>
                </a:extLst>
              </p:cNvPr>
              <p:cNvSpPr txBox="1">
                <a:spLocks noRot="1" noChangeAspect="1" noMove="1" noResize="1" noEditPoints="1" noAdjustHandles="1" noChangeArrowheads="1" noChangeShapeType="1" noTextEdit="1"/>
              </p:cNvSpPr>
              <p:nvPr/>
            </p:nvSpPr>
            <p:spPr>
              <a:xfrm>
                <a:off x="4239911" y="4058264"/>
                <a:ext cx="593111" cy="738664"/>
              </a:xfrm>
              <a:prstGeom prst="rect">
                <a:avLst/>
              </a:prstGeom>
              <a:blipFill>
                <a:blip r:embed="rId11"/>
                <a:stretch>
                  <a:fillRect/>
                </a:stretch>
              </a:blipFill>
            </p:spPr>
            <p:txBody>
              <a:bodyPr/>
              <a:lstStyle/>
              <a:p>
                <a:r>
                  <a:rPr lang="en-CH">
                    <a:noFill/>
                  </a:rPr>
                  <a:t> </a:t>
                </a:r>
              </a:p>
            </p:txBody>
          </p:sp>
        </mc:Fallback>
      </mc:AlternateContent>
      <p:pic>
        <p:nvPicPr>
          <p:cNvPr id="63" name="Graphic 62" descr="Detective female with solid fill">
            <a:extLst>
              <a:ext uri="{FF2B5EF4-FFF2-40B4-BE49-F238E27FC236}">
                <a16:creationId xmlns:a16="http://schemas.microsoft.com/office/drawing/2014/main" id="{084D57D2-6330-97FF-9598-09DF6A6F3E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49473" y="5645081"/>
            <a:ext cx="914400" cy="914400"/>
          </a:xfrm>
          <a:prstGeom prst="rect">
            <a:avLst/>
          </a:prstGeom>
        </p:spPr>
      </p:pic>
      <p:sp>
        <p:nvSpPr>
          <p:cNvPr id="64" name="Rectangle 63">
            <a:extLst>
              <a:ext uri="{FF2B5EF4-FFF2-40B4-BE49-F238E27FC236}">
                <a16:creationId xmlns:a16="http://schemas.microsoft.com/office/drawing/2014/main" id="{EF62D87F-3375-6961-A688-415E724BC5E8}"/>
              </a:ext>
            </a:extLst>
          </p:cNvPr>
          <p:cNvSpPr/>
          <p:nvPr/>
        </p:nvSpPr>
        <p:spPr>
          <a:xfrm>
            <a:off x="1930367" y="2724962"/>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Detective female with solid fill">
            <a:extLst>
              <a:ext uri="{FF2B5EF4-FFF2-40B4-BE49-F238E27FC236}">
                <a16:creationId xmlns:a16="http://schemas.microsoft.com/office/drawing/2014/main" id="{20387DA4-9D7E-5CCB-358B-DA2EDF68B95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49473" y="2855667"/>
            <a:ext cx="914400" cy="914400"/>
          </a:xfrm>
          <a:prstGeom prst="rect">
            <a:avLst/>
          </a:prstGeom>
        </p:spPr>
      </p:pic>
      <p:sp>
        <p:nvSpPr>
          <p:cNvPr id="70" name="Rounded Rectangular Callout 3">
            <a:extLst>
              <a:ext uri="{FF2B5EF4-FFF2-40B4-BE49-F238E27FC236}">
                <a16:creationId xmlns:a16="http://schemas.microsoft.com/office/drawing/2014/main" id="{78E57405-4DF4-D124-D84F-E50923436D82}"/>
              </a:ext>
            </a:extLst>
          </p:cNvPr>
          <p:cNvSpPr/>
          <p:nvPr/>
        </p:nvSpPr>
        <p:spPr>
          <a:xfrm>
            <a:off x="622068" y="1837093"/>
            <a:ext cx="1428803" cy="740531"/>
          </a:xfrm>
          <a:prstGeom prst="wedgeRoundRectCallout">
            <a:avLst>
              <a:gd name="adj1" fmla="val 84806"/>
              <a:gd name="adj2" fmla="val 13555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B5D0CC7A-20F0-0BD3-BF00-ABA1D5D87F00}"/>
              </a:ext>
            </a:extLst>
          </p:cNvPr>
          <p:cNvSpPr txBox="1"/>
          <p:nvPr/>
        </p:nvSpPr>
        <p:spPr>
          <a:xfrm>
            <a:off x="622069" y="1884193"/>
            <a:ext cx="1548795" cy="646331"/>
          </a:xfrm>
          <a:prstGeom prst="rect">
            <a:avLst/>
          </a:prstGeom>
          <a:noFill/>
        </p:spPr>
        <p:txBody>
          <a:bodyPr wrap="square" rtlCol="0">
            <a:spAutoFit/>
          </a:bodyPr>
          <a:lstStyle/>
          <a:p>
            <a:r>
              <a:rPr lang="en-US" dirty="0"/>
              <a:t>Breaks KDM-security!</a:t>
            </a:r>
          </a:p>
        </p:txBody>
      </p:sp>
      <p:sp>
        <p:nvSpPr>
          <p:cNvPr id="72" name="Rounded Rectangular Callout 36">
            <a:extLst>
              <a:ext uri="{FF2B5EF4-FFF2-40B4-BE49-F238E27FC236}">
                <a16:creationId xmlns:a16="http://schemas.microsoft.com/office/drawing/2014/main" id="{5DEFACC1-E69B-7550-183E-913D42A72F4C}"/>
              </a:ext>
            </a:extLst>
          </p:cNvPr>
          <p:cNvSpPr/>
          <p:nvPr/>
        </p:nvSpPr>
        <p:spPr>
          <a:xfrm>
            <a:off x="10552231" y="5092005"/>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9578B2FD-08CB-B91A-DE29-59C5FB8F4F73}"/>
              </a:ext>
            </a:extLst>
          </p:cNvPr>
          <p:cNvSpPr txBox="1"/>
          <p:nvPr/>
        </p:nvSpPr>
        <p:spPr>
          <a:xfrm>
            <a:off x="10263658" y="5081168"/>
            <a:ext cx="1794342" cy="646331"/>
          </a:xfrm>
          <a:prstGeom prst="rect">
            <a:avLst/>
          </a:prstGeom>
          <a:noFill/>
        </p:spPr>
        <p:txBody>
          <a:bodyPr wrap="square" rtlCol="0">
            <a:spAutoFit/>
          </a:bodyPr>
          <a:lstStyle/>
          <a:p>
            <a:pPr algn="ctr"/>
            <a:r>
              <a:rPr lang="en-US" dirty="0"/>
              <a:t>Breaks </a:t>
            </a:r>
          </a:p>
          <a:p>
            <a:pPr algn="ctr"/>
            <a:r>
              <a:rPr lang="en-US" dirty="0"/>
              <a:t>IND-</a:t>
            </a:r>
            <a:r>
              <a:rPr lang="en-US" dirty="0" err="1">
                <a:solidFill>
                  <a:srgbClr val="FF0000"/>
                </a:solidFill>
              </a:rPr>
              <a:t>q</a:t>
            </a:r>
            <a:r>
              <a:rPr lang="en-US" dirty="0" err="1"/>
              <a:t>CCA</a:t>
            </a:r>
            <a:r>
              <a:rPr lang="en-US" dirty="0"/>
              <a:t>!</a:t>
            </a:r>
          </a:p>
        </p:txBody>
      </p:sp>
      <p:sp>
        <p:nvSpPr>
          <p:cNvPr id="74" name="Rounded Rectangular Callout 38">
            <a:extLst>
              <a:ext uri="{FF2B5EF4-FFF2-40B4-BE49-F238E27FC236}">
                <a16:creationId xmlns:a16="http://schemas.microsoft.com/office/drawing/2014/main" id="{1596C00A-7DC9-C0DE-553C-7C2F92E362FB}"/>
              </a:ext>
            </a:extLst>
          </p:cNvPr>
          <p:cNvSpPr/>
          <p:nvPr/>
        </p:nvSpPr>
        <p:spPr>
          <a:xfrm>
            <a:off x="7119310" y="5090339"/>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C236AD7-4BE8-BDDC-81C9-2C11EEE538B9}"/>
              </a:ext>
            </a:extLst>
          </p:cNvPr>
          <p:cNvSpPr txBox="1"/>
          <p:nvPr/>
        </p:nvSpPr>
        <p:spPr>
          <a:xfrm>
            <a:off x="6830737" y="5079502"/>
            <a:ext cx="1794342" cy="646331"/>
          </a:xfrm>
          <a:prstGeom prst="rect">
            <a:avLst/>
          </a:prstGeom>
          <a:noFill/>
        </p:spPr>
        <p:txBody>
          <a:bodyPr wrap="square" rtlCol="0">
            <a:spAutoFit/>
          </a:bodyPr>
          <a:lstStyle/>
          <a:p>
            <a:pPr algn="ctr"/>
            <a:r>
              <a:rPr lang="en-US" dirty="0"/>
              <a:t>Breaks </a:t>
            </a:r>
          </a:p>
          <a:p>
            <a:pPr algn="ctr"/>
            <a:r>
              <a:rPr lang="en-US" dirty="0"/>
              <a:t>IND-</a:t>
            </a:r>
            <a:r>
              <a:rPr lang="en-US" dirty="0" err="1">
                <a:solidFill>
                  <a:srgbClr val="FF0000"/>
                </a:solidFill>
              </a:rPr>
              <a:t>q</a:t>
            </a:r>
            <a:r>
              <a:rPr lang="en-US" dirty="0" err="1"/>
              <a:t>CCA</a:t>
            </a:r>
            <a:r>
              <a:rPr lang="en-US" dirty="0"/>
              <a:t>!</a:t>
            </a:r>
          </a:p>
        </p:txBody>
      </p:sp>
      <p:sp>
        <p:nvSpPr>
          <p:cNvPr id="76" name="Rounded Rectangular Callout 40">
            <a:extLst>
              <a:ext uri="{FF2B5EF4-FFF2-40B4-BE49-F238E27FC236}">
                <a16:creationId xmlns:a16="http://schemas.microsoft.com/office/drawing/2014/main" id="{C45F44EB-C03C-357E-3684-97AD4D7E4FAF}"/>
              </a:ext>
            </a:extLst>
          </p:cNvPr>
          <p:cNvSpPr/>
          <p:nvPr/>
        </p:nvSpPr>
        <p:spPr>
          <a:xfrm>
            <a:off x="3751755" y="5105091"/>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4735FE61-6AAC-62C0-E511-B8E5523EA0C8}"/>
              </a:ext>
            </a:extLst>
          </p:cNvPr>
          <p:cNvSpPr txBox="1"/>
          <p:nvPr/>
        </p:nvSpPr>
        <p:spPr>
          <a:xfrm>
            <a:off x="3463182" y="5094254"/>
            <a:ext cx="1794342" cy="646331"/>
          </a:xfrm>
          <a:prstGeom prst="rect">
            <a:avLst/>
          </a:prstGeom>
          <a:noFill/>
        </p:spPr>
        <p:txBody>
          <a:bodyPr wrap="square" rtlCol="0">
            <a:spAutoFit/>
          </a:bodyPr>
          <a:lstStyle/>
          <a:p>
            <a:pPr algn="ctr"/>
            <a:r>
              <a:rPr lang="en-US" dirty="0"/>
              <a:t>Breaks </a:t>
            </a:r>
          </a:p>
          <a:p>
            <a:pPr algn="ctr"/>
            <a:r>
              <a:rPr lang="en-US" dirty="0"/>
              <a:t>IND-</a:t>
            </a:r>
            <a:r>
              <a:rPr lang="en-US" dirty="0" err="1">
                <a:solidFill>
                  <a:srgbClr val="FF0000"/>
                </a:solidFill>
              </a:rPr>
              <a:t>q</a:t>
            </a:r>
            <a:r>
              <a:rPr lang="en-US" dirty="0" err="1"/>
              <a:t>CCA</a:t>
            </a:r>
            <a:r>
              <a:rPr lang="en-US"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F1E5CF-3603-3E2D-9011-70847E30FDEA}"/>
                  </a:ext>
                </a:extLst>
              </p:cNvPr>
              <p:cNvSpPr txBox="1"/>
              <p:nvPr/>
            </p:nvSpPr>
            <p:spPr>
              <a:xfrm>
                <a:off x="8531123" y="4462216"/>
                <a:ext cx="880937"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oMath>
                  </m:oMathPara>
                </a14:m>
                <a:endParaRPr lang="en-CH" dirty="0"/>
              </a:p>
            </p:txBody>
          </p:sp>
        </mc:Choice>
        <mc:Fallback xmlns="">
          <p:sp>
            <p:nvSpPr>
              <p:cNvPr id="12" name="TextBox 11">
                <a:extLst>
                  <a:ext uri="{FF2B5EF4-FFF2-40B4-BE49-F238E27FC236}">
                    <a16:creationId xmlns:a16="http://schemas.microsoft.com/office/drawing/2014/main" id="{5DF1E5CF-3603-3E2D-9011-70847E30FDEA}"/>
                  </a:ext>
                </a:extLst>
              </p:cNvPr>
              <p:cNvSpPr txBox="1">
                <a:spLocks noRot="1" noChangeAspect="1" noMove="1" noResize="1" noEditPoints="1" noAdjustHandles="1" noChangeArrowheads="1" noChangeShapeType="1" noTextEdit="1"/>
              </p:cNvSpPr>
              <p:nvPr/>
            </p:nvSpPr>
            <p:spPr>
              <a:xfrm>
                <a:off x="8531123" y="4462216"/>
                <a:ext cx="880937" cy="673005"/>
              </a:xfrm>
              <a:prstGeom prst="rect">
                <a:avLst/>
              </a:prstGeom>
              <a:blipFill>
                <a:blip r:embed="rId14"/>
                <a:stretch>
                  <a:fillRect l="-21379" t="-65455" r="-74483" b="-140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E39FD8-91E7-BF22-F4C0-E26634E96821}"/>
                  </a:ext>
                </a:extLst>
              </p:cNvPr>
              <p:cNvSpPr txBox="1"/>
              <p:nvPr/>
            </p:nvSpPr>
            <p:spPr>
              <a:xfrm>
                <a:off x="9723781" y="4462216"/>
                <a:ext cx="769830"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oMath>
                  </m:oMathPara>
                </a14:m>
                <a:endParaRPr lang="en-CH" dirty="0"/>
              </a:p>
            </p:txBody>
          </p:sp>
        </mc:Choice>
        <mc:Fallback xmlns="">
          <p:sp>
            <p:nvSpPr>
              <p:cNvPr id="13" name="TextBox 12">
                <a:extLst>
                  <a:ext uri="{FF2B5EF4-FFF2-40B4-BE49-F238E27FC236}">
                    <a16:creationId xmlns:a16="http://schemas.microsoft.com/office/drawing/2014/main" id="{8AE39FD8-91E7-BF22-F4C0-E26634E96821}"/>
                  </a:ext>
                </a:extLst>
              </p:cNvPr>
              <p:cNvSpPr txBox="1">
                <a:spLocks noRot="1" noChangeAspect="1" noMove="1" noResize="1" noEditPoints="1" noAdjustHandles="1" noChangeArrowheads="1" noChangeShapeType="1" noTextEdit="1"/>
              </p:cNvSpPr>
              <p:nvPr/>
            </p:nvSpPr>
            <p:spPr>
              <a:xfrm>
                <a:off x="9723781" y="4462216"/>
                <a:ext cx="769830" cy="673005"/>
              </a:xfrm>
              <a:prstGeom prst="rect">
                <a:avLst/>
              </a:prstGeom>
              <a:blipFill>
                <a:blip r:embed="rId15"/>
                <a:stretch>
                  <a:fillRect l="-24603" t="-65455" r="-112698" b="-140000"/>
                </a:stretch>
              </a:blipFill>
            </p:spPr>
            <p:txBody>
              <a:bodyPr/>
              <a:lstStyle/>
              <a:p>
                <a:r>
                  <a:rPr lang="en-CH">
                    <a:noFill/>
                  </a:rPr>
                  <a:t> </a:t>
                </a:r>
              </a:p>
            </p:txBody>
          </p:sp>
        </mc:Fallback>
      </mc:AlternateContent>
      <p:cxnSp>
        <p:nvCxnSpPr>
          <p:cNvPr id="2" name="Straight Arrow Connector 1">
            <a:extLst>
              <a:ext uri="{FF2B5EF4-FFF2-40B4-BE49-F238E27FC236}">
                <a16:creationId xmlns:a16="http://schemas.microsoft.com/office/drawing/2014/main" id="{26E85F94-9B2B-894D-CF81-E05A145A14B2}"/>
              </a:ext>
            </a:extLst>
          </p:cNvPr>
          <p:cNvCxnSpPr>
            <a:cxnSpLocks/>
          </p:cNvCxnSpPr>
          <p:nvPr/>
        </p:nvCxnSpPr>
        <p:spPr>
          <a:xfrm>
            <a:off x="5372919" y="1826383"/>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B8009A79-AA60-CCBA-5BFB-07FC1F2F7861}"/>
              </a:ext>
            </a:extLst>
          </p:cNvPr>
          <p:cNvSpPr txBox="1"/>
          <p:nvPr/>
        </p:nvSpPr>
        <p:spPr>
          <a:xfrm>
            <a:off x="2221158" y="1533448"/>
            <a:ext cx="3003755"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4" name="TextBox 3">
            <a:extLst>
              <a:ext uri="{FF2B5EF4-FFF2-40B4-BE49-F238E27FC236}">
                <a16:creationId xmlns:a16="http://schemas.microsoft.com/office/drawing/2014/main" id="{423FB534-C64F-4147-D946-D4B6C95D13CA}"/>
              </a:ext>
            </a:extLst>
          </p:cNvPr>
          <p:cNvSpPr txBox="1"/>
          <p:nvPr/>
        </p:nvSpPr>
        <p:spPr>
          <a:xfrm>
            <a:off x="5275207" y="1518606"/>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6" name="TextBox 5">
            <a:extLst>
              <a:ext uri="{FF2B5EF4-FFF2-40B4-BE49-F238E27FC236}">
                <a16:creationId xmlns:a16="http://schemas.microsoft.com/office/drawing/2014/main" id="{6466A927-EE08-AA16-1B5D-6445F0D550C9}"/>
              </a:ext>
            </a:extLst>
          </p:cNvPr>
          <p:cNvSpPr txBox="1"/>
          <p:nvPr/>
        </p:nvSpPr>
        <p:spPr>
          <a:xfrm>
            <a:off x="7186958" y="153884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2BFD475-F893-D552-95F8-15986AA4062B}"/>
                  </a:ext>
                </a:extLst>
              </p:cNvPr>
              <p:cNvSpPr txBox="1"/>
              <p:nvPr/>
            </p:nvSpPr>
            <p:spPr>
              <a:xfrm>
                <a:off x="6290860" y="4467268"/>
                <a:ext cx="769830"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oMath>
                  </m:oMathPara>
                </a14:m>
                <a:endParaRPr lang="en-CH" dirty="0"/>
              </a:p>
            </p:txBody>
          </p:sp>
        </mc:Choice>
        <mc:Fallback xmlns="">
          <p:sp>
            <p:nvSpPr>
              <p:cNvPr id="16" name="TextBox 15">
                <a:extLst>
                  <a:ext uri="{FF2B5EF4-FFF2-40B4-BE49-F238E27FC236}">
                    <a16:creationId xmlns:a16="http://schemas.microsoft.com/office/drawing/2014/main" id="{12BFD475-F893-D552-95F8-15986AA4062B}"/>
                  </a:ext>
                </a:extLst>
              </p:cNvPr>
              <p:cNvSpPr txBox="1">
                <a:spLocks noRot="1" noChangeAspect="1" noMove="1" noResize="1" noEditPoints="1" noAdjustHandles="1" noChangeArrowheads="1" noChangeShapeType="1" noTextEdit="1"/>
              </p:cNvSpPr>
              <p:nvPr/>
            </p:nvSpPr>
            <p:spPr>
              <a:xfrm>
                <a:off x="6290860" y="4467268"/>
                <a:ext cx="769830" cy="673005"/>
              </a:xfrm>
              <a:prstGeom prst="rect">
                <a:avLst/>
              </a:prstGeom>
              <a:blipFill>
                <a:blip r:embed="rId16"/>
                <a:stretch>
                  <a:fillRect l="-25397" t="-65455" r="-111905" b="-140000"/>
                </a:stretch>
              </a:blipFill>
            </p:spPr>
            <p:txBody>
              <a:bodyPr/>
              <a:lstStyle/>
              <a:p>
                <a:r>
                  <a:rPr lang="en-CH">
                    <a:noFill/>
                  </a:rPr>
                  <a:t> </a:t>
                </a:r>
              </a:p>
            </p:txBody>
          </p:sp>
        </mc:Fallback>
      </mc:AlternateContent>
      <p:pic>
        <p:nvPicPr>
          <p:cNvPr id="21" name="Picture 20" descr="A black background with a black square&#10;&#10;Description automatically generated">
            <a:extLst>
              <a:ext uri="{FF2B5EF4-FFF2-40B4-BE49-F238E27FC236}">
                <a16:creationId xmlns:a16="http://schemas.microsoft.com/office/drawing/2014/main" id="{36A99C1D-11C8-FE02-915E-559F8E4933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02684" y="2299276"/>
            <a:ext cx="1988152" cy="1988152"/>
          </a:xfrm>
          <a:prstGeom prst="rect">
            <a:avLst/>
          </a:prstGeom>
        </p:spPr>
      </p:pic>
      <p:pic>
        <p:nvPicPr>
          <p:cNvPr id="22" name="Picture 21">
            <a:extLst>
              <a:ext uri="{FF2B5EF4-FFF2-40B4-BE49-F238E27FC236}">
                <a16:creationId xmlns:a16="http://schemas.microsoft.com/office/drawing/2014/main" id="{D46057A6-D036-02DD-9774-16980EB34AF0}"/>
              </a:ext>
            </a:extLst>
          </p:cNvPr>
          <p:cNvPicPr>
            <a:picLocks noChangeAspect="1"/>
          </p:cNvPicPr>
          <p:nvPr/>
        </p:nvPicPr>
        <p:blipFill>
          <a:blip r:embed="rId5"/>
          <a:stretch>
            <a:fillRect/>
          </a:stretch>
        </p:blipFill>
        <p:spPr>
          <a:xfrm rot="16200000">
            <a:off x="5473738" y="4765375"/>
            <a:ext cx="1358395" cy="445910"/>
          </a:xfrm>
          <a:prstGeom prst="rect">
            <a:avLst/>
          </a:prstGeom>
        </p:spPr>
      </p:pic>
      <p:pic>
        <p:nvPicPr>
          <p:cNvPr id="23" name="Picture 22">
            <a:extLst>
              <a:ext uri="{FF2B5EF4-FFF2-40B4-BE49-F238E27FC236}">
                <a16:creationId xmlns:a16="http://schemas.microsoft.com/office/drawing/2014/main" id="{E853E4B1-22A3-3B82-AD65-114F1F18CB3D}"/>
              </a:ext>
            </a:extLst>
          </p:cNvPr>
          <p:cNvPicPr>
            <a:picLocks noChangeAspect="1"/>
          </p:cNvPicPr>
          <p:nvPr/>
        </p:nvPicPr>
        <p:blipFill>
          <a:blip r:embed="rId5"/>
          <a:stretch>
            <a:fillRect/>
          </a:stretch>
        </p:blipFill>
        <p:spPr>
          <a:xfrm rot="16200000">
            <a:off x="2130094" y="4765375"/>
            <a:ext cx="1358395" cy="44591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ED46614-FD47-B48C-6301-8E6CAC4A7215}"/>
                  </a:ext>
                </a:extLst>
              </p:cNvPr>
              <p:cNvSpPr txBox="1"/>
              <p:nvPr/>
            </p:nvSpPr>
            <p:spPr>
              <a:xfrm>
                <a:off x="1773879" y="4469390"/>
                <a:ext cx="880937"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oMath>
                  </m:oMathPara>
                </a14:m>
                <a:endParaRPr lang="en-CH" dirty="0"/>
              </a:p>
            </p:txBody>
          </p:sp>
        </mc:Choice>
        <mc:Fallback xmlns="">
          <p:sp>
            <p:nvSpPr>
              <p:cNvPr id="18" name="TextBox 17">
                <a:extLst>
                  <a:ext uri="{FF2B5EF4-FFF2-40B4-BE49-F238E27FC236}">
                    <a16:creationId xmlns:a16="http://schemas.microsoft.com/office/drawing/2014/main" id="{BED46614-FD47-B48C-6301-8E6CAC4A7215}"/>
                  </a:ext>
                </a:extLst>
              </p:cNvPr>
              <p:cNvSpPr txBox="1">
                <a:spLocks noRot="1" noChangeAspect="1" noMove="1" noResize="1" noEditPoints="1" noAdjustHandles="1" noChangeArrowheads="1" noChangeShapeType="1" noTextEdit="1"/>
              </p:cNvSpPr>
              <p:nvPr/>
            </p:nvSpPr>
            <p:spPr>
              <a:xfrm>
                <a:off x="1773879" y="4469390"/>
                <a:ext cx="880937" cy="673005"/>
              </a:xfrm>
              <a:prstGeom prst="rect">
                <a:avLst/>
              </a:prstGeom>
              <a:blipFill>
                <a:blip r:embed="rId18"/>
                <a:stretch>
                  <a:fillRect l="-22069" t="-64865" r="-73793" b="-137838"/>
                </a:stretch>
              </a:blipFill>
            </p:spPr>
            <p:txBody>
              <a:bodyPr/>
              <a:lstStyle/>
              <a:p>
                <a:r>
                  <a:rPr lang="en-CH">
                    <a:noFill/>
                  </a:rPr>
                  <a:t> </a:t>
                </a:r>
              </a:p>
            </p:txBody>
          </p:sp>
        </mc:Fallback>
      </mc:AlternateContent>
      <p:pic>
        <p:nvPicPr>
          <p:cNvPr id="24" name="Picture 23" descr="A black background with a black square&#10;&#10;Description automatically generated">
            <a:extLst>
              <a:ext uri="{FF2B5EF4-FFF2-40B4-BE49-F238E27FC236}">
                <a16:creationId xmlns:a16="http://schemas.microsoft.com/office/drawing/2014/main" id="{AEA420A7-AFA9-65A6-02AF-53006FE1A72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54306" y="2297260"/>
            <a:ext cx="1988152" cy="1988152"/>
          </a:xfrm>
          <a:prstGeom prst="rect">
            <a:avLst/>
          </a:prstGeom>
        </p:spPr>
      </p:pic>
    </p:spTree>
    <p:extLst>
      <p:ext uri="{BB962C8B-B14F-4D97-AF65-F5344CB8AC3E}">
        <p14:creationId xmlns:p14="http://schemas.microsoft.com/office/powerpoint/2010/main" val="18696715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12A994-793E-49EB-3101-E999E0757E4B}"/>
                  </a:ext>
                </a:extLst>
              </p:cNvPr>
              <p:cNvSpPr txBox="1"/>
              <p:nvPr/>
            </p:nvSpPr>
            <p:spPr>
              <a:xfrm>
                <a:off x="2960750" y="4469390"/>
                <a:ext cx="769830"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oMath>
                  </m:oMathPara>
                </a14:m>
                <a:endParaRPr lang="en-CH" dirty="0"/>
              </a:p>
            </p:txBody>
          </p:sp>
        </mc:Choice>
        <mc:Fallback xmlns="">
          <p:sp>
            <p:nvSpPr>
              <p:cNvPr id="20" name="TextBox 19">
                <a:extLst>
                  <a:ext uri="{FF2B5EF4-FFF2-40B4-BE49-F238E27FC236}">
                    <a16:creationId xmlns:a16="http://schemas.microsoft.com/office/drawing/2014/main" id="{0D12A994-793E-49EB-3101-E999E0757E4B}"/>
                  </a:ext>
                </a:extLst>
              </p:cNvPr>
              <p:cNvSpPr txBox="1">
                <a:spLocks noRot="1" noChangeAspect="1" noMove="1" noResize="1" noEditPoints="1" noAdjustHandles="1" noChangeArrowheads="1" noChangeShapeType="1" noTextEdit="1"/>
              </p:cNvSpPr>
              <p:nvPr/>
            </p:nvSpPr>
            <p:spPr>
              <a:xfrm>
                <a:off x="2960750" y="4469390"/>
                <a:ext cx="769830" cy="673005"/>
              </a:xfrm>
              <a:prstGeom prst="rect">
                <a:avLst/>
              </a:prstGeom>
              <a:blipFill>
                <a:blip r:embed="rId3"/>
                <a:stretch>
                  <a:fillRect l="-25397" t="-64865" r="-111905" b="-137838"/>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0FC2634-C857-DF3D-F4A7-2973E76202D0}"/>
                  </a:ext>
                </a:extLst>
              </p:cNvPr>
              <p:cNvSpPr txBox="1"/>
              <p:nvPr/>
            </p:nvSpPr>
            <p:spPr>
              <a:xfrm>
                <a:off x="5103989" y="4467268"/>
                <a:ext cx="880937"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oMath>
                  </m:oMathPara>
                </a14:m>
                <a:endParaRPr lang="en-CH" dirty="0"/>
              </a:p>
            </p:txBody>
          </p:sp>
        </mc:Choice>
        <mc:Fallback xmlns="">
          <p:sp>
            <p:nvSpPr>
              <p:cNvPr id="15" name="TextBox 14">
                <a:extLst>
                  <a:ext uri="{FF2B5EF4-FFF2-40B4-BE49-F238E27FC236}">
                    <a16:creationId xmlns:a16="http://schemas.microsoft.com/office/drawing/2014/main" id="{40FC2634-C857-DF3D-F4A7-2973E76202D0}"/>
                  </a:ext>
                </a:extLst>
              </p:cNvPr>
              <p:cNvSpPr txBox="1">
                <a:spLocks noRot="1" noChangeAspect="1" noMove="1" noResize="1" noEditPoints="1" noAdjustHandles="1" noChangeArrowheads="1" noChangeShapeType="1" noTextEdit="1"/>
              </p:cNvSpPr>
              <p:nvPr/>
            </p:nvSpPr>
            <p:spPr>
              <a:xfrm>
                <a:off x="5103989" y="4467268"/>
                <a:ext cx="880937" cy="673005"/>
              </a:xfrm>
              <a:prstGeom prst="rect">
                <a:avLst/>
              </a:prstGeom>
              <a:blipFill>
                <a:blip r:embed="rId4"/>
                <a:stretch>
                  <a:fillRect l="-21379" t="-65455" r="-74483" b="-140000"/>
                </a:stretch>
              </a:blipFill>
            </p:spPr>
            <p:txBody>
              <a:bodyPr/>
              <a:lstStyle/>
              <a:p>
                <a:r>
                  <a:rPr lang="en-CH">
                    <a:noFill/>
                  </a:rPr>
                  <a:t> </a:t>
                </a:r>
              </a:p>
            </p:txBody>
          </p:sp>
        </mc:Fallback>
      </mc:AlternateContent>
      <p:pic>
        <p:nvPicPr>
          <p:cNvPr id="7" name="Picture 6">
            <a:extLst>
              <a:ext uri="{FF2B5EF4-FFF2-40B4-BE49-F238E27FC236}">
                <a16:creationId xmlns:a16="http://schemas.microsoft.com/office/drawing/2014/main" id="{F21FB6EB-2E83-9B62-C972-C7B1726D3468}"/>
              </a:ext>
            </a:extLst>
          </p:cNvPr>
          <p:cNvPicPr>
            <a:picLocks noChangeAspect="1"/>
          </p:cNvPicPr>
          <p:nvPr/>
        </p:nvPicPr>
        <p:blipFill>
          <a:blip r:embed="rId5"/>
          <a:stretch>
            <a:fillRect/>
          </a:stretch>
        </p:blipFill>
        <p:spPr>
          <a:xfrm rot="16200000">
            <a:off x="8914289" y="4767269"/>
            <a:ext cx="1358395" cy="445910"/>
          </a:xfrm>
          <a:prstGeom prst="rect">
            <a:avLst/>
          </a:prstGeom>
        </p:spPr>
      </p:pic>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Techniques</a:t>
            </a:r>
          </a:p>
        </p:txBody>
      </p:sp>
      <p:pic>
        <p:nvPicPr>
          <p:cNvPr id="42" name="Graphic 41" descr="Detective female with solid fill">
            <a:extLst>
              <a:ext uri="{FF2B5EF4-FFF2-40B4-BE49-F238E27FC236}">
                <a16:creationId xmlns:a16="http://schemas.microsoft.com/office/drawing/2014/main" id="{FBF4CBFD-B550-F1E7-2B11-4F9DA6F079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42366" y="5667528"/>
            <a:ext cx="914400" cy="914400"/>
          </a:xfrm>
          <a:prstGeom prst="rect">
            <a:avLst/>
          </a:prstGeom>
        </p:spPr>
      </p:pic>
      <p:sp>
        <p:nvSpPr>
          <p:cNvPr id="43" name="Rectangle 42">
            <a:extLst>
              <a:ext uri="{FF2B5EF4-FFF2-40B4-BE49-F238E27FC236}">
                <a16:creationId xmlns:a16="http://schemas.microsoft.com/office/drawing/2014/main" id="{C4E36365-DF14-5925-C021-BAFB6056A5D1}"/>
              </a:ext>
            </a:extLst>
          </p:cNvPr>
          <p:cNvSpPr/>
          <p:nvPr/>
        </p:nvSpPr>
        <p:spPr>
          <a:xfrm>
            <a:off x="8723260" y="274740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83E3257-D55B-8CE6-4376-72C10D2DF6D5}"/>
                  </a:ext>
                </a:extLst>
              </p:cNvPr>
              <p:cNvSpPr txBox="1"/>
              <p:nvPr/>
            </p:nvSpPr>
            <p:spPr>
              <a:xfrm>
                <a:off x="8177862" y="299665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4" name="TextBox 43">
                <a:extLst>
                  <a:ext uri="{FF2B5EF4-FFF2-40B4-BE49-F238E27FC236}">
                    <a16:creationId xmlns:a16="http://schemas.microsoft.com/office/drawing/2014/main" id="{283E3257-D55B-8CE6-4376-72C10D2DF6D5}"/>
                  </a:ext>
                </a:extLst>
              </p:cNvPr>
              <p:cNvSpPr txBox="1">
                <a:spLocks noRot="1" noChangeAspect="1" noMove="1" noResize="1" noEditPoints="1" noAdjustHandles="1" noChangeArrowheads="1" noChangeShapeType="1" noTextEdit="1"/>
              </p:cNvSpPr>
              <p:nvPr/>
            </p:nvSpPr>
            <p:spPr>
              <a:xfrm>
                <a:off x="8177862" y="2996657"/>
                <a:ext cx="2902469" cy="1061829"/>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C333322-428A-E4B5-36E7-9C68E2984A33}"/>
                  </a:ext>
                </a:extLst>
              </p:cNvPr>
              <p:cNvSpPr txBox="1"/>
              <p:nvPr/>
            </p:nvSpPr>
            <p:spPr>
              <a:xfrm>
                <a:off x="7584751" y="4061165"/>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51" name="TextBox 50">
                <a:extLst>
                  <a:ext uri="{FF2B5EF4-FFF2-40B4-BE49-F238E27FC236}">
                    <a16:creationId xmlns:a16="http://schemas.microsoft.com/office/drawing/2014/main" id="{AC333322-428A-E4B5-36E7-9C68E2984A33}"/>
                  </a:ext>
                </a:extLst>
              </p:cNvPr>
              <p:cNvSpPr txBox="1">
                <a:spLocks noRot="1" noChangeAspect="1" noMove="1" noResize="1" noEditPoints="1" noAdjustHandles="1" noChangeArrowheads="1" noChangeShapeType="1" noTextEdit="1"/>
              </p:cNvSpPr>
              <p:nvPr/>
            </p:nvSpPr>
            <p:spPr>
              <a:xfrm>
                <a:off x="7584751" y="4061165"/>
                <a:ext cx="593111" cy="738664"/>
              </a:xfrm>
              <a:prstGeom prst="rect">
                <a:avLst/>
              </a:prstGeom>
              <a:blipFill>
                <a:blip r:embed="rId9"/>
                <a:stretch>
                  <a:fillRect/>
                </a:stretch>
              </a:blipFill>
            </p:spPr>
            <p:txBody>
              <a:bodyPr/>
              <a:lstStyle/>
              <a:p>
                <a:r>
                  <a:rPr lang="en-CH">
                    <a:noFill/>
                  </a:rPr>
                  <a:t> </a:t>
                </a:r>
              </a:p>
            </p:txBody>
          </p:sp>
        </mc:Fallback>
      </mc:AlternateContent>
      <p:pic>
        <p:nvPicPr>
          <p:cNvPr id="52" name="Graphic 51" descr="Detective female with solid fill">
            <a:extLst>
              <a:ext uri="{FF2B5EF4-FFF2-40B4-BE49-F238E27FC236}">
                <a16:creationId xmlns:a16="http://schemas.microsoft.com/office/drawing/2014/main" id="{89AECBCA-D302-E7E2-A97B-389FC58935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94313" y="5647982"/>
            <a:ext cx="914400" cy="914400"/>
          </a:xfrm>
          <a:prstGeom prst="rect">
            <a:avLst/>
          </a:prstGeom>
        </p:spPr>
      </p:pic>
      <p:sp>
        <p:nvSpPr>
          <p:cNvPr id="53" name="Rectangle 52">
            <a:extLst>
              <a:ext uri="{FF2B5EF4-FFF2-40B4-BE49-F238E27FC236}">
                <a16:creationId xmlns:a16="http://schemas.microsoft.com/office/drawing/2014/main" id="{8A86908C-8752-1707-3FB6-C690B3CC5A4A}"/>
              </a:ext>
            </a:extLst>
          </p:cNvPr>
          <p:cNvSpPr/>
          <p:nvPr/>
        </p:nvSpPr>
        <p:spPr>
          <a:xfrm>
            <a:off x="5275207" y="2727863"/>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D66696A-500B-9200-3711-62662890DEEA}"/>
                  </a:ext>
                </a:extLst>
              </p:cNvPr>
              <p:cNvSpPr txBox="1"/>
              <p:nvPr/>
            </p:nvSpPr>
            <p:spPr>
              <a:xfrm>
                <a:off x="4729809" y="2977111"/>
                <a:ext cx="2902469" cy="109850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𝐷𝑒𝑐</m:t>
                          </m:r>
                        </m:e>
                      </m:acc>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54" name="TextBox 53">
                <a:extLst>
                  <a:ext uri="{FF2B5EF4-FFF2-40B4-BE49-F238E27FC236}">
                    <a16:creationId xmlns:a16="http://schemas.microsoft.com/office/drawing/2014/main" id="{ED66696A-500B-9200-3711-62662890DEEA}"/>
                  </a:ext>
                </a:extLst>
              </p:cNvPr>
              <p:cNvSpPr txBox="1">
                <a:spLocks noRot="1" noChangeAspect="1" noMove="1" noResize="1" noEditPoints="1" noAdjustHandles="1" noChangeArrowheads="1" noChangeShapeType="1" noTextEdit="1"/>
              </p:cNvSpPr>
              <p:nvPr/>
            </p:nvSpPr>
            <p:spPr>
              <a:xfrm>
                <a:off x="4729809" y="2977111"/>
                <a:ext cx="2902469" cy="1098506"/>
              </a:xfrm>
              <a:prstGeom prst="rect">
                <a:avLst/>
              </a:prstGeom>
              <a:blipFill>
                <a:blip r:embed="rId10"/>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14F7228-39AE-FBB5-5BB6-454B3980C717}"/>
                  </a:ext>
                </a:extLst>
              </p:cNvPr>
              <p:cNvSpPr txBox="1"/>
              <p:nvPr/>
            </p:nvSpPr>
            <p:spPr>
              <a:xfrm>
                <a:off x="4239911" y="4058264"/>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62" name="TextBox 61">
                <a:extLst>
                  <a:ext uri="{FF2B5EF4-FFF2-40B4-BE49-F238E27FC236}">
                    <a16:creationId xmlns:a16="http://schemas.microsoft.com/office/drawing/2014/main" id="{614F7228-39AE-FBB5-5BB6-454B3980C717}"/>
                  </a:ext>
                </a:extLst>
              </p:cNvPr>
              <p:cNvSpPr txBox="1">
                <a:spLocks noRot="1" noChangeAspect="1" noMove="1" noResize="1" noEditPoints="1" noAdjustHandles="1" noChangeArrowheads="1" noChangeShapeType="1" noTextEdit="1"/>
              </p:cNvSpPr>
              <p:nvPr/>
            </p:nvSpPr>
            <p:spPr>
              <a:xfrm>
                <a:off x="4239911" y="4058264"/>
                <a:ext cx="593111" cy="738664"/>
              </a:xfrm>
              <a:prstGeom prst="rect">
                <a:avLst/>
              </a:prstGeom>
              <a:blipFill>
                <a:blip r:embed="rId11"/>
                <a:stretch>
                  <a:fillRect/>
                </a:stretch>
              </a:blipFill>
            </p:spPr>
            <p:txBody>
              <a:bodyPr/>
              <a:lstStyle/>
              <a:p>
                <a:r>
                  <a:rPr lang="en-CH">
                    <a:noFill/>
                  </a:rPr>
                  <a:t> </a:t>
                </a:r>
              </a:p>
            </p:txBody>
          </p:sp>
        </mc:Fallback>
      </mc:AlternateContent>
      <p:pic>
        <p:nvPicPr>
          <p:cNvPr id="63" name="Graphic 62" descr="Detective female with solid fill">
            <a:extLst>
              <a:ext uri="{FF2B5EF4-FFF2-40B4-BE49-F238E27FC236}">
                <a16:creationId xmlns:a16="http://schemas.microsoft.com/office/drawing/2014/main" id="{084D57D2-6330-97FF-9598-09DF6A6F3E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49473" y="5645081"/>
            <a:ext cx="914400" cy="914400"/>
          </a:xfrm>
          <a:prstGeom prst="rect">
            <a:avLst/>
          </a:prstGeom>
        </p:spPr>
      </p:pic>
      <p:sp>
        <p:nvSpPr>
          <p:cNvPr id="64" name="Rectangle 63">
            <a:extLst>
              <a:ext uri="{FF2B5EF4-FFF2-40B4-BE49-F238E27FC236}">
                <a16:creationId xmlns:a16="http://schemas.microsoft.com/office/drawing/2014/main" id="{EF62D87F-3375-6961-A688-415E724BC5E8}"/>
              </a:ext>
            </a:extLst>
          </p:cNvPr>
          <p:cNvSpPr/>
          <p:nvPr/>
        </p:nvSpPr>
        <p:spPr>
          <a:xfrm>
            <a:off x="1930367" y="2724962"/>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Detective female with solid fill">
            <a:extLst>
              <a:ext uri="{FF2B5EF4-FFF2-40B4-BE49-F238E27FC236}">
                <a16:creationId xmlns:a16="http://schemas.microsoft.com/office/drawing/2014/main" id="{20387DA4-9D7E-5CCB-358B-DA2EDF68B95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49473" y="2855667"/>
            <a:ext cx="914400" cy="914400"/>
          </a:xfrm>
          <a:prstGeom prst="rect">
            <a:avLst/>
          </a:prstGeom>
        </p:spPr>
      </p:pic>
      <p:sp>
        <p:nvSpPr>
          <p:cNvPr id="70" name="Rounded Rectangular Callout 3">
            <a:extLst>
              <a:ext uri="{FF2B5EF4-FFF2-40B4-BE49-F238E27FC236}">
                <a16:creationId xmlns:a16="http://schemas.microsoft.com/office/drawing/2014/main" id="{78E57405-4DF4-D124-D84F-E50923436D82}"/>
              </a:ext>
            </a:extLst>
          </p:cNvPr>
          <p:cNvSpPr/>
          <p:nvPr/>
        </p:nvSpPr>
        <p:spPr>
          <a:xfrm>
            <a:off x="622068" y="1837093"/>
            <a:ext cx="1428803" cy="740531"/>
          </a:xfrm>
          <a:prstGeom prst="wedgeRoundRectCallout">
            <a:avLst>
              <a:gd name="adj1" fmla="val 84806"/>
              <a:gd name="adj2" fmla="val 13555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B5D0CC7A-20F0-0BD3-BF00-ABA1D5D87F00}"/>
              </a:ext>
            </a:extLst>
          </p:cNvPr>
          <p:cNvSpPr txBox="1"/>
          <p:nvPr/>
        </p:nvSpPr>
        <p:spPr>
          <a:xfrm>
            <a:off x="622069" y="1884193"/>
            <a:ext cx="1548795" cy="646331"/>
          </a:xfrm>
          <a:prstGeom prst="rect">
            <a:avLst/>
          </a:prstGeom>
          <a:noFill/>
        </p:spPr>
        <p:txBody>
          <a:bodyPr wrap="square" rtlCol="0">
            <a:spAutoFit/>
          </a:bodyPr>
          <a:lstStyle/>
          <a:p>
            <a:r>
              <a:rPr lang="en-US" dirty="0"/>
              <a:t>Breaks KDM-security!</a:t>
            </a:r>
          </a:p>
        </p:txBody>
      </p:sp>
      <p:sp>
        <p:nvSpPr>
          <p:cNvPr id="72" name="Rounded Rectangular Callout 36">
            <a:extLst>
              <a:ext uri="{FF2B5EF4-FFF2-40B4-BE49-F238E27FC236}">
                <a16:creationId xmlns:a16="http://schemas.microsoft.com/office/drawing/2014/main" id="{5DEFACC1-E69B-7550-183E-913D42A72F4C}"/>
              </a:ext>
            </a:extLst>
          </p:cNvPr>
          <p:cNvSpPr/>
          <p:nvPr/>
        </p:nvSpPr>
        <p:spPr>
          <a:xfrm>
            <a:off x="10552231" y="5092005"/>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9578B2FD-08CB-B91A-DE29-59C5FB8F4F73}"/>
              </a:ext>
            </a:extLst>
          </p:cNvPr>
          <p:cNvSpPr txBox="1"/>
          <p:nvPr/>
        </p:nvSpPr>
        <p:spPr>
          <a:xfrm>
            <a:off x="10263658" y="5081168"/>
            <a:ext cx="1794342" cy="646331"/>
          </a:xfrm>
          <a:prstGeom prst="rect">
            <a:avLst/>
          </a:prstGeom>
          <a:noFill/>
        </p:spPr>
        <p:txBody>
          <a:bodyPr wrap="square" rtlCol="0">
            <a:spAutoFit/>
          </a:bodyPr>
          <a:lstStyle/>
          <a:p>
            <a:pPr algn="ctr"/>
            <a:r>
              <a:rPr lang="en-US" dirty="0"/>
              <a:t>Breaks </a:t>
            </a:r>
          </a:p>
          <a:p>
            <a:pPr algn="ctr"/>
            <a:r>
              <a:rPr lang="en-US" dirty="0"/>
              <a:t>IND-</a:t>
            </a:r>
            <a:r>
              <a:rPr lang="en-US" dirty="0" err="1">
                <a:solidFill>
                  <a:srgbClr val="FF0000"/>
                </a:solidFill>
              </a:rPr>
              <a:t>q</a:t>
            </a:r>
            <a:r>
              <a:rPr lang="en-US" dirty="0" err="1"/>
              <a:t>CCA</a:t>
            </a:r>
            <a:r>
              <a:rPr lang="en-US" dirty="0"/>
              <a:t>!</a:t>
            </a:r>
          </a:p>
        </p:txBody>
      </p:sp>
      <p:sp>
        <p:nvSpPr>
          <p:cNvPr id="74" name="Rounded Rectangular Callout 38">
            <a:extLst>
              <a:ext uri="{FF2B5EF4-FFF2-40B4-BE49-F238E27FC236}">
                <a16:creationId xmlns:a16="http://schemas.microsoft.com/office/drawing/2014/main" id="{1596C00A-7DC9-C0DE-553C-7C2F92E362FB}"/>
              </a:ext>
            </a:extLst>
          </p:cNvPr>
          <p:cNvSpPr/>
          <p:nvPr/>
        </p:nvSpPr>
        <p:spPr>
          <a:xfrm>
            <a:off x="7119310" y="5090339"/>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C236AD7-4BE8-BDDC-81C9-2C11EEE538B9}"/>
              </a:ext>
            </a:extLst>
          </p:cNvPr>
          <p:cNvSpPr txBox="1"/>
          <p:nvPr/>
        </p:nvSpPr>
        <p:spPr>
          <a:xfrm>
            <a:off x="6830737" y="5079502"/>
            <a:ext cx="1794342" cy="646331"/>
          </a:xfrm>
          <a:prstGeom prst="rect">
            <a:avLst/>
          </a:prstGeom>
          <a:noFill/>
        </p:spPr>
        <p:txBody>
          <a:bodyPr wrap="square" rtlCol="0">
            <a:spAutoFit/>
          </a:bodyPr>
          <a:lstStyle/>
          <a:p>
            <a:pPr algn="ctr"/>
            <a:r>
              <a:rPr lang="en-US" dirty="0"/>
              <a:t>Breaks </a:t>
            </a:r>
          </a:p>
          <a:p>
            <a:pPr algn="ctr"/>
            <a:r>
              <a:rPr lang="en-US" dirty="0"/>
              <a:t>IND-</a:t>
            </a:r>
            <a:r>
              <a:rPr lang="en-US" dirty="0" err="1">
                <a:solidFill>
                  <a:srgbClr val="FF0000"/>
                </a:solidFill>
              </a:rPr>
              <a:t>q</a:t>
            </a:r>
            <a:r>
              <a:rPr lang="en-US" dirty="0" err="1"/>
              <a:t>CCA</a:t>
            </a:r>
            <a:r>
              <a:rPr lang="en-US" dirty="0"/>
              <a:t>!</a:t>
            </a:r>
          </a:p>
        </p:txBody>
      </p:sp>
      <p:sp>
        <p:nvSpPr>
          <p:cNvPr id="76" name="Rounded Rectangular Callout 40">
            <a:extLst>
              <a:ext uri="{FF2B5EF4-FFF2-40B4-BE49-F238E27FC236}">
                <a16:creationId xmlns:a16="http://schemas.microsoft.com/office/drawing/2014/main" id="{C45F44EB-C03C-357E-3684-97AD4D7E4FAF}"/>
              </a:ext>
            </a:extLst>
          </p:cNvPr>
          <p:cNvSpPr/>
          <p:nvPr/>
        </p:nvSpPr>
        <p:spPr>
          <a:xfrm>
            <a:off x="3751755" y="5105091"/>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4735FE61-6AAC-62C0-E511-B8E5523EA0C8}"/>
              </a:ext>
            </a:extLst>
          </p:cNvPr>
          <p:cNvSpPr txBox="1"/>
          <p:nvPr/>
        </p:nvSpPr>
        <p:spPr>
          <a:xfrm>
            <a:off x="3463182" y="5094254"/>
            <a:ext cx="1794342" cy="646331"/>
          </a:xfrm>
          <a:prstGeom prst="rect">
            <a:avLst/>
          </a:prstGeom>
          <a:noFill/>
        </p:spPr>
        <p:txBody>
          <a:bodyPr wrap="square" rtlCol="0">
            <a:spAutoFit/>
          </a:bodyPr>
          <a:lstStyle/>
          <a:p>
            <a:pPr algn="ctr"/>
            <a:r>
              <a:rPr lang="en-US" dirty="0"/>
              <a:t>Breaks </a:t>
            </a:r>
          </a:p>
          <a:p>
            <a:pPr algn="ctr"/>
            <a:r>
              <a:rPr lang="en-US" dirty="0"/>
              <a:t>IND-</a:t>
            </a:r>
            <a:r>
              <a:rPr lang="en-US" dirty="0" err="1">
                <a:solidFill>
                  <a:srgbClr val="FF0000"/>
                </a:solidFill>
              </a:rPr>
              <a:t>q</a:t>
            </a:r>
            <a:r>
              <a:rPr lang="en-US" dirty="0" err="1"/>
              <a:t>CCA</a:t>
            </a:r>
            <a:r>
              <a:rPr lang="en-US"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F1E5CF-3603-3E2D-9011-70847E30FDEA}"/>
                  </a:ext>
                </a:extLst>
              </p:cNvPr>
              <p:cNvSpPr txBox="1"/>
              <p:nvPr/>
            </p:nvSpPr>
            <p:spPr>
              <a:xfrm>
                <a:off x="8531123" y="4462216"/>
                <a:ext cx="880937"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oMath>
                  </m:oMathPara>
                </a14:m>
                <a:endParaRPr lang="en-CH" dirty="0"/>
              </a:p>
            </p:txBody>
          </p:sp>
        </mc:Choice>
        <mc:Fallback xmlns="">
          <p:sp>
            <p:nvSpPr>
              <p:cNvPr id="12" name="TextBox 11">
                <a:extLst>
                  <a:ext uri="{FF2B5EF4-FFF2-40B4-BE49-F238E27FC236}">
                    <a16:creationId xmlns:a16="http://schemas.microsoft.com/office/drawing/2014/main" id="{5DF1E5CF-3603-3E2D-9011-70847E30FDEA}"/>
                  </a:ext>
                </a:extLst>
              </p:cNvPr>
              <p:cNvSpPr txBox="1">
                <a:spLocks noRot="1" noChangeAspect="1" noMove="1" noResize="1" noEditPoints="1" noAdjustHandles="1" noChangeArrowheads="1" noChangeShapeType="1" noTextEdit="1"/>
              </p:cNvSpPr>
              <p:nvPr/>
            </p:nvSpPr>
            <p:spPr>
              <a:xfrm>
                <a:off x="8531123" y="4462216"/>
                <a:ext cx="880937" cy="673005"/>
              </a:xfrm>
              <a:prstGeom prst="rect">
                <a:avLst/>
              </a:prstGeom>
              <a:blipFill>
                <a:blip r:embed="rId14"/>
                <a:stretch>
                  <a:fillRect l="-21379" t="-65455" r="-74483" b="-140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E39FD8-91E7-BF22-F4C0-E26634E96821}"/>
                  </a:ext>
                </a:extLst>
              </p:cNvPr>
              <p:cNvSpPr txBox="1"/>
              <p:nvPr/>
            </p:nvSpPr>
            <p:spPr>
              <a:xfrm>
                <a:off x="9723781" y="4462216"/>
                <a:ext cx="769830"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oMath>
                  </m:oMathPara>
                </a14:m>
                <a:endParaRPr lang="en-CH" dirty="0"/>
              </a:p>
            </p:txBody>
          </p:sp>
        </mc:Choice>
        <mc:Fallback xmlns="">
          <p:sp>
            <p:nvSpPr>
              <p:cNvPr id="13" name="TextBox 12">
                <a:extLst>
                  <a:ext uri="{FF2B5EF4-FFF2-40B4-BE49-F238E27FC236}">
                    <a16:creationId xmlns:a16="http://schemas.microsoft.com/office/drawing/2014/main" id="{8AE39FD8-91E7-BF22-F4C0-E26634E96821}"/>
                  </a:ext>
                </a:extLst>
              </p:cNvPr>
              <p:cNvSpPr txBox="1">
                <a:spLocks noRot="1" noChangeAspect="1" noMove="1" noResize="1" noEditPoints="1" noAdjustHandles="1" noChangeArrowheads="1" noChangeShapeType="1" noTextEdit="1"/>
              </p:cNvSpPr>
              <p:nvPr/>
            </p:nvSpPr>
            <p:spPr>
              <a:xfrm>
                <a:off x="9723781" y="4462216"/>
                <a:ext cx="769830" cy="673005"/>
              </a:xfrm>
              <a:prstGeom prst="rect">
                <a:avLst/>
              </a:prstGeom>
              <a:blipFill>
                <a:blip r:embed="rId15"/>
                <a:stretch>
                  <a:fillRect l="-24603" t="-65455" r="-112698" b="-140000"/>
                </a:stretch>
              </a:blipFill>
            </p:spPr>
            <p:txBody>
              <a:bodyPr/>
              <a:lstStyle/>
              <a:p>
                <a:r>
                  <a:rPr lang="en-CH">
                    <a:noFill/>
                  </a:rPr>
                  <a:t> </a:t>
                </a:r>
              </a:p>
            </p:txBody>
          </p:sp>
        </mc:Fallback>
      </mc:AlternateContent>
      <p:cxnSp>
        <p:nvCxnSpPr>
          <p:cNvPr id="2" name="Straight Arrow Connector 1">
            <a:extLst>
              <a:ext uri="{FF2B5EF4-FFF2-40B4-BE49-F238E27FC236}">
                <a16:creationId xmlns:a16="http://schemas.microsoft.com/office/drawing/2014/main" id="{26E85F94-9B2B-894D-CF81-E05A145A14B2}"/>
              </a:ext>
            </a:extLst>
          </p:cNvPr>
          <p:cNvCxnSpPr>
            <a:cxnSpLocks/>
          </p:cNvCxnSpPr>
          <p:nvPr/>
        </p:nvCxnSpPr>
        <p:spPr>
          <a:xfrm>
            <a:off x="5372919" y="1826383"/>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B8009A79-AA60-CCBA-5BFB-07FC1F2F7861}"/>
              </a:ext>
            </a:extLst>
          </p:cNvPr>
          <p:cNvSpPr txBox="1"/>
          <p:nvPr/>
        </p:nvSpPr>
        <p:spPr>
          <a:xfrm>
            <a:off x="2221158" y="1533448"/>
            <a:ext cx="3003755"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4" name="TextBox 3">
            <a:extLst>
              <a:ext uri="{FF2B5EF4-FFF2-40B4-BE49-F238E27FC236}">
                <a16:creationId xmlns:a16="http://schemas.microsoft.com/office/drawing/2014/main" id="{423FB534-C64F-4147-D946-D4B6C95D13CA}"/>
              </a:ext>
            </a:extLst>
          </p:cNvPr>
          <p:cNvSpPr txBox="1"/>
          <p:nvPr/>
        </p:nvSpPr>
        <p:spPr>
          <a:xfrm>
            <a:off x="5275207" y="1518606"/>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6" name="TextBox 5">
            <a:extLst>
              <a:ext uri="{FF2B5EF4-FFF2-40B4-BE49-F238E27FC236}">
                <a16:creationId xmlns:a16="http://schemas.microsoft.com/office/drawing/2014/main" id="{6466A927-EE08-AA16-1B5D-6445F0D550C9}"/>
              </a:ext>
            </a:extLst>
          </p:cNvPr>
          <p:cNvSpPr txBox="1"/>
          <p:nvPr/>
        </p:nvSpPr>
        <p:spPr>
          <a:xfrm>
            <a:off x="7186958" y="153884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2BFD475-F893-D552-95F8-15986AA4062B}"/>
                  </a:ext>
                </a:extLst>
              </p:cNvPr>
              <p:cNvSpPr txBox="1"/>
              <p:nvPr/>
            </p:nvSpPr>
            <p:spPr>
              <a:xfrm>
                <a:off x="6290860" y="4467268"/>
                <a:ext cx="769830"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oMath>
                  </m:oMathPara>
                </a14:m>
                <a:endParaRPr lang="en-CH" dirty="0"/>
              </a:p>
            </p:txBody>
          </p:sp>
        </mc:Choice>
        <mc:Fallback xmlns="">
          <p:sp>
            <p:nvSpPr>
              <p:cNvPr id="16" name="TextBox 15">
                <a:extLst>
                  <a:ext uri="{FF2B5EF4-FFF2-40B4-BE49-F238E27FC236}">
                    <a16:creationId xmlns:a16="http://schemas.microsoft.com/office/drawing/2014/main" id="{12BFD475-F893-D552-95F8-15986AA4062B}"/>
                  </a:ext>
                </a:extLst>
              </p:cNvPr>
              <p:cNvSpPr txBox="1">
                <a:spLocks noRot="1" noChangeAspect="1" noMove="1" noResize="1" noEditPoints="1" noAdjustHandles="1" noChangeArrowheads="1" noChangeShapeType="1" noTextEdit="1"/>
              </p:cNvSpPr>
              <p:nvPr/>
            </p:nvSpPr>
            <p:spPr>
              <a:xfrm>
                <a:off x="6290860" y="4467268"/>
                <a:ext cx="769830" cy="673005"/>
              </a:xfrm>
              <a:prstGeom prst="rect">
                <a:avLst/>
              </a:prstGeom>
              <a:blipFill>
                <a:blip r:embed="rId16"/>
                <a:stretch>
                  <a:fillRect l="-25397" t="-65455" r="-111905" b="-140000"/>
                </a:stretch>
              </a:blipFill>
            </p:spPr>
            <p:txBody>
              <a:bodyPr/>
              <a:lstStyle/>
              <a:p>
                <a:r>
                  <a:rPr lang="en-CH">
                    <a:noFill/>
                  </a:rPr>
                  <a:t> </a:t>
                </a:r>
              </a:p>
            </p:txBody>
          </p:sp>
        </mc:Fallback>
      </mc:AlternateContent>
      <p:pic>
        <p:nvPicPr>
          <p:cNvPr id="21" name="Picture 20" descr="A black background with a black square&#10;&#10;Description automatically generated">
            <a:extLst>
              <a:ext uri="{FF2B5EF4-FFF2-40B4-BE49-F238E27FC236}">
                <a16:creationId xmlns:a16="http://schemas.microsoft.com/office/drawing/2014/main" id="{36A99C1D-11C8-FE02-915E-559F8E4933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02684" y="2299276"/>
            <a:ext cx="1988152" cy="1988152"/>
          </a:xfrm>
          <a:prstGeom prst="rect">
            <a:avLst/>
          </a:prstGeom>
        </p:spPr>
      </p:pic>
      <p:pic>
        <p:nvPicPr>
          <p:cNvPr id="22" name="Picture 21">
            <a:extLst>
              <a:ext uri="{FF2B5EF4-FFF2-40B4-BE49-F238E27FC236}">
                <a16:creationId xmlns:a16="http://schemas.microsoft.com/office/drawing/2014/main" id="{D46057A6-D036-02DD-9774-16980EB34AF0}"/>
              </a:ext>
            </a:extLst>
          </p:cNvPr>
          <p:cNvPicPr>
            <a:picLocks noChangeAspect="1"/>
          </p:cNvPicPr>
          <p:nvPr/>
        </p:nvPicPr>
        <p:blipFill>
          <a:blip r:embed="rId5"/>
          <a:stretch>
            <a:fillRect/>
          </a:stretch>
        </p:blipFill>
        <p:spPr>
          <a:xfrm rot="16200000">
            <a:off x="5473738" y="4765375"/>
            <a:ext cx="1358395" cy="445910"/>
          </a:xfrm>
          <a:prstGeom prst="rect">
            <a:avLst/>
          </a:prstGeom>
        </p:spPr>
      </p:pic>
      <p:pic>
        <p:nvPicPr>
          <p:cNvPr id="23" name="Picture 22">
            <a:extLst>
              <a:ext uri="{FF2B5EF4-FFF2-40B4-BE49-F238E27FC236}">
                <a16:creationId xmlns:a16="http://schemas.microsoft.com/office/drawing/2014/main" id="{E853E4B1-22A3-3B82-AD65-114F1F18CB3D}"/>
              </a:ext>
            </a:extLst>
          </p:cNvPr>
          <p:cNvPicPr>
            <a:picLocks noChangeAspect="1"/>
          </p:cNvPicPr>
          <p:nvPr/>
        </p:nvPicPr>
        <p:blipFill>
          <a:blip r:embed="rId5"/>
          <a:stretch>
            <a:fillRect/>
          </a:stretch>
        </p:blipFill>
        <p:spPr>
          <a:xfrm rot="16200000">
            <a:off x="2130094" y="4765375"/>
            <a:ext cx="1358395" cy="44591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ED46614-FD47-B48C-6301-8E6CAC4A7215}"/>
                  </a:ext>
                </a:extLst>
              </p:cNvPr>
              <p:cNvSpPr txBox="1"/>
              <p:nvPr/>
            </p:nvSpPr>
            <p:spPr>
              <a:xfrm>
                <a:off x="1773879" y="4469390"/>
                <a:ext cx="880937"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oMath>
                  </m:oMathPara>
                </a14:m>
                <a:endParaRPr lang="en-CH" dirty="0"/>
              </a:p>
            </p:txBody>
          </p:sp>
        </mc:Choice>
        <mc:Fallback xmlns="">
          <p:sp>
            <p:nvSpPr>
              <p:cNvPr id="18" name="TextBox 17">
                <a:extLst>
                  <a:ext uri="{FF2B5EF4-FFF2-40B4-BE49-F238E27FC236}">
                    <a16:creationId xmlns:a16="http://schemas.microsoft.com/office/drawing/2014/main" id="{BED46614-FD47-B48C-6301-8E6CAC4A7215}"/>
                  </a:ext>
                </a:extLst>
              </p:cNvPr>
              <p:cNvSpPr txBox="1">
                <a:spLocks noRot="1" noChangeAspect="1" noMove="1" noResize="1" noEditPoints="1" noAdjustHandles="1" noChangeArrowheads="1" noChangeShapeType="1" noTextEdit="1"/>
              </p:cNvSpPr>
              <p:nvPr/>
            </p:nvSpPr>
            <p:spPr>
              <a:xfrm>
                <a:off x="1773879" y="4469390"/>
                <a:ext cx="880937" cy="673005"/>
              </a:xfrm>
              <a:prstGeom prst="rect">
                <a:avLst/>
              </a:prstGeom>
              <a:blipFill>
                <a:blip r:embed="rId18"/>
                <a:stretch>
                  <a:fillRect l="-22069" t="-64865" r="-73793" b="-137838"/>
                </a:stretch>
              </a:blipFill>
            </p:spPr>
            <p:txBody>
              <a:bodyPr/>
              <a:lstStyle/>
              <a:p>
                <a:r>
                  <a:rPr lang="en-CH">
                    <a:noFill/>
                  </a:rPr>
                  <a:t> </a:t>
                </a:r>
              </a:p>
            </p:txBody>
          </p:sp>
        </mc:Fallback>
      </mc:AlternateContent>
      <p:pic>
        <p:nvPicPr>
          <p:cNvPr id="24" name="Picture 23" descr="A black background with a black square&#10;&#10;Description automatically generated">
            <a:extLst>
              <a:ext uri="{FF2B5EF4-FFF2-40B4-BE49-F238E27FC236}">
                <a16:creationId xmlns:a16="http://schemas.microsoft.com/office/drawing/2014/main" id="{AEA420A7-AFA9-65A6-02AF-53006FE1A72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54306" y="2297260"/>
            <a:ext cx="1988152" cy="1988152"/>
          </a:xfrm>
          <a:prstGeom prst="rect">
            <a:avLst/>
          </a:prstGeom>
        </p:spPr>
      </p:pic>
      <p:sp>
        <p:nvSpPr>
          <p:cNvPr id="10" name="TextBox 9">
            <a:extLst>
              <a:ext uri="{FF2B5EF4-FFF2-40B4-BE49-F238E27FC236}">
                <a16:creationId xmlns:a16="http://schemas.microsoft.com/office/drawing/2014/main" id="{7765BD6F-0388-9042-2D9A-747D511B326B}"/>
              </a:ext>
            </a:extLst>
          </p:cNvPr>
          <p:cNvSpPr txBox="1"/>
          <p:nvPr/>
        </p:nvSpPr>
        <p:spPr>
          <a:xfrm>
            <a:off x="8437091" y="317071"/>
            <a:ext cx="3846036" cy="923330"/>
          </a:xfrm>
          <a:prstGeom prst="rect">
            <a:avLst/>
          </a:prstGeom>
          <a:noFill/>
        </p:spPr>
        <p:txBody>
          <a:bodyPr wrap="square" rtlCol="0">
            <a:spAutoFit/>
          </a:bodyPr>
          <a:lstStyle/>
          <a:p>
            <a:pPr algn="ctr"/>
            <a:r>
              <a:rPr lang="en-US" dirty="0"/>
              <a:t>Showed using the </a:t>
            </a:r>
            <a:r>
              <a:rPr lang="en-US" b="1" dirty="0"/>
              <a:t>generalized OW2H lemma </a:t>
            </a:r>
            <a:r>
              <a:rPr lang="en-US" dirty="0"/>
              <a:t>of [Ambainis-Hamburg-Unruh’19].</a:t>
            </a:r>
            <a:endParaRPr lang="en-CH" sz="1600" dirty="0"/>
          </a:p>
        </p:txBody>
      </p:sp>
      <p:sp>
        <p:nvSpPr>
          <p:cNvPr id="11" name="Speech Bubble: Rectangle with Corners Rounded 10">
            <a:extLst>
              <a:ext uri="{FF2B5EF4-FFF2-40B4-BE49-F238E27FC236}">
                <a16:creationId xmlns:a16="http://schemas.microsoft.com/office/drawing/2014/main" id="{97A42224-7F88-2FF1-DEE9-DBD515C9022E}"/>
              </a:ext>
            </a:extLst>
          </p:cNvPr>
          <p:cNvSpPr/>
          <p:nvPr/>
        </p:nvSpPr>
        <p:spPr>
          <a:xfrm>
            <a:off x="8723260" y="203996"/>
            <a:ext cx="3256538" cy="1134868"/>
          </a:xfrm>
          <a:prstGeom prst="wedgeRoundRectCallout">
            <a:avLst>
              <a:gd name="adj1" fmla="val -75484"/>
              <a:gd name="adj2" fmla="val 30340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6127594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4F5D27F2-E510-4158-8627-09ACDA4B4491}"/>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562818" y="190592"/>
            <a:ext cx="11711431" cy="6389162"/>
          </a:xfrm>
          <a:prstGeom prst="rect">
            <a:avLst/>
          </a:prstGeom>
        </p:spPr>
      </p:pic>
      <p:sp>
        <p:nvSpPr>
          <p:cNvPr id="67" name="Rectangle 66">
            <a:extLst>
              <a:ext uri="{FF2B5EF4-FFF2-40B4-BE49-F238E27FC236}">
                <a16:creationId xmlns:a16="http://schemas.microsoft.com/office/drawing/2014/main" id="{D1798F05-A846-2D9B-6FCA-9F6FD4ED3647}"/>
              </a:ext>
            </a:extLst>
          </p:cNvPr>
          <p:cNvSpPr/>
          <p:nvPr/>
        </p:nvSpPr>
        <p:spPr>
          <a:xfrm>
            <a:off x="1370637" y="1541289"/>
            <a:ext cx="9450726" cy="4855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8" name="Rectangle 67">
            <a:extLst>
              <a:ext uri="{FF2B5EF4-FFF2-40B4-BE49-F238E27FC236}">
                <a16:creationId xmlns:a16="http://schemas.microsoft.com/office/drawing/2014/main" id="{D2F41E00-8E6D-43E4-67D3-7DF0BBD33F21}"/>
              </a:ext>
            </a:extLst>
          </p:cNvPr>
          <p:cNvSpPr/>
          <p:nvPr/>
        </p:nvSpPr>
        <p:spPr>
          <a:xfrm>
            <a:off x="1729442" y="1845575"/>
            <a:ext cx="8744681" cy="4256141"/>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78" name="TextBox 77">
            <a:extLst>
              <a:ext uri="{FF2B5EF4-FFF2-40B4-BE49-F238E27FC236}">
                <a16:creationId xmlns:a16="http://schemas.microsoft.com/office/drawing/2014/main" id="{97F6A70D-886F-E68A-9E39-793AC10AB36E}"/>
              </a:ext>
            </a:extLst>
          </p:cNvPr>
          <p:cNvSpPr txBox="1"/>
          <p:nvPr/>
        </p:nvSpPr>
        <p:spPr>
          <a:xfrm>
            <a:off x="1729442" y="1872020"/>
            <a:ext cx="8812197" cy="498598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original “</a:t>
            </a:r>
            <a:r>
              <a:rPr lang="en-US" sz="2400" b="1" dirty="0"/>
              <a:t>O</a:t>
            </a:r>
            <a:r>
              <a:rPr lang="en-US" sz="2400" dirty="0"/>
              <a:t>ne-</a:t>
            </a:r>
            <a:r>
              <a:rPr lang="en-US" sz="2400" b="1" dirty="0"/>
              <a:t>W</a:t>
            </a:r>
            <a:r>
              <a:rPr lang="en-US" sz="2400" dirty="0"/>
              <a:t>ay</a:t>
            </a:r>
            <a:r>
              <a:rPr lang="en-US" sz="2400" b="1" dirty="0"/>
              <a:t> T</a:t>
            </a:r>
            <a:r>
              <a:rPr lang="en-US" sz="2400" dirty="0"/>
              <a:t>o</a:t>
            </a:r>
            <a:r>
              <a:rPr lang="en-US" sz="2400" b="1" dirty="0"/>
              <a:t> H</a:t>
            </a:r>
            <a:r>
              <a:rPr lang="en-US" sz="2400" dirty="0"/>
              <a:t>iding” (</a:t>
            </a:r>
            <a:r>
              <a:rPr lang="en-US" sz="2400" b="1" dirty="0"/>
              <a:t>OW2H</a:t>
            </a:r>
            <a:r>
              <a:rPr lang="en-US" sz="2400" dirty="0"/>
              <a:t>) lemma of [Unruh’14] was used to argue indistinguishability of </a:t>
            </a:r>
            <a:r>
              <a:rPr lang="en-US" sz="2400" b="1" dirty="0"/>
              <a:t>quantum (uniformly) random oracles</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lemma was later generalized by [Ambainis-Hamburg-Unruh’19] to handle quantum oracles with </a:t>
            </a:r>
            <a:r>
              <a:rPr lang="en-US" sz="2400" b="1" dirty="0"/>
              <a:t>arbitrary output distributions</a:t>
            </a:r>
            <a:r>
              <a:rPr lang="en-US" sz="2400" dirty="0"/>
              <a:t>. </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dirty="0"/>
              <a:t>Our work involves the first application of the (generalized) OW2H lemma </a:t>
            </a:r>
            <a:r>
              <a:rPr lang="en-US" sz="2400" dirty="0" err="1"/>
              <a:t>w.r.t.</a:t>
            </a:r>
            <a:r>
              <a:rPr lang="en-US" sz="2400" dirty="0"/>
              <a:t> </a:t>
            </a:r>
            <a:r>
              <a:rPr lang="en-US" sz="2400" dirty="0" err="1"/>
              <a:t>qCCA</a:t>
            </a:r>
            <a:r>
              <a:rPr lang="en-US" sz="2400" dirty="0"/>
              <a:t> decryption oracles in the </a:t>
            </a:r>
            <a:r>
              <a:rPr lang="en-US" sz="2400" b="1" dirty="0"/>
              <a:t>standard model </a:t>
            </a:r>
            <a:r>
              <a:rPr lang="en-US" sz="2400" dirty="0"/>
              <a:t>– as opposed to the </a:t>
            </a:r>
            <a:r>
              <a:rPr lang="en-US" sz="2400" b="1" dirty="0"/>
              <a:t>QROM</a:t>
            </a:r>
            <a:r>
              <a:rPr lang="en-US" sz="2400" dirty="0"/>
              <a:t>.</a:t>
            </a:r>
          </a:p>
          <a:p>
            <a:pPr marL="285750" indent="-285750">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algn="ctr"/>
            <a:endParaRPr lang="en-CH" dirty="0"/>
          </a:p>
        </p:txBody>
      </p:sp>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Techniques</a:t>
            </a:r>
          </a:p>
        </p:txBody>
      </p:sp>
      <p:sp>
        <p:nvSpPr>
          <p:cNvPr id="2" name="Rectangle 1">
            <a:extLst>
              <a:ext uri="{FF2B5EF4-FFF2-40B4-BE49-F238E27FC236}">
                <a16:creationId xmlns:a16="http://schemas.microsoft.com/office/drawing/2014/main" id="{D644A709-880C-0C21-9915-D749D6F70569}"/>
              </a:ext>
            </a:extLst>
          </p:cNvPr>
          <p:cNvSpPr/>
          <p:nvPr/>
        </p:nvSpPr>
        <p:spPr>
          <a:xfrm>
            <a:off x="1621465" y="3147237"/>
            <a:ext cx="8979195" cy="3109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00443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8824A17C-AE73-12B5-F572-799D94A45770}"/>
              </a:ext>
            </a:extLst>
          </p:cNvPr>
          <p:cNvPicPr>
            <a:picLocks noChangeAspect="1"/>
          </p:cNvPicPr>
          <p:nvPr/>
        </p:nvPicPr>
        <p:blipFill>
          <a:blip r:embed="rId3"/>
          <a:stretch>
            <a:fillRect/>
          </a:stretch>
        </p:blipFill>
        <p:spPr>
          <a:xfrm rot="20031120">
            <a:off x="7118863" y="4939534"/>
            <a:ext cx="1925182" cy="1367544"/>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7591ACD-4312-4537-98CF-BB6F316E3C30}"/>
                  </a:ext>
                </a:extLst>
              </p:cNvPr>
              <p:cNvSpPr txBox="1"/>
              <p:nvPr/>
            </p:nvSpPr>
            <p:spPr>
              <a:xfrm>
                <a:off x="4623459" y="1593292"/>
                <a:ext cx="2766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𝑃𝐾𝐸</m:t>
                      </m:r>
                      <m:r>
                        <a:rPr lang="en-US" b="0" i="1" smtClean="0">
                          <a:latin typeface="Cambria Math" panose="02040503050406030204" pitchFamily="18" charset="0"/>
                        </a:rPr>
                        <m:t>=(</m:t>
                      </m:r>
                      <m:r>
                        <a:rPr lang="en-US" b="0" i="1" smtClean="0">
                          <a:latin typeface="Cambria Math" panose="02040503050406030204" pitchFamily="18" charset="0"/>
                        </a:rPr>
                        <m:t>𝐾𝐺𝑒𝑛</m:t>
                      </m:r>
                      <m:r>
                        <a:rPr lang="en-US" b="0" i="1" smtClean="0">
                          <a:latin typeface="Cambria Math" panose="02040503050406030204" pitchFamily="18" charset="0"/>
                        </a:rPr>
                        <m:t>, </m:t>
                      </m:r>
                      <m:r>
                        <a:rPr lang="en-US" b="0" i="1" smtClean="0">
                          <a:latin typeface="Cambria Math" panose="02040503050406030204" pitchFamily="18" charset="0"/>
                        </a:rPr>
                        <m:t>𝐸𝑛𝑐</m:t>
                      </m:r>
                      <m:r>
                        <a:rPr lang="en-US" b="0" i="1" smtClean="0">
                          <a:latin typeface="Cambria Math" panose="02040503050406030204" pitchFamily="18" charset="0"/>
                        </a:rPr>
                        <m:t>, </m:t>
                      </m:r>
                      <m:r>
                        <a:rPr lang="en-US" b="0" i="1" smtClean="0">
                          <a:latin typeface="Cambria Math" panose="02040503050406030204" pitchFamily="18" charset="0"/>
                        </a:rPr>
                        <m:t>𝐷𝑒𝑐</m:t>
                      </m:r>
                      <m:r>
                        <a:rPr lang="en-US" b="0" i="1" smtClean="0">
                          <a:latin typeface="Cambria Math" panose="02040503050406030204" pitchFamily="18" charset="0"/>
                        </a:rPr>
                        <m:t>)</m:t>
                      </m:r>
                    </m:oMath>
                  </m:oMathPara>
                </a14:m>
                <a:endParaRPr lang="en-CH" dirty="0"/>
              </a:p>
            </p:txBody>
          </p:sp>
        </mc:Choice>
        <mc:Fallback xmlns="">
          <p:sp>
            <p:nvSpPr>
              <p:cNvPr id="29" name="TextBox 28">
                <a:extLst>
                  <a:ext uri="{FF2B5EF4-FFF2-40B4-BE49-F238E27FC236}">
                    <a16:creationId xmlns:a16="http://schemas.microsoft.com/office/drawing/2014/main" id="{47591ACD-4312-4537-98CF-BB6F316E3C30}"/>
                  </a:ext>
                </a:extLst>
              </p:cNvPr>
              <p:cNvSpPr txBox="1">
                <a:spLocks noRot="1" noChangeAspect="1" noMove="1" noResize="1" noEditPoints="1" noAdjustHandles="1" noChangeArrowheads="1" noChangeShapeType="1" noTextEdit="1"/>
              </p:cNvSpPr>
              <p:nvPr/>
            </p:nvSpPr>
            <p:spPr>
              <a:xfrm>
                <a:off x="4623459" y="1593292"/>
                <a:ext cx="2766951" cy="369332"/>
              </a:xfrm>
              <a:prstGeom prst="rect">
                <a:avLst/>
              </a:prstGeom>
              <a:blipFill>
                <a:blip r:embed="rId9"/>
                <a:stretch>
                  <a:fillRect b="-13115"/>
                </a:stretch>
              </a:blipFill>
            </p:spPr>
            <p:txBody>
              <a:bodyPr/>
              <a:lstStyle/>
              <a:p>
                <a:r>
                  <a:rPr lang="en-CH">
                    <a:noFill/>
                  </a:rPr>
                  <a:t> </a:t>
                </a:r>
              </a:p>
            </p:txBody>
          </p:sp>
        </mc:Fallback>
      </mc:AlternateContent>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IND-CCA Security</a:t>
            </a:r>
          </a:p>
        </p:txBody>
      </p:sp>
      <p:pic>
        <p:nvPicPr>
          <p:cNvPr id="11" name="Graphic 10" descr="Programmer female with solid fill">
            <a:extLst>
              <a:ext uri="{FF2B5EF4-FFF2-40B4-BE49-F238E27FC236}">
                <a16:creationId xmlns:a16="http://schemas.microsoft.com/office/drawing/2014/main" id="{71846225-51A4-41E1-8804-F6D178C35B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008770" y="2307374"/>
            <a:ext cx="914400" cy="914400"/>
          </a:xfrm>
          <a:prstGeom prst="rect">
            <a:avLst/>
          </a:prstGeom>
        </p:spPr>
      </p:pic>
      <p:pic>
        <p:nvPicPr>
          <p:cNvPr id="12" name="Graphic 11" descr="Programmer male outline">
            <a:extLst>
              <a:ext uri="{FF2B5EF4-FFF2-40B4-BE49-F238E27FC236}">
                <a16:creationId xmlns:a16="http://schemas.microsoft.com/office/drawing/2014/main" id="{74468D53-1F4E-4561-A1B0-6E0C9FA1392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173140" y="2307374"/>
            <a:ext cx="914400" cy="914400"/>
          </a:xfrm>
          <a:prstGeom prst="rect">
            <a:avLst/>
          </a:prstGeom>
        </p:spPr>
      </p:pic>
      <p:sp>
        <p:nvSpPr>
          <p:cNvPr id="13" name="TextBox 12">
            <a:extLst>
              <a:ext uri="{FF2B5EF4-FFF2-40B4-BE49-F238E27FC236}">
                <a16:creationId xmlns:a16="http://schemas.microsoft.com/office/drawing/2014/main" id="{F6B309F3-1A55-4ED1-8923-1D2666EAB1C4}"/>
              </a:ext>
            </a:extLst>
          </p:cNvPr>
          <p:cNvSpPr txBox="1"/>
          <p:nvPr/>
        </p:nvSpPr>
        <p:spPr>
          <a:xfrm>
            <a:off x="3133155" y="2020720"/>
            <a:ext cx="682831" cy="369332"/>
          </a:xfrm>
          <a:prstGeom prst="rect">
            <a:avLst/>
          </a:prstGeom>
          <a:noFill/>
        </p:spPr>
        <p:txBody>
          <a:bodyPr wrap="square" rtlCol="0">
            <a:spAutoFit/>
          </a:bodyPr>
          <a:lstStyle/>
          <a:p>
            <a:r>
              <a:rPr lang="en-US" dirty="0"/>
              <a:t>Alice</a:t>
            </a:r>
            <a:endParaRPr lang="en-CH" dirty="0"/>
          </a:p>
        </p:txBody>
      </p:sp>
      <p:sp>
        <p:nvSpPr>
          <p:cNvPr id="14" name="TextBox 13">
            <a:extLst>
              <a:ext uri="{FF2B5EF4-FFF2-40B4-BE49-F238E27FC236}">
                <a16:creationId xmlns:a16="http://schemas.microsoft.com/office/drawing/2014/main" id="{C0AC5AC4-8B79-4A13-9BC0-F979AD803036}"/>
              </a:ext>
            </a:extLst>
          </p:cNvPr>
          <p:cNvSpPr txBox="1"/>
          <p:nvPr/>
        </p:nvSpPr>
        <p:spPr>
          <a:xfrm>
            <a:off x="8341957" y="2020720"/>
            <a:ext cx="682831" cy="369332"/>
          </a:xfrm>
          <a:prstGeom prst="rect">
            <a:avLst/>
          </a:prstGeom>
          <a:noFill/>
        </p:spPr>
        <p:txBody>
          <a:bodyPr wrap="square" rtlCol="0">
            <a:spAutoFit/>
          </a:bodyPr>
          <a:lstStyle/>
          <a:p>
            <a:r>
              <a:rPr lang="en-US" dirty="0"/>
              <a:t>Bob</a:t>
            </a:r>
            <a:endParaRPr lang="en-CH"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72A4F00-CEB3-49E6-9D5F-21B2FD1709C5}"/>
                  </a:ext>
                </a:extLst>
              </p:cNvPr>
              <p:cNvSpPr txBox="1"/>
              <p:nvPr/>
            </p:nvSpPr>
            <p:spPr>
              <a:xfrm>
                <a:off x="7342564" y="3332982"/>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15" name="TextBox 14">
                <a:extLst>
                  <a:ext uri="{FF2B5EF4-FFF2-40B4-BE49-F238E27FC236}">
                    <a16:creationId xmlns:a16="http://schemas.microsoft.com/office/drawing/2014/main" id="{A72A4F00-CEB3-49E6-9D5F-21B2FD1709C5}"/>
                  </a:ext>
                </a:extLst>
              </p:cNvPr>
              <p:cNvSpPr txBox="1">
                <a:spLocks noRot="1" noChangeAspect="1" noMove="1" noResize="1" noEditPoints="1" noAdjustHandles="1" noChangeArrowheads="1" noChangeShapeType="1" noTextEdit="1"/>
              </p:cNvSpPr>
              <p:nvPr/>
            </p:nvSpPr>
            <p:spPr>
              <a:xfrm>
                <a:off x="7342564" y="3332982"/>
                <a:ext cx="2902469" cy="1061829"/>
              </a:xfrm>
              <a:prstGeom prst="rect">
                <a:avLst/>
              </a:prstGeom>
              <a:blipFill>
                <a:blip r:embed="rId14"/>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6" name="Arrow: Right 15">
                <a:extLst>
                  <a:ext uri="{FF2B5EF4-FFF2-40B4-BE49-F238E27FC236}">
                    <a16:creationId xmlns:a16="http://schemas.microsoft.com/office/drawing/2014/main" id="{1FB9A064-E60E-4B2A-80E8-A41BB75DE447}"/>
                  </a:ext>
                </a:extLst>
              </p:cNvPr>
              <p:cNvSpPr/>
              <p:nvPr/>
            </p:nvSpPr>
            <p:spPr>
              <a:xfrm>
                <a:off x="4473043" y="2661988"/>
                <a:ext cx="3150222"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𝑐</m:t>
                      </m:r>
                    </m:oMath>
                  </m:oMathPara>
                </a14:m>
                <a:endParaRPr lang="en-CH" dirty="0">
                  <a:solidFill>
                    <a:schemeClr val="tx1"/>
                  </a:solidFill>
                </a:endParaRPr>
              </a:p>
            </p:txBody>
          </p:sp>
        </mc:Choice>
        <mc:Fallback xmlns="">
          <p:sp>
            <p:nvSpPr>
              <p:cNvPr id="16" name="Arrow: Right 15">
                <a:extLst>
                  <a:ext uri="{FF2B5EF4-FFF2-40B4-BE49-F238E27FC236}">
                    <a16:creationId xmlns:a16="http://schemas.microsoft.com/office/drawing/2014/main" id="{1FB9A064-E60E-4B2A-80E8-A41BB75DE447}"/>
                  </a:ext>
                </a:extLst>
              </p:cNvPr>
              <p:cNvSpPr>
                <a:spLocks noRot="1" noChangeAspect="1" noMove="1" noResize="1" noEditPoints="1" noAdjustHandles="1" noChangeArrowheads="1" noChangeShapeType="1" noTextEdit="1"/>
              </p:cNvSpPr>
              <p:nvPr/>
            </p:nvSpPr>
            <p:spPr>
              <a:xfrm>
                <a:off x="4473043" y="2661988"/>
                <a:ext cx="3150222" cy="564077"/>
              </a:xfrm>
              <a:prstGeom prst="rightArrow">
                <a:avLst/>
              </a:prstGeom>
              <a:blipFill>
                <a:blip r:embed="rId15"/>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C38C710-1790-4E4A-8CB6-ECCD0B86BC7E}"/>
                  </a:ext>
                </a:extLst>
              </p:cNvPr>
              <p:cNvSpPr txBox="1"/>
              <p:nvPr/>
            </p:nvSpPr>
            <p:spPr>
              <a:xfrm>
                <a:off x="2014735" y="3333519"/>
                <a:ext cx="2902469" cy="147732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𝐸𝑛𝑐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17" name="TextBox 16">
                <a:extLst>
                  <a:ext uri="{FF2B5EF4-FFF2-40B4-BE49-F238E27FC236}">
                    <a16:creationId xmlns:a16="http://schemas.microsoft.com/office/drawing/2014/main" id="{0C38C710-1790-4E4A-8CB6-ECCD0B86BC7E}"/>
                  </a:ext>
                </a:extLst>
              </p:cNvPr>
              <p:cNvSpPr txBox="1">
                <a:spLocks noRot="1" noChangeAspect="1" noMove="1" noResize="1" noEditPoints="1" noAdjustHandles="1" noChangeArrowheads="1" noChangeShapeType="1" noTextEdit="1"/>
              </p:cNvSpPr>
              <p:nvPr/>
            </p:nvSpPr>
            <p:spPr>
              <a:xfrm>
                <a:off x="2014735" y="3333519"/>
                <a:ext cx="2902469" cy="1477328"/>
              </a:xfrm>
              <a:prstGeom prst="rect">
                <a:avLst/>
              </a:prstGeom>
              <a:blipFill>
                <a:blip r:embed="rId16"/>
                <a:stretch>
                  <a:fillRect/>
                </a:stretch>
              </a:blipFill>
            </p:spPr>
            <p:txBody>
              <a:bodyPr/>
              <a:lstStyle/>
              <a:p>
                <a:r>
                  <a:rPr lang="en-CH">
                    <a:noFill/>
                  </a:rPr>
                  <a:t> </a:t>
                </a:r>
              </a:p>
            </p:txBody>
          </p:sp>
        </mc:Fallback>
      </mc:AlternateContent>
      <p:sp>
        <p:nvSpPr>
          <p:cNvPr id="18" name="Arrow: Right 17">
            <a:extLst>
              <a:ext uri="{FF2B5EF4-FFF2-40B4-BE49-F238E27FC236}">
                <a16:creationId xmlns:a16="http://schemas.microsoft.com/office/drawing/2014/main" id="{AD325410-A6E4-4056-8247-610D5B41E861}"/>
              </a:ext>
            </a:extLst>
          </p:cNvPr>
          <p:cNvSpPr/>
          <p:nvPr/>
        </p:nvSpPr>
        <p:spPr>
          <a:xfrm rot="5400000">
            <a:off x="5110958" y="3649568"/>
            <a:ext cx="1696258"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BD0F3B2C-9455-4D26-A99D-32D5CD9D3A86}"/>
                  </a:ext>
                </a:extLst>
              </p:cNvPr>
              <p:cNvSpPr txBox="1"/>
              <p:nvPr/>
            </p:nvSpPr>
            <p:spPr>
              <a:xfrm>
                <a:off x="5783749" y="3633568"/>
                <a:ext cx="3506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𝑐</m:t>
                      </m:r>
                    </m:oMath>
                  </m:oMathPara>
                </a14:m>
                <a:endParaRPr lang="en-CH" dirty="0"/>
              </a:p>
            </p:txBody>
          </p:sp>
        </mc:Choice>
        <mc:Fallback xmlns="">
          <p:sp>
            <p:nvSpPr>
              <p:cNvPr id="19" name="TextBox 18">
                <a:extLst>
                  <a:ext uri="{FF2B5EF4-FFF2-40B4-BE49-F238E27FC236}">
                    <a16:creationId xmlns:a16="http://schemas.microsoft.com/office/drawing/2014/main" id="{BD0F3B2C-9455-4D26-A99D-32D5CD9D3A86}"/>
                  </a:ext>
                </a:extLst>
              </p:cNvPr>
              <p:cNvSpPr txBox="1">
                <a:spLocks noRot="1" noChangeAspect="1" noMove="1" noResize="1" noEditPoints="1" noAdjustHandles="1" noChangeArrowheads="1" noChangeShapeType="1" noTextEdit="1"/>
              </p:cNvSpPr>
              <p:nvPr/>
            </p:nvSpPr>
            <p:spPr>
              <a:xfrm>
                <a:off x="5783749" y="3633568"/>
                <a:ext cx="350673" cy="369332"/>
              </a:xfrm>
              <a:prstGeom prst="rect">
                <a:avLst/>
              </a:prstGeom>
              <a:blipFill>
                <a:blip r:embed="rId17"/>
                <a:stretch>
                  <a:fillRect/>
                </a:stretch>
              </a:blipFill>
            </p:spPr>
            <p:txBody>
              <a:bodyPr/>
              <a:lstStyle/>
              <a:p>
                <a:r>
                  <a:rPr lang="en-CH">
                    <a:noFill/>
                  </a:rPr>
                  <a:t> </a:t>
                </a:r>
              </a:p>
            </p:txBody>
          </p:sp>
        </mc:Fallback>
      </mc:AlternateContent>
      <p:pic>
        <p:nvPicPr>
          <p:cNvPr id="20" name="Graphic 19" descr="Detective female with solid fill">
            <a:extLst>
              <a:ext uri="{FF2B5EF4-FFF2-40B4-BE49-F238E27FC236}">
                <a16:creationId xmlns:a16="http://schemas.microsoft.com/office/drawing/2014/main" id="{BB782818-6354-4493-BBA6-307912F340C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507824" y="5102699"/>
            <a:ext cx="914400" cy="914400"/>
          </a:xfrm>
          <a:prstGeom prst="rect">
            <a:avLst/>
          </a:prstGeom>
        </p:spPr>
      </p:pic>
      <p:sp>
        <p:nvSpPr>
          <p:cNvPr id="21" name="TextBox 20">
            <a:extLst>
              <a:ext uri="{FF2B5EF4-FFF2-40B4-BE49-F238E27FC236}">
                <a16:creationId xmlns:a16="http://schemas.microsoft.com/office/drawing/2014/main" id="{91110149-E641-4B8B-96FE-BBDCD50C495D}"/>
              </a:ext>
            </a:extLst>
          </p:cNvPr>
          <p:cNvSpPr txBox="1"/>
          <p:nvPr/>
        </p:nvSpPr>
        <p:spPr>
          <a:xfrm>
            <a:off x="5716630" y="4810847"/>
            <a:ext cx="682831" cy="369332"/>
          </a:xfrm>
          <a:prstGeom prst="rect">
            <a:avLst/>
          </a:prstGeom>
          <a:noFill/>
        </p:spPr>
        <p:txBody>
          <a:bodyPr wrap="square" rtlCol="0">
            <a:spAutoFit/>
          </a:bodyPr>
          <a:lstStyle/>
          <a:p>
            <a:r>
              <a:rPr lang="en-US" dirty="0"/>
              <a:t>Eve</a:t>
            </a:r>
            <a:endParaRPr lang="en-CH" dirty="0"/>
          </a:p>
        </p:txBody>
      </p:sp>
      <p:sp>
        <p:nvSpPr>
          <p:cNvPr id="23" name="Thought Bubble: Cloud 22">
            <a:extLst>
              <a:ext uri="{FF2B5EF4-FFF2-40B4-BE49-F238E27FC236}">
                <a16:creationId xmlns:a16="http://schemas.microsoft.com/office/drawing/2014/main" id="{56E650C5-25E9-4F9D-8B26-B4A04B4AFDDD}"/>
              </a:ext>
            </a:extLst>
          </p:cNvPr>
          <p:cNvSpPr/>
          <p:nvPr/>
        </p:nvSpPr>
        <p:spPr>
          <a:xfrm rot="1156104">
            <a:off x="6260619" y="4460705"/>
            <a:ext cx="920854" cy="700281"/>
          </a:xfrm>
          <a:prstGeom prst="cloudCallout">
            <a:avLst>
              <a:gd name="adj1" fmla="val -25678"/>
              <a:gd name="adj2" fmla="val 853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664F12A-AF4F-48DD-8440-7F6FC6B966FA}"/>
                  </a:ext>
                </a:extLst>
              </p:cNvPr>
              <p:cNvSpPr txBox="1"/>
              <p:nvPr/>
            </p:nvSpPr>
            <p:spPr>
              <a:xfrm>
                <a:off x="6336873" y="457533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m:oMathPara>
                </a14:m>
                <a:endParaRPr lang="en-CH" dirty="0"/>
              </a:p>
            </p:txBody>
          </p:sp>
        </mc:Choice>
        <mc:Fallback xmlns="">
          <p:sp>
            <p:nvSpPr>
              <p:cNvPr id="32" name="TextBox 31">
                <a:extLst>
                  <a:ext uri="{FF2B5EF4-FFF2-40B4-BE49-F238E27FC236}">
                    <a16:creationId xmlns:a16="http://schemas.microsoft.com/office/drawing/2014/main" id="{7664F12A-AF4F-48DD-8440-7F6FC6B966FA}"/>
                  </a:ext>
                </a:extLst>
              </p:cNvPr>
              <p:cNvSpPr txBox="1">
                <a:spLocks noRot="1" noChangeAspect="1" noMove="1" noResize="1" noEditPoints="1" noAdjustHandles="1" noChangeArrowheads="1" noChangeShapeType="1" noTextEdit="1"/>
              </p:cNvSpPr>
              <p:nvPr/>
            </p:nvSpPr>
            <p:spPr>
              <a:xfrm>
                <a:off x="6336873" y="4575335"/>
                <a:ext cx="769830" cy="369332"/>
              </a:xfrm>
              <a:prstGeom prst="rect">
                <a:avLst/>
              </a:prstGeom>
              <a:blipFill>
                <a:blip r:embed="rId20"/>
                <a:stretch>
                  <a:fillRect/>
                </a:stretch>
              </a:blipFill>
            </p:spPr>
            <p:txBody>
              <a:bodyPr/>
              <a:lstStyle/>
              <a:p>
                <a:r>
                  <a:rPr lang="en-CH">
                    <a:noFill/>
                  </a:rPr>
                  <a:t> </a:t>
                </a:r>
              </a:p>
            </p:txBody>
          </p:sp>
        </mc:Fallback>
      </mc:AlternateContent>
      <p:sp>
        <p:nvSpPr>
          <p:cNvPr id="35" name="Rectangle 34">
            <a:extLst>
              <a:ext uri="{FF2B5EF4-FFF2-40B4-BE49-F238E27FC236}">
                <a16:creationId xmlns:a16="http://schemas.microsoft.com/office/drawing/2014/main" id="{84DAE3DE-B5D0-A3CE-58F3-1D7201E5C13E}"/>
              </a:ext>
            </a:extLst>
          </p:cNvPr>
          <p:cNvSpPr/>
          <p:nvPr/>
        </p:nvSpPr>
        <p:spPr>
          <a:xfrm>
            <a:off x="9740684" y="495085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1570B585-EBC5-6868-38EB-77E760FF137F}"/>
                  </a:ext>
                </a:extLst>
              </p:cNvPr>
              <p:cNvSpPr txBox="1"/>
              <p:nvPr/>
            </p:nvSpPr>
            <p:spPr>
              <a:xfrm>
                <a:off x="9195286" y="520010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36" name="TextBox 35">
                <a:extLst>
                  <a:ext uri="{FF2B5EF4-FFF2-40B4-BE49-F238E27FC236}">
                    <a16:creationId xmlns:a16="http://schemas.microsoft.com/office/drawing/2014/main" id="{1570B585-EBC5-6868-38EB-77E760FF137F}"/>
                  </a:ext>
                </a:extLst>
              </p:cNvPr>
              <p:cNvSpPr txBox="1">
                <a:spLocks noRot="1" noChangeAspect="1" noMove="1" noResize="1" noEditPoints="1" noAdjustHandles="1" noChangeArrowheads="1" noChangeShapeType="1" noTextEdit="1"/>
              </p:cNvSpPr>
              <p:nvPr/>
            </p:nvSpPr>
            <p:spPr>
              <a:xfrm>
                <a:off x="9195286" y="5200107"/>
                <a:ext cx="2902469" cy="1061829"/>
              </a:xfrm>
              <a:prstGeom prst="rect">
                <a:avLst/>
              </a:prstGeom>
              <a:blipFill>
                <a:blip r:embed="rId21"/>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9E6C8C4-AE39-991E-E6E4-36A920030B24}"/>
                  </a:ext>
                </a:extLst>
              </p:cNvPr>
              <p:cNvSpPr txBox="1"/>
              <p:nvPr/>
            </p:nvSpPr>
            <p:spPr>
              <a:xfrm>
                <a:off x="7653123" y="5026073"/>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oMath>
                  </m:oMathPara>
                </a14:m>
                <a:endParaRPr lang="en-CH" dirty="0"/>
              </a:p>
            </p:txBody>
          </p:sp>
        </mc:Choice>
        <mc:Fallback xmlns="">
          <p:sp>
            <p:nvSpPr>
              <p:cNvPr id="37" name="TextBox 36">
                <a:extLst>
                  <a:ext uri="{FF2B5EF4-FFF2-40B4-BE49-F238E27FC236}">
                    <a16:creationId xmlns:a16="http://schemas.microsoft.com/office/drawing/2014/main" id="{09E6C8C4-AE39-991E-E6E4-36A920030B24}"/>
                  </a:ext>
                </a:extLst>
              </p:cNvPr>
              <p:cNvSpPr txBox="1">
                <a:spLocks noRot="1" noChangeAspect="1" noMove="1" noResize="1" noEditPoints="1" noAdjustHandles="1" noChangeArrowheads="1" noChangeShapeType="1" noTextEdit="1"/>
              </p:cNvSpPr>
              <p:nvPr/>
            </p:nvSpPr>
            <p:spPr>
              <a:xfrm>
                <a:off x="7653123" y="5026073"/>
                <a:ext cx="769830" cy="369332"/>
              </a:xfrm>
              <a:prstGeom prst="rect">
                <a:avLst/>
              </a:prstGeom>
              <a:blipFill>
                <a:blip r:embed="rId22"/>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0594F5AD-9916-72D1-70AF-2EA9C64F8010}"/>
                  </a:ext>
                </a:extLst>
              </p:cNvPr>
              <p:cNvSpPr txBox="1"/>
              <p:nvPr/>
            </p:nvSpPr>
            <p:spPr>
              <a:xfrm>
                <a:off x="7653123" y="5764361"/>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m:t>
                      </m:r>
                    </m:oMath>
                  </m:oMathPara>
                </a14:m>
                <a:endParaRPr lang="en-CH" dirty="0"/>
              </a:p>
            </p:txBody>
          </p:sp>
        </mc:Choice>
        <mc:Fallback xmlns="">
          <p:sp>
            <p:nvSpPr>
              <p:cNvPr id="38" name="TextBox 37">
                <a:extLst>
                  <a:ext uri="{FF2B5EF4-FFF2-40B4-BE49-F238E27FC236}">
                    <a16:creationId xmlns:a16="http://schemas.microsoft.com/office/drawing/2014/main" id="{0594F5AD-9916-72D1-70AF-2EA9C64F8010}"/>
                  </a:ext>
                </a:extLst>
              </p:cNvPr>
              <p:cNvSpPr txBox="1">
                <a:spLocks noRot="1" noChangeAspect="1" noMove="1" noResize="1" noEditPoints="1" noAdjustHandles="1" noChangeArrowheads="1" noChangeShapeType="1" noTextEdit="1"/>
              </p:cNvSpPr>
              <p:nvPr/>
            </p:nvSpPr>
            <p:spPr>
              <a:xfrm>
                <a:off x="7653123" y="5764361"/>
                <a:ext cx="769830" cy="369332"/>
              </a:xfrm>
              <a:prstGeom prst="rect">
                <a:avLst/>
              </a:prstGeom>
              <a:blipFill>
                <a:blip r:embed="rId23"/>
                <a:stretch>
                  <a:fillRect/>
                </a:stretch>
              </a:blipFill>
            </p:spPr>
            <p:txBody>
              <a:bodyPr/>
              <a:lstStyle/>
              <a:p>
                <a:r>
                  <a:rPr lang="en-CH">
                    <a:noFill/>
                  </a:rPr>
                  <a:t> </a:t>
                </a:r>
              </a:p>
            </p:txBody>
          </p:sp>
        </mc:Fallback>
      </mc:AlternateContent>
    </p:spTree>
    <p:extLst>
      <p:ext uri="{BB962C8B-B14F-4D97-AF65-F5344CB8AC3E}">
        <p14:creationId xmlns:p14="http://schemas.microsoft.com/office/powerpoint/2010/main" val="166527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4F5D27F2-E510-4158-8627-09ACDA4B4491}"/>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562818" y="190592"/>
            <a:ext cx="11711431" cy="6389162"/>
          </a:xfrm>
          <a:prstGeom prst="rect">
            <a:avLst/>
          </a:prstGeom>
        </p:spPr>
      </p:pic>
      <p:sp>
        <p:nvSpPr>
          <p:cNvPr id="67" name="Rectangle 66">
            <a:extLst>
              <a:ext uri="{FF2B5EF4-FFF2-40B4-BE49-F238E27FC236}">
                <a16:creationId xmlns:a16="http://schemas.microsoft.com/office/drawing/2014/main" id="{D1798F05-A846-2D9B-6FCA-9F6FD4ED3647}"/>
              </a:ext>
            </a:extLst>
          </p:cNvPr>
          <p:cNvSpPr/>
          <p:nvPr/>
        </p:nvSpPr>
        <p:spPr>
          <a:xfrm>
            <a:off x="1370637" y="1541289"/>
            <a:ext cx="9450726" cy="4855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8" name="Rectangle 67">
            <a:extLst>
              <a:ext uri="{FF2B5EF4-FFF2-40B4-BE49-F238E27FC236}">
                <a16:creationId xmlns:a16="http://schemas.microsoft.com/office/drawing/2014/main" id="{D2F41E00-8E6D-43E4-67D3-7DF0BBD33F21}"/>
              </a:ext>
            </a:extLst>
          </p:cNvPr>
          <p:cNvSpPr/>
          <p:nvPr/>
        </p:nvSpPr>
        <p:spPr>
          <a:xfrm>
            <a:off x="1729442" y="1845575"/>
            <a:ext cx="8744681" cy="4256141"/>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78" name="TextBox 77">
            <a:extLst>
              <a:ext uri="{FF2B5EF4-FFF2-40B4-BE49-F238E27FC236}">
                <a16:creationId xmlns:a16="http://schemas.microsoft.com/office/drawing/2014/main" id="{97F6A70D-886F-E68A-9E39-793AC10AB36E}"/>
              </a:ext>
            </a:extLst>
          </p:cNvPr>
          <p:cNvSpPr txBox="1"/>
          <p:nvPr/>
        </p:nvSpPr>
        <p:spPr>
          <a:xfrm>
            <a:off x="1729442" y="1872020"/>
            <a:ext cx="8812197" cy="498598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original “</a:t>
            </a:r>
            <a:r>
              <a:rPr lang="en-US" sz="2400" b="1" dirty="0"/>
              <a:t>O</a:t>
            </a:r>
            <a:r>
              <a:rPr lang="en-US" sz="2400" dirty="0"/>
              <a:t>ne-</a:t>
            </a:r>
            <a:r>
              <a:rPr lang="en-US" sz="2400" b="1" dirty="0"/>
              <a:t>W</a:t>
            </a:r>
            <a:r>
              <a:rPr lang="en-US" sz="2400" dirty="0"/>
              <a:t>ay</a:t>
            </a:r>
            <a:r>
              <a:rPr lang="en-US" sz="2400" b="1" dirty="0"/>
              <a:t> T</a:t>
            </a:r>
            <a:r>
              <a:rPr lang="en-US" sz="2400" dirty="0"/>
              <a:t>o</a:t>
            </a:r>
            <a:r>
              <a:rPr lang="en-US" sz="2400" b="1" dirty="0"/>
              <a:t> H</a:t>
            </a:r>
            <a:r>
              <a:rPr lang="en-US" sz="2400" dirty="0"/>
              <a:t>iding” (</a:t>
            </a:r>
            <a:r>
              <a:rPr lang="en-US" sz="2400" b="1" dirty="0"/>
              <a:t>OW2H</a:t>
            </a:r>
            <a:r>
              <a:rPr lang="en-US" sz="2400" dirty="0"/>
              <a:t>) lemma of [Unruh’14] was used to argue indistinguishability of </a:t>
            </a:r>
            <a:r>
              <a:rPr lang="en-US" sz="2400" b="1" dirty="0"/>
              <a:t>quantum (uniformly) random oracles</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lemma was later generalized by [Ambainis-Hamburg-Unruh’19] to handle quantum oracles with </a:t>
            </a:r>
            <a:r>
              <a:rPr lang="en-US" sz="2400" b="1" dirty="0"/>
              <a:t>arbitrary output distributions</a:t>
            </a:r>
            <a:r>
              <a:rPr lang="en-US" sz="2400" dirty="0"/>
              <a:t>. </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dirty="0"/>
              <a:t>Our work involves the first application of the (generalized) OW2H lemma </a:t>
            </a:r>
            <a:r>
              <a:rPr lang="en-US" sz="2400" dirty="0" err="1"/>
              <a:t>w.r.t.</a:t>
            </a:r>
            <a:r>
              <a:rPr lang="en-US" sz="2400" dirty="0"/>
              <a:t> </a:t>
            </a:r>
            <a:r>
              <a:rPr lang="en-US" sz="2400" dirty="0" err="1"/>
              <a:t>qCCA</a:t>
            </a:r>
            <a:r>
              <a:rPr lang="en-US" sz="2400" dirty="0"/>
              <a:t> decryption oracles in the </a:t>
            </a:r>
            <a:r>
              <a:rPr lang="en-US" sz="2400" b="1" dirty="0"/>
              <a:t>standard model </a:t>
            </a:r>
            <a:r>
              <a:rPr lang="en-US" sz="2400" dirty="0"/>
              <a:t>– as opposed to the </a:t>
            </a:r>
            <a:r>
              <a:rPr lang="en-US" sz="2400" b="1" dirty="0"/>
              <a:t>QROM</a:t>
            </a:r>
            <a:r>
              <a:rPr lang="en-US" sz="2400" dirty="0"/>
              <a:t>.</a:t>
            </a:r>
          </a:p>
          <a:p>
            <a:pPr marL="285750" indent="-285750">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algn="ctr"/>
            <a:endParaRPr lang="en-CH" dirty="0"/>
          </a:p>
        </p:txBody>
      </p:sp>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Techniques</a:t>
            </a:r>
          </a:p>
        </p:txBody>
      </p:sp>
      <p:sp>
        <p:nvSpPr>
          <p:cNvPr id="2" name="Rectangle 1">
            <a:extLst>
              <a:ext uri="{FF2B5EF4-FFF2-40B4-BE49-F238E27FC236}">
                <a16:creationId xmlns:a16="http://schemas.microsoft.com/office/drawing/2014/main" id="{D644A709-880C-0C21-9915-D749D6F70569}"/>
              </a:ext>
            </a:extLst>
          </p:cNvPr>
          <p:cNvSpPr/>
          <p:nvPr/>
        </p:nvSpPr>
        <p:spPr>
          <a:xfrm>
            <a:off x="1621465" y="4635796"/>
            <a:ext cx="8979195" cy="16208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858664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4F5D27F2-E510-4158-8627-09ACDA4B4491}"/>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562818" y="190592"/>
            <a:ext cx="11711431" cy="6389162"/>
          </a:xfrm>
          <a:prstGeom prst="rect">
            <a:avLst/>
          </a:prstGeom>
        </p:spPr>
      </p:pic>
      <p:sp>
        <p:nvSpPr>
          <p:cNvPr id="67" name="Rectangle 66">
            <a:extLst>
              <a:ext uri="{FF2B5EF4-FFF2-40B4-BE49-F238E27FC236}">
                <a16:creationId xmlns:a16="http://schemas.microsoft.com/office/drawing/2014/main" id="{D1798F05-A846-2D9B-6FCA-9F6FD4ED3647}"/>
              </a:ext>
            </a:extLst>
          </p:cNvPr>
          <p:cNvSpPr/>
          <p:nvPr/>
        </p:nvSpPr>
        <p:spPr>
          <a:xfrm>
            <a:off x="1370637" y="1541289"/>
            <a:ext cx="9450726" cy="4855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8" name="Rectangle 67">
            <a:extLst>
              <a:ext uri="{FF2B5EF4-FFF2-40B4-BE49-F238E27FC236}">
                <a16:creationId xmlns:a16="http://schemas.microsoft.com/office/drawing/2014/main" id="{D2F41E00-8E6D-43E4-67D3-7DF0BBD33F21}"/>
              </a:ext>
            </a:extLst>
          </p:cNvPr>
          <p:cNvSpPr/>
          <p:nvPr/>
        </p:nvSpPr>
        <p:spPr>
          <a:xfrm>
            <a:off x="1729442" y="1845575"/>
            <a:ext cx="8744681" cy="4256141"/>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78" name="TextBox 77">
            <a:extLst>
              <a:ext uri="{FF2B5EF4-FFF2-40B4-BE49-F238E27FC236}">
                <a16:creationId xmlns:a16="http://schemas.microsoft.com/office/drawing/2014/main" id="{97F6A70D-886F-E68A-9E39-793AC10AB36E}"/>
              </a:ext>
            </a:extLst>
          </p:cNvPr>
          <p:cNvSpPr txBox="1"/>
          <p:nvPr/>
        </p:nvSpPr>
        <p:spPr>
          <a:xfrm>
            <a:off x="1729442" y="1872020"/>
            <a:ext cx="8812197" cy="498598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original “</a:t>
            </a:r>
            <a:r>
              <a:rPr lang="en-US" sz="2400" b="1" dirty="0"/>
              <a:t>O</a:t>
            </a:r>
            <a:r>
              <a:rPr lang="en-US" sz="2400" dirty="0"/>
              <a:t>ne-</a:t>
            </a:r>
            <a:r>
              <a:rPr lang="en-US" sz="2400" b="1" dirty="0"/>
              <a:t>W</a:t>
            </a:r>
            <a:r>
              <a:rPr lang="en-US" sz="2400" dirty="0"/>
              <a:t>ay</a:t>
            </a:r>
            <a:r>
              <a:rPr lang="en-US" sz="2400" b="1" dirty="0"/>
              <a:t> T</a:t>
            </a:r>
            <a:r>
              <a:rPr lang="en-US" sz="2400" dirty="0"/>
              <a:t>o</a:t>
            </a:r>
            <a:r>
              <a:rPr lang="en-US" sz="2400" b="1" dirty="0"/>
              <a:t> H</a:t>
            </a:r>
            <a:r>
              <a:rPr lang="en-US" sz="2400" dirty="0"/>
              <a:t>iding” (</a:t>
            </a:r>
            <a:r>
              <a:rPr lang="en-US" sz="2400" b="1" dirty="0"/>
              <a:t>OW2H</a:t>
            </a:r>
            <a:r>
              <a:rPr lang="en-US" sz="2400" dirty="0"/>
              <a:t>) lemma of [Unruh’14] was used to argue indistinguishability of </a:t>
            </a:r>
            <a:r>
              <a:rPr lang="en-US" sz="2400" b="1" dirty="0"/>
              <a:t>quantum (uniformly) random oracles</a:t>
            </a:r>
            <a:r>
              <a:rPr lang="en-US" sz="2400" dirty="0"/>
              <a: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The lemma was later generalized by [Ambainis-Hamburg-Unruh’19] to handle quantum oracles with </a:t>
            </a:r>
            <a:r>
              <a:rPr lang="en-US" sz="2400" b="1" dirty="0"/>
              <a:t>arbitrary output distributions</a:t>
            </a:r>
            <a:r>
              <a:rPr lang="en-US" sz="2400" dirty="0"/>
              <a:t>. </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dirty="0"/>
              <a:t>Our work involves the first application of the generalized OW2H lemma </a:t>
            </a:r>
            <a:r>
              <a:rPr lang="en-US" sz="2400" dirty="0" err="1"/>
              <a:t>w.r.t.</a:t>
            </a:r>
            <a:r>
              <a:rPr lang="en-US" sz="2400" dirty="0"/>
              <a:t> </a:t>
            </a:r>
            <a:r>
              <a:rPr lang="en-US" sz="2400" dirty="0" err="1"/>
              <a:t>qCCA</a:t>
            </a:r>
            <a:r>
              <a:rPr lang="en-US" sz="2400" dirty="0"/>
              <a:t> decryption oracles in the </a:t>
            </a:r>
            <a:r>
              <a:rPr lang="en-US" sz="2400" b="1" dirty="0"/>
              <a:t>standard model </a:t>
            </a:r>
            <a:r>
              <a:rPr lang="en-US" sz="2400" dirty="0"/>
              <a:t>– as opposed to the </a:t>
            </a:r>
            <a:r>
              <a:rPr lang="en-US" sz="2400" b="1" dirty="0"/>
              <a:t>QROM</a:t>
            </a:r>
            <a:r>
              <a:rPr lang="en-US" sz="2400" dirty="0"/>
              <a:t>.</a:t>
            </a:r>
          </a:p>
          <a:p>
            <a:pPr marL="285750" indent="-285750">
              <a:buFont typeface="Arial" panose="020B0604020202020204" pitchFamily="34" charset="0"/>
              <a:buChar char="•"/>
            </a:pPr>
            <a:endParaRPr lang="en-US" dirty="0"/>
          </a:p>
          <a:p>
            <a:pPr marL="285750" indent="-285750" algn="ctr">
              <a:buFont typeface="Arial" panose="020B0604020202020204" pitchFamily="34" charset="0"/>
              <a:buChar char="•"/>
            </a:pPr>
            <a:endParaRPr lang="en-US" dirty="0"/>
          </a:p>
          <a:p>
            <a:pPr algn="ctr"/>
            <a:endParaRPr lang="en-CH" dirty="0"/>
          </a:p>
        </p:txBody>
      </p:sp>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Techniques</a:t>
            </a:r>
          </a:p>
        </p:txBody>
      </p:sp>
    </p:spTree>
    <p:extLst>
      <p:ext uri="{BB962C8B-B14F-4D97-AF65-F5344CB8AC3E}">
        <p14:creationId xmlns:p14="http://schemas.microsoft.com/office/powerpoint/2010/main" val="34928812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0D12A994-793E-49EB-3101-E999E0757E4B}"/>
                  </a:ext>
                </a:extLst>
              </p:cNvPr>
              <p:cNvSpPr txBox="1"/>
              <p:nvPr/>
            </p:nvSpPr>
            <p:spPr>
              <a:xfrm>
                <a:off x="2960750" y="4469390"/>
                <a:ext cx="769830"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oMath>
                  </m:oMathPara>
                </a14:m>
                <a:endParaRPr lang="en-CH" dirty="0"/>
              </a:p>
            </p:txBody>
          </p:sp>
        </mc:Choice>
        <mc:Fallback xmlns="">
          <p:sp>
            <p:nvSpPr>
              <p:cNvPr id="20" name="TextBox 19">
                <a:extLst>
                  <a:ext uri="{FF2B5EF4-FFF2-40B4-BE49-F238E27FC236}">
                    <a16:creationId xmlns:a16="http://schemas.microsoft.com/office/drawing/2014/main" id="{0D12A994-793E-49EB-3101-E999E0757E4B}"/>
                  </a:ext>
                </a:extLst>
              </p:cNvPr>
              <p:cNvSpPr txBox="1">
                <a:spLocks noRot="1" noChangeAspect="1" noMove="1" noResize="1" noEditPoints="1" noAdjustHandles="1" noChangeArrowheads="1" noChangeShapeType="1" noTextEdit="1"/>
              </p:cNvSpPr>
              <p:nvPr/>
            </p:nvSpPr>
            <p:spPr>
              <a:xfrm>
                <a:off x="2960750" y="4469390"/>
                <a:ext cx="769830" cy="673005"/>
              </a:xfrm>
              <a:prstGeom prst="rect">
                <a:avLst/>
              </a:prstGeom>
              <a:blipFill>
                <a:blip r:embed="rId3"/>
                <a:stretch>
                  <a:fillRect l="-25397" t="-64865" r="-111905" b="-137838"/>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0FC2634-C857-DF3D-F4A7-2973E76202D0}"/>
                  </a:ext>
                </a:extLst>
              </p:cNvPr>
              <p:cNvSpPr txBox="1"/>
              <p:nvPr/>
            </p:nvSpPr>
            <p:spPr>
              <a:xfrm>
                <a:off x="5103989" y="4467268"/>
                <a:ext cx="880937"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oMath>
                  </m:oMathPara>
                </a14:m>
                <a:endParaRPr lang="en-CH" dirty="0"/>
              </a:p>
            </p:txBody>
          </p:sp>
        </mc:Choice>
        <mc:Fallback xmlns="">
          <p:sp>
            <p:nvSpPr>
              <p:cNvPr id="15" name="TextBox 14">
                <a:extLst>
                  <a:ext uri="{FF2B5EF4-FFF2-40B4-BE49-F238E27FC236}">
                    <a16:creationId xmlns:a16="http://schemas.microsoft.com/office/drawing/2014/main" id="{40FC2634-C857-DF3D-F4A7-2973E76202D0}"/>
                  </a:ext>
                </a:extLst>
              </p:cNvPr>
              <p:cNvSpPr txBox="1">
                <a:spLocks noRot="1" noChangeAspect="1" noMove="1" noResize="1" noEditPoints="1" noAdjustHandles="1" noChangeArrowheads="1" noChangeShapeType="1" noTextEdit="1"/>
              </p:cNvSpPr>
              <p:nvPr/>
            </p:nvSpPr>
            <p:spPr>
              <a:xfrm>
                <a:off x="5103989" y="4467268"/>
                <a:ext cx="880937" cy="673005"/>
              </a:xfrm>
              <a:prstGeom prst="rect">
                <a:avLst/>
              </a:prstGeom>
              <a:blipFill>
                <a:blip r:embed="rId4"/>
                <a:stretch>
                  <a:fillRect l="-21379" t="-65455" r="-74483" b="-140000"/>
                </a:stretch>
              </a:blipFill>
            </p:spPr>
            <p:txBody>
              <a:bodyPr/>
              <a:lstStyle/>
              <a:p>
                <a:r>
                  <a:rPr lang="en-CH">
                    <a:noFill/>
                  </a:rPr>
                  <a:t> </a:t>
                </a:r>
              </a:p>
            </p:txBody>
          </p:sp>
        </mc:Fallback>
      </mc:AlternateContent>
      <p:pic>
        <p:nvPicPr>
          <p:cNvPr id="7" name="Picture 6">
            <a:extLst>
              <a:ext uri="{FF2B5EF4-FFF2-40B4-BE49-F238E27FC236}">
                <a16:creationId xmlns:a16="http://schemas.microsoft.com/office/drawing/2014/main" id="{F21FB6EB-2E83-9B62-C972-C7B1726D3468}"/>
              </a:ext>
            </a:extLst>
          </p:cNvPr>
          <p:cNvPicPr>
            <a:picLocks noChangeAspect="1"/>
          </p:cNvPicPr>
          <p:nvPr/>
        </p:nvPicPr>
        <p:blipFill>
          <a:blip r:embed="rId5"/>
          <a:stretch>
            <a:fillRect/>
          </a:stretch>
        </p:blipFill>
        <p:spPr>
          <a:xfrm rot="16200000">
            <a:off x="8914289" y="4767269"/>
            <a:ext cx="1358395" cy="445910"/>
          </a:xfrm>
          <a:prstGeom prst="rect">
            <a:avLst/>
          </a:prstGeom>
        </p:spPr>
      </p:pic>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Techniques</a:t>
            </a:r>
          </a:p>
        </p:txBody>
      </p:sp>
      <p:pic>
        <p:nvPicPr>
          <p:cNvPr id="42" name="Graphic 41" descr="Detective female with solid fill">
            <a:extLst>
              <a:ext uri="{FF2B5EF4-FFF2-40B4-BE49-F238E27FC236}">
                <a16:creationId xmlns:a16="http://schemas.microsoft.com/office/drawing/2014/main" id="{FBF4CBFD-B550-F1E7-2B11-4F9DA6F079D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42366" y="5667528"/>
            <a:ext cx="914400" cy="914400"/>
          </a:xfrm>
          <a:prstGeom prst="rect">
            <a:avLst/>
          </a:prstGeom>
        </p:spPr>
      </p:pic>
      <p:sp>
        <p:nvSpPr>
          <p:cNvPr id="43" name="Rectangle 42">
            <a:extLst>
              <a:ext uri="{FF2B5EF4-FFF2-40B4-BE49-F238E27FC236}">
                <a16:creationId xmlns:a16="http://schemas.microsoft.com/office/drawing/2014/main" id="{C4E36365-DF14-5925-C021-BAFB6056A5D1}"/>
              </a:ext>
            </a:extLst>
          </p:cNvPr>
          <p:cNvSpPr/>
          <p:nvPr/>
        </p:nvSpPr>
        <p:spPr>
          <a:xfrm>
            <a:off x="8723260" y="274740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283E3257-D55B-8CE6-4376-72C10D2DF6D5}"/>
                  </a:ext>
                </a:extLst>
              </p:cNvPr>
              <p:cNvSpPr txBox="1"/>
              <p:nvPr/>
            </p:nvSpPr>
            <p:spPr>
              <a:xfrm>
                <a:off x="8177862" y="299665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4" name="TextBox 43">
                <a:extLst>
                  <a:ext uri="{FF2B5EF4-FFF2-40B4-BE49-F238E27FC236}">
                    <a16:creationId xmlns:a16="http://schemas.microsoft.com/office/drawing/2014/main" id="{283E3257-D55B-8CE6-4376-72C10D2DF6D5}"/>
                  </a:ext>
                </a:extLst>
              </p:cNvPr>
              <p:cNvSpPr txBox="1">
                <a:spLocks noRot="1" noChangeAspect="1" noMove="1" noResize="1" noEditPoints="1" noAdjustHandles="1" noChangeArrowheads="1" noChangeShapeType="1" noTextEdit="1"/>
              </p:cNvSpPr>
              <p:nvPr/>
            </p:nvSpPr>
            <p:spPr>
              <a:xfrm>
                <a:off x="8177862" y="2996657"/>
                <a:ext cx="2902469" cy="1061829"/>
              </a:xfrm>
              <a:prstGeom prst="rect">
                <a:avLst/>
              </a:prstGeom>
              <a:blipFill>
                <a:blip r:embed="rId8"/>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C333322-428A-E4B5-36E7-9C68E2984A33}"/>
                  </a:ext>
                </a:extLst>
              </p:cNvPr>
              <p:cNvSpPr txBox="1"/>
              <p:nvPr/>
            </p:nvSpPr>
            <p:spPr>
              <a:xfrm>
                <a:off x="7584751" y="4061165"/>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51" name="TextBox 50">
                <a:extLst>
                  <a:ext uri="{FF2B5EF4-FFF2-40B4-BE49-F238E27FC236}">
                    <a16:creationId xmlns:a16="http://schemas.microsoft.com/office/drawing/2014/main" id="{AC333322-428A-E4B5-36E7-9C68E2984A33}"/>
                  </a:ext>
                </a:extLst>
              </p:cNvPr>
              <p:cNvSpPr txBox="1">
                <a:spLocks noRot="1" noChangeAspect="1" noMove="1" noResize="1" noEditPoints="1" noAdjustHandles="1" noChangeArrowheads="1" noChangeShapeType="1" noTextEdit="1"/>
              </p:cNvSpPr>
              <p:nvPr/>
            </p:nvSpPr>
            <p:spPr>
              <a:xfrm>
                <a:off x="7584751" y="4061165"/>
                <a:ext cx="593111" cy="738664"/>
              </a:xfrm>
              <a:prstGeom prst="rect">
                <a:avLst/>
              </a:prstGeom>
              <a:blipFill>
                <a:blip r:embed="rId9"/>
                <a:stretch>
                  <a:fillRect/>
                </a:stretch>
              </a:blipFill>
            </p:spPr>
            <p:txBody>
              <a:bodyPr/>
              <a:lstStyle/>
              <a:p>
                <a:r>
                  <a:rPr lang="en-CH">
                    <a:noFill/>
                  </a:rPr>
                  <a:t> </a:t>
                </a:r>
              </a:p>
            </p:txBody>
          </p:sp>
        </mc:Fallback>
      </mc:AlternateContent>
      <p:pic>
        <p:nvPicPr>
          <p:cNvPr id="52" name="Graphic 51" descr="Detective female with solid fill">
            <a:extLst>
              <a:ext uri="{FF2B5EF4-FFF2-40B4-BE49-F238E27FC236}">
                <a16:creationId xmlns:a16="http://schemas.microsoft.com/office/drawing/2014/main" id="{89AECBCA-D302-E7E2-A97B-389FC589357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94313" y="5647982"/>
            <a:ext cx="914400" cy="914400"/>
          </a:xfrm>
          <a:prstGeom prst="rect">
            <a:avLst/>
          </a:prstGeom>
        </p:spPr>
      </p:pic>
      <p:sp>
        <p:nvSpPr>
          <p:cNvPr id="53" name="Rectangle 52">
            <a:extLst>
              <a:ext uri="{FF2B5EF4-FFF2-40B4-BE49-F238E27FC236}">
                <a16:creationId xmlns:a16="http://schemas.microsoft.com/office/drawing/2014/main" id="{8A86908C-8752-1707-3FB6-C690B3CC5A4A}"/>
              </a:ext>
            </a:extLst>
          </p:cNvPr>
          <p:cNvSpPr/>
          <p:nvPr/>
        </p:nvSpPr>
        <p:spPr>
          <a:xfrm>
            <a:off x="5275207" y="2727863"/>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ED66696A-500B-9200-3711-62662890DEEA}"/>
                  </a:ext>
                </a:extLst>
              </p:cNvPr>
              <p:cNvSpPr txBox="1"/>
              <p:nvPr/>
            </p:nvSpPr>
            <p:spPr>
              <a:xfrm>
                <a:off x="4729809" y="2977111"/>
                <a:ext cx="2902469" cy="1098506"/>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acc>
                        <m:accPr>
                          <m:chr m:val="̅"/>
                          <m:ctrlPr>
                            <a:rPr lang="en-US" b="0" i="1" dirty="0" smtClean="0">
                              <a:solidFill>
                                <a:schemeClr val="tx1"/>
                              </a:solidFill>
                              <a:latin typeface="Cambria Math" panose="02040503050406030204" pitchFamily="18" charset="0"/>
                            </a:rPr>
                          </m:ctrlPr>
                        </m:accPr>
                        <m:e>
                          <m:r>
                            <a:rPr lang="en-US" b="0" i="1" dirty="0" smtClean="0">
                              <a:solidFill>
                                <a:schemeClr val="tx1"/>
                              </a:solidFill>
                              <a:latin typeface="Cambria Math" panose="02040503050406030204" pitchFamily="18" charset="0"/>
                            </a:rPr>
                            <m:t>𝐷𝑒𝑐</m:t>
                          </m:r>
                        </m:e>
                      </m:acc>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54" name="TextBox 53">
                <a:extLst>
                  <a:ext uri="{FF2B5EF4-FFF2-40B4-BE49-F238E27FC236}">
                    <a16:creationId xmlns:a16="http://schemas.microsoft.com/office/drawing/2014/main" id="{ED66696A-500B-9200-3711-62662890DEEA}"/>
                  </a:ext>
                </a:extLst>
              </p:cNvPr>
              <p:cNvSpPr txBox="1">
                <a:spLocks noRot="1" noChangeAspect="1" noMove="1" noResize="1" noEditPoints="1" noAdjustHandles="1" noChangeArrowheads="1" noChangeShapeType="1" noTextEdit="1"/>
              </p:cNvSpPr>
              <p:nvPr/>
            </p:nvSpPr>
            <p:spPr>
              <a:xfrm>
                <a:off x="4729809" y="2977111"/>
                <a:ext cx="2902469" cy="1098506"/>
              </a:xfrm>
              <a:prstGeom prst="rect">
                <a:avLst/>
              </a:prstGeom>
              <a:blipFill>
                <a:blip r:embed="rId10"/>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614F7228-39AE-FBB5-5BB6-454B3980C717}"/>
                  </a:ext>
                </a:extLst>
              </p:cNvPr>
              <p:cNvSpPr txBox="1"/>
              <p:nvPr/>
            </p:nvSpPr>
            <p:spPr>
              <a:xfrm>
                <a:off x="4239911" y="4058264"/>
                <a:ext cx="59311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m:t>
                      </m:r>
                    </m:oMath>
                  </m:oMathPara>
                </a14:m>
                <a:endParaRPr lang="en-US" sz="4800" dirty="0"/>
              </a:p>
            </p:txBody>
          </p:sp>
        </mc:Choice>
        <mc:Fallback xmlns="">
          <p:sp>
            <p:nvSpPr>
              <p:cNvPr id="62" name="TextBox 61">
                <a:extLst>
                  <a:ext uri="{FF2B5EF4-FFF2-40B4-BE49-F238E27FC236}">
                    <a16:creationId xmlns:a16="http://schemas.microsoft.com/office/drawing/2014/main" id="{614F7228-39AE-FBB5-5BB6-454B3980C717}"/>
                  </a:ext>
                </a:extLst>
              </p:cNvPr>
              <p:cNvSpPr txBox="1">
                <a:spLocks noRot="1" noChangeAspect="1" noMove="1" noResize="1" noEditPoints="1" noAdjustHandles="1" noChangeArrowheads="1" noChangeShapeType="1" noTextEdit="1"/>
              </p:cNvSpPr>
              <p:nvPr/>
            </p:nvSpPr>
            <p:spPr>
              <a:xfrm>
                <a:off x="4239911" y="4058264"/>
                <a:ext cx="593111" cy="738664"/>
              </a:xfrm>
              <a:prstGeom prst="rect">
                <a:avLst/>
              </a:prstGeom>
              <a:blipFill>
                <a:blip r:embed="rId11"/>
                <a:stretch>
                  <a:fillRect/>
                </a:stretch>
              </a:blipFill>
            </p:spPr>
            <p:txBody>
              <a:bodyPr/>
              <a:lstStyle/>
              <a:p>
                <a:r>
                  <a:rPr lang="en-CH">
                    <a:noFill/>
                  </a:rPr>
                  <a:t> </a:t>
                </a:r>
              </a:p>
            </p:txBody>
          </p:sp>
        </mc:Fallback>
      </mc:AlternateContent>
      <p:pic>
        <p:nvPicPr>
          <p:cNvPr id="63" name="Graphic 62" descr="Detective female with solid fill">
            <a:extLst>
              <a:ext uri="{FF2B5EF4-FFF2-40B4-BE49-F238E27FC236}">
                <a16:creationId xmlns:a16="http://schemas.microsoft.com/office/drawing/2014/main" id="{084D57D2-6330-97FF-9598-09DF6A6F3E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49473" y="5645081"/>
            <a:ext cx="914400" cy="914400"/>
          </a:xfrm>
          <a:prstGeom prst="rect">
            <a:avLst/>
          </a:prstGeom>
        </p:spPr>
      </p:pic>
      <p:sp>
        <p:nvSpPr>
          <p:cNvPr id="64" name="Rectangle 63">
            <a:extLst>
              <a:ext uri="{FF2B5EF4-FFF2-40B4-BE49-F238E27FC236}">
                <a16:creationId xmlns:a16="http://schemas.microsoft.com/office/drawing/2014/main" id="{EF62D87F-3375-6961-A688-415E724BC5E8}"/>
              </a:ext>
            </a:extLst>
          </p:cNvPr>
          <p:cNvSpPr/>
          <p:nvPr/>
        </p:nvSpPr>
        <p:spPr>
          <a:xfrm>
            <a:off x="1930367" y="2724962"/>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descr="Detective female with solid fill">
            <a:extLst>
              <a:ext uri="{FF2B5EF4-FFF2-40B4-BE49-F238E27FC236}">
                <a16:creationId xmlns:a16="http://schemas.microsoft.com/office/drawing/2014/main" id="{20387DA4-9D7E-5CCB-358B-DA2EDF68B95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49473" y="2855667"/>
            <a:ext cx="914400" cy="914400"/>
          </a:xfrm>
          <a:prstGeom prst="rect">
            <a:avLst/>
          </a:prstGeom>
        </p:spPr>
      </p:pic>
      <p:sp>
        <p:nvSpPr>
          <p:cNvPr id="70" name="Rounded Rectangular Callout 3">
            <a:extLst>
              <a:ext uri="{FF2B5EF4-FFF2-40B4-BE49-F238E27FC236}">
                <a16:creationId xmlns:a16="http://schemas.microsoft.com/office/drawing/2014/main" id="{78E57405-4DF4-D124-D84F-E50923436D82}"/>
              </a:ext>
            </a:extLst>
          </p:cNvPr>
          <p:cNvSpPr/>
          <p:nvPr/>
        </p:nvSpPr>
        <p:spPr>
          <a:xfrm>
            <a:off x="622068" y="1837093"/>
            <a:ext cx="1428803" cy="740531"/>
          </a:xfrm>
          <a:prstGeom prst="wedgeRoundRectCallout">
            <a:avLst>
              <a:gd name="adj1" fmla="val 84806"/>
              <a:gd name="adj2" fmla="val 13555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B5D0CC7A-20F0-0BD3-BF00-ABA1D5D87F00}"/>
              </a:ext>
            </a:extLst>
          </p:cNvPr>
          <p:cNvSpPr txBox="1"/>
          <p:nvPr/>
        </p:nvSpPr>
        <p:spPr>
          <a:xfrm>
            <a:off x="622069" y="1884193"/>
            <a:ext cx="1548795" cy="646331"/>
          </a:xfrm>
          <a:prstGeom prst="rect">
            <a:avLst/>
          </a:prstGeom>
          <a:noFill/>
        </p:spPr>
        <p:txBody>
          <a:bodyPr wrap="square" rtlCol="0">
            <a:spAutoFit/>
          </a:bodyPr>
          <a:lstStyle/>
          <a:p>
            <a:r>
              <a:rPr lang="en-US" dirty="0"/>
              <a:t>Breaks KDM-security!</a:t>
            </a:r>
          </a:p>
        </p:txBody>
      </p:sp>
      <p:sp>
        <p:nvSpPr>
          <p:cNvPr id="72" name="Rounded Rectangular Callout 36">
            <a:extLst>
              <a:ext uri="{FF2B5EF4-FFF2-40B4-BE49-F238E27FC236}">
                <a16:creationId xmlns:a16="http://schemas.microsoft.com/office/drawing/2014/main" id="{5DEFACC1-E69B-7550-183E-913D42A72F4C}"/>
              </a:ext>
            </a:extLst>
          </p:cNvPr>
          <p:cNvSpPr/>
          <p:nvPr/>
        </p:nvSpPr>
        <p:spPr>
          <a:xfrm>
            <a:off x="10552231" y="5092005"/>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9578B2FD-08CB-B91A-DE29-59C5FB8F4F73}"/>
              </a:ext>
            </a:extLst>
          </p:cNvPr>
          <p:cNvSpPr txBox="1"/>
          <p:nvPr/>
        </p:nvSpPr>
        <p:spPr>
          <a:xfrm>
            <a:off x="10263658" y="5081168"/>
            <a:ext cx="1794342" cy="646331"/>
          </a:xfrm>
          <a:prstGeom prst="rect">
            <a:avLst/>
          </a:prstGeom>
          <a:noFill/>
        </p:spPr>
        <p:txBody>
          <a:bodyPr wrap="square" rtlCol="0">
            <a:spAutoFit/>
          </a:bodyPr>
          <a:lstStyle/>
          <a:p>
            <a:pPr algn="ctr"/>
            <a:r>
              <a:rPr lang="en-US" dirty="0"/>
              <a:t>Breaks </a:t>
            </a:r>
          </a:p>
          <a:p>
            <a:pPr algn="ctr"/>
            <a:r>
              <a:rPr lang="en-US" dirty="0"/>
              <a:t>IND-</a:t>
            </a:r>
            <a:r>
              <a:rPr lang="en-US" dirty="0" err="1">
                <a:solidFill>
                  <a:srgbClr val="FF0000"/>
                </a:solidFill>
              </a:rPr>
              <a:t>q</a:t>
            </a:r>
            <a:r>
              <a:rPr lang="en-US" dirty="0" err="1"/>
              <a:t>CCA</a:t>
            </a:r>
            <a:r>
              <a:rPr lang="en-US" dirty="0"/>
              <a:t>!</a:t>
            </a:r>
          </a:p>
        </p:txBody>
      </p:sp>
      <p:sp>
        <p:nvSpPr>
          <p:cNvPr id="74" name="Rounded Rectangular Callout 38">
            <a:extLst>
              <a:ext uri="{FF2B5EF4-FFF2-40B4-BE49-F238E27FC236}">
                <a16:creationId xmlns:a16="http://schemas.microsoft.com/office/drawing/2014/main" id="{1596C00A-7DC9-C0DE-553C-7C2F92E362FB}"/>
              </a:ext>
            </a:extLst>
          </p:cNvPr>
          <p:cNvSpPr/>
          <p:nvPr/>
        </p:nvSpPr>
        <p:spPr>
          <a:xfrm>
            <a:off x="7119310" y="5090339"/>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2C236AD7-4BE8-BDDC-81C9-2C11EEE538B9}"/>
              </a:ext>
            </a:extLst>
          </p:cNvPr>
          <p:cNvSpPr txBox="1"/>
          <p:nvPr/>
        </p:nvSpPr>
        <p:spPr>
          <a:xfrm>
            <a:off x="6830737" y="5079502"/>
            <a:ext cx="1794342" cy="646331"/>
          </a:xfrm>
          <a:prstGeom prst="rect">
            <a:avLst/>
          </a:prstGeom>
          <a:noFill/>
        </p:spPr>
        <p:txBody>
          <a:bodyPr wrap="square" rtlCol="0">
            <a:spAutoFit/>
          </a:bodyPr>
          <a:lstStyle/>
          <a:p>
            <a:pPr algn="ctr"/>
            <a:r>
              <a:rPr lang="en-US" dirty="0"/>
              <a:t>Breaks </a:t>
            </a:r>
          </a:p>
          <a:p>
            <a:pPr algn="ctr"/>
            <a:r>
              <a:rPr lang="en-US" dirty="0"/>
              <a:t>IND-</a:t>
            </a:r>
            <a:r>
              <a:rPr lang="en-US" dirty="0" err="1">
                <a:solidFill>
                  <a:srgbClr val="FF0000"/>
                </a:solidFill>
              </a:rPr>
              <a:t>q</a:t>
            </a:r>
            <a:r>
              <a:rPr lang="en-US" dirty="0" err="1"/>
              <a:t>CCA</a:t>
            </a:r>
            <a:r>
              <a:rPr lang="en-US" dirty="0"/>
              <a:t>!</a:t>
            </a:r>
          </a:p>
        </p:txBody>
      </p:sp>
      <p:sp>
        <p:nvSpPr>
          <p:cNvPr id="76" name="Rounded Rectangular Callout 40">
            <a:extLst>
              <a:ext uri="{FF2B5EF4-FFF2-40B4-BE49-F238E27FC236}">
                <a16:creationId xmlns:a16="http://schemas.microsoft.com/office/drawing/2014/main" id="{C45F44EB-C03C-357E-3684-97AD4D7E4FAF}"/>
              </a:ext>
            </a:extLst>
          </p:cNvPr>
          <p:cNvSpPr/>
          <p:nvPr/>
        </p:nvSpPr>
        <p:spPr>
          <a:xfrm>
            <a:off x="3751755" y="5105091"/>
            <a:ext cx="1217196" cy="665853"/>
          </a:xfrm>
          <a:prstGeom prst="wedgeRoundRectCallout">
            <a:avLst>
              <a:gd name="adj1" fmla="val -105650"/>
              <a:gd name="adj2" fmla="val 9055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4735FE61-6AAC-62C0-E511-B8E5523EA0C8}"/>
              </a:ext>
            </a:extLst>
          </p:cNvPr>
          <p:cNvSpPr txBox="1"/>
          <p:nvPr/>
        </p:nvSpPr>
        <p:spPr>
          <a:xfrm>
            <a:off x="3463182" y="5094254"/>
            <a:ext cx="1794342" cy="646331"/>
          </a:xfrm>
          <a:prstGeom prst="rect">
            <a:avLst/>
          </a:prstGeom>
          <a:noFill/>
        </p:spPr>
        <p:txBody>
          <a:bodyPr wrap="square" rtlCol="0">
            <a:spAutoFit/>
          </a:bodyPr>
          <a:lstStyle/>
          <a:p>
            <a:pPr algn="ctr"/>
            <a:r>
              <a:rPr lang="en-US" dirty="0"/>
              <a:t>Breaks </a:t>
            </a:r>
          </a:p>
          <a:p>
            <a:pPr algn="ctr"/>
            <a:r>
              <a:rPr lang="en-US" dirty="0"/>
              <a:t>IND-</a:t>
            </a:r>
            <a:r>
              <a:rPr lang="en-US" dirty="0" err="1">
                <a:solidFill>
                  <a:srgbClr val="FF0000"/>
                </a:solidFill>
              </a:rPr>
              <a:t>q</a:t>
            </a:r>
            <a:r>
              <a:rPr lang="en-US" dirty="0" err="1"/>
              <a:t>CCA</a:t>
            </a:r>
            <a:r>
              <a:rPr lang="en-US" dirty="0"/>
              <a: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F1E5CF-3603-3E2D-9011-70847E30FDEA}"/>
                  </a:ext>
                </a:extLst>
              </p:cNvPr>
              <p:cNvSpPr txBox="1"/>
              <p:nvPr/>
            </p:nvSpPr>
            <p:spPr>
              <a:xfrm>
                <a:off x="8531123" y="4462216"/>
                <a:ext cx="880937"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oMath>
                  </m:oMathPara>
                </a14:m>
                <a:endParaRPr lang="en-CH" dirty="0"/>
              </a:p>
            </p:txBody>
          </p:sp>
        </mc:Choice>
        <mc:Fallback xmlns="">
          <p:sp>
            <p:nvSpPr>
              <p:cNvPr id="12" name="TextBox 11">
                <a:extLst>
                  <a:ext uri="{FF2B5EF4-FFF2-40B4-BE49-F238E27FC236}">
                    <a16:creationId xmlns:a16="http://schemas.microsoft.com/office/drawing/2014/main" id="{5DF1E5CF-3603-3E2D-9011-70847E30FDEA}"/>
                  </a:ext>
                </a:extLst>
              </p:cNvPr>
              <p:cNvSpPr txBox="1">
                <a:spLocks noRot="1" noChangeAspect="1" noMove="1" noResize="1" noEditPoints="1" noAdjustHandles="1" noChangeArrowheads="1" noChangeShapeType="1" noTextEdit="1"/>
              </p:cNvSpPr>
              <p:nvPr/>
            </p:nvSpPr>
            <p:spPr>
              <a:xfrm>
                <a:off x="8531123" y="4462216"/>
                <a:ext cx="880937" cy="673005"/>
              </a:xfrm>
              <a:prstGeom prst="rect">
                <a:avLst/>
              </a:prstGeom>
              <a:blipFill>
                <a:blip r:embed="rId14"/>
                <a:stretch>
                  <a:fillRect l="-21379" t="-65455" r="-74483" b="-140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AE39FD8-91E7-BF22-F4C0-E26634E96821}"/>
                  </a:ext>
                </a:extLst>
              </p:cNvPr>
              <p:cNvSpPr txBox="1"/>
              <p:nvPr/>
            </p:nvSpPr>
            <p:spPr>
              <a:xfrm>
                <a:off x="9723781" y="4462216"/>
                <a:ext cx="769830"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oMath>
                  </m:oMathPara>
                </a14:m>
                <a:endParaRPr lang="en-CH" dirty="0"/>
              </a:p>
            </p:txBody>
          </p:sp>
        </mc:Choice>
        <mc:Fallback xmlns="">
          <p:sp>
            <p:nvSpPr>
              <p:cNvPr id="13" name="TextBox 12">
                <a:extLst>
                  <a:ext uri="{FF2B5EF4-FFF2-40B4-BE49-F238E27FC236}">
                    <a16:creationId xmlns:a16="http://schemas.microsoft.com/office/drawing/2014/main" id="{8AE39FD8-91E7-BF22-F4C0-E26634E96821}"/>
                  </a:ext>
                </a:extLst>
              </p:cNvPr>
              <p:cNvSpPr txBox="1">
                <a:spLocks noRot="1" noChangeAspect="1" noMove="1" noResize="1" noEditPoints="1" noAdjustHandles="1" noChangeArrowheads="1" noChangeShapeType="1" noTextEdit="1"/>
              </p:cNvSpPr>
              <p:nvPr/>
            </p:nvSpPr>
            <p:spPr>
              <a:xfrm>
                <a:off x="9723781" y="4462216"/>
                <a:ext cx="769830" cy="673005"/>
              </a:xfrm>
              <a:prstGeom prst="rect">
                <a:avLst/>
              </a:prstGeom>
              <a:blipFill>
                <a:blip r:embed="rId15"/>
                <a:stretch>
                  <a:fillRect l="-24603" t="-65455" r="-112698" b="-140000"/>
                </a:stretch>
              </a:blipFill>
            </p:spPr>
            <p:txBody>
              <a:bodyPr/>
              <a:lstStyle/>
              <a:p>
                <a:r>
                  <a:rPr lang="en-CH">
                    <a:noFill/>
                  </a:rPr>
                  <a:t> </a:t>
                </a:r>
              </a:p>
            </p:txBody>
          </p:sp>
        </mc:Fallback>
      </mc:AlternateContent>
      <p:cxnSp>
        <p:nvCxnSpPr>
          <p:cNvPr id="2" name="Straight Arrow Connector 1">
            <a:extLst>
              <a:ext uri="{FF2B5EF4-FFF2-40B4-BE49-F238E27FC236}">
                <a16:creationId xmlns:a16="http://schemas.microsoft.com/office/drawing/2014/main" id="{26E85F94-9B2B-894D-CF81-E05A145A14B2}"/>
              </a:ext>
            </a:extLst>
          </p:cNvPr>
          <p:cNvCxnSpPr>
            <a:cxnSpLocks/>
          </p:cNvCxnSpPr>
          <p:nvPr/>
        </p:nvCxnSpPr>
        <p:spPr>
          <a:xfrm>
            <a:off x="5372919" y="1826383"/>
            <a:ext cx="1666035"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B8009A79-AA60-CCBA-5BFB-07FC1F2F7861}"/>
              </a:ext>
            </a:extLst>
          </p:cNvPr>
          <p:cNvSpPr txBox="1"/>
          <p:nvPr/>
        </p:nvSpPr>
        <p:spPr>
          <a:xfrm>
            <a:off x="2221158" y="1533448"/>
            <a:ext cx="3003755"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4" name="TextBox 3">
            <a:extLst>
              <a:ext uri="{FF2B5EF4-FFF2-40B4-BE49-F238E27FC236}">
                <a16:creationId xmlns:a16="http://schemas.microsoft.com/office/drawing/2014/main" id="{423FB534-C64F-4147-D946-D4B6C95D13CA}"/>
              </a:ext>
            </a:extLst>
          </p:cNvPr>
          <p:cNvSpPr txBox="1"/>
          <p:nvPr/>
        </p:nvSpPr>
        <p:spPr>
          <a:xfrm>
            <a:off x="5275207" y="1518606"/>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6" name="TextBox 5">
            <a:extLst>
              <a:ext uri="{FF2B5EF4-FFF2-40B4-BE49-F238E27FC236}">
                <a16:creationId xmlns:a16="http://schemas.microsoft.com/office/drawing/2014/main" id="{6466A927-EE08-AA16-1B5D-6445F0D550C9}"/>
              </a:ext>
            </a:extLst>
          </p:cNvPr>
          <p:cNvSpPr txBox="1"/>
          <p:nvPr/>
        </p:nvSpPr>
        <p:spPr>
          <a:xfrm>
            <a:off x="7186958" y="153884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2BFD475-F893-D552-95F8-15986AA4062B}"/>
                  </a:ext>
                </a:extLst>
              </p:cNvPr>
              <p:cNvSpPr txBox="1"/>
              <p:nvPr/>
            </p:nvSpPr>
            <p:spPr>
              <a:xfrm>
                <a:off x="6290860" y="4467268"/>
                <a:ext cx="769830"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𝑚</m:t>
                              </m:r>
                              <m:r>
                                <a:rPr lang="en-US" i="1" dirty="0">
                                  <a:latin typeface="Cambria Math" panose="02040503050406030204" pitchFamily="18" charset="0"/>
                                </a:rPr>
                                <m:t>′′</m:t>
                              </m:r>
                            </m:e>
                          </m:d>
                        </m:e>
                      </m:d>
                    </m:oMath>
                  </m:oMathPara>
                </a14:m>
                <a:endParaRPr lang="en-CH" dirty="0"/>
              </a:p>
            </p:txBody>
          </p:sp>
        </mc:Choice>
        <mc:Fallback xmlns="">
          <p:sp>
            <p:nvSpPr>
              <p:cNvPr id="16" name="TextBox 15">
                <a:extLst>
                  <a:ext uri="{FF2B5EF4-FFF2-40B4-BE49-F238E27FC236}">
                    <a16:creationId xmlns:a16="http://schemas.microsoft.com/office/drawing/2014/main" id="{12BFD475-F893-D552-95F8-15986AA4062B}"/>
                  </a:ext>
                </a:extLst>
              </p:cNvPr>
              <p:cNvSpPr txBox="1">
                <a:spLocks noRot="1" noChangeAspect="1" noMove="1" noResize="1" noEditPoints="1" noAdjustHandles="1" noChangeArrowheads="1" noChangeShapeType="1" noTextEdit="1"/>
              </p:cNvSpPr>
              <p:nvPr/>
            </p:nvSpPr>
            <p:spPr>
              <a:xfrm>
                <a:off x="6290860" y="4467268"/>
                <a:ext cx="769830" cy="673005"/>
              </a:xfrm>
              <a:prstGeom prst="rect">
                <a:avLst/>
              </a:prstGeom>
              <a:blipFill>
                <a:blip r:embed="rId16"/>
                <a:stretch>
                  <a:fillRect l="-25397" t="-65455" r="-111905" b="-140000"/>
                </a:stretch>
              </a:blipFill>
            </p:spPr>
            <p:txBody>
              <a:bodyPr/>
              <a:lstStyle/>
              <a:p>
                <a:r>
                  <a:rPr lang="en-CH">
                    <a:noFill/>
                  </a:rPr>
                  <a:t> </a:t>
                </a:r>
              </a:p>
            </p:txBody>
          </p:sp>
        </mc:Fallback>
      </mc:AlternateContent>
      <p:pic>
        <p:nvPicPr>
          <p:cNvPr id="21" name="Picture 20" descr="A black background with a black square&#10;&#10;Description automatically generated">
            <a:extLst>
              <a:ext uri="{FF2B5EF4-FFF2-40B4-BE49-F238E27FC236}">
                <a16:creationId xmlns:a16="http://schemas.microsoft.com/office/drawing/2014/main" id="{36A99C1D-11C8-FE02-915E-559F8E4933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02684" y="2299276"/>
            <a:ext cx="1988152" cy="1988152"/>
          </a:xfrm>
          <a:prstGeom prst="rect">
            <a:avLst/>
          </a:prstGeom>
        </p:spPr>
      </p:pic>
      <p:pic>
        <p:nvPicPr>
          <p:cNvPr id="22" name="Picture 21">
            <a:extLst>
              <a:ext uri="{FF2B5EF4-FFF2-40B4-BE49-F238E27FC236}">
                <a16:creationId xmlns:a16="http://schemas.microsoft.com/office/drawing/2014/main" id="{D46057A6-D036-02DD-9774-16980EB34AF0}"/>
              </a:ext>
            </a:extLst>
          </p:cNvPr>
          <p:cNvPicPr>
            <a:picLocks noChangeAspect="1"/>
          </p:cNvPicPr>
          <p:nvPr/>
        </p:nvPicPr>
        <p:blipFill>
          <a:blip r:embed="rId5"/>
          <a:stretch>
            <a:fillRect/>
          </a:stretch>
        </p:blipFill>
        <p:spPr>
          <a:xfrm rot="16200000">
            <a:off x="5473738" y="4765375"/>
            <a:ext cx="1358395" cy="445910"/>
          </a:xfrm>
          <a:prstGeom prst="rect">
            <a:avLst/>
          </a:prstGeom>
        </p:spPr>
      </p:pic>
      <p:pic>
        <p:nvPicPr>
          <p:cNvPr id="23" name="Picture 22">
            <a:extLst>
              <a:ext uri="{FF2B5EF4-FFF2-40B4-BE49-F238E27FC236}">
                <a16:creationId xmlns:a16="http://schemas.microsoft.com/office/drawing/2014/main" id="{E853E4B1-22A3-3B82-AD65-114F1F18CB3D}"/>
              </a:ext>
            </a:extLst>
          </p:cNvPr>
          <p:cNvPicPr>
            <a:picLocks noChangeAspect="1"/>
          </p:cNvPicPr>
          <p:nvPr/>
        </p:nvPicPr>
        <p:blipFill>
          <a:blip r:embed="rId5"/>
          <a:stretch>
            <a:fillRect/>
          </a:stretch>
        </p:blipFill>
        <p:spPr>
          <a:xfrm rot="16200000">
            <a:off x="2130094" y="4765375"/>
            <a:ext cx="1358395" cy="445910"/>
          </a:xfrm>
          <a:prstGeom prst="rect">
            <a:avLst/>
          </a:prstGeom>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ED46614-FD47-B48C-6301-8E6CAC4A7215}"/>
                  </a:ext>
                </a:extLst>
              </p:cNvPr>
              <p:cNvSpPr txBox="1"/>
              <p:nvPr/>
            </p:nvSpPr>
            <p:spPr>
              <a:xfrm>
                <a:off x="1773879" y="4469390"/>
                <a:ext cx="880937" cy="6730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dirty="0" smtClean="0">
                              <a:latin typeface="Cambria Math" panose="02040503050406030204" pitchFamily="18" charset="0"/>
                            </a:rPr>
                          </m:ctrlPr>
                        </m:dPr>
                        <m:e>
                          <m:d>
                            <m:dPr>
                              <m:begChr m:val=""/>
                              <m:endChr m:val="⟩"/>
                              <m:ctrlPr>
                                <a:rPr lang="en-US" i="1" dirty="0">
                                  <a:latin typeface="Cambria Math" panose="02040503050406030204" pitchFamily="18" charset="0"/>
                                </a:rPr>
                              </m:ctrlPr>
                            </m:dPr>
                            <m:e>
                              <m:r>
                                <a:rPr lang="en-US" i="1" dirty="0">
                                  <a:latin typeface="Cambria Math" panose="02040503050406030204" pitchFamily="18" charset="0"/>
                                  <a:ea typeface="Cambria Math" panose="02040503050406030204" pitchFamily="18" charset="0"/>
                                </a:rPr>
                                <m:t>𝛼</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r>
                            <a:rPr lang="en-US" i="1" dirty="0">
                              <a:latin typeface="Cambria Math" panose="02040503050406030204" pitchFamily="18" charset="0"/>
                            </a:rPr>
                            <m:t>+</m:t>
                          </m:r>
                          <m:r>
                            <a:rPr lang="en-US" i="1" dirty="0">
                              <a:latin typeface="Cambria Math" panose="02040503050406030204" pitchFamily="18" charset="0"/>
                              <a:ea typeface="Cambria Math" panose="02040503050406030204" pitchFamily="18" charset="0"/>
                            </a:rPr>
                            <m:t>𝛽</m:t>
                          </m:r>
                          <m:d>
                            <m:dPr>
                              <m:begChr m:val="|"/>
                              <m:endChr m:val=""/>
                              <m:ctrlPr>
                                <a:rPr lang="en-US" i="1" dirty="0">
                                  <a:latin typeface="Cambria Math" panose="02040503050406030204" pitchFamily="18" charset="0"/>
                                </a:rPr>
                              </m:ctrlPr>
                            </m:dPr>
                            <m:e>
                              <m:r>
                                <a:rPr lang="en-US" i="1" dirty="0">
                                  <a:latin typeface="Cambria Math" panose="02040503050406030204" pitchFamily="18" charset="0"/>
                                </a:rPr>
                                <m:t>𝑐</m:t>
                              </m:r>
                              <m:r>
                                <a:rPr lang="en-US" i="1" dirty="0">
                                  <a:latin typeface="Cambria Math" panose="02040503050406030204" pitchFamily="18" charset="0"/>
                                </a:rPr>
                                <m:t>′′</m:t>
                              </m:r>
                            </m:e>
                          </m:d>
                        </m:e>
                      </m:d>
                    </m:oMath>
                  </m:oMathPara>
                </a14:m>
                <a:endParaRPr lang="en-CH" dirty="0"/>
              </a:p>
            </p:txBody>
          </p:sp>
        </mc:Choice>
        <mc:Fallback xmlns="">
          <p:sp>
            <p:nvSpPr>
              <p:cNvPr id="18" name="TextBox 17">
                <a:extLst>
                  <a:ext uri="{FF2B5EF4-FFF2-40B4-BE49-F238E27FC236}">
                    <a16:creationId xmlns:a16="http://schemas.microsoft.com/office/drawing/2014/main" id="{BED46614-FD47-B48C-6301-8E6CAC4A7215}"/>
                  </a:ext>
                </a:extLst>
              </p:cNvPr>
              <p:cNvSpPr txBox="1">
                <a:spLocks noRot="1" noChangeAspect="1" noMove="1" noResize="1" noEditPoints="1" noAdjustHandles="1" noChangeArrowheads="1" noChangeShapeType="1" noTextEdit="1"/>
              </p:cNvSpPr>
              <p:nvPr/>
            </p:nvSpPr>
            <p:spPr>
              <a:xfrm>
                <a:off x="1773879" y="4469390"/>
                <a:ext cx="880937" cy="673005"/>
              </a:xfrm>
              <a:prstGeom prst="rect">
                <a:avLst/>
              </a:prstGeom>
              <a:blipFill>
                <a:blip r:embed="rId18"/>
                <a:stretch>
                  <a:fillRect l="-22069" t="-64865" r="-73793" b="-137838"/>
                </a:stretch>
              </a:blipFill>
            </p:spPr>
            <p:txBody>
              <a:bodyPr/>
              <a:lstStyle/>
              <a:p>
                <a:r>
                  <a:rPr lang="en-CH">
                    <a:noFill/>
                  </a:rPr>
                  <a:t> </a:t>
                </a:r>
              </a:p>
            </p:txBody>
          </p:sp>
        </mc:Fallback>
      </mc:AlternateContent>
      <p:pic>
        <p:nvPicPr>
          <p:cNvPr id="24" name="Picture 23" descr="A black background with a black square&#10;&#10;Description automatically generated">
            <a:extLst>
              <a:ext uri="{FF2B5EF4-FFF2-40B4-BE49-F238E27FC236}">
                <a16:creationId xmlns:a16="http://schemas.microsoft.com/office/drawing/2014/main" id="{AEA420A7-AFA9-65A6-02AF-53006FE1A72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54306" y="2297260"/>
            <a:ext cx="1988152" cy="1988152"/>
          </a:xfrm>
          <a:prstGeom prst="rect">
            <a:avLst/>
          </a:prstGeom>
        </p:spPr>
      </p:pic>
      <p:sp>
        <p:nvSpPr>
          <p:cNvPr id="10" name="TextBox 9">
            <a:extLst>
              <a:ext uri="{FF2B5EF4-FFF2-40B4-BE49-F238E27FC236}">
                <a16:creationId xmlns:a16="http://schemas.microsoft.com/office/drawing/2014/main" id="{7765BD6F-0388-9042-2D9A-747D511B326B}"/>
              </a:ext>
            </a:extLst>
          </p:cNvPr>
          <p:cNvSpPr txBox="1"/>
          <p:nvPr/>
        </p:nvSpPr>
        <p:spPr>
          <a:xfrm>
            <a:off x="8437091" y="317071"/>
            <a:ext cx="3846036" cy="923330"/>
          </a:xfrm>
          <a:prstGeom prst="rect">
            <a:avLst/>
          </a:prstGeom>
          <a:noFill/>
        </p:spPr>
        <p:txBody>
          <a:bodyPr wrap="square" rtlCol="0">
            <a:spAutoFit/>
          </a:bodyPr>
          <a:lstStyle/>
          <a:p>
            <a:pPr algn="ctr"/>
            <a:r>
              <a:rPr lang="en-US" dirty="0"/>
              <a:t>Showed using the </a:t>
            </a:r>
            <a:r>
              <a:rPr lang="en-US" b="1" dirty="0"/>
              <a:t>generalized OW2H lemma </a:t>
            </a:r>
            <a:r>
              <a:rPr lang="en-US" dirty="0"/>
              <a:t>of [Ambainis-Hamburg-Unruh’19].</a:t>
            </a:r>
            <a:endParaRPr lang="en-CH" sz="1600" dirty="0"/>
          </a:p>
        </p:txBody>
      </p:sp>
      <p:sp>
        <p:nvSpPr>
          <p:cNvPr id="11" name="Speech Bubble: Rectangle with Corners Rounded 10">
            <a:extLst>
              <a:ext uri="{FF2B5EF4-FFF2-40B4-BE49-F238E27FC236}">
                <a16:creationId xmlns:a16="http://schemas.microsoft.com/office/drawing/2014/main" id="{97A42224-7F88-2FF1-DEE9-DBD515C9022E}"/>
              </a:ext>
            </a:extLst>
          </p:cNvPr>
          <p:cNvSpPr/>
          <p:nvPr/>
        </p:nvSpPr>
        <p:spPr>
          <a:xfrm>
            <a:off x="8723260" y="203996"/>
            <a:ext cx="3256538" cy="1134868"/>
          </a:xfrm>
          <a:prstGeom prst="wedgeRoundRectCallout">
            <a:avLst>
              <a:gd name="adj1" fmla="val -75484"/>
              <a:gd name="adj2" fmla="val 30340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923279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Techniques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8" name="Straight Arrow Connector 17">
            <a:extLst>
              <a:ext uri="{FF2B5EF4-FFF2-40B4-BE49-F238E27FC236}">
                <a16:creationId xmlns:a16="http://schemas.microsoft.com/office/drawing/2014/main" id="{457A3170-9FA0-98B1-6C4C-5C4401327049}"/>
              </a:ext>
            </a:extLst>
          </p:cNvPr>
          <p:cNvCxnSpPr>
            <a:cxnSpLocks/>
          </p:cNvCxnSpPr>
          <p:nvPr/>
        </p:nvCxnSpPr>
        <p:spPr>
          <a:xfrm flipV="1">
            <a:off x="1838428" y="4041187"/>
            <a:ext cx="1" cy="72415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C2A6184-A899-EDFA-0E15-4962F9B5FB97}"/>
              </a:ext>
            </a:extLst>
          </p:cNvPr>
          <p:cNvSpPr txBox="1"/>
          <p:nvPr/>
        </p:nvSpPr>
        <p:spPr>
          <a:xfrm>
            <a:off x="534034" y="4783354"/>
            <a:ext cx="2580843"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Adaptive</a:t>
            </a:r>
            <a:r>
              <a:rPr lang="en-US" sz="3200" dirty="0">
                <a:latin typeface="+mj-lt"/>
              </a:rPr>
              <a:t> TDF</a:t>
            </a:r>
          </a:p>
        </p:txBody>
      </p:sp>
      <p:sp>
        <p:nvSpPr>
          <p:cNvPr id="3" name="TextBox 2">
            <a:extLst>
              <a:ext uri="{FF2B5EF4-FFF2-40B4-BE49-F238E27FC236}">
                <a16:creationId xmlns:a16="http://schemas.microsoft.com/office/drawing/2014/main" id="{20664BDB-A42A-81E3-CC6A-FAB392BA6B7F}"/>
              </a:ext>
            </a:extLst>
          </p:cNvPr>
          <p:cNvSpPr txBox="1"/>
          <p:nvPr/>
        </p:nvSpPr>
        <p:spPr>
          <a:xfrm>
            <a:off x="1747386" y="4234964"/>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4" name="TextBox 3">
            <a:extLst>
              <a:ext uri="{FF2B5EF4-FFF2-40B4-BE49-F238E27FC236}">
                <a16:creationId xmlns:a16="http://schemas.microsoft.com/office/drawing/2014/main" id="{E9CCCE53-B78F-C6F9-57A4-A286DA13834D}"/>
              </a:ext>
            </a:extLst>
          </p:cNvPr>
          <p:cNvSpPr txBox="1"/>
          <p:nvPr/>
        </p:nvSpPr>
        <p:spPr>
          <a:xfrm>
            <a:off x="4805578" y="5368129"/>
            <a:ext cx="2580843" cy="1077218"/>
          </a:xfrm>
          <a:prstGeom prst="rect">
            <a:avLst/>
          </a:prstGeom>
          <a:solidFill>
            <a:srgbClr val="FFC000">
              <a:alpha val="35411"/>
            </a:srgbClr>
          </a:solidFill>
        </p:spPr>
        <p:txBody>
          <a:bodyPr wrap="square" rtlCol="0">
            <a:spAutoFit/>
          </a:bodyPr>
          <a:lstStyle/>
          <a:p>
            <a:pPr algn="ctr"/>
            <a:r>
              <a:rPr lang="en-US" sz="3200" dirty="0">
                <a:latin typeface="+mj-lt"/>
              </a:rPr>
              <a:t>Correlated-product TDF</a:t>
            </a:r>
          </a:p>
        </p:txBody>
      </p:sp>
      <p:cxnSp>
        <p:nvCxnSpPr>
          <p:cNvPr id="6" name="Straight Arrow Connector 5">
            <a:extLst>
              <a:ext uri="{FF2B5EF4-FFF2-40B4-BE49-F238E27FC236}">
                <a16:creationId xmlns:a16="http://schemas.microsoft.com/office/drawing/2014/main" id="{FD040778-34C8-ACE4-64B3-B03FC867979F}"/>
              </a:ext>
            </a:extLst>
          </p:cNvPr>
          <p:cNvCxnSpPr>
            <a:cxnSpLocks/>
          </p:cNvCxnSpPr>
          <p:nvPr/>
        </p:nvCxnSpPr>
        <p:spPr>
          <a:xfrm flipH="1" flipV="1">
            <a:off x="3225691" y="5411972"/>
            <a:ext cx="1457614" cy="494766"/>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5F95277-4917-624D-734A-24C5BE92CD0B}"/>
              </a:ext>
            </a:extLst>
          </p:cNvPr>
          <p:cNvSpPr txBox="1"/>
          <p:nvPr/>
        </p:nvSpPr>
        <p:spPr>
          <a:xfrm>
            <a:off x="3071735" y="5074532"/>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1" name="TextBox 10">
            <a:extLst>
              <a:ext uri="{FF2B5EF4-FFF2-40B4-BE49-F238E27FC236}">
                <a16:creationId xmlns:a16="http://schemas.microsoft.com/office/drawing/2014/main" id="{DF4BA6B4-DA20-B258-B7F1-972B2813385F}"/>
              </a:ext>
            </a:extLst>
          </p:cNvPr>
          <p:cNvSpPr txBox="1"/>
          <p:nvPr/>
        </p:nvSpPr>
        <p:spPr>
          <a:xfrm>
            <a:off x="466292" y="1975898"/>
            <a:ext cx="2716325"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Selective</a:t>
            </a:r>
            <a:r>
              <a:rPr lang="en-US" sz="3200" dirty="0">
                <a:latin typeface="+mj-lt"/>
              </a:rPr>
              <a:t>-IBE</a:t>
            </a:r>
          </a:p>
        </p:txBody>
      </p:sp>
      <p:cxnSp>
        <p:nvCxnSpPr>
          <p:cNvPr id="12" name="Straight Arrow Connector 11">
            <a:extLst>
              <a:ext uri="{FF2B5EF4-FFF2-40B4-BE49-F238E27FC236}">
                <a16:creationId xmlns:a16="http://schemas.microsoft.com/office/drawing/2014/main" id="{D451FB79-4AD1-5E62-1CA7-C9CDC5959FC4}"/>
              </a:ext>
            </a:extLst>
          </p:cNvPr>
          <p:cNvCxnSpPr>
            <a:cxnSpLocks/>
          </p:cNvCxnSpPr>
          <p:nvPr/>
        </p:nvCxnSpPr>
        <p:spPr>
          <a:xfrm>
            <a:off x="3225691" y="2663456"/>
            <a:ext cx="1419752" cy="454115"/>
          </a:xfrm>
          <a:prstGeom prst="straightConnector1">
            <a:avLst/>
          </a:prstGeom>
          <a:ln>
            <a:solidFill>
              <a:schemeClr val="tx1"/>
            </a:solidFill>
            <a:tailEnd type="triangle"/>
          </a:ln>
          <a:effectLst/>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1B6320BE-E004-DA55-E7EC-BF22E388F958}"/>
              </a:ext>
            </a:extLst>
          </p:cNvPr>
          <p:cNvSpPr txBox="1"/>
          <p:nvPr/>
        </p:nvSpPr>
        <p:spPr>
          <a:xfrm>
            <a:off x="3521438" y="2474353"/>
            <a:ext cx="1861457" cy="307777"/>
          </a:xfrm>
          <a:prstGeom prst="rect">
            <a:avLst/>
          </a:prstGeom>
          <a:noFill/>
        </p:spPr>
        <p:txBody>
          <a:bodyPr wrap="square" rtlCol="0">
            <a:spAutoFit/>
          </a:bodyPr>
          <a:lstStyle/>
          <a:p>
            <a:pPr algn="ctr"/>
            <a:r>
              <a:rPr lang="en-US" sz="1400" dirty="0"/>
              <a:t>[Boneh-Zhandry’13]</a:t>
            </a:r>
          </a:p>
        </p:txBody>
      </p:sp>
      <p:cxnSp>
        <p:nvCxnSpPr>
          <p:cNvPr id="24" name="Straight Arrow Connector 23">
            <a:extLst>
              <a:ext uri="{FF2B5EF4-FFF2-40B4-BE49-F238E27FC236}">
                <a16:creationId xmlns:a16="http://schemas.microsoft.com/office/drawing/2014/main" id="{326567FB-EED5-6ACA-0571-E42516A9B7D4}"/>
              </a:ext>
            </a:extLst>
          </p:cNvPr>
          <p:cNvCxnSpPr>
            <a:cxnSpLocks/>
          </p:cNvCxnSpPr>
          <p:nvPr/>
        </p:nvCxnSpPr>
        <p:spPr>
          <a:xfrm flipH="1" flipV="1">
            <a:off x="7458740" y="3811771"/>
            <a:ext cx="1419752" cy="90673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426F0EA5-10C7-FB14-A000-7030FA64CBE0}"/>
              </a:ext>
            </a:extLst>
          </p:cNvPr>
          <p:cNvCxnSpPr>
            <a:cxnSpLocks/>
            <a:stCxn id="27" idx="1"/>
          </p:cNvCxnSpPr>
          <p:nvPr/>
        </p:nvCxnSpPr>
        <p:spPr>
          <a:xfrm flipH="1" flipV="1">
            <a:off x="7489031" y="1670381"/>
            <a:ext cx="1311855" cy="597905"/>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9A9BBA51-C0E4-F5DC-9936-4F09A7078CA8}"/>
              </a:ext>
            </a:extLst>
          </p:cNvPr>
          <p:cNvSpPr txBox="1"/>
          <p:nvPr/>
        </p:nvSpPr>
        <p:spPr>
          <a:xfrm>
            <a:off x="8800886" y="1975898"/>
            <a:ext cx="3099726" cy="584775"/>
          </a:xfrm>
          <a:prstGeom prst="rect">
            <a:avLst/>
          </a:prstGeom>
          <a:solidFill>
            <a:srgbClr val="FFC000">
              <a:alpha val="35411"/>
            </a:srgbClr>
          </a:solidFill>
        </p:spPr>
        <p:txBody>
          <a:bodyPr wrap="square" rtlCol="0">
            <a:spAutoFit/>
          </a:bodyPr>
          <a:lstStyle/>
          <a:p>
            <a:pPr algn="ctr"/>
            <a:r>
              <a:rPr lang="en-US" sz="3200" dirty="0">
                <a:latin typeface="+mj-lt"/>
              </a:rPr>
              <a:t>KDM-secure PKE</a:t>
            </a:r>
          </a:p>
        </p:txBody>
      </p:sp>
      <p:sp>
        <p:nvSpPr>
          <p:cNvPr id="28" name="TextBox 27">
            <a:extLst>
              <a:ext uri="{FF2B5EF4-FFF2-40B4-BE49-F238E27FC236}">
                <a16:creationId xmlns:a16="http://schemas.microsoft.com/office/drawing/2014/main" id="{266EF254-5105-21E5-7C03-4477E78FC1A9}"/>
              </a:ext>
            </a:extLst>
          </p:cNvPr>
          <p:cNvSpPr txBox="1"/>
          <p:nvPr/>
        </p:nvSpPr>
        <p:spPr>
          <a:xfrm>
            <a:off x="8941642" y="4783354"/>
            <a:ext cx="2580843" cy="1077218"/>
          </a:xfrm>
          <a:prstGeom prst="rect">
            <a:avLst/>
          </a:prstGeom>
          <a:solidFill>
            <a:srgbClr val="FFC000">
              <a:alpha val="35411"/>
            </a:srgbClr>
          </a:solidFill>
        </p:spPr>
        <p:txBody>
          <a:bodyPr wrap="square" rtlCol="0">
            <a:spAutoFit/>
          </a:bodyPr>
          <a:lstStyle/>
          <a:p>
            <a:pPr algn="ctr"/>
            <a:r>
              <a:rPr lang="en-US" sz="3200" dirty="0">
                <a:latin typeface="+mj-lt"/>
              </a:rPr>
              <a:t>Hash Proof System</a:t>
            </a:r>
          </a:p>
        </p:txBody>
      </p:sp>
      <p:sp>
        <p:nvSpPr>
          <p:cNvPr id="29" name="TextBox 28">
            <a:extLst>
              <a:ext uri="{FF2B5EF4-FFF2-40B4-BE49-F238E27FC236}">
                <a16:creationId xmlns:a16="http://schemas.microsoft.com/office/drawing/2014/main" id="{480CA025-2996-DDD8-C2CC-7C186C7F787A}"/>
              </a:ext>
            </a:extLst>
          </p:cNvPr>
          <p:cNvSpPr txBox="1"/>
          <p:nvPr/>
        </p:nvSpPr>
        <p:spPr>
          <a:xfrm>
            <a:off x="7787767" y="379802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30" name="TextBox 29">
            <a:extLst>
              <a:ext uri="{FF2B5EF4-FFF2-40B4-BE49-F238E27FC236}">
                <a16:creationId xmlns:a16="http://schemas.microsoft.com/office/drawing/2014/main" id="{B2DCE650-9A9F-9409-AA90-30FBE8FE1F41}"/>
              </a:ext>
            </a:extLst>
          </p:cNvPr>
          <p:cNvSpPr txBox="1"/>
          <p:nvPr/>
        </p:nvSpPr>
        <p:spPr>
          <a:xfrm>
            <a:off x="7553818" y="1480198"/>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7" name="TextBox 6">
            <a:extLst>
              <a:ext uri="{FF2B5EF4-FFF2-40B4-BE49-F238E27FC236}">
                <a16:creationId xmlns:a16="http://schemas.microsoft.com/office/drawing/2014/main" id="{D5F4ACDA-4911-89F6-D341-8E3058224BE0}"/>
              </a:ext>
            </a:extLst>
          </p:cNvPr>
          <p:cNvSpPr txBox="1"/>
          <p:nvPr/>
        </p:nvSpPr>
        <p:spPr>
          <a:xfrm>
            <a:off x="4630838" y="1384480"/>
            <a:ext cx="2845914"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KEM</a:t>
            </a:r>
          </a:p>
        </p:txBody>
      </p:sp>
      <p:cxnSp>
        <p:nvCxnSpPr>
          <p:cNvPr id="8" name="Straight Arrow Connector 7">
            <a:extLst>
              <a:ext uri="{FF2B5EF4-FFF2-40B4-BE49-F238E27FC236}">
                <a16:creationId xmlns:a16="http://schemas.microsoft.com/office/drawing/2014/main" id="{F351B2AF-B19C-0AB0-A954-A130D22897A9}"/>
              </a:ext>
            </a:extLst>
          </p:cNvPr>
          <p:cNvCxnSpPr>
            <a:cxnSpLocks/>
          </p:cNvCxnSpPr>
          <p:nvPr/>
        </p:nvCxnSpPr>
        <p:spPr>
          <a:xfrm>
            <a:off x="6053795" y="2077276"/>
            <a:ext cx="1" cy="968764"/>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5F90D68-19D8-FC3B-C5C8-990756DBB4D7}"/>
              </a:ext>
            </a:extLst>
          </p:cNvPr>
          <p:cNvSpPr txBox="1"/>
          <p:nvPr/>
        </p:nvSpPr>
        <p:spPr>
          <a:xfrm>
            <a:off x="5966050" y="2358660"/>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9" name="TextBox 8">
            <a:extLst>
              <a:ext uri="{FF2B5EF4-FFF2-40B4-BE49-F238E27FC236}">
                <a16:creationId xmlns:a16="http://schemas.microsoft.com/office/drawing/2014/main" id="{DCA19E6A-51A1-B87E-86A2-9E46416C9739}"/>
              </a:ext>
            </a:extLst>
          </p:cNvPr>
          <p:cNvSpPr txBox="1"/>
          <p:nvPr/>
        </p:nvSpPr>
        <p:spPr>
          <a:xfrm>
            <a:off x="756749" y="2917133"/>
            <a:ext cx="2163359" cy="1077218"/>
          </a:xfrm>
          <a:prstGeom prst="rect">
            <a:avLst/>
          </a:prstGeom>
          <a:solidFill>
            <a:srgbClr val="FFC000">
              <a:alpha val="35411"/>
            </a:srgbClr>
          </a:solidFill>
        </p:spPr>
        <p:txBody>
          <a:bodyPr wrap="square" rtlCol="0">
            <a:spAutoFit/>
          </a:bodyPr>
          <a:lstStyle/>
          <a:p>
            <a:pPr algn="ctr"/>
            <a:r>
              <a:rPr lang="en-US" sz="3200" dirty="0">
                <a:latin typeface="+mj-lt"/>
              </a:rPr>
              <a:t>1-bit 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0" name="Straight Arrow Connector 9">
            <a:extLst>
              <a:ext uri="{FF2B5EF4-FFF2-40B4-BE49-F238E27FC236}">
                <a16:creationId xmlns:a16="http://schemas.microsoft.com/office/drawing/2014/main" id="{0D217BC0-EF78-5132-38A2-8055B9D4D2E6}"/>
              </a:ext>
            </a:extLst>
          </p:cNvPr>
          <p:cNvCxnSpPr>
            <a:cxnSpLocks/>
          </p:cNvCxnSpPr>
          <p:nvPr/>
        </p:nvCxnSpPr>
        <p:spPr>
          <a:xfrm flipV="1">
            <a:off x="3015283" y="3428801"/>
            <a:ext cx="1559103" cy="528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CEDAE73-397E-0246-6D72-923C7C88E8C3}"/>
              </a:ext>
            </a:extLst>
          </p:cNvPr>
          <p:cNvSpPr txBox="1"/>
          <p:nvPr/>
        </p:nvSpPr>
        <p:spPr>
          <a:xfrm>
            <a:off x="2864105" y="3472024"/>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14" name="TextBox 13">
            <a:extLst>
              <a:ext uri="{FF2B5EF4-FFF2-40B4-BE49-F238E27FC236}">
                <a16:creationId xmlns:a16="http://schemas.microsoft.com/office/drawing/2014/main" id="{9DE33A6D-060B-3406-443D-4095EF799FA5}"/>
              </a:ext>
            </a:extLst>
          </p:cNvPr>
          <p:cNvSpPr txBox="1"/>
          <p:nvPr/>
        </p:nvSpPr>
        <p:spPr>
          <a:xfrm>
            <a:off x="3633805" y="3772116"/>
            <a:ext cx="2623456" cy="307777"/>
          </a:xfrm>
          <a:prstGeom prst="rect">
            <a:avLst/>
          </a:prstGeom>
          <a:noFill/>
        </p:spPr>
        <p:txBody>
          <a:bodyPr wrap="square" rtlCol="0">
            <a:spAutoFit/>
          </a:bodyPr>
          <a:lstStyle/>
          <a:p>
            <a:pPr algn="ctr"/>
            <a:r>
              <a:rPr lang="en-US" sz="1400" dirty="0"/>
              <a:t>[Chevalier-Ebrahimi-Vu’22]</a:t>
            </a:r>
            <a:endParaRPr lang="en-US" sz="1400" dirty="0">
              <a:solidFill>
                <a:srgbClr val="00B050"/>
              </a:solidFill>
            </a:endParaRPr>
          </a:p>
        </p:txBody>
      </p:sp>
      <p:sp>
        <p:nvSpPr>
          <p:cNvPr id="17" name="TextBox 16">
            <a:extLst>
              <a:ext uri="{FF2B5EF4-FFF2-40B4-BE49-F238E27FC236}">
                <a16:creationId xmlns:a16="http://schemas.microsoft.com/office/drawing/2014/main" id="{DFD19C0C-5534-DE3A-5AF0-C76BC9B88F98}"/>
              </a:ext>
            </a:extLst>
          </p:cNvPr>
          <p:cNvSpPr txBox="1"/>
          <p:nvPr/>
        </p:nvSpPr>
        <p:spPr>
          <a:xfrm>
            <a:off x="4551777" y="4197531"/>
            <a:ext cx="3004036" cy="584775"/>
          </a:xfrm>
          <a:prstGeom prst="rect">
            <a:avLst/>
          </a:prstGeom>
          <a:solidFill>
            <a:srgbClr val="FFC000">
              <a:alpha val="35411"/>
            </a:srgbClr>
          </a:solidFill>
        </p:spPr>
        <p:txBody>
          <a:bodyPr wrap="square" rtlCol="0">
            <a:spAutoFit/>
          </a:bodyPr>
          <a:lstStyle/>
          <a:p>
            <a:pPr algn="ctr"/>
            <a:r>
              <a:rPr lang="en-US" sz="3200" dirty="0" err="1">
                <a:solidFill>
                  <a:srgbClr val="FF0000"/>
                </a:solidFill>
                <a:latin typeface="+mj-lt"/>
              </a:rPr>
              <a:t>q</a:t>
            </a:r>
            <a:r>
              <a:rPr lang="en-US" sz="3200" dirty="0" err="1">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9" name="Straight Arrow Connector 18">
            <a:extLst>
              <a:ext uri="{FF2B5EF4-FFF2-40B4-BE49-F238E27FC236}">
                <a16:creationId xmlns:a16="http://schemas.microsoft.com/office/drawing/2014/main" id="{89C709F7-807F-DC9E-AE82-C7B24EF84795}"/>
              </a:ext>
            </a:extLst>
          </p:cNvPr>
          <p:cNvCxnSpPr>
            <a:cxnSpLocks/>
          </p:cNvCxnSpPr>
          <p:nvPr/>
        </p:nvCxnSpPr>
        <p:spPr>
          <a:xfrm>
            <a:off x="6053795" y="3789123"/>
            <a:ext cx="0" cy="336308"/>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24221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Overview: Techniques</a:t>
            </a:r>
          </a:p>
        </p:txBody>
      </p:sp>
      <p:sp>
        <p:nvSpPr>
          <p:cNvPr id="2" name="TextBox 1">
            <a:extLst>
              <a:ext uri="{FF2B5EF4-FFF2-40B4-BE49-F238E27FC236}">
                <a16:creationId xmlns:a16="http://schemas.microsoft.com/office/drawing/2014/main" id="{03F18799-30D5-20AC-B48C-865C0A68155E}"/>
              </a:ext>
            </a:extLst>
          </p:cNvPr>
          <p:cNvSpPr txBox="1"/>
          <p:nvPr/>
        </p:nvSpPr>
        <p:spPr>
          <a:xfrm>
            <a:off x="4683305" y="3136414"/>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sp>
        <p:nvSpPr>
          <p:cNvPr id="9" name="TextBox 8">
            <a:extLst>
              <a:ext uri="{FF2B5EF4-FFF2-40B4-BE49-F238E27FC236}">
                <a16:creationId xmlns:a16="http://schemas.microsoft.com/office/drawing/2014/main" id="{DCA19E6A-51A1-B87E-86A2-9E46416C9739}"/>
              </a:ext>
            </a:extLst>
          </p:cNvPr>
          <p:cNvSpPr txBox="1"/>
          <p:nvPr/>
        </p:nvSpPr>
        <p:spPr>
          <a:xfrm>
            <a:off x="756749" y="2917133"/>
            <a:ext cx="2163359" cy="1077218"/>
          </a:xfrm>
          <a:prstGeom prst="rect">
            <a:avLst/>
          </a:prstGeom>
          <a:solidFill>
            <a:srgbClr val="FFC000">
              <a:alpha val="35411"/>
            </a:srgbClr>
          </a:solidFill>
        </p:spPr>
        <p:txBody>
          <a:bodyPr wrap="square" rtlCol="0">
            <a:spAutoFit/>
          </a:bodyPr>
          <a:lstStyle/>
          <a:p>
            <a:pPr algn="ctr"/>
            <a:r>
              <a:rPr lang="en-US" sz="3200" dirty="0">
                <a:latin typeface="+mj-lt"/>
              </a:rPr>
              <a:t>1-bit 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10" name="Straight Arrow Connector 9">
            <a:extLst>
              <a:ext uri="{FF2B5EF4-FFF2-40B4-BE49-F238E27FC236}">
                <a16:creationId xmlns:a16="http://schemas.microsoft.com/office/drawing/2014/main" id="{0D217BC0-EF78-5132-38A2-8055B9D4D2E6}"/>
              </a:ext>
            </a:extLst>
          </p:cNvPr>
          <p:cNvCxnSpPr>
            <a:cxnSpLocks/>
          </p:cNvCxnSpPr>
          <p:nvPr/>
        </p:nvCxnSpPr>
        <p:spPr>
          <a:xfrm flipV="1">
            <a:off x="3015283" y="3428801"/>
            <a:ext cx="1559103" cy="5281"/>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6CEDAE73-397E-0246-6D72-923C7C88E8C3}"/>
              </a:ext>
            </a:extLst>
          </p:cNvPr>
          <p:cNvSpPr txBox="1"/>
          <p:nvPr/>
        </p:nvSpPr>
        <p:spPr>
          <a:xfrm>
            <a:off x="2864105" y="3472024"/>
            <a:ext cx="1861457" cy="307777"/>
          </a:xfrm>
          <a:prstGeom prst="rect">
            <a:avLst/>
          </a:prstGeom>
          <a:noFill/>
        </p:spPr>
        <p:txBody>
          <a:bodyPr wrap="square" rtlCol="0">
            <a:spAutoFit/>
          </a:bodyPr>
          <a:lstStyle/>
          <a:p>
            <a:pPr algn="ctr"/>
            <a:r>
              <a:rPr lang="en-US" sz="1400">
                <a:solidFill>
                  <a:srgbClr val="00B050"/>
                </a:solidFill>
              </a:rPr>
              <a:t>[Our Work]</a:t>
            </a:r>
            <a:endParaRPr lang="en-US" sz="1400" dirty="0">
              <a:solidFill>
                <a:srgbClr val="00B050"/>
              </a:solidFill>
            </a:endParaRPr>
          </a:p>
        </p:txBody>
      </p:sp>
      <p:sp>
        <p:nvSpPr>
          <p:cNvPr id="21" name="TextBox 20">
            <a:extLst>
              <a:ext uri="{FF2B5EF4-FFF2-40B4-BE49-F238E27FC236}">
                <a16:creationId xmlns:a16="http://schemas.microsoft.com/office/drawing/2014/main" id="{832C8C54-BCE0-8076-7C7D-0F05AA923BB7}"/>
              </a:ext>
            </a:extLst>
          </p:cNvPr>
          <p:cNvSpPr txBox="1"/>
          <p:nvPr/>
        </p:nvSpPr>
        <p:spPr>
          <a:xfrm>
            <a:off x="295842" y="402563"/>
            <a:ext cx="3085171" cy="923330"/>
          </a:xfrm>
          <a:prstGeom prst="rect">
            <a:avLst/>
          </a:prstGeom>
          <a:noFill/>
        </p:spPr>
        <p:txBody>
          <a:bodyPr wrap="square" rtlCol="0">
            <a:spAutoFit/>
          </a:bodyPr>
          <a:lstStyle/>
          <a:p>
            <a:pPr algn="ctr"/>
            <a:r>
              <a:rPr lang="en-US" dirty="0"/>
              <a:t>Required a </a:t>
            </a:r>
            <a:r>
              <a:rPr lang="en-US" b="1" dirty="0"/>
              <a:t>“nested” application</a:t>
            </a:r>
            <a:r>
              <a:rPr lang="en-US" dirty="0"/>
              <a:t> of the generalized OW2H lemma.</a:t>
            </a:r>
            <a:endParaRPr lang="en-CH" sz="1600" dirty="0"/>
          </a:p>
        </p:txBody>
      </p:sp>
      <p:sp>
        <p:nvSpPr>
          <p:cNvPr id="22" name="Speech Bubble: Rectangle with Corners Rounded 21">
            <a:extLst>
              <a:ext uri="{FF2B5EF4-FFF2-40B4-BE49-F238E27FC236}">
                <a16:creationId xmlns:a16="http://schemas.microsoft.com/office/drawing/2014/main" id="{6406B866-3446-2371-D286-D0248461C6D6}"/>
              </a:ext>
            </a:extLst>
          </p:cNvPr>
          <p:cNvSpPr/>
          <p:nvPr/>
        </p:nvSpPr>
        <p:spPr>
          <a:xfrm>
            <a:off x="339237" y="343584"/>
            <a:ext cx="2998382" cy="1081799"/>
          </a:xfrm>
          <a:prstGeom prst="wedgeRoundRectCallout">
            <a:avLst>
              <a:gd name="adj1" fmla="val 61842"/>
              <a:gd name="adj2" fmla="val 2283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3" name="Picture 22">
            <a:extLst>
              <a:ext uri="{FF2B5EF4-FFF2-40B4-BE49-F238E27FC236}">
                <a16:creationId xmlns:a16="http://schemas.microsoft.com/office/drawing/2014/main" id="{FECDFFDB-2273-777B-DFFC-AA579F2D177E}"/>
              </a:ext>
            </a:extLst>
          </p:cNvPr>
          <p:cNvPicPr>
            <a:picLocks noChangeAspect="1"/>
          </p:cNvPicPr>
          <p:nvPr/>
        </p:nvPicPr>
        <p:blipFill>
          <a:blip r:embed="rId3">
            <a:alphaModFix amt="20000"/>
          </a:blip>
          <a:stretch>
            <a:fillRect/>
          </a:stretch>
        </p:blipFill>
        <p:spPr>
          <a:xfrm>
            <a:off x="372715" y="3731072"/>
            <a:ext cx="11144454" cy="2914141"/>
          </a:xfrm>
          <a:prstGeom prst="rect">
            <a:avLst/>
          </a:prstGeom>
        </p:spPr>
      </p:pic>
      <p:pic>
        <p:nvPicPr>
          <p:cNvPr id="31" name="Picture 30">
            <a:extLst>
              <a:ext uri="{FF2B5EF4-FFF2-40B4-BE49-F238E27FC236}">
                <a16:creationId xmlns:a16="http://schemas.microsoft.com/office/drawing/2014/main" id="{726A333E-A17B-BC45-362C-FCDAB22AA9F1}"/>
              </a:ext>
            </a:extLst>
          </p:cNvPr>
          <p:cNvPicPr>
            <a:picLocks noChangeAspect="1"/>
          </p:cNvPicPr>
          <p:nvPr/>
        </p:nvPicPr>
        <p:blipFill>
          <a:blip r:embed="rId4">
            <a:alphaModFix amt="20000"/>
          </a:blip>
          <a:stretch>
            <a:fillRect/>
          </a:stretch>
        </p:blipFill>
        <p:spPr>
          <a:xfrm>
            <a:off x="359657" y="1307521"/>
            <a:ext cx="11632176" cy="1889924"/>
          </a:xfrm>
          <a:prstGeom prst="rect">
            <a:avLst/>
          </a:prstGeom>
        </p:spPr>
      </p:pic>
      <p:sp>
        <p:nvSpPr>
          <p:cNvPr id="40" name="Rectangle 39">
            <a:extLst>
              <a:ext uri="{FF2B5EF4-FFF2-40B4-BE49-F238E27FC236}">
                <a16:creationId xmlns:a16="http://schemas.microsoft.com/office/drawing/2014/main" id="{2CEBA0A3-0D37-B815-865E-8A3AAB61DB5F}"/>
              </a:ext>
            </a:extLst>
          </p:cNvPr>
          <p:cNvSpPr/>
          <p:nvPr/>
        </p:nvSpPr>
        <p:spPr>
          <a:xfrm>
            <a:off x="7901927" y="3640648"/>
            <a:ext cx="1626242" cy="405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TextBox 40">
            <a:extLst>
              <a:ext uri="{FF2B5EF4-FFF2-40B4-BE49-F238E27FC236}">
                <a16:creationId xmlns:a16="http://schemas.microsoft.com/office/drawing/2014/main" id="{4ADC36D1-153A-4F71-A1D8-77D258397BBB}"/>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42" name="Rectangle 41">
            <a:extLst>
              <a:ext uri="{FF2B5EF4-FFF2-40B4-BE49-F238E27FC236}">
                <a16:creationId xmlns:a16="http://schemas.microsoft.com/office/drawing/2014/main" id="{795E16FA-7969-5E4E-B7C2-2FDE57A952E1}"/>
              </a:ext>
            </a:extLst>
          </p:cNvPr>
          <p:cNvSpPr/>
          <p:nvPr/>
        </p:nvSpPr>
        <p:spPr>
          <a:xfrm>
            <a:off x="6096000" y="2280213"/>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FB4D0C18-C045-1F20-E630-35F5F01BB10C}"/>
              </a:ext>
            </a:extLst>
          </p:cNvPr>
          <p:cNvSpPr/>
          <p:nvPr/>
        </p:nvSpPr>
        <p:spPr>
          <a:xfrm>
            <a:off x="7722242" y="1353616"/>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Rectangle 43">
            <a:extLst>
              <a:ext uri="{FF2B5EF4-FFF2-40B4-BE49-F238E27FC236}">
                <a16:creationId xmlns:a16="http://schemas.microsoft.com/office/drawing/2014/main" id="{16BFEF11-40EC-FAD0-8BDB-CBF791A09007}"/>
              </a:ext>
            </a:extLst>
          </p:cNvPr>
          <p:cNvSpPr/>
          <p:nvPr/>
        </p:nvSpPr>
        <p:spPr>
          <a:xfrm>
            <a:off x="1861004" y="4197531"/>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5" name="Rectangle 44">
            <a:extLst>
              <a:ext uri="{FF2B5EF4-FFF2-40B4-BE49-F238E27FC236}">
                <a16:creationId xmlns:a16="http://schemas.microsoft.com/office/drawing/2014/main" id="{E681ED6D-3816-7E64-35A9-727C7EACC661}"/>
              </a:ext>
            </a:extLst>
          </p:cNvPr>
          <p:cNvSpPr/>
          <p:nvPr/>
        </p:nvSpPr>
        <p:spPr>
          <a:xfrm>
            <a:off x="3181108" y="4955230"/>
            <a:ext cx="1805927" cy="3838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6" name="TextBox 45">
            <a:extLst>
              <a:ext uri="{FF2B5EF4-FFF2-40B4-BE49-F238E27FC236}">
                <a16:creationId xmlns:a16="http://schemas.microsoft.com/office/drawing/2014/main" id="{48DAACA4-3FA6-2BB3-222C-A54E76180C6D}"/>
              </a:ext>
            </a:extLst>
          </p:cNvPr>
          <p:cNvSpPr txBox="1"/>
          <p:nvPr/>
        </p:nvSpPr>
        <p:spPr>
          <a:xfrm>
            <a:off x="1747386" y="4234964"/>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47" name="TextBox 46">
            <a:extLst>
              <a:ext uri="{FF2B5EF4-FFF2-40B4-BE49-F238E27FC236}">
                <a16:creationId xmlns:a16="http://schemas.microsoft.com/office/drawing/2014/main" id="{F6BB7EB6-1604-9F8F-0613-E6EFFA627C83}"/>
              </a:ext>
            </a:extLst>
          </p:cNvPr>
          <p:cNvSpPr txBox="1"/>
          <p:nvPr/>
        </p:nvSpPr>
        <p:spPr>
          <a:xfrm>
            <a:off x="3071735" y="5074532"/>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48" name="TextBox 47">
            <a:extLst>
              <a:ext uri="{FF2B5EF4-FFF2-40B4-BE49-F238E27FC236}">
                <a16:creationId xmlns:a16="http://schemas.microsoft.com/office/drawing/2014/main" id="{9FAD00FA-25AC-95ED-8C35-54B4C23EBF44}"/>
              </a:ext>
            </a:extLst>
          </p:cNvPr>
          <p:cNvSpPr txBox="1"/>
          <p:nvPr/>
        </p:nvSpPr>
        <p:spPr>
          <a:xfrm>
            <a:off x="7787767" y="379802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49" name="TextBox 48">
            <a:extLst>
              <a:ext uri="{FF2B5EF4-FFF2-40B4-BE49-F238E27FC236}">
                <a16:creationId xmlns:a16="http://schemas.microsoft.com/office/drawing/2014/main" id="{A583D6AB-5C89-AA87-0010-4D632E6C3FBD}"/>
              </a:ext>
            </a:extLst>
          </p:cNvPr>
          <p:cNvSpPr txBox="1"/>
          <p:nvPr/>
        </p:nvSpPr>
        <p:spPr>
          <a:xfrm>
            <a:off x="7553818" y="1480198"/>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
        <p:nvSpPr>
          <p:cNvPr id="50" name="TextBox 49">
            <a:extLst>
              <a:ext uri="{FF2B5EF4-FFF2-40B4-BE49-F238E27FC236}">
                <a16:creationId xmlns:a16="http://schemas.microsoft.com/office/drawing/2014/main" id="{F934CBD6-5546-04A4-E2F6-84BE933D253B}"/>
              </a:ext>
            </a:extLst>
          </p:cNvPr>
          <p:cNvSpPr txBox="1"/>
          <p:nvPr/>
        </p:nvSpPr>
        <p:spPr>
          <a:xfrm>
            <a:off x="5966050" y="2358660"/>
            <a:ext cx="1861457" cy="307777"/>
          </a:xfrm>
          <a:prstGeom prst="rect">
            <a:avLst/>
          </a:prstGeom>
          <a:noFill/>
        </p:spPr>
        <p:txBody>
          <a:bodyPr wrap="square" rtlCol="0">
            <a:spAutoFit/>
          </a:bodyPr>
          <a:lstStyle/>
          <a:p>
            <a:pPr algn="ctr"/>
            <a:r>
              <a:rPr lang="en-US" sz="1400" dirty="0">
                <a:solidFill>
                  <a:srgbClr val="00B050">
                    <a:alpha val="20000"/>
                  </a:srgbClr>
                </a:solidFill>
              </a:rPr>
              <a:t>[Our Work]</a:t>
            </a:r>
          </a:p>
        </p:txBody>
      </p:sp>
    </p:spTree>
    <p:extLst>
      <p:ext uri="{BB962C8B-B14F-4D97-AF65-F5344CB8AC3E}">
        <p14:creationId xmlns:p14="http://schemas.microsoft.com/office/powerpoint/2010/main" val="14362828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D5C6C995-FEA1-AC39-3653-C7D1BC457A72}"/>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Conclusion</a:t>
            </a:r>
          </a:p>
        </p:txBody>
      </p:sp>
    </p:spTree>
    <p:extLst>
      <p:ext uri="{BB962C8B-B14F-4D97-AF65-F5344CB8AC3E}">
        <p14:creationId xmlns:p14="http://schemas.microsoft.com/office/powerpoint/2010/main" val="34822341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9E132D8-F7C9-06B8-48B8-B06622847C98}"/>
              </a:ext>
            </a:extLst>
          </p:cNvPr>
          <p:cNvPicPr>
            <a:picLocks noChangeAspect="1"/>
          </p:cNvPicPr>
          <p:nvPr/>
        </p:nvPicPr>
        <p:blipFill>
          <a:blip r:embed="rId3"/>
          <a:stretch>
            <a:fillRect/>
          </a:stretch>
        </p:blipFill>
        <p:spPr>
          <a:xfrm>
            <a:off x="643467" y="1919060"/>
            <a:ext cx="5291666" cy="3019879"/>
          </a:xfrm>
          <a:prstGeom prst="rect">
            <a:avLst/>
          </a:prstGeom>
        </p:spPr>
      </p:pic>
      <p:sp>
        <p:nvSpPr>
          <p:cNvPr id="54" name="Title 1">
            <a:extLst>
              <a:ext uri="{FF2B5EF4-FFF2-40B4-BE49-F238E27FC236}">
                <a16:creationId xmlns:a16="http://schemas.microsoft.com/office/drawing/2014/main" id="{D5C6C995-FEA1-AC39-3653-C7D1BC457A72}"/>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Conclusion</a:t>
            </a:r>
          </a:p>
        </p:txBody>
      </p:sp>
      <p:cxnSp>
        <p:nvCxnSpPr>
          <p:cNvPr id="55" name="Straight Connector 54">
            <a:extLst>
              <a:ext uri="{FF2B5EF4-FFF2-40B4-BE49-F238E27FC236}">
                <a16:creationId xmlns:a16="http://schemas.microsoft.com/office/drawing/2014/main" id="{19789C10-93DB-F59E-AB48-CD8AA3EFC1ED}"/>
              </a:ext>
            </a:extLst>
          </p:cNvPr>
          <p:cNvCxnSpPr>
            <a:cxnSpLocks/>
          </p:cNvCxnSpPr>
          <p:nvPr/>
        </p:nvCxnSpPr>
        <p:spPr>
          <a:xfrm>
            <a:off x="6096000" y="1483242"/>
            <a:ext cx="0" cy="37267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5AF7798-379E-9509-0403-F73469BD4744}"/>
              </a:ext>
            </a:extLst>
          </p:cNvPr>
          <p:cNvSpPr txBox="1"/>
          <p:nvPr/>
        </p:nvSpPr>
        <p:spPr>
          <a:xfrm>
            <a:off x="2089254" y="5521487"/>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
        <p:nvSpPr>
          <p:cNvPr id="4" name="Rectangle 3">
            <a:extLst>
              <a:ext uri="{FF2B5EF4-FFF2-40B4-BE49-F238E27FC236}">
                <a16:creationId xmlns:a16="http://schemas.microsoft.com/office/drawing/2014/main" id="{3B6CB3A9-AE12-07D3-6418-609D6BC3BCB8}"/>
              </a:ext>
            </a:extLst>
          </p:cNvPr>
          <p:cNvSpPr/>
          <p:nvPr/>
        </p:nvSpPr>
        <p:spPr>
          <a:xfrm>
            <a:off x="4710896" y="3190177"/>
            <a:ext cx="1099595" cy="345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5" name="Picture 4">
            <a:extLst>
              <a:ext uri="{FF2B5EF4-FFF2-40B4-BE49-F238E27FC236}">
                <a16:creationId xmlns:a16="http://schemas.microsoft.com/office/drawing/2014/main" id="{1358E41C-07C5-6A17-102D-C7B55F0CBAEF}"/>
              </a:ext>
            </a:extLst>
          </p:cNvPr>
          <p:cNvPicPr>
            <a:picLocks noChangeAspect="1"/>
          </p:cNvPicPr>
          <p:nvPr/>
        </p:nvPicPr>
        <p:blipFill>
          <a:blip r:embed="rId4">
            <a:alphaModFix/>
          </a:blip>
          <a:stretch>
            <a:fillRect/>
          </a:stretch>
        </p:blipFill>
        <p:spPr>
          <a:xfrm>
            <a:off x="4444705" y="2981055"/>
            <a:ext cx="1365329" cy="566584"/>
          </a:xfrm>
          <a:prstGeom prst="rect">
            <a:avLst/>
          </a:prstGeom>
        </p:spPr>
      </p:pic>
      <p:sp>
        <p:nvSpPr>
          <p:cNvPr id="7" name="Rectangle 6">
            <a:extLst>
              <a:ext uri="{FF2B5EF4-FFF2-40B4-BE49-F238E27FC236}">
                <a16:creationId xmlns:a16="http://schemas.microsoft.com/office/drawing/2014/main" id="{30DDA9C3-4B76-483A-5CD8-419FD3BBA1D9}"/>
              </a:ext>
            </a:extLst>
          </p:cNvPr>
          <p:cNvSpPr/>
          <p:nvPr/>
        </p:nvSpPr>
        <p:spPr>
          <a:xfrm>
            <a:off x="4444250" y="2998416"/>
            <a:ext cx="1425791" cy="47688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8" name="Picture 7">
            <a:extLst>
              <a:ext uri="{FF2B5EF4-FFF2-40B4-BE49-F238E27FC236}">
                <a16:creationId xmlns:a16="http://schemas.microsoft.com/office/drawing/2014/main" id="{9D4246D7-8095-6154-E2D2-4FD6BF8C02B5}"/>
              </a:ext>
            </a:extLst>
          </p:cNvPr>
          <p:cNvPicPr>
            <a:picLocks noChangeAspect="1"/>
          </p:cNvPicPr>
          <p:nvPr/>
        </p:nvPicPr>
        <p:blipFill>
          <a:blip r:embed="rId5">
            <a:alphaModFix/>
          </a:blip>
          <a:stretch>
            <a:fillRect/>
          </a:stretch>
        </p:blipFill>
        <p:spPr>
          <a:xfrm>
            <a:off x="4444705" y="3118103"/>
            <a:ext cx="1365329" cy="389699"/>
          </a:xfrm>
          <a:prstGeom prst="rect">
            <a:avLst/>
          </a:prstGeom>
        </p:spPr>
      </p:pic>
    </p:spTree>
    <p:extLst>
      <p:ext uri="{BB962C8B-B14F-4D97-AF65-F5344CB8AC3E}">
        <p14:creationId xmlns:p14="http://schemas.microsoft.com/office/powerpoint/2010/main" val="26014659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9E132D8-F7C9-06B8-48B8-B06622847C98}"/>
              </a:ext>
            </a:extLst>
          </p:cNvPr>
          <p:cNvPicPr>
            <a:picLocks noChangeAspect="1"/>
          </p:cNvPicPr>
          <p:nvPr/>
        </p:nvPicPr>
        <p:blipFill>
          <a:blip r:embed="rId3"/>
          <a:stretch>
            <a:fillRect/>
          </a:stretch>
        </p:blipFill>
        <p:spPr>
          <a:xfrm>
            <a:off x="643467" y="1919060"/>
            <a:ext cx="5291666" cy="3019879"/>
          </a:xfrm>
          <a:prstGeom prst="rect">
            <a:avLst/>
          </a:prstGeom>
        </p:spPr>
      </p:pic>
      <p:sp>
        <p:nvSpPr>
          <p:cNvPr id="54" name="Title 1">
            <a:extLst>
              <a:ext uri="{FF2B5EF4-FFF2-40B4-BE49-F238E27FC236}">
                <a16:creationId xmlns:a16="http://schemas.microsoft.com/office/drawing/2014/main" id="{D5C6C995-FEA1-AC39-3653-C7D1BC457A72}"/>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Conclusion</a:t>
            </a:r>
          </a:p>
        </p:txBody>
      </p:sp>
      <p:cxnSp>
        <p:nvCxnSpPr>
          <p:cNvPr id="55" name="Straight Connector 54">
            <a:extLst>
              <a:ext uri="{FF2B5EF4-FFF2-40B4-BE49-F238E27FC236}">
                <a16:creationId xmlns:a16="http://schemas.microsoft.com/office/drawing/2014/main" id="{19789C10-93DB-F59E-AB48-CD8AA3EFC1ED}"/>
              </a:ext>
            </a:extLst>
          </p:cNvPr>
          <p:cNvCxnSpPr>
            <a:cxnSpLocks/>
          </p:cNvCxnSpPr>
          <p:nvPr/>
        </p:nvCxnSpPr>
        <p:spPr>
          <a:xfrm>
            <a:off x="6096000" y="1483242"/>
            <a:ext cx="0" cy="37267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368B3D2-0E34-E030-A3F9-C87A10FD7196}"/>
              </a:ext>
            </a:extLst>
          </p:cNvPr>
          <p:cNvSpPr txBox="1"/>
          <p:nvPr/>
        </p:nvSpPr>
        <p:spPr>
          <a:xfrm>
            <a:off x="2089254" y="5521487"/>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
        <p:nvSpPr>
          <p:cNvPr id="3" name="TextBox 2">
            <a:extLst>
              <a:ext uri="{FF2B5EF4-FFF2-40B4-BE49-F238E27FC236}">
                <a16:creationId xmlns:a16="http://schemas.microsoft.com/office/drawing/2014/main" id="{44EF2BF1-10EA-34B2-C188-FB2D1892E989}"/>
              </a:ext>
            </a:extLst>
          </p:cNvPr>
          <p:cNvSpPr txBox="1"/>
          <p:nvPr/>
        </p:nvSpPr>
        <p:spPr>
          <a:xfrm>
            <a:off x="7622583" y="5521486"/>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pic>
        <p:nvPicPr>
          <p:cNvPr id="4" name="Picture 3">
            <a:extLst>
              <a:ext uri="{FF2B5EF4-FFF2-40B4-BE49-F238E27FC236}">
                <a16:creationId xmlns:a16="http://schemas.microsoft.com/office/drawing/2014/main" id="{7029B8E8-3041-AD31-22F6-DA7AC0CF61B9}"/>
              </a:ext>
            </a:extLst>
          </p:cNvPr>
          <p:cNvPicPr>
            <a:picLocks noChangeAspect="1"/>
          </p:cNvPicPr>
          <p:nvPr/>
        </p:nvPicPr>
        <p:blipFill>
          <a:blip r:embed="rId4"/>
          <a:stretch>
            <a:fillRect/>
          </a:stretch>
        </p:blipFill>
        <p:spPr>
          <a:xfrm>
            <a:off x="6239213" y="1908364"/>
            <a:ext cx="5353273" cy="3029841"/>
          </a:xfrm>
          <a:prstGeom prst="rect">
            <a:avLst/>
          </a:prstGeom>
        </p:spPr>
      </p:pic>
      <p:sp>
        <p:nvSpPr>
          <p:cNvPr id="7" name="Rectangle 6">
            <a:extLst>
              <a:ext uri="{FF2B5EF4-FFF2-40B4-BE49-F238E27FC236}">
                <a16:creationId xmlns:a16="http://schemas.microsoft.com/office/drawing/2014/main" id="{B50429ED-79A2-1C57-0F63-04334DA128D5}"/>
              </a:ext>
            </a:extLst>
          </p:cNvPr>
          <p:cNvSpPr/>
          <p:nvPr/>
        </p:nvSpPr>
        <p:spPr>
          <a:xfrm>
            <a:off x="4710896" y="3190177"/>
            <a:ext cx="1099595" cy="345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8" name="Picture 7">
            <a:extLst>
              <a:ext uri="{FF2B5EF4-FFF2-40B4-BE49-F238E27FC236}">
                <a16:creationId xmlns:a16="http://schemas.microsoft.com/office/drawing/2014/main" id="{5F52218D-8909-918E-FB76-A6F9A6CFA3C1}"/>
              </a:ext>
            </a:extLst>
          </p:cNvPr>
          <p:cNvPicPr>
            <a:picLocks noChangeAspect="1"/>
          </p:cNvPicPr>
          <p:nvPr/>
        </p:nvPicPr>
        <p:blipFill>
          <a:blip r:embed="rId5">
            <a:alphaModFix/>
          </a:blip>
          <a:stretch>
            <a:fillRect/>
          </a:stretch>
        </p:blipFill>
        <p:spPr>
          <a:xfrm>
            <a:off x="4444705" y="3118103"/>
            <a:ext cx="1365329" cy="389699"/>
          </a:xfrm>
          <a:prstGeom prst="rect">
            <a:avLst/>
          </a:prstGeom>
        </p:spPr>
      </p:pic>
      <p:sp>
        <p:nvSpPr>
          <p:cNvPr id="9" name="Rectangle 8">
            <a:extLst>
              <a:ext uri="{FF2B5EF4-FFF2-40B4-BE49-F238E27FC236}">
                <a16:creationId xmlns:a16="http://schemas.microsoft.com/office/drawing/2014/main" id="{EE1CE666-4D8F-450E-56AE-108F298C7FF6}"/>
              </a:ext>
            </a:extLst>
          </p:cNvPr>
          <p:cNvSpPr/>
          <p:nvPr/>
        </p:nvSpPr>
        <p:spPr>
          <a:xfrm>
            <a:off x="10133636" y="3006593"/>
            <a:ext cx="1354238" cy="4629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0" name="Picture 9">
            <a:extLst>
              <a:ext uri="{FF2B5EF4-FFF2-40B4-BE49-F238E27FC236}">
                <a16:creationId xmlns:a16="http://schemas.microsoft.com/office/drawing/2014/main" id="{146F6307-5F05-9999-3925-A06F696454B5}"/>
              </a:ext>
            </a:extLst>
          </p:cNvPr>
          <p:cNvPicPr>
            <a:picLocks noChangeAspect="1"/>
          </p:cNvPicPr>
          <p:nvPr/>
        </p:nvPicPr>
        <p:blipFill>
          <a:blip r:embed="rId5">
            <a:alphaModFix/>
          </a:blip>
          <a:stretch>
            <a:fillRect/>
          </a:stretch>
        </p:blipFill>
        <p:spPr>
          <a:xfrm>
            <a:off x="10104689" y="3120319"/>
            <a:ext cx="1365329" cy="389699"/>
          </a:xfrm>
          <a:prstGeom prst="rect">
            <a:avLst/>
          </a:prstGeom>
        </p:spPr>
      </p:pic>
    </p:spTree>
    <p:extLst>
      <p:ext uri="{BB962C8B-B14F-4D97-AF65-F5344CB8AC3E}">
        <p14:creationId xmlns:p14="http://schemas.microsoft.com/office/powerpoint/2010/main" val="27536910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29E132D8-F7C9-06B8-48B8-B06622847C98}"/>
              </a:ext>
            </a:extLst>
          </p:cNvPr>
          <p:cNvPicPr>
            <a:picLocks noChangeAspect="1"/>
          </p:cNvPicPr>
          <p:nvPr/>
        </p:nvPicPr>
        <p:blipFill>
          <a:blip r:embed="rId3"/>
          <a:stretch>
            <a:fillRect/>
          </a:stretch>
        </p:blipFill>
        <p:spPr>
          <a:xfrm>
            <a:off x="643467" y="1919060"/>
            <a:ext cx="5291666" cy="3019879"/>
          </a:xfrm>
          <a:prstGeom prst="rect">
            <a:avLst/>
          </a:prstGeom>
        </p:spPr>
      </p:pic>
      <p:sp>
        <p:nvSpPr>
          <p:cNvPr id="54" name="Title 1">
            <a:extLst>
              <a:ext uri="{FF2B5EF4-FFF2-40B4-BE49-F238E27FC236}">
                <a16:creationId xmlns:a16="http://schemas.microsoft.com/office/drawing/2014/main" id="{D5C6C995-FEA1-AC39-3653-C7D1BC457A72}"/>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Conclusion</a:t>
            </a:r>
          </a:p>
        </p:txBody>
      </p:sp>
      <p:cxnSp>
        <p:nvCxnSpPr>
          <p:cNvPr id="55" name="Straight Connector 54">
            <a:extLst>
              <a:ext uri="{FF2B5EF4-FFF2-40B4-BE49-F238E27FC236}">
                <a16:creationId xmlns:a16="http://schemas.microsoft.com/office/drawing/2014/main" id="{19789C10-93DB-F59E-AB48-CD8AA3EFC1ED}"/>
              </a:ext>
            </a:extLst>
          </p:cNvPr>
          <p:cNvCxnSpPr>
            <a:cxnSpLocks/>
          </p:cNvCxnSpPr>
          <p:nvPr/>
        </p:nvCxnSpPr>
        <p:spPr>
          <a:xfrm>
            <a:off x="6096000" y="1483242"/>
            <a:ext cx="0" cy="37267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026B57D7-B97F-B8C7-3729-A49A40107B67}"/>
              </a:ext>
            </a:extLst>
          </p:cNvPr>
          <p:cNvSpPr txBox="1"/>
          <p:nvPr/>
        </p:nvSpPr>
        <p:spPr>
          <a:xfrm>
            <a:off x="2089254" y="5521487"/>
            <a:ext cx="2580843" cy="584775"/>
          </a:xfrm>
          <a:prstGeom prst="rect">
            <a:avLst/>
          </a:prstGeom>
          <a:solidFill>
            <a:srgbClr val="FFC000">
              <a:alpha val="35411"/>
            </a:srgbClr>
          </a:solidFill>
        </p:spPr>
        <p:txBody>
          <a:bodyPr wrap="square" rtlCol="0">
            <a:spAutoFit/>
          </a:bodyPr>
          <a:lstStyle/>
          <a:p>
            <a:pPr algn="ctr"/>
            <a:r>
              <a:rPr lang="en-US" sz="3200" dirty="0">
                <a:latin typeface="+mj-lt"/>
              </a:rPr>
              <a:t>IND-CCA PKE</a:t>
            </a:r>
          </a:p>
        </p:txBody>
      </p:sp>
      <p:sp>
        <p:nvSpPr>
          <p:cNvPr id="59" name="TextBox 58">
            <a:extLst>
              <a:ext uri="{FF2B5EF4-FFF2-40B4-BE49-F238E27FC236}">
                <a16:creationId xmlns:a16="http://schemas.microsoft.com/office/drawing/2014/main" id="{7F697069-0363-A7F4-FEB7-8222D46686DB}"/>
              </a:ext>
            </a:extLst>
          </p:cNvPr>
          <p:cNvSpPr txBox="1"/>
          <p:nvPr/>
        </p:nvSpPr>
        <p:spPr>
          <a:xfrm>
            <a:off x="7622583" y="5521486"/>
            <a:ext cx="2740981" cy="584775"/>
          </a:xfrm>
          <a:prstGeom prst="rect">
            <a:avLst/>
          </a:prstGeom>
          <a:solidFill>
            <a:srgbClr val="FFC000">
              <a:alpha val="35411"/>
            </a:srgbClr>
          </a:solidFill>
        </p:spPr>
        <p:txBody>
          <a:bodyPr wrap="square" rtlCol="0">
            <a:spAutoFit/>
          </a:bodyPr>
          <a:lstStyle/>
          <a:p>
            <a:pPr algn="ctr"/>
            <a:r>
              <a:rPr lang="en-US" sz="3200" dirty="0">
                <a:latin typeface="+mj-lt"/>
              </a:rPr>
              <a:t>IND-</a:t>
            </a:r>
            <a:r>
              <a:rPr lang="en-US" sz="3200" dirty="0" err="1">
                <a:solidFill>
                  <a:srgbClr val="FF0000"/>
                </a:solidFill>
                <a:latin typeface="+mj-lt"/>
              </a:rPr>
              <a:t>q</a:t>
            </a:r>
            <a:r>
              <a:rPr lang="en-US" sz="3200" dirty="0" err="1">
                <a:latin typeface="+mj-lt"/>
              </a:rPr>
              <a:t>CCA</a:t>
            </a:r>
            <a:r>
              <a:rPr lang="en-US" sz="3200" dirty="0">
                <a:latin typeface="+mj-lt"/>
              </a:rPr>
              <a:t> PKE</a:t>
            </a:r>
          </a:p>
        </p:txBody>
      </p:sp>
      <p:cxnSp>
        <p:nvCxnSpPr>
          <p:cNvPr id="62" name="Straight Arrow Connector 61">
            <a:extLst>
              <a:ext uri="{FF2B5EF4-FFF2-40B4-BE49-F238E27FC236}">
                <a16:creationId xmlns:a16="http://schemas.microsoft.com/office/drawing/2014/main" id="{59D07886-A6A6-53C3-76EE-5A30AEAD8CCD}"/>
              </a:ext>
            </a:extLst>
          </p:cNvPr>
          <p:cNvCxnSpPr>
            <a:cxnSpLocks/>
          </p:cNvCxnSpPr>
          <p:nvPr/>
        </p:nvCxnSpPr>
        <p:spPr>
          <a:xfrm>
            <a:off x="5045148" y="5813873"/>
            <a:ext cx="2136017" cy="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65" name="TextBox 64">
            <a:extLst>
              <a:ext uri="{FF2B5EF4-FFF2-40B4-BE49-F238E27FC236}">
                <a16:creationId xmlns:a16="http://schemas.microsoft.com/office/drawing/2014/main" id="{987CB835-4EBE-A9CD-A418-25CC98397416}"/>
              </a:ext>
            </a:extLst>
          </p:cNvPr>
          <p:cNvSpPr txBox="1"/>
          <p:nvPr/>
        </p:nvSpPr>
        <p:spPr>
          <a:xfrm>
            <a:off x="5182427" y="5833019"/>
            <a:ext cx="1861457" cy="584775"/>
          </a:xfrm>
          <a:prstGeom prst="rect">
            <a:avLst/>
          </a:prstGeom>
          <a:noFill/>
        </p:spPr>
        <p:txBody>
          <a:bodyPr wrap="square" rtlCol="0">
            <a:spAutoFit/>
          </a:bodyPr>
          <a:lstStyle/>
          <a:p>
            <a:pPr algn="ctr"/>
            <a:r>
              <a:rPr lang="en-US" sz="3200" dirty="0"/>
              <a:t>??</a:t>
            </a:r>
          </a:p>
        </p:txBody>
      </p:sp>
      <p:pic>
        <p:nvPicPr>
          <p:cNvPr id="2" name="Picture 1">
            <a:extLst>
              <a:ext uri="{FF2B5EF4-FFF2-40B4-BE49-F238E27FC236}">
                <a16:creationId xmlns:a16="http://schemas.microsoft.com/office/drawing/2014/main" id="{69F6034D-769C-4C2E-454E-8D1A53CA8CE1}"/>
              </a:ext>
            </a:extLst>
          </p:cNvPr>
          <p:cNvPicPr>
            <a:picLocks noChangeAspect="1"/>
          </p:cNvPicPr>
          <p:nvPr/>
        </p:nvPicPr>
        <p:blipFill>
          <a:blip r:embed="rId4"/>
          <a:stretch>
            <a:fillRect/>
          </a:stretch>
        </p:blipFill>
        <p:spPr>
          <a:xfrm>
            <a:off x="6239213" y="1908364"/>
            <a:ext cx="5353273" cy="3029841"/>
          </a:xfrm>
          <a:prstGeom prst="rect">
            <a:avLst/>
          </a:prstGeom>
        </p:spPr>
      </p:pic>
      <p:sp>
        <p:nvSpPr>
          <p:cNvPr id="3" name="Rectangle 2">
            <a:extLst>
              <a:ext uri="{FF2B5EF4-FFF2-40B4-BE49-F238E27FC236}">
                <a16:creationId xmlns:a16="http://schemas.microsoft.com/office/drawing/2014/main" id="{47D710EC-2EEC-1589-8919-74163A927B02}"/>
              </a:ext>
            </a:extLst>
          </p:cNvPr>
          <p:cNvSpPr/>
          <p:nvPr/>
        </p:nvSpPr>
        <p:spPr>
          <a:xfrm>
            <a:off x="4710896" y="3190177"/>
            <a:ext cx="1099595" cy="3458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4" name="Picture 3">
            <a:extLst>
              <a:ext uri="{FF2B5EF4-FFF2-40B4-BE49-F238E27FC236}">
                <a16:creationId xmlns:a16="http://schemas.microsoft.com/office/drawing/2014/main" id="{133B772E-8F57-EAE9-F5B6-266F5126C0C2}"/>
              </a:ext>
            </a:extLst>
          </p:cNvPr>
          <p:cNvPicPr>
            <a:picLocks noChangeAspect="1"/>
          </p:cNvPicPr>
          <p:nvPr/>
        </p:nvPicPr>
        <p:blipFill>
          <a:blip r:embed="rId5">
            <a:alphaModFix/>
          </a:blip>
          <a:stretch>
            <a:fillRect/>
          </a:stretch>
        </p:blipFill>
        <p:spPr>
          <a:xfrm>
            <a:off x="4444705" y="2981055"/>
            <a:ext cx="1365329" cy="566584"/>
          </a:xfrm>
          <a:prstGeom prst="rect">
            <a:avLst/>
          </a:prstGeom>
        </p:spPr>
      </p:pic>
      <p:sp>
        <p:nvSpPr>
          <p:cNvPr id="5" name="Rectangle 4">
            <a:extLst>
              <a:ext uri="{FF2B5EF4-FFF2-40B4-BE49-F238E27FC236}">
                <a16:creationId xmlns:a16="http://schemas.microsoft.com/office/drawing/2014/main" id="{65EFEB04-5E01-5B48-73D0-13EBC3BC4F86}"/>
              </a:ext>
            </a:extLst>
          </p:cNvPr>
          <p:cNvSpPr/>
          <p:nvPr/>
        </p:nvSpPr>
        <p:spPr>
          <a:xfrm>
            <a:off x="4369446" y="3015777"/>
            <a:ext cx="1498920" cy="4479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7" name="Picture 6">
            <a:extLst>
              <a:ext uri="{FF2B5EF4-FFF2-40B4-BE49-F238E27FC236}">
                <a16:creationId xmlns:a16="http://schemas.microsoft.com/office/drawing/2014/main" id="{68EE6949-B968-6171-3C55-3B7DD8492115}"/>
              </a:ext>
            </a:extLst>
          </p:cNvPr>
          <p:cNvPicPr>
            <a:picLocks noChangeAspect="1"/>
          </p:cNvPicPr>
          <p:nvPr/>
        </p:nvPicPr>
        <p:blipFill>
          <a:blip r:embed="rId6">
            <a:alphaModFix/>
          </a:blip>
          <a:stretch>
            <a:fillRect/>
          </a:stretch>
        </p:blipFill>
        <p:spPr>
          <a:xfrm>
            <a:off x="4444705" y="3118103"/>
            <a:ext cx="1365329" cy="389699"/>
          </a:xfrm>
          <a:prstGeom prst="rect">
            <a:avLst/>
          </a:prstGeom>
        </p:spPr>
      </p:pic>
      <p:sp>
        <p:nvSpPr>
          <p:cNvPr id="8" name="Rectangle 7">
            <a:extLst>
              <a:ext uri="{FF2B5EF4-FFF2-40B4-BE49-F238E27FC236}">
                <a16:creationId xmlns:a16="http://schemas.microsoft.com/office/drawing/2014/main" id="{904F6A79-2EEA-E229-EE48-20A7FA58810C}"/>
              </a:ext>
            </a:extLst>
          </p:cNvPr>
          <p:cNvSpPr/>
          <p:nvPr/>
        </p:nvSpPr>
        <p:spPr>
          <a:xfrm>
            <a:off x="10133636" y="3006593"/>
            <a:ext cx="1354238" cy="46291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9" name="Picture 8">
            <a:extLst>
              <a:ext uri="{FF2B5EF4-FFF2-40B4-BE49-F238E27FC236}">
                <a16:creationId xmlns:a16="http://schemas.microsoft.com/office/drawing/2014/main" id="{7A0B993A-537B-AA2F-A20C-9B870DA22FE8}"/>
              </a:ext>
            </a:extLst>
          </p:cNvPr>
          <p:cNvPicPr>
            <a:picLocks noChangeAspect="1"/>
          </p:cNvPicPr>
          <p:nvPr/>
        </p:nvPicPr>
        <p:blipFill>
          <a:blip r:embed="rId6">
            <a:alphaModFix/>
          </a:blip>
          <a:stretch>
            <a:fillRect/>
          </a:stretch>
        </p:blipFill>
        <p:spPr>
          <a:xfrm>
            <a:off x="10104689" y="3120319"/>
            <a:ext cx="1365329" cy="389699"/>
          </a:xfrm>
          <a:prstGeom prst="rect">
            <a:avLst/>
          </a:prstGeom>
        </p:spPr>
      </p:pic>
    </p:spTree>
    <p:extLst>
      <p:ext uri="{BB962C8B-B14F-4D97-AF65-F5344CB8AC3E}">
        <p14:creationId xmlns:p14="http://schemas.microsoft.com/office/powerpoint/2010/main" val="2703798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A89BF57-EB4B-7DC5-C6C0-EA511F927788}"/>
              </a:ext>
            </a:extLst>
          </p:cNvPr>
          <p:cNvSpPr/>
          <p:nvPr/>
        </p:nvSpPr>
        <p:spPr>
          <a:xfrm>
            <a:off x="573111" y="4394811"/>
            <a:ext cx="4329477" cy="2128286"/>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48" name="TextBox 47">
            <a:extLst>
              <a:ext uri="{FF2B5EF4-FFF2-40B4-BE49-F238E27FC236}">
                <a16:creationId xmlns:a16="http://schemas.microsoft.com/office/drawing/2014/main" id="{527D9695-7C10-8C03-0FCC-2C06D9702677}"/>
              </a:ext>
            </a:extLst>
          </p:cNvPr>
          <p:cNvSpPr txBox="1"/>
          <p:nvPr/>
        </p:nvSpPr>
        <p:spPr>
          <a:xfrm>
            <a:off x="573110" y="4492752"/>
            <a:ext cx="4415119" cy="2339102"/>
          </a:xfrm>
          <a:prstGeom prst="rect">
            <a:avLst/>
          </a:prstGeom>
          <a:noFill/>
        </p:spPr>
        <p:txBody>
          <a:bodyPr wrap="square" rtlCol="0">
            <a:spAutoFit/>
          </a:bodyPr>
          <a:lstStyle/>
          <a:p>
            <a:pPr marL="285750" indent="-285750">
              <a:buFont typeface="Arial" panose="020B0604020202020204" pitchFamily="34" charset="0"/>
              <a:buChar char="•"/>
            </a:pPr>
            <a:r>
              <a:rPr lang="en-US" dirty="0"/>
              <a:t>Relevance in (far) future when quantum computing becomes ubiquitous.</a:t>
            </a:r>
          </a:p>
          <a:p>
            <a:endParaRPr lang="en-US" u="sng" dirty="0"/>
          </a:p>
          <a:p>
            <a:pPr marL="285750" indent="-285750">
              <a:buFont typeface="Arial" panose="020B0604020202020204" pitchFamily="34" charset="0"/>
              <a:buChar char="•"/>
            </a:pPr>
            <a:r>
              <a:rPr lang="en-US" dirty="0"/>
              <a:t>Also in not-so-far future when adversaries can trick classical devices to behave “quantumly” (e.g., “frozen smart-card attacks”). </a:t>
            </a:r>
          </a:p>
          <a:p>
            <a:endParaRPr lang="en-US" sz="2000" u="sng" dirty="0"/>
          </a:p>
        </p:txBody>
      </p:sp>
      <p:sp>
        <p:nvSpPr>
          <p:cNvPr id="3" name="Rectangle 2">
            <a:extLst>
              <a:ext uri="{FF2B5EF4-FFF2-40B4-BE49-F238E27FC236}">
                <a16:creationId xmlns:a16="http://schemas.microsoft.com/office/drawing/2014/main" id="{84DAE3DE-B5D0-A3CE-58F3-1D7201E5C13E}"/>
              </a:ext>
            </a:extLst>
          </p:cNvPr>
          <p:cNvSpPr/>
          <p:nvPr/>
        </p:nvSpPr>
        <p:spPr>
          <a:xfrm>
            <a:off x="9740684" y="495085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background with a black square&#10;&#10;Description automatically generated">
            <a:extLst>
              <a:ext uri="{FF2B5EF4-FFF2-40B4-BE49-F238E27FC236}">
                <a16:creationId xmlns:a16="http://schemas.microsoft.com/office/drawing/2014/main" id="{BA87AB06-EDA0-4685-3E12-2A110FCF3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894" y="4362915"/>
            <a:ext cx="2415024" cy="2415024"/>
          </a:xfrm>
          <a:prstGeom prst="rect">
            <a:avLst/>
          </a:prstGeom>
        </p:spPr>
      </p:pic>
      <p:pic>
        <p:nvPicPr>
          <p:cNvPr id="9" name="Picture 8">
            <a:extLst>
              <a:ext uri="{FF2B5EF4-FFF2-40B4-BE49-F238E27FC236}">
                <a16:creationId xmlns:a16="http://schemas.microsoft.com/office/drawing/2014/main" id="{3DD19B9B-BA3F-BBB0-BA8A-A793E6A99349}"/>
              </a:ext>
            </a:extLst>
          </p:cNvPr>
          <p:cNvPicPr>
            <a:picLocks noChangeAspect="1"/>
          </p:cNvPicPr>
          <p:nvPr/>
        </p:nvPicPr>
        <p:blipFill>
          <a:blip r:embed="rId4"/>
          <a:stretch>
            <a:fillRect/>
          </a:stretch>
        </p:blipFill>
        <p:spPr>
          <a:xfrm>
            <a:off x="6797310" y="5215733"/>
            <a:ext cx="2397976" cy="787166"/>
          </a:xfrm>
          <a:prstGeom prst="rect">
            <a:avLst/>
          </a:prstGeom>
        </p:spPr>
      </p:pic>
      <p:pic>
        <p:nvPicPr>
          <p:cNvPr id="22" name="Graphic 21" descr="Programmer female with solid fill">
            <a:extLst>
              <a:ext uri="{FF2B5EF4-FFF2-40B4-BE49-F238E27FC236}">
                <a16:creationId xmlns:a16="http://schemas.microsoft.com/office/drawing/2014/main" id="{71846225-51A4-41E1-8804-F6D178C35B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8770" y="2307374"/>
            <a:ext cx="914400" cy="914400"/>
          </a:xfrm>
          <a:prstGeom prst="rect">
            <a:avLst/>
          </a:prstGeom>
        </p:spPr>
      </p:pic>
      <p:pic>
        <p:nvPicPr>
          <p:cNvPr id="24" name="Graphic 23" descr="Programmer male outline">
            <a:extLst>
              <a:ext uri="{FF2B5EF4-FFF2-40B4-BE49-F238E27FC236}">
                <a16:creationId xmlns:a16="http://schemas.microsoft.com/office/drawing/2014/main" id="{74468D53-1F4E-4561-A1B0-6E0C9FA139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3140" y="2307374"/>
            <a:ext cx="914400" cy="914400"/>
          </a:xfrm>
          <a:prstGeom prst="rect">
            <a:avLst/>
          </a:prstGeom>
        </p:spPr>
      </p:pic>
      <p:sp>
        <p:nvSpPr>
          <p:cNvPr id="25" name="TextBox 24">
            <a:extLst>
              <a:ext uri="{FF2B5EF4-FFF2-40B4-BE49-F238E27FC236}">
                <a16:creationId xmlns:a16="http://schemas.microsoft.com/office/drawing/2014/main" id="{F6B309F3-1A55-4ED1-8923-1D2666EAB1C4}"/>
              </a:ext>
            </a:extLst>
          </p:cNvPr>
          <p:cNvSpPr txBox="1"/>
          <p:nvPr/>
        </p:nvSpPr>
        <p:spPr>
          <a:xfrm>
            <a:off x="3133155" y="2020720"/>
            <a:ext cx="682831" cy="369332"/>
          </a:xfrm>
          <a:prstGeom prst="rect">
            <a:avLst/>
          </a:prstGeom>
          <a:noFill/>
        </p:spPr>
        <p:txBody>
          <a:bodyPr wrap="square" rtlCol="0">
            <a:spAutoFit/>
          </a:bodyPr>
          <a:lstStyle/>
          <a:p>
            <a:r>
              <a:rPr lang="en-US" dirty="0"/>
              <a:t>Alice</a:t>
            </a:r>
            <a:endParaRPr lang="en-CH" dirty="0"/>
          </a:p>
        </p:txBody>
      </p:sp>
      <p:sp>
        <p:nvSpPr>
          <p:cNvPr id="26" name="TextBox 25">
            <a:extLst>
              <a:ext uri="{FF2B5EF4-FFF2-40B4-BE49-F238E27FC236}">
                <a16:creationId xmlns:a16="http://schemas.microsoft.com/office/drawing/2014/main" id="{C0AC5AC4-8B79-4A13-9BC0-F979AD803036}"/>
              </a:ext>
            </a:extLst>
          </p:cNvPr>
          <p:cNvSpPr txBox="1"/>
          <p:nvPr/>
        </p:nvSpPr>
        <p:spPr>
          <a:xfrm>
            <a:off x="8341957" y="2020720"/>
            <a:ext cx="682831" cy="369332"/>
          </a:xfrm>
          <a:prstGeom prst="rect">
            <a:avLst/>
          </a:prstGeom>
          <a:noFill/>
        </p:spPr>
        <p:txBody>
          <a:bodyPr wrap="square" rtlCol="0">
            <a:spAutoFit/>
          </a:bodyPr>
          <a:lstStyle/>
          <a:p>
            <a:r>
              <a:rPr lang="en-US" dirty="0"/>
              <a:t>Bob</a:t>
            </a:r>
            <a:endParaRPr lang="en-CH"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2A4F00-CEB3-49E6-9D5F-21B2FD1709C5}"/>
                  </a:ext>
                </a:extLst>
              </p:cNvPr>
              <p:cNvSpPr txBox="1"/>
              <p:nvPr/>
            </p:nvSpPr>
            <p:spPr>
              <a:xfrm>
                <a:off x="7342564" y="3332982"/>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27" name="TextBox 26">
                <a:extLst>
                  <a:ext uri="{FF2B5EF4-FFF2-40B4-BE49-F238E27FC236}">
                    <a16:creationId xmlns:a16="http://schemas.microsoft.com/office/drawing/2014/main" id="{A72A4F00-CEB3-49E6-9D5F-21B2FD1709C5}"/>
                  </a:ext>
                </a:extLst>
              </p:cNvPr>
              <p:cNvSpPr txBox="1">
                <a:spLocks noRot="1" noChangeAspect="1" noMove="1" noResize="1" noEditPoints="1" noAdjustHandles="1" noChangeArrowheads="1" noChangeShapeType="1" noTextEdit="1"/>
              </p:cNvSpPr>
              <p:nvPr/>
            </p:nvSpPr>
            <p:spPr>
              <a:xfrm>
                <a:off x="7342564" y="3332982"/>
                <a:ext cx="2902469" cy="1061829"/>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8" name="Arrow: Right 27">
                <a:extLst>
                  <a:ext uri="{FF2B5EF4-FFF2-40B4-BE49-F238E27FC236}">
                    <a16:creationId xmlns:a16="http://schemas.microsoft.com/office/drawing/2014/main" id="{1FB9A064-E60E-4B2A-80E8-A41BB75DE447}"/>
                  </a:ext>
                </a:extLst>
              </p:cNvPr>
              <p:cNvSpPr/>
              <p:nvPr/>
            </p:nvSpPr>
            <p:spPr>
              <a:xfrm>
                <a:off x="4473043" y="2661988"/>
                <a:ext cx="3150222"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𝑐</m:t>
                      </m:r>
                    </m:oMath>
                  </m:oMathPara>
                </a14:m>
                <a:endParaRPr lang="en-CH" dirty="0">
                  <a:solidFill>
                    <a:schemeClr val="tx1"/>
                  </a:solidFill>
                </a:endParaRPr>
              </a:p>
            </p:txBody>
          </p:sp>
        </mc:Choice>
        <mc:Fallback xmlns="">
          <p:sp>
            <p:nvSpPr>
              <p:cNvPr id="28" name="Arrow: Right 27">
                <a:extLst>
                  <a:ext uri="{FF2B5EF4-FFF2-40B4-BE49-F238E27FC236}">
                    <a16:creationId xmlns:a16="http://schemas.microsoft.com/office/drawing/2014/main" id="{1FB9A064-E60E-4B2A-80E8-A41BB75DE447}"/>
                  </a:ext>
                </a:extLst>
              </p:cNvPr>
              <p:cNvSpPr>
                <a:spLocks noRot="1" noChangeAspect="1" noMove="1" noResize="1" noEditPoints="1" noAdjustHandles="1" noChangeArrowheads="1" noChangeShapeType="1" noTextEdit="1"/>
              </p:cNvSpPr>
              <p:nvPr/>
            </p:nvSpPr>
            <p:spPr>
              <a:xfrm>
                <a:off x="4473043" y="2661988"/>
                <a:ext cx="3150222" cy="564077"/>
              </a:xfrm>
              <a:prstGeom prst="rightArrow">
                <a:avLst/>
              </a:prstGeom>
              <a:blipFill>
                <a:blip r:embed="rId10"/>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7591ACD-4312-4537-98CF-BB6F316E3C30}"/>
                  </a:ext>
                </a:extLst>
              </p:cNvPr>
              <p:cNvSpPr txBox="1"/>
              <p:nvPr/>
            </p:nvSpPr>
            <p:spPr>
              <a:xfrm>
                <a:off x="4623459" y="1593292"/>
                <a:ext cx="2766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𝑃𝐾𝐸</m:t>
                      </m:r>
                      <m:r>
                        <a:rPr lang="en-US" b="0" i="1" smtClean="0">
                          <a:latin typeface="Cambria Math" panose="02040503050406030204" pitchFamily="18" charset="0"/>
                        </a:rPr>
                        <m:t>=(</m:t>
                      </m:r>
                      <m:r>
                        <a:rPr lang="en-US" b="0" i="1" smtClean="0">
                          <a:latin typeface="Cambria Math" panose="02040503050406030204" pitchFamily="18" charset="0"/>
                        </a:rPr>
                        <m:t>𝐾𝐺𝑒𝑛</m:t>
                      </m:r>
                      <m:r>
                        <a:rPr lang="en-US" b="0" i="1" smtClean="0">
                          <a:latin typeface="Cambria Math" panose="02040503050406030204" pitchFamily="18" charset="0"/>
                        </a:rPr>
                        <m:t>, </m:t>
                      </m:r>
                      <m:r>
                        <a:rPr lang="en-US" b="0" i="1" smtClean="0">
                          <a:latin typeface="Cambria Math" panose="02040503050406030204" pitchFamily="18" charset="0"/>
                        </a:rPr>
                        <m:t>𝐸𝑛𝑐</m:t>
                      </m:r>
                      <m:r>
                        <a:rPr lang="en-US" b="0" i="1" smtClean="0">
                          <a:latin typeface="Cambria Math" panose="02040503050406030204" pitchFamily="18" charset="0"/>
                        </a:rPr>
                        <m:t>, </m:t>
                      </m:r>
                      <m:r>
                        <a:rPr lang="en-US" b="0" i="1" smtClean="0">
                          <a:latin typeface="Cambria Math" panose="02040503050406030204" pitchFamily="18" charset="0"/>
                        </a:rPr>
                        <m:t>𝐷𝑒𝑐</m:t>
                      </m:r>
                      <m:r>
                        <a:rPr lang="en-US" b="0" i="1" smtClean="0">
                          <a:latin typeface="Cambria Math" panose="02040503050406030204" pitchFamily="18" charset="0"/>
                        </a:rPr>
                        <m:t>)</m:t>
                      </m:r>
                    </m:oMath>
                  </m:oMathPara>
                </a14:m>
                <a:endParaRPr lang="en-CH" dirty="0"/>
              </a:p>
            </p:txBody>
          </p:sp>
        </mc:Choice>
        <mc:Fallback xmlns="">
          <p:sp>
            <p:nvSpPr>
              <p:cNvPr id="29" name="TextBox 28">
                <a:extLst>
                  <a:ext uri="{FF2B5EF4-FFF2-40B4-BE49-F238E27FC236}">
                    <a16:creationId xmlns:a16="http://schemas.microsoft.com/office/drawing/2014/main" id="{47591ACD-4312-4537-98CF-BB6F316E3C30}"/>
                  </a:ext>
                </a:extLst>
              </p:cNvPr>
              <p:cNvSpPr txBox="1">
                <a:spLocks noRot="1" noChangeAspect="1" noMove="1" noResize="1" noEditPoints="1" noAdjustHandles="1" noChangeArrowheads="1" noChangeShapeType="1" noTextEdit="1"/>
              </p:cNvSpPr>
              <p:nvPr/>
            </p:nvSpPr>
            <p:spPr>
              <a:xfrm>
                <a:off x="4623459" y="1593292"/>
                <a:ext cx="2766951" cy="369332"/>
              </a:xfrm>
              <a:prstGeom prst="rect">
                <a:avLst/>
              </a:prstGeom>
              <a:blipFill>
                <a:blip r:embed="rId11"/>
                <a:stretch>
                  <a:fillRect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C38C710-1790-4E4A-8CB6-ECCD0B86BC7E}"/>
                  </a:ext>
                </a:extLst>
              </p:cNvPr>
              <p:cNvSpPr txBox="1"/>
              <p:nvPr/>
            </p:nvSpPr>
            <p:spPr>
              <a:xfrm>
                <a:off x="2014735" y="3333519"/>
                <a:ext cx="2902469" cy="147732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𝐸𝑛𝑐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30" name="TextBox 29">
                <a:extLst>
                  <a:ext uri="{FF2B5EF4-FFF2-40B4-BE49-F238E27FC236}">
                    <a16:creationId xmlns:a16="http://schemas.microsoft.com/office/drawing/2014/main" id="{0C38C710-1790-4E4A-8CB6-ECCD0B86BC7E}"/>
                  </a:ext>
                </a:extLst>
              </p:cNvPr>
              <p:cNvSpPr txBox="1">
                <a:spLocks noRot="1" noChangeAspect="1" noMove="1" noResize="1" noEditPoints="1" noAdjustHandles="1" noChangeArrowheads="1" noChangeShapeType="1" noTextEdit="1"/>
              </p:cNvSpPr>
              <p:nvPr/>
            </p:nvSpPr>
            <p:spPr>
              <a:xfrm>
                <a:off x="2014735" y="3333519"/>
                <a:ext cx="2902469" cy="1477328"/>
              </a:xfrm>
              <a:prstGeom prst="rect">
                <a:avLst/>
              </a:prstGeom>
              <a:blipFill>
                <a:blip r:embed="rId12"/>
                <a:stretch>
                  <a:fillRect/>
                </a:stretch>
              </a:blipFill>
            </p:spPr>
            <p:txBody>
              <a:bodyPr/>
              <a:lstStyle/>
              <a:p>
                <a:r>
                  <a:rPr lang="en-CH">
                    <a:noFill/>
                  </a:rPr>
                  <a:t> </a:t>
                </a:r>
              </a:p>
            </p:txBody>
          </p:sp>
        </mc:Fallback>
      </mc:AlternateContent>
      <p:sp>
        <p:nvSpPr>
          <p:cNvPr id="31" name="Arrow: Right 30">
            <a:extLst>
              <a:ext uri="{FF2B5EF4-FFF2-40B4-BE49-F238E27FC236}">
                <a16:creationId xmlns:a16="http://schemas.microsoft.com/office/drawing/2014/main" id="{AD325410-A6E4-4056-8247-610D5B41E861}"/>
              </a:ext>
            </a:extLst>
          </p:cNvPr>
          <p:cNvSpPr/>
          <p:nvPr/>
        </p:nvSpPr>
        <p:spPr>
          <a:xfrm rot="5400000">
            <a:off x="5110958" y="3649568"/>
            <a:ext cx="1696258"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D0F3B2C-9455-4D26-A99D-32D5CD9D3A86}"/>
                  </a:ext>
                </a:extLst>
              </p:cNvPr>
              <p:cNvSpPr txBox="1"/>
              <p:nvPr/>
            </p:nvSpPr>
            <p:spPr>
              <a:xfrm>
                <a:off x="5783749" y="3633568"/>
                <a:ext cx="3506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𝑐</m:t>
                      </m:r>
                    </m:oMath>
                  </m:oMathPara>
                </a14:m>
                <a:endParaRPr lang="en-CH" dirty="0"/>
              </a:p>
            </p:txBody>
          </p:sp>
        </mc:Choice>
        <mc:Fallback xmlns="">
          <p:sp>
            <p:nvSpPr>
              <p:cNvPr id="33" name="TextBox 32">
                <a:extLst>
                  <a:ext uri="{FF2B5EF4-FFF2-40B4-BE49-F238E27FC236}">
                    <a16:creationId xmlns:a16="http://schemas.microsoft.com/office/drawing/2014/main" id="{BD0F3B2C-9455-4D26-A99D-32D5CD9D3A86}"/>
                  </a:ext>
                </a:extLst>
              </p:cNvPr>
              <p:cNvSpPr txBox="1">
                <a:spLocks noRot="1" noChangeAspect="1" noMove="1" noResize="1" noEditPoints="1" noAdjustHandles="1" noChangeArrowheads="1" noChangeShapeType="1" noTextEdit="1"/>
              </p:cNvSpPr>
              <p:nvPr/>
            </p:nvSpPr>
            <p:spPr>
              <a:xfrm>
                <a:off x="5783749" y="3633568"/>
                <a:ext cx="350673" cy="369332"/>
              </a:xfrm>
              <a:prstGeom prst="rect">
                <a:avLst/>
              </a:prstGeom>
              <a:blipFill>
                <a:blip r:embed="rId13"/>
                <a:stretch>
                  <a:fillRect/>
                </a:stretch>
              </a:blipFill>
            </p:spPr>
            <p:txBody>
              <a:bodyPr/>
              <a:lstStyle/>
              <a:p>
                <a:r>
                  <a:rPr lang="en-CH">
                    <a:noFill/>
                  </a:rPr>
                  <a:t> </a:t>
                </a:r>
              </a:p>
            </p:txBody>
          </p:sp>
        </mc:Fallback>
      </mc:AlternateContent>
      <p:pic>
        <p:nvPicPr>
          <p:cNvPr id="34" name="Graphic 33" descr="Detective female with solid fill">
            <a:extLst>
              <a:ext uri="{FF2B5EF4-FFF2-40B4-BE49-F238E27FC236}">
                <a16:creationId xmlns:a16="http://schemas.microsoft.com/office/drawing/2014/main" id="{BB782818-6354-4493-BBA6-307912F340C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07824" y="5102699"/>
            <a:ext cx="914400" cy="914400"/>
          </a:xfrm>
          <a:prstGeom prst="rect">
            <a:avLst/>
          </a:prstGeom>
        </p:spPr>
      </p:pic>
      <p:sp>
        <p:nvSpPr>
          <p:cNvPr id="39" name="TextBox 38">
            <a:extLst>
              <a:ext uri="{FF2B5EF4-FFF2-40B4-BE49-F238E27FC236}">
                <a16:creationId xmlns:a16="http://schemas.microsoft.com/office/drawing/2014/main" id="{91110149-E641-4B8B-96FE-BBDCD50C495D}"/>
              </a:ext>
            </a:extLst>
          </p:cNvPr>
          <p:cNvSpPr txBox="1"/>
          <p:nvPr/>
        </p:nvSpPr>
        <p:spPr>
          <a:xfrm>
            <a:off x="5716630" y="4810847"/>
            <a:ext cx="682831" cy="369332"/>
          </a:xfrm>
          <a:prstGeom prst="rect">
            <a:avLst/>
          </a:prstGeom>
          <a:noFill/>
        </p:spPr>
        <p:txBody>
          <a:bodyPr wrap="square" rtlCol="0">
            <a:spAutoFit/>
          </a:bodyPr>
          <a:lstStyle/>
          <a:p>
            <a:r>
              <a:rPr lang="en-US" dirty="0"/>
              <a:t>Eve</a:t>
            </a:r>
            <a:endParaRPr lang="en-CH" dirty="0"/>
          </a:p>
        </p:txBody>
      </p:sp>
      <p:sp>
        <p:nvSpPr>
          <p:cNvPr id="40" name="Thought Bubble: Cloud 39">
            <a:extLst>
              <a:ext uri="{FF2B5EF4-FFF2-40B4-BE49-F238E27FC236}">
                <a16:creationId xmlns:a16="http://schemas.microsoft.com/office/drawing/2014/main" id="{56E650C5-25E9-4F9D-8B26-B4A04B4AFDDD}"/>
              </a:ext>
            </a:extLst>
          </p:cNvPr>
          <p:cNvSpPr/>
          <p:nvPr/>
        </p:nvSpPr>
        <p:spPr>
          <a:xfrm rot="1156104">
            <a:off x="6260619" y="4460705"/>
            <a:ext cx="920854" cy="700281"/>
          </a:xfrm>
          <a:prstGeom prst="cloudCallout">
            <a:avLst>
              <a:gd name="adj1" fmla="val -25678"/>
              <a:gd name="adj2" fmla="val 853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64F12A-AF4F-48DD-8440-7F6FC6B966FA}"/>
                  </a:ext>
                </a:extLst>
              </p:cNvPr>
              <p:cNvSpPr txBox="1"/>
              <p:nvPr/>
            </p:nvSpPr>
            <p:spPr>
              <a:xfrm>
                <a:off x="6336873" y="457533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m:oMathPara>
                </a14:m>
                <a:endParaRPr lang="en-CH" dirty="0"/>
              </a:p>
            </p:txBody>
          </p:sp>
        </mc:Choice>
        <mc:Fallback xmlns="">
          <p:sp>
            <p:nvSpPr>
              <p:cNvPr id="41" name="TextBox 40">
                <a:extLst>
                  <a:ext uri="{FF2B5EF4-FFF2-40B4-BE49-F238E27FC236}">
                    <a16:creationId xmlns:a16="http://schemas.microsoft.com/office/drawing/2014/main" id="{7664F12A-AF4F-48DD-8440-7F6FC6B966FA}"/>
                  </a:ext>
                </a:extLst>
              </p:cNvPr>
              <p:cNvSpPr txBox="1">
                <a:spLocks noRot="1" noChangeAspect="1" noMove="1" noResize="1" noEditPoints="1" noAdjustHandles="1" noChangeArrowheads="1" noChangeShapeType="1" noTextEdit="1"/>
              </p:cNvSpPr>
              <p:nvPr/>
            </p:nvSpPr>
            <p:spPr>
              <a:xfrm>
                <a:off x="6336873" y="4575335"/>
                <a:ext cx="769830" cy="369332"/>
              </a:xfrm>
              <a:prstGeom prst="rect">
                <a:avLst/>
              </a:prstGeom>
              <a:blipFill>
                <a:blip r:embed="rId16"/>
                <a:stretch>
                  <a:fillRect/>
                </a:stretch>
              </a:blipFill>
            </p:spPr>
            <p:txBody>
              <a:bodyPr/>
              <a:lstStyle/>
              <a:p>
                <a:r>
                  <a:rPr lang="en-CH">
                    <a:noFill/>
                  </a:rPr>
                  <a:t> </a:t>
                </a:r>
              </a:p>
            </p:txBody>
          </p:sp>
        </mc:Fallback>
      </mc:AlternateContent>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IND-</a:t>
            </a:r>
            <a:r>
              <a:rPr lang="en-US" dirty="0" err="1">
                <a:solidFill>
                  <a:srgbClr val="FF0000"/>
                </a:solidFill>
              </a:rPr>
              <a:t>q</a:t>
            </a:r>
            <a:r>
              <a:rPr lang="en-US" dirty="0" err="1"/>
              <a:t>CCA</a:t>
            </a:r>
            <a:r>
              <a:rPr lang="en-US" dirty="0"/>
              <a:t> Security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E6C8C4-AE39-991E-E6E4-36A920030B24}"/>
                  </a:ext>
                </a:extLst>
              </p:cNvPr>
              <p:cNvSpPr txBox="1"/>
              <p:nvPr/>
            </p:nvSpPr>
            <p:spPr>
              <a:xfrm>
                <a:off x="7339468" y="4925069"/>
                <a:ext cx="1467661" cy="4023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𝛼</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m:t>
                                  </m:r>
                                </m:e>
                              </m:d>
                            </m:e>
                          </m:d>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m:t>
                              </m:r>
                            </m:e>
                          </m:d>
                        </m:e>
                      </m:d>
                    </m:oMath>
                  </m:oMathPara>
                </a14:m>
                <a:endParaRPr lang="en-CH" dirty="0"/>
              </a:p>
            </p:txBody>
          </p:sp>
        </mc:Choice>
        <mc:Fallback xmlns="">
          <p:sp>
            <p:nvSpPr>
              <p:cNvPr id="6" name="TextBox 5">
                <a:extLst>
                  <a:ext uri="{FF2B5EF4-FFF2-40B4-BE49-F238E27FC236}">
                    <a16:creationId xmlns:a16="http://schemas.microsoft.com/office/drawing/2014/main" id="{09E6C8C4-AE39-991E-E6E4-36A920030B24}"/>
                  </a:ext>
                </a:extLst>
              </p:cNvPr>
              <p:cNvSpPr txBox="1">
                <a:spLocks noRot="1" noChangeAspect="1" noMove="1" noResize="1" noEditPoints="1" noAdjustHandles="1" noChangeArrowheads="1" noChangeShapeType="1" noTextEdit="1"/>
              </p:cNvSpPr>
              <p:nvPr/>
            </p:nvSpPr>
            <p:spPr>
              <a:xfrm>
                <a:off x="7339468" y="4925069"/>
                <a:ext cx="1467661" cy="402354"/>
              </a:xfrm>
              <a:prstGeom prst="rect">
                <a:avLst/>
              </a:prstGeom>
              <a:blipFill>
                <a:blip r:embed="rId17"/>
                <a:stretch>
                  <a:fillRect l="-12448" t="-156061" r="-40664" b="-23333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94F5AD-9916-72D1-70AF-2EA9C64F8010}"/>
                  </a:ext>
                </a:extLst>
              </p:cNvPr>
              <p:cNvSpPr txBox="1"/>
              <p:nvPr/>
            </p:nvSpPr>
            <p:spPr>
              <a:xfrm>
                <a:off x="7243777" y="5923841"/>
                <a:ext cx="1658741" cy="4023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𝛼</m:t>
                      </m:r>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e>
                              </m:d>
                            </m:e>
                          </m:d>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e>
                          </m:d>
                        </m:e>
                      </m:d>
                    </m:oMath>
                  </m:oMathPara>
                </a14:m>
                <a:endParaRPr lang="en-CH" dirty="0"/>
              </a:p>
            </p:txBody>
          </p:sp>
        </mc:Choice>
        <mc:Fallback xmlns="">
          <p:sp>
            <p:nvSpPr>
              <p:cNvPr id="7" name="TextBox 6">
                <a:extLst>
                  <a:ext uri="{FF2B5EF4-FFF2-40B4-BE49-F238E27FC236}">
                    <a16:creationId xmlns:a16="http://schemas.microsoft.com/office/drawing/2014/main" id="{0594F5AD-9916-72D1-70AF-2EA9C64F8010}"/>
                  </a:ext>
                </a:extLst>
              </p:cNvPr>
              <p:cNvSpPr txBox="1">
                <a:spLocks noRot="1" noChangeAspect="1" noMove="1" noResize="1" noEditPoints="1" noAdjustHandles="1" noChangeArrowheads="1" noChangeShapeType="1" noTextEdit="1"/>
              </p:cNvSpPr>
              <p:nvPr/>
            </p:nvSpPr>
            <p:spPr>
              <a:xfrm>
                <a:off x="7243777" y="5923841"/>
                <a:ext cx="1658741" cy="402354"/>
              </a:xfrm>
              <a:prstGeom prst="rect">
                <a:avLst/>
              </a:prstGeom>
              <a:blipFill>
                <a:blip r:embed="rId18"/>
                <a:stretch>
                  <a:fillRect l="-10294" t="-156061" r="-36029" b="-23333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570B585-EBC5-6868-38EB-77E760FF137F}"/>
                  </a:ext>
                </a:extLst>
              </p:cNvPr>
              <p:cNvSpPr txBox="1"/>
              <p:nvPr/>
            </p:nvSpPr>
            <p:spPr>
              <a:xfrm>
                <a:off x="9195286" y="520010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 name="TextBox 3">
                <a:extLst>
                  <a:ext uri="{FF2B5EF4-FFF2-40B4-BE49-F238E27FC236}">
                    <a16:creationId xmlns:a16="http://schemas.microsoft.com/office/drawing/2014/main" id="{1570B585-EBC5-6868-38EB-77E760FF137F}"/>
                  </a:ext>
                </a:extLst>
              </p:cNvPr>
              <p:cNvSpPr txBox="1">
                <a:spLocks noRot="1" noChangeAspect="1" noMove="1" noResize="1" noEditPoints="1" noAdjustHandles="1" noChangeArrowheads="1" noChangeShapeType="1" noTextEdit="1"/>
              </p:cNvSpPr>
              <p:nvPr/>
            </p:nvSpPr>
            <p:spPr>
              <a:xfrm>
                <a:off x="9195286" y="5200107"/>
                <a:ext cx="2902469" cy="1061829"/>
              </a:xfrm>
              <a:prstGeom prst="rect">
                <a:avLst/>
              </a:prstGeom>
              <a:blipFill>
                <a:blip r:embed="rId19"/>
                <a:stretch>
                  <a:fillRect/>
                </a:stretch>
              </a:blipFill>
            </p:spPr>
            <p:txBody>
              <a:bodyPr/>
              <a:lstStyle/>
              <a:p>
                <a:r>
                  <a:rPr lang="en-CH">
                    <a:noFill/>
                  </a:rPr>
                  <a:t> </a:t>
                </a:r>
              </a:p>
            </p:txBody>
          </p:sp>
        </mc:Fallback>
      </mc:AlternateContent>
      <p:sp>
        <p:nvSpPr>
          <p:cNvPr id="45" name="TextBox 44">
            <a:extLst>
              <a:ext uri="{FF2B5EF4-FFF2-40B4-BE49-F238E27FC236}">
                <a16:creationId xmlns:a16="http://schemas.microsoft.com/office/drawing/2014/main" id="{3727BE20-177F-7137-9A5A-8A22A0C5D7DD}"/>
              </a:ext>
            </a:extLst>
          </p:cNvPr>
          <p:cNvSpPr txBox="1"/>
          <p:nvPr/>
        </p:nvSpPr>
        <p:spPr>
          <a:xfrm>
            <a:off x="516078" y="1364053"/>
            <a:ext cx="2316825" cy="646331"/>
          </a:xfrm>
          <a:prstGeom prst="rect">
            <a:avLst/>
          </a:prstGeom>
          <a:noFill/>
        </p:spPr>
        <p:txBody>
          <a:bodyPr wrap="square" rtlCol="0">
            <a:spAutoFit/>
          </a:bodyPr>
          <a:lstStyle/>
          <a:p>
            <a:pPr algn="ctr"/>
            <a:r>
              <a:rPr lang="en-US" dirty="0"/>
              <a:t>Introduced by [Boneh-Zhandry’13].</a:t>
            </a:r>
            <a:endParaRPr lang="en-CH" sz="1600" dirty="0"/>
          </a:p>
        </p:txBody>
      </p:sp>
      <p:sp>
        <p:nvSpPr>
          <p:cNvPr id="46" name="Speech Bubble: Rectangle with Corners Rounded 45">
            <a:extLst>
              <a:ext uri="{FF2B5EF4-FFF2-40B4-BE49-F238E27FC236}">
                <a16:creationId xmlns:a16="http://schemas.microsoft.com/office/drawing/2014/main" id="{63FF3097-1A77-0396-CDB3-B8901E0C8308}"/>
              </a:ext>
            </a:extLst>
          </p:cNvPr>
          <p:cNvSpPr/>
          <p:nvPr/>
        </p:nvSpPr>
        <p:spPr>
          <a:xfrm>
            <a:off x="568841" y="1289548"/>
            <a:ext cx="2197490" cy="814858"/>
          </a:xfrm>
          <a:prstGeom prst="wedgeRoundRectCallout">
            <a:avLst>
              <a:gd name="adj1" fmla="val 146036"/>
              <a:gd name="adj2" fmla="val -609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Rectangle 1">
            <a:extLst>
              <a:ext uri="{FF2B5EF4-FFF2-40B4-BE49-F238E27FC236}">
                <a16:creationId xmlns:a16="http://schemas.microsoft.com/office/drawing/2014/main" id="{C0021368-C41C-C562-F02B-BCBB39840BEF}"/>
              </a:ext>
            </a:extLst>
          </p:cNvPr>
          <p:cNvSpPr/>
          <p:nvPr/>
        </p:nvSpPr>
        <p:spPr>
          <a:xfrm>
            <a:off x="265814" y="4328379"/>
            <a:ext cx="4866924" cy="2343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18805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0A89BF57-EB4B-7DC5-C6C0-EA511F927788}"/>
              </a:ext>
            </a:extLst>
          </p:cNvPr>
          <p:cNvSpPr/>
          <p:nvPr/>
        </p:nvSpPr>
        <p:spPr>
          <a:xfrm>
            <a:off x="573111" y="4394811"/>
            <a:ext cx="4329477" cy="2128286"/>
          </a:xfrm>
          <a:prstGeom prst="rect">
            <a:avLst/>
          </a:prstGeom>
          <a:solidFill>
            <a:srgbClr val="FFC000">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H" dirty="0"/>
          </a:p>
        </p:txBody>
      </p:sp>
      <p:sp>
        <p:nvSpPr>
          <p:cNvPr id="48" name="TextBox 47">
            <a:extLst>
              <a:ext uri="{FF2B5EF4-FFF2-40B4-BE49-F238E27FC236}">
                <a16:creationId xmlns:a16="http://schemas.microsoft.com/office/drawing/2014/main" id="{527D9695-7C10-8C03-0FCC-2C06D9702677}"/>
              </a:ext>
            </a:extLst>
          </p:cNvPr>
          <p:cNvSpPr txBox="1"/>
          <p:nvPr/>
        </p:nvSpPr>
        <p:spPr>
          <a:xfrm>
            <a:off x="573110" y="4492752"/>
            <a:ext cx="4415119" cy="2339102"/>
          </a:xfrm>
          <a:prstGeom prst="rect">
            <a:avLst/>
          </a:prstGeom>
          <a:noFill/>
        </p:spPr>
        <p:txBody>
          <a:bodyPr wrap="square" rtlCol="0">
            <a:spAutoFit/>
          </a:bodyPr>
          <a:lstStyle/>
          <a:p>
            <a:pPr marL="285750" indent="-285750">
              <a:buFont typeface="Arial" panose="020B0604020202020204" pitchFamily="34" charset="0"/>
              <a:buChar char="•"/>
            </a:pPr>
            <a:r>
              <a:rPr lang="en-US" dirty="0"/>
              <a:t>Relevance in future when quantum computing becomes ubiquitous.</a:t>
            </a:r>
          </a:p>
          <a:p>
            <a:endParaRPr lang="en-US" u="sng" dirty="0"/>
          </a:p>
          <a:p>
            <a:pPr marL="285750" indent="-285750">
              <a:buFont typeface="Arial" panose="020B0604020202020204" pitchFamily="34" charset="0"/>
              <a:buChar char="•"/>
            </a:pPr>
            <a:r>
              <a:rPr lang="en-US" dirty="0"/>
              <a:t>Also in not-so-far future when adversaries can trick classical devices to behave “quantumly” (e.g., “frozen smart-card attacks”). </a:t>
            </a:r>
          </a:p>
          <a:p>
            <a:endParaRPr lang="en-US" sz="2000" u="sng" dirty="0"/>
          </a:p>
        </p:txBody>
      </p:sp>
      <p:sp>
        <p:nvSpPr>
          <p:cNvPr id="3" name="Rectangle 2">
            <a:extLst>
              <a:ext uri="{FF2B5EF4-FFF2-40B4-BE49-F238E27FC236}">
                <a16:creationId xmlns:a16="http://schemas.microsoft.com/office/drawing/2014/main" id="{84DAE3DE-B5D0-A3CE-58F3-1D7201E5C13E}"/>
              </a:ext>
            </a:extLst>
          </p:cNvPr>
          <p:cNvSpPr/>
          <p:nvPr/>
        </p:nvSpPr>
        <p:spPr>
          <a:xfrm>
            <a:off x="9740684" y="4950859"/>
            <a:ext cx="1811675" cy="12373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ack background with a black square&#10;&#10;Description automatically generated">
            <a:extLst>
              <a:ext uri="{FF2B5EF4-FFF2-40B4-BE49-F238E27FC236}">
                <a16:creationId xmlns:a16="http://schemas.microsoft.com/office/drawing/2014/main" id="{BA87AB06-EDA0-4685-3E12-2A110FCF3E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894" y="4362915"/>
            <a:ext cx="2415024" cy="2415024"/>
          </a:xfrm>
          <a:prstGeom prst="rect">
            <a:avLst/>
          </a:prstGeom>
        </p:spPr>
      </p:pic>
      <p:pic>
        <p:nvPicPr>
          <p:cNvPr id="9" name="Picture 8">
            <a:extLst>
              <a:ext uri="{FF2B5EF4-FFF2-40B4-BE49-F238E27FC236}">
                <a16:creationId xmlns:a16="http://schemas.microsoft.com/office/drawing/2014/main" id="{3DD19B9B-BA3F-BBB0-BA8A-A793E6A99349}"/>
              </a:ext>
            </a:extLst>
          </p:cNvPr>
          <p:cNvPicPr>
            <a:picLocks noChangeAspect="1"/>
          </p:cNvPicPr>
          <p:nvPr/>
        </p:nvPicPr>
        <p:blipFill>
          <a:blip r:embed="rId4"/>
          <a:stretch>
            <a:fillRect/>
          </a:stretch>
        </p:blipFill>
        <p:spPr>
          <a:xfrm>
            <a:off x="6797310" y="5215733"/>
            <a:ext cx="2397976" cy="787166"/>
          </a:xfrm>
          <a:prstGeom prst="rect">
            <a:avLst/>
          </a:prstGeom>
        </p:spPr>
      </p:pic>
      <p:pic>
        <p:nvPicPr>
          <p:cNvPr id="22" name="Graphic 21" descr="Programmer female with solid fill">
            <a:extLst>
              <a:ext uri="{FF2B5EF4-FFF2-40B4-BE49-F238E27FC236}">
                <a16:creationId xmlns:a16="http://schemas.microsoft.com/office/drawing/2014/main" id="{71846225-51A4-41E1-8804-F6D178C35B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008770" y="2307374"/>
            <a:ext cx="914400" cy="914400"/>
          </a:xfrm>
          <a:prstGeom prst="rect">
            <a:avLst/>
          </a:prstGeom>
        </p:spPr>
      </p:pic>
      <p:pic>
        <p:nvPicPr>
          <p:cNvPr id="24" name="Graphic 23" descr="Programmer male outline">
            <a:extLst>
              <a:ext uri="{FF2B5EF4-FFF2-40B4-BE49-F238E27FC236}">
                <a16:creationId xmlns:a16="http://schemas.microsoft.com/office/drawing/2014/main" id="{74468D53-1F4E-4561-A1B0-6E0C9FA1392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173140" y="2307374"/>
            <a:ext cx="914400" cy="914400"/>
          </a:xfrm>
          <a:prstGeom prst="rect">
            <a:avLst/>
          </a:prstGeom>
        </p:spPr>
      </p:pic>
      <p:sp>
        <p:nvSpPr>
          <p:cNvPr id="25" name="TextBox 24">
            <a:extLst>
              <a:ext uri="{FF2B5EF4-FFF2-40B4-BE49-F238E27FC236}">
                <a16:creationId xmlns:a16="http://schemas.microsoft.com/office/drawing/2014/main" id="{F6B309F3-1A55-4ED1-8923-1D2666EAB1C4}"/>
              </a:ext>
            </a:extLst>
          </p:cNvPr>
          <p:cNvSpPr txBox="1"/>
          <p:nvPr/>
        </p:nvSpPr>
        <p:spPr>
          <a:xfrm>
            <a:off x="3133155" y="2020720"/>
            <a:ext cx="682831" cy="369332"/>
          </a:xfrm>
          <a:prstGeom prst="rect">
            <a:avLst/>
          </a:prstGeom>
          <a:noFill/>
        </p:spPr>
        <p:txBody>
          <a:bodyPr wrap="square" rtlCol="0">
            <a:spAutoFit/>
          </a:bodyPr>
          <a:lstStyle/>
          <a:p>
            <a:r>
              <a:rPr lang="en-US" dirty="0"/>
              <a:t>Alice</a:t>
            </a:r>
            <a:endParaRPr lang="en-CH" dirty="0"/>
          </a:p>
        </p:txBody>
      </p:sp>
      <p:sp>
        <p:nvSpPr>
          <p:cNvPr id="26" name="TextBox 25">
            <a:extLst>
              <a:ext uri="{FF2B5EF4-FFF2-40B4-BE49-F238E27FC236}">
                <a16:creationId xmlns:a16="http://schemas.microsoft.com/office/drawing/2014/main" id="{C0AC5AC4-8B79-4A13-9BC0-F979AD803036}"/>
              </a:ext>
            </a:extLst>
          </p:cNvPr>
          <p:cNvSpPr txBox="1"/>
          <p:nvPr/>
        </p:nvSpPr>
        <p:spPr>
          <a:xfrm>
            <a:off x="8341957" y="2020720"/>
            <a:ext cx="682831" cy="369332"/>
          </a:xfrm>
          <a:prstGeom prst="rect">
            <a:avLst/>
          </a:prstGeom>
          <a:noFill/>
        </p:spPr>
        <p:txBody>
          <a:bodyPr wrap="square" rtlCol="0">
            <a:spAutoFit/>
          </a:bodyPr>
          <a:lstStyle/>
          <a:p>
            <a:r>
              <a:rPr lang="en-US" dirty="0"/>
              <a:t>Bob</a:t>
            </a:r>
            <a:endParaRPr lang="en-CH"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A72A4F00-CEB3-49E6-9D5F-21B2FD1709C5}"/>
                  </a:ext>
                </a:extLst>
              </p:cNvPr>
              <p:cNvSpPr txBox="1"/>
              <p:nvPr/>
            </p:nvSpPr>
            <p:spPr>
              <a:xfrm>
                <a:off x="7342564" y="3332982"/>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27" name="TextBox 26">
                <a:extLst>
                  <a:ext uri="{FF2B5EF4-FFF2-40B4-BE49-F238E27FC236}">
                    <a16:creationId xmlns:a16="http://schemas.microsoft.com/office/drawing/2014/main" id="{A72A4F00-CEB3-49E6-9D5F-21B2FD1709C5}"/>
                  </a:ext>
                </a:extLst>
              </p:cNvPr>
              <p:cNvSpPr txBox="1">
                <a:spLocks noRot="1" noChangeAspect="1" noMove="1" noResize="1" noEditPoints="1" noAdjustHandles="1" noChangeArrowheads="1" noChangeShapeType="1" noTextEdit="1"/>
              </p:cNvSpPr>
              <p:nvPr/>
            </p:nvSpPr>
            <p:spPr>
              <a:xfrm>
                <a:off x="7342564" y="3332982"/>
                <a:ext cx="2902469" cy="1061829"/>
              </a:xfrm>
              <a:prstGeom prst="rect">
                <a:avLst/>
              </a:prstGeom>
              <a:blipFill>
                <a:blip r:embed="rId9"/>
                <a:stretch>
                  <a:fillRect/>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8" name="Arrow: Right 27">
                <a:extLst>
                  <a:ext uri="{FF2B5EF4-FFF2-40B4-BE49-F238E27FC236}">
                    <a16:creationId xmlns:a16="http://schemas.microsoft.com/office/drawing/2014/main" id="{1FB9A064-E60E-4B2A-80E8-A41BB75DE447}"/>
                  </a:ext>
                </a:extLst>
              </p:cNvPr>
              <p:cNvSpPr/>
              <p:nvPr/>
            </p:nvSpPr>
            <p:spPr>
              <a:xfrm>
                <a:off x="4473043" y="2661988"/>
                <a:ext cx="3150222"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𝑐</m:t>
                      </m:r>
                    </m:oMath>
                  </m:oMathPara>
                </a14:m>
                <a:endParaRPr lang="en-CH" dirty="0">
                  <a:solidFill>
                    <a:schemeClr val="tx1"/>
                  </a:solidFill>
                </a:endParaRPr>
              </a:p>
            </p:txBody>
          </p:sp>
        </mc:Choice>
        <mc:Fallback xmlns="">
          <p:sp>
            <p:nvSpPr>
              <p:cNvPr id="28" name="Arrow: Right 27">
                <a:extLst>
                  <a:ext uri="{FF2B5EF4-FFF2-40B4-BE49-F238E27FC236}">
                    <a16:creationId xmlns:a16="http://schemas.microsoft.com/office/drawing/2014/main" id="{1FB9A064-E60E-4B2A-80E8-A41BB75DE447}"/>
                  </a:ext>
                </a:extLst>
              </p:cNvPr>
              <p:cNvSpPr>
                <a:spLocks noRot="1" noChangeAspect="1" noMove="1" noResize="1" noEditPoints="1" noAdjustHandles="1" noChangeArrowheads="1" noChangeShapeType="1" noTextEdit="1"/>
              </p:cNvSpPr>
              <p:nvPr/>
            </p:nvSpPr>
            <p:spPr>
              <a:xfrm>
                <a:off x="4473043" y="2661988"/>
                <a:ext cx="3150222" cy="564077"/>
              </a:xfrm>
              <a:prstGeom prst="rightArrow">
                <a:avLst/>
              </a:prstGeom>
              <a:blipFill>
                <a:blip r:embed="rId10"/>
                <a:stretch>
                  <a:fillRect/>
                </a:stretch>
              </a:blipFill>
              <a:ln>
                <a:noFill/>
              </a:ln>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47591ACD-4312-4537-98CF-BB6F316E3C30}"/>
                  </a:ext>
                </a:extLst>
              </p:cNvPr>
              <p:cNvSpPr txBox="1"/>
              <p:nvPr/>
            </p:nvSpPr>
            <p:spPr>
              <a:xfrm>
                <a:off x="4623459" y="1593292"/>
                <a:ext cx="27669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𝑃𝐾𝐸</m:t>
                      </m:r>
                      <m:r>
                        <a:rPr lang="en-US" b="0" i="1" smtClean="0">
                          <a:latin typeface="Cambria Math" panose="02040503050406030204" pitchFamily="18" charset="0"/>
                        </a:rPr>
                        <m:t>=(</m:t>
                      </m:r>
                      <m:r>
                        <a:rPr lang="en-US" b="0" i="1" smtClean="0">
                          <a:latin typeface="Cambria Math" panose="02040503050406030204" pitchFamily="18" charset="0"/>
                        </a:rPr>
                        <m:t>𝐾𝐺𝑒𝑛</m:t>
                      </m:r>
                      <m:r>
                        <a:rPr lang="en-US" b="0" i="1" smtClean="0">
                          <a:latin typeface="Cambria Math" panose="02040503050406030204" pitchFamily="18" charset="0"/>
                        </a:rPr>
                        <m:t>, </m:t>
                      </m:r>
                      <m:r>
                        <a:rPr lang="en-US" b="0" i="1" smtClean="0">
                          <a:latin typeface="Cambria Math" panose="02040503050406030204" pitchFamily="18" charset="0"/>
                        </a:rPr>
                        <m:t>𝐸𝑛𝑐</m:t>
                      </m:r>
                      <m:r>
                        <a:rPr lang="en-US" b="0" i="1" smtClean="0">
                          <a:latin typeface="Cambria Math" panose="02040503050406030204" pitchFamily="18" charset="0"/>
                        </a:rPr>
                        <m:t>, </m:t>
                      </m:r>
                      <m:r>
                        <a:rPr lang="en-US" b="0" i="1" smtClean="0">
                          <a:latin typeface="Cambria Math" panose="02040503050406030204" pitchFamily="18" charset="0"/>
                        </a:rPr>
                        <m:t>𝐷𝑒𝑐</m:t>
                      </m:r>
                      <m:r>
                        <a:rPr lang="en-US" b="0" i="1" smtClean="0">
                          <a:latin typeface="Cambria Math" panose="02040503050406030204" pitchFamily="18" charset="0"/>
                        </a:rPr>
                        <m:t>)</m:t>
                      </m:r>
                    </m:oMath>
                  </m:oMathPara>
                </a14:m>
                <a:endParaRPr lang="en-CH" dirty="0"/>
              </a:p>
            </p:txBody>
          </p:sp>
        </mc:Choice>
        <mc:Fallback xmlns="">
          <p:sp>
            <p:nvSpPr>
              <p:cNvPr id="29" name="TextBox 28">
                <a:extLst>
                  <a:ext uri="{FF2B5EF4-FFF2-40B4-BE49-F238E27FC236}">
                    <a16:creationId xmlns:a16="http://schemas.microsoft.com/office/drawing/2014/main" id="{47591ACD-4312-4537-98CF-BB6F316E3C30}"/>
                  </a:ext>
                </a:extLst>
              </p:cNvPr>
              <p:cNvSpPr txBox="1">
                <a:spLocks noRot="1" noChangeAspect="1" noMove="1" noResize="1" noEditPoints="1" noAdjustHandles="1" noChangeArrowheads="1" noChangeShapeType="1" noTextEdit="1"/>
              </p:cNvSpPr>
              <p:nvPr/>
            </p:nvSpPr>
            <p:spPr>
              <a:xfrm>
                <a:off x="4623459" y="1593292"/>
                <a:ext cx="2766951" cy="369332"/>
              </a:xfrm>
              <a:prstGeom prst="rect">
                <a:avLst/>
              </a:prstGeom>
              <a:blipFill>
                <a:blip r:embed="rId11"/>
                <a:stretch>
                  <a:fillRect b="-13115"/>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0C38C710-1790-4E4A-8CB6-ECCD0B86BC7E}"/>
                  </a:ext>
                </a:extLst>
              </p:cNvPr>
              <p:cNvSpPr txBox="1"/>
              <p:nvPr/>
            </p:nvSpPr>
            <p:spPr>
              <a:xfrm>
                <a:off x="2014735" y="3333519"/>
                <a:ext cx="2902469" cy="1477328"/>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oMath>
                  </m:oMathPara>
                </a14:m>
                <a:endParaRPr lang="en-US" dirty="0"/>
              </a:p>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𝑐</m:t>
                      </m:r>
                      <m:r>
                        <a:rPr lang="en-US" b="0" i="1" smtClean="0">
                          <a:solidFill>
                            <a:schemeClr val="tx1"/>
                          </a:solidFill>
                          <a:latin typeface="Cambria Math" panose="02040503050406030204" pitchFamily="18" charset="0"/>
                          <a:ea typeface="Cambria Math" panose="02040503050406030204" pitchFamily="18" charset="0"/>
                        </a:rPr>
                        <m:t>←</m:t>
                      </m:r>
                      <m:r>
                        <a:rPr lang="en-US" b="0" i="1" smtClean="0">
                          <a:solidFill>
                            <a:schemeClr val="tx1"/>
                          </a:solidFill>
                          <a:latin typeface="Cambria Math" panose="02040503050406030204" pitchFamily="18" charset="0"/>
                        </a:rPr>
                        <m:t>𝐸𝑛𝑐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𝑝𝑘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𝑚</m:t>
                      </m:r>
                      <m:r>
                        <a:rPr lang="en-US" b="0" i="1" smtClean="0">
                          <a:solidFill>
                            <a:schemeClr val="tx1"/>
                          </a:solidFill>
                          <a:latin typeface="Cambria Math" panose="02040503050406030204" pitchFamily="18" charset="0"/>
                        </a:rPr>
                        <m:t>)</m:t>
                      </m:r>
                    </m:oMath>
                  </m:oMathPara>
                </a14:m>
                <a:endParaRPr lang="en-CH" dirty="0">
                  <a:solidFill>
                    <a:schemeClr val="tx1"/>
                  </a:solidFill>
                </a:endParaRPr>
              </a:p>
              <a:p>
                <a:endParaRPr lang="en-US" dirty="0"/>
              </a:p>
              <a:p>
                <a:endParaRPr lang="en-CH" dirty="0"/>
              </a:p>
            </p:txBody>
          </p:sp>
        </mc:Choice>
        <mc:Fallback xmlns="">
          <p:sp>
            <p:nvSpPr>
              <p:cNvPr id="30" name="TextBox 29">
                <a:extLst>
                  <a:ext uri="{FF2B5EF4-FFF2-40B4-BE49-F238E27FC236}">
                    <a16:creationId xmlns:a16="http://schemas.microsoft.com/office/drawing/2014/main" id="{0C38C710-1790-4E4A-8CB6-ECCD0B86BC7E}"/>
                  </a:ext>
                </a:extLst>
              </p:cNvPr>
              <p:cNvSpPr txBox="1">
                <a:spLocks noRot="1" noChangeAspect="1" noMove="1" noResize="1" noEditPoints="1" noAdjustHandles="1" noChangeArrowheads="1" noChangeShapeType="1" noTextEdit="1"/>
              </p:cNvSpPr>
              <p:nvPr/>
            </p:nvSpPr>
            <p:spPr>
              <a:xfrm>
                <a:off x="2014735" y="3333519"/>
                <a:ext cx="2902469" cy="1477328"/>
              </a:xfrm>
              <a:prstGeom prst="rect">
                <a:avLst/>
              </a:prstGeom>
              <a:blipFill>
                <a:blip r:embed="rId12"/>
                <a:stretch>
                  <a:fillRect/>
                </a:stretch>
              </a:blipFill>
            </p:spPr>
            <p:txBody>
              <a:bodyPr/>
              <a:lstStyle/>
              <a:p>
                <a:r>
                  <a:rPr lang="en-CH">
                    <a:noFill/>
                  </a:rPr>
                  <a:t> </a:t>
                </a:r>
              </a:p>
            </p:txBody>
          </p:sp>
        </mc:Fallback>
      </mc:AlternateContent>
      <p:sp>
        <p:nvSpPr>
          <p:cNvPr id="31" name="Arrow: Right 30">
            <a:extLst>
              <a:ext uri="{FF2B5EF4-FFF2-40B4-BE49-F238E27FC236}">
                <a16:creationId xmlns:a16="http://schemas.microsoft.com/office/drawing/2014/main" id="{AD325410-A6E4-4056-8247-610D5B41E861}"/>
              </a:ext>
            </a:extLst>
          </p:cNvPr>
          <p:cNvSpPr/>
          <p:nvPr/>
        </p:nvSpPr>
        <p:spPr>
          <a:xfrm rot="5400000">
            <a:off x="5110958" y="3649568"/>
            <a:ext cx="1696258" cy="564077"/>
          </a:xfrm>
          <a:prstGeom prst="rightArrow">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D0F3B2C-9455-4D26-A99D-32D5CD9D3A86}"/>
                  </a:ext>
                </a:extLst>
              </p:cNvPr>
              <p:cNvSpPr txBox="1"/>
              <p:nvPr/>
            </p:nvSpPr>
            <p:spPr>
              <a:xfrm>
                <a:off x="5783749" y="3633568"/>
                <a:ext cx="3506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𝑐</m:t>
                      </m:r>
                    </m:oMath>
                  </m:oMathPara>
                </a14:m>
                <a:endParaRPr lang="en-CH" dirty="0"/>
              </a:p>
            </p:txBody>
          </p:sp>
        </mc:Choice>
        <mc:Fallback xmlns="">
          <p:sp>
            <p:nvSpPr>
              <p:cNvPr id="33" name="TextBox 32">
                <a:extLst>
                  <a:ext uri="{FF2B5EF4-FFF2-40B4-BE49-F238E27FC236}">
                    <a16:creationId xmlns:a16="http://schemas.microsoft.com/office/drawing/2014/main" id="{BD0F3B2C-9455-4D26-A99D-32D5CD9D3A86}"/>
                  </a:ext>
                </a:extLst>
              </p:cNvPr>
              <p:cNvSpPr txBox="1">
                <a:spLocks noRot="1" noChangeAspect="1" noMove="1" noResize="1" noEditPoints="1" noAdjustHandles="1" noChangeArrowheads="1" noChangeShapeType="1" noTextEdit="1"/>
              </p:cNvSpPr>
              <p:nvPr/>
            </p:nvSpPr>
            <p:spPr>
              <a:xfrm>
                <a:off x="5783749" y="3633568"/>
                <a:ext cx="350673" cy="369332"/>
              </a:xfrm>
              <a:prstGeom prst="rect">
                <a:avLst/>
              </a:prstGeom>
              <a:blipFill>
                <a:blip r:embed="rId13"/>
                <a:stretch>
                  <a:fillRect/>
                </a:stretch>
              </a:blipFill>
            </p:spPr>
            <p:txBody>
              <a:bodyPr/>
              <a:lstStyle/>
              <a:p>
                <a:r>
                  <a:rPr lang="en-CH">
                    <a:noFill/>
                  </a:rPr>
                  <a:t> </a:t>
                </a:r>
              </a:p>
            </p:txBody>
          </p:sp>
        </mc:Fallback>
      </mc:AlternateContent>
      <p:pic>
        <p:nvPicPr>
          <p:cNvPr id="34" name="Graphic 33" descr="Detective female with solid fill">
            <a:extLst>
              <a:ext uri="{FF2B5EF4-FFF2-40B4-BE49-F238E27FC236}">
                <a16:creationId xmlns:a16="http://schemas.microsoft.com/office/drawing/2014/main" id="{BB782818-6354-4493-BBA6-307912F340C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507824" y="5102699"/>
            <a:ext cx="914400" cy="914400"/>
          </a:xfrm>
          <a:prstGeom prst="rect">
            <a:avLst/>
          </a:prstGeom>
        </p:spPr>
      </p:pic>
      <p:sp>
        <p:nvSpPr>
          <p:cNvPr id="39" name="TextBox 38">
            <a:extLst>
              <a:ext uri="{FF2B5EF4-FFF2-40B4-BE49-F238E27FC236}">
                <a16:creationId xmlns:a16="http://schemas.microsoft.com/office/drawing/2014/main" id="{91110149-E641-4B8B-96FE-BBDCD50C495D}"/>
              </a:ext>
            </a:extLst>
          </p:cNvPr>
          <p:cNvSpPr txBox="1"/>
          <p:nvPr/>
        </p:nvSpPr>
        <p:spPr>
          <a:xfrm>
            <a:off x="5716630" y="4810847"/>
            <a:ext cx="682831" cy="369332"/>
          </a:xfrm>
          <a:prstGeom prst="rect">
            <a:avLst/>
          </a:prstGeom>
          <a:noFill/>
        </p:spPr>
        <p:txBody>
          <a:bodyPr wrap="square" rtlCol="0">
            <a:spAutoFit/>
          </a:bodyPr>
          <a:lstStyle/>
          <a:p>
            <a:r>
              <a:rPr lang="en-US" dirty="0"/>
              <a:t>Eve</a:t>
            </a:r>
            <a:endParaRPr lang="en-CH" dirty="0"/>
          </a:p>
        </p:txBody>
      </p:sp>
      <p:sp>
        <p:nvSpPr>
          <p:cNvPr id="40" name="Thought Bubble: Cloud 39">
            <a:extLst>
              <a:ext uri="{FF2B5EF4-FFF2-40B4-BE49-F238E27FC236}">
                <a16:creationId xmlns:a16="http://schemas.microsoft.com/office/drawing/2014/main" id="{56E650C5-25E9-4F9D-8B26-B4A04B4AFDDD}"/>
              </a:ext>
            </a:extLst>
          </p:cNvPr>
          <p:cNvSpPr/>
          <p:nvPr/>
        </p:nvSpPr>
        <p:spPr>
          <a:xfrm rot="1156104">
            <a:off x="6260619" y="4460705"/>
            <a:ext cx="920854" cy="700281"/>
          </a:xfrm>
          <a:prstGeom prst="cloudCallout">
            <a:avLst>
              <a:gd name="adj1" fmla="val -25678"/>
              <a:gd name="adj2" fmla="val 853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64F12A-AF4F-48DD-8440-7F6FC6B966FA}"/>
                  </a:ext>
                </a:extLst>
              </p:cNvPr>
              <p:cNvSpPr txBox="1"/>
              <p:nvPr/>
            </p:nvSpPr>
            <p:spPr>
              <a:xfrm>
                <a:off x="6336873" y="4575335"/>
                <a:ext cx="76983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oMath>
                  </m:oMathPara>
                </a14:m>
                <a:endParaRPr lang="en-CH" dirty="0"/>
              </a:p>
            </p:txBody>
          </p:sp>
        </mc:Choice>
        <mc:Fallback xmlns="">
          <p:sp>
            <p:nvSpPr>
              <p:cNvPr id="41" name="TextBox 40">
                <a:extLst>
                  <a:ext uri="{FF2B5EF4-FFF2-40B4-BE49-F238E27FC236}">
                    <a16:creationId xmlns:a16="http://schemas.microsoft.com/office/drawing/2014/main" id="{7664F12A-AF4F-48DD-8440-7F6FC6B966FA}"/>
                  </a:ext>
                </a:extLst>
              </p:cNvPr>
              <p:cNvSpPr txBox="1">
                <a:spLocks noRot="1" noChangeAspect="1" noMove="1" noResize="1" noEditPoints="1" noAdjustHandles="1" noChangeArrowheads="1" noChangeShapeType="1" noTextEdit="1"/>
              </p:cNvSpPr>
              <p:nvPr/>
            </p:nvSpPr>
            <p:spPr>
              <a:xfrm>
                <a:off x="6336873" y="4575335"/>
                <a:ext cx="769830" cy="369332"/>
              </a:xfrm>
              <a:prstGeom prst="rect">
                <a:avLst/>
              </a:prstGeom>
              <a:blipFill>
                <a:blip r:embed="rId16"/>
                <a:stretch>
                  <a:fillRect/>
                </a:stretch>
              </a:blipFill>
            </p:spPr>
            <p:txBody>
              <a:bodyPr/>
              <a:lstStyle/>
              <a:p>
                <a:r>
                  <a:rPr lang="en-CH">
                    <a:noFill/>
                  </a:rPr>
                  <a:t> </a:t>
                </a:r>
              </a:p>
            </p:txBody>
          </p:sp>
        </mc:Fallback>
      </mc:AlternateContent>
      <p:sp>
        <p:nvSpPr>
          <p:cNvPr id="5" name="Title 1">
            <a:extLst>
              <a:ext uri="{FF2B5EF4-FFF2-40B4-BE49-F238E27FC236}">
                <a16:creationId xmlns:a16="http://schemas.microsoft.com/office/drawing/2014/main" id="{2FD5B2F6-32F2-29DF-85C0-67736F227563}"/>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IND-</a:t>
            </a:r>
            <a:r>
              <a:rPr lang="en-US" dirty="0" err="1">
                <a:solidFill>
                  <a:srgbClr val="FF0000"/>
                </a:solidFill>
              </a:rPr>
              <a:t>q</a:t>
            </a:r>
            <a:r>
              <a:rPr lang="en-US" dirty="0" err="1"/>
              <a:t>CCA</a:t>
            </a:r>
            <a:r>
              <a:rPr lang="en-US" dirty="0"/>
              <a:t> Security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9E6C8C4-AE39-991E-E6E4-36A920030B24}"/>
                  </a:ext>
                </a:extLst>
              </p:cNvPr>
              <p:cNvSpPr txBox="1"/>
              <p:nvPr/>
            </p:nvSpPr>
            <p:spPr>
              <a:xfrm>
                <a:off x="7339468" y="4925069"/>
                <a:ext cx="1467661" cy="4023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ea typeface="Cambria Math" panose="02040503050406030204" pitchFamily="18" charset="0"/>
                                </a:rPr>
                                <m:t>𝛼</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m:t>
                                  </m:r>
                                </m:e>
                              </m:d>
                            </m:e>
                          </m:d>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𝑐</m:t>
                              </m:r>
                              <m:r>
                                <a:rPr lang="en-US" b="0" i="1" dirty="0" smtClean="0">
                                  <a:latin typeface="Cambria Math" panose="02040503050406030204" pitchFamily="18" charset="0"/>
                                </a:rPr>
                                <m:t>′′</m:t>
                              </m:r>
                            </m:e>
                          </m:d>
                        </m:e>
                      </m:d>
                    </m:oMath>
                  </m:oMathPara>
                </a14:m>
                <a:endParaRPr lang="en-CH" dirty="0"/>
              </a:p>
            </p:txBody>
          </p:sp>
        </mc:Choice>
        <mc:Fallback xmlns="">
          <p:sp>
            <p:nvSpPr>
              <p:cNvPr id="6" name="TextBox 5">
                <a:extLst>
                  <a:ext uri="{FF2B5EF4-FFF2-40B4-BE49-F238E27FC236}">
                    <a16:creationId xmlns:a16="http://schemas.microsoft.com/office/drawing/2014/main" id="{09E6C8C4-AE39-991E-E6E4-36A920030B24}"/>
                  </a:ext>
                </a:extLst>
              </p:cNvPr>
              <p:cNvSpPr txBox="1">
                <a:spLocks noRot="1" noChangeAspect="1" noMove="1" noResize="1" noEditPoints="1" noAdjustHandles="1" noChangeArrowheads="1" noChangeShapeType="1" noTextEdit="1"/>
              </p:cNvSpPr>
              <p:nvPr/>
            </p:nvSpPr>
            <p:spPr>
              <a:xfrm>
                <a:off x="7339468" y="4925069"/>
                <a:ext cx="1467661" cy="402354"/>
              </a:xfrm>
              <a:prstGeom prst="rect">
                <a:avLst/>
              </a:prstGeom>
              <a:blipFill>
                <a:blip r:embed="rId17"/>
                <a:stretch>
                  <a:fillRect l="-12448" t="-156061" r="-40664" b="-23333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594F5AD-9916-72D1-70AF-2EA9C64F8010}"/>
                  </a:ext>
                </a:extLst>
              </p:cNvPr>
              <p:cNvSpPr txBox="1"/>
              <p:nvPr/>
            </p:nvSpPr>
            <p:spPr>
              <a:xfrm>
                <a:off x="7243777" y="5923841"/>
                <a:ext cx="1658741" cy="4023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dirty="0" smtClean="0">
                          <a:latin typeface="Cambria Math" panose="02040503050406030204" pitchFamily="18" charset="0"/>
                          <a:ea typeface="Cambria Math" panose="02040503050406030204" pitchFamily="18" charset="0"/>
                        </a:rPr>
                        <m:t>𝛼</m:t>
                      </m:r>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e>
                              </m:d>
                            </m:e>
                          </m:d>
                          <m:r>
                            <a:rPr lang="en-US" b="0" i="1" dirty="0" smtClean="0">
                              <a:latin typeface="Cambria Math" panose="02040503050406030204" pitchFamily="18" charset="0"/>
                            </a:rPr>
                            <m:t>+</m:t>
                          </m:r>
                          <m:r>
                            <a:rPr lang="en-US" b="0" i="1" dirty="0" smtClean="0">
                              <a:latin typeface="Cambria Math" panose="02040503050406030204" pitchFamily="18" charset="0"/>
                              <a:ea typeface="Cambria Math" panose="02040503050406030204" pitchFamily="18" charset="0"/>
                            </a:rPr>
                            <m:t>𝛽</m:t>
                          </m:r>
                          <m:d>
                            <m:dPr>
                              <m:begChr m:val="|"/>
                              <m:endChr m:val=""/>
                              <m:ctrlPr>
                                <a:rPr lang="en-US" b="0" i="1" dirty="0" smtClean="0">
                                  <a:latin typeface="Cambria Math" panose="02040503050406030204" pitchFamily="18" charset="0"/>
                                </a:rPr>
                              </m:ctrlPr>
                            </m:dPr>
                            <m:e>
                              <m:r>
                                <a:rPr lang="en-US" b="0" i="1" dirty="0" smtClean="0">
                                  <a:latin typeface="Cambria Math" panose="02040503050406030204" pitchFamily="18" charset="0"/>
                                </a:rPr>
                                <m:t>𝑚</m:t>
                              </m:r>
                              <m:r>
                                <a:rPr lang="en-US" b="0" i="1" dirty="0" smtClean="0">
                                  <a:latin typeface="Cambria Math" panose="02040503050406030204" pitchFamily="18" charset="0"/>
                                </a:rPr>
                                <m:t>′′</m:t>
                              </m:r>
                            </m:e>
                          </m:d>
                        </m:e>
                      </m:d>
                    </m:oMath>
                  </m:oMathPara>
                </a14:m>
                <a:endParaRPr lang="en-CH" dirty="0"/>
              </a:p>
            </p:txBody>
          </p:sp>
        </mc:Choice>
        <mc:Fallback xmlns="">
          <p:sp>
            <p:nvSpPr>
              <p:cNvPr id="7" name="TextBox 6">
                <a:extLst>
                  <a:ext uri="{FF2B5EF4-FFF2-40B4-BE49-F238E27FC236}">
                    <a16:creationId xmlns:a16="http://schemas.microsoft.com/office/drawing/2014/main" id="{0594F5AD-9916-72D1-70AF-2EA9C64F8010}"/>
                  </a:ext>
                </a:extLst>
              </p:cNvPr>
              <p:cNvSpPr txBox="1">
                <a:spLocks noRot="1" noChangeAspect="1" noMove="1" noResize="1" noEditPoints="1" noAdjustHandles="1" noChangeArrowheads="1" noChangeShapeType="1" noTextEdit="1"/>
              </p:cNvSpPr>
              <p:nvPr/>
            </p:nvSpPr>
            <p:spPr>
              <a:xfrm>
                <a:off x="7243777" y="5923841"/>
                <a:ext cx="1658741" cy="402354"/>
              </a:xfrm>
              <a:prstGeom prst="rect">
                <a:avLst/>
              </a:prstGeom>
              <a:blipFill>
                <a:blip r:embed="rId18"/>
                <a:stretch>
                  <a:fillRect l="-10294" t="-156061" r="-36029" b="-23333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570B585-EBC5-6868-38EB-77E760FF137F}"/>
                  </a:ext>
                </a:extLst>
              </p:cNvPr>
              <p:cNvSpPr txBox="1"/>
              <p:nvPr/>
            </p:nvSpPr>
            <p:spPr>
              <a:xfrm>
                <a:off x="9195286" y="5200107"/>
                <a:ext cx="2902469" cy="1061829"/>
              </a:xfrm>
              <a:prstGeom prst="rect">
                <a:avLst/>
              </a:prstGeom>
              <a:noFill/>
            </p:spPr>
            <p:txBody>
              <a:bodyPr wrap="square" rtlCol="0">
                <a:spAutoFit/>
              </a:bodyPr>
              <a:lstStyle/>
              <a:p>
                <a:pPr>
                  <a:lnSpc>
                    <a:spcPct val="150000"/>
                  </a:lnSpc>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𝐷𝑒𝑐</m:t>
                      </m:r>
                      <m:r>
                        <a:rPr lang="en-US" b="0" i="1" smtClean="0">
                          <a:solidFill>
                            <a:schemeClr val="tx1"/>
                          </a:solidFill>
                          <a:latin typeface="Cambria Math" panose="02040503050406030204" pitchFamily="18" charset="0"/>
                        </a:rPr>
                        <m:t>(</m:t>
                      </m:r>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𝑠𝑘</m:t>
                          </m:r>
                        </m:e>
                        <m:sub>
                          <m:r>
                            <a:rPr lang="en-US" b="0" i="1" smtClean="0">
                              <a:solidFill>
                                <a:schemeClr val="tx1"/>
                              </a:solidFill>
                              <a:latin typeface="Cambria Math" panose="02040503050406030204" pitchFamily="18" charset="0"/>
                            </a:rPr>
                            <m:t>𝐵𝑜𝑏</m:t>
                          </m:r>
                        </m:sub>
                      </m:sSub>
                      <m:r>
                        <a:rPr lang="en-US" b="0" i="1" smtClean="0">
                          <a:solidFill>
                            <a:schemeClr val="tx1"/>
                          </a:solidFill>
                          <a:latin typeface="Cambria Math" panose="02040503050406030204" pitchFamily="18" charset="0"/>
                        </a:rPr>
                        <m:t>, .)</m:t>
                      </m:r>
                    </m:oMath>
                  </m:oMathPara>
                </a14:m>
                <a:endParaRPr lang="en-CH" dirty="0">
                  <a:solidFill>
                    <a:schemeClr val="tx1"/>
                  </a:solidFill>
                </a:endParaRPr>
              </a:p>
              <a:p>
                <a:endParaRPr lang="en-US" dirty="0"/>
              </a:p>
              <a:p>
                <a:endParaRPr lang="en-CH" dirty="0"/>
              </a:p>
            </p:txBody>
          </p:sp>
        </mc:Choice>
        <mc:Fallback xmlns="">
          <p:sp>
            <p:nvSpPr>
              <p:cNvPr id="4" name="TextBox 3">
                <a:extLst>
                  <a:ext uri="{FF2B5EF4-FFF2-40B4-BE49-F238E27FC236}">
                    <a16:creationId xmlns:a16="http://schemas.microsoft.com/office/drawing/2014/main" id="{1570B585-EBC5-6868-38EB-77E760FF137F}"/>
                  </a:ext>
                </a:extLst>
              </p:cNvPr>
              <p:cNvSpPr txBox="1">
                <a:spLocks noRot="1" noChangeAspect="1" noMove="1" noResize="1" noEditPoints="1" noAdjustHandles="1" noChangeArrowheads="1" noChangeShapeType="1" noTextEdit="1"/>
              </p:cNvSpPr>
              <p:nvPr/>
            </p:nvSpPr>
            <p:spPr>
              <a:xfrm>
                <a:off x="9195286" y="5200107"/>
                <a:ext cx="2902469" cy="1061829"/>
              </a:xfrm>
              <a:prstGeom prst="rect">
                <a:avLst/>
              </a:prstGeom>
              <a:blipFill>
                <a:blip r:embed="rId19"/>
                <a:stretch>
                  <a:fillRect/>
                </a:stretch>
              </a:blipFill>
            </p:spPr>
            <p:txBody>
              <a:bodyPr/>
              <a:lstStyle/>
              <a:p>
                <a:r>
                  <a:rPr lang="en-CH">
                    <a:noFill/>
                  </a:rPr>
                  <a:t> </a:t>
                </a:r>
              </a:p>
            </p:txBody>
          </p:sp>
        </mc:Fallback>
      </mc:AlternateContent>
      <p:sp>
        <p:nvSpPr>
          <p:cNvPr id="45" name="TextBox 44">
            <a:extLst>
              <a:ext uri="{FF2B5EF4-FFF2-40B4-BE49-F238E27FC236}">
                <a16:creationId xmlns:a16="http://schemas.microsoft.com/office/drawing/2014/main" id="{3727BE20-177F-7137-9A5A-8A22A0C5D7DD}"/>
              </a:ext>
            </a:extLst>
          </p:cNvPr>
          <p:cNvSpPr txBox="1"/>
          <p:nvPr/>
        </p:nvSpPr>
        <p:spPr>
          <a:xfrm>
            <a:off x="516078" y="1364053"/>
            <a:ext cx="2316825" cy="646331"/>
          </a:xfrm>
          <a:prstGeom prst="rect">
            <a:avLst/>
          </a:prstGeom>
          <a:noFill/>
        </p:spPr>
        <p:txBody>
          <a:bodyPr wrap="square" rtlCol="0">
            <a:spAutoFit/>
          </a:bodyPr>
          <a:lstStyle/>
          <a:p>
            <a:pPr algn="ctr"/>
            <a:r>
              <a:rPr lang="en-US" dirty="0"/>
              <a:t>Introduced by [Boneh-Zhandry’13].</a:t>
            </a:r>
            <a:endParaRPr lang="en-CH" sz="1600" dirty="0"/>
          </a:p>
        </p:txBody>
      </p:sp>
      <p:sp>
        <p:nvSpPr>
          <p:cNvPr id="46" name="Speech Bubble: Rectangle with Corners Rounded 45">
            <a:extLst>
              <a:ext uri="{FF2B5EF4-FFF2-40B4-BE49-F238E27FC236}">
                <a16:creationId xmlns:a16="http://schemas.microsoft.com/office/drawing/2014/main" id="{63FF3097-1A77-0396-CDB3-B8901E0C8308}"/>
              </a:ext>
            </a:extLst>
          </p:cNvPr>
          <p:cNvSpPr/>
          <p:nvPr/>
        </p:nvSpPr>
        <p:spPr>
          <a:xfrm>
            <a:off x="568841" y="1289548"/>
            <a:ext cx="2197490" cy="814858"/>
          </a:xfrm>
          <a:prstGeom prst="wedgeRoundRectCallout">
            <a:avLst>
              <a:gd name="adj1" fmla="val 146036"/>
              <a:gd name="adj2" fmla="val -6091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Rectangle 1">
            <a:extLst>
              <a:ext uri="{FF2B5EF4-FFF2-40B4-BE49-F238E27FC236}">
                <a16:creationId xmlns:a16="http://schemas.microsoft.com/office/drawing/2014/main" id="{C0021368-C41C-C562-F02B-BCBB39840BEF}"/>
              </a:ext>
            </a:extLst>
          </p:cNvPr>
          <p:cNvSpPr/>
          <p:nvPr/>
        </p:nvSpPr>
        <p:spPr>
          <a:xfrm>
            <a:off x="265814" y="5250783"/>
            <a:ext cx="4866924" cy="14211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5314136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6112</Words>
  <Application>Microsoft Office PowerPoint</Application>
  <PresentationFormat>Widescreen</PresentationFormat>
  <Paragraphs>992</Paragraphs>
  <Slides>78</Slides>
  <Notes>78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Aptos</vt:lpstr>
      <vt:lpstr>Aptos Display</vt:lpstr>
      <vt:lpstr>Arial</vt:lpstr>
      <vt:lpstr>Calibri</vt:lpstr>
      <vt:lpstr>Cambria Math</vt:lpstr>
      <vt:lpstr>Office Theme</vt:lpstr>
      <vt:lpstr>Quantum CCA-Secure PKE, Revisited</vt:lpstr>
      <vt:lpstr>Quantum CCA-Secure PKE, Revisited</vt:lpstr>
      <vt:lpstr>Quantum CCA-Secure PKE, Revisited</vt:lpstr>
      <vt:lpstr>PowerPoint Presentation</vt:lpstr>
      <vt:lpstr>Quantum CCA-Secure PKE, Revisited</vt:lpstr>
      <vt:lpstr>Quantum CCA-Secure PKE, Revisited</vt:lpstr>
      <vt:lpstr>PowerPoint Presentation</vt:lpstr>
      <vt:lpstr>PowerPoint Presentation</vt:lpstr>
      <vt:lpstr>PowerPoint Presentation</vt:lpstr>
      <vt:lpstr>PowerPoint Presentation</vt:lpstr>
      <vt:lpstr>Quantum CCA-Secure PKE, Revisited</vt:lpstr>
      <vt:lpstr>Quantum CCA-Secure PKE, Revisited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 Varun Reddy</dc:creator>
  <cp:lastModifiedBy>Sai Varun Reddy</cp:lastModifiedBy>
  <cp:revision>2</cp:revision>
  <cp:lastPrinted>2024-04-14T04:06:15Z</cp:lastPrinted>
  <dcterms:created xsi:type="dcterms:W3CDTF">2024-04-03T10:45:01Z</dcterms:created>
  <dcterms:modified xsi:type="dcterms:W3CDTF">2024-04-16T02:02:04Z</dcterms:modified>
</cp:coreProperties>
</file>