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9" r:id="rId5"/>
    <p:sldId id="711" r:id="rId6"/>
    <p:sldId id="720" r:id="rId7"/>
    <p:sldId id="719" r:id="rId8"/>
    <p:sldId id="757" r:id="rId9"/>
    <p:sldId id="758" r:id="rId10"/>
    <p:sldId id="721" r:id="rId11"/>
    <p:sldId id="722" r:id="rId12"/>
    <p:sldId id="726" r:id="rId13"/>
    <p:sldId id="761" r:id="rId14"/>
    <p:sldId id="724" r:id="rId15"/>
    <p:sldId id="762" r:id="rId16"/>
    <p:sldId id="752" r:id="rId17"/>
    <p:sldId id="723" r:id="rId18"/>
    <p:sldId id="725" r:id="rId19"/>
    <p:sldId id="759" r:id="rId20"/>
    <p:sldId id="760" r:id="rId21"/>
    <p:sldId id="730" r:id="rId22"/>
    <p:sldId id="733" r:id="rId23"/>
    <p:sldId id="763" r:id="rId24"/>
    <p:sldId id="764" r:id="rId25"/>
    <p:sldId id="765" r:id="rId26"/>
    <p:sldId id="766" r:id="rId27"/>
    <p:sldId id="767" r:id="rId28"/>
    <p:sldId id="768" r:id="rId29"/>
    <p:sldId id="718" r:id="rId30"/>
  </p:sldIdLst>
  <p:sldSz cx="9144000" cy="5143500" type="screen16x9"/>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 Overview" id="{7C30DD86-88A9-43E6-92A3-A0D8EC39425F}">
          <p14:sldIdLst>
            <p14:sldId id="259"/>
            <p14:sldId id="711"/>
          </p14:sldIdLst>
        </p14:section>
        <p14:section name="Introduction" id="{98910492-9E9A-43C3-A96A-11493306162F}">
          <p14:sldIdLst>
            <p14:sldId id="720"/>
            <p14:sldId id="719"/>
            <p14:sldId id="757"/>
            <p14:sldId id="758"/>
            <p14:sldId id="721"/>
            <p14:sldId id="722"/>
            <p14:sldId id="726"/>
            <p14:sldId id="761"/>
            <p14:sldId id="724"/>
            <p14:sldId id="762"/>
            <p14:sldId id="752"/>
            <p14:sldId id="723"/>
            <p14:sldId id="725"/>
            <p14:sldId id="759"/>
            <p14:sldId id="760"/>
          </p14:sldIdLst>
        </p14:section>
        <p14:section name="Existing Results Considered" id="{5F85178B-E4F3-4B5D-86D3-E09E30B638C2}">
          <p14:sldIdLst>
            <p14:sldId id="730"/>
            <p14:sldId id="733"/>
            <p14:sldId id="763"/>
            <p14:sldId id="764"/>
            <p14:sldId id="765"/>
            <p14:sldId id="766"/>
            <p14:sldId id="767"/>
            <p14:sldId id="768"/>
            <p14:sldId id="71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 LE#" initials="#L" lastIdx="11" clrIdx="0">
    <p:extLst>
      <p:ext uri="{19B8F6BF-5375-455C-9EA6-DF929625EA0E}">
        <p15:presenceInfo xmlns:p15="http://schemas.microsoft.com/office/powerpoint/2012/main" userId="S::lsu1@e.ntu.edu.sg::0f5c575a-df38-4af1-a458-60950bf8e7c9" providerId="AD"/>
      </p:ext>
    </p:extLst>
  </p:cmAuthor>
  <p:cmAuthor id="2" name="Lock Hon Mun, Jeremiah" initials="LHMJ" lastIdx="33" clrIdx="1">
    <p:extLst>
      <p:ext uri="{19B8F6BF-5375-455C-9EA6-DF929625EA0E}">
        <p15:presenceInfo xmlns:p15="http://schemas.microsoft.com/office/powerpoint/2012/main" userId="Lock Hon Mun, Jeremiah" providerId="None"/>
      </p:ext>
    </p:extLst>
  </p:cmAuthor>
  <p:cmAuthor id="3" name="Ivan Tjuawinata (Dr)" initials="IT(" lastIdx="28" clrIdx="2">
    <p:extLst>
      <p:ext uri="{19B8F6BF-5375-455C-9EA6-DF929625EA0E}">
        <p15:presenceInfo xmlns:p15="http://schemas.microsoft.com/office/powerpoint/2012/main" userId="S::ivan.tjuawinata@staff.main.ntu.edu.sg::cfdf3d96-3cd0-4bde-9a9b-2e3a7ace9c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CEA"/>
    <a:srgbClr val="4F81BD"/>
    <a:srgbClr val="FF5050"/>
    <a:srgbClr val="C3D6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57" autoAdjust="0"/>
    <p:restoredTop sz="94654"/>
  </p:normalViewPr>
  <p:slideViewPr>
    <p:cSldViewPr snapToGrid="0" snapToObjects="1">
      <p:cViewPr varScale="1">
        <p:scale>
          <a:sx n="112" d="100"/>
          <a:sy n="112" d="100"/>
        </p:scale>
        <p:origin x="384" y="8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B1EFC5B3-379E-EF40-A0D2-38E640436CC2}" type="datetimeFigureOut">
              <a:rPr lang="en-US" smtClean="0">
                <a:latin typeface="Arial"/>
              </a:rPr>
              <a:t>4/16/2024</a:t>
            </a:fld>
            <a:endParaRPr lang="en-US" dirty="0">
              <a:latin typeface="Arial"/>
            </a:endParaRPr>
          </a:p>
        </p:txBody>
      </p:sp>
      <p:sp>
        <p:nvSpPr>
          <p:cNvPr id="4" name="Footer Placehold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r>
              <a:rPr lang="en-US">
                <a:latin typeface="Arial"/>
              </a:rPr>
              <a:t>Passive Adversary: Adversary learns all information obtained by compromised party but does not have the ability to modify any data</a:t>
            </a:r>
            <a:endParaRPr lang="en-US" dirty="0">
              <a:latin typeface="Arial"/>
            </a:endParaRPr>
          </a:p>
        </p:txBody>
      </p:sp>
      <p:sp>
        <p:nvSpPr>
          <p:cNvPr id="5" name="Slide Number Placehold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5A029101-7F9C-2D47-B95D-7561785BF174}"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3961175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B32CD1B0-8594-4EF3-9640-39C079DDBC72}" type="datetimeFigureOut">
              <a:rPr lang="en-SG" smtClean="0"/>
              <a:t>16/4/2024</a:t>
            </a:fld>
            <a:endParaRPr lang="en-SG"/>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r>
              <a:rPr lang="en-US"/>
              <a:t>Passive Adversary: Adversary learns all information obtained by compromised party but does not have the ability to modify any data</a:t>
            </a:r>
            <a:endParaRPr lang="en-SG"/>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A8F4FB0A-A546-4433-93CA-502A07438CA0}" type="slidenum">
              <a:rPr lang="en-SG" smtClean="0"/>
              <a:t>‹#›</a:t>
            </a:fld>
            <a:endParaRPr lang="en-SG"/>
          </a:p>
        </p:txBody>
      </p:sp>
    </p:spTree>
    <p:extLst>
      <p:ext uri="{BB962C8B-B14F-4D97-AF65-F5344CB8AC3E}">
        <p14:creationId xmlns:p14="http://schemas.microsoft.com/office/powerpoint/2010/main" val="160443266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1CC899-6CEC-9548-B06D-7E1EB6F78CA3}"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79240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CC899-6CEC-9548-B06D-7E1EB6F78CA3}"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49294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05176"/>
            <a:ext cx="8229600" cy="1021556"/>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457200" y="2180035"/>
            <a:ext cx="8229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F1CC899-6CEC-9548-B06D-7E1EB6F78CA3}"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42658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CC899-6CEC-9548-B06D-7E1EB6F78CA3}"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06153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24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71068"/>
            <a:ext cx="4040188" cy="27213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39124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71068"/>
            <a:ext cx="4041775" cy="27213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F1CC899-6CEC-9548-B06D-7E1EB6F78CA3}"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98349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CC899-6CEC-9548-B06D-7E1EB6F78CA3}"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9118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CC899-6CEC-9548-B06D-7E1EB6F78CA3}"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06448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91463"/>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91464"/>
            <a:ext cx="5111750" cy="4048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593860"/>
            <a:ext cx="3008313" cy="30462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415777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07289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2724"/>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16896"/>
            <a:ext cx="8229600" cy="29070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361530"/>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9F1CC899-6CEC-9548-B06D-7E1EB6F78CA3}" type="datetimeFigureOut">
              <a:rPr lang="en-US" smtClean="0"/>
              <a:pPr/>
              <a:t>4/16/2024</a:t>
            </a:fld>
            <a:endParaRPr lang="en-US" dirty="0"/>
          </a:p>
        </p:txBody>
      </p:sp>
      <p:sp>
        <p:nvSpPr>
          <p:cNvPr id="5" name="Footer Placeholder 4"/>
          <p:cNvSpPr>
            <a:spLocks noGrp="1"/>
          </p:cNvSpPr>
          <p:nvPr>
            <p:ph type="ftr" sz="quarter" idx="3"/>
          </p:nvPr>
        </p:nvSpPr>
        <p:spPr>
          <a:xfrm>
            <a:off x="3124200" y="4361530"/>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361530"/>
            <a:ext cx="2133600" cy="273844"/>
          </a:xfrm>
          <a:prstGeom prst="rect">
            <a:avLst/>
          </a:prstGeom>
        </p:spPr>
        <p:txBody>
          <a:bodyPr vert="horz" lIns="91440" tIns="45720" rIns="91440" bIns="45720" rtlCol="0" anchor="ctr"/>
          <a:lstStyle>
            <a:lvl1pPr algn="r">
              <a:defRPr sz="1200" baseline="0">
                <a:solidFill>
                  <a:schemeClr val="tx1">
                    <a:tint val="75000"/>
                  </a:schemeClr>
                </a:solidFill>
                <a:latin typeface="Arial"/>
              </a:defRPr>
            </a:lvl1pPr>
          </a:lstStyle>
          <a:p>
            <a:fld id="{8E6562B1-0B0F-0246-9532-09536BC2AE59}" type="slidenum">
              <a:rPr lang="en-US" smtClean="0"/>
              <a:pPr/>
              <a:t>‹#›</a:t>
            </a:fld>
            <a:endParaRPr lang="en-US" dirty="0"/>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4872191"/>
            <a:ext cx="9144000" cy="286893"/>
          </a:xfrm>
          <a:prstGeom prst="rect">
            <a:avLst/>
          </a:prstGeom>
        </p:spPr>
      </p:pic>
    </p:spTree>
    <p:extLst>
      <p:ext uri="{BB962C8B-B14F-4D97-AF65-F5344CB8AC3E}">
        <p14:creationId xmlns:p14="http://schemas.microsoft.com/office/powerpoint/2010/main" val="67193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72370"/>
            <a:ext cx="4679004" cy="999871"/>
          </a:xfrm>
        </p:spPr>
        <p:txBody>
          <a:bodyPr>
            <a:noAutofit/>
          </a:bodyPr>
          <a:lstStyle/>
          <a:p>
            <a:r>
              <a:rPr lang="en-US" sz="2800" b="1" dirty="0">
                <a:solidFill>
                  <a:schemeClr val="bg1"/>
                </a:solidFill>
                <a:latin typeface="+mn-lt"/>
                <a:cs typeface="Arial"/>
              </a:rPr>
              <a:t>Strongly Multiplicative Secret Sharing Schemes with Repairing Ability</a:t>
            </a:r>
          </a:p>
        </p:txBody>
      </p:sp>
      <p:sp>
        <p:nvSpPr>
          <p:cNvPr id="3" name="Subtitle 2"/>
          <p:cNvSpPr>
            <a:spLocks noGrp="1"/>
          </p:cNvSpPr>
          <p:nvPr>
            <p:ph type="subTitle" idx="1"/>
          </p:nvPr>
        </p:nvSpPr>
        <p:spPr>
          <a:xfrm>
            <a:off x="368303" y="2945973"/>
            <a:ext cx="3055833" cy="1265293"/>
          </a:xfrm>
        </p:spPr>
        <p:txBody>
          <a:bodyPr>
            <a:noAutofit/>
          </a:bodyPr>
          <a:lstStyle/>
          <a:p>
            <a:pPr algn="l"/>
            <a:r>
              <a:rPr lang="en-US" sz="1900" dirty="0">
                <a:solidFill>
                  <a:srgbClr val="FFFFFF"/>
                </a:solidFill>
                <a:cs typeface="Arial"/>
              </a:rPr>
              <a:t>Daniel Escudero, </a:t>
            </a:r>
            <a:r>
              <a:rPr lang="en-US" sz="1900" b="1" dirty="0">
                <a:solidFill>
                  <a:srgbClr val="FFFFFF"/>
                </a:solidFill>
                <a:cs typeface="Arial"/>
              </a:rPr>
              <a:t>Ivan Tjuawinata </a:t>
            </a:r>
            <a:r>
              <a:rPr lang="en-US" sz="1900" dirty="0">
                <a:solidFill>
                  <a:srgbClr val="FFFFFF"/>
                </a:solidFill>
                <a:cs typeface="Arial"/>
              </a:rPr>
              <a:t>and Chaoping Xing</a:t>
            </a:r>
            <a:endParaRPr lang="en-US" sz="1200" i="1" dirty="0">
              <a:solidFill>
                <a:srgbClr val="FFFFFF"/>
              </a:solidFill>
              <a:cs typeface="Arial"/>
            </a:endParaRPr>
          </a:p>
        </p:txBody>
      </p:sp>
    </p:spTree>
    <p:extLst>
      <p:ext uri="{BB962C8B-B14F-4D97-AF65-F5344CB8AC3E}">
        <p14:creationId xmlns:p14="http://schemas.microsoft.com/office/powerpoint/2010/main" val="18979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Discussions</a:t>
            </a:r>
            <a:endParaRPr lang="en-SG" sz="3200"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760671"/>
                <a:ext cx="9144000" cy="4113784"/>
              </a:xfrm>
            </p:spPr>
            <p:txBody>
              <a:bodyPr>
                <a:noAutofit/>
              </a:bodyPr>
              <a:lstStyle/>
              <a:p>
                <a:pPr algn="just"/>
                <a:r>
                  <a:rPr lang="en-SG" sz="2200" dirty="0">
                    <a:latin typeface="+mn-lt"/>
                  </a:rPr>
                  <a:t>Suppose that a group contains </a:t>
                </a:r>
                <a14:m>
                  <m:oMath xmlns:m="http://schemas.openxmlformats.org/officeDocument/2006/math">
                    <m:r>
                      <a:rPr lang="en-SG" sz="2200" b="0" i="1" smtClean="0">
                        <a:latin typeface="Cambria Math" panose="02040503050406030204" pitchFamily="18" charset="0"/>
                      </a:rPr>
                      <m:t>ℓ</m:t>
                    </m:r>
                  </m:oMath>
                </a14:m>
                <a:r>
                  <a:rPr lang="en-US" sz="2200" dirty="0">
                    <a:latin typeface="+mn-lt"/>
                  </a:rPr>
                  <a:t> parties and share repairing process requires the involvement of </a:t>
                </a:r>
                <a14:m>
                  <m:oMath xmlns:m="http://schemas.openxmlformats.org/officeDocument/2006/math">
                    <m:sSup>
                      <m:sSupPr>
                        <m:ctrlPr>
                          <a:rPr lang="en-SG" sz="2200" b="0" i="1" smtClean="0">
                            <a:latin typeface="Cambria Math" panose="02040503050406030204" pitchFamily="18" charset="0"/>
                          </a:rPr>
                        </m:ctrlPr>
                      </m:sSupPr>
                      <m:e>
                        <m:r>
                          <a:rPr lang="en-SG" sz="2200" b="0" i="1" smtClean="0">
                            <a:latin typeface="Cambria Math" panose="02040503050406030204" pitchFamily="18" charset="0"/>
                          </a:rPr>
                          <m:t>ℓ</m:t>
                        </m:r>
                      </m:e>
                      <m:sup>
                        <m:r>
                          <a:rPr lang="en-SG" sz="2200" b="0" i="1" smtClean="0">
                            <a:latin typeface="Cambria Math" panose="02040503050406030204" pitchFamily="18" charset="0"/>
                          </a:rPr>
                          <m:t>′</m:t>
                        </m:r>
                      </m:sup>
                    </m:sSup>
                    <m:r>
                      <a:rPr lang="en-SG" sz="2200" b="0" i="1" smtClean="0">
                        <a:latin typeface="Cambria Math" panose="02040503050406030204" pitchFamily="18" charset="0"/>
                      </a:rPr>
                      <m:t>≤ℓ−1</m:t>
                    </m:r>
                  </m:oMath>
                </a14:m>
                <a:r>
                  <a:rPr lang="en-US" sz="2200" dirty="0">
                    <a:latin typeface="+mn-lt"/>
                  </a:rPr>
                  <a:t> of the parties</a:t>
                </a:r>
              </a:p>
              <a:p>
                <a:pPr lvl="1" algn="just"/>
                <a:r>
                  <a:rPr lang="en-US" sz="1800" dirty="0">
                    <a:latin typeface="+mn-lt"/>
                  </a:rPr>
                  <a:t>Collusion of </a:t>
                </a:r>
                <a14:m>
                  <m:oMath xmlns:m="http://schemas.openxmlformats.org/officeDocument/2006/math">
                    <m:sSup>
                      <m:sSupPr>
                        <m:ctrlPr>
                          <a:rPr lang="en-SG" sz="1800" b="0" i="1" smtClean="0">
                            <a:latin typeface="Cambria Math" panose="02040503050406030204" pitchFamily="18" charset="0"/>
                          </a:rPr>
                        </m:ctrlPr>
                      </m:sSupPr>
                      <m:e>
                        <m:r>
                          <a:rPr lang="en-SG" sz="1800" b="0" i="1" smtClean="0">
                            <a:latin typeface="Cambria Math" panose="02040503050406030204" pitchFamily="18" charset="0"/>
                          </a:rPr>
                          <m:t>ℓ</m:t>
                        </m:r>
                      </m:e>
                      <m:sup>
                        <m:r>
                          <a:rPr lang="en-SG" sz="1800" b="0" i="1" smtClean="0">
                            <a:latin typeface="Cambria Math" panose="02040503050406030204" pitchFamily="18" charset="0"/>
                          </a:rPr>
                          <m:t>′</m:t>
                        </m:r>
                      </m:sup>
                    </m:sSup>
                  </m:oMath>
                </a14:m>
                <a:r>
                  <a:rPr lang="en-US" sz="1800" dirty="0">
                    <a:latin typeface="+mn-lt"/>
                  </a:rPr>
                  <a:t>parties can learn the share of any other parties in the same group</a:t>
                </a:r>
              </a:p>
              <a:p>
                <a:pPr lvl="1" algn="just"/>
                <a:r>
                  <a:rPr lang="en-US" sz="1800" dirty="0">
                    <a:latin typeface="+mn-lt"/>
                  </a:rPr>
                  <a:t>Note: no effect on the privacy of the original secret </a:t>
                </a:r>
              </a:p>
              <a:p>
                <a:pPr lvl="1" algn="just"/>
                <a:r>
                  <a:rPr lang="en-US" sz="1800" dirty="0">
                    <a:latin typeface="+mn-lt"/>
                  </a:rPr>
                  <a:t>Full leakage on the shares of the parties in the group </a:t>
                </a:r>
                <a:r>
                  <a:rPr lang="en-US" sz="1800" dirty="0">
                    <a:latin typeface="+mn-lt"/>
                    <a:sym typeface="Wingdings" panose="05000000000000000000" pitchFamily="2" charset="2"/>
                  </a:rPr>
                  <a:t> violates our privacy requirement on the shares</a:t>
                </a:r>
              </a:p>
              <a:p>
                <a:pPr lvl="1" algn="just"/>
                <a:r>
                  <a:rPr lang="en-US" sz="1800" dirty="0">
                    <a:latin typeface="+mn-lt"/>
                    <a:sym typeface="Wingdings" panose="05000000000000000000" pitchFamily="2" charset="2"/>
                  </a:rPr>
                  <a:t>Solution: static adversary assumption where the corrupted parties chosen before the sharing happens and assignment of parties to the shares are done in random afterwards</a:t>
                </a:r>
              </a:p>
              <a:p>
                <a:pPr lvl="2" algn="just"/>
                <a:r>
                  <a:rPr lang="en-US" sz="1400" dirty="0">
                    <a:latin typeface="+mn-lt"/>
                    <a:sym typeface="Wingdings" panose="05000000000000000000" pitchFamily="2" charset="2"/>
                  </a:rPr>
                  <a:t>Random assignment is done in public since the group and party identities need to be known by everyone</a:t>
                </a:r>
              </a:p>
              <a:p>
                <a:pPr lvl="2" algn="just"/>
                <a:r>
                  <a:rPr lang="en-US" sz="1400" dirty="0">
                    <a:latin typeface="+mn-lt"/>
                    <a:sym typeface="Wingdings" panose="05000000000000000000" pitchFamily="2" charset="2"/>
                  </a:rPr>
                  <a:t>As long as we allow for more than </a:t>
                </a:r>
                <a14:m>
                  <m:oMath xmlns:m="http://schemas.openxmlformats.org/officeDocument/2006/math">
                    <m:sSup>
                      <m:sSupPr>
                        <m:ctrlPr>
                          <a:rPr lang="en-SG" sz="1400" b="0" i="1" smtClean="0">
                            <a:latin typeface="Cambria Math" panose="02040503050406030204" pitchFamily="18" charset="0"/>
                            <a:sym typeface="Wingdings" panose="05000000000000000000" pitchFamily="2" charset="2"/>
                          </a:rPr>
                        </m:ctrlPr>
                      </m:sSupPr>
                      <m:e>
                        <m:r>
                          <a:rPr lang="en-SG" sz="1400" b="0" i="1" smtClean="0">
                            <a:latin typeface="Cambria Math" panose="02040503050406030204" pitchFamily="18" charset="0"/>
                            <a:sym typeface="Wingdings" panose="05000000000000000000" pitchFamily="2" charset="2"/>
                          </a:rPr>
                          <m:t>ℓ</m:t>
                        </m:r>
                      </m:e>
                      <m:sup>
                        <m:r>
                          <a:rPr lang="en-SG" sz="1400" b="0" i="1" smtClean="0">
                            <a:latin typeface="Cambria Math" panose="02040503050406030204" pitchFamily="18" charset="0"/>
                            <a:sym typeface="Wingdings" panose="05000000000000000000" pitchFamily="2" charset="2"/>
                          </a:rPr>
                          <m:t>′</m:t>
                        </m:r>
                      </m:sup>
                    </m:sSup>
                  </m:oMath>
                </a14:m>
                <a:r>
                  <a:rPr lang="en-US" sz="1400" dirty="0">
                    <a:latin typeface="+mn-lt"/>
                  </a:rPr>
                  <a:t> corruption, statistical privacy will be the best that we can hope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760671"/>
                <a:ext cx="9144000" cy="4113784"/>
              </a:xfrm>
              <a:blipFill>
                <a:blip r:embed="rId2"/>
                <a:stretch>
                  <a:fillRect l="-733" t="-1037" r="-867"/>
                </a:stretch>
              </a:blipFill>
            </p:spPr>
            <p:txBody>
              <a:bodyPr/>
              <a:lstStyle/>
              <a:p>
                <a:r>
                  <a:rPr lang="en-SG">
                    <a:noFill/>
                  </a:rPr>
                  <a:t> </a:t>
                </a:r>
              </a:p>
            </p:txBody>
          </p:sp>
        </mc:Fallback>
      </mc:AlternateContent>
    </p:spTree>
    <p:extLst>
      <p:ext uri="{BB962C8B-B14F-4D97-AF65-F5344CB8AC3E}">
        <p14:creationId xmlns:p14="http://schemas.microsoft.com/office/powerpoint/2010/main" val="229506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Natural Questions</a:t>
            </a:r>
            <a:endParaRPr lang="en-SG" sz="3200" dirty="0">
              <a:latin typeface="+mn-lt"/>
            </a:endParaRPr>
          </a:p>
        </p:txBody>
      </p:sp>
      <p:sp>
        <p:nvSpPr>
          <p:cNvPr id="3" name="Content Placeholder 2"/>
          <p:cNvSpPr>
            <a:spLocks noGrp="1"/>
          </p:cNvSpPr>
          <p:nvPr>
            <p:ph idx="1"/>
          </p:nvPr>
        </p:nvSpPr>
        <p:spPr>
          <a:xfrm>
            <a:off x="0" y="760671"/>
            <a:ext cx="9144000" cy="4113784"/>
          </a:xfrm>
        </p:spPr>
        <p:txBody>
          <a:bodyPr>
            <a:noAutofit/>
          </a:bodyPr>
          <a:lstStyle/>
          <a:p>
            <a:pPr algn="just"/>
            <a:r>
              <a:rPr lang="en-US" sz="2200" dirty="0">
                <a:latin typeface="+mn-lt"/>
              </a:rPr>
              <a:t>Can we design a variant of Shamir secret sharing scheme that comes with a share repairing scheme that only involves a smaller amount of parties </a:t>
            </a:r>
            <a:r>
              <a:rPr lang="en-US" sz="2200" dirty="0">
                <a:latin typeface="+mn-lt"/>
                <a:sym typeface="Wingdings" panose="05000000000000000000" pitchFamily="2" charset="2"/>
              </a:rPr>
              <a:t> locality of repair</a:t>
            </a:r>
            <a:r>
              <a:rPr lang="en-US" sz="2200" dirty="0">
                <a:latin typeface="+mn-lt"/>
              </a:rPr>
              <a:t>?</a:t>
            </a:r>
          </a:p>
          <a:p>
            <a:pPr algn="just"/>
            <a:r>
              <a:rPr lang="en-US" sz="2200" dirty="0">
                <a:latin typeface="+mn-lt"/>
              </a:rPr>
              <a:t>Can such repairing scheme be designed with security guarantee to the secret, share generating polynomial and any other shares?</a:t>
            </a:r>
          </a:p>
          <a:p>
            <a:pPr algn="just"/>
            <a:r>
              <a:rPr lang="en-US" sz="2200" dirty="0">
                <a:latin typeface="+mn-lt"/>
              </a:rPr>
              <a:t>To ensure that the secret sharing scheme still usable in the application of MPC, can the secret sharing scheme still have the (strong) multiplicative property?</a:t>
            </a:r>
          </a:p>
        </p:txBody>
      </p:sp>
    </p:spTree>
    <p:extLst>
      <p:ext uri="{BB962C8B-B14F-4D97-AF65-F5344CB8AC3E}">
        <p14:creationId xmlns:p14="http://schemas.microsoft.com/office/powerpoint/2010/main" val="22526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Discussions</a:t>
            </a:r>
            <a:endParaRPr lang="en-SG" sz="32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0671"/>
                <a:ext cx="9144000" cy="4113784"/>
              </a:xfrm>
            </p:spPr>
            <p:txBody>
              <a:bodyPr>
                <a:noAutofit/>
              </a:bodyPr>
              <a:lstStyle/>
              <a:p>
                <a:pPr algn="just"/>
                <a:r>
                  <a:rPr lang="en-SG" sz="2200" dirty="0">
                    <a:latin typeface="+mn-lt"/>
                  </a:rPr>
                  <a:t>We would like the (strong) multiplicative property close to the standard properties that are satisfied, for instance, by the classical Shamir SSS:</a:t>
                </a:r>
              </a:p>
              <a:p>
                <a:pPr lvl="1" algn="just"/>
                <a:r>
                  <a:rPr lang="en-SG" sz="1800" dirty="0">
                    <a:latin typeface="+mn-lt"/>
                  </a:rPr>
                  <a:t>For multiplicative property, we aim to have the privacy threshold to be asymptotically close to </a:t>
                </a:r>
                <a14:m>
                  <m:oMath xmlns:m="http://schemas.openxmlformats.org/officeDocument/2006/math">
                    <m:f>
                      <m:fPr>
                        <m:ctrlPr>
                          <a:rPr lang="en-SG" sz="1800" b="0" i="1" smtClean="0">
                            <a:latin typeface="Cambria Math" panose="02040503050406030204" pitchFamily="18" charset="0"/>
                          </a:rPr>
                        </m:ctrlPr>
                      </m:fPr>
                      <m:num>
                        <m:r>
                          <a:rPr lang="en-SG" sz="1800" b="0" i="1" smtClean="0">
                            <a:latin typeface="Cambria Math" panose="02040503050406030204" pitchFamily="18" charset="0"/>
                          </a:rPr>
                          <m:t>𝑛</m:t>
                        </m:r>
                      </m:num>
                      <m:den>
                        <m:r>
                          <a:rPr lang="en-SG" sz="1800" b="0" i="1" smtClean="0">
                            <a:latin typeface="Cambria Math" panose="02040503050406030204" pitchFamily="18" charset="0"/>
                          </a:rPr>
                          <m:t>2</m:t>
                        </m:r>
                      </m:den>
                    </m:f>
                  </m:oMath>
                </a14:m>
                <a:endParaRPr lang="en-SG" sz="1800" b="0" dirty="0">
                  <a:latin typeface="+mn-lt"/>
                </a:endParaRPr>
              </a:p>
              <a:p>
                <a:pPr lvl="1" algn="just"/>
                <a:r>
                  <a:rPr lang="en-US" sz="1800" dirty="0">
                    <a:latin typeface="+mn-lt"/>
                  </a:rPr>
                  <a:t>For strongly multiplicative property, we aim to have the privacy threshold to be asymptotically close to </a:t>
                </a:r>
                <a14:m>
                  <m:oMath xmlns:m="http://schemas.openxmlformats.org/officeDocument/2006/math">
                    <m:f>
                      <m:fPr>
                        <m:ctrlPr>
                          <a:rPr lang="en-SG" sz="1800" b="0" i="1" smtClean="0">
                            <a:latin typeface="Cambria Math" panose="02040503050406030204" pitchFamily="18" charset="0"/>
                          </a:rPr>
                        </m:ctrlPr>
                      </m:fPr>
                      <m:num>
                        <m:r>
                          <a:rPr lang="en-SG" sz="1800" b="0" i="1" smtClean="0">
                            <a:latin typeface="Cambria Math" panose="02040503050406030204" pitchFamily="18" charset="0"/>
                          </a:rPr>
                          <m:t>𝑛</m:t>
                        </m:r>
                      </m:num>
                      <m:den>
                        <m:r>
                          <a:rPr lang="en-SG" sz="1800" b="0" i="1" smtClean="0">
                            <a:latin typeface="Cambria Math" panose="02040503050406030204" pitchFamily="18" charset="0"/>
                          </a:rPr>
                          <m:t>3</m:t>
                        </m:r>
                      </m:den>
                    </m:f>
                  </m:oMath>
                </a14:m>
                <a:endParaRPr lang="en-US" sz="1800" dirty="0">
                  <a:latin typeface="+mn-lt"/>
                </a:endParaRPr>
              </a:p>
              <a:p>
                <a:pPr lvl="1" algn="just"/>
                <a:endParaRPr lang="en-US" sz="18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0671"/>
                <a:ext cx="9144000" cy="4113784"/>
              </a:xfrm>
              <a:blipFill>
                <a:blip r:embed="rId2"/>
                <a:stretch>
                  <a:fillRect l="-733" t="-1037" r="-867"/>
                </a:stretch>
              </a:blipFill>
            </p:spPr>
            <p:txBody>
              <a:bodyPr/>
              <a:lstStyle/>
              <a:p>
                <a:r>
                  <a:rPr lang="en-SG">
                    <a:noFill/>
                  </a:rPr>
                  <a:t> </a:t>
                </a:r>
              </a:p>
            </p:txBody>
          </p:sp>
        </mc:Fallback>
      </mc:AlternateContent>
    </p:spTree>
    <p:extLst>
      <p:ext uri="{BB962C8B-B14F-4D97-AF65-F5344CB8AC3E}">
        <p14:creationId xmlns:p14="http://schemas.microsoft.com/office/powerpoint/2010/main" val="30442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chor="ctr">
            <a:normAutofit/>
          </a:bodyPr>
          <a:lstStyle/>
          <a:p>
            <a:pPr>
              <a:lnSpc>
                <a:spcPct val="90000"/>
              </a:lnSpc>
            </a:pPr>
            <a:r>
              <a:rPr lang="en-US" sz="3200" dirty="0">
                <a:latin typeface="+mn-lt"/>
              </a:rPr>
              <a:t>Existing Results</a:t>
            </a:r>
            <a:endParaRPr lang="en-SG" sz="3200" dirty="0">
              <a:latin typeface="+mn-lt"/>
            </a:endParaRPr>
          </a:p>
        </p:txBody>
      </p:sp>
      <p:sp>
        <p:nvSpPr>
          <p:cNvPr id="3" name="Content Placeholder 2"/>
          <p:cNvSpPr>
            <a:spLocks noGrp="1"/>
          </p:cNvSpPr>
          <p:nvPr>
            <p:ph sz="half" idx="2"/>
          </p:nvPr>
        </p:nvSpPr>
        <p:spPr>
          <a:xfrm>
            <a:off x="0" y="914400"/>
            <a:ext cx="9144000" cy="3882682"/>
          </a:xfrm>
        </p:spPr>
        <p:txBody>
          <a:bodyPr>
            <a:normAutofit/>
          </a:bodyPr>
          <a:lstStyle/>
          <a:p>
            <a:r>
              <a:rPr lang="en-US" sz="2200" dirty="0">
                <a:latin typeface="+mn-lt"/>
              </a:rPr>
              <a:t>Repairable error-correcting code</a:t>
            </a:r>
          </a:p>
          <a:p>
            <a:pPr lvl="1"/>
            <a:r>
              <a:rPr lang="en-US" sz="1800" dirty="0">
                <a:latin typeface="+mn-lt"/>
              </a:rPr>
              <a:t>Well explored, especially in its relationship with distributed storage system</a:t>
            </a:r>
          </a:p>
          <a:p>
            <a:pPr lvl="1"/>
            <a:r>
              <a:rPr lang="en-US" sz="1800" dirty="0">
                <a:latin typeface="+mn-lt"/>
              </a:rPr>
              <a:t>Works focus more on the repair bandwidth as well as the number of contacted nodes and due to its application, the problems of security and multiplicativity are not considered</a:t>
            </a:r>
          </a:p>
          <a:p>
            <a:r>
              <a:rPr lang="en-US" sz="2200" dirty="0">
                <a:latin typeface="+mn-lt"/>
              </a:rPr>
              <a:t>Secret sharing scheme</a:t>
            </a:r>
          </a:p>
          <a:p>
            <a:pPr lvl="1"/>
            <a:r>
              <a:rPr lang="en-US" sz="1800" dirty="0">
                <a:latin typeface="+mn-lt"/>
              </a:rPr>
              <a:t>There have been numerous works on repairable secret sharing scheme as well as multiplicative secret sharing scheme</a:t>
            </a:r>
          </a:p>
          <a:p>
            <a:pPr lvl="1"/>
            <a:r>
              <a:rPr lang="en-US" sz="1800" dirty="0">
                <a:latin typeface="+mn-lt"/>
              </a:rPr>
              <a:t>However, works on multiplicative secret sharing scheme have not considered the problem of secure local repair while existing local repairable secret sharing schemes are in general not multiplicative and only provides secret privacy against passive adversary </a:t>
            </a:r>
            <a:endParaRPr lang="en-US" sz="1400" dirty="0">
              <a:latin typeface="+mn-lt"/>
            </a:endParaRPr>
          </a:p>
          <a:p>
            <a:pPr lvl="1"/>
            <a:endParaRPr lang="en-US" sz="1400" b="0" dirty="0">
              <a:latin typeface="+mn-lt"/>
            </a:endParaRPr>
          </a:p>
        </p:txBody>
      </p:sp>
    </p:spTree>
    <p:extLst>
      <p:ext uri="{BB962C8B-B14F-4D97-AF65-F5344CB8AC3E}">
        <p14:creationId xmlns:p14="http://schemas.microsoft.com/office/powerpoint/2010/main" val="4507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F7DF-D71C-44C4-A2ED-ADD4250A17B5}"/>
              </a:ext>
            </a:extLst>
          </p:cNvPr>
          <p:cNvSpPr>
            <a:spLocks noGrp="1"/>
          </p:cNvSpPr>
          <p:nvPr>
            <p:ph type="title"/>
          </p:nvPr>
        </p:nvSpPr>
        <p:spPr>
          <a:xfrm>
            <a:off x="-1" y="0"/>
            <a:ext cx="9143999" cy="857250"/>
          </a:xfrm>
        </p:spPr>
        <p:txBody>
          <a:bodyPr/>
          <a:lstStyle/>
          <a:p>
            <a:r>
              <a:rPr lang="en-US" dirty="0">
                <a:latin typeface="+mn-lt"/>
              </a:rPr>
              <a:t>Overview</a:t>
            </a:r>
            <a:endParaRPr lang="en-SG" dirty="0">
              <a:latin typeface="+mn-lt"/>
            </a:endParaRPr>
          </a:p>
        </p:txBody>
      </p:sp>
      <p:sp>
        <p:nvSpPr>
          <p:cNvPr id="3" name="Content Placeholder 2">
            <a:extLst>
              <a:ext uri="{FF2B5EF4-FFF2-40B4-BE49-F238E27FC236}">
                <a16:creationId xmlns:a16="http://schemas.microsoft.com/office/drawing/2014/main" id="{0AFA8890-50BE-4D64-B0DB-8B3F1205C1B3}"/>
              </a:ext>
            </a:extLst>
          </p:cNvPr>
          <p:cNvSpPr>
            <a:spLocks noGrp="1"/>
          </p:cNvSpPr>
          <p:nvPr>
            <p:ph idx="1"/>
          </p:nvPr>
        </p:nvSpPr>
        <p:spPr>
          <a:xfrm>
            <a:off x="0" y="914213"/>
            <a:ext cx="9144000" cy="3967275"/>
          </a:xfrm>
        </p:spPr>
        <p:txBody>
          <a:bodyPr>
            <a:normAutofit/>
          </a:bodyPr>
          <a:lstStyle/>
          <a:p>
            <a:r>
              <a:rPr lang="en-US" dirty="0">
                <a:solidFill>
                  <a:schemeClr val="bg1">
                    <a:lumMod val="75000"/>
                  </a:schemeClr>
                </a:solidFill>
                <a:latin typeface="+mn-lt"/>
              </a:rPr>
              <a:t>Introduction</a:t>
            </a:r>
          </a:p>
          <a:p>
            <a:r>
              <a:rPr lang="en-US" dirty="0">
                <a:latin typeface="+mn-lt"/>
              </a:rPr>
              <a:t>Naïve Solution Properties and Aim of Proposed Solution</a:t>
            </a:r>
          </a:p>
          <a:p>
            <a:r>
              <a:rPr lang="en-US" dirty="0">
                <a:solidFill>
                  <a:schemeClr val="bg1">
                    <a:lumMod val="75000"/>
                  </a:schemeClr>
                </a:solidFill>
                <a:latin typeface="+mn-lt"/>
              </a:rPr>
              <a:t>Proposed Construction and its Properties</a:t>
            </a:r>
          </a:p>
        </p:txBody>
      </p:sp>
    </p:spTree>
    <p:extLst>
      <p:ext uri="{BB962C8B-B14F-4D97-AF65-F5344CB8AC3E}">
        <p14:creationId xmlns:p14="http://schemas.microsoft.com/office/powerpoint/2010/main" val="331925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Naïve Solution through Two-Steps Shamir SSS</a:t>
            </a:r>
            <a:endParaRPr lang="en-SG" sz="32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0671"/>
                <a:ext cx="9144000" cy="4113784"/>
              </a:xfrm>
            </p:spPr>
            <p:txBody>
              <a:bodyPr>
                <a:noAutofit/>
              </a:bodyPr>
              <a:lstStyle/>
              <a:p>
                <a:pPr algn="just"/>
                <a:r>
                  <a:rPr lang="en-US" sz="2200" dirty="0">
                    <a:latin typeface="+mn-lt"/>
                  </a:rPr>
                  <a:t>Let there be </a:t>
                </a:r>
                <a14:m>
                  <m:oMath xmlns:m="http://schemas.openxmlformats.org/officeDocument/2006/math">
                    <m:r>
                      <a:rPr lang="en-SG" sz="2200" b="0" i="1" smtClean="0">
                        <a:latin typeface="Cambria Math" panose="02040503050406030204" pitchFamily="18" charset="0"/>
                      </a:rPr>
                      <m:t>𝑛</m:t>
                    </m:r>
                  </m:oMath>
                </a14:m>
                <a:r>
                  <a:rPr lang="en-US" sz="2200" dirty="0">
                    <a:latin typeface="+mn-lt"/>
                  </a:rPr>
                  <a:t> parties which are grouped to </a:t>
                </a:r>
                <a14:m>
                  <m:oMath xmlns:m="http://schemas.openxmlformats.org/officeDocument/2006/math">
                    <m:r>
                      <a:rPr lang="en-SG" sz="2200" b="0" i="1" smtClean="0">
                        <a:latin typeface="Cambria Math" panose="02040503050406030204" pitchFamily="18" charset="0"/>
                      </a:rPr>
                      <m:t>𝑚</m:t>
                    </m:r>
                  </m:oMath>
                </a14:m>
                <a:r>
                  <a:rPr lang="en-US" sz="2200" dirty="0">
                    <a:latin typeface="+mn-lt"/>
                  </a:rPr>
                  <a:t> groups, each of size </a:t>
                </a:r>
                <a14:m>
                  <m:oMath xmlns:m="http://schemas.openxmlformats.org/officeDocument/2006/math">
                    <m:r>
                      <a:rPr lang="en-SG" sz="2200" b="0" i="1" smtClean="0">
                        <a:latin typeface="Cambria Math" panose="02040503050406030204" pitchFamily="18" charset="0"/>
                      </a:rPr>
                      <m:t>ℓ≔</m:t>
                    </m:r>
                    <m:f>
                      <m:fPr>
                        <m:ctrlPr>
                          <a:rPr lang="en-SG" sz="2200" b="0" i="1" smtClean="0">
                            <a:latin typeface="Cambria Math" panose="02040503050406030204" pitchFamily="18" charset="0"/>
                          </a:rPr>
                        </m:ctrlPr>
                      </m:fPr>
                      <m:num>
                        <m:r>
                          <a:rPr lang="en-SG" sz="2200" b="0" i="1" smtClean="0">
                            <a:latin typeface="Cambria Math" panose="02040503050406030204" pitchFamily="18" charset="0"/>
                          </a:rPr>
                          <m:t>𝑛</m:t>
                        </m:r>
                      </m:num>
                      <m:den>
                        <m:r>
                          <a:rPr lang="en-SG" sz="2200" b="0" i="1" smtClean="0">
                            <a:latin typeface="Cambria Math" panose="02040503050406030204" pitchFamily="18" charset="0"/>
                          </a:rPr>
                          <m:t>𝑚</m:t>
                        </m:r>
                      </m:den>
                    </m:f>
                  </m:oMath>
                </a14:m>
                <a:endParaRPr lang="en-US" sz="2200" dirty="0">
                  <a:latin typeface="+mn-lt"/>
                </a:endParaRPr>
              </a:p>
              <a:p>
                <a:pPr algn="just"/>
                <a:r>
                  <a:rPr lang="en-US" sz="2200" dirty="0">
                    <a:latin typeface="+mn-lt"/>
                  </a:rPr>
                  <a:t>Suppose </a:t>
                </a:r>
                <a14:m>
                  <m:oMath xmlns:m="http://schemas.openxmlformats.org/officeDocument/2006/math">
                    <m:r>
                      <a:rPr lang="en-US" sz="2200" b="0" i="1" smtClean="0">
                        <a:latin typeface="Cambria Math" panose="02040503050406030204" pitchFamily="18" charset="0"/>
                      </a:rPr>
                      <m:t>𝑠</m:t>
                    </m:r>
                    <m:r>
                      <a:rPr lang="en-SG" sz="2200" b="0" i="1" smtClean="0">
                        <a:latin typeface="Cambria Math" panose="02040503050406030204" pitchFamily="18" charset="0"/>
                      </a:rPr>
                      <m:t>∈</m:t>
                    </m:r>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𝔽</m:t>
                        </m:r>
                      </m:e>
                      <m:sub>
                        <m:r>
                          <a:rPr lang="en-SG" sz="2200" b="0" i="1" smtClean="0">
                            <a:latin typeface="Cambria Math" panose="02040503050406030204" pitchFamily="18" charset="0"/>
                          </a:rPr>
                          <m:t>𝑞</m:t>
                        </m:r>
                      </m:sub>
                    </m:sSub>
                  </m:oMath>
                </a14:m>
                <a:r>
                  <a:rPr lang="en-US" sz="2200" dirty="0">
                    <a:latin typeface="+mn-lt"/>
                  </a:rPr>
                  <a:t> </a:t>
                </a:r>
                <a:r>
                  <a:rPr lang="en-SG" sz="2200" dirty="0">
                    <a:latin typeface="+mn-lt"/>
                  </a:rPr>
                  <a:t>is a secret to be shared</a:t>
                </a:r>
              </a:p>
              <a:p>
                <a:pPr algn="just"/>
                <a:r>
                  <a:rPr lang="en-SG" sz="2200" dirty="0">
                    <a:latin typeface="+mn-lt"/>
                  </a:rPr>
                  <a:t>Use first step of Shamir secret sharing scheme to generate intermediate shares </a:t>
                </a:r>
                <a14:m>
                  <m:oMath xmlns:m="http://schemas.openxmlformats.org/officeDocument/2006/math">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𝑆</m:t>
                        </m:r>
                      </m:e>
                      <m:sub>
                        <m:r>
                          <a:rPr lang="en-SG" sz="2200" b="0" i="1" smtClean="0">
                            <a:latin typeface="Cambria Math" panose="02040503050406030204" pitchFamily="18" charset="0"/>
                          </a:rPr>
                          <m:t>1</m:t>
                        </m:r>
                      </m:sub>
                    </m:sSub>
                    <m:r>
                      <a:rPr lang="en-SG" sz="2200" b="0" i="1" smtClean="0">
                        <a:latin typeface="Cambria Math" panose="02040503050406030204" pitchFamily="18" charset="0"/>
                      </a:rPr>
                      <m:t>,…,</m:t>
                    </m:r>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𝑆</m:t>
                        </m:r>
                      </m:e>
                      <m:sub>
                        <m:r>
                          <a:rPr lang="en-SG" sz="2200" b="0" i="1" smtClean="0">
                            <a:latin typeface="Cambria Math" panose="02040503050406030204" pitchFamily="18" charset="0"/>
                          </a:rPr>
                          <m:t>𝑚</m:t>
                        </m:r>
                      </m:sub>
                    </m:sSub>
                  </m:oMath>
                </a14:m>
                <a:r>
                  <a:rPr lang="en-US" sz="2200" dirty="0">
                    <a:latin typeface="+mn-lt"/>
                  </a:rPr>
                  <a:t> with privacy threshold </a:t>
                </a:r>
                <a14:m>
                  <m:oMath xmlns:m="http://schemas.openxmlformats.org/officeDocument/2006/math">
                    <m:r>
                      <a:rPr lang="en-SG" sz="2200" b="0" i="1" smtClean="0">
                        <a:latin typeface="Cambria Math" panose="02040503050406030204" pitchFamily="18" charset="0"/>
                      </a:rPr>
                      <m:t>𝑤</m:t>
                    </m:r>
                  </m:oMath>
                </a14:m>
                <a:r>
                  <a:rPr lang="en-US" sz="2200" dirty="0">
                    <a:latin typeface="+mn-lt"/>
                  </a:rPr>
                  <a:t> for some </a:t>
                </a:r>
                <a14:m>
                  <m:oMath xmlns:m="http://schemas.openxmlformats.org/officeDocument/2006/math">
                    <m:r>
                      <a:rPr lang="en-SG" sz="2200" b="0" i="1" smtClean="0">
                        <a:latin typeface="Cambria Math" panose="02040503050406030204" pitchFamily="18" charset="0"/>
                      </a:rPr>
                      <m:t>𝑤</m:t>
                    </m:r>
                    <m:r>
                      <a:rPr lang="en-SG" sz="2200" b="0" i="1" smtClean="0">
                        <a:latin typeface="Cambria Math" panose="02040503050406030204" pitchFamily="18" charset="0"/>
                      </a:rPr>
                      <m:t>≤</m:t>
                    </m:r>
                    <m:r>
                      <a:rPr lang="en-SG" sz="2200" b="0" i="1" smtClean="0">
                        <a:latin typeface="Cambria Math" panose="02040503050406030204" pitchFamily="18" charset="0"/>
                      </a:rPr>
                      <m:t>𝑚</m:t>
                    </m:r>
                    <m:r>
                      <a:rPr lang="en-SG" sz="2200" b="0" i="1" smtClean="0">
                        <a:latin typeface="Cambria Math" panose="02040503050406030204" pitchFamily="18" charset="0"/>
                      </a:rPr>
                      <m:t>−1</m:t>
                    </m:r>
                  </m:oMath>
                </a14:m>
                <a:endParaRPr lang="en-US" sz="2200" dirty="0">
                  <a:latin typeface="+mn-lt"/>
                </a:endParaRPr>
              </a:p>
              <a:p>
                <a:pPr algn="just"/>
                <a:r>
                  <a:rPr lang="en-US" sz="2200" dirty="0">
                    <a:latin typeface="+mn-lt"/>
                  </a:rPr>
                  <a:t>For each group, perform a second Shamir secret sharing scheme to share </a:t>
                </a:r>
                <a14:m>
                  <m:oMath xmlns:m="http://schemas.openxmlformats.org/officeDocument/2006/math">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𝑆</m:t>
                        </m:r>
                      </m:e>
                      <m:sub>
                        <m:r>
                          <a:rPr lang="en-SG" sz="2200" b="0" i="1" smtClean="0">
                            <a:latin typeface="Cambria Math" panose="02040503050406030204" pitchFamily="18" charset="0"/>
                          </a:rPr>
                          <m:t>𝑖</m:t>
                        </m:r>
                      </m:sub>
                    </m:sSub>
                  </m:oMath>
                </a14:m>
                <a:r>
                  <a:rPr lang="en-US" sz="2200" dirty="0">
                    <a:latin typeface="+mn-lt"/>
                  </a:rPr>
                  <a:t> to parties in group </a:t>
                </a:r>
                <a14:m>
                  <m:oMath xmlns:m="http://schemas.openxmlformats.org/officeDocument/2006/math">
                    <m:r>
                      <a:rPr lang="en-SG" sz="2200" b="0" i="1" smtClean="0">
                        <a:latin typeface="Cambria Math" panose="02040503050406030204" pitchFamily="18" charset="0"/>
                      </a:rPr>
                      <m:t>𝑖</m:t>
                    </m:r>
                  </m:oMath>
                </a14:m>
                <a:r>
                  <a:rPr lang="en-US" sz="2200" dirty="0">
                    <a:latin typeface="+mn-lt"/>
                  </a:rPr>
                  <a:t> with privacy threshold </a:t>
                </a:r>
                <a14:m>
                  <m:oMath xmlns:m="http://schemas.openxmlformats.org/officeDocument/2006/math">
                    <m:r>
                      <a:rPr lang="en-SG" sz="2200" b="0" i="1" smtClean="0">
                        <a:latin typeface="Cambria Math" panose="02040503050406030204" pitchFamily="18" charset="0"/>
                      </a:rPr>
                      <m:t>𝑑</m:t>
                    </m:r>
                  </m:oMath>
                </a14:m>
                <a:r>
                  <a:rPr lang="en-US" sz="2200" dirty="0">
                    <a:latin typeface="+mn-lt"/>
                  </a:rPr>
                  <a:t> for some </a:t>
                </a:r>
                <a14:m>
                  <m:oMath xmlns:m="http://schemas.openxmlformats.org/officeDocument/2006/math">
                    <m:r>
                      <a:rPr lang="en-SG" sz="2200" b="0" i="1" smtClean="0">
                        <a:latin typeface="Cambria Math" panose="02040503050406030204" pitchFamily="18" charset="0"/>
                      </a:rPr>
                      <m:t>𝑑</m:t>
                    </m:r>
                    <m:r>
                      <a:rPr lang="en-SG" sz="2200" b="0" i="1" smtClean="0">
                        <a:latin typeface="Cambria Math" panose="02040503050406030204" pitchFamily="18" charset="0"/>
                      </a:rPr>
                      <m:t>≤ℓ−1</m:t>
                    </m:r>
                  </m:oMath>
                </a14:m>
                <a:endParaRPr lang="en-US" sz="2200" dirty="0">
                  <a:latin typeface="+mn-lt"/>
                </a:endParaRPr>
              </a:p>
              <a:p>
                <a:pPr algn="just"/>
                <a:r>
                  <a:rPr lang="en-US" sz="2200" dirty="0">
                    <a:latin typeface="+mn-lt"/>
                  </a:rPr>
                  <a:t>Then if a party loses its share, we can use simple Shamir secret sharing scheme share generation within its group to recover the lost share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0671"/>
                <a:ext cx="9144000" cy="4113784"/>
              </a:xfrm>
              <a:blipFill>
                <a:blip r:embed="rId2"/>
                <a:stretch>
                  <a:fillRect l="-733" r="-867"/>
                </a:stretch>
              </a:blipFill>
            </p:spPr>
            <p:txBody>
              <a:bodyPr/>
              <a:lstStyle/>
              <a:p>
                <a:r>
                  <a:rPr lang="en-SG">
                    <a:noFill/>
                  </a:rPr>
                  <a:t> </a:t>
                </a:r>
              </a:p>
            </p:txBody>
          </p:sp>
        </mc:Fallback>
      </mc:AlternateContent>
    </p:spTree>
    <p:extLst>
      <p:ext uri="{BB962C8B-B14F-4D97-AF65-F5344CB8AC3E}">
        <p14:creationId xmlns:p14="http://schemas.microsoft.com/office/powerpoint/2010/main" val="10981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Naïve Solution Property</a:t>
            </a:r>
            <a:endParaRPr lang="en-SG" sz="32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0671"/>
                <a:ext cx="9144000" cy="4113784"/>
              </a:xfrm>
            </p:spPr>
            <p:txBody>
              <a:bodyPr>
                <a:noAutofit/>
              </a:bodyPr>
              <a:lstStyle/>
              <a:p>
                <a:pPr algn="just"/>
                <a:r>
                  <a:rPr lang="en-SG" sz="2200" dirty="0">
                    <a:latin typeface="+mn-lt"/>
                  </a:rPr>
                  <a:t>The reconstruction threshold can be lower bounded by </a:t>
                </a:r>
                <a14:m>
                  <m:oMath xmlns:m="http://schemas.openxmlformats.org/officeDocument/2006/math">
                    <m:r>
                      <a:rPr lang="en-SG" sz="2200" b="0" i="1" smtClean="0">
                        <a:latin typeface="Cambria Math" panose="02040503050406030204" pitchFamily="18" charset="0"/>
                      </a:rPr>
                      <m:t>ℓ</m:t>
                    </m:r>
                    <m:r>
                      <a:rPr lang="en-SG" sz="2200" b="0" i="1" smtClean="0">
                        <a:latin typeface="Cambria Math" panose="02040503050406030204" pitchFamily="18" charset="0"/>
                      </a:rPr>
                      <m:t>𝑤</m:t>
                    </m:r>
                    <m:r>
                      <a:rPr lang="en-SG" sz="2200" b="0" i="1" smtClean="0">
                        <a:latin typeface="Cambria Math" panose="02040503050406030204" pitchFamily="18" charset="0"/>
                      </a:rPr>
                      <m:t>+</m:t>
                    </m:r>
                    <m:d>
                      <m:dPr>
                        <m:ctrlPr>
                          <a:rPr lang="en-SG" sz="2200" b="0" i="1" smtClean="0">
                            <a:latin typeface="Cambria Math" panose="02040503050406030204" pitchFamily="18" charset="0"/>
                          </a:rPr>
                        </m:ctrlPr>
                      </m:dPr>
                      <m:e>
                        <m:r>
                          <a:rPr lang="en-SG" sz="2200" b="0" i="1" smtClean="0">
                            <a:latin typeface="Cambria Math" panose="02040503050406030204" pitchFamily="18" charset="0"/>
                          </a:rPr>
                          <m:t>𝑑</m:t>
                        </m:r>
                        <m:r>
                          <a:rPr lang="en-SG" sz="2200" b="0" i="1" smtClean="0">
                            <a:latin typeface="Cambria Math" panose="02040503050406030204" pitchFamily="18" charset="0"/>
                          </a:rPr>
                          <m:t>−1</m:t>
                        </m:r>
                      </m:e>
                    </m:d>
                    <m:d>
                      <m:dPr>
                        <m:ctrlPr>
                          <a:rPr lang="en-SG" sz="2200" b="0" i="1" smtClean="0">
                            <a:latin typeface="Cambria Math" panose="02040503050406030204" pitchFamily="18" charset="0"/>
                          </a:rPr>
                        </m:ctrlPr>
                      </m:dPr>
                      <m:e>
                        <m:r>
                          <a:rPr lang="en-SG" sz="2200" b="0" i="1" smtClean="0">
                            <a:latin typeface="Cambria Math" panose="02040503050406030204" pitchFamily="18" charset="0"/>
                          </a:rPr>
                          <m:t>𝑚</m:t>
                        </m:r>
                        <m:r>
                          <a:rPr lang="en-SG" sz="2200" b="0" i="1" smtClean="0">
                            <a:latin typeface="Cambria Math" panose="02040503050406030204" pitchFamily="18" charset="0"/>
                          </a:rPr>
                          <m:t>−</m:t>
                        </m:r>
                        <m:r>
                          <a:rPr lang="en-SG" sz="2200" b="0" i="1" smtClean="0">
                            <a:latin typeface="Cambria Math" panose="02040503050406030204" pitchFamily="18" charset="0"/>
                          </a:rPr>
                          <m:t>𝑤</m:t>
                        </m:r>
                      </m:e>
                    </m:d>
                  </m:oMath>
                </a14:m>
                <a:endParaRPr lang="en-SG" sz="2200" b="0" dirty="0">
                  <a:latin typeface="+mn-lt"/>
                </a:endParaRPr>
              </a:p>
              <a:p>
                <a:pPr algn="just"/>
                <a:r>
                  <a:rPr lang="en-US" sz="2200" dirty="0">
                    <a:latin typeface="+mn-lt"/>
                  </a:rPr>
                  <a:t>Privacy threshold can be upper bounded by </a:t>
                </a:r>
                <a14:m>
                  <m:oMath xmlns:m="http://schemas.openxmlformats.org/officeDocument/2006/math">
                    <m:r>
                      <a:rPr lang="en-SG" sz="2200" b="0" i="1" smtClean="0">
                        <a:latin typeface="Cambria Math" panose="02040503050406030204" pitchFamily="18" charset="0"/>
                      </a:rPr>
                      <m:t>𝑑</m:t>
                    </m:r>
                    <m:d>
                      <m:dPr>
                        <m:ctrlPr>
                          <a:rPr lang="en-SG" sz="2200" b="0" i="1" smtClean="0">
                            <a:latin typeface="Cambria Math" panose="02040503050406030204" pitchFamily="18" charset="0"/>
                          </a:rPr>
                        </m:ctrlPr>
                      </m:dPr>
                      <m:e>
                        <m:r>
                          <a:rPr lang="en-SG" sz="2200" b="0" i="1" smtClean="0">
                            <a:latin typeface="Cambria Math" panose="02040503050406030204" pitchFamily="18" charset="0"/>
                          </a:rPr>
                          <m:t>𝑤</m:t>
                        </m:r>
                        <m:r>
                          <a:rPr lang="en-SG" sz="2200" b="0" i="1" smtClean="0">
                            <a:latin typeface="Cambria Math" panose="02040503050406030204" pitchFamily="18" charset="0"/>
                          </a:rPr>
                          <m:t>+1</m:t>
                        </m:r>
                      </m:e>
                    </m:d>
                    <m:r>
                      <a:rPr lang="en-SG" sz="2200" b="0" i="1" smtClean="0">
                        <a:latin typeface="Cambria Math" panose="02040503050406030204" pitchFamily="18" charset="0"/>
                      </a:rPr>
                      <m:t>−1</m:t>
                    </m:r>
                  </m:oMath>
                </a14:m>
                <a:endParaRPr lang="en-US" sz="2200" dirty="0">
                  <a:latin typeface="+mn-lt"/>
                </a:endParaRPr>
              </a:p>
              <a:p>
                <a:pPr algn="just"/>
                <a:r>
                  <a:rPr lang="en-US" sz="2200" dirty="0">
                    <a:latin typeface="+mn-lt"/>
                  </a:rPr>
                  <a:t>Even when only passive security and standard multiplicativity are required </a:t>
                </a:r>
                <a14:m>
                  <m:oMath xmlns:m="http://schemas.openxmlformats.org/officeDocument/2006/math">
                    <m:d>
                      <m:dPr>
                        <m:ctrlPr>
                          <a:rPr lang="en-SG" sz="2200" b="0" i="1" smtClean="0">
                            <a:latin typeface="Cambria Math" panose="02040503050406030204" pitchFamily="18" charset="0"/>
                          </a:rPr>
                        </m:ctrlPr>
                      </m:dPr>
                      <m:e>
                        <m:r>
                          <a:rPr lang="en-SG" sz="2200" b="0" i="1" smtClean="0">
                            <a:latin typeface="Cambria Math" panose="02040503050406030204" pitchFamily="18" charset="0"/>
                          </a:rPr>
                          <m:t>𝑤</m:t>
                        </m:r>
                        <m:r>
                          <a:rPr lang="en-SG" sz="2200" b="0" i="1" smtClean="0">
                            <a:latin typeface="Cambria Math" panose="02040503050406030204" pitchFamily="18" charset="0"/>
                          </a:rPr>
                          <m:t>≤</m:t>
                        </m:r>
                        <m:f>
                          <m:fPr>
                            <m:ctrlPr>
                              <a:rPr lang="en-SG" sz="2200" b="0" i="1" smtClean="0">
                                <a:latin typeface="Cambria Math" panose="02040503050406030204" pitchFamily="18" charset="0"/>
                              </a:rPr>
                            </m:ctrlPr>
                          </m:fPr>
                          <m:num>
                            <m:r>
                              <a:rPr lang="en-SG" sz="2200" b="0" i="1" smtClean="0">
                                <a:latin typeface="Cambria Math" panose="02040503050406030204" pitchFamily="18" charset="0"/>
                              </a:rPr>
                              <m:t>𝑚</m:t>
                            </m:r>
                          </m:num>
                          <m:den>
                            <m:r>
                              <a:rPr lang="en-SG" sz="2200" b="0" i="1" smtClean="0">
                                <a:latin typeface="Cambria Math" panose="02040503050406030204" pitchFamily="18" charset="0"/>
                              </a:rPr>
                              <m:t>2</m:t>
                            </m:r>
                          </m:den>
                        </m:f>
                      </m:e>
                    </m:d>
                  </m:oMath>
                </a14:m>
                <a:r>
                  <a:rPr lang="en-US" sz="2200" dirty="0">
                    <a:latin typeface="+mn-lt"/>
                  </a:rPr>
                  <a:t>, the gap is </a:t>
                </a:r>
                <a14:m>
                  <m:oMath xmlns:m="http://schemas.openxmlformats.org/officeDocument/2006/math">
                    <m:r>
                      <a:rPr lang="en-SG" sz="2200" b="0" i="1" smtClean="0">
                        <a:latin typeface="Cambria Math" panose="02040503050406030204" pitchFamily="18" charset="0"/>
                      </a:rPr>
                      <m:t>𝑂</m:t>
                    </m:r>
                    <m:d>
                      <m:dPr>
                        <m:ctrlPr>
                          <a:rPr lang="en-SG" sz="2200" b="0" i="1" smtClean="0">
                            <a:latin typeface="Cambria Math" panose="02040503050406030204" pitchFamily="18" charset="0"/>
                          </a:rPr>
                        </m:ctrlPr>
                      </m:dPr>
                      <m:e>
                        <m:r>
                          <a:rPr lang="en-SG" sz="2200" b="0" i="1" smtClean="0">
                            <a:latin typeface="Cambria Math" panose="02040503050406030204" pitchFamily="18" charset="0"/>
                          </a:rPr>
                          <m:t>ℓ</m:t>
                        </m:r>
                      </m:e>
                    </m:d>
                  </m:oMath>
                </a14:m>
                <a:r>
                  <a:rPr lang="en-US" sz="2200" dirty="0">
                    <a:latin typeface="+mn-lt"/>
                  </a:rPr>
                  <a:t> </a:t>
                </a:r>
                <a:r>
                  <a:rPr lang="en-US" sz="2200" dirty="0">
                    <a:latin typeface="+mn-lt"/>
                    <a:sym typeface="Wingdings" panose="05000000000000000000" pitchFamily="2" charset="2"/>
                  </a:rPr>
                  <a:t> it can only be constant with respect to </a:t>
                </a:r>
                <a14:m>
                  <m:oMath xmlns:m="http://schemas.openxmlformats.org/officeDocument/2006/math">
                    <m:r>
                      <a:rPr lang="en-SG" sz="2200" b="0" i="1" smtClean="0">
                        <a:latin typeface="Cambria Math" panose="02040503050406030204" pitchFamily="18" charset="0"/>
                        <a:sym typeface="Wingdings" panose="05000000000000000000" pitchFamily="2" charset="2"/>
                      </a:rPr>
                      <m:t>𝑛</m:t>
                    </m:r>
                  </m:oMath>
                </a14:m>
                <a:r>
                  <a:rPr lang="en-US" sz="2200" dirty="0">
                    <a:latin typeface="+mn-lt"/>
                  </a:rPr>
                  <a:t> if the number of groups is proportional to </a:t>
                </a:r>
                <a14:m>
                  <m:oMath xmlns:m="http://schemas.openxmlformats.org/officeDocument/2006/math">
                    <m:r>
                      <a:rPr lang="en-SG" sz="2200" b="0" i="1" smtClean="0">
                        <a:latin typeface="Cambria Math" panose="02040503050406030204" pitchFamily="18" charset="0"/>
                      </a:rPr>
                      <m:t>𝑛</m:t>
                    </m:r>
                  </m:oMath>
                </a14:m>
                <a:r>
                  <a:rPr lang="en-US" sz="2200" dirty="0">
                    <a:latin typeface="+mn-lt"/>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0671"/>
                <a:ext cx="9144000" cy="4113784"/>
              </a:xfrm>
              <a:blipFill>
                <a:blip r:embed="rId2"/>
                <a:stretch>
                  <a:fillRect l="-733" t="-13333" r="-1733"/>
                </a:stretch>
              </a:blipFill>
            </p:spPr>
            <p:txBody>
              <a:bodyPr/>
              <a:lstStyle/>
              <a:p>
                <a:r>
                  <a:rPr lang="en-SG">
                    <a:noFill/>
                  </a:rPr>
                  <a:t> </a:t>
                </a:r>
              </a:p>
            </p:txBody>
          </p:sp>
        </mc:Fallback>
      </mc:AlternateContent>
    </p:spTree>
    <p:extLst>
      <p:ext uri="{BB962C8B-B14F-4D97-AF65-F5344CB8AC3E}">
        <p14:creationId xmlns:p14="http://schemas.microsoft.com/office/powerpoint/2010/main" val="278929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Property of Naïve Solution</a:t>
            </a:r>
            <a:endParaRPr lang="en-SG" sz="3200" dirty="0">
              <a:latin typeface="+mn-lt"/>
            </a:endParaRPr>
          </a:p>
        </p:txBody>
      </p:sp>
      <p:sp>
        <p:nvSpPr>
          <p:cNvPr id="3" name="Content Placeholder 2"/>
          <p:cNvSpPr>
            <a:spLocks noGrp="1"/>
          </p:cNvSpPr>
          <p:nvPr>
            <p:ph idx="1"/>
          </p:nvPr>
        </p:nvSpPr>
        <p:spPr>
          <a:xfrm>
            <a:off x="0" y="760671"/>
            <a:ext cx="9144000" cy="4113784"/>
          </a:xfrm>
        </p:spPr>
        <p:txBody>
          <a:bodyPr>
            <a:noAutofit/>
          </a:bodyPr>
          <a:lstStyle/>
          <a:p>
            <a:pPr algn="just"/>
            <a:r>
              <a:rPr lang="en-SG" sz="2200" dirty="0">
                <a:latin typeface="+mn-lt"/>
              </a:rPr>
              <a:t>Relation between parties either inside and outside the group is not well established, making the guarantee to be weaker to accommodate the scenario with weak relations between them</a:t>
            </a:r>
          </a:p>
          <a:p>
            <a:pPr algn="just"/>
            <a:r>
              <a:rPr lang="en-SG" sz="2200" dirty="0">
                <a:latin typeface="+mn-lt"/>
              </a:rPr>
              <a:t>This leads to the gap between reconstruction and privacy threshold to be relatively bigger</a:t>
            </a:r>
          </a:p>
          <a:p>
            <a:pPr lvl="1" algn="just"/>
            <a:r>
              <a:rPr lang="en-SG" sz="1800" dirty="0">
                <a:latin typeface="+mn-lt"/>
              </a:rPr>
              <a:t>This implies that we may have less choice in setting the parameters and threshold since a wrongly set of parameters may cause the reconstruction threshold to be prohibitively high or the privacy threshold to be prohibitively low</a:t>
            </a:r>
          </a:p>
          <a:p>
            <a:pPr algn="just"/>
            <a:r>
              <a:rPr lang="en-US" sz="2200" dirty="0">
                <a:latin typeface="+mn-lt"/>
              </a:rPr>
              <a:t>With more careful choice of evaluation points, we hope that we may reduce the gap between reconstruction and privacy threshold</a:t>
            </a:r>
          </a:p>
        </p:txBody>
      </p:sp>
    </p:spTree>
    <p:extLst>
      <p:ext uri="{BB962C8B-B14F-4D97-AF65-F5344CB8AC3E}">
        <p14:creationId xmlns:p14="http://schemas.microsoft.com/office/powerpoint/2010/main" val="271837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F7DF-D71C-44C4-A2ED-ADD4250A17B5}"/>
              </a:ext>
            </a:extLst>
          </p:cNvPr>
          <p:cNvSpPr>
            <a:spLocks noGrp="1"/>
          </p:cNvSpPr>
          <p:nvPr>
            <p:ph type="title"/>
          </p:nvPr>
        </p:nvSpPr>
        <p:spPr>
          <a:xfrm>
            <a:off x="-1" y="0"/>
            <a:ext cx="9143999" cy="857250"/>
          </a:xfrm>
        </p:spPr>
        <p:txBody>
          <a:bodyPr/>
          <a:lstStyle/>
          <a:p>
            <a:r>
              <a:rPr lang="en-US" dirty="0">
                <a:latin typeface="+mn-lt"/>
              </a:rPr>
              <a:t>Overview</a:t>
            </a:r>
            <a:endParaRPr lang="en-SG" dirty="0">
              <a:latin typeface="+mn-lt"/>
            </a:endParaRPr>
          </a:p>
        </p:txBody>
      </p:sp>
      <p:sp>
        <p:nvSpPr>
          <p:cNvPr id="3" name="Content Placeholder 2">
            <a:extLst>
              <a:ext uri="{FF2B5EF4-FFF2-40B4-BE49-F238E27FC236}">
                <a16:creationId xmlns:a16="http://schemas.microsoft.com/office/drawing/2014/main" id="{0AFA8890-50BE-4D64-B0DB-8B3F1205C1B3}"/>
              </a:ext>
            </a:extLst>
          </p:cNvPr>
          <p:cNvSpPr>
            <a:spLocks noGrp="1"/>
          </p:cNvSpPr>
          <p:nvPr>
            <p:ph idx="1"/>
          </p:nvPr>
        </p:nvSpPr>
        <p:spPr>
          <a:xfrm>
            <a:off x="0" y="914213"/>
            <a:ext cx="9144000" cy="3967275"/>
          </a:xfrm>
        </p:spPr>
        <p:txBody>
          <a:bodyPr>
            <a:normAutofit/>
          </a:bodyPr>
          <a:lstStyle/>
          <a:p>
            <a:r>
              <a:rPr lang="en-US" dirty="0">
                <a:solidFill>
                  <a:schemeClr val="bg1">
                    <a:lumMod val="75000"/>
                  </a:schemeClr>
                </a:solidFill>
                <a:latin typeface="+mn-lt"/>
              </a:rPr>
              <a:t>Introduction</a:t>
            </a:r>
          </a:p>
          <a:p>
            <a:r>
              <a:rPr lang="en-US" dirty="0">
                <a:solidFill>
                  <a:schemeClr val="bg1">
                    <a:lumMod val="75000"/>
                  </a:schemeClr>
                </a:solidFill>
                <a:latin typeface="+mn-lt"/>
              </a:rPr>
              <a:t>Naïve Solution Properties and Aim of Proposed Solution</a:t>
            </a:r>
          </a:p>
          <a:p>
            <a:r>
              <a:rPr lang="en-US" dirty="0">
                <a:latin typeface="+mn-lt"/>
              </a:rPr>
              <a:t>Proposed Construction and its Properties</a:t>
            </a:r>
          </a:p>
        </p:txBody>
      </p:sp>
    </p:spTree>
    <p:extLst>
      <p:ext uri="{BB962C8B-B14F-4D97-AF65-F5344CB8AC3E}">
        <p14:creationId xmlns:p14="http://schemas.microsoft.com/office/powerpoint/2010/main" val="3725414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3670"/>
          </a:xfrm>
        </p:spPr>
        <p:txBody>
          <a:bodyPr>
            <a:noAutofit/>
          </a:bodyPr>
          <a:lstStyle/>
          <a:p>
            <a:pPr algn="ctr"/>
            <a:r>
              <a:rPr lang="en-US" sz="3200" dirty="0">
                <a:latin typeface="+mn-lt"/>
              </a:rPr>
              <a:t>Reference Paper in Consideration</a:t>
            </a:r>
            <a:endParaRPr lang="en-SG" sz="3200" dirty="0">
              <a:latin typeface="+mn-lt"/>
            </a:endParaRPr>
          </a:p>
        </p:txBody>
      </p:sp>
      <p:sp>
        <p:nvSpPr>
          <p:cNvPr id="3" name="Content Placeholder 2"/>
          <p:cNvSpPr>
            <a:spLocks noGrp="1"/>
          </p:cNvSpPr>
          <p:nvPr>
            <p:ph idx="1"/>
          </p:nvPr>
        </p:nvSpPr>
        <p:spPr>
          <a:xfrm>
            <a:off x="0" y="1959318"/>
            <a:ext cx="9144000" cy="1224864"/>
          </a:xfrm>
        </p:spPr>
        <p:txBody>
          <a:bodyPr>
            <a:noAutofit/>
          </a:bodyPr>
          <a:lstStyle/>
          <a:p>
            <a:pPr marL="0" indent="0" algn="ctr">
              <a:buNone/>
            </a:pPr>
            <a:r>
              <a:rPr lang="en-SG" sz="2200" dirty="0">
                <a:latin typeface="+mn-lt"/>
              </a:rPr>
              <a:t>I. </a:t>
            </a:r>
            <a:r>
              <a:rPr lang="en-SG" sz="2200" dirty="0" err="1">
                <a:latin typeface="+mn-lt"/>
              </a:rPr>
              <a:t>Tamo</a:t>
            </a:r>
            <a:r>
              <a:rPr lang="en-SG" sz="2200" dirty="0">
                <a:latin typeface="+mn-lt"/>
              </a:rPr>
              <a:t> and A. </a:t>
            </a:r>
            <a:r>
              <a:rPr lang="en-SG" sz="2200" dirty="0" err="1">
                <a:latin typeface="+mn-lt"/>
              </a:rPr>
              <a:t>Barg</a:t>
            </a:r>
            <a:r>
              <a:rPr lang="en-SG" sz="2200" dirty="0">
                <a:latin typeface="+mn-lt"/>
              </a:rPr>
              <a:t>. A Family of Optimal Locally Recoverable Codes. In </a:t>
            </a:r>
            <a:r>
              <a:rPr lang="en-SG" sz="2200" i="1" dirty="0">
                <a:latin typeface="+mn-lt"/>
              </a:rPr>
              <a:t>IEEE Transactions on Information Theory, </a:t>
            </a:r>
            <a:r>
              <a:rPr lang="en-SG" sz="2200" dirty="0">
                <a:latin typeface="+mn-lt"/>
              </a:rPr>
              <a:t>60(8):4661-4676, 2014.</a:t>
            </a:r>
            <a:endParaRPr lang="en-SG" sz="1800" dirty="0">
              <a:latin typeface="+mn-lt"/>
            </a:endParaRPr>
          </a:p>
        </p:txBody>
      </p:sp>
    </p:spTree>
    <p:extLst>
      <p:ext uri="{BB962C8B-B14F-4D97-AF65-F5344CB8AC3E}">
        <p14:creationId xmlns:p14="http://schemas.microsoft.com/office/powerpoint/2010/main" val="288067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F7DF-D71C-44C4-A2ED-ADD4250A17B5}"/>
              </a:ext>
            </a:extLst>
          </p:cNvPr>
          <p:cNvSpPr>
            <a:spLocks noGrp="1"/>
          </p:cNvSpPr>
          <p:nvPr>
            <p:ph type="title"/>
          </p:nvPr>
        </p:nvSpPr>
        <p:spPr>
          <a:xfrm>
            <a:off x="-1" y="0"/>
            <a:ext cx="9143999" cy="857250"/>
          </a:xfrm>
        </p:spPr>
        <p:txBody>
          <a:bodyPr/>
          <a:lstStyle/>
          <a:p>
            <a:r>
              <a:rPr lang="en-US" dirty="0">
                <a:latin typeface="+mn-lt"/>
              </a:rPr>
              <a:t>Overview</a:t>
            </a:r>
            <a:endParaRPr lang="en-SG" dirty="0">
              <a:latin typeface="+mn-lt"/>
            </a:endParaRPr>
          </a:p>
        </p:txBody>
      </p:sp>
      <p:sp>
        <p:nvSpPr>
          <p:cNvPr id="3" name="Content Placeholder 2">
            <a:extLst>
              <a:ext uri="{FF2B5EF4-FFF2-40B4-BE49-F238E27FC236}">
                <a16:creationId xmlns:a16="http://schemas.microsoft.com/office/drawing/2014/main" id="{0AFA8890-50BE-4D64-B0DB-8B3F1205C1B3}"/>
              </a:ext>
            </a:extLst>
          </p:cNvPr>
          <p:cNvSpPr>
            <a:spLocks noGrp="1"/>
          </p:cNvSpPr>
          <p:nvPr>
            <p:ph idx="1"/>
          </p:nvPr>
        </p:nvSpPr>
        <p:spPr>
          <a:xfrm>
            <a:off x="0" y="914213"/>
            <a:ext cx="9144000" cy="3967275"/>
          </a:xfrm>
        </p:spPr>
        <p:txBody>
          <a:bodyPr>
            <a:normAutofit/>
          </a:bodyPr>
          <a:lstStyle/>
          <a:p>
            <a:r>
              <a:rPr lang="en-US" dirty="0">
                <a:latin typeface="+mn-lt"/>
              </a:rPr>
              <a:t>Introduction</a:t>
            </a:r>
          </a:p>
          <a:p>
            <a:r>
              <a:rPr lang="en-US" dirty="0">
                <a:latin typeface="+mn-lt"/>
              </a:rPr>
              <a:t>Naïve Solution Properties and Aim of Proposed Solution </a:t>
            </a:r>
          </a:p>
          <a:p>
            <a:r>
              <a:rPr lang="en-US" dirty="0">
                <a:latin typeface="+mn-lt"/>
              </a:rPr>
              <a:t>Proposed Construction and its Properties</a:t>
            </a:r>
          </a:p>
          <a:p>
            <a:endParaRPr lang="en-US" dirty="0">
              <a:latin typeface="+mn-lt"/>
            </a:endParaRPr>
          </a:p>
        </p:txBody>
      </p:sp>
    </p:spTree>
    <p:extLst>
      <p:ext uri="{BB962C8B-B14F-4D97-AF65-F5344CB8AC3E}">
        <p14:creationId xmlns:p14="http://schemas.microsoft.com/office/powerpoint/2010/main" val="1661017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Proposed Construction</a:t>
            </a:r>
            <a:endParaRPr lang="en-SG" sz="32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0671"/>
                <a:ext cx="9144000" cy="4113784"/>
              </a:xfrm>
            </p:spPr>
            <p:txBody>
              <a:bodyPr>
                <a:noAutofit/>
              </a:bodyPr>
              <a:lstStyle/>
              <a:p>
                <a:pPr algn="just"/>
                <a:r>
                  <a:rPr lang="en-US" sz="2200" dirty="0">
                    <a:latin typeface="+mn-lt"/>
                  </a:rPr>
                  <a:t>Let </a:t>
                </a:r>
                <a14:m>
                  <m:oMath xmlns:m="http://schemas.openxmlformats.org/officeDocument/2006/math">
                    <m:r>
                      <a:rPr lang="en-SG" sz="2200" b="0" i="1" smtClean="0">
                        <a:latin typeface="Cambria Math" panose="02040503050406030204" pitchFamily="18" charset="0"/>
                      </a:rPr>
                      <m:t>𝑞</m:t>
                    </m:r>
                  </m:oMath>
                </a14:m>
                <a:r>
                  <a:rPr lang="en-US" sz="2200" dirty="0">
                    <a:latin typeface="+mn-lt"/>
                  </a:rPr>
                  <a:t> be the size of the underlying finite field, </a:t>
                </a:r>
                <a14:m>
                  <m:oMath xmlns:m="http://schemas.openxmlformats.org/officeDocument/2006/math">
                    <m:r>
                      <a:rPr lang="en-SG" sz="2200" b="0" i="1" smtClean="0">
                        <a:latin typeface="Cambria Math" panose="02040503050406030204" pitchFamily="18" charset="0"/>
                      </a:rPr>
                      <m:t>ℓ</m:t>
                    </m:r>
                  </m:oMath>
                </a14:m>
                <a:r>
                  <a:rPr lang="en-US" sz="2200" dirty="0">
                    <a:latin typeface="+mn-lt"/>
                  </a:rPr>
                  <a:t> is a factor of </a:t>
                </a:r>
                <a14:m>
                  <m:oMath xmlns:m="http://schemas.openxmlformats.org/officeDocument/2006/math">
                    <m:r>
                      <a:rPr lang="en-SG" sz="2200" b="0" i="1" smtClean="0">
                        <a:latin typeface="Cambria Math" panose="02040503050406030204" pitchFamily="18" charset="0"/>
                      </a:rPr>
                      <m:t>𝑞</m:t>
                    </m:r>
                    <m:r>
                      <a:rPr lang="en-SG" sz="2200" b="0" i="1" smtClean="0">
                        <a:latin typeface="Cambria Math" panose="02040503050406030204" pitchFamily="18" charset="0"/>
                      </a:rPr>
                      <m:t>−1</m:t>
                    </m:r>
                  </m:oMath>
                </a14:m>
                <a:r>
                  <a:rPr lang="en-US" sz="2200" dirty="0">
                    <a:latin typeface="+mn-lt"/>
                  </a:rPr>
                  <a:t>, and </a:t>
                </a:r>
                <a14:m>
                  <m:oMath xmlns:m="http://schemas.openxmlformats.org/officeDocument/2006/math">
                    <m:r>
                      <a:rPr lang="en-SG" sz="2200" b="0" i="1" smtClean="0">
                        <a:latin typeface="Cambria Math" panose="02040503050406030204" pitchFamily="18" charset="0"/>
                      </a:rPr>
                      <m:t>𝑛</m:t>
                    </m:r>
                    <m:r>
                      <a:rPr lang="en-SG" sz="2200" b="0" i="1" smtClean="0">
                        <a:latin typeface="Cambria Math" panose="02040503050406030204" pitchFamily="18" charset="0"/>
                      </a:rPr>
                      <m:t>=ℓ</m:t>
                    </m:r>
                    <m:r>
                      <a:rPr lang="en-SG" sz="2200" b="0" i="1" smtClean="0">
                        <a:latin typeface="Cambria Math" panose="02040503050406030204" pitchFamily="18" charset="0"/>
                      </a:rPr>
                      <m:t>𝑚</m:t>
                    </m:r>
                  </m:oMath>
                </a14:m>
                <a:r>
                  <a:rPr lang="en-US" sz="2200" dirty="0">
                    <a:latin typeface="+mn-lt"/>
                  </a:rPr>
                  <a:t> where </a:t>
                </a:r>
                <a14:m>
                  <m:oMath xmlns:m="http://schemas.openxmlformats.org/officeDocument/2006/math">
                    <m:r>
                      <a:rPr lang="en-SG" sz="2200" b="0" i="1" smtClean="0">
                        <a:latin typeface="Cambria Math" panose="02040503050406030204" pitchFamily="18" charset="0"/>
                      </a:rPr>
                      <m:t>ℓ</m:t>
                    </m:r>
                  </m:oMath>
                </a14:m>
                <a:r>
                  <a:rPr lang="en-US" sz="2200" dirty="0">
                    <a:latin typeface="+mn-lt"/>
                  </a:rPr>
                  <a:t> is the number of parties in each group</a:t>
                </a:r>
              </a:p>
              <a:p>
                <a:pPr algn="just"/>
                <a:r>
                  <a:rPr lang="en-US" sz="2200" dirty="0">
                    <a:latin typeface="+mn-lt"/>
                  </a:rPr>
                  <a:t>Define the </a:t>
                </a:r>
                <a14:m>
                  <m:oMath xmlns:m="http://schemas.openxmlformats.org/officeDocument/2006/math">
                    <m:r>
                      <a:rPr lang="en-SG" sz="2200" b="0" i="1" smtClean="0">
                        <a:latin typeface="Cambria Math" panose="02040503050406030204" pitchFamily="18" charset="0"/>
                      </a:rPr>
                      <m:t>𝑛</m:t>
                    </m:r>
                  </m:oMath>
                </a14:m>
                <a:r>
                  <a:rPr lang="en-US" sz="2200" dirty="0">
                    <a:latin typeface="+mn-lt"/>
                  </a:rPr>
                  <a:t> evaluation points from </a:t>
                </a:r>
                <a14:m>
                  <m:oMath xmlns:m="http://schemas.openxmlformats.org/officeDocument/2006/math">
                    <m:r>
                      <a:rPr lang="en-SG" sz="2200" b="0" i="1" smtClean="0">
                        <a:latin typeface="Cambria Math" panose="02040503050406030204" pitchFamily="18" charset="0"/>
                      </a:rPr>
                      <m:t>𝑚</m:t>
                    </m:r>
                  </m:oMath>
                </a14:m>
                <a:r>
                  <a:rPr lang="en-US" sz="2200" dirty="0">
                    <a:latin typeface="+mn-lt"/>
                  </a:rPr>
                  <a:t> of the </a:t>
                </a:r>
                <a14:m>
                  <m:oMath xmlns:m="http://schemas.openxmlformats.org/officeDocument/2006/math">
                    <m:f>
                      <m:fPr>
                        <m:ctrlPr>
                          <a:rPr lang="en-SG" sz="2200" b="0" i="1" smtClean="0">
                            <a:latin typeface="Cambria Math" panose="02040503050406030204" pitchFamily="18" charset="0"/>
                          </a:rPr>
                        </m:ctrlPr>
                      </m:fPr>
                      <m:num>
                        <m:r>
                          <a:rPr lang="en-SG" sz="2200" b="0" i="1" smtClean="0">
                            <a:latin typeface="Cambria Math" panose="02040503050406030204" pitchFamily="18" charset="0"/>
                          </a:rPr>
                          <m:t>𝑞</m:t>
                        </m:r>
                        <m:r>
                          <a:rPr lang="en-SG" sz="2200" b="0" i="1" smtClean="0">
                            <a:latin typeface="Cambria Math" panose="02040503050406030204" pitchFamily="18" charset="0"/>
                          </a:rPr>
                          <m:t>−1</m:t>
                        </m:r>
                      </m:num>
                      <m:den>
                        <m:r>
                          <a:rPr lang="en-SG" sz="2200" b="0" i="1" smtClean="0">
                            <a:latin typeface="Cambria Math" panose="02040503050406030204" pitchFamily="18" charset="0"/>
                          </a:rPr>
                          <m:t>ℓ</m:t>
                        </m:r>
                      </m:den>
                    </m:f>
                  </m:oMath>
                </a14:m>
                <a:r>
                  <a:rPr lang="en-US" sz="2200" dirty="0">
                    <a:latin typeface="+mn-lt"/>
                  </a:rPr>
                  <a:t> cosets of the subgroup </a:t>
                </a:r>
                <a14:m>
                  <m:oMath xmlns:m="http://schemas.openxmlformats.org/officeDocument/2006/math">
                    <m:r>
                      <a:rPr lang="en-SG" sz="2200" b="0" i="1" smtClean="0">
                        <a:latin typeface="Cambria Math" panose="02040503050406030204" pitchFamily="18" charset="0"/>
                      </a:rPr>
                      <m:t>𝐻</m:t>
                    </m:r>
                  </m:oMath>
                </a14:m>
                <a:r>
                  <a:rPr lang="en-US" sz="2200" dirty="0">
                    <a:latin typeface="+mn-lt"/>
                  </a:rPr>
                  <a:t> of the multiplicative group </a:t>
                </a:r>
                <a14:m>
                  <m:oMath xmlns:m="http://schemas.openxmlformats.org/officeDocument/2006/math">
                    <m:sSubSup>
                      <m:sSubSupPr>
                        <m:ctrlPr>
                          <a:rPr lang="en-SG" sz="2200" b="0" i="1" smtClean="0">
                            <a:latin typeface="Cambria Math" panose="02040503050406030204" pitchFamily="18" charset="0"/>
                          </a:rPr>
                        </m:ctrlPr>
                      </m:sSubSupPr>
                      <m:e>
                        <m:r>
                          <a:rPr lang="en-SG" sz="2200" b="0" i="1" smtClean="0">
                            <a:latin typeface="Cambria Math" panose="02040503050406030204" pitchFamily="18" charset="0"/>
                          </a:rPr>
                          <m:t>𝔽</m:t>
                        </m:r>
                      </m:e>
                      <m:sub>
                        <m:r>
                          <a:rPr lang="en-SG" sz="2200" b="0" i="1" smtClean="0">
                            <a:latin typeface="Cambria Math" panose="02040503050406030204" pitchFamily="18" charset="0"/>
                          </a:rPr>
                          <m:t>𝑞</m:t>
                        </m:r>
                      </m:sub>
                      <m:sup>
                        <m:r>
                          <a:rPr lang="en-SG" sz="2200" b="0" i="1" smtClean="0">
                            <a:latin typeface="Cambria Math" panose="02040503050406030204" pitchFamily="18" charset="0"/>
                          </a:rPr>
                          <m:t>∗</m:t>
                        </m:r>
                      </m:sup>
                    </m:sSubSup>
                  </m:oMath>
                </a14:m>
                <a:r>
                  <a:rPr lang="en-US" sz="2200" dirty="0">
                    <a:latin typeface="+mn-lt"/>
                  </a:rPr>
                  <a:t> of size </a:t>
                </a:r>
                <a14:m>
                  <m:oMath xmlns:m="http://schemas.openxmlformats.org/officeDocument/2006/math">
                    <m:r>
                      <a:rPr lang="en-SG" sz="2200" b="0" i="1" smtClean="0">
                        <a:latin typeface="Cambria Math" panose="02040503050406030204" pitchFamily="18" charset="0"/>
                      </a:rPr>
                      <m:t>ℓ</m:t>
                    </m:r>
                  </m:oMath>
                </a14:m>
                <a:r>
                  <a:rPr lang="en-US" sz="2200" dirty="0">
                    <a:latin typeface="+mn-lt"/>
                  </a:rPr>
                  <a:t> and </a:t>
                </a:r>
                <a14:m>
                  <m:oMath xmlns:m="http://schemas.openxmlformats.org/officeDocument/2006/math">
                    <m:r>
                      <a:rPr lang="en-SG" sz="2200" b="0" i="1" smtClean="0">
                        <a:latin typeface="Cambria Math" panose="02040503050406030204" pitchFamily="18" charset="0"/>
                      </a:rPr>
                      <m:t>𝑔</m:t>
                    </m:r>
                    <m:r>
                      <a:rPr lang="en-SG" sz="2200" b="0" i="1" smtClean="0">
                        <a:latin typeface="Cambria Math" panose="02040503050406030204" pitchFamily="18" charset="0"/>
                      </a:rPr>
                      <m:t>(</m:t>
                    </m:r>
                    <m:r>
                      <a:rPr lang="en-SG" sz="2200" b="0" i="1" smtClean="0">
                        <a:latin typeface="Cambria Math" panose="02040503050406030204" pitchFamily="18" charset="0"/>
                      </a:rPr>
                      <m:t>𝑥</m:t>
                    </m:r>
                    <m:r>
                      <a:rPr lang="en-SG" sz="2200" b="0" i="1" smtClean="0">
                        <a:latin typeface="Cambria Math" panose="02040503050406030204" pitchFamily="18" charset="0"/>
                      </a:rPr>
                      <m:t>)</m:t>
                    </m:r>
                  </m:oMath>
                </a14:m>
                <a:r>
                  <a:rPr lang="en-US" sz="2200" dirty="0">
                    <a:latin typeface="+mn-lt"/>
                  </a:rPr>
                  <a:t> is defined based on </a:t>
                </a:r>
                <a14:m>
                  <m:oMath xmlns:m="http://schemas.openxmlformats.org/officeDocument/2006/math">
                    <m:sSub>
                      <m:sSubPr>
                        <m:ctrlPr>
                          <a:rPr lang="en-SG" sz="2200" b="0" i="1" smtClean="0">
                            <a:latin typeface="Cambria Math" panose="02040503050406030204" pitchFamily="18" charset="0"/>
                          </a:rPr>
                        </m:ctrlPr>
                      </m:sSubPr>
                      <m:e>
                        <m:r>
                          <m:rPr>
                            <m:sty m:val="p"/>
                          </m:rPr>
                          <a:rPr lang="en-SG" sz="2200" b="0" i="0" smtClean="0">
                            <a:latin typeface="Cambria Math" panose="02040503050406030204" pitchFamily="18" charset="0"/>
                          </a:rPr>
                          <m:t>Π</m:t>
                        </m:r>
                      </m:e>
                      <m:sub>
                        <m:r>
                          <a:rPr lang="en-SG" sz="2200" b="0" i="1" smtClean="0">
                            <a:latin typeface="Cambria Math" panose="02040503050406030204" pitchFamily="18" charset="0"/>
                          </a:rPr>
                          <m:t>𝑎</m:t>
                        </m:r>
                        <m:r>
                          <a:rPr lang="en-SG" sz="2200" b="0" i="1" smtClean="0">
                            <a:latin typeface="Cambria Math" panose="02040503050406030204" pitchFamily="18" charset="0"/>
                          </a:rPr>
                          <m:t>∈</m:t>
                        </m:r>
                        <m:r>
                          <a:rPr lang="en-SG" sz="2200" b="0" i="1" smtClean="0">
                            <a:latin typeface="Cambria Math" panose="02040503050406030204" pitchFamily="18" charset="0"/>
                          </a:rPr>
                          <m:t>𝐻</m:t>
                        </m:r>
                      </m:sub>
                    </m:sSub>
                    <m:r>
                      <a:rPr lang="en-SG" sz="2200" b="0" i="1" smtClean="0">
                        <a:latin typeface="Cambria Math" panose="02040503050406030204" pitchFamily="18" charset="0"/>
                      </a:rPr>
                      <m:t>(</m:t>
                    </m:r>
                    <m:r>
                      <a:rPr lang="en-SG" sz="2200" b="0" i="1" smtClean="0">
                        <a:latin typeface="Cambria Math" panose="02040503050406030204" pitchFamily="18" charset="0"/>
                      </a:rPr>
                      <m:t>𝑥</m:t>
                    </m:r>
                    <m:r>
                      <a:rPr lang="en-SG" sz="2200" b="0" i="1" smtClean="0">
                        <a:latin typeface="Cambria Math" panose="02040503050406030204" pitchFamily="18" charset="0"/>
                      </a:rPr>
                      <m:t>−</m:t>
                    </m:r>
                    <m:r>
                      <a:rPr lang="en-SG" sz="2200" b="0" i="1" smtClean="0">
                        <a:latin typeface="Cambria Math" panose="02040503050406030204" pitchFamily="18" charset="0"/>
                      </a:rPr>
                      <m:t>𝑎</m:t>
                    </m:r>
                    <m:r>
                      <a:rPr lang="en-SG" sz="2200" b="0" i="1" smtClean="0">
                        <a:latin typeface="Cambria Math" panose="02040503050406030204" pitchFamily="18" charset="0"/>
                      </a:rPr>
                      <m:t>)</m:t>
                    </m:r>
                  </m:oMath>
                </a14:m>
                <a:r>
                  <a:rPr lang="en-US" sz="2200" dirty="0">
                    <a:latin typeface="+mn-lt"/>
                  </a:rPr>
                  <a:t> to have a polynomial that has non-zero values in the </a:t>
                </a:r>
                <a14:m>
                  <m:oMath xmlns:m="http://schemas.openxmlformats.org/officeDocument/2006/math">
                    <m:r>
                      <a:rPr lang="en-SG" sz="2200" b="0" i="1" smtClean="0">
                        <a:latin typeface="Cambria Math" panose="02040503050406030204" pitchFamily="18" charset="0"/>
                      </a:rPr>
                      <m:t>𝑛</m:t>
                    </m:r>
                  </m:oMath>
                </a14:m>
                <a:r>
                  <a:rPr lang="en-US" sz="2200" dirty="0">
                    <a:latin typeface="+mn-lt"/>
                  </a:rPr>
                  <a:t> evaluation points where it evaluates to the same non-zero values in two evaluation points if and only if they belong to the same coset</a:t>
                </a:r>
              </a:p>
              <a:p>
                <a:pPr algn="just"/>
                <a:r>
                  <a:rPr lang="en-US" sz="2200" dirty="0">
                    <a:latin typeface="+mn-lt"/>
                  </a:rPr>
                  <a:t>Define the share generation polynomial </a:t>
                </a:r>
                <a14:m>
                  <m:oMath xmlns:m="http://schemas.openxmlformats.org/officeDocument/2006/math">
                    <m:r>
                      <a:rPr lang="en-SG" sz="2200" b="0" i="1" smtClean="0">
                        <a:latin typeface="Cambria Math" panose="02040503050406030204" pitchFamily="18" charset="0"/>
                      </a:rPr>
                      <m:t>𝑓</m:t>
                    </m:r>
                    <m:d>
                      <m:dPr>
                        <m:ctrlPr>
                          <a:rPr lang="en-SG" sz="2200" b="0" i="1" smtClean="0">
                            <a:latin typeface="Cambria Math" panose="02040503050406030204" pitchFamily="18" charset="0"/>
                          </a:rPr>
                        </m:ctrlPr>
                      </m:dPr>
                      <m:e>
                        <m:r>
                          <a:rPr lang="en-SG" sz="2200" b="0" i="1" smtClean="0">
                            <a:latin typeface="Cambria Math" panose="02040503050406030204" pitchFamily="18" charset="0"/>
                          </a:rPr>
                          <m:t>𝑥</m:t>
                        </m:r>
                      </m:e>
                    </m:d>
                    <m:r>
                      <a:rPr lang="en-SG" sz="2200" b="0" i="1" smtClean="0">
                        <a:latin typeface="Cambria Math" panose="02040503050406030204" pitchFamily="18" charset="0"/>
                      </a:rPr>
                      <m:t>=</m:t>
                    </m:r>
                    <m:nary>
                      <m:naryPr>
                        <m:chr m:val="∑"/>
                        <m:ctrlPr>
                          <a:rPr lang="en-SG" sz="2200" b="0" i="1" smtClean="0">
                            <a:latin typeface="Cambria Math" panose="02040503050406030204" pitchFamily="18" charset="0"/>
                          </a:rPr>
                        </m:ctrlPr>
                      </m:naryPr>
                      <m:sub>
                        <m:r>
                          <a:rPr lang="en-SG" sz="2200" b="0" i="1" smtClean="0">
                            <a:latin typeface="Cambria Math" panose="02040503050406030204" pitchFamily="18" charset="0"/>
                          </a:rPr>
                          <m:t>𝑖</m:t>
                        </m:r>
                        <m:r>
                          <a:rPr lang="en-SG" sz="2200" b="0" i="1" smtClean="0">
                            <a:latin typeface="Cambria Math" panose="02040503050406030204" pitchFamily="18" charset="0"/>
                          </a:rPr>
                          <m:t>=1</m:t>
                        </m:r>
                      </m:sub>
                      <m:sup>
                        <m:r>
                          <a:rPr lang="en-SG" sz="2200" b="0" i="1" smtClean="0">
                            <a:latin typeface="Cambria Math" panose="02040503050406030204" pitchFamily="18" charset="0"/>
                          </a:rPr>
                          <m:t>𝑑</m:t>
                        </m:r>
                      </m:sup>
                      <m:e>
                        <m:d>
                          <m:dPr>
                            <m:ctrlPr>
                              <a:rPr lang="en-SG" sz="2200" b="0" i="1" smtClean="0">
                                <a:latin typeface="Cambria Math" panose="02040503050406030204" pitchFamily="18" charset="0"/>
                              </a:rPr>
                            </m:ctrlPr>
                          </m:dPr>
                          <m:e>
                            <m:nary>
                              <m:naryPr>
                                <m:chr m:val="∑"/>
                                <m:ctrlPr>
                                  <a:rPr lang="en-SG" sz="2200" b="0" i="1" smtClean="0">
                                    <a:latin typeface="Cambria Math" panose="02040503050406030204" pitchFamily="18" charset="0"/>
                                  </a:rPr>
                                </m:ctrlPr>
                              </m:naryPr>
                              <m:sub>
                                <m:r>
                                  <a:rPr lang="en-SG" sz="2200" b="0" i="1" smtClean="0">
                                    <a:latin typeface="Cambria Math" panose="02040503050406030204" pitchFamily="18" charset="0"/>
                                  </a:rPr>
                                  <m:t>𝑗</m:t>
                                </m:r>
                                <m:r>
                                  <a:rPr lang="en-SG" sz="2200" b="0" i="1" smtClean="0">
                                    <a:latin typeface="Cambria Math" panose="02040503050406030204" pitchFamily="18" charset="0"/>
                                  </a:rPr>
                                  <m:t>=0</m:t>
                                </m:r>
                              </m:sub>
                              <m:sup>
                                <m:r>
                                  <a:rPr lang="en-SG" sz="2200" b="0" i="1" smtClean="0">
                                    <a:latin typeface="Cambria Math" panose="02040503050406030204" pitchFamily="18" charset="0"/>
                                  </a:rPr>
                                  <m:t>𝑤</m:t>
                                </m:r>
                              </m:sup>
                              <m:e>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𝑎</m:t>
                                    </m:r>
                                  </m:e>
                                  <m:sub>
                                    <m:r>
                                      <a:rPr lang="en-SG" sz="2200" b="0" i="1" smtClean="0">
                                        <a:latin typeface="Cambria Math" panose="02040503050406030204" pitchFamily="18" charset="0"/>
                                      </a:rPr>
                                      <m:t>𝑖</m:t>
                                    </m:r>
                                    <m:r>
                                      <a:rPr lang="en-SG" sz="2200" b="0" i="1" smtClean="0">
                                        <a:latin typeface="Cambria Math" panose="02040503050406030204" pitchFamily="18" charset="0"/>
                                      </a:rPr>
                                      <m:t>,</m:t>
                                    </m:r>
                                    <m:r>
                                      <a:rPr lang="en-SG" sz="2200" b="0" i="1" smtClean="0">
                                        <a:latin typeface="Cambria Math" panose="02040503050406030204" pitchFamily="18" charset="0"/>
                                      </a:rPr>
                                      <m:t>𝑗</m:t>
                                    </m:r>
                                  </m:sub>
                                </m:sSub>
                                <m:r>
                                  <a:rPr lang="en-SG" sz="2200" b="0" i="1" smtClean="0">
                                    <a:latin typeface="Cambria Math" panose="02040503050406030204" pitchFamily="18" charset="0"/>
                                  </a:rPr>
                                  <m:t>𝑔</m:t>
                                </m:r>
                                <m:sSup>
                                  <m:sSupPr>
                                    <m:ctrlPr>
                                      <a:rPr lang="en-SG" sz="2200" b="0" i="1" smtClean="0">
                                        <a:latin typeface="Cambria Math" panose="02040503050406030204" pitchFamily="18" charset="0"/>
                                      </a:rPr>
                                    </m:ctrlPr>
                                  </m:sSupPr>
                                  <m:e>
                                    <m:d>
                                      <m:dPr>
                                        <m:ctrlPr>
                                          <a:rPr lang="en-SG" sz="2200" b="0" i="1" smtClean="0">
                                            <a:latin typeface="Cambria Math" panose="02040503050406030204" pitchFamily="18" charset="0"/>
                                          </a:rPr>
                                        </m:ctrlPr>
                                      </m:dPr>
                                      <m:e>
                                        <m:r>
                                          <a:rPr lang="en-SG" sz="2200" b="0" i="1" smtClean="0">
                                            <a:latin typeface="Cambria Math" panose="02040503050406030204" pitchFamily="18" charset="0"/>
                                          </a:rPr>
                                          <m:t>𝑥</m:t>
                                        </m:r>
                                      </m:e>
                                    </m:d>
                                  </m:e>
                                  <m:sup>
                                    <m:r>
                                      <a:rPr lang="en-SG" sz="2200" b="0" i="1" smtClean="0">
                                        <a:latin typeface="Cambria Math" panose="02040503050406030204" pitchFamily="18" charset="0"/>
                                      </a:rPr>
                                      <m:t>𝑗</m:t>
                                    </m:r>
                                  </m:sup>
                                </m:sSup>
                              </m:e>
                            </m:nary>
                          </m:e>
                        </m:d>
                        <m:sSup>
                          <m:sSupPr>
                            <m:ctrlPr>
                              <a:rPr lang="en-SG" sz="2200" b="0" i="1" smtClean="0">
                                <a:latin typeface="Cambria Math" panose="02040503050406030204" pitchFamily="18" charset="0"/>
                              </a:rPr>
                            </m:ctrlPr>
                          </m:sSupPr>
                          <m:e>
                            <m:r>
                              <a:rPr lang="en-SG" sz="2200" b="0" i="1" smtClean="0">
                                <a:latin typeface="Cambria Math" panose="02040503050406030204" pitchFamily="18" charset="0"/>
                              </a:rPr>
                              <m:t>𝑥</m:t>
                            </m:r>
                          </m:e>
                          <m:sup>
                            <m:r>
                              <a:rPr lang="en-SG" sz="2200" b="0" i="1" smtClean="0">
                                <a:latin typeface="Cambria Math" panose="02040503050406030204" pitchFamily="18" charset="0"/>
                              </a:rPr>
                              <m:t>𝑖</m:t>
                            </m:r>
                          </m:sup>
                        </m:sSup>
                      </m:e>
                    </m:nary>
                  </m:oMath>
                </a14:m>
                <a:r>
                  <a:rPr lang="en-US" sz="2200" dirty="0">
                    <a:latin typeface="+mn-lt"/>
                  </a:rPr>
                  <a:t> with the requirement </a:t>
                </a:r>
                <a14:m>
                  <m:oMath xmlns:m="http://schemas.openxmlformats.org/officeDocument/2006/math">
                    <m:r>
                      <a:rPr lang="en-SG" sz="2200" b="0" i="1" smtClean="0">
                        <a:latin typeface="Cambria Math" panose="02040503050406030204" pitchFamily="18" charset="0"/>
                      </a:rPr>
                      <m:t>𝑠</m:t>
                    </m:r>
                    <m:r>
                      <a:rPr lang="en-SG" sz="2200" b="0" i="1" smtClean="0">
                        <a:latin typeface="Cambria Math" panose="02040503050406030204" pitchFamily="18" charset="0"/>
                      </a:rPr>
                      <m:t>=</m:t>
                    </m:r>
                    <m:r>
                      <a:rPr lang="en-SG" sz="2200" b="0" i="1" smtClean="0">
                        <a:latin typeface="Cambria Math" panose="02040503050406030204" pitchFamily="18" charset="0"/>
                      </a:rPr>
                      <m:t>𝑓</m:t>
                    </m:r>
                    <m:d>
                      <m:dPr>
                        <m:ctrlPr>
                          <a:rPr lang="en-SG" sz="2200" b="0" i="1" smtClean="0">
                            <a:latin typeface="Cambria Math" panose="02040503050406030204" pitchFamily="18" charset="0"/>
                          </a:rPr>
                        </m:ctrlPr>
                      </m:dPr>
                      <m:e>
                        <m:r>
                          <a:rPr lang="en-SG" sz="2200" b="0" i="1" smtClean="0">
                            <a:latin typeface="Cambria Math" panose="02040503050406030204" pitchFamily="18" charset="0"/>
                          </a:rPr>
                          <m:t>0</m:t>
                        </m:r>
                      </m:e>
                    </m:d>
                  </m:oMath>
                </a14:m>
                <a:r>
                  <a:rPr lang="en-US" sz="2200" dirty="0">
                    <a:latin typeface="+mn-lt"/>
                  </a:rPr>
                  <a:t> for the secret </a:t>
                </a:r>
                <a14:m>
                  <m:oMath xmlns:m="http://schemas.openxmlformats.org/officeDocument/2006/math">
                    <m:r>
                      <a:rPr lang="en-SG" sz="2200" b="0" i="1" smtClean="0">
                        <a:latin typeface="Cambria Math" panose="02040503050406030204" pitchFamily="18" charset="0"/>
                      </a:rPr>
                      <m:t>𝑠</m:t>
                    </m:r>
                  </m:oMath>
                </a14:m>
                <a:endParaRPr lang="en-US" sz="2200" dirty="0">
                  <a:latin typeface="+mn-lt"/>
                </a:endParaRPr>
              </a:p>
              <a:p>
                <a:pPr algn="just"/>
                <a:r>
                  <a:rPr lang="en-US" sz="2200" dirty="0">
                    <a:latin typeface="+mn-lt"/>
                  </a:rPr>
                  <a:t>The share to the party associated to evaluation point </a:t>
                </a:r>
                <a14:m>
                  <m:oMath xmlns:m="http://schemas.openxmlformats.org/officeDocument/2006/math">
                    <m:r>
                      <a:rPr lang="en-SG" sz="2200" b="0" i="1" smtClean="0">
                        <a:latin typeface="Cambria Math" panose="02040503050406030204" pitchFamily="18" charset="0"/>
                      </a:rPr>
                      <m:t>𝛼</m:t>
                    </m:r>
                  </m:oMath>
                </a14:m>
                <a:r>
                  <a:rPr lang="en-US" sz="2200" dirty="0">
                    <a:latin typeface="+mn-lt"/>
                  </a:rPr>
                  <a:t> is then </a:t>
                </a:r>
                <a14:m>
                  <m:oMath xmlns:m="http://schemas.openxmlformats.org/officeDocument/2006/math">
                    <m:r>
                      <a:rPr lang="en-SG" sz="2200" b="0" i="1" smtClean="0">
                        <a:latin typeface="Cambria Math" panose="02040503050406030204" pitchFamily="18" charset="0"/>
                      </a:rPr>
                      <m:t>𝑓</m:t>
                    </m:r>
                    <m:d>
                      <m:dPr>
                        <m:ctrlPr>
                          <a:rPr lang="en-SG" sz="2200" b="0" i="1" smtClean="0">
                            <a:latin typeface="Cambria Math" panose="02040503050406030204" pitchFamily="18" charset="0"/>
                          </a:rPr>
                        </m:ctrlPr>
                      </m:dPr>
                      <m:e>
                        <m:r>
                          <a:rPr lang="en-SG" sz="2200" b="0" i="1" smtClean="0">
                            <a:latin typeface="Cambria Math" panose="02040503050406030204" pitchFamily="18" charset="0"/>
                          </a:rPr>
                          <m:t>𝛼</m:t>
                        </m:r>
                      </m:e>
                    </m:d>
                  </m:oMath>
                </a14:m>
                <a:endParaRPr lang="en-US" sz="22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0671"/>
                <a:ext cx="9144000" cy="4113784"/>
              </a:xfrm>
              <a:blipFill>
                <a:blip r:embed="rId2"/>
                <a:stretch>
                  <a:fillRect l="-733" t="-1037" r="-867"/>
                </a:stretch>
              </a:blipFill>
            </p:spPr>
            <p:txBody>
              <a:bodyPr/>
              <a:lstStyle/>
              <a:p>
                <a:r>
                  <a:rPr lang="en-SG">
                    <a:noFill/>
                  </a:rPr>
                  <a:t> </a:t>
                </a:r>
              </a:p>
            </p:txBody>
          </p:sp>
        </mc:Fallback>
      </mc:AlternateContent>
    </p:spTree>
    <p:extLst>
      <p:ext uri="{BB962C8B-B14F-4D97-AF65-F5344CB8AC3E}">
        <p14:creationId xmlns:p14="http://schemas.microsoft.com/office/powerpoint/2010/main" val="242331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Proposed Construction – General Discussion</a:t>
            </a:r>
            <a:endParaRPr lang="en-SG" sz="32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0671"/>
                <a:ext cx="9144000" cy="4113784"/>
              </a:xfrm>
            </p:spPr>
            <p:txBody>
              <a:bodyPr>
                <a:noAutofit/>
              </a:bodyPr>
              <a:lstStyle/>
              <a:p>
                <a:pPr algn="just"/>
                <a:r>
                  <a:rPr lang="en-SG" sz="2200" dirty="0">
                    <a:latin typeface="+mn-lt"/>
                  </a:rPr>
                  <a:t>Can be seen as a special case of the naïve two-step Shamir SSS with carefully chosen evaluation points</a:t>
                </a:r>
              </a:p>
              <a:p>
                <a:pPr algn="just"/>
                <a:r>
                  <a:rPr lang="en-SG" sz="2200" dirty="0">
                    <a:latin typeface="+mn-lt"/>
                  </a:rPr>
                  <a:t>With a more general choice of evaluation points, the degree of </a:t>
                </a:r>
                <a14:m>
                  <m:oMath xmlns:m="http://schemas.openxmlformats.org/officeDocument/2006/math">
                    <m:r>
                      <a:rPr lang="en-SG" sz="2200" b="0" i="1" smtClean="0">
                        <a:latin typeface="Cambria Math" panose="02040503050406030204" pitchFamily="18" charset="0"/>
                      </a:rPr>
                      <m:t>𝑔</m:t>
                    </m:r>
                  </m:oMath>
                </a14:m>
                <a:r>
                  <a:rPr lang="en-SG" sz="2200" dirty="0">
                    <a:latin typeface="+mn-lt"/>
                  </a:rPr>
                  <a:t>, a polynomial that stays constant in each group, can be very high, causing the weaker guarantee for the reconstruction and privacy threshold</a:t>
                </a:r>
              </a:p>
              <a:p>
                <a:pPr algn="just"/>
                <a:endParaRPr lang="en-US" sz="22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0671"/>
                <a:ext cx="9144000" cy="4113784"/>
              </a:xfrm>
              <a:blipFill>
                <a:blip r:embed="rId2"/>
                <a:stretch>
                  <a:fillRect l="-733" t="-1037" r="-867"/>
                </a:stretch>
              </a:blipFill>
            </p:spPr>
            <p:txBody>
              <a:bodyPr/>
              <a:lstStyle/>
              <a:p>
                <a:r>
                  <a:rPr lang="en-SG">
                    <a:noFill/>
                  </a:rPr>
                  <a:t> </a:t>
                </a:r>
              </a:p>
            </p:txBody>
          </p:sp>
        </mc:Fallback>
      </mc:AlternateContent>
    </p:spTree>
    <p:extLst>
      <p:ext uri="{BB962C8B-B14F-4D97-AF65-F5344CB8AC3E}">
        <p14:creationId xmlns:p14="http://schemas.microsoft.com/office/powerpoint/2010/main" val="108902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Proposed Construction – Thresholds</a:t>
            </a:r>
            <a:endParaRPr lang="en-SG" sz="3200" dirty="0">
              <a:latin typeface="+mn-lt"/>
            </a:endParaRP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C41FEA84-4534-D8D6-39BC-E6B770E0B697}"/>
                  </a:ext>
                </a:extLst>
              </p:cNvPr>
              <p:cNvGraphicFramePr>
                <a:graphicFrameLocks noGrp="1"/>
              </p:cNvGraphicFramePr>
              <p:nvPr>
                <p:ph idx="1"/>
                <p:extLst>
                  <p:ext uri="{D42A27DB-BD31-4B8C-83A1-F6EECF244321}">
                    <p14:modId xmlns:p14="http://schemas.microsoft.com/office/powerpoint/2010/main" val="3130609044"/>
                  </p:ext>
                </p:extLst>
              </p:nvPr>
            </p:nvGraphicFramePr>
            <p:xfrm>
              <a:off x="0" y="583135"/>
              <a:ext cx="9144000" cy="211912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19766561"/>
                        </a:ext>
                      </a:extLst>
                    </a:gridCol>
                    <a:gridCol w="3048000">
                      <a:extLst>
                        <a:ext uri="{9D8B030D-6E8A-4147-A177-3AD203B41FA5}">
                          <a16:colId xmlns:a16="http://schemas.microsoft.com/office/drawing/2014/main" val="2038666527"/>
                        </a:ext>
                      </a:extLst>
                    </a:gridCol>
                    <a:gridCol w="1524000">
                      <a:extLst>
                        <a:ext uri="{9D8B030D-6E8A-4147-A177-3AD203B41FA5}">
                          <a16:colId xmlns:a16="http://schemas.microsoft.com/office/drawing/2014/main" val="3706824962"/>
                        </a:ext>
                      </a:extLst>
                    </a:gridCol>
                    <a:gridCol w="1524000">
                      <a:extLst>
                        <a:ext uri="{9D8B030D-6E8A-4147-A177-3AD203B41FA5}">
                          <a16:colId xmlns:a16="http://schemas.microsoft.com/office/drawing/2014/main" val="2900873204"/>
                        </a:ext>
                      </a:extLst>
                    </a:gridCol>
                  </a:tblGrid>
                  <a:tr h="370840">
                    <a:tc>
                      <a:txBody>
                        <a:bodyPr/>
                        <a:lstStyle/>
                        <a:p>
                          <a:pPr algn="ctr"/>
                          <a:r>
                            <a:rPr lang="en-SG" sz="1400" dirty="0"/>
                            <a:t>Constructions</a:t>
                          </a:r>
                        </a:p>
                      </a:txBody>
                      <a:tcPr/>
                    </a:tc>
                    <a:tc>
                      <a:txBody>
                        <a:bodyPr/>
                        <a:lstStyle/>
                        <a:p>
                          <a:pPr algn="ctr"/>
                          <a:r>
                            <a:rPr lang="en-SG" sz="1400" dirty="0"/>
                            <a:t>Reconstruction Threshold</a:t>
                          </a:r>
                        </a:p>
                      </a:txBody>
                      <a:tcPr/>
                    </a:tc>
                    <a:tc>
                      <a:txBody>
                        <a:bodyPr/>
                        <a:lstStyle/>
                        <a:p>
                          <a:pPr algn="ctr"/>
                          <a:r>
                            <a:rPr lang="en-SG" sz="1400" dirty="0"/>
                            <a:t>Privacy Threshold</a:t>
                          </a:r>
                        </a:p>
                      </a:txBody>
                      <a:tcPr/>
                    </a:tc>
                    <a:tc>
                      <a:txBody>
                        <a:bodyPr/>
                        <a:lstStyle/>
                        <a:p>
                          <a:pPr algn="ctr"/>
                          <a:r>
                            <a:rPr lang="en-SG" sz="1400" dirty="0"/>
                            <a:t>Threshold Gap</a:t>
                          </a:r>
                        </a:p>
                      </a:txBody>
                      <a:tcPr/>
                    </a:tc>
                    <a:extLst>
                      <a:ext uri="{0D108BD9-81ED-4DB2-BD59-A6C34878D82A}">
                        <a16:rowId xmlns:a16="http://schemas.microsoft.com/office/drawing/2014/main" val="3786862514"/>
                      </a:ext>
                    </a:extLst>
                  </a:tr>
                  <a:tr h="370840">
                    <a:tc>
                      <a:txBody>
                        <a:bodyPr/>
                        <a:lstStyle/>
                        <a:p>
                          <a:pPr algn="ctr"/>
                          <a:r>
                            <a:rPr lang="en-SG" sz="1400" dirty="0"/>
                            <a:t>Naïve Two Step</a:t>
                          </a:r>
                        </a:p>
                      </a:txBody>
                      <a:tcPr/>
                    </a:tc>
                    <a:tc>
                      <a:txBody>
                        <a:bodyPr/>
                        <a:lstStyle/>
                        <a:p>
                          <a:pPr algn="ctr"/>
                          <a14:m>
                            <m:oMathPara xmlns:m="http://schemas.openxmlformats.org/officeDocument/2006/math">
                              <m:oMathParaPr>
                                <m:jc m:val="centerGroup"/>
                              </m:oMathParaPr>
                              <m:oMath xmlns:m="http://schemas.openxmlformats.org/officeDocument/2006/math">
                                <m:r>
                                  <a:rPr lang="en-SG" sz="1400" b="0" i="1" smtClean="0">
                                    <a:latin typeface="Cambria Math" panose="02040503050406030204" pitchFamily="18" charset="0"/>
                                  </a:rPr>
                                  <m:t>≥ℓ</m:t>
                                </m:r>
                                <m:r>
                                  <a:rPr lang="en-SG" sz="1400" b="0" i="1" smtClean="0">
                                    <a:latin typeface="Cambria Math" panose="02040503050406030204" pitchFamily="18" charset="0"/>
                                  </a:rPr>
                                  <m:t>𝑤</m:t>
                                </m:r>
                                <m:r>
                                  <a:rPr lang="en-SG" sz="1400" b="0" i="1" smtClean="0">
                                    <a:latin typeface="Cambria Math" panose="02040503050406030204" pitchFamily="18" charset="0"/>
                                  </a:rPr>
                                  <m:t>+</m:t>
                                </m:r>
                                <m:d>
                                  <m:dPr>
                                    <m:ctrlPr>
                                      <a:rPr lang="en-SG" sz="1400" b="0" i="1" smtClean="0">
                                        <a:latin typeface="Cambria Math" panose="02040503050406030204" pitchFamily="18" charset="0"/>
                                      </a:rPr>
                                    </m:ctrlPr>
                                  </m:dPr>
                                  <m:e>
                                    <m:r>
                                      <a:rPr lang="en-SG" sz="1400" b="0" i="1" smtClean="0">
                                        <a:latin typeface="Cambria Math" panose="02040503050406030204" pitchFamily="18" charset="0"/>
                                      </a:rPr>
                                      <m:t>𝑑</m:t>
                                    </m:r>
                                    <m:r>
                                      <a:rPr lang="en-SG" sz="1400" b="0" i="1" smtClean="0">
                                        <a:latin typeface="Cambria Math" panose="02040503050406030204" pitchFamily="18" charset="0"/>
                                      </a:rPr>
                                      <m:t>−1</m:t>
                                    </m:r>
                                  </m:e>
                                </m:d>
                                <m:d>
                                  <m:dPr>
                                    <m:ctrlPr>
                                      <a:rPr lang="en-SG" sz="1400" b="0" i="1" smtClean="0">
                                        <a:latin typeface="Cambria Math" panose="02040503050406030204" pitchFamily="18" charset="0"/>
                                      </a:rPr>
                                    </m:ctrlPr>
                                  </m:dPr>
                                  <m:e>
                                    <m:r>
                                      <a:rPr lang="en-SG" sz="1400" b="0" i="1" smtClean="0">
                                        <a:latin typeface="Cambria Math" panose="02040503050406030204" pitchFamily="18" charset="0"/>
                                      </a:rPr>
                                      <m:t>𝑚</m:t>
                                    </m:r>
                                    <m:r>
                                      <a:rPr lang="en-SG" sz="1400" b="0" i="1" smtClean="0">
                                        <a:latin typeface="Cambria Math" panose="02040503050406030204" pitchFamily="18" charset="0"/>
                                      </a:rPr>
                                      <m:t>−</m:t>
                                    </m:r>
                                    <m:r>
                                      <a:rPr lang="en-SG" sz="1400" b="0" i="1" smtClean="0">
                                        <a:latin typeface="Cambria Math" panose="02040503050406030204" pitchFamily="18" charset="0"/>
                                      </a:rPr>
                                      <m:t>𝑤</m:t>
                                    </m:r>
                                  </m:e>
                                </m:d>
                              </m:oMath>
                            </m:oMathPara>
                          </a14:m>
                          <a:endParaRPr lang="en-SG" sz="1400" dirty="0"/>
                        </a:p>
                      </a:txBody>
                      <a:tcPr/>
                    </a:tc>
                    <a:tc>
                      <a:txBody>
                        <a:bodyPr/>
                        <a:lstStyle/>
                        <a:p>
                          <a:pPr algn="ctr"/>
                          <a14:m>
                            <m:oMathPara xmlns:m="http://schemas.openxmlformats.org/officeDocument/2006/math">
                              <m:oMathParaPr>
                                <m:jc m:val="centerGroup"/>
                              </m:oMathParaPr>
                              <m:oMath xmlns:m="http://schemas.openxmlformats.org/officeDocument/2006/math">
                                <m:r>
                                  <a:rPr lang="en-SG" sz="1400" b="0" i="1" smtClean="0">
                                    <a:latin typeface="Cambria Math" panose="02040503050406030204" pitchFamily="18" charset="0"/>
                                  </a:rPr>
                                  <m:t>≤</m:t>
                                </m:r>
                                <m:r>
                                  <a:rPr lang="en-SG" sz="1400" b="0" i="1" smtClean="0">
                                    <a:latin typeface="Cambria Math" panose="02040503050406030204" pitchFamily="18" charset="0"/>
                                  </a:rPr>
                                  <m:t>𝑑</m:t>
                                </m:r>
                                <m:d>
                                  <m:dPr>
                                    <m:ctrlPr>
                                      <a:rPr lang="en-SG" sz="1400" b="0" i="1" smtClean="0">
                                        <a:latin typeface="Cambria Math" panose="02040503050406030204" pitchFamily="18" charset="0"/>
                                      </a:rPr>
                                    </m:ctrlPr>
                                  </m:dPr>
                                  <m:e>
                                    <m:r>
                                      <a:rPr lang="en-SG" sz="1400" b="0" i="1" smtClean="0">
                                        <a:latin typeface="Cambria Math" panose="02040503050406030204" pitchFamily="18" charset="0"/>
                                      </a:rPr>
                                      <m:t>𝑤</m:t>
                                    </m:r>
                                    <m:r>
                                      <a:rPr lang="en-SG" sz="1400" b="0" i="1" smtClean="0">
                                        <a:latin typeface="Cambria Math" panose="02040503050406030204" pitchFamily="18" charset="0"/>
                                      </a:rPr>
                                      <m:t>+1</m:t>
                                    </m:r>
                                  </m:e>
                                </m:d>
                                <m:r>
                                  <a:rPr lang="en-SG" sz="1400" b="0" i="1" smtClean="0">
                                    <a:latin typeface="Cambria Math" panose="02040503050406030204" pitchFamily="18" charset="0"/>
                                  </a:rPr>
                                  <m:t>−1</m:t>
                                </m:r>
                              </m:oMath>
                            </m:oMathPara>
                          </a14:m>
                          <a:endParaRPr lang="en-SG" sz="1400" dirty="0"/>
                        </a:p>
                      </a:txBody>
                      <a:tcPr/>
                    </a:tc>
                    <a:tc>
                      <a:txBody>
                        <a:bodyPr/>
                        <a:lstStyle/>
                        <a:p>
                          <a:pPr algn="ctr"/>
                          <a14:m>
                            <m:oMathPara xmlns:m="http://schemas.openxmlformats.org/officeDocument/2006/math">
                              <m:oMathParaPr>
                                <m:jc m:val="centerGroup"/>
                              </m:oMathParaPr>
                              <m:oMath xmlns:m="http://schemas.openxmlformats.org/officeDocument/2006/math">
                                <m:r>
                                  <a:rPr lang="en-SG" sz="1400" b="0" i="1" smtClean="0">
                                    <a:latin typeface="Cambria Math" panose="02040503050406030204" pitchFamily="18" charset="0"/>
                                  </a:rPr>
                                  <m:t>≥</m:t>
                                </m:r>
                                <m:r>
                                  <a:rPr lang="en-SG" sz="1400" b="0" i="1" smtClean="0">
                                    <a:latin typeface="Cambria Math" panose="02040503050406030204" pitchFamily="18" charset="0"/>
                                  </a:rPr>
                                  <m:t>𝑤</m:t>
                                </m:r>
                                <m:d>
                                  <m:dPr>
                                    <m:ctrlPr>
                                      <a:rPr lang="en-SG" sz="1400" b="0" i="1" smtClean="0">
                                        <a:latin typeface="Cambria Math" panose="02040503050406030204" pitchFamily="18" charset="0"/>
                                      </a:rPr>
                                    </m:ctrlPr>
                                  </m:dPr>
                                  <m:e>
                                    <m:r>
                                      <a:rPr lang="en-SG" sz="1400" b="0" i="1" smtClean="0">
                                        <a:latin typeface="Cambria Math" panose="02040503050406030204" pitchFamily="18" charset="0"/>
                                      </a:rPr>
                                      <m:t>ℓ−2</m:t>
                                    </m:r>
                                    <m:r>
                                      <a:rPr lang="en-SG" sz="1400" b="0" i="1" smtClean="0">
                                        <a:latin typeface="Cambria Math" panose="02040503050406030204" pitchFamily="18" charset="0"/>
                                      </a:rPr>
                                      <m:t>𝑑</m:t>
                                    </m:r>
                                    <m:r>
                                      <a:rPr lang="en-SG" sz="1400" b="0" i="1" smtClean="0">
                                        <a:latin typeface="Cambria Math" panose="02040503050406030204" pitchFamily="18" charset="0"/>
                                      </a:rPr>
                                      <m:t>+1</m:t>
                                    </m:r>
                                  </m:e>
                                </m:d>
                                <m:r>
                                  <a:rPr lang="en-SG" sz="1400" b="0" i="1" smtClean="0">
                                    <a:latin typeface="Cambria Math" panose="02040503050406030204" pitchFamily="18" charset="0"/>
                                  </a:rPr>
                                  <m:t>+(</m:t>
                                </m:r>
                                <m:r>
                                  <a:rPr lang="en-SG" sz="1400" b="0" i="1" smtClean="0">
                                    <a:latin typeface="Cambria Math" panose="02040503050406030204" pitchFamily="18" charset="0"/>
                                  </a:rPr>
                                  <m:t>𝑑</m:t>
                                </m:r>
                                <m:r>
                                  <a:rPr lang="en-SG" sz="1400" b="0" i="1" smtClean="0">
                                    <a:latin typeface="Cambria Math" panose="02040503050406030204" pitchFamily="18" charset="0"/>
                                  </a:rPr>
                                  <m:t>−1)(</m:t>
                                </m:r>
                                <m:r>
                                  <a:rPr lang="en-SG" sz="1400" b="0" i="1" smtClean="0">
                                    <a:latin typeface="Cambria Math" panose="02040503050406030204" pitchFamily="18" charset="0"/>
                                  </a:rPr>
                                  <m:t>𝑚</m:t>
                                </m:r>
                                <m:r>
                                  <a:rPr lang="en-SG" sz="1400" b="0" i="1" smtClean="0">
                                    <a:latin typeface="Cambria Math" panose="02040503050406030204" pitchFamily="18" charset="0"/>
                                  </a:rPr>
                                  <m:t>−1)</m:t>
                                </m:r>
                              </m:oMath>
                            </m:oMathPara>
                          </a14:m>
                          <a:endParaRPr lang="en-SG" sz="1400" dirty="0"/>
                        </a:p>
                      </a:txBody>
                      <a:tcPr/>
                    </a:tc>
                    <a:extLst>
                      <a:ext uri="{0D108BD9-81ED-4DB2-BD59-A6C34878D82A}">
                        <a16:rowId xmlns:a16="http://schemas.microsoft.com/office/drawing/2014/main" val="244377750"/>
                      </a:ext>
                    </a:extLst>
                  </a:tr>
                  <a:tr h="370840">
                    <a:tc>
                      <a:txBody>
                        <a:bodyPr/>
                        <a:lstStyle/>
                        <a:p>
                          <a:pPr algn="ctr"/>
                          <a:r>
                            <a:rPr lang="en-SG" sz="1400" dirty="0"/>
                            <a:t>Proposed Construction</a:t>
                          </a:r>
                        </a:p>
                      </a:txBody>
                      <a:tcPr/>
                    </a:tc>
                    <a:tc>
                      <a:txBody>
                        <a:bodyPr/>
                        <a:lstStyle/>
                        <a:p>
                          <a:pPr algn="ctr"/>
                          <a14:m>
                            <m:oMathPara xmlns:m="http://schemas.openxmlformats.org/officeDocument/2006/math">
                              <m:oMathParaPr>
                                <m:jc m:val="centerGroup"/>
                              </m:oMathParaPr>
                              <m:oMath xmlns:m="http://schemas.openxmlformats.org/officeDocument/2006/math">
                                <m:r>
                                  <a:rPr lang="en-SG" sz="1400" b="0" i="1" smtClean="0">
                                    <a:latin typeface="Cambria Math" panose="02040503050406030204" pitchFamily="18" charset="0"/>
                                  </a:rPr>
                                  <m:t>≤</m:t>
                                </m:r>
                                <m:r>
                                  <a:rPr lang="en-SG" sz="1400" b="0" i="1" smtClean="0">
                                    <a:latin typeface="Cambria Math" panose="02040503050406030204" pitchFamily="18" charset="0"/>
                                  </a:rPr>
                                  <m:t>𝑤</m:t>
                                </m:r>
                                <m:r>
                                  <a:rPr lang="en-SG" sz="1400" b="0" i="1" smtClean="0">
                                    <a:latin typeface="Cambria Math" panose="02040503050406030204" pitchFamily="18" charset="0"/>
                                  </a:rPr>
                                  <m:t>ℓ+</m:t>
                                </m:r>
                                <m:r>
                                  <a:rPr lang="en-SG" sz="1400" b="0" i="1" smtClean="0">
                                    <a:latin typeface="Cambria Math" panose="02040503050406030204" pitchFamily="18" charset="0"/>
                                  </a:rPr>
                                  <m:t>𝑑</m:t>
                                </m:r>
                              </m:oMath>
                            </m:oMathPara>
                          </a14:m>
                          <a:endParaRPr lang="en-SG" sz="1400"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SG" sz="800" i="1" smtClean="0">
                                        <a:latin typeface="Cambria Math" panose="02040503050406030204" pitchFamily="18" charset="0"/>
                                      </a:rPr>
                                    </m:ctrlPr>
                                  </m:dPr>
                                  <m:e>
                                    <m:m>
                                      <m:mPr>
                                        <m:mcs>
                                          <m:mc>
                                            <m:mcPr>
                                              <m:count m:val="2"/>
                                              <m:mcJc m:val="center"/>
                                            </m:mcPr>
                                          </m:mc>
                                        </m:mcs>
                                        <m:ctrlPr>
                                          <a:rPr lang="en-SG" sz="800" i="1" smtClean="0">
                                            <a:latin typeface="Cambria Math" panose="02040503050406030204" pitchFamily="18" charset="0"/>
                                          </a:rPr>
                                        </m:ctrlPr>
                                      </m:mPr>
                                      <m:mr>
                                        <m:e>
                                          <m:r>
                                            <m:rPr>
                                              <m:brk m:alnAt="7"/>
                                            </m:rPr>
                                            <a:rPr lang="en-SG" sz="800" b="0" i="1" smtClean="0">
                                              <a:latin typeface="Cambria Math" panose="02040503050406030204" pitchFamily="18" charset="0"/>
                                            </a:rPr>
                                            <m:t>𝑚</m:t>
                                          </m:r>
                                          <m:r>
                                            <a:rPr lang="en-SG" sz="800" b="0" i="1" smtClean="0">
                                              <a:latin typeface="Cambria Math" panose="02040503050406030204" pitchFamily="18" charset="0"/>
                                            </a:rPr>
                                            <m:t>𝑑</m:t>
                                          </m:r>
                                          <m:r>
                                            <a:rPr lang="en-SG" sz="800" b="0" i="1" smtClean="0">
                                              <a:latin typeface="Cambria Math" panose="02040503050406030204" pitchFamily="18" charset="0"/>
                                            </a:rPr>
                                            <m:t>−1</m:t>
                                          </m:r>
                                        </m:e>
                                        <m:e>
                                          <m:r>
                                            <m:rPr>
                                              <m:sty m:val="p"/>
                                            </m:rPr>
                                            <a:rPr lang="en-SG" sz="800" b="0" i="0" smtClean="0">
                                              <a:latin typeface="Cambria Math" panose="02040503050406030204" pitchFamily="18" charset="0"/>
                                            </a:rPr>
                                            <m:t>if</m:t>
                                          </m:r>
                                          <m:r>
                                            <a:rPr lang="en-SG" sz="800" b="0" i="1" smtClean="0">
                                              <a:latin typeface="Cambria Math" panose="02040503050406030204" pitchFamily="18" charset="0"/>
                                            </a:rPr>
                                            <m:t> </m:t>
                                          </m:r>
                                          <m:r>
                                            <a:rPr lang="en-SG" sz="800" b="0" i="1" smtClean="0">
                                              <a:latin typeface="Cambria Math" panose="02040503050406030204" pitchFamily="18" charset="0"/>
                                            </a:rPr>
                                            <m:t>𝑤</m:t>
                                          </m:r>
                                          <m:r>
                                            <a:rPr lang="en-SG" sz="800" b="0" i="1" smtClean="0">
                                              <a:latin typeface="Cambria Math" panose="02040503050406030204" pitchFamily="18" charset="0"/>
                                            </a:rPr>
                                            <m:t>=</m:t>
                                          </m:r>
                                          <m:r>
                                            <a:rPr lang="en-SG" sz="800" b="0" i="1" smtClean="0">
                                              <a:latin typeface="Cambria Math" panose="02040503050406030204" pitchFamily="18" charset="0"/>
                                            </a:rPr>
                                            <m:t>𝑚</m:t>
                                          </m:r>
                                          <m:r>
                                            <a:rPr lang="en-SG" sz="800" b="0" i="1" smtClean="0">
                                              <a:latin typeface="Cambria Math" panose="02040503050406030204" pitchFamily="18" charset="0"/>
                                            </a:rPr>
                                            <m:t>−1</m:t>
                                          </m:r>
                                        </m:e>
                                      </m:mr>
                                      <m:mr>
                                        <m:e>
                                          <m:r>
                                            <a:rPr lang="en-SG" sz="800" b="0" i="1" smtClean="0">
                                              <a:latin typeface="Cambria Math" panose="02040503050406030204" pitchFamily="18" charset="0"/>
                                            </a:rPr>
                                            <m:t>(</m:t>
                                          </m:r>
                                          <m:r>
                                            <a:rPr lang="en-SG" sz="800" b="0" i="1" smtClean="0">
                                              <a:latin typeface="Cambria Math" panose="02040503050406030204" pitchFamily="18" charset="0"/>
                                            </a:rPr>
                                            <m:t>𝑑</m:t>
                                          </m:r>
                                          <m:r>
                                            <a:rPr lang="en-SG" sz="800" b="0" i="1" smtClean="0">
                                              <a:latin typeface="Cambria Math" panose="02040503050406030204" pitchFamily="18" charset="0"/>
                                            </a:rPr>
                                            <m:t>−1)(</m:t>
                                          </m:r>
                                          <m:r>
                                            <a:rPr lang="en-SG" sz="800" b="0" i="1" smtClean="0">
                                              <a:latin typeface="Cambria Math" panose="02040503050406030204" pitchFamily="18" charset="0"/>
                                            </a:rPr>
                                            <m:t>𝑤</m:t>
                                          </m:r>
                                          <m:r>
                                            <a:rPr lang="en-SG" sz="800" b="0" i="1" smtClean="0">
                                              <a:latin typeface="Cambria Math" panose="02040503050406030204" pitchFamily="18" charset="0"/>
                                            </a:rPr>
                                            <m:t>+1)</m:t>
                                          </m:r>
                                        </m:e>
                                        <m:e>
                                          <m:r>
                                            <m:rPr>
                                              <m:sty m:val="p"/>
                                            </m:rPr>
                                            <a:rPr lang="en-SG" sz="800" b="0" i="0" smtClean="0">
                                              <a:latin typeface="Cambria Math" panose="02040503050406030204" pitchFamily="18" charset="0"/>
                                            </a:rPr>
                                            <m:t>otherwise</m:t>
                                          </m:r>
                                        </m:e>
                                      </m:mr>
                                    </m:m>
                                  </m:e>
                                </m:d>
                              </m:oMath>
                            </m:oMathPara>
                          </a14:m>
                          <a:endParaRPr lang="en-SG" sz="800" dirty="0"/>
                        </a:p>
                      </a:txBody>
                      <a:tcPr/>
                    </a:tc>
                    <a:tc>
                      <a:txBody>
                        <a:bodyPr/>
                        <a:lstStyle/>
                        <a:p>
                          <a:pPr algn="ctr"/>
                          <a14:m>
                            <m:oMathPara xmlns:m="http://schemas.openxmlformats.org/officeDocument/2006/math">
                              <m:oMathParaPr>
                                <m:jc m:val="centerGroup"/>
                              </m:oMathParaPr>
                              <m:oMath xmlns:m="http://schemas.openxmlformats.org/officeDocument/2006/math">
                                <m:r>
                                  <a:rPr lang="en-SG" sz="1400" b="0" i="1" smtClean="0">
                                    <a:latin typeface="Cambria Math" panose="02040503050406030204" pitchFamily="18" charset="0"/>
                                  </a:rPr>
                                  <m:t>≤</m:t>
                                </m:r>
                                <m:r>
                                  <a:rPr lang="en-SG" sz="1400" b="0" i="1" smtClean="0">
                                    <a:latin typeface="Cambria Math" panose="02040503050406030204" pitchFamily="18" charset="0"/>
                                  </a:rPr>
                                  <m:t>𝑤</m:t>
                                </m:r>
                                <m:d>
                                  <m:dPr>
                                    <m:ctrlPr>
                                      <a:rPr lang="en-SG" sz="1400" b="0" i="1" smtClean="0">
                                        <a:latin typeface="Cambria Math" panose="02040503050406030204" pitchFamily="18" charset="0"/>
                                      </a:rPr>
                                    </m:ctrlPr>
                                  </m:dPr>
                                  <m:e>
                                    <m:r>
                                      <a:rPr lang="en-SG" sz="1400" b="0" i="1" smtClean="0">
                                        <a:latin typeface="Cambria Math" panose="02040503050406030204" pitchFamily="18" charset="0"/>
                                      </a:rPr>
                                      <m:t>ℓ−</m:t>
                                    </m:r>
                                    <m:r>
                                      <a:rPr lang="en-SG" sz="1400" b="0" i="1" smtClean="0">
                                        <a:latin typeface="Cambria Math" panose="02040503050406030204" pitchFamily="18" charset="0"/>
                                      </a:rPr>
                                      <m:t>𝑑</m:t>
                                    </m:r>
                                    <m:r>
                                      <a:rPr lang="en-SG" sz="1400" b="0" i="1" smtClean="0">
                                        <a:latin typeface="Cambria Math" panose="02040503050406030204" pitchFamily="18" charset="0"/>
                                      </a:rPr>
                                      <m:t>+1</m:t>
                                    </m:r>
                                  </m:e>
                                </m:d>
                                <m:r>
                                  <a:rPr lang="en-SG" sz="1400" b="0" i="1" smtClean="0">
                                    <a:latin typeface="Cambria Math" panose="02040503050406030204" pitchFamily="18" charset="0"/>
                                  </a:rPr>
                                  <m:t>+1</m:t>
                                </m:r>
                              </m:oMath>
                            </m:oMathPara>
                          </a14:m>
                          <a:endParaRPr lang="en-SG" sz="1400" dirty="0"/>
                        </a:p>
                      </a:txBody>
                      <a:tcPr/>
                    </a:tc>
                    <a:extLst>
                      <a:ext uri="{0D108BD9-81ED-4DB2-BD59-A6C34878D82A}">
                        <a16:rowId xmlns:a16="http://schemas.microsoft.com/office/drawing/2014/main" val="4245061725"/>
                      </a:ext>
                    </a:extLst>
                  </a:tr>
                  <a:tr h="370840">
                    <a:tc>
                      <a:txBody>
                        <a:bodyPr/>
                        <a:lstStyle/>
                        <a:p>
                          <a:pPr algn="ctr"/>
                          <a:r>
                            <a:rPr lang="en-SG" sz="1400" dirty="0"/>
                            <a:t>Change</a:t>
                          </a:r>
                        </a:p>
                      </a:txBody>
                      <a:tcPr/>
                    </a:tc>
                    <a:tc>
                      <a:txBody>
                        <a:bodyPr/>
                        <a:lstStyle/>
                        <a:p>
                          <a:pPr algn="ctr"/>
                          <a14:m>
                            <m:oMath xmlns:m="http://schemas.openxmlformats.org/officeDocument/2006/math">
                              <m:r>
                                <a:rPr lang="en-SG" sz="1400" b="0" i="1" smtClean="0">
                                  <a:latin typeface="Cambria Math" panose="02040503050406030204" pitchFamily="18" charset="0"/>
                                </a:rPr>
                                <m:t>≥(</m:t>
                              </m:r>
                              <m:r>
                                <a:rPr lang="en-SG" sz="1400" b="0" i="1" smtClean="0">
                                  <a:latin typeface="Cambria Math" panose="02040503050406030204" pitchFamily="18" charset="0"/>
                                </a:rPr>
                                <m:t>𝑑</m:t>
                              </m:r>
                              <m:r>
                                <a:rPr lang="en-SG" sz="1400" b="0" i="1" smtClean="0">
                                  <a:latin typeface="Cambria Math" panose="02040503050406030204" pitchFamily="18" charset="0"/>
                                </a:rPr>
                                <m:t>−1)(</m:t>
                              </m:r>
                              <m:r>
                                <a:rPr lang="en-SG" sz="1400" b="0" i="1" smtClean="0">
                                  <a:latin typeface="Cambria Math" panose="02040503050406030204" pitchFamily="18" charset="0"/>
                                </a:rPr>
                                <m:t>𝑚</m:t>
                              </m:r>
                              <m:r>
                                <a:rPr lang="en-SG" sz="1400" b="0" i="1" smtClean="0">
                                  <a:latin typeface="Cambria Math" panose="02040503050406030204" pitchFamily="18" charset="0"/>
                                </a:rPr>
                                <m:t>−</m:t>
                              </m:r>
                              <m:r>
                                <a:rPr lang="en-SG" sz="1400" b="0" i="1" smtClean="0">
                                  <a:latin typeface="Cambria Math" panose="02040503050406030204" pitchFamily="18" charset="0"/>
                                </a:rPr>
                                <m:t>𝑤</m:t>
                              </m:r>
                              <m:r>
                                <a:rPr lang="en-SG" sz="1400" b="0" i="1" smtClean="0">
                                  <a:latin typeface="Cambria Math" panose="02040503050406030204" pitchFamily="18" charset="0"/>
                                </a:rPr>
                                <m:t>−1)</m:t>
                              </m:r>
                            </m:oMath>
                          </a14:m>
                          <a:r>
                            <a:rPr lang="en-SG" sz="1400" dirty="0"/>
                            <a:t> decrease</a:t>
                          </a:r>
                        </a:p>
                      </a:txBody>
                      <a:tcPr/>
                    </a:tc>
                    <a:tc>
                      <a:txBody>
                        <a:bodyPr/>
                        <a:lstStyle/>
                        <a:p>
                          <a:pPr algn="ctr"/>
                          <a14:m>
                            <m:oMath xmlns:m="http://schemas.openxmlformats.org/officeDocument/2006/math">
                              <m:r>
                                <a:rPr lang="en-SG" sz="1400" b="0" i="1" smtClean="0">
                                  <a:latin typeface="Cambria Math" panose="02040503050406030204" pitchFamily="18" charset="0"/>
                                </a:rPr>
                                <m:t>≤</m:t>
                              </m:r>
                              <m:r>
                                <a:rPr lang="en-SG" sz="1400" b="0" i="1" smtClean="0">
                                  <a:latin typeface="Cambria Math" panose="02040503050406030204" pitchFamily="18" charset="0"/>
                                </a:rPr>
                                <m:t>𝑑</m:t>
                              </m:r>
                              <m:r>
                                <a:rPr lang="en-SG" sz="1400" b="0" i="1" smtClean="0">
                                  <a:latin typeface="Cambria Math" panose="02040503050406030204" pitchFamily="18" charset="0"/>
                                </a:rPr>
                                <m:t>−1</m:t>
                              </m:r>
                            </m:oMath>
                          </a14:m>
                          <a:r>
                            <a:rPr lang="en-SG" sz="1400" dirty="0"/>
                            <a:t> decrease</a:t>
                          </a:r>
                        </a:p>
                      </a:txBody>
                      <a:tcPr/>
                    </a:tc>
                    <a:tc>
                      <a:txBody>
                        <a:bodyPr/>
                        <a:lstStyle/>
                        <a:p>
                          <a:pPr algn="ctr"/>
                          <a14:m>
                            <m:oMath xmlns:m="http://schemas.openxmlformats.org/officeDocument/2006/math">
                              <m:r>
                                <a:rPr lang="en-SG" sz="1400" b="0" i="1" smtClean="0">
                                  <a:latin typeface="Cambria Math" panose="02040503050406030204" pitchFamily="18" charset="0"/>
                                </a:rPr>
                                <m:t>≥(</m:t>
                              </m:r>
                              <m:r>
                                <a:rPr lang="en-SG" sz="1400" b="0" i="1" smtClean="0">
                                  <a:latin typeface="Cambria Math" panose="02040503050406030204" pitchFamily="18" charset="0"/>
                                </a:rPr>
                                <m:t>𝑑</m:t>
                              </m:r>
                              <m:r>
                                <a:rPr lang="en-SG" sz="1400" b="0" i="1" smtClean="0">
                                  <a:latin typeface="Cambria Math" panose="02040503050406030204" pitchFamily="18" charset="0"/>
                                </a:rPr>
                                <m:t>−1)(</m:t>
                              </m:r>
                              <m:r>
                                <a:rPr lang="en-SG" sz="1400" b="0" i="1" smtClean="0">
                                  <a:latin typeface="Cambria Math" panose="02040503050406030204" pitchFamily="18" charset="0"/>
                                </a:rPr>
                                <m:t>𝑚</m:t>
                              </m:r>
                              <m:r>
                                <a:rPr lang="en-SG" sz="1400" b="0" i="1" smtClean="0">
                                  <a:latin typeface="Cambria Math" panose="02040503050406030204" pitchFamily="18" charset="0"/>
                                </a:rPr>
                                <m:t>−</m:t>
                              </m:r>
                              <m:r>
                                <a:rPr lang="en-SG" sz="1400" b="0" i="1" smtClean="0">
                                  <a:latin typeface="Cambria Math" panose="02040503050406030204" pitchFamily="18" charset="0"/>
                                </a:rPr>
                                <m:t>𝑤</m:t>
                              </m:r>
                              <m:r>
                                <a:rPr lang="en-SG" sz="1400" b="0" i="1" smtClean="0">
                                  <a:latin typeface="Cambria Math" panose="02040503050406030204" pitchFamily="18" charset="0"/>
                                </a:rPr>
                                <m:t>−2)</m:t>
                              </m:r>
                            </m:oMath>
                          </a14:m>
                          <a:r>
                            <a:rPr lang="en-SG" sz="1400" dirty="0"/>
                            <a:t> decrease</a:t>
                          </a:r>
                        </a:p>
                      </a:txBody>
                      <a:tcPr/>
                    </a:tc>
                    <a:extLst>
                      <a:ext uri="{0D108BD9-81ED-4DB2-BD59-A6C34878D82A}">
                        <a16:rowId xmlns:a16="http://schemas.microsoft.com/office/drawing/2014/main" val="3651918400"/>
                      </a:ext>
                    </a:extLst>
                  </a:tr>
                </a:tbl>
              </a:graphicData>
            </a:graphic>
          </p:graphicFrame>
        </mc:Choice>
        <mc:Fallback xmlns="">
          <p:graphicFrame>
            <p:nvGraphicFramePr>
              <p:cNvPr id="4" name="Content Placeholder 3">
                <a:extLst>
                  <a:ext uri="{FF2B5EF4-FFF2-40B4-BE49-F238E27FC236}">
                    <a16:creationId xmlns:a16="http://schemas.microsoft.com/office/drawing/2014/main" id="{C41FEA84-4534-D8D6-39BC-E6B770E0B697}"/>
                  </a:ext>
                </a:extLst>
              </p:cNvPr>
              <p:cNvGraphicFramePr>
                <a:graphicFrameLocks noGrp="1"/>
              </p:cNvGraphicFramePr>
              <p:nvPr>
                <p:ph idx="1"/>
                <p:extLst>
                  <p:ext uri="{D42A27DB-BD31-4B8C-83A1-F6EECF244321}">
                    <p14:modId xmlns:p14="http://schemas.microsoft.com/office/powerpoint/2010/main" val="3130609044"/>
                  </p:ext>
                </p:extLst>
              </p:nvPr>
            </p:nvGraphicFramePr>
            <p:xfrm>
              <a:off x="0" y="583135"/>
              <a:ext cx="9144000" cy="211912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19766561"/>
                        </a:ext>
                      </a:extLst>
                    </a:gridCol>
                    <a:gridCol w="3048000">
                      <a:extLst>
                        <a:ext uri="{9D8B030D-6E8A-4147-A177-3AD203B41FA5}">
                          <a16:colId xmlns:a16="http://schemas.microsoft.com/office/drawing/2014/main" val="2038666527"/>
                        </a:ext>
                      </a:extLst>
                    </a:gridCol>
                    <a:gridCol w="1524000">
                      <a:extLst>
                        <a:ext uri="{9D8B030D-6E8A-4147-A177-3AD203B41FA5}">
                          <a16:colId xmlns:a16="http://schemas.microsoft.com/office/drawing/2014/main" val="3706824962"/>
                        </a:ext>
                      </a:extLst>
                    </a:gridCol>
                    <a:gridCol w="1524000">
                      <a:extLst>
                        <a:ext uri="{9D8B030D-6E8A-4147-A177-3AD203B41FA5}">
                          <a16:colId xmlns:a16="http://schemas.microsoft.com/office/drawing/2014/main" val="2900873204"/>
                        </a:ext>
                      </a:extLst>
                    </a:gridCol>
                  </a:tblGrid>
                  <a:tr h="370840">
                    <a:tc>
                      <a:txBody>
                        <a:bodyPr/>
                        <a:lstStyle/>
                        <a:p>
                          <a:pPr algn="ctr"/>
                          <a:r>
                            <a:rPr lang="en-SG" sz="1400" dirty="0"/>
                            <a:t>Constructions</a:t>
                          </a:r>
                        </a:p>
                      </a:txBody>
                      <a:tcPr/>
                    </a:tc>
                    <a:tc>
                      <a:txBody>
                        <a:bodyPr/>
                        <a:lstStyle/>
                        <a:p>
                          <a:pPr algn="ctr"/>
                          <a:r>
                            <a:rPr lang="en-SG" sz="1400" dirty="0"/>
                            <a:t>Reconstruction Threshold</a:t>
                          </a:r>
                        </a:p>
                      </a:txBody>
                      <a:tcPr/>
                    </a:tc>
                    <a:tc>
                      <a:txBody>
                        <a:bodyPr/>
                        <a:lstStyle/>
                        <a:p>
                          <a:pPr algn="ctr"/>
                          <a:r>
                            <a:rPr lang="en-SG" sz="1400" dirty="0"/>
                            <a:t>Privacy Threshold</a:t>
                          </a:r>
                        </a:p>
                      </a:txBody>
                      <a:tcPr/>
                    </a:tc>
                    <a:tc>
                      <a:txBody>
                        <a:bodyPr/>
                        <a:lstStyle/>
                        <a:p>
                          <a:pPr algn="ctr"/>
                          <a:r>
                            <a:rPr lang="en-SG" sz="1400" dirty="0"/>
                            <a:t>Threshold Gap</a:t>
                          </a:r>
                        </a:p>
                      </a:txBody>
                      <a:tcPr/>
                    </a:tc>
                    <a:extLst>
                      <a:ext uri="{0D108BD9-81ED-4DB2-BD59-A6C34878D82A}">
                        <a16:rowId xmlns:a16="http://schemas.microsoft.com/office/drawing/2014/main" val="3786862514"/>
                      </a:ext>
                    </a:extLst>
                  </a:tr>
                  <a:tr h="721741">
                    <a:tc>
                      <a:txBody>
                        <a:bodyPr/>
                        <a:lstStyle/>
                        <a:p>
                          <a:pPr algn="ctr"/>
                          <a:r>
                            <a:rPr lang="en-SG" sz="1400" dirty="0"/>
                            <a:t>Naïve Two Step</a:t>
                          </a:r>
                        </a:p>
                      </a:txBody>
                      <a:tcPr/>
                    </a:tc>
                    <a:tc>
                      <a:txBody>
                        <a:bodyPr/>
                        <a:lstStyle/>
                        <a:p>
                          <a:endParaRPr lang="en-US"/>
                        </a:p>
                      </a:txBody>
                      <a:tcPr>
                        <a:blipFill>
                          <a:blip r:embed="rId2"/>
                          <a:stretch>
                            <a:fillRect l="-100400" t="-52101" r="-101000" b="-156303"/>
                          </a:stretch>
                        </a:blipFill>
                      </a:tcPr>
                    </a:tc>
                    <a:tc>
                      <a:txBody>
                        <a:bodyPr/>
                        <a:lstStyle/>
                        <a:p>
                          <a:endParaRPr lang="en-US"/>
                        </a:p>
                      </a:txBody>
                      <a:tcPr>
                        <a:blipFill>
                          <a:blip r:embed="rId2"/>
                          <a:stretch>
                            <a:fillRect l="-400800" t="-52101" r="-102000" b="-156303"/>
                          </a:stretch>
                        </a:blipFill>
                      </a:tcPr>
                    </a:tc>
                    <a:tc>
                      <a:txBody>
                        <a:bodyPr/>
                        <a:lstStyle/>
                        <a:p>
                          <a:endParaRPr lang="en-US"/>
                        </a:p>
                      </a:txBody>
                      <a:tcPr>
                        <a:blipFill>
                          <a:blip r:embed="rId2"/>
                          <a:stretch>
                            <a:fillRect l="-500800" t="-52101" r="-2000" b="-156303"/>
                          </a:stretch>
                        </a:blipFill>
                      </a:tcPr>
                    </a:tc>
                    <a:extLst>
                      <a:ext uri="{0D108BD9-81ED-4DB2-BD59-A6C34878D82A}">
                        <a16:rowId xmlns:a16="http://schemas.microsoft.com/office/drawing/2014/main" val="244377750"/>
                      </a:ext>
                    </a:extLst>
                  </a:tr>
                  <a:tr h="513271">
                    <a:tc>
                      <a:txBody>
                        <a:bodyPr/>
                        <a:lstStyle/>
                        <a:p>
                          <a:pPr algn="ctr"/>
                          <a:r>
                            <a:rPr lang="en-SG" sz="1400" dirty="0"/>
                            <a:t>Proposed Construction</a:t>
                          </a:r>
                        </a:p>
                      </a:txBody>
                      <a:tcPr/>
                    </a:tc>
                    <a:tc>
                      <a:txBody>
                        <a:bodyPr/>
                        <a:lstStyle/>
                        <a:p>
                          <a:endParaRPr lang="en-US"/>
                        </a:p>
                      </a:txBody>
                      <a:tcPr>
                        <a:blipFill>
                          <a:blip r:embed="rId2"/>
                          <a:stretch>
                            <a:fillRect l="-100400" t="-215476" r="-101000" b="-121429"/>
                          </a:stretch>
                        </a:blipFill>
                      </a:tcPr>
                    </a:tc>
                    <a:tc>
                      <a:txBody>
                        <a:bodyPr/>
                        <a:lstStyle/>
                        <a:p>
                          <a:endParaRPr lang="en-US"/>
                        </a:p>
                      </a:txBody>
                      <a:tcPr>
                        <a:blipFill>
                          <a:blip r:embed="rId2"/>
                          <a:stretch>
                            <a:fillRect l="-400800" t="-215476" r="-102000" b="-121429"/>
                          </a:stretch>
                        </a:blipFill>
                      </a:tcPr>
                    </a:tc>
                    <a:tc>
                      <a:txBody>
                        <a:bodyPr/>
                        <a:lstStyle/>
                        <a:p>
                          <a:endParaRPr lang="en-US"/>
                        </a:p>
                      </a:txBody>
                      <a:tcPr>
                        <a:blipFill>
                          <a:blip r:embed="rId2"/>
                          <a:stretch>
                            <a:fillRect l="-500800" t="-215476" r="-2000" b="-121429"/>
                          </a:stretch>
                        </a:blipFill>
                      </a:tcPr>
                    </a:tc>
                    <a:extLst>
                      <a:ext uri="{0D108BD9-81ED-4DB2-BD59-A6C34878D82A}">
                        <a16:rowId xmlns:a16="http://schemas.microsoft.com/office/drawing/2014/main" val="4245061725"/>
                      </a:ext>
                    </a:extLst>
                  </a:tr>
                  <a:tr h="513271">
                    <a:tc>
                      <a:txBody>
                        <a:bodyPr/>
                        <a:lstStyle/>
                        <a:p>
                          <a:pPr algn="ctr"/>
                          <a:r>
                            <a:rPr lang="en-SG" sz="1400" dirty="0"/>
                            <a:t>Change</a:t>
                          </a:r>
                        </a:p>
                      </a:txBody>
                      <a:tcPr/>
                    </a:tc>
                    <a:tc>
                      <a:txBody>
                        <a:bodyPr/>
                        <a:lstStyle/>
                        <a:p>
                          <a:endParaRPr lang="en-US"/>
                        </a:p>
                      </a:txBody>
                      <a:tcPr>
                        <a:blipFill>
                          <a:blip r:embed="rId2"/>
                          <a:stretch>
                            <a:fillRect l="-100400" t="-311765" r="-101000" b="-20000"/>
                          </a:stretch>
                        </a:blipFill>
                      </a:tcPr>
                    </a:tc>
                    <a:tc>
                      <a:txBody>
                        <a:bodyPr/>
                        <a:lstStyle/>
                        <a:p>
                          <a:endParaRPr lang="en-US"/>
                        </a:p>
                      </a:txBody>
                      <a:tcPr>
                        <a:blipFill>
                          <a:blip r:embed="rId2"/>
                          <a:stretch>
                            <a:fillRect l="-400800" t="-311765" r="-102000" b="-20000"/>
                          </a:stretch>
                        </a:blipFill>
                      </a:tcPr>
                    </a:tc>
                    <a:tc>
                      <a:txBody>
                        <a:bodyPr/>
                        <a:lstStyle/>
                        <a:p>
                          <a:endParaRPr lang="en-US"/>
                        </a:p>
                      </a:txBody>
                      <a:tcPr>
                        <a:blipFill>
                          <a:blip r:embed="rId2"/>
                          <a:stretch>
                            <a:fillRect l="-500800" t="-311765" r="-2000" b="-20000"/>
                          </a:stretch>
                        </a:blipFill>
                      </a:tcPr>
                    </a:tc>
                    <a:extLst>
                      <a:ext uri="{0D108BD9-81ED-4DB2-BD59-A6C34878D82A}">
                        <a16:rowId xmlns:a16="http://schemas.microsoft.com/office/drawing/2014/main" val="3651918400"/>
                      </a:ext>
                    </a:extLst>
                  </a:tr>
                </a:tbl>
              </a:graphicData>
            </a:graphic>
          </p:graphicFrame>
        </mc:Fallback>
      </mc:AlternateContent>
      <p:sp>
        <p:nvSpPr>
          <p:cNvPr id="5" name="TextBox 4">
            <a:extLst>
              <a:ext uri="{FF2B5EF4-FFF2-40B4-BE49-F238E27FC236}">
                <a16:creationId xmlns:a16="http://schemas.microsoft.com/office/drawing/2014/main" id="{56F0930B-1B4B-B911-7A8F-98C1F4AC8D79}"/>
              </a:ext>
            </a:extLst>
          </p:cNvPr>
          <p:cNvSpPr txBox="1"/>
          <p:nvPr/>
        </p:nvSpPr>
        <p:spPr>
          <a:xfrm>
            <a:off x="181947" y="3181739"/>
            <a:ext cx="8752114" cy="1200329"/>
          </a:xfrm>
          <a:prstGeom prst="rect">
            <a:avLst/>
          </a:prstGeom>
          <a:noFill/>
        </p:spPr>
        <p:txBody>
          <a:bodyPr wrap="square" rtlCol="0">
            <a:spAutoFit/>
          </a:bodyPr>
          <a:lstStyle/>
          <a:p>
            <a:pPr marL="285750" indent="-285750">
              <a:buFont typeface="Arial" panose="020B0604020202020204" pitchFamily="34" charset="0"/>
              <a:buChar char="•"/>
            </a:pPr>
            <a:r>
              <a:rPr lang="en-SG" dirty="0"/>
              <a:t>The change can be observed in any choice of parameters</a:t>
            </a:r>
          </a:p>
          <a:p>
            <a:pPr marL="285750" indent="-285750">
              <a:buFont typeface="Arial" panose="020B0604020202020204" pitchFamily="34" charset="0"/>
              <a:buChar char="•"/>
            </a:pPr>
            <a:r>
              <a:rPr lang="en-SG" dirty="0"/>
              <a:t>The gap between the two thresholds are much smaller in the proposed construction</a:t>
            </a:r>
          </a:p>
          <a:p>
            <a:pPr marL="285750" indent="-285750">
              <a:buFont typeface="Arial" panose="020B0604020202020204" pitchFamily="34" charset="0"/>
              <a:buChar char="•"/>
            </a:pPr>
            <a:r>
              <a:rPr lang="en-SG" dirty="0"/>
              <a:t>Fixing the reconstruction threshold, the proposed construction allows for a larger privacy threshold</a:t>
            </a:r>
          </a:p>
        </p:txBody>
      </p:sp>
    </p:spTree>
    <p:extLst>
      <p:ext uri="{BB962C8B-B14F-4D97-AF65-F5344CB8AC3E}">
        <p14:creationId xmlns:p14="http://schemas.microsoft.com/office/powerpoint/2010/main" val="354492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Proposed Construction – Multiplicativity</a:t>
            </a:r>
            <a:endParaRPr lang="en-SG" sz="32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0671"/>
                <a:ext cx="9144000" cy="4113784"/>
              </a:xfrm>
            </p:spPr>
            <p:txBody>
              <a:bodyPr>
                <a:noAutofit/>
              </a:bodyPr>
              <a:lstStyle/>
              <a:p>
                <a:pPr algn="just"/>
                <a:r>
                  <a:rPr lang="en-SG" sz="2200" dirty="0">
                    <a:latin typeface="+mn-lt"/>
                  </a:rPr>
                  <a:t>(Strong) Multiplicativity can be satisfied by careful choice of the values of the parameters</a:t>
                </a:r>
              </a:p>
              <a:p>
                <a:pPr lvl="1" algn="just"/>
                <a:r>
                  <a:rPr lang="en-SG" sz="1800" dirty="0">
                    <a:latin typeface="+mn-lt"/>
                  </a:rPr>
                  <a:t>For any </a:t>
                </a:r>
                <a14:m>
                  <m:oMath xmlns:m="http://schemas.openxmlformats.org/officeDocument/2006/math">
                    <m:r>
                      <a:rPr lang="en-SG" sz="1800" b="0" i="1" smtClean="0">
                        <a:latin typeface="Cambria Math" panose="02040503050406030204" pitchFamily="18" charset="0"/>
                      </a:rPr>
                      <m:t>𝛿</m:t>
                    </m:r>
                    <m:r>
                      <a:rPr lang="en-SG" sz="1800" b="0" i="1" smtClean="0">
                        <a:latin typeface="Cambria Math" panose="02040503050406030204" pitchFamily="18" charset="0"/>
                      </a:rPr>
                      <m:t>&gt;0,</m:t>
                    </m:r>
                  </m:oMath>
                </a14:m>
                <a:r>
                  <a:rPr lang="en-SG" sz="1800" dirty="0">
                    <a:latin typeface="+mn-lt"/>
                  </a:rPr>
                  <a:t> a set of parameters can be chosen such that the resulting SSS is multiplicative with </a:t>
                </a:r>
                <a14:m>
                  <m:oMath xmlns:m="http://schemas.openxmlformats.org/officeDocument/2006/math">
                    <m:f>
                      <m:fPr>
                        <m:ctrlPr>
                          <a:rPr lang="en-SG" sz="1800" b="0" i="1" smtClean="0">
                            <a:latin typeface="Cambria Math" panose="02040503050406030204" pitchFamily="18" charset="0"/>
                          </a:rPr>
                        </m:ctrlPr>
                      </m:fPr>
                      <m:num>
                        <m:r>
                          <a:rPr lang="en-SG" sz="1800" b="0" i="1" smtClean="0">
                            <a:latin typeface="Cambria Math" panose="02040503050406030204" pitchFamily="18" charset="0"/>
                          </a:rPr>
                          <m:t>𝑡</m:t>
                        </m:r>
                      </m:num>
                      <m:den>
                        <m:r>
                          <a:rPr lang="en-SG" sz="1800" b="0" i="1" smtClean="0">
                            <a:latin typeface="Cambria Math" panose="02040503050406030204" pitchFamily="18" charset="0"/>
                          </a:rPr>
                          <m:t>𝑛</m:t>
                        </m:r>
                      </m:den>
                    </m:f>
                    <m:r>
                      <a:rPr lang="en-SG" sz="1800" b="0" i="1" smtClean="0">
                        <a:latin typeface="Cambria Math" panose="02040503050406030204" pitchFamily="18" charset="0"/>
                      </a:rPr>
                      <m:t>≥</m:t>
                    </m:r>
                    <m:d>
                      <m:dPr>
                        <m:ctrlPr>
                          <a:rPr lang="en-SG" sz="1800" b="0" i="1" smtClean="0">
                            <a:latin typeface="Cambria Math" panose="02040503050406030204" pitchFamily="18" charset="0"/>
                          </a:rPr>
                        </m:ctrlPr>
                      </m:dPr>
                      <m:e>
                        <m:f>
                          <m:fPr>
                            <m:ctrlPr>
                              <a:rPr lang="en-SG" sz="1800" b="0" i="1" smtClean="0">
                                <a:latin typeface="Cambria Math" panose="02040503050406030204" pitchFamily="18" charset="0"/>
                              </a:rPr>
                            </m:ctrlPr>
                          </m:fPr>
                          <m:num>
                            <m:r>
                              <a:rPr lang="en-SG" sz="1800" b="0" i="1" smtClean="0">
                                <a:latin typeface="Cambria Math" panose="02040503050406030204" pitchFamily="18" charset="0"/>
                              </a:rPr>
                              <m:t>1</m:t>
                            </m:r>
                          </m:num>
                          <m:den>
                            <m:r>
                              <a:rPr lang="en-SG" sz="1800" b="0" i="1" smtClean="0">
                                <a:latin typeface="Cambria Math" panose="02040503050406030204" pitchFamily="18" charset="0"/>
                              </a:rPr>
                              <m:t>2</m:t>
                            </m:r>
                          </m:den>
                        </m:f>
                        <m:r>
                          <a:rPr lang="en-SG" sz="1800" b="0" i="1" smtClean="0">
                            <a:latin typeface="Cambria Math" panose="02040503050406030204" pitchFamily="18" charset="0"/>
                          </a:rPr>
                          <m:t>−</m:t>
                        </m:r>
                        <m:r>
                          <a:rPr lang="en-SG" sz="1800" b="0" i="1" smtClean="0">
                            <a:latin typeface="Cambria Math" panose="02040503050406030204" pitchFamily="18" charset="0"/>
                          </a:rPr>
                          <m:t>𝛿</m:t>
                        </m:r>
                      </m:e>
                    </m:d>
                  </m:oMath>
                </a14:m>
                <a:endParaRPr lang="en-SG" sz="1800" b="0" dirty="0">
                  <a:latin typeface="+mn-lt"/>
                </a:endParaRPr>
              </a:p>
              <a:p>
                <a:pPr lvl="1" algn="just"/>
                <a:r>
                  <a:rPr lang="en-SG" sz="1800" dirty="0">
                    <a:latin typeface="+mn-lt"/>
                  </a:rPr>
                  <a:t>For any </a:t>
                </a:r>
                <a14:m>
                  <m:oMath xmlns:m="http://schemas.openxmlformats.org/officeDocument/2006/math">
                    <m:r>
                      <a:rPr lang="en-SG" sz="1800" b="0" i="1" smtClean="0">
                        <a:latin typeface="Cambria Math" panose="02040503050406030204" pitchFamily="18" charset="0"/>
                      </a:rPr>
                      <m:t>𝛿</m:t>
                    </m:r>
                    <m:r>
                      <a:rPr lang="en-SG" sz="1800" b="0" i="1" smtClean="0">
                        <a:latin typeface="Cambria Math" panose="02040503050406030204" pitchFamily="18" charset="0"/>
                      </a:rPr>
                      <m:t>&gt;0,</m:t>
                    </m:r>
                  </m:oMath>
                </a14:m>
                <a:r>
                  <a:rPr lang="en-SG" sz="1800" dirty="0">
                    <a:latin typeface="+mn-lt"/>
                  </a:rPr>
                  <a:t> a set of parameters may be chosen to have the resulting SSS strongly multiplicative with </a:t>
                </a:r>
                <a14:m>
                  <m:oMath xmlns:m="http://schemas.openxmlformats.org/officeDocument/2006/math">
                    <m:f>
                      <m:fPr>
                        <m:ctrlPr>
                          <a:rPr lang="en-SG" sz="1800" b="0" i="1" smtClean="0">
                            <a:latin typeface="Cambria Math" panose="02040503050406030204" pitchFamily="18" charset="0"/>
                          </a:rPr>
                        </m:ctrlPr>
                      </m:fPr>
                      <m:num>
                        <m:r>
                          <a:rPr lang="en-SG" sz="1800" b="0" i="1" smtClean="0">
                            <a:latin typeface="Cambria Math" panose="02040503050406030204" pitchFamily="18" charset="0"/>
                          </a:rPr>
                          <m:t>𝑡</m:t>
                        </m:r>
                      </m:num>
                      <m:den>
                        <m:r>
                          <a:rPr lang="en-SG" sz="1800" b="0" i="1" smtClean="0">
                            <a:latin typeface="Cambria Math" panose="02040503050406030204" pitchFamily="18" charset="0"/>
                          </a:rPr>
                          <m:t>𝑛</m:t>
                        </m:r>
                      </m:den>
                    </m:f>
                    <m:r>
                      <a:rPr lang="en-SG" sz="1800" b="0" i="1" smtClean="0">
                        <a:latin typeface="Cambria Math" panose="02040503050406030204" pitchFamily="18" charset="0"/>
                      </a:rPr>
                      <m:t>≥</m:t>
                    </m:r>
                    <m:f>
                      <m:fPr>
                        <m:ctrlPr>
                          <a:rPr lang="en-SG" sz="1800" b="0" i="1" smtClean="0">
                            <a:latin typeface="Cambria Math" panose="02040503050406030204" pitchFamily="18" charset="0"/>
                          </a:rPr>
                        </m:ctrlPr>
                      </m:fPr>
                      <m:num>
                        <m:r>
                          <a:rPr lang="en-SG" sz="1800" b="0" i="1" smtClean="0">
                            <a:latin typeface="Cambria Math" panose="02040503050406030204" pitchFamily="18" charset="0"/>
                          </a:rPr>
                          <m:t>1</m:t>
                        </m:r>
                      </m:num>
                      <m:den>
                        <m:r>
                          <a:rPr lang="en-SG" sz="1800" b="0" i="1" smtClean="0">
                            <a:latin typeface="Cambria Math" panose="02040503050406030204" pitchFamily="18" charset="0"/>
                          </a:rPr>
                          <m:t>3</m:t>
                        </m:r>
                      </m:den>
                    </m:f>
                    <m:r>
                      <a:rPr lang="en-SG" sz="1800" b="0" i="1" smtClean="0">
                        <a:latin typeface="Cambria Math" panose="02040503050406030204" pitchFamily="18" charset="0"/>
                      </a:rPr>
                      <m:t>−</m:t>
                    </m:r>
                    <m:f>
                      <m:fPr>
                        <m:ctrlPr>
                          <a:rPr lang="en-SG" sz="1800" b="0" i="1" smtClean="0">
                            <a:latin typeface="Cambria Math" panose="02040503050406030204" pitchFamily="18" charset="0"/>
                          </a:rPr>
                        </m:ctrlPr>
                      </m:fPr>
                      <m:num>
                        <m:r>
                          <a:rPr lang="en-SG" sz="1800" b="0" i="1" smtClean="0">
                            <a:latin typeface="Cambria Math" panose="02040503050406030204" pitchFamily="18" charset="0"/>
                          </a:rPr>
                          <m:t>𝛿</m:t>
                        </m:r>
                      </m:num>
                      <m:den>
                        <m:r>
                          <a:rPr lang="en-SG" sz="1800" b="0" i="1" smtClean="0">
                            <a:latin typeface="Cambria Math" panose="02040503050406030204" pitchFamily="18" charset="0"/>
                          </a:rPr>
                          <m:t>3</m:t>
                        </m:r>
                      </m:den>
                    </m:f>
                    <m:r>
                      <a:rPr lang="en-SG" sz="1800" b="0" i="1" smtClean="0">
                        <a:latin typeface="Cambria Math" panose="02040503050406030204" pitchFamily="18" charset="0"/>
                      </a:rPr>
                      <m:t>+</m:t>
                    </m:r>
                    <m:r>
                      <a:rPr lang="en-SG" sz="1800" b="0" i="1" smtClean="0">
                        <a:latin typeface="Cambria Math" panose="02040503050406030204" pitchFamily="18" charset="0"/>
                      </a:rPr>
                      <m:t>𝑂</m:t>
                    </m:r>
                    <m:d>
                      <m:dPr>
                        <m:ctrlPr>
                          <a:rPr lang="en-SG" sz="1800" b="0" i="1" smtClean="0">
                            <a:latin typeface="Cambria Math" panose="02040503050406030204" pitchFamily="18" charset="0"/>
                          </a:rPr>
                        </m:ctrlPr>
                      </m:dPr>
                      <m:e>
                        <m:f>
                          <m:fPr>
                            <m:ctrlPr>
                              <a:rPr lang="en-SG" sz="1800" b="0" i="1" smtClean="0">
                                <a:latin typeface="Cambria Math" panose="02040503050406030204" pitchFamily="18" charset="0"/>
                              </a:rPr>
                            </m:ctrlPr>
                          </m:fPr>
                          <m:num>
                            <m:r>
                              <a:rPr lang="en-SG" sz="1800" b="0" i="1" smtClean="0">
                                <a:latin typeface="Cambria Math" panose="02040503050406030204" pitchFamily="18" charset="0"/>
                              </a:rPr>
                              <m:t>1</m:t>
                            </m:r>
                          </m:num>
                          <m:den>
                            <m:r>
                              <a:rPr lang="en-SG" sz="1800" b="0" i="1" smtClean="0">
                                <a:latin typeface="Cambria Math" panose="02040503050406030204" pitchFamily="18" charset="0"/>
                              </a:rPr>
                              <m:t>𝑛</m:t>
                            </m:r>
                          </m:den>
                        </m:f>
                      </m:e>
                    </m:d>
                  </m:oMath>
                </a14:m>
                <a:endParaRPr lang="en-SG" sz="1800" dirty="0">
                  <a:latin typeface="+mn-lt"/>
                </a:endParaRPr>
              </a:p>
              <a:p>
                <a:pPr lvl="1" algn="just"/>
                <a:r>
                  <a:rPr lang="en-SG" sz="1800" dirty="0">
                    <a:latin typeface="+mn-lt"/>
                  </a:rPr>
                  <a:t>In either case, </a:t>
                </a:r>
                <a:r>
                  <a:rPr lang="en-US" sz="1800" dirty="0">
                    <a:latin typeface="+mn-lt"/>
                  </a:rPr>
                  <a:t>the proposed construction yields a (strongly) multiplicative SSS with privacy threshold arbitrarily and asymptotically close to its optimal value</a:t>
                </a:r>
                <a:endParaRPr lang="en-SG" sz="1800" dirty="0">
                  <a:latin typeface="+mn-lt"/>
                </a:endParaRPr>
              </a:p>
              <a:p>
                <a:pPr algn="just"/>
                <a:endParaRPr lang="en-US" sz="22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0671"/>
                <a:ext cx="9144000" cy="4113784"/>
              </a:xfrm>
              <a:blipFill>
                <a:blip r:embed="rId2"/>
                <a:stretch>
                  <a:fillRect l="-733" t="-1037" r="-867"/>
                </a:stretch>
              </a:blipFill>
            </p:spPr>
            <p:txBody>
              <a:bodyPr/>
              <a:lstStyle/>
              <a:p>
                <a:r>
                  <a:rPr lang="en-SG">
                    <a:noFill/>
                  </a:rPr>
                  <a:t> </a:t>
                </a:r>
              </a:p>
            </p:txBody>
          </p:sp>
        </mc:Fallback>
      </mc:AlternateContent>
    </p:spTree>
    <p:extLst>
      <p:ext uri="{BB962C8B-B14F-4D97-AF65-F5344CB8AC3E}">
        <p14:creationId xmlns:p14="http://schemas.microsoft.com/office/powerpoint/2010/main" val="31500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Proposed Construction – Repairing Scheme</a:t>
            </a:r>
            <a:endParaRPr lang="en-SG" sz="32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0671"/>
                <a:ext cx="9144000" cy="4113784"/>
              </a:xfrm>
            </p:spPr>
            <p:txBody>
              <a:bodyPr>
                <a:noAutofit/>
              </a:bodyPr>
              <a:lstStyle/>
              <a:p>
                <a:pPr algn="just"/>
                <a:r>
                  <a:rPr lang="en-SG" sz="2200" dirty="0">
                    <a:latin typeface="+mn-lt"/>
                  </a:rPr>
                  <a:t>As previously discussed, share repair can be done by having sufficient number of parties from the same group as the requester to run a mini MPC protocol to securely generate the requester’s share based on their own private share and only reveal the computation result to the requester</a:t>
                </a:r>
              </a:p>
              <a:p>
                <a:pPr algn="just"/>
                <a:r>
                  <a:rPr lang="en-SG" sz="2200" dirty="0">
                    <a:latin typeface="+mn-lt"/>
                  </a:rPr>
                  <a:t>For carefully chosen set of parameters, we can have the repairing scheme to provide statistical security with negligible failure probability with </a:t>
                </a:r>
                <a14:m>
                  <m:oMath xmlns:m="http://schemas.openxmlformats.org/officeDocument/2006/math">
                    <m:r>
                      <a:rPr lang="en-SG" sz="2200" b="0" i="1" smtClean="0">
                        <a:latin typeface="Cambria Math" panose="02040503050406030204" pitchFamily="18" charset="0"/>
                      </a:rPr>
                      <m:t>ℓ=</m:t>
                    </m:r>
                    <m:r>
                      <a:rPr lang="en-SG" sz="2200" b="0" i="1" smtClean="0">
                        <a:latin typeface="Cambria Math" panose="02040503050406030204" pitchFamily="18" charset="0"/>
                      </a:rPr>
                      <m:t>𝑂</m:t>
                    </m:r>
                    <m:d>
                      <m:dPr>
                        <m:ctrlPr>
                          <a:rPr lang="en-SG" sz="2200" b="0" i="1" smtClean="0">
                            <a:latin typeface="Cambria Math" panose="02040503050406030204" pitchFamily="18" charset="0"/>
                          </a:rPr>
                        </m:ctrlPr>
                      </m:dPr>
                      <m:e>
                        <m:func>
                          <m:funcPr>
                            <m:ctrlPr>
                              <a:rPr lang="en-SG" sz="2200" b="0" i="1" smtClean="0">
                                <a:latin typeface="Cambria Math" panose="02040503050406030204" pitchFamily="18" charset="0"/>
                              </a:rPr>
                            </m:ctrlPr>
                          </m:funcPr>
                          <m:fName>
                            <m:sSup>
                              <m:sSupPr>
                                <m:ctrlPr>
                                  <a:rPr lang="en-SG" sz="2200" b="0" i="1" smtClean="0">
                                    <a:latin typeface="Cambria Math" panose="02040503050406030204" pitchFamily="18" charset="0"/>
                                  </a:rPr>
                                </m:ctrlPr>
                              </m:sSupPr>
                              <m:e>
                                <m:r>
                                  <m:rPr>
                                    <m:sty m:val="p"/>
                                  </m:rPr>
                                  <a:rPr lang="en-SG" sz="2200" b="0" i="0" smtClean="0">
                                    <a:latin typeface="Cambria Math" panose="02040503050406030204" pitchFamily="18" charset="0"/>
                                  </a:rPr>
                                  <m:t>ln</m:t>
                                </m:r>
                              </m:e>
                              <m:sup>
                                <m:r>
                                  <a:rPr lang="en-SG" sz="2200" b="0" i="1" smtClean="0">
                                    <a:latin typeface="Cambria Math" panose="02040503050406030204" pitchFamily="18" charset="0"/>
                                  </a:rPr>
                                  <m:t>1+</m:t>
                                </m:r>
                                <m:r>
                                  <a:rPr lang="en-SG" sz="2200" b="0" i="1" smtClean="0">
                                    <a:latin typeface="Cambria Math" panose="02040503050406030204" pitchFamily="18" charset="0"/>
                                  </a:rPr>
                                  <m:t>𝜖</m:t>
                                </m:r>
                              </m:sup>
                            </m:sSup>
                          </m:fName>
                          <m:e>
                            <m:r>
                              <a:rPr lang="en-SG" sz="2200" b="0" i="1" smtClean="0">
                                <a:latin typeface="Cambria Math" panose="02040503050406030204" pitchFamily="18" charset="0"/>
                              </a:rPr>
                              <m:t>𝑛</m:t>
                            </m:r>
                          </m:e>
                        </m:func>
                      </m:e>
                    </m:d>
                  </m:oMath>
                </a14:m>
                <a:r>
                  <a:rPr lang="en-SG" sz="2200" dirty="0">
                    <a:latin typeface="+mn-lt"/>
                  </a:rPr>
                  <a:t> for any arbitrarily small </a:t>
                </a:r>
                <a14:m>
                  <m:oMath xmlns:m="http://schemas.openxmlformats.org/officeDocument/2006/math">
                    <m:r>
                      <a:rPr lang="en-SG" sz="2200" b="0" i="1" smtClean="0">
                        <a:latin typeface="Cambria Math" panose="02040503050406030204" pitchFamily="18" charset="0"/>
                      </a:rPr>
                      <m:t>𝜖</m:t>
                    </m:r>
                    <m:r>
                      <a:rPr lang="en-SG" sz="2200" b="0" i="1" smtClean="0">
                        <a:latin typeface="Cambria Math" panose="02040503050406030204" pitchFamily="18" charset="0"/>
                      </a:rPr>
                      <m:t>&gt;0</m:t>
                    </m:r>
                  </m:oMath>
                </a14:m>
                <a:endParaRPr lang="en-SG" sz="2200" dirty="0">
                  <a:latin typeface="+mn-lt"/>
                </a:endParaRPr>
              </a:p>
              <a:p>
                <a:pPr algn="just"/>
                <a:endParaRPr lang="en-US" sz="22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0671"/>
                <a:ext cx="9144000" cy="4113784"/>
              </a:xfrm>
              <a:blipFill>
                <a:blip r:embed="rId2"/>
                <a:stretch>
                  <a:fillRect l="-733" t="-1037" r="-867"/>
                </a:stretch>
              </a:blipFill>
            </p:spPr>
            <p:txBody>
              <a:bodyPr/>
              <a:lstStyle/>
              <a:p>
                <a:r>
                  <a:rPr lang="en-SG">
                    <a:noFill/>
                  </a:rPr>
                  <a:t> </a:t>
                </a:r>
              </a:p>
            </p:txBody>
          </p:sp>
        </mc:Fallback>
      </mc:AlternateContent>
    </p:spTree>
    <p:extLst>
      <p:ext uri="{BB962C8B-B14F-4D97-AF65-F5344CB8AC3E}">
        <p14:creationId xmlns:p14="http://schemas.microsoft.com/office/powerpoint/2010/main" val="98013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fontScale="90000"/>
          </a:bodyPr>
          <a:lstStyle/>
          <a:p>
            <a:r>
              <a:rPr lang="en-US" sz="3200" dirty="0">
                <a:latin typeface="+mn-lt"/>
              </a:rPr>
              <a:t>Possible Future Research Direction – Application in MPC</a:t>
            </a:r>
            <a:endParaRPr lang="en-SG" sz="3200" dirty="0">
              <a:latin typeface="+mn-lt"/>
            </a:endParaRPr>
          </a:p>
        </p:txBody>
      </p:sp>
      <p:sp>
        <p:nvSpPr>
          <p:cNvPr id="3" name="Content Placeholder 2"/>
          <p:cNvSpPr>
            <a:spLocks noGrp="1"/>
          </p:cNvSpPr>
          <p:nvPr>
            <p:ph idx="1"/>
          </p:nvPr>
        </p:nvSpPr>
        <p:spPr>
          <a:xfrm>
            <a:off x="0" y="760671"/>
            <a:ext cx="9144000" cy="4113784"/>
          </a:xfrm>
        </p:spPr>
        <p:txBody>
          <a:bodyPr>
            <a:noAutofit/>
          </a:bodyPr>
          <a:lstStyle/>
          <a:p>
            <a:pPr algn="just"/>
            <a:r>
              <a:rPr lang="en-SG" sz="2200" dirty="0">
                <a:latin typeface="+mn-lt"/>
              </a:rPr>
              <a:t>Design of MPC protocol that allows for computing parties to be disconnected and/or lost their shares while rejoining the computation in the </a:t>
            </a:r>
            <a:r>
              <a:rPr lang="en-SG" sz="2200">
                <a:latin typeface="+mn-lt"/>
              </a:rPr>
              <a:t>latter stage</a:t>
            </a:r>
            <a:endParaRPr lang="en-SG" sz="2200" dirty="0">
              <a:latin typeface="+mn-lt"/>
            </a:endParaRPr>
          </a:p>
          <a:p>
            <a:pPr algn="just"/>
            <a:r>
              <a:rPr lang="en-SG" sz="2200" dirty="0">
                <a:latin typeface="+mn-lt"/>
              </a:rPr>
              <a:t>Design of MPC protocols that allows new parties to join a secure computation </a:t>
            </a:r>
          </a:p>
          <a:p>
            <a:pPr lvl="1" algn="just"/>
            <a:r>
              <a:rPr lang="en-SG" sz="1800" dirty="0">
                <a:latin typeface="+mn-lt"/>
              </a:rPr>
              <a:t>Although our proposed construction may provide some initial steps in such an effort and improving its efficiency by requiring a smaller amount of shares to determine a share, a more careful analysis may be required to have an optimized design of such protocols</a:t>
            </a:r>
          </a:p>
          <a:p>
            <a:pPr algn="just"/>
            <a:r>
              <a:rPr lang="en-SG" sz="2200" dirty="0">
                <a:latin typeface="+mn-lt"/>
              </a:rPr>
              <a:t>Removal of static-corruption assumption which is required in our work, as well as plenty different works on regenerating secret sharing scheme </a:t>
            </a:r>
          </a:p>
          <a:p>
            <a:pPr algn="just"/>
            <a:endParaRPr lang="en-US" sz="2200" dirty="0">
              <a:latin typeface="+mn-lt"/>
            </a:endParaRPr>
          </a:p>
        </p:txBody>
      </p:sp>
    </p:spTree>
    <p:extLst>
      <p:ext uri="{BB962C8B-B14F-4D97-AF65-F5344CB8AC3E}">
        <p14:creationId xmlns:p14="http://schemas.microsoft.com/office/powerpoint/2010/main" val="3010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5C066-6794-4F1D-A2CA-392E247639D6}"/>
              </a:ext>
            </a:extLst>
          </p:cNvPr>
          <p:cNvSpPr>
            <a:spLocks noGrp="1"/>
          </p:cNvSpPr>
          <p:nvPr>
            <p:ph idx="1"/>
          </p:nvPr>
        </p:nvSpPr>
        <p:spPr>
          <a:xfrm>
            <a:off x="457200" y="182880"/>
            <a:ext cx="8229600" cy="4141108"/>
          </a:xfrm>
        </p:spPr>
        <p:txBody>
          <a:bodyPr anchor="ctr">
            <a:normAutofit/>
          </a:bodyPr>
          <a:lstStyle/>
          <a:p>
            <a:pPr marL="0" indent="0" algn="ctr">
              <a:buNone/>
            </a:pPr>
            <a:r>
              <a:rPr lang="en-US" sz="4400" dirty="0">
                <a:latin typeface="+mn-lt"/>
              </a:rPr>
              <a:t>THANK YOU</a:t>
            </a:r>
            <a:endParaRPr lang="en-SG" sz="4400" dirty="0">
              <a:latin typeface="+mn-lt"/>
            </a:endParaRPr>
          </a:p>
        </p:txBody>
      </p:sp>
    </p:spTree>
    <p:extLst>
      <p:ext uri="{BB962C8B-B14F-4D97-AF65-F5344CB8AC3E}">
        <p14:creationId xmlns:p14="http://schemas.microsoft.com/office/powerpoint/2010/main" val="125289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F7DF-D71C-44C4-A2ED-ADD4250A17B5}"/>
              </a:ext>
            </a:extLst>
          </p:cNvPr>
          <p:cNvSpPr>
            <a:spLocks noGrp="1"/>
          </p:cNvSpPr>
          <p:nvPr>
            <p:ph type="title"/>
          </p:nvPr>
        </p:nvSpPr>
        <p:spPr>
          <a:xfrm>
            <a:off x="-1" y="0"/>
            <a:ext cx="9143999" cy="857250"/>
          </a:xfrm>
        </p:spPr>
        <p:txBody>
          <a:bodyPr/>
          <a:lstStyle/>
          <a:p>
            <a:r>
              <a:rPr lang="en-US" dirty="0">
                <a:latin typeface="+mn-lt"/>
              </a:rPr>
              <a:t>Overview</a:t>
            </a:r>
            <a:endParaRPr lang="en-SG" dirty="0">
              <a:latin typeface="+mn-lt"/>
            </a:endParaRPr>
          </a:p>
        </p:txBody>
      </p:sp>
      <p:sp>
        <p:nvSpPr>
          <p:cNvPr id="3" name="Content Placeholder 2">
            <a:extLst>
              <a:ext uri="{FF2B5EF4-FFF2-40B4-BE49-F238E27FC236}">
                <a16:creationId xmlns:a16="http://schemas.microsoft.com/office/drawing/2014/main" id="{0AFA8890-50BE-4D64-B0DB-8B3F1205C1B3}"/>
              </a:ext>
            </a:extLst>
          </p:cNvPr>
          <p:cNvSpPr>
            <a:spLocks noGrp="1"/>
          </p:cNvSpPr>
          <p:nvPr>
            <p:ph idx="1"/>
          </p:nvPr>
        </p:nvSpPr>
        <p:spPr>
          <a:xfrm>
            <a:off x="0" y="914213"/>
            <a:ext cx="9144000" cy="3967275"/>
          </a:xfrm>
        </p:spPr>
        <p:txBody>
          <a:bodyPr>
            <a:normAutofit/>
          </a:bodyPr>
          <a:lstStyle/>
          <a:p>
            <a:r>
              <a:rPr lang="en-US" dirty="0">
                <a:latin typeface="+mn-lt"/>
              </a:rPr>
              <a:t>Introduction</a:t>
            </a:r>
          </a:p>
          <a:p>
            <a:r>
              <a:rPr lang="en-US" dirty="0">
                <a:solidFill>
                  <a:schemeClr val="bg1">
                    <a:lumMod val="75000"/>
                  </a:schemeClr>
                </a:solidFill>
                <a:latin typeface="+mn-lt"/>
              </a:rPr>
              <a:t>Naïve Solution Properties and Aim of Proposed Solution</a:t>
            </a:r>
          </a:p>
          <a:p>
            <a:r>
              <a:rPr lang="en-US" dirty="0">
                <a:solidFill>
                  <a:schemeClr val="bg1">
                    <a:lumMod val="75000"/>
                  </a:schemeClr>
                </a:solidFill>
                <a:latin typeface="+mn-lt"/>
              </a:rPr>
              <a:t>Proposed Construction and its Properties</a:t>
            </a:r>
          </a:p>
        </p:txBody>
      </p:sp>
    </p:spTree>
    <p:extLst>
      <p:ext uri="{BB962C8B-B14F-4D97-AF65-F5344CB8AC3E}">
        <p14:creationId xmlns:p14="http://schemas.microsoft.com/office/powerpoint/2010/main" val="331620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Ramp Secret Sharing Scheme</a:t>
            </a:r>
            <a:endParaRPr lang="en-SG" sz="32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514858"/>
                <a:ext cx="9144000" cy="4113784"/>
              </a:xfrm>
            </p:spPr>
            <p:txBody>
              <a:bodyPr>
                <a:noAutofit/>
              </a:bodyPr>
              <a:lstStyle/>
              <a:p>
                <a:pPr algn="just"/>
                <a:r>
                  <a:rPr lang="en-US" sz="2200" dirty="0">
                    <a:latin typeface="+mn-lt"/>
                  </a:rPr>
                  <a:t>Secret Sharing Scheme: Protocol </a:t>
                </a:r>
                <a14:m>
                  <m:oMath xmlns:m="http://schemas.openxmlformats.org/officeDocument/2006/math">
                    <m:r>
                      <a:rPr lang="en-SG" sz="2200" b="0" i="1" smtClean="0">
                        <a:latin typeface="Cambria Math" panose="02040503050406030204" pitchFamily="18" charset="0"/>
                      </a:rPr>
                      <m:t>𝑆h𝑎𝑟𝑒</m:t>
                    </m:r>
                  </m:oMath>
                </a14:m>
                <a:r>
                  <a:rPr lang="en-US" sz="2200" dirty="0">
                    <a:latin typeface="+mn-lt"/>
                  </a:rPr>
                  <a:t> to distribute secret to </a:t>
                </a:r>
                <a14:m>
                  <m:oMath xmlns:m="http://schemas.openxmlformats.org/officeDocument/2006/math">
                    <m:r>
                      <a:rPr lang="en-US" sz="2200" b="0" i="1" smtClean="0">
                        <a:latin typeface="Cambria Math" panose="02040503050406030204" pitchFamily="18" charset="0"/>
                      </a:rPr>
                      <m:t>𝑛</m:t>
                    </m:r>
                  </m:oMath>
                </a14:m>
                <a:r>
                  <a:rPr lang="en-US" sz="2200" dirty="0">
                    <a:latin typeface="+mn-lt"/>
                  </a:rPr>
                  <a:t> parties where each party receives a </a:t>
                </a:r>
                <a:r>
                  <a:rPr lang="en-US" sz="2200" i="1" dirty="0">
                    <a:latin typeface="+mn-lt"/>
                  </a:rPr>
                  <a:t>share </a:t>
                </a:r>
                <a:r>
                  <a:rPr lang="en-US" sz="2200" dirty="0">
                    <a:latin typeface="+mn-lt"/>
                  </a:rPr>
                  <a:t>such that given the </a:t>
                </a:r>
                <a:r>
                  <a:rPr lang="en-US" sz="2200" i="1" dirty="0">
                    <a:latin typeface="+mn-lt"/>
                  </a:rPr>
                  <a:t>access structure </a:t>
                </a:r>
                <a14:m>
                  <m:oMath xmlns:m="http://schemas.openxmlformats.org/officeDocument/2006/math">
                    <m:d>
                      <m:dPr>
                        <m:ctrlPr>
                          <a:rPr lang="en-US" sz="2200" b="0" i="1" smtClean="0">
                            <a:latin typeface="Cambria Math" panose="02040503050406030204" pitchFamily="18" charset="0"/>
                          </a:rPr>
                        </m:ctrlPr>
                      </m:dPr>
                      <m:e>
                        <m:r>
                          <m:rPr>
                            <m:sty m:val="p"/>
                          </m:rPr>
                          <a:rPr lang="en-US" sz="2200" b="0" i="0" smtClean="0">
                            <a:latin typeface="Cambria Math" panose="02040503050406030204" pitchFamily="18" charset="0"/>
                          </a:rPr>
                          <m:t>Γ</m:t>
                        </m:r>
                        <m:r>
                          <a:rPr lang="en-US" sz="2200" b="0" i="1" smtClean="0">
                            <a:latin typeface="Cambria Math" panose="02040503050406030204" pitchFamily="18" charset="0"/>
                          </a:rPr>
                          <m:t>,</m:t>
                        </m:r>
                        <m:r>
                          <a:rPr lang="en-US" sz="2200" b="0" i="1" smtClean="0">
                            <a:latin typeface="Cambria Math" panose="02040503050406030204" pitchFamily="18" charset="0"/>
                          </a:rPr>
                          <m:t>ℱ</m:t>
                        </m:r>
                      </m:e>
                    </m:d>
                    <m:r>
                      <a:rPr lang="en-US" sz="2200" b="0" i="1" smtClean="0">
                        <a:latin typeface="Cambria Math" panose="02040503050406030204" pitchFamily="18" charset="0"/>
                      </a:rPr>
                      <m:t>,</m:t>
                    </m:r>
                    <m:r>
                      <m:rPr>
                        <m:sty m:val="p"/>
                      </m:rPr>
                      <a:rPr lang="en-US" sz="2200" b="0" i="0" smtClean="0">
                        <a:latin typeface="Cambria Math" panose="02040503050406030204" pitchFamily="18" charset="0"/>
                      </a:rPr>
                      <m:t>Γ</m:t>
                    </m:r>
                    <m:r>
                      <a:rPr lang="en-US" sz="2200" b="0" i="1" smtClean="0">
                        <a:latin typeface="Cambria Math" panose="02040503050406030204" pitchFamily="18" charset="0"/>
                      </a:rPr>
                      <m:t>,</m:t>
                    </m:r>
                    <m:r>
                      <a:rPr lang="en-US" sz="2200" b="0" i="1" smtClean="0">
                        <a:latin typeface="Cambria Math" panose="02040503050406030204" pitchFamily="18" charset="0"/>
                      </a:rPr>
                      <m:t>ℱ</m:t>
                    </m:r>
                    <m:r>
                      <a:rPr lang="en-US" sz="2200" b="0" i="1" smtClean="0">
                        <a:latin typeface="Cambria Math" panose="02040503050406030204" pitchFamily="18" charset="0"/>
                      </a:rPr>
                      <m:t>⊆</m:t>
                    </m:r>
                    <m:r>
                      <a:rPr lang="en-US" sz="2200" b="0" i="1" smtClean="0">
                        <a:latin typeface="Cambria Math" panose="02040503050406030204" pitchFamily="18" charset="0"/>
                      </a:rPr>
                      <m:t>𝒫</m:t>
                    </m:r>
                    <m:d>
                      <m:dPr>
                        <m:ctrlPr>
                          <a:rPr lang="en-US" sz="2200" b="0" i="1" smtClean="0">
                            <a:latin typeface="Cambria Math" panose="02040503050406030204" pitchFamily="18" charset="0"/>
                          </a:rPr>
                        </m:ctrlPr>
                      </m:dPr>
                      <m:e>
                        <m:d>
                          <m:dPr>
                            <m:begChr m:val="{"/>
                            <m:endChr m:val="}"/>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𝑛</m:t>
                                </m:r>
                              </m:sub>
                            </m:sSub>
                          </m:e>
                        </m:d>
                      </m:e>
                    </m:d>
                  </m:oMath>
                </a14:m>
                <a:r>
                  <a:rPr lang="en-US" sz="2200" dirty="0">
                    <a:latin typeface="+mn-lt"/>
                  </a:rPr>
                  <a:t>,</a:t>
                </a:r>
              </a:p>
              <a:p>
                <a:pPr lvl="1" algn="just"/>
                <a:r>
                  <a:rPr lang="en-US" sz="1800" dirty="0">
                    <a:latin typeface="+mn-lt"/>
                  </a:rPr>
                  <a:t>Any authorized subset </a:t>
                </a:r>
                <a14:m>
                  <m:oMath xmlns:m="http://schemas.openxmlformats.org/officeDocument/2006/math">
                    <m:r>
                      <a:rPr lang="en-US" sz="1800" b="0" i="1" smtClean="0">
                        <a:latin typeface="Cambria Math" panose="02040503050406030204" pitchFamily="18" charset="0"/>
                      </a:rPr>
                      <m:t>𝑆</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Γ</m:t>
                    </m:r>
                  </m:oMath>
                </a14:m>
                <a:r>
                  <a:rPr lang="en-US" sz="1800" dirty="0">
                    <a:latin typeface="+mn-lt"/>
                  </a:rPr>
                  <a:t> of parties can use their shares along with a recovery protocol </a:t>
                </a:r>
                <a14:m>
                  <m:oMath xmlns:m="http://schemas.openxmlformats.org/officeDocument/2006/math">
                    <m:r>
                      <a:rPr lang="en-SG" sz="1800" b="0" i="1" smtClean="0">
                        <a:latin typeface="Cambria Math" panose="02040503050406030204" pitchFamily="18" charset="0"/>
                      </a:rPr>
                      <m:t>𝑅𝑒𝑐𝑜𝑣𝑒𝑟</m:t>
                    </m:r>
                  </m:oMath>
                </a14:m>
                <a:r>
                  <a:rPr lang="en-US" sz="1800" dirty="0">
                    <a:latin typeface="+mn-lt"/>
                  </a:rPr>
                  <a:t> to recover the secret correctly</a:t>
                </a:r>
              </a:p>
              <a:p>
                <a:pPr lvl="1" algn="just"/>
                <a:r>
                  <a:rPr lang="en-US" sz="1800" dirty="0">
                    <a:latin typeface="+mn-lt"/>
                  </a:rPr>
                  <a:t>Any forbidden subset </a:t>
                </a:r>
                <a14:m>
                  <m:oMath xmlns:m="http://schemas.openxmlformats.org/officeDocument/2006/math">
                    <m:r>
                      <a:rPr lang="en-US" sz="1800" b="0" i="1" smtClean="0">
                        <a:latin typeface="Cambria Math" panose="02040503050406030204" pitchFamily="18" charset="0"/>
                      </a:rPr>
                      <m:t>𝑆</m:t>
                    </m:r>
                    <m:r>
                      <a:rPr lang="en-US" sz="1800" b="0" i="1" smtClean="0">
                        <a:latin typeface="Cambria Math" panose="02040503050406030204" pitchFamily="18" charset="0"/>
                      </a:rPr>
                      <m:t>∈</m:t>
                    </m:r>
                    <m:r>
                      <a:rPr lang="en-US" sz="1800" b="0" i="1" smtClean="0">
                        <a:latin typeface="Cambria Math" panose="02040503050406030204" pitchFamily="18" charset="0"/>
                      </a:rPr>
                      <m:t>ℱ</m:t>
                    </m:r>
                    <m:r>
                      <a:rPr lang="en-US" sz="1800" b="0" i="1" smtClean="0">
                        <a:latin typeface="Cambria Math" panose="02040503050406030204" pitchFamily="18" charset="0"/>
                      </a:rPr>
                      <m:t> </m:t>
                    </m:r>
                  </m:oMath>
                </a14:m>
                <a:r>
                  <a:rPr lang="en-US" sz="1800" dirty="0">
                    <a:latin typeface="+mn-lt"/>
                  </a:rPr>
                  <a:t>of parties will learn nothing about the secret from their shares</a:t>
                </a:r>
              </a:p>
              <a:p>
                <a:pPr algn="just"/>
                <a14:m>
                  <m:oMath xmlns:m="http://schemas.openxmlformats.org/officeDocument/2006/math">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SG" sz="2200" b="0" i="1" smtClean="0">
                            <a:latin typeface="Cambria Math" panose="02040503050406030204" pitchFamily="18" charset="0"/>
                          </a:rPr>
                          <m:t>𝑟</m:t>
                        </m:r>
                        <m:r>
                          <a:rPr lang="en-SG" sz="2200" b="0" i="1" smtClean="0">
                            <a:latin typeface="Cambria Math" panose="02040503050406030204" pitchFamily="18" charset="0"/>
                          </a:rPr>
                          <m:t>,</m:t>
                        </m:r>
                        <m:r>
                          <a:rPr lang="en-US" sz="2200" b="0" i="1" smtClean="0">
                            <a:latin typeface="Cambria Math" panose="02040503050406030204" pitchFamily="18" charset="0"/>
                          </a:rPr>
                          <m:t>𝑛</m:t>
                        </m:r>
                      </m:e>
                    </m:d>
                    <m:r>
                      <a:rPr lang="en-US" sz="2200" b="0" i="1" smtClean="0">
                        <a:latin typeface="Cambria Math" panose="02040503050406030204" pitchFamily="18" charset="0"/>
                      </a:rPr>
                      <m:t>−</m:t>
                    </m:r>
                  </m:oMath>
                </a14:m>
                <a:r>
                  <a:rPr lang="en-US" sz="2200" dirty="0">
                    <a:latin typeface="+mn-lt"/>
                  </a:rPr>
                  <a:t> Ramp Secret Sharing Scheme </a:t>
                </a:r>
                <a14:m>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SG" sz="2200" b="0" i="1" smtClean="0">
                        <a:latin typeface="Cambria Math" panose="02040503050406030204" pitchFamily="18" charset="0"/>
                      </a:rPr>
                      <m:t>&lt;</m:t>
                    </m:r>
                    <m:r>
                      <a:rPr lang="en-SG" sz="2200" b="0" i="1" smtClean="0">
                        <a:latin typeface="Cambria Math" panose="02040503050406030204" pitchFamily="18" charset="0"/>
                      </a:rPr>
                      <m:t>𝑟</m:t>
                    </m:r>
                    <m:r>
                      <a:rPr lang="en-SG"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a14:m>
                <a:endParaRPr lang="en-US" sz="2200" dirty="0">
                  <a:latin typeface="+mn-lt"/>
                </a:endParaRPr>
              </a:p>
              <a:p>
                <a:pPr lvl="1" algn="just"/>
                <a:r>
                  <a:rPr lang="en-US" sz="1800" dirty="0">
                    <a:latin typeface="+mn-lt"/>
                  </a:rPr>
                  <a:t>Authorized subset: any subset of size at least </a:t>
                </a:r>
                <a14:m>
                  <m:oMath xmlns:m="http://schemas.openxmlformats.org/officeDocument/2006/math">
                    <m:r>
                      <a:rPr lang="en-SG" sz="1800" b="0" i="1" smtClean="0">
                        <a:latin typeface="Cambria Math" panose="02040503050406030204" pitchFamily="18" charset="0"/>
                      </a:rPr>
                      <m:t>𝑟</m:t>
                    </m:r>
                  </m:oMath>
                </a14:m>
                <a:endParaRPr lang="en-US" sz="1800" dirty="0">
                  <a:latin typeface="+mn-lt"/>
                </a:endParaRPr>
              </a:p>
              <a:p>
                <a:pPr lvl="1" algn="just"/>
                <a:r>
                  <a:rPr lang="en-US" sz="1800" dirty="0">
                    <a:latin typeface="+mn-lt"/>
                  </a:rPr>
                  <a:t>Forbidden subset: any subset of size at most </a:t>
                </a:r>
                <a14:m>
                  <m:oMath xmlns:m="http://schemas.openxmlformats.org/officeDocument/2006/math">
                    <m:r>
                      <a:rPr lang="en-US" sz="1800" b="0" i="1" smtClean="0">
                        <a:latin typeface="Cambria Math" panose="02040503050406030204" pitchFamily="18" charset="0"/>
                      </a:rPr>
                      <m:t>𝑡</m:t>
                    </m:r>
                  </m:oMath>
                </a14:m>
                <a:endParaRPr lang="en-SG" sz="1800" b="0" dirty="0">
                  <a:latin typeface="+mn-lt"/>
                </a:endParaRPr>
              </a:p>
              <a:p>
                <a:pPr lvl="1" algn="just"/>
                <a:r>
                  <a:rPr lang="en-US" sz="1800" dirty="0">
                    <a:latin typeface="+mn-lt"/>
                  </a:rPr>
                  <a:t>If </a:t>
                </a:r>
                <a14:m>
                  <m:oMath xmlns:m="http://schemas.openxmlformats.org/officeDocument/2006/math">
                    <m:r>
                      <a:rPr lang="en-SG" sz="1800" b="0" i="1" smtClean="0">
                        <a:latin typeface="Cambria Math" panose="02040503050406030204" pitchFamily="18" charset="0"/>
                      </a:rPr>
                      <m:t>𝑟</m:t>
                    </m:r>
                    <m:r>
                      <a:rPr lang="en-SG" sz="1800" b="0" i="1" smtClean="0">
                        <a:latin typeface="Cambria Math" panose="02040503050406030204" pitchFamily="18" charset="0"/>
                      </a:rPr>
                      <m:t>=</m:t>
                    </m:r>
                    <m:r>
                      <a:rPr lang="en-SG" sz="1800" b="0" i="1" smtClean="0">
                        <a:latin typeface="Cambria Math" panose="02040503050406030204" pitchFamily="18" charset="0"/>
                      </a:rPr>
                      <m:t>𝑡</m:t>
                    </m:r>
                    <m:r>
                      <a:rPr lang="en-SG" sz="1800" b="0" i="1" smtClean="0">
                        <a:latin typeface="Cambria Math" panose="02040503050406030204" pitchFamily="18" charset="0"/>
                      </a:rPr>
                      <m:t>+1</m:t>
                    </m:r>
                  </m:oMath>
                </a14:m>
                <a:r>
                  <a:rPr lang="en-US" sz="1800" dirty="0">
                    <a:latin typeface="+mn-lt"/>
                  </a:rPr>
                  <a:t>, it is called a threshold secret sharing scheme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514858"/>
                <a:ext cx="9144000" cy="4113784"/>
              </a:xfrm>
              <a:blipFill>
                <a:blip r:embed="rId2"/>
                <a:stretch>
                  <a:fillRect l="-733" t="-889" r="-867"/>
                </a:stretch>
              </a:blipFill>
            </p:spPr>
            <p:txBody>
              <a:bodyPr/>
              <a:lstStyle/>
              <a:p>
                <a:r>
                  <a:rPr lang="en-SG">
                    <a:noFill/>
                  </a:rPr>
                  <a:t> </a:t>
                </a:r>
              </a:p>
            </p:txBody>
          </p:sp>
        </mc:Fallback>
      </mc:AlternateContent>
    </p:spTree>
    <p:extLst>
      <p:ext uri="{BB962C8B-B14F-4D97-AF65-F5344CB8AC3E}">
        <p14:creationId xmlns:p14="http://schemas.microsoft.com/office/powerpoint/2010/main" val="15394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Linearity, Multiplicative, Strong Multiplicative</a:t>
            </a:r>
            <a:endParaRPr lang="en-SG" sz="32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514858"/>
                <a:ext cx="9144000" cy="4113784"/>
              </a:xfrm>
            </p:spPr>
            <p:txBody>
              <a:bodyPr>
                <a:noAutofit/>
              </a:bodyPr>
              <a:lstStyle/>
              <a:p>
                <a:pPr marL="0" indent="0" algn="just">
                  <a:buNone/>
                </a:pPr>
                <a:r>
                  <a:rPr lang="en-US" sz="2200" dirty="0">
                    <a:latin typeface="+mn-lt"/>
                  </a:rPr>
                  <a:t>Let </a:t>
                </a:r>
                <a14:m>
                  <m:oMath xmlns:m="http://schemas.openxmlformats.org/officeDocument/2006/math">
                    <m:r>
                      <a:rPr lang="en-SG" sz="2200" b="0" i="1" smtClean="0">
                        <a:latin typeface="Cambria Math" panose="02040503050406030204" pitchFamily="18" charset="0"/>
                      </a:rPr>
                      <m:t>𝑆h𝑎𝑟𝑒</m:t>
                    </m:r>
                    <m:r>
                      <a:rPr lang="en-SG" sz="2200" b="0" i="1" smtClean="0">
                        <a:latin typeface="Cambria Math" panose="02040503050406030204" pitchFamily="18" charset="0"/>
                      </a:rPr>
                      <m:t>,</m:t>
                    </m:r>
                    <m:r>
                      <a:rPr lang="en-SG" sz="2200" b="0" i="1" smtClean="0">
                        <a:latin typeface="Cambria Math" panose="02040503050406030204" pitchFamily="18" charset="0"/>
                      </a:rPr>
                      <m:t>𝑅𝑒𝑐𝑜𝑣𝑒𝑟</m:t>
                    </m:r>
                  </m:oMath>
                </a14:m>
                <a:r>
                  <a:rPr lang="en-US" sz="2200" dirty="0">
                    <a:latin typeface="+mn-lt"/>
                  </a:rPr>
                  <a:t> be the sharing and recovery protocol for a secret sharing scheme for </a:t>
                </a:r>
                <a14:m>
                  <m:oMath xmlns:m="http://schemas.openxmlformats.org/officeDocument/2006/math">
                    <m:r>
                      <a:rPr lang="en-SG" sz="2200" b="0" i="1" smtClean="0">
                        <a:latin typeface="Cambria Math" panose="02040503050406030204" pitchFamily="18" charset="0"/>
                      </a:rPr>
                      <m:t>𝑛</m:t>
                    </m:r>
                  </m:oMath>
                </a14:m>
                <a:r>
                  <a:rPr lang="en-US" sz="2200" dirty="0">
                    <a:latin typeface="+mn-lt"/>
                  </a:rPr>
                  <a:t> parties where values are encoded to an element of a finite field </a:t>
                </a:r>
                <a14:m>
                  <m:oMath xmlns:m="http://schemas.openxmlformats.org/officeDocument/2006/math">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𝔽</m:t>
                        </m:r>
                      </m:e>
                      <m:sub>
                        <m:r>
                          <a:rPr lang="en-SG" sz="2200" b="0" i="1" smtClean="0">
                            <a:latin typeface="Cambria Math" panose="02040503050406030204" pitchFamily="18" charset="0"/>
                          </a:rPr>
                          <m:t>𝑞</m:t>
                        </m:r>
                      </m:sub>
                    </m:sSub>
                  </m:oMath>
                </a14:m>
                <a:r>
                  <a:rPr lang="en-US" sz="2200" dirty="0">
                    <a:latin typeface="+mn-lt"/>
                  </a:rPr>
                  <a:t> containing </a:t>
                </a:r>
                <a14:m>
                  <m:oMath xmlns:m="http://schemas.openxmlformats.org/officeDocument/2006/math">
                    <m:r>
                      <a:rPr lang="en-SG" sz="2200" b="0" i="1" smtClean="0">
                        <a:latin typeface="Cambria Math" panose="02040503050406030204" pitchFamily="18" charset="0"/>
                      </a:rPr>
                      <m:t>𝑞</m:t>
                    </m:r>
                  </m:oMath>
                </a14:m>
                <a:r>
                  <a:rPr lang="en-US" sz="2200" dirty="0">
                    <a:latin typeface="+mn-lt"/>
                  </a:rPr>
                  <a:t> elements</a:t>
                </a:r>
              </a:p>
              <a:p>
                <a:pPr algn="just"/>
                <a:r>
                  <a:rPr lang="en-US" sz="2200" dirty="0">
                    <a:latin typeface="+mn-lt"/>
                  </a:rPr>
                  <a:t>Linearity: </a:t>
                </a:r>
                <a14:m>
                  <m:oMath xmlns:m="http://schemas.openxmlformats.org/officeDocument/2006/math">
                    <m:d>
                      <m:dPr>
                        <m:begChr m:val="{"/>
                        <m:endChr m:val="}"/>
                        <m:ctrlPr>
                          <a:rPr lang="en-SG" sz="2200" b="0" i="1" smtClean="0">
                            <a:latin typeface="Cambria Math" panose="02040503050406030204" pitchFamily="18" charset="0"/>
                          </a:rPr>
                        </m:ctrlPr>
                      </m:dPr>
                      <m:e>
                        <m:d>
                          <m:dPr>
                            <m:ctrlPr>
                              <a:rPr lang="en-SG" sz="2200" b="0" i="1" smtClean="0">
                                <a:latin typeface="Cambria Math" panose="02040503050406030204" pitchFamily="18" charset="0"/>
                              </a:rPr>
                            </m:ctrlPr>
                          </m:dPr>
                          <m:e>
                            <m:r>
                              <a:rPr lang="en-SG" sz="2200" b="0" i="1" smtClean="0">
                                <a:latin typeface="Cambria Math" panose="02040503050406030204" pitchFamily="18" charset="0"/>
                              </a:rPr>
                              <m:t>𝑠</m:t>
                            </m:r>
                            <m:r>
                              <a:rPr lang="en-SG" sz="2200" b="0" i="1" smtClean="0">
                                <a:latin typeface="Cambria Math" panose="02040503050406030204" pitchFamily="18" charset="0"/>
                              </a:rPr>
                              <m:t>,</m:t>
                            </m:r>
                            <m:r>
                              <a:rPr lang="en-SG" sz="2200" b="0" i="1" smtClean="0">
                                <a:latin typeface="Cambria Math" panose="02040503050406030204" pitchFamily="18" charset="0"/>
                              </a:rPr>
                              <m:t>𝑆h𝑎𝑟𝑒</m:t>
                            </m:r>
                            <m:d>
                              <m:dPr>
                                <m:ctrlPr>
                                  <a:rPr lang="en-SG" sz="2200" b="0" i="1" smtClean="0">
                                    <a:latin typeface="Cambria Math" panose="02040503050406030204" pitchFamily="18" charset="0"/>
                                  </a:rPr>
                                </m:ctrlPr>
                              </m:dPr>
                              <m:e>
                                <m:r>
                                  <a:rPr lang="en-SG" sz="2200" b="0" i="1" smtClean="0">
                                    <a:latin typeface="Cambria Math" panose="02040503050406030204" pitchFamily="18" charset="0"/>
                                  </a:rPr>
                                  <m:t>𝑠</m:t>
                                </m:r>
                              </m:e>
                            </m:d>
                          </m:e>
                        </m:d>
                        <m:r>
                          <a:rPr lang="en-SG" sz="2200" b="0" i="1" smtClean="0">
                            <a:latin typeface="Cambria Math" panose="02040503050406030204" pitchFamily="18" charset="0"/>
                          </a:rPr>
                          <m:t>:</m:t>
                        </m:r>
                        <m:r>
                          <a:rPr lang="en-SG" sz="2200" b="0" i="1" smtClean="0">
                            <a:latin typeface="Cambria Math" panose="02040503050406030204" pitchFamily="18" charset="0"/>
                          </a:rPr>
                          <m:t>𝑠</m:t>
                        </m:r>
                        <m:r>
                          <a:rPr lang="en-SG" sz="2200" b="0" i="1" smtClean="0">
                            <a:latin typeface="Cambria Math" panose="02040503050406030204" pitchFamily="18" charset="0"/>
                          </a:rPr>
                          <m:t>∈</m:t>
                        </m:r>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𝔽</m:t>
                            </m:r>
                          </m:e>
                          <m:sub>
                            <m:r>
                              <a:rPr lang="en-SG" sz="2200" b="0" i="1" smtClean="0">
                                <a:latin typeface="Cambria Math" panose="02040503050406030204" pitchFamily="18" charset="0"/>
                              </a:rPr>
                              <m:t>𝑞</m:t>
                            </m:r>
                          </m:sub>
                        </m:sSub>
                      </m:e>
                    </m:d>
                  </m:oMath>
                </a14:m>
                <a:r>
                  <a:rPr lang="en-US" sz="2200" dirty="0">
                    <a:latin typeface="+mn-lt"/>
                  </a:rPr>
                  <a:t> is a vector space over </a:t>
                </a:r>
                <a14:m>
                  <m:oMath xmlns:m="http://schemas.openxmlformats.org/officeDocument/2006/math">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𝔽</m:t>
                        </m:r>
                      </m:e>
                      <m:sub>
                        <m:r>
                          <a:rPr lang="en-SG" sz="2200" b="0" i="1" smtClean="0">
                            <a:latin typeface="Cambria Math" panose="02040503050406030204" pitchFamily="18" charset="0"/>
                          </a:rPr>
                          <m:t>𝑞</m:t>
                        </m:r>
                      </m:sub>
                    </m:sSub>
                  </m:oMath>
                </a14:m>
                <a:endParaRPr lang="en-US" sz="2200" dirty="0">
                  <a:latin typeface="+mn-lt"/>
                </a:endParaRPr>
              </a:p>
              <a:p>
                <a:pPr marL="0" indent="0" algn="just">
                  <a:buNone/>
                </a:pPr>
                <a:r>
                  <a:rPr lang="en-US" sz="2200" dirty="0">
                    <a:latin typeface="+mn-lt"/>
                  </a:rPr>
                  <a:t>Let </a:t>
                </a:r>
                <a14:m>
                  <m:oMath xmlns:m="http://schemas.openxmlformats.org/officeDocument/2006/math">
                    <m:r>
                      <a:rPr lang="en-SG" sz="2200" b="0" i="1" smtClean="0">
                        <a:latin typeface="Cambria Math" panose="02040503050406030204" pitchFamily="18" charset="0"/>
                      </a:rPr>
                      <m:t>𝑠</m:t>
                    </m:r>
                    <m:r>
                      <a:rPr lang="en-SG" sz="2200" b="0" i="1" smtClean="0">
                        <a:latin typeface="Cambria Math" panose="02040503050406030204" pitchFamily="18" charset="0"/>
                      </a:rPr>
                      <m:t>,</m:t>
                    </m:r>
                    <m:sSup>
                      <m:sSupPr>
                        <m:ctrlPr>
                          <a:rPr lang="en-SG" sz="2200" b="0" i="1" smtClean="0">
                            <a:latin typeface="Cambria Math" panose="02040503050406030204" pitchFamily="18" charset="0"/>
                          </a:rPr>
                        </m:ctrlPr>
                      </m:sSupPr>
                      <m:e>
                        <m:r>
                          <a:rPr lang="en-SG" sz="2200" b="0" i="1" smtClean="0">
                            <a:latin typeface="Cambria Math" panose="02040503050406030204" pitchFamily="18" charset="0"/>
                          </a:rPr>
                          <m:t>𝑠</m:t>
                        </m:r>
                      </m:e>
                      <m:sup>
                        <m:r>
                          <a:rPr lang="en-SG" sz="2200" b="0" i="1" smtClean="0">
                            <a:latin typeface="Cambria Math" panose="02040503050406030204" pitchFamily="18" charset="0"/>
                          </a:rPr>
                          <m:t>′</m:t>
                        </m:r>
                      </m:sup>
                    </m:sSup>
                    <m:r>
                      <a:rPr lang="en-SG" sz="2200" b="0" i="1" smtClean="0">
                        <a:latin typeface="Cambria Math" panose="02040503050406030204" pitchFamily="18" charset="0"/>
                      </a:rPr>
                      <m:t>∈</m:t>
                    </m:r>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𝔽</m:t>
                        </m:r>
                      </m:e>
                      <m:sub>
                        <m:r>
                          <a:rPr lang="en-SG" sz="2200" b="0" i="1" smtClean="0">
                            <a:latin typeface="Cambria Math" panose="02040503050406030204" pitchFamily="18" charset="0"/>
                          </a:rPr>
                          <m:t>𝑞</m:t>
                        </m:r>
                      </m:sub>
                    </m:sSub>
                    <m:r>
                      <a:rPr lang="en-SG" sz="2200" b="0" i="1" smtClean="0">
                        <a:latin typeface="Cambria Math" panose="02040503050406030204" pitchFamily="18" charset="0"/>
                      </a:rPr>
                      <m:t>,</m:t>
                    </m:r>
                    <m:d>
                      <m:dPr>
                        <m:ctrlPr>
                          <a:rPr lang="en-SG" sz="2200" b="0" i="1" smtClean="0">
                            <a:latin typeface="Cambria Math" panose="02040503050406030204" pitchFamily="18" charset="0"/>
                          </a:rPr>
                        </m:ctrlPr>
                      </m:dPr>
                      <m:e>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𝑠</m:t>
                            </m:r>
                          </m:e>
                          <m:sub>
                            <m:r>
                              <a:rPr lang="en-SG" sz="2200" b="0" i="1" smtClean="0">
                                <a:latin typeface="Cambria Math" panose="02040503050406030204" pitchFamily="18" charset="0"/>
                              </a:rPr>
                              <m:t>1</m:t>
                            </m:r>
                          </m:sub>
                        </m:sSub>
                        <m:r>
                          <a:rPr lang="en-SG" sz="2200" b="0" i="1" smtClean="0">
                            <a:latin typeface="Cambria Math" panose="02040503050406030204" pitchFamily="18" charset="0"/>
                          </a:rPr>
                          <m:t>,⋯,</m:t>
                        </m:r>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𝑠</m:t>
                            </m:r>
                          </m:e>
                          <m:sub>
                            <m:r>
                              <a:rPr lang="en-SG" sz="2200" b="0" i="1" smtClean="0">
                                <a:latin typeface="Cambria Math" panose="02040503050406030204" pitchFamily="18" charset="0"/>
                              </a:rPr>
                              <m:t>𝑛</m:t>
                            </m:r>
                          </m:sub>
                        </m:sSub>
                      </m:e>
                    </m:d>
                    <m:r>
                      <a:rPr lang="en-SG" sz="2200" b="0" i="1" smtClean="0">
                        <a:latin typeface="Cambria Math" panose="02040503050406030204" pitchFamily="18" charset="0"/>
                      </a:rPr>
                      <m:t>=</m:t>
                    </m:r>
                    <m:r>
                      <a:rPr lang="en-SG" sz="2200" b="0" i="1" smtClean="0">
                        <a:latin typeface="Cambria Math" panose="02040503050406030204" pitchFamily="18" charset="0"/>
                      </a:rPr>
                      <m:t>𝑆h𝑎𝑟𝑒</m:t>
                    </m:r>
                    <m:d>
                      <m:dPr>
                        <m:ctrlPr>
                          <a:rPr lang="en-SG" sz="2200" b="0" i="1" smtClean="0">
                            <a:latin typeface="Cambria Math" panose="02040503050406030204" pitchFamily="18" charset="0"/>
                          </a:rPr>
                        </m:ctrlPr>
                      </m:dPr>
                      <m:e>
                        <m:r>
                          <a:rPr lang="en-SG" sz="2200" b="0" i="1" smtClean="0">
                            <a:latin typeface="Cambria Math" panose="02040503050406030204" pitchFamily="18" charset="0"/>
                          </a:rPr>
                          <m:t>𝑠</m:t>
                        </m:r>
                      </m:e>
                    </m:d>
                    <m:r>
                      <a:rPr lang="en-SG" sz="2200" b="0" i="1" smtClean="0">
                        <a:latin typeface="Cambria Math" panose="02040503050406030204" pitchFamily="18" charset="0"/>
                      </a:rPr>
                      <m:t>,</m:t>
                    </m:r>
                    <m:d>
                      <m:dPr>
                        <m:ctrlPr>
                          <a:rPr lang="en-SG" sz="2200" b="0" i="1" smtClean="0">
                            <a:latin typeface="Cambria Math" panose="02040503050406030204" pitchFamily="18" charset="0"/>
                          </a:rPr>
                        </m:ctrlPr>
                      </m:dPr>
                      <m:e>
                        <m:sSubSup>
                          <m:sSubSupPr>
                            <m:ctrlPr>
                              <a:rPr lang="en-SG" sz="2200" b="0" i="1" smtClean="0">
                                <a:latin typeface="Cambria Math" panose="02040503050406030204" pitchFamily="18" charset="0"/>
                              </a:rPr>
                            </m:ctrlPr>
                          </m:sSubSupPr>
                          <m:e>
                            <m:r>
                              <a:rPr lang="en-SG" sz="2200" b="0" i="1" smtClean="0">
                                <a:latin typeface="Cambria Math" panose="02040503050406030204" pitchFamily="18" charset="0"/>
                              </a:rPr>
                              <m:t>𝑠</m:t>
                            </m:r>
                          </m:e>
                          <m:sub>
                            <m:r>
                              <a:rPr lang="en-SG" sz="2200" b="0" i="1" smtClean="0">
                                <a:latin typeface="Cambria Math" panose="02040503050406030204" pitchFamily="18" charset="0"/>
                              </a:rPr>
                              <m:t>1</m:t>
                            </m:r>
                          </m:sub>
                          <m:sup>
                            <m:r>
                              <a:rPr lang="en-SG" sz="2200" b="0" i="1" smtClean="0">
                                <a:latin typeface="Cambria Math" panose="02040503050406030204" pitchFamily="18" charset="0"/>
                              </a:rPr>
                              <m:t>′</m:t>
                            </m:r>
                          </m:sup>
                        </m:sSubSup>
                        <m:r>
                          <a:rPr lang="en-SG" sz="2200" b="0" i="1" smtClean="0">
                            <a:latin typeface="Cambria Math" panose="02040503050406030204" pitchFamily="18" charset="0"/>
                          </a:rPr>
                          <m:t>,⋯,</m:t>
                        </m:r>
                        <m:sSubSup>
                          <m:sSubSupPr>
                            <m:ctrlPr>
                              <a:rPr lang="en-SG" sz="2200" b="0" i="1" smtClean="0">
                                <a:latin typeface="Cambria Math" panose="02040503050406030204" pitchFamily="18" charset="0"/>
                              </a:rPr>
                            </m:ctrlPr>
                          </m:sSubSupPr>
                          <m:e>
                            <m:r>
                              <a:rPr lang="en-SG" sz="2200" b="0" i="1" smtClean="0">
                                <a:latin typeface="Cambria Math" panose="02040503050406030204" pitchFamily="18" charset="0"/>
                              </a:rPr>
                              <m:t>𝑠</m:t>
                            </m:r>
                          </m:e>
                          <m:sub>
                            <m:r>
                              <a:rPr lang="en-SG" sz="2200" b="0" i="1" smtClean="0">
                                <a:latin typeface="Cambria Math" panose="02040503050406030204" pitchFamily="18" charset="0"/>
                              </a:rPr>
                              <m:t>𝑛</m:t>
                            </m:r>
                          </m:sub>
                          <m:sup>
                            <m:r>
                              <a:rPr lang="en-SG" sz="2200" b="0" i="1" smtClean="0">
                                <a:latin typeface="Cambria Math" panose="02040503050406030204" pitchFamily="18" charset="0"/>
                              </a:rPr>
                              <m:t>′</m:t>
                            </m:r>
                          </m:sup>
                        </m:sSubSup>
                      </m:e>
                    </m:d>
                    <m:r>
                      <a:rPr lang="en-SG" sz="2200" b="0" i="1" smtClean="0">
                        <a:latin typeface="Cambria Math" panose="02040503050406030204" pitchFamily="18" charset="0"/>
                      </a:rPr>
                      <m:t>=</m:t>
                    </m:r>
                    <m:r>
                      <a:rPr lang="en-SG" sz="2200" b="0" i="1" smtClean="0">
                        <a:latin typeface="Cambria Math" panose="02040503050406030204" pitchFamily="18" charset="0"/>
                      </a:rPr>
                      <m:t>𝑆h𝑎𝑟𝑒</m:t>
                    </m:r>
                    <m:r>
                      <a:rPr lang="en-SG" sz="2200" b="0" i="1" smtClean="0">
                        <a:latin typeface="Cambria Math" panose="02040503050406030204" pitchFamily="18" charset="0"/>
                      </a:rPr>
                      <m:t>(</m:t>
                    </m:r>
                    <m:sSup>
                      <m:sSupPr>
                        <m:ctrlPr>
                          <a:rPr lang="en-SG" sz="2200" b="0" i="1" smtClean="0">
                            <a:latin typeface="Cambria Math" panose="02040503050406030204" pitchFamily="18" charset="0"/>
                          </a:rPr>
                        </m:ctrlPr>
                      </m:sSupPr>
                      <m:e>
                        <m:r>
                          <a:rPr lang="en-SG" sz="2200" b="0" i="1" smtClean="0">
                            <a:latin typeface="Cambria Math" panose="02040503050406030204" pitchFamily="18" charset="0"/>
                          </a:rPr>
                          <m:t>𝑠</m:t>
                        </m:r>
                      </m:e>
                      <m:sup>
                        <m:r>
                          <a:rPr lang="en-SG" sz="2200" b="0" i="1" smtClean="0">
                            <a:latin typeface="Cambria Math" panose="02040503050406030204" pitchFamily="18" charset="0"/>
                          </a:rPr>
                          <m:t>′</m:t>
                        </m:r>
                      </m:sup>
                    </m:sSup>
                    <m:r>
                      <a:rPr lang="en-SG" sz="2200" b="0" i="1" smtClean="0">
                        <a:latin typeface="Cambria Math" panose="02040503050406030204" pitchFamily="18" charset="0"/>
                      </a:rPr>
                      <m:t>)</m:t>
                    </m:r>
                  </m:oMath>
                </a14:m>
                <a:r>
                  <a:rPr lang="en-US" sz="2200" dirty="0">
                    <a:latin typeface="+mn-lt"/>
                  </a:rPr>
                  <a:t> and </a:t>
                </a:r>
                <a14:m>
                  <m:oMath xmlns:m="http://schemas.openxmlformats.org/officeDocument/2006/math">
                    <m:sSup>
                      <m:sSupPr>
                        <m:ctrlPr>
                          <a:rPr lang="en-SG" sz="2200" b="0" i="1" smtClean="0">
                            <a:latin typeface="Cambria Math" panose="02040503050406030204" pitchFamily="18" charset="0"/>
                          </a:rPr>
                        </m:ctrlPr>
                      </m:sSupPr>
                      <m:e>
                        <m:r>
                          <a:rPr lang="en-SG" sz="2200" b="1" i="1" smtClean="0">
                            <a:latin typeface="Cambria Math" panose="02040503050406030204" pitchFamily="18" charset="0"/>
                          </a:rPr>
                          <m:t>𝒔</m:t>
                        </m:r>
                      </m:e>
                      <m:sup>
                        <m:r>
                          <a:rPr lang="en-SG" sz="2200" b="0" i="1" smtClean="0">
                            <a:latin typeface="Cambria Math" panose="02040503050406030204" pitchFamily="18" charset="0"/>
                          </a:rPr>
                          <m:t>∗</m:t>
                        </m:r>
                      </m:sup>
                    </m:sSup>
                    <m:r>
                      <a:rPr lang="en-SG" sz="2200" b="0" i="1" smtClean="0">
                        <a:latin typeface="Cambria Math" panose="02040503050406030204" pitchFamily="18" charset="0"/>
                      </a:rPr>
                      <m:t>=</m:t>
                    </m:r>
                    <m:d>
                      <m:dPr>
                        <m:ctrlPr>
                          <a:rPr lang="en-SG" sz="2200" i="1">
                            <a:latin typeface="Cambria Math" panose="02040503050406030204" pitchFamily="18" charset="0"/>
                          </a:rPr>
                        </m:ctrlPr>
                      </m:dPr>
                      <m:e>
                        <m:sSubSup>
                          <m:sSubSupPr>
                            <m:ctrlPr>
                              <a:rPr lang="en-SG" sz="2200" i="1">
                                <a:latin typeface="Cambria Math" panose="02040503050406030204" pitchFamily="18" charset="0"/>
                              </a:rPr>
                            </m:ctrlPr>
                          </m:sSubSupPr>
                          <m:e>
                            <m:r>
                              <a:rPr lang="en-SG" sz="2200" i="1">
                                <a:latin typeface="Cambria Math" panose="02040503050406030204" pitchFamily="18" charset="0"/>
                              </a:rPr>
                              <m:t>𝑠</m:t>
                            </m:r>
                          </m:e>
                          <m:sub>
                            <m:r>
                              <a:rPr lang="en-SG" sz="2200" i="1">
                                <a:latin typeface="Cambria Math" panose="02040503050406030204" pitchFamily="18" charset="0"/>
                              </a:rPr>
                              <m:t>1</m:t>
                            </m:r>
                          </m:sub>
                          <m:sup>
                            <m:r>
                              <a:rPr lang="en-SG" sz="2200" i="1">
                                <a:latin typeface="Cambria Math" panose="02040503050406030204" pitchFamily="18" charset="0"/>
                              </a:rPr>
                              <m:t>∗</m:t>
                            </m:r>
                          </m:sup>
                        </m:sSubSup>
                        <m:r>
                          <a:rPr lang="en-SG" sz="2200" i="1">
                            <a:latin typeface="Cambria Math" panose="02040503050406030204" pitchFamily="18" charset="0"/>
                          </a:rPr>
                          <m:t>,⋯, </m:t>
                        </m:r>
                        <m:sSubSup>
                          <m:sSubSupPr>
                            <m:ctrlPr>
                              <a:rPr lang="en-SG" sz="2200" i="1">
                                <a:latin typeface="Cambria Math" panose="02040503050406030204" pitchFamily="18" charset="0"/>
                              </a:rPr>
                            </m:ctrlPr>
                          </m:sSubSupPr>
                          <m:e>
                            <m:r>
                              <a:rPr lang="en-SG" sz="2200" i="1">
                                <a:latin typeface="Cambria Math" panose="02040503050406030204" pitchFamily="18" charset="0"/>
                              </a:rPr>
                              <m:t>𝑠</m:t>
                            </m:r>
                          </m:e>
                          <m:sub>
                            <m:r>
                              <a:rPr lang="en-SG" sz="2200" i="1">
                                <a:latin typeface="Cambria Math" panose="02040503050406030204" pitchFamily="18" charset="0"/>
                              </a:rPr>
                              <m:t>𝑛</m:t>
                            </m:r>
                          </m:sub>
                          <m:sup>
                            <m:r>
                              <a:rPr lang="en-SG" sz="2200" i="1">
                                <a:latin typeface="Cambria Math" panose="02040503050406030204" pitchFamily="18" charset="0"/>
                              </a:rPr>
                              <m:t>∗</m:t>
                            </m:r>
                          </m:sup>
                        </m:sSubSup>
                      </m:e>
                    </m:d>
                    <m:r>
                      <a:rPr lang="en-SG" sz="2200" i="1">
                        <a:latin typeface="Cambria Math" panose="02040503050406030204" pitchFamily="18" charset="0"/>
                      </a:rPr>
                      <m:t>=</m:t>
                    </m:r>
                    <m:d>
                      <m:dPr>
                        <m:ctrlPr>
                          <a:rPr lang="en-SG" sz="2200" i="1">
                            <a:latin typeface="Cambria Math" panose="02040503050406030204" pitchFamily="18" charset="0"/>
                          </a:rPr>
                        </m:ctrlPr>
                      </m:dPr>
                      <m:e>
                        <m:sSub>
                          <m:sSubPr>
                            <m:ctrlPr>
                              <a:rPr lang="en-SG" sz="2200" i="1">
                                <a:latin typeface="Cambria Math" panose="02040503050406030204" pitchFamily="18" charset="0"/>
                              </a:rPr>
                            </m:ctrlPr>
                          </m:sSubPr>
                          <m:e>
                            <m:r>
                              <a:rPr lang="en-SG" sz="2200" i="1">
                                <a:latin typeface="Cambria Math" panose="02040503050406030204" pitchFamily="18" charset="0"/>
                              </a:rPr>
                              <m:t>𝑠</m:t>
                            </m:r>
                          </m:e>
                          <m:sub>
                            <m:r>
                              <a:rPr lang="en-SG" sz="2200" i="1">
                                <a:latin typeface="Cambria Math" panose="02040503050406030204" pitchFamily="18" charset="0"/>
                              </a:rPr>
                              <m:t>1</m:t>
                            </m:r>
                          </m:sub>
                        </m:sSub>
                        <m:sSubSup>
                          <m:sSubSupPr>
                            <m:ctrlPr>
                              <a:rPr lang="en-SG" sz="2200" i="1">
                                <a:latin typeface="Cambria Math" panose="02040503050406030204" pitchFamily="18" charset="0"/>
                              </a:rPr>
                            </m:ctrlPr>
                          </m:sSubSupPr>
                          <m:e>
                            <m:r>
                              <a:rPr lang="en-SG" sz="2200" i="1">
                                <a:latin typeface="Cambria Math" panose="02040503050406030204" pitchFamily="18" charset="0"/>
                              </a:rPr>
                              <m:t>𝑠</m:t>
                            </m:r>
                          </m:e>
                          <m:sub>
                            <m:r>
                              <a:rPr lang="en-SG" sz="2200" i="1">
                                <a:latin typeface="Cambria Math" panose="02040503050406030204" pitchFamily="18" charset="0"/>
                              </a:rPr>
                              <m:t>1</m:t>
                            </m:r>
                          </m:sub>
                          <m:sup>
                            <m:r>
                              <a:rPr lang="en-SG" sz="2200" i="1">
                                <a:latin typeface="Cambria Math" panose="02040503050406030204" pitchFamily="18" charset="0"/>
                              </a:rPr>
                              <m:t>′</m:t>
                            </m:r>
                          </m:sup>
                        </m:sSubSup>
                        <m:r>
                          <a:rPr lang="en-SG" sz="2200" i="1">
                            <a:latin typeface="Cambria Math" panose="02040503050406030204" pitchFamily="18" charset="0"/>
                          </a:rPr>
                          <m:t>,⋯,</m:t>
                        </m:r>
                        <m:sSub>
                          <m:sSubPr>
                            <m:ctrlPr>
                              <a:rPr lang="en-SG" sz="2200" i="1">
                                <a:latin typeface="Cambria Math" panose="02040503050406030204" pitchFamily="18" charset="0"/>
                              </a:rPr>
                            </m:ctrlPr>
                          </m:sSubPr>
                          <m:e>
                            <m:r>
                              <a:rPr lang="en-SG" sz="2200" i="1">
                                <a:latin typeface="Cambria Math" panose="02040503050406030204" pitchFamily="18" charset="0"/>
                              </a:rPr>
                              <m:t>𝑠</m:t>
                            </m:r>
                          </m:e>
                          <m:sub>
                            <m:r>
                              <a:rPr lang="en-SG" sz="2200" i="1">
                                <a:latin typeface="Cambria Math" panose="02040503050406030204" pitchFamily="18" charset="0"/>
                              </a:rPr>
                              <m:t>𝑛</m:t>
                            </m:r>
                          </m:sub>
                        </m:sSub>
                        <m:sSubSup>
                          <m:sSubSupPr>
                            <m:ctrlPr>
                              <a:rPr lang="en-SG" sz="2200" i="1">
                                <a:latin typeface="Cambria Math" panose="02040503050406030204" pitchFamily="18" charset="0"/>
                              </a:rPr>
                            </m:ctrlPr>
                          </m:sSubSupPr>
                          <m:e>
                            <m:r>
                              <a:rPr lang="en-SG" sz="2200" i="1">
                                <a:latin typeface="Cambria Math" panose="02040503050406030204" pitchFamily="18" charset="0"/>
                              </a:rPr>
                              <m:t>𝑠</m:t>
                            </m:r>
                          </m:e>
                          <m:sub>
                            <m:r>
                              <a:rPr lang="en-SG" sz="2200" i="1">
                                <a:latin typeface="Cambria Math" panose="02040503050406030204" pitchFamily="18" charset="0"/>
                              </a:rPr>
                              <m:t>𝑛</m:t>
                            </m:r>
                          </m:sub>
                          <m:sup>
                            <m:r>
                              <a:rPr lang="en-SG" sz="2200" i="1">
                                <a:latin typeface="Cambria Math" panose="02040503050406030204" pitchFamily="18" charset="0"/>
                              </a:rPr>
                              <m:t>′</m:t>
                            </m:r>
                          </m:sup>
                        </m:sSubSup>
                      </m:e>
                    </m:d>
                  </m:oMath>
                </a14:m>
                <a:endParaRPr lang="en-US" sz="2200" dirty="0">
                  <a:latin typeface="+mn-lt"/>
                </a:endParaRPr>
              </a:p>
              <a:p>
                <a:pPr algn="just"/>
                <a:r>
                  <a:rPr lang="en-US" sz="2200" dirty="0">
                    <a:latin typeface="+mn-lt"/>
                  </a:rPr>
                  <a:t>Multiplicativity: a valid secret sharing of </a:t>
                </a:r>
                <a14:m>
                  <m:oMath xmlns:m="http://schemas.openxmlformats.org/officeDocument/2006/math">
                    <m:r>
                      <a:rPr lang="en-SG" sz="2200" b="0" i="1" smtClean="0">
                        <a:latin typeface="Cambria Math" panose="02040503050406030204" pitchFamily="18" charset="0"/>
                      </a:rPr>
                      <m:t>𝑠𝑠</m:t>
                    </m:r>
                    <m:r>
                      <a:rPr lang="en-SG" sz="2200" b="0" i="1" smtClean="0">
                        <a:latin typeface="Cambria Math" panose="02040503050406030204" pitchFamily="18" charset="0"/>
                      </a:rPr>
                      <m:t>′</m:t>
                    </m:r>
                  </m:oMath>
                </a14:m>
                <a:r>
                  <a:rPr lang="en-US" sz="2200" dirty="0">
                    <a:latin typeface="+mn-lt"/>
                  </a:rPr>
                  <a:t> can be calculated from</a:t>
                </a:r>
                <a:r>
                  <a:rPr lang="en-SG" sz="2200" dirty="0">
                    <a:latin typeface="+mn-lt"/>
                  </a:rPr>
                  <a:t> </a:t>
                </a:r>
                <a14:m>
                  <m:oMath xmlns:m="http://schemas.openxmlformats.org/officeDocument/2006/math">
                    <m:sSup>
                      <m:sSupPr>
                        <m:ctrlPr>
                          <a:rPr lang="en-SG" sz="2200" b="0" i="1" smtClean="0">
                            <a:latin typeface="Cambria Math" panose="02040503050406030204" pitchFamily="18" charset="0"/>
                          </a:rPr>
                        </m:ctrlPr>
                      </m:sSupPr>
                      <m:e>
                        <m:r>
                          <a:rPr lang="en-SG" sz="2200" b="1" i="1" smtClean="0">
                            <a:latin typeface="Cambria Math" panose="02040503050406030204" pitchFamily="18" charset="0"/>
                          </a:rPr>
                          <m:t>𝒔</m:t>
                        </m:r>
                      </m:e>
                      <m:sup>
                        <m:r>
                          <a:rPr lang="en-SG" sz="2200" b="0" i="1" smtClean="0">
                            <a:latin typeface="Cambria Math" panose="02040503050406030204" pitchFamily="18" charset="0"/>
                          </a:rPr>
                          <m:t>∗</m:t>
                        </m:r>
                      </m:sup>
                    </m:sSup>
                  </m:oMath>
                </a14:m>
                <a:endParaRPr lang="en-US" sz="2200" dirty="0">
                  <a:latin typeface="+mn-lt"/>
                </a:endParaRPr>
              </a:p>
              <a:p>
                <a:pPr algn="just"/>
                <a14:m>
                  <m:oMath xmlns:m="http://schemas.openxmlformats.org/officeDocument/2006/math">
                    <m:r>
                      <a:rPr lang="en-SG" sz="2200" b="0" i="1" smtClean="0">
                        <a:latin typeface="Cambria Math" panose="02040503050406030204" pitchFamily="18" charset="0"/>
                      </a:rPr>
                      <m:t>𝑡</m:t>
                    </m:r>
                    <m:r>
                      <a:rPr lang="en-SG" sz="2200" b="0" i="0" smtClean="0">
                        <a:latin typeface="Cambria Math" panose="02040503050406030204" pitchFamily="18" charset="0"/>
                      </a:rPr>
                      <m:t> −</m:t>
                    </m:r>
                  </m:oMath>
                </a14:m>
                <a:r>
                  <a:rPr lang="en-US" sz="2200" dirty="0">
                    <a:latin typeface="+mn-lt"/>
                  </a:rPr>
                  <a:t> strong multiplicativity: </a:t>
                </a:r>
                <a14:m>
                  <m:oMath xmlns:m="http://schemas.openxmlformats.org/officeDocument/2006/math">
                    <m:r>
                      <a:rPr lang="en-SG" sz="2200" b="0" i="1" smtClean="0">
                        <a:latin typeface="Cambria Math" panose="02040503050406030204" pitchFamily="18" charset="0"/>
                      </a:rPr>
                      <m:t>𝑡</m:t>
                    </m:r>
                    <m:r>
                      <a:rPr lang="en-SG" sz="2200" b="0" i="0" smtClean="0">
                        <a:latin typeface="Cambria Math" panose="02040503050406030204" pitchFamily="18" charset="0"/>
                      </a:rPr>
                      <m:t> −</m:t>
                    </m:r>
                  </m:oMath>
                </a14:m>
                <a:r>
                  <a:rPr lang="en-US" sz="2200" dirty="0">
                    <a:latin typeface="+mn-lt"/>
                  </a:rPr>
                  <a:t> private secret sharing scheme and </a:t>
                </a:r>
                <a14:m>
                  <m:oMath xmlns:m="http://schemas.openxmlformats.org/officeDocument/2006/math">
                    <m:r>
                      <a:rPr lang="en-SG" sz="2200" b="0" i="1" smtClean="0">
                        <a:latin typeface="Cambria Math" panose="02040503050406030204" pitchFamily="18" charset="0"/>
                      </a:rPr>
                      <m:t>𝑠</m:t>
                    </m:r>
                    <m:sSup>
                      <m:sSupPr>
                        <m:ctrlPr>
                          <a:rPr lang="en-SG" sz="2200" b="0" i="1" smtClean="0">
                            <a:latin typeface="Cambria Math" panose="02040503050406030204" pitchFamily="18" charset="0"/>
                          </a:rPr>
                        </m:ctrlPr>
                      </m:sSupPr>
                      <m:e>
                        <m:r>
                          <a:rPr lang="en-SG" sz="2200" b="0" i="1" smtClean="0">
                            <a:latin typeface="Cambria Math" panose="02040503050406030204" pitchFamily="18" charset="0"/>
                          </a:rPr>
                          <m:t>𝑠</m:t>
                        </m:r>
                      </m:e>
                      <m:sup>
                        <m:r>
                          <a:rPr lang="en-SG" sz="2200" b="0" i="1" smtClean="0">
                            <a:latin typeface="Cambria Math" panose="02040503050406030204" pitchFamily="18" charset="0"/>
                          </a:rPr>
                          <m:t>′</m:t>
                        </m:r>
                      </m:sup>
                    </m:sSup>
                  </m:oMath>
                </a14:m>
                <a:r>
                  <a:rPr lang="en-US" sz="2200" dirty="0">
                    <a:latin typeface="+mn-lt"/>
                  </a:rPr>
                  <a:t> can be recovered from any </a:t>
                </a:r>
                <a14:m>
                  <m:oMath xmlns:m="http://schemas.openxmlformats.org/officeDocument/2006/math">
                    <m:r>
                      <a:rPr lang="en-SG" sz="2200" b="0" i="1" smtClean="0">
                        <a:latin typeface="Cambria Math" panose="02040503050406030204" pitchFamily="18" charset="0"/>
                      </a:rPr>
                      <m:t>𝑛</m:t>
                    </m:r>
                    <m:r>
                      <a:rPr lang="en-SG" sz="2200" b="0" i="1" smtClean="0">
                        <a:latin typeface="Cambria Math" panose="02040503050406030204" pitchFamily="18" charset="0"/>
                      </a:rPr>
                      <m:t>−</m:t>
                    </m:r>
                    <m:r>
                      <a:rPr lang="en-SG" sz="2200" b="0" i="1" smtClean="0">
                        <a:latin typeface="Cambria Math" panose="02040503050406030204" pitchFamily="18" charset="0"/>
                      </a:rPr>
                      <m:t>𝑡</m:t>
                    </m:r>
                  </m:oMath>
                </a14:m>
                <a:r>
                  <a:rPr lang="en-US" sz="2200" dirty="0">
                    <a:latin typeface="+mn-lt"/>
                  </a:rPr>
                  <a:t> entries of </a:t>
                </a:r>
                <a14:m>
                  <m:oMath xmlns:m="http://schemas.openxmlformats.org/officeDocument/2006/math">
                    <m:sSup>
                      <m:sSupPr>
                        <m:ctrlPr>
                          <a:rPr lang="en-SG" sz="2200" b="0" i="1" smtClean="0">
                            <a:latin typeface="Cambria Math" panose="02040503050406030204" pitchFamily="18" charset="0"/>
                          </a:rPr>
                        </m:ctrlPr>
                      </m:sSupPr>
                      <m:e>
                        <m:r>
                          <a:rPr lang="en-SG" sz="2200" b="1" i="1" smtClean="0">
                            <a:latin typeface="Cambria Math" panose="02040503050406030204" pitchFamily="18" charset="0"/>
                          </a:rPr>
                          <m:t>𝒔</m:t>
                        </m:r>
                      </m:e>
                      <m:sup>
                        <m:r>
                          <a:rPr lang="en-SG" sz="2200" b="0" i="1" smtClean="0">
                            <a:latin typeface="Cambria Math" panose="02040503050406030204" pitchFamily="18" charset="0"/>
                          </a:rPr>
                          <m:t>∗</m:t>
                        </m:r>
                      </m:sup>
                    </m:sSup>
                  </m:oMath>
                </a14:m>
                <a:endParaRPr lang="en-US" sz="22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514858"/>
                <a:ext cx="9144000" cy="4113784"/>
              </a:xfrm>
              <a:blipFill>
                <a:blip r:embed="rId2"/>
                <a:stretch>
                  <a:fillRect l="-867" t="-889" r="-867"/>
                </a:stretch>
              </a:blipFill>
            </p:spPr>
            <p:txBody>
              <a:bodyPr/>
              <a:lstStyle/>
              <a:p>
                <a:r>
                  <a:rPr lang="en-SG">
                    <a:noFill/>
                  </a:rPr>
                  <a:t> </a:t>
                </a:r>
              </a:p>
            </p:txBody>
          </p:sp>
        </mc:Fallback>
      </mc:AlternateContent>
    </p:spTree>
    <p:extLst>
      <p:ext uri="{BB962C8B-B14F-4D97-AF65-F5344CB8AC3E}">
        <p14:creationId xmlns:p14="http://schemas.microsoft.com/office/powerpoint/2010/main" val="327516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Multiparty Computation (MPC) Scheme</a:t>
            </a:r>
            <a:endParaRPr lang="en-SG" sz="3200" dirty="0">
              <a:latin typeface="+mn-lt"/>
            </a:endParaRPr>
          </a:p>
        </p:txBody>
      </p:sp>
      <p:sp>
        <p:nvSpPr>
          <p:cNvPr id="3" name="Content Placeholder 2"/>
          <p:cNvSpPr>
            <a:spLocks noGrp="1"/>
          </p:cNvSpPr>
          <p:nvPr>
            <p:ph idx="1"/>
          </p:nvPr>
        </p:nvSpPr>
        <p:spPr>
          <a:xfrm>
            <a:off x="0" y="514858"/>
            <a:ext cx="9144000" cy="4113784"/>
          </a:xfrm>
        </p:spPr>
        <p:txBody>
          <a:bodyPr>
            <a:noAutofit/>
          </a:bodyPr>
          <a:lstStyle/>
          <a:p>
            <a:pPr algn="just"/>
            <a:r>
              <a:rPr lang="en-US" sz="2000" dirty="0">
                <a:latin typeface="+mn-lt"/>
              </a:rPr>
              <a:t>Allows a set of mutually distrustful parties to securely compute a public function on private data</a:t>
            </a:r>
          </a:p>
          <a:p>
            <a:pPr algn="just"/>
            <a:r>
              <a:rPr lang="en-US" sz="2000" dirty="0">
                <a:latin typeface="+mn-lt"/>
              </a:rPr>
              <a:t>Common design technique is to have private data secretly shared</a:t>
            </a:r>
          </a:p>
          <a:p>
            <a:pPr algn="just"/>
            <a:r>
              <a:rPr lang="en-US" sz="2000" dirty="0">
                <a:latin typeface="+mn-lt"/>
              </a:rPr>
              <a:t>Computed function processed as a circuit consisting of addition and multiplication operations</a:t>
            </a:r>
          </a:p>
          <a:p>
            <a:pPr lvl="1" algn="just"/>
            <a:r>
              <a:rPr lang="en-US" sz="1600" dirty="0">
                <a:latin typeface="+mn-lt"/>
              </a:rPr>
              <a:t>Schemes process each operation with the invariance that it has the inputs to be secretly shared and the output of the operation is also secretly shared</a:t>
            </a:r>
          </a:p>
          <a:p>
            <a:pPr algn="just"/>
            <a:r>
              <a:rPr lang="en-US" sz="2000" dirty="0">
                <a:latin typeface="+mn-lt"/>
              </a:rPr>
              <a:t>Properties of secret sharing scheme enable calculation of the secretly shared values</a:t>
            </a:r>
          </a:p>
          <a:p>
            <a:pPr lvl="1" algn="just"/>
            <a:r>
              <a:rPr lang="en-US" sz="1600" dirty="0">
                <a:latin typeface="+mn-lt"/>
              </a:rPr>
              <a:t>Linearity allows addition as well as public constant multiplication to be done locally without further interaction between parties</a:t>
            </a:r>
          </a:p>
          <a:p>
            <a:pPr lvl="1" algn="just"/>
            <a:r>
              <a:rPr lang="en-US" sz="1600" dirty="0">
                <a:latin typeface="+mn-lt"/>
              </a:rPr>
              <a:t>(Strong) Multiplicativity allows the calculation of multiplication of two shared values in different adversarial setting</a:t>
            </a:r>
          </a:p>
        </p:txBody>
      </p:sp>
    </p:spTree>
    <p:extLst>
      <p:ext uri="{BB962C8B-B14F-4D97-AF65-F5344CB8AC3E}">
        <p14:creationId xmlns:p14="http://schemas.microsoft.com/office/powerpoint/2010/main" val="201322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Shamir Secret Sharing Scheme</a:t>
            </a:r>
            <a:endParaRPr lang="en-SG" sz="3200"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760671"/>
                <a:ext cx="9144000" cy="4113784"/>
              </a:xfrm>
            </p:spPr>
            <p:txBody>
              <a:bodyPr>
                <a:noAutofit/>
              </a:bodyPr>
              <a:lstStyle/>
              <a:p>
                <a:pPr lvl="1" algn="just"/>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𝔽</m:t>
                        </m:r>
                      </m:e>
                      <m:sub>
                        <m:r>
                          <a:rPr lang="en-US" sz="1800" b="0" i="1" smtClean="0">
                            <a:latin typeface="Cambria Math" panose="02040503050406030204" pitchFamily="18" charset="0"/>
                          </a:rPr>
                          <m:t>𝑞</m:t>
                        </m:r>
                      </m:sub>
                    </m:sSub>
                    <m:r>
                      <a:rPr lang="en-US" sz="1800" b="0" i="1" smtClean="0">
                        <a:latin typeface="Cambria Math" panose="02040503050406030204" pitchFamily="18" charset="0"/>
                      </a:rPr>
                      <m:t> :</m:t>
                    </m:r>
                  </m:oMath>
                </a14:m>
                <a:r>
                  <a:rPr lang="en-US" sz="1800" dirty="0">
                    <a:latin typeface="+mn-lt"/>
                  </a:rPr>
                  <a:t> finite field of </a:t>
                </a:r>
                <a14:m>
                  <m:oMath xmlns:m="http://schemas.openxmlformats.org/officeDocument/2006/math">
                    <m:r>
                      <a:rPr lang="en-US" sz="1800" b="0" i="1" smtClean="0">
                        <a:latin typeface="Cambria Math" panose="02040503050406030204" pitchFamily="18" charset="0"/>
                      </a:rPr>
                      <m:t>𝑞</m:t>
                    </m:r>
                  </m:oMath>
                </a14:m>
                <a:r>
                  <a:rPr lang="en-US" sz="1800" dirty="0">
                    <a:latin typeface="+mn-lt"/>
                  </a:rPr>
                  <a:t> elements, </a:t>
                </a:r>
                <a14:m>
                  <m:oMath xmlns:m="http://schemas.openxmlformats.org/officeDocument/2006/math">
                    <m:r>
                      <a:rPr lang="en-US" sz="1800" b="0" i="1" smtClean="0">
                        <a:latin typeface="Cambria Math" panose="02040503050406030204" pitchFamily="18" charset="0"/>
                      </a:rPr>
                      <m:t>𝑞</m:t>
                    </m:r>
                    <m:r>
                      <a:rPr lang="en-US" sz="1800" b="0" i="1" smtClean="0">
                        <a:latin typeface="Cambria Math" panose="02040503050406030204" pitchFamily="18" charset="0"/>
                      </a:rPr>
                      <m:t>:</m:t>
                    </m:r>
                  </m:oMath>
                </a14:m>
                <a:r>
                  <a:rPr lang="en-US" sz="1800" dirty="0">
                    <a:latin typeface="+mn-lt"/>
                  </a:rPr>
                  <a:t> prime power, </a:t>
                </a:r>
                <a14:m>
                  <m:oMath xmlns:m="http://schemas.openxmlformats.org/officeDocument/2006/math">
                    <m:r>
                      <a:rPr lang="en-US" sz="1800" b="0" i="1" smtClean="0">
                        <a:latin typeface="Cambria Math" panose="02040503050406030204" pitchFamily="18" charset="0"/>
                      </a:rPr>
                      <m:t>𝑞</m:t>
                    </m:r>
                    <m:r>
                      <a:rPr lang="en-US" sz="1800" b="0" i="1" smtClean="0">
                        <a:latin typeface="Cambria Math" panose="02040503050406030204" pitchFamily="18" charset="0"/>
                      </a:rPr>
                      <m:t>≥</m:t>
                    </m:r>
                    <m:r>
                      <a:rPr lang="en-US" sz="1800" b="0" i="1" smtClean="0">
                        <a:latin typeface="Cambria Math" panose="02040503050406030204" pitchFamily="18" charset="0"/>
                      </a:rPr>
                      <m:t>𝑛</m:t>
                    </m:r>
                    <m:r>
                      <a:rPr lang="en-US" sz="1800" b="0" i="1" smtClean="0">
                        <a:latin typeface="Cambria Math" panose="02040503050406030204" pitchFamily="18" charset="0"/>
                      </a:rPr>
                      <m:t>+1</m:t>
                    </m:r>
                  </m:oMath>
                </a14:m>
                <a:r>
                  <a:rPr lang="en-US" sz="1800" dirty="0">
                    <a:latin typeface="+mn-lt"/>
                  </a:rPr>
                  <a:t>, </a:t>
                </a:r>
                <a14:m>
                  <m:oMath xmlns:m="http://schemas.openxmlformats.org/officeDocument/2006/math">
                    <m:r>
                      <a:rPr lang="en-US" sz="1800" b="0" i="1" smtClean="0">
                        <a:latin typeface="Cambria Math" panose="02040503050406030204" pitchFamily="18" charset="0"/>
                      </a:rPr>
                      <m:t>𝑡</m:t>
                    </m:r>
                  </m:oMath>
                </a14:m>
                <a:r>
                  <a:rPr lang="en-US" sz="1800" dirty="0">
                    <a:latin typeface="+mn-lt"/>
                  </a:rPr>
                  <a:t> – Privacy threshold</a:t>
                </a:r>
              </a:p>
              <a:p>
                <a:pPr lvl="1" algn="just"/>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𝑛</m:t>
                        </m:r>
                      </m:sub>
                    </m:sSub>
                    <m:r>
                      <a:rPr lang="en-US" sz="1800" b="0" i="1" smtClean="0">
                        <a:latin typeface="Cambria Math" panose="02040503050406030204" pitchFamily="18" charset="0"/>
                      </a:rPr>
                      <m:t> :</m:t>
                    </m:r>
                  </m:oMath>
                </a14:m>
                <a:r>
                  <a:rPr lang="en-US" sz="1800" dirty="0">
                    <a:latin typeface="+mn-lt"/>
                  </a:rPr>
                  <a:t> </a:t>
                </a:r>
                <a14:m>
                  <m:oMath xmlns:m="http://schemas.openxmlformats.org/officeDocument/2006/math">
                    <m:r>
                      <a:rPr lang="en-US" sz="1800" b="0" i="1" dirty="0" smtClean="0">
                        <a:latin typeface="Cambria Math" panose="02040503050406030204" pitchFamily="18" charset="0"/>
                      </a:rPr>
                      <m:t>𝑛</m:t>
                    </m:r>
                  </m:oMath>
                </a14:m>
                <a:r>
                  <a:rPr lang="en-US" sz="1800" dirty="0">
                    <a:latin typeface="+mn-lt"/>
                  </a:rPr>
                  <a:t> distinct non-zero elements of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𝔽</m:t>
                        </m:r>
                      </m:e>
                      <m:sub>
                        <m:r>
                          <a:rPr lang="en-US" sz="1800" b="0" i="1" smtClean="0">
                            <a:latin typeface="Cambria Math" panose="02040503050406030204" pitchFamily="18" charset="0"/>
                          </a:rPr>
                          <m:t>𝑞</m:t>
                        </m:r>
                      </m:sub>
                    </m:sSub>
                  </m:oMath>
                </a14:m>
                <a:endParaRPr lang="en-US" sz="1800" dirty="0">
                  <a:latin typeface="+mn-lt"/>
                </a:endParaRPr>
              </a:p>
              <a:p>
                <a:pPr lvl="1" algn="just"/>
                <a:r>
                  <a:rPr lang="en-US" sz="1800" dirty="0">
                    <a:latin typeface="+mn-lt"/>
                  </a:rPr>
                  <a:t>Given secret </a:t>
                </a:r>
                <a14:m>
                  <m:oMath xmlns:m="http://schemas.openxmlformats.org/officeDocument/2006/math">
                    <m:r>
                      <a:rPr lang="en-US" sz="1800" b="0" i="1" smtClean="0">
                        <a:latin typeface="Cambria Math" panose="02040503050406030204" pitchFamily="18" charset="0"/>
                      </a:rPr>
                      <m:t>𝑠</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𝔽</m:t>
                        </m:r>
                      </m:e>
                      <m:sub>
                        <m:r>
                          <a:rPr lang="en-US" sz="1800" b="0" i="1" smtClean="0">
                            <a:latin typeface="Cambria Math" panose="02040503050406030204" pitchFamily="18" charset="0"/>
                          </a:rPr>
                          <m:t>𝑞</m:t>
                        </m:r>
                      </m:sub>
                    </m:sSub>
                  </m:oMath>
                </a14:m>
                <a:r>
                  <a:rPr lang="en-US" sz="1800" dirty="0">
                    <a:latin typeface="+mn-lt"/>
                  </a:rPr>
                  <a:t>, choose random polynomial </a:t>
                </a:r>
                <a14:m>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r>
                      <a:rPr lang="en-US" sz="1800" b="0" i="1" smtClean="0">
                        <a:latin typeface="Cambria Math" panose="02040503050406030204" pitchFamily="18" charset="0"/>
                      </a:rPr>
                      <m:t>𝑠</m:t>
                    </m:r>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𝑡</m:t>
                        </m:r>
                      </m:sup>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rPr>
                              <m:t>𝑖</m:t>
                            </m:r>
                          </m:sub>
                        </m:s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𝑖</m:t>
                            </m:r>
                          </m:sup>
                        </m:sSup>
                      </m:e>
                    </m:nary>
                  </m:oMath>
                </a14:m>
                <a:endParaRPr lang="en-US" sz="1800" b="0" dirty="0">
                  <a:latin typeface="+mn-lt"/>
                </a:endParaRPr>
              </a:p>
              <a:p>
                <a:pPr lvl="1" algn="just"/>
                <a:r>
                  <a:rPr lang="en-US" sz="1800" dirty="0">
                    <a:latin typeface="+mn-lt"/>
                  </a:rPr>
                  <a:t>Share of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𝑖</m:t>
                            </m:r>
                          </m:sub>
                        </m:sSub>
                      </m:e>
                    </m:d>
                    <m:r>
                      <a:rPr lang="en-US" sz="1800" b="0" i="0" smtClean="0">
                        <a:latin typeface="Cambria Math" panose="02040503050406030204" pitchFamily="18" charset="0"/>
                      </a:rPr>
                      <m:t>,</m:t>
                    </m:r>
                  </m:oMath>
                </a14:m>
                <a:r>
                  <a:rPr lang="en-US" sz="1800" dirty="0">
                    <a:latin typeface="+mn-lt"/>
                  </a:rPr>
                  <a:t> secret: </a:t>
                </a:r>
                <a14:m>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0</m:t>
                        </m:r>
                      </m:e>
                    </m:d>
                  </m:oMath>
                </a14:m>
                <a:endParaRPr lang="en-US" sz="1800" dirty="0">
                  <a:latin typeface="+mn-lt"/>
                </a:endParaRPr>
              </a:p>
              <a:p>
                <a:pPr lvl="1" algn="just"/>
                <a14:m>
                  <m:oMath xmlns:m="http://schemas.openxmlformats.org/officeDocument/2006/math">
                    <m:r>
                      <a:rPr lang="en-US" sz="1800" b="0" i="1" smtClean="0">
                        <a:latin typeface="Cambria Math" panose="02040503050406030204" pitchFamily="18" charset="0"/>
                      </a:rPr>
                      <m:t>𝑠</m:t>
                    </m:r>
                  </m:oMath>
                </a14:m>
                <a:r>
                  <a:rPr lang="en-US" sz="1800" dirty="0">
                    <a:latin typeface="+mn-lt"/>
                  </a:rPr>
                  <a:t> recoverable using Lagrange interpolation given the value of </a:t>
                </a:r>
                <a14:m>
                  <m:oMath xmlns:m="http://schemas.openxmlformats.org/officeDocument/2006/math">
                    <m:r>
                      <a:rPr lang="en-US" sz="1800" b="0" i="1" smtClean="0">
                        <a:latin typeface="Cambria Math" panose="02040503050406030204" pitchFamily="18" charset="0"/>
                      </a:rPr>
                      <m:t>𝑓</m:t>
                    </m:r>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oMath>
                </a14:m>
                <a:r>
                  <a:rPr lang="en-US" sz="1800" dirty="0">
                    <a:latin typeface="+mn-lt"/>
                  </a:rPr>
                  <a:t> for at least </a:t>
                </a:r>
                <a14:m>
                  <m:oMath xmlns:m="http://schemas.openxmlformats.org/officeDocument/2006/math">
                    <m:r>
                      <a:rPr lang="en-US" sz="1800" b="0" i="1" smtClean="0">
                        <a:latin typeface="Cambria Math" panose="02040503050406030204" pitchFamily="18" charset="0"/>
                      </a:rPr>
                      <m:t>𝑡</m:t>
                    </m:r>
                    <m:r>
                      <a:rPr lang="en-US" sz="1800" b="0" i="1" smtClean="0">
                        <a:latin typeface="Cambria Math" panose="02040503050406030204" pitchFamily="18" charset="0"/>
                      </a:rPr>
                      <m:t>+1</m:t>
                    </m:r>
                  </m:oMath>
                </a14:m>
                <a:r>
                  <a:rPr lang="en-US" sz="1800" dirty="0">
                    <a:latin typeface="+mn-lt"/>
                  </a:rPr>
                  <a:t> distinct values of </a:t>
                </a:r>
                <a14:m>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m:t>
                    </m:r>
                  </m:oMath>
                </a14:m>
                <a:r>
                  <a:rPr lang="en-US" sz="1800" b="0" dirty="0">
                    <a:latin typeface="+mn-lt"/>
                  </a:rPr>
                  <a:t> we learn nothing about </a:t>
                </a:r>
                <a14:m>
                  <m:oMath xmlns:m="http://schemas.openxmlformats.org/officeDocument/2006/math">
                    <m:r>
                      <a:rPr lang="en-US" sz="1800" b="0" i="1" smtClean="0">
                        <a:latin typeface="Cambria Math" panose="02040503050406030204" pitchFamily="18" charset="0"/>
                      </a:rPr>
                      <m:t>𝑠</m:t>
                    </m:r>
                  </m:oMath>
                </a14:m>
                <a:r>
                  <a:rPr lang="en-US" sz="1800" b="0" dirty="0">
                    <a:latin typeface="+mn-lt"/>
                  </a:rPr>
                  <a:t> from </a:t>
                </a:r>
                <a14:m>
                  <m:oMath xmlns:m="http://schemas.openxmlformats.org/officeDocument/2006/math">
                    <m:r>
                      <a:rPr lang="en-US" sz="1800" b="0" i="1" smtClean="0">
                        <a:latin typeface="Cambria Math" panose="02040503050406030204" pitchFamily="18" charset="0"/>
                      </a:rPr>
                      <m:t>𝑡</m:t>
                    </m:r>
                  </m:oMath>
                </a14:m>
                <a:r>
                  <a:rPr lang="en-US" sz="1800" b="0" dirty="0">
                    <a:latin typeface="+mn-lt"/>
                  </a:rPr>
                  <a:t> evaluations of </a:t>
                </a:r>
                <a14:m>
                  <m:oMath xmlns:m="http://schemas.openxmlformats.org/officeDocument/2006/math">
                    <m:r>
                      <a:rPr lang="en-US" sz="1800" b="0" i="1" smtClean="0">
                        <a:latin typeface="Cambria Math" panose="02040503050406030204" pitchFamily="18" charset="0"/>
                      </a:rPr>
                      <m:t>𝑓</m:t>
                    </m:r>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oMath>
                </a14:m>
                <a:endParaRPr lang="en-US" sz="1800" b="0" dirty="0">
                  <a:latin typeface="+mn-lt"/>
                </a:endParaRPr>
              </a:p>
              <a:p>
                <a:pPr lvl="2" algn="just"/>
                <a:r>
                  <a:rPr lang="en-US" sz="1400" b="0" dirty="0">
                    <a:latin typeface="+mn-lt"/>
                  </a:rPr>
                  <a:t>Linear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𝑛</m:t>
                        </m:r>
                      </m:e>
                    </m:d>
                    <m:r>
                      <a:rPr lang="en-US" sz="1400" b="0" i="1" smtClean="0">
                        <a:latin typeface="Cambria Math" panose="02040503050406030204" pitchFamily="18" charset="0"/>
                      </a:rPr>
                      <m:t>−</m:t>
                    </m:r>
                  </m:oMath>
                </a14:m>
                <a:r>
                  <a:rPr lang="en-US" sz="1400" dirty="0">
                    <a:latin typeface="+mn-lt"/>
                  </a:rPr>
                  <a:t> Threshold secret sharing scheme</a:t>
                </a:r>
              </a:p>
              <a:p>
                <a:pPr lvl="1" algn="just"/>
                <a:r>
                  <a:rPr lang="en-US" sz="1800" dirty="0">
                    <a:latin typeface="+mn-lt"/>
                  </a:rPr>
                  <a:t>Given evaluations of </a:t>
                </a:r>
                <a14:m>
                  <m:oMath xmlns:m="http://schemas.openxmlformats.org/officeDocument/2006/math">
                    <m:r>
                      <a:rPr lang="en-SG" sz="1800" b="0" i="1" smtClean="0">
                        <a:latin typeface="Cambria Math" panose="02040503050406030204" pitchFamily="18" charset="0"/>
                      </a:rPr>
                      <m:t>𝑓</m:t>
                    </m:r>
                    <m:r>
                      <a:rPr lang="en-SG" sz="1800" b="0" i="1" smtClean="0">
                        <a:latin typeface="Cambria Math" panose="02040503050406030204" pitchFamily="18" charset="0"/>
                      </a:rPr>
                      <m:t>(</m:t>
                    </m:r>
                    <m:r>
                      <a:rPr lang="en-SG" sz="1800" b="0" i="1" smtClean="0">
                        <a:latin typeface="Cambria Math" panose="02040503050406030204" pitchFamily="18" charset="0"/>
                      </a:rPr>
                      <m:t>𝑥</m:t>
                    </m:r>
                    <m:r>
                      <a:rPr lang="en-SG" sz="1800" b="0" i="1" smtClean="0">
                        <a:latin typeface="Cambria Math" panose="02040503050406030204" pitchFamily="18" charset="0"/>
                      </a:rPr>
                      <m:t>)</m:t>
                    </m:r>
                  </m:oMath>
                </a14:m>
                <a:r>
                  <a:rPr lang="en-US" sz="1800" dirty="0">
                    <a:latin typeface="+mn-lt"/>
                  </a:rPr>
                  <a:t> and </a:t>
                </a:r>
                <a14:m>
                  <m:oMath xmlns:m="http://schemas.openxmlformats.org/officeDocument/2006/math">
                    <m:r>
                      <a:rPr lang="en-SG" sz="1800" b="0" i="1" smtClean="0">
                        <a:latin typeface="Cambria Math" panose="02040503050406030204" pitchFamily="18" charset="0"/>
                      </a:rPr>
                      <m:t>𝑔</m:t>
                    </m:r>
                    <m:d>
                      <m:dPr>
                        <m:ctrlPr>
                          <a:rPr lang="en-SG" sz="1800" b="0" i="1" smtClean="0">
                            <a:latin typeface="Cambria Math" panose="02040503050406030204" pitchFamily="18" charset="0"/>
                          </a:rPr>
                        </m:ctrlPr>
                      </m:dPr>
                      <m:e>
                        <m:r>
                          <a:rPr lang="en-SG" sz="1800" b="0" i="1" smtClean="0">
                            <a:latin typeface="Cambria Math" panose="02040503050406030204" pitchFamily="18" charset="0"/>
                          </a:rPr>
                          <m:t>𝑥</m:t>
                        </m:r>
                      </m:e>
                    </m:d>
                  </m:oMath>
                </a14:m>
                <a:r>
                  <a:rPr lang="en-US" sz="1800" dirty="0">
                    <a:latin typeface="+mn-lt"/>
                  </a:rPr>
                  <a:t> corresponding to secrets </a:t>
                </a:r>
                <a14:m>
                  <m:oMath xmlns:m="http://schemas.openxmlformats.org/officeDocument/2006/math">
                    <m:r>
                      <a:rPr lang="en-SG" sz="1800" b="0" i="1" smtClean="0">
                        <a:latin typeface="Cambria Math" panose="02040503050406030204" pitchFamily="18" charset="0"/>
                      </a:rPr>
                      <m:t>𝑠</m:t>
                    </m:r>
                    <m:r>
                      <a:rPr lang="en-SG" sz="1800" b="0" i="1" smtClean="0">
                        <a:latin typeface="Cambria Math" panose="02040503050406030204" pitchFamily="18" charset="0"/>
                      </a:rPr>
                      <m:t>,</m:t>
                    </m:r>
                    <m:sSup>
                      <m:sSupPr>
                        <m:ctrlPr>
                          <a:rPr lang="en-SG" sz="1800" b="0" i="1" smtClean="0">
                            <a:latin typeface="Cambria Math" panose="02040503050406030204" pitchFamily="18" charset="0"/>
                          </a:rPr>
                        </m:ctrlPr>
                      </m:sSupPr>
                      <m:e>
                        <m:r>
                          <a:rPr lang="en-SG" sz="1800" b="0" i="1" smtClean="0">
                            <a:latin typeface="Cambria Math" panose="02040503050406030204" pitchFamily="18" charset="0"/>
                          </a:rPr>
                          <m:t>𝑠</m:t>
                        </m:r>
                      </m:e>
                      <m:sup>
                        <m:r>
                          <a:rPr lang="en-SG" sz="1800" b="0" i="1" smtClean="0">
                            <a:latin typeface="Cambria Math" panose="02040503050406030204" pitchFamily="18" charset="0"/>
                          </a:rPr>
                          <m:t>′</m:t>
                        </m:r>
                      </m:sup>
                    </m:sSup>
                    <m:r>
                      <a:rPr lang="en-SG" sz="1800" b="0" i="0" smtClean="0">
                        <a:latin typeface="Cambria Math" panose="02040503050406030204" pitchFamily="18" charset="0"/>
                      </a:rPr>
                      <m:t>,</m:t>
                    </m:r>
                  </m:oMath>
                </a14:m>
                <a:r>
                  <a:rPr lang="en-US" sz="1800" dirty="0">
                    <a:latin typeface="+mn-lt"/>
                  </a:rPr>
                  <a:t> </a:t>
                </a:r>
                <a14:m>
                  <m:oMath xmlns:m="http://schemas.openxmlformats.org/officeDocument/2006/math">
                    <m:r>
                      <a:rPr lang="en-SG" sz="1800" b="0" i="1" dirty="0" smtClean="0">
                        <a:latin typeface="Cambria Math" panose="02040503050406030204" pitchFamily="18" charset="0"/>
                      </a:rPr>
                      <m:t>𝑓</m:t>
                    </m:r>
                    <m:d>
                      <m:dPr>
                        <m:ctrlPr>
                          <a:rPr lang="en-SG" sz="1800" b="0" i="1" dirty="0" smtClean="0">
                            <a:latin typeface="Cambria Math" panose="02040503050406030204" pitchFamily="18" charset="0"/>
                          </a:rPr>
                        </m:ctrlPr>
                      </m:dPr>
                      <m:e>
                        <m:sSub>
                          <m:sSubPr>
                            <m:ctrlPr>
                              <a:rPr lang="en-SG" sz="1800" b="0" i="1" dirty="0" smtClean="0">
                                <a:latin typeface="Cambria Math" panose="02040503050406030204" pitchFamily="18" charset="0"/>
                              </a:rPr>
                            </m:ctrlPr>
                          </m:sSubPr>
                          <m:e>
                            <m:r>
                              <a:rPr lang="en-SG" sz="1800" b="0" i="1" dirty="0" smtClean="0">
                                <a:latin typeface="Cambria Math" panose="02040503050406030204" pitchFamily="18" charset="0"/>
                              </a:rPr>
                              <m:t>𝛼</m:t>
                            </m:r>
                          </m:e>
                          <m:sub>
                            <m:r>
                              <a:rPr lang="en-SG" sz="1800" b="0" i="1" dirty="0" smtClean="0">
                                <a:latin typeface="Cambria Math" panose="02040503050406030204" pitchFamily="18" charset="0"/>
                              </a:rPr>
                              <m:t>𝑖</m:t>
                            </m:r>
                          </m:sub>
                        </m:sSub>
                      </m:e>
                    </m:d>
                    <m:r>
                      <a:rPr lang="en-SG" sz="1800" b="0" i="1" dirty="0" smtClean="0">
                        <a:latin typeface="Cambria Math" panose="02040503050406030204" pitchFamily="18" charset="0"/>
                      </a:rPr>
                      <m:t>𝑔</m:t>
                    </m:r>
                    <m:r>
                      <a:rPr lang="en-SG" sz="1800" b="0" i="1" dirty="0" smtClean="0">
                        <a:latin typeface="Cambria Math" panose="02040503050406030204" pitchFamily="18" charset="0"/>
                      </a:rPr>
                      <m:t>(</m:t>
                    </m:r>
                    <m:sSub>
                      <m:sSubPr>
                        <m:ctrlPr>
                          <a:rPr lang="en-SG" sz="1800" b="0" i="1" dirty="0" smtClean="0">
                            <a:latin typeface="Cambria Math" panose="02040503050406030204" pitchFamily="18" charset="0"/>
                          </a:rPr>
                        </m:ctrlPr>
                      </m:sSubPr>
                      <m:e>
                        <m:r>
                          <a:rPr lang="en-SG" sz="1800" b="0" i="1" dirty="0" smtClean="0">
                            <a:latin typeface="Cambria Math" panose="02040503050406030204" pitchFamily="18" charset="0"/>
                          </a:rPr>
                          <m:t>𝛼</m:t>
                        </m:r>
                      </m:e>
                      <m:sub>
                        <m:r>
                          <a:rPr lang="en-SG" sz="1800" b="0" i="1" dirty="0" smtClean="0">
                            <a:latin typeface="Cambria Math" panose="02040503050406030204" pitchFamily="18" charset="0"/>
                          </a:rPr>
                          <m:t>𝑖</m:t>
                        </m:r>
                      </m:sub>
                    </m:sSub>
                    <m:r>
                      <a:rPr lang="en-SG" sz="1800" b="0" i="1" dirty="0" smtClean="0">
                        <a:latin typeface="Cambria Math" panose="02040503050406030204" pitchFamily="18" charset="0"/>
                      </a:rPr>
                      <m:t>)</m:t>
                    </m:r>
                  </m:oMath>
                </a14:m>
                <a:r>
                  <a:rPr lang="en-US" sz="1800" dirty="0">
                    <a:latin typeface="+mn-lt"/>
                  </a:rPr>
                  <a:t> gives the evaluation of a polynomial </a:t>
                </a:r>
                <a14:m>
                  <m:oMath xmlns:m="http://schemas.openxmlformats.org/officeDocument/2006/math">
                    <m:r>
                      <a:rPr lang="en-SG" sz="1800" b="0" i="1" smtClean="0">
                        <a:latin typeface="Cambria Math" panose="02040503050406030204" pitchFamily="18" charset="0"/>
                      </a:rPr>
                      <m:t>h</m:t>
                    </m:r>
                    <m:r>
                      <a:rPr lang="en-SG" sz="1800" b="0" i="1" smtClean="0">
                        <a:latin typeface="Cambria Math" panose="02040503050406030204" pitchFamily="18" charset="0"/>
                      </a:rPr>
                      <m:t>=</m:t>
                    </m:r>
                    <m:r>
                      <a:rPr lang="en-SG" sz="1800" b="0" i="1" smtClean="0">
                        <a:latin typeface="Cambria Math" panose="02040503050406030204" pitchFamily="18" charset="0"/>
                      </a:rPr>
                      <m:t>𝑓𝑔</m:t>
                    </m:r>
                  </m:oMath>
                </a14:m>
                <a:r>
                  <a:rPr lang="en-US" sz="1800" dirty="0">
                    <a:latin typeface="+mn-lt"/>
                  </a:rPr>
                  <a:t> of degree </a:t>
                </a:r>
                <a14:m>
                  <m:oMath xmlns:m="http://schemas.openxmlformats.org/officeDocument/2006/math">
                    <m:r>
                      <a:rPr lang="en-SG" sz="1800" b="0" i="1" smtClean="0">
                        <a:latin typeface="Cambria Math" panose="02040503050406030204" pitchFamily="18" charset="0"/>
                      </a:rPr>
                      <m:t>2</m:t>
                    </m:r>
                    <m:r>
                      <a:rPr lang="en-SG" sz="1800" b="0" i="1" smtClean="0">
                        <a:latin typeface="Cambria Math" panose="02040503050406030204" pitchFamily="18" charset="0"/>
                      </a:rPr>
                      <m:t>𝑡</m:t>
                    </m:r>
                  </m:oMath>
                </a14:m>
                <a:r>
                  <a:rPr lang="en-US" sz="1800" dirty="0">
                    <a:latin typeface="+mn-lt"/>
                  </a:rPr>
                  <a:t> with </a:t>
                </a:r>
                <a14:m>
                  <m:oMath xmlns:m="http://schemas.openxmlformats.org/officeDocument/2006/math">
                    <m:r>
                      <a:rPr lang="en-SG" sz="1800" b="0" i="1" smtClean="0">
                        <a:latin typeface="Cambria Math" panose="02040503050406030204" pitchFamily="18" charset="0"/>
                      </a:rPr>
                      <m:t>h</m:t>
                    </m:r>
                    <m:d>
                      <m:dPr>
                        <m:ctrlPr>
                          <a:rPr lang="en-SG" sz="1800" b="0" i="1" smtClean="0">
                            <a:latin typeface="Cambria Math" panose="02040503050406030204" pitchFamily="18" charset="0"/>
                          </a:rPr>
                        </m:ctrlPr>
                      </m:dPr>
                      <m:e>
                        <m:r>
                          <a:rPr lang="en-SG" sz="1800" b="0" i="1" smtClean="0">
                            <a:latin typeface="Cambria Math" panose="02040503050406030204" pitchFamily="18" charset="0"/>
                          </a:rPr>
                          <m:t>0</m:t>
                        </m:r>
                      </m:e>
                    </m:d>
                    <m:r>
                      <a:rPr lang="en-SG" sz="1800" b="0" i="1" smtClean="0">
                        <a:latin typeface="Cambria Math" panose="02040503050406030204" pitchFamily="18" charset="0"/>
                      </a:rPr>
                      <m:t>=</m:t>
                    </m:r>
                    <m:r>
                      <a:rPr lang="en-SG" sz="1800" b="0" i="1" smtClean="0">
                        <a:latin typeface="Cambria Math" panose="02040503050406030204" pitchFamily="18" charset="0"/>
                      </a:rPr>
                      <m:t>𝑠𝑠</m:t>
                    </m:r>
                    <m:r>
                      <a:rPr lang="en-SG" sz="1800" b="0" i="1" smtClean="0">
                        <a:latin typeface="Cambria Math" panose="02040503050406030204" pitchFamily="18" charset="0"/>
                      </a:rPr>
                      <m:t>′</m:t>
                    </m:r>
                  </m:oMath>
                </a14:m>
                <a:endParaRPr lang="en-US" sz="1800" dirty="0">
                  <a:latin typeface="+mn-lt"/>
                </a:endParaRPr>
              </a:p>
              <a:p>
                <a:pPr lvl="2" algn="just"/>
                <a:r>
                  <a:rPr lang="en-US" sz="1400" dirty="0">
                    <a:latin typeface="+mn-lt"/>
                  </a:rPr>
                  <a:t>Multiplicative if </a:t>
                </a:r>
                <a14:m>
                  <m:oMath xmlns:m="http://schemas.openxmlformats.org/officeDocument/2006/math">
                    <m:r>
                      <a:rPr lang="en-SG" sz="1400" b="0" i="1" smtClean="0">
                        <a:latin typeface="Cambria Math" panose="02040503050406030204" pitchFamily="18" charset="0"/>
                      </a:rPr>
                      <m:t>𝑡</m:t>
                    </m:r>
                    <m:r>
                      <a:rPr lang="en-SG" sz="1400" b="0" i="1" smtClean="0">
                        <a:latin typeface="Cambria Math" panose="02040503050406030204" pitchFamily="18" charset="0"/>
                      </a:rPr>
                      <m:t>&lt;</m:t>
                    </m:r>
                    <m:f>
                      <m:fPr>
                        <m:ctrlPr>
                          <a:rPr lang="en-SG" sz="1400" b="0" i="1" smtClean="0">
                            <a:latin typeface="Cambria Math" panose="02040503050406030204" pitchFamily="18" charset="0"/>
                          </a:rPr>
                        </m:ctrlPr>
                      </m:fPr>
                      <m:num>
                        <m:r>
                          <a:rPr lang="en-SG" sz="1400" b="0" i="1" smtClean="0">
                            <a:latin typeface="Cambria Math" panose="02040503050406030204" pitchFamily="18" charset="0"/>
                          </a:rPr>
                          <m:t>𝑛</m:t>
                        </m:r>
                      </m:num>
                      <m:den>
                        <m:r>
                          <a:rPr lang="en-SG" sz="1400" b="0" i="1" smtClean="0">
                            <a:latin typeface="Cambria Math" panose="02040503050406030204" pitchFamily="18" charset="0"/>
                          </a:rPr>
                          <m:t>2</m:t>
                        </m:r>
                      </m:den>
                    </m:f>
                    <m:r>
                      <a:rPr lang="en-SG" sz="1400" b="0" i="0" smtClean="0">
                        <a:latin typeface="Cambria Math" panose="02040503050406030204" pitchFamily="18" charset="0"/>
                      </a:rPr>
                      <m:t>,</m:t>
                    </m:r>
                  </m:oMath>
                </a14:m>
                <a:r>
                  <a:rPr lang="en-US" sz="1400" dirty="0">
                    <a:latin typeface="+mn-lt"/>
                  </a:rPr>
                  <a:t> strong multiplicative if  </a:t>
                </a:r>
                <a14:m>
                  <m:oMath xmlns:m="http://schemas.openxmlformats.org/officeDocument/2006/math">
                    <m:r>
                      <a:rPr lang="en-SG" sz="1400" b="0" i="1" smtClean="0">
                        <a:latin typeface="Cambria Math" panose="02040503050406030204" pitchFamily="18" charset="0"/>
                      </a:rPr>
                      <m:t>𝑡</m:t>
                    </m:r>
                    <m:r>
                      <a:rPr lang="en-SG" sz="1400" b="0" i="1" smtClean="0">
                        <a:latin typeface="Cambria Math" panose="02040503050406030204" pitchFamily="18" charset="0"/>
                      </a:rPr>
                      <m:t>&lt;</m:t>
                    </m:r>
                    <m:f>
                      <m:fPr>
                        <m:ctrlPr>
                          <a:rPr lang="en-SG" sz="1400" b="0" i="1" smtClean="0">
                            <a:latin typeface="Cambria Math" panose="02040503050406030204" pitchFamily="18" charset="0"/>
                          </a:rPr>
                        </m:ctrlPr>
                      </m:fPr>
                      <m:num>
                        <m:r>
                          <a:rPr lang="en-SG" sz="1400" b="0" i="1" smtClean="0">
                            <a:latin typeface="Cambria Math" panose="02040503050406030204" pitchFamily="18" charset="0"/>
                          </a:rPr>
                          <m:t>𝑛</m:t>
                        </m:r>
                      </m:num>
                      <m:den>
                        <m:r>
                          <a:rPr lang="en-SG" sz="1400" b="0" i="1" smtClean="0">
                            <a:latin typeface="Cambria Math" panose="02040503050406030204" pitchFamily="18" charset="0"/>
                          </a:rPr>
                          <m:t>3</m:t>
                        </m:r>
                      </m:den>
                    </m:f>
                  </m:oMath>
                </a14:m>
                <a:endParaRPr lang="en-US" sz="1400" dirty="0">
                  <a:latin typeface="+mn-lt"/>
                </a:endParaRPr>
              </a:p>
              <a:p>
                <a:pPr lvl="1" algn="just"/>
                <a:r>
                  <a:rPr lang="en-US" sz="1800" dirty="0">
                    <a:latin typeface="+mn-lt"/>
                  </a:rPr>
                  <a:t>Subsequent discussion assumes the use of Shamir secret sharing scheme and its variants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760671"/>
                <a:ext cx="9144000" cy="4113784"/>
              </a:xfrm>
              <a:blipFill>
                <a:blip r:embed="rId2"/>
                <a:stretch>
                  <a:fillRect t="-741" r="-533"/>
                </a:stretch>
              </a:blipFill>
            </p:spPr>
            <p:txBody>
              <a:bodyPr/>
              <a:lstStyle/>
              <a:p>
                <a:r>
                  <a:rPr lang="en-SG">
                    <a:noFill/>
                  </a:rPr>
                  <a:t> </a:t>
                </a:r>
              </a:p>
            </p:txBody>
          </p:sp>
        </mc:Fallback>
      </mc:AlternateContent>
    </p:spTree>
    <p:extLst>
      <p:ext uri="{BB962C8B-B14F-4D97-AF65-F5344CB8AC3E}">
        <p14:creationId xmlns:p14="http://schemas.microsoft.com/office/powerpoint/2010/main" val="45824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858"/>
          </a:xfrm>
        </p:spPr>
        <p:txBody>
          <a:bodyPr>
            <a:normAutofit fontScale="90000"/>
          </a:bodyPr>
          <a:lstStyle/>
          <a:p>
            <a:r>
              <a:rPr lang="en-SG" sz="3200" dirty="0">
                <a:latin typeface="+mn-lt"/>
              </a:rPr>
              <a:t>Repairing Shares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514858"/>
                <a:ext cx="9144000" cy="4113784"/>
              </a:xfrm>
            </p:spPr>
            <p:txBody>
              <a:bodyPr>
                <a:noAutofit/>
              </a:bodyPr>
              <a:lstStyle/>
              <a:p>
                <a:pPr algn="just"/>
                <a:r>
                  <a:rPr lang="en-US" sz="2200" dirty="0">
                    <a:latin typeface="+mn-lt"/>
                  </a:rPr>
                  <a:t>Let </a:t>
                </a:r>
                <a14:m>
                  <m:oMath xmlns:m="http://schemas.openxmlformats.org/officeDocument/2006/math">
                    <m:r>
                      <a:rPr lang="en-SG" sz="2200" b="0" i="1" smtClean="0">
                        <a:latin typeface="Cambria Math" panose="02040503050406030204" pitchFamily="18" charset="0"/>
                      </a:rPr>
                      <m:t>𝑠</m:t>
                    </m:r>
                  </m:oMath>
                </a14:m>
                <a:r>
                  <a:rPr lang="en-US" sz="2200" dirty="0">
                    <a:latin typeface="+mn-lt"/>
                  </a:rPr>
                  <a:t> be a secret and let it be secretly shared to </a:t>
                </a:r>
                <a14:m>
                  <m:oMath xmlns:m="http://schemas.openxmlformats.org/officeDocument/2006/math">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𝑠</m:t>
                        </m:r>
                      </m:e>
                      <m:sub>
                        <m:r>
                          <a:rPr lang="en-SG" sz="2200" b="0" i="1" smtClean="0">
                            <a:latin typeface="Cambria Math" panose="02040503050406030204" pitchFamily="18" charset="0"/>
                          </a:rPr>
                          <m:t>1</m:t>
                        </m:r>
                      </m:sub>
                    </m:sSub>
                    <m:r>
                      <a:rPr lang="en-SG" sz="2200" b="0" i="1" smtClean="0">
                        <a:latin typeface="Cambria Math" panose="02040503050406030204" pitchFamily="18" charset="0"/>
                      </a:rPr>
                      <m:t>,⋯,</m:t>
                    </m:r>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𝑠</m:t>
                        </m:r>
                      </m:e>
                      <m:sub>
                        <m:r>
                          <a:rPr lang="en-SG" sz="2200" b="0" i="1" smtClean="0">
                            <a:latin typeface="Cambria Math" panose="02040503050406030204" pitchFamily="18" charset="0"/>
                          </a:rPr>
                          <m:t>𝑛</m:t>
                        </m:r>
                      </m:sub>
                    </m:sSub>
                  </m:oMath>
                </a14:m>
                <a:r>
                  <a:rPr lang="en-US" sz="2200" dirty="0">
                    <a:latin typeface="+mn-lt"/>
                  </a:rPr>
                  <a:t> using a polynomial </a:t>
                </a:r>
                <a14:m>
                  <m:oMath xmlns:m="http://schemas.openxmlformats.org/officeDocument/2006/math">
                    <m:r>
                      <a:rPr lang="en-SG" sz="2200" b="0" i="1" smtClean="0">
                        <a:latin typeface="Cambria Math" panose="02040503050406030204" pitchFamily="18" charset="0"/>
                      </a:rPr>
                      <m:t>𝑓</m:t>
                    </m:r>
                    <m:r>
                      <a:rPr lang="en-SG" sz="2200" b="0" i="1" smtClean="0">
                        <a:latin typeface="Cambria Math" panose="02040503050406030204" pitchFamily="18" charset="0"/>
                      </a:rPr>
                      <m:t>(</m:t>
                    </m:r>
                    <m:r>
                      <a:rPr lang="en-SG" sz="2200" b="0" i="1" smtClean="0">
                        <a:latin typeface="Cambria Math" panose="02040503050406030204" pitchFamily="18" charset="0"/>
                      </a:rPr>
                      <m:t>𝑥</m:t>
                    </m:r>
                    <m:r>
                      <a:rPr lang="en-SG" sz="2200" b="0" i="1" smtClean="0">
                        <a:latin typeface="Cambria Math" panose="02040503050406030204" pitchFamily="18" charset="0"/>
                      </a:rPr>
                      <m:t>)</m:t>
                    </m:r>
                  </m:oMath>
                </a14:m>
                <a:r>
                  <a:rPr lang="en-US" sz="2200" dirty="0">
                    <a:latin typeface="+mn-lt"/>
                  </a:rPr>
                  <a:t> on evaluation points </a:t>
                </a:r>
                <a14:m>
                  <m:oMath xmlns:m="http://schemas.openxmlformats.org/officeDocument/2006/math">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𝛼</m:t>
                        </m:r>
                      </m:e>
                      <m:sub>
                        <m:r>
                          <a:rPr lang="en-SG" sz="2200" b="0" i="1" smtClean="0">
                            <a:latin typeface="Cambria Math" panose="02040503050406030204" pitchFamily="18" charset="0"/>
                          </a:rPr>
                          <m:t>1</m:t>
                        </m:r>
                      </m:sub>
                    </m:sSub>
                    <m:r>
                      <a:rPr lang="en-SG" sz="2200" b="0" i="1" smtClean="0">
                        <a:latin typeface="Cambria Math" panose="02040503050406030204" pitchFamily="18" charset="0"/>
                      </a:rPr>
                      <m:t>,⋯, </m:t>
                    </m:r>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𝛼</m:t>
                        </m:r>
                      </m:e>
                      <m:sub>
                        <m:r>
                          <a:rPr lang="en-SG" sz="2200" b="0" i="1" smtClean="0">
                            <a:latin typeface="Cambria Math" panose="02040503050406030204" pitchFamily="18" charset="0"/>
                          </a:rPr>
                          <m:t>𝑛</m:t>
                        </m:r>
                      </m:sub>
                    </m:sSub>
                  </m:oMath>
                </a14:m>
                <a:endParaRPr lang="en-US" sz="2200" dirty="0">
                  <a:latin typeface="+mn-lt"/>
                </a:endParaRPr>
              </a:p>
              <a:p>
                <a:pPr algn="just"/>
                <a:r>
                  <a:rPr lang="en-US" sz="2200" dirty="0">
                    <a:latin typeface="+mn-lt"/>
                  </a:rPr>
                  <a:t>Suppose </a:t>
                </a:r>
                <a14:m>
                  <m:oMath xmlns:m="http://schemas.openxmlformats.org/officeDocument/2006/math">
                    <m:sSub>
                      <m:sSubPr>
                        <m:ctrlPr>
                          <a:rPr lang="en-SG" sz="2200" b="0" i="1" smtClean="0">
                            <a:latin typeface="Cambria Math" panose="02040503050406030204" pitchFamily="18" charset="0"/>
                          </a:rPr>
                        </m:ctrlPr>
                      </m:sSubPr>
                      <m:e>
                        <m:r>
                          <a:rPr lang="en-SG" sz="2200" b="0" i="1" smtClean="0">
                            <a:latin typeface="Cambria Math" panose="02040503050406030204" pitchFamily="18" charset="0"/>
                          </a:rPr>
                          <m:t>𝑠</m:t>
                        </m:r>
                      </m:e>
                      <m:sub>
                        <m:r>
                          <a:rPr lang="en-SG" sz="2200" b="0" i="1" smtClean="0">
                            <a:latin typeface="Cambria Math" panose="02040503050406030204" pitchFamily="18" charset="0"/>
                          </a:rPr>
                          <m:t>1</m:t>
                        </m:r>
                      </m:sub>
                    </m:sSub>
                  </m:oMath>
                </a14:m>
                <a:r>
                  <a:rPr lang="en-US" sz="2200" dirty="0">
                    <a:latin typeface="+mn-lt"/>
                  </a:rPr>
                  <a:t> is lost</a:t>
                </a:r>
              </a:p>
              <a:p>
                <a:pPr lvl="1" algn="just"/>
                <a:r>
                  <a:rPr lang="en-US" sz="1800" dirty="0">
                    <a:latin typeface="+mn-lt"/>
                  </a:rPr>
                  <a:t>Straightforward repair: have the parties regenerate the secret </a:t>
                </a:r>
                <a14:m>
                  <m:oMath xmlns:m="http://schemas.openxmlformats.org/officeDocument/2006/math">
                    <m:r>
                      <a:rPr lang="en-SG" sz="1800" b="0" i="1" smtClean="0">
                        <a:latin typeface="Cambria Math" panose="02040503050406030204" pitchFamily="18" charset="0"/>
                      </a:rPr>
                      <m:t>𝑠</m:t>
                    </m:r>
                  </m:oMath>
                </a14:m>
                <a:r>
                  <a:rPr lang="en-US" sz="1800" dirty="0">
                    <a:latin typeface="+mn-lt"/>
                  </a:rPr>
                  <a:t> and the generating polynomial </a:t>
                </a:r>
                <a14:m>
                  <m:oMath xmlns:m="http://schemas.openxmlformats.org/officeDocument/2006/math">
                    <m:r>
                      <a:rPr lang="en-SG" sz="1800" b="0" i="1" smtClean="0">
                        <a:latin typeface="Cambria Math" panose="02040503050406030204" pitchFamily="18" charset="0"/>
                      </a:rPr>
                      <m:t>𝑓</m:t>
                    </m:r>
                    <m:r>
                      <a:rPr lang="en-SG" sz="1800" b="0" i="1" smtClean="0">
                        <a:latin typeface="Cambria Math" panose="02040503050406030204" pitchFamily="18" charset="0"/>
                      </a:rPr>
                      <m:t>(</m:t>
                    </m:r>
                    <m:r>
                      <a:rPr lang="en-SG" sz="1800" b="0" i="1" smtClean="0">
                        <a:latin typeface="Cambria Math" panose="02040503050406030204" pitchFamily="18" charset="0"/>
                      </a:rPr>
                      <m:t>𝑥</m:t>
                    </m:r>
                    <m:r>
                      <a:rPr lang="en-SG" sz="1800" b="0" i="1" smtClean="0">
                        <a:latin typeface="Cambria Math" panose="02040503050406030204" pitchFamily="18" charset="0"/>
                      </a:rPr>
                      <m:t>)</m:t>
                    </m:r>
                  </m:oMath>
                </a14:m>
                <a:r>
                  <a:rPr lang="en-US" sz="1800" dirty="0">
                    <a:latin typeface="+mn-lt"/>
                  </a:rPr>
                  <a:t>, which can then be used to generate </a:t>
                </a:r>
                <a14:m>
                  <m:oMath xmlns:m="http://schemas.openxmlformats.org/officeDocument/2006/math">
                    <m:sSub>
                      <m:sSubPr>
                        <m:ctrlPr>
                          <a:rPr lang="en-SG" sz="1800" b="0" i="1" smtClean="0">
                            <a:latin typeface="Cambria Math" panose="02040503050406030204" pitchFamily="18" charset="0"/>
                          </a:rPr>
                        </m:ctrlPr>
                      </m:sSubPr>
                      <m:e>
                        <m:r>
                          <a:rPr lang="en-SG" sz="1800" b="0" i="1" smtClean="0">
                            <a:latin typeface="Cambria Math" panose="02040503050406030204" pitchFamily="18" charset="0"/>
                          </a:rPr>
                          <m:t>𝑠</m:t>
                        </m:r>
                      </m:e>
                      <m:sub>
                        <m:r>
                          <a:rPr lang="en-SG" sz="1800" b="0" i="1" smtClean="0">
                            <a:latin typeface="Cambria Math" panose="02040503050406030204" pitchFamily="18" charset="0"/>
                          </a:rPr>
                          <m:t>1</m:t>
                        </m:r>
                      </m:sub>
                    </m:sSub>
                  </m:oMath>
                </a14:m>
                <a:r>
                  <a:rPr lang="en-US" sz="1800" dirty="0">
                    <a:latin typeface="+mn-lt"/>
                  </a:rPr>
                  <a:t> to be returned to the original holder</a:t>
                </a:r>
              </a:p>
              <a:p>
                <a:pPr lvl="1" algn="just"/>
                <a:r>
                  <a:rPr lang="en-US" sz="1800" dirty="0">
                    <a:latin typeface="+mn-lt"/>
                  </a:rPr>
                  <a:t>Disadvantages: </a:t>
                </a:r>
              </a:p>
              <a:p>
                <a:pPr lvl="2" algn="just"/>
                <a:r>
                  <a:rPr lang="en-US" sz="1400" dirty="0">
                    <a:latin typeface="+mn-lt"/>
                  </a:rPr>
                  <a:t>Such protocol does not provide any privacy guarantee for the secret, polynomial and other shares </a:t>
                </a:r>
                <a:r>
                  <a:rPr lang="en-US" sz="1400" dirty="0">
                    <a:latin typeface="+mn-lt"/>
                    <a:sym typeface="Wingdings" panose="05000000000000000000" pitchFamily="2" charset="2"/>
                  </a:rPr>
                  <a:t>may be fixed by having the parties run a mini MPC protocol to jointly perform the computation described</a:t>
                </a:r>
              </a:p>
              <a:p>
                <a:pPr lvl="2" algn="just"/>
                <a:r>
                  <a:rPr lang="en-US" sz="1400" dirty="0">
                    <a:latin typeface="+mn-lt"/>
                    <a:sym typeface="Wingdings" panose="05000000000000000000" pitchFamily="2" charset="2"/>
                  </a:rPr>
                  <a:t>With privacy threshold proportional to the number of parties, the number of parties that need to join the repairing process is also proportional to the number of parties, which may not be feasible when </a:t>
                </a:r>
                <a14:m>
                  <m:oMath xmlns:m="http://schemas.openxmlformats.org/officeDocument/2006/math">
                    <m:r>
                      <a:rPr lang="en-SG" sz="1400" b="0" i="1" smtClean="0">
                        <a:latin typeface="Cambria Math" panose="02040503050406030204" pitchFamily="18" charset="0"/>
                        <a:sym typeface="Wingdings" panose="05000000000000000000" pitchFamily="2" charset="2"/>
                      </a:rPr>
                      <m:t>𝑛</m:t>
                    </m:r>
                  </m:oMath>
                </a14:m>
                <a:r>
                  <a:rPr lang="en-US" sz="1400" dirty="0">
                    <a:latin typeface="+mn-lt"/>
                  </a:rPr>
                  <a:t> grows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514858"/>
                <a:ext cx="9144000" cy="4113784"/>
              </a:xfrm>
              <a:blipFill>
                <a:blip r:embed="rId2"/>
                <a:stretch>
                  <a:fillRect l="-733" t="-889" r="-867"/>
                </a:stretch>
              </a:blipFill>
            </p:spPr>
            <p:txBody>
              <a:bodyPr/>
              <a:lstStyle/>
              <a:p>
                <a:r>
                  <a:rPr lang="en-SG">
                    <a:noFill/>
                  </a:rPr>
                  <a:t> </a:t>
                </a:r>
              </a:p>
            </p:txBody>
          </p:sp>
        </mc:Fallback>
      </mc:AlternateContent>
    </p:spTree>
    <p:extLst>
      <p:ext uri="{BB962C8B-B14F-4D97-AF65-F5344CB8AC3E}">
        <p14:creationId xmlns:p14="http://schemas.microsoft.com/office/powerpoint/2010/main" val="428114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926"/>
          </a:xfrm>
        </p:spPr>
        <p:txBody>
          <a:bodyPr>
            <a:normAutofit/>
          </a:bodyPr>
          <a:lstStyle/>
          <a:p>
            <a:r>
              <a:rPr lang="en-US" sz="3200" dirty="0">
                <a:latin typeface="+mn-lt"/>
              </a:rPr>
              <a:t>Locality</a:t>
            </a:r>
            <a:endParaRPr lang="en-SG" sz="32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0671"/>
                <a:ext cx="9144000" cy="4113784"/>
              </a:xfrm>
            </p:spPr>
            <p:txBody>
              <a:bodyPr>
                <a:noAutofit/>
              </a:bodyPr>
              <a:lstStyle/>
              <a:p>
                <a:pPr algn="just"/>
                <a:r>
                  <a:rPr lang="en-US" sz="2200" dirty="0">
                    <a:latin typeface="+mn-lt"/>
                  </a:rPr>
                  <a:t>Here our aim is to have the repairing process to involve a limited number of parties, which is similar to the focus of repair bandwidth in regenerating error correcting code</a:t>
                </a:r>
              </a:p>
              <a:p>
                <a:pPr algn="just"/>
                <a:r>
                  <a:rPr lang="en-US" sz="2200" dirty="0">
                    <a:latin typeface="+mn-lt"/>
                  </a:rPr>
                  <a:t>In addition to having a smaller number of parties, we also would like to have the concept of locality, which is about the helpers that are involved</a:t>
                </a:r>
              </a:p>
              <a:p>
                <a:pPr lvl="1" algn="just"/>
                <a:r>
                  <a:rPr lang="en-US" sz="1800" dirty="0">
                    <a:latin typeface="+mn-lt"/>
                  </a:rPr>
                  <a:t>More specifically, parties are grouped to smaller subgroups of size </a:t>
                </a:r>
                <a14:m>
                  <m:oMath xmlns:m="http://schemas.openxmlformats.org/officeDocument/2006/math">
                    <m:r>
                      <a:rPr lang="en-SG" sz="1800" b="0" i="1" smtClean="0">
                        <a:latin typeface="Cambria Math" panose="02040503050406030204" pitchFamily="18" charset="0"/>
                      </a:rPr>
                      <m:t>ℓ&lt;</m:t>
                    </m:r>
                    <m:r>
                      <a:rPr lang="en-SG" sz="1800" b="0" i="1" smtClean="0">
                        <a:latin typeface="Cambria Math" panose="02040503050406030204" pitchFamily="18" charset="0"/>
                      </a:rPr>
                      <m:t>𝑛</m:t>
                    </m:r>
                  </m:oMath>
                </a14:m>
                <a:r>
                  <a:rPr lang="en-US" sz="1800" dirty="0">
                    <a:latin typeface="+mn-lt"/>
                  </a:rPr>
                  <a:t> and repairing process of the share of one party only involves parties from the same subgroups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0671"/>
                <a:ext cx="9144000" cy="4113784"/>
              </a:xfrm>
              <a:blipFill>
                <a:blip r:embed="rId2"/>
                <a:stretch>
                  <a:fillRect l="-733" t="-1037" r="-867"/>
                </a:stretch>
              </a:blipFill>
            </p:spPr>
            <p:txBody>
              <a:bodyPr/>
              <a:lstStyle/>
              <a:p>
                <a:r>
                  <a:rPr lang="en-SG">
                    <a:noFill/>
                  </a:rPr>
                  <a:t> </a:t>
                </a:r>
              </a:p>
            </p:txBody>
          </p:sp>
        </mc:Fallback>
      </mc:AlternateContent>
    </p:spTree>
    <p:extLst>
      <p:ext uri="{BB962C8B-B14F-4D97-AF65-F5344CB8AC3E}">
        <p14:creationId xmlns:p14="http://schemas.microsoft.com/office/powerpoint/2010/main" val="152836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4DD138F137E1479C2B9D5360196364" ma:contentTypeVersion="2" ma:contentTypeDescription="Create a new document." ma:contentTypeScope="" ma:versionID="cb23751d4dc0235b9b0f1662a6bb5491">
  <xsd:schema xmlns:xsd="http://www.w3.org/2001/XMLSchema" xmlns:xs="http://www.w3.org/2001/XMLSchema" xmlns:p="http://schemas.microsoft.com/office/2006/metadata/properties" xmlns:ns3="e117449b-7a04-4f15-a3bc-5ea3e2e74efc" targetNamespace="http://schemas.microsoft.com/office/2006/metadata/properties" ma:root="true" ma:fieldsID="5aca99cdf7a031b7cce0131a068e7ce4" ns3:_="">
    <xsd:import namespace="e117449b-7a04-4f15-a3bc-5ea3e2e74ef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7449b-7a04-4f15-a3bc-5ea3e2e74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480672-0F0F-4A25-B739-F944C42DE9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7449b-7a04-4f15-a3bc-5ea3e2e74e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B8030-6F99-446F-BD3B-E5E3F435F1FD}">
  <ds:schemaRefs>
    <ds:schemaRef ds:uri="http://schemas.microsoft.com/sharepoint/v3/contenttype/forms"/>
  </ds:schemaRefs>
</ds:datastoreItem>
</file>

<file path=customXml/itemProps3.xml><?xml version="1.0" encoding="utf-8"?>
<ds:datastoreItem xmlns:ds="http://schemas.openxmlformats.org/officeDocument/2006/customXml" ds:itemID="{264D3FE7-A0C8-4453-A806-BCAD6F53B901}">
  <ds:schemaRefs>
    <ds:schemaRef ds:uri="http://schemas.microsoft.com/office/2006/documentManagement/types"/>
    <ds:schemaRef ds:uri="http://schemas.microsoft.com/office/infopath/2007/PartnerControls"/>
    <ds:schemaRef ds:uri="http://purl.org/dc/dcmitype/"/>
    <ds:schemaRef ds:uri="http://purl.org/dc/terms/"/>
    <ds:schemaRef ds:uri="http://purl.org/dc/elements/1.1/"/>
    <ds:schemaRef ds:uri="e117449b-7a04-4f15-a3bc-5ea3e2e74efc"/>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2631</TotalTime>
  <Words>2175</Words>
  <Application>Microsoft Office PowerPoint</Application>
  <PresentationFormat>On-screen Show (16:9)</PresentationFormat>
  <Paragraphs>143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Cambria Math</vt:lpstr>
      <vt:lpstr>Office Theme</vt:lpstr>
      <vt:lpstr>Strongly Multiplicative Secret Sharing Schemes with Repairing Ability</vt:lpstr>
      <vt:lpstr>Overview</vt:lpstr>
      <vt:lpstr>Overview</vt:lpstr>
      <vt:lpstr>Ramp Secret Sharing Scheme</vt:lpstr>
      <vt:lpstr>Linearity, Multiplicative, Strong Multiplicative</vt:lpstr>
      <vt:lpstr>Multiparty Computation (MPC) Scheme</vt:lpstr>
      <vt:lpstr>Shamir Secret Sharing Scheme</vt:lpstr>
      <vt:lpstr>Repairing Shares</vt:lpstr>
      <vt:lpstr>Locality</vt:lpstr>
      <vt:lpstr>Discussions</vt:lpstr>
      <vt:lpstr>Natural Questions</vt:lpstr>
      <vt:lpstr>Discussions</vt:lpstr>
      <vt:lpstr>Existing Results</vt:lpstr>
      <vt:lpstr>Overview</vt:lpstr>
      <vt:lpstr>Naïve Solution through Two-Steps Shamir SSS</vt:lpstr>
      <vt:lpstr>Naïve Solution Property</vt:lpstr>
      <vt:lpstr>Property of Naïve Solution</vt:lpstr>
      <vt:lpstr>Overview</vt:lpstr>
      <vt:lpstr>Reference Paper in Consideration</vt:lpstr>
      <vt:lpstr>Proposed Construction</vt:lpstr>
      <vt:lpstr>Proposed Construction – General Discussion</vt:lpstr>
      <vt:lpstr>Proposed Construction – Thresholds</vt:lpstr>
      <vt:lpstr>Proposed Construction – Multiplicativity</vt:lpstr>
      <vt:lpstr>Proposed Construction – Repairing Scheme</vt:lpstr>
      <vt:lpstr>Possible Future Research Direction – Application in MPC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Leakage Resilient Secret Sharing Scheme</dc:title>
  <dc:creator>Ivan Tjuawinata (Dr)</dc:creator>
  <cp:lastModifiedBy>Ivan Tjuawinata</cp:lastModifiedBy>
  <cp:revision>58</cp:revision>
  <dcterms:created xsi:type="dcterms:W3CDTF">2020-05-31T05:55:08Z</dcterms:created>
  <dcterms:modified xsi:type="dcterms:W3CDTF">2024-04-16T07:12:04Z</dcterms:modified>
</cp:coreProperties>
</file>