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7"/>
  </p:notesMasterIdLst>
  <p:sldIdLst>
    <p:sldId id="306" r:id="rId5"/>
    <p:sldId id="308" r:id="rId6"/>
    <p:sldId id="720" r:id="rId7"/>
    <p:sldId id="722" r:id="rId8"/>
    <p:sldId id="669" r:id="rId9"/>
    <p:sldId id="313" r:id="rId10"/>
    <p:sldId id="671" r:id="rId11"/>
    <p:sldId id="712" r:id="rId12"/>
    <p:sldId id="316" r:id="rId13"/>
    <p:sldId id="314" r:id="rId14"/>
    <p:sldId id="464" r:id="rId15"/>
    <p:sldId id="723" r:id="rId16"/>
    <p:sldId id="716" r:id="rId17"/>
    <p:sldId id="724" r:id="rId18"/>
    <p:sldId id="725" r:id="rId19"/>
    <p:sldId id="683" r:id="rId20"/>
    <p:sldId id="695" r:id="rId21"/>
    <p:sldId id="698" r:id="rId22"/>
    <p:sldId id="699" r:id="rId23"/>
    <p:sldId id="700" r:id="rId24"/>
    <p:sldId id="701" r:id="rId25"/>
    <p:sldId id="702" r:id="rId26"/>
    <p:sldId id="697" r:id="rId27"/>
    <p:sldId id="703" r:id="rId28"/>
    <p:sldId id="704" r:id="rId29"/>
    <p:sldId id="706" r:id="rId30"/>
    <p:sldId id="453" r:id="rId31"/>
    <p:sldId id="707" r:id="rId32"/>
    <p:sldId id="708" r:id="rId33"/>
    <p:sldId id="709" r:id="rId34"/>
    <p:sldId id="714" r:id="rId35"/>
    <p:sldId id="403" r:id="rId36"/>
    <p:sldId id="473" r:id="rId37"/>
    <p:sldId id="404" r:id="rId38"/>
    <p:sldId id="651" r:id="rId39"/>
    <p:sldId id="405" r:id="rId40"/>
    <p:sldId id="726" r:id="rId41"/>
    <p:sldId id="411" r:id="rId42"/>
    <p:sldId id="412" r:id="rId43"/>
    <p:sldId id="413" r:id="rId44"/>
    <p:sldId id="414" r:id="rId45"/>
    <p:sldId id="440" r:id="rId46"/>
    <p:sldId id="442" r:id="rId47"/>
    <p:sldId id="417" r:id="rId48"/>
    <p:sldId id="415" r:id="rId49"/>
    <p:sldId id="425" r:id="rId50"/>
    <p:sldId id="492" r:id="rId51"/>
    <p:sldId id="426" r:id="rId52"/>
    <p:sldId id="643" r:id="rId53"/>
    <p:sldId id="429" r:id="rId54"/>
    <p:sldId id="436" r:id="rId55"/>
    <p:sldId id="647" r:id="rId56"/>
  </p:sldIdLst>
  <p:sldSz cx="14630400" cy="8229600"/>
  <p:notesSz cx="6858000" cy="9144000"/>
  <p:defaultTextStyle>
    <a:defPPr marL="0" marR="0" indent="0" algn="l" defTabSz="548640" rtl="0" fontAlgn="auto" latinLnBrk="1" hangingPunct="0">
      <a:lnSpc>
        <a:spcPct val="100000"/>
      </a:lnSpc>
      <a:spcBef>
        <a:spcPts val="0"/>
      </a:spcBef>
      <a:spcAft>
        <a:spcPts val="0"/>
      </a:spcAft>
      <a:buClrTx/>
      <a:buSzTx/>
      <a:buFontTx/>
      <a:buNone/>
      <a:tabLst/>
      <a:defRPr kumimoji="0" sz="1080" b="0" i="0" u="none" strike="noStrike" cap="none" spc="0" normalizeH="0" baseline="0">
        <a:ln>
          <a:noFill/>
        </a:ln>
        <a:solidFill>
          <a:srgbClr val="000000"/>
        </a:solidFill>
        <a:effectLst/>
        <a:uFillTx/>
      </a:defRPr>
    </a:defPPr>
    <a:lvl1pPr marL="0" marR="0" indent="0" algn="l" defTabSz="495300" rtl="0" fontAlgn="auto" latinLnBrk="0" hangingPunct="0">
      <a:lnSpc>
        <a:spcPct val="100000"/>
      </a:lnSpc>
      <a:spcBef>
        <a:spcPts val="0"/>
      </a:spcBef>
      <a:spcAft>
        <a:spcPts val="0"/>
      </a:spcAft>
      <a:buClrTx/>
      <a:buSzTx/>
      <a:buFontTx/>
      <a:buNone/>
      <a:tabLst/>
      <a:defRPr kumimoji="0" sz="1920" b="0" i="0" u="none" strike="noStrike" cap="none" spc="0" normalizeH="0" baseline="0">
        <a:ln>
          <a:noFill/>
        </a:ln>
        <a:solidFill>
          <a:srgbClr val="FFFFFF"/>
        </a:solidFill>
        <a:effectLst/>
        <a:uFillTx/>
        <a:latin typeface="Asap SemiBold"/>
        <a:ea typeface="Asap SemiBold"/>
        <a:cs typeface="Asap SemiBold"/>
        <a:sym typeface="Asap SemiBold"/>
      </a:defRPr>
    </a:lvl1pPr>
    <a:lvl2pPr marL="0" marR="0" indent="137160" algn="l" defTabSz="495300" rtl="0" fontAlgn="auto" latinLnBrk="0" hangingPunct="0">
      <a:lnSpc>
        <a:spcPct val="100000"/>
      </a:lnSpc>
      <a:spcBef>
        <a:spcPts val="0"/>
      </a:spcBef>
      <a:spcAft>
        <a:spcPts val="0"/>
      </a:spcAft>
      <a:buClrTx/>
      <a:buSzTx/>
      <a:buFontTx/>
      <a:buNone/>
      <a:tabLst/>
      <a:defRPr kumimoji="0" sz="1920" b="0" i="0" u="none" strike="noStrike" cap="none" spc="0" normalizeH="0" baseline="0">
        <a:ln>
          <a:noFill/>
        </a:ln>
        <a:solidFill>
          <a:srgbClr val="FFFFFF"/>
        </a:solidFill>
        <a:effectLst/>
        <a:uFillTx/>
        <a:latin typeface="Asap SemiBold"/>
        <a:ea typeface="Asap SemiBold"/>
        <a:cs typeface="Asap SemiBold"/>
        <a:sym typeface="Asap SemiBold"/>
      </a:defRPr>
    </a:lvl2pPr>
    <a:lvl3pPr marL="0" marR="0" indent="274320" algn="l" defTabSz="495300" rtl="0" fontAlgn="auto" latinLnBrk="0" hangingPunct="0">
      <a:lnSpc>
        <a:spcPct val="100000"/>
      </a:lnSpc>
      <a:spcBef>
        <a:spcPts val="0"/>
      </a:spcBef>
      <a:spcAft>
        <a:spcPts val="0"/>
      </a:spcAft>
      <a:buClrTx/>
      <a:buSzTx/>
      <a:buFontTx/>
      <a:buNone/>
      <a:tabLst/>
      <a:defRPr kumimoji="0" sz="1920" b="0" i="0" u="none" strike="noStrike" cap="none" spc="0" normalizeH="0" baseline="0">
        <a:ln>
          <a:noFill/>
        </a:ln>
        <a:solidFill>
          <a:srgbClr val="FFFFFF"/>
        </a:solidFill>
        <a:effectLst/>
        <a:uFillTx/>
        <a:latin typeface="Asap SemiBold"/>
        <a:ea typeface="Asap SemiBold"/>
        <a:cs typeface="Asap SemiBold"/>
        <a:sym typeface="Asap SemiBold"/>
      </a:defRPr>
    </a:lvl3pPr>
    <a:lvl4pPr marL="0" marR="0" indent="411480" algn="l" defTabSz="495300" rtl="0" fontAlgn="auto" latinLnBrk="0" hangingPunct="0">
      <a:lnSpc>
        <a:spcPct val="100000"/>
      </a:lnSpc>
      <a:spcBef>
        <a:spcPts val="0"/>
      </a:spcBef>
      <a:spcAft>
        <a:spcPts val="0"/>
      </a:spcAft>
      <a:buClrTx/>
      <a:buSzTx/>
      <a:buFontTx/>
      <a:buNone/>
      <a:tabLst/>
      <a:defRPr kumimoji="0" sz="1920" b="0" i="0" u="none" strike="noStrike" cap="none" spc="0" normalizeH="0" baseline="0">
        <a:ln>
          <a:noFill/>
        </a:ln>
        <a:solidFill>
          <a:srgbClr val="FFFFFF"/>
        </a:solidFill>
        <a:effectLst/>
        <a:uFillTx/>
        <a:latin typeface="Asap SemiBold"/>
        <a:ea typeface="Asap SemiBold"/>
        <a:cs typeface="Asap SemiBold"/>
        <a:sym typeface="Asap SemiBold"/>
      </a:defRPr>
    </a:lvl4pPr>
    <a:lvl5pPr marL="0" marR="0" indent="548640" algn="l" defTabSz="495300" rtl="0" fontAlgn="auto" latinLnBrk="0" hangingPunct="0">
      <a:lnSpc>
        <a:spcPct val="100000"/>
      </a:lnSpc>
      <a:spcBef>
        <a:spcPts val="0"/>
      </a:spcBef>
      <a:spcAft>
        <a:spcPts val="0"/>
      </a:spcAft>
      <a:buClrTx/>
      <a:buSzTx/>
      <a:buFontTx/>
      <a:buNone/>
      <a:tabLst/>
      <a:defRPr kumimoji="0" sz="1920" b="0" i="0" u="none" strike="noStrike" cap="none" spc="0" normalizeH="0" baseline="0">
        <a:ln>
          <a:noFill/>
        </a:ln>
        <a:solidFill>
          <a:srgbClr val="FFFFFF"/>
        </a:solidFill>
        <a:effectLst/>
        <a:uFillTx/>
        <a:latin typeface="Asap SemiBold"/>
        <a:ea typeface="Asap SemiBold"/>
        <a:cs typeface="Asap SemiBold"/>
        <a:sym typeface="Asap SemiBold"/>
      </a:defRPr>
    </a:lvl5pPr>
    <a:lvl6pPr marL="0" marR="0" indent="685800" algn="l" defTabSz="495300" rtl="0" fontAlgn="auto" latinLnBrk="0" hangingPunct="0">
      <a:lnSpc>
        <a:spcPct val="100000"/>
      </a:lnSpc>
      <a:spcBef>
        <a:spcPts val="0"/>
      </a:spcBef>
      <a:spcAft>
        <a:spcPts val="0"/>
      </a:spcAft>
      <a:buClrTx/>
      <a:buSzTx/>
      <a:buFontTx/>
      <a:buNone/>
      <a:tabLst/>
      <a:defRPr kumimoji="0" sz="1920" b="0" i="0" u="none" strike="noStrike" cap="none" spc="0" normalizeH="0" baseline="0">
        <a:ln>
          <a:noFill/>
        </a:ln>
        <a:solidFill>
          <a:srgbClr val="FFFFFF"/>
        </a:solidFill>
        <a:effectLst/>
        <a:uFillTx/>
        <a:latin typeface="Asap SemiBold"/>
        <a:ea typeface="Asap SemiBold"/>
        <a:cs typeface="Asap SemiBold"/>
        <a:sym typeface="Asap SemiBold"/>
      </a:defRPr>
    </a:lvl6pPr>
    <a:lvl7pPr marL="0" marR="0" indent="822960" algn="l" defTabSz="495300" rtl="0" fontAlgn="auto" latinLnBrk="0" hangingPunct="0">
      <a:lnSpc>
        <a:spcPct val="100000"/>
      </a:lnSpc>
      <a:spcBef>
        <a:spcPts val="0"/>
      </a:spcBef>
      <a:spcAft>
        <a:spcPts val="0"/>
      </a:spcAft>
      <a:buClrTx/>
      <a:buSzTx/>
      <a:buFontTx/>
      <a:buNone/>
      <a:tabLst/>
      <a:defRPr kumimoji="0" sz="1920" b="0" i="0" u="none" strike="noStrike" cap="none" spc="0" normalizeH="0" baseline="0">
        <a:ln>
          <a:noFill/>
        </a:ln>
        <a:solidFill>
          <a:srgbClr val="FFFFFF"/>
        </a:solidFill>
        <a:effectLst/>
        <a:uFillTx/>
        <a:latin typeface="Asap SemiBold"/>
        <a:ea typeface="Asap SemiBold"/>
        <a:cs typeface="Asap SemiBold"/>
        <a:sym typeface="Asap SemiBold"/>
      </a:defRPr>
    </a:lvl7pPr>
    <a:lvl8pPr marL="0" marR="0" indent="960120" algn="l" defTabSz="495300" rtl="0" fontAlgn="auto" latinLnBrk="0" hangingPunct="0">
      <a:lnSpc>
        <a:spcPct val="100000"/>
      </a:lnSpc>
      <a:spcBef>
        <a:spcPts val="0"/>
      </a:spcBef>
      <a:spcAft>
        <a:spcPts val="0"/>
      </a:spcAft>
      <a:buClrTx/>
      <a:buSzTx/>
      <a:buFontTx/>
      <a:buNone/>
      <a:tabLst/>
      <a:defRPr kumimoji="0" sz="1920" b="0" i="0" u="none" strike="noStrike" cap="none" spc="0" normalizeH="0" baseline="0">
        <a:ln>
          <a:noFill/>
        </a:ln>
        <a:solidFill>
          <a:srgbClr val="FFFFFF"/>
        </a:solidFill>
        <a:effectLst/>
        <a:uFillTx/>
        <a:latin typeface="Asap SemiBold"/>
        <a:ea typeface="Asap SemiBold"/>
        <a:cs typeface="Asap SemiBold"/>
        <a:sym typeface="Asap SemiBold"/>
      </a:defRPr>
    </a:lvl8pPr>
    <a:lvl9pPr marL="0" marR="0" indent="1097280" algn="l" defTabSz="495300" rtl="0" fontAlgn="auto" latinLnBrk="0" hangingPunct="0">
      <a:lnSpc>
        <a:spcPct val="100000"/>
      </a:lnSpc>
      <a:spcBef>
        <a:spcPts val="0"/>
      </a:spcBef>
      <a:spcAft>
        <a:spcPts val="0"/>
      </a:spcAft>
      <a:buClrTx/>
      <a:buSzTx/>
      <a:buFontTx/>
      <a:buNone/>
      <a:tabLst/>
      <a:defRPr kumimoji="0" sz="1920" b="0" i="0" u="none" strike="noStrike" cap="none" spc="0" normalizeH="0" baseline="0">
        <a:ln>
          <a:noFill/>
        </a:ln>
        <a:solidFill>
          <a:srgbClr val="FFFFFF"/>
        </a:solidFill>
        <a:effectLst/>
        <a:uFillTx/>
        <a:latin typeface="Asap SemiBold"/>
        <a:ea typeface="Asap SemiBold"/>
        <a:cs typeface="Asap SemiBold"/>
        <a:sym typeface="Asap SemiBold"/>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21"/>
    <a:srgbClr val="5E5E5E"/>
    <a:srgbClr val="1A72F7"/>
    <a:srgbClr val="D687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7" autoAdjust="0"/>
    <p:restoredTop sz="94253"/>
  </p:normalViewPr>
  <p:slideViewPr>
    <p:cSldViewPr snapToGrid="0" snapToObjects="1">
      <p:cViewPr varScale="1">
        <p:scale>
          <a:sx n="88" d="100"/>
          <a:sy n="88" d="100"/>
        </p:scale>
        <p:origin x="216" y="68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74320" latinLnBrk="0">
      <a:lnSpc>
        <a:spcPct val="117999"/>
      </a:lnSpc>
      <a:defRPr sz="1320">
        <a:latin typeface="Helvetica Neue"/>
        <a:ea typeface="Helvetica Neue"/>
        <a:cs typeface="Helvetica Neue"/>
        <a:sym typeface="Helvetica Neue"/>
      </a:defRPr>
    </a:lvl1pPr>
    <a:lvl2pPr indent="137160" defTabSz="274320" latinLnBrk="0">
      <a:lnSpc>
        <a:spcPct val="117999"/>
      </a:lnSpc>
      <a:defRPr sz="1320">
        <a:latin typeface="Helvetica Neue"/>
        <a:ea typeface="Helvetica Neue"/>
        <a:cs typeface="Helvetica Neue"/>
        <a:sym typeface="Helvetica Neue"/>
      </a:defRPr>
    </a:lvl2pPr>
    <a:lvl3pPr indent="274320" defTabSz="274320" latinLnBrk="0">
      <a:lnSpc>
        <a:spcPct val="117999"/>
      </a:lnSpc>
      <a:defRPr sz="1320">
        <a:latin typeface="Helvetica Neue"/>
        <a:ea typeface="Helvetica Neue"/>
        <a:cs typeface="Helvetica Neue"/>
        <a:sym typeface="Helvetica Neue"/>
      </a:defRPr>
    </a:lvl3pPr>
    <a:lvl4pPr indent="411480" defTabSz="274320" latinLnBrk="0">
      <a:lnSpc>
        <a:spcPct val="117999"/>
      </a:lnSpc>
      <a:defRPr sz="1320">
        <a:latin typeface="Helvetica Neue"/>
        <a:ea typeface="Helvetica Neue"/>
        <a:cs typeface="Helvetica Neue"/>
        <a:sym typeface="Helvetica Neue"/>
      </a:defRPr>
    </a:lvl4pPr>
    <a:lvl5pPr indent="548640" defTabSz="274320" latinLnBrk="0">
      <a:lnSpc>
        <a:spcPct val="117999"/>
      </a:lnSpc>
      <a:defRPr sz="1320">
        <a:latin typeface="Helvetica Neue"/>
        <a:ea typeface="Helvetica Neue"/>
        <a:cs typeface="Helvetica Neue"/>
        <a:sym typeface="Helvetica Neue"/>
      </a:defRPr>
    </a:lvl5pPr>
    <a:lvl6pPr indent="685800" defTabSz="274320" latinLnBrk="0">
      <a:lnSpc>
        <a:spcPct val="117999"/>
      </a:lnSpc>
      <a:defRPr sz="1320">
        <a:latin typeface="Helvetica Neue"/>
        <a:ea typeface="Helvetica Neue"/>
        <a:cs typeface="Helvetica Neue"/>
        <a:sym typeface="Helvetica Neue"/>
      </a:defRPr>
    </a:lvl6pPr>
    <a:lvl7pPr indent="822960" defTabSz="274320" latinLnBrk="0">
      <a:lnSpc>
        <a:spcPct val="117999"/>
      </a:lnSpc>
      <a:defRPr sz="1320">
        <a:latin typeface="Helvetica Neue"/>
        <a:ea typeface="Helvetica Neue"/>
        <a:cs typeface="Helvetica Neue"/>
        <a:sym typeface="Helvetica Neue"/>
      </a:defRPr>
    </a:lvl7pPr>
    <a:lvl8pPr indent="960120" defTabSz="274320" latinLnBrk="0">
      <a:lnSpc>
        <a:spcPct val="117999"/>
      </a:lnSpc>
      <a:defRPr sz="1320">
        <a:latin typeface="Helvetica Neue"/>
        <a:ea typeface="Helvetica Neue"/>
        <a:cs typeface="Helvetica Neue"/>
        <a:sym typeface="Helvetica Neue"/>
      </a:defRPr>
    </a:lvl8pPr>
    <a:lvl9pPr indent="1097280" defTabSz="274320" latinLnBrk="0">
      <a:lnSpc>
        <a:spcPct val="117999"/>
      </a:lnSpc>
      <a:defRPr sz="132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274320" rtl="0" latinLnBrk="0">
              <a:lnSpc>
                <a:spcPct val="117999"/>
              </a:lnSpc>
            </a:pPr>
            <a:endParaRPr lang="en-US" dirty="0"/>
          </a:p>
        </p:txBody>
      </p:sp>
    </p:spTree>
    <p:extLst>
      <p:ext uri="{BB962C8B-B14F-4D97-AF65-F5344CB8AC3E}">
        <p14:creationId xmlns:p14="http://schemas.microsoft.com/office/powerpoint/2010/main" val="2878005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274320" rtl="0" latinLnBrk="0">
              <a:lnSpc>
                <a:spcPct val="117999"/>
              </a:lnSpc>
            </a:pPr>
            <a:endParaRPr lang="en-US" dirty="0"/>
          </a:p>
        </p:txBody>
      </p:sp>
    </p:spTree>
    <p:extLst>
      <p:ext uri="{BB962C8B-B14F-4D97-AF65-F5344CB8AC3E}">
        <p14:creationId xmlns:p14="http://schemas.microsoft.com/office/powerpoint/2010/main" val="6716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274320" rtl="0" latinLnBrk="0">
              <a:lnSpc>
                <a:spcPct val="117999"/>
              </a:lnSpc>
            </a:pPr>
            <a:endParaRPr lang="en-US" dirty="0"/>
          </a:p>
        </p:txBody>
      </p:sp>
    </p:spTree>
    <p:extLst>
      <p:ext uri="{BB962C8B-B14F-4D97-AF65-F5344CB8AC3E}">
        <p14:creationId xmlns:p14="http://schemas.microsoft.com/office/powerpoint/2010/main" val="3044508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03E328-A919-D6DE-07A4-6E4B56BFA144}"/>
              </a:ext>
            </a:extLst>
          </p:cNvPr>
          <p:cNvSpPr/>
          <p:nvPr userDrawn="1"/>
        </p:nvSpPr>
        <p:spPr>
          <a:xfrm>
            <a:off x="13462291" y="7874234"/>
            <a:ext cx="889987" cy="246221"/>
          </a:xfrm>
          <a:prstGeom prst="rect">
            <a:avLst/>
          </a:prstGeom>
        </p:spPr>
        <p:txBody>
          <a:bodyPr wrap="none">
            <a:spAutoFit/>
          </a:bodyPr>
          <a:lstStyle/>
          <a:p>
            <a:pPr marL="0" marR="0" lvl="0" indent="0" algn="r" defTabSz="4953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1"/>
                </a:solidFill>
                <a:effectLst/>
                <a:uLnTx/>
                <a:uFillTx/>
                <a:latin typeface="Arial Black" panose="020B0A04020102020204"/>
                <a:sym typeface="Asap SemiBold"/>
              </a:rPr>
              <a:t>Ben Nassi</a:t>
            </a:r>
          </a:p>
        </p:txBody>
      </p:sp>
    </p:spTree>
    <p:extLst>
      <p:ext uri="{BB962C8B-B14F-4D97-AF65-F5344CB8AC3E}">
        <p14:creationId xmlns:p14="http://schemas.microsoft.com/office/powerpoint/2010/main" val="107071916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hoto">
    <p:spTree>
      <p:nvGrpSpPr>
        <p:cNvPr id="1" name=""/>
        <p:cNvGrpSpPr/>
        <p:nvPr/>
      </p:nvGrpSpPr>
      <p:grpSpPr>
        <a:xfrm>
          <a:off x="0" y="0"/>
          <a:ext cx="0" cy="0"/>
          <a:chOff x="0" y="0"/>
          <a:chExt cx="0" cy="0"/>
        </a:xfrm>
      </p:grpSpPr>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90716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2C7585-42F3-ED4D-AEF7-C9421F159358}"/>
              </a:ext>
            </a:extLst>
          </p:cNvPr>
          <p:cNvSpPr/>
          <p:nvPr userDrawn="1"/>
        </p:nvSpPr>
        <p:spPr>
          <a:xfrm>
            <a:off x="13462291" y="7874234"/>
            <a:ext cx="889987" cy="246221"/>
          </a:xfrm>
          <a:prstGeom prst="rect">
            <a:avLst/>
          </a:prstGeom>
        </p:spPr>
        <p:txBody>
          <a:bodyPr wrap="none">
            <a:spAutoFit/>
          </a:bodyPr>
          <a:lstStyle/>
          <a:p>
            <a:pPr marL="0" marR="0" lvl="0" indent="0" algn="r" defTabSz="4953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1"/>
                </a:solidFill>
                <a:effectLst/>
                <a:uLnTx/>
                <a:uFillTx/>
                <a:latin typeface="Arial Black" panose="020B0A04020102020204"/>
                <a:sym typeface="Asap SemiBold"/>
              </a:rPr>
              <a:t>Ben Nassi</a:t>
            </a:r>
          </a:p>
        </p:txBody>
      </p:sp>
      <p:sp>
        <p:nvSpPr>
          <p:cNvPr id="2" name="Slide Number Placeholder 1">
            <a:extLst>
              <a:ext uri="{FF2B5EF4-FFF2-40B4-BE49-F238E27FC236}">
                <a16:creationId xmlns:a16="http://schemas.microsoft.com/office/drawing/2014/main" id="{2C62B908-C7AC-C3DA-91B9-ACBA76429BD2}"/>
              </a:ext>
            </a:extLst>
          </p:cNvPr>
          <p:cNvSpPr>
            <a:spLocks noGrp="1"/>
          </p:cNvSpPr>
          <p:nvPr>
            <p:ph type="sldNum" sz="quarter" idx="10"/>
          </p:nvPr>
        </p:nvSpPr>
        <p:spPr/>
        <p:txBody>
          <a:bodyPr/>
          <a:lstStyle>
            <a:lvl1pPr>
              <a:defRPr>
                <a:solidFill>
                  <a:schemeClr val="bg1"/>
                </a:solidFil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4093230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066800" y="1379220"/>
            <a:ext cx="12496800" cy="2788920"/>
          </a:xfrm>
          <a:prstGeom prst="rect">
            <a:avLst/>
          </a:prstGeom>
        </p:spPr>
        <p:txBody>
          <a:bodyPr anchor="b">
            <a:normAutofit/>
          </a:bodyPr>
          <a:lstStyle>
            <a:lvl1pPr>
              <a:defRPr sz="4600" baseline="0">
                <a:solidFill>
                  <a:srgbClr val="1A72F7"/>
                </a:solidFill>
                <a:latin typeface="Arial Black" panose="020B0604020202020204" pitchFamily="34" charset="0"/>
              </a:defRPr>
            </a:lvl1pPr>
          </a:lstStyle>
          <a:p>
            <a:r>
              <a:rPr dirty="0"/>
              <a:t>Title Text</a:t>
            </a:r>
          </a:p>
        </p:txBody>
      </p:sp>
      <p:sp>
        <p:nvSpPr>
          <p:cNvPr id="12" name="Body Level One…"/>
          <p:cNvSpPr txBox="1">
            <a:spLocks noGrp="1"/>
          </p:cNvSpPr>
          <p:nvPr>
            <p:ph type="body" sz="quarter" idx="1" hasCustomPrompt="1"/>
          </p:nvPr>
        </p:nvSpPr>
        <p:spPr>
          <a:xfrm>
            <a:off x="1066800" y="4244339"/>
            <a:ext cx="12496800" cy="3175791"/>
          </a:xfrm>
          <a:prstGeom prst="rect">
            <a:avLst/>
          </a:prstGeom>
        </p:spPr>
        <p:txBody>
          <a:bodyPr anchor="t"/>
          <a:lstStyle>
            <a:lvl1pPr marL="0" indent="0" algn="l">
              <a:lnSpc>
                <a:spcPct val="100000"/>
              </a:lnSpc>
              <a:spcBef>
                <a:spcPts val="600"/>
              </a:spcBef>
              <a:spcAft>
                <a:spcPts val="600"/>
              </a:spcAft>
              <a:buSzTx/>
              <a:buNone/>
              <a:defRPr sz="2400" baseline="0">
                <a:solidFill>
                  <a:schemeClr val="tx2"/>
                </a:solidFill>
                <a:latin typeface="Arial" panose="020B0604020202020204" pitchFamily="34" charset="0"/>
                <a:ea typeface="Helvetica Neue"/>
                <a:cs typeface="Helvetica Neue"/>
                <a:sym typeface="Helvetica Neue"/>
              </a:defRPr>
            </a:lvl1pPr>
            <a:lvl2pPr marL="0" indent="0" algn="l">
              <a:lnSpc>
                <a:spcPct val="100000"/>
              </a:lnSpc>
              <a:spcBef>
                <a:spcPts val="600"/>
              </a:spcBef>
              <a:spcAft>
                <a:spcPts val="600"/>
              </a:spcAft>
              <a:buSzTx/>
              <a:buNone/>
              <a:defRPr sz="2000" baseline="0">
                <a:solidFill>
                  <a:schemeClr val="tx2"/>
                </a:solidFill>
                <a:latin typeface="Arial" panose="020B0604020202020204" pitchFamily="34" charset="0"/>
                <a:ea typeface="Helvetica Neue"/>
                <a:cs typeface="Helvetica Neue"/>
                <a:sym typeface="Helvetica Neue"/>
              </a:defRPr>
            </a:lvl2pPr>
            <a:lvl3pPr marL="0" indent="0" algn="l">
              <a:lnSpc>
                <a:spcPct val="100000"/>
              </a:lnSpc>
              <a:spcBef>
                <a:spcPts val="600"/>
              </a:spcBef>
              <a:spcAft>
                <a:spcPts val="600"/>
              </a:spcAft>
              <a:buSzTx/>
              <a:buNone/>
              <a:defRPr sz="1800" baseline="0">
                <a:solidFill>
                  <a:schemeClr val="tx2"/>
                </a:solidFill>
                <a:latin typeface="Arial" panose="020B0604020202020204" pitchFamily="34" charset="0"/>
                <a:ea typeface="Helvetica Neue"/>
                <a:cs typeface="Helvetica Neue"/>
                <a:sym typeface="Helvetica Neue"/>
              </a:defRPr>
            </a:lvl3pPr>
            <a:lvl4pPr marL="0" indent="0" algn="l">
              <a:lnSpc>
                <a:spcPct val="100000"/>
              </a:lnSpc>
              <a:spcBef>
                <a:spcPts val="600"/>
              </a:spcBef>
              <a:spcAft>
                <a:spcPts val="600"/>
              </a:spcAft>
              <a:buSzTx/>
              <a:buNone/>
              <a:defRPr sz="1800" baseline="0">
                <a:solidFill>
                  <a:schemeClr val="tx2"/>
                </a:solidFill>
                <a:latin typeface="Arial" panose="020B0604020202020204" pitchFamily="34" charset="0"/>
                <a:ea typeface="Helvetica Neue"/>
                <a:cs typeface="Helvetica Neue"/>
                <a:sym typeface="Helvetica Neue"/>
              </a:defRPr>
            </a:lvl4pPr>
            <a:lvl5pPr marL="0" indent="0" algn="l">
              <a:lnSpc>
                <a:spcPct val="100000"/>
              </a:lnSpc>
              <a:spcBef>
                <a:spcPts val="600"/>
              </a:spcBef>
              <a:spcAft>
                <a:spcPts val="600"/>
              </a:spcAft>
              <a:buSzTx/>
              <a:buNone/>
              <a:defRPr sz="1400" baseline="0">
                <a:solidFill>
                  <a:schemeClr val="tx2"/>
                </a:solidFill>
                <a:latin typeface="Arial" panose="020B0604020202020204" pitchFamily="34" charset="0"/>
                <a:ea typeface="Helvetica Neue"/>
                <a:cs typeface="Helvetica Neue"/>
                <a:sym typeface="Helvetica Neue"/>
              </a:defRPr>
            </a:lvl5pPr>
          </a:lstStyle>
          <a:p>
            <a:r>
              <a:rPr dirty="0"/>
              <a:t>Body Level One</a:t>
            </a:r>
          </a:p>
          <a:p>
            <a:pPr lvl="1"/>
            <a:r>
              <a:rPr dirty="0"/>
              <a:t>Body Level Two</a:t>
            </a:r>
          </a:p>
          <a:p>
            <a:pPr lvl="2"/>
            <a:r>
              <a:rPr lang="en-US"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overrideClrMapping bg1="dk1" tx1="lt1" bg2="dk2" tx2="lt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 Top">
    <p:spTree>
      <p:nvGrpSpPr>
        <p:cNvPr id="1" name=""/>
        <p:cNvGrpSpPr/>
        <p:nvPr/>
      </p:nvGrpSpPr>
      <p:grpSpPr>
        <a:xfrm>
          <a:off x="0" y="0"/>
          <a:ext cx="0" cy="0"/>
          <a:chOff x="0" y="0"/>
          <a:chExt cx="0" cy="0"/>
        </a:xfrm>
      </p:grpSpPr>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Body Level One…">
            <a:extLst>
              <a:ext uri="{FF2B5EF4-FFF2-40B4-BE49-F238E27FC236}">
                <a16:creationId xmlns:a16="http://schemas.microsoft.com/office/drawing/2014/main" id="{D4881A15-A1B4-4740-A02C-A2AA4E11E752}"/>
              </a:ext>
            </a:extLst>
          </p:cNvPr>
          <p:cNvSpPr txBox="1">
            <a:spLocks noGrp="1"/>
          </p:cNvSpPr>
          <p:nvPr>
            <p:ph type="body" sz="quarter" idx="1" hasCustomPrompt="1"/>
          </p:nvPr>
        </p:nvSpPr>
        <p:spPr>
          <a:xfrm>
            <a:off x="1066800" y="1828800"/>
            <a:ext cx="12496800" cy="5591331"/>
          </a:xfrm>
          <a:prstGeom prst="rect">
            <a:avLst/>
          </a:prstGeom>
        </p:spPr>
        <p:txBody>
          <a:bodyPr anchor="t"/>
          <a:lstStyle>
            <a:lvl1pPr marL="342900" indent="-342900" algn="l">
              <a:lnSpc>
                <a:spcPct val="100000"/>
              </a:lnSpc>
              <a:spcBef>
                <a:spcPts val="600"/>
              </a:spcBef>
              <a:spcAft>
                <a:spcPts val="600"/>
              </a:spcAft>
              <a:buSzTx/>
              <a:buFont typeface="Arial" panose="020B0604020202020204" pitchFamily="34" charset="0"/>
              <a:buChar char="•"/>
              <a:defRPr sz="2400" baseline="0">
                <a:solidFill>
                  <a:schemeClr val="tx2"/>
                </a:solidFill>
                <a:latin typeface="Arial" panose="020B0604020202020204" pitchFamily="34" charset="0"/>
                <a:ea typeface="Helvetica Neue"/>
                <a:cs typeface="Helvetica Neue"/>
                <a:sym typeface="Helvetica Neue"/>
              </a:defRPr>
            </a:lvl1pPr>
            <a:lvl2pPr marL="342900" indent="-342900" algn="l">
              <a:lnSpc>
                <a:spcPct val="100000"/>
              </a:lnSpc>
              <a:spcBef>
                <a:spcPts val="600"/>
              </a:spcBef>
              <a:spcAft>
                <a:spcPts val="600"/>
              </a:spcAft>
              <a:buSzTx/>
              <a:buFont typeface="Arial" panose="020B0604020202020204" pitchFamily="34" charset="0"/>
              <a:buChar char="•"/>
              <a:defRPr sz="2000" baseline="0">
                <a:solidFill>
                  <a:schemeClr val="tx2"/>
                </a:solidFill>
                <a:latin typeface="Arial" panose="020B0604020202020204" pitchFamily="34" charset="0"/>
                <a:ea typeface="Helvetica Neue"/>
                <a:cs typeface="Helvetica Neue"/>
                <a:sym typeface="Helvetica Neue"/>
              </a:defRPr>
            </a:lvl2pPr>
            <a:lvl3pPr marL="285750" indent="-285750" algn="l">
              <a:lnSpc>
                <a:spcPct val="100000"/>
              </a:lnSpc>
              <a:spcBef>
                <a:spcPts val="600"/>
              </a:spcBef>
              <a:spcAft>
                <a:spcPts val="600"/>
              </a:spcAft>
              <a:buSzTx/>
              <a:buFont typeface="Arial" panose="020B0604020202020204" pitchFamily="34" charset="0"/>
              <a:buChar char="•"/>
              <a:defRPr sz="1800" baseline="0">
                <a:solidFill>
                  <a:schemeClr val="tx2"/>
                </a:solidFill>
                <a:latin typeface="Arial" panose="020B0604020202020204" pitchFamily="34" charset="0"/>
                <a:ea typeface="Helvetica Neue"/>
                <a:cs typeface="Helvetica Neue"/>
                <a:sym typeface="Helvetica Neue"/>
              </a:defRPr>
            </a:lvl3pPr>
            <a:lvl4pPr marL="285750" indent="-285750" algn="l">
              <a:lnSpc>
                <a:spcPct val="100000"/>
              </a:lnSpc>
              <a:spcBef>
                <a:spcPts val="600"/>
              </a:spcBef>
              <a:spcAft>
                <a:spcPts val="600"/>
              </a:spcAft>
              <a:buSzTx/>
              <a:buFont typeface="Arial" panose="020B0604020202020204" pitchFamily="34" charset="0"/>
              <a:buChar char="•"/>
              <a:defRPr sz="1800" baseline="0">
                <a:solidFill>
                  <a:schemeClr val="tx2"/>
                </a:solidFill>
                <a:latin typeface="Arial" panose="020B0604020202020204" pitchFamily="34" charset="0"/>
                <a:ea typeface="Helvetica Neue"/>
                <a:cs typeface="Helvetica Neue"/>
                <a:sym typeface="Helvetica Neue"/>
              </a:defRPr>
            </a:lvl4pPr>
            <a:lvl5pPr marL="285750" indent="-285750" algn="l">
              <a:lnSpc>
                <a:spcPct val="100000"/>
              </a:lnSpc>
              <a:spcBef>
                <a:spcPts val="600"/>
              </a:spcBef>
              <a:spcAft>
                <a:spcPts val="600"/>
              </a:spcAft>
              <a:buSzTx/>
              <a:buFont typeface="Arial" panose="020B0604020202020204" pitchFamily="34" charset="0"/>
              <a:buChar char="•"/>
              <a:defRPr sz="1400" baseline="0">
                <a:solidFill>
                  <a:schemeClr val="tx2"/>
                </a:solidFill>
                <a:latin typeface="Arial" panose="020B0604020202020204" pitchFamily="34" charset="0"/>
                <a:ea typeface="Helvetica Neue"/>
                <a:cs typeface="Helvetica Neue"/>
                <a:sym typeface="Helvetica Neue"/>
              </a:defRPr>
            </a:lvl5pPr>
          </a:lstStyle>
          <a:p>
            <a:r>
              <a:rPr dirty="0"/>
              <a:t>Body Level One</a:t>
            </a:r>
          </a:p>
          <a:p>
            <a:pPr lvl="1"/>
            <a:r>
              <a:rPr dirty="0"/>
              <a:t>Body Level Two</a:t>
            </a:r>
          </a:p>
          <a:p>
            <a:pPr lvl="2"/>
            <a:r>
              <a:rPr lang="en-US" dirty="0"/>
              <a:t>Body Level Three</a:t>
            </a:r>
          </a:p>
          <a:p>
            <a:pPr lvl="3"/>
            <a:r>
              <a:rPr dirty="0"/>
              <a:t>Body Level Four</a:t>
            </a:r>
          </a:p>
          <a:p>
            <a:pPr lvl="4"/>
            <a:r>
              <a:rPr dirty="0"/>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576060" y="1889760"/>
            <a:ext cx="8366760" cy="5577840"/>
          </a:xfrm>
          <a:prstGeom prst="rect">
            <a:avLst/>
          </a:prstGeom>
        </p:spPr>
        <p:txBody>
          <a:bodyPr lIns="91439" tIns="45719" rIns="91439" bIns="45719" anchor="t">
            <a:noAutofit/>
          </a:bodyPr>
          <a:lstStyle/>
          <a:p>
            <a:endParaRPr dirty="0"/>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Body Level One…">
            <a:extLst>
              <a:ext uri="{FF2B5EF4-FFF2-40B4-BE49-F238E27FC236}">
                <a16:creationId xmlns:a16="http://schemas.microsoft.com/office/drawing/2014/main" id="{7E468714-A3F6-4C41-9C31-9FA46845A44C}"/>
              </a:ext>
            </a:extLst>
          </p:cNvPr>
          <p:cNvSpPr txBox="1">
            <a:spLocks noGrp="1"/>
          </p:cNvSpPr>
          <p:nvPr>
            <p:ph type="body" sz="quarter" idx="1" hasCustomPrompt="1"/>
          </p:nvPr>
        </p:nvSpPr>
        <p:spPr>
          <a:xfrm>
            <a:off x="1066800" y="1889760"/>
            <a:ext cx="5348288" cy="5577839"/>
          </a:xfrm>
          <a:prstGeom prst="rect">
            <a:avLst/>
          </a:prstGeom>
        </p:spPr>
        <p:txBody>
          <a:bodyPr anchor="t"/>
          <a:lstStyle>
            <a:lvl1pPr marL="0" indent="0" algn="l">
              <a:lnSpc>
                <a:spcPct val="100000"/>
              </a:lnSpc>
              <a:spcBef>
                <a:spcPts val="600"/>
              </a:spcBef>
              <a:spcAft>
                <a:spcPts val="600"/>
              </a:spcAft>
              <a:buSzTx/>
              <a:buNone/>
              <a:defRPr sz="2400" baseline="0">
                <a:solidFill>
                  <a:schemeClr val="tx2"/>
                </a:solidFill>
                <a:latin typeface="HelveticaNeueLT Std" panose="020B0604020202020204" pitchFamily="34" charset="0"/>
                <a:ea typeface="Helvetica Neue"/>
                <a:cs typeface="Helvetica Neue"/>
                <a:sym typeface="Helvetica Neue"/>
              </a:defRPr>
            </a:lvl1pPr>
            <a:lvl2pPr marL="0" indent="0" algn="l">
              <a:lnSpc>
                <a:spcPct val="100000"/>
              </a:lnSpc>
              <a:spcBef>
                <a:spcPts val="600"/>
              </a:spcBef>
              <a:spcAft>
                <a:spcPts val="600"/>
              </a:spcAft>
              <a:buSzTx/>
              <a:buNone/>
              <a:defRPr sz="2000" baseline="0">
                <a:solidFill>
                  <a:schemeClr val="tx2"/>
                </a:solidFill>
                <a:latin typeface="HelveticaNeueLT Std" panose="020B0604020202020204" pitchFamily="34" charset="0"/>
                <a:ea typeface="Helvetica Neue"/>
                <a:cs typeface="Helvetica Neue"/>
                <a:sym typeface="Helvetica Neue"/>
              </a:defRPr>
            </a:lvl2pPr>
            <a:lvl3pPr marL="0" indent="0" algn="l">
              <a:lnSpc>
                <a:spcPct val="100000"/>
              </a:lnSpc>
              <a:spcBef>
                <a:spcPts val="600"/>
              </a:spcBef>
              <a:spcAft>
                <a:spcPts val="600"/>
              </a:spcAft>
              <a:buSzTx/>
              <a:buNone/>
              <a:defRPr sz="1800" baseline="0">
                <a:solidFill>
                  <a:schemeClr val="tx2"/>
                </a:solidFill>
                <a:latin typeface="HelveticaNeueLT Std" panose="020B0604020202020204" pitchFamily="34" charset="0"/>
                <a:ea typeface="Helvetica Neue"/>
                <a:cs typeface="Helvetica Neue"/>
                <a:sym typeface="Helvetica Neue"/>
              </a:defRPr>
            </a:lvl3pPr>
            <a:lvl4pPr marL="0" indent="0" algn="l">
              <a:lnSpc>
                <a:spcPct val="100000"/>
              </a:lnSpc>
              <a:spcBef>
                <a:spcPts val="600"/>
              </a:spcBef>
              <a:spcAft>
                <a:spcPts val="600"/>
              </a:spcAft>
              <a:buSzTx/>
              <a:buNone/>
              <a:defRPr sz="1800" baseline="0">
                <a:solidFill>
                  <a:schemeClr val="tx2"/>
                </a:solidFill>
                <a:latin typeface="HelveticaNeueLT Std" panose="020B0604020202020204" pitchFamily="34" charset="0"/>
                <a:ea typeface="Helvetica Neue"/>
                <a:cs typeface="Helvetica Neue"/>
                <a:sym typeface="Helvetica Neue"/>
              </a:defRPr>
            </a:lvl4pPr>
            <a:lvl5pPr marL="0" indent="0" algn="l">
              <a:lnSpc>
                <a:spcPct val="100000"/>
              </a:lnSpc>
              <a:spcBef>
                <a:spcPts val="600"/>
              </a:spcBef>
              <a:spcAft>
                <a:spcPts val="600"/>
              </a:spcAft>
              <a:buSzTx/>
              <a:buNone/>
              <a:defRPr sz="1400" baseline="0">
                <a:solidFill>
                  <a:schemeClr val="tx2"/>
                </a:solidFill>
                <a:latin typeface="HelveticaNeueLT Std" panose="020B0604020202020204" pitchFamily="34" charset="0"/>
                <a:ea typeface="Helvetica Neue"/>
                <a:cs typeface="Helvetica Neue"/>
                <a:sym typeface="Helvetica Neue"/>
              </a:defRPr>
            </a:lvl5pPr>
          </a:lstStyle>
          <a:p>
            <a:r>
              <a:rPr dirty="0"/>
              <a:t>Body Level One</a:t>
            </a:r>
          </a:p>
          <a:p>
            <a:pPr lvl="1"/>
            <a:r>
              <a:rPr dirty="0"/>
              <a:t>Body Level Two</a:t>
            </a:r>
          </a:p>
          <a:p>
            <a:pPr lvl="2"/>
            <a:r>
              <a:rPr lang="en-US" dirty="0"/>
              <a:t>Body Level Three</a:t>
            </a:r>
          </a:p>
          <a:p>
            <a:pPr lvl="3"/>
            <a:r>
              <a:rPr dirty="0"/>
              <a:t>Body Level Four</a:t>
            </a:r>
          </a:p>
          <a:p>
            <a:pPr lvl="4"/>
            <a:r>
              <a:rPr dirty="0"/>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 name="Body Level One…">
            <a:extLst>
              <a:ext uri="{FF2B5EF4-FFF2-40B4-BE49-F238E27FC236}">
                <a16:creationId xmlns:a16="http://schemas.microsoft.com/office/drawing/2014/main" id="{85366B32-9C51-F34D-AD59-E1B59AEF1508}"/>
              </a:ext>
            </a:extLst>
          </p:cNvPr>
          <p:cNvSpPr txBox="1">
            <a:spLocks noGrp="1"/>
          </p:cNvSpPr>
          <p:nvPr>
            <p:ph type="body" sz="quarter" idx="1" hasCustomPrompt="1"/>
          </p:nvPr>
        </p:nvSpPr>
        <p:spPr>
          <a:xfrm>
            <a:off x="1066800" y="1771651"/>
            <a:ext cx="12496800" cy="5648480"/>
          </a:xfrm>
          <a:prstGeom prst="rect">
            <a:avLst/>
          </a:prstGeom>
        </p:spPr>
        <p:txBody>
          <a:bodyPr anchor="t"/>
          <a:lstStyle>
            <a:lvl1pPr marL="0" indent="0" algn="l">
              <a:lnSpc>
                <a:spcPct val="100000"/>
              </a:lnSpc>
              <a:spcBef>
                <a:spcPts val="600"/>
              </a:spcBef>
              <a:spcAft>
                <a:spcPts val="600"/>
              </a:spcAft>
              <a:buSzTx/>
              <a:buNone/>
              <a:defRPr sz="2400" baseline="0">
                <a:solidFill>
                  <a:schemeClr val="tx2"/>
                </a:solidFill>
                <a:latin typeface="Arial" panose="020B0604020202020204" pitchFamily="34" charset="0"/>
                <a:ea typeface="Helvetica Neue"/>
                <a:cs typeface="Helvetica Neue"/>
                <a:sym typeface="Helvetica Neue"/>
              </a:defRPr>
            </a:lvl1pPr>
            <a:lvl2pPr marL="0" indent="0" algn="l">
              <a:lnSpc>
                <a:spcPct val="100000"/>
              </a:lnSpc>
              <a:spcBef>
                <a:spcPts val="600"/>
              </a:spcBef>
              <a:spcAft>
                <a:spcPts val="600"/>
              </a:spcAft>
              <a:buSzTx/>
              <a:buNone/>
              <a:defRPr sz="2000" baseline="0">
                <a:solidFill>
                  <a:schemeClr val="tx2"/>
                </a:solidFill>
                <a:latin typeface="Arial" panose="020B0604020202020204" pitchFamily="34" charset="0"/>
                <a:ea typeface="Helvetica Neue"/>
                <a:cs typeface="Helvetica Neue"/>
                <a:sym typeface="Helvetica Neue"/>
              </a:defRPr>
            </a:lvl2pPr>
            <a:lvl3pPr marL="0" indent="0" algn="l">
              <a:lnSpc>
                <a:spcPct val="100000"/>
              </a:lnSpc>
              <a:spcBef>
                <a:spcPts val="600"/>
              </a:spcBef>
              <a:spcAft>
                <a:spcPts val="600"/>
              </a:spcAft>
              <a:buSzTx/>
              <a:buNone/>
              <a:defRPr sz="1800" baseline="0">
                <a:solidFill>
                  <a:schemeClr val="tx2"/>
                </a:solidFill>
                <a:latin typeface="Arial" panose="020B0604020202020204" pitchFamily="34" charset="0"/>
                <a:ea typeface="Helvetica Neue"/>
                <a:cs typeface="Helvetica Neue"/>
                <a:sym typeface="Helvetica Neue"/>
              </a:defRPr>
            </a:lvl3pPr>
            <a:lvl4pPr marL="0" indent="0" algn="l">
              <a:lnSpc>
                <a:spcPct val="100000"/>
              </a:lnSpc>
              <a:spcBef>
                <a:spcPts val="600"/>
              </a:spcBef>
              <a:spcAft>
                <a:spcPts val="600"/>
              </a:spcAft>
              <a:buSzTx/>
              <a:buNone/>
              <a:defRPr sz="1800" baseline="0">
                <a:solidFill>
                  <a:schemeClr val="tx2"/>
                </a:solidFill>
                <a:latin typeface="Arial" panose="020B0604020202020204" pitchFamily="34" charset="0"/>
                <a:ea typeface="Helvetica Neue"/>
                <a:cs typeface="Helvetica Neue"/>
                <a:sym typeface="Helvetica Neue"/>
              </a:defRPr>
            </a:lvl4pPr>
            <a:lvl5pPr marL="0" indent="0" algn="l">
              <a:lnSpc>
                <a:spcPct val="100000"/>
              </a:lnSpc>
              <a:spcBef>
                <a:spcPts val="600"/>
              </a:spcBef>
              <a:spcAft>
                <a:spcPts val="600"/>
              </a:spcAft>
              <a:buSzTx/>
              <a:buNone/>
              <a:defRPr sz="1400" baseline="0">
                <a:solidFill>
                  <a:schemeClr val="tx2"/>
                </a:solidFill>
                <a:latin typeface="Arial" panose="020B0604020202020204" pitchFamily="34" charset="0"/>
                <a:ea typeface="Helvetica Neue"/>
                <a:cs typeface="Helvetica Neue"/>
                <a:sym typeface="Helvetica Neue"/>
              </a:defRPr>
            </a:lvl5pPr>
          </a:lstStyle>
          <a:p>
            <a:r>
              <a:rPr dirty="0"/>
              <a:t>Body Level One</a:t>
            </a:r>
          </a:p>
          <a:p>
            <a:pPr lvl="1"/>
            <a:r>
              <a:rPr dirty="0"/>
              <a:t>Body Level Two</a:t>
            </a:r>
          </a:p>
          <a:p>
            <a:pPr lvl="2"/>
            <a:r>
              <a:rPr lang="en-US" dirty="0"/>
              <a:t>Body Level Three</a:t>
            </a:r>
          </a:p>
          <a:p>
            <a:pPr lvl="3"/>
            <a:r>
              <a:rPr dirty="0"/>
              <a:t>Body Level Four</a:t>
            </a:r>
          </a:p>
          <a:p>
            <a:pPr lvl="4"/>
            <a:r>
              <a:rPr dirty="0"/>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9408805" y="4610098"/>
            <a:ext cx="4764396" cy="2971801"/>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9408804" y="1471611"/>
            <a:ext cx="4764396" cy="2971801"/>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82880" y="1471612"/>
            <a:ext cx="9357360" cy="6087427"/>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tle Text">
            <a:extLst>
              <a:ext uri="{FF2B5EF4-FFF2-40B4-BE49-F238E27FC236}">
                <a16:creationId xmlns:a16="http://schemas.microsoft.com/office/drawing/2014/main" id="{488D7C78-60DE-F149-8354-104FAEBB004F}"/>
              </a:ext>
            </a:extLst>
          </p:cNvPr>
          <p:cNvSpPr txBox="1">
            <a:spLocks noGrp="1"/>
          </p:cNvSpPr>
          <p:nvPr>
            <p:ph type="title"/>
          </p:nvPr>
        </p:nvSpPr>
        <p:spPr>
          <a:xfrm>
            <a:off x="1066800" y="2720340"/>
            <a:ext cx="12496800" cy="1910871"/>
          </a:xfrm>
          <a:prstGeom prst="rect">
            <a:avLst/>
          </a:prstGeom>
        </p:spPr>
        <p:txBody>
          <a:bodyPr>
            <a:normAutofit/>
          </a:bodyPr>
          <a:lstStyle>
            <a:lvl1pPr algn="ctr">
              <a:defRPr sz="3600" baseline="0">
                <a:solidFill>
                  <a:srgbClr val="1A72F7"/>
                </a:solidFill>
                <a:latin typeface="Arial Black" panose="020B0604020202020204" pitchFamily="34" charset="0"/>
              </a:defRPr>
            </a:lvl1pPr>
          </a:lstStyle>
          <a:p>
            <a:r>
              <a:rPr dirty="0"/>
              <a:t>Title Text</a:t>
            </a:r>
          </a:p>
        </p:txBody>
      </p:sp>
      <p:sp>
        <p:nvSpPr>
          <p:cNvPr id="7" name="Body Level One…">
            <a:extLst>
              <a:ext uri="{FF2B5EF4-FFF2-40B4-BE49-F238E27FC236}">
                <a16:creationId xmlns:a16="http://schemas.microsoft.com/office/drawing/2014/main" id="{33D8FF27-A2E4-6345-BB51-FCA368E526BC}"/>
              </a:ext>
            </a:extLst>
          </p:cNvPr>
          <p:cNvSpPr txBox="1">
            <a:spLocks noGrp="1"/>
          </p:cNvSpPr>
          <p:nvPr>
            <p:ph type="body" sz="quarter" idx="1" hasCustomPrompt="1"/>
          </p:nvPr>
        </p:nvSpPr>
        <p:spPr>
          <a:xfrm>
            <a:off x="1066800" y="4631211"/>
            <a:ext cx="12496800" cy="2788919"/>
          </a:xfrm>
          <a:prstGeom prst="rect">
            <a:avLst/>
          </a:prstGeom>
        </p:spPr>
        <p:txBody>
          <a:bodyPr anchor="t"/>
          <a:lstStyle>
            <a:lvl1pPr marL="0" indent="0" algn="ctr">
              <a:lnSpc>
                <a:spcPct val="100000"/>
              </a:lnSpc>
              <a:spcBef>
                <a:spcPts val="600"/>
              </a:spcBef>
              <a:spcAft>
                <a:spcPts val="600"/>
              </a:spcAft>
              <a:buSzTx/>
              <a:buNone/>
              <a:defRPr sz="2400" baseline="0">
                <a:solidFill>
                  <a:schemeClr val="tx2"/>
                </a:solidFill>
                <a:latin typeface="Arial" panose="020B0604020202020204" pitchFamily="34" charset="0"/>
                <a:ea typeface="Helvetica Neue"/>
                <a:cs typeface="Helvetica Neue"/>
                <a:sym typeface="Helvetica Neue"/>
              </a:defRPr>
            </a:lvl1pPr>
            <a:lvl2pPr marL="0" indent="0" algn="ctr">
              <a:lnSpc>
                <a:spcPct val="100000"/>
              </a:lnSpc>
              <a:spcBef>
                <a:spcPts val="600"/>
              </a:spcBef>
              <a:spcAft>
                <a:spcPts val="600"/>
              </a:spcAft>
              <a:buSzTx/>
              <a:buNone/>
              <a:defRPr sz="2000" baseline="0">
                <a:solidFill>
                  <a:schemeClr val="tx2"/>
                </a:solidFill>
                <a:latin typeface="Arial" panose="020B0604020202020204" pitchFamily="34" charset="0"/>
                <a:ea typeface="Helvetica Neue"/>
                <a:cs typeface="Helvetica Neue"/>
                <a:sym typeface="Helvetica Neue"/>
              </a:defRPr>
            </a:lvl2pPr>
            <a:lvl3pPr marL="0" indent="0" algn="ctr">
              <a:lnSpc>
                <a:spcPct val="100000"/>
              </a:lnSpc>
              <a:spcBef>
                <a:spcPts val="600"/>
              </a:spcBef>
              <a:spcAft>
                <a:spcPts val="600"/>
              </a:spcAft>
              <a:buSzTx/>
              <a:buNone/>
              <a:defRPr sz="1800" baseline="0">
                <a:solidFill>
                  <a:schemeClr val="tx2"/>
                </a:solidFill>
                <a:latin typeface="Arial" panose="020B0604020202020204" pitchFamily="34" charset="0"/>
                <a:ea typeface="Helvetica Neue"/>
                <a:cs typeface="Helvetica Neue"/>
                <a:sym typeface="Helvetica Neue"/>
              </a:defRPr>
            </a:lvl3pPr>
            <a:lvl4pPr marL="0" indent="0" algn="ctr">
              <a:lnSpc>
                <a:spcPct val="100000"/>
              </a:lnSpc>
              <a:spcBef>
                <a:spcPts val="600"/>
              </a:spcBef>
              <a:spcAft>
                <a:spcPts val="600"/>
              </a:spcAft>
              <a:buSzTx/>
              <a:buNone/>
              <a:defRPr sz="1800" baseline="0">
                <a:solidFill>
                  <a:schemeClr val="tx2"/>
                </a:solidFill>
                <a:latin typeface="Arial" panose="020B0604020202020204" pitchFamily="34" charset="0"/>
                <a:ea typeface="Helvetica Neue"/>
                <a:cs typeface="Helvetica Neue"/>
                <a:sym typeface="Helvetica Neue"/>
              </a:defRPr>
            </a:lvl4pPr>
            <a:lvl5pPr marL="0" indent="0" algn="ctr">
              <a:lnSpc>
                <a:spcPct val="100000"/>
              </a:lnSpc>
              <a:spcBef>
                <a:spcPts val="600"/>
              </a:spcBef>
              <a:spcAft>
                <a:spcPts val="600"/>
              </a:spcAft>
              <a:buSzTx/>
              <a:buNone/>
              <a:defRPr sz="1400" baseline="0">
                <a:solidFill>
                  <a:schemeClr val="tx2"/>
                </a:solidFill>
                <a:latin typeface="Arial" panose="020B0604020202020204" pitchFamily="34" charset="0"/>
                <a:ea typeface="Helvetica Neue"/>
                <a:cs typeface="Helvetica Neue"/>
                <a:sym typeface="Helvetica Neue"/>
              </a:defRPr>
            </a:lvl5pPr>
          </a:lstStyle>
          <a:p>
            <a:r>
              <a:rPr dirty="0"/>
              <a:t>Body Level One</a:t>
            </a:r>
          </a:p>
          <a:p>
            <a:pPr lvl="1"/>
            <a:r>
              <a:rPr dirty="0"/>
              <a:t>Body Level Two</a:t>
            </a:r>
          </a:p>
          <a:p>
            <a:pPr lvl="2"/>
            <a:r>
              <a:rPr lang="en-US" dirty="0"/>
              <a:t>Body Level Three</a:t>
            </a:r>
          </a:p>
          <a:p>
            <a:pPr lvl="3"/>
            <a:r>
              <a:rPr dirty="0"/>
              <a:t>Body Level Four</a:t>
            </a:r>
          </a:p>
          <a:p>
            <a:pPr lvl="4"/>
            <a:r>
              <a:rPr dirty="0"/>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4" name="Slide Number"/>
          <p:cNvSpPr txBox="1">
            <a:spLocks noGrp="1"/>
          </p:cNvSpPr>
          <p:nvPr>
            <p:ph type="sldNum" sz="quarter" idx="2"/>
          </p:nvPr>
        </p:nvSpPr>
        <p:spPr>
          <a:xfrm>
            <a:off x="7160708" y="7848601"/>
            <a:ext cx="301365" cy="324191"/>
          </a:xfrm>
          <a:prstGeom prst="rect">
            <a:avLst/>
          </a:prstGeom>
          <a:ln w="12700">
            <a:miter lim="400000"/>
          </a:ln>
        </p:spPr>
        <p:txBody>
          <a:bodyPr wrap="none" lIns="50800" tIns="50800" rIns="50800" bIns="50800">
            <a:spAutoFit/>
          </a:bodyPr>
          <a:lstStyle>
            <a:lvl1pPr algn="ctr">
              <a:defRPr sz="1440">
                <a:solidFill>
                  <a:schemeClr val="bg1"/>
                </a:solidFill>
                <a:latin typeface="Helvetica Neue Light"/>
                <a:ea typeface="Helvetica Neue Light"/>
                <a:cs typeface="Helvetica Neue Light"/>
                <a:sym typeface="Helvetica Neue Light"/>
              </a:defRPr>
            </a:lvl1pPr>
          </a:lstStyle>
          <a:p>
            <a:fld id="{86CB4B4D-7CA3-9044-876B-883B54F8677D}"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49"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l" defTabSz="548640" rtl="0" latinLnBrk="0">
        <a:lnSpc>
          <a:spcPct val="85000"/>
        </a:lnSpc>
        <a:spcBef>
          <a:spcPts val="0"/>
        </a:spcBef>
        <a:spcAft>
          <a:spcPts val="0"/>
        </a:spcAft>
        <a:buClrTx/>
        <a:buSzTx/>
        <a:buFontTx/>
        <a:buNone/>
        <a:tabLst/>
        <a:defRPr sz="4260" b="0" i="0" u="none" strike="noStrike" cap="none" spc="-79" baseline="0">
          <a:solidFill>
            <a:srgbClr val="01CF89"/>
          </a:solidFill>
          <a:uFillTx/>
          <a:latin typeface="+mn-lt"/>
          <a:ea typeface="+mn-ea"/>
          <a:cs typeface="+mn-cs"/>
          <a:sym typeface="Spartan Bold"/>
        </a:defRPr>
      </a:lvl1pPr>
      <a:lvl2pPr marL="0" marR="0" indent="0" algn="l" defTabSz="548640" rtl="0" latinLnBrk="0">
        <a:lnSpc>
          <a:spcPct val="85000"/>
        </a:lnSpc>
        <a:spcBef>
          <a:spcPts val="0"/>
        </a:spcBef>
        <a:spcAft>
          <a:spcPts val="0"/>
        </a:spcAft>
        <a:buClrTx/>
        <a:buSzTx/>
        <a:buFontTx/>
        <a:buNone/>
        <a:tabLst/>
        <a:defRPr sz="4260" b="0" i="0" u="none" strike="noStrike" cap="none" spc="-79" baseline="0">
          <a:solidFill>
            <a:srgbClr val="01CF89"/>
          </a:solidFill>
          <a:uFillTx/>
          <a:latin typeface="+mn-lt"/>
          <a:ea typeface="+mn-ea"/>
          <a:cs typeface="+mn-cs"/>
          <a:sym typeface="Spartan Bold"/>
        </a:defRPr>
      </a:lvl2pPr>
      <a:lvl3pPr marL="0" marR="0" indent="0" algn="l" defTabSz="548640" rtl="0" latinLnBrk="0">
        <a:lnSpc>
          <a:spcPct val="85000"/>
        </a:lnSpc>
        <a:spcBef>
          <a:spcPts val="0"/>
        </a:spcBef>
        <a:spcAft>
          <a:spcPts val="0"/>
        </a:spcAft>
        <a:buClrTx/>
        <a:buSzTx/>
        <a:buFontTx/>
        <a:buNone/>
        <a:tabLst/>
        <a:defRPr sz="4260" b="0" i="0" u="none" strike="noStrike" cap="none" spc="-79" baseline="0">
          <a:solidFill>
            <a:srgbClr val="01CF89"/>
          </a:solidFill>
          <a:uFillTx/>
          <a:latin typeface="+mn-lt"/>
          <a:ea typeface="+mn-ea"/>
          <a:cs typeface="+mn-cs"/>
          <a:sym typeface="Spartan Bold"/>
        </a:defRPr>
      </a:lvl3pPr>
      <a:lvl4pPr marL="0" marR="0" indent="0" algn="l" defTabSz="548640" rtl="0" latinLnBrk="0">
        <a:lnSpc>
          <a:spcPct val="85000"/>
        </a:lnSpc>
        <a:spcBef>
          <a:spcPts val="0"/>
        </a:spcBef>
        <a:spcAft>
          <a:spcPts val="0"/>
        </a:spcAft>
        <a:buClrTx/>
        <a:buSzTx/>
        <a:buFontTx/>
        <a:buNone/>
        <a:tabLst/>
        <a:defRPr sz="4260" b="0" i="0" u="none" strike="noStrike" cap="none" spc="-79" baseline="0">
          <a:solidFill>
            <a:srgbClr val="01CF89"/>
          </a:solidFill>
          <a:uFillTx/>
          <a:latin typeface="+mn-lt"/>
          <a:ea typeface="+mn-ea"/>
          <a:cs typeface="+mn-cs"/>
          <a:sym typeface="Spartan Bold"/>
        </a:defRPr>
      </a:lvl4pPr>
      <a:lvl5pPr marL="0" marR="0" indent="0" algn="l" defTabSz="548640" rtl="0" latinLnBrk="0">
        <a:lnSpc>
          <a:spcPct val="85000"/>
        </a:lnSpc>
        <a:spcBef>
          <a:spcPts val="0"/>
        </a:spcBef>
        <a:spcAft>
          <a:spcPts val="0"/>
        </a:spcAft>
        <a:buClrTx/>
        <a:buSzTx/>
        <a:buFontTx/>
        <a:buNone/>
        <a:tabLst/>
        <a:defRPr sz="4260" b="0" i="0" u="none" strike="noStrike" cap="none" spc="-79" baseline="0">
          <a:solidFill>
            <a:srgbClr val="01CF89"/>
          </a:solidFill>
          <a:uFillTx/>
          <a:latin typeface="+mn-lt"/>
          <a:ea typeface="+mn-ea"/>
          <a:cs typeface="+mn-cs"/>
          <a:sym typeface="Spartan Bold"/>
        </a:defRPr>
      </a:lvl5pPr>
      <a:lvl6pPr marL="0" marR="0" indent="0" algn="l" defTabSz="548640" rtl="0" latinLnBrk="0">
        <a:lnSpc>
          <a:spcPct val="85000"/>
        </a:lnSpc>
        <a:spcBef>
          <a:spcPts val="0"/>
        </a:spcBef>
        <a:spcAft>
          <a:spcPts val="0"/>
        </a:spcAft>
        <a:buClrTx/>
        <a:buSzTx/>
        <a:buFontTx/>
        <a:buNone/>
        <a:tabLst/>
        <a:defRPr sz="4260" b="0" i="0" u="none" strike="noStrike" cap="none" spc="-79" baseline="0">
          <a:solidFill>
            <a:srgbClr val="01CF89"/>
          </a:solidFill>
          <a:uFillTx/>
          <a:latin typeface="+mn-lt"/>
          <a:ea typeface="+mn-ea"/>
          <a:cs typeface="+mn-cs"/>
          <a:sym typeface="Spartan Bold"/>
        </a:defRPr>
      </a:lvl6pPr>
      <a:lvl7pPr marL="0" marR="0" indent="0" algn="l" defTabSz="548640" rtl="0" latinLnBrk="0">
        <a:lnSpc>
          <a:spcPct val="85000"/>
        </a:lnSpc>
        <a:spcBef>
          <a:spcPts val="0"/>
        </a:spcBef>
        <a:spcAft>
          <a:spcPts val="0"/>
        </a:spcAft>
        <a:buClrTx/>
        <a:buSzTx/>
        <a:buFontTx/>
        <a:buNone/>
        <a:tabLst/>
        <a:defRPr sz="4260" b="0" i="0" u="none" strike="noStrike" cap="none" spc="-79" baseline="0">
          <a:solidFill>
            <a:srgbClr val="01CF89"/>
          </a:solidFill>
          <a:uFillTx/>
          <a:latin typeface="+mn-lt"/>
          <a:ea typeface="+mn-ea"/>
          <a:cs typeface="+mn-cs"/>
          <a:sym typeface="Spartan Bold"/>
        </a:defRPr>
      </a:lvl7pPr>
      <a:lvl8pPr marL="0" marR="0" indent="0" algn="l" defTabSz="548640" rtl="0" latinLnBrk="0">
        <a:lnSpc>
          <a:spcPct val="85000"/>
        </a:lnSpc>
        <a:spcBef>
          <a:spcPts val="0"/>
        </a:spcBef>
        <a:spcAft>
          <a:spcPts val="0"/>
        </a:spcAft>
        <a:buClrTx/>
        <a:buSzTx/>
        <a:buFontTx/>
        <a:buNone/>
        <a:tabLst/>
        <a:defRPr sz="4260" b="0" i="0" u="none" strike="noStrike" cap="none" spc="-79" baseline="0">
          <a:solidFill>
            <a:srgbClr val="01CF89"/>
          </a:solidFill>
          <a:uFillTx/>
          <a:latin typeface="+mn-lt"/>
          <a:ea typeface="+mn-ea"/>
          <a:cs typeface="+mn-cs"/>
          <a:sym typeface="Spartan Bold"/>
        </a:defRPr>
      </a:lvl8pPr>
      <a:lvl9pPr marL="0" marR="0" indent="0" algn="l" defTabSz="548640" rtl="0" latinLnBrk="0">
        <a:lnSpc>
          <a:spcPct val="85000"/>
        </a:lnSpc>
        <a:spcBef>
          <a:spcPts val="0"/>
        </a:spcBef>
        <a:spcAft>
          <a:spcPts val="0"/>
        </a:spcAft>
        <a:buClrTx/>
        <a:buSzTx/>
        <a:buFontTx/>
        <a:buNone/>
        <a:tabLst/>
        <a:defRPr sz="4260" b="0" i="0" u="none" strike="noStrike" cap="none" spc="-79" baseline="0">
          <a:solidFill>
            <a:srgbClr val="01CF89"/>
          </a:solidFill>
          <a:uFillTx/>
          <a:latin typeface="+mn-lt"/>
          <a:ea typeface="+mn-ea"/>
          <a:cs typeface="+mn-cs"/>
          <a:sym typeface="Spartan Bold"/>
        </a:defRPr>
      </a:lvl9pPr>
    </p:titleStyle>
    <p:bodyStyle>
      <a:lvl1pPr marL="381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1pPr>
      <a:lvl2pPr marL="762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2pPr>
      <a:lvl3pPr marL="1143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3pPr>
      <a:lvl4pPr marL="1524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4pPr>
      <a:lvl5pPr marL="1905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p:bodyStyle>
    <p:otherStyle>
      <a:lvl1pPr marL="0" marR="0" indent="0" algn="ctr" defTabSz="495300" latinLnBrk="0">
        <a:lnSpc>
          <a:spcPct val="100000"/>
        </a:lnSpc>
        <a:spcBef>
          <a:spcPts val="0"/>
        </a:spcBef>
        <a:spcAft>
          <a:spcPts val="0"/>
        </a:spcAft>
        <a:buClrTx/>
        <a:buSzTx/>
        <a:buFontTx/>
        <a:buNone/>
        <a:tabLst/>
        <a:defRPr sz="1440" b="0" i="0" u="none" strike="noStrike" cap="none" spc="0" baseline="0">
          <a:solidFill>
            <a:schemeClr val="tx1"/>
          </a:solidFill>
          <a:uFillTx/>
          <a:latin typeface="+mn-lt"/>
          <a:ea typeface="+mn-ea"/>
          <a:cs typeface="+mn-cs"/>
          <a:sym typeface="Helvetica Neue Light"/>
        </a:defRPr>
      </a:lvl1pPr>
      <a:lvl2pPr marL="0" marR="0" indent="137160" algn="ctr" defTabSz="495300" latinLnBrk="0">
        <a:lnSpc>
          <a:spcPct val="100000"/>
        </a:lnSpc>
        <a:spcBef>
          <a:spcPts val="0"/>
        </a:spcBef>
        <a:spcAft>
          <a:spcPts val="0"/>
        </a:spcAft>
        <a:buClrTx/>
        <a:buSzTx/>
        <a:buFontTx/>
        <a:buNone/>
        <a:tabLst/>
        <a:defRPr sz="1440" b="0" i="0" u="none" strike="noStrike" cap="none" spc="0" baseline="0">
          <a:solidFill>
            <a:schemeClr val="tx1"/>
          </a:solidFill>
          <a:uFillTx/>
          <a:latin typeface="+mn-lt"/>
          <a:ea typeface="+mn-ea"/>
          <a:cs typeface="+mn-cs"/>
          <a:sym typeface="Helvetica Neue Light"/>
        </a:defRPr>
      </a:lvl2pPr>
      <a:lvl3pPr marL="0" marR="0" indent="274320" algn="ctr" defTabSz="495300" latinLnBrk="0">
        <a:lnSpc>
          <a:spcPct val="100000"/>
        </a:lnSpc>
        <a:spcBef>
          <a:spcPts val="0"/>
        </a:spcBef>
        <a:spcAft>
          <a:spcPts val="0"/>
        </a:spcAft>
        <a:buClrTx/>
        <a:buSzTx/>
        <a:buFontTx/>
        <a:buNone/>
        <a:tabLst/>
        <a:defRPr sz="1440" b="0" i="0" u="none" strike="noStrike" cap="none" spc="0" baseline="0">
          <a:solidFill>
            <a:schemeClr val="tx1"/>
          </a:solidFill>
          <a:uFillTx/>
          <a:latin typeface="+mn-lt"/>
          <a:ea typeface="+mn-ea"/>
          <a:cs typeface="+mn-cs"/>
          <a:sym typeface="Helvetica Neue Light"/>
        </a:defRPr>
      </a:lvl3pPr>
      <a:lvl4pPr marL="0" marR="0" indent="411480" algn="ctr" defTabSz="495300" latinLnBrk="0">
        <a:lnSpc>
          <a:spcPct val="100000"/>
        </a:lnSpc>
        <a:spcBef>
          <a:spcPts val="0"/>
        </a:spcBef>
        <a:spcAft>
          <a:spcPts val="0"/>
        </a:spcAft>
        <a:buClrTx/>
        <a:buSzTx/>
        <a:buFontTx/>
        <a:buNone/>
        <a:tabLst/>
        <a:defRPr sz="1440" b="0" i="0" u="none" strike="noStrike" cap="none" spc="0" baseline="0">
          <a:solidFill>
            <a:schemeClr val="tx1"/>
          </a:solidFill>
          <a:uFillTx/>
          <a:latin typeface="+mn-lt"/>
          <a:ea typeface="+mn-ea"/>
          <a:cs typeface="+mn-cs"/>
          <a:sym typeface="Helvetica Neue Light"/>
        </a:defRPr>
      </a:lvl4pPr>
      <a:lvl5pPr marL="0" marR="0" indent="548640" algn="ctr" defTabSz="495300" latinLnBrk="0">
        <a:lnSpc>
          <a:spcPct val="100000"/>
        </a:lnSpc>
        <a:spcBef>
          <a:spcPts val="0"/>
        </a:spcBef>
        <a:spcAft>
          <a:spcPts val="0"/>
        </a:spcAft>
        <a:buClrTx/>
        <a:buSzTx/>
        <a:buFontTx/>
        <a:buNone/>
        <a:tabLst/>
        <a:defRPr sz="1440" b="0" i="0" u="none" strike="noStrike" cap="none" spc="0" baseline="0">
          <a:solidFill>
            <a:schemeClr val="tx1"/>
          </a:solidFill>
          <a:uFillTx/>
          <a:latin typeface="+mn-lt"/>
          <a:ea typeface="+mn-ea"/>
          <a:cs typeface="+mn-cs"/>
          <a:sym typeface="Helvetica Neue Light"/>
        </a:defRPr>
      </a:lvl5pPr>
      <a:lvl6pPr marL="0" marR="0" indent="685800" algn="ctr" defTabSz="495300" latinLnBrk="0">
        <a:lnSpc>
          <a:spcPct val="100000"/>
        </a:lnSpc>
        <a:spcBef>
          <a:spcPts val="0"/>
        </a:spcBef>
        <a:spcAft>
          <a:spcPts val="0"/>
        </a:spcAft>
        <a:buClrTx/>
        <a:buSzTx/>
        <a:buFontTx/>
        <a:buNone/>
        <a:tabLst/>
        <a:defRPr sz="1440" b="0" i="0" u="none" strike="noStrike" cap="none" spc="0" baseline="0">
          <a:solidFill>
            <a:schemeClr val="tx1"/>
          </a:solidFill>
          <a:uFillTx/>
          <a:latin typeface="+mn-lt"/>
          <a:ea typeface="+mn-ea"/>
          <a:cs typeface="+mn-cs"/>
          <a:sym typeface="Helvetica Neue Light"/>
        </a:defRPr>
      </a:lvl6pPr>
      <a:lvl7pPr marL="0" marR="0" indent="822960" algn="ctr" defTabSz="495300" latinLnBrk="0">
        <a:lnSpc>
          <a:spcPct val="100000"/>
        </a:lnSpc>
        <a:spcBef>
          <a:spcPts val="0"/>
        </a:spcBef>
        <a:spcAft>
          <a:spcPts val="0"/>
        </a:spcAft>
        <a:buClrTx/>
        <a:buSzTx/>
        <a:buFontTx/>
        <a:buNone/>
        <a:tabLst/>
        <a:defRPr sz="1440" b="0" i="0" u="none" strike="noStrike" cap="none" spc="0" baseline="0">
          <a:solidFill>
            <a:schemeClr val="tx1"/>
          </a:solidFill>
          <a:uFillTx/>
          <a:latin typeface="+mn-lt"/>
          <a:ea typeface="+mn-ea"/>
          <a:cs typeface="+mn-cs"/>
          <a:sym typeface="Helvetica Neue Light"/>
        </a:defRPr>
      </a:lvl7pPr>
      <a:lvl8pPr marL="0" marR="0" indent="960120" algn="ctr" defTabSz="495300" latinLnBrk="0">
        <a:lnSpc>
          <a:spcPct val="100000"/>
        </a:lnSpc>
        <a:spcBef>
          <a:spcPts val="0"/>
        </a:spcBef>
        <a:spcAft>
          <a:spcPts val="0"/>
        </a:spcAft>
        <a:buClrTx/>
        <a:buSzTx/>
        <a:buFontTx/>
        <a:buNone/>
        <a:tabLst/>
        <a:defRPr sz="1440" b="0" i="0" u="none" strike="noStrike" cap="none" spc="0" baseline="0">
          <a:solidFill>
            <a:schemeClr val="tx1"/>
          </a:solidFill>
          <a:uFillTx/>
          <a:latin typeface="+mn-lt"/>
          <a:ea typeface="+mn-ea"/>
          <a:cs typeface="+mn-cs"/>
          <a:sym typeface="Helvetica Neue Light"/>
        </a:defRPr>
      </a:lvl8pPr>
      <a:lvl9pPr marL="0" marR="0" indent="1097280" algn="ctr" defTabSz="495300" latinLnBrk="0">
        <a:lnSpc>
          <a:spcPct val="100000"/>
        </a:lnSpc>
        <a:spcBef>
          <a:spcPts val="0"/>
        </a:spcBef>
        <a:spcAft>
          <a:spcPts val="0"/>
        </a:spcAft>
        <a:buClrTx/>
        <a:buSzTx/>
        <a:buFontTx/>
        <a:buNone/>
        <a:tabLst/>
        <a:defRPr sz="144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5.png"/><Relationship Id="rId4" Type="http://schemas.openxmlformats.org/officeDocument/2006/relationships/image" Target="../media/image44.jpg"/></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690.png"/><Relationship Id="rId5" Type="http://schemas.openxmlformats.org/officeDocument/2006/relationships/image" Target="../media/image49.png"/><Relationship Id="rId10" Type="http://schemas.openxmlformats.org/officeDocument/2006/relationships/image" Target="../media/image680.png"/><Relationship Id="rId4" Type="http://schemas.openxmlformats.org/officeDocument/2006/relationships/image" Target="../media/image48.png"/><Relationship Id="rId9" Type="http://schemas.openxmlformats.org/officeDocument/2006/relationships/image" Target="../media/image710.png"/></Relationships>
</file>

<file path=ppt/slides/_rels/slide4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90.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680.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710.png"/><Relationship Id="rId5" Type="http://schemas.openxmlformats.org/officeDocument/2006/relationships/image" Target="../media/image49.png"/><Relationship Id="rId15" Type="http://schemas.openxmlformats.org/officeDocument/2006/relationships/image" Target="../media/image55.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5.png"/></Relationships>
</file>

<file path=ppt/slides/_rels/slide4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94.png"/><Relationship Id="rId18" Type="http://schemas.openxmlformats.org/officeDocument/2006/relationships/image" Target="../media/image580.png"/><Relationship Id="rId3" Type="http://schemas.openxmlformats.org/officeDocument/2006/relationships/image" Target="../media/image51.png"/><Relationship Id="rId7" Type="http://schemas.openxmlformats.org/officeDocument/2006/relationships/image" Target="../media/image48.png"/><Relationship Id="rId12" Type="http://schemas.openxmlformats.org/officeDocument/2006/relationships/image" Target="../media/image760.png"/><Relationship Id="rId17" Type="http://schemas.openxmlformats.org/officeDocument/2006/relationships/image" Target="../media/image550.png"/><Relationship Id="rId2" Type="http://schemas.openxmlformats.org/officeDocument/2006/relationships/image" Target="../media/image50.png"/><Relationship Id="rId16" Type="http://schemas.openxmlformats.org/officeDocument/2006/relationships/image" Target="../media/image530.pn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750.png"/><Relationship Id="rId5" Type="http://schemas.openxmlformats.org/officeDocument/2006/relationships/image" Target="../media/image52.png"/><Relationship Id="rId10" Type="http://schemas.openxmlformats.org/officeDocument/2006/relationships/image" Target="../media/image740.png"/><Relationship Id="rId4" Type="http://schemas.openxmlformats.org/officeDocument/2006/relationships/image" Target="../media/image46.png"/><Relationship Id="rId9" Type="http://schemas.openxmlformats.org/officeDocument/2006/relationships/image" Target="../media/image730.png"/></Relationships>
</file>

<file path=ppt/slides/_rels/slide4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0.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hodology">
            <a:extLst>
              <a:ext uri="{FF2B5EF4-FFF2-40B4-BE49-F238E27FC236}">
                <a16:creationId xmlns:a16="http://schemas.microsoft.com/office/drawing/2014/main" id="{347CA9AC-6774-94A5-F26E-06588E30D10F}"/>
              </a:ext>
            </a:extLst>
          </p:cNvPr>
          <p:cNvSpPr txBox="1"/>
          <p:nvPr/>
        </p:nvSpPr>
        <p:spPr>
          <a:xfrm>
            <a:off x="1441229" y="5382927"/>
            <a:ext cx="12298016" cy="1058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p>
            <a:pPr marL="0" marR="0" indent="0" algn="ctr" defTabSz="548640" rtl="1" fontAlgn="auto" latinLnBrk="0" hangingPunct="0">
              <a:lnSpc>
                <a:spcPct val="90000"/>
              </a:lnSpc>
              <a:spcBef>
                <a:spcPts val="0"/>
              </a:spcBef>
              <a:spcAft>
                <a:spcPts val="0"/>
              </a:spcAft>
              <a:buClrTx/>
              <a:buSzTx/>
              <a:buFontTx/>
              <a:buNone/>
              <a:tabLst/>
              <a:defRPr sz="16000" spc="-296">
                <a:solidFill>
                  <a:srgbClr val="01CF89"/>
                </a:solidFill>
                <a:latin typeface="+mn-lt"/>
                <a:ea typeface="+mn-ea"/>
                <a:cs typeface="+mn-cs"/>
                <a:sym typeface="Spartan Bold"/>
              </a:defRPr>
            </a:pPr>
            <a:r>
              <a:rPr lang="en-US" sz="3600" b="1" dirty="0">
                <a:solidFill>
                  <a:schemeClr val="bg1"/>
                </a:solidFill>
                <a:latin typeface="+mj-lt"/>
              </a:rPr>
              <a:t>Ben Nassi</a:t>
            </a:r>
          </a:p>
          <a:p>
            <a:pPr marL="0" marR="0" indent="0" algn="ctr" defTabSz="548640" rtl="1" fontAlgn="auto" latinLnBrk="0" hangingPunct="0">
              <a:lnSpc>
                <a:spcPct val="90000"/>
              </a:lnSpc>
              <a:spcBef>
                <a:spcPts val="0"/>
              </a:spcBef>
              <a:spcAft>
                <a:spcPts val="0"/>
              </a:spcAft>
              <a:buClrTx/>
              <a:buSzTx/>
              <a:buFontTx/>
              <a:buNone/>
              <a:tabLst/>
              <a:defRPr sz="16000" spc="-296">
                <a:solidFill>
                  <a:srgbClr val="01CF89"/>
                </a:solidFill>
                <a:latin typeface="+mn-lt"/>
                <a:ea typeface="+mn-ea"/>
                <a:cs typeface="+mn-cs"/>
                <a:sym typeface="Spartan Bold"/>
              </a:defRPr>
            </a:pPr>
            <a:r>
              <a:rPr lang="en-US" sz="3600" b="1" dirty="0">
                <a:solidFill>
                  <a:schemeClr val="bg1"/>
                </a:solidFill>
                <a:latin typeface="+mj-lt"/>
              </a:rPr>
              <a:t>Real World Crypto’24</a:t>
            </a:r>
          </a:p>
        </p:txBody>
      </p:sp>
      <p:sp>
        <p:nvSpPr>
          <p:cNvPr id="4" name="Methodology">
            <a:extLst>
              <a:ext uri="{FF2B5EF4-FFF2-40B4-BE49-F238E27FC236}">
                <a16:creationId xmlns:a16="http://schemas.microsoft.com/office/drawing/2014/main" id="{A882554C-23C3-94E8-4F87-8342F9F7CB4B}"/>
              </a:ext>
            </a:extLst>
          </p:cNvPr>
          <p:cNvSpPr txBox="1"/>
          <p:nvPr/>
        </p:nvSpPr>
        <p:spPr>
          <a:xfrm>
            <a:off x="1948068" y="804718"/>
            <a:ext cx="10853532" cy="3717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p>
            <a:pPr marL="0" marR="0" indent="0" algn="ctr" defTabSz="548640" rtl="1" fontAlgn="auto" latinLnBrk="0" hangingPunct="0">
              <a:lnSpc>
                <a:spcPct val="90000"/>
              </a:lnSpc>
              <a:spcBef>
                <a:spcPts val="0"/>
              </a:spcBef>
              <a:spcAft>
                <a:spcPts val="0"/>
              </a:spcAft>
              <a:buClrTx/>
              <a:buSzTx/>
              <a:buFontTx/>
              <a:buNone/>
              <a:tabLst/>
              <a:defRPr sz="16000" spc="-296">
                <a:solidFill>
                  <a:srgbClr val="01CF89"/>
                </a:solidFill>
                <a:latin typeface="+mn-lt"/>
                <a:ea typeface="+mn-ea"/>
                <a:cs typeface="+mn-cs"/>
                <a:sym typeface="Spartan Bold"/>
              </a:defRPr>
            </a:pPr>
            <a:r>
              <a:rPr lang="en-US" sz="6600" b="1" dirty="0">
                <a:solidFill>
                  <a:schemeClr val="bg1"/>
                </a:solidFill>
                <a:latin typeface="+mj-lt"/>
              </a:rPr>
              <a:t>Extracting Secret Keys from a Device's Power LED Using COTS Video Cameras</a:t>
            </a:r>
            <a:endParaRPr lang="en-US" sz="23900" b="1" dirty="0">
              <a:solidFill>
                <a:schemeClr val="bg1"/>
              </a:solidFill>
              <a:latin typeface="+mj-lt"/>
            </a:endParaRPr>
          </a:p>
        </p:txBody>
      </p:sp>
      <p:pic>
        <p:nvPicPr>
          <p:cNvPr id="1026" name="Picture 2" descr="Publications &amp; Media Relations University Graphic Materials ...">
            <a:extLst>
              <a:ext uri="{FF2B5EF4-FFF2-40B4-BE49-F238E27FC236}">
                <a16:creationId xmlns:a16="http://schemas.microsoft.com/office/drawing/2014/main" id="{4EDE80B8-407C-AE98-A3BB-436E53AFC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55" y="7135456"/>
            <a:ext cx="1032274" cy="10336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rnell-tech-logo-optimized - Michigan Future Inc.">
            <a:extLst>
              <a:ext uri="{FF2B5EF4-FFF2-40B4-BE49-F238E27FC236}">
                <a16:creationId xmlns:a16="http://schemas.microsoft.com/office/drawing/2014/main" id="{DDD4B0C8-FE99-D236-E17C-67ADC12FD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815" y="7299043"/>
            <a:ext cx="2441901" cy="7006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AQ – summerchemtech.com">
            <a:extLst>
              <a:ext uri="{FF2B5EF4-FFF2-40B4-BE49-F238E27FC236}">
                <a16:creationId xmlns:a16="http://schemas.microsoft.com/office/drawing/2014/main" id="{33F72587-AED5-3C84-7490-AB35E9D3B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4716" y="7161910"/>
            <a:ext cx="2832188" cy="106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65085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Glowworm Attack (CCS’21)</a:t>
            </a:r>
          </a:p>
        </p:txBody>
      </p:sp>
      <p:sp>
        <p:nvSpPr>
          <p:cNvPr id="14" name="Google Shape;100;p2">
            <a:extLst>
              <a:ext uri="{FF2B5EF4-FFF2-40B4-BE49-F238E27FC236}">
                <a16:creationId xmlns:a16="http://schemas.microsoft.com/office/drawing/2014/main" id="{82AD0B8D-48DE-83F8-884A-E620A5066FD6}"/>
              </a:ext>
            </a:extLst>
          </p:cNvPr>
          <p:cNvSpPr txBox="1">
            <a:spLocks/>
          </p:cNvSpPr>
          <p:nvPr/>
        </p:nvSpPr>
        <p:spPr>
          <a:xfrm>
            <a:off x="549838" y="1415860"/>
            <a:ext cx="13398392" cy="5787314"/>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indent="-457200">
              <a:lnSpc>
                <a:spcPct val="120000"/>
              </a:lnSpc>
              <a:spcBef>
                <a:spcPts val="0"/>
              </a:spcBef>
              <a:buSzPts val="2800"/>
              <a:buFont typeface="Wingdings" pitchFamily="2" charset="2"/>
              <a:buChar char="v"/>
            </a:pPr>
            <a:endParaRPr lang="en-US" sz="3200" i="1" dirty="0">
              <a:solidFill>
                <a:schemeClr val="bg1"/>
              </a:solidFill>
            </a:endParaRPr>
          </a:p>
          <a:p>
            <a:pPr>
              <a:lnSpc>
                <a:spcPct val="120000"/>
              </a:lnSpc>
              <a:spcBef>
                <a:spcPts val="0"/>
              </a:spcBef>
              <a:buSzPts val="2800"/>
            </a:pPr>
            <a:endParaRPr lang="en-US" sz="3200" i="1" dirty="0">
              <a:solidFill>
                <a:schemeClr val="bg1"/>
              </a:solidFill>
            </a:endParaRPr>
          </a:p>
        </p:txBody>
      </p:sp>
      <p:pic>
        <p:nvPicPr>
          <p:cNvPr id="23" name="Picture 22">
            <a:extLst>
              <a:ext uri="{FF2B5EF4-FFF2-40B4-BE49-F238E27FC236}">
                <a16:creationId xmlns:a16="http://schemas.microsoft.com/office/drawing/2014/main" id="{58BF708E-7D94-FA75-151A-82E99B65DE53}"/>
              </a:ext>
            </a:extLst>
          </p:cNvPr>
          <p:cNvPicPr>
            <a:picLocks noChangeAspect="1"/>
          </p:cNvPicPr>
          <p:nvPr/>
        </p:nvPicPr>
        <p:blipFill rotWithShape="1">
          <a:blip r:embed="rId2">
            <a:extLst>
              <a:ext uri="{28A0092B-C50C-407E-A947-70E740481C1C}">
                <a14:useLocalDpi xmlns:a14="http://schemas.microsoft.com/office/drawing/2010/main" val="0"/>
              </a:ext>
            </a:extLst>
          </a:blip>
          <a:srcRect l="12771" t="75778" r="80397" b="1966"/>
          <a:stretch/>
        </p:blipFill>
        <p:spPr>
          <a:xfrm>
            <a:off x="12311814" y="1491051"/>
            <a:ext cx="1997347" cy="2275581"/>
          </a:xfrm>
          <a:prstGeom prst="rect">
            <a:avLst/>
          </a:prstGeom>
        </p:spPr>
      </p:pic>
      <p:sp>
        <p:nvSpPr>
          <p:cNvPr id="3" name="Rounded Rectangle 2">
            <a:extLst>
              <a:ext uri="{FF2B5EF4-FFF2-40B4-BE49-F238E27FC236}">
                <a16:creationId xmlns:a16="http://schemas.microsoft.com/office/drawing/2014/main" id="{B045F715-125A-2BEA-CC9B-13D13867E43D}"/>
              </a:ext>
            </a:extLst>
          </p:cNvPr>
          <p:cNvSpPr/>
          <p:nvPr/>
        </p:nvSpPr>
        <p:spPr>
          <a:xfrm>
            <a:off x="682170" y="1491051"/>
            <a:ext cx="11043618" cy="108966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Asap SemiBold"/>
                <a:ea typeface="Asap SemiBold"/>
                <a:cs typeface="Asap SemiBold"/>
                <a:sym typeface="Asap SemiBold"/>
              </a:rPr>
              <a:t>Why can the intensity of a speaker’s power LED be used to recover speech?</a:t>
            </a:r>
          </a:p>
        </p:txBody>
      </p:sp>
    </p:spTree>
    <p:extLst>
      <p:ext uri="{BB962C8B-B14F-4D97-AF65-F5344CB8AC3E}">
        <p14:creationId xmlns:p14="http://schemas.microsoft.com/office/powerpoint/2010/main" val="238989327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Glowworm Attack (CCS’21)</a:t>
            </a:r>
          </a:p>
        </p:txBody>
      </p:sp>
      <p:pic>
        <p:nvPicPr>
          <p:cNvPr id="3" name="Picture 2">
            <a:extLst>
              <a:ext uri="{FF2B5EF4-FFF2-40B4-BE49-F238E27FC236}">
                <a16:creationId xmlns:a16="http://schemas.microsoft.com/office/drawing/2014/main" id="{6336221D-53C6-C76F-21BD-217C8371FAFD}"/>
              </a:ext>
            </a:extLst>
          </p:cNvPr>
          <p:cNvPicPr>
            <a:picLocks noChangeAspect="1"/>
          </p:cNvPicPr>
          <p:nvPr/>
        </p:nvPicPr>
        <p:blipFill rotWithShape="1">
          <a:blip r:embed="rId2">
            <a:extLst>
              <a:ext uri="{28A0092B-C50C-407E-A947-70E740481C1C}">
                <a14:useLocalDpi xmlns:a14="http://schemas.microsoft.com/office/drawing/2010/main" val="0"/>
              </a:ext>
            </a:extLst>
          </a:blip>
          <a:srcRect l="12771" t="75778" r="80397" b="1966"/>
          <a:stretch/>
        </p:blipFill>
        <p:spPr>
          <a:xfrm>
            <a:off x="12311814" y="1491051"/>
            <a:ext cx="1997347" cy="2275581"/>
          </a:xfrm>
          <a:prstGeom prst="rect">
            <a:avLst/>
          </a:prstGeom>
        </p:spPr>
      </p:pic>
      <p:sp>
        <p:nvSpPr>
          <p:cNvPr id="5" name="Rectangle 4">
            <a:extLst>
              <a:ext uri="{FF2B5EF4-FFF2-40B4-BE49-F238E27FC236}">
                <a16:creationId xmlns:a16="http://schemas.microsoft.com/office/drawing/2014/main" id="{403B767D-EA64-9614-05ED-D8297F0915BC}"/>
              </a:ext>
            </a:extLst>
          </p:cNvPr>
          <p:cNvSpPr/>
          <p:nvPr/>
        </p:nvSpPr>
        <p:spPr>
          <a:xfrm>
            <a:off x="439389" y="6512189"/>
            <a:ext cx="11418426" cy="167254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Picture 5">
            <a:extLst>
              <a:ext uri="{FF2B5EF4-FFF2-40B4-BE49-F238E27FC236}">
                <a16:creationId xmlns:a16="http://schemas.microsoft.com/office/drawing/2014/main" id="{71C1D7BB-B2B7-B09D-0928-51F9A0672B56}"/>
              </a:ext>
            </a:extLst>
          </p:cNvPr>
          <p:cNvPicPr>
            <a:picLocks noChangeAspect="1"/>
          </p:cNvPicPr>
          <p:nvPr/>
        </p:nvPicPr>
        <p:blipFill rotWithShape="1">
          <a:blip r:embed="rId3"/>
          <a:srcRect l="9105" t="21331" r="37150" b="46535"/>
          <a:stretch/>
        </p:blipFill>
        <p:spPr>
          <a:xfrm>
            <a:off x="457200" y="6654333"/>
            <a:ext cx="4300538" cy="1148883"/>
          </a:xfrm>
          <a:prstGeom prst="rect">
            <a:avLst/>
          </a:prstGeom>
        </p:spPr>
      </p:pic>
      <p:pic>
        <p:nvPicPr>
          <p:cNvPr id="8" name="Picture 7">
            <a:extLst>
              <a:ext uri="{FF2B5EF4-FFF2-40B4-BE49-F238E27FC236}">
                <a16:creationId xmlns:a16="http://schemas.microsoft.com/office/drawing/2014/main" id="{4624C333-1639-E526-B70A-CC4178690A21}"/>
              </a:ext>
            </a:extLst>
          </p:cNvPr>
          <p:cNvPicPr>
            <a:picLocks noChangeAspect="1"/>
          </p:cNvPicPr>
          <p:nvPr/>
        </p:nvPicPr>
        <p:blipFill rotWithShape="1">
          <a:blip r:embed="rId3"/>
          <a:srcRect l="9140" t="58848" r="10037" b="12556"/>
          <a:stretch/>
        </p:blipFill>
        <p:spPr>
          <a:xfrm>
            <a:off x="5002619" y="6654333"/>
            <a:ext cx="6467361" cy="1022441"/>
          </a:xfrm>
          <a:prstGeom prst="rect">
            <a:avLst/>
          </a:prstGeom>
        </p:spPr>
      </p:pic>
      <p:pic>
        <p:nvPicPr>
          <p:cNvPr id="9" name="Picture 2" descr="JBL Xtreme 2 Portable Bluetooth speaker | Epic Audio Video Unlimited">
            <a:extLst>
              <a:ext uri="{FF2B5EF4-FFF2-40B4-BE49-F238E27FC236}">
                <a16:creationId xmlns:a16="http://schemas.microsoft.com/office/drawing/2014/main" id="{4F205413-96C0-FAFE-E919-24C1F47720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674"/>
          <a:stretch/>
        </p:blipFill>
        <p:spPr bwMode="auto">
          <a:xfrm>
            <a:off x="1276223" y="7151008"/>
            <a:ext cx="1257224" cy="10224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ogitech S120 Lightweight Stereo Speakers in a Slim Design">
            <a:extLst>
              <a:ext uri="{FF2B5EF4-FFF2-40B4-BE49-F238E27FC236}">
                <a16:creationId xmlns:a16="http://schemas.microsoft.com/office/drawing/2014/main" id="{38312BBF-FAC1-9011-E56A-149745B22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695" y="7151008"/>
            <a:ext cx="1190678" cy="10224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Buy Google Nest Mini (Google Home Mini 2nd generation) Smart Speaker |  White Online | ElectroCity.ie">
            <a:extLst>
              <a:ext uri="{FF2B5EF4-FFF2-40B4-BE49-F238E27FC236}">
                <a16:creationId xmlns:a16="http://schemas.microsoft.com/office/drawing/2014/main" id="{4A14674B-8B7E-509C-A45D-7779556060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666"/>
          <a:stretch/>
        </p:blipFill>
        <p:spPr bwMode="auto">
          <a:xfrm>
            <a:off x="6212447" y="7493746"/>
            <a:ext cx="1089660" cy="8099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eats by Dr. Dre Pill+ Wireless &amp; Bluetooth Speaker Review - Consumer  Reports">
            <a:extLst>
              <a:ext uri="{FF2B5EF4-FFF2-40B4-BE49-F238E27FC236}">
                <a16:creationId xmlns:a16="http://schemas.microsoft.com/office/drawing/2014/main" id="{C39857FB-B13F-A1F2-0D67-CB8EE84D78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356" b="10718"/>
          <a:stretch/>
        </p:blipFill>
        <p:spPr bwMode="auto">
          <a:xfrm>
            <a:off x="8176347" y="7379407"/>
            <a:ext cx="1211765" cy="6716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XB33 EXTRA BASS Portable BLUETOOTH Speaker (Black)">
            <a:extLst>
              <a:ext uri="{FF2B5EF4-FFF2-40B4-BE49-F238E27FC236}">
                <a16:creationId xmlns:a16="http://schemas.microsoft.com/office/drawing/2014/main" id="{70E98854-8044-1EC3-DB13-00EFF194256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2412" b="23893"/>
          <a:stretch/>
        </p:blipFill>
        <p:spPr bwMode="auto">
          <a:xfrm>
            <a:off x="10515081" y="7324992"/>
            <a:ext cx="1378057" cy="73994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69C1D20B-441C-8F66-8408-39506012B314}"/>
              </a:ext>
            </a:extLst>
          </p:cNvPr>
          <p:cNvSpPr/>
          <p:nvPr/>
        </p:nvSpPr>
        <p:spPr>
          <a:xfrm>
            <a:off x="682170" y="1491051"/>
            <a:ext cx="11043618" cy="108966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Asap SemiBold"/>
                <a:ea typeface="Asap SemiBold"/>
                <a:cs typeface="Asap SemiBold"/>
                <a:sym typeface="Asap SemiBold"/>
              </a:rPr>
              <a:t>Why can the intensity of a speaker’s power LED be used to recover speech?</a:t>
            </a:r>
          </a:p>
        </p:txBody>
      </p:sp>
      <p:sp>
        <p:nvSpPr>
          <p:cNvPr id="15" name="Rounded Rectangle 14">
            <a:extLst>
              <a:ext uri="{FF2B5EF4-FFF2-40B4-BE49-F238E27FC236}">
                <a16:creationId xmlns:a16="http://schemas.microsoft.com/office/drawing/2014/main" id="{7AD97504-0B05-7E63-3623-43BC5C7F1D82}"/>
              </a:ext>
            </a:extLst>
          </p:cNvPr>
          <p:cNvSpPr/>
          <p:nvPr/>
        </p:nvSpPr>
        <p:spPr>
          <a:xfrm>
            <a:off x="682170" y="2704595"/>
            <a:ext cx="11043618" cy="163449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The intensity of speakers’ power LED corelates with the speakers’ power consumption which correlates with the audio played by the speakers</a:t>
            </a:r>
          </a:p>
        </p:txBody>
      </p:sp>
    </p:spTree>
    <p:extLst>
      <p:ext uri="{BB962C8B-B14F-4D97-AF65-F5344CB8AC3E}">
        <p14:creationId xmlns:p14="http://schemas.microsoft.com/office/powerpoint/2010/main" val="124485920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Glowworm Attack (CCS’21)</a:t>
            </a:r>
          </a:p>
        </p:txBody>
      </p:sp>
      <p:pic>
        <p:nvPicPr>
          <p:cNvPr id="3" name="Picture 2">
            <a:extLst>
              <a:ext uri="{FF2B5EF4-FFF2-40B4-BE49-F238E27FC236}">
                <a16:creationId xmlns:a16="http://schemas.microsoft.com/office/drawing/2014/main" id="{6336221D-53C6-C76F-21BD-217C8371FAFD}"/>
              </a:ext>
            </a:extLst>
          </p:cNvPr>
          <p:cNvPicPr>
            <a:picLocks noChangeAspect="1"/>
          </p:cNvPicPr>
          <p:nvPr/>
        </p:nvPicPr>
        <p:blipFill rotWithShape="1">
          <a:blip r:embed="rId2">
            <a:extLst>
              <a:ext uri="{28A0092B-C50C-407E-A947-70E740481C1C}">
                <a14:useLocalDpi xmlns:a14="http://schemas.microsoft.com/office/drawing/2010/main" val="0"/>
              </a:ext>
            </a:extLst>
          </a:blip>
          <a:srcRect l="12771" t="75778" r="80397" b="1966"/>
          <a:stretch/>
        </p:blipFill>
        <p:spPr>
          <a:xfrm>
            <a:off x="12311814" y="1491051"/>
            <a:ext cx="1997347" cy="2275581"/>
          </a:xfrm>
          <a:prstGeom prst="rect">
            <a:avLst/>
          </a:prstGeom>
        </p:spPr>
      </p:pic>
      <p:sp>
        <p:nvSpPr>
          <p:cNvPr id="5" name="Rectangle 4">
            <a:extLst>
              <a:ext uri="{FF2B5EF4-FFF2-40B4-BE49-F238E27FC236}">
                <a16:creationId xmlns:a16="http://schemas.microsoft.com/office/drawing/2014/main" id="{403B767D-EA64-9614-05ED-D8297F0915BC}"/>
              </a:ext>
            </a:extLst>
          </p:cNvPr>
          <p:cNvSpPr/>
          <p:nvPr/>
        </p:nvSpPr>
        <p:spPr>
          <a:xfrm>
            <a:off x="439389" y="6512189"/>
            <a:ext cx="11418426" cy="167254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Picture 5">
            <a:extLst>
              <a:ext uri="{FF2B5EF4-FFF2-40B4-BE49-F238E27FC236}">
                <a16:creationId xmlns:a16="http://schemas.microsoft.com/office/drawing/2014/main" id="{71C1D7BB-B2B7-B09D-0928-51F9A0672B56}"/>
              </a:ext>
            </a:extLst>
          </p:cNvPr>
          <p:cNvPicPr>
            <a:picLocks noChangeAspect="1"/>
          </p:cNvPicPr>
          <p:nvPr/>
        </p:nvPicPr>
        <p:blipFill rotWithShape="1">
          <a:blip r:embed="rId3"/>
          <a:srcRect l="9105" t="21331" r="37150" b="46535"/>
          <a:stretch/>
        </p:blipFill>
        <p:spPr>
          <a:xfrm>
            <a:off x="457200" y="6654333"/>
            <a:ext cx="4300538" cy="1148883"/>
          </a:xfrm>
          <a:prstGeom prst="rect">
            <a:avLst/>
          </a:prstGeom>
        </p:spPr>
      </p:pic>
      <p:pic>
        <p:nvPicPr>
          <p:cNvPr id="8" name="Picture 7">
            <a:extLst>
              <a:ext uri="{FF2B5EF4-FFF2-40B4-BE49-F238E27FC236}">
                <a16:creationId xmlns:a16="http://schemas.microsoft.com/office/drawing/2014/main" id="{4624C333-1639-E526-B70A-CC4178690A21}"/>
              </a:ext>
            </a:extLst>
          </p:cNvPr>
          <p:cNvPicPr>
            <a:picLocks noChangeAspect="1"/>
          </p:cNvPicPr>
          <p:nvPr/>
        </p:nvPicPr>
        <p:blipFill rotWithShape="1">
          <a:blip r:embed="rId3"/>
          <a:srcRect l="9140" t="58848" r="10037" b="12556"/>
          <a:stretch/>
        </p:blipFill>
        <p:spPr>
          <a:xfrm>
            <a:off x="5002619" y="6654333"/>
            <a:ext cx="6467361" cy="1022441"/>
          </a:xfrm>
          <a:prstGeom prst="rect">
            <a:avLst/>
          </a:prstGeom>
        </p:spPr>
      </p:pic>
      <p:pic>
        <p:nvPicPr>
          <p:cNvPr id="9" name="Picture 2" descr="JBL Xtreme 2 Portable Bluetooth speaker | Epic Audio Video Unlimited">
            <a:extLst>
              <a:ext uri="{FF2B5EF4-FFF2-40B4-BE49-F238E27FC236}">
                <a16:creationId xmlns:a16="http://schemas.microsoft.com/office/drawing/2014/main" id="{4F205413-96C0-FAFE-E919-24C1F47720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674"/>
          <a:stretch/>
        </p:blipFill>
        <p:spPr bwMode="auto">
          <a:xfrm>
            <a:off x="1276223" y="7151008"/>
            <a:ext cx="1257224" cy="10224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ogitech S120 Lightweight Stereo Speakers in a Slim Design">
            <a:extLst>
              <a:ext uri="{FF2B5EF4-FFF2-40B4-BE49-F238E27FC236}">
                <a16:creationId xmlns:a16="http://schemas.microsoft.com/office/drawing/2014/main" id="{38312BBF-FAC1-9011-E56A-149745B22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695" y="7151008"/>
            <a:ext cx="1190678" cy="10224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Buy Google Nest Mini (Google Home Mini 2nd generation) Smart Speaker |  White Online | ElectroCity.ie">
            <a:extLst>
              <a:ext uri="{FF2B5EF4-FFF2-40B4-BE49-F238E27FC236}">
                <a16:creationId xmlns:a16="http://schemas.microsoft.com/office/drawing/2014/main" id="{4A14674B-8B7E-509C-A45D-7779556060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666"/>
          <a:stretch/>
        </p:blipFill>
        <p:spPr bwMode="auto">
          <a:xfrm>
            <a:off x="6212447" y="7493746"/>
            <a:ext cx="1089660" cy="8099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eats by Dr. Dre Pill+ Wireless &amp; Bluetooth Speaker Review - Consumer  Reports">
            <a:extLst>
              <a:ext uri="{FF2B5EF4-FFF2-40B4-BE49-F238E27FC236}">
                <a16:creationId xmlns:a16="http://schemas.microsoft.com/office/drawing/2014/main" id="{C39857FB-B13F-A1F2-0D67-CB8EE84D78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356" b="10718"/>
          <a:stretch/>
        </p:blipFill>
        <p:spPr bwMode="auto">
          <a:xfrm>
            <a:off x="8176347" y="7379407"/>
            <a:ext cx="1211765" cy="6716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XB33 EXTRA BASS Portable BLUETOOTH Speaker (Black)">
            <a:extLst>
              <a:ext uri="{FF2B5EF4-FFF2-40B4-BE49-F238E27FC236}">
                <a16:creationId xmlns:a16="http://schemas.microsoft.com/office/drawing/2014/main" id="{70E98854-8044-1EC3-DB13-00EFF194256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2412" b="23893"/>
          <a:stretch/>
        </p:blipFill>
        <p:spPr bwMode="auto">
          <a:xfrm>
            <a:off x="10515081" y="7324992"/>
            <a:ext cx="1378057" cy="73994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69C1D20B-441C-8F66-8408-39506012B314}"/>
              </a:ext>
            </a:extLst>
          </p:cNvPr>
          <p:cNvSpPr/>
          <p:nvPr/>
        </p:nvSpPr>
        <p:spPr>
          <a:xfrm>
            <a:off x="682170" y="1491051"/>
            <a:ext cx="11043618" cy="108966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Asap SemiBold"/>
                <a:ea typeface="Asap SemiBold"/>
                <a:cs typeface="Asap SemiBold"/>
                <a:sym typeface="Asap SemiBold"/>
              </a:rPr>
              <a:t>Why can the intensity of a speaker’s power LED be used to recover speech?</a:t>
            </a:r>
          </a:p>
        </p:txBody>
      </p:sp>
      <p:sp>
        <p:nvSpPr>
          <p:cNvPr id="15" name="Rounded Rectangle 14">
            <a:extLst>
              <a:ext uri="{FF2B5EF4-FFF2-40B4-BE49-F238E27FC236}">
                <a16:creationId xmlns:a16="http://schemas.microsoft.com/office/drawing/2014/main" id="{7AD97504-0B05-7E63-3623-43BC5C7F1D82}"/>
              </a:ext>
            </a:extLst>
          </p:cNvPr>
          <p:cNvSpPr/>
          <p:nvPr/>
        </p:nvSpPr>
        <p:spPr>
          <a:xfrm>
            <a:off x="682170" y="2704595"/>
            <a:ext cx="11043618" cy="163449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The intensity of speakers’ power LED corelates with the speakers’ power consumption which correlates with the audio played by the speakers</a:t>
            </a:r>
          </a:p>
        </p:txBody>
      </p:sp>
      <p:sp>
        <p:nvSpPr>
          <p:cNvPr id="16" name="Rounded Rectangle 15">
            <a:extLst>
              <a:ext uri="{FF2B5EF4-FFF2-40B4-BE49-F238E27FC236}">
                <a16:creationId xmlns:a16="http://schemas.microsoft.com/office/drawing/2014/main" id="{21A89B7B-BBD4-51EF-6367-C370DF9DB2C2}"/>
              </a:ext>
            </a:extLst>
          </p:cNvPr>
          <p:cNvSpPr/>
          <p:nvPr/>
        </p:nvSpPr>
        <p:spPr>
          <a:xfrm>
            <a:off x="682170" y="4519329"/>
            <a:ext cx="11043618" cy="108966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The intensity of a device’s power LED reflects the device’s power consumption.</a:t>
            </a:r>
          </a:p>
        </p:txBody>
      </p:sp>
    </p:spTree>
    <p:extLst>
      <p:ext uri="{BB962C8B-B14F-4D97-AF65-F5344CB8AC3E}">
        <p14:creationId xmlns:p14="http://schemas.microsoft.com/office/powerpoint/2010/main" val="417970638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Glowworm Attack (CCS’21)</a:t>
            </a:r>
          </a:p>
        </p:txBody>
      </p:sp>
      <p:sp>
        <p:nvSpPr>
          <p:cNvPr id="3" name="Rectangle 2">
            <a:extLst>
              <a:ext uri="{FF2B5EF4-FFF2-40B4-BE49-F238E27FC236}">
                <a16:creationId xmlns:a16="http://schemas.microsoft.com/office/drawing/2014/main" id="{3889969F-7D3D-E1E6-224F-9232907F753D}"/>
              </a:ext>
            </a:extLst>
          </p:cNvPr>
          <p:cNvSpPr/>
          <p:nvPr/>
        </p:nvSpPr>
        <p:spPr>
          <a:xfrm>
            <a:off x="439389" y="6512189"/>
            <a:ext cx="11418426" cy="167254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Picture 3">
            <a:extLst>
              <a:ext uri="{FF2B5EF4-FFF2-40B4-BE49-F238E27FC236}">
                <a16:creationId xmlns:a16="http://schemas.microsoft.com/office/drawing/2014/main" id="{5DB4C8F2-F2E5-9E42-7658-880F262703CB}"/>
              </a:ext>
            </a:extLst>
          </p:cNvPr>
          <p:cNvPicPr>
            <a:picLocks noChangeAspect="1"/>
          </p:cNvPicPr>
          <p:nvPr/>
        </p:nvPicPr>
        <p:blipFill rotWithShape="1">
          <a:blip r:embed="rId2"/>
          <a:srcRect l="9105" t="21331" r="37150" b="46535"/>
          <a:stretch/>
        </p:blipFill>
        <p:spPr>
          <a:xfrm>
            <a:off x="457200" y="6654333"/>
            <a:ext cx="4300538" cy="1148883"/>
          </a:xfrm>
          <a:prstGeom prst="rect">
            <a:avLst/>
          </a:prstGeom>
        </p:spPr>
      </p:pic>
      <p:pic>
        <p:nvPicPr>
          <p:cNvPr id="6" name="Picture 5">
            <a:extLst>
              <a:ext uri="{FF2B5EF4-FFF2-40B4-BE49-F238E27FC236}">
                <a16:creationId xmlns:a16="http://schemas.microsoft.com/office/drawing/2014/main" id="{1C0805FC-AF96-0DA3-554D-34E72848BC8E}"/>
              </a:ext>
            </a:extLst>
          </p:cNvPr>
          <p:cNvPicPr>
            <a:picLocks noChangeAspect="1"/>
          </p:cNvPicPr>
          <p:nvPr/>
        </p:nvPicPr>
        <p:blipFill rotWithShape="1">
          <a:blip r:embed="rId2"/>
          <a:srcRect l="9140" t="58848" r="10037" b="12556"/>
          <a:stretch/>
        </p:blipFill>
        <p:spPr>
          <a:xfrm>
            <a:off x="5002619" y="6654333"/>
            <a:ext cx="6467361" cy="1022441"/>
          </a:xfrm>
          <a:prstGeom prst="rect">
            <a:avLst/>
          </a:prstGeom>
        </p:spPr>
      </p:pic>
      <p:pic>
        <p:nvPicPr>
          <p:cNvPr id="7" name="Picture 2" descr="JBL Xtreme 2 Portable Bluetooth speaker | Epic Audio Video Unlimited">
            <a:extLst>
              <a:ext uri="{FF2B5EF4-FFF2-40B4-BE49-F238E27FC236}">
                <a16:creationId xmlns:a16="http://schemas.microsoft.com/office/drawing/2014/main" id="{7626F8EB-E8F9-1C2E-14B9-50846354F6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674"/>
          <a:stretch/>
        </p:blipFill>
        <p:spPr bwMode="auto">
          <a:xfrm>
            <a:off x="1276223" y="7151008"/>
            <a:ext cx="1257224" cy="10224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gitech S120 Lightweight Stereo Speakers in a Slim Design">
            <a:extLst>
              <a:ext uri="{FF2B5EF4-FFF2-40B4-BE49-F238E27FC236}">
                <a16:creationId xmlns:a16="http://schemas.microsoft.com/office/drawing/2014/main" id="{B0EBD3EE-D2C0-3B6F-8A9D-3D2DC99117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695" y="7151008"/>
            <a:ext cx="1190678" cy="10224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uy Google Nest Mini (Google Home Mini 2nd generation) Smart Speaker |  White Online | ElectroCity.ie">
            <a:extLst>
              <a:ext uri="{FF2B5EF4-FFF2-40B4-BE49-F238E27FC236}">
                <a16:creationId xmlns:a16="http://schemas.microsoft.com/office/drawing/2014/main" id="{46A83EB2-14AD-84B5-863A-12398AC3DB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666"/>
          <a:stretch/>
        </p:blipFill>
        <p:spPr bwMode="auto">
          <a:xfrm>
            <a:off x="6212447" y="7493746"/>
            <a:ext cx="1089660" cy="8099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Beats by Dr. Dre Pill+ Wireless &amp; Bluetooth Speaker Review - Consumer  Reports">
            <a:extLst>
              <a:ext uri="{FF2B5EF4-FFF2-40B4-BE49-F238E27FC236}">
                <a16:creationId xmlns:a16="http://schemas.microsoft.com/office/drawing/2014/main" id="{BD136149-43EC-89D5-2E11-DFCAB42568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356" b="10718"/>
          <a:stretch/>
        </p:blipFill>
        <p:spPr bwMode="auto">
          <a:xfrm>
            <a:off x="8176347" y="7379407"/>
            <a:ext cx="1211765" cy="6716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XB33 EXTRA BASS Portable BLUETOOTH Speaker (Black)">
            <a:extLst>
              <a:ext uri="{FF2B5EF4-FFF2-40B4-BE49-F238E27FC236}">
                <a16:creationId xmlns:a16="http://schemas.microsoft.com/office/drawing/2014/main" id="{955B1046-5C81-30DA-D9ED-F40A927B9C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412" b="23893"/>
          <a:stretch/>
        </p:blipFill>
        <p:spPr bwMode="auto">
          <a:xfrm>
            <a:off x="10515081" y="7324992"/>
            <a:ext cx="1378057" cy="739943"/>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a:extLst>
              <a:ext uri="{FF2B5EF4-FFF2-40B4-BE49-F238E27FC236}">
                <a16:creationId xmlns:a16="http://schemas.microsoft.com/office/drawing/2014/main" id="{B717A8C4-C52E-6BF1-A8CB-54CC6B1F8A20}"/>
              </a:ext>
            </a:extLst>
          </p:cNvPr>
          <p:cNvSpPr/>
          <p:nvPr/>
        </p:nvSpPr>
        <p:spPr>
          <a:xfrm>
            <a:off x="1098596" y="1044365"/>
            <a:ext cx="12249269" cy="326898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5500"/>
            <a:r>
              <a:rPr lang="en-US" sz="3200" u="sng" dirty="0"/>
              <a:t>Why</a:t>
            </a:r>
            <a:r>
              <a:rPr lang="en-US" sz="3200" dirty="0"/>
              <a:t>? </a:t>
            </a:r>
          </a:p>
          <a:p>
            <a:pPr defTabSz="825500"/>
            <a:r>
              <a:rPr lang="en-US" sz="3200" dirty="0"/>
              <a:t>In some electrical circuits, the integrated power LED is connected directly to the power line, and dedicated means of decoupling the optical and power correlation are either:</a:t>
            </a:r>
          </a:p>
          <a:p>
            <a:pPr marL="457200" indent="-457200" defTabSz="825500">
              <a:buFont typeface="Arial" panose="020B0604020202020204" pitchFamily="34" charset="0"/>
              <a:buChar char="•"/>
            </a:pPr>
            <a:r>
              <a:rPr lang="en-US" sz="3200" b="1" dirty="0"/>
              <a:t>not integrated </a:t>
            </a:r>
            <a:r>
              <a:rPr lang="en-US" sz="3200" dirty="0"/>
              <a:t>into the circuits</a:t>
            </a:r>
          </a:p>
          <a:p>
            <a:pPr marL="457200" indent="-457200" defTabSz="825500">
              <a:buFont typeface="Arial" panose="020B0604020202020204" pitchFamily="34" charset="0"/>
              <a:buChar char="•"/>
            </a:pPr>
            <a:r>
              <a:rPr lang="en-US" sz="3200" dirty="0"/>
              <a:t>or are integrated into the circuits but </a:t>
            </a:r>
            <a:r>
              <a:rPr lang="en-US" sz="3200" b="1" dirty="0"/>
              <a:t>ineffective</a:t>
            </a:r>
            <a:r>
              <a:rPr lang="en-US" sz="3200" dirty="0"/>
              <a:t>. </a:t>
            </a:r>
          </a:p>
        </p:txBody>
      </p:sp>
    </p:spTree>
    <p:extLst>
      <p:ext uri="{BB962C8B-B14F-4D97-AF65-F5344CB8AC3E}">
        <p14:creationId xmlns:p14="http://schemas.microsoft.com/office/powerpoint/2010/main" val="202452869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Glowworm Attack (CCS’21)</a:t>
            </a:r>
          </a:p>
        </p:txBody>
      </p:sp>
      <p:sp>
        <p:nvSpPr>
          <p:cNvPr id="2" name="Rounded Rectangle 1">
            <a:extLst>
              <a:ext uri="{FF2B5EF4-FFF2-40B4-BE49-F238E27FC236}">
                <a16:creationId xmlns:a16="http://schemas.microsoft.com/office/drawing/2014/main" id="{50006070-C637-8344-4AB3-772CA5A4B73E}"/>
              </a:ext>
            </a:extLst>
          </p:cNvPr>
          <p:cNvSpPr/>
          <p:nvPr/>
        </p:nvSpPr>
        <p:spPr>
          <a:xfrm>
            <a:off x="1098596" y="4464823"/>
            <a:ext cx="12142922" cy="108966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dirty="0"/>
              <a:t>As a result, the power consumption of the device (power supply to the integrated power LED) correlates with the intensity of the LED. </a:t>
            </a:r>
            <a:endParaRPr kumimoji="0" lang="en-US" sz="3200" b="0" i="0" u="none" strike="noStrike" cap="none" spc="0" normalizeH="0" baseline="0" dirty="0">
              <a:ln>
                <a:noFill/>
              </a:ln>
              <a:solidFill>
                <a:srgbClr val="FFFFFF"/>
              </a:solidFill>
              <a:effectLst/>
              <a:uFillTx/>
              <a:latin typeface="Asap SemiBold"/>
              <a:ea typeface="Asap SemiBold"/>
              <a:cs typeface="Asap SemiBold"/>
              <a:sym typeface="Asap SemiBold"/>
            </a:endParaRPr>
          </a:p>
        </p:txBody>
      </p:sp>
      <p:sp>
        <p:nvSpPr>
          <p:cNvPr id="3" name="Rectangle 2">
            <a:extLst>
              <a:ext uri="{FF2B5EF4-FFF2-40B4-BE49-F238E27FC236}">
                <a16:creationId xmlns:a16="http://schemas.microsoft.com/office/drawing/2014/main" id="{3889969F-7D3D-E1E6-224F-9232907F753D}"/>
              </a:ext>
            </a:extLst>
          </p:cNvPr>
          <p:cNvSpPr/>
          <p:nvPr/>
        </p:nvSpPr>
        <p:spPr>
          <a:xfrm>
            <a:off x="439389" y="6512189"/>
            <a:ext cx="11418426" cy="167254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Picture 3">
            <a:extLst>
              <a:ext uri="{FF2B5EF4-FFF2-40B4-BE49-F238E27FC236}">
                <a16:creationId xmlns:a16="http://schemas.microsoft.com/office/drawing/2014/main" id="{5DB4C8F2-F2E5-9E42-7658-880F262703CB}"/>
              </a:ext>
            </a:extLst>
          </p:cNvPr>
          <p:cNvPicPr>
            <a:picLocks noChangeAspect="1"/>
          </p:cNvPicPr>
          <p:nvPr/>
        </p:nvPicPr>
        <p:blipFill rotWithShape="1">
          <a:blip r:embed="rId2"/>
          <a:srcRect l="9105" t="21331" r="37150" b="46535"/>
          <a:stretch/>
        </p:blipFill>
        <p:spPr>
          <a:xfrm>
            <a:off x="457200" y="6654333"/>
            <a:ext cx="4300538" cy="1148883"/>
          </a:xfrm>
          <a:prstGeom prst="rect">
            <a:avLst/>
          </a:prstGeom>
        </p:spPr>
      </p:pic>
      <p:pic>
        <p:nvPicPr>
          <p:cNvPr id="6" name="Picture 5">
            <a:extLst>
              <a:ext uri="{FF2B5EF4-FFF2-40B4-BE49-F238E27FC236}">
                <a16:creationId xmlns:a16="http://schemas.microsoft.com/office/drawing/2014/main" id="{1C0805FC-AF96-0DA3-554D-34E72848BC8E}"/>
              </a:ext>
            </a:extLst>
          </p:cNvPr>
          <p:cNvPicPr>
            <a:picLocks noChangeAspect="1"/>
          </p:cNvPicPr>
          <p:nvPr/>
        </p:nvPicPr>
        <p:blipFill rotWithShape="1">
          <a:blip r:embed="rId2"/>
          <a:srcRect l="9140" t="58848" r="10037" b="12556"/>
          <a:stretch/>
        </p:blipFill>
        <p:spPr>
          <a:xfrm>
            <a:off x="5002619" y="6654333"/>
            <a:ext cx="6467361" cy="1022441"/>
          </a:xfrm>
          <a:prstGeom prst="rect">
            <a:avLst/>
          </a:prstGeom>
        </p:spPr>
      </p:pic>
      <p:pic>
        <p:nvPicPr>
          <p:cNvPr id="7" name="Picture 2" descr="JBL Xtreme 2 Portable Bluetooth speaker | Epic Audio Video Unlimited">
            <a:extLst>
              <a:ext uri="{FF2B5EF4-FFF2-40B4-BE49-F238E27FC236}">
                <a16:creationId xmlns:a16="http://schemas.microsoft.com/office/drawing/2014/main" id="{7626F8EB-E8F9-1C2E-14B9-50846354F6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674"/>
          <a:stretch/>
        </p:blipFill>
        <p:spPr bwMode="auto">
          <a:xfrm>
            <a:off x="1276223" y="7151008"/>
            <a:ext cx="1257224" cy="10224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gitech S120 Lightweight Stereo Speakers in a Slim Design">
            <a:extLst>
              <a:ext uri="{FF2B5EF4-FFF2-40B4-BE49-F238E27FC236}">
                <a16:creationId xmlns:a16="http://schemas.microsoft.com/office/drawing/2014/main" id="{B0EBD3EE-D2C0-3B6F-8A9D-3D2DC99117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695" y="7151008"/>
            <a:ext cx="1190678" cy="10224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uy Google Nest Mini (Google Home Mini 2nd generation) Smart Speaker |  White Online | ElectroCity.ie">
            <a:extLst>
              <a:ext uri="{FF2B5EF4-FFF2-40B4-BE49-F238E27FC236}">
                <a16:creationId xmlns:a16="http://schemas.microsoft.com/office/drawing/2014/main" id="{46A83EB2-14AD-84B5-863A-12398AC3DB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666"/>
          <a:stretch/>
        </p:blipFill>
        <p:spPr bwMode="auto">
          <a:xfrm>
            <a:off x="6212447" y="7493746"/>
            <a:ext cx="1089660" cy="8099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Beats by Dr. Dre Pill+ Wireless &amp; Bluetooth Speaker Review - Consumer  Reports">
            <a:extLst>
              <a:ext uri="{FF2B5EF4-FFF2-40B4-BE49-F238E27FC236}">
                <a16:creationId xmlns:a16="http://schemas.microsoft.com/office/drawing/2014/main" id="{BD136149-43EC-89D5-2E11-DFCAB42568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356" b="10718"/>
          <a:stretch/>
        </p:blipFill>
        <p:spPr bwMode="auto">
          <a:xfrm>
            <a:off x="8176347" y="7379407"/>
            <a:ext cx="1211765" cy="6716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XB33 EXTRA BASS Portable BLUETOOTH Speaker (Black)">
            <a:extLst>
              <a:ext uri="{FF2B5EF4-FFF2-40B4-BE49-F238E27FC236}">
                <a16:creationId xmlns:a16="http://schemas.microsoft.com/office/drawing/2014/main" id="{955B1046-5C81-30DA-D9ED-F40A927B9C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412" b="23893"/>
          <a:stretch/>
        </p:blipFill>
        <p:spPr bwMode="auto">
          <a:xfrm>
            <a:off x="10515081" y="7324992"/>
            <a:ext cx="1378057" cy="739943"/>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a:extLst>
              <a:ext uri="{FF2B5EF4-FFF2-40B4-BE49-F238E27FC236}">
                <a16:creationId xmlns:a16="http://schemas.microsoft.com/office/drawing/2014/main" id="{B717A8C4-C52E-6BF1-A8CB-54CC6B1F8A20}"/>
              </a:ext>
            </a:extLst>
          </p:cNvPr>
          <p:cNvSpPr/>
          <p:nvPr/>
        </p:nvSpPr>
        <p:spPr>
          <a:xfrm>
            <a:off x="1098596" y="1044365"/>
            <a:ext cx="12249269" cy="326898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5500"/>
            <a:r>
              <a:rPr lang="en-US" sz="3200" u="sng" dirty="0"/>
              <a:t>Why</a:t>
            </a:r>
            <a:r>
              <a:rPr lang="en-US" sz="3200" dirty="0"/>
              <a:t>? </a:t>
            </a:r>
          </a:p>
          <a:p>
            <a:pPr defTabSz="825500"/>
            <a:r>
              <a:rPr lang="en-US" sz="3200" dirty="0"/>
              <a:t>In some electrical circuits, the integrated power LED is connected directly to the power line, and dedicated means of decoupling the optical and power correlation are either:</a:t>
            </a:r>
          </a:p>
          <a:p>
            <a:pPr marL="457200" indent="-457200" defTabSz="825500">
              <a:buFont typeface="Arial" panose="020B0604020202020204" pitchFamily="34" charset="0"/>
              <a:buChar char="•"/>
            </a:pPr>
            <a:r>
              <a:rPr lang="en-US" sz="3200" b="1" dirty="0"/>
              <a:t>not integrated </a:t>
            </a:r>
            <a:r>
              <a:rPr lang="en-US" sz="3200" dirty="0"/>
              <a:t>into the circuits</a:t>
            </a:r>
          </a:p>
          <a:p>
            <a:pPr marL="457200" indent="-457200" defTabSz="825500">
              <a:buFont typeface="Arial" panose="020B0604020202020204" pitchFamily="34" charset="0"/>
              <a:buChar char="•"/>
            </a:pPr>
            <a:r>
              <a:rPr lang="en-US" sz="3200" dirty="0"/>
              <a:t>or are integrated into the circuits but </a:t>
            </a:r>
            <a:r>
              <a:rPr lang="en-US" sz="3200" b="1" dirty="0"/>
              <a:t>ineffective</a:t>
            </a:r>
            <a:r>
              <a:rPr lang="en-US" sz="3200" dirty="0"/>
              <a:t>. </a:t>
            </a:r>
          </a:p>
        </p:txBody>
      </p:sp>
    </p:spTree>
    <p:extLst>
      <p:ext uri="{BB962C8B-B14F-4D97-AF65-F5344CB8AC3E}">
        <p14:creationId xmlns:p14="http://schemas.microsoft.com/office/powerpoint/2010/main" val="86865092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Glowworm Attack (CCS’21)</a:t>
            </a:r>
          </a:p>
        </p:txBody>
      </p:sp>
      <p:sp>
        <p:nvSpPr>
          <p:cNvPr id="2" name="Rounded Rectangle 1">
            <a:extLst>
              <a:ext uri="{FF2B5EF4-FFF2-40B4-BE49-F238E27FC236}">
                <a16:creationId xmlns:a16="http://schemas.microsoft.com/office/drawing/2014/main" id="{50006070-C637-8344-4AB3-772CA5A4B73E}"/>
              </a:ext>
            </a:extLst>
          </p:cNvPr>
          <p:cNvSpPr/>
          <p:nvPr/>
        </p:nvSpPr>
        <p:spPr>
          <a:xfrm>
            <a:off x="1098596" y="4464823"/>
            <a:ext cx="12142922" cy="108966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dirty="0"/>
              <a:t>As a result, the power consumption of the device (power supply to the integrated power LED) correlates with the intensity of the LED. </a:t>
            </a:r>
            <a:endParaRPr kumimoji="0" lang="en-US" sz="3200" b="0" i="0" u="none" strike="noStrike" cap="none" spc="0" normalizeH="0" baseline="0" dirty="0">
              <a:ln>
                <a:noFill/>
              </a:ln>
              <a:solidFill>
                <a:srgbClr val="FFFFFF"/>
              </a:solidFill>
              <a:effectLst/>
              <a:uFillTx/>
              <a:latin typeface="Asap SemiBold"/>
              <a:ea typeface="Asap SemiBold"/>
              <a:cs typeface="Asap SemiBold"/>
              <a:sym typeface="Asap SemiBold"/>
            </a:endParaRPr>
          </a:p>
        </p:txBody>
      </p:sp>
      <p:sp>
        <p:nvSpPr>
          <p:cNvPr id="3" name="Rectangle 2">
            <a:extLst>
              <a:ext uri="{FF2B5EF4-FFF2-40B4-BE49-F238E27FC236}">
                <a16:creationId xmlns:a16="http://schemas.microsoft.com/office/drawing/2014/main" id="{3889969F-7D3D-E1E6-224F-9232907F753D}"/>
              </a:ext>
            </a:extLst>
          </p:cNvPr>
          <p:cNvSpPr/>
          <p:nvPr/>
        </p:nvSpPr>
        <p:spPr>
          <a:xfrm>
            <a:off x="439389" y="6512189"/>
            <a:ext cx="11418426" cy="167254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Picture 3">
            <a:extLst>
              <a:ext uri="{FF2B5EF4-FFF2-40B4-BE49-F238E27FC236}">
                <a16:creationId xmlns:a16="http://schemas.microsoft.com/office/drawing/2014/main" id="{5DB4C8F2-F2E5-9E42-7658-880F262703CB}"/>
              </a:ext>
            </a:extLst>
          </p:cNvPr>
          <p:cNvPicPr>
            <a:picLocks noChangeAspect="1"/>
          </p:cNvPicPr>
          <p:nvPr/>
        </p:nvPicPr>
        <p:blipFill rotWithShape="1">
          <a:blip r:embed="rId2"/>
          <a:srcRect l="9105" t="21331" r="37150" b="46535"/>
          <a:stretch/>
        </p:blipFill>
        <p:spPr>
          <a:xfrm>
            <a:off x="457200" y="6654333"/>
            <a:ext cx="4300538" cy="1148883"/>
          </a:xfrm>
          <a:prstGeom prst="rect">
            <a:avLst/>
          </a:prstGeom>
        </p:spPr>
      </p:pic>
      <p:pic>
        <p:nvPicPr>
          <p:cNvPr id="6" name="Picture 5">
            <a:extLst>
              <a:ext uri="{FF2B5EF4-FFF2-40B4-BE49-F238E27FC236}">
                <a16:creationId xmlns:a16="http://schemas.microsoft.com/office/drawing/2014/main" id="{1C0805FC-AF96-0DA3-554D-34E72848BC8E}"/>
              </a:ext>
            </a:extLst>
          </p:cNvPr>
          <p:cNvPicPr>
            <a:picLocks noChangeAspect="1"/>
          </p:cNvPicPr>
          <p:nvPr/>
        </p:nvPicPr>
        <p:blipFill rotWithShape="1">
          <a:blip r:embed="rId2"/>
          <a:srcRect l="9140" t="58848" r="10037" b="12556"/>
          <a:stretch/>
        </p:blipFill>
        <p:spPr>
          <a:xfrm>
            <a:off x="5002619" y="6654333"/>
            <a:ext cx="6467361" cy="1022441"/>
          </a:xfrm>
          <a:prstGeom prst="rect">
            <a:avLst/>
          </a:prstGeom>
        </p:spPr>
      </p:pic>
      <p:pic>
        <p:nvPicPr>
          <p:cNvPr id="7" name="Picture 2" descr="JBL Xtreme 2 Portable Bluetooth speaker | Epic Audio Video Unlimited">
            <a:extLst>
              <a:ext uri="{FF2B5EF4-FFF2-40B4-BE49-F238E27FC236}">
                <a16:creationId xmlns:a16="http://schemas.microsoft.com/office/drawing/2014/main" id="{7626F8EB-E8F9-1C2E-14B9-50846354F6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674"/>
          <a:stretch/>
        </p:blipFill>
        <p:spPr bwMode="auto">
          <a:xfrm>
            <a:off x="1276223" y="7151008"/>
            <a:ext cx="1257224" cy="10224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gitech S120 Lightweight Stereo Speakers in a Slim Design">
            <a:extLst>
              <a:ext uri="{FF2B5EF4-FFF2-40B4-BE49-F238E27FC236}">
                <a16:creationId xmlns:a16="http://schemas.microsoft.com/office/drawing/2014/main" id="{B0EBD3EE-D2C0-3B6F-8A9D-3D2DC99117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695" y="7151008"/>
            <a:ext cx="1190678" cy="10224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uy Google Nest Mini (Google Home Mini 2nd generation) Smart Speaker |  White Online | ElectroCity.ie">
            <a:extLst>
              <a:ext uri="{FF2B5EF4-FFF2-40B4-BE49-F238E27FC236}">
                <a16:creationId xmlns:a16="http://schemas.microsoft.com/office/drawing/2014/main" id="{46A83EB2-14AD-84B5-863A-12398AC3DB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666"/>
          <a:stretch/>
        </p:blipFill>
        <p:spPr bwMode="auto">
          <a:xfrm>
            <a:off x="6212447" y="7493746"/>
            <a:ext cx="1089660" cy="8099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Beats by Dr. Dre Pill+ Wireless &amp; Bluetooth Speaker Review - Consumer  Reports">
            <a:extLst>
              <a:ext uri="{FF2B5EF4-FFF2-40B4-BE49-F238E27FC236}">
                <a16:creationId xmlns:a16="http://schemas.microsoft.com/office/drawing/2014/main" id="{BD136149-43EC-89D5-2E11-DFCAB42568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356" b="10718"/>
          <a:stretch/>
        </p:blipFill>
        <p:spPr bwMode="auto">
          <a:xfrm>
            <a:off x="8176347" y="7379407"/>
            <a:ext cx="1211765" cy="6716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XB33 EXTRA BASS Portable BLUETOOTH Speaker (Black)">
            <a:extLst>
              <a:ext uri="{FF2B5EF4-FFF2-40B4-BE49-F238E27FC236}">
                <a16:creationId xmlns:a16="http://schemas.microsoft.com/office/drawing/2014/main" id="{955B1046-5C81-30DA-D9ED-F40A927B9C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412" b="23893"/>
          <a:stretch/>
        </p:blipFill>
        <p:spPr bwMode="auto">
          <a:xfrm>
            <a:off x="10515081" y="7324992"/>
            <a:ext cx="1378057" cy="739943"/>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a:extLst>
              <a:ext uri="{FF2B5EF4-FFF2-40B4-BE49-F238E27FC236}">
                <a16:creationId xmlns:a16="http://schemas.microsoft.com/office/drawing/2014/main" id="{B717A8C4-C52E-6BF1-A8CB-54CC6B1F8A20}"/>
              </a:ext>
            </a:extLst>
          </p:cNvPr>
          <p:cNvSpPr/>
          <p:nvPr/>
        </p:nvSpPr>
        <p:spPr>
          <a:xfrm>
            <a:off x="1098596" y="1044365"/>
            <a:ext cx="12249269" cy="326898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5500"/>
            <a:r>
              <a:rPr lang="en-US" sz="3200" u="sng" dirty="0"/>
              <a:t>Why</a:t>
            </a:r>
            <a:r>
              <a:rPr lang="en-US" sz="3200" dirty="0"/>
              <a:t>? </a:t>
            </a:r>
          </a:p>
          <a:p>
            <a:pPr defTabSz="825500"/>
            <a:r>
              <a:rPr lang="en-US" sz="3200" dirty="0"/>
              <a:t>In some electrical circuits, the integrated power LED is connected directly to the power line, and dedicated means of decoupling the optical and power correlation are either:</a:t>
            </a:r>
          </a:p>
          <a:p>
            <a:pPr marL="457200" indent="-457200" defTabSz="825500">
              <a:buFont typeface="Arial" panose="020B0604020202020204" pitchFamily="34" charset="0"/>
              <a:buChar char="•"/>
            </a:pPr>
            <a:r>
              <a:rPr lang="en-US" sz="3200" b="1" dirty="0"/>
              <a:t>not integrated </a:t>
            </a:r>
            <a:r>
              <a:rPr lang="en-US" sz="3200" dirty="0"/>
              <a:t>into the circuits</a:t>
            </a:r>
          </a:p>
          <a:p>
            <a:pPr marL="457200" indent="-457200" defTabSz="825500">
              <a:buFont typeface="Arial" panose="020B0604020202020204" pitchFamily="34" charset="0"/>
              <a:buChar char="•"/>
            </a:pPr>
            <a:r>
              <a:rPr lang="en-US" sz="3200" dirty="0"/>
              <a:t>or are integrated into the circuits but </a:t>
            </a:r>
            <a:r>
              <a:rPr lang="en-US" sz="3200" b="1" dirty="0"/>
              <a:t>ineffective</a:t>
            </a:r>
            <a:r>
              <a:rPr lang="en-US" sz="3200" dirty="0"/>
              <a:t>. </a:t>
            </a:r>
          </a:p>
        </p:txBody>
      </p:sp>
      <p:sp>
        <p:nvSpPr>
          <p:cNvPr id="13" name="Rounded Rectangle 12">
            <a:extLst>
              <a:ext uri="{FF2B5EF4-FFF2-40B4-BE49-F238E27FC236}">
                <a16:creationId xmlns:a16="http://schemas.microsoft.com/office/drawing/2014/main" id="{45877CF8-60DA-DD7E-FBEE-DC0BB8C536DC}"/>
              </a:ext>
            </a:extLst>
          </p:cNvPr>
          <p:cNvSpPr/>
          <p:nvPr/>
        </p:nvSpPr>
        <p:spPr>
          <a:xfrm>
            <a:off x="1085759" y="5806096"/>
            <a:ext cx="12155759" cy="163449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dirty="0"/>
              <a:t>With that in mind, I wanted to demonstrate an optical cryptanalytic side-channel attack using optical traces obtained from a device’s power LED.</a:t>
            </a:r>
            <a:endParaRPr kumimoji="0" lang="en-US" sz="3200" b="0" i="0" u="none" strike="noStrike" cap="none" spc="0" normalizeH="0" baseline="0" dirty="0">
              <a:ln>
                <a:noFill/>
              </a:ln>
              <a:solidFill>
                <a:srgbClr val="FFFFFF"/>
              </a:solidFill>
              <a:effectLst/>
              <a:uFillTx/>
              <a:latin typeface="Asap SemiBold"/>
              <a:ea typeface="Asap SemiBold"/>
              <a:cs typeface="Asap SemiBold"/>
              <a:sym typeface="Asap SemiBold"/>
            </a:endParaRPr>
          </a:p>
        </p:txBody>
      </p:sp>
    </p:spTree>
    <p:extLst>
      <p:ext uri="{BB962C8B-B14F-4D97-AF65-F5344CB8AC3E}">
        <p14:creationId xmlns:p14="http://schemas.microsoft.com/office/powerpoint/2010/main" val="233724366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Optical Cryptanalysis (CCS’23)</a:t>
            </a:r>
            <a:endParaRPr sz="4800" b="1" dirty="0">
              <a:solidFill>
                <a:schemeClr val="bg1"/>
              </a:solidFill>
              <a:latin typeface="+mj-lt"/>
            </a:endParaRPr>
          </a:p>
        </p:txBody>
      </p:sp>
      <p:sp>
        <p:nvSpPr>
          <p:cNvPr id="14" name="Google Shape;100;p2">
            <a:extLst>
              <a:ext uri="{FF2B5EF4-FFF2-40B4-BE49-F238E27FC236}">
                <a16:creationId xmlns:a16="http://schemas.microsoft.com/office/drawing/2014/main" id="{82AD0B8D-48DE-83F8-884A-E620A5066FD6}"/>
              </a:ext>
            </a:extLst>
          </p:cNvPr>
          <p:cNvSpPr txBox="1">
            <a:spLocks/>
          </p:cNvSpPr>
          <p:nvPr/>
        </p:nvSpPr>
        <p:spPr>
          <a:xfrm>
            <a:off x="549838" y="1415860"/>
            <a:ext cx="13398392" cy="5787314"/>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indent="-457200">
              <a:lnSpc>
                <a:spcPct val="120000"/>
              </a:lnSpc>
              <a:spcBef>
                <a:spcPts val="0"/>
              </a:spcBef>
              <a:buSzPts val="2800"/>
              <a:buFont typeface="Wingdings" pitchFamily="2" charset="2"/>
              <a:buChar char="v"/>
            </a:pPr>
            <a:r>
              <a:rPr lang="en-US" sz="3200" u="sng" dirty="0">
                <a:solidFill>
                  <a:schemeClr val="bg1"/>
                </a:solidFill>
              </a:rPr>
              <a:t>Objective</a:t>
            </a:r>
            <a:r>
              <a:rPr lang="en-US" sz="3200" dirty="0">
                <a:solidFill>
                  <a:schemeClr val="bg1"/>
                </a:solidFill>
              </a:rPr>
              <a:t> – performing cryptanalysis by obtaining optical traces using a photodiode from a device’s power LED.</a:t>
            </a:r>
          </a:p>
          <a:p>
            <a:pPr indent="-457200">
              <a:lnSpc>
                <a:spcPct val="120000"/>
              </a:lnSpc>
              <a:spcBef>
                <a:spcPts val="0"/>
              </a:spcBef>
              <a:buSzPts val="2800"/>
              <a:buFont typeface="Wingdings" pitchFamily="2" charset="2"/>
              <a:buChar char="v"/>
            </a:pPr>
            <a:endParaRPr lang="en-US" sz="3200" dirty="0">
              <a:solidFill>
                <a:schemeClr val="bg1"/>
              </a:solidFill>
            </a:endParaRPr>
          </a:p>
          <a:p>
            <a:pPr>
              <a:lnSpc>
                <a:spcPct val="120000"/>
              </a:lnSpc>
              <a:spcBef>
                <a:spcPts val="0"/>
              </a:spcBef>
              <a:buSzPts val="2800"/>
            </a:pPr>
            <a:endParaRPr lang="en-US" sz="3200" dirty="0">
              <a:solidFill>
                <a:schemeClr val="bg1"/>
              </a:solidFill>
            </a:endParaRPr>
          </a:p>
          <a:p>
            <a:pPr indent="-457200">
              <a:lnSpc>
                <a:spcPct val="120000"/>
              </a:lnSpc>
              <a:spcBef>
                <a:spcPts val="0"/>
              </a:spcBef>
              <a:buSzPts val="2800"/>
              <a:buFont typeface="Wingdings" pitchFamily="2" charset="2"/>
              <a:buChar char="v"/>
            </a:pPr>
            <a:endParaRPr lang="en-US" sz="3200" dirty="0">
              <a:solidFill>
                <a:schemeClr val="bg1"/>
              </a:solidFill>
            </a:endParaRPr>
          </a:p>
          <a:p>
            <a:pPr>
              <a:lnSpc>
                <a:spcPct val="120000"/>
              </a:lnSpc>
              <a:spcBef>
                <a:spcPts val="0"/>
              </a:spcBef>
              <a:buSzPts val="2800"/>
            </a:pPr>
            <a:endParaRPr lang="en-US" sz="3200" dirty="0">
              <a:solidFill>
                <a:schemeClr val="bg1"/>
              </a:solidFill>
            </a:endParaRPr>
          </a:p>
          <a:p>
            <a:pPr indent="-457200">
              <a:lnSpc>
                <a:spcPct val="120000"/>
              </a:lnSpc>
              <a:spcBef>
                <a:spcPts val="0"/>
              </a:spcBef>
              <a:buSzPts val="2800"/>
              <a:buFont typeface="Wingdings" pitchFamily="2" charset="2"/>
              <a:buChar char="v"/>
            </a:pPr>
            <a:endParaRPr lang="en-US" sz="3200" dirty="0">
              <a:solidFill>
                <a:schemeClr val="bg1"/>
              </a:solidFill>
            </a:endParaRPr>
          </a:p>
          <a:p>
            <a:pPr indent="-457200">
              <a:lnSpc>
                <a:spcPct val="120000"/>
              </a:lnSpc>
              <a:spcBef>
                <a:spcPts val="0"/>
              </a:spcBef>
              <a:buSzPts val="2800"/>
              <a:buFont typeface="Wingdings" pitchFamily="2" charset="2"/>
              <a:buChar char="v"/>
            </a:pPr>
            <a:endParaRPr lang="en-US" sz="3200" dirty="0">
              <a:solidFill>
                <a:schemeClr val="bg1"/>
              </a:solidFill>
            </a:endParaRPr>
          </a:p>
          <a:p>
            <a:pPr indent="-457200">
              <a:lnSpc>
                <a:spcPct val="120000"/>
              </a:lnSpc>
              <a:spcBef>
                <a:spcPts val="0"/>
              </a:spcBef>
              <a:buSzPts val="2800"/>
              <a:buFont typeface="Wingdings" pitchFamily="2" charset="2"/>
              <a:buChar char="v"/>
            </a:pPr>
            <a:endParaRPr lang="en-US" sz="3200" dirty="0">
              <a:solidFill>
                <a:schemeClr val="bg1"/>
              </a:solidFill>
            </a:endParaRPr>
          </a:p>
          <a:p>
            <a:pPr indent="-457200">
              <a:lnSpc>
                <a:spcPct val="120000"/>
              </a:lnSpc>
              <a:spcBef>
                <a:spcPts val="0"/>
              </a:spcBef>
              <a:buSzPts val="2800"/>
              <a:buFont typeface="Wingdings" pitchFamily="2" charset="2"/>
              <a:buChar char="v"/>
            </a:pPr>
            <a:endParaRPr lang="en-US" sz="3200" dirty="0"/>
          </a:p>
          <a:p>
            <a:pPr marL="1828800" lvl="5" indent="0">
              <a:spcBef>
                <a:spcPts val="0"/>
              </a:spcBef>
              <a:buSzPts val="2800"/>
              <a:buNone/>
            </a:pPr>
            <a:endParaRPr lang="en-US" sz="2400" i="1" dirty="0"/>
          </a:p>
          <a:p>
            <a:pPr marL="1828800" lvl="5" indent="0" hangingPunct="1">
              <a:spcBef>
                <a:spcPts val="0"/>
              </a:spcBef>
              <a:buSzPts val="2800"/>
              <a:buFontTx/>
              <a:buNone/>
            </a:pPr>
            <a:endParaRPr lang="en-US" sz="2400" i="1" dirty="0"/>
          </a:p>
          <a:p>
            <a:pPr lvl="5" indent="-457200" hangingPunct="1">
              <a:spcBef>
                <a:spcPts val="0"/>
              </a:spcBef>
              <a:buSzPts val="2800"/>
              <a:buFont typeface="Wingdings" pitchFamily="2" charset="2"/>
              <a:buChar char="v"/>
            </a:pPr>
            <a:endParaRPr lang="en-US" sz="2000" i="1" dirty="0"/>
          </a:p>
        </p:txBody>
      </p:sp>
      <p:pic>
        <p:nvPicPr>
          <p:cNvPr id="2" name="Picture 1">
            <a:extLst>
              <a:ext uri="{FF2B5EF4-FFF2-40B4-BE49-F238E27FC236}">
                <a16:creationId xmlns:a16="http://schemas.microsoft.com/office/drawing/2014/main" id="{C5136090-067D-1BF3-F5AB-113BE048B780}"/>
              </a:ext>
            </a:extLst>
          </p:cNvPr>
          <p:cNvPicPr>
            <a:picLocks noChangeAspect="1"/>
          </p:cNvPicPr>
          <p:nvPr/>
        </p:nvPicPr>
        <p:blipFill rotWithShape="1">
          <a:blip r:embed="rId2"/>
          <a:srcRect l="1673" t="16357" r="-101" b="22647"/>
          <a:stretch/>
        </p:blipFill>
        <p:spPr>
          <a:xfrm>
            <a:off x="910525" y="4034830"/>
            <a:ext cx="12809349" cy="3168344"/>
          </a:xfrm>
          <a:prstGeom prst="rect">
            <a:avLst/>
          </a:prstGeom>
          <a:ln>
            <a:solidFill>
              <a:schemeClr val="tx1"/>
            </a:solidFill>
          </a:ln>
        </p:spPr>
      </p:pic>
    </p:spTree>
    <p:extLst>
      <p:ext uri="{BB962C8B-B14F-4D97-AF65-F5344CB8AC3E}">
        <p14:creationId xmlns:p14="http://schemas.microsoft.com/office/powerpoint/2010/main" val="421248533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Optical Cryptanalysis (CCS’23)</a:t>
            </a:r>
          </a:p>
        </p:txBody>
      </p:sp>
      <p:sp>
        <p:nvSpPr>
          <p:cNvPr id="14" name="Google Shape;100;p2">
            <a:extLst>
              <a:ext uri="{FF2B5EF4-FFF2-40B4-BE49-F238E27FC236}">
                <a16:creationId xmlns:a16="http://schemas.microsoft.com/office/drawing/2014/main" id="{82AD0B8D-48DE-83F8-884A-E620A5066FD6}"/>
              </a:ext>
            </a:extLst>
          </p:cNvPr>
          <p:cNvSpPr txBox="1">
            <a:spLocks/>
          </p:cNvSpPr>
          <p:nvPr/>
        </p:nvSpPr>
        <p:spPr>
          <a:xfrm>
            <a:off x="549838" y="1415860"/>
            <a:ext cx="13398392" cy="5787314"/>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nSpc>
                <a:spcPct val="120000"/>
              </a:lnSpc>
              <a:spcBef>
                <a:spcPts val="0"/>
              </a:spcBef>
              <a:buSzPts val="2800"/>
            </a:pPr>
            <a:r>
              <a:rPr lang="en-US" sz="3200" dirty="0">
                <a:solidFill>
                  <a:schemeClr val="bg1"/>
                </a:solidFill>
              </a:rPr>
              <a:t>Can we detect the beginning and the end of cryptographic operations performed by the device?</a:t>
            </a:r>
          </a:p>
          <a:p>
            <a:pPr>
              <a:lnSpc>
                <a:spcPct val="120000"/>
              </a:lnSpc>
              <a:spcBef>
                <a:spcPts val="0"/>
              </a:spcBef>
              <a:buSzPts val="2800"/>
            </a:pPr>
            <a:endParaRPr lang="en-US" sz="3200" dirty="0">
              <a:solidFill>
                <a:schemeClr val="bg1"/>
              </a:solidFill>
            </a:endParaRPr>
          </a:p>
        </p:txBody>
      </p:sp>
    </p:spTree>
    <p:extLst>
      <p:ext uri="{BB962C8B-B14F-4D97-AF65-F5344CB8AC3E}">
        <p14:creationId xmlns:p14="http://schemas.microsoft.com/office/powerpoint/2010/main" val="368130880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Optical Cryptanalysis (CCS’23)</a:t>
            </a:r>
          </a:p>
        </p:txBody>
      </p:sp>
      <p:sp>
        <p:nvSpPr>
          <p:cNvPr id="14" name="Google Shape;100;p2">
            <a:extLst>
              <a:ext uri="{FF2B5EF4-FFF2-40B4-BE49-F238E27FC236}">
                <a16:creationId xmlns:a16="http://schemas.microsoft.com/office/drawing/2014/main" id="{82AD0B8D-48DE-83F8-884A-E620A5066FD6}"/>
              </a:ext>
            </a:extLst>
          </p:cNvPr>
          <p:cNvSpPr txBox="1">
            <a:spLocks/>
          </p:cNvSpPr>
          <p:nvPr/>
        </p:nvSpPr>
        <p:spPr>
          <a:xfrm>
            <a:off x="549838" y="1415860"/>
            <a:ext cx="13398392" cy="5787314"/>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nSpc>
                <a:spcPct val="120000"/>
              </a:lnSpc>
              <a:spcBef>
                <a:spcPts val="0"/>
              </a:spcBef>
              <a:buSzPts val="2800"/>
            </a:pPr>
            <a:r>
              <a:rPr lang="en-US" sz="3200" dirty="0">
                <a:solidFill>
                  <a:schemeClr val="bg1"/>
                </a:solidFill>
              </a:rPr>
              <a:t>Can we detect the beginning and the end of cryptographic operations performed by the device?</a:t>
            </a:r>
          </a:p>
          <a:p>
            <a:pPr>
              <a:lnSpc>
                <a:spcPct val="120000"/>
              </a:lnSpc>
              <a:spcBef>
                <a:spcPts val="0"/>
              </a:spcBef>
              <a:buSzPts val="2800"/>
            </a:pPr>
            <a:endParaRPr lang="en-US" sz="3200" dirty="0">
              <a:solidFill>
                <a:schemeClr val="bg1"/>
              </a:solidFill>
            </a:endParaRPr>
          </a:p>
        </p:txBody>
      </p:sp>
      <p:pic>
        <p:nvPicPr>
          <p:cNvPr id="7" name="Picture 6">
            <a:extLst>
              <a:ext uri="{FF2B5EF4-FFF2-40B4-BE49-F238E27FC236}">
                <a16:creationId xmlns:a16="http://schemas.microsoft.com/office/drawing/2014/main" id="{87725C6B-848D-2AF4-7A00-1E9A42274FF6}"/>
              </a:ext>
            </a:extLst>
          </p:cNvPr>
          <p:cNvPicPr>
            <a:picLocks noChangeAspect="1"/>
          </p:cNvPicPr>
          <p:nvPr/>
        </p:nvPicPr>
        <p:blipFill>
          <a:blip r:embed="rId2"/>
          <a:stretch>
            <a:fillRect/>
          </a:stretch>
        </p:blipFill>
        <p:spPr>
          <a:xfrm>
            <a:off x="682170" y="2825151"/>
            <a:ext cx="2255159" cy="1691370"/>
          </a:xfrm>
          <a:prstGeom prst="rect">
            <a:avLst/>
          </a:prstGeom>
        </p:spPr>
      </p:pic>
      <p:pic>
        <p:nvPicPr>
          <p:cNvPr id="8" name="Picture 7">
            <a:extLst>
              <a:ext uri="{FF2B5EF4-FFF2-40B4-BE49-F238E27FC236}">
                <a16:creationId xmlns:a16="http://schemas.microsoft.com/office/drawing/2014/main" id="{C185CFA3-6549-3A4E-D6C8-03772D6AC8C5}"/>
              </a:ext>
            </a:extLst>
          </p:cNvPr>
          <p:cNvPicPr>
            <a:picLocks noChangeAspect="1"/>
          </p:cNvPicPr>
          <p:nvPr/>
        </p:nvPicPr>
        <p:blipFill>
          <a:blip r:embed="rId3"/>
          <a:stretch>
            <a:fillRect/>
          </a:stretch>
        </p:blipFill>
        <p:spPr>
          <a:xfrm>
            <a:off x="4993874" y="2761490"/>
            <a:ext cx="2255160" cy="1691371"/>
          </a:xfrm>
          <a:prstGeom prst="rect">
            <a:avLst/>
          </a:prstGeom>
        </p:spPr>
      </p:pic>
      <p:pic>
        <p:nvPicPr>
          <p:cNvPr id="9" name="Picture 8">
            <a:extLst>
              <a:ext uri="{FF2B5EF4-FFF2-40B4-BE49-F238E27FC236}">
                <a16:creationId xmlns:a16="http://schemas.microsoft.com/office/drawing/2014/main" id="{9DDC9F94-119C-379B-321F-3D66639FA6B4}"/>
              </a:ext>
            </a:extLst>
          </p:cNvPr>
          <p:cNvPicPr>
            <a:picLocks noChangeAspect="1"/>
          </p:cNvPicPr>
          <p:nvPr/>
        </p:nvPicPr>
        <p:blipFill>
          <a:blip r:embed="rId4"/>
          <a:stretch>
            <a:fillRect/>
          </a:stretch>
        </p:blipFill>
        <p:spPr>
          <a:xfrm>
            <a:off x="10334159" y="2740669"/>
            <a:ext cx="2255162" cy="1691371"/>
          </a:xfrm>
          <a:prstGeom prst="rect">
            <a:avLst/>
          </a:prstGeom>
        </p:spPr>
      </p:pic>
      <p:pic>
        <p:nvPicPr>
          <p:cNvPr id="11" name="Picture 10">
            <a:extLst>
              <a:ext uri="{FF2B5EF4-FFF2-40B4-BE49-F238E27FC236}">
                <a16:creationId xmlns:a16="http://schemas.microsoft.com/office/drawing/2014/main" id="{8DE2F39C-C484-B4F2-9FBC-7B8555A7B475}"/>
              </a:ext>
            </a:extLst>
          </p:cNvPr>
          <p:cNvPicPr>
            <a:picLocks noChangeAspect="1"/>
          </p:cNvPicPr>
          <p:nvPr/>
        </p:nvPicPr>
        <p:blipFill>
          <a:blip r:embed="rId5"/>
          <a:stretch>
            <a:fillRect/>
          </a:stretch>
        </p:blipFill>
        <p:spPr>
          <a:xfrm>
            <a:off x="445245" y="4688818"/>
            <a:ext cx="2811222" cy="1567256"/>
          </a:xfrm>
          <a:prstGeom prst="rect">
            <a:avLst/>
          </a:prstGeom>
        </p:spPr>
      </p:pic>
      <p:sp>
        <p:nvSpPr>
          <p:cNvPr id="12" name="TextBox 11">
            <a:extLst>
              <a:ext uri="{FF2B5EF4-FFF2-40B4-BE49-F238E27FC236}">
                <a16:creationId xmlns:a16="http://schemas.microsoft.com/office/drawing/2014/main" id="{0F3541B3-DF28-B069-804F-321DEAB32773}"/>
              </a:ext>
            </a:extLst>
          </p:cNvPr>
          <p:cNvSpPr txBox="1"/>
          <p:nvPr/>
        </p:nvSpPr>
        <p:spPr>
          <a:xfrm>
            <a:off x="292837" y="6341816"/>
            <a:ext cx="32028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FFFF"/>
                </a:solidFill>
                <a:effectLst/>
                <a:uFillTx/>
                <a:latin typeface="Asap SemiBold"/>
                <a:ea typeface="Asap SemiBold"/>
                <a:cs typeface="Asap SemiBold"/>
                <a:sym typeface="Asap SemiBold"/>
              </a:rPr>
              <a:t>ECDSA signs (smartcard)</a:t>
            </a:r>
          </a:p>
        </p:txBody>
      </p:sp>
      <p:pic>
        <p:nvPicPr>
          <p:cNvPr id="15" name="Picture 14">
            <a:extLst>
              <a:ext uri="{FF2B5EF4-FFF2-40B4-BE49-F238E27FC236}">
                <a16:creationId xmlns:a16="http://schemas.microsoft.com/office/drawing/2014/main" id="{D7DFD727-F575-7482-F6D8-4105239103C2}"/>
              </a:ext>
            </a:extLst>
          </p:cNvPr>
          <p:cNvPicPr>
            <a:picLocks noChangeAspect="1"/>
          </p:cNvPicPr>
          <p:nvPr/>
        </p:nvPicPr>
        <p:blipFill>
          <a:blip r:embed="rId6"/>
          <a:stretch>
            <a:fillRect/>
          </a:stretch>
        </p:blipFill>
        <p:spPr>
          <a:xfrm>
            <a:off x="4788521" y="4593728"/>
            <a:ext cx="2811222" cy="1564445"/>
          </a:xfrm>
          <a:prstGeom prst="rect">
            <a:avLst/>
          </a:prstGeom>
        </p:spPr>
      </p:pic>
      <p:sp>
        <p:nvSpPr>
          <p:cNvPr id="16" name="TextBox 15">
            <a:extLst>
              <a:ext uri="{FF2B5EF4-FFF2-40B4-BE49-F238E27FC236}">
                <a16:creationId xmlns:a16="http://schemas.microsoft.com/office/drawing/2014/main" id="{A46F4568-DC7A-6CEA-060D-3C1495C0BC4B}"/>
              </a:ext>
            </a:extLst>
          </p:cNvPr>
          <p:cNvSpPr txBox="1"/>
          <p:nvPr/>
        </p:nvSpPr>
        <p:spPr>
          <a:xfrm>
            <a:off x="4057783" y="6311722"/>
            <a:ext cx="451314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FFFF"/>
                </a:solidFill>
                <a:effectLst/>
                <a:uFillTx/>
                <a:latin typeface="Asap SemiBold"/>
                <a:ea typeface="Asap SemiBold"/>
                <a:cs typeface="Asap SemiBold"/>
                <a:sym typeface="Asap SemiBold"/>
              </a:rPr>
              <a:t>RSA decryptions (GnuPG on RP)</a:t>
            </a:r>
          </a:p>
        </p:txBody>
      </p:sp>
      <p:pic>
        <p:nvPicPr>
          <p:cNvPr id="18" name="Picture 17">
            <a:extLst>
              <a:ext uri="{FF2B5EF4-FFF2-40B4-BE49-F238E27FC236}">
                <a16:creationId xmlns:a16="http://schemas.microsoft.com/office/drawing/2014/main" id="{0E3C6703-B02D-730B-6C30-5A8AFF480817}"/>
              </a:ext>
            </a:extLst>
          </p:cNvPr>
          <p:cNvPicPr>
            <a:picLocks noChangeAspect="1"/>
          </p:cNvPicPr>
          <p:nvPr/>
        </p:nvPicPr>
        <p:blipFill>
          <a:blip r:embed="rId7"/>
          <a:stretch>
            <a:fillRect/>
          </a:stretch>
        </p:blipFill>
        <p:spPr>
          <a:xfrm>
            <a:off x="10056129" y="4524477"/>
            <a:ext cx="2811222" cy="1582718"/>
          </a:xfrm>
          <a:prstGeom prst="rect">
            <a:avLst/>
          </a:prstGeom>
        </p:spPr>
      </p:pic>
      <p:sp>
        <p:nvSpPr>
          <p:cNvPr id="20" name="TextBox 19">
            <a:extLst>
              <a:ext uri="{FF2B5EF4-FFF2-40B4-BE49-F238E27FC236}">
                <a16:creationId xmlns:a16="http://schemas.microsoft.com/office/drawing/2014/main" id="{D2D5D828-CF11-6C1D-7112-FFAC3B800EE8}"/>
              </a:ext>
            </a:extLst>
          </p:cNvPr>
          <p:cNvSpPr txBox="1"/>
          <p:nvPr/>
        </p:nvSpPr>
        <p:spPr>
          <a:xfrm>
            <a:off x="9651085" y="6194864"/>
            <a:ext cx="4139192"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FFFF"/>
                </a:solidFill>
                <a:effectLst/>
                <a:uFillTx/>
                <a:latin typeface="Asap SemiBold"/>
                <a:ea typeface="Asap SemiBold"/>
                <a:cs typeface="Asap SemiBold"/>
                <a:sym typeface="Asap SemiBold"/>
              </a:rPr>
              <a:t>SIKE operations (</a:t>
            </a:r>
            <a:r>
              <a:rPr lang="en-US" sz="2400" b="1" i="0" dirty="0">
                <a:effectLst/>
                <a:latin typeface="Arial" panose="020B0604020202020204" pitchFamily="34" charset="0"/>
              </a:rPr>
              <a:t>PQCrypto-SIDH 3.4 on Samsung S8</a:t>
            </a:r>
            <a:r>
              <a:rPr kumimoji="0" lang="en-US" sz="2400" b="1" i="0" u="none" strike="noStrike" cap="none" spc="0" normalizeH="0" baseline="0" dirty="0">
                <a:ln>
                  <a:noFill/>
                </a:ln>
                <a:solidFill>
                  <a:srgbClr val="FFFFFF"/>
                </a:solidFill>
                <a:effectLst/>
                <a:uFillTx/>
                <a:latin typeface="Asap SemiBold"/>
                <a:ea typeface="Asap SemiBold"/>
                <a:cs typeface="Asap SemiBold"/>
                <a:sym typeface="Asap SemiBold"/>
              </a:rPr>
              <a:t>)</a:t>
            </a:r>
          </a:p>
        </p:txBody>
      </p:sp>
      <p:sp>
        <p:nvSpPr>
          <p:cNvPr id="22" name="Rounded Rectangle 3">
            <a:extLst>
              <a:ext uri="{FF2B5EF4-FFF2-40B4-BE49-F238E27FC236}">
                <a16:creationId xmlns:a16="http://schemas.microsoft.com/office/drawing/2014/main" id="{3EE95468-AEF3-60B0-B663-58173DFD2B91}"/>
              </a:ext>
            </a:extLst>
          </p:cNvPr>
          <p:cNvSpPr/>
          <p:nvPr/>
        </p:nvSpPr>
        <p:spPr>
          <a:xfrm>
            <a:off x="248159" y="6987203"/>
            <a:ext cx="14001750" cy="1225868"/>
          </a:xfrm>
          <a:prstGeom prst="roundRect">
            <a:avLst/>
          </a:prstGeom>
          <a:solidFill>
            <a:srgbClr val="FF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a:defRPr/>
            </a:pPr>
            <a:r>
              <a:rPr kumimoji="0" lang="en-US" sz="35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sap SemiBold"/>
              </a:rPr>
              <a:t>The beginning and the end of cryptographic operations can be spotted in optical traces obtained from power LED of various devices.</a:t>
            </a:r>
          </a:p>
        </p:txBody>
      </p:sp>
    </p:spTree>
    <p:extLst>
      <p:ext uri="{BB962C8B-B14F-4D97-AF65-F5344CB8AC3E}">
        <p14:creationId xmlns:p14="http://schemas.microsoft.com/office/powerpoint/2010/main" val="165342586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Optical Cryptanalysis (CCS’23)</a:t>
            </a:r>
          </a:p>
        </p:txBody>
      </p:sp>
      <p:sp>
        <p:nvSpPr>
          <p:cNvPr id="14" name="Google Shape;100;p2">
            <a:extLst>
              <a:ext uri="{FF2B5EF4-FFF2-40B4-BE49-F238E27FC236}">
                <a16:creationId xmlns:a16="http://schemas.microsoft.com/office/drawing/2014/main" id="{82AD0B8D-48DE-83F8-884A-E620A5066FD6}"/>
              </a:ext>
            </a:extLst>
          </p:cNvPr>
          <p:cNvSpPr txBox="1">
            <a:spLocks/>
          </p:cNvSpPr>
          <p:nvPr/>
        </p:nvSpPr>
        <p:spPr>
          <a:xfrm>
            <a:off x="549838" y="1415860"/>
            <a:ext cx="13398392" cy="5787314"/>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nSpc>
                <a:spcPct val="120000"/>
              </a:lnSpc>
              <a:spcBef>
                <a:spcPts val="0"/>
              </a:spcBef>
              <a:buSzPts val="2800"/>
            </a:pPr>
            <a:r>
              <a:rPr lang="en-US" sz="3200" dirty="0">
                <a:solidFill>
                  <a:schemeClr val="bg1"/>
                </a:solidFill>
              </a:rPr>
              <a:t>Can we detect the beginning and the end of cryptographic operations performed by the device?</a:t>
            </a:r>
          </a:p>
          <a:p>
            <a:pPr>
              <a:lnSpc>
                <a:spcPct val="120000"/>
              </a:lnSpc>
              <a:spcBef>
                <a:spcPts val="0"/>
              </a:spcBef>
              <a:buSzPts val="2800"/>
            </a:pPr>
            <a:endParaRPr lang="en-US" sz="3200" dirty="0">
              <a:solidFill>
                <a:schemeClr val="bg1"/>
              </a:solidFill>
            </a:endParaRPr>
          </a:p>
        </p:txBody>
      </p:sp>
      <p:pic>
        <p:nvPicPr>
          <p:cNvPr id="7" name="Picture 6">
            <a:extLst>
              <a:ext uri="{FF2B5EF4-FFF2-40B4-BE49-F238E27FC236}">
                <a16:creationId xmlns:a16="http://schemas.microsoft.com/office/drawing/2014/main" id="{87725C6B-848D-2AF4-7A00-1E9A42274FF6}"/>
              </a:ext>
            </a:extLst>
          </p:cNvPr>
          <p:cNvPicPr>
            <a:picLocks noChangeAspect="1"/>
          </p:cNvPicPr>
          <p:nvPr/>
        </p:nvPicPr>
        <p:blipFill>
          <a:blip r:embed="rId2"/>
          <a:stretch>
            <a:fillRect/>
          </a:stretch>
        </p:blipFill>
        <p:spPr>
          <a:xfrm>
            <a:off x="682170" y="2825151"/>
            <a:ext cx="2255159" cy="1691370"/>
          </a:xfrm>
          <a:prstGeom prst="rect">
            <a:avLst/>
          </a:prstGeom>
        </p:spPr>
      </p:pic>
      <p:pic>
        <p:nvPicPr>
          <p:cNvPr id="8" name="Picture 7">
            <a:extLst>
              <a:ext uri="{FF2B5EF4-FFF2-40B4-BE49-F238E27FC236}">
                <a16:creationId xmlns:a16="http://schemas.microsoft.com/office/drawing/2014/main" id="{C185CFA3-6549-3A4E-D6C8-03772D6AC8C5}"/>
              </a:ext>
            </a:extLst>
          </p:cNvPr>
          <p:cNvPicPr>
            <a:picLocks noChangeAspect="1"/>
          </p:cNvPicPr>
          <p:nvPr/>
        </p:nvPicPr>
        <p:blipFill>
          <a:blip r:embed="rId3"/>
          <a:stretch>
            <a:fillRect/>
          </a:stretch>
        </p:blipFill>
        <p:spPr>
          <a:xfrm>
            <a:off x="4993874" y="2761490"/>
            <a:ext cx="2255160" cy="1691371"/>
          </a:xfrm>
          <a:prstGeom prst="rect">
            <a:avLst/>
          </a:prstGeom>
        </p:spPr>
      </p:pic>
      <p:pic>
        <p:nvPicPr>
          <p:cNvPr id="9" name="Picture 8">
            <a:extLst>
              <a:ext uri="{FF2B5EF4-FFF2-40B4-BE49-F238E27FC236}">
                <a16:creationId xmlns:a16="http://schemas.microsoft.com/office/drawing/2014/main" id="{9DDC9F94-119C-379B-321F-3D66639FA6B4}"/>
              </a:ext>
            </a:extLst>
          </p:cNvPr>
          <p:cNvPicPr>
            <a:picLocks noChangeAspect="1"/>
          </p:cNvPicPr>
          <p:nvPr/>
        </p:nvPicPr>
        <p:blipFill>
          <a:blip r:embed="rId4"/>
          <a:stretch>
            <a:fillRect/>
          </a:stretch>
        </p:blipFill>
        <p:spPr>
          <a:xfrm>
            <a:off x="10334159" y="2740669"/>
            <a:ext cx="2255162" cy="1691371"/>
          </a:xfrm>
          <a:prstGeom prst="rect">
            <a:avLst/>
          </a:prstGeom>
        </p:spPr>
      </p:pic>
      <p:pic>
        <p:nvPicPr>
          <p:cNvPr id="11" name="Picture 10">
            <a:extLst>
              <a:ext uri="{FF2B5EF4-FFF2-40B4-BE49-F238E27FC236}">
                <a16:creationId xmlns:a16="http://schemas.microsoft.com/office/drawing/2014/main" id="{8DE2F39C-C484-B4F2-9FBC-7B8555A7B475}"/>
              </a:ext>
            </a:extLst>
          </p:cNvPr>
          <p:cNvPicPr>
            <a:picLocks noChangeAspect="1"/>
          </p:cNvPicPr>
          <p:nvPr/>
        </p:nvPicPr>
        <p:blipFill>
          <a:blip r:embed="rId5"/>
          <a:stretch>
            <a:fillRect/>
          </a:stretch>
        </p:blipFill>
        <p:spPr>
          <a:xfrm>
            <a:off x="445245" y="4688818"/>
            <a:ext cx="2811222" cy="1567256"/>
          </a:xfrm>
          <a:prstGeom prst="rect">
            <a:avLst/>
          </a:prstGeom>
        </p:spPr>
      </p:pic>
      <p:sp>
        <p:nvSpPr>
          <p:cNvPr id="12" name="TextBox 11">
            <a:extLst>
              <a:ext uri="{FF2B5EF4-FFF2-40B4-BE49-F238E27FC236}">
                <a16:creationId xmlns:a16="http://schemas.microsoft.com/office/drawing/2014/main" id="{0F3541B3-DF28-B069-804F-321DEAB32773}"/>
              </a:ext>
            </a:extLst>
          </p:cNvPr>
          <p:cNvSpPr txBox="1"/>
          <p:nvPr/>
        </p:nvSpPr>
        <p:spPr>
          <a:xfrm>
            <a:off x="292837" y="6341816"/>
            <a:ext cx="32028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FFFF"/>
                </a:solidFill>
                <a:effectLst/>
                <a:uFillTx/>
                <a:latin typeface="Asap SemiBold"/>
                <a:ea typeface="Asap SemiBold"/>
                <a:cs typeface="Asap SemiBold"/>
                <a:sym typeface="Asap SemiBold"/>
              </a:rPr>
              <a:t>ECDSA signs (smartcard)</a:t>
            </a:r>
          </a:p>
        </p:txBody>
      </p:sp>
      <p:pic>
        <p:nvPicPr>
          <p:cNvPr id="15" name="Picture 14">
            <a:extLst>
              <a:ext uri="{FF2B5EF4-FFF2-40B4-BE49-F238E27FC236}">
                <a16:creationId xmlns:a16="http://schemas.microsoft.com/office/drawing/2014/main" id="{D7DFD727-F575-7482-F6D8-4105239103C2}"/>
              </a:ext>
            </a:extLst>
          </p:cNvPr>
          <p:cNvPicPr>
            <a:picLocks noChangeAspect="1"/>
          </p:cNvPicPr>
          <p:nvPr/>
        </p:nvPicPr>
        <p:blipFill>
          <a:blip r:embed="rId6"/>
          <a:stretch>
            <a:fillRect/>
          </a:stretch>
        </p:blipFill>
        <p:spPr>
          <a:xfrm>
            <a:off x="4788521" y="4593728"/>
            <a:ext cx="2811222" cy="1564445"/>
          </a:xfrm>
          <a:prstGeom prst="rect">
            <a:avLst/>
          </a:prstGeom>
        </p:spPr>
      </p:pic>
      <p:sp>
        <p:nvSpPr>
          <p:cNvPr id="16" name="TextBox 15">
            <a:extLst>
              <a:ext uri="{FF2B5EF4-FFF2-40B4-BE49-F238E27FC236}">
                <a16:creationId xmlns:a16="http://schemas.microsoft.com/office/drawing/2014/main" id="{A46F4568-DC7A-6CEA-060D-3C1495C0BC4B}"/>
              </a:ext>
            </a:extLst>
          </p:cNvPr>
          <p:cNvSpPr txBox="1"/>
          <p:nvPr/>
        </p:nvSpPr>
        <p:spPr>
          <a:xfrm>
            <a:off x="4057783" y="6311722"/>
            <a:ext cx="451314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FFFF"/>
                </a:solidFill>
                <a:effectLst/>
                <a:uFillTx/>
                <a:latin typeface="Asap SemiBold"/>
                <a:ea typeface="Asap SemiBold"/>
                <a:cs typeface="Asap SemiBold"/>
                <a:sym typeface="Asap SemiBold"/>
              </a:rPr>
              <a:t>RSA decryptions (GnuPG on RP)</a:t>
            </a:r>
          </a:p>
        </p:txBody>
      </p:sp>
      <p:pic>
        <p:nvPicPr>
          <p:cNvPr id="18" name="Picture 17">
            <a:extLst>
              <a:ext uri="{FF2B5EF4-FFF2-40B4-BE49-F238E27FC236}">
                <a16:creationId xmlns:a16="http://schemas.microsoft.com/office/drawing/2014/main" id="{0E3C6703-B02D-730B-6C30-5A8AFF480817}"/>
              </a:ext>
            </a:extLst>
          </p:cNvPr>
          <p:cNvPicPr>
            <a:picLocks noChangeAspect="1"/>
          </p:cNvPicPr>
          <p:nvPr/>
        </p:nvPicPr>
        <p:blipFill>
          <a:blip r:embed="rId7"/>
          <a:stretch>
            <a:fillRect/>
          </a:stretch>
        </p:blipFill>
        <p:spPr>
          <a:xfrm>
            <a:off x="10056129" y="4524477"/>
            <a:ext cx="2811222" cy="1582718"/>
          </a:xfrm>
          <a:prstGeom prst="rect">
            <a:avLst/>
          </a:prstGeom>
        </p:spPr>
      </p:pic>
      <p:sp>
        <p:nvSpPr>
          <p:cNvPr id="20" name="TextBox 19">
            <a:extLst>
              <a:ext uri="{FF2B5EF4-FFF2-40B4-BE49-F238E27FC236}">
                <a16:creationId xmlns:a16="http://schemas.microsoft.com/office/drawing/2014/main" id="{D2D5D828-CF11-6C1D-7112-FFAC3B800EE8}"/>
              </a:ext>
            </a:extLst>
          </p:cNvPr>
          <p:cNvSpPr txBox="1"/>
          <p:nvPr/>
        </p:nvSpPr>
        <p:spPr>
          <a:xfrm>
            <a:off x="9651085" y="6194864"/>
            <a:ext cx="4139192"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FFFF"/>
                </a:solidFill>
                <a:effectLst/>
                <a:uFillTx/>
                <a:latin typeface="Asap SemiBold"/>
                <a:ea typeface="Asap SemiBold"/>
                <a:cs typeface="Asap SemiBold"/>
                <a:sym typeface="Asap SemiBold"/>
              </a:rPr>
              <a:t>SIKE operations (</a:t>
            </a:r>
            <a:r>
              <a:rPr lang="en-US" sz="2400" b="1" i="0" dirty="0">
                <a:effectLst/>
                <a:latin typeface="Arial" panose="020B0604020202020204" pitchFamily="34" charset="0"/>
              </a:rPr>
              <a:t>PQCrypto-SIDH 3.4 on Samsung S8</a:t>
            </a:r>
            <a:r>
              <a:rPr kumimoji="0" lang="en-US" sz="2400" b="1" i="0" u="none" strike="noStrike" cap="none" spc="0" normalizeH="0" baseline="0" dirty="0">
                <a:ln>
                  <a:noFill/>
                </a:ln>
                <a:solidFill>
                  <a:srgbClr val="FFFFFF"/>
                </a:solidFill>
                <a:effectLst/>
                <a:uFillTx/>
                <a:latin typeface="Asap SemiBold"/>
                <a:ea typeface="Asap SemiBold"/>
                <a:cs typeface="Asap SemiBold"/>
                <a:sym typeface="Asap SemiBold"/>
              </a:rPr>
              <a:t>)</a:t>
            </a:r>
          </a:p>
        </p:txBody>
      </p:sp>
      <p:sp>
        <p:nvSpPr>
          <p:cNvPr id="21" name="Rounded Rectangle 3">
            <a:extLst>
              <a:ext uri="{FF2B5EF4-FFF2-40B4-BE49-F238E27FC236}">
                <a16:creationId xmlns:a16="http://schemas.microsoft.com/office/drawing/2014/main" id="{2A4DC047-0ED9-E115-339F-DB5C2AF75C60}"/>
              </a:ext>
            </a:extLst>
          </p:cNvPr>
          <p:cNvSpPr/>
          <p:nvPr/>
        </p:nvSpPr>
        <p:spPr>
          <a:xfrm>
            <a:off x="292836" y="6982450"/>
            <a:ext cx="13787725" cy="1225868"/>
          </a:xfrm>
          <a:prstGeom prst="roundRect">
            <a:avLst/>
          </a:prstGeom>
          <a:solidFill>
            <a:srgbClr val="FF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sap SemiBold"/>
              </a:rPr>
              <a:t>We can use optical traces to perform cryptanalytic attacks against COTS shielded devices running commonly used cryptographic libraries</a:t>
            </a:r>
          </a:p>
        </p:txBody>
      </p:sp>
    </p:spTree>
    <p:extLst>
      <p:ext uri="{BB962C8B-B14F-4D97-AF65-F5344CB8AC3E}">
        <p14:creationId xmlns:p14="http://schemas.microsoft.com/office/powerpoint/2010/main" val="248703113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About This Talk</a:t>
            </a:r>
            <a:endParaRPr sz="4800" b="1" dirty="0">
              <a:solidFill>
                <a:schemeClr val="bg1"/>
              </a:solidFill>
              <a:latin typeface="+mj-lt"/>
            </a:endParaRPr>
          </a:p>
        </p:txBody>
      </p:sp>
      <p:pic>
        <p:nvPicPr>
          <p:cNvPr id="5" name="Picture 4">
            <a:extLst>
              <a:ext uri="{FF2B5EF4-FFF2-40B4-BE49-F238E27FC236}">
                <a16:creationId xmlns:a16="http://schemas.microsoft.com/office/drawing/2014/main" id="{36B53A60-5CEF-755C-C03C-4CE2A02890E1}"/>
              </a:ext>
            </a:extLst>
          </p:cNvPr>
          <p:cNvPicPr>
            <a:picLocks noChangeAspect="1"/>
          </p:cNvPicPr>
          <p:nvPr/>
        </p:nvPicPr>
        <p:blipFill rotWithShape="1">
          <a:blip r:embed="rId2"/>
          <a:srcRect l="10724" t="16357" r="10266" b="22647"/>
          <a:stretch/>
        </p:blipFill>
        <p:spPr>
          <a:xfrm>
            <a:off x="123201" y="1210915"/>
            <a:ext cx="7495082" cy="2309491"/>
          </a:xfrm>
          <a:prstGeom prst="rect">
            <a:avLst/>
          </a:prstGeom>
          <a:ln>
            <a:solidFill>
              <a:schemeClr val="tx1"/>
            </a:solidFill>
          </a:ln>
        </p:spPr>
      </p:pic>
      <p:pic>
        <p:nvPicPr>
          <p:cNvPr id="6" name="Picture 5">
            <a:extLst>
              <a:ext uri="{FF2B5EF4-FFF2-40B4-BE49-F238E27FC236}">
                <a16:creationId xmlns:a16="http://schemas.microsoft.com/office/drawing/2014/main" id="{C6AEE88E-8D5E-761B-62A0-27C8F546CB17}"/>
              </a:ext>
            </a:extLst>
          </p:cNvPr>
          <p:cNvPicPr>
            <a:picLocks noChangeAspect="1"/>
          </p:cNvPicPr>
          <p:nvPr/>
        </p:nvPicPr>
        <p:blipFill rotWithShape="1">
          <a:blip r:embed="rId3"/>
          <a:srcRect l="16177" t="16977" r="12961" b="21381"/>
          <a:stretch/>
        </p:blipFill>
        <p:spPr>
          <a:xfrm>
            <a:off x="7867586" y="1210915"/>
            <a:ext cx="6686325" cy="2309491"/>
          </a:xfrm>
          <a:prstGeom prst="rect">
            <a:avLst/>
          </a:prstGeom>
          <a:ln>
            <a:solidFill>
              <a:schemeClr val="tx1"/>
            </a:solidFill>
          </a:ln>
        </p:spPr>
      </p:pic>
      <p:sp>
        <p:nvSpPr>
          <p:cNvPr id="2" name="TextBox 1">
            <a:extLst>
              <a:ext uri="{FF2B5EF4-FFF2-40B4-BE49-F238E27FC236}">
                <a16:creationId xmlns:a16="http://schemas.microsoft.com/office/drawing/2014/main" id="{11B3A6C0-771F-FDF0-B1E0-D33EEB3FDDD4}"/>
              </a:ext>
            </a:extLst>
          </p:cNvPr>
          <p:cNvSpPr txBox="1"/>
          <p:nvPr/>
        </p:nvSpPr>
        <p:spPr>
          <a:xfrm>
            <a:off x="10699390" y="3705502"/>
            <a:ext cx="10371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Asap SemiBold"/>
                <a:ea typeface="Asap SemiBold"/>
                <a:cs typeface="Asap SemiBold"/>
                <a:sym typeface="Asap SemiBold"/>
              </a:rPr>
              <a:t>SP’24</a:t>
            </a:r>
          </a:p>
        </p:txBody>
      </p:sp>
      <p:sp>
        <p:nvSpPr>
          <p:cNvPr id="3" name="TextBox 2">
            <a:extLst>
              <a:ext uri="{FF2B5EF4-FFF2-40B4-BE49-F238E27FC236}">
                <a16:creationId xmlns:a16="http://schemas.microsoft.com/office/drawing/2014/main" id="{B401D39F-3998-7F58-40CD-11C6C36A3809}"/>
              </a:ext>
            </a:extLst>
          </p:cNvPr>
          <p:cNvSpPr txBox="1"/>
          <p:nvPr/>
        </p:nvSpPr>
        <p:spPr>
          <a:xfrm>
            <a:off x="3245571" y="3705503"/>
            <a:ext cx="125034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Asap SemiBold"/>
                <a:ea typeface="Asap SemiBold"/>
                <a:cs typeface="Asap SemiBold"/>
                <a:sym typeface="Asap SemiBold"/>
              </a:rPr>
              <a:t>CCS’23</a:t>
            </a:r>
          </a:p>
        </p:txBody>
      </p:sp>
    </p:spTree>
    <p:extLst>
      <p:ext uri="{BB962C8B-B14F-4D97-AF65-F5344CB8AC3E}">
        <p14:creationId xmlns:p14="http://schemas.microsoft.com/office/powerpoint/2010/main" val="211114903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Optical Cryptanalysis</a:t>
            </a:r>
          </a:p>
        </p:txBody>
      </p:sp>
      <p:sp>
        <p:nvSpPr>
          <p:cNvPr id="29" name="Google Shape;139;p5">
            <a:extLst>
              <a:ext uri="{FF2B5EF4-FFF2-40B4-BE49-F238E27FC236}">
                <a16:creationId xmlns:a16="http://schemas.microsoft.com/office/drawing/2014/main" id="{326AB279-3195-6973-FF1C-6BB27774F19C}"/>
              </a:ext>
            </a:extLst>
          </p:cNvPr>
          <p:cNvSpPr txBox="1">
            <a:spLocks noGrp="1"/>
          </p:cNvSpPr>
          <p:nvPr>
            <p:ph type="body" idx="1"/>
          </p:nvPr>
        </p:nvSpPr>
        <p:spPr>
          <a:xfrm>
            <a:off x="2538412" y="896938"/>
            <a:ext cx="10515600" cy="4895850"/>
          </a:xfrm>
          <a:prstGeom prst="rect">
            <a:avLst/>
          </a:prstGeom>
          <a:noFill/>
          <a:ln>
            <a:noFill/>
          </a:ln>
        </p:spPr>
        <p:txBody>
          <a:bodyPr spcFirstLastPara="1" wrap="square" lIns="91425" tIns="45700" rIns="91425" bIns="45700" anchor="t" anchorCtr="0">
            <a:normAutofit/>
          </a:bodyPr>
          <a:lstStyle/>
          <a:p>
            <a:pPr marL="228600" lvl="0" indent="-50800" algn="l" rtl="0">
              <a:lnSpc>
                <a:spcPct val="120000"/>
              </a:lnSpc>
              <a:spcBef>
                <a:spcPts val="0"/>
              </a:spcBef>
              <a:spcAft>
                <a:spcPts val="0"/>
              </a:spcAft>
              <a:buClr>
                <a:schemeClr val="dk1"/>
              </a:buClr>
              <a:buSzPts val="2800"/>
              <a:buFont typeface="Noto Sans Symbols"/>
              <a:buNone/>
            </a:pPr>
            <a:endParaRPr dirty="0"/>
          </a:p>
          <a:p>
            <a:pPr marL="228600" lvl="0" indent="-50800" algn="l" rtl="0">
              <a:lnSpc>
                <a:spcPct val="120000"/>
              </a:lnSpc>
              <a:spcBef>
                <a:spcPts val="1000"/>
              </a:spcBef>
              <a:spcAft>
                <a:spcPts val="0"/>
              </a:spcAft>
              <a:buClr>
                <a:schemeClr val="dk1"/>
              </a:buClr>
              <a:buSzPts val="2800"/>
              <a:buFont typeface="Noto Sans Symbols"/>
              <a:buNone/>
            </a:pPr>
            <a:endParaRPr dirty="0"/>
          </a:p>
          <a:p>
            <a:pPr marL="228600" lvl="0" indent="-50800" algn="l" rtl="0">
              <a:lnSpc>
                <a:spcPct val="120000"/>
              </a:lnSpc>
              <a:spcBef>
                <a:spcPts val="1000"/>
              </a:spcBef>
              <a:spcAft>
                <a:spcPts val="0"/>
              </a:spcAft>
              <a:buClr>
                <a:schemeClr val="dk1"/>
              </a:buClr>
              <a:buSzPts val="2800"/>
              <a:buFont typeface="Noto Sans Symbols"/>
              <a:buNone/>
            </a:pPr>
            <a:endParaRPr dirty="0"/>
          </a:p>
          <a:p>
            <a:pPr marL="228600" lvl="0" indent="-50800" algn="l" rtl="0">
              <a:lnSpc>
                <a:spcPct val="120000"/>
              </a:lnSpc>
              <a:spcBef>
                <a:spcPts val="1000"/>
              </a:spcBef>
              <a:spcAft>
                <a:spcPts val="0"/>
              </a:spcAft>
              <a:buClr>
                <a:schemeClr val="dk1"/>
              </a:buClr>
              <a:buSzPts val="2800"/>
              <a:buFont typeface="Noto Sans Symbols"/>
              <a:buNone/>
            </a:pPr>
            <a:endParaRPr dirty="0"/>
          </a:p>
        </p:txBody>
      </p:sp>
      <p:sp>
        <p:nvSpPr>
          <p:cNvPr id="30" name="TextBox 29">
            <a:extLst>
              <a:ext uri="{FF2B5EF4-FFF2-40B4-BE49-F238E27FC236}">
                <a16:creationId xmlns:a16="http://schemas.microsoft.com/office/drawing/2014/main" id="{08756A6F-7FA4-E46B-C983-687F1DCEF59B}"/>
              </a:ext>
            </a:extLst>
          </p:cNvPr>
          <p:cNvSpPr txBox="1"/>
          <p:nvPr/>
        </p:nvSpPr>
        <p:spPr>
          <a:xfrm>
            <a:off x="1874383" y="3594549"/>
            <a:ext cx="11742057" cy="1815882"/>
          </a:xfrm>
          <a:prstGeom prst="rect">
            <a:avLst/>
          </a:prstGeom>
          <a:noFill/>
        </p:spPr>
        <p:txBody>
          <a:bodyPr wrap="square" rtlCol="1">
            <a:spAutoFit/>
          </a:bodyPr>
          <a:lstStyle/>
          <a:p>
            <a:r>
              <a:rPr lang="en-US" sz="2800" b="1" dirty="0"/>
              <a:t>GnuPG				</a:t>
            </a:r>
            <a:r>
              <a:rPr lang="en-US" sz="2800" dirty="0"/>
              <a:t>4096 bit </a:t>
            </a:r>
          </a:p>
          <a:p>
            <a:r>
              <a:rPr lang="en-US" sz="1800" b="1" i="1" dirty="0"/>
              <a:t>Acoustic Cryptanalysis</a:t>
            </a:r>
            <a:r>
              <a:rPr lang="en-US" sz="2800" b="1" dirty="0"/>
              <a:t>		</a:t>
            </a:r>
            <a:r>
              <a:rPr lang="en-US" sz="2800" dirty="0"/>
              <a:t>RSA Key</a:t>
            </a:r>
            <a:r>
              <a:rPr lang="en-US" sz="2800" b="1" dirty="0"/>
              <a:t>	</a:t>
            </a:r>
          </a:p>
          <a:p>
            <a:endParaRPr lang="en-US" sz="2800" b="1" dirty="0"/>
          </a:p>
          <a:p>
            <a:endParaRPr lang="en-US" sz="2800" b="1" dirty="0"/>
          </a:p>
        </p:txBody>
      </p:sp>
      <p:pic>
        <p:nvPicPr>
          <p:cNvPr id="33" name="Picture 32">
            <a:extLst>
              <a:ext uri="{FF2B5EF4-FFF2-40B4-BE49-F238E27FC236}">
                <a16:creationId xmlns:a16="http://schemas.microsoft.com/office/drawing/2014/main" id="{33F25AB0-7126-F320-E2FA-7E814E56C04E}"/>
              </a:ext>
            </a:extLst>
          </p:cNvPr>
          <p:cNvPicPr>
            <a:picLocks noChangeAspect="1"/>
          </p:cNvPicPr>
          <p:nvPr/>
        </p:nvPicPr>
        <p:blipFill>
          <a:blip r:embed="rId2"/>
          <a:stretch>
            <a:fillRect/>
          </a:stretch>
        </p:blipFill>
        <p:spPr>
          <a:xfrm>
            <a:off x="4269151" y="2128462"/>
            <a:ext cx="1890533" cy="1417901"/>
          </a:xfrm>
          <a:prstGeom prst="rect">
            <a:avLst/>
          </a:prstGeom>
        </p:spPr>
      </p:pic>
      <p:cxnSp>
        <p:nvCxnSpPr>
          <p:cNvPr id="39" name="Straight Connector 38">
            <a:extLst>
              <a:ext uri="{FF2B5EF4-FFF2-40B4-BE49-F238E27FC236}">
                <a16:creationId xmlns:a16="http://schemas.microsoft.com/office/drawing/2014/main" id="{3C3092AF-47D1-89F9-E849-0ACACA70A5AE}"/>
              </a:ext>
            </a:extLst>
          </p:cNvPr>
          <p:cNvCxnSpPr>
            <a:cxnSpLocks/>
          </p:cNvCxnSpPr>
          <p:nvPr/>
        </p:nvCxnSpPr>
        <p:spPr>
          <a:xfrm flipV="1">
            <a:off x="4369167" y="4147578"/>
            <a:ext cx="0" cy="2043953"/>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C3F173D-ED40-2760-4470-B0C029C8F166}"/>
              </a:ext>
            </a:extLst>
          </p:cNvPr>
          <p:cNvCxnSpPr>
            <a:cxnSpLocks/>
          </p:cNvCxnSpPr>
          <p:nvPr/>
        </p:nvCxnSpPr>
        <p:spPr>
          <a:xfrm flipV="1">
            <a:off x="6416970" y="4147578"/>
            <a:ext cx="0" cy="2043953"/>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7B09781-E1E9-E0AF-8F9D-F4C054D4E62B}"/>
              </a:ext>
            </a:extLst>
          </p:cNvPr>
          <p:cNvCxnSpPr>
            <a:cxnSpLocks/>
          </p:cNvCxnSpPr>
          <p:nvPr/>
        </p:nvCxnSpPr>
        <p:spPr>
          <a:xfrm flipV="1">
            <a:off x="8950339" y="4077242"/>
            <a:ext cx="0" cy="2043953"/>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906E3C2-1A17-3B31-4CB8-810491EF4F51}"/>
              </a:ext>
            </a:extLst>
          </p:cNvPr>
          <p:cNvCxnSpPr>
            <a:cxnSpLocks/>
          </p:cNvCxnSpPr>
          <p:nvPr/>
        </p:nvCxnSpPr>
        <p:spPr>
          <a:xfrm flipV="1">
            <a:off x="11464469" y="4147578"/>
            <a:ext cx="0" cy="2043953"/>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3" name="Rounded Rectangle 3">
            <a:extLst>
              <a:ext uri="{FF2B5EF4-FFF2-40B4-BE49-F238E27FC236}">
                <a16:creationId xmlns:a16="http://schemas.microsoft.com/office/drawing/2014/main" id="{220979E5-1E5A-9F77-909A-70FFDF753EA9}"/>
              </a:ext>
            </a:extLst>
          </p:cNvPr>
          <p:cNvSpPr/>
          <p:nvPr/>
        </p:nvSpPr>
        <p:spPr>
          <a:xfrm>
            <a:off x="171451" y="7075839"/>
            <a:ext cx="14287500" cy="1089660"/>
          </a:xfrm>
          <a:prstGeom prst="roundRect">
            <a:avLst/>
          </a:prstGeom>
          <a:solidFill>
            <a:srgbClr val="FF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a:defRPr/>
            </a:pPr>
            <a:r>
              <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sap SemiBold"/>
              </a:rPr>
              <a:t>We recover</a:t>
            </a:r>
            <a:r>
              <a:rPr kumimoji="0" lang="he-IL" sz="3200" b="0"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sap SemiBold"/>
              </a:rPr>
              <a:t>ed</a:t>
            </a:r>
            <a:r>
              <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sap SemiBold"/>
              </a:rPr>
              <a:t> a 4096-bit RSA key from the power LED of RP by replicating the 2014 </a:t>
            </a:r>
            <a:r>
              <a:rPr kumimoji="0" lang="en-US" sz="3200" b="0"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sap SemiBold"/>
              </a:rPr>
              <a:t>Acoustic Cryptanalysis </a:t>
            </a:r>
            <a:r>
              <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sap SemiBold"/>
              </a:rPr>
              <a:t>attack.</a:t>
            </a:r>
          </a:p>
        </p:txBody>
      </p:sp>
      <p:cxnSp>
        <p:nvCxnSpPr>
          <p:cNvPr id="44" name="Straight Connector 43">
            <a:extLst>
              <a:ext uri="{FF2B5EF4-FFF2-40B4-BE49-F238E27FC236}">
                <a16:creationId xmlns:a16="http://schemas.microsoft.com/office/drawing/2014/main" id="{30EB48CD-21CD-95E5-2DEA-2A9983A2DDA5}"/>
              </a:ext>
            </a:extLst>
          </p:cNvPr>
          <p:cNvCxnSpPr/>
          <p:nvPr/>
        </p:nvCxnSpPr>
        <p:spPr>
          <a:xfrm>
            <a:off x="2286102" y="4626069"/>
            <a:ext cx="11116235" cy="0"/>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54000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Optical Cryptanalysis</a:t>
            </a:r>
          </a:p>
        </p:txBody>
      </p:sp>
      <p:sp>
        <p:nvSpPr>
          <p:cNvPr id="29" name="Google Shape;139;p5">
            <a:extLst>
              <a:ext uri="{FF2B5EF4-FFF2-40B4-BE49-F238E27FC236}">
                <a16:creationId xmlns:a16="http://schemas.microsoft.com/office/drawing/2014/main" id="{326AB279-3195-6973-FF1C-6BB27774F19C}"/>
              </a:ext>
            </a:extLst>
          </p:cNvPr>
          <p:cNvSpPr txBox="1">
            <a:spLocks noGrp="1"/>
          </p:cNvSpPr>
          <p:nvPr>
            <p:ph type="body" idx="1"/>
          </p:nvPr>
        </p:nvSpPr>
        <p:spPr>
          <a:xfrm>
            <a:off x="2538412" y="896938"/>
            <a:ext cx="10515600" cy="4895850"/>
          </a:xfrm>
          <a:prstGeom prst="rect">
            <a:avLst/>
          </a:prstGeom>
          <a:noFill/>
          <a:ln>
            <a:noFill/>
          </a:ln>
        </p:spPr>
        <p:txBody>
          <a:bodyPr spcFirstLastPara="1" wrap="square" lIns="91425" tIns="45700" rIns="91425" bIns="45700" anchor="t" anchorCtr="0">
            <a:normAutofit/>
          </a:bodyPr>
          <a:lstStyle/>
          <a:p>
            <a:pPr marL="228600" lvl="0" indent="-50800" algn="l" rtl="0">
              <a:lnSpc>
                <a:spcPct val="120000"/>
              </a:lnSpc>
              <a:spcBef>
                <a:spcPts val="0"/>
              </a:spcBef>
              <a:spcAft>
                <a:spcPts val="0"/>
              </a:spcAft>
              <a:buClr>
                <a:schemeClr val="dk1"/>
              </a:buClr>
              <a:buSzPts val="2800"/>
              <a:buFont typeface="Noto Sans Symbols"/>
              <a:buNone/>
            </a:pPr>
            <a:endParaRPr dirty="0"/>
          </a:p>
          <a:p>
            <a:pPr marL="228600" lvl="0" indent="-50800" algn="l" rtl="0">
              <a:lnSpc>
                <a:spcPct val="120000"/>
              </a:lnSpc>
              <a:spcBef>
                <a:spcPts val="1000"/>
              </a:spcBef>
              <a:spcAft>
                <a:spcPts val="0"/>
              </a:spcAft>
              <a:buClr>
                <a:schemeClr val="dk1"/>
              </a:buClr>
              <a:buSzPts val="2800"/>
              <a:buFont typeface="Noto Sans Symbols"/>
              <a:buNone/>
            </a:pPr>
            <a:endParaRPr dirty="0"/>
          </a:p>
          <a:p>
            <a:pPr marL="228600" lvl="0" indent="-50800" algn="l" rtl="0">
              <a:lnSpc>
                <a:spcPct val="120000"/>
              </a:lnSpc>
              <a:spcBef>
                <a:spcPts val="1000"/>
              </a:spcBef>
              <a:spcAft>
                <a:spcPts val="0"/>
              </a:spcAft>
              <a:buClr>
                <a:schemeClr val="dk1"/>
              </a:buClr>
              <a:buSzPts val="2800"/>
              <a:buFont typeface="Noto Sans Symbols"/>
              <a:buNone/>
            </a:pPr>
            <a:endParaRPr dirty="0"/>
          </a:p>
          <a:p>
            <a:pPr marL="228600" lvl="0" indent="-50800" algn="l" rtl="0">
              <a:lnSpc>
                <a:spcPct val="120000"/>
              </a:lnSpc>
              <a:spcBef>
                <a:spcPts val="1000"/>
              </a:spcBef>
              <a:spcAft>
                <a:spcPts val="0"/>
              </a:spcAft>
              <a:buClr>
                <a:schemeClr val="dk1"/>
              </a:buClr>
              <a:buSzPts val="2800"/>
              <a:buFont typeface="Noto Sans Symbols"/>
              <a:buNone/>
            </a:pPr>
            <a:endParaRPr dirty="0"/>
          </a:p>
        </p:txBody>
      </p:sp>
      <p:sp>
        <p:nvSpPr>
          <p:cNvPr id="30" name="TextBox 29">
            <a:extLst>
              <a:ext uri="{FF2B5EF4-FFF2-40B4-BE49-F238E27FC236}">
                <a16:creationId xmlns:a16="http://schemas.microsoft.com/office/drawing/2014/main" id="{08756A6F-7FA4-E46B-C983-687F1DCEF59B}"/>
              </a:ext>
            </a:extLst>
          </p:cNvPr>
          <p:cNvSpPr txBox="1"/>
          <p:nvPr/>
        </p:nvSpPr>
        <p:spPr>
          <a:xfrm>
            <a:off x="1874383" y="3594549"/>
            <a:ext cx="11742057" cy="2677656"/>
          </a:xfrm>
          <a:prstGeom prst="rect">
            <a:avLst/>
          </a:prstGeom>
          <a:noFill/>
        </p:spPr>
        <p:txBody>
          <a:bodyPr wrap="square" rtlCol="1">
            <a:spAutoFit/>
          </a:bodyPr>
          <a:lstStyle/>
          <a:p>
            <a:r>
              <a:rPr lang="en-US" sz="2800" b="1" dirty="0"/>
              <a:t>GnuPG				</a:t>
            </a:r>
            <a:r>
              <a:rPr lang="en-US" sz="2800" dirty="0"/>
              <a:t>4096 bit </a:t>
            </a:r>
          </a:p>
          <a:p>
            <a:r>
              <a:rPr lang="en-US" sz="1800" b="1" i="1" dirty="0"/>
              <a:t>Acoustic Cryptanalysis</a:t>
            </a:r>
            <a:r>
              <a:rPr lang="en-US" sz="2800" b="1" dirty="0"/>
              <a:t>		</a:t>
            </a:r>
            <a:r>
              <a:rPr lang="en-US" sz="2800" dirty="0"/>
              <a:t>RSA Key</a:t>
            </a:r>
            <a:r>
              <a:rPr lang="en-US" sz="2800" b="1" dirty="0"/>
              <a:t>	</a:t>
            </a:r>
          </a:p>
          <a:p>
            <a:endParaRPr lang="en-US" sz="2800" b="1" dirty="0"/>
          </a:p>
          <a:p>
            <a:r>
              <a:rPr lang="en-US" sz="2800" b="1" dirty="0" err="1"/>
              <a:t>Libgcrypt</a:t>
            </a:r>
            <a:r>
              <a:rPr lang="en-US" sz="2800" b="1" dirty="0"/>
              <a:t> 			  </a:t>
            </a:r>
            <a:r>
              <a:rPr lang="en-US" sz="2800" dirty="0"/>
              <a:t>256-bit 		          256-bit 		         256-bit </a:t>
            </a:r>
          </a:p>
          <a:p>
            <a:r>
              <a:rPr lang="en-US" sz="1800" i="1" dirty="0"/>
              <a:t>Minerva (2020)</a:t>
            </a:r>
            <a:r>
              <a:rPr lang="en-US" sz="2800" dirty="0"/>
              <a:t>		       ECDSA key	       ECDSA key</a:t>
            </a:r>
            <a:r>
              <a:rPr lang="en-US" sz="2800" b="1" dirty="0"/>
              <a:t> 	  </a:t>
            </a:r>
            <a:r>
              <a:rPr lang="en-US" sz="2800" dirty="0"/>
              <a:t> 	ECDSA key</a:t>
            </a:r>
            <a:endParaRPr lang="en-US" sz="2800" b="1" dirty="0"/>
          </a:p>
          <a:p>
            <a:endParaRPr lang="en-US" sz="2800" b="1" dirty="0"/>
          </a:p>
        </p:txBody>
      </p:sp>
      <p:pic>
        <p:nvPicPr>
          <p:cNvPr id="31" name="Picture 30">
            <a:extLst>
              <a:ext uri="{FF2B5EF4-FFF2-40B4-BE49-F238E27FC236}">
                <a16:creationId xmlns:a16="http://schemas.microsoft.com/office/drawing/2014/main" id="{E4ED8C15-6501-FE3E-EAEE-08A6801CFF35}"/>
              </a:ext>
            </a:extLst>
          </p:cNvPr>
          <p:cNvPicPr>
            <a:picLocks noChangeAspect="1"/>
          </p:cNvPicPr>
          <p:nvPr/>
        </p:nvPicPr>
        <p:blipFill rotWithShape="1">
          <a:blip r:embed="rId2"/>
          <a:srcRect t="17670" b="17670"/>
          <a:stretch/>
        </p:blipFill>
        <p:spPr>
          <a:xfrm rot="10800000">
            <a:off x="6562885" y="1206939"/>
            <a:ext cx="1074651" cy="694872"/>
          </a:xfrm>
          <a:prstGeom prst="rect">
            <a:avLst/>
          </a:prstGeom>
        </p:spPr>
      </p:pic>
      <p:pic>
        <p:nvPicPr>
          <p:cNvPr id="32" name="Picture 31">
            <a:extLst>
              <a:ext uri="{FF2B5EF4-FFF2-40B4-BE49-F238E27FC236}">
                <a16:creationId xmlns:a16="http://schemas.microsoft.com/office/drawing/2014/main" id="{1FA4FA9E-7BA7-97A1-3AE2-DDFF3527CDD4}"/>
              </a:ext>
            </a:extLst>
          </p:cNvPr>
          <p:cNvPicPr>
            <a:picLocks noChangeAspect="1"/>
          </p:cNvPicPr>
          <p:nvPr/>
        </p:nvPicPr>
        <p:blipFill>
          <a:blip r:embed="rId3"/>
          <a:stretch>
            <a:fillRect/>
          </a:stretch>
        </p:blipFill>
        <p:spPr>
          <a:xfrm>
            <a:off x="9171301" y="2104258"/>
            <a:ext cx="1982970" cy="1487228"/>
          </a:xfrm>
          <a:prstGeom prst="rect">
            <a:avLst/>
          </a:prstGeom>
        </p:spPr>
      </p:pic>
      <p:pic>
        <p:nvPicPr>
          <p:cNvPr id="33" name="Picture 32">
            <a:extLst>
              <a:ext uri="{FF2B5EF4-FFF2-40B4-BE49-F238E27FC236}">
                <a16:creationId xmlns:a16="http://schemas.microsoft.com/office/drawing/2014/main" id="{33F25AB0-7126-F320-E2FA-7E814E56C04E}"/>
              </a:ext>
            </a:extLst>
          </p:cNvPr>
          <p:cNvPicPr>
            <a:picLocks noChangeAspect="1"/>
          </p:cNvPicPr>
          <p:nvPr/>
        </p:nvPicPr>
        <p:blipFill>
          <a:blip r:embed="rId4"/>
          <a:stretch>
            <a:fillRect/>
          </a:stretch>
        </p:blipFill>
        <p:spPr>
          <a:xfrm>
            <a:off x="4269151" y="2128462"/>
            <a:ext cx="1890533" cy="1417901"/>
          </a:xfrm>
          <a:prstGeom prst="rect">
            <a:avLst/>
          </a:prstGeom>
        </p:spPr>
      </p:pic>
      <p:pic>
        <p:nvPicPr>
          <p:cNvPr id="35" name="Picture 34">
            <a:extLst>
              <a:ext uri="{FF2B5EF4-FFF2-40B4-BE49-F238E27FC236}">
                <a16:creationId xmlns:a16="http://schemas.microsoft.com/office/drawing/2014/main" id="{2915756A-3ADF-41ED-7A56-3DF8261EDF8D}"/>
              </a:ext>
            </a:extLst>
          </p:cNvPr>
          <p:cNvPicPr>
            <a:picLocks noChangeAspect="1"/>
          </p:cNvPicPr>
          <p:nvPr/>
        </p:nvPicPr>
        <p:blipFill>
          <a:blip r:embed="rId5"/>
          <a:stretch>
            <a:fillRect/>
          </a:stretch>
        </p:blipFill>
        <p:spPr>
          <a:xfrm>
            <a:off x="6771048" y="2128463"/>
            <a:ext cx="1890533" cy="1417900"/>
          </a:xfrm>
          <a:prstGeom prst="rect">
            <a:avLst/>
          </a:prstGeom>
        </p:spPr>
      </p:pic>
      <p:pic>
        <p:nvPicPr>
          <p:cNvPr id="36" name="Picture 8" descr="אוזניות חוטיות  MULTI GAMING HEADSET Dragon">
            <a:extLst>
              <a:ext uri="{FF2B5EF4-FFF2-40B4-BE49-F238E27FC236}">
                <a16:creationId xmlns:a16="http://schemas.microsoft.com/office/drawing/2014/main" id="{DC5E7861-7502-CF95-6BB6-75727889B9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5609" y="1115969"/>
            <a:ext cx="1074649" cy="823135"/>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a:extLst>
              <a:ext uri="{FF2B5EF4-FFF2-40B4-BE49-F238E27FC236}">
                <a16:creationId xmlns:a16="http://schemas.microsoft.com/office/drawing/2014/main" id="{5FA4A668-BDF4-2C0E-74AE-A4807FDD3CB1}"/>
              </a:ext>
            </a:extLst>
          </p:cNvPr>
          <p:cNvCxnSpPr/>
          <p:nvPr/>
        </p:nvCxnSpPr>
        <p:spPr>
          <a:xfrm>
            <a:off x="2286102" y="4626069"/>
            <a:ext cx="11116235" cy="0"/>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CCF51-D200-FB71-18D8-CFA7E5176C6D}"/>
              </a:ext>
            </a:extLst>
          </p:cNvPr>
          <p:cNvCxnSpPr/>
          <p:nvPr/>
        </p:nvCxnSpPr>
        <p:spPr>
          <a:xfrm>
            <a:off x="2286102" y="5931835"/>
            <a:ext cx="11116235" cy="0"/>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C3092AF-47D1-89F9-E849-0ACACA70A5AE}"/>
              </a:ext>
            </a:extLst>
          </p:cNvPr>
          <p:cNvCxnSpPr>
            <a:cxnSpLocks/>
          </p:cNvCxnSpPr>
          <p:nvPr/>
        </p:nvCxnSpPr>
        <p:spPr>
          <a:xfrm flipV="1">
            <a:off x="4369167" y="4147578"/>
            <a:ext cx="0" cy="2043953"/>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C3F173D-ED40-2760-4470-B0C029C8F166}"/>
              </a:ext>
            </a:extLst>
          </p:cNvPr>
          <p:cNvCxnSpPr>
            <a:cxnSpLocks/>
          </p:cNvCxnSpPr>
          <p:nvPr/>
        </p:nvCxnSpPr>
        <p:spPr>
          <a:xfrm flipV="1">
            <a:off x="6416970" y="4147578"/>
            <a:ext cx="0" cy="2043953"/>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7B09781-E1E9-E0AF-8F9D-F4C054D4E62B}"/>
              </a:ext>
            </a:extLst>
          </p:cNvPr>
          <p:cNvCxnSpPr>
            <a:cxnSpLocks/>
          </p:cNvCxnSpPr>
          <p:nvPr/>
        </p:nvCxnSpPr>
        <p:spPr>
          <a:xfrm flipV="1">
            <a:off x="8950339" y="4077242"/>
            <a:ext cx="0" cy="2043953"/>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906E3C2-1A17-3B31-4CB8-810491EF4F51}"/>
              </a:ext>
            </a:extLst>
          </p:cNvPr>
          <p:cNvCxnSpPr>
            <a:cxnSpLocks/>
          </p:cNvCxnSpPr>
          <p:nvPr/>
        </p:nvCxnSpPr>
        <p:spPr>
          <a:xfrm flipV="1">
            <a:off x="11464469" y="4147578"/>
            <a:ext cx="0" cy="2043953"/>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3" name="Rounded Rectangle 3">
            <a:extLst>
              <a:ext uri="{FF2B5EF4-FFF2-40B4-BE49-F238E27FC236}">
                <a16:creationId xmlns:a16="http://schemas.microsoft.com/office/drawing/2014/main" id="{220979E5-1E5A-9F77-909A-70FFDF753EA9}"/>
              </a:ext>
            </a:extLst>
          </p:cNvPr>
          <p:cNvSpPr/>
          <p:nvPr/>
        </p:nvSpPr>
        <p:spPr>
          <a:xfrm>
            <a:off x="171450" y="6646958"/>
            <a:ext cx="14287500" cy="1089660"/>
          </a:xfrm>
          <a:prstGeom prst="roundRect">
            <a:avLst/>
          </a:prstGeom>
          <a:solidFill>
            <a:srgbClr val="FF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a:defRPr/>
            </a:pPr>
            <a:r>
              <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sap SemiBold"/>
              </a:rPr>
              <a:t>We recover</a:t>
            </a:r>
            <a:r>
              <a:rPr kumimoji="0" lang="he-IL" sz="3200" b="0"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sap SemiBold"/>
              </a:rPr>
              <a:t>ed</a:t>
            </a:r>
            <a:r>
              <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sap SemiBold"/>
              </a:rPr>
              <a:t> a 256-bit ECDSA key from the power LED of various devices (RP, connected headphones, of smartcard reader) by replicating the 2020 </a:t>
            </a:r>
            <a:r>
              <a:rPr kumimoji="0" lang="en-US" sz="3200" b="0"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sap SemiBold"/>
              </a:rPr>
              <a:t>Minerva</a:t>
            </a:r>
            <a:r>
              <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sap SemiBold"/>
              </a:rPr>
              <a:t> attack.</a:t>
            </a:r>
          </a:p>
        </p:txBody>
      </p:sp>
    </p:spTree>
    <p:extLst>
      <p:ext uri="{BB962C8B-B14F-4D97-AF65-F5344CB8AC3E}">
        <p14:creationId xmlns:p14="http://schemas.microsoft.com/office/powerpoint/2010/main" val="245384813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Optical Cryptanalysis</a:t>
            </a:r>
          </a:p>
        </p:txBody>
      </p:sp>
      <p:sp>
        <p:nvSpPr>
          <p:cNvPr id="29" name="Google Shape;139;p5">
            <a:extLst>
              <a:ext uri="{FF2B5EF4-FFF2-40B4-BE49-F238E27FC236}">
                <a16:creationId xmlns:a16="http://schemas.microsoft.com/office/drawing/2014/main" id="{326AB279-3195-6973-FF1C-6BB27774F19C}"/>
              </a:ext>
            </a:extLst>
          </p:cNvPr>
          <p:cNvSpPr txBox="1">
            <a:spLocks noGrp="1"/>
          </p:cNvSpPr>
          <p:nvPr>
            <p:ph type="body" idx="1"/>
          </p:nvPr>
        </p:nvSpPr>
        <p:spPr>
          <a:xfrm>
            <a:off x="2538412" y="896938"/>
            <a:ext cx="10515600" cy="4895850"/>
          </a:xfrm>
          <a:prstGeom prst="rect">
            <a:avLst/>
          </a:prstGeom>
          <a:noFill/>
          <a:ln>
            <a:noFill/>
          </a:ln>
        </p:spPr>
        <p:txBody>
          <a:bodyPr spcFirstLastPara="1" wrap="square" lIns="91425" tIns="45700" rIns="91425" bIns="45700" anchor="t" anchorCtr="0">
            <a:normAutofit/>
          </a:bodyPr>
          <a:lstStyle/>
          <a:p>
            <a:pPr marL="228600" lvl="0" indent="-50800" algn="l" rtl="0">
              <a:lnSpc>
                <a:spcPct val="120000"/>
              </a:lnSpc>
              <a:spcBef>
                <a:spcPts val="0"/>
              </a:spcBef>
              <a:spcAft>
                <a:spcPts val="0"/>
              </a:spcAft>
              <a:buClr>
                <a:schemeClr val="dk1"/>
              </a:buClr>
              <a:buSzPts val="2800"/>
              <a:buFont typeface="Noto Sans Symbols"/>
              <a:buNone/>
            </a:pPr>
            <a:endParaRPr dirty="0"/>
          </a:p>
          <a:p>
            <a:pPr marL="228600" lvl="0" indent="-50800" algn="l" rtl="0">
              <a:lnSpc>
                <a:spcPct val="120000"/>
              </a:lnSpc>
              <a:spcBef>
                <a:spcPts val="1000"/>
              </a:spcBef>
              <a:spcAft>
                <a:spcPts val="0"/>
              </a:spcAft>
              <a:buClr>
                <a:schemeClr val="dk1"/>
              </a:buClr>
              <a:buSzPts val="2800"/>
              <a:buFont typeface="Noto Sans Symbols"/>
              <a:buNone/>
            </a:pPr>
            <a:endParaRPr dirty="0"/>
          </a:p>
          <a:p>
            <a:pPr marL="228600" lvl="0" indent="-50800" algn="l" rtl="0">
              <a:lnSpc>
                <a:spcPct val="120000"/>
              </a:lnSpc>
              <a:spcBef>
                <a:spcPts val="1000"/>
              </a:spcBef>
              <a:spcAft>
                <a:spcPts val="0"/>
              </a:spcAft>
              <a:buClr>
                <a:schemeClr val="dk1"/>
              </a:buClr>
              <a:buSzPts val="2800"/>
              <a:buFont typeface="Noto Sans Symbols"/>
              <a:buNone/>
            </a:pPr>
            <a:endParaRPr dirty="0"/>
          </a:p>
          <a:p>
            <a:pPr marL="228600" lvl="0" indent="-50800" algn="l" rtl="0">
              <a:lnSpc>
                <a:spcPct val="120000"/>
              </a:lnSpc>
              <a:spcBef>
                <a:spcPts val="1000"/>
              </a:spcBef>
              <a:spcAft>
                <a:spcPts val="0"/>
              </a:spcAft>
              <a:buClr>
                <a:schemeClr val="dk1"/>
              </a:buClr>
              <a:buSzPts val="2800"/>
              <a:buFont typeface="Noto Sans Symbols"/>
              <a:buNone/>
            </a:pPr>
            <a:endParaRPr dirty="0"/>
          </a:p>
        </p:txBody>
      </p:sp>
      <p:sp>
        <p:nvSpPr>
          <p:cNvPr id="30" name="TextBox 29">
            <a:extLst>
              <a:ext uri="{FF2B5EF4-FFF2-40B4-BE49-F238E27FC236}">
                <a16:creationId xmlns:a16="http://schemas.microsoft.com/office/drawing/2014/main" id="{08756A6F-7FA4-E46B-C983-687F1DCEF59B}"/>
              </a:ext>
            </a:extLst>
          </p:cNvPr>
          <p:cNvSpPr txBox="1"/>
          <p:nvPr/>
        </p:nvSpPr>
        <p:spPr>
          <a:xfrm>
            <a:off x="1874383" y="3594549"/>
            <a:ext cx="11742057" cy="3539430"/>
          </a:xfrm>
          <a:prstGeom prst="rect">
            <a:avLst/>
          </a:prstGeom>
          <a:noFill/>
        </p:spPr>
        <p:txBody>
          <a:bodyPr wrap="square" rtlCol="1">
            <a:spAutoFit/>
          </a:bodyPr>
          <a:lstStyle/>
          <a:p>
            <a:r>
              <a:rPr lang="en-US" sz="2800" b="1" dirty="0"/>
              <a:t>GnuPG				</a:t>
            </a:r>
            <a:r>
              <a:rPr lang="en-US" sz="2800" dirty="0"/>
              <a:t>4096 bit </a:t>
            </a:r>
          </a:p>
          <a:p>
            <a:r>
              <a:rPr lang="en-US" sz="1800" b="1" i="1" dirty="0"/>
              <a:t>Acoustic Cryptanalysis</a:t>
            </a:r>
            <a:r>
              <a:rPr lang="en-US" sz="2800" b="1" dirty="0"/>
              <a:t>		</a:t>
            </a:r>
            <a:r>
              <a:rPr lang="en-US" sz="2800" dirty="0"/>
              <a:t>RSA Key</a:t>
            </a:r>
            <a:r>
              <a:rPr lang="en-US" sz="2800" b="1" dirty="0"/>
              <a:t>	</a:t>
            </a:r>
          </a:p>
          <a:p>
            <a:endParaRPr lang="en-US" sz="2800" b="1" dirty="0"/>
          </a:p>
          <a:p>
            <a:r>
              <a:rPr lang="en-US" sz="2800" b="1" dirty="0" err="1"/>
              <a:t>Libgcrypt</a:t>
            </a:r>
            <a:r>
              <a:rPr lang="en-US" sz="2800" b="1" dirty="0"/>
              <a:t> 			  </a:t>
            </a:r>
            <a:r>
              <a:rPr lang="en-US" sz="2800" dirty="0"/>
              <a:t>256-bit 		          256-bit 		         256-bit </a:t>
            </a:r>
          </a:p>
          <a:p>
            <a:r>
              <a:rPr lang="en-US" sz="1800" i="1" dirty="0"/>
              <a:t>Minerva (2020)</a:t>
            </a:r>
            <a:r>
              <a:rPr lang="en-US" sz="2800" dirty="0"/>
              <a:t>		       ECDSA key	       ECDSA key</a:t>
            </a:r>
            <a:r>
              <a:rPr lang="en-US" sz="2800" b="1" dirty="0"/>
              <a:t> 	  </a:t>
            </a:r>
            <a:r>
              <a:rPr lang="en-US" sz="2800" dirty="0"/>
              <a:t> 	ECDSA key</a:t>
            </a:r>
            <a:endParaRPr lang="en-US" sz="2800" b="1" dirty="0"/>
          </a:p>
          <a:p>
            <a:endParaRPr lang="en-US" sz="2800" b="1" dirty="0"/>
          </a:p>
          <a:p>
            <a:r>
              <a:rPr lang="en-US" sz="2800" b="1" dirty="0"/>
              <a:t>PQCrypto-SIDH				</a:t>
            </a:r>
            <a:r>
              <a:rPr lang="en-US" sz="2800" dirty="0"/>
              <a:t> 												378-bit </a:t>
            </a:r>
          </a:p>
          <a:p>
            <a:r>
              <a:rPr lang="en-US" sz="1800" i="1" dirty="0" err="1"/>
              <a:t>HertzBleed</a:t>
            </a:r>
            <a:r>
              <a:rPr lang="en-US" sz="2800" dirty="0"/>
              <a:t>																		SIKE key</a:t>
            </a:r>
            <a:endParaRPr lang="he-IL" sz="3600" b="1" dirty="0"/>
          </a:p>
        </p:txBody>
      </p:sp>
      <p:pic>
        <p:nvPicPr>
          <p:cNvPr id="31" name="Picture 30">
            <a:extLst>
              <a:ext uri="{FF2B5EF4-FFF2-40B4-BE49-F238E27FC236}">
                <a16:creationId xmlns:a16="http://schemas.microsoft.com/office/drawing/2014/main" id="{E4ED8C15-6501-FE3E-EAEE-08A6801CFF35}"/>
              </a:ext>
            </a:extLst>
          </p:cNvPr>
          <p:cNvPicPr>
            <a:picLocks noChangeAspect="1"/>
          </p:cNvPicPr>
          <p:nvPr/>
        </p:nvPicPr>
        <p:blipFill rotWithShape="1">
          <a:blip r:embed="rId2"/>
          <a:srcRect t="17670" b="17670"/>
          <a:stretch/>
        </p:blipFill>
        <p:spPr>
          <a:xfrm rot="10800000">
            <a:off x="6562885" y="1206939"/>
            <a:ext cx="1074651" cy="694872"/>
          </a:xfrm>
          <a:prstGeom prst="rect">
            <a:avLst/>
          </a:prstGeom>
        </p:spPr>
      </p:pic>
      <p:pic>
        <p:nvPicPr>
          <p:cNvPr id="32" name="Picture 31">
            <a:extLst>
              <a:ext uri="{FF2B5EF4-FFF2-40B4-BE49-F238E27FC236}">
                <a16:creationId xmlns:a16="http://schemas.microsoft.com/office/drawing/2014/main" id="{1FA4FA9E-7BA7-97A1-3AE2-DDFF3527CDD4}"/>
              </a:ext>
            </a:extLst>
          </p:cNvPr>
          <p:cNvPicPr>
            <a:picLocks noChangeAspect="1"/>
          </p:cNvPicPr>
          <p:nvPr/>
        </p:nvPicPr>
        <p:blipFill>
          <a:blip r:embed="rId3"/>
          <a:stretch>
            <a:fillRect/>
          </a:stretch>
        </p:blipFill>
        <p:spPr>
          <a:xfrm>
            <a:off x="9171301" y="2104258"/>
            <a:ext cx="1982970" cy="1487228"/>
          </a:xfrm>
          <a:prstGeom prst="rect">
            <a:avLst/>
          </a:prstGeom>
        </p:spPr>
      </p:pic>
      <p:pic>
        <p:nvPicPr>
          <p:cNvPr id="33" name="Picture 32">
            <a:extLst>
              <a:ext uri="{FF2B5EF4-FFF2-40B4-BE49-F238E27FC236}">
                <a16:creationId xmlns:a16="http://schemas.microsoft.com/office/drawing/2014/main" id="{33F25AB0-7126-F320-E2FA-7E814E56C04E}"/>
              </a:ext>
            </a:extLst>
          </p:cNvPr>
          <p:cNvPicPr>
            <a:picLocks noChangeAspect="1"/>
          </p:cNvPicPr>
          <p:nvPr/>
        </p:nvPicPr>
        <p:blipFill>
          <a:blip r:embed="rId4"/>
          <a:stretch>
            <a:fillRect/>
          </a:stretch>
        </p:blipFill>
        <p:spPr>
          <a:xfrm>
            <a:off x="4269151" y="2128462"/>
            <a:ext cx="1890533" cy="1417901"/>
          </a:xfrm>
          <a:prstGeom prst="rect">
            <a:avLst/>
          </a:prstGeom>
        </p:spPr>
      </p:pic>
      <p:pic>
        <p:nvPicPr>
          <p:cNvPr id="34" name="Picture 33">
            <a:extLst>
              <a:ext uri="{FF2B5EF4-FFF2-40B4-BE49-F238E27FC236}">
                <a16:creationId xmlns:a16="http://schemas.microsoft.com/office/drawing/2014/main" id="{415EFC0B-88FE-12F0-089F-5D3A8951B174}"/>
              </a:ext>
            </a:extLst>
          </p:cNvPr>
          <p:cNvPicPr>
            <a:picLocks noChangeAspect="1"/>
          </p:cNvPicPr>
          <p:nvPr/>
        </p:nvPicPr>
        <p:blipFill>
          <a:blip r:embed="rId5"/>
          <a:stretch>
            <a:fillRect/>
          </a:stretch>
        </p:blipFill>
        <p:spPr>
          <a:xfrm>
            <a:off x="11633469" y="2128462"/>
            <a:ext cx="1982971" cy="1487228"/>
          </a:xfrm>
          <a:prstGeom prst="rect">
            <a:avLst/>
          </a:prstGeom>
        </p:spPr>
      </p:pic>
      <p:pic>
        <p:nvPicPr>
          <p:cNvPr id="35" name="Picture 34">
            <a:extLst>
              <a:ext uri="{FF2B5EF4-FFF2-40B4-BE49-F238E27FC236}">
                <a16:creationId xmlns:a16="http://schemas.microsoft.com/office/drawing/2014/main" id="{2915756A-3ADF-41ED-7A56-3DF8261EDF8D}"/>
              </a:ext>
            </a:extLst>
          </p:cNvPr>
          <p:cNvPicPr>
            <a:picLocks noChangeAspect="1"/>
          </p:cNvPicPr>
          <p:nvPr/>
        </p:nvPicPr>
        <p:blipFill>
          <a:blip r:embed="rId6"/>
          <a:stretch>
            <a:fillRect/>
          </a:stretch>
        </p:blipFill>
        <p:spPr>
          <a:xfrm>
            <a:off x="6771048" y="2128463"/>
            <a:ext cx="1890533" cy="1417900"/>
          </a:xfrm>
          <a:prstGeom prst="rect">
            <a:avLst/>
          </a:prstGeom>
        </p:spPr>
      </p:pic>
      <p:pic>
        <p:nvPicPr>
          <p:cNvPr id="36" name="Picture 8" descr="אוזניות חוטיות  MULTI GAMING HEADSET Dragon">
            <a:extLst>
              <a:ext uri="{FF2B5EF4-FFF2-40B4-BE49-F238E27FC236}">
                <a16:creationId xmlns:a16="http://schemas.microsoft.com/office/drawing/2014/main" id="{DC5E7861-7502-CF95-6BB6-75727889B9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5609" y="1115969"/>
            <a:ext cx="1074649" cy="823135"/>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a:extLst>
              <a:ext uri="{FF2B5EF4-FFF2-40B4-BE49-F238E27FC236}">
                <a16:creationId xmlns:a16="http://schemas.microsoft.com/office/drawing/2014/main" id="{5FA4A668-BDF4-2C0E-74AE-A4807FDD3CB1}"/>
              </a:ext>
            </a:extLst>
          </p:cNvPr>
          <p:cNvCxnSpPr/>
          <p:nvPr/>
        </p:nvCxnSpPr>
        <p:spPr>
          <a:xfrm>
            <a:off x="2286102" y="4626069"/>
            <a:ext cx="11116235" cy="0"/>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CCF51-D200-FB71-18D8-CFA7E5176C6D}"/>
              </a:ext>
            </a:extLst>
          </p:cNvPr>
          <p:cNvCxnSpPr/>
          <p:nvPr/>
        </p:nvCxnSpPr>
        <p:spPr>
          <a:xfrm>
            <a:off x="2286102" y="5931835"/>
            <a:ext cx="11116235" cy="0"/>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C3092AF-47D1-89F9-E849-0ACACA70A5AE}"/>
              </a:ext>
            </a:extLst>
          </p:cNvPr>
          <p:cNvCxnSpPr>
            <a:cxnSpLocks/>
          </p:cNvCxnSpPr>
          <p:nvPr/>
        </p:nvCxnSpPr>
        <p:spPr>
          <a:xfrm flipV="1">
            <a:off x="4369167" y="4147578"/>
            <a:ext cx="0" cy="2043953"/>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C3F173D-ED40-2760-4470-B0C029C8F166}"/>
              </a:ext>
            </a:extLst>
          </p:cNvPr>
          <p:cNvCxnSpPr>
            <a:cxnSpLocks/>
          </p:cNvCxnSpPr>
          <p:nvPr/>
        </p:nvCxnSpPr>
        <p:spPr>
          <a:xfrm flipV="1">
            <a:off x="6416970" y="4147578"/>
            <a:ext cx="0" cy="2043953"/>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7B09781-E1E9-E0AF-8F9D-F4C054D4E62B}"/>
              </a:ext>
            </a:extLst>
          </p:cNvPr>
          <p:cNvCxnSpPr>
            <a:cxnSpLocks/>
          </p:cNvCxnSpPr>
          <p:nvPr/>
        </p:nvCxnSpPr>
        <p:spPr>
          <a:xfrm flipV="1">
            <a:off x="8950339" y="4077242"/>
            <a:ext cx="0" cy="2043953"/>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906E3C2-1A17-3B31-4CB8-810491EF4F51}"/>
              </a:ext>
            </a:extLst>
          </p:cNvPr>
          <p:cNvCxnSpPr>
            <a:cxnSpLocks/>
          </p:cNvCxnSpPr>
          <p:nvPr/>
        </p:nvCxnSpPr>
        <p:spPr>
          <a:xfrm flipV="1">
            <a:off x="11464469" y="4147578"/>
            <a:ext cx="0" cy="2043953"/>
          </a:xfrm>
          <a:prstGeom prst="line">
            <a:avLst/>
          </a:prstGeom>
          <a:ln w="47625">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3" name="Rounded Rectangle 3">
            <a:extLst>
              <a:ext uri="{FF2B5EF4-FFF2-40B4-BE49-F238E27FC236}">
                <a16:creationId xmlns:a16="http://schemas.microsoft.com/office/drawing/2014/main" id="{220979E5-1E5A-9F77-909A-70FFDF753EA9}"/>
              </a:ext>
            </a:extLst>
          </p:cNvPr>
          <p:cNvSpPr/>
          <p:nvPr/>
        </p:nvSpPr>
        <p:spPr>
          <a:xfrm>
            <a:off x="171451" y="7075839"/>
            <a:ext cx="14287500" cy="1089660"/>
          </a:xfrm>
          <a:prstGeom prst="roundRect">
            <a:avLst/>
          </a:prstGeom>
          <a:solidFill>
            <a:srgbClr val="FF00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algn="ctr" defTabSz="825500">
              <a:defRPr/>
            </a:pPr>
            <a:r>
              <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sap SemiBold"/>
              </a:rPr>
              <a:t>We recover</a:t>
            </a:r>
            <a:r>
              <a:rPr kumimoji="0" lang="he-IL" sz="3200" b="0"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sap SemiBold"/>
              </a:rPr>
              <a:t>ed</a:t>
            </a:r>
            <a:r>
              <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sap SemiBold"/>
              </a:rPr>
              <a:t> a 378-bit SIKE key from the power LED of Samsung Galaxy S8 by replicating the 2022 </a:t>
            </a:r>
            <a:r>
              <a:rPr kumimoji="0" lang="en-US" sz="3200" b="0" i="1"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sap SemiBold"/>
              </a:rPr>
              <a:t>HertzBleed</a:t>
            </a:r>
            <a:r>
              <a:rPr kumimoji="0" lang="en-US" sz="3200" b="0"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sap SemiBold"/>
              </a:rPr>
              <a:t> attack</a:t>
            </a:r>
            <a:r>
              <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sap SemiBold"/>
              </a:rPr>
              <a:t>.</a:t>
            </a:r>
          </a:p>
        </p:txBody>
      </p:sp>
    </p:spTree>
    <p:extLst>
      <p:ext uri="{BB962C8B-B14F-4D97-AF65-F5344CB8AC3E}">
        <p14:creationId xmlns:p14="http://schemas.microsoft.com/office/powerpoint/2010/main" val="398012612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Limitations</a:t>
            </a:r>
          </a:p>
        </p:txBody>
      </p:sp>
      <p:pic>
        <p:nvPicPr>
          <p:cNvPr id="2" name="Picture 1">
            <a:extLst>
              <a:ext uri="{FF2B5EF4-FFF2-40B4-BE49-F238E27FC236}">
                <a16:creationId xmlns:a16="http://schemas.microsoft.com/office/drawing/2014/main" id="{135F51D2-0038-446A-D9CB-3073C2998107}"/>
              </a:ext>
            </a:extLst>
          </p:cNvPr>
          <p:cNvPicPr>
            <a:picLocks noChangeAspect="1"/>
          </p:cNvPicPr>
          <p:nvPr/>
        </p:nvPicPr>
        <p:blipFill rotWithShape="1">
          <a:blip r:embed="rId2"/>
          <a:srcRect t="4383" r="54517"/>
          <a:stretch/>
        </p:blipFill>
        <p:spPr>
          <a:xfrm>
            <a:off x="891203" y="1972061"/>
            <a:ext cx="2494084" cy="3932359"/>
          </a:xfrm>
          <a:prstGeom prst="rect">
            <a:avLst/>
          </a:prstGeom>
        </p:spPr>
      </p:pic>
      <p:pic>
        <p:nvPicPr>
          <p:cNvPr id="3" name="Picture 2">
            <a:extLst>
              <a:ext uri="{FF2B5EF4-FFF2-40B4-BE49-F238E27FC236}">
                <a16:creationId xmlns:a16="http://schemas.microsoft.com/office/drawing/2014/main" id="{E871C8FD-7B84-E6E7-753A-450C923E7579}"/>
              </a:ext>
            </a:extLst>
          </p:cNvPr>
          <p:cNvPicPr>
            <a:picLocks noChangeAspect="1"/>
          </p:cNvPicPr>
          <p:nvPr/>
        </p:nvPicPr>
        <p:blipFill rotWithShape="1">
          <a:blip r:embed="rId3"/>
          <a:srcRect l="61339" t="30449"/>
          <a:stretch/>
        </p:blipFill>
        <p:spPr>
          <a:xfrm>
            <a:off x="3552598" y="2000077"/>
            <a:ext cx="2917371" cy="3936255"/>
          </a:xfrm>
          <a:prstGeom prst="rect">
            <a:avLst/>
          </a:prstGeom>
        </p:spPr>
      </p:pic>
      <p:sp>
        <p:nvSpPr>
          <p:cNvPr id="4" name="Rounded Rectangle 3">
            <a:extLst>
              <a:ext uri="{FF2B5EF4-FFF2-40B4-BE49-F238E27FC236}">
                <a16:creationId xmlns:a16="http://schemas.microsoft.com/office/drawing/2014/main" id="{8836C123-6E91-E646-FC0A-5CC0ACCAA2BD}"/>
              </a:ext>
            </a:extLst>
          </p:cNvPr>
          <p:cNvSpPr/>
          <p:nvPr/>
        </p:nvSpPr>
        <p:spPr>
          <a:xfrm>
            <a:off x="170822" y="7058322"/>
            <a:ext cx="14328949" cy="1021556"/>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000" dirty="0"/>
              <a:t>Primary disadvantage: Photodiodes are not commonly used sensors, and attackers must connect them to a dedicated ADC in order to obtain optical measurements.</a:t>
            </a:r>
          </a:p>
        </p:txBody>
      </p:sp>
      <p:pic>
        <p:nvPicPr>
          <p:cNvPr id="5" name="Picture 4">
            <a:extLst>
              <a:ext uri="{FF2B5EF4-FFF2-40B4-BE49-F238E27FC236}">
                <a16:creationId xmlns:a16="http://schemas.microsoft.com/office/drawing/2014/main" id="{8D9A29DE-26F3-2300-79C0-5E58D4180FCB}"/>
              </a:ext>
            </a:extLst>
          </p:cNvPr>
          <p:cNvPicPr>
            <a:picLocks noChangeAspect="1"/>
          </p:cNvPicPr>
          <p:nvPr/>
        </p:nvPicPr>
        <p:blipFill rotWithShape="1">
          <a:blip r:embed="rId2"/>
          <a:srcRect l="-986" t="4383" r="1315"/>
          <a:stretch/>
        </p:blipFill>
        <p:spPr>
          <a:xfrm>
            <a:off x="7529512" y="2000077"/>
            <a:ext cx="5500688" cy="3957650"/>
          </a:xfrm>
          <a:prstGeom prst="rect">
            <a:avLst/>
          </a:prstGeom>
        </p:spPr>
      </p:pic>
    </p:spTree>
    <p:extLst>
      <p:ext uri="{BB962C8B-B14F-4D97-AF65-F5344CB8AC3E}">
        <p14:creationId xmlns:p14="http://schemas.microsoft.com/office/powerpoint/2010/main" val="415810370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Limitations</a:t>
            </a:r>
          </a:p>
        </p:txBody>
      </p:sp>
      <p:pic>
        <p:nvPicPr>
          <p:cNvPr id="2" name="Picture 1">
            <a:extLst>
              <a:ext uri="{FF2B5EF4-FFF2-40B4-BE49-F238E27FC236}">
                <a16:creationId xmlns:a16="http://schemas.microsoft.com/office/drawing/2014/main" id="{135F51D2-0038-446A-D9CB-3073C2998107}"/>
              </a:ext>
            </a:extLst>
          </p:cNvPr>
          <p:cNvPicPr>
            <a:picLocks noChangeAspect="1"/>
          </p:cNvPicPr>
          <p:nvPr/>
        </p:nvPicPr>
        <p:blipFill rotWithShape="1">
          <a:blip r:embed="rId2"/>
          <a:srcRect t="4383" r="54517"/>
          <a:stretch/>
        </p:blipFill>
        <p:spPr>
          <a:xfrm>
            <a:off x="891203" y="1972061"/>
            <a:ext cx="2494084" cy="3932359"/>
          </a:xfrm>
          <a:prstGeom prst="rect">
            <a:avLst/>
          </a:prstGeom>
        </p:spPr>
      </p:pic>
      <p:pic>
        <p:nvPicPr>
          <p:cNvPr id="3" name="Picture 2">
            <a:extLst>
              <a:ext uri="{FF2B5EF4-FFF2-40B4-BE49-F238E27FC236}">
                <a16:creationId xmlns:a16="http://schemas.microsoft.com/office/drawing/2014/main" id="{E871C8FD-7B84-E6E7-753A-450C923E7579}"/>
              </a:ext>
            </a:extLst>
          </p:cNvPr>
          <p:cNvPicPr>
            <a:picLocks noChangeAspect="1"/>
          </p:cNvPicPr>
          <p:nvPr/>
        </p:nvPicPr>
        <p:blipFill rotWithShape="1">
          <a:blip r:embed="rId3"/>
          <a:srcRect l="61339" t="30449"/>
          <a:stretch/>
        </p:blipFill>
        <p:spPr>
          <a:xfrm>
            <a:off x="3552598" y="2000077"/>
            <a:ext cx="2917371" cy="3936255"/>
          </a:xfrm>
          <a:prstGeom prst="rect">
            <a:avLst/>
          </a:prstGeom>
        </p:spPr>
      </p:pic>
      <p:pic>
        <p:nvPicPr>
          <p:cNvPr id="5" name="Picture 4">
            <a:extLst>
              <a:ext uri="{FF2B5EF4-FFF2-40B4-BE49-F238E27FC236}">
                <a16:creationId xmlns:a16="http://schemas.microsoft.com/office/drawing/2014/main" id="{8D9A29DE-26F3-2300-79C0-5E58D4180FCB}"/>
              </a:ext>
            </a:extLst>
          </p:cNvPr>
          <p:cNvPicPr>
            <a:picLocks noChangeAspect="1"/>
          </p:cNvPicPr>
          <p:nvPr/>
        </p:nvPicPr>
        <p:blipFill rotWithShape="1">
          <a:blip r:embed="rId2"/>
          <a:srcRect l="-986" t="4383" r="1315"/>
          <a:stretch/>
        </p:blipFill>
        <p:spPr>
          <a:xfrm>
            <a:off x="7529512" y="2000077"/>
            <a:ext cx="5500688" cy="3957650"/>
          </a:xfrm>
          <a:prstGeom prst="rect">
            <a:avLst/>
          </a:prstGeom>
        </p:spPr>
      </p:pic>
      <p:sp>
        <p:nvSpPr>
          <p:cNvPr id="6" name="Rounded Rectangle 5">
            <a:extLst>
              <a:ext uri="{FF2B5EF4-FFF2-40B4-BE49-F238E27FC236}">
                <a16:creationId xmlns:a16="http://schemas.microsoft.com/office/drawing/2014/main" id="{4FE173D2-D6EB-96DE-C7E7-BE3937ECF852}"/>
              </a:ext>
            </a:extLst>
          </p:cNvPr>
          <p:cNvSpPr/>
          <p:nvPr/>
        </p:nvSpPr>
        <p:spPr>
          <a:xfrm>
            <a:off x="236932" y="7077617"/>
            <a:ext cx="13866249" cy="1089660"/>
          </a:xfrm>
          <a:prstGeom prst="round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Solution: Let’s perform cryptanalysis by using ubiquitous video cameras (instead of photodiodes).  </a:t>
            </a:r>
          </a:p>
        </p:txBody>
      </p:sp>
    </p:spTree>
    <p:extLst>
      <p:ext uri="{BB962C8B-B14F-4D97-AF65-F5344CB8AC3E}">
        <p14:creationId xmlns:p14="http://schemas.microsoft.com/office/powerpoint/2010/main" val="249760840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Video-based Cryptanalysis (SP’24)</a:t>
            </a:r>
            <a:endParaRPr sz="4800" b="1" dirty="0">
              <a:solidFill>
                <a:schemeClr val="bg1"/>
              </a:solidFill>
              <a:latin typeface="+mj-lt"/>
            </a:endParaRPr>
          </a:p>
        </p:txBody>
      </p:sp>
      <p:sp>
        <p:nvSpPr>
          <p:cNvPr id="14" name="Google Shape;100;p2">
            <a:extLst>
              <a:ext uri="{FF2B5EF4-FFF2-40B4-BE49-F238E27FC236}">
                <a16:creationId xmlns:a16="http://schemas.microsoft.com/office/drawing/2014/main" id="{82AD0B8D-48DE-83F8-884A-E620A5066FD6}"/>
              </a:ext>
            </a:extLst>
          </p:cNvPr>
          <p:cNvSpPr txBox="1">
            <a:spLocks/>
          </p:cNvSpPr>
          <p:nvPr/>
        </p:nvSpPr>
        <p:spPr>
          <a:xfrm>
            <a:off x="549838" y="1415860"/>
            <a:ext cx="13398392" cy="5787314"/>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nSpc>
                <a:spcPct val="120000"/>
              </a:lnSpc>
              <a:spcBef>
                <a:spcPts val="0"/>
              </a:spcBef>
              <a:buSzPts val="2800"/>
            </a:pPr>
            <a:endParaRPr lang="en-US" sz="3200" dirty="0">
              <a:solidFill>
                <a:schemeClr val="bg1"/>
              </a:solidFill>
            </a:endParaRPr>
          </a:p>
          <a:p>
            <a:pPr>
              <a:lnSpc>
                <a:spcPct val="120000"/>
              </a:lnSpc>
              <a:spcBef>
                <a:spcPts val="0"/>
              </a:spcBef>
              <a:buSzPts val="2800"/>
            </a:pPr>
            <a:endParaRPr lang="en-US" sz="3200" dirty="0">
              <a:solidFill>
                <a:schemeClr val="bg1"/>
              </a:solidFill>
            </a:endParaRPr>
          </a:p>
          <a:p>
            <a:pPr indent="-457200">
              <a:lnSpc>
                <a:spcPct val="120000"/>
              </a:lnSpc>
              <a:spcBef>
                <a:spcPts val="0"/>
              </a:spcBef>
              <a:buSzPts val="2800"/>
              <a:buFont typeface="Wingdings" pitchFamily="2" charset="2"/>
              <a:buChar char="v"/>
            </a:pPr>
            <a:endParaRPr lang="en-US" sz="3200" dirty="0">
              <a:solidFill>
                <a:schemeClr val="bg1"/>
              </a:solidFill>
            </a:endParaRPr>
          </a:p>
          <a:p>
            <a:pPr>
              <a:lnSpc>
                <a:spcPct val="120000"/>
              </a:lnSpc>
              <a:spcBef>
                <a:spcPts val="0"/>
              </a:spcBef>
              <a:buSzPts val="2800"/>
            </a:pPr>
            <a:endParaRPr lang="en-US" sz="3200" dirty="0">
              <a:solidFill>
                <a:schemeClr val="bg1"/>
              </a:solidFill>
            </a:endParaRPr>
          </a:p>
          <a:p>
            <a:pPr indent="-457200">
              <a:lnSpc>
                <a:spcPct val="120000"/>
              </a:lnSpc>
              <a:spcBef>
                <a:spcPts val="0"/>
              </a:spcBef>
              <a:buSzPts val="2800"/>
              <a:buFont typeface="Wingdings" pitchFamily="2" charset="2"/>
              <a:buChar char="v"/>
            </a:pPr>
            <a:endParaRPr lang="en-US" sz="3200" dirty="0">
              <a:solidFill>
                <a:schemeClr val="bg1"/>
              </a:solidFill>
            </a:endParaRPr>
          </a:p>
          <a:p>
            <a:pPr indent="-457200">
              <a:lnSpc>
                <a:spcPct val="120000"/>
              </a:lnSpc>
              <a:spcBef>
                <a:spcPts val="0"/>
              </a:spcBef>
              <a:buSzPts val="2800"/>
              <a:buFont typeface="Wingdings" pitchFamily="2" charset="2"/>
              <a:buChar char="v"/>
            </a:pPr>
            <a:endParaRPr lang="en-US" sz="3200" dirty="0">
              <a:solidFill>
                <a:schemeClr val="bg1"/>
              </a:solidFill>
            </a:endParaRPr>
          </a:p>
          <a:p>
            <a:pPr indent="-457200">
              <a:lnSpc>
                <a:spcPct val="120000"/>
              </a:lnSpc>
              <a:spcBef>
                <a:spcPts val="0"/>
              </a:spcBef>
              <a:buSzPts val="2800"/>
              <a:buFont typeface="Wingdings" pitchFamily="2" charset="2"/>
              <a:buChar char="v"/>
            </a:pPr>
            <a:endParaRPr lang="en-US" sz="3200" dirty="0">
              <a:solidFill>
                <a:schemeClr val="bg1"/>
              </a:solidFill>
            </a:endParaRPr>
          </a:p>
          <a:p>
            <a:pPr indent="-457200">
              <a:lnSpc>
                <a:spcPct val="120000"/>
              </a:lnSpc>
              <a:spcBef>
                <a:spcPts val="0"/>
              </a:spcBef>
              <a:buSzPts val="2800"/>
              <a:buFont typeface="Wingdings" pitchFamily="2" charset="2"/>
              <a:buChar char="v"/>
            </a:pPr>
            <a:endParaRPr lang="en-US" sz="3200" dirty="0"/>
          </a:p>
          <a:p>
            <a:pPr marL="1828800" lvl="5" indent="0">
              <a:spcBef>
                <a:spcPts val="0"/>
              </a:spcBef>
              <a:buSzPts val="2800"/>
              <a:buNone/>
            </a:pPr>
            <a:endParaRPr lang="en-US" sz="2400" i="1" dirty="0"/>
          </a:p>
          <a:p>
            <a:pPr marL="1828800" lvl="5" indent="0" hangingPunct="1">
              <a:spcBef>
                <a:spcPts val="0"/>
              </a:spcBef>
              <a:buSzPts val="2800"/>
              <a:buFontTx/>
              <a:buNone/>
            </a:pPr>
            <a:endParaRPr lang="en-US" sz="2400" i="1" dirty="0"/>
          </a:p>
          <a:p>
            <a:pPr lvl="5" indent="-457200" hangingPunct="1">
              <a:spcBef>
                <a:spcPts val="0"/>
              </a:spcBef>
              <a:buSzPts val="2800"/>
              <a:buFont typeface="Wingdings" pitchFamily="2" charset="2"/>
              <a:buChar char="v"/>
            </a:pPr>
            <a:endParaRPr lang="en-US" sz="2000" i="1" dirty="0"/>
          </a:p>
        </p:txBody>
      </p:sp>
      <p:pic>
        <p:nvPicPr>
          <p:cNvPr id="3" name="Picture 2">
            <a:extLst>
              <a:ext uri="{FF2B5EF4-FFF2-40B4-BE49-F238E27FC236}">
                <a16:creationId xmlns:a16="http://schemas.microsoft.com/office/drawing/2014/main" id="{9BB27FF0-1039-2E6C-B558-C5CB8A0BE990}"/>
              </a:ext>
            </a:extLst>
          </p:cNvPr>
          <p:cNvPicPr>
            <a:picLocks noChangeAspect="1"/>
          </p:cNvPicPr>
          <p:nvPr/>
        </p:nvPicPr>
        <p:blipFill rotWithShape="1">
          <a:blip r:embed="rId2"/>
          <a:srcRect l="7001" t="16365" r="7001"/>
          <a:stretch/>
        </p:blipFill>
        <p:spPr>
          <a:xfrm>
            <a:off x="703767" y="1609396"/>
            <a:ext cx="12932580" cy="3705501"/>
          </a:xfrm>
          <a:prstGeom prst="rect">
            <a:avLst/>
          </a:prstGeom>
        </p:spPr>
      </p:pic>
    </p:spTree>
    <p:extLst>
      <p:ext uri="{BB962C8B-B14F-4D97-AF65-F5344CB8AC3E}">
        <p14:creationId xmlns:p14="http://schemas.microsoft.com/office/powerpoint/2010/main" val="248456998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Video-based Cryptanalysis (SP’24)</a:t>
            </a:r>
            <a:endParaRPr sz="4800" b="1" dirty="0">
              <a:solidFill>
                <a:schemeClr val="bg1"/>
              </a:solidFill>
              <a:latin typeface="+mj-lt"/>
            </a:endParaRPr>
          </a:p>
        </p:txBody>
      </p:sp>
      <p:sp>
        <p:nvSpPr>
          <p:cNvPr id="14" name="Google Shape;100;p2">
            <a:extLst>
              <a:ext uri="{FF2B5EF4-FFF2-40B4-BE49-F238E27FC236}">
                <a16:creationId xmlns:a16="http://schemas.microsoft.com/office/drawing/2014/main" id="{82AD0B8D-48DE-83F8-884A-E620A5066FD6}"/>
              </a:ext>
            </a:extLst>
          </p:cNvPr>
          <p:cNvSpPr txBox="1">
            <a:spLocks/>
          </p:cNvSpPr>
          <p:nvPr/>
        </p:nvSpPr>
        <p:spPr>
          <a:xfrm>
            <a:off x="549838" y="1415860"/>
            <a:ext cx="13398392" cy="5787314"/>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nSpc>
                <a:spcPct val="120000"/>
              </a:lnSpc>
              <a:spcBef>
                <a:spcPts val="0"/>
              </a:spcBef>
              <a:buSzPts val="2800"/>
            </a:pPr>
            <a:endParaRPr lang="en-US" sz="3200" dirty="0">
              <a:solidFill>
                <a:schemeClr val="bg1"/>
              </a:solidFill>
            </a:endParaRPr>
          </a:p>
          <a:p>
            <a:pPr>
              <a:lnSpc>
                <a:spcPct val="120000"/>
              </a:lnSpc>
              <a:spcBef>
                <a:spcPts val="0"/>
              </a:spcBef>
              <a:buSzPts val="2800"/>
            </a:pPr>
            <a:endParaRPr lang="en-US" sz="3200" dirty="0">
              <a:solidFill>
                <a:schemeClr val="bg1"/>
              </a:solidFill>
            </a:endParaRPr>
          </a:p>
          <a:p>
            <a:pPr indent="-457200">
              <a:lnSpc>
                <a:spcPct val="120000"/>
              </a:lnSpc>
              <a:spcBef>
                <a:spcPts val="0"/>
              </a:spcBef>
              <a:buSzPts val="2800"/>
              <a:buFont typeface="Wingdings" pitchFamily="2" charset="2"/>
              <a:buChar char="v"/>
            </a:pPr>
            <a:endParaRPr lang="en-US" sz="3200" dirty="0">
              <a:solidFill>
                <a:schemeClr val="bg1"/>
              </a:solidFill>
            </a:endParaRPr>
          </a:p>
          <a:p>
            <a:pPr>
              <a:lnSpc>
                <a:spcPct val="120000"/>
              </a:lnSpc>
              <a:spcBef>
                <a:spcPts val="0"/>
              </a:spcBef>
              <a:buSzPts val="2800"/>
            </a:pPr>
            <a:endParaRPr lang="en-US" sz="3200" dirty="0">
              <a:solidFill>
                <a:schemeClr val="bg1"/>
              </a:solidFill>
            </a:endParaRPr>
          </a:p>
          <a:p>
            <a:pPr indent="-457200">
              <a:lnSpc>
                <a:spcPct val="120000"/>
              </a:lnSpc>
              <a:spcBef>
                <a:spcPts val="0"/>
              </a:spcBef>
              <a:buSzPts val="2800"/>
              <a:buFont typeface="Wingdings" pitchFamily="2" charset="2"/>
              <a:buChar char="v"/>
            </a:pPr>
            <a:endParaRPr lang="en-US" sz="3200" dirty="0">
              <a:solidFill>
                <a:schemeClr val="bg1"/>
              </a:solidFill>
            </a:endParaRPr>
          </a:p>
          <a:p>
            <a:pPr indent="-457200">
              <a:lnSpc>
                <a:spcPct val="120000"/>
              </a:lnSpc>
              <a:spcBef>
                <a:spcPts val="0"/>
              </a:spcBef>
              <a:buSzPts val="2800"/>
              <a:buFont typeface="Wingdings" pitchFamily="2" charset="2"/>
              <a:buChar char="v"/>
            </a:pPr>
            <a:endParaRPr lang="en-US" sz="3200" dirty="0">
              <a:solidFill>
                <a:schemeClr val="bg1"/>
              </a:solidFill>
            </a:endParaRPr>
          </a:p>
          <a:p>
            <a:pPr indent="-457200">
              <a:lnSpc>
                <a:spcPct val="120000"/>
              </a:lnSpc>
              <a:spcBef>
                <a:spcPts val="0"/>
              </a:spcBef>
              <a:buSzPts val="2800"/>
              <a:buFont typeface="Wingdings" pitchFamily="2" charset="2"/>
              <a:buChar char="v"/>
            </a:pPr>
            <a:endParaRPr lang="en-US" sz="3200" dirty="0">
              <a:solidFill>
                <a:schemeClr val="bg1"/>
              </a:solidFill>
            </a:endParaRPr>
          </a:p>
          <a:p>
            <a:pPr indent="-457200">
              <a:lnSpc>
                <a:spcPct val="120000"/>
              </a:lnSpc>
              <a:spcBef>
                <a:spcPts val="0"/>
              </a:spcBef>
              <a:buSzPts val="2800"/>
              <a:buFont typeface="Wingdings" pitchFamily="2" charset="2"/>
              <a:buChar char="v"/>
            </a:pPr>
            <a:endParaRPr lang="en-US" sz="3200" dirty="0"/>
          </a:p>
          <a:p>
            <a:pPr marL="1828800" lvl="5" indent="0">
              <a:spcBef>
                <a:spcPts val="0"/>
              </a:spcBef>
              <a:buSzPts val="2800"/>
              <a:buNone/>
            </a:pPr>
            <a:endParaRPr lang="en-US" sz="2400" i="1" dirty="0"/>
          </a:p>
          <a:p>
            <a:pPr marL="1828800" lvl="5" indent="0" hangingPunct="1">
              <a:spcBef>
                <a:spcPts val="0"/>
              </a:spcBef>
              <a:buSzPts val="2800"/>
              <a:buFontTx/>
              <a:buNone/>
            </a:pPr>
            <a:endParaRPr lang="en-US" sz="2400" i="1" dirty="0"/>
          </a:p>
          <a:p>
            <a:pPr lvl="5" indent="-457200" hangingPunct="1">
              <a:spcBef>
                <a:spcPts val="0"/>
              </a:spcBef>
              <a:buSzPts val="2800"/>
              <a:buFont typeface="Wingdings" pitchFamily="2" charset="2"/>
              <a:buChar char="v"/>
            </a:pPr>
            <a:endParaRPr lang="en-US" sz="2000" i="1" dirty="0"/>
          </a:p>
        </p:txBody>
      </p:sp>
      <p:sp>
        <p:nvSpPr>
          <p:cNvPr id="4" name="TextBox 3">
            <a:extLst>
              <a:ext uri="{FF2B5EF4-FFF2-40B4-BE49-F238E27FC236}">
                <a16:creationId xmlns:a16="http://schemas.microsoft.com/office/drawing/2014/main" id="{689BE826-69F9-4847-8A2A-212DB8BD0A2B}"/>
              </a:ext>
            </a:extLst>
          </p:cNvPr>
          <p:cNvSpPr txBox="1"/>
          <p:nvPr/>
        </p:nvSpPr>
        <p:spPr>
          <a:xfrm>
            <a:off x="1191133" y="5512434"/>
            <a:ext cx="12115801" cy="13775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457200">
              <a:lnSpc>
                <a:spcPct val="120000"/>
              </a:lnSpc>
              <a:spcBef>
                <a:spcPts val="0"/>
              </a:spcBef>
              <a:buSzPts val="2800"/>
              <a:buFont typeface="Wingdings" pitchFamily="2" charset="2"/>
              <a:buChar char="v"/>
            </a:pPr>
            <a:r>
              <a:rPr lang="en-US" sz="3600" u="sng" dirty="0">
                <a:solidFill>
                  <a:schemeClr val="bg1"/>
                </a:solidFill>
              </a:rPr>
              <a:t>Objective</a:t>
            </a:r>
            <a:r>
              <a:rPr lang="en-US" sz="3600" dirty="0">
                <a:solidFill>
                  <a:schemeClr val="bg1"/>
                </a:solidFill>
              </a:rPr>
              <a:t> – performing cryptanalysis by recording a device’s power LED using COTS video camera.</a:t>
            </a:r>
          </a:p>
        </p:txBody>
      </p:sp>
      <p:pic>
        <p:nvPicPr>
          <p:cNvPr id="5" name="Picture 4">
            <a:extLst>
              <a:ext uri="{FF2B5EF4-FFF2-40B4-BE49-F238E27FC236}">
                <a16:creationId xmlns:a16="http://schemas.microsoft.com/office/drawing/2014/main" id="{6AC0B588-3FA7-D997-4DD6-C0338E899ED2}"/>
              </a:ext>
            </a:extLst>
          </p:cNvPr>
          <p:cNvPicPr>
            <a:picLocks noChangeAspect="1"/>
          </p:cNvPicPr>
          <p:nvPr/>
        </p:nvPicPr>
        <p:blipFill rotWithShape="1">
          <a:blip r:embed="rId2"/>
          <a:srcRect l="7001" t="16365" r="7001"/>
          <a:stretch/>
        </p:blipFill>
        <p:spPr>
          <a:xfrm>
            <a:off x="703767" y="1609396"/>
            <a:ext cx="12932580" cy="3705501"/>
          </a:xfrm>
          <a:prstGeom prst="rect">
            <a:avLst/>
          </a:prstGeom>
        </p:spPr>
      </p:pic>
    </p:spTree>
    <p:extLst>
      <p:ext uri="{BB962C8B-B14F-4D97-AF65-F5344CB8AC3E}">
        <p14:creationId xmlns:p14="http://schemas.microsoft.com/office/powerpoint/2010/main" val="270919829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Video-based Cryptanalysis - Challenges</a:t>
            </a:r>
          </a:p>
        </p:txBody>
      </p:sp>
      <p:sp>
        <p:nvSpPr>
          <p:cNvPr id="4" name="Rounded Rectangle 3">
            <a:extLst>
              <a:ext uri="{FF2B5EF4-FFF2-40B4-BE49-F238E27FC236}">
                <a16:creationId xmlns:a16="http://schemas.microsoft.com/office/drawing/2014/main" id="{7C330F92-C228-E00A-2236-0E75BC8AB67E}"/>
              </a:ext>
            </a:extLst>
          </p:cNvPr>
          <p:cNvSpPr/>
          <p:nvPr/>
        </p:nvSpPr>
        <p:spPr>
          <a:xfrm>
            <a:off x="1073930" y="3310637"/>
            <a:ext cx="12716347" cy="108966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So far, we’ve used photodiodes, which are analog sensors that can be sampled at a few GHz.</a:t>
            </a:r>
          </a:p>
        </p:txBody>
      </p:sp>
      <p:sp>
        <p:nvSpPr>
          <p:cNvPr id="2" name="TextBox 1">
            <a:extLst>
              <a:ext uri="{FF2B5EF4-FFF2-40B4-BE49-F238E27FC236}">
                <a16:creationId xmlns:a16="http://schemas.microsoft.com/office/drawing/2014/main" id="{7B62B172-C21D-4783-8A34-AA1FAAE1C15C}"/>
              </a:ext>
            </a:extLst>
          </p:cNvPr>
          <p:cNvSpPr txBox="1"/>
          <p:nvPr/>
        </p:nvSpPr>
        <p:spPr>
          <a:xfrm>
            <a:off x="1073930" y="1424218"/>
            <a:ext cx="12115801" cy="13775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457200">
              <a:lnSpc>
                <a:spcPct val="120000"/>
              </a:lnSpc>
              <a:spcBef>
                <a:spcPts val="0"/>
              </a:spcBef>
              <a:buSzPts val="2800"/>
              <a:buFont typeface="Wingdings" pitchFamily="2" charset="2"/>
              <a:buChar char="v"/>
            </a:pPr>
            <a:r>
              <a:rPr lang="en-US" sz="3600" u="sng" dirty="0">
                <a:solidFill>
                  <a:schemeClr val="bg1"/>
                </a:solidFill>
              </a:rPr>
              <a:t>Objective</a:t>
            </a:r>
            <a:r>
              <a:rPr lang="en-US" sz="3600" dirty="0">
                <a:solidFill>
                  <a:schemeClr val="bg1"/>
                </a:solidFill>
              </a:rPr>
              <a:t> – performing cryptanalysis by recording a device’s power LED using COTS video camera.</a:t>
            </a:r>
          </a:p>
        </p:txBody>
      </p:sp>
    </p:spTree>
    <p:extLst>
      <p:ext uri="{BB962C8B-B14F-4D97-AF65-F5344CB8AC3E}">
        <p14:creationId xmlns:p14="http://schemas.microsoft.com/office/powerpoint/2010/main" val="144682205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Video-based Cryptanalysis - Challenges</a:t>
            </a:r>
          </a:p>
        </p:txBody>
      </p:sp>
      <p:sp>
        <p:nvSpPr>
          <p:cNvPr id="4" name="Rounded Rectangle 3">
            <a:extLst>
              <a:ext uri="{FF2B5EF4-FFF2-40B4-BE49-F238E27FC236}">
                <a16:creationId xmlns:a16="http://schemas.microsoft.com/office/drawing/2014/main" id="{7C330F92-C228-E00A-2236-0E75BC8AB67E}"/>
              </a:ext>
            </a:extLst>
          </p:cNvPr>
          <p:cNvSpPr/>
          <p:nvPr/>
        </p:nvSpPr>
        <p:spPr>
          <a:xfrm>
            <a:off x="1073930" y="3310637"/>
            <a:ext cx="12716347" cy="108966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So far, we’ve used photodiodes, which are analog sensors that can be sampled at a few GHz.</a:t>
            </a:r>
          </a:p>
        </p:txBody>
      </p:sp>
      <p:sp>
        <p:nvSpPr>
          <p:cNvPr id="2" name="TextBox 1">
            <a:extLst>
              <a:ext uri="{FF2B5EF4-FFF2-40B4-BE49-F238E27FC236}">
                <a16:creationId xmlns:a16="http://schemas.microsoft.com/office/drawing/2014/main" id="{7B62B172-C21D-4783-8A34-AA1FAAE1C15C}"/>
              </a:ext>
            </a:extLst>
          </p:cNvPr>
          <p:cNvSpPr txBox="1"/>
          <p:nvPr/>
        </p:nvSpPr>
        <p:spPr>
          <a:xfrm>
            <a:off x="1073930" y="1424218"/>
            <a:ext cx="12115801" cy="13775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457200">
              <a:lnSpc>
                <a:spcPct val="120000"/>
              </a:lnSpc>
              <a:spcBef>
                <a:spcPts val="0"/>
              </a:spcBef>
              <a:buSzPts val="2800"/>
              <a:buFont typeface="Wingdings" pitchFamily="2" charset="2"/>
              <a:buChar char="v"/>
            </a:pPr>
            <a:r>
              <a:rPr lang="en-US" sz="3600" u="sng" dirty="0">
                <a:solidFill>
                  <a:schemeClr val="bg1"/>
                </a:solidFill>
              </a:rPr>
              <a:t>Objective</a:t>
            </a:r>
            <a:r>
              <a:rPr lang="en-US" sz="3600" dirty="0">
                <a:solidFill>
                  <a:schemeClr val="bg1"/>
                </a:solidFill>
              </a:rPr>
              <a:t> – performing cryptanalysis by recording a device’s power LED using COTS video camera.</a:t>
            </a:r>
          </a:p>
        </p:txBody>
      </p:sp>
      <p:sp>
        <p:nvSpPr>
          <p:cNvPr id="3" name="Rounded Rectangle 2">
            <a:extLst>
              <a:ext uri="{FF2B5EF4-FFF2-40B4-BE49-F238E27FC236}">
                <a16:creationId xmlns:a16="http://schemas.microsoft.com/office/drawing/2014/main" id="{610BFCBF-D88A-FC14-BBF4-CCD792D35F6E}"/>
              </a:ext>
            </a:extLst>
          </p:cNvPr>
          <p:cNvSpPr/>
          <p:nvPr/>
        </p:nvSpPr>
        <p:spPr>
          <a:xfrm>
            <a:off x="2464902" y="4695801"/>
            <a:ext cx="9700593" cy="54483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Video cameras can record 60 or 120 frames per second.</a:t>
            </a:r>
          </a:p>
        </p:txBody>
      </p:sp>
    </p:spTree>
    <p:extLst>
      <p:ext uri="{BB962C8B-B14F-4D97-AF65-F5344CB8AC3E}">
        <p14:creationId xmlns:p14="http://schemas.microsoft.com/office/powerpoint/2010/main" val="300865369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Video-based Cryptanalysis - Challenges</a:t>
            </a:r>
          </a:p>
        </p:txBody>
      </p:sp>
      <p:sp>
        <p:nvSpPr>
          <p:cNvPr id="4" name="Rounded Rectangle 3">
            <a:extLst>
              <a:ext uri="{FF2B5EF4-FFF2-40B4-BE49-F238E27FC236}">
                <a16:creationId xmlns:a16="http://schemas.microsoft.com/office/drawing/2014/main" id="{7C330F92-C228-E00A-2236-0E75BC8AB67E}"/>
              </a:ext>
            </a:extLst>
          </p:cNvPr>
          <p:cNvSpPr/>
          <p:nvPr/>
        </p:nvSpPr>
        <p:spPr>
          <a:xfrm>
            <a:off x="1073930" y="3310637"/>
            <a:ext cx="12716347" cy="108966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So far, we’ve used photodiodes, which are analog sensors that can be sampled at a few GHz.</a:t>
            </a:r>
          </a:p>
        </p:txBody>
      </p:sp>
      <p:sp>
        <p:nvSpPr>
          <p:cNvPr id="2" name="TextBox 1">
            <a:extLst>
              <a:ext uri="{FF2B5EF4-FFF2-40B4-BE49-F238E27FC236}">
                <a16:creationId xmlns:a16="http://schemas.microsoft.com/office/drawing/2014/main" id="{7B62B172-C21D-4783-8A34-AA1FAAE1C15C}"/>
              </a:ext>
            </a:extLst>
          </p:cNvPr>
          <p:cNvSpPr txBox="1"/>
          <p:nvPr/>
        </p:nvSpPr>
        <p:spPr>
          <a:xfrm>
            <a:off x="1073930" y="1424218"/>
            <a:ext cx="12115801" cy="13775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457200">
              <a:lnSpc>
                <a:spcPct val="120000"/>
              </a:lnSpc>
              <a:spcBef>
                <a:spcPts val="0"/>
              </a:spcBef>
              <a:buSzPts val="2800"/>
              <a:buFont typeface="Wingdings" pitchFamily="2" charset="2"/>
              <a:buChar char="v"/>
            </a:pPr>
            <a:r>
              <a:rPr lang="en-US" sz="3600" u="sng" dirty="0">
                <a:solidFill>
                  <a:schemeClr val="bg1"/>
                </a:solidFill>
              </a:rPr>
              <a:t>Objective</a:t>
            </a:r>
            <a:r>
              <a:rPr lang="en-US" sz="3600" dirty="0">
                <a:solidFill>
                  <a:schemeClr val="bg1"/>
                </a:solidFill>
              </a:rPr>
              <a:t> – performing cryptanalysis by recording a device’s power LED using COTS video camera.</a:t>
            </a:r>
          </a:p>
        </p:txBody>
      </p:sp>
      <p:sp>
        <p:nvSpPr>
          <p:cNvPr id="3" name="Rounded Rectangle 2">
            <a:extLst>
              <a:ext uri="{FF2B5EF4-FFF2-40B4-BE49-F238E27FC236}">
                <a16:creationId xmlns:a16="http://schemas.microsoft.com/office/drawing/2014/main" id="{610BFCBF-D88A-FC14-BBF4-CCD792D35F6E}"/>
              </a:ext>
            </a:extLst>
          </p:cNvPr>
          <p:cNvSpPr/>
          <p:nvPr/>
        </p:nvSpPr>
        <p:spPr>
          <a:xfrm>
            <a:off x="2464902" y="4695801"/>
            <a:ext cx="9700593" cy="54483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Video cameras can record 60 or 120 frames per second.</a:t>
            </a:r>
          </a:p>
        </p:txBody>
      </p:sp>
      <p:sp>
        <p:nvSpPr>
          <p:cNvPr id="10" name="Rounded Rectangle 9">
            <a:extLst>
              <a:ext uri="{FF2B5EF4-FFF2-40B4-BE49-F238E27FC236}">
                <a16:creationId xmlns:a16="http://schemas.microsoft.com/office/drawing/2014/main" id="{54DDA0A5-7493-906C-F01C-40B93E1E2C49}"/>
              </a:ext>
            </a:extLst>
          </p:cNvPr>
          <p:cNvSpPr/>
          <p:nvPr/>
        </p:nvSpPr>
        <p:spPr>
          <a:xfrm>
            <a:off x="1073930" y="5578997"/>
            <a:ext cx="12716347" cy="108966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A sampling rate of 60 frames per second is not sufficient to perform cryptanalysis.   </a:t>
            </a:r>
          </a:p>
        </p:txBody>
      </p:sp>
    </p:spTree>
    <p:extLst>
      <p:ext uri="{BB962C8B-B14F-4D97-AF65-F5344CB8AC3E}">
        <p14:creationId xmlns:p14="http://schemas.microsoft.com/office/powerpoint/2010/main" val="95995074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Cryptanalytic Side-Channel Attacks</a:t>
            </a:r>
            <a:endParaRPr sz="4800" b="1" dirty="0">
              <a:solidFill>
                <a:schemeClr val="bg1"/>
              </a:solidFill>
              <a:latin typeface="+mj-lt"/>
            </a:endParaRPr>
          </a:p>
        </p:txBody>
      </p:sp>
      <p:pic>
        <p:nvPicPr>
          <p:cNvPr id="8" name="Picture 4" descr="Stop Clock at best price in Mumbai by Dolphin Pharmacy Instruments Private  Limited | ID: 10889607462">
            <a:extLst>
              <a:ext uri="{FF2B5EF4-FFF2-40B4-BE49-F238E27FC236}">
                <a16:creationId xmlns:a16="http://schemas.microsoft.com/office/drawing/2014/main" id="{F4F0B9D3-C1B2-1445-D384-B7BB43692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935" y="2587283"/>
            <a:ext cx="1443854" cy="1873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33B4DD1-BD1D-2394-9179-2CD3EA667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286" y="1506399"/>
            <a:ext cx="2538888" cy="1339558"/>
          </a:xfrm>
          <a:prstGeom prst="rect">
            <a:avLst/>
          </a:prstGeom>
        </p:spPr>
      </p:pic>
      <p:sp>
        <p:nvSpPr>
          <p:cNvPr id="11" name="TextBox 10">
            <a:extLst>
              <a:ext uri="{FF2B5EF4-FFF2-40B4-BE49-F238E27FC236}">
                <a16:creationId xmlns:a16="http://schemas.microsoft.com/office/drawing/2014/main" id="{53B87C94-D1CA-C917-3158-35B373D56169}"/>
              </a:ext>
            </a:extLst>
          </p:cNvPr>
          <p:cNvSpPr txBox="1"/>
          <p:nvPr/>
        </p:nvSpPr>
        <p:spPr>
          <a:xfrm>
            <a:off x="3950910" y="2744291"/>
            <a:ext cx="344164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Asap SemiBold"/>
                <a:ea typeface="Asap SemiBold"/>
                <a:cs typeface="Asap SemiBold"/>
                <a:sym typeface="Asap SemiBold"/>
              </a:rPr>
              <a:t>Power Leakage (99)</a:t>
            </a:r>
          </a:p>
        </p:txBody>
      </p:sp>
      <p:sp>
        <p:nvSpPr>
          <p:cNvPr id="12" name="TextBox 11">
            <a:extLst>
              <a:ext uri="{FF2B5EF4-FFF2-40B4-BE49-F238E27FC236}">
                <a16:creationId xmlns:a16="http://schemas.microsoft.com/office/drawing/2014/main" id="{D5B53F4B-E33C-834C-9712-D2927F371A3F}"/>
              </a:ext>
            </a:extLst>
          </p:cNvPr>
          <p:cNvSpPr txBox="1"/>
          <p:nvPr/>
        </p:nvSpPr>
        <p:spPr>
          <a:xfrm>
            <a:off x="4280323" y="5827282"/>
            <a:ext cx="2782813"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Asap SemiBold"/>
                <a:ea typeface="Asap SemiBold"/>
                <a:cs typeface="Asap SemiBold"/>
                <a:sym typeface="Asap SemiBold"/>
              </a:rPr>
              <a:t>Remote Timing </a:t>
            </a:r>
          </a:p>
          <a:p>
            <a:pPr marL="0" marR="0" indent="0" algn="ctr" defTabSz="825500" rtl="1"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Asap SemiBold"/>
                <a:ea typeface="Asap SemiBold"/>
                <a:cs typeface="Asap SemiBold"/>
                <a:sym typeface="Asap SemiBold"/>
              </a:rPr>
              <a:t>Leakage (05)</a:t>
            </a:r>
          </a:p>
        </p:txBody>
      </p:sp>
      <p:pic>
        <p:nvPicPr>
          <p:cNvPr id="13" name="Picture 4" descr="Stop Clock at best price in Mumbai by Dolphin Pharmacy Instruments Private  Limited | ID: 10889607462">
            <a:extLst>
              <a:ext uri="{FF2B5EF4-FFF2-40B4-BE49-F238E27FC236}">
                <a16:creationId xmlns:a16="http://schemas.microsoft.com/office/drawing/2014/main" id="{58B2DC70-9785-F610-3AF9-FCA030B3F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160" y="3939226"/>
            <a:ext cx="1443854" cy="18735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0BEB286-5C9B-BFC6-BED8-C08D6F786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160" y="3979890"/>
            <a:ext cx="716474" cy="7164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39DD181-0B8D-E5C4-CC75-57B221F777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0062" y="943042"/>
            <a:ext cx="1469569" cy="1541255"/>
          </a:xfrm>
          <a:prstGeom prst="rect">
            <a:avLst/>
          </a:prstGeom>
        </p:spPr>
      </p:pic>
      <p:pic>
        <p:nvPicPr>
          <p:cNvPr id="6148" name="Picture 4" descr="Equine Ultrasound Therapy – EQultrasound Pro Therapy » Blue ...">
            <a:extLst>
              <a:ext uri="{FF2B5EF4-FFF2-40B4-BE49-F238E27FC236}">
                <a16:creationId xmlns:a16="http://schemas.microsoft.com/office/drawing/2014/main" id="{6CAD537F-A68D-B0A7-A0DE-257B18B04C7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802"/>
          <a:stretch/>
        </p:blipFill>
        <p:spPr bwMode="auto">
          <a:xfrm>
            <a:off x="9262753" y="3524071"/>
            <a:ext cx="833950" cy="15202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5C3EE16-16EC-D041-6C75-F02E221A1049}"/>
              </a:ext>
            </a:extLst>
          </p:cNvPr>
          <p:cNvSpPr txBox="1"/>
          <p:nvPr/>
        </p:nvSpPr>
        <p:spPr>
          <a:xfrm>
            <a:off x="982466" y="4434685"/>
            <a:ext cx="2309928"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Asap SemiBold"/>
                <a:ea typeface="Asap SemiBold"/>
                <a:cs typeface="Asap SemiBold"/>
                <a:sym typeface="Asap SemiBold"/>
              </a:rPr>
              <a:t>Local Timing </a:t>
            </a:r>
          </a:p>
          <a:p>
            <a:pPr marL="0" marR="0" indent="0" algn="ctr" defTabSz="825500" rtl="1"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Asap SemiBold"/>
                <a:ea typeface="Asap SemiBold"/>
                <a:cs typeface="Asap SemiBold"/>
                <a:sym typeface="Asap SemiBold"/>
              </a:rPr>
              <a:t>Leakage (96)</a:t>
            </a:r>
          </a:p>
        </p:txBody>
      </p:sp>
      <p:sp>
        <p:nvSpPr>
          <p:cNvPr id="20" name="TextBox 19">
            <a:extLst>
              <a:ext uri="{FF2B5EF4-FFF2-40B4-BE49-F238E27FC236}">
                <a16:creationId xmlns:a16="http://schemas.microsoft.com/office/drawing/2014/main" id="{125ACEA5-EE39-98B6-4203-1438E85E7BA5}"/>
              </a:ext>
            </a:extLst>
          </p:cNvPr>
          <p:cNvSpPr txBox="1"/>
          <p:nvPr/>
        </p:nvSpPr>
        <p:spPr>
          <a:xfrm>
            <a:off x="10949631" y="2268297"/>
            <a:ext cx="279190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lang="en-US" sz="1400" b="0" i="1" dirty="0">
                <a:solidFill>
                  <a:schemeClr val="bg1"/>
                </a:solidFill>
                <a:effectLst/>
                <a:latin typeface="Arial" panose="020B0604020202020204" pitchFamily="34" charset="0"/>
              </a:rPr>
              <a:t>Agrawal, </a:t>
            </a:r>
            <a:r>
              <a:rPr lang="en-US" sz="1400" b="0" i="1" dirty="0" err="1">
                <a:solidFill>
                  <a:schemeClr val="bg1"/>
                </a:solidFill>
                <a:effectLst/>
                <a:latin typeface="Arial" panose="020B0604020202020204" pitchFamily="34" charset="0"/>
              </a:rPr>
              <a:t>Dakshi</a:t>
            </a:r>
            <a:r>
              <a:rPr lang="en-US" sz="1400" b="0" i="1" dirty="0">
                <a:solidFill>
                  <a:schemeClr val="bg1"/>
                </a:solidFill>
                <a:effectLst/>
                <a:latin typeface="Arial" panose="020B0604020202020204" pitchFamily="34" charset="0"/>
              </a:rPr>
              <a:t>, et al. </a:t>
            </a:r>
            <a:br>
              <a:rPr lang="en-US" sz="1400" b="0" i="1" dirty="0">
                <a:solidFill>
                  <a:schemeClr val="bg1"/>
                </a:solidFill>
                <a:effectLst/>
                <a:latin typeface="Arial" panose="020B0604020202020204" pitchFamily="34" charset="0"/>
              </a:rPr>
            </a:br>
            <a:r>
              <a:rPr lang="en-US" sz="1400" b="0" i="1" dirty="0">
                <a:solidFill>
                  <a:schemeClr val="bg1"/>
                </a:solidFill>
                <a:effectLst/>
                <a:latin typeface="Arial" panose="020B0604020202020204" pitchFamily="34" charset="0"/>
              </a:rPr>
              <a:t>The EM </a:t>
            </a:r>
            <a:r>
              <a:rPr lang="en-US" sz="1400" b="0" i="1" dirty="0" err="1">
                <a:solidFill>
                  <a:schemeClr val="bg1"/>
                </a:solidFill>
                <a:effectLst/>
                <a:latin typeface="Arial" panose="020B0604020202020204" pitchFamily="34" charset="0"/>
              </a:rPr>
              <a:t>sid</a:t>
            </a:r>
            <a:r>
              <a:rPr lang="en-US" sz="1400" b="0" i="1" dirty="0">
                <a:solidFill>
                  <a:schemeClr val="bg1"/>
                </a:solidFill>
                <a:effectLst/>
                <a:latin typeface="Arial" panose="020B0604020202020204" pitchFamily="34" charset="0"/>
              </a:rPr>
              <a:t>—channel (s).</a:t>
            </a:r>
            <a:endParaRPr kumimoji="0" lang="en-US" sz="1400" b="1" i="1" u="none" strike="noStrike" cap="none" spc="0" normalizeH="0" baseline="0" dirty="0">
              <a:ln>
                <a:noFill/>
              </a:ln>
              <a:solidFill>
                <a:schemeClr val="bg1"/>
              </a:solidFill>
              <a:effectLst/>
              <a:uFillTx/>
              <a:latin typeface="Asap SemiBold"/>
              <a:ea typeface="Asap SemiBold"/>
              <a:cs typeface="Asap SemiBold"/>
              <a:sym typeface="Asap SemiBold"/>
            </a:endParaRPr>
          </a:p>
        </p:txBody>
      </p:sp>
      <p:sp>
        <p:nvSpPr>
          <p:cNvPr id="21" name="TextBox 20">
            <a:extLst>
              <a:ext uri="{FF2B5EF4-FFF2-40B4-BE49-F238E27FC236}">
                <a16:creationId xmlns:a16="http://schemas.microsoft.com/office/drawing/2014/main" id="{CE7D5C1F-D031-3A10-CE7B-9225D4013DBE}"/>
              </a:ext>
            </a:extLst>
          </p:cNvPr>
          <p:cNvSpPr txBox="1"/>
          <p:nvPr/>
        </p:nvSpPr>
        <p:spPr>
          <a:xfrm>
            <a:off x="10060060" y="4032785"/>
            <a:ext cx="393910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lang="en-US" sz="3200" b="1" dirty="0"/>
              <a:t>Acoustic Leakage (14)</a:t>
            </a:r>
            <a:endParaRPr kumimoji="0" lang="en-US" sz="3200" b="1" i="0" u="none" strike="noStrike" cap="none" spc="0" normalizeH="0" baseline="0" dirty="0">
              <a:ln>
                <a:noFill/>
              </a:ln>
              <a:solidFill>
                <a:srgbClr val="FFFFFF"/>
              </a:solidFill>
              <a:effectLst/>
              <a:uFillTx/>
              <a:latin typeface="Asap SemiBold"/>
              <a:ea typeface="Asap SemiBold"/>
              <a:cs typeface="Asap SemiBold"/>
              <a:sym typeface="Asap SemiBold"/>
            </a:endParaRPr>
          </a:p>
        </p:txBody>
      </p:sp>
      <p:cxnSp>
        <p:nvCxnSpPr>
          <p:cNvPr id="23" name="Straight Arrow Connector 22">
            <a:extLst>
              <a:ext uri="{FF2B5EF4-FFF2-40B4-BE49-F238E27FC236}">
                <a16:creationId xmlns:a16="http://schemas.microsoft.com/office/drawing/2014/main" id="{7291D0C8-D321-9856-F9C8-B5E428622BE1}"/>
              </a:ext>
            </a:extLst>
          </p:cNvPr>
          <p:cNvCxnSpPr>
            <a:stCxn id="8" idx="3"/>
            <a:endCxn id="10" idx="1"/>
          </p:cNvCxnSpPr>
          <p:nvPr/>
        </p:nvCxnSpPr>
        <p:spPr>
          <a:xfrm flipV="1">
            <a:off x="2600789" y="2176178"/>
            <a:ext cx="1801497" cy="1347893"/>
          </a:xfrm>
          <a:prstGeom prst="straightConnector1">
            <a:avLst/>
          </a:prstGeom>
          <a:noFill/>
          <a:ln w="25400" cap="flat">
            <a:solidFill>
              <a:schemeClr val="bg1"/>
            </a:solidFill>
            <a:prstDash val="sysDot"/>
            <a:miter lim="400000"/>
            <a:tailEnd type="triangle"/>
          </a:ln>
          <a:effectLst/>
          <a:sp3d/>
        </p:spPr>
        <p:style>
          <a:lnRef idx="0">
            <a:scrgbClr r="0" g="0" b="0"/>
          </a:lnRef>
          <a:fillRef idx="0">
            <a:scrgbClr r="0" g="0" b="0"/>
          </a:fillRef>
          <a:effectRef idx="0">
            <a:scrgbClr r="0" g="0" b="0"/>
          </a:effectRef>
          <a:fontRef idx="none"/>
        </p:style>
      </p:cxnSp>
      <p:cxnSp>
        <p:nvCxnSpPr>
          <p:cNvPr id="24" name="Straight Arrow Connector 23">
            <a:extLst>
              <a:ext uri="{FF2B5EF4-FFF2-40B4-BE49-F238E27FC236}">
                <a16:creationId xmlns:a16="http://schemas.microsoft.com/office/drawing/2014/main" id="{9F7A8659-4C09-D19A-25DF-A1850632B2B7}"/>
              </a:ext>
            </a:extLst>
          </p:cNvPr>
          <p:cNvCxnSpPr>
            <a:cxnSpLocks/>
            <a:stCxn id="8" idx="3"/>
            <a:endCxn id="13" idx="1"/>
          </p:cNvCxnSpPr>
          <p:nvPr/>
        </p:nvCxnSpPr>
        <p:spPr>
          <a:xfrm>
            <a:off x="2600789" y="3524071"/>
            <a:ext cx="2177371" cy="1351943"/>
          </a:xfrm>
          <a:prstGeom prst="straightConnector1">
            <a:avLst/>
          </a:prstGeom>
          <a:noFill/>
          <a:ln w="25400" cap="flat">
            <a:solidFill>
              <a:schemeClr val="bg1"/>
            </a:solidFill>
            <a:prstDash val="sysDot"/>
            <a:miter lim="400000"/>
            <a:tailEnd type="triangle"/>
          </a:ln>
          <a:effectLst/>
          <a:sp3d/>
        </p:spPr>
        <p:style>
          <a:lnRef idx="0">
            <a:scrgbClr r="0" g="0" b="0"/>
          </a:lnRef>
          <a:fillRef idx="0">
            <a:scrgbClr r="0" g="0" b="0"/>
          </a:fillRef>
          <a:effectRef idx="0">
            <a:scrgbClr r="0" g="0" b="0"/>
          </a:effectRef>
          <a:fontRef idx="none"/>
        </p:style>
      </p:cxnSp>
      <p:cxnSp>
        <p:nvCxnSpPr>
          <p:cNvPr id="27" name="Straight Arrow Connector 26">
            <a:extLst>
              <a:ext uri="{FF2B5EF4-FFF2-40B4-BE49-F238E27FC236}">
                <a16:creationId xmlns:a16="http://schemas.microsoft.com/office/drawing/2014/main" id="{D923D723-54C6-D8EC-8770-A26B843AC3F8}"/>
              </a:ext>
            </a:extLst>
          </p:cNvPr>
          <p:cNvCxnSpPr>
            <a:cxnSpLocks/>
            <a:stCxn id="10" idx="3"/>
            <a:endCxn id="18" idx="1"/>
          </p:cNvCxnSpPr>
          <p:nvPr/>
        </p:nvCxnSpPr>
        <p:spPr>
          <a:xfrm flipV="1">
            <a:off x="6941174" y="1713670"/>
            <a:ext cx="2538888" cy="462508"/>
          </a:xfrm>
          <a:prstGeom prst="straightConnector1">
            <a:avLst/>
          </a:prstGeom>
          <a:noFill/>
          <a:ln w="25400" cap="flat">
            <a:solidFill>
              <a:schemeClr val="bg1"/>
            </a:solidFill>
            <a:prstDash val="sysDot"/>
            <a:miter lim="400000"/>
            <a:tailEnd type="triangle"/>
          </a:ln>
          <a:effectLst/>
          <a:sp3d/>
        </p:spPr>
        <p:style>
          <a:lnRef idx="0">
            <a:scrgbClr r="0" g="0" b="0"/>
          </a:lnRef>
          <a:fillRef idx="0">
            <a:scrgbClr r="0" g="0" b="0"/>
          </a:fillRef>
          <a:effectRef idx="0">
            <a:scrgbClr r="0" g="0" b="0"/>
          </a:effectRef>
          <a:fontRef idx="none"/>
        </p:style>
      </p:cxnSp>
      <p:cxnSp>
        <p:nvCxnSpPr>
          <p:cNvPr id="31" name="Straight Arrow Connector 30">
            <a:extLst>
              <a:ext uri="{FF2B5EF4-FFF2-40B4-BE49-F238E27FC236}">
                <a16:creationId xmlns:a16="http://schemas.microsoft.com/office/drawing/2014/main" id="{0239D19D-EE99-FA92-1566-27127274817E}"/>
              </a:ext>
            </a:extLst>
          </p:cNvPr>
          <p:cNvCxnSpPr>
            <a:cxnSpLocks/>
            <a:stCxn id="10" idx="3"/>
            <a:endCxn id="6148" idx="1"/>
          </p:cNvCxnSpPr>
          <p:nvPr/>
        </p:nvCxnSpPr>
        <p:spPr>
          <a:xfrm>
            <a:off x="6941174" y="2176178"/>
            <a:ext cx="2321579" cy="2108000"/>
          </a:xfrm>
          <a:prstGeom prst="straightConnector1">
            <a:avLst/>
          </a:prstGeom>
          <a:noFill/>
          <a:ln w="25400" cap="flat">
            <a:solidFill>
              <a:schemeClr val="bg1"/>
            </a:solidFill>
            <a:prstDash val="sysDot"/>
            <a:miter lim="400000"/>
            <a:tailEnd type="triangle"/>
          </a:ln>
          <a:effectLst/>
          <a:sp3d/>
        </p:spPr>
        <p:style>
          <a:lnRef idx="0">
            <a:scrgbClr r="0" g="0" b="0"/>
          </a:lnRef>
          <a:fillRef idx="0">
            <a:scrgbClr r="0" g="0" b="0"/>
          </a:fillRef>
          <a:effectRef idx="0">
            <a:scrgbClr r="0" g="0" b="0"/>
          </a:effectRef>
          <a:fontRef idx="none"/>
        </p:style>
      </p:cxnSp>
      <p:sp>
        <p:nvSpPr>
          <p:cNvPr id="3" name="TextBox 2">
            <a:extLst>
              <a:ext uri="{FF2B5EF4-FFF2-40B4-BE49-F238E27FC236}">
                <a16:creationId xmlns:a16="http://schemas.microsoft.com/office/drawing/2014/main" id="{ADBB5C33-DB99-0EA3-EBC8-926E1E870084}"/>
              </a:ext>
            </a:extLst>
          </p:cNvPr>
          <p:cNvSpPr txBox="1"/>
          <p:nvPr/>
        </p:nvSpPr>
        <p:spPr>
          <a:xfrm>
            <a:off x="10096703" y="4613925"/>
            <a:ext cx="3730218"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b="0" i="1" dirty="0" err="1">
                <a:solidFill>
                  <a:schemeClr val="bg1"/>
                </a:solidFill>
                <a:effectLst/>
                <a:latin typeface="Arial" panose="020B0604020202020204" pitchFamily="34" charset="0"/>
              </a:rPr>
              <a:t>Genkin</a:t>
            </a:r>
            <a:r>
              <a:rPr lang="en-US" sz="1400" b="0" i="1" dirty="0">
                <a:solidFill>
                  <a:schemeClr val="bg1"/>
                </a:solidFill>
                <a:effectLst/>
                <a:latin typeface="Arial" panose="020B0604020202020204" pitchFamily="34" charset="0"/>
              </a:rPr>
              <a:t>, D., Shamir, A., &amp; </a:t>
            </a:r>
            <a:r>
              <a:rPr lang="en-US" sz="1400" b="0" i="1" dirty="0" err="1">
                <a:solidFill>
                  <a:schemeClr val="bg1"/>
                </a:solidFill>
                <a:effectLst/>
                <a:latin typeface="Arial" panose="020B0604020202020204" pitchFamily="34" charset="0"/>
              </a:rPr>
              <a:t>Tromer</a:t>
            </a:r>
            <a:r>
              <a:rPr lang="en-US" sz="1400" b="0" i="1" dirty="0">
                <a:solidFill>
                  <a:schemeClr val="bg1"/>
                </a:solidFill>
                <a:effectLst/>
                <a:latin typeface="Arial" panose="020B0604020202020204" pitchFamily="34" charset="0"/>
              </a:rPr>
              <a:t>, E. </a:t>
            </a:r>
            <a:br>
              <a:rPr lang="en-US" sz="1400" b="0" i="1" dirty="0">
                <a:solidFill>
                  <a:schemeClr val="bg1"/>
                </a:solidFill>
                <a:effectLst/>
                <a:latin typeface="Arial" panose="020B0604020202020204" pitchFamily="34" charset="0"/>
              </a:rPr>
            </a:br>
            <a:r>
              <a:rPr lang="en-US" sz="1400" b="0" i="1" dirty="0">
                <a:solidFill>
                  <a:schemeClr val="bg1"/>
                </a:solidFill>
                <a:effectLst/>
                <a:latin typeface="Arial" panose="020B0604020202020204" pitchFamily="34" charset="0"/>
              </a:rPr>
              <a:t>RSA key extraction via low-bandwidth acoustic cryptanalysis. </a:t>
            </a:r>
            <a:endParaRPr lang="en-US" sz="1600" i="1" dirty="0">
              <a:solidFill>
                <a:schemeClr val="bg1"/>
              </a:solidFill>
            </a:endParaRPr>
          </a:p>
        </p:txBody>
      </p:sp>
      <p:sp>
        <p:nvSpPr>
          <p:cNvPr id="6" name="TextBox 5">
            <a:extLst>
              <a:ext uri="{FF2B5EF4-FFF2-40B4-BE49-F238E27FC236}">
                <a16:creationId xmlns:a16="http://schemas.microsoft.com/office/drawing/2014/main" id="{921FF2E3-3347-5DCB-F239-BAC88B329B85}"/>
              </a:ext>
            </a:extLst>
          </p:cNvPr>
          <p:cNvSpPr txBox="1"/>
          <p:nvPr/>
        </p:nvSpPr>
        <p:spPr>
          <a:xfrm>
            <a:off x="4023662" y="6930508"/>
            <a:ext cx="329613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b="0" i="1" dirty="0">
                <a:solidFill>
                  <a:schemeClr val="bg1"/>
                </a:solidFill>
                <a:effectLst/>
                <a:latin typeface="Arial" panose="020B0604020202020204" pitchFamily="34" charset="0"/>
              </a:rPr>
              <a:t>Brumley, D., &amp; </a:t>
            </a:r>
            <a:r>
              <a:rPr lang="en-US" sz="1400" b="0" i="1" dirty="0" err="1">
                <a:solidFill>
                  <a:schemeClr val="bg1"/>
                </a:solidFill>
                <a:effectLst/>
                <a:latin typeface="Arial" panose="020B0604020202020204" pitchFamily="34" charset="0"/>
              </a:rPr>
              <a:t>Boneh</a:t>
            </a:r>
            <a:r>
              <a:rPr lang="en-US" sz="1400" b="0" i="1" dirty="0">
                <a:solidFill>
                  <a:schemeClr val="bg1"/>
                </a:solidFill>
                <a:effectLst/>
                <a:latin typeface="Arial" panose="020B0604020202020204" pitchFamily="34" charset="0"/>
              </a:rPr>
              <a:t>, D. </a:t>
            </a:r>
            <a:br>
              <a:rPr lang="en-US" sz="1400" b="0" i="1" dirty="0">
                <a:solidFill>
                  <a:schemeClr val="bg1"/>
                </a:solidFill>
                <a:effectLst/>
                <a:latin typeface="Arial" panose="020B0604020202020204" pitchFamily="34" charset="0"/>
              </a:rPr>
            </a:br>
            <a:r>
              <a:rPr lang="en-US" sz="1400" b="0" i="1" dirty="0">
                <a:solidFill>
                  <a:schemeClr val="bg1"/>
                </a:solidFill>
                <a:effectLst/>
                <a:latin typeface="Arial" panose="020B0604020202020204" pitchFamily="34" charset="0"/>
              </a:rPr>
              <a:t>Remote timing attacks are practical.</a:t>
            </a:r>
            <a:endParaRPr lang="en-US" sz="1400" i="1" dirty="0">
              <a:solidFill>
                <a:schemeClr val="bg1"/>
              </a:solidFill>
            </a:endParaRPr>
          </a:p>
        </p:txBody>
      </p:sp>
      <p:sp>
        <p:nvSpPr>
          <p:cNvPr id="9" name="TextBox 8">
            <a:extLst>
              <a:ext uri="{FF2B5EF4-FFF2-40B4-BE49-F238E27FC236}">
                <a16:creationId xmlns:a16="http://schemas.microsoft.com/office/drawing/2014/main" id="{5834C40B-A3CC-C05F-B282-3E220D3E8059}"/>
              </a:ext>
            </a:extLst>
          </p:cNvPr>
          <p:cNvSpPr txBox="1"/>
          <p:nvPr/>
        </p:nvSpPr>
        <p:spPr>
          <a:xfrm>
            <a:off x="-88091" y="5435600"/>
            <a:ext cx="4231895"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b="0" i="1" dirty="0">
                <a:solidFill>
                  <a:schemeClr val="bg1"/>
                </a:solidFill>
                <a:effectLst/>
                <a:latin typeface="Arial" panose="020B0604020202020204" pitchFamily="34" charset="0"/>
              </a:rPr>
              <a:t>Kocher, Paul C. </a:t>
            </a:r>
            <a:br>
              <a:rPr lang="en-US" sz="1400" b="0" i="1" dirty="0">
                <a:solidFill>
                  <a:schemeClr val="bg1"/>
                </a:solidFill>
                <a:effectLst/>
                <a:latin typeface="Arial" panose="020B0604020202020204" pitchFamily="34" charset="0"/>
              </a:rPr>
            </a:br>
            <a:r>
              <a:rPr lang="en-US" sz="1400" b="0" i="1" dirty="0">
                <a:solidFill>
                  <a:schemeClr val="bg1"/>
                </a:solidFill>
                <a:effectLst/>
                <a:latin typeface="Arial" panose="020B0604020202020204" pitchFamily="34" charset="0"/>
              </a:rPr>
              <a:t>Timing attacks on implementations of </a:t>
            </a:r>
            <a:br>
              <a:rPr lang="en-US" sz="1400" b="0" i="1" dirty="0">
                <a:solidFill>
                  <a:schemeClr val="bg1"/>
                </a:solidFill>
                <a:effectLst/>
                <a:latin typeface="Arial" panose="020B0604020202020204" pitchFamily="34" charset="0"/>
              </a:rPr>
            </a:br>
            <a:r>
              <a:rPr lang="en-US" sz="1400" b="0" i="1" dirty="0">
                <a:solidFill>
                  <a:schemeClr val="bg1"/>
                </a:solidFill>
                <a:effectLst/>
                <a:latin typeface="Arial" panose="020B0604020202020204" pitchFamily="34" charset="0"/>
              </a:rPr>
              <a:t>Diffie-Hellman, RSA, DSS, and other systems.</a:t>
            </a:r>
            <a:endParaRPr lang="en-US" sz="1400" i="1" dirty="0">
              <a:solidFill>
                <a:schemeClr val="bg1"/>
              </a:solidFill>
            </a:endParaRPr>
          </a:p>
        </p:txBody>
      </p:sp>
      <p:sp>
        <p:nvSpPr>
          <p:cNvPr id="17" name="TextBox 16">
            <a:extLst>
              <a:ext uri="{FF2B5EF4-FFF2-40B4-BE49-F238E27FC236}">
                <a16:creationId xmlns:a16="http://schemas.microsoft.com/office/drawing/2014/main" id="{D3E5A437-3572-B04B-F341-BEF4B8E5DA3E}"/>
              </a:ext>
            </a:extLst>
          </p:cNvPr>
          <p:cNvSpPr txBox="1"/>
          <p:nvPr/>
        </p:nvSpPr>
        <p:spPr>
          <a:xfrm>
            <a:off x="4023663" y="3231261"/>
            <a:ext cx="3368896"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i="1" dirty="0"/>
              <a:t>Paul Kocher, Joshua Jae, and Benjamin Jun </a:t>
            </a:r>
          </a:p>
          <a:p>
            <a:pPr algn="ctr"/>
            <a:r>
              <a:rPr lang="en-US" sz="1400" i="1" dirty="0"/>
              <a:t>Differential Power </a:t>
            </a:r>
            <a:r>
              <a:rPr lang="en-US" sz="1400" i="1" dirty="0">
                <a:latin typeface="+mn-lt"/>
              </a:rPr>
              <a:t>Analysis</a:t>
            </a:r>
          </a:p>
        </p:txBody>
      </p:sp>
      <p:sp>
        <p:nvSpPr>
          <p:cNvPr id="22" name="TextBox 21">
            <a:extLst>
              <a:ext uri="{FF2B5EF4-FFF2-40B4-BE49-F238E27FC236}">
                <a16:creationId xmlns:a16="http://schemas.microsoft.com/office/drawing/2014/main" id="{195125F7-6ACE-DFFC-70FC-9EF0C66562E9}"/>
              </a:ext>
            </a:extLst>
          </p:cNvPr>
          <p:cNvSpPr txBox="1"/>
          <p:nvPr/>
        </p:nvSpPr>
        <p:spPr>
          <a:xfrm>
            <a:off x="10949631" y="1726944"/>
            <a:ext cx="313387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Asap SemiBold"/>
                <a:ea typeface="Asap SemiBold"/>
                <a:cs typeface="Asap SemiBold"/>
                <a:sym typeface="Asap SemiBold"/>
              </a:rPr>
              <a:t>EMR Leakage (01)</a:t>
            </a:r>
          </a:p>
        </p:txBody>
      </p:sp>
      <p:pic>
        <p:nvPicPr>
          <p:cNvPr id="37" name="Picture 36">
            <a:extLst>
              <a:ext uri="{FF2B5EF4-FFF2-40B4-BE49-F238E27FC236}">
                <a16:creationId xmlns:a16="http://schemas.microsoft.com/office/drawing/2014/main" id="{05C3CC9A-E9E1-E696-DC67-B30C3AD8CDDE}"/>
              </a:ext>
            </a:extLst>
          </p:cNvPr>
          <p:cNvPicPr>
            <a:picLocks noChangeAspect="1"/>
          </p:cNvPicPr>
          <p:nvPr/>
        </p:nvPicPr>
        <p:blipFill rotWithShape="1">
          <a:blip r:embed="rId8">
            <a:extLst>
              <a:ext uri="{28A0092B-C50C-407E-A947-70E740481C1C}">
                <a14:useLocalDpi xmlns:a14="http://schemas.microsoft.com/office/drawing/2010/main" val="0"/>
              </a:ext>
            </a:extLst>
          </a:blip>
          <a:srcRect l="35124" t="20048" r="24683" b="27515"/>
          <a:stretch/>
        </p:blipFill>
        <p:spPr>
          <a:xfrm>
            <a:off x="9024511" y="5776159"/>
            <a:ext cx="1245055" cy="1624322"/>
          </a:xfrm>
          <a:prstGeom prst="rect">
            <a:avLst/>
          </a:prstGeom>
        </p:spPr>
      </p:pic>
      <p:sp>
        <p:nvSpPr>
          <p:cNvPr id="38" name="TextBox 37">
            <a:extLst>
              <a:ext uri="{FF2B5EF4-FFF2-40B4-BE49-F238E27FC236}">
                <a16:creationId xmlns:a16="http://schemas.microsoft.com/office/drawing/2014/main" id="{042CA327-A311-C19E-3746-6CD9511F2B08}"/>
              </a:ext>
            </a:extLst>
          </p:cNvPr>
          <p:cNvSpPr txBox="1"/>
          <p:nvPr/>
        </p:nvSpPr>
        <p:spPr>
          <a:xfrm>
            <a:off x="10192673" y="6058578"/>
            <a:ext cx="393910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lang="en-US" sz="3200" b="1" dirty="0"/>
              <a:t>Optical Leakage (08)</a:t>
            </a:r>
            <a:endParaRPr kumimoji="0" lang="en-US" sz="3200" b="1" i="0" u="none" strike="noStrike" cap="none" spc="0" normalizeH="0" baseline="0" dirty="0">
              <a:ln>
                <a:noFill/>
              </a:ln>
              <a:solidFill>
                <a:srgbClr val="FFFFFF"/>
              </a:solidFill>
              <a:effectLst/>
              <a:uFillTx/>
              <a:latin typeface="Asap SemiBold"/>
              <a:ea typeface="Asap SemiBold"/>
              <a:cs typeface="Asap SemiBold"/>
              <a:sym typeface="Asap SemiBold"/>
            </a:endParaRPr>
          </a:p>
        </p:txBody>
      </p:sp>
      <p:sp>
        <p:nvSpPr>
          <p:cNvPr id="39" name="TextBox 38">
            <a:extLst>
              <a:ext uri="{FF2B5EF4-FFF2-40B4-BE49-F238E27FC236}">
                <a16:creationId xmlns:a16="http://schemas.microsoft.com/office/drawing/2014/main" id="{DFCB921B-DF4F-798A-56EF-25DCBF31DA55}"/>
              </a:ext>
            </a:extLst>
          </p:cNvPr>
          <p:cNvSpPr txBox="1"/>
          <p:nvPr/>
        </p:nvSpPr>
        <p:spPr>
          <a:xfrm>
            <a:off x="10122293" y="6623299"/>
            <a:ext cx="4339639"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b="0" i="1" dirty="0">
                <a:solidFill>
                  <a:schemeClr val="bg1"/>
                </a:solidFill>
                <a:effectLst/>
                <a:latin typeface="Arial" panose="020B0604020202020204" pitchFamily="34" charset="0"/>
              </a:rPr>
              <a:t>Ferrigno, Julie, and M. </a:t>
            </a:r>
            <a:r>
              <a:rPr lang="en-US" sz="1400" b="0" i="1" dirty="0" err="1">
                <a:solidFill>
                  <a:schemeClr val="bg1"/>
                </a:solidFill>
                <a:effectLst/>
                <a:latin typeface="Arial" panose="020B0604020202020204" pitchFamily="34" charset="0"/>
              </a:rPr>
              <a:t>Hlaváč</a:t>
            </a:r>
            <a:r>
              <a:rPr lang="en-US" sz="1400" b="0" i="1" dirty="0">
                <a:solidFill>
                  <a:schemeClr val="bg1"/>
                </a:solidFill>
                <a:effectLst/>
                <a:latin typeface="Arial" panose="020B0604020202020204" pitchFamily="34" charset="0"/>
              </a:rPr>
              <a:t>. </a:t>
            </a:r>
            <a:br>
              <a:rPr lang="en-US" sz="1400" b="0" i="1" dirty="0">
                <a:solidFill>
                  <a:schemeClr val="bg1"/>
                </a:solidFill>
                <a:effectLst/>
                <a:latin typeface="Arial" panose="020B0604020202020204" pitchFamily="34" charset="0"/>
              </a:rPr>
            </a:br>
            <a:r>
              <a:rPr lang="en-US" sz="1400" b="0" i="1" dirty="0">
                <a:solidFill>
                  <a:schemeClr val="bg1"/>
                </a:solidFill>
                <a:effectLst/>
                <a:latin typeface="Arial" panose="020B0604020202020204" pitchFamily="34" charset="0"/>
              </a:rPr>
              <a:t>When AES blinks: introducing optical side channel.</a:t>
            </a:r>
            <a:endParaRPr lang="en-US" sz="1400" i="1" dirty="0">
              <a:solidFill>
                <a:schemeClr val="bg1"/>
              </a:solidFill>
            </a:endParaRPr>
          </a:p>
        </p:txBody>
      </p:sp>
      <p:cxnSp>
        <p:nvCxnSpPr>
          <p:cNvPr id="40" name="Straight Arrow Connector 39">
            <a:extLst>
              <a:ext uri="{FF2B5EF4-FFF2-40B4-BE49-F238E27FC236}">
                <a16:creationId xmlns:a16="http://schemas.microsoft.com/office/drawing/2014/main" id="{6A934CC3-8EA4-171D-80C4-01B2F98A59DF}"/>
              </a:ext>
            </a:extLst>
          </p:cNvPr>
          <p:cNvCxnSpPr>
            <a:cxnSpLocks/>
            <a:stCxn id="10" idx="3"/>
            <a:endCxn id="37" idx="1"/>
          </p:cNvCxnSpPr>
          <p:nvPr/>
        </p:nvCxnSpPr>
        <p:spPr>
          <a:xfrm>
            <a:off x="6941174" y="2176178"/>
            <a:ext cx="2083337" cy="4412142"/>
          </a:xfrm>
          <a:prstGeom prst="straightConnector1">
            <a:avLst/>
          </a:prstGeom>
          <a:noFill/>
          <a:ln w="25400" cap="flat">
            <a:solidFill>
              <a:schemeClr val="bg1"/>
            </a:solidFill>
            <a:prstDash val="sysDot"/>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54219568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Video-based Cryptanalysis - Challenges</a:t>
            </a:r>
          </a:p>
        </p:txBody>
      </p:sp>
      <p:sp>
        <p:nvSpPr>
          <p:cNvPr id="4" name="Rounded Rectangle 3">
            <a:extLst>
              <a:ext uri="{FF2B5EF4-FFF2-40B4-BE49-F238E27FC236}">
                <a16:creationId xmlns:a16="http://schemas.microsoft.com/office/drawing/2014/main" id="{7C330F92-C228-E00A-2236-0E75BC8AB67E}"/>
              </a:ext>
            </a:extLst>
          </p:cNvPr>
          <p:cNvSpPr/>
          <p:nvPr/>
        </p:nvSpPr>
        <p:spPr>
          <a:xfrm>
            <a:off x="1073930" y="3310637"/>
            <a:ext cx="12716347" cy="108966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So far, we’ve used photodiodes, which are analog sensors that can be sampled at a few GHz.</a:t>
            </a:r>
          </a:p>
        </p:txBody>
      </p:sp>
      <p:sp>
        <p:nvSpPr>
          <p:cNvPr id="2" name="TextBox 1">
            <a:extLst>
              <a:ext uri="{FF2B5EF4-FFF2-40B4-BE49-F238E27FC236}">
                <a16:creationId xmlns:a16="http://schemas.microsoft.com/office/drawing/2014/main" id="{7B62B172-C21D-4783-8A34-AA1FAAE1C15C}"/>
              </a:ext>
            </a:extLst>
          </p:cNvPr>
          <p:cNvSpPr txBox="1"/>
          <p:nvPr/>
        </p:nvSpPr>
        <p:spPr>
          <a:xfrm>
            <a:off x="1073930" y="1424218"/>
            <a:ext cx="12115801" cy="13775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457200">
              <a:lnSpc>
                <a:spcPct val="120000"/>
              </a:lnSpc>
              <a:spcBef>
                <a:spcPts val="0"/>
              </a:spcBef>
              <a:buSzPts val="2800"/>
              <a:buFont typeface="Wingdings" pitchFamily="2" charset="2"/>
              <a:buChar char="v"/>
            </a:pPr>
            <a:r>
              <a:rPr lang="en-US" sz="3600" u="sng" dirty="0">
                <a:solidFill>
                  <a:schemeClr val="bg1"/>
                </a:solidFill>
              </a:rPr>
              <a:t>Objective</a:t>
            </a:r>
            <a:r>
              <a:rPr lang="en-US" sz="3600" dirty="0">
                <a:solidFill>
                  <a:schemeClr val="bg1"/>
                </a:solidFill>
              </a:rPr>
              <a:t> – performing cryptanalysis by recording a device’s power LED using COTS video camera.</a:t>
            </a:r>
          </a:p>
        </p:txBody>
      </p:sp>
      <p:sp>
        <p:nvSpPr>
          <p:cNvPr id="3" name="Rounded Rectangle 2">
            <a:extLst>
              <a:ext uri="{FF2B5EF4-FFF2-40B4-BE49-F238E27FC236}">
                <a16:creationId xmlns:a16="http://schemas.microsoft.com/office/drawing/2014/main" id="{610BFCBF-D88A-FC14-BBF4-CCD792D35F6E}"/>
              </a:ext>
            </a:extLst>
          </p:cNvPr>
          <p:cNvSpPr/>
          <p:nvPr/>
        </p:nvSpPr>
        <p:spPr>
          <a:xfrm>
            <a:off x="2464902" y="4695801"/>
            <a:ext cx="9700593" cy="54483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Video cameras can record 60 or 120 frames per second.</a:t>
            </a:r>
          </a:p>
        </p:txBody>
      </p:sp>
      <p:sp>
        <p:nvSpPr>
          <p:cNvPr id="10" name="Rounded Rectangle 9">
            <a:extLst>
              <a:ext uri="{FF2B5EF4-FFF2-40B4-BE49-F238E27FC236}">
                <a16:creationId xmlns:a16="http://schemas.microsoft.com/office/drawing/2014/main" id="{54DDA0A5-7493-906C-F01C-40B93E1E2C49}"/>
              </a:ext>
            </a:extLst>
          </p:cNvPr>
          <p:cNvSpPr/>
          <p:nvPr/>
        </p:nvSpPr>
        <p:spPr>
          <a:xfrm>
            <a:off x="1073930" y="5578997"/>
            <a:ext cx="12716347" cy="108966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A sampling rate of 60 frames per second is not sufficient to perform cryptanalysis.   </a:t>
            </a:r>
          </a:p>
        </p:txBody>
      </p:sp>
      <p:sp>
        <p:nvSpPr>
          <p:cNvPr id="11" name="Rounded Rectangle 10">
            <a:extLst>
              <a:ext uri="{FF2B5EF4-FFF2-40B4-BE49-F238E27FC236}">
                <a16:creationId xmlns:a16="http://schemas.microsoft.com/office/drawing/2014/main" id="{0A0FF7EF-946D-2AF3-6654-946E6836AAA4}"/>
              </a:ext>
            </a:extLst>
          </p:cNvPr>
          <p:cNvSpPr/>
          <p:nvPr/>
        </p:nvSpPr>
        <p:spPr>
          <a:xfrm>
            <a:off x="6218009" y="7007023"/>
            <a:ext cx="2194380" cy="54483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Or is it?</a:t>
            </a:r>
          </a:p>
        </p:txBody>
      </p:sp>
    </p:spTree>
    <p:extLst>
      <p:ext uri="{BB962C8B-B14F-4D97-AF65-F5344CB8AC3E}">
        <p14:creationId xmlns:p14="http://schemas.microsoft.com/office/powerpoint/2010/main" val="318126359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Rolling Shutter</a:t>
            </a:r>
            <a:endParaRPr sz="4800" b="1" dirty="0">
              <a:solidFill>
                <a:schemeClr val="bg1"/>
              </a:solidFill>
              <a:latin typeface="+mj-lt"/>
            </a:endParaRPr>
          </a:p>
        </p:txBody>
      </p:sp>
      <p:sp>
        <p:nvSpPr>
          <p:cNvPr id="4" name="Google Shape;100;p2">
            <a:extLst>
              <a:ext uri="{FF2B5EF4-FFF2-40B4-BE49-F238E27FC236}">
                <a16:creationId xmlns:a16="http://schemas.microsoft.com/office/drawing/2014/main" id="{993AC926-8877-35A2-A67B-300BAEAD2FE1}"/>
              </a:ext>
            </a:extLst>
          </p:cNvPr>
          <p:cNvSpPr txBox="1">
            <a:spLocks/>
          </p:cNvSpPr>
          <p:nvPr/>
        </p:nvSpPr>
        <p:spPr>
          <a:xfrm>
            <a:off x="549837" y="1415859"/>
            <a:ext cx="13709501" cy="6593173"/>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nSpc>
                <a:spcPct val="120000"/>
              </a:lnSpc>
              <a:spcBef>
                <a:spcPts val="0"/>
              </a:spcBef>
              <a:buSzPts val="2800"/>
            </a:pPr>
            <a:r>
              <a:rPr lang="en-US" sz="3600" dirty="0">
                <a:solidFill>
                  <a:schemeClr val="bg1"/>
                </a:solidFill>
              </a:rPr>
              <a:t>99% of video cameras use a rolling shutter to record a video.</a:t>
            </a:r>
          </a:p>
          <a:p>
            <a:pPr marL="571500" lvl="4" indent="-571500">
              <a:spcBef>
                <a:spcPts val="0"/>
              </a:spcBef>
              <a:buSzPts val="2800"/>
              <a:buFont typeface="Arial" panose="020B0604020202020204" pitchFamily="34" charset="0"/>
              <a:buChar char="•"/>
            </a:pPr>
            <a:r>
              <a:rPr lang="en-US" sz="2800" dirty="0">
                <a:solidFill>
                  <a:schemeClr val="bg1"/>
                </a:solidFill>
              </a:rPr>
              <a:t>A single picture is the result of multiple snapshots taken at different times by the video camera.</a:t>
            </a:r>
          </a:p>
          <a:p>
            <a:pPr marL="571500" lvl="4" indent="-571500">
              <a:spcBef>
                <a:spcPts val="0"/>
              </a:spcBef>
              <a:buSzPts val="2800"/>
              <a:buFont typeface="Arial" panose="020B0604020202020204" pitchFamily="34" charset="0"/>
              <a:buChar char="•"/>
            </a:pPr>
            <a:r>
              <a:rPr lang="en-US" sz="2800" dirty="0">
                <a:solidFill>
                  <a:schemeClr val="bg1"/>
                </a:solidFill>
              </a:rPr>
              <a:t>A video camera uses a rolling shutter to scan an object vertically or horizontally and combines the scanned pieces into a single frame.</a:t>
            </a:r>
          </a:p>
          <a:p>
            <a:pPr>
              <a:lnSpc>
                <a:spcPct val="120000"/>
              </a:lnSpc>
              <a:spcBef>
                <a:spcPts val="0"/>
              </a:spcBef>
              <a:buSzPts val="2800"/>
            </a:pPr>
            <a:endParaRPr lang="en-US" sz="3200" dirty="0">
              <a:solidFill>
                <a:schemeClr val="bg1"/>
              </a:solidFill>
            </a:endParaRPr>
          </a:p>
          <a:p>
            <a:pPr>
              <a:lnSpc>
                <a:spcPct val="120000"/>
              </a:lnSpc>
              <a:spcBef>
                <a:spcPts val="0"/>
              </a:spcBef>
              <a:buSzPts val="2800"/>
            </a:pPr>
            <a:endParaRPr lang="en-US" sz="3200" dirty="0">
              <a:solidFill>
                <a:schemeClr val="bg1"/>
              </a:solidFill>
            </a:endParaRPr>
          </a:p>
          <a:p>
            <a:pPr>
              <a:lnSpc>
                <a:spcPct val="120000"/>
              </a:lnSpc>
              <a:spcBef>
                <a:spcPts val="0"/>
              </a:spcBef>
              <a:buSzPts val="2800"/>
            </a:pPr>
            <a:endParaRPr lang="en-US" i="1" dirty="0">
              <a:solidFill>
                <a:schemeClr val="bg1"/>
              </a:solidFill>
            </a:endParaRPr>
          </a:p>
        </p:txBody>
      </p:sp>
      <p:pic>
        <p:nvPicPr>
          <p:cNvPr id="2" name="Picture 2">
            <a:extLst>
              <a:ext uri="{FF2B5EF4-FFF2-40B4-BE49-F238E27FC236}">
                <a16:creationId xmlns:a16="http://schemas.microsoft.com/office/drawing/2014/main" id="{7B78E89E-BBC5-1218-6732-83A799C73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2522" y="5126684"/>
            <a:ext cx="5764695" cy="288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83495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Rolling Shutter</a:t>
            </a:r>
            <a:endParaRPr sz="4800" b="1" dirty="0">
              <a:solidFill>
                <a:schemeClr val="bg1"/>
              </a:solidFill>
              <a:latin typeface="+mj-lt"/>
            </a:endParaRPr>
          </a:p>
        </p:txBody>
      </p:sp>
      <p:sp>
        <p:nvSpPr>
          <p:cNvPr id="7" name="Google Shape;100;p2">
            <a:extLst>
              <a:ext uri="{FF2B5EF4-FFF2-40B4-BE49-F238E27FC236}">
                <a16:creationId xmlns:a16="http://schemas.microsoft.com/office/drawing/2014/main" id="{C4F94776-80D8-183A-6758-1304C52DC3BD}"/>
              </a:ext>
            </a:extLst>
          </p:cNvPr>
          <p:cNvSpPr txBox="1">
            <a:spLocks/>
          </p:cNvSpPr>
          <p:nvPr/>
        </p:nvSpPr>
        <p:spPr>
          <a:xfrm>
            <a:off x="549838" y="1415859"/>
            <a:ext cx="7351757" cy="6593173"/>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nSpc>
                <a:spcPct val="120000"/>
              </a:lnSpc>
              <a:spcBef>
                <a:spcPts val="0"/>
              </a:spcBef>
              <a:buSzPts val="2800"/>
            </a:pPr>
            <a:r>
              <a:rPr lang="en-US" sz="3200" u="sng" dirty="0">
                <a:solidFill>
                  <a:schemeClr val="bg1"/>
                </a:solidFill>
              </a:rPr>
              <a:t>Experiment</a:t>
            </a:r>
          </a:p>
          <a:p>
            <a:pPr marL="514350" indent="-514350">
              <a:lnSpc>
                <a:spcPct val="120000"/>
              </a:lnSpc>
              <a:spcBef>
                <a:spcPts val="0"/>
              </a:spcBef>
              <a:buSzPts val="2800"/>
              <a:buFont typeface="+mj-lt"/>
              <a:buAutoNum type="arabicPeriod"/>
            </a:pPr>
            <a:r>
              <a:rPr lang="en-US" sz="3200" dirty="0">
                <a:solidFill>
                  <a:schemeClr val="bg1"/>
                </a:solidFill>
              </a:rPr>
              <a:t>We programmed an Arduino to turn its power LED on and off in 4 kHz.</a:t>
            </a:r>
          </a:p>
        </p:txBody>
      </p:sp>
      <p:pic>
        <p:nvPicPr>
          <p:cNvPr id="2" name="Picture 1">
            <a:extLst>
              <a:ext uri="{FF2B5EF4-FFF2-40B4-BE49-F238E27FC236}">
                <a16:creationId xmlns:a16="http://schemas.microsoft.com/office/drawing/2014/main" id="{DB7A8F3E-3652-2D0D-A949-D5CA69EACF37}"/>
              </a:ext>
            </a:extLst>
          </p:cNvPr>
          <p:cNvPicPr>
            <a:picLocks noChangeAspect="1"/>
          </p:cNvPicPr>
          <p:nvPr/>
        </p:nvPicPr>
        <p:blipFill rotWithShape="1">
          <a:blip r:embed="rId2"/>
          <a:srcRect r="57416"/>
          <a:stretch/>
        </p:blipFill>
        <p:spPr>
          <a:xfrm>
            <a:off x="8141650" y="1698826"/>
            <a:ext cx="2671662" cy="4834103"/>
          </a:xfrm>
          <a:prstGeom prst="rect">
            <a:avLst/>
          </a:prstGeom>
        </p:spPr>
      </p:pic>
    </p:spTree>
    <p:extLst>
      <p:ext uri="{BB962C8B-B14F-4D97-AF65-F5344CB8AC3E}">
        <p14:creationId xmlns:p14="http://schemas.microsoft.com/office/powerpoint/2010/main" val="254350505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Rolling Shutter</a:t>
            </a:r>
            <a:endParaRPr sz="4800" b="1" dirty="0">
              <a:solidFill>
                <a:schemeClr val="bg1"/>
              </a:solidFill>
              <a:latin typeface="+mj-lt"/>
            </a:endParaRPr>
          </a:p>
        </p:txBody>
      </p:sp>
      <p:pic>
        <p:nvPicPr>
          <p:cNvPr id="2" name="WhatsApp Video 2022-12-19 at 15.24.33">
            <a:hlinkClick r:id="" action="ppaction://media"/>
            <a:extLst>
              <a:ext uri="{FF2B5EF4-FFF2-40B4-BE49-F238E27FC236}">
                <a16:creationId xmlns:a16="http://schemas.microsoft.com/office/drawing/2014/main" id="{D8D0DF5A-7B8D-7305-2505-8D4277EEE3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47229" y="1698827"/>
            <a:ext cx="2671662" cy="4857568"/>
          </a:xfrm>
          <a:prstGeom prst="rect">
            <a:avLst/>
          </a:prstGeom>
        </p:spPr>
      </p:pic>
      <p:sp>
        <p:nvSpPr>
          <p:cNvPr id="7" name="Google Shape;100;p2">
            <a:extLst>
              <a:ext uri="{FF2B5EF4-FFF2-40B4-BE49-F238E27FC236}">
                <a16:creationId xmlns:a16="http://schemas.microsoft.com/office/drawing/2014/main" id="{C4F94776-80D8-183A-6758-1304C52DC3BD}"/>
              </a:ext>
            </a:extLst>
          </p:cNvPr>
          <p:cNvSpPr txBox="1">
            <a:spLocks/>
          </p:cNvSpPr>
          <p:nvPr/>
        </p:nvSpPr>
        <p:spPr>
          <a:xfrm>
            <a:off x="549838" y="1415859"/>
            <a:ext cx="7351757" cy="6593173"/>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nSpc>
                <a:spcPct val="120000"/>
              </a:lnSpc>
              <a:spcBef>
                <a:spcPts val="0"/>
              </a:spcBef>
              <a:buSzPts val="2800"/>
            </a:pPr>
            <a:r>
              <a:rPr lang="en-US" sz="3200" u="sng" dirty="0">
                <a:solidFill>
                  <a:schemeClr val="bg1"/>
                </a:solidFill>
              </a:rPr>
              <a:t>Experiment</a:t>
            </a:r>
          </a:p>
          <a:p>
            <a:pPr marL="514350" indent="-514350">
              <a:lnSpc>
                <a:spcPct val="120000"/>
              </a:lnSpc>
              <a:spcBef>
                <a:spcPts val="0"/>
              </a:spcBef>
              <a:buSzPts val="2800"/>
              <a:buFont typeface="+mj-lt"/>
              <a:buAutoNum type="arabicPeriod"/>
            </a:pPr>
            <a:r>
              <a:rPr lang="en-US" sz="3200" dirty="0">
                <a:solidFill>
                  <a:schemeClr val="bg1"/>
                </a:solidFill>
              </a:rPr>
              <a:t>We programmed an Arduino to turn its power LED on and off in 4 kHz.</a:t>
            </a:r>
          </a:p>
          <a:p>
            <a:pPr marL="514350" indent="-514350">
              <a:lnSpc>
                <a:spcPct val="120000"/>
              </a:lnSpc>
              <a:spcBef>
                <a:spcPts val="0"/>
              </a:spcBef>
              <a:buSzPts val="2800"/>
              <a:buFont typeface="+mj-lt"/>
              <a:buAutoNum type="arabicPeriod"/>
            </a:pPr>
            <a:r>
              <a:rPr lang="en-US" sz="3200" dirty="0">
                <a:solidFill>
                  <a:schemeClr val="bg1"/>
                </a:solidFill>
              </a:rPr>
              <a:t>An extra lens was used to direct the camera of a Samsung Galaxy S22 Ultra to the Arudino’s power LED, so that the view of the LED fills the entire frame.</a:t>
            </a:r>
          </a:p>
        </p:txBody>
      </p:sp>
      <p:pic>
        <p:nvPicPr>
          <p:cNvPr id="11" name="Picture 10">
            <a:extLst>
              <a:ext uri="{FF2B5EF4-FFF2-40B4-BE49-F238E27FC236}">
                <a16:creationId xmlns:a16="http://schemas.microsoft.com/office/drawing/2014/main" id="{305E150B-4057-FA02-7685-674B6287A719}"/>
              </a:ext>
            </a:extLst>
          </p:cNvPr>
          <p:cNvPicPr>
            <a:picLocks noChangeAspect="1"/>
          </p:cNvPicPr>
          <p:nvPr/>
        </p:nvPicPr>
        <p:blipFill>
          <a:blip r:embed="rId5"/>
          <a:stretch>
            <a:fillRect/>
          </a:stretch>
        </p:blipFill>
        <p:spPr>
          <a:xfrm>
            <a:off x="11655557" y="6644967"/>
            <a:ext cx="2665383" cy="1499277"/>
          </a:xfrm>
          <a:prstGeom prst="rect">
            <a:avLst/>
          </a:prstGeom>
        </p:spPr>
      </p:pic>
      <p:sp>
        <p:nvSpPr>
          <p:cNvPr id="12" name="TextBox 11">
            <a:extLst>
              <a:ext uri="{FF2B5EF4-FFF2-40B4-BE49-F238E27FC236}">
                <a16:creationId xmlns:a16="http://schemas.microsoft.com/office/drawing/2014/main" id="{968AA476-BA37-4AEF-3AC7-6E95A82D41C9}"/>
              </a:ext>
            </a:extLst>
          </p:cNvPr>
          <p:cNvSpPr txBox="1"/>
          <p:nvPr/>
        </p:nvSpPr>
        <p:spPr>
          <a:xfrm>
            <a:off x="12301469" y="6647063"/>
            <a:ext cx="148880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Asap SemiBold"/>
                <a:ea typeface="Asap SemiBold"/>
                <a:cs typeface="Asap SemiBold"/>
                <a:sym typeface="Asap SemiBold"/>
              </a:rPr>
              <a:t>The result</a:t>
            </a:r>
          </a:p>
        </p:txBody>
      </p:sp>
      <p:pic>
        <p:nvPicPr>
          <p:cNvPr id="3" name="Picture 2">
            <a:extLst>
              <a:ext uri="{FF2B5EF4-FFF2-40B4-BE49-F238E27FC236}">
                <a16:creationId xmlns:a16="http://schemas.microsoft.com/office/drawing/2014/main" id="{6D4DD420-9F6F-5291-9EE4-699C72AC8CBC}"/>
              </a:ext>
            </a:extLst>
          </p:cNvPr>
          <p:cNvPicPr>
            <a:picLocks noChangeAspect="1"/>
          </p:cNvPicPr>
          <p:nvPr/>
        </p:nvPicPr>
        <p:blipFill rotWithShape="1">
          <a:blip r:embed="rId6"/>
          <a:srcRect r="57416"/>
          <a:stretch/>
        </p:blipFill>
        <p:spPr>
          <a:xfrm>
            <a:off x="8141650" y="1698826"/>
            <a:ext cx="2671662" cy="4834103"/>
          </a:xfrm>
          <a:prstGeom prst="rect">
            <a:avLst/>
          </a:prstGeom>
        </p:spPr>
      </p:pic>
    </p:spTree>
    <p:extLst>
      <p:ext uri="{BB962C8B-B14F-4D97-AF65-F5344CB8AC3E}">
        <p14:creationId xmlns:p14="http://schemas.microsoft.com/office/powerpoint/2010/main" val="30442423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Rolling Shutter</a:t>
            </a:r>
            <a:endParaRPr sz="4800" b="1" dirty="0">
              <a:solidFill>
                <a:schemeClr val="bg1"/>
              </a:solidFill>
              <a:latin typeface="+mj-lt"/>
            </a:endParaRPr>
          </a:p>
        </p:txBody>
      </p:sp>
      <p:sp>
        <p:nvSpPr>
          <p:cNvPr id="7" name="Google Shape;100;p2">
            <a:extLst>
              <a:ext uri="{FF2B5EF4-FFF2-40B4-BE49-F238E27FC236}">
                <a16:creationId xmlns:a16="http://schemas.microsoft.com/office/drawing/2014/main" id="{C4F94776-80D8-183A-6758-1304C52DC3BD}"/>
              </a:ext>
            </a:extLst>
          </p:cNvPr>
          <p:cNvSpPr txBox="1">
            <a:spLocks/>
          </p:cNvSpPr>
          <p:nvPr/>
        </p:nvSpPr>
        <p:spPr>
          <a:xfrm>
            <a:off x="549838" y="1415859"/>
            <a:ext cx="7351757" cy="6593173"/>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nSpc>
                <a:spcPct val="120000"/>
              </a:lnSpc>
              <a:spcBef>
                <a:spcPts val="0"/>
              </a:spcBef>
              <a:buSzPts val="2800"/>
            </a:pPr>
            <a:r>
              <a:rPr lang="en-US" sz="3200" u="sng" dirty="0">
                <a:solidFill>
                  <a:schemeClr val="bg1"/>
                </a:solidFill>
              </a:rPr>
              <a:t>Experiment</a:t>
            </a:r>
          </a:p>
          <a:p>
            <a:pPr marL="514350" indent="-514350">
              <a:lnSpc>
                <a:spcPct val="120000"/>
              </a:lnSpc>
              <a:spcBef>
                <a:spcPts val="0"/>
              </a:spcBef>
              <a:buSzPts val="2800"/>
              <a:buFont typeface="+mj-lt"/>
              <a:buAutoNum type="arabicPeriod"/>
            </a:pPr>
            <a:r>
              <a:rPr lang="en-US" sz="3200" dirty="0">
                <a:solidFill>
                  <a:schemeClr val="bg1"/>
                </a:solidFill>
              </a:rPr>
              <a:t>We programmed an Arduino to turn its power LED on and off in 4 kHz.</a:t>
            </a:r>
          </a:p>
          <a:p>
            <a:pPr marL="514350" indent="-514350">
              <a:lnSpc>
                <a:spcPct val="120000"/>
              </a:lnSpc>
              <a:spcBef>
                <a:spcPts val="0"/>
              </a:spcBef>
              <a:buSzPts val="2800"/>
              <a:buFont typeface="+mj-lt"/>
              <a:buAutoNum type="arabicPeriod"/>
            </a:pPr>
            <a:r>
              <a:rPr lang="en-US" sz="3200" dirty="0">
                <a:solidFill>
                  <a:schemeClr val="bg1"/>
                </a:solidFill>
              </a:rPr>
              <a:t>An extra lens was used to direct the camera of a Samsung Galaxy S22 Ultra to the </a:t>
            </a:r>
            <a:r>
              <a:rPr lang="en-US" sz="3200" dirty="0" err="1">
                <a:solidFill>
                  <a:schemeClr val="bg1"/>
                </a:solidFill>
              </a:rPr>
              <a:t>Arudino’s</a:t>
            </a:r>
            <a:r>
              <a:rPr lang="en-US" sz="3200" dirty="0">
                <a:solidFill>
                  <a:schemeClr val="bg1"/>
                </a:solidFill>
              </a:rPr>
              <a:t> power LED, so that the view of the LED fills the entire frame.</a:t>
            </a:r>
          </a:p>
        </p:txBody>
      </p:sp>
      <p:pic>
        <p:nvPicPr>
          <p:cNvPr id="10" name="Picture 9">
            <a:extLst>
              <a:ext uri="{FF2B5EF4-FFF2-40B4-BE49-F238E27FC236}">
                <a16:creationId xmlns:a16="http://schemas.microsoft.com/office/drawing/2014/main" id="{6DF74DD0-14BC-802B-8787-C09C6805D5D2}"/>
              </a:ext>
            </a:extLst>
          </p:cNvPr>
          <p:cNvPicPr>
            <a:picLocks noChangeAspect="1"/>
          </p:cNvPicPr>
          <p:nvPr/>
        </p:nvPicPr>
        <p:blipFill rotWithShape="1">
          <a:blip r:embed="rId2"/>
          <a:srcRect r="57416"/>
          <a:stretch/>
        </p:blipFill>
        <p:spPr>
          <a:xfrm>
            <a:off x="8141650" y="1698826"/>
            <a:ext cx="2671662" cy="4834103"/>
          </a:xfrm>
          <a:prstGeom prst="rect">
            <a:avLst/>
          </a:prstGeom>
        </p:spPr>
      </p:pic>
      <p:pic>
        <p:nvPicPr>
          <p:cNvPr id="3" name="Picture 2">
            <a:extLst>
              <a:ext uri="{FF2B5EF4-FFF2-40B4-BE49-F238E27FC236}">
                <a16:creationId xmlns:a16="http://schemas.microsoft.com/office/drawing/2014/main" id="{5A57983C-7018-B967-6E13-FD8D52573D13}"/>
              </a:ext>
            </a:extLst>
          </p:cNvPr>
          <p:cNvPicPr>
            <a:picLocks noChangeAspect="1"/>
          </p:cNvPicPr>
          <p:nvPr/>
        </p:nvPicPr>
        <p:blipFill>
          <a:blip r:embed="rId3"/>
          <a:stretch>
            <a:fillRect/>
          </a:stretch>
        </p:blipFill>
        <p:spPr>
          <a:xfrm>
            <a:off x="11655557" y="6644967"/>
            <a:ext cx="2665383" cy="1499277"/>
          </a:xfrm>
          <a:prstGeom prst="rect">
            <a:avLst/>
          </a:prstGeom>
        </p:spPr>
      </p:pic>
      <p:sp>
        <p:nvSpPr>
          <p:cNvPr id="4" name="TextBox 3">
            <a:extLst>
              <a:ext uri="{FF2B5EF4-FFF2-40B4-BE49-F238E27FC236}">
                <a16:creationId xmlns:a16="http://schemas.microsoft.com/office/drawing/2014/main" id="{3A817056-8553-2B5F-4263-9803885C9C17}"/>
              </a:ext>
            </a:extLst>
          </p:cNvPr>
          <p:cNvSpPr txBox="1"/>
          <p:nvPr/>
        </p:nvSpPr>
        <p:spPr>
          <a:xfrm>
            <a:off x="12301469" y="6647063"/>
            <a:ext cx="148880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Asap SemiBold"/>
                <a:ea typeface="Asap SemiBold"/>
                <a:cs typeface="Asap SemiBold"/>
                <a:sym typeface="Asap SemiBold"/>
              </a:rPr>
              <a:t>The result</a:t>
            </a:r>
          </a:p>
        </p:txBody>
      </p:sp>
      <p:pic>
        <p:nvPicPr>
          <p:cNvPr id="5" name="Picture 4">
            <a:extLst>
              <a:ext uri="{FF2B5EF4-FFF2-40B4-BE49-F238E27FC236}">
                <a16:creationId xmlns:a16="http://schemas.microsoft.com/office/drawing/2014/main" id="{BA716F61-1F58-BFBD-4CAB-9D3DA1154565}"/>
              </a:ext>
            </a:extLst>
          </p:cNvPr>
          <p:cNvPicPr>
            <a:picLocks noChangeAspect="1"/>
          </p:cNvPicPr>
          <p:nvPr/>
        </p:nvPicPr>
        <p:blipFill rotWithShape="1">
          <a:blip r:embed="rId2"/>
          <a:srcRect l="58046" r="-630"/>
          <a:stretch/>
        </p:blipFill>
        <p:spPr>
          <a:xfrm>
            <a:off x="11047229" y="1722291"/>
            <a:ext cx="2671662" cy="4834104"/>
          </a:xfrm>
          <a:prstGeom prst="rect">
            <a:avLst/>
          </a:prstGeom>
        </p:spPr>
      </p:pic>
      <p:sp>
        <p:nvSpPr>
          <p:cNvPr id="2" name="Rounded Rectangle 1">
            <a:extLst>
              <a:ext uri="{FF2B5EF4-FFF2-40B4-BE49-F238E27FC236}">
                <a16:creationId xmlns:a16="http://schemas.microsoft.com/office/drawing/2014/main" id="{157335C1-83AF-DF9F-5C86-35625A312BB5}"/>
              </a:ext>
            </a:extLst>
          </p:cNvPr>
          <p:cNvSpPr/>
          <p:nvPr/>
        </p:nvSpPr>
        <p:spPr>
          <a:xfrm>
            <a:off x="909569" y="5576479"/>
            <a:ext cx="10423032" cy="163449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By filling the frame with the view of the LED, we exploit a video camera’s rolling shutter to increase the number of measurements obtained at different times.</a:t>
            </a:r>
          </a:p>
        </p:txBody>
      </p:sp>
    </p:spTree>
    <p:extLst>
      <p:ext uri="{BB962C8B-B14F-4D97-AF65-F5344CB8AC3E}">
        <p14:creationId xmlns:p14="http://schemas.microsoft.com/office/powerpoint/2010/main" val="25739417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Rolling Shutter</a:t>
            </a:r>
            <a:endParaRPr sz="4800" b="1" dirty="0">
              <a:solidFill>
                <a:schemeClr val="bg1"/>
              </a:solidFill>
              <a:latin typeface="+mj-lt"/>
            </a:endParaRPr>
          </a:p>
        </p:txBody>
      </p:sp>
      <p:sp>
        <p:nvSpPr>
          <p:cNvPr id="7" name="Google Shape;100;p2">
            <a:extLst>
              <a:ext uri="{FF2B5EF4-FFF2-40B4-BE49-F238E27FC236}">
                <a16:creationId xmlns:a16="http://schemas.microsoft.com/office/drawing/2014/main" id="{C4F94776-80D8-183A-6758-1304C52DC3BD}"/>
              </a:ext>
            </a:extLst>
          </p:cNvPr>
          <p:cNvSpPr txBox="1">
            <a:spLocks/>
          </p:cNvSpPr>
          <p:nvPr/>
        </p:nvSpPr>
        <p:spPr>
          <a:xfrm>
            <a:off x="549838" y="1415859"/>
            <a:ext cx="7351757" cy="6593173"/>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nSpc>
                <a:spcPct val="120000"/>
              </a:lnSpc>
              <a:spcBef>
                <a:spcPts val="0"/>
              </a:spcBef>
              <a:buSzPts val="2800"/>
            </a:pPr>
            <a:r>
              <a:rPr lang="en-US" sz="3200" u="sng" dirty="0">
                <a:solidFill>
                  <a:schemeClr val="bg1"/>
                </a:solidFill>
              </a:rPr>
              <a:t>Experiment</a:t>
            </a:r>
          </a:p>
          <a:p>
            <a:pPr marL="514350" indent="-514350">
              <a:lnSpc>
                <a:spcPct val="120000"/>
              </a:lnSpc>
              <a:spcBef>
                <a:spcPts val="0"/>
              </a:spcBef>
              <a:buSzPts val="2800"/>
              <a:buFont typeface="+mj-lt"/>
              <a:buAutoNum type="arabicPeriod"/>
            </a:pPr>
            <a:r>
              <a:rPr lang="en-US" sz="3200" dirty="0">
                <a:solidFill>
                  <a:schemeClr val="bg1"/>
                </a:solidFill>
              </a:rPr>
              <a:t>We programmed an Arduino to turn its power LED on and off in 4 kHz.</a:t>
            </a:r>
          </a:p>
          <a:p>
            <a:pPr marL="514350" indent="-514350">
              <a:lnSpc>
                <a:spcPct val="120000"/>
              </a:lnSpc>
              <a:spcBef>
                <a:spcPts val="0"/>
              </a:spcBef>
              <a:buSzPts val="2800"/>
              <a:buFont typeface="+mj-lt"/>
              <a:buAutoNum type="arabicPeriod"/>
            </a:pPr>
            <a:r>
              <a:rPr lang="en-US" sz="3200" dirty="0">
                <a:solidFill>
                  <a:schemeClr val="bg1"/>
                </a:solidFill>
              </a:rPr>
              <a:t>An extra lens was used to direct the camera of a Samsung Galaxy S22 Ultra to the </a:t>
            </a:r>
            <a:r>
              <a:rPr lang="en-US" sz="3200" dirty="0" err="1">
                <a:solidFill>
                  <a:schemeClr val="bg1"/>
                </a:solidFill>
              </a:rPr>
              <a:t>Arudino’s</a:t>
            </a:r>
            <a:r>
              <a:rPr lang="en-US" sz="3200" dirty="0">
                <a:solidFill>
                  <a:schemeClr val="bg1"/>
                </a:solidFill>
              </a:rPr>
              <a:t> power LED, so that the view of the LED fills the entire frame.</a:t>
            </a:r>
          </a:p>
        </p:txBody>
      </p:sp>
      <p:pic>
        <p:nvPicPr>
          <p:cNvPr id="10" name="Picture 9">
            <a:extLst>
              <a:ext uri="{FF2B5EF4-FFF2-40B4-BE49-F238E27FC236}">
                <a16:creationId xmlns:a16="http://schemas.microsoft.com/office/drawing/2014/main" id="{6DF74DD0-14BC-802B-8787-C09C6805D5D2}"/>
              </a:ext>
            </a:extLst>
          </p:cNvPr>
          <p:cNvPicPr>
            <a:picLocks noChangeAspect="1"/>
          </p:cNvPicPr>
          <p:nvPr/>
        </p:nvPicPr>
        <p:blipFill rotWithShape="1">
          <a:blip r:embed="rId2"/>
          <a:srcRect r="57416"/>
          <a:stretch/>
        </p:blipFill>
        <p:spPr>
          <a:xfrm>
            <a:off x="8141650" y="1698826"/>
            <a:ext cx="2671662" cy="4834103"/>
          </a:xfrm>
          <a:prstGeom prst="rect">
            <a:avLst/>
          </a:prstGeom>
        </p:spPr>
      </p:pic>
      <p:pic>
        <p:nvPicPr>
          <p:cNvPr id="3" name="Picture 2">
            <a:extLst>
              <a:ext uri="{FF2B5EF4-FFF2-40B4-BE49-F238E27FC236}">
                <a16:creationId xmlns:a16="http://schemas.microsoft.com/office/drawing/2014/main" id="{5A57983C-7018-B967-6E13-FD8D52573D13}"/>
              </a:ext>
            </a:extLst>
          </p:cNvPr>
          <p:cNvPicPr>
            <a:picLocks noChangeAspect="1"/>
          </p:cNvPicPr>
          <p:nvPr/>
        </p:nvPicPr>
        <p:blipFill>
          <a:blip r:embed="rId3"/>
          <a:stretch>
            <a:fillRect/>
          </a:stretch>
        </p:blipFill>
        <p:spPr>
          <a:xfrm>
            <a:off x="11655557" y="6644967"/>
            <a:ext cx="2665383" cy="1499277"/>
          </a:xfrm>
          <a:prstGeom prst="rect">
            <a:avLst/>
          </a:prstGeom>
        </p:spPr>
      </p:pic>
      <p:sp>
        <p:nvSpPr>
          <p:cNvPr id="4" name="TextBox 3">
            <a:extLst>
              <a:ext uri="{FF2B5EF4-FFF2-40B4-BE49-F238E27FC236}">
                <a16:creationId xmlns:a16="http://schemas.microsoft.com/office/drawing/2014/main" id="{3A817056-8553-2B5F-4263-9803885C9C17}"/>
              </a:ext>
            </a:extLst>
          </p:cNvPr>
          <p:cNvSpPr txBox="1"/>
          <p:nvPr/>
        </p:nvSpPr>
        <p:spPr>
          <a:xfrm>
            <a:off x="12301469" y="6647063"/>
            <a:ext cx="148880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Asap SemiBold"/>
                <a:ea typeface="Asap SemiBold"/>
                <a:cs typeface="Asap SemiBold"/>
                <a:sym typeface="Asap SemiBold"/>
              </a:rPr>
              <a:t>The result</a:t>
            </a:r>
          </a:p>
        </p:txBody>
      </p:sp>
      <p:pic>
        <p:nvPicPr>
          <p:cNvPr id="5" name="Picture 4">
            <a:extLst>
              <a:ext uri="{FF2B5EF4-FFF2-40B4-BE49-F238E27FC236}">
                <a16:creationId xmlns:a16="http://schemas.microsoft.com/office/drawing/2014/main" id="{BA716F61-1F58-BFBD-4CAB-9D3DA1154565}"/>
              </a:ext>
            </a:extLst>
          </p:cNvPr>
          <p:cNvPicPr>
            <a:picLocks noChangeAspect="1"/>
          </p:cNvPicPr>
          <p:nvPr/>
        </p:nvPicPr>
        <p:blipFill rotWithShape="1">
          <a:blip r:embed="rId2"/>
          <a:srcRect l="58046" r="-630"/>
          <a:stretch/>
        </p:blipFill>
        <p:spPr>
          <a:xfrm>
            <a:off x="11047229" y="1722291"/>
            <a:ext cx="2671662" cy="4834104"/>
          </a:xfrm>
          <a:prstGeom prst="rect">
            <a:avLst/>
          </a:prstGeom>
        </p:spPr>
      </p:pic>
      <p:sp>
        <p:nvSpPr>
          <p:cNvPr id="8" name="Rounded Rectangle 7">
            <a:extLst>
              <a:ext uri="{FF2B5EF4-FFF2-40B4-BE49-F238E27FC236}">
                <a16:creationId xmlns:a16="http://schemas.microsoft.com/office/drawing/2014/main" id="{E158A6FC-1F3E-6863-66DF-4EA3BA720EF9}"/>
              </a:ext>
            </a:extLst>
          </p:cNvPr>
          <p:cNvSpPr/>
          <p:nvPr/>
        </p:nvSpPr>
        <p:spPr>
          <a:xfrm>
            <a:off x="909569" y="7333627"/>
            <a:ext cx="10182282" cy="54483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This allows us to detect the 4 kHz flicker even with 60 frames</a:t>
            </a:r>
          </a:p>
        </p:txBody>
      </p:sp>
      <p:sp>
        <p:nvSpPr>
          <p:cNvPr id="2" name="Rounded Rectangle 1">
            <a:extLst>
              <a:ext uri="{FF2B5EF4-FFF2-40B4-BE49-F238E27FC236}">
                <a16:creationId xmlns:a16="http://schemas.microsoft.com/office/drawing/2014/main" id="{157335C1-83AF-DF9F-5C86-35625A312BB5}"/>
              </a:ext>
            </a:extLst>
          </p:cNvPr>
          <p:cNvSpPr/>
          <p:nvPr/>
        </p:nvSpPr>
        <p:spPr>
          <a:xfrm>
            <a:off x="909569" y="5576479"/>
            <a:ext cx="10423032" cy="163449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By filling the frame with the view of the LED, we exploit a video camera’s rolling shutter to increase the number of measurements obtained at different times.</a:t>
            </a:r>
          </a:p>
        </p:txBody>
      </p:sp>
    </p:spTree>
    <p:extLst>
      <p:ext uri="{BB962C8B-B14F-4D97-AF65-F5344CB8AC3E}">
        <p14:creationId xmlns:p14="http://schemas.microsoft.com/office/powerpoint/2010/main" val="4422702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Rolling Shutter</a:t>
            </a:r>
            <a:endParaRPr sz="4800" b="1" dirty="0">
              <a:solidFill>
                <a:schemeClr val="bg1"/>
              </a:solidFill>
              <a:latin typeface="+mj-lt"/>
            </a:endParaRPr>
          </a:p>
        </p:txBody>
      </p:sp>
      <p:pic>
        <p:nvPicPr>
          <p:cNvPr id="5" name="Picture 4">
            <a:extLst>
              <a:ext uri="{FF2B5EF4-FFF2-40B4-BE49-F238E27FC236}">
                <a16:creationId xmlns:a16="http://schemas.microsoft.com/office/drawing/2014/main" id="{E66FBBB8-0200-2F63-0670-D99661D44EB0}"/>
              </a:ext>
            </a:extLst>
          </p:cNvPr>
          <p:cNvPicPr>
            <a:picLocks noChangeAspect="1"/>
          </p:cNvPicPr>
          <p:nvPr/>
        </p:nvPicPr>
        <p:blipFill>
          <a:blip r:embed="rId2"/>
          <a:stretch>
            <a:fillRect/>
          </a:stretch>
        </p:blipFill>
        <p:spPr>
          <a:xfrm>
            <a:off x="11655557" y="6644967"/>
            <a:ext cx="2665383" cy="1499277"/>
          </a:xfrm>
          <a:prstGeom prst="rect">
            <a:avLst/>
          </a:prstGeom>
        </p:spPr>
      </p:pic>
      <p:sp>
        <p:nvSpPr>
          <p:cNvPr id="7" name="Google Shape;100;p2">
            <a:extLst>
              <a:ext uri="{FF2B5EF4-FFF2-40B4-BE49-F238E27FC236}">
                <a16:creationId xmlns:a16="http://schemas.microsoft.com/office/drawing/2014/main" id="{C4F94776-80D8-183A-6758-1304C52DC3BD}"/>
              </a:ext>
            </a:extLst>
          </p:cNvPr>
          <p:cNvSpPr txBox="1">
            <a:spLocks/>
          </p:cNvSpPr>
          <p:nvPr/>
        </p:nvSpPr>
        <p:spPr>
          <a:xfrm>
            <a:off x="549838" y="1415859"/>
            <a:ext cx="7351757" cy="6593173"/>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nSpc>
                <a:spcPct val="120000"/>
              </a:lnSpc>
              <a:spcBef>
                <a:spcPts val="0"/>
              </a:spcBef>
              <a:buSzPts val="2800"/>
            </a:pPr>
            <a:r>
              <a:rPr lang="en-US" sz="3200" u="sng" dirty="0">
                <a:solidFill>
                  <a:schemeClr val="bg1"/>
                </a:solidFill>
              </a:rPr>
              <a:t>Experiment</a:t>
            </a:r>
          </a:p>
          <a:p>
            <a:pPr marL="514350" indent="-514350">
              <a:lnSpc>
                <a:spcPct val="120000"/>
              </a:lnSpc>
              <a:spcBef>
                <a:spcPts val="0"/>
              </a:spcBef>
              <a:buSzPts val="2800"/>
              <a:buFont typeface="+mj-lt"/>
              <a:buAutoNum type="arabicPeriod"/>
            </a:pPr>
            <a:r>
              <a:rPr lang="en-US" sz="3200" dirty="0">
                <a:solidFill>
                  <a:schemeClr val="bg1"/>
                </a:solidFill>
              </a:rPr>
              <a:t>We programmed an Arduino to turn its power LED on and off in 4 kHz.</a:t>
            </a:r>
          </a:p>
          <a:p>
            <a:pPr marL="514350" indent="-514350">
              <a:lnSpc>
                <a:spcPct val="120000"/>
              </a:lnSpc>
              <a:spcBef>
                <a:spcPts val="0"/>
              </a:spcBef>
              <a:buSzPts val="2800"/>
              <a:buFont typeface="+mj-lt"/>
              <a:buAutoNum type="arabicPeriod"/>
            </a:pPr>
            <a:r>
              <a:rPr lang="en-US" sz="3200" dirty="0">
                <a:solidFill>
                  <a:schemeClr val="bg1"/>
                </a:solidFill>
              </a:rPr>
              <a:t>An extra lens was used to direct the camera of a Samsung Galaxy S22 Ultra to the </a:t>
            </a:r>
            <a:r>
              <a:rPr lang="en-US" sz="3200" dirty="0" err="1">
                <a:solidFill>
                  <a:schemeClr val="bg1"/>
                </a:solidFill>
              </a:rPr>
              <a:t>Arudino’s</a:t>
            </a:r>
            <a:r>
              <a:rPr lang="en-US" sz="3200" dirty="0">
                <a:solidFill>
                  <a:schemeClr val="bg1"/>
                </a:solidFill>
              </a:rPr>
              <a:t> power LED, so that the view of the LED fills the entire frame.</a:t>
            </a:r>
          </a:p>
        </p:txBody>
      </p:sp>
      <p:pic>
        <p:nvPicPr>
          <p:cNvPr id="10" name="Picture 9">
            <a:extLst>
              <a:ext uri="{FF2B5EF4-FFF2-40B4-BE49-F238E27FC236}">
                <a16:creationId xmlns:a16="http://schemas.microsoft.com/office/drawing/2014/main" id="{6DF74DD0-14BC-802B-8787-C09C6805D5D2}"/>
              </a:ext>
            </a:extLst>
          </p:cNvPr>
          <p:cNvPicPr>
            <a:picLocks noChangeAspect="1"/>
          </p:cNvPicPr>
          <p:nvPr/>
        </p:nvPicPr>
        <p:blipFill rotWithShape="1">
          <a:blip r:embed="rId3"/>
          <a:srcRect r="57416"/>
          <a:stretch/>
        </p:blipFill>
        <p:spPr>
          <a:xfrm>
            <a:off x="8141650" y="1698826"/>
            <a:ext cx="2671662" cy="4834103"/>
          </a:xfrm>
          <a:prstGeom prst="rect">
            <a:avLst/>
          </a:prstGeom>
        </p:spPr>
      </p:pic>
      <p:sp>
        <p:nvSpPr>
          <p:cNvPr id="12" name="TextBox 11">
            <a:extLst>
              <a:ext uri="{FF2B5EF4-FFF2-40B4-BE49-F238E27FC236}">
                <a16:creationId xmlns:a16="http://schemas.microsoft.com/office/drawing/2014/main" id="{8C81BD92-EFF0-E293-37DF-A4C7637C3771}"/>
              </a:ext>
            </a:extLst>
          </p:cNvPr>
          <p:cNvSpPr txBox="1"/>
          <p:nvPr/>
        </p:nvSpPr>
        <p:spPr>
          <a:xfrm>
            <a:off x="12301469" y="6647063"/>
            <a:ext cx="148880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Asap SemiBold"/>
                <a:ea typeface="Asap SemiBold"/>
                <a:cs typeface="Asap SemiBold"/>
                <a:sym typeface="Asap SemiBold"/>
              </a:rPr>
              <a:t>The result</a:t>
            </a:r>
          </a:p>
        </p:txBody>
      </p:sp>
      <p:pic>
        <p:nvPicPr>
          <p:cNvPr id="3" name="Picture 2">
            <a:extLst>
              <a:ext uri="{FF2B5EF4-FFF2-40B4-BE49-F238E27FC236}">
                <a16:creationId xmlns:a16="http://schemas.microsoft.com/office/drawing/2014/main" id="{E9AED5E6-8EA9-26E7-8130-CAF9829D2B97}"/>
              </a:ext>
            </a:extLst>
          </p:cNvPr>
          <p:cNvPicPr>
            <a:picLocks noChangeAspect="1"/>
          </p:cNvPicPr>
          <p:nvPr/>
        </p:nvPicPr>
        <p:blipFill rotWithShape="1">
          <a:blip r:embed="rId3"/>
          <a:srcRect l="58046" r="-630"/>
          <a:stretch/>
        </p:blipFill>
        <p:spPr>
          <a:xfrm>
            <a:off x="11047229" y="1722291"/>
            <a:ext cx="2671662" cy="4834104"/>
          </a:xfrm>
          <a:prstGeom prst="rect">
            <a:avLst/>
          </a:prstGeom>
        </p:spPr>
      </p:pic>
      <p:sp>
        <p:nvSpPr>
          <p:cNvPr id="2" name="Rounded Rectangle 1">
            <a:extLst>
              <a:ext uri="{FF2B5EF4-FFF2-40B4-BE49-F238E27FC236}">
                <a16:creationId xmlns:a16="http://schemas.microsoft.com/office/drawing/2014/main" id="{157335C1-83AF-DF9F-5C86-35625A312BB5}"/>
              </a:ext>
            </a:extLst>
          </p:cNvPr>
          <p:cNvSpPr/>
          <p:nvPr/>
        </p:nvSpPr>
        <p:spPr>
          <a:xfrm>
            <a:off x="840123" y="6393724"/>
            <a:ext cx="12080894" cy="163449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a:r>
              <a:rPr lang="en-US" sz="3200" dirty="0"/>
              <a:t>Theoretically, by exploiting a video camera’s rolling shutter, we can increase the sampling rate by three orders of magnitude: from the FPS rate (60 measurements per second) to the rolling shutter rate (60K). </a:t>
            </a:r>
          </a:p>
        </p:txBody>
      </p:sp>
    </p:spTree>
    <p:extLst>
      <p:ext uri="{BB962C8B-B14F-4D97-AF65-F5344CB8AC3E}">
        <p14:creationId xmlns:p14="http://schemas.microsoft.com/office/powerpoint/2010/main" val="332921719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Rolling Shutter</a:t>
            </a:r>
            <a:endParaRPr sz="4800" b="1" dirty="0">
              <a:solidFill>
                <a:schemeClr val="bg1"/>
              </a:solidFill>
              <a:latin typeface="+mj-lt"/>
            </a:endParaRPr>
          </a:p>
        </p:txBody>
      </p:sp>
      <p:pic>
        <p:nvPicPr>
          <p:cNvPr id="5" name="Picture 4">
            <a:extLst>
              <a:ext uri="{FF2B5EF4-FFF2-40B4-BE49-F238E27FC236}">
                <a16:creationId xmlns:a16="http://schemas.microsoft.com/office/drawing/2014/main" id="{E66FBBB8-0200-2F63-0670-D99661D44EB0}"/>
              </a:ext>
            </a:extLst>
          </p:cNvPr>
          <p:cNvPicPr>
            <a:picLocks noChangeAspect="1"/>
          </p:cNvPicPr>
          <p:nvPr/>
        </p:nvPicPr>
        <p:blipFill>
          <a:blip r:embed="rId2"/>
          <a:stretch>
            <a:fillRect/>
          </a:stretch>
        </p:blipFill>
        <p:spPr>
          <a:xfrm>
            <a:off x="11655557" y="6644967"/>
            <a:ext cx="2665383" cy="1499277"/>
          </a:xfrm>
          <a:prstGeom prst="rect">
            <a:avLst/>
          </a:prstGeom>
        </p:spPr>
      </p:pic>
      <p:sp>
        <p:nvSpPr>
          <p:cNvPr id="7" name="Google Shape;100;p2">
            <a:extLst>
              <a:ext uri="{FF2B5EF4-FFF2-40B4-BE49-F238E27FC236}">
                <a16:creationId xmlns:a16="http://schemas.microsoft.com/office/drawing/2014/main" id="{C4F94776-80D8-183A-6758-1304C52DC3BD}"/>
              </a:ext>
            </a:extLst>
          </p:cNvPr>
          <p:cNvSpPr txBox="1">
            <a:spLocks/>
          </p:cNvSpPr>
          <p:nvPr/>
        </p:nvSpPr>
        <p:spPr>
          <a:xfrm>
            <a:off x="549838" y="1415859"/>
            <a:ext cx="7351757" cy="6593173"/>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nSpc>
                <a:spcPct val="120000"/>
              </a:lnSpc>
              <a:spcBef>
                <a:spcPts val="0"/>
              </a:spcBef>
              <a:buSzPts val="2800"/>
            </a:pPr>
            <a:r>
              <a:rPr lang="en-US" sz="3200" u="sng" dirty="0">
                <a:solidFill>
                  <a:schemeClr val="bg1"/>
                </a:solidFill>
              </a:rPr>
              <a:t>Experiment</a:t>
            </a:r>
          </a:p>
          <a:p>
            <a:pPr marL="514350" indent="-514350">
              <a:lnSpc>
                <a:spcPct val="120000"/>
              </a:lnSpc>
              <a:spcBef>
                <a:spcPts val="0"/>
              </a:spcBef>
              <a:buSzPts val="2800"/>
              <a:buFont typeface="+mj-lt"/>
              <a:buAutoNum type="arabicPeriod"/>
            </a:pPr>
            <a:r>
              <a:rPr lang="en-US" sz="3200" dirty="0">
                <a:solidFill>
                  <a:schemeClr val="bg1"/>
                </a:solidFill>
              </a:rPr>
              <a:t>We programmed an Arduino to turn its power LED on and off in 4 kHz.</a:t>
            </a:r>
          </a:p>
          <a:p>
            <a:pPr marL="514350" indent="-514350">
              <a:lnSpc>
                <a:spcPct val="120000"/>
              </a:lnSpc>
              <a:spcBef>
                <a:spcPts val="0"/>
              </a:spcBef>
              <a:buSzPts val="2800"/>
              <a:buFont typeface="+mj-lt"/>
              <a:buAutoNum type="arabicPeriod"/>
            </a:pPr>
            <a:r>
              <a:rPr lang="en-US" sz="3200" dirty="0">
                <a:solidFill>
                  <a:schemeClr val="bg1"/>
                </a:solidFill>
              </a:rPr>
              <a:t>An extra lens was used to direct the camera of a Samsung Galaxy S22 Ultra to the </a:t>
            </a:r>
            <a:r>
              <a:rPr lang="en-US" sz="3200" dirty="0" err="1">
                <a:solidFill>
                  <a:schemeClr val="bg1"/>
                </a:solidFill>
              </a:rPr>
              <a:t>Arudino’s</a:t>
            </a:r>
            <a:r>
              <a:rPr lang="en-US" sz="3200" dirty="0">
                <a:solidFill>
                  <a:schemeClr val="bg1"/>
                </a:solidFill>
              </a:rPr>
              <a:t> power LED, so that the view of the LED fills the entire frame.</a:t>
            </a:r>
          </a:p>
        </p:txBody>
      </p:sp>
      <p:pic>
        <p:nvPicPr>
          <p:cNvPr id="10" name="Picture 9">
            <a:extLst>
              <a:ext uri="{FF2B5EF4-FFF2-40B4-BE49-F238E27FC236}">
                <a16:creationId xmlns:a16="http://schemas.microsoft.com/office/drawing/2014/main" id="{6DF74DD0-14BC-802B-8787-C09C6805D5D2}"/>
              </a:ext>
            </a:extLst>
          </p:cNvPr>
          <p:cNvPicPr>
            <a:picLocks noChangeAspect="1"/>
          </p:cNvPicPr>
          <p:nvPr/>
        </p:nvPicPr>
        <p:blipFill rotWithShape="1">
          <a:blip r:embed="rId3"/>
          <a:srcRect r="57416"/>
          <a:stretch/>
        </p:blipFill>
        <p:spPr>
          <a:xfrm>
            <a:off x="8141650" y="1698826"/>
            <a:ext cx="2671662" cy="4834103"/>
          </a:xfrm>
          <a:prstGeom prst="rect">
            <a:avLst/>
          </a:prstGeom>
        </p:spPr>
      </p:pic>
      <p:sp>
        <p:nvSpPr>
          <p:cNvPr id="12" name="TextBox 11">
            <a:extLst>
              <a:ext uri="{FF2B5EF4-FFF2-40B4-BE49-F238E27FC236}">
                <a16:creationId xmlns:a16="http://schemas.microsoft.com/office/drawing/2014/main" id="{8C81BD92-EFF0-E293-37DF-A4C7637C3771}"/>
              </a:ext>
            </a:extLst>
          </p:cNvPr>
          <p:cNvSpPr txBox="1"/>
          <p:nvPr/>
        </p:nvSpPr>
        <p:spPr>
          <a:xfrm>
            <a:off x="12301469" y="6647063"/>
            <a:ext cx="148880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Asap SemiBold"/>
                <a:ea typeface="Asap SemiBold"/>
                <a:cs typeface="Asap SemiBold"/>
                <a:sym typeface="Asap SemiBold"/>
              </a:rPr>
              <a:t>The result</a:t>
            </a:r>
          </a:p>
        </p:txBody>
      </p:sp>
      <p:pic>
        <p:nvPicPr>
          <p:cNvPr id="3" name="Picture 2">
            <a:extLst>
              <a:ext uri="{FF2B5EF4-FFF2-40B4-BE49-F238E27FC236}">
                <a16:creationId xmlns:a16="http://schemas.microsoft.com/office/drawing/2014/main" id="{E9AED5E6-8EA9-26E7-8130-CAF9829D2B97}"/>
              </a:ext>
            </a:extLst>
          </p:cNvPr>
          <p:cNvPicPr>
            <a:picLocks noChangeAspect="1"/>
          </p:cNvPicPr>
          <p:nvPr/>
        </p:nvPicPr>
        <p:blipFill rotWithShape="1">
          <a:blip r:embed="rId3"/>
          <a:srcRect l="58046" r="-630"/>
          <a:stretch/>
        </p:blipFill>
        <p:spPr>
          <a:xfrm>
            <a:off x="11047229" y="1722291"/>
            <a:ext cx="2671662" cy="4834104"/>
          </a:xfrm>
          <a:prstGeom prst="rect">
            <a:avLst/>
          </a:prstGeom>
        </p:spPr>
      </p:pic>
      <p:sp>
        <p:nvSpPr>
          <p:cNvPr id="4" name="Rectangle 3">
            <a:extLst>
              <a:ext uri="{FF2B5EF4-FFF2-40B4-BE49-F238E27FC236}">
                <a16:creationId xmlns:a16="http://schemas.microsoft.com/office/drawing/2014/main" id="{85203D61-C208-3D80-D0DF-D41C63D5259E}"/>
              </a:ext>
            </a:extLst>
          </p:cNvPr>
          <p:cNvSpPr/>
          <p:nvPr/>
        </p:nvSpPr>
        <p:spPr>
          <a:xfrm>
            <a:off x="3778180" y="6028911"/>
            <a:ext cx="7074040" cy="1077218"/>
          </a:xfrm>
          <a:prstGeom prst="rect">
            <a:avLst/>
          </a:prstGeom>
          <a:solidFill>
            <a:srgbClr val="FF0000"/>
          </a:solidFill>
        </p:spPr>
        <p:txBody>
          <a:bodyPr wrap="square">
            <a:spAutoFit/>
          </a:bodyPr>
          <a:lstStyle/>
          <a:p>
            <a:pPr algn="ctr"/>
            <a:r>
              <a:rPr lang="en-US" sz="3200" dirty="0">
                <a:solidFill>
                  <a:schemeClr val="bg1"/>
                </a:solidFill>
              </a:rPr>
              <a:t>Now, let’s discuss the ECDSA key recovery.</a:t>
            </a:r>
          </a:p>
        </p:txBody>
      </p:sp>
    </p:spTree>
    <p:extLst>
      <p:ext uri="{BB962C8B-B14F-4D97-AF65-F5344CB8AC3E}">
        <p14:creationId xmlns:p14="http://schemas.microsoft.com/office/powerpoint/2010/main" val="126156582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Recovering ECDSA Keys</a:t>
            </a:r>
            <a:endParaRPr sz="4800" b="1" dirty="0">
              <a:solidFill>
                <a:schemeClr val="bg1"/>
              </a:solidFill>
              <a:latin typeface="+mj-lt"/>
            </a:endParaRPr>
          </a:p>
        </p:txBody>
      </p:sp>
      <p:pic>
        <p:nvPicPr>
          <p:cNvPr id="2" name="Picture 1">
            <a:extLst>
              <a:ext uri="{FF2B5EF4-FFF2-40B4-BE49-F238E27FC236}">
                <a16:creationId xmlns:a16="http://schemas.microsoft.com/office/drawing/2014/main" id="{E9BEAB2E-2B78-743B-E313-6A05DC5081C4}"/>
              </a:ext>
            </a:extLst>
          </p:cNvPr>
          <p:cNvPicPr>
            <a:picLocks noChangeAspect="1"/>
          </p:cNvPicPr>
          <p:nvPr/>
        </p:nvPicPr>
        <p:blipFill rotWithShape="1">
          <a:blip r:embed="rId2"/>
          <a:srcRect l="29044" t="26620" r="13530" b="15032"/>
          <a:stretch/>
        </p:blipFill>
        <p:spPr>
          <a:xfrm>
            <a:off x="9509727" y="1568259"/>
            <a:ext cx="4768725" cy="2725404"/>
          </a:xfrm>
          <a:prstGeom prst="rect">
            <a:avLst/>
          </a:prstGeom>
        </p:spPr>
      </p:pic>
      <p:sp>
        <p:nvSpPr>
          <p:cNvPr id="3" name="Rectangle 2">
            <a:extLst>
              <a:ext uri="{FF2B5EF4-FFF2-40B4-BE49-F238E27FC236}">
                <a16:creationId xmlns:a16="http://schemas.microsoft.com/office/drawing/2014/main" id="{C9A8307B-057E-F6F2-AA43-2E0D769B8EE0}"/>
              </a:ext>
            </a:extLst>
          </p:cNvPr>
          <p:cNvSpPr/>
          <p:nvPr/>
        </p:nvSpPr>
        <p:spPr>
          <a:xfrm>
            <a:off x="10154688" y="2946499"/>
            <a:ext cx="1882588" cy="3675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bg1"/>
              </a:solidFill>
            </a:endParaRPr>
          </a:p>
        </p:txBody>
      </p:sp>
      <p:cxnSp>
        <p:nvCxnSpPr>
          <p:cNvPr id="35" name="Straight Arrow Connector 34">
            <a:extLst>
              <a:ext uri="{FF2B5EF4-FFF2-40B4-BE49-F238E27FC236}">
                <a16:creationId xmlns:a16="http://schemas.microsoft.com/office/drawing/2014/main" id="{79CE4EB5-8715-C866-8C4E-F55A6EA29459}"/>
              </a:ext>
            </a:extLst>
          </p:cNvPr>
          <p:cNvCxnSpPr>
            <a:cxnSpLocks/>
          </p:cNvCxnSpPr>
          <p:nvPr/>
        </p:nvCxnSpPr>
        <p:spPr>
          <a:xfrm>
            <a:off x="5029950" y="6401362"/>
            <a:ext cx="7150661" cy="307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08E8FC9C-E045-1078-56A0-95AB0C15DD7F}"/>
              </a:ext>
            </a:extLst>
          </p:cNvPr>
          <p:cNvPicPr>
            <a:picLocks noChangeAspect="1"/>
          </p:cNvPicPr>
          <p:nvPr/>
        </p:nvPicPr>
        <p:blipFill>
          <a:blip r:embed="rId3"/>
          <a:stretch>
            <a:fillRect/>
          </a:stretch>
        </p:blipFill>
        <p:spPr>
          <a:xfrm>
            <a:off x="11904326" y="5763104"/>
            <a:ext cx="1199816" cy="1268378"/>
          </a:xfrm>
          <a:prstGeom prst="rect">
            <a:avLst/>
          </a:prstGeom>
          <a:ln>
            <a:noFill/>
          </a:ln>
        </p:spPr>
      </p:pic>
      <p:sp>
        <p:nvSpPr>
          <p:cNvPr id="37" name="TextBox 36">
            <a:extLst>
              <a:ext uri="{FF2B5EF4-FFF2-40B4-BE49-F238E27FC236}">
                <a16:creationId xmlns:a16="http://schemas.microsoft.com/office/drawing/2014/main" id="{9F4E1C6A-59C6-402B-0FA5-DBBD2E8355B0}"/>
              </a:ext>
            </a:extLst>
          </p:cNvPr>
          <p:cNvSpPr txBox="1"/>
          <p:nvPr/>
        </p:nvSpPr>
        <p:spPr>
          <a:xfrm>
            <a:off x="2323055" y="4692292"/>
            <a:ext cx="2550698" cy="683264"/>
          </a:xfrm>
          <a:prstGeom prst="rect">
            <a:avLst/>
          </a:prstGeom>
          <a:noFill/>
          <a:ln>
            <a:noFill/>
          </a:ln>
        </p:spPr>
        <p:txBody>
          <a:bodyPr wrap="none" rtlCol="1">
            <a:spAutoFit/>
          </a:bodyPr>
          <a:lstStyle/>
          <a:p>
            <a:r>
              <a:rPr lang="en-US" dirty="0">
                <a:solidFill>
                  <a:schemeClr val="bg1"/>
                </a:solidFill>
              </a:rPr>
              <a:t>Signing time of a </a:t>
            </a:r>
          </a:p>
          <a:p>
            <a:r>
              <a:rPr lang="en-US" dirty="0">
                <a:solidFill>
                  <a:schemeClr val="bg1"/>
                </a:solidFill>
              </a:rPr>
              <a:t>set of ECDSA signatures</a:t>
            </a:r>
            <a:endParaRPr lang="he-IL" dirty="0">
              <a:solidFill>
                <a:schemeClr val="bg1"/>
              </a:solidFill>
            </a:endParaRPr>
          </a:p>
        </p:txBody>
      </p:sp>
      <p:sp>
        <p:nvSpPr>
          <p:cNvPr id="39" name="TextBox 38">
            <a:extLst>
              <a:ext uri="{FF2B5EF4-FFF2-40B4-BE49-F238E27FC236}">
                <a16:creationId xmlns:a16="http://schemas.microsoft.com/office/drawing/2014/main" id="{018540C2-EB3D-6641-F0AF-6E0FF1164789}"/>
              </a:ext>
            </a:extLst>
          </p:cNvPr>
          <p:cNvSpPr txBox="1"/>
          <p:nvPr/>
        </p:nvSpPr>
        <p:spPr>
          <a:xfrm>
            <a:off x="12026655" y="5268636"/>
            <a:ext cx="1263487" cy="387798"/>
          </a:xfrm>
          <a:prstGeom prst="rect">
            <a:avLst/>
          </a:prstGeom>
          <a:noFill/>
          <a:ln>
            <a:noFill/>
          </a:ln>
        </p:spPr>
        <p:txBody>
          <a:bodyPr wrap="none" rtlCol="1">
            <a:spAutoFit/>
          </a:bodyPr>
          <a:lstStyle/>
          <a:p>
            <a:r>
              <a:rPr lang="en-US" dirty="0">
                <a:solidFill>
                  <a:schemeClr val="bg1"/>
                </a:solidFill>
              </a:rPr>
              <a:t>ECDSA Key</a:t>
            </a:r>
            <a:endParaRPr lang="he-IL" dirty="0">
              <a:solidFill>
                <a:schemeClr val="bg1"/>
              </a:solidFill>
            </a:endParaRPr>
          </a:p>
        </p:txBody>
      </p:sp>
      <p:sp>
        <p:nvSpPr>
          <p:cNvPr id="40" name="Rectangle 39">
            <a:extLst>
              <a:ext uri="{FF2B5EF4-FFF2-40B4-BE49-F238E27FC236}">
                <a16:creationId xmlns:a16="http://schemas.microsoft.com/office/drawing/2014/main" id="{658C1281-6561-CD20-0E3C-3793769C427F}"/>
              </a:ext>
            </a:extLst>
          </p:cNvPr>
          <p:cNvSpPr/>
          <p:nvPr/>
        </p:nvSpPr>
        <p:spPr>
          <a:xfrm>
            <a:off x="7321541" y="4841136"/>
            <a:ext cx="2325384" cy="387798"/>
          </a:xfrm>
          <a:prstGeom prst="rect">
            <a:avLst/>
          </a:prstGeom>
          <a:ln>
            <a:noFill/>
          </a:ln>
        </p:spPr>
        <p:txBody>
          <a:bodyPr wrap="square">
            <a:spAutoFit/>
          </a:bodyPr>
          <a:lstStyle/>
          <a:p>
            <a:pPr algn="ctr"/>
            <a:r>
              <a:rPr lang="en-US" dirty="0">
                <a:solidFill>
                  <a:schemeClr val="bg1"/>
                </a:solidFill>
              </a:rPr>
              <a:t>Minerva Attack</a:t>
            </a:r>
            <a:endParaRPr lang="he-IL" dirty="0">
              <a:solidFill>
                <a:schemeClr val="bg1"/>
              </a:solidFill>
            </a:endParaRPr>
          </a:p>
        </p:txBody>
      </p:sp>
      <p:sp>
        <p:nvSpPr>
          <p:cNvPr id="41" name="Rectangle 40">
            <a:extLst>
              <a:ext uri="{FF2B5EF4-FFF2-40B4-BE49-F238E27FC236}">
                <a16:creationId xmlns:a16="http://schemas.microsoft.com/office/drawing/2014/main" id="{84BAEEFE-5E0C-356B-6AFB-CE851A90BC99}"/>
              </a:ext>
            </a:extLst>
          </p:cNvPr>
          <p:cNvSpPr/>
          <p:nvPr/>
        </p:nvSpPr>
        <p:spPr>
          <a:xfrm>
            <a:off x="7106086" y="5422524"/>
            <a:ext cx="692507" cy="1867284"/>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1" anchor="ctr"/>
          <a:lstStyle/>
          <a:p>
            <a:pPr algn="ctr"/>
            <a:r>
              <a:rPr lang="en-US" sz="1400" dirty="0">
                <a:solidFill>
                  <a:schemeClr val="bg1"/>
                </a:solidFill>
              </a:rPr>
              <a:t>Hidden Number Problem (Boneh et al.)</a:t>
            </a:r>
            <a:endParaRPr lang="he-IL" sz="1400" dirty="0">
              <a:solidFill>
                <a:schemeClr val="bg1"/>
              </a:solidFill>
            </a:endParaRPr>
          </a:p>
        </p:txBody>
      </p:sp>
      <p:sp>
        <p:nvSpPr>
          <p:cNvPr id="42" name="Rectangle 41">
            <a:extLst>
              <a:ext uri="{FF2B5EF4-FFF2-40B4-BE49-F238E27FC236}">
                <a16:creationId xmlns:a16="http://schemas.microsoft.com/office/drawing/2014/main" id="{899924EF-DEE1-133E-184F-22DBB6AD9D34}"/>
              </a:ext>
            </a:extLst>
          </p:cNvPr>
          <p:cNvSpPr/>
          <p:nvPr/>
        </p:nvSpPr>
        <p:spPr>
          <a:xfrm>
            <a:off x="8770090" y="5422524"/>
            <a:ext cx="692507" cy="1867284"/>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1" anchor="ctr"/>
          <a:lstStyle/>
          <a:p>
            <a:pPr algn="ctr"/>
            <a:r>
              <a:rPr lang="en-US" sz="1400" dirty="0">
                <a:solidFill>
                  <a:schemeClr val="bg1"/>
                </a:solidFill>
              </a:rPr>
              <a:t>Closest Vector Problem</a:t>
            </a:r>
            <a:endParaRPr lang="he-IL" sz="1400" dirty="0">
              <a:solidFill>
                <a:schemeClr val="bg1"/>
              </a:solidFill>
            </a:endParaRPr>
          </a:p>
        </p:txBody>
      </p:sp>
      <p:sp>
        <p:nvSpPr>
          <p:cNvPr id="43" name="Rectangle 42">
            <a:extLst>
              <a:ext uri="{FF2B5EF4-FFF2-40B4-BE49-F238E27FC236}">
                <a16:creationId xmlns:a16="http://schemas.microsoft.com/office/drawing/2014/main" id="{98F3DE8E-DC65-3956-1FBC-BE645E8B0CCD}"/>
              </a:ext>
            </a:extLst>
          </p:cNvPr>
          <p:cNvSpPr/>
          <p:nvPr/>
        </p:nvSpPr>
        <p:spPr>
          <a:xfrm>
            <a:off x="5456012" y="5422524"/>
            <a:ext cx="692507" cy="1867284"/>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1" anchor="ctr"/>
          <a:lstStyle/>
          <a:p>
            <a:pPr algn="ctr"/>
            <a:r>
              <a:rPr lang="en-US" sz="1400" dirty="0">
                <a:solidFill>
                  <a:schemeClr val="bg1"/>
                </a:solidFill>
              </a:rPr>
              <a:t>Information on the nonces</a:t>
            </a:r>
            <a:endParaRPr lang="he-IL" sz="1400" dirty="0">
              <a:solidFill>
                <a:schemeClr val="bg1"/>
              </a:solidFill>
            </a:endParaRPr>
          </a:p>
        </p:txBody>
      </p:sp>
      <p:sp>
        <p:nvSpPr>
          <p:cNvPr id="44" name="TextBox 43">
            <a:extLst>
              <a:ext uri="{FF2B5EF4-FFF2-40B4-BE49-F238E27FC236}">
                <a16:creationId xmlns:a16="http://schemas.microsoft.com/office/drawing/2014/main" id="{95BB64D9-5BCD-82E1-4055-313F4C24BD6C}"/>
              </a:ext>
            </a:extLst>
          </p:cNvPr>
          <p:cNvSpPr txBox="1"/>
          <p:nvPr/>
        </p:nvSpPr>
        <p:spPr>
          <a:xfrm>
            <a:off x="6239831" y="5734221"/>
            <a:ext cx="881972" cy="584775"/>
          </a:xfrm>
          <a:prstGeom prst="rect">
            <a:avLst/>
          </a:prstGeom>
          <a:noFill/>
          <a:ln>
            <a:solidFill>
              <a:schemeClr val="bg1"/>
            </a:solidFill>
          </a:ln>
        </p:spPr>
        <p:txBody>
          <a:bodyPr wrap="none" rtlCol="1">
            <a:spAutoFit/>
          </a:bodyPr>
          <a:lstStyle/>
          <a:p>
            <a:pPr algn="r"/>
            <a:r>
              <a:rPr lang="en-US" sz="1600" dirty="0">
                <a:solidFill>
                  <a:schemeClr val="bg1"/>
                </a:solidFill>
              </a:rPr>
              <a:t>Private </a:t>
            </a:r>
          </a:p>
          <a:p>
            <a:pPr algn="r"/>
            <a:r>
              <a:rPr lang="en-US" sz="1600" dirty="0">
                <a:solidFill>
                  <a:schemeClr val="bg1"/>
                </a:solidFill>
              </a:rPr>
              <a:t>instance</a:t>
            </a:r>
            <a:endParaRPr lang="he-IL" sz="1600" dirty="0">
              <a:solidFill>
                <a:schemeClr val="bg1"/>
              </a:solidFill>
            </a:endParaRPr>
          </a:p>
        </p:txBody>
      </p:sp>
      <p:sp>
        <p:nvSpPr>
          <p:cNvPr id="45" name="TextBox 44">
            <a:extLst>
              <a:ext uri="{FF2B5EF4-FFF2-40B4-BE49-F238E27FC236}">
                <a16:creationId xmlns:a16="http://schemas.microsoft.com/office/drawing/2014/main" id="{56B3FCFA-356E-D91E-D840-AFCA199B3585}"/>
              </a:ext>
            </a:extLst>
          </p:cNvPr>
          <p:cNvSpPr txBox="1"/>
          <p:nvPr/>
        </p:nvSpPr>
        <p:spPr>
          <a:xfrm>
            <a:off x="7760012" y="5964700"/>
            <a:ext cx="1048685" cy="338554"/>
          </a:xfrm>
          <a:prstGeom prst="rect">
            <a:avLst/>
          </a:prstGeom>
          <a:noFill/>
          <a:ln>
            <a:solidFill>
              <a:schemeClr val="bg1"/>
            </a:solidFill>
          </a:ln>
        </p:spPr>
        <p:txBody>
          <a:bodyPr wrap="none" rtlCol="1">
            <a:spAutoFit/>
          </a:bodyPr>
          <a:lstStyle/>
          <a:p>
            <a:pPr algn="r"/>
            <a:r>
              <a:rPr lang="en-US" sz="1600" dirty="0">
                <a:solidFill>
                  <a:schemeClr val="bg1"/>
                </a:solidFill>
              </a:rPr>
              <a:t>Transform</a:t>
            </a:r>
            <a:endParaRPr lang="he-IL" sz="1600" dirty="0">
              <a:solidFill>
                <a:schemeClr val="bg1"/>
              </a:solidFill>
            </a:endParaRPr>
          </a:p>
        </p:txBody>
      </p:sp>
      <p:sp>
        <p:nvSpPr>
          <p:cNvPr id="46" name="TextBox 45">
            <a:extLst>
              <a:ext uri="{FF2B5EF4-FFF2-40B4-BE49-F238E27FC236}">
                <a16:creationId xmlns:a16="http://schemas.microsoft.com/office/drawing/2014/main" id="{0C95661F-44D7-8141-394A-2F6D66A42B8F}"/>
              </a:ext>
            </a:extLst>
          </p:cNvPr>
          <p:cNvSpPr txBox="1"/>
          <p:nvPr/>
        </p:nvSpPr>
        <p:spPr>
          <a:xfrm>
            <a:off x="10435071" y="5422524"/>
            <a:ext cx="990976" cy="1867284"/>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1" fromWordArt="0" anchor="ctr" anchorCtr="0" forceAA="0" compatLnSpc="1">
            <a:prstTxWarp prst="textNoShape">
              <a:avLst/>
            </a:prstTxWarp>
            <a:noAutofit/>
          </a:bodyP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400" dirty="0">
                <a:solidFill>
                  <a:schemeClr val="bg1"/>
                </a:solidFill>
              </a:rPr>
              <a:t>Lattice  Reduction &amp;</a:t>
            </a:r>
          </a:p>
          <a:p>
            <a:r>
              <a:rPr lang="en-US" sz="1400" dirty="0">
                <a:solidFill>
                  <a:schemeClr val="bg1"/>
                </a:solidFill>
              </a:rPr>
              <a:t>Babai’s  Nearest </a:t>
            </a:r>
          </a:p>
          <a:p>
            <a:r>
              <a:rPr lang="en-US" sz="1400" dirty="0">
                <a:solidFill>
                  <a:schemeClr val="bg1"/>
                </a:solidFill>
              </a:rPr>
              <a:t>Plane Algorithm</a:t>
            </a:r>
            <a:endParaRPr lang="he-IL" sz="1400" dirty="0">
              <a:solidFill>
                <a:schemeClr val="bg1"/>
              </a:solidFill>
            </a:endParaRPr>
          </a:p>
        </p:txBody>
      </p:sp>
      <p:sp>
        <p:nvSpPr>
          <p:cNvPr id="47" name="TextBox 46">
            <a:extLst>
              <a:ext uri="{FF2B5EF4-FFF2-40B4-BE49-F238E27FC236}">
                <a16:creationId xmlns:a16="http://schemas.microsoft.com/office/drawing/2014/main" id="{DF1F4353-C32C-9D4F-83EC-705A01EEAB47}"/>
              </a:ext>
            </a:extLst>
          </p:cNvPr>
          <p:cNvSpPr txBox="1"/>
          <p:nvPr/>
        </p:nvSpPr>
        <p:spPr>
          <a:xfrm>
            <a:off x="9483559" y="5987400"/>
            <a:ext cx="881973" cy="338554"/>
          </a:xfrm>
          <a:prstGeom prst="rect">
            <a:avLst/>
          </a:prstGeom>
          <a:noFill/>
          <a:ln>
            <a:solidFill>
              <a:schemeClr val="bg1"/>
            </a:solidFill>
          </a:ln>
        </p:spPr>
        <p:txBody>
          <a:bodyPr wrap="none" rtlCol="1">
            <a:spAutoFit/>
          </a:bodyPr>
          <a:lstStyle/>
          <a:p>
            <a:pPr algn="r"/>
            <a:r>
              <a:rPr lang="en-US" sz="1600" dirty="0">
                <a:solidFill>
                  <a:schemeClr val="bg1"/>
                </a:solidFill>
              </a:rPr>
              <a:t>Solvable</a:t>
            </a:r>
            <a:endParaRPr lang="he-IL" sz="1600" dirty="0">
              <a:solidFill>
                <a:schemeClr val="bg1"/>
              </a:solidFill>
            </a:endParaRPr>
          </a:p>
        </p:txBody>
      </p:sp>
      <p:sp>
        <p:nvSpPr>
          <p:cNvPr id="48" name="TextBox 47">
            <a:extLst>
              <a:ext uri="{FF2B5EF4-FFF2-40B4-BE49-F238E27FC236}">
                <a16:creationId xmlns:a16="http://schemas.microsoft.com/office/drawing/2014/main" id="{E52E2347-F509-83B0-E61B-02A0ECC4B180}"/>
              </a:ext>
            </a:extLst>
          </p:cNvPr>
          <p:cNvSpPr txBox="1"/>
          <p:nvPr/>
        </p:nvSpPr>
        <p:spPr>
          <a:xfrm>
            <a:off x="785813" y="4840025"/>
            <a:ext cx="1470274" cy="387798"/>
          </a:xfrm>
          <a:prstGeom prst="rect">
            <a:avLst/>
          </a:prstGeom>
          <a:noFill/>
          <a:ln>
            <a:noFill/>
          </a:ln>
        </p:spPr>
        <p:txBody>
          <a:bodyPr wrap="none" rtlCol="1">
            <a:spAutoFit/>
          </a:bodyPr>
          <a:lstStyle/>
          <a:p>
            <a:r>
              <a:rPr lang="en-US" dirty="0">
                <a:solidFill>
                  <a:schemeClr val="bg1"/>
                </a:solidFill>
              </a:rPr>
              <a:t>Signatures + </a:t>
            </a:r>
            <a:endParaRPr lang="he-IL" dirty="0">
              <a:solidFill>
                <a:schemeClr val="bg1"/>
              </a:solidFill>
            </a:endParaRPr>
          </a:p>
        </p:txBody>
      </p:sp>
      <p:sp>
        <p:nvSpPr>
          <p:cNvPr id="49" name="TextBox 48">
            <a:extLst>
              <a:ext uri="{FF2B5EF4-FFF2-40B4-BE49-F238E27FC236}">
                <a16:creationId xmlns:a16="http://schemas.microsoft.com/office/drawing/2014/main" id="{7724FBED-9F43-6B6C-7306-5009F1E125ED}"/>
              </a:ext>
            </a:extLst>
          </p:cNvPr>
          <p:cNvSpPr txBox="1"/>
          <p:nvPr/>
        </p:nvSpPr>
        <p:spPr>
          <a:xfrm>
            <a:off x="1122030" y="5480453"/>
            <a:ext cx="3466705" cy="2456057"/>
          </a:xfrm>
          <a:prstGeom prst="rect">
            <a:avLst/>
          </a:prstGeom>
          <a:noFill/>
          <a:ln>
            <a:noFill/>
          </a:ln>
        </p:spPr>
        <p:txBody>
          <a:bodyPr wrap="square" rtlCol="1">
            <a:spAutoFit/>
          </a:bodyPr>
          <a:lstStyle/>
          <a:p>
            <a:r>
              <a:rPr lang="en-US" dirty="0">
                <a:solidFill>
                  <a:schemeClr val="bg1"/>
                </a:solidFill>
              </a:rPr>
              <a:t>0xD10B…..0F, 143.2 ms</a:t>
            </a:r>
          </a:p>
          <a:p>
            <a:r>
              <a:rPr lang="en-US" dirty="0">
                <a:solidFill>
                  <a:schemeClr val="bg1"/>
                </a:solidFill>
              </a:rPr>
              <a:t>………………………..</a:t>
            </a:r>
          </a:p>
          <a:p>
            <a:r>
              <a:rPr lang="en-US" dirty="0">
                <a:solidFill>
                  <a:schemeClr val="bg1"/>
                </a:solidFill>
              </a:rPr>
              <a:t>……………………….</a:t>
            </a:r>
          </a:p>
          <a:p>
            <a:r>
              <a:rPr lang="en-US" dirty="0">
                <a:solidFill>
                  <a:schemeClr val="bg1"/>
                </a:solidFill>
              </a:rPr>
              <a:t>……………………</a:t>
            </a:r>
          </a:p>
          <a:p>
            <a:r>
              <a:rPr lang="en-US" dirty="0">
                <a:solidFill>
                  <a:schemeClr val="bg1"/>
                </a:solidFill>
              </a:rPr>
              <a:t>…………………</a:t>
            </a:r>
          </a:p>
          <a:p>
            <a:r>
              <a:rPr lang="en-US" dirty="0">
                <a:solidFill>
                  <a:schemeClr val="bg1"/>
                </a:solidFill>
              </a:rPr>
              <a:t>……………..</a:t>
            </a:r>
          </a:p>
          <a:p>
            <a:r>
              <a:rPr lang="en-US" dirty="0">
                <a:solidFill>
                  <a:schemeClr val="bg1"/>
                </a:solidFill>
              </a:rPr>
              <a:t>.</a:t>
            </a:r>
          </a:p>
          <a:p>
            <a:endParaRPr lang="en-US" dirty="0">
              <a:solidFill>
                <a:schemeClr val="bg1"/>
              </a:solidFill>
            </a:endParaRPr>
          </a:p>
        </p:txBody>
      </p:sp>
      <p:sp>
        <p:nvSpPr>
          <p:cNvPr id="38" name="Rectangle 37">
            <a:extLst>
              <a:ext uri="{FF2B5EF4-FFF2-40B4-BE49-F238E27FC236}">
                <a16:creationId xmlns:a16="http://schemas.microsoft.com/office/drawing/2014/main" id="{5E0604DD-D11A-CFDE-F54C-7F80C61198C3}"/>
              </a:ext>
            </a:extLst>
          </p:cNvPr>
          <p:cNvSpPr/>
          <p:nvPr/>
        </p:nvSpPr>
        <p:spPr>
          <a:xfrm>
            <a:off x="5242635" y="5268637"/>
            <a:ext cx="6506620" cy="2206512"/>
          </a:xfrm>
          <a:prstGeom prst="rect">
            <a:avLst/>
          </a:prstGeom>
          <a:solidFill>
            <a:schemeClr val="tx2"/>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chemeClr val="bg1"/>
                </a:solidFill>
              </a:rPr>
              <a:t>Black Box</a:t>
            </a:r>
            <a:endParaRPr lang="he-IL" dirty="0">
              <a:solidFill>
                <a:schemeClr val="bg1"/>
              </a:solidFill>
            </a:endParaRPr>
          </a:p>
        </p:txBody>
      </p:sp>
      <p:sp>
        <p:nvSpPr>
          <p:cNvPr id="4" name="TextBox 3">
            <a:extLst>
              <a:ext uri="{FF2B5EF4-FFF2-40B4-BE49-F238E27FC236}">
                <a16:creationId xmlns:a16="http://schemas.microsoft.com/office/drawing/2014/main" id="{60C88FAA-F957-FDCA-379A-209DC1C84FEE}"/>
              </a:ext>
            </a:extLst>
          </p:cNvPr>
          <p:cNvSpPr txBox="1"/>
          <p:nvPr/>
        </p:nvSpPr>
        <p:spPr>
          <a:xfrm>
            <a:off x="581102" y="7525236"/>
            <a:ext cx="13436692" cy="523220"/>
          </a:xfrm>
          <a:prstGeom prst="rect">
            <a:avLst/>
          </a:prstGeom>
          <a:solidFill>
            <a:srgbClr val="FF0000"/>
          </a:solidFill>
          <a:ln>
            <a:solidFill>
              <a:schemeClr val="bg1"/>
            </a:solidFill>
          </a:ln>
        </p:spPr>
        <p:txBody>
          <a:bodyPr wrap="none" rtlCol="1">
            <a:spAutoFit/>
          </a:bodyPr>
          <a:lstStyle/>
          <a:p>
            <a:pPr algn="ctr"/>
            <a:r>
              <a:rPr lang="en-US" sz="2800" dirty="0">
                <a:solidFill>
                  <a:schemeClr val="bg1"/>
                </a:solidFill>
              </a:rPr>
              <a:t>Minerva recovers ECSDSA key from a set of ECDSA signatures with associated signing times</a:t>
            </a:r>
          </a:p>
        </p:txBody>
      </p:sp>
      <p:sp>
        <p:nvSpPr>
          <p:cNvPr id="7" name="Rectangle 6">
            <a:extLst>
              <a:ext uri="{FF2B5EF4-FFF2-40B4-BE49-F238E27FC236}">
                <a16:creationId xmlns:a16="http://schemas.microsoft.com/office/drawing/2014/main" id="{4ADAA8FD-2852-C028-717D-C14242F36F2F}"/>
              </a:ext>
            </a:extLst>
          </p:cNvPr>
          <p:cNvSpPr/>
          <p:nvPr/>
        </p:nvSpPr>
        <p:spPr>
          <a:xfrm>
            <a:off x="10154688" y="2954333"/>
            <a:ext cx="1882588" cy="3675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indent="0" algn="ctr" defTabSz="495300" rtl="0" fontAlgn="auto" latinLnBrk="0" hangingPunct="0">
              <a:lnSpc>
                <a:spcPct val="100000"/>
              </a:lnSpc>
              <a:spcBef>
                <a:spcPts val="0"/>
              </a:spcBef>
              <a:spcAft>
                <a:spcPts val="0"/>
              </a:spcAft>
              <a:buClrTx/>
              <a:buSzTx/>
              <a:buFontTx/>
              <a:buNone/>
              <a:tabLst/>
            </a:pPr>
            <a:endParaRPr lang="he-IL" dirty="0"/>
          </a:p>
        </p:txBody>
      </p:sp>
    </p:spTree>
    <p:extLst>
      <p:ext uri="{BB962C8B-B14F-4D97-AF65-F5344CB8AC3E}">
        <p14:creationId xmlns:p14="http://schemas.microsoft.com/office/powerpoint/2010/main" val="213810430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Recovering ECDSA Keys</a:t>
            </a:r>
            <a:endParaRPr sz="4800" b="1" dirty="0">
              <a:solidFill>
                <a:schemeClr val="bg1"/>
              </a:solidFill>
              <a:latin typeface="+mj-lt"/>
            </a:endParaRPr>
          </a:p>
        </p:txBody>
      </p:sp>
      <p:pic>
        <p:nvPicPr>
          <p:cNvPr id="2" name="Picture 1">
            <a:extLst>
              <a:ext uri="{FF2B5EF4-FFF2-40B4-BE49-F238E27FC236}">
                <a16:creationId xmlns:a16="http://schemas.microsoft.com/office/drawing/2014/main" id="{E9BEAB2E-2B78-743B-E313-6A05DC5081C4}"/>
              </a:ext>
            </a:extLst>
          </p:cNvPr>
          <p:cNvPicPr>
            <a:picLocks noChangeAspect="1"/>
          </p:cNvPicPr>
          <p:nvPr/>
        </p:nvPicPr>
        <p:blipFill rotWithShape="1">
          <a:blip r:embed="rId2"/>
          <a:srcRect l="29044" t="26620" r="13530" b="15032"/>
          <a:stretch/>
        </p:blipFill>
        <p:spPr>
          <a:xfrm>
            <a:off x="9509727" y="1568259"/>
            <a:ext cx="4768725" cy="2725404"/>
          </a:xfrm>
          <a:prstGeom prst="rect">
            <a:avLst/>
          </a:prstGeom>
        </p:spPr>
      </p:pic>
      <p:sp>
        <p:nvSpPr>
          <p:cNvPr id="3" name="Rectangle 2">
            <a:extLst>
              <a:ext uri="{FF2B5EF4-FFF2-40B4-BE49-F238E27FC236}">
                <a16:creationId xmlns:a16="http://schemas.microsoft.com/office/drawing/2014/main" id="{C9A8307B-057E-F6F2-AA43-2E0D769B8EE0}"/>
              </a:ext>
            </a:extLst>
          </p:cNvPr>
          <p:cNvSpPr/>
          <p:nvPr/>
        </p:nvSpPr>
        <p:spPr>
          <a:xfrm>
            <a:off x="10154688" y="2946499"/>
            <a:ext cx="1882588" cy="3675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Straight Arrow Connector 34">
            <a:extLst>
              <a:ext uri="{FF2B5EF4-FFF2-40B4-BE49-F238E27FC236}">
                <a16:creationId xmlns:a16="http://schemas.microsoft.com/office/drawing/2014/main" id="{79CE4EB5-8715-C866-8C4E-F55A6EA29459}"/>
              </a:ext>
            </a:extLst>
          </p:cNvPr>
          <p:cNvCxnSpPr>
            <a:cxnSpLocks/>
          </p:cNvCxnSpPr>
          <p:nvPr/>
        </p:nvCxnSpPr>
        <p:spPr>
          <a:xfrm>
            <a:off x="5029950" y="6401362"/>
            <a:ext cx="7150661" cy="307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08E8FC9C-E045-1078-56A0-95AB0C15DD7F}"/>
              </a:ext>
            </a:extLst>
          </p:cNvPr>
          <p:cNvPicPr>
            <a:picLocks noChangeAspect="1"/>
          </p:cNvPicPr>
          <p:nvPr/>
        </p:nvPicPr>
        <p:blipFill>
          <a:blip r:embed="rId3"/>
          <a:stretch>
            <a:fillRect/>
          </a:stretch>
        </p:blipFill>
        <p:spPr>
          <a:xfrm>
            <a:off x="11904326" y="5763104"/>
            <a:ext cx="1199816" cy="1268378"/>
          </a:xfrm>
          <a:prstGeom prst="rect">
            <a:avLst/>
          </a:prstGeom>
        </p:spPr>
      </p:pic>
      <p:sp>
        <p:nvSpPr>
          <p:cNvPr id="37" name="TextBox 36">
            <a:extLst>
              <a:ext uri="{FF2B5EF4-FFF2-40B4-BE49-F238E27FC236}">
                <a16:creationId xmlns:a16="http://schemas.microsoft.com/office/drawing/2014/main" id="{9F4E1C6A-59C6-402B-0FA5-DBBD2E8355B0}"/>
              </a:ext>
            </a:extLst>
          </p:cNvPr>
          <p:cNvSpPr txBox="1"/>
          <p:nvPr/>
        </p:nvSpPr>
        <p:spPr>
          <a:xfrm>
            <a:off x="2323055" y="4692292"/>
            <a:ext cx="2550698" cy="683264"/>
          </a:xfrm>
          <a:prstGeom prst="rect">
            <a:avLst/>
          </a:prstGeom>
          <a:noFill/>
          <a:ln w="28575">
            <a:solidFill>
              <a:srgbClr val="FF0000"/>
            </a:solidFill>
          </a:ln>
        </p:spPr>
        <p:txBody>
          <a:bodyPr wrap="none" rtlCol="1">
            <a:spAutoFit/>
          </a:bodyPr>
          <a:lstStyle/>
          <a:p>
            <a:r>
              <a:rPr lang="en-US" dirty="0">
                <a:solidFill>
                  <a:schemeClr val="bg1"/>
                </a:solidFill>
              </a:rPr>
              <a:t>Signing time of a </a:t>
            </a:r>
          </a:p>
          <a:p>
            <a:r>
              <a:rPr lang="en-US" dirty="0">
                <a:solidFill>
                  <a:schemeClr val="bg1"/>
                </a:solidFill>
              </a:rPr>
              <a:t>set of ECDSA signatures</a:t>
            </a:r>
            <a:endParaRPr lang="he-IL" dirty="0">
              <a:solidFill>
                <a:schemeClr val="bg1"/>
              </a:solidFill>
            </a:endParaRPr>
          </a:p>
        </p:txBody>
      </p:sp>
      <p:sp>
        <p:nvSpPr>
          <p:cNvPr id="39" name="TextBox 38">
            <a:extLst>
              <a:ext uri="{FF2B5EF4-FFF2-40B4-BE49-F238E27FC236}">
                <a16:creationId xmlns:a16="http://schemas.microsoft.com/office/drawing/2014/main" id="{018540C2-EB3D-6641-F0AF-6E0FF1164789}"/>
              </a:ext>
            </a:extLst>
          </p:cNvPr>
          <p:cNvSpPr txBox="1"/>
          <p:nvPr/>
        </p:nvSpPr>
        <p:spPr>
          <a:xfrm>
            <a:off x="12026655" y="5268636"/>
            <a:ext cx="1263487" cy="387798"/>
          </a:xfrm>
          <a:prstGeom prst="rect">
            <a:avLst/>
          </a:prstGeom>
          <a:noFill/>
        </p:spPr>
        <p:txBody>
          <a:bodyPr wrap="none" rtlCol="1">
            <a:spAutoFit/>
          </a:bodyPr>
          <a:lstStyle/>
          <a:p>
            <a:r>
              <a:rPr lang="en-US" dirty="0">
                <a:solidFill>
                  <a:schemeClr val="bg1"/>
                </a:solidFill>
              </a:rPr>
              <a:t>ECDSA Key</a:t>
            </a:r>
            <a:endParaRPr lang="he-IL" dirty="0">
              <a:solidFill>
                <a:schemeClr val="bg1"/>
              </a:solidFill>
            </a:endParaRPr>
          </a:p>
        </p:txBody>
      </p:sp>
      <p:sp>
        <p:nvSpPr>
          <p:cNvPr id="41" name="Rectangle 40">
            <a:extLst>
              <a:ext uri="{FF2B5EF4-FFF2-40B4-BE49-F238E27FC236}">
                <a16:creationId xmlns:a16="http://schemas.microsoft.com/office/drawing/2014/main" id="{84BAEEFE-5E0C-356B-6AFB-CE851A90BC99}"/>
              </a:ext>
            </a:extLst>
          </p:cNvPr>
          <p:cNvSpPr/>
          <p:nvPr/>
        </p:nvSpPr>
        <p:spPr>
          <a:xfrm>
            <a:off x="7106086" y="5422524"/>
            <a:ext cx="692507" cy="1867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1" anchor="ctr"/>
          <a:lstStyle/>
          <a:p>
            <a:pPr algn="ctr"/>
            <a:r>
              <a:rPr lang="en-US" sz="1400" dirty="0">
                <a:solidFill>
                  <a:schemeClr val="tx1"/>
                </a:solidFill>
              </a:rPr>
              <a:t>Hidden Number Problem (Boneh et al.)</a:t>
            </a:r>
            <a:endParaRPr lang="he-IL" sz="1400" dirty="0">
              <a:solidFill>
                <a:schemeClr val="tx1"/>
              </a:solidFill>
            </a:endParaRPr>
          </a:p>
        </p:txBody>
      </p:sp>
      <p:sp>
        <p:nvSpPr>
          <p:cNvPr id="42" name="Rectangle 41">
            <a:extLst>
              <a:ext uri="{FF2B5EF4-FFF2-40B4-BE49-F238E27FC236}">
                <a16:creationId xmlns:a16="http://schemas.microsoft.com/office/drawing/2014/main" id="{899924EF-DEE1-133E-184F-22DBB6AD9D34}"/>
              </a:ext>
            </a:extLst>
          </p:cNvPr>
          <p:cNvSpPr/>
          <p:nvPr/>
        </p:nvSpPr>
        <p:spPr>
          <a:xfrm>
            <a:off x="8770090" y="5422524"/>
            <a:ext cx="692507" cy="1867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1" anchor="ctr"/>
          <a:lstStyle/>
          <a:p>
            <a:pPr algn="ctr"/>
            <a:r>
              <a:rPr lang="en-US" sz="1400" dirty="0">
                <a:solidFill>
                  <a:schemeClr val="tx1"/>
                </a:solidFill>
              </a:rPr>
              <a:t>Closest Vector Problem</a:t>
            </a:r>
            <a:endParaRPr lang="he-IL" sz="1400" dirty="0">
              <a:solidFill>
                <a:schemeClr val="tx1"/>
              </a:solidFill>
            </a:endParaRPr>
          </a:p>
        </p:txBody>
      </p:sp>
      <p:sp>
        <p:nvSpPr>
          <p:cNvPr id="43" name="Rectangle 42">
            <a:extLst>
              <a:ext uri="{FF2B5EF4-FFF2-40B4-BE49-F238E27FC236}">
                <a16:creationId xmlns:a16="http://schemas.microsoft.com/office/drawing/2014/main" id="{98F3DE8E-DC65-3956-1FBC-BE645E8B0CCD}"/>
              </a:ext>
            </a:extLst>
          </p:cNvPr>
          <p:cNvSpPr/>
          <p:nvPr/>
        </p:nvSpPr>
        <p:spPr>
          <a:xfrm>
            <a:off x="5456012" y="5422524"/>
            <a:ext cx="692507" cy="1867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1" anchor="ctr"/>
          <a:lstStyle/>
          <a:p>
            <a:pPr algn="ctr"/>
            <a:r>
              <a:rPr lang="en-US" sz="1400" dirty="0">
                <a:solidFill>
                  <a:schemeClr val="tx1"/>
                </a:solidFill>
              </a:rPr>
              <a:t>Information on the nonces</a:t>
            </a:r>
            <a:endParaRPr lang="he-IL" sz="1400" dirty="0">
              <a:solidFill>
                <a:schemeClr val="tx1"/>
              </a:solidFill>
            </a:endParaRPr>
          </a:p>
        </p:txBody>
      </p:sp>
      <p:sp>
        <p:nvSpPr>
          <p:cNvPr id="44" name="TextBox 43">
            <a:extLst>
              <a:ext uri="{FF2B5EF4-FFF2-40B4-BE49-F238E27FC236}">
                <a16:creationId xmlns:a16="http://schemas.microsoft.com/office/drawing/2014/main" id="{95BB64D9-5BCD-82E1-4055-313F4C24BD6C}"/>
              </a:ext>
            </a:extLst>
          </p:cNvPr>
          <p:cNvSpPr txBox="1"/>
          <p:nvPr/>
        </p:nvSpPr>
        <p:spPr>
          <a:xfrm>
            <a:off x="6239831" y="5734221"/>
            <a:ext cx="881972" cy="584775"/>
          </a:xfrm>
          <a:prstGeom prst="rect">
            <a:avLst/>
          </a:prstGeom>
          <a:noFill/>
        </p:spPr>
        <p:txBody>
          <a:bodyPr wrap="none" rtlCol="1">
            <a:spAutoFit/>
          </a:bodyPr>
          <a:lstStyle/>
          <a:p>
            <a:pPr algn="r"/>
            <a:r>
              <a:rPr lang="en-US" sz="1600" dirty="0">
                <a:solidFill>
                  <a:schemeClr val="tx1"/>
                </a:solidFill>
              </a:rPr>
              <a:t>Private </a:t>
            </a:r>
          </a:p>
          <a:p>
            <a:pPr algn="r"/>
            <a:r>
              <a:rPr lang="en-US" sz="1600" dirty="0">
                <a:solidFill>
                  <a:schemeClr val="tx1"/>
                </a:solidFill>
              </a:rPr>
              <a:t>instance</a:t>
            </a:r>
            <a:endParaRPr lang="he-IL" sz="1600" dirty="0">
              <a:solidFill>
                <a:schemeClr val="tx1"/>
              </a:solidFill>
            </a:endParaRPr>
          </a:p>
        </p:txBody>
      </p:sp>
      <p:sp>
        <p:nvSpPr>
          <p:cNvPr id="45" name="TextBox 44">
            <a:extLst>
              <a:ext uri="{FF2B5EF4-FFF2-40B4-BE49-F238E27FC236}">
                <a16:creationId xmlns:a16="http://schemas.microsoft.com/office/drawing/2014/main" id="{56B3FCFA-356E-D91E-D840-AFCA199B3585}"/>
              </a:ext>
            </a:extLst>
          </p:cNvPr>
          <p:cNvSpPr txBox="1"/>
          <p:nvPr/>
        </p:nvSpPr>
        <p:spPr>
          <a:xfrm>
            <a:off x="7760012" y="5964700"/>
            <a:ext cx="1048685" cy="338554"/>
          </a:xfrm>
          <a:prstGeom prst="rect">
            <a:avLst/>
          </a:prstGeom>
          <a:noFill/>
        </p:spPr>
        <p:txBody>
          <a:bodyPr wrap="none" rtlCol="1">
            <a:spAutoFit/>
          </a:bodyPr>
          <a:lstStyle/>
          <a:p>
            <a:pPr algn="r"/>
            <a:r>
              <a:rPr lang="en-US" sz="1600" dirty="0">
                <a:solidFill>
                  <a:schemeClr val="tx1"/>
                </a:solidFill>
              </a:rPr>
              <a:t>Transform</a:t>
            </a:r>
            <a:endParaRPr lang="he-IL" sz="1600" dirty="0">
              <a:solidFill>
                <a:schemeClr val="tx1"/>
              </a:solidFill>
            </a:endParaRPr>
          </a:p>
        </p:txBody>
      </p:sp>
      <p:sp>
        <p:nvSpPr>
          <p:cNvPr id="46" name="TextBox 45">
            <a:extLst>
              <a:ext uri="{FF2B5EF4-FFF2-40B4-BE49-F238E27FC236}">
                <a16:creationId xmlns:a16="http://schemas.microsoft.com/office/drawing/2014/main" id="{0C95661F-44D7-8141-394A-2F6D66A42B8F}"/>
              </a:ext>
            </a:extLst>
          </p:cNvPr>
          <p:cNvSpPr txBox="1"/>
          <p:nvPr/>
        </p:nvSpPr>
        <p:spPr>
          <a:xfrm>
            <a:off x="10435071" y="5422524"/>
            <a:ext cx="990976" cy="1867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1" fromWordArt="0" anchor="ctr" anchorCtr="0" forceAA="0" compatLnSpc="1">
            <a:prstTxWarp prst="textNoShape">
              <a:avLst/>
            </a:prstTxWarp>
            <a:noAutofit/>
          </a:bodyP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400" dirty="0">
                <a:solidFill>
                  <a:schemeClr val="tx1"/>
                </a:solidFill>
              </a:rPr>
              <a:t>Lattice  Reduction &amp;</a:t>
            </a:r>
          </a:p>
          <a:p>
            <a:r>
              <a:rPr lang="en-US" sz="1400" dirty="0">
                <a:solidFill>
                  <a:schemeClr val="tx1"/>
                </a:solidFill>
              </a:rPr>
              <a:t>Babai’s  Nearest </a:t>
            </a:r>
          </a:p>
          <a:p>
            <a:r>
              <a:rPr lang="en-US" sz="1400" dirty="0">
                <a:solidFill>
                  <a:schemeClr val="tx1"/>
                </a:solidFill>
              </a:rPr>
              <a:t>Plane Algorithm</a:t>
            </a:r>
            <a:endParaRPr lang="he-IL" sz="1400" dirty="0">
              <a:solidFill>
                <a:schemeClr val="tx1"/>
              </a:solidFill>
            </a:endParaRPr>
          </a:p>
        </p:txBody>
      </p:sp>
      <p:sp>
        <p:nvSpPr>
          <p:cNvPr id="47" name="TextBox 46">
            <a:extLst>
              <a:ext uri="{FF2B5EF4-FFF2-40B4-BE49-F238E27FC236}">
                <a16:creationId xmlns:a16="http://schemas.microsoft.com/office/drawing/2014/main" id="{DF1F4353-C32C-9D4F-83EC-705A01EEAB47}"/>
              </a:ext>
            </a:extLst>
          </p:cNvPr>
          <p:cNvSpPr txBox="1"/>
          <p:nvPr/>
        </p:nvSpPr>
        <p:spPr>
          <a:xfrm>
            <a:off x="9483559" y="5987400"/>
            <a:ext cx="881973" cy="338554"/>
          </a:xfrm>
          <a:prstGeom prst="rect">
            <a:avLst/>
          </a:prstGeom>
          <a:noFill/>
        </p:spPr>
        <p:txBody>
          <a:bodyPr wrap="none" rtlCol="1">
            <a:spAutoFit/>
          </a:bodyPr>
          <a:lstStyle/>
          <a:p>
            <a:pPr algn="r"/>
            <a:r>
              <a:rPr lang="en-US" sz="1600" dirty="0">
                <a:solidFill>
                  <a:schemeClr val="tx1"/>
                </a:solidFill>
              </a:rPr>
              <a:t>Solvable</a:t>
            </a:r>
            <a:endParaRPr lang="he-IL" sz="1600" dirty="0">
              <a:solidFill>
                <a:schemeClr val="tx1"/>
              </a:solidFill>
            </a:endParaRPr>
          </a:p>
        </p:txBody>
      </p:sp>
      <p:sp>
        <p:nvSpPr>
          <p:cNvPr id="48" name="TextBox 47">
            <a:extLst>
              <a:ext uri="{FF2B5EF4-FFF2-40B4-BE49-F238E27FC236}">
                <a16:creationId xmlns:a16="http://schemas.microsoft.com/office/drawing/2014/main" id="{E52E2347-F509-83B0-E61B-02A0ECC4B180}"/>
              </a:ext>
            </a:extLst>
          </p:cNvPr>
          <p:cNvSpPr txBox="1"/>
          <p:nvPr/>
        </p:nvSpPr>
        <p:spPr>
          <a:xfrm>
            <a:off x="785813" y="4840025"/>
            <a:ext cx="1470274" cy="387798"/>
          </a:xfrm>
          <a:prstGeom prst="rect">
            <a:avLst/>
          </a:prstGeom>
          <a:noFill/>
        </p:spPr>
        <p:txBody>
          <a:bodyPr wrap="none" rtlCol="1">
            <a:spAutoFit/>
          </a:bodyPr>
          <a:lstStyle/>
          <a:p>
            <a:r>
              <a:rPr lang="en-US" dirty="0">
                <a:solidFill>
                  <a:schemeClr val="bg1"/>
                </a:solidFill>
              </a:rPr>
              <a:t>Signatures</a:t>
            </a:r>
            <a:r>
              <a:rPr lang="en-US" dirty="0">
                <a:solidFill>
                  <a:schemeClr val="tx1"/>
                </a:solidFill>
              </a:rPr>
              <a:t> + </a:t>
            </a:r>
            <a:endParaRPr lang="he-IL" dirty="0">
              <a:solidFill>
                <a:schemeClr val="tx1"/>
              </a:solidFill>
            </a:endParaRPr>
          </a:p>
        </p:txBody>
      </p:sp>
      <p:sp>
        <p:nvSpPr>
          <p:cNvPr id="49" name="TextBox 48">
            <a:extLst>
              <a:ext uri="{FF2B5EF4-FFF2-40B4-BE49-F238E27FC236}">
                <a16:creationId xmlns:a16="http://schemas.microsoft.com/office/drawing/2014/main" id="{7724FBED-9F43-6B6C-7306-5009F1E125ED}"/>
              </a:ext>
            </a:extLst>
          </p:cNvPr>
          <p:cNvSpPr txBox="1"/>
          <p:nvPr/>
        </p:nvSpPr>
        <p:spPr>
          <a:xfrm>
            <a:off x="1122030" y="5480453"/>
            <a:ext cx="3466705" cy="2456057"/>
          </a:xfrm>
          <a:prstGeom prst="rect">
            <a:avLst/>
          </a:prstGeom>
          <a:noFill/>
          <a:ln>
            <a:noFill/>
          </a:ln>
        </p:spPr>
        <p:txBody>
          <a:bodyPr wrap="square" rtlCol="1">
            <a:spAutoFit/>
          </a:bodyPr>
          <a:lstStyle/>
          <a:p>
            <a:r>
              <a:rPr lang="en-US" dirty="0">
                <a:solidFill>
                  <a:schemeClr val="bg1"/>
                </a:solidFill>
              </a:rPr>
              <a:t>0xD10B…..0F, 143.2 ms</a:t>
            </a:r>
          </a:p>
          <a:p>
            <a:r>
              <a:rPr lang="en-US" dirty="0">
                <a:solidFill>
                  <a:schemeClr val="bg1"/>
                </a:solidFill>
              </a:rPr>
              <a:t>………………………..</a:t>
            </a:r>
          </a:p>
          <a:p>
            <a:r>
              <a:rPr lang="en-US" dirty="0">
                <a:solidFill>
                  <a:schemeClr val="bg1"/>
                </a:solidFill>
              </a:rPr>
              <a:t>……………………….</a:t>
            </a:r>
          </a:p>
          <a:p>
            <a:r>
              <a:rPr lang="en-US" dirty="0">
                <a:solidFill>
                  <a:schemeClr val="bg1"/>
                </a:solidFill>
              </a:rPr>
              <a:t>……………………</a:t>
            </a:r>
          </a:p>
          <a:p>
            <a:r>
              <a:rPr lang="en-US" dirty="0">
                <a:solidFill>
                  <a:schemeClr val="bg1"/>
                </a:solidFill>
              </a:rPr>
              <a:t>…………………</a:t>
            </a:r>
          </a:p>
          <a:p>
            <a:r>
              <a:rPr lang="en-US" dirty="0">
                <a:solidFill>
                  <a:schemeClr val="bg1"/>
                </a:solidFill>
              </a:rPr>
              <a:t>……………..</a:t>
            </a:r>
          </a:p>
          <a:p>
            <a:r>
              <a:rPr lang="en-US" dirty="0">
                <a:solidFill>
                  <a:schemeClr val="bg1"/>
                </a:solidFill>
              </a:rPr>
              <a:t>.</a:t>
            </a:r>
          </a:p>
          <a:p>
            <a:endParaRPr lang="en-US" dirty="0">
              <a:solidFill>
                <a:schemeClr val="bg1"/>
              </a:solidFill>
            </a:endParaRPr>
          </a:p>
        </p:txBody>
      </p:sp>
      <p:sp>
        <p:nvSpPr>
          <p:cNvPr id="38" name="Rectangle 37">
            <a:extLst>
              <a:ext uri="{FF2B5EF4-FFF2-40B4-BE49-F238E27FC236}">
                <a16:creationId xmlns:a16="http://schemas.microsoft.com/office/drawing/2014/main" id="{5E0604DD-D11A-CFDE-F54C-7F80C61198C3}"/>
              </a:ext>
            </a:extLst>
          </p:cNvPr>
          <p:cNvSpPr/>
          <p:nvPr/>
        </p:nvSpPr>
        <p:spPr>
          <a:xfrm>
            <a:off x="5242635" y="5268637"/>
            <a:ext cx="6506620" cy="2206512"/>
          </a:xfrm>
          <a:prstGeom prst="rect">
            <a:avLst/>
          </a:prstGeom>
          <a:solidFill>
            <a:schemeClr val="tx2"/>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chemeClr val="bg1"/>
                </a:solidFill>
              </a:rPr>
              <a:t>Black Box</a:t>
            </a:r>
            <a:endParaRPr lang="he-IL" dirty="0">
              <a:solidFill>
                <a:schemeClr val="bg1"/>
              </a:solidFill>
            </a:endParaRPr>
          </a:p>
        </p:txBody>
      </p:sp>
      <p:sp>
        <p:nvSpPr>
          <p:cNvPr id="4" name="TextBox 3">
            <a:extLst>
              <a:ext uri="{FF2B5EF4-FFF2-40B4-BE49-F238E27FC236}">
                <a16:creationId xmlns:a16="http://schemas.microsoft.com/office/drawing/2014/main" id="{DD61827C-E302-EEDD-684A-9FC2CD7690FE}"/>
              </a:ext>
            </a:extLst>
          </p:cNvPr>
          <p:cNvSpPr txBox="1"/>
          <p:nvPr/>
        </p:nvSpPr>
        <p:spPr>
          <a:xfrm>
            <a:off x="2283339" y="7537159"/>
            <a:ext cx="11243783" cy="523220"/>
          </a:xfrm>
          <a:prstGeom prst="rect">
            <a:avLst/>
          </a:prstGeom>
          <a:solidFill>
            <a:srgbClr val="FF0000"/>
          </a:solidFill>
        </p:spPr>
        <p:txBody>
          <a:bodyPr wrap="none" rtlCol="1">
            <a:spAutoFit/>
          </a:bodyPr>
          <a:lstStyle/>
          <a:p>
            <a:pPr algn="ctr"/>
            <a:r>
              <a:rPr lang="en-US" sz="2800" dirty="0">
                <a:solidFill>
                  <a:schemeClr val="bg1"/>
                </a:solidFill>
              </a:rPr>
              <a:t>How can the ECDSA signing time of a signature be estimated from a video?  </a:t>
            </a:r>
            <a:endParaRPr lang="he-IL" sz="2800" dirty="0">
              <a:solidFill>
                <a:schemeClr val="bg1"/>
              </a:solidFill>
            </a:endParaRPr>
          </a:p>
        </p:txBody>
      </p:sp>
      <p:sp>
        <p:nvSpPr>
          <p:cNvPr id="5" name="Rectangle 4">
            <a:extLst>
              <a:ext uri="{FF2B5EF4-FFF2-40B4-BE49-F238E27FC236}">
                <a16:creationId xmlns:a16="http://schemas.microsoft.com/office/drawing/2014/main" id="{6CD6A3EB-369B-1244-BB71-68D6DB0D91BC}"/>
              </a:ext>
            </a:extLst>
          </p:cNvPr>
          <p:cNvSpPr/>
          <p:nvPr/>
        </p:nvSpPr>
        <p:spPr>
          <a:xfrm>
            <a:off x="7321541" y="4841136"/>
            <a:ext cx="2325384" cy="387798"/>
          </a:xfrm>
          <a:prstGeom prst="rect">
            <a:avLst/>
          </a:prstGeom>
        </p:spPr>
        <p:txBody>
          <a:bodyPr wrap="square">
            <a:spAutoFit/>
          </a:bodyPr>
          <a:lstStyle/>
          <a:p>
            <a:pPr algn="ctr"/>
            <a:r>
              <a:rPr lang="en-US" dirty="0">
                <a:solidFill>
                  <a:schemeClr val="bg1"/>
                </a:solidFill>
              </a:rPr>
              <a:t>Minerva Attack</a:t>
            </a:r>
            <a:endParaRPr lang="he-IL" dirty="0">
              <a:solidFill>
                <a:schemeClr val="bg1"/>
              </a:solidFill>
            </a:endParaRPr>
          </a:p>
        </p:txBody>
      </p:sp>
    </p:spTree>
    <p:extLst>
      <p:ext uri="{BB962C8B-B14F-4D97-AF65-F5344CB8AC3E}">
        <p14:creationId xmlns:p14="http://schemas.microsoft.com/office/powerpoint/2010/main" val="335519440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Cryptanalytic Side-Channel Attacks</a:t>
            </a:r>
            <a:endParaRPr sz="4800" b="1" dirty="0">
              <a:solidFill>
                <a:schemeClr val="bg1"/>
              </a:solidFill>
              <a:latin typeface="+mj-lt"/>
            </a:endParaRPr>
          </a:p>
        </p:txBody>
      </p:sp>
      <p:pic>
        <p:nvPicPr>
          <p:cNvPr id="8" name="Picture 4" descr="Stop Clock at best price in Mumbai by Dolphin Pharmacy Instruments Private  Limited | ID: 10889607462">
            <a:extLst>
              <a:ext uri="{FF2B5EF4-FFF2-40B4-BE49-F238E27FC236}">
                <a16:creationId xmlns:a16="http://schemas.microsoft.com/office/drawing/2014/main" id="{F4F0B9D3-C1B2-1445-D384-B7BB43692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935" y="2587283"/>
            <a:ext cx="1443854" cy="1873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33B4DD1-BD1D-2394-9179-2CD3EA667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286" y="1506399"/>
            <a:ext cx="2538888" cy="1339558"/>
          </a:xfrm>
          <a:prstGeom prst="rect">
            <a:avLst/>
          </a:prstGeom>
        </p:spPr>
      </p:pic>
      <p:sp>
        <p:nvSpPr>
          <p:cNvPr id="11" name="TextBox 10">
            <a:extLst>
              <a:ext uri="{FF2B5EF4-FFF2-40B4-BE49-F238E27FC236}">
                <a16:creationId xmlns:a16="http://schemas.microsoft.com/office/drawing/2014/main" id="{53B87C94-D1CA-C917-3158-35B373D56169}"/>
              </a:ext>
            </a:extLst>
          </p:cNvPr>
          <p:cNvSpPr txBox="1"/>
          <p:nvPr/>
        </p:nvSpPr>
        <p:spPr>
          <a:xfrm>
            <a:off x="3950910" y="2744291"/>
            <a:ext cx="344164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Asap SemiBold"/>
                <a:ea typeface="Asap SemiBold"/>
                <a:cs typeface="Asap SemiBold"/>
                <a:sym typeface="Asap SemiBold"/>
              </a:rPr>
              <a:t>Power Leakage (99)</a:t>
            </a:r>
          </a:p>
        </p:txBody>
      </p:sp>
      <p:sp>
        <p:nvSpPr>
          <p:cNvPr id="12" name="TextBox 11">
            <a:extLst>
              <a:ext uri="{FF2B5EF4-FFF2-40B4-BE49-F238E27FC236}">
                <a16:creationId xmlns:a16="http://schemas.microsoft.com/office/drawing/2014/main" id="{D5B53F4B-E33C-834C-9712-D2927F371A3F}"/>
              </a:ext>
            </a:extLst>
          </p:cNvPr>
          <p:cNvSpPr txBox="1"/>
          <p:nvPr/>
        </p:nvSpPr>
        <p:spPr>
          <a:xfrm>
            <a:off x="4280323" y="5827282"/>
            <a:ext cx="2782813"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Asap SemiBold"/>
                <a:ea typeface="Asap SemiBold"/>
                <a:cs typeface="Asap SemiBold"/>
                <a:sym typeface="Asap SemiBold"/>
              </a:rPr>
              <a:t>Remote Timing </a:t>
            </a:r>
          </a:p>
          <a:p>
            <a:pPr marL="0" marR="0" indent="0" algn="ctr" defTabSz="825500" rtl="1"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Asap SemiBold"/>
                <a:ea typeface="Asap SemiBold"/>
                <a:cs typeface="Asap SemiBold"/>
                <a:sym typeface="Asap SemiBold"/>
              </a:rPr>
              <a:t>Leakage (05)</a:t>
            </a:r>
          </a:p>
        </p:txBody>
      </p:sp>
      <p:pic>
        <p:nvPicPr>
          <p:cNvPr id="13" name="Picture 4" descr="Stop Clock at best price in Mumbai by Dolphin Pharmacy Instruments Private  Limited | ID: 10889607462">
            <a:extLst>
              <a:ext uri="{FF2B5EF4-FFF2-40B4-BE49-F238E27FC236}">
                <a16:creationId xmlns:a16="http://schemas.microsoft.com/office/drawing/2014/main" id="{58B2DC70-9785-F610-3AF9-FCA030B3F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160" y="3939226"/>
            <a:ext cx="1443854" cy="18735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0BEB286-5C9B-BFC6-BED8-C08D6F786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160" y="3979890"/>
            <a:ext cx="716474" cy="7164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39DD181-0B8D-E5C4-CC75-57B221F777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0062" y="943042"/>
            <a:ext cx="1469569" cy="1541255"/>
          </a:xfrm>
          <a:prstGeom prst="rect">
            <a:avLst/>
          </a:prstGeom>
        </p:spPr>
      </p:pic>
      <p:pic>
        <p:nvPicPr>
          <p:cNvPr id="6148" name="Picture 4" descr="Equine Ultrasound Therapy – EQultrasound Pro Therapy » Blue ...">
            <a:extLst>
              <a:ext uri="{FF2B5EF4-FFF2-40B4-BE49-F238E27FC236}">
                <a16:creationId xmlns:a16="http://schemas.microsoft.com/office/drawing/2014/main" id="{6CAD537F-A68D-B0A7-A0DE-257B18B04C7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802"/>
          <a:stretch/>
        </p:blipFill>
        <p:spPr bwMode="auto">
          <a:xfrm>
            <a:off x="9262753" y="3524071"/>
            <a:ext cx="833950" cy="15202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5C3EE16-16EC-D041-6C75-F02E221A1049}"/>
              </a:ext>
            </a:extLst>
          </p:cNvPr>
          <p:cNvSpPr txBox="1"/>
          <p:nvPr/>
        </p:nvSpPr>
        <p:spPr>
          <a:xfrm>
            <a:off x="982466" y="4434685"/>
            <a:ext cx="2309928"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Asap SemiBold"/>
                <a:ea typeface="Asap SemiBold"/>
                <a:cs typeface="Asap SemiBold"/>
                <a:sym typeface="Asap SemiBold"/>
              </a:rPr>
              <a:t>Local Timing </a:t>
            </a:r>
          </a:p>
          <a:p>
            <a:pPr marL="0" marR="0" indent="0" algn="ctr" defTabSz="825500" rtl="1"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Asap SemiBold"/>
                <a:ea typeface="Asap SemiBold"/>
                <a:cs typeface="Asap SemiBold"/>
                <a:sym typeface="Asap SemiBold"/>
              </a:rPr>
              <a:t>Leakage (96)</a:t>
            </a:r>
          </a:p>
        </p:txBody>
      </p:sp>
      <p:sp>
        <p:nvSpPr>
          <p:cNvPr id="20" name="TextBox 19">
            <a:extLst>
              <a:ext uri="{FF2B5EF4-FFF2-40B4-BE49-F238E27FC236}">
                <a16:creationId xmlns:a16="http://schemas.microsoft.com/office/drawing/2014/main" id="{125ACEA5-EE39-98B6-4203-1438E85E7BA5}"/>
              </a:ext>
            </a:extLst>
          </p:cNvPr>
          <p:cNvSpPr txBox="1"/>
          <p:nvPr/>
        </p:nvSpPr>
        <p:spPr>
          <a:xfrm>
            <a:off x="10949631" y="2268297"/>
            <a:ext cx="279190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lang="en-US" sz="1400" b="0" i="1" dirty="0">
                <a:solidFill>
                  <a:schemeClr val="bg1"/>
                </a:solidFill>
                <a:effectLst/>
                <a:latin typeface="Arial" panose="020B0604020202020204" pitchFamily="34" charset="0"/>
              </a:rPr>
              <a:t>Agrawal, </a:t>
            </a:r>
            <a:r>
              <a:rPr lang="en-US" sz="1400" b="0" i="1" dirty="0" err="1">
                <a:solidFill>
                  <a:schemeClr val="bg1"/>
                </a:solidFill>
                <a:effectLst/>
                <a:latin typeface="Arial" panose="020B0604020202020204" pitchFamily="34" charset="0"/>
              </a:rPr>
              <a:t>Dakshi</a:t>
            </a:r>
            <a:r>
              <a:rPr lang="en-US" sz="1400" b="0" i="1" dirty="0">
                <a:solidFill>
                  <a:schemeClr val="bg1"/>
                </a:solidFill>
                <a:effectLst/>
                <a:latin typeface="Arial" panose="020B0604020202020204" pitchFamily="34" charset="0"/>
              </a:rPr>
              <a:t>, et al. </a:t>
            </a:r>
            <a:br>
              <a:rPr lang="en-US" sz="1400" b="0" i="1" dirty="0">
                <a:solidFill>
                  <a:schemeClr val="bg1"/>
                </a:solidFill>
                <a:effectLst/>
                <a:latin typeface="Arial" panose="020B0604020202020204" pitchFamily="34" charset="0"/>
              </a:rPr>
            </a:br>
            <a:r>
              <a:rPr lang="en-US" sz="1400" b="0" i="1" dirty="0">
                <a:solidFill>
                  <a:schemeClr val="bg1"/>
                </a:solidFill>
                <a:effectLst/>
                <a:latin typeface="Arial" panose="020B0604020202020204" pitchFamily="34" charset="0"/>
              </a:rPr>
              <a:t>The EM </a:t>
            </a:r>
            <a:r>
              <a:rPr lang="en-US" sz="1400" b="0" i="1" dirty="0" err="1">
                <a:solidFill>
                  <a:schemeClr val="bg1"/>
                </a:solidFill>
                <a:effectLst/>
                <a:latin typeface="Arial" panose="020B0604020202020204" pitchFamily="34" charset="0"/>
              </a:rPr>
              <a:t>sid</a:t>
            </a:r>
            <a:r>
              <a:rPr lang="en-US" sz="1400" b="0" i="1" dirty="0">
                <a:solidFill>
                  <a:schemeClr val="bg1"/>
                </a:solidFill>
                <a:effectLst/>
                <a:latin typeface="Arial" panose="020B0604020202020204" pitchFamily="34" charset="0"/>
              </a:rPr>
              <a:t>—channel (s).</a:t>
            </a:r>
            <a:endParaRPr kumimoji="0" lang="en-US" sz="1400" b="1" i="1" u="none" strike="noStrike" cap="none" spc="0" normalizeH="0" baseline="0" dirty="0">
              <a:ln>
                <a:noFill/>
              </a:ln>
              <a:solidFill>
                <a:schemeClr val="bg1"/>
              </a:solidFill>
              <a:effectLst/>
              <a:uFillTx/>
              <a:latin typeface="Asap SemiBold"/>
              <a:ea typeface="Asap SemiBold"/>
              <a:cs typeface="Asap SemiBold"/>
              <a:sym typeface="Asap SemiBold"/>
            </a:endParaRPr>
          </a:p>
        </p:txBody>
      </p:sp>
      <p:sp>
        <p:nvSpPr>
          <p:cNvPr id="21" name="TextBox 20">
            <a:extLst>
              <a:ext uri="{FF2B5EF4-FFF2-40B4-BE49-F238E27FC236}">
                <a16:creationId xmlns:a16="http://schemas.microsoft.com/office/drawing/2014/main" id="{CE7D5C1F-D031-3A10-CE7B-9225D4013DBE}"/>
              </a:ext>
            </a:extLst>
          </p:cNvPr>
          <p:cNvSpPr txBox="1"/>
          <p:nvPr/>
        </p:nvSpPr>
        <p:spPr>
          <a:xfrm>
            <a:off x="10060060" y="4032785"/>
            <a:ext cx="393910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lang="en-US" sz="3200" b="1" dirty="0"/>
              <a:t>Acoustic Leakage (14)</a:t>
            </a:r>
            <a:endParaRPr kumimoji="0" lang="en-US" sz="3200" b="1" i="0" u="none" strike="noStrike" cap="none" spc="0" normalizeH="0" baseline="0" dirty="0">
              <a:ln>
                <a:noFill/>
              </a:ln>
              <a:solidFill>
                <a:srgbClr val="FFFFFF"/>
              </a:solidFill>
              <a:effectLst/>
              <a:uFillTx/>
              <a:latin typeface="Asap SemiBold"/>
              <a:ea typeface="Asap SemiBold"/>
              <a:cs typeface="Asap SemiBold"/>
              <a:sym typeface="Asap SemiBold"/>
            </a:endParaRPr>
          </a:p>
        </p:txBody>
      </p:sp>
      <p:cxnSp>
        <p:nvCxnSpPr>
          <p:cNvPr id="23" name="Straight Arrow Connector 22">
            <a:extLst>
              <a:ext uri="{FF2B5EF4-FFF2-40B4-BE49-F238E27FC236}">
                <a16:creationId xmlns:a16="http://schemas.microsoft.com/office/drawing/2014/main" id="{7291D0C8-D321-9856-F9C8-B5E428622BE1}"/>
              </a:ext>
            </a:extLst>
          </p:cNvPr>
          <p:cNvCxnSpPr>
            <a:stCxn id="8" idx="3"/>
            <a:endCxn id="10" idx="1"/>
          </p:cNvCxnSpPr>
          <p:nvPr/>
        </p:nvCxnSpPr>
        <p:spPr>
          <a:xfrm flipV="1">
            <a:off x="2600789" y="2176178"/>
            <a:ext cx="1801497" cy="1347893"/>
          </a:xfrm>
          <a:prstGeom prst="straightConnector1">
            <a:avLst/>
          </a:prstGeom>
          <a:noFill/>
          <a:ln w="25400" cap="flat">
            <a:solidFill>
              <a:schemeClr val="bg1"/>
            </a:solidFill>
            <a:prstDash val="sysDot"/>
            <a:miter lim="400000"/>
            <a:tailEnd type="triangle"/>
          </a:ln>
          <a:effectLst/>
          <a:sp3d/>
        </p:spPr>
        <p:style>
          <a:lnRef idx="0">
            <a:scrgbClr r="0" g="0" b="0"/>
          </a:lnRef>
          <a:fillRef idx="0">
            <a:scrgbClr r="0" g="0" b="0"/>
          </a:fillRef>
          <a:effectRef idx="0">
            <a:scrgbClr r="0" g="0" b="0"/>
          </a:effectRef>
          <a:fontRef idx="none"/>
        </p:style>
      </p:cxnSp>
      <p:cxnSp>
        <p:nvCxnSpPr>
          <p:cNvPr id="24" name="Straight Arrow Connector 23">
            <a:extLst>
              <a:ext uri="{FF2B5EF4-FFF2-40B4-BE49-F238E27FC236}">
                <a16:creationId xmlns:a16="http://schemas.microsoft.com/office/drawing/2014/main" id="{9F7A8659-4C09-D19A-25DF-A1850632B2B7}"/>
              </a:ext>
            </a:extLst>
          </p:cNvPr>
          <p:cNvCxnSpPr>
            <a:cxnSpLocks/>
            <a:stCxn id="8" idx="3"/>
            <a:endCxn id="13" idx="1"/>
          </p:cNvCxnSpPr>
          <p:nvPr/>
        </p:nvCxnSpPr>
        <p:spPr>
          <a:xfrm>
            <a:off x="2600789" y="3524071"/>
            <a:ext cx="2177371" cy="1351943"/>
          </a:xfrm>
          <a:prstGeom prst="straightConnector1">
            <a:avLst/>
          </a:prstGeom>
          <a:noFill/>
          <a:ln w="25400" cap="flat">
            <a:solidFill>
              <a:schemeClr val="bg1"/>
            </a:solidFill>
            <a:prstDash val="sysDot"/>
            <a:miter lim="400000"/>
            <a:tailEnd type="triangle"/>
          </a:ln>
          <a:effectLst/>
          <a:sp3d/>
        </p:spPr>
        <p:style>
          <a:lnRef idx="0">
            <a:scrgbClr r="0" g="0" b="0"/>
          </a:lnRef>
          <a:fillRef idx="0">
            <a:scrgbClr r="0" g="0" b="0"/>
          </a:fillRef>
          <a:effectRef idx="0">
            <a:scrgbClr r="0" g="0" b="0"/>
          </a:effectRef>
          <a:fontRef idx="none"/>
        </p:style>
      </p:cxnSp>
      <p:cxnSp>
        <p:nvCxnSpPr>
          <p:cNvPr id="27" name="Straight Arrow Connector 26">
            <a:extLst>
              <a:ext uri="{FF2B5EF4-FFF2-40B4-BE49-F238E27FC236}">
                <a16:creationId xmlns:a16="http://schemas.microsoft.com/office/drawing/2014/main" id="{D923D723-54C6-D8EC-8770-A26B843AC3F8}"/>
              </a:ext>
            </a:extLst>
          </p:cNvPr>
          <p:cNvCxnSpPr>
            <a:cxnSpLocks/>
            <a:stCxn id="10" idx="3"/>
            <a:endCxn id="18" idx="1"/>
          </p:cNvCxnSpPr>
          <p:nvPr/>
        </p:nvCxnSpPr>
        <p:spPr>
          <a:xfrm flipV="1">
            <a:off x="6941174" y="1713670"/>
            <a:ext cx="2538888" cy="462508"/>
          </a:xfrm>
          <a:prstGeom prst="straightConnector1">
            <a:avLst/>
          </a:prstGeom>
          <a:noFill/>
          <a:ln w="25400" cap="flat">
            <a:solidFill>
              <a:schemeClr val="bg1"/>
            </a:solidFill>
            <a:prstDash val="sysDot"/>
            <a:miter lim="400000"/>
            <a:tailEnd type="triangle"/>
          </a:ln>
          <a:effectLst/>
          <a:sp3d/>
        </p:spPr>
        <p:style>
          <a:lnRef idx="0">
            <a:scrgbClr r="0" g="0" b="0"/>
          </a:lnRef>
          <a:fillRef idx="0">
            <a:scrgbClr r="0" g="0" b="0"/>
          </a:fillRef>
          <a:effectRef idx="0">
            <a:scrgbClr r="0" g="0" b="0"/>
          </a:effectRef>
          <a:fontRef idx="none"/>
        </p:style>
      </p:cxnSp>
      <p:cxnSp>
        <p:nvCxnSpPr>
          <p:cNvPr id="31" name="Straight Arrow Connector 30">
            <a:extLst>
              <a:ext uri="{FF2B5EF4-FFF2-40B4-BE49-F238E27FC236}">
                <a16:creationId xmlns:a16="http://schemas.microsoft.com/office/drawing/2014/main" id="{0239D19D-EE99-FA92-1566-27127274817E}"/>
              </a:ext>
            </a:extLst>
          </p:cNvPr>
          <p:cNvCxnSpPr>
            <a:cxnSpLocks/>
            <a:stCxn id="10" idx="3"/>
            <a:endCxn id="6148" idx="1"/>
          </p:cNvCxnSpPr>
          <p:nvPr/>
        </p:nvCxnSpPr>
        <p:spPr>
          <a:xfrm>
            <a:off x="6941174" y="2176178"/>
            <a:ext cx="2321579" cy="2108000"/>
          </a:xfrm>
          <a:prstGeom prst="straightConnector1">
            <a:avLst/>
          </a:prstGeom>
          <a:noFill/>
          <a:ln w="25400" cap="flat">
            <a:solidFill>
              <a:schemeClr val="bg1"/>
            </a:solidFill>
            <a:prstDash val="sysDot"/>
            <a:miter lim="400000"/>
            <a:tailEnd type="triangle"/>
          </a:ln>
          <a:effectLst/>
          <a:sp3d/>
        </p:spPr>
        <p:style>
          <a:lnRef idx="0">
            <a:scrgbClr r="0" g="0" b="0"/>
          </a:lnRef>
          <a:fillRef idx="0">
            <a:scrgbClr r="0" g="0" b="0"/>
          </a:fillRef>
          <a:effectRef idx="0">
            <a:scrgbClr r="0" g="0" b="0"/>
          </a:effectRef>
          <a:fontRef idx="none"/>
        </p:style>
      </p:cxnSp>
      <p:sp>
        <p:nvSpPr>
          <p:cNvPr id="3" name="TextBox 2">
            <a:extLst>
              <a:ext uri="{FF2B5EF4-FFF2-40B4-BE49-F238E27FC236}">
                <a16:creationId xmlns:a16="http://schemas.microsoft.com/office/drawing/2014/main" id="{ADBB5C33-DB99-0EA3-EBC8-926E1E870084}"/>
              </a:ext>
            </a:extLst>
          </p:cNvPr>
          <p:cNvSpPr txBox="1"/>
          <p:nvPr/>
        </p:nvSpPr>
        <p:spPr>
          <a:xfrm>
            <a:off x="10096703" y="4613925"/>
            <a:ext cx="3730218"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b="0" i="1" dirty="0" err="1">
                <a:solidFill>
                  <a:schemeClr val="bg1"/>
                </a:solidFill>
                <a:effectLst/>
                <a:latin typeface="Arial" panose="020B0604020202020204" pitchFamily="34" charset="0"/>
              </a:rPr>
              <a:t>Genkin</a:t>
            </a:r>
            <a:r>
              <a:rPr lang="en-US" sz="1400" b="0" i="1" dirty="0">
                <a:solidFill>
                  <a:schemeClr val="bg1"/>
                </a:solidFill>
                <a:effectLst/>
                <a:latin typeface="Arial" panose="020B0604020202020204" pitchFamily="34" charset="0"/>
              </a:rPr>
              <a:t>, D., Shamir, A., &amp; </a:t>
            </a:r>
            <a:r>
              <a:rPr lang="en-US" sz="1400" b="0" i="1" dirty="0" err="1">
                <a:solidFill>
                  <a:schemeClr val="bg1"/>
                </a:solidFill>
                <a:effectLst/>
                <a:latin typeface="Arial" panose="020B0604020202020204" pitchFamily="34" charset="0"/>
              </a:rPr>
              <a:t>Tromer</a:t>
            </a:r>
            <a:r>
              <a:rPr lang="en-US" sz="1400" b="0" i="1" dirty="0">
                <a:solidFill>
                  <a:schemeClr val="bg1"/>
                </a:solidFill>
                <a:effectLst/>
                <a:latin typeface="Arial" panose="020B0604020202020204" pitchFamily="34" charset="0"/>
              </a:rPr>
              <a:t>, E. </a:t>
            </a:r>
            <a:br>
              <a:rPr lang="en-US" sz="1400" b="0" i="1" dirty="0">
                <a:solidFill>
                  <a:schemeClr val="bg1"/>
                </a:solidFill>
                <a:effectLst/>
                <a:latin typeface="Arial" panose="020B0604020202020204" pitchFamily="34" charset="0"/>
              </a:rPr>
            </a:br>
            <a:r>
              <a:rPr lang="en-US" sz="1400" b="0" i="1" dirty="0">
                <a:solidFill>
                  <a:schemeClr val="bg1"/>
                </a:solidFill>
                <a:effectLst/>
                <a:latin typeface="Arial" panose="020B0604020202020204" pitchFamily="34" charset="0"/>
              </a:rPr>
              <a:t>RSA key extraction via low-bandwidth acoustic cryptanalysis. </a:t>
            </a:r>
            <a:endParaRPr lang="en-US" sz="1600" i="1" dirty="0">
              <a:solidFill>
                <a:schemeClr val="bg1"/>
              </a:solidFill>
            </a:endParaRPr>
          </a:p>
        </p:txBody>
      </p:sp>
      <p:sp>
        <p:nvSpPr>
          <p:cNvPr id="6" name="TextBox 5">
            <a:extLst>
              <a:ext uri="{FF2B5EF4-FFF2-40B4-BE49-F238E27FC236}">
                <a16:creationId xmlns:a16="http://schemas.microsoft.com/office/drawing/2014/main" id="{921FF2E3-3347-5DCB-F239-BAC88B329B85}"/>
              </a:ext>
            </a:extLst>
          </p:cNvPr>
          <p:cNvSpPr txBox="1"/>
          <p:nvPr/>
        </p:nvSpPr>
        <p:spPr>
          <a:xfrm>
            <a:off x="4023662" y="6930508"/>
            <a:ext cx="329613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b="0" i="1" dirty="0">
                <a:solidFill>
                  <a:schemeClr val="bg1"/>
                </a:solidFill>
                <a:effectLst/>
                <a:latin typeface="Arial" panose="020B0604020202020204" pitchFamily="34" charset="0"/>
              </a:rPr>
              <a:t>Brumley, D., &amp; </a:t>
            </a:r>
            <a:r>
              <a:rPr lang="en-US" sz="1400" b="0" i="1" dirty="0" err="1">
                <a:solidFill>
                  <a:schemeClr val="bg1"/>
                </a:solidFill>
                <a:effectLst/>
                <a:latin typeface="Arial" panose="020B0604020202020204" pitchFamily="34" charset="0"/>
              </a:rPr>
              <a:t>Boneh</a:t>
            </a:r>
            <a:r>
              <a:rPr lang="en-US" sz="1400" b="0" i="1" dirty="0">
                <a:solidFill>
                  <a:schemeClr val="bg1"/>
                </a:solidFill>
                <a:effectLst/>
                <a:latin typeface="Arial" panose="020B0604020202020204" pitchFamily="34" charset="0"/>
              </a:rPr>
              <a:t>, D. </a:t>
            </a:r>
            <a:br>
              <a:rPr lang="en-US" sz="1400" b="0" i="1" dirty="0">
                <a:solidFill>
                  <a:schemeClr val="bg1"/>
                </a:solidFill>
                <a:effectLst/>
                <a:latin typeface="Arial" panose="020B0604020202020204" pitchFamily="34" charset="0"/>
              </a:rPr>
            </a:br>
            <a:r>
              <a:rPr lang="en-US" sz="1400" b="0" i="1" dirty="0">
                <a:solidFill>
                  <a:schemeClr val="bg1"/>
                </a:solidFill>
                <a:effectLst/>
                <a:latin typeface="Arial" panose="020B0604020202020204" pitchFamily="34" charset="0"/>
              </a:rPr>
              <a:t>Remote timing attacks are practical.</a:t>
            </a:r>
            <a:endParaRPr lang="en-US" sz="1400" i="1" dirty="0">
              <a:solidFill>
                <a:schemeClr val="bg1"/>
              </a:solidFill>
            </a:endParaRPr>
          </a:p>
        </p:txBody>
      </p:sp>
      <p:sp>
        <p:nvSpPr>
          <p:cNvPr id="9" name="TextBox 8">
            <a:extLst>
              <a:ext uri="{FF2B5EF4-FFF2-40B4-BE49-F238E27FC236}">
                <a16:creationId xmlns:a16="http://schemas.microsoft.com/office/drawing/2014/main" id="{5834C40B-A3CC-C05F-B282-3E220D3E8059}"/>
              </a:ext>
            </a:extLst>
          </p:cNvPr>
          <p:cNvSpPr txBox="1"/>
          <p:nvPr/>
        </p:nvSpPr>
        <p:spPr>
          <a:xfrm>
            <a:off x="-88091" y="5435600"/>
            <a:ext cx="4231895"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b="0" i="1" dirty="0">
                <a:solidFill>
                  <a:schemeClr val="bg1"/>
                </a:solidFill>
                <a:effectLst/>
                <a:latin typeface="Arial" panose="020B0604020202020204" pitchFamily="34" charset="0"/>
              </a:rPr>
              <a:t>Kocher, Paul C. </a:t>
            </a:r>
            <a:br>
              <a:rPr lang="en-US" sz="1400" b="0" i="1" dirty="0">
                <a:solidFill>
                  <a:schemeClr val="bg1"/>
                </a:solidFill>
                <a:effectLst/>
                <a:latin typeface="Arial" panose="020B0604020202020204" pitchFamily="34" charset="0"/>
              </a:rPr>
            </a:br>
            <a:r>
              <a:rPr lang="en-US" sz="1400" b="0" i="1" dirty="0">
                <a:solidFill>
                  <a:schemeClr val="bg1"/>
                </a:solidFill>
                <a:effectLst/>
                <a:latin typeface="Arial" panose="020B0604020202020204" pitchFamily="34" charset="0"/>
              </a:rPr>
              <a:t>Timing attacks on implementations of </a:t>
            </a:r>
            <a:br>
              <a:rPr lang="en-US" sz="1400" b="0" i="1" dirty="0">
                <a:solidFill>
                  <a:schemeClr val="bg1"/>
                </a:solidFill>
                <a:effectLst/>
                <a:latin typeface="Arial" panose="020B0604020202020204" pitchFamily="34" charset="0"/>
              </a:rPr>
            </a:br>
            <a:r>
              <a:rPr lang="en-US" sz="1400" b="0" i="1" dirty="0">
                <a:solidFill>
                  <a:schemeClr val="bg1"/>
                </a:solidFill>
                <a:effectLst/>
                <a:latin typeface="Arial" panose="020B0604020202020204" pitchFamily="34" charset="0"/>
              </a:rPr>
              <a:t>Diffie-Hellman, RSA, DSS, and other systems.</a:t>
            </a:r>
            <a:endParaRPr lang="en-US" sz="1400" i="1" dirty="0">
              <a:solidFill>
                <a:schemeClr val="bg1"/>
              </a:solidFill>
            </a:endParaRPr>
          </a:p>
        </p:txBody>
      </p:sp>
      <p:sp>
        <p:nvSpPr>
          <p:cNvPr id="17" name="TextBox 16">
            <a:extLst>
              <a:ext uri="{FF2B5EF4-FFF2-40B4-BE49-F238E27FC236}">
                <a16:creationId xmlns:a16="http://schemas.microsoft.com/office/drawing/2014/main" id="{D3E5A437-3572-B04B-F341-BEF4B8E5DA3E}"/>
              </a:ext>
            </a:extLst>
          </p:cNvPr>
          <p:cNvSpPr txBox="1"/>
          <p:nvPr/>
        </p:nvSpPr>
        <p:spPr>
          <a:xfrm>
            <a:off x="4023663" y="3231261"/>
            <a:ext cx="3368896"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i="1" dirty="0"/>
              <a:t>Paul Kocher, Joshua Jae, and Benjamin Jun </a:t>
            </a:r>
          </a:p>
          <a:p>
            <a:pPr algn="ctr"/>
            <a:r>
              <a:rPr lang="en-US" sz="1400" i="1" dirty="0"/>
              <a:t>Differential Power </a:t>
            </a:r>
            <a:r>
              <a:rPr lang="en-US" sz="1400" i="1" dirty="0">
                <a:latin typeface="+mn-lt"/>
              </a:rPr>
              <a:t>Analysis</a:t>
            </a:r>
          </a:p>
        </p:txBody>
      </p:sp>
      <p:sp>
        <p:nvSpPr>
          <p:cNvPr id="22" name="TextBox 21">
            <a:extLst>
              <a:ext uri="{FF2B5EF4-FFF2-40B4-BE49-F238E27FC236}">
                <a16:creationId xmlns:a16="http://schemas.microsoft.com/office/drawing/2014/main" id="{195125F7-6ACE-DFFC-70FC-9EF0C66562E9}"/>
              </a:ext>
            </a:extLst>
          </p:cNvPr>
          <p:cNvSpPr txBox="1"/>
          <p:nvPr/>
        </p:nvSpPr>
        <p:spPr>
          <a:xfrm>
            <a:off x="10949631" y="1726944"/>
            <a:ext cx="313387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Asap SemiBold"/>
                <a:ea typeface="Asap SemiBold"/>
                <a:cs typeface="Asap SemiBold"/>
                <a:sym typeface="Asap SemiBold"/>
              </a:rPr>
              <a:t>EMR Leakage (01)</a:t>
            </a:r>
          </a:p>
        </p:txBody>
      </p:sp>
      <p:pic>
        <p:nvPicPr>
          <p:cNvPr id="37" name="Picture 36">
            <a:extLst>
              <a:ext uri="{FF2B5EF4-FFF2-40B4-BE49-F238E27FC236}">
                <a16:creationId xmlns:a16="http://schemas.microsoft.com/office/drawing/2014/main" id="{05C3CC9A-E9E1-E696-DC67-B30C3AD8CDDE}"/>
              </a:ext>
            </a:extLst>
          </p:cNvPr>
          <p:cNvPicPr>
            <a:picLocks noChangeAspect="1"/>
          </p:cNvPicPr>
          <p:nvPr/>
        </p:nvPicPr>
        <p:blipFill rotWithShape="1">
          <a:blip r:embed="rId8">
            <a:extLst>
              <a:ext uri="{28A0092B-C50C-407E-A947-70E740481C1C}">
                <a14:useLocalDpi xmlns:a14="http://schemas.microsoft.com/office/drawing/2010/main" val="0"/>
              </a:ext>
            </a:extLst>
          </a:blip>
          <a:srcRect l="35124" t="20048" r="24683" b="27515"/>
          <a:stretch/>
        </p:blipFill>
        <p:spPr>
          <a:xfrm>
            <a:off x="9024511" y="5776159"/>
            <a:ext cx="1245055" cy="1624322"/>
          </a:xfrm>
          <a:prstGeom prst="rect">
            <a:avLst/>
          </a:prstGeom>
        </p:spPr>
      </p:pic>
      <p:sp>
        <p:nvSpPr>
          <p:cNvPr id="38" name="TextBox 37">
            <a:extLst>
              <a:ext uri="{FF2B5EF4-FFF2-40B4-BE49-F238E27FC236}">
                <a16:creationId xmlns:a16="http://schemas.microsoft.com/office/drawing/2014/main" id="{042CA327-A311-C19E-3746-6CD9511F2B08}"/>
              </a:ext>
            </a:extLst>
          </p:cNvPr>
          <p:cNvSpPr txBox="1"/>
          <p:nvPr/>
        </p:nvSpPr>
        <p:spPr>
          <a:xfrm>
            <a:off x="10192673" y="6058578"/>
            <a:ext cx="393910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lang="en-US" sz="3200" b="1" dirty="0"/>
              <a:t>Optical Leakage (08)</a:t>
            </a:r>
            <a:endParaRPr kumimoji="0" lang="en-US" sz="3200" b="1" i="0" u="none" strike="noStrike" cap="none" spc="0" normalizeH="0" baseline="0" dirty="0">
              <a:ln>
                <a:noFill/>
              </a:ln>
              <a:solidFill>
                <a:srgbClr val="FFFFFF"/>
              </a:solidFill>
              <a:effectLst/>
              <a:uFillTx/>
              <a:latin typeface="Asap SemiBold"/>
              <a:ea typeface="Asap SemiBold"/>
              <a:cs typeface="Asap SemiBold"/>
              <a:sym typeface="Asap SemiBold"/>
            </a:endParaRPr>
          </a:p>
        </p:txBody>
      </p:sp>
      <p:sp>
        <p:nvSpPr>
          <p:cNvPr id="39" name="TextBox 38">
            <a:extLst>
              <a:ext uri="{FF2B5EF4-FFF2-40B4-BE49-F238E27FC236}">
                <a16:creationId xmlns:a16="http://schemas.microsoft.com/office/drawing/2014/main" id="{DFCB921B-DF4F-798A-56EF-25DCBF31DA55}"/>
              </a:ext>
            </a:extLst>
          </p:cNvPr>
          <p:cNvSpPr txBox="1"/>
          <p:nvPr/>
        </p:nvSpPr>
        <p:spPr>
          <a:xfrm>
            <a:off x="10122293" y="6623299"/>
            <a:ext cx="4339639"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b="0" i="1" dirty="0">
                <a:solidFill>
                  <a:schemeClr val="bg1"/>
                </a:solidFill>
                <a:effectLst/>
                <a:latin typeface="Arial" panose="020B0604020202020204" pitchFamily="34" charset="0"/>
              </a:rPr>
              <a:t>Ferrigno, Julie, and M. </a:t>
            </a:r>
            <a:r>
              <a:rPr lang="en-US" sz="1400" b="0" i="1" dirty="0" err="1">
                <a:solidFill>
                  <a:schemeClr val="bg1"/>
                </a:solidFill>
                <a:effectLst/>
                <a:latin typeface="Arial" panose="020B0604020202020204" pitchFamily="34" charset="0"/>
              </a:rPr>
              <a:t>Hlaváč</a:t>
            </a:r>
            <a:r>
              <a:rPr lang="en-US" sz="1400" b="0" i="1" dirty="0">
                <a:solidFill>
                  <a:schemeClr val="bg1"/>
                </a:solidFill>
                <a:effectLst/>
                <a:latin typeface="Arial" panose="020B0604020202020204" pitchFamily="34" charset="0"/>
              </a:rPr>
              <a:t>. </a:t>
            </a:r>
            <a:br>
              <a:rPr lang="en-US" sz="1400" b="0" i="1" dirty="0">
                <a:solidFill>
                  <a:schemeClr val="bg1"/>
                </a:solidFill>
                <a:effectLst/>
                <a:latin typeface="Arial" panose="020B0604020202020204" pitchFamily="34" charset="0"/>
              </a:rPr>
            </a:br>
            <a:r>
              <a:rPr lang="en-US" sz="1400" b="0" i="1" dirty="0">
                <a:solidFill>
                  <a:schemeClr val="bg1"/>
                </a:solidFill>
                <a:effectLst/>
                <a:latin typeface="Arial" panose="020B0604020202020204" pitchFamily="34" charset="0"/>
              </a:rPr>
              <a:t>When AES blinks: introducing optical side channel.</a:t>
            </a:r>
            <a:endParaRPr lang="en-US" sz="1400" i="1" dirty="0">
              <a:solidFill>
                <a:schemeClr val="bg1"/>
              </a:solidFill>
            </a:endParaRPr>
          </a:p>
        </p:txBody>
      </p:sp>
      <p:cxnSp>
        <p:nvCxnSpPr>
          <p:cNvPr id="40" name="Straight Arrow Connector 39">
            <a:extLst>
              <a:ext uri="{FF2B5EF4-FFF2-40B4-BE49-F238E27FC236}">
                <a16:creationId xmlns:a16="http://schemas.microsoft.com/office/drawing/2014/main" id="{6A934CC3-8EA4-171D-80C4-01B2F98A59DF}"/>
              </a:ext>
            </a:extLst>
          </p:cNvPr>
          <p:cNvCxnSpPr>
            <a:cxnSpLocks/>
            <a:stCxn id="10" idx="3"/>
            <a:endCxn id="37" idx="1"/>
          </p:cNvCxnSpPr>
          <p:nvPr/>
        </p:nvCxnSpPr>
        <p:spPr>
          <a:xfrm>
            <a:off x="6941174" y="2176178"/>
            <a:ext cx="2083337" cy="4412142"/>
          </a:xfrm>
          <a:prstGeom prst="straightConnector1">
            <a:avLst/>
          </a:prstGeom>
          <a:noFill/>
          <a:ln w="25400" cap="flat">
            <a:solidFill>
              <a:schemeClr val="bg1"/>
            </a:solidFill>
            <a:prstDash val="sysDot"/>
            <a:miter lim="400000"/>
            <a:tailEnd type="triangle"/>
          </a:ln>
          <a:effectLst/>
          <a:sp3d/>
        </p:spPr>
        <p:style>
          <a:lnRef idx="0">
            <a:scrgbClr r="0" g="0" b="0"/>
          </a:lnRef>
          <a:fillRef idx="0">
            <a:scrgbClr r="0" g="0" b="0"/>
          </a:fillRef>
          <a:effectRef idx="0">
            <a:scrgbClr r="0" g="0" b="0"/>
          </a:effectRef>
          <a:fontRef idx="none"/>
        </p:style>
      </p:cxnSp>
      <p:sp>
        <p:nvSpPr>
          <p:cNvPr id="2" name="Rounded Rectangle 1">
            <a:extLst>
              <a:ext uri="{FF2B5EF4-FFF2-40B4-BE49-F238E27FC236}">
                <a16:creationId xmlns:a16="http://schemas.microsoft.com/office/drawing/2014/main" id="{4899722F-7DA7-B74A-686C-414FA5FF70FC}"/>
              </a:ext>
            </a:extLst>
          </p:cNvPr>
          <p:cNvSpPr/>
          <p:nvPr/>
        </p:nvSpPr>
        <p:spPr>
          <a:xfrm>
            <a:off x="169606" y="6485028"/>
            <a:ext cx="14291188" cy="163449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Over the last 28 years, research highlighted the fact that high end sensors (e.g., scopes, RF scanners, ultrasonic microphones) can be utilized to perform cryptanalysis by exploiting various channels (EMR, acoustic, </a:t>
            </a:r>
            <a:r>
              <a:rPr kumimoji="0" lang="en-US" sz="3200" b="0" i="0" u="none" strike="noStrike" cap="none" spc="0" normalizeH="0" baseline="0" dirty="0" err="1">
                <a:ln>
                  <a:noFill/>
                </a:ln>
                <a:solidFill>
                  <a:srgbClr val="FFFFFF"/>
                </a:solidFill>
                <a:effectLst/>
                <a:uFillTx/>
                <a:latin typeface="Helvetica Neue Medium"/>
                <a:ea typeface="Helvetica Neue Medium"/>
                <a:cs typeface="Helvetica Neue Medium"/>
                <a:sym typeface="Helvetica Neue Medium"/>
              </a:rPr>
              <a:t>etc</a:t>
            </a:r>
            <a:r>
              <a:rPr lang="en-US" sz="3200" dirty="0">
                <a:latin typeface="Helvetica Neue Medium"/>
                <a:ea typeface="Helvetica Neue Medium"/>
                <a:cs typeface="Helvetica Neue Medium"/>
                <a:sym typeface="Helvetica Neue Medium"/>
              </a:rPr>
              <a:t>)</a:t>
            </a:r>
            <a:r>
              <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a:t>
            </a:r>
          </a:p>
        </p:txBody>
      </p:sp>
    </p:spTree>
    <p:extLst>
      <p:ext uri="{BB962C8B-B14F-4D97-AF65-F5344CB8AC3E}">
        <p14:creationId xmlns:p14="http://schemas.microsoft.com/office/powerpoint/2010/main" val="372129517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Recovering ECDSA Keys</a:t>
            </a:r>
            <a:endParaRPr sz="4800" b="1" dirty="0">
              <a:solidFill>
                <a:schemeClr val="bg1"/>
              </a:solidFill>
              <a:latin typeface="+mj-lt"/>
            </a:endParaRPr>
          </a:p>
        </p:txBody>
      </p:sp>
      <p:pic>
        <p:nvPicPr>
          <p:cNvPr id="6" name="Picture 5">
            <a:extLst>
              <a:ext uri="{FF2B5EF4-FFF2-40B4-BE49-F238E27FC236}">
                <a16:creationId xmlns:a16="http://schemas.microsoft.com/office/drawing/2014/main" id="{3B1ACF30-5C06-2C32-513C-4FF78DE4BB29}"/>
              </a:ext>
            </a:extLst>
          </p:cNvPr>
          <p:cNvPicPr>
            <a:picLocks noChangeAspect="1"/>
          </p:cNvPicPr>
          <p:nvPr/>
        </p:nvPicPr>
        <p:blipFill rotWithShape="1">
          <a:blip r:embed="rId2">
            <a:extLst>
              <a:ext uri="{28A0092B-C50C-407E-A947-70E740481C1C}">
                <a14:useLocalDpi xmlns:a14="http://schemas.microsoft.com/office/drawing/2010/main" val="0"/>
              </a:ext>
            </a:extLst>
          </a:blip>
          <a:srcRect b="13693"/>
          <a:stretch/>
        </p:blipFill>
        <p:spPr>
          <a:xfrm>
            <a:off x="2605709" y="1387942"/>
            <a:ext cx="9418981" cy="5676736"/>
          </a:xfrm>
          <a:prstGeom prst="rect">
            <a:avLst/>
          </a:prstGeom>
        </p:spPr>
      </p:pic>
      <p:cxnSp>
        <p:nvCxnSpPr>
          <p:cNvPr id="7" name="Straight Arrow Connector 6">
            <a:extLst>
              <a:ext uri="{FF2B5EF4-FFF2-40B4-BE49-F238E27FC236}">
                <a16:creationId xmlns:a16="http://schemas.microsoft.com/office/drawing/2014/main" id="{B8E0D3BE-63A1-6CAF-81A4-665F38C48243}"/>
              </a:ext>
            </a:extLst>
          </p:cNvPr>
          <p:cNvCxnSpPr>
            <a:cxnSpLocks/>
          </p:cNvCxnSpPr>
          <p:nvPr/>
        </p:nvCxnSpPr>
        <p:spPr>
          <a:xfrm>
            <a:off x="4905515" y="2301881"/>
            <a:ext cx="2264542" cy="1731506"/>
          </a:xfrm>
          <a:prstGeom prst="straightConnector1">
            <a:avLst/>
          </a:prstGeom>
          <a:noFill/>
          <a:ln w="25400" cap="flat">
            <a:solidFill>
              <a:srgbClr val="FF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8DC3C446-D09F-BB43-0C8D-CED8A59CE1B7}"/>
              </a:ext>
            </a:extLst>
          </p:cNvPr>
          <p:cNvSpPr txBox="1"/>
          <p:nvPr/>
        </p:nvSpPr>
        <p:spPr>
          <a:xfrm>
            <a:off x="6222160" y="2818821"/>
            <a:ext cx="189579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FF0000"/>
                </a:solidFill>
                <a:effectLst/>
                <a:uFillTx/>
                <a:latin typeface="Asap SemiBold"/>
                <a:ea typeface="Asap SemiBold"/>
                <a:cs typeface="Asap SemiBold"/>
                <a:sym typeface="Asap SemiBold"/>
              </a:rPr>
              <a:t>16 meters</a:t>
            </a:r>
          </a:p>
        </p:txBody>
      </p:sp>
      <p:sp>
        <p:nvSpPr>
          <p:cNvPr id="2" name="TextBox 1">
            <a:extLst>
              <a:ext uri="{FF2B5EF4-FFF2-40B4-BE49-F238E27FC236}">
                <a16:creationId xmlns:a16="http://schemas.microsoft.com/office/drawing/2014/main" id="{EED42CEA-9D21-B3F4-40CB-86E6306F9677}"/>
              </a:ext>
            </a:extLst>
          </p:cNvPr>
          <p:cNvSpPr txBox="1"/>
          <p:nvPr/>
        </p:nvSpPr>
        <p:spPr>
          <a:xfrm>
            <a:off x="1078027" y="7155922"/>
            <a:ext cx="11763157" cy="830997"/>
          </a:xfrm>
          <a:prstGeom prst="rect">
            <a:avLst/>
          </a:prstGeom>
          <a:noFill/>
        </p:spPr>
        <p:txBody>
          <a:bodyPr wrap="none" rtlCol="1">
            <a:spAutoFit/>
          </a:bodyPr>
          <a:lstStyle/>
          <a:p>
            <a:pPr algn="ctr"/>
            <a:r>
              <a:rPr lang="en-US" sz="2400" dirty="0">
                <a:solidFill>
                  <a:schemeClr val="bg1"/>
                </a:solidFill>
              </a:rPr>
              <a:t>Objective: Recovering a 256-bit ECDSA key from a smartcard using video </a:t>
            </a:r>
            <a:r>
              <a:rPr lang="he-IL" sz="2400" dirty="0">
                <a:solidFill>
                  <a:schemeClr val="bg1"/>
                </a:solidFill>
              </a:rPr>
              <a:t>footage </a:t>
            </a:r>
          </a:p>
          <a:p>
            <a:pPr algn="ctr"/>
            <a:r>
              <a:rPr lang="en-US" sz="2400" dirty="0">
                <a:solidFill>
                  <a:schemeClr val="bg1"/>
                </a:solidFill>
              </a:rPr>
              <a:t>of the power LED of the smartcard reader</a:t>
            </a:r>
            <a:r>
              <a:rPr lang="he-IL" sz="2400" dirty="0">
                <a:solidFill>
                  <a:schemeClr val="bg1"/>
                </a:solidFill>
              </a:rPr>
              <a:t> </a:t>
            </a:r>
            <a:r>
              <a:rPr lang="en-US" sz="2400" dirty="0">
                <a:solidFill>
                  <a:schemeClr val="bg1"/>
                </a:solidFill>
              </a:rPr>
              <a:t>obtained by an Internet-connected video-camera.</a:t>
            </a:r>
            <a:endParaRPr lang="he-IL" sz="2400" dirty="0">
              <a:solidFill>
                <a:schemeClr val="bg1"/>
              </a:solidFill>
            </a:endParaRPr>
          </a:p>
        </p:txBody>
      </p:sp>
    </p:spTree>
    <p:extLst>
      <p:ext uri="{BB962C8B-B14F-4D97-AF65-F5344CB8AC3E}">
        <p14:creationId xmlns:p14="http://schemas.microsoft.com/office/powerpoint/2010/main" val="246150313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Recovering ECDSA Keys</a:t>
            </a:r>
          </a:p>
        </p:txBody>
      </p:sp>
      <p:pic>
        <p:nvPicPr>
          <p:cNvPr id="5" name="Picture 4">
            <a:extLst>
              <a:ext uri="{FF2B5EF4-FFF2-40B4-BE49-F238E27FC236}">
                <a16:creationId xmlns:a16="http://schemas.microsoft.com/office/drawing/2014/main" id="{17EC9D8A-EBEC-3643-1C7C-F9BD63F7B8CD}"/>
              </a:ext>
            </a:extLst>
          </p:cNvPr>
          <p:cNvPicPr>
            <a:picLocks noChangeAspect="1"/>
          </p:cNvPicPr>
          <p:nvPr/>
        </p:nvPicPr>
        <p:blipFill rotWithShape="1">
          <a:blip r:embed="rId2"/>
          <a:srcRect b="22934"/>
          <a:stretch/>
        </p:blipFill>
        <p:spPr>
          <a:xfrm rot="10800000">
            <a:off x="10677755" y="3062513"/>
            <a:ext cx="3459931" cy="3555244"/>
          </a:xfrm>
          <a:prstGeom prst="rect">
            <a:avLst/>
          </a:prstGeom>
        </p:spPr>
      </p:pic>
      <p:cxnSp>
        <p:nvCxnSpPr>
          <p:cNvPr id="8" name="Straight Arrow Connector 7">
            <a:extLst>
              <a:ext uri="{FF2B5EF4-FFF2-40B4-BE49-F238E27FC236}">
                <a16:creationId xmlns:a16="http://schemas.microsoft.com/office/drawing/2014/main" id="{E4BE7BDE-21F4-4D0A-4B7F-D1F0CFF3AEBE}"/>
              </a:ext>
            </a:extLst>
          </p:cNvPr>
          <p:cNvCxnSpPr>
            <a:cxnSpLocks/>
          </p:cNvCxnSpPr>
          <p:nvPr/>
        </p:nvCxnSpPr>
        <p:spPr>
          <a:xfrm flipH="1" flipV="1">
            <a:off x="11939675" y="3664476"/>
            <a:ext cx="1386673" cy="2351315"/>
          </a:xfrm>
          <a:prstGeom prst="straightConnector1">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94099793-36A6-1878-984C-7C600FF35596}"/>
              </a:ext>
            </a:extLst>
          </p:cNvPr>
          <p:cNvSpPr txBox="1"/>
          <p:nvPr/>
        </p:nvSpPr>
        <p:spPr>
          <a:xfrm>
            <a:off x="11058091" y="1375069"/>
            <a:ext cx="314984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1" fontAlgn="auto" latinLnBrk="0" hangingPunct="0">
              <a:lnSpc>
                <a:spcPct val="100000"/>
              </a:lnSpc>
              <a:spcBef>
                <a:spcPts val="0"/>
              </a:spcBef>
              <a:spcAft>
                <a:spcPts val="0"/>
              </a:spcAft>
              <a:buClrTx/>
              <a:buSzTx/>
              <a:buFontTx/>
              <a:buNone/>
              <a:tabLst/>
            </a:pPr>
            <a:r>
              <a:rPr kumimoji="0" lang="en-US" sz="3200" b="0" i="0" u="sng" strike="noStrike" cap="none" spc="0" normalizeH="0" baseline="0" dirty="0">
                <a:ln>
                  <a:noFill/>
                </a:ln>
                <a:solidFill>
                  <a:schemeClr val="bg1"/>
                </a:solidFill>
                <a:effectLst/>
                <a:uFillTx/>
                <a:latin typeface="Asap SemiBold"/>
                <a:ea typeface="Asap SemiBold"/>
                <a:cs typeface="Asap SemiBold"/>
                <a:sym typeface="Asap SemiBold"/>
              </a:rPr>
              <a:t>Right LED</a:t>
            </a:r>
          </a:p>
          <a:p>
            <a:pPr marL="0" marR="0" indent="0" defTabSz="825500" rtl="1" fontAlgn="auto" latinLnBrk="0" hangingPunct="0">
              <a:lnSpc>
                <a:spcPct val="100000"/>
              </a:lnSpc>
              <a:spcBef>
                <a:spcPts val="0"/>
              </a:spcBef>
              <a:spcAft>
                <a:spcPts val="0"/>
              </a:spcAft>
              <a:buClrTx/>
              <a:buSzTx/>
              <a:buFontTx/>
              <a:buNone/>
              <a:tabLst/>
            </a:pPr>
            <a:r>
              <a:rPr lang="en-US" sz="3200" dirty="0">
                <a:solidFill>
                  <a:schemeClr val="bg1"/>
                </a:solidFill>
              </a:rPr>
              <a:t>On (Blue) = idle</a:t>
            </a:r>
          </a:p>
          <a:p>
            <a:pPr marL="0" marR="0" indent="0" defTabSz="825500" rtl="1"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bg1"/>
                </a:solidFill>
                <a:effectLst/>
                <a:uFillTx/>
                <a:latin typeface="Asap SemiBold"/>
                <a:ea typeface="Asap SemiBold"/>
                <a:cs typeface="Asap SemiBold"/>
                <a:sym typeface="Asap SemiBold"/>
              </a:rPr>
              <a:t>Off = ECDSA Sign</a:t>
            </a:r>
          </a:p>
        </p:txBody>
      </p:sp>
      <p:pic>
        <p:nvPicPr>
          <p:cNvPr id="4" name="Picture 3">
            <a:extLst>
              <a:ext uri="{FF2B5EF4-FFF2-40B4-BE49-F238E27FC236}">
                <a16:creationId xmlns:a16="http://schemas.microsoft.com/office/drawing/2014/main" id="{DDB0A278-CA0D-6AC7-C2E4-FF60FE2285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782"/>
          <a:stretch/>
        </p:blipFill>
        <p:spPr>
          <a:xfrm rot="5400000">
            <a:off x="385732" y="1539176"/>
            <a:ext cx="6164662" cy="5836450"/>
          </a:xfrm>
          <a:prstGeom prst="rect">
            <a:avLst/>
          </a:prstGeom>
        </p:spPr>
      </p:pic>
      <p:pic>
        <p:nvPicPr>
          <p:cNvPr id="6" name="Picture 5">
            <a:extLst>
              <a:ext uri="{FF2B5EF4-FFF2-40B4-BE49-F238E27FC236}">
                <a16:creationId xmlns:a16="http://schemas.microsoft.com/office/drawing/2014/main" id="{13EDCEC3-B448-14FB-21B0-5CA2DEB53260}"/>
              </a:ext>
            </a:extLst>
          </p:cNvPr>
          <p:cNvPicPr>
            <a:picLocks noChangeAspect="1"/>
          </p:cNvPicPr>
          <p:nvPr/>
        </p:nvPicPr>
        <p:blipFill rotWithShape="1">
          <a:blip r:embed="rId4"/>
          <a:srcRect l="10772" t="20421" r="13278"/>
          <a:stretch/>
        </p:blipFill>
        <p:spPr>
          <a:xfrm>
            <a:off x="6738988" y="2004517"/>
            <a:ext cx="3511604" cy="4905767"/>
          </a:xfrm>
          <a:prstGeom prst="rect">
            <a:avLst/>
          </a:prstGeom>
        </p:spPr>
      </p:pic>
    </p:spTree>
    <p:extLst>
      <p:ext uri="{BB962C8B-B14F-4D97-AF65-F5344CB8AC3E}">
        <p14:creationId xmlns:p14="http://schemas.microsoft.com/office/powerpoint/2010/main" val="175279915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out">
            <a:extLst>
              <a:ext uri="{FF2B5EF4-FFF2-40B4-BE49-F238E27FC236}">
                <a16:creationId xmlns:a16="http://schemas.microsoft.com/office/drawing/2014/main" id="{43F3DD15-CD46-6348-4612-961EB62A1A3B}"/>
              </a:ext>
            </a:extLst>
          </p:cNvPr>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Recovering ECDSA Keys</a:t>
            </a:r>
            <a:endParaRPr sz="4800" b="1" dirty="0">
              <a:solidFill>
                <a:schemeClr val="bg1"/>
              </a:solidFill>
              <a:latin typeface="+mj-lt"/>
            </a:endParaRPr>
          </a:p>
        </p:txBody>
      </p:sp>
      <p:pic>
        <p:nvPicPr>
          <p:cNvPr id="3" name="Picture 2">
            <a:extLst>
              <a:ext uri="{FF2B5EF4-FFF2-40B4-BE49-F238E27FC236}">
                <a16:creationId xmlns:a16="http://schemas.microsoft.com/office/drawing/2014/main" id="{31A2C56A-2120-4FD5-75CE-3A535DAA9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838" y="1413413"/>
            <a:ext cx="5500259" cy="4264816"/>
          </a:xfrm>
          <a:prstGeom prst="rect">
            <a:avLst/>
          </a:prstGeom>
        </p:spPr>
      </p:pic>
      <p:pic>
        <p:nvPicPr>
          <p:cNvPr id="4" name="minerva-16m">
            <a:hlinkClick r:id="" action="ppaction://media"/>
            <a:extLst>
              <a:ext uri="{FF2B5EF4-FFF2-40B4-BE49-F238E27FC236}">
                <a16:creationId xmlns:a16="http://schemas.microsoft.com/office/drawing/2014/main" id="{608699F6-8F00-3D46-A98A-13C6C2A90B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16269" y="1816665"/>
            <a:ext cx="5043208" cy="2836804"/>
          </a:xfrm>
          <a:prstGeom prst="rect">
            <a:avLst/>
          </a:prstGeom>
        </p:spPr>
      </p:pic>
    </p:spTree>
    <p:extLst>
      <p:ext uri="{BB962C8B-B14F-4D97-AF65-F5344CB8AC3E}">
        <p14:creationId xmlns:p14="http://schemas.microsoft.com/office/powerpoint/2010/main" val="1334509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out">
            <a:extLst>
              <a:ext uri="{FF2B5EF4-FFF2-40B4-BE49-F238E27FC236}">
                <a16:creationId xmlns:a16="http://schemas.microsoft.com/office/drawing/2014/main" id="{43F3DD15-CD46-6348-4612-961EB62A1A3B}"/>
              </a:ext>
            </a:extLst>
          </p:cNvPr>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Recovering ECDSA Keys</a:t>
            </a:r>
            <a:endParaRPr sz="4800" b="1" dirty="0">
              <a:solidFill>
                <a:schemeClr val="bg1"/>
              </a:solidFill>
              <a:latin typeface="+mj-lt"/>
            </a:endParaRPr>
          </a:p>
        </p:txBody>
      </p:sp>
      <p:sp>
        <p:nvSpPr>
          <p:cNvPr id="2" name="TextBox 1">
            <a:extLst>
              <a:ext uri="{FF2B5EF4-FFF2-40B4-BE49-F238E27FC236}">
                <a16:creationId xmlns:a16="http://schemas.microsoft.com/office/drawing/2014/main" id="{AC986B02-6AD1-1C95-6DD8-DC08E1351A73}"/>
              </a:ext>
            </a:extLst>
          </p:cNvPr>
          <p:cNvSpPr txBox="1"/>
          <p:nvPr/>
        </p:nvSpPr>
        <p:spPr>
          <a:xfrm>
            <a:off x="1390490" y="7576938"/>
            <a:ext cx="11996292" cy="584775"/>
          </a:xfrm>
          <a:prstGeom prst="rect">
            <a:avLst/>
          </a:prstGeom>
          <a:solidFill>
            <a:srgbClr val="FF0000"/>
          </a:solidFill>
        </p:spPr>
        <p:txBody>
          <a:bodyPr wrap="square" rtlCol="1">
            <a:spAutoFit/>
          </a:bodyPr>
          <a:lstStyle/>
          <a:p>
            <a:pPr algn="ctr"/>
            <a:r>
              <a:rPr lang="en-US" sz="3200" dirty="0">
                <a:solidFill>
                  <a:schemeClr val="bg1"/>
                </a:solidFill>
              </a:rPr>
              <a:t>But how can we calculate the signing time?</a:t>
            </a:r>
          </a:p>
        </p:txBody>
      </p:sp>
      <p:pic>
        <p:nvPicPr>
          <p:cNvPr id="4" name="Picture 3">
            <a:extLst>
              <a:ext uri="{FF2B5EF4-FFF2-40B4-BE49-F238E27FC236}">
                <a16:creationId xmlns:a16="http://schemas.microsoft.com/office/drawing/2014/main" id="{1F159BDE-BAD7-6CF6-6BE0-D6BA26FF5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838" y="1413413"/>
            <a:ext cx="5500259" cy="4264816"/>
          </a:xfrm>
          <a:prstGeom prst="rect">
            <a:avLst/>
          </a:prstGeom>
        </p:spPr>
      </p:pic>
      <p:sp>
        <p:nvSpPr>
          <p:cNvPr id="7" name="TextBox 6">
            <a:extLst>
              <a:ext uri="{FF2B5EF4-FFF2-40B4-BE49-F238E27FC236}">
                <a16:creationId xmlns:a16="http://schemas.microsoft.com/office/drawing/2014/main" id="{CBDDE1F2-68C4-866E-841D-79EDB0C1ADC9}"/>
              </a:ext>
            </a:extLst>
          </p:cNvPr>
          <p:cNvSpPr txBox="1"/>
          <p:nvPr/>
        </p:nvSpPr>
        <p:spPr>
          <a:xfrm>
            <a:off x="144068" y="5764585"/>
            <a:ext cx="14051978" cy="1569660"/>
          </a:xfrm>
          <a:prstGeom prst="rect">
            <a:avLst/>
          </a:prstGeom>
          <a:solidFill>
            <a:srgbClr val="FF0000"/>
          </a:solidFill>
        </p:spPr>
        <p:txBody>
          <a:bodyPr wrap="square" rtlCol="1">
            <a:spAutoFit/>
          </a:bodyPr>
          <a:lstStyle/>
          <a:p>
            <a:pPr algn="ctr"/>
            <a:r>
              <a:rPr lang="en-US" sz="3200" dirty="0">
                <a:solidFill>
                  <a:schemeClr val="bg1"/>
                </a:solidFill>
              </a:rPr>
              <a:t>By averaging each row in a frame to a single value and arranging them</a:t>
            </a:r>
            <a:r>
              <a:rPr lang="he-IL" sz="3200" dirty="0">
                <a:solidFill>
                  <a:schemeClr val="bg1"/>
                </a:solidFill>
              </a:rPr>
              <a:t> in </a:t>
            </a:r>
            <a:r>
              <a:rPr lang="en-US" sz="3200" dirty="0">
                <a:solidFill>
                  <a:schemeClr val="bg1"/>
                </a:solidFill>
              </a:rPr>
              <a:t>a</a:t>
            </a:r>
            <a:r>
              <a:rPr lang="he-IL" sz="3200" dirty="0">
                <a:solidFill>
                  <a:schemeClr val="bg1"/>
                </a:solidFill>
              </a:rPr>
              <a:t> time series</a:t>
            </a:r>
            <a:r>
              <a:rPr lang="en-US" sz="3200" dirty="0">
                <a:solidFill>
                  <a:schemeClr val="bg1"/>
                </a:solidFill>
              </a:rPr>
              <a:t>, we can distinguish between sign operations (the power LED is off) and idle operations (the color of the power LED  is blue) based on the blue channel.</a:t>
            </a:r>
          </a:p>
        </p:txBody>
      </p:sp>
    </p:spTree>
    <p:extLst>
      <p:ext uri="{BB962C8B-B14F-4D97-AF65-F5344CB8AC3E}">
        <p14:creationId xmlns:p14="http://schemas.microsoft.com/office/powerpoint/2010/main" val="134201100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Recovering ECDSA Keys</a:t>
            </a:r>
          </a:p>
        </p:txBody>
      </p:sp>
      <p:pic>
        <p:nvPicPr>
          <p:cNvPr id="3" name="Picture 6" descr="https://lh5.googleusercontent.com/CBVhcp543C01A973bPynobyC8Hhx2qN6rK5UiGQGGsmQTkutjS5-tm84zsoI8yDSyPCqOs53Z5SOudB9FKubl4HpYRa-LD9y9Jv0E6oMiM8Hes_AIj6g8zdgb89JhTfpxxm0WLRCq1rfp2v6XIyTdxrlGg=s2048">
            <a:extLst>
              <a:ext uri="{FF2B5EF4-FFF2-40B4-BE49-F238E27FC236}">
                <a16:creationId xmlns:a16="http://schemas.microsoft.com/office/drawing/2014/main" id="{98FA7188-0F83-F32D-9150-7648F06913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190" y="6193439"/>
            <a:ext cx="1071344" cy="6026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DBE341B1-F302-0D4E-0DAE-995FF53170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9147" y="6193212"/>
            <a:ext cx="1091198" cy="6137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Picture 2" descr="https://lh5.googleusercontent.com/3ENs4wtyHNYoOahJV80eG20gS49Y0ZM0qunOaiz34smBCrVPY7Zrnfa-YEgfcVQ4F4ypWiCyFmYUohm1_wYDPa_cgyZOhzHFK_IgCFCHJKdI_9AV3PHcdlqcMm_SxLb7tsCoBuHffUcQg-Xue-bss0bHyA=s2048">
            <a:extLst>
              <a:ext uri="{FF2B5EF4-FFF2-40B4-BE49-F238E27FC236}">
                <a16:creationId xmlns:a16="http://schemas.microsoft.com/office/drawing/2014/main" id="{FD7A6286-23E0-7606-62E0-8C2347AE16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7002" y="6193213"/>
            <a:ext cx="1071345" cy="6026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5A452454-D830-EB85-1FF5-0CF7D88812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0133" y="6204015"/>
            <a:ext cx="1162297" cy="65379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 name="Picture 2" descr="https://lh5.googleusercontent.com/3ENs4wtyHNYoOahJV80eG20gS49Y0ZM0qunOaiz34smBCrVPY7Zrnfa-YEgfcVQ4F4ypWiCyFmYUohm1_wYDPa_cgyZOhzHFK_IgCFCHJKdI_9AV3PHcdlqcMm_SxLb7tsCoBuHffUcQg-Xue-bss0bHyA=s2048">
            <a:extLst>
              <a:ext uri="{FF2B5EF4-FFF2-40B4-BE49-F238E27FC236}">
                <a16:creationId xmlns:a16="http://schemas.microsoft.com/office/drawing/2014/main" id="{D7A56048-C737-3AB4-A302-7CE5AC6C5F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6194" y="5491266"/>
            <a:ext cx="1124371" cy="63245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Picture 4" descr="https://lh6.googleusercontent.com/3VBzM32Q-jkutESlfg5OmWjrdvQdhocvAX-EmBH20_kQPymACH3DsbKoUp2PRbtgJ1NAM54AJrZX5bkuRM1jVxd0hioxucFBHWiI9HaIkusLfjB252AgUyUnGKgbXsa5_6JDOseU7Nd_Uqk6xYtJh412Ow=s2048">
            <a:extLst>
              <a:ext uri="{FF2B5EF4-FFF2-40B4-BE49-F238E27FC236}">
                <a16:creationId xmlns:a16="http://schemas.microsoft.com/office/drawing/2014/main" id="{52DA6AE7-2773-BFD7-BEE5-2A7C1100E5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0929" y="5484153"/>
            <a:ext cx="1149659" cy="64668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 name="Picture 6" descr="https://lh5.googleusercontent.com/CBVhcp543C01A973bPynobyC8Hhx2qN6rK5UiGQGGsmQTkutjS5-tm84zsoI8yDSyPCqOs53Z5SOudB9FKubl4HpYRa-LD9y9Jv0E6oMiM8Hes_AIj6g8zdgb89JhTfpxxm0WLRCq1rfp2v6XIyTdxrlGg=s2048">
            <a:extLst>
              <a:ext uri="{FF2B5EF4-FFF2-40B4-BE49-F238E27FC236}">
                <a16:creationId xmlns:a16="http://schemas.microsoft.com/office/drawing/2014/main" id="{87C956D9-F556-2A37-BE3C-A0D8D6A386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9381" y="5496938"/>
            <a:ext cx="1071344" cy="6026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1"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53567330-3BBD-3255-F036-004D0E58EB1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7173" y="5491266"/>
            <a:ext cx="1124374" cy="63246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2"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420AFB49-E0D3-A62B-5411-915656A6C8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8338" y="5496711"/>
            <a:ext cx="1091198" cy="6137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3" name="Picture 2" descr="https://lh5.googleusercontent.com/3ENs4wtyHNYoOahJV80eG20gS49Y0ZM0qunOaiz34smBCrVPY7Zrnfa-YEgfcVQ4F4ypWiCyFmYUohm1_wYDPa_cgyZOhzHFK_IgCFCHJKdI_9AV3PHcdlqcMm_SxLb7tsCoBuHffUcQg-Xue-bss0bHyA=s2048">
            <a:extLst>
              <a:ext uri="{FF2B5EF4-FFF2-40B4-BE49-F238E27FC236}">
                <a16:creationId xmlns:a16="http://schemas.microsoft.com/office/drawing/2014/main" id="{1366B471-6D5D-E29B-7D0A-A303FA9B3B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6193" y="5496712"/>
            <a:ext cx="1071345" cy="6026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 name="Picture 2" descr="https://lh5.googleusercontent.com/3ENs4wtyHNYoOahJV80eG20gS49Y0ZM0qunOaiz34smBCrVPY7Zrnfa-YEgfcVQ4F4ypWiCyFmYUohm1_wYDPa_cgyZOhzHFK_IgCFCHJKdI_9AV3PHcdlqcMm_SxLb7tsCoBuHffUcQg-Xue-bss0bHyA=s2048">
            <a:extLst>
              <a:ext uri="{FF2B5EF4-FFF2-40B4-BE49-F238E27FC236}">
                <a16:creationId xmlns:a16="http://schemas.microsoft.com/office/drawing/2014/main" id="{19F5C572-2A53-AE0D-7BDE-F6DFB842DF6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5283" y="6193212"/>
            <a:ext cx="1124371" cy="63245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5"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C6CFE1F6-CD40-15DA-CFE7-B4D22D70A02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5494" y="6188437"/>
            <a:ext cx="1124374" cy="63246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6"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D081F80C-B6F5-86B4-7514-8FA9CA4A65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7305" y="6894224"/>
            <a:ext cx="1091198" cy="6137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7" name="Picture 2" descr="https://lh5.googleusercontent.com/3ENs4wtyHNYoOahJV80eG20gS49Y0ZM0qunOaiz34smBCrVPY7Zrnfa-YEgfcVQ4F4ypWiCyFmYUohm1_wYDPa_cgyZOhzHFK_IgCFCHJKdI_9AV3PHcdlqcMm_SxLb7tsCoBuHffUcQg-Xue-bss0bHyA=s2048">
            <a:extLst>
              <a:ext uri="{FF2B5EF4-FFF2-40B4-BE49-F238E27FC236}">
                <a16:creationId xmlns:a16="http://schemas.microsoft.com/office/drawing/2014/main" id="{D3F44BEF-4A5D-5375-2559-653B7F63CA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5160" y="6894225"/>
            <a:ext cx="1071345" cy="6026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8" name="Picture 2" descr="https://lh5.googleusercontent.com/3ENs4wtyHNYoOahJV80eG20gS49Y0ZM0qunOaiz34smBCrVPY7Zrnfa-YEgfcVQ4F4ypWiCyFmYUohm1_wYDPa_cgyZOhzHFK_IgCFCHJKdI_9AV3PHcdlqcMm_SxLb7tsCoBuHffUcQg-Xue-bss0bHyA=s2048">
            <a:extLst>
              <a:ext uri="{FF2B5EF4-FFF2-40B4-BE49-F238E27FC236}">
                <a16:creationId xmlns:a16="http://schemas.microsoft.com/office/drawing/2014/main" id="{31B850F3-E393-D02C-C73D-9775B75CD0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3441" y="6894224"/>
            <a:ext cx="1124371" cy="63245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9"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9B9D5921-71A2-CB07-8106-5900D4E773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3652" y="6889449"/>
            <a:ext cx="1124374" cy="63246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59CFEF5C-659D-E8CB-C0CC-00B3C0A92C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9232" y="6894224"/>
            <a:ext cx="1091198" cy="6137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AEE593D5-A5E9-F2D0-4C12-8F6DD193181B}"/>
              </a:ext>
            </a:extLst>
          </p:cNvPr>
          <p:cNvCxnSpPr>
            <a:cxnSpLocks/>
          </p:cNvCxnSpPr>
          <p:nvPr/>
        </p:nvCxnSpPr>
        <p:spPr>
          <a:xfrm>
            <a:off x="2502754" y="7839375"/>
            <a:ext cx="7155306" cy="125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54000EF-16BB-4B1C-6952-D93BBEA6D9BB}"/>
              </a:ext>
            </a:extLst>
          </p:cNvPr>
          <p:cNvSpPr txBox="1"/>
          <p:nvPr/>
        </p:nvSpPr>
        <p:spPr>
          <a:xfrm>
            <a:off x="5716201" y="7621234"/>
            <a:ext cx="679994" cy="387798"/>
          </a:xfrm>
          <a:prstGeom prst="rect">
            <a:avLst/>
          </a:prstGeom>
          <a:noFill/>
        </p:spPr>
        <p:txBody>
          <a:bodyPr wrap="none" rtlCol="1">
            <a:spAutoFit/>
          </a:bodyPr>
          <a:lstStyle/>
          <a:p>
            <a:r>
              <a:rPr lang="en-US" dirty="0">
                <a:solidFill>
                  <a:schemeClr val="bg1"/>
                </a:solidFill>
              </a:rPr>
              <a:t>Time</a:t>
            </a:r>
            <a:endParaRPr lang="he-IL" dirty="0">
              <a:solidFill>
                <a:schemeClr val="bg1"/>
              </a:solidFill>
            </a:endParaRP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63C4578C-933D-E6CF-7922-B700806330CD}"/>
                  </a:ext>
                </a:extLst>
              </p:cNvPr>
              <p:cNvSpPr/>
              <p:nvPr/>
            </p:nvSpPr>
            <p:spPr>
              <a:xfrm>
                <a:off x="6673135" y="7484624"/>
                <a:ext cx="946285" cy="3877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a:rPr lang="en-US" i="1">
                              <a:solidFill>
                                <a:schemeClr val="bg1"/>
                              </a:solidFill>
                              <a:latin typeface="Cambria Math" panose="02040503050406030204" pitchFamily="18" charset="0"/>
                            </a:rPr>
                            <m:t>𝑒𝑛𝑑</m:t>
                          </m:r>
                          <m:r>
                            <a:rPr lang="en-US" i="1">
                              <a:solidFill>
                                <a:schemeClr val="bg1"/>
                              </a:solidFill>
                              <a:latin typeface="Cambria Math" panose="02040503050406030204" pitchFamily="18" charset="0"/>
                            </a:rPr>
                            <m:t>−1</m:t>
                          </m:r>
                        </m:sub>
                      </m:sSub>
                    </m:oMath>
                  </m:oMathPara>
                </a14:m>
                <a:endParaRPr lang="he-IL" dirty="0">
                  <a:solidFill>
                    <a:schemeClr val="bg1"/>
                  </a:solidFill>
                </a:endParaRPr>
              </a:p>
            </p:txBody>
          </p:sp>
        </mc:Choice>
        <mc:Fallback xmlns="">
          <p:sp>
            <p:nvSpPr>
              <p:cNvPr id="32" name="Rectangle 31">
                <a:extLst>
                  <a:ext uri="{FF2B5EF4-FFF2-40B4-BE49-F238E27FC236}">
                    <a16:creationId xmlns:a16="http://schemas.microsoft.com/office/drawing/2014/main" id="{63C4578C-933D-E6CF-7922-B700806330CD}"/>
                  </a:ext>
                </a:extLst>
              </p:cNvPr>
              <p:cNvSpPr>
                <a:spLocks noRot="1" noChangeAspect="1" noMove="1" noResize="1" noEditPoints="1" noAdjustHandles="1" noChangeArrowheads="1" noChangeShapeType="1" noTextEdit="1"/>
              </p:cNvSpPr>
              <p:nvPr/>
            </p:nvSpPr>
            <p:spPr>
              <a:xfrm>
                <a:off x="6673135" y="7484624"/>
                <a:ext cx="946285" cy="387798"/>
              </a:xfrm>
              <a:prstGeom prst="rect">
                <a:avLst/>
              </a:prstGeom>
              <a:blipFill>
                <a:blip r:embed="rId9"/>
                <a:stretch>
                  <a:fillRect t="-6452" r="-9333" b="-258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77486279-AB56-B763-733D-3EECA2558D3F}"/>
                  </a:ext>
                </a:extLst>
              </p:cNvPr>
              <p:cNvSpPr/>
              <p:nvPr/>
            </p:nvSpPr>
            <p:spPr>
              <a:xfrm>
                <a:off x="7853240" y="7496825"/>
                <a:ext cx="710644" cy="3877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a:rPr lang="en-US" i="1">
                              <a:solidFill>
                                <a:schemeClr val="bg1"/>
                              </a:solidFill>
                              <a:latin typeface="Cambria Math" panose="02040503050406030204" pitchFamily="18" charset="0"/>
                            </a:rPr>
                            <m:t>𝑒𝑛𝑑</m:t>
                          </m:r>
                        </m:sub>
                      </m:sSub>
                    </m:oMath>
                  </m:oMathPara>
                </a14:m>
                <a:endParaRPr lang="he-IL" dirty="0">
                  <a:solidFill>
                    <a:schemeClr val="bg1"/>
                  </a:solidFill>
                </a:endParaRPr>
              </a:p>
            </p:txBody>
          </p:sp>
        </mc:Choice>
        <mc:Fallback xmlns="">
          <p:sp>
            <p:nvSpPr>
              <p:cNvPr id="33" name="Rectangle 32">
                <a:extLst>
                  <a:ext uri="{FF2B5EF4-FFF2-40B4-BE49-F238E27FC236}">
                    <a16:creationId xmlns:a16="http://schemas.microsoft.com/office/drawing/2014/main" id="{77486279-AB56-B763-733D-3EECA2558D3F}"/>
                  </a:ext>
                </a:extLst>
              </p:cNvPr>
              <p:cNvSpPr>
                <a:spLocks noRot="1" noChangeAspect="1" noMove="1" noResize="1" noEditPoints="1" noAdjustHandles="1" noChangeArrowheads="1" noChangeShapeType="1" noTextEdit="1"/>
              </p:cNvSpPr>
              <p:nvPr/>
            </p:nvSpPr>
            <p:spPr>
              <a:xfrm>
                <a:off x="7853240" y="7496825"/>
                <a:ext cx="710644" cy="387798"/>
              </a:xfrm>
              <a:prstGeom prst="rect">
                <a:avLst/>
              </a:prstGeom>
              <a:blipFill>
                <a:blip r:embed="rId10"/>
                <a:stretch>
                  <a:fillRect t="-6452" r="-10526" b="-258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86710AB7-CEC0-7CB6-06F2-4D23CCEDCECE}"/>
                  </a:ext>
                </a:extLst>
              </p:cNvPr>
              <p:cNvSpPr/>
              <p:nvPr/>
            </p:nvSpPr>
            <p:spPr>
              <a:xfrm>
                <a:off x="4719510" y="7479320"/>
                <a:ext cx="1065613" cy="3877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a:rPr lang="en-US" b="0" i="1" smtClean="0">
                              <a:solidFill>
                                <a:schemeClr val="bg1"/>
                              </a:solidFill>
                              <a:latin typeface="Cambria Math" panose="02040503050406030204" pitchFamily="18" charset="0"/>
                            </a:rPr>
                            <m:t>𝑠𝑡𝑎𝑟𝑡</m:t>
                          </m:r>
                          <m:r>
                            <a:rPr lang="en-US" i="1">
                              <a:solidFill>
                                <a:schemeClr val="bg1"/>
                              </a:solidFill>
                              <a:latin typeface="Cambria Math" panose="02040503050406030204" pitchFamily="18" charset="0"/>
                            </a:rPr>
                            <m:t>+1</m:t>
                          </m:r>
                        </m:sub>
                      </m:sSub>
                    </m:oMath>
                  </m:oMathPara>
                </a14:m>
                <a:endParaRPr lang="he-IL" dirty="0">
                  <a:solidFill>
                    <a:schemeClr val="bg1"/>
                  </a:solidFill>
                </a:endParaRPr>
              </a:p>
            </p:txBody>
          </p:sp>
        </mc:Choice>
        <mc:Fallback xmlns="">
          <p:sp>
            <p:nvSpPr>
              <p:cNvPr id="34" name="Rectangle 33">
                <a:extLst>
                  <a:ext uri="{FF2B5EF4-FFF2-40B4-BE49-F238E27FC236}">
                    <a16:creationId xmlns:a16="http://schemas.microsoft.com/office/drawing/2014/main" id="{86710AB7-CEC0-7CB6-06F2-4D23CCEDCECE}"/>
                  </a:ext>
                </a:extLst>
              </p:cNvPr>
              <p:cNvSpPr>
                <a:spLocks noRot="1" noChangeAspect="1" noMove="1" noResize="1" noEditPoints="1" noAdjustHandles="1" noChangeArrowheads="1" noChangeShapeType="1" noTextEdit="1"/>
              </p:cNvSpPr>
              <p:nvPr/>
            </p:nvSpPr>
            <p:spPr>
              <a:xfrm>
                <a:off x="4719510" y="7479320"/>
                <a:ext cx="1065613" cy="387798"/>
              </a:xfrm>
              <a:prstGeom prst="rect">
                <a:avLst/>
              </a:prstGeom>
              <a:blipFill>
                <a:blip r:embed="rId11"/>
                <a:stretch>
                  <a:fillRect t="-6250" r="-7059"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DD8D4092-1521-CFB1-B4B9-67C1A6C3585A}"/>
                  </a:ext>
                </a:extLst>
              </p:cNvPr>
              <p:cNvSpPr/>
              <p:nvPr/>
            </p:nvSpPr>
            <p:spPr>
              <a:xfrm>
                <a:off x="3758490" y="7476561"/>
                <a:ext cx="829971" cy="3877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a:rPr lang="en-US" b="0" i="1" smtClean="0">
                              <a:solidFill>
                                <a:schemeClr val="bg1"/>
                              </a:solidFill>
                              <a:latin typeface="Cambria Math" panose="02040503050406030204" pitchFamily="18" charset="0"/>
                            </a:rPr>
                            <m:t>𝑠𝑡𝑎𝑟𝑡</m:t>
                          </m:r>
                        </m:sub>
                      </m:sSub>
                    </m:oMath>
                  </m:oMathPara>
                </a14:m>
                <a:endParaRPr lang="he-IL" dirty="0">
                  <a:solidFill>
                    <a:schemeClr val="bg1"/>
                  </a:solidFill>
                </a:endParaRPr>
              </a:p>
            </p:txBody>
          </p:sp>
        </mc:Choice>
        <mc:Fallback xmlns="">
          <p:sp>
            <p:nvSpPr>
              <p:cNvPr id="35" name="Rectangle 34">
                <a:extLst>
                  <a:ext uri="{FF2B5EF4-FFF2-40B4-BE49-F238E27FC236}">
                    <a16:creationId xmlns:a16="http://schemas.microsoft.com/office/drawing/2014/main" id="{DD8D4092-1521-CFB1-B4B9-67C1A6C3585A}"/>
                  </a:ext>
                </a:extLst>
              </p:cNvPr>
              <p:cNvSpPr>
                <a:spLocks noRot="1" noChangeAspect="1" noMove="1" noResize="1" noEditPoints="1" noAdjustHandles="1" noChangeArrowheads="1" noChangeShapeType="1" noTextEdit="1"/>
              </p:cNvSpPr>
              <p:nvPr/>
            </p:nvSpPr>
            <p:spPr>
              <a:xfrm>
                <a:off x="3758490" y="7476561"/>
                <a:ext cx="829971" cy="387798"/>
              </a:xfrm>
              <a:prstGeom prst="rect">
                <a:avLst/>
              </a:prstGeom>
              <a:blipFill>
                <a:blip r:embed="rId12"/>
                <a:stretch>
                  <a:fillRect t="-6250" r="-9091" b="-21875"/>
                </a:stretch>
              </a:blipFill>
            </p:spPr>
            <p:txBody>
              <a:bodyPr/>
              <a:lstStyle/>
              <a:p>
                <a:r>
                  <a:rPr lang="en-US">
                    <a:noFill/>
                  </a:rPr>
                  <a:t> </a:t>
                </a:r>
              </a:p>
            </p:txBody>
          </p:sp>
        </mc:Fallback>
      </mc:AlternateContent>
      <p:sp>
        <p:nvSpPr>
          <p:cNvPr id="7" name="Google Shape;100;p2">
            <a:extLst>
              <a:ext uri="{FF2B5EF4-FFF2-40B4-BE49-F238E27FC236}">
                <a16:creationId xmlns:a16="http://schemas.microsoft.com/office/drawing/2014/main" id="{368CBF49-0CE5-F457-ED79-49E893EF34C9}"/>
              </a:ext>
            </a:extLst>
          </p:cNvPr>
          <p:cNvSpPr txBox="1">
            <a:spLocks/>
          </p:cNvSpPr>
          <p:nvPr/>
        </p:nvSpPr>
        <p:spPr>
          <a:xfrm>
            <a:off x="692189" y="1568259"/>
            <a:ext cx="13098087" cy="3195395"/>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nSpc>
                <a:spcPct val="120000"/>
              </a:lnSpc>
              <a:spcBef>
                <a:spcPts val="0"/>
              </a:spcBef>
              <a:buSzPts val="2800"/>
            </a:pPr>
            <a:r>
              <a:rPr lang="en-US" sz="2800" dirty="0">
                <a:solidFill>
                  <a:schemeClr val="bg1"/>
                </a:solidFill>
                <a:latin typeface="Calibri" panose="020F0502020204030204" pitchFamily="34" charset="0"/>
                <a:ea typeface="Calibri"/>
                <a:cs typeface="Calibri" panose="020F0502020204030204" pitchFamily="34" charset="0"/>
                <a:sym typeface="Calibri"/>
              </a:rPr>
              <a:t>Calculating the ECDSA signing time</a:t>
            </a:r>
          </a:p>
          <a:p>
            <a:pPr marL="514350" indent="-514350">
              <a:lnSpc>
                <a:spcPct val="120000"/>
              </a:lnSpc>
              <a:spcBef>
                <a:spcPts val="0"/>
              </a:spcBef>
              <a:buSzPts val="2800"/>
              <a:buFont typeface="+mj-lt"/>
              <a:buAutoNum type="arabicPeriod"/>
            </a:pPr>
            <a:r>
              <a:rPr lang="en-US" sz="2800" dirty="0">
                <a:solidFill>
                  <a:schemeClr val="bg1"/>
                </a:solidFill>
                <a:latin typeface="Calibri" panose="020F0502020204030204" pitchFamily="34" charset="0"/>
                <a:ea typeface="Calibri"/>
                <a:cs typeface="Calibri" panose="020F0502020204030204" pitchFamily="34" charset="0"/>
                <a:sym typeface="Calibri"/>
              </a:rPr>
              <a:t>We extracted the series of frames associated with each signature from the video. </a:t>
            </a:r>
          </a:p>
        </p:txBody>
      </p:sp>
      <p:pic>
        <p:nvPicPr>
          <p:cNvPr id="21" name="Picture 4" descr="https://lh6.googleusercontent.com/3VBzM32Q-jkutESlfg5OmWjrdvQdhocvAX-EmBH20_kQPymACH3DsbKoUp2PRbtgJ1NAM54AJrZX5bkuRM1jVxd0hioxucFBHWiI9HaIkusLfjB252AgUyUnGKgbXsa5_6JDOseU7Nd_Uqk6xYtJh412Ow=s2048">
            <a:extLst>
              <a:ext uri="{FF2B5EF4-FFF2-40B4-BE49-F238E27FC236}">
                <a16:creationId xmlns:a16="http://schemas.microsoft.com/office/drawing/2014/main" id="{8F6C5156-5D89-4048-6591-73E6D4210B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14362" y="6897279"/>
            <a:ext cx="1149659" cy="64668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76125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Recovering ECDSA Keys</a:t>
            </a:r>
          </a:p>
        </p:txBody>
      </p:sp>
      <p:pic>
        <p:nvPicPr>
          <p:cNvPr id="3" name="Picture 6" descr="https://lh5.googleusercontent.com/CBVhcp543C01A973bPynobyC8Hhx2qN6rK5UiGQGGsmQTkutjS5-tm84zsoI8yDSyPCqOs53Z5SOudB9FKubl4HpYRa-LD9y9Jv0E6oMiM8Hes_AIj6g8zdgb89JhTfpxxm0WLRCq1rfp2v6XIyTdxrlGg=s2048">
            <a:extLst>
              <a:ext uri="{FF2B5EF4-FFF2-40B4-BE49-F238E27FC236}">
                <a16:creationId xmlns:a16="http://schemas.microsoft.com/office/drawing/2014/main" id="{98FA7188-0F83-F32D-9150-7648F06913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190" y="6193439"/>
            <a:ext cx="1071344" cy="6026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DBE341B1-F302-0D4E-0DAE-995FF53170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9147" y="6193212"/>
            <a:ext cx="1091198" cy="6137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Picture 2" descr="https://lh5.googleusercontent.com/3ENs4wtyHNYoOahJV80eG20gS49Y0ZM0qunOaiz34smBCrVPY7Zrnfa-YEgfcVQ4F4ypWiCyFmYUohm1_wYDPa_cgyZOhzHFK_IgCFCHJKdI_9AV3PHcdlqcMm_SxLb7tsCoBuHffUcQg-Xue-bss0bHyA=s2048">
            <a:extLst>
              <a:ext uri="{FF2B5EF4-FFF2-40B4-BE49-F238E27FC236}">
                <a16:creationId xmlns:a16="http://schemas.microsoft.com/office/drawing/2014/main" id="{FD7A6286-23E0-7606-62E0-8C2347AE16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7002" y="6193213"/>
            <a:ext cx="1071345" cy="6026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5A452454-D830-EB85-1FF5-0CF7D88812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0133" y="6204015"/>
            <a:ext cx="1162297" cy="65379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 name="Picture 2" descr="https://lh5.googleusercontent.com/3ENs4wtyHNYoOahJV80eG20gS49Y0ZM0qunOaiz34smBCrVPY7Zrnfa-YEgfcVQ4F4ypWiCyFmYUohm1_wYDPa_cgyZOhzHFK_IgCFCHJKdI_9AV3PHcdlqcMm_SxLb7tsCoBuHffUcQg-Xue-bss0bHyA=s2048">
            <a:extLst>
              <a:ext uri="{FF2B5EF4-FFF2-40B4-BE49-F238E27FC236}">
                <a16:creationId xmlns:a16="http://schemas.microsoft.com/office/drawing/2014/main" id="{D7A56048-C737-3AB4-A302-7CE5AC6C5F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6194" y="5491266"/>
            <a:ext cx="1124371" cy="63245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Picture 4" descr="https://lh6.googleusercontent.com/3VBzM32Q-jkutESlfg5OmWjrdvQdhocvAX-EmBH20_kQPymACH3DsbKoUp2PRbtgJ1NAM54AJrZX5bkuRM1jVxd0hioxucFBHWiI9HaIkusLfjB252AgUyUnGKgbXsa5_6JDOseU7Nd_Uqk6xYtJh412Ow=s2048">
            <a:extLst>
              <a:ext uri="{FF2B5EF4-FFF2-40B4-BE49-F238E27FC236}">
                <a16:creationId xmlns:a16="http://schemas.microsoft.com/office/drawing/2014/main" id="{52DA6AE7-2773-BFD7-BEE5-2A7C1100E5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0929" y="5484153"/>
            <a:ext cx="1149659" cy="64668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 name="Picture 6" descr="https://lh5.googleusercontent.com/CBVhcp543C01A973bPynobyC8Hhx2qN6rK5UiGQGGsmQTkutjS5-tm84zsoI8yDSyPCqOs53Z5SOudB9FKubl4HpYRa-LD9y9Jv0E6oMiM8Hes_AIj6g8zdgb89JhTfpxxm0WLRCq1rfp2v6XIyTdxrlGg=s2048">
            <a:extLst>
              <a:ext uri="{FF2B5EF4-FFF2-40B4-BE49-F238E27FC236}">
                <a16:creationId xmlns:a16="http://schemas.microsoft.com/office/drawing/2014/main" id="{87C956D9-F556-2A37-BE3C-A0D8D6A386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9381" y="5496938"/>
            <a:ext cx="1071344" cy="6026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1"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53567330-3BBD-3255-F036-004D0E58EB1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7173" y="5491266"/>
            <a:ext cx="1124374" cy="63246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2"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420AFB49-E0D3-A62B-5411-915656A6C8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8338" y="5496711"/>
            <a:ext cx="1091198" cy="6137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3" name="Picture 2" descr="https://lh5.googleusercontent.com/3ENs4wtyHNYoOahJV80eG20gS49Y0ZM0qunOaiz34smBCrVPY7Zrnfa-YEgfcVQ4F4ypWiCyFmYUohm1_wYDPa_cgyZOhzHFK_IgCFCHJKdI_9AV3PHcdlqcMm_SxLb7tsCoBuHffUcQg-Xue-bss0bHyA=s2048">
            <a:extLst>
              <a:ext uri="{FF2B5EF4-FFF2-40B4-BE49-F238E27FC236}">
                <a16:creationId xmlns:a16="http://schemas.microsoft.com/office/drawing/2014/main" id="{1366B471-6D5D-E29B-7D0A-A303FA9B3B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6193" y="5496712"/>
            <a:ext cx="1071345" cy="6026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 name="Picture 2" descr="https://lh5.googleusercontent.com/3ENs4wtyHNYoOahJV80eG20gS49Y0ZM0qunOaiz34smBCrVPY7Zrnfa-YEgfcVQ4F4ypWiCyFmYUohm1_wYDPa_cgyZOhzHFK_IgCFCHJKdI_9AV3PHcdlqcMm_SxLb7tsCoBuHffUcQg-Xue-bss0bHyA=s2048">
            <a:extLst>
              <a:ext uri="{FF2B5EF4-FFF2-40B4-BE49-F238E27FC236}">
                <a16:creationId xmlns:a16="http://schemas.microsoft.com/office/drawing/2014/main" id="{19F5C572-2A53-AE0D-7BDE-F6DFB842DF6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5283" y="6193212"/>
            <a:ext cx="1124371" cy="63245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5"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C6CFE1F6-CD40-15DA-CFE7-B4D22D70A02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5494" y="6188437"/>
            <a:ext cx="1124374" cy="63246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6"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D081F80C-B6F5-86B4-7514-8FA9CA4A65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7305" y="6894224"/>
            <a:ext cx="1091198" cy="6137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7" name="Picture 2" descr="https://lh5.googleusercontent.com/3ENs4wtyHNYoOahJV80eG20gS49Y0ZM0qunOaiz34smBCrVPY7Zrnfa-YEgfcVQ4F4ypWiCyFmYUohm1_wYDPa_cgyZOhzHFK_IgCFCHJKdI_9AV3PHcdlqcMm_SxLb7tsCoBuHffUcQg-Xue-bss0bHyA=s2048">
            <a:extLst>
              <a:ext uri="{FF2B5EF4-FFF2-40B4-BE49-F238E27FC236}">
                <a16:creationId xmlns:a16="http://schemas.microsoft.com/office/drawing/2014/main" id="{D3F44BEF-4A5D-5375-2559-653B7F63CA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5160" y="6894225"/>
            <a:ext cx="1071345" cy="6026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8" name="Picture 2" descr="https://lh5.googleusercontent.com/3ENs4wtyHNYoOahJV80eG20gS49Y0ZM0qunOaiz34smBCrVPY7Zrnfa-YEgfcVQ4F4ypWiCyFmYUohm1_wYDPa_cgyZOhzHFK_IgCFCHJKdI_9AV3PHcdlqcMm_SxLb7tsCoBuHffUcQg-Xue-bss0bHyA=s2048">
            <a:extLst>
              <a:ext uri="{FF2B5EF4-FFF2-40B4-BE49-F238E27FC236}">
                <a16:creationId xmlns:a16="http://schemas.microsoft.com/office/drawing/2014/main" id="{31B850F3-E393-D02C-C73D-9775B75CD0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3441" y="6894224"/>
            <a:ext cx="1124371" cy="63245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9"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9B9D5921-71A2-CB07-8106-5900D4E773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3652" y="6889449"/>
            <a:ext cx="1124374" cy="63246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59CFEF5C-659D-E8CB-C0CC-00B3C0A92C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9232" y="6894224"/>
            <a:ext cx="1091198" cy="6137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3EE9731D-23B2-13C4-5F37-E5DD661C75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94898" y="6525352"/>
            <a:ext cx="378064" cy="378064"/>
          </a:xfrm>
          <a:prstGeom prst="rect">
            <a:avLst/>
          </a:prstGeom>
        </p:spPr>
      </p:pic>
      <p:pic>
        <p:nvPicPr>
          <p:cNvPr id="28" name="Picture 27">
            <a:extLst>
              <a:ext uri="{FF2B5EF4-FFF2-40B4-BE49-F238E27FC236}">
                <a16:creationId xmlns:a16="http://schemas.microsoft.com/office/drawing/2014/main" id="{CC3975D0-5C28-8AAA-E534-1FB3EDC3D9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73931" y="5774165"/>
            <a:ext cx="378063" cy="378063"/>
          </a:xfrm>
          <a:prstGeom prst="rect">
            <a:avLst/>
          </a:prstGeom>
        </p:spPr>
      </p:pic>
      <p:pic>
        <p:nvPicPr>
          <p:cNvPr id="29" name="Picture 28">
            <a:extLst>
              <a:ext uri="{FF2B5EF4-FFF2-40B4-BE49-F238E27FC236}">
                <a16:creationId xmlns:a16="http://schemas.microsoft.com/office/drawing/2014/main" id="{24FE3B9E-1CE0-58C6-5864-B22186E956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73930" y="7315661"/>
            <a:ext cx="378064" cy="378064"/>
          </a:xfrm>
          <a:prstGeom prst="rect">
            <a:avLst/>
          </a:prstGeom>
        </p:spPr>
      </p:pic>
      <p:cxnSp>
        <p:nvCxnSpPr>
          <p:cNvPr id="30" name="Straight Arrow Connector 29">
            <a:extLst>
              <a:ext uri="{FF2B5EF4-FFF2-40B4-BE49-F238E27FC236}">
                <a16:creationId xmlns:a16="http://schemas.microsoft.com/office/drawing/2014/main" id="{AEE593D5-A5E9-F2D0-4C12-8F6DD193181B}"/>
              </a:ext>
            </a:extLst>
          </p:cNvPr>
          <p:cNvCxnSpPr>
            <a:cxnSpLocks/>
          </p:cNvCxnSpPr>
          <p:nvPr/>
        </p:nvCxnSpPr>
        <p:spPr>
          <a:xfrm>
            <a:off x="2502754" y="7839375"/>
            <a:ext cx="7155306" cy="125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54000EF-16BB-4B1C-6952-D93BBEA6D9BB}"/>
              </a:ext>
            </a:extLst>
          </p:cNvPr>
          <p:cNvSpPr txBox="1"/>
          <p:nvPr/>
        </p:nvSpPr>
        <p:spPr>
          <a:xfrm>
            <a:off x="5716201" y="7621234"/>
            <a:ext cx="679994" cy="387798"/>
          </a:xfrm>
          <a:prstGeom prst="rect">
            <a:avLst/>
          </a:prstGeom>
          <a:noFill/>
          <a:ln>
            <a:noFill/>
          </a:ln>
        </p:spPr>
        <p:txBody>
          <a:bodyPr wrap="none" rtlCol="1">
            <a:spAutoFit/>
          </a:bodyPr>
          <a:lstStyle/>
          <a:p>
            <a:r>
              <a:rPr lang="en-US" dirty="0">
                <a:solidFill>
                  <a:schemeClr val="bg1"/>
                </a:solidFill>
              </a:rPr>
              <a:t>Time</a:t>
            </a:r>
            <a:endParaRPr lang="he-IL" dirty="0">
              <a:solidFill>
                <a:schemeClr val="bg1"/>
              </a:solidFill>
            </a:endParaRP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63C4578C-933D-E6CF-7922-B700806330CD}"/>
                  </a:ext>
                </a:extLst>
              </p:cNvPr>
              <p:cNvSpPr/>
              <p:nvPr/>
            </p:nvSpPr>
            <p:spPr>
              <a:xfrm>
                <a:off x="6673135" y="7484624"/>
                <a:ext cx="946285" cy="387798"/>
              </a:xfrm>
              <a:prstGeom prst="rect">
                <a:avLst/>
              </a:prstGeom>
              <a:noFill/>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a:rPr lang="en-US" i="1">
                              <a:solidFill>
                                <a:schemeClr val="bg1"/>
                              </a:solidFill>
                              <a:latin typeface="Cambria Math" panose="02040503050406030204" pitchFamily="18" charset="0"/>
                            </a:rPr>
                            <m:t>𝑒𝑛𝑑</m:t>
                          </m:r>
                          <m:r>
                            <a:rPr lang="en-US" i="1">
                              <a:solidFill>
                                <a:schemeClr val="bg1"/>
                              </a:solidFill>
                              <a:latin typeface="Cambria Math" panose="02040503050406030204" pitchFamily="18" charset="0"/>
                            </a:rPr>
                            <m:t>−1</m:t>
                          </m:r>
                        </m:sub>
                      </m:sSub>
                    </m:oMath>
                  </m:oMathPara>
                </a14:m>
                <a:endParaRPr lang="he-IL" dirty="0">
                  <a:solidFill>
                    <a:schemeClr val="bg1"/>
                  </a:solidFill>
                </a:endParaRPr>
              </a:p>
            </p:txBody>
          </p:sp>
        </mc:Choice>
        <mc:Fallback xmlns="">
          <p:sp>
            <p:nvSpPr>
              <p:cNvPr id="32" name="Rectangle 31">
                <a:extLst>
                  <a:ext uri="{FF2B5EF4-FFF2-40B4-BE49-F238E27FC236}">
                    <a16:creationId xmlns:a16="http://schemas.microsoft.com/office/drawing/2014/main" id="{63C4578C-933D-E6CF-7922-B700806330CD}"/>
                  </a:ext>
                </a:extLst>
              </p:cNvPr>
              <p:cNvSpPr>
                <a:spLocks noRot="1" noChangeAspect="1" noMove="1" noResize="1" noEditPoints="1" noAdjustHandles="1" noChangeArrowheads="1" noChangeShapeType="1" noTextEdit="1"/>
              </p:cNvSpPr>
              <p:nvPr/>
            </p:nvSpPr>
            <p:spPr>
              <a:xfrm>
                <a:off x="6673135" y="7484624"/>
                <a:ext cx="946285" cy="387798"/>
              </a:xfrm>
              <a:prstGeom prst="rect">
                <a:avLst/>
              </a:prstGeom>
              <a:blipFill>
                <a:blip r:embed="rId11"/>
                <a:stretch>
                  <a:fillRect t="-6452" r="-9333" b="-258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77486279-AB56-B763-733D-3EECA2558D3F}"/>
                  </a:ext>
                </a:extLst>
              </p:cNvPr>
              <p:cNvSpPr/>
              <p:nvPr/>
            </p:nvSpPr>
            <p:spPr>
              <a:xfrm>
                <a:off x="7853240" y="7496825"/>
                <a:ext cx="710644" cy="387798"/>
              </a:xfrm>
              <a:prstGeom prst="rect">
                <a:avLst/>
              </a:prstGeom>
              <a:noFill/>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a:rPr lang="en-US" i="1">
                              <a:solidFill>
                                <a:schemeClr val="bg1"/>
                              </a:solidFill>
                              <a:latin typeface="Cambria Math" panose="02040503050406030204" pitchFamily="18" charset="0"/>
                            </a:rPr>
                            <m:t>𝑒𝑛𝑑</m:t>
                          </m:r>
                        </m:sub>
                      </m:sSub>
                    </m:oMath>
                  </m:oMathPara>
                </a14:m>
                <a:endParaRPr lang="he-IL" dirty="0">
                  <a:solidFill>
                    <a:schemeClr val="bg1"/>
                  </a:solidFill>
                </a:endParaRPr>
              </a:p>
            </p:txBody>
          </p:sp>
        </mc:Choice>
        <mc:Fallback xmlns="">
          <p:sp>
            <p:nvSpPr>
              <p:cNvPr id="33" name="Rectangle 32">
                <a:extLst>
                  <a:ext uri="{FF2B5EF4-FFF2-40B4-BE49-F238E27FC236}">
                    <a16:creationId xmlns:a16="http://schemas.microsoft.com/office/drawing/2014/main" id="{77486279-AB56-B763-733D-3EECA2558D3F}"/>
                  </a:ext>
                </a:extLst>
              </p:cNvPr>
              <p:cNvSpPr>
                <a:spLocks noRot="1" noChangeAspect="1" noMove="1" noResize="1" noEditPoints="1" noAdjustHandles="1" noChangeArrowheads="1" noChangeShapeType="1" noTextEdit="1"/>
              </p:cNvSpPr>
              <p:nvPr/>
            </p:nvSpPr>
            <p:spPr>
              <a:xfrm>
                <a:off x="7853240" y="7496825"/>
                <a:ext cx="710644" cy="387798"/>
              </a:xfrm>
              <a:prstGeom prst="rect">
                <a:avLst/>
              </a:prstGeom>
              <a:blipFill>
                <a:blip r:embed="rId12"/>
                <a:stretch>
                  <a:fillRect t="-6452" r="-10526" b="-258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86710AB7-CEC0-7CB6-06F2-4D23CCEDCECE}"/>
                  </a:ext>
                </a:extLst>
              </p:cNvPr>
              <p:cNvSpPr/>
              <p:nvPr/>
            </p:nvSpPr>
            <p:spPr>
              <a:xfrm>
                <a:off x="4719510" y="7479320"/>
                <a:ext cx="1065613" cy="387798"/>
              </a:xfrm>
              <a:prstGeom prst="rect">
                <a:avLst/>
              </a:prstGeom>
              <a:noFill/>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a:rPr lang="en-US" b="0" i="1" smtClean="0">
                              <a:solidFill>
                                <a:schemeClr val="bg1"/>
                              </a:solidFill>
                              <a:latin typeface="Cambria Math" panose="02040503050406030204" pitchFamily="18" charset="0"/>
                            </a:rPr>
                            <m:t>𝑠𝑡𝑎𝑟𝑡</m:t>
                          </m:r>
                          <m:r>
                            <a:rPr lang="en-US" i="1">
                              <a:solidFill>
                                <a:schemeClr val="bg1"/>
                              </a:solidFill>
                              <a:latin typeface="Cambria Math" panose="02040503050406030204" pitchFamily="18" charset="0"/>
                            </a:rPr>
                            <m:t>+1</m:t>
                          </m:r>
                        </m:sub>
                      </m:sSub>
                    </m:oMath>
                  </m:oMathPara>
                </a14:m>
                <a:endParaRPr lang="he-IL" dirty="0">
                  <a:solidFill>
                    <a:schemeClr val="bg1"/>
                  </a:solidFill>
                </a:endParaRPr>
              </a:p>
            </p:txBody>
          </p:sp>
        </mc:Choice>
        <mc:Fallback xmlns="">
          <p:sp>
            <p:nvSpPr>
              <p:cNvPr id="34" name="Rectangle 33">
                <a:extLst>
                  <a:ext uri="{FF2B5EF4-FFF2-40B4-BE49-F238E27FC236}">
                    <a16:creationId xmlns:a16="http://schemas.microsoft.com/office/drawing/2014/main" id="{86710AB7-CEC0-7CB6-06F2-4D23CCEDCECE}"/>
                  </a:ext>
                </a:extLst>
              </p:cNvPr>
              <p:cNvSpPr>
                <a:spLocks noRot="1" noChangeAspect="1" noMove="1" noResize="1" noEditPoints="1" noAdjustHandles="1" noChangeArrowheads="1" noChangeShapeType="1" noTextEdit="1"/>
              </p:cNvSpPr>
              <p:nvPr/>
            </p:nvSpPr>
            <p:spPr>
              <a:xfrm>
                <a:off x="4719510" y="7479320"/>
                <a:ext cx="1065613" cy="387798"/>
              </a:xfrm>
              <a:prstGeom prst="rect">
                <a:avLst/>
              </a:prstGeom>
              <a:blipFill>
                <a:blip r:embed="rId13"/>
                <a:stretch>
                  <a:fillRect t="-6250" r="-7059" b="-25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DD8D4092-1521-CFB1-B4B9-67C1A6C3585A}"/>
                  </a:ext>
                </a:extLst>
              </p:cNvPr>
              <p:cNvSpPr/>
              <p:nvPr/>
            </p:nvSpPr>
            <p:spPr>
              <a:xfrm>
                <a:off x="3758490" y="7476561"/>
                <a:ext cx="829971" cy="387798"/>
              </a:xfrm>
              <a:prstGeom prst="rect">
                <a:avLst/>
              </a:prstGeom>
              <a:noFill/>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a:rPr lang="en-US" b="0" i="1" smtClean="0">
                              <a:solidFill>
                                <a:schemeClr val="bg1"/>
                              </a:solidFill>
                              <a:latin typeface="Cambria Math" panose="02040503050406030204" pitchFamily="18" charset="0"/>
                            </a:rPr>
                            <m:t>𝑠𝑡𝑎𝑟𝑡</m:t>
                          </m:r>
                        </m:sub>
                      </m:sSub>
                    </m:oMath>
                  </m:oMathPara>
                </a14:m>
                <a:endParaRPr lang="he-IL" dirty="0">
                  <a:solidFill>
                    <a:schemeClr val="bg1"/>
                  </a:solidFill>
                </a:endParaRPr>
              </a:p>
            </p:txBody>
          </p:sp>
        </mc:Choice>
        <mc:Fallback xmlns="">
          <p:sp>
            <p:nvSpPr>
              <p:cNvPr id="35" name="Rectangle 34">
                <a:extLst>
                  <a:ext uri="{FF2B5EF4-FFF2-40B4-BE49-F238E27FC236}">
                    <a16:creationId xmlns:a16="http://schemas.microsoft.com/office/drawing/2014/main" id="{DD8D4092-1521-CFB1-B4B9-67C1A6C3585A}"/>
                  </a:ext>
                </a:extLst>
              </p:cNvPr>
              <p:cNvSpPr>
                <a:spLocks noRot="1" noChangeAspect="1" noMove="1" noResize="1" noEditPoints="1" noAdjustHandles="1" noChangeArrowheads="1" noChangeShapeType="1" noTextEdit="1"/>
              </p:cNvSpPr>
              <p:nvPr/>
            </p:nvSpPr>
            <p:spPr>
              <a:xfrm>
                <a:off x="3758490" y="7476561"/>
                <a:ext cx="829971" cy="387798"/>
              </a:xfrm>
              <a:prstGeom prst="rect">
                <a:avLst/>
              </a:prstGeom>
              <a:blipFill>
                <a:blip r:embed="rId14"/>
                <a:stretch>
                  <a:fillRect t="-6250" r="-9091" b="-21875"/>
                </a:stretch>
              </a:blipFill>
              <a:ln>
                <a:noFill/>
              </a:ln>
            </p:spPr>
            <p:txBody>
              <a:bodyPr/>
              <a:lstStyle/>
              <a:p>
                <a:r>
                  <a:rPr lang="en-US">
                    <a:noFill/>
                  </a:rPr>
                  <a:t> </a:t>
                </a:r>
              </a:p>
            </p:txBody>
          </p:sp>
        </mc:Fallback>
      </mc:AlternateContent>
      <p:sp>
        <p:nvSpPr>
          <p:cNvPr id="45" name="TextBox 44">
            <a:extLst>
              <a:ext uri="{FF2B5EF4-FFF2-40B4-BE49-F238E27FC236}">
                <a16:creationId xmlns:a16="http://schemas.microsoft.com/office/drawing/2014/main" id="{831CB113-A6C3-C729-C428-BE7620AC3F47}"/>
              </a:ext>
            </a:extLst>
          </p:cNvPr>
          <p:cNvSpPr txBox="1"/>
          <p:nvPr/>
        </p:nvSpPr>
        <p:spPr>
          <a:xfrm>
            <a:off x="10076295" y="6974903"/>
            <a:ext cx="4071783" cy="646331"/>
          </a:xfrm>
          <a:prstGeom prst="rect">
            <a:avLst/>
          </a:prstGeom>
          <a:noFill/>
        </p:spPr>
        <p:txBody>
          <a:bodyPr wrap="square" rtlCol="1">
            <a:spAutoFit/>
          </a:bodyPr>
          <a:lstStyle/>
          <a:p>
            <a:r>
              <a:rPr lang="en-US" sz="1800" dirty="0">
                <a:solidFill>
                  <a:schemeClr val="bg1"/>
                </a:solidFill>
              </a:rPr>
              <a:t>The operation ended during the transition/dead time</a:t>
            </a:r>
            <a:endParaRPr lang="he-IL" sz="1800" dirty="0">
              <a:solidFill>
                <a:schemeClr val="bg1"/>
              </a:solidFill>
            </a:endParaRPr>
          </a:p>
        </p:txBody>
      </p:sp>
      <p:sp>
        <p:nvSpPr>
          <p:cNvPr id="46" name="TextBox 45">
            <a:extLst>
              <a:ext uri="{FF2B5EF4-FFF2-40B4-BE49-F238E27FC236}">
                <a16:creationId xmlns:a16="http://schemas.microsoft.com/office/drawing/2014/main" id="{E06158DA-9A58-A1D1-C00C-F78004EE891A}"/>
              </a:ext>
            </a:extLst>
          </p:cNvPr>
          <p:cNvSpPr txBox="1"/>
          <p:nvPr/>
        </p:nvSpPr>
        <p:spPr>
          <a:xfrm>
            <a:off x="10042543" y="6235032"/>
            <a:ext cx="4105536" cy="646331"/>
          </a:xfrm>
          <a:prstGeom prst="rect">
            <a:avLst/>
          </a:prstGeom>
          <a:noFill/>
        </p:spPr>
        <p:txBody>
          <a:bodyPr wrap="square" rtlCol="1">
            <a:spAutoFit/>
          </a:bodyPr>
          <a:lstStyle/>
          <a:p>
            <a:r>
              <a:rPr lang="en-US" sz="1800" dirty="0">
                <a:solidFill>
                  <a:schemeClr val="bg1"/>
                </a:solidFill>
              </a:rPr>
              <a:t>The operation started during the transition/dead time</a:t>
            </a:r>
            <a:endParaRPr lang="he-IL" sz="1800" dirty="0">
              <a:solidFill>
                <a:schemeClr val="bg1"/>
              </a:solidFill>
            </a:endParaRPr>
          </a:p>
        </p:txBody>
      </p:sp>
      <p:sp>
        <p:nvSpPr>
          <p:cNvPr id="47" name="Google Shape;100;p2">
            <a:extLst>
              <a:ext uri="{FF2B5EF4-FFF2-40B4-BE49-F238E27FC236}">
                <a16:creationId xmlns:a16="http://schemas.microsoft.com/office/drawing/2014/main" id="{51E857E2-F808-6A41-FE22-A6D981FEBCD0}"/>
              </a:ext>
            </a:extLst>
          </p:cNvPr>
          <p:cNvSpPr txBox="1">
            <a:spLocks/>
          </p:cNvSpPr>
          <p:nvPr/>
        </p:nvSpPr>
        <p:spPr>
          <a:xfrm>
            <a:off x="692189" y="1568259"/>
            <a:ext cx="13098087" cy="3343823"/>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nSpc>
                <a:spcPct val="120000"/>
              </a:lnSpc>
              <a:spcBef>
                <a:spcPts val="0"/>
              </a:spcBef>
              <a:buSzPts val="2800"/>
            </a:pPr>
            <a:r>
              <a:rPr lang="en-US" sz="2800" dirty="0">
                <a:solidFill>
                  <a:schemeClr val="bg1"/>
                </a:solidFill>
                <a:latin typeface="Calibri" panose="020F0502020204030204" pitchFamily="34" charset="0"/>
                <a:ea typeface="Calibri"/>
                <a:cs typeface="Calibri" panose="020F0502020204030204" pitchFamily="34" charset="0"/>
                <a:sym typeface="Calibri"/>
              </a:rPr>
              <a:t>Calculating the ECDSA signing time</a:t>
            </a:r>
          </a:p>
          <a:p>
            <a:pPr marL="514350" indent="-514350">
              <a:lnSpc>
                <a:spcPct val="120000"/>
              </a:lnSpc>
              <a:spcBef>
                <a:spcPts val="0"/>
              </a:spcBef>
              <a:buSzPts val="2800"/>
              <a:buFont typeface="+mj-lt"/>
              <a:buAutoNum type="arabicPeriod"/>
            </a:pPr>
            <a:r>
              <a:rPr lang="en-US" sz="2800" dirty="0">
                <a:solidFill>
                  <a:schemeClr val="bg1"/>
                </a:solidFill>
                <a:latin typeface="Calibri" panose="020F0502020204030204" pitchFamily="34" charset="0"/>
                <a:ea typeface="Calibri"/>
                <a:cs typeface="Calibri" panose="020F0502020204030204" pitchFamily="34" charset="0"/>
                <a:sym typeface="Calibri"/>
              </a:rPr>
              <a:t>We extracted the series of frames associated with each signature from the video. </a:t>
            </a:r>
          </a:p>
          <a:p>
            <a:pPr marL="514350" indent="-514350">
              <a:lnSpc>
                <a:spcPct val="120000"/>
              </a:lnSpc>
              <a:spcBef>
                <a:spcPts val="0"/>
              </a:spcBef>
              <a:buSzPts val="2800"/>
              <a:buFont typeface="+mj-lt"/>
              <a:buAutoNum type="arabicPeriod"/>
            </a:pPr>
            <a:r>
              <a:rPr lang="en-US" sz="2800" dirty="0">
                <a:solidFill>
                  <a:schemeClr val="bg1"/>
                </a:solidFill>
                <a:latin typeface="Calibri" panose="020F0502020204030204" pitchFamily="34" charset="0"/>
                <a:ea typeface="Calibri"/>
                <a:cs typeface="Calibri" panose="020F0502020204030204" pitchFamily="34" charset="0"/>
                <a:sym typeface="Calibri"/>
              </a:rPr>
              <a:t>We kept series that contained the indication of the switch between the beginning and the end of signing, i.e. that the beginning and the end of the signing were captured in the frames (we filtered series in which one of the indications is missing). </a:t>
            </a:r>
          </a:p>
        </p:txBody>
      </p:sp>
      <p:pic>
        <p:nvPicPr>
          <p:cNvPr id="2" name="Picture 4" descr="https://lh6.googleusercontent.com/3VBzM32Q-jkutESlfg5OmWjrdvQdhocvAX-EmBH20_kQPymACH3DsbKoUp2PRbtgJ1NAM54AJrZX5bkuRM1jVxd0hioxucFBHWiI9HaIkusLfjB252AgUyUnGKgbXsa5_6JDOseU7Nd_Uqk6xYtJh412Ow=s2048">
            <a:extLst>
              <a:ext uri="{FF2B5EF4-FFF2-40B4-BE49-F238E27FC236}">
                <a16:creationId xmlns:a16="http://schemas.microsoft.com/office/drawing/2014/main" id="{79895EBB-F216-A2E1-7030-68BD064F1A0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14362" y="6897279"/>
            <a:ext cx="1149659" cy="64668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803A39CD-46CB-68AE-B6CD-9946ADA772E3}"/>
              </a:ext>
            </a:extLst>
          </p:cNvPr>
          <p:cNvCxnSpPr>
            <a:cxnSpLocks/>
          </p:cNvCxnSpPr>
          <p:nvPr/>
        </p:nvCxnSpPr>
        <p:spPr>
          <a:xfrm flipH="1">
            <a:off x="4268653" y="5322729"/>
            <a:ext cx="401935" cy="538974"/>
          </a:xfrm>
          <a:prstGeom prst="straightConnector1">
            <a:avLst/>
          </a:prstGeom>
          <a:noFill/>
          <a:ln w="25400" cap="flat">
            <a:solidFill>
              <a:srgbClr val="00B05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2" name="TextBox 21">
            <a:extLst>
              <a:ext uri="{FF2B5EF4-FFF2-40B4-BE49-F238E27FC236}">
                <a16:creationId xmlns:a16="http://schemas.microsoft.com/office/drawing/2014/main" id="{DDC76D66-B8C5-4B45-B12B-0144B4061055}"/>
              </a:ext>
            </a:extLst>
          </p:cNvPr>
          <p:cNvSpPr txBox="1"/>
          <p:nvPr/>
        </p:nvSpPr>
        <p:spPr>
          <a:xfrm>
            <a:off x="4100636" y="4940391"/>
            <a:ext cx="239328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1400" dirty="0">
                <a:solidFill>
                  <a:srgbClr val="00B050"/>
                </a:solidFill>
              </a:rPr>
              <a:t>Beginning of the sign operation</a:t>
            </a:r>
            <a:endParaRPr kumimoji="0" lang="en-US" sz="1400" b="0" i="0" u="none" strike="noStrike" cap="none" spc="0" normalizeH="0" baseline="0" dirty="0">
              <a:ln>
                <a:noFill/>
              </a:ln>
              <a:solidFill>
                <a:srgbClr val="00B050"/>
              </a:solidFill>
              <a:effectLst/>
              <a:uFillTx/>
              <a:latin typeface="Asap SemiBold"/>
              <a:ea typeface="Asap SemiBold"/>
              <a:cs typeface="Asap SemiBold"/>
              <a:sym typeface="Asap SemiBold"/>
            </a:endParaRPr>
          </a:p>
        </p:txBody>
      </p:sp>
      <p:sp>
        <p:nvSpPr>
          <p:cNvPr id="24" name="TextBox 23">
            <a:extLst>
              <a:ext uri="{FF2B5EF4-FFF2-40B4-BE49-F238E27FC236}">
                <a16:creationId xmlns:a16="http://schemas.microsoft.com/office/drawing/2014/main" id="{BF5E7DFA-7C6F-5177-35C8-45119BFAADBF}"/>
              </a:ext>
            </a:extLst>
          </p:cNvPr>
          <p:cNvSpPr txBox="1"/>
          <p:nvPr/>
        </p:nvSpPr>
        <p:spPr>
          <a:xfrm>
            <a:off x="8372860" y="4912082"/>
            <a:ext cx="1946046"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1400" dirty="0">
                <a:solidFill>
                  <a:srgbClr val="00B050"/>
                </a:solidFill>
              </a:rPr>
              <a:t>End of the sign operation</a:t>
            </a:r>
            <a:endParaRPr kumimoji="0" lang="en-US" sz="1400" b="0" i="0" u="none" strike="noStrike" cap="none" spc="0" normalizeH="0" baseline="0" dirty="0">
              <a:ln>
                <a:noFill/>
              </a:ln>
              <a:solidFill>
                <a:srgbClr val="00B050"/>
              </a:solidFill>
              <a:effectLst/>
              <a:uFillTx/>
              <a:latin typeface="Asap SemiBold"/>
              <a:ea typeface="Asap SemiBold"/>
              <a:cs typeface="Asap SemiBold"/>
              <a:sym typeface="Asap SemiBold"/>
            </a:endParaRPr>
          </a:p>
        </p:txBody>
      </p:sp>
      <p:cxnSp>
        <p:nvCxnSpPr>
          <p:cNvPr id="25" name="Straight Arrow Connector 24">
            <a:extLst>
              <a:ext uri="{FF2B5EF4-FFF2-40B4-BE49-F238E27FC236}">
                <a16:creationId xmlns:a16="http://schemas.microsoft.com/office/drawing/2014/main" id="{4DB21D7C-70A6-8641-229F-BA22DD648224}"/>
              </a:ext>
            </a:extLst>
          </p:cNvPr>
          <p:cNvCxnSpPr>
            <a:cxnSpLocks/>
          </p:cNvCxnSpPr>
          <p:nvPr/>
        </p:nvCxnSpPr>
        <p:spPr>
          <a:xfrm flipH="1">
            <a:off x="8208562" y="5190068"/>
            <a:ext cx="401935" cy="538974"/>
          </a:xfrm>
          <a:prstGeom prst="straightConnector1">
            <a:avLst/>
          </a:prstGeom>
          <a:noFill/>
          <a:ln w="25400" cap="flat">
            <a:solidFill>
              <a:srgbClr val="00B05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6" name="TextBox 25">
            <a:extLst>
              <a:ext uri="{FF2B5EF4-FFF2-40B4-BE49-F238E27FC236}">
                <a16:creationId xmlns:a16="http://schemas.microsoft.com/office/drawing/2014/main" id="{8029111C-E609-1193-A402-6E5B5EC39169}"/>
              </a:ext>
            </a:extLst>
          </p:cNvPr>
          <p:cNvSpPr txBox="1"/>
          <p:nvPr/>
        </p:nvSpPr>
        <p:spPr>
          <a:xfrm>
            <a:off x="678483" y="6627448"/>
            <a:ext cx="1466748"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0000"/>
                </a:solidFill>
                <a:effectLst/>
                <a:uFillTx/>
                <a:latin typeface="Asap SemiBold"/>
                <a:ea typeface="Asap SemiBold"/>
                <a:cs typeface="Asap SemiBold"/>
                <a:sym typeface="Asap SemiBold"/>
              </a:rPr>
              <a:t>Missing indication </a:t>
            </a:r>
            <a:br>
              <a:rPr kumimoji="0" lang="en-US" sz="1400" b="0" i="0" u="none" strike="noStrike" cap="none" spc="0" normalizeH="0" baseline="0" dirty="0">
                <a:ln>
                  <a:noFill/>
                </a:ln>
                <a:solidFill>
                  <a:srgbClr val="FF0000"/>
                </a:solidFill>
                <a:effectLst/>
                <a:uFillTx/>
                <a:latin typeface="Asap SemiBold"/>
                <a:ea typeface="Asap SemiBold"/>
                <a:cs typeface="Asap SemiBold"/>
                <a:sym typeface="Asap SemiBold"/>
              </a:rPr>
            </a:br>
            <a:r>
              <a:rPr kumimoji="0" lang="en-US" sz="1400" b="0" i="0" u="none" strike="noStrike" cap="none" spc="0" normalizeH="0" baseline="0" dirty="0">
                <a:ln>
                  <a:noFill/>
                </a:ln>
                <a:solidFill>
                  <a:srgbClr val="FF0000"/>
                </a:solidFill>
                <a:effectLst/>
                <a:uFillTx/>
                <a:latin typeface="Asap SemiBold"/>
                <a:ea typeface="Asap SemiBold"/>
                <a:cs typeface="Asap SemiBold"/>
                <a:sym typeface="Asap SemiBold"/>
              </a:rPr>
              <a:t>for the beginning </a:t>
            </a:r>
            <a:br>
              <a:rPr kumimoji="0" lang="en-US" sz="1400" b="0" i="0" u="none" strike="noStrike" cap="none" spc="0" normalizeH="0" baseline="0" dirty="0">
                <a:ln>
                  <a:noFill/>
                </a:ln>
                <a:solidFill>
                  <a:srgbClr val="FF0000"/>
                </a:solidFill>
                <a:effectLst/>
                <a:uFillTx/>
                <a:latin typeface="Asap SemiBold"/>
                <a:ea typeface="Asap SemiBold"/>
                <a:cs typeface="Asap SemiBold"/>
                <a:sym typeface="Asap SemiBold"/>
              </a:rPr>
            </a:br>
            <a:r>
              <a:rPr kumimoji="0" lang="en-US" sz="1400" b="0" i="0" u="none" strike="noStrike" cap="none" spc="0" normalizeH="0" baseline="0" dirty="0">
                <a:ln>
                  <a:noFill/>
                </a:ln>
                <a:solidFill>
                  <a:srgbClr val="FF0000"/>
                </a:solidFill>
                <a:effectLst/>
                <a:uFillTx/>
                <a:latin typeface="Asap SemiBold"/>
                <a:ea typeface="Asap SemiBold"/>
                <a:cs typeface="Asap SemiBold"/>
                <a:sym typeface="Asap SemiBold"/>
              </a:rPr>
              <a:t>of sign operation</a:t>
            </a:r>
          </a:p>
        </p:txBody>
      </p:sp>
      <p:cxnSp>
        <p:nvCxnSpPr>
          <p:cNvPr id="38" name="Straight Arrow Connector 37">
            <a:extLst>
              <a:ext uri="{FF2B5EF4-FFF2-40B4-BE49-F238E27FC236}">
                <a16:creationId xmlns:a16="http://schemas.microsoft.com/office/drawing/2014/main" id="{CB4BAA13-E4F5-23AC-F05C-0C0D49997926}"/>
              </a:ext>
            </a:extLst>
          </p:cNvPr>
          <p:cNvCxnSpPr>
            <a:cxnSpLocks/>
            <a:stCxn id="26" idx="3"/>
          </p:cNvCxnSpPr>
          <p:nvPr/>
        </p:nvCxnSpPr>
        <p:spPr>
          <a:xfrm flipV="1">
            <a:off x="2145231" y="6478477"/>
            <a:ext cx="2028244" cy="523433"/>
          </a:xfrm>
          <a:prstGeom prst="straightConnector1">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1" name="TextBox 40">
            <a:extLst>
              <a:ext uri="{FF2B5EF4-FFF2-40B4-BE49-F238E27FC236}">
                <a16:creationId xmlns:a16="http://schemas.microsoft.com/office/drawing/2014/main" id="{71874249-BA4A-28C2-A833-FC2D8B097961}"/>
              </a:ext>
            </a:extLst>
          </p:cNvPr>
          <p:cNvSpPr txBox="1"/>
          <p:nvPr/>
        </p:nvSpPr>
        <p:spPr>
          <a:xfrm>
            <a:off x="10546072" y="7542815"/>
            <a:ext cx="1466748"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0000"/>
                </a:solidFill>
                <a:effectLst/>
                <a:uFillTx/>
                <a:latin typeface="Asap SemiBold"/>
                <a:ea typeface="Asap SemiBold"/>
                <a:cs typeface="Asap SemiBold"/>
                <a:sym typeface="Asap SemiBold"/>
              </a:rPr>
              <a:t>Missing indication </a:t>
            </a:r>
            <a:br>
              <a:rPr kumimoji="0" lang="en-US" sz="1400" b="0" i="0" u="none" strike="noStrike" cap="none" spc="0" normalizeH="0" baseline="0" dirty="0">
                <a:ln>
                  <a:noFill/>
                </a:ln>
                <a:solidFill>
                  <a:srgbClr val="FF0000"/>
                </a:solidFill>
                <a:effectLst/>
                <a:uFillTx/>
                <a:latin typeface="Asap SemiBold"/>
                <a:ea typeface="Asap SemiBold"/>
                <a:cs typeface="Asap SemiBold"/>
                <a:sym typeface="Asap SemiBold"/>
              </a:rPr>
            </a:br>
            <a:r>
              <a:rPr kumimoji="0" lang="en-US" sz="1400" b="0" i="0" u="none" strike="noStrike" cap="none" spc="0" normalizeH="0" baseline="0" dirty="0">
                <a:ln>
                  <a:noFill/>
                </a:ln>
                <a:solidFill>
                  <a:srgbClr val="FF0000"/>
                </a:solidFill>
                <a:effectLst/>
                <a:uFillTx/>
                <a:latin typeface="Asap SemiBold"/>
                <a:ea typeface="Asap SemiBold"/>
                <a:cs typeface="Asap SemiBold"/>
                <a:sym typeface="Asap SemiBold"/>
              </a:rPr>
              <a:t>for the end </a:t>
            </a:r>
            <a:br>
              <a:rPr kumimoji="0" lang="en-US" sz="1400" b="0" i="0" u="none" strike="noStrike" cap="none" spc="0" normalizeH="0" baseline="0" dirty="0">
                <a:ln>
                  <a:noFill/>
                </a:ln>
                <a:solidFill>
                  <a:srgbClr val="FF0000"/>
                </a:solidFill>
                <a:effectLst/>
                <a:uFillTx/>
                <a:latin typeface="Asap SemiBold"/>
                <a:ea typeface="Asap SemiBold"/>
                <a:cs typeface="Asap SemiBold"/>
                <a:sym typeface="Asap SemiBold"/>
              </a:rPr>
            </a:br>
            <a:r>
              <a:rPr kumimoji="0" lang="en-US" sz="1400" b="0" i="0" u="none" strike="noStrike" cap="none" spc="0" normalizeH="0" baseline="0" dirty="0">
                <a:ln>
                  <a:noFill/>
                </a:ln>
                <a:solidFill>
                  <a:srgbClr val="FF0000"/>
                </a:solidFill>
                <a:effectLst/>
                <a:uFillTx/>
                <a:latin typeface="Asap SemiBold"/>
                <a:ea typeface="Asap SemiBold"/>
                <a:cs typeface="Asap SemiBold"/>
                <a:sym typeface="Asap SemiBold"/>
              </a:rPr>
              <a:t>of sign operation</a:t>
            </a:r>
          </a:p>
        </p:txBody>
      </p:sp>
      <p:cxnSp>
        <p:nvCxnSpPr>
          <p:cNvPr id="42" name="Straight Arrow Connector 41">
            <a:extLst>
              <a:ext uri="{FF2B5EF4-FFF2-40B4-BE49-F238E27FC236}">
                <a16:creationId xmlns:a16="http://schemas.microsoft.com/office/drawing/2014/main" id="{1496A941-043F-3C0A-D8BE-77FCEC476071}"/>
              </a:ext>
            </a:extLst>
          </p:cNvPr>
          <p:cNvCxnSpPr>
            <a:cxnSpLocks/>
          </p:cNvCxnSpPr>
          <p:nvPr/>
        </p:nvCxnSpPr>
        <p:spPr>
          <a:xfrm flipH="1" flipV="1">
            <a:off x="8390116" y="7289804"/>
            <a:ext cx="2066811" cy="662782"/>
          </a:xfrm>
          <a:prstGeom prst="straightConnector1">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2740751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Recovering ECDSA Keys</a:t>
            </a:r>
          </a:p>
        </p:txBody>
      </p:sp>
      <p:pic>
        <p:nvPicPr>
          <p:cNvPr id="8" name="Picture 2" descr="https://lh5.googleusercontent.com/3ENs4wtyHNYoOahJV80eG20gS49Y0ZM0qunOaiz34smBCrVPY7Zrnfa-YEgfcVQ4F4ypWiCyFmYUohm1_wYDPa_cgyZOhzHFK_IgCFCHJKdI_9AV3PHcdlqcMm_SxLb7tsCoBuHffUcQg-Xue-bss0bHyA=s2048">
            <a:extLst>
              <a:ext uri="{FF2B5EF4-FFF2-40B4-BE49-F238E27FC236}">
                <a16:creationId xmlns:a16="http://schemas.microsoft.com/office/drawing/2014/main" id="{D7A56048-C737-3AB4-A302-7CE5AC6C5F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2772" y="6748354"/>
            <a:ext cx="1124371" cy="63245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Picture 4" descr="https://lh6.googleusercontent.com/3VBzM32Q-jkutESlfg5OmWjrdvQdhocvAX-EmBH20_kQPymACH3DsbKoUp2PRbtgJ1NAM54AJrZX5bkuRM1jVxd0hioxucFBHWiI9HaIkusLfjB252AgUyUnGKgbXsa5_6JDOseU7Nd_Uqk6xYtJh412Ow=s2048">
            <a:extLst>
              <a:ext uri="{FF2B5EF4-FFF2-40B4-BE49-F238E27FC236}">
                <a16:creationId xmlns:a16="http://schemas.microsoft.com/office/drawing/2014/main" id="{52DA6AE7-2773-BFD7-BEE5-2A7C1100E5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7507" y="6741241"/>
            <a:ext cx="1149659" cy="64668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 name="Picture 6" descr="https://lh5.googleusercontent.com/CBVhcp543C01A973bPynobyC8Hhx2qN6rK5UiGQGGsmQTkutjS5-tm84zsoI8yDSyPCqOs53Z5SOudB9FKubl4HpYRa-LD9y9Jv0E6oMiM8Hes_AIj6g8zdgb89JhTfpxxm0WLRCq1rfp2v6XIyTdxrlGg=s2048">
            <a:extLst>
              <a:ext uri="{FF2B5EF4-FFF2-40B4-BE49-F238E27FC236}">
                <a16:creationId xmlns:a16="http://schemas.microsoft.com/office/drawing/2014/main" id="{87C956D9-F556-2A37-BE3C-A0D8D6A386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15959" y="6754026"/>
            <a:ext cx="1071344" cy="6026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1"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53567330-3BBD-3255-F036-004D0E58EB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3751" y="6748354"/>
            <a:ext cx="1124374" cy="63246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2" name="Picture 8" descr="https://lh6.googleusercontent.com/xpRyTD2yRBdJYFNT3YMNmevPDhEFTIhCqo8tLUR0BrqCRsGVOJ8cDxjrAWKO9-aEM35u1zioLPND2UBoPC_19Lj4fzhycN3J7TpTjoKNROrfeJpIpix-w594pDgYcI23ASI7hOMacQ9TlnPsirWNxrBslg=s2048">
            <a:extLst>
              <a:ext uri="{FF2B5EF4-FFF2-40B4-BE49-F238E27FC236}">
                <a16:creationId xmlns:a16="http://schemas.microsoft.com/office/drawing/2014/main" id="{420AFB49-E0D3-A62B-5411-915656A6C8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4916" y="6753799"/>
            <a:ext cx="1091198" cy="6137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3" name="Picture 2" descr="https://lh5.googleusercontent.com/3ENs4wtyHNYoOahJV80eG20gS49Y0ZM0qunOaiz34smBCrVPY7Zrnfa-YEgfcVQ4F4ypWiCyFmYUohm1_wYDPa_cgyZOhzHFK_IgCFCHJKdI_9AV3PHcdlqcMm_SxLb7tsCoBuHffUcQg-Xue-bss0bHyA=s2048">
            <a:extLst>
              <a:ext uri="{FF2B5EF4-FFF2-40B4-BE49-F238E27FC236}">
                <a16:creationId xmlns:a16="http://schemas.microsoft.com/office/drawing/2014/main" id="{1366B471-6D5D-E29B-7D0A-A303FA9B3B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22771" y="6753800"/>
            <a:ext cx="1071345" cy="6026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CC3975D0-5C28-8AAA-E534-1FB3EDC3D9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80509" y="7031253"/>
            <a:ext cx="378063" cy="378063"/>
          </a:xfrm>
          <a:prstGeom prst="rect">
            <a:avLst/>
          </a:prstGeom>
          <a:ln>
            <a:noFill/>
          </a:ln>
        </p:spPr>
      </p:pic>
      <p:cxnSp>
        <p:nvCxnSpPr>
          <p:cNvPr id="30" name="Straight Arrow Connector 29">
            <a:extLst>
              <a:ext uri="{FF2B5EF4-FFF2-40B4-BE49-F238E27FC236}">
                <a16:creationId xmlns:a16="http://schemas.microsoft.com/office/drawing/2014/main" id="{AEE593D5-A5E9-F2D0-4C12-8F6DD193181B}"/>
              </a:ext>
            </a:extLst>
          </p:cNvPr>
          <p:cNvCxnSpPr>
            <a:cxnSpLocks/>
          </p:cNvCxnSpPr>
          <p:nvPr/>
        </p:nvCxnSpPr>
        <p:spPr>
          <a:xfrm>
            <a:off x="6662772" y="7699207"/>
            <a:ext cx="7155306" cy="125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54000EF-16BB-4B1C-6952-D93BBEA6D9BB}"/>
              </a:ext>
            </a:extLst>
          </p:cNvPr>
          <p:cNvSpPr txBox="1"/>
          <p:nvPr/>
        </p:nvSpPr>
        <p:spPr>
          <a:xfrm>
            <a:off x="9876219" y="7481066"/>
            <a:ext cx="679994" cy="387798"/>
          </a:xfrm>
          <a:prstGeom prst="rect">
            <a:avLst/>
          </a:prstGeom>
          <a:noFill/>
        </p:spPr>
        <p:txBody>
          <a:bodyPr wrap="none" rtlCol="1">
            <a:spAutoFit/>
          </a:bodyPr>
          <a:lstStyle/>
          <a:p>
            <a:r>
              <a:rPr lang="en-US" dirty="0">
                <a:solidFill>
                  <a:schemeClr val="bg1"/>
                </a:solidFill>
              </a:rPr>
              <a:t>Time</a:t>
            </a:r>
            <a:endParaRPr lang="he-IL" dirty="0">
              <a:solidFill>
                <a:schemeClr val="bg1"/>
              </a:solidFill>
            </a:endParaRP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63C4578C-933D-E6CF-7922-B700806330CD}"/>
                  </a:ext>
                </a:extLst>
              </p:cNvPr>
              <p:cNvSpPr/>
              <p:nvPr/>
            </p:nvSpPr>
            <p:spPr>
              <a:xfrm>
                <a:off x="10833153" y="7344456"/>
                <a:ext cx="946285" cy="387798"/>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a:rPr lang="en-US" i="1">
                              <a:solidFill>
                                <a:schemeClr val="bg1"/>
                              </a:solidFill>
                              <a:latin typeface="Cambria Math" panose="02040503050406030204" pitchFamily="18" charset="0"/>
                            </a:rPr>
                            <m:t>𝑒𝑛𝑑</m:t>
                          </m:r>
                          <m:r>
                            <a:rPr lang="en-US" i="1">
                              <a:solidFill>
                                <a:schemeClr val="bg1"/>
                              </a:solidFill>
                              <a:latin typeface="Cambria Math" panose="02040503050406030204" pitchFamily="18" charset="0"/>
                            </a:rPr>
                            <m:t>−1</m:t>
                          </m:r>
                        </m:sub>
                      </m:sSub>
                    </m:oMath>
                  </m:oMathPara>
                </a14:m>
                <a:endParaRPr lang="he-IL" dirty="0">
                  <a:solidFill>
                    <a:schemeClr val="bg1"/>
                  </a:solidFill>
                </a:endParaRPr>
              </a:p>
            </p:txBody>
          </p:sp>
        </mc:Choice>
        <mc:Fallback xmlns="">
          <p:sp>
            <p:nvSpPr>
              <p:cNvPr id="32" name="Rectangle 31">
                <a:extLst>
                  <a:ext uri="{FF2B5EF4-FFF2-40B4-BE49-F238E27FC236}">
                    <a16:creationId xmlns:a16="http://schemas.microsoft.com/office/drawing/2014/main" id="{63C4578C-933D-E6CF-7922-B700806330CD}"/>
                  </a:ext>
                </a:extLst>
              </p:cNvPr>
              <p:cNvSpPr>
                <a:spLocks noRot="1" noChangeAspect="1" noMove="1" noResize="1" noEditPoints="1" noAdjustHandles="1" noChangeArrowheads="1" noChangeShapeType="1" noTextEdit="1"/>
              </p:cNvSpPr>
              <p:nvPr/>
            </p:nvSpPr>
            <p:spPr>
              <a:xfrm>
                <a:off x="10833153" y="7344456"/>
                <a:ext cx="946285" cy="387798"/>
              </a:xfrm>
              <a:prstGeom prst="rect">
                <a:avLst/>
              </a:prstGeom>
              <a:blipFill>
                <a:blip r:embed="rId9"/>
                <a:stretch>
                  <a:fillRect t="-6452" r="-7895" b="-258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77486279-AB56-B763-733D-3EECA2558D3F}"/>
                  </a:ext>
                </a:extLst>
              </p:cNvPr>
              <p:cNvSpPr/>
              <p:nvPr/>
            </p:nvSpPr>
            <p:spPr>
              <a:xfrm>
                <a:off x="12013258" y="7356657"/>
                <a:ext cx="710644" cy="387798"/>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a:rPr lang="en-US" i="1">
                              <a:solidFill>
                                <a:schemeClr val="bg1"/>
                              </a:solidFill>
                              <a:latin typeface="Cambria Math" panose="02040503050406030204" pitchFamily="18" charset="0"/>
                            </a:rPr>
                            <m:t>𝑒𝑛𝑑</m:t>
                          </m:r>
                        </m:sub>
                      </m:sSub>
                    </m:oMath>
                  </m:oMathPara>
                </a14:m>
                <a:endParaRPr lang="he-IL" dirty="0">
                  <a:solidFill>
                    <a:schemeClr val="bg1"/>
                  </a:solidFill>
                </a:endParaRPr>
              </a:p>
            </p:txBody>
          </p:sp>
        </mc:Choice>
        <mc:Fallback xmlns="">
          <p:sp>
            <p:nvSpPr>
              <p:cNvPr id="33" name="Rectangle 32">
                <a:extLst>
                  <a:ext uri="{FF2B5EF4-FFF2-40B4-BE49-F238E27FC236}">
                    <a16:creationId xmlns:a16="http://schemas.microsoft.com/office/drawing/2014/main" id="{77486279-AB56-B763-733D-3EECA2558D3F}"/>
                  </a:ext>
                </a:extLst>
              </p:cNvPr>
              <p:cNvSpPr>
                <a:spLocks noRot="1" noChangeAspect="1" noMove="1" noResize="1" noEditPoints="1" noAdjustHandles="1" noChangeArrowheads="1" noChangeShapeType="1" noTextEdit="1"/>
              </p:cNvSpPr>
              <p:nvPr/>
            </p:nvSpPr>
            <p:spPr>
              <a:xfrm>
                <a:off x="12013258" y="7356657"/>
                <a:ext cx="710644" cy="387798"/>
              </a:xfrm>
              <a:prstGeom prst="rect">
                <a:avLst/>
              </a:prstGeom>
              <a:blipFill>
                <a:blip r:embed="rId10"/>
                <a:stretch>
                  <a:fillRect t="-9677" r="-12500" b="-258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86710AB7-CEC0-7CB6-06F2-4D23CCEDCECE}"/>
                  </a:ext>
                </a:extLst>
              </p:cNvPr>
              <p:cNvSpPr/>
              <p:nvPr/>
            </p:nvSpPr>
            <p:spPr>
              <a:xfrm>
                <a:off x="8879528" y="7339152"/>
                <a:ext cx="1065613" cy="387798"/>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a:rPr lang="en-US" b="0" i="1" smtClean="0">
                              <a:solidFill>
                                <a:schemeClr val="bg1"/>
                              </a:solidFill>
                              <a:latin typeface="Cambria Math" panose="02040503050406030204" pitchFamily="18" charset="0"/>
                            </a:rPr>
                            <m:t>𝑠𝑡𝑎𝑟𝑡</m:t>
                          </m:r>
                          <m:r>
                            <a:rPr lang="en-US" i="1">
                              <a:solidFill>
                                <a:schemeClr val="bg1"/>
                              </a:solidFill>
                              <a:latin typeface="Cambria Math" panose="02040503050406030204" pitchFamily="18" charset="0"/>
                            </a:rPr>
                            <m:t>+1</m:t>
                          </m:r>
                        </m:sub>
                      </m:sSub>
                    </m:oMath>
                  </m:oMathPara>
                </a14:m>
                <a:endParaRPr lang="he-IL" dirty="0">
                  <a:solidFill>
                    <a:schemeClr val="bg1"/>
                  </a:solidFill>
                </a:endParaRPr>
              </a:p>
            </p:txBody>
          </p:sp>
        </mc:Choice>
        <mc:Fallback xmlns="">
          <p:sp>
            <p:nvSpPr>
              <p:cNvPr id="34" name="Rectangle 33">
                <a:extLst>
                  <a:ext uri="{FF2B5EF4-FFF2-40B4-BE49-F238E27FC236}">
                    <a16:creationId xmlns:a16="http://schemas.microsoft.com/office/drawing/2014/main" id="{86710AB7-CEC0-7CB6-06F2-4D23CCEDCECE}"/>
                  </a:ext>
                </a:extLst>
              </p:cNvPr>
              <p:cNvSpPr>
                <a:spLocks noRot="1" noChangeAspect="1" noMove="1" noResize="1" noEditPoints="1" noAdjustHandles="1" noChangeArrowheads="1" noChangeShapeType="1" noTextEdit="1"/>
              </p:cNvSpPr>
              <p:nvPr/>
            </p:nvSpPr>
            <p:spPr>
              <a:xfrm>
                <a:off x="8879528" y="7339152"/>
                <a:ext cx="1065613" cy="387798"/>
              </a:xfrm>
              <a:prstGeom prst="rect">
                <a:avLst/>
              </a:prstGeom>
              <a:blipFill>
                <a:blip r:embed="rId11"/>
                <a:stretch>
                  <a:fillRect t="-6250" r="-8333" b="-25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DD8D4092-1521-CFB1-B4B9-67C1A6C3585A}"/>
                  </a:ext>
                </a:extLst>
              </p:cNvPr>
              <p:cNvSpPr/>
              <p:nvPr/>
            </p:nvSpPr>
            <p:spPr>
              <a:xfrm>
                <a:off x="7918508" y="7336393"/>
                <a:ext cx="829971" cy="387798"/>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a:rPr lang="en-US" b="0" i="1" smtClean="0">
                              <a:solidFill>
                                <a:schemeClr val="bg1"/>
                              </a:solidFill>
                              <a:latin typeface="Cambria Math" panose="02040503050406030204" pitchFamily="18" charset="0"/>
                            </a:rPr>
                            <m:t>𝑠𝑡𝑎𝑟𝑡</m:t>
                          </m:r>
                        </m:sub>
                      </m:sSub>
                    </m:oMath>
                  </m:oMathPara>
                </a14:m>
                <a:endParaRPr lang="he-IL" dirty="0">
                  <a:solidFill>
                    <a:schemeClr val="bg1"/>
                  </a:solidFill>
                </a:endParaRPr>
              </a:p>
            </p:txBody>
          </p:sp>
        </mc:Choice>
        <mc:Fallback xmlns="">
          <p:sp>
            <p:nvSpPr>
              <p:cNvPr id="35" name="Rectangle 34">
                <a:extLst>
                  <a:ext uri="{FF2B5EF4-FFF2-40B4-BE49-F238E27FC236}">
                    <a16:creationId xmlns:a16="http://schemas.microsoft.com/office/drawing/2014/main" id="{DD8D4092-1521-CFB1-B4B9-67C1A6C3585A}"/>
                  </a:ext>
                </a:extLst>
              </p:cNvPr>
              <p:cNvSpPr>
                <a:spLocks noRot="1" noChangeAspect="1" noMove="1" noResize="1" noEditPoints="1" noAdjustHandles="1" noChangeArrowheads="1" noChangeShapeType="1" noTextEdit="1"/>
              </p:cNvSpPr>
              <p:nvPr/>
            </p:nvSpPr>
            <p:spPr>
              <a:xfrm>
                <a:off x="7918508" y="7336393"/>
                <a:ext cx="829971" cy="387798"/>
              </a:xfrm>
              <a:prstGeom prst="rect">
                <a:avLst/>
              </a:prstGeom>
              <a:blipFill>
                <a:blip r:embed="rId12"/>
                <a:stretch>
                  <a:fillRect t="-6250" r="-10606" b="-2187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Google Shape;100;p2">
                <a:extLst>
                  <a:ext uri="{FF2B5EF4-FFF2-40B4-BE49-F238E27FC236}">
                    <a16:creationId xmlns:a16="http://schemas.microsoft.com/office/drawing/2014/main" id="{51E857E2-F808-6A41-FE22-A6D981FEBCD0}"/>
                  </a:ext>
                </a:extLst>
              </p:cNvPr>
              <p:cNvSpPr txBox="1">
                <a:spLocks/>
              </p:cNvSpPr>
              <p:nvPr/>
            </p:nvSpPr>
            <p:spPr>
              <a:xfrm>
                <a:off x="692189" y="1568259"/>
                <a:ext cx="13709611" cy="3343823"/>
              </a:xfrm>
              <a:prstGeom prst="rect">
                <a:avLst/>
              </a:prstGeom>
              <a:noFill/>
              <a:ln>
                <a:noFill/>
              </a:ln>
            </p:spPr>
            <p:txBody>
              <a:bodyPr spcFirstLastPara="1" wrap="square" lIns="91425" tIns="45700" rIns="91425" bIns="45700" anchor="t" anchorCtr="0">
                <a:no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nSpc>
                    <a:spcPct val="120000"/>
                  </a:lnSpc>
                  <a:spcBef>
                    <a:spcPts val="0"/>
                  </a:spcBef>
                  <a:buSzPts val="2800"/>
                </a:pPr>
                <a:r>
                  <a:rPr lang="en-US" sz="2800" dirty="0">
                    <a:solidFill>
                      <a:schemeClr val="bg1"/>
                    </a:solidFill>
                    <a:latin typeface="Calibri" panose="020F0502020204030204" pitchFamily="34" charset="0"/>
                    <a:ea typeface="Calibri"/>
                    <a:cs typeface="Calibri" panose="020F0502020204030204" pitchFamily="34" charset="0"/>
                    <a:sym typeface="Calibri"/>
                  </a:rPr>
                  <a:t>Calculating the ECDSA signing time</a:t>
                </a:r>
              </a:p>
              <a:p>
                <a:pPr marL="514350" indent="-514350">
                  <a:lnSpc>
                    <a:spcPct val="120000"/>
                  </a:lnSpc>
                  <a:spcBef>
                    <a:spcPts val="0"/>
                  </a:spcBef>
                  <a:buSzPts val="2800"/>
                  <a:buFont typeface="+mj-lt"/>
                  <a:buAutoNum type="arabicPeriod"/>
                </a:pPr>
                <a:r>
                  <a:rPr lang="en-US" sz="2800" dirty="0">
                    <a:solidFill>
                      <a:schemeClr val="bg1"/>
                    </a:solidFill>
                    <a:latin typeface="Calibri" panose="020F0502020204030204" pitchFamily="34" charset="0"/>
                    <a:ea typeface="Calibri"/>
                    <a:cs typeface="Calibri" panose="020F0502020204030204" pitchFamily="34" charset="0"/>
                    <a:sym typeface="Calibri"/>
                  </a:rPr>
                  <a:t>We extracted the series of frames associated with each signature from the video. </a:t>
                </a:r>
              </a:p>
              <a:p>
                <a:pPr marL="514350" indent="-514350">
                  <a:lnSpc>
                    <a:spcPct val="120000"/>
                  </a:lnSpc>
                  <a:spcBef>
                    <a:spcPts val="0"/>
                  </a:spcBef>
                  <a:buSzPts val="2800"/>
                  <a:buFont typeface="+mj-lt"/>
                  <a:buAutoNum type="arabicPeriod"/>
                </a:pPr>
                <a:r>
                  <a:rPr lang="en-US" sz="2800" dirty="0">
                    <a:solidFill>
                      <a:schemeClr val="bg1"/>
                    </a:solidFill>
                    <a:latin typeface="Calibri" panose="020F0502020204030204" pitchFamily="34" charset="0"/>
                    <a:ea typeface="Calibri"/>
                    <a:cs typeface="Calibri" panose="020F0502020204030204" pitchFamily="34" charset="0"/>
                    <a:sym typeface="Calibri"/>
                  </a:rPr>
                  <a:t>We filtered any series that started/ended during the transition time.</a:t>
                </a:r>
                <a:endParaRPr lang="he-IL" sz="2800" dirty="0">
                  <a:solidFill>
                    <a:schemeClr val="bg1"/>
                  </a:solidFill>
                  <a:latin typeface="Calibri" panose="020F0502020204030204" pitchFamily="34" charset="0"/>
                  <a:ea typeface="Calibri"/>
                  <a:cs typeface="Calibri" panose="020F0502020204030204" pitchFamily="34" charset="0"/>
                  <a:sym typeface="Calibri"/>
                </a:endParaRPr>
              </a:p>
              <a:p>
                <a:pPr marL="514350" indent="-514350">
                  <a:lnSpc>
                    <a:spcPct val="120000"/>
                  </a:lnSpc>
                  <a:spcBef>
                    <a:spcPts val="0"/>
                  </a:spcBef>
                  <a:buSzPts val="2800"/>
                  <a:buFont typeface="+mj-lt"/>
                  <a:buAutoNum type="arabicPeriod"/>
                </a:pPr>
                <a:r>
                  <a:rPr lang="en-US" sz="2800" dirty="0">
                    <a:solidFill>
                      <a:schemeClr val="bg1"/>
                    </a:solidFill>
                    <a:latin typeface="Calibri" panose="020F0502020204030204" pitchFamily="34" charset="0"/>
                    <a:ea typeface="Calibri"/>
                    <a:cs typeface="Calibri" panose="020F0502020204030204" pitchFamily="34" charset="0"/>
                    <a:sym typeface="Calibri"/>
                  </a:rPr>
                  <a:t>We calculated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𝑇</m:t>
                        </m:r>
                      </m:e>
                      <m:sub>
                        <m:r>
                          <a:rPr lang="en-US" sz="2800" i="1">
                            <a:solidFill>
                              <a:schemeClr val="bg1"/>
                            </a:solidFill>
                            <a:latin typeface="Cambria Math" panose="02040503050406030204" pitchFamily="18" charset="0"/>
                          </a:rPr>
                          <m:t>1</m:t>
                        </m:r>
                      </m:sub>
                    </m:sSub>
                    <m:r>
                      <a:rPr lang="en-US" sz="2800" i="1">
                        <a:solidFill>
                          <a:schemeClr val="bg1"/>
                        </a:solidFill>
                        <a:latin typeface="Cambria Math" panose="02040503050406030204" pitchFamily="18" charset="0"/>
                      </a:rPr>
                      <m:t> </m:t>
                    </m:r>
                  </m:oMath>
                </a14:m>
                <a:r>
                  <a:rPr lang="en-US" sz="2800" dirty="0">
                    <a:solidFill>
                      <a:schemeClr val="bg1"/>
                    </a:solidFill>
                    <a:latin typeface="Calibri" panose="020F0502020204030204" pitchFamily="34" charset="0"/>
                    <a:ea typeface="Calibri"/>
                    <a:cs typeface="Calibri" panose="020F0502020204030204" pitchFamily="34" charset="0"/>
                    <a:sym typeface="Calibri"/>
                  </a:rPr>
                  <a:t> = the execution time of all of the frames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𝐹</m:t>
                        </m:r>
                      </m:e>
                      <m:sub>
                        <m:r>
                          <a:rPr lang="en-US" sz="2800" i="1">
                            <a:solidFill>
                              <a:schemeClr val="bg1"/>
                            </a:solidFill>
                            <a:latin typeface="Cambria Math" panose="02040503050406030204" pitchFamily="18" charset="0"/>
                          </a:rPr>
                          <m:t>𝑠𝑡𝑎𝑟𝑡</m:t>
                        </m:r>
                        <m:r>
                          <a:rPr lang="en-US" sz="2800" i="1">
                            <a:solidFill>
                              <a:schemeClr val="bg1"/>
                            </a:solidFill>
                            <a:latin typeface="Cambria Math" panose="02040503050406030204" pitchFamily="18" charset="0"/>
                          </a:rPr>
                          <m:t>+1</m:t>
                        </m:r>
                      </m:sub>
                    </m:sSub>
                    <m:r>
                      <a:rPr lang="en-US" sz="2800" i="1">
                        <a:solidFill>
                          <a:schemeClr val="bg1"/>
                        </a:solidFill>
                        <a:latin typeface="Cambria Math" panose="02040503050406030204" pitchFamily="18" charset="0"/>
                      </a:rPr>
                      <m:t> ….</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𝐹</m:t>
                        </m:r>
                      </m:e>
                      <m:sub>
                        <m:r>
                          <a:rPr lang="en-US" sz="2800" i="1">
                            <a:solidFill>
                              <a:schemeClr val="bg1"/>
                            </a:solidFill>
                            <a:latin typeface="Cambria Math" panose="02040503050406030204" pitchFamily="18" charset="0"/>
                          </a:rPr>
                          <m:t>𝑒𝑛𝑑</m:t>
                        </m:r>
                        <m:r>
                          <a:rPr lang="en-US" sz="2800" i="1">
                            <a:solidFill>
                              <a:schemeClr val="bg1"/>
                            </a:solidFill>
                            <a:latin typeface="Cambria Math" panose="02040503050406030204" pitchFamily="18" charset="0"/>
                          </a:rPr>
                          <m:t>+1</m:t>
                        </m:r>
                      </m:sub>
                    </m:sSub>
                  </m:oMath>
                </a14:m>
                <a:r>
                  <a:rPr lang="en-US" sz="2800" dirty="0">
                    <a:solidFill>
                      <a:schemeClr val="bg1"/>
                    </a:solidFill>
                    <a:latin typeface="Calibri" panose="020F0502020204030204" pitchFamily="34" charset="0"/>
                    <a:cs typeface="Calibri" panose="020F0502020204030204" pitchFamily="34" charset="0"/>
                  </a:rPr>
                  <a:t>).</a:t>
                </a:r>
              </a:p>
              <a:p>
                <a:pPr marL="514350" indent="-514350">
                  <a:lnSpc>
                    <a:spcPct val="120000"/>
                  </a:lnSpc>
                  <a:spcBef>
                    <a:spcPts val="0"/>
                  </a:spcBef>
                  <a:buSzPts val="2800"/>
                  <a:buFont typeface="+mj-lt"/>
                  <a:buAutoNum type="arabicPeriod"/>
                </a:pPr>
                <a:r>
                  <a:rPr lang="en-US" sz="2800" dirty="0">
                    <a:solidFill>
                      <a:schemeClr val="bg1"/>
                    </a:solidFill>
                    <a:latin typeface="Calibri" panose="020F0502020204030204" pitchFamily="34" charset="0"/>
                    <a:cs typeface="Calibri" panose="020F0502020204030204" pitchFamily="34" charset="0"/>
                  </a:rPr>
                  <a:t>We calculated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𝑇</m:t>
                        </m:r>
                      </m:e>
                      <m:sub>
                        <m:r>
                          <a:rPr lang="en-US" sz="2800" i="1">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 </m:t>
                    </m:r>
                  </m:oMath>
                </a14:m>
                <a:r>
                  <a:rPr lang="en-US" sz="2800" dirty="0">
                    <a:solidFill>
                      <a:schemeClr val="bg1"/>
                    </a:solidFill>
                    <a:latin typeface="Calibri" panose="020F0502020204030204" pitchFamily="34" charset="0"/>
                    <a:cs typeface="Calibri" panose="020F0502020204030204" pitchFamily="34" charset="0"/>
                  </a:rPr>
                  <a:t>= the execution time of the first frame in which the color changed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𝐹</m:t>
                        </m:r>
                      </m:e>
                      <m:sub>
                        <m:r>
                          <a:rPr lang="en-US" sz="2800" i="1">
                            <a:solidFill>
                              <a:schemeClr val="bg1"/>
                            </a:solidFill>
                            <a:latin typeface="Cambria Math" panose="02040503050406030204" pitchFamily="18" charset="0"/>
                          </a:rPr>
                          <m:t>𝑠𝑡𝑎𝑟𝑡</m:t>
                        </m:r>
                      </m:sub>
                    </m:sSub>
                  </m:oMath>
                </a14:m>
                <a:r>
                  <a:rPr lang="en-US" sz="2800" dirty="0">
                    <a:solidFill>
                      <a:schemeClr val="bg1"/>
                    </a:solidFill>
                    <a:latin typeface="Calibri" panose="020F0502020204030204" pitchFamily="34" charset="0"/>
                    <a:cs typeface="Calibri" panose="020F0502020204030204" pitchFamily="34" charset="0"/>
                  </a:rPr>
                  <a:t>).</a:t>
                </a:r>
                <a:endParaRPr lang="he-IL" sz="2800" dirty="0">
                  <a:solidFill>
                    <a:schemeClr val="bg1"/>
                  </a:solidFill>
                  <a:latin typeface="Calibri" panose="020F0502020204030204" pitchFamily="34" charset="0"/>
                  <a:cs typeface="Calibri" panose="020F0502020204030204" pitchFamily="34" charset="0"/>
                </a:endParaRPr>
              </a:p>
              <a:p>
                <a:pPr marL="514350" indent="-514350">
                  <a:lnSpc>
                    <a:spcPct val="120000"/>
                  </a:lnSpc>
                  <a:spcBef>
                    <a:spcPts val="0"/>
                  </a:spcBef>
                  <a:buSzPts val="2800"/>
                  <a:buFont typeface="+mj-lt"/>
                  <a:buAutoNum type="arabicPeriod"/>
                </a:pPr>
                <a:r>
                  <a:rPr lang="en-US" sz="2800" dirty="0">
                    <a:solidFill>
                      <a:schemeClr val="bg1"/>
                    </a:solidFill>
                    <a:latin typeface="Calibri" panose="020F0502020204030204" pitchFamily="34" charset="0"/>
                    <a:cs typeface="Calibri" panose="020F0502020204030204" pitchFamily="34" charset="0"/>
                  </a:rPr>
                  <a:t>We calculated </a:t>
                </a:r>
                <a14:m>
                  <m:oMath xmlns:m="http://schemas.openxmlformats.org/officeDocument/2006/math">
                    <m:sSub>
                      <m:sSubPr>
                        <m:ctrlPr>
                          <a:rPr lang="en-US" sz="2800" i="1" smtClean="0">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𝑇</m:t>
                        </m:r>
                      </m:e>
                      <m:sub>
                        <m:r>
                          <a:rPr lang="en-US" sz="2800" b="0" i="1" smtClean="0">
                            <a:solidFill>
                              <a:schemeClr val="bg1"/>
                            </a:solidFill>
                            <a:latin typeface="Cambria Math" panose="02040503050406030204" pitchFamily="18" charset="0"/>
                          </a:rPr>
                          <m:t>3</m:t>
                        </m:r>
                      </m:sub>
                    </m:sSub>
                    <m:r>
                      <a:rPr lang="en-US" sz="2800" i="1">
                        <a:solidFill>
                          <a:schemeClr val="bg1"/>
                        </a:solidFill>
                        <a:latin typeface="Cambria Math" panose="02040503050406030204" pitchFamily="18" charset="0"/>
                      </a:rPr>
                      <m:t> </m:t>
                    </m:r>
                  </m:oMath>
                </a14:m>
                <a:r>
                  <a:rPr lang="en-US" sz="2800" dirty="0">
                    <a:solidFill>
                      <a:schemeClr val="bg1"/>
                    </a:solidFill>
                    <a:latin typeface="Calibri" panose="020F0502020204030204" pitchFamily="34" charset="0"/>
                    <a:cs typeface="Calibri" panose="020F0502020204030204" pitchFamily="34" charset="0"/>
                  </a:rPr>
                  <a:t>= the execution time of the last frame in which the color changed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𝐹</m:t>
                        </m:r>
                      </m:e>
                      <m:sub>
                        <m:r>
                          <a:rPr lang="en-US" sz="2800" b="0" i="1" smtClean="0">
                            <a:solidFill>
                              <a:schemeClr val="bg1"/>
                            </a:solidFill>
                            <a:latin typeface="Cambria Math" panose="02040503050406030204" pitchFamily="18" charset="0"/>
                          </a:rPr>
                          <m:t>𝑒𝑛𝑑</m:t>
                        </m:r>
                      </m:sub>
                    </m:sSub>
                  </m:oMath>
                </a14:m>
                <a:r>
                  <a:rPr lang="en-US" sz="2800" dirty="0">
                    <a:solidFill>
                      <a:schemeClr val="bg1"/>
                    </a:solidFill>
                    <a:latin typeface="Calibri" panose="020F0502020204030204" pitchFamily="34" charset="0"/>
                    <a:cs typeface="Calibri" panose="020F0502020204030204" pitchFamily="34" charset="0"/>
                  </a:rPr>
                  <a:t>).  </a:t>
                </a:r>
                <a:endParaRPr lang="he-IL" sz="2800" dirty="0">
                  <a:solidFill>
                    <a:schemeClr val="bg1"/>
                  </a:solidFill>
                  <a:latin typeface="Calibri" panose="020F0502020204030204" pitchFamily="34" charset="0"/>
                  <a:cs typeface="Calibri" panose="020F0502020204030204" pitchFamily="34" charset="0"/>
                </a:endParaRPr>
              </a:p>
              <a:p>
                <a:pPr marL="514350" indent="-514350">
                  <a:lnSpc>
                    <a:spcPct val="120000"/>
                  </a:lnSpc>
                  <a:spcBef>
                    <a:spcPts val="0"/>
                  </a:spcBef>
                  <a:buSzPts val="2800"/>
                  <a:buFont typeface="+mj-lt"/>
                  <a:buAutoNum type="arabicPeriod"/>
                </a:pPr>
                <a:r>
                  <a:rPr lang="en-US" sz="2800" dirty="0">
                    <a:solidFill>
                      <a:schemeClr val="bg1"/>
                    </a:solidFill>
                    <a:latin typeface="Calibri" panose="020F0502020204030204" pitchFamily="34" charset="0"/>
                    <a:cs typeface="Calibri" panose="020F0502020204030204" pitchFamily="34" charset="0"/>
                  </a:rPr>
                  <a:t>Sign time =  </a:t>
                </a:r>
                <a14:m>
                  <m:oMath xmlns:m="http://schemas.openxmlformats.org/officeDocument/2006/math">
                    <m:sSub>
                      <m:sSubPr>
                        <m:ctrlPr>
                          <a:rPr lang="en-US" sz="2800" i="1" smtClean="0">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𝑇</m:t>
                        </m:r>
                      </m:e>
                      <m:sub>
                        <m:r>
                          <a:rPr lang="en-US" sz="2800" b="0" i="1" smtClean="0">
                            <a:solidFill>
                              <a:schemeClr val="bg1"/>
                            </a:solidFill>
                            <a:latin typeface="Cambria Math" panose="02040503050406030204" pitchFamily="18" charset="0"/>
                          </a:rPr>
                          <m:t>1</m:t>
                        </m:r>
                      </m:sub>
                    </m:sSub>
                    <m:r>
                      <a:rPr lang="en-US" sz="2800" b="0" i="1" smtClean="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𝑇</m:t>
                        </m:r>
                      </m:e>
                      <m:sub>
                        <m:r>
                          <a:rPr lang="en-US" sz="2800" b="0" i="1" smtClean="0">
                            <a:solidFill>
                              <a:schemeClr val="bg1"/>
                            </a:solidFill>
                            <a:latin typeface="Cambria Math" panose="02040503050406030204" pitchFamily="18" charset="0"/>
                          </a:rPr>
                          <m:t>2</m:t>
                        </m:r>
                      </m:sub>
                    </m:sSub>
                    <m:r>
                      <a:rPr lang="en-US" sz="2800" b="0" i="1" smtClean="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𝑇</m:t>
                        </m:r>
                      </m:e>
                      <m:sub>
                        <m:r>
                          <a:rPr lang="en-US" sz="2800" i="1">
                            <a:solidFill>
                              <a:schemeClr val="bg1"/>
                            </a:solidFill>
                            <a:latin typeface="Cambria Math" panose="02040503050406030204" pitchFamily="18" charset="0"/>
                          </a:rPr>
                          <m:t>3</m:t>
                        </m:r>
                      </m:sub>
                    </m:sSub>
                  </m:oMath>
                </a14:m>
                <a:r>
                  <a:rPr lang="en-US" sz="2800" dirty="0">
                    <a:solidFill>
                      <a:schemeClr val="bg1"/>
                    </a:solidFill>
                    <a:latin typeface="Calibri" panose="020F0502020204030204" pitchFamily="34" charset="0"/>
                    <a:cs typeface="Calibri" panose="020F0502020204030204" pitchFamily="34" charset="0"/>
                  </a:rPr>
                  <a:t>.</a:t>
                </a:r>
                <a:endParaRPr lang="he-IL" sz="2800" dirty="0">
                  <a:solidFill>
                    <a:schemeClr val="bg1"/>
                  </a:solidFill>
                  <a:latin typeface="Calibri" panose="020F0502020204030204" pitchFamily="34" charset="0"/>
                  <a:cs typeface="Calibri" panose="020F0502020204030204" pitchFamily="34" charset="0"/>
                </a:endParaRPr>
              </a:p>
              <a:p>
                <a:pPr marL="514350" indent="-514350">
                  <a:lnSpc>
                    <a:spcPct val="120000"/>
                  </a:lnSpc>
                  <a:spcBef>
                    <a:spcPts val="0"/>
                  </a:spcBef>
                  <a:buSzPts val="2800"/>
                  <a:buFont typeface="+mj-lt"/>
                  <a:buAutoNum type="arabicPeriod"/>
                </a:pPr>
                <a:endParaRPr lang="en-US" sz="3200" dirty="0">
                  <a:solidFill>
                    <a:schemeClr val="bg1"/>
                  </a:solidFill>
                  <a:latin typeface="Calibri" panose="020F0502020204030204" pitchFamily="34" charset="0"/>
                  <a:ea typeface="Calibri"/>
                  <a:cs typeface="Calibri" panose="020F0502020204030204" pitchFamily="34" charset="0"/>
                  <a:sym typeface="Calibri"/>
                </a:endParaRPr>
              </a:p>
            </p:txBody>
          </p:sp>
        </mc:Choice>
        <mc:Fallback xmlns="">
          <p:sp>
            <p:nvSpPr>
              <p:cNvPr id="47" name="Google Shape;100;p2">
                <a:extLst>
                  <a:ext uri="{FF2B5EF4-FFF2-40B4-BE49-F238E27FC236}">
                    <a16:creationId xmlns:a16="http://schemas.microsoft.com/office/drawing/2014/main" id="{51E857E2-F808-6A41-FE22-A6D981FEBCD0}"/>
                  </a:ext>
                </a:extLst>
              </p:cNvPr>
              <p:cNvSpPr txBox="1">
                <a:spLocks noRot="1" noChangeAspect="1" noMove="1" noResize="1" noEditPoints="1" noAdjustHandles="1" noChangeArrowheads="1" noChangeShapeType="1" noTextEdit="1"/>
              </p:cNvSpPr>
              <p:nvPr/>
            </p:nvSpPr>
            <p:spPr>
              <a:xfrm>
                <a:off x="692189" y="1568259"/>
                <a:ext cx="13709611" cy="3343823"/>
              </a:xfrm>
              <a:prstGeom prst="rect">
                <a:avLst/>
              </a:prstGeom>
              <a:blipFill>
                <a:blip r:embed="rId13"/>
                <a:stretch>
                  <a:fillRect l="-925" t="-379" b="-58712"/>
                </a:stretch>
              </a:blipFill>
              <a:ln>
                <a:noFill/>
              </a:ln>
            </p:spPr>
            <p:txBody>
              <a:bodyPr/>
              <a:lstStyle/>
              <a:p>
                <a:r>
                  <a:rPr lang="en-US">
                    <a:noFill/>
                  </a:rPr>
                  <a:t> </a:t>
                </a:r>
              </a:p>
            </p:txBody>
          </p:sp>
        </mc:Fallback>
      </mc:AlternateContent>
      <p:sp>
        <p:nvSpPr>
          <p:cNvPr id="37" name="Right Brace 36">
            <a:extLst>
              <a:ext uri="{FF2B5EF4-FFF2-40B4-BE49-F238E27FC236}">
                <a16:creationId xmlns:a16="http://schemas.microsoft.com/office/drawing/2014/main" id="{D33341AA-6D54-3BA5-E84D-942EF63C7CF9}"/>
              </a:ext>
            </a:extLst>
          </p:cNvPr>
          <p:cNvSpPr/>
          <p:nvPr/>
        </p:nvSpPr>
        <p:spPr>
          <a:xfrm rot="16200000">
            <a:off x="10352273" y="5087508"/>
            <a:ext cx="286952" cy="2912077"/>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DC9B9174-ACAE-EBC5-C689-3E36F401004D}"/>
                  </a:ext>
                </a:extLst>
              </p:cNvPr>
              <p:cNvSpPr/>
              <p:nvPr/>
            </p:nvSpPr>
            <p:spPr>
              <a:xfrm>
                <a:off x="10324031" y="6090629"/>
                <a:ext cx="40107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𝑇</m:t>
                          </m:r>
                        </m:e>
                        <m:sub>
                          <m:r>
                            <a:rPr lang="en-US" i="1">
                              <a:solidFill>
                                <a:srgbClr val="7030A0"/>
                              </a:solidFill>
                              <a:latin typeface="Cambria Math" panose="02040503050406030204" pitchFamily="18" charset="0"/>
                            </a:rPr>
                            <m:t>1</m:t>
                          </m:r>
                        </m:sub>
                      </m:sSub>
                    </m:oMath>
                  </m:oMathPara>
                </a14:m>
                <a:endParaRPr lang="he-IL" dirty="0"/>
              </a:p>
            </p:txBody>
          </p:sp>
        </mc:Choice>
        <mc:Fallback xmlns="">
          <p:sp>
            <p:nvSpPr>
              <p:cNvPr id="38" name="Rectangle 37">
                <a:extLst>
                  <a:ext uri="{FF2B5EF4-FFF2-40B4-BE49-F238E27FC236}">
                    <a16:creationId xmlns:a16="http://schemas.microsoft.com/office/drawing/2014/main" id="{DC9B9174-ACAE-EBC5-C689-3E36F401004D}"/>
                  </a:ext>
                </a:extLst>
              </p:cNvPr>
              <p:cNvSpPr>
                <a:spLocks noRot="1" noChangeAspect="1" noMove="1" noResize="1" noEditPoints="1" noAdjustHandles="1" noChangeArrowheads="1" noChangeShapeType="1" noTextEdit="1"/>
              </p:cNvSpPr>
              <p:nvPr/>
            </p:nvSpPr>
            <p:spPr>
              <a:xfrm>
                <a:off x="10324031" y="6090629"/>
                <a:ext cx="401072" cy="307777"/>
              </a:xfrm>
              <a:prstGeom prst="rect">
                <a:avLst/>
              </a:prstGeom>
              <a:blipFill>
                <a:blip r:embed="rId16"/>
                <a:stretch>
                  <a:fillRect t="-7692" r="-28125" b="-50000"/>
                </a:stretch>
              </a:blipFill>
            </p:spPr>
            <p:txBody>
              <a:bodyPr/>
              <a:lstStyle/>
              <a:p>
                <a:r>
                  <a:rPr lang="en-US">
                    <a:noFill/>
                  </a:rPr>
                  <a:t> </a:t>
                </a:r>
              </a:p>
            </p:txBody>
          </p:sp>
        </mc:Fallback>
      </mc:AlternateContent>
      <p:sp>
        <p:nvSpPr>
          <p:cNvPr id="3" name="Right Brace 2">
            <a:extLst>
              <a:ext uri="{FF2B5EF4-FFF2-40B4-BE49-F238E27FC236}">
                <a16:creationId xmlns:a16="http://schemas.microsoft.com/office/drawing/2014/main" id="{0FEEA9FC-E013-C7D5-BA1E-F8BC239AEF1F}"/>
              </a:ext>
            </a:extLst>
          </p:cNvPr>
          <p:cNvSpPr/>
          <p:nvPr/>
        </p:nvSpPr>
        <p:spPr>
          <a:xfrm rot="16200000">
            <a:off x="8454534" y="6134013"/>
            <a:ext cx="286952" cy="801987"/>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BF542FE-BCFA-8FE7-4F43-9D0904234FBD}"/>
                  </a:ext>
                </a:extLst>
              </p:cNvPr>
              <p:cNvSpPr/>
              <p:nvPr/>
            </p:nvSpPr>
            <p:spPr>
              <a:xfrm>
                <a:off x="8376306" y="6077646"/>
                <a:ext cx="40523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𝑇</m:t>
                          </m:r>
                        </m:e>
                        <m:sub>
                          <m:r>
                            <a:rPr lang="en-US" b="0" i="1" smtClean="0">
                              <a:solidFill>
                                <a:srgbClr val="C00000"/>
                              </a:solidFill>
                              <a:latin typeface="Cambria Math" panose="02040503050406030204" pitchFamily="18" charset="0"/>
                            </a:rPr>
                            <m:t>2</m:t>
                          </m:r>
                        </m:sub>
                      </m:sSub>
                    </m:oMath>
                  </m:oMathPara>
                </a14:m>
                <a:endParaRPr lang="he-IL" dirty="0"/>
              </a:p>
            </p:txBody>
          </p:sp>
        </mc:Choice>
        <mc:Fallback xmlns="">
          <p:sp>
            <p:nvSpPr>
              <p:cNvPr id="4" name="Rectangle 3">
                <a:extLst>
                  <a:ext uri="{FF2B5EF4-FFF2-40B4-BE49-F238E27FC236}">
                    <a16:creationId xmlns:a16="http://schemas.microsoft.com/office/drawing/2014/main" id="{8BF542FE-BCFA-8FE7-4F43-9D0904234FBD}"/>
                  </a:ext>
                </a:extLst>
              </p:cNvPr>
              <p:cNvSpPr>
                <a:spLocks noRot="1" noChangeAspect="1" noMove="1" noResize="1" noEditPoints="1" noAdjustHandles="1" noChangeArrowheads="1" noChangeShapeType="1" noTextEdit="1"/>
              </p:cNvSpPr>
              <p:nvPr/>
            </p:nvSpPr>
            <p:spPr>
              <a:xfrm>
                <a:off x="8376306" y="6077646"/>
                <a:ext cx="405239" cy="307777"/>
              </a:xfrm>
              <a:prstGeom prst="rect">
                <a:avLst/>
              </a:prstGeom>
              <a:blipFill>
                <a:blip r:embed="rId17"/>
                <a:stretch>
                  <a:fillRect t="-8000" r="-30303" b="-56000"/>
                </a:stretch>
              </a:blipFill>
            </p:spPr>
            <p:txBody>
              <a:bodyPr/>
              <a:lstStyle/>
              <a:p>
                <a:r>
                  <a:rPr lang="en-US">
                    <a:noFill/>
                  </a:rPr>
                  <a:t> </a:t>
                </a:r>
              </a:p>
            </p:txBody>
          </p:sp>
        </mc:Fallback>
      </mc:AlternateContent>
      <p:sp>
        <p:nvSpPr>
          <p:cNvPr id="2" name="Right Brace 1">
            <a:extLst>
              <a:ext uri="{FF2B5EF4-FFF2-40B4-BE49-F238E27FC236}">
                <a16:creationId xmlns:a16="http://schemas.microsoft.com/office/drawing/2014/main" id="{CB9010F9-5F87-6008-8D87-6F3BC01ADA9F}"/>
              </a:ext>
            </a:extLst>
          </p:cNvPr>
          <p:cNvSpPr/>
          <p:nvPr/>
        </p:nvSpPr>
        <p:spPr>
          <a:xfrm rot="16200000">
            <a:off x="12124113" y="6233845"/>
            <a:ext cx="286952" cy="619404"/>
          </a:xfrm>
          <a:prstGeom prst="rightBrace">
            <a:avLst/>
          </a:prstGeom>
          <a:ln>
            <a:solidFill>
              <a:srgbClr val="00CC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C6522A2-7EDE-0625-0FC3-B793FDA05B8F}"/>
                  </a:ext>
                </a:extLst>
              </p:cNvPr>
              <p:cNvSpPr/>
              <p:nvPr/>
            </p:nvSpPr>
            <p:spPr>
              <a:xfrm>
                <a:off x="12107790" y="6086186"/>
                <a:ext cx="336801"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𝑇</m:t>
                          </m:r>
                        </m:e>
                        <m:sub>
                          <m:r>
                            <a:rPr lang="en-US" b="0" i="1" smtClean="0">
                              <a:solidFill>
                                <a:srgbClr val="00B050"/>
                              </a:solidFill>
                              <a:latin typeface="Cambria Math" panose="02040503050406030204" pitchFamily="18" charset="0"/>
                            </a:rPr>
                            <m:t>3</m:t>
                          </m:r>
                        </m:sub>
                      </m:sSub>
                    </m:oMath>
                  </m:oMathPara>
                </a14:m>
                <a:endParaRPr lang="he-IL" dirty="0"/>
              </a:p>
            </p:txBody>
          </p:sp>
        </mc:Choice>
        <mc:Fallback xmlns="">
          <p:sp>
            <p:nvSpPr>
              <p:cNvPr id="6" name="Rectangle 5">
                <a:extLst>
                  <a:ext uri="{FF2B5EF4-FFF2-40B4-BE49-F238E27FC236}">
                    <a16:creationId xmlns:a16="http://schemas.microsoft.com/office/drawing/2014/main" id="{2C6522A2-7EDE-0625-0FC3-B793FDA05B8F}"/>
                  </a:ext>
                </a:extLst>
              </p:cNvPr>
              <p:cNvSpPr>
                <a:spLocks noRot="1" noChangeAspect="1" noMove="1" noResize="1" noEditPoints="1" noAdjustHandles="1" noChangeArrowheads="1" noChangeShapeType="1" noTextEdit="1"/>
              </p:cNvSpPr>
              <p:nvPr/>
            </p:nvSpPr>
            <p:spPr>
              <a:xfrm>
                <a:off x="12107790" y="6086186"/>
                <a:ext cx="336801" cy="307777"/>
              </a:xfrm>
              <a:prstGeom prst="rect">
                <a:avLst/>
              </a:prstGeom>
              <a:blipFill>
                <a:blip r:embed="rId18"/>
                <a:stretch>
                  <a:fillRect t="-12000" r="-59259" b="-56000"/>
                </a:stretch>
              </a:blipFill>
            </p:spPr>
            <p:txBody>
              <a:bodyPr/>
              <a:lstStyle/>
              <a:p>
                <a:r>
                  <a:rPr lang="en-US">
                    <a:noFill/>
                  </a:rPr>
                  <a:t> </a:t>
                </a:r>
              </a:p>
            </p:txBody>
          </p:sp>
        </mc:Fallback>
      </mc:AlternateContent>
    </p:spTree>
    <p:extLst>
      <p:ext uri="{BB962C8B-B14F-4D97-AF65-F5344CB8AC3E}">
        <p14:creationId xmlns:p14="http://schemas.microsoft.com/office/powerpoint/2010/main" val="71237138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Recovering ECDSA Keys</a:t>
            </a:r>
          </a:p>
        </p:txBody>
      </p:sp>
      <p:sp>
        <p:nvSpPr>
          <p:cNvPr id="47" name="Google Shape;100;p2">
            <a:extLst>
              <a:ext uri="{FF2B5EF4-FFF2-40B4-BE49-F238E27FC236}">
                <a16:creationId xmlns:a16="http://schemas.microsoft.com/office/drawing/2014/main" id="{51E857E2-F808-6A41-FE22-A6D981FEBCD0}"/>
              </a:ext>
            </a:extLst>
          </p:cNvPr>
          <p:cNvSpPr txBox="1">
            <a:spLocks/>
          </p:cNvSpPr>
          <p:nvPr/>
        </p:nvSpPr>
        <p:spPr>
          <a:xfrm>
            <a:off x="692189" y="1568259"/>
            <a:ext cx="13098087" cy="3343823"/>
          </a:xfrm>
          <a:prstGeom prst="rect">
            <a:avLst/>
          </a:prstGeom>
          <a:noFill/>
          <a:ln>
            <a:noFill/>
          </a:ln>
        </p:spPr>
        <p:txBody>
          <a:bodyPr spcFirstLastPara="1" wrap="square" lIns="91425" tIns="45700" rIns="91425" bIns="45700" anchor="t" anchorCtr="0">
            <a:no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nSpc>
                <a:spcPct val="120000"/>
              </a:lnSpc>
              <a:spcBef>
                <a:spcPts val="0"/>
              </a:spcBef>
              <a:buSzPts val="2800"/>
            </a:pPr>
            <a:r>
              <a:rPr lang="en-US" sz="3000" dirty="0">
                <a:solidFill>
                  <a:schemeClr val="bg1"/>
                </a:solidFill>
                <a:latin typeface="Calibri" panose="020F0502020204030204" pitchFamily="34" charset="0"/>
                <a:ea typeface="Calibri"/>
                <a:cs typeface="Calibri" panose="020F0502020204030204" pitchFamily="34" charset="0"/>
                <a:sym typeface="Calibri"/>
              </a:rPr>
              <a:t>Running the Minerva script</a:t>
            </a:r>
          </a:p>
          <a:p>
            <a:pPr>
              <a:lnSpc>
                <a:spcPct val="120000"/>
              </a:lnSpc>
              <a:spcBef>
                <a:spcPts val="0"/>
              </a:spcBef>
              <a:buSzPts val="2800"/>
            </a:pPr>
            <a:endParaRPr lang="en-US" sz="3200"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4" name="Rectangle 13">
            <a:extLst>
              <a:ext uri="{FF2B5EF4-FFF2-40B4-BE49-F238E27FC236}">
                <a16:creationId xmlns:a16="http://schemas.microsoft.com/office/drawing/2014/main" id="{196E9CAA-784E-7772-8045-E81E2A4D6262}"/>
              </a:ext>
            </a:extLst>
          </p:cNvPr>
          <p:cNvSpPr/>
          <p:nvPr/>
        </p:nvSpPr>
        <p:spPr>
          <a:xfrm>
            <a:off x="518217" y="6241209"/>
            <a:ext cx="13722753" cy="897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bg1"/>
                </a:solidFill>
              </a:rPr>
              <a:t>We recovered a 256-bit ECDSA key from video footage obtained by an Internet-connected video camera located 16 meters away from the smartcard.</a:t>
            </a:r>
          </a:p>
        </p:txBody>
      </p:sp>
      <p:pic>
        <p:nvPicPr>
          <p:cNvPr id="15" name="Picture 14">
            <a:extLst>
              <a:ext uri="{FF2B5EF4-FFF2-40B4-BE49-F238E27FC236}">
                <a16:creationId xmlns:a16="http://schemas.microsoft.com/office/drawing/2014/main" id="{1DA033F5-68C7-61E5-0CA9-E80F9D6AB19D}"/>
              </a:ext>
            </a:extLst>
          </p:cNvPr>
          <p:cNvPicPr>
            <a:picLocks noChangeAspect="1"/>
          </p:cNvPicPr>
          <p:nvPr/>
        </p:nvPicPr>
        <p:blipFill>
          <a:blip r:embed="rId2"/>
          <a:stretch>
            <a:fillRect/>
          </a:stretch>
        </p:blipFill>
        <p:spPr>
          <a:xfrm>
            <a:off x="518217" y="2577552"/>
            <a:ext cx="7054756" cy="3343823"/>
          </a:xfrm>
          <a:prstGeom prst="rect">
            <a:avLst/>
          </a:prstGeom>
        </p:spPr>
      </p:pic>
      <p:sp>
        <p:nvSpPr>
          <p:cNvPr id="16" name="Rectangle 15">
            <a:extLst>
              <a:ext uri="{FF2B5EF4-FFF2-40B4-BE49-F238E27FC236}">
                <a16:creationId xmlns:a16="http://schemas.microsoft.com/office/drawing/2014/main" id="{55542BEA-2F92-6636-3D92-181D9E522A21}"/>
              </a:ext>
            </a:extLst>
          </p:cNvPr>
          <p:cNvSpPr/>
          <p:nvPr/>
        </p:nvSpPr>
        <p:spPr>
          <a:xfrm>
            <a:off x="429130" y="5520779"/>
            <a:ext cx="7254725" cy="480883"/>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6" name="Picture 5">
            <a:extLst>
              <a:ext uri="{FF2B5EF4-FFF2-40B4-BE49-F238E27FC236}">
                <a16:creationId xmlns:a16="http://schemas.microsoft.com/office/drawing/2014/main" id="{F7A8D240-416B-C78F-A8F3-A01873B61123}"/>
              </a:ext>
            </a:extLst>
          </p:cNvPr>
          <p:cNvPicPr>
            <a:picLocks noChangeAspect="1"/>
          </p:cNvPicPr>
          <p:nvPr/>
        </p:nvPicPr>
        <p:blipFill rotWithShape="1">
          <a:blip r:embed="rId3">
            <a:extLst>
              <a:ext uri="{28A0092B-C50C-407E-A947-70E740481C1C}">
                <a14:useLocalDpi xmlns:a14="http://schemas.microsoft.com/office/drawing/2010/main" val="0"/>
              </a:ext>
            </a:extLst>
          </a:blip>
          <a:srcRect b="13693"/>
          <a:stretch/>
        </p:blipFill>
        <p:spPr>
          <a:xfrm>
            <a:off x="7857827" y="2349913"/>
            <a:ext cx="6146405" cy="3704384"/>
          </a:xfrm>
          <a:prstGeom prst="rect">
            <a:avLst/>
          </a:prstGeom>
        </p:spPr>
      </p:pic>
      <p:cxnSp>
        <p:nvCxnSpPr>
          <p:cNvPr id="7" name="Straight Arrow Connector 6">
            <a:extLst>
              <a:ext uri="{FF2B5EF4-FFF2-40B4-BE49-F238E27FC236}">
                <a16:creationId xmlns:a16="http://schemas.microsoft.com/office/drawing/2014/main" id="{656B57E3-2197-1203-4B43-841C15ABD5D6}"/>
              </a:ext>
            </a:extLst>
          </p:cNvPr>
          <p:cNvCxnSpPr>
            <a:cxnSpLocks/>
          </p:cNvCxnSpPr>
          <p:nvPr/>
        </p:nvCxnSpPr>
        <p:spPr>
          <a:xfrm>
            <a:off x="9250490" y="2786472"/>
            <a:ext cx="1700539" cy="1353313"/>
          </a:xfrm>
          <a:prstGeom prst="straightConnector1">
            <a:avLst/>
          </a:prstGeom>
          <a:noFill/>
          <a:ln w="25400" cap="flat">
            <a:solidFill>
              <a:srgbClr val="FF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D13475F5-B82F-C8F4-3B18-BD6737BA1759}"/>
              </a:ext>
            </a:extLst>
          </p:cNvPr>
          <p:cNvSpPr txBox="1"/>
          <p:nvPr/>
        </p:nvSpPr>
        <p:spPr>
          <a:xfrm>
            <a:off x="10567135" y="3370467"/>
            <a:ext cx="123711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FF0000"/>
                </a:solidFill>
                <a:effectLst/>
                <a:uFillTx/>
                <a:latin typeface="Asap SemiBold"/>
                <a:ea typeface="Asap SemiBold"/>
                <a:cs typeface="Asap SemiBold"/>
                <a:sym typeface="Asap SemiBold"/>
              </a:rPr>
              <a:t>16 meters</a:t>
            </a:r>
          </a:p>
        </p:txBody>
      </p:sp>
    </p:spTree>
    <p:extLst>
      <p:ext uri="{BB962C8B-B14F-4D97-AF65-F5344CB8AC3E}">
        <p14:creationId xmlns:p14="http://schemas.microsoft.com/office/powerpoint/2010/main" val="335719266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Recovering ECDSA Keys</a:t>
            </a:r>
          </a:p>
        </p:txBody>
      </p:sp>
      <p:sp>
        <p:nvSpPr>
          <p:cNvPr id="2" name="Rectangle 1">
            <a:extLst>
              <a:ext uri="{FF2B5EF4-FFF2-40B4-BE49-F238E27FC236}">
                <a16:creationId xmlns:a16="http://schemas.microsoft.com/office/drawing/2014/main" id="{ABB0C35D-C6D7-5545-D101-E74109571E39}"/>
              </a:ext>
            </a:extLst>
          </p:cNvPr>
          <p:cNvSpPr/>
          <p:nvPr/>
        </p:nvSpPr>
        <p:spPr>
          <a:xfrm>
            <a:off x="549838" y="7244339"/>
            <a:ext cx="13722753" cy="897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bg1"/>
                </a:solidFill>
              </a:rPr>
              <a:t>We recovered ECDSA keys from six different models of smartcard readers that we purchased on Amazon.</a:t>
            </a:r>
          </a:p>
        </p:txBody>
      </p:sp>
      <p:pic>
        <p:nvPicPr>
          <p:cNvPr id="4" name="Picture 3">
            <a:extLst>
              <a:ext uri="{FF2B5EF4-FFF2-40B4-BE49-F238E27FC236}">
                <a16:creationId xmlns:a16="http://schemas.microsoft.com/office/drawing/2014/main" id="{AE0E6489-2231-D862-D61A-4300CEECAA1D}"/>
              </a:ext>
            </a:extLst>
          </p:cNvPr>
          <p:cNvPicPr>
            <a:picLocks noChangeAspect="1"/>
          </p:cNvPicPr>
          <p:nvPr/>
        </p:nvPicPr>
        <p:blipFill>
          <a:blip r:embed="rId2"/>
          <a:stretch>
            <a:fillRect/>
          </a:stretch>
        </p:blipFill>
        <p:spPr>
          <a:xfrm>
            <a:off x="2438401" y="1915560"/>
            <a:ext cx="8772939" cy="4934778"/>
          </a:xfrm>
          <a:prstGeom prst="rect">
            <a:avLst/>
          </a:prstGeom>
        </p:spPr>
      </p:pic>
    </p:spTree>
    <p:extLst>
      <p:ext uri="{BB962C8B-B14F-4D97-AF65-F5344CB8AC3E}">
        <p14:creationId xmlns:p14="http://schemas.microsoft.com/office/powerpoint/2010/main" val="355211629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Recovering ECDSA Keys</a:t>
            </a:r>
          </a:p>
        </p:txBody>
      </p:sp>
      <p:sp>
        <p:nvSpPr>
          <p:cNvPr id="2" name="Rectangle 1">
            <a:extLst>
              <a:ext uri="{FF2B5EF4-FFF2-40B4-BE49-F238E27FC236}">
                <a16:creationId xmlns:a16="http://schemas.microsoft.com/office/drawing/2014/main" id="{ABB0C35D-C6D7-5545-D101-E74109571E39}"/>
              </a:ext>
            </a:extLst>
          </p:cNvPr>
          <p:cNvSpPr/>
          <p:nvPr/>
        </p:nvSpPr>
        <p:spPr>
          <a:xfrm>
            <a:off x="4010403" y="7184050"/>
            <a:ext cx="6801624" cy="8970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bg1"/>
                </a:solidFill>
              </a:rPr>
              <a:t>Now let’s discuss recovering a SIKE key</a:t>
            </a:r>
          </a:p>
        </p:txBody>
      </p:sp>
      <p:pic>
        <p:nvPicPr>
          <p:cNvPr id="4" name="Picture 3">
            <a:extLst>
              <a:ext uri="{FF2B5EF4-FFF2-40B4-BE49-F238E27FC236}">
                <a16:creationId xmlns:a16="http://schemas.microsoft.com/office/drawing/2014/main" id="{AE0E6489-2231-D862-D61A-4300CEECAA1D}"/>
              </a:ext>
            </a:extLst>
          </p:cNvPr>
          <p:cNvPicPr>
            <a:picLocks noChangeAspect="1"/>
          </p:cNvPicPr>
          <p:nvPr/>
        </p:nvPicPr>
        <p:blipFill>
          <a:blip r:embed="rId2"/>
          <a:stretch>
            <a:fillRect/>
          </a:stretch>
        </p:blipFill>
        <p:spPr>
          <a:xfrm>
            <a:off x="2438401" y="1915560"/>
            <a:ext cx="8772939" cy="4934778"/>
          </a:xfrm>
          <a:prstGeom prst="rect">
            <a:avLst/>
          </a:prstGeom>
        </p:spPr>
      </p:pic>
    </p:spTree>
    <p:extLst>
      <p:ext uri="{BB962C8B-B14F-4D97-AF65-F5344CB8AC3E}">
        <p14:creationId xmlns:p14="http://schemas.microsoft.com/office/powerpoint/2010/main" val="165621686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Open Questions</a:t>
            </a:r>
          </a:p>
        </p:txBody>
      </p:sp>
      <p:sp>
        <p:nvSpPr>
          <p:cNvPr id="8" name="Rounded Rectangle 7">
            <a:extLst>
              <a:ext uri="{FF2B5EF4-FFF2-40B4-BE49-F238E27FC236}">
                <a16:creationId xmlns:a16="http://schemas.microsoft.com/office/drawing/2014/main" id="{335697DE-F61E-93B9-43C1-8A3528ED9E1C}"/>
              </a:ext>
            </a:extLst>
          </p:cNvPr>
          <p:cNvSpPr/>
          <p:nvPr/>
        </p:nvSpPr>
        <p:spPr>
          <a:xfrm>
            <a:off x="675199" y="4868624"/>
            <a:ext cx="13610644" cy="163449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dirty="0">
                <a:latin typeface="Helvetica Neue Medium"/>
                <a:ea typeface="Helvetica Neue Medium"/>
                <a:cs typeface="Helvetica Neue Medium"/>
                <a:sym typeface="Helvetica Neue Medium"/>
              </a:rPr>
              <a:t>Open question#2: can we apply cryptanalytic side-channel attacks to recover secret keys with COTS devices instead of high-end sensors (scopes, RF scanners, SDR, ultrasonic microphones)?</a:t>
            </a: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9" name="Rounded Rectangle 8">
            <a:extLst>
              <a:ext uri="{FF2B5EF4-FFF2-40B4-BE49-F238E27FC236}">
                <a16:creationId xmlns:a16="http://schemas.microsoft.com/office/drawing/2014/main" id="{3CD7B180-A8ED-3C96-5C91-F9ECD9492B86}"/>
              </a:ext>
            </a:extLst>
          </p:cNvPr>
          <p:cNvSpPr/>
          <p:nvPr/>
        </p:nvSpPr>
        <p:spPr>
          <a:xfrm>
            <a:off x="1327350" y="1942221"/>
            <a:ext cx="12588288" cy="163449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dirty="0">
                <a:latin typeface="Helvetica Neue Medium"/>
                <a:ea typeface="Helvetica Neue Medium"/>
                <a:cs typeface="Helvetica Neue Medium"/>
                <a:sym typeface="Helvetica Neue Medium"/>
              </a:rPr>
              <a:t>Open question#1: can we apply cryptanalytic optical attacks to recover secret keys from commercial shielded devices running commonly used cryptographic libraries?</a:t>
            </a: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 name="TextBox 2">
            <a:extLst>
              <a:ext uri="{FF2B5EF4-FFF2-40B4-BE49-F238E27FC236}">
                <a16:creationId xmlns:a16="http://schemas.microsoft.com/office/drawing/2014/main" id="{FCC7CDDE-0021-7B42-7EC1-D8B2CDF1E05E}"/>
              </a:ext>
            </a:extLst>
          </p:cNvPr>
          <p:cNvSpPr txBox="1"/>
          <p:nvPr/>
        </p:nvSpPr>
        <p:spPr>
          <a:xfrm>
            <a:off x="2756600" y="3530170"/>
            <a:ext cx="9729788"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latin typeface="Helvetica Neue Medium"/>
                <a:ea typeface="Helvetica Neue Medium"/>
                <a:cs typeface="Helvetica Neue Medium"/>
                <a:sym typeface="Helvetica Neue Medium"/>
              </a:rPr>
              <a:t>Yes.</a:t>
            </a:r>
            <a:br>
              <a:rPr lang="en-US" sz="2800" dirty="0">
                <a:latin typeface="Helvetica Neue Medium"/>
                <a:ea typeface="Helvetica Neue Medium"/>
                <a:cs typeface="Helvetica Neue Medium"/>
                <a:sym typeface="Helvetica Neue Medium"/>
              </a:rPr>
            </a:br>
            <a:r>
              <a:rPr lang="en-US" sz="2800" dirty="0">
                <a:latin typeface="Helvetica Neue Medium"/>
                <a:ea typeface="Helvetica Neue Medium"/>
                <a:cs typeface="Helvetica Neue Medium"/>
                <a:sym typeface="Helvetica Neue Medium"/>
              </a:rPr>
              <a:t>By obtaining optical traces from a device’s power LED (Optical Cryptanalysis, CCS’23).</a:t>
            </a:r>
            <a:endParaRPr kumimoji="0" lang="en-US" sz="2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 name="TextBox 3">
            <a:extLst>
              <a:ext uri="{FF2B5EF4-FFF2-40B4-BE49-F238E27FC236}">
                <a16:creationId xmlns:a16="http://schemas.microsoft.com/office/drawing/2014/main" id="{B028D775-1257-2A2F-27CA-76837BD8773A}"/>
              </a:ext>
            </a:extLst>
          </p:cNvPr>
          <p:cNvSpPr txBox="1"/>
          <p:nvPr/>
        </p:nvSpPr>
        <p:spPr>
          <a:xfrm>
            <a:off x="2217247" y="6413718"/>
            <a:ext cx="10808494" cy="1815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latin typeface="Helvetica Neue Medium"/>
                <a:ea typeface="Helvetica Neue Medium"/>
                <a:cs typeface="Helvetica Neue Medium"/>
                <a:sym typeface="Helvetica Neue Medium"/>
              </a:rPr>
              <a:t>Yes.</a:t>
            </a:r>
          </a:p>
          <a:p>
            <a:pPr marL="0" marR="0" indent="0" algn="ctr" defTabSz="825500" rtl="0" fontAlgn="auto" latinLnBrk="0" hangingPunct="0">
              <a:lnSpc>
                <a:spcPct val="100000"/>
              </a:lnSpc>
              <a:spcBef>
                <a:spcPts val="0"/>
              </a:spcBef>
              <a:spcAft>
                <a:spcPts val="0"/>
              </a:spcAft>
              <a:buClrTx/>
              <a:buSzTx/>
              <a:buFontTx/>
              <a:buNone/>
              <a:tabLst/>
            </a:pPr>
            <a:r>
              <a:rPr lang="en-US" sz="2800" dirty="0">
                <a:latin typeface="Helvetica Neue Medium"/>
                <a:ea typeface="Helvetica Neue Medium"/>
                <a:cs typeface="Helvetica Neue Medium"/>
                <a:sym typeface="Helvetica Neue Medium"/>
              </a:rPr>
              <a:t>By recording the device’s power LED with a standard video camera and exploiting the rolling-shutter functionality</a:t>
            </a:r>
          </a:p>
          <a:p>
            <a:pPr marL="0" marR="0" indent="0" algn="ctr" defTabSz="825500" rtl="0" fontAlgn="auto" latinLnBrk="0" hangingPunct="0">
              <a:lnSpc>
                <a:spcPct val="100000"/>
              </a:lnSpc>
              <a:spcBef>
                <a:spcPts val="0"/>
              </a:spcBef>
              <a:spcAft>
                <a:spcPts val="0"/>
              </a:spcAft>
              <a:buClrTx/>
              <a:buSzTx/>
              <a:buFontTx/>
              <a:buNone/>
              <a:tabLst/>
            </a:pPr>
            <a:r>
              <a:rPr lang="en-US" sz="2800" dirty="0">
                <a:latin typeface="Helvetica Neue Medium"/>
                <a:ea typeface="Helvetica Neue Medium"/>
                <a:cs typeface="Helvetica Neue Medium"/>
                <a:sym typeface="Helvetica Neue Medium"/>
              </a:rPr>
              <a:t> (Video-based Cryptanalysis, SP’24).</a:t>
            </a:r>
            <a:endParaRPr kumimoji="0" lang="en-US" sz="2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68411914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Recovering SIKE Keys</a:t>
            </a:r>
          </a:p>
        </p:txBody>
      </p:sp>
      <p:grpSp>
        <p:nvGrpSpPr>
          <p:cNvPr id="3" name="Group 2">
            <a:extLst>
              <a:ext uri="{FF2B5EF4-FFF2-40B4-BE49-F238E27FC236}">
                <a16:creationId xmlns:a16="http://schemas.microsoft.com/office/drawing/2014/main" id="{5F0D30F0-FECE-C519-FA9C-7B92C7344B3B}"/>
              </a:ext>
            </a:extLst>
          </p:cNvPr>
          <p:cNvGrpSpPr/>
          <p:nvPr/>
        </p:nvGrpSpPr>
        <p:grpSpPr>
          <a:xfrm>
            <a:off x="87254" y="2154068"/>
            <a:ext cx="7317157" cy="4170556"/>
            <a:chOff x="2250589" y="2052940"/>
            <a:chExt cx="7690822" cy="4260351"/>
          </a:xfrm>
        </p:grpSpPr>
        <p:pic>
          <p:nvPicPr>
            <p:cNvPr id="4" name="Picture 3">
              <a:extLst>
                <a:ext uri="{FF2B5EF4-FFF2-40B4-BE49-F238E27FC236}">
                  <a16:creationId xmlns:a16="http://schemas.microsoft.com/office/drawing/2014/main" id="{2E78045B-B7AB-74FB-6BFF-FD4B9A35C1D1}"/>
                </a:ext>
              </a:extLst>
            </p:cNvPr>
            <p:cNvPicPr>
              <a:picLocks noChangeAspect="1"/>
            </p:cNvPicPr>
            <p:nvPr/>
          </p:nvPicPr>
          <p:blipFill rotWithShape="1">
            <a:blip r:embed="rId4"/>
            <a:srcRect l="1049" t="1049" r="1"/>
            <a:stretch/>
          </p:blipFill>
          <p:spPr>
            <a:xfrm>
              <a:off x="2250589" y="2052940"/>
              <a:ext cx="7690822" cy="4260351"/>
            </a:xfrm>
            <a:prstGeom prst="rect">
              <a:avLst/>
            </a:prstGeom>
          </p:spPr>
        </p:pic>
        <p:sp>
          <p:nvSpPr>
            <p:cNvPr id="5" name="TextBox 4">
              <a:extLst>
                <a:ext uri="{FF2B5EF4-FFF2-40B4-BE49-F238E27FC236}">
                  <a16:creationId xmlns:a16="http://schemas.microsoft.com/office/drawing/2014/main" id="{289E1553-7898-ED1B-6CE1-166725B7CEC3}"/>
                </a:ext>
              </a:extLst>
            </p:cNvPr>
            <p:cNvSpPr txBox="1"/>
            <p:nvPr/>
          </p:nvSpPr>
          <p:spPr>
            <a:xfrm>
              <a:off x="8040526" y="3641463"/>
              <a:ext cx="1107484" cy="646331"/>
            </a:xfrm>
            <a:prstGeom prst="rect">
              <a:avLst/>
            </a:prstGeom>
            <a:noFill/>
          </p:spPr>
          <p:txBody>
            <a:bodyPr wrap="none" rtlCol="0">
              <a:spAutoFit/>
            </a:bodyPr>
            <a:lstStyle/>
            <a:p>
              <a:pPr marL="0" algn="r" defTabSz="914400" rtl="1" eaLnBrk="1" latinLnBrk="0" hangingPunct="1"/>
              <a:r>
                <a:rPr lang="en-US" b="1" dirty="0">
                  <a:solidFill>
                    <a:srgbClr val="FF0000"/>
                  </a:solidFill>
                </a:rPr>
                <a:t>Samsung </a:t>
              </a:r>
            </a:p>
            <a:p>
              <a:pPr marL="0" algn="r" defTabSz="914400" rtl="1" eaLnBrk="1" latinLnBrk="0" hangingPunct="1"/>
              <a:r>
                <a:rPr lang="en-US" b="1" dirty="0">
                  <a:solidFill>
                    <a:srgbClr val="FF0000"/>
                  </a:solidFill>
                </a:rPr>
                <a:t>Galaxy S8</a:t>
              </a:r>
            </a:p>
          </p:txBody>
        </p:sp>
        <p:sp>
          <p:nvSpPr>
            <p:cNvPr id="6" name="TextBox 5">
              <a:extLst>
                <a:ext uri="{FF2B5EF4-FFF2-40B4-BE49-F238E27FC236}">
                  <a16:creationId xmlns:a16="http://schemas.microsoft.com/office/drawing/2014/main" id="{60B19256-43AB-176E-3446-5B60EEF15232}"/>
                </a:ext>
              </a:extLst>
            </p:cNvPr>
            <p:cNvSpPr txBox="1"/>
            <p:nvPr/>
          </p:nvSpPr>
          <p:spPr>
            <a:xfrm>
              <a:off x="7229645" y="2246591"/>
              <a:ext cx="1189748" cy="646331"/>
            </a:xfrm>
            <a:prstGeom prst="rect">
              <a:avLst/>
            </a:prstGeom>
            <a:noFill/>
          </p:spPr>
          <p:txBody>
            <a:bodyPr wrap="none" rtlCol="0">
              <a:spAutoFit/>
            </a:bodyPr>
            <a:lstStyle/>
            <a:p>
              <a:pPr marL="0" algn="ctr" defTabSz="914400" rtl="1" eaLnBrk="1" latinLnBrk="0" hangingPunct="1"/>
              <a:r>
                <a:rPr lang="en-US" b="1" dirty="0">
                  <a:solidFill>
                    <a:srgbClr val="FF0000"/>
                  </a:solidFill>
                </a:rPr>
                <a:t>iPhone 13 </a:t>
              </a:r>
            </a:p>
            <a:p>
              <a:pPr marL="0" algn="ctr" defTabSz="914400" rtl="1" eaLnBrk="1" latinLnBrk="0" hangingPunct="1"/>
              <a:r>
                <a:rPr lang="en-US" b="1" dirty="0">
                  <a:solidFill>
                    <a:srgbClr val="FF0000"/>
                  </a:solidFill>
                </a:rPr>
                <a:t>Pro Max</a:t>
              </a:r>
            </a:p>
          </p:txBody>
        </p:sp>
        <p:sp>
          <p:nvSpPr>
            <p:cNvPr id="7" name="TextBox 6">
              <a:extLst>
                <a:ext uri="{FF2B5EF4-FFF2-40B4-BE49-F238E27FC236}">
                  <a16:creationId xmlns:a16="http://schemas.microsoft.com/office/drawing/2014/main" id="{7F0A2F1E-A9D8-C365-A1A8-4526E52A6A7D}"/>
                </a:ext>
              </a:extLst>
            </p:cNvPr>
            <p:cNvSpPr txBox="1"/>
            <p:nvPr/>
          </p:nvSpPr>
          <p:spPr>
            <a:xfrm>
              <a:off x="7508835" y="5368939"/>
              <a:ext cx="1019831" cy="369332"/>
            </a:xfrm>
            <a:prstGeom prst="rect">
              <a:avLst/>
            </a:prstGeom>
            <a:noFill/>
          </p:spPr>
          <p:txBody>
            <a:bodyPr wrap="none" rtlCol="0">
              <a:spAutoFit/>
            </a:bodyPr>
            <a:lstStyle/>
            <a:p>
              <a:pPr marL="0" algn="ctr" defTabSz="914400" rtl="1" eaLnBrk="1" latinLnBrk="0" hangingPunct="1"/>
              <a:r>
                <a:rPr lang="en-US" b="1" dirty="0">
                  <a:solidFill>
                    <a:srgbClr val="FF0000"/>
                  </a:solidFill>
                </a:rPr>
                <a:t>USB Hub</a:t>
              </a:r>
            </a:p>
          </p:txBody>
        </p:sp>
        <p:sp>
          <p:nvSpPr>
            <p:cNvPr id="8" name="TextBox 7">
              <a:extLst>
                <a:ext uri="{FF2B5EF4-FFF2-40B4-BE49-F238E27FC236}">
                  <a16:creationId xmlns:a16="http://schemas.microsoft.com/office/drawing/2014/main" id="{09DF58AB-CA82-AC82-7707-03C9F1EFF2F0}"/>
                </a:ext>
              </a:extLst>
            </p:cNvPr>
            <p:cNvSpPr txBox="1"/>
            <p:nvPr/>
          </p:nvSpPr>
          <p:spPr>
            <a:xfrm>
              <a:off x="4311263" y="3318298"/>
              <a:ext cx="1478674" cy="646331"/>
            </a:xfrm>
            <a:prstGeom prst="rect">
              <a:avLst/>
            </a:prstGeom>
            <a:noFill/>
          </p:spPr>
          <p:txBody>
            <a:bodyPr wrap="none" rtlCol="0">
              <a:spAutoFit/>
            </a:bodyPr>
            <a:lstStyle/>
            <a:p>
              <a:pPr marL="0" algn="ctr" defTabSz="914400" rtl="1" eaLnBrk="1" latinLnBrk="0" hangingPunct="1"/>
              <a:r>
                <a:rPr lang="en-US" b="1" dirty="0">
                  <a:solidFill>
                    <a:srgbClr val="FF0000"/>
                  </a:solidFill>
                </a:rPr>
                <a:t>Logitech USB </a:t>
              </a:r>
            </a:p>
            <a:p>
              <a:pPr marL="0" algn="ctr" defTabSz="914400" rtl="1" eaLnBrk="1" latinLnBrk="0" hangingPunct="1"/>
              <a:r>
                <a:rPr lang="en-US" b="1" dirty="0">
                  <a:solidFill>
                    <a:srgbClr val="FF0000"/>
                  </a:solidFill>
                </a:rPr>
                <a:t>Speakers</a:t>
              </a:r>
            </a:p>
          </p:txBody>
        </p:sp>
      </p:grpSp>
      <p:sp>
        <p:nvSpPr>
          <p:cNvPr id="11" name="TextBox 10">
            <a:extLst>
              <a:ext uri="{FF2B5EF4-FFF2-40B4-BE49-F238E27FC236}">
                <a16:creationId xmlns:a16="http://schemas.microsoft.com/office/drawing/2014/main" id="{09772097-F5DE-71B3-F653-F0C6B86E8A25}"/>
              </a:ext>
            </a:extLst>
          </p:cNvPr>
          <p:cNvSpPr txBox="1"/>
          <p:nvPr/>
        </p:nvSpPr>
        <p:spPr>
          <a:xfrm>
            <a:off x="417422" y="6514193"/>
            <a:ext cx="13795555" cy="1569660"/>
          </a:xfrm>
          <a:prstGeom prst="rect">
            <a:avLst/>
          </a:prstGeom>
          <a:solidFill>
            <a:srgbClr val="FF0000"/>
          </a:solidFill>
        </p:spPr>
        <p:txBody>
          <a:bodyPr wrap="square" rtlCol="1">
            <a:spAutoFit/>
          </a:bodyPr>
          <a:lstStyle/>
          <a:p>
            <a:r>
              <a:rPr lang="en-US" sz="3200" dirty="0">
                <a:solidFill>
                  <a:schemeClr val="bg1"/>
                </a:solidFill>
                <a:latin typeface="Calibri" panose="020F0502020204030204" pitchFamily="34" charset="0"/>
                <a:cs typeface="Calibri" panose="020F0502020204030204" pitchFamily="34" charset="0"/>
              </a:rPr>
              <a:t>We also recovered a</a:t>
            </a:r>
            <a:r>
              <a:rPr lang="en-US" sz="3200" b="0" i="0" dirty="0">
                <a:solidFill>
                  <a:schemeClr val="bg1"/>
                </a:solidFill>
                <a:effectLst/>
                <a:latin typeface="Calibri" panose="020F0502020204030204" pitchFamily="34" charset="0"/>
                <a:cs typeface="Calibri" panose="020F0502020204030204" pitchFamily="34" charset="0"/>
              </a:rPr>
              <a:t> 378-bit SIKE key from a Samsung Galaxy S8 using video footage of the power LED of Logitech Z120 USB speakers that were connected to the same USB hub used to charge the Galaxy S8 via an iPhone 13 Pro Max.</a:t>
            </a:r>
            <a:endParaRPr lang="he-IL" sz="3200" dirty="0">
              <a:solidFill>
                <a:schemeClr val="bg1"/>
              </a:solidFill>
              <a:latin typeface="Calibri" panose="020F0502020204030204" pitchFamily="34" charset="0"/>
              <a:cs typeface="Calibri" panose="020F0502020204030204" pitchFamily="34" charset="0"/>
            </a:endParaRPr>
          </a:p>
        </p:txBody>
      </p:sp>
      <p:pic>
        <p:nvPicPr>
          <p:cNvPr id="2" name="hertzbleed">
            <a:hlinkClick r:id="" action="ppaction://media"/>
            <a:extLst>
              <a:ext uri="{FF2B5EF4-FFF2-40B4-BE49-F238E27FC236}">
                <a16:creationId xmlns:a16="http://schemas.microsoft.com/office/drawing/2014/main" id="{792884ED-B905-616F-3051-432C64CBCE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1781" y="2537990"/>
            <a:ext cx="6413611" cy="3607656"/>
          </a:xfrm>
          <a:prstGeom prst="rect">
            <a:avLst/>
          </a:prstGeom>
        </p:spPr>
      </p:pic>
    </p:spTree>
    <p:extLst>
      <p:ext uri="{BB962C8B-B14F-4D97-AF65-F5344CB8AC3E}">
        <p14:creationId xmlns:p14="http://schemas.microsoft.com/office/powerpoint/2010/main" val="17625101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Takeaways</a:t>
            </a:r>
          </a:p>
        </p:txBody>
      </p:sp>
      <p:sp>
        <p:nvSpPr>
          <p:cNvPr id="47" name="Google Shape;100;p2">
            <a:extLst>
              <a:ext uri="{FF2B5EF4-FFF2-40B4-BE49-F238E27FC236}">
                <a16:creationId xmlns:a16="http://schemas.microsoft.com/office/drawing/2014/main" id="{51E857E2-F808-6A41-FE22-A6D981FEBCD0}"/>
              </a:ext>
            </a:extLst>
          </p:cNvPr>
          <p:cNvSpPr txBox="1">
            <a:spLocks/>
          </p:cNvSpPr>
          <p:nvPr/>
        </p:nvSpPr>
        <p:spPr>
          <a:xfrm>
            <a:off x="692189" y="1568259"/>
            <a:ext cx="13098087" cy="5906598"/>
          </a:xfrm>
          <a:prstGeom prst="rect">
            <a:avLst/>
          </a:prstGeom>
          <a:noFill/>
          <a:ln>
            <a:noFill/>
          </a:ln>
        </p:spPr>
        <p:txBody>
          <a:bodyPr spcFirstLastPara="1" wrap="square" lIns="91425" tIns="45700" rIns="91425" bIns="45700" anchor="t" anchorCtr="0">
            <a:no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marL="514350" indent="-514350">
              <a:lnSpc>
                <a:spcPct val="120000"/>
              </a:lnSpc>
              <a:spcBef>
                <a:spcPts val="0"/>
              </a:spcBef>
              <a:buSzPts val="2800"/>
              <a:buAutoNum type="arabicPeriod"/>
            </a:pPr>
            <a:r>
              <a:rPr lang="en-US" sz="3200" dirty="0">
                <a:solidFill>
                  <a:schemeClr val="bg1"/>
                </a:solidFill>
                <a:latin typeface="Calibri" panose="020F0502020204030204" pitchFamily="34" charset="0"/>
                <a:ea typeface="Calibri"/>
                <a:cs typeface="Calibri" panose="020F0502020204030204" pitchFamily="34" charset="0"/>
                <a:sym typeface="Calibri"/>
              </a:rPr>
              <a:t>The potential of the attack is actually greater than shown in this work. Professional video cameras could be utilized by attackers to recover secret keys (instead of the COTS video cameras we have used).</a:t>
            </a:r>
          </a:p>
          <a:p>
            <a:pPr marL="514350" indent="-514350">
              <a:lnSpc>
                <a:spcPct val="120000"/>
              </a:lnSpc>
              <a:spcBef>
                <a:spcPts val="0"/>
              </a:spcBef>
              <a:buSzPts val="2800"/>
              <a:buFontTx/>
              <a:buAutoNum type="arabicPeriod"/>
            </a:pPr>
            <a:r>
              <a:rPr lang="en-US" sz="3200" dirty="0">
                <a:solidFill>
                  <a:schemeClr val="bg1"/>
                </a:solidFill>
                <a:latin typeface="Calibri" panose="020F0502020204030204" pitchFamily="34" charset="0"/>
                <a:cs typeface="Calibri" panose="020F0502020204030204" pitchFamily="34" charset="0"/>
              </a:rPr>
              <a:t>We expect the exposure of video based cryptanalysis will increase in time. More and more limited functional IoT devices which continually deployed every day will meet improved video cameras (following Moore’s Law).</a:t>
            </a:r>
            <a:endParaRPr lang="he-IL" sz="3200" dirty="0">
              <a:solidFill>
                <a:schemeClr val="bg1"/>
              </a:solidFill>
              <a:latin typeface="Calibri" panose="020F0502020204030204" pitchFamily="34" charset="0"/>
              <a:cs typeface="Calibri" panose="020F0502020204030204" pitchFamily="34" charset="0"/>
            </a:endParaRPr>
          </a:p>
          <a:p>
            <a:pPr marL="514350" indent="-514350">
              <a:lnSpc>
                <a:spcPct val="120000"/>
              </a:lnSpc>
              <a:spcBef>
                <a:spcPts val="0"/>
              </a:spcBef>
              <a:buSzPts val="2800"/>
              <a:buFontTx/>
              <a:buAutoNum type="arabicPeriod"/>
            </a:pPr>
            <a:r>
              <a:rPr lang="en-US" sz="3200" dirty="0">
                <a:solidFill>
                  <a:schemeClr val="bg1"/>
                </a:solidFill>
                <a:latin typeface="Calibri" panose="020F0502020204030204" pitchFamily="34" charset="0"/>
                <a:cs typeface="Calibri" panose="020F0502020204030204" pitchFamily="34" charset="0"/>
              </a:rPr>
              <a:t>Even after three decades of experience and understanding in side-channel cryptanalysis, building resilient and leakage free devices remains a great challenge</a:t>
            </a:r>
            <a:r>
              <a:rPr lang="en-US" sz="3200" dirty="0">
                <a:solidFill>
                  <a:schemeClr val="bg1"/>
                </a:solidFill>
                <a:latin typeface="Calibri" panose="020F0502020204030204" pitchFamily="34" charset="0"/>
                <a:cs typeface="Calibri" panose="020F0502020204030204" pitchFamily="34" charset="0"/>
                <a:sym typeface="Calibri"/>
              </a:rPr>
              <a:t>.</a:t>
            </a:r>
            <a:endParaRPr lang="en-US" sz="3200" dirty="0">
              <a:solidFill>
                <a:schemeClr val="bg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305511991"/>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he-IL" sz="4800" b="1" dirty="0">
                <a:solidFill>
                  <a:schemeClr val="bg1"/>
                </a:solidFill>
                <a:latin typeface="+mj-lt"/>
              </a:rPr>
              <a:t>Q&amp;A</a:t>
            </a:r>
            <a:endParaRPr lang="en-US" sz="4800" b="1" dirty="0">
              <a:solidFill>
                <a:schemeClr val="bg1"/>
              </a:solidFill>
              <a:latin typeface="+mj-lt"/>
            </a:endParaRPr>
          </a:p>
        </p:txBody>
      </p:sp>
      <p:sp>
        <p:nvSpPr>
          <p:cNvPr id="47" name="Google Shape;100;p2">
            <a:extLst>
              <a:ext uri="{FF2B5EF4-FFF2-40B4-BE49-F238E27FC236}">
                <a16:creationId xmlns:a16="http://schemas.microsoft.com/office/drawing/2014/main" id="{51E857E2-F808-6A41-FE22-A6D981FEBCD0}"/>
              </a:ext>
            </a:extLst>
          </p:cNvPr>
          <p:cNvSpPr txBox="1">
            <a:spLocks/>
          </p:cNvSpPr>
          <p:nvPr/>
        </p:nvSpPr>
        <p:spPr>
          <a:xfrm>
            <a:off x="692189" y="1568259"/>
            <a:ext cx="13098087" cy="3343823"/>
          </a:xfrm>
          <a:prstGeom prst="rect">
            <a:avLst/>
          </a:prstGeom>
          <a:noFill/>
          <a:ln>
            <a:noFill/>
          </a:ln>
        </p:spPr>
        <p:txBody>
          <a:bodyPr spcFirstLastPara="1" wrap="square" lIns="91425" tIns="45700" rIns="91425" bIns="45700" anchor="t" anchorCtr="0">
            <a:no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algn="l">
              <a:lnSpc>
                <a:spcPct val="120000"/>
              </a:lnSpc>
              <a:spcBef>
                <a:spcPts val="0"/>
              </a:spcBef>
              <a:buSzPts val="2800"/>
            </a:pPr>
            <a:r>
              <a:rPr lang="en-US" sz="3200" dirty="0">
                <a:solidFill>
                  <a:schemeClr val="bg1"/>
                </a:solidFill>
                <a:latin typeface="+mj-lt"/>
              </a:rPr>
              <a:t>Thank you for attending this talk.</a:t>
            </a:r>
          </a:p>
          <a:p>
            <a:pPr algn="l">
              <a:lnSpc>
                <a:spcPct val="120000"/>
              </a:lnSpc>
              <a:spcBef>
                <a:spcPts val="0"/>
              </a:spcBef>
              <a:buSzPts val="2800"/>
            </a:pPr>
            <a:endParaRPr lang="en-US" sz="3200" dirty="0">
              <a:solidFill>
                <a:schemeClr val="bg1"/>
              </a:solidFill>
              <a:latin typeface="+mj-lt"/>
            </a:endParaRPr>
          </a:p>
          <a:p>
            <a:pPr marL="0" marR="0" indent="0" algn="r" defTabSz="495300" rtl="1" fontAlgn="auto" latinLnBrk="0" hangingPunct="0">
              <a:lnSpc>
                <a:spcPct val="120000"/>
              </a:lnSpc>
              <a:spcBef>
                <a:spcPts val="0"/>
              </a:spcBef>
              <a:spcAft>
                <a:spcPts val="600"/>
              </a:spcAft>
              <a:buClrTx/>
              <a:buSzPts val="2800"/>
              <a:buFontTx/>
              <a:buNone/>
              <a:tabLst/>
            </a:pPr>
            <a:endParaRPr lang="en-US" sz="3200" dirty="0">
              <a:solidFill>
                <a:schemeClr val="bg1"/>
              </a:solidFill>
              <a:latin typeface="Calibri" panose="020F0502020204030204" pitchFamily="34" charset="0"/>
              <a:ea typeface="Calibri"/>
              <a:cs typeface="Calibri" panose="020F0502020204030204" pitchFamily="34" charset="0"/>
              <a:sym typeface="Calibri"/>
            </a:endParaRPr>
          </a:p>
        </p:txBody>
      </p:sp>
      <p:pic>
        <p:nvPicPr>
          <p:cNvPr id="5" name="Picture 4">
            <a:extLst>
              <a:ext uri="{FF2B5EF4-FFF2-40B4-BE49-F238E27FC236}">
                <a16:creationId xmlns:a16="http://schemas.microsoft.com/office/drawing/2014/main" id="{5FF07EA7-1381-1B3A-1E3B-5C2171171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3839" y="4626077"/>
            <a:ext cx="3603523" cy="3603523"/>
          </a:xfrm>
          <a:prstGeom prst="rect">
            <a:avLst/>
          </a:prstGeom>
        </p:spPr>
      </p:pic>
      <p:pic>
        <p:nvPicPr>
          <p:cNvPr id="7" name="Picture 6">
            <a:extLst>
              <a:ext uri="{FF2B5EF4-FFF2-40B4-BE49-F238E27FC236}">
                <a16:creationId xmlns:a16="http://schemas.microsoft.com/office/drawing/2014/main" id="{61663D79-3B82-4171-EF1E-C119C4335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2540" y="2373966"/>
            <a:ext cx="2474683" cy="2474683"/>
          </a:xfrm>
          <a:prstGeom prst="rect">
            <a:avLst/>
          </a:prstGeom>
        </p:spPr>
      </p:pic>
      <p:pic>
        <p:nvPicPr>
          <p:cNvPr id="9" name="Picture 8">
            <a:extLst>
              <a:ext uri="{FF2B5EF4-FFF2-40B4-BE49-F238E27FC236}">
                <a16:creationId xmlns:a16="http://schemas.microsoft.com/office/drawing/2014/main" id="{083CE9A6-5825-AB54-52BB-AD756C6E5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148" y="5462410"/>
            <a:ext cx="2438400" cy="2438400"/>
          </a:xfrm>
          <a:prstGeom prst="rect">
            <a:avLst/>
          </a:prstGeom>
        </p:spPr>
      </p:pic>
      <p:pic>
        <p:nvPicPr>
          <p:cNvPr id="11" name="Picture 10">
            <a:extLst>
              <a:ext uri="{FF2B5EF4-FFF2-40B4-BE49-F238E27FC236}">
                <a16:creationId xmlns:a16="http://schemas.microsoft.com/office/drawing/2014/main" id="{1AC6628D-54C6-35F3-7212-074C23269F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2636" y="2144778"/>
            <a:ext cx="2370949" cy="2370949"/>
          </a:xfrm>
          <a:prstGeom prst="rect">
            <a:avLst/>
          </a:prstGeom>
        </p:spPr>
      </p:pic>
      <p:pic>
        <p:nvPicPr>
          <p:cNvPr id="13" name="Picture 12">
            <a:extLst>
              <a:ext uri="{FF2B5EF4-FFF2-40B4-BE49-F238E27FC236}">
                <a16:creationId xmlns:a16="http://schemas.microsoft.com/office/drawing/2014/main" id="{EB67EE78-8D13-814E-ECB7-1120583F8D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3021" y="5329675"/>
            <a:ext cx="2703871" cy="2703871"/>
          </a:xfrm>
          <a:prstGeom prst="rect">
            <a:avLst/>
          </a:prstGeom>
        </p:spPr>
      </p:pic>
      <p:pic>
        <p:nvPicPr>
          <p:cNvPr id="15" name="Picture 14">
            <a:extLst>
              <a:ext uri="{FF2B5EF4-FFF2-40B4-BE49-F238E27FC236}">
                <a16:creationId xmlns:a16="http://schemas.microsoft.com/office/drawing/2014/main" id="{055C7438-A910-5D57-1BF0-21B45CAC5A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824" y="3194370"/>
            <a:ext cx="2703871" cy="2703871"/>
          </a:xfrm>
          <a:prstGeom prst="rect">
            <a:avLst/>
          </a:prstGeom>
        </p:spPr>
      </p:pic>
      <p:pic>
        <p:nvPicPr>
          <p:cNvPr id="17" name="Picture 16">
            <a:extLst>
              <a:ext uri="{FF2B5EF4-FFF2-40B4-BE49-F238E27FC236}">
                <a16:creationId xmlns:a16="http://schemas.microsoft.com/office/drawing/2014/main" id="{6C00F80C-9915-97D4-3429-72392CE516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86800" y="5689599"/>
            <a:ext cx="2382881" cy="2382881"/>
          </a:xfrm>
          <a:prstGeom prst="rect">
            <a:avLst/>
          </a:prstGeom>
        </p:spPr>
      </p:pic>
      <p:pic>
        <p:nvPicPr>
          <p:cNvPr id="18" name="Picture 17">
            <a:extLst>
              <a:ext uri="{FF2B5EF4-FFF2-40B4-BE49-F238E27FC236}">
                <a16:creationId xmlns:a16="http://schemas.microsoft.com/office/drawing/2014/main" id="{84DE8582-F498-1E9E-7942-9C749D816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0076" y="2744311"/>
            <a:ext cx="1978449" cy="1978449"/>
          </a:xfrm>
          <a:prstGeom prst="rect">
            <a:avLst/>
          </a:prstGeom>
        </p:spPr>
      </p:pic>
      <p:pic>
        <p:nvPicPr>
          <p:cNvPr id="22" name="Picture 21">
            <a:extLst>
              <a:ext uri="{FF2B5EF4-FFF2-40B4-BE49-F238E27FC236}">
                <a16:creationId xmlns:a16="http://schemas.microsoft.com/office/drawing/2014/main" id="{07BF4C40-A382-AA78-FF73-AF0BBABB0F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36205" y="2515034"/>
            <a:ext cx="2703871" cy="2703871"/>
          </a:xfrm>
          <a:prstGeom prst="rect">
            <a:avLst/>
          </a:prstGeom>
        </p:spPr>
      </p:pic>
      <p:pic>
        <p:nvPicPr>
          <p:cNvPr id="24" name="Picture 23">
            <a:extLst>
              <a:ext uri="{FF2B5EF4-FFF2-40B4-BE49-F238E27FC236}">
                <a16:creationId xmlns:a16="http://schemas.microsoft.com/office/drawing/2014/main" id="{8C73D0CA-C90C-E858-40AD-9234199933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0719" y="5867889"/>
            <a:ext cx="2203936" cy="2203936"/>
          </a:xfrm>
          <a:prstGeom prst="rect">
            <a:avLst/>
          </a:prstGeom>
        </p:spPr>
      </p:pic>
    </p:spTree>
    <p:extLst>
      <p:ext uri="{BB962C8B-B14F-4D97-AF65-F5344CB8AC3E}">
        <p14:creationId xmlns:p14="http://schemas.microsoft.com/office/powerpoint/2010/main" val="16097812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Optical Cryptanalysis (CCS’23)</a:t>
            </a:r>
            <a:endParaRPr sz="4800" b="1" dirty="0">
              <a:solidFill>
                <a:schemeClr val="bg1"/>
              </a:solidFill>
              <a:latin typeface="+mj-lt"/>
            </a:endParaRPr>
          </a:p>
        </p:txBody>
      </p:sp>
      <p:pic>
        <p:nvPicPr>
          <p:cNvPr id="11" name="Picture 10">
            <a:extLst>
              <a:ext uri="{FF2B5EF4-FFF2-40B4-BE49-F238E27FC236}">
                <a16:creationId xmlns:a16="http://schemas.microsoft.com/office/drawing/2014/main" id="{980CFE30-BB5C-8B00-F0C3-7337864108EC}"/>
              </a:ext>
            </a:extLst>
          </p:cNvPr>
          <p:cNvPicPr>
            <a:picLocks noChangeAspect="1"/>
          </p:cNvPicPr>
          <p:nvPr/>
        </p:nvPicPr>
        <p:blipFill rotWithShape="1">
          <a:blip r:embed="rId2"/>
          <a:srcRect l="1673" t="16357" r="-101" b="22647"/>
          <a:stretch/>
        </p:blipFill>
        <p:spPr>
          <a:xfrm>
            <a:off x="836909" y="2625569"/>
            <a:ext cx="12809349" cy="3168344"/>
          </a:xfrm>
          <a:prstGeom prst="rect">
            <a:avLst/>
          </a:prstGeom>
          <a:ln>
            <a:solidFill>
              <a:schemeClr val="tx1"/>
            </a:solidFill>
          </a:ln>
        </p:spPr>
      </p:pic>
    </p:spTree>
    <p:extLst>
      <p:ext uri="{BB962C8B-B14F-4D97-AF65-F5344CB8AC3E}">
        <p14:creationId xmlns:p14="http://schemas.microsoft.com/office/powerpoint/2010/main" val="11930828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Optical Cryptanalysis (CCS’23)</a:t>
            </a:r>
            <a:endParaRPr sz="4800" b="1" dirty="0">
              <a:solidFill>
                <a:schemeClr val="bg1"/>
              </a:solidFill>
              <a:latin typeface="+mj-lt"/>
            </a:endParaRPr>
          </a:p>
        </p:txBody>
      </p:sp>
      <p:sp>
        <p:nvSpPr>
          <p:cNvPr id="2" name="Rounded Rectangle 1">
            <a:extLst>
              <a:ext uri="{FF2B5EF4-FFF2-40B4-BE49-F238E27FC236}">
                <a16:creationId xmlns:a16="http://schemas.microsoft.com/office/drawing/2014/main" id="{BBB9136C-0A3B-90FC-289D-EABCEE22313F}"/>
              </a:ext>
            </a:extLst>
          </p:cNvPr>
          <p:cNvSpPr/>
          <p:nvPr/>
        </p:nvSpPr>
        <p:spPr>
          <a:xfrm>
            <a:off x="1021056" y="6646958"/>
            <a:ext cx="12588288" cy="1089660"/>
          </a:xfrm>
          <a:prstGeom prst="round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dirty="0">
                <a:latin typeface="Helvetica Neue Medium"/>
                <a:ea typeface="Helvetica Neue Medium"/>
                <a:cs typeface="Helvetica Neue Medium"/>
                <a:sym typeface="Helvetica Neue Medium"/>
              </a:rPr>
              <a:t>How did you think about the idea to recover secret keys from a device’s power LED?</a:t>
            </a: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3" name="Picture 2">
            <a:extLst>
              <a:ext uri="{FF2B5EF4-FFF2-40B4-BE49-F238E27FC236}">
                <a16:creationId xmlns:a16="http://schemas.microsoft.com/office/drawing/2014/main" id="{D4BE9B13-F2F0-54D8-443C-4DF9C97FC5DC}"/>
              </a:ext>
            </a:extLst>
          </p:cNvPr>
          <p:cNvPicPr>
            <a:picLocks noChangeAspect="1"/>
          </p:cNvPicPr>
          <p:nvPr/>
        </p:nvPicPr>
        <p:blipFill rotWithShape="1">
          <a:blip r:embed="rId2"/>
          <a:srcRect l="1673" t="16357" r="-101" b="22647"/>
          <a:stretch/>
        </p:blipFill>
        <p:spPr>
          <a:xfrm>
            <a:off x="836909" y="2625569"/>
            <a:ext cx="12809349" cy="3168344"/>
          </a:xfrm>
          <a:prstGeom prst="rect">
            <a:avLst/>
          </a:prstGeom>
          <a:ln>
            <a:solidFill>
              <a:schemeClr val="tx1"/>
            </a:solidFill>
          </a:ln>
        </p:spPr>
      </p:pic>
    </p:spTree>
    <p:extLst>
      <p:ext uri="{BB962C8B-B14F-4D97-AF65-F5344CB8AC3E}">
        <p14:creationId xmlns:p14="http://schemas.microsoft.com/office/powerpoint/2010/main" val="143967275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Glowworm Attack (CCS’21)</a:t>
            </a:r>
          </a:p>
        </p:txBody>
      </p:sp>
      <p:pic>
        <p:nvPicPr>
          <p:cNvPr id="2" name="Picture 1">
            <a:extLst>
              <a:ext uri="{FF2B5EF4-FFF2-40B4-BE49-F238E27FC236}">
                <a16:creationId xmlns:a16="http://schemas.microsoft.com/office/drawing/2014/main" id="{A9033A07-90AE-A6F2-90B1-24BBA2354E2C}"/>
              </a:ext>
            </a:extLst>
          </p:cNvPr>
          <p:cNvPicPr>
            <a:picLocks noChangeAspect="1"/>
          </p:cNvPicPr>
          <p:nvPr/>
        </p:nvPicPr>
        <p:blipFill>
          <a:blip r:embed="rId2"/>
          <a:stretch>
            <a:fillRect/>
          </a:stretch>
        </p:blipFill>
        <p:spPr>
          <a:xfrm>
            <a:off x="1470454" y="2855823"/>
            <a:ext cx="12217272" cy="3957917"/>
          </a:xfrm>
          <a:prstGeom prst="rect">
            <a:avLst/>
          </a:prstGeom>
        </p:spPr>
      </p:pic>
    </p:spTree>
    <p:extLst>
      <p:ext uri="{BB962C8B-B14F-4D97-AF65-F5344CB8AC3E}">
        <p14:creationId xmlns:p14="http://schemas.microsoft.com/office/powerpoint/2010/main" val="413615216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bout"/>
          <p:cNvSpPr txBox="1"/>
          <p:nvPr/>
        </p:nvSpPr>
        <p:spPr>
          <a:xfrm>
            <a:off x="549838" y="220567"/>
            <a:ext cx="1324043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nchor="ctr">
            <a:spAutoFit/>
          </a:bodyPr>
          <a:lstStyle>
            <a:lvl1pPr defTabSz="914400">
              <a:defRPr sz="8000" spc="-148">
                <a:solidFill>
                  <a:srgbClr val="01CF89"/>
                </a:solidFill>
                <a:latin typeface="+mn-lt"/>
                <a:ea typeface="+mn-ea"/>
                <a:cs typeface="+mn-cs"/>
                <a:sym typeface="Spartan Bold"/>
              </a:defRPr>
            </a:lvl1pPr>
          </a:lstStyle>
          <a:p>
            <a:pPr algn="ctr"/>
            <a:r>
              <a:rPr lang="en-US" sz="4800" b="1" dirty="0">
                <a:solidFill>
                  <a:schemeClr val="bg1"/>
                </a:solidFill>
                <a:latin typeface="+mj-lt"/>
              </a:rPr>
              <a:t>Glowworm Attack (CCS’21)</a:t>
            </a:r>
          </a:p>
        </p:txBody>
      </p:sp>
      <p:pic>
        <p:nvPicPr>
          <p:cNvPr id="6" name="Glowworm Attack - Speech reconstruction">
            <a:hlinkClick r:id="" action="ppaction://media"/>
            <a:extLst>
              <a:ext uri="{FF2B5EF4-FFF2-40B4-BE49-F238E27FC236}">
                <a16:creationId xmlns:a16="http://schemas.microsoft.com/office/drawing/2014/main" id="{D0F8A6D2-F6FF-09A1-FDF4-92310A6912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14156" y="5723581"/>
            <a:ext cx="3876121" cy="2180318"/>
          </a:xfrm>
          <a:prstGeom prst="rect">
            <a:avLst/>
          </a:prstGeom>
        </p:spPr>
      </p:pic>
      <p:pic>
        <p:nvPicPr>
          <p:cNvPr id="11" name="Picture 10">
            <a:extLst>
              <a:ext uri="{FF2B5EF4-FFF2-40B4-BE49-F238E27FC236}">
                <a16:creationId xmlns:a16="http://schemas.microsoft.com/office/drawing/2014/main" id="{A849CC5F-0D46-F615-C15A-B9F3ED07EB03}"/>
              </a:ext>
            </a:extLst>
          </p:cNvPr>
          <p:cNvPicPr>
            <a:picLocks noChangeAspect="1"/>
          </p:cNvPicPr>
          <p:nvPr/>
        </p:nvPicPr>
        <p:blipFill rotWithShape="1">
          <a:blip r:embed="rId5"/>
          <a:srcRect l="45430" t="4383" r="4383"/>
          <a:stretch/>
        </p:blipFill>
        <p:spPr>
          <a:xfrm>
            <a:off x="1450163" y="5523057"/>
            <a:ext cx="1823307" cy="2605348"/>
          </a:xfrm>
          <a:prstGeom prst="rect">
            <a:avLst/>
          </a:prstGeom>
        </p:spPr>
      </p:pic>
      <p:pic>
        <p:nvPicPr>
          <p:cNvPr id="12" name="Picture 11">
            <a:extLst>
              <a:ext uri="{FF2B5EF4-FFF2-40B4-BE49-F238E27FC236}">
                <a16:creationId xmlns:a16="http://schemas.microsoft.com/office/drawing/2014/main" id="{9CF981AC-A323-7479-6F00-F7DDFD48B4BA}"/>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a:stretch/>
        </p:blipFill>
        <p:spPr>
          <a:xfrm>
            <a:off x="3372317" y="5523057"/>
            <a:ext cx="3724465" cy="2605348"/>
          </a:xfrm>
          <a:prstGeom prst="rect">
            <a:avLst/>
          </a:prstGeom>
        </p:spPr>
      </p:pic>
      <p:pic>
        <p:nvPicPr>
          <p:cNvPr id="13" name="Picture 12">
            <a:extLst>
              <a:ext uri="{FF2B5EF4-FFF2-40B4-BE49-F238E27FC236}">
                <a16:creationId xmlns:a16="http://schemas.microsoft.com/office/drawing/2014/main" id="{E68DC41A-1A76-FDF3-C1C3-75F668784BF3}"/>
              </a:ext>
            </a:extLst>
          </p:cNvPr>
          <p:cNvPicPr>
            <a:picLocks noChangeAspect="1"/>
          </p:cNvPicPr>
          <p:nvPr/>
        </p:nvPicPr>
        <p:blipFill rotWithShape="1">
          <a:blip r:embed="rId5"/>
          <a:srcRect l="45430" t="18468" r="45237" b="58397"/>
          <a:stretch/>
        </p:blipFill>
        <p:spPr>
          <a:xfrm>
            <a:off x="223381" y="5523057"/>
            <a:ext cx="1127935" cy="2096837"/>
          </a:xfrm>
          <a:prstGeom prst="rect">
            <a:avLst/>
          </a:prstGeom>
        </p:spPr>
      </p:pic>
      <p:sp>
        <p:nvSpPr>
          <p:cNvPr id="14" name="Google Shape;100;p2">
            <a:extLst>
              <a:ext uri="{FF2B5EF4-FFF2-40B4-BE49-F238E27FC236}">
                <a16:creationId xmlns:a16="http://schemas.microsoft.com/office/drawing/2014/main" id="{82AD0B8D-48DE-83F8-884A-E620A5066FD6}"/>
              </a:ext>
            </a:extLst>
          </p:cNvPr>
          <p:cNvSpPr txBox="1">
            <a:spLocks/>
          </p:cNvSpPr>
          <p:nvPr/>
        </p:nvSpPr>
        <p:spPr>
          <a:xfrm>
            <a:off x="549838" y="1415860"/>
            <a:ext cx="13398392" cy="5787314"/>
          </a:xfrm>
          <a:prstGeom prst="rect">
            <a:avLst/>
          </a:prstGeom>
          <a:noFill/>
          <a:ln>
            <a:noFill/>
          </a:ln>
        </p:spPr>
        <p:txBody>
          <a:bodyPr spcFirstLastPara="1" wrap="square" lIns="91425" tIns="45700" rIns="91425" bIns="45700" anchor="t" anchorCtr="0">
            <a:normAutofit/>
          </a:bodyPr>
          <a:lstStyle>
            <a:lvl1pPr marL="0" marR="0" indent="0" algn="l" defTabSz="495300" latinLnBrk="0">
              <a:lnSpc>
                <a:spcPct val="100000"/>
              </a:lnSpc>
              <a:spcBef>
                <a:spcPts val="600"/>
              </a:spcBef>
              <a:spcAft>
                <a:spcPts val="600"/>
              </a:spcAft>
              <a:buClrTx/>
              <a:buSzTx/>
              <a:buFontTx/>
              <a:buNone/>
              <a:tabLst/>
              <a:defRPr sz="2400" b="0" i="0" u="none" strike="noStrike" cap="none" spc="0" baseline="0">
                <a:solidFill>
                  <a:schemeClr val="tx2"/>
                </a:solidFill>
                <a:uFillTx/>
                <a:latin typeface="Arial" panose="020B0604020202020204" pitchFamily="34" charset="0"/>
                <a:ea typeface="Helvetica Neue"/>
                <a:cs typeface="Helvetica Neue"/>
                <a:sym typeface="Helvetica Neue"/>
              </a:defRPr>
            </a:lvl1pPr>
            <a:lvl2pPr marL="0" marR="0" indent="0" algn="l" defTabSz="495300" latinLnBrk="0">
              <a:lnSpc>
                <a:spcPct val="100000"/>
              </a:lnSpc>
              <a:spcBef>
                <a:spcPts val="600"/>
              </a:spcBef>
              <a:spcAft>
                <a:spcPts val="600"/>
              </a:spcAft>
              <a:buClrTx/>
              <a:buSzTx/>
              <a:buFontTx/>
              <a:buNone/>
              <a:tabLst/>
              <a:defRPr sz="2000" b="0" i="0" u="none" strike="noStrike" cap="none" spc="0" baseline="0">
                <a:solidFill>
                  <a:schemeClr val="tx2"/>
                </a:solidFill>
                <a:uFillTx/>
                <a:latin typeface="Arial" panose="020B0604020202020204" pitchFamily="34" charset="0"/>
                <a:ea typeface="Helvetica Neue"/>
                <a:cs typeface="Helvetica Neue"/>
                <a:sym typeface="Helvetica Neue"/>
              </a:defRPr>
            </a:lvl2pPr>
            <a:lvl3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3pPr>
            <a:lvl4pPr marL="0" marR="0" indent="0" algn="l" defTabSz="495300" latinLnBrk="0">
              <a:lnSpc>
                <a:spcPct val="100000"/>
              </a:lnSpc>
              <a:spcBef>
                <a:spcPts val="600"/>
              </a:spcBef>
              <a:spcAft>
                <a:spcPts val="600"/>
              </a:spcAft>
              <a:buClrTx/>
              <a:buSzTx/>
              <a:buFontTx/>
              <a:buNone/>
              <a:tabLst/>
              <a:defRPr sz="1800" b="0" i="0" u="none" strike="noStrike" cap="none" spc="0" baseline="0">
                <a:solidFill>
                  <a:schemeClr val="tx2"/>
                </a:solidFill>
                <a:uFillTx/>
                <a:latin typeface="Arial" panose="020B0604020202020204" pitchFamily="34" charset="0"/>
                <a:ea typeface="Helvetica Neue"/>
                <a:cs typeface="Helvetica Neue"/>
                <a:sym typeface="Helvetica Neue"/>
              </a:defRPr>
            </a:lvl4pPr>
            <a:lvl5pPr marL="0" marR="0" indent="0" algn="l" defTabSz="495300" latinLnBrk="0">
              <a:lnSpc>
                <a:spcPct val="100000"/>
              </a:lnSpc>
              <a:spcBef>
                <a:spcPts val="600"/>
              </a:spcBef>
              <a:spcAft>
                <a:spcPts val="600"/>
              </a:spcAft>
              <a:buClrTx/>
              <a:buSzTx/>
              <a:buFontTx/>
              <a:buNone/>
              <a:tabLst/>
              <a:defRPr sz="1400" b="0" i="0" u="none" strike="noStrike" cap="none" spc="0" baseline="0">
                <a:solidFill>
                  <a:schemeClr val="tx2"/>
                </a:solidFill>
                <a:uFillTx/>
                <a:latin typeface="Arial" panose="020B0604020202020204" pitchFamily="34" charset="0"/>
                <a:ea typeface="Helvetica Neue"/>
                <a:cs typeface="Helvetica Neue"/>
                <a:sym typeface="Helvetica Neue"/>
              </a:defRPr>
            </a:lvl5pPr>
            <a:lvl6pPr marL="2286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6pPr>
            <a:lvl7pPr marL="2667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7pPr>
            <a:lvl8pPr marL="3048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8pPr>
            <a:lvl9pPr marL="3429000" marR="0" indent="-381000" algn="l" defTabSz="495300" latinLnBrk="0">
              <a:lnSpc>
                <a:spcPct val="120000"/>
              </a:lnSpc>
              <a:spcBef>
                <a:spcPts val="3540"/>
              </a:spcBef>
              <a:spcAft>
                <a:spcPts val="0"/>
              </a:spcAft>
              <a:buClrTx/>
              <a:buSzPct val="125000"/>
              <a:buFontTx/>
              <a:buChar char="•"/>
              <a:tabLst/>
              <a:defRPr sz="3120" b="0" i="0" u="none" strike="noStrike" cap="none" spc="0" baseline="0">
                <a:solidFill>
                  <a:srgbClr val="000000"/>
                </a:solidFill>
                <a:uFillTx/>
                <a:latin typeface="Asap Regular"/>
                <a:ea typeface="Asap Regular"/>
                <a:cs typeface="Asap Regular"/>
                <a:sym typeface="Asap Regular"/>
              </a:defRPr>
            </a:lvl9pPr>
          </a:lstStyle>
          <a:p>
            <a:pPr lvl="4" indent="-457200">
              <a:spcBef>
                <a:spcPts val="0"/>
              </a:spcBef>
              <a:buSzPts val="2800"/>
              <a:buFont typeface="Wingdings" pitchFamily="2" charset="2"/>
              <a:buChar char="v"/>
            </a:pPr>
            <a:r>
              <a:rPr lang="en-US" sz="3600" dirty="0">
                <a:solidFill>
                  <a:schemeClr val="bg1"/>
                </a:solidFill>
              </a:rPr>
              <a:t>Speech recovery using a photodiode </a:t>
            </a:r>
          </a:p>
          <a:p>
            <a:pPr lvl="4" indent="-457200">
              <a:spcBef>
                <a:spcPts val="0"/>
              </a:spcBef>
              <a:buSzPts val="2800"/>
              <a:buFont typeface="Wingdings" pitchFamily="2" charset="2"/>
              <a:buChar char="v"/>
            </a:pPr>
            <a:r>
              <a:rPr lang="en-US" sz="3600" dirty="0">
                <a:solidFill>
                  <a:schemeClr val="bg1"/>
                </a:solidFill>
              </a:rPr>
              <a:t>Analyzing a speaker’s power LED intensity when speech is played</a:t>
            </a:r>
          </a:p>
          <a:p>
            <a:pPr lvl="4" indent="-457200">
              <a:spcBef>
                <a:spcPts val="0"/>
              </a:spcBef>
              <a:buSzPts val="2800"/>
              <a:buFont typeface="Wingdings" pitchFamily="2" charset="2"/>
              <a:buChar char="v"/>
            </a:pPr>
            <a:r>
              <a:rPr lang="en-US" sz="3600" dirty="0">
                <a:solidFill>
                  <a:schemeClr val="bg1"/>
                </a:solidFill>
              </a:rPr>
              <a:t>Speech recovered from 35 meters</a:t>
            </a:r>
          </a:p>
          <a:p>
            <a:pPr marL="1828800" lvl="5" indent="0">
              <a:spcBef>
                <a:spcPts val="0"/>
              </a:spcBef>
              <a:buSzPts val="2800"/>
              <a:buNone/>
            </a:pPr>
            <a:endParaRPr lang="en-US" sz="2400" i="1" dirty="0"/>
          </a:p>
          <a:p>
            <a:pPr marL="1828800" lvl="5" indent="0" hangingPunct="1">
              <a:spcBef>
                <a:spcPts val="0"/>
              </a:spcBef>
              <a:buSzPts val="2800"/>
              <a:buFontTx/>
              <a:buNone/>
            </a:pPr>
            <a:endParaRPr lang="en-US" sz="2400" i="1" dirty="0"/>
          </a:p>
          <a:p>
            <a:pPr lvl="5" indent="-457200" hangingPunct="1">
              <a:spcBef>
                <a:spcPts val="0"/>
              </a:spcBef>
              <a:buSzPts val="2800"/>
              <a:buFont typeface="Wingdings" pitchFamily="2" charset="2"/>
              <a:buChar char="v"/>
            </a:pPr>
            <a:endParaRPr lang="en-US" sz="2000" i="1" dirty="0"/>
          </a:p>
        </p:txBody>
      </p:sp>
      <p:pic>
        <p:nvPicPr>
          <p:cNvPr id="3" name="Picture 2">
            <a:extLst>
              <a:ext uri="{FF2B5EF4-FFF2-40B4-BE49-F238E27FC236}">
                <a16:creationId xmlns:a16="http://schemas.microsoft.com/office/drawing/2014/main" id="{CD1AD410-CB6F-AAD7-B1DD-4CFBEE39EC97}"/>
              </a:ext>
            </a:extLst>
          </p:cNvPr>
          <p:cNvPicPr>
            <a:picLocks noChangeAspect="1"/>
          </p:cNvPicPr>
          <p:nvPr/>
        </p:nvPicPr>
        <p:blipFill rotWithShape="1">
          <a:blip r:embed="rId6">
            <a:extLst>
              <a:ext uri="{28A0092B-C50C-407E-A947-70E740481C1C}">
                <a14:useLocalDpi xmlns:a14="http://schemas.microsoft.com/office/drawing/2010/main" val="0"/>
              </a:ext>
            </a:extLst>
          </a:blip>
          <a:srcRect l="12771" t="75778" r="80397" b="1966"/>
          <a:stretch/>
        </p:blipFill>
        <p:spPr>
          <a:xfrm>
            <a:off x="7315200" y="5523057"/>
            <a:ext cx="2286794" cy="2605348"/>
          </a:xfrm>
          <a:prstGeom prst="rect">
            <a:avLst/>
          </a:prstGeom>
        </p:spPr>
      </p:pic>
      <p:sp>
        <p:nvSpPr>
          <p:cNvPr id="4" name="TextBox 3">
            <a:extLst>
              <a:ext uri="{FF2B5EF4-FFF2-40B4-BE49-F238E27FC236}">
                <a16:creationId xmlns:a16="http://schemas.microsoft.com/office/drawing/2014/main" id="{7E80CE26-E066-27CC-2C1B-2774F1DF7BCF}"/>
              </a:ext>
            </a:extLst>
          </p:cNvPr>
          <p:cNvSpPr txBox="1"/>
          <p:nvPr/>
        </p:nvSpPr>
        <p:spPr>
          <a:xfrm>
            <a:off x="11932820" y="5326856"/>
            <a:ext cx="182261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bg1"/>
                </a:solidFill>
                <a:effectLst/>
                <a:uFillTx/>
                <a:latin typeface="Asap SemiBold"/>
                <a:ea typeface="Asap SemiBold"/>
                <a:cs typeface="Asap SemiBold"/>
                <a:sym typeface="Asap SemiBold"/>
              </a:rPr>
              <a:t>The photodiode </a:t>
            </a:r>
            <a:br>
              <a:rPr kumimoji="0" lang="en-US" sz="2000" b="0" i="0" u="none" strike="noStrike" cap="none" spc="0" normalizeH="0" baseline="0" dirty="0">
                <a:ln>
                  <a:noFill/>
                </a:ln>
                <a:solidFill>
                  <a:schemeClr val="bg1"/>
                </a:solidFill>
                <a:effectLst/>
                <a:uFillTx/>
                <a:latin typeface="Asap SemiBold"/>
                <a:ea typeface="Asap SemiBold"/>
                <a:cs typeface="Asap SemiBold"/>
                <a:sym typeface="Asap SemiBold"/>
              </a:rPr>
            </a:br>
            <a:r>
              <a:rPr kumimoji="0" lang="en-US" sz="2000" b="0" i="0" u="none" strike="noStrike" cap="none" spc="0" normalizeH="0" baseline="0" dirty="0">
                <a:ln>
                  <a:noFill/>
                </a:ln>
                <a:solidFill>
                  <a:schemeClr val="bg1"/>
                </a:solidFill>
                <a:effectLst/>
                <a:uFillTx/>
                <a:latin typeface="Asap SemiBold"/>
                <a:ea typeface="Asap SemiBold"/>
                <a:cs typeface="Asap SemiBold"/>
                <a:sym typeface="Asap SemiBold"/>
              </a:rPr>
              <a:t>used</a:t>
            </a:r>
          </a:p>
        </p:txBody>
      </p:sp>
      <p:pic>
        <p:nvPicPr>
          <p:cNvPr id="5" name="Picture 4">
            <a:extLst>
              <a:ext uri="{FF2B5EF4-FFF2-40B4-BE49-F238E27FC236}">
                <a16:creationId xmlns:a16="http://schemas.microsoft.com/office/drawing/2014/main" id="{736D1754-0EE9-FDB9-1C7E-4596942A0C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1311" y="2803423"/>
            <a:ext cx="2325896" cy="2325896"/>
          </a:xfrm>
          <a:prstGeom prst="rect">
            <a:avLst/>
          </a:prstGeom>
        </p:spPr>
      </p:pic>
    </p:spTree>
    <p:extLst>
      <p:ext uri="{BB962C8B-B14F-4D97-AF65-F5344CB8AC3E}">
        <p14:creationId xmlns:p14="http://schemas.microsoft.com/office/powerpoint/2010/main" val="1991463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theme/theme1.xml><?xml version="1.0" encoding="utf-8"?>
<a:theme xmlns:a="http://schemas.openxmlformats.org/drawingml/2006/main" name="White">
  <a:themeElements>
    <a:clrScheme name="BH22">
      <a:dk1>
        <a:srgbClr val="FFFFFF"/>
      </a:dk1>
      <a:lt1>
        <a:srgbClr val="000000"/>
      </a:lt1>
      <a:dk2>
        <a:srgbClr val="B1AFB1"/>
      </a:dk2>
      <a:lt2>
        <a:srgbClr val="243746"/>
      </a:lt2>
      <a:accent1>
        <a:srgbClr val="5BC2E7"/>
      </a:accent1>
      <a:accent2>
        <a:srgbClr val="1A658F"/>
      </a:accent2>
      <a:accent3>
        <a:srgbClr val="D0DF00"/>
      </a:accent3>
      <a:accent4>
        <a:srgbClr val="8E3A80"/>
      </a:accent4>
      <a:accent5>
        <a:srgbClr val="00A376"/>
      </a:accent5>
      <a:accent6>
        <a:srgbClr val="ED8B00"/>
      </a:accent6>
      <a:hlink>
        <a:srgbClr val="5BC2E7"/>
      </a:hlink>
      <a:folHlink>
        <a:srgbClr val="8E3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Asap SemiBold"/>
            <a:ea typeface="Asap SemiBold"/>
            <a:cs typeface="Asap SemiBold"/>
            <a:sym typeface="Asap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Spartan Bold"/>
        <a:ea typeface="Spartan Bold"/>
        <a:cs typeface="Spartan Bold"/>
      </a:majorFont>
      <a:minorFont>
        <a:latin typeface="Spartan Bold"/>
        <a:ea typeface="Spartan Bold"/>
        <a:cs typeface="Spartan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Asap SemiBold"/>
            <a:ea typeface="Asap SemiBold"/>
            <a:cs typeface="Asap SemiBold"/>
            <a:sym typeface="Asap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2E7756C3890541B25F222B995FAFBC" ma:contentTypeVersion="17" ma:contentTypeDescription="Create a new document." ma:contentTypeScope="" ma:versionID="cbf96eb4ab63158f6e337d87192fc2fa">
  <xsd:schema xmlns:xsd="http://www.w3.org/2001/XMLSchema" xmlns:xs="http://www.w3.org/2001/XMLSchema" xmlns:p="http://schemas.microsoft.com/office/2006/metadata/properties" xmlns:ns2="e6fa26e8-7807-46c3-9e5c-9f5d6b61bc32" xmlns:ns3="94ba11f4-2931-4fcd-a6e3-8f471cfc29c0" targetNamespace="http://schemas.microsoft.com/office/2006/metadata/properties" ma:root="true" ma:fieldsID="5b4ab1aeaef49e61fa71cb1145f47220" ns2:_="" ns3:_="">
    <xsd:import namespace="e6fa26e8-7807-46c3-9e5c-9f5d6b61bc32"/>
    <xsd:import namespace="94ba11f4-2931-4fcd-a6e3-8f471cfc29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fa26e8-7807-46c3-9e5c-9f5d6b61bc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ba11f4-2931-4fcd-a6e3-8f471cfc29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be18278-8dd5-4698-b7b8-573452de3c69}" ma:internalName="TaxCatchAll" ma:showField="CatchAllData" ma:web="94ba11f4-2931-4fcd-a6e3-8f471cfc29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4ba11f4-2931-4fcd-a6e3-8f471cfc29c0" xsi:nil="true"/>
    <lcf76f155ced4ddcb4097134ff3c332f xmlns="e6fa26e8-7807-46c3-9e5c-9f5d6b61bc3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942019F-8FA7-462C-903B-A20615AF1E9D}">
  <ds:schemaRefs>
    <ds:schemaRef ds:uri="http://schemas.microsoft.com/sharepoint/v3/contenttype/forms"/>
  </ds:schemaRefs>
</ds:datastoreItem>
</file>

<file path=customXml/itemProps2.xml><?xml version="1.0" encoding="utf-8"?>
<ds:datastoreItem xmlns:ds="http://schemas.openxmlformats.org/officeDocument/2006/customXml" ds:itemID="{6FABCD6E-5116-4966-A525-59524B4EFE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fa26e8-7807-46c3-9e5c-9f5d6b61bc32"/>
    <ds:schemaRef ds:uri="94ba11f4-2931-4fcd-a6e3-8f471cfc29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830E46-579E-4485-B9E1-5BA99AAED4D3}">
  <ds:schemaRefs>
    <ds:schemaRef ds:uri="http://purl.org/dc/dcmitype/"/>
    <ds:schemaRef ds:uri="http://purl.org/dc/terms/"/>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e6fa26e8-7807-46c3-9e5c-9f5d6b61bc32"/>
    <ds:schemaRef ds:uri="94ba11f4-2931-4fcd-a6e3-8f471cfc29c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6367</TotalTime>
  <Words>2758</Words>
  <Application>Microsoft Macintosh PowerPoint</Application>
  <PresentationFormat>Custom</PresentationFormat>
  <Paragraphs>340</Paragraphs>
  <Slides>52</Slides>
  <Notes>3</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Arial</vt:lpstr>
      <vt:lpstr>Arial Black</vt:lpstr>
      <vt:lpstr>Asap Regular</vt:lpstr>
      <vt:lpstr>Asap SemiBold</vt:lpstr>
      <vt:lpstr>Calibri</vt:lpstr>
      <vt:lpstr>Cambria Math</vt:lpstr>
      <vt:lpstr>Helvetica Neue</vt:lpstr>
      <vt:lpstr>Helvetica Neue Light</vt:lpstr>
      <vt:lpstr>Helvetica Neue Medium</vt:lpstr>
      <vt:lpstr>HelveticaNeueLT Std</vt:lpstr>
      <vt:lpstr>Noto Sans Symbols</vt:lpstr>
      <vt:lpstr>Wingdings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Hughes, Jennifer</dc:creator>
  <cp:lastModifiedBy>Ben Nassi</cp:lastModifiedBy>
  <cp:revision>485</cp:revision>
  <dcterms:modified xsi:type="dcterms:W3CDTF">2024-03-22T00:16:29Z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0x0101002E2E7756C3890541B25F222B995FAFBC</vt:lpwstr>
  </property>
  <property fmtid="{D5CDD505-2E9C-101B-9397-08002B2CF9AE}" pid="3" name="Order">
    <vt:r8>2400</vt:r8>
  </property>
  <property fmtid="{D5CDD505-2E9C-101B-9397-08002B2CF9AE}" pid="4" name="MediaServiceImageTags">
    <vt:lpwstr/>
  </property>
</Properties>
</file>