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8"/>
  </p:notesMasterIdLst>
  <p:sldIdLst>
    <p:sldId id="256" r:id="rId2"/>
    <p:sldId id="1318" r:id="rId3"/>
    <p:sldId id="1319" r:id="rId4"/>
    <p:sldId id="1320" r:id="rId5"/>
    <p:sldId id="1322" r:id="rId6"/>
    <p:sldId id="1346" r:id="rId7"/>
    <p:sldId id="1347" r:id="rId8"/>
    <p:sldId id="1348" r:id="rId9"/>
    <p:sldId id="1355" r:id="rId10"/>
    <p:sldId id="1325" r:id="rId11"/>
    <p:sldId id="1328" r:id="rId12"/>
    <p:sldId id="1378" r:id="rId13"/>
    <p:sldId id="1358" r:id="rId14"/>
    <p:sldId id="1351" r:id="rId15"/>
    <p:sldId id="1329" r:id="rId16"/>
    <p:sldId id="1368" r:id="rId17"/>
    <p:sldId id="1367" r:id="rId18"/>
    <p:sldId id="1377" r:id="rId19"/>
    <p:sldId id="1356" r:id="rId20"/>
    <p:sldId id="1371" r:id="rId21"/>
    <p:sldId id="1361" r:id="rId22"/>
    <p:sldId id="1375" r:id="rId23"/>
    <p:sldId id="1342" r:id="rId24"/>
    <p:sldId id="1357" r:id="rId25"/>
    <p:sldId id="1344" r:id="rId26"/>
    <p:sldId id="1363"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Noto Mono for Powerline" panose="020B0609030804020204" pitchFamily="49" charset="0"/>
      <p:regular r:id="rId34"/>
    </p:embeddedFont>
    <p:embeddedFont>
      <p:font typeface="Suisse Int'l Light" panose="020B0304000000000000" pitchFamily="34" charset="-78"/>
      <p:regular r:id="rId35"/>
      <p:italic r:id="rId36"/>
    </p:embeddedFont>
    <p:embeddedFont>
      <p:font typeface="Suisse Int'l Medium" panose="020B0604000000000000" pitchFamily="34" charset="-78"/>
      <p:regular r:id="rId37"/>
      <p:italic r:id="rId38"/>
    </p:embeddedFont>
  </p:embeddedFont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179E38-C2E1-4248-ADB0-AB386BEF491F}">
          <p14:sldIdLst>
            <p14:sldId id="256"/>
          </p14:sldIdLst>
        </p14:section>
        <p14:section name="Motivation" id="{CB06D61C-3BDD-EA41-ADC0-ADE2C990F21B}">
          <p14:sldIdLst>
            <p14:sldId id="1318"/>
            <p14:sldId id="1319"/>
            <p14:sldId id="1320"/>
          </p14:sldIdLst>
        </p14:section>
        <p14:section name="Existing Approaches" id="{0027E96F-2FDA-2642-91EB-A47FE18D8670}">
          <p14:sldIdLst>
            <p14:sldId id="1322"/>
            <p14:sldId id="1346"/>
            <p14:sldId id="1347"/>
            <p14:sldId id="1348"/>
            <p14:sldId id="1355"/>
            <p14:sldId id="1325"/>
            <p14:sldId id="1328"/>
            <p14:sldId id="1378"/>
            <p14:sldId id="1358"/>
            <p14:sldId id="1351"/>
          </p14:sldIdLst>
        </p14:section>
        <p14:section name="ZKPs for FHE" id="{7C0ABEA8-6CC2-9642-B06A-F6A1134F2836}">
          <p14:sldIdLst>
            <p14:sldId id="1329"/>
            <p14:sldId id="1368"/>
            <p14:sldId id="1367"/>
            <p14:sldId id="1377"/>
            <p14:sldId id="1356"/>
            <p14:sldId id="1371"/>
            <p14:sldId id="1361"/>
            <p14:sldId id="1375"/>
          </p14:sldIdLst>
        </p14:section>
        <p14:section name="Conclusion" id="{63F94C36-8699-9F4A-AF8E-6383C82CD35D}">
          <p14:sldIdLst>
            <p14:sldId id="1342"/>
            <p14:sldId id="1357"/>
            <p14:sldId id="1344"/>
            <p14:sldId id="1363"/>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D0DEAB-316C-FB62-52AF-D42F16174A60}" name="Knabenhans  Christian" initials="KC" userId="S::knabenhc@ethz.ch::c5616595-b2e9-467a-970b-797886ed20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9E0508"/>
    <a:srgbClr val="C00000"/>
    <a:srgbClr val="8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8"/>
    <p:restoredTop sz="76981"/>
  </p:normalViewPr>
  <p:slideViewPr>
    <p:cSldViewPr snapToGrid="0">
      <p:cViewPr varScale="1">
        <p:scale>
          <a:sx n="77" d="100"/>
          <a:sy n="77" d="100"/>
        </p:scale>
        <p:origin x="216" y="704"/>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20:25:50.674"/>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74BD7-848C-9C4C-92F4-2C3050D2598D}" type="datetimeFigureOut">
              <a:rPr lang="en-CH" smtClean="0"/>
              <a:t>26.03.2024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6E63F-8F24-A84D-9AE5-0442722AE2E9}" type="slidenum">
              <a:rPr lang="en-CH" smtClean="0"/>
              <a:t>‹#›</a:t>
            </a:fld>
            <a:endParaRPr lang="en-CH"/>
          </a:p>
        </p:txBody>
      </p:sp>
    </p:spTree>
    <p:extLst>
      <p:ext uri="{BB962C8B-B14F-4D97-AF65-F5344CB8AC3E}">
        <p14:creationId xmlns:p14="http://schemas.microsoft.com/office/powerpoint/2010/main" val="110735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1</a:t>
            </a:fld>
            <a:endParaRPr lang="en-CH"/>
          </a:p>
        </p:txBody>
      </p:sp>
    </p:spTree>
    <p:extLst>
      <p:ext uri="{BB962C8B-B14F-4D97-AF65-F5344CB8AC3E}">
        <p14:creationId xmlns:p14="http://schemas.microsoft.com/office/powerpoint/2010/main" val="288133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H" dirty="0"/>
          </a:p>
        </p:txBody>
      </p:sp>
      <p:sp>
        <p:nvSpPr>
          <p:cNvPr id="4" name="Slide Number Placeholder 3"/>
          <p:cNvSpPr>
            <a:spLocks noGrp="1"/>
          </p:cNvSpPr>
          <p:nvPr>
            <p:ph type="sldNum" sz="quarter" idx="5"/>
          </p:nvPr>
        </p:nvSpPr>
        <p:spPr/>
        <p:txBody>
          <a:bodyPr/>
          <a:lstStyle/>
          <a:p>
            <a:fld id="{F615DDFD-030C-4D5A-B33E-3A7E7538D2BE}" type="slidenum">
              <a:rPr lang="de-CH" smtClean="0"/>
              <a:t>11</a:t>
            </a:fld>
            <a:endParaRPr lang="de-CH"/>
          </a:p>
        </p:txBody>
      </p:sp>
    </p:spTree>
    <p:extLst>
      <p:ext uri="{BB962C8B-B14F-4D97-AF65-F5344CB8AC3E}">
        <p14:creationId xmlns:p14="http://schemas.microsoft.com/office/powerpoint/2010/main" val="112465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what remains is computation integrity, which is also arguably the most needed in practice. </a:t>
            </a:r>
          </a:p>
          <a:p>
            <a:r>
              <a:rPr lang="en-CH" dirty="0"/>
              <a:t>- What do we mean by computation integrity: 2 things </a:t>
            </a:r>
          </a:p>
          <a:p>
            <a:r>
              <a:rPr lang="en-CH" dirty="0"/>
              <a:t>=&gt; </a:t>
            </a:r>
          </a:p>
          <a:p>
            <a:r>
              <a:rPr lang="en-CH" dirty="0"/>
              <a:t>- Non-linear operations &amp; very large design space</a:t>
            </a:r>
          </a:p>
        </p:txBody>
      </p:sp>
      <p:sp>
        <p:nvSpPr>
          <p:cNvPr id="4" name="Slide Number Placeholder 3"/>
          <p:cNvSpPr>
            <a:spLocks noGrp="1"/>
          </p:cNvSpPr>
          <p:nvPr>
            <p:ph type="sldNum" sz="quarter" idx="5"/>
          </p:nvPr>
        </p:nvSpPr>
        <p:spPr/>
        <p:txBody>
          <a:bodyPr/>
          <a:lstStyle/>
          <a:p>
            <a:fld id="{22D6E63F-8F24-A84D-9AE5-0442722AE2E9}" type="slidenum">
              <a:rPr lang="en-CH" smtClean="0"/>
              <a:t>12</a:t>
            </a:fld>
            <a:endParaRPr lang="en-CH"/>
          </a:p>
        </p:txBody>
      </p:sp>
    </p:spTree>
    <p:extLst>
      <p:ext uri="{BB962C8B-B14F-4D97-AF65-F5344CB8AC3E}">
        <p14:creationId xmlns:p14="http://schemas.microsoft.com/office/powerpoint/2010/main" val="415863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Before adressing the "crypto" in real-world crypto, let's first discard some of the straightforwards approaches to address this problem,  </a:t>
            </a:r>
          </a:p>
          <a:p>
            <a:endParaRPr lang="en-CH" dirty="0"/>
          </a:p>
          <a:p>
            <a:r>
              <a:rPr lang="en-CH" dirty="0"/>
              <a:t>Outro: need crypto solution together with FHE. </a:t>
            </a:r>
          </a:p>
        </p:txBody>
      </p:sp>
      <p:sp>
        <p:nvSpPr>
          <p:cNvPr id="4" name="Slide Number Placeholder 3"/>
          <p:cNvSpPr>
            <a:spLocks noGrp="1"/>
          </p:cNvSpPr>
          <p:nvPr>
            <p:ph type="sldNum" sz="quarter" idx="5"/>
          </p:nvPr>
        </p:nvSpPr>
        <p:spPr/>
        <p:txBody>
          <a:bodyPr/>
          <a:lstStyle/>
          <a:p>
            <a:fld id="{22D6E63F-8F24-A84D-9AE5-0442722AE2E9}" type="slidenum">
              <a:rPr lang="en-CH" smtClean="0"/>
              <a:t>13</a:t>
            </a:fld>
            <a:endParaRPr lang="en-CH"/>
          </a:p>
        </p:txBody>
      </p:sp>
    </p:spTree>
    <p:extLst>
      <p:ext uri="{BB962C8B-B14F-4D97-AF65-F5344CB8AC3E}">
        <p14:creationId xmlns:p14="http://schemas.microsoft.com/office/powerpoint/2010/main" val="112973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H" dirty="0"/>
              <a:t>Encrypt-then-MAC: requires the MAC to be fully homomorphic and be able to match all FHE operations (including ciphertext maintenance) in lockstep.  In practice the constructions only support very limited homomorphism (e.g., degree-2)</a:t>
            </a:r>
          </a:p>
          <a:p>
            <a:pPr marL="171450" indent="-171450">
              <a:buFontTx/>
              <a:buChar char="-"/>
            </a:pPr>
            <a:r>
              <a:rPr lang="en-CH" dirty="0"/>
              <a:t>Encrypt-and-MAC: same restriction as for Encrypt-then-MAC, but additionally require the MAC to hide its input, which is even trickier to achieve. Again, severely limited in practice. </a:t>
            </a:r>
          </a:p>
          <a:p>
            <a:pPr marL="171450" indent="-171450">
              <a:buFontTx/>
              <a:buChar char="-"/>
            </a:pPr>
            <a:r>
              <a:rPr lang="en-CH" dirty="0"/>
              <a:t>MAC-then-Encrypt: </a:t>
            </a:r>
          </a:p>
        </p:txBody>
      </p:sp>
      <p:sp>
        <p:nvSpPr>
          <p:cNvPr id="4" name="Slide Number Placeholder 3"/>
          <p:cNvSpPr>
            <a:spLocks noGrp="1"/>
          </p:cNvSpPr>
          <p:nvPr>
            <p:ph type="sldNum" sz="quarter" idx="5"/>
          </p:nvPr>
        </p:nvSpPr>
        <p:spPr/>
        <p:txBody>
          <a:bodyPr/>
          <a:lstStyle/>
          <a:p>
            <a:fld id="{F615DDFD-030C-4D5A-B33E-3A7E7538D2BE}" type="slidenum">
              <a:rPr lang="de-CH" smtClean="0"/>
              <a:t>14</a:t>
            </a:fld>
            <a:endParaRPr lang="de-CH"/>
          </a:p>
        </p:txBody>
      </p:sp>
    </p:spTree>
    <p:extLst>
      <p:ext uri="{BB962C8B-B14F-4D97-AF65-F5344CB8AC3E}">
        <p14:creationId xmlns:p14="http://schemas.microsoft.com/office/powerpoint/2010/main" val="15247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15</a:t>
            </a:fld>
            <a:endParaRPr lang="en-CH"/>
          </a:p>
        </p:txBody>
      </p:sp>
    </p:spTree>
    <p:extLst>
      <p:ext uri="{BB962C8B-B14F-4D97-AF65-F5344CB8AC3E}">
        <p14:creationId xmlns:p14="http://schemas.microsoft.com/office/powerpoint/2010/main" val="225273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16</a:t>
            </a:fld>
            <a:endParaRPr lang="en-CH"/>
          </a:p>
        </p:txBody>
      </p:sp>
    </p:spTree>
    <p:extLst>
      <p:ext uri="{BB962C8B-B14F-4D97-AF65-F5344CB8AC3E}">
        <p14:creationId xmlns:p14="http://schemas.microsoft.com/office/powerpoint/2010/main" val="2235554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19</a:t>
            </a:fld>
            <a:endParaRPr lang="en-CH"/>
          </a:p>
        </p:txBody>
      </p:sp>
    </p:spTree>
    <p:extLst>
      <p:ext uri="{BB962C8B-B14F-4D97-AF65-F5344CB8AC3E}">
        <p14:creationId xmlns:p14="http://schemas.microsoft.com/office/powerpoint/2010/main" val="378752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20</a:t>
            </a:fld>
            <a:endParaRPr lang="en-CH"/>
          </a:p>
        </p:txBody>
      </p:sp>
    </p:spTree>
    <p:extLst>
      <p:ext uri="{BB962C8B-B14F-4D97-AF65-F5344CB8AC3E}">
        <p14:creationId xmlns:p14="http://schemas.microsoft.com/office/powerpoint/2010/main" val="40149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21</a:t>
            </a:fld>
            <a:endParaRPr lang="en-CH"/>
          </a:p>
        </p:txBody>
      </p:sp>
    </p:spTree>
    <p:extLst>
      <p:ext uri="{BB962C8B-B14F-4D97-AF65-F5344CB8AC3E}">
        <p14:creationId xmlns:p14="http://schemas.microsoft.com/office/powerpoint/2010/main" val="3546561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22</a:t>
            </a:fld>
            <a:endParaRPr lang="en-CH"/>
          </a:p>
        </p:txBody>
      </p:sp>
    </p:spTree>
    <p:extLst>
      <p:ext uri="{BB962C8B-B14F-4D97-AF65-F5344CB8AC3E}">
        <p14:creationId xmlns:p14="http://schemas.microsoft.com/office/powerpoint/2010/main" val="375012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Fully Homorphic Encryption, often called the holy grail of modern crypto, is an encryption scheme that allows the evaluation of arbitrary functions over encrypted data. </a:t>
            </a:r>
          </a:p>
          <a:p>
            <a:r>
              <a:rPr lang="en-CH" dirty="0"/>
              <a:t>So in theory, we add an Evaluation algorithm to the usual Encryption/Decryption algorithms. </a:t>
            </a:r>
          </a:p>
          <a:p>
            <a:endParaRPr lang="en-CH" dirty="0"/>
          </a:p>
          <a:p>
            <a:r>
              <a:rPr lang="en-CH" dirty="0"/>
              <a:t>- However in practice, deploying FHE in the real world presents a number of challenges that are still unsolved. </a:t>
            </a:r>
          </a:p>
          <a:p>
            <a:r>
              <a:rPr lang="en-CH" dirty="0"/>
              <a:t>In particular, for interesting real-world applications, FHE is often only a part of the overall protocol, which leads to limitations such as performance, usability, key management, and integrity, which is what I want to focus on in this talk. </a:t>
            </a:r>
          </a:p>
        </p:txBody>
      </p:sp>
      <p:sp>
        <p:nvSpPr>
          <p:cNvPr id="4" name="Slide Number Placeholder 3"/>
          <p:cNvSpPr>
            <a:spLocks noGrp="1"/>
          </p:cNvSpPr>
          <p:nvPr>
            <p:ph type="sldNum" sz="quarter" idx="5"/>
          </p:nvPr>
        </p:nvSpPr>
        <p:spPr/>
        <p:txBody>
          <a:bodyPr/>
          <a:lstStyle/>
          <a:p>
            <a:fld id="{22D6E63F-8F24-A84D-9AE5-0442722AE2E9}" type="slidenum">
              <a:rPr lang="en-CH" smtClean="0"/>
              <a:t>2</a:t>
            </a:fld>
            <a:endParaRPr lang="en-CH"/>
          </a:p>
        </p:txBody>
      </p:sp>
    </p:spTree>
    <p:extLst>
      <p:ext uri="{BB962C8B-B14F-4D97-AF65-F5344CB8AC3E}">
        <p14:creationId xmlns:p14="http://schemas.microsoft.com/office/powerpoint/2010/main" val="194533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23</a:t>
            </a:fld>
            <a:endParaRPr lang="en-CH"/>
          </a:p>
        </p:txBody>
      </p:sp>
    </p:spTree>
    <p:extLst>
      <p:ext uri="{BB962C8B-B14F-4D97-AF65-F5344CB8AC3E}">
        <p14:creationId xmlns:p14="http://schemas.microsoft.com/office/powerpoint/2010/main" val="397331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lattice-ring-friendly: since we want to prove statement about ring element</a:t>
            </a:r>
          </a:p>
          <a:p>
            <a:endParaRPr lang="en-CH" dirty="0"/>
          </a:p>
          <a:p>
            <a:r>
              <a:rPr lang="en-GB" dirty="0"/>
              <a:t>flexible</a:t>
            </a:r>
            <a:r>
              <a:rPr lang="en-CH" dirty="0"/>
              <a:t>: in the sense that they don’t restrict the computations that can be performed</a:t>
            </a:r>
          </a:p>
          <a:p>
            <a:endParaRPr lang="en-CH" dirty="0"/>
          </a:p>
          <a:p>
            <a:r>
              <a:rPr lang="en-GB" dirty="0"/>
              <a:t>p</a:t>
            </a:r>
            <a:r>
              <a:rPr lang="en-CH" dirty="0"/>
              <a:t>ost-quantum, because the security of our FHE scheme may now depend on the soundness of the proof system</a:t>
            </a:r>
          </a:p>
          <a:p>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oubly-efficient: efficient to prove and efficient to verify</a:t>
            </a:r>
          </a:p>
          <a:p>
            <a:endParaRPr lang="en-CH" dirty="0"/>
          </a:p>
          <a:p>
            <a:r>
              <a:rPr lang="en-GB" dirty="0"/>
              <a:t>r</a:t>
            </a:r>
            <a:r>
              <a:rPr lang="en-CH" dirty="0"/>
              <a:t>unning on FHE hardware: we want to leverage the heterogeneous HW that has been used to accelerate FHE to run the integrity part as well</a:t>
            </a:r>
          </a:p>
        </p:txBody>
      </p:sp>
      <p:sp>
        <p:nvSpPr>
          <p:cNvPr id="4" name="Slide Number Placeholder 3"/>
          <p:cNvSpPr>
            <a:spLocks noGrp="1"/>
          </p:cNvSpPr>
          <p:nvPr>
            <p:ph type="sldNum" sz="quarter" idx="5"/>
          </p:nvPr>
        </p:nvSpPr>
        <p:spPr/>
        <p:txBody>
          <a:bodyPr/>
          <a:lstStyle/>
          <a:p>
            <a:fld id="{22D6E63F-8F24-A84D-9AE5-0442722AE2E9}" type="slidenum">
              <a:rPr lang="en-CH" smtClean="0"/>
              <a:t>25</a:t>
            </a:fld>
            <a:endParaRPr lang="en-CH"/>
          </a:p>
        </p:txBody>
      </p:sp>
    </p:spTree>
    <p:extLst>
      <p:ext uri="{BB962C8B-B14F-4D97-AF65-F5344CB8AC3E}">
        <p14:creationId xmlns:p14="http://schemas.microsoft.com/office/powerpoint/2010/main" val="236519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a:p>
            <a:r>
              <a:rPr lang="en-CH" dirty="0"/>
              <a:t>Because FHE is a v</a:t>
            </a:r>
            <a:r>
              <a:rPr lang="en-GB" dirty="0" err="1"/>
              <a:t>ery</a:t>
            </a:r>
            <a:r>
              <a:rPr lang="en-GB" dirty="0"/>
              <a:t> brittle encryption scheme, and it has a tendency to break catastrophically in real-world adversarial environments. </a:t>
            </a:r>
            <a:endParaRPr lang="en-CH" dirty="0"/>
          </a:p>
          <a:p>
            <a:r>
              <a:rPr lang="en-CH" dirty="0"/>
              <a:t>….</a:t>
            </a:r>
          </a:p>
          <a:p>
            <a:r>
              <a:rPr lang="en-CH" dirty="0"/>
              <a:t>More formally, all the state-of-the-art FHE schemes barely achieves IND-CPA, and often don’t even achieve a slighty stronger notion called IND-CPA-D, and are very vulnerable to these kinds of key recovery attacks. </a:t>
            </a:r>
          </a:p>
          <a:p>
            <a:endParaRPr lang="en-CH" dirty="0"/>
          </a:p>
          <a:p>
            <a:r>
              <a:rPr lang="en-CH" dirty="0"/>
              <a:t>- Add more integrity to </a:t>
            </a:r>
          </a:p>
          <a:p>
            <a:r>
              <a:rPr lang="en-CH" dirty="0"/>
              <a:t>What we want instead: a TEE </a:t>
            </a:r>
          </a:p>
          <a:p>
            <a:r>
              <a:rPr lang="en-CH" dirty="0"/>
              <a:t>Bring back later, with proofs attached and showing that we fix it</a:t>
            </a:r>
          </a:p>
          <a:p>
            <a:r>
              <a:rPr lang="en-CH" dirty="0"/>
              <a:t>Full key recovery attack</a:t>
            </a:r>
          </a:p>
          <a:p>
            <a:r>
              <a:rPr lang="en-CH" dirty="0"/>
              <a:t>Integrity implies KR / </a:t>
            </a:r>
          </a:p>
        </p:txBody>
      </p:sp>
      <p:sp>
        <p:nvSpPr>
          <p:cNvPr id="4" name="Slide Number Placeholder 3"/>
          <p:cNvSpPr>
            <a:spLocks noGrp="1"/>
          </p:cNvSpPr>
          <p:nvPr>
            <p:ph type="sldNum" sz="quarter" idx="5"/>
          </p:nvPr>
        </p:nvSpPr>
        <p:spPr/>
        <p:txBody>
          <a:bodyPr/>
          <a:lstStyle/>
          <a:p>
            <a:fld id="{22D6E63F-8F24-A84D-9AE5-0442722AE2E9}" type="slidenum">
              <a:rPr lang="en-CH" smtClean="0"/>
              <a:t>3</a:t>
            </a:fld>
            <a:endParaRPr lang="en-CH"/>
          </a:p>
        </p:txBody>
      </p:sp>
    </p:spTree>
    <p:extLst>
      <p:ext uri="{BB962C8B-B14F-4D97-AF65-F5344CB8AC3E}">
        <p14:creationId xmlns:p14="http://schemas.microsoft.com/office/powerpoint/2010/main" val="112950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And this is not a new insight, this has been known for at least a decade, only a few years after Gentry’s seminal work. And in fact, there are even discussions of this in the original paper that introduced the idea of “privacy homomorphisms” by Rivest, Adelman and Dertouzos back in 1978. </a:t>
            </a:r>
          </a:p>
          <a:p>
            <a:r>
              <a:rPr lang="en-CH" dirty="0"/>
              <a:t>However, it was never really the main problem of FHE, </a:t>
            </a:r>
          </a:p>
          <a:p>
            <a:endParaRPr lang="en-CH" dirty="0"/>
          </a:p>
          <a:p>
            <a:r>
              <a:rPr lang="en-CH" dirty="0"/>
              <a:t>So why am I talking about this at Real World Crypto 2024?</a:t>
            </a:r>
          </a:p>
          <a:p>
            <a:r>
              <a:rPr lang="en-CH" dirty="0"/>
              <a:t>- Because in the coming years, we are expecting a number of FHE milestones: </a:t>
            </a:r>
          </a:p>
          <a:p>
            <a:r>
              <a:rPr lang="en-CH" dirty="0"/>
              <a:t>- 2024: DPRIVE accelerators</a:t>
            </a:r>
          </a:p>
          <a:p>
            <a:r>
              <a:rPr lang="en-CH" dirty="0"/>
              <a:t>- 2025: ISO standard</a:t>
            </a:r>
          </a:p>
          <a:p>
            <a:r>
              <a:rPr lang="en-CH" dirty="0"/>
              <a:t>- 2026: NIST threshold crypto</a:t>
            </a:r>
          </a:p>
          <a:p>
            <a:r>
              <a:rPr lang="en-CH" dirty="0"/>
              <a:t>- Compilers</a:t>
            </a:r>
          </a:p>
          <a:p>
            <a:r>
              <a:rPr lang="en-CH" dirty="0"/>
              <a:t>- Community</a:t>
            </a:r>
          </a:p>
          <a:p>
            <a:endParaRPr lang="en-CH" dirty="0"/>
          </a:p>
          <a:p>
            <a:r>
              <a:rPr lang="en-CH" dirty="0"/>
              <a:t>Let’s talk about robust FHE for the real world…</a:t>
            </a:r>
          </a:p>
        </p:txBody>
      </p:sp>
      <p:sp>
        <p:nvSpPr>
          <p:cNvPr id="4" name="Slide Number Placeholder 3"/>
          <p:cNvSpPr>
            <a:spLocks noGrp="1"/>
          </p:cNvSpPr>
          <p:nvPr>
            <p:ph type="sldNum" sz="quarter" idx="5"/>
          </p:nvPr>
        </p:nvSpPr>
        <p:spPr/>
        <p:txBody>
          <a:bodyPr/>
          <a:lstStyle/>
          <a:p>
            <a:fld id="{22D6E63F-8F24-A84D-9AE5-0442722AE2E9}" type="slidenum">
              <a:rPr lang="en-CH" smtClean="0"/>
              <a:t>4</a:t>
            </a:fld>
            <a:endParaRPr lang="en-CH"/>
          </a:p>
        </p:txBody>
      </p:sp>
    </p:spTree>
    <p:extLst>
      <p:ext uri="{BB962C8B-B14F-4D97-AF65-F5344CB8AC3E}">
        <p14:creationId xmlns:p14="http://schemas.microsoft.com/office/powerpoint/2010/main" val="386488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 and I want to motivate that the key recovery attack that I showed 2 slides ago is actually a real concern. </a:t>
            </a:r>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So let’s dive in and focus on a few deployment and trust topologies from real-world examples: </a:t>
            </a:r>
          </a:p>
        </p:txBody>
      </p:sp>
      <p:sp>
        <p:nvSpPr>
          <p:cNvPr id="4" name="Slide Number Placeholder 3"/>
          <p:cNvSpPr>
            <a:spLocks noGrp="1"/>
          </p:cNvSpPr>
          <p:nvPr>
            <p:ph type="sldNum" sz="quarter" idx="5"/>
          </p:nvPr>
        </p:nvSpPr>
        <p:spPr/>
        <p:txBody>
          <a:bodyPr/>
          <a:lstStyle/>
          <a:p>
            <a:fld id="{22D6E63F-8F24-A84D-9AE5-0442722AE2E9}" type="slidenum">
              <a:rPr lang="en-CH" smtClean="0"/>
              <a:t>5</a:t>
            </a:fld>
            <a:endParaRPr lang="en-CH"/>
          </a:p>
        </p:txBody>
      </p:sp>
    </p:spTree>
    <p:extLst>
      <p:ext uri="{BB962C8B-B14F-4D97-AF65-F5344CB8AC3E}">
        <p14:creationId xmlns:p14="http://schemas.microsoft.com/office/powerpoint/2010/main" val="180874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 The canonical setting for FHE (ever since the 1978 “Privacy Homomorphisms” paper) is computation outsourcing: computationally weak client delegates work to a more powerful server. </a:t>
            </a:r>
          </a:p>
          <a:p>
            <a:r>
              <a:rPr lang="en-CH" dirty="0"/>
              <a:t>- This is also the setting that is mostly used in the literature on FHE integrity, but it is actually not very deployed in practice, simply because it is very hard to find a setting where outsourcing computation using FHE is better than simply computing locally on unencrypted data. x</a:t>
            </a:r>
          </a:p>
          <a:p>
            <a:endParaRPr lang="en-CH" dirty="0"/>
          </a:p>
          <a:p>
            <a:r>
              <a:rPr lang="en-CH" dirty="0"/>
              <a:t>- A related deployment pattern is the one of storage outsourcing, where the server holds a public, unencrypted database, and the client receives the encrypted result of some function f applied to its input and this database. In particular, we see this type of deployment for Private Information Retrieval protocols. </a:t>
            </a:r>
          </a:p>
          <a:p>
            <a:endParaRPr lang="en-CH" dirty="0"/>
          </a:p>
          <a:p>
            <a:r>
              <a:rPr lang="en-CH" dirty="0"/>
              <a:t>- Clear possibility of reaction oracle; malicious server is less clear, it could be somewhat trusted in some deployments. </a:t>
            </a:r>
          </a:p>
        </p:txBody>
      </p:sp>
      <p:sp>
        <p:nvSpPr>
          <p:cNvPr id="4" name="Slide Number Placeholder 3"/>
          <p:cNvSpPr>
            <a:spLocks noGrp="1"/>
          </p:cNvSpPr>
          <p:nvPr>
            <p:ph type="sldNum" sz="quarter" idx="5"/>
          </p:nvPr>
        </p:nvSpPr>
        <p:spPr/>
        <p:txBody>
          <a:bodyPr/>
          <a:lstStyle/>
          <a:p>
            <a:fld id="{22D6E63F-8F24-A84D-9AE5-0442722AE2E9}" type="slidenum">
              <a:rPr lang="en-CH" smtClean="0"/>
              <a:t>6</a:t>
            </a:fld>
            <a:endParaRPr lang="en-CH"/>
          </a:p>
        </p:txBody>
      </p:sp>
    </p:spTree>
    <p:extLst>
      <p:ext uri="{BB962C8B-B14F-4D97-AF65-F5344CB8AC3E}">
        <p14:creationId xmlns:p14="http://schemas.microsoft.com/office/powerpoint/2010/main" val="108926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However, when things start getting really interesting is when FHE is used for 2-party computations, which can be either server-driven, for example in the private set intersection protocol used in the Microsoft Edge password monitor, </a:t>
            </a:r>
          </a:p>
          <a:p>
            <a:r>
              <a:rPr lang="en-CH" dirty="0"/>
              <a:t>- or client-driven, as in the Korean Cording-I and Beomdong-I apps. </a:t>
            </a:r>
          </a:p>
          <a:p>
            <a:endParaRPr lang="en-CH" dirty="0"/>
          </a:p>
          <a:p>
            <a:r>
              <a:rPr lang="en-CH" dirty="0"/>
              <a:t>And you can see how the brittleness of FHE becomes very problematic in these deployment settings, which very naturally have untrusted parties (e.g., client devices) and a chock-full with reaction oracles. </a:t>
            </a:r>
          </a:p>
        </p:txBody>
      </p:sp>
      <p:sp>
        <p:nvSpPr>
          <p:cNvPr id="4" name="Slide Number Placeholder 3"/>
          <p:cNvSpPr>
            <a:spLocks noGrp="1"/>
          </p:cNvSpPr>
          <p:nvPr>
            <p:ph type="sldNum" sz="quarter" idx="5"/>
          </p:nvPr>
        </p:nvSpPr>
        <p:spPr/>
        <p:txBody>
          <a:bodyPr/>
          <a:lstStyle/>
          <a:p>
            <a:fld id="{22D6E63F-8F24-A84D-9AE5-0442722AE2E9}" type="slidenum">
              <a:rPr lang="en-CH" smtClean="0"/>
              <a:t>7</a:t>
            </a:fld>
            <a:endParaRPr lang="en-CH"/>
          </a:p>
        </p:txBody>
      </p:sp>
    </p:spTree>
    <p:extLst>
      <p:ext uri="{BB962C8B-B14F-4D97-AF65-F5344CB8AC3E}">
        <p14:creationId xmlns:p14="http://schemas.microsoft.com/office/powerpoint/2010/main" val="103938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And finally, FHE is also very useful for generic multi-party computation with limited bandwidth requirements, for example for </a:t>
            </a:r>
          </a:p>
          <a:p>
            <a:r>
              <a:rPr lang="en-CH" dirty="0"/>
              <a:t>- machine learning training, </a:t>
            </a:r>
          </a:p>
          <a:p>
            <a:r>
              <a:rPr lang="en-GB" dirty="0"/>
              <a:t>- or for private blockchains. </a:t>
            </a:r>
          </a:p>
        </p:txBody>
      </p:sp>
      <p:sp>
        <p:nvSpPr>
          <p:cNvPr id="4" name="Slide Number Placeholder 3"/>
          <p:cNvSpPr>
            <a:spLocks noGrp="1"/>
          </p:cNvSpPr>
          <p:nvPr>
            <p:ph type="sldNum" sz="quarter" idx="5"/>
          </p:nvPr>
        </p:nvSpPr>
        <p:spPr/>
        <p:txBody>
          <a:bodyPr/>
          <a:lstStyle/>
          <a:p>
            <a:fld id="{22D6E63F-8F24-A84D-9AE5-0442722AE2E9}" type="slidenum">
              <a:rPr lang="en-CH" smtClean="0"/>
              <a:t>8</a:t>
            </a:fld>
            <a:endParaRPr lang="en-CH"/>
          </a:p>
        </p:txBody>
      </p:sp>
    </p:spTree>
    <p:extLst>
      <p:ext uri="{BB962C8B-B14F-4D97-AF65-F5344CB8AC3E}">
        <p14:creationId xmlns:p14="http://schemas.microsoft.com/office/powerpoint/2010/main" val="157889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2D6E63F-8F24-A84D-9AE5-0442722AE2E9}" type="slidenum">
              <a:rPr lang="en-CH" smtClean="0"/>
              <a:t>9</a:t>
            </a:fld>
            <a:endParaRPr lang="en-CH"/>
          </a:p>
        </p:txBody>
      </p:sp>
    </p:spTree>
    <p:extLst>
      <p:ext uri="{BB962C8B-B14F-4D97-AF65-F5344CB8AC3E}">
        <p14:creationId xmlns:p14="http://schemas.microsoft.com/office/powerpoint/2010/main" val="53364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FD7D-1A9B-6567-3CFA-73FC438F431F}"/>
              </a:ext>
            </a:extLst>
          </p:cNvPr>
          <p:cNvSpPr>
            <a:spLocks noGrp="1"/>
          </p:cNvSpPr>
          <p:nvPr>
            <p:ph type="ctrTitle"/>
          </p:nvPr>
        </p:nvSpPr>
        <p:spPr>
          <a:xfrm>
            <a:off x="1524000" y="1122363"/>
            <a:ext cx="9144000" cy="2387600"/>
          </a:xfrm>
        </p:spPr>
        <p:txBody>
          <a:bodyPr anchor="b"/>
          <a:lstStyle>
            <a:lvl1pPr algn="ctr">
              <a:defRPr sz="6000" b="1" i="0"/>
            </a:lvl1pPr>
          </a:lstStyle>
          <a:p>
            <a:r>
              <a:rPr lang="en-GB" dirty="0"/>
              <a:t>Click to edit Master title style</a:t>
            </a:r>
            <a:endParaRPr lang="en-CH" dirty="0"/>
          </a:p>
        </p:txBody>
      </p:sp>
      <p:sp>
        <p:nvSpPr>
          <p:cNvPr id="3" name="Subtitle 2">
            <a:extLst>
              <a:ext uri="{FF2B5EF4-FFF2-40B4-BE49-F238E27FC236}">
                <a16:creationId xmlns:a16="http://schemas.microsoft.com/office/drawing/2014/main" id="{999E7976-C9FE-263F-18A3-5A30CF9063D5}"/>
              </a:ext>
            </a:extLst>
          </p:cNvPr>
          <p:cNvSpPr>
            <a:spLocks noGrp="1"/>
          </p:cNvSpPr>
          <p:nvPr>
            <p:ph type="subTitle" idx="1"/>
          </p:nvPr>
        </p:nvSpPr>
        <p:spPr>
          <a:xfrm>
            <a:off x="1524000" y="3602038"/>
            <a:ext cx="9144000" cy="1655762"/>
          </a:xfrm>
        </p:spPr>
        <p:txBody>
          <a:bodyPr/>
          <a:lstStyle>
            <a:lvl1pPr marL="0" indent="0" algn="ctr">
              <a:buNone/>
              <a:defRPr sz="2400" b="1"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CH" dirty="0"/>
          </a:p>
        </p:txBody>
      </p:sp>
      <p:sp>
        <p:nvSpPr>
          <p:cNvPr id="4" name="Date Placeholder 3">
            <a:extLst>
              <a:ext uri="{FF2B5EF4-FFF2-40B4-BE49-F238E27FC236}">
                <a16:creationId xmlns:a16="http://schemas.microsoft.com/office/drawing/2014/main" id="{7F02B4B3-8EDC-79C4-23A1-A1B3DC3F7D43}"/>
              </a:ext>
            </a:extLst>
          </p:cNvPr>
          <p:cNvSpPr>
            <a:spLocks noGrp="1"/>
          </p:cNvSpPr>
          <p:nvPr>
            <p:ph type="dt" sz="half" idx="10"/>
          </p:nvPr>
        </p:nvSpPr>
        <p:spPr/>
        <p:txBody>
          <a:bodyPr/>
          <a:lstStyle>
            <a:lvl1pPr>
              <a:defRPr b="1" i="0"/>
            </a:lvl1pPr>
          </a:lstStyle>
          <a:p>
            <a:fld id="{293877F8-8F57-3840-8B27-DB62E5AB1CCF}" type="datetime1">
              <a:rPr lang="de-CH" smtClean="0"/>
              <a:pPr/>
              <a:t>26.03.24</a:t>
            </a:fld>
            <a:endParaRPr lang="en-CH" dirty="0"/>
          </a:p>
        </p:txBody>
      </p:sp>
      <p:sp>
        <p:nvSpPr>
          <p:cNvPr id="5" name="Footer Placeholder 4">
            <a:extLst>
              <a:ext uri="{FF2B5EF4-FFF2-40B4-BE49-F238E27FC236}">
                <a16:creationId xmlns:a16="http://schemas.microsoft.com/office/drawing/2014/main" id="{68D483E3-09A0-D756-E8FF-2E1327A19F0F}"/>
              </a:ext>
            </a:extLst>
          </p:cNvPr>
          <p:cNvSpPr>
            <a:spLocks noGrp="1"/>
          </p:cNvSpPr>
          <p:nvPr>
            <p:ph type="ftr" sz="quarter" idx="11"/>
          </p:nvPr>
        </p:nvSpPr>
        <p:spPr/>
        <p:txBody>
          <a:bodyPr/>
          <a:lstStyle>
            <a:lvl1pPr>
              <a:defRPr b="1" i="0"/>
            </a:lvl1pPr>
          </a:lstStyle>
          <a:p>
            <a:endParaRPr lang="en-CH" dirty="0"/>
          </a:p>
        </p:txBody>
      </p:sp>
      <p:sp>
        <p:nvSpPr>
          <p:cNvPr id="6" name="Slide Number Placeholder 5">
            <a:extLst>
              <a:ext uri="{FF2B5EF4-FFF2-40B4-BE49-F238E27FC236}">
                <a16:creationId xmlns:a16="http://schemas.microsoft.com/office/drawing/2014/main" id="{D170C1CF-7FAF-E88B-8155-07CAA5DA34A3}"/>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294589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F091-A724-2C47-84EA-CFBC8E1EBA10}"/>
              </a:ext>
            </a:extLst>
          </p:cNvPr>
          <p:cNvSpPr>
            <a:spLocks noGrp="1"/>
          </p:cNvSpPr>
          <p:nvPr>
            <p:ph type="title"/>
          </p:nvPr>
        </p:nvSpPr>
        <p:spPr/>
        <p:txBody>
          <a:bodyPr/>
          <a:lstStyle>
            <a:lvl1pPr>
              <a:defRPr b="1" i="0"/>
            </a:lvl1pPr>
          </a:lstStyle>
          <a:p>
            <a:r>
              <a:rPr lang="en-GB" dirty="0"/>
              <a:t>Click to edit Master title style</a:t>
            </a:r>
            <a:endParaRPr lang="en-CH" dirty="0"/>
          </a:p>
        </p:txBody>
      </p:sp>
      <p:sp>
        <p:nvSpPr>
          <p:cNvPr id="3" name="Vertical Text Placeholder 2">
            <a:extLst>
              <a:ext uri="{FF2B5EF4-FFF2-40B4-BE49-F238E27FC236}">
                <a16:creationId xmlns:a16="http://schemas.microsoft.com/office/drawing/2014/main" id="{73645C0A-478F-52A9-E0E7-7455288EEF88}"/>
              </a:ext>
            </a:extLst>
          </p:cNvPr>
          <p:cNvSpPr>
            <a:spLocks noGrp="1"/>
          </p:cNvSpPr>
          <p:nvPr>
            <p:ph type="body" orient="vert" idx="1"/>
          </p:nvPr>
        </p:nvSpPr>
        <p:spPr/>
        <p:txBody>
          <a:bodyPr vert="eaVert"/>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9BF83F21-2132-38F6-9A03-BC721F6A0A14}"/>
              </a:ext>
            </a:extLst>
          </p:cNvPr>
          <p:cNvSpPr>
            <a:spLocks noGrp="1"/>
          </p:cNvSpPr>
          <p:nvPr>
            <p:ph type="dt" sz="half" idx="10"/>
          </p:nvPr>
        </p:nvSpPr>
        <p:spPr/>
        <p:txBody>
          <a:bodyPr/>
          <a:lstStyle>
            <a:lvl1pPr>
              <a:defRPr b="1" i="0"/>
            </a:lvl1pPr>
          </a:lstStyle>
          <a:p>
            <a:fld id="{1F85515B-2E87-B84B-A454-D8465282A15E}" type="datetime1">
              <a:rPr lang="de-CH" smtClean="0"/>
              <a:pPr/>
              <a:t>26.03.24</a:t>
            </a:fld>
            <a:endParaRPr lang="en-CH" dirty="0"/>
          </a:p>
        </p:txBody>
      </p:sp>
      <p:sp>
        <p:nvSpPr>
          <p:cNvPr id="5" name="Footer Placeholder 4">
            <a:extLst>
              <a:ext uri="{FF2B5EF4-FFF2-40B4-BE49-F238E27FC236}">
                <a16:creationId xmlns:a16="http://schemas.microsoft.com/office/drawing/2014/main" id="{1EAA4241-B1A9-25CB-A660-47E05FBB0D59}"/>
              </a:ext>
            </a:extLst>
          </p:cNvPr>
          <p:cNvSpPr>
            <a:spLocks noGrp="1"/>
          </p:cNvSpPr>
          <p:nvPr>
            <p:ph type="ftr" sz="quarter" idx="11"/>
          </p:nvPr>
        </p:nvSpPr>
        <p:spPr/>
        <p:txBody>
          <a:bodyPr/>
          <a:lstStyle>
            <a:lvl1pPr>
              <a:defRPr b="1" i="0"/>
            </a:lvl1pPr>
          </a:lstStyle>
          <a:p>
            <a:endParaRPr lang="en-CH" dirty="0"/>
          </a:p>
        </p:txBody>
      </p:sp>
      <p:sp>
        <p:nvSpPr>
          <p:cNvPr id="6" name="Slide Number Placeholder 5">
            <a:extLst>
              <a:ext uri="{FF2B5EF4-FFF2-40B4-BE49-F238E27FC236}">
                <a16:creationId xmlns:a16="http://schemas.microsoft.com/office/drawing/2014/main" id="{02DC3166-C1F4-AEFA-C91B-8266F5D95656}"/>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263961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86AA3-6ACA-AF85-17DB-3A8996E3C55F}"/>
              </a:ext>
            </a:extLst>
          </p:cNvPr>
          <p:cNvSpPr>
            <a:spLocks noGrp="1"/>
          </p:cNvSpPr>
          <p:nvPr>
            <p:ph type="title" orient="vert"/>
          </p:nvPr>
        </p:nvSpPr>
        <p:spPr>
          <a:xfrm>
            <a:off x="8724900" y="365125"/>
            <a:ext cx="2628900" cy="5811838"/>
          </a:xfrm>
        </p:spPr>
        <p:txBody>
          <a:bodyPr vert="eaVert"/>
          <a:lstStyle>
            <a:lvl1pPr>
              <a:defRPr b="1" i="0"/>
            </a:lvl1pPr>
          </a:lstStyle>
          <a:p>
            <a:r>
              <a:rPr lang="en-GB" dirty="0"/>
              <a:t>Click to edit Master title style</a:t>
            </a:r>
            <a:endParaRPr lang="en-CH" dirty="0"/>
          </a:p>
        </p:txBody>
      </p:sp>
      <p:sp>
        <p:nvSpPr>
          <p:cNvPr id="3" name="Vertical Text Placeholder 2">
            <a:extLst>
              <a:ext uri="{FF2B5EF4-FFF2-40B4-BE49-F238E27FC236}">
                <a16:creationId xmlns:a16="http://schemas.microsoft.com/office/drawing/2014/main" id="{9E7E1BED-FAD6-5BB2-CA04-8B98407791E4}"/>
              </a:ext>
            </a:extLst>
          </p:cNvPr>
          <p:cNvSpPr>
            <a:spLocks noGrp="1"/>
          </p:cNvSpPr>
          <p:nvPr>
            <p:ph type="body" orient="vert" idx="1"/>
          </p:nvPr>
        </p:nvSpPr>
        <p:spPr>
          <a:xfrm>
            <a:off x="838200" y="365125"/>
            <a:ext cx="7734300" cy="5811838"/>
          </a:xfrm>
        </p:spPr>
        <p:txBody>
          <a:bodyPr vert="eaVert"/>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84D4EAC9-E24E-5AAC-4892-1C5790EE0E59}"/>
              </a:ext>
            </a:extLst>
          </p:cNvPr>
          <p:cNvSpPr>
            <a:spLocks noGrp="1"/>
          </p:cNvSpPr>
          <p:nvPr>
            <p:ph type="dt" sz="half" idx="10"/>
          </p:nvPr>
        </p:nvSpPr>
        <p:spPr/>
        <p:txBody>
          <a:bodyPr/>
          <a:lstStyle>
            <a:lvl1pPr>
              <a:defRPr b="1" i="0"/>
            </a:lvl1pPr>
          </a:lstStyle>
          <a:p>
            <a:fld id="{0B8CF732-40DA-CD49-A614-C494BD863084}" type="datetime1">
              <a:rPr lang="de-CH" smtClean="0"/>
              <a:pPr/>
              <a:t>26.03.24</a:t>
            </a:fld>
            <a:endParaRPr lang="en-CH" dirty="0"/>
          </a:p>
        </p:txBody>
      </p:sp>
      <p:sp>
        <p:nvSpPr>
          <p:cNvPr id="5" name="Footer Placeholder 4">
            <a:extLst>
              <a:ext uri="{FF2B5EF4-FFF2-40B4-BE49-F238E27FC236}">
                <a16:creationId xmlns:a16="http://schemas.microsoft.com/office/drawing/2014/main" id="{404C97C0-B77C-92D9-78E2-716748789A5F}"/>
              </a:ext>
            </a:extLst>
          </p:cNvPr>
          <p:cNvSpPr>
            <a:spLocks noGrp="1"/>
          </p:cNvSpPr>
          <p:nvPr>
            <p:ph type="ftr" sz="quarter" idx="11"/>
          </p:nvPr>
        </p:nvSpPr>
        <p:spPr/>
        <p:txBody>
          <a:bodyPr/>
          <a:lstStyle>
            <a:lvl1pPr>
              <a:defRPr b="1" i="0"/>
            </a:lvl1pPr>
          </a:lstStyle>
          <a:p>
            <a:endParaRPr lang="en-CH" dirty="0"/>
          </a:p>
        </p:txBody>
      </p:sp>
      <p:sp>
        <p:nvSpPr>
          <p:cNvPr id="6" name="Slide Number Placeholder 5">
            <a:extLst>
              <a:ext uri="{FF2B5EF4-FFF2-40B4-BE49-F238E27FC236}">
                <a16:creationId xmlns:a16="http://schemas.microsoft.com/office/drawing/2014/main" id="{0B16624F-48B5-3127-14B4-D74188BCD576}"/>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89767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b="1" i="0"/>
            </a:lvl1pPr>
          </a:lstStyle>
          <a:p>
            <a:r>
              <a:rPr lang="de-DE" noProof="0" dirty="0"/>
              <a:t>Mastertitelformat bearbeiten</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b="1" i="0"/>
            </a:lvl1pPr>
          </a:lstStyle>
          <a:p>
            <a:fld id="{5ACA52AF-F19D-405C-AD5F-7D94B96A5CC3}" type="slidenum">
              <a:rPr lang="de-CH" smtClean="0"/>
              <a:pPr/>
              <a:t>‹#›</a:t>
            </a:fld>
            <a:endParaRPr lang="de-CH" dirty="0"/>
          </a:p>
        </p:txBody>
      </p:sp>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b="1" i="0"/>
            </a:lvl1pPr>
          </a:lstStyle>
          <a:p>
            <a:r>
              <a:rPr lang="de-DE" noProof="0" dirty="0"/>
              <a:t>Bild durch Klicken auf Symbol hinzufügen</a:t>
            </a:r>
            <a:endParaRPr lang="de-CH" noProof="0" dirty="0"/>
          </a:p>
        </p:txBody>
      </p:sp>
    </p:spTree>
    <p:extLst>
      <p:ext uri="{BB962C8B-B14F-4D97-AF65-F5344CB8AC3E}">
        <p14:creationId xmlns:p14="http://schemas.microsoft.com/office/powerpoint/2010/main" val="407159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6489-30B0-8C5F-F5A8-57D65641B358}"/>
              </a:ext>
            </a:extLst>
          </p:cNvPr>
          <p:cNvSpPr>
            <a:spLocks noGrp="1"/>
          </p:cNvSpPr>
          <p:nvPr>
            <p:ph type="title"/>
          </p:nvPr>
        </p:nvSpPr>
        <p:spPr/>
        <p:txBody>
          <a:bodyPr/>
          <a:lstStyle>
            <a:lvl1pPr>
              <a:defRPr b="1" i="0"/>
            </a:lvl1pPr>
          </a:lstStyle>
          <a:p>
            <a:r>
              <a:rPr lang="en-GB" dirty="0"/>
              <a:t>Click to edit Master title style</a:t>
            </a:r>
            <a:endParaRPr lang="en-CH" dirty="0"/>
          </a:p>
        </p:txBody>
      </p:sp>
      <p:sp>
        <p:nvSpPr>
          <p:cNvPr id="3" name="Content Placeholder 2">
            <a:extLst>
              <a:ext uri="{FF2B5EF4-FFF2-40B4-BE49-F238E27FC236}">
                <a16:creationId xmlns:a16="http://schemas.microsoft.com/office/drawing/2014/main" id="{5A27024A-D51B-DC73-4E8B-C7ADF3775F26}"/>
              </a:ext>
            </a:extLst>
          </p:cNvPr>
          <p:cNvSpPr>
            <a:spLocks noGrp="1"/>
          </p:cNvSpPr>
          <p:nvPr>
            <p:ph idx="1"/>
          </p:nvPr>
        </p:nvSpPr>
        <p:spPr/>
        <p:txBody>
          <a:bodyPr/>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B77D4B86-70F9-CEA4-9273-12EA8826D3F5}"/>
              </a:ext>
            </a:extLst>
          </p:cNvPr>
          <p:cNvSpPr>
            <a:spLocks noGrp="1"/>
          </p:cNvSpPr>
          <p:nvPr>
            <p:ph type="dt" sz="half" idx="10"/>
          </p:nvPr>
        </p:nvSpPr>
        <p:spPr/>
        <p:txBody>
          <a:bodyPr/>
          <a:lstStyle>
            <a:lvl1pPr>
              <a:defRPr b="1" i="0"/>
            </a:lvl1pPr>
          </a:lstStyle>
          <a:p>
            <a:fld id="{4BF3A85F-46DE-5A4D-B700-37EB61E60722}" type="datetime1">
              <a:rPr lang="de-CH" smtClean="0"/>
              <a:pPr/>
              <a:t>26.03.24</a:t>
            </a:fld>
            <a:endParaRPr lang="en-CH" dirty="0"/>
          </a:p>
        </p:txBody>
      </p:sp>
      <p:sp>
        <p:nvSpPr>
          <p:cNvPr id="5" name="Footer Placeholder 4">
            <a:extLst>
              <a:ext uri="{FF2B5EF4-FFF2-40B4-BE49-F238E27FC236}">
                <a16:creationId xmlns:a16="http://schemas.microsoft.com/office/drawing/2014/main" id="{20C7D913-0916-AB90-BA6A-4C07DFBEBA8A}"/>
              </a:ext>
            </a:extLst>
          </p:cNvPr>
          <p:cNvSpPr>
            <a:spLocks noGrp="1"/>
          </p:cNvSpPr>
          <p:nvPr>
            <p:ph type="ftr" sz="quarter" idx="11"/>
          </p:nvPr>
        </p:nvSpPr>
        <p:spPr/>
        <p:txBody>
          <a:bodyPr/>
          <a:lstStyle>
            <a:lvl1pPr>
              <a:defRPr b="1" i="0"/>
            </a:lvl1pPr>
          </a:lstStyle>
          <a:p>
            <a:endParaRPr lang="en-CH" dirty="0"/>
          </a:p>
        </p:txBody>
      </p:sp>
      <p:sp>
        <p:nvSpPr>
          <p:cNvPr id="6" name="Slide Number Placeholder 5">
            <a:extLst>
              <a:ext uri="{FF2B5EF4-FFF2-40B4-BE49-F238E27FC236}">
                <a16:creationId xmlns:a16="http://schemas.microsoft.com/office/drawing/2014/main" id="{FEC4D889-E3BA-A38C-17EB-CF3D7088C78C}"/>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427060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F104-3491-F09E-E84D-75CFF09B57B2}"/>
              </a:ext>
            </a:extLst>
          </p:cNvPr>
          <p:cNvSpPr>
            <a:spLocks noGrp="1"/>
          </p:cNvSpPr>
          <p:nvPr>
            <p:ph type="title"/>
          </p:nvPr>
        </p:nvSpPr>
        <p:spPr>
          <a:xfrm>
            <a:off x="831850" y="1709738"/>
            <a:ext cx="10515600" cy="2852737"/>
          </a:xfrm>
        </p:spPr>
        <p:txBody>
          <a:bodyPr anchor="b"/>
          <a:lstStyle>
            <a:lvl1pPr>
              <a:defRPr sz="6000" b="1" i="0"/>
            </a:lvl1pPr>
          </a:lstStyle>
          <a:p>
            <a:r>
              <a:rPr lang="en-GB" dirty="0"/>
              <a:t>Click to edit Master title style</a:t>
            </a:r>
            <a:endParaRPr lang="en-CH" dirty="0"/>
          </a:p>
        </p:txBody>
      </p:sp>
      <p:sp>
        <p:nvSpPr>
          <p:cNvPr id="3" name="Text Placeholder 2">
            <a:extLst>
              <a:ext uri="{FF2B5EF4-FFF2-40B4-BE49-F238E27FC236}">
                <a16:creationId xmlns:a16="http://schemas.microsoft.com/office/drawing/2014/main" id="{9C66DAA4-726E-AE7E-836E-4F6BCD6B7014}"/>
              </a:ext>
            </a:extLst>
          </p:cNvPr>
          <p:cNvSpPr>
            <a:spLocks noGrp="1"/>
          </p:cNvSpPr>
          <p:nvPr>
            <p:ph type="body" idx="1"/>
          </p:nvPr>
        </p:nvSpPr>
        <p:spPr>
          <a:xfrm>
            <a:off x="831850" y="4589463"/>
            <a:ext cx="10515600" cy="1500187"/>
          </a:xfrm>
        </p:spPr>
        <p:txBody>
          <a:bodyPr/>
          <a:lstStyle>
            <a:lvl1pPr marL="0" indent="0">
              <a:buNone/>
              <a:defRPr sz="2400" b="1"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B47F927-E490-7D86-D86F-D8953132FE4F}"/>
              </a:ext>
            </a:extLst>
          </p:cNvPr>
          <p:cNvSpPr>
            <a:spLocks noGrp="1"/>
          </p:cNvSpPr>
          <p:nvPr>
            <p:ph type="dt" sz="half" idx="10"/>
          </p:nvPr>
        </p:nvSpPr>
        <p:spPr/>
        <p:txBody>
          <a:bodyPr/>
          <a:lstStyle>
            <a:lvl1pPr>
              <a:defRPr b="1" i="0"/>
            </a:lvl1pPr>
          </a:lstStyle>
          <a:p>
            <a:fld id="{77349EEB-257A-1049-B98F-3BBC0C326FD7}" type="datetime1">
              <a:rPr lang="de-CH" smtClean="0"/>
              <a:pPr/>
              <a:t>26.03.24</a:t>
            </a:fld>
            <a:endParaRPr lang="en-CH" dirty="0"/>
          </a:p>
        </p:txBody>
      </p:sp>
      <p:sp>
        <p:nvSpPr>
          <p:cNvPr id="5" name="Footer Placeholder 4">
            <a:extLst>
              <a:ext uri="{FF2B5EF4-FFF2-40B4-BE49-F238E27FC236}">
                <a16:creationId xmlns:a16="http://schemas.microsoft.com/office/drawing/2014/main" id="{2988142E-67AF-CF5C-F4BE-FE9E6A46DFCB}"/>
              </a:ext>
            </a:extLst>
          </p:cNvPr>
          <p:cNvSpPr>
            <a:spLocks noGrp="1"/>
          </p:cNvSpPr>
          <p:nvPr>
            <p:ph type="ftr" sz="quarter" idx="11"/>
          </p:nvPr>
        </p:nvSpPr>
        <p:spPr/>
        <p:txBody>
          <a:bodyPr/>
          <a:lstStyle>
            <a:lvl1pPr>
              <a:defRPr b="1" i="0"/>
            </a:lvl1pPr>
          </a:lstStyle>
          <a:p>
            <a:endParaRPr lang="en-CH" dirty="0"/>
          </a:p>
        </p:txBody>
      </p:sp>
      <p:sp>
        <p:nvSpPr>
          <p:cNvPr id="6" name="Slide Number Placeholder 5">
            <a:extLst>
              <a:ext uri="{FF2B5EF4-FFF2-40B4-BE49-F238E27FC236}">
                <a16:creationId xmlns:a16="http://schemas.microsoft.com/office/drawing/2014/main" id="{2D6C709D-09CE-5CF8-1044-5ECA5CA7B0A8}"/>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187702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30C0-EF0B-F7B7-53D0-4E671051BCC8}"/>
              </a:ext>
            </a:extLst>
          </p:cNvPr>
          <p:cNvSpPr>
            <a:spLocks noGrp="1"/>
          </p:cNvSpPr>
          <p:nvPr>
            <p:ph type="title"/>
          </p:nvPr>
        </p:nvSpPr>
        <p:spPr/>
        <p:txBody>
          <a:bodyPr/>
          <a:lstStyle>
            <a:lvl1pPr>
              <a:defRPr b="1" i="0"/>
            </a:lvl1pPr>
          </a:lstStyle>
          <a:p>
            <a:r>
              <a:rPr lang="en-GB" dirty="0"/>
              <a:t>Click to edit Master title style</a:t>
            </a:r>
            <a:endParaRPr lang="en-CH" dirty="0"/>
          </a:p>
        </p:txBody>
      </p:sp>
      <p:sp>
        <p:nvSpPr>
          <p:cNvPr id="3" name="Content Placeholder 2">
            <a:extLst>
              <a:ext uri="{FF2B5EF4-FFF2-40B4-BE49-F238E27FC236}">
                <a16:creationId xmlns:a16="http://schemas.microsoft.com/office/drawing/2014/main" id="{090C2CF3-FE38-6275-2185-405CA8E8FDA0}"/>
              </a:ext>
            </a:extLst>
          </p:cNvPr>
          <p:cNvSpPr>
            <a:spLocks noGrp="1"/>
          </p:cNvSpPr>
          <p:nvPr>
            <p:ph sz="half" idx="1"/>
          </p:nvPr>
        </p:nvSpPr>
        <p:spPr>
          <a:xfrm>
            <a:off x="838200" y="1825625"/>
            <a:ext cx="5181600" cy="4351338"/>
          </a:xfrm>
        </p:spPr>
        <p:txBody>
          <a:bodyPr/>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Content Placeholder 3">
            <a:extLst>
              <a:ext uri="{FF2B5EF4-FFF2-40B4-BE49-F238E27FC236}">
                <a16:creationId xmlns:a16="http://schemas.microsoft.com/office/drawing/2014/main" id="{A772491F-D02B-3D45-D28B-DAD57913F8D9}"/>
              </a:ext>
            </a:extLst>
          </p:cNvPr>
          <p:cNvSpPr>
            <a:spLocks noGrp="1"/>
          </p:cNvSpPr>
          <p:nvPr>
            <p:ph sz="half" idx="2"/>
          </p:nvPr>
        </p:nvSpPr>
        <p:spPr>
          <a:xfrm>
            <a:off x="6172200" y="1825625"/>
            <a:ext cx="5181600" cy="4351338"/>
          </a:xfrm>
        </p:spPr>
        <p:txBody>
          <a:bodyPr/>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5" name="Date Placeholder 4">
            <a:extLst>
              <a:ext uri="{FF2B5EF4-FFF2-40B4-BE49-F238E27FC236}">
                <a16:creationId xmlns:a16="http://schemas.microsoft.com/office/drawing/2014/main" id="{441564F8-A6A0-CD98-970B-214F231515B4}"/>
              </a:ext>
            </a:extLst>
          </p:cNvPr>
          <p:cNvSpPr>
            <a:spLocks noGrp="1"/>
          </p:cNvSpPr>
          <p:nvPr>
            <p:ph type="dt" sz="half" idx="10"/>
          </p:nvPr>
        </p:nvSpPr>
        <p:spPr/>
        <p:txBody>
          <a:bodyPr/>
          <a:lstStyle>
            <a:lvl1pPr>
              <a:defRPr b="1" i="0"/>
            </a:lvl1pPr>
          </a:lstStyle>
          <a:p>
            <a:fld id="{9C0BBE4C-33EF-5148-AFD9-0245B02B2E6A}" type="datetime1">
              <a:rPr lang="de-CH" smtClean="0"/>
              <a:pPr/>
              <a:t>26.03.24</a:t>
            </a:fld>
            <a:endParaRPr lang="en-CH" dirty="0"/>
          </a:p>
        </p:txBody>
      </p:sp>
      <p:sp>
        <p:nvSpPr>
          <p:cNvPr id="6" name="Footer Placeholder 5">
            <a:extLst>
              <a:ext uri="{FF2B5EF4-FFF2-40B4-BE49-F238E27FC236}">
                <a16:creationId xmlns:a16="http://schemas.microsoft.com/office/drawing/2014/main" id="{58B951B1-F642-6D8A-78A0-A1EFF14BB633}"/>
              </a:ext>
            </a:extLst>
          </p:cNvPr>
          <p:cNvSpPr>
            <a:spLocks noGrp="1"/>
          </p:cNvSpPr>
          <p:nvPr>
            <p:ph type="ftr" sz="quarter" idx="11"/>
          </p:nvPr>
        </p:nvSpPr>
        <p:spPr/>
        <p:txBody>
          <a:bodyPr/>
          <a:lstStyle>
            <a:lvl1pPr>
              <a:defRPr b="1" i="0"/>
            </a:lvl1pPr>
          </a:lstStyle>
          <a:p>
            <a:endParaRPr lang="en-CH" dirty="0"/>
          </a:p>
        </p:txBody>
      </p:sp>
      <p:sp>
        <p:nvSpPr>
          <p:cNvPr id="7" name="Slide Number Placeholder 6">
            <a:extLst>
              <a:ext uri="{FF2B5EF4-FFF2-40B4-BE49-F238E27FC236}">
                <a16:creationId xmlns:a16="http://schemas.microsoft.com/office/drawing/2014/main" id="{7C8C22B2-F73E-422A-0207-46DC950D9E1E}"/>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374564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A291-FA49-7485-7261-103622990AE2}"/>
              </a:ext>
            </a:extLst>
          </p:cNvPr>
          <p:cNvSpPr>
            <a:spLocks noGrp="1"/>
          </p:cNvSpPr>
          <p:nvPr>
            <p:ph type="title"/>
          </p:nvPr>
        </p:nvSpPr>
        <p:spPr>
          <a:xfrm>
            <a:off x="839788" y="365125"/>
            <a:ext cx="10515600" cy="1325563"/>
          </a:xfrm>
        </p:spPr>
        <p:txBody>
          <a:bodyPr/>
          <a:lstStyle>
            <a:lvl1pPr>
              <a:defRPr b="1" i="0"/>
            </a:lvl1pPr>
          </a:lstStyle>
          <a:p>
            <a:r>
              <a:rPr lang="en-GB" dirty="0"/>
              <a:t>Click to edit Master title style</a:t>
            </a:r>
            <a:endParaRPr lang="en-CH" dirty="0"/>
          </a:p>
        </p:txBody>
      </p:sp>
      <p:sp>
        <p:nvSpPr>
          <p:cNvPr id="3" name="Text Placeholder 2">
            <a:extLst>
              <a:ext uri="{FF2B5EF4-FFF2-40B4-BE49-F238E27FC236}">
                <a16:creationId xmlns:a16="http://schemas.microsoft.com/office/drawing/2014/main" id="{2C9FBD5D-AD1A-1D44-BBA1-880715E741C7}"/>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F8E4AB3-8152-33CF-09E6-44B967108EDA}"/>
              </a:ext>
            </a:extLst>
          </p:cNvPr>
          <p:cNvSpPr>
            <a:spLocks noGrp="1"/>
          </p:cNvSpPr>
          <p:nvPr>
            <p:ph sz="half" idx="2"/>
          </p:nvPr>
        </p:nvSpPr>
        <p:spPr>
          <a:xfrm>
            <a:off x="839788" y="2505075"/>
            <a:ext cx="5157787" cy="3684588"/>
          </a:xfrm>
        </p:spPr>
        <p:txBody>
          <a:bodyPr/>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5" name="Text Placeholder 4">
            <a:extLst>
              <a:ext uri="{FF2B5EF4-FFF2-40B4-BE49-F238E27FC236}">
                <a16:creationId xmlns:a16="http://schemas.microsoft.com/office/drawing/2014/main" id="{D40C4C6A-E846-A191-7D5B-7F7E6B7F2561}"/>
              </a:ext>
            </a:extLst>
          </p:cNvPr>
          <p:cNvSpPr>
            <a:spLocks noGrp="1"/>
          </p:cNvSpPr>
          <p:nvPr>
            <p:ph type="body" sz="quarter" idx="3"/>
          </p:nvPr>
        </p:nvSpPr>
        <p:spPr>
          <a:xfrm>
            <a:off x="6172200" y="1681163"/>
            <a:ext cx="5183188"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3EFC26C-ABF7-3D7C-1008-9D3E858C60AB}"/>
              </a:ext>
            </a:extLst>
          </p:cNvPr>
          <p:cNvSpPr>
            <a:spLocks noGrp="1"/>
          </p:cNvSpPr>
          <p:nvPr>
            <p:ph sz="quarter" idx="4"/>
          </p:nvPr>
        </p:nvSpPr>
        <p:spPr>
          <a:xfrm>
            <a:off x="6172200" y="2505075"/>
            <a:ext cx="5183188" cy="3684588"/>
          </a:xfrm>
        </p:spPr>
        <p:txBody>
          <a:bodyPr/>
          <a:lstStyle>
            <a:lvl1pPr>
              <a:defRPr b="1" i="0"/>
            </a:lvl1pPr>
            <a:lvl2pPr>
              <a:defRPr b="1" i="0"/>
            </a:lvl2pPr>
            <a:lvl3pPr>
              <a:defRPr b="1" i="0"/>
            </a:lvl3pPr>
            <a:lvl4pPr>
              <a:defRPr b="1" i="0"/>
            </a:lvl4pPr>
            <a:lvl5pPr>
              <a:defRPr b="1"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7" name="Date Placeholder 6">
            <a:extLst>
              <a:ext uri="{FF2B5EF4-FFF2-40B4-BE49-F238E27FC236}">
                <a16:creationId xmlns:a16="http://schemas.microsoft.com/office/drawing/2014/main" id="{3A2CC20C-0461-5358-637E-5A88994FE74C}"/>
              </a:ext>
            </a:extLst>
          </p:cNvPr>
          <p:cNvSpPr>
            <a:spLocks noGrp="1"/>
          </p:cNvSpPr>
          <p:nvPr>
            <p:ph type="dt" sz="half" idx="10"/>
          </p:nvPr>
        </p:nvSpPr>
        <p:spPr/>
        <p:txBody>
          <a:bodyPr/>
          <a:lstStyle>
            <a:lvl1pPr>
              <a:defRPr b="1" i="0"/>
            </a:lvl1pPr>
          </a:lstStyle>
          <a:p>
            <a:fld id="{D76E0305-A41E-764B-AF9E-6D1D4C50A043}" type="datetime1">
              <a:rPr lang="de-CH" smtClean="0"/>
              <a:pPr/>
              <a:t>26.03.24</a:t>
            </a:fld>
            <a:endParaRPr lang="en-CH" dirty="0"/>
          </a:p>
        </p:txBody>
      </p:sp>
      <p:sp>
        <p:nvSpPr>
          <p:cNvPr id="8" name="Footer Placeholder 7">
            <a:extLst>
              <a:ext uri="{FF2B5EF4-FFF2-40B4-BE49-F238E27FC236}">
                <a16:creationId xmlns:a16="http://schemas.microsoft.com/office/drawing/2014/main" id="{432BE35F-90B7-9A62-B814-FD0BC9BFB010}"/>
              </a:ext>
            </a:extLst>
          </p:cNvPr>
          <p:cNvSpPr>
            <a:spLocks noGrp="1"/>
          </p:cNvSpPr>
          <p:nvPr>
            <p:ph type="ftr" sz="quarter" idx="11"/>
          </p:nvPr>
        </p:nvSpPr>
        <p:spPr/>
        <p:txBody>
          <a:bodyPr/>
          <a:lstStyle>
            <a:lvl1pPr>
              <a:defRPr b="1" i="0"/>
            </a:lvl1pPr>
          </a:lstStyle>
          <a:p>
            <a:endParaRPr lang="en-CH" dirty="0"/>
          </a:p>
        </p:txBody>
      </p:sp>
      <p:sp>
        <p:nvSpPr>
          <p:cNvPr id="9" name="Slide Number Placeholder 8">
            <a:extLst>
              <a:ext uri="{FF2B5EF4-FFF2-40B4-BE49-F238E27FC236}">
                <a16:creationId xmlns:a16="http://schemas.microsoft.com/office/drawing/2014/main" id="{E9BC91A8-B0B6-2968-E4E2-23B9781E8D8E}"/>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212022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4ACB-577C-46E9-FD34-8396DEF09336}"/>
              </a:ext>
            </a:extLst>
          </p:cNvPr>
          <p:cNvSpPr>
            <a:spLocks noGrp="1"/>
          </p:cNvSpPr>
          <p:nvPr>
            <p:ph type="title"/>
          </p:nvPr>
        </p:nvSpPr>
        <p:spPr/>
        <p:txBody>
          <a:bodyPr/>
          <a:lstStyle>
            <a:lvl1pPr>
              <a:defRPr b="1" i="0"/>
            </a:lvl1pPr>
          </a:lstStyle>
          <a:p>
            <a:r>
              <a:rPr lang="en-GB" dirty="0"/>
              <a:t>Click to edit Master title style</a:t>
            </a:r>
            <a:endParaRPr lang="en-CH" dirty="0"/>
          </a:p>
        </p:txBody>
      </p:sp>
      <p:sp>
        <p:nvSpPr>
          <p:cNvPr id="3" name="Date Placeholder 2">
            <a:extLst>
              <a:ext uri="{FF2B5EF4-FFF2-40B4-BE49-F238E27FC236}">
                <a16:creationId xmlns:a16="http://schemas.microsoft.com/office/drawing/2014/main" id="{7E947F45-9634-DAD5-5909-2411B69121C6}"/>
              </a:ext>
            </a:extLst>
          </p:cNvPr>
          <p:cNvSpPr>
            <a:spLocks noGrp="1"/>
          </p:cNvSpPr>
          <p:nvPr>
            <p:ph type="dt" sz="half" idx="10"/>
          </p:nvPr>
        </p:nvSpPr>
        <p:spPr/>
        <p:txBody>
          <a:bodyPr/>
          <a:lstStyle>
            <a:lvl1pPr>
              <a:defRPr b="1" i="0"/>
            </a:lvl1pPr>
          </a:lstStyle>
          <a:p>
            <a:fld id="{DD77A49D-017D-BB4E-BF98-64D398AFD124}" type="datetime1">
              <a:rPr lang="de-CH" smtClean="0"/>
              <a:pPr/>
              <a:t>26.03.24</a:t>
            </a:fld>
            <a:endParaRPr lang="en-CH" dirty="0"/>
          </a:p>
        </p:txBody>
      </p:sp>
      <p:sp>
        <p:nvSpPr>
          <p:cNvPr id="4" name="Footer Placeholder 3">
            <a:extLst>
              <a:ext uri="{FF2B5EF4-FFF2-40B4-BE49-F238E27FC236}">
                <a16:creationId xmlns:a16="http://schemas.microsoft.com/office/drawing/2014/main" id="{672BB804-9A5E-D8BE-0296-60CB36F6A988}"/>
              </a:ext>
            </a:extLst>
          </p:cNvPr>
          <p:cNvSpPr>
            <a:spLocks noGrp="1"/>
          </p:cNvSpPr>
          <p:nvPr>
            <p:ph type="ftr" sz="quarter" idx="11"/>
          </p:nvPr>
        </p:nvSpPr>
        <p:spPr/>
        <p:txBody>
          <a:bodyPr/>
          <a:lstStyle>
            <a:lvl1pPr>
              <a:defRPr b="1" i="0"/>
            </a:lvl1pPr>
          </a:lstStyle>
          <a:p>
            <a:endParaRPr lang="en-CH" dirty="0"/>
          </a:p>
        </p:txBody>
      </p:sp>
      <p:sp>
        <p:nvSpPr>
          <p:cNvPr id="5" name="Slide Number Placeholder 4">
            <a:extLst>
              <a:ext uri="{FF2B5EF4-FFF2-40B4-BE49-F238E27FC236}">
                <a16:creationId xmlns:a16="http://schemas.microsoft.com/office/drawing/2014/main" id="{ED35D13D-2A41-F5FC-486D-E7B9E4705C37}"/>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198812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C9ED2-2572-8CD7-20F7-AD9314C57A1B}"/>
              </a:ext>
            </a:extLst>
          </p:cNvPr>
          <p:cNvSpPr>
            <a:spLocks noGrp="1"/>
          </p:cNvSpPr>
          <p:nvPr>
            <p:ph type="dt" sz="half" idx="10"/>
          </p:nvPr>
        </p:nvSpPr>
        <p:spPr/>
        <p:txBody>
          <a:bodyPr/>
          <a:lstStyle>
            <a:lvl1pPr>
              <a:defRPr b="1" i="0"/>
            </a:lvl1pPr>
          </a:lstStyle>
          <a:p>
            <a:fld id="{45B33C4B-1129-EB41-BBDB-8A7493F73983}" type="datetime1">
              <a:rPr lang="de-CH" smtClean="0"/>
              <a:pPr/>
              <a:t>26.03.24</a:t>
            </a:fld>
            <a:endParaRPr lang="en-CH" dirty="0"/>
          </a:p>
        </p:txBody>
      </p:sp>
      <p:sp>
        <p:nvSpPr>
          <p:cNvPr id="3" name="Footer Placeholder 2">
            <a:extLst>
              <a:ext uri="{FF2B5EF4-FFF2-40B4-BE49-F238E27FC236}">
                <a16:creationId xmlns:a16="http://schemas.microsoft.com/office/drawing/2014/main" id="{411BD555-7025-1199-C0BD-42C79DD49ED3}"/>
              </a:ext>
            </a:extLst>
          </p:cNvPr>
          <p:cNvSpPr>
            <a:spLocks noGrp="1"/>
          </p:cNvSpPr>
          <p:nvPr>
            <p:ph type="ftr" sz="quarter" idx="11"/>
          </p:nvPr>
        </p:nvSpPr>
        <p:spPr/>
        <p:txBody>
          <a:bodyPr/>
          <a:lstStyle>
            <a:lvl1pPr>
              <a:defRPr b="1" i="0"/>
            </a:lvl1pPr>
          </a:lstStyle>
          <a:p>
            <a:endParaRPr lang="en-CH" dirty="0"/>
          </a:p>
        </p:txBody>
      </p:sp>
      <p:sp>
        <p:nvSpPr>
          <p:cNvPr id="4" name="Slide Number Placeholder 3">
            <a:extLst>
              <a:ext uri="{FF2B5EF4-FFF2-40B4-BE49-F238E27FC236}">
                <a16:creationId xmlns:a16="http://schemas.microsoft.com/office/drawing/2014/main" id="{8091A488-0721-2320-6052-738DF8BC608A}"/>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53284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0732-7699-E514-DEDD-9955D64ACD26}"/>
              </a:ext>
            </a:extLst>
          </p:cNvPr>
          <p:cNvSpPr>
            <a:spLocks noGrp="1"/>
          </p:cNvSpPr>
          <p:nvPr>
            <p:ph type="title"/>
          </p:nvPr>
        </p:nvSpPr>
        <p:spPr>
          <a:xfrm>
            <a:off x="839788" y="457200"/>
            <a:ext cx="3932237" cy="1600200"/>
          </a:xfrm>
        </p:spPr>
        <p:txBody>
          <a:bodyPr anchor="b"/>
          <a:lstStyle>
            <a:lvl1pPr>
              <a:defRPr sz="3200" b="1" i="0"/>
            </a:lvl1pPr>
          </a:lstStyle>
          <a:p>
            <a:r>
              <a:rPr lang="en-GB" dirty="0"/>
              <a:t>Click to edit Master title style</a:t>
            </a:r>
            <a:endParaRPr lang="en-CH" dirty="0"/>
          </a:p>
        </p:txBody>
      </p:sp>
      <p:sp>
        <p:nvSpPr>
          <p:cNvPr id="3" name="Content Placeholder 2">
            <a:extLst>
              <a:ext uri="{FF2B5EF4-FFF2-40B4-BE49-F238E27FC236}">
                <a16:creationId xmlns:a16="http://schemas.microsoft.com/office/drawing/2014/main" id="{F2C6A3E8-869D-191C-8D73-AC2711CBBFCA}"/>
              </a:ext>
            </a:extLst>
          </p:cNvPr>
          <p:cNvSpPr>
            <a:spLocks noGrp="1"/>
          </p:cNvSpPr>
          <p:nvPr>
            <p:ph idx="1"/>
          </p:nvPr>
        </p:nvSpPr>
        <p:spPr>
          <a:xfrm>
            <a:off x="5183188" y="987425"/>
            <a:ext cx="6172200" cy="4873625"/>
          </a:xfrm>
        </p:spPr>
        <p:txBody>
          <a:bodyPr/>
          <a:lstStyle>
            <a:lvl1pPr>
              <a:defRPr sz="3200" b="1" i="0"/>
            </a:lvl1pPr>
            <a:lvl2pPr>
              <a:defRPr sz="2800" b="1" i="0"/>
            </a:lvl2pPr>
            <a:lvl3pPr>
              <a:defRPr sz="2400" b="1" i="0"/>
            </a:lvl3pPr>
            <a:lvl4pPr>
              <a:defRPr sz="2000" b="1" i="0"/>
            </a:lvl4pPr>
            <a:lvl5pPr>
              <a:defRPr sz="2000" b="1" i="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Text Placeholder 3">
            <a:extLst>
              <a:ext uri="{FF2B5EF4-FFF2-40B4-BE49-F238E27FC236}">
                <a16:creationId xmlns:a16="http://schemas.microsoft.com/office/drawing/2014/main" id="{A22FE028-5FD9-567C-C003-27AF01340DB1}"/>
              </a:ext>
            </a:extLst>
          </p:cNvPr>
          <p:cNvSpPr>
            <a:spLocks noGrp="1"/>
          </p:cNvSpPr>
          <p:nvPr>
            <p:ph type="body" sz="half" idx="2"/>
          </p:nvPr>
        </p:nvSpPr>
        <p:spPr>
          <a:xfrm>
            <a:off x="839788" y="2057400"/>
            <a:ext cx="3932237" cy="3811588"/>
          </a:xfrm>
        </p:spPr>
        <p:txBody>
          <a:bodyPr/>
          <a:lstStyle>
            <a:lvl1pPr marL="0" indent="0">
              <a:buNone/>
              <a:defRPr sz="1600" b="1"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27A41FAD-7FCC-EAAD-E5E2-899A4FC6B8D1}"/>
              </a:ext>
            </a:extLst>
          </p:cNvPr>
          <p:cNvSpPr>
            <a:spLocks noGrp="1"/>
          </p:cNvSpPr>
          <p:nvPr>
            <p:ph type="dt" sz="half" idx="10"/>
          </p:nvPr>
        </p:nvSpPr>
        <p:spPr/>
        <p:txBody>
          <a:bodyPr/>
          <a:lstStyle>
            <a:lvl1pPr>
              <a:defRPr b="1" i="0"/>
            </a:lvl1pPr>
          </a:lstStyle>
          <a:p>
            <a:fld id="{2D9D6504-5995-2348-A8E3-1F3EC0ECE36E}" type="datetime1">
              <a:rPr lang="de-CH" smtClean="0"/>
              <a:pPr/>
              <a:t>26.03.24</a:t>
            </a:fld>
            <a:endParaRPr lang="en-CH" dirty="0"/>
          </a:p>
        </p:txBody>
      </p:sp>
      <p:sp>
        <p:nvSpPr>
          <p:cNvPr id="6" name="Footer Placeholder 5">
            <a:extLst>
              <a:ext uri="{FF2B5EF4-FFF2-40B4-BE49-F238E27FC236}">
                <a16:creationId xmlns:a16="http://schemas.microsoft.com/office/drawing/2014/main" id="{3DA9C5E5-D94A-B4E6-BA76-D5CF61D32E8C}"/>
              </a:ext>
            </a:extLst>
          </p:cNvPr>
          <p:cNvSpPr>
            <a:spLocks noGrp="1"/>
          </p:cNvSpPr>
          <p:nvPr>
            <p:ph type="ftr" sz="quarter" idx="11"/>
          </p:nvPr>
        </p:nvSpPr>
        <p:spPr/>
        <p:txBody>
          <a:bodyPr/>
          <a:lstStyle>
            <a:lvl1pPr>
              <a:defRPr b="1" i="0"/>
            </a:lvl1pPr>
          </a:lstStyle>
          <a:p>
            <a:endParaRPr lang="en-CH" dirty="0"/>
          </a:p>
        </p:txBody>
      </p:sp>
      <p:sp>
        <p:nvSpPr>
          <p:cNvPr id="7" name="Slide Number Placeholder 6">
            <a:extLst>
              <a:ext uri="{FF2B5EF4-FFF2-40B4-BE49-F238E27FC236}">
                <a16:creationId xmlns:a16="http://schemas.microsoft.com/office/drawing/2014/main" id="{0664BCE0-C1B2-6590-CCDE-A591D4040708}"/>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109268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980E-44A9-D477-2058-BBC001C22C72}"/>
              </a:ext>
            </a:extLst>
          </p:cNvPr>
          <p:cNvSpPr>
            <a:spLocks noGrp="1"/>
          </p:cNvSpPr>
          <p:nvPr>
            <p:ph type="title"/>
          </p:nvPr>
        </p:nvSpPr>
        <p:spPr>
          <a:xfrm>
            <a:off x="839788" y="457200"/>
            <a:ext cx="3932237" cy="1600200"/>
          </a:xfrm>
        </p:spPr>
        <p:txBody>
          <a:bodyPr anchor="b"/>
          <a:lstStyle>
            <a:lvl1pPr>
              <a:defRPr sz="3200" b="1" i="0"/>
            </a:lvl1pPr>
          </a:lstStyle>
          <a:p>
            <a:r>
              <a:rPr lang="en-GB" dirty="0"/>
              <a:t>Click to edit Master title style</a:t>
            </a:r>
            <a:endParaRPr lang="en-CH" dirty="0"/>
          </a:p>
        </p:txBody>
      </p:sp>
      <p:sp>
        <p:nvSpPr>
          <p:cNvPr id="3" name="Picture Placeholder 2">
            <a:extLst>
              <a:ext uri="{FF2B5EF4-FFF2-40B4-BE49-F238E27FC236}">
                <a16:creationId xmlns:a16="http://schemas.microsoft.com/office/drawing/2014/main" id="{FE46D07B-FB39-D859-D4F3-F5451C063606}"/>
              </a:ext>
            </a:extLst>
          </p:cNvPr>
          <p:cNvSpPr>
            <a:spLocks noGrp="1"/>
          </p:cNvSpPr>
          <p:nvPr>
            <p:ph type="pic" idx="1"/>
          </p:nvPr>
        </p:nvSpPr>
        <p:spPr>
          <a:xfrm>
            <a:off x="5183188" y="987425"/>
            <a:ext cx="6172200" cy="4873625"/>
          </a:xfrm>
        </p:spPr>
        <p:txBody>
          <a:bodyPr/>
          <a:lstStyle>
            <a:lvl1pPr marL="0" indent="0">
              <a:buNone/>
              <a:defRPr sz="3200" b="1"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dirty="0"/>
          </a:p>
        </p:txBody>
      </p:sp>
      <p:sp>
        <p:nvSpPr>
          <p:cNvPr id="4" name="Text Placeholder 3">
            <a:extLst>
              <a:ext uri="{FF2B5EF4-FFF2-40B4-BE49-F238E27FC236}">
                <a16:creationId xmlns:a16="http://schemas.microsoft.com/office/drawing/2014/main" id="{0156A874-9092-32D9-0DFE-8392985B61AB}"/>
              </a:ext>
            </a:extLst>
          </p:cNvPr>
          <p:cNvSpPr>
            <a:spLocks noGrp="1"/>
          </p:cNvSpPr>
          <p:nvPr>
            <p:ph type="body" sz="half" idx="2"/>
          </p:nvPr>
        </p:nvSpPr>
        <p:spPr>
          <a:xfrm>
            <a:off x="839788" y="2057400"/>
            <a:ext cx="3932237" cy="3811588"/>
          </a:xfrm>
        </p:spPr>
        <p:txBody>
          <a:bodyPr/>
          <a:lstStyle>
            <a:lvl1pPr marL="0" indent="0">
              <a:buNone/>
              <a:defRPr sz="1600" b="1"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FF210093-FBA3-E8B2-A835-F3BD5A453F3A}"/>
              </a:ext>
            </a:extLst>
          </p:cNvPr>
          <p:cNvSpPr>
            <a:spLocks noGrp="1"/>
          </p:cNvSpPr>
          <p:nvPr>
            <p:ph type="dt" sz="half" idx="10"/>
          </p:nvPr>
        </p:nvSpPr>
        <p:spPr/>
        <p:txBody>
          <a:bodyPr/>
          <a:lstStyle>
            <a:lvl1pPr>
              <a:defRPr b="1" i="0"/>
            </a:lvl1pPr>
          </a:lstStyle>
          <a:p>
            <a:fld id="{F7E89367-BC94-9741-928C-D4F0539FA8F9}" type="datetime1">
              <a:rPr lang="de-CH" smtClean="0"/>
              <a:pPr/>
              <a:t>26.03.24</a:t>
            </a:fld>
            <a:endParaRPr lang="en-CH" dirty="0"/>
          </a:p>
        </p:txBody>
      </p:sp>
      <p:sp>
        <p:nvSpPr>
          <p:cNvPr id="6" name="Footer Placeholder 5">
            <a:extLst>
              <a:ext uri="{FF2B5EF4-FFF2-40B4-BE49-F238E27FC236}">
                <a16:creationId xmlns:a16="http://schemas.microsoft.com/office/drawing/2014/main" id="{99970122-9330-7ECE-F0A4-4AA81E8EF53A}"/>
              </a:ext>
            </a:extLst>
          </p:cNvPr>
          <p:cNvSpPr>
            <a:spLocks noGrp="1"/>
          </p:cNvSpPr>
          <p:nvPr>
            <p:ph type="ftr" sz="quarter" idx="11"/>
          </p:nvPr>
        </p:nvSpPr>
        <p:spPr/>
        <p:txBody>
          <a:bodyPr/>
          <a:lstStyle>
            <a:lvl1pPr>
              <a:defRPr b="1" i="0"/>
            </a:lvl1pPr>
          </a:lstStyle>
          <a:p>
            <a:endParaRPr lang="en-CH" dirty="0"/>
          </a:p>
        </p:txBody>
      </p:sp>
      <p:sp>
        <p:nvSpPr>
          <p:cNvPr id="7" name="Slide Number Placeholder 6">
            <a:extLst>
              <a:ext uri="{FF2B5EF4-FFF2-40B4-BE49-F238E27FC236}">
                <a16:creationId xmlns:a16="http://schemas.microsoft.com/office/drawing/2014/main" id="{33B58260-ECA9-B716-D3E5-20F4163CB10E}"/>
              </a:ext>
            </a:extLst>
          </p:cNvPr>
          <p:cNvSpPr>
            <a:spLocks noGrp="1"/>
          </p:cNvSpPr>
          <p:nvPr>
            <p:ph type="sldNum" sz="quarter" idx="12"/>
          </p:nvPr>
        </p:nvSpPr>
        <p:spPr/>
        <p:txBody>
          <a:bodyPr/>
          <a:lstStyle>
            <a:lvl1pPr>
              <a:defRPr b="1" i="0"/>
            </a:lvl1pPr>
          </a:lstStyle>
          <a:p>
            <a:fld id="{2C583B8F-3501-A64D-811B-281359A1CBF7}" type="slidenum">
              <a:rPr lang="en-CH" smtClean="0"/>
              <a:pPr/>
              <a:t>‹#›</a:t>
            </a:fld>
            <a:endParaRPr lang="en-CH" dirty="0"/>
          </a:p>
        </p:txBody>
      </p:sp>
    </p:spTree>
    <p:extLst>
      <p:ext uri="{BB962C8B-B14F-4D97-AF65-F5344CB8AC3E}">
        <p14:creationId xmlns:p14="http://schemas.microsoft.com/office/powerpoint/2010/main" val="38668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B2A8B-2DBC-E250-F5B4-DA12FA1D577C}"/>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dirty="0"/>
              <a:t>Click to edit Master title style</a:t>
            </a:r>
            <a:endParaRPr lang="en-CH" dirty="0"/>
          </a:p>
        </p:txBody>
      </p:sp>
      <p:sp>
        <p:nvSpPr>
          <p:cNvPr id="3" name="Text Placeholder 2">
            <a:extLst>
              <a:ext uri="{FF2B5EF4-FFF2-40B4-BE49-F238E27FC236}">
                <a16:creationId xmlns:a16="http://schemas.microsoft.com/office/drawing/2014/main" id="{11CF03C7-A440-3C94-CDE7-FF7BA8DC7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85986AB8-FD47-4E60-191E-A657036B8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uisse Int'l Medium" panose="020B0604000000000000" pitchFamily="34" charset="-78"/>
                <a:ea typeface="Helvetica Neue" panose="02000503000000020004" pitchFamily="2" charset="0"/>
                <a:cs typeface="Helvetica Neue" panose="02000503000000020004" pitchFamily="2" charset="0"/>
              </a:defRPr>
            </a:lvl1pPr>
          </a:lstStyle>
          <a:p>
            <a:fld id="{2F48DADB-21AC-564A-814E-EC5269DF3E78}" type="datetime1">
              <a:rPr lang="de-CH" smtClean="0"/>
              <a:pPr/>
              <a:t>26.03.24</a:t>
            </a:fld>
            <a:endParaRPr lang="en-CH" dirty="0"/>
          </a:p>
        </p:txBody>
      </p:sp>
      <p:sp>
        <p:nvSpPr>
          <p:cNvPr id="5" name="Footer Placeholder 4">
            <a:extLst>
              <a:ext uri="{FF2B5EF4-FFF2-40B4-BE49-F238E27FC236}">
                <a16:creationId xmlns:a16="http://schemas.microsoft.com/office/drawing/2014/main" id="{9BA582A5-C994-BE9E-58E2-131CFCB08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uisse Int'l Medium" panose="020B0604000000000000" pitchFamily="34" charset="-78"/>
                <a:ea typeface="Helvetica Neue" panose="02000503000000020004" pitchFamily="2" charset="0"/>
                <a:cs typeface="Helvetica Neue" panose="02000503000000020004" pitchFamily="2" charset="0"/>
              </a:defRPr>
            </a:lvl1pPr>
          </a:lstStyle>
          <a:p>
            <a:endParaRPr lang="en-CH" dirty="0"/>
          </a:p>
        </p:txBody>
      </p:sp>
      <p:sp>
        <p:nvSpPr>
          <p:cNvPr id="6" name="Slide Number Placeholder 5">
            <a:extLst>
              <a:ext uri="{FF2B5EF4-FFF2-40B4-BE49-F238E27FC236}">
                <a16:creationId xmlns:a16="http://schemas.microsoft.com/office/drawing/2014/main" id="{3F24000E-36D8-8C1B-F2C3-3B737F2BD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1pPr>
          </a:lstStyle>
          <a:p>
            <a:fld id="{5DD97614-371A-A545-BC10-8AA0DDCA9BEC}" type="slidenum">
              <a:rPr lang="en-CH" smtClean="0"/>
              <a:pPr/>
              <a:t>‹#›</a:t>
            </a:fld>
            <a:endParaRPr lang="en-CH" dirty="0"/>
          </a:p>
        </p:txBody>
      </p:sp>
    </p:spTree>
    <p:extLst>
      <p:ext uri="{BB962C8B-B14F-4D97-AF65-F5344CB8AC3E}">
        <p14:creationId xmlns:p14="http://schemas.microsoft.com/office/powerpoint/2010/main" val="2248338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41.png"/><Relationship Id="rId5" Type="http://schemas.openxmlformats.org/officeDocument/2006/relationships/image" Target="../media/image13.png"/><Relationship Id="rId10" Type="http://schemas.openxmlformats.org/officeDocument/2006/relationships/image" Target="../media/image40.svg"/><Relationship Id="rId4" Type="http://schemas.openxmlformats.org/officeDocument/2006/relationships/image" Target="../media/image12.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7.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2.svg"/><Relationship Id="rId9" Type="http://schemas.openxmlformats.org/officeDocument/2006/relationships/image" Target="../media/image29.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3.png"/><Relationship Id="rId1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11.png"/><Relationship Id="rId12" Type="http://schemas.openxmlformats.org/officeDocument/2006/relationships/image" Target="../media/image28.sv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7.png"/><Relationship Id="rId5" Type="http://schemas.openxmlformats.org/officeDocument/2006/relationships/image" Target="../media/image33.png"/><Relationship Id="rId15" Type="http://schemas.openxmlformats.org/officeDocument/2006/relationships/image" Target="../media/image15.png"/><Relationship Id="rId10" Type="http://schemas.openxmlformats.org/officeDocument/2006/relationships/image" Target="../media/image26.svg"/><Relationship Id="rId4" Type="http://schemas.openxmlformats.org/officeDocument/2006/relationships/image" Target="../media/image32.png"/><Relationship Id="rId9" Type="http://schemas.openxmlformats.org/officeDocument/2006/relationships/image" Target="../media/image25.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4.svg"/><Relationship Id="rId3" Type="http://schemas.openxmlformats.org/officeDocument/2006/relationships/image" Target="../media/image37.png"/><Relationship Id="rId7" Type="http://schemas.openxmlformats.org/officeDocument/2006/relationships/image" Target="../media/image12.svg"/><Relationship Id="rId12" Type="http://schemas.openxmlformats.org/officeDocument/2006/relationships/image" Target="../media/image13.png"/><Relationship Id="rId17" Type="http://schemas.openxmlformats.org/officeDocument/2006/relationships/image" Target="../media/image36.svg"/><Relationship Id="rId2" Type="http://schemas.openxmlformats.org/officeDocument/2006/relationships/notesSlide" Target="../notesSlides/notesSlide8.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39.png"/><Relationship Id="rId15" Type="http://schemas.openxmlformats.org/officeDocument/2006/relationships/image" Target="../media/image16.svg"/><Relationship Id="rId10" Type="http://schemas.openxmlformats.org/officeDocument/2006/relationships/image" Target="../media/image27.png"/><Relationship Id="rId4" Type="http://schemas.openxmlformats.org/officeDocument/2006/relationships/image" Target="../media/image38.png"/><Relationship Id="rId9" Type="http://schemas.openxmlformats.org/officeDocument/2006/relationships/image" Target="../media/image26.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C883-5CA1-1632-83B3-BC3B4C1CA3A3}"/>
              </a:ext>
            </a:extLst>
          </p:cNvPr>
          <p:cNvSpPr>
            <a:spLocks noGrp="1"/>
          </p:cNvSpPr>
          <p:nvPr>
            <p:ph type="ctrTitle"/>
          </p:nvPr>
        </p:nvSpPr>
        <p:spPr/>
        <p:txBody>
          <a:bodyPr/>
          <a:lstStyle/>
          <a:p>
            <a:r>
              <a:rPr lang="en-CH" dirty="0">
                <a:latin typeface="Suisse Int'l Medium" panose="020B0604000000000000" pitchFamily="34" charset="-78"/>
                <a:cs typeface="Suisse Int'l Medium" panose="020B0604000000000000" pitchFamily="34" charset="-78"/>
              </a:rPr>
              <a:t>Towards R</a:t>
            </a:r>
            <a:r>
              <a:rPr lang="en-GB" dirty="0">
                <a:latin typeface="Suisse Int'l Medium" panose="020B0604000000000000" pitchFamily="34" charset="-78"/>
                <a:cs typeface="Suisse Int'l Medium" panose="020B0604000000000000" pitchFamily="34" charset="-78"/>
              </a:rPr>
              <a:t>o</a:t>
            </a:r>
            <a:r>
              <a:rPr lang="en-CH" dirty="0">
                <a:latin typeface="Suisse Int'l Medium" panose="020B0604000000000000" pitchFamily="34" charset="-78"/>
                <a:cs typeface="Suisse Int'l Medium" panose="020B0604000000000000" pitchFamily="34" charset="-78"/>
              </a:rPr>
              <a:t>bust FHE </a:t>
            </a:r>
            <a:br>
              <a:rPr lang="en-CH" dirty="0">
                <a:latin typeface="Suisse Int'l Medium" panose="020B0604000000000000" pitchFamily="34" charset="-78"/>
                <a:cs typeface="Suisse Int'l Medium" panose="020B0604000000000000" pitchFamily="34" charset="-78"/>
              </a:rPr>
            </a:br>
            <a:r>
              <a:rPr lang="en-CH" dirty="0">
                <a:latin typeface="Suisse Int'l Medium" panose="020B0604000000000000" pitchFamily="34" charset="-78"/>
                <a:cs typeface="Suisse Int'l Medium" panose="020B0604000000000000" pitchFamily="34" charset="-78"/>
              </a:rPr>
              <a:t>for the Real World</a:t>
            </a:r>
          </a:p>
        </p:txBody>
      </p:sp>
      <p:sp>
        <p:nvSpPr>
          <p:cNvPr id="3" name="Subtitle 2">
            <a:extLst>
              <a:ext uri="{FF2B5EF4-FFF2-40B4-BE49-F238E27FC236}">
                <a16:creationId xmlns:a16="http://schemas.microsoft.com/office/drawing/2014/main" id="{83499860-390C-84A8-1A22-E9E253FAB70F}"/>
              </a:ext>
            </a:extLst>
          </p:cNvPr>
          <p:cNvSpPr>
            <a:spLocks noGrp="1"/>
          </p:cNvSpPr>
          <p:nvPr>
            <p:ph type="subTitle" idx="1"/>
          </p:nvPr>
        </p:nvSpPr>
        <p:spPr>
          <a:xfrm>
            <a:off x="665683" y="4364506"/>
            <a:ext cx="10886303" cy="816678"/>
          </a:xfrm>
        </p:spPr>
        <p:txBody>
          <a:bodyPr>
            <a:normAutofit/>
          </a:bodyPr>
          <a:lstStyle/>
          <a:p>
            <a:r>
              <a:rPr lang="en-CH" dirty="0"/>
              <a:t>Christian Knabenhans</a:t>
            </a:r>
            <a:r>
              <a:rPr lang="en-CH" baseline="30000" dirty="0"/>
              <a:t> (EPFL)</a:t>
            </a:r>
            <a:r>
              <a:rPr lang="en-CH" dirty="0"/>
              <a:t>, Alexander Viand</a:t>
            </a:r>
            <a:r>
              <a:rPr lang="en-CH" baseline="30000" dirty="0"/>
              <a:t> (Intel Labs)</a:t>
            </a:r>
            <a:r>
              <a:rPr lang="en-CH" dirty="0"/>
              <a:t>, A</a:t>
            </a:r>
            <a:r>
              <a:rPr lang="en-GB" dirty="0"/>
              <a:t>n</a:t>
            </a:r>
            <a:r>
              <a:rPr lang="en-CH" dirty="0"/>
              <a:t>war Hithnawi</a:t>
            </a:r>
            <a:r>
              <a:rPr lang="en-CH" baseline="30000" dirty="0"/>
              <a:t> (ETH)</a:t>
            </a:r>
            <a:endParaRPr lang="en-CH" dirty="0"/>
          </a:p>
        </p:txBody>
      </p:sp>
      <p:sp>
        <p:nvSpPr>
          <p:cNvPr id="5" name="AutoShape 4">
            <a:extLst>
              <a:ext uri="{FF2B5EF4-FFF2-40B4-BE49-F238E27FC236}">
                <a16:creationId xmlns:a16="http://schemas.microsoft.com/office/drawing/2014/main" id="{7DEF68BB-46F9-2E0E-132C-B025139DADA9}"/>
              </a:ext>
            </a:extLst>
          </p:cNvPr>
          <p:cNvSpPr>
            <a:spLocks noChangeAspect="1" noChangeArrowheads="1"/>
          </p:cNvSpPr>
          <p:nvPr/>
        </p:nvSpPr>
        <p:spPr bwMode="auto">
          <a:xfrm>
            <a:off x="665683" y="1340803"/>
            <a:ext cx="12192000" cy="5273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1E5878C-EE38-A242-E7BF-E8C4AEB807CB}"/>
              </a:ext>
            </a:extLst>
          </p:cNvPr>
          <p:cNvPicPr>
            <a:picLocks noChangeAspect="1"/>
          </p:cNvPicPr>
          <p:nvPr/>
        </p:nvPicPr>
        <p:blipFill>
          <a:blip r:embed="rId3"/>
          <a:stretch>
            <a:fillRect/>
          </a:stretch>
        </p:blipFill>
        <p:spPr>
          <a:xfrm>
            <a:off x="8268462" y="4905371"/>
            <a:ext cx="2744212" cy="988506"/>
          </a:xfrm>
          <a:prstGeom prst="rect">
            <a:avLst/>
          </a:prstGeom>
        </p:spPr>
      </p:pic>
      <p:pic>
        <p:nvPicPr>
          <p:cNvPr id="1036" name="Picture 12" descr="@IntelLabs">
            <a:extLst>
              <a:ext uri="{FF2B5EF4-FFF2-40B4-BE49-F238E27FC236}">
                <a16:creationId xmlns:a16="http://schemas.microsoft.com/office/drawing/2014/main" id="{E19B8527-F0A7-2CFA-7689-5B6441946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005" y="4991285"/>
            <a:ext cx="816678" cy="8166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7B53AF4-7ADC-22C9-E491-180440403921}"/>
              </a:ext>
            </a:extLst>
          </p:cNvPr>
          <p:cNvPicPr>
            <a:picLocks noChangeAspect="1"/>
          </p:cNvPicPr>
          <p:nvPr/>
        </p:nvPicPr>
        <p:blipFill>
          <a:blip r:embed="rId5"/>
          <a:stretch>
            <a:fillRect/>
          </a:stretch>
        </p:blipFill>
        <p:spPr>
          <a:xfrm>
            <a:off x="1867401" y="5083393"/>
            <a:ext cx="1632717" cy="706619"/>
          </a:xfrm>
          <a:prstGeom prst="rect">
            <a:avLst/>
          </a:prstGeom>
        </p:spPr>
      </p:pic>
    </p:spTree>
    <p:extLst>
      <p:ext uri="{BB962C8B-B14F-4D97-AF65-F5344CB8AC3E}">
        <p14:creationId xmlns:p14="http://schemas.microsoft.com/office/powerpoint/2010/main" val="221489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E1598-23C2-8532-6572-91766CABCDD1}"/>
              </a:ext>
            </a:extLst>
          </p:cNvPr>
          <p:cNvSpPr>
            <a:spLocks noGrp="1"/>
          </p:cNvSpPr>
          <p:nvPr>
            <p:ph type="title"/>
          </p:nvPr>
        </p:nvSpPr>
        <p:spPr/>
        <p:txBody>
          <a:bodyPr/>
          <a:lstStyle/>
          <a:p>
            <a:r>
              <a:rPr lang="en-CH" dirty="0"/>
              <a:t>Building blocks for robust FHE</a:t>
            </a:r>
          </a:p>
        </p:txBody>
      </p:sp>
      <p:sp>
        <p:nvSpPr>
          <p:cNvPr id="9" name="TextBox 8">
            <a:extLst>
              <a:ext uri="{FF2B5EF4-FFF2-40B4-BE49-F238E27FC236}">
                <a16:creationId xmlns:a16="http://schemas.microsoft.com/office/drawing/2014/main" id="{D08C9E25-D0A4-6887-2187-9C39DA80C6DB}"/>
              </a:ext>
            </a:extLst>
          </p:cNvPr>
          <p:cNvSpPr txBox="1"/>
          <p:nvPr/>
        </p:nvSpPr>
        <p:spPr>
          <a:xfrm>
            <a:off x="574350" y="3696205"/>
            <a:ext cx="3386199" cy="1569660"/>
          </a:xfrm>
          <a:prstGeom prst="rect">
            <a:avLst/>
          </a:prstGeom>
          <a:noFill/>
        </p:spPr>
        <p:txBody>
          <a:bodyPr wrap="square" rtlCol="0">
            <a:sp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Encryption Integrity</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Linear operation</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Ensure smallness of secret</a:t>
            </a:r>
          </a:p>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t>
            </a:r>
            <a:r>
              <a:rPr lang="en-CH" b="1" dirty="0">
                <a:latin typeface="Suisse Int'l Medium" panose="020B0604000000000000" pitchFamily="34" charset="-78"/>
                <a:ea typeface="Helvetica Neue" panose="02000503000000020004" pitchFamily="2" charset="0"/>
                <a:cs typeface="Helvetica Neue" panose="02000503000000020004" pitchFamily="2" charset="0"/>
              </a:rPr>
              <a:t> </a:t>
            </a:r>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Ensure property of message (e.g., format)</a:t>
            </a:r>
          </a:p>
        </p:txBody>
      </p:sp>
      <p:sp>
        <p:nvSpPr>
          <p:cNvPr id="10" name="TextBox 9">
            <a:extLst>
              <a:ext uri="{FF2B5EF4-FFF2-40B4-BE49-F238E27FC236}">
                <a16:creationId xmlns:a16="http://schemas.microsoft.com/office/drawing/2014/main" id="{463C5298-568B-966A-0924-83E4FDCD6880}"/>
              </a:ext>
            </a:extLst>
          </p:cNvPr>
          <p:cNvSpPr txBox="1"/>
          <p:nvPr/>
        </p:nvSpPr>
        <p:spPr>
          <a:xfrm>
            <a:off x="8788777" y="3696205"/>
            <a:ext cx="3354018" cy="1569660"/>
          </a:xfrm>
          <a:prstGeom prst="rect">
            <a:avLst/>
          </a:prstGeom>
          <a:noFill/>
        </p:spPr>
        <p:txBody>
          <a:bodyPr wrap="square" rtlCol="0">
            <a:no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Decryption Integrity</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Non-linear rounding op. </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Ensure smallness of secret</a:t>
            </a:r>
          </a:p>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Ensure property of ciphertext (e.g., origin)</a:t>
            </a:r>
          </a:p>
        </p:txBody>
      </p:sp>
      <p:sp>
        <p:nvSpPr>
          <p:cNvPr id="23" name="TextBox 22">
            <a:extLst>
              <a:ext uri="{FF2B5EF4-FFF2-40B4-BE49-F238E27FC236}">
                <a16:creationId xmlns:a16="http://schemas.microsoft.com/office/drawing/2014/main" id="{211BC1C0-7FBE-8177-6ABB-4B385F346231}"/>
              </a:ext>
            </a:extLst>
          </p:cNvPr>
          <p:cNvSpPr txBox="1"/>
          <p:nvPr/>
        </p:nvSpPr>
        <p:spPr>
          <a:xfrm>
            <a:off x="4415216" y="5498003"/>
            <a:ext cx="3909725" cy="1015663"/>
          </a:xfrm>
          <a:prstGeom prst="rect">
            <a:avLst/>
          </a:prstGeom>
          <a:noFill/>
        </p:spPr>
        <p:txBody>
          <a:bodyPr wrap="none" rtlCol="0">
            <a:sp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Other mechanisms</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Differential privacy for IND-CPA</a:t>
            </a:r>
            <a:r>
              <a:rPr lang="en-CH" b="1" baseline="30000" dirty="0">
                <a:latin typeface="Suisse Int'l Medium" panose="020B0604000000000000" pitchFamily="34" charset="-78"/>
                <a:ea typeface="Helvetica Neue" panose="02000503000000020004" pitchFamily="2" charset="0"/>
                <a:cs typeface="Helvetica Neue" panose="02000503000000020004" pitchFamily="2" charset="0"/>
              </a:rPr>
              <a:t>D</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Noise flooding for circuit privacy</a:t>
            </a:r>
          </a:p>
        </p:txBody>
      </p:sp>
      <p:grpSp>
        <p:nvGrpSpPr>
          <p:cNvPr id="3" name="Group 2">
            <a:extLst>
              <a:ext uri="{FF2B5EF4-FFF2-40B4-BE49-F238E27FC236}">
                <a16:creationId xmlns:a16="http://schemas.microsoft.com/office/drawing/2014/main" id="{4ACD037D-8B3E-9495-6F95-913D7ABAB931}"/>
              </a:ext>
            </a:extLst>
          </p:cNvPr>
          <p:cNvGrpSpPr/>
          <p:nvPr/>
        </p:nvGrpSpPr>
        <p:grpSpPr>
          <a:xfrm>
            <a:off x="3921710" y="2987544"/>
            <a:ext cx="4698667" cy="2699791"/>
            <a:chOff x="3921710" y="2987544"/>
            <a:chExt cx="4698667" cy="2699791"/>
          </a:xfrm>
        </p:grpSpPr>
        <p:sp>
          <p:nvSpPr>
            <p:cNvPr id="5" name="TextBox 4">
              <a:extLst>
                <a:ext uri="{FF2B5EF4-FFF2-40B4-BE49-F238E27FC236}">
                  <a16:creationId xmlns:a16="http://schemas.microsoft.com/office/drawing/2014/main" id="{066AFCD7-0757-7954-33B4-A5192C70A04F}"/>
                </a:ext>
              </a:extLst>
            </p:cNvPr>
            <p:cNvSpPr txBox="1"/>
            <p:nvPr/>
          </p:nvSpPr>
          <p:spPr>
            <a:xfrm>
              <a:off x="4035257" y="5318003"/>
              <a:ext cx="312906" cy="369332"/>
            </a:xfrm>
            <a:prstGeom prst="rect">
              <a:avLst/>
            </a:prstGeom>
            <a:noFill/>
          </p:spPr>
          <p:txBody>
            <a:bodyPr wrap="non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6" name="TextBox 5">
              <a:extLst>
                <a:ext uri="{FF2B5EF4-FFF2-40B4-BE49-F238E27FC236}">
                  <a16:creationId xmlns:a16="http://schemas.microsoft.com/office/drawing/2014/main" id="{3235A1D3-7315-8848-2556-6ED9864EB381}"/>
                </a:ext>
              </a:extLst>
            </p:cNvPr>
            <p:cNvSpPr txBox="1"/>
            <p:nvPr/>
          </p:nvSpPr>
          <p:spPr>
            <a:xfrm>
              <a:off x="3921710" y="2999371"/>
              <a:ext cx="540000" cy="369332"/>
            </a:xfrm>
            <a:prstGeom prst="rect">
              <a:avLst/>
            </a:prstGeom>
            <a:noFill/>
          </p:spPr>
          <p:txBody>
            <a:bodyPr wrap="squar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7" name="TextBox 6">
              <a:extLst>
                <a:ext uri="{FF2B5EF4-FFF2-40B4-BE49-F238E27FC236}">
                  <a16:creationId xmlns:a16="http://schemas.microsoft.com/office/drawing/2014/main" id="{F95AD1BB-3E6D-7D13-046F-296F24B1F095}"/>
                </a:ext>
              </a:extLst>
            </p:cNvPr>
            <p:cNvSpPr txBox="1"/>
            <p:nvPr/>
          </p:nvSpPr>
          <p:spPr>
            <a:xfrm>
              <a:off x="8266433" y="2999371"/>
              <a:ext cx="338554" cy="369332"/>
            </a:xfrm>
            <a:prstGeom prst="rect">
              <a:avLst/>
            </a:prstGeom>
            <a:noFill/>
          </p:spPr>
          <p:txBody>
            <a:bodyPr wrap="none" rtlCol="0">
              <a:spAutoFit/>
            </a:bodyPr>
            <a:lstStyle/>
            <a:p>
              <a:pPr algn="ctr"/>
              <a:r>
                <a:rPr lang="en-GB"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627F0935-4B8B-B716-10AD-B71E05580CEC}"/>
                </a:ext>
              </a:extLst>
            </p:cNvPr>
            <p:cNvSpPr txBox="1"/>
            <p:nvPr/>
          </p:nvSpPr>
          <p:spPr>
            <a:xfrm>
              <a:off x="8284065" y="5318003"/>
              <a:ext cx="303289" cy="369332"/>
            </a:xfrm>
            <a:prstGeom prst="rect">
              <a:avLst/>
            </a:prstGeom>
            <a:noFill/>
          </p:spPr>
          <p:txBody>
            <a:bodyPr wrap="none" rtlCol="0">
              <a:spAutoFit/>
            </a:bodyPr>
            <a:lstStyle/>
            <a:p>
              <a:pPr algn="ctr"/>
              <a:r>
                <a:rPr lang="en-GB"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ADBDBD37-051C-259F-C4AF-C2A99D59964B}"/>
                </a:ext>
              </a:extLst>
            </p:cNvPr>
            <p:cNvCxnSpPr>
              <a:cxnSpLocks/>
              <a:stCxn id="5" idx="0"/>
              <a:endCxn id="6" idx="2"/>
            </p:cNvCxnSpPr>
            <p:nvPr/>
          </p:nvCxnSpPr>
          <p:spPr>
            <a:xfrm flipV="1">
              <a:off x="4191710" y="3368703"/>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C15896-08F2-52DE-998F-881DA855F26C}"/>
                </a:ext>
              </a:extLst>
            </p:cNvPr>
            <p:cNvCxnSpPr>
              <a:cxnSpLocks/>
              <a:stCxn id="6" idx="3"/>
              <a:endCxn id="7" idx="1"/>
            </p:cNvCxnSpPr>
            <p:nvPr/>
          </p:nvCxnSpPr>
          <p:spPr>
            <a:xfrm>
              <a:off x="4461710" y="3184037"/>
              <a:ext cx="3804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37C848-4C41-9CE6-ACA1-97E44BF23F72}"/>
                </a:ext>
              </a:extLst>
            </p:cNvPr>
            <p:cNvCxnSpPr>
              <a:cxnSpLocks/>
              <a:stCxn id="7" idx="2"/>
              <a:endCxn id="8" idx="0"/>
            </p:cNvCxnSpPr>
            <p:nvPr/>
          </p:nvCxnSpPr>
          <p:spPr>
            <a:xfrm>
              <a:off x="8435710" y="3368703"/>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703B147-16BE-8DA7-4847-4D48477C1001}"/>
                </a:ext>
              </a:extLst>
            </p:cNvPr>
            <p:cNvSpPr txBox="1"/>
            <p:nvPr/>
          </p:nvSpPr>
          <p:spPr>
            <a:xfrm rot="16200000">
              <a:off x="3890185" y="4123541"/>
              <a:ext cx="603050"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Enc</a:t>
              </a:r>
            </a:p>
          </p:txBody>
        </p:sp>
        <p:sp>
          <p:nvSpPr>
            <p:cNvPr id="27" name="TextBox 26">
              <a:extLst>
                <a:ext uri="{FF2B5EF4-FFF2-40B4-BE49-F238E27FC236}">
                  <a16:creationId xmlns:a16="http://schemas.microsoft.com/office/drawing/2014/main" id="{8C42B224-7EDF-2F11-49F8-1EA983659966}"/>
                </a:ext>
              </a:extLst>
            </p:cNvPr>
            <p:cNvSpPr txBox="1"/>
            <p:nvPr/>
          </p:nvSpPr>
          <p:spPr>
            <a:xfrm rot="5400000">
              <a:off x="8124568" y="4154021"/>
              <a:ext cx="622286"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Dec</a:t>
              </a:r>
            </a:p>
          </p:txBody>
        </p:sp>
        <p:sp>
          <p:nvSpPr>
            <p:cNvPr id="28" name="TextBox 27">
              <a:extLst>
                <a:ext uri="{FF2B5EF4-FFF2-40B4-BE49-F238E27FC236}">
                  <a16:creationId xmlns:a16="http://schemas.microsoft.com/office/drawing/2014/main" id="{8D02B823-8408-0DC7-EA96-05634543A227}"/>
                </a:ext>
              </a:extLst>
            </p:cNvPr>
            <p:cNvSpPr txBox="1"/>
            <p:nvPr/>
          </p:nvSpPr>
          <p:spPr>
            <a:xfrm>
              <a:off x="5989358" y="2987544"/>
              <a:ext cx="643766"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Eval</a:t>
              </a:r>
            </a:p>
          </p:txBody>
        </p:sp>
      </p:grpSp>
      <p:sp>
        <p:nvSpPr>
          <p:cNvPr id="2" name="Slide Number Placeholder 1">
            <a:extLst>
              <a:ext uri="{FF2B5EF4-FFF2-40B4-BE49-F238E27FC236}">
                <a16:creationId xmlns:a16="http://schemas.microsoft.com/office/drawing/2014/main" id="{3B5CBCD5-FE0B-1BDC-4669-BEA5861B3AAB}"/>
              </a:ext>
            </a:extLst>
          </p:cNvPr>
          <p:cNvSpPr>
            <a:spLocks noGrp="1"/>
          </p:cNvSpPr>
          <p:nvPr>
            <p:ph type="sldNum" sz="quarter" idx="12"/>
          </p:nvPr>
        </p:nvSpPr>
        <p:spPr/>
        <p:txBody>
          <a:bodyPr/>
          <a:lstStyle/>
          <a:p>
            <a:fld id="{2C583B8F-3501-A64D-811B-281359A1CBF7}" type="slidenum">
              <a:rPr lang="en-CH" smtClean="0"/>
              <a:t>10</a:t>
            </a:fld>
            <a:endParaRPr lang="en-CH" dirty="0"/>
          </a:p>
        </p:txBody>
      </p:sp>
      <p:sp>
        <p:nvSpPr>
          <p:cNvPr id="12" name="Rectangle 11">
            <a:extLst>
              <a:ext uri="{FF2B5EF4-FFF2-40B4-BE49-F238E27FC236}">
                <a16:creationId xmlns:a16="http://schemas.microsoft.com/office/drawing/2014/main" id="{84E5F555-D514-0E8F-C60A-0C913A623D7B}"/>
              </a:ext>
            </a:extLst>
          </p:cNvPr>
          <p:cNvSpPr/>
          <p:nvPr/>
        </p:nvSpPr>
        <p:spPr>
          <a:xfrm>
            <a:off x="4516563" y="5208764"/>
            <a:ext cx="3835827" cy="1512711"/>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0196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EDFF-D426-5670-E88E-42C39E10A3E4}"/>
              </a:ext>
            </a:extLst>
          </p:cNvPr>
          <p:cNvSpPr>
            <a:spLocks noGrp="1"/>
          </p:cNvSpPr>
          <p:nvPr>
            <p:ph type="title"/>
          </p:nvPr>
        </p:nvSpPr>
        <p:spPr/>
        <p:txBody>
          <a:bodyPr/>
          <a:lstStyle/>
          <a:p>
            <a:r>
              <a:rPr lang="fr-CH" dirty="0" err="1"/>
              <a:t>Integrity</a:t>
            </a:r>
            <a:r>
              <a:rPr lang="fr-CH" dirty="0"/>
              <a:t> of </a:t>
            </a:r>
            <a:r>
              <a:rPr lang="fr-CH" dirty="0" err="1"/>
              <a:t>Encryption</a:t>
            </a:r>
            <a:r>
              <a:rPr lang="fr-CH" dirty="0"/>
              <a:t> &amp; </a:t>
            </a:r>
            <a:r>
              <a:rPr lang="fr-CH" dirty="0" err="1"/>
              <a:t>Decryption</a:t>
            </a:r>
            <a:endParaRPr lang="en-CH" dirty="0"/>
          </a:p>
        </p:txBody>
      </p:sp>
      <p:sp>
        <p:nvSpPr>
          <p:cNvPr id="3" name="Slide Number Placeholder 2">
            <a:extLst>
              <a:ext uri="{FF2B5EF4-FFF2-40B4-BE49-F238E27FC236}">
                <a16:creationId xmlns:a16="http://schemas.microsoft.com/office/drawing/2014/main" id="{474381CF-E598-5410-78EB-C1C178545022}"/>
              </a:ext>
            </a:extLst>
          </p:cNvPr>
          <p:cNvSpPr>
            <a:spLocks noGrp="1"/>
          </p:cNvSpPr>
          <p:nvPr>
            <p:ph type="sldNum" sz="quarter" idx="12"/>
          </p:nvPr>
        </p:nvSpPr>
        <p:spPr/>
        <p:txBody>
          <a:bodyPr/>
          <a:lstStyle/>
          <a:p>
            <a:fld id="{5ACA52AF-F19D-405C-AD5F-7D94B96A5CC3}" type="slidenum">
              <a:rPr lang="de-CH" noProof="0" smtClean="0"/>
              <a:t>11</a:t>
            </a:fld>
            <a:endParaRPr lang="de-CH" noProof="0" dirty="0"/>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1E14D82A-E043-DF2C-D29C-5BBB26638A95}"/>
                  </a:ext>
                </a:extLst>
              </p14:cNvPr>
              <p14:cNvContentPartPr/>
              <p14:nvPr/>
            </p14:nvContentPartPr>
            <p14:xfrm>
              <a:off x="13017581" y="4631495"/>
              <a:ext cx="360" cy="360"/>
            </p14:xfrm>
          </p:contentPart>
        </mc:Choice>
        <mc:Fallback xmlns="">
          <p:pic>
            <p:nvPicPr>
              <p:cNvPr id="23" name="Ink 22">
                <a:extLst>
                  <a:ext uri="{FF2B5EF4-FFF2-40B4-BE49-F238E27FC236}">
                    <a16:creationId xmlns:a16="http://schemas.microsoft.com/office/drawing/2014/main" id="{1E14D82A-E043-DF2C-D29C-5BBB26638A95}"/>
                  </a:ext>
                </a:extLst>
              </p:cNvPr>
              <p:cNvPicPr/>
              <p:nvPr/>
            </p:nvPicPr>
            <p:blipFill>
              <a:blip r:embed="rId4"/>
              <a:stretch>
                <a:fillRect/>
              </a:stretch>
            </p:blipFill>
            <p:spPr>
              <a:xfrm>
                <a:off x="13008581" y="4622495"/>
                <a:ext cx="18000" cy="18000"/>
              </a:xfrm>
              <a:prstGeom prst="rect">
                <a:avLst/>
              </a:prstGeom>
            </p:spPr>
          </p:pic>
        </mc:Fallback>
      </mc:AlternateContent>
      <p:sp>
        <p:nvSpPr>
          <p:cNvPr id="62" name="Přímá spojnice 14">
            <a:extLst>
              <a:ext uri="{FF2B5EF4-FFF2-40B4-BE49-F238E27FC236}">
                <a16:creationId xmlns:a16="http://schemas.microsoft.com/office/drawing/2014/main" id="{855EA709-03B3-3B6A-B198-CDD293ECF214}"/>
              </a:ext>
            </a:extLst>
          </p:cNvPr>
          <p:cNvSpPr/>
          <p:nvPr/>
        </p:nvSpPr>
        <p:spPr>
          <a:xfrm>
            <a:off x="734880" y="6106525"/>
            <a:ext cx="10728000" cy="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3" name="TextBox 62">
            <a:extLst>
              <a:ext uri="{FF2B5EF4-FFF2-40B4-BE49-F238E27FC236}">
                <a16:creationId xmlns:a16="http://schemas.microsoft.com/office/drawing/2014/main" id="{A7DAF3BD-F2A0-8B0B-D847-8FD7F47E872D}"/>
              </a:ext>
            </a:extLst>
          </p:cNvPr>
          <p:cNvSpPr txBox="1"/>
          <p:nvPr/>
        </p:nvSpPr>
        <p:spPr>
          <a:xfrm>
            <a:off x="184642" y="6164568"/>
            <a:ext cx="1242456"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Gentry09</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4" name="TextBox 63">
            <a:extLst>
              <a:ext uri="{FF2B5EF4-FFF2-40B4-BE49-F238E27FC236}">
                <a16:creationId xmlns:a16="http://schemas.microsoft.com/office/drawing/2014/main" id="{EA750779-99BD-4B39-8F7C-B6B058679CEC}"/>
              </a:ext>
            </a:extLst>
          </p:cNvPr>
          <p:cNvSpPr txBox="1"/>
          <p:nvPr/>
        </p:nvSpPr>
        <p:spPr>
          <a:xfrm>
            <a:off x="1376018" y="5746524"/>
            <a:ext cx="85542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BGV11</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5" name="TextBox 64">
            <a:extLst>
              <a:ext uri="{FF2B5EF4-FFF2-40B4-BE49-F238E27FC236}">
                <a16:creationId xmlns:a16="http://schemas.microsoft.com/office/drawing/2014/main" id="{23DA0E33-40B7-3E57-55E0-6496E8C76CE5}"/>
              </a:ext>
            </a:extLst>
          </p:cNvPr>
          <p:cNvSpPr txBox="1"/>
          <p:nvPr/>
        </p:nvSpPr>
        <p:spPr>
          <a:xfrm>
            <a:off x="2041667" y="6164568"/>
            <a:ext cx="950902"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B/FV12</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6" name="TextBox 65">
            <a:extLst>
              <a:ext uri="{FF2B5EF4-FFF2-40B4-BE49-F238E27FC236}">
                <a16:creationId xmlns:a16="http://schemas.microsoft.com/office/drawing/2014/main" id="{96722F53-7676-8DD3-9D5D-71AA5A662F3F}"/>
              </a:ext>
            </a:extLst>
          </p:cNvPr>
          <p:cNvSpPr txBox="1"/>
          <p:nvPr/>
        </p:nvSpPr>
        <p:spPr>
          <a:xfrm>
            <a:off x="4070149" y="5746524"/>
            <a:ext cx="79861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DM14</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7" name="TextBox 66">
            <a:extLst>
              <a:ext uri="{FF2B5EF4-FFF2-40B4-BE49-F238E27FC236}">
                <a16:creationId xmlns:a16="http://schemas.microsoft.com/office/drawing/2014/main" id="{97A39FB3-3290-261D-9472-19D2F234CA7E}"/>
              </a:ext>
            </a:extLst>
          </p:cNvPr>
          <p:cNvSpPr txBox="1"/>
          <p:nvPr/>
        </p:nvSpPr>
        <p:spPr>
          <a:xfrm>
            <a:off x="5072963" y="5761833"/>
            <a:ext cx="1029448"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CGGI16</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8" name="TextBox 67">
            <a:extLst>
              <a:ext uri="{FF2B5EF4-FFF2-40B4-BE49-F238E27FC236}">
                <a16:creationId xmlns:a16="http://schemas.microsoft.com/office/drawing/2014/main" id="{E3055C95-E100-D950-F1AF-6D688961E745}"/>
              </a:ext>
            </a:extLst>
          </p:cNvPr>
          <p:cNvSpPr txBox="1"/>
          <p:nvPr/>
        </p:nvSpPr>
        <p:spPr>
          <a:xfrm>
            <a:off x="5065748" y="6164568"/>
            <a:ext cx="1064715"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CKKS16</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7" name="Group 6">
            <a:extLst>
              <a:ext uri="{FF2B5EF4-FFF2-40B4-BE49-F238E27FC236}">
                <a16:creationId xmlns:a16="http://schemas.microsoft.com/office/drawing/2014/main" id="{FDF0CC6F-A4F4-A361-E716-99F10AFAFFDE}"/>
              </a:ext>
            </a:extLst>
          </p:cNvPr>
          <p:cNvGrpSpPr/>
          <p:nvPr/>
        </p:nvGrpSpPr>
        <p:grpSpPr>
          <a:xfrm>
            <a:off x="1785870" y="1493186"/>
            <a:ext cx="7956409" cy="2236947"/>
            <a:chOff x="1785870" y="1493186"/>
            <a:chExt cx="7956409" cy="2236947"/>
          </a:xfrm>
        </p:grpSpPr>
        <p:sp>
          <p:nvSpPr>
            <p:cNvPr id="13" name="Přímá spojnice 14">
              <a:extLst>
                <a:ext uri="{FF2B5EF4-FFF2-40B4-BE49-F238E27FC236}">
                  <a16:creationId xmlns:a16="http://schemas.microsoft.com/office/drawing/2014/main" id="{9F741E11-6E5A-EE62-6E3B-EB261DBB47EF}"/>
                </a:ext>
              </a:extLst>
            </p:cNvPr>
            <p:cNvSpPr/>
            <p:nvPr/>
          </p:nvSpPr>
          <p:spPr>
            <a:xfrm>
              <a:off x="1785870" y="3723316"/>
              <a:ext cx="3823897" cy="0"/>
            </a:xfrm>
            <a:prstGeom prst="line">
              <a:avLst/>
            </a:prstGeom>
            <a:solidFill>
              <a:srgbClr val="000000">
                <a:alpha val="5000"/>
              </a:srgbClr>
            </a:solidFill>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88D447B4-90F8-EC14-C521-965C0A851B09}"/>
                </a:ext>
              </a:extLst>
            </p:cNvPr>
            <p:cNvSpPr txBox="1"/>
            <p:nvPr/>
          </p:nvSpPr>
          <p:spPr>
            <a:xfrm>
              <a:off x="7600395" y="1493186"/>
              <a:ext cx="2010487" cy="369332"/>
            </a:xfrm>
            <a:prstGeom prst="rect">
              <a:avLst/>
            </a:prstGeom>
            <a:solidFill>
              <a:schemeClr val="bg2">
                <a:lumMod val="85000"/>
              </a:schemeClr>
            </a:solidFill>
          </p:spPr>
          <p:txBody>
            <a:bodyPr wrap="none" rtlCol="0">
              <a:spAutoFit/>
            </a:bodyPr>
            <a:lstStyle/>
            <a:p>
              <a:pPr algn="ctr"/>
              <a:r>
                <a:rPr lang="fr-CH" b="1" dirty="0" err="1">
                  <a:latin typeface="Suisse Int'l Medium" panose="020B0604000000000000" pitchFamily="34" charset="-78"/>
                  <a:ea typeface="Helvetica Neue" panose="02000503000000020004" pitchFamily="2" charset="0"/>
                  <a:cs typeface="Helvetica Neue" panose="02000503000000020004" pitchFamily="2" charset="0"/>
                </a:rPr>
                <a:t>generic</a:t>
              </a:r>
              <a:r>
                <a:rPr lang="fr-CH" b="1" dirty="0">
                  <a:latin typeface="Suisse Int'l Medium" panose="020B0604000000000000" pitchFamily="34" charset="-78"/>
                  <a:ea typeface="Helvetica Neue" panose="02000503000000020004" pitchFamily="2" charset="0"/>
                  <a:cs typeface="Helvetica Neue" panose="02000503000000020004" pitchFamily="2" charset="0"/>
                </a:rPr>
                <a:t> </a:t>
              </a:r>
              <a:r>
                <a:rPr lang="fr-CH" b="1" dirty="0" err="1">
                  <a:latin typeface="Suisse Int'l Medium" panose="020B0604000000000000" pitchFamily="34" charset="-78"/>
                  <a:ea typeface="Helvetica Neue" panose="02000503000000020004" pitchFamily="2" charset="0"/>
                  <a:cs typeface="Helvetica Neue" panose="02000503000000020004" pitchFamily="2" charset="0"/>
                </a:rPr>
                <a:t>SNARKs</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5" name="TextBox 24">
              <a:extLst>
                <a:ext uri="{FF2B5EF4-FFF2-40B4-BE49-F238E27FC236}">
                  <a16:creationId xmlns:a16="http://schemas.microsoft.com/office/drawing/2014/main" id="{9EC51376-CE97-1C20-8535-542E1E319FF3}"/>
                </a:ext>
              </a:extLst>
            </p:cNvPr>
            <p:cNvSpPr txBox="1"/>
            <p:nvPr/>
          </p:nvSpPr>
          <p:spPr>
            <a:xfrm>
              <a:off x="6455692" y="1900777"/>
              <a:ext cx="1191352"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[DPLS18]</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7" name="TextBox 26">
              <a:extLst>
                <a:ext uri="{FF2B5EF4-FFF2-40B4-BE49-F238E27FC236}">
                  <a16:creationId xmlns:a16="http://schemas.microsoft.com/office/drawing/2014/main" id="{94427AD6-6619-498A-B79C-19A9CA950A13}"/>
                </a:ext>
              </a:extLst>
            </p:cNvPr>
            <p:cNvSpPr txBox="1"/>
            <p:nvPr/>
          </p:nvSpPr>
          <p:spPr>
            <a:xfrm>
              <a:off x="8435511" y="1900777"/>
              <a:ext cx="1306768"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[BCOS20]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0" name="Přímá spojnice 14">
              <a:extLst>
                <a:ext uri="{FF2B5EF4-FFF2-40B4-BE49-F238E27FC236}">
                  <a16:creationId xmlns:a16="http://schemas.microsoft.com/office/drawing/2014/main" id="{92074B97-D2C9-795F-D53B-AF9809ABDAA2}"/>
                </a:ext>
              </a:extLst>
            </p:cNvPr>
            <p:cNvSpPr/>
            <p:nvPr/>
          </p:nvSpPr>
          <p:spPr>
            <a:xfrm>
              <a:off x="6477432" y="1939923"/>
              <a:ext cx="3240000" cy="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1" name="Přímá spojnice 14">
              <a:extLst>
                <a:ext uri="{FF2B5EF4-FFF2-40B4-BE49-F238E27FC236}">
                  <a16:creationId xmlns:a16="http://schemas.microsoft.com/office/drawing/2014/main" id="{0DD5ADB4-EFF9-05E3-A15A-E2F2E7863451}"/>
                </a:ext>
              </a:extLst>
            </p:cNvPr>
            <p:cNvSpPr>
              <a:spLocks noChangeAspect="1"/>
            </p:cNvSpPr>
            <p:nvPr/>
          </p:nvSpPr>
          <p:spPr>
            <a:xfrm flipV="1">
              <a:off x="5594918" y="1930133"/>
              <a:ext cx="900000" cy="1800000"/>
            </a:xfrm>
            <a:prstGeom prst="line">
              <a:avLst/>
            </a:prstGeom>
            <a:solidFill>
              <a:srgbClr val="000000">
                <a:alpha val="5000"/>
              </a:srgbClr>
            </a:solidFill>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9" name="Group 8">
            <a:extLst>
              <a:ext uri="{FF2B5EF4-FFF2-40B4-BE49-F238E27FC236}">
                <a16:creationId xmlns:a16="http://schemas.microsoft.com/office/drawing/2014/main" id="{00657A29-2A6F-5051-EE3F-10BD099183F1}"/>
              </a:ext>
            </a:extLst>
          </p:cNvPr>
          <p:cNvGrpSpPr/>
          <p:nvPr/>
        </p:nvGrpSpPr>
        <p:grpSpPr>
          <a:xfrm>
            <a:off x="5594918" y="2995288"/>
            <a:ext cx="6513112" cy="1106129"/>
            <a:chOff x="5594918" y="2995288"/>
            <a:chExt cx="6513112" cy="1106129"/>
          </a:xfrm>
        </p:grpSpPr>
        <p:sp>
          <p:nvSpPr>
            <p:cNvPr id="15" name="Přímá spojnice 14">
              <a:extLst>
                <a:ext uri="{FF2B5EF4-FFF2-40B4-BE49-F238E27FC236}">
                  <a16:creationId xmlns:a16="http://schemas.microsoft.com/office/drawing/2014/main" id="{8A55FD15-94B4-4D99-A6A9-45724BE6B7F1}"/>
                </a:ext>
              </a:extLst>
            </p:cNvPr>
            <p:cNvSpPr/>
            <p:nvPr/>
          </p:nvSpPr>
          <p:spPr>
            <a:xfrm>
              <a:off x="5594918" y="3723316"/>
              <a:ext cx="5867962" cy="0"/>
            </a:xfrm>
            <a:prstGeom prst="line">
              <a:avLst/>
            </a:prstGeom>
            <a:solidFill>
              <a:srgbClr val="000000">
                <a:alpha val="5000"/>
              </a:srgbClr>
            </a:solidFill>
            <a:ln w="38100" cap="sq">
              <a:solidFill>
                <a:schemeClr val="tx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FC4682FA-C11C-372F-90D7-F1D83F2B2573}"/>
                </a:ext>
              </a:extLst>
            </p:cNvPr>
            <p:cNvSpPr txBox="1"/>
            <p:nvPr/>
          </p:nvSpPr>
          <p:spPr>
            <a:xfrm>
              <a:off x="9849843" y="3340547"/>
              <a:ext cx="1192955"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[BLNS21]</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4" name="TextBox 53">
              <a:extLst>
                <a:ext uri="{FF2B5EF4-FFF2-40B4-BE49-F238E27FC236}">
                  <a16:creationId xmlns:a16="http://schemas.microsoft.com/office/drawing/2014/main" id="{8871CA48-E789-557A-DF0C-2843DABEC24A}"/>
                </a:ext>
              </a:extLst>
            </p:cNvPr>
            <p:cNvSpPr txBox="1"/>
            <p:nvPr/>
          </p:nvSpPr>
          <p:spPr>
            <a:xfrm>
              <a:off x="8934235" y="2995288"/>
              <a:ext cx="2521396" cy="369332"/>
            </a:xfrm>
            <a:prstGeom prst="rect">
              <a:avLst/>
            </a:prstGeom>
            <a:solidFill>
              <a:schemeClr val="tx1"/>
            </a:solidFill>
          </p:spPr>
          <p:txBody>
            <a:bodyPr wrap="none" rtlCol="0" anchor="t">
              <a:spAutoFit/>
            </a:bodyPr>
            <a:lstStyle/>
            <a:p>
              <a:pPr algn="ctr"/>
              <a:r>
                <a:rPr lang="fr-CH" b="1" dirty="0" err="1">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Lattice-based</a:t>
              </a:r>
              <a:r>
                <a:rPr lang="fr-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b="1" dirty="0" err="1">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proofs</a:t>
              </a:r>
              <a:endPar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4" name="TextBox 23">
              <a:extLst>
                <a:ext uri="{FF2B5EF4-FFF2-40B4-BE49-F238E27FC236}">
                  <a16:creationId xmlns:a16="http://schemas.microsoft.com/office/drawing/2014/main" id="{F4B16A0F-E790-C0A1-4041-E9AC1E712C49}"/>
                </a:ext>
              </a:extLst>
            </p:cNvPr>
            <p:cNvSpPr txBox="1"/>
            <p:nvPr/>
          </p:nvSpPr>
          <p:spPr>
            <a:xfrm>
              <a:off x="6544606" y="3732085"/>
              <a:ext cx="1024640"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[BLS19]</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7" name="TextBox 36">
              <a:extLst>
                <a:ext uri="{FF2B5EF4-FFF2-40B4-BE49-F238E27FC236}">
                  <a16:creationId xmlns:a16="http://schemas.microsoft.com/office/drawing/2014/main" id="{B5C3C746-8C0F-D4E9-08AE-0CD171FE458A}"/>
                </a:ext>
              </a:extLst>
            </p:cNvPr>
            <p:cNvSpPr txBox="1"/>
            <p:nvPr/>
          </p:nvSpPr>
          <p:spPr>
            <a:xfrm>
              <a:off x="6905401" y="3340547"/>
              <a:ext cx="1134862"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[Yan+19]</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1" name="TextBox 40">
              <a:extLst>
                <a:ext uri="{FF2B5EF4-FFF2-40B4-BE49-F238E27FC236}">
                  <a16:creationId xmlns:a16="http://schemas.microsoft.com/office/drawing/2014/main" id="{CE4FE12E-8381-3624-96D4-A38898A973E1}"/>
                </a:ext>
              </a:extLst>
            </p:cNvPr>
            <p:cNvSpPr txBox="1"/>
            <p:nvPr/>
          </p:nvSpPr>
          <p:spPr>
            <a:xfrm>
              <a:off x="7414516" y="3732085"/>
              <a:ext cx="108715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[ALS20]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3" name="TextBox 42">
              <a:extLst>
                <a:ext uri="{FF2B5EF4-FFF2-40B4-BE49-F238E27FC236}">
                  <a16:creationId xmlns:a16="http://schemas.microsoft.com/office/drawing/2014/main" id="{4623600F-298C-158F-F660-EAD053A23A95}"/>
                </a:ext>
              </a:extLst>
            </p:cNvPr>
            <p:cNvSpPr txBox="1"/>
            <p:nvPr/>
          </p:nvSpPr>
          <p:spPr>
            <a:xfrm>
              <a:off x="7865252" y="3340547"/>
              <a:ext cx="1114409"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[ENS20]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4" name="TextBox 43">
              <a:extLst>
                <a:ext uri="{FF2B5EF4-FFF2-40B4-BE49-F238E27FC236}">
                  <a16:creationId xmlns:a16="http://schemas.microsoft.com/office/drawing/2014/main" id="{B8FB8DBE-6915-A5F7-B523-B1CD2EB73EC9}"/>
                </a:ext>
              </a:extLst>
            </p:cNvPr>
            <p:cNvSpPr txBox="1"/>
            <p:nvPr/>
          </p:nvSpPr>
          <p:spPr>
            <a:xfrm>
              <a:off x="8312478" y="3732085"/>
              <a:ext cx="110318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[LNS20]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5" name="TextBox 44">
              <a:extLst>
                <a:ext uri="{FF2B5EF4-FFF2-40B4-BE49-F238E27FC236}">
                  <a16:creationId xmlns:a16="http://schemas.microsoft.com/office/drawing/2014/main" id="{FB506AEE-81A8-89CF-5144-AFC4044B5667}"/>
                </a:ext>
              </a:extLst>
            </p:cNvPr>
            <p:cNvSpPr txBox="1"/>
            <p:nvPr/>
          </p:nvSpPr>
          <p:spPr>
            <a:xfrm>
              <a:off x="9257726" y="3732085"/>
              <a:ext cx="1178529"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[LNS21b]</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2AB2C969-4557-FDE2-2DE9-24C5F3390F83}"/>
                </a:ext>
              </a:extLst>
            </p:cNvPr>
            <p:cNvSpPr txBox="1"/>
            <p:nvPr/>
          </p:nvSpPr>
          <p:spPr>
            <a:xfrm>
              <a:off x="8811861" y="3340547"/>
              <a:ext cx="1170513"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[LNS21a]</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003D7CDB-A142-8D8A-79E3-BA4F4852CD17}"/>
                </a:ext>
              </a:extLst>
            </p:cNvPr>
            <p:cNvSpPr txBox="1"/>
            <p:nvPr/>
          </p:nvSpPr>
          <p:spPr>
            <a:xfrm>
              <a:off x="10291142" y="3732085"/>
              <a:ext cx="1082349"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[LNP22]</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9" name="TextBox 48">
              <a:extLst>
                <a:ext uri="{FF2B5EF4-FFF2-40B4-BE49-F238E27FC236}">
                  <a16:creationId xmlns:a16="http://schemas.microsoft.com/office/drawing/2014/main" id="{C9518F98-C989-F610-627A-FE085AB6453B}"/>
                </a:ext>
              </a:extLst>
            </p:cNvPr>
            <p:cNvSpPr txBox="1"/>
            <p:nvPr/>
          </p:nvSpPr>
          <p:spPr>
            <a:xfrm>
              <a:off x="10871793" y="3340547"/>
              <a:ext cx="123623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[Cha+23]</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57" name="TextBox 56">
            <a:extLst>
              <a:ext uri="{FF2B5EF4-FFF2-40B4-BE49-F238E27FC236}">
                <a16:creationId xmlns:a16="http://schemas.microsoft.com/office/drawing/2014/main" id="{336AF2F8-DA72-01D8-77B7-BF1E367CC84D}"/>
              </a:ext>
            </a:extLst>
          </p:cNvPr>
          <p:cNvSpPr txBox="1"/>
          <p:nvPr/>
        </p:nvSpPr>
        <p:spPr>
          <a:xfrm>
            <a:off x="7334939" y="1138833"/>
            <a:ext cx="2789674" cy="369332"/>
          </a:xfrm>
          <a:prstGeom prst="rect">
            <a:avLst/>
          </a:prstGeom>
          <a:noFill/>
        </p:spPr>
        <p:txBody>
          <a:bodyPr wrap="none" rtlCol="0">
            <a:spAutoFit/>
          </a:bodyPr>
          <a:lstStyle/>
          <a:p>
            <a:pPr algn="ctr"/>
            <a:r>
              <a:rPr lang="fr-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slow, memory-intensive</a:t>
            </a:r>
            <a:endPar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8" name="Group 7">
            <a:extLst>
              <a:ext uri="{FF2B5EF4-FFF2-40B4-BE49-F238E27FC236}">
                <a16:creationId xmlns:a16="http://schemas.microsoft.com/office/drawing/2014/main" id="{91D3E3EB-B645-D062-7260-F3E5651426A8}"/>
              </a:ext>
            </a:extLst>
          </p:cNvPr>
          <p:cNvGrpSpPr/>
          <p:nvPr/>
        </p:nvGrpSpPr>
        <p:grpSpPr>
          <a:xfrm>
            <a:off x="729120" y="3722154"/>
            <a:ext cx="8740210" cy="1800966"/>
            <a:chOff x="729120" y="3722154"/>
            <a:chExt cx="8740210" cy="1800966"/>
          </a:xfrm>
        </p:grpSpPr>
        <p:sp>
          <p:nvSpPr>
            <p:cNvPr id="4" name="Přímá spojnice 14">
              <a:extLst>
                <a:ext uri="{FF2B5EF4-FFF2-40B4-BE49-F238E27FC236}">
                  <a16:creationId xmlns:a16="http://schemas.microsoft.com/office/drawing/2014/main" id="{43E40405-9C02-E843-98AB-CB5F6A04BF09}"/>
                </a:ext>
              </a:extLst>
            </p:cNvPr>
            <p:cNvSpPr/>
            <p:nvPr/>
          </p:nvSpPr>
          <p:spPr>
            <a:xfrm>
              <a:off x="729120" y="3724393"/>
              <a:ext cx="1072800" cy="0"/>
            </a:xfrm>
            <a:prstGeom prst="line">
              <a:avLst/>
            </a:prstGeom>
            <a:solidFill>
              <a:srgbClr val="000000">
                <a:alpha val="5000"/>
              </a:srgb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56" name="Group 55">
              <a:extLst>
                <a:ext uri="{FF2B5EF4-FFF2-40B4-BE49-F238E27FC236}">
                  <a16:creationId xmlns:a16="http://schemas.microsoft.com/office/drawing/2014/main" id="{B9538E83-95C7-073A-F572-145E186DDFE3}"/>
                </a:ext>
              </a:extLst>
            </p:cNvPr>
            <p:cNvGrpSpPr/>
            <p:nvPr/>
          </p:nvGrpSpPr>
          <p:grpSpPr>
            <a:xfrm flipV="1">
              <a:off x="1785870" y="3722154"/>
              <a:ext cx="7670187" cy="1332000"/>
              <a:chOff x="3586568" y="2406192"/>
              <a:chExt cx="7670187" cy="1332000"/>
            </a:xfrm>
          </p:grpSpPr>
          <p:sp>
            <p:nvSpPr>
              <p:cNvPr id="42" name="Přímá spojnice 14">
                <a:extLst>
                  <a:ext uri="{FF2B5EF4-FFF2-40B4-BE49-F238E27FC236}">
                    <a16:creationId xmlns:a16="http://schemas.microsoft.com/office/drawing/2014/main" id="{ACBC16C7-2870-B853-8A1D-9582F6FEC492}"/>
                  </a:ext>
                </a:extLst>
              </p:cNvPr>
              <p:cNvSpPr>
                <a:spLocks noChangeAspect="1"/>
              </p:cNvSpPr>
              <p:nvPr/>
            </p:nvSpPr>
            <p:spPr>
              <a:xfrm flipV="1">
                <a:off x="3586568" y="2406192"/>
                <a:ext cx="666000" cy="1332000"/>
              </a:xfrm>
              <a:prstGeom prst="line">
                <a:avLst/>
              </a:prstGeom>
              <a:solidFill>
                <a:srgbClr val="000000">
                  <a:alpha val="5000"/>
                </a:srgbClr>
              </a:solidFill>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76" name="Přímá spojnice 14">
                <a:extLst>
                  <a:ext uri="{FF2B5EF4-FFF2-40B4-BE49-F238E27FC236}">
                    <a16:creationId xmlns:a16="http://schemas.microsoft.com/office/drawing/2014/main" id="{FEF61767-A983-ACB0-E90A-7B9E7718F0B5}"/>
                  </a:ext>
                </a:extLst>
              </p:cNvPr>
              <p:cNvSpPr>
                <a:spLocks noChangeAspect="1"/>
              </p:cNvSpPr>
              <p:nvPr/>
            </p:nvSpPr>
            <p:spPr>
              <a:xfrm>
                <a:off x="4238825" y="2415607"/>
                <a:ext cx="7017930" cy="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22" name="TextBox 21">
              <a:extLst>
                <a:ext uri="{FF2B5EF4-FFF2-40B4-BE49-F238E27FC236}">
                  <a16:creationId xmlns:a16="http://schemas.microsoft.com/office/drawing/2014/main" id="{9346A3C7-BD2D-A894-1796-E767F611B682}"/>
                </a:ext>
              </a:extLst>
            </p:cNvPr>
            <p:cNvSpPr txBox="1"/>
            <p:nvPr/>
          </p:nvSpPr>
          <p:spPr>
            <a:xfrm>
              <a:off x="7278409" y="5153788"/>
              <a:ext cx="2190921" cy="369332"/>
            </a:xfrm>
            <a:prstGeom prst="rect">
              <a:avLst/>
            </a:prstGeom>
            <a:solidFill>
              <a:schemeClr val="bg2">
                <a:lumMod val="85000"/>
              </a:schemeClr>
            </a:solid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Stern-style </a:t>
              </a:r>
              <a:r>
                <a:rPr lang="fr-CH" b="1" dirty="0" err="1">
                  <a:latin typeface="Suisse Int'l Medium" panose="020B0604000000000000" pitchFamily="34" charset="-78"/>
                  <a:ea typeface="Helvetica Neue" panose="02000503000000020004" pitchFamily="2" charset="0"/>
                  <a:cs typeface="Helvetica Neue" panose="02000503000000020004" pitchFamily="2" charset="0"/>
                </a:rPr>
                <a:t>proofs</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0D3C7CE1-E594-B446-CD42-91F0C5B0CEC5}"/>
                </a:ext>
              </a:extLst>
            </p:cNvPr>
            <p:cNvSpPr txBox="1"/>
            <p:nvPr/>
          </p:nvSpPr>
          <p:spPr>
            <a:xfrm>
              <a:off x="3011804" y="4694408"/>
              <a:ext cx="1250663"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[LNSW13]</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0DAB4166-25F9-6C74-B807-5B1C46485DAB}"/>
                </a:ext>
              </a:extLst>
            </p:cNvPr>
            <p:cNvSpPr txBox="1"/>
            <p:nvPr/>
          </p:nvSpPr>
          <p:spPr>
            <a:xfrm>
              <a:off x="6086680" y="4694408"/>
              <a:ext cx="1239442"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[LLNW18]</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6" name="TextBox 35">
              <a:extLst>
                <a:ext uri="{FF2B5EF4-FFF2-40B4-BE49-F238E27FC236}">
                  <a16:creationId xmlns:a16="http://schemas.microsoft.com/office/drawing/2014/main" id="{9E4C9175-8D2B-A259-3F60-97F875F3FF67}"/>
                </a:ext>
              </a:extLst>
            </p:cNvPr>
            <p:cNvSpPr txBox="1"/>
            <p:nvPr/>
          </p:nvSpPr>
          <p:spPr>
            <a:xfrm>
              <a:off x="8317263" y="4694408"/>
              <a:ext cx="1074333"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[Beu20]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58" name="TextBox 57">
            <a:extLst>
              <a:ext uri="{FF2B5EF4-FFF2-40B4-BE49-F238E27FC236}">
                <a16:creationId xmlns:a16="http://schemas.microsoft.com/office/drawing/2014/main" id="{6D273BDB-444B-D76A-C205-1C9BC38B97FA}"/>
              </a:ext>
            </a:extLst>
          </p:cNvPr>
          <p:cNvSpPr txBox="1"/>
          <p:nvPr/>
        </p:nvSpPr>
        <p:spPr>
          <a:xfrm>
            <a:off x="7312588" y="5472065"/>
            <a:ext cx="2122569" cy="369332"/>
          </a:xfrm>
          <a:prstGeom prst="rect">
            <a:avLst/>
          </a:prstGeom>
          <a:noFill/>
        </p:spPr>
        <p:txBody>
          <a:bodyPr wrap="none" rtlCol="0">
            <a:spAutoFit/>
          </a:bodyPr>
          <a:lstStyle/>
          <a:p>
            <a:pPr algn="ctr"/>
            <a:r>
              <a:rPr lang="fr-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slow, large </a:t>
            </a:r>
            <a:r>
              <a:rPr lang="fr-CH" b="1"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proofs</a:t>
            </a:r>
            <a:endPar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21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E1598-23C2-8532-6572-91766CABCDD1}"/>
              </a:ext>
            </a:extLst>
          </p:cNvPr>
          <p:cNvSpPr>
            <a:spLocks noGrp="1"/>
          </p:cNvSpPr>
          <p:nvPr>
            <p:ph type="title"/>
          </p:nvPr>
        </p:nvSpPr>
        <p:spPr/>
        <p:txBody>
          <a:bodyPr/>
          <a:lstStyle/>
          <a:p>
            <a:r>
              <a:rPr lang="en-CH" dirty="0"/>
              <a:t>Building blocks for robust FHE</a:t>
            </a:r>
          </a:p>
        </p:txBody>
      </p:sp>
      <p:sp>
        <p:nvSpPr>
          <p:cNvPr id="9" name="TextBox 8">
            <a:extLst>
              <a:ext uri="{FF2B5EF4-FFF2-40B4-BE49-F238E27FC236}">
                <a16:creationId xmlns:a16="http://schemas.microsoft.com/office/drawing/2014/main" id="{D08C9E25-D0A4-6887-2187-9C39DA80C6DB}"/>
              </a:ext>
            </a:extLst>
          </p:cNvPr>
          <p:cNvSpPr txBox="1"/>
          <p:nvPr/>
        </p:nvSpPr>
        <p:spPr>
          <a:xfrm>
            <a:off x="574350" y="3696205"/>
            <a:ext cx="3386199" cy="1569660"/>
          </a:xfrm>
          <a:prstGeom prst="rect">
            <a:avLst/>
          </a:prstGeom>
          <a:noFill/>
        </p:spPr>
        <p:txBody>
          <a:bodyPr wrap="square" rtlCol="0">
            <a:sp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Encryption Integrity</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Linear operation</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Ensure smallness of secret</a:t>
            </a:r>
          </a:p>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t>
            </a:r>
            <a:r>
              <a:rPr lang="en-CH" b="1" dirty="0">
                <a:latin typeface="Suisse Int'l Medium" panose="020B0604000000000000" pitchFamily="34" charset="-78"/>
                <a:ea typeface="Helvetica Neue" panose="02000503000000020004" pitchFamily="2" charset="0"/>
                <a:cs typeface="Helvetica Neue" panose="02000503000000020004" pitchFamily="2" charset="0"/>
              </a:rPr>
              <a:t> </a:t>
            </a:r>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Ensure property of message (e.g., format)</a:t>
            </a:r>
          </a:p>
        </p:txBody>
      </p:sp>
      <p:sp>
        <p:nvSpPr>
          <p:cNvPr id="10" name="TextBox 9">
            <a:extLst>
              <a:ext uri="{FF2B5EF4-FFF2-40B4-BE49-F238E27FC236}">
                <a16:creationId xmlns:a16="http://schemas.microsoft.com/office/drawing/2014/main" id="{463C5298-568B-966A-0924-83E4FDCD6880}"/>
              </a:ext>
            </a:extLst>
          </p:cNvPr>
          <p:cNvSpPr txBox="1"/>
          <p:nvPr/>
        </p:nvSpPr>
        <p:spPr>
          <a:xfrm>
            <a:off x="8788777" y="3696205"/>
            <a:ext cx="3354018" cy="1569660"/>
          </a:xfrm>
          <a:prstGeom prst="rect">
            <a:avLst/>
          </a:prstGeom>
          <a:noFill/>
        </p:spPr>
        <p:txBody>
          <a:bodyPr wrap="square" rtlCol="0">
            <a:no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Decryption Integrity</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Non-linear rounding op. </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Ensure smallness of secret</a:t>
            </a:r>
          </a:p>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Ensure property of ciphertext (e.g., origin)</a:t>
            </a:r>
          </a:p>
        </p:txBody>
      </p:sp>
      <p:sp>
        <p:nvSpPr>
          <p:cNvPr id="22" name="TextBox 21">
            <a:extLst>
              <a:ext uri="{FF2B5EF4-FFF2-40B4-BE49-F238E27FC236}">
                <a16:creationId xmlns:a16="http://schemas.microsoft.com/office/drawing/2014/main" id="{D2D33824-C7AA-9030-0144-AB6AA6551E7E}"/>
              </a:ext>
            </a:extLst>
          </p:cNvPr>
          <p:cNvSpPr txBox="1"/>
          <p:nvPr/>
        </p:nvSpPr>
        <p:spPr>
          <a:xfrm>
            <a:off x="4332091" y="1542856"/>
            <a:ext cx="4320000" cy="461665"/>
          </a:xfrm>
          <a:prstGeom prst="rect">
            <a:avLst/>
          </a:prstGeom>
          <a:noFill/>
        </p:spPr>
        <p:txBody>
          <a:bodyPr wrap="square" rtlCol="0">
            <a:sp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Computation Integrity</a:t>
            </a:r>
          </a:p>
        </p:txBody>
      </p:sp>
      <p:sp>
        <p:nvSpPr>
          <p:cNvPr id="23" name="TextBox 22">
            <a:extLst>
              <a:ext uri="{FF2B5EF4-FFF2-40B4-BE49-F238E27FC236}">
                <a16:creationId xmlns:a16="http://schemas.microsoft.com/office/drawing/2014/main" id="{211BC1C0-7FBE-8177-6ABB-4B385F346231}"/>
              </a:ext>
            </a:extLst>
          </p:cNvPr>
          <p:cNvSpPr txBox="1"/>
          <p:nvPr/>
        </p:nvSpPr>
        <p:spPr>
          <a:xfrm>
            <a:off x="4415216" y="5498003"/>
            <a:ext cx="3909725" cy="1015663"/>
          </a:xfrm>
          <a:prstGeom prst="rect">
            <a:avLst/>
          </a:prstGeom>
          <a:noFill/>
        </p:spPr>
        <p:txBody>
          <a:bodyPr wrap="none" rtlCol="0">
            <a:sp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Other mechanisms</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DP for IND-CPA</a:t>
            </a:r>
            <a:r>
              <a:rPr lang="en-CH" b="1" baseline="30000" dirty="0">
                <a:latin typeface="Suisse Int'l Medium" panose="020B0604000000000000" pitchFamily="34" charset="-78"/>
                <a:ea typeface="Helvetica Neue" panose="02000503000000020004" pitchFamily="2" charset="0"/>
                <a:cs typeface="Helvetica Neue" panose="02000503000000020004" pitchFamily="2" charset="0"/>
              </a:rPr>
              <a:t>D</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Noise flooding for circuit privacy</a:t>
            </a:r>
          </a:p>
        </p:txBody>
      </p:sp>
      <p:grpSp>
        <p:nvGrpSpPr>
          <p:cNvPr id="3" name="Group 2">
            <a:extLst>
              <a:ext uri="{FF2B5EF4-FFF2-40B4-BE49-F238E27FC236}">
                <a16:creationId xmlns:a16="http://schemas.microsoft.com/office/drawing/2014/main" id="{4ACD037D-8B3E-9495-6F95-913D7ABAB931}"/>
              </a:ext>
            </a:extLst>
          </p:cNvPr>
          <p:cNvGrpSpPr/>
          <p:nvPr/>
        </p:nvGrpSpPr>
        <p:grpSpPr>
          <a:xfrm>
            <a:off x="3921710" y="2987544"/>
            <a:ext cx="4698667" cy="2699791"/>
            <a:chOff x="3921710" y="2987544"/>
            <a:chExt cx="4698667" cy="2699791"/>
          </a:xfrm>
        </p:grpSpPr>
        <p:sp>
          <p:nvSpPr>
            <p:cNvPr id="5" name="TextBox 4">
              <a:extLst>
                <a:ext uri="{FF2B5EF4-FFF2-40B4-BE49-F238E27FC236}">
                  <a16:creationId xmlns:a16="http://schemas.microsoft.com/office/drawing/2014/main" id="{066AFCD7-0757-7954-33B4-A5192C70A04F}"/>
                </a:ext>
              </a:extLst>
            </p:cNvPr>
            <p:cNvSpPr txBox="1"/>
            <p:nvPr/>
          </p:nvSpPr>
          <p:spPr>
            <a:xfrm>
              <a:off x="4035257" y="5318003"/>
              <a:ext cx="312906" cy="369332"/>
            </a:xfrm>
            <a:prstGeom prst="rect">
              <a:avLst/>
            </a:prstGeom>
            <a:noFill/>
          </p:spPr>
          <p:txBody>
            <a:bodyPr wrap="non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6" name="TextBox 5">
              <a:extLst>
                <a:ext uri="{FF2B5EF4-FFF2-40B4-BE49-F238E27FC236}">
                  <a16:creationId xmlns:a16="http://schemas.microsoft.com/office/drawing/2014/main" id="{3235A1D3-7315-8848-2556-6ED9864EB381}"/>
                </a:ext>
              </a:extLst>
            </p:cNvPr>
            <p:cNvSpPr txBox="1"/>
            <p:nvPr/>
          </p:nvSpPr>
          <p:spPr>
            <a:xfrm>
              <a:off x="3921710" y="2999371"/>
              <a:ext cx="540000" cy="369332"/>
            </a:xfrm>
            <a:prstGeom prst="rect">
              <a:avLst/>
            </a:prstGeom>
            <a:noFill/>
          </p:spPr>
          <p:txBody>
            <a:bodyPr wrap="squar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7" name="TextBox 6">
              <a:extLst>
                <a:ext uri="{FF2B5EF4-FFF2-40B4-BE49-F238E27FC236}">
                  <a16:creationId xmlns:a16="http://schemas.microsoft.com/office/drawing/2014/main" id="{F95AD1BB-3E6D-7D13-046F-296F24B1F095}"/>
                </a:ext>
              </a:extLst>
            </p:cNvPr>
            <p:cNvSpPr txBox="1"/>
            <p:nvPr/>
          </p:nvSpPr>
          <p:spPr>
            <a:xfrm>
              <a:off x="8266433" y="2999371"/>
              <a:ext cx="338554" cy="369332"/>
            </a:xfrm>
            <a:prstGeom prst="rect">
              <a:avLst/>
            </a:prstGeom>
            <a:noFill/>
          </p:spPr>
          <p:txBody>
            <a:bodyPr wrap="none" rtlCol="0">
              <a:spAutoFit/>
            </a:bodyPr>
            <a:lstStyle/>
            <a:p>
              <a:pPr algn="ctr"/>
              <a:r>
                <a:rPr lang="en-GB"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627F0935-4B8B-B716-10AD-B71E05580CEC}"/>
                </a:ext>
              </a:extLst>
            </p:cNvPr>
            <p:cNvSpPr txBox="1"/>
            <p:nvPr/>
          </p:nvSpPr>
          <p:spPr>
            <a:xfrm>
              <a:off x="8284065" y="5318003"/>
              <a:ext cx="303289" cy="369332"/>
            </a:xfrm>
            <a:prstGeom prst="rect">
              <a:avLst/>
            </a:prstGeom>
            <a:noFill/>
          </p:spPr>
          <p:txBody>
            <a:bodyPr wrap="none" rtlCol="0">
              <a:spAutoFit/>
            </a:bodyPr>
            <a:lstStyle/>
            <a:p>
              <a:pPr algn="ctr"/>
              <a:r>
                <a:rPr lang="en-GB"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ADBDBD37-051C-259F-C4AF-C2A99D59964B}"/>
                </a:ext>
              </a:extLst>
            </p:cNvPr>
            <p:cNvCxnSpPr>
              <a:cxnSpLocks/>
              <a:stCxn id="5" idx="0"/>
              <a:endCxn id="6" idx="2"/>
            </p:cNvCxnSpPr>
            <p:nvPr/>
          </p:nvCxnSpPr>
          <p:spPr>
            <a:xfrm flipV="1">
              <a:off x="4191710" y="3368703"/>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C15896-08F2-52DE-998F-881DA855F26C}"/>
                </a:ext>
              </a:extLst>
            </p:cNvPr>
            <p:cNvCxnSpPr>
              <a:cxnSpLocks/>
              <a:stCxn id="6" idx="3"/>
              <a:endCxn id="7" idx="1"/>
            </p:cNvCxnSpPr>
            <p:nvPr/>
          </p:nvCxnSpPr>
          <p:spPr>
            <a:xfrm>
              <a:off x="4461710" y="3184037"/>
              <a:ext cx="3804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37C848-4C41-9CE6-ACA1-97E44BF23F72}"/>
                </a:ext>
              </a:extLst>
            </p:cNvPr>
            <p:cNvCxnSpPr>
              <a:cxnSpLocks/>
              <a:stCxn id="7" idx="2"/>
              <a:endCxn id="8" idx="0"/>
            </p:cNvCxnSpPr>
            <p:nvPr/>
          </p:nvCxnSpPr>
          <p:spPr>
            <a:xfrm>
              <a:off x="8435710" y="3368703"/>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703B147-16BE-8DA7-4847-4D48477C1001}"/>
                </a:ext>
              </a:extLst>
            </p:cNvPr>
            <p:cNvSpPr txBox="1"/>
            <p:nvPr/>
          </p:nvSpPr>
          <p:spPr>
            <a:xfrm rot="16200000">
              <a:off x="3890185" y="4123541"/>
              <a:ext cx="603050"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Enc</a:t>
              </a:r>
            </a:p>
          </p:txBody>
        </p:sp>
        <p:sp>
          <p:nvSpPr>
            <p:cNvPr id="27" name="TextBox 26">
              <a:extLst>
                <a:ext uri="{FF2B5EF4-FFF2-40B4-BE49-F238E27FC236}">
                  <a16:creationId xmlns:a16="http://schemas.microsoft.com/office/drawing/2014/main" id="{8C42B224-7EDF-2F11-49F8-1EA983659966}"/>
                </a:ext>
              </a:extLst>
            </p:cNvPr>
            <p:cNvSpPr txBox="1"/>
            <p:nvPr/>
          </p:nvSpPr>
          <p:spPr>
            <a:xfrm rot="5400000">
              <a:off x="8124568" y="4154021"/>
              <a:ext cx="622286"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Dec</a:t>
              </a:r>
            </a:p>
          </p:txBody>
        </p:sp>
        <p:sp>
          <p:nvSpPr>
            <p:cNvPr id="28" name="TextBox 27">
              <a:extLst>
                <a:ext uri="{FF2B5EF4-FFF2-40B4-BE49-F238E27FC236}">
                  <a16:creationId xmlns:a16="http://schemas.microsoft.com/office/drawing/2014/main" id="{8D02B823-8408-0DC7-EA96-05634543A227}"/>
                </a:ext>
              </a:extLst>
            </p:cNvPr>
            <p:cNvSpPr txBox="1"/>
            <p:nvPr/>
          </p:nvSpPr>
          <p:spPr>
            <a:xfrm>
              <a:off x="5989358" y="2987544"/>
              <a:ext cx="643766"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Eval</a:t>
              </a:r>
            </a:p>
          </p:txBody>
        </p:sp>
      </p:grpSp>
      <p:sp>
        <p:nvSpPr>
          <p:cNvPr id="2" name="Slide Number Placeholder 1">
            <a:extLst>
              <a:ext uri="{FF2B5EF4-FFF2-40B4-BE49-F238E27FC236}">
                <a16:creationId xmlns:a16="http://schemas.microsoft.com/office/drawing/2014/main" id="{3B5CBCD5-FE0B-1BDC-4669-BEA5861B3AAB}"/>
              </a:ext>
            </a:extLst>
          </p:cNvPr>
          <p:cNvSpPr>
            <a:spLocks noGrp="1"/>
          </p:cNvSpPr>
          <p:nvPr>
            <p:ph type="sldNum" sz="quarter" idx="12"/>
          </p:nvPr>
        </p:nvSpPr>
        <p:spPr/>
        <p:txBody>
          <a:bodyPr/>
          <a:lstStyle/>
          <a:p>
            <a:fld id="{2C583B8F-3501-A64D-811B-281359A1CBF7}" type="slidenum">
              <a:rPr lang="en-CH" smtClean="0"/>
              <a:t>12</a:t>
            </a:fld>
            <a:endParaRPr lang="en-CH" dirty="0"/>
          </a:p>
        </p:txBody>
      </p:sp>
      <p:sp>
        <p:nvSpPr>
          <p:cNvPr id="11" name="Rectangle 10">
            <a:extLst>
              <a:ext uri="{FF2B5EF4-FFF2-40B4-BE49-F238E27FC236}">
                <a16:creationId xmlns:a16="http://schemas.microsoft.com/office/drawing/2014/main" id="{6BDB9AF6-2737-C716-D4F9-26B0B4817063}"/>
              </a:ext>
            </a:extLst>
          </p:cNvPr>
          <p:cNvSpPr/>
          <p:nvPr/>
        </p:nvSpPr>
        <p:spPr>
          <a:xfrm>
            <a:off x="299147" y="3311286"/>
            <a:ext cx="3437887" cy="2006717"/>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12" name="Rectangle 11">
            <a:extLst>
              <a:ext uri="{FF2B5EF4-FFF2-40B4-BE49-F238E27FC236}">
                <a16:creationId xmlns:a16="http://schemas.microsoft.com/office/drawing/2014/main" id="{84E5F555-D514-0E8F-C60A-0C913A623D7B}"/>
              </a:ext>
            </a:extLst>
          </p:cNvPr>
          <p:cNvSpPr/>
          <p:nvPr/>
        </p:nvSpPr>
        <p:spPr>
          <a:xfrm>
            <a:off x="4415214" y="5208764"/>
            <a:ext cx="3835827" cy="1512711"/>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14" name="Rectangle 13">
            <a:extLst>
              <a:ext uri="{FF2B5EF4-FFF2-40B4-BE49-F238E27FC236}">
                <a16:creationId xmlns:a16="http://schemas.microsoft.com/office/drawing/2014/main" id="{4657FED6-114F-EE45-77E4-FE8485CD222F}"/>
              </a:ext>
            </a:extLst>
          </p:cNvPr>
          <p:cNvSpPr/>
          <p:nvPr/>
        </p:nvSpPr>
        <p:spPr>
          <a:xfrm>
            <a:off x="8772022" y="3274109"/>
            <a:ext cx="3437887" cy="2006717"/>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19" name="TextBox 18">
            <a:extLst>
              <a:ext uri="{FF2B5EF4-FFF2-40B4-BE49-F238E27FC236}">
                <a16:creationId xmlns:a16="http://schemas.microsoft.com/office/drawing/2014/main" id="{5E67608E-8B4A-F9D8-A41D-C1AFCBAD4079}"/>
              </a:ext>
            </a:extLst>
          </p:cNvPr>
          <p:cNvSpPr txBox="1"/>
          <p:nvPr/>
        </p:nvSpPr>
        <p:spPr>
          <a:xfrm>
            <a:off x="7685979" y="1440059"/>
            <a:ext cx="4476594" cy="369332"/>
          </a:xfrm>
          <a:prstGeom prst="rect">
            <a:avLst/>
          </a:prstGeom>
          <a:noFill/>
        </p:spPr>
        <p:txBody>
          <a:bodyPr wrap="square">
            <a:spAutoFit/>
          </a:bodyPr>
          <a:lstStyle/>
          <a:p>
            <a:r>
              <a:rPr lang="en-GB"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If input encrypts x, output encrypts f(x)</a:t>
            </a:r>
            <a:endParaRPr lang="en-CH" sz="18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A623C129-1BCD-E5DC-A06E-4605BA0264CA}"/>
              </a:ext>
            </a:extLst>
          </p:cNvPr>
          <p:cNvSpPr txBox="1"/>
          <p:nvPr/>
        </p:nvSpPr>
        <p:spPr>
          <a:xfrm>
            <a:off x="7715406" y="1761003"/>
            <a:ext cx="4476594" cy="369332"/>
          </a:xfrm>
          <a:prstGeom prst="rect">
            <a:avLst/>
          </a:prstGeom>
          <a:noFill/>
        </p:spPr>
        <p:txBody>
          <a:bodyPr wrap="square">
            <a:spAutoFit/>
          </a:bodyPr>
          <a:lstStyle/>
          <a:p>
            <a:r>
              <a:rPr lang="en-GB"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Output is valid ciphertext</a:t>
            </a:r>
            <a:endParaRPr lang="en-CH" sz="18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5" name="TextBox 24">
            <a:extLst>
              <a:ext uri="{FF2B5EF4-FFF2-40B4-BE49-F238E27FC236}">
                <a16:creationId xmlns:a16="http://schemas.microsoft.com/office/drawing/2014/main" id="{26AFE8F6-EA96-CB36-3863-D007C3819B0B}"/>
              </a:ext>
            </a:extLst>
          </p:cNvPr>
          <p:cNvSpPr txBox="1"/>
          <p:nvPr/>
        </p:nvSpPr>
        <p:spPr>
          <a:xfrm>
            <a:off x="4378585" y="1929260"/>
            <a:ext cx="3202625" cy="646331"/>
          </a:xfrm>
          <a:prstGeom prst="rect">
            <a:avLst/>
          </a:prstGeom>
          <a:noFill/>
        </p:spPr>
        <p:txBody>
          <a:bodyPr wrap="square">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 Non-linear operations</a:t>
            </a:r>
          </a:p>
          <a:p>
            <a:r>
              <a:rPr lang="en-CH" b="1" dirty="0">
                <a:latin typeface="Suisse Int'l Medium" panose="020B0604000000000000" pitchFamily="34" charset="-78"/>
                <a:ea typeface="Helvetica Neue" panose="02000503000000020004" pitchFamily="2" charset="0"/>
                <a:cs typeface="Helvetica Neue" panose="02000503000000020004" pitchFamily="2" charset="0"/>
              </a:rPr>
              <a:t>- Very large design space</a:t>
            </a:r>
          </a:p>
        </p:txBody>
      </p:sp>
    </p:spTree>
    <p:extLst>
      <p:ext uri="{BB962C8B-B14F-4D97-AF65-F5344CB8AC3E}">
        <p14:creationId xmlns:p14="http://schemas.microsoft.com/office/powerpoint/2010/main" val="42334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allAtOnce"/>
      <p:bldP spid="19" grpId="0"/>
      <p:bldP spid="21"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10A7-EF25-1C6B-95B4-535DBD2643A5}"/>
              </a:ext>
            </a:extLst>
          </p:cNvPr>
          <p:cNvSpPr>
            <a:spLocks noGrp="1"/>
          </p:cNvSpPr>
          <p:nvPr>
            <p:ph type="title"/>
          </p:nvPr>
        </p:nvSpPr>
        <p:spPr/>
        <p:txBody>
          <a:bodyPr/>
          <a:lstStyle/>
          <a:p>
            <a:r>
              <a:rPr lang="en-CH" dirty="0"/>
              <a:t>How (not) to do Proof-of-Computation</a:t>
            </a:r>
          </a:p>
        </p:txBody>
      </p:sp>
      <p:sp>
        <p:nvSpPr>
          <p:cNvPr id="4" name="Slide Number Placeholder 3">
            <a:extLst>
              <a:ext uri="{FF2B5EF4-FFF2-40B4-BE49-F238E27FC236}">
                <a16:creationId xmlns:a16="http://schemas.microsoft.com/office/drawing/2014/main" id="{519B4ED8-94BC-52AA-35D5-D91ABCDE4650}"/>
              </a:ext>
            </a:extLst>
          </p:cNvPr>
          <p:cNvSpPr>
            <a:spLocks noGrp="1"/>
          </p:cNvSpPr>
          <p:nvPr>
            <p:ph type="sldNum" sz="quarter" idx="12"/>
          </p:nvPr>
        </p:nvSpPr>
        <p:spPr/>
        <p:txBody>
          <a:bodyPr/>
          <a:lstStyle/>
          <a:p>
            <a:fld id="{2C583B8F-3501-A64D-811B-281359A1CBF7}" type="slidenum">
              <a:rPr lang="en-CH" smtClean="0"/>
              <a:t>13</a:t>
            </a:fld>
            <a:endParaRPr lang="en-CH" dirty="0"/>
          </a:p>
        </p:txBody>
      </p:sp>
      <p:cxnSp>
        <p:nvCxnSpPr>
          <p:cNvPr id="24" name="Straight Arrow Connector 23">
            <a:extLst>
              <a:ext uri="{FF2B5EF4-FFF2-40B4-BE49-F238E27FC236}">
                <a16:creationId xmlns:a16="http://schemas.microsoft.com/office/drawing/2014/main" id="{D31FB8D3-3230-F154-2B2D-A8862343F5B4}"/>
              </a:ext>
            </a:extLst>
          </p:cNvPr>
          <p:cNvCxnSpPr>
            <a:cxnSpLocks/>
          </p:cNvCxnSpPr>
          <p:nvPr/>
        </p:nvCxnSpPr>
        <p:spPr>
          <a:xfrm flipH="1" flipV="1">
            <a:off x="2924628" y="2203514"/>
            <a:ext cx="1141201" cy="68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B7CFE7C-D116-044B-BDDF-51901A91EB71}"/>
              </a:ext>
            </a:extLst>
          </p:cNvPr>
          <p:cNvCxnSpPr>
            <a:cxnSpLocks/>
          </p:cNvCxnSpPr>
          <p:nvPr/>
        </p:nvCxnSpPr>
        <p:spPr>
          <a:xfrm>
            <a:off x="3425475" y="2274421"/>
            <a:ext cx="1080620" cy="68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211CE0-F1C2-E159-83AA-8088C83F53E5}"/>
              </a:ext>
            </a:extLst>
          </p:cNvPr>
          <p:cNvSpPr txBox="1"/>
          <p:nvPr/>
        </p:nvSpPr>
        <p:spPr>
          <a:xfrm>
            <a:off x="3277945" y="2445433"/>
            <a:ext cx="276100" cy="400110"/>
          </a:xfrm>
          <a:prstGeom prst="rect">
            <a:avLst/>
          </a:prstGeom>
          <a:noFill/>
        </p:spPr>
        <p:txBody>
          <a:bodyPr wrap="squar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27" name="TextBox 26">
            <a:extLst>
              <a:ext uri="{FF2B5EF4-FFF2-40B4-BE49-F238E27FC236}">
                <a16:creationId xmlns:a16="http://schemas.microsoft.com/office/drawing/2014/main" id="{98B5F818-5DC8-259D-0880-ABCBD4724696}"/>
              </a:ext>
            </a:extLst>
          </p:cNvPr>
          <p:cNvSpPr txBox="1"/>
          <p:nvPr/>
        </p:nvSpPr>
        <p:spPr>
          <a:xfrm>
            <a:off x="3696443" y="2155031"/>
            <a:ext cx="620683" cy="400110"/>
          </a:xfrm>
          <a:prstGeom prst="rect">
            <a:avLst/>
          </a:prstGeom>
          <a:noFill/>
        </p:spPr>
        <p:txBody>
          <a:bodyPr wrap="none" rtlCol="0">
            <a:spAutoFit/>
          </a:bodyPr>
          <a:lstStyle/>
          <a:p>
            <a:r>
              <a:rPr lang="en-GB" sz="2000" b="1" dirty="0">
                <a:latin typeface="Suisse Int'l Medium" panose="020B0604000000000000" pitchFamily="34" charset="-78"/>
                <a:ea typeface="Helvetica Neue" panose="02000503000000020004" pitchFamily="2" charset="0"/>
                <a:cs typeface="Helvetica Neue" panose="02000503000000020004" pitchFamily="2" charset="0"/>
              </a:rPr>
              <a:t>f</a:t>
            </a:r>
            <a:r>
              <a:rPr lang="en-GB" sz="2000" b="1" baseline="-25000" dirty="0">
                <a:latin typeface="Suisse Int'l Medium" panose="020B0604000000000000" pitchFamily="34" charset="-78"/>
                <a:ea typeface="Helvetica Neue" panose="02000503000000020004" pitchFamily="2" charset="0"/>
                <a:cs typeface="Helvetica Neue" panose="02000503000000020004" pitchFamily="2" charset="0"/>
              </a:rPr>
              <a:t>1</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28" name="TextBox 27">
            <a:extLst>
              <a:ext uri="{FF2B5EF4-FFF2-40B4-BE49-F238E27FC236}">
                <a16:creationId xmlns:a16="http://schemas.microsoft.com/office/drawing/2014/main" id="{29D4D1BE-6B7F-4F0D-A81D-C522B2A426BB}"/>
              </a:ext>
            </a:extLst>
          </p:cNvPr>
          <p:cNvSpPr txBox="1"/>
          <p:nvPr/>
        </p:nvSpPr>
        <p:spPr>
          <a:xfrm>
            <a:off x="3624868" y="3730697"/>
            <a:ext cx="1869423" cy="461665"/>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Replication</a:t>
            </a:r>
          </a:p>
        </p:txBody>
      </p:sp>
      <p:pic>
        <p:nvPicPr>
          <p:cNvPr id="33" name="Graphic 32">
            <a:extLst>
              <a:ext uri="{FF2B5EF4-FFF2-40B4-BE49-F238E27FC236}">
                <a16:creationId xmlns:a16="http://schemas.microsoft.com/office/drawing/2014/main" id="{256E660D-A15E-CD35-CEF9-074CDD57B5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8195" y="2996970"/>
            <a:ext cx="720000" cy="720000"/>
          </a:xfrm>
          <a:prstGeom prst="rect">
            <a:avLst/>
          </a:prstGeom>
        </p:spPr>
      </p:pic>
      <p:cxnSp>
        <p:nvCxnSpPr>
          <p:cNvPr id="35" name="Straight Arrow Connector 34">
            <a:extLst>
              <a:ext uri="{FF2B5EF4-FFF2-40B4-BE49-F238E27FC236}">
                <a16:creationId xmlns:a16="http://schemas.microsoft.com/office/drawing/2014/main" id="{8B6161C9-6421-CD70-8CA0-C9B5FCC3BF8A}"/>
              </a:ext>
            </a:extLst>
          </p:cNvPr>
          <p:cNvCxnSpPr>
            <a:cxnSpLocks/>
          </p:cNvCxnSpPr>
          <p:nvPr/>
        </p:nvCxnSpPr>
        <p:spPr>
          <a:xfrm flipV="1">
            <a:off x="8987406" y="2203514"/>
            <a:ext cx="0" cy="72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5F42A1-BC0A-ABE9-69ED-79D4E87EA8C2}"/>
              </a:ext>
            </a:extLst>
          </p:cNvPr>
          <p:cNvCxnSpPr>
            <a:cxnSpLocks/>
          </p:cNvCxnSpPr>
          <p:nvPr/>
        </p:nvCxnSpPr>
        <p:spPr>
          <a:xfrm>
            <a:off x="9282533" y="2242115"/>
            <a:ext cx="0" cy="72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ACD2F29-DEFF-A4E1-2F72-FF1D105A7195}"/>
              </a:ext>
            </a:extLst>
          </p:cNvPr>
          <p:cNvSpPr txBox="1"/>
          <p:nvPr/>
        </p:nvSpPr>
        <p:spPr>
          <a:xfrm>
            <a:off x="8645726" y="2359308"/>
            <a:ext cx="327334" cy="400110"/>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38" name="TextBox 37">
            <a:extLst>
              <a:ext uri="{FF2B5EF4-FFF2-40B4-BE49-F238E27FC236}">
                <a16:creationId xmlns:a16="http://schemas.microsoft.com/office/drawing/2014/main" id="{1B414065-937D-8CB5-43C8-FFE5687FBAD9}"/>
              </a:ext>
            </a:extLst>
          </p:cNvPr>
          <p:cNvSpPr txBox="1"/>
          <p:nvPr/>
        </p:nvSpPr>
        <p:spPr>
          <a:xfrm>
            <a:off x="9310688" y="2368776"/>
            <a:ext cx="556563" cy="400110"/>
          </a:xfrm>
          <a:prstGeom prst="rect">
            <a:avLst/>
          </a:prstGeom>
          <a:solidFill>
            <a:schemeClr val="bg1"/>
          </a:solidFill>
        </p:spPr>
        <p:txBody>
          <a:bodyPr wrap="none" rtlCol="0">
            <a:spAutoFit/>
          </a:bodyPr>
          <a:lstStyle/>
          <a:p>
            <a:r>
              <a:rPr lang="en-GB" sz="2000" b="1" dirty="0">
                <a:latin typeface="Suisse Int'l Medium" panose="020B0604000000000000" pitchFamily="34" charset="-78"/>
                <a:ea typeface="Helvetica Neue" panose="02000503000000020004" pitchFamily="2" charset="0"/>
                <a:cs typeface="Helvetica Neue" panose="02000503000000020004" pitchFamily="2" charset="0"/>
              </a:rPr>
              <a:t>f</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39" name="TextBox 38">
            <a:extLst>
              <a:ext uri="{FF2B5EF4-FFF2-40B4-BE49-F238E27FC236}">
                <a16:creationId xmlns:a16="http://schemas.microsoft.com/office/drawing/2014/main" id="{C6707B5C-E8BC-82AB-9A9A-8F410253368D}"/>
              </a:ext>
            </a:extLst>
          </p:cNvPr>
          <p:cNvSpPr txBox="1"/>
          <p:nvPr/>
        </p:nvSpPr>
        <p:spPr>
          <a:xfrm>
            <a:off x="7428056" y="3770968"/>
            <a:ext cx="3309112" cy="461665"/>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Hardware Attestation</a:t>
            </a:r>
          </a:p>
        </p:txBody>
      </p:sp>
      <p:sp>
        <p:nvSpPr>
          <p:cNvPr id="62" name="TextBox 61">
            <a:extLst>
              <a:ext uri="{FF2B5EF4-FFF2-40B4-BE49-F238E27FC236}">
                <a16:creationId xmlns:a16="http://schemas.microsoft.com/office/drawing/2014/main" id="{FFCED381-5987-652A-F960-186C90D0090E}"/>
              </a:ext>
            </a:extLst>
          </p:cNvPr>
          <p:cNvSpPr txBox="1"/>
          <p:nvPr/>
        </p:nvSpPr>
        <p:spPr>
          <a:xfrm>
            <a:off x="5542227" y="2469833"/>
            <a:ext cx="327334" cy="400110"/>
          </a:xfrm>
          <a:prstGeom prst="rect">
            <a:avLst/>
          </a:prstGeom>
          <a:no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63" name="TextBox 62">
            <a:extLst>
              <a:ext uri="{FF2B5EF4-FFF2-40B4-BE49-F238E27FC236}">
                <a16:creationId xmlns:a16="http://schemas.microsoft.com/office/drawing/2014/main" id="{14A3D337-ABA2-99E7-929F-F8B4AF928815}"/>
              </a:ext>
            </a:extLst>
          </p:cNvPr>
          <p:cNvSpPr txBox="1"/>
          <p:nvPr/>
        </p:nvSpPr>
        <p:spPr>
          <a:xfrm>
            <a:off x="4688294" y="2162328"/>
            <a:ext cx="660758" cy="400110"/>
          </a:xfrm>
          <a:prstGeom prst="rect">
            <a:avLst/>
          </a:prstGeom>
          <a:noFill/>
        </p:spPr>
        <p:txBody>
          <a:bodyPr wrap="none" rtlCol="0">
            <a:spAutoFit/>
          </a:bodyPr>
          <a:lstStyle/>
          <a:p>
            <a:r>
              <a:rPr lang="en-GB" sz="2000" b="1"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f</a:t>
            </a:r>
            <a:r>
              <a:rPr lang="en-GB" sz="2000" b="1" baseline="-25000"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n</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(x)</a:t>
            </a:r>
          </a:p>
        </p:txBody>
      </p:sp>
      <p:cxnSp>
        <p:nvCxnSpPr>
          <p:cNvPr id="64" name="Straight Arrow Connector 63">
            <a:extLst>
              <a:ext uri="{FF2B5EF4-FFF2-40B4-BE49-F238E27FC236}">
                <a16:creationId xmlns:a16="http://schemas.microsoft.com/office/drawing/2014/main" id="{8E30208F-334E-40B1-8AA7-4D74FCC75F11}"/>
              </a:ext>
            </a:extLst>
          </p:cNvPr>
          <p:cNvCxnSpPr>
            <a:cxnSpLocks/>
          </p:cNvCxnSpPr>
          <p:nvPr/>
        </p:nvCxnSpPr>
        <p:spPr>
          <a:xfrm flipH="1">
            <a:off x="4591250" y="2274421"/>
            <a:ext cx="1080620" cy="684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C7EEE8A-85E2-9650-B03E-CC6B180FD15C}"/>
              </a:ext>
            </a:extLst>
          </p:cNvPr>
          <p:cNvCxnSpPr>
            <a:cxnSpLocks/>
          </p:cNvCxnSpPr>
          <p:nvPr/>
        </p:nvCxnSpPr>
        <p:spPr>
          <a:xfrm flipV="1">
            <a:off x="5030444" y="2203514"/>
            <a:ext cx="1141201" cy="68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F2E7D1A-A891-9913-3489-C695573300CC}"/>
              </a:ext>
            </a:extLst>
          </p:cNvPr>
          <p:cNvSpPr txBox="1"/>
          <p:nvPr/>
        </p:nvSpPr>
        <p:spPr>
          <a:xfrm>
            <a:off x="4298346" y="1332908"/>
            <a:ext cx="35618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a:t>
            </a:r>
          </a:p>
        </p:txBody>
      </p:sp>
      <p:grpSp>
        <p:nvGrpSpPr>
          <p:cNvPr id="74" name="Group 73">
            <a:extLst>
              <a:ext uri="{FF2B5EF4-FFF2-40B4-BE49-F238E27FC236}">
                <a16:creationId xmlns:a16="http://schemas.microsoft.com/office/drawing/2014/main" id="{CF951A5F-5AE0-24F6-D0E5-19FBE80F688A}"/>
              </a:ext>
            </a:extLst>
          </p:cNvPr>
          <p:cNvGrpSpPr/>
          <p:nvPr/>
        </p:nvGrpSpPr>
        <p:grpSpPr>
          <a:xfrm>
            <a:off x="8726395" y="1326362"/>
            <a:ext cx="808568" cy="720000"/>
            <a:chOff x="5025958" y="580517"/>
            <a:chExt cx="1839461" cy="1839461"/>
          </a:xfrm>
        </p:grpSpPr>
        <p:pic>
          <p:nvPicPr>
            <p:cNvPr id="75" name="Graphic 74">
              <a:extLst>
                <a:ext uri="{FF2B5EF4-FFF2-40B4-BE49-F238E27FC236}">
                  <a16:creationId xmlns:a16="http://schemas.microsoft.com/office/drawing/2014/main" id="{5A028103-3065-575B-AC4A-32F46F33F1E7}"/>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025958" y="580517"/>
              <a:ext cx="1839461" cy="1839461"/>
            </a:xfrm>
            <a:prstGeom prst="rect">
              <a:avLst/>
            </a:prstGeom>
          </p:spPr>
        </p:pic>
        <p:sp>
          <p:nvSpPr>
            <p:cNvPr id="76" name="Snip Same-side Corner of Rectangle 75">
              <a:extLst>
                <a:ext uri="{FF2B5EF4-FFF2-40B4-BE49-F238E27FC236}">
                  <a16:creationId xmlns:a16="http://schemas.microsoft.com/office/drawing/2014/main" id="{F4478539-CFF8-65FD-7D55-FF68288C0221}"/>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77" name="Graphic 76">
            <a:extLst>
              <a:ext uri="{FF2B5EF4-FFF2-40B4-BE49-F238E27FC236}">
                <a16:creationId xmlns:a16="http://schemas.microsoft.com/office/drawing/2014/main" id="{18C0F0DC-3A7C-D83B-57F3-210C5AC196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2425" y="1428588"/>
            <a:ext cx="720000" cy="720000"/>
          </a:xfrm>
          <a:prstGeom prst="rect">
            <a:avLst/>
          </a:prstGeom>
        </p:spPr>
      </p:pic>
      <p:pic>
        <p:nvPicPr>
          <p:cNvPr id="79" name="Graphic 78">
            <a:extLst>
              <a:ext uri="{FF2B5EF4-FFF2-40B4-BE49-F238E27FC236}">
                <a16:creationId xmlns:a16="http://schemas.microsoft.com/office/drawing/2014/main" id="{3191E4D6-6979-0EFF-FF86-67AB70B00F93}"/>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62922" b="-1"/>
          <a:stretch/>
        </p:blipFill>
        <p:spPr>
          <a:xfrm>
            <a:off x="8770504" y="1880649"/>
            <a:ext cx="720000" cy="266970"/>
          </a:xfrm>
          <a:prstGeom prst="rect">
            <a:avLst/>
          </a:prstGeom>
        </p:spPr>
      </p:pic>
      <p:pic>
        <p:nvPicPr>
          <p:cNvPr id="80" name="Graphic 79">
            <a:extLst>
              <a:ext uri="{FF2B5EF4-FFF2-40B4-BE49-F238E27FC236}">
                <a16:creationId xmlns:a16="http://schemas.microsoft.com/office/drawing/2014/main" id="{BF2C678D-74C0-1F1B-7B53-2968C3D4BF0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9436114" y="2020912"/>
            <a:ext cx="250757" cy="250757"/>
          </a:xfrm>
          <a:prstGeom prst="rect">
            <a:avLst/>
          </a:prstGeom>
        </p:spPr>
      </p:pic>
      <p:pic>
        <p:nvPicPr>
          <p:cNvPr id="91" name="Graphic 90">
            <a:extLst>
              <a:ext uri="{FF2B5EF4-FFF2-40B4-BE49-F238E27FC236}">
                <a16:creationId xmlns:a16="http://schemas.microsoft.com/office/drawing/2014/main" id="{830E702C-7C61-75AC-B661-2E2492850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8136" y="2996970"/>
            <a:ext cx="720000" cy="720000"/>
          </a:xfrm>
          <a:prstGeom prst="rect">
            <a:avLst/>
          </a:prstGeom>
        </p:spPr>
      </p:pic>
      <p:grpSp>
        <p:nvGrpSpPr>
          <p:cNvPr id="97" name="Group 96">
            <a:extLst>
              <a:ext uri="{FF2B5EF4-FFF2-40B4-BE49-F238E27FC236}">
                <a16:creationId xmlns:a16="http://schemas.microsoft.com/office/drawing/2014/main" id="{50E538AE-6C2E-56DA-9966-9FB666606F50}"/>
              </a:ext>
            </a:extLst>
          </p:cNvPr>
          <p:cNvGrpSpPr/>
          <p:nvPr/>
        </p:nvGrpSpPr>
        <p:grpSpPr>
          <a:xfrm>
            <a:off x="5542227" y="1356778"/>
            <a:ext cx="808568" cy="822226"/>
            <a:chOff x="5306338" y="1782217"/>
            <a:chExt cx="808568" cy="822226"/>
          </a:xfrm>
        </p:grpSpPr>
        <p:grpSp>
          <p:nvGrpSpPr>
            <p:cNvPr id="93" name="Group 92">
              <a:extLst>
                <a:ext uri="{FF2B5EF4-FFF2-40B4-BE49-F238E27FC236}">
                  <a16:creationId xmlns:a16="http://schemas.microsoft.com/office/drawing/2014/main" id="{B370C514-5669-6DF5-6E98-AF7548EDE2AF}"/>
                </a:ext>
              </a:extLst>
            </p:cNvPr>
            <p:cNvGrpSpPr/>
            <p:nvPr/>
          </p:nvGrpSpPr>
          <p:grpSpPr>
            <a:xfrm>
              <a:off x="5306338" y="1782217"/>
              <a:ext cx="808568" cy="720000"/>
              <a:chOff x="5025958" y="580517"/>
              <a:chExt cx="1839461" cy="1839461"/>
            </a:xfrm>
          </p:grpSpPr>
          <p:pic>
            <p:nvPicPr>
              <p:cNvPr id="94" name="Graphic 93">
                <a:extLst>
                  <a:ext uri="{FF2B5EF4-FFF2-40B4-BE49-F238E27FC236}">
                    <a16:creationId xmlns:a16="http://schemas.microsoft.com/office/drawing/2014/main" id="{F3AD62DF-8C54-301F-BF03-41CB3B87A0D2}"/>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025958" y="580517"/>
                <a:ext cx="1839461" cy="1839461"/>
              </a:xfrm>
              <a:prstGeom prst="rect">
                <a:avLst/>
              </a:prstGeom>
            </p:spPr>
          </p:pic>
          <p:sp>
            <p:nvSpPr>
              <p:cNvPr id="95" name="Snip Same-side Corner of Rectangle 94">
                <a:extLst>
                  <a:ext uri="{FF2B5EF4-FFF2-40B4-BE49-F238E27FC236}">
                    <a16:creationId xmlns:a16="http://schemas.microsoft.com/office/drawing/2014/main" id="{66434411-509E-4EF5-06D5-30C73E2D0E03}"/>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96" name="Graphic 95">
              <a:extLst>
                <a:ext uri="{FF2B5EF4-FFF2-40B4-BE49-F238E27FC236}">
                  <a16:creationId xmlns:a16="http://schemas.microsoft.com/office/drawing/2014/main" id="{9E5E2593-AD44-7732-0A42-AD1DC1F8F0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5111" y="1884443"/>
              <a:ext cx="720000" cy="720000"/>
            </a:xfrm>
            <a:prstGeom prst="rect">
              <a:avLst/>
            </a:prstGeom>
          </p:spPr>
        </p:pic>
      </p:grpSp>
      <p:pic>
        <p:nvPicPr>
          <p:cNvPr id="98" name="Graphic 97">
            <a:extLst>
              <a:ext uri="{FF2B5EF4-FFF2-40B4-BE49-F238E27FC236}">
                <a16:creationId xmlns:a16="http://schemas.microsoft.com/office/drawing/2014/main" id="{6DE27BF7-D39B-C5C7-3184-66C36E3F6C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9963" y="1428588"/>
            <a:ext cx="720000" cy="720000"/>
          </a:xfrm>
          <a:prstGeom prst="rect">
            <a:avLst/>
          </a:prstGeom>
        </p:spPr>
      </p:pic>
      <p:graphicFrame>
        <p:nvGraphicFramePr>
          <p:cNvPr id="101" name="Table 100">
            <a:extLst>
              <a:ext uri="{FF2B5EF4-FFF2-40B4-BE49-F238E27FC236}">
                <a16:creationId xmlns:a16="http://schemas.microsoft.com/office/drawing/2014/main" id="{704EA524-97F0-74B0-2485-A2CF7C459EBC}"/>
              </a:ext>
            </a:extLst>
          </p:cNvPr>
          <p:cNvGraphicFramePr>
            <a:graphicFrameLocks noGrp="1"/>
          </p:cNvGraphicFramePr>
          <p:nvPr>
            <p:extLst>
              <p:ext uri="{D42A27DB-BD31-4B8C-83A1-F6EECF244321}">
                <p14:modId xmlns:p14="http://schemas.microsoft.com/office/powerpoint/2010/main" val="2013961281"/>
              </p:ext>
            </p:extLst>
          </p:nvPr>
        </p:nvGraphicFramePr>
        <p:xfrm>
          <a:off x="234345" y="4366718"/>
          <a:ext cx="11514968" cy="2055854"/>
        </p:xfrm>
        <a:graphic>
          <a:graphicData uri="http://schemas.openxmlformats.org/drawingml/2006/table">
            <a:tbl>
              <a:tblPr firstRow="1" bandRow="1">
                <a:tableStyleId>{5C22544A-7EE6-4342-B048-85BDC9FD1C3A}</a:tableStyleId>
              </a:tblPr>
              <a:tblGrid>
                <a:gridCol w="2515424">
                  <a:extLst>
                    <a:ext uri="{9D8B030D-6E8A-4147-A177-3AD203B41FA5}">
                      <a16:colId xmlns:a16="http://schemas.microsoft.com/office/drawing/2014/main" val="1207335473"/>
                    </a:ext>
                  </a:extLst>
                </a:gridCol>
                <a:gridCol w="4403952">
                  <a:extLst>
                    <a:ext uri="{9D8B030D-6E8A-4147-A177-3AD203B41FA5}">
                      <a16:colId xmlns:a16="http://schemas.microsoft.com/office/drawing/2014/main" val="193834905"/>
                    </a:ext>
                  </a:extLst>
                </a:gridCol>
                <a:gridCol w="4595592">
                  <a:extLst>
                    <a:ext uri="{9D8B030D-6E8A-4147-A177-3AD203B41FA5}">
                      <a16:colId xmlns:a16="http://schemas.microsoft.com/office/drawing/2014/main" val="3741777154"/>
                    </a:ext>
                  </a:extLst>
                </a:gridCol>
              </a:tblGrid>
              <a:tr h="1138164">
                <a:tc>
                  <a:txBody>
                    <a:bodyPr/>
                    <a:lstStyle/>
                    <a:p>
                      <a:pPr algn="l"/>
                      <a:r>
                        <a:rPr lang="en-CH" sz="2000" b="0" i="0"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Practicality</a:t>
                      </a:r>
                    </a:p>
                  </a:txBody>
                  <a:tcPr anchor="ctr">
                    <a:noFill/>
                  </a:tcPr>
                </a:tc>
                <a:tc>
                  <a:txBody>
                    <a:bodyPr/>
                    <a:lstStyle/>
                    <a:p>
                      <a:pPr algn="l">
                        <a:lnSpc>
                          <a:spcPct val="100000"/>
                        </a:lnSpc>
                      </a:pPr>
                      <a:r>
                        <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Performance overhead, </a:t>
                      </a:r>
                      <a:br>
                        <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br>
                      <a:r>
                        <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Single-input computations only</a:t>
                      </a:r>
                    </a:p>
                  </a:txBody>
                  <a:tcPr anchor="ctr">
                    <a:noFill/>
                  </a:tcPr>
                </a:tc>
                <a:tc>
                  <a:txBody>
                    <a:bodyPr/>
                    <a:lstStyle/>
                    <a:p>
                      <a:pPr algn="l"/>
                      <a:r>
                        <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Excludes HW necessary for fast FHE (GPU, TPU, FPGA, ASIC)</a:t>
                      </a:r>
                    </a:p>
                  </a:txBody>
                  <a:tcPr anchor="ctr">
                    <a:noFill/>
                  </a:tcPr>
                </a:tc>
                <a:extLst>
                  <a:ext uri="{0D108BD9-81ED-4DB2-BD59-A6C34878D82A}">
                    <a16:rowId xmlns:a16="http://schemas.microsoft.com/office/drawing/2014/main" val="2284039041"/>
                  </a:ext>
                </a:extLst>
              </a:tr>
              <a:tr h="917690">
                <a:tc>
                  <a:txBody>
                    <a:bodyPr/>
                    <a:lstStyle/>
                    <a:p>
                      <a:pPr algn="l"/>
                      <a:r>
                        <a:rPr lang="en-CH" sz="2000" b="0" i="0"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Trust</a:t>
                      </a:r>
                    </a:p>
                  </a:txBody>
                  <a:tcPr anchor="ctr">
                    <a:noFill/>
                  </a:tcPr>
                </a:tc>
                <a:tc>
                  <a:txBody>
                    <a:bodyPr/>
                    <a:lstStyle/>
                    <a:p>
                      <a:pPr algn="l"/>
                      <a:r>
                        <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Hard to achieve distributed trust</a:t>
                      </a:r>
                    </a:p>
                    <a:p>
                      <a:pPr algn="l"/>
                      <a:endPar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a:txBody>
                  <a:tcPr anchor="ctr">
                    <a:noFill/>
                  </a:tcPr>
                </a:tc>
                <a:tc>
                  <a:txBody>
                    <a:bodyPr/>
                    <a:lstStyle/>
                    <a:p>
                      <a:pPr algn="l"/>
                      <a:r>
                        <a:rPr lang="en-CH" sz="2000" b="0" i="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Hard to find independent  trusted HW vendor / service provider</a:t>
                      </a:r>
                    </a:p>
                  </a:txBody>
                  <a:tcPr anchor="ctr">
                    <a:noFill/>
                  </a:tcPr>
                </a:tc>
                <a:extLst>
                  <a:ext uri="{0D108BD9-81ED-4DB2-BD59-A6C34878D82A}">
                    <a16:rowId xmlns:a16="http://schemas.microsoft.com/office/drawing/2014/main" val="1318251928"/>
                  </a:ext>
                </a:extLst>
              </a:tr>
            </a:tbl>
          </a:graphicData>
        </a:graphic>
      </p:graphicFrame>
      <p:sp>
        <p:nvSpPr>
          <p:cNvPr id="3" name="Rectangle 2">
            <a:extLst>
              <a:ext uri="{FF2B5EF4-FFF2-40B4-BE49-F238E27FC236}">
                <a16:creationId xmlns:a16="http://schemas.microsoft.com/office/drawing/2014/main" id="{C03E38AE-648F-C298-6DC5-4D17DE3AB1BC}"/>
              </a:ext>
            </a:extLst>
          </p:cNvPr>
          <p:cNvSpPr/>
          <p:nvPr/>
        </p:nvSpPr>
        <p:spPr>
          <a:xfrm>
            <a:off x="7123950" y="1271871"/>
            <a:ext cx="4572000" cy="50299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25774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EDFF-D426-5670-E88E-42C39E10A3E4}"/>
              </a:ext>
            </a:extLst>
          </p:cNvPr>
          <p:cNvSpPr>
            <a:spLocks noGrp="1"/>
          </p:cNvSpPr>
          <p:nvPr>
            <p:ph type="title"/>
          </p:nvPr>
        </p:nvSpPr>
        <p:spPr/>
        <p:txBody>
          <a:bodyPr/>
          <a:lstStyle/>
          <a:p>
            <a:r>
              <a:rPr lang="fr-CH" dirty="0"/>
              <a:t>Proof-of-Computation</a:t>
            </a:r>
            <a:endParaRPr lang="en-CH" dirty="0"/>
          </a:p>
        </p:txBody>
      </p:sp>
      <p:sp>
        <p:nvSpPr>
          <p:cNvPr id="3" name="Slide Number Placeholder 2">
            <a:extLst>
              <a:ext uri="{FF2B5EF4-FFF2-40B4-BE49-F238E27FC236}">
                <a16:creationId xmlns:a16="http://schemas.microsoft.com/office/drawing/2014/main" id="{474381CF-E598-5410-78EB-C1C178545022}"/>
              </a:ext>
            </a:extLst>
          </p:cNvPr>
          <p:cNvSpPr>
            <a:spLocks noGrp="1"/>
          </p:cNvSpPr>
          <p:nvPr>
            <p:ph type="sldNum" sz="quarter" idx="12"/>
          </p:nvPr>
        </p:nvSpPr>
        <p:spPr/>
        <p:txBody>
          <a:bodyPr/>
          <a:lstStyle/>
          <a:p>
            <a:fld id="{5ACA52AF-F19D-405C-AD5F-7D94B96A5CC3}" type="slidenum">
              <a:rPr lang="de-CH" noProof="0" smtClean="0"/>
              <a:t>14</a:t>
            </a:fld>
            <a:endParaRPr lang="de-CH" noProof="0" dirty="0"/>
          </a:p>
        </p:txBody>
      </p:sp>
      <p:grpSp>
        <p:nvGrpSpPr>
          <p:cNvPr id="8" name="Group 7">
            <a:extLst>
              <a:ext uri="{FF2B5EF4-FFF2-40B4-BE49-F238E27FC236}">
                <a16:creationId xmlns:a16="http://schemas.microsoft.com/office/drawing/2014/main" id="{5DBF3E24-F5EC-334D-01ED-235300CC1255}"/>
              </a:ext>
            </a:extLst>
          </p:cNvPr>
          <p:cNvGrpSpPr/>
          <p:nvPr/>
        </p:nvGrpSpPr>
        <p:grpSpPr>
          <a:xfrm>
            <a:off x="2673752" y="3723317"/>
            <a:ext cx="8826193" cy="1465669"/>
            <a:chOff x="2673752" y="3198599"/>
            <a:chExt cx="8826193" cy="1465669"/>
          </a:xfrm>
        </p:grpSpPr>
        <p:sp>
          <p:nvSpPr>
            <p:cNvPr id="14" name="TextBox 13">
              <a:extLst>
                <a:ext uri="{FF2B5EF4-FFF2-40B4-BE49-F238E27FC236}">
                  <a16:creationId xmlns:a16="http://schemas.microsoft.com/office/drawing/2014/main" id="{8AF15BC9-1B9C-D882-B66D-EF3D6584CDA6}"/>
                </a:ext>
              </a:extLst>
            </p:cNvPr>
            <p:cNvSpPr txBox="1"/>
            <p:nvPr/>
          </p:nvSpPr>
          <p:spPr>
            <a:xfrm>
              <a:off x="3954036" y="3764825"/>
              <a:ext cx="900000" cy="369332"/>
            </a:xfrm>
            <a:prstGeom prst="rect">
              <a:avLst/>
            </a:prstGeom>
            <a:noFill/>
          </p:spPr>
          <p:txBody>
            <a:bodyPr wrap="squar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[CF13]</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AD773234-CBD3-9C46-3BBA-1484C9026E94}"/>
                </a:ext>
              </a:extLst>
            </p:cNvPr>
            <p:cNvSpPr txBox="1"/>
            <p:nvPr/>
          </p:nvSpPr>
          <p:spPr>
            <a:xfrm>
              <a:off x="10122750" y="3775247"/>
              <a:ext cx="127951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a:t>
              </a:r>
              <a:r>
                <a:rPr lang="fr-CH" b="1" u="sng" dirty="0">
                  <a:latin typeface="Suisse Int'l Medium" panose="020B0604000000000000" pitchFamily="34" charset="-78"/>
                  <a:ea typeface="Helvetica Neue" panose="02000503000000020004" pitchFamily="2" charset="0"/>
                  <a:cs typeface="Helvetica Neue" panose="02000503000000020004" pitchFamily="2" charset="0"/>
                </a:rPr>
                <a:t>K</a:t>
              </a:r>
              <a:r>
                <a:rPr lang="fr-CH" b="1" dirty="0">
                  <a:latin typeface="Suisse Int'l Medium" panose="020B0604000000000000" pitchFamily="34" charset="-78"/>
                  <a:ea typeface="Helvetica Neue" panose="02000503000000020004" pitchFamily="2" charset="0"/>
                  <a:cs typeface="Helvetica Neue" panose="02000503000000020004" pitchFamily="2" charset="0"/>
                </a:rPr>
                <a:t>PH22]</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8" name="Přímá spojnice 14">
              <a:extLst>
                <a:ext uri="{FF2B5EF4-FFF2-40B4-BE49-F238E27FC236}">
                  <a16:creationId xmlns:a16="http://schemas.microsoft.com/office/drawing/2014/main" id="{C3EEEBD6-2810-F0E3-1214-1C2A86C33260}"/>
                </a:ext>
              </a:extLst>
            </p:cNvPr>
            <p:cNvSpPr/>
            <p:nvPr/>
          </p:nvSpPr>
          <p:spPr>
            <a:xfrm>
              <a:off x="2673752" y="3198599"/>
              <a:ext cx="515754" cy="959073"/>
            </a:xfrm>
            <a:prstGeom prst="line">
              <a:avLst/>
            </a:prstGeom>
            <a:solidFill>
              <a:srgbClr val="000000">
                <a:alpha val="5000"/>
              </a:srgb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9" name="Přímá spojnice 14">
              <a:extLst>
                <a:ext uri="{FF2B5EF4-FFF2-40B4-BE49-F238E27FC236}">
                  <a16:creationId xmlns:a16="http://schemas.microsoft.com/office/drawing/2014/main" id="{8DC21479-D2A2-0AF7-D5FB-0E37B30DDCD8}"/>
                </a:ext>
              </a:extLst>
            </p:cNvPr>
            <p:cNvSpPr/>
            <p:nvPr/>
          </p:nvSpPr>
          <p:spPr>
            <a:xfrm>
              <a:off x="3172506" y="4145352"/>
              <a:ext cx="8280000" cy="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24E22028-8297-40D1-C685-FE1794F06B36}"/>
                </a:ext>
              </a:extLst>
            </p:cNvPr>
            <p:cNvSpPr txBox="1"/>
            <p:nvPr/>
          </p:nvSpPr>
          <p:spPr>
            <a:xfrm>
              <a:off x="3146377" y="3760400"/>
              <a:ext cx="966931"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[GW13]</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2" name="TextBox 51">
              <a:extLst>
                <a:ext uri="{FF2B5EF4-FFF2-40B4-BE49-F238E27FC236}">
                  <a16:creationId xmlns:a16="http://schemas.microsoft.com/office/drawing/2014/main" id="{6127A337-1467-9E60-53CF-A5333FFB1BA2}"/>
                </a:ext>
              </a:extLst>
            </p:cNvPr>
            <p:cNvSpPr txBox="1"/>
            <p:nvPr/>
          </p:nvSpPr>
          <p:spPr>
            <a:xfrm>
              <a:off x="9207073" y="4294936"/>
              <a:ext cx="2292872" cy="369332"/>
            </a:xfrm>
            <a:prstGeom prst="rect">
              <a:avLst/>
            </a:prstGeom>
            <a:solidFill>
              <a:schemeClr val="bg2">
                <a:lumMod val="85000"/>
              </a:schemeClr>
            </a:solid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MAC-</a:t>
              </a:r>
              <a:r>
                <a:rPr lang="fr-CH" b="1" dirty="0" err="1">
                  <a:latin typeface="Suisse Int'l Medium" panose="020B0604000000000000" pitchFamily="34" charset="-78"/>
                  <a:ea typeface="Helvetica Neue" panose="02000503000000020004" pitchFamily="2" charset="0"/>
                  <a:cs typeface="Helvetica Neue" panose="02000503000000020004" pitchFamily="2" charset="0"/>
                </a:rPr>
                <a:t>then</a:t>
              </a:r>
              <a:r>
                <a:rPr lang="fr-CH" b="1" dirty="0">
                  <a:latin typeface="Suisse Int'l Medium" panose="020B0604000000000000" pitchFamily="34" charset="-78"/>
                  <a:ea typeface="Helvetica Neue" panose="02000503000000020004" pitchFamily="2" charset="0"/>
                  <a:cs typeface="Helvetica Neue" panose="02000503000000020004" pitchFamily="2" charset="0"/>
                </a:rPr>
                <a:t>-</a:t>
              </a:r>
              <a:r>
                <a:rPr lang="fr-CH" b="1" dirty="0" err="1">
                  <a:latin typeface="Suisse Int'l Medium" panose="020B0604000000000000" pitchFamily="34" charset="-78"/>
                  <a:ea typeface="Helvetica Neue" panose="02000503000000020004" pitchFamily="2" charset="0"/>
                  <a:cs typeface="Helvetica Neue" panose="02000503000000020004" pitchFamily="2" charset="0"/>
                </a:rPr>
                <a:t>Encrypt</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10" name="Group 9">
            <a:extLst>
              <a:ext uri="{FF2B5EF4-FFF2-40B4-BE49-F238E27FC236}">
                <a16:creationId xmlns:a16="http://schemas.microsoft.com/office/drawing/2014/main" id="{9EC855FD-B4A4-0785-FB74-3C62DD655A48}"/>
              </a:ext>
            </a:extLst>
          </p:cNvPr>
          <p:cNvGrpSpPr/>
          <p:nvPr/>
        </p:nvGrpSpPr>
        <p:grpSpPr>
          <a:xfrm>
            <a:off x="7534048" y="3234274"/>
            <a:ext cx="3942231" cy="923789"/>
            <a:chOff x="7534048" y="2929476"/>
            <a:chExt cx="3942231" cy="923789"/>
          </a:xfrm>
        </p:grpSpPr>
        <p:sp>
          <p:nvSpPr>
            <p:cNvPr id="15" name="Přímá spojnice 14">
              <a:extLst>
                <a:ext uri="{FF2B5EF4-FFF2-40B4-BE49-F238E27FC236}">
                  <a16:creationId xmlns:a16="http://schemas.microsoft.com/office/drawing/2014/main" id="{8A55FD15-94B4-4D99-A6A9-45724BE6B7F1}"/>
                </a:ext>
              </a:extLst>
            </p:cNvPr>
            <p:cNvSpPr/>
            <p:nvPr/>
          </p:nvSpPr>
          <p:spPr>
            <a:xfrm flipV="1">
              <a:off x="7534048" y="3423348"/>
              <a:ext cx="3928832" cy="0"/>
            </a:xfrm>
            <a:prstGeom prst="line">
              <a:avLst/>
            </a:prstGeom>
            <a:solidFill>
              <a:srgbClr val="000000">
                <a:alpha val="5000"/>
              </a:srgbClr>
            </a:solidFill>
            <a:ln w="38100" cap="sq">
              <a:solidFill>
                <a:schemeClr val="tx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A4B8799A-8C6B-5CA9-3DB9-92590EFE64E3}"/>
                </a:ext>
              </a:extLst>
            </p:cNvPr>
            <p:cNvSpPr txBox="1"/>
            <p:nvPr/>
          </p:nvSpPr>
          <p:spPr>
            <a:xfrm>
              <a:off x="8162177" y="3483933"/>
              <a:ext cx="1197765" cy="369332"/>
            </a:xfrm>
            <a:prstGeom prst="rect">
              <a:avLst/>
            </a:prstGeom>
            <a:noFill/>
          </p:spPr>
          <p:txBody>
            <a:bodyPr wrap="squar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[FNP20]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FC4682FA-C11C-372F-90D7-F1D83F2B2573}"/>
                </a:ext>
              </a:extLst>
            </p:cNvPr>
            <p:cNvSpPr txBox="1"/>
            <p:nvPr/>
          </p:nvSpPr>
          <p:spPr>
            <a:xfrm>
              <a:off x="10158500" y="3483933"/>
              <a:ext cx="1233030"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[GNSV21]</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9" name="TextBox 28">
              <a:extLst>
                <a:ext uri="{FF2B5EF4-FFF2-40B4-BE49-F238E27FC236}">
                  <a16:creationId xmlns:a16="http://schemas.microsoft.com/office/drawing/2014/main" id="{73317449-6B76-4CF9-7D84-D43FBD519FDC}"/>
                </a:ext>
              </a:extLst>
            </p:cNvPr>
            <p:cNvSpPr txBox="1"/>
            <p:nvPr/>
          </p:nvSpPr>
          <p:spPr>
            <a:xfrm>
              <a:off x="9136542" y="3483933"/>
              <a:ext cx="1197765"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[BCFK21]</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4" name="TextBox 53">
              <a:extLst>
                <a:ext uri="{FF2B5EF4-FFF2-40B4-BE49-F238E27FC236}">
                  <a16:creationId xmlns:a16="http://schemas.microsoft.com/office/drawing/2014/main" id="{8871CA48-E789-557A-DF0C-2843DABEC24A}"/>
                </a:ext>
              </a:extLst>
            </p:cNvPr>
            <p:cNvSpPr txBox="1"/>
            <p:nvPr/>
          </p:nvSpPr>
          <p:spPr>
            <a:xfrm>
              <a:off x="8920578" y="2929476"/>
              <a:ext cx="2555701" cy="369332"/>
            </a:xfrm>
            <a:prstGeom prst="rect">
              <a:avLst/>
            </a:prstGeom>
            <a:solidFill>
              <a:schemeClr val="tx1"/>
            </a:solidFill>
          </p:spPr>
          <p:txBody>
            <a:bodyPr wrap="none" rtlCol="0" anchor="t">
              <a:spAutoFit/>
            </a:bodyPr>
            <a:lstStyle/>
            <a:p>
              <a:pPr algn="ctr"/>
              <a:r>
                <a:rPr lang="fr-CH" b="1" dirty="0" err="1">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Compute-then-Prove</a:t>
              </a:r>
              <a:endPar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62" name="Přímá spojnice 14">
            <a:extLst>
              <a:ext uri="{FF2B5EF4-FFF2-40B4-BE49-F238E27FC236}">
                <a16:creationId xmlns:a16="http://schemas.microsoft.com/office/drawing/2014/main" id="{855EA709-03B3-3B6A-B198-CDD293ECF214}"/>
              </a:ext>
            </a:extLst>
          </p:cNvPr>
          <p:cNvSpPr/>
          <p:nvPr/>
        </p:nvSpPr>
        <p:spPr>
          <a:xfrm>
            <a:off x="734880" y="6106525"/>
            <a:ext cx="10728000" cy="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3" name="TextBox 62">
            <a:extLst>
              <a:ext uri="{FF2B5EF4-FFF2-40B4-BE49-F238E27FC236}">
                <a16:creationId xmlns:a16="http://schemas.microsoft.com/office/drawing/2014/main" id="{A7DAF3BD-F2A0-8B0B-D847-8FD7F47E872D}"/>
              </a:ext>
            </a:extLst>
          </p:cNvPr>
          <p:cNvSpPr txBox="1"/>
          <p:nvPr/>
        </p:nvSpPr>
        <p:spPr>
          <a:xfrm>
            <a:off x="184642" y="6164568"/>
            <a:ext cx="1242456"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Gentry09</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4" name="TextBox 63">
            <a:extLst>
              <a:ext uri="{FF2B5EF4-FFF2-40B4-BE49-F238E27FC236}">
                <a16:creationId xmlns:a16="http://schemas.microsoft.com/office/drawing/2014/main" id="{EA750779-99BD-4B39-8F7C-B6B058679CEC}"/>
              </a:ext>
            </a:extLst>
          </p:cNvPr>
          <p:cNvSpPr txBox="1"/>
          <p:nvPr/>
        </p:nvSpPr>
        <p:spPr>
          <a:xfrm>
            <a:off x="1376018" y="5746524"/>
            <a:ext cx="85542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BGV11</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5" name="TextBox 64">
            <a:extLst>
              <a:ext uri="{FF2B5EF4-FFF2-40B4-BE49-F238E27FC236}">
                <a16:creationId xmlns:a16="http://schemas.microsoft.com/office/drawing/2014/main" id="{23DA0E33-40B7-3E57-55E0-6496E8C76CE5}"/>
              </a:ext>
            </a:extLst>
          </p:cNvPr>
          <p:cNvSpPr txBox="1"/>
          <p:nvPr/>
        </p:nvSpPr>
        <p:spPr>
          <a:xfrm>
            <a:off x="2041667" y="6164568"/>
            <a:ext cx="950902"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B/FV12</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6" name="TextBox 65">
            <a:extLst>
              <a:ext uri="{FF2B5EF4-FFF2-40B4-BE49-F238E27FC236}">
                <a16:creationId xmlns:a16="http://schemas.microsoft.com/office/drawing/2014/main" id="{96722F53-7676-8DD3-9D5D-71AA5A662F3F}"/>
              </a:ext>
            </a:extLst>
          </p:cNvPr>
          <p:cNvSpPr txBox="1"/>
          <p:nvPr/>
        </p:nvSpPr>
        <p:spPr>
          <a:xfrm>
            <a:off x="4070149" y="5746524"/>
            <a:ext cx="798617"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DM14</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7" name="TextBox 66">
            <a:extLst>
              <a:ext uri="{FF2B5EF4-FFF2-40B4-BE49-F238E27FC236}">
                <a16:creationId xmlns:a16="http://schemas.microsoft.com/office/drawing/2014/main" id="{97A39FB3-3290-261D-9472-19D2F234CA7E}"/>
              </a:ext>
            </a:extLst>
          </p:cNvPr>
          <p:cNvSpPr txBox="1"/>
          <p:nvPr/>
        </p:nvSpPr>
        <p:spPr>
          <a:xfrm>
            <a:off x="5072963" y="5761833"/>
            <a:ext cx="1029448"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CGGI16</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68" name="TextBox 67">
            <a:extLst>
              <a:ext uri="{FF2B5EF4-FFF2-40B4-BE49-F238E27FC236}">
                <a16:creationId xmlns:a16="http://schemas.microsoft.com/office/drawing/2014/main" id="{E3055C95-E100-D950-F1AF-6D688961E745}"/>
              </a:ext>
            </a:extLst>
          </p:cNvPr>
          <p:cNvSpPr txBox="1"/>
          <p:nvPr/>
        </p:nvSpPr>
        <p:spPr>
          <a:xfrm>
            <a:off x="5065748" y="6164568"/>
            <a:ext cx="1064715"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CKKS16</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6" name="Group 5">
            <a:extLst>
              <a:ext uri="{FF2B5EF4-FFF2-40B4-BE49-F238E27FC236}">
                <a16:creationId xmlns:a16="http://schemas.microsoft.com/office/drawing/2014/main" id="{EF0D9CE3-CA47-0B01-1172-D2E33F3FBE79}"/>
              </a:ext>
            </a:extLst>
          </p:cNvPr>
          <p:cNvGrpSpPr/>
          <p:nvPr/>
        </p:nvGrpSpPr>
        <p:grpSpPr>
          <a:xfrm>
            <a:off x="3234098" y="2683845"/>
            <a:ext cx="3933383" cy="1054347"/>
            <a:chOff x="3234098" y="2379047"/>
            <a:chExt cx="3933383" cy="1054347"/>
          </a:xfrm>
        </p:grpSpPr>
        <p:sp>
          <p:nvSpPr>
            <p:cNvPr id="18" name="TextBox 17">
              <a:extLst>
                <a:ext uri="{FF2B5EF4-FFF2-40B4-BE49-F238E27FC236}">
                  <a16:creationId xmlns:a16="http://schemas.microsoft.com/office/drawing/2014/main" id="{EB7F4631-35EB-974E-F0E0-CB2D287882FC}"/>
                </a:ext>
              </a:extLst>
            </p:cNvPr>
            <p:cNvSpPr txBox="1"/>
            <p:nvPr/>
          </p:nvSpPr>
          <p:spPr>
            <a:xfrm>
              <a:off x="5996409" y="2379527"/>
              <a:ext cx="1062535"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[LWZ18]</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2" name="Přímá spojnice 14">
              <a:extLst>
                <a:ext uri="{FF2B5EF4-FFF2-40B4-BE49-F238E27FC236}">
                  <a16:creationId xmlns:a16="http://schemas.microsoft.com/office/drawing/2014/main" id="{ACBC16C7-2870-B853-8A1D-9582F6FEC492}"/>
                </a:ext>
              </a:extLst>
            </p:cNvPr>
            <p:cNvSpPr/>
            <p:nvPr/>
          </p:nvSpPr>
          <p:spPr>
            <a:xfrm flipV="1">
              <a:off x="3586568" y="2713394"/>
              <a:ext cx="360000" cy="720000"/>
            </a:xfrm>
            <a:prstGeom prst="line">
              <a:avLst/>
            </a:prstGeom>
            <a:solidFill>
              <a:srgbClr val="000000">
                <a:alpha val="5000"/>
              </a:srgbClr>
            </a:solidFill>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3" name="TextBox 52">
              <a:extLst>
                <a:ext uri="{FF2B5EF4-FFF2-40B4-BE49-F238E27FC236}">
                  <a16:creationId xmlns:a16="http://schemas.microsoft.com/office/drawing/2014/main" id="{32A11A39-37D2-9817-7668-C4D1ACD35FF6}"/>
                </a:ext>
              </a:extLst>
            </p:cNvPr>
            <p:cNvSpPr txBox="1"/>
            <p:nvPr/>
          </p:nvSpPr>
          <p:spPr>
            <a:xfrm>
              <a:off x="4893301" y="2856325"/>
              <a:ext cx="2208361" cy="369332"/>
            </a:xfrm>
            <a:prstGeom prst="rect">
              <a:avLst/>
            </a:prstGeom>
            <a:solidFill>
              <a:schemeClr val="bg2">
                <a:lumMod val="85000"/>
              </a:schemeClr>
            </a:solidFill>
          </p:spPr>
          <p:txBody>
            <a:bodyPr wrap="none" rtlCol="0">
              <a:spAutoFit/>
            </a:bodyPr>
            <a:lstStyle/>
            <a:p>
              <a:pPr algn="ctr"/>
              <a:r>
                <a:rPr lang="fr-CH" b="1" dirty="0" err="1">
                  <a:latin typeface="Suisse Int'l Medium" panose="020B0604000000000000" pitchFamily="34" charset="-78"/>
                  <a:ea typeface="Helvetica Neue" panose="02000503000000020004" pitchFamily="2" charset="0"/>
                  <a:cs typeface="Helvetica Neue" panose="02000503000000020004" pitchFamily="2" charset="0"/>
                </a:rPr>
                <a:t>Encrypt</a:t>
              </a:r>
              <a:r>
                <a:rPr lang="fr-CH" b="1" dirty="0">
                  <a:latin typeface="Suisse Int'l Medium" panose="020B0604000000000000" pitchFamily="34" charset="-78"/>
                  <a:ea typeface="Helvetica Neue" panose="02000503000000020004" pitchFamily="2" charset="0"/>
                  <a:cs typeface="Helvetica Neue" panose="02000503000000020004" pitchFamily="2" charset="0"/>
                </a:rPr>
                <a:t>-and-MAC</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71" name="Přímá spojnice 14">
              <a:extLst>
                <a:ext uri="{FF2B5EF4-FFF2-40B4-BE49-F238E27FC236}">
                  <a16:creationId xmlns:a16="http://schemas.microsoft.com/office/drawing/2014/main" id="{31799243-47F2-1037-7C08-CF86332D6637}"/>
                </a:ext>
              </a:extLst>
            </p:cNvPr>
            <p:cNvSpPr/>
            <p:nvPr/>
          </p:nvSpPr>
          <p:spPr>
            <a:xfrm flipV="1">
              <a:off x="3234098" y="3418518"/>
              <a:ext cx="352469" cy="0"/>
            </a:xfrm>
            <a:prstGeom prst="line">
              <a:avLst/>
            </a:prstGeom>
            <a:solidFill>
              <a:srgbClr val="000000">
                <a:alpha val="5000"/>
              </a:srgb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75" name="TextBox 74">
              <a:extLst>
                <a:ext uri="{FF2B5EF4-FFF2-40B4-BE49-F238E27FC236}">
                  <a16:creationId xmlns:a16="http://schemas.microsoft.com/office/drawing/2014/main" id="{4863FCFA-AFDE-E881-EC11-84E59A63977D}"/>
                </a:ext>
              </a:extLst>
            </p:cNvPr>
            <p:cNvSpPr txBox="1"/>
            <p:nvPr/>
          </p:nvSpPr>
          <p:spPr>
            <a:xfrm>
              <a:off x="3883399" y="2379047"/>
              <a:ext cx="1245854"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[LDPW14]</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76" name="Přímá spojnice 14">
              <a:extLst>
                <a:ext uri="{FF2B5EF4-FFF2-40B4-BE49-F238E27FC236}">
                  <a16:creationId xmlns:a16="http://schemas.microsoft.com/office/drawing/2014/main" id="{FEF61767-A983-ACB0-E90A-7B9E7718F0B5}"/>
                </a:ext>
              </a:extLst>
            </p:cNvPr>
            <p:cNvSpPr/>
            <p:nvPr/>
          </p:nvSpPr>
          <p:spPr>
            <a:xfrm>
              <a:off x="3927481" y="2722036"/>
              <a:ext cx="3240000" cy="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7" name="Group 6">
            <a:extLst>
              <a:ext uri="{FF2B5EF4-FFF2-40B4-BE49-F238E27FC236}">
                <a16:creationId xmlns:a16="http://schemas.microsoft.com/office/drawing/2014/main" id="{45499B20-AD49-66D2-2AFD-B9821FFBDE13}"/>
              </a:ext>
            </a:extLst>
          </p:cNvPr>
          <p:cNvGrpSpPr/>
          <p:nvPr/>
        </p:nvGrpSpPr>
        <p:grpSpPr>
          <a:xfrm>
            <a:off x="542649" y="1465149"/>
            <a:ext cx="4710488" cy="2283501"/>
            <a:chOff x="542649" y="1160351"/>
            <a:chExt cx="4710488" cy="2283501"/>
          </a:xfrm>
        </p:grpSpPr>
        <p:sp>
          <p:nvSpPr>
            <p:cNvPr id="12" name="TextBox 11">
              <a:extLst>
                <a:ext uri="{FF2B5EF4-FFF2-40B4-BE49-F238E27FC236}">
                  <a16:creationId xmlns:a16="http://schemas.microsoft.com/office/drawing/2014/main" id="{0E3CB2D3-3235-405F-CD1F-93740976B4DE}"/>
                </a:ext>
              </a:extLst>
            </p:cNvPr>
            <p:cNvSpPr txBox="1"/>
            <p:nvPr/>
          </p:nvSpPr>
          <p:spPr>
            <a:xfrm>
              <a:off x="542649" y="3074520"/>
              <a:ext cx="1098378"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[GGP10]</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3" name="TextBox 32">
              <a:extLst>
                <a:ext uri="{FF2B5EF4-FFF2-40B4-BE49-F238E27FC236}">
                  <a16:creationId xmlns:a16="http://schemas.microsoft.com/office/drawing/2014/main" id="{CB4DA183-EFB6-31F0-3F36-E160B9FAF745}"/>
                </a:ext>
              </a:extLst>
            </p:cNvPr>
            <p:cNvSpPr txBox="1"/>
            <p:nvPr/>
          </p:nvSpPr>
          <p:spPr>
            <a:xfrm>
              <a:off x="2965780" y="1160351"/>
              <a:ext cx="2287357" cy="369332"/>
            </a:xfrm>
            <a:prstGeom prst="rect">
              <a:avLst/>
            </a:prstGeom>
            <a:solidFill>
              <a:schemeClr val="bg2">
                <a:lumMod val="85000"/>
              </a:schemeClr>
            </a:solidFill>
          </p:spPr>
          <p:txBody>
            <a:bodyPr wrap="none" rtlCol="0">
              <a:spAutoFit/>
            </a:bodyPr>
            <a:lstStyle/>
            <a:p>
              <a:pPr algn="ctr"/>
              <a:r>
                <a:rPr lang="fr-CH" b="1" dirty="0" err="1">
                  <a:latin typeface="Suisse Int'l Medium" panose="020B0604000000000000" pitchFamily="34" charset="-78"/>
                  <a:ea typeface="Helvetica Neue" panose="02000503000000020004" pitchFamily="2" charset="0"/>
                  <a:cs typeface="Helvetica Neue" panose="02000503000000020004" pitchFamily="2" charset="0"/>
                </a:rPr>
                <a:t>Encrypt</a:t>
              </a:r>
              <a:r>
                <a:rPr lang="fr-CH" b="1" dirty="0">
                  <a:latin typeface="Suisse Int'l Medium" panose="020B0604000000000000" pitchFamily="34" charset="-78"/>
                  <a:ea typeface="Helvetica Neue" panose="02000503000000020004" pitchFamily="2" charset="0"/>
                  <a:cs typeface="Helvetica Neue" panose="02000503000000020004" pitchFamily="2" charset="0"/>
                </a:rPr>
                <a:t>-</a:t>
              </a:r>
              <a:r>
                <a:rPr lang="fr-CH" b="1" dirty="0" err="1">
                  <a:latin typeface="Suisse Int'l Medium" panose="020B0604000000000000" pitchFamily="34" charset="-78"/>
                  <a:ea typeface="Helvetica Neue" panose="02000503000000020004" pitchFamily="2" charset="0"/>
                  <a:cs typeface="Helvetica Neue" panose="02000503000000020004" pitchFamily="2" charset="0"/>
                </a:rPr>
                <a:t>then</a:t>
              </a:r>
              <a:r>
                <a:rPr lang="fr-CH" b="1" dirty="0">
                  <a:latin typeface="Suisse Int'l Medium" panose="020B0604000000000000" pitchFamily="34" charset="-78"/>
                  <a:ea typeface="Helvetica Neue" panose="02000503000000020004" pitchFamily="2" charset="0"/>
                  <a:cs typeface="Helvetica Neue" panose="02000503000000020004" pitchFamily="2" charset="0"/>
                </a:rPr>
                <a:t>-MAC</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0" name="Přímá spojnice 14">
              <a:extLst>
                <a:ext uri="{FF2B5EF4-FFF2-40B4-BE49-F238E27FC236}">
                  <a16:creationId xmlns:a16="http://schemas.microsoft.com/office/drawing/2014/main" id="{2894C97B-A169-3EFE-E7ED-1FE5A7A61E54}"/>
                </a:ext>
              </a:extLst>
            </p:cNvPr>
            <p:cNvSpPr/>
            <p:nvPr/>
          </p:nvSpPr>
          <p:spPr>
            <a:xfrm flipV="1">
              <a:off x="3223728" y="1634520"/>
              <a:ext cx="900000" cy="1800000"/>
            </a:xfrm>
            <a:prstGeom prst="line">
              <a:avLst/>
            </a:prstGeom>
            <a:solidFill>
              <a:srgbClr val="000000">
                <a:alpha val="5000"/>
              </a:srgbClr>
            </a:solidFill>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9" name="TextBox 18">
              <a:extLst>
                <a:ext uri="{FF2B5EF4-FFF2-40B4-BE49-F238E27FC236}">
                  <a16:creationId xmlns:a16="http://schemas.microsoft.com/office/drawing/2014/main" id="{DE169310-EB93-CD88-09C2-0A2C1FCB32AC}"/>
                </a:ext>
              </a:extLst>
            </p:cNvPr>
            <p:cNvSpPr txBox="1"/>
            <p:nvPr/>
          </p:nvSpPr>
          <p:spPr>
            <a:xfrm>
              <a:off x="3945115" y="1834950"/>
              <a:ext cx="1048685" cy="369332"/>
            </a:xfrm>
            <a:prstGeom prst="rect">
              <a:avLst/>
            </a:prstGeom>
            <a:noFill/>
          </p:spPr>
          <p:txBody>
            <a:bodyPr wrap="none" rtlCol="0">
              <a:spAutoFit/>
            </a:bodyPr>
            <a:lstStyle/>
            <a:p>
              <a:pPr algn="ctr"/>
              <a:r>
                <a:rPr lang="fr-CH" b="1" dirty="0">
                  <a:latin typeface="Suisse Int'l Medium" panose="020B0604000000000000" pitchFamily="34" charset="-78"/>
                  <a:ea typeface="Helvetica Neue" panose="02000503000000020004" pitchFamily="2" charset="0"/>
                  <a:cs typeface="Helvetica Neue" panose="02000503000000020004" pitchFamily="2" charset="0"/>
                </a:rPr>
                <a:t>[FGP14]</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 name="Přímá spojnice 14">
              <a:extLst>
                <a:ext uri="{FF2B5EF4-FFF2-40B4-BE49-F238E27FC236}">
                  <a16:creationId xmlns:a16="http://schemas.microsoft.com/office/drawing/2014/main" id="{43E40405-9C02-E843-98AB-CB5F6A04BF09}"/>
                </a:ext>
              </a:extLst>
            </p:cNvPr>
            <p:cNvSpPr/>
            <p:nvPr/>
          </p:nvSpPr>
          <p:spPr>
            <a:xfrm>
              <a:off x="1546458" y="3418519"/>
              <a:ext cx="1687641" cy="0"/>
            </a:xfrm>
            <a:prstGeom prst="line">
              <a:avLst/>
            </a:prstGeom>
            <a:solidFill>
              <a:srgbClr val="000000">
                <a:alpha val="5000"/>
              </a:srgb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13" name="Přímá spojnice 14">
            <a:extLst>
              <a:ext uri="{FF2B5EF4-FFF2-40B4-BE49-F238E27FC236}">
                <a16:creationId xmlns:a16="http://schemas.microsoft.com/office/drawing/2014/main" id="{9F741E11-6E5A-EE62-6E3B-EB261DBB47EF}"/>
              </a:ext>
            </a:extLst>
          </p:cNvPr>
          <p:cNvSpPr/>
          <p:nvPr/>
        </p:nvSpPr>
        <p:spPr>
          <a:xfrm>
            <a:off x="3586567" y="3725846"/>
            <a:ext cx="3947481" cy="0"/>
          </a:xfrm>
          <a:prstGeom prst="line">
            <a:avLst/>
          </a:prstGeom>
          <a:solidFill>
            <a:srgbClr val="000000">
              <a:alpha val="5000"/>
            </a:srgbClr>
          </a:solidFill>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b="1" dirty="0">
              <a:solidFill>
                <a:srgbClr val="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9B64DAB8-017E-8327-08E8-8FBA36BCF286}"/>
              </a:ext>
            </a:extLst>
          </p:cNvPr>
          <p:cNvSpPr txBox="1"/>
          <p:nvPr/>
        </p:nvSpPr>
        <p:spPr>
          <a:xfrm>
            <a:off x="3123461" y="1082873"/>
            <a:ext cx="1818125" cy="369332"/>
          </a:xfrm>
          <a:prstGeom prst="rect">
            <a:avLst/>
          </a:prstGeom>
          <a:noFill/>
        </p:spPr>
        <p:txBody>
          <a:bodyPr wrap="none" rtlCol="0">
            <a:spAutoFit/>
          </a:bodyPr>
          <a:lstStyle/>
          <a:p>
            <a:pPr algn="ctr"/>
            <a:r>
              <a:rPr lang="fr-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2-level HE </a:t>
            </a:r>
            <a:r>
              <a:rPr lang="fr-CH" b="1"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only</a:t>
            </a:r>
            <a:endPar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1" name="TextBox 20">
            <a:extLst>
              <a:ext uri="{FF2B5EF4-FFF2-40B4-BE49-F238E27FC236}">
                <a16:creationId xmlns:a16="http://schemas.microsoft.com/office/drawing/2014/main" id="{5C7DB4D6-27C1-2075-0399-88FFDEEC60BA}"/>
              </a:ext>
            </a:extLst>
          </p:cNvPr>
          <p:cNvSpPr txBox="1"/>
          <p:nvPr/>
        </p:nvSpPr>
        <p:spPr>
          <a:xfrm>
            <a:off x="5501018" y="2410474"/>
            <a:ext cx="2237152" cy="369332"/>
          </a:xfrm>
          <a:prstGeom prst="rect">
            <a:avLst/>
          </a:prstGeom>
          <a:noFill/>
        </p:spPr>
        <p:txBody>
          <a:bodyPr wrap="none" rtlCol="0">
            <a:spAutoFit/>
          </a:bodyPr>
          <a:lstStyle/>
          <a:p>
            <a:pPr algn="ctr"/>
            <a:r>
              <a:rPr lang="fr-CH" b="1"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restricted</a:t>
            </a:r>
            <a:r>
              <a:rPr lang="fr-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 FHE </a:t>
            </a:r>
            <a:r>
              <a:rPr lang="fr-CH" b="1"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ops</a:t>
            </a:r>
            <a:endPar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4" name="TextBox 23">
            <a:extLst>
              <a:ext uri="{FF2B5EF4-FFF2-40B4-BE49-F238E27FC236}">
                <a16:creationId xmlns:a16="http://schemas.microsoft.com/office/drawing/2014/main" id="{1C12F815-8E30-B8EB-53CB-DF1EC16A0469}"/>
              </a:ext>
            </a:extLst>
          </p:cNvPr>
          <p:cNvSpPr txBox="1"/>
          <p:nvPr/>
        </p:nvSpPr>
        <p:spPr>
          <a:xfrm>
            <a:off x="7974817" y="5188986"/>
            <a:ext cx="3521220" cy="369332"/>
          </a:xfrm>
          <a:prstGeom prst="rect">
            <a:avLst/>
          </a:prstGeom>
          <a:noFill/>
        </p:spPr>
        <p:txBody>
          <a:bodyPr wrap="none" rtlCol="0">
            <a:spAutoFit/>
          </a:bodyPr>
          <a:lstStyle/>
          <a:p>
            <a:pPr algn="ctr"/>
            <a:r>
              <a:rPr lang="fr-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single-input computation </a:t>
            </a:r>
            <a:r>
              <a:rPr lang="fr-CH" b="1" dirty="0" err="1">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only</a:t>
            </a:r>
            <a:endPar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0409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A5774-9153-7B3F-91A3-1117303FD37F}"/>
              </a:ext>
            </a:extLst>
          </p:cNvPr>
          <p:cNvSpPr>
            <a:spLocks noGrp="1"/>
          </p:cNvSpPr>
          <p:nvPr>
            <p:ph type="title"/>
          </p:nvPr>
        </p:nvSpPr>
        <p:spPr>
          <a:xfrm>
            <a:off x="831850" y="1709738"/>
            <a:ext cx="10515600" cy="2852737"/>
          </a:xfrm>
        </p:spPr>
        <p:txBody>
          <a:bodyPr/>
          <a:lstStyle/>
          <a:p>
            <a:r>
              <a:rPr lang="en-CH" dirty="0">
                <a:solidFill>
                  <a:schemeClr val="bg1"/>
                </a:solidFill>
              </a:rPr>
              <a:t>Cryptographic proofs of computation for FHE</a:t>
            </a:r>
          </a:p>
        </p:txBody>
      </p:sp>
      <p:sp>
        <p:nvSpPr>
          <p:cNvPr id="7" name="Text Placeholder 6">
            <a:extLst>
              <a:ext uri="{FF2B5EF4-FFF2-40B4-BE49-F238E27FC236}">
                <a16:creationId xmlns:a16="http://schemas.microsoft.com/office/drawing/2014/main" id="{2B349CCB-9C7A-F89F-5567-58D57CB50535}"/>
              </a:ext>
            </a:extLst>
          </p:cNvPr>
          <p:cNvSpPr>
            <a:spLocks noGrp="1"/>
          </p:cNvSpPr>
          <p:nvPr>
            <p:ph type="body" idx="1"/>
          </p:nvPr>
        </p:nvSpPr>
        <p:spPr/>
        <p:txBody>
          <a:bodyPr/>
          <a:lstStyle/>
          <a:p>
            <a:endParaRPr lang="en-CH" dirty="0"/>
          </a:p>
        </p:txBody>
      </p:sp>
      <p:sp>
        <p:nvSpPr>
          <p:cNvPr id="2" name="Slide Number Placeholder 1">
            <a:extLst>
              <a:ext uri="{FF2B5EF4-FFF2-40B4-BE49-F238E27FC236}">
                <a16:creationId xmlns:a16="http://schemas.microsoft.com/office/drawing/2014/main" id="{1FF3E172-33EB-43DC-AAE4-844FD06A11F1}"/>
              </a:ext>
            </a:extLst>
          </p:cNvPr>
          <p:cNvSpPr>
            <a:spLocks noGrp="1"/>
          </p:cNvSpPr>
          <p:nvPr>
            <p:ph type="sldNum" sz="quarter" idx="12"/>
          </p:nvPr>
        </p:nvSpPr>
        <p:spPr/>
        <p:txBody>
          <a:bodyPr/>
          <a:lstStyle/>
          <a:p>
            <a:fld id="{2C583B8F-3501-A64D-811B-281359A1CBF7}" type="slidenum">
              <a:rPr lang="en-CH" smtClean="0"/>
              <a:t>15</a:t>
            </a:fld>
            <a:endParaRPr lang="en-CH" dirty="0"/>
          </a:p>
        </p:txBody>
      </p:sp>
    </p:spTree>
    <p:extLst>
      <p:ext uri="{BB962C8B-B14F-4D97-AF65-F5344CB8AC3E}">
        <p14:creationId xmlns:p14="http://schemas.microsoft.com/office/powerpoint/2010/main" val="369450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DC1391-8084-63D3-D609-862A58CF0339}"/>
              </a:ext>
            </a:extLst>
          </p:cNvPr>
          <p:cNvSpPr>
            <a:spLocks noGrp="1"/>
          </p:cNvSpPr>
          <p:nvPr>
            <p:ph type="title"/>
          </p:nvPr>
        </p:nvSpPr>
        <p:spPr/>
        <p:txBody>
          <a:bodyPr anchor="t"/>
          <a:lstStyle/>
          <a:p>
            <a:r>
              <a:rPr lang="en-GB" dirty="0">
                <a:solidFill>
                  <a:srgbClr val="C00000"/>
                </a:solidFill>
              </a:rPr>
              <a:t>c</a:t>
            </a:r>
            <a:r>
              <a:rPr lang="en-CH" dirty="0">
                <a:solidFill>
                  <a:srgbClr val="C00000"/>
                </a:solidFill>
              </a:rPr>
              <a:t>ircomlib-fhe</a:t>
            </a:r>
            <a:r>
              <a:rPr lang="en-CH" dirty="0"/>
              <a:t>: FHE arithmetization in high-level DSL</a:t>
            </a:r>
            <a:endParaRPr lang="en-CH" dirty="0">
              <a:solidFill>
                <a:srgbClr val="C00000"/>
              </a:solidFill>
            </a:endParaRPr>
          </a:p>
        </p:txBody>
      </p:sp>
      <p:pic>
        <p:nvPicPr>
          <p:cNvPr id="1026" name="Picture 2">
            <a:extLst>
              <a:ext uri="{FF2B5EF4-FFF2-40B4-BE49-F238E27FC236}">
                <a16:creationId xmlns:a16="http://schemas.microsoft.com/office/drawing/2014/main" id="{677B7888-2F85-3BEB-9BA9-74F6D92004D0}"/>
              </a:ext>
            </a:extLst>
          </p:cNvPr>
          <p:cNvPicPr>
            <a:picLocks noChangeAspect="1" noChangeArrowheads="1"/>
          </p:cNvPicPr>
          <p:nvPr/>
        </p:nvPicPr>
        <p:blipFill>
          <a:blip r:embed="rId3"/>
          <a:srcRect/>
          <a:stretch/>
        </p:blipFill>
        <p:spPr bwMode="auto">
          <a:xfrm>
            <a:off x="3513501" y="2943519"/>
            <a:ext cx="4320000" cy="21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8814777-C4A6-ABFF-37DE-4FF55CD503D7}"/>
              </a:ext>
            </a:extLst>
          </p:cNvPr>
          <p:cNvSpPr>
            <a:spLocks noGrp="1"/>
          </p:cNvSpPr>
          <p:nvPr>
            <p:ph type="sldNum" sz="quarter" idx="12"/>
          </p:nvPr>
        </p:nvSpPr>
        <p:spPr/>
        <p:txBody>
          <a:bodyPr/>
          <a:lstStyle/>
          <a:p>
            <a:fld id="{2C583B8F-3501-A64D-811B-281359A1CBF7}" type="slidenum">
              <a:rPr lang="en-CH" smtClean="0"/>
              <a:t>16</a:t>
            </a:fld>
            <a:endParaRPr lang="en-CH" dirty="0"/>
          </a:p>
        </p:txBody>
      </p:sp>
      <p:sp>
        <p:nvSpPr>
          <p:cNvPr id="9" name="TextBox 8">
            <a:extLst>
              <a:ext uri="{FF2B5EF4-FFF2-40B4-BE49-F238E27FC236}">
                <a16:creationId xmlns:a16="http://schemas.microsoft.com/office/drawing/2014/main" id="{12DAA7EE-31E9-9C7B-6E27-922E5A13E411}"/>
              </a:ext>
            </a:extLst>
          </p:cNvPr>
          <p:cNvSpPr txBox="1"/>
          <p:nvPr/>
        </p:nvSpPr>
        <p:spPr>
          <a:xfrm>
            <a:off x="7934341" y="2946303"/>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B/FV</a:t>
            </a:r>
          </a:p>
        </p:txBody>
      </p:sp>
      <p:sp>
        <p:nvSpPr>
          <p:cNvPr id="10" name="TextBox 9">
            <a:extLst>
              <a:ext uri="{FF2B5EF4-FFF2-40B4-BE49-F238E27FC236}">
                <a16:creationId xmlns:a16="http://schemas.microsoft.com/office/drawing/2014/main" id="{83859164-7452-D417-04F8-67533DD12455}"/>
              </a:ext>
            </a:extLst>
          </p:cNvPr>
          <p:cNvSpPr txBox="1"/>
          <p:nvPr/>
        </p:nvSpPr>
        <p:spPr>
          <a:xfrm>
            <a:off x="7934341" y="3611817"/>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CKKS</a:t>
            </a:r>
          </a:p>
        </p:txBody>
      </p:sp>
      <p:sp>
        <p:nvSpPr>
          <p:cNvPr id="11" name="TextBox 10">
            <a:extLst>
              <a:ext uri="{FF2B5EF4-FFF2-40B4-BE49-F238E27FC236}">
                <a16:creationId xmlns:a16="http://schemas.microsoft.com/office/drawing/2014/main" id="{D0391610-EC07-9005-B0C8-C011F0ED7701}"/>
              </a:ext>
            </a:extLst>
          </p:cNvPr>
          <p:cNvSpPr txBox="1"/>
          <p:nvPr/>
        </p:nvSpPr>
        <p:spPr>
          <a:xfrm>
            <a:off x="7934341" y="3279060"/>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BGV</a:t>
            </a:r>
          </a:p>
        </p:txBody>
      </p:sp>
      <p:sp>
        <p:nvSpPr>
          <p:cNvPr id="12" name="TextBox 11">
            <a:extLst>
              <a:ext uri="{FF2B5EF4-FFF2-40B4-BE49-F238E27FC236}">
                <a16:creationId xmlns:a16="http://schemas.microsoft.com/office/drawing/2014/main" id="{A95880D7-2A44-39D7-0A8F-F3D9D0EC5D4F}"/>
              </a:ext>
            </a:extLst>
          </p:cNvPr>
          <p:cNvSpPr txBox="1"/>
          <p:nvPr/>
        </p:nvSpPr>
        <p:spPr>
          <a:xfrm>
            <a:off x="7934341" y="3944574"/>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FHEW</a:t>
            </a:r>
          </a:p>
        </p:txBody>
      </p:sp>
      <p:sp>
        <p:nvSpPr>
          <p:cNvPr id="13" name="TextBox 12">
            <a:extLst>
              <a:ext uri="{FF2B5EF4-FFF2-40B4-BE49-F238E27FC236}">
                <a16:creationId xmlns:a16="http://schemas.microsoft.com/office/drawing/2014/main" id="{881041BE-68AE-22AA-065F-A9C2B5F0CCCC}"/>
              </a:ext>
            </a:extLst>
          </p:cNvPr>
          <p:cNvSpPr txBox="1"/>
          <p:nvPr/>
        </p:nvSpPr>
        <p:spPr>
          <a:xfrm>
            <a:off x="7934341" y="4277332"/>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TFHE</a:t>
            </a:r>
          </a:p>
        </p:txBody>
      </p:sp>
    </p:spTree>
    <p:extLst>
      <p:ext uri="{BB962C8B-B14F-4D97-AF65-F5344CB8AC3E}">
        <p14:creationId xmlns:p14="http://schemas.microsoft.com/office/powerpoint/2010/main" val="262957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DC1391-8084-63D3-D609-862A58CF0339}"/>
              </a:ext>
            </a:extLst>
          </p:cNvPr>
          <p:cNvSpPr>
            <a:spLocks noGrp="1"/>
          </p:cNvSpPr>
          <p:nvPr>
            <p:ph type="title"/>
          </p:nvPr>
        </p:nvSpPr>
        <p:spPr>
          <a:xfrm>
            <a:off x="838199" y="365125"/>
            <a:ext cx="11514222" cy="1325563"/>
          </a:xfrm>
        </p:spPr>
        <p:txBody>
          <a:bodyPr anchor="t">
            <a:normAutofit/>
          </a:bodyPr>
          <a:lstStyle/>
          <a:p>
            <a:r>
              <a:rPr lang="en-CH" dirty="0">
                <a:solidFill>
                  <a:srgbClr val="C00000"/>
                </a:solidFill>
              </a:rPr>
              <a:t>zkOpenFHE</a:t>
            </a:r>
            <a:r>
              <a:rPr lang="en-CH" dirty="0"/>
              <a:t>: an extensible benchmark framework for FHE+ZKP</a:t>
            </a:r>
          </a:p>
        </p:txBody>
      </p:sp>
      <p:sp>
        <p:nvSpPr>
          <p:cNvPr id="6" name="Slide Number Placeholder 5">
            <a:extLst>
              <a:ext uri="{FF2B5EF4-FFF2-40B4-BE49-F238E27FC236}">
                <a16:creationId xmlns:a16="http://schemas.microsoft.com/office/drawing/2014/main" id="{2EDB5539-2DFB-BD3B-352A-A73895DF6158}"/>
              </a:ext>
            </a:extLst>
          </p:cNvPr>
          <p:cNvSpPr>
            <a:spLocks noGrp="1"/>
          </p:cNvSpPr>
          <p:nvPr>
            <p:ph type="sldNum" sz="quarter" idx="12"/>
          </p:nvPr>
        </p:nvSpPr>
        <p:spPr>
          <a:xfrm>
            <a:off x="8610600" y="6356350"/>
            <a:ext cx="2743200" cy="365125"/>
          </a:xfrm>
        </p:spPr>
        <p:txBody>
          <a:bodyPr/>
          <a:lstStyle/>
          <a:p>
            <a:fld id="{2C583B8F-3501-A64D-811B-281359A1CBF7}" type="slidenum">
              <a:rPr lang="en-CH" smtClean="0"/>
              <a:t>17</a:t>
            </a:fld>
            <a:endParaRPr lang="en-CH" dirty="0"/>
          </a:p>
        </p:txBody>
      </p:sp>
      <p:grpSp>
        <p:nvGrpSpPr>
          <p:cNvPr id="22" name="Group 21">
            <a:extLst>
              <a:ext uri="{FF2B5EF4-FFF2-40B4-BE49-F238E27FC236}">
                <a16:creationId xmlns:a16="http://schemas.microsoft.com/office/drawing/2014/main" id="{F9963BD4-0365-23C8-5DB3-39A92310BAA6}"/>
              </a:ext>
            </a:extLst>
          </p:cNvPr>
          <p:cNvGrpSpPr/>
          <p:nvPr/>
        </p:nvGrpSpPr>
        <p:grpSpPr>
          <a:xfrm>
            <a:off x="2776854" y="5902048"/>
            <a:ext cx="612000" cy="612000"/>
            <a:chOff x="5029195" y="3182351"/>
            <a:chExt cx="612000" cy="612000"/>
          </a:xfrm>
        </p:grpSpPr>
        <p:sp>
          <p:nvSpPr>
            <p:cNvPr id="10" name="Oval 9">
              <a:extLst>
                <a:ext uri="{FF2B5EF4-FFF2-40B4-BE49-F238E27FC236}">
                  <a16:creationId xmlns:a16="http://schemas.microsoft.com/office/drawing/2014/main" id="{624E558E-7F91-D7AE-D648-06D0F61DF330}"/>
                </a:ext>
              </a:extLst>
            </p:cNvPr>
            <p:cNvSpPr>
              <a:spLocks noChangeAspect="1"/>
            </p:cNvSpPr>
            <p:nvPr/>
          </p:nvSpPr>
          <p:spPr>
            <a:xfrm>
              <a:off x="5029195" y="3182351"/>
              <a:ext cx="612000" cy="61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CH" sz="1100" b="1" dirty="0">
                  <a:latin typeface="Suisse Int'l Medium" panose="020B0604000000000000" pitchFamily="34" charset="-78"/>
                  <a:ea typeface="Helvetica Neue" panose="02000503000000020004" pitchFamily="2" charset="0"/>
                  <a:cs typeface="Helvetica Neue" panose="02000503000000020004" pitchFamily="2" charset="0"/>
                </a:rPr>
                <a:t>BS</a:t>
              </a:r>
              <a:endParaRPr lang="en-CH" sz="2400" b="1" dirty="0">
                <a:latin typeface="Suisse Int'l Medium" panose="020B0604000000000000" pitchFamily="34" charset="-78"/>
                <a:ea typeface="Helvetica Neue" panose="02000503000000020004" pitchFamily="2" charset="0"/>
                <a:cs typeface="Helvetica Neue" panose="02000503000000020004" pitchFamily="2" charset="0"/>
              </a:endParaRPr>
            </a:p>
          </p:txBody>
        </p:sp>
        <p:pic>
          <p:nvPicPr>
            <p:cNvPr id="15" name="Graphic 14">
              <a:extLst>
                <a:ext uri="{FF2B5EF4-FFF2-40B4-BE49-F238E27FC236}">
                  <a16:creationId xmlns:a16="http://schemas.microsoft.com/office/drawing/2014/main" id="{DFDBCB82-3BF5-F72D-225D-89DF3223F4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4195" y="3227351"/>
              <a:ext cx="522000" cy="522000"/>
            </a:xfrm>
            <a:prstGeom prst="rect">
              <a:avLst/>
            </a:prstGeom>
          </p:spPr>
        </p:pic>
      </p:grpSp>
      <p:grpSp>
        <p:nvGrpSpPr>
          <p:cNvPr id="20" name="Group 19">
            <a:extLst>
              <a:ext uri="{FF2B5EF4-FFF2-40B4-BE49-F238E27FC236}">
                <a16:creationId xmlns:a16="http://schemas.microsoft.com/office/drawing/2014/main" id="{C0E69921-24E3-9A92-60AA-4515C469D349}"/>
              </a:ext>
            </a:extLst>
          </p:cNvPr>
          <p:cNvGrpSpPr/>
          <p:nvPr/>
        </p:nvGrpSpPr>
        <p:grpSpPr>
          <a:xfrm>
            <a:off x="7668448" y="3912654"/>
            <a:ext cx="612000" cy="612000"/>
            <a:chOff x="3404839" y="3006067"/>
            <a:chExt cx="612000" cy="612000"/>
          </a:xfrm>
        </p:grpSpPr>
        <p:sp>
          <p:nvSpPr>
            <p:cNvPr id="9" name="Oval 8">
              <a:extLst>
                <a:ext uri="{FF2B5EF4-FFF2-40B4-BE49-F238E27FC236}">
                  <a16:creationId xmlns:a16="http://schemas.microsoft.com/office/drawing/2014/main" id="{2812C749-0843-B67B-46B1-A770D6157A88}"/>
                </a:ext>
              </a:extLst>
            </p:cNvPr>
            <p:cNvSpPr>
              <a:spLocks noChangeAspect="1"/>
            </p:cNvSpPr>
            <p:nvPr/>
          </p:nvSpPr>
          <p:spPr>
            <a:xfrm>
              <a:off x="3404839" y="3006067"/>
              <a:ext cx="612000" cy="61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endParaRPr lang="en-CH" sz="24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19" name="Group 18">
              <a:extLst>
                <a:ext uri="{FF2B5EF4-FFF2-40B4-BE49-F238E27FC236}">
                  <a16:creationId xmlns:a16="http://schemas.microsoft.com/office/drawing/2014/main" id="{C8BE3BFF-A8B7-FA54-27EA-4BF05CF0E6B6}"/>
                </a:ext>
              </a:extLst>
            </p:cNvPr>
            <p:cNvGrpSpPr/>
            <p:nvPr/>
          </p:nvGrpSpPr>
          <p:grpSpPr>
            <a:xfrm>
              <a:off x="3548839" y="3150067"/>
              <a:ext cx="324000" cy="324000"/>
              <a:chOff x="3548839" y="3942617"/>
              <a:chExt cx="324000" cy="324000"/>
            </a:xfrm>
          </p:grpSpPr>
          <p:cxnSp>
            <p:nvCxnSpPr>
              <p:cNvPr id="12" name="Straight Arrow Connector 11">
                <a:extLst>
                  <a:ext uri="{FF2B5EF4-FFF2-40B4-BE49-F238E27FC236}">
                    <a16:creationId xmlns:a16="http://schemas.microsoft.com/office/drawing/2014/main" id="{F79C59CD-74CE-12C3-BE83-E4AD41B0D5A3}"/>
                  </a:ext>
                </a:extLst>
              </p:cNvPr>
              <p:cNvCxnSpPr>
                <a:cxnSpLocks/>
              </p:cNvCxnSpPr>
              <p:nvPr/>
            </p:nvCxnSpPr>
            <p:spPr>
              <a:xfrm flipV="1">
                <a:off x="3548839" y="3943546"/>
                <a:ext cx="324000"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2F8530-6E11-5A6E-C7F2-BCDBC43063E3}"/>
                  </a:ext>
                </a:extLst>
              </p:cNvPr>
              <p:cNvCxnSpPr>
                <a:cxnSpLocks/>
              </p:cNvCxnSpPr>
              <p:nvPr/>
            </p:nvCxnSpPr>
            <p:spPr>
              <a:xfrm flipV="1">
                <a:off x="3548839" y="4095946"/>
                <a:ext cx="324000"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4EEB4E1-1E4E-4F69-82BC-B3CEB0F9006F}"/>
                  </a:ext>
                </a:extLst>
              </p:cNvPr>
              <p:cNvCxnSpPr>
                <a:cxnSpLocks/>
              </p:cNvCxnSpPr>
              <p:nvPr/>
            </p:nvCxnSpPr>
            <p:spPr>
              <a:xfrm flipV="1">
                <a:off x="3548839" y="4248346"/>
                <a:ext cx="144000" cy="0"/>
              </a:xfrm>
              <a:prstGeom prst="straightConnector1">
                <a:avLst/>
              </a:prstGeom>
              <a:ln w="38100">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474D83-D0CF-5885-26BF-2E63BB518FCC}"/>
                  </a:ext>
                </a:extLst>
              </p:cNvPr>
              <p:cNvCxnSpPr>
                <a:cxnSpLocks/>
              </p:cNvCxnSpPr>
              <p:nvPr/>
            </p:nvCxnSpPr>
            <p:spPr>
              <a:xfrm flipH="1">
                <a:off x="3684439" y="3942617"/>
                <a:ext cx="0" cy="324000"/>
              </a:xfrm>
              <a:prstGeom prst="straightConnector1">
                <a:avLst/>
              </a:prstGeom>
              <a:ln w="38100">
                <a:solidFill>
                  <a:srgbClr val="FFFFFF"/>
                </a:solidFill>
                <a:tailEnd type="none"/>
              </a:ln>
            </p:spPr>
            <p:style>
              <a:lnRef idx="1">
                <a:schemeClr val="accent1"/>
              </a:lnRef>
              <a:fillRef idx="0">
                <a:schemeClr val="accent1"/>
              </a:fillRef>
              <a:effectRef idx="0">
                <a:schemeClr val="accent1"/>
              </a:effectRef>
              <a:fontRef idx="minor">
                <a:schemeClr val="tx1"/>
              </a:fontRef>
            </p:style>
          </p:cxnSp>
        </p:grpSp>
      </p:grpSp>
      <p:cxnSp>
        <p:nvCxnSpPr>
          <p:cNvPr id="25" name="Straight Connector 24">
            <a:extLst>
              <a:ext uri="{FF2B5EF4-FFF2-40B4-BE49-F238E27FC236}">
                <a16:creationId xmlns:a16="http://schemas.microsoft.com/office/drawing/2014/main" id="{2E2AC104-6F42-83ED-6B42-8CB3DECA19D0}"/>
              </a:ext>
            </a:extLst>
          </p:cNvPr>
          <p:cNvCxnSpPr>
            <a:cxnSpLocks/>
            <a:stCxn id="54" idx="3"/>
            <a:endCxn id="8" idx="1"/>
          </p:cNvCxnSpPr>
          <p:nvPr/>
        </p:nvCxnSpPr>
        <p:spPr>
          <a:xfrm>
            <a:off x="1343473" y="3148371"/>
            <a:ext cx="1514181" cy="317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A14AF-F201-A6BE-2A7D-1E5676AFA06B}"/>
              </a:ext>
            </a:extLst>
          </p:cNvPr>
          <p:cNvCxnSpPr>
            <a:cxnSpLocks/>
            <a:stCxn id="55" idx="3"/>
            <a:endCxn id="8" idx="3"/>
          </p:cNvCxnSpPr>
          <p:nvPr/>
        </p:nvCxnSpPr>
        <p:spPr>
          <a:xfrm flipV="1">
            <a:off x="1343473" y="3898879"/>
            <a:ext cx="1514181" cy="1984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82E2C8-1038-8145-3535-F726F6EA8F70}"/>
              </a:ext>
            </a:extLst>
          </p:cNvPr>
          <p:cNvCxnSpPr>
            <a:cxnSpLocks/>
            <a:stCxn id="7" idx="1"/>
            <a:endCxn id="8" idx="6"/>
          </p:cNvCxnSpPr>
          <p:nvPr/>
        </p:nvCxnSpPr>
        <p:spPr>
          <a:xfrm flipH="1" flipV="1">
            <a:off x="3380029" y="3682504"/>
            <a:ext cx="2065719" cy="3197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4D067E-E217-0832-359E-B902B6476C89}"/>
              </a:ext>
            </a:extLst>
          </p:cNvPr>
          <p:cNvCxnSpPr>
            <a:cxnSpLocks/>
            <a:stCxn id="7" idx="3"/>
            <a:endCxn id="21" idx="6"/>
          </p:cNvCxnSpPr>
          <p:nvPr/>
        </p:nvCxnSpPr>
        <p:spPr>
          <a:xfrm flipH="1">
            <a:off x="3388854" y="4435029"/>
            <a:ext cx="2056894" cy="510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5EBB37-FBF3-09DD-B0BF-9B1835D7AAF7}"/>
              </a:ext>
            </a:extLst>
          </p:cNvPr>
          <p:cNvCxnSpPr>
            <a:cxnSpLocks/>
            <a:stCxn id="9" idx="2"/>
            <a:endCxn id="7" idx="6"/>
          </p:cNvCxnSpPr>
          <p:nvPr/>
        </p:nvCxnSpPr>
        <p:spPr>
          <a:xfrm flipH="1">
            <a:off x="5968123" y="4218654"/>
            <a:ext cx="1700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895943-725A-F06D-181F-FC3FB664FD55}"/>
              </a:ext>
            </a:extLst>
          </p:cNvPr>
          <p:cNvCxnSpPr>
            <a:cxnSpLocks/>
            <a:stCxn id="23" idx="1"/>
            <a:endCxn id="9" idx="6"/>
          </p:cNvCxnSpPr>
          <p:nvPr/>
        </p:nvCxnSpPr>
        <p:spPr>
          <a:xfrm flipH="1" flipV="1">
            <a:off x="8280448" y="4218654"/>
            <a:ext cx="1789951" cy="4828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4B42B0-CA6A-D9A1-3E1F-C66BD1C1D164}"/>
              </a:ext>
            </a:extLst>
          </p:cNvPr>
          <p:cNvCxnSpPr>
            <a:cxnSpLocks/>
            <a:stCxn id="23" idx="3"/>
            <a:endCxn id="10" idx="6"/>
          </p:cNvCxnSpPr>
          <p:nvPr/>
        </p:nvCxnSpPr>
        <p:spPr>
          <a:xfrm flipH="1">
            <a:off x="3388854" y="5134231"/>
            <a:ext cx="6681545" cy="10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72D30C-8CBC-611A-FEDE-FF18F771184F}"/>
              </a:ext>
            </a:extLst>
          </p:cNvPr>
          <p:cNvCxnSpPr>
            <a:cxnSpLocks/>
            <a:stCxn id="56" idx="3"/>
            <a:endCxn id="21" idx="1"/>
          </p:cNvCxnSpPr>
          <p:nvPr/>
        </p:nvCxnSpPr>
        <p:spPr>
          <a:xfrm>
            <a:off x="1343473" y="4456412"/>
            <a:ext cx="1523006" cy="2724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D72FE7-FF3B-AC16-E0F1-5A2BC86A66A9}"/>
              </a:ext>
            </a:extLst>
          </p:cNvPr>
          <p:cNvCxnSpPr>
            <a:cxnSpLocks/>
            <a:stCxn id="57" idx="3"/>
            <a:endCxn id="21" idx="3"/>
          </p:cNvCxnSpPr>
          <p:nvPr/>
        </p:nvCxnSpPr>
        <p:spPr>
          <a:xfrm flipV="1">
            <a:off x="1343473" y="5161651"/>
            <a:ext cx="1523006" cy="243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80C611-A66B-013B-109E-861E4CA76D42}"/>
              </a:ext>
            </a:extLst>
          </p:cNvPr>
          <p:cNvCxnSpPr>
            <a:cxnSpLocks/>
            <a:stCxn id="10" idx="2"/>
            <a:endCxn id="58" idx="3"/>
          </p:cNvCxnSpPr>
          <p:nvPr/>
        </p:nvCxnSpPr>
        <p:spPr>
          <a:xfrm flipH="1" flipV="1">
            <a:off x="1343473" y="6205569"/>
            <a:ext cx="1433381" cy="24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4CBFEA9-8839-CEC2-4EF5-39A4AC1F30D8}"/>
              </a:ext>
            </a:extLst>
          </p:cNvPr>
          <p:cNvCxnSpPr>
            <a:cxnSpLocks/>
          </p:cNvCxnSpPr>
          <p:nvPr/>
        </p:nvCxnSpPr>
        <p:spPr>
          <a:xfrm flipH="1">
            <a:off x="10592774" y="4917856"/>
            <a:ext cx="652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72F9149-0A48-F6DF-F530-8227D96CF63C}"/>
              </a:ext>
            </a:extLst>
          </p:cNvPr>
          <p:cNvSpPr txBox="1"/>
          <p:nvPr/>
        </p:nvSpPr>
        <p:spPr>
          <a:xfrm>
            <a:off x="837503" y="2963705"/>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0</a:t>
            </a:r>
            <a:endParaRPr lang="en-CH" b="1" baseline="-25000" dirty="0">
              <a:latin typeface="Suisse Int'l Medium" panose="020B0604000000000000" pitchFamily="34" charset="-78"/>
              <a:cs typeface="Suisse Int'l Medium" panose="020B0604000000000000" pitchFamily="34" charset="-78"/>
            </a:endParaRPr>
          </a:p>
        </p:txBody>
      </p:sp>
      <p:sp>
        <p:nvSpPr>
          <p:cNvPr id="55" name="TextBox 54">
            <a:extLst>
              <a:ext uri="{FF2B5EF4-FFF2-40B4-BE49-F238E27FC236}">
                <a16:creationId xmlns:a16="http://schemas.microsoft.com/office/drawing/2014/main" id="{F3C9C885-F944-FBF8-D7ED-45493F7D400D}"/>
              </a:ext>
            </a:extLst>
          </p:cNvPr>
          <p:cNvSpPr txBox="1"/>
          <p:nvPr/>
        </p:nvSpPr>
        <p:spPr>
          <a:xfrm>
            <a:off x="837503" y="3912654"/>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1</a:t>
            </a:r>
            <a:endParaRPr lang="en-CH" b="1" baseline="-25000" dirty="0">
              <a:latin typeface="Suisse Int'l Medium" panose="020B0604000000000000" pitchFamily="34" charset="-78"/>
              <a:cs typeface="Suisse Int'l Medium" panose="020B0604000000000000" pitchFamily="34" charset="-78"/>
            </a:endParaRPr>
          </a:p>
        </p:txBody>
      </p:sp>
      <p:sp>
        <p:nvSpPr>
          <p:cNvPr id="56" name="TextBox 55">
            <a:extLst>
              <a:ext uri="{FF2B5EF4-FFF2-40B4-BE49-F238E27FC236}">
                <a16:creationId xmlns:a16="http://schemas.microsoft.com/office/drawing/2014/main" id="{420CEEAC-1EF3-D6B6-AD15-D1EE5D9A2AF1}"/>
              </a:ext>
            </a:extLst>
          </p:cNvPr>
          <p:cNvSpPr txBox="1"/>
          <p:nvPr/>
        </p:nvSpPr>
        <p:spPr>
          <a:xfrm>
            <a:off x="837503" y="4271746"/>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2</a:t>
            </a:r>
            <a:endParaRPr lang="en-CH" b="1" baseline="-25000" dirty="0">
              <a:latin typeface="Suisse Int'l Medium" panose="020B0604000000000000" pitchFamily="34" charset="-78"/>
              <a:cs typeface="Suisse Int'l Medium" panose="020B0604000000000000" pitchFamily="34" charset="-78"/>
            </a:endParaRPr>
          </a:p>
        </p:txBody>
      </p:sp>
      <p:sp>
        <p:nvSpPr>
          <p:cNvPr id="57" name="TextBox 56">
            <a:extLst>
              <a:ext uri="{FF2B5EF4-FFF2-40B4-BE49-F238E27FC236}">
                <a16:creationId xmlns:a16="http://schemas.microsoft.com/office/drawing/2014/main" id="{1C0BD5A9-E729-FEE7-8881-A751B5B2E42D}"/>
              </a:ext>
            </a:extLst>
          </p:cNvPr>
          <p:cNvSpPr txBox="1"/>
          <p:nvPr/>
        </p:nvSpPr>
        <p:spPr>
          <a:xfrm>
            <a:off x="837503" y="5220695"/>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3</a:t>
            </a:r>
            <a:endParaRPr lang="en-CH" b="1" baseline="-25000" dirty="0">
              <a:latin typeface="Suisse Int'l Medium" panose="020B0604000000000000" pitchFamily="34" charset="-78"/>
              <a:cs typeface="Suisse Int'l Medium" panose="020B0604000000000000" pitchFamily="34" charset="-78"/>
            </a:endParaRPr>
          </a:p>
        </p:txBody>
      </p:sp>
      <p:sp>
        <p:nvSpPr>
          <p:cNvPr id="58" name="TextBox 57">
            <a:extLst>
              <a:ext uri="{FF2B5EF4-FFF2-40B4-BE49-F238E27FC236}">
                <a16:creationId xmlns:a16="http://schemas.microsoft.com/office/drawing/2014/main" id="{998F60BD-5276-719A-0726-A1F22199D8C2}"/>
              </a:ext>
            </a:extLst>
          </p:cNvPr>
          <p:cNvSpPr txBox="1"/>
          <p:nvPr/>
        </p:nvSpPr>
        <p:spPr>
          <a:xfrm>
            <a:off x="837503" y="6020903"/>
            <a:ext cx="505970" cy="369332"/>
          </a:xfrm>
          <a:prstGeom prst="rect">
            <a:avLst/>
          </a:prstGeom>
          <a:noFill/>
        </p:spPr>
        <p:txBody>
          <a:bodyPr wrap="square">
            <a:spAutoFit/>
          </a:bodyPr>
          <a:lstStyle/>
          <a:p>
            <a:pPr algn="ctr"/>
            <a:r>
              <a:rPr lang="en-GB" b="1" dirty="0">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4</a:t>
            </a:r>
            <a:endParaRPr lang="en-CH" b="1" baseline="-25000" dirty="0">
              <a:latin typeface="Suisse Int'l Medium" panose="020B0604000000000000" pitchFamily="34" charset="-78"/>
              <a:cs typeface="Suisse Int'l Medium" panose="020B0604000000000000" pitchFamily="34" charset="-78"/>
            </a:endParaRPr>
          </a:p>
        </p:txBody>
      </p:sp>
      <p:sp>
        <p:nvSpPr>
          <p:cNvPr id="59" name="TextBox 58">
            <a:extLst>
              <a:ext uri="{FF2B5EF4-FFF2-40B4-BE49-F238E27FC236}">
                <a16:creationId xmlns:a16="http://schemas.microsoft.com/office/drawing/2014/main" id="{BD7F774F-21F9-F0D8-B328-6B7CBEF85AC9}"/>
              </a:ext>
            </a:extLst>
          </p:cNvPr>
          <p:cNvSpPr txBox="1"/>
          <p:nvPr/>
        </p:nvSpPr>
        <p:spPr>
          <a:xfrm>
            <a:off x="4225533" y="3439342"/>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5</a:t>
            </a:r>
            <a:endParaRPr lang="en-CH" b="1" baseline="-25000" dirty="0">
              <a:latin typeface="Suisse Int'l Medium" panose="020B0604000000000000" pitchFamily="34" charset="-78"/>
              <a:cs typeface="Suisse Int'l Medium" panose="020B0604000000000000" pitchFamily="34" charset="-78"/>
            </a:endParaRPr>
          </a:p>
        </p:txBody>
      </p:sp>
      <p:sp>
        <p:nvSpPr>
          <p:cNvPr id="60" name="TextBox 59">
            <a:extLst>
              <a:ext uri="{FF2B5EF4-FFF2-40B4-BE49-F238E27FC236}">
                <a16:creationId xmlns:a16="http://schemas.microsoft.com/office/drawing/2014/main" id="{47811388-C969-69AC-DABA-5B08917A82CD}"/>
              </a:ext>
            </a:extLst>
          </p:cNvPr>
          <p:cNvSpPr txBox="1"/>
          <p:nvPr/>
        </p:nvSpPr>
        <p:spPr>
          <a:xfrm>
            <a:off x="4225533" y="4697977"/>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6</a:t>
            </a:r>
            <a:endParaRPr lang="en-CH" b="1" baseline="-25000" dirty="0">
              <a:latin typeface="Suisse Int'l Medium" panose="020B0604000000000000" pitchFamily="34" charset="-78"/>
              <a:cs typeface="Suisse Int'l Medium" panose="020B0604000000000000" pitchFamily="34" charset="-78"/>
            </a:endParaRPr>
          </a:p>
        </p:txBody>
      </p:sp>
      <p:sp>
        <p:nvSpPr>
          <p:cNvPr id="61" name="TextBox 60">
            <a:extLst>
              <a:ext uri="{FF2B5EF4-FFF2-40B4-BE49-F238E27FC236}">
                <a16:creationId xmlns:a16="http://schemas.microsoft.com/office/drawing/2014/main" id="{5F12AB1D-C209-5ED9-3DC2-8325D2152FEB}"/>
              </a:ext>
            </a:extLst>
          </p:cNvPr>
          <p:cNvSpPr txBox="1"/>
          <p:nvPr/>
        </p:nvSpPr>
        <p:spPr>
          <a:xfrm>
            <a:off x="6477190" y="3868820"/>
            <a:ext cx="611995"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8</a:t>
            </a:r>
            <a:endParaRPr lang="en-CH" b="1" baseline="-25000" dirty="0">
              <a:latin typeface="Suisse Int'l Medium" panose="020B0604000000000000" pitchFamily="34" charset="-78"/>
              <a:cs typeface="Suisse Int'l Medium" panose="020B0604000000000000" pitchFamily="34" charset="-78"/>
            </a:endParaRPr>
          </a:p>
        </p:txBody>
      </p:sp>
      <p:sp>
        <p:nvSpPr>
          <p:cNvPr id="62" name="TextBox 61">
            <a:extLst>
              <a:ext uri="{FF2B5EF4-FFF2-40B4-BE49-F238E27FC236}">
                <a16:creationId xmlns:a16="http://schemas.microsoft.com/office/drawing/2014/main" id="{96C333B8-108A-D549-F6D7-7E1674824A09}"/>
              </a:ext>
            </a:extLst>
          </p:cNvPr>
          <p:cNvSpPr txBox="1"/>
          <p:nvPr/>
        </p:nvSpPr>
        <p:spPr>
          <a:xfrm>
            <a:off x="6729626" y="5671139"/>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7</a:t>
            </a:r>
            <a:endParaRPr lang="en-CH" b="1" baseline="-25000" dirty="0">
              <a:latin typeface="Suisse Int'l Medium" panose="020B0604000000000000" pitchFamily="34" charset="-78"/>
              <a:cs typeface="Suisse Int'l Medium" panose="020B0604000000000000" pitchFamily="34" charset="-78"/>
            </a:endParaRPr>
          </a:p>
        </p:txBody>
      </p:sp>
      <p:sp>
        <p:nvSpPr>
          <p:cNvPr id="64" name="TextBox 63">
            <a:extLst>
              <a:ext uri="{FF2B5EF4-FFF2-40B4-BE49-F238E27FC236}">
                <a16:creationId xmlns:a16="http://schemas.microsoft.com/office/drawing/2014/main" id="{F153E3E5-AEB1-6072-39D5-6669F1EE3E2F}"/>
              </a:ext>
            </a:extLst>
          </p:cNvPr>
          <p:cNvSpPr txBox="1"/>
          <p:nvPr/>
        </p:nvSpPr>
        <p:spPr>
          <a:xfrm>
            <a:off x="8892448" y="4122445"/>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x</a:t>
            </a:r>
            <a:r>
              <a:rPr lang="en-GB" b="1" baseline="-25000"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9</a:t>
            </a:r>
            <a:endParaRPr lang="en-CH" b="1" baseline="-25000" dirty="0">
              <a:latin typeface="Suisse Int'l Medium" panose="020B0604000000000000" pitchFamily="34" charset="-78"/>
              <a:cs typeface="Suisse Int'l Medium" panose="020B0604000000000000" pitchFamily="34" charset="-78"/>
            </a:endParaRPr>
          </a:p>
        </p:txBody>
      </p:sp>
      <p:sp>
        <p:nvSpPr>
          <p:cNvPr id="65" name="TextBox 64">
            <a:extLst>
              <a:ext uri="{FF2B5EF4-FFF2-40B4-BE49-F238E27FC236}">
                <a16:creationId xmlns:a16="http://schemas.microsoft.com/office/drawing/2014/main" id="{4447246C-9808-7EF9-612F-3AAF4459642D}"/>
              </a:ext>
            </a:extLst>
          </p:cNvPr>
          <p:cNvSpPr txBox="1"/>
          <p:nvPr/>
        </p:nvSpPr>
        <p:spPr>
          <a:xfrm>
            <a:off x="10571966" y="4513311"/>
            <a:ext cx="505970" cy="369332"/>
          </a:xfrm>
          <a:prstGeom prst="rect">
            <a:avLst/>
          </a:prstGeom>
          <a:noFill/>
        </p:spPr>
        <p:txBody>
          <a:bodyPr wrap="square">
            <a:spAutoFit/>
          </a:bodyPr>
          <a:lstStyle/>
          <a:p>
            <a:pPr algn="ctr"/>
            <a:r>
              <a:rPr lang="en-GB" b="1" dirty="0">
                <a:solidFill>
                  <a:schemeClr val="tx1"/>
                </a:solidFill>
                <a:latin typeface="Suisse Int'l Medium" panose="020B0604000000000000" pitchFamily="34" charset="-78"/>
                <a:ea typeface="JetBrains Mono" panose="02000009000000000000" pitchFamily="49" charset="0"/>
                <a:cs typeface="Suisse Int'l Medium" panose="020B0604000000000000" pitchFamily="34" charset="-78"/>
              </a:rPr>
              <a:t>y</a:t>
            </a:r>
            <a:endParaRPr lang="en-CH" b="1" dirty="0">
              <a:latin typeface="Suisse Int'l Medium" panose="020B0604000000000000" pitchFamily="34" charset="-78"/>
              <a:cs typeface="Suisse Int'l Medium" panose="020B0604000000000000" pitchFamily="34" charset="-78"/>
            </a:endParaRPr>
          </a:p>
        </p:txBody>
      </p:sp>
      <p:sp>
        <p:nvSpPr>
          <p:cNvPr id="35" name="Rectangle 34">
            <a:extLst>
              <a:ext uri="{FF2B5EF4-FFF2-40B4-BE49-F238E27FC236}">
                <a16:creationId xmlns:a16="http://schemas.microsoft.com/office/drawing/2014/main" id="{31189428-D572-E7B9-2EEB-5E168D4E351A}"/>
              </a:ext>
            </a:extLst>
          </p:cNvPr>
          <p:cNvSpPr/>
          <p:nvPr/>
        </p:nvSpPr>
        <p:spPr>
          <a:xfrm>
            <a:off x="4854564" y="1910090"/>
            <a:ext cx="5600950" cy="16190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GB" b="1" dirty="0">
                <a:solidFill>
                  <a:schemeClr val="bg1"/>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x5 = </a:t>
            </a:r>
            <a:r>
              <a:rPr lang="en-GB" b="1" dirty="0" err="1">
                <a:solidFill>
                  <a:schemeClr val="bg1"/>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FHE.mul</a:t>
            </a:r>
            <a:r>
              <a:rPr lang="en-GB" b="1" dirty="0">
                <a:solidFill>
                  <a:schemeClr val="bg1"/>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(x0, x1)</a:t>
            </a:r>
            <a:endPar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endParaRPr>
          </a:p>
          <a:p>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v5 = </a:t>
            </a:r>
            <a:r>
              <a:rPr lang="en-GB" b="1" dirty="0" err="1">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ZKP.extended_witness</a:t>
            </a:r>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a:t>
            </a:r>
            <a:r>
              <a:rPr lang="en-GB" b="1" dirty="0" err="1">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mul</a:t>
            </a:r>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 v0, v1)</a:t>
            </a:r>
          </a:p>
          <a:p>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c5 = </a:t>
            </a:r>
            <a:r>
              <a:rPr lang="en-GB" b="1" dirty="0" err="1">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ZKP.add_constraints</a:t>
            </a:r>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a:t>
            </a:r>
            <a:r>
              <a:rPr lang="en-GB" b="1" dirty="0" err="1">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mul</a:t>
            </a:r>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 c0, c1) </a:t>
            </a:r>
          </a:p>
          <a:p>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a:t>
            </a:r>
          </a:p>
          <a:p>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pi = </a:t>
            </a:r>
            <a:r>
              <a:rPr lang="en-GB" b="1" dirty="0" err="1">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ZKP.prove</a:t>
            </a:r>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(v0, …, </a:t>
            </a:r>
            <a:r>
              <a:rPr lang="en-GB" b="1" dirty="0" err="1">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vy</a:t>
            </a:r>
            <a:r>
              <a:rPr lang="en-GB" b="1" dirty="0">
                <a:solidFill>
                  <a:schemeClr val="tx1">
                    <a:lumMod val="50000"/>
                    <a:lumOff val="50000"/>
                  </a:schemeClr>
                </a:solidFill>
                <a:latin typeface="Noto Mono for Powerline" panose="020B0609030804020204" pitchFamily="49" charset="0"/>
                <a:ea typeface="Noto Mono for Powerline" panose="020B0609030804020204" pitchFamily="49" charset="0"/>
                <a:cs typeface="Noto Mono for Powerline" panose="020B0609030804020204" pitchFamily="49" charset="0"/>
              </a:rPr>
              <a:t>, c0, …, cy)</a:t>
            </a:r>
          </a:p>
        </p:txBody>
      </p:sp>
      <p:grpSp>
        <p:nvGrpSpPr>
          <p:cNvPr id="100" name="Group 99">
            <a:extLst>
              <a:ext uri="{FF2B5EF4-FFF2-40B4-BE49-F238E27FC236}">
                <a16:creationId xmlns:a16="http://schemas.microsoft.com/office/drawing/2014/main" id="{E1DB42C7-51A5-2A07-82ED-9A31C63EF7BA}"/>
              </a:ext>
            </a:extLst>
          </p:cNvPr>
          <p:cNvGrpSpPr/>
          <p:nvPr/>
        </p:nvGrpSpPr>
        <p:grpSpPr>
          <a:xfrm>
            <a:off x="911478" y="1926456"/>
            <a:ext cx="3097582" cy="1194145"/>
            <a:chOff x="911478" y="1795830"/>
            <a:chExt cx="3097582" cy="1194145"/>
          </a:xfrm>
        </p:grpSpPr>
        <p:sp>
          <p:nvSpPr>
            <p:cNvPr id="88" name="TextBox 87">
              <a:extLst>
                <a:ext uri="{FF2B5EF4-FFF2-40B4-BE49-F238E27FC236}">
                  <a16:creationId xmlns:a16="http://schemas.microsoft.com/office/drawing/2014/main" id="{B9E5336B-87C6-AFAA-8A1C-4F63EF8AE70E}"/>
                </a:ext>
              </a:extLst>
            </p:cNvPr>
            <p:cNvSpPr txBox="1"/>
            <p:nvPr/>
          </p:nvSpPr>
          <p:spPr>
            <a:xfrm>
              <a:off x="911478" y="1795830"/>
              <a:ext cx="389850" cy="369332"/>
            </a:xfrm>
            <a:prstGeom prst="rect">
              <a:avLst/>
            </a:prstGeom>
            <a:noFill/>
          </p:spPr>
          <p:txBody>
            <a:bodyPr wrap="none" rtlCol="0">
              <a:spAutoFit/>
            </a:bodyPr>
            <a:lstStyle/>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id</a:t>
              </a:r>
            </a:p>
          </p:txBody>
        </p:sp>
        <p:sp>
          <p:nvSpPr>
            <p:cNvPr id="89" name="TextBox 88">
              <a:extLst>
                <a:ext uri="{FF2B5EF4-FFF2-40B4-BE49-F238E27FC236}">
                  <a16:creationId xmlns:a16="http://schemas.microsoft.com/office/drawing/2014/main" id="{EF38D9A4-D36D-77D8-4082-93A8C8540FEB}"/>
                </a:ext>
              </a:extLst>
            </p:cNvPr>
            <p:cNvSpPr txBox="1"/>
            <p:nvPr/>
          </p:nvSpPr>
          <p:spPr>
            <a:xfrm>
              <a:off x="1475530" y="1835779"/>
              <a:ext cx="1550424" cy="369332"/>
            </a:xfrm>
            <a:prstGeom prst="rect">
              <a:avLst/>
            </a:prstGeom>
            <a:noFill/>
          </p:spPr>
          <p:txBody>
            <a:bodyPr wrap="none" rtlCol="0">
              <a:spAutoFit/>
            </a:bodyPr>
            <a:lstStyle/>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ZKP witness</a:t>
              </a:r>
            </a:p>
          </p:txBody>
        </p:sp>
        <p:cxnSp>
          <p:nvCxnSpPr>
            <p:cNvPr id="90" name="Straight Connector 89">
              <a:extLst>
                <a:ext uri="{FF2B5EF4-FFF2-40B4-BE49-F238E27FC236}">
                  <a16:creationId xmlns:a16="http://schemas.microsoft.com/office/drawing/2014/main" id="{45A28854-86C4-C5AC-1EF1-0C7F6438A6EE}"/>
                </a:ext>
              </a:extLst>
            </p:cNvPr>
            <p:cNvCxnSpPr>
              <a:cxnSpLocks/>
              <a:stCxn id="54" idx="0"/>
              <a:endCxn id="88" idx="2"/>
            </p:cNvCxnSpPr>
            <p:nvPr/>
          </p:nvCxnSpPr>
          <p:spPr>
            <a:xfrm flipV="1">
              <a:off x="1090488" y="2165162"/>
              <a:ext cx="15915" cy="66791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2A893C-77CF-EB35-226A-169F37937F90}"/>
                </a:ext>
              </a:extLst>
            </p:cNvPr>
            <p:cNvCxnSpPr>
              <a:cxnSpLocks/>
              <a:stCxn id="54" idx="0"/>
              <a:endCxn id="89" idx="2"/>
            </p:cNvCxnSpPr>
            <p:nvPr/>
          </p:nvCxnSpPr>
          <p:spPr>
            <a:xfrm flipV="1">
              <a:off x="1090488" y="2205111"/>
              <a:ext cx="1160254" cy="627968"/>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7ADD2D1-19D7-F6EF-DBF9-7FE9039D00E2}"/>
                </a:ext>
              </a:extLst>
            </p:cNvPr>
            <p:cNvSpPr txBox="1"/>
            <p:nvPr/>
          </p:nvSpPr>
          <p:spPr>
            <a:xfrm>
              <a:off x="2174904" y="2620643"/>
              <a:ext cx="1834156" cy="369332"/>
            </a:xfrm>
            <a:prstGeom prst="rect">
              <a:avLst/>
            </a:prstGeom>
            <a:noFill/>
          </p:spPr>
          <p:txBody>
            <a:bodyPr wrap="none" rtlCol="0">
              <a:spAutoFit/>
            </a:bodyPr>
            <a:lstStyle/>
            <a:p>
              <a:r>
                <a:rPr lang="en-CH"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ZKP constraint</a:t>
              </a:r>
            </a:p>
          </p:txBody>
        </p:sp>
        <p:cxnSp>
          <p:nvCxnSpPr>
            <p:cNvPr id="93" name="Straight Connector 92">
              <a:extLst>
                <a:ext uri="{FF2B5EF4-FFF2-40B4-BE49-F238E27FC236}">
                  <a16:creationId xmlns:a16="http://schemas.microsoft.com/office/drawing/2014/main" id="{89FB496F-A3C4-645C-421D-C7B377C32A0E}"/>
                </a:ext>
              </a:extLst>
            </p:cNvPr>
            <p:cNvCxnSpPr>
              <a:cxnSpLocks/>
              <a:stCxn id="54" idx="0"/>
              <a:endCxn id="92" idx="1"/>
            </p:cNvCxnSpPr>
            <p:nvPr/>
          </p:nvCxnSpPr>
          <p:spPr>
            <a:xfrm flipV="1">
              <a:off x="1090488" y="2805309"/>
              <a:ext cx="1084416" cy="3502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Oval 6">
            <a:extLst>
              <a:ext uri="{FF2B5EF4-FFF2-40B4-BE49-F238E27FC236}">
                <a16:creationId xmlns:a16="http://schemas.microsoft.com/office/drawing/2014/main" id="{4D7EC2F2-E1D7-CEC8-4F07-D9C4198F96B7}"/>
              </a:ext>
            </a:extLst>
          </p:cNvPr>
          <p:cNvSpPr>
            <a:spLocks noChangeAspect="1"/>
          </p:cNvSpPr>
          <p:nvPr/>
        </p:nvSpPr>
        <p:spPr>
          <a:xfrm>
            <a:off x="5356123" y="3912654"/>
            <a:ext cx="612000" cy="612000"/>
          </a:xfrm>
          <a:prstGeom prst="ellipse">
            <a:avLst/>
          </a:prstGeom>
          <a:solidFill>
            <a:schemeClr val="bg2">
              <a:lumMod val="90000"/>
            </a:schemeClr>
          </a:solid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algn="ctr"/>
            <a:r>
              <a:rPr lang="en-CH" sz="40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8" name="Oval 7">
            <a:extLst>
              <a:ext uri="{FF2B5EF4-FFF2-40B4-BE49-F238E27FC236}">
                <a16:creationId xmlns:a16="http://schemas.microsoft.com/office/drawing/2014/main" id="{1BF0CE14-771D-05D9-AD3E-E6E8DD022633}"/>
              </a:ext>
            </a:extLst>
          </p:cNvPr>
          <p:cNvSpPr>
            <a:spLocks noChangeAspect="1"/>
          </p:cNvSpPr>
          <p:nvPr/>
        </p:nvSpPr>
        <p:spPr>
          <a:xfrm>
            <a:off x="2768029" y="3376504"/>
            <a:ext cx="612000" cy="612000"/>
          </a:xfrm>
          <a:prstGeom prst="ellipse">
            <a:avLst/>
          </a:prstGeom>
          <a:solidFill>
            <a:schemeClr val="bg2">
              <a:lumMod val="90000"/>
            </a:schemeClr>
          </a:solid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40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21" name="Oval 20">
            <a:extLst>
              <a:ext uri="{FF2B5EF4-FFF2-40B4-BE49-F238E27FC236}">
                <a16:creationId xmlns:a16="http://schemas.microsoft.com/office/drawing/2014/main" id="{57F6A392-BD35-6451-4B4B-06F330CC8006}"/>
              </a:ext>
            </a:extLst>
          </p:cNvPr>
          <p:cNvSpPr>
            <a:spLocks noChangeAspect="1"/>
          </p:cNvSpPr>
          <p:nvPr/>
        </p:nvSpPr>
        <p:spPr>
          <a:xfrm>
            <a:off x="2776854" y="4639276"/>
            <a:ext cx="612000" cy="612000"/>
          </a:xfrm>
          <a:prstGeom prst="ellipse">
            <a:avLst/>
          </a:prstGeom>
          <a:solidFill>
            <a:schemeClr val="bg2">
              <a:lumMod val="90000"/>
            </a:schemeClr>
          </a:solid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40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23" name="Oval 22">
            <a:extLst>
              <a:ext uri="{FF2B5EF4-FFF2-40B4-BE49-F238E27FC236}">
                <a16:creationId xmlns:a16="http://schemas.microsoft.com/office/drawing/2014/main" id="{4D253BDB-D64A-DB48-DEDC-342282E138ED}"/>
              </a:ext>
            </a:extLst>
          </p:cNvPr>
          <p:cNvSpPr>
            <a:spLocks noChangeAspect="1"/>
          </p:cNvSpPr>
          <p:nvPr/>
        </p:nvSpPr>
        <p:spPr>
          <a:xfrm>
            <a:off x="9980774" y="4611856"/>
            <a:ext cx="612000" cy="612000"/>
          </a:xfrm>
          <a:prstGeom prst="ellipse">
            <a:avLst/>
          </a:prstGeom>
          <a:solidFill>
            <a:schemeClr val="bg2">
              <a:lumMod val="90000"/>
            </a:schemeClr>
          </a:solid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40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36" name="TextBox 35">
            <a:extLst>
              <a:ext uri="{FF2B5EF4-FFF2-40B4-BE49-F238E27FC236}">
                <a16:creationId xmlns:a16="http://schemas.microsoft.com/office/drawing/2014/main" id="{6263543F-0E54-7DBF-EB2C-94E88B6772D4}"/>
              </a:ext>
            </a:extLst>
          </p:cNvPr>
          <p:cNvSpPr txBox="1"/>
          <p:nvPr/>
        </p:nvSpPr>
        <p:spPr>
          <a:xfrm>
            <a:off x="10497659" y="1910090"/>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B/FV</a:t>
            </a:r>
          </a:p>
        </p:txBody>
      </p:sp>
      <p:sp>
        <p:nvSpPr>
          <p:cNvPr id="39" name="TextBox 38">
            <a:extLst>
              <a:ext uri="{FF2B5EF4-FFF2-40B4-BE49-F238E27FC236}">
                <a16:creationId xmlns:a16="http://schemas.microsoft.com/office/drawing/2014/main" id="{98BBB374-753F-2B6E-AC2F-E7D3821493B2}"/>
              </a:ext>
            </a:extLst>
          </p:cNvPr>
          <p:cNvSpPr txBox="1"/>
          <p:nvPr/>
        </p:nvSpPr>
        <p:spPr>
          <a:xfrm>
            <a:off x="10497659" y="2575604"/>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CKKS</a:t>
            </a:r>
          </a:p>
        </p:txBody>
      </p:sp>
      <p:sp>
        <p:nvSpPr>
          <p:cNvPr id="41" name="TextBox 40">
            <a:extLst>
              <a:ext uri="{FF2B5EF4-FFF2-40B4-BE49-F238E27FC236}">
                <a16:creationId xmlns:a16="http://schemas.microsoft.com/office/drawing/2014/main" id="{7CB3E673-01E9-E641-67B6-F2E18F3D28BF}"/>
              </a:ext>
            </a:extLst>
          </p:cNvPr>
          <p:cNvSpPr txBox="1"/>
          <p:nvPr/>
        </p:nvSpPr>
        <p:spPr>
          <a:xfrm>
            <a:off x="10497659" y="2242847"/>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BGV</a:t>
            </a:r>
          </a:p>
        </p:txBody>
      </p:sp>
      <p:sp>
        <p:nvSpPr>
          <p:cNvPr id="42" name="TextBox 41">
            <a:extLst>
              <a:ext uri="{FF2B5EF4-FFF2-40B4-BE49-F238E27FC236}">
                <a16:creationId xmlns:a16="http://schemas.microsoft.com/office/drawing/2014/main" id="{92661AF2-0522-AAE3-84F3-7B37CD35B95F}"/>
              </a:ext>
            </a:extLst>
          </p:cNvPr>
          <p:cNvSpPr txBox="1"/>
          <p:nvPr/>
        </p:nvSpPr>
        <p:spPr>
          <a:xfrm>
            <a:off x="10497659" y="2908361"/>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FHEW</a:t>
            </a:r>
          </a:p>
        </p:txBody>
      </p:sp>
      <p:sp>
        <p:nvSpPr>
          <p:cNvPr id="43" name="TextBox 42">
            <a:extLst>
              <a:ext uri="{FF2B5EF4-FFF2-40B4-BE49-F238E27FC236}">
                <a16:creationId xmlns:a16="http://schemas.microsoft.com/office/drawing/2014/main" id="{40904AE2-F265-8BF8-0C73-B7401C32FE85}"/>
              </a:ext>
            </a:extLst>
          </p:cNvPr>
          <p:cNvSpPr txBox="1"/>
          <p:nvPr/>
        </p:nvSpPr>
        <p:spPr>
          <a:xfrm>
            <a:off x="10497659" y="3241119"/>
            <a:ext cx="900000" cy="288000"/>
          </a:xfrm>
          <a:prstGeom prst="rect">
            <a:avLst/>
          </a:prstGeom>
          <a:solidFill>
            <a:srgbClr val="9E0508"/>
          </a:solidFill>
        </p:spPr>
        <p:txBody>
          <a:bodyPr wrap="none" rtlCol="0" anchor="ctr">
            <a:noAutofit/>
          </a:bodyPr>
          <a:lstStyle/>
          <a:p>
            <a:pPr algn="ctr"/>
            <a:r>
              <a:rPr lang="en-CH" b="1" dirty="0">
                <a:solidFill>
                  <a:schemeClr val="bg1"/>
                </a:solidFill>
                <a:latin typeface="Suisse Int'l Medium" panose="020B0604000000000000" pitchFamily="34" charset="-78"/>
                <a:ea typeface="Helvetica Neue" panose="02000503000000020004" pitchFamily="2" charset="0"/>
                <a:cs typeface="Helvetica Neue" panose="02000503000000020004" pitchFamily="2" charset="0"/>
              </a:rPr>
              <a:t>TFHE</a:t>
            </a:r>
          </a:p>
        </p:txBody>
      </p:sp>
    </p:spTree>
    <p:extLst>
      <p:ext uri="{BB962C8B-B14F-4D97-AF65-F5344CB8AC3E}">
        <p14:creationId xmlns:p14="http://schemas.microsoft.com/office/powerpoint/2010/main" val="31469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23DC-7B46-819C-F30F-5AC007DDFBE3}"/>
              </a:ext>
            </a:extLst>
          </p:cNvPr>
          <p:cNvSpPr>
            <a:spLocks noGrp="1"/>
          </p:cNvSpPr>
          <p:nvPr>
            <p:ph type="title"/>
          </p:nvPr>
        </p:nvSpPr>
        <p:spPr/>
        <p:txBody>
          <a:bodyPr/>
          <a:lstStyle/>
          <a:p>
            <a:r>
              <a:rPr lang="en-CH" dirty="0"/>
              <a:t>Where are we today? </a:t>
            </a:r>
          </a:p>
        </p:txBody>
      </p:sp>
      <p:sp>
        <p:nvSpPr>
          <p:cNvPr id="4" name="Slide Number Placeholder 3">
            <a:extLst>
              <a:ext uri="{FF2B5EF4-FFF2-40B4-BE49-F238E27FC236}">
                <a16:creationId xmlns:a16="http://schemas.microsoft.com/office/drawing/2014/main" id="{1185F616-AA4E-EE11-270A-F748267E2E88}"/>
              </a:ext>
            </a:extLst>
          </p:cNvPr>
          <p:cNvSpPr>
            <a:spLocks noGrp="1"/>
          </p:cNvSpPr>
          <p:nvPr>
            <p:ph type="sldNum" sz="quarter" idx="12"/>
          </p:nvPr>
        </p:nvSpPr>
        <p:spPr/>
        <p:txBody>
          <a:bodyPr/>
          <a:lstStyle/>
          <a:p>
            <a:fld id="{2C583B8F-3501-A64D-811B-281359A1CBF7}" type="slidenum">
              <a:rPr lang="en-CH" smtClean="0"/>
              <a:t>18</a:t>
            </a:fld>
            <a:endParaRPr lang="en-CH" dirty="0"/>
          </a:p>
        </p:txBody>
      </p:sp>
      <p:grpSp>
        <p:nvGrpSpPr>
          <p:cNvPr id="18" name="Group 17">
            <a:extLst>
              <a:ext uri="{FF2B5EF4-FFF2-40B4-BE49-F238E27FC236}">
                <a16:creationId xmlns:a16="http://schemas.microsoft.com/office/drawing/2014/main" id="{E9285BD3-B0BD-C8FB-A55C-8271F9B0FEBC}"/>
              </a:ext>
            </a:extLst>
          </p:cNvPr>
          <p:cNvGrpSpPr/>
          <p:nvPr/>
        </p:nvGrpSpPr>
        <p:grpSpPr>
          <a:xfrm>
            <a:off x="1220167" y="1836965"/>
            <a:ext cx="9011575" cy="3934649"/>
            <a:chOff x="1729453" y="1825625"/>
            <a:chExt cx="9011575" cy="3934649"/>
          </a:xfrm>
        </p:grpSpPr>
        <p:cxnSp>
          <p:nvCxnSpPr>
            <p:cNvPr id="17" name="Straight Connector 16">
              <a:extLst>
                <a:ext uri="{FF2B5EF4-FFF2-40B4-BE49-F238E27FC236}">
                  <a16:creationId xmlns:a16="http://schemas.microsoft.com/office/drawing/2014/main" id="{B925FF79-5F97-66E9-2ED1-2D89CC44BA3B}"/>
                </a:ext>
              </a:extLst>
            </p:cNvPr>
            <p:cNvCxnSpPr/>
            <p:nvPr/>
          </p:nvCxnSpPr>
          <p:spPr>
            <a:xfrm>
              <a:off x="1741028" y="2152891"/>
              <a:ext cx="9000000" cy="0"/>
            </a:xfrm>
            <a:prstGeom prst="line">
              <a:avLst/>
            </a:prstGeom>
            <a:ln w="381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D7BF88-E0C3-8C4D-87D3-ACF234F5341D}"/>
                </a:ext>
              </a:extLst>
            </p:cNvPr>
            <p:cNvGrpSpPr/>
            <p:nvPr/>
          </p:nvGrpSpPr>
          <p:grpSpPr>
            <a:xfrm>
              <a:off x="1729453" y="1825625"/>
              <a:ext cx="9000000" cy="3934649"/>
              <a:chOff x="826625" y="1825625"/>
              <a:chExt cx="9000000" cy="3934649"/>
            </a:xfrm>
          </p:grpSpPr>
          <p:cxnSp>
            <p:nvCxnSpPr>
              <p:cNvPr id="6" name="Straight Connector 5">
                <a:extLst>
                  <a:ext uri="{FF2B5EF4-FFF2-40B4-BE49-F238E27FC236}">
                    <a16:creationId xmlns:a16="http://schemas.microsoft.com/office/drawing/2014/main" id="{905016FE-3EBD-5DE8-D3A9-9DBA8A4A53DA}"/>
                  </a:ext>
                </a:extLst>
              </p:cNvPr>
              <p:cNvCxnSpPr>
                <a:cxnSpLocks/>
              </p:cNvCxnSpPr>
              <p:nvPr/>
            </p:nvCxnSpPr>
            <p:spPr>
              <a:xfrm>
                <a:off x="838200" y="1825625"/>
                <a:ext cx="0" cy="3934649"/>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0335E4-10CF-57CC-57B4-C8CC4A62BD70}"/>
                  </a:ext>
                </a:extLst>
              </p:cNvPr>
              <p:cNvCxnSpPr>
                <a:cxnSpLocks/>
              </p:cNvCxnSpPr>
              <p:nvPr/>
            </p:nvCxnSpPr>
            <p:spPr>
              <a:xfrm flipH="1">
                <a:off x="826625" y="5748699"/>
                <a:ext cx="90000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2" name="TextBox 11">
            <a:extLst>
              <a:ext uri="{FF2B5EF4-FFF2-40B4-BE49-F238E27FC236}">
                <a16:creationId xmlns:a16="http://schemas.microsoft.com/office/drawing/2014/main" id="{4818D293-E14F-D9BE-1930-9DF973CD7E24}"/>
              </a:ext>
            </a:extLst>
          </p:cNvPr>
          <p:cNvSpPr txBox="1"/>
          <p:nvPr/>
        </p:nvSpPr>
        <p:spPr>
          <a:xfrm>
            <a:off x="10390855" y="5433071"/>
            <a:ext cx="1598515" cy="584775"/>
          </a:xfrm>
          <a:prstGeom prst="rect">
            <a:avLst/>
          </a:prstGeom>
          <a:noFill/>
        </p:spPr>
        <p:txBody>
          <a:bodyPr wrap="non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Expressivity</a:t>
            </a:r>
            <a:br>
              <a:rPr lang="en-CH" b="1" dirty="0">
                <a:latin typeface="Suisse Int'l Medium" panose="020B0604000000000000" pitchFamily="34" charset="-78"/>
                <a:ea typeface="Helvetica Neue" panose="02000503000000020004" pitchFamily="2" charset="0"/>
                <a:cs typeface="Helvetica Neue" panose="02000503000000020004" pitchFamily="2" charset="0"/>
              </a:rPr>
            </a:br>
            <a:r>
              <a:rPr lang="en-CH" sz="14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(higher is better)</a:t>
            </a:r>
          </a:p>
        </p:txBody>
      </p:sp>
      <p:sp>
        <p:nvSpPr>
          <p:cNvPr id="15" name="TextBox 14">
            <a:extLst>
              <a:ext uri="{FF2B5EF4-FFF2-40B4-BE49-F238E27FC236}">
                <a16:creationId xmlns:a16="http://schemas.microsoft.com/office/drawing/2014/main" id="{6F7ADAF7-82F8-B4CC-45DB-7CE9D204E815}"/>
              </a:ext>
            </a:extLst>
          </p:cNvPr>
          <p:cNvSpPr txBox="1"/>
          <p:nvPr/>
        </p:nvSpPr>
        <p:spPr>
          <a:xfrm>
            <a:off x="432485" y="1177633"/>
            <a:ext cx="1598515" cy="584775"/>
          </a:xfrm>
          <a:prstGeom prst="rect">
            <a:avLst/>
          </a:prstGeom>
          <a:noFill/>
        </p:spPr>
        <p:txBody>
          <a:bodyPr wrap="non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Efficiency</a:t>
            </a:r>
            <a:br>
              <a:rPr lang="en-CH" b="1" dirty="0">
                <a:latin typeface="Suisse Int'l Medium" panose="020B0604000000000000" pitchFamily="34" charset="-78"/>
                <a:ea typeface="Helvetica Neue" panose="02000503000000020004" pitchFamily="2" charset="0"/>
                <a:cs typeface="Helvetica Neue" panose="02000503000000020004" pitchFamily="2" charset="0"/>
              </a:rPr>
            </a:br>
            <a:r>
              <a:rPr lang="en-CH" sz="14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(higher is better)</a:t>
            </a:r>
          </a:p>
        </p:txBody>
      </p:sp>
      <p:sp>
        <p:nvSpPr>
          <p:cNvPr id="19" name="TextBox 18">
            <a:extLst>
              <a:ext uri="{FF2B5EF4-FFF2-40B4-BE49-F238E27FC236}">
                <a16:creationId xmlns:a16="http://schemas.microsoft.com/office/drawing/2014/main" id="{7E452EEA-24F8-C1EA-6131-EAA7387065CE}"/>
              </a:ext>
            </a:extLst>
          </p:cNvPr>
          <p:cNvSpPr txBox="1"/>
          <p:nvPr/>
        </p:nvSpPr>
        <p:spPr>
          <a:xfrm>
            <a:off x="8143958" y="1979565"/>
            <a:ext cx="2109873" cy="369332"/>
          </a:xfrm>
          <a:prstGeom prst="rect">
            <a:avLst/>
          </a:prstGeom>
          <a:solidFill>
            <a:schemeClr val="bg1"/>
          </a:solidFill>
        </p:spPr>
        <p:txBody>
          <a:bodyPr wrap="none" rtlCol="0">
            <a:spAutoFit/>
          </a:bodyPr>
          <a:lstStyle/>
          <a:p>
            <a:r>
              <a:rPr lang="en-GB" b="1" dirty="0">
                <a:solidFill>
                  <a:schemeClr val="bg2">
                    <a:lumMod val="90000"/>
                  </a:schemeClr>
                </a:solidFill>
                <a:latin typeface="Suisse Int'l Medium" panose="020B0604000000000000" pitchFamily="34" charset="-78"/>
                <a:ea typeface="Helvetica Neue" panose="02000503000000020004" pitchFamily="2" charset="0"/>
                <a:cs typeface="Helvetica Neue" panose="02000503000000020004" pitchFamily="2" charset="0"/>
              </a:rPr>
              <a:t>s</a:t>
            </a:r>
            <a:r>
              <a:rPr lang="en-CH" b="1" dirty="0">
                <a:solidFill>
                  <a:schemeClr val="bg2">
                    <a:lumMod val="90000"/>
                  </a:schemeClr>
                </a:solidFill>
                <a:latin typeface="Suisse Int'l Medium" panose="020B0604000000000000" pitchFamily="34" charset="-78"/>
                <a:ea typeface="Helvetica Neue" panose="02000503000000020004" pitchFamily="2" charset="0"/>
                <a:cs typeface="Helvetica Neue" panose="02000503000000020004" pitchFamily="2" charset="0"/>
              </a:rPr>
              <a:t>emi-honest FHE</a:t>
            </a:r>
          </a:p>
        </p:txBody>
      </p:sp>
      <p:sp>
        <p:nvSpPr>
          <p:cNvPr id="20" name="TextBox 19">
            <a:extLst>
              <a:ext uri="{FF2B5EF4-FFF2-40B4-BE49-F238E27FC236}">
                <a16:creationId xmlns:a16="http://schemas.microsoft.com/office/drawing/2014/main" id="{1230542E-FAB1-B73E-4183-35513C7E8A9D}"/>
              </a:ext>
            </a:extLst>
          </p:cNvPr>
          <p:cNvSpPr txBox="1"/>
          <p:nvPr/>
        </p:nvSpPr>
        <p:spPr>
          <a:xfrm>
            <a:off x="1608624" y="2711651"/>
            <a:ext cx="1064715"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nanoHE</a:t>
            </a:r>
          </a:p>
        </p:txBody>
      </p:sp>
      <p:sp>
        <p:nvSpPr>
          <p:cNvPr id="21" name="TextBox 20">
            <a:extLst>
              <a:ext uri="{FF2B5EF4-FFF2-40B4-BE49-F238E27FC236}">
                <a16:creationId xmlns:a16="http://schemas.microsoft.com/office/drawing/2014/main" id="{9C793F38-4173-EA35-B94C-47AC8F679BE1}"/>
              </a:ext>
            </a:extLst>
          </p:cNvPr>
          <p:cNvSpPr txBox="1"/>
          <p:nvPr/>
        </p:nvSpPr>
        <p:spPr>
          <a:xfrm>
            <a:off x="5644593" y="3469521"/>
            <a:ext cx="915635"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tinyHE</a:t>
            </a:r>
          </a:p>
        </p:txBody>
      </p:sp>
      <p:sp>
        <p:nvSpPr>
          <p:cNvPr id="22" name="TextBox 21">
            <a:extLst>
              <a:ext uri="{FF2B5EF4-FFF2-40B4-BE49-F238E27FC236}">
                <a16:creationId xmlns:a16="http://schemas.microsoft.com/office/drawing/2014/main" id="{6294F8F5-5115-EC69-D4F4-7950DFAB7C06}"/>
              </a:ext>
            </a:extLst>
          </p:cNvPr>
          <p:cNvSpPr txBox="1"/>
          <p:nvPr/>
        </p:nvSpPr>
        <p:spPr>
          <a:xfrm>
            <a:off x="8861301" y="5283339"/>
            <a:ext cx="641522"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FHE</a:t>
            </a:r>
          </a:p>
        </p:txBody>
      </p:sp>
      <p:sp>
        <p:nvSpPr>
          <p:cNvPr id="23" name="TextBox 22">
            <a:extLst>
              <a:ext uri="{FF2B5EF4-FFF2-40B4-BE49-F238E27FC236}">
                <a16:creationId xmlns:a16="http://schemas.microsoft.com/office/drawing/2014/main" id="{70CF257E-5C74-86A0-78F6-0D5A3DD3FD43}"/>
              </a:ext>
            </a:extLst>
          </p:cNvPr>
          <p:cNvSpPr txBox="1"/>
          <p:nvPr/>
        </p:nvSpPr>
        <p:spPr>
          <a:xfrm>
            <a:off x="989833" y="5794620"/>
            <a:ext cx="2289474" cy="523220"/>
          </a:xfrm>
          <a:prstGeom prst="rect">
            <a:avLst/>
          </a:prstGeom>
          <a:noFill/>
        </p:spPr>
        <p:txBody>
          <a:bodyPr wrap="none" rtlCol="0">
            <a:spAutoFit/>
          </a:bodyPr>
          <a:lstStyle/>
          <a:p>
            <a:pPr algn="ct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linear regression,</a:t>
            </a:r>
            <a:br>
              <a:rPr lang="en-CH" sz="1400" b="1" dirty="0">
                <a:latin typeface="Suisse Int'l Medium" panose="020B0604000000000000" pitchFamily="34" charset="-78"/>
                <a:ea typeface="Helvetica Neue" panose="02000503000000020004" pitchFamily="2" charset="0"/>
                <a:cs typeface="Helvetica Neue" panose="02000503000000020004" pitchFamily="2" charset="0"/>
              </a:rPr>
            </a:b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naïve matrix-vector mult</a:t>
            </a:r>
          </a:p>
        </p:txBody>
      </p:sp>
      <p:sp>
        <p:nvSpPr>
          <p:cNvPr id="24" name="TextBox 23">
            <a:extLst>
              <a:ext uri="{FF2B5EF4-FFF2-40B4-BE49-F238E27FC236}">
                <a16:creationId xmlns:a16="http://schemas.microsoft.com/office/drawing/2014/main" id="{8F5CAE49-C8B8-484E-8C55-B8FB7F2E4845}"/>
              </a:ext>
            </a:extLst>
          </p:cNvPr>
          <p:cNvSpPr txBox="1"/>
          <p:nvPr/>
        </p:nvSpPr>
        <p:spPr>
          <a:xfrm>
            <a:off x="5184532" y="5794620"/>
            <a:ext cx="1822935" cy="523220"/>
          </a:xfrm>
          <a:prstGeom prst="rect">
            <a:avLst/>
          </a:prstGeom>
          <a:noFill/>
        </p:spPr>
        <p:txBody>
          <a:bodyPr wrap="none" rtlCol="0">
            <a:spAutoFit/>
          </a:bodyPr>
          <a:lstStyle/>
          <a:p>
            <a:pPr algn="ct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logistic regression,</a:t>
            </a:r>
          </a:p>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s</a:t>
            </a: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mall ML inference</a:t>
            </a:r>
          </a:p>
        </p:txBody>
      </p:sp>
      <p:sp>
        <p:nvSpPr>
          <p:cNvPr id="25" name="TextBox 24">
            <a:extLst>
              <a:ext uri="{FF2B5EF4-FFF2-40B4-BE49-F238E27FC236}">
                <a16:creationId xmlns:a16="http://schemas.microsoft.com/office/drawing/2014/main" id="{99B17E90-CF30-6A3F-0A82-28CB18B995F7}"/>
              </a:ext>
            </a:extLst>
          </p:cNvPr>
          <p:cNvSpPr txBox="1"/>
          <p:nvPr/>
        </p:nvSpPr>
        <p:spPr>
          <a:xfrm>
            <a:off x="8523147" y="5794620"/>
            <a:ext cx="1569661" cy="523220"/>
          </a:xfrm>
          <a:prstGeom prst="rect">
            <a:avLst/>
          </a:prstGeom>
          <a:noFill/>
        </p:spPr>
        <p:txBody>
          <a:bodyPr wrap="none" rtlCol="0">
            <a:spAutoFit/>
          </a:bodyPr>
          <a:lstStyle/>
          <a:p>
            <a:pPr algn="ct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ML inference,</a:t>
            </a:r>
            <a:br>
              <a:rPr lang="en-CH" sz="1400" b="1" dirty="0">
                <a:latin typeface="Suisse Int'l Medium" panose="020B0604000000000000" pitchFamily="34" charset="-78"/>
                <a:ea typeface="Helvetica Neue" panose="02000503000000020004" pitchFamily="2" charset="0"/>
                <a:cs typeface="Helvetica Neue" panose="02000503000000020004" pitchFamily="2" charset="0"/>
              </a:rPr>
            </a:b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ML training, etc.</a:t>
            </a:r>
          </a:p>
        </p:txBody>
      </p:sp>
    </p:spTree>
    <p:extLst>
      <p:ext uri="{BB962C8B-B14F-4D97-AF65-F5344CB8AC3E}">
        <p14:creationId xmlns:p14="http://schemas.microsoft.com/office/powerpoint/2010/main" val="141421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a:extLst>
              <a:ext uri="{FF2B5EF4-FFF2-40B4-BE49-F238E27FC236}">
                <a16:creationId xmlns:a16="http://schemas.microsoft.com/office/drawing/2014/main" id="{AAF9927A-89E5-E185-B8BB-A560D63AC1CF}"/>
              </a:ext>
            </a:extLst>
          </p:cNvPr>
          <p:cNvSpPr/>
          <p:nvPr/>
        </p:nvSpPr>
        <p:spPr>
          <a:xfrm rot="3602025">
            <a:off x="5670036" y="627399"/>
            <a:ext cx="6446164" cy="6591457"/>
          </a:xfrm>
          <a:custGeom>
            <a:avLst/>
            <a:gdLst>
              <a:gd name="connsiteX0" fmla="*/ 0 w 6446164"/>
              <a:gd name="connsiteY0" fmla="*/ 3877879 h 6591457"/>
              <a:gd name="connsiteX1" fmla="*/ 2235850 w 6446164"/>
              <a:gd name="connsiteY1" fmla="*/ 0 h 6591457"/>
              <a:gd name="connsiteX2" fmla="*/ 6446164 w 6446164"/>
              <a:gd name="connsiteY2" fmla="*/ 2427521 h 6591457"/>
              <a:gd name="connsiteX3" fmla="*/ 4210314 w 6446164"/>
              <a:gd name="connsiteY3" fmla="*/ 6305399 h 6591457"/>
              <a:gd name="connsiteX4" fmla="*/ 3647946 w 6446164"/>
              <a:gd name="connsiteY4" fmla="*/ 5981157 h 6591457"/>
              <a:gd name="connsiteX5" fmla="*/ 3647946 w 6446164"/>
              <a:gd name="connsiteY5" fmla="*/ 6134257 h 6591457"/>
              <a:gd name="connsiteX6" fmla="*/ 3190746 w 6446164"/>
              <a:gd name="connsiteY6" fmla="*/ 6591457 h 6591457"/>
              <a:gd name="connsiteX7" fmla="*/ 2733546 w 6446164"/>
              <a:gd name="connsiteY7" fmla="*/ 6134257 h 6591457"/>
              <a:gd name="connsiteX8" fmla="*/ 3098604 w 6446164"/>
              <a:gd name="connsiteY8" fmla="*/ 5686346 h 6591457"/>
              <a:gd name="connsiteX9" fmla="*/ 3130964 w 6446164"/>
              <a:gd name="connsiteY9" fmla="*/ 5683083 h 65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6164" h="6591457">
                <a:moveTo>
                  <a:pt x="0" y="3877879"/>
                </a:moveTo>
                <a:lnTo>
                  <a:pt x="2235850" y="0"/>
                </a:lnTo>
                <a:lnTo>
                  <a:pt x="6446164" y="2427521"/>
                </a:lnTo>
                <a:lnTo>
                  <a:pt x="4210314" y="6305399"/>
                </a:lnTo>
                <a:lnTo>
                  <a:pt x="3647946" y="5981157"/>
                </a:lnTo>
                <a:lnTo>
                  <a:pt x="3647946" y="6134257"/>
                </a:lnTo>
                <a:cubicBezTo>
                  <a:pt x="3647946" y="6386762"/>
                  <a:pt x="3443251" y="6591457"/>
                  <a:pt x="3190746" y="6591457"/>
                </a:cubicBezTo>
                <a:cubicBezTo>
                  <a:pt x="2938241" y="6591457"/>
                  <a:pt x="2733546" y="6386762"/>
                  <a:pt x="2733546" y="6134257"/>
                </a:cubicBezTo>
                <a:cubicBezTo>
                  <a:pt x="2733546" y="5913315"/>
                  <a:pt x="2890266" y="5728978"/>
                  <a:pt x="3098604" y="5686346"/>
                </a:cubicBezTo>
                <a:lnTo>
                  <a:pt x="3130964" y="5683083"/>
                </a:lnTo>
                <a:close/>
              </a:path>
            </a:pathLst>
          </a:cu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dirty="0">
              <a:latin typeface="Suisse Int'l Medium" panose="020B0604000000000000" pitchFamily="34" charset="-78"/>
            </a:endParaRPr>
          </a:p>
        </p:txBody>
      </p:sp>
      <p:sp>
        <p:nvSpPr>
          <p:cNvPr id="55" name="Teardrop 54">
            <a:extLst>
              <a:ext uri="{FF2B5EF4-FFF2-40B4-BE49-F238E27FC236}">
                <a16:creationId xmlns:a16="http://schemas.microsoft.com/office/drawing/2014/main" id="{52D43675-652D-7584-8290-1B6572C5FD6B}"/>
              </a:ext>
            </a:extLst>
          </p:cNvPr>
          <p:cNvSpPr/>
          <p:nvPr/>
        </p:nvSpPr>
        <p:spPr>
          <a:xfrm rot="13090422">
            <a:off x="5164816" y="1935858"/>
            <a:ext cx="870598" cy="9144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solidFill>
              <a:latin typeface="Suisse Int'l Medium" panose="020B0604000000000000" pitchFamily="34" charset="-78"/>
            </a:endParaRPr>
          </a:p>
        </p:txBody>
      </p:sp>
      <p:sp>
        <p:nvSpPr>
          <p:cNvPr id="56" name="Content Placeholder 30">
            <a:extLst>
              <a:ext uri="{FF2B5EF4-FFF2-40B4-BE49-F238E27FC236}">
                <a16:creationId xmlns:a16="http://schemas.microsoft.com/office/drawing/2014/main" id="{3369E6B3-C0E9-429D-6258-DEAB2DEA1AED}"/>
              </a:ext>
            </a:extLst>
          </p:cNvPr>
          <p:cNvSpPr txBox="1">
            <a:spLocks/>
          </p:cNvSpPr>
          <p:nvPr/>
        </p:nvSpPr>
        <p:spPr>
          <a:xfrm>
            <a:off x="943429" y="1418988"/>
            <a:ext cx="4261844" cy="4859338"/>
          </a:xfrm>
          <a:prstGeom prst="rect">
            <a:avLst/>
          </a:prstGeom>
          <a:solidFill>
            <a:schemeClr val="bg1">
              <a:lumMod val="85000"/>
            </a:schemeClr>
          </a:solidFill>
          <a:ln>
            <a:noFill/>
          </a:ln>
        </p:spPr>
        <p:txBody>
          <a:bodyPr tIns="360000" anchor="t"/>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H" sz="3200" dirty="0">
                <a:latin typeface="Suisse Int'l Medium" panose="020B0604000000000000" pitchFamily="34" charset="-78"/>
              </a:rPr>
              <a:t>FHE</a:t>
            </a:r>
          </a:p>
        </p:txBody>
      </p:sp>
      <p:sp>
        <p:nvSpPr>
          <p:cNvPr id="57" name="Teardrop 56">
            <a:extLst>
              <a:ext uri="{FF2B5EF4-FFF2-40B4-BE49-F238E27FC236}">
                <a16:creationId xmlns:a16="http://schemas.microsoft.com/office/drawing/2014/main" id="{B175762A-AD14-74F8-4443-EB6C1BB7C01A}"/>
              </a:ext>
            </a:extLst>
          </p:cNvPr>
          <p:cNvSpPr/>
          <p:nvPr/>
        </p:nvSpPr>
        <p:spPr>
          <a:xfrm rot="3602025">
            <a:off x="4406045" y="4864918"/>
            <a:ext cx="914400" cy="87059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latin typeface="Suisse Int'l Medium" panose="020B0604000000000000" pitchFamily="34" charset="-78"/>
            </a:endParaRPr>
          </a:p>
        </p:txBody>
      </p:sp>
      <p:sp>
        <p:nvSpPr>
          <p:cNvPr id="5" name="Title 4">
            <a:extLst>
              <a:ext uri="{FF2B5EF4-FFF2-40B4-BE49-F238E27FC236}">
                <a16:creationId xmlns:a16="http://schemas.microsoft.com/office/drawing/2014/main" id="{37EB3BF7-F779-67BB-4309-E0203AE313AC}"/>
              </a:ext>
            </a:extLst>
          </p:cNvPr>
          <p:cNvSpPr>
            <a:spLocks noGrp="1"/>
          </p:cNvSpPr>
          <p:nvPr>
            <p:ph type="title"/>
          </p:nvPr>
        </p:nvSpPr>
        <p:spPr/>
        <p:txBody>
          <a:bodyPr/>
          <a:lstStyle/>
          <a:p>
            <a:r>
              <a:rPr lang="en-CH" dirty="0"/>
              <a:t>Challenge #1: arithmetization</a:t>
            </a:r>
          </a:p>
        </p:txBody>
      </p:sp>
      <p:sp>
        <p:nvSpPr>
          <p:cNvPr id="4" name="Slide Number Placeholder 3">
            <a:extLst>
              <a:ext uri="{FF2B5EF4-FFF2-40B4-BE49-F238E27FC236}">
                <a16:creationId xmlns:a16="http://schemas.microsoft.com/office/drawing/2014/main" id="{C5E6502E-FF36-AD4B-96BE-EE933DE3BB61}"/>
              </a:ext>
            </a:extLst>
          </p:cNvPr>
          <p:cNvSpPr>
            <a:spLocks noGrp="1"/>
          </p:cNvSpPr>
          <p:nvPr>
            <p:ph type="sldNum" sz="quarter" idx="12"/>
          </p:nvPr>
        </p:nvSpPr>
        <p:spPr/>
        <p:txBody>
          <a:bodyPr/>
          <a:lstStyle/>
          <a:p>
            <a:fld id="{2C583B8F-3501-A64D-811B-281359A1CBF7}" type="slidenum">
              <a:rPr lang="en-CH" smtClean="0"/>
              <a:t>19</a:t>
            </a:fld>
            <a:endParaRPr lang="en-CH" dirty="0"/>
          </a:p>
        </p:txBody>
      </p:sp>
      <p:sp>
        <p:nvSpPr>
          <p:cNvPr id="3" name="TextBox 2">
            <a:extLst>
              <a:ext uri="{FF2B5EF4-FFF2-40B4-BE49-F238E27FC236}">
                <a16:creationId xmlns:a16="http://schemas.microsoft.com/office/drawing/2014/main" id="{2C1ED14C-2487-A3E8-C4D8-82B54B9EC14A}"/>
              </a:ext>
            </a:extLst>
          </p:cNvPr>
          <p:cNvSpPr txBox="1"/>
          <p:nvPr/>
        </p:nvSpPr>
        <p:spPr>
          <a:xfrm>
            <a:off x="8506309" y="1670616"/>
            <a:ext cx="1002197" cy="584775"/>
          </a:xfrm>
          <a:prstGeom prst="rect">
            <a:avLst/>
          </a:prstGeom>
          <a:noFill/>
        </p:spPr>
        <p:txBody>
          <a:bodyPr wrap="none" rtlCol="0">
            <a:spAutoFit/>
          </a:bodyPr>
          <a:lstStyle/>
          <a:p>
            <a:r>
              <a:rPr lang="en-CH" sz="3200" b="1" dirty="0">
                <a:latin typeface="Suisse Int'l Medium" panose="020B0604000000000000" pitchFamily="34" charset="-78"/>
                <a:ea typeface="Helvetica Neue" panose="02000503000000020004" pitchFamily="2" charset="0"/>
                <a:cs typeface="Helvetica Neue" panose="02000503000000020004" pitchFamily="2" charset="0"/>
              </a:rPr>
              <a:t>ZKP</a:t>
            </a:r>
          </a:p>
        </p:txBody>
      </p:sp>
      <p:cxnSp>
        <p:nvCxnSpPr>
          <p:cNvPr id="23" name="Straight Connector 22">
            <a:extLst>
              <a:ext uri="{FF2B5EF4-FFF2-40B4-BE49-F238E27FC236}">
                <a16:creationId xmlns:a16="http://schemas.microsoft.com/office/drawing/2014/main" id="{9AF4D045-A948-366A-767C-42FE2123DD6F}"/>
              </a:ext>
            </a:extLst>
          </p:cNvPr>
          <p:cNvCxnSpPr>
            <a:cxnSpLocks/>
            <a:stCxn id="68" idx="3"/>
            <a:endCxn id="10" idx="1"/>
          </p:cNvCxnSpPr>
          <p:nvPr/>
        </p:nvCxnSpPr>
        <p:spPr>
          <a:xfrm>
            <a:off x="1444023" y="2942735"/>
            <a:ext cx="822025" cy="103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BAE91A-1D6B-8443-732D-8CE50EFF9039}"/>
              </a:ext>
            </a:extLst>
          </p:cNvPr>
          <p:cNvCxnSpPr>
            <a:cxnSpLocks/>
            <a:stCxn id="69" idx="3"/>
            <a:endCxn id="10" idx="3"/>
          </p:cNvCxnSpPr>
          <p:nvPr/>
        </p:nvCxnSpPr>
        <p:spPr>
          <a:xfrm flipV="1">
            <a:off x="1477687" y="3250727"/>
            <a:ext cx="788361" cy="43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DF1280-D275-38C4-A8C8-D4154D5E3AF2}"/>
              </a:ext>
            </a:extLst>
          </p:cNvPr>
          <p:cNvCxnSpPr>
            <a:cxnSpLocks/>
            <a:stCxn id="9" idx="1"/>
            <a:endCxn id="10" idx="6"/>
          </p:cNvCxnSpPr>
          <p:nvPr/>
        </p:nvCxnSpPr>
        <p:spPr>
          <a:xfrm flipH="1" flipV="1">
            <a:off x="2513344" y="3148294"/>
            <a:ext cx="374819" cy="1590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3EDE0E-2D40-7C83-E0AD-B71AAEF9B55F}"/>
              </a:ext>
            </a:extLst>
          </p:cNvPr>
          <p:cNvCxnSpPr>
            <a:cxnSpLocks/>
            <a:stCxn id="9" idx="3"/>
            <a:endCxn id="21" idx="6"/>
          </p:cNvCxnSpPr>
          <p:nvPr/>
        </p:nvCxnSpPr>
        <p:spPr>
          <a:xfrm flipH="1">
            <a:off x="2513344" y="3512162"/>
            <a:ext cx="374819" cy="243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036224-28FE-DFAF-23F0-3A275EDA0833}"/>
              </a:ext>
            </a:extLst>
          </p:cNvPr>
          <p:cNvCxnSpPr>
            <a:cxnSpLocks/>
            <a:endCxn id="9" idx="6"/>
          </p:cNvCxnSpPr>
          <p:nvPr/>
        </p:nvCxnSpPr>
        <p:spPr>
          <a:xfrm flipH="1">
            <a:off x="3135459" y="3409729"/>
            <a:ext cx="619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620E28-EDD8-405E-62EE-E4553A8236C6}"/>
              </a:ext>
            </a:extLst>
          </p:cNvPr>
          <p:cNvCxnSpPr>
            <a:cxnSpLocks/>
            <a:stCxn id="22" idx="1"/>
          </p:cNvCxnSpPr>
          <p:nvPr/>
        </p:nvCxnSpPr>
        <p:spPr>
          <a:xfrm flipH="1" flipV="1">
            <a:off x="3754969" y="3409729"/>
            <a:ext cx="501924" cy="191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E898E0-69D2-40B9-C268-766AD6A2D368}"/>
              </a:ext>
            </a:extLst>
          </p:cNvPr>
          <p:cNvCxnSpPr>
            <a:cxnSpLocks/>
            <a:stCxn id="22" idx="3"/>
          </p:cNvCxnSpPr>
          <p:nvPr/>
        </p:nvCxnSpPr>
        <p:spPr>
          <a:xfrm flipH="1">
            <a:off x="2386971" y="3806102"/>
            <a:ext cx="1869922" cy="537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495CD3-28EA-C7EF-866F-088EE82306A7}"/>
              </a:ext>
            </a:extLst>
          </p:cNvPr>
          <p:cNvCxnSpPr>
            <a:cxnSpLocks/>
            <a:stCxn id="70" idx="3"/>
            <a:endCxn id="21" idx="1"/>
          </p:cNvCxnSpPr>
          <p:nvPr/>
        </p:nvCxnSpPr>
        <p:spPr>
          <a:xfrm>
            <a:off x="1482495" y="3644998"/>
            <a:ext cx="783553" cy="7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527B1-E020-07B4-DFCA-BF13C6B0421A}"/>
              </a:ext>
            </a:extLst>
          </p:cNvPr>
          <p:cNvCxnSpPr>
            <a:cxnSpLocks/>
            <a:stCxn id="71" idx="3"/>
            <a:endCxn id="21" idx="3"/>
          </p:cNvCxnSpPr>
          <p:nvPr/>
        </p:nvCxnSpPr>
        <p:spPr>
          <a:xfrm flipV="1">
            <a:off x="1484099" y="3857622"/>
            <a:ext cx="781949" cy="13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CB3AE0-CB39-1A25-7731-9A6CA7912C01}"/>
              </a:ext>
            </a:extLst>
          </p:cNvPr>
          <p:cNvCxnSpPr>
            <a:cxnSpLocks/>
            <a:endCxn id="72" idx="3"/>
          </p:cNvCxnSpPr>
          <p:nvPr/>
        </p:nvCxnSpPr>
        <p:spPr>
          <a:xfrm flipH="1">
            <a:off x="1482495" y="4347261"/>
            <a:ext cx="904476"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8690A0-7747-F237-3F19-F2A353274C65}"/>
              </a:ext>
            </a:extLst>
          </p:cNvPr>
          <p:cNvCxnSpPr>
            <a:cxnSpLocks/>
            <a:endCxn id="22" idx="6"/>
          </p:cNvCxnSpPr>
          <p:nvPr/>
        </p:nvCxnSpPr>
        <p:spPr>
          <a:xfrm flipH="1">
            <a:off x="4504189" y="3703668"/>
            <a:ext cx="26833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FDDBBCD-48E8-87F2-B9A0-05F887769E8C}"/>
              </a:ext>
            </a:extLst>
          </p:cNvPr>
          <p:cNvSpPr/>
          <p:nvPr/>
        </p:nvSpPr>
        <p:spPr>
          <a:xfrm>
            <a:off x="7282893" y="3195917"/>
            <a:ext cx="720000" cy="1080000"/>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A</a:t>
            </a:r>
          </a:p>
        </p:txBody>
      </p:sp>
      <p:sp>
        <p:nvSpPr>
          <p:cNvPr id="47" name="Rectangle 46">
            <a:extLst>
              <a:ext uri="{FF2B5EF4-FFF2-40B4-BE49-F238E27FC236}">
                <a16:creationId xmlns:a16="http://schemas.microsoft.com/office/drawing/2014/main" id="{8E41BE0C-EC57-FAD8-F47A-626DBE241040}"/>
              </a:ext>
            </a:extLst>
          </p:cNvPr>
          <p:cNvSpPr/>
          <p:nvPr/>
        </p:nvSpPr>
        <p:spPr>
          <a:xfrm>
            <a:off x="8568866" y="3195917"/>
            <a:ext cx="720000" cy="1080000"/>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B</a:t>
            </a:r>
          </a:p>
        </p:txBody>
      </p:sp>
      <p:sp>
        <p:nvSpPr>
          <p:cNvPr id="48" name="Rectangle 47">
            <a:extLst>
              <a:ext uri="{FF2B5EF4-FFF2-40B4-BE49-F238E27FC236}">
                <a16:creationId xmlns:a16="http://schemas.microsoft.com/office/drawing/2014/main" id="{950ADE6E-5E32-A129-23B0-D5C74F0B28DB}"/>
              </a:ext>
            </a:extLst>
          </p:cNvPr>
          <p:cNvSpPr/>
          <p:nvPr/>
        </p:nvSpPr>
        <p:spPr>
          <a:xfrm>
            <a:off x="9957886" y="3195917"/>
            <a:ext cx="720000" cy="1080000"/>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C</a:t>
            </a:r>
          </a:p>
        </p:txBody>
      </p:sp>
      <p:sp>
        <p:nvSpPr>
          <p:cNvPr id="49" name="Rectangle 48">
            <a:extLst>
              <a:ext uri="{FF2B5EF4-FFF2-40B4-BE49-F238E27FC236}">
                <a16:creationId xmlns:a16="http://schemas.microsoft.com/office/drawing/2014/main" id="{0C112709-1077-834E-1516-D98BB623A4F3}"/>
              </a:ext>
            </a:extLst>
          </p:cNvPr>
          <p:cNvSpPr/>
          <p:nvPr/>
        </p:nvSpPr>
        <p:spPr>
          <a:xfrm>
            <a:off x="8058972" y="3195917"/>
            <a:ext cx="172852" cy="720000"/>
          </a:xfrm>
          <a:prstGeom prst="rect">
            <a:avLst/>
          </a:prstGeom>
          <a:solidFill>
            <a:srgbClr val="9E050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z</a:t>
            </a:r>
          </a:p>
        </p:txBody>
      </p:sp>
      <p:sp>
        <p:nvSpPr>
          <p:cNvPr id="50" name="TextBox 49">
            <a:extLst>
              <a:ext uri="{FF2B5EF4-FFF2-40B4-BE49-F238E27FC236}">
                <a16:creationId xmlns:a16="http://schemas.microsoft.com/office/drawing/2014/main" id="{BF8D41F5-FA2F-24E2-BECB-E278378DA4C5}"/>
              </a:ext>
            </a:extLst>
          </p:cNvPr>
          <p:cNvSpPr txBox="1"/>
          <p:nvPr/>
        </p:nvSpPr>
        <p:spPr>
          <a:xfrm>
            <a:off x="9546614" y="3530719"/>
            <a:ext cx="346570"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51" name="Rectangle 50">
            <a:extLst>
              <a:ext uri="{FF2B5EF4-FFF2-40B4-BE49-F238E27FC236}">
                <a16:creationId xmlns:a16="http://schemas.microsoft.com/office/drawing/2014/main" id="{E446000B-95DD-73D4-9124-C04838BB1163}"/>
              </a:ext>
            </a:extLst>
          </p:cNvPr>
          <p:cNvSpPr/>
          <p:nvPr/>
        </p:nvSpPr>
        <p:spPr>
          <a:xfrm>
            <a:off x="9329616" y="3203127"/>
            <a:ext cx="172852" cy="720000"/>
          </a:xfrm>
          <a:prstGeom prst="rect">
            <a:avLst/>
          </a:prstGeom>
          <a:solidFill>
            <a:srgbClr val="9E050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z</a:t>
            </a:r>
          </a:p>
        </p:txBody>
      </p:sp>
      <p:sp>
        <p:nvSpPr>
          <p:cNvPr id="52" name="Rectangle 51">
            <a:extLst>
              <a:ext uri="{FF2B5EF4-FFF2-40B4-BE49-F238E27FC236}">
                <a16:creationId xmlns:a16="http://schemas.microsoft.com/office/drawing/2014/main" id="{0B4A9B69-FF5A-250E-146F-64456CAFA312}"/>
              </a:ext>
            </a:extLst>
          </p:cNvPr>
          <p:cNvSpPr/>
          <p:nvPr/>
        </p:nvSpPr>
        <p:spPr>
          <a:xfrm>
            <a:off x="10718636" y="3194591"/>
            <a:ext cx="172852" cy="720000"/>
          </a:xfrm>
          <a:prstGeom prst="rect">
            <a:avLst/>
          </a:prstGeom>
          <a:solidFill>
            <a:srgbClr val="9E050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z</a:t>
            </a:r>
          </a:p>
        </p:txBody>
      </p:sp>
      <p:sp>
        <p:nvSpPr>
          <p:cNvPr id="53" name="TextBox 52">
            <a:extLst>
              <a:ext uri="{FF2B5EF4-FFF2-40B4-BE49-F238E27FC236}">
                <a16:creationId xmlns:a16="http://schemas.microsoft.com/office/drawing/2014/main" id="{133E6CA7-570A-B666-77BE-062DE67D8361}"/>
              </a:ext>
            </a:extLst>
          </p:cNvPr>
          <p:cNvSpPr txBox="1"/>
          <p:nvPr/>
        </p:nvSpPr>
        <p:spPr>
          <a:xfrm>
            <a:off x="8248772" y="3536558"/>
            <a:ext cx="32412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6" name="TextBox 5">
            <a:extLst>
              <a:ext uri="{FF2B5EF4-FFF2-40B4-BE49-F238E27FC236}">
                <a16:creationId xmlns:a16="http://schemas.microsoft.com/office/drawing/2014/main" id="{223F5ABA-23E0-F33D-F048-E8929F60C7A2}"/>
              </a:ext>
            </a:extLst>
          </p:cNvPr>
          <p:cNvSpPr txBox="1"/>
          <p:nvPr/>
        </p:nvSpPr>
        <p:spPr>
          <a:xfrm>
            <a:off x="7957900" y="4382547"/>
            <a:ext cx="2115323" cy="646331"/>
          </a:xfrm>
          <a:prstGeom prst="rect">
            <a:avLst/>
          </a:prstGeom>
          <a:noFill/>
        </p:spPr>
        <p:txBody>
          <a:bodyPr wrap="non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R1CS</a:t>
            </a:r>
          </a:p>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(or AIR, CCS, etc.)</a:t>
            </a:r>
          </a:p>
        </p:txBody>
      </p:sp>
      <p:sp>
        <p:nvSpPr>
          <p:cNvPr id="21" name="Oval 20">
            <a:extLst>
              <a:ext uri="{FF2B5EF4-FFF2-40B4-BE49-F238E27FC236}">
                <a16:creationId xmlns:a16="http://schemas.microsoft.com/office/drawing/2014/main" id="{31135301-B647-B33C-4399-DBF10B304D38}"/>
              </a:ext>
            </a:extLst>
          </p:cNvPr>
          <p:cNvSpPr>
            <a:spLocks noChangeAspect="1"/>
          </p:cNvSpPr>
          <p:nvPr/>
        </p:nvSpPr>
        <p:spPr>
          <a:xfrm>
            <a:off x="2223619" y="361032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10" name="Oval 9">
            <a:extLst>
              <a:ext uri="{FF2B5EF4-FFF2-40B4-BE49-F238E27FC236}">
                <a16:creationId xmlns:a16="http://schemas.microsoft.com/office/drawing/2014/main" id="{41ADE6AB-0201-424F-9CCE-E9796E1CB603}"/>
              </a:ext>
            </a:extLst>
          </p:cNvPr>
          <p:cNvSpPr>
            <a:spLocks noChangeAspect="1"/>
          </p:cNvSpPr>
          <p:nvPr/>
        </p:nvSpPr>
        <p:spPr>
          <a:xfrm>
            <a:off x="2223619" y="3003431"/>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9" name="Oval 8">
            <a:extLst>
              <a:ext uri="{FF2B5EF4-FFF2-40B4-BE49-F238E27FC236}">
                <a16:creationId xmlns:a16="http://schemas.microsoft.com/office/drawing/2014/main" id="{F23C78C0-0596-A8BF-7FB9-F86805D27F41}"/>
              </a:ext>
            </a:extLst>
          </p:cNvPr>
          <p:cNvSpPr>
            <a:spLocks noChangeAspect="1"/>
          </p:cNvSpPr>
          <p:nvPr/>
        </p:nvSpPr>
        <p:spPr>
          <a:xfrm>
            <a:off x="2845734" y="326486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22" name="Oval 21">
            <a:extLst>
              <a:ext uri="{FF2B5EF4-FFF2-40B4-BE49-F238E27FC236}">
                <a16:creationId xmlns:a16="http://schemas.microsoft.com/office/drawing/2014/main" id="{02502D52-AAA7-68CC-E546-455BC5B21690}"/>
              </a:ext>
            </a:extLst>
          </p:cNvPr>
          <p:cNvSpPr>
            <a:spLocks noChangeAspect="1"/>
          </p:cNvSpPr>
          <p:nvPr/>
        </p:nvSpPr>
        <p:spPr>
          <a:xfrm>
            <a:off x="4214464" y="355880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68" name="TextBox 67">
            <a:extLst>
              <a:ext uri="{FF2B5EF4-FFF2-40B4-BE49-F238E27FC236}">
                <a16:creationId xmlns:a16="http://schemas.microsoft.com/office/drawing/2014/main" id="{588DDD62-B7DF-C568-6E52-99A58F49B32B}"/>
              </a:ext>
            </a:extLst>
          </p:cNvPr>
          <p:cNvSpPr txBox="1"/>
          <p:nvPr/>
        </p:nvSpPr>
        <p:spPr>
          <a:xfrm>
            <a:off x="1073409" y="2758069"/>
            <a:ext cx="370614"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1</a:t>
            </a:r>
          </a:p>
        </p:txBody>
      </p:sp>
      <p:sp>
        <p:nvSpPr>
          <p:cNvPr id="69" name="TextBox 68">
            <a:extLst>
              <a:ext uri="{FF2B5EF4-FFF2-40B4-BE49-F238E27FC236}">
                <a16:creationId xmlns:a16="http://schemas.microsoft.com/office/drawing/2014/main" id="{F5819EAD-7F09-E247-406B-C96263FD82F3}"/>
              </a:ext>
            </a:extLst>
          </p:cNvPr>
          <p:cNvSpPr txBox="1"/>
          <p:nvPr/>
        </p:nvSpPr>
        <p:spPr>
          <a:xfrm>
            <a:off x="1073409" y="3109200"/>
            <a:ext cx="40427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2</a:t>
            </a:r>
          </a:p>
        </p:txBody>
      </p:sp>
      <p:sp>
        <p:nvSpPr>
          <p:cNvPr id="70" name="TextBox 69">
            <a:extLst>
              <a:ext uri="{FF2B5EF4-FFF2-40B4-BE49-F238E27FC236}">
                <a16:creationId xmlns:a16="http://schemas.microsoft.com/office/drawing/2014/main" id="{7FD89897-40F4-0BD2-3440-E4F787BD1DEA}"/>
              </a:ext>
            </a:extLst>
          </p:cNvPr>
          <p:cNvSpPr txBox="1"/>
          <p:nvPr/>
        </p:nvSpPr>
        <p:spPr>
          <a:xfrm>
            <a:off x="1073409" y="3460332"/>
            <a:ext cx="409086"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3</a:t>
            </a:r>
          </a:p>
        </p:txBody>
      </p:sp>
      <p:sp>
        <p:nvSpPr>
          <p:cNvPr id="71" name="TextBox 70">
            <a:extLst>
              <a:ext uri="{FF2B5EF4-FFF2-40B4-BE49-F238E27FC236}">
                <a16:creationId xmlns:a16="http://schemas.microsoft.com/office/drawing/2014/main" id="{91DC5917-2279-AF1B-92E0-5F1A60175FC7}"/>
              </a:ext>
            </a:extLst>
          </p:cNvPr>
          <p:cNvSpPr txBox="1"/>
          <p:nvPr/>
        </p:nvSpPr>
        <p:spPr>
          <a:xfrm>
            <a:off x="1073409" y="3811463"/>
            <a:ext cx="410690"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4</a:t>
            </a:r>
          </a:p>
        </p:txBody>
      </p:sp>
      <p:sp>
        <p:nvSpPr>
          <p:cNvPr id="72" name="TextBox 71">
            <a:extLst>
              <a:ext uri="{FF2B5EF4-FFF2-40B4-BE49-F238E27FC236}">
                <a16:creationId xmlns:a16="http://schemas.microsoft.com/office/drawing/2014/main" id="{83E13F39-A546-B85E-BE50-00D5A1570758}"/>
              </a:ext>
            </a:extLst>
          </p:cNvPr>
          <p:cNvSpPr txBox="1"/>
          <p:nvPr/>
        </p:nvSpPr>
        <p:spPr>
          <a:xfrm>
            <a:off x="1073409" y="4162595"/>
            <a:ext cx="409086"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5</a:t>
            </a:r>
          </a:p>
        </p:txBody>
      </p:sp>
      <p:sp>
        <p:nvSpPr>
          <p:cNvPr id="73" name="TextBox 72">
            <a:extLst>
              <a:ext uri="{FF2B5EF4-FFF2-40B4-BE49-F238E27FC236}">
                <a16:creationId xmlns:a16="http://schemas.microsoft.com/office/drawing/2014/main" id="{70154F65-60A0-F158-36BC-EE7665C905F1}"/>
              </a:ext>
            </a:extLst>
          </p:cNvPr>
          <p:cNvSpPr txBox="1"/>
          <p:nvPr/>
        </p:nvSpPr>
        <p:spPr>
          <a:xfrm>
            <a:off x="4762446" y="3476497"/>
            <a:ext cx="30328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baseline="-25000"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85" name="Teardrop 84">
            <a:extLst>
              <a:ext uri="{FF2B5EF4-FFF2-40B4-BE49-F238E27FC236}">
                <a16:creationId xmlns:a16="http://schemas.microsoft.com/office/drawing/2014/main" id="{3D34FD9A-E9E3-0A3E-1AAF-4B2B6D1EB523}"/>
              </a:ext>
            </a:extLst>
          </p:cNvPr>
          <p:cNvSpPr/>
          <p:nvPr/>
        </p:nvSpPr>
        <p:spPr>
          <a:xfrm rot="13090422">
            <a:off x="6682924" y="1941374"/>
            <a:ext cx="914400" cy="9144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latin typeface="Suisse Int'l Medium" panose="020B0604000000000000" pitchFamily="34" charset="-78"/>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E50EAA3-BF7F-B4FC-E81E-F36FE90008A8}"/>
                  </a:ext>
                </a:extLst>
              </p:cNvPr>
              <p:cNvSpPr/>
              <p:nvPr/>
            </p:nvSpPr>
            <p:spPr>
              <a:xfrm>
                <a:off x="2513344" y="2653695"/>
                <a:ext cx="7256912" cy="15271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en-CH" sz="2000" b="1" u="sng"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nanoHE</a:t>
                </a:r>
              </a:p>
              <a:p>
                <a:pPr marL="285750" indent="-285750">
                  <a:buFont typeface="Arial" panose="020B0604020202020204" pitchFamily="34" charset="0"/>
                  <a:buChar char="•"/>
                </a:pP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Single (big!) parameter set for all circuits (</a:t>
                </a:r>
                <a14:m>
                  <m:oMath xmlns:m="http://schemas.openxmlformats.org/officeDocument/2006/math">
                    <m:r>
                      <a:rPr lang="fr-CH" sz="2000" b="1"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𝐪</m:t>
                    </m:r>
                    <m:r>
                      <a:rPr lang="fr-CH" sz="2000" b="1" smtClean="0">
                        <a:solidFill>
                          <a:schemeClr val="tx1"/>
                        </a:solidFill>
                        <a:latin typeface="Cambria Math" panose="02040503050406030204" pitchFamily="18" charset="0"/>
                        <a:ea typeface="Cambria Math" panose="02040503050406030204" pitchFamily="18" charset="0"/>
                        <a:cs typeface="Helvetica Neue" panose="02000503000000020004" pitchFamily="2" charset="0"/>
                      </a:rPr>
                      <m:t>≈</m:t>
                    </m:r>
                    <m:sSup>
                      <m:sSupPr>
                        <m:ctrlPr>
                          <a:rPr lang="fr-CH" sz="2000" b="1" i="1" smtClean="0">
                            <a:solidFill>
                              <a:schemeClr val="tx1"/>
                            </a:solidFill>
                            <a:latin typeface="Cambria Math" panose="02040503050406030204" pitchFamily="18" charset="0"/>
                            <a:ea typeface="Cambria Math" panose="02040503050406030204" pitchFamily="18" charset="0"/>
                            <a:cs typeface="Helvetica Neue" panose="02000503000000020004" pitchFamily="2" charset="0"/>
                          </a:rPr>
                        </m:ctrlPr>
                      </m:sSupPr>
                      <m:e>
                        <m:r>
                          <a:rPr lang="fr-CH" sz="2000" b="1" smtClean="0">
                            <a:solidFill>
                              <a:schemeClr val="tx1"/>
                            </a:solidFill>
                            <a:latin typeface="Cambria Math" panose="02040503050406030204" pitchFamily="18" charset="0"/>
                            <a:ea typeface="Cambria Math" panose="02040503050406030204" pitchFamily="18" charset="0"/>
                            <a:cs typeface="Helvetica Neue" panose="02000503000000020004" pitchFamily="2" charset="0"/>
                          </a:rPr>
                          <m:t>𝟐</m:t>
                        </m:r>
                      </m:e>
                      <m:sup>
                        <m:r>
                          <a:rPr lang="fr-CH" sz="2000" b="1" smtClean="0">
                            <a:solidFill>
                              <a:schemeClr val="tx1"/>
                            </a:solidFill>
                            <a:latin typeface="Cambria Math" panose="02040503050406030204" pitchFamily="18" charset="0"/>
                            <a:ea typeface="Cambria Math" panose="02040503050406030204" pitchFamily="18" charset="0"/>
                            <a:cs typeface="Helvetica Neue" panose="02000503000000020004" pitchFamily="2" charset="0"/>
                          </a:rPr>
                          <m:t>𝟐𝟓𝟒</m:t>
                        </m:r>
                      </m:sup>
                    </m:sSup>
                  </m:oMath>
                </a14:m>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a:t>
                </a:r>
              </a:p>
              <a:p>
                <a:pPr marL="285750" indent="-285750">
                  <a:buFont typeface="Arial" panose="020B0604020202020204" pitchFamily="34" charset="0"/>
                  <a:buChar char="•"/>
                </a:pP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Levelled HE with severe depth limitations</a:t>
                </a:r>
              </a:p>
              <a:p>
                <a:r>
                  <a:rPr lang="en-CH" sz="2000" b="1" dirty="0">
                    <a:solidFill>
                      <a:schemeClr val="tx1"/>
                    </a:solidFill>
                    <a:ea typeface="Helvetica Neue" panose="02000503000000020004" pitchFamily="2" charset="0"/>
                    <a:cs typeface="Helvetica Neue" panose="02000503000000020004" pitchFamily="2" charset="0"/>
                  </a:rPr>
                  <a:t>→</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Linear regression, non-optimized matrix-vector mult</a:t>
                </a:r>
              </a:p>
            </p:txBody>
          </p:sp>
        </mc:Choice>
        <mc:Fallback xmlns="">
          <p:sp>
            <p:nvSpPr>
              <p:cNvPr id="16" name="Rectangle 15">
                <a:extLst>
                  <a:ext uri="{FF2B5EF4-FFF2-40B4-BE49-F238E27FC236}">
                    <a16:creationId xmlns:a16="http://schemas.microsoft.com/office/drawing/2014/main" id="{BE50EAA3-BF7F-B4FC-E81E-F36FE90008A8}"/>
                  </a:ext>
                </a:extLst>
              </p:cNvPr>
              <p:cNvSpPr>
                <a:spLocks noRot="1" noChangeAspect="1" noMove="1" noResize="1" noEditPoints="1" noAdjustHandles="1" noChangeArrowheads="1" noChangeShapeType="1" noTextEdit="1"/>
              </p:cNvSpPr>
              <p:nvPr/>
            </p:nvSpPr>
            <p:spPr>
              <a:xfrm>
                <a:off x="2513344" y="2653695"/>
                <a:ext cx="7256912" cy="1527100"/>
              </a:xfrm>
              <a:prstGeom prst="rect">
                <a:avLst/>
              </a:prstGeom>
              <a:blipFill>
                <a:blip r:embed="rId3"/>
                <a:stretch>
                  <a:fillRect b="-1613"/>
                </a:stretch>
              </a:blipFill>
              <a:ln w="38100">
                <a:solidFill>
                  <a:schemeClr val="tx1"/>
                </a:solidFill>
              </a:ln>
            </p:spPr>
            <p:txBody>
              <a:bodyPr/>
              <a:lstStyle/>
              <a:p>
                <a:r>
                  <a:rPr lang="en-CH">
                    <a:noFill/>
                  </a:rPr>
                  <a:t> </a:t>
                </a:r>
              </a:p>
            </p:txBody>
          </p:sp>
        </mc:Fallback>
      </mc:AlternateContent>
      <p:grpSp>
        <p:nvGrpSpPr>
          <p:cNvPr id="2" name="Group 1">
            <a:extLst>
              <a:ext uri="{FF2B5EF4-FFF2-40B4-BE49-F238E27FC236}">
                <a16:creationId xmlns:a16="http://schemas.microsoft.com/office/drawing/2014/main" id="{53B072D2-472A-0871-C698-E02EC5ECF964}"/>
              </a:ext>
            </a:extLst>
          </p:cNvPr>
          <p:cNvGrpSpPr/>
          <p:nvPr/>
        </p:nvGrpSpPr>
        <p:grpSpPr>
          <a:xfrm>
            <a:off x="2513344" y="4685327"/>
            <a:ext cx="7256912" cy="1105667"/>
            <a:chOff x="2513344" y="4685327"/>
            <a:chExt cx="7256912" cy="1105667"/>
          </a:xfrm>
        </p:grpSpPr>
        <p:sp>
          <p:nvSpPr>
            <p:cNvPr id="17" name="Rectangle 16">
              <a:extLst>
                <a:ext uri="{FF2B5EF4-FFF2-40B4-BE49-F238E27FC236}">
                  <a16:creationId xmlns:a16="http://schemas.microsoft.com/office/drawing/2014/main" id="{786E1DC1-F8FC-5F81-03C9-937E818872C3}"/>
                </a:ext>
              </a:extLst>
            </p:cNvPr>
            <p:cNvSpPr/>
            <p:nvPr/>
          </p:nvSpPr>
          <p:spPr>
            <a:xfrm>
              <a:off x="2513344" y="4685327"/>
              <a:ext cx="7256912" cy="1080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c   ×   2   ×   5   ×   16384   ×   </a:t>
              </a:r>
              <a:r>
                <a:rPr lang="fr-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a</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   16</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×10</a:t>
              </a:r>
              <a:r>
                <a:rPr lang="en-CH" sz="2000" b="1" baseline="30000"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6</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constraints</a:t>
              </a:r>
              <a:endPar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9" name="TextBox 18">
              <a:extLst>
                <a:ext uri="{FF2B5EF4-FFF2-40B4-BE49-F238E27FC236}">
                  <a16:creationId xmlns:a16="http://schemas.microsoft.com/office/drawing/2014/main" id="{9CCC811F-D8D7-C12C-400B-21DA7A769F99}"/>
                </a:ext>
              </a:extLst>
            </p:cNvPr>
            <p:cNvSpPr txBox="1"/>
            <p:nvPr/>
          </p:nvSpPr>
          <p:spPr>
            <a:xfrm>
              <a:off x="2650642" y="5424028"/>
              <a:ext cx="1022915" cy="276999"/>
            </a:xfrm>
            <a:prstGeom prst="rect">
              <a:avLst/>
            </a:prstGeom>
            <a:noFill/>
          </p:spPr>
          <p:txBody>
            <a:bodyPr wrap="square" rtlCol="0">
              <a:spAutoFit/>
            </a:bodyPr>
            <a:lstStyle/>
            <a:p>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txts (</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0" name="TextBox 19">
              <a:extLst>
                <a:ext uri="{FF2B5EF4-FFF2-40B4-BE49-F238E27FC236}">
                  <a16:creationId xmlns:a16="http://schemas.microsoft.com/office/drawing/2014/main" id="{5C80392D-8542-3371-78CE-7CE918BE3BEC}"/>
                </a:ext>
              </a:extLst>
            </p:cNvPr>
            <p:cNvSpPr txBox="1"/>
            <p:nvPr/>
          </p:nvSpPr>
          <p:spPr>
            <a:xfrm>
              <a:off x="3512653" y="4822640"/>
              <a:ext cx="638316" cy="276999"/>
            </a:xfrm>
            <a:prstGeom prst="rect">
              <a:avLst/>
            </a:prstGeom>
            <a:noFill/>
          </p:spPr>
          <p:txBody>
            <a:bodyPr wrap="none" rtlCol="0">
              <a:spAutoFit/>
            </a:bodyPr>
            <a:lstStyle/>
            <a:p>
              <a:r>
                <a:rPr lang="en-GB"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elems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198BDE43-D91A-6FBD-25D5-B87677E9B383}"/>
                </a:ext>
              </a:extLst>
            </p:cNvPr>
            <p:cNvSpPr txBox="1"/>
            <p:nvPr/>
          </p:nvSpPr>
          <p:spPr>
            <a:xfrm>
              <a:off x="4010106" y="5408850"/>
              <a:ext cx="949299" cy="276999"/>
            </a:xfrm>
            <a:prstGeom prst="rect">
              <a:avLst/>
            </a:prstGeom>
            <a:noFill/>
          </p:spPr>
          <p:txBody>
            <a:bodyPr wrap="none" rtlCol="0">
              <a:spAutoFit/>
            </a:bodyPr>
            <a:lstStyle/>
            <a:p>
              <a:pPr algn="ct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RNS </a:t>
              </a:r>
              <a:r>
                <a:rPr lang="fr-CH"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limbs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D2DE6548-3F5E-84AF-8BB9-40E0C2CF25A0}"/>
                </a:ext>
              </a:extLst>
            </p:cNvPr>
            <p:cNvSpPr txBox="1"/>
            <p:nvPr/>
          </p:nvSpPr>
          <p:spPr>
            <a:xfrm>
              <a:off x="5094106" y="4822640"/>
              <a:ext cx="649537" cy="276999"/>
            </a:xfrm>
            <a:prstGeom prst="rect">
              <a:avLst/>
            </a:prstGeom>
            <a:noFill/>
          </p:spPr>
          <p:txBody>
            <a:bodyPr wrap="none" rtlCol="0">
              <a:spAutoFit/>
            </a:bodyPr>
            <a:lstStyle/>
            <a:p>
              <a:r>
                <a:rPr lang="fr-CH"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coeffs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6" name="TextBox 35">
              <a:extLst>
                <a:ext uri="{FF2B5EF4-FFF2-40B4-BE49-F238E27FC236}">
                  <a16:creationId xmlns:a16="http://schemas.microsoft.com/office/drawing/2014/main" id="{C85D5505-4763-21A9-0240-A11E61EA6BBE}"/>
                </a:ext>
              </a:extLst>
            </p:cNvPr>
            <p:cNvSpPr txBox="1"/>
            <p:nvPr/>
          </p:nvSpPr>
          <p:spPr>
            <a:xfrm>
              <a:off x="5595075" y="5329329"/>
              <a:ext cx="1665453" cy="461665"/>
            </a:xfrm>
            <a:prstGeom prst="rect">
              <a:avLst/>
            </a:prstGeom>
            <a:noFill/>
          </p:spPr>
          <p:txBody>
            <a:bodyPr wrap="square" rtlCol="0">
              <a:spAutoFit/>
            </a:bodyPr>
            <a:lstStyle/>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rithmetization</a:t>
              </a:r>
            </a:p>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o</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verhead (</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39" name="Rectangle 38">
            <a:extLst>
              <a:ext uri="{FF2B5EF4-FFF2-40B4-BE49-F238E27FC236}">
                <a16:creationId xmlns:a16="http://schemas.microsoft.com/office/drawing/2014/main" id="{6DA78A8C-1E2B-636C-1E9C-DE2E1788BDE2}"/>
              </a:ext>
            </a:extLst>
          </p:cNvPr>
          <p:cNvSpPr/>
          <p:nvPr/>
        </p:nvSpPr>
        <p:spPr>
          <a:xfrm>
            <a:off x="8083435" y="4309461"/>
            <a:ext cx="3604136" cy="745198"/>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Prover</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580 –</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1200 s</a:t>
            </a:r>
          </a:p>
          <a:p>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Verifier		 2 ms – 2 s     </a:t>
            </a:r>
            <a:endPar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1884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10A7-EF25-1C6B-95B4-535DBD2643A5}"/>
              </a:ext>
            </a:extLst>
          </p:cNvPr>
          <p:cNvSpPr>
            <a:spLocks noGrp="1"/>
          </p:cNvSpPr>
          <p:nvPr>
            <p:ph type="title"/>
          </p:nvPr>
        </p:nvSpPr>
        <p:spPr/>
        <p:txBody>
          <a:bodyPr/>
          <a:lstStyle/>
          <a:p>
            <a:r>
              <a:rPr lang="en-CH" dirty="0"/>
              <a:t>FHE in the real world</a:t>
            </a:r>
          </a:p>
        </p:txBody>
      </p:sp>
      <p:sp>
        <p:nvSpPr>
          <p:cNvPr id="3" name="Content Placeholder 2">
            <a:extLst>
              <a:ext uri="{FF2B5EF4-FFF2-40B4-BE49-F238E27FC236}">
                <a16:creationId xmlns:a16="http://schemas.microsoft.com/office/drawing/2014/main" id="{008243C2-3330-233D-2D2C-C5BBCF2E68B5}"/>
              </a:ext>
            </a:extLst>
          </p:cNvPr>
          <p:cNvSpPr>
            <a:spLocks noGrp="1"/>
          </p:cNvSpPr>
          <p:nvPr>
            <p:ph sz="half" idx="1"/>
          </p:nvPr>
        </p:nvSpPr>
        <p:spPr/>
        <p:txBody>
          <a:bodyPr/>
          <a:lstStyle/>
          <a:p>
            <a:pPr marL="0" indent="0" algn="ctr">
              <a:buNone/>
            </a:pPr>
            <a:r>
              <a:rPr lang="en-CH" dirty="0"/>
              <a:t>in theory</a:t>
            </a:r>
          </a:p>
        </p:txBody>
      </p:sp>
      <p:sp>
        <p:nvSpPr>
          <p:cNvPr id="5" name="Content Placeholder 4">
            <a:extLst>
              <a:ext uri="{FF2B5EF4-FFF2-40B4-BE49-F238E27FC236}">
                <a16:creationId xmlns:a16="http://schemas.microsoft.com/office/drawing/2014/main" id="{7923855F-BF2A-D119-F384-604B724A6D04}"/>
              </a:ext>
            </a:extLst>
          </p:cNvPr>
          <p:cNvSpPr>
            <a:spLocks noGrp="1"/>
          </p:cNvSpPr>
          <p:nvPr>
            <p:ph sz="half" idx="2"/>
          </p:nvPr>
        </p:nvSpPr>
        <p:spPr/>
        <p:txBody>
          <a:bodyPr/>
          <a:lstStyle/>
          <a:p>
            <a:pPr marL="0" indent="0" algn="ctr">
              <a:buNone/>
            </a:pPr>
            <a:r>
              <a:rPr lang="en-CH" dirty="0"/>
              <a:t>in practice</a:t>
            </a:r>
          </a:p>
        </p:txBody>
      </p:sp>
      <p:sp>
        <p:nvSpPr>
          <p:cNvPr id="4" name="Slide Number Placeholder 3">
            <a:extLst>
              <a:ext uri="{FF2B5EF4-FFF2-40B4-BE49-F238E27FC236}">
                <a16:creationId xmlns:a16="http://schemas.microsoft.com/office/drawing/2014/main" id="{519B4ED8-94BC-52AA-35D5-D91ABCDE4650}"/>
              </a:ext>
            </a:extLst>
          </p:cNvPr>
          <p:cNvSpPr>
            <a:spLocks noGrp="1"/>
          </p:cNvSpPr>
          <p:nvPr>
            <p:ph type="sldNum" sz="quarter" idx="12"/>
          </p:nvPr>
        </p:nvSpPr>
        <p:spPr/>
        <p:txBody>
          <a:bodyPr/>
          <a:lstStyle/>
          <a:p>
            <a:fld id="{2C583B8F-3501-A64D-811B-281359A1CBF7}" type="slidenum">
              <a:rPr lang="en-CH" smtClean="0"/>
              <a:t>2</a:t>
            </a:fld>
            <a:endParaRPr lang="en-CH" dirty="0"/>
          </a:p>
        </p:txBody>
      </p:sp>
      <p:grpSp>
        <p:nvGrpSpPr>
          <p:cNvPr id="20" name="Group 19">
            <a:extLst>
              <a:ext uri="{FF2B5EF4-FFF2-40B4-BE49-F238E27FC236}">
                <a16:creationId xmlns:a16="http://schemas.microsoft.com/office/drawing/2014/main" id="{1CF08ADD-F38B-0F18-7593-567D3CA6E4F2}"/>
              </a:ext>
            </a:extLst>
          </p:cNvPr>
          <p:cNvGrpSpPr/>
          <p:nvPr/>
        </p:nvGrpSpPr>
        <p:grpSpPr>
          <a:xfrm>
            <a:off x="1803950" y="2651398"/>
            <a:ext cx="3418337" cy="2699791"/>
            <a:chOff x="1328937" y="2651398"/>
            <a:chExt cx="3418337" cy="2699791"/>
          </a:xfrm>
        </p:grpSpPr>
        <p:sp>
          <p:nvSpPr>
            <p:cNvPr id="7" name="TextBox 6">
              <a:extLst>
                <a:ext uri="{FF2B5EF4-FFF2-40B4-BE49-F238E27FC236}">
                  <a16:creationId xmlns:a16="http://schemas.microsoft.com/office/drawing/2014/main" id="{18EF7564-3F33-A6C0-8479-742EF266865F}"/>
                </a:ext>
              </a:extLst>
            </p:cNvPr>
            <p:cNvSpPr txBox="1"/>
            <p:nvPr/>
          </p:nvSpPr>
          <p:spPr>
            <a:xfrm>
              <a:off x="1328937" y="4981857"/>
              <a:ext cx="540000" cy="369332"/>
            </a:xfrm>
            <a:prstGeom prst="rect">
              <a:avLst/>
            </a:prstGeom>
            <a:noFill/>
          </p:spPr>
          <p:txBody>
            <a:bodyPr wrap="square" rtlCol="0">
              <a:spAutoFit/>
            </a:bodyPr>
            <a:lstStyle/>
            <a:p>
              <a:pPr algn="ctr"/>
              <a:r>
                <a:rPr lang="en-CH"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8" name="TextBox 7">
              <a:extLst>
                <a:ext uri="{FF2B5EF4-FFF2-40B4-BE49-F238E27FC236}">
                  <a16:creationId xmlns:a16="http://schemas.microsoft.com/office/drawing/2014/main" id="{29906327-ACB4-1ADA-9E0F-1E09A08B2F3E}"/>
                </a:ext>
              </a:extLst>
            </p:cNvPr>
            <p:cNvSpPr txBox="1"/>
            <p:nvPr/>
          </p:nvSpPr>
          <p:spPr>
            <a:xfrm>
              <a:off x="1328937" y="2663225"/>
              <a:ext cx="540000" cy="369332"/>
            </a:xfrm>
            <a:prstGeom prst="rect">
              <a:avLst/>
            </a:prstGeom>
            <a:noFill/>
          </p:spPr>
          <p:txBody>
            <a:bodyPr wrap="square" rtlCol="0">
              <a:spAutoFit/>
            </a:bodyPr>
            <a:lstStyle/>
            <a:p>
              <a:pPr algn="ctr"/>
              <a:r>
                <a:rPr lang="en-CH"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9" name="TextBox 8">
              <a:extLst>
                <a:ext uri="{FF2B5EF4-FFF2-40B4-BE49-F238E27FC236}">
                  <a16:creationId xmlns:a16="http://schemas.microsoft.com/office/drawing/2014/main" id="{A4F1B899-11B3-E37A-A7D7-BFC7E0218D60}"/>
                </a:ext>
              </a:extLst>
            </p:cNvPr>
            <p:cNvSpPr txBox="1"/>
            <p:nvPr/>
          </p:nvSpPr>
          <p:spPr>
            <a:xfrm>
              <a:off x="4207274" y="2663225"/>
              <a:ext cx="540000" cy="369332"/>
            </a:xfrm>
            <a:prstGeom prst="rect">
              <a:avLst/>
            </a:prstGeom>
            <a:noFill/>
          </p:spPr>
          <p:txBody>
            <a:bodyPr wrap="square" rtlCol="0">
              <a:spAutoFit/>
            </a:bodyPr>
            <a:lstStyle/>
            <a:p>
              <a:pPr algn="ctr"/>
              <a:r>
                <a:rPr lang="en-GB"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171B075C-184A-E69F-E892-5FFDDFE3B1A6}"/>
                </a:ext>
              </a:extLst>
            </p:cNvPr>
            <p:cNvSpPr txBox="1"/>
            <p:nvPr/>
          </p:nvSpPr>
          <p:spPr>
            <a:xfrm>
              <a:off x="4207274" y="4981857"/>
              <a:ext cx="540000" cy="369332"/>
            </a:xfrm>
            <a:prstGeom prst="rect">
              <a:avLst/>
            </a:prstGeom>
            <a:noFill/>
          </p:spPr>
          <p:txBody>
            <a:bodyPr wrap="square" rtlCol="0">
              <a:spAutoFit/>
            </a:bodyPr>
            <a:lstStyle/>
            <a:p>
              <a:pPr algn="ctr"/>
              <a:r>
                <a:rPr lang="en-GB"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12" name="Straight Arrow Connector 11">
              <a:extLst>
                <a:ext uri="{FF2B5EF4-FFF2-40B4-BE49-F238E27FC236}">
                  <a16:creationId xmlns:a16="http://schemas.microsoft.com/office/drawing/2014/main" id="{643C9D3D-FB4B-7D1D-C82A-5DC98639C247}"/>
                </a:ext>
              </a:extLst>
            </p:cNvPr>
            <p:cNvCxnSpPr>
              <a:cxnSpLocks/>
              <a:stCxn id="7" idx="0"/>
              <a:endCxn id="8" idx="2"/>
            </p:cNvCxnSpPr>
            <p:nvPr/>
          </p:nvCxnSpPr>
          <p:spPr>
            <a:xfrm flipV="1">
              <a:off x="1598937" y="3032557"/>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79622-E33F-0D99-DCD9-2D55DB688E99}"/>
                </a:ext>
              </a:extLst>
            </p:cNvPr>
            <p:cNvCxnSpPr>
              <a:cxnSpLocks/>
              <a:stCxn id="8" idx="3"/>
              <a:endCxn id="9" idx="1"/>
            </p:cNvCxnSpPr>
            <p:nvPr/>
          </p:nvCxnSpPr>
          <p:spPr>
            <a:xfrm>
              <a:off x="1868937" y="2847891"/>
              <a:ext cx="23383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1E0C47-C09E-A39C-79B8-419F7EEB5D44}"/>
                </a:ext>
              </a:extLst>
            </p:cNvPr>
            <p:cNvCxnSpPr>
              <a:cxnSpLocks/>
              <a:stCxn id="9" idx="2"/>
              <a:endCxn id="10" idx="0"/>
            </p:cNvCxnSpPr>
            <p:nvPr/>
          </p:nvCxnSpPr>
          <p:spPr>
            <a:xfrm>
              <a:off x="4477274" y="3032557"/>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4B631C-F2C1-F456-EAB9-B3F0E73B1A83}"/>
                </a:ext>
              </a:extLst>
            </p:cNvPr>
            <p:cNvSpPr txBox="1"/>
            <p:nvPr/>
          </p:nvSpPr>
          <p:spPr>
            <a:xfrm rot="16200000">
              <a:off x="1297412" y="3787395"/>
              <a:ext cx="603050" cy="369332"/>
            </a:xfrm>
            <a:prstGeom prst="rect">
              <a:avLst/>
            </a:prstGeom>
            <a:solidFill>
              <a:schemeClr val="bg1"/>
            </a:solidFill>
          </p:spPr>
          <p:txBody>
            <a:bodyPr wrap="square" rtlCol="0">
              <a:spAutoFit/>
            </a:bodyPr>
            <a:lstStyle/>
            <a:p>
              <a:r>
                <a:rPr lang="en-CH" dirty="0">
                  <a:latin typeface="Suisse Int'l Medium" panose="020B0604000000000000" pitchFamily="34" charset="-78"/>
                  <a:ea typeface="Helvetica Neue" panose="02000503000000020004" pitchFamily="2" charset="0"/>
                  <a:cs typeface="Helvetica Neue" panose="02000503000000020004" pitchFamily="2" charset="0"/>
                </a:rPr>
                <a:t>Enc</a:t>
              </a:r>
            </a:p>
          </p:txBody>
        </p:sp>
        <p:sp>
          <p:nvSpPr>
            <p:cNvPr id="16" name="TextBox 15">
              <a:extLst>
                <a:ext uri="{FF2B5EF4-FFF2-40B4-BE49-F238E27FC236}">
                  <a16:creationId xmlns:a16="http://schemas.microsoft.com/office/drawing/2014/main" id="{C7116254-7F6F-03B6-BE7F-92A08416D62F}"/>
                </a:ext>
              </a:extLst>
            </p:cNvPr>
            <p:cNvSpPr txBox="1"/>
            <p:nvPr/>
          </p:nvSpPr>
          <p:spPr>
            <a:xfrm rot="5400000">
              <a:off x="4166132" y="3817875"/>
              <a:ext cx="622286" cy="369332"/>
            </a:xfrm>
            <a:prstGeom prst="rect">
              <a:avLst/>
            </a:prstGeom>
            <a:solidFill>
              <a:schemeClr val="bg1"/>
            </a:solidFill>
          </p:spPr>
          <p:txBody>
            <a:bodyPr wrap="square" rtlCol="0">
              <a:spAutoFit/>
            </a:bodyPr>
            <a:lstStyle/>
            <a:p>
              <a:r>
                <a:rPr lang="en-CH" dirty="0">
                  <a:latin typeface="Suisse Int'l Medium" panose="020B0604000000000000" pitchFamily="34" charset="-78"/>
                  <a:ea typeface="Helvetica Neue" panose="02000503000000020004" pitchFamily="2" charset="0"/>
                  <a:cs typeface="Helvetica Neue" panose="02000503000000020004" pitchFamily="2" charset="0"/>
                </a:rPr>
                <a:t>Dec</a:t>
              </a:r>
            </a:p>
          </p:txBody>
        </p:sp>
        <p:sp>
          <p:nvSpPr>
            <p:cNvPr id="17" name="TextBox 16">
              <a:extLst>
                <a:ext uri="{FF2B5EF4-FFF2-40B4-BE49-F238E27FC236}">
                  <a16:creationId xmlns:a16="http://schemas.microsoft.com/office/drawing/2014/main" id="{DF2BD9E8-9890-2FC6-A711-B9190AD37485}"/>
                </a:ext>
              </a:extLst>
            </p:cNvPr>
            <p:cNvSpPr txBox="1"/>
            <p:nvPr/>
          </p:nvSpPr>
          <p:spPr>
            <a:xfrm>
              <a:off x="2670149" y="2651398"/>
              <a:ext cx="646331" cy="369332"/>
            </a:xfrm>
            <a:prstGeom prst="rect">
              <a:avLst/>
            </a:prstGeom>
            <a:solidFill>
              <a:schemeClr val="bg1"/>
            </a:solidFill>
          </p:spPr>
          <p:txBody>
            <a:bodyPr wrap="square" rtlCol="0">
              <a:spAutoFit/>
            </a:bodyPr>
            <a:lstStyle/>
            <a:p>
              <a:r>
                <a:rPr lang="en-CH" dirty="0">
                  <a:latin typeface="Suisse Int'l Medium" panose="020B0604000000000000" pitchFamily="34" charset="-78"/>
                  <a:ea typeface="Helvetica Neue" panose="02000503000000020004" pitchFamily="2" charset="0"/>
                  <a:cs typeface="Helvetica Neue" panose="02000503000000020004" pitchFamily="2" charset="0"/>
                </a:rPr>
                <a:t>Eval</a:t>
              </a:r>
            </a:p>
          </p:txBody>
        </p:sp>
      </p:grpSp>
      <p:pic>
        <p:nvPicPr>
          <p:cNvPr id="6" name="Picture 5">
            <a:extLst>
              <a:ext uri="{FF2B5EF4-FFF2-40B4-BE49-F238E27FC236}">
                <a16:creationId xmlns:a16="http://schemas.microsoft.com/office/drawing/2014/main" id="{272082FB-A05D-94C7-2436-7937A6E2A4C6}"/>
              </a:ext>
            </a:extLst>
          </p:cNvPr>
          <p:cNvPicPr>
            <a:picLocks noChangeAspect="1"/>
          </p:cNvPicPr>
          <p:nvPr/>
        </p:nvPicPr>
        <p:blipFill>
          <a:blip r:embed="rId3"/>
          <a:stretch>
            <a:fillRect/>
          </a:stretch>
        </p:blipFill>
        <p:spPr>
          <a:xfrm rot="5400000">
            <a:off x="7149931" y="1824077"/>
            <a:ext cx="2757751" cy="4116968"/>
          </a:xfrm>
          <a:prstGeom prst="rect">
            <a:avLst/>
          </a:prstGeom>
        </p:spPr>
      </p:pic>
      <p:sp>
        <p:nvSpPr>
          <p:cNvPr id="11" name="TextBox 10">
            <a:extLst>
              <a:ext uri="{FF2B5EF4-FFF2-40B4-BE49-F238E27FC236}">
                <a16:creationId xmlns:a16="http://schemas.microsoft.com/office/drawing/2014/main" id="{E42AC578-B801-C4CA-E61D-168D92492436}"/>
              </a:ext>
            </a:extLst>
          </p:cNvPr>
          <p:cNvSpPr txBox="1"/>
          <p:nvPr/>
        </p:nvSpPr>
        <p:spPr>
          <a:xfrm>
            <a:off x="6453638" y="5351189"/>
            <a:ext cx="4816705" cy="369332"/>
          </a:xfrm>
          <a:prstGeom prst="rect">
            <a:avLst/>
          </a:prstGeom>
          <a:noFill/>
        </p:spPr>
        <p:txBody>
          <a:bodyPr wrap="square" rtlCol="0">
            <a:spAutoFit/>
          </a:bodyPr>
          <a:lstStyle/>
          <a:p>
            <a:r>
              <a:rPr lang="en-GB" sz="900"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F</a:t>
            </a:r>
            <a:r>
              <a:rPr lang="en-CH" sz="900"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rom US Patent 11487894B2 “Performing Secure Queries from a Higher Security Domain of Information in a Lower Security Domain”, 2022, IBM</a:t>
            </a:r>
          </a:p>
        </p:txBody>
      </p:sp>
    </p:spTree>
    <p:extLst>
      <p:ext uri="{BB962C8B-B14F-4D97-AF65-F5344CB8AC3E}">
        <p14:creationId xmlns:p14="http://schemas.microsoft.com/office/powerpoint/2010/main" val="3667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6F27B933-FABD-A8B6-E479-C6FC5AEDB1E3}"/>
              </a:ext>
            </a:extLst>
          </p:cNvPr>
          <p:cNvSpPr/>
          <p:nvPr/>
        </p:nvSpPr>
        <p:spPr>
          <a:xfrm rot="3602025">
            <a:off x="5670036" y="627399"/>
            <a:ext cx="6446164" cy="6591457"/>
          </a:xfrm>
          <a:custGeom>
            <a:avLst/>
            <a:gdLst>
              <a:gd name="connsiteX0" fmla="*/ 0 w 6446164"/>
              <a:gd name="connsiteY0" fmla="*/ 3877879 h 6591457"/>
              <a:gd name="connsiteX1" fmla="*/ 2235850 w 6446164"/>
              <a:gd name="connsiteY1" fmla="*/ 0 h 6591457"/>
              <a:gd name="connsiteX2" fmla="*/ 6446164 w 6446164"/>
              <a:gd name="connsiteY2" fmla="*/ 2427521 h 6591457"/>
              <a:gd name="connsiteX3" fmla="*/ 4210314 w 6446164"/>
              <a:gd name="connsiteY3" fmla="*/ 6305399 h 6591457"/>
              <a:gd name="connsiteX4" fmla="*/ 3647946 w 6446164"/>
              <a:gd name="connsiteY4" fmla="*/ 5981157 h 6591457"/>
              <a:gd name="connsiteX5" fmla="*/ 3647946 w 6446164"/>
              <a:gd name="connsiteY5" fmla="*/ 6134257 h 6591457"/>
              <a:gd name="connsiteX6" fmla="*/ 3190746 w 6446164"/>
              <a:gd name="connsiteY6" fmla="*/ 6591457 h 6591457"/>
              <a:gd name="connsiteX7" fmla="*/ 2733546 w 6446164"/>
              <a:gd name="connsiteY7" fmla="*/ 6134257 h 6591457"/>
              <a:gd name="connsiteX8" fmla="*/ 3098604 w 6446164"/>
              <a:gd name="connsiteY8" fmla="*/ 5686346 h 6591457"/>
              <a:gd name="connsiteX9" fmla="*/ 3130964 w 6446164"/>
              <a:gd name="connsiteY9" fmla="*/ 5683083 h 65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6164" h="6591457">
                <a:moveTo>
                  <a:pt x="0" y="3877879"/>
                </a:moveTo>
                <a:lnTo>
                  <a:pt x="2235850" y="0"/>
                </a:lnTo>
                <a:lnTo>
                  <a:pt x="6446164" y="2427521"/>
                </a:lnTo>
                <a:lnTo>
                  <a:pt x="4210314" y="6305399"/>
                </a:lnTo>
                <a:lnTo>
                  <a:pt x="3647946" y="5981157"/>
                </a:lnTo>
                <a:lnTo>
                  <a:pt x="3647946" y="6134257"/>
                </a:lnTo>
                <a:cubicBezTo>
                  <a:pt x="3647946" y="6386762"/>
                  <a:pt x="3443251" y="6591457"/>
                  <a:pt x="3190746" y="6591457"/>
                </a:cubicBezTo>
                <a:cubicBezTo>
                  <a:pt x="2938241" y="6591457"/>
                  <a:pt x="2733546" y="6386762"/>
                  <a:pt x="2733546" y="6134257"/>
                </a:cubicBezTo>
                <a:cubicBezTo>
                  <a:pt x="2733546" y="5913315"/>
                  <a:pt x="2890266" y="5728978"/>
                  <a:pt x="3098604" y="5686346"/>
                </a:cubicBezTo>
                <a:lnTo>
                  <a:pt x="3130964" y="5683083"/>
                </a:lnTo>
                <a:close/>
              </a:path>
            </a:pathLst>
          </a:cu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dirty="0">
              <a:latin typeface="Suisse Int'l Medium" panose="020B0604000000000000" pitchFamily="34" charset="-78"/>
            </a:endParaRPr>
          </a:p>
        </p:txBody>
      </p:sp>
      <p:sp>
        <p:nvSpPr>
          <p:cNvPr id="8" name="Freeform 7">
            <a:extLst>
              <a:ext uri="{FF2B5EF4-FFF2-40B4-BE49-F238E27FC236}">
                <a16:creationId xmlns:a16="http://schemas.microsoft.com/office/drawing/2014/main" id="{2379696B-C27D-6E4A-8CE2-1EAEF2F47A49}"/>
              </a:ext>
            </a:extLst>
          </p:cNvPr>
          <p:cNvSpPr/>
          <p:nvPr/>
        </p:nvSpPr>
        <p:spPr>
          <a:xfrm>
            <a:off x="4504188" y="1418987"/>
            <a:ext cx="3093155" cy="2284669"/>
          </a:xfrm>
          <a:custGeom>
            <a:avLst/>
            <a:gdLst>
              <a:gd name="connsiteX0" fmla="*/ 0 w 3093155"/>
              <a:gd name="connsiteY0" fmla="*/ 0 h 2284669"/>
              <a:gd name="connsiteX1" fmla="*/ 2271600 w 3093155"/>
              <a:gd name="connsiteY1" fmla="*/ 0 h 2284669"/>
              <a:gd name="connsiteX2" fmla="*/ 2271600 w 3093155"/>
              <a:gd name="connsiteY2" fmla="*/ 703264 h 2284669"/>
              <a:gd name="connsiteX3" fmla="*/ 2276513 w 3093155"/>
              <a:gd name="connsiteY3" fmla="*/ 697016 h 2284669"/>
              <a:gd name="connsiteX4" fmla="*/ 2918508 w 3093155"/>
              <a:gd name="connsiteY4" fmla="*/ 620164 h 2284669"/>
              <a:gd name="connsiteX5" fmla="*/ 2995360 w 3093155"/>
              <a:gd name="connsiteY5" fmla="*/ 1262158 h 2284669"/>
              <a:gd name="connsiteX6" fmla="*/ 2353365 w 3093155"/>
              <a:gd name="connsiteY6" fmla="*/ 1339011 h 2284669"/>
              <a:gd name="connsiteX7" fmla="*/ 2271600 w 3093155"/>
              <a:gd name="connsiteY7" fmla="*/ 1274729 h 2284669"/>
              <a:gd name="connsiteX8" fmla="*/ 2271600 w 3093155"/>
              <a:gd name="connsiteY8" fmla="*/ 2284669 h 2284669"/>
              <a:gd name="connsiteX9" fmla="*/ 0 w 3093155"/>
              <a:gd name="connsiteY9" fmla="*/ 2284669 h 22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155" h="2284669">
                <a:moveTo>
                  <a:pt x="0" y="0"/>
                </a:moveTo>
                <a:lnTo>
                  <a:pt x="2271600" y="0"/>
                </a:lnTo>
                <a:lnTo>
                  <a:pt x="2271600" y="703264"/>
                </a:lnTo>
                <a:lnTo>
                  <a:pt x="2276513" y="697016"/>
                </a:lnTo>
                <a:cubicBezTo>
                  <a:pt x="2432573" y="498511"/>
                  <a:pt x="2720003" y="464103"/>
                  <a:pt x="2918508" y="620164"/>
                </a:cubicBezTo>
                <a:cubicBezTo>
                  <a:pt x="3117012" y="776224"/>
                  <a:pt x="3151420" y="1063654"/>
                  <a:pt x="2995360" y="1262158"/>
                </a:cubicBezTo>
                <a:cubicBezTo>
                  <a:pt x="2839300" y="1460663"/>
                  <a:pt x="2551869" y="1495071"/>
                  <a:pt x="2353365" y="1339011"/>
                </a:cubicBezTo>
                <a:lnTo>
                  <a:pt x="2271600" y="1274729"/>
                </a:lnTo>
                <a:lnTo>
                  <a:pt x="2271600" y="2284669"/>
                </a:lnTo>
                <a:lnTo>
                  <a:pt x="0" y="228466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a:p>
        </p:txBody>
      </p:sp>
      <p:sp>
        <p:nvSpPr>
          <p:cNvPr id="56" name="Content Placeholder 30">
            <a:extLst>
              <a:ext uri="{FF2B5EF4-FFF2-40B4-BE49-F238E27FC236}">
                <a16:creationId xmlns:a16="http://schemas.microsoft.com/office/drawing/2014/main" id="{3369E6B3-C0E9-429D-6258-DEAB2DEA1AED}"/>
              </a:ext>
            </a:extLst>
          </p:cNvPr>
          <p:cNvSpPr txBox="1">
            <a:spLocks/>
          </p:cNvSpPr>
          <p:nvPr/>
        </p:nvSpPr>
        <p:spPr>
          <a:xfrm>
            <a:off x="943429" y="1418988"/>
            <a:ext cx="4261844" cy="4859338"/>
          </a:xfrm>
          <a:prstGeom prst="rect">
            <a:avLst/>
          </a:prstGeom>
          <a:solidFill>
            <a:schemeClr val="bg1">
              <a:lumMod val="85000"/>
            </a:schemeClr>
          </a:solidFill>
          <a:ln>
            <a:noFill/>
          </a:ln>
        </p:spPr>
        <p:txBody>
          <a:bodyPr tIns="360000" anchor="t"/>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H" sz="3200" dirty="0">
                <a:latin typeface="Suisse Int'l Medium" panose="020B0604000000000000" pitchFamily="34" charset="-78"/>
              </a:rPr>
              <a:t>FHE</a:t>
            </a:r>
          </a:p>
        </p:txBody>
      </p:sp>
      <p:sp>
        <p:nvSpPr>
          <p:cNvPr id="57" name="Teardrop 56">
            <a:extLst>
              <a:ext uri="{FF2B5EF4-FFF2-40B4-BE49-F238E27FC236}">
                <a16:creationId xmlns:a16="http://schemas.microsoft.com/office/drawing/2014/main" id="{B175762A-AD14-74F8-4443-EB6C1BB7C01A}"/>
              </a:ext>
            </a:extLst>
          </p:cNvPr>
          <p:cNvSpPr/>
          <p:nvPr/>
        </p:nvSpPr>
        <p:spPr>
          <a:xfrm rot="3602025">
            <a:off x="4406045" y="4864918"/>
            <a:ext cx="914400" cy="87059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latin typeface="Suisse Int'l Medium" panose="020B0604000000000000" pitchFamily="34" charset="-78"/>
            </a:endParaRPr>
          </a:p>
        </p:txBody>
      </p:sp>
      <p:sp>
        <p:nvSpPr>
          <p:cNvPr id="5" name="Title 4">
            <a:extLst>
              <a:ext uri="{FF2B5EF4-FFF2-40B4-BE49-F238E27FC236}">
                <a16:creationId xmlns:a16="http://schemas.microsoft.com/office/drawing/2014/main" id="{37EB3BF7-F779-67BB-4309-E0203AE313AC}"/>
              </a:ext>
            </a:extLst>
          </p:cNvPr>
          <p:cNvSpPr>
            <a:spLocks noGrp="1"/>
          </p:cNvSpPr>
          <p:nvPr>
            <p:ph type="title"/>
          </p:nvPr>
        </p:nvSpPr>
        <p:spPr/>
        <p:txBody>
          <a:bodyPr/>
          <a:lstStyle/>
          <a:p>
            <a:r>
              <a:rPr lang="en-CH" dirty="0"/>
              <a:t>Challenge #2: algebra mismatch</a:t>
            </a:r>
          </a:p>
        </p:txBody>
      </p:sp>
      <p:sp>
        <p:nvSpPr>
          <p:cNvPr id="4" name="Slide Number Placeholder 3">
            <a:extLst>
              <a:ext uri="{FF2B5EF4-FFF2-40B4-BE49-F238E27FC236}">
                <a16:creationId xmlns:a16="http://schemas.microsoft.com/office/drawing/2014/main" id="{C5E6502E-FF36-AD4B-96BE-EE933DE3BB61}"/>
              </a:ext>
            </a:extLst>
          </p:cNvPr>
          <p:cNvSpPr>
            <a:spLocks noGrp="1"/>
          </p:cNvSpPr>
          <p:nvPr>
            <p:ph type="sldNum" sz="quarter" idx="12"/>
          </p:nvPr>
        </p:nvSpPr>
        <p:spPr/>
        <p:txBody>
          <a:bodyPr/>
          <a:lstStyle/>
          <a:p>
            <a:fld id="{2C583B8F-3501-A64D-811B-281359A1CBF7}" type="slidenum">
              <a:rPr lang="en-CH" smtClean="0"/>
              <a:t>20</a:t>
            </a:fld>
            <a:endParaRPr lang="en-CH" dirty="0"/>
          </a:p>
        </p:txBody>
      </p:sp>
      <p:sp>
        <p:nvSpPr>
          <p:cNvPr id="3" name="TextBox 2">
            <a:extLst>
              <a:ext uri="{FF2B5EF4-FFF2-40B4-BE49-F238E27FC236}">
                <a16:creationId xmlns:a16="http://schemas.microsoft.com/office/drawing/2014/main" id="{2C1ED14C-2487-A3E8-C4D8-82B54B9EC14A}"/>
              </a:ext>
            </a:extLst>
          </p:cNvPr>
          <p:cNvSpPr txBox="1"/>
          <p:nvPr/>
        </p:nvSpPr>
        <p:spPr>
          <a:xfrm>
            <a:off x="8506309" y="1670616"/>
            <a:ext cx="1002197" cy="584775"/>
          </a:xfrm>
          <a:prstGeom prst="rect">
            <a:avLst/>
          </a:prstGeom>
          <a:noFill/>
        </p:spPr>
        <p:txBody>
          <a:bodyPr wrap="none" rtlCol="0">
            <a:spAutoFit/>
          </a:bodyPr>
          <a:lstStyle/>
          <a:p>
            <a:r>
              <a:rPr lang="en-CH" sz="3200" b="1" dirty="0">
                <a:latin typeface="Suisse Int'l Medium" panose="020B0604000000000000" pitchFamily="34" charset="-78"/>
                <a:ea typeface="Helvetica Neue" panose="02000503000000020004" pitchFamily="2" charset="0"/>
                <a:cs typeface="Helvetica Neue" panose="02000503000000020004" pitchFamily="2" charset="0"/>
              </a:rPr>
              <a:t>ZKP</a:t>
            </a:r>
          </a:p>
        </p:txBody>
      </p:sp>
      <p:sp>
        <p:nvSpPr>
          <p:cNvPr id="16" name="Triangle 15">
            <a:extLst>
              <a:ext uri="{FF2B5EF4-FFF2-40B4-BE49-F238E27FC236}">
                <a16:creationId xmlns:a16="http://schemas.microsoft.com/office/drawing/2014/main" id="{2246ADC5-0235-3CE7-D0E6-DA5E34B09229}"/>
              </a:ext>
            </a:extLst>
          </p:cNvPr>
          <p:cNvSpPr/>
          <p:nvPr/>
        </p:nvSpPr>
        <p:spPr>
          <a:xfrm rot="16200000">
            <a:off x="4844468" y="2023115"/>
            <a:ext cx="1086950" cy="87368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C8FD051-13E2-75E4-3043-5A7DF4FFE550}"/>
                  </a:ext>
                </a:extLst>
              </p:cNvPr>
              <p:cNvSpPr/>
              <p:nvPr/>
            </p:nvSpPr>
            <p:spPr>
              <a:xfrm>
                <a:off x="1363566" y="5781609"/>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rPr>
                          </m:ctrlPr>
                        </m:sSubSupPr>
                        <m:e>
                          <m:r>
                            <a:rPr lang="en-US" b="1" i="0" smtClean="0">
                              <a:solidFill>
                                <a:schemeClr val="tx1"/>
                              </a:solidFill>
                              <a:latin typeface="Cambria Math" panose="02040503050406030204" pitchFamily="18" charset="0"/>
                              <a:ea typeface="Cambria Math" panose="02040503050406030204" pitchFamily="18" charset="0"/>
                            </a:rPr>
                            <m:t>ℤ</m:t>
                          </m:r>
                        </m:e>
                        <m:sub>
                          <m:r>
                            <a:rPr lang="en-US" b="1" i="0" smtClean="0">
                              <a:solidFill>
                                <a:schemeClr val="tx1"/>
                              </a:solidFill>
                              <a:latin typeface="Cambria Math" panose="02040503050406030204" pitchFamily="18" charset="0"/>
                            </a:rPr>
                            <m:t>𝐭</m:t>
                          </m:r>
                        </m:sub>
                        <m:sup>
                          <m:r>
                            <a:rPr lang="en-US" b="1" i="0" smtClean="0">
                              <a:solidFill>
                                <a:schemeClr val="tx1"/>
                              </a:solidFill>
                              <a:latin typeface="Cambria Math" panose="02040503050406030204" pitchFamily="18" charset="0"/>
                            </a:rPr>
                            <m:t>𝐍</m:t>
                          </m:r>
                        </m:sup>
                      </m:sSubSup>
                    </m:oMath>
                  </m:oMathPara>
                </a14:m>
                <a:endParaRPr lang="en-CH"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6" name="Rectangle 5">
                <a:extLst>
                  <a:ext uri="{FF2B5EF4-FFF2-40B4-BE49-F238E27FC236}">
                    <a16:creationId xmlns:a16="http://schemas.microsoft.com/office/drawing/2014/main" id="{5C8FD051-13E2-75E4-3043-5A7DF4FFE550}"/>
                  </a:ext>
                </a:extLst>
              </p:cNvPr>
              <p:cNvSpPr>
                <a:spLocks noRot="1" noChangeAspect="1" noMove="1" noResize="1" noEditPoints="1" noAdjustHandles="1" noChangeArrowheads="1" noChangeShapeType="1" noTextEdit="1"/>
              </p:cNvSpPr>
              <p:nvPr/>
            </p:nvSpPr>
            <p:spPr>
              <a:xfrm>
                <a:off x="1363566" y="5781609"/>
                <a:ext cx="1080000" cy="540000"/>
              </a:xfrm>
              <a:prstGeom prst="rect">
                <a:avLst/>
              </a:prstGeom>
              <a:blipFill>
                <a:blip r:embed="rId3"/>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783145BD-2D25-29CF-6142-E0E52C6D80D5}"/>
                  </a:ext>
                </a:extLst>
              </p:cNvPr>
              <p:cNvSpPr/>
              <p:nvPr/>
            </p:nvSpPr>
            <p:spPr>
              <a:xfrm>
                <a:off x="3563047" y="5783363"/>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𝓡</m:t>
                          </m:r>
                        </m:e>
                        <m:sub>
                          <m:r>
                            <a:rPr lang="en-US" b="1" i="0" smtClean="0">
                              <a:solidFill>
                                <a:schemeClr val="tx1"/>
                              </a:solidFill>
                              <a:latin typeface="Cambria Math" panose="02040503050406030204" pitchFamily="18" charset="0"/>
                              <a:ea typeface="Cambria Math" panose="02040503050406030204" pitchFamily="18" charset="0"/>
                            </a:rPr>
                            <m:t>𝐭</m:t>
                          </m:r>
                        </m:sub>
                      </m:sSub>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34" name="Rectangle 33">
                <a:extLst>
                  <a:ext uri="{FF2B5EF4-FFF2-40B4-BE49-F238E27FC236}">
                    <a16:creationId xmlns:a16="http://schemas.microsoft.com/office/drawing/2014/main" id="{783145BD-2D25-29CF-6142-E0E52C6D80D5}"/>
                  </a:ext>
                </a:extLst>
              </p:cNvPr>
              <p:cNvSpPr>
                <a:spLocks noRot="1" noChangeAspect="1" noMove="1" noResize="1" noEditPoints="1" noAdjustHandles="1" noChangeArrowheads="1" noChangeShapeType="1" noTextEdit="1"/>
              </p:cNvSpPr>
              <p:nvPr/>
            </p:nvSpPr>
            <p:spPr>
              <a:xfrm>
                <a:off x="3563047" y="5783363"/>
                <a:ext cx="1080000" cy="540000"/>
              </a:xfrm>
              <a:prstGeom prst="rect">
                <a:avLst/>
              </a:prstGeom>
              <a:blipFill>
                <a:blip r:embed="rId4"/>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467E567-DF62-DA01-4456-9F410FB0E6D8}"/>
                  </a:ext>
                </a:extLst>
              </p:cNvPr>
              <p:cNvSpPr/>
              <p:nvPr/>
            </p:nvSpPr>
            <p:spPr>
              <a:xfrm>
                <a:off x="3641453" y="4606086"/>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𝓡</m:t>
                          </m:r>
                        </m:e>
                        <m:sub>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𝐐</m:t>
                              </m:r>
                            </m:e>
                            <m:sub>
                              <m:r>
                                <a:rPr lang="en-US" b="1" i="0" smtClean="0">
                                  <a:solidFill>
                                    <a:schemeClr val="tx1"/>
                                  </a:solidFill>
                                  <a:latin typeface="Cambria Math" panose="02040503050406030204" pitchFamily="18" charset="0"/>
                                  <a:ea typeface="Cambria Math" panose="02040503050406030204" pitchFamily="18" charset="0"/>
                                </a:rPr>
                                <m:t>𝐋</m:t>
                              </m:r>
                            </m:sub>
                          </m:sSub>
                        </m:sub>
                      </m:sSub>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42" name="Rectangle 41">
                <a:extLst>
                  <a:ext uri="{FF2B5EF4-FFF2-40B4-BE49-F238E27FC236}">
                    <a16:creationId xmlns:a16="http://schemas.microsoft.com/office/drawing/2014/main" id="{4467E567-DF62-DA01-4456-9F410FB0E6D8}"/>
                  </a:ext>
                </a:extLst>
              </p:cNvPr>
              <p:cNvSpPr>
                <a:spLocks noRot="1" noChangeAspect="1" noMove="1" noResize="1" noEditPoints="1" noAdjustHandles="1" noChangeArrowheads="1" noChangeShapeType="1" noTextEdit="1"/>
              </p:cNvSpPr>
              <p:nvPr/>
            </p:nvSpPr>
            <p:spPr>
              <a:xfrm>
                <a:off x="3641453" y="4606086"/>
                <a:ext cx="1080000" cy="540000"/>
              </a:xfrm>
              <a:prstGeom prst="rect">
                <a:avLst/>
              </a:prstGeom>
              <a:blipFill>
                <a:blip r:embed="rId5"/>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DCE8652-5C0F-8E00-D3FA-0BD8C5DB6713}"/>
                  </a:ext>
                </a:extLst>
              </p:cNvPr>
              <p:cNvSpPr/>
              <p:nvPr/>
            </p:nvSpPr>
            <p:spPr>
              <a:xfrm>
                <a:off x="3510955" y="3428809"/>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𝓡</m:t>
                          </m:r>
                        </m:e>
                        <m:sub>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𝐐</m:t>
                              </m:r>
                            </m:e>
                            <m:sub>
                              <m:r>
                                <a:rPr lang="en-US" b="1" i="0" smtClean="0">
                                  <a:solidFill>
                                    <a:schemeClr val="tx1"/>
                                  </a:solidFill>
                                  <a:latin typeface="Cambria Math" panose="02040503050406030204" pitchFamily="18" charset="0"/>
                                  <a:ea typeface="Cambria Math" panose="02040503050406030204" pitchFamily="18" charset="0"/>
                                </a:rPr>
                                <m:t>𝐢</m:t>
                              </m:r>
                            </m:sub>
                          </m:sSub>
                        </m:sub>
                      </m:sSub>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43" name="Rectangle 42">
                <a:extLst>
                  <a:ext uri="{FF2B5EF4-FFF2-40B4-BE49-F238E27FC236}">
                    <a16:creationId xmlns:a16="http://schemas.microsoft.com/office/drawing/2014/main" id="{EDCE8652-5C0F-8E00-D3FA-0BD8C5DB6713}"/>
                  </a:ext>
                </a:extLst>
              </p:cNvPr>
              <p:cNvSpPr>
                <a:spLocks noRot="1" noChangeAspect="1" noMove="1" noResize="1" noEditPoints="1" noAdjustHandles="1" noChangeArrowheads="1" noChangeShapeType="1" noTextEdit="1"/>
              </p:cNvSpPr>
              <p:nvPr/>
            </p:nvSpPr>
            <p:spPr>
              <a:xfrm>
                <a:off x="3510955" y="3428809"/>
                <a:ext cx="1080000" cy="540000"/>
              </a:xfrm>
              <a:prstGeom prst="rect">
                <a:avLst/>
              </a:prstGeom>
              <a:blipFill>
                <a:blip r:embed="rId6"/>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DBD49B3-C253-F651-E9D4-85641182D2CD}"/>
                  </a:ext>
                </a:extLst>
              </p:cNvPr>
              <p:cNvSpPr/>
              <p:nvPr/>
            </p:nvSpPr>
            <p:spPr>
              <a:xfrm>
                <a:off x="3511703" y="2293566"/>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𝓡</m:t>
                          </m:r>
                        </m:e>
                        <m:sub>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𝐐</m:t>
                              </m:r>
                            </m:e>
                            <m:sub>
                              <m:r>
                                <a:rPr lang="en-US" b="1" i="0" smtClean="0">
                                  <a:solidFill>
                                    <a:schemeClr val="tx1"/>
                                  </a:solidFill>
                                  <a:latin typeface="Cambria Math" panose="02040503050406030204" pitchFamily="18" charset="0"/>
                                  <a:ea typeface="Cambria Math" panose="02040503050406030204" pitchFamily="18" charset="0"/>
                                </a:rPr>
                                <m:t>𝐢</m:t>
                              </m:r>
                            </m:sub>
                          </m:sSub>
                          <m:r>
                            <a:rPr lang="en-US" b="1" i="0" smtClean="0">
                              <a:solidFill>
                                <a:schemeClr val="tx1"/>
                              </a:solidFill>
                              <a:latin typeface="Cambria Math" panose="02040503050406030204" pitchFamily="18" charset="0"/>
                              <a:ea typeface="Cambria Math" panose="02040503050406030204" pitchFamily="18" charset="0"/>
                            </a:rPr>
                            <m:t>∙</m:t>
                          </m:r>
                          <m:r>
                            <a:rPr lang="en-US" b="1" i="0" smtClean="0">
                              <a:solidFill>
                                <a:schemeClr val="tx1"/>
                              </a:solidFill>
                              <a:latin typeface="Cambria Math" panose="02040503050406030204" pitchFamily="18" charset="0"/>
                              <a:ea typeface="Cambria Math" panose="02040503050406030204" pitchFamily="18" charset="0"/>
                            </a:rPr>
                            <m:t>𝐏</m:t>
                          </m:r>
                        </m:sub>
                      </m:sSub>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46" name="Rectangle 45">
                <a:extLst>
                  <a:ext uri="{FF2B5EF4-FFF2-40B4-BE49-F238E27FC236}">
                    <a16:creationId xmlns:a16="http://schemas.microsoft.com/office/drawing/2014/main" id="{EDBD49B3-C253-F651-E9D4-85641182D2CD}"/>
                  </a:ext>
                </a:extLst>
              </p:cNvPr>
              <p:cNvSpPr>
                <a:spLocks noRot="1" noChangeAspect="1" noMove="1" noResize="1" noEditPoints="1" noAdjustHandles="1" noChangeArrowheads="1" noChangeShapeType="1" noTextEdit="1"/>
              </p:cNvSpPr>
              <p:nvPr/>
            </p:nvSpPr>
            <p:spPr>
              <a:xfrm>
                <a:off x="3511703" y="2293566"/>
                <a:ext cx="1080000" cy="540000"/>
              </a:xfrm>
              <a:prstGeom prst="rect">
                <a:avLst/>
              </a:prstGeom>
              <a:blipFill>
                <a:blip r:embed="rId7"/>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00B482AF-188E-0C9D-7990-3C5B062C1776}"/>
                  </a:ext>
                </a:extLst>
              </p:cNvPr>
              <p:cNvSpPr/>
              <p:nvPr/>
            </p:nvSpPr>
            <p:spPr>
              <a:xfrm>
                <a:off x="1363566" y="4620183"/>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ea typeface="Cambria Math" panose="02040503050406030204" pitchFamily="18" charset="0"/>
                            </a:rPr>
                          </m:ctrlPr>
                        </m:sSubSupPr>
                        <m:e>
                          <m:r>
                            <a:rPr lang="en-US" b="1" i="0" smtClean="0">
                              <a:solidFill>
                                <a:schemeClr val="tx1"/>
                              </a:solidFill>
                              <a:latin typeface="Cambria Math" panose="02040503050406030204" pitchFamily="18" charset="0"/>
                              <a:ea typeface="Cambria Math" panose="02040503050406030204" pitchFamily="18" charset="0"/>
                            </a:rPr>
                            <m:t>ℤ</m:t>
                          </m:r>
                        </m:e>
                        <m:sub>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𝐐</m:t>
                              </m:r>
                            </m:e>
                            <m:sub>
                              <m:r>
                                <a:rPr lang="en-US" b="1" i="0" smtClean="0">
                                  <a:solidFill>
                                    <a:schemeClr val="tx1"/>
                                  </a:solidFill>
                                  <a:latin typeface="Cambria Math" panose="02040503050406030204" pitchFamily="18" charset="0"/>
                                  <a:ea typeface="Cambria Math" panose="02040503050406030204" pitchFamily="18" charset="0"/>
                                </a:rPr>
                                <m:t>𝐋</m:t>
                              </m:r>
                            </m:sub>
                          </m:sSub>
                        </m:sub>
                        <m:sup>
                          <m:r>
                            <a:rPr lang="en-US" b="1" i="0" smtClean="0">
                              <a:solidFill>
                                <a:schemeClr val="tx1"/>
                              </a:solidFill>
                              <a:latin typeface="Cambria Math" panose="02040503050406030204" pitchFamily="18" charset="0"/>
                              <a:ea typeface="Cambria Math" panose="02040503050406030204" pitchFamily="18" charset="0"/>
                            </a:rPr>
                            <m:t>𝐍</m:t>
                          </m:r>
                        </m:sup>
                      </m:sSubSup>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47" name="Rectangle 46">
                <a:extLst>
                  <a:ext uri="{FF2B5EF4-FFF2-40B4-BE49-F238E27FC236}">
                    <a16:creationId xmlns:a16="http://schemas.microsoft.com/office/drawing/2014/main" id="{00B482AF-188E-0C9D-7990-3C5B062C1776}"/>
                  </a:ext>
                </a:extLst>
              </p:cNvPr>
              <p:cNvSpPr>
                <a:spLocks noRot="1" noChangeAspect="1" noMove="1" noResize="1" noEditPoints="1" noAdjustHandles="1" noChangeArrowheads="1" noChangeShapeType="1" noTextEdit="1"/>
              </p:cNvSpPr>
              <p:nvPr/>
            </p:nvSpPr>
            <p:spPr>
              <a:xfrm>
                <a:off x="1363566" y="4620183"/>
                <a:ext cx="1080000" cy="540000"/>
              </a:xfrm>
              <a:prstGeom prst="rect">
                <a:avLst/>
              </a:prstGeom>
              <a:blipFill>
                <a:blip r:embed="rId8"/>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CDDE12A-6932-032E-9048-477D14E5B60B}"/>
                  </a:ext>
                </a:extLst>
              </p:cNvPr>
              <p:cNvSpPr/>
              <p:nvPr/>
            </p:nvSpPr>
            <p:spPr>
              <a:xfrm>
                <a:off x="1363566" y="2297333"/>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ea typeface="Cambria Math" panose="02040503050406030204" pitchFamily="18" charset="0"/>
                            </a:rPr>
                          </m:ctrlPr>
                        </m:sSubSupPr>
                        <m:e>
                          <m:r>
                            <a:rPr lang="en-US" b="1" i="0" smtClean="0">
                              <a:solidFill>
                                <a:schemeClr val="tx1"/>
                              </a:solidFill>
                              <a:latin typeface="Cambria Math" panose="02040503050406030204" pitchFamily="18" charset="0"/>
                              <a:ea typeface="Cambria Math" panose="02040503050406030204" pitchFamily="18" charset="0"/>
                            </a:rPr>
                            <m:t>ℤ</m:t>
                          </m:r>
                        </m:e>
                        <m:sub>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𝐐</m:t>
                              </m:r>
                            </m:e>
                            <m:sub>
                              <m:r>
                                <a:rPr lang="en-US" b="1" i="0" smtClean="0">
                                  <a:solidFill>
                                    <a:schemeClr val="tx1"/>
                                  </a:solidFill>
                                  <a:latin typeface="Cambria Math" panose="02040503050406030204" pitchFamily="18" charset="0"/>
                                  <a:ea typeface="Cambria Math" panose="02040503050406030204" pitchFamily="18" charset="0"/>
                                </a:rPr>
                                <m:t>𝐢</m:t>
                              </m:r>
                            </m:sub>
                          </m:sSub>
                          <m:r>
                            <a:rPr lang="en-US" b="1" i="0">
                              <a:solidFill>
                                <a:schemeClr val="tx1"/>
                              </a:solidFill>
                              <a:latin typeface="Cambria Math" panose="02040503050406030204" pitchFamily="18" charset="0"/>
                              <a:ea typeface="Cambria Math" panose="02040503050406030204" pitchFamily="18" charset="0"/>
                            </a:rPr>
                            <m:t>∙</m:t>
                          </m:r>
                          <m:r>
                            <a:rPr lang="en-US" b="1" i="0" smtClean="0">
                              <a:solidFill>
                                <a:schemeClr val="tx1"/>
                              </a:solidFill>
                              <a:latin typeface="Cambria Math" panose="02040503050406030204" pitchFamily="18" charset="0"/>
                              <a:ea typeface="Cambria Math" panose="02040503050406030204" pitchFamily="18" charset="0"/>
                            </a:rPr>
                            <m:t>𝐏</m:t>
                          </m:r>
                        </m:sub>
                        <m:sup>
                          <m:r>
                            <a:rPr lang="en-US" b="1" i="0" smtClean="0">
                              <a:solidFill>
                                <a:schemeClr val="tx1"/>
                              </a:solidFill>
                              <a:latin typeface="Cambria Math" panose="02040503050406030204" pitchFamily="18" charset="0"/>
                              <a:ea typeface="Cambria Math" panose="02040503050406030204" pitchFamily="18" charset="0"/>
                            </a:rPr>
                            <m:t>𝐍</m:t>
                          </m:r>
                        </m:sup>
                      </m:sSubSup>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48" name="Rectangle 47">
                <a:extLst>
                  <a:ext uri="{FF2B5EF4-FFF2-40B4-BE49-F238E27FC236}">
                    <a16:creationId xmlns:a16="http://schemas.microsoft.com/office/drawing/2014/main" id="{ACDDE12A-6932-032E-9048-477D14E5B60B}"/>
                  </a:ext>
                </a:extLst>
              </p:cNvPr>
              <p:cNvSpPr>
                <a:spLocks noRot="1" noChangeAspect="1" noMove="1" noResize="1" noEditPoints="1" noAdjustHandles="1" noChangeArrowheads="1" noChangeShapeType="1" noTextEdit="1"/>
              </p:cNvSpPr>
              <p:nvPr/>
            </p:nvSpPr>
            <p:spPr>
              <a:xfrm>
                <a:off x="1363566" y="2297333"/>
                <a:ext cx="1080000" cy="540000"/>
              </a:xfrm>
              <a:prstGeom prst="rect">
                <a:avLst/>
              </a:prstGeom>
              <a:blipFill>
                <a:blip r:embed="rId9"/>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F4B5AD4B-88B8-5894-F63F-5D52130E07BF}"/>
                  </a:ext>
                </a:extLst>
              </p:cNvPr>
              <p:cNvSpPr/>
              <p:nvPr/>
            </p:nvSpPr>
            <p:spPr>
              <a:xfrm>
                <a:off x="1363566" y="3458758"/>
                <a:ext cx="108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ea typeface="Cambria Math" panose="02040503050406030204" pitchFamily="18" charset="0"/>
                            </a:rPr>
                          </m:ctrlPr>
                        </m:sSubSupPr>
                        <m:e>
                          <m:r>
                            <a:rPr lang="en-US" b="1" i="0" smtClean="0">
                              <a:solidFill>
                                <a:schemeClr val="tx1"/>
                              </a:solidFill>
                              <a:latin typeface="Cambria Math" panose="02040503050406030204" pitchFamily="18" charset="0"/>
                              <a:ea typeface="Cambria Math" panose="02040503050406030204" pitchFamily="18" charset="0"/>
                            </a:rPr>
                            <m:t>ℤ</m:t>
                          </m:r>
                        </m:e>
                        <m:sub>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0" smtClean="0">
                                  <a:solidFill>
                                    <a:schemeClr val="tx1"/>
                                  </a:solidFill>
                                  <a:latin typeface="Cambria Math" panose="02040503050406030204" pitchFamily="18" charset="0"/>
                                  <a:ea typeface="Cambria Math" panose="02040503050406030204" pitchFamily="18" charset="0"/>
                                </a:rPr>
                                <m:t>𝐐</m:t>
                              </m:r>
                            </m:e>
                            <m:sub>
                              <m:r>
                                <a:rPr lang="en-US" b="1" i="0" smtClean="0">
                                  <a:solidFill>
                                    <a:schemeClr val="tx1"/>
                                  </a:solidFill>
                                  <a:latin typeface="Cambria Math" panose="02040503050406030204" pitchFamily="18" charset="0"/>
                                  <a:ea typeface="Cambria Math" panose="02040503050406030204" pitchFamily="18" charset="0"/>
                                </a:rPr>
                                <m:t>𝐢</m:t>
                              </m:r>
                            </m:sub>
                          </m:sSub>
                        </m:sub>
                        <m:sup>
                          <m:r>
                            <a:rPr lang="en-US" b="1" i="0" smtClean="0">
                              <a:solidFill>
                                <a:schemeClr val="tx1"/>
                              </a:solidFill>
                              <a:latin typeface="Cambria Math" panose="02040503050406030204" pitchFamily="18" charset="0"/>
                              <a:ea typeface="Cambria Math" panose="02040503050406030204" pitchFamily="18" charset="0"/>
                            </a:rPr>
                            <m:t>𝐍</m:t>
                          </m:r>
                        </m:sup>
                      </m:sSubSup>
                    </m:oMath>
                  </m:oMathPara>
                </a14:m>
                <a:endParaRPr lang="en-US"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49" name="Rectangle 48">
                <a:extLst>
                  <a:ext uri="{FF2B5EF4-FFF2-40B4-BE49-F238E27FC236}">
                    <a16:creationId xmlns:a16="http://schemas.microsoft.com/office/drawing/2014/main" id="{F4B5AD4B-88B8-5894-F63F-5D52130E07BF}"/>
                  </a:ext>
                </a:extLst>
              </p:cNvPr>
              <p:cNvSpPr>
                <a:spLocks noRot="1" noChangeAspect="1" noMove="1" noResize="1" noEditPoints="1" noAdjustHandles="1" noChangeArrowheads="1" noChangeShapeType="1" noTextEdit="1"/>
              </p:cNvSpPr>
              <p:nvPr/>
            </p:nvSpPr>
            <p:spPr>
              <a:xfrm>
                <a:off x="1363566" y="3458758"/>
                <a:ext cx="1080000" cy="540000"/>
              </a:xfrm>
              <a:prstGeom prst="rect">
                <a:avLst/>
              </a:prstGeom>
              <a:blipFill>
                <a:blip r:embed="rId10"/>
                <a:stretch>
                  <a:fillRect/>
                </a:stretch>
              </a:blipFill>
              <a:ln>
                <a:noFill/>
              </a:ln>
            </p:spPr>
            <p:txBody>
              <a:bodyPr/>
              <a:lstStyle/>
              <a:p>
                <a:r>
                  <a:rPr lang="en-CH">
                    <a:noFill/>
                  </a:rPr>
                  <a:t> </a:t>
                </a:r>
              </a:p>
            </p:txBody>
          </p:sp>
        </mc:Fallback>
      </mc:AlternateContent>
      <p:cxnSp>
        <p:nvCxnSpPr>
          <p:cNvPr id="50" name="Straight Arrow Connector 49">
            <a:extLst>
              <a:ext uri="{FF2B5EF4-FFF2-40B4-BE49-F238E27FC236}">
                <a16:creationId xmlns:a16="http://schemas.microsoft.com/office/drawing/2014/main" id="{A014D8C3-01AA-91E6-5958-C684C8CDC69A}"/>
              </a:ext>
            </a:extLst>
          </p:cNvPr>
          <p:cNvCxnSpPr>
            <a:cxnSpLocks/>
          </p:cNvCxnSpPr>
          <p:nvPr/>
        </p:nvCxnSpPr>
        <p:spPr>
          <a:xfrm>
            <a:off x="2153070" y="6051609"/>
            <a:ext cx="1620000"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8343CDC-BEC7-F49C-BC7A-08AB1557AFE7}"/>
              </a:ext>
            </a:extLst>
          </p:cNvPr>
          <p:cNvCxnSpPr>
            <a:cxnSpLocks/>
          </p:cNvCxnSpPr>
          <p:nvPr/>
        </p:nvCxnSpPr>
        <p:spPr>
          <a:xfrm flipV="1">
            <a:off x="4079166" y="5017191"/>
            <a:ext cx="0" cy="877984"/>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1BBF730-1832-1847-53A3-59D41351F53F}"/>
              </a:ext>
            </a:extLst>
          </p:cNvPr>
          <p:cNvSpPr txBox="1"/>
          <p:nvPr/>
        </p:nvSpPr>
        <p:spPr>
          <a:xfrm rot="5400000">
            <a:off x="3855209" y="5373967"/>
            <a:ext cx="540001" cy="230832"/>
          </a:xfrm>
          <a:prstGeom prst="rect">
            <a:avLst/>
          </a:prstGeom>
          <a:solidFill>
            <a:schemeClr val="bg1">
              <a:lumMod val="85000"/>
            </a:schemeClr>
          </a:solidFill>
        </p:spPr>
        <p:txBody>
          <a:bodyPr wrap="square" lIns="0" rIns="0" bIns="0" rtlCol="0">
            <a:spAutoFit/>
          </a:bodyPr>
          <a:lstStyle/>
          <a:p>
            <a:pPr algn="ctr"/>
            <a:r>
              <a:rPr lang="en-CH" sz="1200" b="1" dirty="0">
                <a:latin typeface="Suisse Int'l Medium" panose="020B0604000000000000" pitchFamily="34" charset="-78"/>
                <a:ea typeface="Helvetica Neue" panose="02000503000000020004" pitchFamily="2" charset="0"/>
                <a:cs typeface="Helvetica Neue" panose="02000503000000020004" pitchFamily="2" charset="0"/>
              </a:rPr>
              <a:t>embed</a:t>
            </a:r>
          </a:p>
        </p:txBody>
      </p:sp>
      <p:grpSp>
        <p:nvGrpSpPr>
          <p:cNvPr id="53" name="Group 52">
            <a:extLst>
              <a:ext uri="{FF2B5EF4-FFF2-40B4-BE49-F238E27FC236}">
                <a16:creationId xmlns:a16="http://schemas.microsoft.com/office/drawing/2014/main" id="{4C6D088F-7DE1-C2D9-6439-9169E81821DE}"/>
              </a:ext>
            </a:extLst>
          </p:cNvPr>
          <p:cNvGrpSpPr/>
          <p:nvPr/>
        </p:nvGrpSpPr>
        <p:grpSpPr>
          <a:xfrm rot="5400000">
            <a:off x="1351829" y="4696086"/>
            <a:ext cx="360001" cy="360000"/>
            <a:chOff x="4357500" y="5121053"/>
            <a:chExt cx="360001" cy="360000"/>
          </a:xfrm>
        </p:grpSpPr>
        <p:sp>
          <p:nvSpPr>
            <p:cNvPr id="87" name="Arc 86">
              <a:extLst>
                <a:ext uri="{FF2B5EF4-FFF2-40B4-BE49-F238E27FC236}">
                  <a16:creationId xmlns:a16="http://schemas.microsoft.com/office/drawing/2014/main" id="{E74277FC-2468-9240-C575-3DC70A584FCC}"/>
                </a:ext>
              </a:extLst>
            </p:cNvPr>
            <p:cNvSpPr>
              <a:spLocks noChangeAspect="1"/>
            </p:cNvSpPr>
            <p:nvPr/>
          </p:nvSpPr>
          <p:spPr>
            <a:xfrm rot="5400000">
              <a:off x="4357501" y="5121053"/>
              <a:ext cx="360000" cy="360000"/>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88" name="Arc 87">
              <a:extLst>
                <a:ext uri="{FF2B5EF4-FFF2-40B4-BE49-F238E27FC236}">
                  <a16:creationId xmlns:a16="http://schemas.microsoft.com/office/drawing/2014/main" id="{10165E12-9E94-AA10-9A1C-246C22C1CE55}"/>
                </a:ext>
              </a:extLst>
            </p:cNvPr>
            <p:cNvSpPr>
              <a:spLocks noChangeAspect="1"/>
            </p:cNvSpPr>
            <p:nvPr/>
          </p:nvSpPr>
          <p:spPr>
            <a:xfrm rot="10800000">
              <a:off x="4357501" y="5121053"/>
              <a:ext cx="360000" cy="360000"/>
            </a:xfrm>
            <a:prstGeom prst="arc">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89" name="Straight Arrow Connector 88">
              <a:extLst>
                <a:ext uri="{FF2B5EF4-FFF2-40B4-BE49-F238E27FC236}">
                  <a16:creationId xmlns:a16="http://schemas.microsoft.com/office/drawing/2014/main" id="{B0AF7C07-2DF1-8D03-9174-786F591A066A}"/>
                </a:ext>
              </a:extLst>
            </p:cNvPr>
            <p:cNvCxnSpPr>
              <a:cxnSpLocks/>
            </p:cNvCxnSpPr>
            <p:nvPr/>
          </p:nvCxnSpPr>
          <p:spPr>
            <a:xfrm flipV="1">
              <a:off x="4717501" y="5121053"/>
              <a:ext cx="0" cy="1800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E00B854-EE61-EB49-0B07-5FA90C7D76A9}"/>
                </a:ext>
              </a:extLst>
            </p:cNvPr>
            <p:cNvCxnSpPr>
              <a:cxnSpLocks/>
            </p:cNvCxnSpPr>
            <p:nvPr/>
          </p:nvCxnSpPr>
          <p:spPr>
            <a:xfrm flipV="1">
              <a:off x="4357500" y="5121053"/>
              <a:ext cx="0" cy="18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DD79A736-8B3F-4BFB-0D53-4553616CC580}"/>
              </a:ext>
            </a:extLst>
          </p:cNvPr>
          <p:cNvSpPr txBox="1"/>
          <p:nvPr/>
        </p:nvSpPr>
        <p:spPr>
          <a:xfrm>
            <a:off x="1020201" y="4740192"/>
            <a:ext cx="579005" cy="276999"/>
          </a:xfrm>
          <a:prstGeom prst="rect">
            <a:avLst/>
          </a:prstGeom>
          <a:solidFill>
            <a:schemeClr val="bg1">
              <a:lumMod val="85000"/>
            </a:schemeClr>
          </a:solidFill>
        </p:spPr>
        <p:txBody>
          <a:bodyPr wrap="square" rtlCol="0">
            <a:spAutoFit/>
          </a:bodyPr>
          <a:lstStyle/>
          <a:p>
            <a:pPr algn="r"/>
            <a:r>
              <a:rPr lang="en-GB" sz="1200" b="1" dirty="0">
                <a:latin typeface="Suisse Int'l Medium" panose="020B0604000000000000" pitchFamily="34" charset="-78"/>
                <a:ea typeface="Helvetica Neue" panose="02000503000000020004" pitchFamily="2" charset="0"/>
                <a:cs typeface="Helvetica Neue" panose="02000503000000020004" pitchFamily="2" charset="0"/>
              </a:rPr>
              <a:t>eval</a:t>
            </a: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8" name="TextBox 57">
            <a:extLst>
              <a:ext uri="{FF2B5EF4-FFF2-40B4-BE49-F238E27FC236}">
                <a16:creationId xmlns:a16="http://schemas.microsoft.com/office/drawing/2014/main" id="{DE831EB8-DCEF-7D7C-6D6A-8CA9725E674E}"/>
              </a:ext>
            </a:extLst>
          </p:cNvPr>
          <p:cNvSpPr txBox="1"/>
          <p:nvPr/>
        </p:nvSpPr>
        <p:spPr>
          <a:xfrm>
            <a:off x="2662021" y="5933241"/>
            <a:ext cx="629461" cy="184666"/>
          </a:xfrm>
          <a:prstGeom prst="rect">
            <a:avLst/>
          </a:prstGeom>
          <a:solidFill>
            <a:schemeClr val="bg1">
              <a:lumMod val="85000"/>
            </a:schemeClr>
          </a:solidFill>
        </p:spPr>
        <p:txBody>
          <a:bodyPr wrap="square" lIns="0" tIns="0" rIns="0" bIns="0" rtlCol="0">
            <a:spAutoFit/>
          </a:bodyPr>
          <a:lstStyle/>
          <a:p>
            <a:pPr algn="ctr"/>
            <a:r>
              <a:rPr lang="en-CH" sz="1200" b="1" dirty="0">
                <a:latin typeface="Suisse Int'l Medium" panose="020B0604000000000000" pitchFamily="34" charset="-78"/>
                <a:ea typeface="Helvetica Neue" panose="02000503000000020004" pitchFamily="2" charset="0"/>
                <a:cs typeface="Helvetica Neue" panose="02000503000000020004" pitchFamily="2" charset="0"/>
              </a:rPr>
              <a:t>encode</a:t>
            </a:r>
          </a:p>
        </p:txBody>
      </p:sp>
      <p:cxnSp>
        <p:nvCxnSpPr>
          <p:cNvPr id="59" name="Straight Arrow Connector 58">
            <a:extLst>
              <a:ext uri="{FF2B5EF4-FFF2-40B4-BE49-F238E27FC236}">
                <a16:creationId xmlns:a16="http://schemas.microsoft.com/office/drawing/2014/main" id="{C1E5F041-85D7-47CB-D150-6A3D15161D86}"/>
              </a:ext>
            </a:extLst>
          </p:cNvPr>
          <p:cNvCxnSpPr>
            <a:cxnSpLocks/>
          </p:cNvCxnSpPr>
          <p:nvPr/>
        </p:nvCxnSpPr>
        <p:spPr>
          <a:xfrm flipH="1">
            <a:off x="2153070" y="4909375"/>
            <a:ext cx="1620000"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44B3710-C437-960C-75EF-D1145A335896}"/>
              </a:ext>
            </a:extLst>
          </p:cNvPr>
          <p:cNvSpPr txBox="1"/>
          <p:nvPr/>
        </p:nvSpPr>
        <p:spPr>
          <a:xfrm>
            <a:off x="2698813" y="4783734"/>
            <a:ext cx="576000" cy="184666"/>
          </a:xfrm>
          <a:prstGeom prst="rect">
            <a:avLst/>
          </a:prstGeom>
          <a:solidFill>
            <a:schemeClr val="bg1">
              <a:lumMod val="85000"/>
            </a:schemeClr>
          </a:solidFill>
        </p:spPr>
        <p:txBody>
          <a:bodyPr wrap="square" lIns="0" tIns="0" rIns="0" bIns="0" rtlCol="0">
            <a:spAutoFit/>
          </a:bodyPr>
          <a:lstStyle/>
          <a:p>
            <a:pPr algn="ctr"/>
            <a:r>
              <a:rPr lang="en-CH" sz="1200" b="1" spc="100" dirty="0">
                <a:latin typeface="Suisse Int'l Medium" panose="020B0604000000000000" pitchFamily="34" charset="-78"/>
                <a:ea typeface="Helvetica Neue" panose="02000503000000020004" pitchFamily="2" charset="0"/>
                <a:cs typeface="Helvetica Neue" panose="02000503000000020004" pitchFamily="2" charset="0"/>
              </a:rPr>
              <a:t>NTT</a:t>
            </a:r>
          </a:p>
        </p:txBody>
      </p:sp>
      <p:cxnSp>
        <p:nvCxnSpPr>
          <p:cNvPr id="61" name="Straight Arrow Connector 60">
            <a:extLst>
              <a:ext uri="{FF2B5EF4-FFF2-40B4-BE49-F238E27FC236}">
                <a16:creationId xmlns:a16="http://schemas.microsoft.com/office/drawing/2014/main" id="{D394972C-0320-24DD-2E22-0D59F77864B9}"/>
              </a:ext>
            </a:extLst>
          </p:cNvPr>
          <p:cNvCxnSpPr>
            <a:cxnSpLocks/>
          </p:cNvCxnSpPr>
          <p:nvPr/>
        </p:nvCxnSpPr>
        <p:spPr>
          <a:xfrm flipV="1">
            <a:off x="1882448" y="3946607"/>
            <a:ext cx="0" cy="7494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BE293FE-AD9D-0612-FA77-B5E8C07490EB}"/>
              </a:ext>
            </a:extLst>
          </p:cNvPr>
          <p:cNvSpPr txBox="1"/>
          <p:nvPr/>
        </p:nvSpPr>
        <p:spPr>
          <a:xfrm rot="5400000">
            <a:off x="1714133" y="4260843"/>
            <a:ext cx="412893" cy="230832"/>
          </a:xfrm>
          <a:prstGeom prst="rect">
            <a:avLst/>
          </a:prstGeom>
          <a:solidFill>
            <a:schemeClr val="bg1">
              <a:lumMod val="85000"/>
            </a:schemeClr>
          </a:solidFill>
        </p:spPr>
        <p:txBody>
          <a:bodyPr wrap="square" lIns="0" rIns="0" bIns="0" rtlCol="0">
            <a:spAutoFit/>
          </a:bodyPr>
          <a:lstStyle/>
          <a:p>
            <a:pPr algn="ctr"/>
            <a:r>
              <a:rPr lang="en-GB" sz="1200" b="1" dirty="0">
                <a:latin typeface="Suisse Int'l Medium" panose="020B0604000000000000" pitchFamily="34" charset="-78"/>
                <a:ea typeface="Helvetica Neue" panose="02000503000000020004" pitchFamily="2" charset="0"/>
                <a:cs typeface="Helvetica Neue" panose="02000503000000020004" pitchFamily="2" charset="0"/>
              </a:rPr>
              <a:t>eval</a:t>
            </a: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63" name="Straight Arrow Connector 62">
            <a:extLst>
              <a:ext uri="{FF2B5EF4-FFF2-40B4-BE49-F238E27FC236}">
                <a16:creationId xmlns:a16="http://schemas.microsoft.com/office/drawing/2014/main" id="{C1DED167-2DDA-62FB-7BE9-2D0A4FD3BB01}"/>
              </a:ext>
            </a:extLst>
          </p:cNvPr>
          <p:cNvCxnSpPr>
            <a:cxnSpLocks/>
          </p:cNvCxnSpPr>
          <p:nvPr/>
        </p:nvCxnSpPr>
        <p:spPr>
          <a:xfrm flipH="1">
            <a:off x="2153070" y="3826485"/>
            <a:ext cx="1620000"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645A99B-F73B-21E4-5597-6518DE10250E}"/>
              </a:ext>
            </a:extLst>
          </p:cNvPr>
          <p:cNvSpPr txBox="1"/>
          <p:nvPr/>
        </p:nvSpPr>
        <p:spPr>
          <a:xfrm>
            <a:off x="2698813" y="3700844"/>
            <a:ext cx="576000" cy="184666"/>
          </a:xfrm>
          <a:prstGeom prst="rect">
            <a:avLst/>
          </a:prstGeom>
          <a:solidFill>
            <a:schemeClr val="bg1">
              <a:lumMod val="85000"/>
            </a:schemeClr>
          </a:solidFill>
        </p:spPr>
        <p:txBody>
          <a:bodyPr wrap="square" lIns="0" tIns="0" rIns="0" bIns="0" rtlCol="0">
            <a:spAutoFit/>
          </a:bodyPr>
          <a:lstStyle/>
          <a:p>
            <a:pPr algn="ctr"/>
            <a:r>
              <a:rPr lang="en-CH" sz="1200" b="1" spc="100" dirty="0">
                <a:latin typeface="Suisse Int'l Medium" panose="020B0604000000000000" pitchFamily="34" charset="-78"/>
                <a:ea typeface="Helvetica Neue" panose="02000503000000020004" pitchFamily="2" charset="0"/>
                <a:cs typeface="Helvetica Neue" panose="02000503000000020004" pitchFamily="2" charset="0"/>
              </a:rPr>
              <a:t>NTT</a:t>
            </a:r>
          </a:p>
        </p:txBody>
      </p:sp>
      <p:cxnSp>
        <p:nvCxnSpPr>
          <p:cNvPr id="65" name="Straight Arrow Connector 64">
            <a:extLst>
              <a:ext uri="{FF2B5EF4-FFF2-40B4-BE49-F238E27FC236}">
                <a16:creationId xmlns:a16="http://schemas.microsoft.com/office/drawing/2014/main" id="{7FF8A8A7-6576-EE35-6503-E7D442F564DF}"/>
              </a:ext>
            </a:extLst>
          </p:cNvPr>
          <p:cNvCxnSpPr>
            <a:cxnSpLocks/>
          </p:cNvCxnSpPr>
          <p:nvPr/>
        </p:nvCxnSpPr>
        <p:spPr>
          <a:xfrm>
            <a:off x="2153070" y="3579448"/>
            <a:ext cx="1620000"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8A18D27-402D-8931-8844-E6488F173A76}"/>
              </a:ext>
            </a:extLst>
          </p:cNvPr>
          <p:cNvSpPr txBox="1"/>
          <p:nvPr/>
        </p:nvSpPr>
        <p:spPr>
          <a:xfrm>
            <a:off x="2698813" y="3460554"/>
            <a:ext cx="576000" cy="184666"/>
          </a:xfrm>
          <a:prstGeom prst="rect">
            <a:avLst/>
          </a:prstGeom>
          <a:solidFill>
            <a:schemeClr val="bg1">
              <a:lumMod val="85000"/>
            </a:schemeClr>
          </a:solidFill>
        </p:spPr>
        <p:txBody>
          <a:bodyPr wrap="square" lIns="0" tIns="0" rIns="0" bIns="0" rtlCol="0">
            <a:spAutoFit/>
          </a:bodyPr>
          <a:lstStyle/>
          <a:p>
            <a:pPr algn="ctr"/>
            <a:r>
              <a:rPr lang="en-CH" sz="1200" b="1" spc="100" dirty="0">
                <a:latin typeface="Suisse Int'l Medium" panose="020B0604000000000000" pitchFamily="34" charset="-78"/>
                <a:ea typeface="Helvetica Neue" panose="02000503000000020004" pitchFamily="2" charset="0"/>
                <a:cs typeface="Helvetica Neue" panose="02000503000000020004" pitchFamily="2" charset="0"/>
              </a:rPr>
              <a:t>INTT</a:t>
            </a:r>
          </a:p>
        </p:txBody>
      </p:sp>
      <p:cxnSp>
        <p:nvCxnSpPr>
          <p:cNvPr id="67" name="Straight Arrow Connector 66">
            <a:extLst>
              <a:ext uri="{FF2B5EF4-FFF2-40B4-BE49-F238E27FC236}">
                <a16:creationId xmlns:a16="http://schemas.microsoft.com/office/drawing/2014/main" id="{D694DE5B-CEDD-5947-C761-F43E194AE052}"/>
              </a:ext>
            </a:extLst>
          </p:cNvPr>
          <p:cNvCxnSpPr>
            <a:cxnSpLocks/>
          </p:cNvCxnSpPr>
          <p:nvPr/>
        </p:nvCxnSpPr>
        <p:spPr>
          <a:xfrm flipH="1">
            <a:off x="2153070" y="2691157"/>
            <a:ext cx="1620000"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C267C85-4E08-EF2C-BBFC-928D57B11EA6}"/>
              </a:ext>
            </a:extLst>
          </p:cNvPr>
          <p:cNvSpPr txBox="1"/>
          <p:nvPr/>
        </p:nvSpPr>
        <p:spPr>
          <a:xfrm>
            <a:off x="2698813" y="2565516"/>
            <a:ext cx="576000" cy="184666"/>
          </a:xfrm>
          <a:prstGeom prst="rect">
            <a:avLst/>
          </a:prstGeom>
          <a:solidFill>
            <a:schemeClr val="bg1">
              <a:lumMod val="85000"/>
            </a:schemeClr>
          </a:solidFill>
        </p:spPr>
        <p:txBody>
          <a:bodyPr wrap="square" lIns="0" tIns="0" rIns="0" bIns="0" rtlCol="0">
            <a:spAutoFit/>
          </a:bodyPr>
          <a:lstStyle/>
          <a:p>
            <a:pPr algn="ctr"/>
            <a:r>
              <a:rPr lang="en-CH" sz="1200" b="1" spc="100" dirty="0">
                <a:latin typeface="Suisse Int'l Medium" panose="020B0604000000000000" pitchFamily="34" charset="-78"/>
                <a:ea typeface="Helvetica Neue" panose="02000503000000020004" pitchFamily="2" charset="0"/>
                <a:cs typeface="Helvetica Neue" panose="02000503000000020004" pitchFamily="2" charset="0"/>
              </a:rPr>
              <a:t>NTT</a:t>
            </a:r>
          </a:p>
        </p:txBody>
      </p:sp>
      <p:cxnSp>
        <p:nvCxnSpPr>
          <p:cNvPr id="75" name="Straight Arrow Connector 74">
            <a:extLst>
              <a:ext uri="{FF2B5EF4-FFF2-40B4-BE49-F238E27FC236}">
                <a16:creationId xmlns:a16="http://schemas.microsoft.com/office/drawing/2014/main" id="{0B2BFB46-E813-423D-3F49-D84C1434C0D6}"/>
              </a:ext>
            </a:extLst>
          </p:cNvPr>
          <p:cNvCxnSpPr>
            <a:cxnSpLocks/>
          </p:cNvCxnSpPr>
          <p:nvPr/>
        </p:nvCxnSpPr>
        <p:spPr>
          <a:xfrm>
            <a:off x="2153070" y="2444120"/>
            <a:ext cx="1620000"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A9E9EC0-8991-FC41-1F59-00C1E15CD40C}"/>
              </a:ext>
            </a:extLst>
          </p:cNvPr>
          <p:cNvSpPr txBox="1"/>
          <p:nvPr/>
        </p:nvSpPr>
        <p:spPr>
          <a:xfrm>
            <a:off x="2698813" y="2325226"/>
            <a:ext cx="576000" cy="184666"/>
          </a:xfrm>
          <a:prstGeom prst="rect">
            <a:avLst/>
          </a:prstGeom>
          <a:solidFill>
            <a:schemeClr val="bg1">
              <a:lumMod val="85000"/>
            </a:schemeClr>
          </a:solidFill>
        </p:spPr>
        <p:txBody>
          <a:bodyPr wrap="square" lIns="0" tIns="0" rIns="0" bIns="0" rtlCol="0">
            <a:spAutoFit/>
          </a:bodyPr>
          <a:lstStyle/>
          <a:p>
            <a:pPr algn="ctr"/>
            <a:r>
              <a:rPr lang="en-CH" sz="1200" b="1" spc="100" dirty="0">
                <a:latin typeface="Suisse Int'l Medium" panose="020B0604000000000000" pitchFamily="34" charset="-78"/>
                <a:ea typeface="Helvetica Neue" panose="02000503000000020004" pitchFamily="2" charset="0"/>
                <a:cs typeface="Helvetica Neue" panose="02000503000000020004" pitchFamily="2" charset="0"/>
              </a:rPr>
              <a:t>INTT</a:t>
            </a:r>
          </a:p>
        </p:txBody>
      </p:sp>
      <p:grpSp>
        <p:nvGrpSpPr>
          <p:cNvPr id="77" name="Group 76">
            <a:extLst>
              <a:ext uri="{FF2B5EF4-FFF2-40B4-BE49-F238E27FC236}">
                <a16:creationId xmlns:a16="http://schemas.microsoft.com/office/drawing/2014/main" id="{AFEFBC61-D289-D114-5B9B-9A57B217BF4D}"/>
              </a:ext>
            </a:extLst>
          </p:cNvPr>
          <p:cNvGrpSpPr/>
          <p:nvPr/>
        </p:nvGrpSpPr>
        <p:grpSpPr>
          <a:xfrm rot="5400000">
            <a:off x="1292367" y="2391825"/>
            <a:ext cx="360001" cy="360000"/>
            <a:chOff x="4357500" y="5121053"/>
            <a:chExt cx="360001" cy="360000"/>
          </a:xfrm>
        </p:grpSpPr>
        <p:sp>
          <p:nvSpPr>
            <p:cNvPr id="83" name="Arc 82">
              <a:extLst>
                <a:ext uri="{FF2B5EF4-FFF2-40B4-BE49-F238E27FC236}">
                  <a16:creationId xmlns:a16="http://schemas.microsoft.com/office/drawing/2014/main" id="{C109978B-4AAB-FB0A-0C51-41CDBD3270FB}"/>
                </a:ext>
              </a:extLst>
            </p:cNvPr>
            <p:cNvSpPr>
              <a:spLocks noChangeAspect="1"/>
            </p:cNvSpPr>
            <p:nvPr/>
          </p:nvSpPr>
          <p:spPr>
            <a:xfrm rot="5400000">
              <a:off x="4357501" y="5121053"/>
              <a:ext cx="360000" cy="360000"/>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84" name="Arc 83">
              <a:extLst>
                <a:ext uri="{FF2B5EF4-FFF2-40B4-BE49-F238E27FC236}">
                  <a16:creationId xmlns:a16="http://schemas.microsoft.com/office/drawing/2014/main" id="{A4A1A2D2-642D-0D59-490A-B1953E50A6B7}"/>
                </a:ext>
              </a:extLst>
            </p:cNvPr>
            <p:cNvSpPr>
              <a:spLocks noChangeAspect="1"/>
            </p:cNvSpPr>
            <p:nvPr/>
          </p:nvSpPr>
          <p:spPr>
            <a:xfrm rot="10800000">
              <a:off x="4357501" y="5121053"/>
              <a:ext cx="360000" cy="360000"/>
            </a:xfrm>
            <a:prstGeom prst="arc">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85" name="Straight Arrow Connector 84">
              <a:extLst>
                <a:ext uri="{FF2B5EF4-FFF2-40B4-BE49-F238E27FC236}">
                  <a16:creationId xmlns:a16="http://schemas.microsoft.com/office/drawing/2014/main" id="{0043AE8F-3A68-D1FD-DEA0-78C765B3F7E7}"/>
                </a:ext>
              </a:extLst>
            </p:cNvPr>
            <p:cNvCxnSpPr>
              <a:cxnSpLocks/>
            </p:cNvCxnSpPr>
            <p:nvPr/>
          </p:nvCxnSpPr>
          <p:spPr>
            <a:xfrm flipV="1">
              <a:off x="4717501" y="5121053"/>
              <a:ext cx="0" cy="1800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3FBAEF8-A88D-F0B9-3491-456CC6BBDB30}"/>
                </a:ext>
              </a:extLst>
            </p:cNvPr>
            <p:cNvCxnSpPr>
              <a:cxnSpLocks/>
            </p:cNvCxnSpPr>
            <p:nvPr/>
          </p:nvCxnSpPr>
          <p:spPr>
            <a:xfrm flipV="1">
              <a:off x="4357500" y="5121053"/>
              <a:ext cx="0" cy="18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16AC3439-9E5D-52FA-8228-96685BBA52D7}"/>
              </a:ext>
            </a:extLst>
          </p:cNvPr>
          <p:cNvSpPr txBox="1"/>
          <p:nvPr/>
        </p:nvSpPr>
        <p:spPr>
          <a:xfrm>
            <a:off x="1028920" y="2435931"/>
            <a:ext cx="510824" cy="276999"/>
          </a:xfrm>
          <a:prstGeom prst="rect">
            <a:avLst/>
          </a:prstGeom>
          <a:solidFill>
            <a:schemeClr val="bg1">
              <a:lumMod val="85000"/>
            </a:schemeClr>
          </a:solidFill>
        </p:spPr>
        <p:txBody>
          <a:bodyPr wrap="square" rtlCol="0">
            <a:spAutoFit/>
          </a:bodyPr>
          <a:lstStyle/>
          <a:p>
            <a:pPr algn="r"/>
            <a:r>
              <a:rPr lang="en-GB" sz="1200" b="1" dirty="0">
                <a:latin typeface="Suisse Int'l Medium" panose="020B0604000000000000" pitchFamily="34" charset="-78"/>
                <a:ea typeface="Helvetica Neue" panose="02000503000000020004" pitchFamily="2" charset="0"/>
                <a:cs typeface="Helvetica Neue" panose="02000503000000020004" pitchFamily="2" charset="0"/>
              </a:rPr>
              <a:t>eval</a:t>
            </a:r>
            <a:endParaRPr lang="en-CH" sz="1200"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79" name="Straight Arrow Connector 78">
            <a:extLst>
              <a:ext uri="{FF2B5EF4-FFF2-40B4-BE49-F238E27FC236}">
                <a16:creationId xmlns:a16="http://schemas.microsoft.com/office/drawing/2014/main" id="{29CA998F-4E2E-F28F-1868-DFFBBB564CC1}"/>
              </a:ext>
            </a:extLst>
          </p:cNvPr>
          <p:cNvCxnSpPr>
            <a:cxnSpLocks/>
          </p:cNvCxnSpPr>
          <p:nvPr/>
        </p:nvCxnSpPr>
        <p:spPr>
          <a:xfrm flipV="1">
            <a:off x="3937433" y="2761543"/>
            <a:ext cx="0" cy="7920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5213145-6372-5358-B51A-9CAB86C66242}"/>
              </a:ext>
            </a:extLst>
          </p:cNvPr>
          <p:cNvSpPr txBox="1"/>
          <p:nvPr/>
        </p:nvSpPr>
        <p:spPr>
          <a:xfrm rot="5400000">
            <a:off x="3713476" y="3053006"/>
            <a:ext cx="540001" cy="230832"/>
          </a:xfrm>
          <a:prstGeom prst="rect">
            <a:avLst/>
          </a:prstGeom>
          <a:solidFill>
            <a:schemeClr val="bg1">
              <a:lumMod val="85000"/>
            </a:schemeClr>
          </a:solidFill>
        </p:spPr>
        <p:txBody>
          <a:bodyPr wrap="square" lIns="0" rIns="0" bIns="0" rtlCol="0">
            <a:spAutoFit/>
          </a:bodyPr>
          <a:lstStyle/>
          <a:p>
            <a:pPr algn="ctr"/>
            <a:r>
              <a:rPr lang="en-CH" sz="1200" b="1" dirty="0">
                <a:latin typeface="Suisse Int'l Medium" panose="020B0604000000000000" pitchFamily="34" charset="-78"/>
                <a:ea typeface="Helvetica Neue" panose="02000503000000020004" pitchFamily="2" charset="0"/>
                <a:cs typeface="Helvetica Neue" panose="02000503000000020004" pitchFamily="2" charset="0"/>
              </a:rPr>
              <a:t>extend</a:t>
            </a:r>
          </a:p>
        </p:txBody>
      </p:sp>
      <p:cxnSp>
        <p:nvCxnSpPr>
          <p:cNvPr id="81" name="Straight Arrow Connector 80">
            <a:extLst>
              <a:ext uri="{FF2B5EF4-FFF2-40B4-BE49-F238E27FC236}">
                <a16:creationId xmlns:a16="http://schemas.microsoft.com/office/drawing/2014/main" id="{9A9410C8-3980-26B2-2544-08F9CE163E1F}"/>
              </a:ext>
            </a:extLst>
          </p:cNvPr>
          <p:cNvCxnSpPr>
            <a:cxnSpLocks/>
          </p:cNvCxnSpPr>
          <p:nvPr/>
        </p:nvCxnSpPr>
        <p:spPr>
          <a:xfrm>
            <a:off x="4090809" y="2767618"/>
            <a:ext cx="0" cy="7920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483874CE-C191-D6B9-6998-3E6DD0AFA2BA}"/>
              </a:ext>
            </a:extLst>
          </p:cNvPr>
          <p:cNvSpPr txBox="1"/>
          <p:nvPr/>
        </p:nvSpPr>
        <p:spPr>
          <a:xfrm rot="5400000">
            <a:off x="3866852" y="3059081"/>
            <a:ext cx="540001" cy="230832"/>
          </a:xfrm>
          <a:prstGeom prst="rect">
            <a:avLst/>
          </a:prstGeom>
          <a:solidFill>
            <a:schemeClr val="bg1">
              <a:lumMod val="85000"/>
            </a:schemeClr>
          </a:solidFill>
        </p:spPr>
        <p:txBody>
          <a:bodyPr wrap="square" lIns="0" rIns="0" bIns="0" rtlCol="0">
            <a:spAutoFit/>
          </a:bodyPr>
          <a:lstStyle/>
          <a:p>
            <a:pPr algn="ctr"/>
            <a:r>
              <a:rPr lang="en-CH" sz="1200" b="1" dirty="0">
                <a:latin typeface="Suisse Int'l Medium" panose="020B0604000000000000" pitchFamily="34" charset="-78"/>
                <a:ea typeface="Helvetica Neue" panose="02000503000000020004" pitchFamily="2" charset="0"/>
                <a:cs typeface="Helvetica Neue" panose="02000503000000020004" pitchFamily="2" charset="0"/>
              </a:rPr>
              <a:t>reduce</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6B43624-32B3-59B0-9022-15002A4A764C}"/>
                  </a:ext>
                </a:extLst>
              </p:cNvPr>
              <p:cNvSpPr txBox="1"/>
              <p:nvPr/>
            </p:nvSpPr>
            <p:spPr>
              <a:xfrm>
                <a:off x="6767074" y="3559618"/>
                <a:ext cx="448149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𝔽</m:t>
                      </m:r>
                    </m:oMath>
                  </m:oMathPara>
                </a14:m>
                <a:endParaRPr lang="en-CH" sz="3200" b="1" dirty="0"/>
              </a:p>
            </p:txBody>
          </p:sp>
        </mc:Choice>
        <mc:Fallback xmlns="">
          <p:sp>
            <p:nvSpPr>
              <p:cNvPr id="93" name="TextBox 92">
                <a:extLst>
                  <a:ext uri="{FF2B5EF4-FFF2-40B4-BE49-F238E27FC236}">
                    <a16:creationId xmlns:a16="http://schemas.microsoft.com/office/drawing/2014/main" id="{36B43624-32B3-59B0-9022-15002A4A764C}"/>
                  </a:ext>
                </a:extLst>
              </p:cNvPr>
              <p:cNvSpPr txBox="1">
                <a:spLocks noRot="1" noChangeAspect="1" noMove="1" noResize="1" noEditPoints="1" noAdjustHandles="1" noChangeArrowheads="1" noChangeShapeType="1" noTextEdit="1"/>
              </p:cNvSpPr>
              <p:nvPr/>
            </p:nvSpPr>
            <p:spPr>
              <a:xfrm>
                <a:off x="6767074" y="3559618"/>
                <a:ext cx="4481497" cy="584775"/>
              </a:xfrm>
              <a:prstGeom prst="rect">
                <a:avLst/>
              </a:prstGeom>
              <a:blipFill>
                <a:blip r:embed="rId11"/>
                <a:stretch>
                  <a:fillRect/>
                </a:stretch>
              </a:blipFill>
            </p:spPr>
            <p:txBody>
              <a:bodyPr/>
              <a:lstStyle/>
              <a:p>
                <a:r>
                  <a:rPr lang="en-CH">
                    <a:noFill/>
                  </a:rPr>
                  <a:t> </a:t>
                </a:r>
              </a:p>
            </p:txBody>
          </p:sp>
        </mc:Fallback>
      </mc:AlternateContent>
      <p:sp>
        <p:nvSpPr>
          <p:cNvPr id="94" name="Rectangle 93">
            <a:extLst>
              <a:ext uri="{FF2B5EF4-FFF2-40B4-BE49-F238E27FC236}">
                <a16:creationId xmlns:a16="http://schemas.microsoft.com/office/drawing/2014/main" id="{3A01903A-FB91-8A3A-A376-BA604A3A1973}"/>
              </a:ext>
            </a:extLst>
          </p:cNvPr>
          <p:cNvSpPr/>
          <p:nvPr/>
        </p:nvSpPr>
        <p:spPr>
          <a:xfrm>
            <a:off x="2513344" y="2653695"/>
            <a:ext cx="7256912" cy="15271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en-CH" sz="2000" b="1" u="sng"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tinyHE</a:t>
            </a:r>
          </a:p>
          <a:p>
            <a:pPr marL="342900" indent="-342900">
              <a:buFont typeface="Arial" panose="020B0604020202020204" pitchFamily="34" charset="0"/>
              <a:buChar char="•"/>
            </a:pP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Per-application choice of parameters</a:t>
            </a:r>
          </a:p>
          <a:p>
            <a:pPr marL="342900" indent="-342900">
              <a:buFont typeface="Arial" panose="020B0604020202020204" pitchFamily="34" charset="0"/>
              <a:buChar char="•"/>
            </a:pPr>
            <a:r>
              <a:rPr lang="en-GB"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L</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imited levelled HE with depth limitations  </a:t>
            </a:r>
          </a:p>
          <a:p>
            <a:r>
              <a:rPr lang="en-CH" sz="2000" b="1" dirty="0">
                <a:solidFill>
                  <a:schemeClr val="tx1"/>
                </a:solidFill>
                <a:latin typeface="Calibri" panose="020F0502020204030204" pitchFamily="34" charset="0"/>
                <a:ea typeface="Helvetica Neue" panose="02000503000000020004" pitchFamily="2" charset="0"/>
                <a:cs typeface="Calibri" panose="020F0502020204030204" pitchFamily="34" charset="0"/>
              </a:rPr>
              <a:t>→</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Logistic regressions</a:t>
            </a:r>
          </a:p>
        </p:txBody>
      </p:sp>
      <p:grpSp>
        <p:nvGrpSpPr>
          <p:cNvPr id="2" name="Group 1">
            <a:extLst>
              <a:ext uri="{FF2B5EF4-FFF2-40B4-BE49-F238E27FC236}">
                <a16:creationId xmlns:a16="http://schemas.microsoft.com/office/drawing/2014/main" id="{2D30C077-3A2C-35EF-0B9C-39A79D833120}"/>
              </a:ext>
            </a:extLst>
          </p:cNvPr>
          <p:cNvGrpSpPr/>
          <p:nvPr/>
        </p:nvGrpSpPr>
        <p:grpSpPr>
          <a:xfrm>
            <a:off x="2501215" y="4665766"/>
            <a:ext cx="7269041" cy="1121202"/>
            <a:chOff x="2501215" y="4665766"/>
            <a:chExt cx="7269041" cy="1121202"/>
          </a:xfrm>
        </p:grpSpPr>
        <p:sp>
          <p:nvSpPr>
            <p:cNvPr id="96" name="Rectangle 95">
              <a:extLst>
                <a:ext uri="{FF2B5EF4-FFF2-40B4-BE49-F238E27FC236}">
                  <a16:creationId xmlns:a16="http://schemas.microsoft.com/office/drawing/2014/main" id="{10BAE5C6-77C3-C24F-0607-C7A420D36728}"/>
                </a:ext>
              </a:extLst>
            </p:cNvPr>
            <p:cNvSpPr/>
            <p:nvPr/>
          </p:nvSpPr>
          <p:spPr>
            <a:xfrm>
              <a:off x="2513344" y="4685327"/>
              <a:ext cx="7256912" cy="1080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c   ×   2   ×   5   ×   8192   ×   </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a   </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e</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160</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×10</a:t>
              </a:r>
              <a:r>
                <a:rPr lang="en-CH" sz="2000" b="1" baseline="30000"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6</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constraints</a:t>
              </a:r>
              <a:endPar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97" name="TextBox 96">
              <a:extLst>
                <a:ext uri="{FF2B5EF4-FFF2-40B4-BE49-F238E27FC236}">
                  <a16:creationId xmlns:a16="http://schemas.microsoft.com/office/drawing/2014/main" id="{E8EBBF8B-A7CA-54A0-519C-5CA5BE3B36A2}"/>
                </a:ext>
              </a:extLst>
            </p:cNvPr>
            <p:cNvSpPr txBox="1"/>
            <p:nvPr/>
          </p:nvSpPr>
          <p:spPr>
            <a:xfrm>
              <a:off x="2501215" y="5408850"/>
              <a:ext cx="1022915" cy="276999"/>
            </a:xfrm>
            <a:prstGeom prst="rect">
              <a:avLst/>
            </a:prstGeom>
            <a:noFill/>
          </p:spPr>
          <p:txBody>
            <a:bodyPr wrap="square" rtlCol="0">
              <a:spAutoFit/>
            </a:bodyPr>
            <a:lstStyle/>
            <a:p>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txts (</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98" name="TextBox 97">
              <a:extLst>
                <a:ext uri="{FF2B5EF4-FFF2-40B4-BE49-F238E27FC236}">
                  <a16:creationId xmlns:a16="http://schemas.microsoft.com/office/drawing/2014/main" id="{25BBE852-82FB-D117-A30C-552E2095F7D7}"/>
                </a:ext>
              </a:extLst>
            </p:cNvPr>
            <p:cNvSpPr txBox="1"/>
            <p:nvPr/>
          </p:nvSpPr>
          <p:spPr>
            <a:xfrm>
              <a:off x="3402881" y="4821662"/>
              <a:ext cx="638316" cy="276999"/>
            </a:xfrm>
            <a:prstGeom prst="rect">
              <a:avLst/>
            </a:prstGeom>
            <a:noFill/>
          </p:spPr>
          <p:txBody>
            <a:bodyPr wrap="none" rtlCol="0">
              <a:spAutoFit/>
            </a:bodyPr>
            <a:lstStyle/>
            <a:p>
              <a:r>
                <a:rPr lang="en-GB"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elems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99" name="TextBox 98">
              <a:extLst>
                <a:ext uri="{FF2B5EF4-FFF2-40B4-BE49-F238E27FC236}">
                  <a16:creationId xmlns:a16="http://schemas.microsoft.com/office/drawing/2014/main" id="{C8DBE0D2-FFE9-A29E-D193-6F980F01FEB4}"/>
                </a:ext>
              </a:extLst>
            </p:cNvPr>
            <p:cNvSpPr txBox="1"/>
            <p:nvPr/>
          </p:nvSpPr>
          <p:spPr>
            <a:xfrm>
              <a:off x="3955094" y="5408850"/>
              <a:ext cx="949299" cy="276999"/>
            </a:xfrm>
            <a:prstGeom prst="rect">
              <a:avLst/>
            </a:prstGeom>
            <a:noFill/>
          </p:spPr>
          <p:txBody>
            <a:bodyPr wrap="none" rtlCol="0">
              <a:spAutoFit/>
            </a:bodyPr>
            <a:lstStyle/>
            <a:p>
              <a:pPr algn="ct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RNS </a:t>
              </a:r>
              <a:r>
                <a:rPr lang="fr-CH"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limbs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00" name="TextBox 99">
              <a:extLst>
                <a:ext uri="{FF2B5EF4-FFF2-40B4-BE49-F238E27FC236}">
                  <a16:creationId xmlns:a16="http://schemas.microsoft.com/office/drawing/2014/main" id="{59DE7397-7A65-0C20-7454-643D1CF9EEBE}"/>
                </a:ext>
              </a:extLst>
            </p:cNvPr>
            <p:cNvSpPr txBox="1"/>
            <p:nvPr/>
          </p:nvSpPr>
          <p:spPr>
            <a:xfrm>
              <a:off x="5024518" y="4823743"/>
              <a:ext cx="649537" cy="276999"/>
            </a:xfrm>
            <a:prstGeom prst="rect">
              <a:avLst/>
            </a:prstGeom>
            <a:noFill/>
          </p:spPr>
          <p:txBody>
            <a:bodyPr wrap="none" rtlCol="0">
              <a:spAutoFit/>
            </a:bodyPr>
            <a:lstStyle/>
            <a:p>
              <a:r>
                <a:rPr lang="fr-CH"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coeffs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01" name="TextBox 100">
              <a:extLst>
                <a:ext uri="{FF2B5EF4-FFF2-40B4-BE49-F238E27FC236}">
                  <a16:creationId xmlns:a16="http://schemas.microsoft.com/office/drawing/2014/main" id="{73B8EFDC-A8E2-D6F6-5395-2AF30586CE6A}"/>
                </a:ext>
              </a:extLst>
            </p:cNvPr>
            <p:cNvSpPr txBox="1"/>
            <p:nvPr/>
          </p:nvSpPr>
          <p:spPr>
            <a:xfrm>
              <a:off x="5159159" y="5325303"/>
              <a:ext cx="1665453" cy="461665"/>
            </a:xfrm>
            <a:prstGeom prst="rect">
              <a:avLst/>
            </a:prstGeom>
            <a:noFill/>
          </p:spPr>
          <p:txBody>
            <a:bodyPr wrap="square" rtlCol="0">
              <a:spAutoFit/>
            </a:bodyPr>
            <a:lstStyle/>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rithmetization</a:t>
              </a:r>
            </a:p>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o</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verhead (</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7B7EC402-A023-9E0D-4763-B7FA00248FF3}"/>
                    </a:ext>
                  </a:extLst>
                </p:cNvPr>
                <p:cNvSpPr txBox="1"/>
                <p:nvPr/>
              </p:nvSpPr>
              <p:spPr>
                <a:xfrm>
                  <a:off x="5793427" y="4665766"/>
                  <a:ext cx="1866519" cy="519501"/>
                </a:xfrm>
                <a:prstGeom prst="rect">
                  <a:avLst/>
                </a:prstGeom>
                <a:noFill/>
              </p:spPr>
              <p:txBody>
                <a:bodyPr wrap="square" rtlCol="0">
                  <a:spAutoFit/>
                </a:bodyPr>
                <a:lstStyle/>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emulation</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a:t>
                  </a: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o</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verhead </a:t>
                  </a:r>
                  <a:b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b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a:t>
                  </a:r>
                  <a14:m>
                    <m:oMath xmlns:m="http://schemas.openxmlformats.org/officeDocument/2006/math">
                      <m:f>
                        <m:fPr>
                          <m:type m:val="skw"/>
                          <m:ctrlPr>
                            <a:rPr lang="fr-CH" sz="1200" b="1" i="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ctrlPr>
                        </m:fPr>
                        <m:num>
                          <m:r>
                            <a:rPr lang="fr-CH" sz="1200" b="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t>𝐥𝐨𝐠</m:t>
                          </m:r>
                          <m:r>
                            <a:rPr lang="fr-CH" sz="1200" b="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t> </m:t>
                          </m:r>
                          <m:d>
                            <m:dPr>
                              <m:begChr m:val="|"/>
                              <m:endChr m:val="|"/>
                              <m:ctrlPr>
                                <a:rPr lang="fr-CH" sz="1200" b="1" i="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ctrlPr>
                            </m:dPr>
                            <m:e>
                              <m:r>
                                <a:rPr lang="fr-CH" sz="1200" b="1" smtClean="0">
                                  <a:solidFill>
                                    <a:schemeClr val="tx1">
                                      <a:lumMod val="50000"/>
                                      <a:lumOff val="50000"/>
                                    </a:schemeClr>
                                  </a:solidFill>
                                  <a:latin typeface="Cambria Math" panose="02040503050406030204" pitchFamily="18" charset="0"/>
                                  <a:ea typeface="Cambria Math" panose="02040503050406030204" pitchFamily="18" charset="0"/>
                                  <a:cs typeface="Helvetica Neue" panose="02000503000000020004" pitchFamily="2" charset="0"/>
                                </a:rPr>
                                <m:t>𝔽</m:t>
                              </m:r>
                            </m:e>
                          </m:d>
                        </m:num>
                        <m:den>
                          <m:r>
                            <a:rPr lang="fr-CH" sz="1200" b="1" smtClean="0">
                              <a:solidFill>
                                <a:schemeClr val="tx1">
                                  <a:lumMod val="50000"/>
                                  <a:lumOff val="50000"/>
                                </a:schemeClr>
                              </a:solidFill>
                              <a:latin typeface="Cambria Math" panose="02040503050406030204" pitchFamily="18" charset="0"/>
                              <a:ea typeface="Cambria Math" panose="02040503050406030204" pitchFamily="18" charset="0"/>
                              <a:cs typeface="Helvetica Neue" panose="02000503000000020004" pitchFamily="2" charset="0"/>
                            </a:rPr>
                            <m:t>𝐥𝐨𝐠</m:t>
                          </m:r>
                          <m:r>
                            <a:rPr lang="fr-CH" sz="1200" b="1" smtClean="0">
                              <a:solidFill>
                                <a:schemeClr val="tx1">
                                  <a:lumMod val="50000"/>
                                  <a:lumOff val="50000"/>
                                </a:schemeClr>
                              </a:solidFill>
                              <a:latin typeface="Cambria Math" panose="02040503050406030204" pitchFamily="18" charset="0"/>
                              <a:ea typeface="Cambria Math" panose="02040503050406030204" pitchFamily="18" charset="0"/>
                              <a:cs typeface="Helvetica Neue" panose="02000503000000020004" pitchFamily="2" charset="0"/>
                            </a:rPr>
                            <m:t> </m:t>
                          </m:r>
                          <m:r>
                            <a:rPr lang="fr-CH" sz="1200" b="1" i="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t>𝐪</m:t>
                          </m:r>
                        </m:den>
                      </m:f>
                    </m:oMath>
                  </a14:m>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 20)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102" name="TextBox 101">
                  <a:extLst>
                    <a:ext uri="{FF2B5EF4-FFF2-40B4-BE49-F238E27FC236}">
                      <a16:creationId xmlns:a16="http://schemas.microsoft.com/office/drawing/2014/main" id="{7B7EC402-A023-9E0D-4763-B7FA00248FF3}"/>
                    </a:ext>
                  </a:extLst>
                </p:cNvPr>
                <p:cNvSpPr txBox="1">
                  <a:spLocks noRot="1" noChangeAspect="1" noMove="1" noResize="1" noEditPoints="1" noAdjustHandles="1" noChangeArrowheads="1" noChangeShapeType="1" noTextEdit="1"/>
                </p:cNvSpPr>
                <p:nvPr/>
              </p:nvSpPr>
              <p:spPr>
                <a:xfrm>
                  <a:off x="5793427" y="4665766"/>
                  <a:ext cx="1866519" cy="519501"/>
                </a:xfrm>
                <a:prstGeom prst="rect">
                  <a:avLst/>
                </a:prstGeom>
                <a:blipFill>
                  <a:blip r:embed="rId12"/>
                  <a:stretch>
                    <a:fillRect t="-33333" b="-104762"/>
                  </a:stretch>
                </a:blipFill>
              </p:spPr>
              <p:txBody>
                <a:bodyPr/>
                <a:lstStyle/>
                <a:p>
                  <a:r>
                    <a:rPr lang="en-CH">
                      <a:noFill/>
                    </a:rPr>
                    <a:t> </a:t>
                  </a:r>
                </a:p>
              </p:txBody>
            </p:sp>
          </mc:Fallback>
        </mc:AlternateContent>
      </p:grpSp>
      <p:sp>
        <p:nvSpPr>
          <p:cNvPr id="103" name="Rectangle 102">
            <a:extLst>
              <a:ext uri="{FF2B5EF4-FFF2-40B4-BE49-F238E27FC236}">
                <a16:creationId xmlns:a16="http://schemas.microsoft.com/office/drawing/2014/main" id="{2E9A1B34-079E-E469-28A8-075F466D6F94}"/>
              </a:ext>
            </a:extLst>
          </p:cNvPr>
          <p:cNvSpPr/>
          <p:nvPr/>
        </p:nvSpPr>
        <p:spPr>
          <a:xfrm>
            <a:off x="8083435" y="4309461"/>
            <a:ext cx="3604136" cy="745198"/>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Prover</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 –</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2 h</a:t>
            </a:r>
          </a:p>
          <a:p>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Verifier		 2 ms – 12 s</a:t>
            </a:r>
            <a:endPar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5223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763FF0F9-6FDE-DF84-CD71-F79EEF2D6825}"/>
              </a:ext>
            </a:extLst>
          </p:cNvPr>
          <p:cNvSpPr/>
          <p:nvPr/>
        </p:nvSpPr>
        <p:spPr>
          <a:xfrm rot="20904971">
            <a:off x="5499640" y="1106649"/>
            <a:ext cx="6206491" cy="5659852"/>
          </a:xfrm>
          <a:custGeom>
            <a:avLst/>
            <a:gdLst>
              <a:gd name="connsiteX0" fmla="*/ 1821396 w 6206491"/>
              <a:gd name="connsiteY0" fmla="*/ 0 h 5659852"/>
              <a:gd name="connsiteX1" fmla="*/ 6206491 w 6206491"/>
              <a:gd name="connsiteY1" fmla="*/ 898840 h 5659852"/>
              <a:gd name="connsiteX2" fmla="*/ 5230597 w 6206491"/>
              <a:gd name="connsiteY2" fmla="*/ 5659852 h 5659852"/>
              <a:gd name="connsiteX3" fmla="*/ 845503 w 6206491"/>
              <a:gd name="connsiteY3" fmla="*/ 4761011 h 5659852"/>
              <a:gd name="connsiteX4" fmla="*/ 905281 w 6206491"/>
              <a:gd name="connsiteY4" fmla="*/ 4469377 h 5659852"/>
              <a:gd name="connsiteX5" fmla="*/ 258751 w 6206491"/>
              <a:gd name="connsiteY5" fmla="*/ 4469377 h 5659852"/>
              <a:gd name="connsiteX6" fmla="*/ 0 w 6206491"/>
              <a:gd name="connsiteY6" fmla="*/ 3595567 h 5659852"/>
              <a:gd name="connsiteX7" fmla="*/ 677419 w 6206491"/>
              <a:gd name="connsiteY7" fmla="*/ 3055522 h 5659852"/>
              <a:gd name="connsiteX8" fmla="*/ 1122377 w 6206491"/>
              <a:gd name="connsiteY8" fmla="*/ 3410248 h 56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6491" h="5659852">
                <a:moveTo>
                  <a:pt x="1821396" y="0"/>
                </a:moveTo>
                <a:lnTo>
                  <a:pt x="6206491" y="898840"/>
                </a:lnTo>
                <a:lnTo>
                  <a:pt x="5230597" y="5659852"/>
                </a:lnTo>
                <a:lnTo>
                  <a:pt x="845503" y="4761011"/>
                </a:lnTo>
                <a:lnTo>
                  <a:pt x="905281" y="4469377"/>
                </a:lnTo>
                <a:lnTo>
                  <a:pt x="258751" y="4469377"/>
                </a:lnTo>
                <a:lnTo>
                  <a:pt x="0" y="3595567"/>
                </a:lnTo>
                <a:lnTo>
                  <a:pt x="677419" y="3055522"/>
                </a:lnTo>
                <a:lnTo>
                  <a:pt x="1122377" y="3410248"/>
                </a:lnTo>
                <a:close/>
              </a:path>
            </a:pathLst>
          </a:cu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dirty="0">
              <a:latin typeface="Suisse Int'l Medium" panose="020B0604000000000000" pitchFamily="34" charset="-78"/>
            </a:endParaRPr>
          </a:p>
        </p:txBody>
      </p:sp>
      <p:sp>
        <p:nvSpPr>
          <p:cNvPr id="23" name="Freeform 22">
            <a:extLst>
              <a:ext uri="{FF2B5EF4-FFF2-40B4-BE49-F238E27FC236}">
                <a16:creationId xmlns:a16="http://schemas.microsoft.com/office/drawing/2014/main" id="{EA65AADA-2BB4-86B4-BA1E-754DA3806311}"/>
              </a:ext>
            </a:extLst>
          </p:cNvPr>
          <p:cNvSpPr/>
          <p:nvPr/>
        </p:nvSpPr>
        <p:spPr>
          <a:xfrm>
            <a:off x="4504188" y="1418987"/>
            <a:ext cx="3093155" cy="2284669"/>
          </a:xfrm>
          <a:custGeom>
            <a:avLst/>
            <a:gdLst>
              <a:gd name="connsiteX0" fmla="*/ 0 w 3093155"/>
              <a:gd name="connsiteY0" fmla="*/ 0 h 2284669"/>
              <a:gd name="connsiteX1" fmla="*/ 2271600 w 3093155"/>
              <a:gd name="connsiteY1" fmla="*/ 0 h 2284669"/>
              <a:gd name="connsiteX2" fmla="*/ 2271600 w 3093155"/>
              <a:gd name="connsiteY2" fmla="*/ 703264 h 2284669"/>
              <a:gd name="connsiteX3" fmla="*/ 2276513 w 3093155"/>
              <a:gd name="connsiteY3" fmla="*/ 697016 h 2284669"/>
              <a:gd name="connsiteX4" fmla="*/ 2918508 w 3093155"/>
              <a:gd name="connsiteY4" fmla="*/ 620164 h 2284669"/>
              <a:gd name="connsiteX5" fmla="*/ 2995360 w 3093155"/>
              <a:gd name="connsiteY5" fmla="*/ 1262158 h 2284669"/>
              <a:gd name="connsiteX6" fmla="*/ 2353365 w 3093155"/>
              <a:gd name="connsiteY6" fmla="*/ 1339011 h 2284669"/>
              <a:gd name="connsiteX7" fmla="*/ 2271600 w 3093155"/>
              <a:gd name="connsiteY7" fmla="*/ 1274729 h 2284669"/>
              <a:gd name="connsiteX8" fmla="*/ 2271600 w 3093155"/>
              <a:gd name="connsiteY8" fmla="*/ 2284669 h 2284669"/>
              <a:gd name="connsiteX9" fmla="*/ 0 w 3093155"/>
              <a:gd name="connsiteY9" fmla="*/ 2284669 h 22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155" h="2284669">
                <a:moveTo>
                  <a:pt x="0" y="0"/>
                </a:moveTo>
                <a:lnTo>
                  <a:pt x="2271600" y="0"/>
                </a:lnTo>
                <a:lnTo>
                  <a:pt x="2271600" y="703264"/>
                </a:lnTo>
                <a:lnTo>
                  <a:pt x="2276513" y="697016"/>
                </a:lnTo>
                <a:cubicBezTo>
                  <a:pt x="2432573" y="498511"/>
                  <a:pt x="2720003" y="464103"/>
                  <a:pt x="2918508" y="620164"/>
                </a:cubicBezTo>
                <a:cubicBezTo>
                  <a:pt x="3117012" y="776224"/>
                  <a:pt x="3151420" y="1063654"/>
                  <a:pt x="2995360" y="1262158"/>
                </a:cubicBezTo>
                <a:cubicBezTo>
                  <a:pt x="2839300" y="1460663"/>
                  <a:pt x="2551869" y="1495071"/>
                  <a:pt x="2353365" y="1339011"/>
                </a:cubicBezTo>
                <a:lnTo>
                  <a:pt x="2271600" y="1274729"/>
                </a:lnTo>
                <a:lnTo>
                  <a:pt x="2271600" y="2284669"/>
                </a:lnTo>
                <a:lnTo>
                  <a:pt x="0" y="228466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a:p>
        </p:txBody>
      </p:sp>
      <p:sp>
        <p:nvSpPr>
          <p:cNvPr id="56" name="Content Placeholder 30">
            <a:extLst>
              <a:ext uri="{FF2B5EF4-FFF2-40B4-BE49-F238E27FC236}">
                <a16:creationId xmlns:a16="http://schemas.microsoft.com/office/drawing/2014/main" id="{3369E6B3-C0E9-429D-6258-DEAB2DEA1AED}"/>
              </a:ext>
            </a:extLst>
          </p:cNvPr>
          <p:cNvSpPr txBox="1">
            <a:spLocks/>
          </p:cNvSpPr>
          <p:nvPr/>
        </p:nvSpPr>
        <p:spPr>
          <a:xfrm>
            <a:off x="943429" y="1418988"/>
            <a:ext cx="4261844" cy="4859338"/>
          </a:xfrm>
          <a:prstGeom prst="rect">
            <a:avLst/>
          </a:prstGeom>
          <a:solidFill>
            <a:schemeClr val="bg1">
              <a:lumMod val="85000"/>
            </a:schemeClr>
          </a:solidFill>
          <a:ln>
            <a:noFill/>
          </a:ln>
        </p:spPr>
        <p:txBody>
          <a:bodyPr tIns="360000" anchor="t"/>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H" sz="3200" dirty="0">
                <a:latin typeface="Suisse Int'l Medium" panose="020B0604000000000000" pitchFamily="34" charset="-78"/>
              </a:rPr>
              <a:t>FHE</a:t>
            </a:r>
          </a:p>
        </p:txBody>
      </p:sp>
      <p:sp>
        <p:nvSpPr>
          <p:cNvPr id="57" name="Teardrop 56">
            <a:extLst>
              <a:ext uri="{FF2B5EF4-FFF2-40B4-BE49-F238E27FC236}">
                <a16:creationId xmlns:a16="http://schemas.microsoft.com/office/drawing/2014/main" id="{B175762A-AD14-74F8-4443-EB6C1BB7C01A}"/>
              </a:ext>
            </a:extLst>
          </p:cNvPr>
          <p:cNvSpPr/>
          <p:nvPr/>
        </p:nvSpPr>
        <p:spPr>
          <a:xfrm rot="3602025">
            <a:off x="4406045" y="4864918"/>
            <a:ext cx="914400" cy="87059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5" name="Title 4">
            <a:extLst>
              <a:ext uri="{FF2B5EF4-FFF2-40B4-BE49-F238E27FC236}">
                <a16:creationId xmlns:a16="http://schemas.microsoft.com/office/drawing/2014/main" id="{37EB3BF7-F779-67BB-4309-E0203AE313AC}"/>
              </a:ext>
            </a:extLst>
          </p:cNvPr>
          <p:cNvSpPr>
            <a:spLocks noGrp="1"/>
          </p:cNvSpPr>
          <p:nvPr>
            <p:ph type="title"/>
          </p:nvPr>
        </p:nvSpPr>
        <p:spPr>
          <a:xfrm>
            <a:off x="838200" y="365125"/>
            <a:ext cx="10845800" cy="1325563"/>
          </a:xfrm>
        </p:spPr>
        <p:txBody>
          <a:bodyPr/>
          <a:lstStyle/>
          <a:p>
            <a:r>
              <a:rPr lang="en-CH" dirty="0"/>
              <a:t>Challenge #3: rotations &amp; maintenance</a:t>
            </a:r>
          </a:p>
        </p:txBody>
      </p:sp>
      <p:sp>
        <p:nvSpPr>
          <p:cNvPr id="4" name="Slide Number Placeholder 3">
            <a:extLst>
              <a:ext uri="{FF2B5EF4-FFF2-40B4-BE49-F238E27FC236}">
                <a16:creationId xmlns:a16="http://schemas.microsoft.com/office/drawing/2014/main" id="{C5E6502E-FF36-AD4B-96BE-EE933DE3BB61}"/>
              </a:ext>
            </a:extLst>
          </p:cNvPr>
          <p:cNvSpPr>
            <a:spLocks noGrp="1"/>
          </p:cNvSpPr>
          <p:nvPr>
            <p:ph type="sldNum" sz="quarter" idx="12"/>
          </p:nvPr>
        </p:nvSpPr>
        <p:spPr/>
        <p:txBody>
          <a:bodyPr/>
          <a:lstStyle/>
          <a:p>
            <a:fld id="{2C583B8F-3501-A64D-811B-281359A1CBF7}" type="slidenum">
              <a:rPr lang="en-CH" smtClean="0"/>
              <a:t>21</a:t>
            </a:fld>
            <a:endParaRPr lang="en-CH" dirty="0"/>
          </a:p>
        </p:txBody>
      </p:sp>
      <p:sp>
        <p:nvSpPr>
          <p:cNvPr id="3" name="TextBox 2">
            <a:extLst>
              <a:ext uri="{FF2B5EF4-FFF2-40B4-BE49-F238E27FC236}">
                <a16:creationId xmlns:a16="http://schemas.microsoft.com/office/drawing/2014/main" id="{2C1ED14C-2487-A3E8-C4D8-82B54B9EC14A}"/>
              </a:ext>
            </a:extLst>
          </p:cNvPr>
          <p:cNvSpPr txBox="1"/>
          <p:nvPr/>
        </p:nvSpPr>
        <p:spPr>
          <a:xfrm>
            <a:off x="8506309" y="1670616"/>
            <a:ext cx="1002197" cy="584775"/>
          </a:xfrm>
          <a:prstGeom prst="rect">
            <a:avLst/>
          </a:prstGeom>
          <a:noFill/>
        </p:spPr>
        <p:txBody>
          <a:bodyPr wrap="none" rtlCol="0">
            <a:spAutoFit/>
          </a:bodyPr>
          <a:lstStyle/>
          <a:p>
            <a:r>
              <a:rPr lang="en-CH" sz="3200" b="1" dirty="0">
                <a:latin typeface="Suisse Int'l Medium" panose="020B0604000000000000" pitchFamily="34" charset="-78"/>
                <a:ea typeface="Helvetica Neue" panose="02000503000000020004" pitchFamily="2" charset="0"/>
                <a:cs typeface="Helvetica Neue" panose="02000503000000020004" pitchFamily="2" charset="0"/>
              </a:rPr>
              <a:t>ZKP</a:t>
            </a:r>
          </a:p>
        </p:txBody>
      </p:sp>
      <p:sp>
        <p:nvSpPr>
          <p:cNvPr id="22" name="Triangle 21">
            <a:extLst>
              <a:ext uri="{FF2B5EF4-FFF2-40B4-BE49-F238E27FC236}">
                <a16:creationId xmlns:a16="http://schemas.microsoft.com/office/drawing/2014/main" id="{68BE83B9-96A0-F1C1-2837-F740DB950E4D}"/>
              </a:ext>
            </a:extLst>
          </p:cNvPr>
          <p:cNvSpPr/>
          <p:nvPr/>
        </p:nvSpPr>
        <p:spPr>
          <a:xfrm rot="16200000">
            <a:off x="4844468" y="2023115"/>
            <a:ext cx="1086950" cy="87368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25" name="Freeform 24">
            <a:extLst>
              <a:ext uri="{FF2B5EF4-FFF2-40B4-BE49-F238E27FC236}">
                <a16:creationId xmlns:a16="http://schemas.microsoft.com/office/drawing/2014/main" id="{83CBF77C-D33D-A764-A7F0-176A6673422F}"/>
              </a:ext>
            </a:extLst>
          </p:cNvPr>
          <p:cNvSpPr/>
          <p:nvPr/>
        </p:nvSpPr>
        <p:spPr>
          <a:xfrm>
            <a:off x="4422121" y="3698809"/>
            <a:ext cx="2352556" cy="2579517"/>
          </a:xfrm>
          <a:custGeom>
            <a:avLst/>
            <a:gdLst>
              <a:gd name="connsiteX0" fmla="*/ 782956 w 2352556"/>
              <a:gd name="connsiteY0" fmla="*/ 0 h 2579517"/>
              <a:gd name="connsiteX1" fmla="*/ 2352556 w 2352556"/>
              <a:gd name="connsiteY1" fmla="*/ 0 h 2579517"/>
              <a:gd name="connsiteX2" fmla="*/ 2352556 w 2352556"/>
              <a:gd name="connsiteY2" fmla="*/ 1203478 h 2579517"/>
              <a:gd name="connsiteX3" fmla="*/ 1850414 w 2352556"/>
              <a:gd name="connsiteY3" fmla="*/ 947862 h 2579517"/>
              <a:gd name="connsiteX4" fmla="*/ 1295234 w 2352556"/>
              <a:gd name="connsiteY4" fmla="*/ 1612934 h 2579517"/>
              <a:gd name="connsiteX5" fmla="*/ 1724177 w 2352556"/>
              <a:gd name="connsiteY5" fmla="*/ 2416989 h 2579517"/>
              <a:gd name="connsiteX6" fmla="*/ 2352556 w 2352556"/>
              <a:gd name="connsiteY6" fmla="*/ 2288186 h 2579517"/>
              <a:gd name="connsiteX7" fmla="*/ 2352556 w 2352556"/>
              <a:gd name="connsiteY7" fmla="*/ 2579517 h 2579517"/>
              <a:gd name="connsiteX8" fmla="*/ 782956 w 2352556"/>
              <a:gd name="connsiteY8" fmla="*/ 2579517 h 2579517"/>
              <a:gd name="connsiteX9" fmla="*/ 782956 w 2352556"/>
              <a:gd name="connsiteY9" fmla="*/ 1931958 h 2579517"/>
              <a:gd name="connsiteX10" fmla="*/ 669296 w 2352556"/>
              <a:gd name="connsiteY10" fmla="*/ 1997490 h 2579517"/>
              <a:gd name="connsiteX11" fmla="*/ 63822 w 2352556"/>
              <a:gd name="connsiteY11" fmla="*/ 1818836 h 2579517"/>
              <a:gd name="connsiteX12" fmla="*/ 212563 w 2352556"/>
              <a:gd name="connsiteY12" fmla="*/ 1205327 h 2579517"/>
              <a:gd name="connsiteX13" fmla="*/ 764352 w 2352556"/>
              <a:gd name="connsiteY13" fmla="*/ 1308574 h 2579517"/>
              <a:gd name="connsiteX14" fmla="*/ 782956 w 2352556"/>
              <a:gd name="connsiteY14" fmla="*/ 1334704 h 25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2556" h="2579517">
                <a:moveTo>
                  <a:pt x="782956" y="0"/>
                </a:moveTo>
                <a:lnTo>
                  <a:pt x="2352556" y="0"/>
                </a:lnTo>
                <a:lnTo>
                  <a:pt x="2352556" y="1203478"/>
                </a:lnTo>
                <a:lnTo>
                  <a:pt x="1850414" y="947862"/>
                </a:lnTo>
                <a:lnTo>
                  <a:pt x="1295234" y="1612934"/>
                </a:lnTo>
                <a:lnTo>
                  <a:pt x="1724177" y="2416989"/>
                </a:lnTo>
                <a:lnTo>
                  <a:pt x="2352556" y="2288186"/>
                </a:lnTo>
                <a:lnTo>
                  <a:pt x="2352556" y="2579517"/>
                </a:lnTo>
                <a:lnTo>
                  <a:pt x="782956" y="2579517"/>
                </a:lnTo>
                <a:lnTo>
                  <a:pt x="782956" y="1931958"/>
                </a:lnTo>
                <a:lnTo>
                  <a:pt x="669296" y="1997490"/>
                </a:lnTo>
                <a:cubicBezTo>
                  <a:pt x="461025" y="2117571"/>
                  <a:pt x="189945" y="2037586"/>
                  <a:pt x="63822" y="1818836"/>
                </a:cubicBezTo>
                <a:cubicBezTo>
                  <a:pt x="-62302" y="1600086"/>
                  <a:pt x="4292" y="1325409"/>
                  <a:pt x="212563" y="1205327"/>
                </a:cubicBezTo>
                <a:cubicBezTo>
                  <a:pt x="394800" y="1100255"/>
                  <a:pt x="625126" y="1148360"/>
                  <a:pt x="764352" y="1308574"/>
                </a:cubicBezTo>
                <a:lnTo>
                  <a:pt x="782956" y="1334704"/>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a:p>
        </p:txBody>
      </p:sp>
      <p:grpSp>
        <p:nvGrpSpPr>
          <p:cNvPr id="12" name="Group 11">
            <a:extLst>
              <a:ext uri="{FF2B5EF4-FFF2-40B4-BE49-F238E27FC236}">
                <a16:creationId xmlns:a16="http://schemas.microsoft.com/office/drawing/2014/main" id="{A1985956-3AF9-9687-0722-FEDB51AB3614}"/>
              </a:ext>
            </a:extLst>
          </p:cNvPr>
          <p:cNvGrpSpPr/>
          <p:nvPr/>
        </p:nvGrpSpPr>
        <p:grpSpPr>
          <a:xfrm>
            <a:off x="2097246" y="4199041"/>
            <a:ext cx="289725" cy="289725"/>
            <a:chOff x="5029195" y="3182351"/>
            <a:chExt cx="612000" cy="612000"/>
          </a:xfrm>
        </p:grpSpPr>
        <p:sp>
          <p:nvSpPr>
            <p:cNvPr id="49" name="Oval 48">
              <a:extLst>
                <a:ext uri="{FF2B5EF4-FFF2-40B4-BE49-F238E27FC236}">
                  <a16:creationId xmlns:a16="http://schemas.microsoft.com/office/drawing/2014/main" id="{DCD6AC4E-97FD-0780-9BF8-3C1106513D41}"/>
                </a:ext>
              </a:extLst>
            </p:cNvPr>
            <p:cNvSpPr>
              <a:spLocks noChangeAspect="1"/>
            </p:cNvSpPr>
            <p:nvPr/>
          </p:nvSpPr>
          <p:spPr>
            <a:xfrm>
              <a:off x="5029195" y="3182351"/>
              <a:ext cx="612000" cy="61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CH" sz="700" b="1" dirty="0">
                  <a:latin typeface="Suisse Int'l Medium" panose="020B0604000000000000" pitchFamily="34" charset="-78"/>
                  <a:ea typeface="Helvetica Neue" panose="02000503000000020004" pitchFamily="2" charset="0"/>
                  <a:cs typeface="Helvetica Neue" panose="02000503000000020004" pitchFamily="2" charset="0"/>
                </a:rPr>
                <a:t>BS</a:t>
              </a:r>
            </a:p>
          </p:txBody>
        </p:sp>
        <p:pic>
          <p:nvPicPr>
            <p:cNvPr id="50" name="Graphic 49">
              <a:extLst>
                <a:ext uri="{FF2B5EF4-FFF2-40B4-BE49-F238E27FC236}">
                  <a16:creationId xmlns:a16="http://schemas.microsoft.com/office/drawing/2014/main" id="{3DA4086A-FBBE-6F15-0F4A-89E1EF0D9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4195" y="3227351"/>
              <a:ext cx="522000" cy="522000"/>
            </a:xfrm>
            <a:prstGeom prst="rect">
              <a:avLst/>
            </a:prstGeom>
          </p:spPr>
        </p:pic>
      </p:grpSp>
      <p:sp>
        <p:nvSpPr>
          <p:cNvPr id="44" name="Oval 43">
            <a:extLst>
              <a:ext uri="{FF2B5EF4-FFF2-40B4-BE49-F238E27FC236}">
                <a16:creationId xmlns:a16="http://schemas.microsoft.com/office/drawing/2014/main" id="{4E884C94-0323-709E-B797-595719437B5E}"/>
              </a:ext>
            </a:extLst>
          </p:cNvPr>
          <p:cNvSpPr>
            <a:spLocks noChangeAspect="1"/>
          </p:cNvSpPr>
          <p:nvPr/>
        </p:nvSpPr>
        <p:spPr>
          <a:xfrm>
            <a:off x="3240479" y="3264866"/>
            <a:ext cx="289725" cy="28972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endParaRPr lang="en-CH" sz="1400"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45" name="Straight Arrow Connector 44">
            <a:extLst>
              <a:ext uri="{FF2B5EF4-FFF2-40B4-BE49-F238E27FC236}">
                <a16:creationId xmlns:a16="http://schemas.microsoft.com/office/drawing/2014/main" id="{DE67B730-F542-2AFB-AF44-82CE2C15AC38}"/>
              </a:ext>
            </a:extLst>
          </p:cNvPr>
          <p:cNvCxnSpPr>
            <a:cxnSpLocks/>
          </p:cNvCxnSpPr>
          <p:nvPr/>
        </p:nvCxnSpPr>
        <p:spPr>
          <a:xfrm flipV="1">
            <a:off x="3308650" y="3333477"/>
            <a:ext cx="153384" cy="0"/>
          </a:xfrm>
          <a:prstGeom prst="straightConnector1">
            <a:avLst/>
          </a:prstGeom>
          <a:ln w="19050">
            <a:solidFill>
              <a:srgbClr val="FFFFFF"/>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48A29DD-1B01-A662-3223-183A8B707B34}"/>
              </a:ext>
            </a:extLst>
          </p:cNvPr>
          <p:cNvCxnSpPr>
            <a:cxnSpLocks/>
          </p:cNvCxnSpPr>
          <p:nvPr/>
        </p:nvCxnSpPr>
        <p:spPr>
          <a:xfrm flipV="1">
            <a:off x="3308650" y="3405624"/>
            <a:ext cx="153384" cy="0"/>
          </a:xfrm>
          <a:prstGeom prst="straightConnector1">
            <a:avLst/>
          </a:prstGeom>
          <a:ln w="19050">
            <a:solidFill>
              <a:srgbClr val="FFFFFF"/>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0DA80E-F799-A39C-7173-DB1F67B2E83B}"/>
              </a:ext>
            </a:extLst>
          </p:cNvPr>
          <p:cNvCxnSpPr>
            <a:cxnSpLocks/>
          </p:cNvCxnSpPr>
          <p:nvPr/>
        </p:nvCxnSpPr>
        <p:spPr>
          <a:xfrm flipV="1">
            <a:off x="3301393" y="3477771"/>
            <a:ext cx="68171" cy="0"/>
          </a:xfrm>
          <a:prstGeom prst="straightConnector1">
            <a:avLst/>
          </a:prstGeom>
          <a:ln w="19050">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EC3C503-520A-FF20-8443-D87E7269AD8E}"/>
              </a:ext>
            </a:extLst>
          </p:cNvPr>
          <p:cNvCxnSpPr>
            <a:cxnSpLocks/>
          </p:cNvCxnSpPr>
          <p:nvPr/>
        </p:nvCxnSpPr>
        <p:spPr>
          <a:xfrm flipH="1">
            <a:off x="3358330" y="3333037"/>
            <a:ext cx="0" cy="153384"/>
          </a:xfrm>
          <a:prstGeom prst="straightConnector1">
            <a:avLst/>
          </a:prstGeom>
          <a:ln w="19050">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CCBB3-7932-21A5-E3C3-228245872C8D}"/>
              </a:ext>
            </a:extLst>
          </p:cNvPr>
          <p:cNvCxnSpPr>
            <a:cxnSpLocks/>
            <a:stCxn id="36" idx="3"/>
            <a:endCxn id="33" idx="1"/>
          </p:cNvCxnSpPr>
          <p:nvPr/>
        </p:nvCxnSpPr>
        <p:spPr>
          <a:xfrm>
            <a:off x="1444023" y="2942735"/>
            <a:ext cx="364825" cy="103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EAE4B5-4F67-18D3-4DB6-C3DFA88D6A97}"/>
              </a:ext>
            </a:extLst>
          </p:cNvPr>
          <p:cNvCxnSpPr>
            <a:cxnSpLocks/>
            <a:stCxn id="37" idx="3"/>
            <a:endCxn id="33" idx="3"/>
          </p:cNvCxnSpPr>
          <p:nvPr/>
        </p:nvCxnSpPr>
        <p:spPr>
          <a:xfrm flipV="1">
            <a:off x="1477687" y="3250727"/>
            <a:ext cx="331161" cy="43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4D85A5-F750-63B2-1351-76DF818B91D1}"/>
              </a:ext>
            </a:extLst>
          </p:cNvPr>
          <p:cNvCxnSpPr>
            <a:cxnSpLocks/>
            <a:stCxn id="34" idx="1"/>
            <a:endCxn id="33" idx="6"/>
          </p:cNvCxnSpPr>
          <p:nvPr/>
        </p:nvCxnSpPr>
        <p:spPr>
          <a:xfrm flipH="1" flipV="1">
            <a:off x="2056144" y="3148294"/>
            <a:ext cx="713577" cy="1590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823818-A053-DE8A-AC89-39C0E24A2669}"/>
              </a:ext>
            </a:extLst>
          </p:cNvPr>
          <p:cNvCxnSpPr>
            <a:cxnSpLocks/>
            <a:stCxn id="34" idx="3"/>
            <a:endCxn id="32" idx="6"/>
          </p:cNvCxnSpPr>
          <p:nvPr/>
        </p:nvCxnSpPr>
        <p:spPr>
          <a:xfrm flipH="1">
            <a:off x="2056144" y="3512162"/>
            <a:ext cx="713577" cy="243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B743FA-6B2C-B284-F652-F99C6CBCD614}"/>
              </a:ext>
            </a:extLst>
          </p:cNvPr>
          <p:cNvCxnSpPr>
            <a:cxnSpLocks/>
            <a:stCxn id="44" idx="2"/>
            <a:endCxn id="34" idx="6"/>
          </p:cNvCxnSpPr>
          <p:nvPr/>
        </p:nvCxnSpPr>
        <p:spPr>
          <a:xfrm flipH="1">
            <a:off x="3017017" y="3409729"/>
            <a:ext cx="223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DD1239-5D97-D0CE-AB19-562C612CDD48}"/>
              </a:ext>
            </a:extLst>
          </p:cNvPr>
          <p:cNvCxnSpPr>
            <a:cxnSpLocks/>
            <a:stCxn id="35" idx="1"/>
            <a:endCxn id="44" idx="6"/>
          </p:cNvCxnSpPr>
          <p:nvPr/>
        </p:nvCxnSpPr>
        <p:spPr>
          <a:xfrm flipH="1" flipV="1">
            <a:off x="3530204" y="3409729"/>
            <a:ext cx="180589" cy="191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367D6D6-42B2-8B0B-2CC9-5303F0AFF43D}"/>
              </a:ext>
            </a:extLst>
          </p:cNvPr>
          <p:cNvCxnSpPr>
            <a:cxnSpLocks/>
            <a:stCxn id="35" idx="3"/>
            <a:endCxn id="49" idx="6"/>
          </p:cNvCxnSpPr>
          <p:nvPr/>
        </p:nvCxnSpPr>
        <p:spPr>
          <a:xfrm flipH="1">
            <a:off x="2386971" y="3806102"/>
            <a:ext cx="1323822" cy="537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8584AC-8926-CD38-5125-C1D9BE7CDCF4}"/>
              </a:ext>
            </a:extLst>
          </p:cNvPr>
          <p:cNvCxnSpPr>
            <a:cxnSpLocks/>
            <a:stCxn id="38" idx="3"/>
            <a:endCxn id="32" idx="1"/>
          </p:cNvCxnSpPr>
          <p:nvPr/>
        </p:nvCxnSpPr>
        <p:spPr>
          <a:xfrm>
            <a:off x="1482495" y="3644998"/>
            <a:ext cx="326353" cy="7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0B7C0FA-2904-2378-3A56-F9139A456B0D}"/>
              </a:ext>
            </a:extLst>
          </p:cNvPr>
          <p:cNvCxnSpPr>
            <a:cxnSpLocks/>
            <a:stCxn id="39" idx="3"/>
            <a:endCxn id="32" idx="3"/>
          </p:cNvCxnSpPr>
          <p:nvPr/>
        </p:nvCxnSpPr>
        <p:spPr>
          <a:xfrm flipV="1">
            <a:off x="1484099" y="3857622"/>
            <a:ext cx="324749" cy="13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925CF1-66E0-0091-4215-CD2C94C5F128}"/>
              </a:ext>
            </a:extLst>
          </p:cNvPr>
          <p:cNvCxnSpPr>
            <a:cxnSpLocks/>
            <a:stCxn id="49" idx="2"/>
            <a:endCxn id="40" idx="3"/>
          </p:cNvCxnSpPr>
          <p:nvPr/>
        </p:nvCxnSpPr>
        <p:spPr>
          <a:xfrm flipH="1">
            <a:off x="1482495" y="4343904"/>
            <a:ext cx="614751" cy="3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AC9BB9-3DDC-EB1E-FBF5-497FC7F93EF8}"/>
              </a:ext>
            </a:extLst>
          </p:cNvPr>
          <p:cNvCxnSpPr>
            <a:cxnSpLocks/>
            <a:endCxn id="35" idx="6"/>
          </p:cNvCxnSpPr>
          <p:nvPr/>
        </p:nvCxnSpPr>
        <p:spPr>
          <a:xfrm flipH="1">
            <a:off x="3958088" y="3703668"/>
            <a:ext cx="7920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0DBE18C-FC9E-0019-8B7C-D922FBEB8E45}"/>
              </a:ext>
            </a:extLst>
          </p:cNvPr>
          <p:cNvSpPr>
            <a:spLocks noChangeAspect="1"/>
          </p:cNvSpPr>
          <p:nvPr/>
        </p:nvSpPr>
        <p:spPr>
          <a:xfrm>
            <a:off x="1766419" y="361032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33" name="Oval 32">
            <a:extLst>
              <a:ext uri="{FF2B5EF4-FFF2-40B4-BE49-F238E27FC236}">
                <a16:creationId xmlns:a16="http://schemas.microsoft.com/office/drawing/2014/main" id="{D3630644-F9DD-F618-72E7-F83B811D9557}"/>
              </a:ext>
            </a:extLst>
          </p:cNvPr>
          <p:cNvSpPr>
            <a:spLocks noChangeAspect="1"/>
          </p:cNvSpPr>
          <p:nvPr/>
        </p:nvSpPr>
        <p:spPr>
          <a:xfrm>
            <a:off x="1766419" y="3003431"/>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34" name="Oval 33">
            <a:extLst>
              <a:ext uri="{FF2B5EF4-FFF2-40B4-BE49-F238E27FC236}">
                <a16:creationId xmlns:a16="http://schemas.microsoft.com/office/drawing/2014/main" id="{57BA5336-9787-7308-6C0E-63069E87D9F3}"/>
              </a:ext>
            </a:extLst>
          </p:cNvPr>
          <p:cNvSpPr>
            <a:spLocks noChangeAspect="1"/>
          </p:cNvSpPr>
          <p:nvPr/>
        </p:nvSpPr>
        <p:spPr>
          <a:xfrm>
            <a:off x="2727292" y="326486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35" name="Oval 34">
            <a:extLst>
              <a:ext uri="{FF2B5EF4-FFF2-40B4-BE49-F238E27FC236}">
                <a16:creationId xmlns:a16="http://schemas.microsoft.com/office/drawing/2014/main" id="{A79727D0-6FA7-F44F-DCF6-03578CC60212}"/>
              </a:ext>
            </a:extLst>
          </p:cNvPr>
          <p:cNvSpPr>
            <a:spLocks noChangeAspect="1"/>
          </p:cNvSpPr>
          <p:nvPr/>
        </p:nvSpPr>
        <p:spPr>
          <a:xfrm>
            <a:off x="3668364" y="355880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36" name="TextBox 35">
            <a:extLst>
              <a:ext uri="{FF2B5EF4-FFF2-40B4-BE49-F238E27FC236}">
                <a16:creationId xmlns:a16="http://schemas.microsoft.com/office/drawing/2014/main" id="{DF6DDB5B-1F6D-1999-FBDC-08D098A44265}"/>
              </a:ext>
            </a:extLst>
          </p:cNvPr>
          <p:cNvSpPr txBox="1"/>
          <p:nvPr/>
        </p:nvSpPr>
        <p:spPr>
          <a:xfrm>
            <a:off x="1073409" y="2758069"/>
            <a:ext cx="370614"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1</a:t>
            </a:r>
          </a:p>
        </p:txBody>
      </p:sp>
      <p:sp>
        <p:nvSpPr>
          <p:cNvPr id="37" name="TextBox 36">
            <a:extLst>
              <a:ext uri="{FF2B5EF4-FFF2-40B4-BE49-F238E27FC236}">
                <a16:creationId xmlns:a16="http://schemas.microsoft.com/office/drawing/2014/main" id="{56B35641-07AA-EB9E-CABF-3D461E5BE294}"/>
              </a:ext>
            </a:extLst>
          </p:cNvPr>
          <p:cNvSpPr txBox="1"/>
          <p:nvPr/>
        </p:nvSpPr>
        <p:spPr>
          <a:xfrm>
            <a:off x="1073409" y="3109200"/>
            <a:ext cx="40427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2</a:t>
            </a:r>
          </a:p>
        </p:txBody>
      </p:sp>
      <p:sp>
        <p:nvSpPr>
          <p:cNvPr id="38" name="TextBox 37">
            <a:extLst>
              <a:ext uri="{FF2B5EF4-FFF2-40B4-BE49-F238E27FC236}">
                <a16:creationId xmlns:a16="http://schemas.microsoft.com/office/drawing/2014/main" id="{CD058E96-2E85-8953-402B-385919416C44}"/>
              </a:ext>
            </a:extLst>
          </p:cNvPr>
          <p:cNvSpPr txBox="1"/>
          <p:nvPr/>
        </p:nvSpPr>
        <p:spPr>
          <a:xfrm>
            <a:off x="1073409" y="3460332"/>
            <a:ext cx="409086"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3</a:t>
            </a:r>
          </a:p>
        </p:txBody>
      </p:sp>
      <p:sp>
        <p:nvSpPr>
          <p:cNvPr id="39" name="TextBox 38">
            <a:extLst>
              <a:ext uri="{FF2B5EF4-FFF2-40B4-BE49-F238E27FC236}">
                <a16:creationId xmlns:a16="http://schemas.microsoft.com/office/drawing/2014/main" id="{CD4B2AE5-5A96-75A4-3B24-B8412EBA5B7A}"/>
              </a:ext>
            </a:extLst>
          </p:cNvPr>
          <p:cNvSpPr txBox="1"/>
          <p:nvPr/>
        </p:nvSpPr>
        <p:spPr>
          <a:xfrm>
            <a:off x="1073409" y="3811463"/>
            <a:ext cx="410690"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4</a:t>
            </a:r>
          </a:p>
        </p:txBody>
      </p:sp>
      <p:sp>
        <p:nvSpPr>
          <p:cNvPr id="40" name="TextBox 39">
            <a:extLst>
              <a:ext uri="{FF2B5EF4-FFF2-40B4-BE49-F238E27FC236}">
                <a16:creationId xmlns:a16="http://schemas.microsoft.com/office/drawing/2014/main" id="{B2F781F2-349E-FE10-C77D-657FAEC091D7}"/>
              </a:ext>
            </a:extLst>
          </p:cNvPr>
          <p:cNvSpPr txBox="1"/>
          <p:nvPr/>
        </p:nvSpPr>
        <p:spPr>
          <a:xfrm>
            <a:off x="1073409" y="4162595"/>
            <a:ext cx="409086"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5</a:t>
            </a:r>
          </a:p>
        </p:txBody>
      </p:sp>
      <p:sp>
        <p:nvSpPr>
          <p:cNvPr id="41" name="TextBox 40">
            <a:extLst>
              <a:ext uri="{FF2B5EF4-FFF2-40B4-BE49-F238E27FC236}">
                <a16:creationId xmlns:a16="http://schemas.microsoft.com/office/drawing/2014/main" id="{48497122-A3C1-1327-C595-784236C4BB15}"/>
              </a:ext>
            </a:extLst>
          </p:cNvPr>
          <p:cNvSpPr txBox="1"/>
          <p:nvPr/>
        </p:nvSpPr>
        <p:spPr>
          <a:xfrm>
            <a:off x="4762446" y="3476497"/>
            <a:ext cx="30328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baseline="-25000"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2" name="TextBox 41">
            <a:extLst>
              <a:ext uri="{FF2B5EF4-FFF2-40B4-BE49-F238E27FC236}">
                <a16:creationId xmlns:a16="http://schemas.microsoft.com/office/drawing/2014/main" id="{E745FDAA-D322-AC1C-CC27-1B1582C04A5C}"/>
              </a:ext>
            </a:extLst>
          </p:cNvPr>
          <p:cNvSpPr txBox="1"/>
          <p:nvPr/>
        </p:nvSpPr>
        <p:spPr>
          <a:xfrm>
            <a:off x="2740112" y="2866285"/>
            <a:ext cx="1608902" cy="338554"/>
          </a:xfrm>
          <a:prstGeom prst="rect">
            <a:avLst/>
          </a:prstGeom>
          <a:noFill/>
        </p:spPr>
        <p:txBody>
          <a:bodyPr wrap="none" rtlCol="0">
            <a:spAutoFit/>
          </a:bodyPr>
          <a:lstStyle/>
          <a:p>
            <a:r>
              <a:rPr lang="fr-CH" sz="16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relinearization</a:t>
            </a:r>
            <a:endParaRPr lang="en-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43" name="TextBox 42">
            <a:extLst>
              <a:ext uri="{FF2B5EF4-FFF2-40B4-BE49-F238E27FC236}">
                <a16:creationId xmlns:a16="http://schemas.microsoft.com/office/drawing/2014/main" id="{3D36748D-48B2-669C-8A96-4656260AA352}"/>
              </a:ext>
            </a:extLst>
          </p:cNvPr>
          <p:cNvSpPr txBox="1"/>
          <p:nvPr/>
        </p:nvSpPr>
        <p:spPr>
          <a:xfrm>
            <a:off x="1456803" y="4500798"/>
            <a:ext cx="1584793" cy="338554"/>
          </a:xfrm>
          <a:prstGeom prst="rect">
            <a:avLst/>
          </a:prstGeom>
          <a:noFill/>
        </p:spPr>
        <p:txBody>
          <a:bodyPr wrap="none" rtlCol="0">
            <a:spAutoFit/>
          </a:bodyPr>
          <a:lstStyle/>
          <a:p>
            <a:r>
              <a:rPr lang="fr-CH" sz="16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bootstrapping</a:t>
            </a:r>
            <a:endParaRPr lang="en-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84" name="Oval 83">
            <a:extLst>
              <a:ext uri="{FF2B5EF4-FFF2-40B4-BE49-F238E27FC236}">
                <a16:creationId xmlns:a16="http://schemas.microsoft.com/office/drawing/2014/main" id="{7074BCC5-8D7B-0724-18FE-1F122F6AD03D}"/>
              </a:ext>
            </a:extLst>
          </p:cNvPr>
          <p:cNvSpPr>
            <a:spLocks noChangeAspect="1"/>
          </p:cNvSpPr>
          <p:nvPr/>
        </p:nvSpPr>
        <p:spPr>
          <a:xfrm>
            <a:off x="2097246" y="4199041"/>
            <a:ext cx="289725" cy="28972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r>
              <a:rPr lang="en-CH" sz="700" b="1" dirty="0">
                <a:latin typeface="Suisse Int'l Medium" panose="020B0604000000000000" pitchFamily="34" charset="-78"/>
                <a:ea typeface="Helvetica Neue" panose="02000503000000020004" pitchFamily="2" charset="0"/>
                <a:cs typeface="Helvetica Neue" panose="02000503000000020004" pitchFamily="2" charset="0"/>
              </a:rPr>
              <a:t>BS</a:t>
            </a:r>
          </a:p>
        </p:txBody>
      </p:sp>
      <p:pic>
        <p:nvPicPr>
          <p:cNvPr id="85" name="Graphic 84">
            <a:extLst>
              <a:ext uri="{FF2B5EF4-FFF2-40B4-BE49-F238E27FC236}">
                <a16:creationId xmlns:a16="http://schemas.microsoft.com/office/drawing/2014/main" id="{FA23F457-A9FD-8425-1EA0-9A5079A95A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8549" y="4220344"/>
            <a:ext cx="247118" cy="247118"/>
          </a:xfrm>
          <a:prstGeom prst="rect">
            <a:avLst/>
          </a:prstGeom>
        </p:spPr>
      </p:pic>
      <p:cxnSp>
        <p:nvCxnSpPr>
          <p:cNvPr id="54" name="Straight Connector 53">
            <a:extLst>
              <a:ext uri="{FF2B5EF4-FFF2-40B4-BE49-F238E27FC236}">
                <a16:creationId xmlns:a16="http://schemas.microsoft.com/office/drawing/2014/main" id="{7D113C8C-866D-D6EC-96C6-08EF169552BE}"/>
              </a:ext>
            </a:extLst>
          </p:cNvPr>
          <p:cNvCxnSpPr>
            <a:cxnSpLocks/>
            <a:stCxn id="71" idx="3"/>
            <a:endCxn id="68" idx="1"/>
          </p:cNvCxnSpPr>
          <p:nvPr/>
        </p:nvCxnSpPr>
        <p:spPr>
          <a:xfrm>
            <a:off x="1444023" y="2942735"/>
            <a:ext cx="364825" cy="103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2FB7BEB-23FF-855B-C428-C5F8B923AE6E}"/>
              </a:ext>
            </a:extLst>
          </p:cNvPr>
          <p:cNvCxnSpPr>
            <a:cxnSpLocks/>
            <a:stCxn id="72" idx="3"/>
            <a:endCxn id="68" idx="3"/>
          </p:cNvCxnSpPr>
          <p:nvPr/>
        </p:nvCxnSpPr>
        <p:spPr>
          <a:xfrm flipV="1">
            <a:off x="1477687" y="3250727"/>
            <a:ext cx="331161" cy="43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1C8792-887F-8700-0543-8E1CD0C4893A}"/>
              </a:ext>
            </a:extLst>
          </p:cNvPr>
          <p:cNvCxnSpPr>
            <a:cxnSpLocks/>
            <a:stCxn id="73" idx="3"/>
            <a:endCxn id="67" idx="1"/>
          </p:cNvCxnSpPr>
          <p:nvPr/>
        </p:nvCxnSpPr>
        <p:spPr>
          <a:xfrm>
            <a:off x="1482495" y="3644998"/>
            <a:ext cx="326353" cy="7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F5C3E10-A7D0-FC78-FCAB-4CAFC8FF899F}"/>
              </a:ext>
            </a:extLst>
          </p:cNvPr>
          <p:cNvCxnSpPr>
            <a:cxnSpLocks/>
            <a:stCxn id="74" idx="3"/>
            <a:endCxn id="67" idx="3"/>
          </p:cNvCxnSpPr>
          <p:nvPr/>
        </p:nvCxnSpPr>
        <p:spPr>
          <a:xfrm flipV="1">
            <a:off x="1484099" y="3857622"/>
            <a:ext cx="324749" cy="138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ABD0EE2-B342-3978-2A35-A0AE0015FEAE}"/>
              </a:ext>
            </a:extLst>
          </p:cNvPr>
          <p:cNvCxnSpPr>
            <a:cxnSpLocks/>
            <a:stCxn id="84" idx="2"/>
            <a:endCxn id="75" idx="3"/>
          </p:cNvCxnSpPr>
          <p:nvPr/>
        </p:nvCxnSpPr>
        <p:spPr>
          <a:xfrm flipH="1">
            <a:off x="1482495" y="4343904"/>
            <a:ext cx="614751" cy="3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DCF27A74-EABD-E82A-57AE-19050727970D}"/>
              </a:ext>
            </a:extLst>
          </p:cNvPr>
          <p:cNvSpPr>
            <a:spLocks noChangeAspect="1"/>
          </p:cNvSpPr>
          <p:nvPr/>
        </p:nvSpPr>
        <p:spPr>
          <a:xfrm>
            <a:off x="1766419" y="3610326"/>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68" name="Oval 67">
            <a:extLst>
              <a:ext uri="{FF2B5EF4-FFF2-40B4-BE49-F238E27FC236}">
                <a16:creationId xmlns:a16="http://schemas.microsoft.com/office/drawing/2014/main" id="{3B0AB370-F610-DDE3-320B-18455ECB9B90}"/>
              </a:ext>
            </a:extLst>
          </p:cNvPr>
          <p:cNvSpPr>
            <a:spLocks noChangeAspect="1"/>
          </p:cNvSpPr>
          <p:nvPr/>
        </p:nvSpPr>
        <p:spPr>
          <a:xfrm>
            <a:off x="1766419" y="3003431"/>
            <a:ext cx="289725" cy="289725"/>
          </a:xfrm>
          <a:prstGeom prst="ellipse">
            <a:avLst/>
          </a:prstGeom>
          <a:solidFill>
            <a:schemeClr val="bg2">
              <a:lumMod val="50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algn="ctr"/>
            <a:r>
              <a:rPr lang="en-CH" sz="2400"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71" name="TextBox 70">
            <a:extLst>
              <a:ext uri="{FF2B5EF4-FFF2-40B4-BE49-F238E27FC236}">
                <a16:creationId xmlns:a16="http://schemas.microsoft.com/office/drawing/2014/main" id="{770C3A49-F128-6DDF-4598-377C754629E4}"/>
              </a:ext>
            </a:extLst>
          </p:cNvPr>
          <p:cNvSpPr txBox="1"/>
          <p:nvPr/>
        </p:nvSpPr>
        <p:spPr>
          <a:xfrm>
            <a:off x="1073409" y="2758069"/>
            <a:ext cx="370614"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1</a:t>
            </a:r>
          </a:p>
        </p:txBody>
      </p:sp>
      <p:sp>
        <p:nvSpPr>
          <p:cNvPr id="72" name="TextBox 71">
            <a:extLst>
              <a:ext uri="{FF2B5EF4-FFF2-40B4-BE49-F238E27FC236}">
                <a16:creationId xmlns:a16="http://schemas.microsoft.com/office/drawing/2014/main" id="{48124853-9DE1-0932-CBCC-07E478701633}"/>
              </a:ext>
            </a:extLst>
          </p:cNvPr>
          <p:cNvSpPr txBox="1"/>
          <p:nvPr/>
        </p:nvSpPr>
        <p:spPr>
          <a:xfrm>
            <a:off x="1073409" y="3109200"/>
            <a:ext cx="40427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2</a:t>
            </a:r>
          </a:p>
        </p:txBody>
      </p:sp>
      <p:sp>
        <p:nvSpPr>
          <p:cNvPr id="73" name="TextBox 72">
            <a:extLst>
              <a:ext uri="{FF2B5EF4-FFF2-40B4-BE49-F238E27FC236}">
                <a16:creationId xmlns:a16="http://schemas.microsoft.com/office/drawing/2014/main" id="{C0C83DD1-CEBE-A120-EA29-95A06BA00324}"/>
              </a:ext>
            </a:extLst>
          </p:cNvPr>
          <p:cNvSpPr txBox="1"/>
          <p:nvPr/>
        </p:nvSpPr>
        <p:spPr>
          <a:xfrm>
            <a:off x="1073409" y="3460332"/>
            <a:ext cx="409086"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3</a:t>
            </a:r>
          </a:p>
        </p:txBody>
      </p:sp>
      <p:sp>
        <p:nvSpPr>
          <p:cNvPr id="74" name="TextBox 73">
            <a:extLst>
              <a:ext uri="{FF2B5EF4-FFF2-40B4-BE49-F238E27FC236}">
                <a16:creationId xmlns:a16="http://schemas.microsoft.com/office/drawing/2014/main" id="{DBA28902-419C-92C3-011E-AD949F4034B2}"/>
              </a:ext>
            </a:extLst>
          </p:cNvPr>
          <p:cNvSpPr txBox="1"/>
          <p:nvPr/>
        </p:nvSpPr>
        <p:spPr>
          <a:xfrm>
            <a:off x="1073409" y="3811463"/>
            <a:ext cx="410690"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4</a:t>
            </a:r>
          </a:p>
        </p:txBody>
      </p:sp>
      <p:sp>
        <p:nvSpPr>
          <p:cNvPr id="75" name="TextBox 74">
            <a:extLst>
              <a:ext uri="{FF2B5EF4-FFF2-40B4-BE49-F238E27FC236}">
                <a16:creationId xmlns:a16="http://schemas.microsoft.com/office/drawing/2014/main" id="{DDCBD274-CBB5-715D-1E77-A54554BF9BBC}"/>
              </a:ext>
            </a:extLst>
          </p:cNvPr>
          <p:cNvSpPr txBox="1"/>
          <p:nvPr/>
        </p:nvSpPr>
        <p:spPr>
          <a:xfrm>
            <a:off x="1073409" y="4162595"/>
            <a:ext cx="409086"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r>
              <a:rPr lang="en-CH" b="1" baseline="-25000" dirty="0">
                <a:latin typeface="Suisse Int'l Medium" panose="020B0604000000000000" pitchFamily="34" charset="-78"/>
                <a:ea typeface="Helvetica Neue" panose="02000503000000020004" pitchFamily="2" charset="0"/>
                <a:cs typeface="Helvetica Neue" panose="02000503000000020004" pitchFamily="2" charset="0"/>
              </a:rPr>
              <a:t>5</a:t>
            </a:r>
          </a:p>
        </p:txBody>
      </p:sp>
      <p:sp>
        <p:nvSpPr>
          <p:cNvPr id="76" name="TextBox 75">
            <a:extLst>
              <a:ext uri="{FF2B5EF4-FFF2-40B4-BE49-F238E27FC236}">
                <a16:creationId xmlns:a16="http://schemas.microsoft.com/office/drawing/2014/main" id="{196FD8E2-E98E-9EE6-1744-83305154A4F9}"/>
              </a:ext>
            </a:extLst>
          </p:cNvPr>
          <p:cNvSpPr txBox="1"/>
          <p:nvPr/>
        </p:nvSpPr>
        <p:spPr>
          <a:xfrm>
            <a:off x="4762446" y="3476497"/>
            <a:ext cx="30328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baseline="-25000"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78" name="TextBox 77">
            <a:extLst>
              <a:ext uri="{FF2B5EF4-FFF2-40B4-BE49-F238E27FC236}">
                <a16:creationId xmlns:a16="http://schemas.microsoft.com/office/drawing/2014/main" id="{49C0F73E-3268-F598-C203-C193F6740CC0}"/>
              </a:ext>
            </a:extLst>
          </p:cNvPr>
          <p:cNvSpPr txBox="1"/>
          <p:nvPr/>
        </p:nvSpPr>
        <p:spPr>
          <a:xfrm>
            <a:off x="1456803" y="4500798"/>
            <a:ext cx="1584793" cy="338554"/>
          </a:xfrm>
          <a:prstGeom prst="rect">
            <a:avLst/>
          </a:prstGeom>
          <a:noFill/>
        </p:spPr>
        <p:txBody>
          <a:bodyPr wrap="none" rtlCol="0">
            <a:spAutoFit/>
          </a:bodyPr>
          <a:lstStyle/>
          <a:p>
            <a:r>
              <a:rPr lang="fr-CH" sz="16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bootstrapping</a:t>
            </a:r>
            <a:endParaRPr lang="en-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86" name="Group 85">
            <a:extLst>
              <a:ext uri="{FF2B5EF4-FFF2-40B4-BE49-F238E27FC236}">
                <a16:creationId xmlns:a16="http://schemas.microsoft.com/office/drawing/2014/main" id="{01F20377-86AF-1796-C11A-625DC7C6D355}"/>
              </a:ext>
            </a:extLst>
          </p:cNvPr>
          <p:cNvGrpSpPr/>
          <p:nvPr/>
        </p:nvGrpSpPr>
        <p:grpSpPr>
          <a:xfrm>
            <a:off x="6853939" y="3163656"/>
            <a:ext cx="4350800" cy="1800000"/>
            <a:chOff x="6853939" y="3163656"/>
            <a:chExt cx="4350800" cy="1800000"/>
          </a:xfrm>
        </p:grpSpPr>
        <p:sp>
          <p:nvSpPr>
            <p:cNvPr id="87" name="Rectangle 86">
              <a:extLst>
                <a:ext uri="{FF2B5EF4-FFF2-40B4-BE49-F238E27FC236}">
                  <a16:creationId xmlns:a16="http://schemas.microsoft.com/office/drawing/2014/main" id="{CBC3F25A-C0A5-FCA3-3164-B3B48596A7AE}"/>
                </a:ext>
              </a:extLst>
            </p:cNvPr>
            <p:cNvSpPr/>
            <p:nvPr/>
          </p:nvSpPr>
          <p:spPr>
            <a:xfrm>
              <a:off x="6853939" y="3163656"/>
              <a:ext cx="1080000" cy="1800000"/>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A</a:t>
              </a:r>
            </a:p>
          </p:txBody>
        </p:sp>
        <p:sp>
          <p:nvSpPr>
            <p:cNvPr id="88" name="Rectangle 87">
              <a:extLst>
                <a:ext uri="{FF2B5EF4-FFF2-40B4-BE49-F238E27FC236}">
                  <a16:creationId xmlns:a16="http://schemas.microsoft.com/office/drawing/2014/main" id="{C755FF31-F30A-8F77-49A6-5F5C02460311}"/>
                </a:ext>
              </a:extLst>
            </p:cNvPr>
            <p:cNvSpPr/>
            <p:nvPr/>
          </p:nvSpPr>
          <p:spPr>
            <a:xfrm>
              <a:off x="8351156" y="3163656"/>
              <a:ext cx="1080000" cy="1800000"/>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B</a:t>
              </a:r>
            </a:p>
          </p:txBody>
        </p:sp>
        <p:sp>
          <p:nvSpPr>
            <p:cNvPr id="89" name="Rectangle 88">
              <a:extLst>
                <a:ext uri="{FF2B5EF4-FFF2-40B4-BE49-F238E27FC236}">
                  <a16:creationId xmlns:a16="http://schemas.microsoft.com/office/drawing/2014/main" id="{77935800-A7CA-0989-F00E-E420C5CCDE78}"/>
                </a:ext>
              </a:extLst>
            </p:cNvPr>
            <p:cNvSpPr/>
            <p:nvPr/>
          </p:nvSpPr>
          <p:spPr>
            <a:xfrm>
              <a:off x="9921601" y="3163656"/>
              <a:ext cx="1080000" cy="1800000"/>
            </a:xfrm>
            <a:prstGeom prst="rect">
              <a:avLst/>
            </a:prstGeom>
            <a:solidFill>
              <a:schemeClr val="tx1">
                <a:lumMod val="85000"/>
                <a:lumOff val="1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C</a:t>
              </a:r>
            </a:p>
          </p:txBody>
        </p:sp>
        <p:sp>
          <p:nvSpPr>
            <p:cNvPr id="90" name="Rectangle 89">
              <a:extLst>
                <a:ext uri="{FF2B5EF4-FFF2-40B4-BE49-F238E27FC236}">
                  <a16:creationId xmlns:a16="http://schemas.microsoft.com/office/drawing/2014/main" id="{8D43D750-2C1A-44B2-46CB-B6190019A305}"/>
                </a:ext>
              </a:extLst>
            </p:cNvPr>
            <p:cNvSpPr/>
            <p:nvPr/>
          </p:nvSpPr>
          <p:spPr>
            <a:xfrm>
              <a:off x="7964631" y="3163656"/>
              <a:ext cx="172852" cy="1080000"/>
            </a:xfrm>
            <a:prstGeom prst="rect">
              <a:avLst/>
            </a:prstGeom>
            <a:solidFill>
              <a:srgbClr val="9E050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z</a:t>
              </a:r>
            </a:p>
          </p:txBody>
        </p:sp>
        <p:sp>
          <p:nvSpPr>
            <p:cNvPr id="91" name="TextBox 90">
              <a:extLst>
                <a:ext uri="{FF2B5EF4-FFF2-40B4-BE49-F238E27FC236}">
                  <a16:creationId xmlns:a16="http://schemas.microsoft.com/office/drawing/2014/main" id="{B992FFA8-3637-7665-C986-5C1D733ECB0E}"/>
                </a:ext>
              </a:extLst>
            </p:cNvPr>
            <p:cNvSpPr txBox="1"/>
            <p:nvPr/>
          </p:nvSpPr>
          <p:spPr>
            <a:xfrm>
              <a:off x="9627796" y="3867844"/>
              <a:ext cx="346570"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92" name="TextBox 91">
              <a:extLst>
                <a:ext uri="{FF2B5EF4-FFF2-40B4-BE49-F238E27FC236}">
                  <a16:creationId xmlns:a16="http://schemas.microsoft.com/office/drawing/2014/main" id="{8E2E3EBE-1215-4914-508F-1C5BAA1170CE}"/>
                </a:ext>
              </a:extLst>
            </p:cNvPr>
            <p:cNvSpPr txBox="1"/>
            <p:nvPr/>
          </p:nvSpPr>
          <p:spPr>
            <a:xfrm>
              <a:off x="8110888" y="3870381"/>
              <a:ext cx="324128" cy="369332"/>
            </a:xfrm>
            <a:prstGeom prst="rect">
              <a:avLst/>
            </a:prstGeom>
            <a:no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93" name="Rectangle 92">
              <a:extLst>
                <a:ext uri="{FF2B5EF4-FFF2-40B4-BE49-F238E27FC236}">
                  <a16:creationId xmlns:a16="http://schemas.microsoft.com/office/drawing/2014/main" id="{6BEA56F3-396D-CDCB-B35D-FEEA725BF028}"/>
                </a:ext>
              </a:extLst>
            </p:cNvPr>
            <p:cNvSpPr/>
            <p:nvPr/>
          </p:nvSpPr>
          <p:spPr>
            <a:xfrm>
              <a:off x="9470870" y="3163656"/>
              <a:ext cx="172852" cy="1080000"/>
            </a:xfrm>
            <a:prstGeom prst="rect">
              <a:avLst/>
            </a:prstGeom>
            <a:solidFill>
              <a:srgbClr val="9E050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z</a:t>
              </a:r>
            </a:p>
          </p:txBody>
        </p:sp>
        <p:sp>
          <p:nvSpPr>
            <p:cNvPr id="94" name="Rectangle 93">
              <a:extLst>
                <a:ext uri="{FF2B5EF4-FFF2-40B4-BE49-F238E27FC236}">
                  <a16:creationId xmlns:a16="http://schemas.microsoft.com/office/drawing/2014/main" id="{44B06E30-275F-1C61-3B54-EE12184FA1A1}"/>
                </a:ext>
              </a:extLst>
            </p:cNvPr>
            <p:cNvSpPr/>
            <p:nvPr/>
          </p:nvSpPr>
          <p:spPr>
            <a:xfrm>
              <a:off x="11031887" y="3163656"/>
              <a:ext cx="172852" cy="1080000"/>
            </a:xfrm>
            <a:prstGeom prst="rect">
              <a:avLst/>
            </a:prstGeom>
            <a:solidFill>
              <a:srgbClr val="9E050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z</a:t>
              </a:r>
            </a:p>
          </p:txBody>
        </p:sp>
      </p:grpSp>
      <p:sp>
        <p:nvSpPr>
          <p:cNvPr id="96" name="Oval 95">
            <a:extLst>
              <a:ext uri="{FF2B5EF4-FFF2-40B4-BE49-F238E27FC236}">
                <a16:creationId xmlns:a16="http://schemas.microsoft.com/office/drawing/2014/main" id="{FBEE9A98-C466-0742-F3DD-6AE793E372E0}"/>
              </a:ext>
            </a:extLst>
          </p:cNvPr>
          <p:cNvSpPr>
            <a:spLocks noChangeAspect="1"/>
          </p:cNvSpPr>
          <p:nvPr/>
        </p:nvSpPr>
        <p:spPr>
          <a:xfrm>
            <a:off x="4227499" y="3564984"/>
            <a:ext cx="289725" cy="28972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endParaRPr lang="en-CH" sz="7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pic>
        <p:nvPicPr>
          <p:cNvPr id="100" name="Graphic 99">
            <a:extLst>
              <a:ext uri="{FF2B5EF4-FFF2-40B4-BE49-F238E27FC236}">
                <a16:creationId xmlns:a16="http://schemas.microsoft.com/office/drawing/2014/main" id="{8AAFBE69-C0DD-0FB5-6632-CC60B11DB35D}"/>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221148" y="3561808"/>
            <a:ext cx="289726" cy="289726"/>
          </a:xfrm>
          <a:prstGeom prst="rect">
            <a:avLst/>
          </a:prstGeom>
        </p:spPr>
      </p:pic>
      <p:sp>
        <p:nvSpPr>
          <p:cNvPr id="103" name="TextBox 102">
            <a:extLst>
              <a:ext uri="{FF2B5EF4-FFF2-40B4-BE49-F238E27FC236}">
                <a16:creationId xmlns:a16="http://schemas.microsoft.com/office/drawing/2014/main" id="{0EE1E063-3F41-596F-C5A8-F004598100FD}"/>
              </a:ext>
            </a:extLst>
          </p:cNvPr>
          <p:cNvSpPr txBox="1"/>
          <p:nvPr/>
        </p:nvSpPr>
        <p:spPr>
          <a:xfrm>
            <a:off x="3404288" y="4030737"/>
            <a:ext cx="1673087" cy="338554"/>
          </a:xfrm>
          <a:prstGeom prst="rect">
            <a:avLst/>
          </a:prstGeom>
          <a:noFill/>
        </p:spPr>
        <p:txBody>
          <a:bodyPr wrap="none" rtlCol="0">
            <a:spAutoFit/>
          </a:bodyPr>
          <a:lstStyle/>
          <a:p>
            <a:r>
              <a:rPr lang="fr-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mod-</a:t>
            </a:r>
            <a:r>
              <a:rPr lang="fr-CH" sz="16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switching</a:t>
            </a:r>
            <a:endParaRPr lang="en-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05" name="Oval 104">
            <a:extLst>
              <a:ext uri="{FF2B5EF4-FFF2-40B4-BE49-F238E27FC236}">
                <a16:creationId xmlns:a16="http://schemas.microsoft.com/office/drawing/2014/main" id="{ABEA1B01-A91C-908D-F2EB-A7D3D732E0C0}"/>
              </a:ext>
            </a:extLst>
          </p:cNvPr>
          <p:cNvSpPr>
            <a:spLocks noChangeAspect="1"/>
          </p:cNvSpPr>
          <p:nvPr/>
        </p:nvSpPr>
        <p:spPr>
          <a:xfrm>
            <a:off x="2261907" y="3065543"/>
            <a:ext cx="289725" cy="28972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algn="ctr"/>
            <a:endParaRPr lang="en-CH" sz="1400" b="1" dirty="0">
              <a:latin typeface="Suisse Int'l Medium" panose="020B0604000000000000" pitchFamily="34" charset="-78"/>
              <a:ea typeface="Helvetica Neue" panose="02000503000000020004" pitchFamily="2" charset="0"/>
              <a:cs typeface="Helvetica Neue" panose="02000503000000020004" pitchFamily="2" charset="0"/>
            </a:endParaRPr>
          </a:p>
        </p:txBody>
      </p:sp>
      <p:pic>
        <p:nvPicPr>
          <p:cNvPr id="111" name="Graphic 110">
            <a:extLst>
              <a:ext uri="{FF2B5EF4-FFF2-40B4-BE49-F238E27FC236}">
                <a16:creationId xmlns:a16="http://schemas.microsoft.com/office/drawing/2014/main" id="{AF8CA72B-70F6-F60F-229B-D0E58F1A2E7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261907" y="3065543"/>
            <a:ext cx="289724" cy="289724"/>
          </a:xfrm>
          <a:prstGeom prst="rect">
            <a:avLst/>
          </a:prstGeom>
        </p:spPr>
      </p:pic>
      <p:sp>
        <p:nvSpPr>
          <p:cNvPr id="113" name="TextBox 112">
            <a:extLst>
              <a:ext uri="{FF2B5EF4-FFF2-40B4-BE49-F238E27FC236}">
                <a16:creationId xmlns:a16="http://schemas.microsoft.com/office/drawing/2014/main" id="{475A1C9F-311A-9E5E-36E2-79B5554C70FF}"/>
              </a:ext>
            </a:extLst>
          </p:cNvPr>
          <p:cNvSpPr txBox="1"/>
          <p:nvPr/>
        </p:nvSpPr>
        <p:spPr>
          <a:xfrm>
            <a:off x="1971914" y="2590790"/>
            <a:ext cx="961289" cy="338554"/>
          </a:xfrm>
          <a:prstGeom prst="rect">
            <a:avLst/>
          </a:prstGeom>
          <a:noFill/>
        </p:spPr>
        <p:txBody>
          <a:bodyPr wrap="none" rtlCol="0">
            <a:spAutoFit/>
          </a:bodyPr>
          <a:lstStyle/>
          <a:p>
            <a:r>
              <a:rPr lang="fr-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rotation</a:t>
            </a:r>
            <a:endParaRPr lang="en-CH" sz="16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14" name="Rectangle 113">
            <a:extLst>
              <a:ext uri="{FF2B5EF4-FFF2-40B4-BE49-F238E27FC236}">
                <a16:creationId xmlns:a16="http://schemas.microsoft.com/office/drawing/2014/main" id="{26EDD01F-F5E8-7B1D-F2F2-A651B8E0EE0B}"/>
              </a:ext>
            </a:extLst>
          </p:cNvPr>
          <p:cNvSpPr/>
          <p:nvPr/>
        </p:nvSpPr>
        <p:spPr>
          <a:xfrm>
            <a:off x="2513344" y="2653695"/>
            <a:ext cx="7256912" cy="15271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en-GB" sz="2000" b="1" u="sng"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Generic</a:t>
            </a:r>
            <a:r>
              <a:rPr lang="en-CH" sz="2000" b="1" u="sng"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FHE</a:t>
            </a:r>
          </a:p>
          <a:p>
            <a:pPr marL="342900" indent="-342900">
              <a:buFont typeface="Arial" panose="020B0604020202020204" pitchFamily="34" charset="0"/>
              <a:buChar char="•"/>
            </a:pP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Per-application choice of parameters</a:t>
            </a:r>
          </a:p>
          <a:p>
            <a:pPr marL="342900" indent="-342900">
              <a:buFont typeface="Arial" panose="020B0604020202020204" pitchFamily="34" charset="0"/>
              <a:buChar char="•"/>
            </a:pPr>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Arbitrary-depth</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computations</a:t>
            </a:r>
            <a:endPar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a:p>
            <a:r>
              <a:rPr lang="en-CH" sz="2000" b="1" dirty="0">
                <a:solidFill>
                  <a:schemeClr val="tx1"/>
                </a:solidFill>
                <a:latin typeface="Calibri" panose="020F0502020204030204" pitchFamily="34" charset="0"/>
                <a:ea typeface="Helvetica Neue" panose="02000503000000020004" pitchFamily="2" charset="0"/>
                <a:cs typeface="Calibri" panose="020F0502020204030204" pitchFamily="34" charset="0"/>
              </a:rPr>
              <a:t>→</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ML inference, Private Set Intersection, etc.</a:t>
            </a:r>
          </a:p>
        </p:txBody>
      </p:sp>
      <p:grpSp>
        <p:nvGrpSpPr>
          <p:cNvPr id="2" name="Group 1">
            <a:extLst>
              <a:ext uri="{FF2B5EF4-FFF2-40B4-BE49-F238E27FC236}">
                <a16:creationId xmlns:a16="http://schemas.microsoft.com/office/drawing/2014/main" id="{749B297E-89E4-7FC2-4D16-484C664E9F0F}"/>
              </a:ext>
            </a:extLst>
          </p:cNvPr>
          <p:cNvGrpSpPr/>
          <p:nvPr/>
        </p:nvGrpSpPr>
        <p:grpSpPr>
          <a:xfrm>
            <a:off x="2513343" y="4681882"/>
            <a:ext cx="7377971" cy="1109112"/>
            <a:chOff x="2513343" y="4681882"/>
            <a:chExt cx="7377971" cy="1109112"/>
          </a:xfrm>
        </p:grpSpPr>
        <p:sp>
          <p:nvSpPr>
            <p:cNvPr id="116" name="Rectangle 115">
              <a:extLst>
                <a:ext uri="{FF2B5EF4-FFF2-40B4-BE49-F238E27FC236}">
                  <a16:creationId xmlns:a16="http://schemas.microsoft.com/office/drawing/2014/main" id="{52DF51C9-9678-BEE4-DBBC-8FD8D14E92A7}"/>
                </a:ext>
              </a:extLst>
            </p:cNvPr>
            <p:cNvSpPr/>
            <p:nvPr/>
          </p:nvSpPr>
          <p:spPr>
            <a:xfrm>
              <a:off x="2513343" y="4685327"/>
              <a:ext cx="7377971" cy="1080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c  ×  2  ×  5  ×  8192  ×  </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a  </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e  </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m</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16</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×10</a:t>
              </a:r>
              <a:r>
                <a:rPr lang="en-CH" sz="2000" b="1" baseline="30000"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9</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a:t>
              </a:r>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constraints</a:t>
              </a:r>
              <a:endPar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17" name="TextBox 116">
              <a:extLst>
                <a:ext uri="{FF2B5EF4-FFF2-40B4-BE49-F238E27FC236}">
                  <a16:creationId xmlns:a16="http://schemas.microsoft.com/office/drawing/2014/main" id="{D54FA64A-65DE-A84C-9225-A1C147F26974}"/>
                </a:ext>
              </a:extLst>
            </p:cNvPr>
            <p:cNvSpPr txBox="1"/>
            <p:nvPr/>
          </p:nvSpPr>
          <p:spPr>
            <a:xfrm>
              <a:off x="2681095" y="5408850"/>
              <a:ext cx="1022915" cy="276999"/>
            </a:xfrm>
            <a:prstGeom prst="rect">
              <a:avLst/>
            </a:prstGeom>
            <a:noFill/>
          </p:spPr>
          <p:txBody>
            <a:bodyPr wrap="square" lIns="0" rIns="0" rtlCol="0">
              <a:spAutoFit/>
            </a:bodyPr>
            <a:lstStyle/>
            <a:p>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txts (</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18" name="TextBox 117">
              <a:extLst>
                <a:ext uri="{FF2B5EF4-FFF2-40B4-BE49-F238E27FC236}">
                  <a16:creationId xmlns:a16="http://schemas.microsoft.com/office/drawing/2014/main" id="{F8B4CDA0-77C5-1773-0823-0FCA87C97DD9}"/>
                </a:ext>
              </a:extLst>
            </p:cNvPr>
            <p:cNvSpPr txBox="1"/>
            <p:nvPr/>
          </p:nvSpPr>
          <p:spPr>
            <a:xfrm>
              <a:off x="3349061" y="4822640"/>
              <a:ext cx="453650" cy="276999"/>
            </a:xfrm>
            <a:prstGeom prst="rect">
              <a:avLst/>
            </a:prstGeom>
            <a:noFill/>
          </p:spPr>
          <p:txBody>
            <a:bodyPr wrap="none" lIns="0" rIns="0" rtlCol="0">
              <a:spAutoFit/>
            </a:bodyPr>
            <a:lstStyle/>
            <a:p>
              <a:r>
                <a:rPr lang="en-GB"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elems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19" name="TextBox 118">
              <a:extLst>
                <a:ext uri="{FF2B5EF4-FFF2-40B4-BE49-F238E27FC236}">
                  <a16:creationId xmlns:a16="http://schemas.microsoft.com/office/drawing/2014/main" id="{DFEAB4D8-B57C-C520-0187-84E848B43CC3}"/>
                </a:ext>
              </a:extLst>
            </p:cNvPr>
            <p:cNvSpPr txBox="1"/>
            <p:nvPr/>
          </p:nvSpPr>
          <p:spPr>
            <a:xfrm>
              <a:off x="3759550" y="5408849"/>
              <a:ext cx="764632" cy="276999"/>
            </a:xfrm>
            <a:prstGeom prst="rect">
              <a:avLst/>
            </a:prstGeom>
            <a:noFill/>
          </p:spPr>
          <p:txBody>
            <a:bodyPr wrap="none" lIns="0" rIns="0" rtlCol="0">
              <a:spAutoFit/>
            </a:bodyPr>
            <a:lstStyle/>
            <a:p>
              <a:pPr algn="ct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RNS </a:t>
              </a:r>
              <a:r>
                <a:rPr lang="fr-CH"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limbs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20" name="TextBox 119">
              <a:extLst>
                <a:ext uri="{FF2B5EF4-FFF2-40B4-BE49-F238E27FC236}">
                  <a16:creationId xmlns:a16="http://schemas.microsoft.com/office/drawing/2014/main" id="{F34AF725-762B-A60F-1B34-DE5B62868F5C}"/>
                </a:ext>
              </a:extLst>
            </p:cNvPr>
            <p:cNvSpPr txBox="1"/>
            <p:nvPr/>
          </p:nvSpPr>
          <p:spPr>
            <a:xfrm>
              <a:off x="4612599" y="4822640"/>
              <a:ext cx="464871" cy="276999"/>
            </a:xfrm>
            <a:prstGeom prst="rect">
              <a:avLst/>
            </a:prstGeom>
            <a:noFill/>
          </p:spPr>
          <p:txBody>
            <a:bodyPr wrap="none" lIns="0" rIns="0" rtlCol="0">
              <a:spAutoFit/>
            </a:bodyPr>
            <a:lstStyle/>
            <a:p>
              <a:r>
                <a:rPr lang="fr-CH" sz="1200" b="1" dirty="0" err="1">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coeffs</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21" name="TextBox 120">
              <a:extLst>
                <a:ext uri="{FF2B5EF4-FFF2-40B4-BE49-F238E27FC236}">
                  <a16:creationId xmlns:a16="http://schemas.microsoft.com/office/drawing/2014/main" id="{7AB3D076-1426-FDD4-A6E4-9331A2A40625}"/>
                </a:ext>
              </a:extLst>
            </p:cNvPr>
            <p:cNvSpPr txBox="1"/>
            <p:nvPr/>
          </p:nvSpPr>
          <p:spPr>
            <a:xfrm>
              <a:off x="4701650" y="5329329"/>
              <a:ext cx="1665453" cy="461665"/>
            </a:xfrm>
            <a:prstGeom prst="rect">
              <a:avLst/>
            </a:prstGeom>
            <a:noFill/>
          </p:spPr>
          <p:txBody>
            <a:bodyPr wrap="square" lIns="0" rIns="0" rtlCol="0">
              <a:spAutoFit/>
            </a:bodyPr>
            <a:lstStyle/>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rithmetization</a:t>
              </a:r>
            </a:p>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o</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verhead (</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CA165B43-14C1-8F9B-E9FC-6FFD19C18E8D}"/>
                    </a:ext>
                  </a:extLst>
                </p:cNvPr>
                <p:cNvSpPr txBox="1"/>
                <p:nvPr/>
              </p:nvSpPr>
              <p:spPr>
                <a:xfrm>
                  <a:off x="5304836" y="4681882"/>
                  <a:ext cx="1866519" cy="490584"/>
                </a:xfrm>
                <a:prstGeom prst="rect">
                  <a:avLst/>
                </a:prstGeom>
                <a:noFill/>
              </p:spPr>
              <p:txBody>
                <a:bodyPr wrap="square" rtlCol="0">
                  <a:spAutoFit/>
                </a:bodyPr>
                <a:lstStyle/>
                <a:p>
                  <a:pPr algn="ct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emulation</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a:t>
                  </a:r>
                  <a:r>
                    <a:rPr lang="en-GB"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o</a:t>
                  </a: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verhead </a:t>
                  </a:r>
                  <a:b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b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a:t>
                  </a:r>
                  <a14:m>
                    <m:oMath xmlns:m="http://schemas.openxmlformats.org/officeDocument/2006/math">
                      <m:f>
                        <m:fPr>
                          <m:type m:val="skw"/>
                          <m:ctrlPr>
                            <a:rPr lang="fr-CH" sz="1200" b="1" i="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ctrlPr>
                        </m:fPr>
                        <m:num>
                          <m:d>
                            <m:dPr>
                              <m:begChr m:val="|"/>
                              <m:endChr m:val="|"/>
                              <m:ctrlPr>
                                <a:rPr lang="fr-CH" sz="1200" b="1" i="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ctrlPr>
                            </m:dPr>
                            <m:e>
                              <m:r>
                                <a:rPr lang="fr-CH" sz="1200" b="1" smtClean="0">
                                  <a:solidFill>
                                    <a:schemeClr val="tx1">
                                      <a:lumMod val="50000"/>
                                      <a:lumOff val="50000"/>
                                    </a:schemeClr>
                                  </a:solidFill>
                                  <a:latin typeface="Cambria Math" panose="02040503050406030204" pitchFamily="18" charset="0"/>
                                  <a:ea typeface="Cambria Math" panose="02040503050406030204" pitchFamily="18" charset="0"/>
                                  <a:cs typeface="Helvetica Neue" panose="02000503000000020004" pitchFamily="2" charset="0"/>
                                </a:rPr>
                                <m:t>𝔽</m:t>
                              </m:r>
                            </m:e>
                          </m:d>
                        </m:num>
                        <m:den>
                          <m:r>
                            <a:rPr lang="fr-CH" sz="1200" b="1" i="1" smtClean="0">
                              <a:solidFill>
                                <a:schemeClr val="tx1">
                                  <a:lumMod val="50000"/>
                                  <a:lumOff val="50000"/>
                                </a:schemeClr>
                              </a:solidFill>
                              <a:latin typeface="Cambria Math" panose="02040503050406030204" pitchFamily="18" charset="0"/>
                              <a:ea typeface="Helvetica Neue" panose="02000503000000020004" pitchFamily="2" charset="0"/>
                              <a:cs typeface="Helvetica Neue" panose="02000503000000020004" pitchFamily="2" charset="0"/>
                            </a:rPr>
                            <m:t>𝐪</m:t>
                          </m:r>
                        </m:den>
                      </m:f>
                    </m:oMath>
                  </a14:m>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 20)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mc:Choice>
          <mc:Fallback xmlns="">
            <p:sp>
              <p:nvSpPr>
                <p:cNvPr id="122" name="TextBox 121">
                  <a:extLst>
                    <a:ext uri="{FF2B5EF4-FFF2-40B4-BE49-F238E27FC236}">
                      <a16:creationId xmlns:a16="http://schemas.microsoft.com/office/drawing/2014/main" id="{CA165B43-14C1-8F9B-E9FC-6FFD19C18E8D}"/>
                    </a:ext>
                  </a:extLst>
                </p:cNvPr>
                <p:cNvSpPr txBox="1">
                  <a:spLocks noRot="1" noChangeAspect="1" noMove="1" noResize="1" noEditPoints="1" noAdjustHandles="1" noChangeArrowheads="1" noChangeShapeType="1" noTextEdit="1"/>
                </p:cNvSpPr>
                <p:nvPr/>
              </p:nvSpPr>
              <p:spPr>
                <a:xfrm>
                  <a:off x="5304836" y="4681882"/>
                  <a:ext cx="1866519" cy="490584"/>
                </a:xfrm>
                <a:prstGeom prst="rect">
                  <a:avLst/>
                </a:prstGeom>
                <a:blipFill>
                  <a:blip r:embed="rId9"/>
                  <a:stretch>
                    <a:fillRect t="-35000" b="-112500"/>
                  </a:stretch>
                </a:blipFill>
              </p:spPr>
              <p:txBody>
                <a:bodyPr/>
                <a:lstStyle/>
                <a:p>
                  <a:r>
                    <a:rPr lang="en-CH">
                      <a:noFill/>
                    </a:rPr>
                    <a:t> </a:t>
                  </a:r>
                </a:p>
              </p:txBody>
            </p:sp>
          </mc:Fallback>
        </mc:AlternateContent>
        <p:sp>
          <p:nvSpPr>
            <p:cNvPr id="123" name="TextBox 122">
              <a:extLst>
                <a:ext uri="{FF2B5EF4-FFF2-40B4-BE49-F238E27FC236}">
                  <a16:creationId xmlns:a16="http://schemas.microsoft.com/office/drawing/2014/main" id="{B63F8561-E11D-C9DB-29D6-19C432E5B911}"/>
                </a:ext>
              </a:extLst>
            </p:cNvPr>
            <p:cNvSpPr txBox="1"/>
            <p:nvPr/>
          </p:nvSpPr>
          <p:spPr>
            <a:xfrm>
              <a:off x="5789232" y="5319246"/>
              <a:ext cx="1866519" cy="461665"/>
            </a:xfrm>
            <a:prstGeom prst="rect">
              <a:avLst/>
            </a:prstGeom>
            <a:noFill/>
          </p:spPr>
          <p:txBody>
            <a:bodyPr wrap="square" rtlCol="0">
              <a:spAutoFit/>
            </a:bodyPr>
            <a:lstStyle/>
            <a:p>
              <a:pPr algn="ct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maintenance</a:t>
              </a:r>
              <a:b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br>
              <a:r>
                <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a:t>
              </a:r>
              <a:r>
                <a:rPr lang="fr-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rPr>
                <a:t>≈ 100)</a:t>
              </a:r>
              <a:endParaRPr lang="en-CH" sz="1200" b="1" dirty="0">
                <a:solidFill>
                  <a:schemeClr val="tx1">
                    <a:lumMod val="50000"/>
                    <a:lumOff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grpSp>
      <p:sp>
        <p:nvSpPr>
          <p:cNvPr id="124" name="Rectangle 123">
            <a:extLst>
              <a:ext uri="{FF2B5EF4-FFF2-40B4-BE49-F238E27FC236}">
                <a16:creationId xmlns:a16="http://schemas.microsoft.com/office/drawing/2014/main" id="{2A01EB2D-F18A-E6AD-49E7-B64C47B830DA}"/>
              </a:ext>
            </a:extLst>
          </p:cNvPr>
          <p:cNvSpPr/>
          <p:nvPr/>
        </p:nvSpPr>
        <p:spPr>
          <a:xfrm>
            <a:off x="8083434" y="4309461"/>
            <a:ext cx="4006899" cy="745198"/>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H" sz="2000" b="1" dirty="0" err="1">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Prover</a:t>
            </a:r>
            <a:r>
              <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 		150 – 300 </a:t>
            </a: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h</a:t>
            </a:r>
          </a:p>
          <a:p>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Verifier		 2 ms – 25 min     </a:t>
            </a:r>
            <a:endParaRPr lang="fr-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677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DC188-F0DD-D4FF-5DCD-233710B32610}"/>
              </a:ext>
            </a:extLst>
          </p:cNvPr>
          <p:cNvSpPr>
            <a:spLocks noGrp="1"/>
          </p:cNvSpPr>
          <p:nvPr>
            <p:ph type="title"/>
          </p:nvPr>
        </p:nvSpPr>
        <p:spPr/>
        <p:txBody>
          <a:bodyPr/>
          <a:lstStyle/>
          <a:p>
            <a:r>
              <a:rPr lang="en-CH" dirty="0"/>
              <a:t>Other challenges </a:t>
            </a:r>
          </a:p>
        </p:txBody>
      </p:sp>
      <p:sp>
        <p:nvSpPr>
          <p:cNvPr id="4" name="Slide Number Placeholder 3">
            <a:extLst>
              <a:ext uri="{FF2B5EF4-FFF2-40B4-BE49-F238E27FC236}">
                <a16:creationId xmlns:a16="http://schemas.microsoft.com/office/drawing/2014/main" id="{C5E6502E-FF36-AD4B-96BE-EE933DE3BB61}"/>
              </a:ext>
            </a:extLst>
          </p:cNvPr>
          <p:cNvSpPr>
            <a:spLocks noGrp="1"/>
          </p:cNvSpPr>
          <p:nvPr>
            <p:ph type="sldNum" sz="quarter" idx="12"/>
          </p:nvPr>
        </p:nvSpPr>
        <p:spPr/>
        <p:txBody>
          <a:bodyPr/>
          <a:lstStyle/>
          <a:p>
            <a:fld id="{2C583B8F-3501-A64D-811B-281359A1CBF7}" type="slidenum">
              <a:rPr lang="en-CH" smtClean="0"/>
              <a:t>22</a:t>
            </a:fld>
            <a:endParaRPr lang="en-CH" dirty="0"/>
          </a:p>
        </p:txBody>
      </p:sp>
      <p:grpSp>
        <p:nvGrpSpPr>
          <p:cNvPr id="6" name="Group 5">
            <a:extLst>
              <a:ext uri="{FF2B5EF4-FFF2-40B4-BE49-F238E27FC236}">
                <a16:creationId xmlns:a16="http://schemas.microsoft.com/office/drawing/2014/main" id="{5D52BDD7-8275-B050-40D0-5B558CB77C98}"/>
              </a:ext>
            </a:extLst>
          </p:cNvPr>
          <p:cNvGrpSpPr/>
          <p:nvPr/>
        </p:nvGrpSpPr>
        <p:grpSpPr>
          <a:xfrm>
            <a:off x="3551163" y="2201334"/>
            <a:ext cx="5388168" cy="2833511"/>
            <a:chOff x="943429" y="1106649"/>
            <a:chExt cx="10762702" cy="5659852"/>
          </a:xfrm>
        </p:grpSpPr>
        <p:sp>
          <p:nvSpPr>
            <p:cNvPr id="24" name="Freeform 23">
              <a:extLst>
                <a:ext uri="{FF2B5EF4-FFF2-40B4-BE49-F238E27FC236}">
                  <a16:creationId xmlns:a16="http://schemas.microsoft.com/office/drawing/2014/main" id="{763FF0F9-6FDE-DF84-CD71-F79EEF2D6825}"/>
                </a:ext>
              </a:extLst>
            </p:cNvPr>
            <p:cNvSpPr/>
            <p:nvPr/>
          </p:nvSpPr>
          <p:spPr>
            <a:xfrm rot="20904971">
              <a:off x="5499640" y="1106649"/>
              <a:ext cx="6206491" cy="5659852"/>
            </a:xfrm>
            <a:custGeom>
              <a:avLst/>
              <a:gdLst>
                <a:gd name="connsiteX0" fmla="*/ 1821396 w 6206491"/>
                <a:gd name="connsiteY0" fmla="*/ 0 h 5659852"/>
                <a:gd name="connsiteX1" fmla="*/ 6206491 w 6206491"/>
                <a:gd name="connsiteY1" fmla="*/ 898840 h 5659852"/>
                <a:gd name="connsiteX2" fmla="*/ 5230597 w 6206491"/>
                <a:gd name="connsiteY2" fmla="*/ 5659852 h 5659852"/>
                <a:gd name="connsiteX3" fmla="*/ 845503 w 6206491"/>
                <a:gd name="connsiteY3" fmla="*/ 4761011 h 5659852"/>
                <a:gd name="connsiteX4" fmla="*/ 905281 w 6206491"/>
                <a:gd name="connsiteY4" fmla="*/ 4469377 h 5659852"/>
                <a:gd name="connsiteX5" fmla="*/ 258751 w 6206491"/>
                <a:gd name="connsiteY5" fmla="*/ 4469377 h 5659852"/>
                <a:gd name="connsiteX6" fmla="*/ 0 w 6206491"/>
                <a:gd name="connsiteY6" fmla="*/ 3595567 h 5659852"/>
                <a:gd name="connsiteX7" fmla="*/ 677419 w 6206491"/>
                <a:gd name="connsiteY7" fmla="*/ 3055522 h 5659852"/>
                <a:gd name="connsiteX8" fmla="*/ 1122377 w 6206491"/>
                <a:gd name="connsiteY8" fmla="*/ 3410248 h 56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6491" h="5659852">
                  <a:moveTo>
                    <a:pt x="1821396" y="0"/>
                  </a:moveTo>
                  <a:lnTo>
                    <a:pt x="6206491" y="898840"/>
                  </a:lnTo>
                  <a:lnTo>
                    <a:pt x="5230597" y="5659852"/>
                  </a:lnTo>
                  <a:lnTo>
                    <a:pt x="845503" y="4761011"/>
                  </a:lnTo>
                  <a:lnTo>
                    <a:pt x="905281" y="4469377"/>
                  </a:lnTo>
                  <a:lnTo>
                    <a:pt x="258751" y="4469377"/>
                  </a:lnTo>
                  <a:lnTo>
                    <a:pt x="0" y="3595567"/>
                  </a:lnTo>
                  <a:lnTo>
                    <a:pt x="677419" y="3055522"/>
                  </a:lnTo>
                  <a:lnTo>
                    <a:pt x="1122377" y="3410248"/>
                  </a:lnTo>
                  <a:close/>
                </a:path>
              </a:pathLst>
            </a:cu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dirty="0">
                <a:latin typeface="Suisse Int'l Medium" panose="020B0604000000000000" pitchFamily="34" charset="-78"/>
              </a:endParaRPr>
            </a:p>
          </p:txBody>
        </p:sp>
        <p:grpSp>
          <p:nvGrpSpPr>
            <p:cNvPr id="2" name="Group 1">
              <a:extLst>
                <a:ext uri="{FF2B5EF4-FFF2-40B4-BE49-F238E27FC236}">
                  <a16:creationId xmlns:a16="http://schemas.microsoft.com/office/drawing/2014/main" id="{87BC3F6E-BAD1-9D40-E486-490FBB32D2A8}"/>
                </a:ext>
              </a:extLst>
            </p:cNvPr>
            <p:cNvGrpSpPr/>
            <p:nvPr/>
          </p:nvGrpSpPr>
          <p:grpSpPr>
            <a:xfrm>
              <a:off x="943429" y="1418987"/>
              <a:ext cx="9146052" cy="4859339"/>
              <a:chOff x="943429" y="1418987"/>
              <a:chExt cx="9146052" cy="4859339"/>
            </a:xfrm>
          </p:grpSpPr>
          <p:sp>
            <p:nvSpPr>
              <p:cNvPr id="23" name="Freeform 22">
                <a:extLst>
                  <a:ext uri="{FF2B5EF4-FFF2-40B4-BE49-F238E27FC236}">
                    <a16:creationId xmlns:a16="http://schemas.microsoft.com/office/drawing/2014/main" id="{EA65AADA-2BB4-86B4-BA1E-754DA3806311}"/>
                  </a:ext>
                </a:extLst>
              </p:cNvPr>
              <p:cNvSpPr/>
              <p:nvPr/>
            </p:nvSpPr>
            <p:spPr>
              <a:xfrm>
                <a:off x="4504188" y="1418987"/>
                <a:ext cx="3093155" cy="2284669"/>
              </a:xfrm>
              <a:custGeom>
                <a:avLst/>
                <a:gdLst>
                  <a:gd name="connsiteX0" fmla="*/ 0 w 3093155"/>
                  <a:gd name="connsiteY0" fmla="*/ 0 h 2284669"/>
                  <a:gd name="connsiteX1" fmla="*/ 2271600 w 3093155"/>
                  <a:gd name="connsiteY1" fmla="*/ 0 h 2284669"/>
                  <a:gd name="connsiteX2" fmla="*/ 2271600 w 3093155"/>
                  <a:gd name="connsiteY2" fmla="*/ 703264 h 2284669"/>
                  <a:gd name="connsiteX3" fmla="*/ 2276513 w 3093155"/>
                  <a:gd name="connsiteY3" fmla="*/ 697016 h 2284669"/>
                  <a:gd name="connsiteX4" fmla="*/ 2918508 w 3093155"/>
                  <a:gd name="connsiteY4" fmla="*/ 620164 h 2284669"/>
                  <a:gd name="connsiteX5" fmla="*/ 2995360 w 3093155"/>
                  <a:gd name="connsiteY5" fmla="*/ 1262158 h 2284669"/>
                  <a:gd name="connsiteX6" fmla="*/ 2353365 w 3093155"/>
                  <a:gd name="connsiteY6" fmla="*/ 1339011 h 2284669"/>
                  <a:gd name="connsiteX7" fmla="*/ 2271600 w 3093155"/>
                  <a:gd name="connsiteY7" fmla="*/ 1274729 h 2284669"/>
                  <a:gd name="connsiteX8" fmla="*/ 2271600 w 3093155"/>
                  <a:gd name="connsiteY8" fmla="*/ 2284669 h 2284669"/>
                  <a:gd name="connsiteX9" fmla="*/ 0 w 3093155"/>
                  <a:gd name="connsiteY9" fmla="*/ 2284669 h 22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155" h="2284669">
                    <a:moveTo>
                      <a:pt x="0" y="0"/>
                    </a:moveTo>
                    <a:lnTo>
                      <a:pt x="2271600" y="0"/>
                    </a:lnTo>
                    <a:lnTo>
                      <a:pt x="2271600" y="703264"/>
                    </a:lnTo>
                    <a:lnTo>
                      <a:pt x="2276513" y="697016"/>
                    </a:lnTo>
                    <a:cubicBezTo>
                      <a:pt x="2432573" y="498511"/>
                      <a:pt x="2720003" y="464103"/>
                      <a:pt x="2918508" y="620164"/>
                    </a:cubicBezTo>
                    <a:cubicBezTo>
                      <a:pt x="3117012" y="776224"/>
                      <a:pt x="3151420" y="1063654"/>
                      <a:pt x="2995360" y="1262158"/>
                    </a:cubicBezTo>
                    <a:cubicBezTo>
                      <a:pt x="2839300" y="1460663"/>
                      <a:pt x="2551869" y="1495071"/>
                      <a:pt x="2353365" y="1339011"/>
                    </a:cubicBezTo>
                    <a:lnTo>
                      <a:pt x="2271600" y="1274729"/>
                    </a:lnTo>
                    <a:lnTo>
                      <a:pt x="2271600" y="2284669"/>
                    </a:lnTo>
                    <a:lnTo>
                      <a:pt x="0" y="2284669"/>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a:p>
            </p:txBody>
          </p:sp>
          <p:sp>
            <p:nvSpPr>
              <p:cNvPr id="56" name="Content Placeholder 30">
                <a:extLst>
                  <a:ext uri="{FF2B5EF4-FFF2-40B4-BE49-F238E27FC236}">
                    <a16:creationId xmlns:a16="http://schemas.microsoft.com/office/drawing/2014/main" id="{3369E6B3-C0E9-429D-6258-DEAB2DEA1AED}"/>
                  </a:ext>
                </a:extLst>
              </p:cNvPr>
              <p:cNvSpPr txBox="1">
                <a:spLocks/>
              </p:cNvSpPr>
              <p:nvPr/>
            </p:nvSpPr>
            <p:spPr>
              <a:xfrm>
                <a:off x="943429" y="1418988"/>
                <a:ext cx="4261844" cy="4859338"/>
              </a:xfrm>
              <a:prstGeom prst="rect">
                <a:avLst/>
              </a:prstGeom>
              <a:solidFill>
                <a:schemeClr val="bg1">
                  <a:lumMod val="85000"/>
                </a:schemeClr>
              </a:solidFill>
              <a:ln>
                <a:noFill/>
              </a:ln>
            </p:spPr>
            <p:txBody>
              <a:bodyPr tIns="360000" anchor="ct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H" sz="3200" dirty="0">
                    <a:latin typeface="Suisse Int'l Medium" panose="020B0604000000000000" pitchFamily="34" charset="-78"/>
                  </a:rPr>
                  <a:t>FHE</a:t>
                </a:r>
              </a:p>
              <a:p>
                <a:pPr marL="0" indent="0" algn="ctr">
                  <a:buFont typeface="Arial" panose="020B0604020202020204" pitchFamily="34" charset="0"/>
                  <a:buNone/>
                </a:pPr>
                <a:endParaRPr lang="en-CH" sz="3200" dirty="0">
                  <a:latin typeface="Suisse Int'l Medium" panose="020B0604000000000000" pitchFamily="34" charset="-78"/>
                </a:endParaRPr>
              </a:p>
            </p:txBody>
          </p:sp>
          <p:sp>
            <p:nvSpPr>
              <p:cNvPr id="57" name="Teardrop 56">
                <a:extLst>
                  <a:ext uri="{FF2B5EF4-FFF2-40B4-BE49-F238E27FC236}">
                    <a16:creationId xmlns:a16="http://schemas.microsoft.com/office/drawing/2014/main" id="{B175762A-AD14-74F8-4443-EB6C1BB7C01A}"/>
                  </a:ext>
                </a:extLst>
              </p:cNvPr>
              <p:cNvSpPr/>
              <p:nvPr/>
            </p:nvSpPr>
            <p:spPr>
              <a:xfrm rot="3602025">
                <a:off x="4406045" y="4864918"/>
                <a:ext cx="914400" cy="87059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2C1ED14C-2487-A3E8-C4D8-82B54B9EC14A}"/>
                  </a:ext>
                </a:extLst>
              </p:cNvPr>
              <p:cNvSpPr txBox="1"/>
              <p:nvPr/>
            </p:nvSpPr>
            <p:spPr>
              <a:xfrm>
                <a:off x="8081219" y="3007924"/>
                <a:ext cx="2008262" cy="1168070"/>
              </a:xfrm>
              <a:prstGeom prst="rect">
                <a:avLst/>
              </a:prstGeom>
              <a:noFill/>
            </p:spPr>
            <p:txBody>
              <a:bodyPr wrap="none" rtlCol="0">
                <a:spAutoFit/>
              </a:bodyPr>
              <a:lstStyle/>
              <a:p>
                <a:r>
                  <a:rPr lang="en-CH" sz="3200" b="1" dirty="0">
                    <a:latin typeface="Suisse Int'l Medium" panose="020B0604000000000000" pitchFamily="34" charset="-78"/>
                    <a:ea typeface="Helvetica Neue" panose="02000503000000020004" pitchFamily="2" charset="0"/>
                    <a:cs typeface="Helvetica Neue" panose="02000503000000020004" pitchFamily="2" charset="0"/>
                  </a:rPr>
                  <a:t>ZKP</a:t>
                </a:r>
              </a:p>
            </p:txBody>
          </p:sp>
          <p:sp>
            <p:nvSpPr>
              <p:cNvPr id="22" name="Triangle 21">
                <a:extLst>
                  <a:ext uri="{FF2B5EF4-FFF2-40B4-BE49-F238E27FC236}">
                    <a16:creationId xmlns:a16="http://schemas.microsoft.com/office/drawing/2014/main" id="{68BE83B9-96A0-F1C1-2837-F740DB950E4D}"/>
                  </a:ext>
                </a:extLst>
              </p:cNvPr>
              <p:cNvSpPr/>
              <p:nvPr/>
            </p:nvSpPr>
            <p:spPr>
              <a:xfrm rot="16200000">
                <a:off x="4844468" y="2023115"/>
                <a:ext cx="1086950" cy="87368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25" name="Freeform 24">
                <a:extLst>
                  <a:ext uri="{FF2B5EF4-FFF2-40B4-BE49-F238E27FC236}">
                    <a16:creationId xmlns:a16="http://schemas.microsoft.com/office/drawing/2014/main" id="{83CBF77C-D33D-A764-A7F0-176A6673422F}"/>
                  </a:ext>
                </a:extLst>
              </p:cNvPr>
              <p:cNvSpPr/>
              <p:nvPr/>
            </p:nvSpPr>
            <p:spPr>
              <a:xfrm>
                <a:off x="4422121" y="3698809"/>
                <a:ext cx="2352556" cy="2579517"/>
              </a:xfrm>
              <a:custGeom>
                <a:avLst/>
                <a:gdLst>
                  <a:gd name="connsiteX0" fmla="*/ 782956 w 2352556"/>
                  <a:gd name="connsiteY0" fmla="*/ 0 h 2579517"/>
                  <a:gd name="connsiteX1" fmla="*/ 2352556 w 2352556"/>
                  <a:gd name="connsiteY1" fmla="*/ 0 h 2579517"/>
                  <a:gd name="connsiteX2" fmla="*/ 2352556 w 2352556"/>
                  <a:gd name="connsiteY2" fmla="*/ 1203478 h 2579517"/>
                  <a:gd name="connsiteX3" fmla="*/ 1850414 w 2352556"/>
                  <a:gd name="connsiteY3" fmla="*/ 947862 h 2579517"/>
                  <a:gd name="connsiteX4" fmla="*/ 1295234 w 2352556"/>
                  <a:gd name="connsiteY4" fmla="*/ 1612934 h 2579517"/>
                  <a:gd name="connsiteX5" fmla="*/ 1724177 w 2352556"/>
                  <a:gd name="connsiteY5" fmla="*/ 2416989 h 2579517"/>
                  <a:gd name="connsiteX6" fmla="*/ 2352556 w 2352556"/>
                  <a:gd name="connsiteY6" fmla="*/ 2288186 h 2579517"/>
                  <a:gd name="connsiteX7" fmla="*/ 2352556 w 2352556"/>
                  <a:gd name="connsiteY7" fmla="*/ 2579517 h 2579517"/>
                  <a:gd name="connsiteX8" fmla="*/ 782956 w 2352556"/>
                  <a:gd name="connsiteY8" fmla="*/ 2579517 h 2579517"/>
                  <a:gd name="connsiteX9" fmla="*/ 782956 w 2352556"/>
                  <a:gd name="connsiteY9" fmla="*/ 1931958 h 2579517"/>
                  <a:gd name="connsiteX10" fmla="*/ 669296 w 2352556"/>
                  <a:gd name="connsiteY10" fmla="*/ 1997490 h 2579517"/>
                  <a:gd name="connsiteX11" fmla="*/ 63822 w 2352556"/>
                  <a:gd name="connsiteY11" fmla="*/ 1818836 h 2579517"/>
                  <a:gd name="connsiteX12" fmla="*/ 212563 w 2352556"/>
                  <a:gd name="connsiteY12" fmla="*/ 1205327 h 2579517"/>
                  <a:gd name="connsiteX13" fmla="*/ 764352 w 2352556"/>
                  <a:gd name="connsiteY13" fmla="*/ 1308574 h 2579517"/>
                  <a:gd name="connsiteX14" fmla="*/ 782956 w 2352556"/>
                  <a:gd name="connsiteY14" fmla="*/ 1334704 h 25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2556" h="2579517">
                    <a:moveTo>
                      <a:pt x="782956" y="0"/>
                    </a:moveTo>
                    <a:lnTo>
                      <a:pt x="2352556" y="0"/>
                    </a:lnTo>
                    <a:lnTo>
                      <a:pt x="2352556" y="1203478"/>
                    </a:lnTo>
                    <a:lnTo>
                      <a:pt x="1850414" y="947862"/>
                    </a:lnTo>
                    <a:lnTo>
                      <a:pt x="1295234" y="1612934"/>
                    </a:lnTo>
                    <a:lnTo>
                      <a:pt x="1724177" y="2416989"/>
                    </a:lnTo>
                    <a:lnTo>
                      <a:pt x="2352556" y="2288186"/>
                    </a:lnTo>
                    <a:lnTo>
                      <a:pt x="2352556" y="2579517"/>
                    </a:lnTo>
                    <a:lnTo>
                      <a:pt x="782956" y="2579517"/>
                    </a:lnTo>
                    <a:lnTo>
                      <a:pt x="782956" y="1931958"/>
                    </a:lnTo>
                    <a:lnTo>
                      <a:pt x="669296" y="1997490"/>
                    </a:lnTo>
                    <a:cubicBezTo>
                      <a:pt x="461025" y="2117571"/>
                      <a:pt x="189945" y="2037586"/>
                      <a:pt x="63822" y="1818836"/>
                    </a:cubicBezTo>
                    <a:cubicBezTo>
                      <a:pt x="-62302" y="1600086"/>
                      <a:pt x="4292" y="1325409"/>
                      <a:pt x="212563" y="1205327"/>
                    </a:cubicBezTo>
                    <a:cubicBezTo>
                      <a:pt x="394800" y="1100255"/>
                      <a:pt x="625126" y="1148360"/>
                      <a:pt x="764352" y="1308574"/>
                    </a:cubicBezTo>
                    <a:lnTo>
                      <a:pt x="782956" y="1334704"/>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H" b="1"/>
              </a:p>
            </p:txBody>
          </p:sp>
        </p:grpSp>
      </p:grpSp>
      <p:sp>
        <p:nvSpPr>
          <p:cNvPr id="107" name="Freeform 106">
            <a:extLst>
              <a:ext uri="{FF2B5EF4-FFF2-40B4-BE49-F238E27FC236}">
                <a16:creationId xmlns:a16="http://schemas.microsoft.com/office/drawing/2014/main" id="{8EDF5448-506D-19C8-7699-BDB087B1660C}"/>
              </a:ext>
            </a:extLst>
          </p:cNvPr>
          <p:cNvSpPr/>
          <p:nvPr/>
        </p:nvSpPr>
        <p:spPr>
          <a:xfrm>
            <a:off x="3234265" y="4717366"/>
            <a:ext cx="5723467" cy="728992"/>
          </a:xfrm>
          <a:custGeom>
            <a:avLst/>
            <a:gdLst>
              <a:gd name="connsiteX0" fmla="*/ 377079 w 5723467"/>
              <a:gd name="connsiteY0" fmla="*/ 0 h 1151077"/>
              <a:gd name="connsiteX1" fmla="*/ 462376 w 5723467"/>
              <a:gd name="connsiteY1" fmla="*/ 0 h 1151077"/>
              <a:gd name="connsiteX2" fmla="*/ 462376 w 5723467"/>
              <a:gd name="connsiteY2" fmla="*/ 133552 h 1151077"/>
              <a:gd name="connsiteX3" fmla="*/ 608068 w 5723467"/>
              <a:gd name="connsiteY3" fmla="*/ 133552 h 1151077"/>
              <a:gd name="connsiteX4" fmla="*/ 608068 w 5723467"/>
              <a:gd name="connsiteY4" fmla="*/ 0 h 1151077"/>
              <a:gd name="connsiteX5" fmla="*/ 693365 w 5723467"/>
              <a:gd name="connsiteY5" fmla="*/ 0 h 1151077"/>
              <a:gd name="connsiteX6" fmla="*/ 693365 w 5723467"/>
              <a:gd name="connsiteY6" fmla="*/ 133552 h 1151077"/>
              <a:gd name="connsiteX7" fmla="*/ 839057 w 5723467"/>
              <a:gd name="connsiteY7" fmla="*/ 133552 h 1151077"/>
              <a:gd name="connsiteX8" fmla="*/ 839057 w 5723467"/>
              <a:gd name="connsiteY8" fmla="*/ 0 h 1151077"/>
              <a:gd name="connsiteX9" fmla="*/ 924354 w 5723467"/>
              <a:gd name="connsiteY9" fmla="*/ 0 h 1151077"/>
              <a:gd name="connsiteX10" fmla="*/ 924354 w 5723467"/>
              <a:gd name="connsiteY10" fmla="*/ 133552 h 1151077"/>
              <a:gd name="connsiteX11" fmla="*/ 1070046 w 5723467"/>
              <a:gd name="connsiteY11" fmla="*/ 133552 h 1151077"/>
              <a:gd name="connsiteX12" fmla="*/ 1070046 w 5723467"/>
              <a:gd name="connsiteY12" fmla="*/ 0 h 1151077"/>
              <a:gd name="connsiteX13" fmla="*/ 1155343 w 5723467"/>
              <a:gd name="connsiteY13" fmla="*/ 0 h 1151077"/>
              <a:gd name="connsiteX14" fmla="*/ 1155343 w 5723467"/>
              <a:gd name="connsiteY14" fmla="*/ 133552 h 1151077"/>
              <a:gd name="connsiteX15" fmla="*/ 1301035 w 5723467"/>
              <a:gd name="connsiteY15" fmla="*/ 133552 h 1151077"/>
              <a:gd name="connsiteX16" fmla="*/ 1301035 w 5723467"/>
              <a:gd name="connsiteY16" fmla="*/ 0 h 1151077"/>
              <a:gd name="connsiteX17" fmla="*/ 1386332 w 5723467"/>
              <a:gd name="connsiteY17" fmla="*/ 0 h 1151077"/>
              <a:gd name="connsiteX18" fmla="*/ 1386332 w 5723467"/>
              <a:gd name="connsiteY18" fmla="*/ 133552 h 1151077"/>
              <a:gd name="connsiteX19" fmla="*/ 1532024 w 5723467"/>
              <a:gd name="connsiteY19" fmla="*/ 133552 h 1151077"/>
              <a:gd name="connsiteX20" fmla="*/ 1532024 w 5723467"/>
              <a:gd name="connsiteY20" fmla="*/ 0 h 1151077"/>
              <a:gd name="connsiteX21" fmla="*/ 1617321 w 5723467"/>
              <a:gd name="connsiteY21" fmla="*/ 0 h 1151077"/>
              <a:gd name="connsiteX22" fmla="*/ 1617321 w 5723467"/>
              <a:gd name="connsiteY22" fmla="*/ 133552 h 1151077"/>
              <a:gd name="connsiteX23" fmla="*/ 1763013 w 5723467"/>
              <a:gd name="connsiteY23" fmla="*/ 133552 h 1151077"/>
              <a:gd name="connsiteX24" fmla="*/ 1763013 w 5723467"/>
              <a:gd name="connsiteY24" fmla="*/ 0 h 1151077"/>
              <a:gd name="connsiteX25" fmla="*/ 1848310 w 5723467"/>
              <a:gd name="connsiteY25" fmla="*/ 0 h 1151077"/>
              <a:gd name="connsiteX26" fmla="*/ 1848310 w 5723467"/>
              <a:gd name="connsiteY26" fmla="*/ 133552 h 1151077"/>
              <a:gd name="connsiteX27" fmla="*/ 1994002 w 5723467"/>
              <a:gd name="connsiteY27" fmla="*/ 133552 h 1151077"/>
              <a:gd name="connsiteX28" fmla="*/ 1994002 w 5723467"/>
              <a:gd name="connsiteY28" fmla="*/ 0 h 1151077"/>
              <a:gd name="connsiteX29" fmla="*/ 2079299 w 5723467"/>
              <a:gd name="connsiteY29" fmla="*/ 0 h 1151077"/>
              <a:gd name="connsiteX30" fmla="*/ 2079299 w 5723467"/>
              <a:gd name="connsiteY30" fmla="*/ 133552 h 1151077"/>
              <a:gd name="connsiteX31" fmla="*/ 2224991 w 5723467"/>
              <a:gd name="connsiteY31" fmla="*/ 133552 h 1151077"/>
              <a:gd name="connsiteX32" fmla="*/ 2224991 w 5723467"/>
              <a:gd name="connsiteY32" fmla="*/ 0 h 1151077"/>
              <a:gd name="connsiteX33" fmla="*/ 2310288 w 5723467"/>
              <a:gd name="connsiteY33" fmla="*/ 0 h 1151077"/>
              <a:gd name="connsiteX34" fmla="*/ 2310288 w 5723467"/>
              <a:gd name="connsiteY34" fmla="*/ 133552 h 1151077"/>
              <a:gd name="connsiteX35" fmla="*/ 2455980 w 5723467"/>
              <a:gd name="connsiteY35" fmla="*/ 133552 h 1151077"/>
              <a:gd name="connsiteX36" fmla="*/ 2455980 w 5723467"/>
              <a:gd name="connsiteY36" fmla="*/ 0 h 1151077"/>
              <a:gd name="connsiteX37" fmla="*/ 2541277 w 5723467"/>
              <a:gd name="connsiteY37" fmla="*/ 0 h 1151077"/>
              <a:gd name="connsiteX38" fmla="*/ 2541277 w 5723467"/>
              <a:gd name="connsiteY38" fmla="*/ 133552 h 1151077"/>
              <a:gd name="connsiteX39" fmla="*/ 2686969 w 5723467"/>
              <a:gd name="connsiteY39" fmla="*/ 133552 h 1151077"/>
              <a:gd name="connsiteX40" fmla="*/ 2686969 w 5723467"/>
              <a:gd name="connsiteY40" fmla="*/ 0 h 1151077"/>
              <a:gd name="connsiteX41" fmla="*/ 2772266 w 5723467"/>
              <a:gd name="connsiteY41" fmla="*/ 0 h 1151077"/>
              <a:gd name="connsiteX42" fmla="*/ 2772266 w 5723467"/>
              <a:gd name="connsiteY42" fmla="*/ 133552 h 1151077"/>
              <a:gd name="connsiteX43" fmla="*/ 2917958 w 5723467"/>
              <a:gd name="connsiteY43" fmla="*/ 133552 h 1151077"/>
              <a:gd name="connsiteX44" fmla="*/ 2917958 w 5723467"/>
              <a:gd name="connsiteY44" fmla="*/ 0 h 1151077"/>
              <a:gd name="connsiteX45" fmla="*/ 3003255 w 5723467"/>
              <a:gd name="connsiteY45" fmla="*/ 0 h 1151077"/>
              <a:gd name="connsiteX46" fmla="*/ 3003255 w 5723467"/>
              <a:gd name="connsiteY46" fmla="*/ 133552 h 1151077"/>
              <a:gd name="connsiteX47" fmla="*/ 3148947 w 5723467"/>
              <a:gd name="connsiteY47" fmla="*/ 133552 h 1151077"/>
              <a:gd name="connsiteX48" fmla="*/ 3148947 w 5723467"/>
              <a:gd name="connsiteY48" fmla="*/ 0 h 1151077"/>
              <a:gd name="connsiteX49" fmla="*/ 3234244 w 5723467"/>
              <a:gd name="connsiteY49" fmla="*/ 0 h 1151077"/>
              <a:gd name="connsiteX50" fmla="*/ 3234244 w 5723467"/>
              <a:gd name="connsiteY50" fmla="*/ 133552 h 1151077"/>
              <a:gd name="connsiteX51" fmla="*/ 3379936 w 5723467"/>
              <a:gd name="connsiteY51" fmla="*/ 133552 h 1151077"/>
              <a:gd name="connsiteX52" fmla="*/ 3379936 w 5723467"/>
              <a:gd name="connsiteY52" fmla="*/ 0 h 1151077"/>
              <a:gd name="connsiteX53" fmla="*/ 3465233 w 5723467"/>
              <a:gd name="connsiteY53" fmla="*/ 0 h 1151077"/>
              <a:gd name="connsiteX54" fmla="*/ 3465233 w 5723467"/>
              <a:gd name="connsiteY54" fmla="*/ 133552 h 1151077"/>
              <a:gd name="connsiteX55" fmla="*/ 3610925 w 5723467"/>
              <a:gd name="connsiteY55" fmla="*/ 133552 h 1151077"/>
              <a:gd name="connsiteX56" fmla="*/ 3610925 w 5723467"/>
              <a:gd name="connsiteY56" fmla="*/ 0 h 1151077"/>
              <a:gd name="connsiteX57" fmla="*/ 3696222 w 5723467"/>
              <a:gd name="connsiteY57" fmla="*/ 0 h 1151077"/>
              <a:gd name="connsiteX58" fmla="*/ 3696222 w 5723467"/>
              <a:gd name="connsiteY58" fmla="*/ 133552 h 1151077"/>
              <a:gd name="connsiteX59" fmla="*/ 3841914 w 5723467"/>
              <a:gd name="connsiteY59" fmla="*/ 133552 h 1151077"/>
              <a:gd name="connsiteX60" fmla="*/ 3841914 w 5723467"/>
              <a:gd name="connsiteY60" fmla="*/ 0 h 1151077"/>
              <a:gd name="connsiteX61" fmla="*/ 3927211 w 5723467"/>
              <a:gd name="connsiteY61" fmla="*/ 0 h 1151077"/>
              <a:gd name="connsiteX62" fmla="*/ 3927211 w 5723467"/>
              <a:gd name="connsiteY62" fmla="*/ 133552 h 1151077"/>
              <a:gd name="connsiteX63" fmla="*/ 4072903 w 5723467"/>
              <a:gd name="connsiteY63" fmla="*/ 133552 h 1151077"/>
              <a:gd name="connsiteX64" fmla="*/ 4072903 w 5723467"/>
              <a:gd name="connsiteY64" fmla="*/ 0 h 1151077"/>
              <a:gd name="connsiteX65" fmla="*/ 4158200 w 5723467"/>
              <a:gd name="connsiteY65" fmla="*/ 0 h 1151077"/>
              <a:gd name="connsiteX66" fmla="*/ 4158200 w 5723467"/>
              <a:gd name="connsiteY66" fmla="*/ 133552 h 1151077"/>
              <a:gd name="connsiteX67" fmla="*/ 4303892 w 5723467"/>
              <a:gd name="connsiteY67" fmla="*/ 133552 h 1151077"/>
              <a:gd name="connsiteX68" fmla="*/ 4303892 w 5723467"/>
              <a:gd name="connsiteY68" fmla="*/ 0 h 1151077"/>
              <a:gd name="connsiteX69" fmla="*/ 4389189 w 5723467"/>
              <a:gd name="connsiteY69" fmla="*/ 0 h 1151077"/>
              <a:gd name="connsiteX70" fmla="*/ 4389189 w 5723467"/>
              <a:gd name="connsiteY70" fmla="*/ 133552 h 1151077"/>
              <a:gd name="connsiteX71" fmla="*/ 4534881 w 5723467"/>
              <a:gd name="connsiteY71" fmla="*/ 133552 h 1151077"/>
              <a:gd name="connsiteX72" fmla="*/ 4534881 w 5723467"/>
              <a:gd name="connsiteY72" fmla="*/ 0 h 1151077"/>
              <a:gd name="connsiteX73" fmla="*/ 4620178 w 5723467"/>
              <a:gd name="connsiteY73" fmla="*/ 0 h 1151077"/>
              <a:gd name="connsiteX74" fmla="*/ 4620178 w 5723467"/>
              <a:gd name="connsiteY74" fmla="*/ 133552 h 1151077"/>
              <a:gd name="connsiteX75" fmla="*/ 4765870 w 5723467"/>
              <a:gd name="connsiteY75" fmla="*/ 133552 h 1151077"/>
              <a:gd name="connsiteX76" fmla="*/ 4765870 w 5723467"/>
              <a:gd name="connsiteY76" fmla="*/ 0 h 1151077"/>
              <a:gd name="connsiteX77" fmla="*/ 4851167 w 5723467"/>
              <a:gd name="connsiteY77" fmla="*/ 0 h 1151077"/>
              <a:gd name="connsiteX78" fmla="*/ 4851167 w 5723467"/>
              <a:gd name="connsiteY78" fmla="*/ 133552 h 1151077"/>
              <a:gd name="connsiteX79" fmla="*/ 4996859 w 5723467"/>
              <a:gd name="connsiteY79" fmla="*/ 133552 h 1151077"/>
              <a:gd name="connsiteX80" fmla="*/ 4996859 w 5723467"/>
              <a:gd name="connsiteY80" fmla="*/ 0 h 1151077"/>
              <a:gd name="connsiteX81" fmla="*/ 5082156 w 5723467"/>
              <a:gd name="connsiteY81" fmla="*/ 0 h 1151077"/>
              <a:gd name="connsiteX82" fmla="*/ 5082156 w 5723467"/>
              <a:gd name="connsiteY82" fmla="*/ 133552 h 1151077"/>
              <a:gd name="connsiteX83" fmla="*/ 5227849 w 5723467"/>
              <a:gd name="connsiteY83" fmla="*/ 133552 h 1151077"/>
              <a:gd name="connsiteX84" fmla="*/ 5227849 w 5723467"/>
              <a:gd name="connsiteY84" fmla="*/ 0 h 1151077"/>
              <a:gd name="connsiteX85" fmla="*/ 5313146 w 5723467"/>
              <a:gd name="connsiteY85" fmla="*/ 0 h 1151077"/>
              <a:gd name="connsiteX86" fmla="*/ 5313146 w 5723467"/>
              <a:gd name="connsiteY86" fmla="*/ 133552 h 1151077"/>
              <a:gd name="connsiteX87" fmla="*/ 5723467 w 5723467"/>
              <a:gd name="connsiteY87" fmla="*/ 133552 h 1151077"/>
              <a:gd name="connsiteX88" fmla="*/ 5723467 w 5723467"/>
              <a:gd name="connsiteY88" fmla="*/ 1151077 h 1151077"/>
              <a:gd name="connsiteX89" fmla="*/ 0 w 5723467"/>
              <a:gd name="connsiteY89" fmla="*/ 1151077 h 1151077"/>
              <a:gd name="connsiteX90" fmla="*/ 0 w 5723467"/>
              <a:gd name="connsiteY90" fmla="*/ 133552 h 1151077"/>
              <a:gd name="connsiteX91" fmla="*/ 377079 w 5723467"/>
              <a:gd name="connsiteY91" fmla="*/ 133552 h 115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23467" h="1151077">
                <a:moveTo>
                  <a:pt x="377079" y="0"/>
                </a:moveTo>
                <a:lnTo>
                  <a:pt x="462376" y="0"/>
                </a:lnTo>
                <a:lnTo>
                  <a:pt x="462376" y="133552"/>
                </a:lnTo>
                <a:lnTo>
                  <a:pt x="608068" y="133552"/>
                </a:lnTo>
                <a:lnTo>
                  <a:pt x="608068" y="0"/>
                </a:lnTo>
                <a:lnTo>
                  <a:pt x="693365" y="0"/>
                </a:lnTo>
                <a:lnTo>
                  <a:pt x="693365" y="133552"/>
                </a:lnTo>
                <a:lnTo>
                  <a:pt x="839057" y="133552"/>
                </a:lnTo>
                <a:lnTo>
                  <a:pt x="839057" y="0"/>
                </a:lnTo>
                <a:lnTo>
                  <a:pt x="924354" y="0"/>
                </a:lnTo>
                <a:lnTo>
                  <a:pt x="924354" y="133552"/>
                </a:lnTo>
                <a:lnTo>
                  <a:pt x="1070046" y="133552"/>
                </a:lnTo>
                <a:lnTo>
                  <a:pt x="1070046" y="0"/>
                </a:lnTo>
                <a:lnTo>
                  <a:pt x="1155343" y="0"/>
                </a:lnTo>
                <a:lnTo>
                  <a:pt x="1155343" y="133552"/>
                </a:lnTo>
                <a:lnTo>
                  <a:pt x="1301035" y="133552"/>
                </a:lnTo>
                <a:lnTo>
                  <a:pt x="1301035" y="0"/>
                </a:lnTo>
                <a:lnTo>
                  <a:pt x="1386332" y="0"/>
                </a:lnTo>
                <a:lnTo>
                  <a:pt x="1386332" y="133552"/>
                </a:lnTo>
                <a:lnTo>
                  <a:pt x="1532024" y="133552"/>
                </a:lnTo>
                <a:lnTo>
                  <a:pt x="1532024" y="0"/>
                </a:lnTo>
                <a:lnTo>
                  <a:pt x="1617321" y="0"/>
                </a:lnTo>
                <a:lnTo>
                  <a:pt x="1617321" y="133552"/>
                </a:lnTo>
                <a:lnTo>
                  <a:pt x="1763013" y="133552"/>
                </a:lnTo>
                <a:lnTo>
                  <a:pt x="1763013" y="0"/>
                </a:lnTo>
                <a:lnTo>
                  <a:pt x="1848310" y="0"/>
                </a:lnTo>
                <a:lnTo>
                  <a:pt x="1848310" y="133552"/>
                </a:lnTo>
                <a:lnTo>
                  <a:pt x="1994002" y="133552"/>
                </a:lnTo>
                <a:lnTo>
                  <a:pt x="1994002" y="0"/>
                </a:lnTo>
                <a:lnTo>
                  <a:pt x="2079299" y="0"/>
                </a:lnTo>
                <a:lnTo>
                  <a:pt x="2079299" y="133552"/>
                </a:lnTo>
                <a:lnTo>
                  <a:pt x="2224991" y="133552"/>
                </a:lnTo>
                <a:lnTo>
                  <a:pt x="2224991" y="0"/>
                </a:lnTo>
                <a:lnTo>
                  <a:pt x="2310288" y="0"/>
                </a:lnTo>
                <a:lnTo>
                  <a:pt x="2310288" y="133552"/>
                </a:lnTo>
                <a:lnTo>
                  <a:pt x="2455980" y="133552"/>
                </a:lnTo>
                <a:lnTo>
                  <a:pt x="2455980" y="0"/>
                </a:lnTo>
                <a:lnTo>
                  <a:pt x="2541277" y="0"/>
                </a:lnTo>
                <a:lnTo>
                  <a:pt x="2541277" y="133552"/>
                </a:lnTo>
                <a:lnTo>
                  <a:pt x="2686969" y="133552"/>
                </a:lnTo>
                <a:lnTo>
                  <a:pt x="2686969" y="0"/>
                </a:lnTo>
                <a:lnTo>
                  <a:pt x="2772266" y="0"/>
                </a:lnTo>
                <a:lnTo>
                  <a:pt x="2772266" y="133552"/>
                </a:lnTo>
                <a:lnTo>
                  <a:pt x="2917958" y="133552"/>
                </a:lnTo>
                <a:lnTo>
                  <a:pt x="2917958" y="0"/>
                </a:lnTo>
                <a:lnTo>
                  <a:pt x="3003255" y="0"/>
                </a:lnTo>
                <a:lnTo>
                  <a:pt x="3003255" y="133552"/>
                </a:lnTo>
                <a:lnTo>
                  <a:pt x="3148947" y="133552"/>
                </a:lnTo>
                <a:lnTo>
                  <a:pt x="3148947" y="0"/>
                </a:lnTo>
                <a:lnTo>
                  <a:pt x="3234244" y="0"/>
                </a:lnTo>
                <a:lnTo>
                  <a:pt x="3234244" y="133552"/>
                </a:lnTo>
                <a:lnTo>
                  <a:pt x="3379936" y="133552"/>
                </a:lnTo>
                <a:lnTo>
                  <a:pt x="3379936" y="0"/>
                </a:lnTo>
                <a:lnTo>
                  <a:pt x="3465233" y="0"/>
                </a:lnTo>
                <a:lnTo>
                  <a:pt x="3465233" y="133552"/>
                </a:lnTo>
                <a:lnTo>
                  <a:pt x="3610925" y="133552"/>
                </a:lnTo>
                <a:lnTo>
                  <a:pt x="3610925" y="0"/>
                </a:lnTo>
                <a:lnTo>
                  <a:pt x="3696222" y="0"/>
                </a:lnTo>
                <a:lnTo>
                  <a:pt x="3696222" y="133552"/>
                </a:lnTo>
                <a:lnTo>
                  <a:pt x="3841914" y="133552"/>
                </a:lnTo>
                <a:lnTo>
                  <a:pt x="3841914" y="0"/>
                </a:lnTo>
                <a:lnTo>
                  <a:pt x="3927211" y="0"/>
                </a:lnTo>
                <a:lnTo>
                  <a:pt x="3927211" y="133552"/>
                </a:lnTo>
                <a:lnTo>
                  <a:pt x="4072903" y="133552"/>
                </a:lnTo>
                <a:lnTo>
                  <a:pt x="4072903" y="0"/>
                </a:lnTo>
                <a:lnTo>
                  <a:pt x="4158200" y="0"/>
                </a:lnTo>
                <a:lnTo>
                  <a:pt x="4158200" y="133552"/>
                </a:lnTo>
                <a:lnTo>
                  <a:pt x="4303892" y="133552"/>
                </a:lnTo>
                <a:lnTo>
                  <a:pt x="4303892" y="0"/>
                </a:lnTo>
                <a:lnTo>
                  <a:pt x="4389189" y="0"/>
                </a:lnTo>
                <a:lnTo>
                  <a:pt x="4389189" y="133552"/>
                </a:lnTo>
                <a:lnTo>
                  <a:pt x="4534881" y="133552"/>
                </a:lnTo>
                <a:lnTo>
                  <a:pt x="4534881" y="0"/>
                </a:lnTo>
                <a:lnTo>
                  <a:pt x="4620178" y="0"/>
                </a:lnTo>
                <a:lnTo>
                  <a:pt x="4620178" y="133552"/>
                </a:lnTo>
                <a:lnTo>
                  <a:pt x="4765870" y="133552"/>
                </a:lnTo>
                <a:lnTo>
                  <a:pt x="4765870" y="0"/>
                </a:lnTo>
                <a:lnTo>
                  <a:pt x="4851167" y="0"/>
                </a:lnTo>
                <a:lnTo>
                  <a:pt x="4851167" y="133552"/>
                </a:lnTo>
                <a:lnTo>
                  <a:pt x="4996859" y="133552"/>
                </a:lnTo>
                <a:lnTo>
                  <a:pt x="4996859" y="0"/>
                </a:lnTo>
                <a:lnTo>
                  <a:pt x="5082156" y="0"/>
                </a:lnTo>
                <a:lnTo>
                  <a:pt x="5082156" y="133552"/>
                </a:lnTo>
                <a:lnTo>
                  <a:pt x="5227849" y="133552"/>
                </a:lnTo>
                <a:lnTo>
                  <a:pt x="5227849" y="0"/>
                </a:lnTo>
                <a:lnTo>
                  <a:pt x="5313146" y="0"/>
                </a:lnTo>
                <a:lnTo>
                  <a:pt x="5313146" y="133552"/>
                </a:lnTo>
                <a:lnTo>
                  <a:pt x="5723467" y="133552"/>
                </a:lnTo>
                <a:lnTo>
                  <a:pt x="5723467" y="1151077"/>
                </a:lnTo>
                <a:lnTo>
                  <a:pt x="0" y="1151077"/>
                </a:lnTo>
                <a:lnTo>
                  <a:pt x="0" y="133552"/>
                </a:lnTo>
                <a:lnTo>
                  <a:pt x="377079" y="133552"/>
                </a:lnTo>
                <a:close/>
              </a:path>
            </a:pathLst>
          </a:cu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CH" sz="20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Heterogeneous Accelerator Hardware</a:t>
            </a:r>
          </a:p>
        </p:txBody>
      </p:sp>
      <p:sp>
        <p:nvSpPr>
          <p:cNvPr id="115" name="Freeform 114">
            <a:extLst>
              <a:ext uri="{FF2B5EF4-FFF2-40B4-BE49-F238E27FC236}">
                <a16:creationId xmlns:a16="http://schemas.microsoft.com/office/drawing/2014/main" id="{190F2377-3A59-B0CD-F6F6-AA203648FAE2}"/>
              </a:ext>
            </a:extLst>
          </p:cNvPr>
          <p:cNvSpPr/>
          <p:nvPr/>
        </p:nvSpPr>
        <p:spPr>
          <a:xfrm>
            <a:off x="8280035" y="2357701"/>
            <a:ext cx="1620710" cy="2432747"/>
          </a:xfrm>
          <a:custGeom>
            <a:avLst/>
            <a:gdLst>
              <a:gd name="connsiteX0" fmla="*/ 446179 w 1620710"/>
              <a:gd name="connsiteY0" fmla="*/ 0 h 2432747"/>
              <a:gd name="connsiteX1" fmla="*/ 1620710 w 1620710"/>
              <a:gd name="connsiteY1" fmla="*/ 0 h 2432747"/>
              <a:gd name="connsiteX2" fmla="*/ 1620710 w 1620710"/>
              <a:gd name="connsiteY2" fmla="*/ 2432747 h 2432747"/>
              <a:gd name="connsiteX3" fmla="*/ 446179 w 1620710"/>
              <a:gd name="connsiteY3" fmla="*/ 2432747 h 2432747"/>
              <a:gd name="connsiteX4" fmla="*/ 446179 w 1620710"/>
              <a:gd name="connsiteY4" fmla="*/ 2163919 h 2432747"/>
              <a:gd name="connsiteX5" fmla="*/ 362607 w 1620710"/>
              <a:gd name="connsiteY5" fmla="*/ 2250216 h 2432747"/>
              <a:gd name="connsiteX6" fmla="*/ 0 w 1620710"/>
              <a:gd name="connsiteY6" fmla="*/ 2250216 h 2432747"/>
              <a:gd name="connsiteX7" fmla="*/ 446179 w 1620710"/>
              <a:gd name="connsiteY7" fmla="*/ 1789488 h 2432747"/>
              <a:gd name="connsiteX8" fmla="*/ 446179 w 1620710"/>
              <a:gd name="connsiteY8" fmla="*/ 678472 h 2432747"/>
              <a:gd name="connsiteX9" fmla="*/ 119624 w 1620710"/>
              <a:gd name="connsiteY9" fmla="*/ 1015675 h 2432747"/>
              <a:gd name="connsiteX10" fmla="*/ 119624 w 1620710"/>
              <a:gd name="connsiteY10" fmla="*/ 641244 h 2432747"/>
              <a:gd name="connsiteX11" fmla="*/ 446179 w 1620710"/>
              <a:gd name="connsiteY11" fmla="*/ 304041 h 24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710" h="2432747">
                <a:moveTo>
                  <a:pt x="446179" y="0"/>
                </a:moveTo>
                <a:lnTo>
                  <a:pt x="1620710" y="0"/>
                </a:lnTo>
                <a:lnTo>
                  <a:pt x="1620710" y="2432747"/>
                </a:lnTo>
                <a:lnTo>
                  <a:pt x="446179" y="2432747"/>
                </a:lnTo>
                <a:lnTo>
                  <a:pt x="446179" y="2163919"/>
                </a:lnTo>
                <a:lnTo>
                  <a:pt x="362607" y="2250216"/>
                </a:lnTo>
                <a:lnTo>
                  <a:pt x="0" y="2250216"/>
                </a:lnTo>
                <a:lnTo>
                  <a:pt x="446179" y="1789488"/>
                </a:lnTo>
                <a:lnTo>
                  <a:pt x="446179" y="678472"/>
                </a:lnTo>
                <a:lnTo>
                  <a:pt x="119624" y="1015675"/>
                </a:lnTo>
                <a:lnTo>
                  <a:pt x="119624" y="641244"/>
                </a:lnTo>
                <a:lnTo>
                  <a:pt x="446179" y="304041"/>
                </a:lnTo>
                <a:close/>
              </a:path>
            </a:pathLst>
          </a:cu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540000" rtlCol="0" anchor="ctr">
            <a:noAutofit/>
          </a:bodyPr>
          <a:lstStyle/>
          <a:p>
            <a:pPr algn="ctr"/>
            <a:r>
              <a:rPr lang="en-CH"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Other</a:t>
            </a:r>
          </a:p>
          <a:p>
            <a:pPr algn="ctr"/>
            <a:r>
              <a:rPr lang="en-CH"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Crypto</a:t>
            </a:r>
          </a:p>
        </p:txBody>
      </p:sp>
      <p:sp>
        <p:nvSpPr>
          <p:cNvPr id="9" name="Freeform 8">
            <a:extLst>
              <a:ext uri="{FF2B5EF4-FFF2-40B4-BE49-F238E27FC236}">
                <a16:creationId xmlns:a16="http://schemas.microsoft.com/office/drawing/2014/main" id="{B3156C8E-9249-2BBD-8F20-C4E13A0AE66B}"/>
              </a:ext>
            </a:extLst>
          </p:cNvPr>
          <p:cNvSpPr/>
          <p:nvPr/>
        </p:nvSpPr>
        <p:spPr>
          <a:xfrm>
            <a:off x="3246332" y="1659043"/>
            <a:ext cx="6654413" cy="1058409"/>
          </a:xfrm>
          <a:custGeom>
            <a:avLst/>
            <a:gdLst>
              <a:gd name="connsiteX0" fmla="*/ 0 w 6654413"/>
              <a:gd name="connsiteY0" fmla="*/ 0 h 1058409"/>
              <a:gd name="connsiteX1" fmla="*/ 5711400 w 6654413"/>
              <a:gd name="connsiteY1" fmla="*/ 0 h 1058409"/>
              <a:gd name="connsiteX2" fmla="*/ 5723467 w 6654413"/>
              <a:gd name="connsiteY2" fmla="*/ 0 h 1058409"/>
              <a:gd name="connsiteX3" fmla="*/ 6654413 w 6654413"/>
              <a:gd name="connsiteY3" fmla="*/ 0 h 1058409"/>
              <a:gd name="connsiteX4" fmla="*/ 6654413 w 6654413"/>
              <a:gd name="connsiteY4" fmla="*/ 698658 h 1058409"/>
              <a:gd name="connsiteX5" fmla="*/ 5711400 w 6654413"/>
              <a:gd name="connsiteY5" fmla="*/ 698658 h 1058409"/>
              <a:gd name="connsiteX6" fmla="*/ 5711400 w 6654413"/>
              <a:gd name="connsiteY6" fmla="*/ 695716 h 1058409"/>
              <a:gd name="connsiteX7" fmla="*/ 5054871 w 6654413"/>
              <a:gd name="connsiteY7" fmla="*/ 695716 h 1058409"/>
              <a:gd name="connsiteX8" fmla="*/ 5100291 w 6654413"/>
              <a:gd name="connsiteY8" fmla="*/ 835274 h 1058409"/>
              <a:gd name="connsiteX9" fmla="*/ 4846561 w 6654413"/>
              <a:gd name="connsiteY9" fmla="*/ 1058409 h 1058409"/>
              <a:gd name="connsiteX10" fmla="*/ 4439617 w 6654413"/>
              <a:gd name="connsiteY10" fmla="*/ 1058409 h 1058409"/>
              <a:gd name="connsiteX11" fmla="*/ 4185887 w 6654413"/>
              <a:gd name="connsiteY11" fmla="*/ 835274 h 1058409"/>
              <a:gd name="connsiteX12" fmla="*/ 4231307 w 6654413"/>
              <a:gd name="connsiteY12" fmla="*/ 695716 h 1058409"/>
              <a:gd name="connsiteX13" fmla="*/ 1620275 w 6654413"/>
              <a:gd name="connsiteY13" fmla="*/ 695716 h 1058409"/>
              <a:gd name="connsiteX14" fmla="*/ 1577021 w 6654413"/>
              <a:gd name="connsiteY14" fmla="*/ 853280 h 1058409"/>
              <a:gd name="connsiteX15" fmla="*/ 1215332 w 6654413"/>
              <a:gd name="connsiteY15" fmla="*/ 990134 h 1058409"/>
              <a:gd name="connsiteX16" fmla="*/ 841228 w 6654413"/>
              <a:gd name="connsiteY16" fmla="*/ 880632 h 1058409"/>
              <a:gd name="connsiteX17" fmla="*/ 770333 w 6654413"/>
              <a:gd name="connsiteY17" fmla="*/ 695716 h 1058409"/>
              <a:gd name="connsiteX18" fmla="*/ 0 w 6654413"/>
              <a:gd name="connsiteY18" fmla="*/ 695716 h 10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4413" h="1058409">
                <a:moveTo>
                  <a:pt x="0" y="0"/>
                </a:moveTo>
                <a:lnTo>
                  <a:pt x="5711400" y="0"/>
                </a:lnTo>
                <a:lnTo>
                  <a:pt x="5723467" y="0"/>
                </a:lnTo>
                <a:lnTo>
                  <a:pt x="6654413" y="0"/>
                </a:lnTo>
                <a:lnTo>
                  <a:pt x="6654413" y="698658"/>
                </a:lnTo>
                <a:lnTo>
                  <a:pt x="5711400" y="698658"/>
                </a:lnTo>
                <a:lnTo>
                  <a:pt x="5711400" y="695716"/>
                </a:lnTo>
                <a:lnTo>
                  <a:pt x="5054871" y="695716"/>
                </a:lnTo>
                <a:lnTo>
                  <a:pt x="5100291" y="835274"/>
                </a:lnTo>
                <a:lnTo>
                  <a:pt x="4846561" y="1058409"/>
                </a:lnTo>
                <a:lnTo>
                  <a:pt x="4439617" y="1058409"/>
                </a:lnTo>
                <a:lnTo>
                  <a:pt x="4185887" y="835274"/>
                </a:lnTo>
                <a:lnTo>
                  <a:pt x="4231307" y="695716"/>
                </a:lnTo>
                <a:lnTo>
                  <a:pt x="1620275" y="695716"/>
                </a:lnTo>
                <a:lnTo>
                  <a:pt x="1577021" y="853280"/>
                </a:lnTo>
                <a:lnTo>
                  <a:pt x="1215332" y="990134"/>
                </a:lnTo>
                <a:lnTo>
                  <a:pt x="841228" y="880632"/>
                </a:lnTo>
                <a:lnTo>
                  <a:pt x="770333" y="695716"/>
                </a:lnTo>
                <a:lnTo>
                  <a:pt x="0" y="695716"/>
                </a:lnTo>
                <a:close/>
              </a:path>
            </a:pathLst>
          </a:cu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CH" sz="1800" b="1" dirty="0">
                <a:solidFill>
                  <a:schemeClr val="tx1"/>
                </a:solidFill>
                <a:latin typeface="Suisse Int'l Medium" panose="020B0604000000000000" pitchFamily="34" charset="-78"/>
                <a:ea typeface="Helvetica Neue" panose="02000503000000020004" pitchFamily="2" charset="0"/>
                <a:cs typeface="Helvetica Neue" panose="02000503000000020004" pitchFamily="2" charset="0"/>
              </a:rPr>
              <a:t>Application Logic</a:t>
            </a:r>
          </a:p>
          <a:p>
            <a:pPr algn="ctr"/>
            <a:endParaRPr lang="en-CH" b="1" dirty="0"/>
          </a:p>
        </p:txBody>
      </p:sp>
    </p:spTree>
    <p:extLst>
      <p:ext uri="{BB962C8B-B14F-4D97-AF65-F5344CB8AC3E}">
        <p14:creationId xmlns:p14="http://schemas.microsoft.com/office/powerpoint/2010/main" val="65540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A5774-9153-7B3F-91A3-1117303FD37F}"/>
              </a:ext>
            </a:extLst>
          </p:cNvPr>
          <p:cNvSpPr>
            <a:spLocks noGrp="1"/>
          </p:cNvSpPr>
          <p:nvPr>
            <p:ph type="title"/>
          </p:nvPr>
        </p:nvSpPr>
        <p:spPr>
          <a:xfrm>
            <a:off x="831850" y="1709738"/>
            <a:ext cx="10515600" cy="2852737"/>
          </a:xfrm>
        </p:spPr>
        <p:txBody>
          <a:bodyPr/>
          <a:lstStyle/>
          <a:p>
            <a:r>
              <a:rPr lang="en-CH" sz="6000" dirty="0">
                <a:solidFill>
                  <a:schemeClr val="bg1"/>
                </a:solidFill>
              </a:rPr>
              <a:t>What’s next?</a:t>
            </a:r>
            <a:endParaRPr lang="en-CH" dirty="0">
              <a:solidFill>
                <a:schemeClr val="bg1"/>
              </a:solidFill>
            </a:endParaRPr>
          </a:p>
        </p:txBody>
      </p:sp>
      <p:sp>
        <p:nvSpPr>
          <p:cNvPr id="7" name="Text Placeholder 6">
            <a:extLst>
              <a:ext uri="{FF2B5EF4-FFF2-40B4-BE49-F238E27FC236}">
                <a16:creationId xmlns:a16="http://schemas.microsoft.com/office/drawing/2014/main" id="{2B349CCB-9C7A-F89F-5567-58D57CB50535}"/>
              </a:ext>
            </a:extLst>
          </p:cNvPr>
          <p:cNvSpPr>
            <a:spLocks noGrp="1"/>
          </p:cNvSpPr>
          <p:nvPr>
            <p:ph type="body" idx="1"/>
          </p:nvPr>
        </p:nvSpPr>
        <p:spPr/>
        <p:txBody>
          <a:bodyPr/>
          <a:lstStyle/>
          <a:p>
            <a:endParaRPr lang="en-CH" dirty="0"/>
          </a:p>
        </p:txBody>
      </p:sp>
      <p:sp>
        <p:nvSpPr>
          <p:cNvPr id="2" name="Slide Number Placeholder 1">
            <a:extLst>
              <a:ext uri="{FF2B5EF4-FFF2-40B4-BE49-F238E27FC236}">
                <a16:creationId xmlns:a16="http://schemas.microsoft.com/office/drawing/2014/main" id="{1FF3E172-33EB-43DC-AAE4-844FD06A11F1}"/>
              </a:ext>
            </a:extLst>
          </p:cNvPr>
          <p:cNvSpPr>
            <a:spLocks noGrp="1"/>
          </p:cNvSpPr>
          <p:nvPr>
            <p:ph type="sldNum" sz="quarter" idx="12"/>
          </p:nvPr>
        </p:nvSpPr>
        <p:spPr/>
        <p:txBody>
          <a:bodyPr/>
          <a:lstStyle/>
          <a:p>
            <a:fld id="{2C583B8F-3501-A64D-811B-281359A1CBF7}" type="slidenum">
              <a:rPr lang="en-CH" smtClean="0"/>
              <a:t>23</a:t>
            </a:fld>
            <a:endParaRPr lang="en-CH" dirty="0"/>
          </a:p>
        </p:txBody>
      </p:sp>
    </p:spTree>
    <p:extLst>
      <p:ext uri="{BB962C8B-B14F-4D97-AF65-F5344CB8AC3E}">
        <p14:creationId xmlns:p14="http://schemas.microsoft.com/office/powerpoint/2010/main" val="12702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0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BC7323-3F73-C229-91DC-72BBA80BAFA5}"/>
              </a:ext>
            </a:extLst>
          </p:cNvPr>
          <p:cNvSpPr>
            <a:spLocks noGrp="1"/>
          </p:cNvSpPr>
          <p:nvPr>
            <p:ph type="title"/>
          </p:nvPr>
        </p:nvSpPr>
        <p:spPr>
          <a:xfrm>
            <a:off x="732183" y="378378"/>
            <a:ext cx="10515600" cy="1325563"/>
          </a:xfrm>
        </p:spPr>
        <p:txBody>
          <a:bodyPr/>
          <a:lstStyle/>
          <a:p>
            <a:r>
              <a:rPr lang="en-CH" dirty="0"/>
              <a:t>What’s next?</a:t>
            </a:r>
          </a:p>
        </p:txBody>
      </p:sp>
      <p:sp>
        <p:nvSpPr>
          <p:cNvPr id="4" name="Slide Number Placeholder 3">
            <a:extLst>
              <a:ext uri="{FF2B5EF4-FFF2-40B4-BE49-F238E27FC236}">
                <a16:creationId xmlns:a16="http://schemas.microsoft.com/office/drawing/2014/main" id="{9D17E6DB-33B2-D07B-61BB-D53A7A123849}"/>
              </a:ext>
            </a:extLst>
          </p:cNvPr>
          <p:cNvSpPr>
            <a:spLocks noGrp="1"/>
          </p:cNvSpPr>
          <p:nvPr>
            <p:ph type="sldNum" sz="quarter" idx="12"/>
          </p:nvPr>
        </p:nvSpPr>
        <p:spPr/>
        <p:txBody>
          <a:bodyPr/>
          <a:lstStyle/>
          <a:p>
            <a:fld id="{2C583B8F-3501-A64D-811B-281359A1CBF7}" type="slidenum">
              <a:rPr lang="en-CH" smtClean="0"/>
              <a:t>24</a:t>
            </a:fld>
            <a:endParaRPr lang="en-CH" dirty="0"/>
          </a:p>
        </p:txBody>
      </p:sp>
      <p:grpSp>
        <p:nvGrpSpPr>
          <p:cNvPr id="10" name="Group 9">
            <a:extLst>
              <a:ext uri="{FF2B5EF4-FFF2-40B4-BE49-F238E27FC236}">
                <a16:creationId xmlns:a16="http://schemas.microsoft.com/office/drawing/2014/main" id="{65C298C9-F099-51C9-4606-7F3BFA1B5A7A}"/>
              </a:ext>
            </a:extLst>
          </p:cNvPr>
          <p:cNvGrpSpPr/>
          <p:nvPr/>
        </p:nvGrpSpPr>
        <p:grpSpPr>
          <a:xfrm>
            <a:off x="7247552" y="1189931"/>
            <a:ext cx="976891" cy="2384776"/>
            <a:chOff x="7247552" y="1189931"/>
            <a:chExt cx="976891" cy="2384776"/>
          </a:xfrm>
        </p:grpSpPr>
        <p:cxnSp>
          <p:nvCxnSpPr>
            <p:cNvPr id="13" name="Straight Connector 12">
              <a:extLst>
                <a:ext uri="{FF2B5EF4-FFF2-40B4-BE49-F238E27FC236}">
                  <a16:creationId xmlns:a16="http://schemas.microsoft.com/office/drawing/2014/main" id="{E04FF6AE-FEFC-BD92-CE85-85196F1326EF}"/>
                </a:ext>
              </a:extLst>
            </p:cNvPr>
            <p:cNvCxnSpPr>
              <a:cxnSpLocks/>
            </p:cNvCxnSpPr>
            <p:nvPr/>
          </p:nvCxnSpPr>
          <p:spPr>
            <a:xfrm>
              <a:off x="7247552" y="1189931"/>
              <a:ext cx="466106" cy="547670"/>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758836-73F1-318E-714C-50AA3B9008C0}"/>
                </a:ext>
              </a:extLst>
            </p:cNvPr>
            <p:cNvCxnSpPr>
              <a:cxnSpLocks/>
            </p:cNvCxnSpPr>
            <p:nvPr/>
          </p:nvCxnSpPr>
          <p:spPr>
            <a:xfrm flipH="1">
              <a:off x="7806466" y="2210169"/>
              <a:ext cx="111826" cy="287452"/>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DFC369-93BE-C5F1-0BC4-1888F07BC26F}"/>
                </a:ext>
              </a:extLst>
            </p:cNvPr>
            <p:cNvCxnSpPr>
              <a:cxnSpLocks/>
            </p:cNvCxnSpPr>
            <p:nvPr/>
          </p:nvCxnSpPr>
          <p:spPr>
            <a:xfrm>
              <a:off x="7853194" y="2557560"/>
              <a:ext cx="128649" cy="593766"/>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A5FEB2-EF7F-8E04-E46F-005E3371230B}"/>
                </a:ext>
              </a:extLst>
            </p:cNvPr>
            <p:cNvCxnSpPr>
              <a:cxnSpLocks/>
            </p:cNvCxnSpPr>
            <p:nvPr/>
          </p:nvCxnSpPr>
          <p:spPr>
            <a:xfrm>
              <a:off x="7680506" y="1711995"/>
              <a:ext cx="89065" cy="325106"/>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19A58C-8381-6FD7-5E42-8F279F107F21}"/>
                </a:ext>
              </a:extLst>
            </p:cNvPr>
            <p:cNvCxnSpPr>
              <a:cxnSpLocks/>
            </p:cNvCxnSpPr>
            <p:nvPr/>
          </p:nvCxnSpPr>
          <p:spPr>
            <a:xfrm>
              <a:off x="7817339" y="2006514"/>
              <a:ext cx="208706" cy="114214"/>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3DC29F-8EBE-693D-24C9-750297A5AB12}"/>
                </a:ext>
              </a:extLst>
            </p:cNvPr>
            <p:cNvCxnSpPr>
              <a:cxnSpLocks/>
            </p:cNvCxnSpPr>
            <p:nvPr/>
          </p:nvCxnSpPr>
          <p:spPr>
            <a:xfrm>
              <a:off x="8014963" y="3244280"/>
              <a:ext cx="209480" cy="330427"/>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3B512F2-2C0A-8638-9C5F-A68373D9ED48}"/>
              </a:ext>
            </a:extLst>
          </p:cNvPr>
          <p:cNvGrpSpPr/>
          <p:nvPr/>
        </p:nvGrpSpPr>
        <p:grpSpPr>
          <a:xfrm>
            <a:off x="7853194" y="3525798"/>
            <a:ext cx="354280" cy="1415862"/>
            <a:chOff x="7853194" y="3525798"/>
            <a:chExt cx="354280" cy="1415862"/>
          </a:xfrm>
        </p:grpSpPr>
        <p:cxnSp>
          <p:nvCxnSpPr>
            <p:cNvPr id="27" name="Straight Connector 26">
              <a:extLst>
                <a:ext uri="{FF2B5EF4-FFF2-40B4-BE49-F238E27FC236}">
                  <a16:creationId xmlns:a16="http://schemas.microsoft.com/office/drawing/2014/main" id="{11DB4355-35E7-918F-4E36-5FA2E8E34664}"/>
                </a:ext>
              </a:extLst>
            </p:cNvPr>
            <p:cNvCxnSpPr>
              <a:cxnSpLocks/>
            </p:cNvCxnSpPr>
            <p:nvPr/>
          </p:nvCxnSpPr>
          <p:spPr>
            <a:xfrm flipH="1">
              <a:off x="7853194" y="3525798"/>
              <a:ext cx="305459" cy="687699"/>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017167-65F0-EBD3-AF19-816B37689306}"/>
                </a:ext>
              </a:extLst>
            </p:cNvPr>
            <p:cNvCxnSpPr>
              <a:cxnSpLocks/>
            </p:cNvCxnSpPr>
            <p:nvPr/>
          </p:nvCxnSpPr>
          <p:spPr>
            <a:xfrm>
              <a:off x="7950974" y="4323967"/>
              <a:ext cx="256500" cy="617693"/>
            </a:xfrm>
            <a:prstGeom prst="line">
              <a:avLst/>
            </a:prstGeom>
            <a:ln w="57150">
              <a:solidFill>
                <a:srgbClr val="C00000"/>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B604AC6-8FBC-61E1-2055-20C6F9633C25}"/>
              </a:ext>
            </a:extLst>
          </p:cNvPr>
          <p:cNvGrpSpPr/>
          <p:nvPr/>
        </p:nvGrpSpPr>
        <p:grpSpPr>
          <a:xfrm>
            <a:off x="7669126" y="4985338"/>
            <a:ext cx="579099" cy="1097670"/>
            <a:chOff x="7669126" y="4985338"/>
            <a:chExt cx="579099" cy="1097670"/>
          </a:xfrm>
        </p:grpSpPr>
        <p:cxnSp>
          <p:nvCxnSpPr>
            <p:cNvPr id="39" name="Straight Connector 38">
              <a:extLst>
                <a:ext uri="{FF2B5EF4-FFF2-40B4-BE49-F238E27FC236}">
                  <a16:creationId xmlns:a16="http://schemas.microsoft.com/office/drawing/2014/main" id="{6034FAB3-9FA7-9FFC-02C2-77B61BA15D29}"/>
                </a:ext>
              </a:extLst>
            </p:cNvPr>
            <p:cNvCxnSpPr>
              <a:cxnSpLocks/>
            </p:cNvCxnSpPr>
            <p:nvPr/>
          </p:nvCxnSpPr>
          <p:spPr>
            <a:xfrm flipV="1">
              <a:off x="7669126" y="5104007"/>
              <a:ext cx="200891" cy="239368"/>
            </a:xfrm>
            <a:prstGeom prst="line">
              <a:avLst/>
            </a:prstGeom>
            <a:ln w="57150">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5FB6209-989C-DB9D-35BC-3AEBC6AB5C06}"/>
                </a:ext>
              </a:extLst>
            </p:cNvPr>
            <p:cNvCxnSpPr>
              <a:cxnSpLocks/>
            </p:cNvCxnSpPr>
            <p:nvPr/>
          </p:nvCxnSpPr>
          <p:spPr>
            <a:xfrm flipH="1">
              <a:off x="7782246" y="4985338"/>
              <a:ext cx="337457" cy="180775"/>
            </a:xfrm>
            <a:prstGeom prst="line">
              <a:avLst/>
            </a:prstGeom>
            <a:ln w="57150">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45633F7-3A9C-A6B2-FC9F-4E1D070C4E50}"/>
                </a:ext>
              </a:extLst>
            </p:cNvPr>
            <p:cNvCxnSpPr>
              <a:cxnSpLocks/>
            </p:cNvCxnSpPr>
            <p:nvPr/>
          </p:nvCxnSpPr>
          <p:spPr>
            <a:xfrm>
              <a:off x="7829265" y="5718258"/>
              <a:ext cx="418960" cy="364750"/>
            </a:xfrm>
            <a:prstGeom prst="line">
              <a:avLst/>
            </a:prstGeom>
            <a:ln w="57150">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6E46D19-9CF2-A884-30B2-BC3CDFF87761}"/>
                </a:ext>
              </a:extLst>
            </p:cNvPr>
            <p:cNvCxnSpPr>
              <a:cxnSpLocks/>
            </p:cNvCxnSpPr>
            <p:nvPr/>
          </p:nvCxnSpPr>
          <p:spPr>
            <a:xfrm flipH="1" flipV="1">
              <a:off x="7669126" y="5343375"/>
              <a:ext cx="89065" cy="324694"/>
            </a:xfrm>
            <a:prstGeom prst="line">
              <a:avLst/>
            </a:prstGeom>
            <a:ln w="57150">
              <a:solidFill>
                <a:schemeClr val="tx1"/>
              </a:solidFill>
              <a:prstDash val="dash"/>
              <a:round/>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CC5F6A5D-F3DD-6E95-BE81-C67E8191633F}"/>
              </a:ext>
            </a:extLst>
          </p:cNvPr>
          <p:cNvSpPr txBox="1"/>
          <p:nvPr/>
        </p:nvSpPr>
        <p:spPr>
          <a:xfrm>
            <a:off x="4878805" y="4416971"/>
            <a:ext cx="3111145" cy="646331"/>
          </a:xfrm>
          <a:prstGeom prst="rect">
            <a:avLst/>
          </a:prstGeom>
          <a:noFill/>
          <a:ln>
            <a:noFill/>
          </a:ln>
        </p:spPr>
        <p:txBody>
          <a:bodyPr wrap="square" rtlCol="0">
            <a:spAutoFit/>
          </a:bodyPr>
          <a:lstStyle/>
          <a:p>
            <a:pPr algn="r"/>
            <a:r>
              <a:rPr lang="en-GB"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private &amp; v</a:t>
            </a:r>
            <a:r>
              <a:rPr lang="en-CH"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erifiable </a:t>
            </a:r>
            <a:br>
              <a:rPr lang="en-CH"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br>
            <a:r>
              <a:rPr lang="en-CH"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single-input computation</a:t>
            </a:r>
          </a:p>
        </p:txBody>
      </p:sp>
      <p:sp>
        <p:nvSpPr>
          <p:cNvPr id="101" name="TextBox 100">
            <a:extLst>
              <a:ext uri="{FF2B5EF4-FFF2-40B4-BE49-F238E27FC236}">
                <a16:creationId xmlns:a16="http://schemas.microsoft.com/office/drawing/2014/main" id="{CA2D07B0-8FFF-FABF-CE6E-ED1E488022B4}"/>
              </a:ext>
            </a:extLst>
          </p:cNvPr>
          <p:cNvSpPr txBox="1"/>
          <p:nvPr/>
        </p:nvSpPr>
        <p:spPr>
          <a:xfrm>
            <a:off x="7150568" y="475242"/>
            <a:ext cx="5860473" cy="646331"/>
          </a:xfrm>
          <a:prstGeom prst="rect">
            <a:avLst/>
          </a:prstGeom>
          <a:noFill/>
        </p:spPr>
        <p:txBody>
          <a:bodyPr wrap="square" rtlCol="0">
            <a:spAutoFit/>
          </a:bodyPr>
          <a:lstStyle/>
          <a:p>
            <a:r>
              <a:rPr lang="en-GB"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rypto-TEE: </a:t>
            </a:r>
          </a:p>
          <a:p>
            <a:r>
              <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private &amp; verifiable computation</a:t>
            </a:r>
          </a:p>
        </p:txBody>
      </p:sp>
      <p:sp>
        <p:nvSpPr>
          <p:cNvPr id="102" name="TextBox 101">
            <a:extLst>
              <a:ext uri="{FF2B5EF4-FFF2-40B4-BE49-F238E27FC236}">
                <a16:creationId xmlns:a16="http://schemas.microsoft.com/office/drawing/2014/main" id="{BB57945E-5D9C-2B1C-3976-A22A3BB9DB06}"/>
              </a:ext>
            </a:extLst>
          </p:cNvPr>
          <p:cNvSpPr txBox="1"/>
          <p:nvPr/>
        </p:nvSpPr>
        <p:spPr>
          <a:xfrm>
            <a:off x="8158653" y="3193179"/>
            <a:ext cx="3525874" cy="646331"/>
          </a:xfrm>
          <a:prstGeom prst="rect">
            <a:avLst/>
          </a:prstGeom>
          <a:noFill/>
        </p:spPr>
        <p:txBody>
          <a:bodyPr wrap="square" rtlCol="0">
            <a:spAutoFit/>
          </a:bodyPr>
          <a:lstStyle/>
          <a:p>
            <a:r>
              <a:rPr lang="en-GB"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private &amp; v</a:t>
            </a:r>
            <a:r>
              <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erifiable</a:t>
            </a:r>
            <a:br>
              <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br>
            <a:r>
              <a:rPr lang="en-CH"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special-purpose computation</a:t>
            </a:r>
          </a:p>
        </p:txBody>
      </p:sp>
      <p:sp>
        <p:nvSpPr>
          <p:cNvPr id="103" name="TextBox 102">
            <a:extLst>
              <a:ext uri="{FF2B5EF4-FFF2-40B4-BE49-F238E27FC236}">
                <a16:creationId xmlns:a16="http://schemas.microsoft.com/office/drawing/2014/main" id="{FBB73E5A-FF98-7333-AFBE-1FAD0FFC7FF1}"/>
              </a:ext>
            </a:extLst>
          </p:cNvPr>
          <p:cNvSpPr txBox="1"/>
          <p:nvPr/>
        </p:nvSpPr>
        <p:spPr>
          <a:xfrm>
            <a:off x="7463566" y="6142947"/>
            <a:ext cx="2985113" cy="369332"/>
          </a:xfrm>
          <a:prstGeom prst="rect">
            <a:avLst/>
          </a:prstGeom>
          <a:noFill/>
          <a:ln>
            <a:noFill/>
          </a:ln>
        </p:spPr>
        <p:txBody>
          <a:bodyPr wrap="none" rtlCol="0">
            <a:spAutoFit/>
          </a:bodyPr>
          <a:lstStyle/>
          <a:p>
            <a:r>
              <a:rPr lang="fr-CH"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FHE: </a:t>
            </a:r>
            <a:r>
              <a:rPr lang="fr-CH" b="1" dirty="0" err="1">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private</a:t>
            </a:r>
            <a:r>
              <a:rPr lang="fr-CH"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rPr>
              <a:t> computation</a:t>
            </a:r>
            <a:endParaRPr lang="en-CH" b="1" dirty="0">
              <a:solidFill>
                <a:sysClr val="windowText" lastClr="0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504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BC7323-3F73-C229-91DC-72BBA80BAFA5}"/>
              </a:ext>
            </a:extLst>
          </p:cNvPr>
          <p:cNvSpPr>
            <a:spLocks noGrp="1"/>
          </p:cNvSpPr>
          <p:nvPr>
            <p:ph type="title"/>
          </p:nvPr>
        </p:nvSpPr>
        <p:spPr/>
        <p:txBody>
          <a:bodyPr/>
          <a:lstStyle/>
          <a:p>
            <a:r>
              <a:rPr lang="en-CH" dirty="0"/>
              <a:t>A wishlist</a:t>
            </a:r>
          </a:p>
        </p:txBody>
      </p:sp>
      <p:sp>
        <p:nvSpPr>
          <p:cNvPr id="6" name="Content Placeholder 5">
            <a:extLst>
              <a:ext uri="{FF2B5EF4-FFF2-40B4-BE49-F238E27FC236}">
                <a16:creationId xmlns:a16="http://schemas.microsoft.com/office/drawing/2014/main" id="{1D412034-DD06-F8EB-54ED-42DC6C778439}"/>
              </a:ext>
            </a:extLst>
          </p:cNvPr>
          <p:cNvSpPr>
            <a:spLocks noGrp="1"/>
          </p:cNvSpPr>
          <p:nvPr>
            <p:ph idx="1"/>
          </p:nvPr>
        </p:nvSpPr>
        <p:spPr>
          <a:xfrm>
            <a:off x="838200" y="1825625"/>
            <a:ext cx="10515600" cy="3715366"/>
          </a:xfrm>
        </p:spPr>
        <p:txBody>
          <a:bodyPr anchor="ctr"/>
          <a:lstStyle/>
          <a:p>
            <a:pPr marL="0" indent="0">
              <a:buNone/>
            </a:pPr>
            <a:r>
              <a:rPr lang="en-CH" dirty="0">
                <a:solidFill>
                  <a:schemeClr val="bg2">
                    <a:lumMod val="75000"/>
                  </a:schemeClr>
                </a:solidFill>
              </a:rPr>
              <a:t>lattice-ring-friendly, </a:t>
            </a:r>
            <a:br>
              <a:rPr lang="en-CH" dirty="0">
                <a:solidFill>
                  <a:schemeClr val="bg2">
                    <a:lumMod val="75000"/>
                  </a:schemeClr>
                </a:solidFill>
              </a:rPr>
            </a:br>
            <a:r>
              <a:rPr lang="en-CH" dirty="0">
                <a:solidFill>
                  <a:schemeClr val="bg2">
                    <a:lumMod val="75000"/>
                  </a:schemeClr>
                </a:solidFill>
              </a:rPr>
              <a:t>flexible,</a:t>
            </a:r>
            <a:br>
              <a:rPr lang="en-CH" dirty="0">
                <a:solidFill>
                  <a:schemeClr val="bg2">
                    <a:lumMod val="75000"/>
                  </a:schemeClr>
                </a:solidFill>
              </a:rPr>
            </a:br>
            <a:r>
              <a:rPr lang="en-CH" dirty="0">
                <a:solidFill>
                  <a:schemeClr val="bg2">
                    <a:lumMod val="75000"/>
                  </a:schemeClr>
                </a:solidFill>
              </a:rPr>
              <a:t>post-quantum,</a:t>
            </a:r>
            <a:br>
              <a:rPr lang="en-CH" dirty="0">
                <a:solidFill>
                  <a:schemeClr val="bg2">
                    <a:lumMod val="75000"/>
                  </a:schemeClr>
                </a:solidFill>
              </a:rPr>
            </a:br>
            <a:r>
              <a:rPr lang="en-CH" dirty="0">
                <a:solidFill>
                  <a:schemeClr val="bg2">
                    <a:lumMod val="75000"/>
                  </a:schemeClr>
                </a:solidFill>
              </a:rPr>
              <a:t>doubly-efficient,</a:t>
            </a:r>
            <a:br>
              <a:rPr lang="en-CH" dirty="0"/>
            </a:br>
            <a:r>
              <a:rPr lang="en-CH" dirty="0"/>
              <a:t>(zero-knowledge) proof systems</a:t>
            </a:r>
            <a:br>
              <a:rPr lang="en-CH" dirty="0"/>
            </a:br>
            <a:r>
              <a:rPr lang="en-CH" dirty="0">
                <a:solidFill>
                  <a:schemeClr val="bg2">
                    <a:lumMod val="75000"/>
                  </a:schemeClr>
                </a:solidFill>
              </a:rPr>
              <a:t>running on heteregeneous FHE-accelerating hardware</a:t>
            </a:r>
          </a:p>
        </p:txBody>
      </p:sp>
      <p:sp>
        <p:nvSpPr>
          <p:cNvPr id="4" name="Slide Number Placeholder 3">
            <a:extLst>
              <a:ext uri="{FF2B5EF4-FFF2-40B4-BE49-F238E27FC236}">
                <a16:creationId xmlns:a16="http://schemas.microsoft.com/office/drawing/2014/main" id="{9D17E6DB-33B2-D07B-61BB-D53A7A123849}"/>
              </a:ext>
            </a:extLst>
          </p:cNvPr>
          <p:cNvSpPr>
            <a:spLocks noGrp="1"/>
          </p:cNvSpPr>
          <p:nvPr>
            <p:ph type="sldNum" sz="quarter" idx="12"/>
          </p:nvPr>
        </p:nvSpPr>
        <p:spPr/>
        <p:txBody>
          <a:bodyPr/>
          <a:lstStyle/>
          <a:p>
            <a:fld id="{2C583B8F-3501-A64D-811B-281359A1CBF7}" type="slidenum">
              <a:rPr lang="en-CH" smtClean="0"/>
              <a:t>25</a:t>
            </a:fld>
            <a:endParaRPr lang="en-CH" dirty="0"/>
          </a:p>
        </p:txBody>
      </p:sp>
    </p:spTree>
    <p:extLst>
      <p:ext uri="{BB962C8B-B14F-4D97-AF65-F5344CB8AC3E}">
        <p14:creationId xmlns:p14="http://schemas.microsoft.com/office/powerpoint/2010/main" val="414936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4476-77EE-4820-1EF4-13D93F55525D}"/>
              </a:ext>
            </a:extLst>
          </p:cNvPr>
          <p:cNvSpPr>
            <a:spLocks noGrp="1"/>
          </p:cNvSpPr>
          <p:nvPr>
            <p:ph type="title"/>
          </p:nvPr>
        </p:nvSpPr>
        <p:spPr/>
        <p:txBody>
          <a:bodyPr/>
          <a:lstStyle/>
          <a:p>
            <a:r>
              <a:rPr lang="en-CH" dirty="0">
                <a:solidFill>
                  <a:schemeClr val="bg1"/>
                </a:solidFill>
              </a:rPr>
              <a:t>Towards robust FHE for the real world</a:t>
            </a:r>
          </a:p>
        </p:txBody>
      </p:sp>
      <p:sp>
        <p:nvSpPr>
          <p:cNvPr id="3" name="Slide Number Placeholder 2">
            <a:extLst>
              <a:ext uri="{FF2B5EF4-FFF2-40B4-BE49-F238E27FC236}">
                <a16:creationId xmlns:a16="http://schemas.microsoft.com/office/drawing/2014/main" id="{3220E725-72A5-B42D-9AE6-DB5C405C54DC}"/>
              </a:ext>
            </a:extLst>
          </p:cNvPr>
          <p:cNvSpPr>
            <a:spLocks noGrp="1"/>
          </p:cNvSpPr>
          <p:nvPr>
            <p:ph type="sldNum" sz="quarter" idx="12"/>
          </p:nvPr>
        </p:nvSpPr>
        <p:spPr/>
        <p:txBody>
          <a:bodyPr/>
          <a:lstStyle/>
          <a:p>
            <a:fld id="{2C583B8F-3501-A64D-811B-281359A1CBF7}" type="slidenum">
              <a:rPr lang="en-CH" smtClean="0"/>
              <a:t>26</a:t>
            </a:fld>
            <a:endParaRPr lang="en-CH" dirty="0"/>
          </a:p>
        </p:txBody>
      </p:sp>
      <p:sp>
        <p:nvSpPr>
          <p:cNvPr id="4" name="Subtitle 2">
            <a:extLst>
              <a:ext uri="{FF2B5EF4-FFF2-40B4-BE49-F238E27FC236}">
                <a16:creationId xmlns:a16="http://schemas.microsoft.com/office/drawing/2014/main" id="{AC5FC6B5-CB2F-C9F8-D11B-43A69CCFDD8E}"/>
              </a:ext>
            </a:extLst>
          </p:cNvPr>
          <p:cNvSpPr txBox="1">
            <a:spLocks/>
          </p:cNvSpPr>
          <p:nvPr/>
        </p:nvSpPr>
        <p:spPr>
          <a:xfrm>
            <a:off x="838199" y="2738087"/>
            <a:ext cx="4793343" cy="1325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H" dirty="0">
                <a:solidFill>
                  <a:schemeClr val="bg1"/>
                </a:solidFill>
                <a:latin typeface="Suisse Int'l Medium" panose="020B0604000000000000" pitchFamily="34" charset="-78"/>
              </a:rPr>
              <a:t>Christian Knabenhans</a:t>
            </a:r>
            <a:r>
              <a:rPr lang="en-CH" baseline="30000" dirty="0">
                <a:solidFill>
                  <a:schemeClr val="bg1"/>
                </a:solidFill>
                <a:latin typeface="Suisse Int'l Medium" panose="020B0604000000000000" pitchFamily="34" charset="-78"/>
              </a:rPr>
              <a:t>(EPFL)</a:t>
            </a:r>
            <a:br>
              <a:rPr lang="en-CH" dirty="0">
                <a:solidFill>
                  <a:schemeClr val="bg1"/>
                </a:solidFill>
                <a:latin typeface="Suisse Int'l Medium" panose="020B0604000000000000" pitchFamily="34" charset="-78"/>
              </a:rPr>
            </a:br>
            <a:r>
              <a:rPr lang="en-CH" dirty="0">
                <a:solidFill>
                  <a:schemeClr val="bg1"/>
                </a:solidFill>
                <a:latin typeface="Suisse Int'l Medium" panose="020B0604000000000000" pitchFamily="34" charset="-78"/>
              </a:rPr>
              <a:t>Alexander Viand</a:t>
            </a:r>
            <a:r>
              <a:rPr lang="en-CH" baseline="30000" dirty="0">
                <a:solidFill>
                  <a:schemeClr val="bg1"/>
                </a:solidFill>
                <a:latin typeface="Suisse Int'l Medium" panose="020B0604000000000000" pitchFamily="34" charset="-78"/>
              </a:rPr>
              <a:t>(Intel Labs)</a:t>
            </a:r>
            <a:br>
              <a:rPr lang="en-CH" dirty="0">
                <a:solidFill>
                  <a:schemeClr val="bg1"/>
                </a:solidFill>
                <a:latin typeface="Suisse Int'l Medium" panose="020B0604000000000000" pitchFamily="34" charset="-78"/>
              </a:rPr>
            </a:br>
            <a:r>
              <a:rPr lang="en-CH" dirty="0">
                <a:solidFill>
                  <a:schemeClr val="bg1"/>
                </a:solidFill>
                <a:latin typeface="Suisse Int'l Medium" panose="020B0604000000000000" pitchFamily="34" charset="-78"/>
              </a:rPr>
              <a:t>A</a:t>
            </a:r>
            <a:r>
              <a:rPr lang="en-GB" dirty="0">
                <a:solidFill>
                  <a:schemeClr val="bg1"/>
                </a:solidFill>
                <a:latin typeface="Suisse Int'l Medium" panose="020B0604000000000000" pitchFamily="34" charset="-78"/>
              </a:rPr>
              <a:t>n</a:t>
            </a:r>
            <a:r>
              <a:rPr lang="en-CH" dirty="0">
                <a:solidFill>
                  <a:schemeClr val="bg1"/>
                </a:solidFill>
                <a:latin typeface="Suisse Int'l Medium" panose="020B0604000000000000" pitchFamily="34" charset="-78"/>
              </a:rPr>
              <a:t>war Hithnawi</a:t>
            </a:r>
            <a:r>
              <a:rPr lang="en-CH" baseline="30000" dirty="0">
                <a:solidFill>
                  <a:schemeClr val="bg1"/>
                </a:solidFill>
                <a:latin typeface="Suisse Int'l Medium" panose="020B0604000000000000" pitchFamily="34" charset="-78"/>
              </a:rPr>
              <a:t>(ETH)</a:t>
            </a:r>
          </a:p>
        </p:txBody>
      </p:sp>
      <p:sp>
        <p:nvSpPr>
          <p:cNvPr id="7" name="Subtitle 2">
            <a:extLst>
              <a:ext uri="{FF2B5EF4-FFF2-40B4-BE49-F238E27FC236}">
                <a16:creationId xmlns:a16="http://schemas.microsoft.com/office/drawing/2014/main" id="{4FCF42BD-9719-2006-B25C-4157C5B727E4}"/>
              </a:ext>
            </a:extLst>
          </p:cNvPr>
          <p:cNvSpPr txBox="1">
            <a:spLocks/>
          </p:cNvSpPr>
          <p:nvPr/>
        </p:nvSpPr>
        <p:spPr>
          <a:xfrm>
            <a:off x="7375359" y="2738087"/>
            <a:ext cx="3978442" cy="1854617"/>
          </a:xfrm>
          <a:prstGeom prst="rect">
            <a:avLst/>
          </a:prstGeom>
        </p:spPr>
        <p:txBody>
          <a:bodyPr rIns="0"/>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err="1">
                <a:solidFill>
                  <a:schemeClr val="bg1"/>
                </a:solidFill>
                <a:latin typeface="Suisse Int'l Medium" panose="020B0604000000000000" pitchFamily="34" charset="-78"/>
              </a:rPr>
              <a:t>zkFHE.github.io</a:t>
            </a:r>
            <a:endParaRPr lang="en-CH" dirty="0">
              <a:solidFill>
                <a:schemeClr val="bg2">
                  <a:lumMod val="50000"/>
                </a:schemeClr>
              </a:solidFill>
              <a:latin typeface="Suisse Int'l Medium" panose="020B0604000000000000" pitchFamily="34" charset="-78"/>
            </a:endParaRPr>
          </a:p>
        </p:txBody>
      </p:sp>
      <p:pic>
        <p:nvPicPr>
          <p:cNvPr id="6" name="Graphic 5">
            <a:extLst>
              <a:ext uri="{FF2B5EF4-FFF2-40B4-BE49-F238E27FC236}">
                <a16:creationId xmlns:a16="http://schemas.microsoft.com/office/drawing/2014/main" id="{27FB789B-1732-8570-DD0A-67085166DE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838" y="3400868"/>
            <a:ext cx="1979201" cy="1979201"/>
          </a:xfrm>
          <a:prstGeom prst="rect">
            <a:avLst/>
          </a:prstGeom>
        </p:spPr>
      </p:pic>
    </p:spTree>
    <p:extLst>
      <p:ext uri="{BB962C8B-B14F-4D97-AF65-F5344CB8AC3E}">
        <p14:creationId xmlns:p14="http://schemas.microsoft.com/office/powerpoint/2010/main" val="21368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61F1F-3A2A-B82D-B7FC-AD32C8AB4A35}"/>
              </a:ext>
            </a:extLst>
          </p:cNvPr>
          <p:cNvSpPr txBox="1"/>
          <p:nvPr/>
        </p:nvSpPr>
        <p:spPr>
          <a:xfrm>
            <a:off x="5530741" y="2335515"/>
            <a:ext cx="1367041" cy="400110"/>
          </a:xfrm>
          <a:prstGeom prst="rect">
            <a:avLst/>
          </a:prstGeom>
          <a:solidFill>
            <a:schemeClr val="bg1"/>
          </a:solidFill>
        </p:spPr>
        <p:txBody>
          <a:bodyPr wrap="none" rtlCol="0">
            <a:spAutoFit/>
          </a:bodyPr>
          <a:lstStyle/>
          <a:p>
            <a:r>
              <a:rPr lang="en-GB"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 = (c</a:t>
            </a:r>
            <a:r>
              <a:rPr lang="en-CH" sz="2000" b="1" baseline="-2500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0</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 c</a:t>
            </a:r>
            <a:r>
              <a:rPr lang="en-CH" sz="2000" b="1" baseline="-2500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1</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a:t>
            </a:r>
          </a:p>
        </p:txBody>
      </p:sp>
      <p:pic>
        <p:nvPicPr>
          <p:cNvPr id="12" name="Picture 11">
            <a:extLst>
              <a:ext uri="{FF2B5EF4-FFF2-40B4-BE49-F238E27FC236}">
                <a16:creationId xmlns:a16="http://schemas.microsoft.com/office/drawing/2014/main" id="{2622EC70-03E8-FB3B-FCB9-F724ACECD87D}"/>
              </a:ext>
            </a:extLst>
          </p:cNvPr>
          <p:cNvPicPr>
            <a:picLocks noChangeAspect="1"/>
          </p:cNvPicPr>
          <p:nvPr/>
        </p:nvPicPr>
        <p:blipFill>
          <a:blip r:embed="rId3"/>
          <a:stretch>
            <a:fillRect/>
          </a:stretch>
        </p:blipFill>
        <p:spPr>
          <a:xfrm rot="643187">
            <a:off x="9321106" y="4692874"/>
            <a:ext cx="2760976" cy="36000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52DF677-457F-EB8A-CBF0-BBA007F646AB}"/>
              </a:ext>
            </a:extLst>
          </p:cNvPr>
          <p:cNvSpPr txBox="1"/>
          <p:nvPr/>
        </p:nvSpPr>
        <p:spPr>
          <a:xfrm>
            <a:off x="1050013" y="8446937"/>
            <a:ext cx="10728325" cy="973063"/>
          </a:xfrm>
          <a:prstGeom prst="rect">
            <a:avLst/>
          </a:prstGeom>
          <a:noFill/>
        </p:spPr>
        <p:txBody>
          <a:bodyPr wrap="none" rtlCol="0">
            <a:noAutofit/>
          </a:bodyPr>
          <a:lstStyle/>
          <a:p>
            <a:r>
              <a:rPr lang="en-GB" sz="1200" b="1" dirty="0">
                <a:solidFill>
                  <a:schemeClr val="bg1"/>
                </a:solidFill>
                <a:latin typeface="Suisse Int'l Light" panose="020B0304000000000000" pitchFamily="34" charset="-78"/>
              </a:rPr>
              <a:t>[ZTS11]	Reaction Attack on Outsourced Computing with Fully Homomorphic Encryption Schemes, Z. Zhang, T. </a:t>
            </a:r>
            <a:r>
              <a:rPr lang="en-GB" sz="1200" b="1" dirty="0" err="1">
                <a:solidFill>
                  <a:schemeClr val="bg1"/>
                </a:solidFill>
                <a:latin typeface="Suisse Int'l Light" panose="020B0304000000000000" pitchFamily="34" charset="-78"/>
              </a:rPr>
              <a:t>Plantard</a:t>
            </a:r>
            <a:r>
              <a:rPr lang="en-GB" sz="1200" b="1" dirty="0">
                <a:solidFill>
                  <a:schemeClr val="bg1"/>
                </a:solidFill>
                <a:latin typeface="Suisse Int'l Light" panose="020B0304000000000000" pitchFamily="34" charset="-78"/>
              </a:rPr>
              <a:t>, and W. Susilo, ICISC 2011</a:t>
            </a:r>
          </a:p>
          <a:p>
            <a:r>
              <a:rPr lang="en-GB" sz="1200" b="1" dirty="0">
                <a:solidFill>
                  <a:schemeClr val="bg1"/>
                </a:solidFill>
                <a:latin typeface="Suisse Int'l Light" panose="020B0304000000000000" pitchFamily="34" charset="-78"/>
              </a:rPr>
              <a:t>[LMSV11]	On CCA-Secure Somewhat Homomorphic Encryption, J. Loftus, A. May, N. P. Smart, and F. </a:t>
            </a:r>
            <a:r>
              <a:rPr lang="en-GB" sz="1200" b="1" dirty="0" err="1">
                <a:solidFill>
                  <a:schemeClr val="bg1"/>
                </a:solidFill>
                <a:latin typeface="Suisse Int'l Light" panose="020B0304000000000000" pitchFamily="34" charset="-78"/>
              </a:rPr>
              <a:t>Vercauteren</a:t>
            </a:r>
            <a:r>
              <a:rPr lang="en-GB" sz="1200" b="1" dirty="0">
                <a:solidFill>
                  <a:schemeClr val="bg1"/>
                </a:solidFill>
                <a:latin typeface="Suisse Int'l Light" panose="020B0304000000000000" pitchFamily="34" charset="-78"/>
              </a:rPr>
              <a:t>, Selected Areas in Cryptography 2012</a:t>
            </a:r>
          </a:p>
          <a:p>
            <a:r>
              <a:rPr lang="en-GB" sz="1200" b="1" dirty="0">
                <a:solidFill>
                  <a:schemeClr val="bg1"/>
                </a:solidFill>
                <a:latin typeface="Suisse Int'l Light" panose="020B0304000000000000" pitchFamily="34" charset="-78"/>
              </a:rPr>
              <a:t>[CT14]	On Key Recovery Attacks Against Existing Somewhat Homomorphic Encryption Schemes, M. Chenal and Q. Tang, LATINCRYPT 2014</a:t>
            </a:r>
          </a:p>
          <a:p>
            <a:r>
              <a:rPr lang="en-GB" sz="1200" b="1" dirty="0">
                <a:solidFill>
                  <a:schemeClr val="bg1"/>
                </a:solidFill>
                <a:latin typeface="Suisse Int'l Light" panose="020B0304000000000000" pitchFamily="34" charset="-78"/>
              </a:rPr>
              <a:t>[CGG16]	Attacking FHE-based applications by software fault injections, I. </a:t>
            </a:r>
            <a:r>
              <a:rPr lang="en-GB" sz="1200" b="1" dirty="0" err="1">
                <a:solidFill>
                  <a:schemeClr val="bg1"/>
                </a:solidFill>
                <a:latin typeface="Suisse Int'l Light" panose="020B0304000000000000" pitchFamily="34" charset="-78"/>
              </a:rPr>
              <a:t>Chillotti</a:t>
            </a:r>
            <a:r>
              <a:rPr lang="en-GB" sz="1200" b="1" dirty="0">
                <a:solidFill>
                  <a:schemeClr val="bg1"/>
                </a:solidFill>
                <a:latin typeface="Suisse Int'l Light" panose="020B0304000000000000" pitchFamily="34" charset="-78"/>
              </a:rPr>
              <a:t>, N. Gama, and L. </a:t>
            </a:r>
            <a:r>
              <a:rPr lang="en-GB" sz="1200" b="1" dirty="0" err="1">
                <a:solidFill>
                  <a:schemeClr val="bg1"/>
                </a:solidFill>
                <a:latin typeface="Suisse Int'l Light" panose="020B0304000000000000" pitchFamily="34" charset="-78"/>
              </a:rPr>
              <a:t>Goubin</a:t>
            </a:r>
            <a:r>
              <a:rPr lang="en-GB" sz="1200" b="1" dirty="0">
                <a:solidFill>
                  <a:schemeClr val="bg1"/>
                </a:solidFill>
                <a:latin typeface="Suisse Int'l Light" panose="020B0304000000000000" pitchFamily="34" charset="-78"/>
              </a:rPr>
              <a:t>, </a:t>
            </a:r>
            <a:r>
              <a:rPr lang="en-GB" sz="1200" b="1" dirty="0" err="1">
                <a:solidFill>
                  <a:schemeClr val="bg1"/>
                </a:solidFill>
                <a:latin typeface="Suisse Int'l Light" panose="020B0304000000000000" pitchFamily="34" charset="-78"/>
              </a:rPr>
              <a:t>ia.cr</a:t>
            </a:r>
            <a:r>
              <a:rPr lang="en-GB" sz="1200" b="1" dirty="0">
                <a:solidFill>
                  <a:schemeClr val="bg1"/>
                </a:solidFill>
                <a:latin typeface="Suisse Int'l Light" panose="020B0304000000000000" pitchFamily="34" charset="-78"/>
              </a:rPr>
              <a:t>/2016/1164</a:t>
            </a:r>
          </a:p>
          <a:p>
            <a:r>
              <a:rPr lang="en-GB" sz="1200" b="1" dirty="0">
                <a:solidFill>
                  <a:schemeClr val="bg1"/>
                </a:solidFill>
                <a:latin typeface="Suisse Int'l Light" panose="020B0304000000000000" pitchFamily="34" charset="-78"/>
              </a:rPr>
              <a:t>[CCCM22]	A Practical Full Key Recovery Attack on TFHE and FHEW by Inducing Decryption Errors, B. Chaturvedi et al, </a:t>
            </a:r>
            <a:r>
              <a:rPr lang="en-GB" sz="1200" b="1" dirty="0" err="1">
                <a:solidFill>
                  <a:schemeClr val="bg1"/>
                </a:solidFill>
                <a:latin typeface="Suisse Int'l Light" panose="020B0304000000000000" pitchFamily="34" charset="-78"/>
              </a:rPr>
              <a:t>ia.cr</a:t>
            </a:r>
            <a:r>
              <a:rPr lang="en-GB" sz="1200" b="1" dirty="0">
                <a:solidFill>
                  <a:schemeClr val="bg1"/>
                </a:solidFill>
                <a:latin typeface="Suisse Int'l Light" panose="020B0304000000000000" pitchFamily="34" charset="-78"/>
              </a:rPr>
              <a:t>/2022/1563</a:t>
            </a:r>
            <a:endParaRPr lang="en-CH" sz="1200" b="1" dirty="0">
              <a:solidFill>
                <a:schemeClr val="bg1"/>
              </a:solidFill>
              <a:latin typeface="Suisse Int'l Light" panose="020B0304000000000000" pitchFamily="34" charset="-78"/>
            </a:endParaRPr>
          </a:p>
        </p:txBody>
      </p:sp>
      <p:pic>
        <p:nvPicPr>
          <p:cNvPr id="8" name="Picture 7">
            <a:extLst>
              <a:ext uri="{FF2B5EF4-FFF2-40B4-BE49-F238E27FC236}">
                <a16:creationId xmlns:a16="http://schemas.microsoft.com/office/drawing/2014/main" id="{38C0A403-6A05-D056-676D-48947C365E7C}"/>
              </a:ext>
            </a:extLst>
          </p:cNvPr>
          <p:cNvPicPr>
            <a:picLocks noChangeAspect="1"/>
          </p:cNvPicPr>
          <p:nvPr/>
        </p:nvPicPr>
        <p:blipFill>
          <a:blip r:embed="rId4"/>
          <a:stretch>
            <a:fillRect/>
          </a:stretch>
        </p:blipFill>
        <p:spPr>
          <a:xfrm rot="20968494">
            <a:off x="231777" y="4035126"/>
            <a:ext cx="2337721" cy="36000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EE923E9-3C1E-F3A4-DFE3-A96384CD630D}"/>
              </a:ext>
            </a:extLst>
          </p:cNvPr>
          <p:cNvPicPr>
            <a:picLocks noChangeAspect="1"/>
          </p:cNvPicPr>
          <p:nvPr/>
        </p:nvPicPr>
        <p:blipFill>
          <a:blip r:embed="rId5"/>
          <a:stretch>
            <a:fillRect/>
          </a:stretch>
        </p:blipFill>
        <p:spPr>
          <a:xfrm rot="393034">
            <a:off x="1194941" y="4645164"/>
            <a:ext cx="2334766" cy="36000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2DC1DBF-303C-E6B3-7FE1-785BD392AB19}"/>
              </a:ext>
            </a:extLst>
          </p:cNvPr>
          <p:cNvPicPr>
            <a:picLocks noChangeAspect="1"/>
          </p:cNvPicPr>
          <p:nvPr/>
        </p:nvPicPr>
        <p:blipFill>
          <a:blip r:embed="rId6"/>
          <a:stretch>
            <a:fillRect/>
          </a:stretch>
        </p:blipFill>
        <p:spPr>
          <a:xfrm rot="20403835">
            <a:off x="3280323" y="5166880"/>
            <a:ext cx="2334766" cy="36000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16B62B4-B9A8-A977-6872-BBA19A91FF3C}"/>
              </a:ext>
            </a:extLst>
          </p:cNvPr>
          <p:cNvPicPr>
            <a:picLocks noChangeAspect="1"/>
          </p:cNvPicPr>
          <p:nvPr/>
        </p:nvPicPr>
        <p:blipFill>
          <a:blip r:embed="rId7"/>
          <a:stretch>
            <a:fillRect/>
          </a:stretch>
        </p:blipFill>
        <p:spPr>
          <a:xfrm rot="20668823">
            <a:off x="7780250" y="5193346"/>
            <a:ext cx="2376000" cy="3600000"/>
          </a:xfrm>
          <a:prstGeom prst="rect">
            <a:avLst/>
          </a:prstGeom>
          <a:effectLst>
            <a:outerShdw blurRad="50800" dist="38100" dir="2700000" algn="tl" rotWithShape="0">
              <a:prstClr val="black">
                <a:alpha val="40000"/>
              </a:prstClr>
            </a:outerShdw>
          </a:effectLst>
        </p:spPr>
      </p:pic>
      <p:pic>
        <p:nvPicPr>
          <p:cNvPr id="13" name="Picture 12" descr="Text, letter&#10;&#10;Description automatically generated">
            <a:extLst>
              <a:ext uri="{FF2B5EF4-FFF2-40B4-BE49-F238E27FC236}">
                <a16:creationId xmlns:a16="http://schemas.microsoft.com/office/drawing/2014/main" id="{D1A3FCB2-217F-AB16-D700-B02C3D4C9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89265">
            <a:off x="4611748" y="5629785"/>
            <a:ext cx="2760976" cy="36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72010A7-EF25-1C6B-95B4-535DBD2643A5}"/>
              </a:ext>
            </a:extLst>
          </p:cNvPr>
          <p:cNvSpPr>
            <a:spLocks noGrp="1"/>
          </p:cNvSpPr>
          <p:nvPr>
            <p:ph type="title"/>
          </p:nvPr>
        </p:nvSpPr>
        <p:spPr/>
        <p:txBody>
          <a:bodyPr/>
          <a:lstStyle/>
          <a:p>
            <a:r>
              <a:rPr lang="en-CH" dirty="0"/>
              <a:t>FHE in the real world </a:t>
            </a:r>
            <a:r>
              <a:rPr lang="en-CH" dirty="0">
                <a:solidFill>
                  <a:srgbClr val="C00000"/>
                </a:solidFill>
              </a:rPr>
              <a:t>is brittle</a:t>
            </a:r>
          </a:p>
        </p:txBody>
      </p:sp>
      <p:sp>
        <p:nvSpPr>
          <p:cNvPr id="4" name="Slide Number Placeholder 3">
            <a:extLst>
              <a:ext uri="{FF2B5EF4-FFF2-40B4-BE49-F238E27FC236}">
                <a16:creationId xmlns:a16="http://schemas.microsoft.com/office/drawing/2014/main" id="{519B4ED8-94BC-52AA-35D5-D91ABCDE4650}"/>
              </a:ext>
            </a:extLst>
          </p:cNvPr>
          <p:cNvSpPr>
            <a:spLocks noGrp="1"/>
          </p:cNvSpPr>
          <p:nvPr>
            <p:ph type="sldNum" sz="quarter" idx="12"/>
          </p:nvPr>
        </p:nvSpPr>
        <p:spPr/>
        <p:txBody>
          <a:bodyPr/>
          <a:lstStyle/>
          <a:p>
            <a:fld id="{2C583B8F-3501-A64D-811B-281359A1CBF7}" type="slidenum">
              <a:rPr lang="en-CH" smtClean="0"/>
              <a:t>3</a:t>
            </a:fld>
            <a:endParaRPr lang="en-CH" dirty="0"/>
          </a:p>
        </p:txBody>
      </p:sp>
      <p:pic>
        <p:nvPicPr>
          <p:cNvPr id="14" name="Graphic 13">
            <a:extLst>
              <a:ext uri="{FF2B5EF4-FFF2-40B4-BE49-F238E27FC236}">
                <a16:creationId xmlns:a16="http://schemas.microsoft.com/office/drawing/2014/main" id="{4E215FCD-F756-0878-1A25-7D71F04A5F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4657" y="1775903"/>
            <a:ext cx="720000" cy="720000"/>
          </a:xfrm>
          <a:prstGeom prst="rect">
            <a:avLst/>
          </a:prstGeom>
        </p:spPr>
      </p:pic>
      <p:cxnSp>
        <p:nvCxnSpPr>
          <p:cNvPr id="15" name="Straight Arrow Connector 14">
            <a:extLst>
              <a:ext uri="{FF2B5EF4-FFF2-40B4-BE49-F238E27FC236}">
                <a16:creationId xmlns:a16="http://schemas.microsoft.com/office/drawing/2014/main" id="{C6459E2F-7C29-852F-34C9-1DD3767AF118}"/>
              </a:ext>
            </a:extLst>
          </p:cNvPr>
          <p:cNvCxnSpPr>
            <a:cxnSpLocks/>
          </p:cNvCxnSpPr>
          <p:nvPr/>
        </p:nvCxnSpPr>
        <p:spPr>
          <a:xfrm>
            <a:off x="3568250" y="1922140"/>
            <a:ext cx="540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73BA68B-AB8D-9F16-06BF-47A571A69CBC}"/>
              </a:ext>
            </a:extLst>
          </p:cNvPr>
          <p:cNvSpPr txBox="1"/>
          <p:nvPr/>
        </p:nvSpPr>
        <p:spPr>
          <a:xfrm>
            <a:off x="4548505" y="1475063"/>
            <a:ext cx="3121047" cy="400110"/>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a:t>
            </a:r>
            <a:r>
              <a:rPr lang="en-CH" sz="2000" b="1" baseline="-25000" dirty="0">
                <a:latin typeface="Suisse Int'l Medium" panose="020B0604000000000000" pitchFamily="34" charset="-78"/>
                <a:ea typeface="Helvetica Neue" panose="02000503000000020004" pitchFamily="2" charset="0"/>
                <a:cs typeface="Helvetica Neue" panose="02000503000000020004" pitchFamily="2" charset="0"/>
              </a:rPr>
              <a:t>s</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 = (</a:t>
            </a:r>
            <a:r>
              <a:rPr lang="en-CH" sz="2000" b="1" dirty="0">
                <a:solidFill>
                  <a:schemeClr val="bg2">
                    <a:lumMod val="75000"/>
                  </a:schemeClr>
                </a:solidFill>
                <a:latin typeface="Suisse Int'l Medium" panose="020B0604000000000000" pitchFamily="34" charset="-78"/>
                <a:ea typeface="Helvetica Neue" panose="02000503000000020004" pitchFamily="2" charset="0"/>
                <a:cs typeface="Helvetica Neue" panose="02000503000000020004" pitchFamily="2" charset="0"/>
              </a:rPr>
              <a:t>-a</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a:t>
            </a:r>
            <a:r>
              <a:rPr lang="en-CH" sz="2000" b="1" dirty="0">
                <a:solidFill>
                  <a:schemeClr val="bg2">
                    <a:lumMod val="75000"/>
                  </a:schemeClr>
                </a:solidFill>
                <a:latin typeface="Suisse Int'l Medium" panose="020B0604000000000000" pitchFamily="34" charset="-78"/>
                <a:ea typeface="Helvetica Neue" panose="02000503000000020004" pitchFamily="2" charset="0"/>
                <a:cs typeface="Helvetica Neue" panose="02000503000000020004" pitchFamily="2" charset="0"/>
              </a:rPr>
              <a:t>a</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s + </a:t>
            </a:r>
            <a:r>
              <a:rPr lang="en-CH" sz="2000" b="1" dirty="0">
                <a:solidFill>
                  <a:schemeClr val="bg2">
                    <a:lumMod val="75000"/>
                  </a:schemeClr>
                </a:solidFill>
                <a:latin typeface="Suisse Int'l Medium" panose="020B0604000000000000" pitchFamily="34" charset="-78"/>
                <a:ea typeface="Helvetica Neue" panose="02000503000000020004" pitchFamily="2" charset="0"/>
                <a:cs typeface="Helvetica Neue" panose="02000503000000020004" pitchFamily="2" charset="0"/>
              </a:rPr>
              <a:t>t</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 + </a:t>
            </a:r>
            <a:r>
              <a:rPr lang="en-CH" sz="2000" b="1" dirty="0">
                <a:solidFill>
                  <a:schemeClr val="bg2">
                    <a:lumMod val="75000"/>
                  </a:schemeClr>
                </a:solidFill>
                <a:latin typeface="Suisse Int'l Medium" panose="020B0604000000000000" pitchFamily="34" charset="-78"/>
                <a:ea typeface="Helvetica Neue" panose="02000503000000020004" pitchFamily="2" charset="0"/>
                <a:cs typeface="Helvetica Neue" panose="02000503000000020004" pitchFamily="2" charset="0"/>
              </a:rPr>
              <a:t>e</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a:t>
            </a:r>
          </a:p>
        </p:txBody>
      </p:sp>
      <p:grpSp>
        <p:nvGrpSpPr>
          <p:cNvPr id="23" name="Group 22">
            <a:extLst>
              <a:ext uri="{FF2B5EF4-FFF2-40B4-BE49-F238E27FC236}">
                <a16:creationId xmlns:a16="http://schemas.microsoft.com/office/drawing/2014/main" id="{2D5687DF-9EF8-D61C-3507-724183BBBF1B}"/>
              </a:ext>
            </a:extLst>
          </p:cNvPr>
          <p:cNvGrpSpPr/>
          <p:nvPr/>
        </p:nvGrpSpPr>
        <p:grpSpPr>
          <a:xfrm>
            <a:off x="9464570" y="1648600"/>
            <a:ext cx="808568" cy="822226"/>
            <a:chOff x="8726395" y="1326362"/>
            <a:chExt cx="808568" cy="822226"/>
          </a:xfrm>
        </p:grpSpPr>
        <p:grpSp>
          <p:nvGrpSpPr>
            <p:cNvPr id="19" name="Group 18">
              <a:extLst>
                <a:ext uri="{FF2B5EF4-FFF2-40B4-BE49-F238E27FC236}">
                  <a16:creationId xmlns:a16="http://schemas.microsoft.com/office/drawing/2014/main" id="{EAC21B7A-295F-D0EF-E56B-47155759E310}"/>
                </a:ext>
              </a:extLst>
            </p:cNvPr>
            <p:cNvGrpSpPr/>
            <p:nvPr/>
          </p:nvGrpSpPr>
          <p:grpSpPr>
            <a:xfrm>
              <a:off x="8726395" y="1326362"/>
              <a:ext cx="808568" cy="720000"/>
              <a:chOff x="5025958" y="580517"/>
              <a:chExt cx="1839461" cy="1839461"/>
            </a:xfrm>
          </p:grpSpPr>
          <p:pic>
            <p:nvPicPr>
              <p:cNvPr id="20" name="Graphic 19">
                <a:extLst>
                  <a:ext uri="{FF2B5EF4-FFF2-40B4-BE49-F238E27FC236}">
                    <a16:creationId xmlns:a16="http://schemas.microsoft.com/office/drawing/2014/main" id="{3A359A56-577E-0C58-F757-DE12B28E840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025958" y="580517"/>
                <a:ext cx="1839461" cy="1839461"/>
              </a:xfrm>
              <a:prstGeom prst="rect">
                <a:avLst/>
              </a:prstGeom>
            </p:spPr>
          </p:pic>
          <p:sp>
            <p:nvSpPr>
              <p:cNvPr id="21" name="Snip Same-side Corner of Rectangle 20">
                <a:extLst>
                  <a:ext uri="{FF2B5EF4-FFF2-40B4-BE49-F238E27FC236}">
                    <a16:creationId xmlns:a16="http://schemas.microsoft.com/office/drawing/2014/main" id="{C8BC5B71-0E5B-325F-0DD3-D5ACE333C889}"/>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22" name="Graphic 21">
              <a:extLst>
                <a:ext uri="{FF2B5EF4-FFF2-40B4-BE49-F238E27FC236}">
                  <a16:creationId xmlns:a16="http://schemas.microsoft.com/office/drawing/2014/main" id="{F05EEE86-9062-3161-386F-6DC924436B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72425" y="1428588"/>
              <a:ext cx="720000" cy="720000"/>
            </a:xfrm>
            <a:prstGeom prst="rect">
              <a:avLst/>
            </a:prstGeom>
          </p:spPr>
        </p:pic>
      </p:grpSp>
      <p:cxnSp>
        <p:nvCxnSpPr>
          <p:cNvPr id="26" name="Straight Arrow Connector 25">
            <a:extLst>
              <a:ext uri="{FF2B5EF4-FFF2-40B4-BE49-F238E27FC236}">
                <a16:creationId xmlns:a16="http://schemas.microsoft.com/office/drawing/2014/main" id="{25CF47C8-185A-7816-56CE-3FB4B88268F1}"/>
              </a:ext>
            </a:extLst>
          </p:cNvPr>
          <p:cNvCxnSpPr>
            <a:cxnSpLocks/>
          </p:cNvCxnSpPr>
          <p:nvPr/>
        </p:nvCxnSpPr>
        <p:spPr>
          <a:xfrm flipH="1">
            <a:off x="3568250" y="2309750"/>
            <a:ext cx="540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1ECC0A-8119-72BC-5648-1A22C96E3503}"/>
              </a:ext>
            </a:extLst>
          </p:cNvPr>
          <p:cNvSpPr txBox="1"/>
          <p:nvPr/>
        </p:nvSpPr>
        <p:spPr>
          <a:xfrm>
            <a:off x="5530741" y="2335515"/>
            <a:ext cx="1162498" cy="400110"/>
          </a:xfrm>
          <a:prstGeom prst="rect">
            <a:avLst/>
          </a:prstGeom>
          <a:solidFill>
            <a:schemeClr val="bg1"/>
          </a:solidFill>
        </p:spPr>
        <p:txBody>
          <a:bodyPr wrap="none" rtlCol="0">
            <a:spAutoFit/>
          </a:bodyPr>
          <a:lstStyle/>
          <a:p>
            <a:r>
              <a:rPr lang="en-GB"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 = (1, 0)</a:t>
            </a:r>
          </a:p>
        </p:txBody>
      </p:sp>
      <p:sp>
        <p:nvSpPr>
          <p:cNvPr id="28" name="TextBox 27">
            <a:extLst>
              <a:ext uri="{FF2B5EF4-FFF2-40B4-BE49-F238E27FC236}">
                <a16:creationId xmlns:a16="http://schemas.microsoft.com/office/drawing/2014/main" id="{6587425C-2620-F55A-EBCE-2F95810E4164}"/>
              </a:ext>
            </a:extLst>
          </p:cNvPr>
          <p:cNvSpPr txBox="1"/>
          <p:nvPr/>
        </p:nvSpPr>
        <p:spPr>
          <a:xfrm>
            <a:off x="1526769" y="2659336"/>
            <a:ext cx="3049361" cy="400110"/>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dec</a:t>
            </a:r>
            <a:r>
              <a:rPr lang="en-CH" sz="2000" b="1" baseline="-25000" dirty="0">
                <a:latin typeface="Suisse Int'l Medium" panose="020B0604000000000000" pitchFamily="34" charset="-78"/>
                <a:ea typeface="Helvetica Neue" panose="02000503000000020004" pitchFamily="2" charset="0"/>
                <a:cs typeface="Helvetica Neue" panose="02000503000000020004" pitchFamily="2" charset="0"/>
              </a:rPr>
              <a:t>s</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 round(</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2000" b="1" baseline="-2500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0</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s+</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2000" b="1" baseline="-25000"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1</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a:t>
            </a:r>
            <a:endPar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29" name="Straight Arrow Connector 28">
            <a:extLst>
              <a:ext uri="{FF2B5EF4-FFF2-40B4-BE49-F238E27FC236}">
                <a16:creationId xmlns:a16="http://schemas.microsoft.com/office/drawing/2014/main" id="{365B1C72-6BAE-244D-9EF8-B2CFCCF612CF}"/>
              </a:ext>
            </a:extLst>
          </p:cNvPr>
          <p:cNvCxnSpPr>
            <a:cxnSpLocks/>
          </p:cNvCxnSpPr>
          <p:nvPr/>
        </p:nvCxnSpPr>
        <p:spPr>
          <a:xfrm>
            <a:off x="3575507" y="3431622"/>
            <a:ext cx="5400000" cy="0"/>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3AC5E5C-AD7B-0A30-6608-815ADB299D55}"/>
              </a:ext>
            </a:extLst>
          </p:cNvPr>
          <p:cNvSpPr txBox="1"/>
          <p:nvPr/>
        </p:nvSpPr>
        <p:spPr>
          <a:xfrm>
            <a:off x="5392058" y="3190189"/>
            <a:ext cx="1680314" cy="400110"/>
          </a:xfrm>
          <a:prstGeom prst="rect">
            <a:avLst/>
          </a:prstGeom>
          <a:solidFill>
            <a:schemeClr val="bg1"/>
          </a:solidFill>
        </p:spPr>
        <p:txBody>
          <a:bodyPr wrap="square" lIns="0" rIns="0" rtlCol="0">
            <a:spAutoFit/>
          </a:bodyPr>
          <a:lstStyle/>
          <a:p>
            <a:pPr algn="ctr"/>
            <a:r>
              <a:rPr lang="en-GB"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partial o</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racle </a:t>
            </a:r>
          </a:p>
        </p:txBody>
      </p:sp>
      <p:sp>
        <p:nvSpPr>
          <p:cNvPr id="32" name="TextBox 31">
            <a:extLst>
              <a:ext uri="{FF2B5EF4-FFF2-40B4-BE49-F238E27FC236}">
                <a16:creationId xmlns:a16="http://schemas.microsoft.com/office/drawing/2014/main" id="{C7217561-937B-3A81-8112-C0CE8A111DED}"/>
              </a:ext>
            </a:extLst>
          </p:cNvPr>
          <p:cNvSpPr txBox="1"/>
          <p:nvPr/>
        </p:nvSpPr>
        <p:spPr>
          <a:xfrm>
            <a:off x="4140476" y="4159957"/>
            <a:ext cx="3984706" cy="584775"/>
          </a:xfrm>
          <a:prstGeom prst="rect">
            <a:avLst/>
          </a:prstGeom>
          <a:solidFill>
            <a:schemeClr val="bg1"/>
          </a:solidFill>
        </p:spPr>
        <p:txBody>
          <a:bodyPr wrap="square" lIns="0" rIns="0" rtlCol="0">
            <a:spAutoFit/>
          </a:bodyPr>
          <a:lstStyle/>
          <a:p>
            <a:pPr algn="ctr"/>
            <a:r>
              <a:rPr lang="fr-CH" sz="1600" b="1"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Attack </a:t>
            </a:r>
            <a:r>
              <a:rPr lang="fr-CH" sz="1600" b="1" dirty="0" err="1">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extends</a:t>
            </a:r>
            <a:r>
              <a:rPr lang="fr-CH" sz="1600" b="1"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 to </a:t>
            </a:r>
            <a:r>
              <a:rPr lang="fr-CH" sz="1600" b="1" dirty="0" err="1">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weaker</a:t>
            </a:r>
            <a:r>
              <a:rPr lang="fr-CH" sz="1600" b="1"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 oracles and fine-</a:t>
            </a:r>
            <a:r>
              <a:rPr lang="fr-CH" sz="1600" b="1" dirty="0" err="1">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grained</a:t>
            </a:r>
            <a:r>
              <a:rPr lang="fr-CH" sz="1600" b="1"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 corruption of </a:t>
            </a:r>
            <a:r>
              <a:rPr lang="fr-CH" sz="1600" b="1" dirty="0" err="1">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rPr>
              <a:t>ciphertexts</a:t>
            </a:r>
            <a:endParaRPr lang="en-CH" sz="1600" b="1" dirty="0">
              <a:solidFill>
                <a:schemeClr val="bg1">
                  <a:lumMod val="50000"/>
                </a:schemeClr>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C784F8D8-869D-1548-2A0A-B9B75A4E76ED}"/>
              </a:ext>
            </a:extLst>
          </p:cNvPr>
          <p:cNvSpPr txBox="1"/>
          <p:nvPr/>
        </p:nvSpPr>
        <p:spPr>
          <a:xfrm>
            <a:off x="3051832" y="3442527"/>
            <a:ext cx="6295570" cy="307777"/>
          </a:xfrm>
          <a:prstGeom prst="rect">
            <a:avLst/>
          </a:prstGeom>
          <a:noFill/>
        </p:spPr>
        <p:txBody>
          <a:bodyPr wrap="square">
            <a:spAutoFit/>
          </a:bodyPr>
          <a:lstStyle/>
          <a:p>
            <a:pPr algn="ctr"/>
            <a:r>
              <a:rPr lang="en-CH" sz="14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(decryption, validity, format, etc.)</a:t>
            </a:r>
          </a:p>
        </p:txBody>
      </p:sp>
      <p:sp>
        <p:nvSpPr>
          <p:cNvPr id="6" name="TextBox 5">
            <a:extLst>
              <a:ext uri="{FF2B5EF4-FFF2-40B4-BE49-F238E27FC236}">
                <a16:creationId xmlns:a16="http://schemas.microsoft.com/office/drawing/2014/main" id="{E2EA0F5A-EECB-4C8F-D748-70C405EEB291}"/>
              </a:ext>
            </a:extLst>
          </p:cNvPr>
          <p:cNvSpPr txBox="1"/>
          <p:nvPr/>
        </p:nvSpPr>
        <p:spPr>
          <a:xfrm>
            <a:off x="1526769" y="2659336"/>
            <a:ext cx="2781659" cy="707886"/>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dec</a:t>
            </a:r>
            <a:r>
              <a:rPr lang="en-CH" sz="2000" b="1" baseline="-25000" dirty="0">
                <a:latin typeface="Suisse Int'l Medium" panose="020B0604000000000000" pitchFamily="34" charset="-78"/>
                <a:ea typeface="Helvetica Neue" panose="02000503000000020004" pitchFamily="2" charset="0"/>
                <a:cs typeface="Helvetica Neue" panose="02000503000000020004" pitchFamily="2" charset="0"/>
              </a:rPr>
              <a:t>s</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 round(</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1</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s+</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0</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a:t>
            </a:r>
            <a:br>
              <a:rPr lang="en-CH" sz="2000" b="1" dirty="0">
                <a:latin typeface="Suisse Int'l Medium" panose="020B0604000000000000" pitchFamily="34" charset="-78"/>
                <a:ea typeface="Helvetica Neue" panose="02000503000000020004" pitchFamily="2" charset="0"/>
                <a:cs typeface="Helvetica Neue" panose="02000503000000020004" pitchFamily="2" charset="0"/>
              </a:rPr>
            </a:b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a:t>
            </a:r>
            <a:r>
              <a:rPr lang="en-CH" sz="1000" b="1" dirty="0">
                <a:latin typeface="Suisse Int'l Medium" panose="020B0604000000000000" pitchFamily="34" charset="-78"/>
                <a:ea typeface="Helvetica Neue" panose="02000503000000020004" pitchFamily="2" charset="0"/>
                <a:cs typeface="Helvetica Neue" panose="02000503000000020004" pitchFamily="2" charset="0"/>
              </a:rPr>
              <a:t> </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a:t>
            </a:r>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s</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 </a:t>
            </a:r>
            <a:endPar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FAA34F5C-3FF2-61F5-9CF3-3B3793520458}"/>
              </a:ext>
            </a:extLst>
          </p:cNvPr>
          <p:cNvSpPr txBox="1"/>
          <p:nvPr/>
        </p:nvSpPr>
        <p:spPr>
          <a:xfrm>
            <a:off x="9010388" y="3190189"/>
            <a:ext cx="1872629" cy="400110"/>
          </a:xfrm>
          <a:prstGeom prst="rect">
            <a:avLst/>
          </a:prstGeom>
          <a:noFill/>
        </p:spPr>
        <p:txBody>
          <a:bodyPr wrap="none" rtlCol="0">
            <a:spAutoFit/>
          </a:bodyPr>
          <a:lstStyle/>
          <a:p>
            <a:r>
              <a:rPr lang="en-CH" sz="20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Key Recovery</a:t>
            </a:r>
          </a:p>
        </p:txBody>
      </p:sp>
    </p:spTree>
    <p:extLst>
      <p:ext uri="{BB962C8B-B14F-4D97-AF65-F5344CB8AC3E}">
        <p14:creationId xmlns:p14="http://schemas.microsoft.com/office/powerpoint/2010/main" val="30939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250"/>
                                  </p:stCondLst>
                                  <p:childTnLst>
                                    <p:set>
                                      <p:cBhvr>
                                        <p:cTn id="51" dur="1" fill="hold">
                                          <p:stCondLst>
                                            <p:cond delay="0"/>
                                          </p:stCondLst>
                                        </p:cTn>
                                        <p:tgtEl>
                                          <p:spTgt spid="8"/>
                                        </p:tgtEl>
                                        <p:attrNameLst>
                                          <p:attrName>style.visibility</p:attrName>
                                        </p:attrNameLst>
                                      </p:cBhvr>
                                      <p:to>
                                        <p:strVal val="visible"/>
                                      </p:to>
                                    </p:set>
                                  </p:childTnLst>
                                </p:cTn>
                              </p:par>
                            </p:childTnLst>
                          </p:cTn>
                        </p:par>
                        <p:par>
                          <p:cTn id="52" fill="hold">
                            <p:stCondLst>
                              <p:cond delay="250"/>
                            </p:stCondLst>
                            <p:childTnLst>
                              <p:par>
                                <p:cTn id="53" presetID="1" presetClass="entr" presetSubtype="0" fill="hold" nodeType="afterEffect">
                                  <p:stCondLst>
                                    <p:cond delay="25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250"/>
                                  </p:stCondLst>
                                  <p:childTnLst>
                                    <p:set>
                                      <p:cBhvr>
                                        <p:cTn id="57" dur="1" fill="hold">
                                          <p:stCondLst>
                                            <p:cond delay="0"/>
                                          </p:stCondLst>
                                        </p:cTn>
                                        <p:tgtEl>
                                          <p:spTgt spid="9"/>
                                        </p:tgtEl>
                                        <p:attrNameLst>
                                          <p:attrName>style.visibility</p:attrName>
                                        </p:attrNameLst>
                                      </p:cBhvr>
                                      <p:to>
                                        <p:strVal val="visible"/>
                                      </p:to>
                                    </p:set>
                                  </p:childTnLst>
                                </p:cTn>
                              </p:par>
                            </p:childTnLst>
                          </p:cTn>
                        </p:par>
                        <p:par>
                          <p:cTn id="58" fill="hold">
                            <p:stCondLst>
                              <p:cond delay="750"/>
                            </p:stCondLst>
                            <p:childTnLst>
                              <p:par>
                                <p:cTn id="59" presetID="1" presetClass="entr" presetSubtype="0" fill="hold" nodeType="afterEffect">
                                  <p:stCondLst>
                                    <p:cond delay="25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p:stCondLst>
                              <p:cond delay="1000"/>
                            </p:stCondLst>
                            <p:childTnLst>
                              <p:par>
                                <p:cTn id="62" presetID="1" presetClass="entr" presetSubtype="0" fill="hold" nodeType="afterEffect">
                                  <p:stCondLst>
                                    <p:cond delay="250"/>
                                  </p:stCondLst>
                                  <p:childTnLst>
                                    <p:set>
                                      <p:cBhvr>
                                        <p:cTn id="63" dur="1" fill="hold">
                                          <p:stCondLst>
                                            <p:cond delay="0"/>
                                          </p:stCondLst>
                                        </p:cTn>
                                        <p:tgtEl>
                                          <p:spTgt spid="10"/>
                                        </p:tgtEl>
                                        <p:attrNameLst>
                                          <p:attrName>style.visibility</p:attrName>
                                        </p:attrNameLst>
                                      </p:cBhvr>
                                      <p:to>
                                        <p:strVal val="visible"/>
                                      </p:to>
                                    </p:set>
                                  </p:childTnLst>
                                </p:cTn>
                              </p:par>
                            </p:childTnLst>
                          </p:cTn>
                        </p:par>
                        <p:par>
                          <p:cTn id="64" fill="hold">
                            <p:stCondLst>
                              <p:cond delay="1250"/>
                            </p:stCondLst>
                            <p:childTnLst>
                              <p:par>
                                <p:cTn id="65" presetID="1" presetClass="entr" presetSubtype="0" fill="hold" nodeType="afterEffect">
                                  <p:stCondLst>
                                    <p:cond delay="25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27" grpId="0" animBg="1"/>
      <p:bldP spid="28" grpId="0" animBg="1"/>
      <p:bldP spid="28" grpId="1" animBg="1"/>
      <p:bldP spid="31" grpId="0" animBg="1"/>
      <p:bldP spid="32" grpId="0" animBg="1"/>
      <p:bldP spid="34" grpId="0"/>
      <p:bldP spid="6"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700EE-8C8F-32C1-386D-488CDEFEBA8F}"/>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CH" dirty="0">
                <a:latin typeface="Suisse Int'l Medium" panose="020B0604000000000000" pitchFamily="34" charset="-78"/>
              </a:rPr>
              <a:t>An old problem</a:t>
            </a:r>
          </a:p>
        </p:txBody>
      </p:sp>
      <p:sp>
        <p:nvSpPr>
          <p:cNvPr id="2" name="Title 1">
            <a:extLst>
              <a:ext uri="{FF2B5EF4-FFF2-40B4-BE49-F238E27FC236}">
                <a16:creationId xmlns:a16="http://schemas.microsoft.com/office/drawing/2014/main" id="{172010A7-EF25-1C6B-95B4-535DBD2643A5}"/>
              </a:ext>
            </a:extLst>
          </p:cNvPr>
          <p:cNvSpPr>
            <a:spLocks noGrp="1"/>
          </p:cNvSpPr>
          <p:nvPr>
            <p:ph type="title"/>
          </p:nvPr>
        </p:nvSpPr>
        <p:spPr>
          <a:xfrm>
            <a:off x="838200" y="365125"/>
            <a:ext cx="10515600" cy="1325563"/>
          </a:xfrm>
        </p:spPr>
        <p:txBody>
          <a:bodyPr/>
          <a:lstStyle/>
          <a:p>
            <a:r>
              <a:rPr lang="en-CH" dirty="0"/>
              <a:t>An old problem, finally relevant</a:t>
            </a:r>
          </a:p>
        </p:txBody>
      </p:sp>
      <p:sp>
        <p:nvSpPr>
          <p:cNvPr id="5" name="Content Placeholder 4">
            <a:extLst>
              <a:ext uri="{FF2B5EF4-FFF2-40B4-BE49-F238E27FC236}">
                <a16:creationId xmlns:a16="http://schemas.microsoft.com/office/drawing/2014/main" id="{3C27C504-C3BB-B4F5-BB39-ED4167890F59}"/>
              </a:ext>
            </a:extLst>
          </p:cNvPr>
          <p:cNvSpPr>
            <a:spLocks noGrp="1"/>
          </p:cNvSpPr>
          <p:nvPr>
            <p:ph sz="half" idx="1"/>
          </p:nvPr>
        </p:nvSpPr>
        <p:spPr>
          <a:xfrm>
            <a:off x="838200" y="1285982"/>
            <a:ext cx="5181600" cy="4351338"/>
          </a:xfrm>
        </p:spPr>
        <p:txBody>
          <a:bodyPr/>
          <a:lstStyle/>
          <a:p>
            <a:pPr marL="0" indent="0">
              <a:buNone/>
            </a:pPr>
            <a:r>
              <a:rPr lang="en-CH" dirty="0"/>
              <a:t>An old problem, </a:t>
            </a:r>
            <a:br>
              <a:rPr lang="en-CH" dirty="0"/>
            </a:br>
            <a:r>
              <a:rPr lang="en-CH" dirty="0"/>
              <a:t>but not the main problem…</a:t>
            </a:r>
          </a:p>
        </p:txBody>
      </p:sp>
      <p:sp>
        <p:nvSpPr>
          <p:cNvPr id="3" name="Content Placeholder 2">
            <a:extLst>
              <a:ext uri="{FF2B5EF4-FFF2-40B4-BE49-F238E27FC236}">
                <a16:creationId xmlns:a16="http://schemas.microsoft.com/office/drawing/2014/main" id="{BD8E6BAA-1B02-4CB9-5565-25523C9A39E3}"/>
              </a:ext>
            </a:extLst>
          </p:cNvPr>
          <p:cNvSpPr>
            <a:spLocks noGrp="1"/>
          </p:cNvSpPr>
          <p:nvPr>
            <p:ph sz="half" idx="2"/>
          </p:nvPr>
        </p:nvSpPr>
        <p:spPr>
          <a:xfrm>
            <a:off x="6302826" y="1285982"/>
            <a:ext cx="5181600" cy="578465"/>
          </a:xfrm>
        </p:spPr>
        <p:txBody>
          <a:bodyPr/>
          <a:lstStyle/>
          <a:p>
            <a:pPr marL="0" indent="0">
              <a:buNone/>
            </a:pPr>
            <a:r>
              <a:rPr lang="en-CH" dirty="0"/>
              <a:t>… until now:</a:t>
            </a:r>
          </a:p>
          <a:p>
            <a:pPr marL="0" indent="0">
              <a:buNone/>
            </a:pPr>
            <a:endParaRPr lang="en-CH" dirty="0"/>
          </a:p>
          <a:p>
            <a:pPr marL="0" indent="0">
              <a:buNone/>
            </a:pPr>
            <a:endParaRPr lang="en-CH" dirty="0"/>
          </a:p>
          <a:p>
            <a:pPr marL="0" indent="0">
              <a:buNone/>
            </a:pPr>
            <a:endParaRPr lang="en-CH" dirty="0"/>
          </a:p>
        </p:txBody>
      </p:sp>
      <p:sp>
        <p:nvSpPr>
          <p:cNvPr id="4" name="Slide Number Placeholder 3">
            <a:extLst>
              <a:ext uri="{FF2B5EF4-FFF2-40B4-BE49-F238E27FC236}">
                <a16:creationId xmlns:a16="http://schemas.microsoft.com/office/drawing/2014/main" id="{519B4ED8-94BC-52AA-35D5-D91ABCDE4650}"/>
              </a:ext>
            </a:extLst>
          </p:cNvPr>
          <p:cNvSpPr>
            <a:spLocks noGrp="1"/>
          </p:cNvSpPr>
          <p:nvPr>
            <p:ph type="sldNum" sz="quarter" idx="12"/>
          </p:nvPr>
        </p:nvSpPr>
        <p:spPr/>
        <p:txBody>
          <a:bodyPr/>
          <a:lstStyle/>
          <a:p>
            <a:fld id="{2C583B8F-3501-A64D-811B-281359A1CBF7}" type="slidenum">
              <a:rPr lang="en-CH" smtClean="0"/>
              <a:t>4</a:t>
            </a:fld>
            <a:endParaRPr lang="en-CH" dirty="0"/>
          </a:p>
        </p:txBody>
      </p:sp>
      <p:grpSp>
        <p:nvGrpSpPr>
          <p:cNvPr id="46" name="Group 45">
            <a:extLst>
              <a:ext uri="{FF2B5EF4-FFF2-40B4-BE49-F238E27FC236}">
                <a16:creationId xmlns:a16="http://schemas.microsoft.com/office/drawing/2014/main" id="{110458CE-F703-3194-D61D-BB7B9E8A6E8D}"/>
              </a:ext>
            </a:extLst>
          </p:cNvPr>
          <p:cNvGrpSpPr/>
          <p:nvPr/>
        </p:nvGrpSpPr>
        <p:grpSpPr>
          <a:xfrm>
            <a:off x="6329262" y="2875990"/>
            <a:ext cx="5824127" cy="904057"/>
            <a:chOff x="6329262" y="2875990"/>
            <a:chExt cx="5824127" cy="904057"/>
          </a:xfrm>
        </p:grpSpPr>
        <p:grpSp>
          <p:nvGrpSpPr>
            <p:cNvPr id="45" name="Group 44">
              <a:extLst>
                <a:ext uri="{FF2B5EF4-FFF2-40B4-BE49-F238E27FC236}">
                  <a16:creationId xmlns:a16="http://schemas.microsoft.com/office/drawing/2014/main" id="{9708B75C-2B3E-1E8D-8BD3-C95F29F06878}"/>
                </a:ext>
              </a:extLst>
            </p:cNvPr>
            <p:cNvGrpSpPr/>
            <p:nvPr/>
          </p:nvGrpSpPr>
          <p:grpSpPr>
            <a:xfrm>
              <a:off x="6329262" y="2875990"/>
              <a:ext cx="1692024" cy="904057"/>
              <a:chOff x="6329262" y="2875990"/>
              <a:chExt cx="1692024" cy="904057"/>
            </a:xfrm>
          </p:grpSpPr>
          <p:grpSp>
            <p:nvGrpSpPr>
              <p:cNvPr id="11" name="Group 10">
                <a:extLst>
                  <a:ext uri="{FF2B5EF4-FFF2-40B4-BE49-F238E27FC236}">
                    <a16:creationId xmlns:a16="http://schemas.microsoft.com/office/drawing/2014/main" id="{336EA934-3662-D347-EF47-4C3DD5CDDD99}"/>
                  </a:ext>
                </a:extLst>
              </p:cNvPr>
              <p:cNvGrpSpPr/>
              <p:nvPr/>
            </p:nvGrpSpPr>
            <p:grpSpPr>
              <a:xfrm>
                <a:off x="6329262" y="2997705"/>
                <a:ext cx="1349874" cy="646892"/>
                <a:chOff x="6300294" y="3781852"/>
                <a:chExt cx="1449849" cy="694805"/>
              </a:xfrm>
            </p:grpSpPr>
            <p:pic>
              <p:nvPicPr>
                <p:cNvPr id="18" name="Picture 17" descr="Logo&#10;&#10;Description automatically generated">
                  <a:extLst>
                    <a:ext uri="{FF2B5EF4-FFF2-40B4-BE49-F238E27FC236}">
                      <a16:creationId xmlns:a16="http://schemas.microsoft.com/office/drawing/2014/main" id="{BC0ED9DA-9C5D-25D9-FF56-F07EBECC4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294" y="3781852"/>
                  <a:ext cx="755884" cy="694509"/>
                </a:xfrm>
                <a:prstGeom prst="rect">
                  <a:avLst/>
                </a:prstGeom>
              </p:spPr>
            </p:pic>
            <p:pic>
              <p:nvPicPr>
                <p:cNvPr id="19" name="Picture 18" descr="A blue rectangle with white text&#10;&#10;Description automatically generated with low confidence">
                  <a:extLst>
                    <a:ext uri="{FF2B5EF4-FFF2-40B4-BE49-F238E27FC236}">
                      <a16:creationId xmlns:a16="http://schemas.microsoft.com/office/drawing/2014/main" id="{25204F36-10B4-4F0A-9B37-DF238C101B3D}"/>
                    </a:ext>
                  </a:extLst>
                </p:cNvPr>
                <p:cNvPicPr>
                  <a:picLocks noChangeAspect="1"/>
                </p:cNvPicPr>
                <p:nvPr/>
              </p:nvPicPr>
              <p:blipFill rotWithShape="1">
                <a:blip r:embed="rId4">
                  <a:extLst>
                    <a:ext uri="{28A0092B-C50C-407E-A947-70E740481C1C}">
                      <a14:useLocalDpi xmlns:a14="http://schemas.microsoft.com/office/drawing/2010/main" val="0"/>
                    </a:ext>
                  </a:extLst>
                </a:blip>
                <a:srcRect l="4120" t="4060" r="4071" b="4060"/>
                <a:stretch/>
              </p:blipFill>
              <p:spPr>
                <a:xfrm>
                  <a:off x="7056176" y="3782147"/>
                  <a:ext cx="693967" cy="694510"/>
                </a:xfrm>
                <a:prstGeom prst="rect">
                  <a:avLst/>
                </a:prstGeom>
              </p:spPr>
            </p:pic>
          </p:grpSp>
          <p:sp>
            <p:nvSpPr>
              <p:cNvPr id="17" name="TextBox 16">
                <a:extLst>
                  <a:ext uri="{FF2B5EF4-FFF2-40B4-BE49-F238E27FC236}">
                    <a16:creationId xmlns:a16="http://schemas.microsoft.com/office/drawing/2014/main" id="{6CC649C0-701F-E549-D8E9-E9DB776D7734}"/>
                  </a:ext>
                </a:extLst>
              </p:cNvPr>
              <p:cNvSpPr txBox="1"/>
              <p:nvPr/>
            </p:nvSpPr>
            <p:spPr>
              <a:xfrm rot="5400000">
                <a:off x="7453841" y="3212603"/>
                <a:ext cx="904057" cy="230832"/>
              </a:xfrm>
              <a:prstGeom prst="rect">
                <a:avLst/>
              </a:prstGeom>
              <a:noFill/>
              <a:ln>
                <a:noFill/>
              </a:ln>
            </p:spPr>
            <p:txBody>
              <a:bodyPr wrap="square" rtlCol="0">
                <a:spAutoFit/>
              </a:bodyPr>
              <a:lstStyle/>
              <a:p>
                <a:r>
                  <a:rPr lang="en-GB" sz="900" b="1" dirty="0">
                    <a:latin typeface="Suisse Int'l Medium" panose="020B0604000000000000" pitchFamily="34" charset="-78"/>
                    <a:ea typeface="Helvetica Neue" panose="02000503000000020004" pitchFamily="2" charset="0"/>
                    <a:cs typeface="Helvetica Neue" panose="02000503000000020004" pitchFamily="2" charset="0"/>
                  </a:rPr>
                  <a:t>WD 18033-8</a:t>
                </a:r>
              </a:p>
            </p:txBody>
          </p:sp>
        </p:grpSp>
        <p:sp>
          <p:nvSpPr>
            <p:cNvPr id="21" name="TextBox 20">
              <a:extLst>
                <a:ext uri="{FF2B5EF4-FFF2-40B4-BE49-F238E27FC236}">
                  <a16:creationId xmlns:a16="http://schemas.microsoft.com/office/drawing/2014/main" id="{606F9831-333A-BD5B-9D8F-90BA91C35A43}"/>
                </a:ext>
              </a:extLst>
            </p:cNvPr>
            <p:cNvSpPr txBox="1"/>
            <p:nvPr/>
          </p:nvSpPr>
          <p:spPr>
            <a:xfrm>
              <a:off x="8538017" y="2999374"/>
              <a:ext cx="3615372" cy="646331"/>
            </a:xfrm>
            <a:prstGeom prst="rect">
              <a:avLst/>
            </a:prstGeom>
            <a:noFill/>
          </p:spPr>
          <p:txBody>
            <a:bodyPr wrap="squar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ISO standard on FHE </a:t>
              </a:r>
              <a:br>
                <a:rPr lang="en-CH" b="1" dirty="0">
                  <a:latin typeface="Suisse Int'l Medium" panose="020B0604000000000000" pitchFamily="34" charset="-78"/>
                  <a:ea typeface="Helvetica Neue" panose="02000503000000020004" pitchFamily="2" charset="0"/>
                  <a:cs typeface="Helvetica Neue" panose="02000503000000020004" pitchFamily="2" charset="0"/>
                </a:rPr>
              </a:br>
              <a:r>
                <a:rPr lang="en-CH" b="1" dirty="0">
                  <a:latin typeface="Suisse Int'l Medium" panose="020B0604000000000000" pitchFamily="34" charset="-78"/>
                  <a:ea typeface="Helvetica Neue" panose="02000503000000020004" pitchFamily="2" charset="0"/>
                  <a:cs typeface="Helvetica Neue" panose="02000503000000020004" pitchFamily="2" charset="0"/>
                </a:rPr>
                <a:t>schemes and applications</a:t>
              </a:r>
            </a:p>
          </p:txBody>
        </p:sp>
      </p:grpSp>
      <p:grpSp>
        <p:nvGrpSpPr>
          <p:cNvPr id="43" name="Group 42">
            <a:extLst>
              <a:ext uri="{FF2B5EF4-FFF2-40B4-BE49-F238E27FC236}">
                <a16:creationId xmlns:a16="http://schemas.microsoft.com/office/drawing/2014/main" id="{94E4DDFC-E4EC-AC47-9F8B-5F6205F47547}"/>
              </a:ext>
            </a:extLst>
          </p:cNvPr>
          <p:cNvGrpSpPr/>
          <p:nvPr/>
        </p:nvGrpSpPr>
        <p:grpSpPr>
          <a:xfrm>
            <a:off x="6379046" y="1997261"/>
            <a:ext cx="5774343" cy="989055"/>
            <a:chOff x="6379046" y="1997261"/>
            <a:chExt cx="5774343" cy="989055"/>
          </a:xfrm>
        </p:grpSpPr>
        <p:sp>
          <p:nvSpPr>
            <p:cNvPr id="20" name="TextBox 19">
              <a:extLst>
                <a:ext uri="{FF2B5EF4-FFF2-40B4-BE49-F238E27FC236}">
                  <a16:creationId xmlns:a16="http://schemas.microsoft.com/office/drawing/2014/main" id="{167ECEE7-D46A-CE9D-A7D0-797D5E91DD77}"/>
                </a:ext>
              </a:extLst>
            </p:cNvPr>
            <p:cNvSpPr txBox="1"/>
            <p:nvPr/>
          </p:nvSpPr>
          <p:spPr>
            <a:xfrm>
              <a:off x="8538017" y="2142605"/>
              <a:ext cx="3615372" cy="646331"/>
            </a:xfrm>
            <a:prstGeom prst="rect">
              <a:avLst/>
            </a:prstGeom>
            <a:noFill/>
          </p:spPr>
          <p:txBody>
            <a:bodyPr wrap="squar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Hardware accelerators </a:t>
              </a:r>
              <a:br>
                <a:rPr lang="en-CH" b="1" dirty="0">
                  <a:latin typeface="Suisse Int'l Medium" panose="020B0604000000000000" pitchFamily="34" charset="-78"/>
                  <a:ea typeface="Helvetica Neue" panose="02000503000000020004" pitchFamily="2" charset="0"/>
                  <a:cs typeface="Helvetica Neue" panose="02000503000000020004" pitchFamily="2" charset="0"/>
                </a:rPr>
              </a:br>
              <a:r>
                <a:rPr lang="en-CH" b="1" dirty="0">
                  <a:latin typeface="Suisse Int'l Medium" panose="020B0604000000000000" pitchFamily="34" charset="-78"/>
                  <a:ea typeface="Helvetica Neue" panose="02000503000000020004" pitchFamily="2" charset="0"/>
                  <a:cs typeface="Helvetica Neue" panose="02000503000000020004" pitchFamily="2" charset="0"/>
                </a:rPr>
                <a:t>with 10</a:t>
              </a:r>
              <a:r>
                <a:rPr lang="en-CH" b="1" baseline="30000" dirty="0">
                  <a:latin typeface="Suisse Int'l Medium" panose="020B0604000000000000" pitchFamily="34" charset="-78"/>
                  <a:ea typeface="Helvetica Neue" panose="02000503000000020004" pitchFamily="2" charset="0"/>
                  <a:cs typeface="Helvetica Neue" panose="02000503000000020004" pitchFamily="2" charset="0"/>
                </a:rPr>
                <a:t>4</a:t>
              </a:r>
              <a:r>
                <a:rPr lang="en-CH" b="1" dirty="0">
                  <a:latin typeface="Suisse Int'l Medium" panose="020B0604000000000000" pitchFamily="34" charset="-78"/>
                  <a:ea typeface="Helvetica Neue" panose="02000503000000020004" pitchFamily="2" charset="0"/>
                  <a:cs typeface="Helvetica Neue" panose="02000503000000020004" pitchFamily="2" charset="0"/>
                </a:rPr>
                <a:t>× speedup for FHE</a:t>
              </a:r>
            </a:p>
          </p:txBody>
        </p:sp>
        <p:grpSp>
          <p:nvGrpSpPr>
            <p:cNvPr id="15" name="Group 14">
              <a:extLst>
                <a:ext uri="{FF2B5EF4-FFF2-40B4-BE49-F238E27FC236}">
                  <a16:creationId xmlns:a16="http://schemas.microsoft.com/office/drawing/2014/main" id="{DD113EA7-03C0-0BE9-642E-E454538E7AF8}"/>
                </a:ext>
              </a:extLst>
            </p:cNvPr>
            <p:cNvGrpSpPr/>
            <p:nvPr/>
          </p:nvGrpSpPr>
          <p:grpSpPr>
            <a:xfrm>
              <a:off x="6379046" y="1997261"/>
              <a:ext cx="1613212" cy="989055"/>
              <a:chOff x="6379046" y="1997261"/>
              <a:chExt cx="1613212" cy="989055"/>
            </a:xfrm>
          </p:grpSpPr>
          <p:pic>
            <p:nvPicPr>
              <p:cNvPr id="8" name="Picture 7">
                <a:extLst>
                  <a:ext uri="{FF2B5EF4-FFF2-40B4-BE49-F238E27FC236}">
                    <a16:creationId xmlns:a16="http://schemas.microsoft.com/office/drawing/2014/main" id="{EEE63074-A7F0-89F6-B603-2EF61D409D00}"/>
                  </a:ext>
                </a:extLst>
              </p:cNvPr>
              <p:cNvPicPr>
                <a:picLocks noChangeAspect="1"/>
              </p:cNvPicPr>
              <p:nvPr/>
            </p:nvPicPr>
            <p:blipFill rotWithShape="1">
              <a:blip r:embed="rId5"/>
              <a:srcRect r="58395"/>
              <a:stretch/>
            </p:blipFill>
            <p:spPr>
              <a:xfrm>
                <a:off x="6379046" y="1997261"/>
                <a:ext cx="1193694" cy="801550"/>
              </a:xfrm>
              <a:prstGeom prst="rect">
                <a:avLst/>
              </a:prstGeom>
            </p:spPr>
          </p:pic>
          <p:sp>
            <p:nvSpPr>
              <p:cNvPr id="23" name="TextBox 22">
                <a:extLst>
                  <a:ext uri="{FF2B5EF4-FFF2-40B4-BE49-F238E27FC236}">
                    <a16:creationId xmlns:a16="http://schemas.microsoft.com/office/drawing/2014/main" id="{D51C8B05-FD3C-03F0-CC5F-7C9F0453E58E}"/>
                  </a:ext>
                </a:extLst>
              </p:cNvPr>
              <p:cNvSpPr txBox="1"/>
              <p:nvPr/>
            </p:nvSpPr>
            <p:spPr>
              <a:xfrm rot="5400000">
                <a:off x="7424813" y="2418872"/>
                <a:ext cx="904057" cy="230832"/>
              </a:xfrm>
              <a:prstGeom prst="rect">
                <a:avLst/>
              </a:prstGeom>
              <a:noFill/>
              <a:ln>
                <a:noFill/>
              </a:ln>
            </p:spPr>
            <p:txBody>
              <a:bodyPr wrap="square" rtlCol="0">
                <a:spAutoFit/>
              </a:bodyPr>
              <a:lstStyle/>
              <a:p>
                <a:r>
                  <a:rPr lang="en-GB" sz="900" b="1" dirty="0">
                    <a:latin typeface="Suisse Int'l Medium" panose="020B0604000000000000" pitchFamily="34" charset="-78"/>
                    <a:ea typeface="Helvetica Neue" panose="02000503000000020004" pitchFamily="2" charset="0"/>
                    <a:cs typeface="Helvetica Neue" panose="02000503000000020004" pitchFamily="2" charset="0"/>
                  </a:rPr>
                  <a:t>DPRIVE</a:t>
                </a:r>
              </a:p>
            </p:txBody>
          </p:sp>
        </p:grpSp>
      </p:grpSp>
      <p:grpSp>
        <p:nvGrpSpPr>
          <p:cNvPr id="44" name="Group 43">
            <a:extLst>
              <a:ext uri="{FF2B5EF4-FFF2-40B4-BE49-F238E27FC236}">
                <a16:creationId xmlns:a16="http://schemas.microsoft.com/office/drawing/2014/main" id="{06C3798C-F03A-C697-63C4-07675672647A}"/>
              </a:ext>
            </a:extLst>
          </p:cNvPr>
          <p:cNvGrpSpPr/>
          <p:nvPr/>
        </p:nvGrpSpPr>
        <p:grpSpPr>
          <a:xfrm>
            <a:off x="6331251" y="3856143"/>
            <a:ext cx="5822138" cy="919905"/>
            <a:chOff x="6331251" y="3856143"/>
            <a:chExt cx="5822138" cy="919905"/>
          </a:xfrm>
        </p:grpSpPr>
        <p:grpSp>
          <p:nvGrpSpPr>
            <p:cNvPr id="30" name="Group 29">
              <a:extLst>
                <a:ext uri="{FF2B5EF4-FFF2-40B4-BE49-F238E27FC236}">
                  <a16:creationId xmlns:a16="http://schemas.microsoft.com/office/drawing/2014/main" id="{B29899C0-3264-ED4A-5060-6199A869E708}"/>
                </a:ext>
              </a:extLst>
            </p:cNvPr>
            <p:cNvGrpSpPr/>
            <p:nvPr/>
          </p:nvGrpSpPr>
          <p:grpSpPr>
            <a:xfrm>
              <a:off x="6331251" y="3871991"/>
              <a:ext cx="1683483" cy="904057"/>
              <a:chOff x="6331251" y="4126821"/>
              <a:chExt cx="1683483" cy="904057"/>
            </a:xfrm>
          </p:grpSpPr>
          <p:pic>
            <p:nvPicPr>
              <p:cNvPr id="1028" name="Picture 4">
                <a:extLst>
                  <a:ext uri="{FF2B5EF4-FFF2-40B4-BE49-F238E27FC236}">
                    <a16:creationId xmlns:a16="http://schemas.microsoft.com/office/drawing/2014/main" id="{3B2418F4-D63D-BE43-CFBF-7FA5165051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1251" y="4238806"/>
                <a:ext cx="1401146" cy="3701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D333BA6-3442-7914-EB76-40D342DC89FC}"/>
                  </a:ext>
                </a:extLst>
              </p:cNvPr>
              <p:cNvSpPr txBox="1"/>
              <p:nvPr/>
            </p:nvSpPr>
            <p:spPr>
              <a:xfrm rot="5400000">
                <a:off x="7447289" y="4463434"/>
                <a:ext cx="904057" cy="230832"/>
              </a:xfrm>
              <a:prstGeom prst="rect">
                <a:avLst/>
              </a:prstGeom>
              <a:noFill/>
              <a:ln>
                <a:noFill/>
              </a:ln>
            </p:spPr>
            <p:txBody>
              <a:bodyPr wrap="square" rtlCol="0">
                <a:spAutoFit/>
              </a:bodyPr>
              <a:lstStyle/>
              <a:p>
                <a:r>
                  <a:rPr lang="en-GB" sz="900" b="1" dirty="0">
                    <a:latin typeface="Suisse Int'l Medium" panose="020B0604000000000000" pitchFamily="34" charset="-78"/>
                    <a:ea typeface="Helvetica Neue" panose="02000503000000020004" pitchFamily="2" charset="0"/>
                    <a:cs typeface="Helvetica Neue" panose="02000503000000020004" pitchFamily="2" charset="0"/>
                  </a:rPr>
                  <a:t>IR8214C</a:t>
                </a:r>
              </a:p>
            </p:txBody>
          </p:sp>
        </p:grpSp>
        <p:sp>
          <p:nvSpPr>
            <p:cNvPr id="25" name="TextBox 24">
              <a:extLst>
                <a:ext uri="{FF2B5EF4-FFF2-40B4-BE49-F238E27FC236}">
                  <a16:creationId xmlns:a16="http://schemas.microsoft.com/office/drawing/2014/main" id="{04854291-509B-CBD7-5CCB-7C5D27C6170C}"/>
                </a:ext>
              </a:extLst>
            </p:cNvPr>
            <p:cNvSpPr txBox="1"/>
            <p:nvPr/>
          </p:nvSpPr>
          <p:spPr>
            <a:xfrm>
              <a:off x="8538017" y="3856143"/>
              <a:ext cx="3615372" cy="646331"/>
            </a:xfrm>
            <a:prstGeom prst="rect">
              <a:avLst/>
            </a:prstGeom>
            <a:noFill/>
          </p:spPr>
          <p:txBody>
            <a:bodyPr wrap="squar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NIST call for multi-party threshold schemes</a:t>
              </a:r>
            </a:p>
          </p:txBody>
        </p:sp>
      </p:grpSp>
      <p:grpSp>
        <p:nvGrpSpPr>
          <p:cNvPr id="49" name="Group 48">
            <a:extLst>
              <a:ext uri="{FF2B5EF4-FFF2-40B4-BE49-F238E27FC236}">
                <a16:creationId xmlns:a16="http://schemas.microsoft.com/office/drawing/2014/main" id="{D724B122-DD10-EF3D-3961-F06633FF4721}"/>
              </a:ext>
            </a:extLst>
          </p:cNvPr>
          <p:cNvGrpSpPr/>
          <p:nvPr/>
        </p:nvGrpSpPr>
        <p:grpSpPr>
          <a:xfrm>
            <a:off x="6278995" y="5569683"/>
            <a:ext cx="5874394" cy="646331"/>
            <a:chOff x="6278995" y="5569683"/>
            <a:chExt cx="5874394" cy="646331"/>
          </a:xfrm>
        </p:grpSpPr>
        <p:pic>
          <p:nvPicPr>
            <p:cNvPr id="1030" name="Picture 6" descr="Fully Homomorphic Encryption | We are a community of researchers and  developers interested in advancing homomorphic encryption and other secure  computation techniques.">
              <a:extLst>
                <a:ext uri="{FF2B5EF4-FFF2-40B4-BE49-F238E27FC236}">
                  <a16:creationId xmlns:a16="http://schemas.microsoft.com/office/drawing/2014/main" id="{8578E25D-A2BE-F9BD-2457-6B18B1AB6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8995" y="5654447"/>
              <a:ext cx="1742996" cy="47329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85FCA8C-5D34-D1FC-DCB9-ED27A6929AD0}"/>
                </a:ext>
              </a:extLst>
            </p:cNvPr>
            <p:cNvSpPr txBox="1"/>
            <p:nvPr/>
          </p:nvSpPr>
          <p:spPr>
            <a:xfrm>
              <a:off x="8538017" y="5569683"/>
              <a:ext cx="3615372" cy="646331"/>
            </a:xfrm>
            <a:prstGeom prst="rect">
              <a:avLst/>
            </a:prstGeom>
            <a:noFill/>
          </p:spPr>
          <p:txBody>
            <a:bodyPr wrap="squar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Growing com</a:t>
              </a:r>
              <a:r>
                <a:rPr lang="en-GB" b="1" dirty="0">
                  <a:latin typeface="Suisse Int'l Medium" panose="020B0604000000000000" pitchFamily="34" charset="-78"/>
                  <a:ea typeface="Helvetica Neue" panose="02000503000000020004" pitchFamily="2" charset="0"/>
                  <a:cs typeface="Helvetica Neue" panose="02000503000000020004" pitchFamily="2" charset="0"/>
                </a:rPr>
                <a:t>m</a:t>
              </a:r>
              <a:r>
                <a:rPr lang="en-CH" b="1" dirty="0">
                  <a:latin typeface="Suisse Int'l Medium" panose="020B0604000000000000" pitchFamily="34" charset="-78"/>
                  <a:ea typeface="Helvetica Neue" panose="02000503000000020004" pitchFamily="2" charset="0"/>
                  <a:cs typeface="Helvetica Neue" panose="02000503000000020004" pitchFamily="2" charset="0"/>
                </a:rPr>
                <a:t>unity of practitioners</a:t>
              </a:r>
            </a:p>
          </p:txBody>
        </p:sp>
      </p:grpSp>
      <p:grpSp>
        <p:nvGrpSpPr>
          <p:cNvPr id="7" name="Group 6">
            <a:extLst>
              <a:ext uri="{FF2B5EF4-FFF2-40B4-BE49-F238E27FC236}">
                <a16:creationId xmlns:a16="http://schemas.microsoft.com/office/drawing/2014/main" id="{CD963D64-854F-D2E7-9306-F2D8D0C59D5A}"/>
              </a:ext>
            </a:extLst>
          </p:cNvPr>
          <p:cNvGrpSpPr/>
          <p:nvPr/>
        </p:nvGrpSpPr>
        <p:grpSpPr>
          <a:xfrm>
            <a:off x="716114" y="2203517"/>
            <a:ext cx="4936822" cy="1225085"/>
            <a:chOff x="716114" y="2743160"/>
            <a:chExt cx="4936822" cy="1225085"/>
          </a:xfrm>
        </p:grpSpPr>
        <p:pic>
          <p:nvPicPr>
            <p:cNvPr id="32" name="Picture 31">
              <a:extLst>
                <a:ext uri="{FF2B5EF4-FFF2-40B4-BE49-F238E27FC236}">
                  <a16:creationId xmlns:a16="http://schemas.microsoft.com/office/drawing/2014/main" id="{BC3C8009-7982-9FDE-3FCA-84D0021B1C53}"/>
                </a:ext>
              </a:extLst>
            </p:cNvPr>
            <p:cNvPicPr>
              <a:picLocks noChangeAspect="1"/>
            </p:cNvPicPr>
            <p:nvPr/>
          </p:nvPicPr>
          <p:blipFill>
            <a:blip r:embed="rId8"/>
            <a:stretch>
              <a:fillRect/>
            </a:stretch>
          </p:blipFill>
          <p:spPr>
            <a:xfrm>
              <a:off x="1332936" y="3594912"/>
              <a:ext cx="4320000" cy="373333"/>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F9662A94-F098-0824-7BF9-221CB28BE164}"/>
                </a:ext>
              </a:extLst>
            </p:cNvPr>
            <p:cNvPicPr>
              <a:picLocks noChangeAspect="1"/>
            </p:cNvPicPr>
            <p:nvPr/>
          </p:nvPicPr>
          <p:blipFill>
            <a:blip r:embed="rId9"/>
            <a:stretch>
              <a:fillRect/>
            </a:stretch>
          </p:blipFill>
          <p:spPr>
            <a:xfrm>
              <a:off x="716114" y="2743160"/>
              <a:ext cx="4320000" cy="703030"/>
            </a:xfrm>
            <a:prstGeom prst="rect">
              <a:avLst/>
            </a:prstGeom>
            <a:effectLst>
              <a:outerShdw blurRad="50800" dist="38100" dir="2700000" algn="tl" rotWithShape="0">
                <a:prstClr val="black">
                  <a:alpha val="40000"/>
                </a:prstClr>
              </a:outerShdw>
            </a:effectLst>
          </p:spPr>
        </p:pic>
      </p:grpSp>
      <p:grpSp>
        <p:nvGrpSpPr>
          <p:cNvPr id="34" name="Group 33">
            <a:extLst>
              <a:ext uri="{FF2B5EF4-FFF2-40B4-BE49-F238E27FC236}">
                <a16:creationId xmlns:a16="http://schemas.microsoft.com/office/drawing/2014/main" id="{28532611-F967-931D-1A56-CC0198BAE070}"/>
              </a:ext>
            </a:extLst>
          </p:cNvPr>
          <p:cNvGrpSpPr/>
          <p:nvPr/>
        </p:nvGrpSpPr>
        <p:grpSpPr>
          <a:xfrm>
            <a:off x="59879" y="3780496"/>
            <a:ext cx="11814371" cy="5675963"/>
            <a:chOff x="-354210" y="2793721"/>
            <a:chExt cx="11814371" cy="5675963"/>
          </a:xfrm>
          <a:effectLst>
            <a:outerShdw blurRad="50800" dist="38100" dir="2700000" algn="tl" rotWithShape="0">
              <a:prstClr val="black">
                <a:alpha val="40000"/>
              </a:prstClr>
            </a:outerShdw>
          </a:effectLst>
        </p:grpSpPr>
        <p:pic>
          <p:nvPicPr>
            <p:cNvPr id="35" name="Picture 34">
              <a:extLst>
                <a:ext uri="{FF2B5EF4-FFF2-40B4-BE49-F238E27FC236}">
                  <a16:creationId xmlns:a16="http://schemas.microsoft.com/office/drawing/2014/main" id="{989B7721-D2A1-E109-1063-0F4CB9ABAF99}"/>
                </a:ext>
              </a:extLst>
            </p:cNvPr>
            <p:cNvPicPr>
              <a:picLocks noChangeAspect="1"/>
            </p:cNvPicPr>
            <p:nvPr/>
          </p:nvPicPr>
          <p:blipFill>
            <a:blip r:embed="rId10"/>
            <a:stretch>
              <a:fillRect/>
            </a:stretch>
          </p:blipFill>
          <p:spPr>
            <a:xfrm rot="643187">
              <a:off x="2383143" y="2806523"/>
              <a:ext cx="2760976" cy="3600000"/>
            </a:xfrm>
            <a:prstGeom prst="rect">
              <a:avLst/>
            </a:prstGeom>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ADFFA006-8101-DB49-939C-843578D7B74C}"/>
                </a:ext>
              </a:extLst>
            </p:cNvPr>
            <p:cNvSpPr txBox="1"/>
            <p:nvPr/>
          </p:nvSpPr>
          <p:spPr>
            <a:xfrm>
              <a:off x="731836" y="7496621"/>
              <a:ext cx="10728325" cy="973063"/>
            </a:xfrm>
            <a:prstGeom prst="rect">
              <a:avLst/>
            </a:prstGeom>
            <a:noFill/>
          </p:spPr>
          <p:txBody>
            <a:bodyPr wrap="none" rtlCol="0">
              <a:noAutofit/>
            </a:bodyPr>
            <a:lstStyle/>
            <a:p>
              <a:r>
                <a:rPr lang="en-GB" sz="1200" b="1" dirty="0">
                  <a:solidFill>
                    <a:schemeClr val="bg1"/>
                  </a:solidFill>
                  <a:latin typeface="Suisse Int'l Light" panose="020B0304000000000000" pitchFamily="34" charset="-78"/>
                </a:rPr>
                <a:t>[ZTS11]	Reaction Attack on Outsourced Computing with Fully Homomorphic Encryption Schemes, Z. Zhang, T. </a:t>
              </a:r>
              <a:r>
                <a:rPr lang="en-GB" sz="1200" b="1" dirty="0" err="1">
                  <a:solidFill>
                    <a:schemeClr val="bg1"/>
                  </a:solidFill>
                  <a:latin typeface="Suisse Int'l Light" panose="020B0304000000000000" pitchFamily="34" charset="-78"/>
                </a:rPr>
                <a:t>Plantard</a:t>
              </a:r>
              <a:r>
                <a:rPr lang="en-GB" sz="1200" b="1" dirty="0">
                  <a:solidFill>
                    <a:schemeClr val="bg1"/>
                  </a:solidFill>
                  <a:latin typeface="Suisse Int'l Light" panose="020B0304000000000000" pitchFamily="34" charset="-78"/>
                </a:rPr>
                <a:t>, and W. Susilo, ICISC 2011</a:t>
              </a:r>
            </a:p>
            <a:p>
              <a:r>
                <a:rPr lang="en-GB" sz="1200" b="1" dirty="0">
                  <a:solidFill>
                    <a:schemeClr val="bg1"/>
                  </a:solidFill>
                  <a:latin typeface="Suisse Int'l Light" panose="020B0304000000000000" pitchFamily="34" charset="-78"/>
                </a:rPr>
                <a:t>[LMSV11]	On CCA-Secure Somewhat Homomorphic Encryption, J. Loftus, A. May, N. P. Smart, and F. </a:t>
              </a:r>
              <a:r>
                <a:rPr lang="en-GB" sz="1200" b="1" dirty="0" err="1">
                  <a:solidFill>
                    <a:schemeClr val="bg1"/>
                  </a:solidFill>
                  <a:latin typeface="Suisse Int'l Light" panose="020B0304000000000000" pitchFamily="34" charset="-78"/>
                </a:rPr>
                <a:t>Vercauteren</a:t>
              </a:r>
              <a:r>
                <a:rPr lang="en-GB" sz="1200" b="1" dirty="0">
                  <a:solidFill>
                    <a:schemeClr val="bg1"/>
                  </a:solidFill>
                  <a:latin typeface="Suisse Int'l Light" panose="020B0304000000000000" pitchFamily="34" charset="-78"/>
                </a:rPr>
                <a:t>, Selected Areas in Cryptography 2012</a:t>
              </a:r>
            </a:p>
            <a:p>
              <a:r>
                <a:rPr lang="en-GB" sz="1200" b="1" dirty="0">
                  <a:solidFill>
                    <a:schemeClr val="bg1"/>
                  </a:solidFill>
                  <a:latin typeface="Suisse Int'l Light" panose="020B0304000000000000" pitchFamily="34" charset="-78"/>
                </a:rPr>
                <a:t>[CT14]	On Key Recovery Attacks Against Existing Somewhat Homomorphic Encryption Schemes, M. Chenal and Q. Tang, LATINCRYPT 2014</a:t>
              </a:r>
            </a:p>
            <a:p>
              <a:r>
                <a:rPr lang="en-GB" sz="1200" b="1" dirty="0">
                  <a:solidFill>
                    <a:schemeClr val="bg1"/>
                  </a:solidFill>
                  <a:latin typeface="Suisse Int'l Light" panose="020B0304000000000000" pitchFamily="34" charset="-78"/>
                </a:rPr>
                <a:t>[CGG16]	Attacking FHE-based applications by software fault injections, I. </a:t>
              </a:r>
              <a:r>
                <a:rPr lang="en-GB" sz="1200" b="1" dirty="0" err="1">
                  <a:solidFill>
                    <a:schemeClr val="bg1"/>
                  </a:solidFill>
                  <a:latin typeface="Suisse Int'l Light" panose="020B0304000000000000" pitchFamily="34" charset="-78"/>
                </a:rPr>
                <a:t>Chillotti</a:t>
              </a:r>
              <a:r>
                <a:rPr lang="en-GB" sz="1200" b="1" dirty="0">
                  <a:solidFill>
                    <a:schemeClr val="bg1"/>
                  </a:solidFill>
                  <a:latin typeface="Suisse Int'l Light" panose="020B0304000000000000" pitchFamily="34" charset="-78"/>
                </a:rPr>
                <a:t>, N. Gama, and L. </a:t>
              </a:r>
              <a:r>
                <a:rPr lang="en-GB" sz="1200" b="1" dirty="0" err="1">
                  <a:solidFill>
                    <a:schemeClr val="bg1"/>
                  </a:solidFill>
                  <a:latin typeface="Suisse Int'l Light" panose="020B0304000000000000" pitchFamily="34" charset="-78"/>
                </a:rPr>
                <a:t>Goubin</a:t>
              </a:r>
              <a:r>
                <a:rPr lang="en-GB" sz="1200" b="1" dirty="0">
                  <a:solidFill>
                    <a:schemeClr val="bg1"/>
                  </a:solidFill>
                  <a:latin typeface="Suisse Int'l Light" panose="020B0304000000000000" pitchFamily="34" charset="-78"/>
                </a:rPr>
                <a:t>, </a:t>
              </a:r>
              <a:r>
                <a:rPr lang="en-GB" sz="1200" b="1" dirty="0" err="1">
                  <a:solidFill>
                    <a:schemeClr val="bg1"/>
                  </a:solidFill>
                  <a:latin typeface="Suisse Int'l Light" panose="020B0304000000000000" pitchFamily="34" charset="-78"/>
                </a:rPr>
                <a:t>ia.cr</a:t>
              </a:r>
              <a:r>
                <a:rPr lang="en-GB" sz="1200" b="1" dirty="0">
                  <a:solidFill>
                    <a:schemeClr val="bg1"/>
                  </a:solidFill>
                  <a:latin typeface="Suisse Int'l Light" panose="020B0304000000000000" pitchFamily="34" charset="-78"/>
                </a:rPr>
                <a:t>/2016/1164</a:t>
              </a:r>
            </a:p>
            <a:p>
              <a:r>
                <a:rPr lang="en-GB" sz="1200" b="1" dirty="0">
                  <a:solidFill>
                    <a:schemeClr val="bg1"/>
                  </a:solidFill>
                  <a:latin typeface="Suisse Int'l Light" panose="020B0304000000000000" pitchFamily="34" charset="-78"/>
                </a:rPr>
                <a:t>[CCCM22]	A Practical Full Key Recovery Attack on TFHE and FHEW by Inducing Decryption Errors, B. Chaturvedi et al, </a:t>
              </a:r>
              <a:r>
                <a:rPr lang="en-GB" sz="1200" b="1" dirty="0" err="1">
                  <a:solidFill>
                    <a:schemeClr val="bg1"/>
                  </a:solidFill>
                  <a:latin typeface="Suisse Int'l Light" panose="020B0304000000000000" pitchFamily="34" charset="-78"/>
                </a:rPr>
                <a:t>ia.cr</a:t>
              </a:r>
              <a:r>
                <a:rPr lang="en-GB" sz="1200" b="1" dirty="0">
                  <a:solidFill>
                    <a:schemeClr val="bg1"/>
                  </a:solidFill>
                  <a:latin typeface="Suisse Int'l Light" panose="020B0304000000000000" pitchFamily="34" charset="-78"/>
                </a:rPr>
                <a:t>/2022/1563</a:t>
              </a:r>
              <a:endParaRPr lang="en-CH" sz="1200" b="1" dirty="0">
                <a:solidFill>
                  <a:schemeClr val="bg1"/>
                </a:solidFill>
                <a:latin typeface="Suisse Int'l Light" panose="020B0304000000000000" pitchFamily="34" charset="-78"/>
              </a:endParaRPr>
            </a:p>
          </p:txBody>
        </p:sp>
        <p:pic>
          <p:nvPicPr>
            <p:cNvPr id="37" name="Picture 36">
              <a:extLst>
                <a:ext uri="{FF2B5EF4-FFF2-40B4-BE49-F238E27FC236}">
                  <a16:creationId xmlns:a16="http://schemas.microsoft.com/office/drawing/2014/main" id="{098ADEB9-CA76-AD7D-0057-7F01AE996B98}"/>
                </a:ext>
              </a:extLst>
            </p:cNvPr>
            <p:cNvPicPr>
              <a:picLocks noChangeAspect="1"/>
            </p:cNvPicPr>
            <p:nvPr/>
          </p:nvPicPr>
          <p:blipFill>
            <a:blip r:embed="rId11"/>
            <a:stretch>
              <a:fillRect/>
            </a:stretch>
          </p:blipFill>
          <p:spPr>
            <a:xfrm rot="20968494">
              <a:off x="-235630" y="2793721"/>
              <a:ext cx="2337721" cy="3600000"/>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95501484-659D-50E2-9F3D-D0E7227A419F}"/>
                </a:ext>
              </a:extLst>
            </p:cNvPr>
            <p:cNvPicPr>
              <a:picLocks noChangeAspect="1"/>
            </p:cNvPicPr>
            <p:nvPr/>
          </p:nvPicPr>
          <p:blipFill>
            <a:blip r:embed="rId12"/>
            <a:stretch>
              <a:fillRect/>
            </a:stretch>
          </p:blipFill>
          <p:spPr>
            <a:xfrm rot="393034">
              <a:off x="-354210" y="3441967"/>
              <a:ext cx="2334766" cy="3600000"/>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364C0847-7712-4285-31C9-5126E95AF54A}"/>
                </a:ext>
              </a:extLst>
            </p:cNvPr>
            <p:cNvPicPr>
              <a:picLocks noChangeAspect="1"/>
            </p:cNvPicPr>
            <p:nvPr/>
          </p:nvPicPr>
          <p:blipFill>
            <a:blip r:embed="rId13"/>
            <a:stretch>
              <a:fillRect/>
            </a:stretch>
          </p:blipFill>
          <p:spPr>
            <a:xfrm rot="20403835">
              <a:off x="247317" y="3984625"/>
              <a:ext cx="2334766" cy="3600000"/>
            </a:xfrm>
            <a:prstGeom prst="rect">
              <a:avLst/>
            </a:prstGeom>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B4542338-3D7C-3B77-49BF-2CBE7E85B596}"/>
                </a:ext>
              </a:extLst>
            </p:cNvPr>
            <p:cNvPicPr>
              <a:picLocks noChangeAspect="1"/>
            </p:cNvPicPr>
            <p:nvPr/>
          </p:nvPicPr>
          <p:blipFill>
            <a:blip r:embed="rId14"/>
            <a:stretch>
              <a:fillRect/>
            </a:stretch>
          </p:blipFill>
          <p:spPr>
            <a:xfrm rot="20796382">
              <a:off x="2283188" y="3476435"/>
              <a:ext cx="2376000" cy="3600000"/>
            </a:xfrm>
            <a:prstGeom prst="rect">
              <a:avLst/>
            </a:prstGeom>
            <a:effectLst>
              <a:outerShdw blurRad="50800" dist="38100" dir="2700000" algn="tl" rotWithShape="0">
                <a:prstClr val="black">
                  <a:alpha val="40000"/>
                </a:prstClr>
              </a:outerShdw>
            </a:effectLst>
          </p:spPr>
        </p:pic>
        <p:pic>
          <p:nvPicPr>
            <p:cNvPr id="41" name="Picture 40" descr="Text, letter&#10;&#10;Description automatically generated">
              <a:extLst>
                <a:ext uri="{FF2B5EF4-FFF2-40B4-BE49-F238E27FC236}">
                  <a16:creationId xmlns:a16="http://schemas.microsoft.com/office/drawing/2014/main" id="{B335805F-F656-A7BE-CA95-2449079E92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89265">
              <a:off x="2313290" y="4275444"/>
              <a:ext cx="2760976" cy="3600000"/>
            </a:xfrm>
            <a:prstGeom prst="rect">
              <a:avLst/>
            </a:prstGeom>
            <a:effectLst>
              <a:outerShdw blurRad="50800" dist="38100" dir="2700000" algn="tl" rotWithShape="0">
                <a:prstClr val="black">
                  <a:alpha val="40000"/>
                </a:prstClr>
              </a:outerShdw>
            </a:effectLst>
          </p:spPr>
        </p:pic>
      </p:grpSp>
      <p:grpSp>
        <p:nvGrpSpPr>
          <p:cNvPr id="48" name="Group 47">
            <a:extLst>
              <a:ext uri="{FF2B5EF4-FFF2-40B4-BE49-F238E27FC236}">
                <a16:creationId xmlns:a16="http://schemas.microsoft.com/office/drawing/2014/main" id="{601234C0-C8F7-9054-9224-C4A9348C35CE}"/>
              </a:ext>
            </a:extLst>
          </p:cNvPr>
          <p:cNvGrpSpPr/>
          <p:nvPr/>
        </p:nvGrpSpPr>
        <p:grpSpPr>
          <a:xfrm>
            <a:off x="6226805" y="4712912"/>
            <a:ext cx="5926584" cy="719017"/>
            <a:chOff x="6226805" y="4712912"/>
            <a:chExt cx="5926584" cy="719017"/>
          </a:xfrm>
        </p:grpSpPr>
        <p:sp>
          <p:nvSpPr>
            <p:cNvPr id="14" name="TextBox 13">
              <a:extLst>
                <a:ext uri="{FF2B5EF4-FFF2-40B4-BE49-F238E27FC236}">
                  <a16:creationId xmlns:a16="http://schemas.microsoft.com/office/drawing/2014/main" id="{1E3596FD-E9F6-30F9-E70A-14BC950F57F0}"/>
                </a:ext>
              </a:extLst>
            </p:cNvPr>
            <p:cNvSpPr txBox="1"/>
            <p:nvPr/>
          </p:nvSpPr>
          <p:spPr>
            <a:xfrm>
              <a:off x="8538017" y="4712912"/>
              <a:ext cx="3615372" cy="646331"/>
            </a:xfrm>
            <a:prstGeom prst="rect">
              <a:avLst/>
            </a:prstGeom>
            <a:noFill/>
          </p:spPr>
          <p:txBody>
            <a:bodyPr wrap="squar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Compilers and unified intermediate representation</a:t>
              </a:r>
            </a:p>
          </p:txBody>
        </p:sp>
        <p:grpSp>
          <p:nvGrpSpPr>
            <p:cNvPr id="47" name="Group 46">
              <a:extLst>
                <a:ext uri="{FF2B5EF4-FFF2-40B4-BE49-F238E27FC236}">
                  <a16:creationId xmlns:a16="http://schemas.microsoft.com/office/drawing/2014/main" id="{D7D231F3-5072-23F0-9838-5F8EB1E163F4}"/>
                </a:ext>
              </a:extLst>
            </p:cNvPr>
            <p:cNvGrpSpPr/>
            <p:nvPr/>
          </p:nvGrpSpPr>
          <p:grpSpPr>
            <a:xfrm>
              <a:off x="6226805" y="4729958"/>
              <a:ext cx="1640890" cy="701971"/>
              <a:chOff x="6226805" y="4729958"/>
              <a:chExt cx="1640890" cy="701971"/>
            </a:xfrm>
          </p:grpSpPr>
          <p:sp>
            <p:nvSpPr>
              <p:cNvPr id="31" name="TextBox 30">
                <a:extLst>
                  <a:ext uri="{FF2B5EF4-FFF2-40B4-BE49-F238E27FC236}">
                    <a16:creationId xmlns:a16="http://schemas.microsoft.com/office/drawing/2014/main" id="{1A3B4DB3-D92E-2169-F5B2-E0BA8CA16331}"/>
                  </a:ext>
                </a:extLst>
              </p:cNvPr>
              <p:cNvSpPr txBox="1"/>
              <p:nvPr/>
            </p:nvSpPr>
            <p:spPr>
              <a:xfrm>
                <a:off x="6226805" y="4729958"/>
                <a:ext cx="1593427" cy="646331"/>
              </a:xfrm>
              <a:prstGeom prst="rect">
                <a:avLst/>
              </a:prstGeom>
              <a:noFill/>
            </p:spPr>
            <p:txBody>
              <a:bodyPr wrap="square" rtlCol="0">
                <a:spAutoFit/>
              </a:bodyPr>
              <a:lstStyle/>
              <a:p>
                <a:pPr algn="ctr"/>
                <a:r>
                  <a:rPr lang="en-CH" sz="3600" b="1" spc="600" dirty="0">
                    <a:latin typeface="Suisse Int'l Medium" panose="020B0604000000000000" pitchFamily="34" charset="-78"/>
                    <a:ea typeface="Helvetica Neue Condensed Black" panose="02000503000000020004" pitchFamily="2" charset="0"/>
                    <a:cs typeface="Helvetica Neue Condensed Black" panose="02000503000000020004" pitchFamily="2" charset="0"/>
                  </a:rPr>
                  <a:t>HEIR</a:t>
                </a:r>
              </a:p>
            </p:txBody>
          </p:sp>
          <p:pic>
            <p:nvPicPr>
              <p:cNvPr id="42" name="Picture 4">
                <a:extLst>
                  <a:ext uri="{FF2B5EF4-FFF2-40B4-BE49-F238E27FC236}">
                    <a16:creationId xmlns:a16="http://schemas.microsoft.com/office/drawing/2014/main" id="{7CD94EC5-0E96-7623-46FE-1589A1E6D0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02620" y="5066854"/>
                <a:ext cx="365075" cy="36507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861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A5774-9153-7B3F-91A3-1117303FD37F}"/>
              </a:ext>
            </a:extLst>
          </p:cNvPr>
          <p:cNvSpPr>
            <a:spLocks noGrp="1"/>
          </p:cNvSpPr>
          <p:nvPr>
            <p:ph type="title"/>
          </p:nvPr>
        </p:nvSpPr>
        <p:spPr>
          <a:xfrm>
            <a:off x="831850" y="1709738"/>
            <a:ext cx="10515600" cy="2852737"/>
          </a:xfrm>
        </p:spPr>
        <p:txBody>
          <a:bodyPr/>
          <a:lstStyle/>
          <a:p>
            <a:r>
              <a:rPr lang="en-CH" dirty="0">
                <a:solidFill>
                  <a:schemeClr val="bg1"/>
                </a:solidFill>
              </a:rPr>
              <a:t>Real-world FHE deployments</a:t>
            </a:r>
          </a:p>
        </p:txBody>
      </p:sp>
      <p:sp>
        <p:nvSpPr>
          <p:cNvPr id="7" name="Text Placeholder 6">
            <a:extLst>
              <a:ext uri="{FF2B5EF4-FFF2-40B4-BE49-F238E27FC236}">
                <a16:creationId xmlns:a16="http://schemas.microsoft.com/office/drawing/2014/main" id="{2B349CCB-9C7A-F89F-5567-58D57CB50535}"/>
              </a:ext>
            </a:extLst>
          </p:cNvPr>
          <p:cNvSpPr>
            <a:spLocks noGrp="1"/>
          </p:cNvSpPr>
          <p:nvPr>
            <p:ph type="body" idx="1"/>
          </p:nvPr>
        </p:nvSpPr>
        <p:spPr/>
        <p:txBody>
          <a:bodyPr/>
          <a:lstStyle/>
          <a:p>
            <a:endParaRPr lang="en-CH" dirty="0"/>
          </a:p>
        </p:txBody>
      </p:sp>
      <p:sp>
        <p:nvSpPr>
          <p:cNvPr id="2" name="Slide Number Placeholder 1">
            <a:extLst>
              <a:ext uri="{FF2B5EF4-FFF2-40B4-BE49-F238E27FC236}">
                <a16:creationId xmlns:a16="http://schemas.microsoft.com/office/drawing/2014/main" id="{1FF3E172-33EB-43DC-AAE4-844FD06A11F1}"/>
              </a:ext>
            </a:extLst>
          </p:cNvPr>
          <p:cNvSpPr>
            <a:spLocks noGrp="1"/>
          </p:cNvSpPr>
          <p:nvPr>
            <p:ph type="sldNum" sz="quarter" idx="12"/>
          </p:nvPr>
        </p:nvSpPr>
        <p:spPr/>
        <p:txBody>
          <a:bodyPr/>
          <a:lstStyle/>
          <a:p>
            <a:fld id="{2C583B8F-3501-A64D-811B-281359A1CBF7}" type="slidenum">
              <a:rPr lang="en-CH" smtClean="0"/>
              <a:t>5</a:t>
            </a:fld>
            <a:endParaRPr lang="en-CH" dirty="0"/>
          </a:p>
        </p:txBody>
      </p:sp>
    </p:spTree>
    <p:extLst>
      <p:ext uri="{BB962C8B-B14F-4D97-AF65-F5344CB8AC3E}">
        <p14:creationId xmlns:p14="http://schemas.microsoft.com/office/powerpoint/2010/main" val="24785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F1D2112-ACAC-0BBC-B6CF-0CBBF2BCE1E6}"/>
              </a:ext>
            </a:extLst>
          </p:cNvPr>
          <p:cNvSpPr>
            <a:spLocks noGrp="1"/>
          </p:cNvSpPr>
          <p:nvPr>
            <p:ph type="sldNum" sz="quarter" idx="12"/>
          </p:nvPr>
        </p:nvSpPr>
        <p:spPr/>
        <p:txBody>
          <a:bodyPr/>
          <a:lstStyle/>
          <a:p>
            <a:fld id="{2C583B8F-3501-A64D-811B-281359A1CBF7}" type="slidenum">
              <a:rPr lang="en-CH" smtClean="0"/>
              <a:t>6</a:t>
            </a:fld>
            <a:endParaRPr lang="en-CH" dirty="0"/>
          </a:p>
        </p:txBody>
      </p:sp>
      <p:sp>
        <p:nvSpPr>
          <p:cNvPr id="41" name="Title 1">
            <a:extLst>
              <a:ext uri="{FF2B5EF4-FFF2-40B4-BE49-F238E27FC236}">
                <a16:creationId xmlns:a16="http://schemas.microsoft.com/office/drawing/2014/main" id="{762E2CA1-4561-8BB8-887A-FDD55C817E0F}"/>
              </a:ext>
            </a:extLst>
          </p:cNvPr>
          <p:cNvSpPr>
            <a:spLocks noGrp="1"/>
          </p:cNvSpPr>
          <p:nvPr>
            <p:ph type="title"/>
          </p:nvPr>
        </p:nvSpPr>
        <p:spPr>
          <a:xfrm>
            <a:off x="838200" y="365125"/>
            <a:ext cx="10515600" cy="1325563"/>
          </a:xfrm>
        </p:spPr>
        <p:txBody>
          <a:bodyPr/>
          <a:lstStyle/>
          <a:p>
            <a:r>
              <a:rPr lang="en-CH" dirty="0"/>
              <a:t>Deployments – Outsourcing</a:t>
            </a:r>
          </a:p>
        </p:txBody>
      </p:sp>
      <p:sp>
        <p:nvSpPr>
          <p:cNvPr id="44" name="TextBox 43">
            <a:extLst>
              <a:ext uri="{FF2B5EF4-FFF2-40B4-BE49-F238E27FC236}">
                <a16:creationId xmlns:a16="http://schemas.microsoft.com/office/drawing/2014/main" id="{0164DC62-0217-FCAE-C97E-843698255773}"/>
              </a:ext>
            </a:extLst>
          </p:cNvPr>
          <p:cNvSpPr txBox="1"/>
          <p:nvPr/>
        </p:nvSpPr>
        <p:spPr>
          <a:xfrm>
            <a:off x="9865549" y="1373934"/>
            <a:ext cx="2026517" cy="523220"/>
          </a:xfrm>
          <a:prstGeom prst="rect">
            <a:avLst/>
          </a:prstGeom>
          <a:noFill/>
        </p:spPr>
        <p:txBody>
          <a:bodyPr wrap="none" rtlCol="0">
            <a:spAutoFit/>
          </a:bodyPr>
          <a:lstStyle/>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Private Information </a:t>
            </a:r>
          </a:p>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Retrieval as a Service</a:t>
            </a:r>
            <a:endParaRPr lang="en-CH" sz="14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32" name="Group 31">
            <a:extLst>
              <a:ext uri="{FF2B5EF4-FFF2-40B4-BE49-F238E27FC236}">
                <a16:creationId xmlns:a16="http://schemas.microsoft.com/office/drawing/2014/main" id="{ADC93C8A-39FD-9F06-4FB2-2FE087DF0FAB}"/>
              </a:ext>
            </a:extLst>
          </p:cNvPr>
          <p:cNvGrpSpPr/>
          <p:nvPr/>
        </p:nvGrpSpPr>
        <p:grpSpPr>
          <a:xfrm>
            <a:off x="1123827" y="1405849"/>
            <a:ext cx="2895517" cy="5069903"/>
            <a:chOff x="1123827" y="1405849"/>
            <a:chExt cx="2895517" cy="5069903"/>
          </a:xfrm>
        </p:grpSpPr>
        <p:grpSp>
          <p:nvGrpSpPr>
            <p:cNvPr id="4" name="Group 3">
              <a:extLst>
                <a:ext uri="{FF2B5EF4-FFF2-40B4-BE49-F238E27FC236}">
                  <a16:creationId xmlns:a16="http://schemas.microsoft.com/office/drawing/2014/main" id="{D0FB2378-E0FA-06DD-6B33-EFE2D7BD3678}"/>
                </a:ext>
              </a:extLst>
            </p:cNvPr>
            <p:cNvGrpSpPr/>
            <p:nvPr/>
          </p:nvGrpSpPr>
          <p:grpSpPr>
            <a:xfrm>
              <a:off x="1123827" y="1405849"/>
              <a:ext cx="2895517" cy="5069903"/>
              <a:chOff x="1123827" y="1405849"/>
              <a:chExt cx="2895517" cy="5069903"/>
            </a:xfrm>
          </p:grpSpPr>
          <p:pic>
            <p:nvPicPr>
              <p:cNvPr id="3" name="Graphic 2">
                <a:extLst>
                  <a:ext uri="{FF2B5EF4-FFF2-40B4-BE49-F238E27FC236}">
                    <a16:creationId xmlns:a16="http://schemas.microsoft.com/office/drawing/2014/main" id="{C747F188-C004-30B1-1FEC-FE12D163C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0986" y="4319386"/>
                <a:ext cx="1080000" cy="1080000"/>
              </a:xfrm>
              <a:prstGeom prst="rect">
                <a:avLst/>
              </a:prstGeom>
            </p:spPr>
          </p:pic>
          <p:pic>
            <p:nvPicPr>
              <p:cNvPr id="6" name="Graphic 5">
                <a:extLst>
                  <a:ext uri="{FF2B5EF4-FFF2-40B4-BE49-F238E27FC236}">
                    <a16:creationId xmlns:a16="http://schemas.microsoft.com/office/drawing/2014/main" id="{4C8A0BE0-94C3-5036-73C3-5116F67A4D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76016" y="1405849"/>
                <a:ext cx="900000" cy="900000"/>
              </a:xfrm>
              <a:prstGeom prst="rect">
                <a:avLst/>
              </a:prstGeom>
            </p:spPr>
          </p:pic>
          <p:cxnSp>
            <p:nvCxnSpPr>
              <p:cNvPr id="8" name="Straight Arrow Connector 7">
                <a:extLst>
                  <a:ext uri="{FF2B5EF4-FFF2-40B4-BE49-F238E27FC236}">
                    <a16:creationId xmlns:a16="http://schemas.microsoft.com/office/drawing/2014/main" id="{2E0BDE62-7A19-AA8A-0F5D-4E9629537299}"/>
                  </a:ext>
                </a:extLst>
              </p:cNvPr>
              <p:cNvCxnSpPr/>
              <p:nvPr/>
            </p:nvCxnSpPr>
            <p:spPr>
              <a:xfrm flipV="1">
                <a:off x="2353733" y="2429939"/>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F92639-54C4-E572-E943-F9BBB2795E7E}"/>
                  </a:ext>
                </a:extLst>
              </p:cNvPr>
              <p:cNvCxnSpPr>
                <a:cxnSpLocks/>
              </p:cNvCxnSpPr>
              <p:nvPr/>
            </p:nvCxnSpPr>
            <p:spPr>
              <a:xfrm>
                <a:off x="2794000" y="2468540"/>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2F0CA8C-49FD-4886-2C69-BF9AD24A787B}"/>
                  </a:ext>
                </a:extLst>
              </p:cNvPr>
              <p:cNvSpPr txBox="1"/>
              <p:nvPr/>
            </p:nvSpPr>
            <p:spPr>
              <a:xfrm>
                <a:off x="1123827" y="3163470"/>
                <a:ext cx="926857" cy="400110"/>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enc(x)</a:t>
                </a:r>
              </a:p>
            </p:txBody>
          </p:sp>
          <p:sp>
            <p:nvSpPr>
              <p:cNvPr id="11" name="TextBox 10">
                <a:extLst>
                  <a:ext uri="{FF2B5EF4-FFF2-40B4-BE49-F238E27FC236}">
                    <a16:creationId xmlns:a16="http://schemas.microsoft.com/office/drawing/2014/main" id="{61461900-C89C-A10F-10C3-D976AECD1F55}"/>
                  </a:ext>
                </a:extLst>
              </p:cNvPr>
              <p:cNvSpPr txBox="1"/>
              <p:nvPr/>
            </p:nvSpPr>
            <p:spPr>
              <a:xfrm>
                <a:off x="2863258" y="3163470"/>
                <a:ext cx="1156086" cy="400110"/>
              </a:xfrm>
              <a:prstGeom prst="rect">
                <a:avLst/>
              </a:prstGeom>
              <a:solidFill>
                <a:schemeClr val="bg1"/>
              </a:solidFill>
            </p:spPr>
            <p:txBody>
              <a:bodyPr wrap="none" rtlCol="0">
                <a:spAutoFit/>
              </a:bodyPr>
              <a:lstStyle/>
              <a:p>
                <a:r>
                  <a:rPr lang="en-GB" sz="2000" b="1" dirty="0">
                    <a:latin typeface="Suisse Int'l Medium" panose="020B0604000000000000" pitchFamily="34" charset="-78"/>
                    <a:ea typeface="Helvetica Neue" panose="02000503000000020004" pitchFamily="2" charset="0"/>
                    <a:cs typeface="Helvetica Neue" panose="02000503000000020004" pitchFamily="2" charset="0"/>
                  </a:rPr>
                  <a:t>enc(f</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12" name="TextBox 11">
                <a:extLst>
                  <a:ext uri="{FF2B5EF4-FFF2-40B4-BE49-F238E27FC236}">
                    <a16:creationId xmlns:a16="http://schemas.microsoft.com/office/drawing/2014/main" id="{EA1507D7-CC59-E965-1A10-FCEBE8DA91E1}"/>
                  </a:ext>
                </a:extLst>
              </p:cNvPr>
              <p:cNvSpPr txBox="1"/>
              <p:nvPr/>
            </p:nvSpPr>
            <p:spPr>
              <a:xfrm>
                <a:off x="1474667" y="5644755"/>
                <a:ext cx="2122697" cy="830997"/>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Computation</a:t>
                </a:r>
              </a:p>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Outsourcing</a:t>
                </a:r>
              </a:p>
            </p:txBody>
          </p:sp>
          <p:pic>
            <p:nvPicPr>
              <p:cNvPr id="20" name="Graphic 19">
                <a:extLst>
                  <a:ext uri="{FF2B5EF4-FFF2-40B4-BE49-F238E27FC236}">
                    <a16:creationId xmlns:a16="http://schemas.microsoft.com/office/drawing/2014/main" id="{82AF848F-6896-1657-AC7B-2D5DBFE5F99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rot="18877131">
                <a:off x="2880310" y="4870242"/>
                <a:ext cx="540000" cy="540000"/>
              </a:xfrm>
              <a:prstGeom prst="rect">
                <a:avLst/>
              </a:prstGeom>
            </p:spPr>
          </p:pic>
        </p:grpSp>
        <p:sp>
          <p:nvSpPr>
            <p:cNvPr id="2" name="TextBox 1">
              <a:extLst>
                <a:ext uri="{FF2B5EF4-FFF2-40B4-BE49-F238E27FC236}">
                  <a16:creationId xmlns:a16="http://schemas.microsoft.com/office/drawing/2014/main" id="{2A02A8BF-8B9C-2C59-759E-0709B09B325F}"/>
                </a:ext>
              </a:extLst>
            </p:cNvPr>
            <p:cNvSpPr txBox="1"/>
            <p:nvPr/>
          </p:nvSpPr>
          <p:spPr>
            <a:xfrm>
              <a:off x="2872942" y="4802351"/>
              <a:ext cx="184731" cy="400110"/>
            </a:xfrm>
            <a:prstGeom prst="rect">
              <a:avLst/>
            </a:prstGeom>
            <a:noFill/>
          </p:spPr>
          <p:txBody>
            <a:bodyPr wrap="none" rtlCol="0">
              <a:spAutoFit/>
            </a:bodyPr>
            <a:lstStyle/>
            <a:p>
              <a:endParaRPr lang="en-CH" sz="20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31" name="Group 30">
            <a:extLst>
              <a:ext uri="{FF2B5EF4-FFF2-40B4-BE49-F238E27FC236}">
                <a16:creationId xmlns:a16="http://schemas.microsoft.com/office/drawing/2014/main" id="{DD8D13AE-39D4-368F-53C8-D462036AF14B}"/>
              </a:ext>
            </a:extLst>
          </p:cNvPr>
          <p:cNvGrpSpPr/>
          <p:nvPr/>
        </p:nvGrpSpPr>
        <p:grpSpPr>
          <a:xfrm>
            <a:off x="7278046" y="1405849"/>
            <a:ext cx="3507788" cy="5069903"/>
            <a:chOff x="7278046" y="1405849"/>
            <a:chExt cx="3507788" cy="5069903"/>
          </a:xfrm>
        </p:grpSpPr>
        <p:grpSp>
          <p:nvGrpSpPr>
            <p:cNvPr id="7" name="Group 6">
              <a:extLst>
                <a:ext uri="{FF2B5EF4-FFF2-40B4-BE49-F238E27FC236}">
                  <a16:creationId xmlns:a16="http://schemas.microsoft.com/office/drawing/2014/main" id="{68AD5596-179B-6D67-EBD8-5335C7B7DF49}"/>
                </a:ext>
              </a:extLst>
            </p:cNvPr>
            <p:cNvGrpSpPr/>
            <p:nvPr/>
          </p:nvGrpSpPr>
          <p:grpSpPr>
            <a:xfrm>
              <a:off x="7278046" y="1405849"/>
              <a:ext cx="3507788" cy="5069903"/>
              <a:chOff x="7278046" y="1405849"/>
              <a:chExt cx="3507788" cy="5069903"/>
            </a:xfrm>
          </p:grpSpPr>
          <p:pic>
            <p:nvPicPr>
              <p:cNvPr id="13" name="Graphic 12">
                <a:extLst>
                  <a:ext uri="{FF2B5EF4-FFF2-40B4-BE49-F238E27FC236}">
                    <a16:creationId xmlns:a16="http://schemas.microsoft.com/office/drawing/2014/main" id="{105EAB46-8A1E-C4B6-AE68-39E7E02F3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9045" y="4319386"/>
                <a:ext cx="1080000" cy="1080000"/>
              </a:xfrm>
              <a:prstGeom prst="rect">
                <a:avLst/>
              </a:prstGeom>
            </p:spPr>
          </p:pic>
          <p:pic>
            <p:nvPicPr>
              <p:cNvPr id="14" name="Graphic 13">
                <a:extLst>
                  <a:ext uri="{FF2B5EF4-FFF2-40B4-BE49-F238E27FC236}">
                    <a16:creationId xmlns:a16="http://schemas.microsoft.com/office/drawing/2014/main" id="{AEA47918-409F-4C08-03AA-7F23DBB0A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9065" y="1405849"/>
                <a:ext cx="900000" cy="900000"/>
              </a:xfrm>
              <a:prstGeom prst="rect">
                <a:avLst/>
              </a:prstGeom>
            </p:spPr>
          </p:pic>
          <p:cxnSp>
            <p:nvCxnSpPr>
              <p:cNvPr id="15" name="Straight Arrow Connector 14">
                <a:extLst>
                  <a:ext uri="{FF2B5EF4-FFF2-40B4-BE49-F238E27FC236}">
                    <a16:creationId xmlns:a16="http://schemas.microsoft.com/office/drawing/2014/main" id="{027BC337-858B-CC1E-0D5E-51E9DE30EA38}"/>
                  </a:ext>
                </a:extLst>
              </p:cNvPr>
              <p:cNvCxnSpPr/>
              <p:nvPr/>
            </p:nvCxnSpPr>
            <p:spPr>
              <a:xfrm flipV="1">
                <a:off x="8426782" y="2429939"/>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96EC47-4F54-B44E-80E0-D2A66A7725F2}"/>
                  </a:ext>
                </a:extLst>
              </p:cNvPr>
              <p:cNvCxnSpPr>
                <a:cxnSpLocks/>
              </p:cNvCxnSpPr>
              <p:nvPr/>
            </p:nvCxnSpPr>
            <p:spPr>
              <a:xfrm>
                <a:off x="8867049" y="2468540"/>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D143F7-E9D9-1457-B375-98C3AABCFC49}"/>
                  </a:ext>
                </a:extLst>
              </p:cNvPr>
              <p:cNvSpPr txBox="1"/>
              <p:nvPr/>
            </p:nvSpPr>
            <p:spPr>
              <a:xfrm>
                <a:off x="7278046" y="3177478"/>
                <a:ext cx="1075936" cy="461665"/>
              </a:xfrm>
              <a:prstGeom prst="rect">
                <a:avLst/>
              </a:prstGeom>
              <a:solidFill>
                <a:schemeClr val="bg1"/>
              </a:solidFill>
            </p:spPr>
            <p:txBody>
              <a:bodyPr wrap="none" rtlCol="0">
                <a:spAutoFit/>
              </a:bodyPr>
              <a:lstStyle/>
              <a:p>
                <a:r>
                  <a:rPr lang="en-CH" sz="2400" b="1" dirty="0">
                    <a:latin typeface="Suisse Int'l Medium" panose="020B0604000000000000" pitchFamily="34" charset="-78"/>
                    <a:ea typeface="Helvetica Neue" panose="02000503000000020004" pitchFamily="2" charset="0"/>
                    <a:cs typeface="Helvetica Neue" panose="02000503000000020004" pitchFamily="2" charset="0"/>
                  </a:rPr>
                  <a:t>enc(x)</a:t>
                </a:r>
              </a:p>
            </p:txBody>
          </p:sp>
          <p:sp>
            <p:nvSpPr>
              <p:cNvPr id="18" name="TextBox 17">
                <a:extLst>
                  <a:ext uri="{FF2B5EF4-FFF2-40B4-BE49-F238E27FC236}">
                    <a16:creationId xmlns:a16="http://schemas.microsoft.com/office/drawing/2014/main" id="{1749FA39-0D9D-9578-504A-1CA13910394A}"/>
                  </a:ext>
                </a:extLst>
              </p:cNvPr>
              <p:cNvSpPr txBox="1"/>
              <p:nvPr/>
            </p:nvSpPr>
            <p:spPr>
              <a:xfrm>
                <a:off x="8930839" y="3168697"/>
                <a:ext cx="1854995" cy="461665"/>
              </a:xfrm>
              <a:prstGeom prst="rect">
                <a:avLst/>
              </a:prstGeom>
              <a:solidFill>
                <a:schemeClr val="bg1"/>
              </a:solidFill>
            </p:spPr>
            <p:txBody>
              <a:bodyPr wrap="none" rtlCol="0">
                <a:spAutoFit/>
              </a:bodyPr>
              <a:lstStyle/>
              <a:p>
                <a:r>
                  <a:rPr lang="en-GB" sz="2400" b="1" dirty="0">
                    <a:latin typeface="Suisse Int'l Medium" panose="020B0604000000000000" pitchFamily="34" charset="-78"/>
                    <a:ea typeface="Helvetica Neue" panose="02000503000000020004" pitchFamily="2" charset="0"/>
                    <a:cs typeface="Helvetica Neue" panose="02000503000000020004" pitchFamily="2" charset="0"/>
                  </a:rPr>
                  <a:t>enc(f</a:t>
                </a: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(x,      ))</a:t>
                </a:r>
              </a:p>
            </p:txBody>
          </p:sp>
          <p:sp>
            <p:nvSpPr>
              <p:cNvPr id="19" name="TextBox 18">
                <a:extLst>
                  <a:ext uri="{FF2B5EF4-FFF2-40B4-BE49-F238E27FC236}">
                    <a16:creationId xmlns:a16="http://schemas.microsoft.com/office/drawing/2014/main" id="{F329ED76-DC5B-16B0-E161-5685D153970A}"/>
                  </a:ext>
                </a:extLst>
              </p:cNvPr>
              <p:cNvSpPr txBox="1"/>
              <p:nvPr/>
            </p:nvSpPr>
            <p:spPr>
              <a:xfrm>
                <a:off x="7603020" y="5644755"/>
                <a:ext cx="2012089" cy="830997"/>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Storage</a:t>
                </a:r>
              </a:p>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Outsourcing</a:t>
                </a:r>
              </a:p>
            </p:txBody>
          </p:sp>
          <p:pic>
            <p:nvPicPr>
              <p:cNvPr id="5" name="Graphic 4">
                <a:extLst>
                  <a:ext uri="{FF2B5EF4-FFF2-40B4-BE49-F238E27FC236}">
                    <a16:creationId xmlns:a16="http://schemas.microsoft.com/office/drawing/2014/main" id="{55D56FEE-7618-8A1F-9DD7-BFF7EAFC79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82006" y="1998893"/>
                <a:ext cx="540000" cy="540000"/>
              </a:xfrm>
              <a:prstGeom prst="rect">
                <a:avLst/>
              </a:prstGeom>
            </p:spPr>
          </p:pic>
          <p:pic>
            <p:nvPicPr>
              <p:cNvPr id="21" name="Graphic 20">
                <a:extLst>
                  <a:ext uri="{FF2B5EF4-FFF2-40B4-BE49-F238E27FC236}">
                    <a16:creationId xmlns:a16="http://schemas.microsoft.com/office/drawing/2014/main" id="{16A19629-F385-8ED2-C352-48CEE3588CC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rot="18877131">
                <a:off x="8879064" y="4870242"/>
                <a:ext cx="540000" cy="540000"/>
              </a:xfrm>
              <a:prstGeom prst="rect">
                <a:avLst/>
              </a:prstGeom>
            </p:spPr>
          </p:pic>
          <p:pic>
            <p:nvPicPr>
              <p:cNvPr id="22" name="Graphic 21">
                <a:extLst>
                  <a:ext uri="{FF2B5EF4-FFF2-40B4-BE49-F238E27FC236}">
                    <a16:creationId xmlns:a16="http://schemas.microsoft.com/office/drawing/2014/main" id="{B07CFC3A-1050-3410-4501-203F170B9F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10930" y="3163470"/>
                <a:ext cx="540000" cy="540000"/>
              </a:xfrm>
              <a:prstGeom prst="rect">
                <a:avLst/>
              </a:prstGeom>
            </p:spPr>
          </p:pic>
        </p:grpSp>
        <p:sp>
          <p:nvSpPr>
            <p:cNvPr id="26" name="TextBox 25">
              <a:extLst>
                <a:ext uri="{FF2B5EF4-FFF2-40B4-BE49-F238E27FC236}">
                  <a16:creationId xmlns:a16="http://schemas.microsoft.com/office/drawing/2014/main" id="{4B0D2556-0BC1-10E7-6866-3A88837C8A35}"/>
                </a:ext>
              </a:extLst>
            </p:cNvPr>
            <p:cNvSpPr txBox="1"/>
            <p:nvPr/>
          </p:nvSpPr>
          <p:spPr>
            <a:xfrm>
              <a:off x="8869282" y="4802351"/>
              <a:ext cx="184731" cy="400110"/>
            </a:xfrm>
            <a:prstGeom prst="rect">
              <a:avLst/>
            </a:prstGeom>
            <a:noFill/>
          </p:spPr>
          <p:txBody>
            <a:bodyPr wrap="none" rtlCol="0">
              <a:spAutoFit/>
            </a:bodyPr>
            <a:lstStyle/>
            <a:p>
              <a:endParaRPr lang="en-CH" sz="20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35" name="Group 34">
            <a:extLst>
              <a:ext uri="{FF2B5EF4-FFF2-40B4-BE49-F238E27FC236}">
                <a16:creationId xmlns:a16="http://schemas.microsoft.com/office/drawing/2014/main" id="{4D237F2E-95EF-15D5-84C7-314D54CD1FDA}"/>
              </a:ext>
            </a:extLst>
          </p:cNvPr>
          <p:cNvGrpSpPr>
            <a:grpSpLocks noChangeAspect="1"/>
          </p:cNvGrpSpPr>
          <p:nvPr/>
        </p:nvGrpSpPr>
        <p:grpSpPr>
          <a:xfrm>
            <a:off x="2109976" y="1264141"/>
            <a:ext cx="1026658" cy="1044000"/>
            <a:chOff x="8726395" y="1326362"/>
            <a:chExt cx="808568" cy="822226"/>
          </a:xfrm>
        </p:grpSpPr>
        <p:grpSp>
          <p:nvGrpSpPr>
            <p:cNvPr id="36" name="Group 35">
              <a:extLst>
                <a:ext uri="{FF2B5EF4-FFF2-40B4-BE49-F238E27FC236}">
                  <a16:creationId xmlns:a16="http://schemas.microsoft.com/office/drawing/2014/main" id="{961C9BD0-7424-01BC-2B8F-AFC284A1AD9A}"/>
                </a:ext>
              </a:extLst>
            </p:cNvPr>
            <p:cNvGrpSpPr/>
            <p:nvPr/>
          </p:nvGrpSpPr>
          <p:grpSpPr>
            <a:xfrm>
              <a:off x="8726395" y="1326362"/>
              <a:ext cx="808568" cy="720000"/>
              <a:chOff x="5025958" y="580517"/>
              <a:chExt cx="1839461" cy="1839461"/>
            </a:xfrm>
          </p:grpSpPr>
          <p:pic>
            <p:nvPicPr>
              <p:cNvPr id="38" name="Graphic 37">
                <a:extLst>
                  <a:ext uri="{FF2B5EF4-FFF2-40B4-BE49-F238E27FC236}">
                    <a16:creationId xmlns:a16="http://schemas.microsoft.com/office/drawing/2014/main" id="{2F78BB06-A072-614D-9CC5-CFBC6785F55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025958" y="580517"/>
                <a:ext cx="1839461" cy="1839461"/>
              </a:xfrm>
              <a:prstGeom prst="rect">
                <a:avLst/>
              </a:prstGeom>
            </p:spPr>
          </p:pic>
          <p:sp>
            <p:nvSpPr>
              <p:cNvPr id="39" name="Snip Same-side Corner of Rectangle 38">
                <a:extLst>
                  <a:ext uri="{FF2B5EF4-FFF2-40B4-BE49-F238E27FC236}">
                    <a16:creationId xmlns:a16="http://schemas.microsoft.com/office/drawing/2014/main" id="{1AC24136-ABFA-AB84-318A-03275CAB37BF}"/>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37" name="Graphic 36">
              <a:extLst>
                <a:ext uri="{FF2B5EF4-FFF2-40B4-BE49-F238E27FC236}">
                  <a16:creationId xmlns:a16="http://schemas.microsoft.com/office/drawing/2014/main" id="{A3B12A0F-4EBE-D500-E2B8-BF503C7C53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72425" y="1428588"/>
              <a:ext cx="720000" cy="720000"/>
            </a:xfrm>
            <a:prstGeom prst="rect">
              <a:avLst/>
            </a:prstGeom>
          </p:spPr>
        </p:pic>
      </p:grpSp>
      <p:sp>
        <p:nvSpPr>
          <p:cNvPr id="25" name="Rectangle 24">
            <a:extLst>
              <a:ext uri="{FF2B5EF4-FFF2-40B4-BE49-F238E27FC236}">
                <a16:creationId xmlns:a16="http://schemas.microsoft.com/office/drawing/2014/main" id="{F96623E4-E9A9-26D7-1A4B-EFBAEFE51323}"/>
              </a:ext>
            </a:extLst>
          </p:cNvPr>
          <p:cNvSpPr/>
          <p:nvPr/>
        </p:nvSpPr>
        <p:spPr>
          <a:xfrm>
            <a:off x="900491" y="1242714"/>
            <a:ext cx="3352800" cy="5489575"/>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dirty="0"/>
          </a:p>
        </p:txBody>
      </p:sp>
      <p:grpSp>
        <p:nvGrpSpPr>
          <p:cNvPr id="40" name="Group 39">
            <a:extLst>
              <a:ext uri="{FF2B5EF4-FFF2-40B4-BE49-F238E27FC236}">
                <a16:creationId xmlns:a16="http://schemas.microsoft.com/office/drawing/2014/main" id="{0DAF7A51-82CE-CE7A-B7D5-23C7A50E839E}"/>
              </a:ext>
            </a:extLst>
          </p:cNvPr>
          <p:cNvGrpSpPr>
            <a:grpSpLocks noChangeAspect="1"/>
          </p:cNvGrpSpPr>
          <p:nvPr/>
        </p:nvGrpSpPr>
        <p:grpSpPr>
          <a:xfrm>
            <a:off x="8182800" y="1266297"/>
            <a:ext cx="1026658" cy="1044000"/>
            <a:chOff x="8726395" y="1326362"/>
            <a:chExt cx="808568" cy="822226"/>
          </a:xfrm>
        </p:grpSpPr>
        <p:grpSp>
          <p:nvGrpSpPr>
            <p:cNvPr id="42" name="Group 41">
              <a:extLst>
                <a:ext uri="{FF2B5EF4-FFF2-40B4-BE49-F238E27FC236}">
                  <a16:creationId xmlns:a16="http://schemas.microsoft.com/office/drawing/2014/main" id="{8A411B5B-FF7A-9E6F-1796-D2163E4CAF74}"/>
                </a:ext>
              </a:extLst>
            </p:cNvPr>
            <p:cNvGrpSpPr/>
            <p:nvPr/>
          </p:nvGrpSpPr>
          <p:grpSpPr>
            <a:xfrm>
              <a:off x="8726395" y="1326362"/>
              <a:ext cx="808568" cy="720000"/>
              <a:chOff x="5025958" y="580517"/>
              <a:chExt cx="1839461" cy="1839461"/>
            </a:xfrm>
          </p:grpSpPr>
          <p:pic>
            <p:nvPicPr>
              <p:cNvPr id="45" name="Graphic 44">
                <a:extLst>
                  <a:ext uri="{FF2B5EF4-FFF2-40B4-BE49-F238E27FC236}">
                    <a16:creationId xmlns:a16="http://schemas.microsoft.com/office/drawing/2014/main" id="{E5E91B32-DF18-8DB6-E2FC-CECCFB50F96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025958" y="580517"/>
                <a:ext cx="1839461" cy="1839461"/>
              </a:xfrm>
              <a:prstGeom prst="rect">
                <a:avLst/>
              </a:prstGeom>
            </p:spPr>
          </p:pic>
          <p:sp>
            <p:nvSpPr>
              <p:cNvPr id="46" name="Snip Same-side Corner of Rectangle 45">
                <a:extLst>
                  <a:ext uri="{FF2B5EF4-FFF2-40B4-BE49-F238E27FC236}">
                    <a16:creationId xmlns:a16="http://schemas.microsoft.com/office/drawing/2014/main" id="{DAF88DE0-A55F-6729-9947-609E135C8D7F}"/>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43" name="Graphic 42">
              <a:extLst>
                <a:ext uri="{FF2B5EF4-FFF2-40B4-BE49-F238E27FC236}">
                  <a16:creationId xmlns:a16="http://schemas.microsoft.com/office/drawing/2014/main" id="{8DD10C96-9FD6-11E7-1147-591389C536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72425" y="1428588"/>
              <a:ext cx="720000" cy="720000"/>
            </a:xfrm>
            <a:prstGeom prst="rect">
              <a:avLst/>
            </a:prstGeom>
          </p:spPr>
        </p:pic>
      </p:grpSp>
    </p:spTree>
    <p:extLst>
      <p:ext uri="{BB962C8B-B14F-4D97-AF65-F5344CB8AC3E}">
        <p14:creationId xmlns:p14="http://schemas.microsoft.com/office/powerpoint/2010/main" val="13845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943BA0B1-7FB3-0C15-5F8B-50F9BE2E077F}"/>
              </a:ext>
            </a:extLst>
          </p:cNvPr>
          <p:cNvSpPr>
            <a:spLocks noGrp="1"/>
          </p:cNvSpPr>
          <p:nvPr>
            <p:ph type="sldNum" sz="quarter" idx="12"/>
          </p:nvPr>
        </p:nvSpPr>
        <p:spPr/>
        <p:txBody>
          <a:bodyPr/>
          <a:lstStyle/>
          <a:p>
            <a:fld id="{2C583B8F-3501-A64D-811B-281359A1CBF7}" type="slidenum">
              <a:rPr lang="en-CH" smtClean="0"/>
              <a:t>7</a:t>
            </a:fld>
            <a:endParaRPr lang="en-CH" dirty="0"/>
          </a:p>
        </p:txBody>
      </p:sp>
      <p:sp>
        <p:nvSpPr>
          <p:cNvPr id="2" name="Title 1">
            <a:extLst>
              <a:ext uri="{FF2B5EF4-FFF2-40B4-BE49-F238E27FC236}">
                <a16:creationId xmlns:a16="http://schemas.microsoft.com/office/drawing/2014/main" id="{9793F24D-A7C7-E210-BFA9-AFA845C6FF46}"/>
              </a:ext>
            </a:extLst>
          </p:cNvPr>
          <p:cNvSpPr>
            <a:spLocks noGrp="1"/>
          </p:cNvSpPr>
          <p:nvPr>
            <p:ph type="title"/>
          </p:nvPr>
        </p:nvSpPr>
        <p:spPr>
          <a:xfrm>
            <a:off x="838200" y="365125"/>
            <a:ext cx="10515600" cy="1325563"/>
          </a:xfrm>
        </p:spPr>
        <p:txBody>
          <a:bodyPr/>
          <a:lstStyle/>
          <a:p>
            <a:r>
              <a:rPr lang="en-CH" dirty="0"/>
              <a:t>Deployments – 2-Party Computation</a:t>
            </a:r>
          </a:p>
        </p:txBody>
      </p:sp>
      <p:grpSp>
        <p:nvGrpSpPr>
          <p:cNvPr id="4" name="Group 3">
            <a:extLst>
              <a:ext uri="{FF2B5EF4-FFF2-40B4-BE49-F238E27FC236}">
                <a16:creationId xmlns:a16="http://schemas.microsoft.com/office/drawing/2014/main" id="{973B7DED-21C5-1FFE-EC86-D97FE914190D}"/>
              </a:ext>
            </a:extLst>
          </p:cNvPr>
          <p:cNvGrpSpPr/>
          <p:nvPr/>
        </p:nvGrpSpPr>
        <p:grpSpPr>
          <a:xfrm>
            <a:off x="3583836" y="1141198"/>
            <a:ext cx="1786168" cy="1753983"/>
            <a:chOff x="3583836" y="1141198"/>
            <a:chExt cx="1786168" cy="1753983"/>
          </a:xfrm>
        </p:grpSpPr>
        <p:grpSp>
          <p:nvGrpSpPr>
            <p:cNvPr id="25" name="Group 24">
              <a:extLst>
                <a:ext uri="{FF2B5EF4-FFF2-40B4-BE49-F238E27FC236}">
                  <a16:creationId xmlns:a16="http://schemas.microsoft.com/office/drawing/2014/main" id="{C2013062-7BB0-6E01-D647-660F904D8634}"/>
                </a:ext>
              </a:extLst>
            </p:cNvPr>
            <p:cNvGrpSpPr/>
            <p:nvPr/>
          </p:nvGrpSpPr>
          <p:grpSpPr>
            <a:xfrm>
              <a:off x="3583836" y="1141198"/>
              <a:ext cx="1727475" cy="1245176"/>
              <a:chOff x="74128" y="3512809"/>
              <a:chExt cx="1242742" cy="895777"/>
            </a:xfrm>
          </p:grpSpPr>
          <p:pic>
            <p:nvPicPr>
              <p:cNvPr id="2050" name="Picture 2" descr="Confirmation prompt after sign-in">
                <a:extLst>
                  <a:ext uri="{FF2B5EF4-FFF2-40B4-BE49-F238E27FC236}">
                    <a16:creationId xmlns:a16="http://schemas.microsoft.com/office/drawing/2014/main" id="{8FBD41F0-C396-BB88-CB55-6BE91F610C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24" t="1942" r="10755" b="61524"/>
              <a:stretch/>
            </p:blipFill>
            <p:spPr bwMode="auto">
              <a:xfrm>
                <a:off x="212578" y="3743955"/>
                <a:ext cx="1104292" cy="6646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5AA1A29-BBAB-FE97-01BD-BAA686263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8" y="3512809"/>
                <a:ext cx="462293" cy="46229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0E36EB84-25C0-2AAE-88E2-816941B0F6C4}"/>
                </a:ext>
              </a:extLst>
            </p:cNvPr>
            <p:cNvSpPr txBox="1"/>
            <p:nvPr/>
          </p:nvSpPr>
          <p:spPr>
            <a:xfrm>
              <a:off x="3635234" y="2371961"/>
              <a:ext cx="1734770" cy="523220"/>
            </a:xfrm>
            <a:prstGeom prst="rect">
              <a:avLst/>
            </a:prstGeom>
            <a:noFill/>
          </p:spPr>
          <p:txBody>
            <a:bodyPr wrap="none" rtlCol="0">
              <a:spAutoFit/>
            </a:bodyPr>
            <a:lstStyle/>
            <a:p>
              <a:pPr algn="ct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Microsoft Edge </a:t>
              </a:r>
            </a:p>
            <a:p>
              <a:pPr algn="ctr"/>
              <a:r>
                <a:rPr lang="en-CH" sz="1400" b="1" dirty="0">
                  <a:latin typeface="Suisse Int'l Medium" panose="020B0604000000000000" pitchFamily="34" charset="-78"/>
                  <a:ea typeface="Helvetica Neue" panose="02000503000000020004" pitchFamily="2" charset="0"/>
                  <a:cs typeface="Helvetica Neue" panose="02000503000000020004" pitchFamily="2" charset="0"/>
                </a:rPr>
                <a:t>password monitor</a:t>
              </a:r>
            </a:p>
          </p:txBody>
        </p:sp>
      </p:grpSp>
      <p:grpSp>
        <p:nvGrpSpPr>
          <p:cNvPr id="26" name="Group 25">
            <a:extLst>
              <a:ext uri="{FF2B5EF4-FFF2-40B4-BE49-F238E27FC236}">
                <a16:creationId xmlns:a16="http://schemas.microsoft.com/office/drawing/2014/main" id="{7D570147-7C65-2D7C-377E-7103EA9A354F}"/>
              </a:ext>
            </a:extLst>
          </p:cNvPr>
          <p:cNvGrpSpPr/>
          <p:nvPr/>
        </p:nvGrpSpPr>
        <p:grpSpPr>
          <a:xfrm>
            <a:off x="6635167" y="1199805"/>
            <a:ext cx="1697324" cy="1697831"/>
            <a:chOff x="6635167" y="1199805"/>
            <a:chExt cx="1697324" cy="1697831"/>
          </a:xfrm>
        </p:grpSpPr>
        <p:pic>
          <p:nvPicPr>
            <p:cNvPr id="6152" name="Picture 8" descr="Icon image">
              <a:extLst>
                <a:ext uri="{FF2B5EF4-FFF2-40B4-BE49-F238E27FC236}">
                  <a16:creationId xmlns:a16="http://schemas.microsoft.com/office/drawing/2014/main" id="{FBE6B30B-5055-1004-D144-F25D71210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6359" y="1199805"/>
              <a:ext cx="1204918" cy="1204918"/>
            </a:xfrm>
            <a:prstGeom prst="round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023C7DE-B10D-C1B0-C670-D88046AC504E}"/>
                </a:ext>
              </a:extLst>
            </p:cNvPr>
            <p:cNvSpPr txBox="1"/>
            <p:nvPr/>
          </p:nvSpPr>
          <p:spPr>
            <a:xfrm>
              <a:off x="6635167" y="2374416"/>
              <a:ext cx="1697324" cy="523220"/>
            </a:xfrm>
            <a:prstGeom prst="rect">
              <a:avLst/>
            </a:prstGeom>
            <a:noFill/>
          </p:spPr>
          <p:txBody>
            <a:bodyPr wrap="none" rtlCol="0">
              <a:spAutoFit/>
            </a:bodyPr>
            <a:lstStyle/>
            <a:p>
              <a:pPr algn="ctr"/>
              <a:r>
                <a:rPr lang="en-GB" sz="1400" b="1" dirty="0" err="1">
                  <a:latin typeface="Suisse Int'l Medium" panose="020B0604000000000000" pitchFamily="34" charset="-78"/>
                  <a:ea typeface="Helvetica Neue" panose="02000503000000020004" pitchFamily="2" charset="0"/>
                  <a:cs typeface="Helvetica Neue" panose="02000503000000020004" pitchFamily="2" charset="0"/>
                </a:rPr>
                <a:t>Cordong</a:t>
              </a: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-I COVID</a:t>
              </a:r>
            </a:p>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tracing app</a:t>
              </a:r>
            </a:p>
          </p:txBody>
        </p:sp>
      </p:grpSp>
      <p:grpSp>
        <p:nvGrpSpPr>
          <p:cNvPr id="28" name="Group 27">
            <a:extLst>
              <a:ext uri="{FF2B5EF4-FFF2-40B4-BE49-F238E27FC236}">
                <a16:creationId xmlns:a16="http://schemas.microsoft.com/office/drawing/2014/main" id="{F04DA22F-26F5-2CED-F9C7-C45145F781A3}"/>
              </a:ext>
            </a:extLst>
          </p:cNvPr>
          <p:cNvGrpSpPr/>
          <p:nvPr/>
        </p:nvGrpSpPr>
        <p:grpSpPr>
          <a:xfrm>
            <a:off x="9537104" y="1405503"/>
            <a:ext cx="2290050" cy="1492133"/>
            <a:chOff x="9537104" y="1405503"/>
            <a:chExt cx="2290050" cy="1492133"/>
          </a:xfrm>
        </p:grpSpPr>
        <p:pic>
          <p:nvPicPr>
            <p:cNvPr id="6150" name="Picture 6">
              <a:extLst>
                <a:ext uri="{FF2B5EF4-FFF2-40B4-BE49-F238E27FC236}">
                  <a16:creationId xmlns:a16="http://schemas.microsoft.com/office/drawing/2014/main" id="{B4579F4D-E172-A994-3291-E18C9A1EB0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2809" y="1405503"/>
              <a:ext cx="1758779" cy="900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B4374FE-9319-9751-CA62-BEC871D3D858}"/>
                </a:ext>
              </a:extLst>
            </p:cNvPr>
            <p:cNvSpPr txBox="1"/>
            <p:nvPr/>
          </p:nvSpPr>
          <p:spPr>
            <a:xfrm>
              <a:off x="9537104" y="2374416"/>
              <a:ext cx="2290050" cy="523220"/>
            </a:xfrm>
            <a:prstGeom prst="rect">
              <a:avLst/>
            </a:prstGeom>
            <a:noFill/>
          </p:spPr>
          <p:txBody>
            <a:bodyPr wrap="none" rtlCol="0">
              <a:spAutoFit/>
            </a:bodyPr>
            <a:lstStyle/>
            <a:p>
              <a:pPr algn="ctr"/>
              <a:r>
                <a:rPr lang="en-GB" sz="1400" b="1" dirty="0" err="1">
                  <a:latin typeface="Suisse Int'l Medium" panose="020B0604000000000000" pitchFamily="34" charset="-78"/>
                  <a:ea typeface="Helvetica Neue" panose="02000503000000020004" pitchFamily="2" charset="0"/>
                  <a:cs typeface="Helvetica Neue" panose="02000503000000020004" pitchFamily="2" charset="0"/>
                </a:rPr>
                <a:t>Beomdong</a:t>
              </a: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-I restraining </a:t>
              </a:r>
            </a:p>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order enforcement app </a:t>
              </a:r>
              <a:endParaRPr lang="en-CH" sz="14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58" name="Group 57">
            <a:extLst>
              <a:ext uri="{FF2B5EF4-FFF2-40B4-BE49-F238E27FC236}">
                <a16:creationId xmlns:a16="http://schemas.microsoft.com/office/drawing/2014/main" id="{28896DC0-282C-9523-D423-DAFC80FD7B15}"/>
              </a:ext>
            </a:extLst>
          </p:cNvPr>
          <p:cNvGrpSpPr/>
          <p:nvPr/>
        </p:nvGrpSpPr>
        <p:grpSpPr>
          <a:xfrm>
            <a:off x="1123827" y="1405849"/>
            <a:ext cx="3155203" cy="5069903"/>
            <a:chOff x="1123827" y="1405849"/>
            <a:chExt cx="3155203" cy="5069903"/>
          </a:xfrm>
        </p:grpSpPr>
        <p:grpSp>
          <p:nvGrpSpPr>
            <p:cNvPr id="34" name="Group 33">
              <a:extLst>
                <a:ext uri="{FF2B5EF4-FFF2-40B4-BE49-F238E27FC236}">
                  <a16:creationId xmlns:a16="http://schemas.microsoft.com/office/drawing/2014/main" id="{AA7EA747-3366-82E1-02F8-49E9F41D9E01}"/>
                </a:ext>
              </a:extLst>
            </p:cNvPr>
            <p:cNvGrpSpPr/>
            <p:nvPr/>
          </p:nvGrpSpPr>
          <p:grpSpPr>
            <a:xfrm>
              <a:off x="1123827" y="1405849"/>
              <a:ext cx="3155203" cy="5069903"/>
              <a:chOff x="1123827" y="1405849"/>
              <a:chExt cx="3155203" cy="5069903"/>
            </a:xfrm>
          </p:grpSpPr>
          <p:pic>
            <p:nvPicPr>
              <p:cNvPr id="36" name="Graphic 35">
                <a:extLst>
                  <a:ext uri="{FF2B5EF4-FFF2-40B4-BE49-F238E27FC236}">
                    <a16:creationId xmlns:a16="http://schemas.microsoft.com/office/drawing/2014/main" id="{1C9A6A29-5F19-E365-47AB-7C9EF7C584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0986" y="4319386"/>
                <a:ext cx="1080000" cy="1080000"/>
              </a:xfrm>
              <a:prstGeom prst="rect">
                <a:avLst/>
              </a:prstGeom>
            </p:spPr>
          </p:pic>
          <p:pic>
            <p:nvPicPr>
              <p:cNvPr id="37" name="Graphic 36">
                <a:extLst>
                  <a:ext uri="{FF2B5EF4-FFF2-40B4-BE49-F238E27FC236}">
                    <a16:creationId xmlns:a16="http://schemas.microsoft.com/office/drawing/2014/main" id="{BFCCDFC1-CFA7-5130-8C29-5B07B92668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76016" y="1405849"/>
                <a:ext cx="900000" cy="900000"/>
              </a:xfrm>
              <a:prstGeom prst="rect">
                <a:avLst/>
              </a:prstGeom>
            </p:spPr>
          </p:pic>
          <p:cxnSp>
            <p:nvCxnSpPr>
              <p:cNvPr id="38" name="Straight Arrow Connector 37">
                <a:extLst>
                  <a:ext uri="{FF2B5EF4-FFF2-40B4-BE49-F238E27FC236}">
                    <a16:creationId xmlns:a16="http://schemas.microsoft.com/office/drawing/2014/main" id="{8F0047C0-9AE6-ECC9-143A-681D74F73494}"/>
                  </a:ext>
                </a:extLst>
              </p:cNvPr>
              <p:cNvCxnSpPr/>
              <p:nvPr/>
            </p:nvCxnSpPr>
            <p:spPr>
              <a:xfrm flipV="1">
                <a:off x="2353733" y="2429939"/>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FF6D7A2-BAE0-C4BE-CE82-E687815DCDC0}"/>
                  </a:ext>
                </a:extLst>
              </p:cNvPr>
              <p:cNvCxnSpPr>
                <a:cxnSpLocks/>
              </p:cNvCxnSpPr>
              <p:nvPr/>
            </p:nvCxnSpPr>
            <p:spPr>
              <a:xfrm>
                <a:off x="2794000" y="2468540"/>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C89BC45-38CD-2E4C-AC1F-B9EF17234B4D}"/>
                  </a:ext>
                </a:extLst>
              </p:cNvPr>
              <p:cNvSpPr txBox="1"/>
              <p:nvPr/>
            </p:nvSpPr>
            <p:spPr>
              <a:xfrm>
                <a:off x="1123827" y="3163470"/>
                <a:ext cx="926857" cy="400110"/>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enc(x)</a:t>
                </a:r>
              </a:p>
            </p:txBody>
          </p:sp>
          <p:sp>
            <p:nvSpPr>
              <p:cNvPr id="41" name="TextBox 40">
                <a:extLst>
                  <a:ext uri="{FF2B5EF4-FFF2-40B4-BE49-F238E27FC236}">
                    <a16:creationId xmlns:a16="http://schemas.microsoft.com/office/drawing/2014/main" id="{BAB1909F-57A9-1FA6-AB01-999EAF742260}"/>
                  </a:ext>
                </a:extLst>
              </p:cNvPr>
              <p:cNvSpPr txBox="1"/>
              <p:nvPr/>
            </p:nvSpPr>
            <p:spPr>
              <a:xfrm>
                <a:off x="2863258" y="3163470"/>
                <a:ext cx="1415772" cy="400110"/>
              </a:xfrm>
              <a:prstGeom prst="rect">
                <a:avLst/>
              </a:prstGeom>
              <a:solidFill>
                <a:schemeClr val="bg1"/>
              </a:solidFill>
            </p:spPr>
            <p:txBody>
              <a:bodyPr wrap="none" rtlCol="0">
                <a:spAutoFit/>
              </a:bodyPr>
              <a:lstStyle/>
              <a:p>
                <a:r>
                  <a:rPr lang="en-GB" sz="2000" b="1" dirty="0">
                    <a:latin typeface="Suisse Int'l Medium" panose="020B0604000000000000" pitchFamily="34" charset="-78"/>
                    <a:ea typeface="Helvetica Neue" panose="02000503000000020004" pitchFamily="2" charset="0"/>
                    <a:cs typeface="Helvetica Neue" panose="02000503000000020004" pitchFamily="2" charset="0"/>
                  </a:rPr>
                  <a:t>enc(f</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 y))</a:t>
                </a:r>
              </a:p>
            </p:txBody>
          </p:sp>
          <p:sp>
            <p:nvSpPr>
              <p:cNvPr id="42" name="TextBox 41">
                <a:extLst>
                  <a:ext uri="{FF2B5EF4-FFF2-40B4-BE49-F238E27FC236}">
                    <a16:creationId xmlns:a16="http://schemas.microsoft.com/office/drawing/2014/main" id="{66D92FAD-8D40-65E3-1CE4-BD6395656F4C}"/>
                  </a:ext>
                </a:extLst>
              </p:cNvPr>
              <p:cNvSpPr txBox="1"/>
              <p:nvPr/>
            </p:nvSpPr>
            <p:spPr>
              <a:xfrm>
                <a:off x="1424172" y="5644755"/>
                <a:ext cx="2223687" cy="830997"/>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Server-driven</a:t>
                </a:r>
              </a:p>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2PC</a:t>
                </a:r>
              </a:p>
            </p:txBody>
          </p:sp>
          <p:pic>
            <p:nvPicPr>
              <p:cNvPr id="43" name="Graphic 42">
                <a:extLst>
                  <a:ext uri="{FF2B5EF4-FFF2-40B4-BE49-F238E27FC236}">
                    <a16:creationId xmlns:a16="http://schemas.microsoft.com/office/drawing/2014/main" id="{B6ED2509-29A5-0186-7A34-30219B39D93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rot="18877131">
                <a:off x="2880310" y="4870242"/>
                <a:ext cx="540000" cy="540000"/>
              </a:xfrm>
              <a:prstGeom prst="rect">
                <a:avLst/>
              </a:prstGeom>
            </p:spPr>
          </p:pic>
        </p:grpSp>
        <p:sp>
          <p:nvSpPr>
            <p:cNvPr id="56" name="TextBox 55">
              <a:extLst>
                <a:ext uri="{FF2B5EF4-FFF2-40B4-BE49-F238E27FC236}">
                  <a16:creationId xmlns:a16="http://schemas.microsoft.com/office/drawing/2014/main" id="{5847DD73-466F-F14A-437D-86F8369A3B6E}"/>
                </a:ext>
              </a:extLst>
            </p:cNvPr>
            <p:cNvSpPr txBox="1"/>
            <p:nvPr/>
          </p:nvSpPr>
          <p:spPr>
            <a:xfrm>
              <a:off x="2999496" y="2187140"/>
              <a:ext cx="317716" cy="400110"/>
            </a:xfrm>
            <a:prstGeom prst="rect">
              <a:avLst/>
            </a:prstGeom>
            <a:no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y</a:t>
              </a:r>
            </a:p>
          </p:txBody>
        </p:sp>
      </p:grpSp>
      <p:grpSp>
        <p:nvGrpSpPr>
          <p:cNvPr id="59" name="Group 58">
            <a:extLst>
              <a:ext uri="{FF2B5EF4-FFF2-40B4-BE49-F238E27FC236}">
                <a16:creationId xmlns:a16="http://schemas.microsoft.com/office/drawing/2014/main" id="{03132386-9A94-29ED-6C35-32B08039A153}"/>
              </a:ext>
            </a:extLst>
          </p:cNvPr>
          <p:cNvGrpSpPr/>
          <p:nvPr/>
        </p:nvGrpSpPr>
        <p:grpSpPr>
          <a:xfrm>
            <a:off x="7452677" y="1135503"/>
            <a:ext cx="3155203" cy="5339903"/>
            <a:chOff x="7452677" y="1135503"/>
            <a:chExt cx="3155203" cy="5339903"/>
          </a:xfrm>
        </p:grpSpPr>
        <p:grpSp>
          <p:nvGrpSpPr>
            <p:cNvPr id="46" name="Group 45">
              <a:extLst>
                <a:ext uri="{FF2B5EF4-FFF2-40B4-BE49-F238E27FC236}">
                  <a16:creationId xmlns:a16="http://schemas.microsoft.com/office/drawing/2014/main" id="{9CDCA9B3-0AAF-5265-5A1A-2195C03F2FD0}"/>
                </a:ext>
              </a:extLst>
            </p:cNvPr>
            <p:cNvGrpSpPr/>
            <p:nvPr/>
          </p:nvGrpSpPr>
          <p:grpSpPr>
            <a:xfrm>
              <a:off x="7452677" y="1135503"/>
              <a:ext cx="3155203" cy="5339903"/>
              <a:chOff x="1123827" y="1135849"/>
              <a:chExt cx="3155203" cy="5339903"/>
            </a:xfrm>
          </p:grpSpPr>
          <p:pic>
            <p:nvPicPr>
              <p:cNvPr id="49" name="Graphic 48">
                <a:extLst>
                  <a:ext uri="{FF2B5EF4-FFF2-40B4-BE49-F238E27FC236}">
                    <a16:creationId xmlns:a16="http://schemas.microsoft.com/office/drawing/2014/main" id="{6C6FA630-C6EE-8C7A-A8A2-CE84EF9EAC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76016" y="1405849"/>
                <a:ext cx="900000" cy="900000"/>
              </a:xfrm>
              <a:prstGeom prst="rect">
                <a:avLst/>
              </a:prstGeom>
            </p:spPr>
          </p:pic>
          <p:cxnSp>
            <p:nvCxnSpPr>
              <p:cNvPr id="50" name="Straight Arrow Connector 49">
                <a:extLst>
                  <a:ext uri="{FF2B5EF4-FFF2-40B4-BE49-F238E27FC236}">
                    <a16:creationId xmlns:a16="http://schemas.microsoft.com/office/drawing/2014/main" id="{F7043516-1EE2-75A0-8860-418378AE612E}"/>
                  </a:ext>
                </a:extLst>
              </p:cNvPr>
              <p:cNvCxnSpPr/>
              <p:nvPr/>
            </p:nvCxnSpPr>
            <p:spPr>
              <a:xfrm flipV="1">
                <a:off x="2353733" y="2429939"/>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0B37803-4150-84B3-F100-C1A40A3721A3}"/>
                  </a:ext>
                </a:extLst>
              </p:cNvPr>
              <p:cNvCxnSpPr>
                <a:cxnSpLocks/>
              </p:cNvCxnSpPr>
              <p:nvPr/>
            </p:nvCxnSpPr>
            <p:spPr>
              <a:xfrm>
                <a:off x="2794000" y="2468540"/>
                <a:ext cx="0" cy="180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4D4D4E0-8EC2-11FB-6D82-A4080E4BF4E8}"/>
                  </a:ext>
                </a:extLst>
              </p:cNvPr>
              <p:cNvSpPr txBox="1"/>
              <p:nvPr/>
            </p:nvSpPr>
            <p:spPr>
              <a:xfrm>
                <a:off x="1123827" y="3163470"/>
                <a:ext cx="926857" cy="400110"/>
              </a:xfrm>
              <a:prstGeom prst="rect">
                <a:avLst/>
              </a:prstGeom>
              <a:solidFill>
                <a:schemeClr val="bg1"/>
              </a:solid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enc(x)</a:t>
                </a:r>
              </a:p>
            </p:txBody>
          </p:sp>
          <p:sp>
            <p:nvSpPr>
              <p:cNvPr id="53" name="TextBox 52">
                <a:extLst>
                  <a:ext uri="{FF2B5EF4-FFF2-40B4-BE49-F238E27FC236}">
                    <a16:creationId xmlns:a16="http://schemas.microsoft.com/office/drawing/2014/main" id="{39F28AB0-FCF5-727F-E7FF-8E3312672423}"/>
                  </a:ext>
                </a:extLst>
              </p:cNvPr>
              <p:cNvSpPr txBox="1"/>
              <p:nvPr/>
            </p:nvSpPr>
            <p:spPr>
              <a:xfrm>
                <a:off x="2863258" y="3163470"/>
                <a:ext cx="1415772" cy="400110"/>
              </a:xfrm>
              <a:prstGeom prst="rect">
                <a:avLst/>
              </a:prstGeom>
              <a:solidFill>
                <a:schemeClr val="bg1"/>
              </a:solidFill>
            </p:spPr>
            <p:txBody>
              <a:bodyPr wrap="none" rtlCol="0">
                <a:spAutoFit/>
              </a:bodyPr>
              <a:lstStyle/>
              <a:p>
                <a:r>
                  <a:rPr lang="en-GB" sz="2000" b="1" dirty="0">
                    <a:latin typeface="Suisse Int'l Medium" panose="020B0604000000000000" pitchFamily="34" charset="-78"/>
                    <a:ea typeface="Helvetica Neue" panose="02000503000000020004" pitchFamily="2" charset="0"/>
                    <a:cs typeface="Helvetica Neue" panose="02000503000000020004" pitchFamily="2" charset="0"/>
                  </a:rPr>
                  <a:t>enc(f</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 y))</a:t>
                </a:r>
              </a:p>
            </p:txBody>
          </p:sp>
          <p:sp>
            <p:nvSpPr>
              <p:cNvPr id="54" name="TextBox 53">
                <a:extLst>
                  <a:ext uri="{FF2B5EF4-FFF2-40B4-BE49-F238E27FC236}">
                    <a16:creationId xmlns:a16="http://schemas.microsoft.com/office/drawing/2014/main" id="{D3F25033-3A11-7BF8-DD8B-AF1802B33136}"/>
                  </a:ext>
                </a:extLst>
              </p:cNvPr>
              <p:cNvSpPr txBox="1"/>
              <p:nvPr/>
            </p:nvSpPr>
            <p:spPr>
              <a:xfrm>
                <a:off x="1473805" y="5644755"/>
                <a:ext cx="2124429" cy="830997"/>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Client-driven</a:t>
                </a:r>
              </a:p>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2PC</a:t>
                </a:r>
              </a:p>
            </p:txBody>
          </p:sp>
          <p:pic>
            <p:nvPicPr>
              <p:cNvPr id="55" name="Graphic 54">
                <a:extLst>
                  <a:ext uri="{FF2B5EF4-FFF2-40B4-BE49-F238E27FC236}">
                    <a16:creationId xmlns:a16="http://schemas.microsoft.com/office/drawing/2014/main" id="{6BA43AB3-4418-A3C4-3B7C-2F9E6B8EA60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rot="18877131">
                <a:off x="3072635" y="1135849"/>
                <a:ext cx="540000" cy="540000"/>
              </a:xfrm>
              <a:prstGeom prst="rect">
                <a:avLst/>
              </a:prstGeom>
            </p:spPr>
          </p:pic>
          <p:pic>
            <p:nvPicPr>
              <p:cNvPr id="48" name="Graphic 47">
                <a:extLst>
                  <a:ext uri="{FF2B5EF4-FFF2-40B4-BE49-F238E27FC236}">
                    <a16:creationId xmlns:a16="http://schemas.microsoft.com/office/drawing/2014/main" id="{E236912B-6C61-03EC-EE58-38E3858D05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0986" y="4319386"/>
                <a:ext cx="1080000" cy="1080000"/>
              </a:xfrm>
              <a:prstGeom prst="rect">
                <a:avLst/>
              </a:prstGeom>
            </p:spPr>
          </p:pic>
        </p:grpSp>
        <p:sp>
          <p:nvSpPr>
            <p:cNvPr id="57" name="TextBox 56">
              <a:extLst>
                <a:ext uri="{FF2B5EF4-FFF2-40B4-BE49-F238E27FC236}">
                  <a16:creationId xmlns:a16="http://schemas.microsoft.com/office/drawing/2014/main" id="{AC545361-8765-AFDD-A8E5-D4EE81B92870}"/>
                </a:ext>
              </a:extLst>
            </p:cNvPr>
            <p:cNvSpPr txBox="1"/>
            <p:nvPr/>
          </p:nvSpPr>
          <p:spPr>
            <a:xfrm>
              <a:off x="9234937" y="4995450"/>
              <a:ext cx="317716" cy="400110"/>
            </a:xfrm>
            <a:prstGeom prst="rect">
              <a:avLst/>
            </a:prstGeom>
            <a:noFill/>
          </p:spPr>
          <p:txBody>
            <a:bodyPr wrap="none" rtlCol="0">
              <a:sp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y</a:t>
              </a:r>
            </a:p>
          </p:txBody>
        </p:sp>
      </p:grpSp>
      <p:grpSp>
        <p:nvGrpSpPr>
          <p:cNvPr id="60" name="Group 59">
            <a:extLst>
              <a:ext uri="{FF2B5EF4-FFF2-40B4-BE49-F238E27FC236}">
                <a16:creationId xmlns:a16="http://schemas.microsoft.com/office/drawing/2014/main" id="{B5FC9B04-1410-2D4A-20EB-EEF8D12F6A64}"/>
              </a:ext>
            </a:extLst>
          </p:cNvPr>
          <p:cNvGrpSpPr>
            <a:grpSpLocks noChangeAspect="1"/>
          </p:cNvGrpSpPr>
          <p:nvPr/>
        </p:nvGrpSpPr>
        <p:grpSpPr>
          <a:xfrm>
            <a:off x="2109976" y="1264141"/>
            <a:ext cx="1026658" cy="1044000"/>
            <a:chOff x="8726395" y="1326362"/>
            <a:chExt cx="808568" cy="822226"/>
          </a:xfrm>
        </p:grpSpPr>
        <p:grpSp>
          <p:nvGrpSpPr>
            <p:cNvPr id="61" name="Group 60">
              <a:extLst>
                <a:ext uri="{FF2B5EF4-FFF2-40B4-BE49-F238E27FC236}">
                  <a16:creationId xmlns:a16="http://schemas.microsoft.com/office/drawing/2014/main" id="{125C8864-2AEC-C1FA-95A9-B05607A2EB2B}"/>
                </a:ext>
              </a:extLst>
            </p:cNvPr>
            <p:cNvGrpSpPr/>
            <p:nvPr/>
          </p:nvGrpSpPr>
          <p:grpSpPr>
            <a:xfrm>
              <a:off x="8726395" y="1326362"/>
              <a:ext cx="808568" cy="720000"/>
              <a:chOff x="5025958" y="580517"/>
              <a:chExt cx="1839461" cy="1839461"/>
            </a:xfrm>
          </p:grpSpPr>
          <p:pic>
            <p:nvPicPr>
              <p:cNvPr id="63" name="Graphic 62">
                <a:extLst>
                  <a:ext uri="{FF2B5EF4-FFF2-40B4-BE49-F238E27FC236}">
                    <a16:creationId xmlns:a16="http://schemas.microsoft.com/office/drawing/2014/main" id="{C4B83E09-18E1-B556-10B4-09924D8B770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5025958" y="580517"/>
                <a:ext cx="1839461" cy="1839461"/>
              </a:xfrm>
              <a:prstGeom prst="rect">
                <a:avLst/>
              </a:prstGeom>
            </p:spPr>
          </p:pic>
          <p:sp>
            <p:nvSpPr>
              <p:cNvPr id="2048" name="Snip Same-side Corner of Rectangle 2047">
                <a:extLst>
                  <a:ext uri="{FF2B5EF4-FFF2-40B4-BE49-F238E27FC236}">
                    <a16:creationId xmlns:a16="http://schemas.microsoft.com/office/drawing/2014/main" id="{77A8AE8E-0290-9293-E171-A8D5D8AF99AE}"/>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62" name="Graphic 61">
              <a:extLst>
                <a:ext uri="{FF2B5EF4-FFF2-40B4-BE49-F238E27FC236}">
                  <a16:creationId xmlns:a16="http://schemas.microsoft.com/office/drawing/2014/main" id="{6554D37B-2502-7A3E-A9A0-004548A24B6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72425" y="1428588"/>
              <a:ext cx="720000" cy="720000"/>
            </a:xfrm>
            <a:prstGeom prst="rect">
              <a:avLst/>
            </a:prstGeom>
          </p:spPr>
        </p:pic>
      </p:grpSp>
      <p:grpSp>
        <p:nvGrpSpPr>
          <p:cNvPr id="2049" name="Group 2048">
            <a:extLst>
              <a:ext uri="{FF2B5EF4-FFF2-40B4-BE49-F238E27FC236}">
                <a16:creationId xmlns:a16="http://schemas.microsoft.com/office/drawing/2014/main" id="{1F455F70-8D04-0481-20BC-82F55C08A4C1}"/>
              </a:ext>
            </a:extLst>
          </p:cNvPr>
          <p:cNvGrpSpPr/>
          <p:nvPr/>
        </p:nvGrpSpPr>
        <p:grpSpPr>
          <a:xfrm>
            <a:off x="8369836" y="4319608"/>
            <a:ext cx="1080000" cy="1080000"/>
            <a:chOff x="6862390" y="2925000"/>
            <a:chExt cx="1080000" cy="1080000"/>
          </a:xfrm>
        </p:grpSpPr>
        <p:grpSp>
          <p:nvGrpSpPr>
            <p:cNvPr id="2051" name="Group 2050">
              <a:extLst>
                <a:ext uri="{FF2B5EF4-FFF2-40B4-BE49-F238E27FC236}">
                  <a16:creationId xmlns:a16="http://schemas.microsoft.com/office/drawing/2014/main" id="{7F9D1D92-23F3-D9BA-CA37-C92D753A87E9}"/>
                </a:ext>
              </a:extLst>
            </p:cNvPr>
            <p:cNvGrpSpPr/>
            <p:nvPr/>
          </p:nvGrpSpPr>
          <p:grpSpPr>
            <a:xfrm>
              <a:off x="7154778" y="2969776"/>
              <a:ext cx="495224" cy="495224"/>
              <a:chOff x="7181126" y="2925000"/>
              <a:chExt cx="504000" cy="504000"/>
            </a:xfrm>
          </p:grpSpPr>
          <p:pic>
            <p:nvPicPr>
              <p:cNvPr id="2054" name="Graphic 2053">
                <a:extLst>
                  <a:ext uri="{FF2B5EF4-FFF2-40B4-BE49-F238E27FC236}">
                    <a16:creationId xmlns:a16="http://schemas.microsoft.com/office/drawing/2014/main" id="{B3043C44-DC44-17FB-59A5-871CF2E5DFC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81126" y="2925000"/>
                <a:ext cx="504000" cy="504000"/>
              </a:xfrm>
              <a:prstGeom prst="rect">
                <a:avLst/>
              </a:prstGeom>
            </p:spPr>
          </p:pic>
          <p:sp>
            <p:nvSpPr>
              <p:cNvPr id="2055" name="Oval 2054">
                <a:extLst>
                  <a:ext uri="{FF2B5EF4-FFF2-40B4-BE49-F238E27FC236}">
                    <a16:creationId xmlns:a16="http://schemas.microsoft.com/office/drawing/2014/main" id="{893B1682-9754-E159-2D1D-01466B666DE6}"/>
                  </a:ext>
                </a:extLst>
              </p:cNvPr>
              <p:cNvSpPr/>
              <p:nvPr/>
            </p:nvSpPr>
            <p:spPr>
              <a:xfrm>
                <a:off x="7219894" y="2963768"/>
                <a:ext cx="426464" cy="4264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2053" name="Graphic 2052">
              <a:extLst>
                <a:ext uri="{FF2B5EF4-FFF2-40B4-BE49-F238E27FC236}">
                  <a16:creationId xmlns:a16="http://schemas.microsoft.com/office/drawing/2014/main" id="{5D46E26E-62CC-0A76-C822-DA6AEE2119E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62390" y="2925000"/>
              <a:ext cx="1080000" cy="1080000"/>
            </a:xfrm>
            <a:prstGeom prst="rect">
              <a:avLst/>
            </a:prstGeom>
          </p:spPr>
        </p:pic>
      </p:grpSp>
    </p:spTree>
    <p:extLst>
      <p:ext uri="{BB962C8B-B14F-4D97-AF65-F5344CB8AC3E}">
        <p14:creationId xmlns:p14="http://schemas.microsoft.com/office/powerpoint/2010/main" val="168175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1C4C-D4D9-1B97-DF34-B8B8689A2B88}"/>
              </a:ext>
            </a:extLst>
          </p:cNvPr>
          <p:cNvSpPr>
            <a:spLocks noGrp="1"/>
          </p:cNvSpPr>
          <p:nvPr>
            <p:ph type="title"/>
          </p:nvPr>
        </p:nvSpPr>
        <p:spPr>
          <a:xfrm>
            <a:off x="838199" y="365125"/>
            <a:ext cx="11104457" cy="1325563"/>
          </a:xfrm>
        </p:spPr>
        <p:txBody>
          <a:bodyPr>
            <a:normAutofit/>
          </a:bodyPr>
          <a:lstStyle/>
          <a:p>
            <a:r>
              <a:rPr lang="en-CH" dirty="0"/>
              <a:t>Deployments – Multi-Party Computation</a:t>
            </a:r>
            <a:br>
              <a:rPr lang="en-CH" dirty="0"/>
            </a:br>
            <a:endParaRPr lang="en-CH" dirty="0"/>
          </a:p>
        </p:txBody>
      </p:sp>
      <p:sp>
        <p:nvSpPr>
          <p:cNvPr id="2060" name="Slide Number Placeholder 2059">
            <a:extLst>
              <a:ext uri="{FF2B5EF4-FFF2-40B4-BE49-F238E27FC236}">
                <a16:creationId xmlns:a16="http://schemas.microsoft.com/office/drawing/2014/main" id="{B404EC43-F24A-1284-AB59-717E8D29F2D3}"/>
              </a:ext>
            </a:extLst>
          </p:cNvPr>
          <p:cNvSpPr>
            <a:spLocks noGrp="1"/>
          </p:cNvSpPr>
          <p:nvPr>
            <p:ph type="sldNum" sz="quarter" idx="12"/>
          </p:nvPr>
        </p:nvSpPr>
        <p:spPr/>
        <p:txBody>
          <a:bodyPr/>
          <a:lstStyle/>
          <a:p>
            <a:fld id="{2C583B8F-3501-A64D-811B-281359A1CBF7}" type="slidenum">
              <a:rPr lang="en-CH" smtClean="0"/>
              <a:t>8</a:t>
            </a:fld>
            <a:endParaRPr lang="en-CH" dirty="0"/>
          </a:p>
        </p:txBody>
      </p:sp>
      <p:sp>
        <p:nvSpPr>
          <p:cNvPr id="38" name="TextBox 37">
            <a:extLst>
              <a:ext uri="{FF2B5EF4-FFF2-40B4-BE49-F238E27FC236}">
                <a16:creationId xmlns:a16="http://schemas.microsoft.com/office/drawing/2014/main" id="{41AF3EF3-37FF-0FB7-4088-BCE1295C8F9B}"/>
              </a:ext>
            </a:extLst>
          </p:cNvPr>
          <p:cNvSpPr txBox="1"/>
          <p:nvPr/>
        </p:nvSpPr>
        <p:spPr>
          <a:xfrm>
            <a:off x="10351005" y="1561037"/>
            <a:ext cx="1234633" cy="523220"/>
          </a:xfrm>
          <a:prstGeom prst="rect">
            <a:avLst/>
          </a:prstGeom>
          <a:noFill/>
        </p:spPr>
        <p:txBody>
          <a:bodyPr wrap="none" rtlCol="0">
            <a:spAutoFit/>
          </a:bodyPr>
          <a:lstStyle/>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encrypted</a:t>
            </a:r>
          </a:p>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blockchains</a:t>
            </a:r>
            <a:endParaRPr lang="en-CH" sz="14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nvGrpSpPr>
          <p:cNvPr id="52" name="Group 51">
            <a:extLst>
              <a:ext uri="{FF2B5EF4-FFF2-40B4-BE49-F238E27FC236}">
                <a16:creationId xmlns:a16="http://schemas.microsoft.com/office/drawing/2014/main" id="{F6AE5856-794A-C1CD-FDCC-4CE34FED46DF}"/>
              </a:ext>
            </a:extLst>
          </p:cNvPr>
          <p:cNvGrpSpPr/>
          <p:nvPr/>
        </p:nvGrpSpPr>
        <p:grpSpPr>
          <a:xfrm>
            <a:off x="249343" y="1101449"/>
            <a:ext cx="4989131" cy="1675847"/>
            <a:chOff x="249343" y="1101449"/>
            <a:chExt cx="4989131" cy="1675847"/>
          </a:xfrm>
        </p:grpSpPr>
        <p:sp>
          <p:nvSpPr>
            <p:cNvPr id="5" name="TextBox 4">
              <a:extLst>
                <a:ext uri="{FF2B5EF4-FFF2-40B4-BE49-F238E27FC236}">
                  <a16:creationId xmlns:a16="http://schemas.microsoft.com/office/drawing/2014/main" id="{21AF42E0-52F5-2E23-B468-B0E01FDE0D46}"/>
                </a:ext>
              </a:extLst>
            </p:cNvPr>
            <p:cNvSpPr txBox="1"/>
            <p:nvPr/>
          </p:nvSpPr>
          <p:spPr>
            <a:xfrm>
              <a:off x="249343" y="1561037"/>
              <a:ext cx="1967441" cy="523220"/>
            </a:xfrm>
            <a:prstGeom prst="rect">
              <a:avLst/>
            </a:prstGeom>
            <a:noFill/>
          </p:spPr>
          <p:txBody>
            <a:bodyPr wrap="square" rtlCol="0">
              <a:spAutoFit/>
            </a:bodyPr>
            <a:lstStyle/>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privacy-preserving </a:t>
              </a:r>
            </a:p>
            <a:p>
              <a:pPr algn="ctr"/>
              <a:r>
                <a:rPr lang="en-GB" sz="1400" b="1" dirty="0">
                  <a:latin typeface="Suisse Int'l Medium" panose="020B0604000000000000" pitchFamily="34" charset="-78"/>
                  <a:ea typeface="Helvetica Neue" panose="02000503000000020004" pitchFamily="2" charset="0"/>
                  <a:cs typeface="Helvetica Neue" panose="02000503000000020004" pitchFamily="2" charset="0"/>
                </a:rPr>
                <a:t>ML training</a:t>
              </a:r>
              <a:endParaRPr lang="en-CH" sz="1400" b="1" dirty="0">
                <a:latin typeface="Suisse Int'l Medium" panose="020B0604000000000000" pitchFamily="34" charset="-78"/>
                <a:ea typeface="Helvetica Neue" panose="02000503000000020004" pitchFamily="2" charset="0"/>
                <a:cs typeface="Helvetica Neue" panose="02000503000000020004" pitchFamily="2" charset="0"/>
              </a:endParaRPr>
            </a:p>
          </p:txBody>
        </p:sp>
        <p:pic>
          <p:nvPicPr>
            <p:cNvPr id="2052" name="Picture 4" descr="Tune Insight - Trust Valley">
              <a:extLst>
                <a:ext uri="{FF2B5EF4-FFF2-40B4-BE49-F238E27FC236}">
                  <a16:creationId xmlns:a16="http://schemas.microsoft.com/office/drawing/2014/main" id="{DC63E325-386B-556E-FAC0-B154DDFCD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379" y="1101449"/>
              <a:ext cx="1285953" cy="724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YPTOLAB | 크립토랩">
              <a:extLst>
                <a:ext uri="{FF2B5EF4-FFF2-40B4-BE49-F238E27FC236}">
                  <a16:creationId xmlns:a16="http://schemas.microsoft.com/office/drawing/2014/main" id="{FE81E72F-D382-D7FB-935A-631773A60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275" y="1800408"/>
              <a:ext cx="1283871" cy="3673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Duality Tech | Secure, Privacy Protected Data Collaboration">
              <a:extLst>
                <a:ext uri="{FF2B5EF4-FFF2-40B4-BE49-F238E27FC236}">
                  <a16:creationId xmlns:a16="http://schemas.microsoft.com/office/drawing/2014/main" id="{24B18EA0-B291-8926-405C-AC40046DC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826" y="2270188"/>
              <a:ext cx="1699648" cy="507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CBC0E655-CBE8-7339-9B33-EA462387804B}"/>
              </a:ext>
            </a:extLst>
          </p:cNvPr>
          <p:cNvGrpSpPr/>
          <p:nvPr/>
        </p:nvGrpSpPr>
        <p:grpSpPr>
          <a:xfrm>
            <a:off x="838200" y="1332990"/>
            <a:ext cx="3805849" cy="5095397"/>
            <a:chOff x="838200" y="1332990"/>
            <a:chExt cx="3805849" cy="5095397"/>
          </a:xfrm>
        </p:grpSpPr>
        <p:grpSp>
          <p:nvGrpSpPr>
            <p:cNvPr id="11" name="Group 10">
              <a:extLst>
                <a:ext uri="{FF2B5EF4-FFF2-40B4-BE49-F238E27FC236}">
                  <a16:creationId xmlns:a16="http://schemas.microsoft.com/office/drawing/2014/main" id="{1EFCC876-837E-3BB6-D994-AF76EB1C1587}"/>
                </a:ext>
              </a:extLst>
            </p:cNvPr>
            <p:cNvGrpSpPr/>
            <p:nvPr/>
          </p:nvGrpSpPr>
          <p:grpSpPr>
            <a:xfrm>
              <a:off x="838200" y="1332990"/>
              <a:ext cx="3805849" cy="5095397"/>
              <a:chOff x="4189163" y="1380355"/>
              <a:chExt cx="3805849" cy="5095397"/>
            </a:xfrm>
          </p:grpSpPr>
          <p:pic>
            <p:nvPicPr>
              <p:cNvPr id="3" name="Graphic 2">
                <a:extLst>
                  <a:ext uri="{FF2B5EF4-FFF2-40B4-BE49-F238E27FC236}">
                    <a16:creationId xmlns:a16="http://schemas.microsoft.com/office/drawing/2014/main" id="{C747F188-C004-30B1-1FEC-FE12D163C3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7900" y="4978808"/>
                <a:ext cx="1080000" cy="1080000"/>
              </a:xfrm>
              <a:prstGeom prst="rect">
                <a:avLst/>
              </a:prstGeom>
            </p:spPr>
          </p:pic>
          <p:pic>
            <p:nvPicPr>
              <p:cNvPr id="6" name="Graphic 5">
                <a:extLst>
                  <a:ext uri="{FF2B5EF4-FFF2-40B4-BE49-F238E27FC236}">
                    <a16:creationId xmlns:a16="http://schemas.microsoft.com/office/drawing/2014/main" id="{4C8A0BE0-94C3-5036-73C3-5116F67A4D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45999" y="1380355"/>
                <a:ext cx="900000" cy="900000"/>
              </a:xfrm>
              <a:prstGeom prst="rect">
                <a:avLst/>
              </a:prstGeom>
            </p:spPr>
          </p:pic>
          <p:cxnSp>
            <p:nvCxnSpPr>
              <p:cNvPr id="9" name="Straight Arrow Connector 8">
                <a:extLst>
                  <a:ext uri="{FF2B5EF4-FFF2-40B4-BE49-F238E27FC236}">
                    <a16:creationId xmlns:a16="http://schemas.microsoft.com/office/drawing/2014/main" id="{65F92639-54C4-E572-E943-F9BBB2795E7E}"/>
                  </a:ext>
                </a:extLst>
              </p:cNvPr>
              <p:cNvCxnSpPr>
                <a:cxnSpLocks/>
              </p:cNvCxnSpPr>
              <p:nvPr/>
            </p:nvCxnSpPr>
            <p:spPr>
              <a:xfrm flipV="1">
                <a:off x="5390471" y="2410887"/>
                <a:ext cx="473066" cy="14543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A1507D7-CC59-E965-1A10-FCEBE8DA91E1}"/>
                  </a:ext>
                </a:extLst>
              </p:cNvPr>
              <p:cNvSpPr txBox="1"/>
              <p:nvPr/>
            </p:nvSpPr>
            <p:spPr>
              <a:xfrm>
                <a:off x="4189163" y="6014087"/>
                <a:ext cx="3805849" cy="461665"/>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Multi-Party Computation</a:t>
                </a:r>
              </a:p>
            </p:txBody>
          </p:sp>
          <p:pic>
            <p:nvPicPr>
              <p:cNvPr id="20" name="Graphic 19">
                <a:extLst>
                  <a:ext uri="{FF2B5EF4-FFF2-40B4-BE49-F238E27FC236}">
                    <a16:creationId xmlns:a16="http://schemas.microsoft.com/office/drawing/2014/main" id="{82AF848F-6896-1657-AC7B-2D5DBFE5F99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8877131">
                <a:off x="6205057" y="5566226"/>
                <a:ext cx="540000" cy="540000"/>
              </a:xfrm>
              <a:prstGeom prst="rect">
                <a:avLst/>
              </a:prstGeom>
            </p:spPr>
          </p:pic>
          <p:pic>
            <p:nvPicPr>
              <p:cNvPr id="4" name="Graphic 3">
                <a:extLst>
                  <a:ext uri="{FF2B5EF4-FFF2-40B4-BE49-F238E27FC236}">
                    <a16:creationId xmlns:a16="http://schemas.microsoft.com/office/drawing/2014/main" id="{747C44DA-C4E9-1305-6520-F9B1563A16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5429" y="3896125"/>
                <a:ext cx="1080000" cy="1080000"/>
              </a:xfrm>
              <a:prstGeom prst="rect">
                <a:avLst/>
              </a:prstGeom>
            </p:spPr>
          </p:pic>
          <p:pic>
            <p:nvPicPr>
              <p:cNvPr id="22" name="Graphic 21">
                <a:extLst>
                  <a:ext uri="{FF2B5EF4-FFF2-40B4-BE49-F238E27FC236}">
                    <a16:creationId xmlns:a16="http://schemas.microsoft.com/office/drawing/2014/main" id="{87C580A2-50D9-550E-6632-C7A6039110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1804" y="3887616"/>
                <a:ext cx="1080000" cy="1080000"/>
              </a:xfrm>
              <a:prstGeom prst="rect">
                <a:avLst/>
              </a:prstGeom>
            </p:spPr>
          </p:pic>
          <p:cxnSp>
            <p:nvCxnSpPr>
              <p:cNvPr id="30" name="Straight Arrow Connector 29">
                <a:extLst>
                  <a:ext uri="{FF2B5EF4-FFF2-40B4-BE49-F238E27FC236}">
                    <a16:creationId xmlns:a16="http://schemas.microsoft.com/office/drawing/2014/main" id="{A6791CEE-E27B-CD8C-C215-4BC0840348B0}"/>
                  </a:ext>
                </a:extLst>
              </p:cNvPr>
              <p:cNvCxnSpPr>
                <a:cxnSpLocks/>
                <a:stCxn id="46" idx="2"/>
              </p:cNvCxnSpPr>
              <p:nvPr/>
            </p:nvCxnSpPr>
            <p:spPr>
              <a:xfrm flipV="1">
                <a:off x="4423945" y="2305849"/>
                <a:ext cx="1180279" cy="2083292"/>
              </a:xfrm>
              <a:prstGeom prst="straightConnector1">
                <a:avLst/>
              </a:prstGeom>
              <a:ln w="38100" cap="rnd">
                <a:solidFill>
                  <a:schemeClr val="tx1"/>
                </a:solidFill>
                <a:beve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54070FB-637E-C454-0A24-9B722D36BABF}"/>
                  </a:ext>
                </a:extLst>
              </p:cNvPr>
              <p:cNvSpPr txBox="1"/>
              <p:nvPr/>
            </p:nvSpPr>
            <p:spPr>
              <a:xfrm rot="17147873">
                <a:off x="5176219" y="2939049"/>
                <a:ext cx="880958" cy="442036"/>
              </a:xfrm>
              <a:prstGeom prst="rect">
                <a:avLst/>
              </a:prstGeom>
              <a:solidFill>
                <a:schemeClr val="bg1"/>
              </a:solidFill>
            </p:spPr>
            <p:txBody>
              <a:bodyPr wrap="square" lIns="0" rIns="0" rtlCol="0">
                <a:noAutofit/>
              </a:bodyPr>
              <a:lstStyle/>
              <a:p>
                <a:pPr algn="ct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enc(y)</a:t>
                </a:r>
              </a:p>
            </p:txBody>
          </p:sp>
          <p:sp>
            <p:nvSpPr>
              <p:cNvPr id="46" name="Arc 45">
                <a:extLst>
                  <a:ext uri="{FF2B5EF4-FFF2-40B4-BE49-F238E27FC236}">
                    <a16:creationId xmlns:a16="http://schemas.microsoft.com/office/drawing/2014/main" id="{CF265810-BB8D-A699-003A-EEDB2DBE373C}"/>
                  </a:ext>
                </a:extLst>
              </p:cNvPr>
              <p:cNvSpPr/>
              <p:nvPr/>
            </p:nvSpPr>
            <p:spPr>
              <a:xfrm rot="10800000">
                <a:off x="4423945" y="3144806"/>
                <a:ext cx="2488670" cy="2488670"/>
              </a:xfrm>
              <a:prstGeom prst="arc">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b="1"/>
              </a:p>
            </p:txBody>
          </p:sp>
          <p:sp>
            <p:nvSpPr>
              <p:cNvPr id="50" name="TextBox 49">
                <a:extLst>
                  <a:ext uri="{FF2B5EF4-FFF2-40B4-BE49-F238E27FC236}">
                    <a16:creationId xmlns:a16="http://schemas.microsoft.com/office/drawing/2014/main" id="{BC8CE3EA-8A2F-7B8A-5272-13428CE3B684}"/>
                  </a:ext>
                </a:extLst>
              </p:cNvPr>
              <p:cNvSpPr txBox="1"/>
              <p:nvPr/>
            </p:nvSpPr>
            <p:spPr>
              <a:xfrm rot="18000000">
                <a:off x="4655109" y="2997209"/>
                <a:ext cx="909834" cy="400110"/>
              </a:xfrm>
              <a:prstGeom prst="rect">
                <a:avLst/>
              </a:prstGeom>
              <a:solidFill>
                <a:schemeClr val="bg1"/>
              </a:solidFill>
            </p:spPr>
            <p:txBody>
              <a:bodyPr wrap="square" lIns="0" rIns="0" rtlCol="0">
                <a:noAutofit/>
              </a:bodyPr>
              <a:lstStyle/>
              <a:p>
                <a:pPr algn="ct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enc(x)</a:t>
                </a:r>
              </a:p>
            </p:txBody>
          </p:sp>
          <p:grpSp>
            <p:nvGrpSpPr>
              <p:cNvPr id="2061" name="Group 2060">
                <a:extLst>
                  <a:ext uri="{FF2B5EF4-FFF2-40B4-BE49-F238E27FC236}">
                    <a16:creationId xmlns:a16="http://schemas.microsoft.com/office/drawing/2014/main" id="{7819E7EB-B1D7-6036-C736-CFA3A59794D1}"/>
                  </a:ext>
                </a:extLst>
              </p:cNvPr>
              <p:cNvGrpSpPr/>
              <p:nvPr/>
            </p:nvGrpSpPr>
            <p:grpSpPr>
              <a:xfrm>
                <a:off x="5705563" y="2405571"/>
                <a:ext cx="709550" cy="2605128"/>
                <a:chOff x="5705563" y="2405571"/>
                <a:chExt cx="709550" cy="2605128"/>
              </a:xfrm>
            </p:grpSpPr>
            <p:cxnSp>
              <p:nvCxnSpPr>
                <p:cNvPr id="8" name="Straight Arrow Connector 7">
                  <a:extLst>
                    <a:ext uri="{FF2B5EF4-FFF2-40B4-BE49-F238E27FC236}">
                      <a16:creationId xmlns:a16="http://schemas.microsoft.com/office/drawing/2014/main" id="{2E0BDE62-7A19-AA8A-0F5D-4E9629537299}"/>
                    </a:ext>
                  </a:extLst>
                </p:cNvPr>
                <p:cNvCxnSpPr>
                  <a:cxnSpLocks/>
                </p:cNvCxnSpPr>
                <p:nvPr/>
              </p:nvCxnSpPr>
              <p:spPr>
                <a:xfrm>
                  <a:off x="6055052" y="4628869"/>
                  <a:ext cx="1" cy="38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24ADB9A-504D-51D4-1D88-85E6169B5EEC}"/>
                    </a:ext>
                  </a:extLst>
                </p:cNvPr>
                <p:cNvCxnSpPr>
                  <a:cxnSpLocks/>
                </p:cNvCxnSpPr>
                <p:nvPr/>
              </p:nvCxnSpPr>
              <p:spPr>
                <a:xfrm rot="7200000">
                  <a:off x="5896477" y="4358392"/>
                  <a:ext cx="1" cy="38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E60E13D-0D12-66C6-51EC-970314498AB4}"/>
                    </a:ext>
                  </a:extLst>
                </p:cNvPr>
                <p:cNvCxnSpPr>
                  <a:cxnSpLocks/>
                </p:cNvCxnSpPr>
                <p:nvPr/>
              </p:nvCxnSpPr>
              <p:spPr>
                <a:xfrm rot="14400000">
                  <a:off x="6224197" y="4356424"/>
                  <a:ext cx="1" cy="38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9" name="Straight Arrow Connector 2048">
                  <a:extLst>
                    <a:ext uri="{FF2B5EF4-FFF2-40B4-BE49-F238E27FC236}">
                      <a16:creationId xmlns:a16="http://schemas.microsoft.com/office/drawing/2014/main" id="{78E918A2-5D74-3D6E-4DB1-001B69C6DD37}"/>
                    </a:ext>
                  </a:extLst>
                </p:cNvPr>
                <p:cNvCxnSpPr>
                  <a:cxnSpLocks/>
                </p:cNvCxnSpPr>
                <p:nvPr/>
              </p:nvCxnSpPr>
              <p:spPr>
                <a:xfrm>
                  <a:off x="6055052" y="2405571"/>
                  <a:ext cx="1" cy="223919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2056" name="Graphic 2055">
                <a:extLst>
                  <a:ext uri="{FF2B5EF4-FFF2-40B4-BE49-F238E27FC236}">
                    <a16:creationId xmlns:a16="http://schemas.microsoft.com/office/drawing/2014/main" id="{F2E39CCE-080E-2C34-837F-C95DFB6ECA95}"/>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8877131">
                <a:off x="6988589" y="4601764"/>
                <a:ext cx="540000" cy="540000"/>
              </a:xfrm>
              <a:prstGeom prst="rect">
                <a:avLst/>
              </a:prstGeom>
            </p:spPr>
          </p:pic>
          <p:pic>
            <p:nvPicPr>
              <p:cNvPr id="2057" name="Graphic 2056">
                <a:extLst>
                  <a:ext uri="{FF2B5EF4-FFF2-40B4-BE49-F238E27FC236}">
                    <a16:creationId xmlns:a16="http://schemas.microsoft.com/office/drawing/2014/main" id="{2A3203D6-3936-9FD3-5AEA-0AD0FA70577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8877131">
                <a:off x="5200601" y="4601764"/>
                <a:ext cx="540000" cy="540000"/>
              </a:xfrm>
              <a:prstGeom prst="rect">
                <a:avLst/>
              </a:prstGeom>
            </p:spPr>
          </p:pic>
        </p:grpSp>
        <p:sp>
          <p:nvSpPr>
            <p:cNvPr id="36" name="TextBox 35">
              <a:extLst>
                <a:ext uri="{FF2B5EF4-FFF2-40B4-BE49-F238E27FC236}">
                  <a16:creationId xmlns:a16="http://schemas.microsoft.com/office/drawing/2014/main" id="{3F0ED26E-CDCA-7E75-522C-D6623A3BD396}"/>
                </a:ext>
              </a:extLst>
            </p:cNvPr>
            <p:cNvSpPr txBox="1"/>
            <p:nvPr/>
          </p:nvSpPr>
          <p:spPr>
            <a:xfrm>
              <a:off x="2873234" y="3135638"/>
              <a:ext cx="1621307" cy="442036"/>
            </a:xfrm>
            <a:prstGeom prst="rect">
              <a:avLst/>
            </a:prstGeom>
            <a:solidFill>
              <a:schemeClr val="bg1"/>
            </a:solidFill>
          </p:spPr>
          <p:txBody>
            <a:bodyPr wrap="square" lIns="0" rIns="0" rtlCol="0">
              <a:noAutofit/>
            </a:bodyPr>
            <a:lstStyle/>
            <a:p>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enc(f(x,y))</a:t>
              </a:r>
            </a:p>
            <a:p>
              <a:endParaRPr lang="en-CH" sz="2400" b="1" dirty="0">
                <a:latin typeface="Suisse Int'l Medium" panose="020B0604000000000000" pitchFamily="34" charset="-78"/>
                <a:ea typeface="Helvetica Neue" panose="02000503000000020004" pitchFamily="2" charset="0"/>
                <a:cs typeface="Helvetica Neue" panose="02000503000000020004" pitchFamily="2" charset="0"/>
              </a:endParaRPr>
            </a:p>
          </p:txBody>
        </p:sp>
      </p:grpSp>
      <p:grpSp>
        <p:nvGrpSpPr>
          <p:cNvPr id="48" name="Group 47">
            <a:extLst>
              <a:ext uri="{FF2B5EF4-FFF2-40B4-BE49-F238E27FC236}">
                <a16:creationId xmlns:a16="http://schemas.microsoft.com/office/drawing/2014/main" id="{A0FC7667-E5F2-B065-09D2-D8314C7E12F5}"/>
              </a:ext>
            </a:extLst>
          </p:cNvPr>
          <p:cNvGrpSpPr/>
          <p:nvPr/>
        </p:nvGrpSpPr>
        <p:grpSpPr>
          <a:xfrm>
            <a:off x="7002530" y="1111967"/>
            <a:ext cx="4385769" cy="5303849"/>
            <a:chOff x="7002530" y="1111967"/>
            <a:chExt cx="4385769" cy="5303849"/>
          </a:xfrm>
        </p:grpSpPr>
        <p:grpSp>
          <p:nvGrpSpPr>
            <p:cNvPr id="35" name="Group 34">
              <a:extLst>
                <a:ext uri="{FF2B5EF4-FFF2-40B4-BE49-F238E27FC236}">
                  <a16:creationId xmlns:a16="http://schemas.microsoft.com/office/drawing/2014/main" id="{A87263CE-75F8-BFD4-F1D7-36139337BC69}"/>
                </a:ext>
              </a:extLst>
            </p:cNvPr>
            <p:cNvGrpSpPr/>
            <p:nvPr/>
          </p:nvGrpSpPr>
          <p:grpSpPr>
            <a:xfrm>
              <a:off x="7582450" y="1320419"/>
              <a:ext cx="3805849" cy="5095397"/>
              <a:chOff x="4189163" y="1380355"/>
              <a:chExt cx="3805849" cy="5095397"/>
            </a:xfrm>
          </p:grpSpPr>
          <p:pic>
            <p:nvPicPr>
              <p:cNvPr id="13" name="Graphic 12">
                <a:extLst>
                  <a:ext uri="{FF2B5EF4-FFF2-40B4-BE49-F238E27FC236}">
                    <a16:creationId xmlns:a16="http://schemas.microsoft.com/office/drawing/2014/main" id="{77DDA3D3-2FBD-8904-4365-825CC04D8A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7900" y="4978808"/>
                <a:ext cx="1080000" cy="1080000"/>
              </a:xfrm>
              <a:prstGeom prst="rect">
                <a:avLst/>
              </a:prstGeom>
            </p:spPr>
          </p:pic>
          <p:pic>
            <p:nvPicPr>
              <p:cNvPr id="14" name="Graphic 13">
                <a:extLst>
                  <a:ext uri="{FF2B5EF4-FFF2-40B4-BE49-F238E27FC236}">
                    <a16:creationId xmlns:a16="http://schemas.microsoft.com/office/drawing/2014/main" id="{606AE34C-B5CB-A1BA-EAC6-96B7E4C234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45999" y="1380355"/>
                <a:ext cx="900000" cy="900000"/>
              </a:xfrm>
              <a:prstGeom prst="rect">
                <a:avLst/>
              </a:prstGeom>
            </p:spPr>
          </p:pic>
          <p:sp>
            <p:nvSpPr>
              <p:cNvPr id="15" name="TextBox 14">
                <a:extLst>
                  <a:ext uri="{FF2B5EF4-FFF2-40B4-BE49-F238E27FC236}">
                    <a16:creationId xmlns:a16="http://schemas.microsoft.com/office/drawing/2014/main" id="{D66F68F0-D336-98BE-7E84-74E383BB9940}"/>
                  </a:ext>
                </a:extLst>
              </p:cNvPr>
              <p:cNvSpPr txBox="1"/>
              <p:nvPr/>
            </p:nvSpPr>
            <p:spPr>
              <a:xfrm>
                <a:off x="4189163" y="6014087"/>
                <a:ext cx="3805849" cy="461665"/>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Multi-Party Computation</a:t>
                </a:r>
              </a:p>
            </p:txBody>
          </p:sp>
          <p:pic>
            <p:nvPicPr>
              <p:cNvPr id="16" name="Graphic 15">
                <a:extLst>
                  <a:ext uri="{FF2B5EF4-FFF2-40B4-BE49-F238E27FC236}">
                    <a16:creationId xmlns:a16="http://schemas.microsoft.com/office/drawing/2014/main" id="{C58407E4-00FD-629B-8E4A-35BC90412D8B}"/>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8877131">
                <a:off x="6205057" y="5566226"/>
                <a:ext cx="540000" cy="540000"/>
              </a:xfrm>
              <a:prstGeom prst="rect">
                <a:avLst/>
              </a:prstGeom>
            </p:spPr>
          </p:pic>
          <p:pic>
            <p:nvPicPr>
              <p:cNvPr id="17" name="Graphic 16">
                <a:extLst>
                  <a:ext uri="{FF2B5EF4-FFF2-40B4-BE49-F238E27FC236}">
                    <a16:creationId xmlns:a16="http://schemas.microsoft.com/office/drawing/2014/main" id="{0671E6C9-A8D0-DCB4-6A93-156754A79E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35569" y="3896125"/>
                <a:ext cx="1080000" cy="1080000"/>
              </a:xfrm>
              <a:prstGeom prst="rect">
                <a:avLst/>
              </a:prstGeom>
            </p:spPr>
          </p:pic>
          <p:pic>
            <p:nvPicPr>
              <p:cNvPr id="18" name="Graphic 17">
                <a:extLst>
                  <a:ext uri="{FF2B5EF4-FFF2-40B4-BE49-F238E27FC236}">
                    <a16:creationId xmlns:a16="http://schemas.microsoft.com/office/drawing/2014/main" id="{52249AAF-0BAF-99A7-A42F-8997DD6451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6674" y="3887616"/>
                <a:ext cx="1080000" cy="1080000"/>
              </a:xfrm>
              <a:prstGeom prst="rect">
                <a:avLst/>
              </a:prstGeom>
            </p:spPr>
          </p:pic>
          <p:grpSp>
            <p:nvGrpSpPr>
              <p:cNvPr id="19" name="Group 18">
                <a:extLst>
                  <a:ext uri="{FF2B5EF4-FFF2-40B4-BE49-F238E27FC236}">
                    <a16:creationId xmlns:a16="http://schemas.microsoft.com/office/drawing/2014/main" id="{0E775B23-BAA0-DF2A-3DE9-72221575ADE5}"/>
                  </a:ext>
                </a:extLst>
              </p:cNvPr>
              <p:cNvGrpSpPr/>
              <p:nvPr/>
            </p:nvGrpSpPr>
            <p:grpSpPr>
              <a:xfrm>
                <a:off x="5705563" y="2405571"/>
                <a:ext cx="1593048" cy="2605128"/>
                <a:chOff x="5705563" y="2405571"/>
                <a:chExt cx="1593048" cy="2605128"/>
              </a:xfrm>
            </p:grpSpPr>
            <p:cxnSp>
              <p:nvCxnSpPr>
                <p:cNvPr id="21" name="Straight Arrow Connector 20">
                  <a:extLst>
                    <a:ext uri="{FF2B5EF4-FFF2-40B4-BE49-F238E27FC236}">
                      <a16:creationId xmlns:a16="http://schemas.microsoft.com/office/drawing/2014/main" id="{034509AA-0DA8-1618-89C3-3F0BE54F873F}"/>
                    </a:ext>
                  </a:extLst>
                </p:cNvPr>
                <p:cNvCxnSpPr>
                  <a:cxnSpLocks/>
                </p:cNvCxnSpPr>
                <p:nvPr/>
              </p:nvCxnSpPr>
              <p:spPr>
                <a:xfrm>
                  <a:off x="6055052" y="4628869"/>
                  <a:ext cx="1" cy="38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B73E0A-DFCF-07C6-E304-95EC2F4FF726}"/>
                    </a:ext>
                  </a:extLst>
                </p:cNvPr>
                <p:cNvCxnSpPr>
                  <a:cxnSpLocks/>
                </p:cNvCxnSpPr>
                <p:nvPr/>
              </p:nvCxnSpPr>
              <p:spPr>
                <a:xfrm rot="7200000">
                  <a:off x="5896477" y="4358392"/>
                  <a:ext cx="1" cy="38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00FCCF7-4330-3EC9-5AEA-E62BBEE06B92}"/>
                    </a:ext>
                  </a:extLst>
                </p:cNvPr>
                <p:cNvCxnSpPr>
                  <a:cxnSpLocks/>
                </p:cNvCxnSpPr>
                <p:nvPr/>
              </p:nvCxnSpPr>
              <p:spPr>
                <a:xfrm rot="14400000">
                  <a:off x="6224197" y="4356424"/>
                  <a:ext cx="1" cy="38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B664FA-1B21-F3DB-D729-BC51F65658D2}"/>
                    </a:ext>
                  </a:extLst>
                </p:cNvPr>
                <p:cNvCxnSpPr>
                  <a:cxnSpLocks/>
                </p:cNvCxnSpPr>
                <p:nvPr/>
              </p:nvCxnSpPr>
              <p:spPr>
                <a:xfrm>
                  <a:off x="6055052" y="2405571"/>
                  <a:ext cx="1" cy="223919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99D982-064F-9864-B67C-4CAF998539C0}"/>
                    </a:ext>
                  </a:extLst>
                </p:cNvPr>
                <p:cNvSpPr txBox="1"/>
                <p:nvPr/>
              </p:nvSpPr>
              <p:spPr>
                <a:xfrm>
                  <a:off x="6219798" y="3013951"/>
                  <a:ext cx="1078813" cy="380480"/>
                </a:xfrm>
                <a:prstGeom prst="rect">
                  <a:avLst/>
                </a:prstGeom>
                <a:solidFill>
                  <a:schemeClr val="bg1"/>
                </a:solidFill>
                <a:ln>
                  <a:noFill/>
                </a:ln>
              </p:spPr>
              <p:txBody>
                <a:bodyPr wrap="square" lIns="0" tIns="0" rIns="0" bIns="72000" rtlCol="0" anchor="ctr">
                  <a:spAutoFit/>
                </a:bodyPr>
                <a:lstStyle/>
                <a:p>
                  <a:pPr algn="ctr"/>
                  <a:r>
                    <a:rPr lang="en-GB" sz="2000" b="1" dirty="0">
                      <a:latin typeface="Suisse Int'l Medium" panose="020B0604000000000000" pitchFamily="34" charset="-78"/>
                      <a:ea typeface="Helvetica Neue" panose="02000503000000020004" pitchFamily="2" charset="0"/>
                      <a:cs typeface="Helvetica Neue" panose="02000503000000020004" pitchFamily="2" charset="0"/>
                    </a:rPr>
                    <a:t>enc(f</a:t>
                  </a: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(x))</a:t>
                  </a:r>
                </a:p>
              </p:txBody>
            </p:sp>
          </p:grpSp>
          <p:pic>
            <p:nvPicPr>
              <p:cNvPr id="27" name="Graphic 26">
                <a:extLst>
                  <a:ext uri="{FF2B5EF4-FFF2-40B4-BE49-F238E27FC236}">
                    <a16:creationId xmlns:a16="http://schemas.microsoft.com/office/drawing/2014/main" id="{09591A7F-537B-5AF5-86B7-149640D3434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8877131">
                <a:off x="6778729" y="4601764"/>
                <a:ext cx="540000" cy="540000"/>
              </a:xfrm>
              <a:prstGeom prst="rect">
                <a:avLst/>
              </a:prstGeom>
            </p:spPr>
          </p:pic>
          <p:pic>
            <p:nvPicPr>
              <p:cNvPr id="28" name="Graphic 27">
                <a:extLst>
                  <a:ext uri="{FF2B5EF4-FFF2-40B4-BE49-F238E27FC236}">
                    <a16:creationId xmlns:a16="http://schemas.microsoft.com/office/drawing/2014/main" id="{C581E5B2-6F6A-5EE4-0623-1ABD8DFB0960}"/>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rot="18877131">
                <a:off x="5395471" y="4601764"/>
                <a:ext cx="540000" cy="540000"/>
              </a:xfrm>
              <a:prstGeom prst="rect">
                <a:avLst/>
              </a:prstGeom>
            </p:spPr>
          </p:pic>
          <p:cxnSp>
            <p:nvCxnSpPr>
              <p:cNvPr id="31" name="Straight Arrow Connector 30">
                <a:extLst>
                  <a:ext uri="{FF2B5EF4-FFF2-40B4-BE49-F238E27FC236}">
                    <a16:creationId xmlns:a16="http://schemas.microsoft.com/office/drawing/2014/main" id="{DD0F9B94-4BC7-5B8B-DE62-F936FE9383B5}"/>
                  </a:ext>
                </a:extLst>
              </p:cNvPr>
              <p:cNvCxnSpPr>
                <a:cxnSpLocks/>
              </p:cNvCxnSpPr>
              <p:nvPr/>
            </p:nvCxnSpPr>
            <p:spPr>
              <a:xfrm>
                <a:off x="4440526" y="1690688"/>
                <a:ext cx="1116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708E8C2-F049-05C6-6ECA-89D0B89717E6}"/>
                  </a:ext>
                </a:extLst>
              </p:cNvPr>
              <p:cNvSpPr txBox="1"/>
              <p:nvPr/>
            </p:nvSpPr>
            <p:spPr>
              <a:xfrm>
                <a:off x="4531554" y="1472437"/>
                <a:ext cx="828000" cy="400110"/>
              </a:xfrm>
              <a:prstGeom prst="rect">
                <a:avLst/>
              </a:prstGeom>
              <a:solidFill>
                <a:schemeClr val="bg1"/>
              </a:solidFill>
            </p:spPr>
            <p:txBody>
              <a:bodyPr wrap="square" lIns="0" rIns="0" rtlCol="0">
                <a:spAutoFit/>
              </a:bodyPr>
              <a:lstStyle/>
              <a:p>
                <a:pPr algn="ctr"/>
                <a:r>
                  <a:rPr lang="en-CH" sz="2000" b="1" dirty="0">
                    <a:latin typeface="Suisse Int'l Medium" panose="020B0604000000000000" pitchFamily="34" charset="-78"/>
                    <a:ea typeface="Helvetica Neue" panose="02000503000000020004" pitchFamily="2" charset="0"/>
                    <a:cs typeface="Helvetica Neue" panose="02000503000000020004" pitchFamily="2" charset="0"/>
                  </a:rPr>
                  <a:t>enc(x)</a:t>
                </a:r>
              </a:p>
            </p:txBody>
          </p:sp>
        </p:grpSp>
        <p:pic>
          <p:nvPicPr>
            <p:cNvPr id="47" name="Graphic 46">
              <a:extLst>
                <a:ext uri="{FF2B5EF4-FFF2-40B4-BE49-F238E27FC236}">
                  <a16:creationId xmlns:a16="http://schemas.microsoft.com/office/drawing/2014/main" id="{23ADD263-65FE-B5BF-2486-F220387C0C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2530" y="1111967"/>
              <a:ext cx="1080000" cy="1080000"/>
            </a:xfrm>
            <a:prstGeom prst="rect">
              <a:avLst/>
            </a:prstGeom>
          </p:spPr>
        </p:pic>
      </p:grpSp>
      <p:grpSp>
        <p:nvGrpSpPr>
          <p:cNvPr id="53" name="Group 52">
            <a:extLst>
              <a:ext uri="{FF2B5EF4-FFF2-40B4-BE49-F238E27FC236}">
                <a16:creationId xmlns:a16="http://schemas.microsoft.com/office/drawing/2014/main" id="{CAF7C502-951E-3F7B-6E35-30422A848F0A}"/>
              </a:ext>
            </a:extLst>
          </p:cNvPr>
          <p:cNvGrpSpPr>
            <a:grpSpLocks noChangeAspect="1"/>
          </p:cNvGrpSpPr>
          <p:nvPr/>
        </p:nvGrpSpPr>
        <p:grpSpPr>
          <a:xfrm>
            <a:off x="2228400" y="1197627"/>
            <a:ext cx="1026658" cy="1044000"/>
            <a:chOff x="8726395" y="1326362"/>
            <a:chExt cx="808568" cy="822226"/>
          </a:xfrm>
        </p:grpSpPr>
        <p:grpSp>
          <p:nvGrpSpPr>
            <p:cNvPr id="54" name="Group 53">
              <a:extLst>
                <a:ext uri="{FF2B5EF4-FFF2-40B4-BE49-F238E27FC236}">
                  <a16:creationId xmlns:a16="http://schemas.microsoft.com/office/drawing/2014/main" id="{0791BA33-8149-C024-5F4E-744AC7968E65}"/>
                </a:ext>
              </a:extLst>
            </p:cNvPr>
            <p:cNvGrpSpPr/>
            <p:nvPr/>
          </p:nvGrpSpPr>
          <p:grpSpPr>
            <a:xfrm>
              <a:off x="8726395" y="1326362"/>
              <a:ext cx="808568" cy="720000"/>
              <a:chOff x="5025958" y="580517"/>
              <a:chExt cx="1839461" cy="1839461"/>
            </a:xfrm>
          </p:grpSpPr>
          <p:pic>
            <p:nvPicPr>
              <p:cNvPr id="56" name="Graphic 55">
                <a:extLst>
                  <a:ext uri="{FF2B5EF4-FFF2-40B4-BE49-F238E27FC236}">
                    <a16:creationId xmlns:a16="http://schemas.microsoft.com/office/drawing/2014/main" id="{C7B2967F-6636-73C2-D416-523E159F4365}"/>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5025958" y="580517"/>
                <a:ext cx="1839461" cy="1839461"/>
              </a:xfrm>
              <a:prstGeom prst="rect">
                <a:avLst/>
              </a:prstGeom>
            </p:spPr>
          </p:pic>
          <p:sp>
            <p:nvSpPr>
              <p:cNvPr id="57" name="Snip Same-side Corner of Rectangle 56">
                <a:extLst>
                  <a:ext uri="{FF2B5EF4-FFF2-40B4-BE49-F238E27FC236}">
                    <a16:creationId xmlns:a16="http://schemas.microsoft.com/office/drawing/2014/main" id="{D60EB7E1-42A8-91BD-4B5D-AA421967F571}"/>
                  </a:ext>
                </a:extLst>
              </p:cNvPr>
              <p:cNvSpPr/>
              <p:nvPr/>
            </p:nvSpPr>
            <p:spPr>
              <a:xfrm>
                <a:off x="5160197" y="648266"/>
                <a:ext cx="1570189" cy="1621362"/>
              </a:xfrm>
              <a:prstGeom prst="snip2SameRect">
                <a:avLst>
                  <a:gd name="adj1" fmla="val 36085"/>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55" name="Graphic 54">
              <a:extLst>
                <a:ext uri="{FF2B5EF4-FFF2-40B4-BE49-F238E27FC236}">
                  <a16:creationId xmlns:a16="http://schemas.microsoft.com/office/drawing/2014/main" id="{9DBA5DDC-1616-D7C2-6198-9B610DB85E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72425" y="1428588"/>
              <a:ext cx="720000" cy="720000"/>
            </a:xfrm>
            <a:prstGeom prst="rect">
              <a:avLst/>
            </a:prstGeom>
          </p:spPr>
        </p:pic>
      </p:grpSp>
      <p:grpSp>
        <p:nvGrpSpPr>
          <p:cNvPr id="58" name="Group 57">
            <a:extLst>
              <a:ext uri="{FF2B5EF4-FFF2-40B4-BE49-F238E27FC236}">
                <a16:creationId xmlns:a16="http://schemas.microsoft.com/office/drawing/2014/main" id="{29E8912E-1F5B-0BFF-5DDB-34D46EAB4355}"/>
              </a:ext>
            </a:extLst>
          </p:cNvPr>
          <p:cNvGrpSpPr/>
          <p:nvPr/>
        </p:nvGrpSpPr>
        <p:grpSpPr>
          <a:xfrm>
            <a:off x="2995733" y="3847678"/>
            <a:ext cx="1080000" cy="1080000"/>
            <a:chOff x="6862390" y="2925000"/>
            <a:chExt cx="1080000" cy="1080000"/>
          </a:xfrm>
        </p:grpSpPr>
        <p:grpSp>
          <p:nvGrpSpPr>
            <p:cNvPr id="59" name="Group 58">
              <a:extLst>
                <a:ext uri="{FF2B5EF4-FFF2-40B4-BE49-F238E27FC236}">
                  <a16:creationId xmlns:a16="http://schemas.microsoft.com/office/drawing/2014/main" id="{68E51863-B2C6-1454-D0A4-BD616FA08912}"/>
                </a:ext>
              </a:extLst>
            </p:cNvPr>
            <p:cNvGrpSpPr/>
            <p:nvPr/>
          </p:nvGrpSpPr>
          <p:grpSpPr>
            <a:xfrm>
              <a:off x="7154778" y="2969776"/>
              <a:ext cx="495224" cy="495224"/>
              <a:chOff x="7181126" y="2925000"/>
              <a:chExt cx="504000" cy="504000"/>
            </a:xfrm>
          </p:grpSpPr>
          <p:pic>
            <p:nvPicPr>
              <p:cNvPr id="63" name="Graphic 62">
                <a:extLst>
                  <a:ext uri="{FF2B5EF4-FFF2-40B4-BE49-F238E27FC236}">
                    <a16:creationId xmlns:a16="http://schemas.microsoft.com/office/drawing/2014/main" id="{8FE043B2-C139-0966-92A8-D2CF36280F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81126" y="2925000"/>
                <a:ext cx="504000" cy="504000"/>
              </a:xfrm>
              <a:prstGeom prst="rect">
                <a:avLst/>
              </a:prstGeom>
            </p:spPr>
          </p:pic>
          <p:sp>
            <p:nvSpPr>
              <p:cNvPr id="2051" name="Oval 2050">
                <a:extLst>
                  <a:ext uri="{FF2B5EF4-FFF2-40B4-BE49-F238E27FC236}">
                    <a16:creationId xmlns:a16="http://schemas.microsoft.com/office/drawing/2014/main" id="{1D15003F-D9A7-4653-0EDD-560CC6351143}"/>
                  </a:ext>
                </a:extLst>
              </p:cNvPr>
              <p:cNvSpPr/>
              <p:nvPr/>
            </p:nvSpPr>
            <p:spPr>
              <a:xfrm>
                <a:off x="7219894" y="2963768"/>
                <a:ext cx="426464" cy="4264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62" name="Graphic 61">
              <a:extLst>
                <a:ext uri="{FF2B5EF4-FFF2-40B4-BE49-F238E27FC236}">
                  <a16:creationId xmlns:a16="http://schemas.microsoft.com/office/drawing/2014/main" id="{A1E49C98-7F6A-C3A8-D627-2A2DF7C742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62390" y="2925000"/>
              <a:ext cx="1080000" cy="1080000"/>
            </a:xfrm>
            <a:prstGeom prst="rect">
              <a:avLst/>
            </a:prstGeom>
          </p:spPr>
        </p:pic>
      </p:grpSp>
      <p:grpSp>
        <p:nvGrpSpPr>
          <p:cNvPr id="2053" name="Group 2052">
            <a:extLst>
              <a:ext uri="{FF2B5EF4-FFF2-40B4-BE49-F238E27FC236}">
                <a16:creationId xmlns:a16="http://schemas.microsoft.com/office/drawing/2014/main" id="{6A1FA9FB-A063-BD2C-D50B-E6D35B9FBBBB}"/>
              </a:ext>
            </a:extLst>
          </p:cNvPr>
          <p:cNvGrpSpPr/>
          <p:nvPr/>
        </p:nvGrpSpPr>
        <p:grpSpPr>
          <a:xfrm>
            <a:off x="7004121" y="1111967"/>
            <a:ext cx="1080000" cy="1080000"/>
            <a:chOff x="6862390" y="2925000"/>
            <a:chExt cx="1080000" cy="1080000"/>
          </a:xfrm>
        </p:grpSpPr>
        <p:grpSp>
          <p:nvGrpSpPr>
            <p:cNvPr id="2055" name="Group 2054">
              <a:extLst>
                <a:ext uri="{FF2B5EF4-FFF2-40B4-BE49-F238E27FC236}">
                  <a16:creationId xmlns:a16="http://schemas.microsoft.com/office/drawing/2014/main" id="{22522F79-A3C6-F238-73F3-1267A9191EF7}"/>
                </a:ext>
              </a:extLst>
            </p:cNvPr>
            <p:cNvGrpSpPr/>
            <p:nvPr/>
          </p:nvGrpSpPr>
          <p:grpSpPr>
            <a:xfrm>
              <a:off x="7154778" y="2969776"/>
              <a:ext cx="495224" cy="495224"/>
              <a:chOff x="7181126" y="2925000"/>
              <a:chExt cx="504000" cy="504000"/>
            </a:xfrm>
          </p:grpSpPr>
          <p:pic>
            <p:nvPicPr>
              <p:cNvPr id="2059" name="Graphic 2058">
                <a:extLst>
                  <a:ext uri="{FF2B5EF4-FFF2-40B4-BE49-F238E27FC236}">
                    <a16:creationId xmlns:a16="http://schemas.microsoft.com/office/drawing/2014/main" id="{15824C03-0449-149C-6D22-E917C1AB718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81126" y="2925000"/>
                <a:ext cx="504000" cy="504000"/>
              </a:xfrm>
              <a:prstGeom prst="rect">
                <a:avLst/>
              </a:prstGeom>
            </p:spPr>
          </p:pic>
          <p:sp>
            <p:nvSpPr>
              <p:cNvPr id="2062" name="Oval 2061">
                <a:extLst>
                  <a:ext uri="{FF2B5EF4-FFF2-40B4-BE49-F238E27FC236}">
                    <a16:creationId xmlns:a16="http://schemas.microsoft.com/office/drawing/2014/main" id="{12F456CC-C4DE-11F1-0367-51BD068D20C2}"/>
                  </a:ext>
                </a:extLst>
              </p:cNvPr>
              <p:cNvSpPr/>
              <p:nvPr/>
            </p:nvSpPr>
            <p:spPr>
              <a:xfrm>
                <a:off x="7219894" y="2963768"/>
                <a:ext cx="426464" cy="4264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2058" name="Graphic 2057">
              <a:extLst>
                <a:ext uri="{FF2B5EF4-FFF2-40B4-BE49-F238E27FC236}">
                  <a16:creationId xmlns:a16="http://schemas.microsoft.com/office/drawing/2014/main" id="{56156B76-8ACA-76B3-EB57-9A8FF0A6FD1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62390" y="2925000"/>
              <a:ext cx="1080000" cy="1080000"/>
            </a:xfrm>
            <a:prstGeom prst="rect">
              <a:avLst/>
            </a:prstGeom>
          </p:spPr>
        </p:pic>
      </p:grpSp>
      <p:grpSp>
        <p:nvGrpSpPr>
          <p:cNvPr id="2063" name="Group 2062">
            <a:extLst>
              <a:ext uri="{FF2B5EF4-FFF2-40B4-BE49-F238E27FC236}">
                <a16:creationId xmlns:a16="http://schemas.microsoft.com/office/drawing/2014/main" id="{6A5B0DF3-3821-00E5-D978-B1A6A90E1BAC}"/>
              </a:ext>
            </a:extLst>
          </p:cNvPr>
          <p:cNvGrpSpPr/>
          <p:nvPr/>
        </p:nvGrpSpPr>
        <p:grpSpPr>
          <a:xfrm>
            <a:off x="9529687" y="3834978"/>
            <a:ext cx="1080000" cy="1080000"/>
            <a:chOff x="6862390" y="2925000"/>
            <a:chExt cx="1080000" cy="1080000"/>
          </a:xfrm>
        </p:grpSpPr>
        <p:grpSp>
          <p:nvGrpSpPr>
            <p:cNvPr id="2064" name="Group 2063">
              <a:extLst>
                <a:ext uri="{FF2B5EF4-FFF2-40B4-BE49-F238E27FC236}">
                  <a16:creationId xmlns:a16="http://schemas.microsoft.com/office/drawing/2014/main" id="{94CEE7FB-26E0-4D2D-1D47-A2D21CCEC9E2}"/>
                </a:ext>
              </a:extLst>
            </p:cNvPr>
            <p:cNvGrpSpPr/>
            <p:nvPr/>
          </p:nvGrpSpPr>
          <p:grpSpPr>
            <a:xfrm>
              <a:off x="7154778" y="2969776"/>
              <a:ext cx="495224" cy="495224"/>
              <a:chOff x="7181126" y="2925000"/>
              <a:chExt cx="504000" cy="504000"/>
            </a:xfrm>
          </p:grpSpPr>
          <p:pic>
            <p:nvPicPr>
              <p:cNvPr id="2066" name="Graphic 2065">
                <a:extLst>
                  <a:ext uri="{FF2B5EF4-FFF2-40B4-BE49-F238E27FC236}">
                    <a16:creationId xmlns:a16="http://schemas.microsoft.com/office/drawing/2014/main" id="{755873A8-3A52-29FB-9892-454EB98BDFF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81126" y="2925000"/>
                <a:ext cx="504000" cy="504000"/>
              </a:xfrm>
              <a:prstGeom prst="rect">
                <a:avLst/>
              </a:prstGeom>
            </p:spPr>
          </p:pic>
          <p:sp>
            <p:nvSpPr>
              <p:cNvPr id="2067" name="Oval 2066">
                <a:extLst>
                  <a:ext uri="{FF2B5EF4-FFF2-40B4-BE49-F238E27FC236}">
                    <a16:creationId xmlns:a16="http://schemas.microsoft.com/office/drawing/2014/main" id="{15B5F9AB-AE4C-64F3-DD57-8EA44F0BC9E8}"/>
                  </a:ext>
                </a:extLst>
              </p:cNvPr>
              <p:cNvSpPr/>
              <p:nvPr/>
            </p:nvSpPr>
            <p:spPr>
              <a:xfrm>
                <a:off x="7219894" y="2963768"/>
                <a:ext cx="426464" cy="4264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grpSp>
        <p:pic>
          <p:nvPicPr>
            <p:cNvPr id="2065" name="Graphic 2064">
              <a:extLst>
                <a:ext uri="{FF2B5EF4-FFF2-40B4-BE49-F238E27FC236}">
                  <a16:creationId xmlns:a16="http://schemas.microsoft.com/office/drawing/2014/main" id="{52B46F0D-F3E9-8B64-6893-4A770E8FB58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62390" y="2925000"/>
              <a:ext cx="1080000" cy="1080000"/>
            </a:xfrm>
            <a:prstGeom prst="rect">
              <a:avLst/>
            </a:prstGeom>
          </p:spPr>
        </p:pic>
      </p:grpSp>
    </p:spTree>
    <p:extLst>
      <p:ext uri="{BB962C8B-B14F-4D97-AF65-F5344CB8AC3E}">
        <p14:creationId xmlns:p14="http://schemas.microsoft.com/office/powerpoint/2010/main" val="12217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E1598-23C2-8532-6572-91766CABCDD1}"/>
              </a:ext>
            </a:extLst>
          </p:cNvPr>
          <p:cNvSpPr>
            <a:spLocks noGrp="1"/>
          </p:cNvSpPr>
          <p:nvPr>
            <p:ph type="title"/>
          </p:nvPr>
        </p:nvSpPr>
        <p:spPr>
          <a:xfrm>
            <a:off x="838200" y="365125"/>
            <a:ext cx="10695432" cy="1325563"/>
          </a:xfrm>
        </p:spPr>
        <p:txBody>
          <a:bodyPr/>
          <a:lstStyle/>
          <a:p>
            <a:r>
              <a:rPr lang="en-CH" dirty="0"/>
              <a:t>Cryptographic Integrity for FHE</a:t>
            </a:r>
          </a:p>
        </p:txBody>
      </p:sp>
      <p:sp>
        <p:nvSpPr>
          <p:cNvPr id="10" name="Slide Number Placeholder 9">
            <a:extLst>
              <a:ext uri="{FF2B5EF4-FFF2-40B4-BE49-F238E27FC236}">
                <a16:creationId xmlns:a16="http://schemas.microsoft.com/office/drawing/2014/main" id="{C54FA6AC-0553-AAB0-976E-54D99AAAB677}"/>
              </a:ext>
            </a:extLst>
          </p:cNvPr>
          <p:cNvSpPr>
            <a:spLocks noGrp="1"/>
          </p:cNvSpPr>
          <p:nvPr>
            <p:ph type="sldNum" sz="quarter" idx="12"/>
          </p:nvPr>
        </p:nvSpPr>
        <p:spPr/>
        <p:txBody>
          <a:bodyPr/>
          <a:lstStyle/>
          <a:p>
            <a:fld id="{2C583B8F-3501-A64D-811B-281359A1CBF7}" type="slidenum">
              <a:rPr lang="en-CH" smtClean="0"/>
              <a:t>9</a:t>
            </a:fld>
            <a:endParaRPr lang="en-CH" dirty="0"/>
          </a:p>
        </p:txBody>
      </p:sp>
      <p:sp>
        <p:nvSpPr>
          <p:cNvPr id="23" name="TextBox 22">
            <a:extLst>
              <a:ext uri="{FF2B5EF4-FFF2-40B4-BE49-F238E27FC236}">
                <a16:creationId xmlns:a16="http://schemas.microsoft.com/office/drawing/2014/main" id="{211BC1C0-7FBE-8177-6ABB-4B385F346231}"/>
              </a:ext>
            </a:extLst>
          </p:cNvPr>
          <p:cNvSpPr txBox="1"/>
          <p:nvPr/>
        </p:nvSpPr>
        <p:spPr>
          <a:xfrm>
            <a:off x="2269372" y="5777113"/>
            <a:ext cx="3899121" cy="461665"/>
          </a:xfrm>
          <a:prstGeom prst="rect">
            <a:avLst/>
          </a:prstGeom>
          <a:noFill/>
        </p:spPr>
        <p:txBody>
          <a:bodyPr wrap="squar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Who gives </a:t>
            </a:r>
            <a:r>
              <a:rPr lang="en-CH" sz="24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inputs</a:t>
            </a: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2" name="TextBox 1">
            <a:extLst>
              <a:ext uri="{FF2B5EF4-FFF2-40B4-BE49-F238E27FC236}">
                <a16:creationId xmlns:a16="http://schemas.microsoft.com/office/drawing/2014/main" id="{FCA41C9E-0BFF-405D-EB2C-66125E692AA4}"/>
              </a:ext>
            </a:extLst>
          </p:cNvPr>
          <p:cNvSpPr txBox="1"/>
          <p:nvPr/>
        </p:nvSpPr>
        <p:spPr>
          <a:xfrm>
            <a:off x="6695015" y="5777112"/>
            <a:ext cx="3535840" cy="461665"/>
          </a:xfrm>
          <a:prstGeom prst="rect">
            <a:avLst/>
          </a:prstGeom>
          <a:noFill/>
        </p:spPr>
        <p:txBody>
          <a:bodyPr wrap="non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Who receives </a:t>
            </a:r>
            <a:r>
              <a:rPr lang="en-CH" sz="24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outputs</a:t>
            </a: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a:t>
            </a:r>
          </a:p>
        </p:txBody>
      </p:sp>
      <p:sp>
        <p:nvSpPr>
          <p:cNvPr id="3" name="TextBox 2">
            <a:extLst>
              <a:ext uri="{FF2B5EF4-FFF2-40B4-BE49-F238E27FC236}">
                <a16:creationId xmlns:a16="http://schemas.microsoft.com/office/drawing/2014/main" id="{1AE7DB81-A6BF-4D78-3FF9-4B3598325997}"/>
              </a:ext>
            </a:extLst>
          </p:cNvPr>
          <p:cNvSpPr txBox="1"/>
          <p:nvPr/>
        </p:nvSpPr>
        <p:spPr>
          <a:xfrm>
            <a:off x="3871819" y="2386179"/>
            <a:ext cx="4743561" cy="461665"/>
          </a:xfrm>
          <a:prstGeom prst="rect">
            <a:avLst/>
          </a:prstGeom>
          <a:noFill/>
        </p:spPr>
        <p:txBody>
          <a:bodyPr wrap="square" rtlCol="0">
            <a:spAutoFit/>
          </a:bodyPr>
          <a:lstStyle/>
          <a:p>
            <a:pPr algn="ct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Who </a:t>
            </a:r>
            <a:r>
              <a:rPr lang="en-CH" sz="2400" b="1" dirty="0">
                <a:solidFill>
                  <a:srgbClr val="C00000"/>
                </a:solidFill>
                <a:latin typeface="Suisse Int'l Medium" panose="020B0604000000000000" pitchFamily="34" charset="-78"/>
                <a:ea typeface="Helvetica Neue" panose="02000503000000020004" pitchFamily="2" charset="0"/>
                <a:cs typeface="Helvetica Neue" panose="02000503000000020004" pitchFamily="2" charset="0"/>
              </a:rPr>
              <a:t>computes</a:t>
            </a:r>
            <a:r>
              <a:rPr lang="en-CH" sz="2400" b="1" dirty="0">
                <a:latin typeface="Suisse Int'l Medium" panose="020B0604000000000000" pitchFamily="34" charset="-78"/>
                <a:ea typeface="Helvetica Neue" panose="02000503000000020004" pitchFamily="2" charset="0"/>
                <a:cs typeface="Helvetica Neue" panose="02000503000000020004" pitchFamily="2" charset="0"/>
              </a:rPr>
              <a:t>?</a:t>
            </a:r>
          </a:p>
        </p:txBody>
      </p:sp>
      <p:pic>
        <p:nvPicPr>
          <p:cNvPr id="12" name="Graphic 11">
            <a:extLst>
              <a:ext uri="{FF2B5EF4-FFF2-40B4-BE49-F238E27FC236}">
                <a16:creationId xmlns:a16="http://schemas.microsoft.com/office/drawing/2014/main" id="{A78961B6-C6B4-17DF-02EC-CD5B4B004FB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392397" y="5183452"/>
            <a:ext cx="537488" cy="537488"/>
          </a:xfrm>
          <a:prstGeom prst="rect">
            <a:avLst/>
          </a:prstGeom>
        </p:spPr>
      </p:pic>
      <p:cxnSp>
        <p:nvCxnSpPr>
          <p:cNvPr id="16" name="Straight Arrow Connector 15">
            <a:extLst>
              <a:ext uri="{FF2B5EF4-FFF2-40B4-BE49-F238E27FC236}">
                <a16:creationId xmlns:a16="http://schemas.microsoft.com/office/drawing/2014/main" id="{AE81BA37-7FA2-7D49-FEB6-B8C5776E6E57}"/>
              </a:ext>
            </a:extLst>
          </p:cNvPr>
          <p:cNvCxnSpPr/>
          <p:nvPr/>
        </p:nvCxnSpPr>
        <p:spPr>
          <a:xfrm flipH="1" flipV="1">
            <a:off x="6584833" y="3899442"/>
            <a:ext cx="1656139" cy="1454092"/>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5A09CD3-2077-FB4D-BBFB-8D3D057D5DA8}"/>
              </a:ext>
            </a:extLst>
          </p:cNvPr>
          <p:cNvGrpSpPr/>
          <p:nvPr/>
        </p:nvGrpSpPr>
        <p:grpSpPr>
          <a:xfrm>
            <a:off x="3921710" y="2987544"/>
            <a:ext cx="4698667" cy="2699791"/>
            <a:chOff x="3921710" y="2987544"/>
            <a:chExt cx="4698667" cy="2699791"/>
          </a:xfrm>
        </p:grpSpPr>
        <p:sp>
          <p:nvSpPr>
            <p:cNvPr id="19" name="TextBox 18">
              <a:extLst>
                <a:ext uri="{FF2B5EF4-FFF2-40B4-BE49-F238E27FC236}">
                  <a16:creationId xmlns:a16="http://schemas.microsoft.com/office/drawing/2014/main" id="{F2921D1C-88FD-C95A-6CCC-340D366FC41C}"/>
                </a:ext>
              </a:extLst>
            </p:cNvPr>
            <p:cNvSpPr txBox="1"/>
            <p:nvPr/>
          </p:nvSpPr>
          <p:spPr>
            <a:xfrm>
              <a:off x="4035257" y="5318003"/>
              <a:ext cx="312906" cy="369332"/>
            </a:xfrm>
            <a:prstGeom prst="rect">
              <a:avLst/>
            </a:prstGeom>
            <a:noFill/>
          </p:spPr>
          <p:txBody>
            <a:bodyPr wrap="non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21" name="TextBox 20">
              <a:extLst>
                <a:ext uri="{FF2B5EF4-FFF2-40B4-BE49-F238E27FC236}">
                  <a16:creationId xmlns:a16="http://schemas.microsoft.com/office/drawing/2014/main" id="{AFC66805-9984-A09A-FA0E-1BA37926938E}"/>
                </a:ext>
              </a:extLst>
            </p:cNvPr>
            <p:cNvSpPr txBox="1"/>
            <p:nvPr/>
          </p:nvSpPr>
          <p:spPr>
            <a:xfrm>
              <a:off x="3921710" y="2999371"/>
              <a:ext cx="540000" cy="369332"/>
            </a:xfrm>
            <a:prstGeom prst="rect">
              <a:avLst/>
            </a:prstGeom>
            <a:noFill/>
          </p:spPr>
          <p:txBody>
            <a:bodyPr wrap="square" rtlCol="0">
              <a:spAutoFit/>
            </a:bodyPr>
            <a:lstStyle/>
            <a:p>
              <a:pPr algn="ctr"/>
              <a:r>
                <a:rPr lang="en-CH" b="1" dirty="0">
                  <a:latin typeface="Suisse Int'l Medium" panose="020B0604000000000000" pitchFamily="34" charset="-78"/>
                  <a:ea typeface="Helvetica Neue" panose="02000503000000020004" pitchFamily="2" charset="0"/>
                  <a:cs typeface="Helvetica Neue" panose="02000503000000020004" pitchFamily="2" charset="0"/>
                </a:rPr>
                <a:t>X</a:t>
              </a:r>
            </a:p>
          </p:txBody>
        </p:sp>
        <p:sp>
          <p:nvSpPr>
            <p:cNvPr id="22" name="TextBox 21">
              <a:extLst>
                <a:ext uri="{FF2B5EF4-FFF2-40B4-BE49-F238E27FC236}">
                  <a16:creationId xmlns:a16="http://schemas.microsoft.com/office/drawing/2014/main" id="{2A867FB9-B55E-1A5C-D86B-44ECFFEE3B19}"/>
                </a:ext>
              </a:extLst>
            </p:cNvPr>
            <p:cNvSpPr txBox="1"/>
            <p:nvPr/>
          </p:nvSpPr>
          <p:spPr>
            <a:xfrm>
              <a:off x="8266433" y="2999371"/>
              <a:ext cx="338554" cy="369332"/>
            </a:xfrm>
            <a:prstGeom prst="rect">
              <a:avLst/>
            </a:prstGeom>
            <a:noFill/>
          </p:spPr>
          <p:txBody>
            <a:bodyPr wrap="none" rtlCol="0">
              <a:spAutoFit/>
            </a:bodyPr>
            <a:lstStyle/>
            <a:p>
              <a:pPr algn="ctr"/>
              <a:r>
                <a:rPr lang="en-GB"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sp>
          <p:nvSpPr>
            <p:cNvPr id="24" name="TextBox 23">
              <a:extLst>
                <a:ext uri="{FF2B5EF4-FFF2-40B4-BE49-F238E27FC236}">
                  <a16:creationId xmlns:a16="http://schemas.microsoft.com/office/drawing/2014/main" id="{55E38CB6-63DA-2177-2ED0-306CB639DD41}"/>
                </a:ext>
              </a:extLst>
            </p:cNvPr>
            <p:cNvSpPr txBox="1"/>
            <p:nvPr/>
          </p:nvSpPr>
          <p:spPr>
            <a:xfrm>
              <a:off x="8284065" y="5318003"/>
              <a:ext cx="303289" cy="369332"/>
            </a:xfrm>
            <a:prstGeom prst="rect">
              <a:avLst/>
            </a:prstGeom>
            <a:noFill/>
          </p:spPr>
          <p:txBody>
            <a:bodyPr wrap="none" rtlCol="0">
              <a:spAutoFit/>
            </a:bodyPr>
            <a:lstStyle/>
            <a:p>
              <a:pPr algn="ctr"/>
              <a:r>
                <a:rPr lang="en-GB" b="1" dirty="0">
                  <a:latin typeface="Suisse Int'l Medium" panose="020B0604000000000000" pitchFamily="34" charset="-78"/>
                  <a:ea typeface="Helvetica Neue" panose="02000503000000020004" pitchFamily="2" charset="0"/>
                  <a:cs typeface="Helvetica Neue" panose="02000503000000020004" pitchFamily="2" charset="0"/>
                </a:rPr>
                <a:t>y</a:t>
              </a:r>
              <a:endParaRPr lang="en-CH" b="1" dirty="0">
                <a:latin typeface="Suisse Int'l Medium" panose="020B0604000000000000" pitchFamily="34" charset="-78"/>
                <a:ea typeface="Helvetica Neue" panose="02000503000000020004" pitchFamily="2" charset="0"/>
                <a:cs typeface="Helvetica Neue" panose="02000503000000020004" pitchFamily="2" charset="0"/>
              </a:endParaRPr>
            </a:p>
          </p:txBody>
        </p:sp>
        <p:cxnSp>
          <p:nvCxnSpPr>
            <p:cNvPr id="25" name="Straight Arrow Connector 24">
              <a:extLst>
                <a:ext uri="{FF2B5EF4-FFF2-40B4-BE49-F238E27FC236}">
                  <a16:creationId xmlns:a16="http://schemas.microsoft.com/office/drawing/2014/main" id="{759098E1-DF62-4874-98AE-F0DF43E5295B}"/>
                </a:ext>
              </a:extLst>
            </p:cNvPr>
            <p:cNvCxnSpPr>
              <a:cxnSpLocks/>
              <a:stCxn id="19" idx="0"/>
              <a:endCxn id="21" idx="2"/>
            </p:cNvCxnSpPr>
            <p:nvPr/>
          </p:nvCxnSpPr>
          <p:spPr>
            <a:xfrm flipV="1">
              <a:off x="4191710" y="3368703"/>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1EA4740-5C2C-BBF2-B9B9-FDE7A8846AC2}"/>
                </a:ext>
              </a:extLst>
            </p:cNvPr>
            <p:cNvCxnSpPr>
              <a:cxnSpLocks/>
              <a:stCxn id="21" idx="3"/>
              <a:endCxn id="22" idx="1"/>
            </p:cNvCxnSpPr>
            <p:nvPr/>
          </p:nvCxnSpPr>
          <p:spPr>
            <a:xfrm>
              <a:off x="4461710" y="3184037"/>
              <a:ext cx="3804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48D2475-E39E-6CA4-D4C6-EDA4CDD72F79}"/>
                </a:ext>
              </a:extLst>
            </p:cNvPr>
            <p:cNvCxnSpPr>
              <a:cxnSpLocks/>
              <a:stCxn id="22" idx="2"/>
              <a:endCxn id="24" idx="0"/>
            </p:cNvCxnSpPr>
            <p:nvPr/>
          </p:nvCxnSpPr>
          <p:spPr>
            <a:xfrm>
              <a:off x="8435710" y="3368703"/>
              <a:ext cx="0" cy="19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FB01C52-B193-7BB4-0476-88AE7F0B01EE}"/>
                </a:ext>
              </a:extLst>
            </p:cNvPr>
            <p:cNvSpPr txBox="1"/>
            <p:nvPr/>
          </p:nvSpPr>
          <p:spPr>
            <a:xfrm rot="16200000">
              <a:off x="3890185" y="4123541"/>
              <a:ext cx="603050"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Enc</a:t>
              </a:r>
            </a:p>
          </p:txBody>
        </p:sp>
        <p:sp>
          <p:nvSpPr>
            <p:cNvPr id="32" name="TextBox 31">
              <a:extLst>
                <a:ext uri="{FF2B5EF4-FFF2-40B4-BE49-F238E27FC236}">
                  <a16:creationId xmlns:a16="http://schemas.microsoft.com/office/drawing/2014/main" id="{4EE25999-04AD-238A-50FA-91CEF942017C}"/>
                </a:ext>
              </a:extLst>
            </p:cNvPr>
            <p:cNvSpPr txBox="1"/>
            <p:nvPr/>
          </p:nvSpPr>
          <p:spPr>
            <a:xfrm rot="5400000">
              <a:off x="8124568" y="4154021"/>
              <a:ext cx="622286"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Dec</a:t>
              </a:r>
            </a:p>
          </p:txBody>
        </p:sp>
        <p:sp>
          <p:nvSpPr>
            <p:cNvPr id="33" name="TextBox 32">
              <a:extLst>
                <a:ext uri="{FF2B5EF4-FFF2-40B4-BE49-F238E27FC236}">
                  <a16:creationId xmlns:a16="http://schemas.microsoft.com/office/drawing/2014/main" id="{D69AE9A3-E273-D241-19B9-A71C76947E86}"/>
                </a:ext>
              </a:extLst>
            </p:cNvPr>
            <p:cNvSpPr txBox="1"/>
            <p:nvPr/>
          </p:nvSpPr>
          <p:spPr>
            <a:xfrm>
              <a:off x="5989358" y="2987544"/>
              <a:ext cx="643766" cy="369332"/>
            </a:xfrm>
            <a:prstGeom prst="rect">
              <a:avLst/>
            </a:prstGeom>
            <a:solidFill>
              <a:schemeClr val="bg1"/>
            </a:solidFill>
          </p:spPr>
          <p:txBody>
            <a:bodyPr wrap="none" rtlCol="0">
              <a:spAutoFit/>
            </a:bodyPr>
            <a:lstStyle/>
            <a:p>
              <a:r>
                <a:rPr lang="en-CH" b="1" dirty="0">
                  <a:latin typeface="Suisse Int'l Medium" panose="020B0604000000000000" pitchFamily="34" charset="-78"/>
                  <a:ea typeface="Helvetica Neue" panose="02000503000000020004" pitchFamily="2" charset="0"/>
                  <a:cs typeface="Helvetica Neue" panose="02000503000000020004" pitchFamily="2" charset="0"/>
                </a:rPr>
                <a:t>Eval</a:t>
              </a:r>
            </a:p>
          </p:txBody>
        </p:sp>
      </p:grpSp>
      <p:pic>
        <p:nvPicPr>
          <p:cNvPr id="11" name="Graphic 10">
            <a:extLst>
              <a:ext uri="{FF2B5EF4-FFF2-40B4-BE49-F238E27FC236}">
                <a16:creationId xmlns:a16="http://schemas.microsoft.com/office/drawing/2014/main" id="{76E29FB5-A2F2-7FA5-A25E-3653CF9B795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072190" y="3301359"/>
            <a:ext cx="537488" cy="537488"/>
          </a:xfrm>
          <a:prstGeom prst="rect">
            <a:avLst/>
          </a:prstGeom>
        </p:spPr>
      </p:pic>
      <p:pic>
        <p:nvPicPr>
          <p:cNvPr id="5" name="Graphic 4">
            <a:extLst>
              <a:ext uri="{FF2B5EF4-FFF2-40B4-BE49-F238E27FC236}">
                <a16:creationId xmlns:a16="http://schemas.microsoft.com/office/drawing/2014/main" id="{EA8BFE3F-3574-52FF-6892-BEABDB69864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571966" y="5180838"/>
            <a:ext cx="537488" cy="537488"/>
          </a:xfrm>
          <a:prstGeom prst="rect">
            <a:avLst/>
          </a:prstGeom>
        </p:spPr>
      </p:pic>
    </p:spTree>
    <p:extLst>
      <p:ext uri="{BB962C8B-B14F-4D97-AF65-F5344CB8AC3E}">
        <p14:creationId xmlns:p14="http://schemas.microsoft.com/office/powerpoint/2010/main" val="30924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3B2A88-494F-FB4B-AFB9-FF3B3F46F60E}">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11750</TotalTime>
  <Words>2558</Words>
  <Application>Microsoft Macintosh PowerPoint</Application>
  <PresentationFormat>Widescreen</PresentationFormat>
  <Paragraphs>508</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Suisse Int'l Medium</vt:lpstr>
      <vt:lpstr>Arial</vt:lpstr>
      <vt:lpstr>Noto Mono for Powerline</vt:lpstr>
      <vt:lpstr>Calibri</vt:lpstr>
      <vt:lpstr>Cambria Math</vt:lpstr>
      <vt:lpstr>Suisse Int'l Light</vt:lpstr>
      <vt:lpstr>Office Theme</vt:lpstr>
      <vt:lpstr>Towards Robust FHE  for the Real World</vt:lpstr>
      <vt:lpstr>FHE in the real world</vt:lpstr>
      <vt:lpstr>FHE in the real world is brittle</vt:lpstr>
      <vt:lpstr>An old problem, finally relevant</vt:lpstr>
      <vt:lpstr>Real-world FHE deployments</vt:lpstr>
      <vt:lpstr>Deployments – Outsourcing</vt:lpstr>
      <vt:lpstr>Deployments – 2-Party Computation</vt:lpstr>
      <vt:lpstr>Deployments – Multi-Party Computation </vt:lpstr>
      <vt:lpstr>Cryptographic Integrity for FHE</vt:lpstr>
      <vt:lpstr>Building blocks for robust FHE</vt:lpstr>
      <vt:lpstr>Integrity of Encryption &amp; Decryption</vt:lpstr>
      <vt:lpstr>Building blocks for robust FHE</vt:lpstr>
      <vt:lpstr>How (not) to do Proof-of-Computation</vt:lpstr>
      <vt:lpstr>Proof-of-Computation</vt:lpstr>
      <vt:lpstr>Cryptographic proofs of computation for FHE</vt:lpstr>
      <vt:lpstr>circomlib-fhe: FHE arithmetization in high-level DSL</vt:lpstr>
      <vt:lpstr>zkOpenFHE: an extensible benchmark framework for FHE+ZKP</vt:lpstr>
      <vt:lpstr>Where are we today? </vt:lpstr>
      <vt:lpstr>Challenge #1: arithmetization</vt:lpstr>
      <vt:lpstr>Challenge #2: algebra mismatch</vt:lpstr>
      <vt:lpstr>Challenge #3: rotations &amp; maintenance</vt:lpstr>
      <vt:lpstr>Other challenges </vt:lpstr>
      <vt:lpstr>What’s next?</vt:lpstr>
      <vt:lpstr>What’s next?</vt:lpstr>
      <vt:lpstr>A wishlist</vt:lpstr>
      <vt:lpstr>Towards robust FHE for the real world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Robust FHE  for the Real World</dc:title>
  <dc:subject/>
  <dc:creator>Knabenhans  Christian</dc:creator>
  <cp:keywords/>
  <dc:description/>
  <cp:lastModifiedBy>Christian Knabenhans</cp:lastModifiedBy>
  <cp:revision>13</cp:revision>
  <cp:lastPrinted>2023-10-04T14:22:05Z</cp:lastPrinted>
  <dcterms:created xsi:type="dcterms:W3CDTF">2023-09-19T09:29:21Z</dcterms:created>
  <dcterms:modified xsi:type="dcterms:W3CDTF">2024-03-26T19:22:36Z</dcterms:modified>
  <cp:category/>
</cp:coreProperties>
</file>