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75" r:id="rId4"/>
    <p:sldId id="258" r:id="rId5"/>
    <p:sldId id="259" r:id="rId6"/>
    <p:sldId id="280" r:id="rId7"/>
    <p:sldId id="260" r:id="rId8"/>
    <p:sldId id="281" r:id="rId9"/>
    <p:sldId id="282" r:id="rId10"/>
    <p:sldId id="262" r:id="rId11"/>
    <p:sldId id="261" r:id="rId12"/>
    <p:sldId id="286" r:id="rId13"/>
    <p:sldId id="287" r:id="rId14"/>
    <p:sldId id="288" r:id="rId15"/>
    <p:sldId id="289" r:id="rId16"/>
    <p:sldId id="290" r:id="rId17"/>
    <p:sldId id="266" r:id="rId18"/>
    <p:sldId id="267" r:id="rId19"/>
    <p:sldId id="268" r:id="rId20"/>
    <p:sldId id="263" r:id="rId21"/>
    <p:sldId id="269" r:id="rId22"/>
    <p:sldId id="271" r:id="rId23"/>
    <p:sldId id="270" r:id="rId24"/>
    <p:sldId id="291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C22"/>
    <a:srgbClr val="FF8F2D"/>
    <a:srgbClr val="136FAF"/>
    <a:srgbClr val="D4161A"/>
    <a:srgbClr val="04CF00"/>
    <a:srgbClr val="7E00D4"/>
    <a:srgbClr val="CE7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2" autoAdjust="0"/>
    <p:restoredTop sz="94675"/>
  </p:normalViewPr>
  <p:slideViewPr>
    <p:cSldViewPr snapToGrid="0">
      <p:cViewPr varScale="1">
        <p:scale>
          <a:sx n="55" d="100"/>
          <a:sy n="55" d="100"/>
        </p:scale>
        <p:origin x="1240" y="36"/>
      </p:cViewPr>
      <p:guideLst>
        <p:guide orient="horz" pos="600"/>
        <p:guide pos="4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5FB71-0662-BB42-8B5F-126DDBC4D6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7C03-3B5F-FD43-B698-894E7E2F7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Alice wants to buy 100,000 shares of RWC, it is unlikely there is one seller offering them all for a good price </a:t>
            </a:r>
          </a:p>
          <a:p>
            <a:endParaRPr lang="en-US" dirty="0"/>
          </a:p>
          <a:p>
            <a:r>
              <a:rPr lang="en-US" dirty="0"/>
              <a:t>Instead, Alice must find multiple buyers in her price range to purchase from</a:t>
            </a:r>
          </a:p>
          <a:p>
            <a:endParaRPr lang="en-US" dirty="0"/>
          </a:p>
          <a:p>
            <a:r>
              <a:rPr lang="en-US" dirty="0"/>
              <a:t>If she wants to complete the order as quickly as possible, this means choosing the N sellers whose available shares of RWC add to 100,000 and are priced the lowest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7C03-3B5F-FD43-B698-894E7E2F74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7C03-3B5F-FD43-B698-894E7E2F74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7C03-3B5F-FD43-B698-894E7E2F74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8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7C03-3B5F-FD43-B698-894E7E2F74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9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7C03-3B5F-FD43-B698-894E7E2F74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3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7C03-3B5F-FD43-B698-894E7E2F74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EF59-C4BB-5D39-D29A-159D770CA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F20EF-F88A-F140-9ED2-C0E25BD5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FD8C9-4693-6922-F8D7-E2FD41B1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F545-944C-4B2E-8116-0C96915C21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8D3A2-A342-A92E-3CE0-D8880E12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5724A-11AD-D9A5-4694-AB9FA668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8853-7250-4534-BECA-5506FB1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4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2714-7F02-A138-70D0-F53F0903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B2579-9CE9-0FF3-C325-872553C6B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B621-F43C-3AC1-F337-8662B2A5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F545-944C-4B2E-8116-0C96915C21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CF197-4718-85D9-58D1-13768802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FAE70-4AE5-A8FD-DAF7-2F14B362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8853-7250-4534-BECA-5506FB1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E3701-170E-ACB9-F950-B459350C9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921B2-C4EB-30EF-F7CB-99FC3626F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2421B-D400-3EDE-34CD-8B1F2E60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F545-944C-4B2E-8116-0C96915C21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3197-24FD-CED1-F3AD-33F06286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4FC41-F0FD-B0A9-63F8-F722AF12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8853-7250-4534-BECA-5506FB1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2FF4-1B65-A75F-1B68-4B00E2F9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C4A4-173A-838E-8820-CF68F3DE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F0E0B-8BD0-97D0-C393-0374E244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F545-944C-4B2E-8116-0C96915C21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BF7C-2FF6-C951-95BE-847C37C2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178C0-870A-8A23-8DAA-78674A0E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8853-7250-4534-BECA-5506FB1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8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CC84-1B60-1065-2FE6-E3A7BD13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733C3-BD27-5819-F0AD-22B51A429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5B7F6-D33C-BFDD-F3C3-551C720C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F545-944C-4B2E-8116-0C96915C21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B550-2B9A-FA17-0EE3-A430579F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7E58-1CB2-5E18-F63B-61E81D72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8853-7250-4534-BECA-5506FB1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A74C-8208-6075-0B15-889E0C57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E54AD-C90F-1EF5-7D76-85298817C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10539-72D5-AD2E-DD34-2143D0AF3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498E6-FC1E-F1F5-608E-4D4E81B5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F545-944C-4B2E-8116-0C96915C21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3295F-FA96-35BA-802F-CE112A17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9AD14-3267-BE0D-B2E7-E04E9E5E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8853-7250-4534-BECA-5506FB1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DBD7-2205-899B-80BB-1F2965278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AA9F8-1420-9C26-B5F1-FE2B756DF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0FBAF-4B72-E61B-B519-926E6D9D2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BFAF9-413E-8AE6-956A-F786B1672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909EC-2804-B263-374E-0B60A0020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8744E-31AA-FB48-26FD-C0D1BEB7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F545-944C-4B2E-8116-0C96915C21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DB3836-C3F5-2012-5E42-A84C4FB8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3C15E-DF2D-91F7-E398-7DA84ED3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8853-7250-4534-BECA-5506FB1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2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1668-F910-8DC2-2A7D-C6983127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AFC1D-7FA6-52C0-3E6D-E42E4E24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F545-944C-4B2E-8116-0C96915C21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0715E-F890-DB9F-DFA6-01B38444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37DD0-997F-5891-8DB6-63A296C5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8853-7250-4534-BECA-5506FB1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A6D9E-83D3-7314-21F8-74C51728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F545-944C-4B2E-8116-0C96915C21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C8722-C5F4-863A-3032-D8AC5746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C9E81-F505-DB25-0538-E0AFD991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8853-7250-4534-BECA-5506FB1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4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4F22-5224-1C1B-85F5-12E1FBAD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B271A-2D31-1968-4B3F-CE8A168FF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DB5E1-55DD-B2CA-F9EA-0D2CAB55A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EFB5D-7BBD-47F1-9336-4372A2CC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F545-944C-4B2E-8116-0C96915C21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9565E-D64D-B7D9-783E-EE0327F7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A7343-FDD0-A025-38A0-F0BCC3ED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8853-7250-4534-BECA-5506FB1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3009-09B1-9752-3F0A-3F1EAD1D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159C8-6ADF-6643-64F4-7677DA33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71CFE-E6A6-5DC3-2A2F-EBB721331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02D35-AF06-7AFB-727F-25F93596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F545-944C-4B2E-8116-0C96915C21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1784F-9B08-93FA-81AF-70F91FBF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7F442-222B-3C3E-9DF6-F9F3C54A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8853-7250-4534-BECA-5506FB1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8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195DE-BC8C-5F1C-462E-8D3DFDBE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81934-AE0D-07D1-9F2A-4C1BED91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AF3C7-A3CB-0325-8131-4323AC71B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4F545-944C-4B2E-8116-0C96915C21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1F77C-B461-BFDA-DF74-E8894D032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88031-8F02-3858-BB4F-C65A7D6D0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A8853-7250-4534-BECA-5506FB1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3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AB39-432E-EA3D-DEE3-B204753AC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589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What does privacy mean for stock trading? </a:t>
            </a:r>
            <a:r>
              <a:rPr lang="en-US" sz="4400" i="1" dirty="0"/>
              <a:t>(and why it matters) 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BE6B2-0568-616D-CC0B-665B286E9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843" y="3318553"/>
            <a:ext cx="9144000" cy="1655762"/>
          </a:xfrm>
        </p:spPr>
        <p:txBody>
          <a:bodyPr/>
          <a:lstStyle/>
          <a:p>
            <a:r>
              <a:rPr lang="en-US" dirty="0"/>
              <a:t>Authors: </a:t>
            </a:r>
            <a:r>
              <a:rPr lang="en-US" b="0" i="0" dirty="0">
                <a:effectLst/>
              </a:rPr>
              <a:t>Arthur </a:t>
            </a:r>
            <a:r>
              <a:rPr lang="en-US" b="0" i="0" dirty="0" err="1">
                <a:effectLst/>
              </a:rPr>
              <a:t>Américo</a:t>
            </a:r>
            <a:r>
              <a:rPr lang="en-US" b="0" i="0" dirty="0">
                <a:effectLst/>
              </a:rPr>
              <a:t>, Allison Bishop, Paul </a:t>
            </a:r>
            <a:r>
              <a:rPr lang="en-US" b="0" i="0" dirty="0" err="1">
                <a:effectLst/>
              </a:rPr>
              <a:t>Cesaretti</a:t>
            </a:r>
            <a:r>
              <a:rPr lang="en-US" b="0" i="0" dirty="0">
                <a:effectLst/>
              </a:rPr>
              <a:t>, Garrison Grogan, Adam </a:t>
            </a:r>
            <a:r>
              <a:rPr lang="en-US" b="0" i="0" dirty="0" err="1">
                <a:effectLst/>
              </a:rPr>
              <a:t>McKoy</a:t>
            </a:r>
            <a:r>
              <a:rPr lang="en-US" b="0" i="0" dirty="0">
                <a:effectLst/>
              </a:rPr>
              <a:t>, Robert Moss, Lisa Oakley, Marcel Ribeiro, Mohammad Shokri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F62B6-C9C4-7A85-C009-544855DB267A}"/>
              </a:ext>
            </a:extLst>
          </p:cNvPr>
          <p:cNvSpPr txBox="1"/>
          <p:nvPr/>
        </p:nvSpPr>
        <p:spPr>
          <a:xfrm>
            <a:off x="2834640" y="4778326"/>
            <a:ext cx="632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Presenters: 	Allison Bishop   and 	Lisa Oakley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61A51-E7C7-4B23-142E-07E8A7444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97" y="5420391"/>
            <a:ext cx="1220584" cy="1202252"/>
          </a:xfrm>
          <a:prstGeom prst="rect">
            <a:avLst/>
          </a:prstGeom>
        </p:spPr>
      </p:pic>
      <p:pic>
        <p:nvPicPr>
          <p:cNvPr id="1028" name="Picture 4" descr="University Wordmarks - Brand Center">
            <a:extLst>
              <a:ext uri="{FF2B5EF4-FFF2-40B4-BE49-F238E27FC236}">
                <a16:creationId xmlns:a16="http://schemas.microsoft.com/office/drawing/2014/main" id="{0ACA8303-13ED-ADC5-E58C-65B3F07D9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098" y="5771104"/>
            <a:ext cx="2032000" cy="6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nd Guide | CUNY Graduate Center">
            <a:extLst>
              <a:ext uri="{FF2B5EF4-FFF2-40B4-BE49-F238E27FC236}">
                <a16:creationId xmlns:a16="http://schemas.microsoft.com/office/drawing/2014/main" id="{CC6A564B-18D2-AB0A-4FAE-F40E21B9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53" y="5730540"/>
            <a:ext cx="3449637" cy="5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s and Branding | The City College of New York">
            <a:extLst>
              <a:ext uri="{FF2B5EF4-FFF2-40B4-BE49-F238E27FC236}">
                <a16:creationId xmlns:a16="http://schemas.microsoft.com/office/drawing/2014/main" id="{B3F6B691-18BB-4E05-9662-581FF2AC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98" y="5427365"/>
            <a:ext cx="3286529" cy="13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1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C48C-5DDC-7C85-F1BE-687AF16D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50" y="15128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Some natural goals that are generally impossible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2C998-8AF9-34E8-C447-C64E22E3982A}"/>
              </a:ext>
            </a:extLst>
          </p:cNvPr>
          <p:cNvSpPr txBox="1"/>
          <p:nvPr/>
        </p:nvSpPr>
        <p:spPr>
          <a:xfrm>
            <a:off x="2900674" y="1956795"/>
            <a:ext cx="7948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Alice would like the transcript of trading data to come from </a:t>
            </a:r>
          </a:p>
          <a:p>
            <a:r>
              <a:rPr lang="en-US" sz="2400" dirty="0"/>
              <a:t>the same distribution regardless of her activity. 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E8234BC8-6A53-9561-CF82-C7020625225D}"/>
              </a:ext>
            </a:extLst>
          </p:cNvPr>
          <p:cNvSpPr/>
          <p:nvPr/>
        </p:nvSpPr>
        <p:spPr>
          <a:xfrm>
            <a:off x="1839065" y="1915093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35C70-E722-5D41-55FD-72139F1629E4}"/>
              </a:ext>
            </a:extLst>
          </p:cNvPr>
          <p:cNvSpPr txBox="1"/>
          <p:nvPr/>
        </p:nvSpPr>
        <p:spPr>
          <a:xfrm>
            <a:off x="2900674" y="2720303"/>
            <a:ext cx="743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Transcripts are granular and affected by basically any move by any trader.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4E043-CB87-F859-6B70-E079BFD3C176}"/>
              </a:ext>
            </a:extLst>
          </p:cNvPr>
          <p:cNvSpPr txBox="1"/>
          <p:nvPr/>
        </p:nvSpPr>
        <p:spPr>
          <a:xfrm>
            <a:off x="2900674" y="3768366"/>
            <a:ext cx="5410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Alice would like prices to stay stagnant </a:t>
            </a:r>
          </a:p>
          <a:p>
            <a:r>
              <a:rPr lang="en-US" sz="2400" dirty="0"/>
              <a:t>(or at least independent of her activity). 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74B32206-E714-DE96-783A-D86918BD1B7D}"/>
              </a:ext>
            </a:extLst>
          </p:cNvPr>
          <p:cNvSpPr/>
          <p:nvPr/>
        </p:nvSpPr>
        <p:spPr>
          <a:xfrm>
            <a:off x="1839065" y="3726664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B7280-6730-D463-F16B-FD070347267B}"/>
              </a:ext>
            </a:extLst>
          </p:cNvPr>
          <p:cNvSpPr txBox="1"/>
          <p:nvPr/>
        </p:nvSpPr>
        <p:spPr>
          <a:xfrm>
            <a:off x="2900674" y="4599363"/>
            <a:ext cx="8365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Alice represents a significant shift in supply and demand. </a:t>
            </a:r>
          </a:p>
          <a:p>
            <a:r>
              <a:rPr lang="en-US" i="1" dirty="0">
                <a:solidFill>
                  <a:srgbClr val="FF0000"/>
                </a:solidFill>
              </a:rPr>
              <a:t>The purpose of continuous markets is to incorporate this shift into prices over time. </a:t>
            </a:r>
          </a:p>
        </p:txBody>
      </p:sp>
    </p:spTree>
    <p:extLst>
      <p:ext uri="{BB962C8B-B14F-4D97-AF65-F5344CB8AC3E}">
        <p14:creationId xmlns:p14="http://schemas.microsoft.com/office/powerpoint/2010/main" val="37372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87EC-81E8-9D3D-400D-3F2CB779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143205"/>
            <a:ext cx="10515600" cy="1325563"/>
          </a:xfrm>
        </p:spPr>
        <p:txBody>
          <a:bodyPr/>
          <a:lstStyle/>
          <a:p>
            <a:r>
              <a:rPr lang="en-US" dirty="0"/>
              <a:t>What Alice can hope to achieve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A03F6-62CD-E2C2-08BE-F1D79AC0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38" y="1841125"/>
            <a:ext cx="5469093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1D16CE5-5842-7113-5055-40ACD00C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70" y="2212656"/>
            <a:ext cx="4414290" cy="26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DCD16-853A-0C44-7394-E8E342968C66}"/>
              </a:ext>
            </a:extLst>
          </p:cNvPr>
          <p:cNvSpPr txBox="1"/>
          <p:nvPr/>
        </p:nvSpPr>
        <p:spPr>
          <a:xfrm>
            <a:off x="718002" y="1481322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This: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C8328-BB4B-C81C-60AA-C1C395C5EB4A}"/>
              </a:ext>
            </a:extLst>
          </p:cNvPr>
          <p:cNvSpPr txBox="1"/>
          <p:nvPr/>
        </p:nvSpPr>
        <p:spPr>
          <a:xfrm>
            <a:off x="5975802" y="1481322"/>
            <a:ext cx="3040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Instead of this: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960A7-D0BF-B542-ACC9-DB78E8704546}"/>
              </a:ext>
            </a:extLst>
          </p:cNvPr>
          <p:cNvSpPr txBox="1"/>
          <p:nvPr/>
        </p:nvSpPr>
        <p:spPr>
          <a:xfrm>
            <a:off x="745835" y="5175384"/>
            <a:ext cx="1051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Alice wants the world with her trading to look “similar” to the world without</a:t>
            </a:r>
          </a:p>
          <a:p>
            <a:pPr algn="ctr"/>
            <a:r>
              <a:rPr lang="en-US" sz="2400" dirty="0"/>
              <a:t>(at least for some fixed suite of measurements that Eve might make)</a:t>
            </a:r>
          </a:p>
          <a:p>
            <a:pPr algn="ctr"/>
            <a:endParaRPr lang="en-US" sz="2400" dirty="0"/>
          </a:p>
          <a:p>
            <a:pPr algn="ctr"/>
            <a:r>
              <a:rPr lang="en-US" dirty="0"/>
              <a:t>This is a similar motivation to that of differential privacy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060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BF50-756D-0E77-6F8D-F5076AC9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84" y="144023"/>
            <a:ext cx="10515600" cy="1325563"/>
          </a:xfrm>
        </p:spPr>
        <p:txBody>
          <a:bodyPr/>
          <a:lstStyle/>
          <a:p>
            <a:r>
              <a:rPr lang="en-US" dirty="0"/>
              <a:t>Let’s define this as a game</a:t>
            </a:r>
          </a:p>
        </p:txBody>
      </p:sp>
      <p:pic>
        <p:nvPicPr>
          <p:cNvPr id="3" name="Picture 2" descr="A person and child sitting at a desk looking at a computer screen">
            <a:extLst>
              <a:ext uri="{FF2B5EF4-FFF2-40B4-BE49-F238E27FC236}">
                <a16:creationId xmlns:a16="http://schemas.microsoft.com/office/drawing/2014/main" id="{6F99F5AB-D4C2-427E-296E-A20210997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16502" r="27120"/>
          <a:stretch/>
        </p:blipFill>
        <p:spPr>
          <a:xfrm>
            <a:off x="288933" y="3062261"/>
            <a:ext cx="2032000" cy="1526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7822C-36A5-516F-F8CD-BEE3DF3196FF}"/>
              </a:ext>
            </a:extLst>
          </p:cNvPr>
          <p:cNvSpPr txBox="1"/>
          <p:nvPr/>
        </p:nvSpPr>
        <p:spPr>
          <a:xfrm>
            <a:off x="942494" y="4640222"/>
            <a:ext cx="7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Alice </a:t>
            </a:r>
          </a:p>
        </p:txBody>
      </p:sp>
      <p:pic>
        <p:nvPicPr>
          <p:cNvPr id="5" name="Picture 4" descr="A person typing on a keyboard&#10;&#10;Description automatically generated">
            <a:extLst>
              <a:ext uri="{FF2B5EF4-FFF2-40B4-BE49-F238E27FC236}">
                <a16:creationId xmlns:a16="http://schemas.microsoft.com/office/drawing/2014/main" id="{120BBB41-1601-69F6-D6DF-0277AFDA8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84" y="2916851"/>
            <a:ext cx="2032000" cy="162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35DB2-425D-1E4D-3511-5E413B065745}"/>
              </a:ext>
            </a:extLst>
          </p:cNvPr>
          <p:cNvSpPr txBox="1"/>
          <p:nvPr/>
        </p:nvSpPr>
        <p:spPr>
          <a:xfrm>
            <a:off x="10764352" y="4606907"/>
            <a:ext cx="53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2FB46-D2AD-D695-6EFE-7165AA842260}"/>
              </a:ext>
            </a:extLst>
          </p:cNvPr>
          <p:cNvSpPr/>
          <p:nvPr/>
        </p:nvSpPr>
        <p:spPr>
          <a:xfrm>
            <a:off x="4020662" y="1412517"/>
            <a:ext cx="4270656" cy="44592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7D885-B746-85FF-1A74-349A216868D0}"/>
              </a:ext>
            </a:extLst>
          </p:cNvPr>
          <p:cNvSpPr txBox="1"/>
          <p:nvPr/>
        </p:nvSpPr>
        <p:spPr>
          <a:xfrm>
            <a:off x="3955458" y="1405637"/>
            <a:ext cx="43358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dirty="0"/>
              <a:t> is sampled from a priori distribution (D</a:t>
            </a:r>
            <a:r>
              <a:rPr lang="en-US" sz="2000" baseline="-25000" dirty="0">
                <a:ea typeface="Cambria Math" panose="02040503050406030204" pitchFamily="18" charset="0"/>
              </a:rPr>
              <a:t>X</a:t>
            </a:r>
            <a:r>
              <a:rPr lang="en-US" sz="2000" dirty="0"/>
              <a:t>) of Eve’s measurement in a market without Alice</a:t>
            </a:r>
          </a:p>
          <a:p>
            <a:endParaRPr lang="en-US" dirty="0"/>
          </a:p>
        </p:txBody>
      </p:sp>
      <p:pic>
        <p:nvPicPr>
          <p:cNvPr id="12" name="Picture 11" descr="A diagram of trading metrics&#10;&#10;Description automatically generated">
            <a:extLst>
              <a:ext uri="{FF2B5EF4-FFF2-40B4-BE49-F238E27FC236}">
                <a16:creationId xmlns:a16="http://schemas.microsoft.com/office/drawing/2014/main" id="{F965F5DB-FB3B-908E-A990-26C76B902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77" y="2772715"/>
            <a:ext cx="3631177" cy="26983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2DE319-5E6C-CA35-6F9B-3B8E2A4AC422}"/>
              </a:ext>
            </a:extLst>
          </p:cNvPr>
          <p:cNvCxnSpPr>
            <a:cxnSpLocks/>
          </p:cNvCxnSpPr>
          <p:nvPr/>
        </p:nvCxnSpPr>
        <p:spPr>
          <a:xfrm>
            <a:off x="6468035" y="2916851"/>
            <a:ext cx="0" cy="1856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B54700-A1C9-B0E7-90A9-A5E5B8AA9D98}"/>
              </a:ext>
            </a:extLst>
          </p:cNvPr>
          <p:cNvSpPr txBox="1"/>
          <p:nvPr/>
        </p:nvSpPr>
        <p:spPr>
          <a:xfrm>
            <a:off x="6424376" y="2686990"/>
            <a:ext cx="29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22DE79-AD49-94AE-D4BB-10211431F517}"/>
              </a:ext>
            </a:extLst>
          </p:cNvPr>
          <p:cNvSpPr txBox="1"/>
          <p:nvPr/>
        </p:nvSpPr>
        <p:spPr>
          <a:xfrm>
            <a:off x="4957622" y="3244334"/>
            <a:ext cx="62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Cambria Math" panose="02040503050406030204" pitchFamily="18" charset="0"/>
              </a:rPr>
              <a:t>(D</a:t>
            </a:r>
            <a:r>
              <a:rPr lang="en-US" sz="1800" baseline="-25000" dirty="0">
                <a:ea typeface="Cambria Math" panose="02040503050406030204" pitchFamily="18" charset="0"/>
              </a:rPr>
              <a:t>X</a:t>
            </a:r>
            <a:r>
              <a:rPr lang="en-US" sz="1800" dirty="0">
                <a:ea typeface="Cambria Math" panose="020405030504060302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2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BF50-756D-0E77-6F8D-F5076AC9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84" y="144023"/>
            <a:ext cx="10515600" cy="1325563"/>
          </a:xfrm>
        </p:spPr>
        <p:txBody>
          <a:bodyPr/>
          <a:lstStyle/>
          <a:p>
            <a:r>
              <a:rPr lang="en-US" dirty="0"/>
              <a:t>Let’s define this as a game</a:t>
            </a:r>
          </a:p>
        </p:txBody>
      </p:sp>
      <p:pic>
        <p:nvPicPr>
          <p:cNvPr id="3" name="Picture 2" descr="A person and child sitting at a desk looking at a computer screen">
            <a:extLst>
              <a:ext uri="{FF2B5EF4-FFF2-40B4-BE49-F238E27FC236}">
                <a16:creationId xmlns:a16="http://schemas.microsoft.com/office/drawing/2014/main" id="{6F99F5AB-D4C2-427E-296E-A20210997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16502" r="27120"/>
          <a:stretch/>
        </p:blipFill>
        <p:spPr>
          <a:xfrm>
            <a:off x="288933" y="3062261"/>
            <a:ext cx="2032000" cy="1526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7822C-36A5-516F-F8CD-BEE3DF3196FF}"/>
              </a:ext>
            </a:extLst>
          </p:cNvPr>
          <p:cNvSpPr txBox="1"/>
          <p:nvPr/>
        </p:nvSpPr>
        <p:spPr>
          <a:xfrm>
            <a:off x="942494" y="4640222"/>
            <a:ext cx="7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Alice </a:t>
            </a:r>
          </a:p>
        </p:txBody>
      </p:sp>
      <p:pic>
        <p:nvPicPr>
          <p:cNvPr id="5" name="Picture 4" descr="A person typing on a keyboard&#10;&#10;Description automatically generated">
            <a:extLst>
              <a:ext uri="{FF2B5EF4-FFF2-40B4-BE49-F238E27FC236}">
                <a16:creationId xmlns:a16="http://schemas.microsoft.com/office/drawing/2014/main" id="{120BBB41-1601-69F6-D6DF-0277AFDA8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84" y="2916851"/>
            <a:ext cx="2032000" cy="162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35DB2-425D-1E4D-3511-5E413B065745}"/>
              </a:ext>
            </a:extLst>
          </p:cNvPr>
          <p:cNvSpPr txBox="1"/>
          <p:nvPr/>
        </p:nvSpPr>
        <p:spPr>
          <a:xfrm>
            <a:off x="10764352" y="4606907"/>
            <a:ext cx="53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2FB46-D2AD-D695-6EFE-7165AA842260}"/>
              </a:ext>
            </a:extLst>
          </p:cNvPr>
          <p:cNvSpPr/>
          <p:nvPr/>
        </p:nvSpPr>
        <p:spPr>
          <a:xfrm>
            <a:off x="4020662" y="1412517"/>
            <a:ext cx="4270656" cy="44592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7D885-B746-85FF-1A74-349A216868D0}"/>
              </a:ext>
            </a:extLst>
          </p:cNvPr>
          <p:cNvSpPr txBox="1"/>
          <p:nvPr/>
        </p:nvSpPr>
        <p:spPr>
          <a:xfrm>
            <a:off x="3955458" y="1405637"/>
            <a:ext cx="43358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dirty="0"/>
              <a:t> is sampled from a priori distribution (D</a:t>
            </a:r>
            <a:r>
              <a:rPr lang="en-US" sz="2000" baseline="-25000" dirty="0">
                <a:ea typeface="Cambria Math" panose="02040503050406030204" pitchFamily="18" charset="0"/>
              </a:rPr>
              <a:t>X</a:t>
            </a:r>
            <a:r>
              <a:rPr lang="en-US" sz="2000" dirty="0"/>
              <a:t>) of Eve’s measurement in a market without Alice</a:t>
            </a:r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934249-5E0B-95E3-282B-B86B297337F4}"/>
              </a:ext>
            </a:extLst>
          </p:cNvPr>
          <p:cNvCxnSpPr>
            <a:cxnSpLocks/>
          </p:cNvCxnSpPr>
          <p:nvPr/>
        </p:nvCxnSpPr>
        <p:spPr>
          <a:xfrm flipH="1">
            <a:off x="2390970" y="3099965"/>
            <a:ext cx="1499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40673F-3E3B-C3DA-3D28-C15F60CF8C27}"/>
              </a:ext>
            </a:extLst>
          </p:cNvPr>
          <p:cNvSpPr txBox="1"/>
          <p:nvPr/>
        </p:nvSpPr>
        <p:spPr>
          <a:xfrm>
            <a:off x="2790525" y="2744900"/>
            <a:ext cx="84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aux(x)</a:t>
            </a:r>
          </a:p>
        </p:txBody>
      </p:sp>
      <p:pic>
        <p:nvPicPr>
          <p:cNvPr id="12" name="Picture 11" descr="A diagram of trading metrics&#10;&#10;Description automatically generated">
            <a:extLst>
              <a:ext uri="{FF2B5EF4-FFF2-40B4-BE49-F238E27FC236}">
                <a16:creationId xmlns:a16="http://schemas.microsoft.com/office/drawing/2014/main" id="{F965F5DB-FB3B-908E-A990-26C76B902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77" y="2772715"/>
            <a:ext cx="3631177" cy="2698397"/>
          </a:xfrm>
          <a:prstGeom prst="rect">
            <a:avLst/>
          </a:prstGeom>
        </p:spPr>
      </p:pic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FBFBCAF0-BA92-6229-9BF4-8ED9047ECC10}"/>
              </a:ext>
            </a:extLst>
          </p:cNvPr>
          <p:cNvCxnSpPr>
            <a:cxnSpLocks/>
            <a:stCxn id="29" idx="3"/>
            <a:endCxn id="17" idx="0"/>
          </p:cNvCxnSpPr>
          <p:nvPr/>
        </p:nvCxnSpPr>
        <p:spPr>
          <a:xfrm>
            <a:off x="2514601" y="1781849"/>
            <a:ext cx="696873" cy="96305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C8FD009-34BB-0B85-B4E5-5113593EAA7D}"/>
              </a:ext>
            </a:extLst>
          </p:cNvPr>
          <p:cNvSpPr txBox="1"/>
          <p:nvPr/>
        </p:nvSpPr>
        <p:spPr>
          <a:xfrm>
            <a:off x="112047" y="1412517"/>
            <a:ext cx="2402554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aux(x) is</a:t>
            </a:r>
            <a:r>
              <a:rPr lang="en-US" sz="1400" dirty="0"/>
              <a:t> any additional information Alice has when making her trading decisions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2DE319-5E6C-CA35-6F9B-3B8E2A4AC422}"/>
              </a:ext>
            </a:extLst>
          </p:cNvPr>
          <p:cNvCxnSpPr>
            <a:cxnSpLocks/>
          </p:cNvCxnSpPr>
          <p:nvPr/>
        </p:nvCxnSpPr>
        <p:spPr>
          <a:xfrm>
            <a:off x="6468035" y="2916851"/>
            <a:ext cx="0" cy="1856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B54700-A1C9-B0E7-90A9-A5E5B8AA9D98}"/>
              </a:ext>
            </a:extLst>
          </p:cNvPr>
          <p:cNvSpPr txBox="1"/>
          <p:nvPr/>
        </p:nvSpPr>
        <p:spPr>
          <a:xfrm>
            <a:off x="6424376" y="2686990"/>
            <a:ext cx="29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8C866-4231-F02B-3830-9D447B592914}"/>
              </a:ext>
            </a:extLst>
          </p:cNvPr>
          <p:cNvSpPr txBox="1"/>
          <p:nvPr/>
        </p:nvSpPr>
        <p:spPr>
          <a:xfrm>
            <a:off x="4957622" y="3244334"/>
            <a:ext cx="62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Cambria Math" panose="02040503050406030204" pitchFamily="18" charset="0"/>
              </a:rPr>
              <a:t>(D</a:t>
            </a:r>
            <a:r>
              <a:rPr lang="en-US" sz="1800" baseline="-25000" dirty="0">
                <a:ea typeface="Cambria Math" panose="02040503050406030204" pitchFamily="18" charset="0"/>
              </a:rPr>
              <a:t>X</a:t>
            </a:r>
            <a:r>
              <a:rPr lang="en-US" sz="1800" dirty="0">
                <a:ea typeface="Cambria Math" panose="020405030504060302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3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BF50-756D-0E77-6F8D-F5076AC9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84" y="144023"/>
            <a:ext cx="10515600" cy="1325563"/>
          </a:xfrm>
        </p:spPr>
        <p:txBody>
          <a:bodyPr/>
          <a:lstStyle/>
          <a:p>
            <a:r>
              <a:rPr lang="en-US" dirty="0"/>
              <a:t>Let’s define this as a game</a:t>
            </a:r>
          </a:p>
        </p:txBody>
      </p:sp>
      <p:pic>
        <p:nvPicPr>
          <p:cNvPr id="3" name="Picture 2" descr="A person and child sitting at a desk looking at a computer screen">
            <a:extLst>
              <a:ext uri="{FF2B5EF4-FFF2-40B4-BE49-F238E27FC236}">
                <a16:creationId xmlns:a16="http://schemas.microsoft.com/office/drawing/2014/main" id="{6F99F5AB-D4C2-427E-296E-A20210997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16502" r="27120"/>
          <a:stretch/>
        </p:blipFill>
        <p:spPr>
          <a:xfrm>
            <a:off x="288933" y="3062261"/>
            <a:ext cx="2032000" cy="1526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7822C-36A5-516F-F8CD-BEE3DF3196FF}"/>
              </a:ext>
            </a:extLst>
          </p:cNvPr>
          <p:cNvSpPr txBox="1"/>
          <p:nvPr/>
        </p:nvSpPr>
        <p:spPr>
          <a:xfrm>
            <a:off x="942494" y="4640222"/>
            <a:ext cx="7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Alice </a:t>
            </a:r>
          </a:p>
        </p:txBody>
      </p:sp>
      <p:pic>
        <p:nvPicPr>
          <p:cNvPr id="5" name="Picture 4" descr="A person typing on a keyboard&#10;&#10;Description automatically generated">
            <a:extLst>
              <a:ext uri="{FF2B5EF4-FFF2-40B4-BE49-F238E27FC236}">
                <a16:creationId xmlns:a16="http://schemas.microsoft.com/office/drawing/2014/main" id="{120BBB41-1601-69F6-D6DF-0277AFDA8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84" y="2916851"/>
            <a:ext cx="2032000" cy="162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35DB2-425D-1E4D-3511-5E413B065745}"/>
              </a:ext>
            </a:extLst>
          </p:cNvPr>
          <p:cNvSpPr txBox="1"/>
          <p:nvPr/>
        </p:nvSpPr>
        <p:spPr>
          <a:xfrm>
            <a:off x="10764352" y="4606907"/>
            <a:ext cx="53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2FB46-D2AD-D695-6EFE-7165AA842260}"/>
              </a:ext>
            </a:extLst>
          </p:cNvPr>
          <p:cNvSpPr/>
          <p:nvPr/>
        </p:nvSpPr>
        <p:spPr>
          <a:xfrm>
            <a:off x="4020662" y="1412517"/>
            <a:ext cx="4270656" cy="44592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7D885-B746-85FF-1A74-349A216868D0}"/>
              </a:ext>
            </a:extLst>
          </p:cNvPr>
          <p:cNvSpPr txBox="1"/>
          <p:nvPr/>
        </p:nvSpPr>
        <p:spPr>
          <a:xfrm>
            <a:off x="3955458" y="1405637"/>
            <a:ext cx="43358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dirty="0"/>
              <a:t> is sampled from a priori distribution (D</a:t>
            </a:r>
            <a:r>
              <a:rPr lang="en-US" sz="2000" baseline="-25000" dirty="0">
                <a:ea typeface="Cambria Math" panose="02040503050406030204" pitchFamily="18" charset="0"/>
              </a:rPr>
              <a:t>X</a:t>
            </a:r>
            <a:r>
              <a:rPr lang="en-US" sz="2000" dirty="0"/>
              <a:t>) of Eve’s measurement in a market without Alice</a:t>
            </a:r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934249-5E0B-95E3-282B-B86B297337F4}"/>
              </a:ext>
            </a:extLst>
          </p:cNvPr>
          <p:cNvCxnSpPr>
            <a:cxnSpLocks/>
          </p:cNvCxnSpPr>
          <p:nvPr/>
        </p:nvCxnSpPr>
        <p:spPr>
          <a:xfrm flipH="1">
            <a:off x="2390970" y="3099965"/>
            <a:ext cx="1499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40673F-3E3B-C3DA-3D28-C15F60CF8C27}"/>
              </a:ext>
            </a:extLst>
          </p:cNvPr>
          <p:cNvSpPr txBox="1"/>
          <p:nvPr/>
        </p:nvSpPr>
        <p:spPr>
          <a:xfrm>
            <a:off x="2790525" y="2744900"/>
            <a:ext cx="84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aux(x)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AA2AA6-C487-6ACD-4859-D5A78C2E7EB0}"/>
              </a:ext>
            </a:extLst>
          </p:cNvPr>
          <p:cNvCxnSpPr>
            <a:cxnSpLocks/>
          </p:cNvCxnSpPr>
          <p:nvPr/>
        </p:nvCxnSpPr>
        <p:spPr>
          <a:xfrm>
            <a:off x="2400901" y="3478677"/>
            <a:ext cx="1499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8D777C-D8C4-506B-73DA-F91B3BE3F3FE}"/>
              </a:ext>
            </a:extLst>
          </p:cNvPr>
          <p:cNvSpPr txBox="1"/>
          <p:nvPr/>
        </p:nvSpPr>
        <p:spPr>
          <a:xfrm>
            <a:off x="2990734" y="3143100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pic>
        <p:nvPicPr>
          <p:cNvPr id="12" name="Picture 11" descr="A diagram of trading metrics&#10;&#10;Description automatically generated">
            <a:extLst>
              <a:ext uri="{FF2B5EF4-FFF2-40B4-BE49-F238E27FC236}">
                <a16:creationId xmlns:a16="http://schemas.microsoft.com/office/drawing/2014/main" id="{F965F5DB-FB3B-908E-A990-26C76B902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77" y="2772715"/>
            <a:ext cx="3631177" cy="2698397"/>
          </a:xfrm>
          <a:prstGeom prst="rect">
            <a:avLst/>
          </a:prstGeom>
        </p:spPr>
      </p:pic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FBFBCAF0-BA92-6229-9BF4-8ED9047ECC10}"/>
              </a:ext>
            </a:extLst>
          </p:cNvPr>
          <p:cNvCxnSpPr>
            <a:cxnSpLocks/>
            <a:stCxn id="29" idx="3"/>
            <a:endCxn id="17" idx="0"/>
          </p:cNvCxnSpPr>
          <p:nvPr/>
        </p:nvCxnSpPr>
        <p:spPr>
          <a:xfrm>
            <a:off x="2514601" y="1781849"/>
            <a:ext cx="696873" cy="96305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C8FD009-34BB-0B85-B4E5-5113593EAA7D}"/>
              </a:ext>
            </a:extLst>
          </p:cNvPr>
          <p:cNvSpPr txBox="1"/>
          <p:nvPr/>
        </p:nvSpPr>
        <p:spPr>
          <a:xfrm>
            <a:off x="112047" y="1412517"/>
            <a:ext cx="2402554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aux(x) is</a:t>
            </a:r>
            <a:r>
              <a:rPr lang="en-US" sz="1400" dirty="0"/>
              <a:t> any additional information Alice has when making her trading decisions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2DE319-5E6C-CA35-6F9B-3B8E2A4AC422}"/>
              </a:ext>
            </a:extLst>
          </p:cNvPr>
          <p:cNvCxnSpPr>
            <a:cxnSpLocks/>
          </p:cNvCxnSpPr>
          <p:nvPr/>
        </p:nvCxnSpPr>
        <p:spPr>
          <a:xfrm>
            <a:off x="6468035" y="2916851"/>
            <a:ext cx="0" cy="1856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B54700-A1C9-B0E7-90A9-A5E5B8AA9D98}"/>
              </a:ext>
            </a:extLst>
          </p:cNvPr>
          <p:cNvSpPr txBox="1"/>
          <p:nvPr/>
        </p:nvSpPr>
        <p:spPr>
          <a:xfrm>
            <a:off x="6424376" y="2686990"/>
            <a:ext cx="29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2CA37-90A1-62E4-D00D-0E8B8A255CC0}"/>
              </a:ext>
            </a:extLst>
          </p:cNvPr>
          <p:cNvSpPr txBox="1"/>
          <p:nvPr/>
        </p:nvSpPr>
        <p:spPr>
          <a:xfrm>
            <a:off x="4957622" y="3244334"/>
            <a:ext cx="62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Cambria Math" panose="02040503050406030204" pitchFamily="18" charset="0"/>
              </a:rPr>
              <a:t>(D</a:t>
            </a:r>
            <a:r>
              <a:rPr lang="en-US" sz="1800" baseline="-25000" dirty="0">
                <a:ea typeface="Cambria Math" panose="02040503050406030204" pitchFamily="18" charset="0"/>
              </a:rPr>
              <a:t>X</a:t>
            </a:r>
            <a:r>
              <a:rPr lang="en-US" sz="1800" dirty="0">
                <a:ea typeface="Cambria Math" panose="020405030504060302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7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BF50-756D-0E77-6F8D-F5076AC9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84" y="144023"/>
            <a:ext cx="10515600" cy="1325563"/>
          </a:xfrm>
        </p:spPr>
        <p:txBody>
          <a:bodyPr/>
          <a:lstStyle/>
          <a:p>
            <a:r>
              <a:rPr lang="en-US" dirty="0"/>
              <a:t>Let’s define this as a game</a:t>
            </a:r>
          </a:p>
        </p:txBody>
      </p:sp>
      <p:pic>
        <p:nvPicPr>
          <p:cNvPr id="3" name="Picture 2" descr="A person and child sitting at a desk looking at a computer screen">
            <a:extLst>
              <a:ext uri="{FF2B5EF4-FFF2-40B4-BE49-F238E27FC236}">
                <a16:creationId xmlns:a16="http://schemas.microsoft.com/office/drawing/2014/main" id="{6F99F5AB-D4C2-427E-296E-A20210997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16502" r="27120"/>
          <a:stretch/>
        </p:blipFill>
        <p:spPr>
          <a:xfrm>
            <a:off x="288933" y="3062261"/>
            <a:ext cx="2032000" cy="1526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7822C-36A5-516F-F8CD-BEE3DF3196FF}"/>
              </a:ext>
            </a:extLst>
          </p:cNvPr>
          <p:cNvSpPr txBox="1"/>
          <p:nvPr/>
        </p:nvSpPr>
        <p:spPr>
          <a:xfrm>
            <a:off x="942494" y="4640222"/>
            <a:ext cx="7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Alice </a:t>
            </a:r>
          </a:p>
        </p:txBody>
      </p:sp>
      <p:pic>
        <p:nvPicPr>
          <p:cNvPr id="5" name="Picture 4" descr="A person typing on a keyboard&#10;&#10;Description automatically generated">
            <a:extLst>
              <a:ext uri="{FF2B5EF4-FFF2-40B4-BE49-F238E27FC236}">
                <a16:creationId xmlns:a16="http://schemas.microsoft.com/office/drawing/2014/main" id="{120BBB41-1601-69F6-D6DF-0277AFDA8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84" y="2916851"/>
            <a:ext cx="2032000" cy="162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35DB2-425D-1E4D-3511-5E413B065745}"/>
              </a:ext>
            </a:extLst>
          </p:cNvPr>
          <p:cNvSpPr txBox="1"/>
          <p:nvPr/>
        </p:nvSpPr>
        <p:spPr>
          <a:xfrm>
            <a:off x="10764352" y="4606907"/>
            <a:ext cx="53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2FB46-D2AD-D695-6EFE-7165AA842260}"/>
              </a:ext>
            </a:extLst>
          </p:cNvPr>
          <p:cNvSpPr/>
          <p:nvPr/>
        </p:nvSpPr>
        <p:spPr>
          <a:xfrm>
            <a:off x="4020662" y="1412517"/>
            <a:ext cx="4270656" cy="44592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7D885-B746-85FF-1A74-349A216868D0}"/>
              </a:ext>
            </a:extLst>
          </p:cNvPr>
          <p:cNvSpPr txBox="1"/>
          <p:nvPr/>
        </p:nvSpPr>
        <p:spPr>
          <a:xfrm>
            <a:off x="3955458" y="1405637"/>
            <a:ext cx="43358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dirty="0"/>
              <a:t> is sampled from a priori distribution (D</a:t>
            </a:r>
            <a:r>
              <a:rPr lang="en-US" sz="2000" baseline="-25000" dirty="0">
                <a:ea typeface="Cambria Math" panose="02040503050406030204" pitchFamily="18" charset="0"/>
              </a:rPr>
              <a:t>X</a:t>
            </a:r>
            <a:r>
              <a:rPr lang="en-US" sz="2000" dirty="0"/>
              <a:t>) of Eve’s measurement in a market without Alice</a:t>
            </a:r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934249-5E0B-95E3-282B-B86B297337F4}"/>
              </a:ext>
            </a:extLst>
          </p:cNvPr>
          <p:cNvCxnSpPr>
            <a:cxnSpLocks/>
          </p:cNvCxnSpPr>
          <p:nvPr/>
        </p:nvCxnSpPr>
        <p:spPr>
          <a:xfrm flipH="1">
            <a:off x="2390970" y="3099965"/>
            <a:ext cx="1499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40673F-3E3B-C3DA-3D28-C15F60CF8C27}"/>
              </a:ext>
            </a:extLst>
          </p:cNvPr>
          <p:cNvSpPr txBox="1"/>
          <p:nvPr/>
        </p:nvSpPr>
        <p:spPr>
          <a:xfrm>
            <a:off x="2790525" y="2744900"/>
            <a:ext cx="84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aux(x)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AA2AA6-C487-6ACD-4859-D5A78C2E7EB0}"/>
              </a:ext>
            </a:extLst>
          </p:cNvPr>
          <p:cNvCxnSpPr>
            <a:cxnSpLocks/>
          </p:cNvCxnSpPr>
          <p:nvPr/>
        </p:nvCxnSpPr>
        <p:spPr>
          <a:xfrm>
            <a:off x="2400901" y="3478677"/>
            <a:ext cx="1499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8D777C-D8C4-506B-73DA-F91B3BE3F3FE}"/>
              </a:ext>
            </a:extLst>
          </p:cNvPr>
          <p:cNvSpPr txBox="1"/>
          <p:nvPr/>
        </p:nvSpPr>
        <p:spPr>
          <a:xfrm>
            <a:off x="2990734" y="3143100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A0393B-2BE1-3889-B6BE-3D7F2CB55822}"/>
              </a:ext>
            </a:extLst>
          </p:cNvPr>
          <p:cNvCxnSpPr>
            <a:cxnSpLocks/>
          </p:cNvCxnSpPr>
          <p:nvPr/>
        </p:nvCxnSpPr>
        <p:spPr>
          <a:xfrm flipH="1">
            <a:off x="2392528" y="4416441"/>
            <a:ext cx="1499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91EF76C-9A0E-144C-3C06-068C0FC29232}"/>
              </a:ext>
            </a:extLst>
          </p:cNvPr>
          <p:cNvSpPr txBox="1"/>
          <p:nvPr/>
        </p:nvSpPr>
        <p:spPr>
          <a:xfrm>
            <a:off x="8679554" y="4101322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pic>
        <p:nvPicPr>
          <p:cNvPr id="12" name="Picture 11" descr="A diagram of trading metrics&#10;&#10;Description automatically generated">
            <a:extLst>
              <a:ext uri="{FF2B5EF4-FFF2-40B4-BE49-F238E27FC236}">
                <a16:creationId xmlns:a16="http://schemas.microsoft.com/office/drawing/2014/main" id="{F965F5DB-FB3B-908E-A990-26C76B902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77" y="2772715"/>
            <a:ext cx="3631177" cy="26983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1F261B-D296-EB99-5585-CBB4E6B8B4BD}"/>
              </a:ext>
            </a:extLst>
          </p:cNvPr>
          <p:cNvSpPr txBox="1"/>
          <p:nvPr/>
        </p:nvSpPr>
        <p:spPr>
          <a:xfrm>
            <a:off x="2889865" y="4047109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81E661-EF52-CE15-FDEA-CE8B3CEB749A}"/>
              </a:ext>
            </a:extLst>
          </p:cNvPr>
          <p:cNvCxnSpPr>
            <a:cxnSpLocks/>
          </p:cNvCxnSpPr>
          <p:nvPr/>
        </p:nvCxnSpPr>
        <p:spPr>
          <a:xfrm>
            <a:off x="8399154" y="4470654"/>
            <a:ext cx="1499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FBFBCAF0-BA92-6229-9BF4-8ED9047ECC10}"/>
              </a:ext>
            </a:extLst>
          </p:cNvPr>
          <p:cNvCxnSpPr>
            <a:cxnSpLocks/>
            <a:stCxn id="29" idx="3"/>
            <a:endCxn id="17" idx="0"/>
          </p:cNvCxnSpPr>
          <p:nvPr/>
        </p:nvCxnSpPr>
        <p:spPr>
          <a:xfrm>
            <a:off x="2514601" y="1781849"/>
            <a:ext cx="696873" cy="96305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C8FD009-34BB-0B85-B4E5-5113593EAA7D}"/>
              </a:ext>
            </a:extLst>
          </p:cNvPr>
          <p:cNvSpPr txBox="1"/>
          <p:nvPr/>
        </p:nvSpPr>
        <p:spPr>
          <a:xfrm>
            <a:off x="112047" y="1412517"/>
            <a:ext cx="2402554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aux(x) is</a:t>
            </a:r>
            <a:r>
              <a:rPr lang="en-US" sz="1400" dirty="0"/>
              <a:t> any additional information Alice has when making her trading decisions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4813EF-84EA-F998-937B-16EFA95D874F}"/>
              </a:ext>
            </a:extLst>
          </p:cNvPr>
          <p:cNvSpPr txBox="1"/>
          <p:nvPr/>
        </p:nvSpPr>
        <p:spPr>
          <a:xfrm>
            <a:off x="9443328" y="1808855"/>
            <a:ext cx="2430426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assume for simplicity that Alice’s activity is additive on the measurement</a:t>
            </a:r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E1D96251-A6A0-8698-C191-120141745CB8}"/>
              </a:ext>
            </a:extLst>
          </p:cNvPr>
          <p:cNvCxnSpPr>
            <a:cxnSpLocks/>
            <a:stCxn id="36" idx="1"/>
            <a:endCxn id="25" idx="0"/>
          </p:cNvCxnSpPr>
          <p:nvPr/>
        </p:nvCxnSpPr>
        <p:spPr>
          <a:xfrm rot="10800000" flipV="1">
            <a:off x="9002720" y="2178186"/>
            <a:ext cx="440608" cy="192313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2DE319-5E6C-CA35-6F9B-3B8E2A4AC422}"/>
              </a:ext>
            </a:extLst>
          </p:cNvPr>
          <p:cNvCxnSpPr>
            <a:cxnSpLocks/>
          </p:cNvCxnSpPr>
          <p:nvPr/>
        </p:nvCxnSpPr>
        <p:spPr>
          <a:xfrm>
            <a:off x="6468035" y="2916851"/>
            <a:ext cx="0" cy="1856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B54700-A1C9-B0E7-90A9-A5E5B8AA9D98}"/>
              </a:ext>
            </a:extLst>
          </p:cNvPr>
          <p:cNvSpPr txBox="1"/>
          <p:nvPr/>
        </p:nvSpPr>
        <p:spPr>
          <a:xfrm>
            <a:off x="6424376" y="2686990"/>
            <a:ext cx="29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EE6AE-80EC-F3D4-7FA6-8CD65C49F468}"/>
              </a:ext>
            </a:extLst>
          </p:cNvPr>
          <p:cNvSpPr txBox="1"/>
          <p:nvPr/>
        </p:nvSpPr>
        <p:spPr>
          <a:xfrm>
            <a:off x="4957622" y="3244334"/>
            <a:ext cx="62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Cambria Math" panose="02040503050406030204" pitchFamily="18" charset="0"/>
              </a:rPr>
              <a:t>(D</a:t>
            </a:r>
            <a:r>
              <a:rPr lang="en-US" sz="1800" baseline="-25000" dirty="0">
                <a:ea typeface="Cambria Math" panose="02040503050406030204" pitchFamily="18" charset="0"/>
              </a:rPr>
              <a:t>X</a:t>
            </a:r>
            <a:r>
              <a:rPr lang="en-US" sz="1800" dirty="0">
                <a:ea typeface="Cambria Math" panose="020405030504060302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1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BF50-756D-0E77-6F8D-F5076AC9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84" y="144023"/>
            <a:ext cx="10515600" cy="1325563"/>
          </a:xfrm>
        </p:spPr>
        <p:txBody>
          <a:bodyPr/>
          <a:lstStyle/>
          <a:p>
            <a:r>
              <a:rPr lang="en-US" dirty="0"/>
              <a:t>Let’s define this as a game</a:t>
            </a:r>
          </a:p>
        </p:txBody>
      </p:sp>
      <p:pic>
        <p:nvPicPr>
          <p:cNvPr id="3" name="Picture 2" descr="A person and child sitting at a desk looking at a computer screen">
            <a:extLst>
              <a:ext uri="{FF2B5EF4-FFF2-40B4-BE49-F238E27FC236}">
                <a16:creationId xmlns:a16="http://schemas.microsoft.com/office/drawing/2014/main" id="{6F99F5AB-D4C2-427E-296E-A20210997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16502" r="27120"/>
          <a:stretch/>
        </p:blipFill>
        <p:spPr>
          <a:xfrm>
            <a:off x="288933" y="3062261"/>
            <a:ext cx="2032000" cy="1526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7822C-36A5-516F-F8CD-BEE3DF3196FF}"/>
              </a:ext>
            </a:extLst>
          </p:cNvPr>
          <p:cNvSpPr txBox="1"/>
          <p:nvPr/>
        </p:nvSpPr>
        <p:spPr>
          <a:xfrm>
            <a:off x="942494" y="4640222"/>
            <a:ext cx="7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Alice </a:t>
            </a:r>
          </a:p>
        </p:txBody>
      </p:sp>
      <p:pic>
        <p:nvPicPr>
          <p:cNvPr id="5" name="Picture 4" descr="A person typing on a keyboard&#10;&#10;Description automatically generated">
            <a:extLst>
              <a:ext uri="{FF2B5EF4-FFF2-40B4-BE49-F238E27FC236}">
                <a16:creationId xmlns:a16="http://schemas.microsoft.com/office/drawing/2014/main" id="{120BBB41-1601-69F6-D6DF-0277AFDA8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84" y="2916851"/>
            <a:ext cx="2032000" cy="162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35DB2-425D-1E4D-3511-5E413B065745}"/>
              </a:ext>
            </a:extLst>
          </p:cNvPr>
          <p:cNvSpPr txBox="1"/>
          <p:nvPr/>
        </p:nvSpPr>
        <p:spPr>
          <a:xfrm>
            <a:off x="10764352" y="4606907"/>
            <a:ext cx="53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2FB46-D2AD-D695-6EFE-7165AA842260}"/>
              </a:ext>
            </a:extLst>
          </p:cNvPr>
          <p:cNvSpPr/>
          <p:nvPr/>
        </p:nvSpPr>
        <p:spPr>
          <a:xfrm>
            <a:off x="4020662" y="1412517"/>
            <a:ext cx="4270656" cy="44592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7D885-B746-85FF-1A74-349A216868D0}"/>
              </a:ext>
            </a:extLst>
          </p:cNvPr>
          <p:cNvSpPr txBox="1"/>
          <p:nvPr/>
        </p:nvSpPr>
        <p:spPr>
          <a:xfrm>
            <a:off x="3955458" y="1405637"/>
            <a:ext cx="43358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dirty="0"/>
              <a:t> is sampled from a priori distribution (D</a:t>
            </a:r>
            <a:r>
              <a:rPr lang="en-US" sz="2000" baseline="-25000" dirty="0">
                <a:ea typeface="Cambria Math" panose="02040503050406030204" pitchFamily="18" charset="0"/>
              </a:rPr>
              <a:t>X</a:t>
            </a:r>
            <a:r>
              <a:rPr lang="en-US" sz="2000" dirty="0"/>
              <a:t>) of Eve’s measurement in a market without Alice</a:t>
            </a:r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934249-5E0B-95E3-282B-B86B297337F4}"/>
              </a:ext>
            </a:extLst>
          </p:cNvPr>
          <p:cNvCxnSpPr>
            <a:cxnSpLocks/>
          </p:cNvCxnSpPr>
          <p:nvPr/>
        </p:nvCxnSpPr>
        <p:spPr>
          <a:xfrm flipH="1">
            <a:off x="2390970" y="3099965"/>
            <a:ext cx="1499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40673F-3E3B-C3DA-3D28-C15F60CF8C27}"/>
              </a:ext>
            </a:extLst>
          </p:cNvPr>
          <p:cNvSpPr txBox="1"/>
          <p:nvPr/>
        </p:nvSpPr>
        <p:spPr>
          <a:xfrm>
            <a:off x="2790525" y="2744900"/>
            <a:ext cx="84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aux(x)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AA2AA6-C487-6ACD-4859-D5A78C2E7EB0}"/>
              </a:ext>
            </a:extLst>
          </p:cNvPr>
          <p:cNvCxnSpPr>
            <a:cxnSpLocks/>
          </p:cNvCxnSpPr>
          <p:nvPr/>
        </p:nvCxnSpPr>
        <p:spPr>
          <a:xfrm>
            <a:off x="2400901" y="3478677"/>
            <a:ext cx="1499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8D777C-D8C4-506B-73DA-F91B3BE3F3FE}"/>
              </a:ext>
            </a:extLst>
          </p:cNvPr>
          <p:cNvSpPr txBox="1"/>
          <p:nvPr/>
        </p:nvSpPr>
        <p:spPr>
          <a:xfrm>
            <a:off x="2990734" y="3143100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A0393B-2BE1-3889-B6BE-3D7F2CB55822}"/>
              </a:ext>
            </a:extLst>
          </p:cNvPr>
          <p:cNvCxnSpPr>
            <a:cxnSpLocks/>
          </p:cNvCxnSpPr>
          <p:nvPr/>
        </p:nvCxnSpPr>
        <p:spPr>
          <a:xfrm flipH="1">
            <a:off x="2392528" y="4416441"/>
            <a:ext cx="1499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91EF76C-9A0E-144C-3C06-068C0FC29232}"/>
              </a:ext>
            </a:extLst>
          </p:cNvPr>
          <p:cNvSpPr txBox="1"/>
          <p:nvPr/>
        </p:nvSpPr>
        <p:spPr>
          <a:xfrm>
            <a:off x="8679554" y="4101322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BBEC71-C070-3582-4239-7233652ED8AB}"/>
              </a:ext>
            </a:extLst>
          </p:cNvPr>
          <p:cNvSpPr txBox="1"/>
          <p:nvPr/>
        </p:nvSpPr>
        <p:spPr>
          <a:xfrm>
            <a:off x="551351" y="6142646"/>
            <a:ext cx="1115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can repeat this for multiple rounds where the new distribution in each round is a function of the history</a:t>
            </a:r>
          </a:p>
        </p:txBody>
      </p:sp>
      <p:pic>
        <p:nvPicPr>
          <p:cNvPr id="12" name="Picture 11" descr="A diagram of trading metrics&#10;&#10;Description automatically generated">
            <a:extLst>
              <a:ext uri="{FF2B5EF4-FFF2-40B4-BE49-F238E27FC236}">
                <a16:creationId xmlns:a16="http://schemas.microsoft.com/office/drawing/2014/main" id="{F965F5DB-FB3B-908E-A990-26C76B902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77" y="2772715"/>
            <a:ext cx="3631177" cy="26983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1F261B-D296-EB99-5585-CBB4E6B8B4BD}"/>
              </a:ext>
            </a:extLst>
          </p:cNvPr>
          <p:cNvSpPr txBox="1"/>
          <p:nvPr/>
        </p:nvSpPr>
        <p:spPr>
          <a:xfrm>
            <a:off x="2889865" y="4047109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81E661-EF52-CE15-FDEA-CE8B3CEB749A}"/>
              </a:ext>
            </a:extLst>
          </p:cNvPr>
          <p:cNvCxnSpPr>
            <a:cxnSpLocks/>
          </p:cNvCxnSpPr>
          <p:nvPr/>
        </p:nvCxnSpPr>
        <p:spPr>
          <a:xfrm>
            <a:off x="8399154" y="4470654"/>
            <a:ext cx="1499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FBFBCAF0-BA92-6229-9BF4-8ED9047ECC10}"/>
              </a:ext>
            </a:extLst>
          </p:cNvPr>
          <p:cNvCxnSpPr>
            <a:cxnSpLocks/>
            <a:stCxn id="29" idx="3"/>
            <a:endCxn id="17" idx="0"/>
          </p:cNvCxnSpPr>
          <p:nvPr/>
        </p:nvCxnSpPr>
        <p:spPr>
          <a:xfrm>
            <a:off x="2514601" y="1781849"/>
            <a:ext cx="696873" cy="96305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C8FD009-34BB-0B85-B4E5-5113593EAA7D}"/>
              </a:ext>
            </a:extLst>
          </p:cNvPr>
          <p:cNvSpPr txBox="1"/>
          <p:nvPr/>
        </p:nvSpPr>
        <p:spPr>
          <a:xfrm>
            <a:off x="112047" y="1412517"/>
            <a:ext cx="2402554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aux(x) is</a:t>
            </a:r>
            <a:r>
              <a:rPr lang="en-US" sz="1400" dirty="0"/>
              <a:t> any additional information Alice has when making her trading decisions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4813EF-84EA-F998-937B-16EFA95D874F}"/>
              </a:ext>
            </a:extLst>
          </p:cNvPr>
          <p:cNvSpPr txBox="1"/>
          <p:nvPr/>
        </p:nvSpPr>
        <p:spPr>
          <a:xfrm>
            <a:off x="9443328" y="1808855"/>
            <a:ext cx="2430426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assume for simplicity that Alice’s activity is additive on the measurement</a:t>
            </a:r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E1D96251-A6A0-8698-C191-120141745CB8}"/>
              </a:ext>
            </a:extLst>
          </p:cNvPr>
          <p:cNvCxnSpPr>
            <a:cxnSpLocks/>
            <a:stCxn id="36" idx="1"/>
            <a:endCxn id="25" idx="0"/>
          </p:cNvCxnSpPr>
          <p:nvPr/>
        </p:nvCxnSpPr>
        <p:spPr>
          <a:xfrm rot="10800000" flipV="1">
            <a:off x="9002720" y="2178186"/>
            <a:ext cx="440608" cy="192313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2DE319-5E6C-CA35-6F9B-3B8E2A4AC422}"/>
              </a:ext>
            </a:extLst>
          </p:cNvPr>
          <p:cNvCxnSpPr>
            <a:cxnSpLocks/>
          </p:cNvCxnSpPr>
          <p:nvPr/>
        </p:nvCxnSpPr>
        <p:spPr>
          <a:xfrm>
            <a:off x="6468035" y="2916851"/>
            <a:ext cx="0" cy="1856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B54700-A1C9-B0E7-90A9-A5E5B8AA9D98}"/>
              </a:ext>
            </a:extLst>
          </p:cNvPr>
          <p:cNvSpPr txBox="1"/>
          <p:nvPr/>
        </p:nvSpPr>
        <p:spPr>
          <a:xfrm>
            <a:off x="6424376" y="2686990"/>
            <a:ext cx="29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4C0E2-C236-9BF3-8ABD-28EA0FF5FA5F}"/>
              </a:ext>
            </a:extLst>
          </p:cNvPr>
          <p:cNvSpPr txBox="1"/>
          <p:nvPr/>
        </p:nvSpPr>
        <p:spPr>
          <a:xfrm>
            <a:off x="4957622" y="3244334"/>
            <a:ext cx="62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Cambria Math" panose="02040503050406030204" pitchFamily="18" charset="0"/>
              </a:rPr>
              <a:t>(D</a:t>
            </a:r>
            <a:r>
              <a:rPr lang="en-US" sz="1800" baseline="-25000" dirty="0">
                <a:ea typeface="Cambria Math" panose="02040503050406030204" pitchFamily="18" charset="0"/>
              </a:rPr>
              <a:t>X</a:t>
            </a:r>
            <a:r>
              <a:rPr lang="en-US" sz="1800" dirty="0">
                <a:ea typeface="Cambria Math" panose="020405030504060302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6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F971-84A9-651E-83BA-BDA4F629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93" y="144527"/>
            <a:ext cx="10515600" cy="1325563"/>
          </a:xfrm>
        </p:spPr>
        <p:txBody>
          <a:bodyPr/>
          <a:lstStyle/>
          <a:p>
            <a:r>
              <a:rPr lang="en-US" dirty="0"/>
              <a:t>Formulating Alice’s Privacy and Utility 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9C2DA-B987-A60C-E25B-33206A575DC2}"/>
              </a:ext>
            </a:extLst>
          </p:cNvPr>
          <p:cNvSpPr txBox="1"/>
          <p:nvPr/>
        </p:nvSpPr>
        <p:spPr>
          <a:xfrm>
            <a:off x="6508376" y="3688261"/>
            <a:ext cx="55401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CF00"/>
                </a:solidFill>
              </a:rPr>
              <a:t>Privacy goal: </a:t>
            </a:r>
          </a:p>
          <a:p>
            <a:r>
              <a:rPr lang="en-US" sz="2400" dirty="0"/>
              <a:t>Ensure any value of Eve’s measurement is </a:t>
            </a:r>
            <a:r>
              <a:rPr lang="en-US" sz="2400" b="1" dirty="0"/>
              <a:t>not much more likely </a:t>
            </a:r>
            <a:r>
              <a:rPr lang="en-US" sz="2400" dirty="0"/>
              <a:t>in the world with Alice vs. without Alice. </a:t>
            </a:r>
          </a:p>
          <a:p>
            <a:endParaRPr lang="en-US" dirty="0"/>
          </a:p>
          <a:p>
            <a:r>
              <a:rPr lang="en-US" dirty="0"/>
              <a:t>This is analogous to </a:t>
            </a:r>
            <a:r>
              <a:rPr lang="en-US" dirty="0" err="1"/>
              <a:t>ε-dp</a:t>
            </a:r>
            <a:r>
              <a:rPr lang="en-US" dirty="0"/>
              <a:t>. Naturally we define an (</a:t>
            </a:r>
            <a:r>
              <a:rPr lang="el-GR" dirty="0"/>
              <a:t>ε</a:t>
            </a:r>
            <a:r>
              <a:rPr lang="en-US" dirty="0"/>
              <a:t>,</a:t>
            </a:r>
            <a:r>
              <a:rPr lang="el-GR" dirty="0"/>
              <a:t>δ</a:t>
            </a:r>
            <a:r>
              <a:rPr lang="en-US" dirty="0"/>
              <a:t>)-version too.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FBE4B-6B57-BB70-4ECB-8BB29F13D555}"/>
              </a:ext>
            </a:extLst>
          </p:cNvPr>
          <p:cNvSpPr txBox="1"/>
          <p:nvPr/>
        </p:nvSpPr>
        <p:spPr>
          <a:xfrm>
            <a:off x="6508376" y="1650100"/>
            <a:ext cx="4751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E00D4"/>
                </a:solidFill>
              </a:rPr>
              <a:t>Utility goal: </a:t>
            </a:r>
          </a:p>
          <a:p>
            <a:r>
              <a:rPr lang="en-US" sz="2400" b="1" dirty="0"/>
              <a:t>Maximize the amount that Alice can trade</a:t>
            </a:r>
            <a:r>
              <a:rPr lang="en-US" sz="2400" dirty="0"/>
              <a:t> within a specified privacy bound. </a:t>
            </a:r>
          </a:p>
        </p:txBody>
      </p:sp>
      <p:pic>
        <p:nvPicPr>
          <p:cNvPr id="7" name="Picture 6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1328D140-7042-12E6-EB1E-4FC0C136B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8" y="2037969"/>
            <a:ext cx="4655643" cy="280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0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ack letters&#10;&#10;Description automatically generated">
            <a:extLst>
              <a:ext uri="{FF2B5EF4-FFF2-40B4-BE49-F238E27FC236}">
                <a16:creationId xmlns:a16="http://schemas.microsoft.com/office/drawing/2014/main" id="{05D8EAF8-921B-160E-0DCE-E42A31405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3" t="34850" r="40564" b="39363"/>
          <a:stretch/>
        </p:blipFill>
        <p:spPr>
          <a:xfrm>
            <a:off x="8807117" y="4059652"/>
            <a:ext cx="1191126" cy="506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574A3-1A1F-D4D1-8B2E-2B21AA0E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04" y="155325"/>
            <a:ext cx="10515600" cy="1325563"/>
          </a:xfrm>
        </p:spPr>
        <p:txBody>
          <a:bodyPr/>
          <a:lstStyle/>
          <a:p>
            <a:r>
              <a:rPr lang="en-US" dirty="0"/>
              <a:t>The one-round game as a linear program</a:t>
            </a:r>
          </a:p>
        </p:txBody>
      </p:sp>
      <p:pic>
        <p:nvPicPr>
          <p:cNvPr id="4" name="Picture 3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A97D45A5-E1AF-D9A3-2BFB-BA9FC6BA38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b="67491"/>
          <a:stretch/>
        </p:blipFill>
        <p:spPr>
          <a:xfrm>
            <a:off x="2093495" y="2881564"/>
            <a:ext cx="6172020" cy="1094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52AF0B-7831-0492-0872-9ED40012F70E}"/>
              </a:ext>
            </a:extLst>
          </p:cNvPr>
          <p:cNvSpPr/>
          <p:nvPr/>
        </p:nvSpPr>
        <p:spPr>
          <a:xfrm>
            <a:off x="4090739" y="2822409"/>
            <a:ext cx="902366" cy="647697"/>
          </a:xfrm>
          <a:prstGeom prst="rect">
            <a:avLst/>
          </a:prstGeom>
          <a:noFill/>
          <a:ln w="57150">
            <a:solidFill>
              <a:srgbClr val="7E00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1904837F-00EF-6CF6-7E65-FF88B56DB28D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4541923" y="2174711"/>
            <a:ext cx="1100889" cy="647697"/>
          </a:xfrm>
          <a:prstGeom prst="curvedConnector2">
            <a:avLst/>
          </a:prstGeom>
          <a:ln w="57150">
            <a:solidFill>
              <a:srgbClr val="7E00D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45A685AE-97A2-B39D-AD59-7833FD5036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66508" r="5011" b="18458"/>
          <a:stretch/>
        </p:blipFill>
        <p:spPr>
          <a:xfrm>
            <a:off x="3284621" y="4059652"/>
            <a:ext cx="5137485" cy="506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0D42AA-268A-A3AD-FE4F-C9CE582C355A}"/>
              </a:ext>
            </a:extLst>
          </p:cNvPr>
          <p:cNvSpPr txBox="1"/>
          <p:nvPr/>
        </p:nvSpPr>
        <p:spPr>
          <a:xfrm>
            <a:off x="4042611" y="3464046"/>
            <a:ext cx="56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200DA7-C239-B0DF-D371-A8D4A8A7234E}"/>
              </a:ext>
            </a:extLst>
          </p:cNvPr>
          <p:cNvSpPr txBox="1"/>
          <p:nvPr/>
        </p:nvSpPr>
        <p:spPr>
          <a:xfrm>
            <a:off x="2763250" y="5679538"/>
            <a:ext cx="70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There are more constraints in the paper that help with computation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BA5B09-1103-F8AF-6565-093A80121462}"/>
              </a:ext>
            </a:extLst>
          </p:cNvPr>
          <p:cNvSpPr txBox="1"/>
          <p:nvPr/>
        </p:nvSpPr>
        <p:spPr>
          <a:xfrm>
            <a:off x="5642811" y="1717605"/>
            <a:ext cx="2397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E00D4"/>
                </a:solidFill>
              </a:rPr>
              <a:t>Alice’s expected trading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EF1EA3-A2C2-EEC0-7B1F-DCFC3FE6A684}"/>
              </a:ext>
            </a:extLst>
          </p:cNvPr>
          <p:cNvSpPr/>
          <p:nvPr/>
        </p:nvSpPr>
        <p:spPr>
          <a:xfrm>
            <a:off x="3330743" y="3997808"/>
            <a:ext cx="5137485" cy="647697"/>
          </a:xfrm>
          <a:prstGeom prst="rect">
            <a:avLst/>
          </a:prstGeom>
          <a:noFill/>
          <a:ln w="57150">
            <a:solidFill>
              <a:srgbClr val="04C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CF00"/>
              </a:solidFill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45CCAC89-99AB-CD5F-8BF4-A152E2499A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39924" y="3339425"/>
            <a:ext cx="1100889" cy="647697"/>
          </a:xfrm>
          <a:prstGeom prst="curvedConnector2">
            <a:avLst/>
          </a:prstGeom>
          <a:ln w="57150">
            <a:solidFill>
              <a:srgbClr val="04C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6E47AAB-F743-43BD-0007-55C6F647E839}"/>
              </a:ext>
            </a:extLst>
          </p:cNvPr>
          <p:cNvSpPr txBox="1"/>
          <p:nvPr/>
        </p:nvSpPr>
        <p:spPr>
          <a:xfrm>
            <a:off x="9140813" y="2881564"/>
            <a:ext cx="2277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CF00"/>
                </a:solidFill>
              </a:rPr>
              <a:t>Information leakage bound</a:t>
            </a:r>
          </a:p>
        </p:txBody>
      </p:sp>
    </p:spTree>
    <p:extLst>
      <p:ext uri="{BB962C8B-B14F-4D97-AF65-F5344CB8AC3E}">
        <p14:creationId xmlns:p14="http://schemas.microsoft.com/office/powerpoint/2010/main" val="2571110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9842-E639-8512-A0B6-4938AC8F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151767"/>
            <a:ext cx="10515600" cy="1325563"/>
          </a:xfrm>
        </p:spPr>
        <p:txBody>
          <a:bodyPr/>
          <a:lstStyle/>
          <a:p>
            <a:r>
              <a:rPr lang="en-US" dirty="0"/>
              <a:t>What do solutions look like on real data?</a:t>
            </a:r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F901997C-BD59-9BFE-2541-6EE3C9FE0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91" y="1477330"/>
            <a:ext cx="6335217" cy="4156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9D2618-981D-E738-03AF-FD8AA4D48B7C}"/>
              </a:ext>
            </a:extLst>
          </p:cNvPr>
          <p:cNvSpPr txBox="1"/>
          <p:nvPr/>
        </p:nvSpPr>
        <p:spPr>
          <a:xfrm>
            <a:off x="7405211" y="1859340"/>
            <a:ext cx="4636368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4161A"/>
                </a:solidFill>
              </a:rPr>
              <a:t>Alice’s trading </a:t>
            </a:r>
            <a:r>
              <a:rPr lang="en-US" sz="2400" dirty="0"/>
              <a:t>shifts the </a:t>
            </a:r>
            <a:r>
              <a:rPr lang="en-US" sz="2400" dirty="0">
                <a:solidFill>
                  <a:srgbClr val="136FAF"/>
                </a:solidFill>
              </a:rPr>
              <a:t>normal market distribution </a:t>
            </a:r>
            <a:r>
              <a:rPr lang="en-US" sz="2400" dirty="0"/>
              <a:t>to the right, but maintains the </a:t>
            </a:r>
            <a:r>
              <a:rPr lang="en-US" sz="2400" dirty="0">
                <a:solidFill>
                  <a:srgbClr val="FF8F2D"/>
                </a:solidFill>
              </a:rPr>
              <a:t>upper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229C22"/>
                </a:solidFill>
              </a:rPr>
              <a:t>lower</a:t>
            </a:r>
            <a:r>
              <a:rPr lang="en-US" sz="2400" dirty="0"/>
              <a:t> information leakage bounds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22735E58-0EAE-C235-EBCB-68065E47698A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6597665" y="2644170"/>
            <a:ext cx="807547" cy="822930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3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2FC4-D737-C962-1348-ABB6BF9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18" y="151944"/>
            <a:ext cx="10515600" cy="1325563"/>
          </a:xfrm>
        </p:spPr>
        <p:txBody>
          <a:bodyPr/>
          <a:lstStyle/>
          <a:p>
            <a:r>
              <a:rPr lang="en-US" dirty="0"/>
              <a:t>Why did we start this research?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7C3DD-6D33-A772-F1AC-02601AB73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367" y="2024411"/>
            <a:ext cx="2852013" cy="2809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5D009D-2DBC-46F4-2B59-ECFA242DDD90}"/>
              </a:ext>
            </a:extLst>
          </p:cNvPr>
          <p:cNvSpPr txBox="1"/>
          <p:nvPr/>
        </p:nvSpPr>
        <p:spPr>
          <a:xfrm>
            <a:off x="5332166" y="1527047"/>
            <a:ext cx="53775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Proof Trading is a registered broker-dealer for US equities, trading orders on behalf of institutional clients. </a:t>
            </a:r>
          </a:p>
          <a:p>
            <a:endParaRPr lang="en-US" sz="2000" dirty="0"/>
          </a:p>
          <a:p>
            <a:r>
              <a:rPr lang="en-US" sz="2000" dirty="0"/>
              <a:t>The company was founded in 2019 by Daniel </a:t>
            </a:r>
            <a:r>
              <a:rPr lang="en-US" sz="2000" dirty="0" err="1"/>
              <a:t>Aisen</a:t>
            </a:r>
            <a:r>
              <a:rPr lang="en-US" sz="2000" dirty="0"/>
              <a:t> and Allison Bishop. </a:t>
            </a:r>
          </a:p>
          <a:p>
            <a:endParaRPr lang="en-US" sz="2000" dirty="0"/>
          </a:p>
          <a:p>
            <a:r>
              <a:rPr lang="en-US" sz="2000" dirty="0"/>
              <a:t>We are an unusual broker in that we are strong proponents of </a:t>
            </a:r>
            <a:r>
              <a:rPr lang="en-US" sz="2000" b="1" dirty="0"/>
              <a:t>transparency in markets</a:t>
            </a:r>
            <a:r>
              <a:rPr lang="en-US" sz="2000" dirty="0"/>
              <a:t>, and we publish the research behind our trading algorithms. </a:t>
            </a:r>
          </a:p>
          <a:p>
            <a:endParaRPr lang="en-US" sz="2000" dirty="0"/>
          </a:p>
          <a:p>
            <a:r>
              <a:rPr lang="en-US" sz="2000" dirty="0"/>
              <a:t>We </a:t>
            </a:r>
            <a:r>
              <a:rPr lang="en-US" sz="2000" b="1" dirty="0"/>
              <a:t>collaborate with academic scientists</a:t>
            </a:r>
            <a:r>
              <a:rPr lang="en-US" sz="2000" dirty="0"/>
              <a:t>, many of whom are involved in this work </a:t>
            </a:r>
            <a:r>
              <a:rPr lang="en-US" sz="2000" dirty="0">
                <a:sym typeface="Wingdings" panose="05000000000000000000" pitchFamily="2" charset="2"/>
              </a:rPr>
              <a:t>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833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E518-E52E-CDDE-A214-CD4826C9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53" y="153460"/>
            <a:ext cx="10515600" cy="1325563"/>
          </a:xfrm>
        </p:spPr>
        <p:txBody>
          <a:bodyPr/>
          <a:lstStyle/>
          <a:p>
            <a:r>
              <a:rPr lang="en-US" dirty="0"/>
              <a:t>Why should we want to help Alice?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C3F4E-5779-C371-3A82-45CA8FACA6A9}"/>
              </a:ext>
            </a:extLst>
          </p:cNvPr>
          <p:cNvSpPr txBox="1"/>
          <p:nvPr/>
        </p:nvSpPr>
        <p:spPr>
          <a:xfrm>
            <a:off x="1700206" y="2586206"/>
            <a:ext cx="3732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</a:rPr>
              <a:t>Pooling our money into big portfolios at institutions has many benefits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BCF74-F61F-A502-4B98-6C0B9C3656C3}"/>
              </a:ext>
            </a:extLst>
          </p:cNvPr>
          <p:cNvSpPr txBox="1"/>
          <p:nvPr/>
        </p:nvSpPr>
        <p:spPr>
          <a:xfrm>
            <a:off x="5828453" y="1747964"/>
            <a:ext cx="5750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</a:t>
            </a:r>
            <a:r>
              <a:rPr lang="en-US" sz="2400" b="1" dirty="0"/>
              <a:t>can reduce risk </a:t>
            </a:r>
            <a:r>
              <a:rPr lang="en-US" sz="2400" dirty="0"/>
              <a:t>by holding more diverse stocks and other assets.</a:t>
            </a:r>
          </a:p>
          <a:p>
            <a:endParaRPr lang="en-US" sz="2400" dirty="0"/>
          </a:p>
          <a:p>
            <a:r>
              <a:rPr lang="en-US" sz="2400" dirty="0"/>
              <a:t>We </a:t>
            </a:r>
            <a:r>
              <a:rPr lang="en-US" sz="2400" b="1" dirty="0"/>
              <a:t>don’t all have to become experts</a:t>
            </a:r>
            <a:r>
              <a:rPr lang="en-US" sz="2400" dirty="0"/>
              <a:t> in the mechanics of stock trading.</a:t>
            </a:r>
          </a:p>
          <a:p>
            <a:endParaRPr lang="en-US" sz="2400" dirty="0"/>
          </a:p>
          <a:p>
            <a:r>
              <a:rPr lang="en-US" sz="2400" dirty="0"/>
              <a:t>We </a:t>
            </a:r>
            <a:r>
              <a:rPr lang="en-US" sz="2400" b="1" dirty="0"/>
              <a:t>don’t have to rebalance our own holdings </a:t>
            </a:r>
            <a:r>
              <a:rPr lang="en-US" sz="2400" dirty="0"/>
              <a:t>constantly, (something ordinary people are bad at doing).</a:t>
            </a:r>
          </a:p>
          <a:p>
            <a:endParaRPr lang="en-US" sz="2400" dirty="0"/>
          </a:p>
          <a:p>
            <a:r>
              <a:rPr lang="en-US" sz="2400" dirty="0"/>
              <a:t>We can participate in the </a:t>
            </a:r>
            <a:r>
              <a:rPr lang="en-US" sz="2400" b="1" dirty="0"/>
              <a:t>overall growth</a:t>
            </a:r>
            <a:r>
              <a:rPr lang="en-US" sz="2400" dirty="0"/>
              <a:t> of the market</a:t>
            </a:r>
          </a:p>
        </p:txBody>
      </p:sp>
    </p:spTree>
    <p:extLst>
      <p:ext uri="{BB962C8B-B14F-4D97-AF65-F5344CB8AC3E}">
        <p14:creationId xmlns:p14="http://schemas.microsoft.com/office/powerpoint/2010/main" val="716627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2DF19B19-A5C0-94DB-0BFB-51E8C62D2EEF}"/>
              </a:ext>
            </a:extLst>
          </p:cNvPr>
          <p:cNvSpPr/>
          <p:nvPr/>
        </p:nvSpPr>
        <p:spPr>
          <a:xfrm>
            <a:off x="6690360" y="1897877"/>
            <a:ext cx="5130799" cy="41473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5E572-B918-AE06-5922-5E798A2C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20" y="158196"/>
            <a:ext cx="10515600" cy="1325563"/>
          </a:xfrm>
        </p:spPr>
        <p:txBody>
          <a:bodyPr/>
          <a:lstStyle/>
          <a:p>
            <a:r>
              <a:rPr lang="en-US" dirty="0"/>
              <a:t>What does Alice do today?</a:t>
            </a:r>
          </a:p>
        </p:txBody>
      </p:sp>
      <p:pic>
        <p:nvPicPr>
          <p:cNvPr id="3" name="Picture 2" descr="A person and child sitting at a desk looking at a computer screen">
            <a:extLst>
              <a:ext uri="{FF2B5EF4-FFF2-40B4-BE49-F238E27FC236}">
                <a16:creationId xmlns:a16="http://schemas.microsoft.com/office/drawing/2014/main" id="{754765D2-0743-B042-8943-9C02B479F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16502" r="27120"/>
          <a:stretch/>
        </p:blipFill>
        <p:spPr>
          <a:xfrm>
            <a:off x="1019654" y="1300453"/>
            <a:ext cx="1719580" cy="1292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D464C0-8B24-D8AE-A478-6E153B05E197}"/>
              </a:ext>
            </a:extLst>
          </p:cNvPr>
          <p:cNvSpPr txBox="1"/>
          <p:nvPr/>
        </p:nvSpPr>
        <p:spPr>
          <a:xfrm>
            <a:off x="1450535" y="256215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 1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B476A-D14C-A536-81D0-A6D1790DEC7E}"/>
              </a:ext>
            </a:extLst>
          </p:cNvPr>
          <p:cNvSpPr/>
          <p:nvPr/>
        </p:nvSpPr>
        <p:spPr>
          <a:xfrm>
            <a:off x="4846320" y="1940560"/>
            <a:ext cx="1168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Broker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75207A-2B5A-CED1-6B45-BF842A267BAD}"/>
              </a:ext>
            </a:extLst>
          </p:cNvPr>
          <p:cNvSpPr/>
          <p:nvPr/>
        </p:nvSpPr>
        <p:spPr>
          <a:xfrm>
            <a:off x="4846320" y="3374906"/>
            <a:ext cx="1168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Broker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92D3E9-AA1B-7FD5-61BC-31F0A9A6778F}"/>
              </a:ext>
            </a:extLst>
          </p:cNvPr>
          <p:cNvSpPr/>
          <p:nvPr/>
        </p:nvSpPr>
        <p:spPr>
          <a:xfrm>
            <a:off x="4846320" y="4870212"/>
            <a:ext cx="1168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Broker 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491AEB-709B-C04D-2A27-006E41CF7BC0}"/>
              </a:ext>
            </a:extLst>
          </p:cNvPr>
          <p:cNvCxnSpPr/>
          <p:nvPr/>
        </p:nvCxnSpPr>
        <p:spPr>
          <a:xfrm flipV="1">
            <a:off x="3088640" y="2377440"/>
            <a:ext cx="1513840" cy="997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561A9D-27EE-4371-0460-8AEE31D0FE35}"/>
              </a:ext>
            </a:extLst>
          </p:cNvPr>
          <p:cNvCxnSpPr>
            <a:cxnSpLocks/>
          </p:cNvCxnSpPr>
          <p:nvPr/>
        </p:nvCxnSpPr>
        <p:spPr>
          <a:xfrm>
            <a:off x="3088640" y="3672503"/>
            <a:ext cx="1584960" cy="159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9970AF-034D-BDE2-DC51-2B791EC77832}"/>
              </a:ext>
            </a:extLst>
          </p:cNvPr>
          <p:cNvCxnSpPr>
            <a:cxnSpLocks/>
          </p:cNvCxnSpPr>
          <p:nvPr/>
        </p:nvCxnSpPr>
        <p:spPr>
          <a:xfrm>
            <a:off x="3149600" y="4117101"/>
            <a:ext cx="1452880" cy="1210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15256B5-EA57-4868-8C14-0A176E505B43}"/>
              </a:ext>
            </a:extLst>
          </p:cNvPr>
          <p:cNvSpPr/>
          <p:nvPr/>
        </p:nvSpPr>
        <p:spPr>
          <a:xfrm>
            <a:off x="7457112" y="366803"/>
            <a:ext cx="1168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 trader 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1DA518-6770-9B75-9567-4504C6179332}"/>
              </a:ext>
            </a:extLst>
          </p:cNvPr>
          <p:cNvSpPr/>
          <p:nvPr/>
        </p:nvSpPr>
        <p:spPr>
          <a:xfrm>
            <a:off x="10179663" y="773203"/>
            <a:ext cx="1168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 trader 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FB4206-C1AD-E5F3-A4E2-FBED8CF29911}"/>
              </a:ext>
            </a:extLst>
          </p:cNvPr>
          <p:cNvCxnSpPr>
            <a:cxnSpLocks/>
          </p:cNvCxnSpPr>
          <p:nvPr/>
        </p:nvCxnSpPr>
        <p:spPr>
          <a:xfrm>
            <a:off x="6217920" y="2397760"/>
            <a:ext cx="1282068" cy="465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B163FF-D616-A722-3EF2-5245EFA1B0A2}"/>
              </a:ext>
            </a:extLst>
          </p:cNvPr>
          <p:cNvCxnSpPr>
            <a:cxnSpLocks/>
          </p:cNvCxnSpPr>
          <p:nvPr/>
        </p:nvCxnSpPr>
        <p:spPr>
          <a:xfrm flipV="1">
            <a:off x="6157617" y="3672503"/>
            <a:ext cx="749212" cy="170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5A15EF-30A4-FF47-9519-DD1D68A139F2}"/>
              </a:ext>
            </a:extLst>
          </p:cNvPr>
          <p:cNvCxnSpPr>
            <a:cxnSpLocks/>
          </p:cNvCxnSpPr>
          <p:nvPr/>
        </p:nvCxnSpPr>
        <p:spPr>
          <a:xfrm flipV="1">
            <a:off x="6096328" y="4865649"/>
            <a:ext cx="1157912" cy="450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E7A4BAF-AC4A-1A62-3EE5-82E64516AAC8}"/>
              </a:ext>
            </a:extLst>
          </p:cNvPr>
          <p:cNvCxnSpPr>
            <a:cxnSpLocks/>
          </p:cNvCxnSpPr>
          <p:nvPr/>
        </p:nvCxnSpPr>
        <p:spPr>
          <a:xfrm>
            <a:off x="8041312" y="1378839"/>
            <a:ext cx="410494" cy="830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6E1CC63-247A-9800-C367-33D27EF80EA0}"/>
              </a:ext>
            </a:extLst>
          </p:cNvPr>
          <p:cNvCxnSpPr>
            <a:cxnSpLocks/>
          </p:cNvCxnSpPr>
          <p:nvPr/>
        </p:nvCxnSpPr>
        <p:spPr>
          <a:xfrm flipH="1">
            <a:off x="10311086" y="1779437"/>
            <a:ext cx="452777" cy="598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Picture 41" descr="A person sitting at a desk with several computer screens&#10;&#10;Description automatically generated">
            <a:extLst>
              <a:ext uri="{FF2B5EF4-FFF2-40B4-BE49-F238E27FC236}">
                <a16:creationId xmlns:a16="http://schemas.microsoft.com/office/drawing/2014/main" id="{A9297343-4AEC-BFD1-7F77-33CF663BD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7" t="13811" r="15918" b="19118"/>
          <a:stretch/>
        </p:blipFill>
        <p:spPr>
          <a:xfrm>
            <a:off x="975777" y="3364397"/>
            <a:ext cx="1929983" cy="1214282"/>
          </a:xfrm>
          <a:prstGeom prst="rect">
            <a:avLst/>
          </a:prstGeom>
        </p:spPr>
      </p:pic>
      <p:pic>
        <p:nvPicPr>
          <p:cNvPr id="44" name="Picture 43" descr="A person sitting at a desk using a computer&#10;&#10;Description automatically generated">
            <a:extLst>
              <a:ext uri="{FF2B5EF4-FFF2-40B4-BE49-F238E27FC236}">
                <a16:creationId xmlns:a16="http://schemas.microsoft.com/office/drawing/2014/main" id="{0173BA44-E5A7-0186-31ED-A6BE6F9034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10312" r="10643" b="17695"/>
          <a:stretch/>
        </p:blipFill>
        <p:spPr>
          <a:xfrm>
            <a:off x="1074629" y="5316300"/>
            <a:ext cx="1811517" cy="117503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408962-C981-9CB8-C48A-C785CD18ADF9}"/>
              </a:ext>
            </a:extLst>
          </p:cNvPr>
          <p:cNvSpPr txBox="1"/>
          <p:nvPr/>
        </p:nvSpPr>
        <p:spPr>
          <a:xfrm>
            <a:off x="1469585" y="455120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 2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01A8C3-5238-2DB6-4857-FF2C20133B8B}"/>
              </a:ext>
            </a:extLst>
          </p:cNvPr>
          <p:cNvSpPr txBox="1"/>
          <p:nvPr/>
        </p:nvSpPr>
        <p:spPr>
          <a:xfrm>
            <a:off x="1532988" y="648866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 3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7B12BEA-EE91-B678-DEA9-D3D08ED8766C}"/>
              </a:ext>
            </a:extLst>
          </p:cNvPr>
          <p:cNvCxnSpPr>
            <a:cxnSpLocks/>
          </p:cNvCxnSpPr>
          <p:nvPr/>
        </p:nvCxnSpPr>
        <p:spPr>
          <a:xfrm>
            <a:off x="2956473" y="1969318"/>
            <a:ext cx="1717127" cy="1686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1B9C2E3-CD76-DC4C-A87E-7F1C095E79F1}"/>
              </a:ext>
            </a:extLst>
          </p:cNvPr>
          <p:cNvCxnSpPr>
            <a:cxnSpLocks/>
          </p:cNvCxnSpPr>
          <p:nvPr/>
        </p:nvCxnSpPr>
        <p:spPr>
          <a:xfrm>
            <a:off x="2994660" y="1906955"/>
            <a:ext cx="1740229" cy="302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988E813-12C6-438C-E4CE-39BF1D5A6A73}"/>
              </a:ext>
            </a:extLst>
          </p:cNvPr>
          <p:cNvCxnSpPr>
            <a:cxnSpLocks/>
          </p:cNvCxnSpPr>
          <p:nvPr/>
        </p:nvCxnSpPr>
        <p:spPr>
          <a:xfrm flipV="1">
            <a:off x="2982009" y="5612407"/>
            <a:ext cx="1620471" cy="5442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F90E3A9-DFAC-B502-F13F-2DCC2E6E58C5}"/>
              </a:ext>
            </a:extLst>
          </p:cNvPr>
          <p:cNvCxnSpPr>
            <a:cxnSpLocks/>
          </p:cNvCxnSpPr>
          <p:nvPr/>
        </p:nvCxnSpPr>
        <p:spPr>
          <a:xfrm flipV="1">
            <a:off x="3027072" y="3989626"/>
            <a:ext cx="1657016" cy="17949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51316C0-EAAD-DEE3-146F-73653B64B458}"/>
              </a:ext>
            </a:extLst>
          </p:cNvPr>
          <p:cNvSpPr txBox="1"/>
          <p:nvPr/>
        </p:nvSpPr>
        <p:spPr>
          <a:xfrm>
            <a:off x="4103114" y="6286580"/>
            <a:ext cx="791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Alice uses black-box broker algorithms and tries to evaluate their performance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FF3392-1BC6-C129-3733-77E628CF4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15386"/>
              </p:ext>
            </p:extLst>
          </p:nvPr>
        </p:nvGraphicFramePr>
        <p:xfrm>
          <a:off x="7407624" y="2992868"/>
          <a:ext cx="3820670" cy="196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9619">
                  <a:extLst>
                    <a:ext uri="{9D8B030D-6E8A-4147-A177-3AD203B41FA5}">
                      <a16:colId xmlns:a16="http://schemas.microsoft.com/office/drawing/2014/main" val="3368917099"/>
                    </a:ext>
                  </a:extLst>
                </a:gridCol>
                <a:gridCol w="906521">
                  <a:extLst>
                    <a:ext uri="{9D8B030D-6E8A-4147-A177-3AD203B41FA5}">
                      <a16:colId xmlns:a16="http://schemas.microsoft.com/office/drawing/2014/main" val="619519585"/>
                    </a:ext>
                  </a:extLst>
                </a:gridCol>
                <a:gridCol w="658145">
                  <a:extLst>
                    <a:ext uri="{9D8B030D-6E8A-4147-A177-3AD203B41FA5}">
                      <a16:colId xmlns:a16="http://schemas.microsoft.com/office/drawing/2014/main" val="225896757"/>
                    </a:ext>
                  </a:extLst>
                </a:gridCol>
                <a:gridCol w="782332">
                  <a:extLst>
                    <a:ext uri="{9D8B030D-6E8A-4147-A177-3AD203B41FA5}">
                      <a16:colId xmlns:a16="http://schemas.microsoft.com/office/drawing/2014/main" val="4181424732"/>
                    </a:ext>
                  </a:extLst>
                </a:gridCol>
                <a:gridCol w="614053">
                  <a:extLst>
                    <a:ext uri="{9D8B030D-6E8A-4147-A177-3AD203B41FA5}">
                      <a16:colId xmlns:a16="http://schemas.microsoft.com/office/drawing/2014/main" val="2268063751"/>
                    </a:ext>
                  </a:extLst>
                </a:gridCol>
              </a:tblGrid>
              <a:tr h="274644">
                <a:tc>
                  <a:txBody>
                    <a:bodyPr/>
                    <a:lstStyle/>
                    <a:p>
                      <a:r>
                        <a:rPr lang="en-US" sz="900" dirty="0"/>
                        <a:t>Date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Timestamp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Volume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Symbol*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Price (per share)</a:t>
                      </a:r>
                    </a:p>
                  </a:txBody>
                  <a:tcPr marL="41496" marR="41496" marT="20748" marB="20748"/>
                </a:tc>
                <a:extLst>
                  <a:ext uri="{0D108BD9-81ED-4DB2-BD59-A6C34878D82A}">
                    <a16:rowId xmlns:a16="http://schemas.microsoft.com/office/drawing/2014/main" val="1781070743"/>
                  </a:ext>
                </a:extLst>
              </a:tr>
              <a:tr h="274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March 25, 2024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9:32:00.192935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 Shares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INDCPA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$23.45</a:t>
                      </a:r>
                    </a:p>
                  </a:txBody>
                  <a:tcPr marL="41496" marR="41496" marT="20748" marB="20748"/>
                </a:tc>
                <a:extLst>
                  <a:ext uri="{0D108BD9-81ED-4DB2-BD59-A6C34878D82A}">
                    <a16:rowId xmlns:a16="http://schemas.microsoft.com/office/drawing/2014/main" val="642230478"/>
                  </a:ext>
                </a:extLst>
              </a:tr>
              <a:tr h="274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March 25, 2024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9:32:00.459345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 Shares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IACR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$19.81</a:t>
                      </a:r>
                    </a:p>
                  </a:txBody>
                  <a:tcPr marL="41496" marR="41496" marT="20748" marB="20748"/>
                </a:tc>
                <a:extLst>
                  <a:ext uri="{0D108BD9-81ED-4DB2-BD59-A6C34878D82A}">
                    <a16:rowId xmlns:a16="http://schemas.microsoft.com/office/drawing/2014/main" val="2214421925"/>
                  </a:ext>
                </a:extLst>
              </a:tr>
              <a:tr h="274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March 25, 2024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9:33:00.184800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 Shares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SNARK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$15.00</a:t>
                      </a:r>
                    </a:p>
                  </a:txBody>
                  <a:tcPr marL="41496" marR="41496" marT="20748" marB="20748"/>
                </a:tc>
                <a:extLst>
                  <a:ext uri="{0D108BD9-81ED-4DB2-BD59-A6C34878D82A}">
                    <a16:rowId xmlns:a16="http://schemas.microsoft.com/office/drawing/2014/main" val="52951673"/>
                  </a:ext>
                </a:extLst>
              </a:tr>
              <a:tr h="274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March 25, 2024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9:34:00.349505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700 Shares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INDCPA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$23.47</a:t>
                      </a:r>
                    </a:p>
                  </a:txBody>
                  <a:tcPr marL="41496" marR="41496" marT="20748" marB="20748"/>
                </a:tc>
                <a:extLst>
                  <a:ext uri="{0D108BD9-81ED-4DB2-BD59-A6C34878D82A}">
                    <a16:rowId xmlns:a16="http://schemas.microsoft.com/office/drawing/2014/main" val="2893828201"/>
                  </a:ext>
                </a:extLst>
              </a:tr>
              <a:tr h="274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March 25, 2024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9:34:00.349703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200 Shares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INDCPA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$23.47</a:t>
                      </a:r>
                    </a:p>
                  </a:txBody>
                  <a:tcPr marL="41496" marR="41496" marT="20748" marB="20748"/>
                </a:tc>
                <a:extLst>
                  <a:ext uri="{0D108BD9-81ED-4DB2-BD59-A6C34878D82A}">
                    <a16:rowId xmlns:a16="http://schemas.microsoft.com/office/drawing/2014/main" val="207122779"/>
                  </a:ext>
                </a:extLst>
              </a:tr>
              <a:tr h="274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March 25, 2024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9:35:00.459863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 Shares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RWC</a:t>
                      </a:r>
                    </a:p>
                  </a:txBody>
                  <a:tcPr marL="41496" marR="41496" marT="20748" marB="20748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$400.00</a:t>
                      </a:r>
                    </a:p>
                  </a:txBody>
                  <a:tcPr marL="41496" marR="41496" marT="20748" marB="20748"/>
                </a:tc>
                <a:extLst>
                  <a:ext uri="{0D108BD9-81ED-4DB2-BD59-A6C34878D82A}">
                    <a16:rowId xmlns:a16="http://schemas.microsoft.com/office/drawing/2014/main" val="1811254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3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4CD8-7C8A-0F5D-3924-D81EA696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6" y="153459"/>
            <a:ext cx="10515600" cy="1325563"/>
          </a:xfrm>
        </p:spPr>
        <p:txBody>
          <a:bodyPr/>
          <a:lstStyle/>
          <a:p>
            <a:r>
              <a:rPr lang="en-US" dirty="0"/>
              <a:t>The challenges of the current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38A15-42EB-27AE-A2FF-4283E9A5C07C}"/>
              </a:ext>
            </a:extLst>
          </p:cNvPr>
          <p:cNvSpPr txBox="1"/>
          <p:nvPr/>
        </p:nvSpPr>
        <p:spPr>
          <a:xfrm>
            <a:off x="6615006" y="2179528"/>
            <a:ext cx="4764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</a:t>
            </a:r>
            <a:r>
              <a:rPr lang="en-US" sz="2400" b="1" dirty="0"/>
              <a:t>hard to evaluate </a:t>
            </a:r>
            <a:r>
              <a:rPr lang="en-US" sz="2400" dirty="0"/>
              <a:t>broker performance! Alice’s data is very noisy.</a:t>
            </a:r>
          </a:p>
          <a:p>
            <a:endParaRPr lang="en-US" sz="2400" dirty="0"/>
          </a:p>
          <a:p>
            <a:r>
              <a:rPr lang="en-US" sz="2400" dirty="0"/>
              <a:t>Exchanges, brokers, and proprietary traders are all </a:t>
            </a:r>
            <a:r>
              <a:rPr lang="en-US" sz="2400" b="1" dirty="0"/>
              <a:t>for-profit companies</a:t>
            </a:r>
            <a:r>
              <a:rPr lang="en-US" sz="2400" dirty="0"/>
              <a:t>, incentivized to extract revenue from the system.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E605451-104B-DB4F-94AC-AE9335D07E9A}"/>
              </a:ext>
            </a:extLst>
          </p:cNvPr>
          <p:cNvGrpSpPr/>
          <p:nvPr/>
        </p:nvGrpSpPr>
        <p:grpSpPr>
          <a:xfrm>
            <a:off x="1462250" y="1479022"/>
            <a:ext cx="4362816" cy="4494364"/>
            <a:chOff x="975777" y="1300453"/>
            <a:chExt cx="5038944" cy="5190879"/>
          </a:xfrm>
        </p:grpSpPr>
        <p:pic>
          <p:nvPicPr>
            <p:cNvPr id="96" name="Picture 95" descr="A person and child sitting at a desk looking at a computer screen">
              <a:extLst>
                <a:ext uri="{FF2B5EF4-FFF2-40B4-BE49-F238E27FC236}">
                  <a16:creationId xmlns:a16="http://schemas.microsoft.com/office/drawing/2014/main" id="{30A81352-524C-142C-2129-F8DB34055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7" t="16502" r="27120"/>
            <a:stretch/>
          </p:blipFill>
          <p:spPr>
            <a:xfrm>
              <a:off x="1019654" y="1300453"/>
              <a:ext cx="1719580" cy="1292069"/>
            </a:xfrm>
            <a:prstGeom prst="rect">
              <a:avLst/>
            </a:prstGeom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F9173D2-B25D-CA69-7256-476550487483}"/>
                </a:ext>
              </a:extLst>
            </p:cNvPr>
            <p:cNvSpPr/>
            <p:nvPr/>
          </p:nvSpPr>
          <p:spPr>
            <a:xfrm>
              <a:off x="4846321" y="1940560"/>
              <a:ext cx="1168400" cy="9144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Broker 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9C29F5E-7DFC-3B4F-A4D2-6AA4287C372D}"/>
                </a:ext>
              </a:extLst>
            </p:cNvPr>
            <p:cNvSpPr/>
            <p:nvPr/>
          </p:nvSpPr>
          <p:spPr>
            <a:xfrm>
              <a:off x="4846320" y="3374906"/>
              <a:ext cx="1168400" cy="9144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Broker 2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2E62E3F-6B2A-B6DF-A143-CFD441D12F5B}"/>
                </a:ext>
              </a:extLst>
            </p:cNvPr>
            <p:cNvSpPr/>
            <p:nvPr/>
          </p:nvSpPr>
          <p:spPr>
            <a:xfrm>
              <a:off x="4846320" y="4870212"/>
              <a:ext cx="1168400" cy="9144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Broker 3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1F8F6BB-9E09-24D1-A823-3B3FCD0C3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8640" y="2377440"/>
              <a:ext cx="1513840" cy="9974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919CCB4-DE56-1E52-DBFC-362FC6B1969B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40" y="3672503"/>
              <a:ext cx="1584960" cy="1596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FE92E73-8146-13D6-6C01-BA6B34C0BAD3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0" y="4117101"/>
              <a:ext cx="1452880" cy="12103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Picture 106" descr="A person sitting at a desk with several computer screens&#10;&#10;Description automatically generated">
              <a:extLst>
                <a:ext uri="{FF2B5EF4-FFF2-40B4-BE49-F238E27FC236}">
                  <a16:creationId xmlns:a16="http://schemas.microsoft.com/office/drawing/2014/main" id="{E3C49B4D-E7C6-1FC0-D5D2-6A07173A6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7" t="13811" r="15918" b="19118"/>
            <a:stretch/>
          </p:blipFill>
          <p:spPr>
            <a:xfrm>
              <a:off x="975777" y="3364397"/>
              <a:ext cx="1929983" cy="1214282"/>
            </a:xfrm>
            <a:prstGeom prst="rect">
              <a:avLst/>
            </a:prstGeom>
          </p:spPr>
        </p:pic>
        <p:pic>
          <p:nvPicPr>
            <p:cNvPr id="108" name="Picture 107" descr="A person sitting at a desk using a computer&#10;&#10;Description automatically generated">
              <a:extLst>
                <a:ext uri="{FF2B5EF4-FFF2-40B4-BE49-F238E27FC236}">
                  <a16:creationId xmlns:a16="http://schemas.microsoft.com/office/drawing/2014/main" id="{E3F1871A-0F97-E707-AEB8-0EA3A9C9B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7" t="10312" r="10643" b="17695"/>
            <a:stretch/>
          </p:blipFill>
          <p:spPr>
            <a:xfrm>
              <a:off x="1074629" y="5316300"/>
              <a:ext cx="1811517" cy="1175032"/>
            </a:xfrm>
            <a:prstGeom prst="rect">
              <a:avLst/>
            </a:prstGeom>
          </p:spPr>
        </p:pic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F8379202-3D79-4998-7205-25A7A0A598A9}"/>
                </a:ext>
              </a:extLst>
            </p:cNvPr>
            <p:cNvCxnSpPr>
              <a:cxnSpLocks/>
            </p:cNvCxnSpPr>
            <p:nvPr/>
          </p:nvCxnSpPr>
          <p:spPr>
            <a:xfrm>
              <a:off x="2956473" y="1969318"/>
              <a:ext cx="1717127" cy="16861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88866105-3417-11C7-6725-6BDC4157C855}"/>
                </a:ext>
              </a:extLst>
            </p:cNvPr>
            <p:cNvCxnSpPr>
              <a:cxnSpLocks/>
            </p:cNvCxnSpPr>
            <p:nvPr/>
          </p:nvCxnSpPr>
          <p:spPr>
            <a:xfrm>
              <a:off x="2994660" y="1906955"/>
              <a:ext cx="1740229" cy="3023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7ECC4EA9-356B-00D4-F135-3A5B5B78A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009" y="5612407"/>
              <a:ext cx="1620471" cy="5442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0DA06701-F8BD-15AA-9739-2A98B87E86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7072" y="3989626"/>
              <a:ext cx="1657016" cy="17949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4" name="Picture 12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FDA2A879-47DF-93C5-F43A-5214D3746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192">
            <a:off x="3372980" y="1316378"/>
            <a:ext cx="1095111" cy="718485"/>
          </a:xfrm>
          <a:prstGeom prst="rect">
            <a:avLst/>
          </a:prstGeom>
        </p:spPr>
      </p:pic>
      <p:pic>
        <p:nvPicPr>
          <p:cNvPr id="125" name="Picture 12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BE0B3248-DA7A-049D-700F-A048B1746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9241">
            <a:off x="3399409" y="5506985"/>
            <a:ext cx="1095111" cy="718485"/>
          </a:xfrm>
          <a:prstGeom prst="rect">
            <a:avLst/>
          </a:prstGeom>
        </p:spPr>
      </p:pic>
      <p:pic>
        <p:nvPicPr>
          <p:cNvPr id="126" name="Picture 12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85856B0-441A-363C-494B-FFD49A8EF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71" y="2972213"/>
            <a:ext cx="887404" cy="582212"/>
          </a:xfrm>
          <a:prstGeom prst="rect">
            <a:avLst/>
          </a:prstGeom>
        </p:spPr>
      </p:pic>
      <p:pic>
        <p:nvPicPr>
          <p:cNvPr id="128" name="Graphic 127" descr="Money with solid fill">
            <a:extLst>
              <a:ext uri="{FF2B5EF4-FFF2-40B4-BE49-F238E27FC236}">
                <a16:creationId xmlns:a16="http://schemas.microsoft.com/office/drawing/2014/main" id="{B5545CD7-4B64-5BF8-2356-670213E41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667451">
            <a:off x="895732" y="1000923"/>
            <a:ext cx="914400" cy="914400"/>
          </a:xfrm>
          <a:prstGeom prst="rect">
            <a:avLst/>
          </a:prstGeom>
        </p:spPr>
      </p:pic>
      <p:pic>
        <p:nvPicPr>
          <p:cNvPr id="129" name="Graphic 128" descr="Money with solid fill">
            <a:extLst>
              <a:ext uri="{FF2B5EF4-FFF2-40B4-BE49-F238E27FC236}">
                <a16:creationId xmlns:a16="http://schemas.microsoft.com/office/drawing/2014/main" id="{33AB6735-AAFB-FAC6-5B85-012F92704F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438720">
            <a:off x="2551766" y="2281283"/>
            <a:ext cx="914400" cy="914400"/>
          </a:xfrm>
          <a:prstGeom prst="rect">
            <a:avLst/>
          </a:prstGeom>
        </p:spPr>
      </p:pic>
      <p:pic>
        <p:nvPicPr>
          <p:cNvPr id="130" name="Graphic 129" descr="Money with solid fill">
            <a:extLst>
              <a:ext uri="{FF2B5EF4-FFF2-40B4-BE49-F238E27FC236}">
                <a16:creationId xmlns:a16="http://schemas.microsoft.com/office/drawing/2014/main" id="{F370C6F5-0979-3B7C-93C1-53EEB77E4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503792">
            <a:off x="900016" y="2687921"/>
            <a:ext cx="914400" cy="914400"/>
          </a:xfrm>
          <a:prstGeom prst="rect">
            <a:avLst/>
          </a:prstGeom>
        </p:spPr>
      </p:pic>
      <p:pic>
        <p:nvPicPr>
          <p:cNvPr id="131" name="Graphic 130" descr="Money with solid fill">
            <a:extLst>
              <a:ext uri="{FF2B5EF4-FFF2-40B4-BE49-F238E27FC236}">
                <a16:creationId xmlns:a16="http://schemas.microsoft.com/office/drawing/2014/main" id="{47558FF8-3905-FC42-5B4D-AD67A7AD8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83801">
            <a:off x="2771349" y="3984488"/>
            <a:ext cx="914400" cy="914400"/>
          </a:xfrm>
          <a:prstGeom prst="rect">
            <a:avLst/>
          </a:prstGeom>
        </p:spPr>
      </p:pic>
      <p:pic>
        <p:nvPicPr>
          <p:cNvPr id="132" name="Graphic 131" descr="Money with solid fill">
            <a:extLst>
              <a:ext uri="{FF2B5EF4-FFF2-40B4-BE49-F238E27FC236}">
                <a16:creationId xmlns:a16="http://schemas.microsoft.com/office/drawing/2014/main" id="{93F886BB-98E8-D64C-D698-E1385E27E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186348">
            <a:off x="1815418" y="4379705"/>
            <a:ext cx="914400" cy="914400"/>
          </a:xfrm>
          <a:prstGeom prst="rect">
            <a:avLst/>
          </a:prstGeom>
        </p:spPr>
      </p:pic>
      <p:pic>
        <p:nvPicPr>
          <p:cNvPr id="133" name="Graphic 132" descr="Money with solid fill">
            <a:extLst>
              <a:ext uri="{FF2B5EF4-FFF2-40B4-BE49-F238E27FC236}">
                <a16:creationId xmlns:a16="http://schemas.microsoft.com/office/drawing/2014/main" id="{AAB834C8-1E75-B4F9-D250-87958D448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427667">
            <a:off x="991698" y="5615085"/>
            <a:ext cx="914400" cy="914400"/>
          </a:xfrm>
          <a:prstGeom prst="rect">
            <a:avLst/>
          </a:prstGeom>
        </p:spPr>
      </p:pic>
      <p:pic>
        <p:nvPicPr>
          <p:cNvPr id="134" name="Graphic 133" descr="Money with solid fill">
            <a:extLst>
              <a:ext uri="{FF2B5EF4-FFF2-40B4-BE49-F238E27FC236}">
                <a16:creationId xmlns:a16="http://schemas.microsoft.com/office/drawing/2014/main" id="{7E4C09B7-E1C2-0426-DC04-7C63EF23B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38446">
            <a:off x="5530543" y="5067563"/>
            <a:ext cx="685833" cy="685833"/>
          </a:xfrm>
          <a:prstGeom prst="rect">
            <a:avLst/>
          </a:prstGeom>
        </p:spPr>
      </p:pic>
      <p:pic>
        <p:nvPicPr>
          <p:cNvPr id="135" name="Graphic 134" descr="Money with solid fill">
            <a:extLst>
              <a:ext uri="{FF2B5EF4-FFF2-40B4-BE49-F238E27FC236}">
                <a16:creationId xmlns:a16="http://schemas.microsoft.com/office/drawing/2014/main" id="{F8661952-54F1-91E7-F923-666A561A1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600000">
            <a:off x="4519348" y="2569288"/>
            <a:ext cx="685833" cy="685833"/>
          </a:xfrm>
          <a:prstGeom prst="rect">
            <a:avLst/>
          </a:prstGeom>
        </p:spPr>
      </p:pic>
      <p:pic>
        <p:nvPicPr>
          <p:cNvPr id="136" name="Graphic 135" descr="Money with solid fill">
            <a:extLst>
              <a:ext uri="{FF2B5EF4-FFF2-40B4-BE49-F238E27FC236}">
                <a16:creationId xmlns:a16="http://schemas.microsoft.com/office/drawing/2014/main" id="{3BFA5595-7291-8B6E-0785-B33A11AE6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239440">
            <a:off x="5582084" y="3623705"/>
            <a:ext cx="685833" cy="68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7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4B18-E0ED-9E3C-506A-8354080D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53" y="458258"/>
            <a:ext cx="10515600" cy="1325563"/>
          </a:xfrm>
        </p:spPr>
        <p:txBody>
          <a:bodyPr/>
          <a:lstStyle/>
          <a:p>
            <a:r>
              <a:rPr lang="en-US" dirty="0"/>
              <a:t>How could the market work better for Alice </a:t>
            </a:r>
            <a:br>
              <a:rPr lang="en-US" dirty="0"/>
            </a:br>
            <a:r>
              <a:rPr lang="en-US" sz="2400" dirty="0"/>
              <a:t>(and for all of us)?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C6C8F-200E-C475-5469-A52278837BD4}"/>
              </a:ext>
            </a:extLst>
          </p:cNvPr>
          <p:cNvSpPr txBox="1"/>
          <p:nvPr/>
        </p:nvSpPr>
        <p:spPr>
          <a:xfrm>
            <a:off x="6096000" y="1575180"/>
            <a:ext cx="58320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Alice is paying for </a:t>
            </a:r>
            <a:r>
              <a:rPr lang="en-US" sz="2400" b="1" dirty="0"/>
              <a:t>fancy black boxes.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There’s a </a:t>
            </a:r>
            <a:r>
              <a:rPr lang="en-US" sz="2400" b="1" dirty="0"/>
              <a:t>shroud of secrecy</a:t>
            </a:r>
            <a:r>
              <a:rPr lang="en-US" sz="2400" dirty="0"/>
              <a:t> around how they work to “protect Alice”. </a:t>
            </a:r>
          </a:p>
          <a:p>
            <a:endParaRPr lang="en-US" sz="2400" dirty="0"/>
          </a:p>
          <a:p>
            <a:r>
              <a:rPr lang="en-US" sz="2400" dirty="0"/>
              <a:t>But secrecy is not security. As cryptographers we know </a:t>
            </a:r>
            <a:r>
              <a:rPr lang="en-US" sz="2400" b="1" dirty="0"/>
              <a:t>it is possible (and better!) to design algorithms that can be disclosed. </a:t>
            </a:r>
          </a:p>
          <a:p>
            <a:endParaRPr lang="en-US" sz="2400" dirty="0"/>
          </a:p>
          <a:p>
            <a:r>
              <a:rPr lang="en-US" sz="2400" b="1" dirty="0"/>
              <a:t>Expense of complexity gets passed back to all of us</a:t>
            </a:r>
            <a:r>
              <a:rPr lang="en-US" sz="2400" dirty="0"/>
              <a:t>, without accountability that it’s adding any value.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217E13-9F41-7250-DEAB-E89CF23BDF08}"/>
              </a:ext>
            </a:extLst>
          </p:cNvPr>
          <p:cNvGrpSpPr/>
          <p:nvPr/>
        </p:nvGrpSpPr>
        <p:grpSpPr>
          <a:xfrm>
            <a:off x="736109" y="1875158"/>
            <a:ext cx="4970087" cy="4494633"/>
            <a:chOff x="975777" y="1300142"/>
            <a:chExt cx="5740327" cy="5191190"/>
          </a:xfrm>
        </p:grpSpPr>
        <p:pic>
          <p:nvPicPr>
            <p:cNvPr id="6" name="Picture 5" descr="A person and child sitting at a desk looking at a computer screen">
              <a:extLst>
                <a:ext uri="{FF2B5EF4-FFF2-40B4-BE49-F238E27FC236}">
                  <a16:creationId xmlns:a16="http://schemas.microsoft.com/office/drawing/2014/main" id="{1142FDFB-5F99-55B1-109E-086E21763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7" t="16502" r="27120"/>
            <a:stretch/>
          </p:blipFill>
          <p:spPr>
            <a:xfrm>
              <a:off x="1019654" y="1300453"/>
              <a:ext cx="1719580" cy="129206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5A0B18-4295-9542-7611-33D2D2AF4B13}"/>
                </a:ext>
              </a:extLst>
            </p:cNvPr>
            <p:cNvSpPr/>
            <p:nvPr/>
          </p:nvSpPr>
          <p:spPr>
            <a:xfrm>
              <a:off x="4033683" y="1300142"/>
              <a:ext cx="2682421" cy="137383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FinancewordGPT</a:t>
              </a:r>
              <a:r>
                <a:rPr lang="en-US" b="1" dirty="0"/>
                <a:t> </a:t>
              </a:r>
            </a:p>
            <a:p>
              <a:pPr algn="ctr"/>
              <a:r>
                <a:rPr lang="en-US" dirty="0"/>
                <a:t>(worth millions, we promise)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0ADC87-755E-0654-053C-832F29FD5467}"/>
                </a:ext>
              </a:extLst>
            </p:cNvPr>
            <p:cNvSpPr/>
            <p:nvPr/>
          </p:nvSpPr>
          <p:spPr>
            <a:xfrm>
              <a:off x="4033683" y="2879493"/>
              <a:ext cx="2682421" cy="13738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SecureTrader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(security is hard, you wouldn’t get it)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A098AF-781B-F782-28F2-EA0A1C56D8BD}"/>
                </a:ext>
              </a:extLst>
            </p:cNvPr>
            <p:cNvSpPr/>
            <p:nvPr/>
          </p:nvSpPr>
          <p:spPr>
            <a:xfrm>
              <a:off x="4013222" y="4458846"/>
              <a:ext cx="2682419" cy="137383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DecisionBroker</a:t>
              </a:r>
              <a:r>
                <a:rPr lang="en-US" dirty="0"/>
                <a:t> (definitely not just a decision tree)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C53EE7D-1B88-49E3-B29C-1AF1EA495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8640" y="2255579"/>
              <a:ext cx="849182" cy="11193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1523EC-39FB-41D5-0570-F376F51C062A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40" y="3672503"/>
              <a:ext cx="823734" cy="1004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AFEB79F-E96E-496D-DF2F-8F6BFF542321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0" y="4117101"/>
              <a:ext cx="807836" cy="8465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erson sitting at a desk with several computer screens&#10;&#10;Description automatically generated">
              <a:extLst>
                <a:ext uri="{FF2B5EF4-FFF2-40B4-BE49-F238E27FC236}">
                  <a16:creationId xmlns:a16="http://schemas.microsoft.com/office/drawing/2014/main" id="{55C318F7-EDF1-C874-FCA0-D833EA7A4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7" t="13811" r="15918" b="19118"/>
            <a:stretch/>
          </p:blipFill>
          <p:spPr>
            <a:xfrm>
              <a:off x="975777" y="3364397"/>
              <a:ext cx="1929983" cy="1214282"/>
            </a:xfrm>
            <a:prstGeom prst="rect">
              <a:avLst/>
            </a:prstGeom>
          </p:spPr>
        </p:pic>
        <p:pic>
          <p:nvPicPr>
            <p:cNvPr id="16" name="Picture 15" descr="A person sitting at a desk using a computer&#10;&#10;Description automatically generated">
              <a:extLst>
                <a:ext uri="{FF2B5EF4-FFF2-40B4-BE49-F238E27FC236}">
                  <a16:creationId xmlns:a16="http://schemas.microsoft.com/office/drawing/2014/main" id="{17357535-FB0D-56C3-B694-99CFA40F2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7" t="10312" r="10643" b="17695"/>
            <a:stretch/>
          </p:blipFill>
          <p:spPr>
            <a:xfrm>
              <a:off x="1074629" y="5316300"/>
              <a:ext cx="1811517" cy="1175032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63167A4-D508-8495-1F6E-04961CD1D533}"/>
                </a:ext>
              </a:extLst>
            </p:cNvPr>
            <p:cNvCxnSpPr>
              <a:cxnSpLocks/>
            </p:cNvCxnSpPr>
            <p:nvPr/>
          </p:nvCxnSpPr>
          <p:spPr>
            <a:xfrm>
              <a:off x="2956473" y="1969318"/>
              <a:ext cx="983231" cy="17031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5EA7A59-173B-EB8B-14CD-4D84DFDAD558}"/>
                </a:ext>
              </a:extLst>
            </p:cNvPr>
            <p:cNvCxnSpPr>
              <a:cxnSpLocks/>
            </p:cNvCxnSpPr>
            <p:nvPr/>
          </p:nvCxnSpPr>
          <p:spPr>
            <a:xfrm>
              <a:off x="2994660" y="1906955"/>
              <a:ext cx="945045" cy="1472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92309C2-68C5-3E32-F4EC-AFE86AE01D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009" y="5284831"/>
              <a:ext cx="930365" cy="8718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97124F-2E93-578F-F054-1815311589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7072" y="4000768"/>
              <a:ext cx="910750" cy="17838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315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lose-up of a man and woman chemistry research scientists working in lab wearing safety goggles and lab coats">
            <a:extLst>
              <a:ext uri="{FF2B5EF4-FFF2-40B4-BE49-F238E27FC236}">
                <a16:creationId xmlns:a16="http://schemas.microsoft.com/office/drawing/2014/main" id="{0B21448F-A45A-9D86-E86C-A1A739496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" y="1795887"/>
            <a:ext cx="5301753" cy="353450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D970CF1-54A7-FBA4-DC1A-153C5C2DECD9}"/>
              </a:ext>
            </a:extLst>
          </p:cNvPr>
          <p:cNvSpPr/>
          <p:nvPr/>
        </p:nvSpPr>
        <p:spPr>
          <a:xfrm>
            <a:off x="1709089" y="4340913"/>
            <a:ext cx="3608870" cy="2517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84B18-E0ED-9E3C-506A-8354080D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53" y="458258"/>
            <a:ext cx="10515600" cy="1325563"/>
          </a:xfrm>
        </p:spPr>
        <p:txBody>
          <a:bodyPr/>
          <a:lstStyle/>
          <a:p>
            <a:r>
              <a:rPr lang="en-US" dirty="0"/>
              <a:t>How could the market work better for Alice </a:t>
            </a:r>
            <a:br>
              <a:rPr lang="en-US" dirty="0"/>
            </a:br>
            <a:r>
              <a:rPr lang="en-US" sz="2400" dirty="0"/>
              <a:t>(and for all of us)?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A18F9-4206-CE03-79B8-54933490ACC8}"/>
              </a:ext>
            </a:extLst>
          </p:cNvPr>
          <p:cNvSpPr txBox="1"/>
          <p:nvPr/>
        </p:nvSpPr>
        <p:spPr>
          <a:xfrm>
            <a:off x="5705691" y="1670312"/>
            <a:ext cx="6328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think that </a:t>
            </a:r>
            <a:r>
              <a:rPr lang="en-US" sz="2400" b="1" dirty="0"/>
              <a:t>public-facing scientific research</a:t>
            </a:r>
            <a:r>
              <a:rPr lang="en-US" sz="2400" dirty="0"/>
              <a:t> can let us open the black boxes.   </a:t>
            </a:r>
          </a:p>
          <a:p>
            <a:endParaRPr lang="en-US" sz="2400" dirty="0"/>
          </a:p>
          <a:p>
            <a:r>
              <a:rPr lang="en-US" sz="2400" dirty="0"/>
              <a:t>If brokers do public-facing research, they can be </a:t>
            </a:r>
            <a:r>
              <a:rPr lang="en-US" sz="2400" b="1" dirty="0"/>
              <a:t>held accountable</a:t>
            </a:r>
            <a:r>
              <a:rPr lang="en-US" sz="2400" dirty="0"/>
              <a:t> on more than just noisy metrics. </a:t>
            </a:r>
          </a:p>
          <a:p>
            <a:endParaRPr lang="en-US" sz="2400" dirty="0"/>
          </a:p>
          <a:p>
            <a:r>
              <a:rPr lang="en-US" sz="2400" dirty="0"/>
              <a:t>We can all benefit from faster moving research that may reveal more </a:t>
            </a:r>
            <a:r>
              <a:rPr lang="en-US" sz="2400" b="1" dirty="0"/>
              <a:t>consequences of the underlying market structures.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043A10-DFA3-9AC3-BE33-3127EEFC6698}"/>
              </a:ext>
            </a:extLst>
          </p:cNvPr>
          <p:cNvGrpSpPr/>
          <p:nvPr/>
        </p:nvGrpSpPr>
        <p:grpSpPr>
          <a:xfrm>
            <a:off x="1857676" y="4457325"/>
            <a:ext cx="2475491" cy="2339374"/>
            <a:chOff x="975777" y="1300453"/>
            <a:chExt cx="5448083" cy="5148513"/>
          </a:xfrm>
        </p:grpSpPr>
        <p:pic>
          <p:nvPicPr>
            <p:cNvPr id="22" name="Picture 21" descr="A person and child sitting at a desk looking at a computer screen">
              <a:extLst>
                <a:ext uri="{FF2B5EF4-FFF2-40B4-BE49-F238E27FC236}">
                  <a16:creationId xmlns:a16="http://schemas.microsoft.com/office/drawing/2014/main" id="{F9CA8DA8-7E3E-82C5-8D99-0D9C68106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7" t="16502" r="27120"/>
            <a:stretch/>
          </p:blipFill>
          <p:spPr>
            <a:xfrm>
              <a:off x="1019654" y="1300453"/>
              <a:ext cx="1719580" cy="1292069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26863C-6A97-37E1-6786-EFEBE0BFCEA0}"/>
                </a:ext>
              </a:extLst>
            </p:cNvPr>
            <p:cNvSpPr/>
            <p:nvPr/>
          </p:nvSpPr>
          <p:spPr>
            <a:xfrm>
              <a:off x="4846318" y="1940560"/>
              <a:ext cx="1577542" cy="91440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Broker</a:t>
              </a:r>
              <a:r>
                <a:rPr lang="en-US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C6475C-76CB-7FB2-AE6E-2D5C47E7F287}"/>
                </a:ext>
              </a:extLst>
            </p:cNvPr>
            <p:cNvSpPr/>
            <p:nvPr/>
          </p:nvSpPr>
          <p:spPr>
            <a:xfrm>
              <a:off x="4846320" y="3374906"/>
              <a:ext cx="1577540" cy="91440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Broker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3CD79B2-C082-B8ED-BFBF-6A9F78D04FE3}"/>
                </a:ext>
              </a:extLst>
            </p:cNvPr>
            <p:cNvSpPr/>
            <p:nvPr/>
          </p:nvSpPr>
          <p:spPr>
            <a:xfrm>
              <a:off x="4846320" y="4870212"/>
              <a:ext cx="1577540" cy="91440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Broker 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DF11D1E-5A52-5410-135D-B56052D441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8640" y="2377440"/>
              <a:ext cx="1513840" cy="9974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610EBD6-192E-F31D-B866-4B9C13B944A9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40" y="3672503"/>
              <a:ext cx="1584960" cy="1596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244399-18AB-603E-AA7C-B08BAF706EC0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0" y="4117101"/>
              <a:ext cx="1452880" cy="12103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A person sitting at a desk with several computer screens&#10;&#10;Description automatically generated">
              <a:extLst>
                <a:ext uri="{FF2B5EF4-FFF2-40B4-BE49-F238E27FC236}">
                  <a16:creationId xmlns:a16="http://schemas.microsoft.com/office/drawing/2014/main" id="{ED7D72ED-53AA-52FB-0ACF-11C8F40EC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7" t="13811" r="15918" b="19118"/>
            <a:stretch/>
          </p:blipFill>
          <p:spPr>
            <a:xfrm>
              <a:off x="975777" y="3364397"/>
              <a:ext cx="1929983" cy="1214282"/>
            </a:xfrm>
            <a:prstGeom prst="rect">
              <a:avLst/>
            </a:prstGeom>
          </p:spPr>
        </p:pic>
        <p:pic>
          <p:nvPicPr>
            <p:cNvPr id="30" name="Picture 29" descr="A person sitting at a desk using a computer&#10;&#10;Description automatically generated">
              <a:extLst>
                <a:ext uri="{FF2B5EF4-FFF2-40B4-BE49-F238E27FC236}">
                  <a16:creationId xmlns:a16="http://schemas.microsoft.com/office/drawing/2014/main" id="{3D6CF78C-36FA-C65A-C379-FC15B3D6F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7" t="10312" r="10643" b="17695"/>
            <a:stretch/>
          </p:blipFill>
          <p:spPr>
            <a:xfrm>
              <a:off x="1074629" y="5273935"/>
              <a:ext cx="1811517" cy="1175031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9516872-DC72-ACCC-0A3B-EA417E7F2E3B}"/>
                </a:ext>
              </a:extLst>
            </p:cNvPr>
            <p:cNvCxnSpPr>
              <a:cxnSpLocks/>
            </p:cNvCxnSpPr>
            <p:nvPr/>
          </p:nvCxnSpPr>
          <p:spPr>
            <a:xfrm>
              <a:off x="2956473" y="1969318"/>
              <a:ext cx="1717127" cy="16861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16929B-7928-4083-FF83-207D0A1133BA}"/>
                </a:ext>
              </a:extLst>
            </p:cNvPr>
            <p:cNvCxnSpPr>
              <a:cxnSpLocks/>
            </p:cNvCxnSpPr>
            <p:nvPr/>
          </p:nvCxnSpPr>
          <p:spPr>
            <a:xfrm>
              <a:off x="2994660" y="1906955"/>
              <a:ext cx="1740229" cy="3023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3BBB913-E002-A02B-6F92-68067F1A2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009" y="5612407"/>
              <a:ext cx="1620471" cy="5442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223B823-8F93-18CD-C11A-B199F41CD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7072" y="3989626"/>
              <a:ext cx="1657016" cy="17949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65E7A598-A863-0AB9-ED76-B5AB1ADE4F50}"/>
              </a:ext>
            </a:extLst>
          </p:cNvPr>
          <p:cNvSpPr/>
          <p:nvPr/>
        </p:nvSpPr>
        <p:spPr>
          <a:xfrm>
            <a:off x="4546200" y="5515868"/>
            <a:ext cx="1415912" cy="11445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9247ACC-9535-63B1-8521-F06F4CFE0D54}"/>
              </a:ext>
            </a:extLst>
          </p:cNvPr>
          <p:cNvCxnSpPr>
            <a:cxnSpLocks/>
          </p:cNvCxnSpPr>
          <p:nvPr/>
        </p:nvCxnSpPr>
        <p:spPr>
          <a:xfrm>
            <a:off x="4379244" y="5059214"/>
            <a:ext cx="485089" cy="512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FE6D571-D483-5C84-36C1-A7D449C2312C}"/>
              </a:ext>
            </a:extLst>
          </p:cNvPr>
          <p:cNvCxnSpPr>
            <a:cxnSpLocks/>
          </p:cNvCxnSpPr>
          <p:nvPr/>
        </p:nvCxnSpPr>
        <p:spPr>
          <a:xfrm>
            <a:off x="4379244" y="5633822"/>
            <a:ext cx="204037" cy="181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4610D2-C99E-B3C7-BC2F-93BA2AFAF612}"/>
              </a:ext>
            </a:extLst>
          </p:cNvPr>
          <p:cNvCxnSpPr>
            <a:cxnSpLocks/>
          </p:cNvCxnSpPr>
          <p:nvPr/>
        </p:nvCxnSpPr>
        <p:spPr>
          <a:xfrm flipV="1">
            <a:off x="4384658" y="6262790"/>
            <a:ext cx="161542" cy="129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125DBD96-540E-E305-80CC-E804EBF38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22841"/>
              </p:ext>
            </p:extLst>
          </p:nvPr>
        </p:nvGraphicFramePr>
        <p:xfrm>
          <a:off x="4744822" y="5734863"/>
          <a:ext cx="1049585" cy="765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148">
                  <a:extLst>
                    <a:ext uri="{9D8B030D-6E8A-4147-A177-3AD203B41FA5}">
                      <a16:colId xmlns:a16="http://schemas.microsoft.com/office/drawing/2014/main" val="3368917099"/>
                    </a:ext>
                  </a:extLst>
                </a:gridCol>
                <a:gridCol w="249033">
                  <a:extLst>
                    <a:ext uri="{9D8B030D-6E8A-4147-A177-3AD203B41FA5}">
                      <a16:colId xmlns:a16="http://schemas.microsoft.com/office/drawing/2014/main" val="619519585"/>
                    </a:ext>
                  </a:extLst>
                </a:gridCol>
                <a:gridCol w="180800">
                  <a:extLst>
                    <a:ext uri="{9D8B030D-6E8A-4147-A177-3AD203B41FA5}">
                      <a16:colId xmlns:a16="http://schemas.microsoft.com/office/drawing/2014/main" val="225896757"/>
                    </a:ext>
                  </a:extLst>
                </a:gridCol>
                <a:gridCol w="214916">
                  <a:extLst>
                    <a:ext uri="{9D8B030D-6E8A-4147-A177-3AD203B41FA5}">
                      <a16:colId xmlns:a16="http://schemas.microsoft.com/office/drawing/2014/main" val="4181424732"/>
                    </a:ext>
                  </a:extLst>
                </a:gridCol>
                <a:gridCol w="168688">
                  <a:extLst>
                    <a:ext uri="{9D8B030D-6E8A-4147-A177-3AD203B41FA5}">
                      <a16:colId xmlns:a16="http://schemas.microsoft.com/office/drawing/2014/main" val="2268063751"/>
                    </a:ext>
                  </a:extLst>
                </a:gridCol>
              </a:tblGrid>
              <a:tr h="135106">
                <a:tc>
                  <a:txBody>
                    <a:bodyPr/>
                    <a:lstStyle/>
                    <a:p>
                      <a:r>
                        <a:rPr lang="en-US" sz="300" dirty="0"/>
                        <a:t>Date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Timestamp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Volume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Symbol*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Price (per share)</a:t>
                      </a:r>
                    </a:p>
                  </a:txBody>
                  <a:tcPr marL="11399" marR="11399" marT="5700" marB="5700"/>
                </a:tc>
                <a:extLst>
                  <a:ext uri="{0D108BD9-81ED-4DB2-BD59-A6C34878D82A}">
                    <a16:rowId xmlns:a16="http://schemas.microsoft.com/office/drawing/2014/main" val="1781070743"/>
                  </a:ext>
                </a:extLst>
              </a:tr>
              <a:tr h="93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dirty="0"/>
                        <a:t>March 25, 2024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dirty="0"/>
                        <a:t>9:32:00.192935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100 Shares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INDCPA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$23.45</a:t>
                      </a:r>
                    </a:p>
                  </a:txBody>
                  <a:tcPr marL="11399" marR="11399" marT="5700" marB="5700"/>
                </a:tc>
                <a:extLst>
                  <a:ext uri="{0D108BD9-81ED-4DB2-BD59-A6C34878D82A}">
                    <a16:rowId xmlns:a16="http://schemas.microsoft.com/office/drawing/2014/main" val="642230478"/>
                  </a:ext>
                </a:extLst>
              </a:tr>
              <a:tr h="93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dirty="0"/>
                        <a:t>March 25, 2024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dirty="0"/>
                        <a:t>9:32:00.459345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10 Shares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IACR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$19.81</a:t>
                      </a:r>
                    </a:p>
                  </a:txBody>
                  <a:tcPr marL="11399" marR="11399" marT="5700" marB="5700"/>
                </a:tc>
                <a:extLst>
                  <a:ext uri="{0D108BD9-81ED-4DB2-BD59-A6C34878D82A}">
                    <a16:rowId xmlns:a16="http://schemas.microsoft.com/office/drawing/2014/main" val="2214421925"/>
                  </a:ext>
                </a:extLst>
              </a:tr>
              <a:tr h="93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dirty="0"/>
                        <a:t>March 25, 2024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dirty="0"/>
                        <a:t>9:33:00.184800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100 Shares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SNARK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$15.00</a:t>
                      </a:r>
                    </a:p>
                  </a:txBody>
                  <a:tcPr marL="11399" marR="11399" marT="5700" marB="5700"/>
                </a:tc>
                <a:extLst>
                  <a:ext uri="{0D108BD9-81ED-4DB2-BD59-A6C34878D82A}">
                    <a16:rowId xmlns:a16="http://schemas.microsoft.com/office/drawing/2014/main" val="52951673"/>
                  </a:ext>
                </a:extLst>
              </a:tr>
              <a:tr h="93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dirty="0"/>
                        <a:t>March 25, 2024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dirty="0"/>
                        <a:t>9:34:00.349505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700 Shares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INDCPA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$23.47</a:t>
                      </a:r>
                    </a:p>
                  </a:txBody>
                  <a:tcPr marL="11399" marR="11399" marT="5700" marB="5700"/>
                </a:tc>
                <a:extLst>
                  <a:ext uri="{0D108BD9-81ED-4DB2-BD59-A6C34878D82A}">
                    <a16:rowId xmlns:a16="http://schemas.microsoft.com/office/drawing/2014/main" val="2893828201"/>
                  </a:ext>
                </a:extLst>
              </a:tr>
              <a:tr h="93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dirty="0"/>
                        <a:t>March 25, 2024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dirty="0"/>
                        <a:t>9:34:00.349703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200 Shares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INDCPA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$23.47</a:t>
                      </a:r>
                    </a:p>
                  </a:txBody>
                  <a:tcPr marL="11399" marR="11399" marT="5700" marB="5700"/>
                </a:tc>
                <a:extLst>
                  <a:ext uri="{0D108BD9-81ED-4DB2-BD59-A6C34878D82A}">
                    <a16:rowId xmlns:a16="http://schemas.microsoft.com/office/drawing/2014/main" val="207122779"/>
                  </a:ext>
                </a:extLst>
              </a:tr>
              <a:tr h="93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dirty="0"/>
                        <a:t>March 25, 2024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dirty="0"/>
                        <a:t>9:35:00.459863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100 Shares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RWC</a:t>
                      </a:r>
                    </a:p>
                  </a:txBody>
                  <a:tcPr marL="11399" marR="11399" marT="5700" marB="5700"/>
                </a:tc>
                <a:tc>
                  <a:txBody>
                    <a:bodyPr/>
                    <a:lstStyle/>
                    <a:p>
                      <a:r>
                        <a:rPr lang="en-US" sz="300" dirty="0"/>
                        <a:t>$400.00</a:t>
                      </a:r>
                    </a:p>
                  </a:txBody>
                  <a:tcPr marL="11399" marR="11399" marT="5700" marB="5700"/>
                </a:tc>
                <a:extLst>
                  <a:ext uri="{0D108BD9-81ED-4DB2-BD59-A6C34878D82A}">
                    <a16:rowId xmlns:a16="http://schemas.microsoft.com/office/drawing/2014/main" val="1811254825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967A5812-B0F1-3605-D053-C256475812C2}"/>
              </a:ext>
            </a:extLst>
          </p:cNvPr>
          <p:cNvSpPr/>
          <p:nvPr/>
        </p:nvSpPr>
        <p:spPr>
          <a:xfrm>
            <a:off x="4505932" y="4476786"/>
            <a:ext cx="716801" cy="41548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Prop Trader</a:t>
            </a:r>
            <a:r>
              <a:rPr lang="en-US" dirty="0"/>
              <a:t>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AD8A05-ADB2-F31B-6A18-38553B67CD47}"/>
              </a:ext>
            </a:extLst>
          </p:cNvPr>
          <p:cNvCxnSpPr>
            <a:cxnSpLocks/>
          </p:cNvCxnSpPr>
          <p:nvPr/>
        </p:nvCxnSpPr>
        <p:spPr>
          <a:xfrm>
            <a:off x="4944084" y="4955918"/>
            <a:ext cx="188260" cy="537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93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80E6-AE19-DCA5-5509-9C5B5BF2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155237"/>
            <a:ext cx="10515600" cy="1325563"/>
          </a:xfrm>
        </p:spPr>
        <p:txBody>
          <a:bodyPr/>
          <a:lstStyle/>
          <a:p>
            <a:r>
              <a:rPr lang="en-US" dirty="0"/>
              <a:t>Lots of open questions!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FA083-F415-BE8C-156E-BC471D386F04}"/>
              </a:ext>
            </a:extLst>
          </p:cNvPr>
          <p:cNvSpPr txBox="1"/>
          <p:nvPr/>
        </p:nvSpPr>
        <p:spPr>
          <a:xfrm>
            <a:off x="6016168" y="1330442"/>
            <a:ext cx="6175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optimal solutions to the </a:t>
            </a:r>
            <a:r>
              <a:rPr lang="en-US" sz="2400" b="1" dirty="0"/>
              <a:t>multi-round game</a:t>
            </a:r>
            <a:r>
              <a:rPr lang="en-US" sz="2400" dirty="0"/>
              <a:t>?</a:t>
            </a:r>
          </a:p>
          <a:p>
            <a:endParaRPr lang="en-US" dirty="0"/>
          </a:p>
          <a:p>
            <a:r>
              <a:rPr lang="en-US" sz="2400" dirty="0"/>
              <a:t>How should we </a:t>
            </a:r>
            <a:r>
              <a:rPr lang="en-US" sz="2400" b="1" dirty="0"/>
              <a:t>pick ε and </a:t>
            </a:r>
            <a:r>
              <a:rPr lang="el-GR" sz="2400" b="1" dirty="0"/>
              <a:t>δ</a:t>
            </a:r>
            <a:r>
              <a:rPr lang="en-US" sz="2400" b="1" dirty="0"/>
              <a:t> parameters </a:t>
            </a:r>
            <a:r>
              <a:rPr lang="en-US" sz="2400" dirty="0"/>
              <a:t>in practice? </a:t>
            </a:r>
          </a:p>
          <a:p>
            <a:endParaRPr lang="en-US" dirty="0"/>
          </a:p>
          <a:p>
            <a:r>
              <a:rPr lang="en-US" sz="2400" dirty="0"/>
              <a:t>How well can we anticipate </a:t>
            </a:r>
            <a:r>
              <a:rPr lang="en-US" sz="2400" b="1" dirty="0"/>
              <a:t>Eve’s measurement options</a:t>
            </a:r>
            <a:r>
              <a:rPr lang="en-US" sz="2400" dirty="0"/>
              <a:t>?</a:t>
            </a:r>
          </a:p>
          <a:p>
            <a:endParaRPr lang="en-US" dirty="0"/>
          </a:p>
          <a:p>
            <a:r>
              <a:rPr lang="en-US" sz="2400" dirty="0"/>
              <a:t>Expanding </a:t>
            </a:r>
            <a:r>
              <a:rPr lang="en-US" sz="2400" b="1" dirty="0"/>
              <a:t>beyond additive impact </a:t>
            </a:r>
            <a:r>
              <a:rPr lang="en-US" sz="2400" dirty="0"/>
              <a:t>for Alice to arbitrary functions?</a:t>
            </a:r>
          </a:p>
          <a:p>
            <a:endParaRPr lang="en-US" dirty="0"/>
          </a:p>
          <a:p>
            <a:r>
              <a:rPr lang="en-US" sz="2400" b="1" dirty="0"/>
              <a:t>When is RWC going to IPO</a:t>
            </a:r>
            <a:r>
              <a:rPr lang="en-US" sz="2400" dirty="0"/>
              <a:t> and start trading? </a:t>
            </a:r>
          </a:p>
          <a:p>
            <a:endParaRPr lang="en-US" sz="1200" dirty="0"/>
          </a:p>
          <a:p>
            <a:r>
              <a:rPr lang="en-US" sz="2400" dirty="0"/>
              <a:t>Will Alice’s child grow up to be a </a:t>
            </a:r>
            <a:r>
              <a:rPr lang="en-US" sz="2400" b="1" dirty="0"/>
              <a:t>crypto bro</a:t>
            </a:r>
            <a:r>
              <a:rPr lang="en-US" sz="2400" dirty="0"/>
              <a:t>?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8260D1-FA3D-67B1-E4A7-8F14EC944369}"/>
              </a:ext>
            </a:extLst>
          </p:cNvPr>
          <p:cNvGrpSpPr/>
          <p:nvPr/>
        </p:nvGrpSpPr>
        <p:grpSpPr>
          <a:xfrm>
            <a:off x="229425" y="2839454"/>
            <a:ext cx="5491553" cy="1684420"/>
            <a:chOff x="288933" y="2264619"/>
            <a:chExt cx="11760051" cy="3607151"/>
          </a:xfrm>
        </p:grpSpPr>
        <p:pic>
          <p:nvPicPr>
            <p:cNvPr id="28" name="Picture 27" descr="A person and child sitting at a desk looking at a computer screen">
              <a:extLst>
                <a:ext uri="{FF2B5EF4-FFF2-40B4-BE49-F238E27FC236}">
                  <a16:creationId xmlns:a16="http://schemas.microsoft.com/office/drawing/2014/main" id="{CFA5E8E1-7186-3DDE-E6A9-229104295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7" t="16502" r="27120"/>
            <a:stretch/>
          </p:blipFill>
          <p:spPr>
            <a:xfrm>
              <a:off x="288933" y="3062261"/>
              <a:ext cx="2032000" cy="1526817"/>
            </a:xfrm>
            <a:prstGeom prst="rect">
              <a:avLst/>
            </a:prstGeom>
          </p:spPr>
        </p:pic>
        <p:pic>
          <p:nvPicPr>
            <p:cNvPr id="29" name="Picture 28" descr="A person typing on a keyboard&#10;&#10;Description automatically generated">
              <a:extLst>
                <a:ext uri="{FF2B5EF4-FFF2-40B4-BE49-F238E27FC236}">
                  <a16:creationId xmlns:a16="http://schemas.microsoft.com/office/drawing/2014/main" id="{8A7518FC-C68F-3068-04EB-8D3621734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6984" y="2916851"/>
              <a:ext cx="2032000" cy="1625600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EFFACFA-323C-7353-B6C3-DA33A5A471B2}"/>
                </a:ext>
              </a:extLst>
            </p:cNvPr>
            <p:cNvSpPr/>
            <p:nvPr/>
          </p:nvSpPr>
          <p:spPr>
            <a:xfrm>
              <a:off x="4020661" y="2264619"/>
              <a:ext cx="4270655" cy="36071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B2F8979-B0D5-9AD7-A521-0EF626C5E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0970" y="3099965"/>
              <a:ext cx="14997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887EE3B-2547-C190-2220-F9F9A88492FF}"/>
                </a:ext>
              </a:extLst>
            </p:cNvPr>
            <p:cNvCxnSpPr>
              <a:cxnSpLocks/>
            </p:cNvCxnSpPr>
            <p:nvPr/>
          </p:nvCxnSpPr>
          <p:spPr>
            <a:xfrm>
              <a:off x="2400901" y="3478677"/>
              <a:ext cx="14997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673222F-C4EA-F85D-B187-5F21628571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2528" y="4416441"/>
              <a:ext cx="14997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4" name="Picture 33" descr="A diagram of trading metrics&#10;&#10;Description automatically generated">
              <a:extLst>
                <a:ext uri="{FF2B5EF4-FFF2-40B4-BE49-F238E27FC236}">
                  <a16:creationId xmlns:a16="http://schemas.microsoft.com/office/drawing/2014/main" id="{1C36BBA0-8F0D-F5B5-A9CD-DCCC88AC5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777" y="2772715"/>
              <a:ext cx="3631177" cy="2698397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CA81A7B-5C69-136C-0255-2572FEF322B5}"/>
                </a:ext>
              </a:extLst>
            </p:cNvPr>
            <p:cNvCxnSpPr>
              <a:cxnSpLocks/>
            </p:cNvCxnSpPr>
            <p:nvPr/>
          </p:nvCxnSpPr>
          <p:spPr>
            <a:xfrm>
              <a:off x="8399154" y="4470654"/>
              <a:ext cx="14997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521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F1F7-3C30-DC01-89D3-71917A83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104" y="149069"/>
            <a:ext cx="10515600" cy="1325563"/>
          </a:xfrm>
        </p:spPr>
        <p:txBody>
          <a:bodyPr/>
          <a:lstStyle/>
          <a:p>
            <a:r>
              <a:rPr lang="en-US" dirty="0"/>
              <a:t>What is the stock market anyways?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89925-388A-E313-7D62-8614253B3FB8}"/>
              </a:ext>
            </a:extLst>
          </p:cNvPr>
          <p:cNvSpPr/>
          <p:nvPr/>
        </p:nvSpPr>
        <p:spPr>
          <a:xfrm>
            <a:off x="4251015" y="5712679"/>
            <a:ext cx="3689968" cy="92326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 Series of Completed Trades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D539BE-7B5F-C482-4071-FF4006435D61}"/>
              </a:ext>
            </a:extLst>
          </p:cNvPr>
          <p:cNvSpPr/>
          <p:nvPr/>
        </p:nvSpPr>
        <p:spPr>
          <a:xfrm>
            <a:off x="2872331" y="1572505"/>
            <a:ext cx="2444597" cy="12140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Buyer 1</a:t>
            </a:r>
          </a:p>
          <a:p>
            <a:pPr algn="ctr"/>
            <a:r>
              <a:rPr lang="en-US" b="1" dirty="0"/>
              <a:t>“</a:t>
            </a:r>
            <a:r>
              <a:rPr lang="en-US" dirty="0"/>
              <a:t>I want to buy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100 shares of INDCPA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for ≤ $23.45</a:t>
            </a:r>
            <a:r>
              <a:rPr lang="en-US" b="1" dirty="0"/>
              <a:t>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1D4B-B80F-3845-B2AB-4A27515A569D}"/>
              </a:ext>
            </a:extLst>
          </p:cNvPr>
          <p:cNvSpPr/>
          <p:nvPr/>
        </p:nvSpPr>
        <p:spPr>
          <a:xfrm>
            <a:off x="6850937" y="2969325"/>
            <a:ext cx="2444597" cy="12140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Seller 2</a:t>
            </a:r>
          </a:p>
          <a:p>
            <a:pPr algn="ctr"/>
            <a:r>
              <a:rPr lang="en-US" b="1" dirty="0"/>
              <a:t>“</a:t>
            </a:r>
            <a:r>
              <a:rPr lang="en-US" dirty="0"/>
              <a:t>I want to sell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100 shares of INDCPA for ≥ $23.45</a:t>
            </a:r>
            <a:r>
              <a:rPr lang="en-US" b="1" dirty="0"/>
              <a:t>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2E90B4-9FEC-B71A-F2B5-A878F9F73350}"/>
              </a:ext>
            </a:extLst>
          </p:cNvPr>
          <p:cNvSpPr/>
          <p:nvPr/>
        </p:nvSpPr>
        <p:spPr>
          <a:xfrm>
            <a:off x="6850937" y="1572506"/>
            <a:ext cx="2444597" cy="12140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Seller 1</a:t>
            </a:r>
          </a:p>
          <a:p>
            <a:pPr algn="ctr"/>
            <a:r>
              <a:rPr lang="en-US" dirty="0"/>
              <a:t>“I want to sell 100 shares of SNARK </a:t>
            </a:r>
          </a:p>
          <a:p>
            <a:pPr algn="ctr"/>
            <a:r>
              <a:rPr lang="en-US" dirty="0"/>
              <a:t>for $28.52”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A23163-0B93-6E85-83ED-044538F1087A}"/>
              </a:ext>
            </a:extLst>
          </p:cNvPr>
          <p:cNvSpPr/>
          <p:nvPr/>
        </p:nvSpPr>
        <p:spPr>
          <a:xfrm>
            <a:off x="2872331" y="2969325"/>
            <a:ext cx="2448988" cy="12140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Buyer 2</a:t>
            </a:r>
          </a:p>
          <a:p>
            <a:pPr algn="ctr"/>
            <a:r>
              <a:rPr lang="en-US" dirty="0"/>
              <a:t>“I want to buy </a:t>
            </a:r>
          </a:p>
          <a:p>
            <a:pPr algn="ctr"/>
            <a:r>
              <a:rPr lang="en-US" dirty="0"/>
              <a:t>500 shares of RWC </a:t>
            </a:r>
          </a:p>
          <a:p>
            <a:pPr algn="ctr"/>
            <a:r>
              <a:rPr lang="en-US" dirty="0"/>
              <a:t>for $200”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2B9166-2D61-66CD-AF46-FFE2E727EFFC}"/>
              </a:ext>
            </a:extLst>
          </p:cNvPr>
          <p:cNvSpPr txBox="1"/>
          <p:nvPr/>
        </p:nvSpPr>
        <p:spPr>
          <a:xfrm rot="5400000">
            <a:off x="3940199" y="4113597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B4D141-EF8E-47DB-4231-43CB6F18D305}"/>
              </a:ext>
            </a:extLst>
          </p:cNvPr>
          <p:cNvSpPr txBox="1"/>
          <p:nvPr/>
        </p:nvSpPr>
        <p:spPr>
          <a:xfrm rot="5400000">
            <a:off x="7947693" y="4113597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42AE9A-DFFE-A77D-5976-21BCED114425}"/>
              </a:ext>
            </a:extLst>
          </p:cNvPr>
          <p:cNvSpPr/>
          <p:nvPr/>
        </p:nvSpPr>
        <p:spPr>
          <a:xfrm>
            <a:off x="2733490" y="4789808"/>
            <a:ext cx="6725019" cy="5703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Trade 1</a:t>
            </a:r>
          </a:p>
          <a:p>
            <a:r>
              <a:rPr lang="en-US" dirty="0"/>
              <a:t>March 25, 2024 at 9:32:00.192935 </a:t>
            </a:r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100 Shares INDCPA for $23.45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11BF41C5-CCD1-E81F-8C20-EB4B834E408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316928" y="2179538"/>
            <a:ext cx="611005" cy="2597951"/>
          </a:xfrm>
          <a:prstGeom prst="bentConnector2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A67F5977-94DC-9574-E1E2-DEED16B3CD71}"/>
              </a:ext>
            </a:extLst>
          </p:cNvPr>
          <p:cNvCxnSpPr>
            <a:cxnSpLocks/>
            <a:stCxn id="24" idx="1"/>
          </p:cNvCxnSpPr>
          <p:nvPr/>
        </p:nvCxnSpPr>
        <p:spPr>
          <a:xfrm rot="10800000" flipV="1">
            <a:off x="6239933" y="3576355"/>
            <a:ext cx="611004" cy="1201134"/>
          </a:xfrm>
          <a:prstGeom prst="bentConnector2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D568DF7-4968-8EF1-1078-0760B21C1027}"/>
              </a:ext>
            </a:extLst>
          </p:cNvPr>
          <p:cNvCxnSpPr>
            <a:cxnSpLocks/>
            <a:stCxn id="36" idx="2"/>
            <a:endCxn id="7" idx="0"/>
          </p:cNvCxnSpPr>
          <p:nvPr/>
        </p:nvCxnSpPr>
        <p:spPr>
          <a:xfrm flipH="1">
            <a:off x="6095999" y="5360197"/>
            <a:ext cx="1" cy="35248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8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1887-A33B-00A0-25A7-91D2BBC1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95" y="146104"/>
            <a:ext cx="10515600" cy="1325563"/>
          </a:xfrm>
        </p:spPr>
        <p:txBody>
          <a:bodyPr/>
          <a:lstStyle/>
          <a:p>
            <a:r>
              <a:rPr lang="en-US" dirty="0"/>
              <a:t>The “Market” (US equities) as a Time Series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23B92-290E-B23B-96B5-4548D2DD6D62}"/>
              </a:ext>
            </a:extLst>
          </p:cNvPr>
          <p:cNvSpPr txBox="1"/>
          <p:nvPr/>
        </p:nvSpPr>
        <p:spPr>
          <a:xfrm>
            <a:off x="1941561" y="1674174"/>
            <a:ext cx="8308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describe the market time series of trades for each 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DC1B2-7625-FE1C-F00E-1DE0787A861F}"/>
              </a:ext>
            </a:extLst>
          </p:cNvPr>
          <p:cNvSpPr txBox="1"/>
          <p:nvPr/>
        </p:nvSpPr>
        <p:spPr>
          <a:xfrm rot="5400000">
            <a:off x="5772831" y="4764250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E5A637A-DEF3-6860-B36D-8747973E1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566161"/>
              </p:ext>
            </p:extLst>
          </p:nvPr>
        </p:nvGraphicFramePr>
        <p:xfrm>
          <a:off x="1911670" y="2229925"/>
          <a:ext cx="8368655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1869">
                  <a:extLst>
                    <a:ext uri="{9D8B030D-6E8A-4147-A177-3AD203B41FA5}">
                      <a16:colId xmlns:a16="http://schemas.microsoft.com/office/drawing/2014/main" val="3368917099"/>
                    </a:ext>
                  </a:extLst>
                </a:gridCol>
                <a:gridCol w="1836911">
                  <a:extLst>
                    <a:ext uri="{9D8B030D-6E8A-4147-A177-3AD203B41FA5}">
                      <a16:colId xmlns:a16="http://schemas.microsoft.com/office/drawing/2014/main" val="619519585"/>
                    </a:ext>
                  </a:extLst>
                </a:gridCol>
                <a:gridCol w="1333623">
                  <a:extLst>
                    <a:ext uri="{9D8B030D-6E8A-4147-A177-3AD203B41FA5}">
                      <a16:colId xmlns:a16="http://schemas.microsoft.com/office/drawing/2014/main" val="225896757"/>
                    </a:ext>
                  </a:extLst>
                </a:gridCol>
                <a:gridCol w="1585267">
                  <a:extLst>
                    <a:ext uri="{9D8B030D-6E8A-4147-A177-3AD203B41FA5}">
                      <a16:colId xmlns:a16="http://schemas.microsoft.com/office/drawing/2014/main" val="4181424732"/>
                    </a:ext>
                  </a:extLst>
                </a:gridCol>
                <a:gridCol w="1870985">
                  <a:extLst>
                    <a:ext uri="{9D8B030D-6E8A-4147-A177-3AD203B41FA5}">
                      <a16:colId xmlns:a16="http://schemas.microsoft.com/office/drawing/2014/main" val="2268063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Symbol*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 (per share)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07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March 25,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9:32:00.192935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INDCPA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23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March 25,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9:32:00.459345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$19.81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421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March 25,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9:33:00.184800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5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March 25,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9:34:00.349505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INDCPA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2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March 25,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9:34:00.349703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INDCPA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22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March 25,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9:35:00.459863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25482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4E6D2E6-99B0-990C-1F00-0A71A937D36D}"/>
              </a:ext>
            </a:extLst>
          </p:cNvPr>
          <p:cNvSpPr txBox="1"/>
          <p:nvPr/>
        </p:nvSpPr>
        <p:spPr>
          <a:xfrm>
            <a:off x="3822941" y="6118184"/>
            <a:ext cx="4196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*Note: this is fake data used to illustrate an example</a:t>
            </a:r>
          </a:p>
        </p:txBody>
      </p:sp>
    </p:spTree>
    <p:extLst>
      <p:ext uri="{BB962C8B-B14F-4D97-AF65-F5344CB8AC3E}">
        <p14:creationId xmlns:p14="http://schemas.microsoft.com/office/powerpoint/2010/main" val="254395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046B-AE94-853B-361A-0AB5E7DE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51674"/>
            <a:ext cx="10515600" cy="1325563"/>
          </a:xfrm>
        </p:spPr>
        <p:txBody>
          <a:bodyPr/>
          <a:lstStyle/>
          <a:p>
            <a:r>
              <a:rPr lang="en-US" dirty="0"/>
              <a:t>Asset Manager Alice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F1C56-AF85-8C77-B914-433D2AE0DBD4}"/>
              </a:ext>
            </a:extLst>
          </p:cNvPr>
          <p:cNvSpPr txBox="1"/>
          <p:nvPr/>
        </p:nvSpPr>
        <p:spPr>
          <a:xfrm>
            <a:off x="5995750" y="1341771"/>
            <a:ext cx="479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Alice works for </a:t>
            </a:r>
            <a:r>
              <a:rPr lang="en-US" sz="2000" b="1" dirty="0"/>
              <a:t>a company</a:t>
            </a:r>
            <a:r>
              <a:rPr lang="en-US" sz="2000" dirty="0"/>
              <a:t> </a:t>
            </a:r>
            <a:r>
              <a:rPr lang="en-US" sz="2000" b="1" dirty="0"/>
              <a:t>that manages a large pool of assets</a:t>
            </a:r>
            <a:r>
              <a:rPr lang="en-US" sz="2000" dirty="0"/>
              <a:t> (e.g. 401ks, pension accounts, endowments, etc.)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371AD-6CFE-B084-74A5-D7EEC9938B81}"/>
              </a:ext>
            </a:extLst>
          </p:cNvPr>
          <p:cNvSpPr txBox="1"/>
          <p:nvPr/>
        </p:nvSpPr>
        <p:spPr>
          <a:xfrm>
            <a:off x="5995750" y="2658335"/>
            <a:ext cx="488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company selects a </a:t>
            </a:r>
            <a:r>
              <a:rPr lang="en-US" sz="2000" b="1" dirty="0"/>
              <a:t>portfolio of stocks</a:t>
            </a:r>
            <a:r>
              <a:rPr lang="en-US" sz="2000" dirty="0"/>
              <a:t> to balance risk and reward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09599-440A-EF4A-2618-32AF47C40481}"/>
              </a:ext>
            </a:extLst>
          </p:cNvPr>
          <p:cNvSpPr txBox="1"/>
          <p:nvPr/>
        </p:nvSpPr>
        <p:spPr>
          <a:xfrm>
            <a:off x="5995750" y="3697901"/>
            <a:ext cx="5078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the company wants to make changes to their portfolio, </a:t>
            </a:r>
            <a:r>
              <a:rPr lang="en-US" sz="2000" b="1" dirty="0"/>
              <a:t>the volume they need bought or sold is often 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C5BD1-DD0B-7B45-F9EE-57B3EDADAD23}"/>
              </a:ext>
            </a:extLst>
          </p:cNvPr>
          <p:cNvSpPr txBox="1"/>
          <p:nvPr/>
        </p:nvSpPr>
        <p:spPr>
          <a:xfrm>
            <a:off x="5995750" y="5014466"/>
            <a:ext cx="470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Alice must decide when and how to buy/sell large numbers of shares</a:t>
            </a:r>
          </a:p>
        </p:txBody>
      </p:sp>
      <p:pic>
        <p:nvPicPr>
          <p:cNvPr id="11" name="Picture 10" descr="A person and child sitting at a desk looking at a computer screen">
            <a:extLst>
              <a:ext uri="{FF2B5EF4-FFF2-40B4-BE49-F238E27FC236}">
                <a16:creationId xmlns:a16="http://schemas.microsoft.com/office/drawing/2014/main" id="{B4DE4104-7140-BA1E-4AC0-470A68F33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16502" r="27120"/>
          <a:stretch/>
        </p:blipFill>
        <p:spPr>
          <a:xfrm>
            <a:off x="1397246" y="2005243"/>
            <a:ext cx="3789680" cy="284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046B-AE94-853B-361A-0AB5E7DE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80" y="148245"/>
            <a:ext cx="10515600" cy="1325563"/>
          </a:xfrm>
        </p:spPr>
        <p:txBody>
          <a:bodyPr/>
          <a:lstStyle/>
          <a:p>
            <a:r>
              <a:rPr lang="en-US" dirty="0"/>
              <a:t>How can Alice Buy 100,000 Shares of RWC?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067DB0-1C11-FB98-269A-A3D51974BA73}"/>
              </a:ext>
            </a:extLst>
          </p:cNvPr>
          <p:cNvSpPr/>
          <p:nvPr/>
        </p:nvSpPr>
        <p:spPr>
          <a:xfrm>
            <a:off x="5756636" y="1589724"/>
            <a:ext cx="5656082" cy="57038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Seller 1</a:t>
            </a:r>
          </a:p>
          <a:p>
            <a:pPr algn="ctr"/>
            <a:r>
              <a:rPr lang="en-US" dirty="0"/>
              <a:t>“I want to sell 100 shares of RWC for $400.00 a share”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0A562C-4FCE-2558-844B-CB96714D6407}"/>
              </a:ext>
            </a:extLst>
          </p:cNvPr>
          <p:cNvSpPr/>
          <p:nvPr/>
        </p:nvSpPr>
        <p:spPr>
          <a:xfrm>
            <a:off x="5756636" y="2387469"/>
            <a:ext cx="5656082" cy="57038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Seller 2</a:t>
            </a:r>
          </a:p>
          <a:p>
            <a:pPr algn="ctr"/>
            <a:r>
              <a:rPr lang="en-US" dirty="0"/>
              <a:t>“I want to sell 200 shares of RWC for $400.01 a share”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76DF04-75B2-F6DC-9FA4-EF589E483192}"/>
              </a:ext>
            </a:extLst>
          </p:cNvPr>
          <p:cNvSpPr/>
          <p:nvPr/>
        </p:nvSpPr>
        <p:spPr>
          <a:xfrm>
            <a:off x="5756636" y="3185214"/>
            <a:ext cx="5656082" cy="57038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Seller 3</a:t>
            </a:r>
          </a:p>
          <a:p>
            <a:pPr algn="ctr"/>
            <a:r>
              <a:rPr lang="en-US" dirty="0"/>
              <a:t>“I want to sell 200 shares of RWC for $400.01 a share”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CA2F90-1D85-7F6B-91C6-C185CE8C24F9}"/>
              </a:ext>
            </a:extLst>
          </p:cNvPr>
          <p:cNvSpPr/>
          <p:nvPr/>
        </p:nvSpPr>
        <p:spPr>
          <a:xfrm>
            <a:off x="5756636" y="3982959"/>
            <a:ext cx="5656082" cy="57038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Seller 4</a:t>
            </a:r>
          </a:p>
          <a:p>
            <a:pPr algn="ctr"/>
            <a:r>
              <a:rPr lang="en-US" dirty="0"/>
              <a:t>“I want to sell 100 shares of RWC for $400.01 a share”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051CF-9066-7186-AD55-95B05CAF2D80}"/>
              </a:ext>
            </a:extLst>
          </p:cNvPr>
          <p:cNvSpPr/>
          <p:nvPr/>
        </p:nvSpPr>
        <p:spPr>
          <a:xfrm>
            <a:off x="5756636" y="4780704"/>
            <a:ext cx="5656082" cy="57038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Seller 5</a:t>
            </a:r>
          </a:p>
          <a:p>
            <a:pPr algn="ctr"/>
            <a:r>
              <a:rPr lang="en-US" dirty="0"/>
              <a:t>“I want to sell 500 shares of RWC for $400.02 a share”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686767-87F7-D072-0DD1-05E8BB8B4F89}"/>
              </a:ext>
            </a:extLst>
          </p:cNvPr>
          <p:cNvSpPr/>
          <p:nvPr/>
        </p:nvSpPr>
        <p:spPr>
          <a:xfrm>
            <a:off x="5756636" y="5572544"/>
            <a:ext cx="5656082" cy="57038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Seller 6</a:t>
            </a:r>
          </a:p>
          <a:p>
            <a:pPr algn="ctr"/>
            <a:r>
              <a:rPr lang="en-US" dirty="0"/>
              <a:t>“I want to sell 200 shares of RWC for $400.04 a share”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28A612-CAA5-A429-3A36-EEFB8D5FE50D}"/>
              </a:ext>
            </a:extLst>
          </p:cNvPr>
          <p:cNvSpPr txBox="1"/>
          <p:nvPr/>
        </p:nvSpPr>
        <p:spPr>
          <a:xfrm rot="5400000">
            <a:off x="3774241" y="6106756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700A0A-B090-DE8B-1962-A7FC73CE512B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2121032" y="1874918"/>
            <a:ext cx="1261620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C278C34-7B57-5ADE-0059-48CEF93D51D5}"/>
              </a:ext>
            </a:extLst>
          </p:cNvPr>
          <p:cNvSpPr/>
          <p:nvPr/>
        </p:nvSpPr>
        <p:spPr>
          <a:xfrm>
            <a:off x="3382652" y="1589723"/>
            <a:ext cx="1112363" cy="5703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Trade 1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8B7D9A3-BCF8-A308-AC5B-6554CF7635B5}"/>
              </a:ext>
            </a:extLst>
          </p:cNvPr>
          <p:cNvCxnSpPr>
            <a:cxnSpLocks/>
            <a:stCxn id="12" idx="1"/>
            <a:endCxn id="39" idx="3"/>
          </p:cNvCxnSpPr>
          <p:nvPr/>
        </p:nvCxnSpPr>
        <p:spPr>
          <a:xfrm flipH="1" flipV="1">
            <a:off x="4495015" y="1874918"/>
            <a:ext cx="1261621" cy="1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E40B22-00D6-95E6-A3D6-A96A7897269F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2121019" y="2666758"/>
            <a:ext cx="1261627" cy="555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197551EE-3052-0933-DC49-7953A54803D1}"/>
              </a:ext>
            </a:extLst>
          </p:cNvPr>
          <p:cNvSpPr/>
          <p:nvPr/>
        </p:nvSpPr>
        <p:spPr>
          <a:xfrm>
            <a:off x="3382646" y="2381563"/>
            <a:ext cx="1112363" cy="5703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Trade 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7970AF5-33EA-B11D-B426-351C12A5112E}"/>
              </a:ext>
            </a:extLst>
          </p:cNvPr>
          <p:cNvCxnSpPr>
            <a:cxnSpLocks/>
            <a:endCxn id="46" idx="3"/>
          </p:cNvCxnSpPr>
          <p:nvPr/>
        </p:nvCxnSpPr>
        <p:spPr>
          <a:xfrm flipH="1" flipV="1">
            <a:off x="4495009" y="2666758"/>
            <a:ext cx="1261621" cy="1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FE6647A-8F31-ED12-8C08-0DEB8D28C75F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2121026" y="3470408"/>
            <a:ext cx="1261620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EF2DB2C-DF96-A111-1879-E9110D336C6B}"/>
              </a:ext>
            </a:extLst>
          </p:cNvPr>
          <p:cNvSpPr/>
          <p:nvPr/>
        </p:nvSpPr>
        <p:spPr>
          <a:xfrm>
            <a:off x="3382646" y="3185213"/>
            <a:ext cx="1112363" cy="5703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Trade 3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6B2C3DA-64E5-F105-83C8-0CC7CFA5F315}"/>
              </a:ext>
            </a:extLst>
          </p:cNvPr>
          <p:cNvCxnSpPr>
            <a:cxnSpLocks/>
            <a:endCxn id="49" idx="3"/>
          </p:cNvCxnSpPr>
          <p:nvPr/>
        </p:nvCxnSpPr>
        <p:spPr>
          <a:xfrm flipH="1" flipV="1">
            <a:off x="4495009" y="3470408"/>
            <a:ext cx="1261621" cy="1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9A65B9D-3A92-B078-42FB-739F780D6A0A}"/>
              </a:ext>
            </a:extLst>
          </p:cNvPr>
          <p:cNvCxnSpPr>
            <a:cxnSpLocks/>
            <a:endCxn id="52" idx="1"/>
          </p:cNvCxnSpPr>
          <p:nvPr/>
        </p:nvCxnSpPr>
        <p:spPr>
          <a:xfrm flipV="1">
            <a:off x="2121026" y="4274058"/>
            <a:ext cx="1261620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7AECF2C-AEF9-ADF8-344C-134FBD959F2A}"/>
              </a:ext>
            </a:extLst>
          </p:cNvPr>
          <p:cNvSpPr/>
          <p:nvPr/>
        </p:nvSpPr>
        <p:spPr>
          <a:xfrm>
            <a:off x="3382646" y="3988863"/>
            <a:ext cx="1112363" cy="5703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Trade 4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CF6F6F-15DB-67CD-97A0-3739A3665E26}"/>
              </a:ext>
            </a:extLst>
          </p:cNvPr>
          <p:cNvCxnSpPr>
            <a:cxnSpLocks/>
            <a:endCxn id="52" idx="3"/>
          </p:cNvCxnSpPr>
          <p:nvPr/>
        </p:nvCxnSpPr>
        <p:spPr>
          <a:xfrm flipH="1" flipV="1">
            <a:off x="4495009" y="4274058"/>
            <a:ext cx="1261621" cy="1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61ED45D-F681-D674-42B5-CC8AEC42888D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2121026" y="5071812"/>
            <a:ext cx="1261620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6F5086A-54EB-BF8F-7046-1A191B4C0D06}"/>
              </a:ext>
            </a:extLst>
          </p:cNvPr>
          <p:cNvSpPr/>
          <p:nvPr/>
        </p:nvSpPr>
        <p:spPr>
          <a:xfrm>
            <a:off x="3382646" y="4786617"/>
            <a:ext cx="1112363" cy="5703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Trade 5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CB951CA-9CF6-B219-C5A6-1CFBB554D9B2}"/>
              </a:ext>
            </a:extLst>
          </p:cNvPr>
          <p:cNvCxnSpPr>
            <a:cxnSpLocks/>
            <a:endCxn id="55" idx="3"/>
          </p:cNvCxnSpPr>
          <p:nvPr/>
        </p:nvCxnSpPr>
        <p:spPr>
          <a:xfrm flipH="1" flipV="1">
            <a:off x="4495009" y="5071812"/>
            <a:ext cx="1261621" cy="1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0342A88-8DE3-D7D4-2F40-025F15DE170E}"/>
              </a:ext>
            </a:extLst>
          </p:cNvPr>
          <p:cNvCxnSpPr>
            <a:cxnSpLocks/>
            <a:endCxn id="58" idx="1"/>
          </p:cNvCxnSpPr>
          <p:nvPr/>
        </p:nvCxnSpPr>
        <p:spPr>
          <a:xfrm flipV="1">
            <a:off x="2121026" y="5854102"/>
            <a:ext cx="1261620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90C5EEEB-F07E-0780-4A72-AD9E276E26C4}"/>
              </a:ext>
            </a:extLst>
          </p:cNvPr>
          <p:cNvSpPr/>
          <p:nvPr/>
        </p:nvSpPr>
        <p:spPr>
          <a:xfrm>
            <a:off x="3382646" y="5568907"/>
            <a:ext cx="1112363" cy="5703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Trade 6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F122FB-0086-6718-7B6F-B1F8B7E5D07D}"/>
              </a:ext>
            </a:extLst>
          </p:cNvPr>
          <p:cNvCxnSpPr>
            <a:cxnSpLocks/>
            <a:endCxn id="58" idx="3"/>
          </p:cNvCxnSpPr>
          <p:nvPr/>
        </p:nvCxnSpPr>
        <p:spPr>
          <a:xfrm flipH="1" flipV="1">
            <a:off x="4495009" y="5854102"/>
            <a:ext cx="1261621" cy="1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A person and child sitting at a desk looking at a computer screen">
            <a:extLst>
              <a:ext uri="{FF2B5EF4-FFF2-40B4-BE49-F238E27FC236}">
                <a16:creationId xmlns:a16="http://schemas.microsoft.com/office/drawing/2014/main" id="{AAEC1CB2-8483-B188-FF1C-417112141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16502" r="19196"/>
          <a:stretch/>
        </p:blipFill>
        <p:spPr>
          <a:xfrm>
            <a:off x="1014313" y="1525954"/>
            <a:ext cx="1112363" cy="693286"/>
          </a:xfrm>
          <a:prstGeom prst="rect">
            <a:avLst/>
          </a:prstGeom>
        </p:spPr>
      </p:pic>
      <p:pic>
        <p:nvPicPr>
          <p:cNvPr id="74" name="Picture 73" descr="A person and child sitting at a desk looking at a computer screen">
            <a:extLst>
              <a:ext uri="{FF2B5EF4-FFF2-40B4-BE49-F238E27FC236}">
                <a16:creationId xmlns:a16="http://schemas.microsoft.com/office/drawing/2014/main" id="{B7304CD1-E86D-97B9-1A3C-B535C3C4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16502" r="19196"/>
          <a:stretch/>
        </p:blipFill>
        <p:spPr>
          <a:xfrm>
            <a:off x="1008656" y="2320114"/>
            <a:ext cx="1112363" cy="693286"/>
          </a:xfrm>
          <a:prstGeom prst="rect">
            <a:avLst/>
          </a:prstGeom>
        </p:spPr>
      </p:pic>
      <p:pic>
        <p:nvPicPr>
          <p:cNvPr id="75" name="Picture 74" descr="A person and child sitting at a desk looking at a computer screen">
            <a:extLst>
              <a:ext uri="{FF2B5EF4-FFF2-40B4-BE49-F238E27FC236}">
                <a16:creationId xmlns:a16="http://schemas.microsoft.com/office/drawing/2014/main" id="{F2D108F4-5D06-0D8B-E4AC-77595687F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16502" r="19196"/>
          <a:stretch/>
        </p:blipFill>
        <p:spPr>
          <a:xfrm>
            <a:off x="1008656" y="3116847"/>
            <a:ext cx="1112363" cy="693286"/>
          </a:xfrm>
          <a:prstGeom prst="rect">
            <a:avLst/>
          </a:prstGeom>
        </p:spPr>
      </p:pic>
      <p:pic>
        <p:nvPicPr>
          <p:cNvPr id="76" name="Picture 75" descr="A person and child sitting at a desk looking at a computer screen">
            <a:extLst>
              <a:ext uri="{FF2B5EF4-FFF2-40B4-BE49-F238E27FC236}">
                <a16:creationId xmlns:a16="http://schemas.microsoft.com/office/drawing/2014/main" id="{8C69191F-5C09-75CA-1AE4-6A74D0754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16502" r="19196"/>
          <a:stretch/>
        </p:blipFill>
        <p:spPr>
          <a:xfrm>
            <a:off x="1008655" y="3911591"/>
            <a:ext cx="1112363" cy="693286"/>
          </a:xfrm>
          <a:prstGeom prst="rect">
            <a:avLst/>
          </a:prstGeom>
        </p:spPr>
      </p:pic>
      <p:pic>
        <p:nvPicPr>
          <p:cNvPr id="77" name="Picture 76" descr="A person and child sitting at a desk looking at a computer screen">
            <a:extLst>
              <a:ext uri="{FF2B5EF4-FFF2-40B4-BE49-F238E27FC236}">
                <a16:creationId xmlns:a16="http://schemas.microsoft.com/office/drawing/2014/main" id="{5DE51ADE-DBA7-2887-AAF2-2FE291DE6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16502" r="19196"/>
          <a:stretch/>
        </p:blipFill>
        <p:spPr>
          <a:xfrm>
            <a:off x="1008655" y="4709007"/>
            <a:ext cx="1112363" cy="693286"/>
          </a:xfrm>
          <a:prstGeom prst="rect">
            <a:avLst/>
          </a:prstGeom>
        </p:spPr>
      </p:pic>
      <p:pic>
        <p:nvPicPr>
          <p:cNvPr id="78" name="Picture 77" descr="A person and child sitting at a desk looking at a computer screen">
            <a:extLst>
              <a:ext uri="{FF2B5EF4-FFF2-40B4-BE49-F238E27FC236}">
                <a16:creationId xmlns:a16="http://schemas.microsoft.com/office/drawing/2014/main" id="{40415349-799A-7C39-D7ED-79D061C0FE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16502" r="19196"/>
          <a:stretch/>
        </p:blipFill>
        <p:spPr>
          <a:xfrm>
            <a:off x="1008655" y="5502484"/>
            <a:ext cx="1112363" cy="6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7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7834-E162-BB1A-A7A8-C2DAED50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62" y="139826"/>
            <a:ext cx="11262779" cy="1325563"/>
          </a:xfrm>
        </p:spPr>
        <p:txBody>
          <a:bodyPr/>
          <a:lstStyle/>
          <a:p>
            <a:r>
              <a:rPr lang="en-US" dirty="0"/>
              <a:t>Information Leakage (and Adversarial Trader Eve)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345230B-BAF7-FF23-A3CB-2DB15528C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EB5CBFD-625B-F1E0-98F4-F2A8C8CF4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A person typing on a keyboard&#10;&#10;Description automatically generated">
            <a:extLst>
              <a:ext uri="{FF2B5EF4-FFF2-40B4-BE49-F238E27FC236}">
                <a16:creationId xmlns:a16="http://schemas.microsoft.com/office/drawing/2014/main" id="{8C241518-1727-8A6A-6E1F-561AE727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03" y="4960929"/>
            <a:ext cx="2032000" cy="1625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51D379-6A06-C778-1FDA-788A45EE9262}"/>
              </a:ext>
            </a:extLst>
          </p:cNvPr>
          <p:cNvSpPr txBox="1"/>
          <p:nvPr/>
        </p:nvSpPr>
        <p:spPr>
          <a:xfrm>
            <a:off x="8059371" y="6568224"/>
            <a:ext cx="53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2B7F4E-AC6B-DF21-A0EC-97A3D2746AE2}"/>
              </a:ext>
            </a:extLst>
          </p:cNvPr>
          <p:cNvSpPr txBox="1"/>
          <p:nvPr/>
        </p:nvSpPr>
        <p:spPr>
          <a:xfrm rot="5400000">
            <a:off x="5343207" y="4753968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671A936-0B91-2B6D-FED1-72710329D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49585"/>
              </p:ext>
            </p:extLst>
          </p:nvPr>
        </p:nvGraphicFramePr>
        <p:xfrm>
          <a:off x="1459185" y="1477963"/>
          <a:ext cx="8368655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1869">
                  <a:extLst>
                    <a:ext uri="{9D8B030D-6E8A-4147-A177-3AD203B41FA5}">
                      <a16:colId xmlns:a16="http://schemas.microsoft.com/office/drawing/2014/main" val="3368917099"/>
                    </a:ext>
                  </a:extLst>
                </a:gridCol>
                <a:gridCol w="1836911">
                  <a:extLst>
                    <a:ext uri="{9D8B030D-6E8A-4147-A177-3AD203B41FA5}">
                      <a16:colId xmlns:a16="http://schemas.microsoft.com/office/drawing/2014/main" val="619519585"/>
                    </a:ext>
                  </a:extLst>
                </a:gridCol>
                <a:gridCol w="1333623">
                  <a:extLst>
                    <a:ext uri="{9D8B030D-6E8A-4147-A177-3AD203B41FA5}">
                      <a16:colId xmlns:a16="http://schemas.microsoft.com/office/drawing/2014/main" val="225896757"/>
                    </a:ext>
                  </a:extLst>
                </a:gridCol>
                <a:gridCol w="1585267">
                  <a:extLst>
                    <a:ext uri="{9D8B030D-6E8A-4147-A177-3AD203B41FA5}">
                      <a16:colId xmlns:a16="http://schemas.microsoft.com/office/drawing/2014/main" val="4181424732"/>
                    </a:ext>
                  </a:extLst>
                </a:gridCol>
                <a:gridCol w="1870985">
                  <a:extLst>
                    <a:ext uri="{9D8B030D-6E8A-4147-A177-3AD203B41FA5}">
                      <a16:colId xmlns:a16="http://schemas.microsoft.com/office/drawing/2014/main" val="2268063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Symbol*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 (per share)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07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March 25,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9:32:00.192935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INDCPA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23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March 25,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9:32:00.459345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$19.81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421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 25,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9:33:00.459863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$400.00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5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 25, 2024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9:34:00.459863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$400.01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2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 25, 2024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9:34:00.554598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$400.01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22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 25,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9:34:00.669590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$400.01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25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 25,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9:34:01.340594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500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$400.02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25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 25,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9:34:01.444950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$400.04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315418"/>
                  </a:ext>
                </a:extLst>
              </a:tr>
            </a:tbl>
          </a:graphicData>
        </a:graphic>
      </p:graphicFrame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8847B60-E54B-F959-5160-89856FF96E0F}"/>
              </a:ext>
            </a:extLst>
          </p:cNvPr>
          <p:cNvSpPr/>
          <p:nvPr/>
        </p:nvSpPr>
        <p:spPr>
          <a:xfrm>
            <a:off x="9344004" y="3979378"/>
            <a:ext cx="2204720" cy="1696715"/>
          </a:xfrm>
          <a:prstGeom prst="wedgeRoundRectCallout">
            <a:avLst>
              <a:gd name="adj1" fmla="val -73368"/>
              <a:gd name="adj2" fmla="val 39147"/>
              <a:gd name="adj3" fmla="val 16667"/>
            </a:avLst>
          </a:prstGeom>
          <a:solidFill>
            <a:srgbClr val="CE78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Hmmm… some unusual clustering of activity in RWC shares today. Let’s drive up the price!</a:t>
            </a:r>
          </a:p>
        </p:txBody>
      </p:sp>
    </p:spTree>
    <p:extLst>
      <p:ext uri="{BB962C8B-B14F-4D97-AF65-F5344CB8AC3E}">
        <p14:creationId xmlns:p14="http://schemas.microsoft.com/office/powerpoint/2010/main" val="237058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diagram of trading metrics&#10;&#10;Description automatically generated">
            <a:extLst>
              <a:ext uri="{FF2B5EF4-FFF2-40B4-BE49-F238E27FC236}">
                <a16:creationId xmlns:a16="http://schemas.microsoft.com/office/drawing/2014/main" id="{AA79F343-0541-9E54-35AA-7634BB818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40" y="1559952"/>
            <a:ext cx="4313476" cy="3205426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9565EDA-3643-A045-05F0-A8B255DB5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07127"/>
              </p:ext>
            </p:extLst>
          </p:nvPr>
        </p:nvGraphicFramePr>
        <p:xfrm>
          <a:off x="826007" y="1559952"/>
          <a:ext cx="4912464" cy="21394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0207">
                  <a:extLst>
                    <a:ext uri="{9D8B030D-6E8A-4147-A177-3AD203B41FA5}">
                      <a16:colId xmlns:a16="http://schemas.microsoft.com/office/drawing/2014/main" val="3368917099"/>
                    </a:ext>
                  </a:extLst>
                </a:gridCol>
                <a:gridCol w="1324377">
                  <a:extLst>
                    <a:ext uri="{9D8B030D-6E8A-4147-A177-3AD203B41FA5}">
                      <a16:colId xmlns:a16="http://schemas.microsoft.com/office/drawing/2014/main" val="619519585"/>
                    </a:ext>
                  </a:extLst>
                </a:gridCol>
                <a:gridCol w="961518">
                  <a:extLst>
                    <a:ext uri="{9D8B030D-6E8A-4147-A177-3AD203B41FA5}">
                      <a16:colId xmlns:a16="http://schemas.microsoft.com/office/drawing/2014/main" val="225896757"/>
                    </a:ext>
                  </a:extLst>
                </a:gridCol>
                <a:gridCol w="789131">
                  <a:extLst>
                    <a:ext uri="{9D8B030D-6E8A-4147-A177-3AD203B41FA5}">
                      <a16:colId xmlns:a16="http://schemas.microsoft.com/office/drawing/2014/main" val="4181424732"/>
                    </a:ext>
                  </a:extLst>
                </a:gridCol>
                <a:gridCol w="727231">
                  <a:extLst>
                    <a:ext uri="{9D8B030D-6E8A-4147-A177-3AD203B41FA5}">
                      <a16:colId xmlns:a16="http://schemas.microsoft.com/office/drawing/2014/main" val="2268063751"/>
                    </a:ext>
                  </a:extLst>
                </a:gridCol>
              </a:tblGrid>
              <a:tr h="380780">
                <a:tc>
                  <a:txBody>
                    <a:bodyPr/>
                    <a:lstStyle/>
                    <a:p>
                      <a:r>
                        <a:rPr lang="en-US" sz="1200" dirty="0"/>
                        <a:t>Date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Timestamp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Volume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Symbol*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Price </a:t>
                      </a:r>
                    </a:p>
                    <a:p>
                      <a:r>
                        <a:rPr lang="en-US" sz="800" dirty="0"/>
                        <a:t>(per share)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070743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Mar. 4, 2024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9:32:00.192935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100 Shares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INDCPA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$23.45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230478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Mar. 4, 2024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9:32:00.459345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IACR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$19.81</a:t>
                      </a: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421925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Mar. 4, 2024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9:33:00.184800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100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SNARK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$15.00</a:t>
                      </a: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51673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Mar. 4, 2024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9:34:00.349505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700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INDCPA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$23.47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828201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Mar. 4, 2024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9:34:00.349703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200 Shares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INDCPA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$23.47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22779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Mar. 4, 2024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9:35:00.459863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100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RWC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$400.00</a:t>
                      </a: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25482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C81887-A33B-00A0-25A7-91D2BBC1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86" y="141876"/>
            <a:ext cx="10515600" cy="1325563"/>
          </a:xfrm>
        </p:spPr>
        <p:txBody>
          <a:bodyPr/>
          <a:lstStyle/>
          <a:p>
            <a:r>
              <a:rPr lang="en-US" dirty="0"/>
              <a:t>Modeling the Market (without Alice)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5368-E640-2958-1003-75FC168BBBFD}"/>
              </a:ext>
            </a:extLst>
          </p:cNvPr>
          <p:cNvSpPr txBox="1"/>
          <p:nvPr/>
        </p:nvSpPr>
        <p:spPr>
          <a:xfrm>
            <a:off x="3043134" y="4857892"/>
            <a:ext cx="6105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Find the </a:t>
            </a:r>
            <a:r>
              <a:rPr lang="en-US" sz="2400" i="1" dirty="0"/>
              <a:t>distribution of trades </a:t>
            </a:r>
          </a:p>
          <a:p>
            <a:pPr algn="ctr"/>
            <a:r>
              <a:rPr lang="en-US" sz="2400" dirty="0"/>
              <a:t>for a </a:t>
            </a:r>
            <a:r>
              <a:rPr lang="en-US" sz="2400" b="1" dirty="0"/>
              <a:t>single symbol </a:t>
            </a:r>
            <a:r>
              <a:rPr lang="en-US" sz="2400" dirty="0"/>
              <a:t>(e.g. INDCPA) </a:t>
            </a:r>
          </a:p>
          <a:p>
            <a:pPr algn="ctr"/>
            <a:r>
              <a:rPr lang="en-US" sz="2400" dirty="0"/>
              <a:t>during a </a:t>
            </a:r>
            <a:r>
              <a:rPr lang="en-US" sz="2400" b="1" dirty="0"/>
              <a:t>specific window </a:t>
            </a:r>
            <a:r>
              <a:rPr lang="en-US" sz="2400" dirty="0"/>
              <a:t>(e.g. 9:30-9:40am) </a:t>
            </a:r>
          </a:p>
          <a:p>
            <a:pPr algn="ctr"/>
            <a:r>
              <a:rPr lang="en-US" sz="2400" dirty="0"/>
              <a:t>over </a:t>
            </a:r>
            <a:r>
              <a:rPr lang="en-US" sz="2400" b="1" dirty="0"/>
              <a:t>some number of days </a:t>
            </a:r>
            <a:r>
              <a:rPr lang="en-US" sz="2400" dirty="0"/>
              <a:t>(e.g. 3 months)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836E06-C62A-8BB4-A80C-5E4997475C0B}"/>
              </a:ext>
            </a:extLst>
          </p:cNvPr>
          <p:cNvSpPr txBox="1"/>
          <p:nvPr/>
        </p:nvSpPr>
        <p:spPr>
          <a:xfrm rot="5400000">
            <a:off x="3080179" y="3664154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A7FD4AC-2FE4-6ECD-455A-F35B1AEFA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27063"/>
              </p:ext>
            </p:extLst>
          </p:nvPr>
        </p:nvGraphicFramePr>
        <p:xfrm>
          <a:off x="1353753" y="1665217"/>
          <a:ext cx="4827465" cy="21394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0997">
                  <a:extLst>
                    <a:ext uri="{9D8B030D-6E8A-4147-A177-3AD203B41FA5}">
                      <a16:colId xmlns:a16="http://schemas.microsoft.com/office/drawing/2014/main" val="3368917099"/>
                    </a:ext>
                  </a:extLst>
                </a:gridCol>
                <a:gridCol w="1301462">
                  <a:extLst>
                    <a:ext uri="{9D8B030D-6E8A-4147-A177-3AD203B41FA5}">
                      <a16:colId xmlns:a16="http://schemas.microsoft.com/office/drawing/2014/main" val="619519585"/>
                    </a:ext>
                  </a:extLst>
                </a:gridCol>
                <a:gridCol w="944881">
                  <a:extLst>
                    <a:ext uri="{9D8B030D-6E8A-4147-A177-3AD203B41FA5}">
                      <a16:colId xmlns:a16="http://schemas.microsoft.com/office/drawing/2014/main" val="225896757"/>
                    </a:ext>
                  </a:extLst>
                </a:gridCol>
                <a:gridCol w="775477">
                  <a:extLst>
                    <a:ext uri="{9D8B030D-6E8A-4147-A177-3AD203B41FA5}">
                      <a16:colId xmlns:a16="http://schemas.microsoft.com/office/drawing/2014/main" val="4181424732"/>
                    </a:ext>
                  </a:extLst>
                </a:gridCol>
                <a:gridCol w="714648">
                  <a:extLst>
                    <a:ext uri="{9D8B030D-6E8A-4147-A177-3AD203B41FA5}">
                      <a16:colId xmlns:a16="http://schemas.microsoft.com/office/drawing/2014/main" val="2268063751"/>
                    </a:ext>
                  </a:extLst>
                </a:gridCol>
              </a:tblGrid>
              <a:tr h="380780">
                <a:tc>
                  <a:txBody>
                    <a:bodyPr/>
                    <a:lstStyle/>
                    <a:p>
                      <a:r>
                        <a:rPr lang="en-US" sz="1200" dirty="0"/>
                        <a:t>Date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Timestamp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Volume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Symbol*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Price </a:t>
                      </a:r>
                    </a:p>
                    <a:p>
                      <a:r>
                        <a:rPr lang="en-US" sz="800" dirty="0"/>
                        <a:t>(per share)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070743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Mar. 5, 2024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9:32:00.192935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100 Shares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INDCPA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$23.45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230478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Mar. 5, 2024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9:32:00.459345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 Shares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IACR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$19.81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421925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Mar. 5, 2024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9:33:00.184800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100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SNARK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$15.00</a:t>
                      </a: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51673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Mar. 5, 2024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9:34:00.349505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700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INDCPA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$23.47</a:t>
                      </a: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828201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Mar. 5, 2024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9:34:00.349703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200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INDCPA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$23.47</a:t>
                      </a: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22779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Mar. 5, 2024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9:35:00.459863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RWC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$400.00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125482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82176D1-151C-EFD6-66D1-8A70AF22F8CE}"/>
              </a:ext>
            </a:extLst>
          </p:cNvPr>
          <p:cNvSpPr txBox="1"/>
          <p:nvPr/>
        </p:nvSpPr>
        <p:spPr>
          <a:xfrm rot="5400000">
            <a:off x="3607925" y="3769419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9A302AD-31DE-68A0-0867-8C198249A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415077"/>
              </p:ext>
            </p:extLst>
          </p:nvPr>
        </p:nvGraphicFramePr>
        <p:xfrm>
          <a:off x="1881499" y="1772213"/>
          <a:ext cx="4827465" cy="21394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0997">
                  <a:extLst>
                    <a:ext uri="{9D8B030D-6E8A-4147-A177-3AD203B41FA5}">
                      <a16:colId xmlns:a16="http://schemas.microsoft.com/office/drawing/2014/main" val="3368917099"/>
                    </a:ext>
                  </a:extLst>
                </a:gridCol>
                <a:gridCol w="1301462">
                  <a:extLst>
                    <a:ext uri="{9D8B030D-6E8A-4147-A177-3AD203B41FA5}">
                      <a16:colId xmlns:a16="http://schemas.microsoft.com/office/drawing/2014/main" val="619519585"/>
                    </a:ext>
                  </a:extLst>
                </a:gridCol>
                <a:gridCol w="944881">
                  <a:extLst>
                    <a:ext uri="{9D8B030D-6E8A-4147-A177-3AD203B41FA5}">
                      <a16:colId xmlns:a16="http://schemas.microsoft.com/office/drawing/2014/main" val="225896757"/>
                    </a:ext>
                  </a:extLst>
                </a:gridCol>
                <a:gridCol w="775477">
                  <a:extLst>
                    <a:ext uri="{9D8B030D-6E8A-4147-A177-3AD203B41FA5}">
                      <a16:colId xmlns:a16="http://schemas.microsoft.com/office/drawing/2014/main" val="4181424732"/>
                    </a:ext>
                  </a:extLst>
                </a:gridCol>
                <a:gridCol w="714648">
                  <a:extLst>
                    <a:ext uri="{9D8B030D-6E8A-4147-A177-3AD203B41FA5}">
                      <a16:colId xmlns:a16="http://schemas.microsoft.com/office/drawing/2014/main" val="2268063751"/>
                    </a:ext>
                  </a:extLst>
                </a:gridCol>
              </a:tblGrid>
              <a:tr h="380780">
                <a:tc>
                  <a:txBody>
                    <a:bodyPr/>
                    <a:lstStyle/>
                    <a:p>
                      <a:r>
                        <a:rPr lang="en-US" sz="1200" dirty="0"/>
                        <a:t>Date</a:t>
                      </a:r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Timestamp</a:t>
                      </a:r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Volume</a:t>
                      </a:r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Symbol*</a:t>
                      </a:r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Price </a:t>
                      </a:r>
                    </a:p>
                    <a:p>
                      <a:r>
                        <a:rPr lang="en-US" sz="800" dirty="0"/>
                        <a:t>(per share)</a:t>
                      </a:r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070743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Mar. 6, 2024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9:32:00.192935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100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INDCPA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$23.45</a:t>
                      </a: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230478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Mar. 6, 2024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9:32:00.459345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IACR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$19.81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14421925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Mar. 6, 2024</a:t>
                      </a:r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9:33:00.184800</a:t>
                      </a:r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 Shares</a:t>
                      </a:r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SNARK</a:t>
                      </a:r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$15.00</a:t>
                      </a:r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51673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Mar. 6, 2024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9:34:00.349505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700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INDCPA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$23.47</a:t>
                      </a: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828201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Mar. 6, 2024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9:34:00.349703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200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INDCPA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$23.47</a:t>
                      </a: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22779"/>
                  </a:ext>
                </a:extLst>
              </a:tr>
              <a:tr h="29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Mar. 6, 2024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9:35:00.459863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 Shares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RWC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$400.00</a:t>
                      </a:r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125482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10188FC-6189-BD91-B6DD-2B466E00B1D7}"/>
              </a:ext>
            </a:extLst>
          </p:cNvPr>
          <p:cNvSpPr txBox="1"/>
          <p:nvPr/>
        </p:nvSpPr>
        <p:spPr>
          <a:xfrm rot="5400000">
            <a:off x="4137870" y="3876415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25BA46-1B10-A3FC-AA11-20472A60F11E}"/>
              </a:ext>
            </a:extLst>
          </p:cNvPr>
          <p:cNvSpPr txBox="1"/>
          <p:nvPr/>
        </p:nvSpPr>
        <p:spPr>
          <a:xfrm>
            <a:off x="222581" y="2285426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6446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1887-A33B-00A0-25A7-91D2BBC1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86" y="139279"/>
            <a:ext cx="10515600" cy="1325563"/>
          </a:xfrm>
        </p:spPr>
        <p:txBody>
          <a:bodyPr/>
          <a:lstStyle/>
          <a:p>
            <a:r>
              <a:rPr lang="en-US" dirty="0"/>
              <a:t>Modeling the Market (with Alice)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04388-B342-1070-8004-3DB30DE7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21" y="1189269"/>
            <a:ext cx="5469093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05FBB8-2209-6D02-EA49-6A63B357CDCE}"/>
              </a:ext>
            </a:extLst>
          </p:cNvPr>
          <p:cNvSpPr txBox="1"/>
          <p:nvPr/>
        </p:nvSpPr>
        <p:spPr>
          <a:xfrm rot="5400000">
            <a:off x="3172597" y="3982490"/>
            <a:ext cx="52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2C27D7-E20A-751E-7E79-626F5C986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11116"/>
              </p:ext>
            </p:extLst>
          </p:nvPr>
        </p:nvGraphicFramePr>
        <p:xfrm>
          <a:off x="626909" y="1589188"/>
          <a:ext cx="5469091" cy="23878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8348">
                  <a:extLst>
                    <a:ext uri="{9D8B030D-6E8A-4147-A177-3AD203B41FA5}">
                      <a16:colId xmlns:a16="http://schemas.microsoft.com/office/drawing/2014/main" val="3368917099"/>
                    </a:ext>
                  </a:extLst>
                </a:gridCol>
                <a:gridCol w="1200460">
                  <a:extLst>
                    <a:ext uri="{9D8B030D-6E8A-4147-A177-3AD203B41FA5}">
                      <a16:colId xmlns:a16="http://schemas.microsoft.com/office/drawing/2014/main" val="619519585"/>
                    </a:ext>
                  </a:extLst>
                </a:gridCol>
                <a:gridCol w="871550">
                  <a:extLst>
                    <a:ext uri="{9D8B030D-6E8A-4147-A177-3AD203B41FA5}">
                      <a16:colId xmlns:a16="http://schemas.microsoft.com/office/drawing/2014/main" val="225896757"/>
                    </a:ext>
                  </a:extLst>
                </a:gridCol>
                <a:gridCol w="1036005">
                  <a:extLst>
                    <a:ext uri="{9D8B030D-6E8A-4147-A177-3AD203B41FA5}">
                      <a16:colId xmlns:a16="http://schemas.microsoft.com/office/drawing/2014/main" val="4181424732"/>
                    </a:ext>
                  </a:extLst>
                </a:gridCol>
                <a:gridCol w="1222728">
                  <a:extLst>
                    <a:ext uri="{9D8B030D-6E8A-4147-A177-3AD203B41FA5}">
                      <a16:colId xmlns:a16="http://schemas.microsoft.com/office/drawing/2014/main" val="2268063751"/>
                    </a:ext>
                  </a:extLst>
                </a:gridCol>
              </a:tblGrid>
              <a:tr h="429765">
                <a:tc>
                  <a:txBody>
                    <a:bodyPr/>
                    <a:lstStyle/>
                    <a:p>
                      <a:r>
                        <a:rPr lang="en-US" sz="1200" dirty="0"/>
                        <a:t>Date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Timestamp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Volume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Symbol*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Price (per share)</a:t>
                      </a:r>
                    </a:p>
                  </a:txBody>
                  <a:tcPr marL="59758" marR="59758" marT="29879" marB="29879"/>
                </a:tc>
                <a:extLst>
                  <a:ext uri="{0D108BD9-81ED-4DB2-BD59-A6C34878D82A}">
                    <a16:rowId xmlns:a16="http://schemas.microsoft.com/office/drawing/2014/main" val="1781070743"/>
                  </a:ext>
                </a:extLst>
              </a:tr>
              <a:tr h="24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March 25, 2024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9:32:00.192935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 Shares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INDCPA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$23.45</a:t>
                      </a:r>
                    </a:p>
                  </a:txBody>
                  <a:tcPr marL="59758" marR="59758" marT="29879" marB="29879"/>
                </a:tc>
                <a:extLst>
                  <a:ext uri="{0D108BD9-81ED-4DB2-BD59-A6C34878D82A}">
                    <a16:rowId xmlns:a16="http://schemas.microsoft.com/office/drawing/2014/main" val="642230478"/>
                  </a:ext>
                </a:extLst>
              </a:tr>
              <a:tr h="24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March 25, 2024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9:32:00.459345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 Shares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IACR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$19.81</a:t>
                      </a:r>
                    </a:p>
                  </a:txBody>
                  <a:tcPr marL="59758" marR="59758" marT="29879" marB="29879"/>
                </a:tc>
                <a:extLst>
                  <a:ext uri="{0D108BD9-81ED-4DB2-BD59-A6C34878D82A}">
                    <a16:rowId xmlns:a16="http://schemas.microsoft.com/office/drawing/2014/main" val="2214421925"/>
                  </a:ext>
                </a:extLst>
              </a:tr>
              <a:tr h="24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 25, 2024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9:33:00.459863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 Shares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RWC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$400.00</a:t>
                      </a:r>
                    </a:p>
                  </a:txBody>
                  <a:tcPr marL="59758" marR="59758" marT="29879" marB="29879"/>
                </a:tc>
                <a:extLst>
                  <a:ext uri="{0D108BD9-81ED-4DB2-BD59-A6C34878D82A}">
                    <a16:rowId xmlns:a16="http://schemas.microsoft.com/office/drawing/2014/main" val="52951673"/>
                  </a:ext>
                </a:extLst>
              </a:tr>
              <a:tr h="24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 25, 2024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9:34:00.459863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 Shares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RWC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$400.01</a:t>
                      </a:r>
                    </a:p>
                  </a:txBody>
                  <a:tcPr marL="59758" marR="59758" marT="29879" marB="29879"/>
                </a:tc>
                <a:extLst>
                  <a:ext uri="{0D108BD9-81ED-4DB2-BD59-A6C34878D82A}">
                    <a16:rowId xmlns:a16="http://schemas.microsoft.com/office/drawing/2014/main" val="2893828201"/>
                  </a:ext>
                </a:extLst>
              </a:tr>
              <a:tr h="24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 25, 2024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9:34:00.554598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 Shares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RWC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$400.01</a:t>
                      </a:r>
                    </a:p>
                  </a:txBody>
                  <a:tcPr marL="59758" marR="59758" marT="29879" marB="29879"/>
                </a:tc>
                <a:extLst>
                  <a:ext uri="{0D108BD9-81ED-4DB2-BD59-A6C34878D82A}">
                    <a16:rowId xmlns:a16="http://schemas.microsoft.com/office/drawing/2014/main" val="207122779"/>
                  </a:ext>
                </a:extLst>
              </a:tr>
              <a:tr h="24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 25, 2024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9:34:00.669590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 Shares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RWC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$400.01</a:t>
                      </a:r>
                    </a:p>
                  </a:txBody>
                  <a:tcPr marL="59758" marR="59758" marT="29879" marB="29879"/>
                </a:tc>
                <a:extLst>
                  <a:ext uri="{0D108BD9-81ED-4DB2-BD59-A6C34878D82A}">
                    <a16:rowId xmlns:a16="http://schemas.microsoft.com/office/drawing/2014/main" val="1811254825"/>
                  </a:ext>
                </a:extLst>
              </a:tr>
              <a:tr h="244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 25, 2024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9:34:01.340594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500 Shares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RWC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$400.02</a:t>
                      </a:r>
                    </a:p>
                  </a:txBody>
                  <a:tcPr marL="59758" marR="59758" marT="29879" marB="29879"/>
                </a:tc>
                <a:extLst>
                  <a:ext uri="{0D108BD9-81ED-4DB2-BD59-A6C34878D82A}">
                    <a16:rowId xmlns:a16="http://schemas.microsoft.com/office/drawing/2014/main" val="2175258814"/>
                  </a:ext>
                </a:extLst>
              </a:tr>
              <a:tr h="244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 25, 2024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9:34:01.444950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 Shares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RWC</a:t>
                      </a:r>
                    </a:p>
                  </a:txBody>
                  <a:tcPr marL="59758" marR="59758" marT="29879" marB="298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$400.04</a:t>
                      </a:r>
                    </a:p>
                  </a:txBody>
                  <a:tcPr marL="59758" marR="59758" marT="29879" marB="29879"/>
                </a:tc>
                <a:extLst>
                  <a:ext uri="{0D108BD9-81ED-4DB2-BD59-A6C34878D82A}">
                    <a16:rowId xmlns:a16="http://schemas.microsoft.com/office/drawing/2014/main" val="250331541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3A19A76-D872-0BF1-F8BE-ABBBBF8DB5E4}"/>
              </a:ext>
            </a:extLst>
          </p:cNvPr>
          <p:cNvSpPr txBox="1"/>
          <p:nvPr/>
        </p:nvSpPr>
        <p:spPr>
          <a:xfrm>
            <a:off x="1316425" y="4779729"/>
            <a:ext cx="9770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Alice trades 100,000 shares of RWC in a 10 minute window on one day, </a:t>
            </a:r>
            <a:r>
              <a:rPr lang="en-US" sz="2400" b="1" dirty="0"/>
              <a:t>an adversary sampling over a metric on the market will notice a shift in the market distribution</a:t>
            </a:r>
          </a:p>
          <a:p>
            <a:pPr algn="ctr"/>
            <a:endParaRPr lang="en-US" sz="2400" b="1" dirty="0"/>
          </a:p>
          <a:p>
            <a:pPr algn="ctr"/>
            <a:r>
              <a:rPr lang="en-US" dirty="0"/>
              <a:t>We assume here that the market remains stable without Alice</a:t>
            </a:r>
          </a:p>
        </p:txBody>
      </p:sp>
    </p:spTree>
    <p:extLst>
      <p:ext uri="{BB962C8B-B14F-4D97-AF65-F5344CB8AC3E}">
        <p14:creationId xmlns:p14="http://schemas.microsoft.com/office/powerpoint/2010/main" val="237077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9528</TotalTime>
  <Words>2218</Words>
  <Application>Microsoft Office PowerPoint</Application>
  <PresentationFormat>Widescreen</PresentationFormat>
  <Paragraphs>532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 Math</vt:lpstr>
      <vt:lpstr>Wingdings</vt:lpstr>
      <vt:lpstr>Office Theme</vt:lpstr>
      <vt:lpstr>What does privacy mean for stock trading? (and why it matters) </vt:lpstr>
      <vt:lpstr>Why did we start this research?</vt:lpstr>
      <vt:lpstr>What is the stock market anyways?</vt:lpstr>
      <vt:lpstr>The “Market” (US equities) as a Time Series</vt:lpstr>
      <vt:lpstr>Asset Manager Alice</vt:lpstr>
      <vt:lpstr>How can Alice Buy 100,000 Shares of RWC?</vt:lpstr>
      <vt:lpstr>Information Leakage (and Adversarial Trader Eve)</vt:lpstr>
      <vt:lpstr>Modeling the Market (without Alice)</vt:lpstr>
      <vt:lpstr>Modeling the Market (with Alice)</vt:lpstr>
      <vt:lpstr>Some natural goals that are generally impossible</vt:lpstr>
      <vt:lpstr>What Alice can hope to achieve</vt:lpstr>
      <vt:lpstr>Let’s define this as a game</vt:lpstr>
      <vt:lpstr>Let’s define this as a game</vt:lpstr>
      <vt:lpstr>Let’s define this as a game</vt:lpstr>
      <vt:lpstr>Let’s define this as a game</vt:lpstr>
      <vt:lpstr>Let’s define this as a game</vt:lpstr>
      <vt:lpstr>Formulating Alice’s Privacy and Utility Goals</vt:lpstr>
      <vt:lpstr>The one-round game as a linear program</vt:lpstr>
      <vt:lpstr>What do solutions look like on real data?</vt:lpstr>
      <vt:lpstr>Why should we want to help Alice?</vt:lpstr>
      <vt:lpstr>What does Alice do today?</vt:lpstr>
      <vt:lpstr>The challenges of the current system</vt:lpstr>
      <vt:lpstr>How could the market work better for Alice  (and for all of us)? </vt:lpstr>
      <vt:lpstr>How could the market work better for Alice  (and for all of us)? </vt:lpstr>
      <vt:lpstr>Lots of open questions!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privacy mean for stock trading?</dc:title>
  <dc:creator>Allison Bishop</dc:creator>
  <cp:lastModifiedBy>Allison Bishop</cp:lastModifiedBy>
  <cp:revision>52</cp:revision>
  <cp:lastPrinted>2024-03-08T20:59:47Z</cp:lastPrinted>
  <dcterms:created xsi:type="dcterms:W3CDTF">2024-03-06T18:13:30Z</dcterms:created>
  <dcterms:modified xsi:type="dcterms:W3CDTF">2024-03-15T03:28:48Z</dcterms:modified>
</cp:coreProperties>
</file>