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72" r:id="rId3"/>
    <p:sldId id="258" r:id="rId4"/>
    <p:sldId id="346" r:id="rId5"/>
    <p:sldId id="380" r:id="rId6"/>
    <p:sldId id="370" r:id="rId7"/>
    <p:sldId id="341" r:id="rId8"/>
    <p:sldId id="311" r:id="rId9"/>
    <p:sldId id="343" r:id="rId10"/>
    <p:sldId id="344" r:id="rId11"/>
    <p:sldId id="345" r:id="rId12"/>
    <p:sldId id="364" r:id="rId13"/>
    <p:sldId id="366" r:id="rId14"/>
    <p:sldId id="383" r:id="rId15"/>
    <p:sldId id="368" r:id="rId16"/>
    <p:sldId id="369" r:id="rId17"/>
    <p:sldId id="381" r:id="rId18"/>
    <p:sldId id="376" r:id="rId19"/>
    <p:sldId id="371" r:id="rId20"/>
    <p:sldId id="320" r:id="rId21"/>
    <p:sldId id="307" r:id="rId22"/>
    <p:sldId id="309" r:id="rId23"/>
    <p:sldId id="374" r:id="rId24"/>
    <p:sldId id="373" r:id="rId25"/>
    <p:sldId id="382" r:id="rId26"/>
    <p:sldId id="351" r:id="rId27"/>
    <p:sldId id="340" r:id="rId28"/>
    <p:sldId id="379" r:id="rId29"/>
    <p:sldId id="337" r:id="rId30"/>
    <p:sldId id="319" r:id="rId31"/>
    <p:sldId id="278" r:id="rId32"/>
    <p:sldId id="310" r:id="rId33"/>
    <p:sldId id="375" r:id="rId34"/>
    <p:sldId id="378" r:id="rId35"/>
    <p:sldId id="362" r:id="rId36"/>
    <p:sldId id="377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Consolas" panose="020B0609020204030204" pitchFamily="49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60257A7-53FA-4071-8590-A5327ED22B71}">
          <p14:sldIdLst>
            <p14:sldId id="256"/>
            <p14:sldId id="372"/>
            <p14:sldId id="258"/>
            <p14:sldId id="346"/>
            <p14:sldId id="380"/>
            <p14:sldId id="370"/>
            <p14:sldId id="341"/>
            <p14:sldId id="311"/>
            <p14:sldId id="343"/>
            <p14:sldId id="344"/>
            <p14:sldId id="345"/>
            <p14:sldId id="364"/>
            <p14:sldId id="366"/>
            <p14:sldId id="383"/>
            <p14:sldId id="368"/>
            <p14:sldId id="369"/>
            <p14:sldId id="381"/>
            <p14:sldId id="376"/>
            <p14:sldId id="371"/>
            <p14:sldId id="320"/>
            <p14:sldId id="307"/>
            <p14:sldId id="309"/>
            <p14:sldId id="374"/>
            <p14:sldId id="373"/>
            <p14:sldId id="382"/>
            <p14:sldId id="351"/>
            <p14:sldId id="340"/>
            <p14:sldId id="379"/>
            <p14:sldId id="337"/>
            <p14:sldId id="319"/>
            <p14:sldId id="278"/>
            <p14:sldId id="310"/>
            <p14:sldId id="375"/>
            <p14:sldId id="378"/>
            <p14:sldId id="362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7386" autoAdjust="0"/>
  </p:normalViewPr>
  <p:slideViewPr>
    <p:cSldViewPr snapToObjects="1">
      <p:cViewPr varScale="1">
        <p:scale>
          <a:sx n="210" d="100"/>
          <a:sy n="210" d="100"/>
        </p:scale>
        <p:origin x="354" y="168"/>
      </p:cViewPr>
      <p:guideLst/>
    </p:cSldViewPr>
  </p:slideViewPr>
  <p:outlineViewPr>
    <p:cViewPr>
      <p:scale>
        <a:sx n="33" d="100"/>
        <a:sy n="33" d="100"/>
      </p:scale>
      <p:origin x="0" y="-388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BBF35-1D7F-47BC-AB7B-13AE5115AE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98F45456-01B8-4720-84B8-D6ECD0668FC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>
              <a:solidFill>
                <a:schemeClr val="tx2"/>
              </a:solidFill>
            </a:rPr>
            <a:t>SSH Connection Protocol</a:t>
          </a:r>
          <a:endParaRPr lang="de-DE" dirty="0">
            <a:solidFill>
              <a:schemeClr val="tx2"/>
            </a:solidFill>
          </a:endParaRPr>
        </a:p>
      </dgm:t>
    </dgm:pt>
    <dgm:pt modelId="{0A24C214-3B5D-45B8-8C54-2118349953F0}" type="parTrans" cxnId="{08BC18F7-C39D-4E7A-AE1E-DDAB0A240856}">
      <dgm:prSet/>
      <dgm:spPr/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97EEEA7C-9CFB-45AA-AA1E-52188AF8D5FA}" type="sibTrans" cxnId="{08BC18F7-C39D-4E7A-AE1E-DDAB0A240856}">
      <dgm:prSet/>
      <dgm:spPr/>
      <dgm:t>
        <a:bodyPr/>
        <a:lstStyle/>
        <a:p>
          <a:pPr>
            <a:lnSpc>
              <a:spcPct val="100000"/>
            </a:lnSpc>
          </a:pPr>
          <a:endParaRPr lang="de-DE">
            <a:solidFill>
              <a:schemeClr val="tx2"/>
            </a:solidFill>
          </a:endParaRPr>
        </a:p>
      </dgm:t>
    </dgm:pt>
    <dgm:pt modelId="{27E14F1E-2D75-44BA-90E4-2A96FCB595B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solidFill>
                <a:schemeClr val="tx2"/>
              </a:solidFill>
            </a:rPr>
            <a:t>SSH Authentication Protocol</a:t>
          </a:r>
        </a:p>
      </dgm:t>
    </dgm:pt>
    <dgm:pt modelId="{53780B3C-F3D4-4C63-B8DA-E2B18CD3270E}" type="parTrans" cxnId="{2CF6A34D-142D-4BE0-BDF0-0B36FF775BAA}">
      <dgm:prSet/>
      <dgm:spPr/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810A4AF1-26D7-4CF7-9579-4530C6C20D13}" type="sibTrans" cxnId="{2CF6A34D-142D-4BE0-BDF0-0B36FF775BAA}">
      <dgm:prSet/>
      <dgm:spPr/>
      <dgm:t>
        <a:bodyPr/>
        <a:lstStyle/>
        <a:p>
          <a:pPr>
            <a:lnSpc>
              <a:spcPct val="100000"/>
            </a:lnSpc>
          </a:pPr>
          <a:endParaRPr lang="de-DE">
            <a:solidFill>
              <a:schemeClr val="tx2"/>
            </a:solidFill>
          </a:endParaRPr>
        </a:p>
      </dgm:t>
    </dgm:pt>
    <dgm:pt modelId="{566055C0-45D5-47A1-A2F4-4E822622227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solidFill>
                <a:schemeClr val="tx2"/>
              </a:solidFill>
            </a:rPr>
            <a:t>SSH Transport Layer Protocol (TLP) </a:t>
          </a:r>
        </a:p>
      </dgm:t>
    </dgm:pt>
    <dgm:pt modelId="{7FB0A9EF-78C6-435C-8373-F112DBFA0137}" type="parTrans" cxnId="{831CF217-8CC1-4EF4-AD05-A5A906171E56}">
      <dgm:prSet/>
      <dgm:spPr/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96B1E1F8-8D6B-4F10-B429-C4711E2234F9}" type="sibTrans" cxnId="{831CF217-8CC1-4EF4-AD05-A5A906171E56}">
      <dgm:prSet/>
      <dgm:spPr/>
      <dgm:t>
        <a:bodyPr/>
        <a:lstStyle/>
        <a:p>
          <a:pPr>
            <a:lnSpc>
              <a:spcPct val="100000"/>
            </a:lnSpc>
          </a:pPr>
          <a:endParaRPr lang="de-DE">
            <a:solidFill>
              <a:schemeClr val="tx2"/>
            </a:solidFill>
          </a:endParaRPr>
        </a:p>
      </dgm:t>
    </dgm:pt>
    <dgm:pt modelId="{F1168800-AACE-43E9-B734-2CA1FE510DD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solidFill>
                <a:schemeClr val="tx2"/>
              </a:solidFill>
            </a:rPr>
            <a:t>TCP / IP</a:t>
          </a:r>
        </a:p>
      </dgm:t>
    </dgm:pt>
    <dgm:pt modelId="{6927EAA8-4447-4C20-BD4E-A3F905BE691B}" type="parTrans" cxnId="{0B713DA4-9E88-4055-B924-1B5C66AFAC1D}">
      <dgm:prSet/>
      <dgm:spPr/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330582BB-255E-45CB-8B77-B1B141F0094F}" type="sibTrans" cxnId="{0B713DA4-9E88-4055-B924-1B5C66AFAC1D}">
      <dgm:prSet/>
      <dgm:spPr/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AA0B54DE-EEB7-445E-9FD8-2247F03FAD2F}" type="pres">
      <dgm:prSet presAssocID="{881BBF35-1D7F-47BC-AB7B-13AE5115AE13}" presName="root" presStyleCnt="0">
        <dgm:presLayoutVars>
          <dgm:dir/>
          <dgm:resizeHandles val="exact"/>
        </dgm:presLayoutVars>
      </dgm:prSet>
      <dgm:spPr/>
    </dgm:pt>
    <dgm:pt modelId="{66CDF601-7816-4BFE-90F0-BC0AE07E8CA4}" type="pres">
      <dgm:prSet presAssocID="{98F45456-01B8-4720-84B8-D6ECD0668FCC}" presName="compNode" presStyleCnt="0"/>
      <dgm:spPr/>
    </dgm:pt>
    <dgm:pt modelId="{217B2DCB-CC54-4FE8-9C9E-93005B59E863}" type="pres">
      <dgm:prSet presAssocID="{98F45456-01B8-4720-84B8-D6ECD0668FCC}" presName="bgRect" presStyleLbl="bgShp" presStyleIdx="0" presStyleCnt="4"/>
      <dgm:spPr/>
    </dgm:pt>
    <dgm:pt modelId="{EB11A922-470B-4A2B-BAC5-249C9579E6B5}" type="pres">
      <dgm:prSet presAssocID="{98F45456-01B8-4720-84B8-D6ECD0668F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md (Terminal) mit einfarbiger Füllung"/>
        </a:ext>
      </dgm:extLst>
    </dgm:pt>
    <dgm:pt modelId="{1D90F5E4-5D70-49B1-AC0C-D2E2E2652CA7}" type="pres">
      <dgm:prSet presAssocID="{98F45456-01B8-4720-84B8-D6ECD0668FCC}" presName="spaceRect" presStyleCnt="0"/>
      <dgm:spPr/>
    </dgm:pt>
    <dgm:pt modelId="{59FBDDEA-ED47-422A-B960-B6F14504048C}" type="pres">
      <dgm:prSet presAssocID="{98F45456-01B8-4720-84B8-D6ECD0668FCC}" presName="parTx" presStyleLbl="revTx" presStyleIdx="0" presStyleCnt="4">
        <dgm:presLayoutVars>
          <dgm:chMax val="0"/>
          <dgm:chPref val="0"/>
        </dgm:presLayoutVars>
      </dgm:prSet>
      <dgm:spPr/>
    </dgm:pt>
    <dgm:pt modelId="{0FED8C9F-0045-437E-BF5B-A56E0008D878}" type="pres">
      <dgm:prSet presAssocID="{97EEEA7C-9CFB-45AA-AA1E-52188AF8D5FA}" presName="sibTrans" presStyleCnt="0"/>
      <dgm:spPr/>
    </dgm:pt>
    <dgm:pt modelId="{F9A382CB-78B8-4F8D-9B5F-8282AC2D3106}" type="pres">
      <dgm:prSet presAssocID="{27E14F1E-2D75-44BA-90E4-2A96FCB595B4}" presName="compNode" presStyleCnt="0"/>
      <dgm:spPr/>
    </dgm:pt>
    <dgm:pt modelId="{28215559-38FD-446E-B19F-B3268694C70E}" type="pres">
      <dgm:prSet presAssocID="{27E14F1E-2D75-44BA-90E4-2A96FCB595B4}" presName="bgRect" presStyleLbl="bgShp" presStyleIdx="1" presStyleCnt="4"/>
      <dgm:spPr/>
    </dgm:pt>
    <dgm:pt modelId="{97799EA6-C493-4A1F-887D-91A256E96FEC}" type="pres">
      <dgm:prSet presAssocID="{27E14F1E-2D75-44BA-90E4-2A96FCB595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lüssel mit einfarbiger Füllung"/>
        </a:ext>
      </dgm:extLst>
    </dgm:pt>
    <dgm:pt modelId="{F4F47344-1491-433C-BEF3-48591CC03310}" type="pres">
      <dgm:prSet presAssocID="{27E14F1E-2D75-44BA-90E4-2A96FCB595B4}" presName="spaceRect" presStyleCnt="0"/>
      <dgm:spPr/>
    </dgm:pt>
    <dgm:pt modelId="{A28782C9-7452-4DCE-AB23-0C3131AF80F2}" type="pres">
      <dgm:prSet presAssocID="{27E14F1E-2D75-44BA-90E4-2A96FCB595B4}" presName="parTx" presStyleLbl="revTx" presStyleIdx="1" presStyleCnt="4">
        <dgm:presLayoutVars>
          <dgm:chMax val="0"/>
          <dgm:chPref val="0"/>
        </dgm:presLayoutVars>
      </dgm:prSet>
      <dgm:spPr/>
    </dgm:pt>
    <dgm:pt modelId="{D94DA2B7-E391-41A7-ABFE-AE2B6DF2C8CB}" type="pres">
      <dgm:prSet presAssocID="{810A4AF1-26D7-4CF7-9579-4530C6C20D13}" presName="sibTrans" presStyleCnt="0"/>
      <dgm:spPr/>
    </dgm:pt>
    <dgm:pt modelId="{A55778AF-F438-491D-9F36-501E275E32FF}" type="pres">
      <dgm:prSet presAssocID="{566055C0-45D5-47A1-A2F4-4E8226222272}" presName="compNode" presStyleCnt="0"/>
      <dgm:spPr/>
    </dgm:pt>
    <dgm:pt modelId="{0D9B76A8-380B-4604-8B0A-EF59CCBEB882}" type="pres">
      <dgm:prSet presAssocID="{566055C0-45D5-47A1-A2F4-4E8226222272}" presName="bgRect" presStyleLbl="bgShp" presStyleIdx="2" presStyleCnt="4"/>
      <dgm:spPr/>
    </dgm:pt>
    <dgm:pt modelId="{72B544AB-82FA-4BE2-ABE9-B2354E2A9341}" type="pres">
      <dgm:prSet presAssocID="{566055C0-45D5-47A1-A2F4-4E822622227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achtel mit einfarbiger Füllung"/>
        </a:ext>
      </dgm:extLst>
    </dgm:pt>
    <dgm:pt modelId="{6F7F563C-84E0-4D99-B1FA-821AEA842F63}" type="pres">
      <dgm:prSet presAssocID="{566055C0-45D5-47A1-A2F4-4E8226222272}" presName="spaceRect" presStyleCnt="0"/>
      <dgm:spPr/>
    </dgm:pt>
    <dgm:pt modelId="{E09D919F-0F28-4530-87A4-1DC7AAAB285B}" type="pres">
      <dgm:prSet presAssocID="{566055C0-45D5-47A1-A2F4-4E8226222272}" presName="parTx" presStyleLbl="revTx" presStyleIdx="2" presStyleCnt="4">
        <dgm:presLayoutVars>
          <dgm:chMax val="0"/>
          <dgm:chPref val="0"/>
        </dgm:presLayoutVars>
      </dgm:prSet>
      <dgm:spPr/>
    </dgm:pt>
    <dgm:pt modelId="{31DDF79F-0B01-4B91-A78A-F6C486B82BF3}" type="pres">
      <dgm:prSet presAssocID="{96B1E1F8-8D6B-4F10-B429-C4711E2234F9}" presName="sibTrans" presStyleCnt="0"/>
      <dgm:spPr/>
    </dgm:pt>
    <dgm:pt modelId="{497393FC-DFE9-46E2-ABEE-49F31FEDF70F}" type="pres">
      <dgm:prSet presAssocID="{F1168800-AACE-43E9-B734-2CA1FE510DD8}" presName="compNode" presStyleCnt="0"/>
      <dgm:spPr/>
    </dgm:pt>
    <dgm:pt modelId="{C520BD57-81DB-483E-93E2-FB6D5D297887}" type="pres">
      <dgm:prSet presAssocID="{F1168800-AACE-43E9-B734-2CA1FE510DD8}" presName="bgRect" presStyleLbl="bgShp" presStyleIdx="3" presStyleCnt="4"/>
      <dgm:spPr/>
    </dgm:pt>
    <dgm:pt modelId="{D900F34F-FA56-47FE-AF47-385FED7CD1C8}" type="pres">
      <dgm:prSet presAssocID="{F1168800-AACE-43E9-B734-2CA1FE510D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thernet mit einfarbiger Füllung"/>
        </a:ext>
      </dgm:extLst>
    </dgm:pt>
    <dgm:pt modelId="{8374CAE5-481F-4697-8BD4-9776DC3B7FD3}" type="pres">
      <dgm:prSet presAssocID="{F1168800-AACE-43E9-B734-2CA1FE510DD8}" presName="spaceRect" presStyleCnt="0"/>
      <dgm:spPr/>
    </dgm:pt>
    <dgm:pt modelId="{BA029AD0-1DC2-43A0-BD72-9BB8CAFB2E8F}" type="pres">
      <dgm:prSet presAssocID="{F1168800-AACE-43E9-B734-2CA1FE510DD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E45817-F54F-4741-ABF2-8A4DEE655D71}" type="presOf" srcId="{98F45456-01B8-4720-84B8-D6ECD0668FCC}" destId="{59FBDDEA-ED47-422A-B960-B6F14504048C}" srcOrd="0" destOrd="0" presId="urn:microsoft.com/office/officeart/2018/2/layout/IconVerticalSolidList"/>
    <dgm:cxn modelId="{831CF217-8CC1-4EF4-AD05-A5A906171E56}" srcId="{881BBF35-1D7F-47BC-AB7B-13AE5115AE13}" destId="{566055C0-45D5-47A1-A2F4-4E8226222272}" srcOrd="2" destOrd="0" parTransId="{7FB0A9EF-78C6-435C-8373-F112DBFA0137}" sibTransId="{96B1E1F8-8D6B-4F10-B429-C4711E2234F9}"/>
    <dgm:cxn modelId="{28D6612D-9028-43E1-B806-F540A624083B}" type="presOf" srcId="{881BBF35-1D7F-47BC-AB7B-13AE5115AE13}" destId="{AA0B54DE-EEB7-445E-9FD8-2247F03FAD2F}" srcOrd="0" destOrd="0" presId="urn:microsoft.com/office/officeart/2018/2/layout/IconVerticalSolidList"/>
    <dgm:cxn modelId="{2CF6A34D-142D-4BE0-BDF0-0B36FF775BAA}" srcId="{881BBF35-1D7F-47BC-AB7B-13AE5115AE13}" destId="{27E14F1E-2D75-44BA-90E4-2A96FCB595B4}" srcOrd="1" destOrd="0" parTransId="{53780B3C-F3D4-4C63-B8DA-E2B18CD3270E}" sibTransId="{810A4AF1-26D7-4CF7-9579-4530C6C20D13}"/>
    <dgm:cxn modelId="{0B713DA4-9E88-4055-B924-1B5C66AFAC1D}" srcId="{881BBF35-1D7F-47BC-AB7B-13AE5115AE13}" destId="{F1168800-AACE-43E9-B734-2CA1FE510DD8}" srcOrd="3" destOrd="0" parTransId="{6927EAA8-4447-4C20-BD4E-A3F905BE691B}" sibTransId="{330582BB-255E-45CB-8B77-B1B141F0094F}"/>
    <dgm:cxn modelId="{AFC735C3-7FA8-4EAE-89BC-9FE54D0B5B1F}" type="presOf" srcId="{27E14F1E-2D75-44BA-90E4-2A96FCB595B4}" destId="{A28782C9-7452-4DCE-AB23-0C3131AF80F2}" srcOrd="0" destOrd="0" presId="urn:microsoft.com/office/officeart/2018/2/layout/IconVerticalSolidList"/>
    <dgm:cxn modelId="{DDA977CA-5987-4AF2-A17B-99D4339252E0}" type="presOf" srcId="{566055C0-45D5-47A1-A2F4-4E8226222272}" destId="{E09D919F-0F28-4530-87A4-1DC7AAAB285B}" srcOrd="0" destOrd="0" presId="urn:microsoft.com/office/officeart/2018/2/layout/IconVerticalSolidList"/>
    <dgm:cxn modelId="{8EC093EE-FC98-43B5-92FA-B5740D7D975D}" type="presOf" srcId="{F1168800-AACE-43E9-B734-2CA1FE510DD8}" destId="{BA029AD0-1DC2-43A0-BD72-9BB8CAFB2E8F}" srcOrd="0" destOrd="0" presId="urn:microsoft.com/office/officeart/2018/2/layout/IconVerticalSolidList"/>
    <dgm:cxn modelId="{08BC18F7-C39D-4E7A-AE1E-DDAB0A240856}" srcId="{881BBF35-1D7F-47BC-AB7B-13AE5115AE13}" destId="{98F45456-01B8-4720-84B8-D6ECD0668FCC}" srcOrd="0" destOrd="0" parTransId="{0A24C214-3B5D-45B8-8C54-2118349953F0}" sibTransId="{97EEEA7C-9CFB-45AA-AA1E-52188AF8D5FA}"/>
    <dgm:cxn modelId="{FF291A01-4504-40D8-9C62-852F68112B08}" type="presParOf" srcId="{AA0B54DE-EEB7-445E-9FD8-2247F03FAD2F}" destId="{66CDF601-7816-4BFE-90F0-BC0AE07E8CA4}" srcOrd="0" destOrd="0" presId="urn:microsoft.com/office/officeart/2018/2/layout/IconVerticalSolidList"/>
    <dgm:cxn modelId="{D5B28FC6-F038-4ABC-8D6A-777DFC2B2D30}" type="presParOf" srcId="{66CDF601-7816-4BFE-90F0-BC0AE07E8CA4}" destId="{217B2DCB-CC54-4FE8-9C9E-93005B59E863}" srcOrd="0" destOrd="0" presId="urn:microsoft.com/office/officeart/2018/2/layout/IconVerticalSolidList"/>
    <dgm:cxn modelId="{F71860E5-5858-4C10-BD24-6AD7A7CA9681}" type="presParOf" srcId="{66CDF601-7816-4BFE-90F0-BC0AE07E8CA4}" destId="{EB11A922-470B-4A2B-BAC5-249C9579E6B5}" srcOrd="1" destOrd="0" presId="urn:microsoft.com/office/officeart/2018/2/layout/IconVerticalSolidList"/>
    <dgm:cxn modelId="{5E1B2E98-8651-46A3-9EF5-012C22A53193}" type="presParOf" srcId="{66CDF601-7816-4BFE-90F0-BC0AE07E8CA4}" destId="{1D90F5E4-5D70-49B1-AC0C-D2E2E2652CA7}" srcOrd="2" destOrd="0" presId="urn:microsoft.com/office/officeart/2018/2/layout/IconVerticalSolidList"/>
    <dgm:cxn modelId="{E7ECA687-00D3-4527-B3F3-638E0EBA4A0C}" type="presParOf" srcId="{66CDF601-7816-4BFE-90F0-BC0AE07E8CA4}" destId="{59FBDDEA-ED47-422A-B960-B6F14504048C}" srcOrd="3" destOrd="0" presId="urn:microsoft.com/office/officeart/2018/2/layout/IconVerticalSolidList"/>
    <dgm:cxn modelId="{88BD5609-DF78-4AD3-AD5A-12A9F48C8ABC}" type="presParOf" srcId="{AA0B54DE-EEB7-445E-9FD8-2247F03FAD2F}" destId="{0FED8C9F-0045-437E-BF5B-A56E0008D878}" srcOrd="1" destOrd="0" presId="urn:microsoft.com/office/officeart/2018/2/layout/IconVerticalSolidList"/>
    <dgm:cxn modelId="{F8F37E4E-C314-4982-A76D-9FE02DC6356B}" type="presParOf" srcId="{AA0B54DE-EEB7-445E-9FD8-2247F03FAD2F}" destId="{F9A382CB-78B8-4F8D-9B5F-8282AC2D3106}" srcOrd="2" destOrd="0" presId="urn:microsoft.com/office/officeart/2018/2/layout/IconVerticalSolidList"/>
    <dgm:cxn modelId="{99A9818D-197B-4E38-AD68-D22D4A614ED9}" type="presParOf" srcId="{F9A382CB-78B8-4F8D-9B5F-8282AC2D3106}" destId="{28215559-38FD-446E-B19F-B3268694C70E}" srcOrd="0" destOrd="0" presId="urn:microsoft.com/office/officeart/2018/2/layout/IconVerticalSolidList"/>
    <dgm:cxn modelId="{C3A237A7-22BF-434A-AC11-05D9AE2A9DBF}" type="presParOf" srcId="{F9A382CB-78B8-4F8D-9B5F-8282AC2D3106}" destId="{97799EA6-C493-4A1F-887D-91A256E96FEC}" srcOrd="1" destOrd="0" presId="urn:microsoft.com/office/officeart/2018/2/layout/IconVerticalSolidList"/>
    <dgm:cxn modelId="{14D29100-21A8-41A6-B819-2EE61543D744}" type="presParOf" srcId="{F9A382CB-78B8-4F8D-9B5F-8282AC2D3106}" destId="{F4F47344-1491-433C-BEF3-48591CC03310}" srcOrd="2" destOrd="0" presId="urn:microsoft.com/office/officeart/2018/2/layout/IconVerticalSolidList"/>
    <dgm:cxn modelId="{F7C9DCF6-1B52-4D0A-A3F7-1FFB9EF12C8B}" type="presParOf" srcId="{F9A382CB-78B8-4F8D-9B5F-8282AC2D3106}" destId="{A28782C9-7452-4DCE-AB23-0C3131AF80F2}" srcOrd="3" destOrd="0" presId="urn:microsoft.com/office/officeart/2018/2/layout/IconVerticalSolidList"/>
    <dgm:cxn modelId="{C43C192F-C3EE-4D28-B5EE-3E2F3A6D6735}" type="presParOf" srcId="{AA0B54DE-EEB7-445E-9FD8-2247F03FAD2F}" destId="{D94DA2B7-E391-41A7-ABFE-AE2B6DF2C8CB}" srcOrd="3" destOrd="0" presId="urn:microsoft.com/office/officeart/2018/2/layout/IconVerticalSolidList"/>
    <dgm:cxn modelId="{4066B5D9-EFD4-4660-8CE9-1D6709BB6913}" type="presParOf" srcId="{AA0B54DE-EEB7-445E-9FD8-2247F03FAD2F}" destId="{A55778AF-F438-491D-9F36-501E275E32FF}" srcOrd="4" destOrd="0" presId="urn:microsoft.com/office/officeart/2018/2/layout/IconVerticalSolidList"/>
    <dgm:cxn modelId="{F1DD97D7-D820-4E4A-9F79-995CAFF48316}" type="presParOf" srcId="{A55778AF-F438-491D-9F36-501E275E32FF}" destId="{0D9B76A8-380B-4604-8B0A-EF59CCBEB882}" srcOrd="0" destOrd="0" presId="urn:microsoft.com/office/officeart/2018/2/layout/IconVerticalSolidList"/>
    <dgm:cxn modelId="{8FA26C19-2894-40F5-A92C-77737604DFDF}" type="presParOf" srcId="{A55778AF-F438-491D-9F36-501E275E32FF}" destId="{72B544AB-82FA-4BE2-ABE9-B2354E2A9341}" srcOrd="1" destOrd="0" presId="urn:microsoft.com/office/officeart/2018/2/layout/IconVerticalSolidList"/>
    <dgm:cxn modelId="{87E84C39-048E-4EB3-A67E-452203C95D89}" type="presParOf" srcId="{A55778AF-F438-491D-9F36-501E275E32FF}" destId="{6F7F563C-84E0-4D99-B1FA-821AEA842F63}" srcOrd="2" destOrd="0" presId="urn:microsoft.com/office/officeart/2018/2/layout/IconVerticalSolidList"/>
    <dgm:cxn modelId="{D2C9B53C-02ED-450E-8B18-61E31486F925}" type="presParOf" srcId="{A55778AF-F438-491D-9F36-501E275E32FF}" destId="{E09D919F-0F28-4530-87A4-1DC7AAAB285B}" srcOrd="3" destOrd="0" presId="urn:microsoft.com/office/officeart/2018/2/layout/IconVerticalSolidList"/>
    <dgm:cxn modelId="{14C2EED9-CA7F-497C-B9F9-0B1B640D32BA}" type="presParOf" srcId="{AA0B54DE-EEB7-445E-9FD8-2247F03FAD2F}" destId="{31DDF79F-0B01-4B91-A78A-F6C486B82BF3}" srcOrd="5" destOrd="0" presId="urn:microsoft.com/office/officeart/2018/2/layout/IconVerticalSolidList"/>
    <dgm:cxn modelId="{1C4F97DF-7526-448F-9CF4-DF0587AE4DA9}" type="presParOf" srcId="{AA0B54DE-EEB7-445E-9FD8-2247F03FAD2F}" destId="{497393FC-DFE9-46E2-ABEE-49F31FEDF70F}" srcOrd="6" destOrd="0" presId="urn:microsoft.com/office/officeart/2018/2/layout/IconVerticalSolidList"/>
    <dgm:cxn modelId="{2D101B61-EB4F-49F3-B411-838CAB93A3B6}" type="presParOf" srcId="{497393FC-DFE9-46E2-ABEE-49F31FEDF70F}" destId="{C520BD57-81DB-483E-93E2-FB6D5D297887}" srcOrd="0" destOrd="0" presId="urn:microsoft.com/office/officeart/2018/2/layout/IconVerticalSolidList"/>
    <dgm:cxn modelId="{46778E6C-93E7-4B06-9EB0-6436A5684107}" type="presParOf" srcId="{497393FC-DFE9-46E2-ABEE-49F31FEDF70F}" destId="{D900F34F-FA56-47FE-AF47-385FED7CD1C8}" srcOrd="1" destOrd="0" presId="urn:microsoft.com/office/officeart/2018/2/layout/IconVerticalSolidList"/>
    <dgm:cxn modelId="{D927F166-B72E-4F39-A50B-9325780D2918}" type="presParOf" srcId="{497393FC-DFE9-46E2-ABEE-49F31FEDF70F}" destId="{8374CAE5-481F-4697-8BD4-9776DC3B7FD3}" srcOrd="2" destOrd="0" presId="urn:microsoft.com/office/officeart/2018/2/layout/IconVerticalSolidList"/>
    <dgm:cxn modelId="{FB5662E4-DC1B-4131-B0A9-88B2DE1F44A9}" type="presParOf" srcId="{497393FC-DFE9-46E2-ABEE-49F31FEDF70F}" destId="{BA029AD0-1DC2-43A0-BD72-9BB8CAFB2E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BCD6D-42E0-4BB3-93D9-A7C0A5F3A9C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278D85-6BAF-4351-8744-2A011884CB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baseline="0" dirty="0" err="1">
              <a:solidFill>
                <a:schemeClr val="tx2"/>
              </a:solidFill>
            </a:rPr>
            <a:t>Confidentiality</a:t>
          </a:r>
          <a:endParaRPr lang="en-US" dirty="0">
            <a:solidFill>
              <a:schemeClr val="tx2"/>
            </a:solidFill>
          </a:endParaRPr>
        </a:p>
      </dgm:t>
    </dgm:pt>
    <dgm:pt modelId="{7328C1EE-BFA2-433A-A3A2-AE64659A9E86}" type="parTrans" cxnId="{8161529E-8C06-4A3E-8535-FB85EB7740F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824CCC6-1D91-494D-BC73-F8111EC8A7CF}" type="sibTrans" cxnId="{8161529E-8C06-4A3E-8535-FB85EB7740F0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tx2"/>
            </a:solidFill>
          </a:endParaRPr>
        </a:p>
      </dgm:t>
    </dgm:pt>
    <dgm:pt modelId="{3DFC8AA9-E8C4-4219-A130-0DC6FCBF83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baseline="0" dirty="0">
              <a:solidFill>
                <a:schemeClr val="tx2"/>
              </a:solidFill>
            </a:rPr>
            <a:t>Integrity</a:t>
          </a:r>
          <a:endParaRPr lang="en-US" dirty="0">
            <a:solidFill>
              <a:schemeClr val="tx2"/>
            </a:solidFill>
          </a:endParaRPr>
        </a:p>
      </dgm:t>
    </dgm:pt>
    <dgm:pt modelId="{AA036B5C-67AB-4766-85C3-FEBC162F7D67}" type="parTrans" cxnId="{6207E282-972E-4F04-97C3-25C851BAFC9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E7F9100-68AE-47F2-9E62-E5714D58E31F}" type="sibTrans" cxnId="{6207E282-972E-4F04-97C3-25C851BAFC99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tx2"/>
            </a:solidFill>
          </a:endParaRPr>
        </a:p>
      </dgm:t>
    </dgm:pt>
    <dgm:pt modelId="{9EA0A1BC-C006-447B-83EB-37D67E19138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baseline="0" dirty="0">
              <a:solidFill>
                <a:schemeClr val="tx2"/>
              </a:solidFill>
            </a:rPr>
            <a:t>Server Authentication</a:t>
          </a:r>
          <a:endParaRPr lang="en-US" dirty="0">
            <a:solidFill>
              <a:schemeClr val="tx2"/>
            </a:solidFill>
          </a:endParaRPr>
        </a:p>
      </dgm:t>
    </dgm:pt>
    <dgm:pt modelId="{238A551A-6CE8-4BF5-A056-A38BC2D40B66}" type="parTrans" cxnId="{091A1A18-0C87-449B-AFCE-85023BCB030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DE07144-57F5-4059-B56F-42DF4E6AE74E}" type="sibTrans" cxnId="{091A1A18-0C87-449B-AFCE-85023BCB030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AE497C8-A242-4C1B-A46A-5481876D36D9}">
      <dgm:prSet/>
      <dgm:spPr/>
      <dgm:t>
        <a:bodyPr spcFirstLastPara="0" vert="horz" wrap="square" lIns="0" tIns="0" rIns="0" bIns="0" numCol="1" spcCol="1270" anchor="t" anchorCtr="0"/>
        <a:lstStyle/>
        <a:p>
          <a:pPr>
            <a:lnSpc>
              <a:spcPct val="100000"/>
            </a:lnSpc>
            <a:defRPr cap="all"/>
          </a:pPr>
          <a:r>
            <a:rPr lang="de-DE" b="1" kern="1200" baseline="0" dirty="0">
              <a:solidFill>
                <a:schemeClr val="tx2"/>
              </a:solidFill>
            </a:rPr>
            <a:t>Authenticity</a:t>
          </a:r>
          <a:endParaRPr lang="en-US" kern="1200" dirty="0">
            <a:solidFill>
              <a:schemeClr val="tx2"/>
            </a:solidFill>
          </a:endParaRPr>
        </a:p>
      </dgm:t>
    </dgm:pt>
    <dgm:pt modelId="{EE821CCA-9F60-47CF-8506-43A26E2A98FA}" type="parTrans" cxnId="{3FFE5C3E-D736-47B3-82B1-BE0BD0959C85}">
      <dgm:prSet/>
      <dgm:spPr/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A02FF0B1-AC69-46DE-B4D6-5A65F7AB50BB}" type="sibTrans" cxnId="{3FFE5C3E-D736-47B3-82B1-BE0BD0959C85}">
      <dgm:prSet/>
      <dgm:spPr/>
      <dgm:t>
        <a:bodyPr/>
        <a:lstStyle/>
        <a:p>
          <a:pPr>
            <a:lnSpc>
              <a:spcPct val="100000"/>
            </a:lnSpc>
          </a:pPr>
          <a:endParaRPr lang="de-DE">
            <a:solidFill>
              <a:schemeClr val="tx2"/>
            </a:solidFill>
          </a:endParaRPr>
        </a:p>
      </dgm:t>
    </dgm:pt>
    <dgm:pt modelId="{631CEEEC-71BA-4252-B0CD-2B1C4428176A}" type="pres">
      <dgm:prSet presAssocID="{2EDBCD6D-42E0-4BB3-93D9-A7C0A5F3A9C0}" presName="root" presStyleCnt="0">
        <dgm:presLayoutVars>
          <dgm:dir/>
          <dgm:resizeHandles val="exact"/>
        </dgm:presLayoutVars>
      </dgm:prSet>
      <dgm:spPr/>
    </dgm:pt>
    <dgm:pt modelId="{2458F2F7-7CF3-4726-8B6D-46CE652F04BD}" type="pres">
      <dgm:prSet presAssocID="{35278D85-6BAF-4351-8744-2A011884CB27}" presName="compNode" presStyleCnt="0"/>
      <dgm:spPr/>
    </dgm:pt>
    <dgm:pt modelId="{E3327725-74C3-4C69-A039-A34F7CA79113}" type="pres">
      <dgm:prSet presAssocID="{35278D85-6BAF-4351-8744-2A011884CB2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F52BFEB-349B-4F83-B67A-E99B2A149482}" type="pres">
      <dgm:prSet presAssocID="{35278D85-6BAF-4351-8744-2A011884CB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rren"/>
        </a:ext>
      </dgm:extLst>
    </dgm:pt>
    <dgm:pt modelId="{CB2067D6-B09A-4EB1-924C-668238FD0CC6}" type="pres">
      <dgm:prSet presAssocID="{35278D85-6BAF-4351-8744-2A011884CB27}" presName="spaceRect" presStyleCnt="0"/>
      <dgm:spPr/>
    </dgm:pt>
    <dgm:pt modelId="{CC6F48A0-D048-4B26-B7EA-890AF59EF215}" type="pres">
      <dgm:prSet presAssocID="{35278D85-6BAF-4351-8744-2A011884CB27}" presName="textRect" presStyleLbl="revTx" presStyleIdx="0" presStyleCnt="4">
        <dgm:presLayoutVars>
          <dgm:chMax val="1"/>
          <dgm:chPref val="1"/>
        </dgm:presLayoutVars>
      </dgm:prSet>
      <dgm:spPr/>
    </dgm:pt>
    <dgm:pt modelId="{CDDF766A-A03C-474A-9002-201505877ED5}" type="pres">
      <dgm:prSet presAssocID="{A824CCC6-1D91-494D-BC73-F8111EC8A7CF}" presName="sibTrans" presStyleCnt="0"/>
      <dgm:spPr/>
    </dgm:pt>
    <dgm:pt modelId="{ECE3B9FD-3577-46FB-933E-B1989449B8B0}" type="pres">
      <dgm:prSet presAssocID="{3DFC8AA9-E8C4-4219-A130-0DC6FCBF83DE}" presName="compNode" presStyleCnt="0"/>
      <dgm:spPr/>
    </dgm:pt>
    <dgm:pt modelId="{12827E64-45C3-49F5-BF63-52E7630BA38D}" type="pres">
      <dgm:prSet presAssocID="{3DFC8AA9-E8C4-4219-A130-0DC6FCBF83DE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F597940-2240-4D7C-8251-51D8DF91A010}" type="pres">
      <dgm:prSet presAssocID="{3DFC8AA9-E8C4-4219-A130-0DC6FCBF83D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är mit einfarbiger Füllung"/>
        </a:ext>
      </dgm:extLst>
    </dgm:pt>
    <dgm:pt modelId="{2623D848-E479-4E0B-B138-D160CD5DAF99}" type="pres">
      <dgm:prSet presAssocID="{3DFC8AA9-E8C4-4219-A130-0DC6FCBF83DE}" presName="spaceRect" presStyleCnt="0"/>
      <dgm:spPr/>
    </dgm:pt>
    <dgm:pt modelId="{8AE8AC15-83BA-4A32-8D77-266542BBA9F3}" type="pres">
      <dgm:prSet presAssocID="{3DFC8AA9-E8C4-4219-A130-0DC6FCBF83DE}" presName="textRect" presStyleLbl="revTx" presStyleIdx="1" presStyleCnt="4">
        <dgm:presLayoutVars>
          <dgm:chMax val="1"/>
          <dgm:chPref val="1"/>
        </dgm:presLayoutVars>
      </dgm:prSet>
      <dgm:spPr/>
    </dgm:pt>
    <dgm:pt modelId="{EFA3F992-22B4-4BEF-B26D-2D88FBD71523}" type="pres">
      <dgm:prSet presAssocID="{FE7F9100-68AE-47F2-9E62-E5714D58E31F}" presName="sibTrans" presStyleCnt="0"/>
      <dgm:spPr/>
    </dgm:pt>
    <dgm:pt modelId="{4EF6AD1E-D873-40A6-9DFD-361D82DB515E}" type="pres">
      <dgm:prSet presAssocID="{6AE497C8-A242-4C1B-A46A-5481876D36D9}" presName="compNode" presStyleCnt="0"/>
      <dgm:spPr/>
    </dgm:pt>
    <dgm:pt modelId="{7B414B70-9F23-4B45-991A-3209B873BCC6}" type="pres">
      <dgm:prSet presAssocID="{6AE497C8-A242-4C1B-A46A-5481876D36D9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FB1DC23-4CC4-4763-951F-46B1BB4C9CB3}" type="pres">
      <dgm:prSet presAssocID="{6AE497C8-A242-4C1B-A46A-5481876D36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mit einfarbiger Füllung"/>
        </a:ext>
      </dgm:extLst>
    </dgm:pt>
    <dgm:pt modelId="{FE0D08E3-DA4A-4742-90AB-C20F7F1B9AF7}" type="pres">
      <dgm:prSet presAssocID="{6AE497C8-A242-4C1B-A46A-5481876D36D9}" presName="spaceRect" presStyleCnt="0"/>
      <dgm:spPr/>
    </dgm:pt>
    <dgm:pt modelId="{42B0F3B8-B6E4-4507-99E1-18997F5E036B}" type="pres">
      <dgm:prSet presAssocID="{6AE497C8-A242-4C1B-A46A-5481876D36D9}" presName="textRect" presStyleLbl="revTx" presStyleIdx="2" presStyleCnt="4">
        <dgm:presLayoutVars>
          <dgm:chMax val="1"/>
          <dgm:chPref val="1"/>
        </dgm:presLayoutVars>
      </dgm:prSet>
      <dgm:spPr/>
    </dgm:pt>
    <dgm:pt modelId="{77744293-87CF-46EE-A394-4F72BA4E1006}" type="pres">
      <dgm:prSet presAssocID="{A02FF0B1-AC69-46DE-B4D6-5A65F7AB50BB}" presName="sibTrans" presStyleCnt="0"/>
      <dgm:spPr/>
    </dgm:pt>
    <dgm:pt modelId="{1F2D0AA8-8C15-4D9B-B0AA-DA62FC4F159D}" type="pres">
      <dgm:prSet presAssocID="{9EA0A1BC-C006-447B-83EB-37D67E191386}" presName="compNode" presStyleCnt="0"/>
      <dgm:spPr/>
    </dgm:pt>
    <dgm:pt modelId="{73479443-C178-4157-92C9-7A3AC8869113}" type="pres">
      <dgm:prSet presAssocID="{9EA0A1BC-C006-447B-83EB-37D67E191386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9F4AC0A-4E81-4979-92F8-8FF8229B9654}" type="pres">
      <dgm:prSet presAssocID="{9EA0A1BC-C006-447B-83EB-37D67E1913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 mit einfarbiger Füllung"/>
        </a:ext>
      </dgm:extLst>
    </dgm:pt>
    <dgm:pt modelId="{EE4260EB-D2BA-4D8F-B991-BD0C100DBF4F}" type="pres">
      <dgm:prSet presAssocID="{9EA0A1BC-C006-447B-83EB-37D67E191386}" presName="spaceRect" presStyleCnt="0"/>
      <dgm:spPr/>
    </dgm:pt>
    <dgm:pt modelId="{8E2CE3A0-28EB-45EC-8C7E-796D126441BA}" type="pres">
      <dgm:prSet presAssocID="{9EA0A1BC-C006-447B-83EB-37D67E19138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91A1A18-0C87-449B-AFCE-85023BCB0303}" srcId="{2EDBCD6D-42E0-4BB3-93D9-A7C0A5F3A9C0}" destId="{9EA0A1BC-C006-447B-83EB-37D67E191386}" srcOrd="3" destOrd="0" parTransId="{238A551A-6CE8-4BF5-A056-A38BC2D40B66}" sibTransId="{CDE07144-57F5-4059-B56F-42DF4E6AE74E}"/>
    <dgm:cxn modelId="{7DE55C2A-3F2F-435C-BCB5-1E1ADBC6CBED}" type="presOf" srcId="{3DFC8AA9-E8C4-4219-A130-0DC6FCBF83DE}" destId="{8AE8AC15-83BA-4A32-8D77-266542BBA9F3}" srcOrd="0" destOrd="0" presId="urn:microsoft.com/office/officeart/2018/5/layout/IconLeafLabelList"/>
    <dgm:cxn modelId="{3FFE5C3E-D736-47B3-82B1-BE0BD0959C85}" srcId="{2EDBCD6D-42E0-4BB3-93D9-A7C0A5F3A9C0}" destId="{6AE497C8-A242-4C1B-A46A-5481876D36D9}" srcOrd="2" destOrd="0" parTransId="{EE821CCA-9F60-47CF-8506-43A26E2A98FA}" sibTransId="{A02FF0B1-AC69-46DE-B4D6-5A65F7AB50BB}"/>
    <dgm:cxn modelId="{64685E64-61B5-494D-B9BD-C5B53301D092}" type="presOf" srcId="{2EDBCD6D-42E0-4BB3-93D9-A7C0A5F3A9C0}" destId="{631CEEEC-71BA-4252-B0CD-2B1C4428176A}" srcOrd="0" destOrd="0" presId="urn:microsoft.com/office/officeart/2018/5/layout/IconLeafLabelList"/>
    <dgm:cxn modelId="{6207E282-972E-4F04-97C3-25C851BAFC99}" srcId="{2EDBCD6D-42E0-4BB3-93D9-A7C0A5F3A9C0}" destId="{3DFC8AA9-E8C4-4219-A130-0DC6FCBF83DE}" srcOrd="1" destOrd="0" parTransId="{AA036B5C-67AB-4766-85C3-FEBC162F7D67}" sibTransId="{FE7F9100-68AE-47F2-9E62-E5714D58E31F}"/>
    <dgm:cxn modelId="{FAC1BD88-4FA1-4C42-9F53-7217B6DD2A52}" type="presOf" srcId="{35278D85-6BAF-4351-8744-2A011884CB27}" destId="{CC6F48A0-D048-4B26-B7EA-890AF59EF215}" srcOrd="0" destOrd="0" presId="urn:microsoft.com/office/officeart/2018/5/layout/IconLeafLabelList"/>
    <dgm:cxn modelId="{8161529E-8C06-4A3E-8535-FB85EB7740F0}" srcId="{2EDBCD6D-42E0-4BB3-93D9-A7C0A5F3A9C0}" destId="{35278D85-6BAF-4351-8744-2A011884CB27}" srcOrd="0" destOrd="0" parTransId="{7328C1EE-BFA2-433A-A3A2-AE64659A9E86}" sibTransId="{A824CCC6-1D91-494D-BC73-F8111EC8A7CF}"/>
    <dgm:cxn modelId="{8181F3D3-B87B-4C0D-A345-7849AD1148AB}" type="presOf" srcId="{6AE497C8-A242-4C1B-A46A-5481876D36D9}" destId="{42B0F3B8-B6E4-4507-99E1-18997F5E036B}" srcOrd="0" destOrd="0" presId="urn:microsoft.com/office/officeart/2018/5/layout/IconLeafLabelList"/>
    <dgm:cxn modelId="{BF1A79F0-7BEB-4F61-9D07-BEF542F2FE68}" type="presOf" srcId="{9EA0A1BC-C006-447B-83EB-37D67E191386}" destId="{8E2CE3A0-28EB-45EC-8C7E-796D126441BA}" srcOrd="0" destOrd="0" presId="urn:microsoft.com/office/officeart/2018/5/layout/IconLeafLabelList"/>
    <dgm:cxn modelId="{9A18D636-F0E8-41C2-A759-8376E1636D2F}" type="presParOf" srcId="{631CEEEC-71BA-4252-B0CD-2B1C4428176A}" destId="{2458F2F7-7CF3-4726-8B6D-46CE652F04BD}" srcOrd="0" destOrd="0" presId="urn:microsoft.com/office/officeart/2018/5/layout/IconLeafLabelList"/>
    <dgm:cxn modelId="{6487A242-20A9-461D-AE4B-B512177A79C6}" type="presParOf" srcId="{2458F2F7-7CF3-4726-8B6D-46CE652F04BD}" destId="{E3327725-74C3-4C69-A039-A34F7CA79113}" srcOrd="0" destOrd="0" presId="urn:microsoft.com/office/officeart/2018/5/layout/IconLeafLabelList"/>
    <dgm:cxn modelId="{702713FB-5B65-4F5B-837E-69D9C63C56E9}" type="presParOf" srcId="{2458F2F7-7CF3-4726-8B6D-46CE652F04BD}" destId="{CF52BFEB-349B-4F83-B67A-E99B2A149482}" srcOrd="1" destOrd="0" presId="urn:microsoft.com/office/officeart/2018/5/layout/IconLeafLabelList"/>
    <dgm:cxn modelId="{442EBE3A-99FF-47F0-A13C-C9A9AE1E408F}" type="presParOf" srcId="{2458F2F7-7CF3-4726-8B6D-46CE652F04BD}" destId="{CB2067D6-B09A-4EB1-924C-668238FD0CC6}" srcOrd="2" destOrd="0" presId="urn:microsoft.com/office/officeart/2018/5/layout/IconLeafLabelList"/>
    <dgm:cxn modelId="{00B60B33-E0CC-46D9-A400-767B425BBF01}" type="presParOf" srcId="{2458F2F7-7CF3-4726-8B6D-46CE652F04BD}" destId="{CC6F48A0-D048-4B26-B7EA-890AF59EF215}" srcOrd="3" destOrd="0" presId="urn:microsoft.com/office/officeart/2018/5/layout/IconLeafLabelList"/>
    <dgm:cxn modelId="{C5CD89EA-5A08-4D44-8D8B-E934430E09B8}" type="presParOf" srcId="{631CEEEC-71BA-4252-B0CD-2B1C4428176A}" destId="{CDDF766A-A03C-474A-9002-201505877ED5}" srcOrd="1" destOrd="0" presId="urn:microsoft.com/office/officeart/2018/5/layout/IconLeafLabelList"/>
    <dgm:cxn modelId="{CDC2F9E2-5532-461F-BEBC-7A3C71680146}" type="presParOf" srcId="{631CEEEC-71BA-4252-B0CD-2B1C4428176A}" destId="{ECE3B9FD-3577-46FB-933E-B1989449B8B0}" srcOrd="2" destOrd="0" presId="urn:microsoft.com/office/officeart/2018/5/layout/IconLeafLabelList"/>
    <dgm:cxn modelId="{831D8F67-1393-428D-9B18-4520BEE64B33}" type="presParOf" srcId="{ECE3B9FD-3577-46FB-933E-B1989449B8B0}" destId="{12827E64-45C3-49F5-BF63-52E7630BA38D}" srcOrd="0" destOrd="0" presId="urn:microsoft.com/office/officeart/2018/5/layout/IconLeafLabelList"/>
    <dgm:cxn modelId="{D202CB3F-1C34-498D-8A3E-22A9539A100A}" type="presParOf" srcId="{ECE3B9FD-3577-46FB-933E-B1989449B8B0}" destId="{3F597940-2240-4D7C-8251-51D8DF91A010}" srcOrd="1" destOrd="0" presId="urn:microsoft.com/office/officeart/2018/5/layout/IconLeafLabelList"/>
    <dgm:cxn modelId="{B7176703-4C31-4811-8D4C-BC165A15AB90}" type="presParOf" srcId="{ECE3B9FD-3577-46FB-933E-B1989449B8B0}" destId="{2623D848-E479-4E0B-B138-D160CD5DAF99}" srcOrd="2" destOrd="0" presId="urn:microsoft.com/office/officeart/2018/5/layout/IconLeafLabelList"/>
    <dgm:cxn modelId="{E7907567-8EC9-407A-9FE3-9B7EEE3A4DCC}" type="presParOf" srcId="{ECE3B9FD-3577-46FB-933E-B1989449B8B0}" destId="{8AE8AC15-83BA-4A32-8D77-266542BBA9F3}" srcOrd="3" destOrd="0" presId="urn:microsoft.com/office/officeart/2018/5/layout/IconLeafLabelList"/>
    <dgm:cxn modelId="{434C5605-825A-4EA3-B4FD-093FDB82B4DA}" type="presParOf" srcId="{631CEEEC-71BA-4252-B0CD-2B1C4428176A}" destId="{EFA3F992-22B4-4BEF-B26D-2D88FBD71523}" srcOrd="3" destOrd="0" presId="urn:microsoft.com/office/officeart/2018/5/layout/IconLeafLabelList"/>
    <dgm:cxn modelId="{E054CEE5-3437-4F1B-BEC9-4D002E14C765}" type="presParOf" srcId="{631CEEEC-71BA-4252-B0CD-2B1C4428176A}" destId="{4EF6AD1E-D873-40A6-9DFD-361D82DB515E}" srcOrd="4" destOrd="0" presId="urn:microsoft.com/office/officeart/2018/5/layout/IconLeafLabelList"/>
    <dgm:cxn modelId="{2B904C8F-A048-4C97-BFBB-61996E48180B}" type="presParOf" srcId="{4EF6AD1E-D873-40A6-9DFD-361D82DB515E}" destId="{7B414B70-9F23-4B45-991A-3209B873BCC6}" srcOrd="0" destOrd="0" presId="urn:microsoft.com/office/officeart/2018/5/layout/IconLeafLabelList"/>
    <dgm:cxn modelId="{C3F96BF4-2C06-43D1-A4CF-2F4B86DD491C}" type="presParOf" srcId="{4EF6AD1E-D873-40A6-9DFD-361D82DB515E}" destId="{8FB1DC23-4CC4-4763-951F-46B1BB4C9CB3}" srcOrd="1" destOrd="0" presId="urn:microsoft.com/office/officeart/2018/5/layout/IconLeafLabelList"/>
    <dgm:cxn modelId="{D817C6A3-048A-49DA-BCF6-7B7631790472}" type="presParOf" srcId="{4EF6AD1E-D873-40A6-9DFD-361D82DB515E}" destId="{FE0D08E3-DA4A-4742-90AB-C20F7F1B9AF7}" srcOrd="2" destOrd="0" presId="urn:microsoft.com/office/officeart/2018/5/layout/IconLeafLabelList"/>
    <dgm:cxn modelId="{4C2DC439-E78C-4D90-9638-591085FD5D9F}" type="presParOf" srcId="{4EF6AD1E-D873-40A6-9DFD-361D82DB515E}" destId="{42B0F3B8-B6E4-4507-99E1-18997F5E036B}" srcOrd="3" destOrd="0" presId="urn:microsoft.com/office/officeart/2018/5/layout/IconLeafLabelList"/>
    <dgm:cxn modelId="{838F5091-550D-43C3-BFA2-0ACC8BA7C173}" type="presParOf" srcId="{631CEEEC-71BA-4252-B0CD-2B1C4428176A}" destId="{77744293-87CF-46EE-A394-4F72BA4E1006}" srcOrd="5" destOrd="0" presId="urn:microsoft.com/office/officeart/2018/5/layout/IconLeafLabelList"/>
    <dgm:cxn modelId="{4427062E-7C41-47DE-BBDC-4076FB7B203C}" type="presParOf" srcId="{631CEEEC-71BA-4252-B0CD-2B1C4428176A}" destId="{1F2D0AA8-8C15-4D9B-B0AA-DA62FC4F159D}" srcOrd="6" destOrd="0" presId="urn:microsoft.com/office/officeart/2018/5/layout/IconLeafLabelList"/>
    <dgm:cxn modelId="{00F32B79-279B-47F8-9A2B-B7436CC5AA71}" type="presParOf" srcId="{1F2D0AA8-8C15-4D9B-B0AA-DA62FC4F159D}" destId="{73479443-C178-4157-92C9-7A3AC8869113}" srcOrd="0" destOrd="0" presId="urn:microsoft.com/office/officeart/2018/5/layout/IconLeafLabelList"/>
    <dgm:cxn modelId="{413D2535-AE1D-45AB-BC0D-32FF7E5BFF0B}" type="presParOf" srcId="{1F2D0AA8-8C15-4D9B-B0AA-DA62FC4F159D}" destId="{59F4AC0A-4E81-4979-92F8-8FF8229B9654}" srcOrd="1" destOrd="0" presId="urn:microsoft.com/office/officeart/2018/5/layout/IconLeafLabelList"/>
    <dgm:cxn modelId="{1F966E75-10DF-4FF5-B4E6-7F658D27D29C}" type="presParOf" srcId="{1F2D0AA8-8C15-4D9B-B0AA-DA62FC4F159D}" destId="{EE4260EB-D2BA-4D8F-B991-BD0C100DBF4F}" srcOrd="2" destOrd="0" presId="urn:microsoft.com/office/officeart/2018/5/layout/IconLeafLabelList"/>
    <dgm:cxn modelId="{6F5FAC6C-9C4E-447A-9065-EDDEE6D54212}" type="presParOf" srcId="{1F2D0AA8-8C15-4D9B-B0AA-DA62FC4F159D}" destId="{8E2CE3A0-28EB-45EC-8C7E-796D126441B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004F5-E85D-4779-AA5A-479B10203302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704976-00C8-402B-A5DC-0791A0CF9744}">
      <dgm:prSet phldrT="[Text]"/>
      <dgm:spPr/>
      <dgm:t>
        <a:bodyPr/>
        <a:lstStyle/>
        <a:p>
          <a:r>
            <a:rPr lang="en-US" dirty="0"/>
            <a:t>server-sig-</a:t>
          </a:r>
          <a:r>
            <a:rPr lang="en-US" dirty="0" err="1"/>
            <a:t>algs</a:t>
          </a:r>
          <a:endParaRPr lang="en-US" dirty="0"/>
        </a:p>
      </dgm:t>
    </dgm:pt>
    <dgm:pt modelId="{F91BE895-E963-448A-B754-64F1210C424D}" type="parTrans" cxnId="{DF3AA2EB-C8C7-4286-AE6C-5D61EF7A6B90}">
      <dgm:prSet/>
      <dgm:spPr/>
      <dgm:t>
        <a:bodyPr/>
        <a:lstStyle/>
        <a:p>
          <a:endParaRPr lang="en-US"/>
        </a:p>
      </dgm:t>
    </dgm:pt>
    <dgm:pt modelId="{80678C65-2A77-4920-B4D6-28B78A22A34D}" type="sibTrans" cxnId="{DF3AA2EB-C8C7-4286-AE6C-5D61EF7A6B90}">
      <dgm:prSet/>
      <dgm:spPr/>
      <dgm:t>
        <a:bodyPr/>
        <a:lstStyle/>
        <a:p>
          <a:endParaRPr lang="en-US"/>
        </a:p>
      </dgm:t>
    </dgm:pt>
    <dgm:pt modelId="{07A83408-9E12-47B2-8C19-A8BA65609B5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List of public key algorithms for user authentication</a:t>
          </a:r>
        </a:p>
      </dgm:t>
    </dgm:pt>
    <dgm:pt modelId="{13F7E77B-F4D2-4CE8-9E97-51B3AB05D318}" type="parTrans" cxnId="{B6866C60-BBFF-4762-89C8-57E5BEABB41F}">
      <dgm:prSet/>
      <dgm:spPr/>
      <dgm:t>
        <a:bodyPr/>
        <a:lstStyle/>
        <a:p>
          <a:endParaRPr lang="en-US"/>
        </a:p>
      </dgm:t>
    </dgm:pt>
    <dgm:pt modelId="{77FAD584-D26F-4295-AC49-3059AF1FD64C}" type="sibTrans" cxnId="{B6866C60-BBFF-4762-89C8-57E5BEABB41F}">
      <dgm:prSet/>
      <dgm:spPr/>
      <dgm:t>
        <a:bodyPr/>
        <a:lstStyle/>
        <a:p>
          <a:endParaRPr lang="en-US"/>
        </a:p>
      </dgm:t>
    </dgm:pt>
    <dgm:pt modelId="{697F1311-B976-4173-9FA6-423839B693A6}">
      <dgm:prSet phldrT="[Text]"/>
      <dgm:spPr/>
      <dgm:t>
        <a:bodyPr/>
        <a:lstStyle/>
        <a:p>
          <a:r>
            <a:rPr lang="en-US" dirty="0"/>
            <a:t>ping@openssh.com</a:t>
          </a:r>
        </a:p>
      </dgm:t>
    </dgm:pt>
    <dgm:pt modelId="{3BDA601C-25DB-405E-9EB6-C50DECF8837F}" type="parTrans" cxnId="{73117B43-4FC6-4E38-8316-778177B687F9}">
      <dgm:prSet/>
      <dgm:spPr/>
      <dgm:t>
        <a:bodyPr/>
        <a:lstStyle/>
        <a:p>
          <a:endParaRPr lang="en-US"/>
        </a:p>
      </dgm:t>
    </dgm:pt>
    <dgm:pt modelId="{87894C91-D4F1-4D97-A424-ABAC0EF4DB47}" type="sibTrans" cxnId="{73117B43-4FC6-4E38-8316-778177B687F9}">
      <dgm:prSet/>
      <dgm:spPr/>
      <dgm:t>
        <a:bodyPr/>
        <a:lstStyle/>
        <a:p>
          <a:endParaRPr lang="en-US"/>
        </a:p>
      </dgm:t>
    </dgm:pt>
    <dgm:pt modelId="{F1A03A28-63B6-49D4-BE74-19DED48482E6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Like Heartbeat extension in TLS</a:t>
          </a:r>
        </a:p>
      </dgm:t>
    </dgm:pt>
    <dgm:pt modelId="{374473A9-3A8E-4F00-9B51-EDEBB7FA7FD2}" type="parTrans" cxnId="{FDD4CEE2-AA45-4512-874E-1387FA8EFC46}">
      <dgm:prSet/>
      <dgm:spPr/>
      <dgm:t>
        <a:bodyPr/>
        <a:lstStyle/>
        <a:p>
          <a:endParaRPr lang="en-US"/>
        </a:p>
      </dgm:t>
    </dgm:pt>
    <dgm:pt modelId="{F208C387-DC7F-42CA-93B1-9069777E6C18}" type="sibTrans" cxnId="{FDD4CEE2-AA45-4512-874E-1387FA8EFC46}">
      <dgm:prSet/>
      <dgm:spPr/>
      <dgm:t>
        <a:bodyPr/>
        <a:lstStyle/>
        <a:p>
          <a:endParaRPr lang="en-US"/>
        </a:p>
      </dgm:t>
    </dgm:pt>
    <dgm:pt modelId="{4E21A65F-8E38-4F98-AC97-D03AA1981FB8}">
      <dgm:prSet phldrT="[Text]"/>
      <dgm:spPr/>
      <dgm:t>
        <a:bodyPr/>
        <a:lstStyle/>
        <a:p>
          <a:r>
            <a:rPr lang="en-US" dirty="0"/>
            <a:t>Other Extensions</a:t>
          </a:r>
        </a:p>
      </dgm:t>
    </dgm:pt>
    <dgm:pt modelId="{E9E45C03-9CE1-4116-8ADF-53CFFA22B298}" type="parTrans" cxnId="{FAF7AE1D-EF2D-4764-B6FD-D02D49C0F474}">
      <dgm:prSet/>
      <dgm:spPr/>
      <dgm:t>
        <a:bodyPr/>
        <a:lstStyle/>
        <a:p>
          <a:endParaRPr lang="en-US"/>
        </a:p>
      </dgm:t>
    </dgm:pt>
    <dgm:pt modelId="{CD72E4C4-CBCB-4761-8A71-157E77258888}" type="sibTrans" cxnId="{FAF7AE1D-EF2D-4764-B6FD-D02D49C0F474}">
      <dgm:prSet/>
      <dgm:spPr/>
      <dgm:t>
        <a:bodyPr/>
        <a:lstStyle/>
        <a:p>
          <a:endParaRPr lang="en-US"/>
        </a:p>
      </dgm:t>
    </dgm:pt>
    <dgm:pt modelId="{28A77320-33EF-47EC-9A3B-2DDE310C8575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Not considered because no security impact</a:t>
          </a:r>
        </a:p>
      </dgm:t>
    </dgm:pt>
    <dgm:pt modelId="{4A8A5A68-AC6F-4AAF-B39B-6688D4131F13}" type="parTrans" cxnId="{0E78F45D-E491-4761-9457-21FDF3445FCC}">
      <dgm:prSet/>
      <dgm:spPr/>
      <dgm:t>
        <a:bodyPr/>
        <a:lstStyle/>
        <a:p>
          <a:endParaRPr lang="en-US"/>
        </a:p>
      </dgm:t>
    </dgm:pt>
    <dgm:pt modelId="{B6A8D4F1-E98A-45A3-A52F-0F254A39F9F0}" type="sibTrans" cxnId="{0E78F45D-E491-4761-9457-21FDF3445FCC}">
      <dgm:prSet/>
      <dgm:spPr/>
      <dgm:t>
        <a:bodyPr/>
        <a:lstStyle/>
        <a:p>
          <a:endParaRPr lang="en-US"/>
        </a:p>
      </dgm:t>
    </dgm:pt>
    <dgm:pt modelId="{1B5ED732-EDE9-4B58-9F60-65CAA73AB70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Enables RSA-SHA2 support</a:t>
          </a:r>
        </a:p>
      </dgm:t>
    </dgm:pt>
    <dgm:pt modelId="{463DCAE4-3159-4C7F-B158-7523363CDB0F}" type="parTrans" cxnId="{157B1CF8-43A3-443E-A154-CCD033C1F1C9}">
      <dgm:prSet/>
      <dgm:spPr/>
      <dgm:t>
        <a:bodyPr/>
        <a:lstStyle/>
        <a:p>
          <a:endParaRPr lang="en-US"/>
        </a:p>
      </dgm:t>
    </dgm:pt>
    <dgm:pt modelId="{3032E653-B0CB-438F-AADA-E006C38692BF}" type="sibTrans" cxnId="{157B1CF8-43A3-443E-A154-CCD033C1F1C9}">
      <dgm:prSet/>
      <dgm:spPr/>
      <dgm:t>
        <a:bodyPr/>
        <a:lstStyle/>
        <a:p>
          <a:endParaRPr lang="en-US"/>
        </a:p>
      </dgm:t>
    </dgm:pt>
    <dgm:pt modelId="{241EAB7A-99CE-4FA6-848D-2651A0F509A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Can be used to obscure keystroke timings</a:t>
          </a:r>
        </a:p>
      </dgm:t>
    </dgm:pt>
    <dgm:pt modelId="{42CFFDC5-0C2C-4B05-9A8D-2CD13AA11F34}" type="parTrans" cxnId="{AD516CDE-7797-4FDA-9A57-7C5A73BF01CA}">
      <dgm:prSet/>
      <dgm:spPr/>
      <dgm:t>
        <a:bodyPr/>
        <a:lstStyle/>
        <a:p>
          <a:endParaRPr lang="en-US"/>
        </a:p>
      </dgm:t>
    </dgm:pt>
    <dgm:pt modelId="{7806A5E5-3CD5-44A7-9CDD-9B38328112EF}" type="sibTrans" cxnId="{AD516CDE-7797-4FDA-9A57-7C5A73BF01CA}">
      <dgm:prSet/>
      <dgm:spPr/>
      <dgm:t>
        <a:bodyPr/>
        <a:lstStyle/>
        <a:p>
          <a:endParaRPr lang="en-US"/>
        </a:p>
      </dgm:t>
    </dgm:pt>
    <dgm:pt modelId="{C142DD4A-F7EB-48E0-B4AD-A52D5B335C41}" type="pres">
      <dgm:prSet presAssocID="{CDB004F5-E85D-4779-AA5A-479B10203302}" presName="Name0" presStyleCnt="0">
        <dgm:presLayoutVars>
          <dgm:dir/>
          <dgm:animLvl val="lvl"/>
          <dgm:resizeHandles val="exact"/>
        </dgm:presLayoutVars>
      </dgm:prSet>
      <dgm:spPr/>
    </dgm:pt>
    <dgm:pt modelId="{CDCE9BA9-46E7-495B-B2C7-1A46C5AA3D12}" type="pres">
      <dgm:prSet presAssocID="{61704976-00C8-402B-A5DC-0791A0CF9744}" presName="composite" presStyleCnt="0"/>
      <dgm:spPr/>
    </dgm:pt>
    <dgm:pt modelId="{CEDD274D-ECFE-4736-BF70-89D2B3D5360B}" type="pres">
      <dgm:prSet presAssocID="{61704976-00C8-402B-A5DC-0791A0CF97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75F72F0-0087-4D74-87CE-F7FB04BBA206}" type="pres">
      <dgm:prSet presAssocID="{61704976-00C8-402B-A5DC-0791A0CF9744}" presName="desTx" presStyleLbl="alignAccFollowNode1" presStyleIdx="0" presStyleCnt="3">
        <dgm:presLayoutVars>
          <dgm:bulletEnabled val="1"/>
        </dgm:presLayoutVars>
      </dgm:prSet>
      <dgm:spPr/>
    </dgm:pt>
    <dgm:pt modelId="{AEBB8538-D21F-42AA-82A2-064019C4E6ED}" type="pres">
      <dgm:prSet presAssocID="{80678C65-2A77-4920-B4D6-28B78A22A34D}" presName="space" presStyleCnt="0"/>
      <dgm:spPr/>
    </dgm:pt>
    <dgm:pt modelId="{E4EE38FB-A996-4632-B296-1F35D5366F6C}" type="pres">
      <dgm:prSet presAssocID="{697F1311-B976-4173-9FA6-423839B693A6}" presName="composite" presStyleCnt="0"/>
      <dgm:spPr/>
    </dgm:pt>
    <dgm:pt modelId="{070DD9E7-D204-4509-990C-D5135DAF0F01}" type="pres">
      <dgm:prSet presAssocID="{697F1311-B976-4173-9FA6-423839B693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1913B3C-6FB4-4D68-B05A-6C409462A50A}" type="pres">
      <dgm:prSet presAssocID="{697F1311-B976-4173-9FA6-423839B693A6}" presName="desTx" presStyleLbl="alignAccFollowNode1" presStyleIdx="1" presStyleCnt="3">
        <dgm:presLayoutVars>
          <dgm:bulletEnabled val="1"/>
        </dgm:presLayoutVars>
      </dgm:prSet>
      <dgm:spPr/>
    </dgm:pt>
    <dgm:pt modelId="{3DF8DFB7-0A02-446F-A816-94734B6B9BB6}" type="pres">
      <dgm:prSet presAssocID="{87894C91-D4F1-4D97-A424-ABAC0EF4DB47}" presName="space" presStyleCnt="0"/>
      <dgm:spPr/>
    </dgm:pt>
    <dgm:pt modelId="{9F00B286-99C6-4B79-AEFB-A78BDE862B76}" type="pres">
      <dgm:prSet presAssocID="{4E21A65F-8E38-4F98-AC97-D03AA1981FB8}" presName="composite" presStyleCnt="0"/>
      <dgm:spPr/>
    </dgm:pt>
    <dgm:pt modelId="{8B461B0E-5B79-4D9C-89A9-BCF864393446}" type="pres">
      <dgm:prSet presAssocID="{4E21A65F-8E38-4F98-AC97-D03AA1981F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705DC1E-7ECE-4FEC-87D5-9373F37D5C73}" type="pres">
      <dgm:prSet presAssocID="{4E21A65F-8E38-4F98-AC97-D03AA1981F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CA1831C-8AF3-4C6E-B56A-9A079F0E933A}" type="presOf" srcId="{697F1311-B976-4173-9FA6-423839B693A6}" destId="{070DD9E7-D204-4509-990C-D5135DAF0F01}" srcOrd="0" destOrd="0" presId="urn:microsoft.com/office/officeart/2005/8/layout/hList1"/>
    <dgm:cxn modelId="{FAF7AE1D-EF2D-4764-B6FD-D02D49C0F474}" srcId="{CDB004F5-E85D-4779-AA5A-479B10203302}" destId="{4E21A65F-8E38-4F98-AC97-D03AA1981FB8}" srcOrd="2" destOrd="0" parTransId="{E9E45C03-9CE1-4116-8ADF-53CFFA22B298}" sibTransId="{CD72E4C4-CBCB-4761-8A71-157E77258888}"/>
    <dgm:cxn modelId="{62633532-DAA5-443C-8022-50A7C5761F14}" type="presOf" srcId="{241EAB7A-99CE-4FA6-848D-2651A0F509AB}" destId="{81913B3C-6FB4-4D68-B05A-6C409462A50A}" srcOrd="0" destOrd="1" presId="urn:microsoft.com/office/officeart/2005/8/layout/hList1"/>
    <dgm:cxn modelId="{2B40F236-8588-4F85-89FA-9C51B868D516}" type="presOf" srcId="{61704976-00C8-402B-A5DC-0791A0CF9744}" destId="{CEDD274D-ECFE-4736-BF70-89D2B3D5360B}" srcOrd="0" destOrd="0" presId="urn:microsoft.com/office/officeart/2005/8/layout/hList1"/>
    <dgm:cxn modelId="{0E78F45D-E491-4761-9457-21FDF3445FCC}" srcId="{4E21A65F-8E38-4F98-AC97-D03AA1981FB8}" destId="{28A77320-33EF-47EC-9A3B-2DDE310C8575}" srcOrd="0" destOrd="0" parTransId="{4A8A5A68-AC6F-4AAF-B39B-6688D4131F13}" sibTransId="{B6A8D4F1-E98A-45A3-A52F-0F254A39F9F0}"/>
    <dgm:cxn modelId="{B6866C60-BBFF-4762-89C8-57E5BEABB41F}" srcId="{61704976-00C8-402B-A5DC-0791A0CF9744}" destId="{07A83408-9E12-47B2-8C19-A8BA65609B5A}" srcOrd="0" destOrd="0" parTransId="{13F7E77B-F4D2-4CE8-9E97-51B3AB05D318}" sibTransId="{77FAD584-D26F-4295-AC49-3059AF1FD64C}"/>
    <dgm:cxn modelId="{73117B43-4FC6-4E38-8316-778177B687F9}" srcId="{CDB004F5-E85D-4779-AA5A-479B10203302}" destId="{697F1311-B976-4173-9FA6-423839B693A6}" srcOrd="1" destOrd="0" parTransId="{3BDA601C-25DB-405E-9EB6-C50DECF8837F}" sibTransId="{87894C91-D4F1-4D97-A424-ABAC0EF4DB47}"/>
    <dgm:cxn modelId="{777F0172-9477-45CF-94CA-23E49215865D}" type="presOf" srcId="{1B5ED732-EDE9-4B58-9F60-65CAA73AB709}" destId="{675F72F0-0087-4D74-87CE-F7FB04BBA206}" srcOrd="0" destOrd="1" presId="urn:microsoft.com/office/officeart/2005/8/layout/hList1"/>
    <dgm:cxn modelId="{A32EDE89-268D-4AFD-8FAA-DF1A6E88E5C0}" type="presOf" srcId="{4E21A65F-8E38-4F98-AC97-D03AA1981FB8}" destId="{8B461B0E-5B79-4D9C-89A9-BCF864393446}" srcOrd="0" destOrd="0" presId="urn:microsoft.com/office/officeart/2005/8/layout/hList1"/>
    <dgm:cxn modelId="{A1C19494-FB15-4A05-A81F-10192C1DEE50}" type="presOf" srcId="{F1A03A28-63B6-49D4-BE74-19DED48482E6}" destId="{81913B3C-6FB4-4D68-B05A-6C409462A50A}" srcOrd="0" destOrd="0" presId="urn:microsoft.com/office/officeart/2005/8/layout/hList1"/>
    <dgm:cxn modelId="{6EFB16AF-9CFC-4B24-A859-F9F10643C16F}" type="presOf" srcId="{28A77320-33EF-47EC-9A3B-2DDE310C8575}" destId="{D705DC1E-7ECE-4FEC-87D5-9373F37D5C73}" srcOrd="0" destOrd="0" presId="urn:microsoft.com/office/officeart/2005/8/layout/hList1"/>
    <dgm:cxn modelId="{A50B93BA-224F-4944-B251-4F5B978D29E3}" type="presOf" srcId="{CDB004F5-E85D-4779-AA5A-479B10203302}" destId="{C142DD4A-F7EB-48E0-B4AD-A52D5B335C41}" srcOrd="0" destOrd="0" presId="urn:microsoft.com/office/officeart/2005/8/layout/hList1"/>
    <dgm:cxn modelId="{F734D2DB-5F2E-4EC3-AFB6-1EEFE63D9E6B}" type="presOf" srcId="{07A83408-9E12-47B2-8C19-A8BA65609B5A}" destId="{675F72F0-0087-4D74-87CE-F7FB04BBA206}" srcOrd="0" destOrd="0" presId="urn:microsoft.com/office/officeart/2005/8/layout/hList1"/>
    <dgm:cxn modelId="{AD516CDE-7797-4FDA-9A57-7C5A73BF01CA}" srcId="{697F1311-B976-4173-9FA6-423839B693A6}" destId="{241EAB7A-99CE-4FA6-848D-2651A0F509AB}" srcOrd="1" destOrd="0" parTransId="{42CFFDC5-0C2C-4B05-9A8D-2CD13AA11F34}" sibTransId="{7806A5E5-3CD5-44A7-9CDD-9B38328112EF}"/>
    <dgm:cxn modelId="{FDD4CEE2-AA45-4512-874E-1387FA8EFC46}" srcId="{697F1311-B976-4173-9FA6-423839B693A6}" destId="{F1A03A28-63B6-49D4-BE74-19DED48482E6}" srcOrd="0" destOrd="0" parTransId="{374473A9-3A8E-4F00-9B51-EDEBB7FA7FD2}" sibTransId="{F208C387-DC7F-42CA-93B1-9069777E6C18}"/>
    <dgm:cxn modelId="{DF3AA2EB-C8C7-4286-AE6C-5D61EF7A6B90}" srcId="{CDB004F5-E85D-4779-AA5A-479B10203302}" destId="{61704976-00C8-402B-A5DC-0791A0CF9744}" srcOrd="0" destOrd="0" parTransId="{F91BE895-E963-448A-B754-64F1210C424D}" sibTransId="{80678C65-2A77-4920-B4D6-28B78A22A34D}"/>
    <dgm:cxn modelId="{157B1CF8-43A3-443E-A154-CCD033C1F1C9}" srcId="{61704976-00C8-402B-A5DC-0791A0CF9744}" destId="{1B5ED732-EDE9-4B58-9F60-65CAA73AB709}" srcOrd="1" destOrd="0" parTransId="{463DCAE4-3159-4C7F-B158-7523363CDB0F}" sibTransId="{3032E653-B0CB-438F-AADA-E006C38692BF}"/>
    <dgm:cxn modelId="{85AFF23C-58F3-40A7-8774-3F1F42283CD7}" type="presParOf" srcId="{C142DD4A-F7EB-48E0-B4AD-A52D5B335C41}" destId="{CDCE9BA9-46E7-495B-B2C7-1A46C5AA3D12}" srcOrd="0" destOrd="0" presId="urn:microsoft.com/office/officeart/2005/8/layout/hList1"/>
    <dgm:cxn modelId="{8C6632A0-6F91-429F-BE30-AAD7FF0A2BFA}" type="presParOf" srcId="{CDCE9BA9-46E7-495B-B2C7-1A46C5AA3D12}" destId="{CEDD274D-ECFE-4736-BF70-89D2B3D5360B}" srcOrd="0" destOrd="0" presId="urn:microsoft.com/office/officeart/2005/8/layout/hList1"/>
    <dgm:cxn modelId="{211DC02E-D7A4-4F52-8674-83BAD42381FD}" type="presParOf" srcId="{CDCE9BA9-46E7-495B-B2C7-1A46C5AA3D12}" destId="{675F72F0-0087-4D74-87CE-F7FB04BBA206}" srcOrd="1" destOrd="0" presId="urn:microsoft.com/office/officeart/2005/8/layout/hList1"/>
    <dgm:cxn modelId="{73100580-E6F1-4896-A181-EC5818714146}" type="presParOf" srcId="{C142DD4A-F7EB-48E0-B4AD-A52D5B335C41}" destId="{AEBB8538-D21F-42AA-82A2-064019C4E6ED}" srcOrd="1" destOrd="0" presId="urn:microsoft.com/office/officeart/2005/8/layout/hList1"/>
    <dgm:cxn modelId="{057AE8D2-65AD-485B-9BC0-27819B4545A6}" type="presParOf" srcId="{C142DD4A-F7EB-48E0-B4AD-A52D5B335C41}" destId="{E4EE38FB-A996-4632-B296-1F35D5366F6C}" srcOrd="2" destOrd="0" presId="urn:microsoft.com/office/officeart/2005/8/layout/hList1"/>
    <dgm:cxn modelId="{B2E379A0-A983-4FF6-ABF8-9481F08D6A0A}" type="presParOf" srcId="{E4EE38FB-A996-4632-B296-1F35D5366F6C}" destId="{070DD9E7-D204-4509-990C-D5135DAF0F01}" srcOrd="0" destOrd="0" presId="urn:microsoft.com/office/officeart/2005/8/layout/hList1"/>
    <dgm:cxn modelId="{4F09D51D-D7F1-45CC-A87F-4C8ED2AED0D5}" type="presParOf" srcId="{E4EE38FB-A996-4632-B296-1F35D5366F6C}" destId="{81913B3C-6FB4-4D68-B05A-6C409462A50A}" srcOrd="1" destOrd="0" presId="urn:microsoft.com/office/officeart/2005/8/layout/hList1"/>
    <dgm:cxn modelId="{9A782235-CF9A-4170-B59F-5D129A8C655E}" type="presParOf" srcId="{C142DD4A-F7EB-48E0-B4AD-A52D5B335C41}" destId="{3DF8DFB7-0A02-446F-A816-94734B6B9BB6}" srcOrd="3" destOrd="0" presId="urn:microsoft.com/office/officeart/2005/8/layout/hList1"/>
    <dgm:cxn modelId="{9C69480F-81D7-4295-980F-B77C13BDCCA7}" type="presParOf" srcId="{C142DD4A-F7EB-48E0-B4AD-A52D5B335C41}" destId="{9F00B286-99C6-4B79-AEFB-A78BDE862B76}" srcOrd="4" destOrd="0" presId="urn:microsoft.com/office/officeart/2005/8/layout/hList1"/>
    <dgm:cxn modelId="{E1204BF0-443D-4FAF-89C0-C08B36A69C57}" type="presParOf" srcId="{9F00B286-99C6-4B79-AEFB-A78BDE862B76}" destId="{8B461B0E-5B79-4D9C-89A9-BCF864393446}" srcOrd="0" destOrd="0" presId="urn:microsoft.com/office/officeart/2005/8/layout/hList1"/>
    <dgm:cxn modelId="{7C014F67-E8AA-4870-A526-07EBC7622B8F}" type="presParOf" srcId="{9F00B286-99C6-4B79-AEFB-A78BDE862B76}" destId="{D705DC1E-7ECE-4FEC-87D5-9373F37D5C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7F2C7-7297-493C-9BF6-5408586BFC7E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574A123-09A4-4A63-ACCB-206E74AD7084}">
      <dgm:prSet phldrT="[Text]"/>
      <dgm:spPr/>
      <dgm:t>
        <a:bodyPr/>
        <a:lstStyle/>
        <a:p>
          <a:r>
            <a:rPr lang="de-DE" dirty="0" err="1"/>
            <a:t>October</a:t>
          </a:r>
          <a:r>
            <a:rPr lang="de-DE" dirty="0"/>
            <a:t> 2023</a:t>
          </a:r>
        </a:p>
      </dgm:t>
    </dgm:pt>
    <dgm:pt modelId="{044F63EB-8250-4A03-9363-9BF446618DF4}" type="parTrans" cxnId="{E9C5C1DF-E978-4C56-8586-F75ED1712724}">
      <dgm:prSet/>
      <dgm:spPr/>
      <dgm:t>
        <a:bodyPr/>
        <a:lstStyle/>
        <a:p>
          <a:endParaRPr lang="de-DE"/>
        </a:p>
      </dgm:t>
    </dgm:pt>
    <dgm:pt modelId="{0EF6CC49-177A-4717-B652-D7A75BD942CE}" type="sibTrans" cxnId="{E9C5C1DF-E978-4C56-8586-F75ED1712724}">
      <dgm:prSet/>
      <dgm:spPr/>
      <dgm:t>
        <a:bodyPr/>
        <a:lstStyle/>
        <a:p>
          <a:endParaRPr lang="de-DE"/>
        </a:p>
      </dgm:t>
    </dgm:pt>
    <dgm:pt modelId="{0A613DF4-9DCE-44FC-92F2-87936019D605}">
      <dgm:prSet phldrT="[Text]"/>
      <dgm:spPr/>
      <dgm:t>
        <a:bodyPr/>
        <a:lstStyle/>
        <a:p>
          <a:pPr>
            <a:buNone/>
          </a:pPr>
          <a:r>
            <a:rPr lang="de-DE" dirty="0">
              <a:solidFill>
                <a:schemeClr val="tx2"/>
              </a:solidFill>
            </a:rPr>
            <a:t>Initial </a:t>
          </a:r>
          <a:r>
            <a:rPr lang="de-DE" dirty="0" err="1">
              <a:solidFill>
                <a:schemeClr val="tx2"/>
              </a:solidFill>
            </a:rPr>
            <a:t>contact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with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OpenSSH</a:t>
          </a:r>
          <a:r>
            <a:rPr lang="de-DE" dirty="0">
              <a:solidFill>
                <a:schemeClr val="tx2"/>
              </a:solidFill>
            </a:rPr>
            <a:t> and </a:t>
          </a:r>
          <a:r>
            <a:rPr lang="de-DE" dirty="0" err="1">
              <a:solidFill>
                <a:schemeClr val="tx2"/>
              </a:solidFill>
            </a:rPr>
            <a:t>AsyncSSH</a:t>
          </a:r>
          <a:endParaRPr lang="de-DE" dirty="0">
            <a:solidFill>
              <a:schemeClr val="tx2"/>
            </a:solidFill>
          </a:endParaRPr>
        </a:p>
      </dgm:t>
    </dgm:pt>
    <dgm:pt modelId="{743A6F81-8DB1-4521-8F07-6C1AA54F1DA0}" type="parTrans" cxnId="{27DF12C3-2F78-480C-B4D4-9517A9CED2F4}">
      <dgm:prSet/>
      <dgm:spPr/>
      <dgm:t>
        <a:bodyPr/>
        <a:lstStyle/>
        <a:p>
          <a:endParaRPr lang="de-DE"/>
        </a:p>
      </dgm:t>
    </dgm:pt>
    <dgm:pt modelId="{6146EAE0-0B9F-4938-9279-4D3642025370}" type="sibTrans" cxnId="{27DF12C3-2F78-480C-B4D4-9517A9CED2F4}">
      <dgm:prSet/>
      <dgm:spPr/>
      <dgm:t>
        <a:bodyPr/>
        <a:lstStyle/>
        <a:p>
          <a:endParaRPr lang="de-DE"/>
        </a:p>
      </dgm:t>
    </dgm:pt>
    <dgm:pt modelId="{0974AC18-A626-4B2F-B8F8-24147C33A6DA}">
      <dgm:prSet phldrT="[Text]"/>
      <dgm:spPr/>
      <dgm:t>
        <a:bodyPr/>
        <a:lstStyle/>
        <a:p>
          <a:r>
            <a:rPr lang="de-DE" dirty="0"/>
            <a:t>November 2023</a:t>
          </a:r>
        </a:p>
      </dgm:t>
    </dgm:pt>
    <dgm:pt modelId="{F130F194-503E-4FF6-9596-76D6C6C4E619}" type="parTrans" cxnId="{3B489310-46B6-4CEC-A703-03DF6D426ACE}">
      <dgm:prSet/>
      <dgm:spPr/>
      <dgm:t>
        <a:bodyPr/>
        <a:lstStyle/>
        <a:p>
          <a:endParaRPr lang="de-DE"/>
        </a:p>
      </dgm:t>
    </dgm:pt>
    <dgm:pt modelId="{5887B0E4-6CB1-43FC-BAD6-78B51556C8EE}" type="sibTrans" cxnId="{3B489310-46B6-4CEC-A703-03DF6D426ACE}">
      <dgm:prSet/>
      <dgm:spPr/>
      <dgm:t>
        <a:bodyPr/>
        <a:lstStyle/>
        <a:p>
          <a:endParaRPr lang="de-DE"/>
        </a:p>
      </dgm:t>
    </dgm:pt>
    <dgm:pt modelId="{DE7ADB8B-3AB3-4C17-B935-9B9A4B9796DB}">
      <dgm:prSet phldrT="[Text]"/>
      <dgm:spPr/>
      <dgm:t>
        <a:bodyPr/>
        <a:lstStyle/>
        <a:p>
          <a:pPr>
            <a:buNone/>
          </a:pPr>
          <a:r>
            <a:rPr lang="de-DE" dirty="0" err="1">
              <a:solidFill>
                <a:schemeClr val="tx2"/>
              </a:solidFill>
            </a:rPr>
            <a:t>AsyncSSH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published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patch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to</a:t>
          </a:r>
          <a:r>
            <a:rPr lang="de-DE" dirty="0">
              <a:solidFill>
                <a:schemeClr val="tx2"/>
              </a:solidFill>
            </a:rPr>
            <a:t> fix </a:t>
          </a:r>
          <a:r>
            <a:rPr lang="de-DE" dirty="0" err="1">
              <a:solidFill>
                <a:schemeClr val="tx2"/>
              </a:solidFill>
            </a:rPr>
            <a:t>implementation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bugs</a:t>
          </a:r>
          <a:endParaRPr lang="de-DE" dirty="0">
            <a:solidFill>
              <a:schemeClr val="tx2"/>
            </a:solidFill>
          </a:endParaRPr>
        </a:p>
      </dgm:t>
    </dgm:pt>
    <dgm:pt modelId="{E32DDE45-9418-485C-901C-B5A04A532270}" type="parTrans" cxnId="{EECF8276-CF5B-47ED-BE9E-A8A79A7221BA}">
      <dgm:prSet/>
      <dgm:spPr/>
      <dgm:t>
        <a:bodyPr/>
        <a:lstStyle/>
        <a:p>
          <a:endParaRPr lang="de-DE"/>
        </a:p>
      </dgm:t>
    </dgm:pt>
    <dgm:pt modelId="{9528B9F7-8BDD-4658-910C-A7C257263E0C}" type="sibTrans" cxnId="{EECF8276-CF5B-47ED-BE9E-A8A79A7221BA}">
      <dgm:prSet/>
      <dgm:spPr/>
      <dgm:t>
        <a:bodyPr/>
        <a:lstStyle/>
        <a:p>
          <a:endParaRPr lang="de-DE"/>
        </a:p>
      </dgm:t>
    </dgm:pt>
    <dgm:pt modelId="{B5D99E78-9A3D-4861-A1E6-B9E2FB356FAE}">
      <dgm:prSet phldrT="[Text]"/>
      <dgm:spPr/>
      <dgm:t>
        <a:bodyPr/>
        <a:lstStyle/>
        <a:p>
          <a:pPr>
            <a:buNone/>
          </a:pPr>
          <a:r>
            <a:rPr lang="de-DE" dirty="0">
              <a:solidFill>
                <a:schemeClr val="tx2"/>
              </a:solidFill>
            </a:rPr>
            <a:t>Initial </a:t>
          </a:r>
          <a:r>
            <a:rPr lang="de-DE" dirty="0" err="1">
              <a:solidFill>
                <a:schemeClr val="tx2"/>
              </a:solidFill>
            </a:rPr>
            <a:t>contact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with</a:t>
          </a:r>
          <a:r>
            <a:rPr lang="de-DE" dirty="0">
              <a:solidFill>
                <a:schemeClr val="tx2"/>
              </a:solidFill>
            </a:rPr>
            <a:t> 29 additional </a:t>
          </a:r>
          <a:r>
            <a:rPr lang="de-DE" dirty="0" err="1">
              <a:solidFill>
                <a:schemeClr val="tx2"/>
              </a:solidFill>
            </a:rPr>
            <a:t>vendors</a:t>
          </a:r>
          <a:r>
            <a:rPr lang="de-DE" dirty="0">
              <a:solidFill>
                <a:schemeClr val="tx2"/>
              </a:solidFill>
            </a:rPr>
            <a:t> </a:t>
          </a:r>
          <a:r>
            <a:rPr lang="de-DE" dirty="0" err="1">
              <a:solidFill>
                <a:schemeClr val="tx2"/>
              </a:solidFill>
            </a:rPr>
            <a:t>of</a:t>
          </a:r>
          <a:r>
            <a:rPr lang="de-DE" dirty="0">
              <a:solidFill>
                <a:schemeClr val="tx2"/>
              </a:solidFill>
            </a:rPr>
            <a:t> SSH </a:t>
          </a:r>
          <a:r>
            <a:rPr lang="de-DE" dirty="0" err="1">
              <a:solidFill>
                <a:schemeClr val="tx2"/>
              </a:solidFill>
            </a:rPr>
            <a:t>implementations</a:t>
          </a:r>
          <a:endParaRPr lang="de-DE" dirty="0">
            <a:solidFill>
              <a:schemeClr val="tx2"/>
            </a:solidFill>
          </a:endParaRPr>
        </a:p>
      </dgm:t>
    </dgm:pt>
    <dgm:pt modelId="{E263EBA2-A76D-431F-9184-D274D2B02036}" type="parTrans" cxnId="{218EF30D-BDB9-47F8-A98F-CE8CA1E273C9}">
      <dgm:prSet/>
      <dgm:spPr/>
      <dgm:t>
        <a:bodyPr/>
        <a:lstStyle/>
        <a:p>
          <a:endParaRPr lang="de-DE"/>
        </a:p>
      </dgm:t>
    </dgm:pt>
    <dgm:pt modelId="{918F96D4-5E0B-4080-BFEE-0209C0025F62}" type="sibTrans" cxnId="{218EF30D-BDB9-47F8-A98F-CE8CA1E273C9}">
      <dgm:prSet/>
      <dgm:spPr/>
      <dgm:t>
        <a:bodyPr/>
        <a:lstStyle/>
        <a:p>
          <a:endParaRPr lang="de-DE"/>
        </a:p>
      </dgm:t>
    </dgm:pt>
    <dgm:pt modelId="{C1932CFA-1724-4CA0-858F-E49BDC60D31C}">
      <dgm:prSet phldrT="[Text]"/>
      <dgm:spPr/>
      <dgm:t>
        <a:bodyPr/>
        <a:lstStyle/>
        <a:p>
          <a:r>
            <a:rPr lang="de-DE" dirty="0" err="1"/>
            <a:t>December</a:t>
          </a:r>
          <a:r>
            <a:rPr lang="de-DE" dirty="0"/>
            <a:t> 2023</a:t>
          </a:r>
        </a:p>
      </dgm:t>
    </dgm:pt>
    <dgm:pt modelId="{E852AB00-A908-41BB-843F-DC944EB9F4C7}" type="parTrans" cxnId="{69994450-6126-49D1-931C-FA8845F95581}">
      <dgm:prSet/>
      <dgm:spPr/>
      <dgm:t>
        <a:bodyPr/>
        <a:lstStyle/>
        <a:p>
          <a:endParaRPr lang="de-DE"/>
        </a:p>
      </dgm:t>
    </dgm:pt>
    <dgm:pt modelId="{9D67EA05-D874-44A0-A612-44B559A67768}" type="sibTrans" cxnId="{69994450-6126-49D1-931C-FA8845F95581}">
      <dgm:prSet/>
      <dgm:spPr/>
      <dgm:t>
        <a:bodyPr/>
        <a:lstStyle/>
        <a:p>
          <a:endParaRPr lang="de-DE"/>
        </a:p>
      </dgm:t>
    </dgm:pt>
    <dgm:pt modelId="{19FBF73C-0727-489F-AB67-0BBE892A1BD1}">
      <dgm:prSet phldrT="[Text]"/>
      <dgm:spPr/>
      <dgm:t>
        <a:bodyPr/>
        <a:lstStyle/>
        <a:p>
          <a:pPr>
            <a:buNone/>
          </a:pPr>
          <a:r>
            <a:rPr lang="de-DE" dirty="0">
              <a:solidFill>
                <a:schemeClr val="tx2"/>
              </a:solidFill>
            </a:rPr>
            <a:t>Public Disclosure</a:t>
          </a:r>
        </a:p>
      </dgm:t>
    </dgm:pt>
    <dgm:pt modelId="{A9601F62-3E7E-43A5-90E3-69B2DEF76CD4}" type="parTrans" cxnId="{29AD8626-1C22-4090-808A-9F0D90E6F29A}">
      <dgm:prSet/>
      <dgm:spPr/>
      <dgm:t>
        <a:bodyPr/>
        <a:lstStyle/>
        <a:p>
          <a:endParaRPr lang="de-DE"/>
        </a:p>
      </dgm:t>
    </dgm:pt>
    <dgm:pt modelId="{0816FD11-DBFF-4883-8EFA-93511A968686}" type="sibTrans" cxnId="{29AD8626-1C22-4090-808A-9F0D90E6F29A}">
      <dgm:prSet/>
      <dgm:spPr/>
      <dgm:t>
        <a:bodyPr/>
        <a:lstStyle/>
        <a:p>
          <a:endParaRPr lang="de-DE"/>
        </a:p>
      </dgm:t>
    </dgm:pt>
    <dgm:pt modelId="{245F1817-95A4-4096-84B0-B186884AB1C7}" type="pres">
      <dgm:prSet presAssocID="{0E47F2C7-7297-493C-9BF6-5408586BFC7E}" presName="linearFlow" presStyleCnt="0">
        <dgm:presLayoutVars>
          <dgm:dir/>
          <dgm:animLvl val="lvl"/>
          <dgm:resizeHandles val="exact"/>
        </dgm:presLayoutVars>
      </dgm:prSet>
      <dgm:spPr/>
    </dgm:pt>
    <dgm:pt modelId="{B517B9C2-0E27-4C12-9940-E034FCF5E8BA}" type="pres">
      <dgm:prSet presAssocID="{A574A123-09A4-4A63-ACCB-206E74AD7084}" presName="composite" presStyleCnt="0"/>
      <dgm:spPr/>
    </dgm:pt>
    <dgm:pt modelId="{72D3B21C-FE82-44C5-BB67-3168E5368BB6}" type="pres">
      <dgm:prSet presAssocID="{A574A123-09A4-4A63-ACCB-206E74AD708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E93FA9-1551-4EE2-9FE0-795A2D1DC476}" type="pres">
      <dgm:prSet presAssocID="{A574A123-09A4-4A63-ACCB-206E74AD7084}" presName="descendantText" presStyleLbl="alignAcc1" presStyleIdx="0" presStyleCnt="3">
        <dgm:presLayoutVars>
          <dgm:bulletEnabled val="1"/>
        </dgm:presLayoutVars>
      </dgm:prSet>
      <dgm:spPr/>
    </dgm:pt>
    <dgm:pt modelId="{F90D7619-3EE8-450C-843A-47048CC10489}" type="pres">
      <dgm:prSet presAssocID="{0EF6CC49-177A-4717-B652-D7A75BD942CE}" presName="sp" presStyleCnt="0"/>
      <dgm:spPr/>
    </dgm:pt>
    <dgm:pt modelId="{50C29510-12DD-4700-A672-2976474B11B5}" type="pres">
      <dgm:prSet presAssocID="{0974AC18-A626-4B2F-B8F8-24147C33A6DA}" presName="composite" presStyleCnt="0"/>
      <dgm:spPr/>
    </dgm:pt>
    <dgm:pt modelId="{C58CF552-2552-4CBD-86AA-1C1C47D5AC85}" type="pres">
      <dgm:prSet presAssocID="{0974AC18-A626-4B2F-B8F8-24147C33A6D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CBAB66B-E73A-4A57-9188-272A107EF826}" type="pres">
      <dgm:prSet presAssocID="{0974AC18-A626-4B2F-B8F8-24147C33A6DA}" presName="descendantText" presStyleLbl="alignAcc1" presStyleIdx="1" presStyleCnt="3">
        <dgm:presLayoutVars>
          <dgm:bulletEnabled val="1"/>
        </dgm:presLayoutVars>
      </dgm:prSet>
      <dgm:spPr/>
    </dgm:pt>
    <dgm:pt modelId="{EE117FCE-43A6-415D-9D79-03180C40980F}" type="pres">
      <dgm:prSet presAssocID="{5887B0E4-6CB1-43FC-BAD6-78B51556C8EE}" presName="sp" presStyleCnt="0"/>
      <dgm:spPr/>
    </dgm:pt>
    <dgm:pt modelId="{B7E4B65A-FE52-4CE5-8279-8D187283F94A}" type="pres">
      <dgm:prSet presAssocID="{C1932CFA-1724-4CA0-858F-E49BDC60D31C}" presName="composite" presStyleCnt="0"/>
      <dgm:spPr/>
    </dgm:pt>
    <dgm:pt modelId="{9E54B083-EE96-48C9-837E-59537C6CA2FC}" type="pres">
      <dgm:prSet presAssocID="{C1932CFA-1724-4CA0-858F-E49BDC60D31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E3B568F-051C-4EF8-8AE5-E01E780A3B34}" type="pres">
      <dgm:prSet presAssocID="{C1932CFA-1724-4CA0-858F-E49BDC60D31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18EF30D-BDB9-47F8-A98F-CE8CA1E273C9}" srcId="{0974AC18-A626-4B2F-B8F8-24147C33A6DA}" destId="{B5D99E78-9A3D-4861-A1E6-B9E2FB356FAE}" srcOrd="1" destOrd="0" parTransId="{E263EBA2-A76D-431F-9184-D274D2B02036}" sibTransId="{918F96D4-5E0B-4080-BFEE-0209C0025F62}"/>
    <dgm:cxn modelId="{3B489310-46B6-4CEC-A703-03DF6D426ACE}" srcId="{0E47F2C7-7297-493C-9BF6-5408586BFC7E}" destId="{0974AC18-A626-4B2F-B8F8-24147C33A6DA}" srcOrd="1" destOrd="0" parTransId="{F130F194-503E-4FF6-9596-76D6C6C4E619}" sibTransId="{5887B0E4-6CB1-43FC-BAD6-78B51556C8EE}"/>
    <dgm:cxn modelId="{29AD8626-1C22-4090-808A-9F0D90E6F29A}" srcId="{C1932CFA-1724-4CA0-858F-E49BDC60D31C}" destId="{19FBF73C-0727-489F-AB67-0BBE892A1BD1}" srcOrd="0" destOrd="0" parTransId="{A9601F62-3E7E-43A5-90E3-69B2DEF76CD4}" sibTransId="{0816FD11-DBFF-4883-8EFA-93511A968686}"/>
    <dgm:cxn modelId="{2EE6E629-084A-428F-975D-535FA07B02EB}" type="presOf" srcId="{19FBF73C-0727-489F-AB67-0BBE892A1BD1}" destId="{7E3B568F-051C-4EF8-8AE5-E01E780A3B34}" srcOrd="0" destOrd="0" presId="urn:microsoft.com/office/officeart/2005/8/layout/chevron2"/>
    <dgm:cxn modelId="{EABC8F2F-12BC-4A4E-BFF4-2C2A481E32DF}" type="presOf" srcId="{0E47F2C7-7297-493C-9BF6-5408586BFC7E}" destId="{245F1817-95A4-4096-84B0-B186884AB1C7}" srcOrd="0" destOrd="0" presId="urn:microsoft.com/office/officeart/2005/8/layout/chevron2"/>
    <dgm:cxn modelId="{BC67D844-93EB-4A50-9AFF-F66F769FFF23}" type="presOf" srcId="{DE7ADB8B-3AB3-4C17-B935-9B9A4B9796DB}" destId="{3CBAB66B-E73A-4A57-9188-272A107EF826}" srcOrd="0" destOrd="0" presId="urn:microsoft.com/office/officeart/2005/8/layout/chevron2"/>
    <dgm:cxn modelId="{94A25C6B-0759-47EB-AC93-17744A2E5215}" type="presOf" srcId="{B5D99E78-9A3D-4861-A1E6-B9E2FB356FAE}" destId="{3CBAB66B-E73A-4A57-9188-272A107EF826}" srcOrd="0" destOrd="1" presId="urn:microsoft.com/office/officeart/2005/8/layout/chevron2"/>
    <dgm:cxn modelId="{69994450-6126-49D1-931C-FA8845F95581}" srcId="{0E47F2C7-7297-493C-9BF6-5408586BFC7E}" destId="{C1932CFA-1724-4CA0-858F-E49BDC60D31C}" srcOrd="2" destOrd="0" parTransId="{E852AB00-A908-41BB-843F-DC944EB9F4C7}" sibTransId="{9D67EA05-D874-44A0-A612-44B559A67768}"/>
    <dgm:cxn modelId="{40877B74-9830-4B13-8C32-E1BDADADA44F}" type="presOf" srcId="{0974AC18-A626-4B2F-B8F8-24147C33A6DA}" destId="{C58CF552-2552-4CBD-86AA-1C1C47D5AC85}" srcOrd="0" destOrd="0" presId="urn:microsoft.com/office/officeart/2005/8/layout/chevron2"/>
    <dgm:cxn modelId="{EECF8276-CF5B-47ED-BE9E-A8A79A7221BA}" srcId="{0974AC18-A626-4B2F-B8F8-24147C33A6DA}" destId="{DE7ADB8B-3AB3-4C17-B935-9B9A4B9796DB}" srcOrd="0" destOrd="0" parTransId="{E32DDE45-9418-485C-901C-B5A04A532270}" sibTransId="{9528B9F7-8BDD-4658-910C-A7C257263E0C}"/>
    <dgm:cxn modelId="{DBE6DB7D-2BD9-43EA-A0AB-3F1F93EEAC5A}" type="presOf" srcId="{0A613DF4-9DCE-44FC-92F2-87936019D605}" destId="{BFE93FA9-1551-4EE2-9FE0-795A2D1DC476}" srcOrd="0" destOrd="0" presId="urn:microsoft.com/office/officeart/2005/8/layout/chevron2"/>
    <dgm:cxn modelId="{27DF12C3-2F78-480C-B4D4-9517A9CED2F4}" srcId="{A574A123-09A4-4A63-ACCB-206E74AD7084}" destId="{0A613DF4-9DCE-44FC-92F2-87936019D605}" srcOrd="0" destOrd="0" parTransId="{743A6F81-8DB1-4521-8F07-6C1AA54F1DA0}" sibTransId="{6146EAE0-0B9F-4938-9279-4D3642025370}"/>
    <dgm:cxn modelId="{CBE239C7-94E7-4784-9568-4244A0D5FC44}" type="presOf" srcId="{A574A123-09A4-4A63-ACCB-206E74AD7084}" destId="{72D3B21C-FE82-44C5-BB67-3168E5368BB6}" srcOrd="0" destOrd="0" presId="urn:microsoft.com/office/officeart/2005/8/layout/chevron2"/>
    <dgm:cxn modelId="{DD7595C8-A7BF-48EA-90A5-ADEBC8FEF6B4}" type="presOf" srcId="{C1932CFA-1724-4CA0-858F-E49BDC60D31C}" destId="{9E54B083-EE96-48C9-837E-59537C6CA2FC}" srcOrd="0" destOrd="0" presId="urn:microsoft.com/office/officeart/2005/8/layout/chevron2"/>
    <dgm:cxn modelId="{E9C5C1DF-E978-4C56-8586-F75ED1712724}" srcId="{0E47F2C7-7297-493C-9BF6-5408586BFC7E}" destId="{A574A123-09A4-4A63-ACCB-206E74AD7084}" srcOrd="0" destOrd="0" parTransId="{044F63EB-8250-4A03-9363-9BF446618DF4}" sibTransId="{0EF6CC49-177A-4717-B652-D7A75BD942CE}"/>
    <dgm:cxn modelId="{1FD481EC-FE56-4815-97CE-EBA12583DD3C}" type="presParOf" srcId="{245F1817-95A4-4096-84B0-B186884AB1C7}" destId="{B517B9C2-0E27-4C12-9940-E034FCF5E8BA}" srcOrd="0" destOrd="0" presId="urn:microsoft.com/office/officeart/2005/8/layout/chevron2"/>
    <dgm:cxn modelId="{26134FD9-83CD-4B98-A084-A7E675A95F28}" type="presParOf" srcId="{B517B9C2-0E27-4C12-9940-E034FCF5E8BA}" destId="{72D3B21C-FE82-44C5-BB67-3168E5368BB6}" srcOrd="0" destOrd="0" presId="urn:microsoft.com/office/officeart/2005/8/layout/chevron2"/>
    <dgm:cxn modelId="{156B316A-03EA-4635-9ADA-E877BB3BFC81}" type="presParOf" srcId="{B517B9C2-0E27-4C12-9940-E034FCF5E8BA}" destId="{BFE93FA9-1551-4EE2-9FE0-795A2D1DC476}" srcOrd="1" destOrd="0" presId="urn:microsoft.com/office/officeart/2005/8/layout/chevron2"/>
    <dgm:cxn modelId="{5AA3D387-C64B-48CF-8E9C-89413FCB16A3}" type="presParOf" srcId="{245F1817-95A4-4096-84B0-B186884AB1C7}" destId="{F90D7619-3EE8-450C-843A-47048CC10489}" srcOrd="1" destOrd="0" presId="urn:microsoft.com/office/officeart/2005/8/layout/chevron2"/>
    <dgm:cxn modelId="{6783C428-E5CD-4C2D-8E14-26CDA9A37377}" type="presParOf" srcId="{245F1817-95A4-4096-84B0-B186884AB1C7}" destId="{50C29510-12DD-4700-A672-2976474B11B5}" srcOrd="2" destOrd="0" presId="urn:microsoft.com/office/officeart/2005/8/layout/chevron2"/>
    <dgm:cxn modelId="{1C765A5E-BCCD-450A-8B4C-B25EE722BC9D}" type="presParOf" srcId="{50C29510-12DD-4700-A672-2976474B11B5}" destId="{C58CF552-2552-4CBD-86AA-1C1C47D5AC85}" srcOrd="0" destOrd="0" presId="urn:microsoft.com/office/officeart/2005/8/layout/chevron2"/>
    <dgm:cxn modelId="{B95121AA-EEBC-42B0-B666-00DDF7E1AC21}" type="presParOf" srcId="{50C29510-12DD-4700-A672-2976474B11B5}" destId="{3CBAB66B-E73A-4A57-9188-272A107EF826}" srcOrd="1" destOrd="0" presId="urn:microsoft.com/office/officeart/2005/8/layout/chevron2"/>
    <dgm:cxn modelId="{14459790-83F5-45FC-9D8F-A86A813898A5}" type="presParOf" srcId="{245F1817-95A4-4096-84B0-B186884AB1C7}" destId="{EE117FCE-43A6-415D-9D79-03180C40980F}" srcOrd="3" destOrd="0" presId="urn:microsoft.com/office/officeart/2005/8/layout/chevron2"/>
    <dgm:cxn modelId="{254F8673-F652-4A41-9B0A-12CF48D4B3CA}" type="presParOf" srcId="{245F1817-95A4-4096-84B0-B186884AB1C7}" destId="{B7E4B65A-FE52-4CE5-8279-8D187283F94A}" srcOrd="4" destOrd="0" presId="urn:microsoft.com/office/officeart/2005/8/layout/chevron2"/>
    <dgm:cxn modelId="{1DD29C7A-4903-41F6-A62C-84582BF43D87}" type="presParOf" srcId="{B7E4B65A-FE52-4CE5-8279-8D187283F94A}" destId="{9E54B083-EE96-48C9-837E-59537C6CA2FC}" srcOrd="0" destOrd="0" presId="urn:microsoft.com/office/officeart/2005/8/layout/chevron2"/>
    <dgm:cxn modelId="{6F8BE071-F9E4-436E-9EF7-61D47C0BF6AF}" type="presParOf" srcId="{B7E4B65A-FE52-4CE5-8279-8D187283F94A}" destId="{7E3B568F-051C-4EF8-8AE5-E01E780A3B3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2DCB-CC54-4FE8-9C9E-93005B59E863}">
      <dsp:nvSpPr>
        <dsp:cNvPr id="0" name=""/>
        <dsp:cNvSpPr/>
      </dsp:nvSpPr>
      <dsp:spPr>
        <a:xfrm>
          <a:off x="0" y="1397"/>
          <a:ext cx="6768752" cy="7082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1A922-470B-4A2B-BAC5-249C9579E6B5}">
      <dsp:nvSpPr>
        <dsp:cNvPr id="0" name=""/>
        <dsp:cNvSpPr/>
      </dsp:nvSpPr>
      <dsp:spPr>
        <a:xfrm>
          <a:off x="214252" y="160758"/>
          <a:ext cx="389549" cy="389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BDDEA-ED47-422A-B960-B6F14504048C}">
      <dsp:nvSpPr>
        <dsp:cNvPr id="0" name=""/>
        <dsp:cNvSpPr/>
      </dsp:nvSpPr>
      <dsp:spPr>
        <a:xfrm>
          <a:off x="818054" y="1397"/>
          <a:ext cx="5950697" cy="7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9" tIns="74959" rIns="74959" bIns="749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>
              <a:solidFill>
                <a:schemeClr val="tx2"/>
              </a:solidFill>
            </a:rPr>
            <a:t>SSH Connection Protocol</a:t>
          </a:r>
          <a:endParaRPr lang="de-DE" sz="2200" kern="1200" dirty="0">
            <a:solidFill>
              <a:schemeClr val="tx2"/>
            </a:solidFill>
          </a:endParaRPr>
        </a:p>
      </dsp:txBody>
      <dsp:txXfrm>
        <a:off x="818054" y="1397"/>
        <a:ext cx="5950697" cy="708272"/>
      </dsp:txXfrm>
    </dsp:sp>
    <dsp:sp modelId="{28215559-38FD-446E-B19F-B3268694C70E}">
      <dsp:nvSpPr>
        <dsp:cNvPr id="0" name=""/>
        <dsp:cNvSpPr/>
      </dsp:nvSpPr>
      <dsp:spPr>
        <a:xfrm>
          <a:off x="0" y="886737"/>
          <a:ext cx="6768752" cy="7082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99EA6-C493-4A1F-887D-91A256E96FEC}">
      <dsp:nvSpPr>
        <dsp:cNvPr id="0" name=""/>
        <dsp:cNvSpPr/>
      </dsp:nvSpPr>
      <dsp:spPr>
        <a:xfrm>
          <a:off x="214252" y="1046099"/>
          <a:ext cx="389549" cy="3895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782C9-7452-4DCE-AB23-0C3131AF80F2}">
      <dsp:nvSpPr>
        <dsp:cNvPr id="0" name=""/>
        <dsp:cNvSpPr/>
      </dsp:nvSpPr>
      <dsp:spPr>
        <a:xfrm>
          <a:off x="818054" y="886737"/>
          <a:ext cx="5950697" cy="7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9" tIns="74959" rIns="74959" bIns="749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chemeClr val="tx2"/>
              </a:solidFill>
            </a:rPr>
            <a:t>SSH Authentication Protocol</a:t>
          </a:r>
        </a:p>
      </dsp:txBody>
      <dsp:txXfrm>
        <a:off x="818054" y="886737"/>
        <a:ext cx="5950697" cy="708272"/>
      </dsp:txXfrm>
    </dsp:sp>
    <dsp:sp modelId="{0D9B76A8-380B-4604-8B0A-EF59CCBEB882}">
      <dsp:nvSpPr>
        <dsp:cNvPr id="0" name=""/>
        <dsp:cNvSpPr/>
      </dsp:nvSpPr>
      <dsp:spPr>
        <a:xfrm>
          <a:off x="0" y="1772078"/>
          <a:ext cx="6768752" cy="7082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544AB-82FA-4BE2-ABE9-B2354E2A9341}">
      <dsp:nvSpPr>
        <dsp:cNvPr id="0" name=""/>
        <dsp:cNvSpPr/>
      </dsp:nvSpPr>
      <dsp:spPr>
        <a:xfrm>
          <a:off x="214252" y="1931439"/>
          <a:ext cx="389549" cy="3895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D919F-0F28-4530-87A4-1DC7AAAB285B}">
      <dsp:nvSpPr>
        <dsp:cNvPr id="0" name=""/>
        <dsp:cNvSpPr/>
      </dsp:nvSpPr>
      <dsp:spPr>
        <a:xfrm>
          <a:off x="818054" y="1772078"/>
          <a:ext cx="5950697" cy="7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9" tIns="74959" rIns="74959" bIns="749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chemeClr val="tx2"/>
              </a:solidFill>
            </a:rPr>
            <a:t>SSH Transport Layer Protocol (TLP) </a:t>
          </a:r>
        </a:p>
      </dsp:txBody>
      <dsp:txXfrm>
        <a:off x="818054" y="1772078"/>
        <a:ext cx="5950697" cy="708272"/>
      </dsp:txXfrm>
    </dsp:sp>
    <dsp:sp modelId="{C520BD57-81DB-483E-93E2-FB6D5D297887}">
      <dsp:nvSpPr>
        <dsp:cNvPr id="0" name=""/>
        <dsp:cNvSpPr/>
      </dsp:nvSpPr>
      <dsp:spPr>
        <a:xfrm>
          <a:off x="0" y="2657418"/>
          <a:ext cx="6768752" cy="7082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0F34F-FA56-47FE-AF47-385FED7CD1C8}">
      <dsp:nvSpPr>
        <dsp:cNvPr id="0" name=""/>
        <dsp:cNvSpPr/>
      </dsp:nvSpPr>
      <dsp:spPr>
        <a:xfrm>
          <a:off x="214252" y="2816779"/>
          <a:ext cx="389549" cy="3895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29AD0-1DC2-43A0-BD72-9BB8CAFB2E8F}">
      <dsp:nvSpPr>
        <dsp:cNvPr id="0" name=""/>
        <dsp:cNvSpPr/>
      </dsp:nvSpPr>
      <dsp:spPr>
        <a:xfrm>
          <a:off x="818054" y="2657418"/>
          <a:ext cx="5950697" cy="7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9" tIns="74959" rIns="74959" bIns="749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chemeClr val="tx2"/>
              </a:solidFill>
            </a:rPr>
            <a:t>TCP / IP</a:t>
          </a:r>
        </a:p>
      </dsp:txBody>
      <dsp:txXfrm>
        <a:off x="818054" y="2657418"/>
        <a:ext cx="5950697" cy="70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27725-74C3-4C69-A039-A34F7CA79113}">
      <dsp:nvSpPr>
        <dsp:cNvPr id="0" name=""/>
        <dsp:cNvSpPr/>
      </dsp:nvSpPr>
      <dsp:spPr>
        <a:xfrm>
          <a:off x="364499" y="60299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2BFEB-349B-4F83-B67A-E99B2A149482}">
      <dsp:nvSpPr>
        <dsp:cNvPr id="0" name=""/>
        <dsp:cNvSpPr/>
      </dsp:nvSpPr>
      <dsp:spPr>
        <a:xfrm>
          <a:off x="598500" y="8370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F48A0-D048-4B26-B7EA-890AF59EF215}">
      <dsp:nvSpPr>
        <dsp:cNvPr id="0" name=""/>
        <dsp:cNvSpPr/>
      </dsp:nvSpPr>
      <dsp:spPr>
        <a:xfrm>
          <a:off x="13500" y="2043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b="1" kern="1200" baseline="0" dirty="0" err="1">
              <a:solidFill>
                <a:schemeClr val="tx2"/>
              </a:solidFill>
            </a:rPr>
            <a:t>Confidentiality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13500" y="2043000"/>
        <a:ext cx="1800000" cy="720000"/>
      </dsp:txXfrm>
    </dsp:sp>
    <dsp:sp modelId="{12827E64-45C3-49F5-BF63-52E7630BA38D}">
      <dsp:nvSpPr>
        <dsp:cNvPr id="0" name=""/>
        <dsp:cNvSpPr/>
      </dsp:nvSpPr>
      <dsp:spPr>
        <a:xfrm>
          <a:off x="2479500" y="60299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7940-2240-4D7C-8251-51D8DF91A010}">
      <dsp:nvSpPr>
        <dsp:cNvPr id="0" name=""/>
        <dsp:cNvSpPr/>
      </dsp:nvSpPr>
      <dsp:spPr>
        <a:xfrm>
          <a:off x="2713500" y="8370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8AC15-83BA-4A32-8D77-266542BBA9F3}">
      <dsp:nvSpPr>
        <dsp:cNvPr id="0" name=""/>
        <dsp:cNvSpPr/>
      </dsp:nvSpPr>
      <dsp:spPr>
        <a:xfrm>
          <a:off x="2128500" y="2043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b="1" kern="1200" baseline="0" dirty="0">
              <a:solidFill>
                <a:schemeClr val="tx2"/>
              </a:solidFill>
            </a:rPr>
            <a:t>Integrity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2128500" y="2043000"/>
        <a:ext cx="1800000" cy="720000"/>
      </dsp:txXfrm>
    </dsp:sp>
    <dsp:sp modelId="{7B414B70-9F23-4B45-991A-3209B873BCC6}">
      <dsp:nvSpPr>
        <dsp:cNvPr id="0" name=""/>
        <dsp:cNvSpPr/>
      </dsp:nvSpPr>
      <dsp:spPr>
        <a:xfrm>
          <a:off x="4594500" y="60299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1DC23-4CC4-4763-951F-46B1BB4C9CB3}">
      <dsp:nvSpPr>
        <dsp:cNvPr id="0" name=""/>
        <dsp:cNvSpPr/>
      </dsp:nvSpPr>
      <dsp:spPr>
        <a:xfrm>
          <a:off x="4828500" y="83700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0F3B8-B6E4-4507-99E1-18997F5E036B}">
      <dsp:nvSpPr>
        <dsp:cNvPr id="0" name=""/>
        <dsp:cNvSpPr/>
      </dsp:nvSpPr>
      <dsp:spPr>
        <a:xfrm>
          <a:off x="4243500" y="2043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b="1" kern="1200" baseline="0" dirty="0">
              <a:solidFill>
                <a:schemeClr val="tx2"/>
              </a:solidFill>
            </a:rPr>
            <a:t>Authenticity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4243500" y="2043000"/>
        <a:ext cx="1800000" cy="720000"/>
      </dsp:txXfrm>
    </dsp:sp>
    <dsp:sp modelId="{73479443-C178-4157-92C9-7A3AC8869113}">
      <dsp:nvSpPr>
        <dsp:cNvPr id="0" name=""/>
        <dsp:cNvSpPr/>
      </dsp:nvSpPr>
      <dsp:spPr>
        <a:xfrm>
          <a:off x="6709500" y="60299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4AC0A-4E81-4979-92F8-8FF8229B9654}">
      <dsp:nvSpPr>
        <dsp:cNvPr id="0" name=""/>
        <dsp:cNvSpPr/>
      </dsp:nvSpPr>
      <dsp:spPr>
        <a:xfrm>
          <a:off x="6943500" y="83700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CE3A0-28EB-45EC-8C7E-796D126441BA}">
      <dsp:nvSpPr>
        <dsp:cNvPr id="0" name=""/>
        <dsp:cNvSpPr/>
      </dsp:nvSpPr>
      <dsp:spPr>
        <a:xfrm>
          <a:off x="6358500" y="2043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b="1" kern="1200" baseline="0" dirty="0">
              <a:solidFill>
                <a:schemeClr val="tx2"/>
              </a:solidFill>
            </a:rPr>
            <a:t>Server Authentication</a:t>
          </a:r>
          <a:endParaRPr lang="en-US" sz="1500" kern="1200" dirty="0">
            <a:solidFill>
              <a:schemeClr val="tx2"/>
            </a:solidFill>
          </a:endParaRPr>
        </a:p>
      </dsp:txBody>
      <dsp:txXfrm>
        <a:off x="6358500" y="204300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274D-ECFE-4736-BF70-89D2B3D5360B}">
      <dsp:nvSpPr>
        <dsp:cNvPr id="0" name=""/>
        <dsp:cNvSpPr/>
      </dsp:nvSpPr>
      <dsp:spPr>
        <a:xfrm>
          <a:off x="2362" y="683194"/>
          <a:ext cx="2303338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server-sig-</a:t>
          </a:r>
          <a:r>
            <a:rPr lang="en-US" sz="1800" kern="1200" dirty="0" err="1"/>
            <a:t>algs</a:t>
          </a:r>
          <a:endParaRPr lang="en-US" sz="1800" kern="1200" dirty="0"/>
        </a:p>
      </dsp:txBody>
      <dsp:txXfrm>
        <a:off x="2362" y="683194"/>
        <a:ext cx="2303338" cy="518400"/>
      </dsp:txXfrm>
    </dsp:sp>
    <dsp:sp modelId="{675F72F0-0087-4D74-87CE-F7FB04BBA206}">
      <dsp:nvSpPr>
        <dsp:cNvPr id="0" name=""/>
        <dsp:cNvSpPr/>
      </dsp:nvSpPr>
      <dsp:spPr>
        <a:xfrm>
          <a:off x="2362" y="1201593"/>
          <a:ext cx="2303338" cy="14822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/>
              </a:solidFill>
            </a:rPr>
            <a:t>List of public key algorithms for user authentication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/>
              </a:solidFill>
            </a:rPr>
            <a:t>Enables RSA-SHA2 support</a:t>
          </a:r>
        </a:p>
      </dsp:txBody>
      <dsp:txXfrm>
        <a:off x="2362" y="1201593"/>
        <a:ext cx="2303338" cy="1482299"/>
      </dsp:txXfrm>
    </dsp:sp>
    <dsp:sp modelId="{070DD9E7-D204-4509-990C-D5135DAF0F01}">
      <dsp:nvSpPr>
        <dsp:cNvPr id="0" name=""/>
        <dsp:cNvSpPr/>
      </dsp:nvSpPr>
      <dsp:spPr>
        <a:xfrm>
          <a:off x="2628168" y="683194"/>
          <a:ext cx="2303338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ping@openssh.com</a:t>
          </a:r>
        </a:p>
      </dsp:txBody>
      <dsp:txXfrm>
        <a:off x="2628168" y="683194"/>
        <a:ext cx="2303338" cy="518400"/>
      </dsp:txXfrm>
    </dsp:sp>
    <dsp:sp modelId="{81913B3C-6FB4-4D68-B05A-6C409462A50A}">
      <dsp:nvSpPr>
        <dsp:cNvPr id="0" name=""/>
        <dsp:cNvSpPr/>
      </dsp:nvSpPr>
      <dsp:spPr>
        <a:xfrm>
          <a:off x="2628168" y="1201593"/>
          <a:ext cx="2303338" cy="14822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/>
              </a:solidFill>
            </a:rPr>
            <a:t>Like Heartbeat extension in TLS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/>
              </a:solidFill>
            </a:rPr>
            <a:t>Can be used to obscure keystroke timings</a:t>
          </a:r>
        </a:p>
      </dsp:txBody>
      <dsp:txXfrm>
        <a:off x="2628168" y="1201593"/>
        <a:ext cx="2303338" cy="1482299"/>
      </dsp:txXfrm>
    </dsp:sp>
    <dsp:sp modelId="{8B461B0E-5B79-4D9C-89A9-BCF864393446}">
      <dsp:nvSpPr>
        <dsp:cNvPr id="0" name=""/>
        <dsp:cNvSpPr/>
      </dsp:nvSpPr>
      <dsp:spPr>
        <a:xfrm>
          <a:off x="5253974" y="683194"/>
          <a:ext cx="2303338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Extensions</a:t>
          </a:r>
        </a:p>
      </dsp:txBody>
      <dsp:txXfrm>
        <a:off x="5253974" y="683194"/>
        <a:ext cx="2303338" cy="518400"/>
      </dsp:txXfrm>
    </dsp:sp>
    <dsp:sp modelId="{D705DC1E-7ECE-4FEC-87D5-9373F37D5C73}">
      <dsp:nvSpPr>
        <dsp:cNvPr id="0" name=""/>
        <dsp:cNvSpPr/>
      </dsp:nvSpPr>
      <dsp:spPr>
        <a:xfrm>
          <a:off x="5253974" y="1201593"/>
          <a:ext cx="2303338" cy="14822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/>
              </a:solidFill>
            </a:rPr>
            <a:t>Not considered because no security impact</a:t>
          </a:r>
        </a:p>
      </dsp:txBody>
      <dsp:txXfrm>
        <a:off x="5253974" y="1201593"/>
        <a:ext cx="2303338" cy="1482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3B21C-FE82-44C5-BB67-3168E5368BB6}">
      <dsp:nvSpPr>
        <dsp:cNvPr id="0" name=""/>
        <dsp:cNvSpPr/>
      </dsp:nvSpPr>
      <dsp:spPr>
        <a:xfrm rot="5400000">
          <a:off x="-171334" y="171606"/>
          <a:ext cx="1142227" cy="7995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October</a:t>
          </a:r>
          <a:r>
            <a:rPr lang="de-DE" sz="1200" kern="1200" dirty="0"/>
            <a:t> 2023</a:t>
          </a:r>
        </a:p>
      </dsp:txBody>
      <dsp:txXfrm rot="-5400000">
        <a:off x="1" y="400050"/>
        <a:ext cx="799558" cy="342669"/>
      </dsp:txXfrm>
    </dsp:sp>
    <dsp:sp modelId="{BFE93FA9-1551-4EE2-9FE0-795A2D1DC476}">
      <dsp:nvSpPr>
        <dsp:cNvPr id="0" name=""/>
        <dsp:cNvSpPr/>
      </dsp:nvSpPr>
      <dsp:spPr>
        <a:xfrm rot="5400000">
          <a:off x="3808393" y="-3008561"/>
          <a:ext cx="742447" cy="6760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kern="1200" dirty="0">
              <a:solidFill>
                <a:schemeClr val="tx2"/>
              </a:solidFill>
            </a:rPr>
            <a:t>Initial </a:t>
          </a:r>
          <a:r>
            <a:rPr lang="de-DE" sz="1800" kern="1200" dirty="0" err="1">
              <a:solidFill>
                <a:schemeClr val="tx2"/>
              </a:solidFill>
            </a:rPr>
            <a:t>contact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with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OpenSSH</a:t>
          </a:r>
          <a:r>
            <a:rPr lang="de-DE" sz="1800" kern="1200" dirty="0">
              <a:solidFill>
                <a:schemeClr val="tx2"/>
              </a:solidFill>
            </a:rPr>
            <a:t> and </a:t>
          </a:r>
          <a:r>
            <a:rPr lang="de-DE" sz="1800" kern="1200" dirty="0" err="1">
              <a:solidFill>
                <a:schemeClr val="tx2"/>
              </a:solidFill>
            </a:rPr>
            <a:t>AsyncSSH</a:t>
          </a:r>
          <a:endParaRPr lang="de-DE" sz="1800" kern="1200" dirty="0">
            <a:solidFill>
              <a:schemeClr val="tx2"/>
            </a:solidFill>
          </a:endParaRPr>
        </a:p>
      </dsp:txBody>
      <dsp:txXfrm rot="-5400000">
        <a:off x="799559" y="36516"/>
        <a:ext cx="6723873" cy="669961"/>
      </dsp:txXfrm>
    </dsp:sp>
    <dsp:sp modelId="{C58CF552-2552-4CBD-86AA-1C1C47D5AC85}">
      <dsp:nvSpPr>
        <dsp:cNvPr id="0" name=""/>
        <dsp:cNvSpPr/>
      </dsp:nvSpPr>
      <dsp:spPr>
        <a:xfrm rot="5400000">
          <a:off x="-171334" y="1111384"/>
          <a:ext cx="1142227" cy="7995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November 2023</a:t>
          </a:r>
        </a:p>
      </dsp:txBody>
      <dsp:txXfrm rot="-5400000">
        <a:off x="1" y="1339828"/>
        <a:ext cx="799558" cy="342669"/>
      </dsp:txXfrm>
    </dsp:sp>
    <dsp:sp modelId="{3CBAB66B-E73A-4A57-9188-272A107EF826}">
      <dsp:nvSpPr>
        <dsp:cNvPr id="0" name=""/>
        <dsp:cNvSpPr/>
      </dsp:nvSpPr>
      <dsp:spPr>
        <a:xfrm rot="5400000">
          <a:off x="3808393" y="-2068784"/>
          <a:ext cx="742447" cy="6760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kern="1200" dirty="0" err="1">
              <a:solidFill>
                <a:schemeClr val="tx2"/>
              </a:solidFill>
            </a:rPr>
            <a:t>AsyncSSH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published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patch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to</a:t>
          </a:r>
          <a:r>
            <a:rPr lang="de-DE" sz="1800" kern="1200" dirty="0">
              <a:solidFill>
                <a:schemeClr val="tx2"/>
              </a:solidFill>
            </a:rPr>
            <a:t> fix </a:t>
          </a:r>
          <a:r>
            <a:rPr lang="de-DE" sz="1800" kern="1200" dirty="0" err="1">
              <a:solidFill>
                <a:schemeClr val="tx2"/>
              </a:solidFill>
            </a:rPr>
            <a:t>implementation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bugs</a:t>
          </a:r>
          <a:endParaRPr lang="de-DE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kern="1200" dirty="0">
              <a:solidFill>
                <a:schemeClr val="tx2"/>
              </a:solidFill>
            </a:rPr>
            <a:t>Initial </a:t>
          </a:r>
          <a:r>
            <a:rPr lang="de-DE" sz="1800" kern="1200" dirty="0" err="1">
              <a:solidFill>
                <a:schemeClr val="tx2"/>
              </a:solidFill>
            </a:rPr>
            <a:t>contact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with</a:t>
          </a:r>
          <a:r>
            <a:rPr lang="de-DE" sz="1800" kern="1200" dirty="0">
              <a:solidFill>
                <a:schemeClr val="tx2"/>
              </a:solidFill>
            </a:rPr>
            <a:t> 29 additional </a:t>
          </a:r>
          <a:r>
            <a:rPr lang="de-DE" sz="1800" kern="1200" dirty="0" err="1">
              <a:solidFill>
                <a:schemeClr val="tx2"/>
              </a:solidFill>
            </a:rPr>
            <a:t>vendors</a:t>
          </a:r>
          <a:r>
            <a:rPr lang="de-DE" sz="1800" kern="1200" dirty="0">
              <a:solidFill>
                <a:schemeClr val="tx2"/>
              </a:solidFill>
            </a:rPr>
            <a:t> </a:t>
          </a:r>
          <a:r>
            <a:rPr lang="de-DE" sz="1800" kern="1200" dirty="0" err="1">
              <a:solidFill>
                <a:schemeClr val="tx2"/>
              </a:solidFill>
            </a:rPr>
            <a:t>of</a:t>
          </a:r>
          <a:r>
            <a:rPr lang="de-DE" sz="1800" kern="1200" dirty="0">
              <a:solidFill>
                <a:schemeClr val="tx2"/>
              </a:solidFill>
            </a:rPr>
            <a:t> SSH </a:t>
          </a:r>
          <a:r>
            <a:rPr lang="de-DE" sz="1800" kern="1200" dirty="0" err="1">
              <a:solidFill>
                <a:schemeClr val="tx2"/>
              </a:solidFill>
            </a:rPr>
            <a:t>implementations</a:t>
          </a:r>
          <a:endParaRPr lang="de-DE" sz="1800" kern="1200" dirty="0">
            <a:solidFill>
              <a:schemeClr val="tx2"/>
            </a:solidFill>
          </a:endParaRPr>
        </a:p>
      </dsp:txBody>
      <dsp:txXfrm rot="-5400000">
        <a:off x="799559" y="976293"/>
        <a:ext cx="6723873" cy="669961"/>
      </dsp:txXfrm>
    </dsp:sp>
    <dsp:sp modelId="{9E54B083-EE96-48C9-837E-59537C6CA2FC}">
      <dsp:nvSpPr>
        <dsp:cNvPr id="0" name=""/>
        <dsp:cNvSpPr/>
      </dsp:nvSpPr>
      <dsp:spPr>
        <a:xfrm rot="5400000">
          <a:off x="-171334" y="2051161"/>
          <a:ext cx="1142227" cy="7995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December</a:t>
          </a:r>
          <a:r>
            <a:rPr lang="de-DE" sz="1200" kern="1200" dirty="0"/>
            <a:t> 2023</a:t>
          </a:r>
        </a:p>
      </dsp:txBody>
      <dsp:txXfrm rot="-5400000">
        <a:off x="1" y="2279605"/>
        <a:ext cx="799558" cy="342669"/>
      </dsp:txXfrm>
    </dsp:sp>
    <dsp:sp modelId="{7E3B568F-051C-4EF8-8AE5-E01E780A3B34}">
      <dsp:nvSpPr>
        <dsp:cNvPr id="0" name=""/>
        <dsp:cNvSpPr/>
      </dsp:nvSpPr>
      <dsp:spPr>
        <a:xfrm rot="5400000">
          <a:off x="3808393" y="-1129006"/>
          <a:ext cx="742447" cy="6760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kern="1200" dirty="0">
              <a:solidFill>
                <a:schemeClr val="tx2"/>
              </a:solidFill>
            </a:rPr>
            <a:t>Public Disclosure</a:t>
          </a:r>
        </a:p>
      </dsp:txBody>
      <dsp:txXfrm rot="-5400000">
        <a:off x="799559" y="1916071"/>
        <a:ext cx="6723873" cy="66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5T20:18:27.90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1,'13667'0,"-13656"0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5T20:18:42.40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1,'13614'0,"-13603"0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5T20:18:53.84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0,'13656'0,"-13648"0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1.png"/><Relationship Id="rId7" Type="http://schemas.openxmlformats.org/officeDocument/2006/relationships/image" Target="../media/image251.png"/><Relationship Id="rId12" Type="http://schemas.openxmlformats.org/officeDocument/2006/relationships/image" Target="../media/image30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1.png"/><Relationship Id="rId11" Type="http://schemas.openxmlformats.org/officeDocument/2006/relationships/image" Target="../media/image5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0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260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9" Type="http://schemas.openxmlformats.org/officeDocument/2006/relationships/image" Target="../media/image5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customXml" Target="../ink/ink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terrapin-attack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7316554-E40D-4219-B6FD-9FB76D140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4479998"/>
            <a:ext cx="7560000" cy="324000"/>
          </a:xfrm>
        </p:spPr>
        <p:txBody>
          <a:bodyPr/>
          <a:lstStyle/>
          <a:p>
            <a:r>
              <a:rPr lang="en-US" b="1" noProof="0" dirty="0"/>
              <a:t>Fabian Bäumer</a:t>
            </a:r>
            <a:r>
              <a:rPr lang="en-US" noProof="0" dirty="0"/>
              <a:t>, Marcus Brinkmann, Jörg </a:t>
            </a:r>
            <a:r>
              <a:rPr lang="en-US" noProof="0" dirty="0" err="1"/>
              <a:t>Schwenk</a:t>
            </a:r>
            <a:r>
              <a:rPr lang="en-US" noProof="0" dirty="0"/>
              <a:t> | IACR RWC 2024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7819D9DD-A9E7-49F1-B218-8F3A193D91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42331" b="18733"/>
          <a:stretch/>
        </p:blipFill>
        <p:spPr>
          <a:xfrm>
            <a:off x="-1" y="-1"/>
            <a:ext cx="8182800" cy="3186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82A951D-C440-43ED-9B7F-7A52CD13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7488376" cy="620766"/>
          </a:xfrm>
        </p:spPr>
        <p:txBody>
          <a:bodyPr/>
          <a:lstStyle/>
          <a:p>
            <a:r>
              <a:rPr lang="en-US" sz="2000" noProof="0" dirty="0"/>
              <a:t>Terrapin Attack: Breaking SSH Channel Integrity By Sequence Number Manipulation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47D6515-B244-1B71-8B2A-3E0B7CF8C78C}"/>
              </a:ext>
            </a:extLst>
          </p:cNvPr>
          <p:cNvSpPr/>
          <p:nvPr/>
        </p:nvSpPr>
        <p:spPr>
          <a:xfrm rot="20400000">
            <a:off x="6527866" y="2558338"/>
            <a:ext cx="2304256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at 33</a:t>
            </a:r>
            <a:r>
              <a:rPr lang="de-DE" sz="1400" baseline="30000" dirty="0"/>
              <a:t>rd </a:t>
            </a:r>
            <a:r>
              <a:rPr lang="de-DE" sz="1400" dirty="0"/>
              <a:t>USENIX Security Symposium!</a:t>
            </a:r>
            <a:endParaRPr lang="de-DE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6FB303-BE49-7ED2-244D-C04EF22A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00" y="-1"/>
            <a:ext cx="1451256" cy="14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8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TLP: Activating the Secure Channel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!!s2c3">
            <a:extLst>
              <a:ext uri="{FF2B5EF4-FFF2-40B4-BE49-F238E27FC236}">
                <a16:creationId xmlns:a16="http://schemas.microsoft.com/office/drawing/2014/main" id="{30189677-7B04-F56B-E65B-AAA2E24646F1}"/>
              </a:ext>
            </a:extLst>
          </p:cNvPr>
          <p:cNvCxnSpPr>
            <a:cxnSpLocks/>
          </p:cNvCxnSpPr>
          <p:nvPr/>
        </p:nvCxnSpPr>
        <p:spPr>
          <a:xfrm>
            <a:off x="1234800" y="2732348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!!c2s3">
            <a:extLst>
              <a:ext uri="{FF2B5EF4-FFF2-40B4-BE49-F238E27FC236}">
                <a16:creationId xmlns:a16="http://schemas.microsoft.com/office/drawing/2014/main" id="{9F9E649F-354F-C3AF-0667-E36A8EC21C44}"/>
              </a:ext>
            </a:extLst>
          </p:cNvPr>
          <p:cNvCxnSpPr>
            <a:cxnSpLocks/>
          </p:cNvCxnSpPr>
          <p:nvPr/>
        </p:nvCxnSpPr>
        <p:spPr>
          <a:xfrm>
            <a:off x="1234800" y="2457339"/>
            <a:ext cx="658799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799" y="369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 flipV="1">
            <a:off x="1234799" y="3420000"/>
            <a:ext cx="6588000" cy="4598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00CB1B7-F647-C1A2-BB6E-BABC23420EDB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3D744B-3964-A0D6-09BB-6DC589BC17AD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35" name="!!c2s2">
            <a:extLst>
              <a:ext uri="{FF2B5EF4-FFF2-40B4-BE49-F238E27FC236}">
                <a16:creationId xmlns:a16="http://schemas.microsoft.com/office/drawing/2014/main" id="{550AABCF-5484-32DD-6AA1-84086DDAFC0E}"/>
              </a:ext>
            </a:extLst>
          </p:cNvPr>
          <p:cNvCxnSpPr>
            <a:cxnSpLocks/>
          </p:cNvCxnSpPr>
          <p:nvPr/>
        </p:nvCxnSpPr>
        <p:spPr>
          <a:xfrm>
            <a:off x="1234799" y="216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!!s2c2">
            <a:extLst>
              <a:ext uri="{FF2B5EF4-FFF2-40B4-BE49-F238E27FC236}">
                <a16:creationId xmlns:a16="http://schemas.microsoft.com/office/drawing/2014/main" id="{6ED9F6C1-E298-5F95-5FBC-B6D952B71FB1}"/>
              </a:ext>
            </a:extLst>
          </p:cNvPr>
          <p:cNvCxnSpPr>
            <a:cxnSpLocks/>
          </p:cNvCxnSpPr>
          <p:nvPr/>
        </p:nvCxnSpPr>
        <p:spPr>
          <a:xfrm flipV="1">
            <a:off x="1234799" y="1890000"/>
            <a:ext cx="6588000" cy="52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c2s4_text">
            <a:extLst>
              <a:ext uri="{FF2B5EF4-FFF2-40B4-BE49-F238E27FC236}">
                <a16:creationId xmlns:a16="http://schemas.microsoft.com/office/drawing/2014/main" id="{3F35EA2F-243B-D250-3987-339CCB82FDA7}"/>
              </a:ext>
            </a:extLst>
          </p:cNvPr>
          <p:cNvSpPr txBox="1"/>
          <p:nvPr/>
        </p:nvSpPr>
        <p:spPr>
          <a:xfrm>
            <a:off x="1234800" y="340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60" name="!!s2c4_text">
            <a:extLst>
              <a:ext uri="{FF2B5EF4-FFF2-40B4-BE49-F238E27FC236}">
                <a16:creationId xmlns:a16="http://schemas.microsoft.com/office/drawing/2014/main" id="{4CEA8174-26AB-A36E-0C5E-0903AD57B3EC}"/>
              </a:ext>
            </a:extLst>
          </p:cNvPr>
          <p:cNvSpPr txBox="1"/>
          <p:nvPr/>
        </p:nvSpPr>
        <p:spPr>
          <a:xfrm>
            <a:off x="1234800" y="313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61" name="!!c2s1_text">
            <a:extLst>
              <a:ext uri="{FF2B5EF4-FFF2-40B4-BE49-F238E27FC236}">
                <a16:creationId xmlns:a16="http://schemas.microsoft.com/office/drawing/2014/main" id="{7575C6DB-ADBF-B41C-E49F-3FA94FB78BFA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!!s2c2_text">
                <a:extLst>
                  <a:ext uri="{FF2B5EF4-FFF2-40B4-BE49-F238E27FC236}">
                    <a16:creationId xmlns:a16="http://schemas.microsoft.com/office/drawing/2014/main" id="{A01B70A8-B236-87A5-271A-FFE424A9E2F8}"/>
                  </a:ext>
                </a:extLst>
              </p:cNvPr>
              <p:cNvSpPr txBox="1"/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2" name="!!s2c2_text">
                <a:extLst>
                  <a:ext uri="{FF2B5EF4-FFF2-40B4-BE49-F238E27FC236}">
                    <a16:creationId xmlns:a16="http://schemas.microsoft.com/office/drawing/2014/main" id="{A01B70A8-B236-87A5-271A-FFE424A9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blipFill>
                <a:blip r:embed="rId2"/>
                <a:stretch>
                  <a:fillRect t="-7273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!!c2s2_text">
                <a:extLst>
                  <a:ext uri="{FF2B5EF4-FFF2-40B4-BE49-F238E27FC236}">
                    <a16:creationId xmlns:a16="http://schemas.microsoft.com/office/drawing/2014/main" id="{758A476F-0E52-9738-683D-5D3110B6B9F3}"/>
                  </a:ext>
                </a:extLst>
              </p:cNvPr>
              <p:cNvSpPr txBox="1"/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7" name="!!c2s2_text">
                <a:extLst>
                  <a:ext uri="{FF2B5EF4-FFF2-40B4-BE49-F238E27FC236}">
                    <a16:creationId xmlns:a16="http://schemas.microsoft.com/office/drawing/2014/main" id="{758A476F-0E52-9738-683D-5D3110B6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!!c2s3_text">
                <a:extLst>
                  <a:ext uri="{FF2B5EF4-FFF2-40B4-BE49-F238E27FC236}">
                    <a16:creationId xmlns:a16="http://schemas.microsoft.com/office/drawing/2014/main" id="{06B53EE0-2489-704E-BE6E-7F830719EE3B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4" name="!!c2s3_text">
                <a:extLst>
                  <a:ext uri="{FF2B5EF4-FFF2-40B4-BE49-F238E27FC236}">
                    <a16:creationId xmlns:a16="http://schemas.microsoft.com/office/drawing/2014/main" id="{06B53EE0-2489-704E-BE6E-7F830719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!!s2c3_text">
                <a:extLst>
                  <a:ext uri="{FF2B5EF4-FFF2-40B4-BE49-F238E27FC236}">
                    <a16:creationId xmlns:a16="http://schemas.microsoft.com/office/drawing/2014/main" id="{79A3D97F-0875-4B07-027A-F77EC0CF919C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5" name="!!s2c3_text">
                <a:extLst>
                  <a:ext uri="{FF2B5EF4-FFF2-40B4-BE49-F238E27FC236}">
                    <a16:creationId xmlns:a16="http://schemas.microsoft.com/office/drawing/2014/main" id="{79A3D97F-0875-4B07-027A-F77EC0CF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5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!!c2s1">
            <a:extLst>
              <a:ext uri="{FF2B5EF4-FFF2-40B4-BE49-F238E27FC236}">
                <a16:creationId xmlns:a16="http://schemas.microsoft.com/office/drawing/2014/main" id="{8FB23D5E-5AB0-B5BA-B870-C9E92D513E90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!!s2c1">
            <a:extLst>
              <a:ext uri="{FF2B5EF4-FFF2-40B4-BE49-F238E27FC236}">
                <a16:creationId xmlns:a16="http://schemas.microsoft.com/office/drawing/2014/main" id="{1E682A48-598B-C3BE-94DB-59A1F5B9ABCF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5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TLP: Requesting Another Service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!!s2c6">
            <a:extLst>
              <a:ext uri="{FF2B5EF4-FFF2-40B4-BE49-F238E27FC236}">
                <a16:creationId xmlns:a16="http://schemas.microsoft.com/office/drawing/2014/main" id="{1EE7BE64-07AA-98A2-85E4-1DFF0B5C86E2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!!c2s5">
            <a:extLst>
              <a:ext uri="{FF2B5EF4-FFF2-40B4-BE49-F238E27FC236}">
                <a16:creationId xmlns:a16="http://schemas.microsoft.com/office/drawing/2014/main" id="{EA535878-313D-97CB-05A9-9BB71A871F9D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0DE7624-2480-A23D-42B9-D4DC17FA4789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!!c2s1_text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!!s2c2_text">
                <a:extLst>
                  <a:ext uri="{FF2B5EF4-FFF2-40B4-BE49-F238E27FC236}">
                    <a16:creationId xmlns:a16="http://schemas.microsoft.com/office/drawing/2014/main" id="{EA93CB57-5C3E-C977-4797-54AC3A702A76}"/>
                  </a:ext>
                </a:extLst>
              </p:cNvPr>
              <p:cNvSpPr txBox="1"/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3" name="!!s2c2_text">
                <a:extLst>
                  <a:ext uri="{FF2B5EF4-FFF2-40B4-BE49-F238E27FC236}">
                    <a16:creationId xmlns:a16="http://schemas.microsoft.com/office/drawing/2014/main" id="{EA93CB57-5C3E-C977-4797-54AC3A70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blipFill>
                <a:blip r:embed="rId2"/>
                <a:stretch>
                  <a:fillRect t="-7273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!!c2s2_text">
                <a:extLst>
                  <a:ext uri="{FF2B5EF4-FFF2-40B4-BE49-F238E27FC236}">
                    <a16:creationId xmlns:a16="http://schemas.microsoft.com/office/drawing/2014/main" id="{E10F6A44-664F-FF30-39ED-90F510E08D3A}"/>
                  </a:ext>
                </a:extLst>
              </p:cNvPr>
              <p:cNvSpPr txBox="1"/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4" name="!!c2s2_text">
                <a:extLst>
                  <a:ext uri="{FF2B5EF4-FFF2-40B4-BE49-F238E27FC236}">
                    <a16:creationId xmlns:a16="http://schemas.microsoft.com/office/drawing/2014/main" id="{E10F6A44-664F-FF30-39ED-90F510E0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c2s2">
            <a:extLst>
              <a:ext uri="{FF2B5EF4-FFF2-40B4-BE49-F238E27FC236}">
                <a16:creationId xmlns:a16="http://schemas.microsoft.com/office/drawing/2014/main" id="{CEEB7BFC-2724-4C1D-2EC2-513659A7AC38}"/>
              </a:ext>
            </a:extLst>
          </p:cNvPr>
          <p:cNvCxnSpPr>
            <a:cxnSpLocks/>
          </p:cNvCxnSpPr>
          <p:nvPr/>
        </p:nvCxnSpPr>
        <p:spPr>
          <a:xfrm>
            <a:off x="1234799" y="216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!!s2c2">
            <a:extLst>
              <a:ext uri="{FF2B5EF4-FFF2-40B4-BE49-F238E27FC236}">
                <a16:creationId xmlns:a16="http://schemas.microsoft.com/office/drawing/2014/main" id="{B560D180-FD91-9F6F-57C2-CB6729BF5CCE}"/>
              </a:ext>
            </a:extLst>
          </p:cNvPr>
          <p:cNvCxnSpPr>
            <a:cxnSpLocks/>
          </p:cNvCxnSpPr>
          <p:nvPr/>
        </p:nvCxnSpPr>
        <p:spPr>
          <a:xfrm flipV="1">
            <a:off x="1234799" y="1890000"/>
            <a:ext cx="6588000" cy="52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!!c2s4_text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1" name="!!s2c4_text">
            <a:extLst>
              <a:ext uri="{FF2B5EF4-FFF2-40B4-BE49-F238E27FC236}">
                <a16:creationId xmlns:a16="http://schemas.microsoft.com/office/drawing/2014/main" id="{15318A19-5A9C-1372-AA41-386F535C32A3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4" name="!!s2c5">
            <a:extLst>
              <a:ext uri="{FF2B5EF4-FFF2-40B4-BE49-F238E27FC236}">
                <a16:creationId xmlns:a16="http://schemas.microsoft.com/office/drawing/2014/main" id="{D71DDD8C-7151-9C14-7B30-A532B4C60E58}"/>
              </a:ext>
            </a:extLst>
          </p:cNvPr>
          <p:cNvCxnSpPr>
            <a:cxnSpLocks/>
          </p:cNvCxnSpPr>
          <p:nvPr/>
        </p:nvCxnSpPr>
        <p:spPr>
          <a:xfrm>
            <a:off x="1234800" y="387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!!s2c6_text">
            <a:extLst>
              <a:ext uri="{FF2B5EF4-FFF2-40B4-BE49-F238E27FC236}">
                <a16:creationId xmlns:a16="http://schemas.microsoft.com/office/drawing/2014/main" id="{71F8FA40-24E8-8130-304E-C4F85F3A2736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tx2"/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tx2"/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89" name="!!c2s5_text">
            <a:extLst>
              <a:ext uri="{FF2B5EF4-FFF2-40B4-BE49-F238E27FC236}">
                <a16:creationId xmlns:a16="http://schemas.microsoft.com/office/drawing/2014/main" id="{9841E537-4FBA-8CB3-5B00-2370EF4CE160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tx2"/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tx2"/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90" name="!!s2c5_text">
            <a:extLst>
              <a:ext uri="{FF2B5EF4-FFF2-40B4-BE49-F238E27FC236}">
                <a16:creationId xmlns:a16="http://schemas.microsoft.com/office/drawing/2014/main" id="{71DCE3E6-34F8-5F51-3B01-1198E4B9EAA8}"/>
              </a:ext>
            </a:extLst>
          </p:cNvPr>
          <p:cNvSpPr txBox="1"/>
          <p:nvPr/>
        </p:nvSpPr>
        <p:spPr>
          <a:xfrm>
            <a:off x="1234800" y="358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ExtInfo</a:t>
            </a:r>
            <a:endParaRPr lang="de-DE" sz="16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cxnSp>
        <p:nvCxnSpPr>
          <p:cNvPr id="95" name="!!s2c3">
            <a:extLst>
              <a:ext uri="{FF2B5EF4-FFF2-40B4-BE49-F238E27FC236}">
                <a16:creationId xmlns:a16="http://schemas.microsoft.com/office/drawing/2014/main" id="{F2A54169-EAAF-B69B-BD31-003FB6E357B9}"/>
              </a:ext>
            </a:extLst>
          </p:cNvPr>
          <p:cNvCxnSpPr>
            <a:cxnSpLocks/>
          </p:cNvCxnSpPr>
          <p:nvPr/>
        </p:nvCxnSpPr>
        <p:spPr>
          <a:xfrm>
            <a:off x="1234800" y="2732348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!!c2s3">
            <a:extLst>
              <a:ext uri="{FF2B5EF4-FFF2-40B4-BE49-F238E27FC236}">
                <a16:creationId xmlns:a16="http://schemas.microsoft.com/office/drawing/2014/main" id="{C6172873-5659-55EA-410A-473D0EB62CA0}"/>
              </a:ext>
            </a:extLst>
          </p:cNvPr>
          <p:cNvCxnSpPr>
            <a:cxnSpLocks/>
          </p:cNvCxnSpPr>
          <p:nvPr/>
        </p:nvCxnSpPr>
        <p:spPr>
          <a:xfrm>
            <a:off x="1234800" y="2457339"/>
            <a:ext cx="658799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!!c2s3_text">
                <a:extLst>
                  <a:ext uri="{FF2B5EF4-FFF2-40B4-BE49-F238E27FC236}">
                    <a16:creationId xmlns:a16="http://schemas.microsoft.com/office/drawing/2014/main" id="{396E01F4-652F-CEE0-FF26-24E4A37AA6A8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7" name="!!c2s3_text">
                <a:extLst>
                  <a:ext uri="{FF2B5EF4-FFF2-40B4-BE49-F238E27FC236}">
                    <a16:creationId xmlns:a16="http://schemas.microsoft.com/office/drawing/2014/main" id="{396E01F4-652F-CEE0-FF26-24E4A37A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!!s2c3_text">
                <a:extLst>
                  <a:ext uri="{FF2B5EF4-FFF2-40B4-BE49-F238E27FC236}">
                    <a16:creationId xmlns:a16="http://schemas.microsoft.com/office/drawing/2014/main" id="{C02EC51D-8C56-26D7-F9E9-6B86282FD3B4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8" name="!!s2c3_text">
                <a:extLst>
                  <a:ext uri="{FF2B5EF4-FFF2-40B4-BE49-F238E27FC236}">
                    <a16:creationId xmlns:a16="http://schemas.microsoft.com/office/drawing/2014/main" id="{C02EC51D-8C56-26D7-F9E9-6B86282FD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5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c2s1">
            <a:extLst>
              <a:ext uri="{FF2B5EF4-FFF2-40B4-BE49-F238E27FC236}">
                <a16:creationId xmlns:a16="http://schemas.microsoft.com/office/drawing/2014/main" id="{D1344B70-9226-08C5-E0BC-BA9F9649DE6D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!!s2c1">
            <a:extLst>
              <a:ext uri="{FF2B5EF4-FFF2-40B4-BE49-F238E27FC236}">
                <a16:creationId xmlns:a16="http://schemas.microsoft.com/office/drawing/2014/main" id="{394876B5-E466-F731-491D-06B6B21A379B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Uses Implicit Sequence Numbers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41" name="!!c2s1_text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!!s2c2_text">
                <a:extLst>
                  <a:ext uri="{FF2B5EF4-FFF2-40B4-BE49-F238E27FC236}">
                    <a16:creationId xmlns:a16="http://schemas.microsoft.com/office/drawing/2014/main" id="{EA93CB57-5C3E-C977-4797-54AC3A702A76}"/>
                  </a:ext>
                </a:extLst>
              </p:cNvPr>
              <p:cNvSpPr txBox="1"/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3" name="!!s2c2_text">
                <a:extLst>
                  <a:ext uri="{FF2B5EF4-FFF2-40B4-BE49-F238E27FC236}">
                    <a16:creationId xmlns:a16="http://schemas.microsoft.com/office/drawing/2014/main" id="{EA93CB57-5C3E-C977-4797-54AC3A70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blipFill>
                <a:blip r:embed="rId2"/>
                <a:stretch>
                  <a:fillRect t="-7273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!!c2s2_text">
                <a:extLst>
                  <a:ext uri="{FF2B5EF4-FFF2-40B4-BE49-F238E27FC236}">
                    <a16:creationId xmlns:a16="http://schemas.microsoft.com/office/drawing/2014/main" id="{E10F6A44-664F-FF30-39ED-90F510E08D3A}"/>
                  </a:ext>
                </a:extLst>
              </p:cNvPr>
              <p:cNvSpPr txBox="1"/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4" name="!!c2s2_text">
                <a:extLst>
                  <a:ext uri="{FF2B5EF4-FFF2-40B4-BE49-F238E27FC236}">
                    <a16:creationId xmlns:a16="http://schemas.microsoft.com/office/drawing/2014/main" id="{E10F6A44-664F-FF30-39ED-90F510E0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c2s2">
            <a:extLst>
              <a:ext uri="{FF2B5EF4-FFF2-40B4-BE49-F238E27FC236}">
                <a16:creationId xmlns:a16="http://schemas.microsoft.com/office/drawing/2014/main" id="{CEEB7BFC-2724-4C1D-2EC2-513659A7AC38}"/>
              </a:ext>
            </a:extLst>
          </p:cNvPr>
          <p:cNvCxnSpPr>
            <a:cxnSpLocks/>
          </p:cNvCxnSpPr>
          <p:nvPr/>
        </p:nvCxnSpPr>
        <p:spPr>
          <a:xfrm>
            <a:off x="1234799" y="216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!!s2c2">
            <a:extLst>
              <a:ext uri="{FF2B5EF4-FFF2-40B4-BE49-F238E27FC236}">
                <a16:creationId xmlns:a16="http://schemas.microsoft.com/office/drawing/2014/main" id="{B560D180-FD91-9F6F-57C2-CB6729BF5CCE}"/>
              </a:ext>
            </a:extLst>
          </p:cNvPr>
          <p:cNvCxnSpPr>
            <a:cxnSpLocks/>
          </p:cNvCxnSpPr>
          <p:nvPr/>
        </p:nvCxnSpPr>
        <p:spPr>
          <a:xfrm flipV="1">
            <a:off x="1234799" y="1890000"/>
            <a:ext cx="6588000" cy="52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!!c2s4_text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7EC1937-28A2-1CDD-9DCB-8FDF7B262E47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703D21D-7BD1-BD1C-C432-7F5D02A8A260}"/>
              </a:ext>
            </a:extLst>
          </p:cNvPr>
          <p:cNvGrpSpPr/>
          <p:nvPr/>
        </p:nvGrpSpPr>
        <p:grpSpPr>
          <a:xfrm>
            <a:off x="285032" y="1225145"/>
            <a:ext cx="1117422" cy="305696"/>
            <a:chOff x="1132955" y="493897"/>
            <a:chExt cx="790905" cy="305697"/>
          </a:xfrm>
        </p:grpSpPr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0E75D18E-F3B0-4362-357A-0A78C9F34F68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4D59A9-A1DC-A020-EC07-5D30F25897C0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!!sn-s1">
            <a:extLst>
              <a:ext uri="{FF2B5EF4-FFF2-40B4-BE49-F238E27FC236}">
                <a16:creationId xmlns:a16="http://schemas.microsoft.com/office/drawing/2014/main" id="{709372CE-B02E-B4B7-C04E-96B8386311F6}"/>
              </a:ext>
            </a:extLst>
          </p:cNvPr>
          <p:cNvGrpSpPr/>
          <p:nvPr/>
        </p:nvGrpSpPr>
        <p:grpSpPr>
          <a:xfrm>
            <a:off x="7884000" y="1890000"/>
            <a:ext cx="643109" cy="305654"/>
            <a:chOff x="1132955" y="493939"/>
            <a:chExt cx="553863" cy="305654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41AF1EE-9842-8D9B-48A5-3F6531A2AC3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6343DDA-DB28-2EC5-9BDE-F3E55593C19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145884-9B5F-7B39-C72D-7B0AB60DC33D}"/>
              </a:ext>
            </a:extLst>
          </p:cNvPr>
          <p:cNvGrpSpPr/>
          <p:nvPr/>
        </p:nvGrpSpPr>
        <p:grpSpPr>
          <a:xfrm>
            <a:off x="7688788" y="1225145"/>
            <a:ext cx="1117422" cy="305696"/>
            <a:chOff x="1132955" y="493897"/>
            <a:chExt cx="790905" cy="305697"/>
          </a:xfrm>
        </p:grpSpPr>
        <p:sp>
          <p:nvSpPr>
            <p:cNvPr id="23" name="Textfeld 14">
              <a:extLst>
                <a:ext uri="{FF2B5EF4-FFF2-40B4-BE49-F238E27FC236}">
                  <a16:creationId xmlns:a16="http://schemas.microsoft.com/office/drawing/2014/main" id="{0E44CA9A-19FB-77B8-B72F-67E1F66F81C3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83CE3AF8-58D1-2990-CD4B-4D8540EC6A1D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!!sn-s0">
            <a:extLst>
              <a:ext uri="{FF2B5EF4-FFF2-40B4-BE49-F238E27FC236}">
                <a16:creationId xmlns:a16="http://schemas.microsoft.com/office/drawing/2014/main" id="{58B8E630-D65D-2281-A6F4-65E0B3A29AE9}"/>
              </a:ext>
            </a:extLst>
          </p:cNvPr>
          <p:cNvGrpSpPr/>
          <p:nvPr/>
        </p:nvGrpSpPr>
        <p:grpSpPr>
          <a:xfrm>
            <a:off x="7885236" y="1440000"/>
            <a:ext cx="643109" cy="305654"/>
            <a:chOff x="1132955" y="493939"/>
            <a:chExt cx="553863" cy="305654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7DCBD1D-F7FE-F6DB-432E-344658443A20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E3D30AF-6473-F50A-E7E2-56013E444C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!!sn-s4">
            <a:extLst>
              <a:ext uri="{FF2B5EF4-FFF2-40B4-BE49-F238E27FC236}">
                <a16:creationId xmlns:a16="http://schemas.microsoft.com/office/drawing/2014/main" id="{447760B8-AEA7-D5AC-7BEC-68D0862F72D6}"/>
              </a:ext>
            </a:extLst>
          </p:cNvPr>
          <p:cNvGrpSpPr/>
          <p:nvPr/>
        </p:nvGrpSpPr>
        <p:grpSpPr>
          <a:xfrm>
            <a:off x="7884000" y="2700000"/>
            <a:ext cx="643109" cy="305654"/>
            <a:chOff x="1132955" y="493939"/>
            <a:chExt cx="553863" cy="305654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1A6435-C431-F38B-CB41-121E6D78C95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BFE49C4-9B5D-1931-AB97-768E4DF85BB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!!sn-s2">
            <a:extLst>
              <a:ext uri="{FF2B5EF4-FFF2-40B4-BE49-F238E27FC236}">
                <a16:creationId xmlns:a16="http://schemas.microsoft.com/office/drawing/2014/main" id="{EEE76AF8-9593-85BC-54B5-B77ED21FCF34}"/>
              </a:ext>
            </a:extLst>
          </p:cNvPr>
          <p:cNvGrpSpPr/>
          <p:nvPr/>
        </p:nvGrpSpPr>
        <p:grpSpPr>
          <a:xfrm>
            <a:off x="7884000" y="2160000"/>
            <a:ext cx="643109" cy="305654"/>
            <a:chOff x="1132955" y="493939"/>
            <a:chExt cx="553863" cy="3056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53C5A3-3FB4-7CF0-4447-49A571A72F9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FB2DCD3-05B0-E790-67A3-0AD165567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!!sn-s3">
            <a:extLst>
              <a:ext uri="{FF2B5EF4-FFF2-40B4-BE49-F238E27FC236}">
                <a16:creationId xmlns:a16="http://schemas.microsoft.com/office/drawing/2014/main" id="{D557F02D-68FD-BEFA-C15A-D9BB80AEA1DA}"/>
              </a:ext>
            </a:extLst>
          </p:cNvPr>
          <p:cNvGrpSpPr/>
          <p:nvPr/>
        </p:nvGrpSpPr>
        <p:grpSpPr>
          <a:xfrm>
            <a:off x="7884000" y="2430000"/>
            <a:ext cx="643109" cy="305654"/>
            <a:chOff x="1132955" y="493939"/>
            <a:chExt cx="553863" cy="3056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A0297A2-60AD-826F-EAA0-6CD7BE2E7F3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92C84AA-2C82-43C2-291D-B189BC75EDC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!!sn-s5">
            <a:extLst>
              <a:ext uri="{FF2B5EF4-FFF2-40B4-BE49-F238E27FC236}">
                <a16:creationId xmlns:a16="http://schemas.microsoft.com/office/drawing/2014/main" id="{2EF5F1C8-8CBF-D720-588E-734D365C6DB2}"/>
              </a:ext>
            </a:extLst>
          </p:cNvPr>
          <p:cNvGrpSpPr/>
          <p:nvPr/>
        </p:nvGrpSpPr>
        <p:grpSpPr>
          <a:xfrm>
            <a:off x="7884000" y="2970000"/>
            <a:ext cx="643109" cy="305654"/>
            <a:chOff x="1132955" y="493939"/>
            <a:chExt cx="553863" cy="30565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7C53485-D42E-1F4C-B04F-4DD6B9CD6394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3683CDF-2C4B-52EA-A9E6-00B3B809554A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0" name="!!sn-s6">
            <a:extLst>
              <a:ext uri="{FF2B5EF4-FFF2-40B4-BE49-F238E27FC236}">
                <a16:creationId xmlns:a16="http://schemas.microsoft.com/office/drawing/2014/main" id="{948A8663-46DF-1579-F095-A0B7A4A4B89A}"/>
              </a:ext>
            </a:extLst>
          </p:cNvPr>
          <p:cNvGrpSpPr/>
          <p:nvPr/>
        </p:nvGrpSpPr>
        <p:grpSpPr>
          <a:xfrm>
            <a:off x="7884000" y="3582000"/>
            <a:ext cx="643109" cy="305654"/>
            <a:chOff x="1132955" y="493939"/>
            <a:chExt cx="553863" cy="305654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9EE0688-D9D4-CD43-0C27-D930736173F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A612E4B-FF9A-D319-6EF0-C7D72BE624D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4" name="!!sn-s7">
            <a:extLst>
              <a:ext uri="{FF2B5EF4-FFF2-40B4-BE49-F238E27FC236}">
                <a16:creationId xmlns:a16="http://schemas.microsoft.com/office/drawing/2014/main" id="{5FB19DCA-D8ED-2679-4C57-E7DAE7AF0791}"/>
              </a:ext>
            </a:extLst>
          </p:cNvPr>
          <p:cNvGrpSpPr/>
          <p:nvPr/>
        </p:nvGrpSpPr>
        <p:grpSpPr>
          <a:xfrm>
            <a:off x="7884000" y="3852000"/>
            <a:ext cx="643109" cy="305654"/>
            <a:chOff x="1132955" y="493939"/>
            <a:chExt cx="553863" cy="305654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21C74339-3F59-B07B-1250-77971AD0FC19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C51D9185-B87B-7FFB-083A-933416E183E6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7" name="!!sn-s8">
            <a:extLst>
              <a:ext uri="{FF2B5EF4-FFF2-40B4-BE49-F238E27FC236}">
                <a16:creationId xmlns:a16="http://schemas.microsoft.com/office/drawing/2014/main" id="{838EAA3F-106A-B454-C6C7-4F63A54A9B3E}"/>
              </a:ext>
            </a:extLst>
          </p:cNvPr>
          <p:cNvGrpSpPr/>
          <p:nvPr/>
        </p:nvGrpSpPr>
        <p:grpSpPr>
          <a:xfrm>
            <a:off x="7884000" y="4122000"/>
            <a:ext cx="643109" cy="305654"/>
            <a:chOff x="1132955" y="493939"/>
            <a:chExt cx="553863" cy="305654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9F8C22FB-40F8-9165-B197-073F46B021A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51C1903-E487-7AD7-5A08-0D7F18FCE06B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62" name="!!sn-c1">
            <a:extLst>
              <a:ext uri="{FF2B5EF4-FFF2-40B4-BE49-F238E27FC236}">
                <a16:creationId xmlns:a16="http://schemas.microsoft.com/office/drawing/2014/main" id="{6A4ACF02-85C0-E2D3-7910-7C73F2E48869}"/>
              </a:ext>
            </a:extLst>
          </p:cNvPr>
          <p:cNvGrpSpPr/>
          <p:nvPr/>
        </p:nvGrpSpPr>
        <p:grpSpPr>
          <a:xfrm>
            <a:off x="543279" y="1890000"/>
            <a:ext cx="643109" cy="305654"/>
            <a:chOff x="1132955" y="493939"/>
            <a:chExt cx="553863" cy="305654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98C21F5B-BD79-F0CB-B625-ADAA49075F9E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497BD8AA-8F0B-FB8D-C96F-D08EB2C572F9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5" name="!!sn-c0">
            <a:extLst>
              <a:ext uri="{FF2B5EF4-FFF2-40B4-BE49-F238E27FC236}">
                <a16:creationId xmlns:a16="http://schemas.microsoft.com/office/drawing/2014/main" id="{A93C4034-A835-F7E8-4E38-16E3EF7FDFFB}"/>
              </a:ext>
            </a:extLst>
          </p:cNvPr>
          <p:cNvGrpSpPr/>
          <p:nvPr/>
        </p:nvGrpSpPr>
        <p:grpSpPr>
          <a:xfrm>
            <a:off x="544515" y="1440000"/>
            <a:ext cx="643109" cy="305654"/>
            <a:chOff x="1132955" y="493939"/>
            <a:chExt cx="553863" cy="305654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C333A4C-D247-4192-BA91-906571E5AF8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8DB010D-E8DB-B7A7-604C-B4CDBC0C537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8" name="!!sn-c4">
            <a:extLst>
              <a:ext uri="{FF2B5EF4-FFF2-40B4-BE49-F238E27FC236}">
                <a16:creationId xmlns:a16="http://schemas.microsoft.com/office/drawing/2014/main" id="{945D2D4E-8CAD-633F-134B-92DFFAE80310}"/>
              </a:ext>
            </a:extLst>
          </p:cNvPr>
          <p:cNvGrpSpPr/>
          <p:nvPr/>
        </p:nvGrpSpPr>
        <p:grpSpPr>
          <a:xfrm>
            <a:off x="543279" y="2700000"/>
            <a:ext cx="643109" cy="305654"/>
            <a:chOff x="1132955" y="493939"/>
            <a:chExt cx="553863" cy="305654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DF3B169-0281-98DD-04D2-580DB56FFD4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524D62D-6A24-96C8-413B-5E66AB097C30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1" name="!!sn-c2">
            <a:extLst>
              <a:ext uri="{FF2B5EF4-FFF2-40B4-BE49-F238E27FC236}">
                <a16:creationId xmlns:a16="http://schemas.microsoft.com/office/drawing/2014/main" id="{0A5061B9-5C8A-BE96-375B-BD6EAC7C5B45}"/>
              </a:ext>
            </a:extLst>
          </p:cNvPr>
          <p:cNvGrpSpPr/>
          <p:nvPr/>
        </p:nvGrpSpPr>
        <p:grpSpPr>
          <a:xfrm>
            <a:off x="543279" y="2160000"/>
            <a:ext cx="643109" cy="305654"/>
            <a:chOff x="1132955" y="493939"/>
            <a:chExt cx="553863" cy="30565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B4C7A62-63CE-CA61-7BEE-588805F262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43106D2-3B46-0765-5BFD-A8C0CA2832E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4" name="!!sn-c3">
            <a:extLst>
              <a:ext uri="{FF2B5EF4-FFF2-40B4-BE49-F238E27FC236}">
                <a16:creationId xmlns:a16="http://schemas.microsoft.com/office/drawing/2014/main" id="{FD85F97E-7686-6EC4-20C4-3F6A3857D1FD}"/>
              </a:ext>
            </a:extLst>
          </p:cNvPr>
          <p:cNvGrpSpPr/>
          <p:nvPr/>
        </p:nvGrpSpPr>
        <p:grpSpPr>
          <a:xfrm>
            <a:off x="543279" y="2430000"/>
            <a:ext cx="643109" cy="305654"/>
            <a:chOff x="1132955" y="493939"/>
            <a:chExt cx="553863" cy="30565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2505BC-92E9-5D97-AC4E-B44B45C266E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E566D17-9E48-A50D-981D-978D74E7012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7" name="!!sn-c5">
            <a:extLst>
              <a:ext uri="{FF2B5EF4-FFF2-40B4-BE49-F238E27FC236}">
                <a16:creationId xmlns:a16="http://schemas.microsoft.com/office/drawing/2014/main" id="{75B91E63-A2E3-44AA-BA41-B3ECF2385B3B}"/>
              </a:ext>
            </a:extLst>
          </p:cNvPr>
          <p:cNvGrpSpPr/>
          <p:nvPr/>
        </p:nvGrpSpPr>
        <p:grpSpPr>
          <a:xfrm>
            <a:off x="543279" y="2970000"/>
            <a:ext cx="643109" cy="305654"/>
            <a:chOff x="1132955" y="493939"/>
            <a:chExt cx="553863" cy="305654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2A6DD60-728F-E85F-8F38-54F94AF2A1CD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9AD9749A-A5C7-10CB-13E4-34C334D96AF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2" name="!!sn-c6">
            <a:extLst>
              <a:ext uri="{FF2B5EF4-FFF2-40B4-BE49-F238E27FC236}">
                <a16:creationId xmlns:a16="http://schemas.microsoft.com/office/drawing/2014/main" id="{60316564-1456-88AF-F34B-21A4A0D7ACCC}"/>
              </a:ext>
            </a:extLst>
          </p:cNvPr>
          <p:cNvGrpSpPr/>
          <p:nvPr/>
        </p:nvGrpSpPr>
        <p:grpSpPr>
          <a:xfrm>
            <a:off x="543279" y="3582000"/>
            <a:ext cx="643109" cy="305654"/>
            <a:chOff x="1132955" y="493939"/>
            <a:chExt cx="553863" cy="305654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1DDE2CA9-54AD-EF74-DD35-BCE6401A173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FCD50AED-5533-E451-0002-BEE2C029B27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5" name="!!sn-c7">
            <a:extLst>
              <a:ext uri="{FF2B5EF4-FFF2-40B4-BE49-F238E27FC236}">
                <a16:creationId xmlns:a16="http://schemas.microsoft.com/office/drawing/2014/main" id="{BAEFE6A8-01A5-76F3-244E-AD5F8414E46F}"/>
              </a:ext>
            </a:extLst>
          </p:cNvPr>
          <p:cNvGrpSpPr/>
          <p:nvPr/>
        </p:nvGrpSpPr>
        <p:grpSpPr>
          <a:xfrm>
            <a:off x="543279" y="3850272"/>
            <a:ext cx="643109" cy="305654"/>
            <a:chOff x="1132955" y="493939"/>
            <a:chExt cx="553863" cy="305654"/>
          </a:xfrm>
        </p:grpSpPr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3B1BB7D0-B06B-EB48-792E-8A395B58F075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E8E6E759-93D3-3992-74B9-E2573F8FD3B5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88" name="!!sn-c8">
            <a:extLst>
              <a:ext uri="{FF2B5EF4-FFF2-40B4-BE49-F238E27FC236}">
                <a16:creationId xmlns:a16="http://schemas.microsoft.com/office/drawing/2014/main" id="{85645EE9-E841-5AA6-E434-FFD58476AD1F}"/>
              </a:ext>
            </a:extLst>
          </p:cNvPr>
          <p:cNvGrpSpPr/>
          <p:nvPr/>
        </p:nvGrpSpPr>
        <p:grpSpPr>
          <a:xfrm>
            <a:off x="543279" y="4122000"/>
            <a:ext cx="643109" cy="305654"/>
            <a:chOff x="1132955" y="493939"/>
            <a:chExt cx="553863" cy="305654"/>
          </a:xfrm>
        </p:grpSpPr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F0688C3-323C-29C8-4406-F586F6D2319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1722EB-C11F-EDCC-C040-31FD0EF54279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94" name="!!s2c6">
            <a:extLst>
              <a:ext uri="{FF2B5EF4-FFF2-40B4-BE49-F238E27FC236}">
                <a16:creationId xmlns:a16="http://schemas.microsoft.com/office/drawing/2014/main" id="{4418F7D3-FD2F-2DAC-8741-E932F90211AD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!!c2s5">
            <a:extLst>
              <a:ext uri="{FF2B5EF4-FFF2-40B4-BE49-F238E27FC236}">
                <a16:creationId xmlns:a16="http://schemas.microsoft.com/office/drawing/2014/main" id="{7F6D3BF0-57EE-B7F1-D413-C3F88FAD5FA8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!!s2c5">
            <a:extLst>
              <a:ext uri="{FF2B5EF4-FFF2-40B4-BE49-F238E27FC236}">
                <a16:creationId xmlns:a16="http://schemas.microsoft.com/office/drawing/2014/main" id="{D55ADBD9-5D07-4BEC-D448-E9386B0ADE62}"/>
              </a:ext>
            </a:extLst>
          </p:cNvPr>
          <p:cNvCxnSpPr>
            <a:cxnSpLocks/>
          </p:cNvCxnSpPr>
          <p:nvPr/>
        </p:nvCxnSpPr>
        <p:spPr>
          <a:xfrm>
            <a:off x="1234800" y="38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!!s2c6_text">
            <a:extLst>
              <a:ext uri="{FF2B5EF4-FFF2-40B4-BE49-F238E27FC236}">
                <a16:creationId xmlns:a16="http://schemas.microsoft.com/office/drawing/2014/main" id="{DB4117AB-0096-1C39-42A3-FC58AF5DA929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!!c2s5_text">
            <a:extLst>
              <a:ext uri="{FF2B5EF4-FFF2-40B4-BE49-F238E27FC236}">
                <a16:creationId xmlns:a16="http://schemas.microsoft.com/office/drawing/2014/main" id="{29794016-555C-C1F7-E339-8E6D709BECB2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5" name="!!s2c5_text">
            <a:extLst>
              <a:ext uri="{FF2B5EF4-FFF2-40B4-BE49-F238E27FC236}">
                <a16:creationId xmlns:a16="http://schemas.microsoft.com/office/drawing/2014/main" id="{79CA1B76-171B-C8C3-9CA2-F7DA54C34B85}"/>
              </a:ext>
            </a:extLst>
          </p:cNvPr>
          <p:cNvSpPr txBox="1"/>
          <p:nvPr/>
        </p:nvSpPr>
        <p:spPr>
          <a:xfrm>
            <a:off x="1234800" y="358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6" name="!!s2c4_text">
            <a:extLst>
              <a:ext uri="{FF2B5EF4-FFF2-40B4-BE49-F238E27FC236}">
                <a16:creationId xmlns:a16="http://schemas.microsoft.com/office/drawing/2014/main" id="{0BFCD499-3F58-B684-986D-346C222E37E7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c2s3_text">
                <a:extLst>
                  <a:ext uri="{FF2B5EF4-FFF2-40B4-BE49-F238E27FC236}">
                    <a16:creationId xmlns:a16="http://schemas.microsoft.com/office/drawing/2014/main" id="{0E8BC968-847E-C9F4-AE69-19A123DAAEEC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07" name="!!c2s3_text">
                <a:extLst>
                  <a:ext uri="{FF2B5EF4-FFF2-40B4-BE49-F238E27FC236}">
                    <a16:creationId xmlns:a16="http://schemas.microsoft.com/office/drawing/2014/main" id="{0E8BC968-847E-C9F4-AE69-19A123DA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!!s2c3_text">
                <a:extLst>
                  <a:ext uri="{FF2B5EF4-FFF2-40B4-BE49-F238E27FC236}">
                    <a16:creationId xmlns:a16="http://schemas.microsoft.com/office/drawing/2014/main" id="{E9949362-048C-C40E-BD2D-6B5E96428401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08" name="!!s2c3_text">
                <a:extLst>
                  <a:ext uri="{FF2B5EF4-FFF2-40B4-BE49-F238E27FC236}">
                    <a16:creationId xmlns:a16="http://schemas.microsoft.com/office/drawing/2014/main" id="{E9949362-048C-C40E-BD2D-6B5E96428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5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!!s2c3">
            <a:extLst>
              <a:ext uri="{FF2B5EF4-FFF2-40B4-BE49-F238E27FC236}">
                <a16:creationId xmlns:a16="http://schemas.microsoft.com/office/drawing/2014/main" id="{BF1F3E04-CE38-B487-063D-7E7FBFD855D1}"/>
              </a:ext>
            </a:extLst>
          </p:cNvPr>
          <p:cNvCxnSpPr>
            <a:cxnSpLocks/>
          </p:cNvCxnSpPr>
          <p:nvPr/>
        </p:nvCxnSpPr>
        <p:spPr>
          <a:xfrm>
            <a:off x="1234800" y="2732348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!!c2s3">
            <a:extLst>
              <a:ext uri="{FF2B5EF4-FFF2-40B4-BE49-F238E27FC236}">
                <a16:creationId xmlns:a16="http://schemas.microsoft.com/office/drawing/2014/main" id="{8CD67B33-A217-3D06-CF4F-DAEDDDB9A3CF}"/>
              </a:ext>
            </a:extLst>
          </p:cNvPr>
          <p:cNvCxnSpPr>
            <a:cxnSpLocks/>
          </p:cNvCxnSpPr>
          <p:nvPr/>
        </p:nvCxnSpPr>
        <p:spPr>
          <a:xfrm>
            <a:off x="1234800" y="2457339"/>
            <a:ext cx="658799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!!c2s1">
            <a:extLst>
              <a:ext uri="{FF2B5EF4-FFF2-40B4-BE49-F238E27FC236}">
                <a16:creationId xmlns:a16="http://schemas.microsoft.com/office/drawing/2014/main" id="{F0A8FC18-25EE-BD56-6EDC-9AA7DDE25A86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!!s2c1">
            <a:extLst>
              <a:ext uri="{FF2B5EF4-FFF2-40B4-BE49-F238E27FC236}">
                <a16:creationId xmlns:a16="http://schemas.microsoft.com/office/drawing/2014/main" id="{A436A023-63E4-12EB-468C-6445E00D98D9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25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Allows for Optional Messages in Handshakes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41" name="!!c2s1_text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!!c2s2_text">
            <a:extLst>
              <a:ext uri="{FF2B5EF4-FFF2-40B4-BE49-F238E27FC236}">
                <a16:creationId xmlns:a16="http://schemas.microsoft.com/office/drawing/2014/main" id="{EA93CB57-5C3E-C977-4797-54AC3A702A76}"/>
              </a:ext>
            </a:extLst>
          </p:cNvPr>
          <p:cNvSpPr txBox="1"/>
          <p:nvPr/>
        </p:nvSpPr>
        <p:spPr>
          <a:xfrm>
            <a:off x="1234800" y="145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Negotiation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!!s2c3">
            <a:extLst>
              <a:ext uri="{FF2B5EF4-FFF2-40B4-BE49-F238E27FC236}">
                <a16:creationId xmlns:a16="http://schemas.microsoft.com/office/drawing/2014/main" id="{9CFA6565-A148-D528-789E-473D4FB1833E}"/>
              </a:ext>
            </a:extLst>
          </p:cNvPr>
          <p:cNvCxnSpPr>
            <a:cxnSpLocks/>
          </p:cNvCxnSpPr>
          <p:nvPr/>
        </p:nvCxnSpPr>
        <p:spPr>
          <a:xfrm flipV="1">
            <a:off x="1234800" y="2700000"/>
            <a:ext cx="6588000" cy="3234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c2s3">
            <a:extLst>
              <a:ext uri="{FF2B5EF4-FFF2-40B4-BE49-F238E27FC236}">
                <a16:creationId xmlns:a16="http://schemas.microsoft.com/office/drawing/2014/main" id="{CCB2BC86-1AC1-9B5E-233D-B88CF1EE41BC}"/>
              </a:ext>
            </a:extLst>
          </p:cNvPr>
          <p:cNvCxnSpPr>
            <a:cxnSpLocks/>
          </p:cNvCxnSpPr>
          <p:nvPr/>
        </p:nvCxnSpPr>
        <p:spPr>
          <a:xfrm flipV="1">
            <a:off x="1234800" y="2430000"/>
            <a:ext cx="6588000" cy="2733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!!s2c2">
            <a:extLst>
              <a:ext uri="{FF2B5EF4-FFF2-40B4-BE49-F238E27FC236}">
                <a16:creationId xmlns:a16="http://schemas.microsoft.com/office/drawing/2014/main" id="{B560D180-FD91-9F6F-57C2-CB6729BF5CCE}"/>
              </a:ext>
            </a:extLst>
          </p:cNvPr>
          <p:cNvCxnSpPr>
            <a:cxnSpLocks/>
          </p:cNvCxnSpPr>
          <p:nvPr/>
        </p:nvCxnSpPr>
        <p:spPr>
          <a:xfrm>
            <a:off x="1234799" y="1710000"/>
            <a:ext cx="6505553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!!c2s4_text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1" name="!!s2c4_text">
            <a:extLst>
              <a:ext uri="{FF2B5EF4-FFF2-40B4-BE49-F238E27FC236}">
                <a16:creationId xmlns:a16="http://schemas.microsoft.com/office/drawing/2014/main" id="{15318A19-5A9C-1372-AA41-386F535C32A3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7EC1937-28A2-1CDD-9DCB-8FDF7B262E47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703D21D-7BD1-BD1C-C432-7F5D02A8A260}"/>
              </a:ext>
            </a:extLst>
          </p:cNvPr>
          <p:cNvGrpSpPr/>
          <p:nvPr/>
        </p:nvGrpSpPr>
        <p:grpSpPr>
          <a:xfrm>
            <a:off x="285032" y="1225145"/>
            <a:ext cx="1117422" cy="305696"/>
            <a:chOff x="1132955" y="493897"/>
            <a:chExt cx="790905" cy="305697"/>
          </a:xfrm>
        </p:grpSpPr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0E75D18E-F3B0-4362-357A-0A78C9F34F68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4D59A9-A1DC-A020-EC07-5D30F25897C0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145884-9B5F-7B39-C72D-7B0AB60DC33D}"/>
              </a:ext>
            </a:extLst>
          </p:cNvPr>
          <p:cNvGrpSpPr/>
          <p:nvPr/>
        </p:nvGrpSpPr>
        <p:grpSpPr>
          <a:xfrm>
            <a:off x="7688788" y="1225145"/>
            <a:ext cx="1117422" cy="305696"/>
            <a:chOff x="1132955" y="493897"/>
            <a:chExt cx="790905" cy="305697"/>
          </a:xfrm>
        </p:grpSpPr>
        <p:sp>
          <p:nvSpPr>
            <p:cNvPr id="23" name="Textfeld 14">
              <a:extLst>
                <a:ext uri="{FF2B5EF4-FFF2-40B4-BE49-F238E27FC236}">
                  <a16:creationId xmlns:a16="http://schemas.microsoft.com/office/drawing/2014/main" id="{0E44CA9A-19FB-77B8-B72F-67E1F66F81C3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83CE3AF8-58D1-2990-CD4B-4D8540EC6A1D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!!sn-s0">
            <a:extLst>
              <a:ext uri="{FF2B5EF4-FFF2-40B4-BE49-F238E27FC236}">
                <a16:creationId xmlns:a16="http://schemas.microsoft.com/office/drawing/2014/main" id="{58B8E630-D65D-2281-A6F4-65E0B3A29AE9}"/>
              </a:ext>
            </a:extLst>
          </p:cNvPr>
          <p:cNvGrpSpPr/>
          <p:nvPr/>
        </p:nvGrpSpPr>
        <p:grpSpPr>
          <a:xfrm>
            <a:off x="7885236" y="1440000"/>
            <a:ext cx="643109" cy="305654"/>
            <a:chOff x="1132955" y="493939"/>
            <a:chExt cx="553863" cy="305654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7DCBD1D-F7FE-F6DB-432E-344658443A20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E3D30AF-6473-F50A-E7E2-56013E444C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!!sn-s4">
            <a:extLst>
              <a:ext uri="{FF2B5EF4-FFF2-40B4-BE49-F238E27FC236}">
                <a16:creationId xmlns:a16="http://schemas.microsoft.com/office/drawing/2014/main" id="{447760B8-AEA7-D5AC-7BEC-68D0862F72D6}"/>
              </a:ext>
            </a:extLst>
          </p:cNvPr>
          <p:cNvGrpSpPr/>
          <p:nvPr/>
        </p:nvGrpSpPr>
        <p:grpSpPr>
          <a:xfrm>
            <a:off x="7884000" y="2700000"/>
            <a:ext cx="643109" cy="305654"/>
            <a:chOff x="1132955" y="493939"/>
            <a:chExt cx="553863" cy="305654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1A6435-C431-F38B-CB41-121E6D78C95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BFE49C4-9B5D-1931-AB97-768E4DF85BB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!!sn-s1">
            <a:extLst>
              <a:ext uri="{FF2B5EF4-FFF2-40B4-BE49-F238E27FC236}">
                <a16:creationId xmlns:a16="http://schemas.microsoft.com/office/drawing/2014/main" id="{EEE76AF8-9593-85BC-54B5-B77ED21FCF34}"/>
              </a:ext>
            </a:extLst>
          </p:cNvPr>
          <p:cNvGrpSpPr/>
          <p:nvPr/>
        </p:nvGrpSpPr>
        <p:grpSpPr>
          <a:xfrm>
            <a:off x="7884000" y="1710000"/>
            <a:ext cx="643109" cy="305654"/>
            <a:chOff x="1132955" y="493939"/>
            <a:chExt cx="553863" cy="3056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53C5A3-3FB4-7CF0-4447-49A571A72F9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FB2DCD3-05B0-E790-67A3-0AD165567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!!sn-s3">
            <a:extLst>
              <a:ext uri="{FF2B5EF4-FFF2-40B4-BE49-F238E27FC236}">
                <a16:creationId xmlns:a16="http://schemas.microsoft.com/office/drawing/2014/main" id="{D557F02D-68FD-BEFA-C15A-D9BB80AEA1DA}"/>
              </a:ext>
            </a:extLst>
          </p:cNvPr>
          <p:cNvGrpSpPr/>
          <p:nvPr/>
        </p:nvGrpSpPr>
        <p:grpSpPr>
          <a:xfrm>
            <a:off x="7884000" y="2430000"/>
            <a:ext cx="643109" cy="305654"/>
            <a:chOff x="1132955" y="493939"/>
            <a:chExt cx="553863" cy="3056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A0297A2-60AD-826F-EAA0-6CD7BE2E7F3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92C84AA-2C82-43C2-291D-B189BC75EDC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!!sn-s5">
            <a:extLst>
              <a:ext uri="{FF2B5EF4-FFF2-40B4-BE49-F238E27FC236}">
                <a16:creationId xmlns:a16="http://schemas.microsoft.com/office/drawing/2014/main" id="{2EF5F1C8-8CBF-D720-588E-734D365C6DB2}"/>
              </a:ext>
            </a:extLst>
          </p:cNvPr>
          <p:cNvGrpSpPr/>
          <p:nvPr/>
        </p:nvGrpSpPr>
        <p:grpSpPr>
          <a:xfrm>
            <a:off x="7884000" y="2970000"/>
            <a:ext cx="643109" cy="305654"/>
            <a:chOff x="1132955" y="493939"/>
            <a:chExt cx="553863" cy="30565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7C53485-D42E-1F4C-B04F-4DD6B9CD6394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3683CDF-2C4B-52EA-A9E6-00B3B809554A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5" name="!!sn-c0">
            <a:extLst>
              <a:ext uri="{FF2B5EF4-FFF2-40B4-BE49-F238E27FC236}">
                <a16:creationId xmlns:a16="http://schemas.microsoft.com/office/drawing/2014/main" id="{A93C4034-A835-F7E8-4E38-16E3EF7FDFFB}"/>
              </a:ext>
            </a:extLst>
          </p:cNvPr>
          <p:cNvGrpSpPr/>
          <p:nvPr/>
        </p:nvGrpSpPr>
        <p:grpSpPr>
          <a:xfrm>
            <a:off x="544515" y="1440000"/>
            <a:ext cx="643109" cy="305654"/>
            <a:chOff x="1132955" y="493939"/>
            <a:chExt cx="553863" cy="305654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C333A4C-D247-4192-BA91-906571E5AF8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8DB010D-E8DB-B7A7-604C-B4CDBC0C537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8" name="!!sn-c4">
            <a:extLst>
              <a:ext uri="{FF2B5EF4-FFF2-40B4-BE49-F238E27FC236}">
                <a16:creationId xmlns:a16="http://schemas.microsoft.com/office/drawing/2014/main" id="{945D2D4E-8CAD-633F-134B-92DFFAE80310}"/>
              </a:ext>
            </a:extLst>
          </p:cNvPr>
          <p:cNvGrpSpPr/>
          <p:nvPr/>
        </p:nvGrpSpPr>
        <p:grpSpPr>
          <a:xfrm>
            <a:off x="543279" y="2700000"/>
            <a:ext cx="643109" cy="305654"/>
            <a:chOff x="1132955" y="493939"/>
            <a:chExt cx="553863" cy="305654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DF3B169-0281-98DD-04D2-580DB56FFD4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524D62D-6A24-96C8-413B-5E66AB097C30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1" name="!!sn-c1">
            <a:extLst>
              <a:ext uri="{FF2B5EF4-FFF2-40B4-BE49-F238E27FC236}">
                <a16:creationId xmlns:a16="http://schemas.microsoft.com/office/drawing/2014/main" id="{0A5061B9-5C8A-BE96-375B-BD6EAC7C5B45}"/>
              </a:ext>
            </a:extLst>
          </p:cNvPr>
          <p:cNvGrpSpPr/>
          <p:nvPr/>
        </p:nvGrpSpPr>
        <p:grpSpPr>
          <a:xfrm>
            <a:off x="543279" y="1710000"/>
            <a:ext cx="643109" cy="305654"/>
            <a:chOff x="1132955" y="493939"/>
            <a:chExt cx="553863" cy="30565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B4C7A62-63CE-CA61-7BEE-588805F262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43106D2-3B46-0765-5BFD-A8C0CA2832E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4" name="!!sn-c3">
            <a:extLst>
              <a:ext uri="{FF2B5EF4-FFF2-40B4-BE49-F238E27FC236}">
                <a16:creationId xmlns:a16="http://schemas.microsoft.com/office/drawing/2014/main" id="{FD85F97E-7686-6EC4-20C4-3F6A3857D1FD}"/>
              </a:ext>
            </a:extLst>
          </p:cNvPr>
          <p:cNvGrpSpPr/>
          <p:nvPr/>
        </p:nvGrpSpPr>
        <p:grpSpPr>
          <a:xfrm>
            <a:off x="543279" y="2430000"/>
            <a:ext cx="643109" cy="305654"/>
            <a:chOff x="1132955" y="493939"/>
            <a:chExt cx="553863" cy="30565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2505BC-92E9-5D97-AC4E-B44B45C266E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E566D17-9E48-A50D-981D-978D74E7012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7" name="!!sn-c5">
            <a:extLst>
              <a:ext uri="{FF2B5EF4-FFF2-40B4-BE49-F238E27FC236}">
                <a16:creationId xmlns:a16="http://schemas.microsoft.com/office/drawing/2014/main" id="{75B91E63-A2E3-44AA-BA41-B3ECF2385B3B}"/>
              </a:ext>
            </a:extLst>
          </p:cNvPr>
          <p:cNvGrpSpPr/>
          <p:nvPr/>
        </p:nvGrpSpPr>
        <p:grpSpPr>
          <a:xfrm>
            <a:off x="543279" y="2970000"/>
            <a:ext cx="643109" cy="305654"/>
            <a:chOff x="1132955" y="493939"/>
            <a:chExt cx="553863" cy="305654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2A6DD60-728F-E85F-8F38-54F94AF2A1CD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9AD9749A-A5C7-10CB-13E4-34C334D96AF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17" name="!!c2s2">
            <a:extLst>
              <a:ext uri="{FF2B5EF4-FFF2-40B4-BE49-F238E27FC236}">
                <a16:creationId xmlns:a16="http://schemas.microsoft.com/office/drawing/2014/main" id="{E86AE792-770B-4417-52F6-B83F1BA8B684}"/>
              </a:ext>
            </a:extLst>
          </p:cNvPr>
          <p:cNvCxnSpPr>
            <a:cxnSpLocks/>
          </p:cNvCxnSpPr>
          <p:nvPr/>
        </p:nvCxnSpPr>
        <p:spPr>
          <a:xfrm>
            <a:off x="1331640" y="1710000"/>
            <a:ext cx="649115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!!c2s3">
            <a:extLst>
              <a:ext uri="{FF2B5EF4-FFF2-40B4-BE49-F238E27FC236}">
                <a16:creationId xmlns:a16="http://schemas.microsoft.com/office/drawing/2014/main" id="{5A57E8B1-B211-76F8-2AC4-7BFCC913ED0D}"/>
              </a:ext>
            </a:extLst>
          </p:cNvPr>
          <p:cNvCxnSpPr>
            <a:cxnSpLocks/>
          </p:cNvCxnSpPr>
          <p:nvPr/>
        </p:nvCxnSpPr>
        <p:spPr>
          <a:xfrm>
            <a:off x="1234800" y="2097339"/>
            <a:ext cx="6584559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!!sn-s6">
            <a:extLst>
              <a:ext uri="{FF2B5EF4-FFF2-40B4-BE49-F238E27FC236}">
                <a16:creationId xmlns:a16="http://schemas.microsoft.com/office/drawing/2014/main" id="{81DD4FF9-68B7-9614-3894-001F3EADD3C8}"/>
              </a:ext>
            </a:extLst>
          </p:cNvPr>
          <p:cNvGrpSpPr/>
          <p:nvPr/>
        </p:nvGrpSpPr>
        <p:grpSpPr>
          <a:xfrm>
            <a:off x="7884000" y="3582000"/>
            <a:ext cx="643109" cy="305654"/>
            <a:chOff x="1132955" y="493939"/>
            <a:chExt cx="553863" cy="305654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C09E460-4894-2C01-EEB6-A98EA9AB59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46D27D9-946D-80F9-8799-2A4B935BAFDB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3" name="!!sn-s7">
            <a:extLst>
              <a:ext uri="{FF2B5EF4-FFF2-40B4-BE49-F238E27FC236}">
                <a16:creationId xmlns:a16="http://schemas.microsoft.com/office/drawing/2014/main" id="{7B0A5431-FCC9-2B14-4032-DB1747EADA2C}"/>
              </a:ext>
            </a:extLst>
          </p:cNvPr>
          <p:cNvGrpSpPr/>
          <p:nvPr/>
        </p:nvGrpSpPr>
        <p:grpSpPr>
          <a:xfrm>
            <a:off x="7884000" y="3852000"/>
            <a:ext cx="643109" cy="305654"/>
            <a:chOff x="1132955" y="493939"/>
            <a:chExt cx="553863" cy="305654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2314A66-F3B6-FA35-3811-80D04B50CE0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5545AD3-13A7-CE61-E078-4C2A1388F33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!!sn-s8">
            <a:extLst>
              <a:ext uri="{FF2B5EF4-FFF2-40B4-BE49-F238E27FC236}">
                <a16:creationId xmlns:a16="http://schemas.microsoft.com/office/drawing/2014/main" id="{5455A7BC-B892-61BC-4E3D-2DF28A459DEE}"/>
              </a:ext>
            </a:extLst>
          </p:cNvPr>
          <p:cNvGrpSpPr/>
          <p:nvPr/>
        </p:nvGrpSpPr>
        <p:grpSpPr>
          <a:xfrm>
            <a:off x="7884000" y="4122000"/>
            <a:ext cx="643109" cy="305654"/>
            <a:chOff x="1132955" y="493939"/>
            <a:chExt cx="553863" cy="305654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A4DA54A-AFAA-00A8-0F90-B3012C803D7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09AADA4-4303-DEDD-3724-7F52BA2BAF8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3" name="!!sn-c6">
            <a:extLst>
              <a:ext uri="{FF2B5EF4-FFF2-40B4-BE49-F238E27FC236}">
                <a16:creationId xmlns:a16="http://schemas.microsoft.com/office/drawing/2014/main" id="{3452CBFC-3316-0A20-85D4-C4610C242261}"/>
              </a:ext>
            </a:extLst>
          </p:cNvPr>
          <p:cNvGrpSpPr/>
          <p:nvPr/>
        </p:nvGrpSpPr>
        <p:grpSpPr>
          <a:xfrm>
            <a:off x="543279" y="3582000"/>
            <a:ext cx="643109" cy="305654"/>
            <a:chOff x="1132955" y="493939"/>
            <a:chExt cx="553863" cy="305654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C37C0617-27EB-8984-C750-E3184AE95C88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FC80F62-C216-4E6F-14EA-B1CCFB2B64B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6" name="!!sn-c7">
            <a:extLst>
              <a:ext uri="{FF2B5EF4-FFF2-40B4-BE49-F238E27FC236}">
                <a16:creationId xmlns:a16="http://schemas.microsoft.com/office/drawing/2014/main" id="{5BEE0D05-FFD2-CC12-CFC6-F918CABEA1E5}"/>
              </a:ext>
            </a:extLst>
          </p:cNvPr>
          <p:cNvGrpSpPr/>
          <p:nvPr/>
        </p:nvGrpSpPr>
        <p:grpSpPr>
          <a:xfrm>
            <a:off x="543279" y="3850272"/>
            <a:ext cx="643109" cy="305654"/>
            <a:chOff x="1132955" y="493939"/>
            <a:chExt cx="553863" cy="305654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A4524F89-9EA9-6C09-331A-F7BB4534BBA9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297727BE-4F86-0D2E-D626-1C79293E34D5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99" name="!!sn-c8">
            <a:extLst>
              <a:ext uri="{FF2B5EF4-FFF2-40B4-BE49-F238E27FC236}">
                <a16:creationId xmlns:a16="http://schemas.microsoft.com/office/drawing/2014/main" id="{88D34C8A-3F73-B250-CB11-02518FBEE6E5}"/>
              </a:ext>
            </a:extLst>
          </p:cNvPr>
          <p:cNvGrpSpPr/>
          <p:nvPr/>
        </p:nvGrpSpPr>
        <p:grpSpPr>
          <a:xfrm>
            <a:off x="543279" y="4122000"/>
            <a:ext cx="643109" cy="305654"/>
            <a:chOff x="1132955" y="493939"/>
            <a:chExt cx="553863" cy="305654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620D0647-66EB-8135-C509-2C7E1C9DD33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E62423A-892B-778A-A640-055C93464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02" name="!!s2c6_text">
            <a:extLst>
              <a:ext uri="{FF2B5EF4-FFF2-40B4-BE49-F238E27FC236}">
                <a16:creationId xmlns:a16="http://schemas.microsoft.com/office/drawing/2014/main" id="{3993CCC8-C923-C4E7-EC9C-6B558B373BCA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3" name="!!c2s5_text">
            <a:extLst>
              <a:ext uri="{FF2B5EF4-FFF2-40B4-BE49-F238E27FC236}">
                <a16:creationId xmlns:a16="http://schemas.microsoft.com/office/drawing/2014/main" id="{BCE511C5-4FD6-EC8D-E6B9-563E1A538DCA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!!s2c5_text">
            <a:extLst>
              <a:ext uri="{FF2B5EF4-FFF2-40B4-BE49-F238E27FC236}">
                <a16:creationId xmlns:a16="http://schemas.microsoft.com/office/drawing/2014/main" id="{4A889A5D-E5F1-FEBB-92FA-9682431F2ADE}"/>
              </a:ext>
            </a:extLst>
          </p:cNvPr>
          <p:cNvSpPr txBox="1"/>
          <p:nvPr/>
        </p:nvSpPr>
        <p:spPr>
          <a:xfrm>
            <a:off x="1234800" y="358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05" name="!!s2c6">
            <a:extLst>
              <a:ext uri="{FF2B5EF4-FFF2-40B4-BE49-F238E27FC236}">
                <a16:creationId xmlns:a16="http://schemas.microsoft.com/office/drawing/2014/main" id="{789E7DB3-2D55-B771-6189-F788E1EAFDB6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!!c2s5">
            <a:extLst>
              <a:ext uri="{FF2B5EF4-FFF2-40B4-BE49-F238E27FC236}">
                <a16:creationId xmlns:a16="http://schemas.microsoft.com/office/drawing/2014/main" id="{2440967B-0D2C-915B-7518-A7AC3E7EDF1D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!!s2c5">
            <a:extLst>
              <a:ext uri="{FF2B5EF4-FFF2-40B4-BE49-F238E27FC236}">
                <a16:creationId xmlns:a16="http://schemas.microsoft.com/office/drawing/2014/main" id="{B0253F76-2FA9-78D9-67B9-1EC74D410589}"/>
              </a:ext>
            </a:extLst>
          </p:cNvPr>
          <p:cNvCxnSpPr>
            <a:cxnSpLocks/>
          </p:cNvCxnSpPr>
          <p:nvPr/>
        </p:nvCxnSpPr>
        <p:spPr>
          <a:xfrm>
            <a:off x="1234800" y="38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!!sn-c2">
            <a:extLst>
              <a:ext uri="{FF2B5EF4-FFF2-40B4-BE49-F238E27FC236}">
                <a16:creationId xmlns:a16="http://schemas.microsoft.com/office/drawing/2014/main" id="{F5165692-4889-4FC0-FB8F-30C6C012CBE1}"/>
              </a:ext>
            </a:extLst>
          </p:cNvPr>
          <p:cNvGrpSpPr/>
          <p:nvPr/>
        </p:nvGrpSpPr>
        <p:grpSpPr>
          <a:xfrm>
            <a:off x="539552" y="2160000"/>
            <a:ext cx="643109" cy="305654"/>
            <a:chOff x="1132955" y="493939"/>
            <a:chExt cx="553863" cy="305654"/>
          </a:xfrm>
        </p:grpSpPr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254894BA-A349-BE87-AE0D-A138F2CECB4B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D8ED608F-1164-9E38-9001-1CB6ED54622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3" name="!!sn-s2">
            <a:extLst>
              <a:ext uri="{FF2B5EF4-FFF2-40B4-BE49-F238E27FC236}">
                <a16:creationId xmlns:a16="http://schemas.microsoft.com/office/drawing/2014/main" id="{18D997F8-85B9-AA9C-B844-478B93CD0C41}"/>
              </a:ext>
            </a:extLst>
          </p:cNvPr>
          <p:cNvGrpSpPr/>
          <p:nvPr/>
        </p:nvGrpSpPr>
        <p:grpSpPr>
          <a:xfrm>
            <a:off x="7884368" y="2160000"/>
            <a:ext cx="643109" cy="305654"/>
            <a:chOff x="1132955" y="493939"/>
            <a:chExt cx="553863" cy="305654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CC3D3326-3BCE-7594-5C6C-E87AE84F557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8FD016D-A1B8-A1DF-9CF2-DF4CEC62B7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7" name="!!s2c2.5_text">
            <a:extLst>
              <a:ext uri="{FF2B5EF4-FFF2-40B4-BE49-F238E27FC236}">
                <a16:creationId xmlns:a16="http://schemas.microsoft.com/office/drawing/2014/main" id="{E0983581-74C5-49D1-315E-F6DCC35EC190}"/>
              </a:ext>
            </a:extLst>
          </p:cNvPr>
          <p:cNvSpPr txBox="1"/>
          <p:nvPr/>
        </p:nvSpPr>
        <p:spPr>
          <a:xfrm>
            <a:off x="1234800" y="1782000"/>
            <a:ext cx="6586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Ignore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!!c2s1">
            <a:extLst>
              <a:ext uri="{FF2B5EF4-FFF2-40B4-BE49-F238E27FC236}">
                <a16:creationId xmlns:a16="http://schemas.microsoft.com/office/drawing/2014/main" id="{F06D13D9-A58D-F200-33B7-FB1CF4A3489D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!!s2c1">
            <a:extLst>
              <a:ext uri="{FF2B5EF4-FFF2-40B4-BE49-F238E27FC236}">
                <a16:creationId xmlns:a16="http://schemas.microsoft.com/office/drawing/2014/main" id="{4B7C3F92-BE3C-3E78-1530-AF30202484CC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prechblase: rechteckig 108">
            <a:extLst>
              <a:ext uri="{FF2B5EF4-FFF2-40B4-BE49-F238E27FC236}">
                <a16:creationId xmlns:a16="http://schemas.microsoft.com/office/drawing/2014/main" id="{6DE9F9C1-BE12-BE0A-652C-CFB836DF290C}"/>
              </a:ext>
            </a:extLst>
          </p:cNvPr>
          <p:cNvSpPr/>
          <p:nvPr/>
        </p:nvSpPr>
        <p:spPr>
          <a:xfrm>
            <a:off x="1547664" y="822274"/>
            <a:ext cx="2592288" cy="1101404"/>
          </a:xfrm>
          <a:prstGeom prst="wedgeRectCallout">
            <a:avLst>
              <a:gd name="adj1" fmla="val 60662"/>
              <a:gd name="adj2" fmla="val 406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Observation: </a:t>
            </a:r>
            <a:r>
              <a:rPr lang="en-US" dirty="0"/>
              <a:t>Optional messages during the handshake are not protected by the server‘s signature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535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Allows for Optional Messages in Handshakes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41" name="!!c2s1_text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!!c2s2_text">
            <a:extLst>
              <a:ext uri="{FF2B5EF4-FFF2-40B4-BE49-F238E27FC236}">
                <a16:creationId xmlns:a16="http://schemas.microsoft.com/office/drawing/2014/main" id="{EA93CB57-5C3E-C977-4797-54AC3A702A76}"/>
              </a:ext>
            </a:extLst>
          </p:cNvPr>
          <p:cNvSpPr txBox="1"/>
          <p:nvPr/>
        </p:nvSpPr>
        <p:spPr>
          <a:xfrm>
            <a:off x="1234800" y="145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Negotiation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!!s2c3">
            <a:extLst>
              <a:ext uri="{FF2B5EF4-FFF2-40B4-BE49-F238E27FC236}">
                <a16:creationId xmlns:a16="http://schemas.microsoft.com/office/drawing/2014/main" id="{9CFA6565-A148-D528-789E-473D4FB1833E}"/>
              </a:ext>
            </a:extLst>
          </p:cNvPr>
          <p:cNvCxnSpPr>
            <a:cxnSpLocks/>
          </p:cNvCxnSpPr>
          <p:nvPr/>
        </p:nvCxnSpPr>
        <p:spPr>
          <a:xfrm flipV="1">
            <a:off x="1234800" y="2700000"/>
            <a:ext cx="6588000" cy="3234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c2s3">
            <a:extLst>
              <a:ext uri="{FF2B5EF4-FFF2-40B4-BE49-F238E27FC236}">
                <a16:creationId xmlns:a16="http://schemas.microsoft.com/office/drawing/2014/main" id="{CCB2BC86-1AC1-9B5E-233D-B88CF1EE41BC}"/>
              </a:ext>
            </a:extLst>
          </p:cNvPr>
          <p:cNvCxnSpPr>
            <a:cxnSpLocks/>
          </p:cNvCxnSpPr>
          <p:nvPr/>
        </p:nvCxnSpPr>
        <p:spPr>
          <a:xfrm flipV="1">
            <a:off x="1234800" y="2430000"/>
            <a:ext cx="6588000" cy="2733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!!c2s4_text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1" name="!!s2c4_text">
            <a:extLst>
              <a:ext uri="{FF2B5EF4-FFF2-40B4-BE49-F238E27FC236}">
                <a16:creationId xmlns:a16="http://schemas.microsoft.com/office/drawing/2014/main" id="{15318A19-5A9C-1372-AA41-386F535C32A3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7EC1937-28A2-1CDD-9DCB-8FDF7B262E47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703D21D-7BD1-BD1C-C432-7F5D02A8A260}"/>
              </a:ext>
            </a:extLst>
          </p:cNvPr>
          <p:cNvGrpSpPr/>
          <p:nvPr/>
        </p:nvGrpSpPr>
        <p:grpSpPr>
          <a:xfrm>
            <a:off x="285032" y="1225145"/>
            <a:ext cx="1117422" cy="305696"/>
            <a:chOff x="1132955" y="493897"/>
            <a:chExt cx="790905" cy="305697"/>
          </a:xfrm>
        </p:grpSpPr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0E75D18E-F3B0-4362-357A-0A78C9F34F68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4D59A9-A1DC-A020-EC07-5D30F25897C0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145884-9B5F-7B39-C72D-7B0AB60DC33D}"/>
              </a:ext>
            </a:extLst>
          </p:cNvPr>
          <p:cNvGrpSpPr/>
          <p:nvPr/>
        </p:nvGrpSpPr>
        <p:grpSpPr>
          <a:xfrm>
            <a:off x="7688788" y="1225145"/>
            <a:ext cx="1117422" cy="305696"/>
            <a:chOff x="1132955" y="493897"/>
            <a:chExt cx="790905" cy="305697"/>
          </a:xfrm>
        </p:grpSpPr>
        <p:sp>
          <p:nvSpPr>
            <p:cNvPr id="23" name="Textfeld 14">
              <a:extLst>
                <a:ext uri="{FF2B5EF4-FFF2-40B4-BE49-F238E27FC236}">
                  <a16:creationId xmlns:a16="http://schemas.microsoft.com/office/drawing/2014/main" id="{0E44CA9A-19FB-77B8-B72F-67E1F66F81C3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83CE3AF8-58D1-2990-CD4B-4D8540EC6A1D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!!sn-s0">
            <a:extLst>
              <a:ext uri="{FF2B5EF4-FFF2-40B4-BE49-F238E27FC236}">
                <a16:creationId xmlns:a16="http://schemas.microsoft.com/office/drawing/2014/main" id="{58B8E630-D65D-2281-A6F4-65E0B3A29AE9}"/>
              </a:ext>
            </a:extLst>
          </p:cNvPr>
          <p:cNvGrpSpPr/>
          <p:nvPr/>
        </p:nvGrpSpPr>
        <p:grpSpPr>
          <a:xfrm>
            <a:off x="7885236" y="1440000"/>
            <a:ext cx="643109" cy="305654"/>
            <a:chOff x="1132955" y="493939"/>
            <a:chExt cx="553863" cy="305654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7DCBD1D-F7FE-F6DB-432E-344658443A20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E3D30AF-6473-F50A-E7E2-56013E444C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!!sn-s4">
            <a:extLst>
              <a:ext uri="{FF2B5EF4-FFF2-40B4-BE49-F238E27FC236}">
                <a16:creationId xmlns:a16="http://schemas.microsoft.com/office/drawing/2014/main" id="{447760B8-AEA7-D5AC-7BEC-68D0862F72D6}"/>
              </a:ext>
            </a:extLst>
          </p:cNvPr>
          <p:cNvGrpSpPr/>
          <p:nvPr/>
        </p:nvGrpSpPr>
        <p:grpSpPr>
          <a:xfrm>
            <a:off x="7884000" y="2700000"/>
            <a:ext cx="643109" cy="305654"/>
            <a:chOff x="1132955" y="493939"/>
            <a:chExt cx="553863" cy="305654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1A6435-C431-F38B-CB41-121E6D78C95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BFE49C4-9B5D-1931-AB97-768E4DF85BB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!!sn-s1">
            <a:extLst>
              <a:ext uri="{FF2B5EF4-FFF2-40B4-BE49-F238E27FC236}">
                <a16:creationId xmlns:a16="http://schemas.microsoft.com/office/drawing/2014/main" id="{EEE76AF8-9593-85BC-54B5-B77ED21FCF34}"/>
              </a:ext>
            </a:extLst>
          </p:cNvPr>
          <p:cNvGrpSpPr/>
          <p:nvPr/>
        </p:nvGrpSpPr>
        <p:grpSpPr>
          <a:xfrm>
            <a:off x="7884000" y="1710000"/>
            <a:ext cx="643109" cy="305654"/>
            <a:chOff x="1132955" y="493939"/>
            <a:chExt cx="553863" cy="3056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53C5A3-3FB4-7CF0-4447-49A571A72F9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FB2DCD3-05B0-E790-67A3-0AD165567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!!sn-s3">
            <a:extLst>
              <a:ext uri="{FF2B5EF4-FFF2-40B4-BE49-F238E27FC236}">
                <a16:creationId xmlns:a16="http://schemas.microsoft.com/office/drawing/2014/main" id="{D557F02D-68FD-BEFA-C15A-D9BB80AEA1DA}"/>
              </a:ext>
            </a:extLst>
          </p:cNvPr>
          <p:cNvGrpSpPr/>
          <p:nvPr/>
        </p:nvGrpSpPr>
        <p:grpSpPr>
          <a:xfrm>
            <a:off x="7884000" y="2430000"/>
            <a:ext cx="643109" cy="305654"/>
            <a:chOff x="1132955" y="493939"/>
            <a:chExt cx="553863" cy="3056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A0297A2-60AD-826F-EAA0-6CD7BE2E7F3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92C84AA-2C82-43C2-291D-B189BC75EDC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!!sn-s5">
            <a:extLst>
              <a:ext uri="{FF2B5EF4-FFF2-40B4-BE49-F238E27FC236}">
                <a16:creationId xmlns:a16="http://schemas.microsoft.com/office/drawing/2014/main" id="{2EF5F1C8-8CBF-D720-588E-734D365C6DB2}"/>
              </a:ext>
            </a:extLst>
          </p:cNvPr>
          <p:cNvGrpSpPr/>
          <p:nvPr/>
        </p:nvGrpSpPr>
        <p:grpSpPr>
          <a:xfrm>
            <a:off x="7884000" y="2970000"/>
            <a:ext cx="643109" cy="305654"/>
            <a:chOff x="1132955" y="493939"/>
            <a:chExt cx="553863" cy="30565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7C53485-D42E-1F4C-B04F-4DD6B9CD6394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3683CDF-2C4B-52EA-A9E6-00B3B809554A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5" name="!!sn-c0">
            <a:extLst>
              <a:ext uri="{FF2B5EF4-FFF2-40B4-BE49-F238E27FC236}">
                <a16:creationId xmlns:a16="http://schemas.microsoft.com/office/drawing/2014/main" id="{A93C4034-A835-F7E8-4E38-16E3EF7FDFFB}"/>
              </a:ext>
            </a:extLst>
          </p:cNvPr>
          <p:cNvGrpSpPr/>
          <p:nvPr/>
        </p:nvGrpSpPr>
        <p:grpSpPr>
          <a:xfrm>
            <a:off x="544515" y="1440000"/>
            <a:ext cx="643109" cy="305654"/>
            <a:chOff x="1132955" y="493939"/>
            <a:chExt cx="553863" cy="305654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C333A4C-D247-4192-BA91-906571E5AF8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8DB010D-E8DB-B7A7-604C-B4CDBC0C537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8" name="!!sn-c4">
            <a:extLst>
              <a:ext uri="{FF2B5EF4-FFF2-40B4-BE49-F238E27FC236}">
                <a16:creationId xmlns:a16="http://schemas.microsoft.com/office/drawing/2014/main" id="{945D2D4E-8CAD-633F-134B-92DFFAE80310}"/>
              </a:ext>
            </a:extLst>
          </p:cNvPr>
          <p:cNvGrpSpPr/>
          <p:nvPr/>
        </p:nvGrpSpPr>
        <p:grpSpPr>
          <a:xfrm>
            <a:off x="543279" y="2700000"/>
            <a:ext cx="643109" cy="305654"/>
            <a:chOff x="1132955" y="493939"/>
            <a:chExt cx="553863" cy="305654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DF3B169-0281-98DD-04D2-580DB56FFD4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524D62D-6A24-96C8-413B-5E66AB097C30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1" name="!!sn-c1">
            <a:extLst>
              <a:ext uri="{FF2B5EF4-FFF2-40B4-BE49-F238E27FC236}">
                <a16:creationId xmlns:a16="http://schemas.microsoft.com/office/drawing/2014/main" id="{0A5061B9-5C8A-BE96-375B-BD6EAC7C5B45}"/>
              </a:ext>
            </a:extLst>
          </p:cNvPr>
          <p:cNvGrpSpPr/>
          <p:nvPr/>
        </p:nvGrpSpPr>
        <p:grpSpPr>
          <a:xfrm>
            <a:off x="543279" y="1710000"/>
            <a:ext cx="643109" cy="305654"/>
            <a:chOff x="1132955" y="493939"/>
            <a:chExt cx="553863" cy="30565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B4C7A62-63CE-CA61-7BEE-588805F262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43106D2-3B46-0765-5BFD-A8C0CA2832E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4" name="!!sn-c3">
            <a:extLst>
              <a:ext uri="{FF2B5EF4-FFF2-40B4-BE49-F238E27FC236}">
                <a16:creationId xmlns:a16="http://schemas.microsoft.com/office/drawing/2014/main" id="{FD85F97E-7686-6EC4-20C4-3F6A3857D1FD}"/>
              </a:ext>
            </a:extLst>
          </p:cNvPr>
          <p:cNvGrpSpPr/>
          <p:nvPr/>
        </p:nvGrpSpPr>
        <p:grpSpPr>
          <a:xfrm>
            <a:off x="543279" y="2430000"/>
            <a:ext cx="643109" cy="305654"/>
            <a:chOff x="1132955" y="493939"/>
            <a:chExt cx="553863" cy="30565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2505BC-92E9-5D97-AC4E-B44B45C266E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E566D17-9E48-A50D-981D-978D74E7012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7" name="!!sn-c5">
            <a:extLst>
              <a:ext uri="{FF2B5EF4-FFF2-40B4-BE49-F238E27FC236}">
                <a16:creationId xmlns:a16="http://schemas.microsoft.com/office/drawing/2014/main" id="{75B91E63-A2E3-44AA-BA41-B3ECF2385B3B}"/>
              </a:ext>
            </a:extLst>
          </p:cNvPr>
          <p:cNvGrpSpPr/>
          <p:nvPr/>
        </p:nvGrpSpPr>
        <p:grpSpPr>
          <a:xfrm>
            <a:off x="543279" y="2970000"/>
            <a:ext cx="643109" cy="305654"/>
            <a:chOff x="1132955" y="493939"/>
            <a:chExt cx="553863" cy="305654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2A6DD60-728F-E85F-8F38-54F94AF2A1CD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9AD9749A-A5C7-10CB-13E4-34C334D96AF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0" name="!!c2s3">
            <a:extLst>
              <a:ext uri="{FF2B5EF4-FFF2-40B4-BE49-F238E27FC236}">
                <a16:creationId xmlns:a16="http://schemas.microsoft.com/office/drawing/2014/main" id="{5A57E8B1-B211-76F8-2AC4-7BFCC913ED0D}"/>
              </a:ext>
            </a:extLst>
          </p:cNvPr>
          <p:cNvCxnSpPr>
            <a:cxnSpLocks/>
          </p:cNvCxnSpPr>
          <p:nvPr/>
        </p:nvCxnSpPr>
        <p:spPr>
          <a:xfrm>
            <a:off x="1234800" y="2097339"/>
            <a:ext cx="6584559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!!sn-s6">
            <a:extLst>
              <a:ext uri="{FF2B5EF4-FFF2-40B4-BE49-F238E27FC236}">
                <a16:creationId xmlns:a16="http://schemas.microsoft.com/office/drawing/2014/main" id="{81DD4FF9-68B7-9614-3894-001F3EADD3C8}"/>
              </a:ext>
            </a:extLst>
          </p:cNvPr>
          <p:cNvGrpSpPr/>
          <p:nvPr/>
        </p:nvGrpSpPr>
        <p:grpSpPr>
          <a:xfrm>
            <a:off x="7884000" y="3582000"/>
            <a:ext cx="643109" cy="305654"/>
            <a:chOff x="1132955" y="493939"/>
            <a:chExt cx="553863" cy="305654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C09E460-4894-2C01-EEB6-A98EA9AB59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46D27D9-946D-80F9-8799-2A4B935BAFDB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3" name="!!sn-s7">
            <a:extLst>
              <a:ext uri="{FF2B5EF4-FFF2-40B4-BE49-F238E27FC236}">
                <a16:creationId xmlns:a16="http://schemas.microsoft.com/office/drawing/2014/main" id="{7B0A5431-FCC9-2B14-4032-DB1747EADA2C}"/>
              </a:ext>
            </a:extLst>
          </p:cNvPr>
          <p:cNvGrpSpPr/>
          <p:nvPr/>
        </p:nvGrpSpPr>
        <p:grpSpPr>
          <a:xfrm>
            <a:off x="7884000" y="3852000"/>
            <a:ext cx="643109" cy="305654"/>
            <a:chOff x="1132955" y="493939"/>
            <a:chExt cx="553863" cy="305654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2314A66-F3B6-FA35-3811-80D04B50CE0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5545AD3-13A7-CE61-E078-4C2A1388F33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!!sn-s8">
            <a:extLst>
              <a:ext uri="{FF2B5EF4-FFF2-40B4-BE49-F238E27FC236}">
                <a16:creationId xmlns:a16="http://schemas.microsoft.com/office/drawing/2014/main" id="{5455A7BC-B892-61BC-4E3D-2DF28A459DEE}"/>
              </a:ext>
            </a:extLst>
          </p:cNvPr>
          <p:cNvGrpSpPr/>
          <p:nvPr/>
        </p:nvGrpSpPr>
        <p:grpSpPr>
          <a:xfrm>
            <a:off x="7884000" y="4122000"/>
            <a:ext cx="643109" cy="305654"/>
            <a:chOff x="1132955" y="493939"/>
            <a:chExt cx="553863" cy="305654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A4DA54A-AFAA-00A8-0F90-B3012C803D7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09AADA4-4303-DEDD-3724-7F52BA2BAF8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3" name="!!sn-c6">
            <a:extLst>
              <a:ext uri="{FF2B5EF4-FFF2-40B4-BE49-F238E27FC236}">
                <a16:creationId xmlns:a16="http://schemas.microsoft.com/office/drawing/2014/main" id="{3452CBFC-3316-0A20-85D4-C4610C242261}"/>
              </a:ext>
            </a:extLst>
          </p:cNvPr>
          <p:cNvGrpSpPr/>
          <p:nvPr/>
        </p:nvGrpSpPr>
        <p:grpSpPr>
          <a:xfrm>
            <a:off x="543279" y="3582000"/>
            <a:ext cx="643109" cy="305654"/>
            <a:chOff x="1132955" y="493939"/>
            <a:chExt cx="553863" cy="305654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C37C0617-27EB-8984-C750-E3184AE95C88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FC80F62-C216-4E6F-14EA-B1CCFB2B64B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6" name="!!sn-c7">
            <a:extLst>
              <a:ext uri="{FF2B5EF4-FFF2-40B4-BE49-F238E27FC236}">
                <a16:creationId xmlns:a16="http://schemas.microsoft.com/office/drawing/2014/main" id="{5BEE0D05-FFD2-CC12-CFC6-F918CABEA1E5}"/>
              </a:ext>
            </a:extLst>
          </p:cNvPr>
          <p:cNvGrpSpPr/>
          <p:nvPr/>
        </p:nvGrpSpPr>
        <p:grpSpPr>
          <a:xfrm>
            <a:off x="543279" y="3850272"/>
            <a:ext cx="643109" cy="305654"/>
            <a:chOff x="1132955" y="493939"/>
            <a:chExt cx="553863" cy="305654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A4524F89-9EA9-6C09-331A-F7BB4534BBA9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297727BE-4F86-0D2E-D626-1C79293E34D5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99" name="!!sn-c8">
            <a:extLst>
              <a:ext uri="{FF2B5EF4-FFF2-40B4-BE49-F238E27FC236}">
                <a16:creationId xmlns:a16="http://schemas.microsoft.com/office/drawing/2014/main" id="{88D34C8A-3F73-B250-CB11-02518FBEE6E5}"/>
              </a:ext>
            </a:extLst>
          </p:cNvPr>
          <p:cNvGrpSpPr/>
          <p:nvPr/>
        </p:nvGrpSpPr>
        <p:grpSpPr>
          <a:xfrm>
            <a:off x="543279" y="4122000"/>
            <a:ext cx="643109" cy="305654"/>
            <a:chOff x="1132955" y="493939"/>
            <a:chExt cx="553863" cy="305654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620D0647-66EB-8135-C509-2C7E1C9DD33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E62423A-892B-778A-A640-055C93464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02" name="!!s2c6_text">
            <a:extLst>
              <a:ext uri="{FF2B5EF4-FFF2-40B4-BE49-F238E27FC236}">
                <a16:creationId xmlns:a16="http://schemas.microsoft.com/office/drawing/2014/main" id="{3993CCC8-C923-C4E7-EC9C-6B558B373BCA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3" name="!!c2s5_text">
            <a:extLst>
              <a:ext uri="{FF2B5EF4-FFF2-40B4-BE49-F238E27FC236}">
                <a16:creationId xmlns:a16="http://schemas.microsoft.com/office/drawing/2014/main" id="{BCE511C5-4FD6-EC8D-E6B9-563E1A538DCA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!!s2c5_text">
            <a:extLst>
              <a:ext uri="{FF2B5EF4-FFF2-40B4-BE49-F238E27FC236}">
                <a16:creationId xmlns:a16="http://schemas.microsoft.com/office/drawing/2014/main" id="{4A889A5D-E5F1-FEBB-92FA-9682431F2ADE}"/>
              </a:ext>
            </a:extLst>
          </p:cNvPr>
          <p:cNvSpPr txBox="1"/>
          <p:nvPr/>
        </p:nvSpPr>
        <p:spPr>
          <a:xfrm>
            <a:off x="1234800" y="358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05" name="!!s2c6">
            <a:extLst>
              <a:ext uri="{FF2B5EF4-FFF2-40B4-BE49-F238E27FC236}">
                <a16:creationId xmlns:a16="http://schemas.microsoft.com/office/drawing/2014/main" id="{789E7DB3-2D55-B771-6189-F788E1EAFDB6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!!c2s5">
            <a:extLst>
              <a:ext uri="{FF2B5EF4-FFF2-40B4-BE49-F238E27FC236}">
                <a16:creationId xmlns:a16="http://schemas.microsoft.com/office/drawing/2014/main" id="{2440967B-0D2C-915B-7518-A7AC3E7EDF1D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!!s2c5">
            <a:extLst>
              <a:ext uri="{FF2B5EF4-FFF2-40B4-BE49-F238E27FC236}">
                <a16:creationId xmlns:a16="http://schemas.microsoft.com/office/drawing/2014/main" id="{B0253F76-2FA9-78D9-67B9-1EC74D410589}"/>
              </a:ext>
            </a:extLst>
          </p:cNvPr>
          <p:cNvCxnSpPr>
            <a:cxnSpLocks/>
          </p:cNvCxnSpPr>
          <p:nvPr/>
        </p:nvCxnSpPr>
        <p:spPr>
          <a:xfrm>
            <a:off x="1234800" y="38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!!sn-c2">
            <a:extLst>
              <a:ext uri="{FF2B5EF4-FFF2-40B4-BE49-F238E27FC236}">
                <a16:creationId xmlns:a16="http://schemas.microsoft.com/office/drawing/2014/main" id="{F5165692-4889-4FC0-FB8F-30C6C012CBE1}"/>
              </a:ext>
            </a:extLst>
          </p:cNvPr>
          <p:cNvGrpSpPr/>
          <p:nvPr/>
        </p:nvGrpSpPr>
        <p:grpSpPr>
          <a:xfrm>
            <a:off x="539552" y="2160000"/>
            <a:ext cx="643109" cy="305654"/>
            <a:chOff x="1132955" y="493939"/>
            <a:chExt cx="553863" cy="305654"/>
          </a:xfrm>
        </p:grpSpPr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254894BA-A349-BE87-AE0D-A138F2CECB4B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D8ED608F-1164-9E38-9001-1CB6ED54622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3" name="!!sn-s2">
            <a:extLst>
              <a:ext uri="{FF2B5EF4-FFF2-40B4-BE49-F238E27FC236}">
                <a16:creationId xmlns:a16="http://schemas.microsoft.com/office/drawing/2014/main" id="{18D997F8-85B9-AA9C-B844-478B93CD0C41}"/>
              </a:ext>
            </a:extLst>
          </p:cNvPr>
          <p:cNvGrpSpPr/>
          <p:nvPr/>
        </p:nvGrpSpPr>
        <p:grpSpPr>
          <a:xfrm>
            <a:off x="7884368" y="2160000"/>
            <a:ext cx="643109" cy="305654"/>
            <a:chOff x="1132955" y="493939"/>
            <a:chExt cx="553863" cy="305654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CC3D3326-3BCE-7594-5C6C-E87AE84F557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8FD016D-A1B8-A1DF-9CF2-DF4CEC62B7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7" name="!!s2c2.5_text">
            <a:extLst>
              <a:ext uri="{FF2B5EF4-FFF2-40B4-BE49-F238E27FC236}">
                <a16:creationId xmlns:a16="http://schemas.microsoft.com/office/drawing/2014/main" id="{E0983581-74C5-49D1-315E-F6DCC35EC190}"/>
              </a:ext>
            </a:extLst>
          </p:cNvPr>
          <p:cNvSpPr txBox="1"/>
          <p:nvPr/>
        </p:nvSpPr>
        <p:spPr>
          <a:xfrm>
            <a:off x="1234800" y="1782000"/>
            <a:ext cx="6586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Ignore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DD5FD81-3E34-9A5F-2A8D-EE84B2A79284}"/>
              </a:ext>
            </a:extLst>
          </p:cNvPr>
          <p:cNvCxnSpPr>
            <a:cxnSpLocks/>
          </p:cNvCxnSpPr>
          <p:nvPr/>
        </p:nvCxnSpPr>
        <p:spPr>
          <a:xfrm>
            <a:off x="2805199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5AB7A21-9AB4-4223-61E1-8AF90F70B4C6}"/>
              </a:ext>
            </a:extLst>
          </p:cNvPr>
          <p:cNvSpPr txBox="1"/>
          <p:nvPr/>
        </p:nvSpPr>
        <p:spPr>
          <a:xfrm>
            <a:off x="2483768" y="93516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</a:rPr>
              <a:t>MitM</a:t>
            </a:r>
            <a:endParaRPr lang="de-DE" sz="1600" dirty="0">
              <a:solidFill>
                <a:schemeClr val="tx2"/>
              </a:solidFill>
            </a:endParaRPr>
          </a:p>
        </p:txBody>
      </p:sp>
      <p:cxnSp>
        <p:nvCxnSpPr>
          <p:cNvPr id="11" name="!!s2c2">
            <a:extLst>
              <a:ext uri="{FF2B5EF4-FFF2-40B4-BE49-F238E27FC236}">
                <a16:creationId xmlns:a16="http://schemas.microsoft.com/office/drawing/2014/main" id="{A8910F62-863B-07FC-E5AA-B4283788D807}"/>
              </a:ext>
            </a:extLst>
          </p:cNvPr>
          <p:cNvCxnSpPr>
            <a:cxnSpLocks/>
          </p:cNvCxnSpPr>
          <p:nvPr/>
        </p:nvCxnSpPr>
        <p:spPr>
          <a:xfrm>
            <a:off x="1234799" y="1710000"/>
            <a:ext cx="6505553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!!c2s2">
            <a:extLst>
              <a:ext uri="{FF2B5EF4-FFF2-40B4-BE49-F238E27FC236}">
                <a16:creationId xmlns:a16="http://schemas.microsoft.com/office/drawing/2014/main" id="{B0376C74-83D7-417F-3F22-18DA7B9EC8C8}"/>
              </a:ext>
            </a:extLst>
          </p:cNvPr>
          <p:cNvCxnSpPr>
            <a:cxnSpLocks/>
          </p:cNvCxnSpPr>
          <p:nvPr/>
        </p:nvCxnSpPr>
        <p:spPr>
          <a:xfrm>
            <a:off x="1331640" y="1710000"/>
            <a:ext cx="649115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!!c2s1">
            <a:extLst>
              <a:ext uri="{FF2B5EF4-FFF2-40B4-BE49-F238E27FC236}">
                <a16:creationId xmlns:a16="http://schemas.microsoft.com/office/drawing/2014/main" id="{EAB0B759-2C95-0223-3E7C-EEB272FB47B1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!!s2c1">
            <a:extLst>
              <a:ext uri="{FF2B5EF4-FFF2-40B4-BE49-F238E27FC236}">
                <a16:creationId xmlns:a16="http://schemas.microsoft.com/office/drawing/2014/main" id="{0051A65C-D29C-7A54-FB32-958BB41BFACD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64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8" y="396000"/>
            <a:ext cx="8424481" cy="468000"/>
          </a:xfrm>
        </p:spPr>
        <p:txBody>
          <a:bodyPr/>
          <a:lstStyle/>
          <a:p>
            <a:r>
              <a:rPr lang="en-US" noProof="0" dirty="0"/>
              <a:t>MitM Attackers Can Inject Messages Into Handshake…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41" name="!!c2s1_text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!!c2s2_text">
            <a:extLst>
              <a:ext uri="{FF2B5EF4-FFF2-40B4-BE49-F238E27FC236}">
                <a16:creationId xmlns:a16="http://schemas.microsoft.com/office/drawing/2014/main" id="{EA93CB57-5C3E-C977-4797-54AC3A702A76}"/>
              </a:ext>
            </a:extLst>
          </p:cNvPr>
          <p:cNvSpPr txBox="1"/>
          <p:nvPr/>
        </p:nvSpPr>
        <p:spPr>
          <a:xfrm>
            <a:off x="1234800" y="145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Negotiation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!!s2c3">
            <a:extLst>
              <a:ext uri="{FF2B5EF4-FFF2-40B4-BE49-F238E27FC236}">
                <a16:creationId xmlns:a16="http://schemas.microsoft.com/office/drawing/2014/main" id="{9CFA6565-A148-D528-789E-473D4FB1833E}"/>
              </a:ext>
            </a:extLst>
          </p:cNvPr>
          <p:cNvCxnSpPr>
            <a:cxnSpLocks/>
          </p:cNvCxnSpPr>
          <p:nvPr/>
        </p:nvCxnSpPr>
        <p:spPr>
          <a:xfrm flipV="1">
            <a:off x="1234800" y="2700000"/>
            <a:ext cx="6588000" cy="3234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c2s3">
            <a:extLst>
              <a:ext uri="{FF2B5EF4-FFF2-40B4-BE49-F238E27FC236}">
                <a16:creationId xmlns:a16="http://schemas.microsoft.com/office/drawing/2014/main" id="{CCB2BC86-1AC1-9B5E-233D-B88CF1EE41BC}"/>
              </a:ext>
            </a:extLst>
          </p:cNvPr>
          <p:cNvCxnSpPr>
            <a:cxnSpLocks/>
          </p:cNvCxnSpPr>
          <p:nvPr/>
        </p:nvCxnSpPr>
        <p:spPr>
          <a:xfrm flipV="1">
            <a:off x="1234800" y="2430000"/>
            <a:ext cx="6588000" cy="2733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!!c2s4_text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1" name="!!s2c4_text">
            <a:extLst>
              <a:ext uri="{FF2B5EF4-FFF2-40B4-BE49-F238E27FC236}">
                <a16:creationId xmlns:a16="http://schemas.microsoft.com/office/drawing/2014/main" id="{15318A19-5A9C-1372-AA41-386F535C32A3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7EC1937-28A2-1CDD-9DCB-8FDF7B262E47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703D21D-7BD1-BD1C-C432-7F5D02A8A260}"/>
              </a:ext>
            </a:extLst>
          </p:cNvPr>
          <p:cNvGrpSpPr/>
          <p:nvPr/>
        </p:nvGrpSpPr>
        <p:grpSpPr>
          <a:xfrm>
            <a:off x="285032" y="1225145"/>
            <a:ext cx="1117422" cy="305696"/>
            <a:chOff x="1132955" y="493897"/>
            <a:chExt cx="790905" cy="305697"/>
          </a:xfrm>
        </p:grpSpPr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0E75D18E-F3B0-4362-357A-0A78C9F34F68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4D59A9-A1DC-A020-EC07-5D30F25897C0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145884-9B5F-7B39-C72D-7B0AB60DC33D}"/>
              </a:ext>
            </a:extLst>
          </p:cNvPr>
          <p:cNvGrpSpPr/>
          <p:nvPr/>
        </p:nvGrpSpPr>
        <p:grpSpPr>
          <a:xfrm>
            <a:off x="7688788" y="1225145"/>
            <a:ext cx="1117422" cy="305696"/>
            <a:chOff x="1132955" y="493897"/>
            <a:chExt cx="790905" cy="305697"/>
          </a:xfrm>
        </p:grpSpPr>
        <p:sp>
          <p:nvSpPr>
            <p:cNvPr id="23" name="Textfeld 14">
              <a:extLst>
                <a:ext uri="{FF2B5EF4-FFF2-40B4-BE49-F238E27FC236}">
                  <a16:creationId xmlns:a16="http://schemas.microsoft.com/office/drawing/2014/main" id="{0E44CA9A-19FB-77B8-B72F-67E1F66F81C3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83CE3AF8-58D1-2990-CD4B-4D8540EC6A1D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!!sn-s0">
            <a:extLst>
              <a:ext uri="{FF2B5EF4-FFF2-40B4-BE49-F238E27FC236}">
                <a16:creationId xmlns:a16="http://schemas.microsoft.com/office/drawing/2014/main" id="{58B8E630-D65D-2281-A6F4-65E0B3A29AE9}"/>
              </a:ext>
            </a:extLst>
          </p:cNvPr>
          <p:cNvGrpSpPr/>
          <p:nvPr/>
        </p:nvGrpSpPr>
        <p:grpSpPr>
          <a:xfrm>
            <a:off x="7885236" y="1440000"/>
            <a:ext cx="643109" cy="305654"/>
            <a:chOff x="1132955" y="493939"/>
            <a:chExt cx="553863" cy="305654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7DCBD1D-F7FE-F6DB-432E-344658443A20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E3D30AF-6473-F50A-E7E2-56013E444C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!!sn-s4">
            <a:extLst>
              <a:ext uri="{FF2B5EF4-FFF2-40B4-BE49-F238E27FC236}">
                <a16:creationId xmlns:a16="http://schemas.microsoft.com/office/drawing/2014/main" id="{447760B8-AEA7-D5AC-7BEC-68D0862F72D6}"/>
              </a:ext>
            </a:extLst>
          </p:cNvPr>
          <p:cNvGrpSpPr/>
          <p:nvPr/>
        </p:nvGrpSpPr>
        <p:grpSpPr>
          <a:xfrm>
            <a:off x="7884000" y="2700000"/>
            <a:ext cx="643109" cy="305654"/>
            <a:chOff x="1132955" y="493939"/>
            <a:chExt cx="553863" cy="305654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1A6435-C431-F38B-CB41-121E6D78C95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BFE49C4-9B5D-1931-AB97-768E4DF85BB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!!sn-s1">
            <a:extLst>
              <a:ext uri="{FF2B5EF4-FFF2-40B4-BE49-F238E27FC236}">
                <a16:creationId xmlns:a16="http://schemas.microsoft.com/office/drawing/2014/main" id="{EEE76AF8-9593-85BC-54B5-B77ED21FCF34}"/>
              </a:ext>
            </a:extLst>
          </p:cNvPr>
          <p:cNvGrpSpPr/>
          <p:nvPr/>
        </p:nvGrpSpPr>
        <p:grpSpPr>
          <a:xfrm>
            <a:off x="7884000" y="1710000"/>
            <a:ext cx="643109" cy="305654"/>
            <a:chOff x="1132955" y="493939"/>
            <a:chExt cx="553863" cy="3056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53C5A3-3FB4-7CF0-4447-49A571A72F9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FB2DCD3-05B0-E790-67A3-0AD165567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!!sn-s3">
            <a:extLst>
              <a:ext uri="{FF2B5EF4-FFF2-40B4-BE49-F238E27FC236}">
                <a16:creationId xmlns:a16="http://schemas.microsoft.com/office/drawing/2014/main" id="{D557F02D-68FD-BEFA-C15A-D9BB80AEA1DA}"/>
              </a:ext>
            </a:extLst>
          </p:cNvPr>
          <p:cNvGrpSpPr/>
          <p:nvPr/>
        </p:nvGrpSpPr>
        <p:grpSpPr>
          <a:xfrm>
            <a:off x="7884000" y="2430000"/>
            <a:ext cx="643109" cy="305654"/>
            <a:chOff x="1132955" y="493939"/>
            <a:chExt cx="553863" cy="3056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A0297A2-60AD-826F-EAA0-6CD7BE2E7F3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92C84AA-2C82-43C2-291D-B189BC75EDC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!!sn-s5">
            <a:extLst>
              <a:ext uri="{FF2B5EF4-FFF2-40B4-BE49-F238E27FC236}">
                <a16:creationId xmlns:a16="http://schemas.microsoft.com/office/drawing/2014/main" id="{2EF5F1C8-8CBF-D720-588E-734D365C6DB2}"/>
              </a:ext>
            </a:extLst>
          </p:cNvPr>
          <p:cNvGrpSpPr/>
          <p:nvPr/>
        </p:nvGrpSpPr>
        <p:grpSpPr>
          <a:xfrm>
            <a:off x="7884000" y="2970000"/>
            <a:ext cx="643109" cy="305654"/>
            <a:chOff x="1132955" y="493939"/>
            <a:chExt cx="553863" cy="30565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7C53485-D42E-1F4C-B04F-4DD6B9CD6394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3683CDF-2C4B-52EA-A9E6-00B3B809554A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5" name="!!sn-c0">
            <a:extLst>
              <a:ext uri="{FF2B5EF4-FFF2-40B4-BE49-F238E27FC236}">
                <a16:creationId xmlns:a16="http://schemas.microsoft.com/office/drawing/2014/main" id="{A93C4034-A835-F7E8-4E38-16E3EF7FDFFB}"/>
              </a:ext>
            </a:extLst>
          </p:cNvPr>
          <p:cNvGrpSpPr/>
          <p:nvPr/>
        </p:nvGrpSpPr>
        <p:grpSpPr>
          <a:xfrm>
            <a:off x="544515" y="1440000"/>
            <a:ext cx="643109" cy="305654"/>
            <a:chOff x="1132955" y="493939"/>
            <a:chExt cx="553863" cy="305654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C333A4C-D247-4192-BA91-906571E5AF8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8DB010D-E8DB-B7A7-604C-B4CDBC0C537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8" name="!!sn-c4">
            <a:extLst>
              <a:ext uri="{FF2B5EF4-FFF2-40B4-BE49-F238E27FC236}">
                <a16:creationId xmlns:a16="http://schemas.microsoft.com/office/drawing/2014/main" id="{945D2D4E-8CAD-633F-134B-92DFFAE80310}"/>
              </a:ext>
            </a:extLst>
          </p:cNvPr>
          <p:cNvGrpSpPr/>
          <p:nvPr/>
        </p:nvGrpSpPr>
        <p:grpSpPr>
          <a:xfrm>
            <a:off x="543279" y="2700000"/>
            <a:ext cx="643109" cy="305654"/>
            <a:chOff x="1132955" y="493939"/>
            <a:chExt cx="553863" cy="305654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DF3B169-0281-98DD-04D2-580DB56FFD4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524D62D-6A24-96C8-413B-5E66AB097C30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1" name="!!sn-c1">
            <a:extLst>
              <a:ext uri="{FF2B5EF4-FFF2-40B4-BE49-F238E27FC236}">
                <a16:creationId xmlns:a16="http://schemas.microsoft.com/office/drawing/2014/main" id="{0A5061B9-5C8A-BE96-375B-BD6EAC7C5B45}"/>
              </a:ext>
            </a:extLst>
          </p:cNvPr>
          <p:cNvGrpSpPr/>
          <p:nvPr/>
        </p:nvGrpSpPr>
        <p:grpSpPr>
          <a:xfrm>
            <a:off x="543279" y="1710000"/>
            <a:ext cx="643109" cy="305654"/>
            <a:chOff x="1132955" y="493939"/>
            <a:chExt cx="553863" cy="30565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B4C7A62-63CE-CA61-7BEE-588805F262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43106D2-3B46-0765-5BFD-A8C0CA2832E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4" name="!!sn-c3">
            <a:extLst>
              <a:ext uri="{FF2B5EF4-FFF2-40B4-BE49-F238E27FC236}">
                <a16:creationId xmlns:a16="http://schemas.microsoft.com/office/drawing/2014/main" id="{FD85F97E-7686-6EC4-20C4-3F6A3857D1FD}"/>
              </a:ext>
            </a:extLst>
          </p:cNvPr>
          <p:cNvGrpSpPr/>
          <p:nvPr/>
        </p:nvGrpSpPr>
        <p:grpSpPr>
          <a:xfrm>
            <a:off x="543279" y="2430000"/>
            <a:ext cx="643109" cy="305654"/>
            <a:chOff x="1132955" y="493939"/>
            <a:chExt cx="553863" cy="30565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2505BC-92E9-5D97-AC4E-B44B45C266E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E566D17-9E48-A50D-981D-978D74E7012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7" name="!!sn-c5">
            <a:extLst>
              <a:ext uri="{FF2B5EF4-FFF2-40B4-BE49-F238E27FC236}">
                <a16:creationId xmlns:a16="http://schemas.microsoft.com/office/drawing/2014/main" id="{75B91E63-A2E3-44AA-BA41-B3ECF2385B3B}"/>
              </a:ext>
            </a:extLst>
          </p:cNvPr>
          <p:cNvGrpSpPr/>
          <p:nvPr/>
        </p:nvGrpSpPr>
        <p:grpSpPr>
          <a:xfrm>
            <a:off x="543279" y="2970000"/>
            <a:ext cx="643109" cy="305654"/>
            <a:chOff x="1132955" y="493939"/>
            <a:chExt cx="553863" cy="305654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2A6DD60-728F-E85F-8F38-54F94AF2A1CD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9AD9749A-A5C7-10CB-13E4-34C334D96AF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0" name="!!c2s3">
            <a:extLst>
              <a:ext uri="{FF2B5EF4-FFF2-40B4-BE49-F238E27FC236}">
                <a16:creationId xmlns:a16="http://schemas.microsoft.com/office/drawing/2014/main" id="{5A57E8B1-B211-76F8-2AC4-7BFCC913ED0D}"/>
              </a:ext>
            </a:extLst>
          </p:cNvPr>
          <p:cNvCxnSpPr>
            <a:cxnSpLocks/>
          </p:cNvCxnSpPr>
          <p:nvPr/>
        </p:nvCxnSpPr>
        <p:spPr>
          <a:xfrm>
            <a:off x="1234800" y="2097339"/>
            <a:ext cx="1569163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!!sn-s6">
            <a:extLst>
              <a:ext uri="{FF2B5EF4-FFF2-40B4-BE49-F238E27FC236}">
                <a16:creationId xmlns:a16="http://schemas.microsoft.com/office/drawing/2014/main" id="{81DD4FF9-68B7-9614-3894-001F3EADD3C8}"/>
              </a:ext>
            </a:extLst>
          </p:cNvPr>
          <p:cNvGrpSpPr/>
          <p:nvPr/>
        </p:nvGrpSpPr>
        <p:grpSpPr>
          <a:xfrm>
            <a:off x="7884000" y="3582000"/>
            <a:ext cx="643109" cy="305654"/>
            <a:chOff x="1132955" y="493939"/>
            <a:chExt cx="553863" cy="305654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C09E460-4894-2C01-EEB6-A98EA9AB59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46D27D9-946D-80F9-8799-2A4B935BAFDB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3" name="!!sn-s7">
            <a:extLst>
              <a:ext uri="{FF2B5EF4-FFF2-40B4-BE49-F238E27FC236}">
                <a16:creationId xmlns:a16="http://schemas.microsoft.com/office/drawing/2014/main" id="{7B0A5431-FCC9-2B14-4032-DB1747EADA2C}"/>
              </a:ext>
            </a:extLst>
          </p:cNvPr>
          <p:cNvGrpSpPr/>
          <p:nvPr/>
        </p:nvGrpSpPr>
        <p:grpSpPr>
          <a:xfrm>
            <a:off x="7884000" y="3852000"/>
            <a:ext cx="643109" cy="305654"/>
            <a:chOff x="1132955" y="493939"/>
            <a:chExt cx="553863" cy="305654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2314A66-F3B6-FA35-3811-80D04B50CE0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5545AD3-13A7-CE61-E078-4C2A1388F33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!!sn-s8">
            <a:extLst>
              <a:ext uri="{FF2B5EF4-FFF2-40B4-BE49-F238E27FC236}">
                <a16:creationId xmlns:a16="http://schemas.microsoft.com/office/drawing/2014/main" id="{5455A7BC-B892-61BC-4E3D-2DF28A459DEE}"/>
              </a:ext>
            </a:extLst>
          </p:cNvPr>
          <p:cNvGrpSpPr/>
          <p:nvPr/>
        </p:nvGrpSpPr>
        <p:grpSpPr>
          <a:xfrm>
            <a:off x="7884000" y="4122000"/>
            <a:ext cx="643109" cy="305654"/>
            <a:chOff x="1132955" y="493939"/>
            <a:chExt cx="553863" cy="305654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A4DA54A-AFAA-00A8-0F90-B3012C803D7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09AADA4-4303-DEDD-3724-7F52BA2BAF8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3" name="!!sn-c6">
            <a:extLst>
              <a:ext uri="{FF2B5EF4-FFF2-40B4-BE49-F238E27FC236}">
                <a16:creationId xmlns:a16="http://schemas.microsoft.com/office/drawing/2014/main" id="{3452CBFC-3316-0A20-85D4-C4610C242261}"/>
              </a:ext>
            </a:extLst>
          </p:cNvPr>
          <p:cNvGrpSpPr/>
          <p:nvPr/>
        </p:nvGrpSpPr>
        <p:grpSpPr>
          <a:xfrm>
            <a:off x="543279" y="3582000"/>
            <a:ext cx="643109" cy="305654"/>
            <a:chOff x="1132955" y="493939"/>
            <a:chExt cx="553863" cy="305654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C37C0617-27EB-8984-C750-E3184AE95C88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FC80F62-C216-4E6F-14EA-B1CCFB2B64B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6" name="!!sn-c7">
            <a:extLst>
              <a:ext uri="{FF2B5EF4-FFF2-40B4-BE49-F238E27FC236}">
                <a16:creationId xmlns:a16="http://schemas.microsoft.com/office/drawing/2014/main" id="{5BEE0D05-FFD2-CC12-CFC6-F918CABEA1E5}"/>
              </a:ext>
            </a:extLst>
          </p:cNvPr>
          <p:cNvGrpSpPr/>
          <p:nvPr/>
        </p:nvGrpSpPr>
        <p:grpSpPr>
          <a:xfrm>
            <a:off x="543279" y="3850272"/>
            <a:ext cx="643109" cy="305654"/>
            <a:chOff x="1132955" y="493939"/>
            <a:chExt cx="553863" cy="305654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A4524F89-9EA9-6C09-331A-F7BB4534BBA9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297727BE-4F86-0D2E-D626-1C79293E34D5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99" name="!!sn-c8">
            <a:extLst>
              <a:ext uri="{FF2B5EF4-FFF2-40B4-BE49-F238E27FC236}">
                <a16:creationId xmlns:a16="http://schemas.microsoft.com/office/drawing/2014/main" id="{88D34C8A-3F73-B250-CB11-02518FBEE6E5}"/>
              </a:ext>
            </a:extLst>
          </p:cNvPr>
          <p:cNvGrpSpPr/>
          <p:nvPr/>
        </p:nvGrpSpPr>
        <p:grpSpPr>
          <a:xfrm>
            <a:off x="543279" y="4122000"/>
            <a:ext cx="643109" cy="305654"/>
            <a:chOff x="1132955" y="493939"/>
            <a:chExt cx="553863" cy="305654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620D0647-66EB-8135-C509-2C7E1C9DD33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E62423A-892B-778A-A640-055C93464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02" name="!!s2c6_text">
            <a:extLst>
              <a:ext uri="{FF2B5EF4-FFF2-40B4-BE49-F238E27FC236}">
                <a16:creationId xmlns:a16="http://schemas.microsoft.com/office/drawing/2014/main" id="{3993CCC8-C923-C4E7-EC9C-6B558B373BCA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3" name="!!c2s5_text">
            <a:extLst>
              <a:ext uri="{FF2B5EF4-FFF2-40B4-BE49-F238E27FC236}">
                <a16:creationId xmlns:a16="http://schemas.microsoft.com/office/drawing/2014/main" id="{BCE511C5-4FD6-EC8D-E6B9-563E1A538DCA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!!s2c5_text">
            <a:extLst>
              <a:ext uri="{FF2B5EF4-FFF2-40B4-BE49-F238E27FC236}">
                <a16:creationId xmlns:a16="http://schemas.microsoft.com/office/drawing/2014/main" id="{4A889A5D-E5F1-FEBB-92FA-9682431F2ADE}"/>
              </a:ext>
            </a:extLst>
          </p:cNvPr>
          <p:cNvSpPr txBox="1"/>
          <p:nvPr/>
        </p:nvSpPr>
        <p:spPr>
          <a:xfrm>
            <a:off x="1234800" y="358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05" name="!!s2c6">
            <a:extLst>
              <a:ext uri="{FF2B5EF4-FFF2-40B4-BE49-F238E27FC236}">
                <a16:creationId xmlns:a16="http://schemas.microsoft.com/office/drawing/2014/main" id="{789E7DB3-2D55-B771-6189-F788E1EAFDB6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!!c2s5">
            <a:extLst>
              <a:ext uri="{FF2B5EF4-FFF2-40B4-BE49-F238E27FC236}">
                <a16:creationId xmlns:a16="http://schemas.microsoft.com/office/drawing/2014/main" id="{2440967B-0D2C-915B-7518-A7AC3E7EDF1D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!!s2c5">
            <a:extLst>
              <a:ext uri="{FF2B5EF4-FFF2-40B4-BE49-F238E27FC236}">
                <a16:creationId xmlns:a16="http://schemas.microsoft.com/office/drawing/2014/main" id="{B0253F76-2FA9-78D9-67B9-1EC74D410589}"/>
              </a:ext>
            </a:extLst>
          </p:cNvPr>
          <p:cNvCxnSpPr>
            <a:cxnSpLocks/>
          </p:cNvCxnSpPr>
          <p:nvPr/>
        </p:nvCxnSpPr>
        <p:spPr>
          <a:xfrm>
            <a:off x="1234800" y="38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!!sn-c2">
            <a:extLst>
              <a:ext uri="{FF2B5EF4-FFF2-40B4-BE49-F238E27FC236}">
                <a16:creationId xmlns:a16="http://schemas.microsoft.com/office/drawing/2014/main" id="{F5165692-4889-4FC0-FB8F-30C6C012CBE1}"/>
              </a:ext>
            </a:extLst>
          </p:cNvPr>
          <p:cNvGrpSpPr/>
          <p:nvPr/>
        </p:nvGrpSpPr>
        <p:grpSpPr>
          <a:xfrm>
            <a:off x="539552" y="2160000"/>
            <a:ext cx="643109" cy="305654"/>
            <a:chOff x="1132955" y="493939"/>
            <a:chExt cx="553863" cy="305654"/>
          </a:xfrm>
        </p:grpSpPr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254894BA-A349-BE87-AE0D-A138F2CECB4B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D8ED608F-1164-9E38-9001-1CB6ED54622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3" name="!!sn-s2">
            <a:extLst>
              <a:ext uri="{FF2B5EF4-FFF2-40B4-BE49-F238E27FC236}">
                <a16:creationId xmlns:a16="http://schemas.microsoft.com/office/drawing/2014/main" id="{18D997F8-85B9-AA9C-B844-478B93CD0C41}"/>
              </a:ext>
            </a:extLst>
          </p:cNvPr>
          <p:cNvGrpSpPr/>
          <p:nvPr/>
        </p:nvGrpSpPr>
        <p:grpSpPr>
          <a:xfrm>
            <a:off x="7884368" y="2160000"/>
            <a:ext cx="643109" cy="305654"/>
            <a:chOff x="1132955" y="493939"/>
            <a:chExt cx="553863" cy="305654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CC3D3326-3BCE-7594-5C6C-E87AE84F557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8FD016D-A1B8-A1DF-9CF2-DF4CEC62B7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488BD46-9700-BB9E-1159-773F84F51650}"/>
              </a:ext>
            </a:extLst>
          </p:cNvPr>
          <p:cNvCxnSpPr>
            <a:cxnSpLocks/>
          </p:cNvCxnSpPr>
          <p:nvPr/>
        </p:nvCxnSpPr>
        <p:spPr>
          <a:xfrm>
            <a:off x="2805199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EFD66FA-8A76-41C0-62D0-B59B392EF7CE}"/>
              </a:ext>
            </a:extLst>
          </p:cNvPr>
          <p:cNvSpPr txBox="1"/>
          <p:nvPr/>
        </p:nvSpPr>
        <p:spPr>
          <a:xfrm>
            <a:off x="2483768" y="93516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</a:rPr>
              <a:t>MitM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!!s2c2.5_text">
            <a:extLst>
              <a:ext uri="{FF2B5EF4-FFF2-40B4-BE49-F238E27FC236}">
                <a16:creationId xmlns:a16="http://schemas.microsoft.com/office/drawing/2014/main" id="{1BBB2626-1966-3B5C-0EE7-AE6AA3B40920}"/>
              </a:ext>
            </a:extLst>
          </p:cNvPr>
          <p:cNvSpPr txBox="1"/>
          <p:nvPr/>
        </p:nvSpPr>
        <p:spPr>
          <a:xfrm>
            <a:off x="1234801" y="1782000"/>
            <a:ext cx="156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Ignore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0" name="Gewitterblitz 39">
            <a:extLst>
              <a:ext uri="{FF2B5EF4-FFF2-40B4-BE49-F238E27FC236}">
                <a16:creationId xmlns:a16="http://schemas.microsoft.com/office/drawing/2014/main" id="{38C2D63A-9E28-22A4-2D2E-EE57A5575F89}"/>
              </a:ext>
            </a:extLst>
          </p:cNvPr>
          <p:cNvSpPr/>
          <p:nvPr/>
        </p:nvSpPr>
        <p:spPr>
          <a:xfrm rot="371922">
            <a:off x="120207" y="3494365"/>
            <a:ext cx="396243" cy="513822"/>
          </a:xfrm>
          <a:prstGeom prst="lightningBol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!!s2c2">
            <a:extLst>
              <a:ext uri="{FF2B5EF4-FFF2-40B4-BE49-F238E27FC236}">
                <a16:creationId xmlns:a16="http://schemas.microsoft.com/office/drawing/2014/main" id="{E990ABA9-AA25-585C-90AD-5539A3E2BB5D}"/>
              </a:ext>
            </a:extLst>
          </p:cNvPr>
          <p:cNvCxnSpPr>
            <a:cxnSpLocks/>
          </p:cNvCxnSpPr>
          <p:nvPr/>
        </p:nvCxnSpPr>
        <p:spPr>
          <a:xfrm>
            <a:off x="1234799" y="1710000"/>
            <a:ext cx="6505553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!!c2s2">
            <a:extLst>
              <a:ext uri="{FF2B5EF4-FFF2-40B4-BE49-F238E27FC236}">
                <a16:creationId xmlns:a16="http://schemas.microsoft.com/office/drawing/2014/main" id="{56E5810D-F902-5B7A-E7D8-293E50A24702}"/>
              </a:ext>
            </a:extLst>
          </p:cNvPr>
          <p:cNvCxnSpPr>
            <a:cxnSpLocks/>
          </p:cNvCxnSpPr>
          <p:nvPr/>
        </p:nvCxnSpPr>
        <p:spPr>
          <a:xfrm>
            <a:off x="1331640" y="1710000"/>
            <a:ext cx="649115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!!c2s1">
            <a:extLst>
              <a:ext uri="{FF2B5EF4-FFF2-40B4-BE49-F238E27FC236}">
                <a16:creationId xmlns:a16="http://schemas.microsoft.com/office/drawing/2014/main" id="{97A30061-71DB-FF39-D59E-77004C1EEC72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!!s2c1">
            <a:extLst>
              <a:ext uri="{FF2B5EF4-FFF2-40B4-BE49-F238E27FC236}">
                <a16:creationId xmlns:a16="http://schemas.microsoft.com/office/drawing/2014/main" id="{0B63CF92-5C6D-EF64-DBEE-ED41DFEBAD57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7C05C130-1CC1-FBB9-E479-56E4D15D3922}"/>
              </a:ext>
            </a:extLst>
          </p:cNvPr>
          <p:cNvSpPr/>
          <p:nvPr/>
        </p:nvSpPr>
        <p:spPr>
          <a:xfrm>
            <a:off x="5076056" y="1314661"/>
            <a:ext cx="2592288" cy="1101404"/>
          </a:xfrm>
          <a:prstGeom prst="wedgeRectCallout">
            <a:avLst>
              <a:gd name="adj1" fmla="val 60197"/>
              <a:gd name="adj2" fmla="val 4112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Snd</a:t>
            </a:r>
            <a:r>
              <a:rPr lang="en-US" dirty="0"/>
              <a:t> counter is not being incremented as message is now being injected by a MitM</a:t>
            </a:r>
          </a:p>
        </p:txBody>
      </p:sp>
    </p:spTree>
    <p:extLst>
      <p:ext uri="{BB962C8B-B14F-4D97-AF65-F5344CB8AC3E}">
        <p14:creationId xmlns:p14="http://schemas.microsoft.com/office/powerpoint/2010/main" val="45346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848417" cy="468000"/>
          </a:xfrm>
        </p:spPr>
        <p:txBody>
          <a:bodyPr/>
          <a:lstStyle/>
          <a:p>
            <a:r>
              <a:rPr lang="en-US" noProof="0" dirty="0"/>
              <a:t>… And Drop Messages Inside The Secure Channel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41" name="!!c2s1_text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!!c2s2_text">
            <a:extLst>
              <a:ext uri="{FF2B5EF4-FFF2-40B4-BE49-F238E27FC236}">
                <a16:creationId xmlns:a16="http://schemas.microsoft.com/office/drawing/2014/main" id="{EA93CB57-5C3E-C977-4797-54AC3A702A76}"/>
              </a:ext>
            </a:extLst>
          </p:cNvPr>
          <p:cNvSpPr txBox="1"/>
          <p:nvPr/>
        </p:nvSpPr>
        <p:spPr>
          <a:xfrm>
            <a:off x="1234800" y="145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Negotiation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5" name="!!c2s3_text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!!s2c3_text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!!s2c3">
            <a:extLst>
              <a:ext uri="{FF2B5EF4-FFF2-40B4-BE49-F238E27FC236}">
                <a16:creationId xmlns:a16="http://schemas.microsoft.com/office/drawing/2014/main" id="{9CFA6565-A148-D528-789E-473D4FB1833E}"/>
              </a:ext>
            </a:extLst>
          </p:cNvPr>
          <p:cNvCxnSpPr>
            <a:cxnSpLocks/>
          </p:cNvCxnSpPr>
          <p:nvPr/>
        </p:nvCxnSpPr>
        <p:spPr>
          <a:xfrm flipV="1">
            <a:off x="1234800" y="2700000"/>
            <a:ext cx="6588000" cy="3234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c2s3">
            <a:extLst>
              <a:ext uri="{FF2B5EF4-FFF2-40B4-BE49-F238E27FC236}">
                <a16:creationId xmlns:a16="http://schemas.microsoft.com/office/drawing/2014/main" id="{CCB2BC86-1AC1-9B5E-233D-B88CF1EE41BC}"/>
              </a:ext>
            </a:extLst>
          </p:cNvPr>
          <p:cNvCxnSpPr>
            <a:cxnSpLocks/>
          </p:cNvCxnSpPr>
          <p:nvPr/>
        </p:nvCxnSpPr>
        <p:spPr>
          <a:xfrm flipV="1">
            <a:off x="1234800" y="2430000"/>
            <a:ext cx="6588000" cy="2733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!!c2s4_text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1" name="!!s2c4_text">
            <a:extLst>
              <a:ext uri="{FF2B5EF4-FFF2-40B4-BE49-F238E27FC236}">
                <a16:creationId xmlns:a16="http://schemas.microsoft.com/office/drawing/2014/main" id="{15318A19-5A9C-1372-AA41-386F535C32A3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7EC1937-28A2-1CDD-9DCB-8FDF7B262E47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703D21D-7BD1-BD1C-C432-7F5D02A8A260}"/>
              </a:ext>
            </a:extLst>
          </p:cNvPr>
          <p:cNvGrpSpPr/>
          <p:nvPr/>
        </p:nvGrpSpPr>
        <p:grpSpPr>
          <a:xfrm>
            <a:off x="285032" y="1225145"/>
            <a:ext cx="1117422" cy="305696"/>
            <a:chOff x="1132955" y="493897"/>
            <a:chExt cx="790905" cy="305697"/>
          </a:xfrm>
        </p:grpSpPr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0E75D18E-F3B0-4362-357A-0A78C9F34F68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4D59A9-A1DC-A020-EC07-5D30F25897C0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145884-9B5F-7B39-C72D-7B0AB60DC33D}"/>
              </a:ext>
            </a:extLst>
          </p:cNvPr>
          <p:cNvGrpSpPr/>
          <p:nvPr/>
        </p:nvGrpSpPr>
        <p:grpSpPr>
          <a:xfrm>
            <a:off x="7688788" y="1225145"/>
            <a:ext cx="1117422" cy="305696"/>
            <a:chOff x="1132955" y="493897"/>
            <a:chExt cx="790905" cy="305697"/>
          </a:xfrm>
        </p:grpSpPr>
        <p:sp>
          <p:nvSpPr>
            <p:cNvPr id="23" name="Textfeld 14">
              <a:extLst>
                <a:ext uri="{FF2B5EF4-FFF2-40B4-BE49-F238E27FC236}">
                  <a16:creationId xmlns:a16="http://schemas.microsoft.com/office/drawing/2014/main" id="{0E44CA9A-19FB-77B8-B72F-67E1F66F81C3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83CE3AF8-58D1-2990-CD4B-4D8540EC6A1D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!!sn-s0">
            <a:extLst>
              <a:ext uri="{FF2B5EF4-FFF2-40B4-BE49-F238E27FC236}">
                <a16:creationId xmlns:a16="http://schemas.microsoft.com/office/drawing/2014/main" id="{58B8E630-D65D-2281-A6F4-65E0B3A29AE9}"/>
              </a:ext>
            </a:extLst>
          </p:cNvPr>
          <p:cNvGrpSpPr/>
          <p:nvPr/>
        </p:nvGrpSpPr>
        <p:grpSpPr>
          <a:xfrm>
            <a:off x="7885236" y="1440000"/>
            <a:ext cx="643109" cy="305654"/>
            <a:chOff x="1132955" y="493939"/>
            <a:chExt cx="553863" cy="305654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7DCBD1D-F7FE-F6DB-432E-344658443A20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E3D30AF-6473-F50A-E7E2-56013E444C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!!sn-s4">
            <a:extLst>
              <a:ext uri="{FF2B5EF4-FFF2-40B4-BE49-F238E27FC236}">
                <a16:creationId xmlns:a16="http://schemas.microsoft.com/office/drawing/2014/main" id="{447760B8-AEA7-D5AC-7BEC-68D0862F72D6}"/>
              </a:ext>
            </a:extLst>
          </p:cNvPr>
          <p:cNvGrpSpPr/>
          <p:nvPr/>
        </p:nvGrpSpPr>
        <p:grpSpPr>
          <a:xfrm>
            <a:off x="7884000" y="2700000"/>
            <a:ext cx="643109" cy="305654"/>
            <a:chOff x="1132955" y="493939"/>
            <a:chExt cx="553863" cy="305654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1A6435-C431-F38B-CB41-121E6D78C95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BFE49C4-9B5D-1931-AB97-768E4DF85BB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!!sn-s1">
            <a:extLst>
              <a:ext uri="{FF2B5EF4-FFF2-40B4-BE49-F238E27FC236}">
                <a16:creationId xmlns:a16="http://schemas.microsoft.com/office/drawing/2014/main" id="{EEE76AF8-9593-85BC-54B5-B77ED21FCF34}"/>
              </a:ext>
            </a:extLst>
          </p:cNvPr>
          <p:cNvGrpSpPr/>
          <p:nvPr/>
        </p:nvGrpSpPr>
        <p:grpSpPr>
          <a:xfrm>
            <a:off x="7884000" y="1710000"/>
            <a:ext cx="643109" cy="305654"/>
            <a:chOff x="1132955" y="493939"/>
            <a:chExt cx="553863" cy="3056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53C5A3-3FB4-7CF0-4447-49A571A72F9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FB2DCD3-05B0-E790-67A3-0AD165567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!!sn-s3">
            <a:extLst>
              <a:ext uri="{FF2B5EF4-FFF2-40B4-BE49-F238E27FC236}">
                <a16:creationId xmlns:a16="http://schemas.microsoft.com/office/drawing/2014/main" id="{D557F02D-68FD-BEFA-C15A-D9BB80AEA1DA}"/>
              </a:ext>
            </a:extLst>
          </p:cNvPr>
          <p:cNvGrpSpPr/>
          <p:nvPr/>
        </p:nvGrpSpPr>
        <p:grpSpPr>
          <a:xfrm>
            <a:off x="7884000" y="2430000"/>
            <a:ext cx="643109" cy="305654"/>
            <a:chOff x="1132955" y="493939"/>
            <a:chExt cx="553863" cy="3056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A0297A2-60AD-826F-EAA0-6CD7BE2E7F3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92C84AA-2C82-43C2-291D-B189BC75EDC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!!sn-s5">
            <a:extLst>
              <a:ext uri="{FF2B5EF4-FFF2-40B4-BE49-F238E27FC236}">
                <a16:creationId xmlns:a16="http://schemas.microsoft.com/office/drawing/2014/main" id="{2EF5F1C8-8CBF-D720-588E-734D365C6DB2}"/>
              </a:ext>
            </a:extLst>
          </p:cNvPr>
          <p:cNvGrpSpPr/>
          <p:nvPr/>
        </p:nvGrpSpPr>
        <p:grpSpPr>
          <a:xfrm>
            <a:off x="7884000" y="2970000"/>
            <a:ext cx="643109" cy="305654"/>
            <a:chOff x="1132955" y="493939"/>
            <a:chExt cx="553863" cy="30565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7C53485-D42E-1F4C-B04F-4DD6B9CD6394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3683CDF-2C4B-52EA-A9E6-00B3B809554A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5" name="!!sn-c0">
            <a:extLst>
              <a:ext uri="{FF2B5EF4-FFF2-40B4-BE49-F238E27FC236}">
                <a16:creationId xmlns:a16="http://schemas.microsoft.com/office/drawing/2014/main" id="{A93C4034-A835-F7E8-4E38-16E3EF7FDFFB}"/>
              </a:ext>
            </a:extLst>
          </p:cNvPr>
          <p:cNvGrpSpPr/>
          <p:nvPr/>
        </p:nvGrpSpPr>
        <p:grpSpPr>
          <a:xfrm>
            <a:off x="544515" y="1440000"/>
            <a:ext cx="643109" cy="305654"/>
            <a:chOff x="1132955" y="493939"/>
            <a:chExt cx="553863" cy="305654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C333A4C-D247-4192-BA91-906571E5AF8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8DB010D-E8DB-B7A7-604C-B4CDBC0C537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8" name="!!sn-c4">
            <a:extLst>
              <a:ext uri="{FF2B5EF4-FFF2-40B4-BE49-F238E27FC236}">
                <a16:creationId xmlns:a16="http://schemas.microsoft.com/office/drawing/2014/main" id="{945D2D4E-8CAD-633F-134B-92DFFAE80310}"/>
              </a:ext>
            </a:extLst>
          </p:cNvPr>
          <p:cNvGrpSpPr/>
          <p:nvPr/>
        </p:nvGrpSpPr>
        <p:grpSpPr>
          <a:xfrm>
            <a:off x="543279" y="2700000"/>
            <a:ext cx="643109" cy="305654"/>
            <a:chOff x="1132955" y="493939"/>
            <a:chExt cx="553863" cy="305654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DF3B169-0281-98DD-04D2-580DB56FFD4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524D62D-6A24-96C8-413B-5E66AB097C30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1" name="!!sn-c1">
            <a:extLst>
              <a:ext uri="{FF2B5EF4-FFF2-40B4-BE49-F238E27FC236}">
                <a16:creationId xmlns:a16="http://schemas.microsoft.com/office/drawing/2014/main" id="{0A5061B9-5C8A-BE96-375B-BD6EAC7C5B45}"/>
              </a:ext>
            </a:extLst>
          </p:cNvPr>
          <p:cNvGrpSpPr/>
          <p:nvPr/>
        </p:nvGrpSpPr>
        <p:grpSpPr>
          <a:xfrm>
            <a:off x="543279" y="1710000"/>
            <a:ext cx="643109" cy="305654"/>
            <a:chOff x="1132955" y="493939"/>
            <a:chExt cx="553863" cy="30565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B4C7A62-63CE-CA61-7BEE-588805F262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43106D2-3B46-0765-5BFD-A8C0CA2832E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4" name="!!sn-c3">
            <a:extLst>
              <a:ext uri="{FF2B5EF4-FFF2-40B4-BE49-F238E27FC236}">
                <a16:creationId xmlns:a16="http://schemas.microsoft.com/office/drawing/2014/main" id="{FD85F97E-7686-6EC4-20C4-3F6A3857D1FD}"/>
              </a:ext>
            </a:extLst>
          </p:cNvPr>
          <p:cNvGrpSpPr/>
          <p:nvPr/>
        </p:nvGrpSpPr>
        <p:grpSpPr>
          <a:xfrm>
            <a:off x="543279" y="2430000"/>
            <a:ext cx="643109" cy="305654"/>
            <a:chOff x="1132955" y="493939"/>
            <a:chExt cx="553863" cy="30565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2505BC-92E9-5D97-AC4E-B44B45C266E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E566D17-9E48-A50D-981D-978D74E7012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7" name="!!sn-c5">
            <a:extLst>
              <a:ext uri="{FF2B5EF4-FFF2-40B4-BE49-F238E27FC236}">
                <a16:creationId xmlns:a16="http://schemas.microsoft.com/office/drawing/2014/main" id="{75B91E63-A2E3-44AA-BA41-B3ECF2385B3B}"/>
              </a:ext>
            </a:extLst>
          </p:cNvPr>
          <p:cNvGrpSpPr/>
          <p:nvPr/>
        </p:nvGrpSpPr>
        <p:grpSpPr>
          <a:xfrm>
            <a:off x="543279" y="2970000"/>
            <a:ext cx="643109" cy="305654"/>
            <a:chOff x="1132955" y="493939"/>
            <a:chExt cx="553863" cy="305654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2A6DD60-728F-E85F-8F38-54F94AF2A1CD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9AD9749A-A5C7-10CB-13E4-34C334D96AF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0" name="!!c2s3">
            <a:extLst>
              <a:ext uri="{FF2B5EF4-FFF2-40B4-BE49-F238E27FC236}">
                <a16:creationId xmlns:a16="http://schemas.microsoft.com/office/drawing/2014/main" id="{5A57E8B1-B211-76F8-2AC4-7BFCC913ED0D}"/>
              </a:ext>
            </a:extLst>
          </p:cNvPr>
          <p:cNvCxnSpPr>
            <a:cxnSpLocks/>
          </p:cNvCxnSpPr>
          <p:nvPr/>
        </p:nvCxnSpPr>
        <p:spPr>
          <a:xfrm>
            <a:off x="1234800" y="2097339"/>
            <a:ext cx="1569163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!!sn-s6">
            <a:extLst>
              <a:ext uri="{FF2B5EF4-FFF2-40B4-BE49-F238E27FC236}">
                <a16:creationId xmlns:a16="http://schemas.microsoft.com/office/drawing/2014/main" id="{81DD4FF9-68B7-9614-3894-001F3EADD3C8}"/>
              </a:ext>
            </a:extLst>
          </p:cNvPr>
          <p:cNvGrpSpPr/>
          <p:nvPr/>
        </p:nvGrpSpPr>
        <p:grpSpPr>
          <a:xfrm>
            <a:off x="7884000" y="3582000"/>
            <a:ext cx="643109" cy="305654"/>
            <a:chOff x="1132955" y="493939"/>
            <a:chExt cx="553863" cy="305654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C09E460-4894-2C01-EEB6-A98EA9AB59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46D27D9-946D-80F9-8799-2A4B935BAFDB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3" name="!!sn-s7">
            <a:extLst>
              <a:ext uri="{FF2B5EF4-FFF2-40B4-BE49-F238E27FC236}">
                <a16:creationId xmlns:a16="http://schemas.microsoft.com/office/drawing/2014/main" id="{7B0A5431-FCC9-2B14-4032-DB1747EADA2C}"/>
              </a:ext>
            </a:extLst>
          </p:cNvPr>
          <p:cNvGrpSpPr/>
          <p:nvPr/>
        </p:nvGrpSpPr>
        <p:grpSpPr>
          <a:xfrm>
            <a:off x="7884000" y="3852000"/>
            <a:ext cx="643109" cy="305654"/>
            <a:chOff x="1132955" y="493939"/>
            <a:chExt cx="553863" cy="305654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2314A66-F3B6-FA35-3811-80D04B50CE0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5545AD3-13A7-CE61-E078-4C2A1388F33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!!sn-s8">
            <a:extLst>
              <a:ext uri="{FF2B5EF4-FFF2-40B4-BE49-F238E27FC236}">
                <a16:creationId xmlns:a16="http://schemas.microsoft.com/office/drawing/2014/main" id="{5455A7BC-B892-61BC-4E3D-2DF28A459DEE}"/>
              </a:ext>
            </a:extLst>
          </p:cNvPr>
          <p:cNvGrpSpPr/>
          <p:nvPr/>
        </p:nvGrpSpPr>
        <p:grpSpPr>
          <a:xfrm>
            <a:off x="7884000" y="4122000"/>
            <a:ext cx="643109" cy="305654"/>
            <a:chOff x="1132955" y="493939"/>
            <a:chExt cx="553863" cy="305654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A4DA54A-AFAA-00A8-0F90-B3012C803D7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09AADA4-4303-DEDD-3724-7F52BA2BAF8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3" name="!!sn-c6">
            <a:extLst>
              <a:ext uri="{FF2B5EF4-FFF2-40B4-BE49-F238E27FC236}">
                <a16:creationId xmlns:a16="http://schemas.microsoft.com/office/drawing/2014/main" id="{3452CBFC-3316-0A20-85D4-C4610C242261}"/>
              </a:ext>
            </a:extLst>
          </p:cNvPr>
          <p:cNvGrpSpPr/>
          <p:nvPr/>
        </p:nvGrpSpPr>
        <p:grpSpPr>
          <a:xfrm>
            <a:off x="543279" y="3582000"/>
            <a:ext cx="643109" cy="305654"/>
            <a:chOff x="1132955" y="493939"/>
            <a:chExt cx="553863" cy="305654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C37C0617-27EB-8984-C750-E3184AE95C88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FC80F62-C216-4E6F-14EA-B1CCFB2B64B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6" name="!!sn-c7">
            <a:extLst>
              <a:ext uri="{FF2B5EF4-FFF2-40B4-BE49-F238E27FC236}">
                <a16:creationId xmlns:a16="http://schemas.microsoft.com/office/drawing/2014/main" id="{5BEE0D05-FFD2-CC12-CFC6-F918CABEA1E5}"/>
              </a:ext>
            </a:extLst>
          </p:cNvPr>
          <p:cNvGrpSpPr/>
          <p:nvPr/>
        </p:nvGrpSpPr>
        <p:grpSpPr>
          <a:xfrm>
            <a:off x="543279" y="3850272"/>
            <a:ext cx="643109" cy="305654"/>
            <a:chOff x="1132955" y="493939"/>
            <a:chExt cx="553863" cy="305654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A4524F89-9EA9-6C09-331A-F7BB4534BBA9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297727BE-4F86-0D2E-D626-1C79293E34D5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9" name="!!sn-c8">
            <a:extLst>
              <a:ext uri="{FF2B5EF4-FFF2-40B4-BE49-F238E27FC236}">
                <a16:creationId xmlns:a16="http://schemas.microsoft.com/office/drawing/2014/main" id="{88D34C8A-3F73-B250-CB11-02518FBEE6E5}"/>
              </a:ext>
            </a:extLst>
          </p:cNvPr>
          <p:cNvGrpSpPr/>
          <p:nvPr/>
        </p:nvGrpSpPr>
        <p:grpSpPr>
          <a:xfrm>
            <a:off x="543279" y="4122000"/>
            <a:ext cx="643109" cy="305654"/>
            <a:chOff x="1132955" y="493939"/>
            <a:chExt cx="553863" cy="305654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620D0647-66EB-8135-C509-2C7E1C9DD33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E62423A-892B-778A-A640-055C93464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02" name="!!s2c6_text">
            <a:extLst>
              <a:ext uri="{FF2B5EF4-FFF2-40B4-BE49-F238E27FC236}">
                <a16:creationId xmlns:a16="http://schemas.microsoft.com/office/drawing/2014/main" id="{3993CCC8-C923-C4E7-EC9C-6B558B373BCA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3" name="!!c2s5_text">
            <a:extLst>
              <a:ext uri="{FF2B5EF4-FFF2-40B4-BE49-F238E27FC236}">
                <a16:creationId xmlns:a16="http://schemas.microsoft.com/office/drawing/2014/main" id="{BCE511C5-4FD6-EC8D-E6B9-563E1A538DCA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!!s2c5_text">
            <a:extLst>
              <a:ext uri="{FF2B5EF4-FFF2-40B4-BE49-F238E27FC236}">
                <a16:creationId xmlns:a16="http://schemas.microsoft.com/office/drawing/2014/main" id="{4A889A5D-E5F1-FEBB-92FA-9682431F2ADE}"/>
              </a:ext>
            </a:extLst>
          </p:cNvPr>
          <p:cNvSpPr txBox="1"/>
          <p:nvPr/>
        </p:nvSpPr>
        <p:spPr>
          <a:xfrm>
            <a:off x="2805198" y="3582000"/>
            <a:ext cx="501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cxnSp>
        <p:nvCxnSpPr>
          <p:cNvPr id="105" name="!!s2c6">
            <a:extLst>
              <a:ext uri="{FF2B5EF4-FFF2-40B4-BE49-F238E27FC236}">
                <a16:creationId xmlns:a16="http://schemas.microsoft.com/office/drawing/2014/main" id="{789E7DB3-2D55-B771-6189-F788E1EAFDB6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!!c2s5">
            <a:extLst>
              <a:ext uri="{FF2B5EF4-FFF2-40B4-BE49-F238E27FC236}">
                <a16:creationId xmlns:a16="http://schemas.microsoft.com/office/drawing/2014/main" id="{2440967B-0D2C-915B-7518-A7AC3E7EDF1D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!!s2c5">
            <a:extLst>
              <a:ext uri="{FF2B5EF4-FFF2-40B4-BE49-F238E27FC236}">
                <a16:creationId xmlns:a16="http://schemas.microsoft.com/office/drawing/2014/main" id="{B0253F76-2FA9-78D9-67B9-1EC74D410589}"/>
              </a:ext>
            </a:extLst>
          </p:cNvPr>
          <p:cNvCxnSpPr>
            <a:cxnSpLocks/>
          </p:cNvCxnSpPr>
          <p:nvPr/>
        </p:nvCxnSpPr>
        <p:spPr>
          <a:xfrm>
            <a:off x="2805199" y="3870000"/>
            <a:ext cx="5017601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!!sn-c2">
            <a:extLst>
              <a:ext uri="{FF2B5EF4-FFF2-40B4-BE49-F238E27FC236}">
                <a16:creationId xmlns:a16="http://schemas.microsoft.com/office/drawing/2014/main" id="{F5165692-4889-4FC0-FB8F-30C6C012CBE1}"/>
              </a:ext>
            </a:extLst>
          </p:cNvPr>
          <p:cNvGrpSpPr/>
          <p:nvPr/>
        </p:nvGrpSpPr>
        <p:grpSpPr>
          <a:xfrm>
            <a:off x="539552" y="2160000"/>
            <a:ext cx="643109" cy="305654"/>
            <a:chOff x="1132955" y="493939"/>
            <a:chExt cx="553863" cy="305654"/>
          </a:xfrm>
        </p:grpSpPr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254894BA-A349-BE87-AE0D-A138F2CECB4B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D8ED608F-1164-9E38-9001-1CB6ED54622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3" name="!!sn-s2">
            <a:extLst>
              <a:ext uri="{FF2B5EF4-FFF2-40B4-BE49-F238E27FC236}">
                <a16:creationId xmlns:a16="http://schemas.microsoft.com/office/drawing/2014/main" id="{18D997F8-85B9-AA9C-B844-478B93CD0C41}"/>
              </a:ext>
            </a:extLst>
          </p:cNvPr>
          <p:cNvGrpSpPr/>
          <p:nvPr/>
        </p:nvGrpSpPr>
        <p:grpSpPr>
          <a:xfrm>
            <a:off x="7884368" y="2160000"/>
            <a:ext cx="643109" cy="305654"/>
            <a:chOff x="1132955" y="493939"/>
            <a:chExt cx="553863" cy="305654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CC3D3326-3BCE-7594-5C6C-E87AE84F557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8FD016D-A1B8-A1DF-9CF2-DF4CEC62B7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488BD46-9700-BB9E-1159-773F84F51650}"/>
              </a:ext>
            </a:extLst>
          </p:cNvPr>
          <p:cNvCxnSpPr>
            <a:cxnSpLocks/>
          </p:cNvCxnSpPr>
          <p:nvPr/>
        </p:nvCxnSpPr>
        <p:spPr>
          <a:xfrm>
            <a:off x="2805199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EFD66FA-8A76-41C0-62D0-B59B392EF7CE}"/>
              </a:ext>
            </a:extLst>
          </p:cNvPr>
          <p:cNvSpPr txBox="1"/>
          <p:nvPr/>
        </p:nvSpPr>
        <p:spPr>
          <a:xfrm>
            <a:off x="2483768" y="93516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</a:rPr>
              <a:t>MitM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!!s2c2.5_text">
            <a:extLst>
              <a:ext uri="{FF2B5EF4-FFF2-40B4-BE49-F238E27FC236}">
                <a16:creationId xmlns:a16="http://schemas.microsoft.com/office/drawing/2014/main" id="{1BBB2626-1966-3B5C-0EE7-AE6AA3B40920}"/>
              </a:ext>
            </a:extLst>
          </p:cNvPr>
          <p:cNvSpPr txBox="1"/>
          <p:nvPr/>
        </p:nvSpPr>
        <p:spPr>
          <a:xfrm>
            <a:off x="1234801" y="1782000"/>
            <a:ext cx="156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Ignore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F182EB56-7A57-38E3-554D-5826C8A7785E}"/>
              </a:ext>
            </a:extLst>
          </p:cNvPr>
          <p:cNvSpPr/>
          <p:nvPr/>
        </p:nvSpPr>
        <p:spPr>
          <a:xfrm>
            <a:off x="1979712" y="2322812"/>
            <a:ext cx="2592288" cy="1101404"/>
          </a:xfrm>
          <a:prstGeom prst="wedgeRectCallout">
            <a:avLst>
              <a:gd name="adj1" fmla="val -18128"/>
              <a:gd name="adj2" fmla="val 9059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dropping the first message inside the secure channel sent by the server, sequence numbers realign.</a:t>
            </a:r>
          </a:p>
        </p:txBody>
      </p:sp>
      <p:cxnSp>
        <p:nvCxnSpPr>
          <p:cNvPr id="11" name="!!c2s1">
            <a:extLst>
              <a:ext uri="{FF2B5EF4-FFF2-40B4-BE49-F238E27FC236}">
                <a16:creationId xmlns:a16="http://schemas.microsoft.com/office/drawing/2014/main" id="{ADDE5993-6F0B-4BA2-02EE-90DE872BF38A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!!s2c1">
            <a:extLst>
              <a:ext uri="{FF2B5EF4-FFF2-40B4-BE49-F238E27FC236}">
                <a16:creationId xmlns:a16="http://schemas.microsoft.com/office/drawing/2014/main" id="{CD808824-43C8-1C90-A06C-632361690055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!!s2c2">
            <a:extLst>
              <a:ext uri="{FF2B5EF4-FFF2-40B4-BE49-F238E27FC236}">
                <a16:creationId xmlns:a16="http://schemas.microsoft.com/office/drawing/2014/main" id="{132C8029-D1F6-1D48-BD0F-AD92B2235131}"/>
              </a:ext>
            </a:extLst>
          </p:cNvPr>
          <p:cNvCxnSpPr>
            <a:cxnSpLocks/>
          </p:cNvCxnSpPr>
          <p:nvPr/>
        </p:nvCxnSpPr>
        <p:spPr>
          <a:xfrm>
            <a:off x="1234799" y="1710000"/>
            <a:ext cx="6505553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!!c2s2">
            <a:extLst>
              <a:ext uri="{FF2B5EF4-FFF2-40B4-BE49-F238E27FC236}">
                <a16:creationId xmlns:a16="http://schemas.microsoft.com/office/drawing/2014/main" id="{9B5283E9-DD22-2A82-C6F8-D4A393309E98}"/>
              </a:ext>
            </a:extLst>
          </p:cNvPr>
          <p:cNvCxnSpPr>
            <a:cxnSpLocks/>
          </p:cNvCxnSpPr>
          <p:nvPr/>
        </p:nvCxnSpPr>
        <p:spPr>
          <a:xfrm>
            <a:off x="1331640" y="1710000"/>
            <a:ext cx="649115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46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CEA15-918B-4F53-4C8B-97ED61B2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 err="1">
                <a:latin typeface="Consolas" panose="020B0609020204030204" pitchFamily="49" charset="0"/>
              </a:rPr>
              <a:t>ExtInfo</a:t>
            </a:r>
            <a:r>
              <a:rPr lang="en-US" dirty="0"/>
              <a:t> Message Contains Extensions as Key-Value Pairs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7FD1672-5391-7233-C49B-691934665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166202"/>
              </p:ext>
            </p:extLst>
          </p:nvPr>
        </p:nvGraphicFramePr>
        <p:xfrm>
          <a:off x="468313" y="917575"/>
          <a:ext cx="7559675" cy="336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5FFE2F-A075-7F22-B409-A3FF9819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4689DE-5313-7A9C-C665-55DAC848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46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el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Implementation Bugs Can Escalate Impact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55EB3F3-BB07-34F0-F8EB-00480576E566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!!c2s4">
            <a:extLst>
              <a:ext uri="{FF2B5EF4-FFF2-40B4-BE49-F238E27FC236}">
                <a16:creationId xmlns:a16="http://schemas.microsoft.com/office/drawing/2014/main" id="{2EED896A-8F90-268C-1BCA-BC96E223E34B}"/>
              </a:ext>
            </a:extLst>
          </p:cNvPr>
          <p:cNvCxnSpPr>
            <a:cxnSpLocks/>
          </p:cNvCxnSpPr>
          <p:nvPr/>
        </p:nvCxnSpPr>
        <p:spPr>
          <a:xfrm>
            <a:off x="1234800" y="32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!!s2c4">
            <a:extLst>
              <a:ext uri="{FF2B5EF4-FFF2-40B4-BE49-F238E27FC236}">
                <a16:creationId xmlns:a16="http://schemas.microsoft.com/office/drawing/2014/main" id="{13DAFEC5-2BF3-44B5-9A9A-E739FA95D1C9}"/>
              </a:ext>
            </a:extLst>
          </p:cNvPr>
          <p:cNvCxnSpPr>
            <a:cxnSpLocks/>
          </p:cNvCxnSpPr>
          <p:nvPr/>
        </p:nvCxnSpPr>
        <p:spPr>
          <a:xfrm>
            <a:off x="1234800" y="297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B49EAE4-D7ED-7315-F36D-09C65FE6B28F}"/>
              </a:ext>
            </a:extLst>
          </p:cNvPr>
          <p:cNvSpPr txBox="1"/>
          <p:nvPr/>
        </p:nvSpPr>
        <p:spPr>
          <a:xfrm>
            <a:off x="346650" y="945129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</a:rPr>
              <a:t>AsyncSSH</a:t>
            </a:r>
            <a:r>
              <a:rPr lang="de-DE" sz="1600" dirty="0">
                <a:solidFill>
                  <a:schemeClr val="tx2"/>
                </a:solidFill>
              </a:rPr>
              <a:t> Client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0578D95-2467-32E8-4567-AE69F1F2F4DF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A93CB57-5C3E-C977-4797-54AC3A702A76}"/>
              </a:ext>
            </a:extLst>
          </p:cNvPr>
          <p:cNvSpPr txBox="1"/>
          <p:nvPr/>
        </p:nvSpPr>
        <p:spPr>
          <a:xfrm>
            <a:off x="1234800" y="145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Negotiation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/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KexDhInit: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63874535-1262-3585-CEC5-8E1FB6FF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2142000"/>
                <a:ext cx="6586469" cy="338554"/>
              </a:xfrm>
              <a:prstGeom prst="rect">
                <a:avLst/>
              </a:prstGeom>
              <a:blipFill>
                <a:blip r:embed="rId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/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i="1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cap="small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cap="small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cap="small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0C4CF9BE-5A3B-E0F9-71F6-090F2A9C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2412000"/>
                <a:ext cx="6588780" cy="338554"/>
              </a:xfrm>
              <a:prstGeom prst="rect">
                <a:avLst/>
              </a:prstGeom>
              <a:blipFill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!!s2c3">
            <a:extLst>
              <a:ext uri="{FF2B5EF4-FFF2-40B4-BE49-F238E27FC236}">
                <a16:creationId xmlns:a16="http://schemas.microsoft.com/office/drawing/2014/main" id="{9CFA6565-A148-D528-789E-473D4FB1833E}"/>
              </a:ext>
            </a:extLst>
          </p:cNvPr>
          <p:cNvCxnSpPr>
            <a:cxnSpLocks/>
          </p:cNvCxnSpPr>
          <p:nvPr/>
        </p:nvCxnSpPr>
        <p:spPr>
          <a:xfrm flipV="1">
            <a:off x="1234800" y="2700000"/>
            <a:ext cx="6588000" cy="3234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c2s3">
            <a:extLst>
              <a:ext uri="{FF2B5EF4-FFF2-40B4-BE49-F238E27FC236}">
                <a16:creationId xmlns:a16="http://schemas.microsoft.com/office/drawing/2014/main" id="{CCB2BC86-1AC1-9B5E-233D-B88CF1EE41BC}"/>
              </a:ext>
            </a:extLst>
          </p:cNvPr>
          <p:cNvCxnSpPr>
            <a:cxnSpLocks/>
          </p:cNvCxnSpPr>
          <p:nvPr/>
        </p:nvCxnSpPr>
        <p:spPr>
          <a:xfrm flipV="1">
            <a:off x="1234800" y="2430000"/>
            <a:ext cx="6588000" cy="2733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684046C1-4FFD-2CDB-F501-A0DB2F2BE3FA}"/>
              </a:ext>
            </a:extLst>
          </p:cNvPr>
          <p:cNvSpPr txBox="1"/>
          <p:nvPr/>
        </p:nvSpPr>
        <p:spPr>
          <a:xfrm>
            <a:off x="1234800" y="295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15318A19-5A9C-1372-AA41-386F535C32A3}"/>
              </a:ext>
            </a:extLst>
          </p:cNvPr>
          <p:cNvSpPr txBox="1"/>
          <p:nvPr/>
        </p:nvSpPr>
        <p:spPr>
          <a:xfrm>
            <a:off x="1234800" y="2682000"/>
            <a:ext cx="65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NewKeys</a:t>
            </a:r>
            <a:endParaRPr lang="de-DE" sz="1600" cap="small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7EC1937-28A2-1CDD-9DCB-8FDF7B262E47}"/>
              </a:ext>
            </a:extLst>
          </p:cNvPr>
          <p:cNvCxnSpPr/>
          <p:nvPr/>
        </p:nvCxnSpPr>
        <p:spPr>
          <a:xfrm>
            <a:off x="1004937" y="3510000"/>
            <a:ext cx="70567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703D21D-7BD1-BD1C-C432-7F5D02A8A260}"/>
              </a:ext>
            </a:extLst>
          </p:cNvPr>
          <p:cNvGrpSpPr/>
          <p:nvPr/>
        </p:nvGrpSpPr>
        <p:grpSpPr>
          <a:xfrm>
            <a:off x="285032" y="1225145"/>
            <a:ext cx="1117422" cy="305696"/>
            <a:chOff x="1132955" y="493897"/>
            <a:chExt cx="790905" cy="305697"/>
          </a:xfrm>
        </p:grpSpPr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0E75D18E-F3B0-4362-357A-0A78C9F34F68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4D59A9-A1DC-A020-EC07-5D30F25897C0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145884-9B5F-7B39-C72D-7B0AB60DC33D}"/>
              </a:ext>
            </a:extLst>
          </p:cNvPr>
          <p:cNvGrpSpPr/>
          <p:nvPr/>
        </p:nvGrpSpPr>
        <p:grpSpPr>
          <a:xfrm>
            <a:off x="7688788" y="1225145"/>
            <a:ext cx="1117422" cy="305696"/>
            <a:chOff x="1132955" y="493897"/>
            <a:chExt cx="790905" cy="305697"/>
          </a:xfrm>
        </p:grpSpPr>
        <p:sp>
          <p:nvSpPr>
            <p:cNvPr id="23" name="Textfeld 14">
              <a:extLst>
                <a:ext uri="{FF2B5EF4-FFF2-40B4-BE49-F238E27FC236}">
                  <a16:creationId xmlns:a16="http://schemas.microsoft.com/office/drawing/2014/main" id="{0E44CA9A-19FB-77B8-B72F-67E1F66F81C3}"/>
                </a:ext>
              </a:extLst>
            </p:cNvPr>
            <p:cNvSpPr txBox="1"/>
            <p:nvPr/>
          </p:nvSpPr>
          <p:spPr>
            <a:xfrm>
              <a:off x="1132955" y="499511"/>
              <a:ext cx="42386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Snd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83CE3AF8-58D1-2990-CD4B-4D8540EC6A1D}"/>
                </a:ext>
              </a:extLst>
            </p:cNvPr>
            <p:cNvSpPr txBox="1"/>
            <p:nvPr/>
          </p:nvSpPr>
          <p:spPr>
            <a:xfrm>
              <a:off x="1487286" y="493897"/>
              <a:ext cx="43657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50" dirty="0" err="1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Rcv</a:t>
              </a:r>
              <a:endParaRPr lang="en-GB" sz="135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8B8E630-D65D-2281-A6F4-65E0B3A29AE9}"/>
              </a:ext>
            </a:extLst>
          </p:cNvPr>
          <p:cNvGrpSpPr/>
          <p:nvPr/>
        </p:nvGrpSpPr>
        <p:grpSpPr>
          <a:xfrm>
            <a:off x="7885236" y="1440000"/>
            <a:ext cx="643109" cy="305654"/>
            <a:chOff x="1132955" y="493939"/>
            <a:chExt cx="553863" cy="305654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7DCBD1D-F7FE-F6DB-432E-344658443A20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E3D30AF-6473-F50A-E7E2-56013E444C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47760B8-AEA7-D5AC-7BEC-68D0862F72D6}"/>
              </a:ext>
            </a:extLst>
          </p:cNvPr>
          <p:cNvGrpSpPr/>
          <p:nvPr/>
        </p:nvGrpSpPr>
        <p:grpSpPr>
          <a:xfrm>
            <a:off x="7884000" y="2700000"/>
            <a:ext cx="643109" cy="305654"/>
            <a:chOff x="1132955" y="493939"/>
            <a:chExt cx="553863" cy="305654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1A6435-C431-F38B-CB41-121E6D78C95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BFE49C4-9B5D-1931-AB97-768E4DF85BB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!!sn-s11">
            <a:extLst>
              <a:ext uri="{FF2B5EF4-FFF2-40B4-BE49-F238E27FC236}">
                <a16:creationId xmlns:a16="http://schemas.microsoft.com/office/drawing/2014/main" id="{EEE76AF8-9593-85BC-54B5-B77ED21FCF34}"/>
              </a:ext>
            </a:extLst>
          </p:cNvPr>
          <p:cNvGrpSpPr/>
          <p:nvPr/>
        </p:nvGrpSpPr>
        <p:grpSpPr>
          <a:xfrm>
            <a:off x="7884000" y="1710000"/>
            <a:ext cx="643109" cy="305654"/>
            <a:chOff x="1132955" y="493939"/>
            <a:chExt cx="553863" cy="3056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53C5A3-3FB4-7CF0-4447-49A571A72F9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FB2DCD3-05B0-E790-67A3-0AD165567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557F02D-68FD-BEFA-C15A-D9BB80AEA1DA}"/>
              </a:ext>
            </a:extLst>
          </p:cNvPr>
          <p:cNvGrpSpPr/>
          <p:nvPr/>
        </p:nvGrpSpPr>
        <p:grpSpPr>
          <a:xfrm>
            <a:off x="7884000" y="2430000"/>
            <a:ext cx="643109" cy="305654"/>
            <a:chOff x="1132955" y="493939"/>
            <a:chExt cx="553863" cy="3056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A0297A2-60AD-826F-EAA0-6CD7BE2E7F3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92C84AA-2C82-43C2-291D-B189BC75EDC1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EF5F1C8-8CBF-D720-588E-734D365C6DB2}"/>
              </a:ext>
            </a:extLst>
          </p:cNvPr>
          <p:cNvGrpSpPr/>
          <p:nvPr/>
        </p:nvGrpSpPr>
        <p:grpSpPr>
          <a:xfrm>
            <a:off x="7884000" y="2970000"/>
            <a:ext cx="643109" cy="305654"/>
            <a:chOff x="1132955" y="493939"/>
            <a:chExt cx="553863" cy="30565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7C53485-D42E-1F4C-B04F-4DD6B9CD6394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3683CDF-2C4B-52EA-A9E6-00B3B809554A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93C4034-A835-F7E8-4E38-16E3EF7FDFFB}"/>
              </a:ext>
            </a:extLst>
          </p:cNvPr>
          <p:cNvGrpSpPr/>
          <p:nvPr/>
        </p:nvGrpSpPr>
        <p:grpSpPr>
          <a:xfrm>
            <a:off x="544515" y="1440000"/>
            <a:ext cx="643109" cy="305654"/>
            <a:chOff x="1132955" y="493939"/>
            <a:chExt cx="553863" cy="305654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C333A4C-D247-4192-BA91-906571E5AF8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8DB010D-E8DB-B7A7-604C-B4CDBC0C537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45D2D4E-8CAD-633F-134B-92DFFAE80310}"/>
              </a:ext>
            </a:extLst>
          </p:cNvPr>
          <p:cNvGrpSpPr/>
          <p:nvPr/>
        </p:nvGrpSpPr>
        <p:grpSpPr>
          <a:xfrm>
            <a:off x="543279" y="2700000"/>
            <a:ext cx="643109" cy="305654"/>
            <a:chOff x="1132955" y="493939"/>
            <a:chExt cx="553863" cy="305654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DF3B169-0281-98DD-04D2-580DB56FFD43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524D62D-6A24-96C8-413B-5E66AB097C30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1" name="!!sn-c11">
            <a:extLst>
              <a:ext uri="{FF2B5EF4-FFF2-40B4-BE49-F238E27FC236}">
                <a16:creationId xmlns:a16="http://schemas.microsoft.com/office/drawing/2014/main" id="{0A5061B9-5C8A-BE96-375B-BD6EAC7C5B45}"/>
              </a:ext>
            </a:extLst>
          </p:cNvPr>
          <p:cNvGrpSpPr/>
          <p:nvPr/>
        </p:nvGrpSpPr>
        <p:grpSpPr>
          <a:xfrm>
            <a:off x="543279" y="1710000"/>
            <a:ext cx="643109" cy="305654"/>
            <a:chOff x="1132955" y="493939"/>
            <a:chExt cx="553863" cy="30565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B4C7A62-63CE-CA61-7BEE-588805F262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43106D2-3B46-0765-5BFD-A8C0CA2832E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D85F97E-7686-6EC4-20C4-3F6A3857D1FD}"/>
              </a:ext>
            </a:extLst>
          </p:cNvPr>
          <p:cNvGrpSpPr/>
          <p:nvPr/>
        </p:nvGrpSpPr>
        <p:grpSpPr>
          <a:xfrm>
            <a:off x="543279" y="2430000"/>
            <a:ext cx="643109" cy="305654"/>
            <a:chOff x="1132955" y="493939"/>
            <a:chExt cx="553863" cy="30565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2505BC-92E9-5D97-AC4E-B44B45C266EA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E566D17-9E48-A50D-981D-978D74E70122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75B91E63-A2E3-44AA-BA41-B3ECF2385B3B}"/>
              </a:ext>
            </a:extLst>
          </p:cNvPr>
          <p:cNvGrpSpPr/>
          <p:nvPr/>
        </p:nvGrpSpPr>
        <p:grpSpPr>
          <a:xfrm>
            <a:off x="543279" y="2970000"/>
            <a:ext cx="643109" cy="305654"/>
            <a:chOff x="1132955" y="493939"/>
            <a:chExt cx="553863" cy="305654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2A6DD60-728F-E85F-8F38-54F94AF2A1CD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9AD9749A-A5C7-10CB-13E4-34C334D96AFE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0" name="!!c2s3">
            <a:extLst>
              <a:ext uri="{FF2B5EF4-FFF2-40B4-BE49-F238E27FC236}">
                <a16:creationId xmlns:a16="http://schemas.microsoft.com/office/drawing/2014/main" id="{5A57E8B1-B211-76F8-2AC4-7BFCC913ED0D}"/>
              </a:ext>
            </a:extLst>
          </p:cNvPr>
          <p:cNvCxnSpPr>
            <a:cxnSpLocks/>
          </p:cNvCxnSpPr>
          <p:nvPr/>
        </p:nvCxnSpPr>
        <p:spPr>
          <a:xfrm>
            <a:off x="1234800" y="2097339"/>
            <a:ext cx="1569163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1DD4FF9-68B7-9614-3894-001F3EADD3C8}"/>
              </a:ext>
            </a:extLst>
          </p:cNvPr>
          <p:cNvGrpSpPr/>
          <p:nvPr/>
        </p:nvGrpSpPr>
        <p:grpSpPr>
          <a:xfrm>
            <a:off x="7884000" y="3582000"/>
            <a:ext cx="643109" cy="305654"/>
            <a:chOff x="1132955" y="493939"/>
            <a:chExt cx="553863" cy="305654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C09E460-4894-2C01-EEB6-A98EA9AB597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46D27D9-946D-80F9-8799-2A4B935BAFDB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B0A5431-FCC9-2B14-4032-DB1747EADA2C}"/>
              </a:ext>
            </a:extLst>
          </p:cNvPr>
          <p:cNvGrpSpPr/>
          <p:nvPr/>
        </p:nvGrpSpPr>
        <p:grpSpPr>
          <a:xfrm>
            <a:off x="7884000" y="3852000"/>
            <a:ext cx="643109" cy="305654"/>
            <a:chOff x="1132955" y="493939"/>
            <a:chExt cx="553863" cy="305654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2314A66-F3B6-FA35-3811-80D04B50CE0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5545AD3-13A7-CE61-E078-4C2A1388F33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455A7BC-B892-61BC-4E3D-2DF28A459DEE}"/>
              </a:ext>
            </a:extLst>
          </p:cNvPr>
          <p:cNvGrpSpPr/>
          <p:nvPr/>
        </p:nvGrpSpPr>
        <p:grpSpPr>
          <a:xfrm>
            <a:off x="7884000" y="4122000"/>
            <a:ext cx="643109" cy="305654"/>
            <a:chOff x="1132955" y="493939"/>
            <a:chExt cx="553863" cy="305654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A4DA54A-AFAA-00A8-0F90-B3012C803D76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09AADA4-4303-DEDD-3724-7F52BA2BAF83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3452CBFC-3316-0A20-85D4-C4610C242261}"/>
              </a:ext>
            </a:extLst>
          </p:cNvPr>
          <p:cNvGrpSpPr/>
          <p:nvPr/>
        </p:nvGrpSpPr>
        <p:grpSpPr>
          <a:xfrm>
            <a:off x="543279" y="3582000"/>
            <a:ext cx="643109" cy="305654"/>
            <a:chOff x="1132955" y="493939"/>
            <a:chExt cx="553863" cy="305654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C37C0617-27EB-8984-C750-E3184AE95C88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FC80F62-C216-4E6F-14EA-B1CCFB2B64B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5BEE0D05-FFD2-CC12-CFC6-F918CABEA1E5}"/>
              </a:ext>
            </a:extLst>
          </p:cNvPr>
          <p:cNvGrpSpPr/>
          <p:nvPr/>
        </p:nvGrpSpPr>
        <p:grpSpPr>
          <a:xfrm>
            <a:off x="543279" y="3850272"/>
            <a:ext cx="643109" cy="305654"/>
            <a:chOff x="1132955" y="493939"/>
            <a:chExt cx="553863" cy="305654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A4524F89-9EA9-6C09-331A-F7BB4534BBA9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297727BE-4F86-0D2E-D626-1C79293E34D5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8D34C8A-3F73-B250-CB11-02518FBEE6E5}"/>
              </a:ext>
            </a:extLst>
          </p:cNvPr>
          <p:cNvGrpSpPr/>
          <p:nvPr/>
        </p:nvGrpSpPr>
        <p:grpSpPr>
          <a:xfrm>
            <a:off x="543279" y="4122000"/>
            <a:ext cx="643109" cy="305654"/>
            <a:chOff x="1132955" y="493939"/>
            <a:chExt cx="553863" cy="305654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620D0647-66EB-8135-C509-2C7E1C9DD337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E62423A-892B-778A-A640-055C93464AFF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02" name="Textfeld 101">
            <a:extLst>
              <a:ext uri="{FF2B5EF4-FFF2-40B4-BE49-F238E27FC236}">
                <a16:creationId xmlns:a16="http://schemas.microsoft.com/office/drawing/2014/main" id="{3993CCC8-C923-C4E7-EC9C-6B558B373BCA}"/>
              </a:ext>
            </a:extLst>
          </p:cNvPr>
          <p:cNvSpPr txBox="1"/>
          <p:nvPr/>
        </p:nvSpPr>
        <p:spPr>
          <a:xfrm>
            <a:off x="1234800" y="412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ServiceAccept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CE511C5-4FD6-EC8D-E6B9-563E1A538DCA}"/>
              </a:ext>
            </a:extLst>
          </p:cNvPr>
          <p:cNvSpPr txBox="1"/>
          <p:nvPr/>
        </p:nvSpPr>
        <p:spPr>
          <a:xfrm>
            <a:off x="1234800" y="3852000"/>
            <a:ext cx="6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ServiceRequest</a:t>
            </a:r>
            <a:r>
              <a:rPr lang="de-DE" sz="1600" cap="small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ssh-userauth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4A889A5D-E5F1-FEBB-92FA-9682431F2ADE}"/>
              </a:ext>
            </a:extLst>
          </p:cNvPr>
          <p:cNvSpPr txBox="1"/>
          <p:nvPr/>
        </p:nvSpPr>
        <p:spPr>
          <a:xfrm>
            <a:off x="2805198" y="3582000"/>
            <a:ext cx="501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cxnSp>
        <p:nvCxnSpPr>
          <p:cNvPr id="105" name="!!c2s5">
            <a:extLst>
              <a:ext uri="{FF2B5EF4-FFF2-40B4-BE49-F238E27FC236}">
                <a16:creationId xmlns:a16="http://schemas.microsoft.com/office/drawing/2014/main" id="{789E7DB3-2D55-B771-6189-F788E1EAFDB6}"/>
              </a:ext>
            </a:extLst>
          </p:cNvPr>
          <p:cNvCxnSpPr>
            <a:cxnSpLocks/>
          </p:cNvCxnSpPr>
          <p:nvPr/>
        </p:nvCxnSpPr>
        <p:spPr>
          <a:xfrm>
            <a:off x="1234799" y="44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!!s2c5">
            <a:extLst>
              <a:ext uri="{FF2B5EF4-FFF2-40B4-BE49-F238E27FC236}">
                <a16:creationId xmlns:a16="http://schemas.microsoft.com/office/drawing/2014/main" id="{2440967B-0D2C-915B-7518-A7AC3E7EDF1D}"/>
              </a:ext>
            </a:extLst>
          </p:cNvPr>
          <p:cNvCxnSpPr>
            <a:cxnSpLocks/>
          </p:cNvCxnSpPr>
          <p:nvPr/>
        </p:nvCxnSpPr>
        <p:spPr>
          <a:xfrm>
            <a:off x="1234800" y="41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!!s2c5">
            <a:extLst>
              <a:ext uri="{FF2B5EF4-FFF2-40B4-BE49-F238E27FC236}">
                <a16:creationId xmlns:a16="http://schemas.microsoft.com/office/drawing/2014/main" id="{B0253F76-2FA9-78D9-67B9-1EC74D410589}"/>
              </a:ext>
            </a:extLst>
          </p:cNvPr>
          <p:cNvCxnSpPr>
            <a:cxnSpLocks/>
          </p:cNvCxnSpPr>
          <p:nvPr/>
        </p:nvCxnSpPr>
        <p:spPr>
          <a:xfrm>
            <a:off x="2805199" y="3870000"/>
            <a:ext cx="5017601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F5165692-4889-4FC0-FB8F-30C6C012CBE1}"/>
              </a:ext>
            </a:extLst>
          </p:cNvPr>
          <p:cNvGrpSpPr/>
          <p:nvPr/>
        </p:nvGrpSpPr>
        <p:grpSpPr>
          <a:xfrm>
            <a:off x="539552" y="2160000"/>
            <a:ext cx="643109" cy="305654"/>
            <a:chOff x="1132955" y="493939"/>
            <a:chExt cx="553863" cy="305654"/>
          </a:xfrm>
        </p:grpSpPr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254894BA-A349-BE87-AE0D-A138F2CECB4B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D8ED608F-1164-9E38-9001-1CB6ED54622C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18D997F8-85B9-AA9C-B844-478B93CD0C41}"/>
              </a:ext>
            </a:extLst>
          </p:cNvPr>
          <p:cNvGrpSpPr/>
          <p:nvPr/>
        </p:nvGrpSpPr>
        <p:grpSpPr>
          <a:xfrm>
            <a:off x="7884368" y="2160000"/>
            <a:ext cx="643109" cy="305654"/>
            <a:chOff x="1132955" y="493939"/>
            <a:chExt cx="553863" cy="305654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CC3D3326-3BCE-7594-5C6C-E87AE84F557C}"/>
                </a:ext>
              </a:extLst>
            </p:cNvPr>
            <p:cNvSpPr txBox="1"/>
            <p:nvPr/>
          </p:nvSpPr>
          <p:spPr>
            <a:xfrm>
              <a:off x="1132955" y="499511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8FD016D-A1B8-A1DF-9CF2-DF4CEC62B77D}"/>
                </a:ext>
              </a:extLst>
            </p:cNvPr>
            <p:cNvSpPr txBox="1"/>
            <p:nvPr/>
          </p:nvSpPr>
          <p:spPr>
            <a:xfrm>
              <a:off x="1444946" y="493939"/>
              <a:ext cx="241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488BD46-9700-BB9E-1159-773F84F51650}"/>
              </a:ext>
            </a:extLst>
          </p:cNvPr>
          <p:cNvCxnSpPr>
            <a:cxnSpLocks/>
          </p:cNvCxnSpPr>
          <p:nvPr/>
        </p:nvCxnSpPr>
        <p:spPr>
          <a:xfrm>
            <a:off x="2805199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EFD66FA-8A76-41C0-62D0-B59B392EF7CE}"/>
              </a:ext>
            </a:extLst>
          </p:cNvPr>
          <p:cNvSpPr txBox="1"/>
          <p:nvPr/>
        </p:nvSpPr>
        <p:spPr>
          <a:xfrm>
            <a:off x="2483768" y="93516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</a:rPr>
              <a:t>MitM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BBB2626-1966-3B5C-0EE7-AE6AA3B40920}"/>
              </a:ext>
            </a:extLst>
          </p:cNvPr>
          <p:cNvSpPr txBox="1"/>
          <p:nvPr/>
        </p:nvSpPr>
        <p:spPr>
          <a:xfrm>
            <a:off x="1234801" y="1782000"/>
            <a:ext cx="156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cap="small" dirty="0" err="1">
                <a:solidFill>
                  <a:schemeClr val="tx2"/>
                </a:solidFill>
                <a:latin typeface="Consolas" panose="020B0609020204030204" pitchFamily="49" charset="0"/>
              </a:rPr>
              <a:t>ExtInfo</a:t>
            </a:r>
            <a:endParaRPr lang="de-DE" sz="1600" cap="small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96CF8E7-B24D-442B-9F97-33452E4870A0}"/>
              </a:ext>
            </a:extLst>
          </p:cNvPr>
          <p:cNvSpPr/>
          <p:nvPr/>
        </p:nvSpPr>
        <p:spPr>
          <a:xfrm rot="20400000">
            <a:off x="5808180" y="2597888"/>
            <a:ext cx="2448272" cy="1296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But </a:t>
            </a:r>
            <a:r>
              <a:rPr lang="de-DE" dirty="0" err="1"/>
              <a:t>wait</a:t>
            </a:r>
            <a:r>
              <a:rPr lang="de-DE" dirty="0"/>
              <a:t>, </a:t>
            </a:r>
            <a:r>
              <a:rPr lang="de-DE" dirty="0" err="1"/>
              <a:t>there‘s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!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See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sophisticated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targeting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authentication</a:t>
            </a:r>
            <a:r>
              <a:rPr lang="de-DE" dirty="0"/>
              <a:t>.</a:t>
            </a:r>
          </a:p>
        </p:txBody>
      </p:sp>
      <p:cxnSp>
        <p:nvCxnSpPr>
          <p:cNvPr id="12" name="!!s2c2">
            <a:extLst>
              <a:ext uri="{FF2B5EF4-FFF2-40B4-BE49-F238E27FC236}">
                <a16:creationId xmlns:a16="http://schemas.microsoft.com/office/drawing/2014/main" id="{C7D769EB-C679-981B-457E-2E4AC5DD25C6}"/>
              </a:ext>
            </a:extLst>
          </p:cNvPr>
          <p:cNvCxnSpPr>
            <a:cxnSpLocks/>
          </p:cNvCxnSpPr>
          <p:nvPr/>
        </p:nvCxnSpPr>
        <p:spPr>
          <a:xfrm>
            <a:off x="1234799" y="1710000"/>
            <a:ext cx="6505553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!!c2s2">
            <a:extLst>
              <a:ext uri="{FF2B5EF4-FFF2-40B4-BE49-F238E27FC236}">
                <a16:creationId xmlns:a16="http://schemas.microsoft.com/office/drawing/2014/main" id="{80FE026B-7B87-792F-B0E7-50C1E0953A8A}"/>
              </a:ext>
            </a:extLst>
          </p:cNvPr>
          <p:cNvCxnSpPr>
            <a:cxnSpLocks/>
          </p:cNvCxnSpPr>
          <p:nvPr/>
        </p:nvCxnSpPr>
        <p:spPr>
          <a:xfrm>
            <a:off x="1331640" y="1710000"/>
            <a:ext cx="649115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!!c2s1">
            <a:extLst>
              <a:ext uri="{FF2B5EF4-FFF2-40B4-BE49-F238E27FC236}">
                <a16:creationId xmlns:a16="http://schemas.microsoft.com/office/drawing/2014/main" id="{40DF3C59-9BBB-AB6C-D03F-A64307324621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!!s2c1">
            <a:extLst>
              <a:ext uri="{FF2B5EF4-FFF2-40B4-BE49-F238E27FC236}">
                <a16:creationId xmlns:a16="http://schemas.microsoft.com/office/drawing/2014/main" id="{F034A1CE-7143-E203-AF71-4670B58978B4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BB14E-60D5-ED15-55CB-1EEDDDCE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Successful Prefix Truncation Depends on Authenticated Encryption Mode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8DD9BF-0619-2891-9154-64DAD17F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265D10-A365-80FC-3C1D-AF0A77F9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6486576D-2E9E-E9DB-169E-5607F5C94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577"/>
          <a:stretch/>
        </p:blipFill>
        <p:spPr>
          <a:xfrm>
            <a:off x="1467719" y="1542851"/>
            <a:ext cx="2522926" cy="2060338"/>
          </a:xfrm>
        </p:spPr>
      </p:pic>
      <p:pic>
        <p:nvPicPr>
          <p:cNvPr id="17" name="Inhaltsplatzhalter 15">
            <a:extLst>
              <a:ext uri="{FF2B5EF4-FFF2-40B4-BE49-F238E27FC236}">
                <a16:creationId xmlns:a16="http://schemas.microsoft.com/office/drawing/2014/main" id="{C8A24457-552C-9B13-C6CB-21169622F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8" r="14283"/>
          <a:stretch/>
        </p:blipFill>
        <p:spPr>
          <a:xfrm>
            <a:off x="3990645" y="1542851"/>
            <a:ext cx="3677699" cy="20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84282-4032-29DC-64D2-E3247A11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992432" cy="468000"/>
          </a:xfrm>
        </p:spPr>
        <p:txBody>
          <a:bodyPr/>
          <a:lstStyle/>
          <a:p>
            <a:r>
              <a:rPr lang="en-US" noProof="0" dirty="0"/>
              <a:t>SSH Is Often Used for High Privilege Server Access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451640-85A4-3E10-764A-8358B804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9F8CE-B953-59CE-EA60-F9E1ADA3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DAD717F2-2CD4-920E-9702-D13FAF53BB1F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2915871" y="1894252"/>
            <a:ext cx="1" cy="575778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008C8EB3-9D03-BC1E-CF3D-CE650C622095}"/>
              </a:ext>
            </a:extLst>
          </p:cNvPr>
          <p:cNvCxnSpPr>
            <a:stCxn id="9" idx="3"/>
            <a:endCxn id="12" idx="0"/>
          </p:cNvCxnSpPr>
          <p:nvPr/>
        </p:nvCxnSpPr>
        <p:spPr>
          <a:xfrm>
            <a:off x="3311915" y="1510984"/>
            <a:ext cx="1620125" cy="772734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D17F6F14-D2AE-CA98-95CA-A93C538B7615}"/>
              </a:ext>
            </a:extLst>
          </p:cNvPr>
          <p:cNvCxnSpPr>
            <a:cxnSpLocks/>
            <a:stCxn id="9" idx="3"/>
            <a:endCxn id="37" idx="0"/>
          </p:cNvCxnSpPr>
          <p:nvPr/>
        </p:nvCxnSpPr>
        <p:spPr>
          <a:xfrm>
            <a:off x="3311915" y="1510984"/>
            <a:ext cx="4277770" cy="1634448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AB7EB54-605C-1548-2B92-61B7885EB0D9}"/>
              </a:ext>
            </a:extLst>
          </p:cNvPr>
          <p:cNvGrpSpPr/>
          <p:nvPr/>
        </p:nvGrpSpPr>
        <p:grpSpPr>
          <a:xfrm>
            <a:off x="4572000" y="2258792"/>
            <a:ext cx="1655910" cy="1949164"/>
            <a:chOff x="4572000" y="2258792"/>
            <a:chExt cx="1655910" cy="1949164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DD95BBA-5F11-D969-2B6C-3FDDC1FF5BAF}"/>
                </a:ext>
              </a:extLst>
            </p:cNvPr>
            <p:cNvGrpSpPr/>
            <p:nvPr/>
          </p:nvGrpSpPr>
          <p:grpSpPr>
            <a:xfrm>
              <a:off x="4572000" y="2283718"/>
              <a:ext cx="1655910" cy="1924238"/>
              <a:chOff x="5388128" y="1802235"/>
              <a:chExt cx="1655910" cy="1924238"/>
            </a:xfrm>
          </p:grpSpPr>
          <p:sp>
            <p:nvSpPr>
              <p:cNvPr id="12" name="Flussdiagramm: Karte 11">
                <a:extLst>
                  <a:ext uri="{FF2B5EF4-FFF2-40B4-BE49-F238E27FC236}">
                    <a16:creationId xmlns:a16="http://schemas.microsoft.com/office/drawing/2014/main" id="{349AF8A2-C028-C169-499C-A0EF39CD5746}"/>
                  </a:ext>
                </a:extLst>
              </p:cNvPr>
              <p:cNvSpPr/>
              <p:nvPr/>
            </p:nvSpPr>
            <p:spPr>
              <a:xfrm>
                <a:off x="5388128" y="1802235"/>
                <a:ext cx="720080" cy="588648"/>
              </a:xfrm>
              <a:prstGeom prst="flowChartPunchedCar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HTTP</a:t>
                </a:r>
              </a:p>
            </p:txBody>
          </p:sp>
          <p:sp>
            <p:nvSpPr>
              <p:cNvPr id="13" name="Flussdiagramm: Karte 12">
                <a:extLst>
                  <a:ext uri="{FF2B5EF4-FFF2-40B4-BE49-F238E27FC236}">
                    <a16:creationId xmlns:a16="http://schemas.microsoft.com/office/drawing/2014/main" id="{06444B8E-64D0-9645-61A4-21808B05905B}"/>
                  </a:ext>
                </a:extLst>
              </p:cNvPr>
              <p:cNvSpPr/>
              <p:nvPr/>
            </p:nvSpPr>
            <p:spPr>
              <a:xfrm>
                <a:off x="5388128" y="2470030"/>
                <a:ext cx="720080" cy="588648"/>
              </a:xfrm>
              <a:prstGeom prst="flowChartPunchedCar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de-DE" dirty="0"/>
                </a:br>
                <a:r>
                  <a:rPr lang="de-DE" dirty="0"/>
                  <a:t>IMAP</a:t>
                </a:r>
              </a:p>
            </p:txBody>
          </p:sp>
          <p:sp>
            <p:nvSpPr>
              <p:cNvPr id="14" name="Flussdiagramm: Karte 13">
                <a:extLst>
                  <a:ext uri="{FF2B5EF4-FFF2-40B4-BE49-F238E27FC236}">
                    <a16:creationId xmlns:a16="http://schemas.microsoft.com/office/drawing/2014/main" id="{F23B1A07-773A-F624-B9B8-748F045EAAED}"/>
                  </a:ext>
                </a:extLst>
              </p:cNvPr>
              <p:cNvSpPr/>
              <p:nvPr/>
            </p:nvSpPr>
            <p:spPr>
              <a:xfrm>
                <a:off x="5388128" y="3137825"/>
                <a:ext cx="720080" cy="588648"/>
              </a:xfrm>
              <a:prstGeom prst="flowChartPunchedCar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SMTP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0BAD1B19-0FC1-D291-18E8-9337B5D5ECCA}"/>
                  </a:ext>
                </a:extLst>
              </p:cNvPr>
              <p:cNvSpPr/>
              <p:nvPr/>
            </p:nvSpPr>
            <p:spPr>
              <a:xfrm>
                <a:off x="6108208" y="1802235"/>
                <a:ext cx="935830" cy="192423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  <a:p>
                <a:pPr algn="ctr"/>
                <a:endParaRPr lang="de-DE" dirty="0"/>
              </a:p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Server</a:t>
                </a:r>
              </a:p>
            </p:txBody>
          </p:sp>
        </p:grpSp>
        <p:pic>
          <p:nvPicPr>
            <p:cNvPr id="8" name="Grafik 7" descr="Server mit einfarbiger Füllung">
              <a:extLst>
                <a:ext uri="{FF2B5EF4-FFF2-40B4-BE49-F238E27FC236}">
                  <a16:creationId xmlns:a16="http://schemas.microsoft.com/office/drawing/2014/main" id="{DFC9F2A4-6F6E-C6EE-05B1-E885E4EA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60634" y="2825734"/>
              <a:ext cx="588649" cy="588649"/>
            </a:xfrm>
            <a:prstGeom prst="rect">
              <a:avLst/>
            </a:prstGeom>
          </p:spPr>
        </p:pic>
        <p:pic>
          <p:nvPicPr>
            <p:cNvPr id="11" name="Grafik 10" descr="Browserfenster mit einfarbiger Füllung">
              <a:extLst>
                <a:ext uri="{FF2B5EF4-FFF2-40B4-BE49-F238E27FC236}">
                  <a16:creationId xmlns:a16="http://schemas.microsoft.com/office/drawing/2014/main" id="{EE337F36-E141-AD86-898B-137B501BC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18664" y="2258792"/>
              <a:ext cx="422476" cy="422476"/>
            </a:xfrm>
            <a:prstGeom prst="rect">
              <a:avLst/>
            </a:prstGeom>
          </p:spPr>
        </p:pic>
        <p:pic>
          <p:nvPicPr>
            <p:cNvPr id="21" name="Grafik 20" descr="Briefkasten mit einfarbiger Füllung">
              <a:extLst>
                <a:ext uri="{FF2B5EF4-FFF2-40B4-BE49-F238E27FC236}">
                  <a16:creationId xmlns:a16="http://schemas.microsoft.com/office/drawing/2014/main" id="{573F831F-FAEB-CF12-599E-D6964F4F6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14388" y="2919266"/>
              <a:ext cx="426752" cy="426752"/>
            </a:xfrm>
            <a:prstGeom prst="rect">
              <a:avLst/>
            </a:prstGeom>
          </p:spPr>
        </p:pic>
        <p:pic>
          <p:nvPicPr>
            <p:cNvPr id="25" name="Grafik 24" descr="Senden mit einfarbiger Füllung">
              <a:extLst>
                <a:ext uri="{FF2B5EF4-FFF2-40B4-BE49-F238E27FC236}">
                  <a16:creationId xmlns:a16="http://schemas.microsoft.com/office/drawing/2014/main" id="{A2D2FB29-4041-2F66-6229-DD65B3EC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18664" y="3603588"/>
              <a:ext cx="430250" cy="43025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2693FDE-F089-4D21-ABB3-1B09974D360F}"/>
              </a:ext>
            </a:extLst>
          </p:cNvPr>
          <p:cNvGrpSpPr/>
          <p:nvPr/>
        </p:nvGrpSpPr>
        <p:grpSpPr>
          <a:xfrm>
            <a:off x="6227910" y="2928027"/>
            <a:ext cx="720080" cy="617150"/>
            <a:chOff x="6219358" y="2928027"/>
            <a:chExt cx="720080" cy="617150"/>
          </a:xfrm>
        </p:grpSpPr>
        <p:sp>
          <p:nvSpPr>
            <p:cNvPr id="60" name="Flussdiagramm: Karte 59">
              <a:extLst>
                <a:ext uri="{FF2B5EF4-FFF2-40B4-BE49-F238E27FC236}">
                  <a16:creationId xmlns:a16="http://schemas.microsoft.com/office/drawing/2014/main" id="{DD6602CC-2046-B0AC-A5B8-88A73BB3A896}"/>
                </a:ext>
              </a:extLst>
            </p:cNvPr>
            <p:cNvSpPr/>
            <p:nvPr/>
          </p:nvSpPr>
          <p:spPr>
            <a:xfrm flipH="1">
              <a:off x="6219358" y="2956529"/>
              <a:ext cx="720080" cy="588648"/>
            </a:xfrm>
            <a:prstGeom prst="flowChartPunchedCar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de-DE" dirty="0"/>
              </a:br>
              <a:r>
                <a:rPr lang="de-DE" dirty="0"/>
                <a:t>SSH</a:t>
              </a:r>
            </a:p>
          </p:txBody>
        </p:sp>
        <p:pic>
          <p:nvPicPr>
            <p:cNvPr id="29" name="Grafik 28" descr="Cmd (Terminal) mit einfarbiger Füllung">
              <a:extLst>
                <a:ext uri="{FF2B5EF4-FFF2-40B4-BE49-F238E27FC236}">
                  <a16:creationId xmlns:a16="http://schemas.microsoft.com/office/drawing/2014/main" id="{9BF8C2C2-4E08-4B7D-24A0-A370AB45C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64223" y="2928027"/>
              <a:ext cx="420961" cy="420961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E899227-4D4D-4A15-5999-785E6D352C19}"/>
              </a:ext>
            </a:extLst>
          </p:cNvPr>
          <p:cNvGrpSpPr/>
          <p:nvPr/>
        </p:nvGrpSpPr>
        <p:grpSpPr>
          <a:xfrm>
            <a:off x="1007604" y="2454886"/>
            <a:ext cx="3564396" cy="786090"/>
            <a:chOff x="1007604" y="2454886"/>
            <a:chExt cx="3564396" cy="786090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3E70EDE6-628A-62B8-F099-D909703498C5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7604" y="2517607"/>
              <a:ext cx="1139422" cy="72336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15819CF-BD06-C775-0F0A-FE5BF9EA1381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>
              <a:off x="3779912" y="2578042"/>
              <a:ext cx="792088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C1855EC4-32BE-A5D3-1246-0488494F0BC9}"/>
                </a:ext>
              </a:extLst>
            </p:cNvPr>
            <p:cNvGrpSpPr/>
            <p:nvPr/>
          </p:nvGrpSpPr>
          <p:grpSpPr>
            <a:xfrm>
              <a:off x="2051831" y="2454886"/>
              <a:ext cx="1728081" cy="241176"/>
              <a:chOff x="2051831" y="2454886"/>
              <a:chExt cx="1728081" cy="241176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37826EA-A756-798D-6202-F8E94A8A0702}"/>
                  </a:ext>
                </a:extLst>
              </p:cNvPr>
              <p:cNvSpPr/>
              <p:nvPr/>
            </p:nvSpPr>
            <p:spPr>
              <a:xfrm>
                <a:off x="2051831" y="2470030"/>
                <a:ext cx="172808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TLS</a:t>
                </a:r>
              </a:p>
            </p:txBody>
          </p:sp>
          <p:pic>
            <p:nvPicPr>
              <p:cNvPr id="32" name="Grafik 31" descr="Sperren mit einfarbiger Füllung">
                <a:extLst>
                  <a:ext uri="{FF2B5EF4-FFF2-40B4-BE49-F238E27FC236}">
                    <a16:creationId xmlns:a16="http://schemas.microsoft.com/office/drawing/2014/main" id="{C5BC16D8-FCAB-89B3-7C0A-9CF5C52FC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109062" y="2454886"/>
                <a:ext cx="241176" cy="241176"/>
              </a:xfrm>
              <a:prstGeom prst="rect">
                <a:avLst/>
              </a:prstGeom>
            </p:spPr>
          </p:pic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8924C23-7243-C7FF-34BA-C0FCEC083F28}"/>
              </a:ext>
            </a:extLst>
          </p:cNvPr>
          <p:cNvGrpSpPr/>
          <p:nvPr/>
        </p:nvGrpSpPr>
        <p:grpSpPr>
          <a:xfrm>
            <a:off x="1007604" y="3113512"/>
            <a:ext cx="3564396" cy="241176"/>
            <a:chOff x="1007604" y="3113512"/>
            <a:chExt cx="3564396" cy="241176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6234DED-BE17-E93A-B5C9-F86A85DE0936}"/>
                </a:ext>
              </a:extLst>
            </p:cNvPr>
            <p:cNvCxnSpPr>
              <a:cxnSpLocks/>
              <a:stCxn id="7" idx="3"/>
              <a:endCxn id="18" idx="1"/>
            </p:cNvCxnSpPr>
            <p:nvPr/>
          </p:nvCxnSpPr>
          <p:spPr>
            <a:xfrm>
              <a:off x="1007604" y="3240976"/>
              <a:ext cx="1044227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6485022-C2C4-D2D0-57F0-383E5A02D7BE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3779912" y="3240976"/>
              <a:ext cx="792088" cy="4861"/>
            </a:xfrm>
            <a:prstGeom prst="line">
              <a:avLst/>
            </a:prstGeom>
            <a:ln w="28575">
              <a:solidFill>
                <a:schemeClr val="bg2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DDB409B3-E72D-E615-3AAB-39DD0CDE63A3}"/>
                </a:ext>
              </a:extLst>
            </p:cNvPr>
            <p:cNvGrpSpPr/>
            <p:nvPr/>
          </p:nvGrpSpPr>
          <p:grpSpPr>
            <a:xfrm>
              <a:off x="2051831" y="3113512"/>
              <a:ext cx="1728081" cy="241176"/>
              <a:chOff x="2051831" y="3113512"/>
              <a:chExt cx="1728081" cy="241176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C6B29EDD-66DC-041F-632D-72DE4235519C}"/>
                  </a:ext>
                </a:extLst>
              </p:cNvPr>
              <p:cNvSpPr/>
              <p:nvPr/>
            </p:nvSpPr>
            <p:spPr>
              <a:xfrm>
                <a:off x="2051831" y="3132964"/>
                <a:ext cx="172808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TLS</a:t>
                </a:r>
              </a:p>
            </p:txBody>
          </p:sp>
          <p:pic>
            <p:nvPicPr>
              <p:cNvPr id="34" name="Grafik 33" descr="Sperren mit einfarbiger Füllung">
                <a:extLst>
                  <a:ext uri="{FF2B5EF4-FFF2-40B4-BE49-F238E27FC236}">
                    <a16:creationId xmlns:a16="http://schemas.microsoft.com/office/drawing/2014/main" id="{14E19D33-19E0-4600-CA50-1A5CCF013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109062" y="3113512"/>
                <a:ext cx="241176" cy="241176"/>
              </a:xfrm>
              <a:prstGeom prst="rect">
                <a:avLst/>
              </a:prstGeom>
            </p:spPr>
          </p:pic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494CC3F-0B59-8975-6261-C36F30099312}"/>
              </a:ext>
            </a:extLst>
          </p:cNvPr>
          <p:cNvGrpSpPr/>
          <p:nvPr/>
        </p:nvGrpSpPr>
        <p:grpSpPr>
          <a:xfrm>
            <a:off x="1007604" y="3240976"/>
            <a:ext cx="3564396" cy="794365"/>
            <a:chOff x="1007604" y="3240976"/>
            <a:chExt cx="3564396" cy="794365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E322BFD4-BF3D-F346-D9BA-EC7248418E22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007604" y="3240976"/>
              <a:ext cx="1120959" cy="72208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047A5C62-E4CC-3097-AD7A-A9C589CC18DC}"/>
                </a:ext>
              </a:extLst>
            </p:cNvPr>
            <p:cNvCxnSpPr>
              <a:cxnSpLocks/>
              <a:stCxn id="14" idx="1"/>
              <a:endCxn id="19" idx="3"/>
            </p:cNvCxnSpPr>
            <p:nvPr/>
          </p:nvCxnSpPr>
          <p:spPr>
            <a:xfrm flipH="1">
              <a:off x="3779912" y="3913632"/>
              <a:ext cx="792088" cy="0"/>
            </a:xfrm>
            <a:prstGeom prst="line">
              <a:avLst/>
            </a:prstGeom>
            <a:ln w="28575">
              <a:solidFill>
                <a:schemeClr val="bg2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73CB4AE6-8F9C-9AFC-ADB1-4BDCCFF61C70}"/>
                </a:ext>
              </a:extLst>
            </p:cNvPr>
            <p:cNvGrpSpPr/>
            <p:nvPr/>
          </p:nvGrpSpPr>
          <p:grpSpPr>
            <a:xfrm>
              <a:off x="2051831" y="3794165"/>
              <a:ext cx="1728081" cy="241176"/>
              <a:chOff x="2051831" y="3794165"/>
              <a:chExt cx="1728081" cy="241176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FED49E6E-2CBD-01D9-4E2D-E603680D824C}"/>
                  </a:ext>
                </a:extLst>
              </p:cNvPr>
              <p:cNvSpPr/>
              <p:nvPr/>
            </p:nvSpPr>
            <p:spPr>
              <a:xfrm>
                <a:off x="2051831" y="3805620"/>
                <a:ext cx="172808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TLS</a:t>
                </a:r>
              </a:p>
            </p:txBody>
          </p:sp>
          <p:pic>
            <p:nvPicPr>
              <p:cNvPr id="35" name="Grafik 34" descr="Sperren mit einfarbiger Füllung">
                <a:extLst>
                  <a:ext uri="{FF2B5EF4-FFF2-40B4-BE49-F238E27FC236}">
                    <a16:creationId xmlns:a16="http://schemas.microsoft.com/office/drawing/2014/main" id="{386E0A3A-699D-0B35-D73D-A2A8B17C5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109062" y="3794165"/>
                <a:ext cx="241176" cy="241176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66AE5C0-FBE2-FD34-2FF6-82995F48593D}"/>
              </a:ext>
            </a:extLst>
          </p:cNvPr>
          <p:cNvGrpSpPr/>
          <p:nvPr/>
        </p:nvGrpSpPr>
        <p:grpSpPr>
          <a:xfrm>
            <a:off x="6947990" y="3130265"/>
            <a:ext cx="1232801" cy="498534"/>
            <a:chOff x="6947990" y="3130265"/>
            <a:chExt cx="1232801" cy="498534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0F55C9E6-C1F5-17FE-021C-796DE69444D9}"/>
                </a:ext>
              </a:extLst>
            </p:cNvPr>
            <p:cNvCxnSpPr>
              <a:cxnSpLocks/>
              <a:stCxn id="63" idx="1"/>
              <a:endCxn id="60" idx="1"/>
            </p:cNvCxnSpPr>
            <p:nvPr/>
          </p:nvCxnSpPr>
          <p:spPr>
            <a:xfrm flipH="1">
              <a:off x="6947990" y="3235634"/>
              <a:ext cx="1183110" cy="15219"/>
            </a:xfrm>
            <a:prstGeom prst="line">
              <a:avLst/>
            </a:prstGeom>
            <a:ln w="28575">
              <a:solidFill>
                <a:schemeClr val="bg2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C3DDA4E6-13A9-6058-4F40-332795292A53}"/>
                </a:ext>
              </a:extLst>
            </p:cNvPr>
            <p:cNvSpPr txBox="1"/>
            <p:nvPr/>
          </p:nvSpPr>
          <p:spPr>
            <a:xfrm>
              <a:off x="7011881" y="3328717"/>
              <a:ext cx="116891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tx2"/>
                  </a:solidFill>
                </a:rPr>
                <a:t>root@Server</a:t>
              </a:r>
              <a:endParaRPr lang="de-DE" dirty="0">
                <a:solidFill>
                  <a:schemeClr val="tx2"/>
                </a:solidFill>
              </a:endParaRP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F40F4157-BEA2-6F1D-8B0F-6A4E26B615FD}"/>
                </a:ext>
              </a:extLst>
            </p:cNvPr>
            <p:cNvGrpSpPr/>
            <p:nvPr/>
          </p:nvGrpSpPr>
          <p:grpSpPr>
            <a:xfrm>
              <a:off x="7186990" y="3130265"/>
              <a:ext cx="805389" cy="241176"/>
              <a:chOff x="7186990" y="3130265"/>
              <a:chExt cx="805389" cy="241176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B913D863-5CAF-1673-3C05-66CE36BD2236}"/>
                  </a:ext>
                </a:extLst>
              </p:cNvPr>
              <p:cNvSpPr/>
              <p:nvPr/>
            </p:nvSpPr>
            <p:spPr>
              <a:xfrm>
                <a:off x="7186990" y="3145432"/>
                <a:ext cx="805389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dirty="0"/>
                  <a:t>SSH  </a:t>
                </a:r>
              </a:p>
            </p:txBody>
          </p:sp>
          <p:pic>
            <p:nvPicPr>
              <p:cNvPr id="41" name="Grafik 40" descr="Sperren mit einfarbiger Füllung">
                <a:extLst>
                  <a:ext uri="{FF2B5EF4-FFF2-40B4-BE49-F238E27FC236}">
                    <a16:creationId xmlns:a16="http://schemas.microsoft.com/office/drawing/2014/main" id="{D701A170-BB16-1671-2D9D-361621059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670444" y="3130265"/>
                <a:ext cx="241176" cy="241176"/>
              </a:xfrm>
              <a:prstGeom prst="rect">
                <a:avLst/>
              </a:prstGeom>
            </p:spPr>
          </p:pic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2957DB9-3069-C640-15EE-ECE3398B88D6}"/>
              </a:ext>
            </a:extLst>
          </p:cNvPr>
          <p:cNvGrpSpPr/>
          <p:nvPr/>
        </p:nvGrpSpPr>
        <p:grpSpPr>
          <a:xfrm>
            <a:off x="8099541" y="2839590"/>
            <a:ext cx="675185" cy="1079800"/>
            <a:chOff x="8099541" y="2839590"/>
            <a:chExt cx="675185" cy="1079800"/>
          </a:xfrm>
        </p:grpSpPr>
        <p:pic>
          <p:nvPicPr>
            <p:cNvPr id="63" name="Grafik 62" descr="Ein Bild, das Cartoon, Computer, computer enthält.&#10;&#10;Automatisch generierte Beschreibung">
              <a:extLst>
                <a:ext uri="{FF2B5EF4-FFF2-40B4-BE49-F238E27FC236}">
                  <a16:creationId xmlns:a16="http://schemas.microsoft.com/office/drawing/2014/main" id="{660CB4F0-A42F-D63D-A5FB-2E0A6383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9000" t="19201" r="23400" b="19200"/>
            <a:stretch/>
          </p:blipFill>
          <p:spPr>
            <a:xfrm>
              <a:off x="8131100" y="2839590"/>
              <a:ext cx="612068" cy="792088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7BA70BB-5692-581B-A584-E16272E22C3D}"/>
                </a:ext>
              </a:extLst>
            </p:cNvPr>
            <p:cNvSpPr txBox="1"/>
            <p:nvPr/>
          </p:nvSpPr>
          <p:spPr>
            <a:xfrm>
              <a:off x="8099541" y="3619308"/>
              <a:ext cx="6751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</a:rPr>
                <a:t>Admin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C2594BB-FC8C-1E95-895A-A9B9D21532A3}"/>
              </a:ext>
            </a:extLst>
          </p:cNvPr>
          <p:cNvGrpSpPr/>
          <p:nvPr/>
        </p:nvGrpSpPr>
        <p:grpSpPr>
          <a:xfrm>
            <a:off x="395536" y="2844932"/>
            <a:ext cx="612068" cy="1079708"/>
            <a:chOff x="395536" y="2844932"/>
            <a:chExt cx="612068" cy="1079708"/>
          </a:xfrm>
        </p:grpSpPr>
        <p:pic>
          <p:nvPicPr>
            <p:cNvPr id="7" name="Grafik 6" descr="Ein Bild, das Cartoon, Computer, computer enthält.&#10;&#10;Automatisch generierte Beschreibung">
              <a:extLst>
                <a:ext uri="{FF2B5EF4-FFF2-40B4-BE49-F238E27FC236}">
                  <a16:creationId xmlns:a16="http://schemas.microsoft.com/office/drawing/2014/main" id="{1D64E531-462D-8A90-8723-F88D3D39B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9000" t="19201" r="23400" b="19200"/>
            <a:stretch/>
          </p:blipFill>
          <p:spPr>
            <a:xfrm>
              <a:off x="395536" y="2844932"/>
              <a:ext cx="612068" cy="792088"/>
            </a:xfrm>
            <a:prstGeom prst="rect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450D7A5-B42F-B7EA-DF53-6B35BEC0C405}"/>
                </a:ext>
              </a:extLst>
            </p:cNvPr>
            <p:cNvSpPr txBox="1"/>
            <p:nvPr/>
          </p:nvSpPr>
          <p:spPr>
            <a:xfrm>
              <a:off x="430253" y="3624558"/>
              <a:ext cx="55015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</a:rPr>
                <a:t>User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311B05D-FF65-BA3D-BF65-C69C1538F68A}"/>
              </a:ext>
            </a:extLst>
          </p:cNvPr>
          <p:cNvGrpSpPr/>
          <p:nvPr/>
        </p:nvGrpSpPr>
        <p:grpSpPr>
          <a:xfrm>
            <a:off x="2510319" y="861121"/>
            <a:ext cx="819455" cy="1033131"/>
            <a:chOff x="2510319" y="861121"/>
            <a:chExt cx="819455" cy="1033131"/>
          </a:xfrm>
        </p:grpSpPr>
        <p:pic>
          <p:nvPicPr>
            <p:cNvPr id="9" name="Grafik 8" descr="Ein Bild, das Cartoon, Animation, Computer enthält.&#10;&#10;Automatisch generierte Beschreibung">
              <a:extLst>
                <a:ext uri="{FF2B5EF4-FFF2-40B4-BE49-F238E27FC236}">
                  <a16:creationId xmlns:a16="http://schemas.microsoft.com/office/drawing/2014/main" id="{0D1E2D18-89EA-3BCE-5C42-CCD5C788C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8475" t="18475" r="17888" b="19942"/>
            <a:stretch/>
          </p:blipFill>
          <p:spPr>
            <a:xfrm>
              <a:off x="2519827" y="1127715"/>
              <a:ext cx="792088" cy="766537"/>
            </a:xfrm>
            <a:prstGeom prst="rect">
              <a:avLst/>
            </a:prstGeom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FC0CAF41-E687-D3DE-17E9-56106080A3C8}"/>
                </a:ext>
              </a:extLst>
            </p:cNvPr>
            <p:cNvSpPr txBox="1"/>
            <p:nvPr/>
          </p:nvSpPr>
          <p:spPr>
            <a:xfrm>
              <a:off x="2510319" y="861121"/>
              <a:ext cx="8194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tx2"/>
                  </a:solidFill>
                </a:rPr>
                <a:t>Attacker</a:t>
              </a:r>
              <a:endParaRPr lang="de-DE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4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EEDD9-CD0C-CD51-8A9A-C08BB5FB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776408" cy="468000"/>
          </a:xfrm>
        </p:spPr>
        <p:txBody>
          <a:bodyPr/>
          <a:lstStyle/>
          <a:p>
            <a:r>
              <a:rPr lang="en-US" noProof="0" dirty="0"/>
              <a:t>CBC-</a:t>
            </a:r>
            <a:r>
              <a:rPr lang="en-US" noProof="0" dirty="0" err="1"/>
              <a:t>EtM</a:t>
            </a:r>
            <a:r>
              <a:rPr lang="en-US" noProof="0" dirty="0"/>
              <a:t> Allows Probabilistic Truncation Attacks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701C8-C1B2-BDEB-096F-DC81FA72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CFDC5A-DD96-7D5D-D517-779EAD71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5E32E1-7950-69E6-23D3-717F7BC552CB}"/>
              </a:ext>
            </a:extLst>
          </p:cNvPr>
          <p:cNvSpPr/>
          <p:nvPr/>
        </p:nvSpPr>
        <p:spPr>
          <a:xfrm>
            <a:off x="802635" y="2469312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E48AFB8-BF47-DDA1-0FD6-50DBDB483FD0}"/>
              </a:ext>
            </a:extLst>
          </p:cNvPr>
          <p:cNvSpPr/>
          <p:nvPr/>
        </p:nvSpPr>
        <p:spPr>
          <a:xfrm>
            <a:off x="802635" y="3291270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74B98CC-05C2-DCF8-AA7E-6EE573A96BE6}"/>
              </a:ext>
            </a:extLst>
          </p:cNvPr>
          <p:cNvSpPr/>
          <p:nvPr/>
        </p:nvSpPr>
        <p:spPr>
          <a:xfrm>
            <a:off x="2051720" y="3291270"/>
            <a:ext cx="648072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>
                <a:latin typeface="Consolas" panose="020B0609020204030204" pitchFamily="49" charset="0"/>
              </a:rPr>
              <a:t>padding_length</a:t>
            </a:r>
            <a:endParaRPr lang="de-DE" sz="800" dirty="0">
              <a:latin typeface="Consolas" panose="020B0609020204030204" pitchFamily="49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5E213A8-0C02-F4A8-5C8E-68D27C42680F}"/>
              </a:ext>
            </a:extLst>
          </p:cNvPr>
          <p:cNvSpPr/>
          <p:nvPr/>
        </p:nvSpPr>
        <p:spPr>
          <a:xfrm>
            <a:off x="2771800" y="3291270"/>
            <a:ext cx="25202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payload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55B1BEA-0BA5-240A-3027-10625B725088}"/>
              </a:ext>
            </a:extLst>
          </p:cNvPr>
          <p:cNvSpPr/>
          <p:nvPr/>
        </p:nvSpPr>
        <p:spPr>
          <a:xfrm>
            <a:off x="5364088" y="3294645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padding</a:t>
            </a:r>
            <a:endParaRPr lang="de-DE" sz="11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E5D79E0E-69ED-642C-EC4C-660CC58E2F43}"/>
                  </a:ext>
                </a:extLst>
              </p:cNvPr>
              <p:cNvSpPr txBox="1"/>
              <p:nvPr/>
            </p:nvSpPr>
            <p:spPr>
              <a:xfrm>
                <a:off x="4276557" y="2779535"/>
                <a:ext cx="2743443" cy="318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𝐷𝑒𝑐𝑟𝑦𝑝𝑡</m:t>
                        </m:r>
                      </m:e>
                      <m: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𝑒𝑛𝑐𝑟𝑦𝑝𝑡𝑒𝑑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𝑝𝑎𝑐𝑘𝑒𝑡</m:t>
                    </m:r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E5D79E0E-69ED-642C-EC4C-660CC58E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557" y="2779535"/>
                <a:ext cx="2743443" cy="318998"/>
              </a:xfrm>
              <a:prstGeom prst="rect">
                <a:avLst/>
              </a:prstGeom>
              <a:blipFill>
                <a:blip r:embed="rId2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eck 24">
            <a:extLst>
              <a:ext uri="{FF2B5EF4-FFF2-40B4-BE49-F238E27FC236}">
                <a16:creationId xmlns:a16="http://schemas.microsoft.com/office/drawing/2014/main" id="{EA57FE54-ABC9-B39F-727C-DC96F6C4C60A}"/>
              </a:ext>
            </a:extLst>
          </p:cNvPr>
          <p:cNvSpPr/>
          <p:nvPr/>
        </p:nvSpPr>
        <p:spPr>
          <a:xfrm>
            <a:off x="2051720" y="2466553"/>
            <a:ext cx="4489445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</a:t>
            </a:r>
          </a:p>
        </p:txBody>
      </p:sp>
      <p:sp>
        <p:nvSpPr>
          <p:cNvPr id="34" name="Geschweifte Klammer rechts 33">
            <a:extLst>
              <a:ext uri="{FF2B5EF4-FFF2-40B4-BE49-F238E27FC236}">
                <a16:creationId xmlns:a16="http://schemas.microsoft.com/office/drawing/2014/main" id="{F6438953-4928-B8B9-4AD6-7DD4BE06E52A}"/>
              </a:ext>
            </a:extLst>
          </p:cNvPr>
          <p:cNvSpPr/>
          <p:nvPr/>
        </p:nvSpPr>
        <p:spPr>
          <a:xfrm rot="5400000">
            <a:off x="3551412" y="-822284"/>
            <a:ext cx="240973" cy="5738528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F462ADC-D690-5E6D-75FE-EFB4790B8968}"/>
              </a:ext>
            </a:extLst>
          </p:cNvPr>
          <p:cNvSpPr/>
          <p:nvPr/>
        </p:nvSpPr>
        <p:spPr>
          <a:xfrm>
            <a:off x="6612785" y="1707654"/>
            <a:ext cx="1415211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mac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3EF073E-BF64-0233-C3E5-9B5F463CAECF}"/>
              </a:ext>
            </a:extLst>
          </p:cNvPr>
          <p:cNvSpPr/>
          <p:nvPr/>
        </p:nvSpPr>
        <p:spPr>
          <a:xfrm>
            <a:off x="802632" y="1712935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BB76C06-D89F-FCE6-07A2-08C8927F071E}"/>
              </a:ext>
            </a:extLst>
          </p:cNvPr>
          <p:cNvSpPr/>
          <p:nvPr/>
        </p:nvSpPr>
        <p:spPr>
          <a:xfrm>
            <a:off x="2051717" y="1710176"/>
            <a:ext cx="4489445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5AAB049-B21F-598C-D32C-35AB271CA14A}"/>
                  </a:ext>
                </a:extLst>
              </p:cNvPr>
              <p:cNvSpPr txBox="1"/>
              <p:nvPr/>
            </p:nvSpPr>
            <p:spPr>
              <a:xfrm>
                <a:off x="3687725" y="2059177"/>
                <a:ext cx="4728282" cy="318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  <m: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𝐼𝑛𝑡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𝑠𝑞𝑛</m:t>
                    </m:r>
                  </m:oMath>
                </a14:m>
                <a:r>
                  <a:rPr lang="de-DE" dirty="0"/>
                  <a:t> ||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𝑝𝑎𝑐𝑘𝑒𝑡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/>
                      <m:t>||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𝑒𝑛𝑐𝑟𝑦𝑝𝑡𝑒𝑑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𝑝𝑎𝑐𝑘𝑒𝑡</m:t>
                    </m:r>
                  </m:oMath>
                </a14:m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5AAB049-B21F-598C-D32C-35AB271C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725" y="2059177"/>
                <a:ext cx="4728282" cy="318998"/>
              </a:xfrm>
              <a:prstGeom prst="rect">
                <a:avLst/>
              </a:prstGeom>
              <a:blipFill>
                <a:blip r:embed="rId3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1A91DCF-B8C0-2C12-1D68-B7626176A436}"/>
              </a:ext>
            </a:extLst>
          </p:cNvPr>
          <p:cNvCxnSpPr>
            <a:cxnSpLocks/>
          </p:cNvCxnSpPr>
          <p:nvPr/>
        </p:nvCxnSpPr>
        <p:spPr>
          <a:xfrm>
            <a:off x="3671894" y="2160860"/>
            <a:ext cx="4" cy="3026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schweifte Klammer links 25">
            <a:extLst>
              <a:ext uri="{FF2B5EF4-FFF2-40B4-BE49-F238E27FC236}">
                <a16:creationId xmlns:a16="http://schemas.microsoft.com/office/drawing/2014/main" id="{1D885074-E96E-1305-0701-3ED4A5ECCA03}"/>
              </a:ext>
            </a:extLst>
          </p:cNvPr>
          <p:cNvSpPr/>
          <p:nvPr/>
        </p:nvSpPr>
        <p:spPr>
          <a:xfrm rot="5400000">
            <a:off x="4168828" y="922928"/>
            <a:ext cx="239543" cy="4489445"/>
          </a:xfrm>
          <a:prstGeom prst="leftBrace">
            <a:avLst>
              <a:gd name="adj1" fmla="val 8333"/>
              <a:gd name="adj2" fmla="val 49899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B16C394-DA90-F36B-240B-6DF03DF8B466}"/>
              </a:ext>
            </a:extLst>
          </p:cNvPr>
          <p:cNvCxnSpPr>
            <a:cxnSpLocks/>
            <a:stCxn id="26" idx="1"/>
            <a:endCxn id="25" idx="2"/>
          </p:cNvCxnSpPr>
          <p:nvPr/>
        </p:nvCxnSpPr>
        <p:spPr>
          <a:xfrm flipV="1">
            <a:off x="4293134" y="2682577"/>
            <a:ext cx="3309" cy="36530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3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EEDD9-CD0C-CD51-8A9A-C08BB5FB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704400" cy="468000"/>
          </a:xfrm>
        </p:spPr>
        <p:txBody>
          <a:bodyPr/>
          <a:lstStyle/>
          <a:p>
            <a:r>
              <a:rPr lang="en-US" noProof="0" dirty="0"/>
              <a:t>CBC-</a:t>
            </a:r>
            <a:r>
              <a:rPr lang="en-US" noProof="0" dirty="0" err="1"/>
              <a:t>EtM</a:t>
            </a:r>
            <a:r>
              <a:rPr lang="en-US" noProof="0" dirty="0"/>
              <a:t> Allows Probabilistic Truncation Attacks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701C8-C1B2-BDEB-096F-DC81FA72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CFDC5A-DD96-7D5D-D517-779EAD71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A1C98DC-D9CE-2B7C-E89A-7482BC91F136}"/>
                  </a:ext>
                </a:extLst>
              </p:cNvPr>
              <p:cNvSpPr/>
              <p:nvPr/>
            </p:nvSpPr>
            <p:spPr>
              <a:xfrm>
                <a:off x="7369257" y="1309754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A1C98DC-D9CE-2B7C-E89A-7482BC91F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57" y="1309754"/>
                <a:ext cx="1415211" cy="216024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BAAC966C-DA37-E4F4-E579-586F54301AF7}"/>
                  </a:ext>
                </a:extLst>
              </p:cNvPr>
              <p:cNvSpPr/>
              <p:nvPr/>
            </p:nvSpPr>
            <p:spPr>
              <a:xfrm>
                <a:off x="3446379" y="130583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BAAC966C-DA37-E4F4-E579-586F54301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79" y="1305831"/>
                <a:ext cx="1415211" cy="216024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E3F9ADC-21D5-18F2-53E4-D6DBAE690182}"/>
                  </a:ext>
                </a:extLst>
              </p:cNvPr>
              <p:cNvSpPr/>
              <p:nvPr/>
            </p:nvSpPr>
            <p:spPr>
              <a:xfrm>
                <a:off x="1484938" y="130583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E3F9ADC-21D5-18F2-53E4-D6DBAE690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38" y="1305831"/>
                <a:ext cx="1415211" cy="216024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F0913F22-FADB-0EBB-461D-A5319BCCF75D}"/>
                  </a:ext>
                </a:extLst>
              </p:cNvPr>
              <p:cNvSpPr/>
              <p:nvPr/>
            </p:nvSpPr>
            <p:spPr>
              <a:xfrm>
                <a:off x="5407818" y="130583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F0913F22-FADB-0EBB-461D-A5319BCCF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18" y="1305831"/>
                <a:ext cx="1415211" cy="21602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EF1F529-B222-ADFF-49F7-E5EF706F6CF0}"/>
                  </a:ext>
                </a:extLst>
              </p:cNvPr>
              <p:cNvSpPr/>
              <p:nvPr/>
            </p:nvSpPr>
            <p:spPr>
              <a:xfrm>
                <a:off x="69727" y="3291830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EF1F529-B222-ADFF-49F7-E5EF706F6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" y="3291830"/>
                <a:ext cx="1415211" cy="216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B037C0C0-DB86-4A50-D07C-0609CE3104B9}"/>
                  </a:ext>
                </a:extLst>
              </p:cNvPr>
              <p:cNvSpPr/>
              <p:nvPr/>
            </p:nvSpPr>
            <p:spPr>
              <a:xfrm>
                <a:off x="1483572" y="2173239"/>
                <a:ext cx="1415211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B037C0C0-DB86-4A50-D07C-0609CE310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2" y="2173239"/>
                <a:ext cx="1415211" cy="468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911CF51-AA64-BBED-3445-D17D34006DAC}"/>
                  </a:ext>
                </a:extLst>
              </p:cNvPr>
              <p:cNvSpPr/>
              <p:nvPr/>
            </p:nvSpPr>
            <p:spPr>
              <a:xfrm>
                <a:off x="3446379" y="2173239"/>
                <a:ext cx="1415211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911CF51-AA64-BBED-3445-D17D34006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79" y="2173239"/>
                <a:ext cx="1415211" cy="468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3F8EA0D6-B514-4B0B-998D-F2A69C1F15F3}"/>
                  </a:ext>
                </a:extLst>
              </p:cNvPr>
              <p:cNvSpPr/>
              <p:nvPr/>
            </p:nvSpPr>
            <p:spPr>
              <a:xfrm>
                <a:off x="5407818" y="2173239"/>
                <a:ext cx="1415211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3F8EA0D6-B514-4B0B-998D-F2A69C1F1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18" y="2173239"/>
                <a:ext cx="1415211" cy="468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DDA58CF-F778-203B-6CF0-0822BEF7E167}"/>
                  </a:ext>
                </a:extLst>
              </p:cNvPr>
              <p:cNvSpPr/>
              <p:nvPr/>
            </p:nvSpPr>
            <p:spPr>
              <a:xfrm>
                <a:off x="7376073" y="2173239"/>
                <a:ext cx="1415211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DDA58CF-F778-203B-6CF0-0822BEF7E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073" y="2173239"/>
                <a:ext cx="1415211" cy="468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75EC3D1-CB66-1F5A-5202-FA2930FD1608}"/>
                  </a:ext>
                </a:extLst>
              </p:cNvPr>
              <p:cNvSpPr/>
              <p:nvPr/>
            </p:nvSpPr>
            <p:spPr>
              <a:xfrm>
                <a:off x="1483571" y="387812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75EC3D1-CB66-1F5A-5202-FA2930FD1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1" y="3878121"/>
                <a:ext cx="1415211" cy="216024"/>
              </a:xfrm>
              <a:prstGeom prst="rect">
                <a:avLst/>
              </a:prstGeom>
              <a:blipFill>
                <a:blip r:embed="rId9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C4CEC44D-CCBB-AAD3-F4AD-0F9812EAE791}"/>
                  </a:ext>
                </a:extLst>
              </p:cNvPr>
              <p:cNvSpPr/>
              <p:nvPr/>
            </p:nvSpPr>
            <p:spPr>
              <a:xfrm>
                <a:off x="3446379" y="387812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C4CEC44D-CCBB-AAD3-F4AD-0F9812EAE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79" y="3878121"/>
                <a:ext cx="1415211" cy="216024"/>
              </a:xfrm>
              <a:prstGeom prst="rect">
                <a:avLst/>
              </a:prstGeom>
              <a:blipFill>
                <a:blip r:embed="rId10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m3">
                <a:extLst>
                  <a:ext uri="{FF2B5EF4-FFF2-40B4-BE49-F238E27FC236}">
                    <a16:creationId xmlns:a16="http://schemas.microsoft.com/office/drawing/2014/main" id="{249E76EC-DF7A-C7ED-679C-A055D631E272}"/>
                  </a:ext>
                </a:extLst>
              </p:cNvPr>
              <p:cNvSpPr/>
              <p:nvPr/>
            </p:nvSpPr>
            <p:spPr>
              <a:xfrm>
                <a:off x="5409098" y="387812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1" name="!!m3">
                <a:extLst>
                  <a:ext uri="{FF2B5EF4-FFF2-40B4-BE49-F238E27FC236}">
                    <a16:creationId xmlns:a16="http://schemas.microsoft.com/office/drawing/2014/main" id="{249E76EC-DF7A-C7ED-679C-A055D631E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98" y="3878121"/>
                <a:ext cx="1415211" cy="21602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1680CA1E-BCE2-A092-2663-5C38A540756D}"/>
                  </a:ext>
                </a:extLst>
              </p:cNvPr>
              <p:cNvSpPr/>
              <p:nvPr/>
            </p:nvSpPr>
            <p:spPr>
              <a:xfrm>
                <a:off x="7374796" y="387812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1680CA1E-BCE2-A092-2663-5C38A5407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796" y="3878121"/>
                <a:ext cx="1415211" cy="21602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6C66178-4998-2B80-A552-A40B4F60B8D5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 flipH="1">
            <a:off x="2191178" y="1521855"/>
            <a:ext cx="1366" cy="65138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D4E8BDB5-4BE0-F561-87E4-929327B983DA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4153985" y="1521855"/>
            <a:ext cx="0" cy="65138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B65B150A-B884-AE5C-4A61-11C00E8AC17F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6115424" y="1521855"/>
            <a:ext cx="0" cy="65138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56ABFD2-5473-190B-7738-9327F2125A38}"/>
              </a:ext>
            </a:extLst>
          </p:cNvPr>
          <p:cNvCxnSpPr>
            <a:cxnSpLocks/>
            <a:stCxn id="8" idx="2"/>
            <a:endCxn id="27" idx="0"/>
          </p:cNvCxnSpPr>
          <p:nvPr/>
        </p:nvCxnSpPr>
        <p:spPr>
          <a:xfrm>
            <a:off x="8076863" y="1525778"/>
            <a:ext cx="6816" cy="64746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38743DF-F540-DACD-B1EA-046C27D4B9C4}"/>
              </a:ext>
            </a:extLst>
          </p:cNvPr>
          <p:cNvGrpSpPr/>
          <p:nvPr/>
        </p:nvGrpSpPr>
        <p:grpSpPr>
          <a:xfrm>
            <a:off x="1975176" y="3184559"/>
            <a:ext cx="432000" cy="430566"/>
            <a:chOff x="2427198" y="3196321"/>
            <a:chExt cx="432000" cy="430566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5DAB0757-8903-3F4F-2591-D03726AB8E82}"/>
                </a:ext>
              </a:extLst>
            </p:cNvPr>
            <p:cNvSpPr/>
            <p:nvPr/>
          </p:nvSpPr>
          <p:spPr>
            <a:xfrm>
              <a:off x="2483768" y="3249586"/>
              <a:ext cx="324036" cy="3240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i="1">
                <a:latin typeface="Cambria Math" panose="02040503050406030204" pitchFamily="18" charset="0"/>
              </a:endParaRPr>
            </a:p>
          </p:txBody>
        </p:sp>
        <p:sp>
          <p:nvSpPr>
            <p:cNvPr id="53" name="Additionszeichen 52">
              <a:extLst>
                <a:ext uri="{FF2B5EF4-FFF2-40B4-BE49-F238E27FC236}">
                  <a16:creationId xmlns:a16="http://schemas.microsoft.com/office/drawing/2014/main" id="{F80FC6D2-81F8-F7E8-7958-1467C4FD6BD4}"/>
                </a:ext>
              </a:extLst>
            </p:cNvPr>
            <p:cNvSpPr/>
            <p:nvPr/>
          </p:nvSpPr>
          <p:spPr>
            <a:xfrm>
              <a:off x="2427198" y="3196321"/>
              <a:ext cx="432000" cy="430566"/>
            </a:xfrm>
            <a:prstGeom prst="mathPlus">
              <a:avLst>
                <a:gd name="adj1" fmla="val 63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19A74CB-1E3B-2BB7-2AE6-69A2B3153577}"/>
              </a:ext>
            </a:extLst>
          </p:cNvPr>
          <p:cNvGrpSpPr/>
          <p:nvPr/>
        </p:nvGrpSpPr>
        <p:grpSpPr>
          <a:xfrm>
            <a:off x="3937985" y="3188185"/>
            <a:ext cx="432000" cy="430566"/>
            <a:chOff x="2427198" y="3196321"/>
            <a:chExt cx="432000" cy="430566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A49E48B-5262-62D9-4F32-14A9DAF95B12}"/>
                </a:ext>
              </a:extLst>
            </p:cNvPr>
            <p:cNvSpPr/>
            <p:nvPr/>
          </p:nvSpPr>
          <p:spPr>
            <a:xfrm>
              <a:off x="2483768" y="3249586"/>
              <a:ext cx="324036" cy="3240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i="1">
                <a:latin typeface="Cambria Math" panose="02040503050406030204" pitchFamily="18" charset="0"/>
              </a:endParaRPr>
            </a:p>
          </p:txBody>
        </p:sp>
        <p:sp>
          <p:nvSpPr>
            <p:cNvPr id="57" name="Additionszeichen 56">
              <a:extLst>
                <a:ext uri="{FF2B5EF4-FFF2-40B4-BE49-F238E27FC236}">
                  <a16:creationId xmlns:a16="http://schemas.microsoft.com/office/drawing/2014/main" id="{421AF027-96DB-E348-0EFF-67F0B03FD8BA}"/>
                </a:ext>
              </a:extLst>
            </p:cNvPr>
            <p:cNvSpPr/>
            <p:nvPr/>
          </p:nvSpPr>
          <p:spPr>
            <a:xfrm>
              <a:off x="2427198" y="3196321"/>
              <a:ext cx="432000" cy="430566"/>
            </a:xfrm>
            <a:prstGeom prst="mathPlus">
              <a:avLst>
                <a:gd name="adj1" fmla="val 63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54A8FA6C-9ED8-F38B-E80F-AB2EC01F132D}"/>
              </a:ext>
            </a:extLst>
          </p:cNvPr>
          <p:cNvGrpSpPr/>
          <p:nvPr/>
        </p:nvGrpSpPr>
        <p:grpSpPr>
          <a:xfrm>
            <a:off x="5899424" y="3193605"/>
            <a:ext cx="432000" cy="430566"/>
            <a:chOff x="2427198" y="3196321"/>
            <a:chExt cx="432000" cy="430566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67756740-C9D5-FD96-DA14-D2A2DCBCF770}"/>
                </a:ext>
              </a:extLst>
            </p:cNvPr>
            <p:cNvSpPr/>
            <p:nvPr/>
          </p:nvSpPr>
          <p:spPr>
            <a:xfrm>
              <a:off x="2483768" y="3249586"/>
              <a:ext cx="324036" cy="3240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i="1">
                <a:latin typeface="Cambria Math" panose="02040503050406030204" pitchFamily="18" charset="0"/>
              </a:endParaRPr>
            </a:p>
          </p:txBody>
        </p:sp>
        <p:sp>
          <p:nvSpPr>
            <p:cNvPr id="60" name="Additionszeichen 59">
              <a:extLst>
                <a:ext uri="{FF2B5EF4-FFF2-40B4-BE49-F238E27FC236}">
                  <a16:creationId xmlns:a16="http://schemas.microsoft.com/office/drawing/2014/main" id="{02533146-A502-CDA7-04E8-CC91902E90F9}"/>
                </a:ext>
              </a:extLst>
            </p:cNvPr>
            <p:cNvSpPr/>
            <p:nvPr/>
          </p:nvSpPr>
          <p:spPr>
            <a:xfrm>
              <a:off x="2427198" y="3196321"/>
              <a:ext cx="432000" cy="430566"/>
            </a:xfrm>
            <a:prstGeom prst="mathPlus">
              <a:avLst>
                <a:gd name="adj1" fmla="val 63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324D4AD-726A-A6DA-70EF-A55361411226}"/>
              </a:ext>
            </a:extLst>
          </p:cNvPr>
          <p:cNvGrpSpPr/>
          <p:nvPr/>
        </p:nvGrpSpPr>
        <p:grpSpPr>
          <a:xfrm>
            <a:off x="7867679" y="3184559"/>
            <a:ext cx="432000" cy="430566"/>
            <a:chOff x="2427198" y="3196321"/>
            <a:chExt cx="432000" cy="430566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24951145-805E-5E1C-F982-9F86DB3ED079}"/>
                </a:ext>
              </a:extLst>
            </p:cNvPr>
            <p:cNvSpPr/>
            <p:nvPr/>
          </p:nvSpPr>
          <p:spPr>
            <a:xfrm>
              <a:off x="2483768" y="3249586"/>
              <a:ext cx="324036" cy="3240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i="1">
                <a:latin typeface="Cambria Math" panose="02040503050406030204" pitchFamily="18" charset="0"/>
              </a:endParaRPr>
            </a:p>
          </p:txBody>
        </p:sp>
        <p:sp>
          <p:nvSpPr>
            <p:cNvPr id="63" name="Additionszeichen 62">
              <a:extLst>
                <a:ext uri="{FF2B5EF4-FFF2-40B4-BE49-F238E27FC236}">
                  <a16:creationId xmlns:a16="http://schemas.microsoft.com/office/drawing/2014/main" id="{A579B6CB-BBAB-A407-9438-08B14BF004A4}"/>
                </a:ext>
              </a:extLst>
            </p:cNvPr>
            <p:cNvSpPr/>
            <p:nvPr/>
          </p:nvSpPr>
          <p:spPr>
            <a:xfrm>
              <a:off x="2427198" y="3196321"/>
              <a:ext cx="432000" cy="430566"/>
            </a:xfrm>
            <a:prstGeom prst="mathPlus">
              <a:avLst>
                <a:gd name="adj1" fmla="val 63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DAF6CE5A-9568-9344-3C1D-B62A30D123EC}"/>
              </a:ext>
            </a:extLst>
          </p:cNvPr>
          <p:cNvCxnSpPr>
            <a:cxnSpLocks/>
            <a:stCxn id="20" idx="2"/>
            <a:endCxn id="52" idx="0"/>
          </p:cNvCxnSpPr>
          <p:nvPr/>
        </p:nvCxnSpPr>
        <p:spPr>
          <a:xfrm>
            <a:off x="2191178" y="2641239"/>
            <a:ext cx="2586" cy="59658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1BB291B9-ED27-8ED7-3EA0-B6D9E948DCE3}"/>
              </a:ext>
            </a:extLst>
          </p:cNvPr>
          <p:cNvCxnSpPr>
            <a:cxnSpLocks/>
            <a:stCxn id="19" idx="3"/>
            <a:endCxn id="53" idx="2"/>
          </p:cNvCxnSpPr>
          <p:nvPr/>
        </p:nvCxnSpPr>
        <p:spPr>
          <a:xfrm>
            <a:off x="1484938" y="3399842"/>
            <a:ext cx="547500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81DE3476-D876-1FCC-41BE-FA9209F91D3C}"/>
              </a:ext>
            </a:extLst>
          </p:cNvPr>
          <p:cNvCxnSpPr>
            <a:cxnSpLocks/>
            <a:stCxn id="53" idx="1"/>
            <a:endCxn id="29" idx="0"/>
          </p:cNvCxnSpPr>
          <p:nvPr/>
        </p:nvCxnSpPr>
        <p:spPr>
          <a:xfrm>
            <a:off x="2191176" y="3558053"/>
            <a:ext cx="1" cy="32006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87D801BF-7AC5-2F63-5269-1EAC7F9E7AD4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>
            <a:off x="4153985" y="2641239"/>
            <a:ext cx="2588" cy="60021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04699D92-EB3F-98B3-B904-8EA855825A96}"/>
              </a:ext>
            </a:extLst>
          </p:cNvPr>
          <p:cNvCxnSpPr>
            <a:cxnSpLocks/>
            <a:stCxn id="24" idx="2"/>
            <a:endCxn id="60" idx="3"/>
          </p:cNvCxnSpPr>
          <p:nvPr/>
        </p:nvCxnSpPr>
        <p:spPr>
          <a:xfrm>
            <a:off x="6115424" y="2641239"/>
            <a:ext cx="0" cy="60943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C82C8967-B02B-1BCE-FD97-63319C0678E4}"/>
              </a:ext>
            </a:extLst>
          </p:cNvPr>
          <p:cNvCxnSpPr>
            <a:cxnSpLocks/>
            <a:stCxn id="27" idx="2"/>
            <a:endCxn id="63" idx="3"/>
          </p:cNvCxnSpPr>
          <p:nvPr/>
        </p:nvCxnSpPr>
        <p:spPr>
          <a:xfrm>
            <a:off x="8083679" y="2641239"/>
            <a:ext cx="0" cy="6003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CDE0FBA4-948A-28ED-93E3-669652B32783}"/>
              </a:ext>
            </a:extLst>
          </p:cNvPr>
          <p:cNvCxnSpPr>
            <a:cxnSpLocks/>
            <a:stCxn id="56" idx="4"/>
            <a:endCxn id="30" idx="0"/>
          </p:cNvCxnSpPr>
          <p:nvPr/>
        </p:nvCxnSpPr>
        <p:spPr>
          <a:xfrm flipH="1">
            <a:off x="4153985" y="3565486"/>
            <a:ext cx="2588" cy="31263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4D3F7714-18B0-C2A7-04F1-6A79D0EF9C15}"/>
              </a:ext>
            </a:extLst>
          </p:cNvPr>
          <p:cNvCxnSpPr>
            <a:cxnSpLocks/>
            <a:stCxn id="60" idx="1"/>
            <a:endCxn id="31" idx="0"/>
          </p:cNvCxnSpPr>
          <p:nvPr/>
        </p:nvCxnSpPr>
        <p:spPr>
          <a:xfrm>
            <a:off x="6115424" y="3567099"/>
            <a:ext cx="1280" cy="31102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9307B933-9E5B-1C9F-182B-5B85DE016CD2}"/>
              </a:ext>
            </a:extLst>
          </p:cNvPr>
          <p:cNvCxnSpPr>
            <a:cxnSpLocks/>
            <a:stCxn id="63" idx="1"/>
            <a:endCxn id="32" idx="0"/>
          </p:cNvCxnSpPr>
          <p:nvPr/>
        </p:nvCxnSpPr>
        <p:spPr>
          <a:xfrm flipH="1">
            <a:off x="8082402" y="3558053"/>
            <a:ext cx="1277" cy="32006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E296CD51-84CF-FE69-3809-F57420617CF3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2193764" y="1851670"/>
            <a:ext cx="1800791" cy="1551798"/>
          </a:xfrm>
          <a:prstGeom prst="bentConnector3">
            <a:avLst>
              <a:gd name="adj1" fmla="val 53751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Verbinder: gewinkelt 95">
            <a:extLst>
              <a:ext uri="{FF2B5EF4-FFF2-40B4-BE49-F238E27FC236}">
                <a16:creationId xmlns:a16="http://schemas.microsoft.com/office/drawing/2014/main" id="{8DEF0562-6243-9E3C-EC3F-76A4F04B888E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4156573" y="1851670"/>
            <a:ext cx="1800113" cy="155721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Verbinder: gewinkelt 98">
            <a:extLst>
              <a:ext uri="{FF2B5EF4-FFF2-40B4-BE49-F238E27FC236}">
                <a16:creationId xmlns:a16="http://schemas.microsoft.com/office/drawing/2014/main" id="{CBF784F5-FFE2-F14D-AB20-8567305F400E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6111467" y="1840764"/>
            <a:ext cx="1813474" cy="155907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EEDD9-CD0C-CD51-8A9A-C08BB5FB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80285" cy="468000"/>
          </a:xfrm>
        </p:spPr>
        <p:txBody>
          <a:bodyPr/>
          <a:lstStyle/>
          <a:p>
            <a:r>
              <a:rPr lang="en-US" noProof="0" dirty="0"/>
              <a:t>CBC-</a:t>
            </a:r>
            <a:r>
              <a:rPr lang="en-US" noProof="0" dirty="0" err="1"/>
              <a:t>EtM</a:t>
            </a:r>
            <a:r>
              <a:rPr lang="en-US" noProof="0" dirty="0"/>
              <a:t> Allows Probabilistic Truncation Attacks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701C8-C1B2-BDEB-096F-DC81FA72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CFDC5A-DD96-7D5D-D517-779EAD71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A1C98DC-D9CE-2B7C-E89A-7482BC91F136}"/>
                  </a:ext>
                </a:extLst>
              </p:cNvPr>
              <p:cNvSpPr/>
              <p:nvPr/>
            </p:nvSpPr>
            <p:spPr>
              <a:xfrm>
                <a:off x="7369257" y="1309754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A1C98DC-D9CE-2B7C-E89A-7482BC91F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57" y="1309754"/>
                <a:ext cx="1415211" cy="216024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F0913F22-FADB-0EBB-461D-A5319BCCF75D}"/>
                  </a:ext>
                </a:extLst>
              </p:cNvPr>
              <p:cNvSpPr/>
              <p:nvPr/>
            </p:nvSpPr>
            <p:spPr>
              <a:xfrm>
                <a:off x="5407818" y="130583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F0913F22-FADB-0EBB-461D-A5319BCCF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18" y="1305831"/>
                <a:ext cx="1415211" cy="216024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3F8EA0D6-B514-4B0B-998D-F2A69C1F15F3}"/>
                  </a:ext>
                </a:extLst>
              </p:cNvPr>
              <p:cNvSpPr/>
              <p:nvPr/>
            </p:nvSpPr>
            <p:spPr>
              <a:xfrm>
                <a:off x="5407818" y="2173239"/>
                <a:ext cx="1415211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3F8EA0D6-B514-4B0B-998D-F2A69C1F1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18" y="2173239"/>
                <a:ext cx="1415211" cy="46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DDA58CF-F778-203B-6CF0-0822BEF7E167}"/>
                  </a:ext>
                </a:extLst>
              </p:cNvPr>
              <p:cNvSpPr/>
              <p:nvPr/>
            </p:nvSpPr>
            <p:spPr>
              <a:xfrm>
                <a:off x="7376073" y="2173239"/>
                <a:ext cx="1415211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DDA58CF-F778-203B-6CF0-0822BEF7E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073" y="2173239"/>
                <a:ext cx="1415211" cy="46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m3">
                <a:extLst>
                  <a:ext uri="{FF2B5EF4-FFF2-40B4-BE49-F238E27FC236}">
                    <a16:creationId xmlns:a16="http://schemas.microsoft.com/office/drawing/2014/main" id="{249E76EC-DF7A-C7ED-679C-A055D631E272}"/>
                  </a:ext>
                </a:extLst>
              </p:cNvPr>
              <p:cNvSpPr/>
              <p:nvPr/>
            </p:nvSpPr>
            <p:spPr>
              <a:xfrm>
                <a:off x="5409098" y="3878121"/>
                <a:ext cx="1415211" cy="21602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1" name="!!m3">
                <a:extLst>
                  <a:ext uri="{FF2B5EF4-FFF2-40B4-BE49-F238E27FC236}">
                    <a16:creationId xmlns:a16="http://schemas.microsoft.com/office/drawing/2014/main" id="{249E76EC-DF7A-C7ED-679C-A055D631E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98" y="3878121"/>
                <a:ext cx="1415211" cy="216024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1680CA1E-BCE2-A092-2663-5C38A540756D}"/>
                  </a:ext>
                </a:extLst>
              </p:cNvPr>
              <p:cNvSpPr/>
              <p:nvPr/>
            </p:nvSpPr>
            <p:spPr>
              <a:xfrm>
                <a:off x="7374796" y="3878121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1680CA1E-BCE2-A092-2663-5C38A5407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796" y="3878121"/>
                <a:ext cx="1415211" cy="216024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B65B150A-B884-AE5C-4A61-11C00E8AC17F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6115424" y="1521855"/>
            <a:ext cx="0" cy="65138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56ABFD2-5473-190B-7738-9327F2125A38}"/>
              </a:ext>
            </a:extLst>
          </p:cNvPr>
          <p:cNvCxnSpPr>
            <a:cxnSpLocks/>
            <a:stCxn id="8" idx="2"/>
            <a:endCxn id="27" idx="0"/>
          </p:cNvCxnSpPr>
          <p:nvPr/>
        </p:nvCxnSpPr>
        <p:spPr>
          <a:xfrm>
            <a:off x="8076863" y="1525778"/>
            <a:ext cx="6816" cy="64746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54A8FA6C-9ED8-F38B-E80F-AB2EC01F132D}"/>
              </a:ext>
            </a:extLst>
          </p:cNvPr>
          <p:cNvGrpSpPr/>
          <p:nvPr/>
        </p:nvGrpSpPr>
        <p:grpSpPr>
          <a:xfrm>
            <a:off x="5899424" y="3193605"/>
            <a:ext cx="432000" cy="430566"/>
            <a:chOff x="2427198" y="3196321"/>
            <a:chExt cx="432000" cy="430566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67756740-C9D5-FD96-DA14-D2A2DCBCF770}"/>
                </a:ext>
              </a:extLst>
            </p:cNvPr>
            <p:cNvSpPr/>
            <p:nvPr/>
          </p:nvSpPr>
          <p:spPr>
            <a:xfrm>
              <a:off x="2483768" y="3249586"/>
              <a:ext cx="324036" cy="3240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i="1">
                <a:latin typeface="Cambria Math" panose="02040503050406030204" pitchFamily="18" charset="0"/>
              </a:endParaRPr>
            </a:p>
          </p:txBody>
        </p:sp>
        <p:sp>
          <p:nvSpPr>
            <p:cNvPr id="60" name="Additionszeichen 59">
              <a:extLst>
                <a:ext uri="{FF2B5EF4-FFF2-40B4-BE49-F238E27FC236}">
                  <a16:creationId xmlns:a16="http://schemas.microsoft.com/office/drawing/2014/main" id="{02533146-A502-CDA7-04E8-CC91902E90F9}"/>
                </a:ext>
              </a:extLst>
            </p:cNvPr>
            <p:cNvSpPr/>
            <p:nvPr/>
          </p:nvSpPr>
          <p:spPr>
            <a:xfrm>
              <a:off x="2427198" y="3196321"/>
              <a:ext cx="432000" cy="430566"/>
            </a:xfrm>
            <a:prstGeom prst="mathPlus">
              <a:avLst>
                <a:gd name="adj1" fmla="val 63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324D4AD-726A-A6DA-70EF-A55361411226}"/>
              </a:ext>
            </a:extLst>
          </p:cNvPr>
          <p:cNvGrpSpPr/>
          <p:nvPr/>
        </p:nvGrpSpPr>
        <p:grpSpPr>
          <a:xfrm>
            <a:off x="7867679" y="3184559"/>
            <a:ext cx="432000" cy="430566"/>
            <a:chOff x="2427198" y="3196321"/>
            <a:chExt cx="432000" cy="430566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24951145-805E-5E1C-F982-9F86DB3ED079}"/>
                </a:ext>
              </a:extLst>
            </p:cNvPr>
            <p:cNvSpPr/>
            <p:nvPr/>
          </p:nvSpPr>
          <p:spPr>
            <a:xfrm>
              <a:off x="2483768" y="3249586"/>
              <a:ext cx="324036" cy="3240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i="1">
                <a:latin typeface="Cambria Math" panose="02040503050406030204" pitchFamily="18" charset="0"/>
              </a:endParaRPr>
            </a:p>
          </p:txBody>
        </p:sp>
        <p:sp>
          <p:nvSpPr>
            <p:cNvPr id="63" name="Additionszeichen 62">
              <a:extLst>
                <a:ext uri="{FF2B5EF4-FFF2-40B4-BE49-F238E27FC236}">
                  <a16:creationId xmlns:a16="http://schemas.microsoft.com/office/drawing/2014/main" id="{A579B6CB-BBAB-A407-9438-08B14BF004A4}"/>
                </a:ext>
              </a:extLst>
            </p:cNvPr>
            <p:cNvSpPr/>
            <p:nvPr/>
          </p:nvSpPr>
          <p:spPr>
            <a:xfrm>
              <a:off x="2427198" y="3196321"/>
              <a:ext cx="432000" cy="430566"/>
            </a:xfrm>
            <a:prstGeom prst="mathPlus">
              <a:avLst>
                <a:gd name="adj1" fmla="val 63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04699D92-EB3F-98B3-B904-8EA855825A96}"/>
              </a:ext>
            </a:extLst>
          </p:cNvPr>
          <p:cNvCxnSpPr>
            <a:cxnSpLocks/>
            <a:stCxn id="24" idx="2"/>
            <a:endCxn id="60" idx="3"/>
          </p:cNvCxnSpPr>
          <p:nvPr/>
        </p:nvCxnSpPr>
        <p:spPr>
          <a:xfrm>
            <a:off x="6115424" y="2641239"/>
            <a:ext cx="0" cy="60943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C82C8967-B02B-1BCE-FD97-63319C0678E4}"/>
              </a:ext>
            </a:extLst>
          </p:cNvPr>
          <p:cNvCxnSpPr>
            <a:cxnSpLocks/>
            <a:stCxn id="27" idx="2"/>
            <a:endCxn id="63" idx="3"/>
          </p:cNvCxnSpPr>
          <p:nvPr/>
        </p:nvCxnSpPr>
        <p:spPr>
          <a:xfrm>
            <a:off x="8083679" y="2641239"/>
            <a:ext cx="0" cy="6003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4D3F7714-18B0-C2A7-04F1-6A79D0EF9C15}"/>
              </a:ext>
            </a:extLst>
          </p:cNvPr>
          <p:cNvCxnSpPr>
            <a:cxnSpLocks/>
            <a:stCxn id="60" idx="1"/>
            <a:endCxn id="31" idx="0"/>
          </p:cNvCxnSpPr>
          <p:nvPr/>
        </p:nvCxnSpPr>
        <p:spPr>
          <a:xfrm>
            <a:off x="6115424" y="3567099"/>
            <a:ext cx="1280" cy="31102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9307B933-9E5B-1C9F-182B-5B85DE016CD2}"/>
              </a:ext>
            </a:extLst>
          </p:cNvPr>
          <p:cNvCxnSpPr>
            <a:cxnSpLocks/>
            <a:stCxn id="63" idx="1"/>
            <a:endCxn id="32" idx="0"/>
          </p:cNvCxnSpPr>
          <p:nvPr/>
        </p:nvCxnSpPr>
        <p:spPr>
          <a:xfrm flipH="1">
            <a:off x="8082402" y="3558053"/>
            <a:ext cx="1277" cy="32006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Verbinder: gewinkelt 95">
            <a:extLst>
              <a:ext uri="{FF2B5EF4-FFF2-40B4-BE49-F238E27FC236}">
                <a16:creationId xmlns:a16="http://schemas.microsoft.com/office/drawing/2014/main" id="{8DEF0562-6243-9E3C-EC3F-76A4F04B888E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4156573" y="1851670"/>
            <a:ext cx="1800113" cy="155721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Verbinder: gewinkelt 98">
            <a:extLst>
              <a:ext uri="{FF2B5EF4-FFF2-40B4-BE49-F238E27FC236}">
                <a16:creationId xmlns:a16="http://schemas.microsoft.com/office/drawing/2014/main" id="{CBF784F5-FFE2-F14D-AB20-8567305F400E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6111467" y="1840764"/>
            <a:ext cx="1813474" cy="155907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EF1F529-B222-ADFF-49F7-E5EF706F6CF0}"/>
                  </a:ext>
                </a:extLst>
              </p:cNvPr>
              <p:cNvSpPr/>
              <p:nvPr/>
            </p:nvSpPr>
            <p:spPr>
              <a:xfrm>
                <a:off x="2748178" y="1732752"/>
                <a:ext cx="1415211" cy="2160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EF1F529-B222-ADFF-49F7-E5EF706F6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78" y="1732752"/>
                <a:ext cx="1415211" cy="216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9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AF568-B138-0CD0-DCB2-6658E310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</a:t>
            </a:r>
            <a:r>
              <a:rPr lang="en-US" dirty="0"/>
              <a:t>Attack’s Success </a:t>
            </a:r>
            <a:r>
              <a:rPr lang="en-US" noProof="0" dirty="0"/>
              <a:t>Depends on How Peers Handle The Corrupt Message Block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701783-C7F6-1B35-3757-006446DD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4D5ED1-0EF3-4D7F-76C6-7A30AD88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2B74A07-FC39-3A18-B111-2BEBAD80C5DA}"/>
              </a:ext>
            </a:extLst>
          </p:cNvPr>
          <p:cNvGrpSpPr/>
          <p:nvPr/>
        </p:nvGrpSpPr>
        <p:grpSpPr>
          <a:xfrm>
            <a:off x="1076349" y="1667994"/>
            <a:ext cx="1925527" cy="2407754"/>
            <a:chOff x="1076349" y="1667994"/>
            <a:chExt cx="1925527" cy="2407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9AFD215E-6B07-56D8-986F-0509F75BE885}"/>
                    </a:ext>
                  </a:extLst>
                </p:cNvPr>
                <p:cNvSpPr/>
                <p:nvPr/>
              </p:nvSpPr>
              <p:spPr>
                <a:xfrm>
                  <a:off x="1337236" y="1667994"/>
                  <a:ext cx="1415211" cy="21602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de-DE" sz="11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9AFD215E-6B07-56D8-986F-0509F75BE8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7236" y="1667994"/>
                  <a:ext cx="1415211" cy="216024"/>
                </a:xfrm>
                <a:prstGeom prst="rect">
                  <a:avLst/>
                </a:prstGeom>
                <a:blipFill>
                  <a:blip r:embed="rId2"/>
                  <a:stretch>
                    <a:fillRect b="-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Grafik 11" descr="Zahnräder mit einfarbiger Füllung">
              <a:extLst>
                <a:ext uri="{FF2B5EF4-FFF2-40B4-BE49-F238E27FC236}">
                  <a16:creationId xmlns:a16="http://schemas.microsoft.com/office/drawing/2014/main" id="{CF0A047C-14A6-7164-78EA-A5BC1299D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63058" y="2102918"/>
              <a:ext cx="752110" cy="752110"/>
            </a:xfrm>
            <a:prstGeom prst="rect">
              <a:avLst/>
            </a:prstGeom>
          </p:spPr>
        </p:pic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6A6D7F1B-40DA-6C8D-F8DF-782D0B137BEC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 flipH="1">
              <a:off x="2039113" y="1884018"/>
              <a:ext cx="5729" cy="2189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9B6DD24-8B14-D54B-A9C8-FC60D27C295D}"/>
                </a:ext>
              </a:extLst>
            </p:cNvPr>
            <p:cNvSpPr txBox="1"/>
            <p:nvPr/>
          </p:nvSpPr>
          <p:spPr>
            <a:xfrm>
              <a:off x="1427407" y="3066870"/>
              <a:ext cx="122341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Invalid format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5526F39-A213-EF98-962A-CC42AEA8AE0E}"/>
                </a:ext>
              </a:extLst>
            </p:cNvPr>
            <p:cNvCxnSpPr>
              <a:cxnSpLocks/>
              <a:stCxn id="12" idx="2"/>
              <a:endCxn id="38" idx="0"/>
            </p:cNvCxnSpPr>
            <p:nvPr/>
          </p:nvCxnSpPr>
          <p:spPr>
            <a:xfrm>
              <a:off x="2039113" y="2855028"/>
              <a:ext cx="0" cy="211842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Grafik 56" descr="Schließen mit einfarbiger Füllung">
              <a:extLst>
                <a:ext uri="{FF2B5EF4-FFF2-40B4-BE49-F238E27FC236}">
                  <a16:creationId xmlns:a16="http://schemas.microsoft.com/office/drawing/2014/main" id="{AAC96775-14DA-2A60-16B1-CDD74397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51392" y="3382876"/>
              <a:ext cx="386903" cy="386903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95D829C2-F2F2-4A74-EFBB-9BCF25450944}"/>
                </a:ext>
              </a:extLst>
            </p:cNvPr>
            <p:cNvSpPr txBox="1"/>
            <p:nvPr/>
          </p:nvSpPr>
          <p:spPr>
            <a:xfrm>
              <a:off x="1076349" y="3775666"/>
              <a:ext cx="19255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Connection terminated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2F9F6C7-B5DD-9BC0-B62C-4CE3C3B38229}"/>
              </a:ext>
            </a:extLst>
          </p:cNvPr>
          <p:cNvGrpSpPr/>
          <p:nvPr/>
        </p:nvGrpSpPr>
        <p:grpSpPr>
          <a:xfrm>
            <a:off x="3644843" y="1667994"/>
            <a:ext cx="1848583" cy="2410807"/>
            <a:chOff x="3644843" y="1667994"/>
            <a:chExt cx="1848583" cy="2410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808A9FD7-398A-6544-AFA9-3DF0E821D952}"/>
                    </a:ext>
                  </a:extLst>
                </p:cNvPr>
                <p:cNvSpPr/>
                <p:nvPr/>
              </p:nvSpPr>
              <p:spPr>
                <a:xfrm>
                  <a:off x="3864394" y="1667994"/>
                  <a:ext cx="1415211" cy="21602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de-DE" sz="11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808A9FD7-398A-6544-AFA9-3DF0E821D9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394" y="1667994"/>
                  <a:ext cx="1415211" cy="216024"/>
                </a:xfrm>
                <a:prstGeom prst="rect">
                  <a:avLst/>
                </a:prstGeom>
                <a:blipFill>
                  <a:blip r:embed="rId7"/>
                  <a:stretch>
                    <a:fillRect b="-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Grafik 39" descr="Zahnräder mit einfarbiger Füllung">
              <a:extLst>
                <a:ext uri="{FF2B5EF4-FFF2-40B4-BE49-F238E27FC236}">
                  <a16:creationId xmlns:a16="http://schemas.microsoft.com/office/drawing/2014/main" id="{0B69455F-681F-27CF-95F3-84B98C90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97374" y="2103009"/>
              <a:ext cx="752109" cy="752109"/>
            </a:xfrm>
            <a:prstGeom prst="rect">
              <a:avLst/>
            </a:prstGeom>
          </p:spPr>
        </p:pic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14E9D27F-855B-5AA5-2B0E-ED56EC1B06FD}"/>
                </a:ext>
              </a:extLst>
            </p:cNvPr>
            <p:cNvCxnSpPr>
              <a:cxnSpLocks/>
              <a:stCxn id="37" idx="2"/>
              <a:endCxn id="40" idx="0"/>
            </p:cNvCxnSpPr>
            <p:nvPr/>
          </p:nvCxnSpPr>
          <p:spPr>
            <a:xfrm>
              <a:off x="4572000" y="1884018"/>
              <a:ext cx="1429" cy="218991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A941DC0-FBD1-6B16-8FE8-23A29005A24E}"/>
                </a:ext>
              </a:extLst>
            </p:cNvPr>
            <p:cNvSpPr txBox="1"/>
            <p:nvPr/>
          </p:nvSpPr>
          <p:spPr>
            <a:xfrm>
              <a:off x="3745801" y="3070350"/>
              <a:ext cx="16466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Message accepted</a:t>
              </a: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487FAD09-ECDF-1CAF-13DD-01C34A5520F4}"/>
                </a:ext>
              </a:extLst>
            </p:cNvPr>
            <p:cNvCxnSpPr>
              <a:cxnSpLocks/>
              <a:stCxn id="40" idx="2"/>
              <a:endCxn id="42" idx="0"/>
            </p:cNvCxnSpPr>
            <p:nvPr/>
          </p:nvCxnSpPr>
          <p:spPr>
            <a:xfrm flipH="1">
              <a:off x="4569136" y="2855118"/>
              <a:ext cx="4293" cy="215232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Grafik 75" descr="Häkchen mit einfarbiger Füllung">
              <a:extLst>
                <a:ext uri="{FF2B5EF4-FFF2-40B4-BE49-F238E27FC236}">
                  <a16:creationId xmlns:a16="http://schemas.microsoft.com/office/drawing/2014/main" id="{892DDD1A-9B04-3566-C24A-A13B14F64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75683" y="3382875"/>
              <a:ext cx="386904" cy="386904"/>
            </a:xfrm>
            <a:prstGeom prst="rect">
              <a:avLst/>
            </a:prstGeom>
          </p:spPr>
        </p:pic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9CF857BF-F661-9090-62FA-8182F250BDA9}"/>
                </a:ext>
              </a:extLst>
            </p:cNvPr>
            <p:cNvSpPr txBox="1"/>
            <p:nvPr/>
          </p:nvSpPr>
          <p:spPr>
            <a:xfrm>
              <a:off x="3644843" y="3778719"/>
              <a:ext cx="184858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Connection continues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2F8F0E3-F0D6-DEDE-60E4-1B42E290BD7B}"/>
              </a:ext>
            </a:extLst>
          </p:cNvPr>
          <p:cNvGrpSpPr/>
          <p:nvPr/>
        </p:nvGrpSpPr>
        <p:grpSpPr>
          <a:xfrm>
            <a:off x="5947029" y="1667994"/>
            <a:ext cx="2304256" cy="2609805"/>
            <a:chOff x="5947029" y="1667994"/>
            <a:chExt cx="2304256" cy="2609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DA5331D1-6440-9A68-4E45-1605E1E690B3}"/>
                    </a:ext>
                  </a:extLst>
                </p:cNvPr>
                <p:cNvSpPr/>
                <p:nvPr/>
              </p:nvSpPr>
              <p:spPr>
                <a:xfrm>
                  <a:off x="6391551" y="1667994"/>
                  <a:ext cx="1415211" cy="21602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de-DE" sz="11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DA5331D1-6440-9A68-4E45-1605E1E690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551" y="1667994"/>
                  <a:ext cx="1415211" cy="216024"/>
                </a:xfrm>
                <a:prstGeom prst="rect">
                  <a:avLst/>
                </a:prstGeom>
                <a:blipFill>
                  <a:blip r:embed="rId2"/>
                  <a:stretch>
                    <a:fillRect b="-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Grafik 48" descr="Zahnräder mit einfarbiger Füllung">
              <a:extLst>
                <a:ext uri="{FF2B5EF4-FFF2-40B4-BE49-F238E27FC236}">
                  <a16:creationId xmlns:a16="http://schemas.microsoft.com/office/drawing/2014/main" id="{215ACF80-9680-77F2-80A8-A44A24D7F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0953" y="2103009"/>
              <a:ext cx="756407" cy="756407"/>
            </a:xfrm>
            <a:prstGeom prst="rect">
              <a:avLst/>
            </a:prstGeom>
          </p:spPr>
        </p:pic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DC23B25A-5F14-F7FE-D285-9F98488E5657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>
              <a:off x="7099157" y="1884018"/>
              <a:ext cx="0" cy="218991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F0651F29-1830-B868-C85C-B68D22B18833}"/>
                </a:ext>
              </a:extLst>
            </p:cNvPr>
            <p:cNvSpPr txBox="1"/>
            <p:nvPr/>
          </p:nvSpPr>
          <p:spPr>
            <a:xfrm>
              <a:off x="6097921" y="3082793"/>
              <a:ext cx="200247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Message type unknown</a:t>
              </a:r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C02C109C-AE6D-9226-D821-38C783DDF660}"/>
                </a:ext>
              </a:extLst>
            </p:cNvPr>
            <p:cNvCxnSpPr>
              <a:cxnSpLocks/>
              <a:stCxn id="49" idx="2"/>
              <a:endCxn id="51" idx="0"/>
            </p:cNvCxnSpPr>
            <p:nvPr/>
          </p:nvCxnSpPr>
          <p:spPr>
            <a:xfrm>
              <a:off x="7099157" y="2859416"/>
              <a:ext cx="0" cy="223377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Häkchen mit einfarbiger Füllung">
              <a:extLst>
                <a:ext uri="{FF2B5EF4-FFF2-40B4-BE49-F238E27FC236}">
                  <a16:creationId xmlns:a16="http://schemas.microsoft.com/office/drawing/2014/main" id="{83AF1A51-B90D-A529-8005-202FFB95C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05704" y="3377320"/>
              <a:ext cx="386904" cy="386904"/>
            </a:xfrm>
            <a:prstGeom prst="rect">
              <a:avLst/>
            </a:prstGeom>
          </p:spPr>
        </p:pic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23969155-886F-0D3E-4336-D4597C68EFD6}"/>
                </a:ext>
              </a:extLst>
            </p:cNvPr>
            <p:cNvSpPr txBox="1"/>
            <p:nvPr/>
          </p:nvSpPr>
          <p:spPr>
            <a:xfrm>
              <a:off x="5947029" y="3769968"/>
              <a:ext cx="23042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Respond with </a:t>
              </a:r>
              <a:r>
                <a:rPr lang="en-US" cap="small" dirty="0">
                  <a:solidFill>
                    <a:schemeClr val="tx2"/>
                  </a:solidFill>
                  <a:latin typeface="Consolas" panose="020B0609020204030204" pitchFamily="49" charset="0"/>
                </a:rPr>
                <a:t>Unimplemented</a:t>
              </a:r>
              <a:r>
                <a:rPr lang="en-US" dirty="0">
                  <a:solidFill>
                    <a:schemeClr val="tx2"/>
                  </a:solidFill>
                </a:rPr>
                <a:t> and continue</a:t>
              </a:r>
            </a:p>
          </p:txBody>
        </p:sp>
      </p:grpSp>
      <p:sp>
        <p:nvSpPr>
          <p:cNvPr id="81" name="Textfeld 80">
            <a:extLst>
              <a:ext uri="{FF2B5EF4-FFF2-40B4-BE49-F238E27FC236}">
                <a16:creationId xmlns:a16="http://schemas.microsoft.com/office/drawing/2014/main" id="{4895A6F6-C18C-9D4B-3300-FF389E4BCEA0}"/>
              </a:ext>
            </a:extLst>
          </p:cNvPr>
          <p:cNvSpPr txBox="1"/>
          <p:nvPr/>
        </p:nvSpPr>
        <p:spPr>
          <a:xfrm>
            <a:off x="3084095" y="2330786"/>
            <a:ext cx="444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56062401-97F3-6C0F-E57C-668FEFC21A3F}"/>
              </a:ext>
            </a:extLst>
          </p:cNvPr>
          <p:cNvSpPr txBox="1"/>
          <p:nvPr/>
        </p:nvSpPr>
        <p:spPr>
          <a:xfrm>
            <a:off x="5611251" y="2323826"/>
            <a:ext cx="444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069DEF-A97B-9101-63FE-1A3D103CDCCC}"/>
              </a:ext>
            </a:extLst>
          </p:cNvPr>
          <p:cNvSpPr/>
          <p:nvPr/>
        </p:nvSpPr>
        <p:spPr>
          <a:xfrm>
            <a:off x="4559950" y="2550630"/>
            <a:ext cx="2546953" cy="1032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experimental verification yielded success probabilities from 0.0003 – 0.8383 for the extension downgrade</a:t>
            </a:r>
          </a:p>
        </p:txBody>
      </p:sp>
    </p:spTree>
    <p:extLst>
      <p:ext uri="{BB962C8B-B14F-4D97-AF65-F5344CB8AC3E}">
        <p14:creationId xmlns:p14="http://schemas.microsoft.com/office/powerpoint/2010/main" val="34441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9E19-2637-FB98-6DA8-5C762A5B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ChaCha20-Poly1305 And </a:t>
            </a:r>
            <a:r>
              <a:rPr lang="en-US" noProof="0" dirty="0" err="1"/>
              <a:t>EtM</a:t>
            </a:r>
            <a:r>
              <a:rPr lang="en-US" noProof="0" dirty="0"/>
              <a:t> Are Popular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0E265F-2815-9D2B-CD73-FCEA2899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B6ACD3-BB9A-29E0-A9E1-BD6B9BEF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12FCFB-8A89-040A-9F3B-C833103C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23" y="1193430"/>
            <a:ext cx="5248353" cy="2756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39C2388-67B3-C94B-7F84-E722C956B833}"/>
                  </a:ext>
                </a:extLst>
              </p14:cNvPr>
              <p14:cNvContentPartPr/>
              <p14:nvPr/>
            </p14:nvContentPartPr>
            <p14:xfrm>
              <a:off x="2085976" y="1741207"/>
              <a:ext cx="4924424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39C2388-67B3-C94B-7F84-E722C956B8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3976" y="1597567"/>
                <a:ext cx="506806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76964DE-2F98-AC7B-FD6C-225A52340CBF}"/>
                  </a:ext>
                </a:extLst>
              </p14:cNvPr>
              <p14:cNvContentPartPr/>
              <p14:nvPr/>
            </p14:nvContentPartPr>
            <p14:xfrm>
              <a:off x="2100263" y="2450767"/>
              <a:ext cx="4905376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76964DE-2F98-AC7B-FD6C-225A52340C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8623" y="2307127"/>
                <a:ext cx="5049016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7F5D5AA-5427-0010-AA3D-5031606DC240}"/>
                  </a:ext>
                </a:extLst>
              </p14:cNvPr>
              <p14:cNvContentPartPr/>
              <p14:nvPr/>
            </p14:nvContentPartPr>
            <p14:xfrm>
              <a:off x="2100263" y="2912169"/>
              <a:ext cx="4919662" cy="327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7F5D5AA-5427-0010-AA3D-5031606DC2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8624" y="2781369"/>
                <a:ext cx="5063299" cy="2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97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6CEE36-B811-ED3A-163F-0052CEF2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Mitigating Our Attack Is Difficult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A911A9F7-3F04-61F3-6070-8FD386D2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EC5E47-34A8-B7E5-F2CD-710D59B5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14" name="Tabelle 11">
            <a:extLst>
              <a:ext uri="{FF2B5EF4-FFF2-40B4-BE49-F238E27FC236}">
                <a16:creationId xmlns:a16="http://schemas.microsoft.com/office/drawing/2014/main" id="{8175AE9E-856D-53D7-E882-92F770571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728811"/>
              </p:ext>
            </p:extLst>
          </p:nvPr>
        </p:nvGraphicFramePr>
        <p:xfrm>
          <a:off x="468313" y="917574"/>
          <a:ext cx="7559673" cy="19603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47703">
                  <a:extLst>
                    <a:ext uri="{9D8B030D-6E8A-4147-A177-3AD203B41FA5}">
                      <a16:colId xmlns:a16="http://schemas.microsoft.com/office/drawing/2014/main" val="4252506706"/>
                    </a:ext>
                  </a:extLst>
                </a:gridCol>
                <a:gridCol w="1655985">
                  <a:extLst>
                    <a:ext uri="{9D8B030D-6E8A-4147-A177-3AD203B41FA5}">
                      <a16:colId xmlns:a16="http://schemas.microsoft.com/office/drawing/2014/main" val="4119925450"/>
                    </a:ext>
                  </a:extLst>
                </a:gridCol>
                <a:gridCol w="1655985">
                  <a:extLst>
                    <a:ext uri="{9D8B030D-6E8A-4147-A177-3AD203B41FA5}">
                      <a16:colId xmlns:a16="http://schemas.microsoft.com/office/drawing/2014/main" val="2405383572"/>
                    </a:ext>
                  </a:extLst>
                </a:gridCol>
              </a:tblGrid>
              <a:tr h="5731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Countermeasure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Our Suggestion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“Strict KEX” (OpenSSH)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522091"/>
                  </a:ext>
                </a:extLst>
              </a:tr>
              <a:tr h="4623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Reset sequence numbers at key installation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922777"/>
                  </a:ext>
                </a:extLst>
              </a:tr>
              <a:tr h="4623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Authenticate the entire handshake transcript (hash)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894666"/>
                  </a:ext>
                </a:extLst>
              </a:tr>
              <a:tr h="4623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Harden handshake to disallow unexpected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50738"/>
                  </a:ext>
                </a:extLst>
              </a:tr>
            </a:tbl>
          </a:graphicData>
        </a:graphic>
      </p:graphicFrame>
      <p:pic>
        <p:nvPicPr>
          <p:cNvPr id="16" name="Grafik 15" descr="Häkchen mit einfarbiger Füllung">
            <a:extLst>
              <a:ext uri="{FF2B5EF4-FFF2-40B4-BE49-F238E27FC236}">
                <a16:creationId xmlns:a16="http://schemas.microsoft.com/office/drawing/2014/main" id="{742C307B-E859-BAAE-49D5-9A08B36E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1563638"/>
            <a:ext cx="360040" cy="360040"/>
          </a:xfrm>
          <a:prstGeom prst="rect">
            <a:avLst/>
          </a:prstGeom>
        </p:spPr>
      </p:pic>
      <p:pic>
        <p:nvPicPr>
          <p:cNvPr id="17" name="Grafik 16" descr="Häkchen mit einfarbiger Füllung">
            <a:extLst>
              <a:ext uri="{FF2B5EF4-FFF2-40B4-BE49-F238E27FC236}">
                <a16:creationId xmlns:a16="http://schemas.microsoft.com/office/drawing/2014/main" id="{AE74025E-1B08-D1C8-9BA0-3656AD77C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2040752"/>
            <a:ext cx="360040" cy="360040"/>
          </a:xfrm>
          <a:prstGeom prst="rect">
            <a:avLst/>
          </a:prstGeom>
        </p:spPr>
      </p:pic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AA7C9263-1767-59E5-D853-1ABAFE1E8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0000" y="1563638"/>
            <a:ext cx="360040" cy="360040"/>
          </a:xfrm>
          <a:prstGeom prst="rect">
            <a:avLst/>
          </a:prstGeom>
        </p:spPr>
      </p:pic>
      <p:pic>
        <p:nvPicPr>
          <p:cNvPr id="19" name="Grafik 18" descr="Häkchen mit einfarbiger Füllung">
            <a:extLst>
              <a:ext uri="{FF2B5EF4-FFF2-40B4-BE49-F238E27FC236}">
                <a16:creationId xmlns:a16="http://schemas.microsoft.com/office/drawing/2014/main" id="{0E0748F3-60E1-31A6-74DE-7843108C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0000" y="2500684"/>
            <a:ext cx="360040" cy="360040"/>
          </a:xfrm>
          <a:prstGeom prst="rect">
            <a:avLst/>
          </a:prstGeom>
        </p:spPr>
      </p:pic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1C5A9E36-EE7D-45E3-CF08-59F3A59B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3147814"/>
            <a:ext cx="7560000" cy="1136186"/>
          </a:xfrm>
        </p:spPr>
        <p:txBody>
          <a:bodyPr/>
          <a:lstStyle/>
          <a:p>
            <a:pPr lvl="1"/>
            <a:r>
              <a:rPr lang="en-US" sz="1800" dirty="0"/>
              <a:t>			&gt; </a:t>
            </a:r>
            <a:r>
              <a:rPr lang="en-US" sz="1800" b="1" noProof="0" dirty="0"/>
              <a:t>30 vendors support “strict kex”</a:t>
            </a:r>
          </a:p>
          <a:p>
            <a:pPr lvl="1"/>
            <a:br>
              <a:rPr lang="en-US" sz="1800" b="1" noProof="0" dirty="0"/>
            </a:br>
            <a:r>
              <a:rPr lang="en-US" sz="1800" b="1" noProof="0" dirty="0"/>
              <a:t>			~ 8 million servers offer “strict kex”</a:t>
            </a:r>
          </a:p>
          <a:p>
            <a:pPr marL="576900" lvl="2" indent="-342900">
              <a:buFont typeface="+mj-lt"/>
              <a:buAutoNum type="arabicPeriod"/>
            </a:pPr>
            <a:endParaRPr lang="en-US" sz="1800" b="1" noProof="0" dirty="0"/>
          </a:p>
          <a:p>
            <a:pPr marL="576900" lvl="2" indent="-342900"/>
            <a:endParaRPr lang="en-US" sz="1800" noProof="0" dirty="0"/>
          </a:p>
          <a:p>
            <a:pPr marL="576900" lvl="2" indent="-342900">
              <a:buFont typeface="+mj-lt"/>
              <a:buAutoNum type="arabicPeriod"/>
            </a:pPr>
            <a:endParaRPr lang="en-US" sz="1800" noProof="0" dirty="0"/>
          </a:p>
          <a:p>
            <a:pPr marL="285750" lvl="1" indent="-285750"/>
            <a:endParaRPr lang="en-US" sz="1800" noProof="0" dirty="0"/>
          </a:p>
          <a:p>
            <a:pPr marL="285750" lvl="1" indent="-285750"/>
            <a:endParaRPr lang="en-US" sz="1800" noProof="0" dirty="0"/>
          </a:p>
        </p:txBody>
      </p:sp>
      <p:pic>
        <p:nvPicPr>
          <p:cNvPr id="21" name="Grafik 20" descr="Ein Bild, das Animierter Cartoon, Clipart, Animation, Darstellung enthält.&#10;&#10;Automatisch generierte Beschreibung">
            <a:extLst>
              <a:ext uri="{FF2B5EF4-FFF2-40B4-BE49-F238E27FC236}">
                <a16:creationId xmlns:a16="http://schemas.microsoft.com/office/drawing/2014/main" id="{D1576ED3-0C22-7EDD-2A49-C3BDFBA3B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28184" y="2147558"/>
            <a:ext cx="2658442" cy="2658442"/>
          </a:xfrm>
          <a:prstGeom prst="rect">
            <a:avLst/>
          </a:prstGeom>
        </p:spPr>
      </p:pic>
      <p:pic>
        <p:nvPicPr>
          <p:cNvPr id="23" name="Grafik 22" descr="Schild Häkchen mit einfarbiger Füllung">
            <a:extLst>
              <a:ext uri="{FF2B5EF4-FFF2-40B4-BE49-F238E27FC236}">
                <a16:creationId xmlns:a16="http://schemas.microsoft.com/office/drawing/2014/main" id="{8D3A8C58-C9FB-EE28-A72E-824376F5D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34" y="2985564"/>
            <a:ext cx="504766" cy="504766"/>
          </a:xfrm>
          <a:prstGeom prst="rect">
            <a:avLst/>
          </a:prstGeom>
        </p:spPr>
      </p:pic>
      <p:pic>
        <p:nvPicPr>
          <p:cNvPr id="5" name="Grafik 4" descr="Welt mit einfarbiger Füllung">
            <a:extLst>
              <a:ext uri="{FF2B5EF4-FFF2-40B4-BE49-F238E27FC236}">
                <a16:creationId xmlns:a16="http://schemas.microsoft.com/office/drawing/2014/main" id="{E08B5F73-1E54-C073-E9D0-3BF3D7F20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234" y="3534506"/>
            <a:ext cx="504766" cy="5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9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712688-C5A3-2F8F-9D08-D5AC35D5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Lessons Learned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41C1A1-180B-F756-2A7F-DB11807B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Terrapin is a novel cryptographic attack targeting SSH channel integrity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Can be exploited in practice to downgrade the connection‘s security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May lead to more severe vulnerabilities if combined with state machine flaws</a:t>
            </a:r>
            <a:br>
              <a:rPr lang="en-US" noProof="0" dirty="0"/>
            </a:br>
            <a:endParaRPr lang="en-US" noProof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Affected modes of encryption (% Supported):</a:t>
            </a:r>
            <a:endParaRPr lang="en-US" b="1" noProof="0" dirty="0"/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ChaCha20-Poly1305 (67.58%)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CBC-</a:t>
            </a:r>
            <a:r>
              <a:rPr lang="en-US" noProof="0" dirty="0" err="1"/>
              <a:t>EtM</a:t>
            </a:r>
            <a:r>
              <a:rPr lang="en-US" noProof="0" dirty="0"/>
              <a:t> (17.24%)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CTR-</a:t>
            </a:r>
            <a:r>
              <a:rPr lang="en-US" noProof="0" dirty="0" err="1"/>
              <a:t>EtM</a:t>
            </a:r>
            <a:r>
              <a:rPr lang="en-US" noProof="0" dirty="0"/>
              <a:t> (70.46%)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All these modes have been proven secure in previous works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Proofs </a:t>
            </a:r>
            <a:r>
              <a:rPr lang="en-US" dirty="0"/>
              <a:t>hold when “strict kex” countermeasure applied</a:t>
            </a:r>
            <a:endParaRPr lang="en-US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ED748F-A7DB-927E-A3CF-6633A3AD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299243-39BA-C20A-3B28-4A73EC4F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Grafik 7" descr="Ein Bild, das Animation, Animierter Cartoon, Clipart, Cartoon enthält.&#10;&#10;Automatisch generierte Beschreibung">
            <a:extLst>
              <a:ext uri="{FF2B5EF4-FFF2-40B4-BE49-F238E27FC236}">
                <a16:creationId xmlns:a16="http://schemas.microsoft.com/office/drawing/2014/main" id="{B8A9E8E4-8F06-031E-7B97-CC5D1B8B0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0" t="20601" r="23400" b="13957"/>
          <a:stretch/>
        </p:blipFill>
        <p:spPr>
          <a:xfrm>
            <a:off x="6804248" y="2211710"/>
            <a:ext cx="1400230" cy="2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65B7390-472E-48E7-13A6-A268B581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Thanks! Questions?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CE227E-E0C6-ACAC-9D43-503117905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26" y="864000"/>
            <a:ext cx="2232248" cy="22322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06E64C-F0AB-0CD7-74E9-BA499A22D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609"/>
          <a:stretch/>
        </p:blipFill>
        <p:spPr>
          <a:xfrm>
            <a:off x="352097" y="1032575"/>
            <a:ext cx="5586635" cy="225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2"/>
            </a:solidFill>
          </a:ln>
          <a:effectLst/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D997F83-5A45-31D3-3ABD-3E928EF4F9C9}"/>
              </a:ext>
            </a:extLst>
          </p:cNvPr>
          <p:cNvSpPr txBox="1"/>
          <p:nvPr/>
        </p:nvSpPr>
        <p:spPr>
          <a:xfrm>
            <a:off x="6228184" y="2946207"/>
            <a:ext cx="23564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https://terrapin-attack.com/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D9EFE39-7BB2-A673-DCAB-DE5FE3DE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1233499-6BEE-BDF4-4F9B-1042D8E9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E143B0-60D3-FC88-2B4D-92F2793DA47A}"/>
              </a:ext>
            </a:extLst>
          </p:cNvPr>
          <p:cNvSpPr txBox="1"/>
          <p:nvPr/>
        </p:nvSpPr>
        <p:spPr>
          <a:xfrm>
            <a:off x="3707904" y="3641354"/>
            <a:ext cx="474937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>
                <a:solidFill>
                  <a:schemeClr val="tx2"/>
                </a:solidFill>
                <a:latin typeface="Consolas" panose="020B0609020204030204" pitchFamily="49" charset="0"/>
              </a:rPr>
              <a:t>              E-Mail:      fabian.baeumer@rub.de</a:t>
            </a:r>
          </a:p>
          <a:p>
            <a:pPr algn="r"/>
            <a:r>
              <a:rPr lang="de-DE" dirty="0">
                <a:solidFill>
                  <a:schemeClr val="tx2"/>
                </a:solidFill>
                <a:latin typeface="Consolas" panose="020B0609020204030204" pitchFamily="49" charset="0"/>
              </a:rPr>
              <a:t>X (</a:t>
            </a:r>
            <a:r>
              <a:rPr lang="de-DE" dirty="0" err="1">
                <a:solidFill>
                  <a:schemeClr val="tx2"/>
                </a:solidFill>
                <a:latin typeface="Consolas" panose="020B0609020204030204" pitchFamily="49" charset="0"/>
              </a:rPr>
              <a:t>formerly</a:t>
            </a:r>
            <a:r>
              <a:rPr lang="de-DE" dirty="0">
                <a:solidFill>
                  <a:schemeClr val="tx2"/>
                </a:solidFill>
                <a:latin typeface="Consolas" panose="020B0609020204030204" pitchFamily="49" charset="0"/>
              </a:rPr>
              <a:t> Twitter):              @TrueSkrillor</a:t>
            </a:r>
          </a:p>
          <a:p>
            <a:pPr algn="r"/>
            <a:r>
              <a:rPr lang="de-DE" dirty="0">
                <a:solidFill>
                  <a:schemeClr val="tx2"/>
                </a:solidFill>
                <a:latin typeface="Consolas" panose="020B0609020204030204" pitchFamily="49" charset="0"/>
              </a:rPr>
              <a:t>            Mastodon: @Skrillor@infosec.exchange</a:t>
            </a:r>
          </a:p>
        </p:txBody>
      </p:sp>
    </p:spTree>
    <p:extLst>
      <p:ext uri="{BB962C8B-B14F-4D97-AF65-F5344CB8AC3E}">
        <p14:creationId xmlns:p14="http://schemas.microsoft.com/office/powerpoint/2010/main" val="301769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A24A6-0D39-A3AA-FDC5-1F37B0B9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9A9339-9AFB-917D-A125-59BA47C23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0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E89BE-8724-60D6-D1F8-2E3CAE7D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SSH Got More Complex Over The Years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F15B22C-C843-E86F-C0A4-17A6229E27D7}"/>
              </a:ext>
            </a:extLst>
          </p:cNvPr>
          <p:cNvSpPr/>
          <p:nvPr/>
        </p:nvSpPr>
        <p:spPr>
          <a:xfrm>
            <a:off x="1414075" y="2641995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Encryption Modes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29029E9-FB81-3436-2CFE-3809E3045EF4}"/>
              </a:ext>
            </a:extLst>
          </p:cNvPr>
          <p:cNvSpPr/>
          <p:nvPr/>
        </p:nvSpPr>
        <p:spPr>
          <a:xfrm rot="17945813">
            <a:off x="2273803" y="2508205"/>
            <a:ext cx="896611" cy="29135"/>
          </a:xfrm>
          <a:custGeom>
            <a:avLst/>
            <a:gdLst>
              <a:gd name="connsiteX0" fmla="*/ 0 w 896611"/>
              <a:gd name="connsiteY0" fmla="*/ 14567 h 29135"/>
              <a:gd name="connsiteX1" fmla="*/ 896611 w 896611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611" h="29135">
                <a:moveTo>
                  <a:pt x="0" y="14567"/>
                </a:moveTo>
                <a:lnTo>
                  <a:pt x="896611" y="14567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590" tIns="-7848" rIns="438590" bIns="-784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CF52C39-4C49-B439-10AA-6E58367E290B}"/>
              </a:ext>
            </a:extLst>
          </p:cNvPr>
          <p:cNvSpPr/>
          <p:nvPr/>
        </p:nvSpPr>
        <p:spPr>
          <a:xfrm>
            <a:off x="2940115" y="1858536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AE Construction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D4D0103-226D-89E1-D4B8-D467A2DF92A6}"/>
              </a:ext>
            </a:extLst>
          </p:cNvPr>
          <p:cNvSpPr/>
          <p:nvPr/>
        </p:nvSpPr>
        <p:spPr>
          <a:xfrm rot="18289469">
            <a:off x="3866397" y="1803092"/>
            <a:ext cx="763506" cy="29135"/>
          </a:xfrm>
          <a:custGeom>
            <a:avLst/>
            <a:gdLst>
              <a:gd name="connsiteX0" fmla="*/ 0 w 763506"/>
              <a:gd name="connsiteY0" fmla="*/ 14567 h 29135"/>
              <a:gd name="connsiteX1" fmla="*/ 763506 w 763506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3506" h="29135">
                <a:moveTo>
                  <a:pt x="0" y="14567"/>
                </a:moveTo>
                <a:lnTo>
                  <a:pt x="763506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363" tIns="-4521" rIns="375367" bIns="-452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69E3D12-436F-4855-779F-142CEE86AC53}"/>
              </a:ext>
            </a:extLst>
          </p:cNvPr>
          <p:cNvSpPr/>
          <p:nvPr/>
        </p:nvSpPr>
        <p:spPr>
          <a:xfrm>
            <a:off x="4466156" y="1231770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 err="1"/>
              <a:t>Encrypt</a:t>
            </a:r>
            <a:r>
              <a:rPr lang="de-DE" sz="1300" b="1" kern="1200" dirty="0"/>
              <a:t>-and-MAC (</a:t>
            </a:r>
            <a:r>
              <a:rPr lang="de-DE" sz="1300" b="1" kern="1200" dirty="0" err="1"/>
              <a:t>EaM</a:t>
            </a:r>
            <a:r>
              <a:rPr lang="de-DE" sz="1300" b="1" kern="1200" dirty="0"/>
              <a:t>)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41CD4BB-0C99-111B-A6A4-73FFD36927E5}"/>
              </a:ext>
            </a:extLst>
          </p:cNvPr>
          <p:cNvSpPr/>
          <p:nvPr/>
        </p:nvSpPr>
        <p:spPr>
          <a:xfrm rot="19457599">
            <a:off x="5505716" y="1333017"/>
            <a:ext cx="536949" cy="29135"/>
          </a:xfrm>
          <a:custGeom>
            <a:avLst/>
            <a:gdLst>
              <a:gd name="connsiteX0" fmla="*/ 0 w 536949"/>
              <a:gd name="connsiteY0" fmla="*/ 14567 h 29135"/>
              <a:gd name="connsiteX1" fmla="*/ 536949 w 536949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949" h="29135">
                <a:moveTo>
                  <a:pt x="0" y="14567"/>
                </a:moveTo>
                <a:lnTo>
                  <a:pt x="536949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50" tIns="1144" rIns="267751" bIns="114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295B0A9-E9D0-EE47-EC19-5A9CE379086E}"/>
              </a:ext>
            </a:extLst>
          </p:cNvPr>
          <p:cNvSpPr/>
          <p:nvPr/>
        </p:nvSpPr>
        <p:spPr>
          <a:xfrm>
            <a:off x="5992196" y="918386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CBC-</a:t>
            </a:r>
            <a:r>
              <a:rPr lang="de-DE" sz="1300" b="1" kern="1200" dirty="0" err="1"/>
              <a:t>EaM</a:t>
            </a:r>
            <a:endParaRPr lang="de-DE" sz="1300" b="1" kern="1200" dirty="0"/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kern="1200" dirty="0"/>
              <a:t>1997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B20B529-25E4-6D8D-8D0C-8F1AF4FE24E3}"/>
              </a:ext>
            </a:extLst>
          </p:cNvPr>
          <p:cNvSpPr/>
          <p:nvPr/>
        </p:nvSpPr>
        <p:spPr>
          <a:xfrm rot="2142401">
            <a:off x="5505716" y="1646401"/>
            <a:ext cx="536949" cy="29135"/>
          </a:xfrm>
          <a:custGeom>
            <a:avLst/>
            <a:gdLst>
              <a:gd name="connsiteX0" fmla="*/ 0 w 536949"/>
              <a:gd name="connsiteY0" fmla="*/ 14567 h 29135"/>
              <a:gd name="connsiteX1" fmla="*/ 536949 w 536949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949" h="29135">
                <a:moveTo>
                  <a:pt x="0" y="14567"/>
                </a:moveTo>
                <a:lnTo>
                  <a:pt x="536949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51" tIns="1143" rIns="267750" bIns="114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66397512-8921-9E5A-0798-AB8D0C6A9F83}"/>
              </a:ext>
            </a:extLst>
          </p:cNvPr>
          <p:cNvSpPr/>
          <p:nvPr/>
        </p:nvSpPr>
        <p:spPr>
          <a:xfrm>
            <a:off x="5992196" y="1545153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CTR-</a:t>
            </a:r>
            <a:r>
              <a:rPr lang="de-DE" sz="1300" b="1" kern="1200" dirty="0" err="1"/>
              <a:t>EaM</a:t>
            </a:r>
            <a:br>
              <a:rPr lang="de-DE" sz="1300" b="1" kern="1200" dirty="0"/>
            </a:br>
            <a:r>
              <a:rPr lang="de-DE" sz="1300" kern="1200" dirty="0"/>
              <a:t>2003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BE7D59CF-0D44-5847-56CE-85FF33CC0DCC}"/>
              </a:ext>
            </a:extLst>
          </p:cNvPr>
          <p:cNvSpPr/>
          <p:nvPr/>
        </p:nvSpPr>
        <p:spPr>
          <a:xfrm rot="3310531">
            <a:off x="3866397" y="2429859"/>
            <a:ext cx="763506" cy="29135"/>
          </a:xfrm>
          <a:custGeom>
            <a:avLst/>
            <a:gdLst>
              <a:gd name="connsiteX0" fmla="*/ 0 w 763506"/>
              <a:gd name="connsiteY0" fmla="*/ 14567 h 29135"/>
              <a:gd name="connsiteX1" fmla="*/ 763506 w 763506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3506" h="29135">
                <a:moveTo>
                  <a:pt x="0" y="14567"/>
                </a:moveTo>
                <a:lnTo>
                  <a:pt x="763506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365" tIns="-4520" rIns="375365" bIns="-452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87E9AE3-CBB2-D6F9-0A09-87C41B2895E9}"/>
              </a:ext>
            </a:extLst>
          </p:cNvPr>
          <p:cNvSpPr/>
          <p:nvPr/>
        </p:nvSpPr>
        <p:spPr>
          <a:xfrm>
            <a:off x="4466156" y="2485303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 err="1"/>
              <a:t>Encrypt</a:t>
            </a:r>
            <a:r>
              <a:rPr lang="de-DE" sz="1300" b="1" kern="1200" dirty="0"/>
              <a:t>-</a:t>
            </a:r>
            <a:r>
              <a:rPr lang="de-DE" sz="1300" b="1" kern="1200" dirty="0" err="1"/>
              <a:t>then</a:t>
            </a:r>
            <a:r>
              <a:rPr lang="de-DE" sz="1300" b="1" kern="1200" dirty="0"/>
              <a:t>-MAC (</a:t>
            </a:r>
            <a:r>
              <a:rPr lang="de-DE" sz="1300" b="1" kern="1200" dirty="0" err="1"/>
              <a:t>EtM</a:t>
            </a:r>
            <a:r>
              <a:rPr lang="de-DE" sz="1300" b="1" kern="1200" dirty="0"/>
              <a:t>)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C649E56-927D-38DE-4F1D-0381419CC8D9}"/>
              </a:ext>
            </a:extLst>
          </p:cNvPr>
          <p:cNvSpPr/>
          <p:nvPr/>
        </p:nvSpPr>
        <p:spPr>
          <a:xfrm rot="19457599">
            <a:off x="5505716" y="2586551"/>
            <a:ext cx="536949" cy="29135"/>
          </a:xfrm>
          <a:custGeom>
            <a:avLst/>
            <a:gdLst>
              <a:gd name="connsiteX0" fmla="*/ 0 w 536949"/>
              <a:gd name="connsiteY0" fmla="*/ 14567 h 29135"/>
              <a:gd name="connsiteX1" fmla="*/ 536949 w 536949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949" h="29135">
                <a:moveTo>
                  <a:pt x="0" y="14567"/>
                </a:moveTo>
                <a:lnTo>
                  <a:pt x="536949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50" tIns="1144" rIns="267751" bIns="114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04F42E03-98C5-DECA-83E0-00732A1ACDBF}"/>
              </a:ext>
            </a:extLst>
          </p:cNvPr>
          <p:cNvSpPr/>
          <p:nvPr/>
        </p:nvSpPr>
        <p:spPr>
          <a:xfrm>
            <a:off x="5992196" y="2171920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CBC-</a:t>
            </a:r>
            <a:r>
              <a:rPr lang="de-DE" sz="1300" b="1" kern="1200" dirty="0" err="1"/>
              <a:t>EtM</a:t>
            </a:r>
            <a:br>
              <a:rPr lang="de-DE" sz="1300" b="1" kern="1200" dirty="0"/>
            </a:br>
            <a:r>
              <a:rPr lang="de-DE" sz="1300" kern="1200" dirty="0"/>
              <a:t>2012</a:t>
            </a:r>
            <a:endParaRPr lang="de-DE" sz="1300" b="1" kern="1200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AF4230D9-A565-1E5D-4D0F-E5AA535BC1FA}"/>
              </a:ext>
            </a:extLst>
          </p:cNvPr>
          <p:cNvSpPr/>
          <p:nvPr/>
        </p:nvSpPr>
        <p:spPr>
          <a:xfrm rot="2142401">
            <a:off x="5505716" y="2899934"/>
            <a:ext cx="536949" cy="29135"/>
          </a:xfrm>
          <a:custGeom>
            <a:avLst/>
            <a:gdLst>
              <a:gd name="connsiteX0" fmla="*/ 0 w 536949"/>
              <a:gd name="connsiteY0" fmla="*/ 14567 h 29135"/>
              <a:gd name="connsiteX1" fmla="*/ 536949 w 536949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949" h="29135">
                <a:moveTo>
                  <a:pt x="0" y="14567"/>
                </a:moveTo>
                <a:lnTo>
                  <a:pt x="536949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51" tIns="1143" rIns="267750" bIns="114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3424570F-A5C6-F010-22A2-F0D77A87B9A7}"/>
              </a:ext>
            </a:extLst>
          </p:cNvPr>
          <p:cNvSpPr/>
          <p:nvPr/>
        </p:nvSpPr>
        <p:spPr>
          <a:xfrm>
            <a:off x="5992196" y="2798686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CTR-</a:t>
            </a:r>
            <a:r>
              <a:rPr lang="de-DE" sz="1300" b="1" kern="1200" dirty="0" err="1"/>
              <a:t>EtM</a:t>
            </a:r>
            <a:br>
              <a:rPr lang="de-DE" sz="1300" b="1" kern="1200" dirty="0"/>
            </a:br>
            <a:r>
              <a:rPr lang="de-DE" sz="1300" kern="1200" dirty="0"/>
              <a:t>2012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72D77195-2EF2-845F-C138-EF5C57166738}"/>
              </a:ext>
            </a:extLst>
          </p:cNvPr>
          <p:cNvSpPr/>
          <p:nvPr/>
        </p:nvSpPr>
        <p:spPr>
          <a:xfrm rot="3654187">
            <a:off x="2273803" y="3291663"/>
            <a:ext cx="896611" cy="29135"/>
          </a:xfrm>
          <a:custGeom>
            <a:avLst/>
            <a:gdLst>
              <a:gd name="connsiteX0" fmla="*/ 0 w 896611"/>
              <a:gd name="connsiteY0" fmla="*/ 14567 h 29135"/>
              <a:gd name="connsiteX1" fmla="*/ 896611 w 896611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611" h="29135">
                <a:moveTo>
                  <a:pt x="0" y="14567"/>
                </a:moveTo>
                <a:lnTo>
                  <a:pt x="896611" y="14567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591" tIns="-7849" rIns="438589" bIns="-784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CDC2A2A2-2AE0-D3AB-1F4E-63F14CBC1CEE}"/>
              </a:ext>
            </a:extLst>
          </p:cNvPr>
          <p:cNvSpPr/>
          <p:nvPr/>
        </p:nvSpPr>
        <p:spPr>
          <a:xfrm>
            <a:off x="2940115" y="3425453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AEAD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298A8014-4356-EB00-EC2F-78B7070529AB}"/>
              </a:ext>
            </a:extLst>
          </p:cNvPr>
          <p:cNvSpPr/>
          <p:nvPr/>
        </p:nvSpPr>
        <p:spPr>
          <a:xfrm rot="19457599">
            <a:off x="3979675" y="3526701"/>
            <a:ext cx="536949" cy="29135"/>
          </a:xfrm>
          <a:custGeom>
            <a:avLst/>
            <a:gdLst>
              <a:gd name="connsiteX0" fmla="*/ 0 w 536949"/>
              <a:gd name="connsiteY0" fmla="*/ 14567 h 29135"/>
              <a:gd name="connsiteX1" fmla="*/ 536949 w 536949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949" h="29135">
                <a:moveTo>
                  <a:pt x="0" y="14567"/>
                </a:moveTo>
                <a:lnTo>
                  <a:pt x="536949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50" tIns="1144" rIns="267751" bIns="114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4F257C3-87A4-8E82-C091-A1525D3F0B45}"/>
              </a:ext>
            </a:extLst>
          </p:cNvPr>
          <p:cNvSpPr/>
          <p:nvPr/>
        </p:nvSpPr>
        <p:spPr>
          <a:xfrm>
            <a:off x="4466156" y="3112070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ChaCha20-Poly1305</a:t>
            </a:r>
            <a:br>
              <a:rPr lang="de-DE" sz="1300" b="1" kern="1200" dirty="0"/>
            </a:br>
            <a:r>
              <a:rPr lang="de-DE" sz="1300" kern="1200" dirty="0"/>
              <a:t>2013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761D3A11-9FA3-BE42-DDB0-8784E3ECCFFB}"/>
              </a:ext>
            </a:extLst>
          </p:cNvPr>
          <p:cNvSpPr/>
          <p:nvPr/>
        </p:nvSpPr>
        <p:spPr>
          <a:xfrm rot="2142401">
            <a:off x="3979675" y="3840084"/>
            <a:ext cx="536949" cy="29135"/>
          </a:xfrm>
          <a:custGeom>
            <a:avLst/>
            <a:gdLst>
              <a:gd name="connsiteX0" fmla="*/ 0 w 536949"/>
              <a:gd name="connsiteY0" fmla="*/ 14567 h 29135"/>
              <a:gd name="connsiteX1" fmla="*/ 536949 w 536949"/>
              <a:gd name="connsiteY1" fmla="*/ 14567 h 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949" h="29135">
                <a:moveTo>
                  <a:pt x="0" y="14567"/>
                </a:moveTo>
                <a:lnTo>
                  <a:pt x="536949" y="14567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51" tIns="1143" rIns="267750" bIns="114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0A245613-D9A6-02E7-D7CE-9EBC6D044F69}"/>
              </a:ext>
            </a:extLst>
          </p:cNvPr>
          <p:cNvSpPr/>
          <p:nvPr/>
        </p:nvSpPr>
        <p:spPr>
          <a:xfrm>
            <a:off x="4466156" y="3738836"/>
            <a:ext cx="1090028" cy="545014"/>
          </a:xfrm>
          <a:custGeom>
            <a:avLst/>
            <a:gdLst>
              <a:gd name="connsiteX0" fmla="*/ 0 w 1090028"/>
              <a:gd name="connsiteY0" fmla="*/ 54501 h 545014"/>
              <a:gd name="connsiteX1" fmla="*/ 54501 w 1090028"/>
              <a:gd name="connsiteY1" fmla="*/ 0 h 545014"/>
              <a:gd name="connsiteX2" fmla="*/ 1035527 w 1090028"/>
              <a:gd name="connsiteY2" fmla="*/ 0 h 545014"/>
              <a:gd name="connsiteX3" fmla="*/ 1090028 w 1090028"/>
              <a:gd name="connsiteY3" fmla="*/ 54501 h 545014"/>
              <a:gd name="connsiteX4" fmla="*/ 1090028 w 1090028"/>
              <a:gd name="connsiteY4" fmla="*/ 490513 h 545014"/>
              <a:gd name="connsiteX5" fmla="*/ 1035527 w 1090028"/>
              <a:gd name="connsiteY5" fmla="*/ 545014 h 545014"/>
              <a:gd name="connsiteX6" fmla="*/ 54501 w 1090028"/>
              <a:gd name="connsiteY6" fmla="*/ 545014 h 545014"/>
              <a:gd name="connsiteX7" fmla="*/ 0 w 1090028"/>
              <a:gd name="connsiteY7" fmla="*/ 490513 h 545014"/>
              <a:gd name="connsiteX8" fmla="*/ 0 w 1090028"/>
              <a:gd name="connsiteY8" fmla="*/ 54501 h 5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28" h="545014">
                <a:moveTo>
                  <a:pt x="0" y="54501"/>
                </a:moveTo>
                <a:cubicBezTo>
                  <a:pt x="0" y="24401"/>
                  <a:pt x="24401" y="0"/>
                  <a:pt x="54501" y="0"/>
                </a:cubicBezTo>
                <a:lnTo>
                  <a:pt x="1035527" y="0"/>
                </a:lnTo>
                <a:cubicBezTo>
                  <a:pt x="1065627" y="0"/>
                  <a:pt x="1090028" y="24401"/>
                  <a:pt x="1090028" y="54501"/>
                </a:cubicBezTo>
                <a:lnTo>
                  <a:pt x="1090028" y="490513"/>
                </a:lnTo>
                <a:cubicBezTo>
                  <a:pt x="1090028" y="520613"/>
                  <a:pt x="1065627" y="545014"/>
                  <a:pt x="1035527" y="545014"/>
                </a:cubicBezTo>
                <a:lnTo>
                  <a:pt x="54501" y="545014"/>
                </a:lnTo>
                <a:cubicBezTo>
                  <a:pt x="24401" y="545014"/>
                  <a:pt x="0" y="520613"/>
                  <a:pt x="0" y="490513"/>
                </a:cubicBezTo>
                <a:lnTo>
                  <a:pt x="0" y="545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8" tIns="24218" rIns="24218" bIns="2421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300" b="1" kern="1200" dirty="0"/>
              <a:t>AES-GCM</a:t>
            </a:r>
            <a:br>
              <a:rPr lang="de-DE" sz="1300" b="1" kern="1200" dirty="0"/>
            </a:br>
            <a:r>
              <a:rPr lang="de-DE" sz="1300" kern="1200" dirty="0"/>
              <a:t>2007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754889-6354-5D17-A566-4A013ADA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BC6B6-90A4-9AA0-A594-91D55448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Grafik 7" descr="Ein Bild, das Zeichnung, Clipart, Animation, Animierter Cartoon enthält.&#10;&#10;Automatisch generierte Beschreibung">
            <a:extLst>
              <a:ext uri="{FF2B5EF4-FFF2-40B4-BE49-F238E27FC236}">
                <a16:creationId xmlns:a16="http://schemas.microsoft.com/office/drawing/2014/main" id="{3C2177C3-0D9C-55D7-FCAF-D058D7BF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635646"/>
            <a:ext cx="3291830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865E7-8D83-4824-82F6-1DE7CF6B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en-US" noProof="0" dirty="0"/>
              <a:t>SSH Is Split Into Separate Layers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59DB99A-A778-4CF7-B8E4-8F36AF498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45634"/>
              </p:ext>
            </p:extLst>
          </p:nvPr>
        </p:nvGraphicFramePr>
        <p:xfrm>
          <a:off x="1907704" y="917575"/>
          <a:ext cx="6768752" cy="336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Ein Bild, das Cartoon, Animation, Fiktive Gestalt, Animierter Cartoon enthält.&#10;&#10;Automatisch generierte Beschreibung">
            <a:extLst>
              <a:ext uri="{FF2B5EF4-FFF2-40B4-BE49-F238E27FC236}">
                <a16:creationId xmlns:a16="http://schemas.microsoft.com/office/drawing/2014/main" id="{37FF0A34-AC4F-BB84-6900-70139C9EE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4584" y="1637337"/>
            <a:ext cx="3219846" cy="3219846"/>
          </a:xfrm>
          <a:prstGeom prst="rect">
            <a:avLst/>
          </a:prstGeom>
        </p:spPr>
      </p:pic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71C5A0A-227C-49BA-8842-5B28303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D429697-7C40-2B1A-A2C2-DE250695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662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EEDD9-CD0C-CD51-8A9A-C08BB5FB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CBC/CTR-</a:t>
            </a:r>
            <a:r>
              <a:rPr lang="de-DE" dirty="0" err="1"/>
              <a:t>EaM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Affected</a:t>
            </a:r>
            <a:r>
              <a:rPr lang="de-DE" dirty="0"/>
              <a:t> By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Attacks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701C8-C1B2-BDEB-096F-DC81FA72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CFDC5A-DD96-7D5D-D517-779EAD71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5E32E1-7950-69E6-23D3-717F7BC552CB}"/>
              </a:ext>
            </a:extLst>
          </p:cNvPr>
          <p:cNvSpPr/>
          <p:nvPr/>
        </p:nvSpPr>
        <p:spPr>
          <a:xfrm>
            <a:off x="802634" y="2390023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9D7BFD-03D8-2853-7E12-A89D14A9948E}"/>
              </a:ext>
            </a:extLst>
          </p:cNvPr>
          <p:cNvSpPr/>
          <p:nvPr/>
        </p:nvSpPr>
        <p:spPr>
          <a:xfrm>
            <a:off x="2051720" y="3037135"/>
            <a:ext cx="648072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>
                <a:latin typeface="Consolas" panose="020B0609020204030204" pitchFamily="49" charset="0"/>
              </a:rPr>
              <a:t>padding_length</a:t>
            </a:r>
            <a:endParaRPr lang="de-DE" sz="800" dirty="0">
              <a:latin typeface="Consolas" panose="020B0609020204030204" pitchFamily="49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D41403-FF58-B7ED-33A9-BEAE1FB43803}"/>
              </a:ext>
            </a:extLst>
          </p:cNvPr>
          <p:cNvSpPr/>
          <p:nvPr/>
        </p:nvSpPr>
        <p:spPr>
          <a:xfrm>
            <a:off x="2771800" y="3037135"/>
            <a:ext cx="25202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payload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485BE30-CEE0-EF8A-D194-AC7CEBC4CF2F}"/>
              </a:ext>
            </a:extLst>
          </p:cNvPr>
          <p:cNvSpPr/>
          <p:nvPr/>
        </p:nvSpPr>
        <p:spPr>
          <a:xfrm>
            <a:off x="5364088" y="3040510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padding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D49EC1F-7D57-729D-7783-1D794DD513C6}"/>
              </a:ext>
            </a:extLst>
          </p:cNvPr>
          <p:cNvSpPr/>
          <p:nvPr/>
        </p:nvSpPr>
        <p:spPr>
          <a:xfrm>
            <a:off x="6613173" y="3037135"/>
            <a:ext cx="1415211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mac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E48AFB8-BF47-DDA1-0FD6-50DBDB483FD0}"/>
              </a:ext>
            </a:extLst>
          </p:cNvPr>
          <p:cNvSpPr/>
          <p:nvPr/>
        </p:nvSpPr>
        <p:spPr>
          <a:xfrm>
            <a:off x="802633" y="3034606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C73A03E-41F9-35DD-E769-156A671757CB}"/>
              </a:ext>
            </a:extLst>
          </p:cNvPr>
          <p:cNvSpPr/>
          <p:nvPr/>
        </p:nvSpPr>
        <p:spPr>
          <a:xfrm>
            <a:off x="6372584" y="1749904"/>
            <a:ext cx="16558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mac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5C3B628-2715-263D-432E-82EAFABEBCE2}"/>
              </a:ext>
            </a:extLst>
          </p:cNvPr>
          <p:cNvSpPr/>
          <p:nvPr/>
        </p:nvSpPr>
        <p:spPr>
          <a:xfrm>
            <a:off x="802635" y="1749904"/>
            <a:ext cx="573853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9CB8572-AC44-2419-C138-07F1B7BE4AFD}"/>
              </a:ext>
            </a:extLst>
          </p:cNvPr>
          <p:cNvCxnSpPr>
            <a:endCxn id="6" idx="0"/>
          </p:cNvCxnSpPr>
          <p:nvPr/>
        </p:nvCxnSpPr>
        <p:spPr>
          <a:xfrm>
            <a:off x="1391172" y="1965928"/>
            <a:ext cx="1" cy="4240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32508A55-4CF2-1DCA-105E-9C2C765985BC}"/>
                  </a:ext>
                </a:extLst>
              </p:cNvPr>
              <p:cNvSpPr txBox="1"/>
              <p:nvPr/>
            </p:nvSpPr>
            <p:spPr>
              <a:xfrm>
                <a:off x="1371943" y="2019573"/>
                <a:ext cx="1177182" cy="318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32508A55-4CF2-1DCA-105E-9C2C76598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943" y="2019573"/>
                <a:ext cx="1177182" cy="318998"/>
              </a:xfrm>
              <a:prstGeom prst="rect">
                <a:avLst/>
              </a:prstGeom>
              <a:blipFill>
                <a:blip r:embed="rId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hteck 32">
            <a:extLst>
              <a:ext uri="{FF2B5EF4-FFF2-40B4-BE49-F238E27FC236}">
                <a16:creationId xmlns:a16="http://schemas.microsoft.com/office/drawing/2014/main" id="{3E944294-6C67-28B2-759A-821840A7E8DA}"/>
              </a:ext>
            </a:extLst>
          </p:cNvPr>
          <p:cNvSpPr/>
          <p:nvPr/>
        </p:nvSpPr>
        <p:spPr>
          <a:xfrm>
            <a:off x="6613173" y="2389398"/>
            <a:ext cx="141482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mac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E96231C-4F03-9856-3B51-8E15A4224AD6}"/>
              </a:ext>
            </a:extLst>
          </p:cNvPr>
          <p:cNvSpPr/>
          <p:nvPr/>
        </p:nvSpPr>
        <p:spPr>
          <a:xfrm>
            <a:off x="2051720" y="2389398"/>
            <a:ext cx="4489445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 (</a:t>
            </a:r>
            <a:r>
              <a:rPr lang="de-DE" sz="1100" dirty="0" err="1">
                <a:latin typeface="Consolas" panose="020B0609020204030204" pitchFamily="49" charset="0"/>
              </a:rPr>
              <a:t>without</a:t>
            </a:r>
            <a:r>
              <a:rPr lang="de-DE" sz="1100" dirty="0">
                <a:latin typeface="Consolas" panose="020B0609020204030204" pitchFamily="49" charset="0"/>
              </a:rPr>
              <a:t> </a:t>
            </a:r>
            <a:r>
              <a:rPr lang="de-DE" sz="1100" dirty="0" err="1">
                <a:latin typeface="Consolas" panose="020B0609020204030204" pitchFamily="49" charset="0"/>
              </a:rPr>
              <a:t>first</a:t>
            </a:r>
            <a:r>
              <a:rPr lang="de-DE" sz="1100" dirty="0">
                <a:latin typeface="Consolas" panose="020B0609020204030204" pitchFamily="49" charset="0"/>
              </a:rPr>
              <a:t> block)</a:t>
            </a:r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23F99035-61F1-B59E-B688-644A46D6C67F}"/>
              </a:ext>
            </a:extLst>
          </p:cNvPr>
          <p:cNvSpPr/>
          <p:nvPr/>
        </p:nvSpPr>
        <p:spPr>
          <a:xfrm rot="5400000">
            <a:off x="4174053" y="645333"/>
            <a:ext cx="239543" cy="4489445"/>
          </a:xfrm>
          <a:prstGeom prst="leftBrace">
            <a:avLst>
              <a:gd name="adj1" fmla="val 8333"/>
              <a:gd name="adj2" fmla="val 49899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4AFC646-F158-EF0F-6522-A1CE5C2DF879}"/>
              </a:ext>
            </a:extLst>
          </p:cNvPr>
          <p:cNvCxnSpPr>
            <a:stCxn id="34" idx="2"/>
            <a:endCxn id="18" idx="1"/>
          </p:cNvCxnSpPr>
          <p:nvPr/>
        </p:nvCxnSpPr>
        <p:spPr>
          <a:xfrm>
            <a:off x="4296443" y="2605422"/>
            <a:ext cx="1916" cy="16486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D1CCAF3-B52A-5C5D-1C29-CF090D30FBF8}"/>
                  </a:ext>
                </a:extLst>
              </p:cNvPr>
              <p:cNvSpPr txBox="1"/>
              <p:nvPr/>
            </p:nvSpPr>
            <p:spPr>
              <a:xfrm>
                <a:off x="4328912" y="2589422"/>
                <a:ext cx="1177182" cy="318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𝐷𝑒𝑐𝑟𝑦𝑝𝑡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D1CCAF3-B52A-5C5D-1C29-CF090D30F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912" y="2589422"/>
                <a:ext cx="1177182" cy="318998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Geschweifte Klammer rechts 38">
            <a:extLst>
              <a:ext uri="{FF2B5EF4-FFF2-40B4-BE49-F238E27FC236}">
                <a16:creationId xmlns:a16="http://schemas.microsoft.com/office/drawing/2014/main" id="{FDD2B837-532B-3D05-715C-95F489893F9B}"/>
              </a:ext>
            </a:extLst>
          </p:cNvPr>
          <p:cNvSpPr/>
          <p:nvPr/>
        </p:nvSpPr>
        <p:spPr>
          <a:xfrm rot="5400000">
            <a:off x="3556743" y="540301"/>
            <a:ext cx="240973" cy="5738531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FA52C6C-7AC4-476A-AD47-106CE93E0BA7}"/>
                  </a:ext>
                </a:extLst>
              </p:cNvPr>
              <p:cNvSpPr txBox="1"/>
              <p:nvPr/>
            </p:nvSpPr>
            <p:spPr>
              <a:xfrm>
                <a:off x="1843675" y="3476888"/>
                <a:ext cx="3656450" cy="318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  <m: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𝐼𝑛𝑡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𝑠𝑞𝑛</m:t>
                    </m:r>
                  </m:oMath>
                </a14:m>
                <a:r>
                  <a:rPr lang="de-DE" dirty="0"/>
                  <a:t> ||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𝑢𝑛𝑒𝑛𝑐𝑟𝑦𝑝𝑡𝑒𝑑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𝑝𝑎𝑐𝑘𝑒𝑡</m:t>
                    </m:r>
                  </m:oMath>
                </a14:m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FA52C6C-7AC4-476A-AD47-106CE93E0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75" y="3476888"/>
                <a:ext cx="3656450" cy="318998"/>
              </a:xfrm>
              <a:prstGeom prst="rect">
                <a:avLst/>
              </a:prstGeom>
              <a:blipFill>
                <a:blip r:embed="rId4"/>
                <a:stretch>
                  <a:fillRect t="-188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02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7949C-7F18-A327-16DE-687E5B08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AES-GCM </a:t>
            </a:r>
            <a:r>
              <a:rPr lang="de-DE" dirty="0" err="1"/>
              <a:t>Does</a:t>
            </a:r>
            <a:r>
              <a:rPr lang="de-DE" dirty="0"/>
              <a:t> Not Use </a:t>
            </a:r>
            <a:r>
              <a:rPr lang="de-DE" dirty="0" err="1"/>
              <a:t>Sequence</a:t>
            </a:r>
            <a:r>
              <a:rPr lang="de-DE" dirty="0"/>
              <a:t> Numbers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0240EA-0D14-A323-C5A3-413729DB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C44FCD-983D-EB93-91A1-4313765D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E7A6238-A83F-465D-6C64-261B99F62212}"/>
              </a:ext>
            </a:extLst>
          </p:cNvPr>
          <p:cNvSpPr/>
          <p:nvPr/>
        </p:nvSpPr>
        <p:spPr>
          <a:xfrm>
            <a:off x="2771800" y="1309027"/>
            <a:ext cx="25202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onsolas" panose="020B0609020204030204" pitchFamily="49" charset="0"/>
              </a:rPr>
              <a:t>(</a:t>
            </a:r>
            <a:r>
              <a:rPr lang="de-DE" sz="1100" dirty="0" err="1">
                <a:latin typeface="Consolas" panose="020B0609020204030204" pitchFamily="49" charset="0"/>
              </a:rPr>
              <a:t>compressed</a:t>
            </a:r>
            <a:r>
              <a:rPr lang="de-DE" sz="1100" dirty="0">
                <a:latin typeface="Consolas" panose="020B0609020204030204" pitchFamily="49" charset="0"/>
              </a:rPr>
              <a:t>) </a:t>
            </a:r>
            <a:r>
              <a:rPr lang="de-DE" sz="1100" dirty="0" err="1">
                <a:latin typeface="Consolas" panose="020B0609020204030204" pitchFamily="49" charset="0"/>
              </a:rPr>
              <a:t>payload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CC1B063-6739-504B-1817-DB29B01DF263}"/>
              </a:ext>
            </a:extLst>
          </p:cNvPr>
          <p:cNvSpPr/>
          <p:nvPr/>
        </p:nvSpPr>
        <p:spPr>
          <a:xfrm>
            <a:off x="802635" y="2088085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890AE1-6DF0-DDD8-3732-65AF812578CF}"/>
              </a:ext>
            </a:extLst>
          </p:cNvPr>
          <p:cNvSpPr/>
          <p:nvPr/>
        </p:nvSpPr>
        <p:spPr>
          <a:xfrm>
            <a:off x="2051720" y="2088085"/>
            <a:ext cx="648072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>
                <a:latin typeface="Consolas" panose="020B0609020204030204" pitchFamily="49" charset="0"/>
              </a:rPr>
              <a:t>padding_length</a:t>
            </a:r>
            <a:endParaRPr lang="de-DE" sz="800" dirty="0">
              <a:latin typeface="Consolas" panose="020B0609020204030204" pitchFamily="49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DFE3C6E-6915-61BD-5924-293A429532CA}"/>
              </a:ext>
            </a:extLst>
          </p:cNvPr>
          <p:cNvSpPr/>
          <p:nvPr/>
        </p:nvSpPr>
        <p:spPr>
          <a:xfrm>
            <a:off x="2771800" y="2088085"/>
            <a:ext cx="25202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payload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71E359-CD02-D80B-B518-11CBDBEA17F9}"/>
              </a:ext>
            </a:extLst>
          </p:cNvPr>
          <p:cNvSpPr/>
          <p:nvPr/>
        </p:nvSpPr>
        <p:spPr>
          <a:xfrm>
            <a:off x="5364088" y="2091460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padding</a:t>
            </a:r>
            <a:endParaRPr lang="de-DE" sz="1100" dirty="0">
              <a:latin typeface="Consolas" panose="020B0609020204030204" pitchFamily="49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396E435-F875-047F-9BFF-CA89F7CFE609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4031940" y="1525051"/>
            <a:ext cx="0" cy="56303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BE63970-C038-1479-687E-5F80D3DCCC72}"/>
              </a:ext>
            </a:extLst>
          </p:cNvPr>
          <p:cNvSpPr txBox="1"/>
          <p:nvPr/>
        </p:nvSpPr>
        <p:spPr>
          <a:xfrm>
            <a:off x="4031940" y="1657672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Padding</a:t>
            </a:r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0ECAAAA-F366-2444-549C-C6173C36F4C4}"/>
              </a:ext>
            </a:extLst>
          </p:cNvPr>
          <p:cNvSpPr/>
          <p:nvPr/>
        </p:nvSpPr>
        <p:spPr>
          <a:xfrm rot="5400000">
            <a:off x="4175955" y="218532"/>
            <a:ext cx="240973" cy="4489445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B3BCE4BD-6975-6C49-552F-3878DA88294C}"/>
              </a:ext>
            </a:extLst>
          </p:cNvPr>
          <p:cNvSpPr/>
          <p:nvPr/>
        </p:nvSpPr>
        <p:spPr>
          <a:xfrm rot="5400000">
            <a:off x="1270948" y="1874978"/>
            <a:ext cx="240973" cy="1176553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0AD7D47C-D18B-668D-5744-D8990D9AF64E}"/>
                  </a:ext>
                </a:extLst>
              </p:cNvPr>
              <p:cNvSpPr/>
              <p:nvPr/>
            </p:nvSpPr>
            <p:spPr>
              <a:xfrm>
                <a:off x="3036301" y="2982796"/>
                <a:ext cx="2520280" cy="2160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𝐸𝑛𝑐𝑟𝑦𝑝𝑡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0AD7D47C-D18B-668D-5744-D8990D9A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301" y="2982796"/>
                <a:ext cx="2520280" cy="216024"/>
              </a:xfrm>
              <a:prstGeom prst="rect">
                <a:avLst/>
              </a:prstGeom>
              <a:blipFill>
                <a:blip r:embed="rId2"/>
                <a:stretch>
                  <a:fillRect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33E75956-A5B2-AEC2-89A4-3981D827B8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60334" y="2014841"/>
            <a:ext cx="507067" cy="1644867"/>
          </a:xfrm>
          <a:prstGeom prst="bentConnector4">
            <a:avLst>
              <a:gd name="adj1" fmla="val 99361"/>
              <a:gd name="adj2" fmla="val 53663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D5C8776-B57B-26A4-4A9C-9C15295A672D}"/>
              </a:ext>
            </a:extLst>
          </p:cNvPr>
          <p:cNvSpPr txBox="1"/>
          <p:nvPr/>
        </p:nvSpPr>
        <p:spPr>
          <a:xfrm>
            <a:off x="2105489" y="2802036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AAD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91D43C9-CB42-B7B1-B4DD-CDB04C5424E9}"/>
              </a:ext>
            </a:extLst>
          </p:cNvPr>
          <p:cNvCxnSpPr>
            <a:stCxn id="13" idx="1"/>
            <a:endCxn id="15" idx="0"/>
          </p:cNvCxnSpPr>
          <p:nvPr/>
        </p:nvCxnSpPr>
        <p:spPr>
          <a:xfrm>
            <a:off x="4296441" y="2583741"/>
            <a:ext cx="0" cy="39905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780F572-0D2D-B9D8-3A88-C6201A914DB2}"/>
              </a:ext>
            </a:extLst>
          </p:cNvPr>
          <p:cNvSpPr txBox="1"/>
          <p:nvPr/>
        </p:nvSpPr>
        <p:spPr>
          <a:xfrm>
            <a:off x="4285281" y="2553123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Plaintext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FD8C459-42B7-240C-9EFA-64028A50BF54}"/>
              </a:ext>
            </a:extLst>
          </p:cNvPr>
          <p:cNvSpPr/>
          <p:nvPr/>
        </p:nvSpPr>
        <p:spPr>
          <a:xfrm>
            <a:off x="6395102" y="2982796"/>
            <a:ext cx="843238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fixed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7483BBA-D37A-1060-19C9-4AC4BFD31277}"/>
              </a:ext>
            </a:extLst>
          </p:cNvPr>
          <p:cNvSpPr/>
          <p:nvPr/>
        </p:nvSpPr>
        <p:spPr>
          <a:xfrm>
            <a:off x="7308304" y="2982796"/>
            <a:ext cx="1710432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invocation_ctr</a:t>
            </a:r>
            <a:endParaRPr lang="de-DE" sz="1100" dirty="0">
              <a:latin typeface="Consolas" panose="020B0609020204030204" pitchFamily="49" charset="0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2EAB899-44F8-A476-1126-2AAEEEB56592}"/>
              </a:ext>
            </a:extLst>
          </p:cNvPr>
          <p:cNvCxnSpPr>
            <a:cxnSpLocks/>
            <a:stCxn id="24" idx="1"/>
            <a:endCxn id="15" idx="3"/>
          </p:cNvCxnSpPr>
          <p:nvPr/>
        </p:nvCxnSpPr>
        <p:spPr>
          <a:xfrm flipH="1">
            <a:off x="5556581" y="3090808"/>
            <a:ext cx="838521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E49B303-A268-9C7E-3AFB-5196484F2BE1}"/>
              </a:ext>
            </a:extLst>
          </p:cNvPr>
          <p:cNvSpPr txBox="1"/>
          <p:nvPr/>
        </p:nvSpPr>
        <p:spPr>
          <a:xfrm>
            <a:off x="5633440" y="2803544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Nonce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1" name="Geschweifte Klammer rechts 30">
            <a:extLst>
              <a:ext uri="{FF2B5EF4-FFF2-40B4-BE49-F238E27FC236}">
                <a16:creationId xmlns:a16="http://schemas.microsoft.com/office/drawing/2014/main" id="{090A851C-743A-73A6-A91C-AACF2EDA0CB7}"/>
              </a:ext>
            </a:extLst>
          </p:cNvPr>
          <p:cNvSpPr/>
          <p:nvPr/>
        </p:nvSpPr>
        <p:spPr>
          <a:xfrm rot="5400000">
            <a:off x="7586432" y="2023403"/>
            <a:ext cx="240973" cy="2623633"/>
          </a:xfrm>
          <a:prstGeom prst="rightBrac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261BAB-9A70-163A-03EE-DDBF94C62AB4}"/>
              </a:ext>
            </a:extLst>
          </p:cNvPr>
          <p:cNvSpPr txBox="1"/>
          <p:nvPr/>
        </p:nvSpPr>
        <p:spPr>
          <a:xfrm>
            <a:off x="6580792" y="3429481"/>
            <a:ext cx="2252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Initialized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by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key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exchange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23589A5-98AF-87D3-0D6C-63E33371FB56}"/>
              </a:ext>
            </a:extLst>
          </p:cNvPr>
          <p:cNvSpPr txBox="1"/>
          <p:nvPr/>
        </p:nvSpPr>
        <p:spPr>
          <a:xfrm>
            <a:off x="6539689" y="27487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4 </a:t>
            </a:r>
            <a:r>
              <a:rPr lang="de-DE" sz="1000" dirty="0" err="1">
                <a:solidFill>
                  <a:schemeClr val="tx2"/>
                </a:solidFill>
              </a:rPr>
              <a:t>bytes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61B3A25-D3B6-E26E-0026-4CBA483E87E2}"/>
              </a:ext>
            </a:extLst>
          </p:cNvPr>
          <p:cNvSpPr txBox="1"/>
          <p:nvPr/>
        </p:nvSpPr>
        <p:spPr>
          <a:xfrm>
            <a:off x="7890849" y="27487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8 </a:t>
            </a:r>
            <a:r>
              <a:rPr lang="de-DE" sz="1000" dirty="0" err="1">
                <a:solidFill>
                  <a:schemeClr val="tx2"/>
                </a:solidFill>
              </a:rPr>
              <a:t>bytes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8BE1990-C088-F100-E0AC-0C799D168748}"/>
              </a:ext>
            </a:extLst>
          </p:cNvPr>
          <p:cNvSpPr/>
          <p:nvPr/>
        </p:nvSpPr>
        <p:spPr>
          <a:xfrm>
            <a:off x="6611312" y="3970348"/>
            <a:ext cx="1415211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onsolas" panose="020B0609020204030204" pitchFamily="49" charset="0"/>
              </a:rPr>
              <a:t>tag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E51728C-AA9E-A0E3-17D2-3DF7BAE03279}"/>
              </a:ext>
            </a:extLst>
          </p:cNvPr>
          <p:cNvSpPr/>
          <p:nvPr/>
        </p:nvSpPr>
        <p:spPr>
          <a:xfrm>
            <a:off x="801159" y="3975629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034652B-6EFD-A2ED-281F-88D6B0474886}"/>
              </a:ext>
            </a:extLst>
          </p:cNvPr>
          <p:cNvSpPr/>
          <p:nvPr/>
        </p:nvSpPr>
        <p:spPr>
          <a:xfrm>
            <a:off x="2050244" y="3972870"/>
            <a:ext cx="4489445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6F352BA-CF9E-E7A2-BB6E-F779028E7F0C}"/>
              </a:ext>
            </a:extLst>
          </p:cNvPr>
          <p:cNvCxnSpPr>
            <a:cxnSpLocks/>
            <a:stCxn id="15" idx="2"/>
            <a:endCxn id="37" idx="0"/>
          </p:cNvCxnSpPr>
          <p:nvPr/>
        </p:nvCxnSpPr>
        <p:spPr>
          <a:xfrm flipH="1">
            <a:off x="4294967" y="3198820"/>
            <a:ext cx="1474" cy="77405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DF0FA240-2877-0C60-ED1F-69BC7603B145}"/>
              </a:ext>
            </a:extLst>
          </p:cNvPr>
          <p:cNvCxnSpPr>
            <a:stCxn id="15" idx="2"/>
            <a:endCxn id="35" idx="0"/>
          </p:cNvCxnSpPr>
          <p:nvPr/>
        </p:nvCxnSpPr>
        <p:spPr>
          <a:xfrm rot="16200000" flipH="1">
            <a:off x="5421915" y="2073345"/>
            <a:ext cx="771528" cy="3022477"/>
          </a:xfrm>
          <a:prstGeom prst="bentConnector3">
            <a:avLst>
              <a:gd name="adj1" fmla="val 70334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38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7AD8799F-CC3A-159E-61F1-8333E5CB7849}"/>
              </a:ext>
            </a:extLst>
          </p:cNvPr>
          <p:cNvSpPr/>
          <p:nvPr/>
        </p:nvSpPr>
        <p:spPr>
          <a:xfrm>
            <a:off x="2050244" y="1311610"/>
            <a:ext cx="4489445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7690C-04E8-3351-46F9-01A2EAF0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208456" cy="468000"/>
          </a:xfrm>
        </p:spPr>
        <p:txBody>
          <a:bodyPr/>
          <a:lstStyle/>
          <a:p>
            <a:r>
              <a:rPr lang="de-DE" dirty="0"/>
              <a:t>ChaCha20-Poly1305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Prefix</a:t>
            </a:r>
            <a:r>
              <a:rPr lang="de-DE" dirty="0"/>
              <a:t> </a:t>
            </a:r>
            <a:r>
              <a:rPr lang="de-DE" dirty="0" err="1"/>
              <a:t>Truncation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4B1285-4ACA-651A-AA88-2AFC1D15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23EA29-8FA4-D195-69F6-ADF1E812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68E7DA-0898-8FA2-6057-CF9B9A6BFE8A}"/>
              </a:ext>
            </a:extLst>
          </p:cNvPr>
          <p:cNvSpPr/>
          <p:nvPr/>
        </p:nvSpPr>
        <p:spPr>
          <a:xfrm>
            <a:off x="831470" y="2520000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68261133-5146-28C5-9E91-7AE0F403772B}"/>
                  </a:ext>
                </a:extLst>
              </p:cNvPr>
              <p:cNvSpPr/>
              <p:nvPr/>
            </p:nvSpPr>
            <p:spPr>
              <a:xfrm>
                <a:off x="827584" y="1915805"/>
                <a:ext cx="1177077" cy="2160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𝐶h𝑎𝐶h𝑎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68261133-5146-28C5-9E91-7AE0F4037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15805"/>
                <a:ext cx="1177077" cy="21602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>
            <a:extLst>
              <a:ext uri="{FF2B5EF4-FFF2-40B4-BE49-F238E27FC236}">
                <a16:creationId xmlns:a16="http://schemas.microsoft.com/office/drawing/2014/main" id="{C90C0F50-C072-A7C0-BEEC-1CDC441B6ECB}"/>
              </a:ext>
            </a:extLst>
          </p:cNvPr>
          <p:cNvSpPr/>
          <p:nvPr/>
        </p:nvSpPr>
        <p:spPr>
          <a:xfrm>
            <a:off x="6516216" y="1311610"/>
            <a:ext cx="1415211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onsolas" panose="020B0609020204030204" pitchFamily="49" charset="0"/>
              </a:rPr>
              <a:t>tag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23FEE20-29F9-FBA4-B196-BFB8B21AC500}"/>
              </a:ext>
            </a:extLst>
          </p:cNvPr>
          <p:cNvSpPr/>
          <p:nvPr/>
        </p:nvSpPr>
        <p:spPr>
          <a:xfrm>
            <a:off x="827584" y="1311610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</a:t>
            </a:r>
            <a:r>
              <a:rPr lang="de-DE" sz="1100" dirty="0">
                <a:latin typeface="Consolas" panose="020B0609020204030204" pitchFamily="49" charset="0"/>
              </a:rPr>
              <a:t>. </a:t>
            </a:r>
            <a:r>
              <a:rPr lang="de-DE" sz="1100" dirty="0" err="1">
                <a:latin typeface="Consolas" panose="020B0609020204030204" pitchFamily="49" charset="0"/>
              </a:rPr>
              <a:t>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A17F3850-65FE-F15C-8767-8AEA590F0C90}"/>
                  </a:ext>
                </a:extLst>
              </p:cNvPr>
              <p:cNvSpPr txBox="1"/>
              <p:nvPr/>
            </p:nvSpPr>
            <p:spPr>
              <a:xfrm>
                <a:off x="6818438" y="879562"/>
                <a:ext cx="1281954" cy="30008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A17F3850-65FE-F15C-8767-8AEA590F0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38" y="879562"/>
                <a:ext cx="1281954" cy="300082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019212B-2F7F-AB3B-60C0-71D21DAFBD1B}"/>
              </a:ext>
            </a:extLst>
          </p:cNvPr>
          <p:cNvCxnSpPr>
            <a:cxnSpLocks/>
            <a:stCxn id="22" idx="2"/>
            <a:endCxn id="17" idx="0"/>
          </p:cNvCxnSpPr>
          <p:nvPr/>
        </p:nvCxnSpPr>
        <p:spPr>
          <a:xfrm>
            <a:off x="1416123" y="1527634"/>
            <a:ext cx="0" cy="38817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83F96EB4-D8DB-AE73-C1B5-CE687D565EBF}"/>
              </a:ext>
            </a:extLst>
          </p:cNvPr>
          <p:cNvCxnSpPr>
            <a:cxnSpLocks/>
            <a:stCxn id="17" idx="2"/>
            <a:endCxn id="7" idx="0"/>
          </p:cNvCxnSpPr>
          <p:nvPr/>
        </p:nvCxnSpPr>
        <p:spPr>
          <a:xfrm>
            <a:off x="1416123" y="2131829"/>
            <a:ext cx="3886" cy="38817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C124288D-AF73-45C0-3C50-BB23F2B44663}"/>
              </a:ext>
            </a:extLst>
          </p:cNvPr>
          <p:cNvSpPr/>
          <p:nvPr/>
        </p:nvSpPr>
        <p:spPr>
          <a:xfrm>
            <a:off x="2050244" y="2520000"/>
            <a:ext cx="4489445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encrypted</a:t>
            </a:r>
            <a:r>
              <a:rPr lang="de-DE" sz="1100" dirty="0">
                <a:latin typeface="Consolas" panose="020B0609020204030204" pitchFamily="49" charset="0"/>
              </a:rPr>
              <a:t> packet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CBF9D98E-9683-CC2C-1150-E1DC29FD9593}"/>
              </a:ext>
            </a:extLst>
          </p:cNvPr>
          <p:cNvSpPr/>
          <p:nvPr/>
        </p:nvSpPr>
        <p:spPr>
          <a:xfrm>
            <a:off x="6581386" y="2520000"/>
            <a:ext cx="1415211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onsolas" panose="020B0609020204030204" pitchFamily="49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4727C230-C6AC-279D-4230-BD30E53A5D4D}"/>
                  </a:ext>
                </a:extLst>
              </p:cNvPr>
              <p:cNvSpPr/>
              <p:nvPr/>
            </p:nvSpPr>
            <p:spPr>
              <a:xfrm>
                <a:off x="3338279" y="3189271"/>
                <a:ext cx="1913376" cy="2160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𝐶h𝑎𝐶h𝑎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𝑃𝑜𝑙𝑦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1305</m:t>
                          </m:r>
                        </m:e>
                        <m:sub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e-DE" sz="11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4727C230-C6AC-279D-4230-BD30E53A5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79" y="3189271"/>
                <a:ext cx="1913376" cy="216024"/>
              </a:xfrm>
              <a:prstGeom prst="rect">
                <a:avLst/>
              </a:prstGeom>
              <a:blipFill>
                <a:blip r:embed="rId4"/>
                <a:stretch>
                  <a:fillRect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hteck 49">
            <a:extLst>
              <a:ext uri="{FF2B5EF4-FFF2-40B4-BE49-F238E27FC236}">
                <a16:creationId xmlns:a16="http://schemas.microsoft.com/office/drawing/2014/main" id="{D126AB22-C54D-C0A1-E751-45B05F398DE9}"/>
              </a:ext>
            </a:extLst>
          </p:cNvPr>
          <p:cNvSpPr/>
          <p:nvPr/>
        </p:nvSpPr>
        <p:spPr>
          <a:xfrm>
            <a:off x="2051720" y="3858542"/>
            <a:ext cx="648072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>
                <a:latin typeface="Consolas" panose="020B0609020204030204" pitchFamily="49" charset="0"/>
              </a:rPr>
              <a:t>padding_length</a:t>
            </a:r>
            <a:endParaRPr lang="de-DE" sz="800" dirty="0">
              <a:latin typeface="Consolas" panose="020B0609020204030204" pitchFamily="49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473E0A9A-B61F-4800-DF9A-CE999E32A156}"/>
              </a:ext>
            </a:extLst>
          </p:cNvPr>
          <p:cNvSpPr/>
          <p:nvPr/>
        </p:nvSpPr>
        <p:spPr>
          <a:xfrm>
            <a:off x="2771800" y="3858542"/>
            <a:ext cx="25202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payload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B78D491-A84C-07D2-50C7-46F6F2CF5D93}"/>
              </a:ext>
            </a:extLst>
          </p:cNvPr>
          <p:cNvSpPr/>
          <p:nvPr/>
        </p:nvSpPr>
        <p:spPr>
          <a:xfrm>
            <a:off x="5364088" y="3861917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padding</a:t>
            </a:r>
            <a:endParaRPr lang="de-DE" sz="1100" dirty="0">
              <a:latin typeface="Consolas" panose="020B0609020204030204" pitchFamily="49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A581FDC1-A178-FF4C-7A0B-E1A77D938A76}"/>
              </a:ext>
            </a:extLst>
          </p:cNvPr>
          <p:cNvSpPr/>
          <p:nvPr/>
        </p:nvSpPr>
        <p:spPr>
          <a:xfrm>
            <a:off x="831470" y="3858542"/>
            <a:ext cx="11770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packet_length</a:t>
            </a:r>
            <a:endParaRPr lang="de-DE" sz="1100" dirty="0">
              <a:latin typeface="Consolas" panose="020B0609020204030204" pitchFamily="49" charset="0"/>
            </a:endParaRPr>
          </a:p>
        </p:txBody>
      </p:sp>
      <p:cxnSp>
        <p:nvCxnSpPr>
          <p:cNvPr id="56" name="Verbinder: gewinkelt 55">
            <a:extLst>
              <a:ext uri="{FF2B5EF4-FFF2-40B4-BE49-F238E27FC236}">
                <a16:creationId xmlns:a16="http://schemas.microsoft.com/office/drawing/2014/main" id="{481C2350-1FF1-60C8-BE2E-50C2BF76BBAB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rot="5400000">
            <a:off x="5565357" y="1465635"/>
            <a:ext cx="453247" cy="2994025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72F9C952-01C5-A028-7E16-0367D1AC3C82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>
            <a:off x="4294967" y="2736024"/>
            <a:ext cx="0" cy="453247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CC963D58-A7A5-80F9-7F09-EE9450918B88}"/>
              </a:ext>
            </a:extLst>
          </p:cNvPr>
          <p:cNvCxnSpPr>
            <a:cxnSpLocks/>
            <a:stCxn id="46" idx="2"/>
            <a:endCxn id="53" idx="0"/>
          </p:cNvCxnSpPr>
          <p:nvPr/>
        </p:nvCxnSpPr>
        <p:spPr>
          <a:xfrm rot="16200000" flipH="1">
            <a:off x="4895486" y="2804776"/>
            <a:ext cx="456622" cy="1657660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er: gewinkelt 68">
            <a:extLst>
              <a:ext uri="{FF2B5EF4-FFF2-40B4-BE49-F238E27FC236}">
                <a16:creationId xmlns:a16="http://schemas.microsoft.com/office/drawing/2014/main" id="{8808F22D-71A9-2D4E-E2D7-4DD4E021B9E0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 rot="5400000">
            <a:off x="3108739" y="2672313"/>
            <a:ext cx="453247" cy="1919211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0F23F7D4-0299-D9B9-26FF-C16DEDE126E7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4294967" y="3405295"/>
            <a:ext cx="1" cy="46141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>
            <a:extLst>
              <a:ext uri="{FF2B5EF4-FFF2-40B4-BE49-F238E27FC236}">
                <a16:creationId xmlns:a16="http://schemas.microsoft.com/office/drawing/2014/main" id="{800AC916-CAA7-38F4-C40D-4EA2EB0765F4}"/>
              </a:ext>
            </a:extLst>
          </p:cNvPr>
          <p:cNvSpPr/>
          <p:nvPr/>
        </p:nvSpPr>
        <p:spPr>
          <a:xfrm>
            <a:off x="6887828" y="3185998"/>
            <a:ext cx="1416688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Consolas" panose="020B0609020204030204" pitchFamily="49" charset="0"/>
              </a:rPr>
              <a:t>sequence_number</a:t>
            </a:r>
            <a:endParaRPr lang="de-DE" sz="1100" dirty="0">
              <a:latin typeface="Consolas" panose="020B0609020204030204" pitchFamily="49" charset="0"/>
            </a:endParaRP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AAE75511-A1D3-2953-CF5B-FC71DCAA814E}"/>
              </a:ext>
            </a:extLst>
          </p:cNvPr>
          <p:cNvCxnSpPr>
            <a:cxnSpLocks/>
            <a:stCxn id="75" idx="1"/>
            <a:endCxn id="46" idx="3"/>
          </p:cNvCxnSpPr>
          <p:nvPr/>
        </p:nvCxnSpPr>
        <p:spPr>
          <a:xfrm flipH="1">
            <a:off x="5251655" y="3294010"/>
            <a:ext cx="1636173" cy="327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1F490CC4-DFD0-BF6E-6393-095FE0264AEC}"/>
              </a:ext>
            </a:extLst>
          </p:cNvPr>
          <p:cNvSpPr txBox="1"/>
          <p:nvPr/>
        </p:nvSpPr>
        <p:spPr>
          <a:xfrm>
            <a:off x="5903982" y="3022013"/>
            <a:ext cx="7091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Nonce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0712C2A-A23E-F96B-7555-BE74A1545F5F}"/>
              </a:ext>
            </a:extLst>
          </p:cNvPr>
          <p:cNvSpPr txBox="1"/>
          <p:nvPr/>
        </p:nvSpPr>
        <p:spPr>
          <a:xfrm>
            <a:off x="7268645" y="2963740"/>
            <a:ext cx="647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Consolas" panose="020B0609020204030204" pitchFamily="49" charset="0"/>
              </a:rPr>
              <a:t>8 Byte</a:t>
            </a:r>
            <a:endParaRPr lang="de-DE" sz="1000" dirty="0">
              <a:solidFill>
                <a:schemeClr val="tx2"/>
              </a:solidFill>
            </a:endParaRPr>
          </a:p>
        </p:txBody>
      </p: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FB19E181-3855-60C6-C843-A096ACB5D2F0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416123" y="1671650"/>
            <a:ext cx="1922156" cy="1625633"/>
          </a:xfrm>
          <a:prstGeom prst="bentConnector3">
            <a:avLst>
              <a:gd name="adj1" fmla="val -47035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>
            <a:extLst>
              <a:ext uri="{FF2B5EF4-FFF2-40B4-BE49-F238E27FC236}">
                <a16:creationId xmlns:a16="http://schemas.microsoft.com/office/drawing/2014/main" id="{B2B84AC0-29D3-BBD3-35B8-39F2B44DBB45}"/>
              </a:ext>
            </a:extLst>
          </p:cNvPr>
          <p:cNvSpPr txBox="1"/>
          <p:nvPr/>
        </p:nvSpPr>
        <p:spPr>
          <a:xfrm>
            <a:off x="2145418" y="3032711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AAD</a:t>
            </a:r>
          </a:p>
        </p:txBody>
      </p:sp>
    </p:spTree>
    <p:extLst>
      <p:ext uri="{BB962C8B-B14F-4D97-AF65-F5344CB8AC3E}">
        <p14:creationId xmlns:p14="http://schemas.microsoft.com/office/powerpoint/2010/main" val="1260323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ED19F-7E25-B6A4-5977-CDCCDC85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Practical Impact of Our Attack Varies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494F1B-3A4B-B73D-3717-128028DC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Truncating </a:t>
            </a:r>
            <a:r>
              <a:rPr lang="en-US" cap="small" noProof="0" dirty="0" err="1">
                <a:latin typeface="Consolas" panose="020B0609020204030204" pitchFamily="49" charset="0"/>
              </a:rPr>
              <a:t>ExtInfo</a:t>
            </a:r>
            <a:r>
              <a:rPr lang="en-US" noProof="0" dirty="0"/>
              <a:t> After Handshake (</a:t>
            </a:r>
            <a:r>
              <a:rPr lang="en-US" i="1" noProof="0" dirty="0"/>
              <a:t>Extension Downgrade Attack</a:t>
            </a:r>
            <a:r>
              <a:rPr lang="en-US" noProof="0" dirty="0"/>
              <a:t>)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Impact varies depending on extensions sent by server / recognized by client</a:t>
            </a:r>
          </a:p>
          <a:p>
            <a:pPr marL="753750" lvl="3" indent="-285750">
              <a:buFont typeface="Arial" panose="020B0604020202020204" pitchFamily="34" charset="0"/>
              <a:buChar char="•"/>
            </a:pPr>
            <a:r>
              <a:rPr lang="en-US" noProof="0" dirty="0"/>
              <a:t>Stripping server-sig-</a:t>
            </a:r>
            <a:r>
              <a:rPr lang="en-US" noProof="0" dirty="0" err="1"/>
              <a:t>algs</a:t>
            </a:r>
            <a:r>
              <a:rPr lang="en-US" noProof="0" dirty="0"/>
              <a:t> can disable RSA-SHA2 support at the client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Works against all compliant SSH implementations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Malicious </a:t>
            </a:r>
            <a:r>
              <a:rPr lang="en-US" cap="small" noProof="0" dirty="0" err="1">
                <a:latin typeface="Consolas" panose="020B0609020204030204" pitchFamily="49" charset="0"/>
              </a:rPr>
              <a:t>ExtInfo</a:t>
            </a:r>
            <a:r>
              <a:rPr lang="en-US" noProof="0" dirty="0"/>
              <a:t> (</a:t>
            </a:r>
            <a:r>
              <a:rPr lang="en-US" i="1" noProof="0" dirty="0"/>
              <a:t>Rogue Extension Negotiation Attack</a:t>
            </a:r>
            <a:r>
              <a:rPr lang="en-US" noProof="0" dirty="0"/>
              <a:t>)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Impact limited by supported extensions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Limited to non-compliant SSH implementations accepting </a:t>
            </a:r>
            <a:r>
              <a:rPr lang="en-US" cap="small" noProof="0" dirty="0" err="1">
                <a:latin typeface="Consolas" panose="020B0609020204030204" pitchFamily="49" charset="0"/>
              </a:rPr>
              <a:t>ExtInfo</a:t>
            </a:r>
            <a:r>
              <a:rPr lang="en-US" noProof="0" dirty="0"/>
              <a:t> before </a:t>
            </a:r>
            <a:r>
              <a:rPr lang="en-US" cap="small" noProof="0" dirty="0" err="1">
                <a:latin typeface="Consolas" panose="020B0609020204030204" pitchFamily="49" charset="0"/>
              </a:rPr>
              <a:t>NewKeys</a:t>
            </a:r>
            <a:endParaRPr lang="en-US" cap="small" noProof="0" dirty="0">
              <a:latin typeface="Consolas" panose="020B0609020204030204" pitchFamily="49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347F10-BC23-167E-62A6-F591644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5C828D-8ECC-A85F-3910-FA79181E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112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E1F77-5AB9-B748-5FAE-0D5F3216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Server-Sig-</a:t>
            </a:r>
            <a:r>
              <a:rPr lang="en-US" dirty="0" err="1"/>
              <a:t>Algs</a:t>
            </a:r>
            <a:r>
              <a:rPr lang="en-US" dirty="0"/>
              <a:t> Is The Most Common Server-Side SSH Extension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43845AE-650F-357B-E37A-5F1E53809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795" y="1531144"/>
            <a:ext cx="4768409" cy="208121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5E983B-9F51-4807-E210-9AADCB50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45809B-EB55-A43F-4711-61606126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933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9842E-6A5F-1AC2-9696-DDFFB446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Today: Almost 8 million servers ship „strict kex“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FF43927-967E-24A5-8035-16FAF7222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68313" y="1032076"/>
            <a:ext cx="7559675" cy="3138084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2B80E0-1E48-041F-DA16-586217CD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735169-612A-38B5-5E54-E3C5E2FB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35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438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83912-2C44-CDCF-2D25-1251C744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We Contacted ~ 30 Vendors During Disclosure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15696A3-F9F0-218E-C502-62B028F3C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830722"/>
              </p:ext>
            </p:extLst>
          </p:nvPr>
        </p:nvGraphicFramePr>
        <p:xfrm>
          <a:off x="468313" y="917575"/>
          <a:ext cx="7559675" cy="302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BE054-6406-D1CB-18BB-5F10ABA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A6E01C-BC85-7FD2-8D91-0124FCB9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2C632D02-6581-4773-5B57-3F1778C53FE3}"/>
              </a:ext>
            </a:extLst>
          </p:cNvPr>
          <p:cNvSpPr txBox="1">
            <a:spLocks/>
          </p:cNvSpPr>
          <p:nvPr/>
        </p:nvSpPr>
        <p:spPr>
          <a:xfrm>
            <a:off x="468000" y="4083918"/>
            <a:ext cx="7560000" cy="2000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/>
            <a:r>
              <a:rPr lang="de-DE" sz="1600" dirty="0" err="1"/>
              <a:t>Thanks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all </a:t>
            </a:r>
            <a:r>
              <a:rPr lang="de-DE" sz="1600" dirty="0" err="1"/>
              <a:t>involved</a:t>
            </a:r>
            <a:r>
              <a:rPr lang="de-DE" sz="1600" dirty="0"/>
              <a:t> </a:t>
            </a:r>
            <a:r>
              <a:rPr lang="de-DE" sz="1600" dirty="0" err="1"/>
              <a:t>parties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flawless</a:t>
            </a:r>
            <a:r>
              <a:rPr lang="de-DE" sz="1600" dirty="0"/>
              <a:t> </a:t>
            </a:r>
            <a:r>
              <a:rPr lang="de-DE" sz="1600" dirty="0" err="1"/>
              <a:t>responsible</a:t>
            </a:r>
            <a:r>
              <a:rPr lang="de-DE" sz="1600" dirty="0"/>
              <a:t> </a:t>
            </a:r>
            <a:r>
              <a:rPr lang="de-DE" sz="1600" dirty="0" err="1"/>
              <a:t>disclosure</a:t>
            </a:r>
            <a:r>
              <a:rPr lang="de-DE" sz="1600" dirty="0"/>
              <a:t> </a:t>
            </a:r>
            <a:r>
              <a:rPr lang="de-DE" sz="1600" dirty="0" err="1"/>
              <a:t>process</a:t>
            </a:r>
            <a:r>
              <a:rPr lang="de-DE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24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9536C-B04A-4619-9990-2DD4E896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en-US" noProof="0" dirty="0"/>
              <a:t>The SSH TLP Has Four Major Security Goals</a:t>
            </a: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B7F78CF7-806F-9F03-7DDD-D1C2E11408A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15144186"/>
              </p:ext>
            </p:extLst>
          </p:nvPr>
        </p:nvGraphicFramePr>
        <p:xfrm>
          <a:off x="468000" y="918000"/>
          <a:ext cx="8172000" cy="336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C2D81BF4-DCB8-F8F9-8DBD-35FFF327DEEB}"/>
              </a:ext>
            </a:extLst>
          </p:cNvPr>
          <p:cNvSpPr/>
          <p:nvPr/>
        </p:nvSpPr>
        <p:spPr>
          <a:xfrm>
            <a:off x="2195736" y="3451788"/>
            <a:ext cx="2592288" cy="992170"/>
          </a:xfrm>
          <a:prstGeom prst="wedgeRectCallout">
            <a:avLst>
              <a:gd name="adj1" fmla="val -5190"/>
              <a:gd name="adj2" fmla="val -7722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Finding</a:t>
            </a:r>
            <a:r>
              <a:rPr lang="de-DE" b="1" dirty="0"/>
              <a:t>: </a:t>
            </a:r>
            <a:r>
              <a:rPr lang="de-DE" dirty="0"/>
              <a:t>SSH </a:t>
            </a:r>
            <a:r>
              <a:rPr lang="de-DE" dirty="0" err="1"/>
              <a:t>fails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secure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b="1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EDD0ECF3-71B2-ED54-E36A-254E077D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49BBCFA-BE07-8D11-9853-13C22C4C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790FF-7BA6-36D1-CD90-5D5163FF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Adopted Various Authenticated Encryption Modes Over The Years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2C03C7A-7A08-5D4D-8CAA-955CA2296FDF}"/>
              </a:ext>
            </a:extLst>
          </p:cNvPr>
          <p:cNvGrpSpPr/>
          <p:nvPr/>
        </p:nvGrpSpPr>
        <p:grpSpPr>
          <a:xfrm>
            <a:off x="1554480" y="917575"/>
            <a:ext cx="5671747" cy="3367088"/>
            <a:chOff x="1554480" y="917575"/>
            <a:chExt cx="5671747" cy="3367088"/>
          </a:xfrm>
        </p:grpSpPr>
        <p:sp>
          <p:nvSpPr>
            <p:cNvPr id="8" name="Form 7">
              <a:extLst>
                <a:ext uri="{FF2B5EF4-FFF2-40B4-BE49-F238E27FC236}">
                  <a16:creationId xmlns:a16="http://schemas.microsoft.com/office/drawing/2014/main" id="{8F24A6AB-4460-3C84-4DBD-0672E31B29B5}"/>
                </a:ext>
              </a:extLst>
            </p:cNvPr>
            <p:cNvSpPr/>
            <p:nvPr/>
          </p:nvSpPr>
          <p:spPr>
            <a:xfrm>
              <a:off x="1554480" y="917575"/>
              <a:ext cx="5387340" cy="3367088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BFB57CB-17F4-EC2C-FC3E-AF6B5C61603A}"/>
                </a:ext>
              </a:extLst>
            </p:cNvPr>
            <p:cNvSpPr/>
            <p:nvPr/>
          </p:nvSpPr>
          <p:spPr>
            <a:xfrm>
              <a:off x="2085133" y="3421341"/>
              <a:ext cx="123908" cy="1239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9063F07-56D3-2D2F-B31A-4073C5D114C8}"/>
                </a:ext>
              </a:extLst>
            </p:cNvPr>
            <p:cNvSpPr/>
            <p:nvPr/>
          </p:nvSpPr>
          <p:spPr>
            <a:xfrm>
              <a:off x="2147087" y="3483296"/>
              <a:ext cx="2136881" cy="801366"/>
            </a:xfrm>
            <a:custGeom>
              <a:avLst/>
              <a:gdLst>
                <a:gd name="connsiteX0" fmla="*/ 0 w 705741"/>
                <a:gd name="connsiteY0" fmla="*/ 0 h 801366"/>
                <a:gd name="connsiteX1" fmla="*/ 705741 w 705741"/>
                <a:gd name="connsiteY1" fmla="*/ 0 h 801366"/>
                <a:gd name="connsiteX2" fmla="*/ 705741 w 705741"/>
                <a:gd name="connsiteY2" fmla="*/ 801366 h 801366"/>
                <a:gd name="connsiteX3" fmla="*/ 0 w 705741"/>
                <a:gd name="connsiteY3" fmla="*/ 801366 h 801366"/>
                <a:gd name="connsiteX4" fmla="*/ 0 w 705741"/>
                <a:gd name="connsiteY4" fmla="*/ 0 h 80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741" h="801366">
                  <a:moveTo>
                    <a:pt x="0" y="0"/>
                  </a:moveTo>
                  <a:lnTo>
                    <a:pt x="705741" y="0"/>
                  </a:lnTo>
                  <a:lnTo>
                    <a:pt x="705741" y="801366"/>
                  </a:lnTo>
                  <a:lnTo>
                    <a:pt x="0" y="801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657" tIns="0" rIns="0" bIns="0" numCol="1" spcCol="1270" anchor="t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2"/>
                  </a:solidFill>
                </a:rPr>
                <a:t>1997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endParaRPr lang="en-US" sz="1600" kern="1200" dirty="0">
                <a:solidFill>
                  <a:schemeClr val="tx2"/>
                </a:solidFill>
              </a:endParaRPr>
            </a:p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chemeClr val="tx2"/>
                  </a:solidFill>
                </a:rPr>
                <a:t>CBC-</a:t>
              </a:r>
              <a:r>
                <a:rPr lang="en-US" sz="1600" dirty="0" err="1">
                  <a:solidFill>
                    <a:schemeClr val="tx2"/>
                  </a:solidFill>
                </a:rPr>
                <a:t>EaM</a:t>
              </a:r>
              <a:br>
                <a:rPr lang="en-US" sz="1600" dirty="0">
                  <a:solidFill>
                    <a:schemeClr val="tx2"/>
                  </a:solidFill>
                </a:rPr>
              </a:br>
              <a:r>
                <a:rPr lang="en-US" sz="1600" dirty="0">
                  <a:solidFill>
                    <a:schemeClr val="tx2"/>
                  </a:solidFill>
                </a:rPr>
                <a:t>(Encrypt-and-MAC)</a:t>
              </a:r>
              <a:endParaRPr lang="en-US" sz="1600" kern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05EB5F4-513B-0297-D1DE-D334D770B19B}"/>
                </a:ext>
              </a:extLst>
            </p:cNvPr>
            <p:cNvSpPr/>
            <p:nvPr/>
          </p:nvSpPr>
          <p:spPr>
            <a:xfrm>
              <a:off x="2755857" y="2776880"/>
              <a:ext cx="193944" cy="1939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8C1E1D1-EDF4-63B1-FF10-FA07EAB1A378}"/>
                </a:ext>
              </a:extLst>
            </p:cNvPr>
            <p:cNvSpPr/>
            <p:nvPr/>
          </p:nvSpPr>
          <p:spPr>
            <a:xfrm>
              <a:off x="2852829" y="2873853"/>
              <a:ext cx="1548858" cy="1410809"/>
            </a:xfrm>
            <a:custGeom>
              <a:avLst/>
              <a:gdLst>
                <a:gd name="connsiteX0" fmla="*/ 0 w 894298"/>
                <a:gd name="connsiteY0" fmla="*/ 0 h 1410809"/>
                <a:gd name="connsiteX1" fmla="*/ 894298 w 894298"/>
                <a:gd name="connsiteY1" fmla="*/ 0 h 1410809"/>
                <a:gd name="connsiteX2" fmla="*/ 894298 w 894298"/>
                <a:gd name="connsiteY2" fmla="*/ 1410809 h 1410809"/>
                <a:gd name="connsiteX3" fmla="*/ 0 w 894298"/>
                <a:gd name="connsiteY3" fmla="*/ 1410809 h 1410809"/>
                <a:gd name="connsiteX4" fmla="*/ 0 w 894298"/>
                <a:gd name="connsiteY4" fmla="*/ 0 h 14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298" h="1410809">
                  <a:moveTo>
                    <a:pt x="0" y="0"/>
                  </a:moveTo>
                  <a:lnTo>
                    <a:pt x="894298" y="0"/>
                  </a:lnTo>
                  <a:lnTo>
                    <a:pt x="894298" y="1410809"/>
                  </a:lnTo>
                  <a:lnTo>
                    <a:pt x="0" y="14108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7" tIns="0" rIns="0" bIns="0" numCol="1" spcCol="1270" anchor="t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2"/>
                  </a:solidFill>
                </a:rPr>
                <a:t>2003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br>
                <a:rPr lang="en-US" sz="1600" kern="1200" dirty="0">
                  <a:solidFill>
                    <a:schemeClr val="tx2"/>
                  </a:solidFill>
                </a:rPr>
              </a:br>
              <a:r>
                <a:rPr lang="en-US" sz="1600" kern="1200" dirty="0">
                  <a:solidFill>
                    <a:schemeClr val="tx2"/>
                  </a:solidFill>
                </a:rPr>
                <a:t>CTR-</a:t>
              </a:r>
              <a:r>
                <a:rPr lang="en-US" sz="1600" kern="1200" dirty="0" err="1">
                  <a:solidFill>
                    <a:schemeClr val="tx2"/>
                  </a:solidFill>
                </a:rPr>
                <a:t>EaM</a:t>
              </a:r>
              <a:endParaRPr lang="en-US" sz="1600" kern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9A9E4D1-8A6C-6FED-EAD5-2E7B49364C04}"/>
                </a:ext>
              </a:extLst>
            </p:cNvPr>
            <p:cNvSpPr/>
            <p:nvPr/>
          </p:nvSpPr>
          <p:spPr>
            <a:xfrm>
              <a:off x="3617831" y="2263063"/>
              <a:ext cx="258592" cy="258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F6F5BDD-4487-3C87-FCE1-2FD43A861C88}"/>
                </a:ext>
              </a:extLst>
            </p:cNvPr>
            <p:cNvSpPr/>
            <p:nvPr/>
          </p:nvSpPr>
          <p:spPr>
            <a:xfrm>
              <a:off x="3747126" y="2392359"/>
              <a:ext cx="3272873" cy="1892303"/>
            </a:xfrm>
            <a:custGeom>
              <a:avLst/>
              <a:gdLst>
                <a:gd name="connsiteX0" fmla="*/ 0 w 1039756"/>
                <a:gd name="connsiteY0" fmla="*/ 0 h 1892303"/>
                <a:gd name="connsiteX1" fmla="*/ 1039756 w 1039756"/>
                <a:gd name="connsiteY1" fmla="*/ 0 h 1892303"/>
                <a:gd name="connsiteX2" fmla="*/ 1039756 w 1039756"/>
                <a:gd name="connsiteY2" fmla="*/ 1892303 h 1892303"/>
                <a:gd name="connsiteX3" fmla="*/ 0 w 1039756"/>
                <a:gd name="connsiteY3" fmla="*/ 1892303 h 1892303"/>
                <a:gd name="connsiteX4" fmla="*/ 0 w 1039756"/>
                <a:gd name="connsiteY4" fmla="*/ 0 h 189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756" h="1892303">
                  <a:moveTo>
                    <a:pt x="0" y="0"/>
                  </a:moveTo>
                  <a:lnTo>
                    <a:pt x="1039756" y="0"/>
                  </a:lnTo>
                  <a:lnTo>
                    <a:pt x="1039756" y="1892303"/>
                  </a:lnTo>
                  <a:lnTo>
                    <a:pt x="0" y="18923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023" tIns="0" rIns="0" bIns="0" numCol="1" spcCol="1270" anchor="t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2"/>
                  </a:solidFill>
                </a:rPr>
                <a:t>2007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br>
                <a:rPr lang="en-US" sz="1600" kern="1200" dirty="0">
                  <a:solidFill>
                    <a:schemeClr val="tx2"/>
                  </a:solidFill>
                </a:rPr>
              </a:br>
              <a:r>
                <a:rPr lang="en-US" sz="1600" kern="1200" dirty="0">
                  <a:solidFill>
                    <a:schemeClr val="tx2"/>
                  </a:solidFill>
                </a:rPr>
                <a:t>GCM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93278F7-D93F-6BB5-DCA9-91EA57954D2C}"/>
                </a:ext>
              </a:extLst>
            </p:cNvPr>
            <p:cNvSpPr/>
            <p:nvPr/>
          </p:nvSpPr>
          <p:spPr>
            <a:xfrm>
              <a:off x="4619877" y="1861706"/>
              <a:ext cx="334015" cy="3340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F757DBE-7883-CE85-DAB1-CC43A9BB62BB}"/>
                </a:ext>
              </a:extLst>
            </p:cNvPr>
            <p:cNvSpPr/>
            <p:nvPr/>
          </p:nvSpPr>
          <p:spPr>
            <a:xfrm>
              <a:off x="4786882" y="2028714"/>
              <a:ext cx="2089373" cy="2255948"/>
            </a:xfrm>
            <a:custGeom>
              <a:avLst/>
              <a:gdLst>
                <a:gd name="connsiteX0" fmla="*/ 0 w 1077468"/>
                <a:gd name="connsiteY0" fmla="*/ 0 h 2255948"/>
                <a:gd name="connsiteX1" fmla="*/ 1077468 w 1077468"/>
                <a:gd name="connsiteY1" fmla="*/ 0 h 2255948"/>
                <a:gd name="connsiteX2" fmla="*/ 1077468 w 1077468"/>
                <a:gd name="connsiteY2" fmla="*/ 2255948 h 2255948"/>
                <a:gd name="connsiteX3" fmla="*/ 0 w 1077468"/>
                <a:gd name="connsiteY3" fmla="*/ 2255948 h 2255948"/>
                <a:gd name="connsiteX4" fmla="*/ 0 w 1077468"/>
                <a:gd name="connsiteY4" fmla="*/ 0 h 225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468" h="2255948">
                  <a:moveTo>
                    <a:pt x="0" y="0"/>
                  </a:moveTo>
                  <a:lnTo>
                    <a:pt x="1077468" y="0"/>
                  </a:lnTo>
                  <a:lnTo>
                    <a:pt x="1077468" y="2255948"/>
                  </a:lnTo>
                  <a:lnTo>
                    <a:pt x="0" y="22559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988" tIns="0" rIns="0" bIns="0" numCol="1" spcCol="1270" anchor="t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2"/>
                  </a:solidFill>
                </a:rPr>
                <a:t>2012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br>
                <a:rPr lang="en-US" sz="1600" kern="1200" dirty="0">
                  <a:solidFill>
                    <a:schemeClr val="tx2"/>
                  </a:solidFill>
                </a:rPr>
              </a:br>
              <a:r>
                <a:rPr lang="en-US" sz="1600" kern="1200" dirty="0">
                  <a:solidFill>
                    <a:schemeClr val="tx2"/>
                  </a:solidFill>
                </a:rPr>
                <a:t>CBC-</a:t>
              </a:r>
              <a:r>
                <a:rPr lang="en-US" sz="1600" kern="1200" dirty="0" err="1">
                  <a:solidFill>
                    <a:schemeClr val="tx2"/>
                  </a:solidFill>
                </a:rPr>
                <a:t>EtM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r>
                <a:rPr lang="en-US" sz="1600" kern="1200" dirty="0">
                  <a:solidFill>
                    <a:schemeClr val="tx2"/>
                  </a:solidFill>
                </a:rPr>
                <a:t>CTR-</a:t>
              </a:r>
              <a:r>
                <a:rPr lang="en-US" sz="1600" kern="1200" dirty="0" err="1">
                  <a:solidFill>
                    <a:schemeClr val="tx2"/>
                  </a:solidFill>
                </a:rPr>
                <a:t>EtM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r>
                <a:rPr lang="en-US" sz="1600" kern="1200" dirty="0">
                  <a:solidFill>
                    <a:schemeClr val="tx2"/>
                  </a:solidFill>
                </a:rPr>
                <a:t>(Encrypt-then-MAC)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3757EA7-2539-7B5B-0638-069E9949C988}"/>
                </a:ext>
              </a:extLst>
            </p:cNvPr>
            <p:cNvSpPr/>
            <p:nvPr/>
          </p:nvSpPr>
          <p:spPr>
            <a:xfrm>
              <a:off x="5651552" y="1593686"/>
              <a:ext cx="425599" cy="425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A155B85-3CAD-C002-084E-EB2C3002D125}"/>
                </a:ext>
              </a:extLst>
            </p:cNvPr>
            <p:cNvSpPr/>
            <p:nvPr/>
          </p:nvSpPr>
          <p:spPr>
            <a:xfrm>
              <a:off x="5864352" y="1806486"/>
              <a:ext cx="1361875" cy="2478176"/>
            </a:xfrm>
            <a:custGeom>
              <a:avLst/>
              <a:gdLst>
                <a:gd name="connsiteX0" fmla="*/ 0 w 1077468"/>
                <a:gd name="connsiteY0" fmla="*/ 0 h 2478176"/>
                <a:gd name="connsiteX1" fmla="*/ 1077468 w 1077468"/>
                <a:gd name="connsiteY1" fmla="*/ 0 h 2478176"/>
                <a:gd name="connsiteX2" fmla="*/ 1077468 w 1077468"/>
                <a:gd name="connsiteY2" fmla="*/ 2478176 h 2478176"/>
                <a:gd name="connsiteX3" fmla="*/ 0 w 1077468"/>
                <a:gd name="connsiteY3" fmla="*/ 2478176 h 2478176"/>
                <a:gd name="connsiteX4" fmla="*/ 0 w 1077468"/>
                <a:gd name="connsiteY4" fmla="*/ 0 h 247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468" h="2478176">
                  <a:moveTo>
                    <a:pt x="0" y="0"/>
                  </a:moveTo>
                  <a:lnTo>
                    <a:pt x="1077468" y="0"/>
                  </a:lnTo>
                  <a:lnTo>
                    <a:pt x="1077468" y="2478176"/>
                  </a:lnTo>
                  <a:lnTo>
                    <a:pt x="0" y="24781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517" tIns="0" rIns="0" bIns="0" numCol="1" spcCol="1270" anchor="t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2"/>
                  </a:solidFill>
                </a:rPr>
                <a:t>2013</a:t>
              </a:r>
              <a:br>
                <a:rPr lang="en-US" sz="1600" kern="1200" dirty="0">
                  <a:solidFill>
                    <a:schemeClr val="tx2"/>
                  </a:solidFill>
                </a:rPr>
              </a:br>
              <a:br>
                <a:rPr lang="en-US" sz="1600" kern="1200" dirty="0">
                  <a:solidFill>
                    <a:schemeClr val="tx2"/>
                  </a:solidFill>
                </a:rPr>
              </a:br>
              <a:r>
                <a:rPr lang="en-US" sz="1600" kern="1200" dirty="0">
                  <a:solidFill>
                    <a:schemeClr val="tx2"/>
                  </a:solidFill>
                </a:rPr>
                <a:t>ChaCha20-Poly1305</a:t>
              </a:r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F3BA3C-89D2-6604-8211-92C850D2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6C43F7-FC56-131B-87FD-DEC252F5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20" name="Grafik 19" descr="Ein Bild, das Zeichnung, Animation, Clipart, Animierter Cartoon enthält.&#10;&#10;Automatisch generierte Beschreibung">
            <a:extLst>
              <a:ext uri="{FF2B5EF4-FFF2-40B4-BE49-F238E27FC236}">
                <a16:creationId xmlns:a16="http://schemas.microsoft.com/office/drawing/2014/main" id="{12D2169D-CF8D-9663-438A-67BD9C7E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22" y="1861706"/>
            <a:ext cx="2938350" cy="29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AD1E-A802-2C92-9E55-2AF3D62A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SSH TLP Has Been Proven Secure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B4EB73-3246-37E1-5747-AB0EAEA6D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Security of the handshake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Williams (IMACC 2011): SSH handshake with DH key exchange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Bergsma et al. (CCS 2014): Multi-</a:t>
            </a:r>
            <a:r>
              <a:rPr lang="en-US" noProof="0" dirty="0" err="1"/>
              <a:t>ciphersuite</a:t>
            </a:r>
            <a:r>
              <a:rPr lang="en-US" noProof="0" dirty="0"/>
              <a:t>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Security of the secure channel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Bellare</a:t>
            </a:r>
            <a:r>
              <a:rPr lang="en-US" noProof="0" dirty="0"/>
              <a:t> et al. (CCS 2002): Encrypt-and-MAC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Paterson, Watson (EUROCRYPT 2010): Encrypt-and-MAC with CTR-Mode 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Albrecht et al. (CCS 2016): Encrypt-then-MAC, AES-GCM, ChaCha20-Poly1305</a:t>
            </a:r>
          </a:p>
          <a:p>
            <a:pPr lvl="2" indent="0">
              <a:buNone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But what about the combination of the handshake and secure channel?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8CA1D1-0564-D912-4A71-A4EBC576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152E7D-8075-C87E-F284-143F5EDB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4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!!c2s1">
            <a:extLst>
              <a:ext uri="{FF2B5EF4-FFF2-40B4-BE49-F238E27FC236}">
                <a16:creationId xmlns:a16="http://schemas.microsoft.com/office/drawing/2014/main" id="{E5AE6B8B-B8D9-98D8-E307-47CC7EBD59B7}"/>
              </a:ext>
            </a:extLst>
          </p:cNvPr>
          <p:cNvCxnSpPr>
            <a:cxnSpLocks/>
          </p:cNvCxnSpPr>
          <p:nvPr/>
        </p:nvCxnSpPr>
        <p:spPr>
          <a:xfrm>
            <a:off x="1234800" y="3432433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TLP: Protocol Version Exchange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D88FA6-AC86-4C81-FAD6-813D5BBEFB7A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cxnSp>
        <p:nvCxnSpPr>
          <p:cNvPr id="45" name="!!s2c1">
            <a:extLst>
              <a:ext uri="{FF2B5EF4-FFF2-40B4-BE49-F238E27FC236}">
                <a16:creationId xmlns:a16="http://schemas.microsoft.com/office/drawing/2014/main" id="{E3FDDB67-13F7-6C66-3B70-A5197CDDEF43}"/>
              </a:ext>
            </a:extLst>
          </p:cNvPr>
          <p:cNvCxnSpPr>
            <a:cxnSpLocks/>
          </p:cNvCxnSpPr>
          <p:nvPr/>
        </p:nvCxnSpPr>
        <p:spPr>
          <a:xfrm>
            <a:off x="1234800" y="369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23D34A6-9B55-23C6-3AB4-B49D93B81511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7" name="!!c2s1_text">
            <a:extLst>
              <a:ext uri="{FF2B5EF4-FFF2-40B4-BE49-F238E27FC236}">
                <a16:creationId xmlns:a16="http://schemas.microsoft.com/office/drawing/2014/main" id="{03A8D8C0-ED59-BD19-3773-DDB8C3787B05}"/>
              </a:ext>
            </a:extLst>
          </p:cNvPr>
          <p:cNvSpPr txBox="1"/>
          <p:nvPr/>
        </p:nvSpPr>
        <p:spPr>
          <a:xfrm>
            <a:off x="1234800" y="3132000"/>
            <a:ext cx="658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dirty="0">
                <a:solidFill>
                  <a:schemeClr val="tx2"/>
                </a:solidFill>
              </a:rPr>
              <a:t>SSH-2.0-PuTTY-Release-0.80</a:t>
            </a:r>
          </a:p>
        </p:txBody>
      </p:sp>
      <p:sp>
        <p:nvSpPr>
          <p:cNvPr id="18" name="!!s2c1_text">
            <a:extLst>
              <a:ext uri="{FF2B5EF4-FFF2-40B4-BE49-F238E27FC236}">
                <a16:creationId xmlns:a16="http://schemas.microsoft.com/office/drawing/2014/main" id="{E1E107C4-CADD-AC0D-10BA-3E5EAC8A6276}"/>
              </a:ext>
            </a:extLst>
          </p:cNvPr>
          <p:cNvSpPr txBox="1"/>
          <p:nvPr/>
        </p:nvSpPr>
        <p:spPr>
          <a:xfrm>
            <a:off x="1234800" y="3402000"/>
            <a:ext cx="658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dirty="0">
                <a:solidFill>
                  <a:schemeClr val="tx2"/>
                </a:solidFill>
              </a:rPr>
              <a:t>SSH-2.0-OpenSSH_9.6p1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!!c2s2">
            <a:extLst>
              <a:ext uri="{FF2B5EF4-FFF2-40B4-BE49-F238E27FC236}">
                <a16:creationId xmlns:a16="http://schemas.microsoft.com/office/drawing/2014/main" id="{A4E866CD-539E-AB0D-80AF-5E283C5EA3FC}"/>
              </a:ext>
            </a:extLst>
          </p:cNvPr>
          <p:cNvCxnSpPr>
            <a:cxnSpLocks/>
          </p:cNvCxnSpPr>
          <p:nvPr/>
        </p:nvCxnSpPr>
        <p:spPr>
          <a:xfrm>
            <a:off x="1234800" y="369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TLP: Algorithm Negotiation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23" name="!!c2s1">
            <a:extLst>
              <a:ext uri="{FF2B5EF4-FFF2-40B4-BE49-F238E27FC236}">
                <a16:creationId xmlns:a16="http://schemas.microsoft.com/office/drawing/2014/main" id="{E5AE6B8B-B8D9-98D8-E307-47CC7EBD59B7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!!s2c1">
            <a:extLst>
              <a:ext uri="{FF2B5EF4-FFF2-40B4-BE49-F238E27FC236}">
                <a16:creationId xmlns:a16="http://schemas.microsoft.com/office/drawing/2014/main" id="{E3FDDB67-13F7-6C66-3B70-A5197CDDEF43}"/>
              </a:ext>
            </a:extLst>
          </p:cNvPr>
          <p:cNvCxnSpPr>
            <a:cxnSpLocks/>
          </p:cNvCxnSpPr>
          <p:nvPr/>
        </p:nvCxnSpPr>
        <p:spPr>
          <a:xfrm>
            <a:off x="1234800" y="171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!!s2c2">
            <a:extLst>
              <a:ext uri="{FF2B5EF4-FFF2-40B4-BE49-F238E27FC236}">
                <a16:creationId xmlns:a16="http://schemas.microsoft.com/office/drawing/2014/main" id="{81C6D15C-40E3-1F85-CA11-51E4911F8C21}"/>
              </a:ext>
            </a:extLst>
          </p:cNvPr>
          <p:cNvCxnSpPr>
            <a:cxnSpLocks/>
          </p:cNvCxnSpPr>
          <p:nvPr/>
        </p:nvCxnSpPr>
        <p:spPr>
          <a:xfrm>
            <a:off x="1234800" y="3420000"/>
            <a:ext cx="6588000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>
            <a:extLst>
              <a:ext uri="{FF2B5EF4-FFF2-40B4-BE49-F238E27FC236}">
                <a16:creationId xmlns:a16="http://schemas.microsoft.com/office/drawing/2014/main" id="{538C1AE4-D011-77CA-A287-9A117B4206D2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582BF4D1-C6BB-9951-AC5B-65E6BB8EF8CB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32" name="!!c2s1_text">
            <a:extLst>
              <a:ext uri="{FF2B5EF4-FFF2-40B4-BE49-F238E27FC236}">
                <a16:creationId xmlns:a16="http://schemas.microsoft.com/office/drawing/2014/main" id="{29631677-B98A-12A6-55CD-4BD326CD9762}"/>
              </a:ext>
            </a:extLst>
          </p:cNvPr>
          <p:cNvSpPr txBox="1"/>
          <p:nvPr/>
        </p:nvSpPr>
        <p:spPr>
          <a:xfrm>
            <a:off x="1234800" y="1152000"/>
            <a:ext cx="6588000" cy="3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SSH-2.0-PuTTY-Release-0.80</a:t>
            </a:r>
          </a:p>
        </p:txBody>
      </p:sp>
      <p:sp>
        <p:nvSpPr>
          <p:cNvPr id="33" name="!!s2c1_text">
            <a:extLst>
              <a:ext uri="{FF2B5EF4-FFF2-40B4-BE49-F238E27FC236}">
                <a16:creationId xmlns:a16="http://schemas.microsoft.com/office/drawing/2014/main" id="{05AE382A-6539-D003-C400-8901C510D0AA}"/>
              </a:ext>
            </a:extLst>
          </p:cNvPr>
          <p:cNvSpPr txBox="1"/>
          <p:nvPr/>
        </p:nvSpPr>
        <p:spPr>
          <a:xfrm>
            <a:off x="1234800" y="1422000"/>
            <a:ext cx="6588000" cy="3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SSH-2.0-OpenSSH_9.6p1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!!s2c2_text">
                <a:extLst>
                  <a:ext uri="{FF2B5EF4-FFF2-40B4-BE49-F238E27FC236}">
                    <a16:creationId xmlns:a16="http://schemas.microsoft.com/office/drawing/2014/main" id="{CA0E5AEC-EE96-DBD7-2F63-C5413433BCE0}"/>
                  </a:ext>
                </a:extLst>
              </p:cNvPr>
              <p:cNvSpPr txBox="1"/>
              <p:nvPr/>
            </p:nvSpPr>
            <p:spPr>
              <a:xfrm>
                <a:off x="1240630" y="3132000"/>
                <a:ext cx="6584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KexInit:</a:t>
                </a:r>
                <a:r>
                  <a:rPr lang="de-DE" sz="1600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tx2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9" name="!!s2c2_text">
                <a:extLst>
                  <a:ext uri="{FF2B5EF4-FFF2-40B4-BE49-F238E27FC236}">
                    <a16:creationId xmlns:a16="http://schemas.microsoft.com/office/drawing/2014/main" id="{CA0E5AEC-EE96-DBD7-2F63-C5413433B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630" y="3132000"/>
                <a:ext cx="6584158" cy="338554"/>
              </a:xfrm>
              <a:prstGeom prst="rect">
                <a:avLst/>
              </a:prstGeom>
              <a:blipFill>
                <a:blip r:embed="rId2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!!c2s2_text">
                <a:extLst>
                  <a:ext uri="{FF2B5EF4-FFF2-40B4-BE49-F238E27FC236}">
                    <a16:creationId xmlns:a16="http://schemas.microsoft.com/office/drawing/2014/main" id="{E3244064-D5AC-4D7E-ABF2-150C364B1FEE}"/>
                  </a:ext>
                </a:extLst>
              </p:cNvPr>
              <p:cNvSpPr txBox="1"/>
              <p:nvPr/>
            </p:nvSpPr>
            <p:spPr>
              <a:xfrm>
                <a:off x="1244766" y="3402000"/>
                <a:ext cx="6594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KexInit:</a:t>
                </a:r>
                <a:r>
                  <a:rPr lang="de-DE" sz="1600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tx2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1" name="!!c2s2_text">
                <a:extLst>
                  <a:ext uri="{FF2B5EF4-FFF2-40B4-BE49-F238E27FC236}">
                    <a16:creationId xmlns:a16="http://schemas.microsoft.com/office/drawing/2014/main" id="{E3244064-D5AC-4D7E-ABF2-150C364B1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6" y="3402000"/>
                <a:ext cx="6594160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!!c2s2">
            <a:extLst>
              <a:ext uri="{FF2B5EF4-FFF2-40B4-BE49-F238E27FC236}">
                <a16:creationId xmlns:a16="http://schemas.microsoft.com/office/drawing/2014/main" id="{A4E866CD-539E-AB0D-80AF-5E283C5EA3FC}"/>
              </a:ext>
            </a:extLst>
          </p:cNvPr>
          <p:cNvCxnSpPr>
            <a:cxnSpLocks/>
          </p:cNvCxnSpPr>
          <p:nvPr/>
        </p:nvCxnSpPr>
        <p:spPr>
          <a:xfrm>
            <a:off x="1234799" y="2160000"/>
            <a:ext cx="65880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!!title">
            <a:extLst>
              <a:ext uri="{FF2B5EF4-FFF2-40B4-BE49-F238E27FC236}">
                <a16:creationId xmlns:a16="http://schemas.microsoft.com/office/drawing/2014/main" id="{5DDF3033-6AEE-B767-AB49-155D3F3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96000"/>
            <a:ext cx="7738791" cy="468000"/>
          </a:xfrm>
        </p:spPr>
        <p:txBody>
          <a:bodyPr/>
          <a:lstStyle/>
          <a:p>
            <a:r>
              <a:rPr lang="en-US" noProof="0" dirty="0"/>
              <a:t>SSH TLP: (DH) Key Exchange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5E052-9B8F-24A4-A9E4-DDBD701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Terrapin Attack: Breaking SSH Channel Integrity By Sequence Number Manipulation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7B881-8AA1-4FE8-2A69-C99BF87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23" name="!!c2s1">
            <a:extLst>
              <a:ext uri="{FF2B5EF4-FFF2-40B4-BE49-F238E27FC236}">
                <a16:creationId xmlns:a16="http://schemas.microsoft.com/office/drawing/2014/main" id="{E5AE6B8B-B8D9-98D8-E307-47CC7EBD59B7}"/>
              </a:ext>
            </a:extLst>
          </p:cNvPr>
          <p:cNvCxnSpPr>
            <a:cxnSpLocks/>
          </p:cNvCxnSpPr>
          <p:nvPr/>
        </p:nvCxnSpPr>
        <p:spPr>
          <a:xfrm>
            <a:off x="1331640" y="1440000"/>
            <a:ext cx="64911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!!s2c2">
            <a:extLst>
              <a:ext uri="{FF2B5EF4-FFF2-40B4-BE49-F238E27FC236}">
                <a16:creationId xmlns:a16="http://schemas.microsoft.com/office/drawing/2014/main" id="{81C6D15C-40E3-1F85-CA11-51E4911F8C21}"/>
              </a:ext>
            </a:extLst>
          </p:cNvPr>
          <p:cNvCxnSpPr>
            <a:cxnSpLocks/>
          </p:cNvCxnSpPr>
          <p:nvPr/>
        </p:nvCxnSpPr>
        <p:spPr>
          <a:xfrm flipV="1">
            <a:off x="1234799" y="1890000"/>
            <a:ext cx="6588000" cy="52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!!s2c3">
            <a:extLst>
              <a:ext uri="{FF2B5EF4-FFF2-40B4-BE49-F238E27FC236}">
                <a16:creationId xmlns:a16="http://schemas.microsoft.com/office/drawing/2014/main" id="{30189677-7B04-F56B-E65B-AAA2E24646F1}"/>
              </a:ext>
            </a:extLst>
          </p:cNvPr>
          <p:cNvCxnSpPr>
            <a:cxnSpLocks/>
          </p:cNvCxnSpPr>
          <p:nvPr/>
        </p:nvCxnSpPr>
        <p:spPr>
          <a:xfrm flipV="1">
            <a:off x="1234800" y="3690000"/>
            <a:ext cx="6588000" cy="4787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!!c2s3">
            <a:extLst>
              <a:ext uri="{FF2B5EF4-FFF2-40B4-BE49-F238E27FC236}">
                <a16:creationId xmlns:a16="http://schemas.microsoft.com/office/drawing/2014/main" id="{9F9E649F-354F-C3AF-0667-E36A8EC21C44}"/>
              </a:ext>
            </a:extLst>
          </p:cNvPr>
          <p:cNvCxnSpPr>
            <a:cxnSpLocks/>
          </p:cNvCxnSpPr>
          <p:nvPr/>
        </p:nvCxnSpPr>
        <p:spPr>
          <a:xfrm flipV="1">
            <a:off x="1234799" y="3420000"/>
            <a:ext cx="6588000" cy="6835"/>
          </a:xfrm>
          <a:prstGeom prst="straightConnector1">
            <a:avLst/>
          </a:prstGeom>
          <a:ln w="12700">
            <a:solidFill>
              <a:schemeClr val="bg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5DCEA29-97CF-47F4-7930-15AC6B1E38F4}"/>
              </a:ext>
            </a:extLst>
          </p:cNvPr>
          <p:cNvSpPr txBox="1"/>
          <p:nvPr/>
        </p:nvSpPr>
        <p:spPr>
          <a:xfrm>
            <a:off x="870005" y="9399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2D22D1-57CF-DA5F-8396-8F0AADC2F977}"/>
              </a:ext>
            </a:extLst>
          </p:cNvPr>
          <p:cNvSpPr txBox="1"/>
          <p:nvPr/>
        </p:nvSpPr>
        <p:spPr>
          <a:xfrm>
            <a:off x="7445057" y="9399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67" name="!!c2s1_text">
            <a:extLst>
              <a:ext uri="{FF2B5EF4-FFF2-40B4-BE49-F238E27FC236}">
                <a16:creationId xmlns:a16="http://schemas.microsoft.com/office/drawing/2014/main" id="{4611B10C-4574-9ACF-3681-6F32739C37B1}"/>
              </a:ext>
            </a:extLst>
          </p:cNvPr>
          <p:cNvSpPr txBox="1"/>
          <p:nvPr/>
        </p:nvSpPr>
        <p:spPr>
          <a:xfrm>
            <a:off x="1234800" y="1188000"/>
            <a:ext cx="658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Consolas" panose="020B0609020204030204" pitchFamily="49" charset="0"/>
              </a:defRPr>
            </a:lvl1pPr>
          </a:lstStyle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Protocol Version Exchange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!!s2c2_text">
                <a:extLst>
                  <a:ext uri="{FF2B5EF4-FFF2-40B4-BE49-F238E27FC236}">
                    <a16:creationId xmlns:a16="http://schemas.microsoft.com/office/drawing/2014/main" id="{A7ABCEE0-8749-B7E4-4765-DFF8F366D1FB}"/>
                  </a:ext>
                </a:extLst>
              </p:cNvPr>
              <p:cNvSpPr txBox="1"/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0" name="!!s2c2_text">
                <a:extLst>
                  <a:ext uri="{FF2B5EF4-FFF2-40B4-BE49-F238E27FC236}">
                    <a16:creationId xmlns:a16="http://schemas.microsoft.com/office/drawing/2014/main" id="{A7ABCEE0-8749-B7E4-4765-DFF8F366D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602000"/>
                <a:ext cx="6588000" cy="338554"/>
              </a:xfrm>
              <a:prstGeom prst="rect">
                <a:avLst/>
              </a:prstGeom>
              <a:blipFill>
                <a:blip r:embed="rId2"/>
                <a:stretch>
                  <a:fillRect t="-7273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!!c2s2_text">
                <a:extLst>
                  <a:ext uri="{FF2B5EF4-FFF2-40B4-BE49-F238E27FC236}">
                    <a16:creationId xmlns:a16="http://schemas.microsoft.com/office/drawing/2014/main" id="{FE571EF2-05A8-DD29-F616-01CE5E12CE90}"/>
                  </a:ext>
                </a:extLst>
              </p:cNvPr>
              <p:cNvSpPr txBox="1"/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KexInit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𝑙𝑖𝑠𝑡𝑠</m:t>
                    </m:r>
                  </m:oMath>
                </a14:m>
                <a:endParaRPr lang="de-DE" sz="16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1" name="!!c2s2_text">
                <a:extLst>
                  <a:ext uri="{FF2B5EF4-FFF2-40B4-BE49-F238E27FC236}">
                    <a16:creationId xmlns:a16="http://schemas.microsoft.com/office/drawing/2014/main" id="{FE571EF2-05A8-DD29-F616-01CE5E12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00" y="1872000"/>
                <a:ext cx="6588000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!!c2s3_text">
                <a:extLst>
                  <a:ext uri="{FF2B5EF4-FFF2-40B4-BE49-F238E27FC236}">
                    <a16:creationId xmlns:a16="http://schemas.microsoft.com/office/drawing/2014/main" id="{0582356E-5879-3538-4A53-42CD81641F1D}"/>
                  </a:ext>
                </a:extLst>
              </p:cNvPr>
              <p:cNvSpPr txBox="1"/>
              <p:nvPr/>
            </p:nvSpPr>
            <p:spPr>
              <a:xfrm>
                <a:off x="1232890" y="3132000"/>
                <a:ext cx="6586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KexDhInit</a:t>
                </a:r>
                <a:r>
                  <a:rPr lang="de-DE" sz="1600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DE" sz="1600" dirty="0">
                  <a:solidFill>
                    <a:schemeClr val="tx2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4" name="!!c2s3_text">
                <a:extLst>
                  <a:ext uri="{FF2B5EF4-FFF2-40B4-BE49-F238E27FC236}">
                    <a16:creationId xmlns:a16="http://schemas.microsoft.com/office/drawing/2014/main" id="{0582356E-5879-3538-4A53-42CD8164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90" y="3132000"/>
                <a:ext cx="6586469" cy="338554"/>
              </a:xfrm>
              <a:prstGeom prst="rect">
                <a:avLst/>
              </a:prstGeom>
              <a:blipFill>
                <a:blip r:embed="rId4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!!s2c3_text">
                <a:extLst>
                  <a:ext uri="{FF2B5EF4-FFF2-40B4-BE49-F238E27FC236}">
                    <a16:creationId xmlns:a16="http://schemas.microsoft.com/office/drawing/2014/main" id="{B90E2F97-A98D-FB60-EC48-6E3EF99E42AB}"/>
                  </a:ext>
                </a:extLst>
              </p:cNvPr>
              <p:cNvSpPr txBox="1"/>
              <p:nvPr/>
            </p:nvSpPr>
            <p:spPr>
              <a:xfrm>
                <a:off x="1238319" y="3402000"/>
                <a:ext cx="658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cap="small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Kex</a:t>
                </a:r>
                <a:r>
                  <a:rPr lang="de-DE" sz="1600" cap="small" dirty="0" err="1">
                    <a:solidFill>
                      <a:schemeClr val="tx2"/>
                    </a:solidFill>
                    <a:latin typeface="Consolas" panose="020B0609020204030204" pitchFamily="49" charset="0"/>
                  </a:rPr>
                  <a:t>DhReply</a:t>
                </a:r>
                <a:r>
                  <a:rPr lang="de-DE" sz="1600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</m:oMath>
                </a14:m>
                <a:endParaRPr lang="de-DE" sz="1600" dirty="0">
                  <a:solidFill>
                    <a:schemeClr val="tx2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5" name="!!s2c3_text">
                <a:extLst>
                  <a:ext uri="{FF2B5EF4-FFF2-40B4-BE49-F238E27FC236}">
                    <a16:creationId xmlns:a16="http://schemas.microsoft.com/office/drawing/2014/main" id="{B90E2F97-A98D-FB60-EC48-6E3EF99E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3402000"/>
                <a:ext cx="6588780" cy="338554"/>
              </a:xfrm>
              <a:prstGeom prst="rect">
                <a:avLst/>
              </a:prstGeom>
              <a:blipFill>
                <a:blip r:embed="rId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s2c1">
            <a:extLst>
              <a:ext uri="{FF2B5EF4-FFF2-40B4-BE49-F238E27FC236}">
                <a16:creationId xmlns:a16="http://schemas.microsoft.com/office/drawing/2014/main" id="{22EE17FD-722E-F1BF-8AAE-9A383C3B39FD}"/>
              </a:ext>
            </a:extLst>
          </p:cNvPr>
          <p:cNvCxnSpPr>
            <a:cxnSpLocks/>
          </p:cNvCxnSpPr>
          <p:nvPr/>
        </p:nvCxnSpPr>
        <p:spPr>
          <a:xfrm>
            <a:off x="1234800" y="1440000"/>
            <a:ext cx="650555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11DA26C-0CDD-46E1-7912-670E1DFBDE92}"/>
              </a:ext>
            </a:extLst>
          </p:cNvPr>
          <p:cNvCxnSpPr>
            <a:cxnSpLocks/>
          </p:cNvCxnSpPr>
          <p:nvPr/>
        </p:nvCxnSpPr>
        <p:spPr>
          <a:xfrm>
            <a:off x="1223628" y="1275606"/>
            <a:ext cx="0" cy="32043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3B15978-E25E-F3D6-38A4-A7EA020F3D6A}"/>
              </a:ext>
            </a:extLst>
          </p:cNvPr>
          <p:cNvCxnSpPr>
            <a:cxnSpLocks/>
          </p:cNvCxnSpPr>
          <p:nvPr/>
        </p:nvCxnSpPr>
        <p:spPr>
          <a:xfrm>
            <a:off x="7839557" y="1275605"/>
            <a:ext cx="0" cy="32043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2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1989</Words>
  <Application>Microsoft Office PowerPoint</Application>
  <PresentationFormat>Bildschirmpräsentation (16:9)</PresentationFormat>
  <Paragraphs>657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Wingdings</vt:lpstr>
      <vt:lpstr>Calibri</vt:lpstr>
      <vt:lpstr>Cambria Math</vt:lpstr>
      <vt:lpstr>Consolas</vt:lpstr>
      <vt:lpstr>PowerPoint Master RUB</vt:lpstr>
      <vt:lpstr>Terrapin Attack: Breaking SSH Channel Integrity By Sequence Number Manipulation</vt:lpstr>
      <vt:lpstr>SSH Is Often Used for High Privilege Server Access</vt:lpstr>
      <vt:lpstr>SSH Is Split Into Separate Layers</vt:lpstr>
      <vt:lpstr>The SSH TLP Has Four Major Security Goals</vt:lpstr>
      <vt:lpstr>SSH Adopted Various Authenticated Encryption Modes Over The Years</vt:lpstr>
      <vt:lpstr>SSH TLP Has Been Proven Secure</vt:lpstr>
      <vt:lpstr>SSH TLP: Protocol Version Exchange</vt:lpstr>
      <vt:lpstr>SSH TLP: Algorithm Negotiation</vt:lpstr>
      <vt:lpstr>SSH TLP: (DH) Key Exchange</vt:lpstr>
      <vt:lpstr>SSH TLP: Activating the Secure Channel</vt:lpstr>
      <vt:lpstr>SSH TLP: Requesting Another Service</vt:lpstr>
      <vt:lpstr>SSH Uses Implicit Sequence Numbers</vt:lpstr>
      <vt:lpstr>SSH Allows for Optional Messages in Handshakes</vt:lpstr>
      <vt:lpstr>SSH Allows for Optional Messages in Handshakes</vt:lpstr>
      <vt:lpstr>MitM Attackers Can Inject Messages Into Handshake…</vt:lpstr>
      <vt:lpstr>… And Drop Messages Inside The Secure Channel</vt:lpstr>
      <vt:lpstr>The ExtInfo Message Contains Extensions as Key-Value Pairs</vt:lpstr>
      <vt:lpstr>Implementation Bugs Can Escalate Impact</vt:lpstr>
      <vt:lpstr>Successful Prefix Truncation Depends on Authenticated Encryption Mode</vt:lpstr>
      <vt:lpstr>CBC-EtM Allows Probabilistic Truncation Attacks</vt:lpstr>
      <vt:lpstr>CBC-EtM Allows Probabilistic Truncation Attacks</vt:lpstr>
      <vt:lpstr>CBC-EtM Allows Probabilistic Truncation Attacks</vt:lpstr>
      <vt:lpstr>The Attack’s Success Depends on How Peers Handle The Corrupt Message Block</vt:lpstr>
      <vt:lpstr>ChaCha20-Poly1305 And EtM Are Popular</vt:lpstr>
      <vt:lpstr>Mitigating Our Attack Is Difficult</vt:lpstr>
      <vt:lpstr>Lessons Learned</vt:lpstr>
      <vt:lpstr>Thanks! Questions?</vt:lpstr>
      <vt:lpstr>PowerPoint-Präsentation</vt:lpstr>
      <vt:lpstr>SSH Got More Complex Over The Years</vt:lpstr>
      <vt:lpstr>CBC/CTR-EaM Is Not Affected By Our Attacks</vt:lpstr>
      <vt:lpstr>AES-GCM Does Not Use Sequence Numbers</vt:lpstr>
      <vt:lpstr>ChaCha20-Poly1305 Allows Perfect Prefix Truncation</vt:lpstr>
      <vt:lpstr>The Practical Impact of Our Attack Varies</vt:lpstr>
      <vt:lpstr>Server-Sig-Algs Is The Most Common Server-Side SSH Extension</vt:lpstr>
      <vt:lpstr>Today: Almost 8 million servers ship „strict kex“</vt:lpstr>
      <vt:lpstr>We Contacted ~ 30 Vendors During 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SSH-Attacker und SSH state learning</dc:title>
  <dc:creator>Bäumer, Fabian</dc:creator>
  <cp:lastModifiedBy>Fabian Bäumer</cp:lastModifiedBy>
  <cp:revision>79</cp:revision>
  <dcterms:created xsi:type="dcterms:W3CDTF">2022-04-03T20:12:54Z</dcterms:created>
  <dcterms:modified xsi:type="dcterms:W3CDTF">2024-03-15T20:58:16Z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