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91" r:id="rId1"/>
  </p:sldMasterIdLst>
  <p:notesMasterIdLst>
    <p:notesMasterId r:id="rId15"/>
  </p:notesMasterIdLst>
  <p:handoutMasterIdLst>
    <p:handoutMasterId r:id="rId16"/>
  </p:handoutMasterIdLst>
  <p:sldIdLst>
    <p:sldId id="645" r:id="rId2"/>
    <p:sldId id="1363" r:id="rId3"/>
    <p:sldId id="1365" r:id="rId4"/>
    <p:sldId id="1340" r:id="rId5"/>
    <p:sldId id="1355" r:id="rId6"/>
    <p:sldId id="1366" r:id="rId7"/>
    <p:sldId id="1359" r:id="rId8"/>
    <p:sldId id="1342" r:id="rId9"/>
    <p:sldId id="1360" r:id="rId10"/>
    <p:sldId id="1344" r:id="rId11"/>
    <p:sldId id="1367" r:id="rId12"/>
    <p:sldId id="1356" r:id="rId13"/>
    <p:sldId id="1362" r:id="rId14"/>
  </p:sldIdLst>
  <p:sldSz cx="12192000" cy="6858000"/>
  <p:notesSz cx="6858000" cy="9144000"/>
  <p:embeddedFontLst>
    <p:embeddedFont>
      <p:font typeface="Cambria Math" panose="02040503050406030204" pitchFamily="18" charset="0"/>
      <p:regular r:id="rId17"/>
    </p:embeddedFont>
    <p:embeddedFont>
      <p:font typeface="Noto Sans Mono" panose="020B0509040504020204" pitchFamily="50" charset="0"/>
      <p:regular r:id="rId18"/>
      <p:bold r:id="rId19"/>
    </p:embeddedFont>
  </p:embeddedFontLst>
  <p:defaultTextStyle>
    <a:defPPr>
      <a:defRPr lang="en-US"/>
    </a:defPPr>
    <a:lvl1pPr algn="ctr" rtl="0" fontAlgn="base">
      <a:lnSpc>
        <a:spcPct val="85000"/>
      </a:lnSpc>
      <a:spcBef>
        <a:spcPct val="0"/>
      </a:spcBef>
      <a:spcAft>
        <a:spcPct val="0"/>
      </a:spcAft>
      <a:defRPr sz="2800" kern="1200">
        <a:solidFill>
          <a:srgbClr val="A42700"/>
        </a:solidFill>
        <a:latin typeface="Arial" charset="0"/>
        <a:ea typeface="+mn-ea"/>
        <a:cs typeface="+mn-cs"/>
      </a:defRPr>
    </a:lvl1pPr>
    <a:lvl2pPr marL="457200" algn="ctr" rtl="0" fontAlgn="base">
      <a:lnSpc>
        <a:spcPct val="85000"/>
      </a:lnSpc>
      <a:spcBef>
        <a:spcPct val="0"/>
      </a:spcBef>
      <a:spcAft>
        <a:spcPct val="0"/>
      </a:spcAft>
      <a:defRPr sz="2800" kern="1200">
        <a:solidFill>
          <a:srgbClr val="A42700"/>
        </a:solidFill>
        <a:latin typeface="Arial" charset="0"/>
        <a:ea typeface="+mn-ea"/>
        <a:cs typeface="+mn-cs"/>
      </a:defRPr>
    </a:lvl2pPr>
    <a:lvl3pPr marL="914400" algn="ctr" rtl="0" fontAlgn="base">
      <a:lnSpc>
        <a:spcPct val="85000"/>
      </a:lnSpc>
      <a:spcBef>
        <a:spcPct val="0"/>
      </a:spcBef>
      <a:spcAft>
        <a:spcPct val="0"/>
      </a:spcAft>
      <a:defRPr sz="2800" kern="1200">
        <a:solidFill>
          <a:srgbClr val="A42700"/>
        </a:solidFill>
        <a:latin typeface="Arial" charset="0"/>
        <a:ea typeface="+mn-ea"/>
        <a:cs typeface="+mn-cs"/>
      </a:defRPr>
    </a:lvl3pPr>
    <a:lvl4pPr marL="1371600" algn="ctr" rtl="0" fontAlgn="base">
      <a:lnSpc>
        <a:spcPct val="85000"/>
      </a:lnSpc>
      <a:spcBef>
        <a:spcPct val="0"/>
      </a:spcBef>
      <a:spcAft>
        <a:spcPct val="0"/>
      </a:spcAft>
      <a:defRPr sz="2800" kern="1200">
        <a:solidFill>
          <a:srgbClr val="A42700"/>
        </a:solidFill>
        <a:latin typeface="Arial" charset="0"/>
        <a:ea typeface="+mn-ea"/>
        <a:cs typeface="+mn-cs"/>
      </a:defRPr>
    </a:lvl4pPr>
    <a:lvl5pPr marL="1828800" algn="ctr" rtl="0" fontAlgn="base">
      <a:lnSpc>
        <a:spcPct val="85000"/>
      </a:lnSpc>
      <a:spcBef>
        <a:spcPct val="0"/>
      </a:spcBef>
      <a:spcAft>
        <a:spcPct val="0"/>
      </a:spcAft>
      <a:defRPr sz="2800" kern="1200">
        <a:solidFill>
          <a:srgbClr val="A42700"/>
        </a:solidFill>
        <a:latin typeface="Arial" charset="0"/>
        <a:ea typeface="+mn-ea"/>
        <a:cs typeface="+mn-cs"/>
      </a:defRPr>
    </a:lvl5pPr>
    <a:lvl6pPr marL="2286000" algn="l" defTabSz="914400" rtl="0" eaLnBrk="1" latinLnBrk="0" hangingPunct="1">
      <a:defRPr sz="2800" kern="1200">
        <a:solidFill>
          <a:srgbClr val="A42700"/>
        </a:solidFill>
        <a:latin typeface="Arial" charset="0"/>
        <a:ea typeface="+mn-ea"/>
        <a:cs typeface="+mn-cs"/>
      </a:defRPr>
    </a:lvl6pPr>
    <a:lvl7pPr marL="2743200" algn="l" defTabSz="914400" rtl="0" eaLnBrk="1" latinLnBrk="0" hangingPunct="1">
      <a:defRPr sz="2800" kern="1200">
        <a:solidFill>
          <a:srgbClr val="A42700"/>
        </a:solidFill>
        <a:latin typeface="Arial" charset="0"/>
        <a:ea typeface="+mn-ea"/>
        <a:cs typeface="+mn-cs"/>
      </a:defRPr>
    </a:lvl7pPr>
    <a:lvl8pPr marL="3200400" algn="l" defTabSz="914400" rtl="0" eaLnBrk="1" latinLnBrk="0" hangingPunct="1">
      <a:defRPr sz="2800" kern="1200">
        <a:solidFill>
          <a:srgbClr val="A42700"/>
        </a:solidFill>
        <a:latin typeface="Arial" charset="0"/>
        <a:ea typeface="+mn-ea"/>
        <a:cs typeface="+mn-cs"/>
      </a:defRPr>
    </a:lvl8pPr>
    <a:lvl9pPr marL="3657600" algn="l" defTabSz="914400" rtl="0" eaLnBrk="1" latinLnBrk="0" hangingPunct="1">
      <a:defRPr sz="2800" kern="1200">
        <a:solidFill>
          <a:srgbClr val="A427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0000"/>
    <a:srgbClr val="00A44A"/>
    <a:srgbClr val="2E8C3A"/>
    <a:srgbClr val="FEB80A"/>
    <a:srgbClr val="006600"/>
    <a:srgbClr val="4B4BB3"/>
    <a:srgbClr val="FF9900"/>
    <a:srgbClr val="FFF1CE"/>
    <a:srgbClr val="800000"/>
    <a:srgbClr val="007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309" autoAdjust="0"/>
  </p:normalViewPr>
  <p:slideViewPr>
    <p:cSldViewPr snapToGrid="0">
      <p:cViewPr varScale="1">
        <p:scale>
          <a:sx n="67" d="100"/>
          <a:sy n="67" d="100"/>
        </p:scale>
        <p:origin x="620" y="32"/>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229" tIns="45615" rIns="91229" bIns="45615" numCol="1" anchor="t" anchorCtr="0" compatLnSpc="1">
            <a:prstTxWarp prst="textNoShape">
              <a:avLst/>
            </a:prstTxWarp>
          </a:bodyPr>
          <a:lstStyle>
            <a:lvl1pPr algn="l" defTabSz="912813" eaLnBrk="0" hangingPunct="0">
              <a:lnSpc>
                <a:spcPct val="100000"/>
              </a:lnSpc>
              <a:defRPr sz="1200">
                <a:solidFill>
                  <a:schemeClr val="tx1"/>
                </a:solidFill>
                <a:latin typeface="Times New Roman" pitchFamily="18" charset="0"/>
              </a:defRPr>
            </a:lvl1pPr>
          </a:lstStyle>
          <a:p>
            <a:endParaRPr lang="en-US"/>
          </a:p>
        </p:txBody>
      </p:sp>
      <p:sp>
        <p:nvSpPr>
          <p:cNvPr id="3737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229" tIns="45615" rIns="91229" bIns="45615" numCol="1" anchor="t" anchorCtr="0" compatLnSpc="1">
            <a:prstTxWarp prst="textNoShape">
              <a:avLst/>
            </a:prstTxWarp>
          </a:bodyPr>
          <a:lstStyle>
            <a:lvl1pPr algn="r" defTabSz="912813" eaLnBrk="0" hangingPunct="0">
              <a:lnSpc>
                <a:spcPct val="100000"/>
              </a:lnSpc>
              <a:defRPr sz="1200">
                <a:solidFill>
                  <a:schemeClr val="tx1"/>
                </a:solidFill>
                <a:latin typeface="Times New Roman" pitchFamily="18" charset="0"/>
              </a:defRPr>
            </a:lvl1pPr>
          </a:lstStyle>
          <a:p>
            <a:endParaRPr lang="en-US"/>
          </a:p>
        </p:txBody>
      </p:sp>
      <p:sp>
        <p:nvSpPr>
          <p:cNvPr id="3737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229" tIns="45615" rIns="91229" bIns="45615" numCol="1" anchor="b" anchorCtr="0" compatLnSpc="1">
            <a:prstTxWarp prst="textNoShape">
              <a:avLst/>
            </a:prstTxWarp>
          </a:bodyPr>
          <a:lstStyle>
            <a:lvl1pPr algn="l" defTabSz="912813" eaLnBrk="0" hangingPunct="0">
              <a:lnSpc>
                <a:spcPct val="100000"/>
              </a:lnSpc>
              <a:defRPr sz="1200">
                <a:solidFill>
                  <a:schemeClr val="tx1"/>
                </a:solidFill>
                <a:latin typeface="Times New Roman" pitchFamily="18" charset="0"/>
              </a:defRPr>
            </a:lvl1pPr>
          </a:lstStyle>
          <a:p>
            <a:endParaRPr lang="en-US"/>
          </a:p>
        </p:txBody>
      </p:sp>
      <p:sp>
        <p:nvSpPr>
          <p:cNvPr id="3737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229" tIns="45615" rIns="91229" bIns="45615" numCol="1" anchor="b" anchorCtr="0" compatLnSpc="1">
            <a:prstTxWarp prst="textNoShape">
              <a:avLst/>
            </a:prstTxWarp>
          </a:bodyPr>
          <a:lstStyle>
            <a:lvl1pPr algn="r" defTabSz="912813" eaLnBrk="0" hangingPunct="0">
              <a:lnSpc>
                <a:spcPct val="100000"/>
              </a:lnSpc>
              <a:defRPr sz="1200">
                <a:solidFill>
                  <a:schemeClr val="tx1"/>
                </a:solidFill>
                <a:latin typeface="Times New Roman" pitchFamily="18" charset="0"/>
                <a:cs typeface="Times New Roman" pitchFamily="18" charset="0"/>
              </a:defRPr>
            </a:lvl1pPr>
          </a:lstStyle>
          <a:p>
            <a:fld id="{1D621FAE-990E-4649-8B98-ED7A0DC5C84E}" type="slidenum">
              <a:rPr lang="x-none"/>
              <a:pPr/>
              <a:t>‹#›</a:t>
            </a:fld>
            <a:endParaRPr lang="en-US"/>
          </a:p>
        </p:txBody>
      </p:sp>
    </p:spTree>
    <p:extLst>
      <p:ext uri="{BB962C8B-B14F-4D97-AF65-F5344CB8AC3E}">
        <p14:creationId xmlns:p14="http://schemas.microsoft.com/office/powerpoint/2010/main" val="340552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8066" name="Rectangle 2"/>
          <p:cNvSpPr>
            <a:spLocks noGrp="1" noChangeArrowheads="1"/>
          </p:cNvSpPr>
          <p:nvPr>
            <p:ph type="hdr" sz="quarter"/>
          </p:nvPr>
        </p:nvSpPr>
        <p:spPr bwMode="auto">
          <a:xfrm>
            <a:off x="0" y="0"/>
            <a:ext cx="2971800" cy="455613"/>
          </a:xfrm>
          <a:prstGeom prst="rect">
            <a:avLst/>
          </a:prstGeom>
          <a:noFill/>
          <a:ln w="34925">
            <a:noFill/>
            <a:miter lim="800000"/>
            <a:headEnd type="none" w="sm" len="sm"/>
            <a:tailEnd type="none" w="sm" len="sm"/>
          </a:ln>
          <a:effectLst/>
        </p:spPr>
        <p:txBody>
          <a:bodyPr vert="horz" wrap="square" lIns="91229" tIns="45615" rIns="91229" bIns="45615" numCol="1" anchor="t" anchorCtr="0" compatLnSpc="1">
            <a:prstTxWarp prst="textNoShape">
              <a:avLst/>
            </a:prstTxWarp>
          </a:bodyPr>
          <a:lstStyle>
            <a:lvl1pPr algn="l" defTabSz="912813" eaLnBrk="0" hangingPunct="0">
              <a:lnSpc>
                <a:spcPct val="100000"/>
              </a:lnSpc>
              <a:defRPr sz="1200">
                <a:solidFill>
                  <a:schemeClr val="tx1"/>
                </a:solidFill>
              </a:defRPr>
            </a:lvl1pPr>
          </a:lstStyle>
          <a:p>
            <a:endParaRPr lang="en-US"/>
          </a:p>
        </p:txBody>
      </p:sp>
      <p:sp>
        <p:nvSpPr>
          <p:cNvPr id="728067" name="Rectangle 3"/>
          <p:cNvSpPr>
            <a:spLocks noGrp="1" noChangeArrowheads="1"/>
          </p:cNvSpPr>
          <p:nvPr>
            <p:ph type="dt" idx="1"/>
          </p:nvPr>
        </p:nvSpPr>
        <p:spPr bwMode="auto">
          <a:xfrm>
            <a:off x="3886200" y="0"/>
            <a:ext cx="2971800" cy="455613"/>
          </a:xfrm>
          <a:prstGeom prst="rect">
            <a:avLst/>
          </a:prstGeom>
          <a:noFill/>
          <a:ln w="34925">
            <a:noFill/>
            <a:miter lim="800000"/>
            <a:headEnd type="none" w="sm" len="sm"/>
            <a:tailEnd type="none" w="sm" len="sm"/>
          </a:ln>
          <a:effectLst/>
        </p:spPr>
        <p:txBody>
          <a:bodyPr vert="horz" wrap="square" lIns="91229" tIns="45615" rIns="91229" bIns="45615" numCol="1" anchor="t" anchorCtr="0" compatLnSpc="1">
            <a:prstTxWarp prst="textNoShape">
              <a:avLst/>
            </a:prstTxWarp>
          </a:bodyPr>
          <a:lstStyle>
            <a:lvl1pPr algn="r" defTabSz="912813" eaLnBrk="0" hangingPunct="0">
              <a:lnSpc>
                <a:spcPct val="100000"/>
              </a:lnSpc>
              <a:defRPr sz="1200">
                <a:solidFill>
                  <a:schemeClr val="tx1"/>
                </a:solidFill>
              </a:defRPr>
            </a:lvl1pPr>
          </a:lstStyle>
          <a:p>
            <a:endParaRPr lang="en-US"/>
          </a:p>
        </p:txBody>
      </p:sp>
      <p:sp>
        <p:nvSpPr>
          <p:cNvPr id="728068" name="Rectangle 4"/>
          <p:cNvSpPr>
            <a:spLocks noGrp="1" noRot="1" noChangeAspect="1" noChangeArrowheads="1" noTextEdit="1"/>
          </p:cNvSpPr>
          <p:nvPr>
            <p:ph type="sldImg" idx="2"/>
          </p:nvPr>
        </p:nvSpPr>
        <p:spPr bwMode="auto">
          <a:xfrm>
            <a:off x="393700" y="682625"/>
            <a:ext cx="6072188" cy="3416300"/>
          </a:xfrm>
          <a:prstGeom prst="rect">
            <a:avLst/>
          </a:prstGeom>
          <a:noFill/>
          <a:ln w="9525">
            <a:solidFill>
              <a:srgbClr val="000000"/>
            </a:solidFill>
            <a:miter lim="800000"/>
            <a:headEnd/>
            <a:tailEnd/>
          </a:ln>
          <a:effectLst/>
        </p:spPr>
      </p:sp>
      <p:sp>
        <p:nvSpPr>
          <p:cNvPr id="728069" name="Rectangle 5"/>
          <p:cNvSpPr>
            <a:spLocks noGrp="1" noChangeArrowheads="1"/>
          </p:cNvSpPr>
          <p:nvPr>
            <p:ph type="body" sz="quarter" idx="3"/>
          </p:nvPr>
        </p:nvSpPr>
        <p:spPr bwMode="auto">
          <a:xfrm>
            <a:off x="1055688" y="4410075"/>
            <a:ext cx="5029200" cy="4097338"/>
          </a:xfrm>
          <a:prstGeom prst="rect">
            <a:avLst/>
          </a:prstGeom>
          <a:noFill/>
          <a:ln w="34925">
            <a:noFill/>
            <a:miter lim="800000"/>
            <a:headEnd type="none" w="sm" len="sm"/>
            <a:tailEnd type="none" w="sm" len="sm"/>
          </a:ln>
          <a:effectLst/>
        </p:spPr>
        <p:txBody>
          <a:bodyPr vert="horz" wrap="square" lIns="91229" tIns="45615" rIns="91229" bIns="456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8070" name="Rectangle 6"/>
          <p:cNvSpPr>
            <a:spLocks noGrp="1" noChangeArrowheads="1"/>
          </p:cNvSpPr>
          <p:nvPr>
            <p:ph type="ftr" sz="quarter" idx="4"/>
          </p:nvPr>
        </p:nvSpPr>
        <p:spPr bwMode="auto">
          <a:xfrm>
            <a:off x="0" y="8651875"/>
            <a:ext cx="2971800" cy="455613"/>
          </a:xfrm>
          <a:prstGeom prst="rect">
            <a:avLst/>
          </a:prstGeom>
          <a:noFill/>
          <a:ln w="34925">
            <a:noFill/>
            <a:miter lim="800000"/>
            <a:headEnd type="none" w="sm" len="sm"/>
            <a:tailEnd type="none" w="sm" len="sm"/>
          </a:ln>
          <a:effectLst/>
        </p:spPr>
        <p:txBody>
          <a:bodyPr vert="horz" wrap="square" lIns="91229" tIns="45615" rIns="91229" bIns="45615" numCol="1" anchor="b" anchorCtr="0" compatLnSpc="1">
            <a:prstTxWarp prst="textNoShape">
              <a:avLst/>
            </a:prstTxWarp>
          </a:bodyPr>
          <a:lstStyle>
            <a:lvl1pPr algn="l" defTabSz="912813" eaLnBrk="0" hangingPunct="0">
              <a:lnSpc>
                <a:spcPct val="100000"/>
              </a:lnSpc>
              <a:defRPr sz="1200">
                <a:solidFill>
                  <a:schemeClr val="tx1"/>
                </a:solidFill>
              </a:defRPr>
            </a:lvl1pPr>
          </a:lstStyle>
          <a:p>
            <a:endParaRPr lang="en-US"/>
          </a:p>
        </p:txBody>
      </p:sp>
      <p:sp>
        <p:nvSpPr>
          <p:cNvPr id="728071" name="Rectangle 7"/>
          <p:cNvSpPr>
            <a:spLocks noGrp="1" noChangeArrowheads="1"/>
          </p:cNvSpPr>
          <p:nvPr>
            <p:ph type="sldNum" sz="quarter" idx="5"/>
          </p:nvPr>
        </p:nvSpPr>
        <p:spPr bwMode="auto">
          <a:xfrm>
            <a:off x="3886200" y="8651875"/>
            <a:ext cx="2971800" cy="455613"/>
          </a:xfrm>
          <a:prstGeom prst="rect">
            <a:avLst/>
          </a:prstGeom>
          <a:noFill/>
          <a:ln w="34925">
            <a:noFill/>
            <a:miter lim="800000"/>
            <a:headEnd type="none" w="sm" len="sm"/>
            <a:tailEnd type="none" w="sm" len="sm"/>
          </a:ln>
          <a:effectLst/>
        </p:spPr>
        <p:txBody>
          <a:bodyPr vert="horz" wrap="square" lIns="91229" tIns="45615" rIns="91229" bIns="45615" numCol="1" anchor="b" anchorCtr="0" compatLnSpc="1">
            <a:prstTxWarp prst="textNoShape">
              <a:avLst/>
            </a:prstTxWarp>
          </a:bodyPr>
          <a:lstStyle>
            <a:lvl1pPr algn="r" defTabSz="912813" eaLnBrk="0" hangingPunct="0">
              <a:lnSpc>
                <a:spcPct val="100000"/>
              </a:lnSpc>
              <a:defRPr sz="1200">
                <a:solidFill>
                  <a:schemeClr val="tx1"/>
                </a:solidFill>
              </a:defRPr>
            </a:lvl1pPr>
          </a:lstStyle>
          <a:p>
            <a:fld id="{6193F16C-CFED-4156-8EA5-26DDDB47BB32}" type="slidenum">
              <a:rPr lang="x-none"/>
              <a:pPr/>
              <a:t>‹#›</a:t>
            </a:fld>
            <a:endParaRPr lang="en-US"/>
          </a:p>
        </p:txBody>
      </p:sp>
    </p:spTree>
    <p:extLst>
      <p:ext uri="{BB962C8B-B14F-4D97-AF65-F5344CB8AC3E}">
        <p14:creationId xmlns:p14="http://schemas.microsoft.com/office/powerpoint/2010/main" val="11857874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Arial" charset="0"/>
      </a:defRPr>
    </a:lvl1pPr>
    <a:lvl2pPr marL="230188" algn="l" rtl="0" fontAlgn="base">
      <a:spcBef>
        <a:spcPct val="30000"/>
      </a:spcBef>
      <a:spcAft>
        <a:spcPct val="0"/>
      </a:spcAft>
      <a:defRPr sz="1000" kern="1200">
        <a:solidFill>
          <a:schemeClr val="tx1"/>
        </a:solidFill>
        <a:latin typeface="Arial" charset="0"/>
        <a:ea typeface="+mn-ea"/>
        <a:cs typeface="Arial" charset="0"/>
      </a:defRPr>
    </a:lvl2pPr>
    <a:lvl3pPr marL="460375" algn="l" rtl="0" fontAlgn="base">
      <a:spcBef>
        <a:spcPct val="30000"/>
      </a:spcBef>
      <a:spcAft>
        <a:spcPct val="0"/>
      </a:spcAft>
      <a:defRPr sz="1000" kern="1200">
        <a:solidFill>
          <a:schemeClr val="tx1"/>
        </a:solidFill>
        <a:latin typeface="Arial" charset="0"/>
        <a:ea typeface="+mn-ea"/>
        <a:cs typeface="Arial" charset="0"/>
      </a:defRPr>
    </a:lvl3pPr>
    <a:lvl4pPr marL="688975" algn="l" rtl="0" fontAlgn="base">
      <a:spcBef>
        <a:spcPct val="30000"/>
      </a:spcBef>
      <a:spcAft>
        <a:spcPct val="0"/>
      </a:spcAft>
      <a:defRPr sz="1000" kern="1200">
        <a:solidFill>
          <a:schemeClr val="tx1"/>
        </a:solidFill>
        <a:latin typeface="Arial" charset="0"/>
        <a:ea typeface="+mn-ea"/>
        <a:cs typeface="Arial" charset="0"/>
      </a:defRPr>
    </a:lvl4pPr>
    <a:lvl5pPr marL="968375" indent="-49213" algn="l" rtl="0" fontAlgn="base">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Arial"/>
                <a:cs typeface="Arial"/>
              </a:rPr>
              <a:t>Hello, everyone. My name is Walter. I will talk about our paper. Checking Passwords on Leaky Computers: A Side Channel Analysis of Chrome’s Password Leak Detection Protocol.</a:t>
            </a:r>
          </a:p>
        </p:txBody>
      </p:sp>
      <p:sp>
        <p:nvSpPr>
          <p:cNvPr id="4" name="Slide Number Placeholder 3"/>
          <p:cNvSpPr>
            <a:spLocks noGrp="1"/>
          </p:cNvSpPr>
          <p:nvPr>
            <p:ph type="sldNum" sz="quarter" idx="5"/>
          </p:nvPr>
        </p:nvSpPr>
        <p:spPr/>
        <p:txBody>
          <a:bodyPr/>
          <a:lstStyle/>
          <a:p>
            <a:fld id="{6193F16C-CFED-4156-8EA5-26DDDB47BB32}" type="slidenum">
              <a:rPr lang="x-none" smtClean="0"/>
              <a:pPr/>
              <a:t>1</a:t>
            </a:fld>
            <a:endParaRPr lang="en-US"/>
          </a:p>
        </p:txBody>
      </p:sp>
    </p:spTree>
    <p:extLst>
      <p:ext uri="{BB962C8B-B14F-4D97-AF65-F5344CB8AC3E}">
        <p14:creationId xmlns:p14="http://schemas.microsoft.com/office/powerpoint/2010/main" val="215211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To map the password hash to a point on an elliptic curve, we observe that the hash-to-curve pseudocode iterates over a while-loop. However, it simply tries mapping over and over again until it finds a point on the curve. Therefore, the number of iterations is input-dependent. From before, you might see where this is going, namely that any secret-dependent program behavior is a red flag.</a:t>
            </a:r>
          </a:p>
          <a:p>
            <a:endParaRPr lang="en-US" dirty="0"/>
          </a:p>
          <a:p>
            <a:r>
              <a:rPr lang="en-US" dirty="0">
                <a:latin typeface="Arial"/>
                <a:cs typeface="Arial"/>
              </a:rPr>
              <a:t>In a similar manner to before, using the timing difference between cache and memory, we can determine how many times this loop executed. In this graph, we observe a red timing spike whenever the loop runs.</a:t>
            </a:r>
          </a:p>
          <a:p>
            <a:endParaRPr lang="en-US" dirty="0"/>
          </a:p>
          <a:p>
            <a:r>
              <a:rPr lang="en-US" dirty="0">
                <a:latin typeface="Arial"/>
                <a:cs typeface="Arial"/>
              </a:rPr>
              <a:t>Therefore, we can measure the duration of when we see these spikes to determine how many loop iterations occurred.</a:t>
            </a:r>
          </a:p>
          <a:p>
            <a:endParaRPr lang="en-US" dirty="0"/>
          </a:p>
          <a:p>
            <a:r>
              <a:rPr lang="en-US" dirty="0">
                <a:latin typeface="Arial"/>
                <a:cs typeface="Arial"/>
              </a:rPr>
              <a:t>This lets us construct a dictionary offline where each entry consists of a pair of password and number of loop iterations it takes. Compared to the native adversary, this dictionary provides less uniquely identifying information. However, certain passwords like the one in red have a very high iteration count, which lets the adversary identify that password.</a:t>
            </a:r>
          </a:p>
          <a:p>
            <a:endParaRPr lang="en-US" dirty="0"/>
          </a:p>
          <a:p>
            <a:r>
              <a:rPr lang="en-US" dirty="0">
                <a:latin typeface="Arial"/>
                <a:cs typeface="Arial"/>
              </a:rPr>
              <a:t>We demonstrated this attack in the Chrome browser</a:t>
            </a:r>
            <a:r>
              <a:rPr lang="en-US" dirty="0">
                <a:latin typeface="Arial" charset="0"/>
                <a:cs typeface="Arial" charset="0"/>
              </a:rPr>
              <a:t>, and </a:t>
            </a:r>
            <a:r>
              <a:rPr lang="en-US" dirty="0">
                <a:latin typeface="Arial"/>
                <a:cs typeface="Arial"/>
              </a:rPr>
              <a:t>we were able to retrieve some passwords with 66% success rate after performing 5 measurements that took 5 seconds total.</a:t>
            </a:r>
          </a:p>
        </p:txBody>
      </p:sp>
      <p:sp>
        <p:nvSpPr>
          <p:cNvPr id="4" name="Slide Number Placeholder 3"/>
          <p:cNvSpPr>
            <a:spLocks noGrp="1"/>
          </p:cNvSpPr>
          <p:nvPr>
            <p:ph type="sldNum" sz="quarter" idx="5"/>
          </p:nvPr>
        </p:nvSpPr>
        <p:spPr/>
        <p:txBody>
          <a:bodyPr/>
          <a:lstStyle/>
          <a:p>
            <a:fld id="{6193F16C-CFED-4156-8EA5-26DDDB47BB32}" type="slidenum">
              <a:rPr lang="x-none" smtClean="0"/>
              <a:pPr/>
              <a:t>10</a:t>
            </a:fld>
            <a:endParaRPr lang="en-US"/>
          </a:p>
        </p:txBody>
      </p:sp>
    </p:spTree>
    <p:extLst>
      <p:ext uri="{BB962C8B-B14F-4D97-AF65-F5344CB8AC3E}">
        <p14:creationId xmlns:p14="http://schemas.microsoft.com/office/powerpoint/2010/main" val="373528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been considering threat models where the adversary is co-located on the client’s machine.</a:t>
            </a:r>
          </a:p>
          <a:p>
            <a:endParaRPr lang="en-US" dirty="0"/>
          </a:p>
          <a:p>
            <a:r>
              <a:rPr lang="en-US" dirty="0"/>
              <a:t>What if the adversary runs the server, too? Recall that Google’s password leak detection protocol guarantees that the server cannot see the client’s hashed password, in case it is malicious.</a:t>
            </a:r>
          </a:p>
          <a:p>
            <a:endParaRPr lang="en-US" dirty="0"/>
          </a:p>
          <a:p>
            <a:r>
              <a:rPr lang="en-US" dirty="0"/>
              <a:t>Our third attack goes after the unblinding part, which involves modular inversion. We show that if the adversary has native code execution capabilities *and* runs the server, then they can violate Google’s guarantee.</a:t>
            </a:r>
          </a:p>
        </p:txBody>
      </p:sp>
      <p:sp>
        <p:nvSpPr>
          <p:cNvPr id="4" name="Slide Number Placeholder 3"/>
          <p:cNvSpPr>
            <a:spLocks noGrp="1"/>
          </p:cNvSpPr>
          <p:nvPr>
            <p:ph type="sldNum" sz="quarter" idx="5"/>
          </p:nvPr>
        </p:nvSpPr>
        <p:spPr/>
        <p:txBody>
          <a:bodyPr/>
          <a:lstStyle/>
          <a:p>
            <a:fld id="{6193F16C-CFED-4156-8EA5-26DDDB47BB32}" type="slidenum">
              <a:rPr lang="x-none" smtClean="0"/>
              <a:pPr/>
              <a:t>11</a:t>
            </a:fld>
            <a:endParaRPr lang="en-US"/>
          </a:p>
        </p:txBody>
      </p:sp>
    </p:spTree>
    <p:extLst>
      <p:ext uri="{BB962C8B-B14F-4D97-AF65-F5344CB8AC3E}">
        <p14:creationId xmlns:p14="http://schemas.microsoft.com/office/powerpoint/2010/main" val="319089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It’s been several slides since the protocol overview, so let’s talk blinding again. So far, we’re at a point where the user’s password has been hashed and mapped to a point on a curve. Let’s call that point Q. We can’t send Q to the potentially malicious server because everything so far has been deterministic, allowing for a dictionary attack.</a:t>
            </a:r>
          </a:p>
          <a:p>
            <a:endParaRPr lang="en-US" dirty="0"/>
          </a:p>
          <a:p>
            <a:r>
              <a:rPr lang="en-US" dirty="0">
                <a:latin typeface="Arial"/>
                <a:cs typeface="Arial"/>
              </a:rPr>
              <a:t>So, we need to blind Q. Chrome, as the client, will randomly generate a blinding factor A. Then, we can send Q to the A to the server.</a:t>
            </a:r>
          </a:p>
          <a:p>
            <a:endParaRPr lang="en-US" dirty="0"/>
          </a:p>
          <a:p>
            <a:pPr>
              <a:defRPr/>
            </a:pPr>
            <a:r>
              <a:rPr lang="en-US" dirty="0">
                <a:latin typeface="Arial"/>
                <a:cs typeface="Arial"/>
              </a:rPr>
              <a:t>The server, will blind the Q to the power of A again with its own blinding factor B. Also, it will prepare a set of points mapped from leaked passwords, and send Q AB and the set to the client.</a:t>
            </a:r>
          </a:p>
          <a:p>
            <a:pPr>
              <a:defRPr/>
            </a:pPr>
            <a:endParaRPr lang="en-US" dirty="0">
              <a:latin typeface="Arial"/>
              <a:cs typeface="Arial"/>
            </a:endParaRPr>
          </a:p>
          <a:p>
            <a:pPr>
              <a:defRPr/>
            </a:pPr>
            <a:r>
              <a:rPr lang="en-US" dirty="0">
                <a:latin typeface="Arial"/>
                <a:cs typeface="Arial"/>
              </a:rPr>
              <a:t>So for Chrome to check whether the password is leaked, it needs to unblind Q AB by calculating the modular inverse of the blinding factor A.</a:t>
            </a:r>
            <a:endParaRPr lang="en-US" dirty="0"/>
          </a:p>
          <a:p>
            <a:pPr>
              <a:defRPr/>
            </a:pPr>
            <a:endParaRPr lang="en-US" dirty="0">
              <a:latin typeface="Arial"/>
              <a:cs typeface="Arial"/>
            </a:endParaRPr>
          </a:p>
          <a:p>
            <a:pPr>
              <a:defRPr/>
            </a:pPr>
            <a:r>
              <a:rPr lang="en-US" dirty="0">
                <a:latin typeface="Arial"/>
                <a:cs typeface="Arial"/>
              </a:rPr>
              <a:t>Now, the attack begins: from the server side, the adversary has Q to the power A, sent by the client.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a:cs typeface="Arial"/>
              </a:rPr>
              <a:t>On the client side, unfortunately, Chrome uses the binary extended Euclidean algorithm or BEEA when computing the modular inverse, which is not constant-time. This leaks the modular inverse of the blinding factor A on the side-channel floor to an adversary.</a:t>
            </a:r>
          </a:p>
          <a:p>
            <a:endParaRPr lang="en-US" dirty="0"/>
          </a:p>
          <a:p>
            <a:r>
              <a:rPr lang="en-US" dirty="0">
                <a:latin typeface="Arial"/>
                <a:cs typeface="Arial"/>
              </a:rPr>
              <a:t>So, now, the attacker has the blinded point Q A and the unblinding factor A inverse,</a:t>
            </a:r>
          </a:p>
          <a:p>
            <a:endParaRPr lang="en-US" dirty="0"/>
          </a:p>
          <a:p>
            <a:r>
              <a:rPr lang="en-US" dirty="0">
                <a:latin typeface="Arial"/>
                <a:cs typeface="Arial"/>
              </a:rPr>
              <a:t>They can directly calculate the point Q, which is deterministic for each password!</a:t>
            </a:r>
          </a:p>
          <a:p>
            <a:endParaRPr lang="en-US" dirty="0"/>
          </a:p>
          <a:p>
            <a:r>
              <a:rPr lang="en-US" dirty="0">
                <a:latin typeface="Arial"/>
                <a:cs typeface="Arial"/>
              </a:rPr>
              <a:t>This is bad, because the adversary can now build a dictionary that maps passwords to coordinates, and figure out what the client’s password is.</a:t>
            </a:r>
          </a:p>
          <a:p>
            <a:endParaRPr lang="en-US" dirty="0"/>
          </a:p>
          <a:p>
            <a:r>
              <a:rPr lang="en-US" dirty="0">
                <a:latin typeface="Arial"/>
                <a:cs typeface="Arial"/>
              </a:rPr>
              <a:t>Indeed, we were able to recover the blinding factor and the password completely in just 34 milliseconds. </a:t>
            </a:r>
            <a:endParaRPr lang="en-US" dirty="0"/>
          </a:p>
        </p:txBody>
      </p:sp>
      <p:sp>
        <p:nvSpPr>
          <p:cNvPr id="4" name="Slide Number Placeholder 3"/>
          <p:cNvSpPr>
            <a:spLocks noGrp="1"/>
          </p:cNvSpPr>
          <p:nvPr>
            <p:ph type="sldNum" sz="quarter" idx="5"/>
          </p:nvPr>
        </p:nvSpPr>
        <p:spPr/>
        <p:txBody>
          <a:bodyPr/>
          <a:lstStyle/>
          <a:p>
            <a:fld id="{6193F16C-CFED-4156-8EA5-26DDDB47BB32}" type="slidenum">
              <a:rPr lang="x-none" smtClean="0"/>
              <a:pPr/>
              <a:t>12</a:t>
            </a:fld>
            <a:endParaRPr lang="en-US"/>
          </a:p>
        </p:txBody>
      </p:sp>
    </p:spTree>
    <p:extLst>
      <p:ext uri="{BB962C8B-B14F-4D97-AF65-F5344CB8AC3E}">
        <p14:creationId xmlns:p14="http://schemas.microsoft.com/office/powerpoint/2010/main" val="374047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So, let’s talk about the big picture now. We noticed that Chrome had a new protocol for checking for credential stuffing attacks that used some new cryptography whose side-channel resistance had not been studied well. What's our findings?</a:t>
            </a:r>
          </a:p>
          <a:p>
            <a:endParaRPr lang="en-US" dirty="0"/>
          </a:p>
          <a:p>
            <a:r>
              <a:rPr lang="en-US" dirty="0">
                <a:latin typeface="Arial"/>
                <a:cs typeface="Arial"/>
              </a:rPr>
              <a:t>Well, we ended up breaking the protocol in three places, </a:t>
            </a:r>
            <a:endParaRPr lang="en-US" dirty="0"/>
          </a:p>
          <a:p>
            <a:endParaRPr lang="en-US" dirty="0"/>
          </a:p>
          <a:p>
            <a:r>
              <a:rPr lang="en-US" dirty="0">
                <a:latin typeface="Arial"/>
                <a:cs typeface="Arial"/>
              </a:rPr>
              <a:t>under three different threat models. In all attacks, the Password Leak Detection protocol can disclose a user’s password to the adversary!</a:t>
            </a:r>
          </a:p>
          <a:p>
            <a:endParaRPr lang="en-US" dirty="0"/>
          </a:p>
          <a:p>
            <a:r>
              <a:rPr lang="en-US" dirty="0">
                <a:latin typeface="Arial"/>
                <a:cs typeface="Arial"/>
              </a:rPr>
              <a:t>This happened because the algorithms are not input-oblivious in their execution. This leaves traces in the CPU’s cache, which is shared across security domains such as processes and websites. These traces can be measured by an adversary co-located on the same system, in both native and browser environments. If the adversary runs the server too, then the landscape is looking even worse.</a:t>
            </a:r>
          </a:p>
          <a:p>
            <a:endParaRPr lang="en-US" dirty="0"/>
          </a:p>
          <a:p>
            <a:r>
              <a:rPr lang="en-US" dirty="0">
                <a:latin typeface="Arial"/>
                <a:cs typeface="Arial"/>
              </a:rPr>
              <a:t>So, we emphasize the need for constant-time implementations in Chrome’s Password Leak Detection.</a:t>
            </a:r>
          </a:p>
          <a:p>
            <a:endParaRPr lang="en-US" dirty="0">
              <a:latin typeface="Arial"/>
              <a:cs typeface="Arial"/>
            </a:endParaRPr>
          </a:p>
          <a:p>
            <a:r>
              <a:rPr lang="en-US" dirty="0">
                <a:latin typeface="Arial"/>
                <a:cs typeface="Arial"/>
              </a:rPr>
              <a:t>In response to our work, Google proposed to replace </a:t>
            </a:r>
            <a:r>
              <a:rPr lang="en-US" dirty="0" err="1">
                <a:latin typeface="Arial"/>
                <a:cs typeface="Arial"/>
              </a:rPr>
              <a:t>scrypt</a:t>
            </a:r>
            <a:r>
              <a:rPr lang="en-US" dirty="0">
                <a:latin typeface="Arial"/>
                <a:cs typeface="Arial"/>
              </a:rPr>
              <a:t> with argon2, change hash-to-curve to be constant time, and replace BEEA with a constant-time modular inversion algorithm.</a:t>
            </a:r>
          </a:p>
          <a:p>
            <a:endParaRPr lang="en-US" dirty="0"/>
          </a:p>
          <a:p>
            <a:r>
              <a:rPr lang="en-US" dirty="0">
                <a:latin typeface="Arial"/>
                <a:cs typeface="Arial"/>
              </a:rPr>
              <a:t>More broadly, given our attacks on script and hash-to-curve, its natural to wonder if there are existing hash algorithms that are more suitable for password checkup, with regards to trade offs between performance, memory hardness, and input obliviousness. It could be interesting to augment existing algorithms, or even designing new ones, that are more desirable for password leak detection.</a:t>
            </a:r>
          </a:p>
          <a:p>
            <a:endParaRPr lang="en-US" dirty="0"/>
          </a:p>
          <a:p>
            <a:r>
              <a:rPr lang="en-US" dirty="0">
                <a:latin typeface="Arial"/>
                <a:cs typeface="Arial"/>
              </a:rPr>
              <a:t>And that brings an end to my talk. My name is Walter, thank you very much for listening, and I would be happy to answer any questions.</a:t>
            </a:r>
            <a:endParaRPr lang="en-US" b="1" dirty="0">
              <a:latin typeface="Arial"/>
              <a:cs typeface="Arial"/>
            </a:endParaRPr>
          </a:p>
        </p:txBody>
      </p:sp>
      <p:sp>
        <p:nvSpPr>
          <p:cNvPr id="4" name="Slide Number Placeholder 3"/>
          <p:cNvSpPr>
            <a:spLocks noGrp="1"/>
          </p:cNvSpPr>
          <p:nvPr>
            <p:ph type="sldNum" sz="quarter" idx="5"/>
          </p:nvPr>
        </p:nvSpPr>
        <p:spPr/>
        <p:txBody>
          <a:bodyPr/>
          <a:lstStyle/>
          <a:p>
            <a:fld id="{6193F16C-CFED-4156-8EA5-26DDDB47BB32}" type="slidenum">
              <a:rPr lang="x-none" smtClean="0"/>
              <a:pPr/>
              <a:t>13</a:t>
            </a:fld>
            <a:endParaRPr lang="en-US"/>
          </a:p>
        </p:txBody>
      </p:sp>
    </p:spTree>
    <p:extLst>
      <p:ext uri="{BB962C8B-B14F-4D97-AF65-F5344CB8AC3E}">
        <p14:creationId xmlns:p14="http://schemas.microsoft.com/office/powerpoint/2010/main" val="11367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So let’s start with the motivation why we need to check leaked passwords?</a:t>
            </a:r>
          </a:p>
          <a:p>
            <a:endParaRPr lang="en-US" dirty="0">
              <a:latin typeface="Arial"/>
              <a:cs typeface="Arial"/>
            </a:endParaRPr>
          </a:p>
          <a:p>
            <a:r>
              <a:rPr lang="en-US" dirty="0">
                <a:latin typeface="Arial"/>
                <a:cs typeface="Arial"/>
              </a:rPr>
              <a:t>It’s well known that people tend to reuse passwords across services. So, If an adversary compromises user’s passwords in one service,</a:t>
            </a:r>
          </a:p>
          <a:p>
            <a:endParaRPr lang="en-US" dirty="0"/>
          </a:p>
          <a:p>
            <a:r>
              <a:rPr lang="en-US" dirty="0">
                <a:latin typeface="Arial"/>
                <a:cs typeface="Arial"/>
              </a:rPr>
              <a:t>They can perform a credential stuffing attack, which will lead to further compromise of user’s accounts.</a:t>
            </a:r>
            <a:endParaRPr lang="en-US" dirty="0"/>
          </a:p>
          <a:p>
            <a:endParaRPr lang="en-US" dirty="0">
              <a:latin typeface="Arial"/>
              <a:cs typeface="Arial"/>
            </a:endParaRPr>
          </a:p>
          <a:p>
            <a:r>
              <a:rPr lang="en-US" dirty="0">
                <a:latin typeface="Arial"/>
                <a:cs typeface="Arial"/>
              </a:rPr>
              <a:t>It is estimated that 6.9 percent of credentials are still valid on some service, even after being compromised.</a:t>
            </a:r>
          </a:p>
          <a:p>
            <a:endParaRPr lang="en-US" dirty="0">
              <a:latin typeface="Arial"/>
              <a:cs typeface="Arial"/>
            </a:endParaRPr>
          </a:p>
          <a:p>
            <a:r>
              <a:rPr lang="en-US" dirty="0">
                <a:latin typeface="Arial"/>
                <a:cs typeface="Arial"/>
              </a:rPr>
              <a:t>This number, 6.9 percent, may seem small. But we will realize it's still a serious real world problem</a:t>
            </a:r>
          </a:p>
          <a:p>
            <a:endParaRPr lang="en-US" dirty="0">
              <a:latin typeface="Arial"/>
              <a:cs typeface="Arial"/>
            </a:endParaRPr>
          </a:p>
          <a:p>
            <a:r>
              <a:rPr lang="en-US" dirty="0">
                <a:latin typeface="Arial"/>
                <a:cs typeface="Arial"/>
              </a:rPr>
              <a:t>if we look at the current large scale of leaked passwords,</a:t>
            </a:r>
            <a:endParaRPr lang="en-US" dirty="0"/>
          </a:p>
          <a:p>
            <a:endParaRPr lang="en-US" dirty="0">
              <a:latin typeface="Arial"/>
              <a:cs typeface="Arial"/>
            </a:endParaRPr>
          </a:p>
          <a:p>
            <a:r>
              <a:rPr lang="en-US" dirty="0">
                <a:latin typeface="Arial"/>
                <a:cs typeface="Arial"/>
              </a:rPr>
              <a:t>and the severe damage to both users accounts and online service providers</a:t>
            </a:r>
            <a:endParaRPr lang="en-US" dirty="0"/>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6193F16C-CFED-4156-8EA5-26DDDB47BB32}" type="slidenum">
              <a:rPr lang="x-none" smtClean="0"/>
              <a:pPr/>
              <a:t>2</a:t>
            </a:fld>
            <a:endParaRPr lang="en-US"/>
          </a:p>
        </p:txBody>
      </p:sp>
    </p:spTree>
    <p:extLst>
      <p:ext uri="{BB962C8B-B14F-4D97-AF65-F5344CB8AC3E}">
        <p14:creationId xmlns:p14="http://schemas.microsoft.com/office/powerpoint/2010/main" val="106282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As a countermeasure to this, Google devised their own protocol which they call password leak detection,</a:t>
            </a:r>
            <a:endParaRPr lang="en-US" dirty="0"/>
          </a:p>
          <a:p>
            <a:endParaRPr lang="en-US" dirty="0">
              <a:latin typeface="Arial"/>
              <a:cs typeface="Arial"/>
            </a:endParaRPr>
          </a:p>
          <a:p>
            <a:r>
              <a:rPr lang="en-US" dirty="0">
                <a:latin typeface="Arial"/>
                <a:cs typeface="Arial"/>
              </a:rPr>
              <a:t>and they presented this work at Real World Crypto 2020.</a:t>
            </a:r>
            <a:endParaRPr lang="en-US" dirty="0"/>
          </a:p>
          <a:p>
            <a:endParaRPr lang="en-US" dirty="0">
              <a:latin typeface="Arial"/>
              <a:cs typeface="Arial"/>
            </a:endParaRPr>
          </a:p>
          <a:p>
            <a:r>
              <a:rPr lang="en-US" dirty="0">
                <a:latin typeface="Arial"/>
                <a:cs typeface="Arial"/>
              </a:rPr>
              <a:t>Currently, this protocol is built into Chrome browser and it’s enabled by default.</a:t>
            </a:r>
            <a:endParaRPr lang="en-US" dirty="0"/>
          </a:p>
          <a:p>
            <a:endParaRPr lang="en-US" dirty="0">
              <a:latin typeface="Arial"/>
              <a:cs typeface="Arial"/>
            </a:endParaRPr>
          </a:p>
          <a:p>
            <a:r>
              <a:rPr lang="en-US" dirty="0">
                <a:latin typeface="Arial"/>
                <a:cs typeface="Arial"/>
              </a:rPr>
              <a:t>Whenever a user logs into a website,</a:t>
            </a:r>
            <a:endParaRPr lang="en-US" dirty="0"/>
          </a:p>
          <a:p>
            <a:endParaRPr lang="en-US" dirty="0"/>
          </a:p>
          <a:p>
            <a:r>
              <a:rPr lang="en-US" dirty="0">
                <a:latin typeface="Arial"/>
                <a:cs typeface="Arial"/>
              </a:rPr>
              <a:t>Chrome will engage with Google’s server to determine if the password is in the database of compromised passwords.</a:t>
            </a:r>
          </a:p>
          <a:p>
            <a:endParaRPr lang="en-US" dirty="0"/>
          </a:p>
          <a:p>
            <a:r>
              <a:rPr lang="en-US" dirty="0">
                <a:latin typeface="Arial"/>
                <a:cs typeface="Arial"/>
              </a:rPr>
              <a:t>If it is, the browser will show a pop-up to the user, urging them to change their password.</a:t>
            </a:r>
          </a:p>
        </p:txBody>
      </p:sp>
      <p:sp>
        <p:nvSpPr>
          <p:cNvPr id="4" name="Slide Number Placeholder 3"/>
          <p:cNvSpPr>
            <a:spLocks noGrp="1"/>
          </p:cNvSpPr>
          <p:nvPr>
            <p:ph type="sldNum" sz="quarter" idx="5"/>
          </p:nvPr>
        </p:nvSpPr>
        <p:spPr/>
        <p:txBody>
          <a:bodyPr/>
          <a:lstStyle/>
          <a:p>
            <a:fld id="{6193F16C-CFED-4156-8EA5-26DDDB47BB32}" type="slidenum">
              <a:rPr lang="x-none" smtClean="0"/>
              <a:pPr/>
              <a:t>3</a:t>
            </a:fld>
            <a:endParaRPr lang="en-US"/>
          </a:p>
        </p:txBody>
      </p:sp>
    </p:spTree>
    <p:extLst>
      <p:ext uri="{BB962C8B-B14F-4D97-AF65-F5344CB8AC3E}">
        <p14:creationId xmlns:p14="http://schemas.microsoft.com/office/powerpoint/2010/main" val="26257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While services that alert the user of compromised passwords are not unheard of, Google’s protocol is notable in that it preserves privacy in both directions, assuming both client and server may be malicious.</a:t>
            </a:r>
          </a:p>
          <a:p>
            <a:endParaRPr lang="en-US" dirty="0"/>
          </a:p>
          <a:p>
            <a:r>
              <a:rPr lang="en-US" dirty="0">
                <a:latin typeface="Arial"/>
                <a:cs typeface="Arial"/>
              </a:rPr>
              <a:t>Therefore, the server shouldn’t know anything about the client’s credentials.</a:t>
            </a:r>
          </a:p>
          <a:p>
            <a:endParaRPr lang="en-US" dirty="0"/>
          </a:p>
          <a:p>
            <a:r>
              <a:rPr lang="en-US" dirty="0">
                <a:latin typeface="Arial"/>
                <a:cs typeface="Arial"/>
              </a:rPr>
              <a:t>In addition, having a database of leaked passwords is great for a dictionary attack…</a:t>
            </a:r>
          </a:p>
          <a:p>
            <a:endParaRPr lang="en-US" dirty="0"/>
          </a:p>
          <a:p>
            <a:r>
              <a:rPr lang="en-US" dirty="0">
                <a:latin typeface="Arial"/>
                <a:cs typeface="Arial"/>
              </a:rPr>
              <a:t>So the client shouldn’t know anything about the server’s database either.</a:t>
            </a:r>
          </a:p>
          <a:p>
            <a:endParaRPr lang="en-US" dirty="0"/>
          </a:p>
          <a:p>
            <a:r>
              <a:rPr lang="en-US" dirty="0">
                <a:latin typeface="Arial"/>
                <a:cs typeface="Arial"/>
              </a:rPr>
              <a:t>To accomplish this, the protocol employs some cryptographic primitives that haven’t seen as much scrutiny in hardware security as some others have seen.</a:t>
            </a:r>
          </a:p>
          <a:p>
            <a:endParaRPr lang="en-US" dirty="0"/>
          </a:p>
          <a:p>
            <a:r>
              <a:rPr lang="en-US" dirty="0">
                <a:latin typeface="Arial"/>
                <a:cs typeface="Arial"/>
              </a:rPr>
              <a:t>This brings us to the key question of our paper: is Password Leak Detection secure against side-channel attacks?</a:t>
            </a:r>
          </a:p>
          <a:p>
            <a:endParaRPr lang="en-US" b="1" dirty="0"/>
          </a:p>
          <a:p>
            <a:r>
              <a:rPr lang="en-US" dirty="0">
                <a:latin typeface="Arial"/>
                <a:cs typeface="Arial"/>
              </a:rPr>
              <a:t>Obviously, the answer is no, and that’s why I’m presenting today.</a:t>
            </a:r>
            <a:endParaRPr lang="en-US" b="1" dirty="0">
              <a:latin typeface="Arial"/>
              <a:cs typeface="Arial"/>
            </a:endParaRPr>
          </a:p>
        </p:txBody>
      </p:sp>
      <p:sp>
        <p:nvSpPr>
          <p:cNvPr id="4" name="Slide Number Placeholder 3"/>
          <p:cNvSpPr>
            <a:spLocks noGrp="1"/>
          </p:cNvSpPr>
          <p:nvPr>
            <p:ph type="sldNum" sz="quarter" idx="5"/>
          </p:nvPr>
        </p:nvSpPr>
        <p:spPr/>
        <p:txBody>
          <a:bodyPr/>
          <a:lstStyle/>
          <a:p>
            <a:fld id="{6193F16C-CFED-4156-8EA5-26DDDB47BB32}" type="slidenum">
              <a:rPr lang="x-none" smtClean="0"/>
              <a:pPr/>
              <a:t>4</a:t>
            </a:fld>
            <a:endParaRPr lang="en-US"/>
          </a:p>
        </p:txBody>
      </p:sp>
    </p:spTree>
    <p:extLst>
      <p:ext uri="{BB962C8B-B14F-4D97-AF65-F5344CB8AC3E}">
        <p14:creationId xmlns:p14="http://schemas.microsoft.com/office/powerpoint/2010/main" val="244462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Let me introduce Google’s protocol, first.</a:t>
            </a:r>
            <a:endParaRPr lang="en-US" dirty="0"/>
          </a:p>
          <a:p>
            <a:endParaRPr lang="en-US" dirty="0"/>
          </a:p>
          <a:p>
            <a:r>
              <a:rPr lang="en-US" dirty="0">
                <a:latin typeface="Arial"/>
                <a:cs typeface="Arial"/>
              </a:rPr>
              <a:t>I believe no one here is willing to give our password to the server in plaintext. So Chrome takes the user’s password and hashes it, which I’ll show with a hash brown. Here, it uses Scrypt, a maximally memory-hard hash function.</a:t>
            </a:r>
          </a:p>
          <a:p>
            <a:endParaRPr lang="en-US" dirty="0"/>
          </a:p>
          <a:p>
            <a:r>
              <a:rPr lang="en-US" dirty="0">
                <a:latin typeface="Arial"/>
                <a:cs typeface="Arial"/>
              </a:rPr>
              <a:t>This means the cost of running Scrypt repeatedly scales dominantly with computer memory rather than CPU cycles, and it’s a countermeasure against brute-forcing the hash function with custom ASICs.</a:t>
            </a:r>
          </a:p>
          <a:p>
            <a:endParaRPr lang="en-US" dirty="0"/>
          </a:p>
          <a:p>
            <a:pPr>
              <a:defRPr/>
            </a:pPr>
            <a:r>
              <a:rPr lang="en-US" b="1" dirty="0">
                <a:latin typeface="Arial"/>
                <a:cs typeface="Arial"/>
              </a:rPr>
              <a:t>Second</a:t>
            </a:r>
            <a:r>
              <a:rPr lang="en-US" dirty="0">
                <a:latin typeface="Arial"/>
                <a:cs typeface="Arial"/>
              </a:rPr>
              <a:t>, to determine if the user’s password is in Google’s database of leaked ones while preserving privacy, we need something called private set intersection, or PSI, which I’ll start introducing.</a:t>
            </a:r>
          </a:p>
          <a:p>
            <a:pPr>
              <a:defRPr/>
            </a:pPr>
            <a:endParaRPr lang="en-US" dirty="0">
              <a:latin typeface="Arial"/>
              <a:cs typeface="Arial"/>
            </a:endParaRPr>
          </a:p>
          <a:p>
            <a:pPr>
              <a:defRPr/>
            </a:pPr>
            <a:r>
              <a:rPr lang="en-US" dirty="0">
                <a:latin typeface="Arial"/>
                <a:cs typeface="Arial"/>
              </a:rPr>
              <a:t>So we want the server to be able to perform computations on the password hash, even when it’s blinded, or encrypted. To achieve this, Chrome will map the hash to a point on an elliptic curve; let’s call it Q. This is the first step of PSI.</a:t>
            </a:r>
          </a:p>
          <a:p>
            <a:endParaRPr lang="en-US" dirty="0"/>
          </a:p>
          <a:p>
            <a:r>
              <a:rPr lang="en-US" b="1" dirty="0">
                <a:latin typeface="Arial"/>
                <a:cs typeface="Arial"/>
              </a:rPr>
              <a:t>This alone</a:t>
            </a:r>
            <a:r>
              <a:rPr lang="en-US" dirty="0">
                <a:latin typeface="Arial"/>
                <a:cs typeface="Arial"/>
              </a:rPr>
              <a:t> is not enough for preserving privacy, so we will blind the point before sending it to the server.</a:t>
            </a:r>
          </a:p>
          <a:p>
            <a:endParaRPr lang="en-US" dirty="0"/>
          </a:p>
          <a:p>
            <a:r>
              <a:rPr lang="en-US" dirty="0">
                <a:latin typeface="Arial"/>
                <a:cs typeface="Arial"/>
              </a:rPr>
              <a:t>Chrome, as the client, randomly generates a one time blinding factor, let’s call it A. It performs blinding with modular exponentiation, by raising Q to the power of A. That is what gets sent to the server.</a:t>
            </a:r>
          </a:p>
          <a:p>
            <a:endParaRPr lang="en-US" dirty="0">
              <a:latin typeface="Arial"/>
              <a:cs typeface="Arial"/>
            </a:endParaRPr>
          </a:p>
          <a:p>
            <a:r>
              <a:rPr lang="en-US" dirty="0">
                <a:latin typeface="Arial"/>
                <a:cs typeface="Arial"/>
              </a:rPr>
              <a:t>The server, receiving the blinded point, will use its private blinding factor B to blind the point Q to the power of A again. Let’s call the output Q to the power of A B, or Q AB.</a:t>
            </a:r>
          </a:p>
          <a:p>
            <a:endParaRPr lang="en-US" dirty="0">
              <a:latin typeface="Arial"/>
              <a:cs typeface="Arial"/>
            </a:endParaRPr>
          </a:p>
          <a:p>
            <a:r>
              <a:rPr lang="en-US" dirty="0">
                <a:latin typeface="Arial"/>
                <a:cs typeface="Arial"/>
              </a:rPr>
              <a:t>In addition, the server will provide a set of points, lets say Q_1 to </a:t>
            </a:r>
            <a:r>
              <a:rPr lang="en-US" dirty="0" err="1">
                <a:latin typeface="Arial"/>
                <a:cs typeface="Arial"/>
              </a:rPr>
              <a:t>Q_n</a:t>
            </a:r>
            <a:r>
              <a:rPr lang="en-US" dirty="0">
                <a:latin typeface="Arial"/>
                <a:cs typeface="Arial"/>
              </a:rPr>
              <a:t>, corresponding to n compromised passwords, all blinded with server’s blinding factor B. After that, the server will send the Q AB and the set back to the client.</a:t>
            </a:r>
          </a:p>
          <a:p>
            <a:endParaRPr lang="en-US" dirty="0"/>
          </a:p>
          <a:p>
            <a:r>
              <a:rPr lang="en-US" dirty="0">
                <a:latin typeface="Arial"/>
                <a:cs typeface="Arial"/>
              </a:rPr>
              <a:t>This brings us to the last step. Chrome first calculates the modular inverse of A, and uses it to unblind Q AB from the server’s response, yielding Q to the power of B. This is the previous point Q, corresponding to user’s credential, now </a:t>
            </a:r>
            <a:r>
              <a:rPr lang="en-US" b="1" dirty="0">
                <a:latin typeface="Arial"/>
                <a:cs typeface="Arial"/>
              </a:rPr>
              <a:t>only</a:t>
            </a:r>
            <a:r>
              <a:rPr lang="en-US" dirty="0">
                <a:latin typeface="Arial"/>
                <a:cs typeface="Arial"/>
              </a:rPr>
              <a:t> blinded with server’s blinding factor B.</a:t>
            </a:r>
          </a:p>
          <a:p>
            <a:endParaRPr lang="en-US" dirty="0"/>
          </a:p>
          <a:p>
            <a:r>
              <a:rPr lang="en-US" dirty="0">
                <a:latin typeface="Arial"/>
                <a:cs typeface="Arial"/>
              </a:rPr>
              <a:t>Finally, Chrome can check whether Q to the power of B is in the set sent from the server. If it is, this means the credential is compromised and the browser will prompt the user to change their password.</a:t>
            </a:r>
          </a:p>
        </p:txBody>
      </p:sp>
      <p:sp>
        <p:nvSpPr>
          <p:cNvPr id="4" name="Slide Number Placeholder 3"/>
          <p:cNvSpPr>
            <a:spLocks noGrp="1"/>
          </p:cNvSpPr>
          <p:nvPr>
            <p:ph type="sldNum" sz="quarter" idx="5"/>
          </p:nvPr>
        </p:nvSpPr>
        <p:spPr/>
        <p:txBody>
          <a:bodyPr/>
          <a:lstStyle/>
          <a:p>
            <a:fld id="{6193F16C-CFED-4156-8EA5-26DDDB47BB32}" type="slidenum">
              <a:rPr lang="x-none" smtClean="0"/>
              <a:pPr/>
              <a:t>5</a:t>
            </a:fld>
            <a:endParaRPr lang="en-US"/>
          </a:p>
        </p:txBody>
      </p:sp>
    </p:spTree>
    <p:extLst>
      <p:ext uri="{BB962C8B-B14F-4D97-AF65-F5344CB8AC3E}">
        <p14:creationId xmlns:p14="http://schemas.microsoft.com/office/powerpoint/2010/main" val="325586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For the rest of the talk, we’ll focus on the three parts on the top half of this slide, namely </a:t>
            </a:r>
            <a:r>
              <a:rPr lang="en-US" b="0" dirty="0" err="1"/>
              <a:t>scrypt</a:t>
            </a:r>
            <a:r>
              <a:rPr lang="en-US" b="0" dirty="0"/>
              <a:t>, hash-to-curve, and unblinding with modular inversion.</a:t>
            </a:r>
            <a:endParaRPr lang="en-US" b="1" dirty="0"/>
          </a:p>
          <a:p>
            <a:endParaRPr lang="en-US" b="1" dirty="0"/>
          </a:p>
        </p:txBody>
      </p:sp>
      <p:sp>
        <p:nvSpPr>
          <p:cNvPr id="4" name="Slide Number Placeholder 3"/>
          <p:cNvSpPr>
            <a:spLocks noGrp="1"/>
          </p:cNvSpPr>
          <p:nvPr>
            <p:ph type="sldNum" sz="quarter" idx="5"/>
          </p:nvPr>
        </p:nvSpPr>
        <p:spPr/>
        <p:txBody>
          <a:bodyPr/>
          <a:lstStyle/>
          <a:p>
            <a:fld id="{6193F16C-CFED-4156-8EA5-26DDDB47BB32}" type="slidenum">
              <a:rPr lang="x-none" smtClean="0"/>
              <a:pPr/>
              <a:t>6</a:t>
            </a:fld>
            <a:endParaRPr lang="en-US"/>
          </a:p>
        </p:txBody>
      </p:sp>
    </p:spTree>
    <p:extLst>
      <p:ext uri="{BB962C8B-B14F-4D97-AF65-F5344CB8AC3E}">
        <p14:creationId xmlns:p14="http://schemas.microsoft.com/office/powerpoint/2010/main" val="312447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present three attacks under three different threat models.</a:t>
            </a:r>
          </a:p>
          <a:p>
            <a:endParaRPr lang="en-US" dirty="0"/>
          </a:p>
          <a:p>
            <a:r>
              <a:rPr lang="en-US" dirty="0"/>
              <a:t>First, let’s consider the simplest threat model of a native adversary, where the adversary’s application and Chrome run on the same target system, and therefore CPU. In this scenario, we can go after Scrypt.</a:t>
            </a:r>
          </a:p>
        </p:txBody>
      </p:sp>
      <p:sp>
        <p:nvSpPr>
          <p:cNvPr id="4" name="Slide Number Placeholder 3"/>
          <p:cNvSpPr>
            <a:spLocks noGrp="1"/>
          </p:cNvSpPr>
          <p:nvPr>
            <p:ph type="sldNum" sz="quarter" idx="5"/>
          </p:nvPr>
        </p:nvSpPr>
        <p:spPr/>
        <p:txBody>
          <a:bodyPr/>
          <a:lstStyle/>
          <a:p>
            <a:fld id="{6193F16C-CFED-4156-8EA5-26DDDB47BB32}" type="slidenum">
              <a:rPr lang="x-none" smtClean="0"/>
              <a:pPr/>
              <a:t>7</a:t>
            </a:fld>
            <a:endParaRPr lang="en-US"/>
          </a:p>
        </p:txBody>
      </p:sp>
    </p:spTree>
    <p:extLst>
      <p:ext uri="{BB962C8B-B14F-4D97-AF65-F5344CB8AC3E}">
        <p14:creationId xmlns:p14="http://schemas.microsoft.com/office/powerpoint/2010/main" val="33295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pseudocode of Scrypt, where we observe it makes accesses into a big array in memory called V.</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can visualize this as a heatmap of V, where the red elements were accessed and the white elements were not.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a:defRPr/>
            </a:pPr>
            <a:r>
              <a:rPr lang="en-US" dirty="0">
                <a:latin typeface="Arial"/>
                <a:cs typeface="Arial"/>
              </a:rPr>
              <a:t>This access pattern is determined by the input to Scrypt, that is, the user’s credentials. Now, I will explain why this is problematic from a side-channel perspective.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To bridge the gap in latency between the CPU core and main memory, CPUs store recently accessed data in small caches, making access to them fast. For data that hasn’t been accessed recently, they need to be loaded from main memory, which is slow.</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With that knowledge, we now can have an adversary who sits and times the access to elements in V.</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red elements are quickly loaded from cache to the adversary,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But the white elements are slowly loaded from main memory.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Using this timing difference, the adversary can reconstruct a trace of this heatmap!</a:t>
            </a:r>
          </a:p>
          <a:p>
            <a:endParaRPr lang="en-US" dirty="0"/>
          </a:p>
          <a:p>
            <a:r>
              <a:rPr lang="en-US" dirty="0"/>
              <a:t>This gives way to a dictionary attack, where we start with over 14 million real passwords from the </a:t>
            </a:r>
            <a:r>
              <a:rPr lang="en-US" dirty="0" err="1"/>
              <a:t>RockYou</a:t>
            </a:r>
            <a:r>
              <a:rPr lang="en-US" dirty="0"/>
              <a:t> breach. We run Scrypt on each password to reconstruct a heatmap trace, and we save into a dictionary pairs of password and trace.</a:t>
            </a:r>
          </a:p>
          <a:p>
            <a:endParaRPr lang="en-US" dirty="0"/>
          </a:p>
          <a:p>
            <a:r>
              <a:rPr lang="en-US" dirty="0"/>
              <a:t>When we measure a trace of an unknown password like adversary’s copy, we search each entry in the dictionary for a match.</a:t>
            </a:r>
          </a:p>
          <a:p>
            <a:endParaRPr lang="en-US" dirty="0"/>
          </a:p>
          <a:p>
            <a:r>
              <a:rPr lang="en-US" dirty="0"/>
              <a:t>Using 5 such measurements that take about 5 seconds total, we show that the adversary can guess the correct password on the very first attempt 80% of the time</a:t>
            </a:r>
          </a:p>
        </p:txBody>
      </p:sp>
      <p:sp>
        <p:nvSpPr>
          <p:cNvPr id="4" name="Slide Number Placeholder 3"/>
          <p:cNvSpPr>
            <a:spLocks noGrp="1"/>
          </p:cNvSpPr>
          <p:nvPr>
            <p:ph type="sldNum" sz="quarter" idx="5"/>
          </p:nvPr>
        </p:nvSpPr>
        <p:spPr/>
        <p:txBody>
          <a:bodyPr/>
          <a:lstStyle/>
          <a:p>
            <a:fld id="{6193F16C-CFED-4156-8EA5-26DDDB47BB32}" type="slidenum">
              <a:rPr lang="x-none" smtClean="0"/>
              <a:pPr/>
              <a:t>8</a:t>
            </a:fld>
            <a:endParaRPr lang="en-US"/>
          </a:p>
        </p:txBody>
      </p:sp>
    </p:spTree>
    <p:extLst>
      <p:ext uri="{BB962C8B-B14F-4D97-AF65-F5344CB8AC3E}">
        <p14:creationId xmlns:p14="http://schemas.microsoft.com/office/powerpoint/2010/main" val="192031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Now, native adversaries are cool, but who runs untrusted binaries on their machine naively?</a:t>
            </a:r>
          </a:p>
          <a:p>
            <a:endParaRPr lang="en-US" dirty="0"/>
          </a:p>
          <a:p>
            <a:r>
              <a:rPr lang="en-US" dirty="0">
                <a:latin typeface="Arial"/>
                <a:cs typeface="Arial"/>
              </a:rPr>
              <a:t>Furthermore, people are more and more relying on web browsers for their daily tasks, such as social media, email, and online banking.</a:t>
            </a:r>
          </a:p>
          <a:p>
            <a:endParaRPr lang="en-US" dirty="0"/>
          </a:p>
          <a:p>
            <a:r>
              <a:rPr lang="en-US" dirty="0">
                <a:latin typeface="Arial"/>
                <a:cs typeface="Arial"/>
              </a:rPr>
              <a:t>In response to that, we present our second threat model and attack. Let’s move on to a browser adversary.</a:t>
            </a:r>
          </a:p>
          <a:p>
            <a:endParaRPr lang="en-US" dirty="0">
              <a:latin typeface="Arial"/>
              <a:cs typeface="Arial"/>
            </a:endParaRPr>
          </a:p>
          <a:p>
            <a:r>
              <a:rPr lang="en-US" dirty="0">
                <a:latin typeface="Arial"/>
                <a:cs typeface="Arial"/>
              </a:rPr>
              <a:t>This threat model is much more dangerous, because all the target needs to do is have the adversary’s webpage open on one tab, and their bank account login page open on another tab of the same browser.</a:t>
            </a:r>
          </a:p>
          <a:p>
            <a:endParaRPr lang="en-US" dirty="0">
              <a:latin typeface="Arial"/>
              <a:cs typeface="Arial"/>
            </a:endParaRPr>
          </a:p>
          <a:p>
            <a:r>
              <a:rPr lang="en-US" dirty="0">
                <a:latin typeface="Arial"/>
                <a:cs typeface="Arial"/>
              </a:rPr>
              <a:t>This time, we’ll go after Chrome’s hash-to-curve algorithm, which we need for the server to compute on blinded data.</a:t>
            </a:r>
          </a:p>
        </p:txBody>
      </p:sp>
      <p:sp>
        <p:nvSpPr>
          <p:cNvPr id="4" name="Slide Number Placeholder 3"/>
          <p:cNvSpPr>
            <a:spLocks noGrp="1"/>
          </p:cNvSpPr>
          <p:nvPr>
            <p:ph type="sldNum" sz="quarter" idx="5"/>
          </p:nvPr>
        </p:nvSpPr>
        <p:spPr/>
        <p:txBody>
          <a:bodyPr/>
          <a:lstStyle/>
          <a:p>
            <a:fld id="{6193F16C-CFED-4156-8EA5-26DDDB47BB32}" type="slidenum">
              <a:rPr lang="x-none" smtClean="0"/>
              <a:pPr/>
              <a:t>9</a:t>
            </a:fld>
            <a:endParaRPr lang="en-US"/>
          </a:p>
        </p:txBody>
      </p:sp>
    </p:spTree>
    <p:extLst>
      <p:ext uri="{BB962C8B-B14F-4D97-AF65-F5344CB8AC3E}">
        <p14:creationId xmlns:p14="http://schemas.microsoft.com/office/powerpoint/2010/main" val="193587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75884" name="Rectangle 12"/>
          <p:cNvSpPr>
            <a:spLocks noChangeArrowheads="1"/>
          </p:cNvSpPr>
          <p:nvPr/>
        </p:nvSpPr>
        <p:spPr bwMode="white">
          <a:xfrm rot="10800000">
            <a:off x="0" y="5489378"/>
            <a:ext cx="12192000" cy="460768"/>
          </a:xfrm>
          <a:prstGeom prst="rect">
            <a:avLst/>
          </a:prstGeom>
          <a:gradFill rotWithShape="1">
            <a:gsLst>
              <a:gs pos="0">
                <a:srgbClr val="C0C0C0"/>
              </a:gs>
              <a:gs pos="100000">
                <a:srgbClr val="FFFFFF"/>
              </a:gs>
            </a:gsLst>
            <a:lin ang="5400000" scaled="1"/>
          </a:gradFill>
          <a:ln w="12700" algn="ctr">
            <a:noFill/>
            <a:miter lim="800000"/>
            <a:headEnd/>
            <a:tailEnd/>
          </a:ln>
          <a:effectLst/>
        </p:spPr>
        <p:txBody>
          <a:bodyPr lIns="90000" tIns="46800" rIns="90000" bIns="46800" anchor="ctr">
            <a:spAutoFit/>
          </a:bodyPr>
          <a:lstStyle/>
          <a:p>
            <a:endParaRPr lang="en-US" sz="2800"/>
          </a:p>
        </p:txBody>
      </p:sp>
      <p:sp>
        <p:nvSpPr>
          <p:cNvPr id="975875" name="Rectangle 3"/>
          <p:cNvSpPr>
            <a:spLocks noGrp="1" noChangeArrowheads="1"/>
          </p:cNvSpPr>
          <p:nvPr>
            <p:ph type="ctrTitle"/>
          </p:nvPr>
        </p:nvSpPr>
        <p:spPr>
          <a:xfrm>
            <a:off x="914400" y="2130426"/>
            <a:ext cx="10363200" cy="1470025"/>
          </a:xfrm>
          <a:noFill/>
        </p:spPr>
        <p:txBody>
          <a:bodyPr/>
          <a:lstStyle>
            <a:lvl1pPr algn="ctr">
              <a:defRPr sz="4000"/>
            </a:lvl1pPr>
          </a:lstStyle>
          <a:p>
            <a:r>
              <a:rPr lang="en-US"/>
              <a:t>Click to edit Master title style</a:t>
            </a:r>
          </a:p>
        </p:txBody>
      </p:sp>
      <p:sp>
        <p:nvSpPr>
          <p:cNvPr id="975876"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975877" name="Text Box 5"/>
          <p:cNvSpPr txBox="1">
            <a:spLocks noChangeArrowheads="1"/>
          </p:cNvSpPr>
          <p:nvPr/>
        </p:nvSpPr>
        <p:spPr bwMode="white">
          <a:xfrm>
            <a:off x="0" y="6553200"/>
            <a:ext cx="1153584" cy="309958"/>
          </a:xfrm>
          <a:prstGeom prst="rect">
            <a:avLst/>
          </a:prstGeom>
          <a:noFill/>
          <a:ln w="9525" algn="ctr">
            <a:noFill/>
            <a:miter lim="800000"/>
            <a:headEnd/>
            <a:tailEnd/>
          </a:ln>
          <a:effectLst/>
        </p:spPr>
        <p:txBody>
          <a:bodyPr lIns="90000" tIns="46800" rIns="90000" bIns="46800">
            <a:spAutoFit/>
          </a:bodyPr>
          <a:lstStyle/>
          <a:p>
            <a:pPr algn="l" defTabSz="457200">
              <a:lnSpc>
                <a:spcPct val="100000"/>
              </a:lnSpc>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32CAEB-9A62-4DC0-9384-49C790CA627B}" type="slidenum">
              <a:rPr lang="x-none" sz="1400">
                <a:solidFill>
                  <a:srgbClr val="4D4D4D"/>
                </a:solidFill>
                <a:cs typeface="Arial" charset="0"/>
              </a:rPr>
              <a:pPr algn="l" defTabSz="457200">
                <a:lnSpc>
                  <a:spcPct val="100000"/>
                </a:lnSpc>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US" sz="1400">
              <a:solidFill>
                <a:srgbClr val="4D4D4D"/>
              </a:solidFill>
            </a:endParaRPr>
          </a:p>
        </p:txBody>
      </p:sp>
      <p:sp>
        <p:nvSpPr>
          <p:cNvPr id="975883" name="Rectangle 11"/>
          <p:cNvSpPr>
            <a:spLocks noChangeArrowheads="1"/>
          </p:cNvSpPr>
          <p:nvPr/>
        </p:nvSpPr>
        <p:spPr bwMode="white">
          <a:xfrm>
            <a:off x="0" y="836416"/>
            <a:ext cx="12192000" cy="460768"/>
          </a:xfrm>
          <a:prstGeom prst="rect">
            <a:avLst/>
          </a:prstGeom>
          <a:gradFill rotWithShape="1">
            <a:gsLst>
              <a:gs pos="0">
                <a:srgbClr val="C0C0C0"/>
              </a:gs>
              <a:gs pos="100000">
                <a:srgbClr val="FFFFFF"/>
              </a:gs>
            </a:gsLst>
            <a:lin ang="5400000" scaled="1"/>
          </a:gradFill>
          <a:ln w="12700" algn="ctr">
            <a:noFill/>
            <a:miter lim="800000"/>
            <a:headEnd/>
            <a:tailEnd/>
          </a:ln>
          <a:effectLst/>
        </p:spPr>
        <p:txBody>
          <a:bodyPr lIns="90000" tIns="46800" rIns="90000" bIns="46800" anchor="ctr">
            <a:spAutoFit/>
          </a:bodyPr>
          <a:lstStyle/>
          <a:p>
            <a:endParaRPr lang="en-US" sz="2800"/>
          </a:p>
        </p:txBody>
      </p:sp>
      <p:sp>
        <p:nvSpPr>
          <p:cNvPr id="7" name="Rectangle 12"/>
          <p:cNvSpPr>
            <a:spLocks noChangeArrowheads="1"/>
          </p:cNvSpPr>
          <p:nvPr/>
        </p:nvSpPr>
        <p:spPr bwMode="white">
          <a:xfrm rot="10800000">
            <a:off x="-6" y="6629400"/>
            <a:ext cx="587023" cy="228600"/>
          </a:xfrm>
          <a:prstGeom prst="rect">
            <a:avLst/>
          </a:prstGeom>
          <a:gradFill flip="none" rotWithShape="1">
            <a:gsLst>
              <a:gs pos="0">
                <a:srgbClr val="C0C0C0"/>
              </a:gs>
              <a:gs pos="100000">
                <a:srgbClr val="C8C8C8"/>
              </a:gs>
            </a:gsLst>
            <a:lin ang="5400000" scaled="1"/>
            <a:tileRect/>
          </a:gradFill>
          <a:ln w="12700" algn="ctr">
            <a:noFill/>
            <a:miter lim="800000"/>
            <a:headEnd/>
            <a:tailEnd/>
          </a:ln>
          <a:effectLst/>
        </p:spPr>
        <p:txBody>
          <a:bodyPr lIns="90000" tIns="46800" rIns="90000" bIns="46800" anchor="ctr">
            <a:noAutofit/>
          </a:bodyPr>
          <a:lstStyle/>
          <a:p>
            <a:endParaRPr lang="en-US" sz="2800"/>
          </a:p>
        </p:txBody>
      </p:sp>
      <p:sp>
        <p:nvSpPr>
          <p:cNvPr id="8" name="Text Placeholder 2"/>
          <p:cNvSpPr>
            <a:spLocks noGrp="1"/>
          </p:cNvSpPr>
          <p:nvPr>
            <p:ph type="body" sz="quarter" idx="10" hasCustomPrompt="1"/>
          </p:nvPr>
        </p:nvSpPr>
        <p:spPr>
          <a:xfrm>
            <a:off x="0" y="6510868"/>
            <a:ext cx="12192000" cy="347133"/>
          </a:xfrm>
        </p:spPr>
        <p:txBody>
          <a:bodyPr/>
          <a:lstStyle>
            <a:lvl1pPr marL="0" indent="0">
              <a:buNone/>
              <a:tabLst>
                <a:tab pos="8915400" algn="r"/>
              </a:tabLst>
              <a:defRPr sz="1800" baseline="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a:t>Place	Date</a:t>
            </a:r>
          </a:p>
        </p:txBody>
      </p:sp>
    </p:spTree>
    <p:extLst>
      <p:ext uri="{BB962C8B-B14F-4D97-AF65-F5344CB8AC3E}">
        <p14:creationId xmlns:p14="http://schemas.microsoft.com/office/powerpoint/2010/main" val="65715634"/>
      </p:ext>
    </p:extLst>
  </p:cSld>
  <p:clrMapOvr>
    <a:masterClrMapping/>
  </p:clrMapOvr>
  <p:transition spd="slow"/>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Top">
    <p:spTree>
      <p:nvGrpSpPr>
        <p:cNvPr id="1" name=""/>
        <p:cNvGrpSpPr/>
        <p:nvPr/>
      </p:nvGrpSpPr>
      <p:grpSpPr>
        <a:xfrm>
          <a:off x="0" y="0"/>
          <a:ext cx="0" cy="0"/>
          <a:chOff x="0" y="0"/>
          <a:chExt cx="0" cy="0"/>
        </a:xfrm>
      </p:grpSpPr>
      <p:sp>
        <p:nvSpPr>
          <p:cNvPr id="975884" name="Rectangle 12"/>
          <p:cNvSpPr>
            <a:spLocks noChangeArrowheads="1"/>
          </p:cNvSpPr>
          <p:nvPr/>
        </p:nvSpPr>
        <p:spPr bwMode="white">
          <a:xfrm rot="10800000">
            <a:off x="0" y="1676400"/>
            <a:ext cx="12192000" cy="5181600"/>
          </a:xfrm>
          <a:prstGeom prst="rect">
            <a:avLst/>
          </a:prstGeom>
          <a:gradFill rotWithShape="1">
            <a:gsLst>
              <a:gs pos="0">
                <a:srgbClr val="C0C0C0"/>
              </a:gs>
              <a:gs pos="100000">
                <a:srgbClr val="FFFFFF"/>
              </a:gs>
            </a:gsLst>
            <a:lin ang="5400000" scaled="1"/>
          </a:gradFill>
          <a:ln w="12700" algn="ctr">
            <a:noFill/>
            <a:miter lim="800000"/>
            <a:headEnd/>
            <a:tailEnd/>
          </a:ln>
          <a:effectLst/>
        </p:spPr>
        <p:txBody>
          <a:bodyPr lIns="90000" tIns="46800" rIns="90000" bIns="46800" anchor="ctr">
            <a:noAutofit/>
          </a:bodyPr>
          <a:lstStyle/>
          <a:p>
            <a:endParaRPr lang="en-US" sz="2800"/>
          </a:p>
        </p:txBody>
      </p:sp>
      <p:sp>
        <p:nvSpPr>
          <p:cNvPr id="975875" name="Rectangle 3"/>
          <p:cNvSpPr>
            <a:spLocks noGrp="1" noChangeArrowheads="1"/>
          </p:cNvSpPr>
          <p:nvPr>
            <p:ph type="ctrTitle"/>
          </p:nvPr>
        </p:nvSpPr>
        <p:spPr>
          <a:xfrm>
            <a:off x="914400" y="968376"/>
            <a:ext cx="10363200" cy="1470025"/>
          </a:xfrm>
          <a:noFill/>
        </p:spPr>
        <p:txBody>
          <a:bodyPr/>
          <a:lstStyle>
            <a:lvl1pPr algn="ctr">
              <a:defRPr sz="4000">
                <a:solidFill>
                  <a:srgbClr val="000099"/>
                </a:solidFill>
              </a:defRPr>
            </a:lvl1pPr>
          </a:lstStyle>
          <a:p>
            <a:r>
              <a:rPr lang="en-US"/>
              <a:t>Click to edit Master title style</a:t>
            </a:r>
          </a:p>
        </p:txBody>
      </p:sp>
      <p:sp>
        <p:nvSpPr>
          <p:cNvPr id="975876" name="Rectangle 4"/>
          <p:cNvSpPr>
            <a:spLocks noGrp="1" noChangeArrowheads="1"/>
          </p:cNvSpPr>
          <p:nvPr>
            <p:ph type="subTitle" idx="1"/>
          </p:nvPr>
        </p:nvSpPr>
        <p:spPr>
          <a:xfrm>
            <a:off x="1828800" y="2667000"/>
            <a:ext cx="8534400" cy="1752600"/>
          </a:xfrm>
        </p:spPr>
        <p:txBody>
          <a:bodyPr/>
          <a:lstStyle>
            <a:lvl1pPr marL="0" indent="0" algn="ctr">
              <a:buFontTx/>
              <a:buNone/>
              <a:defRPr/>
            </a:lvl1pPr>
          </a:lstStyle>
          <a:p>
            <a:r>
              <a:rPr lang="en-US"/>
              <a:t>Click to edit Master subtitle style</a:t>
            </a:r>
          </a:p>
        </p:txBody>
      </p:sp>
      <p:sp>
        <p:nvSpPr>
          <p:cNvPr id="975877" name="Text Box 5"/>
          <p:cNvSpPr txBox="1">
            <a:spLocks noChangeArrowheads="1"/>
          </p:cNvSpPr>
          <p:nvPr/>
        </p:nvSpPr>
        <p:spPr bwMode="white">
          <a:xfrm>
            <a:off x="5" y="6553200"/>
            <a:ext cx="1153584" cy="309958"/>
          </a:xfrm>
          <a:prstGeom prst="rect">
            <a:avLst/>
          </a:prstGeom>
          <a:noFill/>
          <a:ln w="9525" algn="ctr">
            <a:noFill/>
            <a:miter lim="800000"/>
            <a:headEnd/>
            <a:tailEnd/>
          </a:ln>
          <a:effectLst/>
        </p:spPr>
        <p:txBody>
          <a:bodyPr lIns="90000" tIns="46800" rIns="90000" bIns="46800">
            <a:spAutoFit/>
          </a:bodyPr>
          <a:lstStyle/>
          <a:p>
            <a:pPr algn="l" defTabSz="457200">
              <a:lnSpc>
                <a:spcPct val="100000"/>
              </a:lnSpc>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32CAEB-9A62-4DC0-9384-49C790CA627B}" type="slidenum">
              <a:rPr lang="x-none" sz="1400">
                <a:solidFill>
                  <a:srgbClr val="4D4D4D"/>
                </a:solidFill>
                <a:cs typeface="Arial" charset="0"/>
              </a:rPr>
              <a:pPr algn="l" defTabSz="457200">
                <a:lnSpc>
                  <a:spcPct val="100000"/>
                </a:lnSpc>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US" sz="1400">
              <a:solidFill>
                <a:srgbClr val="4D4D4D"/>
              </a:solidFill>
            </a:endParaRPr>
          </a:p>
        </p:txBody>
      </p:sp>
      <p:sp>
        <p:nvSpPr>
          <p:cNvPr id="975883" name="Rectangle 11"/>
          <p:cNvSpPr>
            <a:spLocks noChangeArrowheads="1"/>
          </p:cNvSpPr>
          <p:nvPr/>
        </p:nvSpPr>
        <p:spPr bwMode="white">
          <a:xfrm>
            <a:off x="0" y="0"/>
            <a:ext cx="12192000" cy="1447800"/>
          </a:xfrm>
          <a:prstGeom prst="rect">
            <a:avLst/>
          </a:prstGeom>
          <a:gradFill rotWithShape="1">
            <a:gsLst>
              <a:gs pos="0">
                <a:srgbClr val="C0C0C0"/>
              </a:gs>
              <a:gs pos="100000">
                <a:srgbClr val="FFFFFF"/>
              </a:gs>
            </a:gsLst>
            <a:lin ang="5400000" scaled="1"/>
          </a:gradFill>
          <a:ln w="12700" algn="ctr">
            <a:noFill/>
            <a:miter lim="800000"/>
            <a:headEnd/>
            <a:tailEnd/>
          </a:ln>
          <a:effectLst/>
        </p:spPr>
        <p:txBody>
          <a:bodyPr lIns="90000" tIns="46800" rIns="90000" bIns="46800" anchor="ctr">
            <a:noAutofit/>
          </a:bodyPr>
          <a:lstStyle/>
          <a:p>
            <a:endParaRPr lang="en-US" sz="2800"/>
          </a:p>
        </p:txBody>
      </p:sp>
      <p:sp>
        <p:nvSpPr>
          <p:cNvPr id="7" name="Rectangle 12"/>
          <p:cNvSpPr>
            <a:spLocks noChangeArrowheads="1"/>
          </p:cNvSpPr>
          <p:nvPr/>
        </p:nvSpPr>
        <p:spPr bwMode="white">
          <a:xfrm rot="10800000">
            <a:off x="1" y="6553200"/>
            <a:ext cx="587023" cy="304800"/>
          </a:xfrm>
          <a:prstGeom prst="rect">
            <a:avLst/>
          </a:prstGeom>
          <a:gradFill flip="none" rotWithShape="1">
            <a:gsLst>
              <a:gs pos="0">
                <a:srgbClr val="C0C0C0"/>
              </a:gs>
              <a:gs pos="100000">
                <a:srgbClr val="C8C8C8"/>
              </a:gs>
            </a:gsLst>
            <a:lin ang="5400000" scaled="1"/>
            <a:tileRect/>
          </a:gradFill>
          <a:ln w="12700" algn="ctr">
            <a:noFill/>
            <a:miter lim="800000"/>
            <a:headEnd/>
            <a:tailEnd/>
          </a:ln>
          <a:effectLst/>
        </p:spPr>
        <p:txBody>
          <a:bodyPr lIns="90000" tIns="46800" rIns="90000" bIns="46800" anchor="ctr">
            <a:noAutofit/>
          </a:bodyPr>
          <a:lstStyle/>
          <a:p>
            <a:endParaRPr lang="en-US" sz="2800"/>
          </a:p>
        </p:txBody>
      </p:sp>
      <p:sp>
        <p:nvSpPr>
          <p:cNvPr id="3" name="Text Placeholder 2"/>
          <p:cNvSpPr>
            <a:spLocks noGrp="1"/>
          </p:cNvSpPr>
          <p:nvPr>
            <p:ph type="body" sz="quarter" idx="10" hasCustomPrompt="1"/>
          </p:nvPr>
        </p:nvSpPr>
        <p:spPr>
          <a:xfrm>
            <a:off x="0" y="6510868"/>
            <a:ext cx="12192000" cy="347133"/>
          </a:xfrm>
        </p:spPr>
        <p:txBody>
          <a:bodyPr/>
          <a:lstStyle>
            <a:lvl1pPr marL="0" indent="0">
              <a:buNone/>
              <a:tabLst>
                <a:tab pos="8915400" algn="r"/>
              </a:tabLst>
              <a:defRPr sz="1800" baseline="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a:t>Place	Date</a:t>
            </a:r>
          </a:p>
        </p:txBody>
      </p:sp>
    </p:spTree>
    <p:extLst>
      <p:ext uri="{BB962C8B-B14F-4D97-AF65-F5344CB8AC3E}">
        <p14:creationId xmlns:p14="http://schemas.microsoft.com/office/powerpoint/2010/main" val="528631645"/>
      </p:ext>
    </p:extLst>
  </p:cSld>
  <p:clrMapOvr>
    <a:masterClrMapping/>
  </p:clrMapOvr>
  <p:transition spd="slow"/>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000099"/>
                </a:solidFill>
              </a:defRPr>
            </a:lvl1pPr>
          </a:lstStyle>
          <a:p>
            <a:r>
              <a:rPr lang="en-US"/>
              <a:t>Click to edit Master title style</a:t>
            </a:r>
          </a:p>
        </p:txBody>
      </p:sp>
      <p:sp>
        <p:nvSpPr>
          <p:cNvPr id="3" name="Content Placeholder 2"/>
          <p:cNvSpPr>
            <a:spLocks noGrp="1"/>
          </p:cNvSpPr>
          <p:nvPr>
            <p:ph idx="1"/>
          </p:nvPr>
        </p:nvSpPr>
        <p:spPr>
          <a:xfrm>
            <a:off x="304800" y="861796"/>
            <a:ext cx="11684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162893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a:t>Click to edit Master title style</a:t>
            </a:r>
          </a:p>
        </p:txBody>
      </p:sp>
      <p:sp>
        <p:nvSpPr>
          <p:cNvPr id="3" name="Content Placeholder 2"/>
          <p:cNvSpPr>
            <a:spLocks noGrp="1"/>
          </p:cNvSpPr>
          <p:nvPr>
            <p:ph sz="half" idx="1"/>
          </p:nvPr>
        </p:nvSpPr>
        <p:spPr>
          <a:xfrm>
            <a:off x="304800" y="865240"/>
            <a:ext cx="574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865237"/>
            <a:ext cx="574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98985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a:t>Click to edit Master title style</a:t>
            </a:r>
          </a:p>
        </p:txBody>
      </p:sp>
    </p:spTree>
    <p:extLst>
      <p:ext uri="{BB962C8B-B14F-4D97-AF65-F5344CB8AC3E}">
        <p14:creationId xmlns:p14="http://schemas.microsoft.com/office/powerpoint/2010/main" val="189230000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35523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211358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04800" y="865244"/>
            <a:ext cx="116840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03718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bwMode="auto">
          <a:xfrm>
            <a:off x="-2" y="0"/>
            <a:ext cx="12200468" cy="7620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9" name="Rectangle 8"/>
          <p:cNvSpPr/>
          <p:nvPr/>
        </p:nvSpPr>
        <p:spPr bwMode="auto">
          <a:xfrm>
            <a:off x="-2" y="0"/>
            <a:ext cx="12200468" cy="762000"/>
          </a:xfrm>
          <a:prstGeom prst="rect">
            <a:avLst/>
          </a:prstGeom>
          <a:solidFill>
            <a:srgbClr val="EAEAE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 name="Rectangle 1"/>
          <p:cNvSpPr/>
          <p:nvPr/>
        </p:nvSpPr>
        <p:spPr bwMode="auto">
          <a:xfrm>
            <a:off x="0" y="0"/>
            <a:ext cx="12192000" cy="762000"/>
          </a:xfrm>
          <a:prstGeom prst="rect">
            <a:avLst/>
          </a:prstGeom>
          <a:solidFill>
            <a:srgbClr val="EAEAE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751683" name="Rectangle 67"/>
          <p:cNvSpPr>
            <a:spLocks noChangeArrowheads="1"/>
          </p:cNvSpPr>
          <p:nvPr/>
        </p:nvSpPr>
        <p:spPr bwMode="white">
          <a:xfrm>
            <a:off x="0" y="6495239"/>
            <a:ext cx="12192000" cy="371513"/>
          </a:xfrm>
          <a:prstGeom prst="rect">
            <a:avLst/>
          </a:prstGeom>
          <a:gradFill rotWithShape="1">
            <a:gsLst>
              <a:gs pos="0">
                <a:schemeClr val="tx2"/>
              </a:gs>
              <a:gs pos="100000">
                <a:srgbClr val="B2B2B2"/>
              </a:gs>
            </a:gsLst>
            <a:lin ang="5400000" scaled="1"/>
          </a:gradFill>
          <a:ln w="12700" algn="ctr">
            <a:noFill/>
            <a:miter lim="800000"/>
            <a:headEnd/>
            <a:tailEnd/>
          </a:ln>
          <a:effectLst/>
        </p:spPr>
        <p:txBody>
          <a:bodyPr lIns="90000" tIns="46800" rIns="90000" bIns="46800" anchor="ctr">
            <a:spAutoFit/>
          </a:bodyPr>
          <a:lstStyle/>
          <a:p>
            <a:pPr defTabSz="45720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a:solidFill>
                <a:schemeClr val="accent1"/>
              </a:solidFill>
            </a:endParaRPr>
          </a:p>
        </p:txBody>
      </p:sp>
      <p:sp>
        <p:nvSpPr>
          <p:cNvPr id="751619" name="Rectangle 3"/>
          <p:cNvSpPr>
            <a:spLocks noGrp="1" noChangeArrowheads="1"/>
          </p:cNvSpPr>
          <p:nvPr>
            <p:ph type="body" idx="1"/>
          </p:nvPr>
        </p:nvSpPr>
        <p:spPr bwMode="auto">
          <a:xfrm>
            <a:off x="304800" y="1219200"/>
            <a:ext cx="11684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1671" name="Text Box 55"/>
          <p:cNvSpPr txBox="1">
            <a:spLocks noChangeArrowheads="1"/>
          </p:cNvSpPr>
          <p:nvPr/>
        </p:nvSpPr>
        <p:spPr bwMode="white">
          <a:xfrm>
            <a:off x="0" y="6610350"/>
            <a:ext cx="1153584" cy="279180"/>
          </a:xfrm>
          <a:prstGeom prst="rect">
            <a:avLst/>
          </a:prstGeom>
          <a:noFill/>
          <a:ln w="9525" algn="ctr">
            <a:noFill/>
            <a:miter lim="800000"/>
            <a:headEnd/>
            <a:tailEnd/>
          </a:ln>
          <a:effectLst/>
        </p:spPr>
        <p:txBody>
          <a:bodyPr lIns="90000" tIns="46800" rIns="90000" bIns="46800">
            <a:spAutoFit/>
          </a:bodyPr>
          <a:lstStyle/>
          <a:p>
            <a:pPr algn="l" defTabSz="457200">
              <a:lnSpc>
                <a:spcPct val="100000"/>
              </a:lnSpc>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C99DAC5-EEB5-4372-8AA8-DAA2EC021FBD}" type="slidenum">
              <a:rPr lang="x-none" sz="1200">
                <a:solidFill>
                  <a:srgbClr val="4D4D4D"/>
                </a:solidFill>
                <a:cs typeface="Arial" charset="0"/>
              </a:rPr>
              <a:pPr algn="l" defTabSz="457200">
                <a:lnSpc>
                  <a:spcPct val="100000"/>
                </a:lnSpc>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US" sz="1200">
              <a:solidFill>
                <a:srgbClr val="4D4D4D"/>
              </a:solidFill>
            </a:endParaRPr>
          </a:p>
        </p:txBody>
      </p:sp>
      <p:sp>
        <p:nvSpPr>
          <p:cNvPr id="751684" name="Rectangle 68"/>
          <p:cNvSpPr>
            <a:spLocks noChangeArrowheads="1"/>
          </p:cNvSpPr>
          <p:nvPr/>
        </p:nvSpPr>
        <p:spPr bwMode="white">
          <a:xfrm rot="10800000">
            <a:off x="-29" y="756716"/>
            <a:ext cx="12192029" cy="371513"/>
          </a:xfrm>
          <a:prstGeom prst="rect">
            <a:avLst/>
          </a:prstGeom>
          <a:gradFill rotWithShape="1">
            <a:gsLst>
              <a:gs pos="0">
                <a:schemeClr val="tx2"/>
              </a:gs>
              <a:gs pos="100000">
                <a:srgbClr val="EAEAEA"/>
              </a:gs>
            </a:gsLst>
            <a:lin ang="5400000" scaled="1"/>
          </a:gradFill>
          <a:ln w="12700" algn="ctr">
            <a:noFill/>
            <a:miter lim="800000"/>
            <a:headEnd/>
            <a:tailEnd/>
          </a:ln>
          <a:effectLst/>
        </p:spPr>
        <p:txBody>
          <a:bodyPr rot="10800000" wrap="square" lIns="90000" tIns="46800" rIns="90000" bIns="46800" anchor="ctr">
            <a:spAutoFit/>
          </a:bodyPr>
          <a:lstStyle/>
          <a:p>
            <a:pPr defTabSz="45720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a:solidFill>
                <a:schemeClr val="accent1"/>
              </a:solidFill>
            </a:endParaRPr>
          </a:p>
        </p:txBody>
      </p:sp>
      <p:sp>
        <p:nvSpPr>
          <p:cNvPr id="751618" name="Rectangle 2"/>
          <p:cNvSpPr>
            <a:spLocks noGrp="1" noChangeArrowheads="1"/>
          </p:cNvSpPr>
          <p:nvPr>
            <p:ph type="title"/>
          </p:nvPr>
        </p:nvSpPr>
        <p:spPr bwMode="white">
          <a:xfrm>
            <a:off x="76199" y="76200"/>
            <a:ext cx="12039601" cy="782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20003413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ransition spd="slow"/>
  <p:hf hdr="0" ftr="0" dt="0"/>
  <p:txStyles>
    <p:titleStyle>
      <a:lvl1pPr algn="l" rtl="0" eaLnBrk="1" fontAlgn="base" hangingPunct="1">
        <a:lnSpc>
          <a:spcPct val="85000"/>
        </a:lnSpc>
        <a:spcBef>
          <a:spcPct val="0"/>
        </a:spcBef>
        <a:spcAft>
          <a:spcPct val="0"/>
        </a:spcAft>
        <a:defRPr sz="3200">
          <a:solidFill>
            <a:srgbClr val="000099"/>
          </a:solidFill>
          <a:latin typeface="+mj-lt"/>
          <a:ea typeface="+mj-ea"/>
          <a:cs typeface="+mj-cs"/>
        </a:defRPr>
      </a:lvl1pPr>
      <a:lvl2pPr algn="l" rtl="0" eaLnBrk="1" fontAlgn="base" hangingPunct="1">
        <a:lnSpc>
          <a:spcPct val="85000"/>
        </a:lnSpc>
        <a:spcBef>
          <a:spcPct val="0"/>
        </a:spcBef>
        <a:spcAft>
          <a:spcPct val="0"/>
        </a:spcAft>
        <a:defRPr sz="2800">
          <a:solidFill>
            <a:srgbClr val="A42700"/>
          </a:solidFill>
          <a:latin typeface="Arial" charset="0"/>
        </a:defRPr>
      </a:lvl2pPr>
      <a:lvl3pPr algn="l" rtl="0" eaLnBrk="1" fontAlgn="base" hangingPunct="1">
        <a:lnSpc>
          <a:spcPct val="85000"/>
        </a:lnSpc>
        <a:spcBef>
          <a:spcPct val="0"/>
        </a:spcBef>
        <a:spcAft>
          <a:spcPct val="0"/>
        </a:spcAft>
        <a:defRPr sz="2800">
          <a:solidFill>
            <a:srgbClr val="A42700"/>
          </a:solidFill>
          <a:latin typeface="Arial" charset="0"/>
        </a:defRPr>
      </a:lvl3pPr>
      <a:lvl4pPr algn="l" rtl="0" eaLnBrk="1" fontAlgn="base" hangingPunct="1">
        <a:lnSpc>
          <a:spcPct val="85000"/>
        </a:lnSpc>
        <a:spcBef>
          <a:spcPct val="0"/>
        </a:spcBef>
        <a:spcAft>
          <a:spcPct val="0"/>
        </a:spcAft>
        <a:defRPr sz="2800">
          <a:solidFill>
            <a:srgbClr val="A42700"/>
          </a:solidFill>
          <a:latin typeface="Arial" charset="0"/>
        </a:defRPr>
      </a:lvl4pPr>
      <a:lvl5pPr algn="l" rtl="0" eaLnBrk="1" fontAlgn="base" hangingPunct="1">
        <a:lnSpc>
          <a:spcPct val="85000"/>
        </a:lnSpc>
        <a:spcBef>
          <a:spcPct val="0"/>
        </a:spcBef>
        <a:spcAft>
          <a:spcPct val="0"/>
        </a:spcAft>
        <a:defRPr sz="2800">
          <a:solidFill>
            <a:srgbClr val="A42700"/>
          </a:solidFill>
          <a:latin typeface="Arial" charset="0"/>
        </a:defRPr>
      </a:lvl5pPr>
      <a:lvl6pPr marL="457200" algn="l" rtl="0" eaLnBrk="1" fontAlgn="base" hangingPunct="1">
        <a:lnSpc>
          <a:spcPct val="85000"/>
        </a:lnSpc>
        <a:spcBef>
          <a:spcPct val="0"/>
        </a:spcBef>
        <a:spcAft>
          <a:spcPct val="0"/>
        </a:spcAft>
        <a:defRPr sz="2800">
          <a:solidFill>
            <a:srgbClr val="A42700"/>
          </a:solidFill>
          <a:latin typeface="Arial" charset="0"/>
        </a:defRPr>
      </a:lvl6pPr>
      <a:lvl7pPr marL="914400" algn="l" rtl="0" eaLnBrk="1" fontAlgn="base" hangingPunct="1">
        <a:lnSpc>
          <a:spcPct val="85000"/>
        </a:lnSpc>
        <a:spcBef>
          <a:spcPct val="0"/>
        </a:spcBef>
        <a:spcAft>
          <a:spcPct val="0"/>
        </a:spcAft>
        <a:defRPr sz="2800">
          <a:solidFill>
            <a:srgbClr val="A42700"/>
          </a:solidFill>
          <a:latin typeface="Arial" charset="0"/>
        </a:defRPr>
      </a:lvl7pPr>
      <a:lvl8pPr marL="1371600" algn="l" rtl="0" eaLnBrk="1" fontAlgn="base" hangingPunct="1">
        <a:lnSpc>
          <a:spcPct val="85000"/>
        </a:lnSpc>
        <a:spcBef>
          <a:spcPct val="0"/>
        </a:spcBef>
        <a:spcAft>
          <a:spcPct val="0"/>
        </a:spcAft>
        <a:defRPr sz="2800">
          <a:solidFill>
            <a:srgbClr val="A42700"/>
          </a:solidFill>
          <a:latin typeface="Arial" charset="0"/>
        </a:defRPr>
      </a:lvl8pPr>
      <a:lvl9pPr marL="1828800" algn="l" rtl="0" eaLnBrk="1" fontAlgn="base" hangingPunct="1">
        <a:lnSpc>
          <a:spcPct val="85000"/>
        </a:lnSpc>
        <a:spcBef>
          <a:spcPct val="0"/>
        </a:spcBef>
        <a:spcAft>
          <a:spcPct val="0"/>
        </a:spcAft>
        <a:defRPr sz="2800">
          <a:solidFill>
            <a:srgbClr val="A42700"/>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cs typeface="+mn-cs"/>
        </a:defRPr>
      </a:lvl2pPr>
      <a:lvl3pPr marL="1143000" indent="-228600" algn="l" rtl="0" eaLnBrk="1" fontAlgn="base" hangingPunct="1">
        <a:spcBef>
          <a:spcPct val="20000"/>
        </a:spcBef>
        <a:spcAft>
          <a:spcPct val="0"/>
        </a:spcAft>
        <a:buChar char="•"/>
        <a:defRPr sz="2400">
          <a:solidFill>
            <a:srgbClr val="000000"/>
          </a:solidFill>
          <a:latin typeface="+mn-lt"/>
          <a:cs typeface="+mn-cs"/>
        </a:defRPr>
      </a:lvl3pPr>
      <a:lvl4pPr marL="1600200" indent="-228600" algn="l" rtl="0" eaLnBrk="1" fontAlgn="base" hangingPunct="1">
        <a:spcBef>
          <a:spcPct val="20000"/>
        </a:spcBef>
        <a:spcAft>
          <a:spcPct val="0"/>
        </a:spcAft>
        <a:buChar char="–"/>
        <a:defRPr sz="2000">
          <a:solidFill>
            <a:srgbClr val="000000"/>
          </a:solidFill>
          <a:latin typeface="+mn-lt"/>
          <a:cs typeface="+mn-cs"/>
        </a:defRPr>
      </a:lvl4pPr>
      <a:lvl5pPr marL="2057400" indent="-228600" algn="l" rtl="0" eaLnBrk="1" fontAlgn="base" hangingPunct="1">
        <a:spcBef>
          <a:spcPct val="20000"/>
        </a:spcBef>
        <a:spcAft>
          <a:spcPct val="0"/>
        </a:spcAft>
        <a:buChar char="»"/>
        <a:defRPr sz="2000">
          <a:solidFill>
            <a:srgbClr val="000000"/>
          </a:solidFill>
          <a:latin typeface="+mn-lt"/>
          <a:cs typeface="+mn-cs"/>
        </a:defRPr>
      </a:lvl5pPr>
      <a:lvl6pPr marL="2514600" indent="-228600" algn="l" rtl="0" eaLnBrk="1" fontAlgn="base" hangingPunct="1">
        <a:spcBef>
          <a:spcPct val="20000"/>
        </a:spcBef>
        <a:spcAft>
          <a:spcPct val="0"/>
        </a:spcAft>
        <a:buChar char="»"/>
        <a:defRPr sz="2000">
          <a:solidFill>
            <a:srgbClr val="000000"/>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6.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20.png"/><Relationship Id="rId4" Type="http://schemas.openxmlformats.org/officeDocument/2006/relationships/image" Target="../media/image64.png"/><Relationship Id="rId9"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png"/><Relationship Id="rId18" Type="http://schemas.openxmlformats.org/officeDocument/2006/relationships/image" Target="../media/image49.png"/><Relationship Id="rId26" Type="http://schemas.openxmlformats.org/officeDocument/2006/relationships/image" Target="../media/image74.png"/><Relationship Id="rId3" Type="http://schemas.openxmlformats.org/officeDocument/2006/relationships/image" Target="../media/image64.png"/><Relationship Id="rId21" Type="http://schemas.openxmlformats.org/officeDocument/2006/relationships/image" Target="../media/image52.svg"/><Relationship Id="rId7" Type="http://schemas.openxmlformats.org/officeDocument/2006/relationships/image" Target="../media/image66.png"/><Relationship Id="rId12" Type="http://schemas.openxmlformats.org/officeDocument/2006/relationships/image" Target="../media/image36.png"/><Relationship Id="rId17" Type="http://schemas.openxmlformats.org/officeDocument/2006/relationships/image" Target="../media/image11.png"/><Relationship Id="rId25" Type="http://schemas.openxmlformats.org/officeDocument/2006/relationships/image" Target="../media/image73.png"/><Relationship Id="rId2" Type="http://schemas.openxmlformats.org/officeDocument/2006/relationships/notesSlide" Target="../notesSlides/notesSlide11.xml"/><Relationship Id="rId16" Type="http://schemas.openxmlformats.org/officeDocument/2006/relationships/image" Target="../media/image42.svg"/><Relationship Id="rId20"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30.jpeg"/><Relationship Id="rId24" Type="http://schemas.openxmlformats.org/officeDocument/2006/relationships/image" Target="../media/image72.png"/><Relationship Id="rId5" Type="http://schemas.openxmlformats.org/officeDocument/2006/relationships/image" Target="../media/image26.png"/><Relationship Id="rId15" Type="http://schemas.openxmlformats.org/officeDocument/2006/relationships/image" Target="../media/image41.png"/><Relationship Id="rId23" Type="http://schemas.openxmlformats.org/officeDocument/2006/relationships/image" Target="../media/image54.svg"/><Relationship Id="rId10" Type="http://schemas.openxmlformats.org/officeDocument/2006/relationships/image" Target="../media/image25.svg"/><Relationship Id="rId19" Type="http://schemas.openxmlformats.org/officeDocument/2006/relationships/image" Target="../media/image50.sv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71.png"/><Relationship Id="rId22" Type="http://schemas.openxmlformats.org/officeDocument/2006/relationships/image" Target="../media/image53.png"/></Relationships>
</file>

<file path=ppt/slides/_rels/slide12.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57.svg"/><Relationship Id="rId26" Type="http://schemas.openxmlformats.org/officeDocument/2006/relationships/image" Target="../media/image54.svg"/><Relationship Id="rId3" Type="http://schemas.openxmlformats.org/officeDocument/2006/relationships/image" Target="../media/image75.png"/><Relationship Id="rId21" Type="http://schemas.openxmlformats.org/officeDocument/2006/relationships/image" Target="../media/image79.png"/><Relationship Id="rId12" Type="http://schemas.openxmlformats.org/officeDocument/2006/relationships/image" Target="../media/image77.png"/><Relationship Id="rId17" Type="http://schemas.openxmlformats.org/officeDocument/2006/relationships/image" Target="../media/image56.png"/><Relationship Id="rId25" Type="http://schemas.openxmlformats.org/officeDocument/2006/relationships/image" Target="../media/image53.png"/><Relationship Id="rId2" Type="http://schemas.openxmlformats.org/officeDocument/2006/relationships/notesSlide" Target="../notesSlides/notesSlide12.xml"/><Relationship Id="rId16" Type="http://schemas.openxmlformats.org/officeDocument/2006/relationships/image" Target="../media/image16.png"/><Relationship Id="rId20" Type="http://schemas.openxmlformats.org/officeDocument/2006/relationships/image" Target="../media/image46.sv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25.svg"/><Relationship Id="rId24" Type="http://schemas.openxmlformats.org/officeDocument/2006/relationships/image" Target="../media/image78.jpeg"/><Relationship Id="rId5" Type="http://schemas.openxmlformats.org/officeDocument/2006/relationships/image" Target="../media/image26.png"/><Relationship Id="rId15" Type="http://schemas.openxmlformats.org/officeDocument/2006/relationships/image" Target="../media/image77.jpeg"/><Relationship Id="rId23" Type="http://schemas.openxmlformats.org/officeDocument/2006/relationships/image" Target="../media/image11.png"/><Relationship Id="rId28" Type="http://schemas.openxmlformats.org/officeDocument/2006/relationships/image" Target="../media/image790.png"/><Relationship Id="rId10" Type="http://schemas.openxmlformats.org/officeDocument/2006/relationships/image" Target="../media/image24.png"/><Relationship Id="rId19"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720.png"/><Relationship Id="rId14" Type="http://schemas.openxmlformats.org/officeDocument/2006/relationships/image" Target="../media/image42.svg"/><Relationship Id="rId22" Type="http://schemas.openxmlformats.org/officeDocument/2006/relationships/image" Target="../media/image760.png"/><Relationship Id="rId27"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42.svg"/><Relationship Id="rId18" Type="http://schemas.openxmlformats.org/officeDocument/2006/relationships/image" Target="../media/image64.png"/><Relationship Id="rId26" Type="http://schemas.openxmlformats.org/officeDocument/2006/relationships/image" Target="../media/image86.svg"/><Relationship Id="rId3" Type="http://schemas.openxmlformats.org/officeDocument/2006/relationships/image" Target="../media/image20.png"/><Relationship Id="rId21" Type="http://schemas.openxmlformats.org/officeDocument/2006/relationships/image" Target="../media/image73.png"/><Relationship Id="rId7" Type="http://schemas.openxmlformats.org/officeDocument/2006/relationships/image" Target="../media/image51.png"/><Relationship Id="rId12" Type="http://schemas.openxmlformats.org/officeDocument/2006/relationships/image" Target="../media/image41.png"/><Relationship Id="rId17" Type="http://schemas.openxmlformats.org/officeDocument/2006/relationships/image" Target="../media/image81.png"/><Relationship Id="rId25" Type="http://schemas.openxmlformats.org/officeDocument/2006/relationships/image" Target="../media/image85.png"/><Relationship Id="rId2" Type="http://schemas.openxmlformats.org/officeDocument/2006/relationships/notesSlide" Target="../notesSlides/notesSlide13.xml"/><Relationship Id="rId16" Type="http://schemas.openxmlformats.org/officeDocument/2006/relationships/image" Target="../media/image54.svg"/><Relationship Id="rId20" Type="http://schemas.openxmlformats.org/officeDocument/2006/relationships/image" Target="../media/image72.png"/><Relationship Id="rId29" Type="http://schemas.openxmlformats.org/officeDocument/2006/relationships/image" Target="../media/image89.png"/><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810.png"/><Relationship Id="rId24" Type="http://schemas.openxmlformats.org/officeDocument/2006/relationships/image" Target="../media/image84.svg"/><Relationship Id="rId32" Type="http://schemas.openxmlformats.org/officeDocument/2006/relationships/image" Target="../media/image92.png"/><Relationship Id="rId5" Type="http://schemas.openxmlformats.org/officeDocument/2006/relationships/image" Target="../media/image49.png"/><Relationship Id="rId15" Type="http://schemas.openxmlformats.org/officeDocument/2006/relationships/image" Target="../media/image53.png"/><Relationship Id="rId23" Type="http://schemas.openxmlformats.org/officeDocument/2006/relationships/image" Target="../media/image83.png"/><Relationship Id="rId28" Type="http://schemas.openxmlformats.org/officeDocument/2006/relationships/image" Target="../media/image88.svg"/><Relationship Id="rId10" Type="http://schemas.openxmlformats.org/officeDocument/2006/relationships/image" Target="../media/image80.png"/><Relationship Id="rId19" Type="http://schemas.openxmlformats.org/officeDocument/2006/relationships/image" Target="../media/image82.png"/><Relationship Id="rId31" Type="http://schemas.openxmlformats.org/officeDocument/2006/relationships/image" Target="../media/image91.png"/><Relationship Id="rId4" Type="http://schemas.openxmlformats.org/officeDocument/2006/relationships/image" Target="../media/image19.png"/><Relationship Id="rId9" Type="http://schemas.openxmlformats.org/officeDocument/2006/relationships/image" Target="../media/image30.jpeg"/><Relationship Id="rId14" Type="http://schemas.openxmlformats.org/officeDocument/2006/relationships/image" Target="../media/image13.png"/><Relationship Id="rId22" Type="http://schemas.openxmlformats.org/officeDocument/2006/relationships/image" Target="../media/image74.png"/><Relationship Id="rId27" Type="http://schemas.openxmlformats.org/officeDocument/2006/relationships/image" Target="../media/image87.png"/><Relationship Id="rId30" Type="http://schemas.openxmlformats.org/officeDocument/2006/relationships/image" Target="../media/image90.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8.svg"/><Relationship Id="rId4" Type="http://schemas.openxmlformats.org/officeDocument/2006/relationships/image" Target="../media/image25.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19.png"/><Relationship Id="rId3" Type="http://schemas.openxmlformats.org/officeDocument/2006/relationships/image" Target="../media/image24.png"/><Relationship Id="rId21"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48.png"/><Relationship Id="rId2" Type="http://schemas.openxmlformats.org/officeDocument/2006/relationships/notesSlide" Target="../notesSlides/notesSlide5.xml"/><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7.png"/><Relationship Id="rId5" Type="http://schemas.openxmlformats.org/officeDocument/2006/relationships/image" Target="../media/image30.jpeg"/><Relationship Id="rId15" Type="http://schemas.openxmlformats.org/officeDocument/2006/relationships/image" Target="../media/image40.png"/><Relationship Id="rId23" Type="http://schemas.openxmlformats.org/officeDocument/2006/relationships/image" Target="../media/image46.sv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image" Target="../media/image25.sv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11.png"/><Relationship Id="rId5" Type="http://schemas.openxmlformats.org/officeDocument/2006/relationships/image" Target="../media/image30.jpeg"/><Relationship Id="rId10" Type="http://schemas.openxmlformats.org/officeDocument/2006/relationships/image" Target="../media/image42.svg"/><Relationship Id="rId4" Type="http://schemas.openxmlformats.org/officeDocument/2006/relationships/image" Target="../media/image25.sv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51.png"/><Relationship Id="rId3" Type="http://schemas.openxmlformats.org/officeDocument/2006/relationships/image" Target="../media/image24.png"/><Relationship Id="rId21" Type="http://schemas.openxmlformats.org/officeDocument/2006/relationships/image" Target="../media/image53.png"/><Relationship Id="rId12" Type="http://schemas.openxmlformats.org/officeDocument/2006/relationships/image" Target="../media/image40.png"/><Relationship Id="rId17" Type="http://schemas.openxmlformats.org/officeDocument/2006/relationships/image" Target="../media/image50.svg"/><Relationship Id="rId2" Type="http://schemas.openxmlformats.org/officeDocument/2006/relationships/notesSlide" Target="../notesSlides/notesSlide7.xml"/><Relationship Id="rId16" Type="http://schemas.openxmlformats.org/officeDocument/2006/relationships/image" Target="../media/image49.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37.png"/><Relationship Id="rId5" Type="http://schemas.openxmlformats.org/officeDocument/2006/relationships/image" Target="../media/image30.jpeg"/><Relationship Id="rId15" Type="http://schemas.openxmlformats.org/officeDocument/2006/relationships/image" Target="../media/image11.png"/><Relationship Id="rId23" Type="http://schemas.openxmlformats.org/officeDocument/2006/relationships/image" Target="../media/image26.png"/><Relationship Id="rId19" Type="http://schemas.openxmlformats.org/officeDocument/2006/relationships/image" Target="../media/image52.svg"/><Relationship Id="rId4" Type="http://schemas.openxmlformats.org/officeDocument/2006/relationships/image" Target="../media/image25.svg"/><Relationship Id="rId14" Type="http://schemas.openxmlformats.org/officeDocument/2006/relationships/image" Target="../media/image42.svg"/><Relationship Id="rId22" Type="http://schemas.openxmlformats.org/officeDocument/2006/relationships/image" Target="../media/image54.sv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3.svg"/><Relationship Id="rId3" Type="http://schemas.openxmlformats.org/officeDocument/2006/relationships/image" Target="../media/image55.png"/><Relationship Id="rId7" Type="http://schemas.openxmlformats.org/officeDocument/2006/relationships/image" Target="../media/image59.svg"/><Relationship Id="rId12" Type="http://schemas.openxmlformats.org/officeDocument/2006/relationships/image" Target="../media/image62.png"/><Relationship Id="rId2" Type="http://schemas.openxmlformats.org/officeDocument/2006/relationships/notesSlide" Target="../notesSlides/notesSlide8.xml"/><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5" Type="http://schemas.openxmlformats.org/officeDocument/2006/relationships/image" Target="../media/image52.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11.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67.png"/><Relationship Id="rId18" Type="http://schemas.openxmlformats.org/officeDocument/2006/relationships/image" Target="../media/image40.png"/><Relationship Id="rId26" Type="http://schemas.openxmlformats.org/officeDocument/2006/relationships/image" Target="../media/image53.png"/><Relationship Id="rId3" Type="http://schemas.openxmlformats.org/officeDocument/2006/relationships/image" Target="../media/image64.png"/><Relationship Id="rId21" Type="http://schemas.openxmlformats.org/officeDocument/2006/relationships/image" Target="../media/image11.png"/><Relationship Id="rId7" Type="http://schemas.openxmlformats.org/officeDocument/2006/relationships/image" Target="../media/image66.png"/><Relationship Id="rId12" Type="http://schemas.openxmlformats.org/officeDocument/2006/relationships/image" Target="../media/image36.png"/><Relationship Id="rId17" Type="http://schemas.openxmlformats.org/officeDocument/2006/relationships/image" Target="../media/image37.png"/><Relationship Id="rId25" Type="http://schemas.openxmlformats.org/officeDocument/2006/relationships/image" Target="../media/image52.svg"/><Relationship Id="rId2" Type="http://schemas.openxmlformats.org/officeDocument/2006/relationships/notesSlide" Target="../notesSlides/notesSlide9.xml"/><Relationship Id="rId20" Type="http://schemas.openxmlformats.org/officeDocument/2006/relationships/image" Target="../media/image42.svg"/><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30.jpeg"/><Relationship Id="rId24" Type="http://schemas.openxmlformats.org/officeDocument/2006/relationships/image" Target="../media/image51.png"/><Relationship Id="rId5" Type="http://schemas.openxmlformats.org/officeDocument/2006/relationships/image" Target="../media/image20.png"/><Relationship Id="rId23" Type="http://schemas.openxmlformats.org/officeDocument/2006/relationships/image" Target="../media/image50.svg"/><Relationship Id="rId10" Type="http://schemas.openxmlformats.org/officeDocument/2006/relationships/image" Target="../media/image25.sv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24.png"/><Relationship Id="rId22" Type="http://schemas.openxmlformats.org/officeDocument/2006/relationships/image" Target="../media/image49.png"/><Relationship Id="rId27"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0"/>
            <a:ext cx="10363200" cy="1470025"/>
          </a:xfrm>
        </p:spPr>
        <p:txBody>
          <a:bodyPr/>
          <a:lstStyle/>
          <a:p>
            <a:pPr algn="l"/>
            <a:r>
              <a:rPr lang="en-US" dirty="0"/>
              <a:t>Checking Passwords on Leaky Computers: A Side Channel Analysis of Chrome’s Password Leak Detection Protocol</a:t>
            </a:r>
          </a:p>
        </p:txBody>
      </p:sp>
      <p:sp>
        <p:nvSpPr>
          <p:cNvPr id="22" name="TextBox 21">
            <a:extLst>
              <a:ext uri="{FF2B5EF4-FFF2-40B4-BE49-F238E27FC236}">
                <a16:creationId xmlns:a16="http://schemas.microsoft.com/office/drawing/2014/main" id="{2D3B5AB2-BC54-EAEF-98C0-630D4D0082BA}"/>
              </a:ext>
            </a:extLst>
          </p:cNvPr>
          <p:cNvSpPr txBox="1"/>
          <p:nvPr/>
        </p:nvSpPr>
        <p:spPr>
          <a:xfrm>
            <a:off x="914401" y="3064607"/>
            <a:ext cx="10363200" cy="1191095"/>
          </a:xfrm>
          <a:prstGeom prst="rect">
            <a:avLst/>
          </a:prstGeom>
          <a:noFill/>
        </p:spPr>
        <p:txBody>
          <a:bodyPr wrap="square" lIns="91440" tIns="45720" rIns="91440" bIns="45720" anchor="t">
            <a:spAutoFit/>
          </a:bodyPr>
          <a:lstStyle/>
          <a:p>
            <a:pPr marL="0" lvl="0" indent="0" algn="l" rtl="0">
              <a:spcBef>
                <a:spcPts val="0"/>
              </a:spcBef>
              <a:spcAft>
                <a:spcPts val="0"/>
              </a:spcAft>
              <a:buNone/>
            </a:pPr>
            <a:r>
              <a:rPr lang="en-US" sz="2800">
                <a:solidFill>
                  <a:srgbClr val="595959"/>
                </a:solidFill>
                <a:latin typeface="Arial"/>
              </a:rPr>
              <a:t>Andrew Kwong, </a:t>
            </a:r>
            <a:r>
              <a:rPr lang="en-US" sz="2800" b="1">
                <a:solidFill>
                  <a:srgbClr val="595959"/>
                </a:solidFill>
                <a:latin typeface="Arial"/>
              </a:rPr>
              <a:t>Walter Wang</a:t>
            </a:r>
            <a:r>
              <a:rPr lang="en-US" sz="2800">
                <a:solidFill>
                  <a:srgbClr val="595959"/>
                </a:solidFill>
                <a:latin typeface="Arial"/>
              </a:rPr>
              <a:t>, Jason Kim, Jonathan Berger, Daniel Genkin, Eyal Ronen, </a:t>
            </a:r>
            <a:r>
              <a:rPr lang="en-US" sz="2800" err="1">
                <a:solidFill>
                  <a:srgbClr val="595959"/>
                </a:solidFill>
                <a:latin typeface="Arial"/>
              </a:rPr>
              <a:t>Hovav</a:t>
            </a:r>
            <a:r>
              <a:rPr lang="en-US" sz="2800">
                <a:solidFill>
                  <a:srgbClr val="595959"/>
                </a:solidFill>
                <a:latin typeface="Arial"/>
              </a:rPr>
              <a:t> </a:t>
            </a:r>
            <a:r>
              <a:rPr lang="en-US" sz="2800" err="1">
                <a:solidFill>
                  <a:srgbClr val="595959"/>
                </a:solidFill>
                <a:latin typeface="Arial"/>
              </a:rPr>
              <a:t>Shacham</a:t>
            </a:r>
            <a:r>
              <a:rPr lang="en-US" sz="2800">
                <a:solidFill>
                  <a:srgbClr val="595959"/>
                </a:solidFill>
                <a:latin typeface="Arial"/>
              </a:rPr>
              <a:t>, Riad Wahby, Yuval Yarom</a:t>
            </a:r>
          </a:p>
        </p:txBody>
      </p:sp>
      <p:pic>
        <p:nvPicPr>
          <p:cNvPr id="8" name="Graphic 7">
            <a:extLst>
              <a:ext uri="{FF2B5EF4-FFF2-40B4-BE49-F238E27FC236}">
                <a16:creationId xmlns:a16="http://schemas.microsoft.com/office/drawing/2014/main" id="{FC0945F1-858E-6664-4A15-CEC51178DD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1521" y="4915256"/>
            <a:ext cx="1013995" cy="1056518"/>
          </a:xfrm>
          <a:prstGeom prst="rect">
            <a:avLst/>
          </a:prstGeom>
        </p:spPr>
      </p:pic>
      <p:pic>
        <p:nvPicPr>
          <p:cNvPr id="10" name="Picture 9" descr="A white and orange logo&#10;&#10;Description automatically generated">
            <a:extLst>
              <a:ext uri="{FF2B5EF4-FFF2-40B4-BE49-F238E27FC236}">
                <a16:creationId xmlns:a16="http://schemas.microsoft.com/office/drawing/2014/main" id="{0BE419A7-B48C-7F00-E6B6-AD78E4A5B8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734" y="4822559"/>
            <a:ext cx="1326758" cy="1326758"/>
          </a:xfrm>
          <a:prstGeom prst="rect">
            <a:avLst/>
          </a:prstGeom>
        </p:spPr>
      </p:pic>
      <p:pic>
        <p:nvPicPr>
          <p:cNvPr id="13" name="Picture 12" descr="A red background with white text&#10;&#10;Description automatically generated">
            <a:extLst>
              <a:ext uri="{FF2B5EF4-FFF2-40B4-BE49-F238E27FC236}">
                <a16:creationId xmlns:a16="http://schemas.microsoft.com/office/drawing/2014/main" id="{DE011B29-8CB9-1B3D-4C70-40BC4B7C3C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6086" y="4847967"/>
            <a:ext cx="1191095" cy="1191095"/>
          </a:xfrm>
          <a:prstGeom prst="rect">
            <a:avLst/>
          </a:prstGeom>
        </p:spPr>
      </p:pic>
      <p:pic>
        <p:nvPicPr>
          <p:cNvPr id="15" name="Picture 14" descr="A yellow and black letter m&#10;&#10;Description automatically generated">
            <a:extLst>
              <a:ext uri="{FF2B5EF4-FFF2-40B4-BE49-F238E27FC236}">
                <a16:creationId xmlns:a16="http://schemas.microsoft.com/office/drawing/2014/main" id="{2C3AEE3E-F613-58C7-A67A-518911A105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074" y="5095037"/>
            <a:ext cx="974899" cy="696956"/>
          </a:xfrm>
          <a:prstGeom prst="rect">
            <a:avLst/>
          </a:prstGeom>
        </p:spPr>
      </p:pic>
      <p:pic>
        <p:nvPicPr>
          <p:cNvPr id="17" name="Picture 16" descr="A yellow and blue letter on a black background&#10;&#10;Description automatically generated">
            <a:extLst>
              <a:ext uri="{FF2B5EF4-FFF2-40B4-BE49-F238E27FC236}">
                <a16:creationId xmlns:a16="http://schemas.microsoft.com/office/drawing/2014/main" id="{5BE4E43D-4975-739F-3DD6-1D8807F5BA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3451" y="5094245"/>
            <a:ext cx="1260592" cy="792073"/>
          </a:xfrm>
          <a:prstGeom prst="rect">
            <a:avLst/>
          </a:prstGeom>
        </p:spPr>
      </p:pic>
      <p:pic>
        <p:nvPicPr>
          <p:cNvPr id="19" name="Picture 18" descr="A blue square with white text&#10;&#10;Description automatically generated">
            <a:extLst>
              <a:ext uri="{FF2B5EF4-FFF2-40B4-BE49-F238E27FC236}">
                <a16:creationId xmlns:a16="http://schemas.microsoft.com/office/drawing/2014/main" id="{196B319E-1FDD-70F7-623E-2863246CAA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0328" y="4847967"/>
            <a:ext cx="1191095" cy="1191095"/>
          </a:xfrm>
          <a:prstGeom prst="rect">
            <a:avLst/>
          </a:prstGeom>
        </p:spPr>
      </p:pic>
      <p:pic>
        <p:nvPicPr>
          <p:cNvPr id="21" name="Picture 20" descr="A blue logo with a black background&#10;&#10;Description automatically generated">
            <a:extLst>
              <a:ext uri="{FF2B5EF4-FFF2-40B4-BE49-F238E27FC236}">
                <a16:creationId xmlns:a16="http://schemas.microsoft.com/office/drawing/2014/main" id="{AE302408-6571-DDBC-A561-6A9FA76438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5516" y="4767906"/>
            <a:ext cx="1351218" cy="1351218"/>
          </a:xfrm>
          <a:prstGeom prst="rect">
            <a:avLst/>
          </a:prstGeom>
        </p:spPr>
      </p:pic>
      <p:pic>
        <p:nvPicPr>
          <p:cNvPr id="4" name="Graphic 3">
            <a:extLst>
              <a:ext uri="{FF2B5EF4-FFF2-40B4-BE49-F238E27FC236}">
                <a16:creationId xmlns:a16="http://schemas.microsoft.com/office/drawing/2014/main" id="{A6AC11BF-F9A5-7A19-355A-F5000A5AF8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316" y="4948214"/>
            <a:ext cx="990600" cy="990600"/>
          </a:xfrm>
          <a:prstGeom prst="rect">
            <a:avLst/>
          </a:prstGeom>
        </p:spPr>
      </p:pic>
    </p:spTree>
    <p:extLst>
      <p:ext uri="{BB962C8B-B14F-4D97-AF65-F5344CB8AC3E}">
        <p14:creationId xmlns:p14="http://schemas.microsoft.com/office/powerpoint/2010/main" val="132144555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23F20F66-392E-C010-800C-24194897A219}"/>
              </a:ext>
            </a:extLst>
          </p:cNvPr>
          <p:cNvSpPr/>
          <p:nvPr/>
        </p:nvSpPr>
        <p:spPr>
          <a:xfrm>
            <a:off x="6899791" y="923258"/>
            <a:ext cx="5018738" cy="182162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 name="Title 1">
            <a:extLst>
              <a:ext uri="{FF2B5EF4-FFF2-40B4-BE49-F238E27FC236}">
                <a16:creationId xmlns:a16="http://schemas.microsoft.com/office/drawing/2014/main" id="{827CFF91-4C3B-9581-30BE-1B46C8AC1CE5}"/>
              </a:ext>
            </a:extLst>
          </p:cNvPr>
          <p:cNvSpPr>
            <a:spLocks noGrp="1"/>
          </p:cNvSpPr>
          <p:nvPr>
            <p:ph type="title"/>
          </p:nvPr>
        </p:nvSpPr>
        <p:spPr/>
        <p:txBody>
          <a:bodyPr/>
          <a:lstStyle/>
          <a:p>
            <a:r>
              <a:rPr lang="en-US"/>
              <a:t>Attacking Input-dependent Loop Iterations</a:t>
            </a:r>
          </a:p>
        </p:txBody>
      </p:sp>
      <p:grpSp>
        <p:nvGrpSpPr>
          <p:cNvPr id="25" name="Group 24">
            <a:extLst>
              <a:ext uri="{FF2B5EF4-FFF2-40B4-BE49-F238E27FC236}">
                <a16:creationId xmlns:a16="http://schemas.microsoft.com/office/drawing/2014/main" id="{706C94C3-1D98-55F1-3BEF-72604DBDF3AE}"/>
              </a:ext>
            </a:extLst>
          </p:cNvPr>
          <p:cNvGrpSpPr/>
          <p:nvPr/>
        </p:nvGrpSpPr>
        <p:grpSpPr>
          <a:xfrm>
            <a:off x="273471" y="914400"/>
            <a:ext cx="5864639" cy="1821624"/>
            <a:chOff x="104656" y="797799"/>
            <a:chExt cx="5864639" cy="1821624"/>
          </a:xfrm>
        </p:grpSpPr>
        <p:sp>
          <p:nvSpPr>
            <p:cNvPr id="24" name="Rectangle: Rounded Corners 23">
              <a:extLst>
                <a:ext uri="{FF2B5EF4-FFF2-40B4-BE49-F238E27FC236}">
                  <a16:creationId xmlns:a16="http://schemas.microsoft.com/office/drawing/2014/main" id="{137BEC1B-2BE3-2F36-813A-BC800DAA6FBD}"/>
                </a:ext>
              </a:extLst>
            </p:cNvPr>
            <p:cNvSpPr/>
            <p:nvPr/>
          </p:nvSpPr>
          <p:spPr>
            <a:xfrm>
              <a:off x="104656" y="797799"/>
              <a:ext cx="5805191" cy="1821624"/>
            </a:xfrm>
            <a:prstGeom prst="roundRect">
              <a:avLst/>
            </a:prstGeom>
            <a:solidFill>
              <a:schemeClr val="accent3">
                <a:lumMod val="20000"/>
                <a:lumOff val="80000"/>
              </a:schemeClr>
            </a:solidFill>
            <a:ln w="38100">
              <a:solidFill>
                <a:schemeClr val="accent3"/>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7" name="TextBox 6">
              <a:extLst>
                <a:ext uri="{FF2B5EF4-FFF2-40B4-BE49-F238E27FC236}">
                  <a16:creationId xmlns:a16="http://schemas.microsoft.com/office/drawing/2014/main" id="{8739CD26-6ADF-10BA-5328-538A930AE868}"/>
                </a:ext>
              </a:extLst>
            </p:cNvPr>
            <p:cNvSpPr txBox="1"/>
            <p:nvPr/>
          </p:nvSpPr>
          <p:spPr>
            <a:xfrm>
              <a:off x="180856" y="850497"/>
              <a:ext cx="5788439" cy="1727076"/>
            </a:xfrm>
            <a:prstGeom prst="rect">
              <a:avLst/>
            </a:prstGeom>
            <a:noFill/>
          </p:spPr>
          <p:txBody>
            <a:bodyPr wrap="square" lIns="91440" tIns="45720" rIns="91440" bIns="45720" rtlCol="0" anchor="t">
              <a:spAutoFit/>
            </a:bodyPr>
            <a:lstStyle/>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function hash2curve(hash)</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point = RandomOracleSHA256(hash)</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while !</a:t>
              </a:r>
              <a:r>
                <a:rPr lang="en-US" sz="1800" dirty="0" err="1">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OnCurve</a:t>
              </a: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(point) do</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point = RandomOracleSHA256(point)</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a:t>
              </a:r>
            </a:p>
          </p:txBody>
        </p:sp>
        <p:sp>
          <p:nvSpPr>
            <p:cNvPr id="5" name="Rectangle 4">
              <a:extLst>
                <a:ext uri="{FF2B5EF4-FFF2-40B4-BE49-F238E27FC236}">
                  <a16:creationId xmlns:a16="http://schemas.microsoft.com/office/drawing/2014/main" id="{E998F1F6-579D-257B-FB72-825118F54E1D}"/>
                </a:ext>
              </a:extLst>
            </p:cNvPr>
            <p:cNvSpPr/>
            <p:nvPr/>
          </p:nvSpPr>
          <p:spPr>
            <a:xfrm>
              <a:off x="471936" y="1517363"/>
              <a:ext cx="3393640" cy="372714"/>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pink book with a bookmark&#10;&#10;Description automatically generated">
            <a:extLst>
              <a:ext uri="{FF2B5EF4-FFF2-40B4-BE49-F238E27FC236}">
                <a16:creationId xmlns:a16="http://schemas.microsoft.com/office/drawing/2014/main" id="{A02A043A-4897-CD92-3400-AE460D891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5529" y="1162936"/>
            <a:ext cx="1061410" cy="1061410"/>
          </a:xfrm>
          <a:prstGeom prst="rect">
            <a:avLst/>
          </a:prstGeom>
        </p:spPr>
      </p:pic>
      <p:sp>
        <p:nvSpPr>
          <p:cNvPr id="8" name="TextBox 7">
            <a:extLst>
              <a:ext uri="{FF2B5EF4-FFF2-40B4-BE49-F238E27FC236}">
                <a16:creationId xmlns:a16="http://schemas.microsoft.com/office/drawing/2014/main" id="{B6630F6C-7810-5CF5-AE43-D3CB3270AE0E}"/>
              </a:ext>
            </a:extLst>
          </p:cNvPr>
          <p:cNvSpPr txBox="1"/>
          <p:nvPr/>
        </p:nvSpPr>
        <p:spPr>
          <a:xfrm>
            <a:off x="9164180" y="1054438"/>
            <a:ext cx="2291390" cy="437043"/>
          </a:xfrm>
          <a:prstGeom prst="rect">
            <a:avLst/>
          </a:prstGeom>
          <a:noFill/>
        </p:spPr>
        <p:txBody>
          <a:bodyPr wrap="square" lIns="91440" tIns="45720" rIns="91440" bIns="45720" rtlCol="0" anchor="t">
            <a:spAutoFit/>
          </a:bodyPr>
          <a:lstStyle/>
          <a:p>
            <a:pPr algn="l">
              <a:lnSpc>
                <a:spcPct val="120000"/>
              </a:lnSpc>
            </a:pP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(hunter2, 3)</a:t>
            </a:r>
          </a:p>
        </p:txBody>
      </p:sp>
      <p:sp>
        <p:nvSpPr>
          <p:cNvPr id="9" name="TextBox 8">
            <a:extLst>
              <a:ext uri="{FF2B5EF4-FFF2-40B4-BE49-F238E27FC236}">
                <a16:creationId xmlns:a16="http://schemas.microsoft.com/office/drawing/2014/main" id="{11DFB81A-87FA-3C7A-7A94-D4E45435595C}"/>
              </a:ext>
            </a:extLst>
          </p:cNvPr>
          <p:cNvSpPr txBox="1"/>
          <p:nvPr/>
        </p:nvSpPr>
        <p:spPr>
          <a:xfrm>
            <a:off x="9164179" y="2096424"/>
            <a:ext cx="2291389" cy="435568"/>
          </a:xfrm>
          <a:prstGeom prst="rect">
            <a:avLst/>
          </a:prstGeom>
          <a:noFill/>
        </p:spPr>
        <p:txBody>
          <a:bodyPr wrap="square" lIns="91440" tIns="45720" rIns="91440" bIns="45720" rtlCol="0" anchor="t">
            <a:spAutoFit/>
          </a:bodyPr>
          <a:lstStyle/>
          <a:p>
            <a:pPr algn="l">
              <a:lnSpc>
                <a:spcPct val="120000"/>
              </a:lnSpc>
            </a:pPr>
            <a:r>
              <a:rPr lang="en-US" sz="2000" b="1" dirty="0">
                <a:solidFill>
                  <a:srgbClr val="C00000"/>
                </a:solidFill>
                <a:latin typeface="Noto Sans Mono" panose="020B0509040504020204" pitchFamily="50" charset="0"/>
                <a:ea typeface="Noto Sans Mono" panose="020B0509040504020204" pitchFamily="50" charset="0"/>
                <a:cs typeface="Noto Sans Mono" panose="020B0509040504020204" pitchFamily="50" charset="0"/>
              </a:rPr>
              <a:t>(qwerty, 10)</a:t>
            </a:r>
          </a:p>
        </p:txBody>
      </p:sp>
      <p:sp>
        <p:nvSpPr>
          <p:cNvPr id="10" name="TextBox 9">
            <a:extLst>
              <a:ext uri="{FF2B5EF4-FFF2-40B4-BE49-F238E27FC236}">
                <a16:creationId xmlns:a16="http://schemas.microsoft.com/office/drawing/2014/main" id="{7B7E85D3-63A4-3C5C-5D27-556A6840E17E}"/>
              </a:ext>
            </a:extLst>
          </p:cNvPr>
          <p:cNvSpPr txBox="1"/>
          <p:nvPr/>
        </p:nvSpPr>
        <p:spPr>
          <a:xfrm>
            <a:off x="9164180" y="1575431"/>
            <a:ext cx="2215190" cy="437043"/>
          </a:xfrm>
          <a:prstGeom prst="rect">
            <a:avLst/>
          </a:prstGeom>
          <a:noFill/>
        </p:spPr>
        <p:txBody>
          <a:bodyPr wrap="square" lIns="91440" tIns="45720" rIns="91440" bIns="45720" rtlCol="0" anchor="t">
            <a:spAutoFit/>
          </a:bodyPr>
          <a:lstStyle/>
          <a:p>
            <a:pPr algn="l">
              <a:lnSpc>
                <a:spcPct val="120000"/>
              </a:lnSpc>
            </a:pP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(12345678, 4)</a:t>
            </a:r>
          </a:p>
        </p:txBody>
      </p:sp>
      <p:sp>
        <p:nvSpPr>
          <p:cNvPr id="40" name="Rectangle: Rounded Corners 39">
            <a:extLst>
              <a:ext uri="{FF2B5EF4-FFF2-40B4-BE49-F238E27FC236}">
                <a16:creationId xmlns:a16="http://schemas.microsoft.com/office/drawing/2014/main" id="{973338BB-3839-DDC8-ED15-3DE8DD22D896}"/>
              </a:ext>
            </a:extLst>
          </p:cNvPr>
          <p:cNvSpPr/>
          <p:nvPr/>
        </p:nvSpPr>
        <p:spPr>
          <a:xfrm>
            <a:off x="9859208" y="3690351"/>
            <a:ext cx="1928550" cy="1385038"/>
          </a:xfrm>
          <a:prstGeom prst="roundRect">
            <a:avLst/>
          </a:prstGeom>
          <a:solidFill>
            <a:schemeClr val="accent3">
              <a:lumMod val="40000"/>
              <a:lumOff val="60000"/>
            </a:schemeClr>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defTabSz="914400" rtl="0" eaLnBrk="1" fontAlgn="base" latinLnBrk="0" hangingPunct="1">
              <a:lnSpc>
                <a:spcPct val="85000"/>
              </a:lnSpc>
              <a:spcBef>
                <a:spcPct val="0"/>
              </a:spcBef>
              <a:spcAft>
                <a:spcPct val="0"/>
              </a:spcAft>
              <a:buClrTx/>
              <a:buSzTx/>
              <a:buFontTx/>
              <a:buNone/>
              <a:tabLst/>
            </a:pPr>
            <a:r>
              <a:rPr lang="en-US" sz="2000" b="1">
                <a:solidFill>
                  <a:schemeClr val="tx1"/>
                </a:solidFill>
              </a:rPr>
              <a:t>66% Recovery</a:t>
            </a:r>
          </a:p>
          <a:p>
            <a:pPr marL="0" marR="0" indent="0" defTabSz="914400" rtl="0" eaLnBrk="1" fontAlgn="base" latinLnBrk="0" hangingPunct="1">
              <a:lnSpc>
                <a:spcPct val="85000"/>
              </a:lnSpc>
              <a:spcBef>
                <a:spcPct val="0"/>
              </a:spcBef>
              <a:spcAft>
                <a:spcPct val="0"/>
              </a:spcAft>
              <a:buClrTx/>
              <a:buSzTx/>
              <a:buFontTx/>
              <a:buNone/>
              <a:tabLst/>
            </a:pPr>
            <a:endParaRPr lang="en-US" sz="2000" b="1">
              <a:solidFill>
                <a:schemeClr val="tx1"/>
              </a:solidFill>
            </a:endParaRPr>
          </a:p>
          <a:p>
            <a:pPr marL="0" marR="0" indent="0" defTabSz="914400" rtl="0" eaLnBrk="1" fontAlgn="base" latinLnBrk="0" hangingPunct="1">
              <a:lnSpc>
                <a:spcPct val="85000"/>
              </a:lnSpc>
              <a:spcBef>
                <a:spcPct val="0"/>
              </a:spcBef>
              <a:spcAft>
                <a:spcPct val="0"/>
              </a:spcAft>
              <a:buClrTx/>
              <a:buSzTx/>
              <a:buFontTx/>
              <a:buNone/>
              <a:tabLst/>
            </a:pPr>
            <a:r>
              <a:rPr kumimoji="0" lang="en-US" sz="2000" b="1" i="0" u="none" strike="noStrike" cap="none" normalizeH="0" baseline="0">
                <a:ln>
                  <a:noFill/>
                </a:ln>
                <a:solidFill>
                  <a:schemeClr val="tx1"/>
                </a:solidFill>
                <a:effectLst/>
              </a:rPr>
              <a:t>5</a:t>
            </a:r>
            <a:r>
              <a:rPr kumimoji="0" lang="en-US" sz="2000" b="1" i="0" u="none" strike="noStrike" cap="none" normalizeH="0">
                <a:ln>
                  <a:noFill/>
                </a:ln>
                <a:solidFill>
                  <a:schemeClr val="tx1"/>
                </a:solidFill>
                <a:effectLst/>
              </a:rPr>
              <a:t> Traces</a:t>
            </a:r>
          </a:p>
        </p:txBody>
      </p:sp>
      <p:sp>
        <p:nvSpPr>
          <p:cNvPr id="51" name="TextBox 50">
            <a:extLst>
              <a:ext uri="{FF2B5EF4-FFF2-40B4-BE49-F238E27FC236}">
                <a16:creationId xmlns:a16="http://schemas.microsoft.com/office/drawing/2014/main" id="{57F036DC-3870-20CB-0C16-E6A27115D937}"/>
              </a:ext>
            </a:extLst>
          </p:cNvPr>
          <p:cNvSpPr txBox="1"/>
          <p:nvPr/>
        </p:nvSpPr>
        <p:spPr>
          <a:xfrm>
            <a:off x="6959239" y="2190184"/>
            <a:ext cx="2132885" cy="431400"/>
          </a:xfrm>
          <a:prstGeom prst="rect">
            <a:avLst/>
          </a:prstGeom>
          <a:noFill/>
        </p:spPr>
        <p:txBody>
          <a:bodyPr wrap="square" rtlCol="0">
            <a:spAutoFit/>
          </a:bodyPr>
          <a:lstStyle/>
          <a:p>
            <a:pPr>
              <a:lnSpc>
                <a:spcPct val="120000"/>
              </a:lnSpc>
            </a:pPr>
            <a:r>
              <a:rPr lang="en-US" sz="2000" dirty="0">
                <a:solidFill>
                  <a:schemeClr val="tx1"/>
                </a:solidFill>
                <a:latin typeface="+mj-lt"/>
                <a:ea typeface="Cascadia Mono" panose="020B0609020000020004" pitchFamily="49" charset="0"/>
                <a:cs typeface="Cascadia Mono" panose="020B0609020000020004" pitchFamily="49" charset="0"/>
              </a:rPr>
              <a:t>rockyou.txt</a:t>
            </a:r>
          </a:p>
        </p:txBody>
      </p:sp>
      <p:sp>
        <p:nvSpPr>
          <p:cNvPr id="52" name="TextBox 51">
            <a:extLst>
              <a:ext uri="{FF2B5EF4-FFF2-40B4-BE49-F238E27FC236}">
                <a16:creationId xmlns:a16="http://schemas.microsoft.com/office/drawing/2014/main" id="{6568C0D1-2ADD-7C15-A923-3307C0106389}"/>
              </a:ext>
            </a:extLst>
          </p:cNvPr>
          <p:cNvSpPr txBox="1"/>
          <p:nvPr/>
        </p:nvSpPr>
        <p:spPr>
          <a:xfrm>
            <a:off x="7990634" y="2821687"/>
            <a:ext cx="2942915" cy="427746"/>
          </a:xfrm>
          <a:prstGeom prst="rect">
            <a:avLst/>
          </a:prstGeom>
          <a:noFill/>
        </p:spPr>
        <p:txBody>
          <a:bodyPr wrap="square" rtlCol="0">
            <a:spAutoFit/>
          </a:bodyPr>
          <a:lstStyle/>
          <a:p>
            <a:pPr algn="l">
              <a:lnSpc>
                <a:spcPct val="120000"/>
              </a:lnSpc>
            </a:pPr>
            <a:r>
              <a:rPr lang="en-US" sz="2000" dirty="0">
                <a:solidFill>
                  <a:schemeClr val="tx1"/>
                </a:solidFill>
                <a:latin typeface="+mj-lt"/>
                <a:ea typeface="Cascadia Mono" panose="020B0609020000020004" pitchFamily="49" charset="0"/>
                <a:cs typeface="Cascadia Mono" panose="020B0609020000020004" pitchFamily="49" charset="0"/>
              </a:rPr>
              <a:t>Offline: Make Dictionary</a:t>
            </a:r>
          </a:p>
        </p:txBody>
      </p:sp>
      <p:grpSp>
        <p:nvGrpSpPr>
          <p:cNvPr id="61" name="Group 60">
            <a:extLst>
              <a:ext uri="{FF2B5EF4-FFF2-40B4-BE49-F238E27FC236}">
                <a16:creationId xmlns:a16="http://schemas.microsoft.com/office/drawing/2014/main" id="{57CEC87F-2281-5B7A-DCC3-D004CA003D89}"/>
              </a:ext>
            </a:extLst>
          </p:cNvPr>
          <p:cNvGrpSpPr/>
          <p:nvPr/>
        </p:nvGrpSpPr>
        <p:grpSpPr>
          <a:xfrm>
            <a:off x="6219413" y="3620465"/>
            <a:ext cx="3357827" cy="2164773"/>
            <a:chOff x="6899791" y="3769969"/>
            <a:chExt cx="2554036" cy="1616940"/>
          </a:xfrm>
        </p:grpSpPr>
        <p:sp>
          <p:nvSpPr>
            <p:cNvPr id="53" name="Rectangle: Rounded Corners 52">
              <a:extLst>
                <a:ext uri="{FF2B5EF4-FFF2-40B4-BE49-F238E27FC236}">
                  <a16:creationId xmlns:a16="http://schemas.microsoft.com/office/drawing/2014/main" id="{A4E68B59-05B8-E166-7486-F89ADB0C4941}"/>
                </a:ext>
              </a:extLst>
            </p:cNvPr>
            <p:cNvSpPr/>
            <p:nvPr/>
          </p:nvSpPr>
          <p:spPr>
            <a:xfrm>
              <a:off x="6899791" y="3769969"/>
              <a:ext cx="2554036" cy="1616940"/>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54" name="Picture 53">
              <a:extLst>
                <a:ext uri="{FF2B5EF4-FFF2-40B4-BE49-F238E27FC236}">
                  <a16:creationId xmlns:a16="http://schemas.microsoft.com/office/drawing/2014/main" id="{121A44B0-1528-46B4-F1FF-B4912B958DA3}"/>
                </a:ext>
              </a:extLst>
            </p:cNvPr>
            <p:cNvPicPr>
              <a:picLocks noChangeAspect="1"/>
            </p:cNvPicPr>
            <p:nvPr/>
          </p:nvPicPr>
          <p:blipFill>
            <a:blip r:embed="rId4"/>
            <a:stretch>
              <a:fillRect/>
            </a:stretch>
          </p:blipFill>
          <p:spPr>
            <a:xfrm>
              <a:off x="7058147" y="4237112"/>
              <a:ext cx="1067033" cy="991839"/>
            </a:xfrm>
            <a:prstGeom prst="rect">
              <a:avLst/>
            </a:prstGeom>
            <a:ln w="28575">
              <a:solidFill>
                <a:schemeClr val="tx1"/>
              </a:solidFill>
            </a:ln>
          </p:spPr>
        </p:pic>
        <p:pic>
          <p:nvPicPr>
            <p:cNvPr id="55" name="Picture 54" descr="A logo of a google chrome browser&#10;&#10;Description automatically generated">
              <a:extLst>
                <a:ext uri="{FF2B5EF4-FFF2-40B4-BE49-F238E27FC236}">
                  <a16:creationId xmlns:a16="http://schemas.microsoft.com/office/drawing/2014/main" id="{5F0ED77F-65F3-66A5-E0A8-58AE567384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618" y="3880625"/>
              <a:ext cx="638089" cy="356415"/>
            </a:xfrm>
            <a:prstGeom prst="rect">
              <a:avLst/>
            </a:prstGeom>
          </p:spPr>
        </p:pic>
        <p:sp>
          <p:nvSpPr>
            <p:cNvPr id="56" name="Rectangle 55">
              <a:extLst>
                <a:ext uri="{FF2B5EF4-FFF2-40B4-BE49-F238E27FC236}">
                  <a16:creationId xmlns:a16="http://schemas.microsoft.com/office/drawing/2014/main" id="{34931A13-A8BA-7912-6CCE-22CCF196B508}"/>
                </a:ext>
              </a:extLst>
            </p:cNvPr>
            <p:cNvSpPr/>
            <p:nvPr/>
          </p:nvSpPr>
          <p:spPr>
            <a:xfrm>
              <a:off x="8259167" y="4224069"/>
              <a:ext cx="1065210" cy="1024804"/>
            </a:xfrm>
            <a:prstGeom prst="rect">
              <a:avLst/>
            </a:prstGeom>
            <a:solidFill>
              <a:schemeClr val="bg1"/>
            </a:solidFill>
            <a:ln w="28575">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57" name="Picture 56" descr="A logo of a google chrome browser&#10;&#10;Description automatically generated">
              <a:extLst>
                <a:ext uri="{FF2B5EF4-FFF2-40B4-BE49-F238E27FC236}">
                  <a16:creationId xmlns:a16="http://schemas.microsoft.com/office/drawing/2014/main" id="{96C2609B-21EC-128D-14E8-E89A2F516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923" y="3885905"/>
              <a:ext cx="638089" cy="356415"/>
            </a:xfrm>
            <a:prstGeom prst="rect">
              <a:avLst/>
            </a:prstGeom>
          </p:spPr>
        </p:pic>
        <p:pic>
          <p:nvPicPr>
            <p:cNvPr id="58" name="Picture 57" descr="A red face with horns and a black background&#10;&#10;Description automatically generated">
              <a:extLst>
                <a:ext uri="{FF2B5EF4-FFF2-40B4-BE49-F238E27FC236}">
                  <a16:creationId xmlns:a16="http://schemas.microsoft.com/office/drawing/2014/main" id="{DC6089E5-204B-5152-85E9-20D6500C42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3314" y="4450940"/>
              <a:ext cx="564182" cy="564182"/>
            </a:xfrm>
            <a:prstGeom prst="rect">
              <a:avLst/>
            </a:prstGeom>
          </p:spPr>
        </p:pic>
      </p:grpSp>
      <p:pic>
        <p:nvPicPr>
          <p:cNvPr id="59" name="Graphic 58" descr="Hourglass Finished with solid fill">
            <a:extLst>
              <a:ext uri="{FF2B5EF4-FFF2-40B4-BE49-F238E27FC236}">
                <a16:creationId xmlns:a16="http://schemas.microsoft.com/office/drawing/2014/main" id="{20338532-B772-F951-9E98-E1C3964D89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7326" y="5194506"/>
            <a:ext cx="590732" cy="590732"/>
          </a:xfrm>
          <a:prstGeom prst="rect">
            <a:avLst/>
          </a:prstGeom>
        </p:spPr>
      </p:pic>
      <p:sp>
        <p:nvSpPr>
          <p:cNvPr id="60" name="TextBox 59">
            <a:extLst>
              <a:ext uri="{FF2B5EF4-FFF2-40B4-BE49-F238E27FC236}">
                <a16:creationId xmlns:a16="http://schemas.microsoft.com/office/drawing/2014/main" id="{D9AE4A2B-2C3C-F926-945B-1FB3B13BB229}"/>
              </a:ext>
            </a:extLst>
          </p:cNvPr>
          <p:cNvSpPr txBox="1"/>
          <p:nvPr/>
        </p:nvSpPr>
        <p:spPr>
          <a:xfrm>
            <a:off x="10574976" y="5272673"/>
            <a:ext cx="925613" cy="431400"/>
          </a:xfrm>
          <a:prstGeom prst="rect">
            <a:avLst/>
          </a:prstGeom>
          <a:noFill/>
        </p:spPr>
        <p:txBody>
          <a:bodyPr wrap="square" rtlCol="0">
            <a:spAutoFit/>
          </a:bodyPr>
          <a:lstStyle/>
          <a:p>
            <a:pPr algn="l">
              <a:lnSpc>
                <a:spcPct val="120000"/>
              </a:lnSpc>
            </a:pPr>
            <a:r>
              <a:rPr lang="en-US" sz="2000" b="1">
                <a:solidFill>
                  <a:schemeClr val="tx1"/>
                </a:solidFill>
                <a:latin typeface="+mj-lt"/>
                <a:ea typeface="Cascadia Mono" panose="020B0609020000020004" pitchFamily="49" charset="0"/>
                <a:cs typeface="Cascadia Mono" panose="020B0609020000020004" pitchFamily="49" charset="0"/>
              </a:rPr>
              <a:t>5 sec.</a:t>
            </a:r>
          </a:p>
        </p:txBody>
      </p:sp>
      <p:pic>
        <p:nvPicPr>
          <p:cNvPr id="4" name="Picture 3">
            <a:extLst>
              <a:ext uri="{FF2B5EF4-FFF2-40B4-BE49-F238E27FC236}">
                <a16:creationId xmlns:a16="http://schemas.microsoft.com/office/drawing/2014/main" id="{62430590-D736-9664-554E-F89D4662D5A6}"/>
              </a:ext>
            </a:extLst>
          </p:cNvPr>
          <p:cNvPicPr>
            <a:picLocks noChangeAspect="1"/>
          </p:cNvPicPr>
          <p:nvPr/>
        </p:nvPicPr>
        <p:blipFill>
          <a:blip r:embed="rId9"/>
          <a:stretch>
            <a:fillRect/>
          </a:stretch>
        </p:blipFill>
        <p:spPr>
          <a:xfrm>
            <a:off x="77040" y="3249433"/>
            <a:ext cx="6080186" cy="2970815"/>
          </a:xfrm>
          <a:prstGeom prst="rect">
            <a:avLst/>
          </a:prstGeom>
        </p:spPr>
      </p:pic>
      <p:sp>
        <p:nvSpPr>
          <p:cNvPr id="11" name="Rectangle 10">
            <a:extLst>
              <a:ext uri="{FF2B5EF4-FFF2-40B4-BE49-F238E27FC236}">
                <a16:creationId xmlns:a16="http://schemas.microsoft.com/office/drawing/2014/main" id="{2C4475D5-1965-E1AC-59D0-B809D0DFD7E4}"/>
              </a:ext>
            </a:extLst>
          </p:cNvPr>
          <p:cNvSpPr/>
          <p:nvPr/>
        </p:nvSpPr>
        <p:spPr>
          <a:xfrm>
            <a:off x="2410140" y="3690351"/>
            <a:ext cx="2270673" cy="796870"/>
          </a:xfrm>
          <a:prstGeom prst="rect">
            <a:avLst/>
          </a:prstGeom>
          <a:ln w="38100">
            <a:solidFill>
              <a:schemeClr val="accent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12" name="Arrow: Left-Right 11">
            <a:extLst>
              <a:ext uri="{FF2B5EF4-FFF2-40B4-BE49-F238E27FC236}">
                <a16:creationId xmlns:a16="http://schemas.microsoft.com/office/drawing/2014/main" id="{8E6016CB-9E7E-B8ED-0941-3748F84EB40A}"/>
              </a:ext>
            </a:extLst>
          </p:cNvPr>
          <p:cNvSpPr/>
          <p:nvPr/>
        </p:nvSpPr>
        <p:spPr>
          <a:xfrm>
            <a:off x="2337473" y="4614389"/>
            <a:ext cx="2440418" cy="157447"/>
          </a:xfrm>
          <a:prstGeom prst="leftRightArrow">
            <a:avLst/>
          </a:prstGeom>
          <a:solidFill>
            <a:schemeClr val="accent1"/>
          </a:solidFill>
          <a:ln w="38100">
            <a:solidFill>
              <a:schemeClr val="accent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3" name="Rectangle: Rounded Corners 2">
            <a:extLst>
              <a:ext uri="{FF2B5EF4-FFF2-40B4-BE49-F238E27FC236}">
                <a16:creationId xmlns:a16="http://schemas.microsoft.com/office/drawing/2014/main" id="{11913AB4-6504-FB42-3D8D-348BF29983EB}"/>
              </a:ext>
            </a:extLst>
          </p:cNvPr>
          <p:cNvSpPr/>
          <p:nvPr/>
        </p:nvSpPr>
        <p:spPr>
          <a:xfrm>
            <a:off x="8153030" y="1679051"/>
            <a:ext cx="727788" cy="478631"/>
          </a:xfrm>
          <a:prstGeom prst="roundRect">
            <a:avLst/>
          </a:prstGeom>
          <a:solidFill>
            <a:srgbClr val="960000"/>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r>
              <a:rPr lang="en-US" sz="2000">
                <a:solidFill>
                  <a:schemeClr val="bg1"/>
                </a:solidFill>
              </a:rPr>
              <a:t>14M</a:t>
            </a:r>
            <a:endParaRPr kumimoji="0" lang="en-US" sz="20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507103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 grpId="0"/>
      <p:bldP spid="9" grpId="0"/>
      <p:bldP spid="10" grpId="0"/>
      <p:bldP spid="40" grpId="0" animBg="1"/>
      <p:bldP spid="51" grpId="0"/>
      <p:bldP spid="52" grpId="0"/>
      <p:bldP spid="60" grpId="0"/>
      <p:bldP spid="11" grpId="0" animBg="1"/>
      <p:bldP spid="1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AB9E-C94A-FDAB-B089-74007F6D7E15}"/>
              </a:ext>
            </a:extLst>
          </p:cNvPr>
          <p:cNvSpPr>
            <a:spLocks noGrp="1"/>
          </p:cNvSpPr>
          <p:nvPr>
            <p:ph type="title"/>
          </p:nvPr>
        </p:nvSpPr>
        <p:spPr/>
        <p:txBody>
          <a:bodyPr/>
          <a:lstStyle/>
          <a:p>
            <a:r>
              <a:rPr lang="en-US"/>
              <a:t>What About Browser-based Adversaries?</a:t>
            </a:r>
          </a:p>
        </p:txBody>
      </p:sp>
      <p:sp>
        <p:nvSpPr>
          <p:cNvPr id="35" name="TextBox 34">
            <a:extLst>
              <a:ext uri="{FF2B5EF4-FFF2-40B4-BE49-F238E27FC236}">
                <a16:creationId xmlns:a16="http://schemas.microsoft.com/office/drawing/2014/main" id="{BC9BF8CC-83C8-264E-FEA6-F25E3212D6FE}"/>
              </a:ext>
            </a:extLst>
          </p:cNvPr>
          <p:cNvSpPr txBox="1"/>
          <p:nvPr/>
        </p:nvSpPr>
        <p:spPr>
          <a:xfrm>
            <a:off x="7742794" y="138375"/>
            <a:ext cx="4347800" cy="494751"/>
          </a:xfrm>
          <a:prstGeom prst="rect">
            <a:avLst/>
          </a:prstGeom>
          <a:noFill/>
        </p:spPr>
        <p:txBody>
          <a:bodyPr wrap="square" rtlCol="0">
            <a:spAutoFit/>
          </a:bodyPr>
          <a:lstStyle/>
          <a:p>
            <a:pPr>
              <a:lnSpc>
                <a:spcPct val="120000"/>
              </a:lnSpc>
            </a:pPr>
            <a:r>
              <a:rPr lang="en-US" sz="2400" b="1">
                <a:solidFill>
                  <a:schemeClr val="tx1"/>
                </a:solidFill>
              </a:rPr>
              <a:t>*PSI: </a:t>
            </a:r>
            <a:r>
              <a:rPr lang="en-US" sz="2400">
                <a:solidFill>
                  <a:schemeClr val="tx1"/>
                </a:solidFill>
              </a:rPr>
              <a:t>Private Set Intersection</a:t>
            </a:r>
          </a:p>
        </p:txBody>
      </p:sp>
      <p:grpSp>
        <p:nvGrpSpPr>
          <p:cNvPr id="8" name="Group 7">
            <a:extLst>
              <a:ext uri="{FF2B5EF4-FFF2-40B4-BE49-F238E27FC236}">
                <a16:creationId xmlns:a16="http://schemas.microsoft.com/office/drawing/2014/main" id="{B8B19F1F-0310-488A-9657-4DCF7604FAE8}"/>
              </a:ext>
            </a:extLst>
          </p:cNvPr>
          <p:cNvGrpSpPr/>
          <p:nvPr/>
        </p:nvGrpSpPr>
        <p:grpSpPr>
          <a:xfrm>
            <a:off x="4291616" y="3494487"/>
            <a:ext cx="3400970" cy="2972048"/>
            <a:chOff x="4291616" y="3494487"/>
            <a:chExt cx="3400970" cy="2972048"/>
          </a:xfrm>
        </p:grpSpPr>
        <p:sp>
          <p:nvSpPr>
            <p:cNvPr id="15" name="Rectangle: Rounded Corners 14">
              <a:extLst>
                <a:ext uri="{FF2B5EF4-FFF2-40B4-BE49-F238E27FC236}">
                  <a16:creationId xmlns:a16="http://schemas.microsoft.com/office/drawing/2014/main" id="{11A648B2-427A-2E16-B03C-09C9557BB242}"/>
                </a:ext>
              </a:extLst>
            </p:cNvPr>
            <p:cNvSpPr/>
            <p:nvPr/>
          </p:nvSpPr>
          <p:spPr>
            <a:xfrm>
              <a:off x="4925233" y="4285571"/>
              <a:ext cx="2554036" cy="1616940"/>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17" name="TextBox 16">
              <a:extLst>
                <a:ext uri="{FF2B5EF4-FFF2-40B4-BE49-F238E27FC236}">
                  <a16:creationId xmlns:a16="http://schemas.microsoft.com/office/drawing/2014/main" id="{1937DE38-6F1F-7658-7F36-E4348AC06D1C}"/>
                </a:ext>
              </a:extLst>
            </p:cNvPr>
            <p:cNvSpPr txBox="1"/>
            <p:nvPr/>
          </p:nvSpPr>
          <p:spPr>
            <a:xfrm>
              <a:off x="4873551" y="5971784"/>
              <a:ext cx="2819035" cy="494751"/>
            </a:xfrm>
            <a:prstGeom prst="rect">
              <a:avLst/>
            </a:prstGeom>
            <a:noFill/>
          </p:spPr>
          <p:txBody>
            <a:bodyPr wrap="square" rtlCol="0">
              <a:spAutoFit/>
            </a:bodyPr>
            <a:lstStyle/>
            <a:p>
              <a:pPr>
                <a:lnSpc>
                  <a:spcPct val="120000"/>
                </a:lnSpc>
              </a:pPr>
              <a:r>
                <a:rPr lang="en-US" sz="2400">
                  <a:solidFill>
                    <a:schemeClr val="tx1"/>
                  </a:solidFill>
                </a:rPr>
                <a:t>Browser Adversary</a:t>
              </a:r>
            </a:p>
          </p:txBody>
        </p:sp>
        <p:pic>
          <p:nvPicPr>
            <p:cNvPr id="18" name="Picture 17">
              <a:extLst>
                <a:ext uri="{FF2B5EF4-FFF2-40B4-BE49-F238E27FC236}">
                  <a16:creationId xmlns:a16="http://schemas.microsoft.com/office/drawing/2014/main" id="{60F0070B-8A55-2E11-E282-B7E2A7A5BF19}"/>
                </a:ext>
              </a:extLst>
            </p:cNvPr>
            <p:cNvPicPr>
              <a:picLocks noChangeAspect="1"/>
            </p:cNvPicPr>
            <p:nvPr/>
          </p:nvPicPr>
          <p:blipFill>
            <a:blip r:embed="rId3"/>
            <a:stretch>
              <a:fillRect/>
            </a:stretch>
          </p:blipFill>
          <p:spPr>
            <a:xfrm>
              <a:off x="5083589" y="4778990"/>
              <a:ext cx="1067033" cy="991839"/>
            </a:xfrm>
            <a:prstGeom prst="rect">
              <a:avLst/>
            </a:prstGeom>
            <a:ln w="28575">
              <a:solidFill>
                <a:schemeClr val="tx1"/>
              </a:solidFill>
            </a:ln>
          </p:spPr>
        </p:pic>
        <p:pic>
          <p:nvPicPr>
            <p:cNvPr id="19" name="Picture 18" descr="A logo of a google chrome browser&#10;&#10;Description automatically generated">
              <a:extLst>
                <a:ext uri="{FF2B5EF4-FFF2-40B4-BE49-F238E27FC236}">
                  <a16:creationId xmlns:a16="http://schemas.microsoft.com/office/drawing/2014/main" id="{FA6E92E7-BE7F-3F9A-42C9-583E1113A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1616" y="3494487"/>
              <a:ext cx="1380381" cy="737415"/>
            </a:xfrm>
            <a:prstGeom prst="rect">
              <a:avLst/>
            </a:prstGeom>
          </p:spPr>
        </p:pic>
        <p:sp>
          <p:nvSpPr>
            <p:cNvPr id="20" name="Rectangle 19">
              <a:extLst>
                <a:ext uri="{FF2B5EF4-FFF2-40B4-BE49-F238E27FC236}">
                  <a16:creationId xmlns:a16="http://schemas.microsoft.com/office/drawing/2014/main" id="{DDD473DD-BD61-51D0-88C6-1AE61039C700}"/>
                </a:ext>
              </a:extLst>
            </p:cNvPr>
            <p:cNvSpPr/>
            <p:nvPr/>
          </p:nvSpPr>
          <p:spPr>
            <a:xfrm>
              <a:off x="6284609" y="4765947"/>
              <a:ext cx="1065210" cy="1024804"/>
            </a:xfrm>
            <a:prstGeom prst="rect">
              <a:avLst/>
            </a:prstGeom>
            <a:solidFill>
              <a:schemeClr val="bg1"/>
            </a:solidFill>
            <a:ln w="28575">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24" name="Picture 23" descr="A red face with horns and a black background&#10;&#10;Description automatically generated">
              <a:extLst>
                <a:ext uri="{FF2B5EF4-FFF2-40B4-BE49-F238E27FC236}">
                  <a16:creationId xmlns:a16="http://schemas.microsoft.com/office/drawing/2014/main" id="{9EE334A0-276E-BC9C-D73E-028FB9106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8756" y="4992818"/>
              <a:ext cx="564182" cy="564182"/>
            </a:xfrm>
            <a:prstGeom prst="rect">
              <a:avLst/>
            </a:prstGeom>
          </p:spPr>
        </p:pic>
        <p:pic>
          <p:nvPicPr>
            <p:cNvPr id="27" name="Picture 26" descr="Logo&#10;&#10;Description automatically generated">
              <a:extLst>
                <a:ext uri="{FF2B5EF4-FFF2-40B4-BE49-F238E27FC236}">
                  <a16:creationId xmlns:a16="http://schemas.microsoft.com/office/drawing/2014/main" id="{8FB855A9-A1A6-C6F9-2E26-078655137F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620" y="4258350"/>
              <a:ext cx="545066" cy="545066"/>
            </a:xfrm>
            <a:prstGeom prst="rect">
              <a:avLst/>
            </a:prstGeom>
          </p:spPr>
        </p:pic>
        <p:pic>
          <p:nvPicPr>
            <p:cNvPr id="29" name="Picture 28" descr="Icon&#10;&#10;Description automatically generated">
              <a:extLst>
                <a:ext uri="{FF2B5EF4-FFF2-40B4-BE49-F238E27FC236}">
                  <a16:creationId xmlns:a16="http://schemas.microsoft.com/office/drawing/2014/main" id="{E02FF8BF-06F6-D7F6-1F6A-F21E5AD62E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36100" y="4379896"/>
              <a:ext cx="401340" cy="301005"/>
            </a:xfrm>
            <a:prstGeom prst="rect">
              <a:avLst/>
            </a:prstGeom>
          </p:spPr>
        </p:pic>
        <p:pic>
          <p:nvPicPr>
            <p:cNvPr id="30" name="Picture 29" descr="Logo&#10;&#10;Description automatically generated">
              <a:extLst>
                <a:ext uri="{FF2B5EF4-FFF2-40B4-BE49-F238E27FC236}">
                  <a16:creationId xmlns:a16="http://schemas.microsoft.com/office/drawing/2014/main" id="{65ABF919-2277-9E1B-2336-D09C6482F1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9343" t="37573" b="39438"/>
            <a:stretch/>
          </p:blipFill>
          <p:spPr>
            <a:xfrm>
              <a:off x="6663999" y="4317703"/>
              <a:ext cx="628645" cy="393532"/>
            </a:xfrm>
            <a:prstGeom prst="rect">
              <a:avLst/>
            </a:prstGeom>
          </p:spPr>
        </p:pic>
      </p:grpSp>
      <p:pic>
        <p:nvPicPr>
          <p:cNvPr id="34" name="Picture 11" descr="User with solid fill">
            <a:extLst>
              <a:ext uri="{FF2B5EF4-FFF2-40B4-BE49-F238E27FC236}">
                <a16:creationId xmlns:a16="http://schemas.microsoft.com/office/drawing/2014/main" id="{E4113A02-96BF-4E1A-9429-47274DE2D9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07211" y="731326"/>
            <a:ext cx="879720" cy="879720"/>
          </a:xfrm>
          <a:prstGeom prst="rect">
            <a:avLst/>
          </a:prstGeom>
        </p:spPr>
      </p:pic>
      <p:pic>
        <p:nvPicPr>
          <p:cNvPr id="36" name="Picture 35" descr="A close up of food&#10;&#10;Description automatically generated">
            <a:extLst>
              <a:ext uri="{FF2B5EF4-FFF2-40B4-BE49-F238E27FC236}">
                <a16:creationId xmlns:a16="http://schemas.microsoft.com/office/drawing/2014/main" id="{0366ABDD-4A3F-497A-8DF3-59631AC64F4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653481" y="1092329"/>
            <a:ext cx="1669736" cy="782055"/>
          </a:xfrm>
          <a:prstGeom prst="rect">
            <a:avLst/>
          </a:prstGeom>
        </p:spPr>
      </p:pic>
      <p:sp>
        <p:nvSpPr>
          <p:cNvPr id="37" name="Arrow: Right 36">
            <a:extLst>
              <a:ext uri="{FF2B5EF4-FFF2-40B4-BE49-F238E27FC236}">
                <a16:creationId xmlns:a16="http://schemas.microsoft.com/office/drawing/2014/main" id="{6F1FB712-8965-4ABA-88E6-1A50DD5F3DD2}"/>
              </a:ext>
            </a:extLst>
          </p:cNvPr>
          <p:cNvSpPr/>
          <p:nvPr/>
        </p:nvSpPr>
        <p:spPr>
          <a:xfrm>
            <a:off x="1630291" y="1329188"/>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38" name="TextBox 37">
            <a:extLst>
              <a:ext uri="{FF2B5EF4-FFF2-40B4-BE49-F238E27FC236}">
                <a16:creationId xmlns:a16="http://schemas.microsoft.com/office/drawing/2014/main" id="{7161BF97-5877-4607-80D4-98AEF2826102}"/>
              </a:ext>
            </a:extLst>
          </p:cNvPr>
          <p:cNvSpPr txBox="1"/>
          <p:nvPr/>
        </p:nvSpPr>
        <p:spPr>
          <a:xfrm>
            <a:off x="423514" y="2179759"/>
            <a:ext cx="2248513" cy="1381147"/>
          </a:xfrm>
          <a:prstGeom prst="rect">
            <a:avLst/>
          </a:prstGeom>
          <a:noFill/>
        </p:spPr>
        <p:txBody>
          <a:bodyPr wrap="square" rtlCol="0">
            <a:spAutoFit/>
          </a:bodyPr>
          <a:lstStyle/>
          <a:p>
            <a:pPr>
              <a:lnSpc>
                <a:spcPct val="120000"/>
              </a:lnSpc>
            </a:pPr>
            <a:r>
              <a:rPr lang="en-US" sz="2400" b="1" dirty="0">
                <a:solidFill>
                  <a:schemeClr val="tx1"/>
                </a:solidFill>
              </a:rPr>
              <a:t>Memory-hard Hashing: </a:t>
            </a:r>
            <a:r>
              <a:rPr lang="en-US" sz="2400" dirty="0">
                <a:solidFill>
                  <a:schemeClr val="tx1"/>
                </a:solidFill>
              </a:rPr>
              <a:t>Scrypt</a:t>
            </a:r>
          </a:p>
        </p:txBody>
      </p:sp>
      <p:sp>
        <p:nvSpPr>
          <p:cNvPr id="39" name="Arrow: Right 38">
            <a:extLst>
              <a:ext uri="{FF2B5EF4-FFF2-40B4-BE49-F238E27FC236}">
                <a16:creationId xmlns:a16="http://schemas.microsoft.com/office/drawing/2014/main" id="{34018BEB-E3C6-4691-9FFD-A4ABDB96F999}"/>
              </a:ext>
            </a:extLst>
          </p:cNvPr>
          <p:cNvSpPr/>
          <p:nvPr/>
        </p:nvSpPr>
        <p:spPr>
          <a:xfrm>
            <a:off x="4585753" y="1330582"/>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grpSp>
        <p:nvGrpSpPr>
          <p:cNvPr id="44" name="Group 43">
            <a:extLst>
              <a:ext uri="{FF2B5EF4-FFF2-40B4-BE49-F238E27FC236}">
                <a16:creationId xmlns:a16="http://schemas.microsoft.com/office/drawing/2014/main" id="{46DD08EA-9B79-465B-9A63-3867E33AD9AC}"/>
              </a:ext>
            </a:extLst>
          </p:cNvPr>
          <p:cNvGrpSpPr/>
          <p:nvPr/>
        </p:nvGrpSpPr>
        <p:grpSpPr>
          <a:xfrm>
            <a:off x="5408688" y="578442"/>
            <a:ext cx="2056197" cy="2008610"/>
            <a:chOff x="6116028" y="708354"/>
            <a:chExt cx="2056197" cy="2008610"/>
          </a:xfrm>
        </p:grpSpPr>
        <p:pic>
          <p:nvPicPr>
            <p:cNvPr id="45" name="Picture 44" descr="A graph of a function&#10;&#10;Description automatically generated">
              <a:extLst>
                <a:ext uri="{FF2B5EF4-FFF2-40B4-BE49-F238E27FC236}">
                  <a16:creationId xmlns:a16="http://schemas.microsoft.com/office/drawing/2014/main" id="{6351B1DE-D9FB-4478-B63A-0BF7E3D5C82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381524" y="983849"/>
              <a:ext cx="1790701" cy="1733115"/>
            </a:xfrm>
            <a:prstGeom prst="rect">
              <a:avLst/>
            </a:prstGeom>
          </p:spPr>
        </p:pic>
        <p:sp>
          <p:nvSpPr>
            <p:cNvPr id="46" name="Oval 45">
              <a:extLst>
                <a:ext uri="{FF2B5EF4-FFF2-40B4-BE49-F238E27FC236}">
                  <a16:creationId xmlns:a16="http://schemas.microsoft.com/office/drawing/2014/main" id="{D873B25D-E892-4D86-B075-A8A44FD67246}"/>
                </a:ext>
              </a:extLst>
            </p:cNvPr>
            <p:cNvSpPr/>
            <p:nvPr/>
          </p:nvSpPr>
          <p:spPr>
            <a:xfrm>
              <a:off x="6868495" y="1302197"/>
              <a:ext cx="282298" cy="294572"/>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937CCE3-0DF2-4538-A71C-20B66CE007F6}"/>
                    </a:ext>
                  </a:extLst>
                </p:cNvPr>
                <p:cNvSpPr txBox="1"/>
                <p:nvPr/>
              </p:nvSpPr>
              <p:spPr>
                <a:xfrm>
                  <a:off x="6116028" y="708354"/>
                  <a:ext cx="1024136" cy="683264"/>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oMath>
                    </m:oMathPara>
                  </a14:m>
                  <a:endParaRPr lang="en-US" sz="3200" b="1">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47" name="TextBox 46">
                  <a:extLst>
                    <a:ext uri="{FF2B5EF4-FFF2-40B4-BE49-F238E27FC236}">
                      <a16:creationId xmlns:a16="http://schemas.microsoft.com/office/drawing/2014/main" id="{E937CCE3-0DF2-4538-A71C-20B66CE007F6}"/>
                    </a:ext>
                  </a:extLst>
                </p:cNvPr>
                <p:cNvSpPr txBox="1">
                  <a:spLocks noRot="1" noChangeAspect="1" noMove="1" noResize="1" noEditPoints="1" noAdjustHandles="1" noChangeArrowheads="1" noChangeShapeType="1" noTextEdit="1"/>
                </p:cNvSpPr>
                <p:nvPr/>
              </p:nvSpPr>
              <p:spPr>
                <a:xfrm>
                  <a:off x="6116028" y="708354"/>
                  <a:ext cx="1024136" cy="683264"/>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36FC719-D97B-49A6-86AE-38120B160DDF}"/>
                  </a:ext>
                </a:extLst>
              </p:cNvPr>
              <p:cNvSpPr txBox="1"/>
              <p:nvPr/>
            </p:nvSpPr>
            <p:spPr>
              <a:xfrm>
                <a:off x="8597621" y="2325311"/>
                <a:ext cx="3005114" cy="785087"/>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e>
                        <m:sup>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𝟏</m:t>
                              </m:r>
                            </m:sup>
                          </m:sSup>
                        </m:sup>
                      </m:s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oMath>
                  </m:oMathPara>
                </a14:m>
                <a:endParaRPr lang="en-US" sz="3600" b="1" dirty="0">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48" name="TextBox 47">
                <a:extLst>
                  <a:ext uri="{FF2B5EF4-FFF2-40B4-BE49-F238E27FC236}">
                    <a16:creationId xmlns:a16="http://schemas.microsoft.com/office/drawing/2014/main" id="{936FC719-D97B-49A6-86AE-38120B160DDF}"/>
                  </a:ext>
                </a:extLst>
              </p:cNvPr>
              <p:cNvSpPr txBox="1">
                <a:spLocks noRot="1" noChangeAspect="1" noMove="1" noResize="1" noEditPoints="1" noAdjustHandles="1" noChangeArrowheads="1" noChangeShapeType="1" noTextEdit="1"/>
              </p:cNvSpPr>
              <p:nvPr/>
            </p:nvSpPr>
            <p:spPr>
              <a:xfrm>
                <a:off x="8597621" y="2325311"/>
                <a:ext cx="3005114" cy="785087"/>
              </a:xfrm>
              <a:prstGeom prst="rect">
                <a:avLst/>
              </a:prstGeom>
              <a:blipFill>
                <a:blip r:embed="rId14"/>
                <a:stretch>
                  <a:fillRect/>
                </a:stretch>
              </a:blipFill>
            </p:spPr>
            <p:txBody>
              <a:bodyPr/>
              <a:lstStyle/>
              <a:p>
                <a:r>
                  <a:rPr lang="en-US">
                    <a:noFill/>
                  </a:rPr>
                  <a:t> </a:t>
                </a:r>
              </a:p>
            </p:txBody>
          </p:sp>
        </mc:Fallback>
      </mc:AlternateContent>
      <p:pic>
        <p:nvPicPr>
          <p:cNvPr id="49" name="Picture 16" descr="User with solid fill">
            <a:extLst>
              <a:ext uri="{FF2B5EF4-FFF2-40B4-BE49-F238E27FC236}">
                <a16:creationId xmlns:a16="http://schemas.microsoft.com/office/drawing/2014/main" id="{4D07568F-710A-49F7-87B5-EEBE52C5F6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140580" y="750939"/>
            <a:ext cx="879720" cy="879720"/>
          </a:xfrm>
          <a:prstGeom prst="rect">
            <a:avLst/>
          </a:prstGeom>
        </p:spPr>
      </p:pic>
      <p:pic>
        <p:nvPicPr>
          <p:cNvPr id="50" name="Graphic 49" descr="Eye with solid fill">
            <a:extLst>
              <a:ext uri="{FF2B5EF4-FFF2-40B4-BE49-F238E27FC236}">
                <a16:creationId xmlns:a16="http://schemas.microsoft.com/office/drawing/2014/main" id="{9AAE1AC8-D33A-4FB2-8F4D-7C4AA45FCBB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00178" y="737139"/>
            <a:ext cx="914400" cy="914400"/>
          </a:xfrm>
          <a:prstGeom prst="rect">
            <a:avLst/>
          </a:prstGeom>
        </p:spPr>
      </p:pic>
      <p:sp>
        <p:nvSpPr>
          <p:cNvPr id="51" name="TextBox 50">
            <a:extLst>
              <a:ext uri="{FF2B5EF4-FFF2-40B4-BE49-F238E27FC236}">
                <a16:creationId xmlns:a16="http://schemas.microsoft.com/office/drawing/2014/main" id="{BAFDB5CD-B36E-4971-A5FC-B1A5789B438A}"/>
              </a:ext>
            </a:extLst>
          </p:cNvPr>
          <p:cNvSpPr txBox="1"/>
          <p:nvPr/>
        </p:nvSpPr>
        <p:spPr>
          <a:xfrm>
            <a:off x="8360066" y="1552907"/>
            <a:ext cx="3604846" cy="937949"/>
          </a:xfrm>
          <a:prstGeom prst="rect">
            <a:avLst/>
          </a:prstGeom>
          <a:noFill/>
        </p:spPr>
        <p:txBody>
          <a:bodyPr wrap="square" rtlCol="0">
            <a:spAutoFit/>
          </a:bodyPr>
          <a:lstStyle/>
          <a:p>
            <a:pPr>
              <a:lnSpc>
                <a:spcPct val="120000"/>
              </a:lnSpc>
            </a:pPr>
            <a:r>
              <a:rPr lang="en-US" sz="2400" b="1" dirty="0">
                <a:solidFill>
                  <a:schemeClr val="tx1"/>
                </a:solidFill>
              </a:rPr>
              <a:t>PSI Step 4:</a:t>
            </a:r>
          </a:p>
          <a:p>
            <a:pPr>
              <a:lnSpc>
                <a:spcPct val="120000"/>
              </a:lnSpc>
            </a:pPr>
            <a:r>
              <a:rPr lang="en-US" sz="2400" dirty="0">
                <a:solidFill>
                  <a:schemeClr val="tx1"/>
                </a:solidFill>
              </a:rPr>
              <a:t>Unblind with Mod. Inv.</a:t>
            </a:r>
          </a:p>
        </p:txBody>
      </p:sp>
      <p:sp>
        <p:nvSpPr>
          <p:cNvPr id="52" name="TextBox 51">
            <a:extLst>
              <a:ext uri="{FF2B5EF4-FFF2-40B4-BE49-F238E27FC236}">
                <a16:creationId xmlns:a16="http://schemas.microsoft.com/office/drawing/2014/main" id="{6A8F6962-60E4-410B-8A50-E12ACF860D14}"/>
              </a:ext>
            </a:extLst>
          </p:cNvPr>
          <p:cNvSpPr txBox="1"/>
          <p:nvPr/>
        </p:nvSpPr>
        <p:spPr>
          <a:xfrm>
            <a:off x="4145234" y="2117801"/>
            <a:ext cx="2115506" cy="937949"/>
          </a:xfrm>
          <a:prstGeom prst="rect">
            <a:avLst/>
          </a:prstGeom>
          <a:noFill/>
        </p:spPr>
        <p:txBody>
          <a:bodyPr wrap="square" rtlCol="0">
            <a:spAutoFit/>
          </a:bodyPr>
          <a:lstStyle/>
          <a:p>
            <a:pPr>
              <a:lnSpc>
                <a:spcPct val="120000"/>
              </a:lnSpc>
            </a:pPr>
            <a:r>
              <a:rPr lang="en-US" sz="2400" b="1" dirty="0">
                <a:solidFill>
                  <a:schemeClr val="tx1"/>
                </a:solidFill>
              </a:rPr>
              <a:t>PSI Step 1:</a:t>
            </a:r>
            <a:r>
              <a:rPr lang="en-US" sz="2400" dirty="0">
                <a:solidFill>
                  <a:schemeClr val="tx1"/>
                </a:solidFill>
              </a:rPr>
              <a:t> Hash-to-curve</a:t>
            </a:r>
          </a:p>
        </p:txBody>
      </p:sp>
      <p:pic>
        <p:nvPicPr>
          <p:cNvPr id="53" name="Picture 52" descr="A black background with a black square&#10;&#10;Description automatically generated with medium confidence">
            <a:extLst>
              <a:ext uri="{FF2B5EF4-FFF2-40B4-BE49-F238E27FC236}">
                <a16:creationId xmlns:a16="http://schemas.microsoft.com/office/drawing/2014/main" id="{7B6F7B5D-5E86-4F48-9785-E1B9CAA6B00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9141" y="1356473"/>
            <a:ext cx="1015642" cy="1015642"/>
          </a:xfrm>
          <a:prstGeom prst="rect">
            <a:avLst/>
          </a:prstGeom>
        </p:spPr>
      </p:pic>
      <p:grpSp>
        <p:nvGrpSpPr>
          <p:cNvPr id="7" name="Group 6">
            <a:extLst>
              <a:ext uri="{FF2B5EF4-FFF2-40B4-BE49-F238E27FC236}">
                <a16:creationId xmlns:a16="http://schemas.microsoft.com/office/drawing/2014/main" id="{13A2DC8A-B5C7-4897-BA74-17EDC2B27B83}"/>
              </a:ext>
            </a:extLst>
          </p:cNvPr>
          <p:cNvGrpSpPr/>
          <p:nvPr/>
        </p:nvGrpSpPr>
        <p:grpSpPr>
          <a:xfrm>
            <a:off x="942687" y="3545909"/>
            <a:ext cx="2763826" cy="2410280"/>
            <a:chOff x="942687" y="3545909"/>
            <a:chExt cx="2763826" cy="2410280"/>
          </a:xfrm>
        </p:grpSpPr>
        <p:sp>
          <p:nvSpPr>
            <p:cNvPr id="13" name="TextBox 12">
              <a:extLst>
                <a:ext uri="{FF2B5EF4-FFF2-40B4-BE49-F238E27FC236}">
                  <a16:creationId xmlns:a16="http://schemas.microsoft.com/office/drawing/2014/main" id="{E1E018F2-5849-A5BE-45A2-25B26C0EB92F}"/>
                </a:ext>
              </a:extLst>
            </p:cNvPr>
            <p:cNvSpPr txBox="1"/>
            <p:nvPr/>
          </p:nvSpPr>
          <p:spPr>
            <a:xfrm>
              <a:off x="1192038" y="5461438"/>
              <a:ext cx="2514475" cy="494751"/>
            </a:xfrm>
            <a:prstGeom prst="rect">
              <a:avLst/>
            </a:prstGeom>
            <a:noFill/>
          </p:spPr>
          <p:txBody>
            <a:bodyPr wrap="square" rtlCol="0">
              <a:spAutoFit/>
            </a:bodyPr>
            <a:lstStyle/>
            <a:p>
              <a:pPr>
                <a:lnSpc>
                  <a:spcPct val="120000"/>
                </a:lnSpc>
              </a:pPr>
              <a:r>
                <a:rPr lang="en-US" sz="2400" dirty="0">
                  <a:solidFill>
                    <a:schemeClr val="tx1"/>
                  </a:solidFill>
                </a:rPr>
                <a:t>Native Adversary</a:t>
              </a:r>
            </a:p>
          </p:txBody>
        </p:sp>
        <p:grpSp>
          <p:nvGrpSpPr>
            <p:cNvPr id="6" name="Group 5">
              <a:extLst>
                <a:ext uri="{FF2B5EF4-FFF2-40B4-BE49-F238E27FC236}">
                  <a16:creationId xmlns:a16="http://schemas.microsoft.com/office/drawing/2014/main" id="{D93F11FA-DBD9-46DE-AFF8-0C47ACEF1F0A}"/>
                </a:ext>
              </a:extLst>
            </p:cNvPr>
            <p:cNvGrpSpPr/>
            <p:nvPr/>
          </p:nvGrpSpPr>
          <p:grpSpPr>
            <a:xfrm>
              <a:off x="942687" y="3545909"/>
              <a:ext cx="2714335" cy="1870232"/>
              <a:chOff x="942687" y="3545909"/>
              <a:chExt cx="2714335" cy="1870232"/>
            </a:xfrm>
          </p:grpSpPr>
          <p:grpSp>
            <p:nvGrpSpPr>
              <p:cNvPr id="4" name="Group 3">
                <a:extLst>
                  <a:ext uri="{FF2B5EF4-FFF2-40B4-BE49-F238E27FC236}">
                    <a16:creationId xmlns:a16="http://schemas.microsoft.com/office/drawing/2014/main" id="{7BC882B9-D289-490A-9AE3-D10CB1BEB1C5}"/>
                  </a:ext>
                </a:extLst>
              </p:cNvPr>
              <p:cNvGrpSpPr/>
              <p:nvPr/>
            </p:nvGrpSpPr>
            <p:grpSpPr>
              <a:xfrm>
                <a:off x="942687" y="3545909"/>
                <a:ext cx="2714335" cy="1870232"/>
                <a:chOff x="942687" y="3545909"/>
                <a:chExt cx="2714335" cy="1870232"/>
              </a:xfrm>
            </p:grpSpPr>
            <p:pic>
              <p:nvPicPr>
                <p:cNvPr id="5" name="Graphic 4" descr="Computer with solid fill">
                  <a:extLst>
                    <a:ext uri="{FF2B5EF4-FFF2-40B4-BE49-F238E27FC236}">
                      <a16:creationId xmlns:a16="http://schemas.microsoft.com/office/drawing/2014/main" id="{F4317D87-D771-73E3-E908-B7C697DF04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2687" y="3545909"/>
                  <a:ext cx="914400" cy="914400"/>
                </a:xfrm>
                <a:prstGeom prst="rect">
                  <a:avLst/>
                </a:prstGeom>
              </p:spPr>
            </p:pic>
            <p:pic>
              <p:nvPicPr>
                <p:cNvPr id="14" name="Graphic 13" descr="Processor with solid fill">
                  <a:extLst>
                    <a:ext uri="{FF2B5EF4-FFF2-40B4-BE49-F238E27FC236}">
                      <a16:creationId xmlns:a16="http://schemas.microsoft.com/office/drawing/2014/main" id="{A3C88013-C1AC-B457-E0B2-6B29FE4C6C1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912549" y="3712150"/>
                  <a:ext cx="619889" cy="619889"/>
                </a:xfrm>
                <a:prstGeom prst="rect">
                  <a:avLst/>
                </a:prstGeom>
              </p:spPr>
            </p:pic>
            <p:sp>
              <p:nvSpPr>
                <p:cNvPr id="54" name="Rectangle: Rounded Corners 53">
                  <a:extLst>
                    <a:ext uri="{FF2B5EF4-FFF2-40B4-BE49-F238E27FC236}">
                      <a16:creationId xmlns:a16="http://schemas.microsoft.com/office/drawing/2014/main" id="{1AE53391-B3C2-48D9-A8F4-482733A6AC4F}"/>
                    </a:ext>
                  </a:extLst>
                </p:cNvPr>
                <p:cNvSpPr/>
                <p:nvPr/>
              </p:nvSpPr>
              <p:spPr>
                <a:xfrm>
                  <a:off x="1241531" y="4334562"/>
                  <a:ext cx="2415491" cy="1081579"/>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55" name="Picture 54" descr="A logo of a google chrome browser&#10;&#10;Description automatically generated">
                  <a:extLst>
                    <a:ext uri="{FF2B5EF4-FFF2-40B4-BE49-F238E27FC236}">
                      <a16:creationId xmlns:a16="http://schemas.microsoft.com/office/drawing/2014/main" id="{C513BA7D-8857-4BBA-A664-4A5185D6F4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2902" y="4575866"/>
                  <a:ext cx="1102928" cy="616058"/>
                </a:xfrm>
                <a:prstGeom prst="rect">
                  <a:avLst/>
                </a:prstGeom>
              </p:spPr>
            </p:pic>
            <p:pic>
              <p:nvPicPr>
                <p:cNvPr id="56" name="Graphic 55" descr="Gears with solid fill">
                  <a:extLst>
                    <a:ext uri="{FF2B5EF4-FFF2-40B4-BE49-F238E27FC236}">
                      <a16:creationId xmlns:a16="http://schemas.microsoft.com/office/drawing/2014/main" id="{FAF72B4D-FB89-4F3E-8BC4-4873B4A5A42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02774" y="4473604"/>
                  <a:ext cx="914400" cy="914400"/>
                </a:xfrm>
                <a:prstGeom prst="rect">
                  <a:avLst/>
                </a:prstGeom>
              </p:spPr>
            </p:pic>
          </p:grpSp>
          <p:pic>
            <p:nvPicPr>
              <p:cNvPr id="57" name="Picture 56" descr="A red face with horns and a black background&#10;&#10;Description automatically generated">
                <a:extLst>
                  <a:ext uri="{FF2B5EF4-FFF2-40B4-BE49-F238E27FC236}">
                    <a16:creationId xmlns:a16="http://schemas.microsoft.com/office/drawing/2014/main" id="{90291AA4-2C2A-43E7-B839-8593B6782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5941" y="4501740"/>
                <a:ext cx="564182" cy="564182"/>
              </a:xfrm>
              <a:prstGeom prst="rect">
                <a:avLst/>
              </a:prstGeom>
            </p:spPr>
          </p:pic>
        </p:grpSp>
      </p:grpSp>
      <p:grpSp>
        <p:nvGrpSpPr>
          <p:cNvPr id="9" name="Group 8">
            <a:extLst>
              <a:ext uri="{FF2B5EF4-FFF2-40B4-BE49-F238E27FC236}">
                <a16:creationId xmlns:a16="http://schemas.microsoft.com/office/drawing/2014/main" id="{D11258E8-EF2D-49D5-B200-20D429AD2EA4}"/>
              </a:ext>
            </a:extLst>
          </p:cNvPr>
          <p:cNvGrpSpPr/>
          <p:nvPr/>
        </p:nvGrpSpPr>
        <p:grpSpPr>
          <a:xfrm>
            <a:off x="8387291" y="3541935"/>
            <a:ext cx="2591484" cy="1899198"/>
            <a:chOff x="8387291" y="3541935"/>
            <a:chExt cx="2591484" cy="1899198"/>
          </a:xfrm>
        </p:grpSpPr>
        <p:sp>
          <p:nvSpPr>
            <p:cNvPr id="41" name="Rectangle: Rounded Corners 40">
              <a:extLst>
                <a:ext uri="{FF2B5EF4-FFF2-40B4-BE49-F238E27FC236}">
                  <a16:creationId xmlns:a16="http://schemas.microsoft.com/office/drawing/2014/main" id="{3A7F913B-DD23-45FA-B6A0-022298738931}"/>
                </a:ext>
              </a:extLst>
            </p:cNvPr>
            <p:cNvSpPr/>
            <p:nvPr/>
          </p:nvSpPr>
          <p:spPr>
            <a:xfrm>
              <a:off x="8650035" y="4342696"/>
              <a:ext cx="2328740" cy="1098437"/>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42" name="Picture 41" descr="A logo of a google chrome browser&#10;&#10;Description automatically generated">
              <a:extLst>
                <a:ext uri="{FF2B5EF4-FFF2-40B4-BE49-F238E27FC236}">
                  <a16:creationId xmlns:a16="http://schemas.microsoft.com/office/drawing/2014/main" id="{32184E9D-ECB1-4179-83FA-FC4D1198B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2835" y="4611712"/>
              <a:ext cx="1094150" cy="616438"/>
            </a:xfrm>
            <a:prstGeom prst="rect">
              <a:avLst/>
            </a:prstGeom>
          </p:spPr>
        </p:pic>
        <p:pic>
          <p:nvPicPr>
            <p:cNvPr id="43" name="Graphic 42" descr="Gears with solid fill">
              <a:extLst>
                <a:ext uri="{FF2B5EF4-FFF2-40B4-BE49-F238E27FC236}">
                  <a16:creationId xmlns:a16="http://schemas.microsoft.com/office/drawing/2014/main" id="{70DB472E-CA61-4E52-A7CF-853467A6A82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054033" y="4468562"/>
              <a:ext cx="907123" cy="914965"/>
            </a:xfrm>
            <a:prstGeom prst="rect">
              <a:avLst/>
            </a:prstGeom>
          </p:spPr>
        </p:pic>
        <p:pic>
          <p:nvPicPr>
            <p:cNvPr id="58" name="Picture 57" descr="A red face with horns and a black background&#10;&#10;Description automatically generated">
              <a:extLst>
                <a:ext uri="{FF2B5EF4-FFF2-40B4-BE49-F238E27FC236}">
                  <a16:creationId xmlns:a16="http://schemas.microsoft.com/office/drawing/2014/main" id="{262244EC-1F8A-4C3D-A7C5-CB5F94FDB0A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896882" y="4501230"/>
              <a:ext cx="559692" cy="564530"/>
            </a:xfrm>
            <a:prstGeom prst="rect">
              <a:avLst/>
            </a:prstGeom>
          </p:spPr>
        </p:pic>
        <p:pic>
          <p:nvPicPr>
            <p:cNvPr id="61" name="Graphic 60" descr="Computer with solid fill">
              <a:extLst>
                <a:ext uri="{FF2B5EF4-FFF2-40B4-BE49-F238E27FC236}">
                  <a16:creationId xmlns:a16="http://schemas.microsoft.com/office/drawing/2014/main" id="{43348A57-67E3-4284-B852-21CB49EB1D9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387291" y="3541935"/>
              <a:ext cx="914400" cy="914400"/>
            </a:xfrm>
            <a:prstGeom prst="rect">
              <a:avLst/>
            </a:prstGeom>
          </p:spPr>
        </p:pic>
        <p:pic>
          <p:nvPicPr>
            <p:cNvPr id="62" name="Graphic 61" descr="Processor with solid fill">
              <a:extLst>
                <a:ext uri="{FF2B5EF4-FFF2-40B4-BE49-F238E27FC236}">
                  <a16:creationId xmlns:a16="http://schemas.microsoft.com/office/drawing/2014/main" id="{9ECCBC1D-CDEC-4743-A5CE-D69CD317C40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357153" y="3708176"/>
              <a:ext cx="619889" cy="619889"/>
            </a:xfrm>
            <a:prstGeom prst="rect">
              <a:avLst/>
            </a:prstGeom>
          </p:spPr>
        </p:pic>
      </p:grpSp>
      <p:grpSp>
        <p:nvGrpSpPr>
          <p:cNvPr id="10" name="Group 9">
            <a:extLst>
              <a:ext uri="{FF2B5EF4-FFF2-40B4-BE49-F238E27FC236}">
                <a16:creationId xmlns:a16="http://schemas.microsoft.com/office/drawing/2014/main" id="{348ACEC5-1298-4495-95B2-E3B28EF6FDC5}"/>
              </a:ext>
            </a:extLst>
          </p:cNvPr>
          <p:cNvGrpSpPr/>
          <p:nvPr/>
        </p:nvGrpSpPr>
        <p:grpSpPr>
          <a:xfrm>
            <a:off x="8126391" y="4345367"/>
            <a:ext cx="4072389" cy="1676145"/>
            <a:chOff x="8126391" y="4345367"/>
            <a:chExt cx="4072389" cy="1676145"/>
          </a:xfrm>
        </p:grpSpPr>
        <p:pic>
          <p:nvPicPr>
            <p:cNvPr id="59" name="Picture 58" descr="A computer tower with many colorful lights&#10;&#10;Description automatically generated">
              <a:extLst>
                <a:ext uri="{FF2B5EF4-FFF2-40B4-BE49-F238E27FC236}">
                  <a16:creationId xmlns:a16="http://schemas.microsoft.com/office/drawing/2014/main" id="{78CF083E-1831-40E3-AEC7-1184B8F8634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44601" y="4487890"/>
              <a:ext cx="957598" cy="925928"/>
            </a:xfrm>
            <a:prstGeom prst="rect">
              <a:avLst/>
            </a:prstGeom>
          </p:spPr>
        </p:pic>
        <p:pic>
          <p:nvPicPr>
            <p:cNvPr id="60" name="Picture 59" descr="A red face with horns and a black background&#10;&#10;Description automatically generated">
              <a:extLst>
                <a:ext uri="{FF2B5EF4-FFF2-40B4-BE49-F238E27FC236}">
                  <a16:creationId xmlns:a16="http://schemas.microsoft.com/office/drawing/2014/main" id="{758B49FD-435E-40A2-A4B3-860AA215EEE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332262" y="4345367"/>
              <a:ext cx="366812" cy="369983"/>
            </a:xfrm>
            <a:prstGeom prst="rect">
              <a:avLst/>
            </a:prstGeom>
          </p:spPr>
        </p:pic>
        <p:sp>
          <p:nvSpPr>
            <p:cNvPr id="63" name="TextBox 62">
              <a:extLst>
                <a:ext uri="{FF2B5EF4-FFF2-40B4-BE49-F238E27FC236}">
                  <a16:creationId xmlns:a16="http://schemas.microsoft.com/office/drawing/2014/main" id="{0043EAA7-9982-49A8-9905-4DB7DC177A87}"/>
                </a:ext>
              </a:extLst>
            </p:cNvPr>
            <p:cNvSpPr txBox="1"/>
            <p:nvPr/>
          </p:nvSpPr>
          <p:spPr>
            <a:xfrm>
              <a:off x="8126391" y="5526761"/>
              <a:ext cx="4072389" cy="494751"/>
            </a:xfrm>
            <a:prstGeom prst="rect">
              <a:avLst/>
            </a:prstGeom>
            <a:noFill/>
          </p:spPr>
          <p:txBody>
            <a:bodyPr wrap="square" rtlCol="0">
              <a:spAutoFit/>
            </a:bodyPr>
            <a:lstStyle/>
            <a:p>
              <a:pPr>
                <a:lnSpc>
                  <a:spcPct val="120000"/>
                </a:lnSpc>
              </a:pPr>
              <a:r>
                <a:rPr lang="en-US" sz="2400" dirty="0">
                  <a:solidFill>
                    <a:schemeClr val="tx1"/>
                  </a:solidFill>
                </a:rPr>
                <a:t>Native + Server Adversary</a:t>
              </a:r>
            </a:p>
          </p:txBody>
        </p:sp>
      </p:grpSp>
    </p:spTree>
    <p:extLst>
      <p:ext uri="{BB962C8B-B14F-4D97-AF65-F5344CB8AC3E}">
        <p14:creationId xmlns:p14="http://schemas.microsoft.com/office/powerpoint/2010/main" val="35386409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37DA982-7CB2-4BA2-843A-DC373B7EFC11}"/>
                  </a:ext>
                </a:extLst>
              </p:cNvPr>
              <p:cNvSpPr txBox="1"/>
              <p:nvPr/>
            </p:nvSpPr>
            <p:spPr>
              <a:xfrm>
                <a:off x="9693017" y="1969824"/>
                <a:ext cx="2418961" cy="1503232"/>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600" b="1" i="1" smtClean="0">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𝒂𝒃</m:t>
                          </m:r>
                        </m:sup>
                      </m:sSup>
                    </m:oMath>
                  </m:oMathPara>
                </a14:m>
                <a:endParaRPr lang="en-US" sz="3600" b="1" i="1" dirty="0">
                  <a:solidFill>
                    <a:schemeClr val="accent6"/>
                  </a:solidFill>
                  <a:latin typeface="Cambria Math" panose="02040503050406030204" pitchFamily="18" charset="0"/>
                  <a:ea typeface="Cascadia Mono" panose="020B0609020000020004" pitchFamily="49" charset="0"/>
                  <a:cs typeface="Cascadia Mono" panose="020B0609020000020004" pitchFamily="49" charset="0"/>
                </a:endParaRPr>
              </a:p>
              <a:p>
                <a:pPr algn="l">
                  <a:lnSpc>
                    <a:spcPct val="120000"/>
                  </a:lnSpc>
                </a:pPr>
                <a14:m>
                  <m:oMathPara xmlns:m="http://schemas.openxmlformats.org/officeDocument/2006/math">
                    <m:oMathParaPr>
                      <m:jc m:val="centerGroup"/>
                    </m:oMathParaPr>
                    <m:oMath xmlns:m="http://schemas.openxmlformats.org/officeDocument/2006/math">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m:t>
                      </m:r>
                      <m:sSubSup>
                        <m:sSubSupPr>
                          <m:ctrlP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ctrlPr>
                        </m:sSubSupPr>
                        <m:e>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𝑸</m:t>
                          </m:r>
                        </m:e>
                        <m:sub>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𝟏</m:t>
                          </m:r>
                        </m:sub>
                        <m:sup>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𝒃</m:t>
                          </m:r>
                        </m:sup>
                      </m:sSubSup>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m:t>
                      </m:r>
                      <m:r>
                        <a:rPr lang="en-US" sz="3600" b="1" i="1" smtClean="0">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 </m:t>
                      </m:r>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m:t>
                      </m:r>
                      <m:sSubSup>
                        <m:sSubSupPr>
                          <m:ctrlP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ctrlPr>
                        </m:sSubSupPr>
                        <m:e>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𝑸</m:t>
                          </m:r>
                        </m:e>
                        <m:sub>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𝒏</m:t>
                          </m:r>
                        </m:sub>
                        <m:sup>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𝒃</m:t>
                          </m:r>
                        </m:sup>
                      </m:sSubSup>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m:t>
                      </m:r>
                    </m:oMath>
                  </m:oMathPara>
                </a14:m>
                <a:endParaRPr lang="en-US" sz="3600" b="1" dirty="0">
                  <a:solidFill>
                    <a:schemeClr val="accent6"/>
                  </a:solidFill>
                  <a:ea typeface="Cascadia Mono" panose="020B0609020000020004" pitchFamily="49" charset="0"/>
                  <a:cs typeface="Cascadia Mono" panose="020B0609020000020004" pitchFamily="49" charset="0"/>
                </a:endParaRPr>
              </a:p>
            </p:txBody>
          </p:sp>
        </mc:Choice>
        <mc:Fallback xmlns="">
          <p:sp>
            <p:nvSpPr>
              <p:cNvPr id="44" name="TextBox 43">
                <a:extLst>
                  <a:ext uri="{FF2B5EF4-FFF2-40B4-BE49-F238E27FC236}">
                    <a16:creationId xmlns:a16="http://schemas.microsoft.com/office/drawing/2014/main" id="{137DA982-7CB2-4BA2-843A-DC373B7EFC11}"/>
                  </a:ext>
                </a:extLst>
              </p:cNvPr>
              <p:cNvSpPr txBox="1">
                <a:spLocks noRot="1" noChangeAspect="1" noMove="1" noResize="1" noEditPoints="1" noAdjustHandles="1" noChangeArrowheads="1" noChangeShapeType="1" noTextEdit="1"/>
              </p:cNvSpPr>
              <p:nvPr/>
            </p:nvSpPr>
            <p:spPr>
              <a:xfrm>
                <a:off x="9693017" y="1969824"/>
                <a:ext cx="2418961" cy="1503232"/>
              </a:xfrm>
              <a:prstGeom prst="rect">
                <a:avLst/>
              </a:prstGeom>
              <a:blipFill>
                <a:blip r:embed="rId3"/>
                <a:stretch>
                  <a:fillRect/>
                </a:stretch>
              </a:blipFill>
            </p:spPr>
            <p:txBody>
              <a:bodyPr/>
              <a:lstStyle/>
              <a:p>
                <a:r>
                  <a:rPr lang="en-US">
                    <a:noFill/>
                  </a:rPr>
                  <a:t> </a:t>
                </a:r>
              </a:p>
            </p:txBody>
          </p:sp>
        </mc:Fallback>
      </mc:AlternateContent>
      <p:sp>
        <p:nvSpPr>
          <p:cNvPr id="48" name="Rectangle: Rounded Corners 47">
            <a:extLst>
              <a:ext uri="{FF2B5EF4-FFF2-40B4-BE49-F238E27FC236}">
                <a16:creationId xmlns:a16="http://schemas.microsoft.com/office/drawing/2014/main" id="{11395824-5496-59F4-B8FA-08FDCCE7198A}"/>
              </a:ext>
            </a:extLst>
          </p:cNvPr>
          <p:cNvSpPr/>
          <p:nvPr/>
        </p:nvSpPr>
        <p:spPr>
          <a:xfrm rot="5400000">
            <a:off x="2837386" y="1812568"/>
            <a:ext cx="2554036" cy="1300568"/>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47" name="Rectangle: Rounded Corners 46">
            <a:extLst>
              <a:ext uri="{FF2B5EF4-FFF2-40B4-BE49-F238E27FC236}">
                <a16:creationId xmlns:a16="http://schemas.microsoft.com/office/drawing/2014/main" id="{4A0D03B6-2F2E-9D97-B289-360DB0345B82}"/>
              </a:ext>
            </a:extLst>
          </p:cNvPr>
          <p:cNvSpPr/>
          <p:nvPr/>
        </p:nvSpPr>
        <p:spPr>
          <a:xfrm>
            <a:off x="8595564" y="4238894"/>
            <a:ext cx="2651603" cy="840082"/>
          </a:xfrm>
          <a:prstGeom prst="roundRect">
            <a:avLst/>
          </a:prstGeom>
          <a:solidFill>
            <a:schemeClr val="accent1">
              <a:lumMod val="20000"/>
              <a:lumOff val="80000"/>
            </a:schemeClr>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defTabSz="914400" rtl="0" eaLnBrk="1" fontAlgn="base" latinLnBrk="0" hangingPunct="1">
              <a:lnSpc>
                <a:spcPct val="85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7F202EBE-A814-E617-C51B-BFB25B8B60CB}"/>
              </a:ext>
            </a:extLst>
          </p:cNvPr>
          <p:cNvSpPr>
            <a:spLocks noGrp="1"/>
          </p:cNvSpPr>
          <p:nvPr>
            <p:ph type="title"/>
          </p:nvPr>
        </p:nvSpPr>
        <p:spPr/>
        <p:txBody>
          <a:bodyPr/>
          <a:lstStyle/>
          <a:p>
            <a:r>
              <a:rPr lang="en-US"/>
              <a:t>Leaking the Blinded Point</a:t>
            </a:r>
          </a:p>
        </p:txBody>
      </p:sp>
      <p:pic>
        <p:nvPicPr>
          <p:cNvPr id="25" name="Picture 24" descr="A computer tower with many colorful lights&#10;&#10;Description automatically generated">
            <a:extLst>
              <a:ext uri="{FF2B5EF4-FFF2-40B4-BE49-F238E27FC236}">
                <a16:creationId xmlns:a16="http://schemas.microsoft.com/office/drawing/2014/main" id="{E93C4B57-8F42-F80B-67A1-A712A9DB2E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3129" y="1781863"/>
            <a:ext cx="965279" cy="925356"/>
          </a:xfrm>
          <a:prstGeom prst="rect">
            <a:avLst/>
          </a:prstGeom>
        </p:spPr>
      </p:pic>
      <p:pic>
        <p:nvPicPr>
          <p:cNvPr id="26" name="Picture 25" descr="A red face with horns and a black background&#10;&#10;Description automatically generated">
            <a:extLst>
              <a:ext uri="{FF2B5EF4-FFF2-40B4-BE49-F238E27FC236}">
                <a16:creationId xmlns:a16="http://schemas.microsoft.com/office/drawing/2014/main" id="{0BEA7263-BB2D-3D7C-E266-B1DC4ACD1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0019" y="1145474"/>
            <a:ext cx="564182" cy="564182"/>
          </a:xfrm>
          <a:prstGeom prst="rect">
            <a:avLst/>
          </a:prstGeom>
        </p:spPr>
      </p:pic>
      <p:pic>
        <p:nvPicPr>
          <p:cNvPr id="3" name="Picture 2" descr="A graph of a function&#10;&#10;Description automatically generated">
            <a:extLst>
              <a:ext uri="{FF2B5EF4-FFF2-40B4-BE49-F238E27FC236}">
                <a16:creationId xmlns:a16="http://schemas.microsoft.com/office/drawing/2014/main" id="{BF4238A6-2FCF-3867-FFEB-A38426E21B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1" y="1671291"/>
            <a:ext cx="2320765" cy="1979953"/>
          </a:xfrm>
          <a:prstGeom prst="rect">
            <a:avLst/>
          </a:prstGeom>
        </p:spPr>
      </p:pic>
      <p:sp>
        <p:nvSpPr>
          <p:cNvPr id="10" name="Oval 9">
            <a:extLst>
              <a:ext uri="{FF2B5EF4-FFF2-40B4-BE49-F238E27FC236}">
                <a16:creationId xmlns:a16="http://schemas.microsoft.com/office/drawing/2014/main" id="{F1CE61F0-7442-00EE-5642-202E67BFBCA2}"/>
              </a:ext>
            </a:extLst>
          </p:cNvPr>
          <p:cNvSpPr/>
          <p:nvPr/>
        </p:nvSpPr>
        <p:spPr>
          <a:xfrm>
            <a:off x="1796022" y="2823603"/>
            <a:ext cx="287274" cy="294572"/>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F5D5ED8-6B35-1E48-75B7-4D2B0DA93F9A}"/>
                  </a:ext>
                </a:extLst>
              </p:cNvPr>
              <p:cNvSpPr txBox="1"/>
              <p:nvPr/>
            </p:nvSpPr>
            <p:spPr>
              <a:xfrm>
                <a:off x="1885445" y="2581502"/>
                <a:ext cx="1024136" cy="683264"/>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oMath>
                  </m:oMathPara>
                </a14:m>
                <a:endParaRPr lang="en-US" sz="3200" b="1">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11" name="TextBox 10">
                <a:extLst>
                  <a:ext uri="{FF2B5EF4-FFF2-40B4-BE49-F238E27FC236}">
                    <a16:creationId xmlns:a16="http://schemas.microsoft.com/office/drawing/2014/main" id="{AF5D5ED8-6B35-1E48-75B7-4D2B0DA93F9A}"/>
                  </a:ext>
                </a:extLst>
              </p:cNvPr>
              <p:cNvSpPr txBox="1">
                <a:spLocks noRot="1" noChangeAspect="1" noMove="1" noResize="1" noEditPoints="1" noAdjustHandles="1" noChangeArrowheads="1" noChangeShapeType="1" noTextEdit="1"/>
              </p:cNvSpPr>
              <p:nvPr/>
            </p:nvSpPr>
            <p:spPr>
              <a:xfrm>
                <a:off x="1885445" y="2581502"/>
                <a:ext cx="1024136" cy="683264"/>
              </a:xfrm>
              <a:prstGeom prst="rect">
                <a:avLst/>
              </a:prstGeom>
              <a:blipFill>
                <a:blip r:embed="rId9"/>
                <a:stretch>
                  <a:fillRect/>
                </a:stretch>
              </a:blipFill>
            </p:spPr>
            <p:txBody>
              <a:bodyPr/>
              <a:lstStyle/>
              <a:p>
                <a:r>
                  <a:rPr lang="en-US">
                    <a:noFill/>
                  </a:rPr>
                  <a:t> </a:t>
                </a:r>
              </a:p>
            </p:txBody>
          </p:sp>
        </mc:Fallback>
      </mc:AlternateContent>
      <p:pic>
        <p:nvPicPr>
          <p:cNvPr id="12" name="Picture 11" descr="User with solid fill">
            <a:extLst>
              <a:ext uri="{FF2B5EF4-FFF2-40B4-BE49-F238E27FC236}">
                <a16:creationId xmlns:a16="http://schemas.microsoft.com/office/drawing/2014/main" id="{DDE93D84-554C-AF66-43EF-FDA7C6C938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380257" y="1119794"/>
            <a:ext cx="1507649" cy="150764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D0C6136-D141-CAA5-4FCD-5B895E9B20A2}"/>
                  </a:ext>
                </a:extLst>
              </p:cNvPr>
              <p:cNvSpPr txBox="1"/>
              <p:nvPr/>
            </p:nvSpPr>
            <p:spPr>
              <a:xfrm>
                <a:off x="5139078" y="1409828"/>
                <a:ext cx="3005114" cy="871649"/>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smtClean="0">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smtClean="0">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𝒂</m:t>
                              </m:r>
                              <m:r>
                                <a:rPr lang="en-US" sz="3600" b="1" i="1" smtClean="0">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𝒃</m:t>
                              </m:r>
                            </m:sup>
                          </m:sSup>
                          <m:r>
                            <a:rPr lang="en-US" sz="3600" b="1" i="1">
                              <a:solidFill>
                                <a:schemeClr val="accent6"/>
                              </a:solidFill>
                              <a:latin typeface="Cambria Math" panose="02040503050406030204" pitchFamily="18" charset="0"/>
                              <a:ea typeface="Cascadia Mono" panose="020B0609020000020004" pitchFamily="49" charset="0"/>
                              <a:cs typeface="Cascadia Mono" panose="020B0609020000020004" pitchFamily="49" charset="0"/>
                            </a:rPr>
                            <m:t>)</m:t>
                          </m:r>
                        </m:e>
                        <m:sup>
                          <m:sSup>
                            <m:sSupPr>
                              <m:ctrlP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e>
                            <m:sup>
                              <m: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𝟏</m:t>
                              </m:r>
                            </m:sup>
                          </m:sSup>
                        </m:sup>
                      </m:sSup>
                      <m: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6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oMath>
                  </m:oMathPara>
                </a14:m>
                <a:endParaRPr lang="en-US" sz="3600" b="1" dirty="0">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16" name="TextBox 15">
                <a:extLst>
                  <a:ext uri="{FF2B5EF4-FFF2-40B4-BE49-F238E27FC236}">
                    <a16:creationId xmlns:a16="http://schemas.microsoft.com/office/drawing/2014/main" id="{0D0C6136-D141-CAA5-4FCD-5B895E9B20A2}"/>
                  </a:ext>
                </a:extLst>
              </p:cNvPr>
              <p:cNvSpPr txBox="1">
                <a:spLocks noRot="1" noChangeAspect="1" noMove="1" noResize="1" noEditPoints="1" noAdjustHandles="1" noChangeArrowheads="1" noChangeShapeType="1" noTextEdit="1"/>
              </p:cNvSpPr>
              <p:nvPr/>
            </p:nvSpPr>
            <p:spPr>
              <a:xfrm>
                <a:off x="5139078" y="1409828"/>
                <a:ext cx="3005114" cy="871649"/>
              </a:xfrm>
              <a:prstGeom prst="rect">
                <a:avLst/>
              </a:prstGeom>
              <a:blipFill>
                <a:blip r:embed="rId12"/>
                <a:stretch>
                  <a:fillRect/>
                </a:stretch>
              </a:blipFill>
            </p:spPr>
            <p:txBody>
              <a:bodyPr/>
              <a:lstStyle/>
              <a:p>
                <a:r>
                  <a:rPr lang="en-US">
                    <a:noFill/>
                  </a:rPr>
                  <a:t> </a:t>
                </a:r>
              </a:p>
            </p:txBody>
          </p:sp>
        </mc:Fallback>
      </mc:AlternateContent>
      <p:pic>
        <p:nvPicPr>
          <p:cNvPr id="18" name="Graphic 17" descr="Eye with solid fill">
            <a:extLst>
              <a:ext uri="{FF2B5EF4-FFF2-40B4-BE49-F238E27FC236}">
                <a16:creationId xmlns:a16="http://schemas.microsoft.com/office/drawing/2014/main" id="{CB9FADC2-E1B8-3B36-5E22-B303F90EADC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16584" y="1402823"/>
            <a:ext cx="914400" cy="914400"/>
          </a:xfrm>
          <a:prstGeom prst="rect">
            <a:avLst/>
          </a:prstGeom>
        </p:spPr>
      </p:pic>
      <p:pic>
        <p:nvPicPr>
          <p:cNvPr id="22" name="Picture 21" descr="A close-up of a faucet&#10;&#10;Description automatically generated">
            <a:extLst>
              <a:ext uri="{FF2B5EF4-FFF2-40B4-BE49-F238E27FC236}">
                <a16:creationId xmlns:a16="http://schemas.microsoft.com/office/drawing/2014/main" id="{09C42854-E74C-6AC7-D99C-E3885392852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85138" y="3440890"/>
            <a:ext cx="1639854" cy="1158147"/>
          </a:xfrm>
          <a:prstGeom prst="rect">
            <a:avLst/>
          </a:prstGeom>
        </p:spPr>
      </p:pic>
      <p:sp>
        <p:nvSpPr>
          <p:cNvPr id="23" name="TextBox 22">
            <a:extLst>
              <a:ext uri="{FF2B5EF4-FFF2-40B4-BE49-F238E27FC236}">
                <a16:creationId xmlns:a16="http://schemas.microsoft.com/office/drawing/2014/main" id="{AB733AE7-713F-3259-9258-F598C4FB3513}"/>
              </a:ext>
            </a:extLst>
          </p:cNvPr>
          <p:cNvSpPr txBox="1"/>
          <p:nvPr/>
        </p:nvSpPr>
        <p:spPr>
          <a:xfrm>
            <a:off x="5073511" y="4019964"/>
            <a:ext cx="1250711" cy="561885"/>
          </a:xfrm>
          <a:prstGeom prst="rect">
            <a:avLst/>
          </a:prstGeom>
          <a:noFill/>
        </p:spPr>
        <p:txBody>
          <a:bodyPr wrap="square" rtlCol="0">
            <a:spAutoFit/>
          </a:bodyPr>
          <a:lstStyle/>
          <a:p>
            <a:pPr algn="l">
              <a:lnSpc>
                <a:spcPct val="120000"/>
              </a:lnSpc>
            </a:pPr>
            <a:r>
              <a:rPr lang="en-US" b="1">
                <a:solidFill>
                  <a:schemeClr val="tx1"/>
                </a:solidFill>
                <a:latin typeface="+mj-lt"/>
                <a:ea typeface="Cascadia Mono" panose="020B0609020000020004" pitchFamily="49" charset="0"/>
                <a:cs typeface="Cascadia Mono" panose="020B0609020000020004" pitchFamily="49" charset="0"/>
              </a:rPr>
              <a:t>BEEA</a:t>
            </a:r>
          </a:p>
        </p:txBody>
      </p:sp>
      <p:grpSp>
        <p:nvGrpSpPr>
          <p:cNvPr id="41" name="Group 40">
            <a:extLst>
              <a:ext uri="{FF2B5EF4-FFF2-40B4-BE49-F238E27FC236}">
                <a16:creationId xmlns:a16="http://schemas.microsoft.com/office/drawing/2014/main" id="{F138EA12-EED5-4139-CBC5-694D2CAC0361}"/>
              </a:ext>
            </a:extLst>
          </p:cNvPr>
          <p:cNvGrpSpPr/>
          <p:nvPr/>
        </p:nvGrpSpPr>
        <p:grpSpPr>
          <a:xfrm>
            <a:off x="322092" y="4352131"/>
            <a:ext cx="4970509" cy="1821624"/>
            <a:chOff x="4386704" y="3469848"/>
            <a:chExt cx="4970509" cy="1821624"/>
          </a:xfrm>
        </p:grpSpPr>
        <p:sp>
          <p:nvSpPr>
            <p:cNvPr id="35" name="Rectangle: Rounded Corners 34">
              <a:extLst>
                <a:ext uri="{FF2B5EF4-FFF2-40B4-BE49-F238E27FC236}">
                  <a16:creationId xmlns:a16="http://schemas.microsoft.com/office/drawing/2014/main" id="{EE7437D1-D2E0-CF33-7B69-2F544BC16E03}"/>
                </a:ext>
              </a:extLst>
            </p:cNvPr>
            <p:cNvSpPr/>
            <p:nvPr/>
          </p:nvSpPr>
          <p:spPr>
            <a:xfrm>
              <a:off x="4386704" y="3469848"/>
              <a:ext cx="4248623" cy="182162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37" name="Picture 36" descr="A pink book with a bookmark&#10;&#10;Description automatically generated">
              <a:extLst>
                <a:ext uri="{FF2B5EF4-FFF2-40B4-BE49-F238E27FC236}">
                  <a16:creationId xmlns:a16="http://schemas.microsoft.com/office/drawing/2014/main" id="{AEBFF0A5-787D-1205-2FC4-CA4897B9E9C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89382" y="3849955"/>
              <a:ext cx="1061410" cy="1061410"/>
            </a:xfrm>
            <a:prstGeom prst="rect">
              <a:avLst/>
            </a:prstGeom>
          </p:spPr>
        </p:pic>
        <p:sp>
          <p:nvSpPr>
            <p:cNvPr id="38" name="TextBox 37">
              <a:extLst>
                <a:ext uri="{FF2B5EF4-FFF2-40B4-BE49-F238E27FC236}">
                  <a16:creationId xmlns:a16="http://schemas.microsoft.com/office/drawing/2014/main" id="{085B7D16-FE31-A8EC-C5E8-1D9DD481A86B}"/>
                </a:ext>
              </a:extLst>
            </p:cNvPr>
            <p:cNvSpPr txBox="1"/>
            <p:nvPr/>
          </p:nvSpPr>
          <p:spPr>
            <a:xfrm>
              <a:off x="5650792" y="3653679"/>
              <a:ext cx="3565876" cy="437620"/>
            </a:xfrm>
            <a:prstGeom prst="rect">
              <a:avLst/>
            </a:prstGeom>
            <a:noFill/>
          </p:spPr>
          <p:txBody>
            <a:bodyPr wrap="square" lIns="91440" tIns="45720" rIns="91440" bIns="45720" rtlCol="0" anchor="t">
              <a:spAutoFit/>
            </a:bodyPr>
            <a:lstStyle/>
            <a:p>
              <a:pPr algn="l">
                <a:lnSpc>
                  <a:spcPct val="120000"/>
                </a:lnSpc>
              </a:pP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hunter2 </a:t>
              </a: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sym typeface="Wingdings" panose="05000000000000000000" pitchFamily="2" charset="2"/>
                </a:rPr>
                <a:t> (-1, 7)</a:t>
              </a:r>
              <a:endPar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endParaRPr>
            </a:p>
          </p:txBody>
        </p:sp>
        <p:sp>
          <p:nvSpPr>
            <p:cNvPr id="39" name="TextBox 38">
              <a:extLst>
                <a:ext uri="{FF2B5EF4-FFF2-40B4-BE49-F238E27FC236}">
                  <a16:creationId xmlns:a16="http://schemas.microsoft.com/office/drawing/2014/main" id="{63D25388-DCE0-DAF4-C3D0-5744DB6F9E98}"/>
                </a:ext>
              </a:extLst>
            </p:cNvPr>
            <p:cNvSpPr txBox="1"/>
            <p:nvPr/>
          </p:nvSpPr>
          <p:spPr>
            <a:xfrm>
              <a:off x="5650792" y="4695665"/>
              <a:ext cx="3565874" cy="437620"/>
            </a:xfrm>
            <a:prstGeom prst="rect">
              <a:avLst/>
            </a:prstGeom>
            <a:noFill/>
          </p:spPr>
          <p:txBody>
            <a:bodyPr wrap="square" lIns="91440" tIns="45720" rIns="91440" bIns="45720" rtlCol="0" anchor="t">
              <a:spAutoFit/>
            </a:bodyPr>
            <a:lstStyle/>
            <a:p>
              <a:pPr algn="l">
                <a:lnSpc>
                  <a:spcPct val="120000"/>
                </a:lnSpc>
              </a:pP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abc123  </a:t>
              </a: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sym typeface="Wingdings" panose="05000000000000000000" pitchFamily="2" charset="2"/>
                </a:rPr>
                <a:t> (-2, -8)</a:t>
              </a:r>
              <a:endPar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endParaRPr>
            </a:p>
          </p:txBody>
        </p:sp>
        <p:sp>
          <p:nvSpPr>
            <p:cNvPr id="40" name="TextBox 39">
              <a:extLst>
                <a:ext uri="{FF2B5EF4-FFF2-40B4-BE49-F238E27FC236}">
                  <a16:creationId xmlns:a16="http://schemas.microsoft.com/office/drawing/2014/main" id="{0EBF3B79-48B3-97A8-4BEF-B48D99225A68}"/>
                </a:ext>
              </a:extLst>
            </p:cNvPr>
            <p:cNvSpPr txBox="1"/>
            <p:nvPr/>
          </p:nvSpPr>
          <p:spPr>
            <a:xfrm>
              <a:off x="5650791" y="4174672"/>
              <a:ext cx="3706422" cy="437620"/>
            </a:xfrm>
            <a:prstGeom prst="rect">
              <a:avLst/>
            </a:prstGeom>
            <a:noFill/>
          </p:spPr>
          <p:txBody>
            <a:bodyPr wrap="square" lIns="91440" tIns="45720" rIns="91440" bIns="45720" rtlCol="0" anchor="t">
              <a:spAutoFit/>
            </a:bodyPr>
            <a:lstStyle/>
            <a:p>
              <a:pPr algn="l">
                <a:lnSpc>
                  <a:spcPct val="120000"/>
                </a:lnSpc>
              </a:pP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qwerty  </a:t>
              </a: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sym typeface="Wingdings" panose="05000000000000000000" pitchFamily="2" charset="2"/>
                </a:rPr>
                <a:t> (5, 0)</a:t>
              </a:r>
              <a:endPar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endParaRPr>
            </a:p>
          </p:txBody>
        </p:sp>
      </p:grpSp>
      <p:pic>
        <p:nvPicPr>
          <p:cNvPr id="42" name="Graphic 41" descr="Hourglass Finished with solid fill">
            <a:extLst>
              <a:ext uri="{FF2B5EF4-FFF2-40B4-BE49-F238E27FC236}">
                <a16:creationId xmlns:a16="http://schemas.microsoft.com/office/drawing/2014/main" id="{9B9414AC-2AFF-8EFE-E717-EF7A47BB33B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98002" y="4351390"/>
            <a:ext cx="590732" cy="590732"/>
          </a:xfrm>
          <a:prstGeom prst="rect">
            <a:avLst/>
          </a:prstGeom>
        </p:spPr>
      </p:pic>
      <p:sp>
        <p:nvSpPr>
          <p:cNvPr id="43" name="TextBox 42">
            <a:extLst>
              <a:ext uri="{FF2B5EF4-FFF2-40B4-BE49-F238E27FC236}">
                <a16:creationId xmlns:a16="http://schemas.microsoft.com/office/drawing/2014/main" id="{B572E379-7831-0549-3501-A64E67324BB9}"/>
              </a:ext>
            </a:extLst>
          </p:cNvPr>
          <p:cNvSpPr txBox="1"/>
          <p:nvPr/>
        </p:nvSpPr>
        <p:spPr>
          <a:xfrm>
            <a:off x="10075652" y="4429557"/>
            <a:ext cx="925613" cy="431400"/>
          </a:xfrm>
          <a:prstGeom prst="rect">
            <a:avLst/>
          </a:prstGeom>
          <a:noFill/>
        </p:spPr>
        <p:txBody>
          <a:bodyPr wrap="square" rtlCol="0">
            <a:spAutoFit/>
          </a:bodyPr>
          <a:lstStyle/>
          <a:p>
            <a:pPr algn="l">
              <a:lnSpc>
                <a:spcPct val="120000"/>
              </a:lnSpc>
            </a:pPr>
            <a:r>
              <a:rPr lang="en-US" sz="2000" b="1">
                <a:solidFill>
                  <a:schemeClr val="tx1"/>
                </a:solidFill>
                <a:latin typeface="+mj-lt"/>
                <a:ea typeface="Cascadia Mono" panose="020B0609020000020004" pitchFamily="49" charset="0"/>
                <a:cs typeface="Cascadia Mono" panose="020B0609020000020004" pitchFamily="49" charset="0"/>
              </a:rPr>
              <a:t>34 </a:t>
            </a:r>
            <a:r>
              <a:rPr lang="en-US" sz="2000" b="1" err="1">
                <a:solidFill>
                  <a:schemeClr val="tx1"/>
                </a:solidFill>
                <a:latin typeface="+mj-lt"/>
                <a:ea typeface="Cascadia Mono" panose="020B0609020000020004" pitchFamily="49" charset="0"/>
                <a:cs typeface="Cascadia Mono" panose="020B0609020000020004" pitchFamily="49" charset="0"/>
              </a:rPr>
              <a:t>ms</a:t>
            </a:r>
            <a:endParaRPr lang="en-US" sz="2000" b="1">
              <a:solidFill>
                <a:schemeClr val="tx1"/>
              </a:solidFill>
              <a:latin typeface="+mj-lt"/>
              <a:ea typeface="Cascadia Mono" panose="020B0609020000020004" pitchFamily="49" charset="0"/>
              <a:cs typeface="Cascadia Mono" panose="020B0609020000020004" pitchFamily="49" charset="0"/>
            </a:endParaRPr>
          </a:p>
        </p:txBody>
      </p:sp>
      <p:cxnSp>
        <p:nvCxnSpPr>
          <p:cNvPr id="6" name="Straight Arrow Connector 5">
            <a:extLst>
              <a:ext uri="{FF2B5EF4-FFF2-40B4-BE49-F238E27FC236}">
                <a16:creationId xmlns:a16="http://schemas.microsoft.com/office/drawing/2014/main" id="{0A061F6D-0A67-6D0A-F57E-490EF9865009}"/>
              </a:ext>
            </a:extLst>
          </p:cNvPr>
          <p:cNvCxnSpPr>
            <a:cxnSpLocks/>
          </p:cNvCxnSpPr>
          <p:nvPr/>
        </p:nvCxnSpPr>
        <p:spPr bwMode="auto">
          <a:xfrm>
            <a:off x="5034982" y="1295905"/>
            <a:ext cx="4184997" cy="0"/>
          </a:xfrm>
          <a:prstGeom prst="straightConnector1">
            <a:avLst/>
          </a:prstGeom>
          <a:ln>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7" name="Straight Arrow Connector 6">
            <a:extLst>
              <a:ext uri="{FF2B5EF4-FFF2-40B4-BE49-F238E27FC236}">
                <a16:creationId xmlns:a16="http://schemas.microsoft.com/office/drawing/2014/main" id="{CE73EAAE-9A93-EDCE-D48F-3DB9EF4E8FDB}"/>
              </a:ext>
            </a:extLst>
          </p:cNvPr>
          <p:cNvCxnSpPr>
            <a:cxnSpLocks/>
          </p:cNvCxnSpPr>
          <p:nvPr/>
        </p:nvCxnSpPr>
        <p:spPr bwMode="auto">
          <a:xfrm flipH="1">
            <a:off x="5034982" y="2336533"/>
            <a:ext cx="4184997" cy="1389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pic>
        <p:nvPicPr>
          <p:cNvPr id="15" name="Picture 14" descr="A red face with horns and a black background&#10;&#10;Description automatically generated">
            <a:extLst>
              <a:ext uri="{FF2B5EF4-FFF2-40B4-BE49-F238E27FC236}">
                <a16:creationId xmlns:a16="http://schemas.microsoft.com/office/drawing/2014/main" id="{66775281-4925-EB68-E8C8-DC3DA6A113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3746" y="2714494"/>
            <a:ext cx="564182" cy="564182"/>
          </a:xfrm>
          <a:prstGeom prst="rect">
            <a:avLst/>
          </a:prstGeom>
        </p:spPr>
      </p:pic>
      <p:grpSp>
        <p:nvGrpSpPr>
          <p:cNvPr id="29" name="Group 28">
            <a:extLst>
              <a:ext uri="{FF2B5EF4-FFF2-40B4-BE49-F238E27FC236}">
                <a16:creationId xmlns:a16="http://schemas.microsoft.com/office/drawing/2014/main" id="{C2A0B5B6-D394-4B09-A09C-03CF91EB6811}"/>
              </a:ext>
            </a:extLst>
          </p:cNvPr>
          <p:cNvGrpSpPr/>
          <p:nvPr/>
        </p:nvGrpSpPr>
        <p:grpSpPr>
          <a:xfrm>
            <a:off x="6324725" y="367387"/>
            <a:ext cx="1748854" cy="914400"/>
            <a:chOff x="6324725" y="367387"/>
            <a:chExt cx="1748854" cy="914400"/>
          </a:xfrm>
        </p:grpSpPr>
        <p:pic>
          <p:nvPicPr>
            <p:cNvPr id="4" name="Graphic 3" descr="Coins with solid fill">
              <a:extLst>
                <a:ext uri="{FF2B5EF4-FFF2-40B4-BE49-F238E27FC236}">
                  <a16:creationId xmlns:a16="http://schemas.microsoft.com/office/drawing/2014/main" id="{1FE36597-F84E-5224-1B97-0D1A27E5F41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6324725" y="367387"/>
              <a:ext cx="914400" cy="9144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7EBC84-05A9-5BBB-C84C-174958629C57}"/>
                    </a:ext>
                  </a:extLst>
                </p:cNvPr>
                <p:cNvSpPr txBox="1"/>
                <p:nvPr/>
              </p:nvSpPr>
              <p:spPr>
                <a:xfrm>
                  <a:off x="7049443" y="430872"/>
                  <a:ext cx="1024136" cy="757130"/>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600" b="1" i="1" smtClean="0">
                                <a:solidFill>
                                  <a:schemeClr val="accent5"/>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smtClean="0">
                                <a:solidFill>
                                  <a:schemeClr val="accent5"/>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600" b="1" i="1" smtClean="0">
                                <a:solidFill>
                                  <a:schemeClr val="accent5"/>
                                </a:solidFill>
                                <a:latin typeface="Cambria Math" panose="02040503050406030204" pitchFamily="18" charset="0"/>
                                <a:ea typeface="Cascadia Mono" panose="020B0609020000020004" pitchFamily="49" charset="0"/>
                                <a:cs typeface="Cascadia Mono" panose="020B0609020000020004" pitchFamily="49" charset="0"/>
                              </a:rPr>
                              <m:t>𝒂</m:t>
                            </m:r>
                          </m:sup>
                        </m:sSup>
                      </m:oMath>
                    </m:oMathPara>
                  </a14:m>
                  <a:endParaRPr lang="en-US" sz="3600" b="1" dirty="0">
                    <a:solidFill>
                      <a:schemeClr val="accent5"/>
                    </a:solidFill>
                    <a:latin typeface="+mj-lt"/>
                    <a:ea typeface="Cascadia Mono" panose="020B0609020000020004" pitchFamily="49" charset="0"/>
                    <a:cs typeface="Cascadia Mono" panose="020B0609020000020004" pitchFamily="49" charset="0"/>
                  </a:endParaRPr>
                </a:p>
              </p:txBody>
            </p:sp>
          </mc:Choice>
          <mc:Fallback xmlns="">
            <p:sp>
              <p:nvSpPr>
                <p:cNvPr id="13" name="TextBox 12">
                  <a:extLst>
                    <a:ext uri="{FF2B5EF4-FFF2-40B4-BE49-F238E27FC236}">
                      <a16:creationId xmlns:a16="http://schemas.microsoft.com/office/drawing/2014/main" id="{D47EBC84-05A9-5BBB-C84C-174958629C57}"/>
                    </a:ext>
                  </a:extLst>
                </p:cNvPr>
                <p:cNvSpPr txBox="1">
                  <a:spLocks noRot="1" noChangeAspect="1" noMove="1" noResize="1" noEditPoints="1" noAdjustHandles="1" noChangeArrowheads="1" noChangeShapeType="1" noTextEdit="1"/>
                </p:cNvSpPr>
                <p:nvPr/>
              </p:nvSpPr>
              <p:spPr>
                <a:xfrm>
                  <a:off x="7049443" y="430872"/>
                  <a:ext cx="1024136" cy="757130"/>
                </a:xfrm>
                <a:prstGeom prst="rect">
                  <a:avLst/>
                </a:prstGeom>
                <a:blipFill>
                  <a:blip r:embed="rId21"/>
                  <a:stretch>
                    <a:fillRect/>
                  </a:stretch>
                </a:blipFill>
              </p:spPr>
              <p:txBody>
                <a:bodyPr/>
                <a:lstStyle/>
                <a:p>
                  <a:r>
                    <a:rPr lang="en-US">
                      <a:noFill/>
                    </a:rPr>
                    <a:t> </a:t>
                  </a:r>
                </a:p>
              </p:txBody>
            </p:sp>
          </mc:Fallback>
        </mc:AlternateContent>
      </p:grpSp>
      <p:sp>
        <p:nvSpPr>
          <p:cNvPr id="19" name="Rectangle: Rounded Corners 18">
            <a:extLst>
              <a:ext uri="{FF2B5EF4-FFF2-40B4-BE49-F238E27FC236}">
                <a16:creationId xmlns:a16="http://schemas.microsoft.com/office/drawing/2014/main" id="{0736FC94-92E6-3E42-526D-11AE8FB02310}"/>
              </a:ext>
            </a:extLst>
          </p:cNvPr>
          <p:cNvSpPr/>
          <p:nvPr/>
        </p:nvSpPr>
        <p:spPr>
          <a:xfrm>
            <a:off x="6169485" y="367387"/>
            <a:ext cx="1784720" cy="857124"/>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0" name="Rectangle: Rounded Corners 19">
            <a:extLst>
              <a:ext uri="{FF2B5EF4-FFF2-40B4-BE49-F238E27FC236}">
                <a16:creationId xmlns:a16="http://schemas.microsoft.com/office/drawing/2014/main" id="{778D5B82-D4B6-1797-1755-4F69AEB446E6}"/>
              </a:ext>
            </a:extLst>
          </p:cNvPr>
          <p:cNvSpPr/>
          <p:nvPr/>
        </p:nvSpPr>
        <p:spPr>
          <a:xfrm>
            <a:off x="6302988" y="1489685"/>
            <a:ext cx="724469" cy="45903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12A1B47-9C88-ACBE-BB48-CF3A85B92782}"/>
                  </a:ext>
                </a:extLst>
              </p:cNvPr>
              <p:cNvSpPr txBox="1"/>
              <p:nvPr/>
            </p:nvSpPr>
            <p:spPr>
              <a:xfrm>
                <a:off x="4976967" y="4802222"/>
                <a:ext cx="3005114" cy="888705"/>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600" b="1" i="1" smtClean="0">
                              <a:solidFill>
                                <a:srgbClr val="960000"/>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a:solidFill>
                                <a:srgbClr val="960000"/>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600" b="1" i="1">
                                  <a:solidFill>
                                    <a:srgbClr val="960000"/>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smtClean="0">
                                  <a:solidFill>
                                    <a:srgbClr val="960000"/>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600" b="1" i="1">
                                  <a:solidFill>
                                    <a:srgbClr val="960000"/>
                                  </a:solidFill>
                                  <a:latin typeface="Cambria Math" panose="02040503050406030204" pitchFamily="18" charset="0"/>
                                  <a:ea typeface="Cascadia Mono" panose="020B0609020000020004" pitchFamily="49" charset="0"/>
                                  <a:cs typeface="Cascadia Mono" panose="020B0609020000020004" pitchFamily="49" charset="0"/>
                                </a:rPr>
                                <m:t>𝒂</m:t>
                              </m:r>
                            </m:sup>
                          </m:sSup>
                          <m:r>
                            <a:rPr lang="en-US" sz="3600" b="1" i="1">
                              <a:solidFill>
                                <a:srgbClr val="960000"/>
                              </a:solidFill>
                              <a:latin typeface="Cambria Math" panose="02040503050406030204" pitchFamily="18" charset="0"/>
                              <a:ea typeface="Cascadia Mono" panose="020B0609020000020004" pitchFamily="49" charset="0"/>
                              <a:cs typeface="Cascadia Mono" panose="020B0609020000020004" pitchFamily="49" charset="0"/>
                            </a:rPr>
                            <m:t>)</m:t>
                          </m:r>
                        </m:e>
                        <m:sup>
                          <m:sSup>
                            <m:sSupPr>
                              <m:ctrlPr>
                                <a:rPr lang="en-US" sz="3600" b="1" i="1" smtClean="0">
                                  <a:solidFill>
                                    <a:srgbClr val="960000"/>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smtClean="0">
                                  <a:solidFill>
                                    <a:srgbClr val="960000"/>
                                  </a:solidFill>
                                  <a:latin typeface="Cambria Math" panose="02040503050406030204" pitchFamily="18" charset="0"/>
                                  <a:ea typeface="Cascadia Mono" panose="020B0609020000020004" pitchFamily="49" charset="0"/>
                                  <a:cs typeface="Cascadia Mono" panose="020B0609020000020004" pitchFamily="49" charset="0"/>
                                </a:rPr>
                                <m:t>𝒂</m:t>
                              </m:r>
                            </m:e>
                            <m:sup>
                              <m:r>
                                <a:rPr lang="en-US" sz="3600" b="1" i="1" smtClean="0">
                                  <a:solidFill>
                                    <a:srgbClr val="960000"/>
                                  </a:solidFill>
                                  <a:latin typeface="Cambria Math" panose="02040503050406030204" pitchFamily="18" charset="0"/>
                                  <a:ea typeface="Cascadia Mono" panose="020B0609020000020004" pitchFamily="49" charset="0"/>
                                  <a:cs typeface="Cascadia Mono" panose="020B0609020000020004" pitchFamily="49" charset="0"/>
                                </a:rPr>
                                <m:t>−</m:t>
                              </m:r>
                              <m:r>
                                <a:rPr lang="en-US" sz="3600" b="1" i="1" smtClean="0">
                                  <a:solidFill>
                                    <a:srgbClr val="960000"/>
                                  </a:solidFill>
                                  <a:latin typeface="Cambria Math" panose="02040503050406030204" pitchFamily="18" charset="0"/>
                                  <a:ea typeface="Cascadia Mono" panose="020B0609020000020004" pitchFamily="49" charset="0"/>
                                  <a:cs typeface="Cascadia Mono" panose="020B0609020000020004" pitchFamily="49" charset="0"/>
                                </a:rPr>
                                <m:t>𝟏</m:t>
                              </m:r>
                            </m:sup>
                          </m:sSup>
                        </m:sup>
                      </m:sSup>
                      <m:r>
                        <a:rPr lang="en-US" sz="3600" b="1" i="1" smtClean="0">
                          <a:solidFill>
                            <a:srgbClr val="960000"/>
                          </a:solidFill>
                          <a:latin typeface="Cambria Math" panose="02040503050406030204" pitchFamily="18" charset="0"/>
                          <a:ea typeface="Cascadia Mono" panose="020B0609020000020004" pitchFamily="49" charset="0"/>
                          <a:cs typeface="Cascadia Mono" panose="020B0609020000020004" pitchFamily="49" charset="0"/>
                        </a:rPr>
                        <m:t>=</m:t>
                      </m:r>
                      <m:r>
                        <a:rPr lang="en-US" sz="3600" b="1" i="1" smtClean="0">
                          <a:solidFill>
                            <a:srgbClr val="960000"/>
                          </a:solidFill>
                          <a:latin typeface="Cambria Math" panose="02040503050406030204" pitchFamily="18" charset="0"/>
                          <a:ea typeface="Cascadia Mono" panose="020B0609020000020004" pitchFamily="49" charset="0"/>
                          <a:cs typeface="Cascadia Mono" panose="020B0609020000020004" pitchFamily="49" charset="0"/>
                        </a:rPr>
                        <m:t>𝑸</m:t>
                      </m:r>
                    </m:oMath>
                  </m:oMathPara>
                </a14:m>
                <a:endParaRPr lang="en-US" sz="3600" b="1">
                  <a:solidFill>
                    <a:srgbClr val="960000"/>
                  </a:solidFill>
                  <a:latin typeface="+mj-lt"/>
                  <a:ea typeface="Cascadia Mono" panose="020B0609020000020004" pitchFamily="49" charset="0"/>
                  <a:cs typeface="Cascadia Mono" panose="020B0609020000020004" pitchFamily="49" charset="0"/>
                </a:endParaRPr>
              </a:p>
            </p:txBody>
          </p:sp>
        </mc:Choice>
        <mc:Fallback xmlns="">
          <p:sp>
            <p:nvSpPr>
              <p:cNvPr id="28" name="TextBox 27">
                <a:extLst>
                  <a:ext uri="{FF2B5EF4-FFF2-40B4-BE49-F238E27FC236}">
                    <a16:creationId xmlns:a16="http://schemas.microsoft.com/office/drawing/2014/main" id="{B12A1B47-9C88-ACBE-BB48-CF3A85B92782}"/>
                  </a:ext>
                </a:extLst>
              </p:cNvPr>
              <p:cNvSpPr txBox="1">
                <a:spLocks noRot="1" noChangeAspect="1" noMove="1" noResize="1" noEditPoints="1" noAdjustHandles="1" noChangeArrowheads="1" noChangeShapeType="1" noTextEdit="1"/>
              </p:cNvSpPr>
              <p:nvPr/>
            </p:nvSpPr>
            <p:spPr>
              <a:xfrm>
                <a:off x="4976967" y="4802222"/>
                <a:ext cx="3005114" cy="888705"/>
              </a:xfrm>
              <a:prstGeom prst="rect">
                <a:avLst/>
              </a:prstGeom>
              <a:blipFill>
                <a:blip r:embed="rId22"/>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097179E6-3AAC-323D-F95A-9FC2D5176F05}"/>
              </a:ext>
            </a:extLst>
          </p:cNvPr>
          <p:cNvCxnSpPr>
            <a:cxnSpLocks/>
            <a:stCxn id="13" idx="3"/>
          </p:cNvCxnSpPr>
          <p:nvPr/>
        </p:nvCxnSpPr>
        <p:spPr bwMode="auto">
          <a:xfrm>
            <a:off x="8073579" y="809437"/>
            <a:ext cx="1367066" cy="261489"/>
          </a:xfrm>
          <a:prstGeom prst="straightConnector1">
            <a:avLst/>
          </a:prstGeom>
          <a:ln>
            <a:headEnd type="none" w="med" len="med"/>
            <a:tailEnd type="triangle"/>
          </a:ln>
        </p:spPr>
        <p:style>
          <a:lnRef idx="3">
            <a:schemeClr val="accent3"/>
          </a:lnRef>
          <a:fillRef idx="0">
            <a:schemeClr val="accent3"/>
          </a:fillRef>
          <a:effectRef idx="2">
            <a:schemeClr val="accent3"/>
          </a:effectRef>
          <a:fontRef idx="minor">
            <a:schemeClr val="tx1"/>
          </a:fontRef>
        </p:style>
      </p:cxnSp>
      <p:pic>
        <p:nvPicPr>
          <p:cNvPr id="31" name="Picture 30" descr="A black background with a black square&#10;&#10;Description automatically generated with medium confidence">
            <a:extLst>
              <a:ext uri="{FF2B5EF4-FFF2-40B4-BE49-F238E27FC236}">
                <a16:creationId xmlns:a16="http://schemas.microsoft.com/office/drawing/2014/main" id="{324A2732-7135-5A53-E64E-BB55C525EF3A}"/>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50234" b="16207"/>
          <a:stretch/>
        </p:blipFill>
        <p:spPr>
          <a:xfrm>
            <a:off x="9219979" y="5229408"/>
            <a:ext cx="1382025" cy="463792"/>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CD02DA7D-BDDD-E30D-1BD9-93843C4E17D1}"/>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50234" b="16207"/>
          <a:stretch/>
        </p:blipFill>
        <p:spPr>
          <a:xfrm>
            <a:off x="523307" y="1162703"/>
            <a:ext cx="1382025" cy="463792"/>
          </a:xfrm>
          <a:prstGeom prst="rect">
            <a:avLst/>
          </a:prstGeom>
        </p:spPr>
      </p:pic>
      <p:pic>
        <p:nvPicPr>
          <p:cNvPr id="36" name="Picture 35" descr="A close up of food&#10;&#10;Description automatically generated">
            <a:extLst>
              <a:ext uri="{FF2B5EF4-FFF2-40B4-BE49-F238E27FC236}">
                <a16:creationId xmlns:a16="http://schemas.microsoft.com/office/drawing/2014/main" id="{A0543238-A472-A3A1-3CA0-18112084F679}"/>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2068010" y="1139766"/>
            <a:ext cx="1149568" cy="538424"/>
          </a:xfrm>
          <a:prstGeom prst="rect">
            <a:avLst/>
          </a:prstGeom>
        </p:spPr>
      </p:pic>
      <p:pic>
        <p:nvPicPr>
          <p:cNvPr id="46" name="Graphic 45" descr="Gears with solid fill">
            <a:extLst>
              <a:ext uri="{FF2B5EF4-FFF2-40B4-BE49-F238E27FC236}">
                <a16:creationId xmlns:a16="http://schemas.microsoft.com/office/drawing/2014/main" id="{26F95ED7-157F-58F6-FCE7-44E6A0D6B41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850288" y="2686241"/>
            <a:ext cx="914400" cy="914400"/>
          </a:xfrm>
          <a:prstGeom prst="rect">
            <a:avLst/>
          </a:prstGeom>
        </p:spPr>
      </p:pic>
      <p:grpSp>
        <p:nvGrpSpPr>
          <p:cNvPr id="51" name="Group 50">
            <a:extLst>
              <a:ext uri="{FF2B5EF4-FFF2-40B4-BE49-F238E27FC236}">
                <a16:creationId xmlns:a16="http://schemas.microsoft.com/office/drawing/2014/main" id="{A3177A33-F09F-FF4A-2440-908BC1C37BD5}"/>
              </a:ext>
            </a:extLst>
          </p:cNvPr>
          <p:cNvGrpSpPr/>
          <p:nvPr/>
        </p:nvGrpSpPr>
        <p:grpSpPr>
          <a:xfrm>
            <a:off x="6302987" y="2535410"/>
            <a:ext cx="724469" cy="528734"/>
            <a:chOff x="7036640" y="2535410"/>
            <a:chExt cx="724469" cy="528734"/>
          </a:xfrm>
        </p:grpSpPr>
        <p:sp>
          <p:nvSpPr>
            <p:cNvPr id="49" name="Rectangle: Rounded Corners 48">
              <a:extLst>
                <a:ext uri="{FF2B5EF4-FFF2-40B4-BE49-F238E27FC236}">
                  <a16:creationId xmlns:a16="http://schemas.microsoft.com/office/drawing/2014/main" id="{6C9B0A1C-3F92-2554-C29F-8915D55A9D6F}"/>
                </a:ext>
              </a:extLst>
            </p:cNvPr>
            <p:cNvSpPr/>
            <p:nvPr/>
          </p:nvSpPr>
          <p:spPr>
            <a:xfrm>
              <a:off x="7036640" y="2541955"/>
              <a:ext cx="724469" cy="45903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99B934E-2587-90EE-C496-0C44567F2F3C}"/>
                    </a:ext>
                  </a:extLst>
                </p:cNvPr>
                <p:cNvSpPr txBox="1"/>
                <p:nvPr/>
              </p:nvSpPr>
              <p:spPr>
                <a:xfrm>
                  <a:off x="7056227" y="2535410"/>
                  <a:ext cx="684931" cy="528734"/>
                </a:xfrm>
                <a:prstGeom prst="rect">
                  <a:avLst/>
                </a:prstGeom>
                <a:noFill/>
              </p:spPr>
              <p:txBody>
                <a:bodyPr wrap="square" lIns="0" tIns="0" rIns="0" bIns="0"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𝒂</m:t>
                            </m:r>
                          </m:e>
                          <m:sup>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m:t>
                            </m:r>
                          </m:sup>
                        </m:sSup>
                      </m:oMath>
                    </m:oMathPara>
                  </a14:m>
                  <a:endParaRPr lang="en-US" sz="2400" b="1">
                    <a:solidFill>
                      <a:schemeClr val="tx1"/>
                    </a:solidFill>
                  </a:endParaRPr>
                </a:p>
              </p:txBody>
            </p:sp>
          </mc:Choice>
          <mc:Fallback xmlns="">
            <p:sp>
              <p:nvSpPr>
                <p:cNvPr id="50" name="TextBox 49">
                  <a:extLst>
                    <a:ext uri="{FF2B5EF4-FFF2-40B4-BE49-F238E27FC236}">
                      <a16:creationId xmlns:a16="http://schemas.microsoft.com/office/drawing/2014/main" id="{399B934E-2587-90EE-C496-0C44567F2F3C}"/>
                    </a:ext>
                  </a:extLst>
                </p:cNvPr>
                <p:cNvSpPr txBox="1">
                  <a:spLocks noRot="1" noChangeAspect="1" noMove="1" noResize="1" noEditPoints="1" noAdjustHandles="1" noChangeArrowheads="1" noChangeShapeType="1" noTextEdit="1"/>
                </p:cNvSpPr>
                <p:nvPr/>
              </p:nvSpPr>
              <p:spPr>
                <a:xfrm>
                  <a:off x="7056227" y="2535410"/>
                  <a:ext cx="684931" cy="528734"/>
                </a:xfrm>
                <a:prstGeom prst="rect">
                  <a:avLst/>
                </a:prstGeom>
                <a:blipFill>
                  <a:blip r:embed="rId27"/>
                  <a:stretch>
                    <a:fillRect/>
                  </a:stretch>
                </a:blipFill>
              </p:spPr>
              <p:txBody>
                <a:bodyPr/>
                <a:lstStyle/>
                <a:p>
                  <a:r>
                    <a:rPr lang="en-US">
                      <a:noFill/>
                    </a:rPr>
                    <a:t> </a:t>
                  </a:r>
                </a:p>
              </p:txBody>
            </p:sp>
          </mc:Fallback>
        </mc:AlternateContent>
      </p:grpSp>
      <p:sp>
        <p:nvSpPr>
          <p:cNvPr id="52" name="Arrow: Left 51">
            <a:extLst>
              <a:ext uri="{FF2B5EF4-FFF2-40B4-BE49-F238E27FC236}">
                <a16:creationId xmlns:a16="http://schemas.microsoft.com/office/drawing/2014/main" id="{9AAC3B67-8234-D842-2029-EC67A9543FD3}"/>
              </a:ext>
            </a:extLst>
          </p:cNvPr>
          <p:cNvSpPr/>
          <p:nvPr/>
        </p:nvSpPr>
        <p:spPr>
          <a:xfrm rot="19805101">
            <a:off x="5667140" y="2244336"/>
            <a:ext cx="1004690" cy="320562"/>
          </a:xfrm>
          <a:prstGeom prst="leftArrow">
            <a:avLst/>
          </a:prstGeom>
          <a:ln/>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5" name="Rectangle: Rounded Corners 4">
            <a:extLst>
              <a:ext uri="{FF2B5EF4-FFF2-40B4-BE49-F238E27FC236}">
                <a16:creationId xmlns:a16="http://schemas.microsoft.com/office/drawing/2014/main" id="{3CE1E9EE-ADCF-0B3B-68B4-8FAFFD3BE00B}"/>
              </a:ext>
            </a:extLst>
          </p:cNvPr>
          <p:cNvSpPr/>
          <p:nvPr/>
        </p:nvSpPr>
        <p:spPr>
          <a:xfrm>
            <a:off x="640945" y="5621967"/>
            <a:ext cx="727788" cy="478631"/>
          </a:xfrm>
          <a:prstGeom prst="roundRect">
            <a:avLst/>
          </a:prstGeom>
          <a:solidFill>
            <a:srgbClr val="960000"/>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r>
              <a:rPr lang="en-US" sz="2000">
                <a:solidFill>
                  <a:schemeClr val="bg1"/>
                </a:solidFill>
              </a:rPr>
              <a:t>14M</a:t>
            </a:r>
            <a:endParaRPr kumimoji="0" lang="en-US" sz="2000" b="0" i="0" u="none" strike="noStrike" cap="none" normalizeH="0" baseline="0">
              <a:ln>
                <a:noFill/>
              </a:ln>
              <a:solidFill>
                <a:schemeClr val="bg1"/>
              </a:solidFill>
              <a:effectLst/>
              <a:latin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415971-C57C-F12B-0E12-A0642186AE4F}"/>
                  </a:ext>
                </a:extLst>
              </p:cNvPr>
              <p:cNvSpPr txBox="1"/>
              <p:nvPr/>
            </p:nvSpPr>
            <p:spPr>
              <a:xfrm>
                <a:off x="8870596" y="4394568"/>
                <a:ext cx="684931" cy="528734"/>
              </a:xfrm>
              <a:prstGeom prst="rect">
                <a:avLst/>
              </a:prstGeom>
              <a:noFill/>
            </p:spPr>
            <p:txBody>
              <a:bodyPr wrap="square" lIns="0" tIns="0" rIns="0" bIns="0"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𝒂</m:t>
                          </m:r>
                        </m:e>
                        <m:sup>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m:t>
                          </m:r>
                        </m:sup>
                      </m:sSup>
                    </m:oMath>
                  </m:oMathPara>
                </a14:m>
                <a:endParaRPr lang="en-US" sz="2400" b="1">
                  <a:solidFill>
                    <a:schemeClr val="tx1"/>
                  </a:solidFill>
                </a:endParaRPr>
              </a:p>
            </p:txBody>
          </p:sp>
        </mc:Choice>
        <mc:Fallback xmlns="">
          <p:sp>
            <p:nvSpPr>
              <p:cNvPr id="9" name="TextBox 8">
                <a:extLst>
                  <a:ext uri="{FF2B5EF4-FFF2-40B4-BE49-F238E27FC236}">
                    <a16:creationId xmlns:a16="http://schemas.microsoft.com/office/drawing/2014/main" id="{E0415971-C57C-F12B-0E12-A0642186AE4F}"/>
                  </a:ext>
                </a:extLst>
              </p:cNvPr>
              <p:cNvSpPr txBox="1">
                <a:spLocks noRot="1" noChangeAspect="1" noMove="1" noResize="1" noEditPoints="1" noAdjustHandles="1" noChangeArrowheads="1" noChangeShapeType="1" noTextEdit="1"/>
              </p:cNvSpPr>
              <p:nvPr/>
            </p:nvSpPr>
            <p:spPr>
              <a:xfrm>
                <a:off x="8870596" y="4394568"/>
                <a:ext cx="684931" cy="528734"/>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20062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childTnLst>
                                </p:cTn>
                              </p:par>
                            </p:childTnLst>
                          </p:cTn>
                        </p:par>
                        <p:par>
                          <p:cTn id="52" fill="hold">
                            <p:stCondLst>
                              <p:cond delay="0"/>
                            </p:stCondLst>
                            <p:childTnLst>
                              <p:par>
                                <p:cTn id="53" presetID="42" presetClass="path" presetSubtype="0" accel="50000" decel="50000" fill="hold" nodeType="afterEffect">
                                  <p:stCondLst>
                                    <p:cond delay="0"/>
                                  </p:stCondLst>
                                  <p:childTnLst>
                                    <p:animMotion origin="layout" path="M -4.58333E-6 -1.85185E-6 L -0.1125 0.02384 " pathEditMode="relative" rAng="0" ptsTypes="AA">
                                      <p:cBhvr>
                                        <p:cTn id="54" dur="2000" fill="hold"/>
                                        <p:tgtEl>
                                          <p:spTgt spid="51"/>
                                        </p:tgtEl>
                                        <p:attrNameLst>
                                          <p:attrName>ppt_x</p:attrName>
                                          <p:attrName>ppt_y</p:attrName>
                                        </p:attrNameLst>
                                      </p:cBhvr>
                                      <p:rCtr x="-5625" y="1181"/>
                                    </p:animMotion>
                                  </p:childTnLst>
                                </p:cTn>
                              </p:par>
                            </p:childTnLst>
                          </p:cTn>
                        </p:par>
                        <p:par>
                          <p:cTn id="55" fill="hold">
                            <p:stCondLst>
                              <p:cond delay="2000"/>
                            </p:stCondLst>
                            <p:childTnLst>
                              <p:par>
                                <p:cTn id="56" presetID="1" presetClass="entr" presetSubtype="0"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animBg="1"/>
      <p:bldP spid="47" grpId="0" animBg="1"/>
      <p:bldP spid="16" grpId="0"/>
      <p:bldP spid="23" grpId="0"/>
      <p:bldP spid="43" grpId="0"/>
      <p:bldP spid="19" grpId="0" animBg="1"/>
      <p:bldP spid="20" grpId="0" animBg="1"/>
      <p:bldP spid="28" grpId="0"/>
      <p:bldP spid="52" grpId="0" animBg="1"/>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18831371-8B62-2ABB-985B-870A1E452239}"/>
              </a:ext>
            </a:extLst>
          </p:cNvPr>
          <p:cNvSpPr/>
          <p:nvPr/>
        </p:nvSpPr>
        <p:spPr>
          <a:xfrm>
            <a:off x="206815" y="3816033"/>
            <a:ext cx="4158900" cy="1199800"/>
          </a:xfrm>
          <a:prstGeom prst="roundRect">
            <a:avLst/>
          </a:prstGeom>
          <a:solidFill>
            <a:schemeClr val="bg1">
              <a:lumMod val="85000"/>
            </a:schemeClr>
          </a:solidFill>
          <a:ln/>
        </p:spPr>
        <p:style>
          <a:lnRef idx="2">
            <a:schemeClr val="accent5">
              <a:shade val="15000"/>
            </a:schemeClr>
          </a:lnRef>
          <a:fillRef idx="1">
            <a:schemeClr val="accent5"/>
          </a:fillRef>
          <a:effectRef idx="0">
            <a:schemeClr val="accent5"/>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indent="0" defTabSz="914400" rtl="0" eaLnBrk="1" fontAlgn="base" latinLnBrk="0" hangingPunct="1">
              <a:lnSpc>
                <a:spcPct val="85000"/>
              </a:lnSpc>
              <a:spcBef>
                <a:spcPct val="0"/>
              </a:spcBef>
              <a:spcAft>
                <a:spcPct val="0"/>
              </a:spcAft>
              <a:buClrTx/>
              <a:buSzTx/>
              <a:buFontTx/>
              <a:buNone/>
              <a:tabLst/>
            </a:pPr>
            <a:endParaRPr kumimoji="0" lang="en-US" sz="200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42255632-C9EC-9530-6AA8-8FF4F9B1338D}"/>
              </a:ext>
            </a:extLst>
          </p:cNvPr>
          <p:cNvSpPr>
            <a:spLocks noGrp="1"/>
          </p:cNvSpPr>
          <p:nvPr>
            <p:ph type="title"/>
          </p:nvPr>
        </p:nvSpPr>
        <p:spPr/>
        <p:txBody>
          <a:bodyPr/>
          <a:lstStyle/>
          <a:p>
            <a:r>
              <a:rPr lang="en-US" dirty="0"/>
              <a:t>The Final Picture</a:t>
            </a:r>
          </a:p>
        </p:txBody>
      </p:sp>
      <p:pic>
        <p:nvPicPr>
          <p:cNvPr id="4" name="Picture 3" descr="A logo of a google chrome browser&#10;&#10;Description automatically generated">
            <a:extLst>
              <a:ext uri="{FF2B5EF4-FFF2-40B4-BE49-F238E27FC236}">
                <a16:creationId xmlns:a16="http://schemas.microsoft.com/office/drawing/2014/main" id="{3AA0A77F-6DE0-8240-9804-CAD237F23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04" y="1236221"/>
            <a:ext cx="2628179" cy="1468011"/>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9E570252-48D3-842E-1F60-950F056AFB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2" t="1259" r="3392" b="3505"/>
          <a:stretch/>
        </p:blipFill>
        <p:spPr>
          <a:xfrm>
            <a:off x="8810606" y="520995"/>
            <a:ext cx="3210375" cy="2475294"/>
          </a:xfrm>
          <a:prstGeom prst="rect">
            <a:avLst/>
          </a:prstGeom>
          <a:ln w="19050">
            <a:solidFill>
              <a:schemeClr val="tx1"/>
            </a:solidFill>
          </a:ln>
        </p:spPr>
      </p:pic>
      <p:sp>
        <p:nvSpPr>
          <p:cNvPr id="9" name="TextBox 8">
            <a:extLst>
              <a:ext uri="{FF2B5EF4-FFF2-40B4-BE49-F238E27FC236}">
                <a16:creationId xmlns:a16="http://schemas.microsoft.com/office/drawing/2014/main" id="{C0D181EC-9963-B2EC-C501-CDE738911762}"/>
              </a:ext>
            </a:extLst>
          </p:cNvPr>
          <p:cNvSpPr txBox="1"/>
          <p:nvPr/>
        </p:nvSpPr>
        <p:spPr>
          <a:xfrm>
            <a:off x="503328" y="3913354"/>
            <a:ext cx="3565874" cy="505972"/>
          </a:xfrm>
          <a:prstGeom prst="rect">
            <a:avLst/>
          </a:prstGeom>
          <a:noFill/>
        </p:spPr>
        <p:txBody>
          <a:bodyPr wrap="square" lIns="91440" tIns="45720" rIns="91440" bIns="45720" rtlCol="0" anchor="t">
            <a:spAutoFit/>
          </a:bodyPr>
          <a:lstStyle/>
          <a:p>
            <a:pPr>
              <a:lnSpc>
                <a:spcPct val="120000"/>
              </a:lnSpc>
            </a:pPr>
            <a:r>
              <a:rPr lang="en-US" sz="24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foo = </a:t>
            </a:r>
            <a:r>
              <a:rPr lang="en-US" sz="2400" b="1" dirty="0" err="1">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arr</a:t>
            </a:r>
            <a:r>
              <a:rPr lang="en-US" sz="24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[secret];</a:t>
            </a:r>
            <a:endParaRPr lang="en-US"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endParaRPr>
          </a:p>
        </p:txBody>
      </p:sp>
      <p:pic>
        <p:nvPicPr>
          <p:cNvPr id="10" name="Graphic 9" descr="Computer with solid fill">
            <a:extLst>
              <a:ext uri="{FF2B5EF4-FFF2-40B4-BE49-F238E27FC236}">
                <a16:creationId xmlns:a16="http://schemas.microsoft.com/office/drawing/2014/main" id="{1C6C247F-0ACD-C046-3ECB-DEF1A71C77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734" y="3027160"/>
            <a:ext cx="914400" cy="914400"/>
          </a:xfrm>
          <a:prstGeom prst="rect">
            <a:avLst/>
          </a:prstGeom>
        </p:spPr>
      </p:pic>
      <p:pic>
        <p:nvPicPr>
          <p:cNvPr id="11" name="Graphic 10" descr="Processor with solid fill">
            <a:extLst>
              <a:ext uri="{FF2B5EF4-FFF2-40B4-BE49-F238E27FC236}">
                <a16:creationId xmlns:a16="http://schemas.microsoft.com/office/drawing/2014/main" id="{2E531908-1B1C-917B-B9A3-34D82C998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7747" y="3210192"/>
            <a:ext cx="619889" cy="619889"/>
          </a:xfrm>
          <a:prstGeom prst="rect">
            <a:avLst/>
          </a:prstGeom>
        </p:spPr>
      </p:pic>
      <p:sp>
        <p:nvSpPr>
          <p:cNvPr id="33" name="Title 3">
            <a:extLst>
              <a:ext uri="{FF2B5EF4-FFF2-40B4-BE49-F238E27FC236}">
                <a16:creationId xmlns:a16="http://schemas.microsoft.com/office/drawing/2014/main" id="{F7A21884-7DAE-4A8A-1107-C06AA341AA91}"/>
              </a:ext>
            </a:extLst>
          </p:cNvPr>
          <p:cNvSpPr txBox="1">
            <a:spLocks/>
          </p:cNvSpPr>
          <p:nvPr/>
        </p:nvSpPr>
        <p:spPr bwMode="white">
          <a:xfrm>
            <a:off x="6184202" y="4034593"/>
            <a:ext cx="5812220" cy="8460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3200">
                <a:solidFill>
                  <a:srgbClr val="000099"/>
                </a:solidFill>
                <a:latin typeface="+mj-lt"/>
                <a:ea typeface="+mj-ea"/>
                <a:cs typeface="+mj-cs"/>
              </a:defRPr>
            </a:lvl1pPr>
            <a:lvl2pPr algn="l" rtl="0" eaLnBrk="1" fontAlgn="base" hangingPunct="1">
              <a:lnSpc>
                <a:spcPct val="85000"/>
              </a:lnSpc>
              <a:spcBef>
                <a:spcPct val="0"/>
              </a:spcBef>
              <a:spcAft>
                <a:spcPct val="0"/>
              </a:spcAft>
              <a:defRPr sz="2800">
                <a:solidFill>
                  <a:srgbClr val="A42700"/>
                </a:solidFill>
                <a:latin typeface="Arial" charset="0"/>
              </a:defRPr>
            </a:lvl2pPr>
            <a:lvl3pPr algn="l" rtl="0" eaLnBrk="1" fontAlgn="base" hangingPunct="1">
              <a:lnSpc>
                <a:spcPct val="85000"/>
              </a:lnSpc>
              <a:spcBef>
                <a:spcPct val="0"/>
              </a:spcBef>
              <a:spcAft>
                <a:spcPct val="0"/>
              </a:spcAft>
              <a:defRPr sz="2800">
                <a:solidFill>
                  <a:srgbClr val="A42700"/>
                </a:solidFill>
                <a:latin typeface="Arial" charset="0"/>
              </a:defRPr>
            </a:lvl3pPr>
            <a:lvl4pPr algn="l" rtl="0" eaLnBrk="1" fontAlgn="base" hangingPunct="1">
              <a:lnSpc>
                <a:spcPct val="85000"/>
              </a:lnSpc>
              <a:spcBef>
                <a:spcPct val="0"/>
              </a:spcBef>
              <a:spcAft>
                <a:spcPct val="0"/>
              </a:spcAft>
              <a:defRPr sz="2800">
                <a:solidFill>
                  <a:srgbClr val="A42700"/>
                </a:solidFill>
                <a:latin typeface="Arial" charset="0"/>
              </a:defRPr>
            </a:lvl4pPr>
            <a:lvl5pPr algn="l" rtl="0" eaLnBrk="1" fontAlgn="base" hangingPunct="1">
              <a:lnSpc>
                <a:spcPct val="85000"/>
              </a:lnSpc>
              <a:spcBef>
                <a:spcPct val="0"/>
              </a:spcBef>
              <a:spcAft>
                <a:spcPct val="0"/>
              </a:spcAft>
              <a:defRPr sz="2800">
                <a:solidFill>
                  <a:srgbClr val="A42700"/>
                </a:solidFill>
                <a:latin typeface="Arial" charset="0"/>
              </a:defRPr>
            </a:lvl5pPr>
            <a:lvl6pPr marL="457200" algn="l" rtl="0" eaLnBrk="1" fontAlgn="base" hangingPunct="1">
              <a:lnSpc>
                <a:spcPct val="85000"/>
              </a:lnSpc>
              <a:spcBef>
                <a:spcPct val="0"/>
              </a:spcBef>
              <a:spcAft>
                <a:spcPct val="0"/>
              </a:spcAft>
              <a:defRPr sz="2800">
                <a:solidFill>
                  <a:srgbClr val="A42700"/>
                </a:solidFill>
                <a:latin typeface="Arial" charset="0"/>
              </a:defRPr>
            </a:lvl6pPr>
            <a:lvl7pPr marL="914400" algn="l" rtl="0" eaLnBrk="1" fontAlgn="base" hangingPunct="1">
              <a:lnSpc>
                <a:spcPct val="85000"/>
              </a:lnSpc>
              <a:spcBef>
                <a:spcPct val="0"/>
              </a:spcBef>
              <a:spcAft>
                <a:spcPct val="0"/>
              </a:spcAft>
              <a:defRPr sz="2800">
                <a:solidFill>
                  <a:srgbClr val="A42700"/>
                </a:solidFill>
                <a:latin typeface="Arial" charset="0"/>
              </a:defRPr>
            </a:lvl7pPr>
            <a:lvl8pPr marL="1371600" algn="l" rtl="0" eaLnBrk="1" fontAlgn="base" hangingPunct="1">
              <a:lnSpc>
                <a:spcPct val="85000"/>
              </a:lnSpc>
              <a:spcBef>
                <a:spcPct val="0"/>
              </a:spcBef>
              <a:spcAft>
                <a:spcPct val="0"/>
              </a:spcAft>
              <a:defRPr sz="2800">
                <a:solidFill>
                  <a:srgbClr val="A42700"/>
                </a:solidFill>
                <a:latin typeface="Arial" charset="0"/>
              </a:defRPr>
            </a:lvl8pPr>
            <a:lvl9pPr marL="1828800" algn="l" rtl="0" eaLnBrk="1" fontAlgn="base" hangingPunct="1">
              <a:lnSpc>
                <a:spcPct val="85000"/>
              </a:lnSpc>
              <a:spcBef>
                <a:spcPct val="0"/>
              </a:spcBef>
              <a:spcAft>
                <a:spcPct val="0"/>
              </a:spcAft>
              <a:defRPr sz="2800">
                <a:solidFill>
                  <a:srgbClr val="A42700"/>
                </a:solidFill>
                <a:latin typeface="Arial" charset="0"/>
              </a:defRPr>
            </a:lvl9pPr>
          </a:lstStyle>
          <a:p>
            <a:r>
              <a:rPr lang="en-US" sz="4000" kern="0" dirty="0"/>
              <a:t>Thank you for listening!</a:t>
            </a:r>
          </a:p>
        </p:txBody>
      </p:sp>
      <p:sp>
        <p:nvSpPr>
          <p:cNvPr id="34" name="Subtitle 4">
            <a:extLst>
              <a:ext uri="{FF2B5EF4-FFF2-40B4-BE49-F238E27FC236}">
                <a16:creationId xmlns:a16="http://schemas.microsoft.com/office/drawing/2014/main" id="{C2A2BA69-B68E-90D9-98B5-F3EECB38D760}"/>
              </a:ext>
            </a:extLst>
          </p:cNvPr>
          <p:cNvSpPr txBox="1">
            <a:spLocks/>
          </p:cNvSpPr>
          <p:nvPr/>
        </p:nvSpPr>
        <p:spPr bwMode="auto">
          <a:xfrm>
            <a:off x="5717755" y="4675744"/>
            <a:ext cx="6754613" cy="2276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cs typeface="+mn-cs"/>
              </a:defRPr>
            </a:lvl2pPr>
            <a:lvl3pPr marL="1143000" indent="-228600" algn="l" rtl="0" eaLnBrk="1" fontAlgn="base" hangingPunct="1">
              <a:spcBef>
                <a:spcPct val="20000"/>
              </a:spcBef>
              <a:spcAft>
                <a:spcPct val="0"/>
              </a:spcAft>
              <a:buChar char="•"/>
              <a:defRPr sz="2400">
                <a:solidFill>
                  <a:srgbClr val="000000"/>
                </a:solidFill>
                <a:latin typeface="+mn-lt"/>
                <a:cs typeface="+mn-cs"/>
              </a:defRPr>
            </a:lvl3pPr>
            <a:lvl4pPr marL="1600200" indent="-228600" algn="l" rtl="0" eaLnBrk="1" fontAlgn="base" hangingPunct="1">
              <a:spcBef>
                <a:spcPct val="20000"/>
              </a:spcBef>
              <a:spcAft>
                <a:spcPct val="0"/>
              </a:spcAft>
              <a:buChar char="–"/>
              <a:defRPr sz="2000">
                <a:solidFill>
                  <a:srgbClr val="000000"/>
                </a:solidFill>
                <a:latin typeface="+mn-lt"/>
                <a:cs typeface="+mn-cs"/>
              </a:defRPr>
            </a:lvl4pPr>
            <a:lvl5pPr marL="2057400" indent="-228600" algn="l" rtl="0" eaLnBrk="1" fontAlgn="base" hangingPunct="1">
              <a:spcBef>
                <a:spcPct val="20000"/>
              </a:spcBef>
              <a:spcAft>
                <a:spcPct val="0"/>
              </a:spcAft>
              <a:buChar char="»"/>
              <a:defRPr sz="2000">
                <a:solidFill>
                  <a:srgbClr val="000000"/>
                </a:solidFill>
                <a:latin typeface="+mn-lt"/>
                <a:cs typeface="+mn-cs"/>
              </a:defRPr>
            </a:lvl5pPr>
            <a:lvl6pPr marL="2514600" indent="-228600" algn="l" rtl="0" eaLnBrk="1" fontAlgn="base" hangingPunct="1">
              <a:spcBef>
                <a:spcPct val="20000"/>
              </a:spcBef>
              <a:spcAft>
                <a:spcPct val="0"/>
              </a:spcAft>
              <a:buChar char="»"/>
              <a:defRPr sz="2000">
                <a:solidFill>
                  <a:srgbClr val="000000"/>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indent="0" algn="ctr">
              <a:lnSpc>
                <a:spcPct val="100000"/>
              </a:lnSpc>
              <a:buNone/>
            </a:pPr>
            <a:r>
              <a:rPr lang="en-US" sz="2800" b="1" kern="0" dirty="0">
                <a:solidFill>
                  <a:schemeClr val="tx1">
                    <a:lumMod val="65000"/>
                    <a:lumOff val="35000"/>
                  </a:schemeClr>
                </a:solidFill>
              </a:rPr>
              <a:t>Walter Wang</a:t>
            </a:r>
            <a:endParaRPr lang="en-US" sz="2800" kern="0" dirty="0">
              <a:solidFill>
                <a:schemeClr val="tx1">
                  <a:lumMod val="65000"/>
                  <a:lumOff val="35000"/>
                </a:schemeClr>
              </a:solidFill>
            </a:endParaRPr>
          </a:p>
          <a:p>
            <a:pPr marL="0" indent="0" algn="ctr">
              <a:lnSpc>
                <a:spcPct val="100000"/>
              </a:lnSpc>
              <a:buNone/>
            </a:pPr>
            <a:r>
              <a:rPr lang="en-US" sz="2800" kern="0" dirty="0">
                <a:solidFill>
                  <a:schemeClr val="tx1">
                    <a:lumMod val="65000"/>
                    <a:lumOff val="35000"/>
                  </a:schemeClr>
                </a:solidFill>
              </a:rPr>
              <a:t>walwan@gatech.edu</a:t>
            </a:r>
          </a:p>
          <a:p>
            <a:pPr marL="0" indent="0" algn="ctr">
              <a:lnSpc>
                <a:spcPct val="100000"/>
              </a:lnSpc>
              <a:buNone/>
            </a:pPr>
            <a:r>
              <a:rPr lang="en-US" sz="2800" kern="0" dirty="0">
                <a:solidFill>
                  <a:schemeClr val="tx1">
                    <a:lumMod val="65000"/>
                    <a:lumOff val="35000"/>
                  </a:schemeClr>
                </a:solidFill>
              </a:rPr>
              <a:t>Check our paper in USENIX Sec. 23'</a:t>
            </a:r>
          </a:p>
          <a:p>
            <a:pPr marL="0" indent="0" algn="ctr">
              <a:lnSpc>
                <a:spcPct val="100000"/>
              </a:lnSpc>
              <a:buNone/>
            </a:pPr>
            <a:r>
              <a:rPr lang="en-US" sz="2800" kern="0" dirty="0">
                <a:solidFill>
                  <a:schemeClr val="tx1">
                    <a:lumMod val="65000"/>
                    <a:lumOff val="35000"/>
                  </a:schemeClr>
                </a:solidFill>
              </a:rPr>
              <a:t>for details</a:t>
            </a:r>
            <a:endParaRPr lang="en-US" dirty="0">
              <a:solidFill>
                <a:schemeClr val="tx1">
                  <a:lumMod val="65000"/>
                  <a:lumOff val="35000"/>
                </a:schemeClr>
              </a:solidFill>
            </a:endParaRPr>
          </a:p>
        </p:txBody>
      </p:sp>
      <p:pic>
        <p:nvPicPr>
          <p:cNvPr id="36" name="Picture 35" descr="A close up of food&#10;&#10;Description automatically generated">
            <a:extLst>
              <a:ext uri="{FF2B5EF4-FFF2-40B4-BE49-F238E27FC236}">
                <a16:creationId xmlns:a16="http://schemas.microsoft.com/office/drawing/2014/main" id="{7A34A6E4-1531-C84C-5619-9DDE82BB227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102730" y="859917"/>
            <a:ext cx="1669736" cy="782055"/>
          </a:xfrm>
          <a:prstGeom prst="rect">
            <a:avLst/>
          </a:prstGeom>
        </p:spPr>
      </p:pic>
      <p:grpSp>
        <p:nvGrpSpPr>
          <p:cNvPr id="40" name="Group 39">
            <a:extLst>
              <a:ext uri="{FF2B5EF4-FFF2-40B4-BE49-F238E27FC236}">
                <a16:creationId xmlns:a16="http://schemas.microsoft.com/office/drawing/2014/main" id="{6789C18C-BD3D-8207-2916-C2DA44AD4DA5}"/>
              </a:ext>
            </a:extLst>
          </p:cNvPr>
          <p:cNvGrpSpPr/>
          <p:nvPr/>
        </p:nvGrpSpPr>
        <p:grpSpPr>
          <a:xfrm>
            <a:off x="2083015" y="1533788"/>
            <a:ext cx="1394510" cy="1233945"/>
            <a:chOff x="5913591" y="514889"/>
            <a:chExt cx="2258634" cy="2202075"/>
          </a:xfrm>
        </p:grpSpPr>
        <p:pic>
          <p:nvPicPr>
            <p:cNvPr id="37" name="Picture 36" descr="A graph of a function&#10;&#10;Description automatically generated">
              <a:extLst>
                <a:ext uri="{FF2B5EF4-FFF2-40B4-BE49-F238E27FC236}">
                  <a16:creationId xmlns:a16="http://schemas.microsoft.com/office/drawing/2014/main" id="{6D7E2C51-E49B-5572-12A0-35BCF17C048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381524" y="983849"/>
              <a:ext cx="1790701" cy="1733115"/>
            </a:xfrm>
            <a:prstGeom prst="rect">
              <a:avLst/>
            </a:prstGeom>
          </p:spPr>
        </p:pic>
        <p:sp>
          <p:nvSpPr>
            <p:cNvPr id="38" name="Oval 37">
              <a:extLst>
                <a:ext uri="{FF2B5EF4-FFF2-40B4-BE49-F238E27FC236}">
                  <a16:creationId xmlns:a16="http://schemas.microsoft.com/office/drawing/2014/main" id="{6EA68330-3A90-F179-8151-EFB9CEAFFB47}"/>
                </a:ext>
              </a:extLst>
            </p:cNvPr>
            <p:cNvSpPr/>
            <p:nvPr/>
          </p:nvSpPr>
          <p:spPr>
            <a:xfrm>
              <a:off x="6877278" y="1277792"/>
              <a:ext cx="263869" cy="275343"/>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413874A-5ED2-EE8A-961A-F88BF965796E}"/>
                    </a:ext>
                  </a:extLst>
                </p:cNvPr>
                <p:cNvSpPr txBox="1"/>
                <p:nvPr/>
              </p:nvSpPr>
              <p:spPr>
                <a:xfrm>
                  <a:off x="5913591" y="514889"/>
                  <a:ext cx="1024136" cy="683264"/>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oMath>
                    </m:oMathPara>
                  </a14:m>
                  <a:endParaRPr lang="en-US" sz="3200" b="1">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39" name="TextBox 38">
                  <a:extLst>
                    <a:ext uri="{FF2B5EF4-FFF2-40B4-BE49-F238E27FC236}">
                      <a16:creationId xmlns:a16="http://schemas.microsoft.com/office/drawing/2014/main" id="{9413874A-5ED2-EE8A-961A-F88BF965796E}"/>
                    </a:ext>
                  </a:extLst>
                </p:cNvPr>
                <p:cNvSpPr txBox="1">
                  <a:spLocks noRot="1" noChangeAspect="1" noMove="1" noResize="1" noEditPoints="1" noAdjustHandles="1" noChangeArrowheads="1" noChangeShapeType="1" noTextEdit="1"/>
                </p:cNvSpPr>
                <p:nvPr/>
              </p:nvSpPr>
              <p:spPr>
                <a:xfrm>
                  <a:off x="5913591" y="514889"/>
                  <a:ext cx="1024136" cy="683264"/>
                </a:xfrm>
                <a:prstGeom prst="rect">
                  <a:avLst/>
                </a:prstGeom>
                <a:blipFill>
                  <a:blip r:embed="rId11"/>
                  <a:stretch>
                    <a:fillRect b="-48387"/>
                  </a:stretch>
                </a:blipFill>
              </p:spPr>
              <p:txBody>
                <a:bodyPr/>
                <a:lstStyle/>
                <a:p>
                  <a:r>
                    <a:rPr lang="en-US">
                      <a:noFill/>
                    </a:rPr>
                    <a:t> </a:t>
                  </a:r>
                </a:p>
              </p:txBody>
            </p:sp>
          </mc:Fallback>
        </mc:AlternateContent>
      </p:grpSp>
      <p:pic>
        <p:nvPicPr>
          <p:cNvPr id="41" name="Graphic 40" descr="Eye with solid fill">
            <a:extLst>
              <a:ext uri="{FF2B5EF4-FFF2-40B4-BE49-F238E27FC236}">
                <a16:creationId xmlns:a16="http://schemas.microsoft.com/office/drawing/2014/main" id="{7A505F21-B608-A0ED-64A5-FA374CF9BA6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97502" y="2885497"/>
            <a:ext cx="914400" cy="914400"/>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B99306E5-E461-7193-185E-48ABBFB1CA9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0469" y="1675832"/>
            <a:ext cx="559336" cy="559336"/>
          </a:xfrm>
          <a:prstGeom prst="rect">
            <a:avLst/>
          </a:prstGeom>
        </p:spPr>
      </p:pic>
      <p:grpSp>
        <p:nvGrpSpPr>
          <p:cNvPr id="24" name="Group 23">
            <a:extLst>
              <a:ext uri="{FF2B5EF4-FFF2-40B4-BE49-F238E27FC236}">
                <a16:creationId xmlns:a16="http://schemas.microsoft.com/office/drawing/2014/main" id="{2880B29F-717B-BE8A-06A0-4A2D2D477DF1}"/>
              </a:ext>
            </a:extLst>
          </p:cNvPr>
          <p:cNvGrpSpPr/>
          <p:nvPr/>
        </p:nvGrpSpPr>
        <p:grpSpPr>
          <a:xfrm>
            <a:off x="5603398" y="614950"/>
            <a:ext cx="1818764" cy="797078"/>
            <a:chOff x="5255684" y="478540"/>
            <a:chExt cx="2554036" cy="1070034"/>
          </a:xfrm>
        </p:grpSpPr>
        <p:sp>
          <p:nvSpPr>
            <p:cNvPr id="3" name="Rectangle: Rounded Corners 2">
              <a:extLst>
                <a:ext uri="{FF2B5EF4-FFF2-40B4-BE49-F238E27FC236}">
                  <a16:creationId xmlns:a16="http://schemas.microsoft.com/office/drawing/2014/main" id="{0E40697C-AA27-BB97-AC19-8A546B69E12A}"/>
                </a:ext>
              </a:extLst>
            </p:cNvPr>
            <p:cNvSpPr/>
            <p:nvPr/>
          </p:nvSpPr>
          <p:spPr>
            <a:xfrm>
              <a:off x="5255684" y="478540"/>
              <a:ext cx="2554036" cy="1070034"/>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6" name="Picture 5" descr="A logo of a google chrome browser&#10;&#10;Description automatically generated">
              <a:extLst>
                <a:ext uri="{FF2B5EF4-FFF2-40B4-BE49-F238E27FC236}">
                  <a16:creationId xmlns:a16="http://schemas.microsoft.com/office/drawing/2014/main" id="{BE5460A4-94C6-89E8-D378-B5A6AA27C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256" y="705848"/>
              <a:ext cx="1102927" cy="616058"/>
            </a:xfrm>
            <a:prstGeom prst="rect">
              <a:avLst/>
            </a:prstGeom>
          </p:spPr>
        </p:pic>
        <p:pic>
          <p:nvPicPr>
            <p:cNvPr id="7" name="Graphic 6" descr="Gears with solid fill">
              <a:extLst>
                <a:ext uri="{FF2B5EF4-FFF2-40B4-BE49-F238E27FC236}">
                  <a16:creationId xmlns:a16="http://schemas.microsoft.com/office/drawing/2014/main" id="{D263523E-B90E-188A-737C-249BC765CC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16927" y="606037"/>
              <a:ext cx="914400" cy="914400"/>
            </a:xfrm>
            <a:prstGeom prst="rect">
              <a:avLst/>
            </a:prstGeom>
          </p:spPr>
        </p:pic>
        <p:pic>
          <p:nvPicPr>
            <p:cNvPr id="8" name="Picture 7" descr="A red face with horns and a black background&#10;&#10;Description automatically generated">
              <a:extLst>
                <a:ext uri="{FF2B5EF4-FFF2-40B4-BE49-F238E27FC236}">
                  <a16:creationId xmlns:a16="http://schemas.microsoft.com/office/drawing/2014/main" id="{56979FAE-A809-B8F2-67A3-A5D7F5A7C73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20094" y="634173"/>
              <a:ext cx="564182" cy="564182"/>
            </a:xfrm>
            <a:prstGeom prst="rect">
              <a:avLst/>
            </a:prstGeom>
          </p:spPr>
        </p:pic>
      </p:grpSp>
      <p:grpSp>
        <p:nvGrpSpPr>
          <p:cNvPr id="27" name="Group 26">
            <a:extLst>
              <a:ext uri="{FF2B5EF4-FFF2-40B4-BE49-F238E27FC236}">
                <a16:creationId xmlns:a16="http://schemas.microsoft.com/office/drawing/2014/main" id="{CAFAEBF0-4AB4-64BE-5BFE-0A438DEB6207}"/>
              </a:ext>
            </a:extLst>
          </p:cNvPr>
          <p:cNvGrpSpPr/>
          <p:nvPr/>
        </p:nvGrpSpPr>
        <p:grpSpPr>
          <a:xfrm>
            <a:off x="5590347" y="1557899"/>
            <a:ext cx="1931434" cy="1236007"/>
            <a:chOff x="5255684" y="1781068"/>
            <a:chExt cx="2554036" cy="1616940"/>
          </a:xfrm>
        </p:grpSpPr>
        <p:sp>
          <p:nvSpPr>
            <p:cNvPr id="12" name="Rectangle: Rounded Corners 11">
              <a:extLst>
                <a:ext uri="{FF2B5EF4-FFF2-40B4-BE49-F238E27FC236}">
                  <a16:creationId xmlns:a16="http://schemas.microsoft.com/office/drawing/2014/main" id="{B7FE083E-D478-72E3-31B3-D2AEFA597676}"/>
                </a:ext>
              </a:extLst>
            </p:cNvPr>
            <p:cNvSpPr/>
            <p:nvPr/>
          </p:nvSpPr>
          <p:spPr>
            <a:xfrm>
              <a:off x="5255684" y="1781068"/>
              <a:ext cx="2554036" cy="1616940"/>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13" name="Picture 12">
              <a:extLst>
                <a:ext uri="{FF2B5EF4-FFF2-40B4-BE49-F238E27FC236}">
                  <a16:creationId xmlns:a16="http://schemas.microsoft.com/office/drawing/2014/main" id="{C61BBCE5-1937-5A6B-240D-6DDD3D71B874}"/>
                </a:ext>
              </a:extLst>
            </p:cNvPr>
            <p:cNvPicPr>
              <a:picLocks noChangeAspect="1"/>
            </p:cNvPicPr>
            <p:nvPr/>
          </p:nvPicPr>
          <p:blipFill>
            <a:blip r:embed="rId18"/>
            <a:stretch>
              <a:fillRect/>
            </a:stretch>
          </p:blipFill>
          <p:spPr>
            <a:xfrm>
              <a:off x="5414040" y="2248211"/>
              <a:ext cx="1067033" cy="991839"/>
            </a:xfrm>
            <a:prstGeom prst="rect">
              <a:avLst/>
            </a:prstGeom>
            <a:ln w="28575">
              <a:solidFill>
                <a:schemeClr val="tx1"/>
              </a:solidFill>
            </a:ln>
          </p:spPr>
        </p:pic>
        <p:pic>
          <p:nvPicPr>
            <p:cNvPr id="14" name="Picture 13" descr="A logo of a google chrome browser&#10;&#10;Description automatically generated">
              <a:extLst>
                <a:ext uri="{FF2B5EF4-FFF2-40B4-BE49-F238E27FC236}">
                  <a16:creationId xmlns:a16="http://schemas.microsoft.com/office/drawing/2014/main" id="{ABD80B4B-7247-3828-37E0-3905C95F8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8511" y="1891724"/>
              <a:ext cx="638089" cy="356415"/>
            </a:xfrm>
            <a:prstGeom prst="rect">
              <a:avLst/>
            </a:prstGeom>
          </p:spPr>
        </p:pic>
        <p:sp>
          <p:nvSpPr>
            <p:cNvPr id="15" name="Rectangle 14">
              <a:extLst>
                <a:ext uri="{FF2B5EF4-FFF2-40B4-BE49-F238E27FC236}">
                  <a16:creationId xmlns:a16="http://schemas.microsoft.com/office/drawing/2014/main" id="{8491B9AB-07BF-9266-1E99-92E70F8DEAA3}"/>
                </a:ext>
              </a:extLst>
            </p:cNvPr>
            <p:cNvSpPr/>
            <p:nvPr/>
          </p:nvSpPr>
          <p:spPr>
            <a:xfrm>
              <a:off x="6615060" y="2235168"/>
              <a:ext cx="1065210" cy="1024804"/>
            </a:xfrm>
            <a:prstGeom prst="rect">
              <a:avLst/>
            </a:prstGeom>
            <a:solidFill>
              <a:schemeClr val="bg1"/>
            </a:solidFill>
            <a:ln w="28575">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16" name="Picture 15" descr="A logo of a google chrome browser&#10;&#10;Description automatically generated">
              <a:extLst>
                <a:ext uri="{FF2B5EF4-FFF2-40B4-BE49-F238E27FC236}">
                  <a16:creationId xmlns:a16="http://schemas.microsoft.com/office/drawing/2014/main" id="{099C80C4-DCC9-9203-E65A-8A6848A3D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3816" y="1897004"/>
              <a:ext cx="638089" cy="356415"/>
            </a:xfrm>
            <a:prstGeom prst="rect">
              <a:avLst/>
            </a:prstGeom>
          </p:spPr>
        </p:pic>
        <p:pic>
          <p:nvPicPr>
            <p:cNvPr id="17" name="Picture 16" descr="A red face with horns and a black background&#10;&#10;Description automatically generated">
              <a:extLst>
                <a:ext uri="{FF2B5EF4-FFF2-40B4-BE49-F238E27FC236}">
                  <a16:creationId xmlns:a16="http://schemas.microsoft.com/office/drawing/2014/main" id="{CB7FDE34-BE82-5474-9AF1-C3D397AD4C0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49207" y="2462039"/>
              <a:ext cx="564182" cy="564182"/>
            </a:xfrm>
            <a:prstGeom prst="rect">
              <a:avLst/>
            </a:prstGeom>
          </p:spPr>
        </p:pic>
      </p:grpSp>
      <p:grpSp>
        <p:nvGrpSpPr>
          <p:cNvPr id="25" name="Group 24">
            <a:extLst>
              <a:ext uri="{FF2B5EF4-FFF2-40B4-BE49-F238E27FC236}">
                <a16:creationId xmlns:a16="http://schemas.microsoft.com/office/drawing/2014/main" id="{793C8D73-D8BC-0E24-5034-0909E356EE36}"/>
              </a:ext>
            </a:extLst>
          </p:cNvPr>
          <p:cNvGrpSpPr/>
          <p:nvPr/>
        </p:nvGrpSpPr>
        <p:grpSpPr>
          <a:xfrm>
            <a:off x="5590347" y="2934818"/>
            <a:ext cx="2503226" cy="820257"/>
            <a:chOff x="4709661" y="3557022"/>
            <a:chExt cx="3379057" cy="1097759"/>
          </a:xfrm>
        </p:grpSpPr>
        <p:sp>
          <p:nvSpPr>
            <p:cNvPr id="18" name="Rectangle: Rounded Corners 17">
              <a:extLst>
                <a:ext uri="{FF2B5EF4-FFF2-40B4-BE49-F238E27FC236}">
                  <a16:creationId xmlns:a16="http://schemas.microsoft.com/office/drawing/2014/main" id="{4E3A4D51-3EAF-80B0-86C8-D69279573C65}"/>
                </a:ext>
              </a:extLst>
            </p:cNvPr>
            <p:cNvSpPr/>
            <p:nvPr/>
          </p:nvSpPr>
          <p:spPr>
            <a:xfrm>
              <a:off x="4709661" y="3557022"/>
              <a:ext cx="2347423" cy="1097759"/>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19" name="Picture 18" descr="A logo of a google chrome browser&#10;&#10;Description automatically generated">
              <a:extLst>
                <a:ext uri="{FF2B5EF4-FFF2-40B4-BE49-F238E27FC236}">
                  <a16:creationId xmlns:a16="http://schemas.microsoft.com/office/drawing/2014/main" id="{8331C8DD-5FF5-1B50-E864-03395A35B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191" y="3825872"/>
              <a:ext cx="1102928" cy="616058"/>
            </a:xfrm>
            <a:prstGeom prst="rect">
              <a:avLst/>
            </a:prstGeom>
          </p:spPr>
        </p:pic>
        <p:pic>
          <p:nvPicPr>
            <p:cNvPr id="20" name="Graphic 19" descr="Gears with solid fill">
              <a:extLst>
                <a:ext uri="{FF2B5EF4-FFF2-40B4-BE49-F238E27FC236}">
                  <a16:creationId xmlns:a16="http://schemas.microsoft.com/office/drawing/2014/main" id="{C3949FEA-31BE-115A-BF1F-C2F21C4B609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16900" y="3682810"/>
              <a:ext cx="914400" cy="914400"/>
            </a:xfrm>
            <a:prstGeom prst="rect">
              <a:avLst/>
            </a:prstGeom>
          </p:spPr>
        </p:pic>
        <p:pic>
          <p:nvPicPr>
            <p:cNvPr id="21" name="Picture 20" descr="A red face with horns and a black background&#10;&#10;Description automatically generated">
              <a:extLst>
                <a:ext uri="{FF2B5EF4-FFF2-40B4-BE49-F238E27FC236}">
                  <a16:creationId xmlns:a16="http://schemas.microsoft.com/office/drawing/2014/main" id="{9610C70B-DF17-1AFE-F783-42448EC83DA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58488" y="3715458"/>
              <a:ext cx="564182" cy="564182"/>
            </a:xfrm>
            <a:prstGeom prst="rect">
              <a:avLst/>
            </a:prstGeom>
          </p:spPr>
        </p:pic>
        <p:pic>
          <p:nvPicPr>
            <p:cNvPr id="22" name="Picture 21" descr="A computer tower with many colorful lights&#10;&#10;Description automatically generated">
              <a:extLst>
                <a:ext uri="{FF2B5EF4-FFF2-40B4-BE49-F238E27FC236}">
                  <a16:creationId xmlns:a16="http://schemas.microsoft.com/office/drawing/2014/main" id="{48DF3244-0639-2327-2F31-28FC0D95DAC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23438" y="3702126"/>
              <a:ext cx="965280" cy="925356"/>
            </a:xfrm>
            <a:prstGeom prst="rect">
              <a:avLst/>
            </a:prstGeom>
          </p:spPr>
        </p:pic>
        <p:pic>
          <p:nvPicPr>
            <p:cNvPr id="23" name="Picture 22" descr="A red face with horns and a black background&#10;&#10;Description automatically generated">
              <a:extLst>
                <a:ext uri="{FF2B5EF4-FFF2-40B4-BE49-F238E27FC236}">
                  <a16:creationId xmlns:a16="http://schemas.microsoft.com/office/drawing/2014/main" id="{0B3E19CC-EC90-EAAE-13F2-7E1B9CBC06E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413406" y="3559691"/>
              <a:ext cx="369755" cy="369755"/>
            </a:xfrm>
            <a:prstGeom prst="rect">
              <a:avLst/>
            </a:prstGeom>
          </p:spPr>
        </p:pic>
      </p:grpSp>
      <p:sp>
        <p:nvSpPr>
          <p:cNvPr id="29" name="TextBox 28">
            <a:extLst>
              <a:ext uri="{FF2B5EF4-FFF2-40B4-BE49-F238E27FC236}">
                <a16:creationId xmlns:a16="http://schemas.microsoft.com/office/drawing/2014/main" id="{A989C938-BD56-3955-1E98-FB1F946954F5}"/>
              </a:ext>
            </a:extLst>
          </p:cNvPr>
          <p:cNvSpPr txBox="1"/>
          <p:nvPr/>
        </p:nvSpPr>
        <p:spPr>
          <a:xfrm>
            <a:off x="3302633" y="2948506"/>
            <a:ext cx="2341102" cy="797078"/>
          </a:xfrm>
          <a:prstGeom prst="rect">
            <a:avLst/>
          </a:prstGeom>
          <a:noFill/>
        </p:spPr>
        <p:txBody>
          <a:bodyPr wrap="square" rtlCol="0">
            <a:spAutoFit/>
          </a:bodyPr>
          <a:lstStyle/>
          <a:p>
            <a:pPr>
              <a:lnSpc>
                <a:spcPct val="120000"/>
              </a:lnSpc>
            </a:pPr>
            <a:r>
              <a:rPr lang="en-US" sz="2000" dirty="0">
                <a:solidFill>
                  <a:schemeClr val="tx1"/>
                </a:solidFill>
              </a:rPr>
              <a:t>Modular Inversion</a:t>
            </a:r>
          </a:p>
          <a:p>
            <a:pPr>
              <a:lnSpc>
                <a:spcPct val="120000"/>
              </a:lnSpc>
            </a:pPr>
            <a:r>
              <a:rPr lang="en-US" sz="2000" dirty="0">
                <a:solidFill>
                  <a:schemeClr val="tx1"/>
                </a:solidFill>
              </a:rPr>
              <a:t>Using BEEA</a:t>
            </a:r>
          </a:p>
        </p:txBody>
      </p:sp>
      <p:sp>
        <p:nvSpPr>
          <p:cNvPr id="31" name="TextBox 30">
            <a:extLst>
              <a:ext uri="{FF2B5EF4-FFF2-40B4-BE49-F238E27FC236}">
                <a16:creationId xmlns:a16="http://schemas.microsoft.com/office/drawing/2014/main" id="{19E29A97-FEB9-40DB-D21D-E95F741CEEDD}"/>
              </a:ext>
            </a:extLst>
          </p:cNvPr>
          <p:cNvSpPr txBox="1"/>
          <p:nvPr/>
        </p:nvSpPr>
        <p:spPr>
          <a:xfrm>
            <a:off x="3527156" y="2008481"/>
            <a:ext cx="1931434" cy="427746"/>
          </a:xfrm>
          <a:prstGeom prst="rect">
            <a:avLst/>
          </a:prstGeom>
          <a:noFill/>
        </p:spPr>
        <p:txBody>
          <a:bodyPr wrap="square" rtlCol="0">
            <a:spAutoFit/>
          </a:bodyPr>
          <a:lstStyle/>
          <a:p>
            <a:pPr>
              <a:lnSpc>
                <a:spcPct val="120000"/>
              </a:lnSpc>
            </a:pPr>
            <a:r>
              <a:rPr lang="en-US" sz="2000" dirty="0">
                <a:solidFill>
                  <a:schemeClr val="tx1"/>
                </a:solidFill>
              </a:rPr>
              <a:t>Hash-to-curve</a:t>
            </a:r>
          </a:p>
        </p:txBody>
      </p:sp>
      <p:sp>
        <p:nvSpPr>
          <p:cNvPr id="48" name="TextBox 47">
            <a:extLst>
              <a:ext uri="{FF2B5EF4-FFF2-40B4-BE49-F238E27FC236}">
                <a16:creationId xmlns:a16="http://schemas.microsoft.com/office/drawing/2014/main" id="{C1C8C6D6-768A-1F56-33F6-E402F520DC15}"/>
              </a:ext>
            </a:extLst>
          </p:cNvPr>
          <p:cNvSpPr txBox="1"/>
          <p:nvPr/>
        </p:nvSpPr>
        <p:spPr>
          <a:xfrm>
            <a:off x="3772466" y="906528"/>
            <a:ext cx="1526529" cy="427746"/>
          </a:xfrm>
          <a:prstGeom prst="rect">
            <a:avLst/>
          </a:prstGeom>
          <a:noFill/>
        </p:spPr>
        <p:txBody>
          <a:bodyPr wrap="square" rtlCol="0">
            <a:spAutoFit/>
          </a:bodyPr>
          <a:lstStyle/>
          <a:p>
            <a:pPr>
              <a:lnSpc>
                <a:spcPct val="120000"/>
              </a:lnSpc>
            </a:pPr>
            <a:r>
              <a:rPr lang="en-US" sz="2000" dirty="0">
                <a:solidFill>
                  <a:schemeClr val="tx1"/>
                </a:solidFill>
              </a:rPr>
              <a:t>Scrypt</a:t>
            </a:r>
          </a:p>
        </p:txBody>
      </p:sp>
      <p:sp>
        <p:nvSpPr>
          <p:cNvPr id="50" name="TextBox 49">
            <a:extLst>
              <a:ext uri="{FF2B5EF4-FFF2-40B4-BE49-F238E27FC236}">
                <a16:creationId xmlns:a16="http://schemas.microsoft.com/office/drawing/2014/main" id="{9064DB10-20B9-952C-8718-07BCB9692975}"/>
              </a:ext>
            </a:extLst>
          </p:cNvPr>
          <p:cNvSpPr txBox="1"/>
          <p:nvPr/>
        </p:nvSpPr>
        <p:spPr>
          <a:xfrm>
            <a:off x="8134323" y="3255256"/>
            <a:ext cx="2130873" cy="427746"/>
          </a:xfrm>
          <a:prstGeom prst="rect">
            <a:avLst/>
          </a:prstGeom>
          <a:noFill/>
        </p:spPr>
        <p:txBody>
          <a:bodyPr wrap="square" lIns="91440" tIns="45720" rIns="91440" bIns="45720" rtlCol="0" anchor="t">
            <a:spAutoFit/>
          </a:bodyPr>
          <a:lstStyle/>
          <a:p>
            <a:pPr algn="l">
              <a:lnSpc>
                <a:spcPct val="120000"/>
              </a:lnSpc>
            </a:pPr>
            <a:r>
              <a:rPr lang="en-US" sz="2000">
                <a:solidFill>
                  <a:schemeClr val="tx1"/>
                </a:solidFill>
                <a:latin typeface="Arial"/>
              </a:rPr>
              <a:t>Native + Server</a:t>
            </a:r>
            <a:endParaRPr lang="en-US" sz="2000">
              <a:solidFill>
                <a:schemeClr val="tx1"/>
              </a:solidFill>
            </a:endParaRPr>
          </a:p>
        </p:txBody>
      </p:sp>
      <p:sp>
        <p:nvSpPr>
          <p:cNvPr id="51" name="TextBox 50">
            <a:extLst>
              <a:ext uri="{FF2B5EF4-FFF2-40B4-BE49-F238E27FC236}">
                <a16:creationId xmlns:a16="http://schemas.microsoft.com/office/drawing/2014/main" id="{7859C647-E843-5CB7-BA2B-F8D6543AC0F9}"/>
              </a:ext>
            </a:extLst>
          </p:cNvPr>
          <p:cNvSpPr txBox="1"/>
          <p:nvPr/>
        </p:nvSpPr>
        <p:spPr>
          <a:xfrm>
            <a:off x="7641118" y="2021701"/>
            <a:ext cx="1526529" cy="427746"/>
          </a:xfrm>
          <a:prstGeom prst="rect">
            <a:avLst/>
          </a:prstGeom>
          <a:noFill/>
        </p:spPr>
        <p:txBody>
          <a:bodyPr wrap="square" rtlCol="0">
            <a:spAutoFit/>
          </a:bodyPr>
          <a:lstStyle/>
          <a:p>
            <a:pPr algn="l">
              <a:lnSpc>
                <a:spcPct val="120000"/>
              </a:lnSpc>
            </a:pPr>
            <a:r>
              <a:rPr lang="en-US" sz="2000">
                <a:solidFill>
                  <a:schemeClr val="tx1"/>
                </a:solidFill>
              </a:rPr>
              <a:t>Browser</a:t>
            </a:r>
          </a:p>
        </p:txBody>
      </p:sp>
      <p:sp>
        <p:nvSpPr>
          <p:cNvPr id="52" name="TextBox 51">
            <a:extLst>
              <a:ext uri="{FF2B5EF4-FFF2-40B4-BE49-F238E27FC236}">
                <a16:creationId xmlns:a16="http://schemas.microsoft.com/office/drawing/2014/main" id="{13B0B6FB-30A5-D1B0-918C-6F6CCE3EB87A}"/>
              </a:ext>
            </a:extLst>
          </p:cNvPr>
          <p:cNvSpPr txBox="1"/>
          <p:nvPr/>
        </p:nvSpPr>
        <p:spPr>
          <a:xfrm>
            <a:off x="7470902" y="799557"/>
            <a:ext cx="1526529" cy="427746"/>
          </a:xfrm>
          <a:prstGeom prst="rect">
            <a:avLst/>
          </a:prstGeom>
          <a:noFill/>
        </p:spPr>
        <p:txBody>
          <a:bodyPr wrap="square" rtlCol="0">
            <a:spAutoFit/>
          </a:bodyPr>
          <a:lstStyle/>
          <a:p>
            <a:pPr algn="l">
              <a:lnSpc>
                <a:spcPct val="120000"/>
              </a:lnSpc>
            </a:pPr>
            <a:r>
              <a:rPr lang="en-US" sz="2000">
                <a:solidFill>
                  <a:schemeClr val="tx1"/>
                </a:solidFill>
              </a:rPr>
              <a:t>Native</a:t>
            </a:r>
          </a:p>
        </p:txBody>
      </p:sp>
      <p:sp>
        <p:nvSpPr>
          <p:cNvPr id="47" name="TextBox 46">
            <a:extLst>
              <a:ext uri="{FF2B5EF4-FFF2-40B4-BE49-F238E27FC236}">
                <a16:creationId xmlns:a16="http://schemas.microsoft.com/office/drawing/2014/main" id="{7C577C55-4EE0-462A-B780-6CAEB357DC5A}"/>
              </a:ext>
            </a:extLst>
          </p:cNvPr>
          <p:cNvSpPr txBox="1"/>
          <p:nvPr/>
        </p:nvSpPr>
        <p:spPr>
          <a:xfrm>
            <a:off x="232896" y="4469650"/>
            <a:ext cx="4158900" cy="380104"/>
          </a:xfrm>
          <a:prstGeom prst="rect">
            <a:avLst/>
          </a:prstGeom>
          <a:noFill/>
        </p:spPr>
        <p:txBody>
          <a:bodyPr wrap="square">
            <a:spAutoFit/>
          </a:bodyPr>
          <a:lstStyle/>
          <a:p>
            <a:pPr marL="0" marR="0" indent="0" defTabSz="914400" rtl="0" eaLnBrk="1" fontAlgn="base" latinLnBrk="0" hangingPunct="1">
              <a:lnSpc>
                <a:spcPct val="85000"/>
              </a:lnSpc>
              <a:spcBef>
                <a:spcPct val="0"/>
              </a:spcBef>
              <a:spcAft>
                <a:spcPct val="0"/>
              </a:spcAft>
              <a:buClrTx/>
              <a:buSzTx/>
              <a:buFontTx/>
              <a:buNone/>
              <a:tabLst/>
            </a:pPr>
            <a:r>
              <a:rPr kumimoji="0" lang="en-US" sz="2200" i="0" u="none" strike="noStrike" cap="none" normalizeH="0" baseline="0" dirty="0">
                <a:ln>
                  <a:noFill/>
                </a:ln>
                <a:solidFill>
                  <a:schemeClr val="tx1"/>
                </a:solidFill>
                <a:effectLst/>
                <a:latin typeface="Arial" charset="0"/>
              </a:rPr>
              <a:t>Constant-time</a:t>
            </a:r>
            <a:r>
              <a:rPr kumimoji="0" lang="en-US" sz="2200" i="0" u="none" strike="noStrike" cap="none" normalizeH="0" dirty="0">
                <a:ln>
                  <a:noFill/>
                </a:ln>
                <a:solidFill>
                  <a:schemeClr val="tx1"/>
                </a:solidFill>
                <a:effectLst/>
                <a:latin typeface="Arial" charset="0"/>
              </a:rPr>
              <a:t> Implementations!</a:t>
            </a:r>
            <a:endParaRPr kumimoji="0" lang="en-US" sz="2200" i="0" u="none" strike="noStrike" cap="none" normalizeH="0" baseline="0" dirty="0">
              <a:ln>
                <a:noFill/>
              </a:ln>
              <a:solidFill>
                <a:schemeClr val="tx1"/>
              </a:solidFill>
              <a:effectLst/>
              <a:latin typeface="Arial" charset="0"/>
            </a:endParaRPr>
          </a:p>
        </p:txBody>
      </p:sp>
      <p:sp>
        <p:nvSpPr>
          <p:cNvPr id="53" name="TextBox 52">
            <a:extLst>
              <a:ext uri="{FF2B5EF4-FFF2-40B4-BE49-F238E27FC236}">
                <a16:creationId xmlns:a16="http://schemas.microsoft.com/office/drawing/2014/main" id="{205CFF08-0D1E-4610-9BD8-E6E08147463F}"/>
              </a:ext>
            </a:extLst>
          </p:cNvPr>
          <p:cNvSpPr txBox="1"/>
          <p:nvPr/>
        </p:nvSpPr>
        <p:spPr>
          <a:xfrm>
            <a:off x="3808979" y="1233718"/>
            <a:ext cx="1526529" cy="427746"/>
          </a:xfrm>
          <a:prstGeom prst="rect">
            <a:avLst/>
          </a:prstGeom>
          <a:noFill/>
        </p:spPr>
        <p:txBody>
          <a:bodyPr wrap="square" rtlCol="0">
            <a:spAutoFit/>
          </a:bodyPr>
          <a:lstStyle/>
          <a:p>
            <a:pPr>
              <a:lnSpc>
                <a:spcPct val="120000"/>
              </a:lnSpc>
            </a:pPr>
            <a:r>
              <a:rPr lang="en-US" sz="2000" dirty="0">
                <a:solidFill>
                  <a:srgbClr val="00B050"/>
                </a:solidFill>
              </a:rPr>
              <a:t>Argon2</a:t>
            </a:r>
          </a:p>
        </p:txBody>
      </p:sp>
      <p:sp>
        <p:nvSpPr>
          <p:cNvPr id="54" name="TextBox 53">
            <a:extLst>
              <a:ext uri="{FF2B5EF4-FFF2-40B4-BE49-F238E27FC236}">
                <a16:creationId xmlns:a16="http://schemas.microsoft.com/office/drawing/2014/main" id="{255FCA83-381F-4265-9B40-8C6A7E9CDB99}"/>
              </a:ext>
            </a:extLst>
          </p:cNvPr>
          <p:cNvSpPr txBox="1"/>
          <p:nvPr/>
        </p:nvSpPr>
        <p:spPr>
          <a:xfrm>
            <a:off x="3568648" y="1714996"/>
            <a:ext cx="1818763" cy="427746"/>
          </a:xfrm>
          <a:prstGeom prst="rect">
            <a:avLst/>
          </a:prstGeom>
          <a:noFill/>
        </p:spPr>
        <p:txBody>
          <a:bodyPr wrap="square" rtlCol="0">
            <a:spAutoFit/>
          </a:bodyPr>
          <a:lstStyle/>
          <a:p>
            <a:pPr>
              <a:lnSpc>
                <a:spcPct val="120000"/>
              </a:lnSpc>
            </a:pPr>
            <a:r>
              <a:rPr lang="en-US" sz="2000" dirty="0">
                <a:solidFill>
                  <a:srgbClr val="00B050"/>
                </a:solidFill>
              </a:rPr>
              <a:t>Constant-time</a:t>
            </a:r>
          </a:p>
        </p:txBody>
      </p:sp>
      <p:cxnSp>
        <p:nvCxnSpPr>
          <p:cNvPr id="43" name="Straight Connector 42">
            <a:extLst>
              <a:ext uri="{FF2B5EF4-FFF2-40B4-BE49-F238E27FC236}">
                <a16:creationId xmlns:a16="http://schemas.microsoft.com/office/drawing/2014/main" id="{E6A62473-66E0-44E2-953C-A32300357597}"/>
              </a:ext>
            </a:extLst>
          </p:cNvPr>
          <p:cNvCxnSpPr/>
          <p:nvPr/>
        </p:nvCxnSpPr>
        <p:spPr bwMode="auto">
          <a:xfrm>
            <a:off x="4118950" y="1151146"/>
            <a:ext cx="906585" cy="0"/>
          </a:xfrm>
          <a:prstGeom prst="line">
            <a:avLst/>
          </a:prstGeom>
          <a:ln>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55" name="Straight Connector 54">
            <a:extLst>
              <a:ext uri="{FF2B5EF4-FFF2-40B4-BE49-F238E27FC236}">
                <a16:creationId xmlns:a16="http://schemas.microsoft.com/office/drawing/2014/main" id="{40B8C3CA-B9F4-44D6-A784-05B14C8C7A8C}"/>
              </a:ext>
            </a:extLst>
          </p:cNvPr>
          <p:cNvCxnSpPr>
            <a:cxnSpLocks/>
          </p:cNvCxnSpPr>
          <p:nvPr/>
        </p:nvCxnSpPr>
        <p:spPr bwMode="auto">
          <a:xfrm>
            <a:off x="3715278" y="3536931"/>
            <a:ext cx="1507432" cy="1"/>
          </a:xfrm>
          <a:prstGeom prst="line">
            <a:avLst/>
          </a:prstGeom>
          <a:ln>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sp>
        <p:nvSpPr>
          <p:cNvPr id="56" name="TextBox 55">
            <a:extLst>
              <a:ext uri="{FF2B5EF4-FFF2-40B4-BE49-F238E27FC236}">
                <a16:creationId xmlns:a16="http://schemas.microsoft.com/office/drawing/2014/main" id="{4E0644D4-3411-4738-8AEE-3D7214C9738D}"/>
              </a:ext>
            </a:extLst>
          </p:cNvPr>
          <p:cNvSpPr txBox="1"/>
          <p:nvPr/>
        </p:nvSpPr>
        <p:spPr>
          <a:xfrm>
            <a:off x="3557405" y="2655021"/>
            <a:ext cx="1818763" cy="427746"/>
          </a:xfrm>
          <a:prstGeom prst="rect">
            <a:avLst/>
          </a:prstGeom>
          <a:noFill/>
        </p:spPr>
        <p:txBody>
          <a:bodyPr wrap="square" rtlCol="0">
            <a:spAutoFit/>
          </a:bodyPr>
          <a:lstStyle/>
          <a:p>
            <a:pPr>
              <a:lnSpc>
                <a:spcPct val="120000"/>
              </a:lnSpc>
            </a:pPr>
            <a:r>
              <a:rPr lang="en-US" sz="2000" dirty="0">
                <a:solidFill>
                  <a:srgbClr val="00B050"/>
                </a:solidFill>
              </a:rPr>
              <a:t>Constant-time</a:t>
            </a:r>
          </a:p>
        </p:txBody>
      </p:sp>
      <p:grpSp>
        <p:nvGrpSpPr>
          <p:cNvPr id="58" name="Group 57">
            <a:extLst>
              <a:ext uri="{FF2B5EF4-FFF2-40B4-BE49-F238E27FC236}">
                <a16:creationId xmlns:a16="http://schemas.microsoft.com/office/drawing/2014/main" id="{3C0E255B-30AE-3104-2783-0C7EED3D181E}"/>
              </a:ext>
            </a:extLst>
          </p:cNvPr>
          <p:cNvGrpSpPr/>
          <p:nvPr/>
        </p:nvGrpSpPr>
        <p:grpSpPr>
          <a:xfrm>
            <a:off x="-46026" y="5088007"/>
            <a:ext cx="1844146" cy="1205458"/>
            <a:chOff x="134735" y="5163280"/>
            <a:chExt cx="1844146" cy="1205458"/>
          </a:xfrm>
        </p:grpSpPr>
        <p:pic>
          <p:nvPicPr>
            <p:cNvPr id="44" name="Graphic 43" descr="Gauge with solid fill">
              <a:extLst>
                <a:ext uri="{FF2B5EF4-FFF2-40B4-BE49-F238E27FC236}">
                  <a16:creationId xmlns:a16="http://schemas.microsoft.com/office/drawing/2014/main" id="{8C622490-9072-4859-B58B-CE8FE018A70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09188" y="5163280"/>
              <a:ext cx="914400" cy="914400"/>
            </a:xfrm>
            <a:prstGeom prst="rect">
              <a:avLst/>
            </a:prstGeom>
          </p:spPr>
        </p:pic>
        <p:sp>
          <p:nvSpPr>
            <p:cNvPr id="35" name="TextBox 34">
              <a:extLst>
                <a:ext uri="{FF2B5EF4-FFF2-40B4-BE49-F238E27FC236}">
                  <a16:creationId xmlns:a16="http://schemas.microsoft.com/office/drawing/2014/main" id="{1B839AEE-8BA2-8BC0-0857-AF8D8842F3F2}"/>
                </a:ext>
              </a:extLst>
            </p:cNvPr>
            <p:cNvSpPr txBox="1"/>
            <p:nvPr/>
          </p:nvSpPr>
          <p:spPr>
            <a:xfrm>
              <a:off x="134735" y="6014795"/>
              <a:ext cx="1844146" cy="353943"/>
            </a:xfrm>
            <a:prstGeom prst="rect">
              <a:avLst/>
            </a:prstGeom>
            <a:noFill/>
          </p:spPr>
          <p:txBody>
            <a:bodyPr wrap="square" lIns="91440" tIns="45720" rIns="91440" bIns="45720" anchor="t">
              <a:spAutoFit/>
            </a:bodyPr>
            <a:lstStyle/>
            <a:p>
              <a:pPr marL="0" marR="0" indent="0" defTabSz="914400">
                <a:lnSpc>
                  <a:spcPct val="85000"/>
                </a:lnSpc>
                <a:spcBef>
                  <a:spcPct val="0"/>
                </a:spcBef>
                <a:spcAft>
                  <a:spcPct val="0"/>
                </a:spcAft>
                <a:buNone/>
                <a:tabLst/>
              </a:pPr>
              <a:r>
                <a:rPr lang="en-US" sz="2000" dirty="0">
                  <a:solidFill>
                    <a:schemeClr val="tx1"/>
                  </a:solidFill>
                  <a:latin typeface="Arial"/>
                </a:rPr>
                <a:t>Performance</a:t>
              </a:r>
              <a:endParaRPr lang="en-US" sz="2000" dirty="0">
                <a:solidFill>
                  <a:schemeClr val="tx1"/>
                </a:solidFill>
              </a:endParaRPr>
            </a:p>
          </p:txBody>
        </p:sp>
      </p:grpSp>
      <p:grpSp>
        <p:nvGrpSpPr>
          <p:cNvPr id="59" name="Group 58">
            <a:extLst>
              <a:ext uri="{FF2B5EF4-FFF2-40B4-BE49-F238E27FC236}">
                <a16:creationId xmlns:a16="http://schemas.microsoft.com/office/drawing/2014/main" id="{17F073F2-DFC3-65D9-F046-A6675EFFCD86}"/>
              </a:ext>
            </a:extLst>
          </p:cNvPr>
          <p:cNvGrpSpPr/>
          <p:nvPr/>
        </p:nvGrpSpPr>
        <p:grpSpPr>
          <a:xfrm>
            <a:off x="1347162" y="5088007"/>
            <a:ext cx="1844146" cy="1495282"/>
            <a:chOff x="1466079" y="5246193"/>
            <a:chExt cx="1844146" cy="1495282"/>
          </a:xfrm>
        </p:grpSpPr>
        <p:pic>
          <p:nvPicPr>
            <p:cNvPr id="30" name="Graphic 29" descr="Lock with solid fill">
              <a:extLst>
                <a:ext uri="{FF2B5EF4-FFF2-40B4-BE49-F238E27FC236}">
                  <a16:creationId xmlns:a16="http://schemas.microsoft.com/office/drawing/2014/main" id="{FEEEA672-25A2-3A9D-D3C0-C1345F2941D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6154" y="5246193"/>
              <a:ext cx="914400" cy="914400"/>
            </a:xfrm>
            <a:prstGeom prst="rect">
              <a:avLst/>
            </a:prstGeom>
          </p:spPr>
        </p:pic>
        <p:sp>
          <p:nvSpPr>
            <p:cNvPr id="45" name="TextBox 44">
              <a:extLst>
                <a:ext uri="{FF2B5EF4-FFF2-40B4-BE49-F238E27FC236}">
                  <a16:creationId xmlns:a16="http://schemas.microsoft.com/office/drawing/2014/main" id="{E1313CFB-11E3-5D64-33C3-6F7B9F823ED6}"/>
                </a:ext>
              </a:extLst>
            </p:cNvPr>
            <p:cNvSpPr txBox="1"/>
            <p:nvPr/>
          </p:nvSpPr>
          <p:spPr>
            <a:xfrm>
              <a:off x="1466079" y="6125922"/>
              <a:ext cx="1844146" cy="615553"/>
            </a:xfrm>
            <a:prstGeom prst="rect">
              <a:avLst/>
            </a:prstGeom>
            <a:noFill/>
          </p:spPr>
          <p:txBody>
            <a:bodyPr wrap="square" lIns="91440" tIns="45720" rIns="91440" bIns="45720" anchor="t">
              <a:spAutoFit/>
            </a:bodyPr>
            <a:lstStyle/>
            <a:p>
              <a:pPr marL="0" marR="0" indent="0" defTabSz="914400">
                <a:lnSpc>
                  <a:spcPct val="85000"/>
                </a:lnSpc>
                <a:spcBef>
                  <a:spcPct val="0"/>
                </a:spcBef>
                <a:spcAft>
                  <a:spcPct val="0"/>
                </a:spcAft>
                <a:buNone/>
                <a:tabLst/>
              </a:pPr>
              <a:r>
                <a:rPr lang="en-US" sz="2000" dirty="0">
                  <a:solidFill>
                    <a:schemeClr val="tx1"/>
                  </a:solidFill>
                  <a:latin typeface="Arial"/>
                </a:rPr>
                <a:t>Memory-</a:t>
              </a:r>
            </a:p>
            <a:p>
              <a:r>
                <a:rPr lang="en-US" sz="2000" dirty="0">
                  <a:solidFill>
                    <a:schemeClr val="tx1"/>
                  </a:solidFill>
                  <a:latin typeface="Arial"/>
                </a:rPr>
                <a:t>hardness</a:t>
              </a:r>
              <a:endParaRPr lang="en-US" sz="2000" dirty="0">
                <a:solidFill>
                  <a:schemeClr val="tx1"/>
                </a:solidFill>
              </a:endParaRPr>
            </a:p>
          </p:txBody>
        </p:sp>
      </p:grpSp>
      <p:grpSp>
        <p:nvGrpSpPr>
          <p:cNvPr id="60" name="Group 59">
            <a:extLst>
              <a:ext uri="{FF2B5EF4-FFF2-40B4-BE49-F238E27FC236}">
                <a16:creationId xmlns:a16="http://schemas.microsoft.com/office/drawing/2014/main" id="{EA77CB5E-3B33-4292-E20B-40B92EB482D7}"/>
              </a:ext>
            </a:extLst>
          </p:cNvPr>
          <p:cNvGrpSpPr/>
          <p:nvPr/>
        </p:nvGrpSpPr>
        <p:grpSpPr>
          <a:xfrm>
            <a:off x="2663696" y="5088007"/>
            <a:ext cx="2088560" cy="1483727"/>
            <a:chOff x="2941197" y="5208865"/>
            <a:chExt cx="2088560" cy="1483727"/>
          </a:xfrm>
        </p:grpSpPr>
        <p:pic>
          <p:nvPicPr>
            <p:cNvPr id="28" name="Graphic 27" descr="Low Vision with solid fill">
              <a:extLst>
                <a:ext uri="{FF2B5EF4-FFF2-40B4-BE49-F238E27FC236}">
                  <a16:creationId xmlns:a16="http://schemas.microsoft.com/office/drawing/2014/main" id="{33382363-B78A-C7E4-FB2B-8D26603C45A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530669" y="5208865"/>
              <a:ext cx="914400" cy="914400"/>
            </a:xfrm>
            <a:prstGeom prst="rect">
              <a:avLst/>
            </a:prstGeom>
          </p:spPr>
        </p:pic>
        <p:sp>
          <p:nvSpPr>
            <p:cNvPr id="57" name="TextBox 56">
              <a:extLst>
                <a:ext uri="{FF2B5EF4-FFF2-40B4-BE49-F238E27FC236}">
                  <a16:creationId xmlns:a16="http://schemas.microsoft.com/office/drawing/2014/main" id="{EB867D7A-2D9C-07E3-0142-39341D10E5B8}"/>
                </a:ext>
              </a:extLst>
            </p:cNvPr>
            <p:cNvSpPr txBox="1"/>
            <p:nvPr/>
          </p:nvSpPr>
          <p:spPr>
            <a:xfrm>
              <a:off x="2941197" y="6077039"/>
              <a:ext cx="2088560" cy="615553"/>
            </a:xfrm>
            <a:prstGeom prst="rect">
              <a:avLst/>
            </a:prstGeom>
            <a:noFill/>
          </p:spPr>
          <p:txBody>
            <a:bodyPr wrap="square" lIns="91440" tIns="45720" rIns="91440" bIns="45720" anchor="t">
              <a:spAutoFit/>
            </a:bodyPr>
            <a:lstStyle/>
            <a:p>
              <a:pPr marL="0" marR="0" indent="0" defTabSz="914400">
                <a:lnSpc>
                  <a:spcPct val="85000"/>
                </a:lnSpc>
                <a:spcBef>
                  <a:spcPct val="0"/>
                </a:spcBef>
                <a:spcAft>
                  <a:spcPct val="0"/>
                </a:spcAft>
                <a:buNone/>
                <a:tabLst/>
              </a:pPr>
              <a:r>
                <a:rPr lang="en-US" sz="2000">
                  <a:solidFill>
                    <a:schemeClr val="tx1"/>
                  </a:solidFill>
                  <a:latin typeface="Arial"/>
                </a:rPr>
                <a:t>Input-</a:t>
              </a:r>
              <a:endParaRPr lang="en-US" sz="2000">
                <a:solidFill>
                  <a:schemeClr val="tx1"/>
                </a:solidFill>
              </a:endParaRPr>
            </a:p>
            <a:p>
              <a:r>
                <a:rPr lang="en-US" sz="2000">
                  <a:solidFill>
                    <a:schemeClr val="tx1"/>
                  </a:solidFill>
                  <a:latin typeface="Arial"/>
                </a:rPr>
                <a:t>Obliviousness</a:t>
              </a:r>
              <a:endParaRPr lang="en-US" sz="2000">
                <a:solidFill>
                  <a:schemeClr val="tx1"/>
                </a:solidFill>
              </a:endParaRPr>
            </a:p>
          </p:txBody>
        </p:sp>
      </p:grpSp>
      <p:pic>
        <p:nvPicPr>
          <p:cNvPr id="61" name="Graphic 60" descr="Question Mark with solid fill">
            <a:extLst>
              <a:ext uri="{FF2B5EF4-FFF2-40B4-BE49-F238E27FC236}">
                <a16:creationId xmlns:a16="http://schemas.microsoft.com/office/drawing/2014/main" id="{649AE52C-199D-4A8B-AFCA-252CFE07A21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60918" y="4723324"/>
            <a:ext cx="914400" cy="914400"/>
          </a:xfrm>
          <a:prstGeom prst="rect">
            <a:avLst/>
          </a:prstGeom>
        </p:spPr>
      </p:pic>
      <p:pic>
        <p:nvPicPr>
          <p:cNvPr id="62" name="Picture 61" descr="A blue compass with a red point&#10;&#10;Description automatically generated">
            <a:extLst>
              <a:ext uri="{FF2B5EF4-FFF2-40B4-BE49-F238E27FC236}">
                <a16:creationId xmlns:a16="http://schemas.microsoft.com/office/drawing/2014/main" id="{074FCF18-91FD-46D6-AC6A-595288205B5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flipV="1">
            <a:off x="4588425" y="3859832"/>
            <a:ext cx="1191720" cy="1187083"/>
          </a:xfrm>
          <a:prstGeom prst="rect">
            <a:avLst/>
          </a:prstGeom>
        </p:spPr>
      </p:pic>
      <p:pic>
        <p:nvPicPr>
          <p:cNvPr id="63" name="Picture 62" descr="A blue and green swirly logo&#10;&#10;Description automatically generated">
            <a:extLst>
              <a:ext uri="{FF2B5EF4-FFF2-40B4-BE49-F238E27FC236}">
                <a16:creationId xmlns:a16="http://schemas.microsoft.com/office/drawing/2014/main" id="{DC1C97EB-2A9F-4433-B43F-EA972A90D8C9}"/>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588425" y="5299449"/>
            <a:ext cx="1191721" cy="1191721"/>
          </a:xfrm>
          <a:prstGeom prst="rect">
            <a:avLst/>
          </a:prstGeom>
        </p:spPr>
      </p:pic>
    </p:spTree>
    <p:extLst>
      <p:ext uri="{BB962C8B-B14F-4D97-AF65-F5344CB8AC3E}">
        <p14:creationId xmlns:p14="http://schemas.microsoft.com/office/powerpoint/2010/main" val="607766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p:bldP spid="33" grpId="0"/>
      <p:bldP spid="34" grpId="0"/>
      <p:bldP spid="29" grpId="0"/>
      <p:bldP spid="31" grpId="0"/>
      <p:bldP spid="48" grpId="0"/>
      <p:bldP spid="50" grpId="0"/>
      <p:bldP spid="51" grpId="0"/>
      <p:bldP spid="52" grpId="0"/>
      <p:bldP spid="47" grpId="0"/>
      <p:bldP spid="53" grpId="0"/>
      <p:bldP spid="54"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BFE059-FE33-07F0-52AE-749821C7D962}"/>
              </a:ext>
            </a:extLst>
          </p:cNvPr>
          <p:cNvSpPr>
            <a:spLocks noGrp="1"/>
          </p:cNvSpPr>
          <p:nvPr>
            <p:ph type="title"/>
          </p:nvPr>
        </p:nvSpPr>
        <p:spPr/>
        <p:txBody>
          <a:bodyPr/>
          <a:lstStyle/>
          <a:p>
            <a:r>
              <a:rPr lang="en-US"/>
              <a:t>Why Check for Compromised Passwords?</a:t>
            </a:r>
          </a:p>
        </p:txBody>
      </p:sp>
      <p:sp>
        <p:nvSpPr>
          <p:cNvPr id="11" name="Arrow: Right 10">
            <a:extLst>
              <a:ext uri="{FF2B5EF4-FFF2-40B4-BE49-F238E27FC236}">
                <a16:creationId xmlns:a16="http://schemas.microsoft.com/office/drawing/2014/main" id="{C6A934BD-BF49-9CB8-9C04-6042A6998187}"/>
              </a:ext>
            </a:extLst>
          </p:cNvPr>
          <p:cNvSpPr/>
          <p:nvPr/>
        </p:nvSpPr>
        <p:spPr>
          <a:xfrm>
            <a:off x="3912296" y="1778540"/>
            <a:ext cx="2971800" cy="5334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12" name="TextBox 11">
            <a:extLst>
              <a:ext uri="{FF2B5EF4-FFF2-40B4-BE49-F238E27FC236}">
                <a16:creationId xmlns:a16="http://schemas.microsoft.com/office/drawing/2014/main" id="{D8032AEE-9E08-862B-042A-C5FD818A7C10}"/>
              </a:ext>
            </a:extLst>
          </p:cNvPr>
          <p:cNvSpPr txBox="1"/>
          <p:nvPr/>
        </p:nvSpPr>
        <p:spPr>
          <a:xfrm>
            <a:off x="3912296" y="2311940"/>
            <a:ext cx="2971800" cy="494751"/>
          </a:xfrm>
          <a:prstGeom prst="rect">
            <a:avLst/>
          </a:prstGeom>
          <a:noFill/>
        </p:spPr>
        <p:txBody>
          <a:bodyPr wrap="square" rtlCol="0">
            <a:spAutoFit/>
          </a:bodyPr>
          <a:lstStyle/>
          <a:p>
            <a:pPr>
              <a:lnSpc>
                <a:spcPct val="120000"/>
              </a:lnSpc>
            </a:pPr>
            <a:r>
              <a:rPr lang="en-US" sz="2400">
                <a:solidFill>
                  <a:schemeClr val="tx1"/>
                </a:solidFill>
              </a:rPr>
              <a:t>Credential Stuffing</a:t>
            </a:r>
          </a:p>
        </p:txBody>
      </p:sp>
      <p:grpSp>
        <p:nvGrpSpPr>
          <p:cNvPr id="30" name="Group 29">
            <a:extLst>
              <a:ext uri="{FF2B5EF4-FFF2-40B4-BE49-F238E27FC236}">
                <a16:creationId xmlns:a16="http://schemas.microsoft.com/office/drawing/2014/main" id="{272A3E5A-9B20-17E3-E9E3-6F1360461935}"/>
              </a:ext>
            </a:extLst>
          </p:cNvPr>
          <p:cNvGrpSpPr/>
          <p:nvPr/>
        </p:nvGrpSpPr>
        <p:grpSpPr>
          <a:xfrm>
            <a:off x="8249680" y="2337929"/>
            <a:ext cx="1080993" cy="1161977"/>
            <a:chOff x="6120254" y="1200150"/>
            <a:chExt cx="1978692" cy="2132743"/>
          </a:xfrm>
        </p:grpSpPr>
        <p:pic>
          <p:nvPicPr>
            <p:cNvPr id="6" name="Picture 5" descr="A black background with a black square&#10;&#10;Description automatically generated with medium confidence">
              <a:extLst>
                <a:ext uri="{FF2B5EF4-FFF2-40B4-BE49-F238E27FC236}">
                  <a16:creationId xmlns:a16="http://schemas.microsoft.com/office/drawing/2014/main" id="{A46467B6-D260-4A3A-F255-DC29A265CD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80" t="49986" b="15627"/>
            <a:stretch/>
          </p:blipFill>
          <p:spPr>
            <a:xfrm>
              <a:off x="6359515" y="2621832"/>
              <a:ext cx="1739431" cy="711061"/>
            </a:xfrm>
            <a:prstGeom prst="rect">
              <a:avLst/>
            </a:prstGeom>
          </p:spPr>
        </p:pic>
        <p:pic>
          <p:nvPicPr>
            <p:cNvPr id="14" name="Picture 13" descr="A logo of a camera&#10;&#10;Description automatically generated">
              <a:extLst>
                <a:ext uri="{FF2B5EF4-FFF2-40B4-BE49-F238E27FC236}">
                  <a16:creationId xmlns:a16="http://schemas.microsoft.com/office/drawing/2014/main" id="{38FA8C02-0AF4-A823-1847-B70047C409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254" y="1200150"/>
              <a:ext cx="1325879" cy="1325879"/>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87064E2C-0881-8FFC-33B7-70F11C0B7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3193" y="1789163"/>
              <a:ext cx="881382" cy="881382"/>
            </a:xfrm>
            <a:prstGeom prst="rect">
              <a:avLst/>
            </a:prstGeom>
          </p:spPr>
        </p:pic>
      </p:grpSp>
      <p:grpSp>
        <p:nvGrpSpPr>
          <p:cNvPr id="29" name="Group 28">
            <a:extLst>
              <a:ext uri="{FF2B5EF4-FFF2-40B4-BE49-F238E27FC236}">
                <a16:creationId xmlns:a16="http://schemas.microsoft.com/office/drawing/2014/main" id="{157BF62B-30CF-060A-7184-28BAA14CFD25}"/>
              </a:ext>
            </a:extLst>
          </p:cNvPr>
          <p:cNvGrpSpPr/>
          <p:nvPr/>
        </p:nvGrpSpPr>
        <p:grpSpPr>
          <a:xfrm>
            <a:off x="7363665" y="1179272"/>
            <a:ext cx="1135429" cy="1163666"/>
            <a:chOff x="7979528" y="1200150"/>
            <a:chExt cx="2022690" cy="2144871"/>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E055CAD0-BAA1-A5FB-4FF1-D816100E17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80" t="49986" b="15627"/>
            <a:stretch/>
          </p:blipFill>
          <p:spPr>
            <a:xfrm>
              <a:off x="8262787" y="2633960"/>
              <a:ext cx="1739431" cy="711061"/>
            </a:xfrm>
            <a:prstGeom prst="rect">
              <a:avLst/>
            </a:prstGeom>
          </p:spPr>
        </p:pic>
        <p:pic>
          <p:nvPicPr>
            <p:cNvPr id="17" name="Picture 16" descr="A white face with a antenna on a red circle&#10;&#10;Description automatically generated">
              <a:extLst>
                <a:ext uri="{FF2B5EF4-FFF2-40B4-BE49-F238E27FC236}">
                  <a16:creationId xmlns:a16="http://schemas.microsoft.com/office/drawing/2014/main" id="{EA9F2044-79D4-8604-50AD-D53AE9B03B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9528" y="1200150"/>
              <a:ext cx="1325879" cy="1325879"/>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AE4844D0-9C10-5A36-F96C-3F1AF3C3D7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571" y="1789163"/>
              <a:ext cx="881382" cy="881382"/>
            </a:xfrm>
            <a:prstGeom prst="rect">
              <a:avLst/>
            </a:prstGeom>
          </p:spPr>
        </p:pic>
      </p:grpSp>
      <p:grpSp>
        <p:nvGrpSpPr>
          <p:cNvPr id="31" name="Group 30">
            <a:extLst>
              <a:ext uri="{FF2B5EF4-FFF2-40B4-BE49-F238E27FC236}">
                <a16:creationId xmlns:a16="http://schemas.microsoft.com/office/drawing/2014/main" id="{3012EC2C-31A6-FE0A-E436-AD9F7F2607DA}"/>
              </a:ext>
            </a:extLst>
          </p:cNvPr>
          <p:cNvGrpSpPr/>
          <p:nvPr/>
        </p:nvGrpSpPr>
        <p:grpSpPr>
          <a:xfrm>
            <a:off x="8792473" y="1181118"/>
            <a:ext cx="1023817" cy="1151427"/>
            <a:chOff x="9930254" y="1212432"/>
            <a:chExt cx="1931953" cy="2122194"/>
          </a:xfrm>
        </p:grpSpPr>
        <p:pic>
          <p:nvPicPr>
            <p:cNvPr id="19" name="Picture 18" descr="A black background with a black square&#10;&#10;Description automatically generated with medium confidence">
              <a:extLst>
                <a:ext uri="{FF2B5EF4-FFF2-40B4-BE49-F238E27FC236}">
                  <a16:creationId xmlns:a16="http://schemas.microsoft.com/office/drawing/2014/main" id="{75EF764D-F227-D9FF-E507-3447570AB7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80" t="49986" b="15627"/>
            <a:stretch/>
          </p:blipFill>
          <p:spPr>
            <a:xfrm>
              <a:off x="10122776" y="2623565"/>
              <a:ext cx="1739431" cy="711061"/>
            </a:xfrm>
            <a:prstGeom prst="rect">
              <a:avLst/>
            </a:prstGeom>
          </p:spPr>
        </p:pic>
        <p:pic>
          <p:nvPicPr>
            <p:cNvPr id="20" name="Picture 19" descr="A blue and white logo&#10;&#10;Description automatically generated">
              <a:extLst>
                <a:ext uri="{FF2B5EF4-FFF2-40B4-BE49-F238E27FC236}">
                  <a16:creationId xmlns:a16="http://schemas.microsoft.com/office/drawing/2014/main" id="{FAC039EB-CC53-B740-AD87-459FFE57BC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0254" y="1212432"/>
              <a:ext cx="1211722" cy="1301314"/>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30F37FB5-1EFA-D5EA-388F-D0CF836388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0161" y="1789163"/>
              <a:ext cx="881382" cy="881382"/>
            </a:xfrm>
            <a:prstGeom prst="rect">
              <a:avLst/>
            </a:prstGeom>
          </p:spPr>
        </p:pic>
      </p:grpSp>
      <p:sp>
        <p:nvSpPr>
          <p:cNvPr id="23" name="Rectangle: Rounded Corners 22">
            <a:extLst>
              <a:ext uri="{FF2B5EF4-FFF2-40B4-BE49-F238E27FC236}">
                <a16:creationId xmlns:a16="http://schemas.microsoft.com/office/drawing/2014/main" id="{448B8555-F30E-DDE7-BD65-E7248C9EF869}"/>
              </a:ext>
            </a:extLst>
          </p:cNvPr>
          <p:cNvSpPr/>
          <p:nvPr/>
        </p:nvSpPr>
        <p:spPr>
          <a:xfrm>
            <a:off x="7101700" y="1066799"/>
            <a:ext cx="2930604" cy="2415670"/>
          </a:xfrm>
          <a:prstGeom prst="roundRect">
            <a:avLst/>
          </a:prstGeom>
          <a:noFill/>
          <a:ln w="76200">
            <a:solidFill>
              <a:srgbClr val="FF0000"/>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 name="TextBox 1">
            <a:extLst>
              <a:ext uri="{FF2B5EF4-FFF2-40B4-BE49-F238E27FC236}">
                <a16:creationId xmlns:a16="http://schemas.microsoft.com/office/drawing/2014/main" id="{2AC1043E-C43B-9AE3-0A15-D885509D97CE}"/>
              </a:ext>
            </a:extLst>
          </p:cNvPr>
          <p:cNvSpPr txBox="1"/>
          <p:nvPr/>
        </p:nvSpPr>
        <p:spPr>
          <a:xfrm>
            <a:off x="7084225" y="542981"/>
            <a:ext cx="2971800" cy="494751"/>
          </a:xfrm>
          <a:prstGeom prst="rect">
            <a:avLst/>
          </a:prstGeom>
          <a:noFill/>
        </p:spPr>
        <p:txBody>
          <a:bodyPr wrap="square" rtlCol="0">
            <a:spAutoFit/>
          </a:bodyPr>
          <a:lstStyle/>
          <a:p>
            <a:pPr>
              <a:lnSpc>
                <a:spcPct val="120000"/>
              </a:lnSpc>
            </a:pPr>
            <a:r>
              <a:rPr lang="en-US" sz="2400" b="1">
                <a:solidFill>
                  <a:srgbClr val="FF0000"/>
                </a:solidFill>
              </a:rPr>
              <a:t>6.9%</a:t>
            </a:r>
          </a:p>
        </p:txBody>
      </p:sp>
      <p:sp>
        <p:nvSpPr>
          <p:cNvPr id="9" name="Rectangle 8">
            <a:extLst>
              <a:ext uri="{FF2B5EF4-FFF2-40B4-BE49-F238E27FC236}">
                <a16:creationId xmlns:a16="http://schemas.microsoft.com/office/drawing/2014/main" id="{019E8A67-92F2-9DB2-96B5-286ECBB1D39E}"/>
              </a:ext>
            </a:extLst>
          </p:cNvPr>
          <p:cNvSpPr/>
          <p:nvPr/>
        </p:nvSpPr>
        <p:spPr>
          <a:xfrm>
            <a:off x="304800" y="3581400"/>
            <a:ext cx="11582400" cy="45719"/>
          </a:xfrm>
          <a:prstGeom prst="rect">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grpSp>
        <p:nvGrpSpPr>
          <p:cNvPr id="36" name="Group 35">
            <a:extLst>
              <a:ext uri="{FF2B5EF4-FFF2-40B4-BE49-F238E27FC236}">
                <a16:creationId xmlns:a16="http://schemas.microsoft.com/office/drawing/2014/main" id="{6EB13FA3-21B7-58D0-5637-E34D12DB4BF7}"/>
              </a:ext>
            </a:extLst>
          </p:cNvPr>
          <p:cNvGrpSpPr/>
          <p:nvPr/>
        </p:nvGrpSpPr>
        <p:grpSpPr>
          <a:xfrm>
            <a:off x="1725181" y="1120567"/>
            <a:ext cx="2186080" cy="2299274"/>
            <a:chOff x="681345" y="1068375"/>
            <a:chExt cx="2186080" cy="2299274"/>
          </a:xfrm>
        </p:grpSpPr>
        <p:pic>
          <p:nvPicPr>
            <p:cNvPr id="35" name="Picture 34" descr="A pink book with a bookmark&#10;&#10;Description automatically generated">
              <a:extLst>
                <a:ext uri="{FF2B5EF4-FFF2-40B4-BE49-F238E27FC236}">
                  <a16:creationId xmlns:a16="http://schemas.microsoft.com/office/drawing/2014/main" id="{07D6B86C-74A3-A196-161E-50AD4C787F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345" y="1068375"/>
              <a:ext cx="1593766" cy="1583327"/>
            </a:xfrm>
            <a:prstGeom prst="rect">
              <a:avLst/>
            </a:prstGeom>
          </p:spPr>
        </p:pic>
        <p:grpSp>
          <p:nvGrpSpPr>
            <p:cNvPr id="27" name="Group 26">
              <a:extLst>
                <a:ext uri="{FF2B5EF4-FFF2-40B4-BE49-F238E27FC236}">
                  <a16:creationId xmlns:a16="http://schemas.microsoft.com/office/drawing/2014/main" id="{9D0F70F3-9060-C16D-EC77-59C58E35E2B0}"/>
                </a:ext>
              </a:extLst>
            </p:cNvPr>
            <p:cNvGrpSpPr/>
            <p:nvPr/>
          </p:nvGrpSpPr>
          <p:grpSpPr>
            <a:xfrm>
              <a:off x="1127994" y="1789163"/>
              <a:ext cx="1739431" cy="1578486"/>
              <a:chOff x="1127994" y="1789163"/>
              <a:chExt cx="1739431" cy="1578486"/>
            </a:xfrm>
          </p:grpSpPr>
          <p:pic>
            <p:nvPicPr>
              <p:cNvPr id="10" name="Picture 9" descr="A black background with a black square&#10;&#10;Description automatically generated with medium confidence">
                <a:extLst>
                  <a:ext uri="{FF2B5EF4-FFF2-40B4-BE49-F238E27FC236}">
                    <a16:creationId xmlns:a16="http://schemas.microsoft.com/office/drawing/2014/main" id="{7DEB3AF2-55FB-354E-9B3A-0B79339662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7019" y="1789163"/>
                <a:ext cx="881382" cy="881382"/>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32555B77-CF00-5A57-DA25-4D47B281F7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80" t="49986" b="15627"/>
              <a:stretch/>
            </p:blipFill>
            <p:spPr>
              <a:xfrm>
                <a:off x="1127994" y="2656588"/>
                <a:ext cx="1739431" cy="711061"/>
              </a:xfrm>
              <a:prstGeom prst="rect">
                <a:avLst/>
              </a:prstGeom>
            </p:spPr>
          </p:pic>
        </p:grpSp>
      </p:grpSp>
      <p:pic>
        <p:nvPicPr>
          <p:cNvPr id="33" name="Picture 32" descr="A screenshot of a computer screen&#10;&#10;Description automatically generated">
            <a:extLst>
              <a:ext uri="{FF2B5EF4-FFF2-40B4-BE49-F238E27FC236}">
                <a16:creationId xmlns:a16="http://schemas.microsoft.com/office/drawing/2014/main" id="{A3CB1964-A106-864A-B8A5-292349DB0BF1}"/>
              </a:ext>
            </a:extLst>
          </p:cNvPr>
          <p:cNvPicPr>
            <a:picLocks noChangeAspect="1"/>
          </p:cNvPicPr>
          <p:nvPr/>
        </p:nvPicPr>
        <p:blipFill>
          <a:blip r:embed="rId9"/>
          <a:stretch>
            <a:fillRect/>
          </a:stretch>
        </p:blipFill>
        <p:spPr>
          <a:xfrm>
            <a:off x="447584" y="3730597"/>
            <a:ext cx="7442548" cy="2456668"/>
          </a:xfrm>
          <a:prstGeom prst="rect">
            <a:avLst/>
          </a:prstGeom>
          <a:ln>
            <a:noFill/>
          </a:ln>
          <a:effectLst>
            <a:outerShdw blurRad="292100" dist="139700" dir="2700000" algn="tl" rotWithShape="0">
              <a:srgbClr val="333333">
                <a:alpha val="65000"/>
              </a:srgbClr>
            </a:outerShdw>
          </a:effectLst>
        </p:spPr>
      </p:pic>
      <p:pic>
        <p:nvPicPr>
          <p:cNvPr id="37" name="Picture 36" descr="A screenshot of a computer&#10;&#10;Description automatically generated">
            <a:extLst>
              <a:ext uri="{FF2B5EF4-FFF2-40B4-BE49-F238E27FC236}">
                <a16:creationId xmlns:a16="http://schemas.microsoft.com/office/drawing/2014/main" id="{3A7DA04C-F985-2202-FB45-19B5A147DF06}"/>
              </a:ext>
            </a:extLst>
          </p:cNvPr>
          <p:cNvPicPr>
            <a:picLocks noChangeAspect="1"/>
          </p:cNvPicPr>
          <p:nvPr/>
        </p:nvPicPr>
        <p:blipFill rotWithShape="1">
          <a:blip r:embed="rId10"/>
          <a:srcRect r="-83" b="60440"/>
          <a:stretch/>
        </p:blipFill>
        <p:spPr>
          <a:xfrm>
            <a:off x="4895542" y="5035435"/>
            <a:ext cx="6953550" cy="1456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5234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BFE059-FE33-07F0-52AE-749821C7D962}"/>
              </a:ext>
            </a:extLst>
          </p:cNvPr>
          <p:cNvSpPr>
            <a:spLocks noGrp="1"/>
          </p:cNvSpPr>
          <p:nvPr>
            <p:ph type="title"/>
          </p:nvPr>
        </p:nvSpPr>
        <p:spPr/>
        <p:txBody>
          <a:bodyPr/>
          <a:lstStyle/>
          <a:p>
            <a:r>
              <a:rPr lang="en-US" dirty="0"/>
              <a:t>Chrome’s Password Checkup – USENIX Sec. 2019 &amp; RWC 2020</a:t>
            </a:r>
            <a:endParaRPr lang="en-US" dirty="0">
              <a:cs typeface="Arial"/>
            </a:endParaRPr>
          </a:p>
        </p:txBody>
      </p:sp>
      <p:pic>
        <p:nvPicPr>
          <p:cNvPr id="7" name="Picture 6" descr="A screenshot of a computer screen&#10;&#10;Description automatically generated">
            <a:extLst>
              <a:ext uri="{FF2B5EF4-FFF2-40B4-BE49-F238E27FC236}">
                <a16:creationId xmlns:a16="http://schemas.microsoft.com/office/drawing/2014/main" id="{ADBA088A-74E2-B867-ED96-72E25250F0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05800" y="3927244"/>
            <a:ext cx="3429000" cy="2643860"/>
          </a:xfrm>
          <a:prstGeom prst="rect">
            <a:avLst/>
          </a:prstGeom>
          <a:ln w="19050">
            <a:solidFill>
              <a:schemeClr val="tx1"/>
            </a:solidFill>
          </a:ln>
        </p:spPr>
      </p:pic>
      <p:sp>
        <p:nvSpPr>
          <p:cNvPr id="9" name="Rectangle 8">
            <a:extLst>
              <a:ext uri="{FF2B5EF4-FFF2-40B4-BE49-F238E27FC236}">
                <a16:creationId xmlns:a16="http://schemas.microsoft.com/office/drawing/2014/main" id="{019E8A67-92F2-9DB2-96B5-286ECBB1D39E}"/>
              </a:ext>
            </a:extLst>
          </p:cNvPr>
          <p:cNvSpPr/>
          <p:nvPr/>
        </p:nvSpPr>
        <p:spPr>
          <a:xfrm>
            <a:off x="345209" y="3708400"/>
            <a:ext cx="11582400" cy="45719"/>
          </a:xfrm>
          <a:prstGeom prst="rect">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16" name="Picture 15" descr="A logo of a google chrome browser&#10;&#10;Description automatically generated">
            <a:extLst>
              <a:ext uri="{FF2B5EF4-FFF2-40B4-BE49-F238E27FC236}">
                <a16:creationId xmlns:a16="http://schemas.microsoft.com/office/drawing/2014/main" id="{003A91DD-C335-1A28-EDF6-4ABC7EDCA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379" y="4339602"/>
            <a:ext cx="2609031" cy="1461226"/>
          </a:xfrm>
          <a:prstGeom prst="rect">
            <a:avLst/>
          </a:prstGeom>
        </p:spPr>
      </p:pic>
      <p:grpSp>
        <p:nvGrpSpPr>
          <p:cNvPr id="33" name="Group 32">
            <a:extLst>
              <a:ext uri="{FF2B5EF4-FFF2-40B4-BE49-F238E27FC236}">
                <a16:creationId xmlns:a16="http://schemas.microsoft.com/office/drawing/2014/main" id="{7915C71F-008D-7A98-E384-512F62095853}"/>
              </a:ext>
            </a:extLst>
          </p:cNvPr>
          <p:cNvGrpSpPr/>
          <p:nvPr/>
        </p:nvGrpSpPr>
        <p:grpSpPr>
          <a:xfrm>
            <a:off x="5743118" y="4150382"/>
            <a:ext cx="2161893" cy="1848211"/>
            <a:chOff x="5978127" y="4698737"/>
            <a:chExt cx="1805818" cy="1549108"/>
          </a:xfrm>
        </p:grpSpPr>
        <p:pic>
          <p:nvPicPr>
            <p:cNvPr id="22" name="Picture 21" descr="A computer tower with many colorful lights&#10;&#10;Description automatically generated">
              <a:extLst>
                <a:ext uri="{FF2B5EF4-FFF2-40B4-BE49-F238E27FC236}">
                  <a16:creationId xmlns:a16="http://schemas.microsoft.com/office/drawing/2014/main" id="{8FFD0B38-63BE-7D00-7AF6-077E828B9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083" y="4780319"/>
              <a:ext cx="1477862" cy="1467526"/>
            </a:xfrm>
            <a:prstGeom prst="rect">
              <a:avLst/>
            </a:prstGeom>
          </p:spPr>
        </p:pic>
        <p:pic>
          <p:nvPicPr>
            <p:cNvPr id="24" name="Picture 23" descr="A colorful letter g&#10;&#10;Description automatically generated">
              <a:extLst>
                <a:ext uri="{FF2B5EF4-FFF2-40B4-BE49-F238E27FC236}">
                  <a16:creationId xmlns:a16="http://schemas.microsoft.com/office/drawing/2014/main" id="{6BEABC14-6B01-8E63-1CC9-3191AB504F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8127" y="4698737"/>
              <a:ext cx="655912" cy="651325"/>
            </a:xfrm>
            <a:prstGeom prst="rect">
              <a:avLst/>
            </a:prstGeom>
          </p:spPr>
        </p:pic>
      </p:grpSp>
      <p:sp>
        <p:nvSpPr>
          <p:cNvPr id="25" name="Arrow: Left-Right 24">
            <a:extLst>
              <a:ext uri="{FF2B5EF4-FFF2-40B4-BE49-F238E27FC236}">
                <a16:creationId xmlns:a16="http://schemas.microsoft.com/office/drawing/2014/main" id="{275613EB-D0D5-6461-CA70-C06A0C16332B}"/>
              </a:ext>
            </a:extLst>
          </p:cNvPr>
          <p:cNvSpPr/>
          <p:nvPr/>
        </p:nvSpPr>
        <p:spPr>
          <a:xfrm>
            <a:off x="3391398" y="4881985"/>
            <a:ext cx="2303218" cy="380816"/>
          </a:xfrm>
          <a:prstGeom prst="lef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85BFC972-3907-A05F-F2AA-852690B63C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6714" y="3709529"/>
            <a:ext cx="1405500" cy="1405500"/>
          </a:xfrm>
          <a:prstGeom prst="rect">
            <a:avLst/>
          </a:prstGeom>
        </p:spPr>
      </p:pic>
      <p:sp>
        <p:nvSpPr>
          <p:cNvPr id="3" name="TextBox 2">
            <a:extLst>
              <a:ext uri="{FF2B5EF4-FFF2-40B4-BE49-F238E27FC236}">
                <a16:creationId xmlns:a16="http://schemas.microsoft.com/office/drawing/2014/main" id="{30F95B93-64A4-A914-B8FB-B31B1E203CF6}"/>
              </a:ext>
            </a:extLst>
          </p:cNvPr>
          <p:cNvSpPr txBox="1"/>
          <p:nvPr/>
        </p:nvSpPr>
        <p:spPr>
          <a:xfrm>
            <a:off x="661431" y="5953958"/>
            <a:ext cx="3608110" cy="494751"/>
          </a:xfrm>
          <a:prstGeom prst="rect">
            <a:avLst/>
          </a:prstGeom>
          <a:noFill/>
        </p:spPr>
        <p:txBody>
          <a:bodyPr wrap="square" rtlCol="0">
            <a:spAutoFit/>
          </a:bodyPr>
          <a:lstStyle/>
          <a:p>
            <a:pPr>
              <a:lnSpc>
                <a:spcPct val="120000"/>
              </a:lnSpc>
            </a:pPr>
            <a:r>
              <a:rPr lang="en-US" sz="2400" b="1">
                <a:solidFill>
                  <a:schemeClr val="tx1"/>
                </a:solidFill>
              </a:rPr>
              <a:t>Enabled by Default!</a:t>
            </a:r>
          </a:p>
        </p:txBody>
      </p:sp>
      <p:pic>
        <p:nvPicPr>
          <p:cNvPr id="32" name="Picture 31" descr="A white rectangular sign with black text&#10;&#10;Description automatically generated">
            <a:extLst>
              <a:ext uri="{FF2B5EF4-FFF2-40B4-BE49-F238E27FC236}">
                <a16:creationId xmlns:a16="http://schemas.microsoft.com/office/drawing/2014/main" id="{E739B3B6-23AA-0D50-0A55-9FC0532538EB}"/>
              </a:ext>
            </a:extLst>
          </p:cNvPr>
          <p:cNvPicPr>
            <a:picLocks noChangeAspect="1"/>
          </p:cNvPicPr>
          <p:nvPr/>
        </p:nvPicPr>
        <p:blipFill rotWithShape="1">
          <a:blip r:embed="rId8"/>
          <a:srcRect t="10394" r="-71" b="9541"/>
          <a:stretch/>
        </p:blipFill>
        <p:spPr>
          <a:xfrm>
            <a:off x="1864948" y="864019"/>
            <a:ext cx="8454255" cy="2687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1874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3C837-DCFC-06B7-E962-082B65E0D26C}"/>
              </a:ext>
            </a:extLst>
          </p:cNvPr>
          <p:cNvSpPr>
            <a:spLocks noGrp="1"/>
          </p:cNvSpPr>
          <p:nvPr>
            <p:ph type="title"/>
          </p:nvPr>
        </p:nvSpPr>
        <p:spPr/>
        <p:txBody>
          <a:bodyPr/>
          <a:lstStyle/>
          <a:p>
            <a:r>
              <a:rPr lang="en-US"/>
              <a:t>Chrome’s Password Leak Detection</a:t>
            </a:r>
          </a:p>
        </p:txBody>
      </p:sp>
      <p:sp>
        <p:nvSpPr>
          <p:cNvPr id="25" name="Rectangle: Rounded Corners 24">
            <a:extLst>
              <a:ext uri="{FF2B5EF4-FFF2-40B4-BE49-F238E27FC236}">
                <a16:creationId xmlns:a16="http://schemas.microsoft.com/office/drawing/2014/main" id="{E3C23759-F414-DE43-76E9-3BE361CDC5A2}"/>
              </a:ext>
            </a:extLst>
          </p:cNvPr>
          <p:cNvSpPr/>
          <p:nvPr/>
        </p:nvSpPr>
        <p:spPr>
          <a:xfrm>
            <a:off x="7081000" y="2812261"/>
            <a:ext cx="4343400" cy="782055"/>
          </a:xfrm>
          <a:prstGeom prst="roundRect">
            <a:avLst/>
          </a:prstGeom>
          <a:solidFill>
            <a:srgbClr val="FF9900"/>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defTabSz="914400" rtl="0" eaLnBrk="1" fontAlgn="base" latinLnBrk="0" hangingPunct="1">
              <a:lnSpc>
                <a:spcPct val="85000"/>
              </a:lnSpc>
              <a:spcBef>
                <a:spcPct val="0"/>
              </a:spcBef>
              <a:spcAft>
                <a:spcPct val="0"/>
              </a:spcAft>
              <a:buClrTx/>
              <a:buSzTx/>
              <a:buFontTx/>
              <a:buNone/>
              <a:tabLst/>
            </a:pPr>
            <a:r>
              <a:rPr lang="en-US">
                <a:solidFill>
                  <a:schemeClr val="bg1"/>
                </a:solidFill>
              </a:rPr>
              <a:t>Hash-to-curve</a:t>
            </a:r>
            <a:endParaRPr kumimoji="0" lang="en-US" sz="2800" b="0" i="0" u="none" strike="noStrike" cap="none" normalizeH="0" baseline="0">
              <a:ln>
                <a:noFill/>
              </a:ln>
              <a:solidFill>
                <a:schemeClr val="bg1"/>
              </a:solidFill>
              <a:effectLst/>
              <a:latin typeface="Arial" charset="0"/>
            </a:endParaRPr>
          </a:p>
        </p:txBody>
      </p:sp>
      <p:sp>
        <p:nvSpPr>
          <p:cNvPr id="26" name="Rectangle: Rounded Corners 25">
            <a:extLst>
              <a:ext uri="{FF2B5EF4-FFF2-40B4-BE49-F238E27FC236}">
                <a16:creationId xmlns:a16="http://schemas.microsoft.com/office/drawing/2014/main" id="{A2C5E265-304F-0D7E-829E-86B0A8FCA535}"/>
              </a:ext>
            </a:extLst>
          </p:cNvPr>
          <p:cNvSpPr/>
          <p:nvPr/>
        </p:nvSpPr>
        <p:spPr>
          <a:xfrm>
            <a:off x="7081000" y="1831614"/>
            <a:ext cx="4343400" cy="782055"/>
          </a:xfrm>
          <a:prstGeom prst="roundRect">
            <a:avLst/>
          </a:prstGeom>
          <a:solidFill>
            <a:srgbClr val="0070C0"/>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defTabSz="914400" rtl="0" eaLnBrk="1" fontAlgn="base" latinLnBrk="0" hangingPunct="1">
              <a:lnSpc>
                <a:spcPct val="85000"/>
              </a:lnSpc>
              <a:spcBef>
                <a:spcPct val="0"/>
              </a:spcBef>
              <a:spcAft>
                <a:spcPct val="0"/>
              </a:spcAft>
              <a:buClrTx/>
              <a:buSzTx/>
              <a:buFontTx/>
              <a:buNone/>
              <a:tabLst/>
            </a:pPr>
            <a:r>
              <a:rPr kumimoji="0" lang="en-US" sz="2800" b="0" i="0" u="none" strike="noStrike" cap="none" normalizeH="0" baseline="0">
                <a:ln>
                  <a:noFill/>
                </a:ln>
                <a:solidFill>
                  <a:schemeClr val="bg1"/>
                </a:solidFill>
                <a:effectLst/>
                <a:latin typeface="Arial" charset="0"/>
              </a:rPr>
              <a:t>Memory-hard Hashing</a:t>
            </a:r>
          </a:p>
        </p:txBody>
      </p:sp>
      <p:sp>
        <p:nvSpPr>
          <p:cNvPr id="27" name="Rectangle: Rounded Corners 26">
            <a:extLst>
              <a:ext uri="{FF2B5EF4-FFF2-40B4-BE49-F238E27FC236}">
                <a16:creationId xmlns:a16="http://schemas.microsoft.com/office/drawing/2014/main" id="{F3EAAFEF-FDD7-36C7-6207-D6F14D33C293}"/>
              </a:ext>
            </a:extLst>
          </p:cNvPr>
          <p:cNvSpPr/>
          <p:nvPr/>
        </p:nvSpPr>
        <p:spPr>
          <a:xfrm>
            <a:off x="7063739" y="3768086"/>
            <a:ext cx="4343400" cy="782055"/>
          </a:xfrm>
          <a:prstGeom prst="roundRect">
            <a:avLst/>
          </a:prstGeom>
          <a:solidFill>
            <a:srgbClr val="4B4BB3"/>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defTabSz="914400" rtl="0" eaLnBrk="1" fontAlgn="base" latinLnBrk="0" hangingPunct="1">
              <a:lnSpc>
                <a:spcPct val="85000"/>
              </a:lnSpc>
              <a:spcBef>
                <a:spcPct val="0"/>
              </a:spcBef>
              <a:spcAft>
                <a:spcPct val="0"/>
              </a:spcAft>
              <a:buClrTx/>
              <a:buSzTx/>
              <a:buFontTx/>
              <a:buNone/>
              <a:tabLst/>
            </a:pPr>
            <a:r>
              <a:rPr kumimoji="0" lang="en-US" sz="2800" b="0" i="0" u="none" strike="noStrike" cap="none" normalizeH="0" baseline="0">
                <a:ln>
                  <a:noFill/>
                </a:ln>
                <a:solidFill>
                  <a:schemeClr val="bg1"/>
                </a:solidFill>
                <a:effectLst/>
                <a:latin typeface="Arial" charset="0"/>
              </a:rPr>
              <a:t>Private Set Intersection</a:t>
            </a:r>
          </a:p>
        </p:txBody>
      </p:sp>
      <p:sp>
        <p:nvSpPr>
          <p:cNvPr id="28" name="Rectangle: Rounded Corners 27">
            <a:extLst>
              <a:ext uri="{FF2B5EF4-FFF2-40B4-BE49-F238E27FC236}">
                <a16:creationId xmlns:a16="http://schemas.microsoft.com/office/drawing/2014/main" id="{587BC47C-5CC1-631D-3C0E-6E32BBC712FF}"/>
              </a:ext>
            </a:extLst>
          </p:cNvPr>
          <p:cNvSpPr/>
          <p:nvPr/>
        </p:nvSpPr>
        <p:spPr>
          <a:xfrm>
            <a:off x="6804282" y="1512715"/>
            <a:ext cx="4854318" cy="3189825"/>
          </a:xfrm>
          <a:prstGeom prst="roundRect">
            <a:avLst/>
          </a:prstGeom>
          <a:ln w="38100">
            <a:solidFill>
              <a:srgbClr val="FF0000"/>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FF0000"/>
              </a:solidFill>
              <a:effectLst/>
              <a:latin typeface="Arial" charset="0"/>
            </a:endParaRPr>
          </a:p>
        </p:txBody>
      </p:sp>
      <p:sp>
        <p:nvSpPr>
          <p:cNvPr id="29" name="TextBox 28">
            <a:extLst>
              <a:ext uri="{FF2B5EF4-FFF2-40B4-BE49-F238E27FC236}">
                <a16:creationId xmlns:a16="http://schemas.microsoft.com/office/drawing/2014/main" id="{7DEAFBBC-F648-CA8C-5577-F14C9CE06307}"/>
              </a:ext>
            </a:extLst>
          </p:cNvPr>
          <p:cNvSpPr txBox="1"/>
          <p:nvPr/>
        </p:nvSpPr>
        <p:spPr>
          <a:xfrm>
            <a:off x="6545022" y="4876310"/>
            <a:ext cx="5415356" cy="937949"/>
          </a:xfrm>
          <a:prstGeom prst="rect">
            <a:avLst/>
          </a:prstGeom>
          <a:noFill/>
        </p:spPr>
        <p:txBody>
          <a:bodyPr wrap="square" rtlCol="0">
            <a:spAutoFit/>
          </a:bodyPr>
          <a:lstStyle/>
          <a:p>
            <a:pPr>
              <a:lnSpc>
                <a:spcPct val="120000"/>
              </a:lnSpc>
            </a:pPr>
            <a:r>
              <a:rPr lang="en-US" sz="2400" b="1">
                <a:solidFill>
                  <a:srgbClr val="FF0000"/>
                </a:solidFill>
              </a:rPr>
              <a:t>Is Password Leak Detection secure against side-channel attacks?</a:t>
            </a:r>
          </a:p>
        </p:txBody>
      </p:sp>
      <p:grpSp>
        <p:nvGrpSpPr>
          <p:cNvPr id="6" name="Group 5">
            <a:extLst>
              <a:ext uri="{FF2B5EF4-FFF2-40B4-BE49-F238E27FC236}">
                <a16:creationId xmlns:a16="http://schemas.microsoft.com/office/drawing/2014/main" id="{B7B19E79-99CC-4DD0-ADA4-9CFD756BF901}"/>
              </a:ext>
            </a:extLst>
          </p:cNvPr>
          <p:cNvGrpSpPr/>
          <p:nvPr/>
        </p:nvGrpSpPr>
        <p:grpSpPr>
          <a:xfrm>
            <a:off x="457200" y="1143000"/>
            <a:ext cx="5791200" cy="2514600"/>
            <a:chOff x="457200" y="1143000"/>
            <a:chExt cx="5791200" cy="2514600"/>
          </a:xfrm>
        </p:grpSpPr>
        <p:pic>
          <p:nvPicPr>
            <p:cNvPr id="7" name="Graphic 6" descr="User with solid fill">
              <a:extLst>
                <a:ext uri="{FF2B5EF4-FFF2-40B4-BE49-F238E27FC236}">
                  <a16:creationId xmlns:a16="http://schemas.microsoft.com/office/drawing/2014/main" id="{7EADC627-F1A8-D957-37F2-43FF5DD44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956" y="1563672"/>
              <a:ext cx="1467526" cy="1467526"/>
            </a:xfrm>
            <a:prstGeom prst="rect">
              <a:avLst/>
            </a:prstGeom>
          </p:spPr>
        </p:pic>
        <p:pic>
          <p:nvPicPr>
            <p:cNvPr id="8" name="Picture 7" descr="A computer tower with many colorful lights&#10;&#10;Description automatically generated">
              <a:extLst>
                <a:ext uri="{FF2B5EF4-FFF2-40B4-BE49-F238E27FC236}">
                  <a16:creationId xmlns:a16="http://schemas.microsoft.com/office/drawing/2014/main" id="{76CFA584-C49F-FCE8-C607-BA61011721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956" y="1645254"/>
              <a:ext cx="1477862" cy="1467526"/>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C927135B-4273-1050-6AE2-39D37AD754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1922" y="2297435"/>
              <a:ext cx="1265861" cy="1265861"/>
            </a:xfrm>
            <a:prstGeom prst="rect">
              <a:avLst/>
            </a:prstGeom>
          </p:spPr>
        </p:pic>
        <p:sp>
          <p:nvSpPr>
            <p:cNvPr id="12" name="Arrow: Right 11">
              <a:extLst>
                <a:ext uri="{FF2B5EF4-FFF2-40B4-BE49-F238E27FC236}">
                  <a16:creationId xmlns:a16="http://schemas.microsoft.com/office/drawing/2014/main" id="{10A6A140-9F82-FD92-FAFE-90C5E050904F}"/>
                </a:ext>
              </a:extLst>
            </p:cNvPr>
            <p:cNvSpPr/>
            <p:nvPr/>
          </p:nvSpPr>
          <p:spPr>
            <a:xfrm>
              <a:off x="2366009" y="2057399"/>
              <a:ext cx="1631090" cy="422449"/>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0" name="Rectangle: Rounded Corners 19">
              <a:extLst>
                <a:ext uri="{FF2B5EF4-FFF2-40B4-BE49-F238E27FC236}">
                  <a16:creationId xmlns:a16="http://schemas.microsoft.com/office/drawing/2014/main" id="{0AB2F776-1DB5-377C-6365-57D99551FEB3}"/>
                </a:ext>
              </a:extLst>
            </p:cNvPr>
            <p:cNvSpPr/>
            <p:nvPr/>
          </p:nvSpPr>
          <p:spPr>
            <a:xfrm>
              <a:off x="457200" y="1143000"/>
              <a:ext cx="5791200" cy="2514600"/>
            </a:xfrm>
            <a:prstGeom prst="roundRect">
              <a:avLst/>
            </a:prstGeom>
            <a:ln w="38100">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2" name="Picture 1" descr="A red face with horns and a black background&#10;&#10;Description automatically generated">
              <a:extLst>
                <a:ext uri="{FF2B5EF4-FFF2-40B4-BE49-F238E27FC236}">
                  <a16:creationId xmlns:a16="http://schemas.microsoft.com/office/drawing/2014/main" id="{0574ACA3-7F08-4DE6-8309-DD48358477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2470" y="1549523"/>
              <a:ext cx="564182" cy="564182"/>
            </a:xfrm>
            <a:prstGeom prst="rect">
              <a:avLst/>
            </a:prstGeom>
          </p:spPr>
        </p:pic>
      </p:grpSp>
      <p:grpSp>
        <p:nvGrpSpPr>
          <p:cNvPr id="9" name="Group 8">
            <a:extLst>
              <a:ext uri="{FF2B5EF4-FFF2-40B4-BE49-F238E27FC236}">
                <a16:creationId xmlns:a16="http://schemas.microsoft.com/office/drawing/2014/main" id="{9D5B2EC5-DFAF-41C9-824A-AD55447B3E7E}"/>
              </a:ext>
            </a:extLst>
          </p:cNvPr>
          <p:cNvGrpSpPr/>
          <p:nvPr/>
        </p:nvGrpSpPr>
        <p:grpSpPr>
          <a:xfrm>
            <a:off x="457200" y="3962400"/>
            <a:ext cx="5791200" cy="2514600"/>
            <a:chOff x="457200" y="3962400"/>
            <a:chExt cx="5791200" cy="2514600"/>
          </a:xfrm>
        </p:grpSpPr>
        <p:pic>
          <p:nvPicPr>
            <p:cNvPr id="13" name="Graphic 12" descr="User with solid fill">
              <a:extLst>
                <a:ext uri="{FF2B5EF4-FFF2-40B4-BE49-F238E27FC236}">
                  <a16:creationId xmlns:a16="http://schemas.microsoft.com/office/drawing/2014/main" id="{70BD0974-28F3-9186-C344-702C0BB713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766" y="4341623"/>
              <a:ext cx="1467526" cy="1467526"/>
            </a:xfrm>
            <a:prstGeom prst="rect">
              <a:avLst/>
            </a:prstGeom>
          </p:spPr>
        </p:pic>
        <p:grpSp>
          <p:nvGrpSpPr>
            <p:cNvPr id="14" name="Group 13">
              <a:extLst>
                <a:ext uri="{FF2B5EF4-FFF2-40B4-BE49-F238E27FC236}">
                  <a16:creationId xmlns:a16="http://schemas.microsoft.com/office/drawing/2014/main" id="{CA8AEEFE-A020-99B3-4E49-BEBA94DAD008}"/>
                </a:ext>
              </a:extLst>
            </p:cNvPr>
            <p:cNvGrpSpPr/>
            <p:nvPr/>
          </p:nvGrpSpPr>
          <p:grpSpPr>
            <a:xfrm>
              <a:off x="4194810" y="4341623"/>
              <a:ext cx="1805818" cy="1549108"/>
              <a:chOff x="3863044" y="2433018"/>
              <a:chExt cx="1805818" cy="1549108"/>
            </a:xfrm>
          </p:grpSpPr>
          <p:pic>
            <p:nvPicPr>
              <p:cNvPr id="15" name="Picture 14" descr="A computer tower with many colorful lights&#10;&#10;Description automatically generated">
                <a:extLst>
                  <a:ext uri="{FF2B5EF4-FFF2-40B4-BE49-F238E27FC236}">
                    <a16:creationId xmlns:a16="http://schemas.microsoft.com/office/drawing/2014/main" id="{18F2151E-0427-AC6C-5D62-9BD66AF47F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2514600"/>
                <a:ext cx="1477862" cy="1467526"/>
              </a:xfrm>
              <a:prstGeom prst="rect">
                <a:avLst/>
              </a:prstGeom>
            </p:spPr>
          </p:pic>
          <p:pic>
            <p:nvPicPr>
              <p:cNvPr id="16" name="Picture 15" descr="A colorful letter g&#10;&#10;Description automatically generated">
                <a:extLst>
                  <a:ext uri="{FF2B5EF4-FFF2-40B4-BE49-F238E27FC236}">
                    <a16:creationId xmlns:a16="http://schemas.microsoft.com/office/drawing/2014/main" id="{9F7315CB-1E36-13D1-0CDD-A435703E33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3044" y="2433018"/>
                <a:ext cx="655912" cy="651325"/>
              </a:xfrm>
              <a:prstGeom prst="rect">
                <a:avLst/>
              </a:prstGeom>
            </p:spPr>
          </p:pic>
        </p:grpSp>
        <p:sp>
          <p:nvSpPr>
            <p:cNvPr id="17" name="Arrow: Right 16">
              <a:extLst>
                <a:ext uri="{FF2B5EF4-FFF2-40B4-BE49-F238E27FC236}">
                  <a16:creationId xmlns:a16="http://schemas.microsoft.com/office/drawing/2014/main" id="{C1A3A539-FAC9-1054-34A3-49E897B589BF}"/>
                </a:ext>
              </a:extLst>
            </p:cNvPr>
            <p:cNvSpPr/>
            <p:nvPr/>
          </p:nvSpPr>
          <p:spPr>
            <a:xfrm rot="10800000">
              <a:off x="2366010" y="4835350"/>
              <a:ext cx="1631089" cy="422449"/>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19" name="Graphic 18" descr="Database with solid fill">
              <a:extLst>
                <a:ext uri="{FF2B5EF4-FFF2-40B4-BE49-F238E27FC236}">
                  <a16:creationId xmlns:a16="http://schemas.microsoft.com/office/drawing/2014/main" id="{8177E905-4F6C-EC1E-549E-4619FBA266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65851" y="5257800"/>
              <a:ext cx="914400" cy="914400"/>
            </a:xfrm>
            <a:prstGeom prst="rect">
              <a:avLst/>
            </a:prstGeom>
          </p:spPr>
        </p:pic>
        <p:sp>
          <p:nvSpPr>
            <p:cNvPr id="21" name="Rectangle: Rounded Corners 20">
              <a:extLst>
                <a:ext uri="{FF2B5EF4-FFF2-40B4-BE49-F238E27FC236}">
                  <a16:creationId xmlns:a16="http://schemas.microsoft.com/office/drawing/2014/main" id="{61D659B3-39B9-9E6F-FCC3-299660C26CF1}"/>
                </a:ext>
              </a:extLst>
            </p:cNvPr>
            <p:cNvSpPr/>
            <p:nvPr/>
          </p:nvSpPr>
          <p:spPr>
            <a:xfrm>
              <a:off x="457200" y="3962400"/>
              <a:ext cx="5791200" cy="2514600"/>
            </a:xfrm>
            <a:prstGeom prst="roundRect">
              <a:avLst/>
            </a:prstGeom>
            <a:ln w="38100">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3" name="Picture 2" descr="A red face with horns and a black background&#10;&#10;Description automatically generated">
              <a:extLst>
                <a:ext uri="{FF2B5EF4-FFF2-40B4-BE49-F238E27FC236}">
                  <a16:creationId xmlns:a16="http://schemas.microsoft.com/office/drawing/2014/main" id="{ABDDE65B-D019-2EF5-95ED-C322AB479A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2938" y="4423205"/>
              <a:ext cx="655912" cy="655912"/>
            </a:xfrm>
            <a:prstGeom prst="rect">
              <a:avLst/>
            </a:prstGeom>
          </p:spPr>
        </p:pic>
      </p:grpSp>
      <p:sp>
        <p:nvSpPr>
          <p:cNvPr id="5" name="TextBox 4">
            <a:extLst>
              <a:ext uri="{FF2B5EF4-FFF2-40B4-BE49-F238E27FC236}">
                <a16:creationId xmlns:a16="http://schemas.microsoft.com/office/drawing/2014/main" id="{9C60E505-C6B2-6248-2D0D-085DB23F7CC9}"/>
              </a:ext>
            </a:extLst>
          </p:cNvPr>
          <p:cNvSpPr txBox="1"/>
          <p:nvPr/>
        </p:nvSpPr>
        <p:spPr>
          <a:xfrm>
            <a:off x="8801857" y="5879300"/>
            <a:ext cx="859168" cy="494751"/>
          </a:xfrm>
          <a:prstGeom prst="rect">
            <a:avLst/>
          </a:prstGeom>
          <a:noFill/>
        </p:spPr>
        <p:txBody>
          <a:bodyPr wrap="square" rtlCol="0">
            <a:spAutoFit/>
          </a:bodyPr>
          <a:lstStyle/>
          <a:p>
            <a:pPr>
              <a:lnSpc>
                <a:spcPct val="120000"/>
              </a:lnSpc>
            </a:pPr>
            <a:r>
              <a:rPr lang="en-US" sz="2400" b="1">
                <a:solidFill>
                  <a:srgbClr val="002060"/>
                </a:solidFill>
              </a:rPr>
              <a:t>No!</a:t>
            </a:r>
          </a:p>
        </p:txBody>
      </p:sp>
      <p:sp>
        <p:nvSpPr>
          <p:cNvPr id="23" name="&quot;Not Allowed&quot; Symbol 22">
            <a:extLst>
              <a:ext uri="{FF2B5EF4-FFF2-40B4-BE49-F238E27FC236}">
                <a16:creationId xmlns:a16="http://schemas.microsoft.com/office/drawing/2014/main" id="{130A9708-276E-0D2A-5362-F1C736B67E94}"/>
              </a:ext>
            </a:extLst>
          </p:cNvPr>
          <p:cNvSpPr/>
          <p:nvPr/>
        </p:nvSpPr>
        <p:spPr>
          <a:xfrm>
            <a:off x="2416869" y="1534860"/>
            <a:ext cx="1529369" cy="1467525"/>
          </a:xfrm>
          <a:prstGeom prst="noSmoking">
            <a:avLst>
              <a:gd name="adj" fmla="val 8391"/>
            </a:avLst>
          </a:prstGeom>
          <a:solidFill>
            <a:srgbClr val="FF0000"/>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4" name="&quot;Not Allowed&quot; Symbol 23">
            <a:extLst>
              <a:ext uri="{FF2B5EF4-FFF2-40B4-BE49-F238E27FC236}">
                <a16:creationId xmlns:a16="http://schemas.microsoft.com/office/drawing/2014/main" id="{539579AF-4D59-CED9-69F8-71D06A6AE6E8}"/>
              </a:ext>
            </a:extLst>
          </p:cNvPr>
          <p:cNvSpPr/>
          <p:nvPr/>
        </p:nvSpPr>
        <p:spPr>
          <a:xfrm>
            <a:off x="2416869" y="4411775"/>
            <a:ext cx="1529369" cy="1467525"/>
          </a:xfrm>
          <a:prstGeom prst="noSmoking">
            <a:avLst>
              <a:gd name="adj" fmla="val 7782"/>
            </a:avLst>
          </a:prstGeom>
          <a:solidFill>
            <a:srgbClr val="FF0000"/>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Tree>
    <p:extLst>
      <p:ext uri="{BB962C8B-B14F-4D97-AF65-F5344CB8AC3E}">
        <p14:creationId xmlns:p14="http://schemas.microsoft.com/office/powerpoint/2010/main" val="7666480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5"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1" descr="User with solid fill">
            <a:extLst>
              <a:ext uri="{FF2B5EF4-FFF2-40B4-BE49-F238E27FC236}">
                <a16:creationId xmlns:a16="http://schemas.microsoft.com/office/drawing/2014/main" id="{86605F7A-EA3D-2602-E3AB-78A6FF937F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7211" y="731326"/>
            <a:ext cx="879720" cy="879720"/>
          </a:xfrm>
          <a:prstGeom prst="rect">
            <a:avLst/>
          </a:prstGeom>
        </p:spPr>
      </p:pic>
      <p:sp>
        <p:nvSpPr>
          <p:cNvPr id="2" name="Title 1">
            <a:extLst>
              <a:ext uri="{FF2B5EF4-FFF2-40B4-BE49-F238E27FC236}">
                <a16:creationId xmlns:a16="http://schemas.microsoft.com/office/drawing/2014/main" id="{DB81AB9E-C94A-FDAB-B089-74007F6D7E15}"/>
              </a:ext>
            </a:extLst>
          </p:cNvPr>
          <p:cNvSpPr>
            <a:spLocks noGrp="1"/>
          </p:cNvSpPr>
          <p:nvPr>
            <p:ph type="title"/>
          </p:nvPr>
        </p:nvSpPr>
        <p:spPr/>
        <p:txBody>
          <a:bodyPr/>
          <a:lstStyle/>
          <a:p>
            <a:r>
              <a:rPr lang="en-US"/>
              <a:t>The Protocol in a Nutshell</a:t>
            </a:r>
          </a:p>
        </p:txBody>
      </p:sp>
      <p:pic>
        <p:nvPicPr>
          <p:cNvPr id="8" name="Picture 7" descr="A close up of food&#10;&#10;Description automatically generated">
            <a:extLst>
              <a:ext uri="{FF2B5EF4-FFF2-40B4-BE49-F238E27FC236}">
                <a16:creationId xmlns:a16="http://schemas.microsoft.com/office/drawing/2014/main" id="{6EF092E5-1C90-0C66-6DE3-0FF0E3C043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53481" y="1092329"/>
            <a:ext cx="1669736" cy="782055"/>
          </a:xfrm>
          <a:prstGeom prst="rect">
            <a:avLst/>
          </a:prstGeom>
        </p:spPr>
      </p:pic>
      <p:sp>
        <p:nvSpPr>
          <p:cNvPr id="9" name="Arrow: Right 8">
            <a:extLst>
              <a:ext uri="{FF2B5EF4-FFF2-40B4-BE49-F238E27FC236}">
                <a16:creationId xmlns:a16="http://schemas.microsoft.com/office/drawing/2014/main" id="{2288CA99-4A03-ACFA-CEE7-CEA3646D7CA2}"/>
              </a:ext>
            </a:extLst>
          </p:cNvPr>
          <p:cNvSpPr/>
          <p:nvPr/>
        </p:nvSpPr>
        <p:spPr>
          <a:xfrm>
            <a:off x="1630291" y="1329188"/>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10" name="TextBox 9">
            <a:extLst>
              <a:ext uri="{FF2B5EF4-FFF2-40B4-BE49-F238E27FC236}">
                <a16:creationId xmlns:a16="http://schemas.microsoft.com/office/drawing/2014/main" id="{16AB92ED-E5D8-13A5-24A1-83F3FDFC5B78}"/>
              </a:ext>
            </a:extLst>
          </p:cNvPr>
          <p:cNvSpPr txBox="1"/>
          <p:nvPr/>
        </p:nvSpPr>
        <p:spPr>
          <a:xfrm>
            <a:off x="423514" y="2179759"/>
            <a:ext cx="2248513" cy="1381147"/>
          </a:xfrm>
          <a:prstGeom prst="rect">
            <a:avLst/>
          </a:prstGeom>
          <a:noFill/>
        </p:spPr>
        <p:txBody>
          <a:bodyPr wrap="square" rtlCol="0">
            <a:spAutoFit/>
          </a:bodyPr>
          <a:lstStyle/>
          <a:p>
            <a:pPr>
              <a:lnSpc>
                <a:spcPct val="120000"/>
              </a:lnSpc>
            </a:pPr>
            <a:r>
              <a:rPr lang="en-US" sz="2400" b="1" dirty="0">
                <a:solidFill>
                  <a:schemeClr val="tx1"/>
                </a:solidFill>
              </a:rPr>
              <a:t>Memory-hard Hashing: </a:t>
            </a:r>
            <a:r>
              <a:rPr lang="en-US" sz="2400" dirty="0">
                <a:solidFill>
                  <a:schemeClr val="tx1"/>
                </a:solidFill>
              </a:rPr>
              <a:t>Scrypt</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834C1A9B-4498-7F98-C8A7-C71A783A2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630" y="4093869"/>
            <a:ext cx="914400" cy="914400"/>
          </a:xfrm>
          <a:prstGeom prst="rect">
            <a:avLst/>
          </a:prstGeom>
        </p:spPr>
      </p:pic>
      <p:grpSp>
        <p:nvGrpSpPr>
          <p:cNvPr id="16" name="Group 15">
            <a:extLst>
              <a:ext uri="{FF2B5EF4-FFF2-40B4-BE49-F238E27FC236}">
                <a16:creationId xmlns:a16="http://schemas.microsoft.com/office/drawing/2014/main" id="{851DD5FC-81D2-AF5F-4450-2D197DD941B0}"/>
              </a:ext>
            </a:extLst>
          </p:cNvPr>
          <p:cNvGrpSpPr/>
          <p:nvPr/>
        </p:nvGrpSpPr>
        <p:grpSpPr>
          <a:xfrm>
            <a:off x="3833963" y="5305156"/>
            <a:ext cx="1179487" cy="976798"/>
            <a:chOff x="3863044" y="2433018"/>
            <a:chExt cx="1805818" cy="1549108"/>
          </a:xfrm>
        </p:grpSpPr>
        <p:pic>
          <p:nvPicPr>
            <p:cNvPr id="17" name="Picture 16" descr="A computer tower with many colorful lights&#10;&#10;Description automatically generated">
              <a:extLst>
                <a:ext uri="{FF2B5EF4-FFF2-40B4-BE49-F238E27FC236}">
                  <a16:creationId xmlns:a16="http://schemas.microsoft.com/office/drawing/2014/main" id="{6E242BC9-6FF0-E813-5540-69FBFA8656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000" y="2514600"/>
              <a:ext cx="1477862" cy="1467526"/>
            </a:xfrm>
            <a:prstGeom prst="rect">
              <a:avLst/>
            </a:prstGeom>
          </p:spPr>
        </p:pic>
        <p:pic>
          <p:nvPicPr>
            <p:cNvPr id="18" name="Picture 17" descr="A colorful letter g&#10;&#10;Description automatically generated">
              <a:extLst>
                <a:ext uri="{FF2B5EF4-FFF2-40B4-BE49-F238E27FC236}">
                  <a16:creationId xmlns:a16="http://schemas.microsoft.com/office/drawing/2014/main" id="{F944E1C2-6485-40D1-84E3-D95389270C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3044" y="2433018"/>
              <a:ext cx="655912" cy="651325"/>
            </a:xfrm>
            <a:prstGeom prst="rect">
              <a:avLst/>
            </a:prstGeom>
          </p:spPr>
        </p:pic>
      </p:grpSp>
      <p:sp>
        <p:nvSpPr>
          <p:cNvPr id="21" name="Arrow: Right 20">
            <a:extLst>
              <a:ext uri="{FF2B5EF4-FFF2-40B4-BE49-F238E27FC236}">
                <a16:creationId xmlns:a16="http://schemas.microsoft.com/office/drawing/2014/main" id="{331ABD99-7BBC-E7A7-F261-C5724C0AD4A5}"/>
              </a:ext>
            </a:extLst>
          </p:cNvPr>
          <p:cNvSpPr/>
          <p:nvPr/>
        </p:nvSpPr>
        <p:spPr>
          <a:xfrm>
            <a:off x="4585753" y="1330582"/>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2" name="Arrow: Right 21">
            <a:extLst>
              <a:ext uri="{FF2B5EF4-FFF2-40B4-BE49-F238E27FC236}">
                <a16:creationId xmlns:a16="http://schemas.microsoft.com/office/drawing/2014/main" id="{F60AA526-D736-E9B0-474A-4E48142D40F0}"/>
              </a:ext>
            </a:extLst>
          </p:cNvPr>
          <p:cNvSpPr/>
          <p:nvPr/>
        </p:nvSpPr>
        <p:spPr>
          <a:xfrm rot="9087657">
            <a:off x="2043222" y="3715498"/>
            <a:ext cx="3038068"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4" name="TextBox 23">
            <a:extLst>
              <a:ext uri="{FF2B5EF4-FFF2-40B4-BE49-F238E27FC236}">
                <a16:creationId xmlns:a16="http://schemas.microsoft.com/office/drawing/2014/main" id="{23BCB85E-5DB6-6029-CE5E-FAF2CCF782DE}"/>
              </a:ext>
            </a:extLst>
          </p:cNvPr>
          <p:cNvSpPr txBox="1"/>
          <p:nvPr/>
        </p:nvSpPr>
        <p:spPr>
          <a:xfrm>
            <a:off x="185324" y="4914468"/>
            <a:ext cx="1967840" cy="1824346"/>
          </a:xfrm>
          <a:prstGeom prst="rect">
            <a:avLst/>
          </a:prstGeom>
          <a:noFill/>
        </p:spPr>
        <p:txBody>
          <a:bodyPr wrap="square" rtlCol="0">
            <a:spAutoFit/>
          </a:bodyPr>
          <a:lstStyle/>
          <a:p>
            <a:pPr>
              <a:lnSpc>
                <a:spcPct val="120000"/>
              </a:lnSpc>
            </a:pPr>
            <a:r>
              <a:rPr lang="en-US" sz="2400" b="1" dirty="0">
                <a:solidFill>
                  <a:schemeClr val="tx1"/>
                </a:solidFill>
              </a:rPr>
              <a:t>PSI Step 2:</a:t>
            </a:r>
          </a:p>
          <a:p>
            <a:pPr>
              <a:lnSpc>
                <a:spcPct val="120000"/>
              </a:lnSpc>
            </a:pPr>
            <a:r>
              <a:rPr lang="en-US" sz="2400" dirty="0">
                <a:solidFill>
                  <a:schemeClr val="tx1"/>
                </a:solidFill>
              </a:rPr>
              <a:t>Blind with Scalar Multiplication</a:t>
            </a:r>
          </a:p>
        </p:txBody>
      </p:sp>
      <p:grpSp>
        <p:nvGrpSpPr>
          <p:cNvPr id="26" name="Group 25">
            <a:extLst>
              <a:ext uri="{FF2B5EF4-FFF2-40B4-BE49-F238E27FC236}">
                <a16:creationId xmlns:a16="http://schemas.microsoft.com/office/drawing/2014/main" id="{AD6626FE-29BF-B711-B4A3-D0198DE131FD}"/>
              </a:ext>
            </a:extLst>
          </p:cNvPr>
          <p:cNvGrpSpPr/>
          <p:nvPr/>
        </p:nvGrpSpPr>
        <p:grpSpPr>
          <a:xfrm>
            <a:off x="2529646" y="2747884"/>
            <a:ext cx="1210326" cy="1085578"/>
            <a:chOff x="2306485" y="3713984"/>
            <a:chExt cx="2113708" cy="1775059"/>
          </a:xfrm>
        </p:grpSpPr>
        <p:pic>
          <p:nvPicPr>
            <p:cNvPr id="5" name="Picture 4" descr="A close-up of a chip&#10;&#10;Description automatically generated">
              <a:extLst>
                <a:ext uri="{FF2B5EF4-FFF2-40B4-BE49-F238E27FC236}">
                  <a16:creationId xmlns:a16="http://schemas.microsoft.com/office/drawing/2014/main" id="{BC30EB9F-4DD9-715A-B822-A3275645F9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2671" y="3910941"/>
              <a:ext cx="1687522" cy="1381147"/>
            </a:xfrm>
            <a:prstGeom prst="rect">
              <a:avLst/>
            </a:prstGeom>
          </p:spPr>
        </p:pic>
        <p:sp>
          <p:nvSpPr>
            <p:cNvPr id="6" name="Multiplication Sign 5">
              <a:extLst>
                <a:ext uri="{FF2B5EF4-FFF2-40B4-BE49-F238E27FC236}">
                  <a16:creationId xmlns:a16="http://schemas.microsoft.com/office/drawing/2014/main" id="{0B7E95F7-1EE5-FF2C-486A-E1645611A612}"/>
                </a:ext>
              </a:extLst>
            </p:cNvPr>
            <p:cNvSpPr/>
            <p:nvPr/>
          </p:nvSpPr>
          <p:spPr>
            <a:xfrm>
              <a:off x="2306485" y="3713984"/>
              <a:ext cx="1747848" cy="1775059"/>
            </a:xfrm>
            <a:prstGeom prst="mathMultiply">
              <a:avLst>
                <a:gd name="adj1" fmla="val 13273"/>
              </a:avLst>
            </a:prstGeom>
            <a:solidFill>
              <a:srgbClr val="960000"/>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grpSp>
      <p:grpSp>
        <p:nvGrpSpPr>
          <p:cNvPr id="3" name="Group 2">
            <a:extLst>
              <a:ext uri="{FF2B5EF4-FFF2-40B4-BE49-F238E27FC236}">
                <a16:creationId xmlns:a16="http://schemas.microsoft.com/office/drawing/2014/main" id="{304A0802-F05A-43B7-4455-ABCD44E8684C}"/>
              </a:ext>
            </a:extLst>
          </p:cNvPr>
          <p:cNvGrpSpPr/>
          <p:nvPr/>
        </p:nvGrpSpPr>
        <p:grpSpPr>
          <a:xfrm>
            <a:off x="2736212" y="1662307"/>
            <a:ext cx="1097751" cy="1338598"/>
            <a:chOff x="914946" y="3635689"/>
            <a:chExt cx="1459131" cy="1729787"/>
          </a:xfrm>
        </p:grpSpPr>
        <p:pic>
          <p:nvPicPr>
            <p:cNvPr id="7" name="Picture 6" descr="A green computer chips&#10;&#10;Description automatically generated with medium confidence">
              <a:extLst>
                <a:ext uri="{FF2B5EF4-FFF2-40B4-BE49-F238E27FC236}">
                  <a16:creationId xmlns:a16="http://schemas.microsoft.com/office/drawing/2014/main" id="{9DEBF265-7B79-B50D-9F40-94EEDD0977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946" y="3635689"/>
              <a:ext cx="1402824" cy="1402824"/>
            </a:xfrm>
            <a:prstGeom prst="rect">
              <a:avLst/>
            </a:prstGeom>
          </p:spPr>
        </p:pic>
        <p:pic>
          <p:nvPicPr>
            <p:cNvPr id="11" name="Picture 10" descr="A green computer chips&#10;&#10;Description automatically generated with medium confidence">
              <a:extLst>
                <a:ext uri="{FF2B5EF4-FFF2-40B4-BE49-F238E27FC236}">
                  <a16:creationId xmlns:a16="http://schemas.microsoft.com/office/drawing/2014/main" id="{13004A0B-6D31-9D5C-6D81-E6CC0C88D2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253" y="3962652"/>
              <a:ext cx="1402824" cy="1402824"/>
            </a:xfrm>
            <a:prstGeom prst="rect">
              <a:avLst/>
            </a:prstGeom>
          </p:spPr>
        </p:pic>
      </p:grpSp>
      <p:grpSp>
        <p:nvGrpSpPr>
          <p:cNvPr id="12" name="Group 11">
            <a:extLst>
              <a:ext uri="{FF2B5EF4-FFF2-40B4-BE49-F238E27FC236}">
                <a16:creationId xmlns:a16="http://schemas.microsoft.com/office/drawing/2014/main" id="{A57232A5-E5C2-59FF-A8F0-7C0FC2362D20}"/>
              </a:ext>
            </a:extLst>
          </p:cNvPr>
          <p:cNvGrpSpPr/>
          <p:nvPr/>
        </p:nvGrpSpPr>
        <p:grpSpPr>
          <a:xfrm>
            <a:off x="5408688" y="578442"/>
            <a:ext cx="2056197" cy="2008610"/>
            <a:chOff x="6116028" y="708354"/>
            <a:chExt cx="2056197" cy="2008610"/>
          </a:xfrm>
        </p:grpSpPr>
        <p:pic>
          <p:nvPicPr>
            <p:cNvPr id="28" name="Picture 27" descr="A graph of a function&#10;&#10;Description automatically generated">
              <a:extLst>
                <a:ext uri="{FF2B5EF4-FFF2-40B4-BE49-F238E27FC236}">
                  <a16:creationId xmlns:a16="http://schemas.microsoft.com/office/drawing/2014/main" id="{142F3D71-9A9C-4102-4FE1-DBF42BC30F4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381524" y="983849"/>
              <a:ext cx="1790701" cy="1733115"/>
            </a:xfrm>
            <a:prstGeom prst="rect">
              <a:avLst/>
            </a:prstGeom>
          </p:spPr>
        </p:pic>
        <p:sp>
          <p:nvSpPr>
            <p:cNvPr id="32" name="Oval 31">
              <a:extLst>
                <a:ext uri="{FF2B5EF4-FFF2-40B4-BE49-F238E27FC236}">
                  <a16:creationId xmlns:a16="http://schemas.microsoft.com/office/drawing/2014/main" id="{A1224A10-9494-728C-7B05-CAEA91C00AC7}"/>
                </a:ext>
              </a:extLst>
            </p:cNvPr>
            <p:cNvSpPr/>
            <p:nvPr/>
          </p:nvSpPr>
          <p:spPr>
            <a:xfrm>
              <a:off x="6868495" y="1302197"/>
              <a:ext cx="282298" cy="294572"/>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035D454-A679-5A6C-CE22-B43252177CB9}"/>
                    </a:ext>
                  </a:extLst>
                </p:cNvPr>
                <p:cNvSpPr txBox="1"/>
                <p:nvPr/>
              </p:nvSpPr>
              <p:spPr>
                <a:xfrm>
                  <a:off x="6116028" y="708354"/>
                  <a:ext cx="1024136" cy="683264"/>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oMath>
                    </m:oMathPara>
                  </a14:m>
                  <a:endParaRPr lang="en-US" sz="3200" b="1">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33" name="TextBox 32">
                  <a:extLst>
                    <a:ext uri="{FF2B5EF4-FFF2-40B4-BE49-F238E27FC236}">
                      <a16:creationId xmlns:a16="http://schemas.microsoft.com/office/drawing/2014/main" id="{8035D454-A679-5A6C-CE22-B43252177CB9}"/>
                    </a:ext>
                  </a:extLst>
                </p:cNvPr>
                <p:cNvSpPr txBox="1">
                  <a:spLocks noRot="1" noChangeAspect="1" noMove="1" noResize="1" noEditPoints="1" noAdjustHandles="1" noChangeArrowheads="1" noChangeShapeType="1" noTextEdit="1"/>
                </p:cNvSpPr>
                <p:nvPr/>
              </p:nvSpPr>
              <p:spPr>
                <a:xfrm>
                  <a:off x="6116028" y="708354"/>
                  <a:ext cx="1024136" cy="683264"/>
                </a:xfrm>
                <a:prstGeom prst="rect">
                  <a:avLst/>
                </a:prstGeom>
                <a:blipFill>
                  <a:blip r:embed="rId12"/>
                  <a:stretch>
                    <a:fillRect/>
                  </a:stretch>
                </a:blipFill>
              </p:spPr>
              <p:txBody>
                <a:bodyPr/>
                <a:lstStyle/>
                <a:p>
                  <a:r>
                    <a:rPr lang="en-US">
                      <a:noFill/>
                    </a:rPr>
                    <a:t> </a:t>
                  </a:r>
                </a:p>
              </p:txBody>
            </p:sp>
          </mc:Fallback>
        </mc:AlternateContent>
      </p:grpSp>
      <p:sp>
        <p:nvSpPr>
          <p:cNvPr id="35" name="TextBox 34">
            <a:extLst>
              <a:ext uri="{FF2B5EF4-FFF2-40B4-BE49-F238E27FC236}">
                <a16:creationId xmlns:a16="http://schemas.microsoft.com/office/drawing/2014/main" id="{BC9BF8CC-83C8-264E-FEA6-F25E3212D6FE}"/>
              </a:ext>
            </a:extLst>
          </p:cNvPr>
          <p:cNvSpPr txBox="1"/>
          <p:nvPr/>
        </p:nvSpPr>
        <p:spPr>
          <a:xfrm>
            <a:off x="7742794" y="138375"/>
            <a:ext cx="4347800" cy="494751"/>
          </a:xfrm>
          <a:prstGeom prst="rect">
            <a:avLst/>
          </a:prstGeom>
          <a:noFill/>
        </p:spPr>
        <p:txBody>
          <a:bodyPr wrap="square" rtlCol="0">
            <a:spAutoFit/>
          </a:bodyPr>
          <a:lstStyle/>
          <a:p>
            <a:pPr>
              <a:lnSpc>
                <a:spcPct val="120000"/>
              </a:lnSpc>
            </a:pPr>
            <a:r>
              <a:rPr lang="en-US" sz="2400" b="1">
                <a:solidFill>
                  <a:schemeClr val="tx1"/>
                </a:solidFill>
              </a:rPr>
              <a:t>*PSI: </a:t>
            </a:r>
            <a:r>
              <a:rPr lang="en-US" sz="2400">
                <a:solidFill>
                  <a:schemeClr val="tx1"/>
                </a:solidFill>
              </a:rPr>
              <a:t>Private Set Intersection</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3A9F49-8FC3-DA5E-2530-6742B33BCCE2}"/>
                  </a:ext>
                </a:extLst>
              </p:cNvPr>
              <p:cNvSpPr txBox="1"/>
              <p:nvPr/>
            </p:nvSpPr>
            <p:spPr>
              <a:xfrm>
                <a:off x="1791898" y="5414990"/>
                <a:ext cx="1024136" cy="757130"/>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600" b="1" i="1" smtClean="0">
                              <a:solidFill>
                                <a:schemeClr val="accent4"/>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600" b="1" i="1" smtClean="0">
                              <a:solidFill>
                                <a:schemeClr val="accent4"/>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600" b="1" i="1" smtClean="0">
                              <a:solidFill>
                                <a:schemeClr val="accent4"/>
                              </a:solidFill>
                              <a:latin typeface="Cambria Math" panose="02040503050406030204" pitchFamily="18" charset="0"/>
                              <a:ea typeface="Cascadia Mono" panose="020B0609020000020004" pitchFamily="49" charset="0"/>
                              <a:cs typeface="Cascadia Mono" panose="020B0609020000020004" pitchFamily="49" charset="0"/>
                            </a:rPr>
                            <m:t>𝒂</m:t>
                          </m:r>
                        </m:sup>
                      </m:sSup>
                    </m:oMath>
                  </m:oMathPara>
                </a14:m>
                <a:endParaRPr lang="en-US" sz="3600" b="1" dirty="0">
                  <a:solidFill>
                    <a:schemeClr val="accent4"/>
                  </a:solidFill>
                  <a:latin typeface="+mj-lt"/>
                  <a:ea typeface="Cascadia Mono" panose="020B0609020000020004" pitchFamily="49" charset="0"/>
                  <a:cs typeface="Cascadia Mono" panose="020B0609020000020004" pitchFamily="49" charset="0"/>
                </a:endParaRPr>
              </a:p>
            </p:txBody>
          </p:sp>
        </mc:Choice>
        <mc:Fallback xmlns="">
          <p:sp>
            <p:nvSpPr>
              <p:cNvPr id="38" name="TextBox 37">
                <a:extLst>
                  <a:ext uri="{FF2B5EF4-FFF2-40B4-BE49-F238E27FC236}">
                    <a16:creationId xmlns:a16="http://schemas.microsoft.com/office/drawing/2014/main" id="{A23A9F49-8FC3-DA5E-2530-6742B33BCCE2}"/>
                  </a:ext>
                </a:extLst>
              </p:cNvPr>
              <p:cNvSpPr txBox="1">
                <a:spLocks noRot="1" noChangeAspect="1" noMove="1" noResize="1" noEditPoints="1" noAdjustHandles="1" noChangeArrowheads="1" noChangeShapeType="1" noTextEdit="1"/>
              </p:cNvSpPr>
              <p:nvPr/>
            </p:nvSpPr>
            <p:spPr>
              <a:xfrm>
                <a:off x="1791898" y="5414990"/>
                <a:ext cx="1024136" cy="757130"/>
              </a:xfrm>
              <a:prstGeom prst="rect">
                <a:avLst/>
              </a:prstGeom>
              <a:blipFill>
                <a:blip r:embed="rId13"/>
                <a:stretch>
                  <a:fillRect/>
                </a:stretch>
              </a:blipFill>
            </p:spPr>
            <p:txBody>
              <a:bodyPr/>
              <a:lstStyle/>
              <a:p>
                <a:r>
                  <a:rPr lang="en-US">
                    <a:noFill/>
                  </a:rPr>
                  <a:t> </a:t>
                </a:r>
              </a:p>
            </p:txBody>
          </p:sp>
        </mc:Fallback>
      </mc:AlternateContent>
      <p:sp>
        <p:nvSpPr>
          <p:cNvPr id="29" name="Arrow: Right 28">
            <a:extLst>
              <a:ext uri="{FF2B5EF4-FFF2-40B4-BE49-F238E27FC236}">
                <a16:creationId xmlns:a16="http://schemas.microsoft.com/office/drawing/2014/main" id="{FBEEAFAC-0DD9-AC5A-F6C4-8AAEE8A10D14}"/>
              </a:ext>
            </a:extLst>
          </p:cNvPr>
          <p:cNvSpPr/>
          <p:nvPr/>
        </p:nvSpPr>
        <p:spPr>
          <a:xfrm>
            <a:off x="2738256" y="5641155"/>
            <a:ext cx="1022066" cy="304800"/>
          </a:xfrm>
          <a:prstGeom prst="rightArrow">
            <a:avLst/>
          </a:prstGeom>
          <a:solidFill>
            <a:schemeClr val="accent4"/>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chemeClr val="accent4"/>
              </a:solidFill>
              <a:effectLst/>
              <a:latin typeface="Arial" charset="0"/>
            </a:endParaRPr>
          </a:p>
        </p:txBody>
      </p:sp>
      <p:sp>
        <p:nvSpPr>
          <p:cNvPr id="30" name="TextBox 29">
            <a:extLst>
              <a:ext uri="{FF2B5EF4-FFF2-40B4-BE49-F238E27FC236}">
                <a16:creationId xmlns:a16="http://schemas.microsoft.com/office/drawing/2014/main" id="{B4A7FF0C-27F3-5627-3FAC-B4610FD60AB6}"/>
              </a:ext>
            </a:extLst>
          </p:cNvPr>
          <p:cNvSpPr txBox="1"/>
          <p:nvPr/>
        </p:nvSpPr>
        <p:spPr>
          <a:xfrm>
            <a:off x="4976132" y="5475507"/>
            <a:ext cx="2934642" cy="937949"/>
          </a:xfrm>
          <a:prstGeom prst="rect">
            <a:avLst/>
          </a:prstGeom>
          <a:noFill/>
        </p:spPr>
        <p:txBody>
          <a:bodyPr wrap="square" lIns="91440" tIns="45720" rIns="91440" bIns="45720" rtlCol="0" anchor="t">
            <a:spAutoFit/>
          </a:bodyPr>
          <a:lstStyle/>
          <a:p>
            <a:pPr>
              <a:lnSpc>
                <a:spcPct val="120000"/>
              </a:lnSpc>
            </a:pPr>
            <a:r>
              <a:rPr lang="en-US" sz="2400" b="1" dirty="0">
                <a:solidFill>
                  <a:schemeClr val="tx1"/>
                </a:solidFill>
                <a:latin typeface="Arial"/>
              </a:rPr>
              <a:t>PSI Step 3:</a:t>
            </a:r>
          </a:p>
          <a:p>
            <a:pPr>
              <a:lnSpc>
                <a:spcPct val="120000"/>
              </a:lnSpc>
            </a:pPr>
            <a:r>
              <a:rPr lang="en-US" sz="2400" dirty="0">
                <a:solidFill>
                  <a:schemeClr val="tx1"/>
                </a:solidFill>
                <a:latin typeface="Arial"/>
              </a:rPr>
              <a:t>Server Computation</a:t>
            </a:r>
            <a:endParaRPr lang="en-US" sz="2400" dirty="0">
              <a:solidFill>
                <a:schemeClr val="tx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D458C5B-3F9C-535F-2EF4-56631EC9578E}"/>
                  </a:ext>
                </a:extLst>
              </p:cNvPr>
              <p:cNvSpPr txBox="1"/>
              <p:nvPr/>
            </p:nvSpPr>
            <p:spPr>
              <a:xfrm>
                <a:off x="5121761" y="4043140"/>
                <a:ext cx="2617210" cy="705642"/>
              </a:xfrm>
              <a:prstGeom prst="rect">
                <a:avLst/>
              </a:prstGeom>
              <a:noFill/>
            </p:spPr>
            <p:txBody>
              <a:bodyPr wrap="square" rtlCol="0">
                <a:spAutoFit/>
              </a:bodyPr>
              <a:lstStyle/>
              <a:p>
                <a:pPr algn="l">
                  <a:lnSpc>
                    <a:spcPct val="120000"/>
                  </a:lnSpc>
                </a:pPr>
                <a14:m>
                  <m:oMathPara xmlns:m="http://schemas.openxmlformats.org/officeDocument/2006/math">
                    <m:oMathParaPr>
                      <m:jc m:val="left"/>
                    </m:oMathParaPr>
                    <m:oMath xmlns:m="http://schemas.openxmlformats.org/officeDocument/2006/math">
                      <m:sSup>
                        <m:sSupPr>
                          <m:ctrlPr>
                            <a:rPr lang="en-US" sz="3200" b="1" i="1" smtClean="0">
                              <a:solidFill>
                                <a:srgbClr val="00A44A"/>
                              </a:solidFill>
                              <a:latin typeface="Cambria Math" panose="02040503050406030204" pitchFamily="18" charset="0"/>
                            </a:rPr>
                          </m:ctrlPr>
                        </m:sSupPr>
                        <m:e>
                          <m:r>
                            <a:rPr lang="en-US" sz="3200" b="1" i="1" smtClean="0">
                              <a:solidFill>
                                <a:srgbClr val="00A44A"/>
                              </a:solidFill>
                              <a:latin typeface="Cambria Math" panose="02040503050406030204" pitchFamily="18" charset="0"/>
                            </a:rPr>
                            <m:t>(</m:t>
                          </m:r>
                          <m:sSup>
                            <m:sSupPr>
                              <m:ctrlPr>
                                <a:rPr lang="en-US" sz="3200" b="1" i="1">
                                  <a:solidFill>
                                    <a:srgbClr val="00A44A"/>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𝒂</m:t>
                              </m:r>
                            </m:sup>
                          </m:sSup>
                          <m:r>
                            <a:rPr lang="en-US" sz="3200" b="1" i="1" smtClean="0">
                              <a:solidFill>
                                <a:srgbClr val="00A44A"/>
                              </a:solidFill>
                              <a:latin typeface="Cambria Math" panose="02040503050406030204" pitchFamily="18" charset="0"/>
                            </a:rPr>
                            <m:t>)</m:t>
                          </m:r>
                        </m:e>
                        <m:sup>
                          <m:r>
                            <a:rPr lang="en-US" sz="3200" b="1" i="1" smtClean="0">
                              <a:solidFill>
                                <a:srgbClr val="00A44A"/>
                              </a:solidFill>
                              <a:latin typeface="Cambria Math" panose="02040503050406030204" pitchFamily="18" charset="0"/>
                            </a:rPr>
                            <m:t>𝒃</m:t>
                          </m:r>
                        </m:sup>
                      </m:sSup>
                      <m:r>
                        <a:rPr lang="en-US" sz="3200" b="1" i="1" smtClean="0">
                          <a:solidFill>
                            <a:srgbClr val="00A44A"/>
                          </a:solidFill>
                          <a:latin typeface="Cambria Math" panose="02040503050406030204" pitchFamily="18" charset="0"/>
                        </a:rPr>
                        <m:t>=</m:t>
                      </m:r>
                      <m:sSup>
                        <m:sSupPr>
                          <m:ctrlPr>
                            <a:rPr lang="en-US" sz="3200" b="1" i="1" smtClean="0">
                              <a:solidFill>
                                <a:srgbClr val="00A44A"/>
                              </a:solidFill>
                              <a:latin typeface="Cambria Math" panose="02040503050406030204" pitchFamily="18" charset="0"/>
                            </a:rPr>
                          </m:ctrlPr>
                        </m:sSupPr>
                        <m:e>
                          <m:r>
                            <a:rPr lang="en-US" sz="3200" b="1" i="1" smtClean="0">
                              <a:solidFill>
                                <a:srgbClr val="00A44A"/>
                              </a:solidFill>
                              <a:latin typeface="Cambria Math" panose="02040503050406030204" pitchFamily="18" charset="0"/>
                            </a:rPr>
                            <m:t>𝑸</m:t>
                          </m:r>
                        </m:e>
                        <m:sup>
                          <m:r>
                            <a:rPr lang="en-US" sz="3200" b="1" i="1" smtClean="0">
                              <a:solidFill>
                                <a:srgbClr val="00A44A"/>
                              </a:solidFill>
                              <a:latin typeface="Cambria Math" panose="02040503050406030204" pitchFamily="18" charset="0"/>
                            </a:rPr>
                            <m:t>𝒂𝒃</m:t>
                          </m:r>
                        </m:sup>
                      </m:sSup>
                    </m:oMath>
                  </m:oMathPara>
                </a14:m>
                <a:endParaRPr lang="en-US" sz="3600" b="1" dirty="0">
                  <a:solidFill>
                    <a:srgbClr val="00A44A"/>
                  </a:solidFill>
                  <a:latin typeface="+mj-lt"/>
                  <a:ea typeface="Cascadia Mono" panose="020B0609020000020004" pitchFamily="49" charset="0"/>
                  <a:cs typeface="Cascadia Mono" panose="020B0609020000020004" pitchFamily="49" charset="0"/>
                </a:endParaRPr>
              </a:p>
            </p:txBody>
          </p:sp>
        </mc:Choice>
        <mc:Fallback xmlns="">
          <p:sp>
            <p:nvSpPr>
              <p:cNvPr id="31" name="TextBox 30">
                <a:extLst>
                  <a:ext uri="{FF2B5EF4-FFF2-40B4-BE49-F238E27FC236}">
                    <a16:creationId xmlns:a16="http://schemas.microsoft.com/office/drawing/2014/main" id="{4D458C5B-3F9C-535F-2EF4-56631EC9578E}"/>
                  </a:ext>
                </a:extLst>
              </p:cNvPr>
              <p:cNvSpPr txBox="1">
                <a:spLocks noRot="1" noChangeAspect="1" noMove="1" noResize="1" noEditPoints="1" noAdjustHandles="1" noChangeArrowheads="1" noChangeShapeType="1" noTextEdit="1"/>
              </p:cNvSpPr>
              <p:nvPr/>
            </p:nvSpPr>
            <p:spPr>
              <a:xfrm>
                <a:off x="5121761" y="4043140"/>
                <a:ext cx="2617210" cy="705642"/>
              </a:xfrm>
              <a:prstGeom prst="rect">
                <a:avLst/>
              </a:prstGeom>
              <a:blipFill>
                <a:blip r:embed="rId14"/>
                <a:stretch>
                  <a:fillRect/>
                </a:stretch>
              </a:blipFill>
            </p:spPr>
            <p:txBody>
              <a:bodyPr/>
              <a:lstStyle/>
              <a:p>
                <a:r>
                  <a:rPr lang="en-US">
                    <a:noFill/>
                  </a:rPr>
                  <a:t> </a:t>
                </a:r>
              </a:p>
            </p:txBody>
          </p:sp>
        </mc:Fallback>
      </mc:AlternateContent>
      <p:sp>
        <p:nvSpPr>
          <p:cNvPr id="39" name="Arrow: Right 38">
            <a:extLst>
              <a:ext uri="{FF2B5EF4-FFF2-40B4-BE49-F238E27FC236}">
                <a16:creationId xmlns:a16="http://schemas.microsoft.com/office/drawing/2014/main" id="{EA5FA2A1-EA73-A89B-F06F-1DBE9E8CC8AC}"/>
              </a:ext>
            </a:extLst>
          </p:cNvPr>
          <p:cNvSpPr/>
          <p:nvPr/>
        </p:nvSpPr>
        <p:spPr>
          <a:xfrm rot="19897272">
            <a:off x="6154514" y="3170573"/>
            <a:ext cx="2269484" cy="304800"/>
          </a:xfrm>
          <a:prstGeom prst="rightArrow">
            <a:avLst/>
          </a:prstGeom>
          <a:solidFill>
            <a:srgbClr val="00B050"/>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19E34A1-5E0A-F6AF-3829-88A346A9926B}"/>
                  </a:ext>
                </a:extLst>
              </p:cNvPr>
              <p:cNvSpPr txBox="1"/>
              <p:nvPr/>
            </p:nvSpPr>
            <p:spPr>
              <a:xfrm>
                <a:off x="8597621" y="2325311"/>
                <a:ext cx="3005114" cy="785087"/>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e>
                        <m:sup>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𝟏</m:t>
                              </m:r>
                            </m:sup>
                          </m:sSup>
                        </m:sup>
                      </m:s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oMath>
                  </m:oMathPara>
                </a14:m>
                <a:endParaRPr lang="en-US" sz="3600" b="1" dirty="0">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40" name="TextBox 39">
                <a:extLst>
                  <a:ext uri="{FF2B5EF4-FFF2-40B4-BE49-F238E27FC236}">
                    <a16:creationId xmlns:a16="http://schemas.microsoft.com/office/drawing/2014/main" id="{819E34A1-5E0A-F6AF-3829-88A346A9926B}"/>
                  </a:ext>
                </a:extLst>
              </p:cNvPr>
              <p:cNvSpPr txBox="1">
                <a:spLocks noRot="1" noChangeAspect="1" noMove="1" noResize="1" noEditPoints="1" noAdjustHandles="1" noChangeArrowheads="1" noChangeShapeType="1" noTextEdit="1"/>
              </p:cNvSpPr>
              <p:nvPr/>
            </p:nvSpPr>
            <p:spPr>
              <a:xfrm>
                <a:off x="8597621" y="2325311"/>
                <a:ext cx="3005114" cy="785087"/>
              </a:xfrm>
              <a:prstGeom prst="rect">
                <a:avLst/>
              </a:prstGeom>
              <a:blipFill>
                <a:blip r:embed="rId15"/>
                <a:stretch>
                  <a:fillRect/>
                </a:stretch>
              </a:blipFill>
            </p:spPr>
            <p:txBody>
              <a:bodyPr/>
              <a:lstStyle/>
              <a:p>
                <a:r>
                  <a:rPr lang="en-US">
                    <a:noFill/>
                  </a:rPr>
                  <a:t> </a:t>
                </a:r>
              </a:p>
            </p:txBody>
          </p:sp>
        </mc:Fallback>
      </mc:AlternateContent>
      <p:pic>
        <p:nvPicPr>
          <p:cNvPr id="41" name="Picture 16" descr="User with solid fill">
            <a:extLst>
              <a:ext uri="{FF2B5EF4-FFF2-40B4-BE49-F238E27FC236}">
                <a16:creationId xmlns:a16="http://schemas.microsoft.com/office/drawing/2014/main" id="{C496BC94-3239-0589-6B65-8EA00B9CAB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40580" y="750939"/>
            <a:ext cx="879720" cy="879720"/>
          </a:xfrm>
          <a:prstGeom prst="rect">
            <a:avLst/>
          </a:prstGeom>
        </p:spPr>
      </p:pic>
      <p:pic>
        <p:nvPicPr>
          <p:cNvPr id="42" name="Graphic 41" descr="Eye with solid fill">
            <a:extLst>
              <a:ext uri="{FF2B5EF4-FFF2-40B4-BE49-F238E27FC236}">
                <a16:creationId xmlns:a16="http://schemas.microsoft.com/office/drawing/2014/main" id="{988B133E-D2F0-FEAC-3CD5-DC9AD673675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00178" y="737139"/>
            <a:ext cx="914400" cy="914400"/>
          </a:xfrm>
          <a:prstGeom prst="rect">
            <a:avLst/>
          </a:prstGeom>
        </p:spPr>
      </p:pic>
      <p:sp>
        <p:nvSpPr>
          <p:cNvPr id="43" name="TextBox 42">
            <a:extLst>
              <a:ext uri="{FF2B5EF4-FFF2-40B4-BE49-F238E27FC236}">
                <a16:creationId xmlns:a16="http://schemas.microsoft.com/office/drawing/2014/main" id="{AE1C2855-74EF-F109-A141-9F3A7BE3BD05}"/>
              </a:ext>
            </a:extLst>
          </p:cNvPr>
          <p:cNvSpPr txBox="1"/>
          <p:nvPr/>
        </p:nvSpPr>
        <p:spPr>
          <a:xfrm>
            <a:off x="8360066" y="1552907"/>
            <a:ext cx="3604846" cy="937949"/>
          </a:xfrm>
          <a:prstGeom prst="rect">
            <a:avLst/>
          </a:prstGeom>
          <a:noFill/>
        </p:spPr>
        <p:txBody>
          <a:bodyPr wrap="square" rtlCol="0">
            <a:spAutoFit/>
          </a:bodyPr>
          <a:lstStyle/>
          <a:p>
            <a:pPr>
              <a:lnSpc>
                <a:spcPct val="120000"/>
              </a:lnSpc>
            </a:pPr>
            <a:r>
              <a:rPr lang="en-US" sz="2400" b="1" dirty="0">
                <a:solidFill>
                  <a:schemeClr val="tx1"/>
                </a:solidFill>
              </a:rPr>
              <a:t>PSI Step 4:</a:t>
            </a:r>
          </a:p>
          <a:p>
            <a:pPr>
              <a:lnSpc>
                <a:spcPct val="120000"/>
              </a:lnSpc>
            </a:pPr>
            <a:r>
              <a:rPr lang="en-US" sz="2400" dirty="0">
                <a:solidFill>
                  <a:schemeClr val="tx1"/>
                </a:solidFill>
              </a:rPr>
              <a:t>Unblind with Mod. Inv.</a:t>
            </a:r>
          </a:p>
        </p:txBody>
      </p:sp>
      <p:pic>
        <p:nvPicPr>
          <p:cNvPr id="44" name="Picture 43" descr="A screenshot of a computer screen&#10;&#10;Description automatically generated">
            <a:extLst>
              <a:ext uri="{FF2B5EF4-FFF2-40B4-BE49-F238E27FC236}">
                <a16:creationId xmlns:a16="http://schemas.microsoft.com/office/drawing/2014/main" id="{E19A2B9E-C69C-D3E1-4A6A-2726D768CFF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8322514" y="3855190"/>
            <a:ext cx="3429000" cy="2643860"/>
          </a:xfrm>
          <a:prstGeom prst="rect">
            <a:avLst/>
          </a:prstGeom>
          <a:ln w="19050">
            <a:solidFill>
              <a:schemeClr val="tx1"/>
            </a:solidFill>
          </a:ln>
        </p:spPr>
      </p:pic>
      <p:sp>
        <p:nvSpPr>
          <p:cNvPr id="23" name="TextBox 22">
            <a:extLst>
              <a:ext uri="{FF2B5EF4-FFF2-40B4-BE49-F238E27FC236}">
                <a16:creationId xmlns:a16="http://schemas.microsoft.com/office/drawing/2014/main" id="{723B92E8-F991-D05E-4593-45F9521994DE}"/>
              </a:ext>
            </a:extLst>
          </p:cNvPr>
          <p:cNvSpPr txBox="1"/>
          <p:nvPr/>
        </p:nvSpPr>
        <p:spPr>
          <a:xfrm>
            <a:off x="4145234" y="2117801"/>
            <a:ext cx="2115506" cy="937949"/>
          </a:xfrm>
          <a:prstGeom prst="rect">
            <a:avLst/>
          </a:prstGeom>
          <a:noFill/>
        </p:spPr>
        <p:txBody>
          <a:bodyPr wrap="square" rtlCol="0">
            <a:spAutoFit/>
          </a:bodyPr>
          <a:lstStyle/>
          <a:p>
            <a:pPr>
              <a:lnSpc>
                <a:spcPct val="120000"/>
              </a:lnSpc>
            </a:pPr>
            <a:r>
              <a:rPr lang="en-US" sz="2400" b="1" dirty="0">
                <a:solidFill>
                  <a:schemeClr val="tx1"/>
                </a:solidFill>
              </a:rPr>
              <a:t>PSI Step 1:</a:t>
            </a:r>
            <a:r>
              <a:rPr lang="en-US" sz="2400" dirty="0">
                <a:solidFill>
                  <a:schemeClr val="tx1"/>
                </a:solidFill>
              </a:rPr>
              <a:t> Hash-to-curve</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964D501-22E8-4FE5-90EF-EC86D7C68BE6}"/>
                  </a:ext>
                </a:extLst>
              </p:cNvPr>
              <p:cNvSpPr txBox="1"/>
              <p:nvPr/>
            </p:nvSpPr>
            <p:spPr>
              <a:xfrm>
                <a:off x="5116991" y="4616035"/>
                <a:ext cx="2501821" cy="733214"/>
              </a:xfrm>
              <a:prstGeom prst="rect">
                <a:avLst/>
              </a:prstGeom>
              <a:noFill/>
            </p:spPr>
            <p:txBody>
              <a:bodyPr wrap="square">
                <a:spAutoFit/>
              </a:bodyPr>
              <a:lstStyle/>
              <a:p>
                <a:pPr algn="l">
                  <a:lnSpc>
                    <a:spcPct val="120000"/>
                  </a:lnSpc>
                </a:pPr>
                <a14:m>
                  <m:oMathPara xmlns:m="http://schemas.openxmlformats.org/officeDocument/2006/math">
                    <m:oMathParaPr>
                      <m:jc m:val="left"/>
                    </m:oMathParaPr>
                    <m:oMath xmlns:m="http://schemas.openxmlformats.org/officeDocument/2006/math">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m:t>
                      </m:r>
                      <m:sSubSup>
                        <m:sSubSupPr>
                          <m:ctrlP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ctrlPr>
                        </m:sSubSupPr>
                        <m:e>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𝑸</m:t>
                          </m:r>
                        </m:e>
                        <m:sub>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𝟏</m:t>
                          </m:r>
                        </m:sub>
                        <m:sup>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𝒃</m:t>
                          </m:r>
                        </m:sup>
                      </m:sSubSup>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m:t>
                      </m:r>
                      <m:sSubSup>
                        <m:sSubSupPr>
                          <m:ctrlP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ctrlPr>
                        </m:sSubSupPr>
                        <m:e>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𝑸</m:t>
                          </m:r>
                        </m:e>
                        <m:sub>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𝟐</m:t>
                          </m:r>
                        </m:sub>
                        <m:sup>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𝒃</m:t>
                          </m:r>
                        </m:sup>
                      </m:sSubSup>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m:t>
                      </m:r>
                      <m:sSubSup>
                        <m:sSubSupPr>
                          <m:ctrlP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ctrlPr>
                        </m:sSubSupPr>
                        <m:e>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𝑸</m:t>
                          </m:r>
                        </m:e>
                        <m:sub>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𝒏</m:t>
                          </m:r>
                        </m:sub>
                        <m:sup>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𝒃</m:t>
                          </m:r>
                        </m:sup>
                      </m:sSubSup>
                      <m:r>
                        <a:rPr lang="en-US" sz="3200" b="1" i="1" smtClean="0">
                          <a:solidFill>
                            <a:srgbClr val="00A44A"/>
                          </a:solidFill>
                          <a:latin typeface="Cambria Math" panose="02040503050406030204" pitchFamily="18" charset="0"/>
                          <a:ea typeface="Cascadia Mono" panose="020B0609020000020004" pitchFamily="49" charset="0"/>
                          <a:cs typeface="Cascadia Mono" panose="020B0609020000020004" pitchFamily="49" charset="0"/>
                        </a:rPr>
                        <m:t>}</m:t>
                      </m:r>
                    </m:oMath>
                  </m:oMathPara>
                </a14:m>
                <a:endParaRPr lang="en-US" sz="3200" b="1" dirty="0">
                  <a:solidFill>
                    <a:srgbClr val="00A44A"/>
                  </a:solidFill>
                  <a:latin typeface="+mj-lt"/>
                  <a:ea typeface="Cascadia Mono" panose="020B0609020000020004" pitchFamily="49" charset="0"/>
                  <a:cs typeface="Cascadia Mono" panose="020B0609020000020004" pitchFamily="49" charset="0"/>
                </a:endParaRPr>
              </a:p>
            </p:txBody>
          </p:sp>
        </mc:Choice>
        <mc:Fallback xmlns="">
          <p:sp>
            <p:nvSpPr>
              <p:cNvPr id="46" name="TextBox 45">
                <a:extLst>
                  <a:ext uri="{FF2B5EF4-FFF2-40B4-BE49-F238E27FC236}">
                    <a16:creationId xmlns:a16="http://schemas.microsoft.com/office/drawing/2014/main" id="{2964D501-22E8-4FE5-90EF-EC86D7C68BE6}"/>
                  </a:ext>
                </a:extLst>
              </p:cNvPr>
              <p:cNvSpPr txBox="1">
                <a:spLocks noRot="1" noChangeAspect="1" noMove="1" noResize="1" noEditPoints="1" noAdjustHandles="1" noChangeArrowheads="1" noChangeShapeType="1" noTextEdit="1"/>
              </p:cNvSpPr>
              <p:nvPr/>
            </p:nvSpPr>
            <p:spPr>
              <a:xfrm>
                <a:off x="5116991" y="4616035"/>
                <a:ext cx="2501821" cy="733214"/>
              </a:xfrm>
              <a:prstGeom prst="rect">
                <a:avLst/>
              </a:prstGeom>
              <a:blipFill>
                <a:blip r:embed="rId19"/>
                <a:stretch>
                  <a:fillRect r="-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DF36FCF-F159-4532-8A2E-384F2C3C5F14}"/>
                  </a:ext>
                </a:extLst>
              </p:cNvPr>
              <p:cNvSpPr txBox="1"/>
              <p:nvPr/>
            </p:nvSpPr>
            <p:spPr>
              <a:xfrm>
                <a:off x="8187919" y="3071836"/>
                <a:ext cx="3824518" cy="733214"/>
              </a:xfrm>
              <a:prstGeom prst="rect">
                <a:avLst/>
              </a:prstGeom>
              <a:noFill/>
            </p:spPr>
            <p:txBody>
              <a:bodyPr wrap="square">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200" b="1" i="1" smtClean="0">
                              <a:solidFill>
                                <a:schemeClr val="tx1"/>
                              </a:solidFill>
                              <a:latin typeface="Cambria Math" panose="02040503050406030204" pitchFamily="18" charset="0"/>
                              <a:ea typeface="Cambria Math" panose="02040503050406030204" pitchFamily="18"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mbria Math" panose="02040503050406030204" pitchFamily="18" charset="0"/>
                              <a:cs typeface="Cascadia Mono" panose="020B0609020000020004" pitchFamily="49" charset="0"/>
                            </a:rPr>
                            <m:t>𝑸</m:t>
                          </m:r>
                        </m:e>
                        <m:sup>
                          <m:r>
                            <a:rPr lang="en-US" sz="3200" b="1" i="1" smtClean="0">
                              <a:solidFill>
                                <a:schemeClr val="tx1"/>
                              </a:solidFill>
                              <a:latin typeface="Cambria Math" panose="02040503050406030204" pitchFamily="18" charset="0"/>
                              <a:ea typeface="Cambria Math" panose="02040503050406030204" pitchFamily="18" charset="0"/>
                              <a:cs typeface="Cascadia Mono" panose="020B0609020000020004" pitchFamily="49" charset="0"/>
                            </a:rPr>
                            <m:t>𝒃</m:t>
                          </m:r>
                        </m:sup>
                      </m:sSup>
                      <m:r>
                        <a:rPr lang="en-US" sz="3200" b="1" i="1" smtClean="0">
                          <a:solidFill>
                            <a:schemeClr val="tx1"/>
                          </a:solidFill>
                          <a:latin typeface="Cambria Math" panose="02040503050406030204" pitchFamily="18" charset="0"/>
                          <a:ea typeface="Cambria Math" panose="02040503050406030204" pitchFamily="18" charset="0"/>
                          <a:cs typeface="Cascadia Mono" panose="020B0609020000020004" pitchFamily="49" charset="0"/>
                        </a:rPr>
                        <m:t>∈</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bSup>
                        <m:sSub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b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b>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𝟏</m:t>
                          </m:r>
                        </m:sub>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b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bSup>
                        <m:sSub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b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b>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𝟐</m:t>
                          </m:r>
                        </m:sub>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b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bSup>
                        <m:sSub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b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b>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𝒏</m:t>
                          </m:r>
                        </m:sub>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b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oMath>
                  </m:oMathPara>
                </a14:m>
                <a:endParaRPr lang="en-US" sz="2800" b="1" dirty="0">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47" name="TextBox 46">
                <a:extLst>
                  <a:ext uri="{FF2B5EF4-FFF2-40B4-BE49-F238E27FC236}">
                    <a16:creationId xmlns:a16="http://schemas.microsoft.com/office/drawing/2014/main" id="{7DF36FCF-F159-4532-8A2E-384F2C3C5F14}"/>
                  </a:ext>
                </a:extLst>
              </p:cNvPr>
              <p:cNvSpPr txBox="1">
                <a:spLocks noRot="1" noChangeAspect="1" noMove="1" noResize="1" noEditPoints="1" noAdjustHandles="1" noChangeArrowheads="1" noChangeShapeType="1" noTextEdit="1"/>
              </p:cNvSpPr>
              <p:nvPr/>
            </p:nvSpPr>
            <p:spPr>
              <a:xfrm>
                <a:off x="8187919" y="3071836"/>
                <a:ext cx="3824518" cy="733214"/>
              </a:xfrm>
              <a:prstGeom prst="rect">
                <a:avLst/>
              </a:prstGeom>
              <a:blipFill>
                <a:blip r:embed="rId20"/>
                <a:stretch>
                  <a:fillRect/>
                </a:stretch>
              </a:blipFill>
            </p:spPr>
            <p:txBody>
              <a:bodyPr/>
              <a:lstStyle/>
              <a:p>
                <a:r>
                  <a:rPr lang="en-US">
                    <a:noFill/>
                  </a:rPr>
                  <a:t> </a:t>
                </a:r>
              </a:p>
            </p:txBody>
          </p:sp>
        </mc:Fallback>
      </mc:AlternateContent>
      <p:pic>
        <p:nvPicPr>
          <p:cNvPr id="4" name="Picture 3" descr="A black background with a black square&#10;&#10;Description automatically generated with medium confidence">
            <a:extLst>
              <a:ext uri="{FF2B5EF4-FFF2-40B4-BE49-F238E27FC236}">
                <a16:creationId xmlns:a16="http://schemas.microsoft.com/office/drawing/2014/main" id="{C8FF734E-E493-D328-028B-33104D19875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39141" y="1356473"/>
            <a:ext cx="1015642" cy="1015642"/>
          </a:xfrm>
          <a:prstGeom prst="rect">
            <a:avLst/>
          </a:prstGeom>
        </p:spPr>
      </p:pic>
      <p:sp>
        <p:nvSpPr>
          <p:cNvPr id="20" name="TextBox 19">
            <a:extLst>
              <a:ext uri="{FF2B5EF4-FFF2-40B4-BE49-F238E27FC236}">
                <a16:creationId xmlns:a16="http://schemas.microsoft.com/office/drawing/2014/main" id="{5A4EE097-5D42-4A9A-BD40-3D1104C0A692}"/>
              </a:ext>
            </a:extLst>
          </p:cNvPr>
          <p:cNvSpPr txBox="1"/>
          <p:nvPr/>
        </p:nvSpPr>
        <p:spPr>
          <a:xfrm>
            <a:off x="8801199" y="3077920"/>
            <a:ext cx="451321" cy="696024"/>
          </a:xfrm>
          <a:prstGeom prst="rect">
            <a:avLst/>
          </a:prstGeom>
          <a:noFill/>
        </p:spPr>
        <p:txBody>
          <a:bodyPr wrap="square" rtlCol="0">
            <a:spAutoFit/>
          </a:bodyPr>
          <a:lstStyle/>
          <a:p>
            <a:pPr>
              <a:lnSpc>
                <a:spcPct val="120000"/>
              </a:lnSpc>
            </a:pPr>
            <a:r>
              <a:rPr lang="en-US" sz="3600" b="1" dirty="0">
                <a:solidFill>
                  <a:srgbClr val="FF0000"/>
                </a:solidFill>
              </a:rPr>
              <a:t>?</a:t>
            </a:r>
          </a:p>
        </p:txBody>
      </p:sp>
      <p:grpSp>
        <p:nvGrpSpPr>
          <p:cNvPr id="27" name="Group 26">
            <a:extLst>
              <a:ext uri="{FF2B5EF4-FFF2-40B4-BE49-F238E27FC236}">
                <a16:creationId xmlns:a16="http://schemas.microsoft.com/office/drawing/2014/main" id="{51BFD9B1-A419-4DDE-A132-417B50E215E7}"/>
              </a:ext>
            </a:extLst>
          </p:cNvPr>
          <p:cNvGrpSpPr/>
          <p:nvPr/>
        </p:nvGrpSpPr>
        <p:grpSpPr>
          <a:xfrm>
            <a:off x="1178205" y="3999006"/>
            <a:ext cx="974959" cy="1026679"/>
            <a:chOff x="1178205" y="3999006"/>
            <a:chExt cx="974959" cy="1026679"/>
          </a:xfrm>
        </p:grpSpPr>
        <p:pic>
          <p:nvPicPr>
            <p:cNvPr id="36" name="Graphic 35" descr="Coins with solid fill">
              <a:extLst>
                <a:ext uri="{FF2B5EF4-FFF2-40B4-BE49-F238E27FC236}">
                  <a16:creationId xmlns:a16="http://schemas.microsoft.com/office/drawing/2014/main" id="{C3EFDC51-E2BC-1DF1-6BE0-549E08CA5C1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178205" y="4206386"/>
              <a:ext cx="819299" cy="819299"/>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5ABED17-6309-45CA-9444-BD518BFEC720}"/>
                    </a:ext>
                  </a:extLst>
                </p:cNvPr>
                <p:cNvSpPr txBox="1"/>
                <p:nvPr/>
              </p:nvSpPr>
              <p:spPr>
                <a:xfrm>
                  <a:off x="1784473" y="3999006"/>
                  <a:ext cx="368691" cy="590931"/>
                </a:xfrm>
                <a:prstGeom prst="rect">
                  <a:avLst/>
                </a:prstGeom>
                <a:noFill/>
              </p:spPr>
              <p:txBody>
                <a:bodyPr wrap="none" lIns="0" tIns="0" rIns="0" bIns="0"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rPr>
                          <m:t>𝒂</m:t>
                        </m:r>
                      </m:oMath>
                    </m:oMathPara>
                  </a14:m>
                  <a:endParaRPr lang="en-US" sz="3200" b="1" dirty="0">
                    <a:solidFill>
                      <a:schemeClr val="tx1"/>
                    </a:solidFill>
                  </a:endParaRPr>
                </a:p>
              </p:txBody>
            </p:sp>
          </mc:Choice>
          <mc:Fallback xmlns="">
            <p:sp>
              <p:nvSpPr>
                <p:cNvPr id="25" name="TextBox 24">
                  <a:extLst>
                    <a:ext uri="{FF2B5EF4-FFF2-40B4-BE49-F238E27FC236}">
                      <a16:creationId xmlns:a16="http://schemas.microsoft.com/office/drawing/2014/main" id="{A5ABED17-6309-45CA-9444-BD518BFEC720}"/>
                    </a:ext>
                  </a:extLst>
                </p:cNvPr>
                <p:cNvSpPr txBox="1">
                  <a:spLocks noRot="1" noChangeAspect="1" noMove="1" noResize="1" noEditPoints="1" noAdjustHandles="1" noChangeArrowheads="1" noChangeShapeType="1" noTextEdit="1"/>
                </p:cNvSpPr>
                <p:nvPr/>
              </p:nvSpPr>
              <p:spPr>
                <a:xfrm>
                  <a:off x="1784473" y="3999006"/>
                  <a:ext cx="368691" cy="590931"/>
                </a:xfrm>
                <a:prstGeom prst="rect">
                  <a:avLst/>
                </a:prstGeom>
                <a:blipFill>
                  <a:blip r:embed="rId24"/>
                  <a:stretch>
                    <a:fillRect/>
                  </a:stretch>
                </a:blipFill>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33A06B45-F860-4A3C-A9B8-0B69F8F91492}"/>
              </a:ext>
            </a:extLst>
          </p:cNvPr>
          <p:cNvGrpSpPr/>
          <p:nvPr/>
        </p:nvGrpSpPr>
        <p:grpSpPr>
          <a:xfrm>
            <a:off x="4061123" y="4251450"/>
            <a:ext cx="974959" cy="1026679"/>
            <a:chOff x="1178205" y="3999006"/>
            <a:chExt cx="974959" cy="1026679"/>
          </a:xfrm>
        </p:grpSpPr>
        <p:pic>
          <p:nvPicPr>
            <p:cNvPr id="52" name="Graphic 51" descr="Coins with solid fill">
              <a:extLst>
                <a:ext uri="{FF2B5EF4-FFF2-40B4-BE49-F238E27FC236}">
                  <a16:creationId xmlns:a16="http://schemas.microsoft.com/office/drawing/2014/main" id="{01BFBB42-8FB1-401E-81C7-B4903104307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178205" y="4206386"/>
              <a:ext cx="819299" cy="819299"/>
            </a:xfrm>
            <a:prstGeom prst="rect">
              <a:avLst/>
            </a:prstGeom>
          </p:spPr>
        </p:pic>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500233B-F913-404A-9E75-1093D013917F}"/>
                    </a:ext>
                  </a:extLst>
                </p:cNvPr>
                <p:cNvSpPr txBox="1"/>
                <p:nvPr/>
              </p:nvSpPr>
              <p:spPr>
                <a:xfrm>
                  <a:off x="1784473" y="3999006"/>
                  <a:ext cx="368691" cy="590931"/>
                </a:xfrm>
                <a:prstGeom prst="rect">
                  <a:avLst/>
                </a:prstGeom>
                <a:noFill/>
              </p:spPr>
              <p:txBody>
                <a:bodyPr wrap="none" lIns="0" tIns="0" rIns="0" bIns="0"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rPr>
                          <m:t>𝒃</m:t>
                        </m:r>
                      </m:oMath>
                    </m:oMathPara>
                  </a14:m>
                  <a:endParaRPr lang="en-US" sz="3200" b="1" dirty="0">
                    <a:solidFill>
                      <a:schemeClr val="tx1"/>
                    </a:solidFill>
                  </a:endParaRPr>
                </a:p>
              </p:txBody>
            </p:sp>
          </mc:Choice>
          <mc:Fallback xmlns="">
            <p:sp>
              <p:nvSpPr>
                <p:cNvPr id="53" name="TextBox 52">
                  <a:extLst>
                    <a:ext uri="{FF2B5EF4-FFF2-40B4-BE49-F238E27FC236}">
                      <a16:creationId xmlns:a16="http://schemas.microsoft.com/office/drawing/2014/main" id="{B500233B-F913-404A-9E75-1093D013917F}"/>
                    </a:ext>
                  </a:extLst>
                </p:cNvPr>
                <p:cNvSpPr txBox="1">
                  <a:spLocks noRot="1" noChangeAspect="1" noMove="1" noResize="1" noEditPoints="1" noAdjustHandles="1" noChangeArrowheads="1" noChangeShapeType="1" noTextEdit="1"/>
                </p:cNvSpPr>
                <p:nvPr/>
              </p:nvSpPr>
              <p:spPr>
                <a:xfrm>
                  <a:off x="1784473" y="3999006"/>
                  <a:ext cx="368691" cy="590931"/>
                </a:xfrm>
                <a:prstGeom prst="rect">
                  <a:avLst/>
                </a:prstGeom>
                <a:blipFill>
                  <a:blip r:embed="rId2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76960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1" grpId="0" animBg="1"/>
      <p:bldP spid="22" grpId="0" animBg="1"/>
      <p:bldP spid="24" grpId="0"/>
      <p:bldP spid="35" grpId="0"/>
      <p:bldP spid="38" grpId="0"/>
      <p:bldP spid="29" grpId="0" animBg="1"/>
      <p:bldP spid="30" grpId="0"/>
      <p:bldP spid="31" grpId="0"/>
      <p:bldP spid="39" grpId="0" animBg="1"/>
      <p:bldP spid="40" grpId="0"/>
      <p:bldP spid="43" grpId="0"/>
      <p:bldP spid="23" grpId="0"/>
      <p:bldP spid="46" grpId="0"/>
      <p:bldP spid="4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1" descr="User with solid fill">
            <a:extLst>
              <a:ext uri="{FF2B5EF4-FFF2-40B4-BE49-F238E27FC236}">
                <a16:creationId xmlns:a16="http://schemas.microsoft.com/office/drawing/2014/main" id="{86605F7A-EA3D-2602-E3AB-78A6FF937F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7211" y="731326"/>
            <a:ext cx="879720" cy="879720"/>
          </a:xfrm>
          <a:prstGeom prst="rect">
            <a:avLst/>
          </a:prstGeom>
        </p:spPr>
      </p:pic>
      <p:sp>
        <p:nvSpPr>
          <p:cNvPr id="2" name="Title 1">
            <a:extLst>
              <a:ext uri="{FF2B5EF4-FFF2-40B4-BE49-F238E27FC236}">
                <a16:creationId xmlns:a16="http://schemas.microsoft.com/office/drawing/2014/main" id="{DB81AB9E-C94A-FDAB-B089-74007F6D7E15}"/>
              </a:ext>
            </a:extLst>
          </p:cNvPr>
          <p:cNvSpPr>
            <a:spLocks noGrp="1"/>
          </p:cNvSpPr>
          <p:nvPr>
            <p:ph type="title"/>
          </p:nvPr>
        </p:nvSpPr>
        <p:spPr/>
        <p:txBody>
          <a:bodyPr/>
          <a:lstStyle/>
          <a:p>
            <a:r>
              <a:rPr lang="en-US"/>
              <a:t>The Protocol in a Nutshell</a:t>
            </a:r>
          </a:p>
        </p:txBody>
      </p:sp>
      <p:pic>
        <p:nvPicPr>
          <p:cNvPr id="8" name="Picture 7" descr="A close up of food&#10;&#10;Description automatically generated">
            <a:extLst>
              <a:ext uri="{FF2B5EF4-FFF2-40B4-BE49-F238E27FC236}">
                <a16:creationId xmlns:a16="http://schemas.microsoft.com/office/drawing/2014/main" id="{6EF092E5-1C90-0C66-6DE3-0FF0E3C043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53481" y="1092329"/>
            <a:ext cx="1669736" cy="782055"/>
          </a:xfrm>
          <a:prstGeom prst="rect">
            <a:avLst/>
          </a:prstGeom>
        </p:spPr>
      </p:pic>
      <p:sp>
        <p:nvSpPr>
          <p:cNvPr id="9" name="Arrow: Right 8">
            <a:extLst>
              <a:ext uri="{FF2B5EF4-FFF2-40B4-BE49-F238E27FC236}">
                <a16:creationId xmlns:a16="http://schemas.microsoft.com/office/drawing/2014/main" id="{2288CA99-4A03-ACFA-CEE7-CEA3646D7CA2}"/>
              </a:ext>
            </a:extLst>
          </p:cNvPr>
          <p:cNvSpPr/>
          <p:nvPr/>
        </p:nvSpPr>
        <p:spPr>
          <a:xfrm>
            <a:off x="1630291" y="1329188"/>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10" name="TextBox 9">
            <a:extLst>
              <a:ext uri="{FF2B5EF4-FFF2-40B4-BE49-F238E27FC236}">
                <a16:creationId xmlns:a16="http://schemas.microsoft.com/office/drawing/2014/main" id="{16AB92ED-E5D8-13A5-24A1-83F3FDFC5B78}"/>
              </a:ext>
            </a:extLst>
          </p:cNvPr>
          <p:cNvSpPr txBox="1"/>
          <p:nvPr/>
        </p:nvSpPr>
        <p:spPr>
          <a:xfrm>
            <a:off x="423514" y="2179759"/>
            <a:ext cx="2248513" cy="1381147"/>
          </a:xfrm>
          <a:prstGeom prst="rect">
            <a:avLst/>
          </a:prstGeom>
          <a:noFill/>
        </p:spPr>
        <p:txBody>
          <a:bodyPr wrap="square" rtlCol="0">
            <a:spAutoFit/>
          </a:bodyPr>
          <a:lstStyle/>
          <a:p>
            <a:pPr>
              <a:lnSpc>
                <a:spcPct val="120000"/>
              </a:lnSpc>
            </a:pPr>
            <a:r>
              <a:rPr lang="en-US" sz="2400" b="1" dirty="0">
                <a:solidFill>
                  <a:schemeClr val="tx1"/>
                </a:solidFill>
              </a:rPr>
              <a:t>Memory-hard Hashing: </a:t>
            </a:r>
            <a:r>
              <a:rPr lang="en-US" sz="2400" dirty="0">
                <a:solidFill>
                  <a:schemeClr val="tx1"/>
                </a:solidFill>
              </a:rPr>
              <a:t>Scrypt</a:t>
            </a:r>
          </a:p>
        </p:txBody>
      </p:sp>
      <p:sp>
        <p:nvSpPr>
          <p:cNvPr id="21" name="Arrow: Right 20">
            <a:extLst>
              <a:ext uri="{FF2B5EF4-FFF2-40B4-BE49-F238E27FC236}">
                <a16:creationId xmlns:a16="http://schemas.microsoft.com/office/drawing/2014/main" id="{331ABD99-7BBC-E7A7-F261-C5724C0AD4A5}"/>
              </a:ext>
            </a:extLst>
          </p:cNvPr>
          <p:cNvSpPr/>
          <p:nvPr/>
        </p:nvSpPr>
        <p:spPr>
          <a:xfrm>
            <a:off x="4585753" y="1330582"/>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grpSp>
        <p:nvGrpSpPr>
          <p:cNvPr id="12" name="Group 11">
            <a:extLst>
              <a:ext uri="{FF2B5EF4-FFF2-40B4-BE49-F238E27FC236}">
                <a16:creationId xmlns:a16="http://schemas.microsoft.com/office/drawing/2014/main" id="{A57232A5-E5C2-59FF-A8F0-7C0FC2362D20}"/>
              </a:ext>
            </a:extLst>
          </p:cNvPr>
          <p:cNvGrpSpPr/>
          <p:nvPr/>
        </p:nvGrpSpPr>
        <p:grpSpPr>
          <a:xfrm>
            <a:off x="5408688" y="578442"/>
            <a:ext cx="2056197" cy="2008610"/>
            <a:chOff x="6116028" y="708354"/>
            <a:chExt cx="2056197" cy="2008610"/>
          </a:xfrm>
        </p:grpSpPr>
        <p:pic>
          <p:nvPicPr>
            <p:cNvPr id="28" name="Picture 27" descr="A graph of a function&#10;&#10;Description automatically generated">
              <a:extLst>
                <a:ext uri="{FF2B5EF4-FFF2-40B4-BE49-F238E27FC236}">
                  <a16:creationId xmlns:a16="http://schemas.microsoft.com/office/drawing/2014/main" id="{142F3D71-9A9C-4102-4FE1-DBF42BC30F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81524" y="983849"/>
              <a:ext cx="1790701" cy="1733115"/>
            </a:xfrm>
            <a:prstGeom prst="rect">
              <a:avLst/>
            </a:prstGeom>
          </p:spPr>
        </p:pic>
        <p:sp>
          <p:nvSpPr>
            <p:cNvPr id="32" name="Oval 31">
              <a:extLst>
                <a:ext uri="{FF2B5EF4-FFF2-40B4-BE49-F238E27FC236}">
                  <a16:creationId xmlns:a16="http://schemas.microsoft.com/office/drawing/2014/main" id="{A1224A10-9494-728C-7B05-CAEA91C00AC7}"/>
                </a:ext>
              </a:extLst>
            </p:cNvPr>
            <p:cNvSpPr/>
            <p:nvPr/>
          </p:nvSpPr>
          <p:spPr>
            <a:xfrm>
              <a:off x="6868495" y="1302197"/>
              <a:ext cx="282298" cy="294572"/>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035D454-A679-5A6C-CE22-B43252177CB9}"/>
                    </a:ext>
                  </a:extLst>
                </p:cNvPr>
                <p:cNvSpPr txBox="1"/>
                <p:nvPr/>
              </p:nvSpPr>
              <p:spPr>
                <a:xfrm>
                  <a:off x="6116028" y="708354"/>
                  <a:ext cx="1024136" cy="683264"/>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oMath>
                    </m:oMathPara>
                  </a14:m>
                  <a:endParaRPr lang="en-US" sz="3200" b="1">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33" name="TextBox 32">
                  <a:extLst>
                    <a:ext uri="{FF2B5EF4-FFF2-40B4-BE49-F238E27FC236}">
                      <a16:creationId xmlns:a16="http://schemas.microsoft.com/office/drawing/2014/main" id="{8035D454-A679-5A6C-CE22-B43252177CB9}"/>
                    </a:ext>
                  </a:extLst>
                </p:cNvPr>
                <p:cNvSpPr txBox="1">
                  <a:spLocks noRot="1" noChangeAspect="1" noMove="1" noResize="1" noEditPoints="1" noAdjustHandles="1" noChangeArrowheads="1" noChangeShapeType="1" noTextEdit="1"/>
                </p:cNvSpPr>
                <p:nvPr/>
              </p:nvSpPr>
              <p:spPr>
                <a:xfrm>
                  <a:off x="6116028" y="708354"/>
                  <a:ext cx="1024136" cy="683264"/>
                </a:xfrm>
                <a:prstGeom prst="rect">
                  <a:avLst/>
                </a:prstGeom>
                <a:blipFill>
                  <a:blip r:embed="rId7"/>
                  <a:stretch>
                    <a:fillRect/>
                  </a:stretch>
                </a:blipFill>
              </p:spPr>
              <p:txBody>
                <a:bodyPr/>
                <a:lstStyle/>
                <a:p>
                  <a:r>
                    <a:rPr lang="en-US">
                      <a:noFill/>
                    </a:rPr>
                    <a:t> </a:t>
                  </a:r>
                </a:p>
              </p:txBody>
            </p:sp>
          </mc:Fallback>
        </mc:AlternateContent>
      </p:grpSp>
      <p:sp>
        <p:nvSpPr>
          <p:cNvPr id="35" name="TextBox 34">
            <a:extLst>
              <a:ext uri="{FF2B5EF4-FFF2-40B4-BE49-F238E27FC236}">
                <a16:creationId xmlns:a16="http://schemas.microsoft.com/office/drawing/2014/main" id="{BC9BF8CC-83C8-264E-FEA6-F25E3212D6FE}"/>
              </a:ext>
            </a:extLst>
          </p:cNvPr>
          <p:cNvSpPr txBox="1"/>
          <p:nvPr/>
        </p:nvSpPr>
        <p:spPr>
          <a:xfrm>
            <a:off x="7742794" y="138375"/>
            <a:ext cx="4347800" cy="494751"/>
          </a:xfrm>
          <a:prstGeom prst="rect">
            <a:avLst/>
          </a:prstGeom>
          <a:noFill/>
        </p:spPr>
        <p:txBody>
          <a:bodyPr wrap="square" rtlCol="0">
            <a:spAutoFit/>
          </a:bodyPr>
          <a:lstStyle/>
          <a:p>
            <a:pPr>
              <a:lnSpc>
                <a:spcPct val="120000"/>
              </a:lnSpc>
            </a:pPr>
            <a:r>
              <a:rPr lang="en-US" sz="2400" b="1">
                <a:solidFill>
                  <a:schemeClr val="tx1"/>
                </a:solidFill>
              </a:rPr>
              <a:t>*PSI: </a:t>
            </a:r>
            <a:r>
              <a:rPr lang="en-US" sz="2400">
                <a:solidFill>
                  <a:schemeClr val="tx1"/>
                </a:solidFill>
              </a:rPr>
              <a:t>Private Set Intersection</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19E34A1-5E0A-F6AF-3829-88A346A9926B}"/>
                  </a:ext>
                </a:extLst>
              </p:cNvPr>
              <p:cNvSpPr txBox="1"/>
              <p:nvPr/>
            </p:nvSpPr>
            <p:spPr>
              <a:xfrm>
                <a:off x="8597621" y="2325311"/>
                <a:ext cx="3005114" cy="785087"/>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e>
                        <m:sup>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𝟏</m:t>
                              </m:r>
                            </m:sup>
                          </m:sSup>
                        </m:sup>
                      </m:s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oMath>
                  </m:oMathPara>
                </a14:m>
                <a:endParaRPr lang="en-US" sz="3600" b="1" dirty="0">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40" name="TextBox 39">
                <a:extLst>
                  <a:ext uri="{FF2B5EF4-FFF2-40B4-BE49-F238E27FC236}">
                    <a16:creationId xmlns:a16="http://schemas.microsoft.com/office/drawing/2014/main" id="{819E34A1-5E0A-F6AF-3829-88A346A9926B}"/>
                  </a:ext>
                </a:extLst>
              </p:cNvPr>
              <p:cNvSpPr txBox="1">
                <a:spLocks noRot="1" noChangeAspect="1" noMove="1" noResize="1" noEditPoints="1" noAdjustHandles="1" noChangeArrowheads="1" noChangeShapeType="1" noTextEdit="1"/>
              </p:cNvSpPr>
              <p:nvPr/>
            </p:nvSpPr>
            <p:spPr>
              <a:xfrm>
                <a:off x="8597621" y="2325311"/>
                <a:ext cx="3005114" cy="785087"/>
              </a:xfrm>
              <a:prstGeom prst="rect">
                <a:avLst/>
              </a:prstGeom>
              <a:blipFill>
                <a:blip r:embed="rId8"/>
                <a:stretch>
                  <a:fillRect/>
                </a:stretch>
              </a:blipFill>
            </p:spPr>
            <p:txBody>
              <a:bodyPr/>
              <a:lstStyle/>
              <a:p>
                <a:r>
                  <a:rPr lang="en-US">
                    <a:noFill/>
                  </a:rPr>
                  <a:t> </a:t>
                </a:r>
              </a:p>
            </p:txBody>
          </p:sp>
        </mc:Fallback>
      </mc:AlternateContent>
      <p:pic>
        <p:nvPicPr>
          <p:cNvPr id="41" name="Picture 16" descr="User with solid fill">
            <a:extLst>
              <a:ext uri="{FF2B5EF4-FFF2-40B4-BE49-F238E27FC236}">
                <a16:creationId xmlns:a16="http://schemas.microsoft.com/office/drawing/2014/main" id="{C496BC94-3239-0589-6B65-8EA00B9CAB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40580" y="750939"/>
            <a:ext cx="879720" cy="879720"/>
          </a:xfrm>
          <a:prstGeom prst="rect">
            <a:avLst/>
          </a:prstGeom>
        </p:spPr>
      </p:pic>
      <p:pic>
        <p:nvPicPr>
          <p:cNvPr id="42" name="Graphic 41" descr="Eye with solid fill">
            <a:extLst>
              <a:ext uri="{FF2B5EF4-FFF2-40B4-BE49-F238E27FC236}">
                <a16:creationId xmlns:a16="http://schemas.microsoft.com/office/drawing/2014/main" id="{988B133E-D2F0-FEAC-3CD5-DC9AD6736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00178" y="737139"/>
            <a:ext cx="914400" cy="914400"/>
          </a:xfrm>
          <a:prstGeom prst="rect">
            <a:avLst/>
          </a:prstGeom>
        </p:spPr>
      </p:pic>
      <p:sp>
        <p:nvSpPr>
          <p:cNvPr id="43" name="TextBox 42">
            <a:extLst>
              <a:ext uri="{FF2B5EF4-FFF2-40B4-BE49-F238E27FC236}">
                <a16:creationId xmlns:a16="http://schemas.microsoft.com/office/drawing/2014/main" id="{AE1C2855-74EF-F109-A141-9F3A7BE3BD05}"/>
              </a:ext>
            </a:extLst>
          </p:cNvPr>
          <p:cNvSpPr txBox="1"/>
          <p:nvPr/>
        </p:nvSpPr>
        <p:spPr>
          <a:xfrm>
            <a:off x="8360066" y="1552907"/>
            <a:ext cx="3604846" cy="937949"/>
          </a:xfrm>
          <a:prstGeom prst="rect">
            <a:avLst/>
          </a:prstGeom>
          <a:noFill/>
        </p:spPr>
        <p:txBody>
          <a:bodyPr wrap="square" rtlCol="0">
            <a:spAutoFit/>
          </a:bodyPr>
          <a:lstStyle/>
          <a:p>
            <a:pPr>
              <a:lnSpc>
                <a:spcPct val="120000"/>
              </a:lnSpc>
            </a:pPr>
            <a:r>
              <a:rPr lang="en-US" sz="2400" b="1" dirty="0">
                <a:solidFill>
                  <a:schemeClr val="tx1"/>
                </a:solidFill>
              </a:rPr>
              <a:t>PSI Step 4:</a:t>
            </a:r>
          </a:p>
          <a:p>
            <a:pPr>
              <a:lnSpc>
                <a:spcPct val="120000"/>
              </a:lnSpc>
            </a:pPr>
            <a:r>
              <a:rPr lang="en-US" sz="2400" dirty="0">
                <a:solidFill>
                  <a:schemeClr val="tx1"/>
                </a:solidFill>
              </a:rPr>
              <a:t>Unblind with Mod. Inv.</a:t>
            </a:r>
          </a:p>
        </p:txBody>
      </p:sp>
      <p:sp>
        <p:nvSpPr>
          <p:cNvPr id="23" name="TextBox 22">
            <a:extLst>
              <a:ext uri="{FF2B5EF4-FFF2-40B4-BE49-F238E27FC236}">
                <a16:creationId xmlns:a16="http://schemas.microsoft.com/office/drawing/2014/main" id="{723B92E8-F991-D05E-4593-45F9521994DE}"/>
              </a:ext>
            </a:extLst>
          </p:cNvPr>
          <p:cNvSpPr txBox="1"/>
          <p:nvPr/>
        </p:nvSpPr>
        <p:spPr>
          <a:xfrm>
            <a:off x="4145234" y="2117801"/>
            <a:ext cx="2115506" cy="937949"/>
          </a:xfrm>
          <a:prstGeom prst="rect">
            <a:avLst/>
          </a:prstGeom>
          <a:noFill/>
        </p:spPr>
        <p:txBody>
          <a:bodyPr wrap="square" rtlCol="0">
            <a:spAutoFit/>
          </a:bodyPr>
          <a:lstStyle/>
          <a:p>
            <a:pPr>
              <a:lnSpc>
                <a:spcPct val="120000"/>
              </a:lnSpc>
            </a:pPr>
            <a:r>
              <a:rPr lang="en-US" sz="2400" b="1" dirty="0">
                <a:solidFill>
                  <a:schemeClr val="tx1"/>
                </a:solidFill>
              </a:rPr>
              <a:t>PSI Step 1:</a:t>
            </a:r>
            <a:r>
              <a:rPr lang="en-US" sz="2400" dirty="0">
                <a:solidFill>
                  <a:schemeClr val="tx1"/>
                </a:solidFill>
              </a:rPr>
              <a:t> Hash-to-curve</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8FF734E-E493-D328-028B-33104D1987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141" y="1356473"/>
            <a:ext cx="1015642" cy="1015642"/>
          </a:xfrm>
          <a:prstGeom prst="rect">
            <a:avLst/>
          </a:prstGeom>
        </p:spPr>
      </p:pic>
    </p:spTree>
    <p:extLst>
      <p:ext uri="{BB962C8B-B14F-4D97-AF65-F5344CB8AC3E}">
        <p14:creationId xmlns:p14="http://schemas.microsoft.com/office/powerpoint/2010/main" val="11193281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AB9E-C94A-FDAB-B089-74007F6D7E15}"/>
              </a:ext>
            </a:extLst>
          </p:cNvPr>
          <p:cNvSpPr>
            <a:spLocks noGrp="1"/>
          </p:cNvSpPr>
          <p:nvPr>
            <p:ph type="title"/>
          </p:nvPr>
        </p:nvSpPr>
        <p:spPr/>
        <p:txBody>
          <a:bodyPr/>
          <a:lstStyle/>
          <a:p>
            <a:r>
              <a:rPr lang="en-US"/>
              <a:t>Let the Attacks Begin!</a:t>
            </a:r>
          </a:p>
        </p:txBody>
      </p:sp>
      <p:sp>
        <p:nvSpPr>
          <p:cNvPr id="35" name="TextBox 34">
            <a:extLst>
              <a:ext uri="{FF2B5EF4-FFF2-40B4-BE49-F238E27FC236}">
                <a16:creationId xmlns:a16="http://schemas.microsoft.com/office/drawing/2014/main" id="{BC9BF8CC-83C8-264E-FEA6-F25E3212D6FE}"/>
              </a:ext>
            </a:extLst>
          </p:cNvPr>
          <p:cNvSpPr txBox="1"/>
          <p:nvPr/>
        </p:nvSpPr>
        <p:spPr>
          <a:xfrm>
            <a:off x="7742794" y="138375"/>
            <a:ext cx="4347800" cy="494751"/>
          </a:xfrm>
          <a:prstGeom prst="rect">
            <a:avLst/>
          </a:prstGeom>
          <a:noFill/>
        </p:spPr>
        <p:txBody>
          <a:bodyPr wrap="square" rtlCol="0">
            <a:spAutoFit/>
          </a:bodyPr>
          <a:lstStyle/>
          <a:p>
            <a:pPr>
              <a:lnSpc>
                <a:spcPct val="120000"/>
              </a:lnSpc>
            </a:pPr>
            <a:r>
              <a:rPr lang="en-US" sz="2400" b="1">
                <a:solidFill>
                  <a:schemeClr val="tx1"/>
                </a:solidFill>
              </a:rPr>
              <a:t>*PSI: </a:t>
            </a:r>
            <a:r>
              <a:rPr lang="en-US" sz="2400">
                <a:solidFill>
                  <a:schemeClr val="tx1"/>
                </a:solidFill>
              </a:rPr>
              <a:t>Private Set Intersection</a:t>
            </a:r>
          </a:p>
        </p:txBody>
      </p:sp>
      <p:pic>
        <p:nvPicPr>
          <p:cNvPr id="26" name="Picture 11" descr="User with solid fill">
            <a:extLst>
              <a:ext uri="{FF2B5EF4-FFF2-40B4-BE49-F238E27FC236}">
                <a16:creationId xmlns:a16="http://schemas.microsoft.com/office/drawing/2014/main" id="{9A98F5F9-3C54-4F6D-96C9-533CA95F2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7211" y="731326"/>
            <a:ext cx="879720" cy="879720"/>
          </a:xfrm>
          <a:prstGeom prst="rect">
            <a:avLst/>
          </a:prstGeom>
        </p:spPr>
      </p:pic>
      <p:pic>
        <p:nvPicPr>
          <p:cNvPr id="27" name="Picture 26" descr="A close up of food&#10;&#10;Description automatically generated">
            <a:extLst>
              <a:ext uri="{FF2B5EF4-FFF2-40B4-BE49-F238E27FC236}">
                <a16:creationId xmlns:a16="http://schemas.microsoft.com/office/drawing/2014/main" id="{3B47762D-96F3-49D8-8F15-2645FDA556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53481" y="1092329"/>
            <a:ext cx="1669736" cy="782055"/>
          </a:xfrm>
          <a:prstGeom prst="rect">
            <a:avLst/>
          </a:prstGeom>
        </p:spPr>
      </p:pic>
      <p:sp>
        <p:nvSpPr>
          <p:cNvPr id="28" name="Arrow: Right 27">
            <a:extLst>
              <a:ext uri="{FF2B5EF4-FFF2-40B4-BE49-F238E27FC236}">
                <a16:creationId xmlns:a16="http://schemas.microsoft.com/office/drawing/2014/main" id="{4BBC0BDD-8500-4403-AEDA-49ACA7BB330B}"/>
              </a:ext>
            </a:extLst>
          </p:cNvPr>
          <p:cNvSpPr/>
          <p:nvPr/>
        </p:nvSpPr>
        <p:spPr>
          <a:xfrm>
            <a:off x="1630291" y="1329188"/>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9" name="TextBox 28">
            <a:extLst>
              <a:ext uri="{FF2B5EF4-FFF2-40B4-BE49-F238E27FC236}">
                <a16:creationId xmlns:a16="http://schemas.microsoft.com/office/drawing/2014/main" id="{D858DC0F-309C-43CB-8EB8-282B52D66551}"/>
              </a:ext>
            </a:extLst>
          </p:cNvPr>
          <p:cNvSpPr txBox="1"/>
          <p:nvPr/>
        </p:nvSpPr>
        <p:spPr>
          <a:xfrm>
            <a:off x="423514" y="2179759"/>
            <a:ext cx="2248513" cy="1381147"/>
          </a:xfrm>
          <a:prstGeom prst="rect">
            <a:avLst/>
          </a:prstGeom>
          <a:noFill/>
        </p:spPr>
        <p:txBody>
          <a:bodyPr wrap="square" rtlCol="0">
            <a:spAutoFit/>
          </a:bodyPr>
          <a:lstStyle/>
          <a:p>
            <a:pPr>
              <a:lnSpc>
                <a:spcPct val="120000"/>
              </a:lnSpc>
            </a:pPr>
            <a:r>
              <a:rPr lang="en-US" sz="2400" b="1" dirty="0">
                <a:solidFill>
                  <a:schemeClr val="tx1"/>
                </a:solidFill>
              </a:rPr>
              <a:t>Memory-hard Hashing: </a:t>
            </a:r>
            <a:r>
              <a:rPr lang="en-US" sz="2400" dirty="0">
                <a:solidFill>
                  <a:schemeClr val="tx1"/>
                </a:solidFill>
              </a:rPr>
              <a:t>Scrypt</a:t>
            </a:r>
          </a:p>
        </p:txBody>
      </p:sp>
      <p:sp>
        <p:nvSpPr>
          <p:cNvPr id="30" name="Arrow: Right 29">
            <a:extLst>
              <a:ext uri="{FF2B5EF4-FFF2-40B4-BE49-F238E27FC236}">
                <a16:creationId xmlns:a16="http://schemas.microsoft.com/office/drawing/2014/main" id="{E3146B1D-5E03-46ED-8226-0CDD420166C0}"/>
              </a:ext>
            </a:extLst>
          </p:cNvPr>
          <p:cNvSpPr/>
          <p:nvPr/>
        </p:nvSpPr>
        <p:spPr>
          <a:xfrm>
            <a:off x="4585753" y="1330582"/>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grpSp>
        <p:nvGrpSpPr>
          <p:cNvPr id="31" name="Group 30">
            <a:extLst>
              <a:ext uri="{FF2B5EF4-FFF2-40B4-BE49-F238E27FC236}">
                <a16:creationId xmlns:a16="http://schemas.microsoft.com/office/drawing/2014/main" id="{5C974948-6856-44C3-9BAB-81D6A85AC432}"/>
              </a:ext>
            </a:extLst>
          </p:cNvPr>
          <p:cNvGrpSpPr/>
          <p:nvPr/>
        </p:nvGrpSpPr>
        <p:grpSpPr>
          <a:xfrm>
            <a:off x="5408688" y="578442"/>
            <a:ext cx="2056197" cy="2008610"/>
            <a:chOff x="6116028" y="708354"/>
            <a:chExt cx="2056197" cy="2008610"/>
          </a:xfrm>
        </p:grpSpPr>
        <p:pic>
          <p:nvPicPr>
            <p:cNvPr id="32" name="Picture 31" descr="A graph of a function&#10;&#10;Description automatically generated">
              <a:extLst>
                <a:ext uri="{FF2B5EF4-FFF2-40B4-BE49-F238E27FC236}">
                  <a16:creationId xmlns:a16="http://schemas.microsoft.com/office/drawing/2014/main" id="{2CC0259E-6A33-45B8-AE84-9F7F116211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81524" y="983849"/>
              <a:ext cx="1790701" cy="1733115"/>
            </a:xfrm>
            <a:prstGeom prst="rect">
              <a:avLst/>
            </a:prstGeom>
          </p:spPr>
        </p:pic>
        <p:sp>
          <p:nvSpPr>
            <p:cNvPr id="33" name="Oval 32">
              <a:extLst>
                <a:ext uri="{FF2B5EF4-FFF2-40B4-BE49-F238E27FC236}">
                  <a16:creationId xmlns:a16="http://schemas.microsoft.com/office/drawing/2014/main" id="{27263D5D-54A3-4E24-97B1-70122E7ED26C}"/>
                </a:ext>
              </a:extLst>
            </p:cNvPr>
            <p:cNvSpPr/>
            <p:nvPr/>
          </p:nvSpPr>
          <p:spPr>
            <a:xfrm>
              <a:off x="6868495" y="1302197"/>
              <a:ext cx="282298" cy="294572"/>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01C264E-B886-4AA1-BCCA-DE7CAC42345C}"/>
                    </a:ext>
                  </a:extLst>
                </p:cNvPr>
                <p:cNvSpPr txBox="1"/>
                <p:nvPr/>
              </p:nvSpPr>
              <p:spPr>
                <a:xfrm>
                  <a:off x="6116028" y="708354"/>
                  <a:ext cx="1024136" cy="683264"/>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oMath>
                    </m:oMathPara>
                  </a14:m>
                  <a:endParaRPr lang="en-US" sz="3200" b="1">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34" name="TextBox 33">
                  <a:extLst>
                    <a:ext uri="{FF2B5EF4-FFF2-40B4-BE49-F238E27FC236}">
                      <a16:creationId xmlns:a16="http://schemas.microsoft.com/office/drawing/2014/main" id="{901C264E-B886-4AA1-BCCA-DE7CAC42345C}"/>
                    </a:ext>
                  </a:extLst>
                </p:cNvPr>
                <p:cNvSpPr txBox="1">
                  <a:spLocks noRot="1" noChangeAspect="1" noMove="1" noResize="1" noEditPoints="1" noAdjustHandles="1" noChangeArrowheads="1" noChangeShapeType="1" noTextEdit="1"/>
                </p:cNvSpPr>
                <p:nvPr/>
              </p:nvSpPr>
              <p:spPr>
                <a:xfrm>
                  <a:off x="6116028" y="708354"/>
                  <a:ext cx="1024136" cy="683264"/>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41E3BA3-0EA1-4A22-A262-01EB85F090A7}"/>
                  </a:ext>
                </a:extLst>
              </p:cNvPr>
              <p:cNvSpPr txBox="1"/>
              <p:nvPr/>
            </p:nvSpPr>
            <p:spPr>
              <a:xfrm>
                <a:off x="8597621" y="2325311"/>
                <a:ext cx="3005114" cy="785087"/>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e>
                        <m:sup>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𝟏</m:t>
                              </m:r>
                            </m:sup>
                          </m:sSup>
                        </m:sup>
                      </m:s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oMath>
                  </m:oMathPara>
                </a14:m>
                <a:endParaRPr lang="en-US" sz="3600" b="1" dirty="0">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36" name="TextBox 35">
                <a:extLst>
                  <a:ext uri="{FF2B5EF4-FFF2-40B4-BE49-F238E27FC236}">
                    <a16:creationId xmlns:a16="http://schemas.microsoft.com/office/drawing/2014/main" id="{D41E3BA3-0EA1-4A22-A262-01EB85F090A7}"/>
                  </a:ext>
                </a:extLst>
              </p:cNvPr>
              <p:cNvSpPr txBox="1">
                <a:spLocks noRot="1" noChangeAspect="1" noMove="1" noResize="1" noEditPoints="1" noAdjustHandles="1" noChangeArrowheads="1" noChangeShapeType="1" noTextEdit="1"/>
              </p:cNvSpPr>
              <p:nvPr/>
            </p:nvSpPr>
            <p:spPr>
              <a:xfrm>
                <a:off x="8597621" y="2325311"/>
                <a:ext cx="3005114" cy="785087"/>
              </a:xfrm>
              <a:prstGeom prst="rect">
                <a:avLst/>
              </a:prstGeom>
              <a:blipFill>
                <a:blip r:embed="rId12"/>
                <a:stretch>
                  <a:fillRect/>
                </a:stretch>
              </a:blipFill>
            </p:spPr>
            <p:txBody>
              <a:bodyPr/>
              <a:lstStyle/>
              <a:p>
                <a:r>
                  <a:rPr lang="en-US">
                    <a:noFill/>
                  </a:rPr>
                  <a:t> </a:t>
                </a:r>
              </a:p>
            </p:txBody>
          </p:sp>
        </mc:Fallback>
      </mc:AlternateContent>
      <p:pic>
        <p:nvPicPr>
          <p:cNvPr id="37" name="Picture 16" descr="User with solid fill">
            <a:extLst>
              <a:ext uri="{FF2B5EF4-FFF2-40B4-BE49-F238E27FC236}">
                <a16:creationId xmlns:a16="http://schemas.microsoft.com/office/drawing/2014/main" id="{10C8DF66-8B51-42E9-A659-3495DB05F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40580" y="750939"/>
            <a:ext cx="879720" cy="879720"/>
          </a:xfrm>
          <a:prstGeom prst="rect">
            <a:avLst/>
          </a:prstGeom>
        </p:spPr>
      </p:pic>
      <p:pic>
        <p:nvPicPr>
          <p:cNvPr id="38" name="Graphic 37" descr="Eye with solid fill">
            <a:extLst>
              <a:ext uri="{FF2B5EF4-FFF2-40B4-BE49-F238E27FC236}">
                <a16:creationId xmlns:a16="http://schemas.microsoft.com/office/drawing/2014/main" id="{0BA416B5-08D0-4E58-9B77-F034909377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00178" y="737139"/>
            <a:ext cx="914400" cy="914400"/>
          </a:xfrm>
          <a:prstGeom prst="rect">
            <a:avLst/>
          </a:prstGeom>
        </p:spPr>
      </p:pic>
      <p:sp>
        <p:nvSpPr>
          <p:cNvPr id="39" name="TextBox 38">
            <a:extLst>
              <a:ext uri="{FF2B5EF4-FFF2-40B4-BE49-F238E27FC236}">
                <a16:creationId xmlns:a16="http://schemas.microsoft.com/office/drawing/2014/main" id="{7063810D-E983-4C00-BD32-74DABCE782D3}"/>
              </a:ext>
            </a:extLst>
          </p:cNvPr>
          <p:cNvSpPr txBox="1"/>
          <p:nvPr/>
        </p:nvSpPr>
        <p:spPr>
          <a:xfrm>
            <a:off x="8360066" y="1552907"/>
            <a:ext cx="3604846" cy="937949"/>
          </a:xfrm>
          <a:prstGeom prst="rect">
            <a:avLst/>
          </a:prstGeom>
          <a:noFill/>
        </p:spPr>
        <p:txBody>
          <a:bodyPr wrap="square" rtlCol="0">
            <a:spAutoFit/>
          </a:bodyPr>
          <a:lstStyle/>
          <a:p>
            <a:pPr>
              <a:lnSpc>
                <a:spcPct val="120000"/>
              </a:lnSpc>
            </a:pPr>
            <a:r>
              <a:rPr lang="en-US" sz="2400" b="1" dirty="0">
                <a:solidFill>
                  <a:schemeClr val="tx1"/>
                </a:solidFill>
              </a:rPr>
              <a:t>PSI Step 4:</a:t>
            </a:r>
          </a:p>
          <a:p>
            <a:pPr>
              <a:lnSpc>
                <a:spcPct val="120000"/>
              </a:lnSpc>
            </a:pPr>
            <a:r>
              <a:rPr lang="en-US" sz="2400" dirty="0">
                <a:solidFill>
                  <a:schemeClr val="tx1"/>
                </a:solidFill>
              </a:rPr>
              <a:t>Unblind with Mod. Inv.</a:t>
            </a:r>
          </a:p>
        </p:txBody>
      </p:sp>
      <p:sp>
        <p:nvSpPr>
          <p:cNvPr id="44" name="TextBox 43">
            <a:extLst>
              <a:ext uri="{FF2B5EF4-FFF2-40B4-BE49-F238E27FC236}">
                <a16:creationId xmlns:a16="http://schemas.microsoft.com/office/drawing/2014/main" id="{98DA410A-D156-4444-BEC8-C7576B82F95D}"/>
              </a:ext>
            </a:extLst>
          </p:cNvPr>
          <p:cNvSpPr txBox="1"/>
          <p:nvPr/>
        </p:nvSpPr>
        <p:spPr>
          <a:xfrm>
            <a:off x="4145234" y="2117801"/>
            <a:ext cx="2115506" cy="937949"/>
          </a:xfrm>
          <a:prstGeom prst="rect">
            <a:avLst/>
          </a:prstGeom>
          <a:noFill/>
        </p:spPr>
        <p:txBody>
          <a:bodyPr wrap="square" rtlCol="0">
            <a:spAutoFit/>
          </a:bodyPr>
          <a:lstStyle/>
          <a:p>
            <a:pPr>
              <a:lnSpc>
                <a:spcPct val="120000"/>
              </a:lnSpc>
            </a:pPr>
            <a:r>
              <a:rPr lang="en-US" sz="2400" b="1" dirty="0">
                <a:solidFill>
                  <a:schemeClr val="tx1"/>
                </a:solidFill>
              </a:rPr>
              <a:t>PSI Step 1:</a:t>
            </a:r>
            <a:r>
              <a:rPr lang="en-US" sz="2400" dirty="0">
                <a:solidFill>
                  <a:schemeClr val="tx1"/>
                </a:solidFill>
              </a:rPr>
              <a:t> Hash-to-curve</a:t>
            </a:r>
          </a:p>
        </p:txBody>
      </p:sp>
      <p:pic>
        <p:nvPicPr>
          <p:cNvPr id="45" name="Picture 44" descr="A black background with a black square&#10;&#10;Description automatically generated with medium confidence">
            <a:extLst>
              <a:ext uri="{FF2B5EF4-FFF2-40B4-BE49-F238E27FC236}">
                <a16:creationId xmlns:a16="http://schemas.microsoft.com/office/drawing/2014/main" id="{A1873360-EC7F-4F85-BD12-5AFD6124AEC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9141" y="1356473"/>
            <a:ext cx="1015642" cy="1015642"/>
          </a:xfrm>
          <a:prstGeom prst="rect">
            <a:avLst/>
          </a:prstGeom>
        </p:spPr>
      </p:pic>
      <p:grpSp>
        <p:nvGrpSpPr>
          <p:cNvPr id="53" name="Group 52">
            <a:extLst>
              <a:ext uri="{FF2B5EF4-FFF2-40B4-BE49-F238E27FC236}">
                <a16:creationId xmlns:a16="http://schemas.microsoft.com/office/drawing/2014/main" id="{A60BD344-0BE3-4EFA-BAD6-94F997CB1B54}"/>
              </a:ext>
            </a:extLst>
          </p:cNvPr>
          <p:cNvGrpSpPr/>
          <p:nvPr/>
        </p:nvGrpSpPr>
        <p:grpSpPr>
          <a:xfrm>
            <a:off x="942687" y="3545909"/>
            <a:ext cx="2763826" cy="2403248"/>
            <a:chOff x="942687" y="3545909"/>
            <a:chExt cx="2763826" cy="2403248"/>
          </a:xfrm>
        </p:grpSpPr>
        <p:pic>
          <p:nvPicPr>
            <p:cNvPr id="54" name="Graphic 53" descr="Computer with solid fill">
              <a:extLst>
                <a:ext uri="{FF2B5EF4-FFF2-40B4-BE49-F238E27FC236}">
                  <a16:creationId xmlns:a16="http://schemas.microsoft.com/office/drawing/2014/main" id="{3F646D08-E040-4E45-B4B2-012651BE232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42687" y="3545909"/>
              <a:ext cx="914400" cy="914400"/>
            </a:xfrm>
            <a:prstGeom prst="rect">
              <a:avLst/>
            </a:prstGeom>
          </p:spPr>
        </p:pic>
        <p:sp>
          <p:nvSpPr>
            <p:cNvPr id="55" name="TextBox 54">
              <a:extLst>
                <a:ext uri="{FF2B5EF4-FFF2-40B4-BE49-F238E27FC236}">
                  <a16:creationId xmlns:a16="http://schemas.microsoft.com/office/drawing/2014/main" id="{38F60C9C-72E3-4FA6-B765-9A0891E48784}"/>
                </a:ext>
              </a:extLst>
            </p:cNvPr>
            <p:cNvSpPr txBox="1"/>
            <p:nvPr/>
          </p:nvSpPr>
          <p:spPr>
            <a:xfrm>
              <a:off x="1192038" y="5454406"/>
              <a:ext cx="2514475" cy="494751"/>
            </a:xfrm>
            <a:prstGeom prst="rect">
              <a:avLst/>
            </a:prstGeom>
            <a:noFill/>
          </p:spPr>
          <p:txBody>
            <a:bodyPr wrap="square" rtlCol="0">
              <a:spAutoFit/>
            </a:bodyPr>
            <a:lstStyle/>
            <a:p>
              <a:pPr>
                <a:lnSpc>
                  <a:spcPct val="120000"/>
                </a:lnSpc>
              </a:pPr>
              <a:r>
                <a:rPr lang="en-US" sz="2400" dirty="0">
                  <a:solidFill>
                    <a:schemeClr val="tx1"/>
                  </a:solidFill>
                </a:rPr>
                <a:t>Native Adversary</a:t>
              </a:r>
            </a:p>
          </p:txBody>
        </p:sp>
        <p:pic>
          <p:nvPicPr>
            <p:cNvPr id="56" name="Graphic 55" descr="Processor with solid fill">
              <a:extLst>
                <a:ext uri="{FF2B5EF4-FFF2-40B4-BE49-F238E27FC236}">
                  <a16:creationId xmlns:a16="http://schemas.microsoft.com/office/drawing/2014/main" id="{8800D62F-1212-4D36-A859-2769EA57A63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912549" y="3712150"/>
              <a:ext cx="619889" cy="619889"/>
            </a:xfrm>
            <a:prstGeom prst="rect">
              <a:avLst/>
            </a:prstGeom>
          </p:spPr>
        </p:pic>
        <p:sp>
          <p:nvSpPr>
            <p:cNvPr id="57" name="Rectangle: Rounded Corners 56">
              <a:extLst>
                <a:ext uri="{FF2B5EF4-FFF2-40B4-BE49-F238E27FC236}">
                  <a16:creationId xmlns:a16="http://schemas.microsoft.com/office/drawing/2014/main" id="{F5DA6E38-9E37-4DB0-94D6-F3EE49B80E24}"/>
                </a:ext>
              </a:extLst>
            </p:cNvPr>
            <p:cNvSpPr/>
            <p:nvPr/>
          </p:nvSpPr>
          <p:spPr>
            <a:xfrm>
              <a:off x="1241531" y="4334562"/>
              <a:ext cx="2415491" cy="1081579"/>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58" name="Picture 57" descr="A logo of a google chrome browser&#10;&#10;Description automatically generated">
              <a:extLst>
                <a:ext uri="{FF2B5EF4-FFF2-40B4-BE49-F238E27FC236}">
                  <a16:creationId xmlns:a16="http://schemas.microsoft.com/office/drawing/2014/main" id="{856CF9EF-4D2F-416F-B511-837296095F0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92902" y="4575866"/>
              <a:ext cx="1102928" cy="616058"/>
            </a:xfrm>
            <a:prstGeom prst="rect">
              <a:avLst/>
            </a:prstGeom>
          </p:spPr>
        </p:pic>
        <p:pic>
          <p:nvPicPr>
            <p:cNvPr id="59" name="Graphic 58" descr="Gears with solid fill">
              <a:extLst>
                <a:ext uri="{FF2B5EF4-FFF2-40B4-BE49-F238E27FC236}">
                  <a16:creationId xmlns:a16="http://schemas.microsoft.com/office/drawing/2014/main" id="{FAD0ACBC-0507-4588-A720-D9395084624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02774" y="4473604"/>
              <a:ext cx="914400" cy="914400"/>
            </a:xfrm>
            <a:prstGeom prst="rect">
              <a:avLst/>
            </a:prstGeom>
          </p:spPr>
        </p:pic>
        <p:pic>
          <p:nvPicPr>
            <p:cNvPr id="60" name="Picture 59" descr="A red face with horns and a black background&#10;&#10;Description automatically generated">
              <a:extLst>
                <a:ext uri="{FF2B5EF4-FFF2-40B4-BE49-F238E27FC236}">
                  <a16:creationId xmlns:a16="http://schemas.microsoft.com/office/drawing/2014/main" id="{8B0A997D-2EB7-405D-A338-3C0A4C3748B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505941" y="4501740"/>
              <a:ext cx="564182" cy="564182"/>
            </a:xfrm>
            <a:prstGeom prst="rect">
              <a:avLst/>
            </a:prstGeom>
          </p:spPr>
        </p:pic>
      </p:grpSp>
    </p:spTree>
    <p:extLst>
      <p:ext uri="{BB962C8B-B14F-4D97-AF65-F5344CB8AC3E}">
        <p14:creationId xmlns:p14="http://schemas.microsoft.com/office/powerpoint/2010/main" val="40583173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C49C814A-51AA-C957-295E-9DCA1F5E5166}"/>
              </a:ext>
            </a:extLst>
          </p:cNvPr>
          <p:cNvSpPr/>
          <p:nvPr/>
        </p:nvSpPr>
        <p:spPr>
          <a:xfrm>
            <a:off x="127168" y="5771015"/>
            <a:ext cx="11802265" cy="738064"/>
          </a:xfrm>
          <a:prstGeom prst="roundRect">
            <a:avLst/>
          </a:prstGeom>
          <a:solidFill>
            <a:schemeClr val="accent1">
              <a:lumMod val="20000"/>
              <a:lumOff val="80000"/>
            </a:schemeClr>
          </a:solidFill>
          <a:ln w="38100">
            <a:solidFill>
              <a:schemeClr val="accent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2" name="Title 1">
            <a:extLst>
              <a:ext uri="{FF2B5EF4-FFF2-40B4-BE49-F238E27FC236}">
                <a16:creationId xmlns:a16="http://schemas.microsoft.com/office/drawing/2014/main" id="{A3F981BC-557C-3C14-6C03-97E2936FCB55}"/>
              </a:ext>
            </a:extLst>
          </p:cNvPr>
          <p:cNvSpPr>
            <a:spLocks noGrp="1"/>
          </p:cNvSpPr>
          <p:nvPr>
            <p:ph type="title"/>
          </p:nvPr>
        </p:nvSpPr>
        <p:spPr/>
        <p:txBody>
          <a:bodyPr/>
          <a:lstStyle/>
          <a:p>
            <a:r>
              <a:rPr lang="en-US"/>
              <a:t>Attacking Input-dependent Memory Accesses</a:t>
            </a:r>
          </a:p>
        </p:txBody>
      </p:sp>
      <p:graphicFrame>
        <p:nvGraphicFramePr>
          <p:cNvPr id="5" name="Table 5">
            <a:extLst>
              <a:ext uri="{FF2B5EF4-FFF2-40B4-BE49-F238E27FC236}">
                <a16:creationId xmlns:a16="http://schemas.microsoft.com/office/drawing/2014/main" id="{C465C47D-9C27-1302-0708-D7B25BB6B894}"/>
              </a:ext>
            </a:extLst>
          </p:cNvPr>
          <p:cNvGraphicFramePr>
            <a:graphicFrameLocks noGrp="1"/>
          </p:cNvGraphicFramePr>
          <p:nvPr>
            <p:extLst>
              <p:ext uri="{D42A27DB-BD31-4B8C-83A1-F6EECF244321}">
                <p14:modId xmlns:p14="http://schemas.microsoft.com/office/powerpoint/2010/main" val="4244056846"/>
              </p:ext>
            </p:extLst>
          </p:nvPr>
        </p:nvGraphicFramePr>
        <p:xfrm>
          <a:off x="6728769" y="2686041"/>
          <a:ext cx="4953000" cy="370840"/>
        </p:xfrm>
        <a:graphic>
          <a:graphicData uri="http://schemas.openxmlformats.org/drawingml/2006/table">
            <a:tbl>
              <a:tblPr firstRow="1" bandRow="1">
                <a:tableStyleId>{616DA210-FB5B-4158-B5E0-FEB733F419BA}</a:tableStyleId>
              </a:tblPr>
              <a:tblGrid>
                <a:gridCol w="495300">
                  <a:extLst>
                    <a:ext uri="{9D8B030D-6E8A-4147-A177-3AD203B41FA5}">
                      <a16:colId xmlns:a16="http://schemas.microsoft.com/office/drawing/2014/main" val="4105250035"/>
                    </a:ext>
                  </a:extLst>
                </a:gridCol>
                <a:gridCol w="495300">
                  <a:extLst>
                    <a:ext uri="{9D8B030D-6E8A-4147-A177-3AD203B41FA5}">
                      <a16:colId xmlns:a16="http://schemas.microsoft.com/office/drawing/2014/main" val="602362997"/>
                    </a:ext>
                  </a:extLst>
                </a:gridCol>
                <a:gridCol w="495300">
                  <a:extLst>
                    <a:ext uri="{9D8B030D-6E8A-4147-A177-3AD203B41FA5}">
                      <a16:colId xmlns:a16="http://schemas.microsoft.com/office/drawing/2014/main" val="1030181571"/>
                    </a:ext>
                  </a:extLst>
                </a:gridCol>
                <a:gridCol w="495300">
                  <a:extLst>
                    <a:ext uri="{9D8B030D-6E8A-4147-A177-3AD203B41FA5}">
                      <a16:colId xmlns:a16="http://schemas.microsoft.com/office/drawing/2014/main" val="3890152402"/>
                    </a:ext>
                  </a:extLst>
                </a:gridCol>
                <a:gridCol w="495300">
                  <a:extLst>
                    <a:ext uri="{9D8B030D-6E8A-4147-A177-3AD203B41FA5}">
                      <a16:colId xmlns:a16="http://schemas.microsoft.com/office/drawing/2014/main" val="1426523598"/>
                    </a:ext>
                  </a:extLst>
                </a:gridCol>
                <a:gridCol w="495300">
                  <a:extLst>
                    <a:ext uri="{9D8B030D-6E8A-4147-A177-3AD203B41FA5}">
                      <a16:colId xmlns:a16="http://schemas.microsoft.com/office/drawing/2014/main" val="2994813551"/>
                    </a:ext>
                  </a:extLst>
                </a:gridCol>
                <a:gridCol w="495300">
                  <a:extLst>
                    <a:ext uri="{9D8B030D-6E8A-4147-A177-3AD203B41FA5}">
                      <a16:colId xmlns:a16="http://schemas.microsoft.com/office/drawing/2014/main" val="2379427748"/>
                    </a:ext>
                  </a:extLst>
                </a:gridCol>
                <a:gridCol w="495300">
                  <a:extLst>
                    <a:ext uri="{9D8B030D-6E8A-4147-A177-3AD203B41FA5}">
                      <a16:colId xmlns:a16="http://schemas.microsoft.com/office/drawing/2014/main" val="474801633"/>
                    </a:ext>
                  </a:extLst>
                </a:gridCol>
                <a:gridCol w="495300">
                  <a:extLst>
                    <a:ext uri="{9D8B030D-6E8A-4147-A177-3AD203B41FA5}">
                      <a16:colId xmlns:a16="http://schemas.microsoft.com/office/drawing/2014/main" val="2811530006"/>
                    </a:ext>
                  </a:extLst>
                </a:gridCol>
                <a:gridCol w="495300">
                  <a:extLst>
                    <a:ext uri="{9D8B030D-6E8A-4147-A177-3AD203B41FA5}">
                      <a16:colId xmlns:a16="http://schemas.microsoft.com/office/drawing/2014/main" val="2688825424"/>
                    </a:ext>
                  </a:extLst>
                </a:gridCol>
              </a:tblGrid>
              <a:tr h="370840">
                <a:tc>
                  <a:txBody>
                    <a:bodyPr/>
                    <a:lstStyle/>
                    <a:p>
                      <a:endParaRPr lang="en-US" baseline="-25000"/>
                    </a:p>
                  </a:txBody>
                  <a:tcPr/>
                </a:tc>
                <a:tc>
                  <a:txBody>
                    <a:bodyPr/>
                    <a:lstStyle/>
                    <a:p>
                      <a:endParaRPr lang="en-US" baseline="-25000"/>
                    </a:p>
                  </a:txBody>
                  <a:tcPr>
                    <a:solidFill>
                      <a:srgbClr val="960000"/>
                    </a:solidFill>
                  </a:tcPr>
                </a:tc>
                <a:tc>
                  <a:txBody>
                    <a:bodyPr/>
                    <a:lstStyle/>
                    <a:p>
                      <a:endParaRPr lang="en-US" baseline="-25000"/>
                    </a:p>
                  </a:txBody>
                  <a:tcPr/>
                </a:tc>
                <a:tc>
                  <a:txBody>
                    <a:bodyPr/>
                    <a:lstStyle/>
                    <a:p>
                      <a:endParaRPr lang="en-US" baseline="-25000"/>
                    </a:p>
                  </a:txBody>
                  <a:tcPr/>
                </a:tc>
                <a:tc>
                  <a:txBody>
                    <a:bodyPr/>
                    <a:lstStyle/>
                    <a:p>
                      <a:endParaRPr lang="en-US" baseline="-25000"/>
                    </a:p>
                  </a:txBody>
                  <a:tcPr>
                    <a:solidFill>
                      <a:srgbClr val="960000"/>
                    </a:solidFill>
                  </a:tcPr>
                </a:tc>
                <a:tc>
                  <a:txBody>
                    <a:bodyPr/>
                    <a:lstStyle/>
                    <a:p>
                      <a:endParaRPr lang="en-US" baseline="-25000"/>
                    </a:p>
                  </a:txBody>
                  <a:tcPr>
                    <a:solidFill>
                      <a:srgbClr val="960000"/>
                    </a:solidFill>
                  </a:tcPr>
                </a:tc>
                <a:tc>
                  <a:txBody>
                    <a:bodyPr/>
                    <a:lstStyle/>
                    <a:p>
                      <a:endParaRPr lang="en-US" baseline="-25000"/>
                    </a:p>
                  </a:txBody>
                  <a:tcPr/>
                </a:tc>
                <a:tc>
                  <a:txBody>
                    <a:bodyPr/>
                    <a:lstStyle/>
                    <a:p>
                      <a:endParaRPr lang="en-US" baseline="-25000"/>
                    </a:p>
                  </a:txBody>
                  <a:tcPr>
                    <a:solidFill>
                      <a:srgbClr val="960000"/>
                    </a:solidFill>
                  </a:tcPr>
                </a:tc>
                <a:tc>
                  <a:txBody>
                    <a:bodyPr/>
                    <a:lstStyle/>
                    <a:p>
                      <a:endParaRPr lang="en-US" baseline="-25000"/>
                    </a:p>
                  </a:txBody>
                  <a:tcPr/>
                </a:tc>
                <a:tc>
                  <a:txBody>
                    <a:bodyPr/>
                    <a:lstStyle/>
                    <a:p>
                      <a:endParaRPr lang="en-US" baseline="-25000" dirty="0"/>
                    </a:p>
                  </a:txBody>
                  <a:tcPr>
                    <a:solidFill>
                      <a:srgbClr val="960000"/>
                    </a:solidFill>
                  </a:tcPr>
                </a:tc>
                <a:extLst>
                  <a:ext uri="{0D108BD9-81ED-4DB2-BD59-A6C34878D82A}">
                    <a16:rowId xmlns:a16="http://schemas.microsoft.com/office/drawing/2014/main" val="2894496248"/>
                  </a:ext>
                </a:extLst>
              </a:tr>
            </a:tbl>
          </a:graphicData>
        </a:graphic>
      </p:graphicFrame>
      <p:sp>
        <p:nvSpPr>
          <p:cNvPr id="23" name="TextBox 22">
            <a:extLst>
              <a:ext uri="{FF2B5EF4-FFF2-40B4-BE49-F238E27FC236}">
                <a16:creationId xmlns:a16="http://schemas.microsoft.com/office/drawing/2014/main" id="{A3BA93A3-9FD9-E2DB-E0EC-91769E45897A}"/>
              </a:ext>
            </a:extLst>
          </p:cNvPr>
          <p:cNvSpPr txBox="1"/>
          <p:nvPr/>
        </p:nvSpPr>
        <p:spPr>
          <a:xfrm>
            <a:off x="6250600" y="3050992"/>
            <a:ext cx="1790701" cy="427746"/>
          </a:xfrm>
          <a:prstGeom prst="rect">
            <a:avLst/>
          </a:prstGeom>
          <a:noFill/>
        </p:spPr>
        <p:txBody>
          <a:bodyPr wrap="square" rtlCol="0">
            <a:spAutoFit/>
          </a:bodyPr>
          <a:lstStyle/>
          <a:p>
            <a:pPr>
              <a:lnSpc>
                <a:spcPct val="120000"/>
              </a:lnSpc>
            </a:pPr>
            <a:r>
              <a:rPr lang="en-US" sz="2000" b="1">
                <a:solidFill>
                  <a:schemeClr val="tx1"/>
                </a:solidFill>
              </a:rPr>
              <a:t>Array V</a:t>
            </a:r>
          </a:p>
        </p:txBody>
      </p:sp>
      <p:pic>
        <p:nvPicPr>
          <p:cNvPr id="25" name="Picture 24" descr="A pink book with a bookmark&#10;&#10;Description automatically generated">
            <a:extLst>
              <a:ext uri="{FF2B5EF4-FFF2-40B4-BE49-F238E27FC236}">
                <a16:creationId xmlns:a16="http://schemas.microsoft.com/office/drawing/2014/main" id="{B166F0AC-1671-01B9-9BCE-705921A01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755" y="3817821"/>
            <a:ext cx="599622" cy="578048"/>
          </a:xfrm>
          <a:prstGeom prst="rect">
            <a:avLst/>
          </a:prstGeom>
        </p:spPr>
      </p:pic>
      <p:graphicFrame>
        <p:nvGraphicFramePr>
          <p:cNvPr id="27" name="Table 5">
            <a:extLst>
              <a:ext uri="{FF2B5EF4-FFF2-40B4-BE49-F238E27FC236}">
                <a16:creationId xmlns:a16="http://schemas.microsoft.com/office/drawing/2014/main" id="{78A21C2D-AD58-2AEF-728C-E30F4BB89D49}"/>
              </a:ext>
            </a:extLst>
          </p:cNvPr>
          <p:cNvGraphicFramePr>
            <a:graphicFrameLocks noGrp="1"/>
          </p:cNvGraphicFramePr>
          <p:nvPr>
            <p:extLst>
              <p:ext uri="{D42A27DB-BD31-4B8C-83A1-F6EECF244321}">
                <p14:modId xmlns:p14="http://schemas.microsoft.com/office/powerpoint/2010/main" val="1852374957"/>
              </p:ext>
            </p:extLst>
          </p:nvPr>
        </p:nvGraphicFramePr>
        <p:xfrm>
          <a:off x="1609288" y="4602106"/>
          <a:ext cx="4953000" cy="370840"/>
        </p:xfrm>
        <a:graphic>
          <a:graphicData uri="http://schemas.openxmlformats.org/drawingml/2006/table">
            <a:tbl>
              <a:tblPr firstRow="1" bandRow="1">
                <a:tableStyleId>{616DA210-FB5B-4158-B5E0-FEB733F419BA}</a:tableStyleId>
              </a:tblPr>
              <a:tblGrid>
                <a:gridCol w="495300">
                  <a:extLst>
                    <a:ext uri="{9D8B030D-6E8A-4147-A177-3AD203B41FA5}">
                      <a16:colId xmlns:a16="http://schemas.microsoft.com/office/drawing/2014/main" val="4105250035"/>
                    </a:ext>
                  </a:extLst>
                </a:gridCol>
                <a:gridCol w="495300">
                  <a:extLst>
                    <a:ext uri="{9D8B030D-6E8A-4147-A177-3AD203B41FA5}">
                      <a16:colId xmlns:a16="http://schemas.microsoft.com/office/drawing/2014/main" val="602362997"/>
                    </a:ext>
                  </a:extLst>
                </a:gridCol>
                <a:gridCol w="495300">
                  <a:extLst>
                    <a:ext uri="{9D8B030D-6E8A-4147-A177-3AD203B41FA5}">
                      <a16:colId xmlns:a16="http://schemas.microsoft.com/office/drawing/2014/main" val="1030181571"/>
                    </a:ext>
                  </a:extLst>
                </a:gridCol>
                <a:gridCol w="495300">
                  <a:extLst>
                    <a:ext uri="{9D8B030D-6E8A-4147-A177-3AD203B41FA5}">
                      <a16:colId xmlns:a16="http://schemas.microsoft.com/office/drawing/2014/main" val="3890152402"/>
                    </a:ext>
                  </a:extLst>
                </a:gridCol>
                <a:gridCol w="495300">
                  <a:extLst>
                    <a:ext uri="{9D8B030D-6E8A-4147-A177-3AD203B41FA5}">
                      <a16:colId xmlns:a16="http://schemas.microsoft.com/office/drawing/2014/main" val="1426523598"/>
                    </a:ext>
                  </a:extLst>
                </a:gridCol>
                <a:gridCol w="495300">
                  <a:extLst>
                    <a:ext uri="{9D8B030D-6E8A-4147-A177-3AD203B41FA5}">
                      <a16:colId xmlns:a16="http://schemas.microsoft.com/office/drawing/2014/main" val="2994813551"/>
                    </a:ext>
                  </a:extLst>
                </a:gridCol>
                <a:gridCol w="495300">
                  <a:extLst>
                    <a:ext uri="{9D8B030D-6E8A-4147-A177-3AD203B41FA5}">
                      <a16:colId xmlns:a16="http://schemas.microsoft.com/office/drawing/2014/main" val="2379427748"/>
                    </a:ext>
                  </a:extLst>
                </a:gridCol>
                <a:gridCol w="495300">
                  <a:extLst>
                    <a:ext uri="{9D8B030D-6E8A-4147-A177-3AD203B41FA5}">
                      <a16:colId xmlns:a16="http://schemas.microsoft.com/office/drawing/2014/main" val="474801633"/>
                    </a:ext>
                  </a:extLst>
                </a:gridCol>
                <a:gridCol w="495300">
                  <a:extLst>
                    <a:ext uri="{9D8B030D-6E8A-4147-A177-3AD203B41FA5}">
                      <a16:colId xmlns:a16="http://schemas.microsoft.com/office/drawing/2014/main" val="2811530006"/>
                    </a:ext>
                  </a:extLst>
                </a:gridCol>
                <a:gridCol w="495300">
                  <a:extLst>
                    <a:ext uri="{9D8B030D-6E8A-4147-A177-3AD203B41FA5}">
                      <a16:colId xmlns:a16="http://schemas.microsoft.com/office/drawing/2014/main" val="2688825424"/>
                    </a:ext>
                  </a:extLst>
                </a:gridCol>
              </a:tblGrid>
              <a:tr h="370840">
                <a:tc>
                  <a:txBody>
                    <a:bodyPr/>
                    <a:lstStyle/>
                    <a:p>
                      <a:endParaRPr lang="en-US"/>
                    </a:p>
                  </a:txBody>
                  <a:tcPr>
                    <a:solidFill>
                      <a:schemeClr val="accent5"/>
                    </a:solidFill>
                  </a:tcPr>
                </a:tc>
                <a:tc>
                  <a:txBody>
                    <a:bodyPr/>
                    <a:lstStyle/>
                    <a:p>
                      <a:endParaRPr lang="en-US"/>
                    </a:p>
                  </a:txBody>
                  <a:tcPr>
                    <a:solidFill>
                      <a:schemeClr val="accent5"/>
                    </a:solidFill>
                  </a:tcPr>
                </a:tc>
                <a:tc>
                  <a:txBody>
                    <a:bodyPr/>
                    <a:lstStyle/>
                    <a:p>
                      <a:endParaRPr lang="en-US"/>
                    </a:p>
                  </a:txBody>
                  <a:tcPr/>
                </a:tc>
                <a:tc>
                  <a:txBody>
                    <a:bodyPr/>
                    <a:lstStyle/>
                    <a:p>
                      <a:endParaRPr lang="en-US"/>
                    </a:p>
                  </a:txBody>
                  <a:tcPr/>
                </a:tc>
                <a:tc>
                  <a:txBody>
                    <a:bodyPr/>
                    <a:lstStyle/>
                    <a:p>
                      <a:endParaRPr lang="en-US"/>
                    </a:p>
                  </a:txBody>
                  <a:tcPr>
                    <a:solidFill>
                      <a:schemeClr val="accent5"/>
                    </a:solidFill>
                  </a:tcPr>
                </a:tc>
                <a:tc>
                  <a:txBody>
                    <a:bodyPr/>
                    <a:lstStyle/>
                    <a:p>
                      <a:endParaRPr lang="en-US"/>
                    </a:p>
                  </a:txBody>
                  <a:tcPr>
                    <a:solidFill>
                      <a:schemeClr val="accent5"/>
                    </a:solidFill>
                  </a:tcPr>
                </a:tc>
                <a:tc>
                  <a:txBody>
                    <a:bodyPr/>
                    <a:lstStyle/>
                    <a:p>
                      <a:endParaRPr lang="en-US"/>
                    </a:p>
                  </a:txBody>
                  <a:tcPr/>
                </a:tc>
                <a:tc>
                  <a:txBody>
                    <a:bodyPr/>
                    <a:lstStyle/>
                    <a:p>
                      <a:endParaRPr lang="en-US"/>
                    </a:p>
                  </a:txBody>
                  <a:tcPr>
                    <a:solidFill>
                      <a:schemeClr val="accent5"/>
                    </a:solidFill>
                  </a:tcPr>
                </a:tc>
                <a:tc>
                  <a:txBody>
                    <a:bodyPr/>
                    <a:lstStyle/>
                    <a:p>
                      <a:endParaRPr lang="en-US"/>
                    </a:p>
                  </a:txBody>
                  <a:tcPr/>
                </a:tc>
                <a:tc>
                  <a:txBody>
                    <a:bodyPr/>
                    <a:lstStyle/>
                    <a:p>
                      <a:endParaRPr lang="en-US" dirty="0"/>
                    </a:p>
                  </a:txBody>
                  <a:tcPr>
                    <a:solidFill>
                      <a:schemeClr val="bg1"/>
                    </a:solidFill>
                  </a:tcPr>
                </a:tc>
                <a:extLst>
                  <a:ext uri="{0D108BD9-81ED-4DB2-BD59-A6C34878D82A}">
                    <a16:rowId xmlns:a16="http://schemas.microsoft.com/office/drawing/2014/main" val="2894496248"/>
                  </a:ext>
                </a:extLst>
              </a:tr>
            </a:tbl>
          </a:graphicData>
        </a:graphic>
      </p:graphicFrame>
      <p:sp>
        <p:nvSpPr>
          <p:cNvPr id="28" name="TextBox 27">
            <a:extLst>
              <a:ext uri="{FF2B5EF4-FFF2-40B4-BE49-F238E27FC236}">
                <a16:creationId xmlns:a16="http://schemas.microsoft.com/office/drawing/2014/main" id="{71883FE5-EBA2-CC70-3B28-D7198A9ED413}"/>
              </a:ext>
            </a:extLst>
          </p:cNvPr>
          <p:cNvSpPr txBox="1"/>
          <p:nvPr/>
        </p:nvSpPr>
        <p:spPr>
          <a:xfrm>
            <a:off x="221016" y="4533463"/>
            <a:ext cx="1676400" cy="437043"/>
          </a:xfrm>
          <a:prstGeom prst="rect">
            <a:avLst/>
          </a:prstGeom>
          <a:noFill/>
        </p:spPr>
        <p:txBody>
          <a:bodyPr wrap="square" lIns="91440" tIns="45720" rIns="91440" bIns="45720" rtlCol="0" anchor="t">
            <a:spAutoFit/>
          </a:bodyPr>
          <a:lstStyle/>
          <a:p>
            <a:pPr algn="l">
              <a:lnSpc>
                <a:spcPct val="120000"/>
              </a:lnSpc>
            </a:pP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hunter2</a:t>
            </a:r>
          </a:p>
        </p:txBody>
      </p:sp>
      <p:sp>
        <p:nvSpPr>
          <p:cNvPr id="29" name="TextBox 28">
            <a:extLst>
              <a:ext uri="{FF2B5EF4-FFF2-40B4-BE49-F238E27FC236}">
                <a16:creationId xmlns:a16="http://schemas.microsoft.com/office/drawing/2014/main" id="{A9F17D74-A5E4-9798-DBFF-380F7268A86F}"/>
              </a:ext>
            </a:extLst>
          </p:cNvPr>
          <p:cNvSpPr txBox="1"/>
          <p:nvPr/>
        </p:nvSpPr>
        <p:spPr>
          <a:xfrm>
            <a:off x="221016" y="5211860"/>
            <a:ext cx="1676400" cy="437043"/>
          </a:xfrm>
          <a:prstGeom prst="rect">
            <a:avLst/>
          </a:prstGeom>
          <a:noFill/>
        </p:spPr>
        <p:txBody>
          <a:bodyPr wrap="square" lIns="91440" tIns="45720" rIns="91440" bIns="45720" rtlCol="0" anchor="t">
            <a:spAutoFit/>
          </a:bodyPr>
          <a:lstStyle/>
          <a:p>
            <a:pPr algn="l">
              <a:lnSpc>
                <a:spcPct val="120000"/>
              </a:lnSpc>
            </a:pP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qwerty</a:t>
            </a:r>
          </a:p>
        </p:txBody>
      </p:sp>
      <p:sp>
        <p:nvSpPr>
          <p:cNvPr id="30" name="TextBox 29">
            <a:extLst>
              <a:ext uri="{FF2B5EF4-FFF2-40B4-BE49-F238E27FC236}">
                <a16:creationId xmlns:a16="http://schemas.microsoft.com/office/drawing/2014/main" id="{5691AFD2-E9AF-2098-A2D8-2F7702A9018C}"/>
              </a:ext>
            </a:extLst>
          </p:cNvPr>
          <p:cNvSpPr txBox="1"/>
          <p:nvPr/>
        </p:nvSpPr>
        <p:spPr>
          <a:xfrm>
            <a:off x="221016" y="5890257"/>
            <a:ext cx="1676400" cy="437043"/>
          </a:xfrm>
          <a:prstGeom prst="rect">
            <a:avLst/>
          </a:prstGeom>
          <a:noFill/>
        </p:spPr>
        <p:txBody>
          <a:bodyPr wrap="square" lIns="91440" tIns="45720" rIns="91440" bIns="45720" rtlCol="0" anchor="t">
            <a:spAutoFit/>
          </a:bodyPr>
          <a:lstStyle/>
          <a:p>
            <a:pPr algn="l">
              <a:lnSpc>
                <a:spcPct val="120000"/>
              </a:lnSpc>
            </a:pPr>
            <a:r>
              <a:rPr lang="en-US" sz="2000" b="1"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123456</a:t>
            </a:r>
          </a:p>
        </p:txBody>
      </p:sp>
      <p:graphicFrame>
        <p:nvGraphicFramePr>
          <p:cNvPr id="31" name="Table 5">
            <a:extLst>
              <a:ext uri="{FF2B5EF4-FFF2-40B4-BE49-F238E27FC236}">
                <a16:creationId xmlns:a16="http://schemas.microsoft.com/office/drawing/2014/main" id="{9F6A08F1-0EA0-CC27-5E12-84162D3A0A90}"/>
              </a:ext>
            </a:extLst>
          </p:cNvPr>
          <p:cNvGraphicFramePr>
            <a:graphicFrameLocks noGrp="1"/>
          </p:cNvGraphicFramePr>
          <p:nvPr>
            <p:extLst>
              <p:ext uri="{D42A27DB-BD31-4B8C-83A1-F6EECF244321}">
                <p14:modId xmlns:p14="http://schemas.microsoft.com/office/powerpoint/2010/main" val="614394614"/>
              </p:ext>
            </p:extLst>
          </p:nvPr>
        </p:nvGraphicFramePr>
        <p:xfrm>
          <a:off x="1609288" y="5285463"/>
          <a:ext cx="4953000" cy="370840"/>
        </p:xfrm>
        <a:graphic>
          <a:graphicData uri="http://schemas.openxmlformats.org/drawingml/2006/table">
            <a:tbl>
              <a:tblPr firstRow="1" bandRow="1">
                <a:tableStyleId>{616DA210-FB5B-4158-B5E0-FEB733F419BA}</a:tableStyleId>
              </a:tblPr>
              <a:tblGrid>
                <a:gridCol w="495300">
                  <a:extLst>
                    <a:ext uri="{9D8B030D-6E8A-4147-A177-3AD203B41FA5}">
                      <a16:colId xmlns:a16="http://schemas.microsoft.com/office/drawing/2014/main" val="4105250035"/>
                    </a:ext>
                  </a:extLst>
                </a:gridCol>
                <a:gridCol w="495300">
                  <a:extLst>
                    <a:ext uri="{9D8B030D-6E8A-4147-A177-3AD203B41FA5}">
                      <a16:colId xmlns:a16="http://schemas.microsoft.com/office/drawing/2014/main" val="602362997"/>
                    </a:ext>
                  </a:extLst>
                </a:gridCol>
                <a:gridCol w="495300">
                  <a:extLst>
                    <a:ext uri="{9D8B030D-6E8A-4147-A177-3AD203B41FA5}">
                      <a16:colId xmlns:a16="http://schemas.microsoft.com/office/drawing/2014/main" val="1030181571"/>
                    </a:ext>
                  </a:extLst>
                </a:gridCol>
                <a:gridCol w="495300">
                  <a:extLst>
                    <a:ext uri="{9D8B030D-6E8A-4147-A177-3AD203B41FA5}">
                      <a16:colId xmlns:a16="http://schemas.microsoft.com/office/drawing/2014/main" val="3890152402"/>
                    </a:ext>
                  </a:extLst>
                </a:gridCol>
                <a:gridCol w="495300">
                  <a:extLst>
                    <a:ext uri="{9D8B030D-6E8A-4147-A177-3AD203B41FA5}">
                      <a16:colId xmlns:a16="http://schemas.microsoft.com/office/drawing/2014/main" val="1426523598"/>
                    </a:ext>
                  </a:extLst>
                </a:gridCol>
                <a:gridCol w="495300">
                  <a:extLst>
                    <a:ext uri="{9D8B030D-6E8A-4147-A177-3AD203B41FA5}">
                      <a16:colId xmlns:a16="http://schemas.microsoft.com/office/drawing/2014/main" val="2994813551"/>
                    </a:ext>
                  </a:extLst>
                </a:gridCol>
                <a:gridCol w="495300">
                  <a:extLst>
                    <a:ext uri="{9D8B030D-6E8A-4147-A177-3AD203B41FA5}">
                      <a16:colId xmlns:a16="http://schemas.microsoft.com/office/drawing/2014/main" val="2379427748"/>
                    </a:ext>
                  </a:extLst>
                </a:gridCol>
                <a:gridCol w="495300">
                  <a:extLst>
                    <a:ext uri="{9D8B030D-6E8A-4147-A177-3AD203B41FA5}">
                      <a16:colId xmlns:a16="http://schemas.microsoft.com/office/drawing/2014/main" val="474801633"/>
                    </a:ext>
                  </a:extLst>
                </a:gridCol>
                <a:gridCol w="495300">
                  <a:extLst>
                    <a:ext uri="{9D8B030D-6E8A-4147-A177-3AD203B41FA5}">
                      <a16:colId xmlns:a16="http://schemas.microsoft.com/office/drawing/2014/main" val="2811530006"/>
                    </a:ext>
                  </a:extLst>
                </a:gridCol>
                <a:gridCol w="495300">
                  <a:extLst>
                    <a:ext uri="{9D8B030D-6E8A-4147-A177-3AD203B41FA5}">
                      <a16:colId xmlns:a16="http://schemas.microsoft.com/office/drawing/2014/main" val="2688825424"/>
                    </a:ext>
                  </a:extLst>
                </a:gridCol>
              </a:tblGrid>
              <a:tr h="370840">
                <a:tc>
                  <a:txBody>
                    <a:bodyPr/>
                    <a:lstStyle/>
                    <a:p>
                      <a:endParaRPr lang="en-US"/>
                    </a:p>
                  </a:txBody>
                  <a:tcPr/>
                </a:tc>
                <a:tc>
                  <a:txBody>
                    <a:bodyPr/>
                    <a:lstStyle/>
                    <a:p>
                      <a:endParaRPr lang="en-US"/>
                    </a:p>
                  </a:txBody>
                  <a:tcPr>
                    <a:solidFill>
                      <a:schemeClr val="bg1"/>
                    </a:solidFill>
                  </a:tcPr>
                </a:tc>
                <a:tc>
                  <a:txBody>
                    <a:bodyPr/>
                    <a:lstStyle/>
                    <a:p>
                      <a:endParaRPr lang="en-US"/>
                    </a:p>
                  </a:txBody>
                  <a:tcPr>
                    <a:solidFill>
                      <a:schemeClr val="accent5"/>
                    </a:solidFill>
                  </a:tcPr>
                </a:tc>
                <a:tc>
                  <a:txBody>
                    <a:bodyPr/>
                    <a:lstStyle/>
                    <a:p>
                      <a:endParaRPr lang="en-US"/>
                    </a:p>
                  </a:txBody>
                  <a:tcPr/>
                </a:tc>
                <a:tc>
                  <a:txBody>
                    <a:bodyPr/>
                    <a:lstStyle/>
                    <a:p>
                      <a:endParaRPr lang="en-US"/>
                    </a:p>
                  </a:txBody>
                  <a:tcPr>
                    <a:solidFill>
                      <a:schemeClr val="bg1"/>
                    </a:solidFill>
                  </a:tcPr>
                </a:tc>
                <a:tc>
                  <a:txBody>
                    <a:bodyPr/>
                    <a:lstStyle/>
                    <a:p>
                      <a:endParaRPr lang="en-US"/>
                    </a:p>
                  </a:txBody>
                  <a:tcPr>
                    <a:solidFill>
                      <a:schemeClr val="accent5"/>
                    </a:solidFill>
                  </a:tcPr>
                </a:tc>
                <a:tc>
                  <a:txBody>
                    <a:bodyPr/>
                    <a:lstStyle/>
                    <a:p>
                      <a:endParaRPr lang="en-US"/>
                    </a:p>
                  </a:txBody>
                  <a:tcPr/>
                </a:tc>
                <a:tc>
                  <a:txBody>
                    <a:bodyPr/>
                    <a:lstStyle/>
                    <a:p>
                      <a:endParaRPr lang="en-US"/>
                    </a:p>
                  </a:txBody>
                  <a:tcPr>
                    <a:solidFill>
                      <a:schemeClr val="bg1"/>
                    </a:solidFill>
                  </a:tcPr>
                </a:tc>
                <a:tc>
                  <a:txBody>
                    <a:bodyPr/>
                    <a:lstStyle/>
                    <a:p>
                      <a:endParaRPr lang="en-US"/>
                    </a:p>
                  </a:txBody>
                  <a:tcPr/>
                </a:tc>
                <a:tc>
                  <a:txBody>
                    <a:bodyPr/>
                    <a:lstStyle/>
                    <a:p>
                      <a:endParaRPr lang="en-US" dirty="0"/>
                    </a:p>
                  </a:txBody>
                  <a:tcPr>
                    <a:solidFill>
                      <a:schemeClr val="accent5"/>
                    </a:solidFill>
                  </a:tcPr>
                </a:tc>
                <a:extLst>
                  <a:ext uri="{0D108BD9-81ED-4DB2-BD59-A6C34878D82A}">
                    <a16:rowId xmlns:a16="http://schemas.microsoft.com/office/drawing/2014/main" val="2894496248"/>
                  </a:ext>
                </a:extLst>
              </a:tr>
            </a:tbl>
          </a:graphicData>
        </a:graphic>
      </p:graphicFrame>
      <p:sp>
        <p:nvSpPr>
          <p:cNvPr id="48" name="Rectangle: Rounded Corners 47">
            <a:extLst>
              <a:ext uri="{FF2B5EF4-FFF2-40B4-BE49-F238E27FC236}">
                <a16:creationId xmlns:a16="http://schemas.microsoft.com/office/drawing/2014/main" id="{C683311F-20E4-C1BA-242D-49414D6C3533}"/>
              </a:ext>
            </a:extLst>
          </p:cNvPr>
          <p:cNvSpPr/>
          <p:nvPr/>
        </p:nvSpPr>
        <p:spPr>
          <a:xfrm>
            <a:off x="7072532" y="4498269"/>
            <a:ext cx="4197648" cy="540803"/>
          </a:xfrm>
          <a:prstGeom prst="roundRect">
            <a:avLst/>
          </a:prstGeom>
          <a:solidFill>
            <a:schemeClr val="accent3">
              <a:lumMod val="40000"/>
              <a:lumOff val="60000"/>
            </a:schemeClr>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defTabSz="914400" rtl="0" eaLnBrk="1" fontAlgn="base" latinLnBrk="0" hangingPunct="1">
              <a:lnSpc>
                <a:spcPct val="8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80% Exact</a:t>
            </a:r>
            <a:r>
              <a:rPr kumimoji="0" lang="en-US" sz="2000" b="1" i="0" u="none" strike="noStrike" cap="none" normalizeH="0">
                <a:ln>
                  <a:noFill/>
                </a:ln>
                <a:solidFill>
                  <a:schemeClr val="tx1"/>
                </a:solidFill>
                <a:effectLst/>
                <a:latin typeface="Arial" charset="0"/>
              </a:rPr>
              <a:t> </a:t>
            </a:r>
            <a:r>
              <a:rPr lang="en-US" sz="2000" b="1">
                <a:solidFill>
                  <a:schemeClr val="tx1"/>
                </a:solidFill>
              </a:rPr>
              <a:t>M</a:t>
            </a:r>
            <a:r>
              <a:rPr kumimoji="0" lang="en-US" sz="2000" b="1" i="0" u="none" strike="noStrike" cap="none" normalizeH="0">
                <a:ln>
                  <a:noFill/>
                </a:ln>
                <a:solidFill>
                  <a:schemeClr val="tx1"/>
                </a:solidFill>
                <a:effectLst/>
                <a:latin typeface="Arial" charset="0"/>
              </a:rPr>
              <a:t>atch </a:t>
            </a:r>
            <a:r>
              <a:rPr lang="en-US" sz="2000" b="1">
                <a:solidFill>
                  <a:schemeClr val="tx1"/>
                </a:solidFill>
              </a:rPr>
              <a:t>U</a:t>
            </a:r>
            <a:r>
              <a:rPr kumimoji="0" lang="en-US" sz="2000" b="1" i="0" u="none" strike="noStrike" cap="none" normalizeH="0">
                <a:ln>
                  <a:noFill/>
                </a:ln>
                <a:solidFill>
                  <a:schemeClr val="tx1"/>
                </a:solidFill>
                <a:effectLst/>
                <a:latin typeface="Arial" charset="0"/>
              </a:rPr>
              <a:t>sing 5 </a:t>
            </a:r>
            <a:r>
              <a:rPr lang="en-US" sz="2000" b="1">
                <a:solidFill>
                  <a:schemeClr val="tx1"/>
                </a:solidFill>
              </a:rPr>
              <a:t>T</a:t>
            </a:r>
            <a:r>
              <a:rPr kumimoji="0" lang="en-US" sz="2000" b="1" i="0" u="none" strike="noStrike" cap="none" normalizeH="0">
                <a:ln>
                  <a:noFill/>
                </a:ln>
                <a:solidFill>
                  <a:schemeClr val="tx1"/>
                </a:solidFill>
                <a:effectLst/>
                <a:latin typeface="Arial" charset="0"/>
              </a:rPr>
              <a:t>races</a:t>
            </a:r>
            <a:endParaRPr kumimoji="0" lang="en-US" sz="2000" b="1" i="0" u="none" strike="noStrike" cap="none" normalizeH="0" baseline="0">
              <a:ln>
                <a:noFill/>
              </a:ln>
              <a:solidFill>
                <a:schemeClr val="tx1"/>
              </a:solidFill>
              <a:effectLst/>
              <a:latin typeface="Arial" charset="0"/>
            </a:endParaRPr>
          </a:p>
        </p:txBody>
      </p:sp>
      <p:grpSp>
        <p:nvGrpSpPr>
          <p:cNvPr id="40" name="Group 39">
            <a:extLst>
              <a:ext uri="{FF2B5EF4-FFF2-40B4-BE49-F238E27FC236}">
                <a16:creationId xmlns:a16="http://schemas.microsoft.com/office/drawing/2014/main" id="{B6E421E1-AF77-147F-9DAF-F55113CC9F45}"/>
              </a:ext>
            </a:extLst>
          </p:cNvPr>
          <p:cNvGrpSpPr/>
          <p:nvPr/>
        </p:nvGrpSpPr>
        <p:grpSpPr>
          <a:xfrm>
            <a:off x="807754" y="1133943"/>
            <a:ext cx="5684637" cy="2451104"/>
            <a:chOff x="99673" y="890453"/>
            <a:chExt cx="4296126" cy="3499933"/>
          </a:xfrm>
        </p:grpSpPr>
        <p:sp>
          <p:nvSpPr>
            <p:cNvPr id="39" name="Rectangle: Rounded Corners 38">
              <a:extLst>
                <a:ext uri="{FF2B5EF4-FFF2-40B4-BE49-F238E27FC236}">
                  <a16:creationId xmlns:a16="http://schemas.microsoft.com/office/drawing/2014/main" id="{79EF237B-C2D4-07C6-1CEB-FE013A4EF8A5}"/>
                </a:ext>
              </a:extLst>
            </p:cNvPr>
            <p:cNvSpPr/>
            <p:nvPr/>
          </p:nvSpPr>
          <p:spPr>
            <a:xfrm>
              <a:off x="99673" y="890453"/>
              <a:ext cx="3886599" cy="3078344"/>
            </a:xfrm>
            <a:prstGeom prst="roundRect">
              <a:avLst/>
            </a:prstGeom>
            <a:solidFill>
              <a:schemeClr val="accent3">
                <a:lumMod val="20000"/>
                <a:lumOff val="80000"/>
              </a:schemeClr>
            </a:solidFill>
            <a:ln w="38100">
              <a:solidFill>
                <a:schemeClr val="accent3"/>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3" name="TextBox 2">
              <a:extLst>
                <a:ext uri="{FF2B5EF4-FFF2-40B4-BE49-F238E27FC236}">
                  <a16:creationId xmlns:a16="http://schemas.microsoft.com/office/drawing/2014/main" id="{EC166D27-B8B9-F15F-5DF4-06DFC0BE8A82}"/>
                </a:ext>
              </a:extLst>
            </p:cNvPr>
            <p:cNvSpPr txBox="1"/>
            <p:nvPr/>
          </p:nvSpPr>
          <p:spPr>
            <a:xfrm>
              <a:off x="247638" y="967797"/>
              <a:ext cx="4148161" cy="3422589"/>
            </a:xfrm>
            <a:prstGeom prst="rect">
              <a:avLst/>
            </a:prstGeom>
            <a:noFill/>
          </p:spPr>
          <p:txBody>
            <a:bodyPr wrap="square" lIns="91440" tIns="45720" rIns="91440" bIns="45720" rtlCol="0" anchor="t">
              <a:spAutoFit/>
            </a:bodyPr>
            <a:lstStyle/>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function </a:t>
              </a:r>
              <a:r>
                <a:rPr lang="en-US" sz="1800" dirty="0" err="1">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scrypt</a:t>
              </a: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a:t>
              </a:r>
              <a:r>
                <a:rPr lang="en-US" sz="1800" dirty="0" err="1">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inp</a:t>
              </a: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X = </a:t>
              </a:r>
              <a:r>
                <a:rPr lang="en-US" sz="1800" dirty="0" err="1">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init</a:t>
              </a: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a:t>
              </a:r>
              <a:r>
                <a:rPr lang="en-US" sz="1800" dirty="0" err="1">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inp</a:t>
              </a: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for </a:t>
              </a:r>
              <a:r>
                <a:rPr lang="en-US" sz="1800" dirty="0" err="1">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i</a:t>
              </a: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 0 to N–1</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j = int(X)</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temp = X ^ V[j]</a:t>
              </a:r>
            </a:p>
            <a:p>
              <a:pPr algn="l">
                <a:lnSpc>
                  <a:spcPct val="120000"/>
                </a:lnSpc>
              </a:pPr>
              <a:r>
                <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rPr>
                <a:t>    X = mix(temp)</a:t>
              </a:r>
            </a:p>
            <a:p>
              <a:pPr algn="l">
                <a:lnSpc>
                  <a:spcPct val="120000"/>
                </a:lnSpc>
              </a:pPr>
              <a:endParaRPr lang="en-US" sz="1800" dirty="0">
                <a:solidFill>
                  <a:schemeClr val="tx1"/>
                </a:solidFill>
                <a:latin typeface="Noto Sans Mono" panose="020B0509040504020204" pitchFamily="50" charset="0"/>
                <a:ea typeface="Noto Sans Mono" panose="020B0509040504020204" pitchFamily="50" charset="0"/>
                <a:cs typeface="Noto Sans Mono" panose="020B0509040504020204" pitchFamily="50" charset="0"/>
              </a:endParaRPr>
            </a:p>
          </p:txBody>
        </p:sp>
        <p:sp>
          <p:nvSpPr>
            <p:cNvPr id="19" name="Rectangle 18">
              <a:extLst>
                <a:ext uri="{FF2B5EF4-FFF2-40B4-BE49-F238E27FC236}">
                  <a16:creationId xmlns:a16="http://schemas.microsoft.com/office/drawing/2014/main" id="{884FEF8A-786D-656D-FD37-48C401712838}"/>
                </a:ext>
              </a:extLst>
            </p:cNvPr>
            <p:cNvSpPr/>
            <p:nvPr/>
          </p:nvSpPr>
          <p:spPr>
            <a:xfrm>
              <a:off x="1823919" y="2895291"/>
              <a:ext cx="480114" cy="504679"/>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03F27D75-5A57-2E4E-6B9B-F227FE9D4053}"/>
              </a:ext>
            </a:extLst>
          </p:cNvPr>
          <p:cNvSpPr txBox="1"/>
          <p:nvPr/>
        </p:nvSpPr>
        <p:spPr>
          <a:xfrm>
            <a:off x="3148377" y="3848281"/>
            <a:ext cx="2132885" cy="431400"/>
          </a:xfrm>
          <a:prstGeom prst="rect">
            <a:avLst/>
          </a:prstGeom>
          <a:noFill/>
        </p:spPr>
        <p:txBody>
          <a:bodyPr wrap="square" rtlCol="0">
            <a:spAutoFit/>
          </a:bodyPr>
          <a:lstStyle/>
          <a:p>
            <a:pPr algn="l">
              <a:lnSpc>
                <a:spcPct val="120000"/>
              </a:lnSpc>
            </a:pPr>
            <a:r>
              <a:rPr lang="en-US" sz="2000" dirty="0">
                <a:solidFill>
                  <a:schemeClr val="tx1"/>
                </a:solidFill>
                <a:latin typeface="+mj-lt"/>
                <a:ea typeface="Cascadia Mono" panose="020B0609020000020004" pitchFamily="49" charset="0"/>
                <a:cs typeface="Cascadia Mono" panose="020B0609020000020004" pitchFamily="49" charset="0"/>
              </a:rPr>
              <a:t>rockyou.txt</a:t>
            </a:r>
          </a:p>
        </p:txBody>
      </p:sp>
      <p:graphicFrame>
        <p:nvGraphicFramePr>
          <p:cNvPr id="37" name="Table 5">
            <a:extLst>
              <a:ext uri="{FF2B5EF4-FFF2-40B4-BE49-F238E27FC236}">
                <a16:creationId xmlns:a16="http://schemas.microsoft.com/office/drawing/2014/main" id="{747A32E7-8C85-1EB9-1DA1-0696EE710C1B}"/>
              </a:ext>
            </a:extLst>
          </p:cNvPr>
          <p:cNvGraphicFramePr>
            <a:graphicFrameLocks noGrp="1"/>
          </p:cNvGraphicFramePr>
          <p:nvPr>
            <p:extLst>
              <p:ext uri="{D42A27DB-BD31-4B8C-83A1-F6EECF244321}">
                <p14:modId xmlns:p14="http://schemas.microsoft.com/office/powerpoint/2010/main" val="3659470663"/>
              </p:ext>
            </p:extLst>
          </p:nvPr>
        </p:nvGraphicFramePr>
        <p:xfrm>
          <a:off x="1632816" y="5960168"/>
          <a:ext cx="4953000" cy="370840"/>
        </p:xfrm>
        <a:graphic>
          <a:graphicData uri="http://schemas.openxmlformats.org/drawingml/2006/table">
            <a:tbl>
              <a:tblPr firstRow="1" bandRow="1">
                <a:tableStyleId>{616DA210-FB5B-4158-B5E0-FEB733F419BA}</a:tableStyleId>
              </a:tblPr>
              <a:tblGrid>
                <a:gridCol w="495300">
                  <a:extLst>
                    <a:ext uri="{9D8B030D-6E8A-4147-A177-3AD203B41FA5}">
                      <a16:colId xmlns:a16="http://schemas.microsoft.com/office/drawing/2014/main" val="4105250035"/>
                    </a:ext>
                  </a:extLst>
                </a:gridCol>
                <a:gridCol w="495300">
                  <a:extLst>
                    <a:ext uri="{9D8B030D-6E8A-4147-A177-3AD203B41FA5}">
                      <a16:colId xmlns:a16="http://schemas.microsoft.com/office/drawing/2014/main" val="602362997"/>
                    </a:ext>
                  </a:extLst>
                </a:gridCol>
                <a:gridCol w="495300">
                  <a:extLst>
                    <a:ext uri="{9D8B030D-6E8A-4147-A177-3AD203B41FA5}">
                      <a16:colId xmlns:a16="http://schemas.microsoft.com/office/drawing/2014/main" val="1030181571"/>
                    </a:ext>
                  </a:extLst>
                </a:gridCol>
                <a:gridCol w="495300">
                  <a:extLst>
                    <a:ext uri="{9D8B030D-6E8A-4147-A177-3AD203B41FA5}">
                      <a16:colId xmlns:a16="http://schemas.microsoft.com/office/drawing/2014/main" val="3890152402"/>
                    </a:ext>
                  </a:extLst>
                </a:gridCol>
                <a:gridCol w="495300">
                  <a:extLst>
                    <a:ext uri="{9D8B030D-6E8A-4147-A177-3AD203B41FA5}">
                      <a16:colId xmlns:a16="http://schemas.microsoft.com/office/drawing/2014/main" val="1426523598"/>
                    </a:ext>
                  </a:extLst>
                </a:gridCol>
                <a:gridCol w="495300">
                  <a:extLst>
                    <a:ext uri="{9D8B030D-6E8A-4147-A177-3AD203B41FA5}">
                      <a16:colId xmlns:a16="http://schemas.microsoft.com/office/drawing/2014/main" val="2994813551"/>
                    </a:ext>
                  </a:extLst>
                </a:gridCol>
                <a:gridCol w="495300">
                  <a:extLst>
                    <a:ext uri="{9D8B030D-6E8A-4147-A177-3AD203B41FA5}">
                      <a16:colId xmlns:a16="http://schemas.microsoft.com/office/drawing/2014/main" val="2379427748"/>
                    </a:ext>
                  </a:extLst>
                </a:gridCol>
                <a:gridCol w="495300">
                  <a:extLst>
                    <a:ext uri="{9D8B030D-6E8A-4147-A177-3AD203B41FA5}">
                      <a16:colId xmlns:a16="http://schemas.microsoft.com/office/drawing/2014/main" val="474801633"/>
                    </a:ext>
                  </a:extLst>
                </a:gridCol>
                <a:gridCol w="495300">
                  <a:extLst>
                    <a:ext uri="{9D8B030D-6E8A-4147-A177-3AD203B41FA5}">
                      <a16:colId xmlns:a16="http://schemas.microsoft.com/office/drawing/2014/main" val="2811530006"/>
                    </a:ext>
                  </a:extLst>
                </a:gridCol>
                <a:gridCol w="495300">
                  <a:extLst>
                    <a:ext uri="{9D8B030D-6E8A-4147-A177-3AD203B41FA5}">
                      <a16:colId xmlns:a16="http://schemas.microsoft.com/office/drawing/2014/main" val="2688825424"/>
                    </a:ext>
                  </a:extLst>
                </a:gridCol>
              </a:tblGrid>
              <a:tr h="370840">
                <a:tc>
                  <a:txBody>
                    <a:bodyPr/>
                    <a:lstStyle/>
                    <a:p>
                      <a:endParaRPr lang="en-US"/>
                    </a:p>
                  </a:txBody>
                  <a:tcPr/>
                </a:tc>
                <a:tc>
                  <a:txBody>
                    <a:bodyPr/>
                    <a:lstStyle/>
                    <a:p>
                      <a:endParaRPr lang="en-US"/>
                    </a:p>
                  </a:txBody>
                  <a:tcPr>
                    <a:solidFill>
                      <a:schemeClr val="accent5"/>
                    </a:solidFill>
                  </a:tcPr>
                </a:tc>
                <a:tc>
                  <a:txBody>
                    <a:bodyPr/>
                    <a:lstStyle/>
                    <a:p>
                      <a:endParaRPr lang="en-US"/>
                    </a:p>
                  </a:txBody>
                  <a:tcPr/>
                </a:tc>
                <a:tc>
                  <a:txBody>
                    <a:bodyPr/>
                    <a:lstStyle/>
                    <a:p>
                      <a:endParaRPr lang="en-US"/>
                    </a:p>
                  </a:txBody>
                  <a:tcPr/>
                </a:tc>
                <a:tc>
                  <a:txBody>
                    <a:bodyPr/>
                    <a:lstStyle/>
                    <a:p>
                      <a:endParaRPr lang="en-US"/>
                    </a:p>
                  </a:txBody>
                  <a:tcPr>
                    <a:solidFill>
                      <a:schemeClr val="accent5"/>
                    </a:solidFill>
                  </a:tcPr>
                </a:tc>
                <a:tc>
                  <a:txBody>
                    <a:bodyPr/>
                    <a:lstStyle/>
                    <a:p>
                      <a:endParaRPr lang="en-US"/>
                    </a:p>
                  </a:txBody>
                  <a:tcPr>
                    <a:solidFill>
                      <a:schemeClr val="accent5"/>
                    </a:solidFill>
                  </a:tcPr>
                </a:tc>
                <a:tc>
                  <a:txBody>
                    <a:bodyPr/>
                    <a:lstStyle/>
                    <a:p>
                      <a:endParaRPr lang="en-US"/>
                    </a:p>
                  </a:txBody>
                  <a:tcPr/>
                </a:tc>
                <a:tc>
                  <a:txBody>
                    <a:bodyPr/>
                    <a:lstStyle/>
                    <a:p>
                      <a:endParaRPr lang="en-US"/>
                    </a:p>
                  </a:txBody>
                  <a:tcPr>
                    <a:solidFill>
                      <a:schemeClr val="accent5"/>
                    </a:solidFill>
                  </a:tcPr>
                </a:tc>
                <a:tc>
                  <a:txBody>
                    <a:bodyPr/>
                    <a:lstStyle/>
                    <a:p>
                      <a:endParaRPr lang="en-US"/>
                    </a:p>
                  </a:txBody>
                  <a:tcPr/>
                </a:tc>
                <a:tc>
                  <a:txBody>
                    <a:bodyPr/>
                    <a:lstStyle/>
                    <a:p>
                      <a:endParaRPr lang="en-US" dirty="0"/>
                    </a:p>
                  </a:txBody>
                  <a:tcPr>
                    <a:solidFill>
                      <a:schemeClr val="accent5"/>
                    </a:solidFill>
                  </a:tcPr>
                </a:tc>
                <a:extLst>
                  <a:ext uri="{0D108BD9-81ED-4DB2-BD59-A6C34878D82A}">
                    <a16:rowId xmlns:a16="http://schemas.microsoft.com/office/drawing/2014/main" val="2894496248"/>
                  </a:ext>
                </a:extLst>
              </a:tr>
            </a:tbl>
          </a:graphicData>
        </a:graphic>
      </p:graphicFrame>
      <p:pic>
        <p:nvPicPr>
          <p:cNvPr id="58" name="Graphic 57" descr="Hourglass Finished with solid fill">
            <a:extLst>
              <a:ext uri="{FF2B5EF4-FFF2-40B4-BE49-F238E27FC236}">
                <a16:creationId xmlns:a16="http://schemas.microsoft.com/office/drawing/2014/main" id="{30B47B7E-426E-8E11-2161-BA12627A95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33721" y="5046796"/>
            <a:ext cx="590732" cy="590732"/>
          </a:xfrm>
          <a:prstGeom prst="rect">
            <a:avLst/>
          </a:prstGeom>
        </p:spPr>
      </p:pic>
      <p:sp>
        <p:nvSpPr>
          <p:cNvPr id="59" name="TextBox 58">
            <a:extLst>
              <a:ext uri="{FF2B5EF4-FFF2-40B4-BE49-F238E27FC236}">
                <a16:creationId xmlns:a16="http://schemas.microsoft.com/office/drawing/2014/main" id="{575BFA51-EDCD-0D91-C4DD-8DE16C592F22}"/>
              </a:ext>
            </a:extLst>
          </p:cNvPr>
          <p:cNvSpPr txBox="1"/>
          <p:nvPr/>
        </p:nvSpPr>
        <p:spPr>
          <a:xfrm>
            <a:off x="9111371" y="5124963"/>
            <a:ext cx="925613" cy="431400"/>
          </a:xfrm>
          <a:prstGeom prst="rect">
            <a:avLst/>
          </a:prstGeom>
          <a:noFill/>
        </p:spPr>
        <p:txBody>
          <a:bodyPr wrap="square" rtlCol="0">
            <a:spAutoFit/>
          </a:bodyPr>
          <a:lstStyle/>
          <a:p>
            <a:pPr algn="l">
              <a:lnSpc>
                <a:spcPct val="120000"/>
              </a:lnSpc>
            </a:pPr>
            <a:r>
              <a:rPr lang="en-US" sz="2000" b="1" dirty="0">
                <a:solidFill>
                  <a:schemeClr val="tx1"/>
                </a:solidFill>
                <a:latin typeface="+mj-lt"/>
                <a:ea typeface="Cascadia Mono" panose="020B0609020000020004" pitchFamily="49" charset="0"/>
                <a:cs typeface="Cascadia Mono" panose="020B0609020000020004" pitchFamily="49" charset="0"/>
              </a:rPr>
              <a:t>5 sec.</a:t>
            </a:r>
          </a:p>
        </p:txBody>
      </p:sp>
      <p:pic>
        <p:nvPicPr>
          <p:cNvPr id="6" name="Graphic 5">
            <a:extLst>
              <a:ext uri="{FF2B5EF4-FFF2-40B4-BE49-F238E27FC236}">
                <a16:creationId xmlns:a16="http://schemas.microsoft.com/office/drawing/2014/main" id="{6678D8C4-1F59-DB52-4A69-6A578C82D4FB}"/>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6626" t="12524" r="20374"/>
          <a:stretch/>
        </p:blipFill>
        <p:spPr>
          <a:xfrm>
            <a:off x="8679312" y="82391"/>
            <a:ext cx="3134518" cy="2438491"/>
          </a:xfrm>
          <a:prstGeom prst="rect">
            <a:avLst/>
          </a:prstGeom>
        </p:spPr>
      </p:pic>
      <p:cxnSp>
        <p:nvCxnSpPr>
          <p:cNvPr id="12" name="Straight Arrow Connector 11">
            <a:extLst>
              <a:ext uri="{FF2B5EF4-FFF2-40B4-BE49-F238E27FC236}">
                <a16:creationId xmlns:a16="http://schemas.microsoft.com/office/drawing/2014/main" id="{98016CA2-D8C2-F821-0930-4B83F197052D}"/>
              </a:ext>
            </a:extLst>
          </p:cNvPr>
          <p:cNvCxnSpPr>
            <a:cxnSpLocks/>
          </p:cNvCxnSpPr>
          <p:nvPr/>
        </p:nvCxnSpPr>
        <p:spPr bwMode="auto">
          <a:xfrm flipH="1">
            <a:off x="8196431" y="2113263"/>
            <a:ext cx="686312"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674530EE-3F1B-76A9-1FE8-4B20881D8757}"/>
              </a:ext>
            </a:extLst>
          </p:cNvPr>
          <p:cNvCxnSpPr>
            <a:cxnSpLocks/>
          </p:cNvCxnSpPr>
          <p:nvPr/>
        </p:nvCxnSpPr>
        <p:spPr bwMode="auto">
          <a:xfrm flipH="1">
            <a:off x="8196431" y="1431032"/>
            <a:ext cx="1153857"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21" name="Picture 20" descr="A red face with horns and a black background&#10;&#10;Description automatically generated">
            <a:extLst>
              <a:ext uri="{FF2B5EF4-FFF2-40B4-BE49-F238E27FC236}">
                <a16:creationId xmlns:a16="http://schemas.microsoft.com/office/drawing/2014/main" id="{A53A00F4-5202-D7E3-7567-D8D73DA0DE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7994" y="3656960"/>
            <a:ext cx="655912" cy="655912"/>
          </a:xfrm>
          <a:prstGeom prst="rect">
            <a:avLst/>
          </a:prstGeom>
        </p:spPr>
      </p:pic>
      <p:sp>
        <p:nvSpPr>
          <p:cNvPr id="32" name="Rectangle 31">
            <a:extLst>
              <a:ext uri="{FF2B5EF4-FFF2-40B4-BE49-F238E27FC236}">
                <a16:creationId xmlns:a16="http://schemas.microsoft.com/office/drawing/2014/main" id="{6C66509E-7334-EA2A-D61A-BBD22D8BA2B8}"/>
              </a:ext>
            </a:extLst>
          </p:cNvPr>
          <p:cNvSpPr/>
          <p:nvPr/>
        </p:nvSpPr>
        <p:spPr>
          <a:xfrm>
            <a:off x="8679312" y="2694366"/>
            <a:ext cx="545006" cy="368218"/>
          </a:xfrm>
          <a:prstGeom prst="rect">
            <a:avLst/>
          </a:prstGeom>
          <a:solidFill>
            <a:srgbClr val="960000"/>
          </a:solidFill>
          <a:ln w="38100">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36" name="Rectangle 35">
            <a:extLst>
              <a:ext uri="{FF2B5EF4-FFF2-40B4-BE49-F238E27FC236}">
                <a16:creationId xmlns:a16="http://schemas.microsoft.com/office/drawing/2014/main" id="{A4DBBD2D-EFDA-F8E2-AE92-F8D78F68F612}"/>
              </a:ext>
            </a:extLst>
          </p:cNvPr>
          <p:cNvSpPr/>
          <p:nvPr/>
        </p:nvSpPr>
        <p:spPr>
          <a:xfrm>
            <a:off x="9701968" y="2694366"/>
            <a:ext cx="545006" cy="368218"/>
          </a:xfrm>
          <a:prstGeom prst="rect">
            <a:avLst/>
          </a:prstGeom>
          <a:solidFill>
            <a:schemeClr val="bg1"/>
          </a:solidFill>
          <a:ln w="38100">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graphicFrame>
        <p:nvGraphicFramePr>
          <p:cNvPr id="38" name="Table 5">
            <a:extLst>
              <a:ext uri="{FF2B5EF4-FFF2-40B4-BE49-F238E27FC236}">
                <a16:creationId xmlns:a16="http://schemas.microsoft.com/office/drawing/2014/main" id="{AFF0D15C-F4A9-E39A-A5E8-A3ED73384DB7}"/>
              </a:ext>
            </a:extLst>
          </p:cNvPr>
          <p:cNvGraphicFramePr>
            <a:graphicFrameLocks noGrp="1"/>
          </p:cNvGraphicFramePr>
          <p:nvPr>
            <p:extLst>
              <p:ext uri="{D42A27DB-BD31-4B8C-83A1-F6EECF244321}">
                <p14:modId xmlns:p14="http://schemas.microsoft.com/office/powerpoint/2010/main" val="862129165"/>
              </p:ext>
            </p:extLst>
          </p:nvPr>
        </p:nvGraphicFramePr>
        <p:xfrm>
          <a:off x="6728769" y="4606800"/>
          <a:ext cx="4953000" cy="370840"/>
        </p:xfrm>
        <a:graphic>
          <a:graphicData uri="http://schemas.openxmlformats.org/drawingml/2006/table">
            <a:tbl>
              <a:tblPr firstRow="1" bandRow="1">
                <a:tableStyleId>{616DA210-FB5B-4158-B5E0-FEB733F419BA}</a:tableStyleId>
              </a:tblPr>
              <a:tblGrid>
                <a:gridCol w="495300">
                  <a:extLst>
                    <a:ext uri="{9D8B030D-6E8A-4147-A177-3AD203B41FA5}">
                      <a16:colId xmlns:a16="http://schemas.microsoft.com/office/drawing/2014/main" val="4105250035"/>
                    </a:ext>
                  </a:extLst>
                </a:gridCol>
                <a:gridCol w="495300">
                  <a:extLst>
                    <a:ext uri="{9D8B030D-6E8A-4147-A177-3AD203B41FA5}">
                      <a16:colId xmlns:a16="http://schemas.microsoft.com/office/drawing/2014/main" val="602362997"/>
                    </a:ext>
                  </a:extLst>
                </a:gridCol>
                <a:gridCol w="495300">
                  <a:extLst>
                    <a:ext uri="{9D8B030D-6E8A-4147-A177-3AD203B41FA5}">
                      <a16:colId xmlns:a16="http://schemas.microsoft.com/office/drawing/2014/main" val="1030181571"/>
                    </a:ext>
                  </a:extLst>
                </a:gridCol>
                <a:gridCol w="495300">
                  <a:extLst>
                    <a:ext uri="{9D8B030D-6E8A-4147-A177-3AD203B41FA5}">
                      <a16:colId xmlns:a16="http://schemas.microsoft.com/office/drawing/2014/main" val="3890152402"/>
                    </a:ext>
                  </a:extLst>
                </a:gridCol>
                <a:gridCol w="495300">
                  <a:extLst>
                    <a:ext uri="{9D8B030D-6E8A-4147-A177-3AD203B41FA5}">
                      <a16:colId xmlns:a16="http://schemas.microsoft.com/office/drawing/2014/main" val="1426523598"/>
                    </a:ext>
                  </a:extLst>
                </a:gridCol>
                <a:gridCol w="495300">
                  <a:extLst>
                    <a:ext uri="{9D8B030D-6E8A-4147-A177-3AD203B41FA5}">
                      <a16:colId xmlns:a16="http://schemas.microsoft.com/office/drawing/2014/main" val="2994813551"/>
                    </a:ext>
                  </a:extLst>
                </a:gridCol>
                <a:gridCol w="495300">
                  <a:extLst>
                    <a:ext uri="{9D8B030D-6E8A-4147-A177-3AD203B41FA5}">
                      <a16:colId xmlns:a16="http://schemas.microsoft.com/office/drawing/2014/main" val="2379427748"/>
                    </a:ext>
                  </a:extLst>
                </a:gridCol>
                <a:gridCol w="495300">
                  <a:extLst>
                    <a:ext uri="{9D8B030D-6E8A-4147-A177-3AD203B41FA5}">
                      <a16:colId xmlns:a16="http://schemas.microsoft.com/office/drawing/2014/main" val="474801633"/>
                    </a:ext>
                  </a:extLst>
                </a:gridCol>
                <a:gridCol w="495300">
                  <a:extLst>
                    <a:ext uri="{9D8B030D-6E8A-4147-A177-3AD203B41FA5}">
                      <a16:colId xmlns:a16="http://schemas.microsoft.com/office/drawing/2014/main" val="2811530006"/>
                    </a:ext>
                  </a:extLst>
                </a:gridCol>
                <a:gridCol w="495300">
                  <a:extLst>
                    <a:ext uri="{9D8B030D-6E8A-4147-A177-3AD203B41FA5}">
                      <a16:colId xmlns:a16="http://schemas.microsoft.com/office/drawing/2014/main" val="2688825424"/>
                    </a:ext>
                  </a:extLst>
                </a:gridCol>
              </a:tblGrid>
              <a:tr h="370840">
                <a:tc>
                  <a:txBody>
                    <a:bodyPr/>
                    <a:lstStyle/>
                    <a:p>
                      <a:endParaRPr lang="en-US" baseline="-25000"/>
                    </a:p>
                  </a:txBody>
                  <a:tcPr/>
                </a:tc>
                <a:tc>
                  <a:txBody>
                    <a:bodyPr/>
                    <a:lstStyle/>
                    <a:p>
                      <a:endParaRPr lang="en-US" baseline="-25000"/>
                    </a:p>
                  </a:txBody>
                  <a:tcPr>
                    <a:solidFill>
                      <a:srgbClr val="960000"/>
                    </a:solidFill>
                  </a:tcPr>
                </a:tc>
                <a:tc>
                  <a:txBody>
                    <a:bodyPr/>
                    <a:lstStyle/>
                    <a:p>
                      <a:endParaRPr lang="en-US" baseline="-25000"/>
                    </a:p>
                  </a:txBody>
                  <a:tcPr/>
                </a:tc>
                <a:tc>
                  <a:txBody>
                    <a:bodyPr/>
                    <a:lstStyle/>
                    <a:p>
                      <a:endParaRPr lang="en-US" baseline="-25000"/>
                    </a:p>
                  </a:txBody>
                  <a:tcPr/>
                </a:tc>
                <a:tc>
                  <a:txBody>
                    <a:bodyPr/>
                    <a:lstStyle/>
                    <a:p>
                      <a:endParaRPr lang="en-US" baseline="-25000"/>
                    </a:p>
                  </a:txBody>
                  <a:tcPr>
                    <a:solidFill>
                      <a:srgbClr val="960000"/>
                    </a:solidFill>
                  </a:tcPr>
                </a:tc>
                <a:tc>
                  <a:txBody>
                    <a:bodyPr/>
                    <a:lstStyle/>
                    <a:p>
                      <a:endParaRPr lang="en-US" baseline="-25000"/>
                    </a:p>
                  </a:txBody>
                  <a:tcPr>
                    <a:solidFill>
                      <a:srgbClr val="960000"/>
                    </a:solidFill>
                  </a:tcPr>
                </a:tc>
                <a:tc>
                  <a:txBody>
                    <a:bodyPr/>
                    <a:lstStyle/>
                    <a:p>
                      <a:endParaRPr lang="en-US" baseline="-25000"/>
                    </a:p>
                  </a:txBody>
                  <a:tcPr/>
                </a:tc>
                <a:tc>
                  <a:txBody>
                    <a:bodyPr/>
                    <a:lstStyle/>
                    <a:p>
                      <a:endParaRPr lang="en-US" baseline="-25000"/>
                    </a:p>
                  </a:txBody>
                  <a:tcPr>
                    <a:solidFill>
                      <a:srgbClr val="960000"/>
                    </a:solidFill>
                  </a:tcPr>
                </a:tc>
                <a:tc>
                  <a:txBody>
                    <a:bodyPr/>
                    <a:lstStyle/>
                    <a:p>
                      <a:endParaRPr lang="en-US" baseline="-25000"/>
                    </a:p>
                  </a:txBody>
                  <a:tcPr/>
                </a:tc>
                <a:tc>
                  <a:txBody>
                    <a:bodyPr/>
                    <a:lstStyle/>
                    <a:p>
                      <a:endParaRPr lang="en-US" baseline="-25000" dirty="0"/>
                    </a:p>
                  </a:txBody>
                  <a:tcPr>
                    <a:solidFill>
                      <a:srgbClr val="960000"/>
                    </a:solidFill>
                  </a:tcPr>
                </a:tc>
                <a:extLst>
                  <a:ext uri="{0D108BD9-81ED-4DB2-BD59-A6C34878D82A}">
                    <a16:rowId xmlns:a16="http://schemas.microsoft.com/office/drawing/2014/main" val="2894496248"/>
                  </a:ext>
                </a:extLst>
              </a:tr>
            </a:tbl>
          </a:graphicData>
        </a:graphic>
      </p:graphicFrame>
      <p:pic>
        <p:nvPicPr>
          <p:cNvPr id="57" name="Picture 56" descr="A black background with a black square&#10;&#10;Description automatically generated with medium confidence">
            <a:extLst>
              <a:ext uri="{FF2B5EF4-FFF2-40B4-BE49-F238E27FC236}">
                <a16:creationId xmlns:a16="http://schemas.microsoft.com/office/drawing/2014/main" id="{9F697646-FE9B-F020-A573-E6848B9BAD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06096" y="1170772"/>
            <a:ext cx="1389053" cy="1389053"/>
          </a:xfrm>
          <a:prstGeom prst="rect">
            <a:avLst/>
          </a:prstGeom>
        </p:spPr>
      </p:pic>
      <p:sp>
        <p:nvSpPr>
          <p:cNvPr id="60" name="Arrow: Right 59">
            <a:extLst>
              <a:ext uri="{FF2B5EF4-FFF2-40B4-BE49-F238E27FC236}">
                <a16:creationId xmlns:a16="http://schemas.microsoft.com/office/drawing/2014/main" id="{FB94F964-6B2E-1C4F-686B-7CC3020D5305}"/>
              </a:ext>
            </a:extLst>
          </p:cNvPr>
          <p:cNvSpPr/>
          <p:nvPr/>
        </p:nvSpPr>
        <p:spPr>
          <a:xfrm rot="180000">
            <a:off x="3887016" y="2635372"/>
            <a:ext cx="2741452" cy="342886"/>
          </a:xfrm>
          <a:prstGeom prst="rightArrow">
            <a:avLst/>
          </a:prstGeom>
          <a:ln/>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61" name="Arrow: Left 60">
            <a:extLst>
              <a:ext uri="{FF2B5EF4-FFF2-40B4-BE49-F238E27FC236}">
                <a16:creationId xmlns:a16="http://schemas.microsoft.com/office/drawing/2014/main" id="{687C5D72-C896-B406-1068-B4A649950D1C}"/>
              </a:ext>
            </a:extLst>
          </p:cNvPr>
          <p:cNvSpPr/>
          <p:nvPr/>
        </p:nvSpPr>
        <p:spPr>
          <a:xfrm rot="939481">
            <a:off x="3829839" y="1416704"/>
            <a:ext cx="497160" cy="215185"/>
          </a:xfrm>
          <a:prstGeom prst="leftArrow">
            <a:avLst/>
          </a:prstGeom>
          <a:ln/>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68" name="Graphic 67" descr="Rabbit with solid fill">
            <a:extLst>
              <a:ext uri="{FF2B5EF4-FFF2-40B4-BE49-F238E27FC236}">
                <a16:creationId xmlns:a16="http://schemas.microsoft.com/office/drawing/2014/main" id="{E2D1CBB2-BD21-C465-4416-DF9C518AE8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23026" y="844436"/>
            <a:ext cx="914400" cy="914400"/>
          </a:xfrm>
          <a:prstGeom prst="rect">
            <a:avLst/>
          </a:prstGeom>
        </p:spPr>
      </p:pic>
      <p:pic>
        <p:nvPicPr>
          <p:cNvPr id="70" name="Graphic 69" descr="Turtle with solid fill">
            <a:extLst>
              <a:ext uri="{FF2B5EF4-FFF2-40B4-BE49-F238E27FC236}">
                <a16:creationId xmlns:a16="http://schemas.microsoft.com/office/drawing/2014/main" id="{B556F901-4A5E-BF08-21AD-704A94079A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52529" y="1619395"/>
            <a:ext cx="914400" cy="914400"/>
          </a:xfrm>
          <a:prstGeom prst="rect">
            <a:avLst/>
          </a:prstGeom>
        </p:spPr>
      </p:pic>
      <p:pic>
        <p:nvPicPr>
          <p:cNvPr id="4" name="Graphic 3" descr="Processor with solid fill">
            <a:extLst>
              <a:ext uri="{FF2B5EF4-FFF2-40B4-BE49-F238E27FC236}">
                <a16:creationId xmlns:a16="http://schemas.microsoft.com/office/drawing/2014/main" id="{B1BB2DF4-AC33-35DB-B492-9B97F43170C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50291" y="294393"/>
            <a:ext cx="619889" cy="619889"/>
          </a:xfrm>
          <a:prstGeom prst="rect">
            <a:avLst/>
          </a:prstGeom>
        </p:spPr>
      </p:pic>
      <p:pic>
        <p:nvPicPr>
          <p:cNvPr id="9" name="Picture 8" descr="A green computer chips&#10;&#10;Description automatically generated with medium confidence">
            <a:extLst>
              <a:ext uri="{FF2B5EF4-FFF2-40B4-BE49-F238E27FC236}">
                <a16:creationId xmlns:a16="http://schemas.microsoft.com/office/drawing/2014/main" id="{E09EBAAC-C332-BEDE-B05B-09D67B0A595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57448" y="1625403"/>
            <a:ext cx="853595" cy="878010"/>
          </a:xfrm>
          <a:prstGeom prst="rect">
            <a:avLst/>
          </a:prstGeom>
        </p:spPr>
      </p:pic>
      <p:sp>
        <p:nvSpPr>
          <p:cNvPr id="11" name="TextBox 10">
            <a:extLst>
              <a:ext uri="{FF2B5EF4-FFF2-40B4-BE49-F238E27FC236}">
                <a16:creationId xmlns:a16="http://schemas.microsoft.com/office/drawing/2014/main" id="{04A828E3-99A8-51CB-944D-38E14D2444A4}"/>
              </a:ext>
            </a:extLst>
          </p:cNvPr>
          <p:cNvSpPr txBox="1"/>
          <p:nvPr/>
        </p:nvSpPr>
        <p:spPr>
          <a:xfrm>
            <a:off x="6243955" y="1197327"/>
            <a:ext cx="1076970" cy="431400"/>
          </a:xfrm>
          <a:prstGeom prst="rect">
            <a:avLst/>
          </a:prstGeom>
          <a:noFill/>
        </p:spPr>
        <p:txBody>
          <a:bodyPr wrap="square" rtlCol="0">
            <a:spAutoFit/>
          </a:bodyPr>
          <a:lstStyle/>
          <a:p>
            <a:pPr algn="l">
              <a:lnSpc>
                <a:spcPct val="120000"/>
              </a:lnSpc>
            </a:pPr>
            <a:r>
              <a:rPr lang="en-US" sz="2000" dirty="0">
                <a:solidFill>
                  <a:schemeClr val="tx1"/>
                </a:solidFill>
                <a:latin typeface="+mj-lt"/>
                <a:ea typeface="Cascadia Mono" panose="020B0609020000020004" pitchFamily="49" charset="0"/>
                <a:cs typeface="Cascadia Mono" panose="020B0609020000020004" pitchFamily="49" charset="0"/>
              </a:rPr>
              <a:t>Fast!</a:t>
            </a:r>
          </a:p>
        </p:txBody>
      </p:sp>
      <p:sp>
        <p:nvSpPr>
          <p:cNvPr id="13" name="TextBox 12">
            <a:extLst>
              <a:ext uri="{FF2B5EF4-FFF2-40B4-BE49-F238E27FC236}">
                <a16:creationId xmlns:a16="http://schemas.microsoft.com/office/drawing/2014/main" id="{C28F00BE-E6D7-044F-D8FE-509B1519B428}"/>
              </a:ext>
            </a:extLst>
          </p:cNvPr>
          <p:cNvSpPr txBox="1"/>
          <p:nvPr/>
        </p:nvSpPr>
        <p:spPr>
          <a:xfrm>
            <a:off x="6243955" y="1852637"/>
            <a:ext cx="1076970" cy="431400"/>
          </a:xfrm>
          <a:prstGeom prst="rect">
            <a:avLst/>
          </a:prstGeom>
          <a:noFill/>
        </p:spPr>
        <p:txBody>
          <a:bodyPr wrap="square" rtlCol="0">
            <a:spAutoFit/>
          </a:bodyPr>
          <a:lstStyle/>
          <a:p>
            <a:pPr algn="l">
              <a:lnSpc>
                <a:spcPct val="120000"/>
              </a:lnSpc>
            </a:pPr>
            <a:r>
              <a:rPr lang="en-US" sz="2000">
                <a:solidFill>
                  <a:schemeClr val="tx1"/>
                </a:solidFill>
                <a:latin typeface="+mj-lt"/>
                <a:ea typeface="Cascadia Mono" panose="020B0609020000020004" pitchFamily="49" charset="0"/>
                <a:cs typeface="Cascadia Mono" panose="020B0609020000020004" pitchFamily="49" charset="0"/>
              </a:rPr>
              <a:t>Slow…</a:t>
            </a:r>
          </a:p>
        </p:txBody>
      </p:sp>
      <p:sp>
        <p:nvSpPr>
          <p:cNvPr id="14" name="Rectangle: Rounded Corners 13">
            <a:extLst>
              <a:ext uri="{FF2B5EF4-FFF2-40B4-BE49-F238E27FC236}">
                <a16:creationId xmlns:a16="http://schemas.microsoft.com/office/drawing/2014/main" id="{FAFEA108-432E-59CC-4061-492B3F70E846}"/>
              </a:ext>
            </a:extLst>
          </p:cNvPr>
          <p:cNvSpPr/>
          <p:nvPr/>
        </p:nvSpPr>
        <p:spPr>
          <a:xfrm>
            <a:off x="4619291" y="3847358"/>
            <a:ext cx="727788" cy="478631"/>
          </a:xfrm>
          <a:prstGeom prst="roundRect">
            <a:avLst/>
          </a:prstGeom>
          <a:solidFill>
            <a:srgbClr val="960000"/>
          </a:solidFill>
          <a:ln w="381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r>
              <a:rPr lang="en-US" sz="2000">
                <a:solidFill>
                  <a:schemeClr val="bg1"/>
                </a:solidFill>
              </a:rPr>
              <a:t>14M</a:t>
            </a:r>
            <a:endParaRPr kumimoji="0" lang="en-US" sz="2000" b="0" i="0" u="none" strike="noStrike" cap="none" normalizeH="0" baseline="0">
              <a:ln>
                <a:noFill/>
              </a:ln>
              <a:solidFill>
                <a:schemeClr val="bg1"/>
              </a:solidFill>
              <a:effectLst/>
              <a:latin typeface="Arial" charset="0"/>
            </a:endParaRPr>
          </a:p>
        </p:txBody>
      </p:sp>
      <p:pic>
        <p:nvPicPr>
          <p:cNvPr id="10" name="Graphic 9" descr="Rabbit with solid fill">
            <a:extLst>
              <a:ext uri="{FF2B5EF4-FFF2-40B4-BE49-F238E27FC236}">
                <a16:creationId xmlns:a16="http://schemas.microsoft.com/office/drawing/2014/main" id="{C2CEC45D-6020-E266-8493-1256ABC2752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13219" y="3125723"/>
            <a:ext cx="655163" cy="655163"/>
          </a:xfrm>
          <a:prstGeom prst="rect">
            <a:avLst/>
          </a:prstGeom>
        </p:spPr>
      </p:pic>
      <p:pic>
        <p:nvPicPr>
          <p:cNvPr id="16" name="Graphic 15" descr="Turtle with solid fill">
            <a:extLst>
              <a:ext uri="{FF2B5EF4-FFF2-40B4-BE49-F238E27FC236}">
                <a16:creationId xmlns:a16="http://schemas.microsoft.com/office/drawing/2014/main" id="{DA2ECE69-707D-155B-D889-0BF53C4EAD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48249" y="3162249"/>
            <a:ext cx="655163" cy="655163"/>
          </a:xfrm>
          <a:prstGeom prst="rect">
            <a:avLst/>
          </a:prstGeom>
        </p:spPr>
      </p:pic>
    </p:spTree>
    <p:extLst>
      <p:ext uri="{BB962C8B-B14F-4D97-AF65-F5344CB8AC3E}">
        <p14:creationId xmlns:p14="http://schemas.microsoft.com/office/powerpoint/2010/main" val="9882155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par>
                          <p:cTn id="45" fill="hold">
                            <p:stCondLst>
                              <p:cond delay="0"/>
                            </p:stCondLst>
                            <p:childTnLst>
                              <p:par>
                                <p:cTn id="46" presetID="0" presetClass="path" presetSubtype="0" accel="50000" decel="50000" fill="hold" grpId="1" nodeType="afterEffect">
                                  <p:stCondLst>
                                    <p:cond delay="0"/>
                                  </p:stCondLst>
                                  <p:childTnLst>
                                    <p:animMotion origin="layout" path="M -0.00169 -0.00209 L -0.00169 -0.00209 C 0.00248 0.02662 0.01342 0.05509 0.01068 0.08449 C 0.00886 0.10532 -0.00351 0.1199 -0.01367 0.13125 C -0.03997 0.16111 -0.05013 0.15787 -0.07578 0.15856 C -0.07695 0.15879 -0.07812 0.15856 -0.07916 0.15856 " pathEditMode="relative" ptsTypes="AAAAAA">
                                      <p:cBhvr>
                                        <p:cTn id="47" dur="500" fill="hold"/>
                                        <p:tgtEl>
                                          <p:spTgt spid="32"/>
                                        </p:tgtEl>
                                        <p:attrNameLst>
                                          <p:attrName>ppt_x</p:attrName>
                                          <p:attrName>ppt_y</p:attrName>
                                        </p:attrNameLst>
                                      </p:cBhvr>
                                    </p:animMotion>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grpId="1" nodeType="afterEffect">
                                  <p:stCondLst>
                                    <p:cond delay="0"/>
                                  </p:stCondLst>
                                  <p:childTnLst>
                                    <p:animMotion origin="layout" path="M -0.00169 -0.00209 L -0.00169 -0.00186 C 0.00247 0.02662 0.01341 0.05509 0.01068 0.08449 C 0.00885 0.10532 -0.00352 0.1199 -0.01367 0.13125 C -0.03997 0.16111 -0.05013 0.15787 -0.07578 0.15856 C -0.07695 0.15879 -0.07813 0.15856 -0.07917 0.15856 " pathEditMode="relative" rAng="0" ptsTypes="AAAAAA">
                                      <p:cBhvr>
                                        <p:cTn id="57" dur="2000" fill="hold"/>
                                        <p:tgtEl>
                                          <p:spTgt spid="36"/>
                                        </p:tgtEl>
                                        <p:attrNameLst>
                                          <p:attrName>ppt_x</p:attrName>
                                          <p:attrName>ppt_y</p:attrName>
                                        </p:attrNameLst>
                                      </p:cBhvr>
                                      <p:rCtr x="-3242" y="8032"/>
                                    </p:animMotion>
                                  </p:childTnLst>
                                </p:cTn>
                              </p:par>
                            </p:childTnLst>
                          </p:cTn>
                        </p:par>
                        <p:par>
                          <p:cTn id="58" fill="hold">
                            <p:stCondLst>
                              <p:cond delay="2000"/>
                            </p:stCondLst>
                            <p:childTnLst>
                              <p:par>
                                <p:cTn id="59" presetID="1"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1.875E-6 -2.59259E-6 L 0.00156 0.19699 " pathEditMode="relative" rAng="0" ptsTypes="AA">
                                      <p:cBhvr>
                                        <p:cTn id="88" dur="2000" fill="hold"/>
                                        <p:tgtEl>
                                          <p:spTgt spid="38"/>
                                        </p:tgtEl>
                                        <p:attrNameLst>
                                          <p:attrName>ppt_x</p:attrName>
                                          <p:attrName>ppt_y</p:attrName>
                                        </p:attrNameLst>
                                      </p:cBhvr>
                                      <p:rCtr x="78" y="9838"/>
                                    </p:animMotion>
                                  </p:childTnLst>
                                </p:cTn>
                              </p:par>
                            </p:childTnLst>
                          </p:cTn>
                        </p:par>
                        <p:par>
                          <p:cTn id="89" fill="hold">
                            <p:stCondLst>
                              <p:cond delay="2000"/>
                            </p:stCondLst>
                            <p:childTnLst>
                              <p:par>
                                <p:cTn id="90" presetID="1" presetClass="entr" presetSubtype="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3" grpId="0"/>
      <p:bldP spid="28" grpId="0"/>
      <p:bldP spid="29" grpId="0"/>
      <p:bldP spid="30" grpId="0"/>
      <p:bldP spid="48" grpId="0" animBg="1"/>
      <p:bldP spid="24" grpId="0"/>
      <p:bldP spid="59" grpId="0"/>
      <p:bldP spid="32" grpId="0" animBg="1"/>
      <p:bldP spid="32" grpId="1" animBg="1"/>
      <p:bldP spid="36" grpId="0" animBg="1"/>
      <p:bldP spid="36" grpId="1" animBg="1"/>
      <p:bldP spid="60" grpId="0" animBg="1"/>
      <p:bldP spid="61" grpId="0" animBg="1"/>
      <p:bldP spid="11"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AB9E-C94A-FDAB-B089-74007F6D7E15}"/>
              </a:ext>
            </a:extLst>
          </p:cNvPr>
          <p:cNvSpPr>
            <a:spLocks noGrp="1"/>
          </p:cNvSpPr>
          <p:nvPr>
            <p:ph type="title"/>
          </p:nvPr>
        </p:nvSpPr>
        <p:spPr/>
        <p:txBody>
          <a:bodyPr/>
          <a:lstStyle/>
          <a:p>
            <a:r>
              <a:rPr lang="en-US"/>
              <a:t>What About Browser-based Adversaries?</a:t>
            </a:r>
          </a:p>
        </p:txBody>
      </p:sp>
      <p:sp>
        <p:nvSpPr>
          <p:cNvPr id="35" name="TextBox 34">
            <a:extLst>
              <a:ext uri="{FF2B5EF4-FFF2-40B4-BE49-F238E27FC236}">
                <a16:creationId xmlns:a16="http://schemas.microsoft.com/office/drawing/2014/main" id="{BC9BF8CC-83C8-264E-FEA6-F25E3212D6FE}"/>
              </a:ext>
            </a:extLst>
          </p:cNvPr>
          <p:cNvSpPr txBox="1"/>
          <p:nvPr/>
        </p:nvSpPr>
        <p:spPr>
          <a:xfrm>
            <a:off x="7742794" y="138375"/>
            <a:ext cx="4347800" cy="494751"/>
          </a:xfrm>
          <a:prstGeom prst="rect">
            <a:avLst/>
          </a:prstGeom>
          <a:noFill/>
        </p:spPr>
        <p:txBody>
          <a:bodyPr wrap="square" rtlCol="0">
            <a:spAutoFit/>
          </a:bodyPr>
          <a:lstStyle/>
          <a:p>
            <a:pPr>
              <a:lnSpc>
                <a:spcPct val="120000"/>
              </a:lnSpc>
            </a:pPr>
            <a:r>
              <a:rPr lang="en-US" sz="2400" b="1">
                <a:solidFill>
                  <a:schemeClr val="tx1"/>
                </a:solidFill>
              </a:rPr>
              <a:t>*PSI: </a:t>
            </a:r>
            <a:r>
              <a:rPr lang="en-US" sz="2400">
                <a:solidFill>
                  <a:schemeClr val="tx1"/>
                </a:solidFill>
              </a:rPr>
              <a:t>Private Set Intersection</a:t>
            </a:r>
          </a:p>
        </p:txBody>
      </p:sp>
      <p:grpSp>
        <p:nvGrpSpPr>
          <p:cNvPr id="7" name="Group 6">
            <a:extLst>
              <a:ext uri="{FF2B5EF4-FFF2-40B4-BE49-F238E27FC236}">
                <a16:creationId xmlns:a16="http://schemas.microsoft.com/office/drawing/2014/main" id="{9A8EBF61-2785-40B5-A512-6BE383C3B9D5}"/>
              </a:ext>
            </a:extLst>
          </p:cNvPr>
          <p:cNvGrpSpPr/>
          <p:nvPr/>
        </p:nvGrpSpPr>
        <p:grpSpPr>
          <a:xfrm>
            <a:off x="4873551" y="4285571"/>
            <a:ext cx="2819035" cy="2180964"/>
            <a:chOff x="4873551" y="4285571"/>
            <a:chExt cx="2819035" cy="2180964"/>
          </a:xfrm>
        </p:grpSpPr>
        <p:sp>
          <p:nvSpPr>
            <p:cNvPr id="15" name="Rectangle: Rounded Corners 14">
              <a:extLst>
                <a:ext uri="{FF2B5EF4-FFF2-40B4-BE49-F238E27FC236}">
                  <a16:creationId xmlns:a16="http://schemas.microsoft.com/office/drawing/2014/main" id="{11A648B2-427A-2E16-B03C-09C9557BB242}"/>
                </a:ext>
              </a:extLst>
            </p:cNvPr>
            <p:cNvSpPr/>
            <p:nvPr/>
          </p:nvSpPr>
          <p:spPr>
            <a:xfrm>
              <a:off x="4925233" y="4285571"/>
              <a:ext cx="2554036" cy="1616940"/>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17" name="TextBox 16">
              <a:extLst>
                <a:ext uri="{FF2B5EF4-FFF2-40B4-BE49-F238E27FC236}">
                  <a16:creationId xmlns:a16="http://schemas.microsoft.com/office/drawing/2014/main" id="{1937DE38-6F1F-7658-7F36-E4348AC06D1C}"/>
                </a:ext>
              </a:extLst>
            </p:cNvPr>
            <p:cNvSpPr txBox="1"/>
            <p:nvPr/>
          </p:nvSpPr>
          <p:spPr>
            <a:xfrm>
              <a:off x="4873551" y="5971784"/>
              <a:ext cx="2819035" cy="494751"/>
            </a:xfrm>
            <a:prstGeom prst="rect">
              <a:avLst/>
            </a:prstGeom>
            <a:noFill/>
          </p:spPr>
          <p:txBody>
            <a:bodyPr wrap="square" rtlCol="0">
              <a:spAutoFit/>
            </a:bodyPr>
            <a:lstStyle/>
            <a:p>
              <a:pPr>
                <a:lnSpc>
                  <a:spcPct val="120000"/>
                </a:lnSpc>
              </a:pPr>
              <a:r>
                <a:rPr lang="en-US" sz="2400" dirty="0">
                  <a:solidFill>
                    <a:schemeClr val="tx1"/>
                  </a:solidFill>
                </a:rPr>
                <a:t>Browser Adversary</a:t>
              </a:r>
            </a:p>
          </p:txBody>
        </p:sp>
        <p:pic>
          <p:nvPicPr>
            <p:cNvPr id="18" name="Picture 17">
              <a:extLst>
                <a:ext uri="{FF2B5EF4-FFF2-40B4-BE49-F238E27FC236}">
                  <a16:creationId xmlns:a16="http://schemas.microsoft.com/office/drawing/2014/main" id="{60F0070B-8A55-2E11-E282-B7E2A7A5BF19}"/>
                </a:ext>
              </a:extLst>
            </p:cNvPr>
            <p:cNvPicPr>
              <a:picLocks noChangeAspect="1"/>
            </p:cNvPicPr>
            <p:nvPr/>
          </p:nvPicPr>
          <p:blipFill>
            <a:blip r:embed="rId3"/>
            <a:stretch>
              <a:fillRect/>
            </a:stretch>
          </p:blipFill>
          <p:spPr>
            <a:xfrm>
              <a:off x="5083589" y="4778990"/>
              <a:ext cx="1067033" cy="991839"/>
            </a:xfrm>
            <a:prstGeom prst="rect">
              <a:avLst/>
            </a:prstGeom>
            <a:ln w="28575">
              <a:solidFill>
                <a:schemeClr val="tx1"/>
              </a:solidFill>
            </a:ln>
          </p:spPr>
        </p:pic>
        <p:sp>
          <p:nvSpPr>
            <p:cNvPr id="20" name="Rectangle 19">
              <a:extLst>
                <a:ext uri="{FF2B5EF4-FFF2-40B4-BE49-F238E27FC236}">
                  <a16:creationId xmlns:a16="http://schemas.microsoft.com/office/drawing/2014/main" id="{DDD473DD-BD61-51D0-88C6-1AE61039C700}"/>
                </a:ext>
              </a:extLst>
            </p:cNvPr>
            <p:cNvSpPr/>
            <p:nvPr/>
          </p:nvSpPr>
          <p:spPr>
            <a:xfrm>
              <a:off x="6284609" y="4765947"/>
              <a:ext cx="1065210" cy="1024804"/>
            </a:xfrm>
            <a:prstGeom prst="rect">
              <a:avLst/>
            </a:prstGeom>
            <a:solidFill>
              <a:schemeClr val="bg1"/>
            </a:solidFill>
            <a:ln w="28575">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24" name="Picture 23" descr="A red face with horns and a black background&#10;&#10;Description automatically generated">
              <a:extLst>
                <a:ext uri="{FF2B5EF4-FFF2-40B4-BE49-F238E27FC236}">
                  <a16:creationId xmlns:a16="http://schemas.microsoft.com/office/drawing/2014/main" id="{9EE334A0-276E-BC9C-D73E-028FB9106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8756" y="4992818"/>
              <a:ext cx="564182" cy="564182"/>
            </a:xfrm>
            <a:prstGeom prst="rect">
              <a:avLst/>
            </a:prstGeom>
          </p:spPr>
        </p:pic>
      </p:grpSp>
      <p:grpSp>
        <p:nvGrpSpPr>
          <p:cNvPr id="6" name="Group 5">
            <a:extLst>
              <a:ext uri="{FF2B5EF4-FFF2-40B4-BE49-F238E27FC236}">
                <a16:creationId xmlns:a16="http://schemas.microsoft.com/office/drawing/2014/main" id="{6C154001-020C-42D1-81B6-EF736627F7DE}"/>
              </a:ext>
            </a:extLst>
          </p:cNvPr>
          <p:cNvGrpSpPr/>
          <p:nvPr/>
        </p:nvGrpSpPr>
        <p:grpSpPr>
          <a:xfrm>
            <a:off x="4291616" y="3494487"/>
            <a:ext cx="3001028" cy="1308929"/>
            <a:chOff x="4291616" y="3494487"/>
            <a:chExt cx="3001028" cy="1308929"/>
          </a:xfrm>
        </p:grpSpPr>
        <p:pic>
          <p:nvPicPr>
            <p:cNvPr id="19" name="Picture 18" descr="A logo of a google chrome browser&#10;&#10;Description automatically generated">
              <a:extLst>
                <a:ext uri="{FF2B5EF4-FFF2-40B4-BE49-F238E27FC236}">
                  <a16:creationId xmlns:a16="http://schemas.microsoft.com/office/drawing/2014/main" id="{FA6E92E7-BE7F-3F9A-42C9-583E1113A6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1616" y="3494487"/>
              <a:ext cx="1380381" cy="737415"/>
            </a:xfrm>
            <a:prstGeom prst="rect">
              <a:avLst/>
            </a:prstGeom>
          </p:spPr>
        </p:pic>
        <p:pic>
          <p:nvPicPr>
            <p:cNvPr id="27" name="Picture 26" descr="Logo&#10;&#10;Description automatically generated">
              <a:extLst>
                <a:ext uri="{FF2B5EF4-FFF2-40B4-BE49-F238E27FC236}">
                  <a16:creationId xmlns:a16="http://schemas.microsoft.com/office/drawing/2014/main" id="{8FB855A9-A1A6-C6F9-2E26-078655137F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620" y="4258350"/>
              <a:ext cx="545066" cy="545066"/>
            </a:xfrm>
            <a:prstGeom prst="rect">
              <a:avLst/>
            </a:prstGeom>
          </p:spPr>
        </p:pic>
        <p:pic>
          <p:nvPicPr>
            <p:cNvPr id="29" name="Picture 28" descr="Icon&#10;&#10;Description automatically generated">
              <a:extLst>
                <a:ext uri="{FF2B5EF4-FFF2-40B4-BE49-F238E27FC236}">
                  <a16:creationId xmlns:a16="http://schemas.microsoft.com/office/drawing/2014/main" id="{E02FF8BF-06F6-D7F6-1F6A-F21E5AD62E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36100" y="4379896"/>
              <a:ext cx="401340" cy="301005"/>
            </a:xfrm>
            <a:prstGeom prst="rect">
              <a:avLst/>
            </a:prstGeom>
          </p:spPr>
        </p:pic>
        <p:pic>
          <p:nvPicPr>
            <p:cNvPr id="30" name="Picture 29" descr="Logo&#10;&#10;Description automatically generated">
              <a:extLst>
                <a:ext uri="{FF2B5EF4-FFF2-40B4-BE49-F238E27FC236}">
                  <a16:creationId xmlns:a16="http://schemas.microsoft.com/office/drawing/2014/main" id="{65ABF919-2277-9E1B-2336-D09C6482F1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9343" t="37573" b="39438"/>
            <a:stretch/>
          </p:blipFill>
          <p:spPr>
            <a:xfrm>
              <a:off x="6663999" y="4317703"/>
              <a:ext cx="628645" cy="393532"/>
            </a:xfrm>
            <a:prstGeom prst="rect">
              <a:avLst/>
            </a:prstGeom>
          </p:spPr>
        </p:pic>
      </p:grpSp>
      <p:pic>
        <p:nvPicPr>
          <p:cNvPr id="34" name="Picture 11" descr="User with solid fill">
            <a:extLst>
              <a:ext uri="{FF2B5EF4-FFF2-40B4-BE49-F238E27FC236}">
                <a16:creationId xmlns:a16="http://schemas.microsoft.com/office/drawing/2014/main" id="{E4113A02-96BF-4E1A-9429-47274DE2D9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07211" y="731326"/>
            <a:ext cx="879720" cy="879720"/>
          </a:xfrm>
          <a:prstGeom prst="rect">
            <a:avLst/>
          </a:prstGeom>
        </p:spPr>
      </p:pic>
      <p:pic>
        <p:nvPicPr>
          <p:cNvPr id="36" name="Picture 35" descr="A close up of food&#10;&#10;Description automatically generated">
            <a:extLst>
              <a:ext uri="{FF2B5EF4-FFF2-40B4-BE49-F238E27FC236}">
                <a16:creationId xmlns:a16="http://schemas.microsoft.com/office/drawing/2014/main" id="{0366ABDD-4A3F-497A-8DF3-59631AC64F4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653481" y="1092329"/>
            <a:ext cx="1669736" cy="782055"/>
          </a:xfrm>
          <a:prstGeom prst="rect">
            <a:avLst/>
          </a:prstGeom>
        </p:spPr>
      </p:pic>
      <p:sp>
        <p:nvSpPr>
          <p:cNvPr id="37" name="Arrow: Right 36">
            <a:extLst>
              <a:ext uri="{FF2B5EF4-FFF2-40B4-BE49-F238E27FC236}">
                <a16:creationId xmlns:a16="http://schemas.microsoft.com/office/drawing/2014/main" id="{6F1FB712-8965-4ABA-88E6-1A50DD5F3DD2}"/>
              </a:ext>
            </a:extLst>
          </p:cNvPr>
          <p:cNvSpPr/>
          <p:nvPr/>
        </p:nvSpPr>
        <p:spPr>
          <a:xfrm>
            <a:off x="1630291" y="1329188"/>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sp>
        <p:nvSpPr>
          <p:cNvPr id="38" name="TextBox 37">
            <a:extLst>
              <a:ext uri="{FF2B5EF4-FFF2-40B4-BE49-F238E27FC236}">
                <a16:creationId xmlns:a16="http://schemas.microsoft.com/office/drawing/2014/main" id="{7161BF97-5877-4607-80D4-98AEF2826102}"/>
              </a:ext>
            </a:extLst>
          </p:cNvPr>
          <p:cNvSpPr txBox="1"/>
          <p:nvPr/>
        </p:nvSpPr>
        <p:spPr>
          <a:xfrm>
            <a:off x="423514" y="2179759"/>
            <a:ext cx="2248513" cy="1381147"/>
          </a:xfrm>
          <a:prstGeom prst="rect">
            <a:avLst/>
          </a:prstGeom>
          <a:noFill/>
        </p:spPr>
        <p:txBody>
          <a:bodyPr wrap="square" rtlCol="0">
            <a:spAutoFit/>
          </a:bodyPr>
          <a:lstStyle/>
          <a:p>
            <a:pPr>
              <a:lnSpc>
                <a:spcPct val="120000"/>
              </a:lnSpc>
            </a:pPr>
            <a:r>
              <a:rPr lang="en-US" sz="2400" b="1" dirty="0">
                <a:solidFill>
                  <a:schemeClr val="tx1"/>
                </a:solidFill>
              </a:rPr>
              <a:t>Memory-hard Hashing: </a:t>
            </a:r>
            <a:r>
              <a:rPr lang="en-US" sz="2400" dirty="0">
                <a:solidFill>
                  <a:schemeClr val="tx1"/>
                </a:solidFill>
              </a:rPr>
              <a:t>Scrypt</a:t>
            </a:r>
          </a:p>
        </p:txBody>
      </p:sp>
      <p:sp>
        <p:nvSpPr>
          <p:cNvPr id="39" name="Arrow: Right 38">
            <a:extLst>
              <a:ext uri="{FF2B5EF4-FFF2-40B4-BE49-F238E27FC236}">
                <a16:creationId xmlns:a16="http://schemas.microsoft.com/office/drawing/2014/main" id="{34018BEB-E3C6-4691-9FFD-A4ABDB96F999}"/>
              </a:ext>
            </a:extLst>
          </p:cNvPr>
          <p:cNvSpPr/>
          <p:nvPr/>
        </p:nvSpPr>
        <p:spPr>
          <a:xfrm>
            <a:off x="4585753" y="1330582"/>
            <a:ext cx="924630" cy="304800"/>
          </a:xfrm>
          <a:prstGeom prst="rightArrow">
            <a:avLst/>
          </a:prstGeom>
          <a:solidFill>
            <a:schemeClr val="tx1"/>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grpSp>
        <p:nvGrpSpPr>
          <p:cNvPr id="44" name="Group 43">
            <a:extLst>
              <a:ext uri="{FF2B5EF4-FFF2-40B4-BE49-F238E27FC236}">
                <a16:creationId xmlns:a16="http://schemas.microsoft.com/office/drawing/2014/main" id="{46DD08EA-9B79-465B-9A63-3867E33AD9AC}"/>
              </a:ext>
            </a:extLst>
          </p:cNvPr>
          <p:cNvGrpSpPr/>
          <p:nvPr/>
        </p:nvGrpSpPr>
        <p:grpSpPr>
          <a:xfrm>
            <a:off x="5408688" y="578442"/>
            <a:ext cx="2056197" cy="2008610"/>
            <a:chOff x="6116028" y="708354"/>
            <a:chExt cx="2056197" cy="2008610"/>
          </a:xfrm>
        </p:grpSpPr>
        <p:pic>
          <p:nvPicPr>
            <p:cNvPr id="45" name="Picture 44" descr="A graph of a function&#10;&#10;Description automatically generated">
              <a:extLst>
                <a:ext uri="{FF2B5EF4-FFF2-40B4-BE49-F238E27FC236}">
                  <a16:creationId xmlns:a16="http://schemas.microsoft.com/office/drawing/2014/main" id="{6351B1DE-D9FB-4478-B63A-0BF7E3D5C82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381524" y="983849"/>
              <a:ext cx="1790701" cy="1733115"/>
            </a:xfrm>
            <a:prstGeom prst="rect">
              <a:avLst/>
            </a:prstGeom>
          </p:spPr>
        </p:pic>
        <p:sp>
          <p:nvSpPr>
            <p:cNvPr id="46" name="Oval 45">
              <a:extLst>
                <a:ext uri="{FF2B5EF4-FFF2-40B4-BE49-F238E27FC236}">
                  <a16:creationId xmlns:a16="http://schemas.microsoft.com/office/drawing/2014/main" id="{D873B25D-E892-4D86-B075-A8A44FD67246}"/>
                </a:ext>
              </a:extLst>
            </p:cNvPr>
            <p:cNvSpPr/>
            <p:nvPr/>
          </p:nvSpPr>
          <p:spPr>
            <a:xfrm>
              <a:off x="6868495" y="1302197"/>
              <a:ext cx="282298" cy="294572"/>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937CCE3-0DF2-4538-A71C-20B66CE007F6}"/>
                    </a:ext>
                  </a:extLst>
                </p:cNvPr>
                <p:cNvSpPr txBox="1"/>
                <p:nvPr/>
              </p:nvSpPr>
              <p:spPr>
                <a:xfrm>
                  <a:off x="6116028" y="708354"/>
                  <a:ext cx="1024136" cy="683264"/>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oMath>
                    </m:oMathPara>
                  </a14:m>
                  <a:endParaRPr lang="en-US" sz="3200" b="1">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47" name="TextBox 46">
                  <a:extLst>
                    <a:ext uri="{FF2B5EF4-FFF2-40B4-BE49-F238E27FC236}">
                      <a16:creationId xmlns:a16="http://schemas.microsoft.com/office/drawing/2014/main" id="{E937CCE3-0DF2-4538-A71C-20B66CE007F6}"/>
                    </a:ext>
                  </a:extLst>
                </p:cNvPr>
                <p:cNvSpPr txBox="1">
                  <a:spLocks noRot="1" noChangeAspect="1" noMove="1" noResize="1" noEditPoints="1" noAdjustHandles="1" noChangeArrowheads="1" noChangeShapeType="1" noTextEdit="1"/>
                </p:cNvSpPr>
                <p:nvPr/>
              </p:nvSpPr>
              <p:spPr>
                <a:xfrm>
                  <a:off x="6116028" y="708354"/>
                  <a:ext cx="1024136" cy="683264"/>
                </a:xfrm>
                <a:prstGeom prst="rect">
                  <a:avLst/>
                </a:prstGeom>
                <a:blipFill>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36FC719-D97B-49A6-86AE-38120B160DDF}"/>
                  </a:ext>
                </a:extLst>
              </p:cNvPr>
              <p:cNvSpPr txBox="1"/>
              <p:nvPr/>
            </p:nvSpPr>
            <p:spPr>
              <a:xfrm>
                <a:off x="8597621" y="2325311"/>
                <a:ext cx="3005114" cy="785087"/>
              </a:xfrm>
              <a:prstGeom prst="rect">
                <a:avLst/>
              </a:prstGeom>
              <a:noFill/>
            </p:spPr>
            <p:txBody>
              <a:bodyPr wrap="square" rtlCol="0">
                <a:spAutoFit/>
              </a:bodyPr>
              <a:lstStyle/>
              <a:p>
                <a:pPr algn="l">
                  <a:lnSpc>
                    <a:spcPct val="120000"/>
                  </a:lnSpc>
                </a:pPr>
                <a14:m>
                  <m:oMathPara xmlns:m="http://schemas.openxmlformats.org/officeDocument/2006/math">
                    <m:oMathParaPr>
                      <m:jc m:val="centerGroup"/>
                    </m:oMathParaPr>
                    <m:oMath xmlns:m="http://schemas.openxmlformats.org/officeDocument/2006/math">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r>
                            <a:rPr lang="en-US" sz="3200" b="1" i="1">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e>
                        <m:sup>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𝒂</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𝟏</m:t>
                              </m:r>
                            </m:sup>
                          </m:sSup>
                        </m:sup>
                      </m:s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m:t>
                      </m:r>
                      <m:sSup>
                        <m:sSupPr>
                          <m:ctrlP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ctrlPr>
                        </m:sSupPr>
                        <m:e>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𝑸</m:t>
                          </m:r>
                        </m:e>
                        <m:sup>
                          <m:r>
                            <a:rPr lang="en-US" sz="3200" b="1" i="1" smtClean="0">
                              <a:solidFill>
                                <a:schemeClr val="tx1"/>
                              </a:solidFill>
                              <a:latin typeface="Cambria Math" panose="02040503050406030204" pitchFamily="18" charset="0"/>
                              <a:ea typeface="Cascadia Mono" panose="020B0609020000020004" pitchFamily="49" charset="0"/>
                              <a:cs typeface="Cascadia Mono" panose="020B0609020000020004" pitchFamily="49" charset="0"/>
                            </a:rPr>
                            <m:t>𝒃</m:t>
                          </m:r>
                        </m:sup>
                      </m:sSup>
                    </m:oMath>
                  </m:oMathPara>
                </a14:m>
                <a:endParaRPr lang="en-US" sz="3600" b="1" dirty="0">
                  <a:solidFill>
                    <a:schemeClr val="tx1"/>
                  </a:solidFill>
                  <a:latin typeface="+mj-lt"/>
                  <a:ea typeface="Cascadia Mono" panose="020B0609020000020004" pitchFamily="49" charset="0"/>
                  <a:cs typeface="Cascadia Mono" panose="020B0609020000020004" pitchFamily="49" charset="0"/>
                </a:endParaRPr>
              </a:p>
            </p:txBody>
          </p:sp>
        </mc:Choice>
        <mc:Fallback xmlns="">
          <p:sp>
            <p:nvSpPr>
              <p:cNvPr id="48" name="TextBox 47">
                <a:extLst>
                  <a:ext uri="{FF2B5EF4-FFF2-40B4-BE49-F238E27FC236}">
                    <a16:creationId xmlns:a16="http://schemas.microsoft.com/office/drawing/2014/main" id="{936FC719-D97B-49A6-86AE-38120B160DDF}"/>
                  </a:ext>
                </a:extLst>
              </p:cNvPr>
              <p:cNvSpPr txBox="1">
                <a:spLocks noRot="1" noChangeAspect="1" noMove="1" noResize="1" noEditPoints="1" noAdjustHandles="1" noChangeArrowheads="1" noChangeShapeType="1" noTextEdit="1"/>
              </p:cNvSpPr>
              <p:nvPr/>
            </p:nvSpPr>
            <p:spPr>
              <a:xfrm>
                <a:off x="8597621" y="2325311"/>
                <a:ext cx="3005114" cy="785087"/>
              </a:xfrm>
              <a:prstGeom prst="rect">
                <a:avLst/>
              </a:prstGeom>
              <a:blipFill>
                <a:blip r:embed="rId18"/>
                <a:stretch>
                  <a:fillRect/>
                </a:stretch>
              </a:blipFill>
            </p:spPr>
            <p:txBody>
              <a:bodyPr/>
              <a:lstStyle/>
              <a:p>
                <a:r>
                  <a:rPr lang="en-US">
                    <a:noFill/>
                  </a:rPr>
                  <a:t> </a:t>
                </a:r>
              </a:p>
            </p:txBody>
          </p:sp>
        </mc:Fallback>
      </mc:AlternateContent>
      <p:pic>
        <p:nvPicPr>
          <p:cNvPr id="49" name="Picture 16" descr="User with solid fill">
            <a:extLst>
              <a:ext uri="{FF2B5EF4-FFF2-40B4-BE49-F238E27FC236}">
                <a16:creationId xmlns:a16="http://schemas.microsoft.com/office/drawing/2014/main" id="{4D07568F-710A-49F7-87B5-EEBE52C5F6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140580" y="750939"/>
            <a:ext cx="879720" cy="879720"/>
          </a:xfrm>
          <a:prstGeom prst="rect">
            <a:avLst/>
          </a:prstGeom>
        </p:spPr>
      </p:pic>
      <p:pic>
        <p:nvPicPr>
          <p:cNvPr id="50" name="Graphic 49" descr="Eye with solid fill">
            <a:extLst>
              <a:ext uri="{FF2B5EF4-FFF2-40B4-BE49-F238E27FC236}">
                <a16:creationId xmlns:a16="http://schemas.microsoft.com/office/drawing/2014/main" id="{9AAE1AC8-D33A-4FB2-8F4D-7C4AA45FCBB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00178" y="737139"/>
            <a:ext cx="914400" cy="914400"/>
          </a:xfrm>
          <a:prstGeom prst="rect">
            <a:avLst/>
          </a:prstGeom>
        </p:spPr>
      </p:pic>
      <p:sp>
        <p:nvSpPr>
          <p:cNvPr id="51" name="TextBox 50">
            <a:extLst>
              <a:ext uri="{FF2B5EF4-FFF2-40B4-BE49-F238E27FC236}">
                <a16:creationId xmlns:a16="http://schemas.microsoft.com/office/drawing/2014/main" id="{BAFDB5CD-B36E-4971-A5FC-B1A5789B438A}"/>
              </a:ext>
            </a:extLst>
          </p:cNvPr>
          <p:cNvSpPr txBox="1"/>
          <p:nvPr/>
        </p:nvSpPr>
        <p:spPr>
          <a:xfrm>
            <a:off x="8360066" y="1552907"/>
            <a:ext cx="3604846" cy="937949"/>
          </a:xfrm>
          <a:prstGeom prst="rect">
            <a:avLst/>
          </a:prstGeom>
          <a:noFill/>
        </p:spPr>
        <p:txBody>
          <a:bodyPr wrap="square" rtlCol="0">
            <a:spAutoFit/>
          </a:bodyPr>
          <a:lstStyle/>
          <a:p>
            <a:pPr>
              <a:lnSpc>
                <a:spcPct val="120000"/>
              </a:lnSpc>
            </a:pPr>
            <a:r>
              <a:rPr lang="en-US" sz="2400" b="1" dirty="0">
                <a:solidFill>
                  <a:schemeClr val="tx1"/>
                </a:solidFill>
              </a:rPr>
              <a:t>PSI Step 4:</a:t>
            </a:r>
          </a:p>
          <a:p>
            <a:pPr>
              <a:lnSpc>
                <a:spcPct val="120000"/>
              </a:lnSpc>
            </a:pPr>
            <a:r>
              <a:rPr lang="en-US" sz="2400" dirty="0">
                <a:solidFill>
                  <a:schemeClr val="tx1"/>
                </a:solidFill>
              </a:rPr>
              <a:t>Unblind with Mod. Inv.</a:t>
            </a:r>
          </a:p>
        </p:txBody>
      </p:sp>
      <p:sp>
        <p:nvSpPr>
          <p:cNvPr id="52" name="TextBox 51">
            <a:extLst>
              <a:ext uri="{FF2B5EF4-FFF2-40B4-BE49-F238E27FC236}">
                <a16:creationId xmlns:a16="http://schemas.microsoft.com/office/drawing/2014/main" id="{6A8F6962-60E4-410B-8A50-E12ACF860D14}"/>
              </a:ext>
            </a:extLst>
          </p:cNvPr>
          <p:cNvSpPr txBox="1"/>
          <p:nvPr/>
        </p:nvSpPr>
        <p:spPr>
          <a:xfrm>
            <a:off x="4145234" y="2117801"/>
            <a:ext cx="2115506" cy="937949"/>
          </a:xfrm>
          <a:prstGeom prst="rect">
            <a:avLst/>
          </a:prstGeom>
          <a:noFill/>
        </p:spPr>
        <p:txBody>
          <a:bodyPr wrap="square" rtlCol="0">
            <a:spAutoFit/>
          </a:bodyPr>
          <a:lstStyle/>
          <a:p>
            <a:pPr>
              <a:lnSpc>
                <a:spcPct val="120000"/>
              </a:lnSpc>
            </a:pPr>
            <a:r>
              <a:rPr lang="en-US" sz="2400" b="1" dirty="0">
                <a:solidFill>
                  <a:schemeClr val="tx1"/>
                </a:solidFill>
              </a:rPr>
              <a:t>PSI Step 1:</a:t>
            </a:r>
            <a:r>
              <a:rPr lang="en-US" sz="2400" dirty="0">
                <a:solidFill>
                  <a:schemeClr val="tx1"/>
                </a:solidFill>
              </a:rPr>
              <a:t> Hash-to-curve</a:t>
            </a:r>
          </a:p>
        </p:txBody>
      </p:sp>
      <p:pic>
        <p:nvPicPr>
          <p:cNvPr id="53" name="Picture 52" descr="A black background with a black square&#10;&#10;Description automatically generated with medium confidence">
            <a:extLst>
              <a:ext uri="{FF2B5EF4-FFF2-40B4-BE49-F238E27FC236}">
                <a16:creationId xmlns:a16="http://schemas.microsoft.com/office/drawing/2014/main" id="{7B6F7B5D-5E86-4F48-9785-E1B9CAA6B00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39141" y="1356473"/>
            <a:ext cx="1015642" cy="1015642"/>
          </a:xfrm>
          <a:prstGeom prst="rect">
            <a:avLst/>
          </a:prstGeom>
        </p:spPr>
      </p:pic>
      <p:grpSp>
        <p:nvGrpSpPr>
          <p:cNvPr id="3" name="Group 2">
            <a:extLst>
              <a:ext uri="{FF2B5EF4-FFF2-40B4-BE49-F238E27FC236}">
                <a16:creationId xmlns:a16="http://schemas.microsoft.com/office/drawing/2014/main" id="{0F1E5FB0-B07D-41E0-9DC4-38908CEB33AE}"/>
              </a:ext>
            </a:extLst>
          </p:cNvPr>
          <p:cNvGrpSpPr/>
          <p:nvPr/>
        </p:nvGrpSpPr>
        <p:grpSpPr>
          <a:xfrm>
            <a:off x="942687" y="3545909"/>
            <a:ext cx="2763826" cy="2403248"/>
            <a:chOff x="942687" y="3545909"/>
            <a:chExt cx="2763826" cy="2403248"/>
          </a:xfrm>
        </p:grpSpPr>
        <p:pic>
          <p:nvPicPr>
            <p:cNvPr id="5" name="Graphic 4" descr="Computer with solid fill">
              <a:extLst>
                <a:ext uri="{FF2B5EF4-FFF2-40B4-BE49-F238E27FC236}">
                  <a16:creationId xmlns:a16="http://schemas.microsoft.com/office/drawing/2014/main" id="{F4317D87-D771-73E3-E908-B7C697DF040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42687" y="3545909"/>
              <a:ext cx="914400" cy="914400"/>
            </a:xfrm>
            <a:prstGeom prst="rect">
              <a:avLst/>
            </a:prstGeom>
          </p:spPr>
        </p:pic>
        <p:sp>
          <p:nvSpPr>
            <p:cNvPr id="13" name="TextBox 12">
              <a:extLst>
                <a:ext uri="{FF2B5EF4-FFF2-40B4-BE49-F238E27FC236}">
                  <a16:creationId xmlns:a16="http://schemas.microsoft.com/office/drawing/2014/main" id="{E1E018F2-5849-A5BE-45A2-25B26C0EB92F}"/>
                </a:ext>
              </a:extLst>
            </p:cNvPr>
            <p:cNvSpPr txBox="1"/>
            <p:nvPr/>
          </p:nvSpPr>
          <p:spPr>
            <a:xfrm>
              <a:off x="1192038" y="5454406"/>
              <a:ext cx="2514475" cy="494751"/>
            </a:xfrm>
            <a:prstGeom prst="rect">
              <a:avLst/>
            </a:prstGeom>
            <a:noFill/>
          </p:spPr>
          <p:txBody>
            <a:bodyPr wrap="square" rtlCol="0">
              <a:spAutoFit/>
            </a:bodyPr>
            <a:lstStyle/>
            <a:p>
              <a:pPr>
                <a:lnSpc>
                  <a:spcPct val="120000"/>
                </a:lnSpc>
              </a:pPr>
              <a:r>
                <a:rPr lang="en-US" sz="2400" dirty="0">
                  <a:solidFill>
                    <a:schemeClr val="tx1"/>
                  </a:solidFill>
                </a:rPr>
                <a:t>Native Adversary</a:t>
              </a:r>
            </a:p>
          </p:txBody>
        </p:sp>
        <p:pic>
          <p:nvPicPr>
            <p:cNvPr id="14" name="Graphic 13" descr="Processor with solid fill">
              <a:extLst>
                <a:ext uri="{FF2B5EF4-FFF2-40B4-BE49-F238E27FC236}">
                  <a16:creationId xmlns:a16="http://schemas.microsoft.com/office/drawing/2014/main" id="{A3C88013-C1AC-B457-E0B2-6B29FE4C6C1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912549" y="3712150"/>
              <a:ext cx="619889" cy="619889"/>
            </a:xfrm>
            <a:prstGeom prst="rect">
              <a:avLst/>
            </a:prstGeom>
          </p:spPr>
        </p:pic>
        <p:sp>
          <p:nvSpPr>
            <p:cNvPr id="54" name="Rectangle: Rounded Corners 53">
              <a:extLst>
                <a:ext uri="{FF2B5EF4-FFF2-40B4-BE49-F238E27FC236}">
                  <a16:creationId xmlns:a16="http://schemas.microsoft.com/office/drawing/2014/main" id="{1AE53391-B3C2-48D9-A8F4-482733A6AC4F}"/>
                </a:ext>
              </a:extLst>
            </p:cNvPr>
            <p:cNvSpPr/>
            <p:nvPr/>
          </p:nvSpPr>
          <p:spPr>
            <a:xfrm>
              <a:off x="1241531" y="4334562"/>
              <a:ext cx="2415491" cy="1081579"/>
            </a:xfrm>
            <a:prstGeom prst="roundRect">
              <a:avLst/>
            </a:prstGeom>
            <a:solidFill>
              <a:schemeClr val="bg2">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a:ln>
                  <a:noFill/>
                </a:ln>
                <a:solidFill>
                  <a:srgbClr val="A42700"/>
                </a:solidFill>
                <a:effectLst/>
                <a:latin typeface="Arial" charset="0"/>
              </a:endParaRPr>
            </a:p>
          </p:txBody>
        </p:sp>
        <p:pic>
          <p:nvPicPr>
            <p:cNvPr id="55" name="Picture 54" descr="A logo of a google chrome browser&#10;&#10;Description automatically generated">
              <a:extLst>
                <a:ext uri="{FF2B5EF4-FFF2-40B4-BE49-F238E27FC236}">
                  <a16:creationId xmlns:a16="http://schemas.microsoft.com/office/drawing/2014/main" id="{C513BA7D-8857-4BBA-A664-4A5185D6F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2902" y="4575866"/>
              <a:ext cx="1102928" cy="616058"/>
            </a:xfrm>
            <a:prstGeom prst="rect">
              <a:avLst/>
            </a:prstGeom>
          </p:spPr>
        </p:pic>
        <p:pic>
          <p:nvPicPr>
            <p:cNvPr id="56" name="Graphic 55" descr="Gears with solid fill">
              <a:extLst>
                <a:ext uri="{FF2B5EF4-FFF2-40B4-BE49-F238E27FC236}">
                  <a16:creationId xmlns:a16="http://schemas.microsoft.com/office/drawing/2014/main" id="{FAF72B4D-FB89-4F3E-8BC4-4873B4A5A42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602774" y="4473604"/>
              <a:ext cx="914400" cy="914400"/>
            </a:xfrm>
            <a:prstGeom prst="rect">
              <a:avLst/>
            </a:prstGeom>
          </p:spPr>
        </p:pic>
        <p:pic>
          <p:nvPicPr>
            <p:cNvPr id="57" name="Picture 56" descr="A red face with horns and a black background&#10;&#10;Description automatically generated">
              <a:extLst>
                <a:ext uri="{FF2B5EF4-FFF2-40B4-BE49-F238E27FC236}">
                  <a16:creationId xmlns:a16="http://schemas.microsoft.com/office/drawing/2014/main" id="{90291AA4-2C2A-43E7-B839-8593B6782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5941" y="4501740"/>
              <a:ext cx="564182" cy="564182"/>
            </a:xfrm>
            <a:prstGeom prst="rect">
              <a:avLst/>
            </a:prstGeom>
          </p:spPr>
        </p:pic>
      </p:grpSp>
    </p:spTree>
    <p:extLst>
      <p:ext uri="{BB962C8B-B14F-4D97-AF65-F5344CB8AC3E}">
        <p14:creationId xmlns:p14="http://schemas.microsoft.com/office/powerpoint/2010/main" val="25815887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yGrad">
  <a:themeElements>
    <a:clrScheme name="Custom 2">
      <a:dk1>
        <a:sysClr val="windowText" lastClr="000000"/>
      </a:dk1>
      <a:lt1>
        <a:srgbClr val="FFFFFF"/>
      </a:lt1>
      <a:dk2>
        <a:srgbClr val="FFFFFF"/>
      </a:dk2>
      <a:lt2>
        <a:srgbClr val="FFFF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RSA2006ConferenceTemplate1">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chemeClr val="accent1"/>
          </a:solidFill>
        </a:ln>
      </a:spPr>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sz="2800" b="0" i="0" u="none" strike="noStrike" cap="none" normalizeH="0" baseline="0" smtClean="0">
            <a:ln>
              <a:noFill/>
            </a:ln>
            <a:solidFill>
              <a:srgbClr val="A427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2800" b="0" i="0" u="none" strike="noStrike" cap="none" normalizeH="0" baseline="0" smtClean="0">
            <a:ln>
              <a:noFill/>
            </a:ln>
            <a:solidFill>
              <a:srgbClr val="A42700"/>
            </a:solidFill>
            <a:effectLst/>
            <a:latin typeface="Arial" charset="0"/>
          </a:defRPr>
        </a:defPPr>
      </a:lstStyle>
    </a:lnDef>
    <a:txDef>
      <a:spPr>
        <a:noFill/>
      </a:spPr>
      <a:bodyPr wrap="none" rtlCol="0">
        <a:spAutoFit/>
      </a:bodyPr>
      <a:lstStyle>
        <a:defPPr algn="l">
          <a:lnSpc>
            <a:spcPct val="120000"/>
          </a:lnSpc>
          <a:defRPr sz="1800" dirty="0" smtClean="0">
            <a:solidFill>
              <a:schemeClr val="tx1"/>
            </a:solidFill>
          </a:defRPr>
        </a:defPPr>
      </a:lstStyle>
    </a:txDef>
  </a:objectDefaults>
  <a:extraClrSchemeLst>
    <a:extraClrScheme>
      <a:clrScheme name="RSA2006ConferenceTemplate1 1">
        <a:dk1>
          <a:srgbClr val="000000"/>
        </a:dk1>
        <a:lt1>
          <a:srgbClr val="FFFFFF"/>
        </a:lt1>
        <a:dk2>
          <a:srgbClr val="000000"/>
        </a:dk2>
        <a:lt2>
          <a:srgbClr val="969696"/>
        </a:lt2>
        <a:accent1>
          <a:srgbClr val="6666FF"/>
        </a:accent1>
        <a:accent2>
          <a:srgbClr val="000099"/>
        </a:accent2>
        <a:accent3>
          <a:srgbClr val="FFFFFF"/>
        </a:accent3>
        <a:accent4>
          <a:srgbClr val="000000"/>
        </a:accent4>
        <a:accent5>
          <a:srgbClr val="B8B8FF"/>
        </a:accent5>
        <a:accent6>
          <a:srgbClr val="00008A"/>
        </a:accent6>
        <a:hlink>
          <a:srgbClr val="808080"/>
        </a:hlink>
        <a:folHlink>
          <a:srgbClr val="1C1C1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ayGrad" id="{AD62E526-F25A-4DD7-AE27-FA5584232D16}" vid="{05D20DB2-257B-40E1-8C11-230A2CBDF6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2831</Words>
  <Application>Microsoft Office PowerPoint</Application>
  <PresentationFormat>Widescreen</PresentationFormat>
  <Paragraphs>296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Noto Sans Mono</vt:lpstr>
      <vt:lpstr>Arial</vt:lpstr>
      <vt:lpstr>Times New Roman</vt:lpstr>
      <vt:lpstr>Cambria Math</vt:lpstr>
      <vt:lpstr>GrayGrad</vt:lpstr>
      <vt:lpstr>Checking Passwords on Leaky Computers: A Side Channel Analysis of Chrome’s Password Leak Detection Protocol</vt:lpstr>
      <vt:lpstr>Why Check for Compromised Passwords?</vt:lpstr>
      <vt:lpstr>Chrome’s Password Checkup – USENIX Sec. 2019 &amp; RWC 2020</vt:lpstr>
      <vt:lpstr>Chrome’s Password Leak Detection</vt:lpstr>
      <vt:lpstr>The Protocol in a Nutshell</vt:lpstr>
      <vt:lpstr>The Protocol in a Nutshell</vt:lpstr>
      <vt:lpstr>Let the Attacks Begin!</vt:lpstr>
      <vt:lpstr>Attacking Input-dependent Memory Accesses</vt:lpstr>
      <vt:lpstr>What About Browser-based Adversaries?</vt:lpstr>
      <vt:lpstr>Attacking Input-dependent Loop Iterations</vt:lpstr>
      <vt:lpstr>What About Browser-based Adversaries?</vt:lpstr>
      <vt:lpstr>Leaking the Blinded Point</vt:lpstr>
      <vt:lpstr>The Final Picture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2024-03-25T17:12:58Z</dcterms:created>
  <dcterms:modified xsi:type="dcterms:W3CDTF">2024-03-25T17:14:55Z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