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2" r:id="rId4"/>
    <p:sldId id="306" r:id="rId5"/>
    <p:sldId id="287" r:id="rId6"/>
    <p:sldId id="278" r:id="rId7"/>
    <p:sldId id="300" r:id="rId8"/>
    <p:sldId id="307" r:id="rId9"/>
    <p:sldId id="301" r:id="rId10"/>
    <p:sldId id="295" r:id="rId11"/>
    <p:sldId id="293" r:id="rId12"/>
    <p:sldId id="296" r:id="rId13"/>
    <p:sldId id="286" r:id="rId14"/>
    <p:sldId id="264" r:id="rId15"/>
    <p:sldId id="297" r:id="rId16"/>
    <p:sldId id="302" r:id="rId17"/>
    <p:sldId id="305" r:id="rId18"/>
    <p:sldId id="294" r:id="rId19"/>
    <p:sldId id="308" r:id="rId20"/>
    <p:sldId id="268" r:id="rId21"/>
    <p:sldId id="303" r:id="rId22"/>
    <p:sldId id="304" r:id="rId23"/>
    <p:sldId id="271" r:id="rId24"/>
    <p:sldId id="272" r:id="rId25"/>
    <p:sldId id="274" r:id="rId26"/>
    <p:sldId id="299" r:id="rId27"/>
    <p:sldId id="309" r:id="rId28"/>
    <p:sldId id="267" r:id="rId29"/>
    <p:sldId id="262" r:id="rId30"/>
    <p:sldId id="258" r:id="rId31"/>
    <p:sldId id="270" r:id="rId32"/>
    <p:sldId id="260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C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22DF9-3626-BA34-8E13-A0F599C5248D}" v="126" dt="2024-03-22T04:14:34.048"/>
    <p1510:client id="{61CC2867-0599-FC48-B44A-E3E509FAB0EC}" v="1540" dt="2024-03-22T04:18:07.245"/>
    <p1510:client id="{CAD62B6A-B93D-A342-2060-05C40A61501B}" v="6" dt="2024-03-21T21:26:07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0" d="100"/>
          <a:sy n="110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77C15-524E-F946-999A-EB3104A979BF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3B46D-285E-BF42-A85E-026EF9F62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1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BUT...we can't set up a new trusted party for the reasons we already spoke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0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Here's roughly what existing anonymous credential schemes do for issuance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Issuer signs blindly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Of course this has a trusted issuer to do issuance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Crisp it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37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So how do we fix this?</a:t>
            </a:r>
          </a:p>
          <a:p>
            <a:pPr marL="0" indent="0">
              <a:buNone/>
            </a:pPr>
            <a:r>
              <a:rPr lang="en-US"/>
              <a:t>Instead of signing the cred, just put it in a list</a:t>
            </a:r>
          </a:p>
          <a:p>
            <a:pPr marL="0" indent="0">
              <a:buNone/>
            </a:pPr>
            <a:r>
              <a:rPr lang="en-US"/>
              <a:t>So instead of signing, we have a list you just put it in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 WHY is that useful? We still have to maintain a list!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5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Need an idea of issuance. Don't worry we won't reinvent the wheel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8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01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What does this buy us?</a:t>
            </a:r>
          </a:p>
          <a:p>
            <a:pPr marL="0" indent="0">
              <a:buNone/>
            </a:pPr>
            <a:r>
              <a:rPr lang="en-US"/>
              <a:t>Well with signatures, the signer can sign at any time.</a:t>
            </a:r>
          </a:p>
          <a:p>
            <a:pPr marL="0" indent="0">
              <a:buNone/>
            </a:pPr>
            <a:r>
              <a:rPr lang="en-US"/>
              <a:t>With the list, you can include a proof of why that thing should be there.</a:t>
            </a:r>
          </a:p>
          <a:p>
            <a:pPr marL="0" indent="0">
              <a:buNone/>
            </a:pPr>
            <a:r>
              <a:rPr lang="en-US"/>
              <a:t>This list is now a publicly auditable issuing mechanism. It can be run by one person or by consensus, or anything in between.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key point: removed signing authority and transitioned to something transparent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Make the </a:t>
            </a:r>
            <a:r>
              <a:rPr lang="en-US" err="1"/>
              <a:t>merkle</a:t>
            </a:r>
            <a:r>
              <a:rPr lang="en-US"/>
              <a:t> tree more transparent</a:t>
            </a:r>
          </a:p>
          <a:p>
            <a:pPr marL="0" indent="0">
              <a:buNone/>
            </a:pPr>
            <a:r>
              <a:rPr lang="en-US"/>
              <a:t>TODO: Delete all subheadings</a:t>
            </a:r>
          </a:p>
          <a:p>
            <a:pPr marL="0" indent="0">
              <a:buNone/>
            </a:pPr>
            <a:r>
              <a:rPr lang="en-US"/>
              <a:t>TODO: also maybe note that pi is flexible. maybe on another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7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 short, it makes issuance transparent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Malicious signer. Not just a problem, but an </a:t>
            </a:r>
            <a:r>
              <a:rPr lang="en-US" b="1"/>
              <a:t>undetectable problem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list is now a </a:t>
            </a:r>
            <a:r>
              <a:rPr lang="en-US" b="1"/>
              <a:t>publicly auditable </a:t>
            </a:r>
            <a:r>
              <a:rPr lang="en-US"/>
              <a:t>issuing mechanism. It can be run by one person or by consensus, or anything in between.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key point: removed signing authority and transitioned to something transparent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Transition: This process doesn't compromise on privacy either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also maybe note that pi is flexible. maybe on another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74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Transition: we've addressed issuance. now we want to make sure you can actually use these credentials once they're issued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also maybe note that pi is flexible. maybe on another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1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made it so Show is a general-purpose snark</a:t>
            </a:r>
          </a:p>
          <a:p>
            <a:endParaRPr lang="en-US"/>
          </a:p>
          <a:p>
            <a:r>
              <a:rPr lang="en-US"/>
              <a:t>This has a few benefits.</a:t>
            </a:r>
          </a:p>
          <a:p>
            <a:endParaRPr lang="en-US"/>
          </a:p>
          <a:p>
            <a:r>
              <a:rPr lang="en-US"/>
              <a:t>First, there's a lot of SNARK tooling out there. There's DSL, and frameworks for C++, Rust, and Java</a:t>
            </a:r>
          </a:p>
          <a:p>
            <a:endParaRPr lang="en-US"/>
          </a:p>
          <a:p>
            <a:r>
              <a:rPr lang="en-US"/>
              <a:t>Second, this tooling makes it so that you don't have to be a cryptographer</a:t>
            </a:r>
          </a:p>
          <a:p>
            <a:endParaRPr lang="en-US"/>
          </a:p>
          <a:p>
            <a:r>
              <a:rPr lang="en-US"/>
              <a:t>We've written out some examples that demonstrate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the hell is an anonymous credential</a:t>
            </a:r>
          </a:p>
          <a:p>
            <a:endParaRPr lang="en-US"/>
          </a:p>
          <a:p>
            <a:r>
              <a:rPr lang="en-US"/>
              <a:t>We can think of this as a redacted state license issued by e.g. the DMV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46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defined some fundamental </a:t>
            </a:r>
            <a:r>
              <a:rPr lang="en-US" err="1"/>
              <a:t>buildling</a:t>
            </a:r>
            <a:r>
              <a:rPr lang="en-US"/>
              <a:t> blocks for show proofs we call gadgets</a:t>
            </a:r>
          </a:p>
          <a:p>
            <a:endParaRPr lang="en-US"/>
          </a:p>
          <a:p>
            <a:r>
              <a:rPr lang="en-US"/>
              <a:t>and implemented them</a:t>
            </a:r>
          </a:p>
          <a:p>
            <a:endParaRPr lang="en-US"/>
          </a:p>
          <a:p>
            <a:r>
              <a:rPr lang="en-US"/>
              <a:t>Clone resistance is exactly what we need for our </a:t>
            </a:r>
            <a:r>
              <a:rPr lang="en-US" err="1"/>
              <a:t>youtube</a:t>
            </a:r>
            <a:r>
              <a:rPr lang="en-US"/>
              <a:t> example</a:t>
            </a:r>
          </a:p>
          <a:p>
            <a:endParaRPr lang="en-US"/>
          </a:p>
          <a:p>
            <a:r>
              <a:rPr lang="en-US"/>
              <a:t>Transition: recapping...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67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 short, it makes issuance transparent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Malicious signer. Not just a problem, but an </a:t>
            </a:r>
            <a:r>
              <a:rPr lang="en-US" b="1"/>
              <a:t>undetectable problem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list is now a publicly auditable issuing mechanism. It can be run by one person or by consensus, or anything in between.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key point: removed signing authority and transitioned to something transparent</a:t>
            </a:r>
          </a:p>
          <a:p>
            <a:pPr marL="0" indent="0">
              <a:buNone/>
            </a:pPr>
            <a:r>
              <a:rPr lang="en-US"/>
              <a:t>TODO: also maybe note that pi is flexible. maybe on another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87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built a system that can bootstrap off of existing identity</a:t>
            </a:r>
          </a:p>
          <a:p>
            <a:r>
              <a:rPr lang="en-US"/>
              <a:t>Ensures public auditability of all issuance</a:t>
            </a:r>
          </a:p>
          <a:p>
            <a:r>
              <a:rPr lang="en-US"/>
              <a:t>And can be reprogrammed for new, possibly unintended or unexpected use cases</a:t>
            </a:r>
          </a:p>
          <a:p>
            <a:endParaRPr lang="en-US"/>
          </a:p>
          <a:p>
            <a:r>
              <a:rPr lang="en-US"/>
              <a:t>Great.</a:t>
            </a:r>
          </a:p>
          <a:p>
            <a:endParaRPr lang="en-US"/>
          </a:p>
          <a:p>
            <a:r>
              <a:rPr lang="en-US"/>
              <a:t>How fast is it?</a:t>
            </a:r>
          </a:p>
          <a:p>
            <a:r>
              <a:rPr lang="en-US"/>
              <a:t>Near the human perception limit of what counts as instantaneous</a:t>
            </a:r>
          </a:p>
          <a:p>
            <a:r>
              <a:rPr lang="en-US"/>
              <a:t>We'll see that in a 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5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wrote up the gadgets in </a:t>
            </a:r>
            <a:r>
              <a:rPr lang="en-US" err="1"/>
              <a:t>arkworks</a:t>
            </a:r>
            <a:endParaRPr lang="en-US"/>
          </a:p>
          <a:p>
            <a:r>
              <a:rPr lang="en-US"/>
              <a:t>Also wrote up end-to-end examples like walking into a bar and showing your age and face</a:t>
            </a:r>
          </a:p>
          <a:p>
            <a:r>
              <a:rPr lang="en-US"/>
              <a:t>Did this with an Android app that reads a US passport and dumps it to JSON that we then use for proofs</a:t>
            </a:r>
          </a:p>
          <a:p>
            <a:r>
              <a:rPr lang="en-US"/>
              <a:t>Benchmarked on desktop computer</a:t>
            </a:r>
          </a:p>
          <a:p>
            <a:r>
              <a:rPr lang="en-US"/>
              <a:t>Memory usage: 824MB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13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0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w/o having to, like the bard Orpheus refusing to accept the sudden and untimely passing of his wife Eurydice, go down to the DMV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92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2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indeed is what we want</a:t>
            </a:r>
          </a:p>
          <a:p>
            <a:pPr marL="228600" indent="-228600">
              <a:buAutoNum type="arabicParenR"/>
            </a:pPr>
            <a:r>
              <a:rPr lang="en-US"/>
              <a:t>arbitrary statements</a:t>
            </a:r>
          </a:p>
          <a:p>
            <a:pPr marL="228600" indent="-228600">
              <a:buAutoNum type="arabicParenR"/>
            </a:pPr>
            <a:r>
              <a:rPr lang="en-US"/>
              <a:t>no need to enumerate statements ahead of time</a:t>
            </a:r>
          </a:p>
          <a:p>
            <a:endParaRPr lang="en-US"/>
          </a:p>
          <a:p>
            <a:r>
              <a:rPr lang="en-US"/>
              <a:t>Bonus:</a:t>
            </a:r>
          </a:p>
          <a:p>
            <a:r>
              <a:rPr lang="en-US"/>
              <a:t>we actually support multiple issuers, and the user proves that they are on one of multipole possible bulletin boards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31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16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4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motivate anonymous credentials with 2 example use cases</a:t>
            </a:r>
          </a:p>
          <a:p>
            <a:endParaRPr lang="en-US"/>
          </a:p>
          <a:p>
            <a:r>
              <a:rPr lang="en-US"/>
              <a:t>We sites need to know you're  over 18 , but you don't want them to learn every video you look at. E.g., YouTube, </a:t>
            </a:r>
            <a:r>
              <a:rPr lang="en-US" err="1"/>
              <a:t>pornhub</a:t>
            </a:r>
            <a:r>
              <a:rPr lang="en-US"/>
              <a:t> </a:t>
            </a:r>
            <a:r>
              <a:rPr lang="en-US" err="1"/>
              <a:t>etc</a:t>
            </a:r>
            <a:r>
              <a:rPr lang="en-US"/>
              <a:t>".</a:t>
            </a:r>
          </a:p>
          <a:p>
            <a:endParaRPr lang="en-US"/>
          </a:p>
          <a:p>
            <a:r>
              <a:rPr lang="en-US"/>
              <a:t>Transition: A question you might have is: is this a new idea?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1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8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Issuance:</a:t>
            </a:r>
          </a:p>
          <a:p>
            <a:r>
              <a:rPr lang="en-US"/>
              <a:t>For now, can think of it as a signature or blind signature.</a:t>
            </a:r>
          </a:p>
          <a:p>
            <a:r>
              <a:rPr lang="en-US"/>
              <a:t>The issuer signs the thing, but doesn't necessarily see its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Clone resistance is exactly what we need for our </a:t>
            </a:r>
            <a:r>
              <a:rPr lang="en-US" err="1"/>
              <a:t>youtube</a:t>
            </a:r>
            <a:r>
              <a:rPr lang="en-US"/>
              <a:t>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0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DMV definitely won't</a:t>
            </a:r>
          </a:p>
          <a:p>
            <a:pPr marL="228600" indent="-228600">
              <a:buAutoNum type="arabicPeriod"/>
            </a:pPr>
            <a:r>
              <a:rPr lang="en-US" dirty="0"/>
              <a:t>And the other issue is that they're inflexible. new ID source? new use case? requires new blind signature schemes or new sigma protocols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transition: We fix these issues with </a:t>
            </a:r>
            <a:r>
              <a:rPr lang="en-US" dirty="0" err="1"/>
              <a:t>zk</a:t>
            </a:r>
            <a:r>
              <a:rPr lang="en-US" dirty="0"/>
              <a:t>-creds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TODO: More citations.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Documents which already come with an amount of trust. Issued by govts</a:t>
            </a:r>
          </a:p>
          <a:p>
            <a:pPr marL="228600" indent="-228600">
              <a:buAutoNum type="arabicPeriod"/>
            </a:pPr>
            <a:r>
              <a:rPr lang="en-US" dirty="0"/>
              <a:t>We don't want to invent sweeping new trust assumptions. This should be relatively conservative</a:t>
            </a:r>
          </a:p>
          <a:p>
            <a:pPr marL="228600" indent="-228600">
              <a:buAutoNum type="arabicPeriod"/>
            </a:pPr>
            <a:r>
              <a:rPr lang="en-US" dirty="0"/>
              <a:t>Without hiring a cryptographer. We shouldn't have to invent new cryptography every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0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Showing age requires govt. ID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Why do we </a:t>
            </a:r>
            <a:r>
              <a:rPr lang="en-US" err="1"/>
              <a:t>wanna</a:t>
            </a:r>
            <a:r>
              <a:rPr lang="en-US"/>
              <a:t> support existing identity documents?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Simple: the government determines lots of things about you. For example your age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Existing anon creds schemes will stop right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6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Problem: This doesn't work with many schemes.</a:t>
            </a:r>
          </a:p>
          <a:p>
            <a:pPr marL="0" indent="0">
              <a:buNone/>
            </a:pPr>
            <a:r>
              <a:rPr lang="en-US"/>
              <a:t>Some require a PRF key, or a captcha, or additional info not from a passport, like privacy pass or other identity sources</a:t>
            </a:r>
          </a:p>
          <a:p>
            <a:pPr marL="0" indent="0">
              <a:buNone/>
            </a:pPr>
            <a:r>
              <a:rPr lang="en-US"/>
              <a:t>So we need a way to issue our credentials.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BUT...transition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split into 2 slides. imagine a conversation. how would this split.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3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We can basically wrap everything in a ZKP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So we're done, right?</a:t>
            </a:r>
          </a:p>
          <a:p>
            <a:pPr marL="0" indent="0">
              <a:buNone/>
            </a:pPr>
            <a:r>
              <a:rPr lang="en-US"/>
              <a:t>Problem: This doesn't work with many schemes.</a:t>
            </a:r>
          </a:p>
          <a:p>
            <a:pPr marL="0" indent="0">
              <a:buNone/>
            </a:pPr>
            <a:r>
              <a:rPr lang="en-US"/>
              <a:t>Some require a PRF key, or a captcha, or additional info not from a passport, like privacy pass or other identity sources</a:t>
            </a:r>
          </a:p>
          <a:p>
            <a:pPr marL="0" indent="0">
              <a:buNone/>
            </a:pPr>
            <a:r>
              <a:rPr lang="en-US"/>
              <a:t>So we need a way to issue our credentials.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BUT...transition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split into 2 slides. imagine a conversation. how would this split.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51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We can basically wrap everything in a ZKP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So we're done, right?</a:t>
            </a:r>
          </a:p>
          <a:p>
            <a:pPr marL="0" indent="0">
              <a:buNone/>
            </a:pPr>
            <a:r>
              <a:rPr lang="en-US"/>
              <a:t>Problem: This doesn't work with many schemes.</a:t>
            </a:r>
          </a:p>
          <a:p>
            <a:pPr marL="0" indent="0">
              <a:buNone/>
            </a:pPr>
            <a:r>
              <a:rPr lang="en-US"/>
              <a:t>Some require a PRF key, or a captcha, or additional info not from a passport, like privacy pass or other identity sources</a:t>
            </a:r>
          </a:p>
          <a:p>
            <a:pPr marL="0" indent="0">
              <a:buNone/>
            </a:pPr>
            <a:r>
              <a:rPr lang="en-US"/>
              <a:t>So we need a way to issue our credentials.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BUT...transition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TODO: split into 2 slides. imagine a conversation. how would this split.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B46D-285E-BF42-A85E-026EF9F62D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5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C4ED9-04D9-0D92-69ED-9985D29A1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E5460-7D81-A353-FA2D-A0A1BD061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5EB1-599E-6832-4A9D-9D4A2118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2BEC-30C8-7242-B03C-9EBA91657496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47DA4-F7F7-69A6-82F2-5658737C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DFE09-57AC-4073-E458-AA3FCADC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9316-8515-ED9D-903A-C7B913E9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5C86C-457E-63F0-EC85-9504FF34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83EEA-73DB-B3C0-FCDB-AC0AE3AA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86F5-6456-C944-8A32-3AE033A92C7D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A5E3C-9487-F34C-DF7C-D943848C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8B665-7963-92F3-A938-15609984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6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96CB3-BC1F-0EB7-BC39-F28D7388A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28800-1C8E-6A45-0628-C571B7CB5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343E-A6DE-2644-0D34-9B9F2883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878B-F402-1541-81BF-2AD74B0BE788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09354-EBDD-9876-5F04-1812561C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A9503-0507-E025-72E5-36F80FD9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3AB2-F471-9ACB-A257-AA47D879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33EE7-A61A-C083-676A-445D21EFC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991BB-484A-CA7A-38F1-56B3452B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9CE7-DB9D-8746-8887-23DE9EFECF76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685B-13C7-F4CD-8E94-79C6A9DE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F3E7B-9CFB-CF4E-F913-4C35D9D8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2A77-67C3-69D8-795F-ED15F5ED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7822E-93B7-ECCC-C87F-299CE578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F6522-D8D5-7749-F079-2AE3FB89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B321-A824-A546-BE9D-14405C738191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7D703-2C73-B738-14EF-3B0AC33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979C-4933-C0A2-2574-465D649D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3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8CDB-0002-8D98-D710-89B1F1E0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F6642-C1D2-6E72-11B2-7D0528986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5D19D-020F-FB6D-B312-18E53D879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7F792-653C-58BC-3B23-22C2A305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65E-15F6-CA40-88BF-0A538CE19107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01335-381D-B9FD-549E-FCBE2123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1BD22-E770-6649-43F4-33D0D5B6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9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534A-132D-BD87-E28E-E148B81E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1CC14-72E8-72CC-1446-BA17A9BE2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E1D72-EF46-5CCA-A19D-CA3B12ABE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BB6E7F-7EDB-1427-8311-579121ABE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B2BEC-A4CB-65B3-3129-21A2E502A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6FB5B6-7D9C-845A-9ABF-05521094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C143-78B5-6F45-8FE4-40617CA4B42F}" type="datetime1">
              <a:rPr lang="en-US" smtClean="0"/>
              <a:t>3/22/24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D2ED6-06A7-2E6C-B2E6-BD0EC1E2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766465-9C22-021E-031F-4AEB9076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E715-A0B9-0CE7-3707-6FA52487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9648C-C561-C722-1A1A-6578E1A6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526E-F077-EC4B-A146-5B9A370B9C4B}" type="datetime1">
              <a:rPr lang="en-US" smtClean="0"/>
              <a:t>3/22/24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6500-86D6-6631-3B52-B0A760C6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6D050-02F2-CFC9-FFAA-429AA63C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4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93B6E7-AF55-84FB-1A50-E6D1A72F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1E1F8-A5DD-E144-88DF-258CA8CF0902}" type="datetime1">
              <a:rPr lang="en-US" smtClean="0"/>
              <a:t>3/22/24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F6EFC-0C56-C894-0FBD-9235263A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99AB9-DC75-6638-BB00-36AF1586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2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4685-F9FF-4E46-F008-1A5561E8F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0389-589F-16A1-142B-AEC20B7CA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66C96-72C1-FC18-38D4-CEFD4DA64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DE85-FFB3-B552-545D-E9ADBED3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D1CB-B3C8-9B49-B531-C4E3581CD447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CAD1C-FA8D-1177-18EE-C51B139D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69398-D7D4-A880-A9ED-E9864DEB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3B20-D171-3515-E9A5-77B1927E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DCDC8-F6EA-353E-C297-42730BD63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13D47-F3ED-CFC6-A7D6-93956DBEB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1E11C-5468-D08F-C159-0C1EEF85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826D-717C-0E4B-93A6-A88D217C2976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BECB1-EB18-3E88-3F3C-436DF1AC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21F24-FE14-714B-D66F-859DBD0D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911C6-08DB-5199-157B-F1E58D66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8E535-DC6E-EE4C-6487-80E42140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3EA8-E5D6-DF42-0109-807346786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016BB-C825-994F-AC63-36DD1E3ACB60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1BB32-37F8-2E32-A709-0928E934C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B7262-BF95-D943-80EB-375086B00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23FAC-1E4F-4745-9846-FDDB148D6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3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14.png"/><Relationship Id="rId9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metmuseum.org/art/collection/search#!?q=George%20Tooker&amp;perPage=20&amp;sortBy=Relevance&amp;offset=0&amp;pageSize=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6" Type="http://schemas.microsoft.com/office/2007/relationships/hdphoto" Target="../media/hdphoto22.wdp"/><Relationship Id="rId21" Type="http://schemas.microsoft.com/office/2007/relationships/hdphoto" Target="../media/hdphoto17.wdp"/><Relationship Id="rId42" Type="http://schemas.microsoft.com/office/2007/relationships/hdphoto" Target="../media/hdphoto38.wdp"/><Relationship Id="rId47" Type="http://schemas.microsoft.com/office/2007/relationships/hdphoto" Target="../media/hdphoto43.wdp"/><Relationship Id="rId63" Type="http://schemas.microsoft.com/office/2007/relationships/hdphoto" Target="../media/hdphoto59.wdp"/><Relationship Id="rId68" Type="http://schemas.microsoft.com/office/2007/relationships/hdphoto" Target="../media/hdphoto64.wdp"/><Relationship Id="rId16" Type="http://schemas.microsoft.com/office/2007/relationships/hdphoto" Target="../media/hdphoto12.wdp"/><Relationship Id="rId11" Type="http://schemas.microsoft.com/office/2007/relationships/hdphoto" Target="../media/hdphoto7.wdp"/><Relationship Id="rId24" Type="http://schemas.microsoft.com/office/2007/relationships/hdphoto" Target="../media/hdphoto20.wdp"/><Relationship Id="rId32" Type="http://schemas.microsoft.com/office/2007/relationships/hdphoto" Target="../media/hdphoto28.wdp"/><Relationship Id="rId37" Type="http://schemas.microsoft.com/office/2007/relationships/hdphoto" Target="../media/hdphoto33.wdp"/><Relationship Id="rId40" Type="http://schemas.microsoft.com/office/2007/relationships/hdphoto" Target="../media/hdphoto36.wdp"/><Relationship Id="rId45" Type="http://schemas.microsoft.com/office/2007/relationships/hdphoto" Target="../media/hdphoto41.wdp"/><Relationship Id="rId53" Type="http://schemas.microsoft.com/office/2007/relationships/hdphoto" Target="../media/hdphoto49.wdp"/><Relationship Id="rId58" Type="http://schemas.microsoft.com/office/2007/relationships/hdphoto" Target="../media/hdphoto54.wdp"/><Relationship Id="rId66" Type="http://schemas.microsoft.com/office/2007/relationships/hdphoto" Target="../media/hdphoto62.wdp"/><Relationship Id="rId74" Type="http://schemas.microsoft.com/office/2007/relationships/hdphoto" Target="../media/hdphoto68.wdp"/><Relationship Id="rId5" Type="http://schemas.openxmlformats.org/officeDocument/2006/relationships/image" Target="../media/image24.png"/><Relationship Id="rId61" Type="http://schemas.microsoft.com/office/2007/relationships/hdphoto" Target="../media/hdphoto57.wdp"/><Relationship Id="rId19" Type="http://schemas.microsoft.com/office/2007/relationships/hdphoto" Target="../media/hdphoto15.wdp"/><Relationship Id="rId14" Type="http://schemas.microsoft.com/office/2007/relationships/hdphoto" Target="../media/hdphoto10.wdp"/><Relationship Id="rId22" Type="http://schemas.microsoft.com/office/2007/relationships/hdphoto" Target="../media/hdphoto18.wdp"/><Relationship Id="rId27" Type="http://schemas.microsoft.com/office/2007/relationships/hdphoto" Target="../media/hdphoto23.wdp"/><Relationship Id="rId30" Type="http://schemas.microsoft.com/office/2007/relationships/hdphoto" Target="../media/hdphoto26.wdp"/><Relationship Id="rId35" Type="http://schemas.microsoft.com/office/2007/relationships/hdphoto" Target="../media/hdphoto31.wdp"/><Relationship Id="rId43" Type="http://schemas.microsoft.com/office/2007/relationships/hdphoto" Target="../media/hdphoto39.wdp"/><Relationship Id="rId48" Type="http://schemas.microsoft.com/office/2007/relationships/hdphoto" Target="../media/hdphoto44.wdp"/><Relationship Id="rId56" Type="http://schemas.microsoft.com/office/2007/relationships/hdphoto" Target="../media/hdphoto52.wdp"/><Relationship Id="rId64" Type="http://schemas.microsoft.com/office/2007/relationships/hdphoto" Target="../media/hdphoto60.wdp"/><Relationship Id="rId69" Type="http://schemas.microsoft.com/office/2007/relationships/hdphoto" Target="../media/hdphoto65.wdp"/><Relationship Id="rId77" Type="http://schemas.microsoft.com/office/2007/relationships/hdphoto" Target="../media/hdphoto71.wdp"/><Relationship Id="rId8" Type="http://schemas.microsoft.com/office/2007/relationships/hdphoto" Target="../media/hdphoto4.wdp"/><Relationship Id="rId51" Type="http://schemas.microsoft.com/office/2007/relationships/hdphoto" Target="../media/hdphoto47.wdp"/><Relationship Id="rId72" Type="http://schemas.openxmlformats.org/officeDocument/2006/relationships/image" Target="../media/image6.png"/><Relationship Id="rId3" Type="http://schemas.openxmlformats.org/officeDocument/2006/relationships/image" Target="../media/image40.png"/><Relationship Id="rId12" Type="http://schemas.microsoft.com/office/2007/relationships/hdphoto" Target="../media/hdphoto8.wdp"/><Relationship Id="rId17" Type="http://schemas.microsoft.com/office/2007/relationships/hdphoto" Target="../media/hdphoto13.wdp"/><Relationship Id="rId25" Type="http://schemas.microsoft.com/office/2007/relationships/hdphoto" Target="../media/hdphoto21.wdp"/><Relationship Id="rId33" Type="http://schemas.microsoft.com/office/2007/relationships/hdphoto" Target="../media/hdphoto29.wdp"/><Relationship Id="rId38" Type="http://schemas.microsoft.com/office/2007/relationships/hdphoto" Target="../media/hdphoto34.wdp"/><Relationship Id="rId46" Type="http://schemas.microsoft.com/office/2007/relationships/hdphoto" Target="../media/hdphoto42.wdp"/><Relationship Id="rId59" Type="http://schemas.microsoft.com/office/2007/relationships/hdphoto" Target="../media/hdphoto55.wdp"/><Relationship Id="rId67" Type="http://schemas.microsoft.com/office/2007/relationships/hdphoto" Target="../media/hdphoto63.wdp"/><Relationship Id="rId20" Type="http://schemas.microsoft.com/office/2007/relationships/hdphoto" Target="../media/hdphoto16.wdp"/><Relationship Id="rId41" Type="http://schemas.microsoft.com/office/2007/relationships/hdphoto" Target="../media/hdphoto37.wdp"/><Relationship Id="rId54" Type="http://schemas.microsoft.com/office/2007/relationships/hdphoto" Target="../media/hdphoto50.wdp"/><Relationship Id="rId62" Type="http://schemas.microsoft.com/office/2007/relationships/hdphoto" Target="../media/hdphoto58.wdp"/><Relationship Id="rId70" Type="http://schemas.microsoft.com/office/2007/relationships/hdphoto" Target="../media/hdphoto66.wdp"/><Relationship Id="rId75" Type="http://schemas.microsoft.com/office/2007/relationships/hdphoto" Target="../media/hdphoto6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5" Type="http://schemas.microsoft.com/office/2007/relationships/hdphoto" Target="../media/hdphoto11.wdp"/><Relationship Id="rId23" Type="http://schemas.microsoft.com/office/2007/relationships/hdphoto" Target="../media/hdphoto19.wdp"/><Relationship Id="rId28" Type="http://schemas.microsoft.com/office/2007/relationships/hdphoto" Target="../media/hdphoto24.wdp"/><Relationship Id="rId36" Type="http://schemas.microsoft.com/office/2007/relationships/hdphoto" Target="../media/hdphoto32.wdp"/><Relationship Id="rId49" Type="http://schemas.microsoft.com/office/2007/relationships/hdphoto" Target="../media/hdphoto45.wdp"/><Relationship Id="rId57" Type="http://schemas.microsoft.com/office/2007/relationships/hdphoto" Target="../media/hdphoto53.wdp"/><Relationship Id="rId10" Type="http://schemas.microsoft.com/office/2007/relationships/hdphoto" Target="../media/hdphoto6.wdp"/><Relationship Id="rId31" Type="http://schemas.microsoft.com/office/2007/relationships/hdphoto" Target="../media/hdphoto27.wdp"/><Relationship Id="rId44" Type="http://schemas.microsoft.com/office/2007/relationships/hdphoto" Target="../media/hdphoto40.wdp"/><Relationship Id="rId52" Type="http://schemas.microsoft.com/office/2007/relationships/hdphoto" Target="../media/hdphoto48.wdp"/><Relationship Id="rId60" Type="http://schemas.microsoft.com/office/2007/relationships/hdphoto" Target="../media/hdphoto56.wdp"/><Relationship Id="rId65" Type="http://schemas.microsoft.com/office/2007/relationships/hdphoto" Target="../media/hdphoto61.wdp"/><Relationship Id="rId73" Type="http://schemas.openxmlformats.org/officeDocument/2006/relationships/image" Target="../media/image14.png"/><Relationship Id="rId78" Type="http://schemas.microsoft.com/office/2007/relationships/hdphoto" Target="../media/hdphoto72.wdp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3" Type="http://schemas.microsoft.com/office/2007/relationships/hdphoto" Target="../media/hdphoto9.wdp"/><Relationship Id="rId18" Type="http://schemas.microsoft.com/office/2007/relationships/hdphoto" Target="../media/hdphoto14.wdp"/><Relationship Id="rId39" Type="http://schemas.microsoft.com/office/2007/relationships/hdphoto" Target="../media/hdphoto35.wdp"/><Relationship Id="rId34" Type="http://schemas.microsoft.com/office/2007/relationships/hdphoto" Target="../media/hdphoto30.wdp"/><Relationship Id="rId50" Type="http://schemas.microsoft.com/office/2007/relationships/hdphoto" Target="../media/hdphoto46.wdp"/><Relationship Id="rId55" Type="http://schemas.microsoft.com/office/2007/relationships/hdphoto" Target="../media/hdphoto51.wdp"/><Relationship Id="rId76" Type="http://schemas.microsoft.com/office/2007/relationships/hdphoto" Target="../media/hdphoto70.wdp"/><Relationship Id="rId7" Type="http://schemas.openxmlformats.org/officeDocument/2006/relationships/image" Target="../media/image25.png"/><Relationship Id="rId71" Type="http://schemas.microsoft.com/office/2007/relationships/hdphoto" Target="../media/hdphoto67.wdp"/><Relationship Id="rId2" Type="http://schemas.openxmlformats.org/officeDocument/2006/relationships/notesSlide" Target="../notesSlides/notesSlide27.xml"/><Relationship Id="rId29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www.metmuseum.org/art/collection/search#!?q=George%20Tooker&amp;perPage=20&amp;sortBy=Relevance&amp;offset=0&amp;pageSize=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EE87EB-F322-BB29-F41C-5FEE4E0C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078">
            <a:off x="9295228" y="439775"/>
            <a:ext cx="1872255" cy="18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75E87-DF10-2393-68F3-66D60E575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83" y="603504"/>
            <a:ext cx="8970094" cy="2825496"/>
          </a:xfrm>
        </p:spPr>
        <p:txBody>
          <a:bodyPr>
            <a:normAutofit/>
          </a:bodyPr>
          <a:lstStyle/>
          <a:p>
            <a:pPr algn="l"/>
            <a:r>
              <a:rPr lang="en-US" b="1" spc="-300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b="1" spc="-300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  <a:br>
              <a:rPr lang="en-US" spc="-30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sz="4400">
                <a:latin typeface="Fira Sans" panose="020B0503050000020004" pitchFamily="34" charset="0"/>
                <a:ea typeface="Fira Sans" panose="020B0503050000020004" pitchFamily="34" charset="0"/>
              </a:rPr>
              <a:t>Flexible Anonymous Credentials from </a:t>
            </a:r>
            <a:r>
              <a:rPr lang="en-US" sz="4400" err="1">
                <a:latin typeface="Fira Sans" panose="020B0503050000020004" pitchFamily="34" charset="0"/>
                <a:ea typeface="Fira Sans" panose="020B0503050000020004" pitchFamily="34" charset="0"/>
              </a:rPr>
              <a:t>zkSNARKs</a:t>
            </a:r>
            <a:r>
              <a:rPr lang="en-US" sz="4400">
                <a:latin typeface="Fira Sans" panose="020B0503050000020004" pitchFamily="34" charset="0"/>
                <a:ea typeface="Fira Sans" panose="020B0503050000020004" pitchFamily="34" charset="0"/>
              </a:rPr>
              <a:t> and Existing Identity Infrastructure</a:t>
            </a:r>
            <a:endParaRPr lang="en-US" sz="4400" spc="-3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56E80-F649-B057-93B8-4B4E1A4B2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83" y="3953595"/>
            <a:ext cx="2891818" cy="1778000"/>
          </a:xfrm>
        </p:spPr>
        <p:txBody>
          <a:bodyPr>
            <a:normAutofit/>
          </a:bodyPr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Michael Rosenberg</a:t>
            </a:r>
          </a:p>
          <a:p>
            <a:endParaRPr lang="en-US" b="1">
              <a:solidFill>
                <a:srgbClr val="C0000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1800">
                <a:latin typeface="Fira Sans" panose="020B0503050000020004" pitchFamily="34" charset="0"/>
                <a:ea typeface="Fira Sans" panose="020B0503050000020004" pitchFamily="34" charset="0"/>
              </a:rPr>
              <a:t>University of Maryland</a:t>
            </a:r>
          </a:p>
          <a:p>
            <a:r>
              <a:rPr lang="en-US" sz="1800">
                <a:latin typeface="Fira Mono" panose="020B0509050000020004" pitchFamily="49" charset="0"/>
                <a:ea typeface="Fira Mono" panose="020B0509050000020004" pitchFamily="49" charset="0"/>
              </a:rPr>
              <a:t>micro@umd.edu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ED1ADD-336D-3F2F-7D6D-4606AFE06B76}"/>
              </a:ext>
            </a:extLst>
          </p:cNvPr>
          <p:cNvSpPr txBox="1">
            <a:spLocks/>
          </p:cNvSpPr>
          <p:nvPr/>
        </p:nvSpPr>
        <p:spPr>
          <a:xfrm>
            <a:off x="3524708" y="3953595"/>
            <a:ext cx="2793725" cy="177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Jacob White</a:t>
            </a:r>
          </a:p>
          <a:p>
            <a:endParaRPr lang="en-US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1800">
                <a:latin typeface="Fira Sans" panose="020B0503050000020004" pitchFamily="34" charset="0"/>
                <a:ea typeface="Fira Sans" panose="020B0503050000020004" pitchFamily="34" charset="0"/>
              </a:rPr>
              <a:t>Purdue University</a:t>
            </a:r>
          </a:p>
          <a:p>
            <a:r>
              <a:rPr lang="en-US" sz="1800">
                <a:latin typeface="Fira Mono" panose="020B0509050000020004" pitchFamily="49" charset="0"/>
                <a:ea typeface="Fira Mono" panose="020B0509050000020004" pitchFamily="49" charset="0"/>
              </a:rPr>
              <a:t>white570@purdue.edu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A6B3E7-A325-7A4F-75EF-4D5D0A9E473B}"/>
              </a:ext>
            </a:extLst>
          </p:cNvPr>
          <p:cNvSpPr txBox="1">
            <a:spLocks/>
          </p:cNvSpPr>
          <p:nvPr/>
        </p:nvSpPr>
        <p:spPr>
          <a:xfrm>
            <a:off x="6424640" y="3953595"/>
            <a:ext cx="2649728" cy="177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Christina Garman</a:t>
            </a:r>
          </a:p>
          <a:p>
            <a:endParaRPr lang="en-US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1900">
                <a:latin typeface="Fira Sans" panose="020B0503050000020004" pitchFamily="34" charset="0"/>
                <a:ea typeface="Fira Sans" panose="020B0503050000020004" pitchFamily="34" charset="0"/>
              </a:rPr>
              <a:t>Purdue University</a:t>
            </a:r>
          </a:p>
          <a:p>
            <a:r>
              <a:rPr lang="en-US" sz="1900" err="1">
                <a:latin typeface="Fira Mono" panose="020B0509050000020004" pitchFamily="49" charset="0"/>
                <a:ea typeface="Fira Mono" panose="020B0509050000020004" pitchFamily="49" charset="0"/>
              </a:rPr>
              <a:t>clg@purdue.edu</a:t>
            </a:r>
            <a:endParaRPr lang="en-US" sz="1900">
              <a:latin typeface="Fira Mono" panose="020B0509050000020004" pitchFamily="49" charset="0"/>
              <a:ea typeface="Fira Mono" panose="020B0509050000020004" pitchFamily="49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9A82FA2-1554-E3D1-1FFF-A524866FF881}"/>
              </a:ext>
            </a:extLst>
          </p:cNvPr>
          <p:cNvSpPr txBox="1">
            <a:spLocks/>
          </p:cNvSpPr>
          <p:nvPr/>
        </p:nvSpPr>
        <p:spPr>
          <a:xfrm>
            <a:off x="9180576" y="3953595"/>
            <a:ext cx="2742521" cy="177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Ian </a:t>
            </a:r>
            <a:r>
              <a:rPr lang="en-US" b="1" err="1">
                <a:latin typeface="Fira Sans" panose="020B0503050000020004" pitchFamily="34" charset="0"/>
                <a:ea typeface="Fira Sans" panose="020B0503050000020004" pitchFamily="34" charset="0"/>
              </a:rPr>
              <a:t>Miers</a:t>
            </a:r>
            <a:endParaRPr lang="en-US" b="1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1900">
                <a:latin typeface="Fira Sans" panose="020B0503050000020004" pitchFamily="34" charset="0"/>
                <a:ea typeface="Fira Sans" panose="020B0503050000020004" pitchFamily="34" charset="0"/>
              </a:rPr>
              <a:t>University of Maryland</a:t>
            </a:r>
          </a:p>
          <a:p>
            <a:r>
              <a:rPr lang="en-US" sz="1900" err="1">
                <a:latin typeface="Fira Mono" panose="020B0509050000020004" pitchFamily="49" charset="0"/>
                <a:ea typeface="Fira Mono" panose="020B0509050000020004" pitchFamily="49" charset="0"/>
              </a:rPr>
              <a:t>imiers@umd.edu</a:t>
            </a:r>
            <a:endParaRPr lang="en-US" sz="1900">
              <a:latin typeface="Fira Mono" panose="020B0509050000020004" pitchFamily="49" charset="0"/>
              <a:ea typeface="Fira Mono" panose="020B0509050000020004" pitchFamily="49" charset="0"/>
            </a:endParaRPr>
          </a:p>
        </p:txBody>
      </p:sp>
      <p:pic>
        <p:nvPicPr>
          <p:cNvPr id="8" name="Picture 7" descr="A picture containing text, sign, vector graphics, clipart&#10;&#10;Description automatically generated">
            <a:extLst>
              <a:ext uri="{FF2B5EF4-FFF2-40B4-BE49-F238E27FC236}">
                <a16:creationId xmlns:a16="http://schemas.microsoft.com/office/drawing/2014/main" id="{A5BE0F73-5A1D-0F03-19DF-461AB1C8B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576" y="779272"/>
            <a:ext cx="2649728" cy="264972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89B84-CC6C-FAB9-861A-D5B75E957DA0}"/>
              </a:ext>
            </a:extLst>
          </p:cNvPr>
          <p:cNvSpPr txBox="1"/>
          <p:nvPr/>
        </p:nvSpPr>
        <p:spPr>
          <a:xfrm>
            <a:off x="974927" y="5871150"/>
            <a:ext cx="470673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https://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ia.cr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/2022/878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https://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github.com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rozbb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zkcreds-rs</a:t>
            </a:r>
            <a:endParaRPr lang="en-US" sz="2400">
              <a:latin typeface="Fira Sans Condensed Book" panose="020B0503050000020004" pitchFamily="34" charset="77"/>
              <a:ea typeface="Fira Sans" panose="020B0503050000020004" pitchFamily="34" charset="0"/>
            </a:endParaRPr>
          </a:p>
        </p:txBody>
      </p:sp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B6DA7FD-4473-F55B-F9B7-82B3DA6D6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83" y="5871150"/>
            <a:ext cx="438913" cy="438913"/>
          </a:xfrm>
          <a:prstGeom prst="rect">
            <a:avLst/>
          </a:prstGeom>
        </p:spPr>
      </p:pic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6136894-CAC0-CB44-6089-528C07A07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919" y="6340178"/>
            <a:ext cx="438913" cy="4389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9B4AD8-D8BC-F263-4AB7-E75E7AE2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9E1C44A-6D39-B731-4DA5-A4BCE7E3B6A2}"/>
              </a:ext>
            </a:extLst>
          </p:cNvPr>
          <p:cNvSpPr txBox="1"/>
          <p:nvPr/>
        </p:nvSpPr>
        <p:spPr>
          <a:xfrm>
            <a:off x="5635247" y="1737598"/>
            <a:ext cx="61580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Support existing identity documents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Not require new trusted parties for issuance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Be easily programmable for new use cases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D28D91-7EAF-1493-5655-2D6281A4E5D2}"/>
              </a:ext>
            </a:extLst>
          </p:cNvPr>
          <p:cNvGrpSpPr/>
          <p:nvPr/>
        </p:nvGrpSpPr>
        <p:grpSpPr>
          <a:xfrm>
            <a:off x="-1730422" y="-704850"/>
            <a:ext cx="7095983" cy="8134350"/>
            <a:chOff x="7415604" y="1019166"/>
            <a:chExt cx="4643910" cy="53234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061983-5984-B8B4-5F33-2D5ADA92E7D8}"/>
                </a:ext>
              </a:extLst>
            </p:cNvPr>
            <p:cNvSpPr/>
            <p:nvPr/>
          </p:nvSpPr>
          <p:spPr>
            <a:xfrm>
              <a:off x="7415604" y="1019166"/>
              <a:ext cx="4643910" cy="53234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9A09B3-A9CB-DD2C-40AB-F14CEADB4680}"/>
                </a:ext>
              </a:extLst>
            </p:cNvPr>
            <p:cNvGrpSpPr/>
            <p:nvPr/>
          </p:nvGrpSpPr>
          <p:grpSpPr>
            <a:xfrm>
              <a:off x="8702538" y="2322951"/>
              <a:ext cx="2803160" cy="2803160"/>
              <a:chOff x="3822712" y="3161962"/>
              <a:chExt cx="2438400" cy="2438400"/>
            </a:xfrm>
          </p:grpSpPr>
          <p:pic>
            <p:nvPicPr>
              <p:cNvPr id="5" name="Picture 4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E9AEC2D-3188-CEEE-2507-55B43D7B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2712" y="3161962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20358247-ED3A-47DE-8BBD-9EA38A6C0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074"/>
              <a:stretch/>
            </p:blipFill>
            <p:spPr>
              <a:xfrm>
                <a:off x="4104247" y="4621563"/>
                <a:ext cx="765445" cy="71129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DD512B-8384-1A4D-375E-055320621280}"/>
                  </a:ext>
                </a:extLst>
              </p:cNvPr>
              <p:cNvSpPr/>
              <p:nvPr/>
            </p:nvSpPr>
            <p:spPr>
              <a:xfrm>
                <a:off x="5027385" y="4523370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1D7DE2-6894-700D-7D54-C544D878B7D5}"/>
                  </a:ext>
                </a:extLst>
              </p:cNvPr>
              <p:cNvSpPr/>
              <p:nvPr/>
            </p:nvSpPr>
            <p:spPr>
              <a:xfrm>
                <a:off x="5027385" y="5014026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596690-866D-2445-59C7-BD008E36BE05}"/>
                  </a:ext>
                </a:extLst>
              </p:cNvPr>
              <p:cNvSpPr/>
              <p:nvPr/>
            </p:nvSpPr>
            <p:spPr>
              <a:xfrm>
                <a:off x="5027385" y="525933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8AFF156-E5E9-4D8B-91B4-A95E87E929E1}"/>
                  </a:ext>
                </a:extLst>
              </p:cNvPr>
              <p:cNvCxnSpPr/>
              <p:nvPr/>
            </p:nvCxnSpPr>
            <p:spPr>
              <a:xfrm>
                <a:off x="5071379" y="484505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985F1F3-26B4-8648-22B1-84DADABA2BBB}"/>
                  </a:ext>
                </a:extLst>
              </p:cNvPr>
              <p:cNvCxnSpPr/>
              <p:nvPr/>
            </p:nvCxnSpPr>
            <p:spPr>
              <a:xfrm>
                <a:off x="5071379" y="411480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A6C357-2589-DDD1-4A80-45AE67BAEF58}"/>
                  </a:ext>
                </a:extLst>
              </p:cNvPr>
              <p:cNvCxnSpPr/>
              <p:nvPr/>
            </p:nvCxnSpPr>
            <p:spPr>
              <a:xfrm>
                <a:off x="5071379" y="3899917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9A75A8-3CFD-39EE-A886-A4DAF00ED57C}"/>
                  </a:ext>
                </a:extLst>
              </p:cNvPr>
              <p:cNvCxnSpPr/>
              <p:nvPr/>
            </p:nvCxnSpPr>
            <p:spPr>
              <a:xfrm>
                <a:off x="5071379" y="3463925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BA47F-0FED-B449-3EF8-022AE85EEFE9}"/>
                  </a:ext>
                </a:extLst>
              </p:cNvPr>
              <p:cNvSpPr/>
              <p:nvPr/>
            </p:nvSpPr>
            <p:spPr>
              <a:xfrm>
                <a:off x="5027385" y="360517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-186417"/>
            <a:ext cx="3305175" cy="1325563"/>
          </a:xfrm>
        </p:spPr>
        <p:txBody>
          <a:bodyPr/>
          <a:lstStyle/>
          <a:p>
            <a:r>
              <a:rPr lang="en-US" b="1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b="1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858" y="726062"/>
            <a:ext cx="4124325" cy="5711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A practical system must: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C3E36B-51FC-D182-806B-1D876D972CB5}"/>
              </a:ext>
            </a:extLst>
          </p:cNvPr>
          <p:cNvSpPr/>
          <p:nvPr/>
        </p:nvSpPr>
        <p:spPr>
          <a:xfrm>
            <a:off x="5635247" y="5201688"/>
            <a:ext cx="6158024" cy="1434398"/>
          </a:xfrm>
          <a:prstGeom prst="rect">
            <a:avLst/>
          </a:prstGeom>
          <a:solidFill>
            <a:schemeClr val="bg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33E1B-FF6B-885F-0F07-52B41CEB669D}"/>
              </a:ext>
            </a:extLst>
          </p:cNvPr>
          <p:cNvSpPr/>
          <p:nvPr/>
        </p:nvSpPr>
        <p:spPr>
          <a:xfrm>
            <a:off x="5635247" y="1666179"/>
            <a:ext cx="6158024" cy="1434398"/>
          </a:xfrm>
          <a:prstGeom prst="rect">
            <a:avLst/>
          </a:prstGeom>
          <a:solidFill>
            <a:schemeClr val="bg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40B42C3-14BB-1C07-A810-58D99A90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03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708990" y="4651979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4A9AAC-7BF0-F4D5-A563-65C861E19C06}"/>
              </a:ext>
            </a:extLst>
          </p:cNvPr>
          <p:cNvCxnSpPr>
            <a:cxnSpLocks/>
          </p:cNvCxnSpPr>
          <p:nvPr/>
        </p:nvCxnSpPr>
        <p:spPr>
          <a:xfrm flipV="1">
            <a:off x="2250141" y="2218988"/>
            <a:ext cx="2502017" cy="24164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FB99BD34-8A64-43A4-B282-9009DFA9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133" y="4510882"/>
            <a:ext cx="1819728" cy="1819728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FC4FE8D-591C-A885-C150-35502D2751FA}"/>
              </a:ext>
            </a:extLst>
          </p:cNvPr>
          <p:cNvCxnSpPr>
            <a:cxnSpLocks/>
          </p:cNvCxnSpPr>
          <p:nvPr/>
        </p:nvCxnSpPr>
        <p:spPr>
          <a:xfrm flipV="1">
            <a:off x="3748664" y="5420746"/>
            <a:ext cx="4790896" cy="442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A169BD6-713E-FBAD-F455-81F3DD403E9F}"/>
              </a:ext>
            </a:extLst>
          </p:cNvPr>
          <p:cNvSpPr txBox="1"/>
          <p:nvPr/>
        </p:nvSpPr>
        <p:spPr>
          <a:xfrm rot="18996880">
            <a:off x="2631694" y="357192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Request issue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CA8E90E-3CB1-C047-B44C-E6FFB08941F7}"/>
              </a:ext>
            </a:extLst>
          </p:cNvPr>
          <p:cNvSpPr txBox="1"/>
          <p:nvPr/>
        </p:nvSpPr>
        <p:spPr>
          <a:xfrm>
            <a:off x="5566561" y="546500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Show</a:t>
            </a: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982C0DF6-2EBB-11C2-8A20-E8731C0DA933}"/>
              </a:ext>
            </a:extLst>
          </p:cNvPr>
          <p:cNvSpPr txBox="1">
            <a:spLocks/>
          </p:cNvSpPr>
          <p:nvPr/>
        </p:nvSpPr>
        <p:spPr>
          <a:xfrm>
            <a:off x="3179805" y="164795"/>
            <a:ext cx="8801777" cy="1124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(Issuing) Anonymous credentials</a:t>
            </a:r>
          </a:p>
          <a:p>
            <a:pPr algn="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The usual flow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89865B6-BB29-AE96-13BE-3A8D3BAC3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215" y="950473"/>
            <a:ext cx="1953793" cy="1953793"/>
          </a:xfrm>
          <a:prstGeom prst="rect">
            <a:avLst/>
          </a:prstGeom>
        </p:spPr>
      </p:pic>
      <p:pic>
        <p:nvPicPr>
          <p:cNvPr id="9" name="Picture 8" descr="A picture containing symbol, graphics, circle, design&#10;&#10;Description automatically generated">
            <a:extLst>
              <a:ext uri="{FF2B5EF4-FFF2-40B4-BE49-F238E27FC236}">
                <a16:creationId xmlns:a16="http://schemas.microsoft.com/office/drawing/2014/main" id="{722E2152-51BD-B028-DA03-A568FECC1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175" y="3627925"/>
            <a:ext cx="385190" cy="57551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BF6C24-4A96-AD1D-BCD8-EBC47DCAE83E}"/>
              </a:ext>
            </a:extLst>
          </p:cNvPr>
          <p:cNvCxnSpPr>
            <a:cxnSpLocks/>
          </p:cNvCxnSpPr>
          <p:nvPr/>
        </p:nvCxnSpPr>
        <p:spPr>
          <a:xfrm flipH="1">
            <a:off x="3134451" y="3026702"/>
            <a:ext cx="2352049" cy="22716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7610B5-0E9B-3510-08D8-23EDC9B0538B}"/>
              </a:ext>
            </a:extLst>
          </p:cNvPr>
          <p:cNvSpPr txBox="1"/>
          <p:nvPr/>
        </p:nvSpPr>
        <p:spPr>
          <a:xfrm rot="18996880">
            <a:off x="4031208" y="4121199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Issue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1F902-59B4-D4E8-9F9A-A3E8C764AF47}"/>
              </a:ext>
            </a:extLst>
          </p:cNvPr>
          <p:cNvSpPr txBox="1"/>
          <p:nvPr/>
        </p:nvSpPr>
        <p:spPr>
          <a:xfrm>
            <a:off x="6231863" y="4327999"/>
            <a:ext cx="249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"I know a signature on a doc such that..."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209DD4E-4C68-3B5B-CF1E-2E82BEFD5BD7}"/>
              </a:ext>
            </a:extLst>
          </p:cNvPr>
          <p:cNvSpPr/>
          <p:nvPr/>
        </p:nvSpPr>
        <p:spPr>
          <a:xfrm>
            <a:off x="8404245" y="1862053"/>
            <a:ext cx="3281502" cy="21141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Problem</a:t>
            </a:r>
          </a:p>
          <a:p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We want </a:t>
            </a:r>
            <a:r>
              <a:rPr lang="en-US" sz="2800" i="1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fewer</a:t>
            </a:r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, not more, trusted third parties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4C6BD0F-EE3E-378F-A57F-0BB1BCCFA287}"/>
              </a:ext>
            </a:extLst>
          </p:cNvPr>
          <p:cNvGrpSpPr/>
          <p:nvPr/>
        </p:nvGrpSpPr>
        <p:grpSpPr>
          <a:xfrm>
            <a:off x="664890" y="4743413"/>
            <a:ext cx="935205" cy="935205"/>
            <a:chOff x="236038" y="1287358"/>
            <a:chExt cx="4283282" cy="4283282"/>
          </a:xfrm>
        </p:grpSpPr>
        <p:pic>
          <p:nvPicPr>
            <p:cNvPr id="43" name="Picture 42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B9F2A295-6B41-04F0-16A4-C1B6AAF2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038" y="1287358"/>
              <a:ext cx="4283282" cy="4283282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47F03989-4D5C-A7E9-9CA1-1B351D45D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74"/>
            <a:stretch/>
          </p:blipFill>
          <p:spPr>
            <a:xfrm>
              <a:off x="730581" y="3851286"/>
              <a:ext cx="1344577" cy="1249459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E9DB77F-51BF-E3A4-F501-DD3F38749C56}"/>
                </a:ext>
              </a:extLst>
            </p:cNvPr>
            <p:cNvSpPr/>
            <p:nvPr/>
          </p:nvSpPr>
          <p:spPr>
            <a:xfrm>
              <a:off x="2352161" y="3678801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2BAF7D-2661-14F4-FECF-7EEF3705B339}"/>
                </a:ext>
              </a:extLst>
            </p:cNvPr>
            <p:cNvSpPr/>
            <p:nvPr/>
          </p:nvSpPr>
          <p:spPr>
            <a:xfrm>
              <a:off x="2352161" y="4540685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FAE6D84-F299-CF37-DD21-81F54F608A8D}"/>
                </a:ext>
              </a:extLst>
            </p:cNvPr>
            <p:cNvSpPr/>
            <p:nvPr/>
          </p:nvSpPr>
          <p:spPr>
            <a:xfrm>
              <a:off x="2352161" y="497158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348E937-9823-56CC-2F08-BB6D53A22B5D}"/>
                </a:ext>
              </a:extLst>
            </p:cNvPr>
            <p:cNvCxnSpPr/>
            <p:nvPr/>
          </p:nvCxnSpPr>
          <p:spPr>
            <a:xfrm>
              <a:off x="2429441" y="4243862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BFA0853-7DC4-42BC-F0D4-97411B061BDE}"/>
                </a:ext>
              </a:extLst>
            </p:cNvPr>
            <p:cNvCxnSpPr/>
            <p:nvPr/>
          </p:nvCxnSpPr>
          <p:spPr>
            <a:xfrm>
              <a:off x="2429441" y="2961109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0B5F546-E7E9-F438-6A0A-33632D49E781}"/>
                </a:ext>
              </a:extLst>
            </p:cNvPr>
            <p:cNvCxnSpPr/>
            <p:nvPr/>
          </p:nvCxnSpPr>
          <p:spPr>
            <a:xfrm>
              <a:off x="2429441" y="2583646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721BD2-BF01-5E40-A397-A054F4050152}"/>
                </a:ext>
              </a:extLst>
            </p:cNvPr>
            <p:cNvCxnSpPr/>
            <p:nvPr/>
          </p:nvCxnSpPr>
          <p:spPr>
            <a:xfrm>
              <a:off x="2429441" y="1817785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2075BD5-1D6F-679C-7F7F-5DFBB81C3D69}"/>
                </a:ext>
              </a:extLst>
            </p:cNvPr>
            <p:cNvSpPr/>
            <p:nvPr/>
          </p:nvSpPr>
          <p:spPr>
            <a:xfrm>
              <a:off x="2352161" y="206589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60AEAE-7A0E-95F5-40D2-9B65914437E9}"/>
              </a:ext>
            </a:extLst>
          </p:cNvPr>
          <p:cNvGrpSpPr/>
          <p:nvPr/>
        </p:nvGrpSpPr>
        <p:grpSpPr>
          <a:xfrm>
            <a:off x="2309839" y="2692720"/>
            <a:ext cx="935205" cy="935205"/>
            <a:chOff x="236038" y="1287358"/>
            <a:chExt cx="4283282" cy="4283282"/>
          </a:xfrm>
        </p:grpSpPr>
        <p:pic>
          <p:nvPicPr>
            <p:cNvPr id="55" name="Picture 54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FDA5AFFA-9061-3949-FE60-03FDA8FD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038" y="1287358"/>
              <a:ext cx="4283282" cy="4283282"/>
            </a:xfrm>
            <a:prstGeom prst="rect">
              <a:avLst/>
            </a:prstGeom>
          </p:spPr>
        </p:pic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23F7C3F2-CBD2-D4A9-13AE-5FBA81A8A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74"/>
            <a:stretch/>
          </p:blipFill>
          <p:spPr>
            <a:xfrm>
              <a:off x="730581" y="3851286"/>
              <a:ext cx="1344577" cy="1249459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4A09CE-3D08-2F14-C3EF-306C9293F8E3}"/>
                </a:ext>
              </a:extLst>
            </p:cNvPr>
            <p:cNvSpPr/>
            <p:nvPr/>
          </p:nvSpPr>
          <p:spPr>
            <a:xfrm>
              <a:off x="2352161" y="3678801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6FC22AD-4FE1-25BE-DA2E-50FD977B36F3}"/>
                </a:ext>
              </a:extLst>
            </p:cNvPr>
            <p:cNvSpPr/>
            <p:nvPr/>
          </p:nvSpPr>
          <p:spPr>
            <a:xfrm>
              <a:off x="2352161" y="4540685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4E83707-88D4-7492-3271-7C7264C3D976}"/>
                </a:ext>
              </a:extLst>
            </p:cNvPr>
            <p:cNvSpPr/>
            <p:nvPr/>
          </p:nvSpPr>
          <p:spPr>
            <a:xfrm>
              <a:off x="2352161" y="497158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0B4B306-3345-3C12-FD90-867DAD30DE76}"/>
                </a:ext>
              </a:extLst>
            </p:cNvPr>
            <p:cNvCxnSpPr/>
            <p:nvPr/>
          </p:nvCxnSpPr>
          <p:spPr>
            <a:xfrm>
              <a:off x="2429441" y="4243862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68CFE0-DB15-994A-7DD6-B789070B1841}"/>
                </a:ext>
              </a:extLst>
            </p:cNvPr>
            <p:cNvCxnSpPr/>
            <p:nvPr/>
          </p:nvCxnSpPr>
          <p:spPr>
            <a:xfrm>
              <a:off x="2429441" y="2961109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F95897D-0B21-F6C4-13CC-C87717A8DAB8}"/>
                </a:ext>
              </a:extLst>
            </p:cNvPr>
            <p:cNvCxnSpPr/>
            <p:nvPr/>
          </p:nvCxnSpPr>
          <p:spPr>
            <a:xfrm>
              <a:off x="2429441" y="2583646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00B0962-2F47-E105-1A0A-EFC6D0B7ECC4}"/>
                </a:ext>
              </a:extLst>
            </p:cNvPr>
            <p:cNvCxnSpPr/>
            <p:nvPr/>
          </p:nvCxnSpPr>
          <p:spPr>
            <a:xfrm>
              <a:off x="2429441" y="1817785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575AF6C-078B-01DD-CB09-743FF69DE0D4}"/>
                </a:ext>
              </a:extLst>
            </p:cNvPr>
            <p:cNvSpPr/>
            <p:nvPr/>
          </p:nvSpPr>
          <p:spPr>
            <a:xfrm>
              <a:off x="2352161" y="206589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5" name="Picture 64" descr="A picture containing symbol, graphics, circle, design&#10;&#10;Description automatically generated">
            <a:extLst>
              <a:ext uri="{FF2B5EF4-FFF2-40B4-BE49-F238E27FC236}">
                <a16:creationId xmlns:a16="http://schemas.microsoft.com/office/drawing/2014/main" id="{D5FFDB9D-8768-99F6-26AE-F48CAAB45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78" y="4688481"/>
            <a:ext cx="259704" cy="3880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28A64-DEA5-D80F-4CE6-69631DBF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38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6" grpId="0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03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708990" y="4651979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4A9AAC-7BF0-F4D5-A563-65C861E19C06}"/>
              </a:ext>
            </a:extLst>
          </p:cNvPr>
          <p:cNvCxnSpPr>
            <a:cxnSpLocks/>
          </p:cNvCxnSpPr>
          <p:nvPr/>
        </p:nvCxnSpPr>
        <p:spPr>
          <a:xfrm flipV="1">
            <a:off x="2760884" y="2989063"/>
            <a:ext cx="1852975" cy="17896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FB99BD34-8A64-43A4-B282-9009DFA9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133" y="4510882"/>
            <a:ext cx="1819728" cy="1819728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FC4FE8D-591C-A885-C150-35502D2751FA}"/>
              </a:ext>
            </a:extLst>
          </p:cNvPr>
          <p:cNvCxnSpPr>
            <a:cxnSpLocks/>
          </p:cNvCxnSpPr>
          <p:nvPr/>
        </p:nvCxnSpPr>
        <p:spPr>
          <a:xfrm flipV="1">
            <a:off x="3748664" y="5420746"/>
            <a:ext cx="4790896" cy="442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A169BD6-713E-FBAD-F455-81F3DD403E9F}"/>
              </a:ext>
            </a:extLst>
          </p:cNvPr>
          <p:cNvSpPr txBox="1"/>
          <p:nvPr/>
        </p:nvSpPr>
        <p:spPr>
          <a:xfrm rot="18996880">
            <a:off x="2955350" y="393715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Request issue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CA8E90E-3CB1-C047-B44C-E6FFB08941F7}"/>
              </a:ext>
            </a:extLst>
          </p:cNvPr>
          <p:cNvSpPr txBox="1"/>
          <p:nvPr/>
        </p:nvSpPr>
        <p:spPr>
          <a:xfrm>
            <a:off x="5566561" y="546500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Show</a:t>
            </a: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982C0DF6-2EBB-11C2-8A20-E8731C0DA933}"/>
              </a:ext>
            </a:extLst>
          </p:cNvPr>
          <p:cNvSpPr txBox="1">
            <a:spLocks/>
          </p:cNvSpPr>
          <p:nvPr/>
        </p:nvSpPr>
        <p:spPr>
          <a:xfrm>
            <a:off x="4850626" y="6901869"/>
            <a:ext cx="6245409" cy="1124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Anonymous credentials</a:t>
            </a:r>
          </a:p>
          <a:p>
            <a:pPr algn="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The </a:t>
            </a:r>
            <a:r>
              <a:rPr lang="en-US" sz="3200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-creds flow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1F902-59B4-D4E8-9F9A-A3E8C764AF47}"/>
              </a:ext>
            </a:extLst>
          </p:cNvPr>
          <p:cNvSpPr txBox="1"/>
          <p:nvPr/>
        </p:nvSpPr>
        <p:spPr>
          <a:xfrm>
            <a:off x="6231863" y="4327999"/>
            <a:ext cx="197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"I know a leaf in this tree such that..."</a:t>
            </a:r>
          </a:p>
        </p:txBody>
      </p:sp>
      <p:pic>
        <p:nvPicPr>
          <p:cNvPr id="2" name="Picture 1" descr="A picture containing screenshot, rectangle, square, colorfulness&#10;&#10;Description automatically generated">
            <a:extLst>
              <a:ext uri="{FF2B5EF4-FFF2-40B4-BE49-F238E27FC236}">
                <a16:creationId xmlns:a16="http://schemas.microsoft.com/office/drawing/2014/main" id="{95A6CAB0-6F75-384B-864B-76FD7FC0B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455" y="677918"/>
            <a:ext cx="2419041" cy="2419041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C9E2357-C18C-F40E-84DD-F166BEC2F81A}"/>
              </a:ext>
            </a:extLst>
          </p:cNvPr>
          <p:cNvCxnSpPr>
            <a:cxnSpLocks/>
          </p:cNvCxnSpPr>
          <p:nvPr/>
        </p:nvCxnSpPr>
        <p:spPr>
          <a:xfrm flipV="1">
            <a:off x="5978669" y="3297115"/>
            <a:ext cx="0" cy="123919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83A2E6-E9B6-DA5B-72B4-617DF4137E5B}"/>
              </a:ext>
            </a:extLst>
          </p:cNvPr>
          <p:cNvGrpSpPr/>
          <p:nvPr/>
        </p:nvGrpSpPr>
        <p:grpSpPr>
          <a:xfrm>
            <a:off x="2562834" y="3026170"/>
            <a:ext cx="935205" cy="935205"/>
            <a:chOff x="236038" y="1287358"/>
            <a:chExt cx="4283282" cy="4283282"/>
          </a:xfrm>
        </p:grpSpPr>
        <p:pic>
          <p:nvPicPr>
            <p:cNvPr id="68" name="Picture 67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8F885391-0E53-7665-E7F2-B8C68C5B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38" y="1287358"/>
              <a:ext cx="4283282" cy="4283282"/>
            </a:xfrm>
            <a:prstGeom prst="rect">
              <a:avLst/>
            </a:prstGeom>
          </p:spPr>
        </p:pic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FCDCC0D8-7525-A164-3BDA-9F3488FD2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74"/>
            <a:stretch/>
          </p:blipFill>
          <p:spPr>
            <a:xfrm>
              <a:off x="730581" y="3851286"/>
              <a:ext cx="1344577" cy="1249459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03F2AA0-C5C0-69A9-E7E9-F2E2A72AB424}"/>
                </a:ext>
              </a:extLst>
            </p:cNvPr>
            <p:cNvSpPr/>
            <p:nvPr/>
          </p:nvSpPr>
          <p:spPr>
            <a:xfrm>
              <a:off x="2352161" y="3678801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D05626A-237F-5A1E-84CA-EBCFDC373E19}"/>
                </a:ext>
              </a:extLst>
            </p:cNvPr>
            <p:cNvSpPr/>
            <p:nvPr/>
          </p:nvSpPr>
          <p:spPr>
            <a:xfrm>
              <a:off x="2352161" y="4540685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85904E9-AEF0-E9F7-183B-7C28848F47A9}"/>
                </a:ext>
              </a:extLst>
            </p:cNvPr>
            <p:cNvSpPr/>
            <p:nvPr/>
          </p:nvSpPr>
          <p:spPr>
            <a:xfrm>
              <a:off x="2352161" y="497158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1C4A7C-7E5D-E060-FE8B-87A6B7321073}"/>
                </a:ext>
              </a:extLst>
            </p:cNvPr>
            <p:cNvCxnSpPr/>
            <p:nvPr/>
          </p:nvCxnSpPr>
          <p:spPr>
            <a:xfrm>
              <a:off x="2429441" y="4243862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5D4C5B-4392-CE92-2D7B-B7931CA3A817}"/>
                </a:ext>
              </a:extLst>
            </p:cNvPr>
            <p:cNvCxnSpPr/>
            <p:nvPr/>
          </p:nvCxnSpPr>
          <p:spPr>
            <a:xfrm>
              <a:off x="2429441" y="2961109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9F478C9-5C54-2E75-B773-501E491AEB5B}"/>
                </a:ext>
              </a:extLst>
            </p:cNvPr>
            <p:cNvCxnSpPr/>
            <p:nvPr/>
          </p:nvCxnSpPr>
          <p:spPr>
            <a:xfrm>
              <a:off x="2429441" y="2583646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58E6DAE-B80D-3D5F-DA5D-2BF77972534A}"/>
                </a:ext>
              </a:extLst>
            </p:cNvPr>
            <p:cNvCxnSpPr/>
            <p:nvPr/>
          </p:nvCxnSpPr>
          <p:spPr>
            <a:xfrm>
              <a:off x="2429441" y="1817785"/>
              <a:ext cx="1717775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253DE8E-3921-8E8D-46B0-22BD5A4D696D}"/>
                </a:ext>
              </a:extLst>
            </p:cNvPr>
            <p:cNvSpPr/>
            <p:nvPr/>
          </p:nvSpPr>
          <p:spPr>
            <a:xfrm>
              <a:off x="2352161" y="2065897"/>
              <a:ext cx="1868359" cy="258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DC804ED-44F4-820F-5CB2-C0B70E164ED7}"/>
              </a:ext>
            </a:extLst>
          </p:cNvPr>
          <p:cNvSpPr txBox="1">
            <a:spLocks/>
          </p:cNvSpPr>
          <p:nvPr/>
        </p:nvSpPr>
        <p:spPr>
          <a:xfrm>
            <a:off x="323984" y="985934"/>
            <a:ext cx="4143868" cy="148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Replace signature with proof of list membership + use SNARKs: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A3242-5141-25D1-248F-B05CF864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3E673-93F4-CE6C-0547-1A3C84D216A9}"/>
              </a:ext>
            </a:extLst>
          </p:cNvPr>
          <p:cNvSpPr/>
          <p:nvPr/>
        </p:nvSpPr>
        <p:spPr>
          <a:xfrm>
            <a:off x="4703932" y="2292167"/>
            <a:ext cx="2874212" cy="8892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4920BFA-04BF-1518-7293-DE34EEC97CFD}"/>
              </a:ext>
            </a:extLst>
          </p:cNvPr>
          <p:cNvGrpSpPr/>
          <p:nvPr/>
        </p:nvGrpSpPr>
        <p:grpSpPr>
          <a:xfrm>
            <a:off x="5505519" y="2428758"/>
            <a:ext cx="621596" cy="621596"/>
            <a:chOff x="2373146" y="1141852"/>
            <a:chExt cx="935205" cy="93520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B8507EC-7CF6-A58F-9E93-5256AA2F00D4}"/>
                </a:ext>
              </a:extLst>
            </p:cNvPr>
            <p:cNvSpPr/>
            <p:nvPr/>
          </p:nvSpPr>
          <p:spPr>
            <a:xfrm>
              <a:off x="2373146" y="1141852"/>
              <a:ext cx="935205" cy="93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4B20EF9-F734-B541-4014-90340835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3146" y="1141852"/>
              <a:ext cx="935205" cy="935205"/>
            </a:xfrm>
            <a:prstGeom prst="rect">
              <a:avLst/>
            </a:prstGeom>
          </p:spPr>
        </p:pic>
        <p:pic>
          <p:nvPicPr>
            <p:cNvPr id="95" name="Picture 94" descr="Icon&#10;&#10;Description automatically generated">
              <a:extLst>
                <a:ext uri="{FF2B5EF4-FFF2-40B4-BE49-F238E27FC236}">
                  <a16:creationId xmlns:a16="http://schemas.microsoft.com/office/drawing/2014/main" id="{AA22931F-2002-519B-A09A-F07F48BB0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74"/>
            <a:stretch/>
          </p:blipFill>
          <p:spPr>
            <a:xfrm>
              <a:off x="2481124" y="1701656"/>
              <a:ext cx="293573" cy="272805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783B578-0C91-71C9-5C7A-1C1C2E99410F}"/>
                </a:ext>
              </a:extLst>
            </p:cNvPr>
            <p:cNvSpPr/>
            <p:nvPr/>
          </p:nvSpPr>
          <p:spPr>
            <a:xfrm>
              <a:off x="2835177" y="1663996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40FAB7E-900C-AE89-1C6F-A30663ADFC21}"/>
                </a:ext>
              </a:extLst>
            </p:cNvPr>
            <p:cNvSpPr/>
            <p:nvPr/>
          </p:nvSpPr>
          <p:spPr>
            <a:xfrm>
              <a:off x="2835177" y="1852178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289DD01-844C-EDD2-F828-515314DCC6F1}"/>
                </a:ext>
              </a:extLst>
            </p:cNvPr>
            <p:cNvSpPr/>
            <p:nvPr/>
          </p:nvSpPr>
          <p:spPr>
            <a:xfrm>
              <a:off x="2835177" y="1946261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3F8966C-63A0-D149-CDAE-15DD384EEA59}"/>
                </a:ext>
              </a:extLst>
            </p:cNvPr>
            <p:cNvCxnSpPr/>
            <p:nvPr/>
          </p:nvCxnSpPr>
          <p:spPr>
            <a:xfrm>
              <a:off x="2852050" y="1787370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9CF6C8-D537-7AAF-C902-68959581687D}"/>
                </a:ext>
              </a:extLst>
            </p:cNvPr>
            <p:cNvCxnSpPr/>
            <p:nvPr/>
          </p:nvCxnSpPr>
          <p:spPr>
            <a:xfrm>
              <a:off x="2852050" y="1507296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C3E3D4C-B65A-3612-11C2-4FC311B2C1F9}"/>
                </a:ext>
              </a:extLst>
            </p:cNvPr>
            <p:cNvCxnSpPr/>
            <p:nvPr/>
          </p:nvCxnSpPr>
          <p:spPr>
            <a:xfrm>
              <a:off x="2852050" y="1424881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A12E0E-1229-D8F6-3B3F-261317F118D7}"/>
                </a:ext>
              </a:extLst>
            </p:cNvPr>
            <p:cNvCxnSpPr/>
            <p:nvPr/>
          </p:nvCxnSpPr>
          <p:spPr>
            <a:xfrm>
              <a:off x="2852050" y="1257665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4E977B7-F4E5-24D7-DBBD-A3CADBB3B28A}"/>
                </a:ext>
              </a:extLst>
            </p:cNvPr>
            <p:cNvSpPr/>
            <p:nvPr/>
          </p:nvSpPr>
          <p:spPr>
            <a:xfrm>
              <a:off x="2835177" y="1311837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A24024C-A827-BB9B-F5CD-B22504B2FCBD}"/>
              </a:ext>
            </a:extLst>
          </p:cNvPr>
          <p:cNvGrpSpPr/>
          <p:nvPr/>
        </p:nvGrpSpPr>
        <p:grpSpPr>
          <a:xfrm>
            <a:off x="4850626" y="2428758"/>
            <a:ext cx="621596" cy="621596"/>
            <a:chOff x="4850626" y="2483843"/>
            <a:chExt cx="621596" cy="62159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3A3A770-7B4E-970D-E883-A390A04B1690}"/>
                </a:ext>
              </a:extLst>
            </p:cNvPr>
            <p:cNvSpPr/>
            <p:nvPr/>
          </p:nvSpPr>
          <p:spPr>
            <a:xfrm>
              <a:off x="4850626" y="2483843"/>
              <a:ext cx="621596" cy="621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26C9ECFA-B90D-2F13-53EB-0A5EFE07A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0626" y="2483843"/>
              <a:ext cx="621596" cy="621596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9A44FB0-D00E-8F40-A50E-0DB0CC9489B8}"/>
                </a:ext>
              </a:extLst>
            </p:cNvPr>
            <p:cNvSpPr/>
            <p:nvPr/>
          </p:nvSpPr>
          <p:spPr>
            <a:xfrm>
              <a:off x="5157721" y="2830893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9B1EB77-B911-BD61-B50F-2B12F5504509}"/>
                </a:ext>
              </a:extLst>
            </p:cNvPr>
            <p:cNvSpPr/>
            <p:nvPr/>
          </p:nvSpPr>
          <p:spPr>
            <a:xfrm>
              <a:off x="5157721" y="2955970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1DE0BD6-CA1D-2C79-F65B-1BF8C6F9E520}"/>
                </a:ext>
              </a:extLst>
            </p:cNvPr>
            <p:cNvSpPr/>
            <p:nvPr/>
          </p:nvSpPr>
          <p:spPr>
            <a:xfrm>
              <a:off x="5157721" y="3018504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5E8F9E4-1D44-9A48-0325-F1DDB6995FEF}"/>
                </a:ext>
              </a:extLst>
            </p:cNvPr>
            <p:cNvCxnSpPr/>
            <p:nvPr/>
          </p:nvCxnSpPr>
          <p:spPr>
            <a:xfrm>
              <a:off x="5168936" y="2912895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88038D4-DED5-A164-A281-AB6F762104B9}"/>
                </a:ext>
              </a:extLst>
            </p:cNvPr>
            <p:cNvCxnSpPr/>
            <p:nvPr/>
          </p:nvCxnSpPr>
          <p:spPr>
            <a:xfrm>
              <a:off x="5168936" y="272674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9674A90-353A-C815-5470-942DF9D3FA24}"/>
                </a:ext>
              </a:extLst>
            </p:cNvPr>
            <p:cNvCxnSpPr/>
            <p:nvPr/>
          </p:nvCxnSpPr>
          <p:spPr>
            <a:xfrm>
              <a:off x="5168936" y="2671962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70905BF-7FBF-7A97-A8CC-4E1E8FD5DB52}"/>
                </a:ext>
              </a:extLst>
            </p:cNvPr>
            <p:cNvCxnSpPr/>
            <p:nvPr/>
          </p:nvCxnSpPr>
          <p:spPr>
            <a:xfrm>
              <a:off x="5168936" y="256082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5DBA76A-849C-9D55-8467-6CE220C49837}"/>
                </a:ext>
              </a:extLst>
            </p:cNvPr>
            <p:cNvSpPr/>
            <p:nvPr/>
          </p:nvSpPr>
          <p:spPr>
            <a:xfrm>
              <a:off x="5157721" y="2596826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 descr="A cartoon of a person with a gold mouth&#10;&#10;Description automatically generated with low confidence">
              <a:extLst>
                <a:ext uri="{FF2B5EF4-FFF2-40B4-BE49-F238E27FC236}">
                  <a16:creationId xmlns:a16="http://schemas.microsoft.com/office/drawing/2014/main" id="{B479E996-02F9-3E94-733F-D6031919F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t="5768" r="-1" b="-1"/>
            <a:stretch/>
          </p:blipFill>
          <p:spPr>
            <a:xfrm>
              <a:off x="4924489" y="2855924"/>
              <a:ext cx="199935" cy="1884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C7BD3C1-21FE-8A70-3EC1-82A64F540CA9}"/>
              </a:ext>
            </a:extLst>
          </p:cNvPr>
          <p:cNvSpPr txBox="1"/>
          <p:nvPr/>
        </p:nvSpPr>
        <p:spPr>
          <a:xfrm>
            <a:off x="7611441" y="2169693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Issuance list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2B6A6-2183-136B-2391-60C36EFBEB6A}"/>
              </a:ext>
            </a:extLst>
          </p:cNvPr>
          <p:cNvSpPr txBox="1">
            <a:spLocks/>
          </p:cNvSpPr>
          <p:nvPr/>
        </p:nvSpPr>
        <p:spPr>
          <a:xfrm>
            <a:off x="8210735" y="2919628"/>
            <a:ext cx="3981265" cy="205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What does this buy us?</a:t>
            </a:r>
          </a:p>
          <a:p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What does this cost us?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C01955-34DF-B364-2009-DE8FE7EF7CC9}"/>
              </a:ext>
            </a:extLst>
          </p:cNvPr>
          <p:cNvSpPr txBox="1">
            <a:spLocks/>
          </p:cNvSpPr>
          <p:nvPr/>
        </p:nvSpPr>
        <p:spPr>
          <a:xfrm>
            <a:off x="3179805" y="164795"/>
            <a:ext cx="8801777" cy="1124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(Issuing) Anonymous credentials</a:t>
            </a:r>
          </a:p>
          <a:p>
            <a:pPr algn="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The </a:t>
            </a:r>
            <a:r>
              <a:rPr lang="en-US" sz="3200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-creds flow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2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40" grpId="0"/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03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653700" y="4651979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6BB4C5-A5A9-AEF4-9FFB-43345ECC6900}"/>
              </a:ext>
            </a:extLst>
          </p:cNvPr>
          <p:cNvGrpSpPr/>
          <p:nvPr/>
        </p:nvGrpSpPr>
        <p:grpSpPr>
          <a:xfrm>
            <a:off x="755906" y="4605908"/>
            <a:ext cx="1136392" cy="1124941"/>
            <a:chOff x="8816226" y="1288609"/>
            <a:chExt cx="2020734" cy="20003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A0FD65-C32C-E647-EC35-4FA5B40CB6F3}"/>
                </a:ext>
              </a:extLst>
            </p:cNvPr>
            <p:cNvGrpSpPr/>
            <p:nvPr/>
          </p:nvGrpSpPr>
          <p:grpSpPr>
            <a:xfrm>
              <a:off x="8816226" y="1288609"/>
              <a:ext cx="2020734" cy="2000372"/>
              <a:chOff x="7940177" y="2417490"/>
              <a:chExt cx="1104226" cy="1104226"/>
            </a:xfrm>
          </p:grpSpPr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C3177539-B12D-5868-6076-74E3A5F7E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810AE09-C364-1259-2EA6-F3761182E827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E8ED99A-B491-81D5-5091-7358DF79F921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9C83E3B-43A8-74DE-7E60-C2D1D88B5F89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62C9CE95-2A7B-8351-D1A9-90D8C27D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7196" y="1690688"/>
              <a:ext cx="782633" cy="782633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D4A4DB4F-54ED-4C9A-B28B-449636AB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3723" y="2366309"/>
              <a:ext cx="742494" cy="74249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0BCA3E-C6E5-3078-7E96-25B064F88EF4}"/>
              </a:ext>
            </a:extLst>
          </p:cNvPr>
          <p:cNvGrpSpPr/>
          <p:nvPr/>
        </p:nvGrpSpPr>
        <p:grpSpPr>
          <a:xfrm>
            <a:off x="2365031" y="3138402"/>
            <a:ext cx="1086649" cy="1075699"/>
            <a:chOff x="-39942" y="2386046"/>
            <a:chExt cx="2830493" cy="28019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5293AE8-BD9A-676B-4063-B6B99A80B2F5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CC6AA1B6-220F-35D6-C6B8-FE66CFC5D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1267F76-EC00-C109-D687-0454E3CACE65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D1ABA61-CD2D-1585-7873-3D7889365AC8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268179A-D93F-513C-6275-1C2F11BD3914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ABF3C9D2-416A-4156-0CDC-E10671EA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551B4AF1-1A25-9FF8-AD8F-FEA9D7D86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pic>
        <p:nvPicPr>
          <p:cNvPr id="110" name="Picture 109" descr="A picture containing screenshot, rectangle, square, colorfulness&#10;&#10;Description automatically generated">
            <a:extLst>
              <a:ext uri="{FF2B5EF4-FFF2-40B4-BE49-F238E27FC236}">
                <a16:creationId xmlns:a16="http://schemas.microsoft.com/office/drawing/2014/main" id="{D083D654-7B76-EB7C-DAA1-60622E1472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4576" y="365125"/>
            <a:ext cx="2419041" cy="2419041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8C1A8-0076-C35C-F0C8-0914392A7DB8}"/>
              </a:ext>
            </a:extLst>
          </p:cNvPr>
          <p:cNvGrpSpPr/>
          <p:nvPr/>
        </p:nvGrpSpPr>
        <p:grpSpPr>
          <a:xfrm>
            <a:off x="3476930" y="2956948"/>
            <a:ext cx="491571" cy="646331"/>
            <a:chOff x="4299616" y="5686679"/>
            <a:chExt cx="491571" cy="646331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700C49D-E2F9-AFF6-2CF1-B5688B453E7B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D4B88FF-D868-9FFF-2FCA-AED6D74EE5E3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4A9AAC-7BF0-F4D5-A563-65C861E19C06}"/>
              </a:ext>
            </a:extLst>
          </p:cNvPr>
          <p:cNvCxnSpPr>
            <a:cxnSpLocks/>
          </p:cNvCxnSpPr>
          <p:nvPr/>
        </p:nvCxnSpPr>
        <p:spPr>
          <a:xfrm flipV="1">
            <a:off x="2958590" y="2904266"/>
            <a:ext cx="1939450" cy="18731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2490A77-130A-4824-BB6A-D3894BBC70D5}"/>
              </a:ext>
            </a:extLst>
          </p:cNvPr>
          <p:cNvGrpSpPr/>
          <p:nvPr/>
        </p:nvGrpSpPr>
        <p:grpSpPr>
          <a:xfrm>
            <a:off x="6809968" y="2103915"/>
            <a:ext cx="755660" cy="747350"/>
            <a:chOff x="5989805" y="5068122"/>
            <a:chExt cx="1339057" cy="1325564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625F305-CDF1-6749-5485-CF136E2588C5}"/>
                </a:ext>
              </a:extLst>
            </p:cNvPr>
            <p:cNvSpPr/>
            <p:nvPr/>
          </p:nvSpPr>
          <p:spPr>
            <a:xfrm>
              <a:off x="5989805" y="5145285"/>
              <a:ext cx="1106321" cy="11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pic>
          <p:nvPicPr>
            <p:cNvPr id="119" name="Picture 118" descr="Icon&#10;&#10;Description automatically generated">
              <a:extLst>
                <a:ext uri="{FF2B5EF4-FFF2-40B4-BE49-F238E27FC236}">
                  <a16:creationId xmlns:a16="http://schemas.microsoft.com/office/drawing/2014/main" id="{051F9325-A3C4-5892-5837-F8D7682A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9805" y="5068122"/>
              <a:ext cx="1339057" cy="1325564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3E0887A-C515-AB25-63D3-4547D1CE45C0}"/>
                </a:ext>
              </a:extLst>
            </p:cNvPr>
            <p:cNvGrpSpPr/>
            <p:nvPr/>
          </p:nvGrpSpPr>
          <p:grpSpPr>
            <a:xfrm>
              <a:off x="6338089" y="5442455"/>
              <a:ext cx="697309" cy="793868"/>
              <a:chOff x="2746725" y="3016729"/>
              <a:chExt cx="575022" cy="661311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B23FDBB-21B6-6DCD-8C68-4344F122CB55}"/>
                  </a:ext>
                </a:extLst>
              </p:cNvPr>
              <p:cNvSpPr/>
              <p:nvPr/>
            </p:nvSpPr>
            <p:spPr>
              <a:xfrm>
                <a:off x="2746725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9DF7678-FAB8-83C2-F75E-F35927BE1880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1" name="Picture 120" descr="Icon&#10;&#10;Description automatically generated">
              <a:extLst>
                <a:ext uri="{FF2B5EF4-FFF2-40B4-BE49-F238E27FC236}">
                  <a16:creationId xmlns:a16="http://schemas.microsoft.com/office/drawing/2014/main" id="{840F1972-1853-A2B3-BA37-714B4F5BF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619" y="5381669"/>
              <a:ext cx="518619" cy="518618"/>
            </a:xfrm>
            <a:prstGeom prst="rect">
              <a:avLst/>
            </a:prstGeom>
          </p:spPr>
        </p:pic>
        <p:pic>
          <p:nvPicPr>
            <p:cNvPr id="122" name="Picture 121" descr="Icon&#10;&#10;Description automatically generated">
              <a:extLst>
                <a:ext uri="{FF2B5EF4-FFF2-40B4-BE49-F238E27FC236}">
                  <a16:creationId xmlns:a16="http://schemas.microsoft.com/office/drawing/2014/main" id="{CF70938E-6FF6-7086-F641-07BD697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2128" y="5753132"/>
              <a:ext cx="492020" cy="492020"/>
            </a:xfrm>
            <a:prstGeom prst="rect">
              <a:avLst/>
            </a:prstGeom>
          </p:spPr>
        </p:pic>
      </p:grpSp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FB99BD34-8A64-43A4-B282-9009DFA90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133" y="4510882"/>
            <a:ext cx="1819728" cy="1819728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FC4FE8D-591C-A885-C150-35502D2751FA}"/>
              </a:ext>
            </a:extLst>
          </p:cNvPr>
          <p:cNvCxnSpPr>
            <a:cxnSpLocks/>
          </p:cNvCxnSpPr>
          <p:nvPr/>
        </p:nvCxnSpPr>
        <p:spPr>
          <a:xfrm flipV="1">
            <a:off x="3748664" y="5420746"/>
            <a:ext cx="4790896" cy="442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A169BD6-713E-FBAD-F455-81F3DD403E9F}"/>
              </a:ext>
            </a:extLst>
          </p:cNvPr>
          <p:cNvSpPr txBox="1"/>
          <p:nvPr/>
        </p:nvSpPr>
        <p:spPr>
          <a:xfrm rot="18996880">
            <a:off x="3154050" y="389360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Request issue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CA8E90E-3CB1-C047-B44C-E6FFB08941F7}"/>
              </a:ext>
            </a:extLst>
          </p:cNvPr>
          <p:cNvSpPr txBox="1"/>
          <p:nvPr/>
        </p:nvSpPr>
        <p:spPr>
          <a:xfrm>
            <a:off x="5566561" y="546500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Show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3F429A-0FBA-00E3-1D12-4EB9111FA82A}"/>
              </a:ext>
            </a:extLst>
          </p:cNvPr>
          <p:cNvGrpSpPr/>
          <p:nvPr/>
        </p:nvGrpSpPr>
        <p:grpSpPr>
          <a:xfrm>
            <a:off x="6141098" y="2108877"/>
            <a:ext cx="755660" cy="747350"/>
            <a:chOff x="5989805" y="5068122"/>
            <a:chExt cx="1339057" cy="13255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DFAA0E05-46E7-A207-C4D1-40661AC13518}"/>
                </a:ext>
              </a:extLst>
            </p:cNvPr>
            <p:cNvSpPr/>
            <p:nvPr/>
          </p:nvSpPr>
          <p:spPr>
            <a:xfrm>
              <a:off x="5989805" y="5145285"/>
              <a:ext cx="1106321" cy="11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pic>
          <p:nvPicPr>
            <p:cNvPr id="137" name="Picture 136" descr="Icon&#10;&#10;Description automatically generated">
              <a:extLst>
                <a:ext uri="{FF2B5EF4-FFF2-40B4-BE49-F238E27FC236}">
                  <a16:creationId xmlns:a16="http://schemas.microsoft.com/office/drawing/2014/main" id="{B7DD4DB5-F310-8776-C5C8-0C1998F3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9805" y="5068122"/>
              <a:ext cx="1339057" cy="1325564"/>
            </a:xfrm>
            <a:prstGeom prst="rect">
              <a:avLst/>
            </a:prstGeom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FAA7D7A-C315-AD13-B5AE-FFB7A2843D22}"/>
                </a:ext>
              </a:extLst>
            </p:cNvPr>
            <p:cNvGrpSpPr/>
            <p:nvPr/>
          </p:nvGrpSpPr>
          <p:grpSpPr>
            <a:xfrm>
              <a:off x="6338089" y="5442455"/>
              <a:ext cx="697309" cy="793868"/>
              <a:chOff x="2746725" y="3016729"/>
              <a:chExt cx="575022" cy="661311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ACF647A-A08C-9FDB-1F57-42B98232A0AC}"/>
                  </a:ext>
                </a:extLst>
              </p:cNvPr>
              <p:cNvSpPr/>
              <p:nvPr/>
            </p:nvSpPr>
            <p:spPr>
              <a:xfrm>
                <a:off x="2746725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1F04748-094A-DF27-F7D2-F8487BDFA63E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9" name="Picture 138" descr="Icon&#10;&#10;Description automatically generated">
              <a:extLst>
                <a:ext uri="{FF2B5EF4-FFF2-40B4-BE49-F238E27FC236}">
                  <a16:creationId xmlns:a16="http://schemas.microsoft.com/office/drawing/2014/main" id="{5583E4FE-7318-8FFE-A601-28AC5A628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619" y="5381669"/>
              <a:ext cx="518619" cy="518618"/>
            </a:xfrm>
            <a:prstGeom prst="rect">
              <a:avLst/>
            </a:prstGeom>
          </p:spPr>
        </p:pic>
        <p:pic>
          <p:nvPicPr>
            <p:cNvPr id="140" name="Picture 139" descr="Icon&#10;&#10;Description automatically generated">
              <a:extLst>
                <a:ext uri="{FF2B5EF4-FFF2-40B4-BE49-F238E27FC236}">
                  <a16:creationId xmlns:a16="http://schemas.microsoft.com/office/drawing/2014/main" id="{D0E0CD2F-BD92-8F96-8B95-D3D2AD9C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2128" y="5753132"/>
              <a:ext cx="492020" cy="492020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A050BE4-43DE-6162-D378-432995BC82FF}"/>
              </a:ext>
            </a:extLst>
          </p:cNvPr>
          <p:cNvGrpSpPr/>
          <p:nvPr/>
        </p:nvGrpSpPr>
        <p:grpSpPr>
          <a:xfrm>
            <a:off x="5568815" y="2103915"/>
            <a:ext cx="755660" cy="747350"/>
            <a:chOff x="5989805" y="5068122"/>
            <a:chExt cx="1339057" cy="1325564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85B865E-00B7-4670-11C5-E282FB60BF31}"/>
                </a:ext>
              </a:extLst>
            </p:cNvPr>
            <p:cNvSpPr/>
            <p:nvPr/>
          </p:nvSpPr>
          <p:spPr>
            <a:xfrm>
              <a:off x="5989805" y="5145285"/>
              <a:ext cx="1106321" cy="11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pic>
          <p:nvPicPr>
            <p:cNvPr id="145" name="Picture 144" descr="Icon&#10;&#10;Description automatically generated">
              <a:extLst>
                <a:ext uri="{FF2B5EF4-FFF2-40B4-BE49-F238E27FC236}">
                  <a16:creationId xmlns:a16="http://schemas.microsoft.com/office/drawing/2014/main" id="{C785EAE6-B5AD-017A-3514-D18B3C2A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9805" y="5068122"/>
              <a:ext cx="1339057" cy="1325564"/>
            </a:xfrm>
            <a:prstGeom prst="rect">
              <a:avLst/>
            </a:prstGeom>
          </p:spPr>
        </p:pic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4FCF9FA-CE98-36E1-B555-293B6CD16222}"/>
                </a:ext>
              </a:extLst>
            </p:cNvPr>
            <p:cNvGrpSpPr/>
            <p:nvPr/>
          </p:nvGrpSpPr>
          <p:grpSpPr>
            <a:xfrm>
              <a:off x="6338089" y="5442455"/>
              <a:ext cx="697309" cy="793868"/>
              <a:chOff x="2746725" y="3016729"/>
              <a:chExt cx="575022" cy="661311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111F4AB-8DA8-0B85-979B-C70BFACECD63}"/>
                  </a:ext>
                </a:extLst>
              </p:cNvPr>
              <p:cNvSpPr/>
              <p:nvPr/>
            </p:nvSpPr>
            <p:spPr>
              <a:xfrm>
                <a:off x="2746725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64FD997-BDC8-0A7E-5F65-30B089262D1D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7" name="Picture 146" descr="Icon&#10;&#10;Description automatically generated">
              <a:extLst>
                <a:ext uri="{FF2B5EF4-FFF2-40B4-BE49-F238E27FC236}">
                  <a16:creationId xmlns:a16="http://schemas.microsoft.com/office/drawing/2014/main" id="{EF8C41C4-1025-5E58-CC61-A52CA4CAF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619" y="5381669"/>
              <a:ext cx="518619" cy="518618"/>
            </a:xfrm>
            <a:prstGeom prst="rect">
              <a:avLst/>
            </a:prstGeom>
          </p:spPr>
        </p:pic>
        <p:pic>
          <p:nvPicPr>
            <p:cNvPr id="148" name="Picture 147" descr="Icon&#10;&#10;Description automatically generated">
              <a:extLst>
                <a:ext uri="{FF2B5EF4-FFF2-40B4-BE49-F238E27FC236}">
                  <a16:creationId xmlns:a16="http://schemas.microsoft.com/office/drawing/2014/main" id="{44DF5100-0A28-E61B-0403-84AD7DEC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2128" y="5753132"/>
              <a:ext cx="492020" cy="492020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74CAFE9-D7EC-74FF-EB5A-883F55488753}"/>
              </a:ext>
            </a:extLst>
          </p:cNvPr>
          <p:cNvGrpSpPr/>
          <p:nvPr/>
        </p:nvGrpSpPr>
        <p:grpSpPr>
          <a:xfrm>
            <a:off x="4928731" y="2098034"/>
            <a:ext cx="755660" cy="747350"/>
            <a:chOff x="5989805" y="5068122"/>
            <a:chExt cx="1339057" cy="1325564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D1C7CC-6709-0CD1-3876-FDB622B1275C}"/>
                </a:ext>
              </a:extLst>
            </p:cNvPr>
            <p:cNvSpPr/>
            <p:nvPr/>
          </p:nvSpPr>
          <p:spPr>
            <a:xfrm>
              <a:off x="5989805" y="5145285"/>
              <a:ext cx="1106321" cy="11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pic>
          <p:nvPicPr>
            <p:cNvPr id="153" name="Picture 152" descr="Icon&#10;&#10;Description automatically generated">
              <a:extLst>
                <a:ext uri="{FF2B5EF4-FFF2-40B4-BE49-F238E27FC236}">
                  <a16:creationId xmlns:a16="http://schemas.microsoft.com/office/drawing/2014/main" id="{3220672B-37A2-6322-3BF4-2B5E30AD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9805" y="5068122"/>
              <a:ext cx="1339057" cy="1325564"/>
            </a:xfrm>
            <a:prstGeom prst="rect">
              <a:avLst/>
            </a:prstGeom>
          </p:spPr>
        </p:pic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D5BCC82-E2E6-87FA-8635-D47F7C6586FD}"/>
                </a:ext>
              </a:extLst>
            </p:cNvPr>
            <p:cNvGrpSpPr/>
            <p:nvPr/>
          </p:nvGrpSpPr>
          <p:grpSpPr>
            <a:xfrm>
              <a:off x="6338089" y="5442455"/>
              <a:ext cx="697309" cy="793868"/>
              <a:chOff x="2746725" y="3016729"/>
              <a:chExt cx="575022" cy="661311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4DB7CC20-770E-0040-9301-F1E2751B9ADF}"/>
                  </a:ext>
                </a:extLst>
              </p:cNvPr>
              <p:cNvSpPr/>
              <p:nvPr/>
            </p:nvSpPr>
            <p:spPr>
              <a:xfrm>
                <a:off x="2746725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39CB212D-9584-76C2-F449-0938FEFE5B7A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5" name="Picture 154" descr="Icon&#10;&#10;Description automatically generated">
              <a:extLst>
                <a:ext uri="{FF2B5EF4-FFF2-40B4-BE49-F238E27FC236}">
                  <a16:creationId xmlns:a16="http://schemas.microsoft.com/office/drawing/2014/main" id="{E8E6637F-B35D-1308-D613-C31C1C96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619" y="5381669"/>
              <a:ext cx="518619" cy="518618"/>
            </a:xfrm>
            <a:prstGeom prst="rect">
              <a:avLst/>
            </a:prstGeom>
          </p:spPr>
        </p:pic>
        <p:pic>
          <p:nvPicPr>
            <p:cNvPr id="156" name="Picture 155" descr="Icon&#10;&#10;Description automatically generated">
              <a:extLst>
                <a:ext uri="{FF2B5EF4-FFF2-40B4-BE49-F238E27FC236}">
                  <a16:creationId xmlns:a16="http://schemas.microsoft.com/office/drawing/2014/main" id="{DD0E1013-18C0-ACB0-0642-6934F403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2128" y="5753132"/>
              <a:ext cx="492020" cy="492020"/>
            </a:xfrm>
            <a:prstGeom prst="rect">
              <a:avLst/>
            </a:prstGeom>
          </p:spPr>
        </p:pic>
      </p:grpSp>
      <p:sp>
        <p:nvSpPr>
          <p:cNvPr id="159" name="Title 1">
            <a:extLst>
              <a:ext uri="{FF2B5EF4-FFF2-40B4-BE49-F238E27FC236}">
                <a16:creationId xmlns:a16="http://schemas.microsoft.com/office/drawing/2014/main" id="{982C0DF6-2EBB-11C2-8A20-E8731C0DA933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</a:t>
            </a:r>
            <a:b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Protocol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FA3A7-3DE7-B28E-A3A2-627D3DE30E8E}"/>
              </a:ext>
            </a:extLst>
          </p:cNvPr>
          <p:cNvSpPr txBox="1"/>
          <p:nvPr/>
        </p:nvSpPr>
        <p:spPr>
          <a:xfrm>
            <a:off x="8422888" y="443986"/>
            <a:ext cx="341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TODO: Replace sig w/ </a:t>
            </a:r>
            <a:r>
              <a:rPr lang="en-US" err="1"/>
              <a:t>merkle</a:t>
            </a:r>
            <a:r>
              <a:rPr lang="en-US"/>
              <a:t> tree. and that's the ONLY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3B935-A74E-CD0B-F7B3-5118C0ABFE24}"/>
              </a:ext>
            </a:extLst>
          </p:cNvPr>
          <p:cNvSpPr txBox="1"/>
          <p:nvPr/>
        </p:nvSpPr>
        <p:spPr>
          <a:xfrm>
            <a:off x="6431794" y="4208313"/>
            <a:ext cx="362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TODO: add arrow from this pi to tree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8F75A-E096-6BB7-F928-B01B598CCF1B}"/>
              </a:ext>
            </a:extLst>
          </p:cNvPr>
          <p:cNvSpPr txBox="1"/>
          <p:nvPr/>
        </p:nvSpPr>
        <p:spPr>
          <a:xfrm>
            <a:off x="8051121" y="1820851"/>
            <a:ext cx="400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TODO: slide after this motivating </a:t>
            </a:r>
            <a:r>
              <a:rPr lang="en-US" err="1"/>
              <a:t>zk</a:t>
            </a:r>
            <a:r>
              <a:rPr lang="en-US"/>
              <a:t> supporting documentation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191C1-7A8A-EBDB-EFEE-7983A3C5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FF0DB2-1227-A81B-30BE-5AB6F3687DE2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4139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</a:t>
            </a:r>
            <a:b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Extending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735047"/>
            <a:ext cx="6349452" cy="1350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 issuer checks multiple documents, called </a:t>
            </a:r>
            <a:r>
              <a:rPr lang="en-US" b="1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-supporting documentation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, and issues a credential.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CFC240-5FBC-BB62-4D8B-10BB3A187BEB}"/>
              </a:ext>
            </a:extLst>
          </p:cNvPr>
          <p:cNvGrpSpPr/>
          <p:nvPr/>
        </p:nvGrpSpPr>
        <p:grpSpPr>
          <a:xfrm>
            <a:off x="7213934" y="1084716"/>
            <a:ext cx="2020734" cy="2000372"/>
            <a:chOff x="7940177" y="2417490"/>
            <a:chExt cx="1104226" cy="1104226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12FE26F-3B0F-90D6-FA63-EBAE1835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0177" y="2417490"/>
              <a:ext cx="1104226" cy="110422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28F154-6673-BAFB-AE22-F0ED341562A1}"/>
                </a:ext>
              </a:extLst>
            </p:cNvPr>
            <p:cNvGrpSpPr/>
            <p:nvPr/>
          </p:nvGrpSpPr>
          <p:grpSpPr>
            <a:xfrm>
              <a:off x="8227381" y="2729321"/>
              <a:ext cx="575023" cy="661311"/>
              <a:chOff x="2746724" y="3016729"/>
              <a:chExt cx="575023" cy="66131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798968B-2CA1-E802-35A1-7325243894E3}"/>
                  </a:ext>
                </a:extLst>
              </p:cNvPr>
              <p:cNvSpPr/>
              <p:nvPr/>
            </p:nvSpPr>
            <p:spPr>
              <a:xfrm>
                <a:off x="2746724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CB1D10F-9894-BEDC-C55F-DFA2C856B909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71AF50-8666-4D93-02C8-1B2845FD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904" y="1486795"/>
            <a:ext cx="782633" cy="78263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E834D10-882A-392D-73A4-84A51100E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431" y="2162416"/>
            <a:ext cx="742494" cy="7424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65626-693D-EC71-B92E-63B0E604F0DF}"/>
              </a:ext>
            </a:extLst>
          </p:cNvPr>
          <p:cNvGrpSpPr/>
          <p:nvPr/>
        </p:nvGrpSpPr>
        <p:grpSpPr>
          <a:xfrm>
            <a:off x="7837656" y="5394696"/>
            <a:ext cx="491571" cy="646331"/>
            <a:chOff x="4299616" y="5686679"/>
            <a:chExt cx="491571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016FE-F635-BA9C-2E7C-4A914C0CF2B9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36B5EB-02EA-6236-2F98-0558D8E2A692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F8772EB-46CF-97CB-F868-D28253DA7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129" y="3333339"/>
            <a:ext cx="1459847" cy="1459847"/>
          </a:xfrm>
          <a:prstGeom prst="rect">
            <a:avLst/>
          </a:prstGeom>
        </p:spPr>
      </p:pic>
      <p:pic>
        <p:nvPicPr>
          <p:cNvPr id="6" name="Picture 5" descr="A picture containing screenshot, rectangle, square, colorfulness&#10;&#10;Description automatically generated">
            <a:extLst>
              <a:ext uri="{FF2B5EF4-FFF2-40B4-BE49-F238E27FC236}">
                <a16:creationId xmlns:a16="http://schemas.microsoft.com/office/drawing/2014/main" id="{2694C2DE-6D80-B030-6AA1-B107ECD71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8129" y="4976298"/>
            <a:ext cx="1593972" cy="15939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3690E0-64DB-AECA-4A8E-83712A9FE25F}"/>
              </a:ext>
            </a:extLst>
          </p:cNvPr>
          <p:cNvGrpSpPr/>
          <p:nvPr/>
        </p:nvGrpSpPr>
        <p:grpSpPr>
          <a:xfrm>
            <a:off x="8228749" y="3221368"/>
            <a:ext cx="1339057" cy="1325563"/>
            <a:chOff x="-39942" y="2386046"/>
            <a:chExt cx="2830493" cy="280197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B8CED4-10C5-1B79-8050-8244C090B336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7F7AF4EF-09CB-52B1-3B1D-386645EF3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204DA67-2286-EDA1-1EFE-53E98EC1F197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B4E9F2C-E244-2CDF-D02F-B760EB9202A4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3F67784-3E91-B1BD-C3B3-C68F14E63B02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38EE1916-5747-908F-C81A-2AA0AD4C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4D175FD2-0313-4ADC-8D3C-EDB1FC7E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pic>
        <p:nvPicPr>
          <p:cNvPr id="40" name="Picture 39" descr="A picture containing symbol, graphics, circle, design&#10;&#10;Description automatically generated">
            <a:extLst>
              <a:ext uri="{FF2B5EF4-FFF2-40B4-BE49-F238E27FC236}">
                <a16:creationId xmlns:a16="http://schemas.microsoft.com/office/drawing/2014/main" id="{FF040373-562A-7077-412A-C3BE5AFC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0892" y="3579228"/>
            <a:ext cx="218961" cy="32715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3D9CEE1-F2A6-785D-4FF2-5637D92D729B}"/>
              </a:ext>
            </a:extLst>
          </p:cNvPr>
          <p:cNvGrpSpPr/>
          <p:nvPr/>
        </p:nvGrpSpPr>
        <p:grpSpPr>
          <a:xfrm>
            <a:off x="9907943" y="1084716"/>
            <a:ext cx="2020735" cy="2000372"/>
            <a:chOff x="-39942" y="2386046"/>
            <a:chExt cx="2830493" cy="280197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386A904-98B7-39E8-CDD2-757B41D5A2F7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45" name="Picture 44" descr="Icon&#10;&#10;Description automatically generated">
                <a:extLst>
                  <a:ext uri="{FF2B5EF4-FFF2-40B4-BE49-F238E27FC236}">
                    <a16:creationId xmlns:a16="http://schemas.microsoft.com/office/drawing/2014/main" id="{EB1CD0CB-57C9-D571-AE19-48FE88EA5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0FB5271-6C89-8A3E-B259-C21CEF2FEC05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4B30C8BA-C418-642F-28FB-629347A374FF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567A206-6DC3-6947-B29E-E496D37D79A6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1B53C648-78BA-7314-51A2-FBCED4B03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45E46560-6609-82FC-5FEF-B4CF168E9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064CC8-C429-67A9-613D-2ACC1B23962F}"/>
              </a:ext>
            </a:extLst>
          </p:cNvPr>
          <p:cNvCxnSpPr>
            <a:cxnSpLocks/>
          </p:cNvCxnSpPr>
          <p:nvPr/>
        </p:nvCxnSpPr>
        <p:spPr>
          <a:xfrm>
            <a:off x="9088572" y="2162416"/>
            <a:ext cx="9907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5B401FC-CA9F-1B39-4A1D-DBDAAD85EC84}"/>
              </a:ext>
            </a:extLst>
          </p:cNvPr>
          <p:cNvSpPr txBox="1"/>
          <p:nvPr/>
        </p:nvSpPr>
        <p:spPr>
          <a:xfrm>
            <a:off x="9067468" y="176453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commit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3DEC77D-44B8-C7A4-4528-C0D109AC03D5}"/>
              </a:ext>
            </a:extLst>
          </p:cNvPr>
          <p:cNvGrpSpPr/>
          <p:nvPr/>
        </p:nvGrpSpPr>
        <p:grpSpPr>
          <a:xfrm>
            <a:off x="7837657" y="3556728"/>
            <a:ext cx="491571" cy="646331"/>
            <a:chOff x="4299616" y="5686679"/>
            <a:chExt cx="491571" cy="64633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FD07DA-059F-3962-97F0-F3E8BBEB254D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40E418-05DA-B3B6-7543-1406552AD92C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09AECD-3118-0D7D-9EB9-0EDEF713EF12}"/>
              </a:ext>
            </a:extLst>
          </p:cNvPr>
          <p:cNvGrpSpPr/>
          <p:nvPr/>
        </p:nvGrpSpPr>
        <p:grpSpPr>
          <a:xfrm>
            <a:off x="8217907" y="5128546"/>
            <a:ext cx="1339057" cy="1325563"/>
            <a:chOff x="-39942" y="2386046"/>
            <a:chExt cx="2830493" cy="280197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AD34449-AB09-A220-3E77-4546BEF0D897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84A26A37-5EC4-7DAB-27DC-088E7F00E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48F742B-44F3-6128-3959-5CE312363A9C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50DD65C-F510-6761-4A14-F26D81A4520D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4DED0E6-DDA7-2686-F151-07B5EEB51CAA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6EB9A8D6-31A2-B89C-22A1-F612EFBD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6CCE1D91-270A-5503-F9AF-C43B6D91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95F9570-170D-6DA5-B323-48DEBDDCD01C}"/>
              </a:ext>
            </a:extLst>
          </p:cNvPr>
          <p:cNvGrpSpPr/>
          <p:nvPr/>
        </p:nvGrpSpPr>
        <p:grpSpPr>
          <a:xfrm>
            <a:off x="9792120" y="6116449"/>
            <a:ext cx="382110" cy="378259"/>
            <a:chOff x="5989805" y="5068122"/>
            <a:chExt cx="1339057" cy="132556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7AD5782-B53C-3005-C864-ED0198E1AD95}"/>
                </a:ext>
              </a:extLst>
            </p:cNvPr>
            <p:cNvSpPr/>
            <p:nvPr/>
          </p:nvSpPr>
          <p:spPr>
            <a:xfrm>
              <a:off x="5989805" y="5145285"/>
              <a:ext cx="1106321" cy="118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D96C1869-2870-0CE7-1CF6-CFC2403F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805" y="5068122"/>
              <a:ext cx="1339057" cy="1325564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21825F8-001A-6161-550F-0FFEFB2EE4F1}"/>
                </a:ext>
              </a:extLst>
            </p:cNvPr>
            <p:cNvGrpSpPr/>
            <p:nvPr/>
          </p:nvGrpSpPr>
          <p:grpSpPr>
            <a:xfrm>
              <a:off x="6338089" y="5442455"/>
              <a:ext cx="697309" cy="793868"/>
              <a:chOff x="2746725" y="3016729"/>
              <a:chExt cx="575022" cy="661311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C47ACCD-09AC-2427-8449-3DD9374BCF06}"/>
                  </a:ext>
                </a:extLst>
              </p:cNvPr>
              <p:cNvSpPr/>
              <p:nvPr/>
            </p:nvSpPr>
            <p:spPr>
              <a:xfrm>
                <a:off x="2746725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FA5307E-A4A4-3F26-4470-35D7CDFC09B1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6DB86E88-55BE-3990-28BD-A8DBA5DF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619" y="5381669"/>
              <a:ext cx="518619" cy="518618"/>
            </a:xfrm>
            <a:prstGeom prst="rect">
              <a:avLst/>
            </a:prstGeom>
          </p:spPr>
        </p:pic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258D3A1C-8AAF-4806-5C3C-FBC20BDC1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2128" y="5753132"/>
              <a:ext cx="492020" cy="49202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4BCA90A-CD2D-7C39-1202-797ECE094D84}"/>
              </a:ext>
            </a:extLst>
          </p:cNvPr>
          <p:cNvSpPr txBox="1"/>
          <p:nvPr/>
        </p:nvSpPr>
        <p:spPr>
          <a:xfrm>
            <a:off x="983546" y="3401542"/>
            <a:ext cx="6230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>
                <a:latin typeface="Fira Sans" panose="020B0503050000020004" pitchFamily="34" charset="0"/>
                <a:ea typeface="Fira Sans" panose="020B0503050000020004" pitchFamily="34" charset="0"/>
              </a:rPr>
              <a:t>Previously: issuance is a signature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73FA99-9B2B-7A7E-AEC2-F399E5FA39F1}"/>
              </a:ext>
            </a:extLst>
          </p:cNvPr>
          <p:cNvSpPr txBox="1"/>
          <p:nvPr/>
        </p:nvSpPr>
        <p:spPr>
          <a:xfrm>
            <a:off x="1021984" y="5154273"/>
            <a:ext cx="6230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>
                <a:latin typeface="Fira Sans" panose="020B0503050000020004" pitchFamily="34" charset="0"/>
                <a:ea typeface="Fira Sans" panose="020B0503050000020004" pitchFamily="34" charset="0"/>
              </a:rPr>
              <a:t>Now: issuance is inclusion in a Merkle 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8C998-A445-C633-88A3-60294D63C70C}"/>
              </a:ext>
            </a:extLst>
          </p:cNvPr>
          <p:cNvSpPr txBox="1"/>
          <p:nvPr/>
        </p:nvSpPr>
        <p:spPr>
          <a:xfrm>
            <a:off x="7114478" y="282498"/>
            <a:ext cx="338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TODO: kill this. read previous slide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D9F19FC-A99E-A698-CC4F-6E8975E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FF0DB2-1227-A81B-30BE-5AB6F3687DE2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54646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</a:t>
            </a:r>
            <a:b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When to issue, when to reject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735048"/>
            <a:ext cx="6349452" cy="45577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To get an issued credential, a user might need to give extra information.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This is called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en-US" b="1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-supporting documentation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To request issuance in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-creds, provide: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 credential</a:t>
            </a:r>
          </a:p>
          <a:p>
            <a:pPr marL="514350" indent="-514350">
              <a:buFont typeface="+mj-lt"/>
              <a:buAutoNum type="arabicPeriod"/>
            </a:pP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-supporting docs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 proof it's all correct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65626-693D-EC71-B92E-63B0E604F0DF}"/>
              </a:ext>
            </a:extLst>
          </p:cNvPr>
          <p:cNvGrpSpPr/>
          <p:nvPr/>
        </p:nvGrpSpPr>
        <p:grpSpPr>
          <a:xfrm>
            <a:off x="10591471" y="5563358"/>
            <a:ext cx="491571" cy="646331"/>
            <a:chOff x="4299616" y="5686679"/>
            <a:chExt cx="491571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016FE-F635-BA9C-2E7C-4A914C0CF2B9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36B5EB-02EA-6236-2F98-0558D8E2A692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screenshot, rectangle, square, colorfulness&#10;&#10;Description automatically generated">
            <a:extLst>
              <a:ext uri="{FF2B5EF4-FFF2-40B4-BE49-F238E27FC236}">
                <a16:creationId xmlns:a16="http://schemas.microsoft.com/office/drawing/2014/main" id="{2694C2DE-6D80-B030-6AA1-B107ECD71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35" y="1094597"/>
            <a:ext cx="2563329" cy="256332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B71480C-F1B9-BA37-9C48-A7E0E38DD15C}"/>
              </a:ext>
            </a:extLst>
          </p:cNvPr>
          <p:cNvGrpSpPr/>
          <p:nvPr/>
        </p:nvGrpSpPr>
        <p:grpSpPr>
          <a:xfrm>
            <a:off x="7973102" y="4097505"/>
            <a:ext cx="1245637" cy="1245637"/>
            <a:chOff x="2373146" y="1141852"/>
            <a:chExt cx="935205" cy="93520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719AA65-9A47-1510-7DAF-1909DEC3A261}"/>
                </a:ext>
              </a:extLst>
            </p:cNvPr>
            <p:cNvSpPr/>
            <p:nvPr/>
          </p:nvSpPr>
          <p:spPr>
            <a:xfrm>
              <a:off x="2373146" y="1141852"/>
              <a:ext cx="935205" cy="93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BF7F9288-2547-225C-488C-FB7703BFE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3146" y="1141852"/>
              <a:ext cx="935205" cy="935205"/>
            </a:xfrm>
            <a:prstGeom prst="rect">
              <a:avLst/>
            </a:prstGeom>
          </p:spPr>
        </p:pic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1C6F2C76-7CE9-C81B-579A-80A75E6B1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74"/>
            <a:stretch/>
          </p:blipFill>
          <p:spPr>
            <a:xfrm>
              <a:off x="2481124" y="1701656"/>
              <a:ext cx="293573" cy="272805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445C172-94C4-4447-96B7-0D6456BA7601}"/>
                </a:ext>
              </a:extLst>
            </p:cNvPr>
            <p:cNvSpPr/>
            <p:nvPr/>
          </p:nvSpPr>
          <p:spPr>
            <a:xfrm>
              <a:off x="2835177" y="1663996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B9A35BE-DE8F-A05D-FDAF-F340C4BBB893}"/>
                </a:ext>
              </a:extLst>
            </p:cNvPr>
            <p:cNvSpPr/>
            <p:nvPr/>
          </p:nvSpPr>
          <p:spPr>
            <a:xfrm>
              <a:off x="2835177" y="1852178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203662-1EF1-B5E5-E3AE-DE336250C42F}"/>
                </a:ext>
              </a:extLst>
            </p:cNvPr>
            <p:cNvSpPr/>
            <p:nvPr/>
          </p:nvSpPr>
          <p:spPr>
            <a:xfrm>
              <a:off x="2835177" y="1946261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04107AC-5CD3-6963-7910-654D1C0EC75A}"/>
                </a:ext>
              </a:extLst>
            </p:cNvPr>
            <p:cNvCxnSpPr/>
            <p:nvPr/>
          </p:nvCxnSpPr>
          <p:spPr>
            <a:xfrm>
              <a:off x="2852050" y="1787370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CA09268-D0B8-8330-F2F4-A5CFF45DA7AD}"/>
                </a:ext>
              </a:extLst>
            </p:cNvPr>
            <p:cNvCxnSpPr/>
            <p:nvPr/>
          </p:nvCxnSpPr>
          <p:spPr>
            <a:xfrm>
              <a:off x="2852050" y="1507296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1515831-0F25-2288-0068-CBFCACE75AC5}"/>
                </a:ext>
              </a:extLst>
            </p:cNvPr>
            <p:cNvCxnSpPr/>
            <p:nvPr/>
          </p:nvCxnSpPr>
          <p:spPr>
            <a:xfrm>
              <a:off x="2852050" y="1424881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AA61301-A611-989A-193C-7247DDCFEC57}"/>
                </a:ext>
              </a:extLst>
            </p:cNvPr>
            <p:cNvCxnSpPr/>
            <p:nvPr/>
          </p:nvCxnSpPr>
          <p:spPr>
            <a:xfrm>
              <a:off x="2852050" y="1257665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3EDC2F0-C933-F938-C7FE-A76A05348F82}"/>
                </a:ext>
              </a:extLst>
            </p:cNvPr>
            <p:cNvSpPr/>
            <p:nvPr/>
          </p:nvSpPr>
          <p:spPr>
            <a:xfrm>
              <a:off x="2835177" y="1311837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97A870-B509-FA92-ECD0-6BD83FAD5FE5}"/>
              </a:ext>
            </a:extLst>
          </p:cNvPr>
          <p:cNvGrpSpPr/>
          <p:nvPr/>
        </p:nvGrpSpPr>
        <p:grpSpPr>
          <a:xfrm>
            <a:off x="9321463" y="4720323"/>
            <a:ext cx="1228912" cy="1227405"/>
            <a:chOff x="7841650" y="3140260"/>
            <a:chExt cx="1228912" cy="122740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F934AB-4B91-8888-F582-9CF9F8749ECE}"/>
                </a:ext>
              </a:extLst>
            </p:cNvPr>
            <p:cNvGrpSpPr/>
            <p:nvPr/>
          </p:nvGrpSpPr>
          <p:grpSpPr>
            <a:xfrm>
              <a:off x="7841650" y="3140260"/>
              <a:ext cx="1023592" cy="1013277"/>
              <a:chOff x="2382367" y="2645008"/>
              <a:chExt cx="1023592" cy="101327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A017E64-E2DB-E61E-D55E-CAE78AFBCE52}"/>
                  </a:ext>
                </a:extLst>
              </p:cNvPr>
              <p:cNvSpPr/>
              <p:nvPr/>
            </p:nvSpPr>
            <p:spPr>
              <a:xfrm>
                <a:off x="2542396" y="2700717"/>
                <a:ext cx="689754" cy="902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899A55FC-063B-CFC9-63F4-62F775B59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2367" y="2645008"/>
                <a:ext cx="1023592" cy="1013277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F098AEB-B815-A7B8-3B5C-1AF3DA9A5267}"/>
                  </a:ext>
                </a:extLst>
              </p:cNvPr>
              <p:cNvSpPr/>
              <p:nvPr/>
            </p:nvSpPr>
            <p:spPr>
              <a:xfrm>
                <a:off x="2941482" y="3268678"/>
                <a:ext cx="205383" cy="277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09F924-5A8D-7286-516E-EB9DF6E3907B}"/>
                  </a:ext>
                </a:extLst>
              </p:cNvPr>
              <p:cNvSpPr/>
              <p:nvPr/>
            </p:nvSpPr>
            <p:spPr>
              <a:xfrm>
                <a:off x="3024996" y="3148393"/>
                <a:ext cx="156634" cy="120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197C5CF-86BB-D2A0-6253-09C7CF6A5261}"/>
                </a:ext>
              </a:extLst>
            </p:cNvPr>
            <p:cNvGrpSpPr/>
            <p:nvPr/>
          </p:nvGrpSpPr>
          <p:grpSpPr>
            <a:xfrm>
              <a:off x="7928392" y="3250031"/>
              <a:ext cx="1023592" cy="1013277"/>
              <a:chOff x="2382367" y="2645008"/>
              <a:chExt cx="1023592" cy="1013277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CB22DE3-3B3E-4F70-1F74-693DFBA1118F}"/>
                  </a:ext>
                </a:extLst>
              </p:cNvPr>
              <p:cNvSpPr/>
              <p:nvPr/>
            </p:nvSpPr>
            <p:spPr>
              <a:xfrm>
                <a:off x="2542396" y="2700717"/>
                <a:ext cx="689754" cy="902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7" name="Picture 86" descr="Icon&#10;&#10;Description automatically generated">
                <a:extLst>
                  <a:ext uri="{FF2B5EF4-FFF2-40B4-BE49-F238E27FC236}">
                    <a16:creationId xmlns:a16="http://schemas.microsoft.com/office/drawing/2014/main" id="{7C4702B4-7E6F-0677-A22D-81437114D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2367" y="2645008"/>
                <a:ext cx="1023592" cy="1013277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38BBD2-940E-4E1C-58B2-D9CE3F81D117}"/>
                  </a:ext>
                </a:extLst>
              </p:cNvPr>
              <p:cNvSpPr/>
              <p:nvPr/>
            </p:nvSpPr>
            <p:spPr>
              <a:xfrm>
                <a:off x="2941482" y="3268678"/>
                <a:ext cx="205383" cy="277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F2B1607-5413-DA4C-1676-9C6E14E47861}"/>
                  </a:ext>
                </a:extLst>
              </p:cNvPr>
              <p:cNvSpPr/>
              <p:nvPr/>
            </p:nvSpPr>
            <p:spPr>
              <a:xfrm>
                <a:off x="3024996" y="3148393"/>
                <a:ext cx="156634" cy="120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CAE93D4-4B57-EA25-E058-560BC12B3E82}"/>
                </a:ext>
              </a:extLst>
            </p:cNvPr>
            <p:cNvGrpSpPr/>
            <p:nvPr/>
          </p:nvGrpSpPr>
          <p:grpSpPr>
            <a:xfrm>
              <a:off x="8046970" y="3354388"/>
              <a:ext cx="1023592" cy="1013277"/>
              <a:chOff x="2382367" y="2645008"/>
              <a:chExt cx="1023592" cy="1013277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35BC0C3-B58C-7387-8B51-3FDDE0F23E90}"/>
                  </a:ext>
                </a:extLst>
              </p:cNvPr>
              <p:cNvSpPr/>
              <p:nvPr/>
            </p:nvSpPr>
            <p:spPr>
              <a:xfrm>
                <a:off x="2542396" y="2700717"/>
                <a:ext cx="689754" cy="902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1B968F2D-068C-2256-5BA4-12E95A31D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2367" y="2645008"/>
                <a:ext cx="1023592" cy="1013277"/>
              </a:xfrm>
              <a:prstGeom prst="rect">
                <a:avLst/>
              </a:prstGeom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0DC11EF-4278-E6B0-4BF6-3951BFD08F92}"/>
                  </a:ext>
                </a:extLst>
              </p:cNvPr>
              <p:cNvSpPr/>
              <p:nvPr/>
            </p:nvSpPr>
            <p:spPr>
              <a:xfrm>
                <a:off x="2941482" y="3268678"/>
                <a:ext cx="205383" cy="277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9457662-6A69-55F7-2ED9-91A84D3D6C79}"/>
                  </a:ext>
                </a:extLst>
              </p:cNvPr>
              <p:cNvSpPr/>
              <p:nvPr/>
            </p:nvSpPr>
            <p:spPr>
              <a:xfrm>
                <a:off x="3024996" y="3148393"/>
                <a:ext cx="156634" cy="120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D6418E-47D3-1FE3-6B4F-707BE20D8AD1}"/>
              </a:ext>
            </a:extLst>
          </p:cNvPr>
          <p:cNvGrpSpPr/>
          <p:nvPr/>
        </p:nvGrpSpPr>
        <p:grpSpPr>
          <a:xfrm>
            <a:off x="9110525" y="2956005"/>
            <a:ext cx="621596" cy="621596"/>
            <a:chOff x="4850626" y="2483843"/>
            <a:chExt cx="621596" cy="6215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2FDA7C-7407-63ED-9C86-DBAEECA16D57}"/>
                </a:ext>
              </a:extLst>
            </p:cNvPr>
            <p:cNvSpPr/>
            <p:nvPr/>
          </p:nvSpPr>
          <p:spPr>
            <a:xfrm>
              <a:off x="4850626" y="2483843"/>
              <a:ext cx="621596" cy="621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078B1894-E935-94BF-AF9C-564AE41B4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0626" y="2483843"/>
              <a:ext cx="621596" cy="6215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33E6E-AA2B-EA4A-F539-C0A429C45428}"/>
                </a:ext>
              </a:extLst>
            </p:cNvPr>
            <p:cNvSpPr/>
            <p:nvPr/>
          </p:nvSpPr>
          <p:spPr>
            <a:xfrm>
              <a:off x="5157721" y="2830893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C99BED-AC64-B89D-623F-54E8AF9CC89B}"/>
                </a:ext>
              </a:extLst>
            </p:cNvPr>
            <p:cNvSpPr/>
            <p:nvPr/>
          </p:nvSpPr>
          <p:spPr>
            <a:xfrm>
              <a:off x="5157721" y="2955970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7CA1A2-33A2-3318-19C4-4A6CE1C38C94}"/>
                </a:ext>
              </a:extLst>
            </p:cNvPr>
            <p:cNvSpPr/>
            <p:nvPr/>
          </p:nvSpPr>
          <p:spPr>
            <a:xfrm>
              <a:off x="5157721" y="3018504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B05097-E63D-882E-6D9D-1ABE5306A4EB}"/>
                </a:ext>
              </a:extLst>
            </p:cNvPr>
            <p:cNvCxnSpPr/>
            <p:nvPr/>
          </p:nvCxnSpPr>
          <p:spPr>
            <a:xfrm>
              <a:off x="5168936" y="2912895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5A0F22A-0B64-B247-9DB5-E5DA4415B59F}"/>
                </a:ext>
              </a:extLst>
            </p:cNvPr>
            <p:cNvCxnSpPr/>
            <p:nvPr/>
          </p:nvCxnSpPr>
          <p:spPr>
            <a:xfrm>
              <a:off x="5168936" y="272674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08A009-AF9C-47E6-D37E-3BF88B30BA8F}"/>
                </a:ext>
              </a:extLst>
            </p:cNvPr>
            <p:cNvCxnSpPr/>
            <p:nvPr/>
          </p:nvCxnSpPr>
          <p:spPr>
            <a:xfrm>
              <a:off x="5168936" y="2671962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51F2F4-0431-4F2F-4DFF-90D5376C0C32}"/>
                </a:ext>
              </a:extLst>
            </p:cNvPr>
            <p:cNvCxnSpPr/>
            <p:nvPr/>
          </p:nvCxnSpPr>
          <p:spPr>
            <a:xfrm>
              <a:off x="5168936" y="256082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612660-6DF3-EDE9-CC0A-416B73319EB9}"/>
                </a:ext>
              </a:extLst>
            </p:cNvPr>
            <p:cNvSpPr/>
            <p:nvPr/>
          </p:nvSpPr>
          <p:spPr>
            <a:xfrm>
              <a:off x="5157721" y="2596826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cartoon of a person with a gold mouth&#10;&#10;Description automatically generated with low confidence">
              <a:extLst>
                <a:ext uri="{FF2B5EF4-FFF2-40B4-BE49-F238E27FC236}">
                  <a16:creationId xmlns:a16="http://schemas.microsoft.com/office/drawing/2014/main" id="{7F82CB10-2382-0E7E-FB78-282EAD074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t="5768" r="-1" b="-1"/>
            <a:stretch/>
          </p:blipFill>
          <p:spPr>
            <a:xfrm>
              <a:off x="4924489" y="2855924"/>
              <a:ext cx="199935" cy="1884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F1CB8E-DB6E-A585-5F21-92E007B405A7}"/>
              </a:ext>
            </a:extLst>
          </p:cNvPr>
          <p:cNvGrpSpPr/>
          <p:nvPr/>
        </p:nvGrpSpPr>
        <p:grpSpPr>
          <a:xfrm>
            <a:off x="9789174" y="2956005"/>
            <a:ext cx="621596" cy="621596"/>
            <a:chOff x="2373146" y="1141852"/>
            <a:chExt cx="935205" cy="93520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E5CE30-9124-6A19-2339-1CCC9DAE2B3A}"/>
                </a:ext>
              </a:extLst>
            </p:cNvPr>
            <p:cNvSpPr/>
            <p:nvPr/>
          </p:nvSpPr>
          <p:spPr>
            <a:xfrm>
              <a:off x="2373146" y="1141852"/>
              <a:ext cx="935205" cy="93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7E8A17DA-61A5-6F42-25B4-846D1A93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3146" y="1141852"/>
              <a:ext cx="935205" cy="935205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DD56960A-B66B-386F-BB1B-2EA0602D4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74"/>
            <a:stretch/>
          </p:blipFill>
          <p:spPr>
            <a:xfrm>
              <a:off x="2481124" y="1701656"/>
              <a:ext cx="293573" cy="27280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40FE77-C331-EB3F-C8FB-936EC34E582B}"/>
                </a:ext>
              </a:extLst>
            </p:cNvPr>
            <p:cNvSpPr/>
            <p:nvPr/>
          </p:nvSpPr>
          <p:spPr>
            <a:xfrm>
              <a:off x="2835177" y="1663996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944D81-7FA3-FE9E-ACBD-E513DCF1BEA8}"/>
                </a:ext>
              </a:extLst>
            </p:cNvPr>
            <p:cNvSpPr/>
            <p:nvPr/>
          </p:nvSpPr>
          <p:spPr>
            <a:xfrm>
              <a:off x="2835177" y="1852178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6E0BBA-8EA6-FBB6-25BC-83D85BBEF496}"/>
                </a:ext>
              </a:extLst>
            </p:cNvPr>
            <p:cNvSpPr/>
            <p:nvPr/>
          </p:nvSpPr>
          <p:spPr>
            <a:xfrm>
              <a:off x="2835177" y="1946261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AA8C197-12AC-804A-70A4-3BF54C80E3D8}"/>
                </a:ext>
              </a:extLst>
            </p:cNvPr>
            <p:cNvCxnSpPr/>
            <p:nvPr/>
          </p:nvCxnSpPr>
          <p:spPr>
            <a:xfrm>
              <a:off x="2852050" y="1787370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00A0B7-8A12-94FD-29D9-AD37E2EE69BD}"/>
                </a:ext>
              </a:extLst>
            </p:cNvPr>
            <p:cNvCxnSpPr/>
            <p:nvPr/>
          </p:nvCxnSpPr>
          <p:spPr>
            <a:xfrm>
              <a:off x="2852050" y="1507296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7848332-E16E-0417-521D-620BC8A02CDA}"/>
                </a:ext>
              </a:extLst>
            </p:cNvPr>
            <p:cNvCxnSpPr/>
            <p:nvPr/>
          </p:nvCxnSpPr>
          <p:spPr>
            <a:xfrm>
              <a:off x="2852050" y="1424881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7D4E0F9-A809-16A4-F181-B190371B37AB}"/>
                </a:ext>
              </a:extLst>
            </p:cNvPr>
            <p:cNvCxnSpPr/>
            <p:nvPr/>
          </p:nvCxnSpPr>
          <p:spPr>
            <a:xfrm>
              <a:off x="2852050" y="1257665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E368D9-95EE-3B91-ACFA-B1EA3069316E}"/>
                </a:ext>
              </a:extLst>
            </p:cNvPr>
            <p:cNvSpPr/>
            <p:nvPr/>
          </p:nvSpPr>
          <p:spPr>
            <a:xfrm>
              <a:off x="2835177" y="1311837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2D35B98-63F5-0CA2-7449-36BF15BA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FF0DB2-1227-A81B-30BE-5AB6F3687DE2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6576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Transparent issuance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137858"/>
            <a:ext cx="6932012" cy="555841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Previously: issuer could privately sign whatever they wanted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With a public list: we can see </a:t>
            </a:r>
            <a:r>
              <a:rPr lang="en-US" i="1" u="sng">
                <a:latin typeface="Fira Sans" panose="020B0503050000020004" pitchFamily="34" charset="0"/>
                <a:ea typeface="Fira Sans" panose="020B0503050000020004" pitchFamily="34" charset="0"/>
              </a:rPr>
              <a:t>every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issued cred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Replace list of IDs with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commitments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to IDs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We can now use </a:t>
            </a:r>
            <a:r>
              <a:rPr lang="en-US" b="1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-supporting documents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to justify why it was issued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Issuance is now </a:t>
            </a:r>
            <a:r>
              <a:rPr lang="en-US" b="1" i="1" u="sng">
                <a:latin typeface="Fira Sans" panose="020B0503050000020004" pitchFamily="34" charset="0"/>
                <a:ea typeface="Fira Sans" panose="020B0503050000020004" pitchFamily="34" charset="0"/>
              </a:rPr>
              <a:t>publicly auditable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but </a:t>
            </a:r>
            <a:r>
              <a:rPr lang="en-US" b="1" i="1" u="sng">
                <a:latin typeface="Fira Sans" panose="020B0503050000020004" pitchFamily="34" charset="0"/>
                <a:ea typeface="Fira Sans" panose="020B0503050000020004" pitchFamily="34" charset="0"/>
              </a:rPr>
              <a:t>private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Bonus: more ways to issue (threshold permissions, Byzantine consensus, blockchain, etc.)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2D35B98-63F5-0CA2-7449-36BF15BA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16</a:t>
            </a:fld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B052F-A36F-EB8F-B8FE-D39CFBC815F8}"/>
              </a:ext>
            </a:extLst>
          </p:cNvPr>
          <p:cNvSpPr/>
          <p:nvPr/>
        </p:nvSpPr>
        <p:spPr>
          <a:xfrm>
            <a:off x="8196550" y="3429000"/>
            <a:ext cx="3157250" cy="232244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113020-DC96-985F-2436-409E2BE5AF41}"/>
              </a:ext>
            </a:extLst>
          </p:cNvPr>
          <p:cNvGrpSpPr/>
          <p:nvPr/>
        </p:nvGrpSpPr>
        <p:grpSpPr>
          <a:xfrm>
            <a:off x="9840926" y="3565590"/>
            <a:ext cx="1334611" cy="1334611"/>
            <a:chOff x="2373146" y="1141852"/>
            <a:chExt cx="935205" cy="93520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3CD808-AAC0-354F-B9C8-7CB438037743}"/>
                </a:ext>
              </a:extLst>
            </p:cNvPr>
            <p:cNvSpPr/>
            <p:nvPr/>
          </p:nvSpPr>
          <p:spPr>
            <a:xfrm>
              <a:off x="2373146" y="1141852"/>
              <a:ext cx="935205" cy="935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58504442-AB9A-68DE-C772-AA38E2E5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3146" y="1141852"/>
              <a:ext cx="935205" cy="935205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C9D15AA9-B5C0-7D34-6718-C772D0EC7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74"/>
            <a:stretch/>
          </p:blipFill>
          <p:spPr>
            <a:xfrm>
              <a:off x="2481124" y="1701656"/>
              <a:ext cx="293573" cy="27280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3D129C-D13C-C26D-00A1-F37BB26120A2}"/>
                </a:ext>
              </a:extLst>
            </p:cNvPr>
            <p:cNvSpPr/>
            <p:nvPr/>
          </p:nvSpPr>
          <p:spPr>
            <a:xfrm>
              <a:off x="2835177" y="1663996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1AF789A-B1F2-A7F5-DAFE-5AE0B03C0645}"/>
                </a:ext>
              </a:extLst>
            </p:cNvPr>
            <p:cNvSpPr/>
            <p:nvPr/>
          </p:nvSpPr>
          <p:spPr>
            <a:xfrm>
              <a:off x="2835177" y="1852178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C29D8B-755E-65D0-C1CB-8D569BC00F6E}"/>
                </a:ext>
              </a:extLst>
            </p:cNvPr>
            <p:cNvSpPr/>
            <p:nvPr/>
          </p:nvSpPr>
          <p:spPr>
            <a:xfrm>
              <a:off x="2835177" y="1946261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5297F24-D205-8D84-07C4-C774AE18779E}"/>
                </a:ext>
              </a:extLst>
            </p:cNvPr>
            <p:cNvCxnSpPr/>
            <p:nvPr/>
          </p:nvCxnSpPr>
          <p:spPr>
            <a:xfrm>
              <a:off x="2852050" y="1787370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7296752-9693-4064-D2D0-CDAC74CDFAFF}"/>
                </a:ext>
              </a:extLst>
            </p:cNvPr>
            <p:cNvCxnSpPr/>
            <p:nvPr/>
          </p:nvCxnSpPr>
          <p:spPr>
            <a:xfrm>
              <a:off x="2852050" y="1507296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D0E8E7A-B355-06DC-A26D-BE150DD86488}"/>
                </a:ext>
              </a:extLst>
            </p:cNvPr>
            <p:cNvCxnSpPr/>
            <p:nvPr/>
          </p:nvCxnSpPr>
          <p:spPr>
            <a:xfrm>
              <a:off x="2852050" y="1424881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466EA2F-A5F3-598A-5615-518F69145BA1}"/>
                </a:ext>
              </a:extLst>
            </p:cNvPr>
            <p:cNvCxnSpPr/>
            <p:nvPr/>
          </p:nvCxnSpPr>
          <p:spPr>
            <a:xfrm>
              <a:off x="2852050" y="1257665"/>
              <a:ext cx="37505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A8417DF-6874-D3EC-0837-0791545AB15E}"/>
                </a:ext>
              </a:extLst>
            </p:cNvPr>
            <p:cNvSpPr/>
            <p:nvPr/>
          </p:nvSpPr>
          <p:spPr>
            <a:xfrm>
              <a:off x="2835177" y="1311837"/>
              <a:ext cx="407935" cy="56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2B04B3A-A01A-977E-0880-83F7039CBAF0}"/>
              </a:ext>
            </a:extLst>
          </p:cNvPr>
          <p:cNvGrpSpPr/>
          <p:nvPr/>
        </p:nvGrpSpPr>
        <p:grpSpPr>
          <a:xfrm>
            <a:off x="8372355" y="3565590"/>
            <a:ext cx="1334625" cy="1334625"/>
            <a:chOff x="4850626" y="2483843"/>
            <a:chExt cx="621596" cy="62159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2CF6CE-5CF7-C256-1F86-E701CA4E4938}"/>
                </a:ext>
              </a:extLst>
            </p:cNvPr>
            <p:cNvSpPr/>
            <p:nvPr/>
          </p:nvSpPr>
          <p:spPr>
            <a:xfrm>
              <a:off x="4850626" y="2483843"/>
              <a:ext cx="621596" cy="621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5CAD7083-D530-0F3D-32FB-F99552760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0626" y="2483843"/>
              <a:ext cx="621596" cy="621596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3B2120-528F-BB11-A5F6-9F317A507CBE}"/>
                </a:ext>
              </a:extLst>
            </p:cNvPr>
            <p:cNvSpPr/>
            <p:nvPr/>
          </p:nvSpPr>
          <p:spPr>
            <a:xfrm>
              <a:off x="5157721" y="2830893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CC72CE-F593-4B87-4462-8444BA5D3558}"/>
                </a:ext>
              </a:extLst>
            </p:cNvPr>
            <p:cNvSpPr/>
            <p:nvPr/>
          </p:nvSpPr>
          <p:spPr>
            <a:xfrm>
              <a:off x="5157721" y="2955970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4940566-28A8-31B7-A62C-56DF8F1BD6A1}"/>
                </a:ext>
              </a:extLst>
            </p:cNvPr>
            <p:cNvSpPr/>
            <p:nvPr/>
          </p:nvSpPr>
          <p:spPr>
            <a:xfrm>
              <a:off x="5157721" y="3018504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A3B696-C1CF-F26F-9C19-0FB0DDAEDFAF}"/>
                </a:ext>
              </a:extLst>
            </p:cNvPr>
            <p:cNvCxnSpPr/>
            <p:nvPr/>
          </p:nvCxnSpPr>
          <p:spPr>
            <a:xfrm>
              <a:off x="5168936" y="2912895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E5CBBBF-94D5-20DD-07AE-62E33FE0DD22}"/>
                </a:ext>
              </a:extLst>
            </p:cNvPr>
            <p:cNvCxnSpPr/>
            <p:nvPr/>
          </p:nvCxnSpPr>
          <p:spPr>
            <a:xfrm>
              <a:off x="5168936" y="272674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54BDBA7-63C1-DCC6-71B8-D1B8DA16356A}"/>
                </a:ext>
              </a:extLst>
            </p:cNvPr>
            <p:cNvCxnSpPr/>
            <p:nvPr/>
          </p:nvCxnSpPr>
          <p:spPr>
            <a:xfrm>
              <a:off x="5168936" y="2671962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E04F56-1D66-C765-84CD-DBF59CA2183D}"/>
                </a:ext>
              </a:extLst>
            </p:cNvPr>
            <p:cNvCxnSpPr/>
            <p:nvPr/>
          </p:nvCxnSpPr>
          <p:spPr>
            <a:xfrm>
              <a:off x="5168936" y="2560820"/>
              <a:ext cx="249286" cy="0"/>
            </a:xfrm>
            <a:prstGeom prst="line">
              <a:avLst/>
            </a:prstGeom>
            <a:ln w="381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0D6567-3C4D-8E58-6EB0-D34CBEC40DF5}"/>
                </a:ext>
              </a:extLst>
            </p:cNvPr>
            <p:cNvSpPr/>
            <p:nvPr/>
          </p:nvSpPr>
          <p:spPr>
            <a:xfrm>
              <a:off x="5157721" y="2596826"/>
              <a:ext cx="271139" cy="374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A cartoon of a person with a gold mouth&#10;&#10;Description automatically generated with low confidence">
              <a:extLst>
                <a:ext uri="{FF2B5EF4-FFF2-40B4-BE49-F238E27FC236}">
                  <a16:creationId xmlns:a16="http://schemas.microsoft.com/office/drawing/2014/main" id="{4CCCD7C0-3BC4-0243-C257-35C99D7F4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t="5768" r="-1" b="-1"/>
            <a:stretch/>
          </p:blipFill>
          <p:spPr>
            <a:xfrm>
              <a:off x="4924489" y="2855924"/>
              <a:ext cx="199935" cy="188403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286AF19-0A5A-C969-3304-BCD477D4ABB1}"/>
              </a:ext>
            </a:extLst>
          </p:cNvPr>
          <p:cNvSpPr txBox="1"/>
          <p:nvPr/>
        </p:nvSpPr>
        <p:spPr>
          <a:xfrm>
            <a:off x="10508232" y="303216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Issuance list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65626-693D-EC71-B92E-63B0E604F0DF}"/>
              </a:ext>
            </a:extLst>
          </p:cNvPr>
          <p:cNvGrpSpPr/>
          <p:nvPr/>
        </p:nvGrpSpPr>
        <p:grpSpPr>
          <a:xfrm>
            <a:off x="8779748" y="4989962"/>
            <a:ext cx="503937" cy="662590"/>
            <a:chOff x="4299616" y="5686679"/>
            <a:chExt cx="491571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016FE-F635-BA9C-2E7C-4A914C0CF2B9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36B5EB-02EA-6236-2F98-0558D8E2A692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0AE30EB-E5AC-FD02-B4BD-9366A55311BB}"/>
              </a:ext>
            </a:extLst>
          </p:cNvPr>
          <p:cNvGrpSpPr/>
          <p:nvPr/>
        </p:nvGrpSpPr>
        <p:grpSpPr>
          <a:xfrm>
            <a:off x="10248312" y="4987603"/>
            <a:ext cx="503937" cy="662590"/>
            <a:chOff x="4299616" y="5686679"/>
            <a:chExt cx="491571" cy="64633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B436756-4313-9918-8295-F3CAF34879B7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D688EDC-487D-EAFA-FCDD-A5EC7DF317B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3E17F6D-D6EC-5F2A-20B2-69C2D8CC68EC}"/>
              </a:ext>
            </a:extLst>
          </p:cNvPr>
          <p:cNvGrpSpPr/>
          <p:nvPr/>
        </p:nvGrpSpPr>
        <p:grpSpPr>
          <a:xfrm>
            <a:off x="8505065" y="1299584"/>
            <a:ext cx="2808649" cy="1414765"/>
            <a:chOff x="8505065" y="1299584"/>
            <a:chExt cx="2808649" cy="1414765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D904AB6D-FCD3-D225-DEF0-CF126B92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8949" y="1299584"/>
              <a:ext cx="1414765" cy="1414765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3B7F500-A48F-E747-4D1D-82968000013B}"/>
                </a:ext>
              </a:extLst>
            </p:cNvPr>
            <p:cNvGrpSpPr/>
            <p:nvPr/>
          </p:nvGrpSpPr>
          <p:grpSpPr>
            <a:xfrm>
              <a:off x="8671777" y="1696273"/>
              <a:ext cx="935205" cy="935205"/>
              <a:chOff x="236038" y="1287358"/>
              <a:chExt cx="4283282" cy="4283282"/>
            </a:xfrm>
          </p:grpSpPr>
          <p:pic>
            <p:nvPicPr>
              <p:cNvPr id="71" name="Picture 70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C1B1870-EDDF-CD08-D533-893E33AC0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038" y="1287358"/>
                <a:ext cx="4283282" cy="4283282"/>
              </a:xfrm>
              <a:prstGeom prst="rect">
                <a:avLst/>
              </a:prstGeom>
            </p:spPr>
          </p:pic>
          <p:pic>
            <p:nvPicPr>
              <p:cNvPr id="73" name="Picture 72" descr="Icon&#10;&#10;Description automatically generated">
                <a:extLst>
                  <a:ext uri="{FF2B5EF4-FFF2-40B4-BE49-F238E27FC236}">
                    <a16:creationId xmlns:a16="http://schemas.microsoft.com/office/drawing/2014/main" id="{0CB0E2E3-7852-336C-BA73-4045331737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074"/>
              <a:stretch/>
            </p:blipFill>
            <p:spPr>
              <a:xfrm>
                <a:off x="730581" y="3851286"/>
                <a:ext cx="1344577" cy="1249459"/>
              </a:xfrm>
              <a:prstGeom prst="rect">
                <a:avLst/>
              </a:prstGeom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754A090-1AB2-796A-52D4-0559F599C9BF}"/>
                  </a:ext>
                </a:extLst>
              </p:cNvPr>
              <p:cNvSpPr/>
              <p:nvPr/>
            </p:nvSpPr>
            <p:spPr>
              <a:xfrm>
                <a:off x="2352161" y="3678801"/>
                <a:ext cx="1868359" cy="25831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6316322-74C2-D408-1F0A-1247EB7E00E8}"/>
                  </a:ext>
                </a:extLst>
              </p:cNvPr>
              <p:cNvSpPr/>
              <p:nvPr/>
            </p:nvSpPr>
            <p:spPr>
              <a:xfrm>
                <a:off x="2352161" y="4540685"/>
                <a:ext cx="1868359" cy="25831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FDBD1AE-6D5F-AC0D-6DEF-B548B1E37DE4}"/>
                  </a:ext>
                </a:extLst>
              </p:cNvPr>
              <p:cNvSpPr/>
              <p:nvPr/>
            </p:nvSpPr>
            <p:spPr>
              <a:xfrm>
                <a:off x="2352161" y="4971587"/>
                <a:ext cx="1868359" cy="25831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9B860B-548C-FE09-EF30-13115BF2C143}"/>
                  </a:ext>
                </a:extLst>
              </p:cNvPr>
              <p:cNvCxnSpPr/>
              <p:nvPr/>
            </p:nvCxnSpPr>
            <p:spPr>
              <a:xfrm>
                <a:off x="2429441" y="4243862"/>
                <a:ext cx="1717775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C728FEE-F6E6-CF01-A5FD-5083719C642C}"/>
                  </a:ext>
                </a:extLst>
              </p:cNvPr>
              <p:cNvCxnSpPr/>
              <p:nvPr/>
            </p:nvCxnSpPr>
            <p:spPr>
              <a:xfrm>
                <a:off x="2429441" y="2961109"/>
                <a:ext cx="1717775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F78FEE6-5C68-3C56-B56B-79063840DF9E}"/>
                  </a:ext>
                </a:extLst>
              </p:cNvPr>
              <p:cNvCxnSpPr/>
              <p:nvPr/>
            </p:nvCxnSpPr>
            <p:spPr>
              <a:xfrm>
                <a:off x="2429441" y="2583646"/>
                <a:ext cx="1717775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20E597B-7C46-2D27-C92F-0B410ED6B467}"/>
                  </a:ext>
                </a:extLst>
              </p:cNvPr>
              <p:cNvCxnSpPr/>
              <p:nvPr/>
            </p:nvCxnSpPr>
            <p:spPr>
              <a:xfrm>
                <a:off x="2429441" y="1817785"/>
                <a:ext cx="1717775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7B8A44F-EC31-E301-DC37-DCC861BA1845}"/>
                  </a:ext>
                </a:extLst>
              </p:cNvPr>
              <p:cNvSpPr/>
              <p:nvPr/>
            </p:nvSpPr>
            <p:spPr>
              <a:xfrm>
                <a:off x="2352161" y="2065897"/>
                <a:ext cx="1868359" cy="25831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101" descr="A picture containing symbol, graphics, circle, design&#10;&#10;Description automatically generated">
              <a:extLst>
                <a:ext uri="{FF2B5EF4-FFF2-40B4-BE49-F238E27FC236}">
                  <a16:creationId xmlns:a16="http://schemas.microsoft.com/office/drawing/2014/main" id="{F9450D03-337A-BCE7-BD75-29B57CC91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5065" y="1641341"/>
              <a:ext cx="259704" cy="38802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991648-D58C-9D4E-5198-78DA4D8C9FE3}"/>
              </a:ext>
            </a:extLst>
          </p:cNvPr>
          <p:cNvSpPr txBox="1"/>
          <p:nvPr/>
        </p:nvSpPr>
        <p:spPr>
          <a:xfrm rot="19136357">
            <a:off x="8313847" y="4077363"/>
            <a:ext cx="1540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commitment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83C75-6789-66A9-1016-0CEF2D74D91D}"/>
              </a:ext>
            </a:extLst>
          </p:cNvPr>
          <p:cNvSpPr txBox="1"/>
          <p:nvPr/>
        </p:nvSpPr>
        <p:spPr>
          <a:xfrm rot="19136357">
            <a:off x="9831681" y="4127542"/>
            <a:ext cx="1540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commitment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2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5" grpId="0"/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FF0DB2-1227-A81B-30BE-5AB6F3687DE2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6576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Transparent issuance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806210"/>
            <a:ext cx="6340748" cy="3603188"/>
          </a:xfrm>
        </p:spPr>
        <p:txBody>
          <a:bodyPr>
            <a:normAutofit/>
          </a:bodyPr>
          <a:lstStyle/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Everything is still private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Issuance happens on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commitments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of IDs, not IDs themselves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Zero-knowledge proofs during issuance and show means nothing extra is revealed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2D35B98-63F5-0CA2-7449-36BF15BA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17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5E4204-68ED-17BC-DA0D-BDDB905334BC}"/>
              </a:ext>
            </a:extLst>
          </p:cNvPr>
          <p:cNvGrpSpPr/>
          <p:nvPr/>
        </p:nvGrpSpPr>
        <p:grpSpPr>
          <a:xfrm>
            <a:off x="7213934" y="1084716"/>
            <a:ext cx="2020734" cy="2000372"/>
            <a:chOff x="7940177" y="2417490"/>
            <a:chExt cx="1104226" cy="1104226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4F239BA-6D3B-7696-D641-CE33D0DE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7" y="2417490"/>
              <a:ext cx="1104226" cy="110422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1AD117-DB61-1415-FC5F-B98FADFACFA6}"/>
                </a:ext>
              </a:extLst>
            </p:cNvPr>
            <p:cNvGrpSpPr/>
            <p:nvPr/>
          </p:nvGrpSpPr>
          <p:grpSpPr>
            <a:xfrm>
              <a:off x="8227381" y="2729321"/>
              <a:ext cx="575023" cy="661311"/>
              <a:chOff x="2746724" y="3016729"/>
              <a:chExt cx="575023" cy="66131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42DC86-A4D1-B95C-B03B-5BDBB3091C4F}"/>
                  </a:ext>
                </a:extLst>
              </p:cNvPr>
              <p:cNvSpPr/>
              <p:nvPr/>
            </p:nvSpPr>
            <p:spPr>
              <a:xfrm>
                <a:off x="2746724" y="3016729"/>
                <a:ext cx="555477" cy="661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[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9B43D2-0FFD-DA8C-DF09-63883B91AF88}"/>
                  </a:ext>
                </a:extLst>
              </p:cNvPr>
              <p:cNvSpPr/>
              <p:nvPr/>
            </p:nvSpPr>
            <p:spPr>
              <a:xfrm>
                <a:off x="3152774" y="3253466"/>
                <a:ext cx="168973" cy="13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703A89C-6F83-200E-BEA0-58F6DF10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904" y="1486795"/>
            <a:ext cx="782633" cy="78263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4F9DAD-5765-6004-721E-0DE296B5D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431" y="2162416"/>
            <a:ext cx="742494" cy="7424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1EBB9-13DD-CB91-B1D4-1FC58D829729}"/>
              </a:ext>
            </a:extLst>
          </p:cNvPr>
          <p:cNvGrpSpPr/>
          <p:nvPr/>
        </p:nvGrpSpPr>
        <p:grpSpPr>
          <a:xfrm>
            <a:off x="9907943" y="1084716"/>
            <a:ext cx="2020735" cy="2000372"/>
            <a:chOff x="-39942" y="2386046"/>
            <a:chExt cx="2830493" cy="28019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8A0350-4D78-94A3-FE34-326C7A695F38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8141E9FA-CD28-C051-FBDA-B1B349ED9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EC75D53-BE00-D87E-CD98-278A1965D34F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F096C61-EF95-AE1F-D856-B8742B047750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2838BBF-1614-2166-8F93-885C7B67D057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1AF71F7C-C9E5-EDD7-E05E-0C323F90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2FE7CEC7-11C7-7A2F-88CB-E19AAD111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7BA534-E3BA-F003-0EFB-39253806418D}"/>
              </a:ext>
            </a:extLst>
          </p:cNvPr>
          <p:cNvCxnSpPr>
            <a:cxnSpLocks/>
          </p:cNvCxnSpPr>
          <p:nvPr/>
        </p:nvCxnSpPr>
        <p:spPr>
          <a:xfrm>
            <a:off x="9088572" y="2162416"/>
            <a:ext cx="9907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B96BEA-F1BE-F2A4-2FF7-2ADE29D5DFE0}"/>
              </a:ext>
            </a:extLst>
          </p:cNvPr>
          <p:cNvSpPr txBox="1"/>
          <p:nvPr/>
        </p:nvSpPr>
        <p:spPr>
          <a:xfrm>
            <a:off x="9067468" y="1764537"/>
            <a:ext cx="96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commit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36A0B5-7AF8-2C1D-A8AB-AC88E1709E3C}"/>
              </a:ext>
            </a:extLst>
          </p:cNvPr>
          <p:cNvSpPr/>
          <p:nvPr/>
        </p:nvSpPr>
        <p:spPr>
          <a:xfrm>
            <a:off x="8196550" y="3487166"/>
            <a:ext cx="2311682" cy="20212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A4941-D2DD-0004-47A3-62F877AEB9E8}"/>
              </a:ext>
            </a:extLst>
          </p:cNvPr>
          <p:cNvSpPr txBox="1"/>
          <p:nvPr/>
        </p:nvSpPr>
        <p:spPr>
          <a:xfrm>
            <a:off x="10159720" y="30648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Issuance list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56BC1D-D265-3368-EE5F-D91C45D74308}"/>
              </a:ext>
            </a:extLst>
          </p:cNvPr>
          <p:cNvGrpSpPr/>
          <p:nvPr/>
        </p:nvGrpSpPr>
        <p:grpSpPr>
          <a:xfrm>
            <a:off x="8264458" y="3597887"/>
            <a:ext cx="1018933" cy="1008665"/>
            <a:chOff x="-39942" y="2386046"/>
            <a:chExt cx="2830493" cy="28019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E0BF17-A7D0-1E66-FCC9-8E29ED4EC3D2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4129A076-5313-9AE5-78A8-8814E8391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19BDB71-5A94-CF04-554C-290D4E8F61F7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1D43871-5838-F9F8-5B08-B0F4F33E602E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B4505D1-3F8C-25CD-BA03-E9D2945E7A7C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28DC4444-A21B-BAE2-C5F9-B3F1FA177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8B3BBFED-1072-C43B-6A6F-449575035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C4883B-1F9E-9B9A-B043-497B8959BF71}"/>
              </a:ext>
            </a:extLst>
          </p:cNvPr>
          <p:cNvGrpSpPr/>
          <p:nvPr/>
        </p:nvGrpSpPr>
        <p:grpSpPr>
          <a:xfrm>
            <a:off x="8482588" y="4680867"/>
            <a:ext cx="503937" cy="662590"/>
            <a:chOff x="4299616" y="5686679"/>
            <a:chExt cx="491571" cy="64633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9629D7-B07E-BF37-4A48-F07A6EAE430E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78CA8-5170-3D78-90CB-2933624E1A53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436F4E-71BF-5E30-9FFE-4F584CF59E4F}"/>
              </a:ext>
            </a:extLst>
          </p:cNvPr>
          <p:cNvGrpSpPr/>
          <p:nvPr/>
        </p:nvGrpSpPr>
        <p:grpSpPr>
          <a:xfrm>
            <a:off x="9489299" y="3594648"/>
            <a:ext cx="1018933" cy="1008665"/>
            <a:chOff x="-39942" y="2386046"/>
            <a:chExt cx="2830493" cy="280197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6EEB588-0642-5009-493C-3A26CDF8EFFC}"/>
                </a:ext>
              </a:extLst>
            </p:cNvPr>
            <p:cNvGrpSpPr/>
            <p:nvPr/>
          </p:nvGrpSpPr>
          <p:grpSpPr>
            <a:xfrm>
              <a:off x="-39942" y="2386046"/>
              <a:ext cx="2830493" cy="2801971"/>
              <a:chOff x="7940177" y="2417490"/>
              <a:chExt cx="1104226" cy="1104226"/>
            </a:xfrm>
          </p:grpSpPr>
          <p:pic>
            <p:nvPicPr>
              <p:cNvPr id="78" name="Picture 77" descr="Icon&#10;&#10;Description automatically generated">
                <a:extLst>
                  <a:ext uri="{FF2B5EF4-FFF2-40B4-BE49-F238E27FC236}">
                    <a16:creationId xmlns:a16="http://schemas.microsoft.com/office/drawing/2014/main" id="{6C112EF0-579C-7AD0-760F-F7A9FF785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177" y="2417490"/>
                <a:ext cx="1104226" cy="1104226"/>
              </a:xfrm>
              <a:prstGeom prst="rect">
                <a:avLst/>
              </a:prstGeom>
            </p:spPr>
          </p:pic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BC0B2C51-90E5-BEA8-39A1-350EA8300507}"/>
                  </a:ext>
                </a:extLst>
              </p:cNvPr>
              <p:cNvGrpSpPr/>
              <p:nvPr/>
            </p:nvGrpSpPr>
            <p:grpSpPr>
              <a:xfrm>
                <a:off x="8227381" y="2729321"/>
                <a:ext cx="575023" cy="661311"/>
                <a:chOff x="2746724" y="3016729"/>
                <a:chExt cx="575023" cy="661311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773F7FD-5383-EC79-6E20-C226525A465E}"/>
                    </a:ext>
                  </a:extLst>
                </p:cNvPr>
                <p:cNvSpPr/>
                <p:nvPr/>
              </p:nvSpPr>
              <p:spPr>
                <a:xfrm>
                  <a:off x="2746724" y="3016729"/>
                  <a:ext cx="555477" cy="661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[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D6BA2AE-7194-F812-458F-90A23E20F3B0}"/>
                    </a:ext>
                  </a:extLst>
                </p:cNvPr>
                <p:cNvSpPr/>
                <p:nvPr/>
              </p:nvSpPr>
              <p:spPr>
                <a:xfrm>
                  <a:off x="3152774" y="3253466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A5BBD273-67BF-5D8D-FE11-9AD4B8F9A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796" y="3048828"/>
              <a:ext cx="1096254" cy="1096254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9D71A7F8-6FB3-6845-1FEA-64D63EED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7556" y="3834024"/>
              <a:ext cx="1040030" cy="104003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8CCE8DA-F6A8-3C91-D57F-9E75EBA5A677}"/>
              </a:ext>
            </a:extLst>
          </p:cNvPr>
          <p:cNvGrpSpPr/>
          <p:nvPr/>
        </p:nvGrpSpPr>
        <p:grpSpPr>
          <a:xfrm>
            <a:off x="9755150" y="4698134"/>
            <a:ext cx="503937" cy="662590"/>
            <a:chOff x="4299616" y="5686679"/>
            <a:chExt cx="491571" cy="64633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4142C2B-0CA8-7D84-67B3-345EC1EC7636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6A9F938-F286-C3F8-D2E1-EDAC12B7FCA6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79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427905B-5BB1-FC46-A6C5-B0BF39529E33}"/>
              </a:ext>
            </a:extLst>
          </p:cNvPr>
          <p:cNvSpPr txBox="1"/>
          <p:nvPr/>
        </p:nvSpPr>
        <p:spPr>
          <a:xfrm>
            <a:off x="5635247" y="1737598"/>
            <a:ext cx="61580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Support existing identity documents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Not require new trusted parties for issuance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Be easily programmable for new use cases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D28D91-7EAF-1493-5655-2D6281A4E5D2}"/>
              </a:ext>
            </a:extLst>
          </p:cNvPr>
          <p:cNvGrpSpPr/>
          <p:nvPr/>
        </p:nvGrpSpPr>
        <p:grpSpPr>
          <a:xfrm>
            <a:off x="-1730422" y="-704850"/>
            <a:ext cx="7095983" cy="8134350"/>
            <a:chOff x="7415604" y="1019166"/>
            <a:chExt cx="4643910" cy="53234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061983-5984-B8B4-5F33-2D5ADA92E7D8}"/>
                </a:ext>
              </a:extLst>
            </p:cNvPr>
            <p:cNvSpPr/>
            <p:nvPr/>
          </p:nvSpPr>
          <p:spPr>
            <a:xfrm>
              <a:off x="7415604" y="1019166"/>
              <a:ext cx="4643910" cy="53234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9A09B3-A9CB-DD2C-40AB-F14CEADB4680}"/>
                </a:ext>
              </a:extLst>
            </p:cNvPr>
            <p:cNvGrpSpPr/>
            <p:nvPr/>
          </p:nvGrpSpPr>
          <p:grpSpPr>
            <a:xfrm>
              <a:off x="8702538" y="2322951"/>
              <a:ext cx="2803160" cy="2803160"/>
              <a:chOff x="3822712" y="3161962"/>
              <a:chExt cx="2438400" cy="2438400"/>
            </a:xfrm>
          </p:grpSpPr>
          <p:pic>
            <p:nvPicPr>
              <p:cNvPr id="5" name="Picture 4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E9AEC2D-3188-CEEE-2507-55B43D7B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2712" y="3161962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20358247-ED3A-47DE-8BBD-9EA38A6C0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074"/>
              <a:stretch/>
            </p:blipFill>
            <p:spPr>
              <a:xfrm>
                <a:off x="4104247" y="4621563"/>
                <a:ext cx="765445" cy="71129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DD512B-8384-1A4D-375E-055320621280}"/>
                  </a:ext>
                </a:extLst>
              </p:cNvPr>
              <p:cNvSpPr/>
              <p:nvPr/>
            </p:nvSpPr>
            <p:spPr>
              <a:xfrm>
                <a:off x="5027385" y="4523370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1D7DE2-6894-700D-7D54-C544D878B7D5}"/>
                  </a:ext>
                </a:extLst>
              </p:cNvPr>
              <p:cNvSpPr/>
              <p:nvPr/>
            </p:nvSpPr>
            <p:spPr>
              <a:xfrm>
                <a:off x="5027385" y="5014026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596690-866D-2445-59C7-BD008E36BE05}"/>
                  </a:ext>
                </a:extLst>
              </p:cNvPr>
              <p:cNvSpPr/>
              <p:nvPr/>
            </p:nvSpPr>
            <p:spPr>
              <a:xfrm>
                <a:off x="5027385" y="525933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8AFF156-E5E9-4D8B-91B4-A95E87E929E1}"/>
                  </a:ext>
                </a:extLst>
              </p:cNvPr>
              <p:cNvCxnSpPr/>
              <p:nvPr/>
            </p:nvCxnSpPr>
            <p:spPr>
              <a:xfrm>
                <a:off x="5071379" y="484505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985F1F3-26B4-8648-22B1-84DADABA2BBB}"/>
                  </a:ext>
                </a:extLst>
              </p:cNvPr>
              <p:cNvCxnSpPr/>
              <p:nvPr/>
            </p:nvCxnSpPr>
            <p:spPr>
              <a:xfrm>
                <a:off x="5071379" y="411480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A6C357-2589-DDD1-4A80-45AE67BAEF58}"/>
                  </a:ext>
                </a:extLst>
              </p:cNvPr>
              <p:cNvCxnSpPr/>
              <p:nvPr/>
            </p:nvCxnSpPr>
            <p:spPr>
              <a:xfrm>
                <a:off x="5071379" y="3899917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9A75A8-3CFD-39EE-A886-A4DAF00ED57C}"/>
                  </a:ext>
                </a:extLst>
              </p:cNvPr>
              <p:cNvCxnSpPr/>
              <p:nvPr/>
            </p:nvCxnSpPr>
            <p:spPr>
              <a:xfrm>
                <a:off x="5071379" y="3463925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BA47F-0FED-B449-3EF8-022AE85EEFE9}"/>
                  </a:ext>
                </a:extLst>
              </p:cNvPr>
              <p:cNvSpPr/>
              <p:nvPr/>
            </p:nvSpPr>
            <p:spPr>
              <a:xfrm>
                <a:off x="5027385" y="360517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-186417"/>
            <a:ext cx="3305175" cy="1325563"/>
          </a:xfrm>
        </p:spPr>
        <p:txBody>
          <a:bodyPr/>
          <a:lstStyle/>
          <a:p>
            <a:r>
              <a:rPr lang="en-US" b="1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b="1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858" y="726062"/>
            <a:ext cx="4124325" cy="5711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A practical system must: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03774-E77E-9EE5-1AFB-128283CB66FC}"/>
              </a:ext>
            </a:extLst>
          </p:cNvPr>
          <p:cNvSpPr/>
          <p:nvPr/>
        </p:nvSpPr>
        <p:spPr>
          <a:xfrm>
            <a:off x="5635247" y="3537189"/>
            <a:ext cx="6158024" cy="1434398"/>
          </a:xfrm>
          <a:prstGeom prst="rect">
            <a:avLst/>
          </a:prstGeom>
          <a:solidFill>
            <a:schemeClr val="bg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F17E5-7CA6-14EF-94CF-1079D62C9076}"/>
              </a:ext>
            </a:extLst>
          </p:cNvPr>
          <p:cNvSpPr/>
          <p:nvPr/>
        </p:nvSpPr>
        <p:spPr>
          <a:xfrm>
            <a:off x="5635247" y="1806966"/>
            <a:ext cx="6158024" cy="1434398"/>
          </a:xfrm>
          <a:prstGeom prst="rect">
            <a:avLst/>
          </a:prstGeom>
          <a:solidFill>
            <a:schemeClr val="bg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78D150D-8705-16B5-0931-117755AD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42B05E-81E1-232F-FAB6-685C113ECEE3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52416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ira Sans"/>
                <a:ea typeface="Fira Sans" panose="020B0503050000020004" pitchFamily="34" charset="0"/>
              </a:rPr>
              <a:t>Flexibility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BB0B89-BF6E-288A-B9FC-76B0CE279B06}"/>
              </a:ext>
            </a:extLst>
          </p:cNvPr>
          <p:cNvGrpSpPr/>
          <p:nvPr/>
        </p:nvGrpSpPr>
        <p:grpSpPr>
          <a:xfrm>
            <a:off x="1051476" y="2130777"/>
            <a:ext cx="491571" cy="646331"/>
            <a:chOff x="4299616" y="5686679"/>
            <a:chExt cx="491571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96CB2-A7F0-44A9-0024-C92DCF9F098E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1C3319-97A8-5FBF-5752-14901A3E80A1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BA465AF-22EA-0DE8-982F-057CEBA91643}"/>
              </a:ext>
            </a:extLst>
          </p:cNvPr>
          <p:cNvSpPr txBox="1"/>
          <p:nvPr/>
        </p:nvSpPr>
        <p:spPr>
          <a:xfrm>
            <a:off x="1543046" y="2266927"/>
            <a:ext cx="439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Fira Sans" panose="020B0503050000020004" pitchFamily="34" charset="0"/>
                <a:ea typeface="Fira Sans" panose="020B0503050000020004" pitchFamily="34" charset="0"/>
              </a:rPr>
              <a:t>can be an </a:t>
            </a:r>
            <a:r>
              <a:rPr lang="en-US" sz="2400" b="1">
                <a:latin typeface="Fira Sans" panose="020B0503050000020004" pitchFamily="34" charset="0"/>
                <a:ea typeface="Fira Sans" panose="020B0503050000020004" pitchFamily="34" charset="0"/>
              </a:rPr>
              <a:t>arbitrary</a:t>
            </a:r>
            <a:r>
              <a:rPr lang="en-US" sz="2400">
                <a:latin typeface="Fira Sans" panose="020B0503050000020004" pitchFamily="34" charset="0"/>
                <a:ea typeface="Fira Sans" panose="020B0503050000020004" pitchFamily="34" charset="0"/>
              </a:rPr>
              <a:t> statement</a:t>
            </a:r>
          </a:p>
        </p:txBody>
      </p:sp>
      <p:pic>
        <p:nvPicPr>
          <p:cNvPr id="25" name="Picture 2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3AA6607-4DDD-24D9-D660-00DAE3E51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862" y="297280"/>
            <a:ext cx="5054138" cy="2223015"/>
          </a:xfrm>
          <a:prstGeom prst="rect">
            <a:avLst/>
          </a:prstGeom>
        </p:spPr>
      </p:pic>
      <p:pic>
        <p:nvPicPr>
          <p:cNvPr id="27" name="Picture 26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3E11CAE4-34FF-8C05-5AAF-B53F4CF6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183" y="2854997"/>
            <a:ext cx="5160934" cy="37200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02E8E2-1562-9BBE-7B2B-CF3D24C7C3B0}"/>
              </a:ext>
            </a:extLst>
          </p:cNvPr>
          <p:cNvSpPr txBox="1"/>
          <p:nvPr/>
        </p:nvSpPr>
        <p:spPr>
          <a:xfrm>
            <a:off x="936391" y="277710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Fira Sans" panose="020B0503050000020004" pitchFamily="34" charset="0"/>
                <a:ea typeface="Fira Sans" panose="020B0503050000020004" pitchFamily="34" charset="0"/>
              </a:rPr>
              <a:t>Show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60CED7-B736-C4B9-447B-4C9284B0B380}"/>
              </a:ext>
            </a:extLst>
          </p:cNvPr>
          <p:cNvSpPr txBox="1"/>
          <p:nvPr/>
        </p:nvSpPr>
        <p:spPr>
          <a:xfrm>
            <a:off x="6079842" y="219441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err="1">
                <a:latin typeface="Fira Sans" panose="020B0503050000020004" pitchFamily="34" charset="0"/>
                <a:ea typeface="Fira Sans" panose="020B0503050000020004" pitchFamily="34" charset="0"/>
              </a:rPr>
              <a:t>zokrates</a:t>
            </a:r>
            <a:endParaRPr lang="en-US" i="1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AD8291-4830-35FE-8C74-72C060090C41}"/>
              </a:ext>
            </a:extLst>
          </p:cNvPr>
          <p:cNvSpPr txBox="1"/>
          <p:nvPr/>
        </p:nvSpPr>
        <p:spPr>
          <a:xfrm>
            <a:off x="5991318" y="2777108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err="1">
                <a:latin typeface="Fira Sans" panose="020B0503050000020004" pitchFamily="34" charset="0"/>
                <a:ea typeface="Fira Sans" panose="020B0503050000020004" pitchFamily="34" charset="0"/>
              </a:rPr>
              <a:t>arkworks</a:t>
            </a:r>
            <a:endParaRPr lang="en-US" i="1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81BA12-76E6-F929-1000-F9C918D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71FA1C-5773-8202-F6A1-1748CAD0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945" y="3582623"/>
            <a:ext cx="5937173" cy="3055936"/>
          </a:xfrm>
        </p:spPr>
        <p:txBody>
          <a:bodyPr>
            <a:normAutofit/>
          </a:bodyPr>
          <a:lstStyle/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Huge ecosystem for SNARKs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Can write complex statements without highly specialized skills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We implemented this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1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996786"/>
            <a:ext cx="6946392" cy="31946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3400"/>
              </a:spcBef>
              <a:buFont typeface="+mj-lt"/>
              <a:buAutoNum type="arabicPeriod"/>
            </a:pP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Prove something about yourself ("I'm over 18"),</a:t>
            </a:r>
          </a:p>
          <a:p>
            <a:pPr marL="514350" indent="-514350">
              <a:lnSpc>
                <a:spcPct val="100000"/>
              </a:lnSpc>
              <a:spcBef>
                <a:spcPts val="3400"/>
              </a:spcBef>
              <a:buFont typeface="+mj-lt"/>
              <a:buAutoNum type="arabicPeriod"/>
            </a:pP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without revealing anything else (name, address, etc.)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55BA3F-BC97-5B66-62A5-DA92DF779609}"/>
              </a:ext>
            </a:extLst>
          </p:cNvPr>
          <p:cNvGrpSpPr/>
          <p:nvPr/>
        </p:nvGrpSpPr>
        <p:grpSpPr>
          <a:xfrm>
            <a:off x="8106709" y="2246350"/>
            <a:ext cx="3756762" cy="2396517"/>
            <a:chOff x="1657610" y="598382"/>
            <a:chExt cx="9460054" cy="603476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95C4C51-876D-7709-3EB6-EBC16FDDA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610" y="598382"/>
              <a:ext cx="9460054" cy="6034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26CBE9-BA4B-201C-9935-FFD88DE0379A}"/>
                </a:ext>
              </a:extLst>
            </p:cNvPr>
            <p:cNvSpPr/>
            <p:nvPr/>
          </p:nvSpPr>
          <p:spPr>
            <a:xfrm>
              <a:off x="6809819" y="3455563"/>
              <a:ext cx="228657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938DCE-D948-C2FB-AE6F-6D79771A5FDF}"/>
                </a:ext>
              </a:extLst>
            </p:cNvPr>
            <p:cNvSpPr/>
            <p:nvPr/>
          </p:nvSpPr>
          <p:spPr>
            <a:xfrm>
              <a:off x="5690103" y="4490518"/>
              <a:ext cx="2725118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BFD61A-B54F-07EE-AE86-C62773E199EA}"/>
                </a:ext>
              </a:extLst>
            </p:cNvPr>
            <p:cNvSpPr/>
            <p:nvPr/>
          </p:nvSpPr>
          <p:spPr>
            <a:xfrm>
              <a:off x="5682608" y="4772750"/>
              <a:ext cx="2725118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65F15C-D85F-0CCB-F29A-C5D46EA70A10}"/>
                </a:ext>
              </a:extLst>
            </p:cNvPr>
            <p:cNvSpPr/>
            <p:nvPr/>
          </p:nvSpPr>
          <p:spPr>
            <a:xfrm>
              <a:off x="5682608" y="4166381"/>
              <a:ext cx="2725118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386A8D-3A69-EC26-939B-202B826B72CB}"/>
                </a:ext>
              </a:extLst>
            </p:cNvPr>
            <p:cNvSpPr/>
            <p:nvPr/>
          </p:nvSpPr>
          <p:spPr>
            <a:xfrm>
              <a:off x="5682608" y="5030272"/>
              <a:ext cx="3296500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4DAA53-2AF2-FF20-7668-8D34BF96B7F3}"/>
                </a:ext>
              </a:extLst>
            </p:cNvPr>
            <p:cNvSpPr/>
            <p:nvPr/>
          </p:nvSpPr>
          <p:spPr>
            <a:xfrm>
              <a:off x="6322045" y="5624764"/>
              <a:ext cx="228657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F178A0-9A4B-5953-CD16-0E0259C5578B}"/>
                </a:ext>
              </a:extLst>
            </p:cNvPr>
            <p:cNvSpPr/>
            <p:nvPr/>
          </p:nvSpPr>
          <p:spPr>
            <a:xfrm>
              <a:off x="7338353" y="5630715"/>
              <a:ext cx="562063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F6B6C-84CE-623E-9B47-5C5BAB8D2B1B}"/>
                </a:ext>
              </a:extLst>
            </p:cNvPr>
            <p:cNvSpPr/>
            <p:nvPr/>
          </p:nvSpPr>
          <p:spPr>
            <a:xfrm>
              <a:off x="6831500" y="2405922"/>
              <a:ext cx="1435575" cy="2683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728D56-ED58-6CBE-8E90-D84B6D0881F7}"/>
                </a:ext>
              </a:extLst>
            </p:cNvPr>
            <p:cNvSpPr/>
            <p:nvPr/>
          </p:nvSpPr>
          <p:spPr>
            <a:xfrm>
              <a:off x="8749840" y="2420912"/>
              <a:ext cx="1777055" cy="3133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CCC002-0A33-307E-14CA-281B86B412F5}"/>
                </a:ext>
              </a:extLst>
            </p:cNvPr>
            <p:cNvSpPr/>
            <p:nvPr/>
          </p:nvSpPr>
          <p:spPr>
            <a:xfrm>
              <a:off x="6955752" y="5303500"/>
              <a:ext cx="1588641" cy="20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8B3174-10E6-C2F5-5CB8-DC4B2FE1141A}"/>
                </a:ext>
              </a:extLst>
            </p:cNvPr>
            <p:cNvSpPr/>
            <p:nvPr/>
          </p:nvSpPr>
          <p:spPr>
            <a:xfrm>
              <a:off x="7955520" y="5510288"/>
              <a:ext cx="588874" cy="4108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92E83AF-4162-E15A-19F8-2E6D945B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80D402-7BA8-D1B1-568C-31746F15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2922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Anonymous Credentials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5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79331-E5CE-80E7-0F2B-DEA2FF2C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481247"/>
            <a:ext cx="6656570" cy="4567013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Gadgets</a:t>
            </a:r>
            <a:r>
              <a:rPr lang="en-US" sz="2000">
                <a:latin typeface="Fira Sans" panose="020B0503050000020004" pitchFamily="34" charset="0"/>
                <a:ea typeface="Fira Sans" panose="020B0503050000020004" pitchFamily="34" charset="0"/>
              </a:rPr>
              <a:t>:</a:t>
            </a:r>
          </a:p>
          <a:p>
            <a:pPr indent="0">
              <a:spcBef>
                <a:spcPts val="2200"/>
              </a:spcBef>
              <a:buNone/>
            </a:pPr>
            <a:r>
              <a:rPr lang="en-US" sz="2000" b="1">
                <a:latin typeface="Fira Sans" panose="020B0503050000020004" pitchFamily="34" charset="0"/>
                <a:ea typeface="Fira Sans" panose="020B0503050000020004" pitchFamily="34" charset="0"/>
              </a:rPr>
              <a:t>Expiry</a:t>
            </a:r>
            <a:r>
              <a:rPr lang="en-US" sz="2000">
                <a:latin typeface="Fira Sans" panose="020B0503050000020004" pitchFamily="34" charset="0"/>
                <a:ea typeface="Fira Sans" panose="020B0503050000020004" pitchFamily="34" charset="0"/>
              </a:rPr>
              <a:t> The credential hasn't expired</a:t>
            </a:r>
          </a:p>
          <a:p>
            <a:pPr indent="0">
              <a:spcBef>
                <a:spcPts val="2200"/>
              </a:spcBef>
              <a:buNone/>
            </a:pPr>
            <a:r>
              <a:rPr lang="en-US" sz="2000" b="1">
                <a:latin typeface="Fira Sans" panose="020B0503050000020004" pitchFamily="34" charset="0"/>
                <a:ea typeface="Fira Sans" panose="020B0503050000020004" pitchFamily="34" charset="0"/>
              </a:rPr>
              <a:t>Linkable Show</a:t>
            </a:r>
            <a:r>
              <a:rPr lang="en-US" sz="2000">
                <a:latin typeface="Fira Sans" panose="020B0503050000020004" pitchFamily="34" charset="0"/>
                <a:ea typeface="Fira Sans" panose="020B0503050000020004" pitchFamily="34" charset="0"/>
              </a:rPr>
              <a:t> I'm the same person as before</a:t>
            </a:r>
          </a:p>
          <a:p>
            <a:pPr indent="0">
              <a:spcBef>
                <a:spcPts val="2200"/>
              </a:spcBef>
              <a:buNone/>
            </a:pPr>
            <a:r>
              <a:rPr lang="en-US" sz="2000" b="1">
                <a:latin typeface="Fira Sans" panose="020B0503050000020004" pitchFamily="34" charset="0"/>
                <a:ea typeface="Fira Sans" panose="020B0503050000020004" pitchFamily="34" charset="0"/>
              </a:rPr>
              <a:t>Rate limiting</a:t>
            </a:r>
            <a:r>
              <a:rPr lang="en-US" sz="2000">
                <a:latin typeface="Fira Sans" panose="020B0503050000020004" pitchFamily="34" charset="0"/>
                <a:ea typeface="Fira Sans" panose="020B0503050000020004" pitchFamily="34" charset="0"/>
              </a:rPr>
              <a:t> I haven't used my credential too many times</a:t>
            </a:r>
          </a:p>
          <a:p>
            <a:pPr indent="0">
              <a:spcBef>
                <a:spcPts val="2200"/>
              </a:spcBef>
              <a:buNone/>
            </a:pPr>
            <a:r>
              <a:rPr lang="en-US" sz="2000" b="1">
                <a:latin typeface="Fira Sans" panose="020B0503050000020004" pitchFamily="34" charset="0"/>
                <a:ea typeface="Fira Sans" panose="020B0503050000020004" pitchFamily="34" charset="0"/>
              </a:rPr>
              <a:t>Clone resistance</a:t>
            </a:r>
            <a:r>
              <a:rPr lang="en-US" sz="2000">
                <a:latin typeface="Fira Sans" panose="020B0503050000020004" pitchFamily="34" charset="0"/>
                <a:ea typeface="Fira Sans" panose="020B0503050000020004" pitchFamily="34" charset="0"/>
              </a:rPr>
              <a:t> If I reused my credential too many times, you can deanonymize me</a:t>
            </a:r>
          </a:p>
          <a:p>
            <a:pPr marL="9525" indent="0">
              <a:spcBef>
                <a:spcPts val="22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We build all these with just a few lines of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arkworks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code.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9606746-41CD-B023-D0DE-6F6683372964}"/>
              </a:ext>
            </a:extLst>
          </p:cNvPr>
          <p:cNvSpPr/>
          <p:nvPr/>
        </p:nvSpPr>
        <p:spPr>
          <a:xfrm>
            <a:off x="7950353" y="945662"/>
            <a:ext cx="3897122" cy="25384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Optimization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 new cryptographic technique that lets you reuse and link gadgets together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29429-4A31-6BE9-FD09-B3F4E044BD4C}"/>
              </a:ext>
            </a:extLst>
          </p:cNvPr>
          <p:cNvGrpSpPr/>
          <p:nvPr/>
        </p:nvGrpSpPr>
        <p:grpSpPr>
          <a:xfrm>
            <a:off x="8568599" y="3669344"/>
            <a:ext cx="2660630" cy="1219873"/>
            <a:chOff x="8450506" y="4055121"/>
            <a:chExt cx="2660630" cy="12198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62CDA8-E504-5497-05A8-03EC4F80C556}"/>
                </a:ext>
              </a:extLst>
            </p:cNvPr>
            <p:cNvSpPr/>
            <p:nvPr/>
          </p:nvSpPr>
          <p:spPr>
            <a:xfrm>
              <a:off x="8450506" y="4129587"/>
              <a:ext cx="2660629" cy="1145407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B52581-153A-F0AB-F70E-A3E329B010C6}"/>
                </a:ext>
              </a:extLst>
            </p:cNvPr>
            <p:cNvSpPr txBox="1"/>
            <p:nvPr/>
          </p:nvSpPr>
          <p:spPr>
            <a:xfrm>
              <a:off x="8450507" y="4055121"/>
              <a:ext cx="9506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 err="1">
                  <a:latin typeface="Fira Sans" panose="020B0503050000020004" pitchFamily="34" charset="0"/>
                  <a:ea typeface="Fira Sans" panose="020B0503050000020004" pitchFamily="34" charset="0"/>
                </a:rPr>
                <a:t>bul</a:t>
              </a:r>
              <a:endParaRPr lang="en-US" sz="3600" baseline="-25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60B9AB-4BE4-EB18-DCE4-7039049F22BA}"/>
                </a:ext>
              </a:extLst>
            </p:cNvPr>
            <p:cNvSpPr txBox="1"/>
            <p:nvPr/>
          </p:nvSpPr>
          <p:spPr>
            <a:xfrm>
              <a:off x="9732567" y="4055121"/>
              <a:ext cx="13785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gadg1</a:t>
              </a:r>
              <a:endParaRPr lang="en-US" sz="3600" baseline="-25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111B40-5160-5D7B-F404-8061BDF0F345}"/>
                </a:ext>
              </a:extLst>
            </p:cNvPr>
            <p:cNvSpPr txBox="1"/>
            <p:nvPr/>
          </p:nvSpPr>
          <p:spPr>
            <a:xfrm>
              <a:off x="8450507" y="4524762"/>
              <a:ext cx="13785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gadg2</a:t>
              </a:r>
              <a:endParaRPr lang="en-US" sz="3600" baseline="-25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294EED-BA1A-2647-D2DD-B6B7CC1F1C63}"/>
                </a:ext>
              </a:extLst>
            </p:cNvPr>
            <p:cNvSpPr txBox="1"/>
            <p:nvPr/>
          </p:nvSpPr>
          <p:spPr>
            <a:xfrm>
              <a:off x="9732567" y="4520771"/>
              <a:ext cx="13785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gadg3</a:t>
              </a:r>
              <a:endParaRPr lang="en-US" sz="3600" baseline="-250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582FE-B79E-FFB8-FBD2-1AC0170F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18097-5556-F478-0FA7-58963243F2AE}"/>
              </a:ext>
            </a:extLst>
          </p:cNvPr>
          <p:cNvSpPr/>
          <p:nvPr/>
        </p:nvSpPr>
        <p:spPr>
          <a:xfrm>
            <a:off x="1174485" y="3888953"/>
            <a:ext cx="6215648" cy="73474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D0001F-2D41-6840-65BE-AEC5C1C2CFA1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5506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ira Sans"/>
                <a:ea typeface="Fira Sans" panose="020B0503050000020004" pitchFamily="34" charset="0"/>
              </a:rPr>
              <a:t>Using flexibility</a:t>
            </a:r>
            <a:endParaRPr lang="en-US" sz="3200">
              <a:latin typeface="Fira Sans"/>
              <a:ea typeface="Fira Sans" panose="020B05030500000200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FF0DB2-1227-A81B-30BE-5AB6F3687DE2}"/>
              </a:ext>
            </a:extLst>
          </p:cNvPr>
          <p:cNvSpPr txBox="1">
            <a:spLocks/>
          </p:cNvSpPr>
          <p:nvPr/>
        </p:nvSpPr>
        <p:spPr>
          <a:xfrm>
            <a:off x="838200" y="150537"/>
            <a:ext cx="65761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Composing documents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735047"/>
            <a:ext cx="6932012" cy="49864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Bef>
                <a:spcPts val="4000"/>
              </a:spcBef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Another bonus: the proofs can be anything, both for show and </a:t>
            </a:r>
            <a:r>
              <a:rPr lang="en-US" dirty="0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-supporting docs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dirty="0">
                <a:latin typeface="Fira Sans"/>
                <a:ea typeface="Fira Sans" panose="020B0503050000020004" pitchFamily="34" charset="0"/>
              </a:rPr>
              <a:t>Allows us to combine information both:</a:t>
            </a:r>
          </a:p>
          <a:p>
            <a:pPr>
              <a:spcBef>
                <a:spcPts val="4000"/>
              </a:spcBef>
            </a:pPr>
            <a:r>
              <a:rPr lang="en-US" dirty="0">
                <a:latin typeface="Fira Sans"/>
                <a:ea typeface="Fira Sans" panose="020B0503050000020004" pitchFamily="34" charset="0"/>
              </a:rPr>
              <a:t>For issuing credentials with </a:t>
            </a:r>
            <a:r>
              <a:rPr lang="en-US" dirty="0" err="1">
                <a:latin typeface="Fira Sans"/>
                <a:ea typeface="Fira Sans" panose="020B0503050000020004" pitchFamily="34" charset="0"/>
              </a:rPr>
              <a:t>zk</a:t>
            </a:r>
            <a:r>
              <a:rPr lang="en-US" dirty="0">
                <a:latin typeface="Fira Sans"/>
                <a:ea typeface="Fira Sans" panose="020B0503050000020004" pitchFamily="34" charset="0"/>
              </a:rPr>
              <a:t>-supporting documentation</a:t>
            </a:r>
          </a:p>
          <a:p>
            <a:pPr>
              <a:spcBef>
                <a:spcPts val="4000"/>
              </a:spcBef>
            </a:pPr>
            <a:r>
              <a:rPr lang="en-US" dirty="0">
                <a:latin typeface="Fira Sans"/>
                <a:ea typeface="Fira Sans" panose="020B0503050000020004" pitchFamily="34" charset="0"/>
              </a:rPr>
              <a:t>And satisfying access policies which need multiple credentials (e.g., identity and residency)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2D35B98-63F5-0CA2-7449-36BF15BA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21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3A80DC-37D3-E0AC-E5B1-19A21932DC2F}"/>
              </a:ext>
            </a:extLst>
          </p:cNvPr>
          <p:cNvGrpSpPr/>
          <p:nvPr/>
        </p:nvGrpSpPr>
        <p:grpSpPr>
          <a:xfrm>
            <a:off x="8372355" y="3411302"/>
            <a:ext cx="3661639" cy="2241250"/>
            <a:chOff x="8372355" y="3411302"/>
            <a:chExt cx="3661639" cy="22412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2B04B3A-A01A-977E-0880-83F7039CBAF0}"/>
                </a:ext>
              </a:extLst>
            </p:cNvPr>
            <p:cNvGrpSpPr/>
            <p:nvPr/>
          </p:nvGrpSpPr>
          <p:grpSpPr>
            <a:xfrm>
              <a:off x="8372355" y="3565590"/>
              <a:ext cx="1334625" cy="1334625"/>
              <a:chOff x="4850626" y="2483843"/>
              <a:chExt cx="621596" cy="62159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E2CF6CE-5CF7-C256-1F86-E701CA4E4938}"/>
                  </a:ext>
                </a:extLst>
              </p:cNvPr>
              <p:cNvSpPr/>
              <p:nvPr/>
            </p:nvSpPr>
            <p:spPr>
              <a:xfrm>
                <a:off x="4850626" y="2483843"/>
                <a:ext cx="621596" cy="621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52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5CAD7083-D530-0F3D-32FB-F99552760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0626" y="2483843"/>
                <a:ext cx="621596" cy="621596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43B2120-528F-BB11-A5F6-9F317A507CBE}"/>
                  </a:ext>
                </a:extLst>
              </p:cNvPr>
              <p:cNvSpPr/>
              <p:nvPr/>
            </p:nvSpPr>
            <p:spPr>
              <a:xfrm>
                <a:off x="5157721" y="2830893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7CC72CE-F593-4B87-4462-8444BA5D3558}"/>
                  </a:ext>
                </a:extLst>
              </p:cNvPr>
              <p:cNvSpPr/>
              <p:nvPr/>
            </p:nvSpPr>
            <p:spPr>
              <a:xfrm>
                <a:off x="5157721" y="2955970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4940566-28A8-31B7-A62C-56DF8F1BD6A1}"/>
                  </a:ext>
                </a:extLst>
              </p:cNvPr>
              <p:cNvSpPr/>
              <p:nvPr/>
            </p:nvSpPr>
            <p:spPr>
              <a:xfrm>
                <a:off x="5157721" y="3018504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5A3B696-C1CF-F26F-9C19-0FB0DDAEDFAF}"/>
                  </a:ext>
                </a:extLst>
              </p:cNvPr>
              <p:cNvCxnSpPr/>
              <p:nvPr/>
            </p:nvCxnSpPr>
            <p:spPr>
              <a:xfrm>
                <a:off x="5168936" y="2912895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5CBBBF-94D5-20DD-07AE-62E33FE0DD22}"/>
                  </a:ext>
                </a:extLst>
              </p:cNvPr>
              <p:cNvCxnSpPr/>
              <p:nvPr/>
            </p:nvCxnSpPr>
            <p:spPr>
              <a:xfrm>
                <a:off x="5168936" y="2726740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54BDBA7-63C1-DCC6-71B8-D1B8DA16356A}"/>
                  </a:ext>
                </a:extLst>
              </p:cNvPr>
              <p:cNvCxnSpPr/>
              <p:nvPr/>
            </p:nvCxnSpPr>
            <p:spPr>
              <a:xfrm>
                <a:off x="5168936" y="2671962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4E04F56-1D66-C765-84CD-DBF59CA2183D}"/>
                  </a:ext>
                </a:extLst>
              </p:cNvPr>
              <p:cNvCxnSpPr/>
              <p:nvPr/>
            </p:nvCxnSpPr>
            <p:spPr>
              <a:xfrm>
                <a:off x="5168936" y="2560820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60D6567-3C4D-8E58-6EB0-D34CBEC40DF5}"/>
                  </a:ext>
                </a:extLst>
              </p:cNvPr>
              <p:cNvSpPr/>
              <p:nvPr/>
            </p:nvSpPr>
            <p:spPr>
              <a:xfrm>
                <a:off x="5157721" y="2596826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 descr="A cartoon of a person with a gold mouth&#10;&#10;Description automatically generated with low confidence">
                <a:extLst>
                  <a:ext uri="{FF2B5EF4-FFF2-40B4-BE49-F238E27FC236}">
                    <a16:creationId xmlns:a16="http://schemas.microsoft.com/office/drawing/2014/main" id="{4CCCD7C0-3BC4-0243-C257-35C99D7F49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" t="5768" r="-1" b="-1"/>
              <a:stretch/>
            </p:blipFill>
            <p:spPr>
              <a:xfrm>
                <a:off x="4924489" y="2855924"/>
                <a:ext cx="199935" cy="188403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965626-693D-EC71-B92E-63B0E604F0DF}"/>
                </a:ext>
              </a:extLst>
            </p:cNvPr>
            <p:cNvGrpSpPr/>
            <p:nvPr/>
          </p:nvGrpSpPr>
          <p:grpSpPr>
            <a:xfrm>
              <a:off x="8779748" y="4989962"/>
              <a:ext cx="503937" cy="662590"/>
              <a:chOff x="4299616" y="5686679"/>
              <a:chExt cx="491571" cy="64633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E016FE-F635-BA9C-2E7C-4A914C0CF2B9}"/>
                  </a:ext>
                </a:extLst>
              </p:cNvPr>
              <p:cNvSpPr txBox="1"/>
              <p:nvPr/>
            </p:nvSpPr>
            <p:spPr>
              <a:xfrm>
                <a:off x="4299616" y="5686679"/>
                <a:ext cx="4915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600" i="1">
                    <a:latin typeface="Fira Sans" panose="020B0503050000020004" pitchFamily="34" charset="0"/>
                    <a:ea typeface="Fira Sans" panose="020B0503050000020004" pitchFamily="34" charset="0"/>
                  </a:rPr>
                  <a:t>π</a:t>
                </a:r>
                <a:endParaRPr lang="en-US" sz="3600" baseline="-250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A36B5EB-02EA-6236-2F98-0558D8E2A692}"/>
                  </a:ext>
                </a:extLst>
              </p:cNvPr>
              <p:cNvSpPr/>
              <p:nvPr/>
            </p:nvSpPr>
            <p:spPr>
              <a:xfrm>
                <a:off x="4326799" y="5712759"/>
                <a:ext cx="464388" cy="620251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0AE30EB-E5AC-FD02-B4BD-9366A55311BB}"/>
                </a:ext>
              </a:extLst>
            </p:cNvPr>
            <p:cNvGrpSpPr/>
            <p:nvPr/>
          </p:nvGrpSpPr>
          <p:grpSpPr>
            <a:xfrm>
              <a:off x="10596290" y="4989962"/>
              <a:ext cx="503937" cy="662590"/>
              <a:chOff x="4299616" y="5686679"/>
              <a:chExt cx="491571" cy="646331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436756-4313-9918-8295-F3CAF34879B7}"/>
                  </a:ext>
                </a:extLst>
              </p:cNvPr>
              <p:cNvSpPr txBox="1"/>
              <p:nvPr/>
            </p:nvSpPr>
            <p:spPr>
              <a:xfrm>
                <a:off x="4299616" y="5686679"/>
                <a:ext cx="4915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600" i="1">
                    <a:latin typeface="Fira Sans" panose="020B0503050000020004" pitchFamily="34" charset="0"/>
                    <a:ea typeface="Fira Sans" panose="020B0503050000020004" pitchFamily="34" charset="0"/>
                  </a:rPr>
                  <a:t>π</a:t>
                </a:r>
                <a:endParaRPr lang="en-US" sz="3600" baseline="-250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D688EDC-487D-EAFA-FCDD-A5EC7DF317BE}"/>
                  </a:ext>
                </a:extLst>
              </p:cNvPr>
              <p:cNvSpPr/>
              <p:nvPr/>
            </p:nvSpPr>
            <p:spPr>
              <a:xfrm>
                <a:off x="4326799" y="5712759"/>
                <a:ext cx="464388" cy="620251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Graphic 17" descr="Document with solid fill">
              <a:extLst>
                <a:ext uri="{FF2B5EF4-FFF2-40B4-BE49-F238E27FC236}">
                  <a16:creationId xmlns:a16="http://schemas.microsoft.com/office/drawing/2014/main" id="{EAF53914-C07E-A605-DE00-A7CA6290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07565" y="3626345"/>
              <a:ext cx="2326429" cy="13346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9A4593-AC86-7193-B99B-271AA905EE41}"/>
                </a:ext>
              </a:extLst>
            </p:cNvPr>
            <p:cNvSpPr txBox="1"/>
            <p:nvPr/>
          </p:nvSpPr>
          <p:spPr>
            <a:xfrm>
              <a:off x="10033819" y="3411302"/>
              <a:ext cx="16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Bank Statement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FD28D91-7EAF-1493-5655-2D6281A4E5D2}"/>
              </a:ext>
            </a:extLst>
          </p:cNvPr>
          <p:cNvGrpSpPr/>
          <p:nvPr/>
        </p:nvGrpSpPr>
        <p:grpSpPr>
          <a:xfrm>
            <a:off x="-1730422" y="-704850"/>
            <a:ext cx="7095983" cy="8134350"/>
            <a:chOff x="7415604" y="1019166"/>
            <a:chExt cx="4643910" cy="53234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061983-5984-B8B4-5F33-2D5ADA92E7D8}"/>
                </a:ext>
              </a:extLst>
            </p:cNvPr>
            <p:cNvSpPr/>
            <p:nvPr/>
          </p:nvSpPr>
          <p:spPr>
            <a:xfrm>
              <a:off x="7415604" y="1019166"/>
              <a:ext cx="4643910" cy="53234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9A09B3-A9CB-DD2C-40AB-F14CEADB4680}"/>
                </a:ext>
              </a:extLst>
            </p:cNvPr>
            <p:cNvGrpSpPr/>
            <p:nvPr/>
          </p:nvGrpSpPr>
          <p:grpSpPr>
            <a:xfrm>
              <a:off x="8702538" y="2322951"/>
              <a:ext cx="2803160" cy="2803160"/>
              <a:chOff x="3822712" y="3161962"/>
              <a:chExt cx="2438400" cy="2438400"/>
            </a:xfrm>
          </p:grpSpPr>
          <p:pic>
            <p:nvPicPr>
              <p:cNvPr id="5" name="Picture 4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E9AEC2D-3188-CEEE-2507-55B43D7B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2712" y="3161962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20358247-ED3A-47DE-8BBD-9EA38A6C0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074"/>
              <a:stretch/>
            </p:blipFill>
            <p:spPr>
              <a:xfrm>
                <a:off x="4104247" y="4621563"/>
                <a:ext cx="765445" cy="71129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DD512B-8384-1A4D-375E-055320621280}"/>
                  </a:ext>
                </a:extLst>
              </p:cNvPr>
              <p:cNvSpPr/>
              <p:nvPr/>
            </p:nvSpPr>
            <p:spPr>
              <a:xfrm>
                <a:off x="5027385" y="4523370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1D7DE2-6894-700D-7D54-C544D878B7D5}"/>
                  </a:ext>
                </a:extLst>
              </p:cNvPr>
              <p:cNvSpPr/>
              <p:nvPr/>
            </p:nvSpPr>
            <p:spPr>
              <a:xfrm>
                <a:off x="5027385" y="5014026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596690-866D-2445-59C7-BD008E36BE05}"/>
                  </a:ext>
                </a:extLst>
              </p:cNvPr>
              <p:cNvSpPr/>
              <p:nvPr/>
            </p:nvSpPr>
            <p:spPr>
              <a:xfrm>
                <a:off x="5027385" y="525933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8AFF156-E5E9-4D8B-91B4-A95E87E929E1}"/>
                  </a:ext>
                </a:extLst>
              </p:cNvPr>
              <p:cNvCxnSpPr/>
              <p:nvPr/>
            </p:nvCxnSpPr>
            <p:spPr>
              <a:xfrm>
                <a:off x="5071379" y="484505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985F1F3-26B4-8648-22B1-84DADABA2BBB}"/>
                  </a:ext>
                </a:extLst>
              </p:cNvPr>
              <p:cNvCxnSpPr/>
              <p:nvPr/>
            </p:nvCxnSpPr>
            <p:spPr>
              <a:xfrm>
                <a:off x="5071379" y="411480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A6C357-2589-DDD1-4A80-45AE67BAEF58}"/>
                  </a:ext>
                </a:extLst>
              </p:cNvPr>
              <p:cNvCxnSpPr/>
              <p:nvPr/>
            </p:nvCxnSpPr>
            <p:spPr>
              <a:xfrm>
                <a:off x="5071379" y="3899917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9A75A8-3CFD-39EE-A886-A4DAF00ED57C}"/>
                  </a:ext>
                </a:extLst>
              </p:cNvPr>
              <p:cNvCxnSpPr/>
              <p:nvPr/>
            </p:nvCxnSpPr>
            <p:spPr>
              <a:xfrm>
                <a:off x="5071379" y="3463925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BA47F-0FED-B449-3EF8-022AE85EEFE9}"/>
                  </a:ext>
                </a:extLst>
              </p:cNvPr>
              <p:cNvSpPr/>
              <p:nvPr/>
            </p:nvSpPr>
            <p:spPr>
              <a:xfrm>
                <a:off x="5027385" y="360517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-186417"/>
            <a:ext cx="3305175" cy="1325563"/>
          </a:xfrm>
        </p:spPr>
        <p:txBody>
          <a:bodyPr/>
          <a:lstStyle/>
          <a:p>
            <a:r>
              <a:rPr lang="en-US" b="1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b="1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858" y="726062"/>
            <a:ext cx="4124325" cy="5711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A practical system must: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41CE3D-DA74-3170-62EF-C2AAB84B9B59}"/>
              </a:ext>
            </a:extLst>
          </p:cNvPr>
          <p:cNvSpPr txBox="1"/>
          <p:nvPr/>
        </p:nvSpPr>
        <p:spPr>
          <a:xfrm>
            <a:off x="5635247" y="1737598"/>
            <a:ext cx="61580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Support existing identity documents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Not require new trusted parties for issuance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Be easily programmable for new use cases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8282A7-F5ED-C101-A203-0D1124A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0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F43012-7F72-48BE-973F-7EDF634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4" y="-235922"/>
            <a:ext cx="10515600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FAC09F-9BEE-4AA9-323A-6A2C768E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4" y="824541"/>
            <a:ext cx="6560682" cy="5933706"/>
          </a:xfr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Microbenchmarks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Benchmarked bulletin membership + 1 gadget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Case study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Wrote an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Android app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that dumps passports. Wrote a SNARK for US passport validity. Benchmarked proofs.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	Show &lt; 300ms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	Proofs ~1KiB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	Verify &lt; 10ms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Takeaway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Fast enough to run on your phone in the real world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459FD6FC-C8B4-438D-3A90-D66334338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" t="1525" r="5244" b="70150"/>
          <a:stretch/>
        </p:blipFill>
        <p:spPr>
          <a:xfrm>
            <a:off x="6096000" y="339396"/>
            <a:ext cx="5791405" cy="1325563"/>
          </a:xfrm>
          <a:prstGeom prst="rect">
            <a:avLst/>
          </a:prstGeom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411399C7-915E-F17D-A62A-77DFE54B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796"/>
          <a:stretch/>
        </p:blipFill>
        <p:spPr>
          <a:xfrm>
            <a:off x="4138774" y="3793328"/>
            <a:ext cx="7984142" cy="936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668B1C-80D2-65A3-3D12-62F57CA48772}"/>
              </a:ext>
            </a:extLst>
          </p:cNvPr>
          <p:cNvSpPr/>
          <p:nvPr/>
        </p:nvSpPr>
        <p:spPr>
          <a:xfrm>
            <a:off x="1178533" y="3514726"/>
            <a:ext cx="2559749" cy="128905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9BAD3-DD54-BB71-1046-3E8D1771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4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F43012-7F72-48BE-973F-7EDF634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56570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Extensions &amp; future work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79331-E5CE-80E7-0F2B-DEA2FF2C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481246"/>
            <a:ext cx="6656570" cy="53133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More identity sources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No limits on what we can use. DKIM to prove email ownership. DECO/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TLSNotary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to prove web account ownership.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More show statements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Prove you live in a specific voting district. Even if expensive, you only prove once.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Faster primitives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New ZK crypto is coming out all the time</a:t>
            </a:r>
          </a:p>
          <a:p>
            <a:pPr marL="0" indent="0">
              <a:lnSpc>
                <a:spcPct val="120000"/>
              </a:lnSpc>
              <a:buNone/>
            </a:pPr>
            <a:endParaRPr lang="en-US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BBFA949-2127-2F3C-4ED6-B74A2F2E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79" y="1604919"/>
            <a:ext cx="1945179" cy="194517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4EF0844-3B33-8E9F-1482-71C28325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018" y="3513897"/>
            <a:ext cx="1594566" cy="159456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17BE057-96FB-4265-0ADB-A236660C9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920" y="5108463"/>
            <a:ext cx="1686098" cy="1686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69A64-F574-1550-475B-8DAF175A93AD}"/>
              </a:ext>
            </a:extLst>
          </p:cNvPr>
          <p:cNvSpPr txBox="1"/>
          <p:nvPr/>
        </p:nvSpPr>
        <p:spPr>
          <a:xfrm>
            <a:off x="9596216" y="12243"/>
            <a:ext cx="2595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TODO: pare down or delete. top priority is point #1. And: this is very </a:t>
            </a:r>
            <a:r>
              <a:rPr lang="en-US" err="1"/>
              <a:t>flesible</a:t>
            </a:r>
            <a:r>
              <a:rPr lang="en-US"/>
              <a:t>. you can swap out the SNARK scheme, the statements, the identity types,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7B76F-C4A2-6A8F-24B8-4CEBFE33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F43012-7F72-48BE-973F-7EDF634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42360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Conclusion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79331-E5CE-80E7-0F2B-DEA2FF2C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824986"/>
            <a:ext cx="6656570" cy="42561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6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We built a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fast, flexible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anonymous credentials scheme.</a:t>
            </a:r>
          </a:p>
          <a:p>
            <a:pPr marL="0" indent="0">
              <a:lnSpc>
                <a:spcPct val="100000"/>
              </a:lnSpc>
              <a:spcBef>
                <a:spcPts val="46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Any part can be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swapped out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(hash, proof system, tree/sig)</a:t>
            </a:r>
          </a:p>
          <a:p>
            <a:pPr marL="0" indent="0">
              <a:lnSpc>
                <a:spcPct val="100000"/>
              </a:lnSpc>
              <a:spcBef>
                <a:spcPts val="46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This is all possible due to general purpose </a:t>
            </a:r>
            <a:r>
              <a:rPr lang="en-US" b="1" err="1">
                <a:latin typeface="Fira Sans" panose="020B0503050000020004" pitchFamily="34" charset="0"/>
                <a:ea typeface="Fira Sans" panose="020B0503050000020004" pitchFamily="34" charset="0"/>
              </a:rPr>
              <a:t>zkSNARKs</a:t>
            </a:r>
            <a:endParaRPr lang="en-US" b="1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14582DD-B119-909A-7041-1454F9A8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324" y="3623765"/>
            <a:ext cx="1839497" cy="183949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C6B355-E9B5-B97C-D5CA-05393812F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05" y="2565712"/>
            <a:ext cx="1726576" cy="172657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4CE28C7-EA66-BCFD-1729-1199A9C4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189" y="1394738"/>
            <a:ext cx="1963766" cy="1963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9FC9357-5974-C676-DD1A-184929CEF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204" y="4543514"/>
            <a:ext cx="1953793" cy="1953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1D50D-928F-332B-1AFA-EFA3957C2FDE}"/>
              </a:ext>
            </a:extLst>
          </p:cNvPr>
          <p:cNvSpPr txBox="1"/>
          <p:nvPr/>
        </p:nvSpPr>
        <p:spPr>
          <a:xfrm>
            <a:off x="9407836" y="439669"/>
            <a:ext cx="26496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800">
                <a:latin typeface="Fira Sans" panose="020B0503050000020004" pitchFamily="34" charset="0"/>
                <a:ea typeface="Fira Sans" panose="020B0503050000020004" pitchFamily="34" charset="0"/>
              </a:rPr>
              <a:t>Show &lt; 300ms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>
                <a:latin typeface="Fira Sans" panose="020B0503050000020004" pitchFamily="34" charset="0"/>
                <a:ea typeface="Fira Sans" panose="020B0503050000020004" pitchFamily="34" charset="0"/>
              </a:rPr>
              <a:t>Proofs ~1KiB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>
                <a:latin typeface="Fira Sans" panose="020B0503050000020004" pitchFamily="34" charset="0"/>
                <a:ea typeface="Fira Sans" panose="020B0503050000020004" pitchFamily="34" charset="0"/>
              </a:rPr>
              <a:t>Verify &lt; 10ms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613552-DA2A-3998-20FD-EBA6E2FD6E1B}"/>
              </a:ext>
            </a:extLst>
          </p:cNvPr>
          <p:cNvSpPr/>
          <p:nvPr/>
        </p:nvSpPr>
        <p:spPr>
          <a:xfrm>
            <a:off x="9384119" y="436979"/>
            <a:ext cx="2503082" cy="1384995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710D94-2B9A-53AA-AC3E-CBC85917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274" y="6721475"/>
            <a:ext cx="10293124" cy="57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F0EC6-CA89-6973-8439-DD8E3064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6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FD28D91-7EAF-1493-5655-2D6281A4E5D2}"/>
              </a:ext>
            </a:extLst>
          </p:cNvPr>
          <p:cNvGrpSpPr/>
          <p:nvPr/>
        </p:nvGrpSpPr>
        <p:grpSpPr>
          <a:xfrm>
            <a:off x="-1730422" y="-704850"/>
            <a:ext cx="7095983" cy="8134350"/>
            <a:chOff x="7415604" y="1019166"/>
            <a:chExt cx="4643910" cy="53234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061983-5984-B8B4-5F33-2D5ADA92E7D8}"/>
                </a:ext>
              </a:extLst>
            </p:cNvPr>
            <p:cNvSpPr/>
            <p:nvPr/>
          </p:nvSpPr>
          <p:spPr>
            <a:xfrm>
              <a:off x="7415604" y="1019166"/>
              <a:ext cx="4643910" cy="53234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9A09B3-A9CB-DD2C-40AB-F14CEADB4680}"/>
                </a:ext>
              </a:extLst>
            </p:cNvPr>
            <p:cNvGrpSpPr/>
            <p:nvPr/>
          </p:nvGrpSpPr>
          <p:grpSpPr>
            <a:xfrm>
              <a:off x="8702538" y="2322951"/>
              <a:ext cx="2803160" cy="2803160"/>
              <a:chOff x="3822712" y="3161962"/>
              <a:chExt cx="2438400" cy="2438400"/>
            </a:xfrm>
          </p:grpSpPr>
          <p:pic>
            <p:nvPicPr>
              <p:cNvPr id="5" name="Picture 4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E9AEC2D-3188-CEEE-2507-55B43D7B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2712" y="3161962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20358247-ED3A-47DE-8BBD-9EA38A6C0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074"/>
              <a:stretch/>
            </p:blipFill>
            <p:spPr>
              <a:xfrm>
                <a:off x="4104247" y="4621563"/>
                <a:ext cx="765445" cy="71129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DD512B-8384-1A4D-375E-055320621280}"/>
                  </a:ext>
                </a:extLst>
              </p:cNvPr>
              <p:cNvSpPr/>
              <p:nvPr/>
            </p:nvSpPr>
            <p:spPr>
              <a:xfrm>
                <a:off x="5027385" y="4523370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1D7DE2-6894-700D-7D54-C544D878B7D5}"/>
                  </a:ext>
                </a:extLst>
              </p:cNvPr>
              <p:cNvSpPr/>
              <p:nvPr/>
            </p:nvSpPr>
            <p:spPr>
              <a:xfrm>
                <a:off x="5027385" y="5014026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596690-866D-2445-59C7-BD008E36BE05}"/>
                  </a:ext>
                </a:extLst>
              </p:cNvPr>
              <p:cNvSpPr/>
              <p:nvPr/>
            </p:nvSpPr>
            <p:spPr>
              <a:xfrm>
                <a:off x="5027385" y="525933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8AFF156-E5E9-4D8B-91B4-A95E87E929E1}"/>
                  </a:ext>
                </a:extLst>
              </p:cNvPr>
              <p:cNvCxnSpPr/>
              <p:nvPr/>
            </p:nvCxnSpPr>
            <p:spPr>
              <a:xfrm>
                <a:off x="5071379" y="484505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985F1F3-26B4-8648-22B1-84DADABA2BBB}"/>
                  </a:ext>
                </a:extLst>
              </p:cNvPr>
              <p:cNvCxnSpPr/>
              <p:nvPr/>
            </p:nvCxnSpPr>
            <p:spPr>
              <a:xfrm>
                <a:off x="5071379" y="411480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A6C357-2589-DDD1-4A80-45AE67BAEF58}"/>
                  </a:ext>
                </a:extLst>
              </p:cNvPr>
              <p:cNvCxnSpPr/>
              <p:nvPr/>
            </p:nvCxnSpPr>
            <p:spPr>
              <a:xfrm>
                <a:off x="5071379" y="3899917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9A75A8-3CFD-39EE-A886-A4DAF00ED57C}"/>
                  </a:ext>
                </a:extLst>
              </p:cNvPr>
              <p:cNvCxnSpPr/>
              <p:nvPr/>
            </p:nvCxnSpPr>
            <p:spPr>
              <a:xfrm>
                <a:off x="5071379" y="3463925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BA47F-0FED-B449-3EF8-022AE85EEFE9}"/>
                  </a:ext>
                </a:extLst>
              </p:cNvPr>
              <p:cNvSpPr/>
              <p:nvPr/>
            </p:nvSpPr>
            <p:spPr>
              <a:xfrm>
                <a:off x="5027385" y="360517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141CE3D-DA74-3170-62EF-C2AAB84B9B59}"/>
              </a:ext>
            </a:extLst>
          </p:cNvPr>
          <p:cNvSpPr txBox="1"/>
          <p:nvPr/>
        </p:nvSpPr>
        <p:spPr>
          <a:xfrm>
            <a:off x="5860104" y="2501955"/>
            <a:ext cx="633189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>
                <a:latin typeface="Fira Sans" panose="020B0503050000020004" pitchFamily="34" charset="0"/>
                <a:ea typeface="Fira Sans" panose="020B0503050000020004" pitchFamily="34" charset="0"/>
              </a:rPr>
              <a:t>Support for existing identity documents</a:t>
            </a:r>
          </a:p>
          <a:p>
            <a:pPr marL="9525"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>
                <a:latin typeface="Fira Sans" panose="020B0503050000020004" pitchFamily="34" charset="0"/>
                <a:ea typeface="Fira Sans" panose="020B0503050000020004" pitchFamily="34" charset="0"/>
              </a:rPr>
              <a:t>No new trusted parties</a:t>
            </a:r>
          </a:p>
          <a:p>
            <a:pPr marL="9525"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>
                <a:latin typeface="Fira Sans" panose="020B0503050000020004" pitchFamily="34" charset="0"/>
                <a:ea typeface="Fira Sans" panose="020B0503050000020004" pitchFamily="34" charset="0"/>
              </a:rPr>
              <a:t>Programmable w/o needing cryptographers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D0DEBFA-03EF-6E4A-81E7-05A170E39140}"/>
              </a:ext>
            </a:extLst>
          </p:cNvPr>
          <p:cNvSpPr txBox="1">
            <a:spLocks/>
          </p:cNvSpPr>
          <p:nvPr/>
        </p:nvSpPr>
        <p:spPr>
          <a:xfrm>
            <a:off x="5330286" y="653324"/>
            <a:ext cx="6861714" cy="19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b="1" spc="-300" dirty="0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sz="3300" b="1" spc="-300" dirty="0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  <a:br>
              <a:rPr lang="en-US" spc="-300" dirty="0"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en-US" sz="2900" dirty="0">
                <a:latin typeface="Fira Sans" panose="020B0503050000020004" pitchFamily="34" charset="0"/>
                <a:ea typeface="Fira Sans" panose="020B0503050000020004" pitchFamily="34" charset="0"/>
              </a:rPr>
              <a:t>Flexible Anonymous Credentials from </a:t>
            </a:r>
            <a:r>
              <a:rPr lang="en-US" sz="2900" dirty="0" err="1">
                <a:latin typeface="Fira Sans" panose="020B0503050000020004" pitchFamily="34" charset="0"/>
                <a:ea typeface="Fira Sans" panose="020B0503050000020004" pitchFamily="34" charset="0"/>
              </a:rPr>
              <a:t>zkSNARKs</a:t>
            </a:r>
            <a:r>
              <a:rPr lang="en-US" sz="2900" dirty="0">
                <a:latin typeface="Fira Sans" panose="020B0503050000020004" pitchFamily="34" charset="0"/>
                <a:ea typeface="Fira Sans" panose="020B0503050000020004" pitchFamily="34" charset="0"/>
              </a:rPr>
              <a:t> and Existing Identity Infrastructure</a:t>
            </a:r>
            <a:endParaRPr lang="en-US" sz="2900" spc="-3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51BA3-A8C1-3CA3-2F6F-3AC9EB53C5A0}"/>
              </a:ext>
            </a:extLst>
          </p:cNvPr>
          <p:cNvSpPr txBox="1"/>
          <p:nvPr/>
        </p:nvSpPr>
        <p:spPr>
          <a:xfrm>
            <a:off x="5128376" y="5871150"/>
            <a:ext cx="470673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https://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ia.cr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/2022/878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https://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github.com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rozbb</a:t>
            </a:r>
            <a:r>
              <a:rPr lang="en-US" sz="2400">
                <a:latin typeface="Fira Sans Condensed Book" panose="020B0503050000020004" pitchFamily="34" charset="77"/>
                <a:ea typeface="Fira Sans" panose="020B0503050000020004" pitchFamily="34" charset="0"/>
              </a:rPr>
              <a:t>/</a:t>
            </a:r>
            <a:r>
              <a:rPr lang="en-US" sz="2400" err="1">
                <a:latin typeface="Fira Sans Condensed Book" panose="020B0503050000020004" pitchFamily="34" charset="77"/>
                <a:ea typeface="Fira Sans" panose="020B0503050000020004" pitchFamily="34" charset="0"/>
              </a:rPr>
              <a:t>zkcreds-rs</a:t>
            </a:r>
            <a:endParaRPr lang="en-US" sz="2400">
              <a:latin typeface="Fira Sans Condensed Book" panose="020B0503050000020004" pitchFamily="34" charset="77"/>
              <a:ea typeface="Fira Sans" panose="020B0503050000020004" pitchFamily="34" charset="0"/>
            </a:endParaRPr>
          </a:p>
        </p:txBody>
      </p:sp>
      <p:pic>
        <p:nvPicPr>
          <p:cNvPr id="31" name="Picture 3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E0B1261-D3AF-1418-D30D-4FD079078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32" y="5871150"/>
            <a:ext cx="438913" cy="438913"/>
          </a:xfrm>
          <a:prstGeom prst="rect">
            <a:avLst/>
          </a:prstGeom>
        </p:spPr>
      </p:pic>
      <p:pic>
        <p:nvPicPr>
          <p:cNvPr id="32" name="Picture 3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1002A856-DB88-D7B6-77B9-EDD359484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368" y="6340178"/>
            <a:ext cx="438913" cy="4389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C2B4D73-CA88-55FE-BF3D-049861D58A4C}"/>
              </a:ext>
            </a:extLst>
          </p:cNvPr>
          <p:cNvSpPr txBox="1"/>
          <p:nvPr/>
        </p:nvSpPr>
        <p:spPr>
          <a:xfrm>
            <a:off x="4528285" y="88101"/>
            <a:ext cx="6857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Fira Sans" panose="020B0503050000020004" pitchFamily="34" charset="0"/>
                <a:ea typeface="Fira Sans" panose="020B0503050000020004" pitchFamily="34" charset="0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9C2C7-0A82-5CFD-4D41-96A147C3798D}"/>
              </a:ext>
            </a:extLst>
          </p:cNvPr>
          <p:cNvSpPr txBox="1"/>
          <p:nvPr/>
        </p:nvSpPr>
        <p:spPr>
          <a:xfrm>
            <a:off x="0" y="6559634"/>
            <a:ext cx="2549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>
                <a:latin typeface="Fira Sans" panose="020B0503050000020004" pitchFamily="34" charset="0"/>
                <a:ea typeface="Fira Sans" panose="020B0503050000020004" pitchFamily="34" charset="0"/>
              </a:rPr>
              <a:t>Images from </a:t>
            </a:r>
            <a:r>
              <a:rPr lang="en-US" sz="1600" err="1">
                <a:latin typeface="Fira Sans" panose="020B0503050000020004" pitchFamily="34" charset="0"/>
                <a:ea typeface="Fira Sans" panose="020B0503050000020004" pitchFamily="34" charset="0"/>
              </a:rPr>
              <a:t>flaticon.com</a:t>
            </a:r>
            <a:endParaRPr lang="en-US" sz="16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5" name="Picture 14" descr="A person wearing glasses and a black shirt&#10;&#10;Description automatically generated with medium confidence">
            <a:extLst>
              <a:ext uri="{FF2B5EF4-FFF2-40B4-BE49-F238E27FC236}">
                <a16:creationId xmlns:a16="http://schemas.microsoft.com/office/drawing/2014/main" id="{E2831D47-41D2-92CD-69BA-8C9F5C9CF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357" y="4110235"/>
            <a:ext cx="1254163" cy="1672217"/>
          </a:xfrm>
          <a:prstGeom prst="rect">
            <a:avLst/>
          </a:prstGeom>
        </p:spPr>
      </p:pic>
      <p:pic>
        <p:nvPicPr>
          <p:cNvPr id="18" name="Picture 17" descr="A person in a striped shirt&#10;&#10;Description automatically generated">
            <a:extLst>
              <a:ext uri="{FF2B5EF4-FFF2-40B4-BE49-F238E27FC236}">
                <a16:creationId xmlns:a16="http://schemas.microsoft.com/office/drawing/2014/main" id="{94B94AC8-7252-8A62-6882-8648CE120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237252" y="4311289"/>
            <a:ext cx="1672218" cy="1254164"/>
          </a:xfrm>
          <a:prstGeom prst="rect">
            <a:avLst/>
          </a:prstGeom>
        </p:spPr>
      </p:pic>
      <p:pic>
        <p:nvPicPr>
          <p:cNvPr id="1028" name="Picture 4" descr="A picture of Jacob">
            <a:extLst>
              <a:ext uri="{FF2B5EF4-FFF2-40B4-BE49-F238E27FC236}">
                <a16:creationId xmlns:a16="http://schemas.microsoft.com/office/drawing/2014/main" id="{C5EFD04F-1DD5-1645-93D2-EF5F2A202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t="20001" r="15619" b="2710"/>
          <a:stretch/>
        </p:blipFill>
        <p:spPr bwMode="auto">
          <a:xfrm>
            <a:off x="7203318" y="4095437"/>
            <a:ext cx="1254164" cy="16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BCE5F0C-DD36-A70B-8E92-8D710D40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395" y="4102262"/>
            <a:ext cx="1254163" cy="167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66DC7A9-5FE3-4DE3-077D-ACA4F817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86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A054-3336-242A-7535-60F017B6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revoke credentials?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62AA-A15B-1C56-CF91-D1B87D892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95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can remove credentials from the issuance list</a:t>
            </a:r>
          </a:p>
          <a:p>
            <a:r>
              <a:rPr lang="en-US"/>
              <a:t>Only requires a mechanism for learning we need to revoke</a:t>
            </a:r>
          </a:p>
          <a:p>
            <a:pPr lvl="1"/>
            <a:r>
              <a:rPr lang="en-US"/>
              <a:t>Easy in some cases</a:t>
            </a:r>
          </a:p>
          <a:p>
            <a:pPr lvl="1"/>
            <a:r>
              <a:rPr lang="en-US"/>
              <a:t>Harder in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5A701-690C-86F7-7A85-40C47AF8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27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424848-833E-84E4-187F-1F47A89ED1DD}"/>
              </a:ext>
            </a:extLst>
          </p:cNvPr>
          <p:cNvGrpSpPr/>
          <p:nvPr/>
        </p:nvGrpSpPr>
        <p:grpSpPr>
          <a:xfrm>
            <a:off x="7337051" y="3976126"/>
            <a:ext cx="4380989" cy="2503531"/>
            <a:chOff x="6457781" y="2511360"/>
            <a:chExt cx="4380989" cy="2503531"/>
          </a:xfrm>
        </p:grpSpPr>
        <p:pic>
          <p:nvPicPr>
            <p:cNvPr id="5" name="Picture 4" descr="A picture containing screenshot, rectangle, square, colorfulness&#10;&#10;Description automatically generated">
              <a:extLst>
                <a:ext uri="{FF2B5EF4-FFF2-40B4-BE49-F238E27FC236}">
                  <a16:creationId xmlns:a16="http://schemas.microsoft.com/office/drawing/2014/main" id="{EFB4FE95-D05B-572D-B378-88084A14A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0304" y="2511360"/>
              <a:ext cx="2419041" cy="24190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12DEE6-F991-9C60-260B-5D34676EC202}"/>
                </a:ext>
              </a:extLst>
            </p:cNvPr>
            <p:cNvSpPr/>
            <p:nvPr/>
          </p:nvSpPr>
          <p:spPr>
            <a:xfrm>
              <a:off x="6457781" y="4125609"/>
              <a:ext cx="2874212" cy="88928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43B-1983-1CCC-D3F2-41E9961635DA}"/>
                </a:ext>
              </a:extLst>
            </p:cNvPr>
            <p:cNvGrpSpPr/>
            <p:nvPr/>
          </p:nvGrpSpPr>
          <p:grpSpPr>
            <a:xfrm>
              <a:off x="7259368" y="4262200"/>
              <a:ext cx="621596" cy="621596"/>
              <a:chOff x="2373146" y="1141852"/>
              <a:chExt cx="935205" cy="93520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6CBC38-8B6C-538E-639C-A4332A7A6D85}"/>
                  </a:ext>
                </a:extLst>
              </p:cNvPr>
              <p:cNvSpPr/>
              <p:nvPr/>
            </p:nvSpPr>
            <p:spPr>
              <a:xfrm>
                <a:off x="2373146" y="1141852"/>
                <a:ext cx="935205" cy="9352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58D3949D-0243-3BB4-4F40-08B5EA644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3146" y="1141852"/>
                <a:ext cx="935205" cy="935205"/>
              </a:xfrm>
              <a:prstGeom prst="rect">
                <a:avLst/>
              </a:prstGeom>
            </p:spPr>
          </p:pic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B437F25-24AF-23BC-88DC-C6D174AE4C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074"/>
              <a:stretch/>
            </p:blipFill>
            <p:spPr>
              <a:xfrm>
                <a:off x="2481124" y="1701656"/>
                <a:ext cx="293573" cy="27280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542530-A066-06D9-02C0-32AF6A864E13}"/>
                  </a:ext>
                </a:extLst>
              </p:cNvPr>
              <p:cNvSpPr/>
              <p:nvPr/>
            </p:nvSpPr>
            <p:spPr>
              <a:xfrm>
                <a:off x="2835177" y="1663996"/>
                <a:ext cx="407935" cy="56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969E60-B2FA-0D8E-D25A-AAE2604D963B}"/>
                  </a:ext>
                </a:extLst>
              </p:cNvPr>
              <p:cNvSpPr/>
              <p:nvPr/>
            </p:nvSpPr>
            <p:spPr>
              <a:xfrm>
                <a:off x="2835177" y="1852178"/>
                <a:ext cx="407935" cy="56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9F40AD-CA3A-502A-0B70-E7D9B50247CC}"/>
                  </a:ext>
                </a:extLst>
              </p:cNvPr>
              <p:cNvSpPr/>
              <p:nvPr/>
            </p:nvSpPr>
            <p:spPr>
              <a:xfrm>
                <a:off x="2835177" y="1946261"/>
                <a:ext cx="407935" cy="56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BF2FD5F-F876-53B6-79D3-88E4D5C58A0C}"/>
                  </a:ext>
                </a:extLst>
              </p:cNvPr>
              <p:cNvCxnSpPr/>
              <p:nvPr/>
            </p:nvCxnSpPr>
            <p:spPr>
              <a:xfrm>
                <a:off x="2852050" y="1787370"/>
                <a:ext cx="37505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C02BE7A-3668-76BD-ED3A-802860FCF892}"/>
                  </a:ext>
                </a:extLst>
              </p:cNvPr>
              <p:cNvCxnSpPr/>
              <p:nvPr/>
            </p:nvCxnSpPr>
            <p:spPr>
              <a:xfrm>
                <a:off x="2852050" y="1507296"/>
                <a:ext cx="37505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4F55D9C-FA44-9E1D-FF45-080710A5EBCB}"/>
                  </a:ext>
                </a:extLst>
              </p:cNvPr>
              <p:cNvCxnSpPr/>
              <p:nvPr/>
            </p:nvCxnSpPr>
            <p:spPr>
              <a:xfrm>
                <a:off x="2852050" y="1424881"/>
                <a:ext cx="37505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EA1DEB-1957-5688-7B3E-7BC91F2D2FBE}"/>
                  </a:ext>
                </a:extLst>
              </p:cNvPr>
              <p:cNvCxnSpPr/>
              <p:nvPr/>
            </p:nvCxnSpPr>
            <p:spPr>
              <a:xfrm>
                <a:off x="2852050" y="1257665"/>
                <a:ext cx="37505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50209-CBE6-8468-35FA-4C79644AC8E5}"/>
                  </a:ext>
                </a:extLst>
              </p:cNvPr>
              <p:cNvSpPr/>
              <p:nvPr/>
            </p:nvSpPr>
            <p:spPr>
              <a:xfrm>
                <a:off x="2835177" y="1311837"/>
                <a:ext cx="407935" cy="56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13E6F7-DA7B-6D91-4A85-65CAB1B6D883}"/>
                </a:ext>
              </a:extLst>
            </p:cNvPr>
            <p:cNvGrpSpPr/>
            <p:nvPr/>
          </p:nvGrpSpPr>
          <p:grpSpPr>
            <a:xfrm>
              <a:off x="6604475" y="4262200"/>
              <a:ext cx="621596" cy="621596"/>
              <a:chOff x="4850626" y="2483843"/>
              <a:chExt cx="621596" cy="62159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CE35BE-3BBD-2F45-9CD4-815D20B84812}"/>
                  </a:ext>
                </a:extLst>
              </p:cNvPr>
              <p:cNvSpPr/>
              <p:nvPr/>
            </p:nvSpPr>
            <p:spPr>
              <a:xfrm>
                <a:off x="4850626" y="2483843"/>
                <a:ext cx="621596" cy="621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BB1B689B-3826-B017-E5B4-C1F4BD317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0626" y="2483843"/>
                <a:ext cx="621596" cy="621596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1EFE05F-CBE9-DE2E-47AF-0386E3623A6D}"/>
                  </a:ext>
                </a:extLst>
              </p:cNvPr>
              <p:cNvSpPr/>
              <p:nvPr/>
            </p:nvSpPr>
            <p:spPr>
              <a:xfrm>
                <a:off x="5157721" y="2830893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72C0F9-2B06-DDAD-F57C-00DBAA79B5BD}"/>
                  </a:ext>
                </a:extLst>
              </p:cNvPr>
              <p:cNvSpPr/>
              <p:nvPr/>
            </p:nvSpPr>
            <p:spPr>
              <a:xfrm>
                <a:off x="5157721" y="2955970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FE7338-4163-0DAA-A3CE-325BECB677D5}"/>
                  </a:ext>
                </a:extLst>
              </p:cNvPr>
              <p:cNvSpPr/>
              <p:nvPr/>
            </p:nvSpPr>
            <p:spPr>
              <a:xfrm>
                <a:off x="5157721" y="3018504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DCB7E5E-4D9D-E4BC-668F-59C46FA59489}"/>
                  </a:ext>
                </a:extLst>
              </p:cNvPr>
              <p:cNvCxnSpPr/>
              <p:nvPr/>
            </p:nvCxnSpPr>
            <p:spPr>
              <a:xfrm>
                <a:off x="5168936" y="2912895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CEE71FF-465D-2CA1-185C-937496A91F79}"/>
                  </a:ext>
                </a:extLst>
              </p:cNvPr>
              <p:cNvCxnSpPr/>
              <p:nvPr/>
            </p:nvCxnSpPr>
            <p:spPr>
              <a:xfrm>
                <a:off x="5168936" y="2726740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CDFC326-9111-5797-7B54-F10F4B24EF2C}"/>
                  </a:ext>
                </a:extLst>
              </p:cNvPr>
              <p:cNvCxnSpPr/>
              <p:nvPr/>
            </p:nvCxnSpPr>
            <p:spPr>
              <a:xfrm>
                <a:off x="5168936" y="2671962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E74061-E1AA-DB40-DFEA-A0EE197BFAD7}"/>
                  </a:ext>
                </a:extLst>
              </p:cNvPr>
              <p:cNvCxnSpPr/>
              <p:nvPr/>
            </p:nvCxnSpPr>
            <p:spPr>
              <a:xfrm>
                <a:off x="5168936" y="2560820"/>
                <a:ext cx="249286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665FC1F-C924-1DB8-C30E-0D78148DB6C0}"/>
                  </a:ext>
                </a:extLst>
              </p:cNvPr>
              <p:cNvSpPr/>
              <p:nvPr/>
            </p:nvSpPr>
            <p:spPr>
              <a:xfrm>
                <a:off x="5157721" y="2596826"/>
                <a:ext cx="271139" cy="374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 descr="A cartoon of a person with a gold mouth&#10;&#10;Description automatically generated with low confidence">
                <a:extLst>
                  <a:ext uri="{FF2B5EF4-FFF2-40B4-BE49-F238E27FC236}">
                    <a16:creationId xmlns:a16="http://schemas.microsoft.com/office/drawing/2014/main" id="{F321FBDD-B019-6270-831F-B1177F1A6E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" t="5768" r="-1" b="-1"/>
              <a:stretch/>
            </p:blipFill>
            <p:spPr>
              <a:xfrm>
                <a:off x="4924489" y="2855924"/>
                <a:ext cx="199935" cy="188403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F23758-C0EE-F4DA-EA4A-6FCD9603CB2A}"/>
                </a:ext>
              </a:extLst>
            </p:cNvPr>
            <p:cNvSpPr txBox="1"/>
            <p:nvPr/>
          </p:nvSpPr>
          <p:spPr>
            <a:xfrm>
              <a:off x="9365290" y="4003135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>
                  <a:solidFill>
                    <a:schemeClr val="accent4">
                      <a:lumMod val="75000"/>
                    </a:schemeClr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Issuance list</a:t>
              </a:r>
            </a:p>
          </p:txBody>
        </p:sp>
      </p:grpSp>
      <p:sp>
        <p:nvSpPr>
          <p:cNvPr id="33" name="Multiply 32">
            <a:extLst>
              <a:ext uri="{FF2B5EF4-FFF2-40B4-BE49-F238E27FC236}">
                <a16:creationId xmlns:a16="http://schemas.microsoft.com/office/drawing/2014/main" id="{44F7B55C-5442-05B9-C685-7DE3CC53C331}"/>
              </a:ext>
            </a:extLst>
          </p:cNvPr>
          <p:cNvSpPr/>
          <p:nvPr/>
        </p:nvSpPr>
        <p:spPr>
          <a:xfrm>
            <a:off x="7361634" y="561227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7AC9F8-65E3-B193-4C6C-7A32394FEBF8}"/>
              </a:ext>
            </a:extLst>
          </p:cNvPr>
          <p:cNvGrpSpPr/>
          <p:nvPr/>
        </p:nvGrpSpPr>
        <p:grpSpPr>
          <a:xfrm>
            <a:off x="838200" y="3943454"/>
            <a:ext cx="2874212" cy="2085414"/>
            <a:chOff x="2286000" y="876300"/>
            <a:chExt cx="7620000" cy="5528768"/>
          </a:xfrm>
        </p:grpSpPr>
        <p:pic>
          <p:nvPicPr>
            <p:cNvPr id="35" name="Picture 6" descr="Opinion | George Tooker - The New York Times">
              <a:extLst>
                <a:ext uri="{FF2B5EF4-FFF2-40B4-BE49-F238E27FC236}">
                  <a16:creationId xmlns:a16="http://schemas.microsoft.com/office/drawing/2014/main" id="{EB5A0ECB-53F0-8AD5-4681-B3B8F8E70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876300"/>
              <a:ext cx="7620000" cy="510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A0E93B7-4BC9-E2AF-2E4D-61860FF91895}"/>
                </a:ext>
              </a:extLst>
            </p:cNvPr>
            <p:cNvSpPr txBox="1"/>
            <p:nvPr/>
          </p:nvSpPr>
          <p:spPr>
            <a:xfrm>
              <a:off x="2286000" y="6035736"/>
              <a:ext cx="76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b="0" i="0">
                  <a:effectLst/>
                </a:rPr>
                <a:t>Government Bureau,</a:t>
              </a:r>
              <a:r>
                <a:rPr lang="en-US"/>
                <a:t> </a:t>
              </a:r>
              <a:r>
                <a:rPr lang="en-US" b="0" i="0">
                  <a:effectLst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George Tooker</a:t>
              </a:r>
              <a:r>
                <a:rPr lang="en-US"/>
                <a:t>, 1</a:t>
              </a:r>
              <a:r>
                <a:rPr lang="en-US" b="0" i="0">
                  <a:effectLst/>
                </a:rPr>
                <a:t>956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58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roup 607">
            <a:extLst>
              <a:ext uri="{FF2B5EF4-FFF2-40B4-BE49-F238E27FC236}">
                <a16:creationId xmlns:a16="http://schemas.microsoft.com/office/drawing/2014/main" id="{B370A8B8-F225-C00A-1645-9396AFF7870E}"/>
              </a:ext>
            </a:extLst>
          </p:cNvPr>
          <p:cNvGrpSpPr/>
          <p:nvPr/>
        </p:nvGrpSpPr>
        <p:grpSpPr>
          <a:xfrm>
            <a:off x="5495993" y="168525"/>
            <a:ext cx="3906316" cy="2210643"/>
            <a:chOff x="5495993" y="168525"/>
            <a:chExt cx="3906316" cy="221064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F7525A0-0A23-416C-9390-F6DA7BEDA012}"/>
                </a:ext>
              </a:extLst>
            </p:cNvPr>
            <p:cNvGrpSpPr/>
            <p:nvPr/>
          </p:nvGrpSpPr>
          <p:grpSpPr>
            <a:xfrm>
              <a:off x="8165772" y="174844"/>
              <a:ext cx="1236537" cy="1236537"/>
              <a:chOff x="8063226" y="126129"/>
              <a:chExt cx="2344554" cy="2344554"/>
            </a:xfrm>
          </p:grpSpPr>
          <p:pic>
            <p:nvPicPr>
              <p:cNvPr id="117" name="Picture 1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C905EE0-55E4-9483-C3DB-4FCE91103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CB75A06-CF13-45CF-49B5-C036E21F4EA3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48C5D1B8-A9C1-4129-DA58-205FB546D4F7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96" name="Picture 195" descr="Icon&#10;&#10;Description automatically generated">
                    <a:extLst>
                      <a:ext uri="{FF2B5EF4-FFF2-40B4-BE49-F238E27FC236}">
                        <a16:creationId xmlns:a16="http://schemas.microsoft.com/office/drawing/2014/main" id="{E8A4C3E9-75EB-A043-6F0B-50CAEAB95D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214C4533-0D8C-C5F0-1805-8236E81EAE33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B7BE0CCD-A772-32C7-1D22-85AC86CCD303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93" name="Rounded Rectangle 192">
                    <a:extLst>
                      <a:ext uri="{FF2B5EF4-FFF2-40B4-BE49-F238E27FC236}">
                        <a16:creationId xmlns:a16="http://schemas.microsoft.com/office/drawing/2014/main" id="{9161737D-8E42-916C-101B-49F54EBBBC3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ounded Rectangle 193">
                    <a:extLst>
                      <a:ext uri="{FF2B5EF4-FFF2-40B4-BE49-F238E27FC236}">
                        <a16:creationId xmlns:a16="http://schemas.microsoft.com/office/drawing/2014/main" id="{F659470F-A40D-D420-E982-37BD82669427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ight Triangle 194">
                    <a:extLst>
                      <a:ext uri="{FF2B5EF4-FFF2-40B4-BE49-F238E27FC236}">
                        <a16:creationId xmlns:a16="http://schemas.microsoft.com/office/drawing/2014/main" id="{39B18342-A5E3-5966-2368-6D3F72735973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91" name="Picture 190" descr="Icon&#10;&#10;Description automatically generated">
                  <a:extLst>
                    <a:ext uri="{FF2B5EF4-FFF2-40B4-BE49-F238E27FC236}">
                      <a16:creationId xmlns:a16="http://schemas.microsoft.com/office/drawing/2014/main" id="{1FD362D9-64FA-8416-4D77-BBD8DE050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92" name="Picture 191" descr="Icon&#10;&#10;Description automatically generated">
                  <a:extLst>
                    <a:ext uri="{FF2B5EF4-FFF2-40B4-BE49-F238E27FC236}">
                      <a16:creationId xmlns:a16="http://schemas.microsoft.com/office/drawing/2014/main" id="{1B3BC85C-C58E-DDB9-E8BF-5241F4EC1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AEEB1285-AC85-8AC4-31D4-9D3CB37A30B7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45C210CB-97EB-4A4C-C06D-03626523F258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87" name="Picture 186" descr="Icon&#10;&#10;Description automatically generated">
                    <a:extLst>
                      <a:ext uri="{FF2B5EF4-FFF2-40B4-BE49-F238E27FC236}">
                        <a16:creationId xmlns:a16="http://schemas.microsoft.com/office/drawing/2014/main" id="{7234FA56-024E-1B31-1A79-ABE3443346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D927DCD1-BD2F-7610-6D54-B3ED64D9B0F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6FB72105-2D4D-0DA3-C27C-6A09F4882207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84" name="Rounded Rectangle 183">
                    <a:extLst>
                      <a:ext uri="{FF2B5EF4-FFF2-40B4-BE49-F238E27FC236}">
                        <a16:creationId xmlns:a16="http://schemas.microsoft.com/office/drawing/2014/main" id="{FFA9042C-288D-6A2F-6A24-14241D99E88A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Rounded Rectangle 184">
                    <a:extLst>
                      <a:ext uri="{FF2B5EF4-FFF2-40B4-BE49-F238E27FC236}">
                        <a16:creationId xmlns:a16="http://schemas.microsoft.com/office/drawing/2014/main" id="{4CB7C47C-C455-63FB-DF0B-FDA0BC567432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ight Triangle 185">
                    <a:extLst>
                      <a:ext uri="{FF2B5EF4-FFF2-40B4-BE49-F238E27FC236}">
                        <a16:creationId xmlns:a16="http://schemas.microsoft.com/office/drawing/2014/main" id="{E5DEAE61-BE7B-0E25-0F88-FE931B3C0FAB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82" name="Picture 181" descr="Icon&#10;&#10;Description automatically generated">
                  <a:extLst>
                    <a:ext uri="{FF2B5EF4-FFF2-40B4-BE49-F238E27FC236}">
                      <a16:creationId xmlns:a16="http://schemas.microsoft.com/office/drawing/2014/main" id="{E1A9E9F4-FD48-0783-CE90-DDEF4F998E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Icon&#10;&#10;Description automatically generated">
                  <a:extLst>
                    <a:ext uri="{FF2B5EF4-FFF2-40B4-BE49-F238E27FC236}">
                      <a16:creationId xmlns:a16="http://schemas.microsoft.com/office/drawing/2014/main" id="{C4C85F3B-D33E-039F-5C68-9DB5B4150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00192652-9E9D-18AA-BF5C-755FF321101F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19392508-2A41-4F0D-939F-C8BF65E794F7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78" name="Picture 177" descr="Icon&#10;&#10;Description automatically generated">
                    <a:extLst>
                      <a:ext uri="{FF2B5EF4-FFF2-40B4-BE49-F238E27FC236}">
                        <a16:creationId xmlns:a16="http://schemas.microsoft.com/office/drawing/2014/main" id="{C46932FD-E157-15AB-99D5-ECF39B3913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AC460F36-EC05-1C59-9AF6-1E5FFED6652D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819EC16F-A204-62B7-E5E1-871C1866CBBB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75" name="Rounded Rectangle 174">
                    <a:extLst>
                      <a:ext uri="{FF2B5EF4-FFF2-40B4-BE49-F238E27FC236}">
                        <a16:creationId xmlns:a16="http://schemas.microsoft.com/office/drawing/2014/main" id="{15010A36-88BB-E27F-B1EF-6E02F39F428E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ounded Rectangle 175">
                    <a:extLst>
                      <a:ext uri="{FF2B5EF4-FFF2-40B4-BE49-F238E27FC236}">
                        <a16:creationId xmlns:a16="http://schemas.microsoft.com/office/drawing/2014/main" id="{C834C704-F26D-1D06-49DD-12AC9975DC42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ight Triangle 176">
                    <a:extLst>
                      <a:ext uri="{FF2B5EF4-FFF2-40B4-BE49-F238E27FC236}">
                        <a16:creationId xmlns:a16="http://schemas.microsoft.com/office/drawing/2014/main" id="{BA426AC1-F12C-ED36-370E-CC28CEF1C02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73" name="Picture 172" descr="Icon&#10;&#10;Description automatically generated">
                  <a:extLst>
                    <a:ext uri="{FF2B5EF4-FFF2-40B4-BE49-F238E27FC236}">
                      <a16:creationId xmlns:a16="http://schemas.microsoft.com/office/drawing/2014/main" id="{BD26B83A-9252-62AC-0D75-C613D82DD1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Icon&#10;&#10;Description automatically generated">
                  <a:extLst>
                    <a:ext uri="{FF2B5EF4-FFF2-40B4-BE49-F238E27FC236}">
                      <a16:creationId xmlns:a16="http://schemas.microsoft.com/office/drawing/2014/main" id="{68601E40-40C7-9077-828E-577F033DED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F444C04-9D7E-8DED-3803-F01EFB4ABB9A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04964DA1-AF34-688C-86C2-B94055A85013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69" name="Picture 16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D79024A-7635-20E5-B7F1-2B6097A52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111D954-B6A8-25B6-FB71-92EE58318B83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75B69397-4FC1-A5F6-E505-48864EF5DA7E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66" name="Rounded Rectangle 165">
                    <a:extLst>
                      <a:ext uri="{FF2B5EF4-FFF2-40B4-BE49-F238E27FC236}">
                        <a16:creationId xmlns:a16="http://schemas.microsoft.com/office/drawing/2014/main" id="{B47ADBC3-B951-CC0F-EB25-6FB6F7731F5E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ounded Rectangle 166">
                    <a:extLst>
                      <a:ext uri="{FF2B5EF4-FFF2-40B4-BE49-F238E27FC236}">
                        <a16:creationId xmlns:a16="http://schemas.microsoft.com/office/drawing/2014/main" id="{1349BFF2-445F-2806-3BA4-2E4241A739E2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ight Triangle 167">
                    <a:extLst>
                      <a:ext uri="{FF2B5EF4-FFF2-40B4-BE49-F238E27FC236}">
                        <a16:creationId xmlns:a16="http://schemas.microsoft.com/office/drawing/2014/main" id="{B2E8161A-1F25-ACB9-68AE-C7AB00555F20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64" name="Picture 163" descr="Icon&#10;&#10;Description automatically generated">
                  <a:extLst>
                    <a:ext uri="{FF2B5EF4-FFF2-40B4-BE49-F238E27FC236}">
                      <a16:creationId xmlns:a16="http://schemas.microsoft.com/office/drawing/2014/main" id="{8E1D45C5-945E-052D-0E88-97B093D88E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65" name="Picture 164" descr="Icon&#10;&#10;Description automatically generated">
                  <a:extLst>
                    <a:ext uri="{FF2B5EF4-FFF2-40B4-BE49-F238E27FC236}">
                      <a16:creationId xmlns:a16="http://schemas.microsoft.com/office/drawing/2014/main" id="{7B3762A7-0CA1-7699-C434-0C9DD1FDD8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585199B7-B787-F9F5-E24F-070B6D561B1A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DAF8BCD9-E4C8-8F69-D6D3-E1F6F8AE2B30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60" name="Picture 159" descr="Icon&#10;&#10;Description automatically generated">
                    <a:extLst>
                      <a:ext uri="{FF2B5EF4-FFF2-40B4-BE49-F238E27FC236}">
                        <a16:creationId xmlns:a16="http://schemas.microsoft.com/office/drawing/2014/main" id="{978F8D0E-44BB-6CB6-65C0-A27747063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D4A97A42-411A-FB8A-1CA7-5EBD2A41B7D7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3FC49955-608D-ED0D-CDEF-A594F9C0BA3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57" name="Rounded Rectangle 156">
                    <a:extLst>
                      <a:ext uri="{FF2B5EF4-FFF2-40B4-BE49-F238E27FC236}">
                        <a16:creationId xmlns:a16="http://schemas.microsoft.com/office/drawing/2014/main" id="{6A79A8CD-481E-9DE8-89FA-CF799D1EB044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ounded Rectangle 157">
                    <a:extLst>
                      <a:ext uri="{FF2B5EF4-FFF2-40B4-BE49-F238E27FC236}">
                        <a16:creationId xmlns:a16="http://schemas.microsoft.com/office/drawing/2014/main" id="{0EDDFC7A-4D59-D1A3-5B6E-996DE1ACF93B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ight Triangle 158">
                    <a:extLst>
                      <a:ext uri="{FF2B5EF4-FFF2-40B4-BE49-F238E27FC236}">
                        <a16:creationId xmlns:a16="http://schemas.microsoft.com/office/drawing/2014/main" id="{1D76527A-F93F-F4D2-176E-969C0A14FB1E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55" name="Picture 154" descr="Icon&#10;&#10;Description automatically generated">
                  <a:extLst>
                    <a:ext uri="{FF2B5EF4-FFF2-40B4-BE49-F238E27FC236}">
                      <a16:creationId xmlns:a16="http://schemas.microsoft.com/office/drawing/2014/main" id="{80038DEF-9016-CD7F-BB36-7F18334AC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Icon&#10;&#10;Description automatically generated">
                  <a:extLst>
                    <a:ext uri="{FF2B5EF4-FFF2-40B4-BE49-F238E27FC236}">
                      <a16:creationId xmlns:a16="http://schemas.microsoft.com/office/drawing/2014/main" id="{A4031990-93AE-9949-7713-0F6F76B65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E55C0E09-FFD6-7FAB-1ECE-D048AAAB2BB1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B6E8FEE-2476-A184-0274-593099A189AF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51" name="Picture 150" descr="Icon&#10;&#10;Description automatically generated">
                    <a:extLst>
                      <a:ext uri="{FF2B5EF4-FFF2-40B4-BE49-F238E27FC236}">
                        <a16:creationId xmlns:a16="http://schemas.microsoft.com/office/drawing/2014/main" id="{421582EF-FDDD-EB89-FB1A-1156547FA8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D88D81BC-324E-41A4-7CC1-D70964C05484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18036D15-32FA-6971-5188-16DF9A481719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48" name="Rounded Rectangle 147">
                    <a:extLst>
                      <a:ext uri="{FF2B5EF4-FFF2-40B4-BE49-F238E27FC236}">
                        <a16:creationId xmlns:a16="http://schemas.microsoft.com/office/drawing/2014/main" id="{53367454-B2F6-7BB3-1161-5C1CD3B9B2C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ounded Rectangle 148">
                    <a:extLst>
                      <a:ext uri="{FF2B5EF4-FFF2-40B4-BE49-F238E27FC236}">
                        <a16:creationId xmlns:a16="http://schemas.microsoft.com/office/drawing/2014/main" id="{8147B098-D2EB-F0B8-E89A-FF8DAF486545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ight Triangle 149">
                    <a:extLst>
                      <a:ext uri="{FF2B5EF4-FFF2-40B4-BE49-F238E27FC236}">
                        <a16:creationId xmlns:a16="http://schemas.microsoft.com/office/drawing/2014/main" id="{918ECDAE-746A-93CD-4205-51D95F4E7F78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46" name="Picture 145" descr="Icon&#10;&#10;Description automatically generated">
                  <a:extLst>
                    <a:ext uri="{FF2B5EF4-FFF2-40B4-BE49-F238E27FC236}">
                      <a16:creationId xmlns:a16="http://schemas.microsoft.com/office/drawing/2014/main" id="{D120FC43-42EC-6F72-C321-E86D90C089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47" name="Picture 146" descr="Icon&#10;&#10;Description automatically generated">
                  <a:extLst>
                    <a:ext uri="{FF2B5EF4-FFF2-40B4-BE49-F238E27FC236}">
                      <a16:creationId xmlns:a16="http://schemas.microsoft.com/office/drawing/2014/main" id="{A2066F6C-6285-DB5E-1F36-D6E19AB40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D68B866C-A826-BD56-E718-991F0E3BF24F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B977B74F-F9CD-FC29-22F3-9BCC15FC6E26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42" name="Picture 141" descr="Icon&#10;&#10;Description automatically generated">
                    <a:extLst>
                      <a:ext uri="{FF2B5EF4-FFF2-40B4-BE49-F238E27FC236}">
                        <a16:creationId xmlns:a16="http://schemas.microsoft.com/office/drawing/2014/main" id="{31EE0C2E-604E-E356-3B7A-491ED5B221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8FE0C67-574D-3CB7-13CF-10B6F721B214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A2F5A5C8-008F-DB5A-5F55-478E82F17387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39" name="Rounded Rectangle 138">
                    <a:extLst>
                      <a:ext uri="{FF2B5EF4-FFF2-40B4-BE49-F238E27FC236}">
                        <a16:creationId xmlns:a16="http://schemas.microsoft.com/office/drawing/2014/main" id="{7C4CEA5B-E0F9-673E-05B9-464C5C899CE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ounded Rectangle 139">
                    <a:extLst>
                      <a:ext uri="{FF2B5EF4-FFF2-40B4-BE49-F238E27FC236}">
                        <a16:creationId xmlns:a16="http://schemas.microsoft.com/office/drawing/2014/main" id="{19012BB0-EE0E-8424-435B-C2CC39C705D8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ight Triangle 140">
                    <a:extLst>
                      <a:ext uri="{FF2B5EF4-FFF2-40B4-BE49-F238E27FC236}">
                        <a16:creationId xmlns:a16="http://schemas.microsoft.com/office/drawing/2014/main" id="{38C40654-C75D-EC86-C892-641C2E721DC1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37" name="Picture 136" descr="Icon&#10;&#10;Description automatically generated">
                  <a:extLst>
                    <a:ext uri="{FF2B5EF4-FFF2-40B4-BE49-F238E27FC236}">
                      <a16:creationId xmlns:a16="http://schemas.microsoft.com/office/drawing/2014/main" id="{2BDA01FB-8F1B-3FF7-4510-D50ACAC7B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Icon&#10;&#10;Description automatically generated">
                  <a:extLst>
                    <a:ext uri="{FF2B5EF4-FFF2-40B4-BE49-F238E27FC236}">
                      <a16:creationId xmlns:a16="http://schemas.microsoft.com/office/drawing/2014/main" id="{5C2C5009-C228-1ED4-B58B-86E8438D93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4F1CA92D-007D-D3CA-53B5-0118D5FBE98B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5A6CF872-97CE-577A-0957-8C08179E793B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133" name="Picture 132" descr="Icon&#10;&#10;Description automatically generated">
                    <a:extLst>
                      <a:ext uri="{FF2B5EF4-FFF2-40B4-BE49-F238E27FC236}">
                        <a16:creationId xmlns:a16="http://schemas.microsoft.com/office/drawing/2014/main" id="{F3508035-112D-5A73-603E-F688607DCD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2E60788-A5FD-DA1B-B98E-4DF074DD862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32CF6DE6-E40B-8EA4-6162-587A35342CD7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130" name="Rounded Rectangle 129">
                    <a:extLst>
                      <a:ext uri="{FF2B5EF4-FFF2-40B4-BE49-F238E27FC236}">
                        <a16:creationId xmlns:a16="http://schemas.microsoft.com/office/drawing/2014/main" id="{78FCF6EC-62D3-2957-60D3-D8B94E6A944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8A76AEDB-D2BD-92A4-446B-3E541A56D3AE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ight Triangle 131">
                    <a:extLst>
                      <a:ext uri="{FF2B5EF4-FFF2-40B4-BE49-F238E27FC236}">
                        <a16:creationId xmlns:a16="http://schemas.microsoft.com/office/drawing/2014/main" id="{1F276C57-4D69-75EA-BA6A-FD2F6EF2C22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28" name="Picture 127" descr="Icon&#10;&#10;Description automatically generated">
                  <a:extLst>
                    <a:ext uri="{FF2B5EF4-FFF2-40B4-BE49-F238E27FC236}">
                      <a16:creationId xmlns:a16="http://schemas.microsoft.com/office/drawing/2014/main" id="{AE032E9C-9511-AACA-68B7-3AF2140FE1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129" name="Picture 128" descr="Icon&#10;&#10;Description automatically generated">
                  <a:extLst>
                    <a:ext uri="{FF2B5EF4-FFF2-40B4-BE49-F238E27FC236}">
                      <a16:creationId xmlns:a16="http://schemas.microsoft.com/office/drawing/2014/main" id="{9C43E4F3-6FF0-4524-AF5C-78144171B9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4CBF2225-4360-3F80-B328-B766ABD87242}"/>
                </a:ext>
              </a:extLst>
            </p:cNvPr>
            <p:cNvGrpSpPr/>
            <p:nvPr/>
          </p:nvGrpSpPr>
          <p:grpSpPr>
            <a:xfrm>
              <a:off x="8159328" y="1142631"/>
              <a:ext cx="1236537" cy="1236537"/>
              <a:chOff x="8063226" y="126129"/>
              <a:chExt cx="2344554" cy="2344554"/>
            </a:xfrm>
          </p:grpSpPr>
          <p:pic>
            <p:nvPicPr>
              <p:cNvPr id="199" name="Picture 19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D8F8DD5-3EDC-29D6-80BA-5EC335F62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32D73727-ADF7-DC04-EF49-A7B2205DBCBD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878612B9-1A4A-F0E2-0620-7543982C1F81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78" name="Picture 277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811ABE-0FF8-F6C4-2D29-319C1215A9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2A1BAF33-1A8F-E12E-A027-93E3287F15D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73B757C8-444A-C4B5-CEE1-DB6AD286B990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75" name="Rounded Rectangle 274">
                    <a:extLst>
                      <a:ext uri="{FF2B5EF4-FFF2-40B4-BE49-F238E27FC236}">
                        <a16:creationId xmlns:a16="http://schemas.microsoft.com/office/drawing/2014/main" id="{FBCB8B7D-C5B3-BC9E-4244-755096C57BF5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ounded Rectangle 275">
                    <a:extLst>
                      <a:ext uri="{FF2B5EF4-FFF2-40B4-BE49-F238E27FC236}">
                        <a16:creationId xmlns:a16="http://schemas.microsoft.com/office/drawing/2014/main" id="{2EF2E4D6-387F-CC56-53B9-90E2420F1DA8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Right Triangle 276">
                    <a:extLst>
                      <a:ext uri="{FF2B5EF4-FFF2-40B4-BE49-F238E27FC236}">
                        <a16:creationId xmlns:a16="http://schemas.microsoft.com/office/drawing/2014/main" id="{EB362EA2-57A5-D446-61EA-436C781A14B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73" name="Picture 272" descr="Icon&#10;&#10;Description automatically generated">
                  <a:extLst>
                    <a:ext uri="{FF2B5EF4-FFF2-40B4-BE49-F238E27FC236}">
                      <a16:creationId xmlns:a16="http://schemas.microsoft.com/office/drawing/2014/main" id="{39236BB6-B249-6B2C-CFBF-10E17C4E6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74" name="Picture 273" descr="Icon&#10;&#10;Description automatically generated">
                  <a:extLst>
                    <a:ext uri="{FF2B5EF4-FFF2-40B4-BE49-F238E27FC236}">
                      <a16:creationId xmlns:a16="http://schemas.microsoft.com/office/drawing/2014/main" id="{CF0D480D-DE4A-9365-751E-AE39A4B89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7B87AD1-688A-5283-98B1-693D76E859A8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AFD21A6B-F23D-9C23-FA43-F3F1A96E5B8F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69" name="Picture 268" descr="Icon&#10;&#10;Description automatically generated">
                    <a:extLst>
                      <a:ext uri="{FF2B5EF4-FFF2-40B4-BE49-F238E27FC236}">
                        <a16:creationId xmlns:a16="http://schemas.microsoft.com/office/drawing/2014/main" id="{C9AB0309-9299-51BA-B6EE-A9BA39D9E0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4EAB0EEC-FE02-7305-BAE3-A248A565ACCB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AE5DCE12-98B5-E21C-1177-25E047F2A33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66" name="Rounded Rectangle 265">
                    <a:extLst>
                      <a:ext uri="{FF2B5EF4-FFF2-40B4-BE49-F238E27FC236}">
                        <a16:creationId xmlns:a16="http://schemas.microsoft.com/office/drawing/2014/main" id="{BBAE06B2-86B0-12D8-2852-A067DFB6D5F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Rounded Rectangle 266">
                    <a:extLst>
                      <a:ext uri="{FF2B5EF4-FFF2-40B4-BE49-F238E27FC236}">
                        <a16:creationId xmlns:a16="http://schemas.microsoft.com/office/drawing/2014/main" id="{2D281EB0-5283-9982-D4B7-A5CF618B9E6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Right Triangle 267">
                    <a:extLst>
                      <a:ext uri="{FF2B5EF4-FFF2-40B4-BE49-F238E27FC236}">
                        <a16:creationId xmlns:a16="http://schemas.microsoft.com/office/drawing/2014/main" id="{A5242BAB-3272-E9CA-05F1-72BDD0D9A828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64" name="Picture 263" descr="Icon&#10;&#10;Description automatically generated">
                  <a:extLst>
                    <a:ext uri="{FF2B5EF4-FFF2-40B4-BE49-F238E27FC236}">
                      <a16:creationId xmlns:a16="http://schemas.microsoft.com/office/drawing/2014/main" id="{F5ECDB4F-3B80-5237-F692-7FF7BCDD9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65" name="Picture 264" descr="Icon&#10;&#10;Description automatically generated">
                  <a:extLst>
                    <a:ext uri="{FF2B5EF4-FFF2-40B4-BE49-F238E27FC236}">
                      <a16:creationId xmlns:a16="http://schemas.microsoft.com/office/drawing/2014/main" id="{4D3988CF-553B-7C43-07B1-1408A1909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E5F864D-E631-F61A-B430-87EC78B1A880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C6E6DBC7-1CEC-2BBF-330E-A2A220F35385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60" name="Picture 259" descr="Icon&#10;&#10;Description automatically generated">
                    <a:extLst>
                      <a:ext uri="{FF2B5EF4-FFF2-40B4-BE49-F238E27FC236}">
                        <a16:creationId xmlns:a16="http://schemas.microsoft.com/office/drawing/2014/main" id="{5F961AA4-2CBD-8095-AAAB-113B79AE36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2134AA03-84A4-60A1-CA22-FD4B00BB13A4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7F5EBABE-5128-284D-5B93-F5E10847F17B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57" name="Rounded Rectangle 256">
                    <a:extLst>
                      <a:ext uri="{FF2B5EF4-FFF2-40B4-BE49-F238E27FC236}">
                        <a16:creationId xmlns:a16="http://schemas.microsoft.com/office/drawing/2014/main" id="{F993B8B1-2964-1307-95FB-10878B455729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Rounded Rectangle 257">
                    <a:extLst>
                      <a:ext uri="{FF2B5EF4-FFF2-40B4-BE49-F238E27FC236}">
                        <a16:creationId xmlns:a16="http://schemas.microsoft.com/office/drawing/2014/main" id="{E755B2D7-792C-6FF4-F82E-AF7BC73B27B8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ight Triangle 258">
                    <a:extLst>
                      <a:ext uri="{FF2B5EF4-FFF2-40B4-BE49-F238E27FC236}">
                        <a16:creationId xmlns:a16="http://schemas.microsoft.com/office/drawing/2014/main" id="{4DF40D2E-08D2-8891-A30D-F874C3EDCA0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55" name="Picture 254" descr="Icon&#10;&#10;Description automatically generated">
                  <a:extLst>
                    <a:ext uri="{FF2B5EF4-FFF2-40B4-BE49-F238E27FC236}">
                      <a16:creationId xmlns:a16="http://schemas.microsoft.com/office/drawing/2014/main" id="{DD888FF0-BB63-FD53-7452-05C72CBC2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56" name="Picture 255" descr="Icon&#10;&#10;Description automatically generated">
                  <a:extLst>
                    <a:ext uri="{FF2B5EF4-FFF2-40B4-BE49-F238E27FC236}">
                      <a16:creationId xmlns:a16="http://schemas.microsoft.com/office/drawing/2014/main" id="{4B0140AE-C82C-539B-CA32-18B2B00C6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2A4B728E-24F0-300D-2D2B-C7D06832F260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765D7B77-C985-2760-BC09-604ABB6456B8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51" name="Picture 250" descr="Icon&#10;&#10;Description automatically generated">
                    <a:extLst>
                      <a:ext uri="{FF2B5EF4-FFF2-40B4-BE49-F238E27FC236}">
                        <a16:creationId xmlns:a16="http://schemas.microsoft.com/office/drawing/2014/main" id="{04831149-AFAD-F153-C2F9-DB83CB79EB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52" name="Rectangle 251">
                    <a:extLst>
                      <a:ext uri="{FF2B5EF4-FFF2-40B4-BE49-F238E27FC236}">
                        <a16:creationId xmlns:a16="http://schemas.microsoft.com/office/drawing/2014/main" id="{74CAD573-4FDB-A0A3-400E-2C24286F9931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DCA9686A-A8CE-147D-2734-0358C296A4F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48" name="Rounded Rectangle 247">
                    <a:extLst>
                      <a:ext uri="{FF2B5EF4-FFF2-40B4-BE49-F238E27FC236}">
                        <a16:creationId xmlns:a16="http://schemas.microsoft.com/office/drawing/2014/main" id="{446B0FC2-41BF-7C99-6ACC-73E389E7B380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ounded Rectangle 248">
                    <a:extLst>
                      <a:ext uri="{FF2B5EF4-FFF2-40B4-BE49-F238E27FC236}">
                        <a16:creationId xmlns:a16="http://schemas.microsoft.com/office/drawing/2014/main" id="{335EDDBE-A9A1-A835-52E7-B425CF1CB134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ight Triangle 249">
                    <a:extLst>
                      <a:ext uri="{FF2B5EF4-FFF2-40B4-BE49-F238E27FC236}">
                        <a16:creationId xmlns:a16="http://schemas.microsoft.com/office/drawing/2014/main" id="{616F5E68-8B6A-DA38-784B-F8F57D9C8F98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46" name="Picture 245" descr="Icon&#10;&#10;Description automatically generated">
                  <a:extLst>
                    <a:ext uri="{FF2B5EF4-FFF2-40B4-BE49-F238E27FC236}">
                      <a16:creationId xmlns:a16="http://schemas.microsoft.com/office/drawing/2014/main" id="{DD77BE6B-E4AE-7A68-4183-7842F329F9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Icon&#10;&#10;Description automatically generated">
                  <a:extLst>
                    <a:ext uri="{FF2B5EF4-FFF2-40B4-BE49-F238E27FC236}">
                      <a16:creationId xmlns:a16="http://schemas.microsoft.com/office/drawing/2014/main" id="{DBBEAD4C-9AE1-33A0-0403-7A4BA8CD7D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8A083F16-8557-9F23-8D97-4746534DDE62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95F32D11-3DA4-B247-906B-332AF98DE74A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42" name="Picture 241" descr="Icon&#10;&#10;Description automatically generated">
                    <a:extLst>
                      <a:ext uri="{FF2B5EF4-FFF2-40B4-BE49-F238E27FC236}">
                        <a16:creationId xmlns:a16="http://schemas.microsoft.com/office/drawing/2014/main" id="{60B5BC06-6EF8-7EA4-050C-62423CA312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CE4C5AE0-08FD-14DB-E789-A0AF57515D86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FFD5C3D2-329B-7CB7-DBFF-1163B747DA79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39" name="Rounded Rectangle 238">
                    <a:extLst>
                      <a:ext uri="{FF2B5EF4-FFF2-40B4-BE49-F238E27FC236}">
                        <a16:creationId xmlns:a16="http://schemas.microsoft.com/office/drawing/2014/main" id="{4D7B426B-82C0-CEDB-EDF1-C4998BFB8E3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ounded Rectangle 239">
                    <a:extLst>
                      <a:ext uri="{FF2B5EF4-FFF2-40B4-BE49-F238E27FC236}">
                        <a16:creationId xmlns:a16="http://schemas.microsoft.com/office/drawing/2014/main" id="{190C927B-DF59-260B-1899-8195BA8F0440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ight Triangle 240">
                    <a:extLst>
                      <a:ext uri="{FF2B5EF4-FFF2-40B4-BE49-F238E27FC236}">
                        <a16:creationId xmlns:a16="http://schemas.microsoft.com/office/drawing/2014/main" id="{C29FBF0E-A388-37FD-15CF-165C3346D6C9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37" name="Picture 236" descr="Icon&#10;&#10;Description automatically generated">
                  <a:extLst>
                    <a:ext uri="{FF2B5EF4-FFF2-40B4-BE49-F238E27FC236}">
                      <a16:creationId xmlns:a16="http://schemas.microsoft.com/office/drawing/2014/main" id="{36173BA9-BCE1-DAB3-E06C-A8ABBA29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38" name="Picture 237" descr="Icon&#10;&#10;Description automatically generated">
                  <a:extLst>
                    <a:ext uri="{FF2B5EF4-FFF2-40B4-BE49-F238E27FC236}">
                      <a16:creationId xmlns:a16="http://schemas.microsoft.com/office/drawing/2014/main" id="{5C6EE981-84B1-F815-09EC-C5B8DD5C5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489E82F4-FCBC-15E9-C4BC-84BC6C4E2E40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FF2D5456-F7CE-DBAB-EDC1-A83215E6799E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33" name="Picture 232" descr="Icon&#10;&#10;Description automatically generated">
                    <a:extLst>
                      <a:ext uri="{FF2B5EF4-FFF2-40B4-BE49-F238E27FC236}">
                        <a16:creationId xmlns:a16="http://schemas.microsoft.com/office/drawing/2014/main" id="{E506ACC7-672E-480B-270C-30D52E566B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5FB15DA4-65F1-3320-A656-C5BFE06AB296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B23798D5-AA50-ACB5-B904-6C9B5FC6BF3D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30" name="Rounded Rectangle 229">
                    <a:extLst>
                      <a:ext uri="{FF2B5EF4-FFF2-40B4-BE49-F238E27FC236}">
                        <a16:creationId xmlns:a16="http://schemas.microsoft.com/office/drawing/2014/main" id="{DE619D9C-1EDA-106B-8390-CF5271CC317F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Rounded Rectangle 230">
                    <a:extLst>
                      <a:ext uri="{FF2B5EF4-FFF2-40B4-BE49-F238E27FC236}">
                        <a16:creationId xmlns:a16="http://schemas.microsoft.com/office/drawing/2014/main" id="{33843ED6-20EC-156E-53AB-87639854301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Right Triangle 231">
                    <a:extLst>
                      <a:ext uri="{FF2B5EF4-FFF2-40B4-BE49-F238E27FC236}">
                        <a16:creationId xmlns:a16="http://schemas.microsoft.com/office/drawing/2014/main" id="{2A99DD12-6E4A-480B-2F64-52D3435C7102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28" name="Picture 227" descr="Icon&#10;&#10;Description automatically generated">
                  <a:extLst>
                    <a:ext uri="{FF2B5EF4-FFF2-40B4-BE49-F238E27FC236}">
                      <a16:creationId xmlns:a16="http://schemas.microsoft.com/office/drawing/2014/main" id="{E582F161-837C-370D-7266-F1B3970B8F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29" name="Picture 228" descr="Icon&#10;&#10;Description automatically generated">
                  <a:extLst>
                    <a:ext uri="{FF2B5EF4-FFF2-40B4-BE49-F238E27FC236}">
                      <a16:creationId xmlns:a16="http://schemas.microsoft.com/office/drawing/2014/main" id="{6F3351DD-C4EF-54F1-13B0-614BA06E28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C638CB2A-A804-75E0-BB64-3D152688C2D6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4D6D8932-54C8-12C0-459C-747C2363CDAE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24" name="Picture 223" descr="Icon&#10;&#10;Description automatically generated">
                    <a:extLst>
                      <a:ext uri="{FF2B5EF4-FFF2-40B4-BE49-F238E27FC236}">
                        <a16:creationId xmlns:a16="http://schemas.microsoft.com/office/drawing/2014/main" id="{1B051AD5-E25D-969A-8165-30C9342581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4F22C1D7-8C03-A3D3-FBFD-F99566309EDB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43C76C65-3CEF-2836-8112-C8448F2460B0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21" name="Rounded Rectangle 220">
                    <a:extLst>
                      <a:ext uri="{FF2B5EF4-FFF2-40B4-BE49-F238E27FC236}">
                        <a16:creationId xmlns:a16="http://schemas.microsoft.com/office/drawing/2014/main" id="{A12BA7B5-F009-DF8F-A336-BD45582A0CA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ounded Rectangle 221">
                    <a:extLst>
                      <a:ext uri="{FF2B5EF4-FFF2-40B4-BE49-F238E27FC236}">
                        <a16:creationId xmlns:a16="http://schemas.microsoft.com/office/drawing/2014/main" id="{F2A0A452-FDA3-4BB7-3F94-7B7FEADBDE06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ight Triangle 222">
                    <a:extLst>
                      <a:ext uri="{FF2B5EF4-FFF2-40B4-BE49-F238E27FC236}">
                        <a16:creationId xmlns:a16="http://schemas.microsoft.com/office/drawing/2014/main" id="{A495409B-E806-6B9D-EF76-0B3AFCD612FB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19" name="Picture 218" descr="Icon&#10;&#10;Description automatically generated">
                  <a:extLst>
                    <a:ext uri="{FF2B5EF4-FFF2-40B4-BE49-F238E27FC236}">
                      <a16:creationId xmlns:a16="http://schemas.microsoft.com/office/drawing/2014/main" id="{A7EC0F23-ECA1-04FE-7C1C-6241C4E62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20" name="Picture 219" descr="Icon&#10;&#10;Description automatically generated">
                  <a:extLst>
                    <a:ext uri="{FF2B5EF4-FFF2-40B4-BE49-F238E27FC236}">
                      <a16:creationId xmlns:a16="http://schemas.microsoft.com/office/drawing/2014/main" id="{6C5C5774-BB20-3A65-D5D1-57206043B8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B19D8B22-DBC2-6388-EC4E-DE3BC1050293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AACF44DB-8247-66E7-0852-CF0F11EA0B1F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15" name="Picture 214" descr="Icon&#10;&#10;Description automatically generated">
                    <a:extLst>
                      <a:ext uri="{FF2B5EF4-FFF2-40B4-BE49-F238E27FC236}">
                        <a16:creationId xmlns:a16="http://schemas.microsoft.com/office/drawing/2014/main" id="{D6352789-E693-3071-14F5-E7C6469C2F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6594520A-834F-1FCB-20DC-C7D166CE321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6026813-B561-4157-8C2B-7F77529BBB29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12" name="Rounded Rectangle 211">
                    <a:extLst>
                      <a:ext uri="{FF2B5EF4-FFF2-40B4-BE49-F238E27FC236}">
                        <a16:creationId xmlns:a16="http://schemas.microsoft.com/office/drawing/2014/main" id="{F4661ACC-533C-2E63-69CC-C3DE1EF6B103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ounded Rectangle 212">
                    <a:extLst>
                      <a:ext uri="{FF2B5EF4-FFF2-40B4-BE49-F238E27FC236}">
                        <a16:creationId xmlns:a16="http://schemas.microsoft.com/office/drawing/2014/main" id="{6CF1BA62-8501-6C86-FE55-819B7268E9F8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ight Triangle 213">
                    <a:extLst>
                      <a:ext uri="{FF2B5EF4-FFF2-40B4-BE49-F238E27FC236}">
                        <a16:creationId xmlns:a16="http://schemas.microsoft.com/office/drawing/2014/main" id="{019373EC-BF64-585A-89A9-CB6109D7DC7C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10" name="Picture 209" descr="Icon&#10;&#10;Description automatically generated">
                  <a:extLst>
                    <a:ext uri="{FF2B5EF4-FFF2-40B4-BE49-F238E27FC236}">
                      <a16:creationId xmlns:a16="http://schemas.microsoft.com/office/drawing/2014/main" id="{5776D907-AA12-8401-48D0-4CAE6C291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11" name="Picture 210" descr="Icon&#10;&#10;Description automatically generated">
                  <a:extLst>
                    <a:ext uri="{FF2B5EF4-FFF2-40B4-BE49-F238E27FC236}">
                      <a16:creationId xmlns:a16="http://schemas.microsoft.com/office/drawing/2014/main" id="{765CF8DB-FC6F-21FC-F346-4C9A198CB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A2C9A122-C27B-828A-49B8-134CCC3D7B87}"/>
                </a:ext>
              </a:extLst>
            </p:cNvPr>
            <p:cNvGrpSpPr/>
            <p:nvPr/>
          </p:nvGrpSpPr>
          <p:grpSpPr>
            <a:xfrm>
              <a:off x="6829628" y="168525"/>
              <a:ext cx="1236537" cy="1236537"/>
              <a:chOff x="8063226" y="126129"/>
              <a:chExt cx="2344554" cy="2344554"/>
            </a:xfrm>
          </p:grpSpPr>
          <p:pic>
            <p:nvPicPr>
              <p:cNvPr id="281" name="Picture 28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63002CA-7E06-00C6-0D14-953E92942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94D897D-CD82-E7B2-9242-CE1E63AD5C1F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991ABA3B-4A75-F0ED-240C-63CAE2AD58FB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60" name="Picture 359" descr="Icon&#10;&#10;Description automatically generated">
                    <a:extLst>
                      <a:ext uri="{FF2B5EF4-FFF2-40B4-BE49-F238E27FC236}">
                        <a16:creationId xmlns:a16="http://schemas.microsoft.com/office/drawing/2014/main" id="{FF17A9F0-2160-74C4-A835-DFFBB48C92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37B7A518-B385-6023-CDA6-B6012B9BFBC3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AC9599B9-DE01-D628-CA2D-31D054F158A6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57" name="Rounded Rectangle 356">
                    <a:extLst>
                      <a:ext uri="{FF2B5EF4-FFF2-40B4-BE49-F238E27FC236}">
                        <a16:creationId xmlns:a16="http://schemas.microsoft.com/office/drawing/2014/main" id="{EE7B8A37-E799-AC5D-EFC5-F58A23502266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ounded Rectangle 357">
                    <a:extLst>
                      <a:ext uri="{FF2B5EF4-FFF2-40B4-BE49-F238E27FC236}">
                        <a16:creationId xmlns:a16="http://schemas.microsoft.com/office/drawing/2014/main" id="{56A93575-CF16-24FE-7AA9-A3A8ADC92031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Right Triangle 358">
                    <a:extLst>
                      <a:ext uri="{FF2B5EF4-FFF2-40B4-BE49-F238E27FC236}">
                        <a16:creationId xmlns:a16="http://schemas.microsoft.com/office/drawing/2014/main" id="{ED8B45E5-32C9-B2E5-C6BC-1F34EA4BCA33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55" name="Picture 354" descr="Icon&#10;&#10;Description automatically generated">
                  <a:extLst>
                    <a:ext uri="{FF2B5EF4-FFF2-40B4-BE49-F238E27FC236}">
                      <a16:creationId xmlns:a16="http://schemas.microsoft.com/office/drawing/2014/main" id="{6E773A5E-F560-261D-68FF-6EB85C5B0F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56" name="Picture 355" descr="Icon&#10;&#10;Description automatically generated">
                  <a:extLst>
                    <a:ext uri="{FF2B5EF4-FFF2-40B4-BE49-F238E27FC236}">
                      <a16:creationId xmlns:a16="http://schemas.microsoft.com/office/drawing/2014/main" id="{DE913CBB-7777-E913-44DE-8CF5943A5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5D6C3F11-9B89-3A89-51EE-C3F005641CC5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C533D0C7-FC86-64B4-EE1B-477CCD49BF65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51" name="Picture 350" descr="Icon&#10;&#10;Description automatically generated">
                    <a:extLst>
                      <a:ext uri="{FF2B5EF4-FFF2-40B4-BE49-F238E27FC236}">
                        <a16:creationId xmlns:a16="http://schemas.microsoft.com/office/drawing/2014/main" id="{26902CB7-E343-80E9-1841-2E4E4CED81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5C1293FB-D1D1-2CF3-BE60-FB75A41C316A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5" name="Group 344">
                  <a:extLst>
                    <a:ext uri="{FF2B5EF4-FFF2-40B4-BE49-F238E27FC236}">
                      <a16:creationId xmlns:a16="http://schemas.microsoft.com/office/drawing/2014/main" id="{73DAFB7F-6BC2-3FED-B912-8DD3E087F63F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48" name="Rounded Rectangle 347">
                    <a:extLst>
                      <a:ext uri="{FF2B5EF4-FFF2-40B4-BE49-F238E27FC236}">
                        <a16:creationId xmlns:a16="http://schemas.microsoft.com/office/drawing/2014/main" id="{650FF941-123C-A8E6-6BC2-2A9053758CA5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Rounded Rectangle 348">
                    <a:extLst>
                      <a:ext uri="{FF2B5EF4-FFF2-40B4-BE49-F238E27FC236}">
                        <a16:creationId xmlns:a16="http://schemas.microsoft.com/office/drawing/2014/main" id="{15EF3B47-41FC-1952-287F-743B4F36C887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ight Triangle 349">
                    <a:extLst>
                      <a:ext uri="{FF2B5EF4-FFF2-40B4-BE49-F238E27FC236}">
                        <a16:creationId xmlns:a16="http://schemas.microsoft.com/office/drawing/2014/main" id="{81BB630D-2D9B-D299-3BE8-47740F89C3E2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6" name="Picture 345" descr="Icon&#10;&#10;Description automatically generated">
                  <a:extLst>
                    <a:ext uri="{FF2B5EF4-FFF2-40B4-BE49-F238E27FC236}">
                      <a16:creationId xmlns:a16="http://schemas.microsoft.com/office/drawing/2014/main" id="{7AAB21D1-AD21-D0BB-5E0A-F9B0DB3622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47" name="Picture 346" descr="Icon&#10;&#10;Description automatically generated">
                  <a:extLst>
                    <a:ext uri="{FF2B5EF4-FFF2-40B4-BE49-F238E27FC236}">
                      <a16:creationId xmlns:a16="http://schemas.microsoft.com/office/drawing/2014/main" id="{E3365DB7-9513-CA99-C59E-14A3B564D6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F9A24214-CBA5-C8D4-0D3B-25915CF058A2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35" name="Group 334">
                  <a:extLst>
                    <a:ext uri="{FF2B5EF4-FFF2-40B4-BE49-F238E27FC236}">
                      <a16:creationId xmlns:a16="http://schemas.microsoft.com/office/drawing/2014/main" id="{A2CE0DA5-BB42-ABC0-A91B-8005E639E82C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42" name="Picture 341" descr="Icon&#10;&#10;Description automatically generated">
                    <a:extLst>
                      <a:ext uri="{FF2B5EF4-FFF2-40B4-BE49-F238E27FC236}">
                        <a16:creationId xmlns:a16="http://schemas.microsoft.com/office/drawing/2014/main" id="{E5AE2F18-2A88-9D07-A9EE-D00F6E057C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CDDE5385-8336-881C-66C6-E0DA8723C00A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D9CE1081-20F5-499A-661C-02A32CAC083E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39" name="Rounded Rectangle 338">
                    <a:extLst>
                      <a:ext uri="{FF2B5EF4-FFF2-40B4-BE49-F238E27FC236}">
                        <a16:creationId xmlns:a16="http://schemas.microsoft.com/office/drawing/2014/main" id="{3C710E78-41F8-7BCE-0875-E43BEDC90F7E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Rounded Rectangle 339">
                    <a:extLst>
                      <a:ext uri="{FF2B5EF4-FFF2-40B4-BE49-F238E27FC236}">
                        <a16:creationId xmlns:a16="http://schemas.microsoft.com/office/drawing/2014/main" id="{E79A8D55-77CB-99E2-001F-5515F372544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ight Triangle 340">
                    <a:extLst>
                      <a:ext uri="{FF2B5EF4-FFF2-40B4-BE49-F238E27FC236}">
                        <a16:creationId xmlns:a16="http://schemas.microsoft.com/office/drawing/2014/main" id="{B7E07F85-8CDA-73E5-6722-56674031C75B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37" name="Picture 336" descr="Icon&#10;&#10;Description automatically generated">
                  <a:extLst>
                    <a:ext uri="{FF2B5EF4-FFF2-40B4-BE49-F238E27FC236}">
                      <a16:creationId xmlns:a16="http://schemas.microsoft.com/office/drawing/2014/main" id="{9E9C3012-D948-1E93-1FD2-D9E3BC57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38" name="Picture 337" descr="Icon&#10;&#10;Description automatically generated">
                  <a:extLst>
                    <a:ext uri="{FF2B5EF4-FFF2-40B4-BE49-F238E27FC236}">
                      <a16:creationId xmlns:a16="http://schemas.microsoft.com/office/drawing/2014/main" id="{7B608A1E-A848-4110-23A9-43F62EEA2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9169E2BD-E449-1906-A503-1A474274F946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0E609AE7-889E-0B78-75D6-B5E991025AD0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33" name="Picture 332" descr="Icon&#10;&#10;Description automatically generated">
                    <a:extLst>
                      <a:ext uri="{FF2B5EF4-FFF2-40B4-BE49-F238E27FC236}">
                        <a16:creationId xmlns:a16="http://schemas.microsoft.com/office/drawing/2014/main" id="{C152773B-84E5-9854-63AE-A4F4CE4ECC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3C052573-1595-E778-94CC-ABCB48D22EF0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82EDF617-E053-E72B-A616-CB976A9D3E9E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30" name="Rounded Rectangle 329">
                    <a:extLst>
                      <a:ext uri="{FF2B5EF4-FFF2-40B4-BE49-F238E27FC236}">
                        <a16:creationId xmlns:a16="http://schemas.microsoft.com/office/drawing/2014/main" id="{7A356D21-6937-42EE-2605-09C5FBF58CF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Rounded Rectangle 330">
                    <a:extLst>
                      <a:ext uri="{FF2B5EF4-FFF2-40B4-BE49-F238E27FC236}">
                        <a16:creationId xmlns:a16="http://schemas.microsoft.com/office/drawing/2014/main" id="{816960A7-518C-9A44-83E0-106DE8239694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Right Triangle 331">
                    <a:extLst>
                      <a:ext uri="{FF2B5EF4-FFF2-40B4-BE49-F238E27FC236}">
                        <a16:creationId xmlns:a16="http://schemas.microsoft.com/office/drawing/2014/main" id="{4228470B-04D3-5CF1-2E55-769771235DD9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28" name="Picture 327" descr="Icon&#10;&#10;Description automatically generated">
                  <a:extLst>
                    <a:ext uri="{FF2B5EF4-FFF2-40B4-BE49-F238E27FC236}">
                      <a16:creationId xmlns:a16="http://schemas.microsoft.com/office/drawing/2014/main" id="{06FF1923-18EE-F1ED-7D44-22DF69EA5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29" name="Picture 328" descr="Icon&#10;&#10;Description automatically generated">
                  <a:extLst>
                    <a:ext uri="{FF2B5EF4-FFF2-40B4-BE49-F238E27FC236}">
                      <a16:creationId xmlns:a16="http://schemas.microsoft.com/office/drawing/2014/main" id="{876755C8-3DCB-3240-8978-AB86040D2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4A92BD3B-14FA-598F-324E-A3572D6DC375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458B1202-78AA-3660-27B5-6A7BB715A57E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24" name="Picture 323" descr="Icon&#10;&#10;Description automatically generated">
                    <a:extLst>
                      <a:ext uri="{FF2B5EF4-FFF2-40B4-BE49-F238E27FC236}">
                        <a16:creationId xmlns:a16="http://schemas.microsoft.com/office/drawing/2014/main" id="{4188717B-014E-CA1F-8ACC-AE62FCE151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141ED479-CA91-A5F0-743F-000338EAE82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9E96BFE2-BFC9-5E69-90D2-9FC6FA31E136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21" name="Rounded Rectangle 320">
                    <a:extLst>
                      <a:ext uri="{FF2B5EF4-FFF2-40B4-BE49-F238E27FC236}">
                        <a16:creationId xmlns:a16="http://schemas.microsoft.com/office/drawing/2014/main" id="{7A055425-AF1A-7A0D-6778-ECE6753881B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2" name="Rounded Rectangle 321">
                    <a:extLst>
                      <a:ext uri="{FF2B5EF4-FFF2-40B4-BE49-F238E27FC236}">
                        <a16:creationId xmlns:a16="http://schemas.microsoft.com/office/drawing/2014/main" id="{407A2343-FC18-81ED-FF0A-32E45852F176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ight Triangle 322">
                    <a:extLst>
                      <a:ext uri="{FF2B5EF4-FFF2-40B4-BE49-F238E27FC236}">
                        <a16:creationId xmlns:a16="http://schemas.microsoft.com/office/drawing/2014/main" id="{E2E269E9-E32E-CC0A-754E-6F3861C41A3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19" name="Picture 318" descr="Icon&#10;&#10;Description automatically generated">
                  <a:extLst>
                    <a:ext uri="{FF2B5EF4-FFF2-40B4-BE49-F238E27FC236}">
                      <a16:creationId xmlns:a16="http://schemas.microsoft.com/office/drawing/2014/main" id="{529022CE-871C-9063-1F64-5B27F04F8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20" name="Picture 319" descr="Icon&#10;&#10;Description automatically generated">
                  <a:extLst>
                    <a:ext uri="{FF2B5EF4-FFF2-40B4-BE49-F238E27FC236}">
                      <a16:creationId xmlns:a16="http://schemas.microsoft.com/office/drawing/2014/main" id="{74C4DE8F-965C-F027-2A1D-67DC6B71FA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7687FC34-A2A1-EDCD-F1A1-A98824E45E5E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377A591-3BDF-5A15-F762-0108B018F48F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15" name="Picture 314" descr="Icon&#10;&#10;Description automatically generated">
                    <a:extLst>
                      <a:ext uri="{FF2B5EF4-FFF2-40B4-BE49-F238E27FC236}">
                        <a16:creationId xmlns:a16="http://schemas.microsoft.com/office/drawing/2014/main" id="{0490AA3F-3E8C-B359-60E7-DBD12EFE7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1BBF677A-3095-5C5C-741E-FE8E90B198E0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3805EA83-8CED-87F9-4C32-2AB8B0F81FB3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12" name="Rounded Rectangle 311">
                    <a:extLst>
                      <a:ext uri="{FF2B5EF4-FFF2-40B4-BE49-F238E27FC236}">
                        <a16:creationId xmlns:a16="http://schemas.microsoft.com/office/drawing/2014/main" id="{6886A807-7B38-A225-A32C-2198C932D982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3" name="Rounded Rectangle 312">
                    <a:extLst>
                      <a:ext uri="{FF2B5EF4-FFF2-40B4-BE49-F238E27FC236}">
                        <a16:creationId xmlns:a16="http://schemas.microsoft.com/office/drawing/2014/main" id="{A6F5632E-7D3D-E3A4-AD93-3EBA3A08F43E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Right Triangle 313">
                    <a:extLst>
                      <a:ext uri="{FF2B5EF4-FFF2-40B4-BE49-F238E27FC236}">
                        <a16:creationId xmlns:a16="http://schemas.microsoft.com/office/drawing/2014/main" id="{729F00A3-61D5-D800-888C-FFA7E6358564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10" name="Picture 309" descr="Icon&#10;&#10;Description automatically generated">
                  <a:extLst>
                    <a:ext uri="{FF2B5EF4-FFF2-40B4-BE49-F238E27FC236}">
                      <a16:creationId xmlns:a16="http://schemas.microsoft.com/office/drawing/2014/main" id="{50245246-C74E-3C0A-E33E-3187289D1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11" name="Picture 310" descr="Icon&#10;&#10;Description automatically generated">
                  <a:extLst>
                    <a:ext uri="{FF2B5EF4-FFF2-40B4-BE49-F238E27FC236}">
                      <a16:creationId xmlns:a16="http://schemas.microsoft.com/office/drawing/2014/main" id="{215CB00B-F36D-E112-0048-4B951E07FA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9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362AA891-6045-E255-2E8B-3E6FE9AB4065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99" name="Group 298">
                  <a:extLst>
                    <a:ext uri="{FF2B5EF4-FFF2-40B4-BE49-F238E27FC236}">
                      <a16:creationId xmlns:a16="http://schemas.microsoft.com/office/drawing/2014/main" id="{2BDEF7A5-0600-4D0E-8421-71A9F01A18A5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06" name="Picture 305" descr="Icon&#10;&#10;Description automatically generated">
                    <a:extLst>
                      <a:ext uri="{FF2B5EF4-FFF2-40B4-BE49-F238E27FC236}">
                        <a16:creationId xmlns:a16="http://schemas.microsoft.com/office/drawing/2014/main" id="{2A31B8D7-103F-68B9-0F84-9FD3F9EFC5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72025889-43FC-1D64-BBD6-948000E36C69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F01014AF-0417-9986-514B-9F73FDED98EF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03" name="Rounded Rectangle 302">
                    <a:extLst>
                      <a:ext uri="{FF2B5EF4-FFF2-40B4-BE49-F238E27FC236}">
                        <a16:creationId xmlns:a16="http://schemas.microsoft.com/office/drawing/2014/main" id="{68337F9F-F9A9-9D82-4041-506EF1A63504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4" name="Rounded Rectangle 303">
                    <a:extLst>
                      <a:ext uri="{FF2B5EF4-FFF2-40B4-BE49-F238E27FC236}">
                        <a16:creationId xmlns:a16="http://schemas.microsoft.com/office/drawing/2014/main" id="{162D2D88-2D4C-2A8E-2450-C50DCE239E0F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5" name="Right Triangle 304">
                    <a:extLst>
                      <a:ext uri="{FF2B5EF4-FFF2-40B4-BE49-F238E27FC236}">
                        <a16:creationId xmlns:a16="http://schemas.microsoft.com/office/drawing/2014/main" id="{D51B5391-B079-A423-96B3-0AAB3F2192B9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01" name="Picture 300" descr="Icon&#10;&#10;Description automatically generated">
                  <a:extLst>
                    <a:ext uri="{FF2B5EF4-FFF2-40B4-BE49-F238E27FC236}">
                      <a16:creationId xmlns:a16="http://schemas.microsoft.com/office/drawing/2014/main" id="{0365608B-FFAB-457C-C8B3-1278A61EE1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0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02" name="Picture 301" descr="Icon&#10;&#10;Description automatically generated">
                  <a:extLst>
                    <a:ext uri="{FF2B5EF4-FFF2-40B4-BE49-F238E27FC236}">
                      <a16:creationId xmlns:a16="http://schemas.microsoft.com/office/drawing/2014/main" id="{CB239885-7482-C4D5-9A5E-DC3C8FB64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1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B524F2E-5C2B-A915-6452-36CDA234DDDD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1BFD262D-04E7-A545-744A-F996650057FC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297" name="Picture 296" descr="Icon&#10;&#10;Description automatically generated">
                    <a:extLst>
                      <a:ext uri="{FF2B5EF4-FFF2-40B4-BE49-F238E27FC236}">
                        <a16:creationId xmlns:a16="http://schemas.microsoft.com/office/drawing/2014/main" id="{A128282D-5446-4189-3725-2A65BD29C0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95B56665-3F00-AB3C-4EA3-688C04FA1E1B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1A3DCBF6-9558-A205-88C6-C9088204F870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294" name="Rounded Rectangle 293">
                    <a:extLst>
                      <a:ext uri="{FF2B5EF4-FFF2-40B4-BE49-F238E27FC236}">
                        <a16:creationId xmlns:a16="http://schemas.microsoft.com/office/drawing/2014/main" id="{9526CC66-F857-2CA3-285B-781636475E30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Rounded Rectangle 294">
                    <a:extLst>
                      <a:ext uri="{FF2B5EF4-FFF2-40B4-BE49-F238E27FC236}">
                        <a16:creationId xmlns:a16="http://schemas.microsoft.com/office/drawing/2014/main" id="{CCBD5ADA-8932-87A4-404D-8C3128B23E3B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Right Triangle 295">
                    <a:extLst>
                      <a:ext uri="{FF2B5EF4-FFF2-40B4-BE49-F238E27FC236}">
                        <a16:creationId xmlns:a16="http://schemas.microsoft.com/office/drawing/2014/main" id="{3C744C94-A727-96EE-E152-EE911E4C2A1C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92" name="Picture 291" descr="Icon&#10;&#10;Description automatically generated">
                  <a:extLst>
                    <a:ext uri="{FF2B5EF4-FFF2-40B4-BE49-F238E27FC236}">
                      <a16:creationId xmlns:a16="http://schemas.microsoft.com/office/drawing/2014/main" id="{D7D7B6AC-4197-8F32-A2B7-6B286C1117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293" name="Picture 292" descr="Icon&#10;&#10;Description automatically generated">
                  <a:extLst>
                    <a:ext uri="{FF2B5EF4-FFF2-40B4-BE49-F238E27FC236}">
                      <a16:creationId xmlns:a16="http://schemas.microsoft.com/office/drawing/2014/main" id="{A7B51631-A854-9E5B-8E46-8FBC4C1A67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218611BC-D448-2B14-D699-D90F10D8AD21}"/>
                </a:ext>
              </a:extLst>
            </p:cNvPr>
            <p:cNvGrpSpPr/>
            <p:nvPr/>
          </p:nvGrpSpPr>
          <p:grpSpPr>
            <a:xfrm>
              <a:off x="6823184" y="1136312"/>
              <a:ext cx="1236537" cy="1236537"/>
              <a:chOff x="8063226" y="126129"/>
              <a:chExt cx="2344554" cy="2344554"/>
            </a:xfrm>
          </p:grpSpPr>
          <p:pic>
            <p:nvPicPr>
              <p:cNvPr id="363" name="Picture 36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1079739-19E9-6B7D-CAF0-F00AFAF15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C253043A-55C4-7734-7715-DA0082E52B4D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D654B43C-B71F-4446-549F-405743F85CC5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42" name="Picture 441" descr="Icon&#10;&#10;Description automatically generated">
                    <a:extLst>
                      <a:ext uri="{FF2B5EF4-FFF2-40B4-BE49-F238E27FC236}">
                        <a16:creationId xmlns:a16="http://schemas.microsoft.com/office/drawing/2014/main" id="{E08B429B-ECC2-91C1-89FE-9F7CD800C0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3D9E034F-84A8-28C0-5BCB-F937811BBB11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4651D76D-4DE8-E64C-5F4F-D88E924C8312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39" name="Rounded Rectangle 438">
                    <a:extLst>
                      <a:ext uri="{FF2B5EF4-FFF2-40B4-BE49-F238E27FC236}">
                        <a16:creationId xmlns:a16="http://schemas.microsoft.com/office/drawing/2014/main" id="{7648BC8A-EBC3-51E1-8A87-F9C6E8705675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ounded Rectangle 439">
                    <a:extLst>
                      <a:ext uri="{FF2B5EF4-FFF2-40B4-BE49-F238E27FC236}">
                        <a16:creationId xmlns:a16="http://schemas.microsoft.com/office/drawing/2014/main" id="{C5618C92-F732-5DBA-15B1-792198E64A54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Right Triangle 440">
                    <a:extLst>
                      <a:ext uri="{FF2B5EF4-FFF2-40B4-BE49-F238E27FC236}">
                        <a16:creationId xmlns:a16="http://schemas.microsoft.com/office/drawing/2014/main" id="{F0CD3491-F0CF-F960-33A1-A19865B2909A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37" name="Picture 436" descr="Icon&#10;&#10;Description automatically generated">
                  <a:extLst>
                    <a:ext uri="{FF2B5EF4-FFF2-40B4-BE49-F238E27FC236}">
                      <a16:creationId xmlns:a16="http://schemas.microsoft.com/office/drawing/2014/main" id="{5662E743-841F-8F46-577E-73F04B893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38" name="Picture 437" descr="Icon&#10;&#10;Description automatically generated">
                  <a:extLst>
                    <a:ext uri="{FF2B5EF4-FFF2-40B4-BE49-F238E27FC236}">
                      <a16:creationId xmlns:a16="http://schemas.microsoft.com/office/drawing/2014/main" id="{ED8C58F9-0A13-2ACA-97DF-62AFE5F8D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EA881419-F3F2-6C73-08A8-378DAEE51C97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26" name="Group 425">
                  <a:extLst>
                    <a:ext uri="{FF2B5EF4-FFF2-40B4-BE49-F238E27FC236}">
                      <a16:creationId xmlns:a16="http://schemas.microsoft.com/office/drawing/2014/main" id="{7373144F-2DFB-A2FB-161B-4BAD94113D81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33" name="Picture 432" descr="Icon&#10;&#10;Description automatically generated">
                    <a:extLst>
                      <a:ext uri="{FF2B5EF4-FFF2-40B4-BE49-F238E27FC236}">
                        <a16:creationId xmlns:a16="http://schemas.microsoft.com/office/drawing/2014/main" id="{1E5DE606-5F1C-98CA-3E81-9F152BAF06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1128B227-66CB-C4C8-87EA-CBE0B3BC44D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4CDBBEB7-E66C-61DA-479D-F42A68740D98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30" name="Rounded Rectangle 429">
                    <a:extLst>
                      <a:ext uri="{FF2B5EF4-FFF2-40B4-BE49-F238E27FC236}">
                        <a16:creationId xmlns:a16="http://schemas.microsoft.com/office/drawing/2014/main" id="{2684AA3A-6119-6F1F-374F-09A3814BCCBA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1" name="Rounded Rectangle 430">
                    <a:extLst>
                      <a:ext uri="{FF2B5EF4-FFF2-40B4-BE49-F238E27FC236}">
                        <a16:creationId xmlns:a16="http://schemas.microsoft.com/office/drawing/2014/main" id="{3C7A9D91-E22A-D897-6F50-73D40A52709B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Right Triangle 431">
                    <a:extLst>
                      <a:ext uri="{FF2B5EF4-FFF2-40B4-BE49-F238E27FC236}">
                        <a16:creationId xmlns:a16="http://schemas.microsoft.com/office/drawing/2014/main" id="{58C58E5E-C08F-2A00-9DAD-4101C3137CD4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28" name="Picture 427" descr="Icon&#10;&#10;Description automatically generated">
                  <a:extLst>
                    <a:ext uri="{FF2B5EF4-FFF2-40B4-BE49-F238E27FC236}">
                      <a16:creationId xmlns:a16="http://schemas.microsoft.com/office/drawing/2014/main" id="{37B62A27-DFD6-9EBF-E111-7C101948D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29" name="Picture 428" descr="Icon&#10;&#10;Description automatically generated">
                  <a:extLst>
                    <a:ext uri="{FF2B5EF4-FFF2-40B4-BE49-F238E27FC236}">
                      <a16:creationId xmlns:a16="http://schemas.microsoft.com/office/drawing/2014/main" id="{2BD8B32B-C96E-7B94-12BC-73AB6380D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5243725F-48B2-A246-D44C-34A5E623072D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48FAF9C7-FB56-C846-80B3-3CA316A9E643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24" name="Picture 423" descr="Icon&#10;&#10;Description automatically generated">
                    <a:extLst>
                      <a:ext uri="{FF2B5EF4-FFF2-40B4-BE49-F238E27FC236}">
                        <a16:creationId xmlns:a16="http://schemas.microsoft.com/office/drawing/2014/main" id="{1B6BAE45-EB11-F690-CC55-F20059C44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9B7329CB-EC08-BF00-8E81-21B29B5E31B1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D8CC110F-BBBB-D0F9-A0C3-5E7D32A43295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21" name="Rounded Rectangle 420">
                    <a:extLst>
                      <a:ext uri="{FF2B5EF4-FFF2-40B4-BE49-F238E27FC236}">
                        <a16:creationId xmlns:a16="http://schemas.microsoft.com/office/drawing/2014/main" id="{620E8473-6D97-4784-764F-B8088C200568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ounded Rectangle 421">
                    <a:extLst>
                      <a:ext uri="{FF2B5EF4-FFF2-40B4-BE49-F238E27FC236}">
                        <a16:creationId xmlns:a16="http://schemas.microsoft.com/office/drawing/2014/main" id="{A12E9553-642C-CEA7-CB39-FCD5B9AE4328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3" name="Right Triangle 422">
                    <a:extLst>
                      <a:ext uri="{FF2B5EF4-FFF2-40B4-BE49-F238E27FC236}">
                        <a16:creationId xmlns:a16="http://schemas.microsoft.com/office/drawing/2014/main" id="{312EAD4E-C676-378C-EA29-3D0C94A92162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19" name="Picture 418" descr="Icon&#10;&#10;Description automatically generated">
                  <a:extLst>
                    <a:ext uri="{FF2B5EF4-FFF2-40B4-BE49-F238E27FC236}">
                      <a16:creationId xmlns:a16="http://schemas.microsoft.com/office/drawing/2014/main" id="{671FE3E7-DF20-DF2C-E4F8-F9BCCB813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20" name="Picture 419" descr="Icon&#10;&#10;Description automatically generated">
                  <a:extLst>
                    <a:ext uri="{FF2B5EF4-FFF2-40B4-BE49-F238E27FC236}">
                      <a16:creationId xmlns:a16="http://schemas.microsoft.com/office/drawing/2014/main" id="{5BD7B303-0C4C-9817-674B-A76AE7FAE6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45CB39F7-6E21-4431-A734-DF130BF474EC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2C9717B9-39D1-8AEC-356B-BF2976B9ED94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15" name="Picture 414" descr="Icon&#10;&#10;Description automatically generated">
                    <a:extLst>
                      <a:ext uri="{FF2B5EF4-FFF2-40B4-BE49-F238E27FC236}">
                        <a16:creationId xmlns:a16="http://schemas.microsoft.com/office/drawing/2014/main" id="{837722F2-170F-DB17-CF31-A8220473DA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32DD9791-14A4-251D-95DC-DA4B3BC53D7C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5E827F68-534B-804B-E407-566B3488302A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12" name="Rounded Rectangle 411">
                    <a:extLst>
                      <a:ext uri="{FF2B5EF4-FFF2-40B4-BE49-F238E27FC236}">
                        <a16:creationId xmlns:a16="http://schemas.microsoft.com/office/drawing/2014/main" id="{17BB9D0E-FD90-999E-BA42-97465F8F5E8E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Rounded Rectangle 412">
                    <a:extLst>
                      <a:ext uri="{FF2B5EF4-FFF2-40B4-BE49-F238E27FC236}">
                        <a16:creationId xmlns:a16="http://schemas.microsoft.com/office/drawing/2014/main" id="{C3A48E3A-AFC6-0F62-81B2-2FA5F261A0D1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Right Triangle 413">
                    <a:extLst>
                      <a:ext uri="{FF2B5EF4-FFF2-40B4-BE49-F238E27FC236}">
                        <a16:creationId xmlns:a16="http://schemas.microsoft.com/office/drawing/2014/main" id="{7B21CA4E-807E-768A-2CA2-B79CC4C8DFA5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10" name="Picture 409" descr="Icon&#10;&#10;Description automatically generated">
                  <a:extLst>
                    <a:ext uri="{FF2B5EF4-FFF2-40B4-BE49-F238E27FC236}">
                      <a16:creationId xmlns:a16="http://schemas.microsoft.com/office/drawing/2014/main" id="{C434A05E-6921-D13F-C8A4-101FADD9C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11" name="Picture 410" descr="Icon&#10;&#10;Description automatically generated">
                  <a:extLst>
                    <a:ext uri="{FF2B5EF4-FFF2-40B4-BE49-F238E27FC236}">
                      <a16:creationId xmlns:a16="http://schemas.microsoft.com/office/drawing/2014/main" id="{E9177802-1195-4C2D-DE05-D6A084DD7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73240487-0408-351B-A8FE-55449D8C7169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45019882-D31F-2125-BC0F-1FE1141DBD98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06" name="Picture 405" descr="Icon&#10;&#10;Description automatically generated">
                    <a:extLst>
                      <a:ext uri="{FF2B5EF4-FFF2-40B4-BE49-F238E27FC236}">
                        <a16:creationId xmlns:a16="http://schemas.microsoft.com/office/drawing/2014/main" id="{028879FE-1FC0-4039-A82A-F7C610E923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6528D977-B0BC-209D-8CC6-A676094AEFB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0" name="Group 399">
                  <a:extLst>
                    <a:ext uri="{FF2B5EF4-FFF2-40B4-BE49-F238E27FC236}">
                      <a16:creationId xmlns:a16="http://schemas.microsoft.com/office/drawing/2014/main" id="{CB1FE7E9-2DE9-0726-44DF-3CFDA519F4A1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03" name="Rounded Rectangle 402">
                    <a:extLst>
                      <a:ext uri="{FF2B5EF4-FFF2-40B4-BE49-F238E27FC236}">
                        <a16:creationId xmlns:a16="http://schemas.microsoft.com/office/drawing/2014/main" id="{2DEFD01A-6781-2B99-1885-1F758F189B5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Rounded Rectangle 403">
                    <a:extLst>
                      <a:ext uri="{FF2B5EF4-FFF2-40B4-BE49-F238E27FC236}">
                        <a16:creationId xmlns:a16="http://schemas.microsoft.com/office/drawing/2014/main" id="{AA705CF6-3186-65EC-DD38-2A9D18E74D92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ight Triangle 404">
                    <a:extLst>
                      <a:ext uri="{FF2B5EF4-FFF2-40B4-BE49-F238E27FC236}">
                        <a16:creationId xmlns:a16="http://schemas.microsoft.com/office/drawing/2014/main" id="{5B89534E-37AA-5DE5-C72D-11F3AAA66F3F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01" name="Picture 400" descr="Icon&#10;&#10;Description automatically generated">
                  <a:extLst>
                    <a:ext uri="{FF2B5EF4-FFF2-40B4-BE49-F238E27FC236}">
                      <a16:creationId xmlns:a16="http://schemas.microsoft.com/office/drawing/2014/main" id="{C6571586-0512-60A4-C026-58A4DE84F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7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02" name="Picture 401" descr="Icon&#10;&#10;Description automatically generated">
                  <a:extLst>
                    <a:ext uri="{FF2B5EF4-FFF2-40B4-BE49-F238E27FC236}">
                      <a16:creationId xmlns:a16="http://schemas.microsoft.com/office/drawing/2014/main" id="{6BA82980-AF90-79BD-1C71-DAC70E9AA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8A14743A-EC5B-DE50-B26A-22682BBF92A7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998839E2-2B80-2E93-0023-B7789F0244D4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97" name="Picture 396" descr="Icon&#10;&#10;Description automatically generated">
                    <a:extLst>
                      <a:ext uri="{FF2B5EF4-FFF2-40B4-BE49-F238E27FC236}">
                        <a16:creationId xmlns:a16="http://schemas.microsoft.com/office/drawing/2014/main" id="{EFAA8193-FDF4-3CAA-6E2D-B978AA4009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B85DF621-7714-502F-85B0-A3ADE302AE8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18BEDE9E-3D6B-7ADC-F52C-BA52A607B6E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94" name="Rounded Rectangle 393">
                    <a:extLst>
                      <a:ext uri="{FF2B5EF4-FFF2-40B4-BE49-F238E27FC236}">
                        <a16:creationId xmlns:a16="http://schemas.microsoft.com/office/drawing/2014/main" id="{C2AAAF10-2DE9-BF0E-7C21-16485E7339A2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ounded Rectangle 394">
                    <a:extLst>
                      <a:ext uri="{FF2B5EF4-FFF2-40B4-BE49-F238E27FC236}">
                        <a16:creationId xmlns:a16="http://schemas.microsoft.com/office/drawing/2014/main" id="{B7FDA2D9-E683-C6AA-C44D-1ED63BD7910D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Right Triangle 395">
                    <a:extLst>
                      <a:ext uri="{FF2B5EF4-FFF2-40B4-BE49-F238E27FC236}">
                        <a16:creationId xmlns:a16="http://schemas.microsoft.com/office/drawing/2014/main" id="{6953C0C0-C501-59B0-261D-043FDE3CEF0C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92" name="Picture 391" descr="Icon&#10;&#10;Description automatically generated">
                  <a:extLst>
                    <a:ext uri="{FF2B5EF4-FFF2-40B4-BE49-F238E27FC236}">
                      <a16:creationId xmlns:a16="http://schemas.microsoft.com/office/drawing/2014/main" id="{4F72065E-9C31-17A6-1696-440106C96B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8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Icon&#10;&#10;Description automatically generated">
                  <a:extLst>
                    <a:ext uri="{FF2B5EF4-FFF2-40B4-BE49-F238E27FC236}">
                      <a16:creationId xmlns:a16="http://schemas.microsoft.com/office/drawing/2014/main" id="{E1215D4F-AB8A-4FC5-38C7-69E85C33A7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9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E361BBFC-2EEC-0CC3-6237-E6CF14694DD0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F97132DA-80F2-3BED-4FAE-87454CC04BD7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88" name="Picture 387" descr="Icon&#10;&#10;Description automatically generated">
                    <a:extLst>
                      <a:ext uri="{FF2B5EF4-FFF2-40B4-BE49-F238E27FC236}">
                        <a16:creationId xmlns:a16="http://schemas.microsoft.com/office/drawing/2014/main" id="{28B1B5AA-1D40-32CF-E133-5A4D0BF169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EDE55F5F-0763-25F2-E6AD-B6F56D0B3A7D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2" name="Group 381">
                  <a:extLst>
                    <a:ext uri="{FF2B5EF4-FFF2-40B4-BE49-F238E27FC236}">
                      <a16:creationId xmlns:a16="http://schemas.microsoft.com/office/drawing/2014/main" id="{93BBADBC-87B1-BC0F-6C3A-56E4BA61CE52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85" name="Rounded Rectangle 384">
                    <a:extLst>
                      <a:ext uri="{FF2B5EF4-FFF2-40B4-BE49-F238E27FC236}">
                        <a16:creationId xmlns:a16="http://schemas.microsoft.com/office/drawing/2014/main" id="{49BA0AEC-2D2B-FD51-12AA-63B4D4D1A409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ounded Rectangle 385">
                    <a:extLst>
                      <a:ext uri="{FF2B5EF4-FFF2-40B4-BE49-F238E27FC236}">
                        <a16:creationId xmlns:a16="http://schemas.microsoft.com/office/drawing/2014/main" id="{4FA7DBF0-298A-E655-4D87-494ADE44BBA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7" name="Right Triangle 386">
                    <a:extLst>
                      <a:ext uri="{FF2B5EF4-FFF2-40B4-BE49-F238E27FC236}">
                        <a16:creationId xmlns:a16="http://schemas.microsoft.com/office/drawing/2014/main" id="{3F7826FA-15EE-A8F6-FAC4-DE09064F7631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83" name="Picture 382" descr="Icon&#10;&#10;Description automatically generated">
                  <a:extLst>
                    <a:ext uri="{FF2B5EF4-FFF2-40B4-BE49-F238E27FC236}">
                      <a16:creationId xmlns:a16="http://schemas.microsoft.com/office/drawing/2014/main" id="{C91FBA32-AF3B-5E20-9642-EC8AAB7412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0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84" name="Picture 383" descr="Icon&#10;&#10;Description automatically generated">
                  <a:extLst>
                    <a:ext uri="{FF2B5EF4-FFF2-40B4-BE49-F238E27FC236}">
                      <a16:creationId xmlns:a16="http://schemas.microsoft.com/office/drawing/2014/main" id="{A396D9C4-897C-1272-9579-EE918BF0B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884F80D0-4DC0-3836-559D-B14D9AF981E8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EA00EE98-8872-ED01-3812-1425C580BFED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379" name="Picture 378" descr="Icon&#10;&#10;Description automatically generated">
                    <a:extLst>
                      <a:ext uri="{FF2B5EF4-FFF2-40B4-BE49-F238E27FC236}">
                        <a16:creationId xmlns:a16="http://schemas.microsoft.com/office/drawing/2014/main" id="{07D75F17-872F-4C3A-F8D5-0ED156A9D4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F7565FF5-F1FA-B714-F873-CC0E131D7D9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0C7B1197-A315-53D9-CE53-5BD29DEDF3E0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376" name="Rounded Rectangle 375">
                    <a:extLst>
                      <a:ext uri="{FF2B5EF4-FFF2-40B4-BE49-F238E27FC236}">
                        <a16:creationId xmlns:a16="http://schemas.microsoft.com/office/drawing/2014/main" id="{34189DBA-4AC5-1599-5FFC-F535B52F21A9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Rounded Rectangle 376">
                    <a:extLst>
                      <a:ext uri="{FF2B5EF4-FFF2-40B4-BE49-F238E27FC236}">
                        <a16:creationId xmlns:a16="http://schemas.microsoft.com/office/drawing/2014/main" id="{46A0C625-9033-6256-09BD-381F31ECBAAF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ight Triangle 377">
                    <a:extLst>
                      <a:ext uri="{FF2B5EF4-FFF2-40B4-BE49-F238E27FC236}">
                        <a16:creationId xmlns:a16="http://schemas.microsoft.com/office/drawing/2014/main" id="{5598BB4E-0881-E99E-E5C1-3906DA01A31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74" name="Picture 373" descr="Icon&#10;&#10;Description automatically generated">
                  <a:extLst>
                    <a:ext uri="{FF2B5EF4-FFF2-40B4-BE49-F238E27FC236}">
                      <a16:creationId xmlns:a16="http://schemas.microsoft.com/office/drawing/2014/main" id="{B296724D-8880-4369-61C4-B3372E252B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375" name="Picture 374" descr="Icon&#10;&#10;Description automatically generated">
                  <a:extLst>
                    <a:ext uri="{FF2B5EF4-FFF2-40B4-BE49-F238E27FC236}">
                      <a16:creationId xmlns:a16="http://schemas.microsoft.com/office/drawing/2014/main" id="{7E63A5EA-C27D-D8C8-D78D-4F7CEF8F07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2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55FF39AD-77AE-4200-1959-E8F0F80EDE8C}"/>
                </a:ext>
              </a:extLst>
            </p:cNvPr>
            <p:cNvGrpSpPr/>
            <p:nvPr/>
          </p:nvGrpSpPr>
          <p:grpSpPr>
            <a:xfrm>
              <a:off x="5502437" y="171526"/>
              <a:ext cx="1236537" cy="1236537"/>
              <a:chOff x="8063226" y="126129"/>
              <a:chExt cx="2344554" cy="2344554"/>
            </a:xfrm>
          </p:grpSpPr>
          <p:pic>
            <p:nvPicPr>
              <p:cNvPr id="445" name="Picture 44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E8C356A-F931-FF80-0071-71AA46E7A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C683A173-7E52-B6FE-3C00-61F58690010B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6F83A35A-3E52-E16D-1E27-C72B55966BB8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24" name="Picture 523" descr="Icon&#10;&#10;Description automatically generated">
                    <a:extLst>
                      <a:ext uri="{FF2B5EF4-FFF2-40B4-BE49-F238E27FC236}">
                        <a16:creationId xmlns:a16="http://schemas.microsoft.com/office/drawing/2014/main" id="{3CACAE60-1680-16C4-0E88-3B29698F24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048AC2FF-14FE-BDE3-587D-10411E36F373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8" name="Group 517">
                  <a:extLst>
                    <a:ext uri="{FF2B5EF4-FFF2-40B4-BE49-F238E27FC236}">
                      <a16:creationId xmlns:a16="http://schemas.microsoft.com/office/drawing/2014/main" id="{E1819D84-C289-EB4C-D7DD-BA5DEDB3B057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21" name="Rounded Rectangle 520">
                    <a:extLst>
                      <a:ext uri="{FF2B5EF4-FFF2-40B4-BE49-F238E27FC236}">
                        <a16:creationId xmlns:a16="http://schemas.microsoft.com/office/drawing/2014/main" id="{1084BE14-87B9-9A04-33A8-060DC1A8160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2" name="Rounded Rectangle 521">
                    <a:extLst>
                      <a:ext uri="{FF2B5EF4-FFF2-40B4-BE49-F238E27FC236}">
                        <a16:creationId xmlns:a16="http://schemas.microsoft.com/office/drawing/2014/main" id="{F465990C-3D5C-3265-92C5-079E4087E46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3" name="Right Triangle 522">
                    <a:extLst>
                      <a:ext uri="{FF2B5EF4-FFF2-40B4-BE49-F238E27FC236}">
                        <a16:creationId xmlns:a16="http://schemas.microsoft.com/office/drawing/2014/main" id="{8CC397C1-FE69-A1AC-A506-B376F8F24424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19" name="Picture 518" descr="Icon&#10;&#10;Description automatically generated">
                  <a:extLst>
                    <a:ext uri="{FF2B5EF4-FFF2-40B4-BE49-F238E27FC236}">
                      <a16:creationId xmlns:a16="http://schemas.microsoft.com/office/drawing/2014/main" id="{FE03F396-068D-9A59-05FF-561C1A1C0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3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20" name="Picture 519" descr="Icon&#10;&#10;Description automatically generated">
                  <a:extLst>
                    <a:ext uri="{FF2B5EF4-FFF2-40B4-BE49-F238E27FC236}">
                      <a16:creationId xmlns:a16="http://schemas.microsoft.com/office/drawing/2014/main" id="{A8AFC1BF-3C24-E725-C30F-44E8F4D8D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4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476A5718-6E41-B6A6-019E-CEA77F63159A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07D86786-77C4-B1A8-8F83-7E7F91794B40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15" name="Picture 514" descr="Icon&#10;&#10;Description automatically generated">
                    <a:extLst>
                      <a:ext uri="{FF2B5EF4-FFF2-40B4-BE49-F238E27FC236}">
                        <a16:creationId xmlns:a16="http://schemas.microsoft.com/office/drawing/2014/main" id="{E503C4CB-2EB9-EAA0-66E4-2F7BB81DC3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90E22036-18A5-2C48-5D32-8B4859315BAF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9" name="Group 508">
                  <a:extLst>
                    <a:ext uri="{FF2B5EF4-FFF2-40B4-BE49-F238E27FC236}">
                      <a16:creationId xmlns:a16="http://schemas.microsoft.com/office/drawing/2014/main" id="{173BBB0E-D0E0-E87D-1C3E-45065FD3D52E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12" name="Rounded Rectangle 511">
                    <a:extLst>
                      <a:ext uri="{FF2B5EF4-FFF2-40B4-BE49-F238E27FC236}">
                        <a16:creationId xmlns:a16="http://schemas.microsoft.com/office/drawing/2014/main" id="{B6E92ED5-D1D9-329E-5E0C-481DD1031FCF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3" name="Rounded Rectangle 512">
                    <a:extLst>
                      <a:ext uri="{FF2B5EF4-FFF2-40B4-BE49-F238E27FC236}">
                        <a16:creationId xmlns:a16="http://schemas.microsoft.com/office/drawing/2014/main" id="{5D98EDFE-AE92-ADF4-C826-D3A341CC5CAB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4" name="Right Triangle 513">
                    <a:extLst>
                      <a:ext uri="{FF2B5EF4-FFF2-40B4-BE49-F238E27FC236}">
                        <a16:creationId xmlns:a16="http://schemas.microsoft.com/office/drawing/2014/main" id="{81032C76-CE5D-79DE-0B09-B6966505DCE3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10" name="Picture 509" descr="Icon&#10;&#10;Description automatically generated">
                  <a:extLst>
                    <a:ext uri="{FF2B5EF4-FFF2-40B4-BE49-F238E27FC236}">
                      <a16:creationId xmlns:a16="http://schemas.microsoft.com/office/drawing/2014/main" id="{DE9049F7-CD71-4866-8168-4DF4B714F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11" name="Picture 510" descr="Icon&#10;&#10;Description automatically generated">
                  <a:extLst>
                    <a:ext uri="{FF2B5EF4-FFF2-40B4-BE49-F238E27FC236}">
                      <a16:creationId xmlns:a16="http://schemas.microsoft.com/office/drawing/2014/main" id="{B9F0EA11-DFC0-BB1B-3436-3B5962CE08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5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48" name="Group 447">
                <a:extLst>
                  <a:ext uri="{FF2B5EF4-FFF2-40B4-BE49-F238E27FC236}">
                    <a16:creationId xmlns:a16="http://schemas.microsoft.com/office/drawing/2014/main" id="{1C7A2B3F-A606-3B69-AE40-25B31B391044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99" name="Group 498">
                  <a:extLst>
                    <a:ext uri="{FF2B5EF4-FFF2-40B4-BE49-F238E27FC236}">
                      <a16:creationId xmlns:a16="http://schemas.microsoft.com/office/drawing/2014/main" id="{413D95A8-CBC1-07EF-D96B-71000EF937EB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06" name="Picture 505" descr="Icon&#10;&#10;Description automatically generated">
                    <a:extLst>
                      <a:ext uri="{FF2B5EF4-FFF2-40B4-BE49-F238E27FC236}">
                        <a16:creationId xmlns:a16="http://schemas.microsoft.com/office/drawing/2014/main" id="{86CAF318-4C7D-2DF3-5BFC-664928E446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BBCEBF0B-7485-0088-61E7-24347D2AFFB7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0" name="Group 499">
                  <a:extLst>
                    <a:ext uri="{FF2B5EF4-FFF2-40B4-BE49-F238E27FC236}">
                      <a16:creationId xmlns:a16="http://schemas.microsoft.com/office/drawing/2014/main" id="{F8EE4FE5-F599-0B7C-1532-EF430D1B29E3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03" name="Rounded Rectangle 502">
                    <a:extLst>
                      <a:ext uri="{FF2B5EF4-FFF2-40B4-BE49-F238E27FC236}">
                        <a16:creationId xmlns:a16="http://schemas.microsoft.com/office/drawing/2014/main" id="{155F4E9D-BCCD-B4B7-AB88-0E070D49309E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4" name="Rounded Rectangle 503">
                    <a:extLst>
                      <a:ext uri="{FF2B5EF4-FFF2-40B4-BE49-F238E27FC236}">
                        <a16:creationId xmlns:a16="http://schemas.microsoft.com/office/drawing/2014/main" id="{3492839A-6E6D-108B-A4DF-C78866A79B0C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5" name="Right Triangle 504">
                    <a:extLst>
                      <a:ext uri="{FF2B5EF4-FFF2-40B4-BE49-F238E27FC236}">
                        <a16:creationId xmlns:a16="http://schemas.microsoft.com/office/drawing/2014/main" id="{D2B7DBA2-E533-7013-2241-3E7A0CADBF3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01" name="Picture 500" descr="Icon&#10;&#10;Description automatically generated">
                  <a:extLst>
                    <a:ext uri="{FF2B5EF4-FFF2-40B4-BE49-F238E27FC236}">
                      <a16:creationId xmlns:a16="http://schemas.microsoft.com/office/drawing/2014/main" id="{C627CBF0-3C19-A72C-DC74-112CEB2E81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02" name="Picture 501" descr="Icon&#10;&#10;Description automatically generated">
                  <a:extLst>
                    <a:ext uri="{FF2B5EF4-FFF2-40B4-BE49-F238E27FC236}">
                      <a16:creationId xmlns:a16="http://schemas.microsoft.com/office/drawing/2014/main" id="{F3853D3C-2047-8722-F244-565414279F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49" name="Group 448">
                <a:extLst>
                  <a:ext uri="{FF2B5EF4-FFF2-40B4-BE49-F238E27FC236}">
                    <a16:creationId xmlns:a16="http://schemas.microsoft.com/office/drawing/2014/main" id="{0A6BC665-350A-EB7D-94F5-E9A6C65968A8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FA71AC83-F448-16E6-2DE8-C84B479A1E14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97" name="Picture 496" descr="Icon&#10;&#10;Description automatically generated">
                    <a:extLst>
                      <a:ext uri="{FF2B5EF4-FFF2-40B4-BE49-F238E27FC236}">
                        <a16:creationId xmlns:a16="http://schemas.microsoft.com/office/drawing/2014/main" id="{D0A1287C-1EAB-9085-2A64-08CC8C25F2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25F53607-6937-EA96-8F0E-84A4761F3C10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E3F657D7-E466-EB26-1BA0-74384E7E13A4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94" name="Rounded Rectangle 493">
                    <a:extLst>
                      <a:ext uri="{FF2B5EF4-FFF2-40B4-BE49-F238E27FC236}">
                        <a16:creationId xmlns:a16="http://schemas.microsoft.com/office/drawing/2014/main" id="{AD593656-2554-A003-8CA8-5D8D78DD6C8F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5" name="Rounded Rectangle 494">
                    <a:extLst>
                      <a:ext uri="{FF2B5EF4-FFF2-40B4-BE49-F238E27FC236}">
                        <a16:creationId xmlns:a16="http://schemas.microsoft.com/office/drawing/2014/main" id="{2832CACB-4033-9FEE-39B1-B51D78E54587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6" name="Right Triangle 495">
                    <a:extLst>
                      <a:ext uri="{FF2B5EF4-FFF2-40B4-BE49-F238E27FC236}">
                        <a16:creationId xmlns:a16="http://schemas.microsoft.com/office/drawing/2014/main" id="{D1C559AB-EB8D-49E0-C3D0-CE19F61A34AE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92" name="Picture 491" descr="Icon&#10;&#10;Description automatically generated">
                  <a:extLst>
                    <a:ext uri="{FF2B5EF4-FFF2-40B4-BE49-F238E27FC236}">
                      <a16:creationId xmlns:a16="http://schemas.microsoft.com/office/drawing/2014/main" id="{E23A8E39-A50F-8FA7-B31D-DC8A1ED32D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6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93" name="Picture 492" descr="Icon&#10;&#10;Description automatically generated">
                  <a:extLst>
                    <a:ext uri="{FF2B5EF4-FFF2-40B4-BE49-F238E27FC236}">
                      <a16:creationId xmlns:a16="http://schemas.microsoft.com/office/drawing/2014/main" id="{339B6D2D-1578-510D-08D1-725FAB7EF5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94EC2C60-D5DD-86A0-4992-77FA67251D1D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81" name="Group 480">
                  <a:extLst>
                    <a:ext uri="{FF2B5EF4-FFF2-40B4-BE49-F238E27FC236}">
                      <a16:creationId xmlns:a16="http://schemas.microsoft.com/office/drawing/2014/main" id="{CDE05850-1BC6-98D1-98FF-93A5D1347963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88" name="Picture 487" descr="Icon&#10;&#10;Description automatically generated">
                    <a:extLst>
                      <a:ext uri="{FF2B5EF4-FFF2-40B4-BE49-F238E27FC236}">
                        <a16:creationId xmlns:a16="http://schemas.microsoft.com/office/drawing/2014/main" id="{74B652D8-CCD9-2E44-6299-E01DE99E82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5DE5ADE5-4731-18CE-25AB-9C93E19CA8D2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2" name="Group 481">
                  <a:extLst>
                    <a:ext uri="{FF2B5EF4-FFF2-40B4-BE49-F238E27FC236}">
                      <a16:creationId xmlns:a16="http://schemas.microsoft.com/office/drawing/2014/main" id="{96F9362D-1C37-6B50-0CB8-E3B610D8DD37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85" name="Rounded Rectangle 484">
                    <a:extLst>
                      <a:ext uri="{FF2B5EF4-FFF2-40B4-BE49-F238E27FC236}">
                        <a16:creationId xmlns:a16="http://schemas.microsoft.com/office/drawing/2014/main" id="{51813CF7-87D3-8976-2D6E-61D4CAA54179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6" name="Rounded Rectangle 485">
                    <a:extLst>
                      <a:ext uri="{FF2B5EF4-FFF2-40B4-BE49-F238E27FC236}">
                        <a16:creationId xmlns:a16="http://schemas.microsoft.com/office/drawing/2014/main" id="{0A841577-3DDF-41EC-1D8A-E310FE939B37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ight Triangle 486">
                    <a:extLst>
                      <a:ext uri="{FF2B5EF4-FFF2-40B4-BE49-F238E27FC236}">
                        <a16:creationId xmlns:a16="http://schemas.microsoft.com/office/drawing/2014/main" id="{51A8C8AF-8902-A78C-9DE5-E229F7BA488A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83" name="Picture 482" descr="Icon&#10;&#10;Description automatically generated">
                  <a:extLst>
                    <a:ext uri="{FF2B5EF4-FFF2-40B4-BE49-F238E27FC236}">
                      <a16:creationId xmlns:a16="http://schemas.microsoft.com/office/drawing/2014/main" id="{668650C4-8063-EAAE-A239-87BD56250C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8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84" name="Picture 483" descr="Icon&#10;&#10;Description automatically generated">
                  <a:extLst>
                    <a:ext uri="{FF2B5EF4-FFF2-40B4-BE49-F238E27FC236}">
                      <a16:creationId xmlns:a16="http://schemas.microsoft.com/office/drawing/2014/main" id="{02545524-CDF5-FC47-E2F0-A644391E83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9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51" name="Group 450">
                <a:extLst>
                  <a:ext uri="{FF2B5EF4-FFF2-40B4-BE49-F238E27FC236}">
                    <a16:creationId xmlns:a16="http://schemas.microsoft.com/office/drawing/2014/main" id="{5D622E51-6D0A-9748-741E-E8D72360F4E1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9E92B2C1-3C56-A549-55E4-A1A2E2FEEF73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79" name="Picture 478" descr="Icon&#10;&#10;Description automatically generated">
                    <a:extLst>
                      <a:ext uri="{FF2B5EF4-FFF2-40B4-BE49-F238E27FC236}">
                        <a16:creationId xmlns:a16="http://schemas.microsoft.com/office/drawing/2014/main" id="{14202E9D-0723-20DF-5287-7D7B3EE636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80" name="Rectangle 479">
                    <a:extLst>
                      <a:ext uri="{FF2B5EF4-FFF2-40B4-BE49-F238E27FC236}">
                        <a16:creationId xmlns:a16="http://schemas.microsoft.com/office/drawing/2014/main" id="{3AE0EB17-2CCA-E4B7-AE8C-715C389A5487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5DD788A1-5FB7-A462-D28F-E3E33D204239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76" name="Rounded Rectangle 475">
                    <a:extLst>
                      <a:ext uri="{FF2B5EF4-FFF2-40B4-BE49-F238E27FC236}">
                        <a16:creationId xmlns:a16="http://schemas.microsoft.com/office/drawing/2014/main" id="{3449DE49-AD8F-5A8F-7C0C-94DDBF4CBA27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7" name="Rounded Rectangle 476">
                    <a:extLst>
                      <a:ext uri="{FF2B5EF4-FFF2-40B4-BE49-F238E27FC236}">
                        <a16:creationId xmlns:a16="http://schemas.microsoft.com/office/drawing/2014/main" id="{028C90D4-EE5D-006A-78FF-E2AE93C13CDE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8" name="Right Triangle 477">
                    <a:extLst>
                      <a:ext uri="{FF2B5EF4-FFF2-40B4-BE49-F238E27FC236}">
                        <a16:creationId xmlns:a16="http://schemas.microsoft.com/office/drawing/2014/main" id="{926E7598-20D6-7DA2-57C5-CD41885931AC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74" name="Picture 473" descr="Icon&#10;&#10;Description automatically generated">
                  <a:extLst>
                    <a:ext uri="{FF2B5EF4-FFF2-40B4-BE49-F238E27FC236}">
                      <a16:creationId xmlns:a16="http://schemas.microsoft.com/office/drawing/2014/main" id="{AEF30A96-438A-FB5A-7BC0-F367207EF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70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75" name="Picture 474" descr="Icon&#10;&#10;Description automatically generated">
                  <a:extLst>
                    <a:ext uri="{FF2B5EF4-FFF2-40B4-BE49-F238E27FC236}">
                      <a16:creationId xmlns:a16="http://schemas.microsoft.com/office/drawing/2014/main" id="{2AF56AE6-2618-3AB3-2DE3-5E9DBF07D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52" name="Group 451">
                <a:extLst>
                  <a:ext uri="{FF2B5EF4-FFF2-40B4-BE49-F238E27FC236}">
                    <a16:creationId xmlns:a16="http://schemas.microsoft.com/office/drawing/2014/main" id="{AAD5721C-3577-EB7A-AC26-BC30EFDB25F8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459A8DE3-E284-1D01-8A1E-CBAD21B28E54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70" name="Picture 469" descr="Icon&#10;&#10;Description automatically generated">
                    <a:extLst>
                      <a:ext uri="{FF2B5EF4-FFF2-40B4-BE49-F238E27FC236}">
                        <a16:creationId xmlns:a16="http://schemas.microsoft.com/office/drawing/2014/main" id="{804285AA-F71F-E846-AD0D-EB4DAA7F61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8533416A-09FB-358D-3F1A-650D16CE959B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4D264853-4813-F9C0-449F-9C2C321C5ED4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67" name="Rounded Rectangle 466">
                    <a:extLst>
                      <a:ext uri="{FF2B5EF4-FFF2-40B4-BE49-F238E27FC236}">
                        <a16:creationId xmlns:a16="http://schemas.microsoft.com/office/drawing/2014/main" id="{038D5C57-CB9A-99E2-7A9C-6A7FDD50E228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8" name="Rounded Rectangle 467">
                    <a:extLst>
                      <a:ext uri="{FF2B5EF4-FFF2-40B4-BE49-F238E27FC236}">
                        <a16:creationId xmlns:a16="http://schemas.microsoft.com/office/drawing/2014/main" id="{60D1A50E-62D0-2AAF-5CB1-B21416F0223C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9" name="Right Triangle 468">
                    <a:extLst>
                      <a:ext uri="{FF2B5EF4-FFF2-40B4-BE49-F238E27FC236}">
                        <a16:creationId xmlns:a16="http://schemas.microsoft.com/office/drawing/2014/main" id="{E84120B4-FB98-6E2E-409F-BFE0D7823011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65" name="Picture 464" descr="Icon&#10;&#10;Description automatically generated">
                  <a:extLst>
                    <a:ext uri="{FF2B5EF4-FFF2-40B4-BE49-F238E27FC236}">
                      <a16:creationId xmlns:a16="http://schemas.microsoft.com/office/drawing/2014/main" id="{B767EC85-22D7-8E8C-C899-C0E5872F2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66" name="Picture 465" descr="Icon&#10;&#10;Description automatically generated">
                  <a:extLst>
                    <a:ext uri="{FF2B5EF4-FFF2-40B4-BE49-F238E27FC236}">
                      <a16:creationId xmlns:a16="http://schemas.microsoft.com/office/drawing/2014/main" id="{4CBB6709-BDD1-91F5-CDD1-E98B9A114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BFE662B0-54FA-DDAC-27E9-07ACD38B00E8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35FAF6BA-A108-591D-D242-ACEB24EC31DE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461" name="Picture 46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A08571A-6A2F-E0F6-C629-5AC7A6F159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751365D2-714B-3E66-D15D-ACBB7B1DE701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58021EA2-731A-2A1A-3BBA-6A926546353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458" name="Rounded Rectangle 457">
                    <a:extLst>
                      <a:ext uri="{FF2B5EF4-FFF2-40B4-BE49-F238E27FC236}">
                        <a16:creationId xmlns:a16="http://schemas.microsoft.com/office/drawing/2014/main" id="{4A64749F-5B85-D550-104E-B868549F302C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Rounded Rectangle 458">
                    <a:extLst>
                      <a:ext uri="{FF2B5EF4-FFF2-40B4-BE49-F238E27FC236}">
                        <a16:creationId xmlns:a16="http://schemas.microsoft.com/office/drawing/2014/main" id="{0D093D6B-372D-4426-EAD0-D82F5FE5C7A5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0" name="Right Triangle 459">
                    <a:extLst>
                      <a:ext uri="{FF2B5EF4-FFF2-40B4-BE49-F238E27FC236}">
                        <a16:creationId xmlns:a16="http://schemas.microsoft.com/office/drawing/2014/main" id="{65D81024-A704-8918-5139-F41A0B9430C1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56" name="Picture 455" descr="Icon&#10;&#10;Description automatically generated">
                  <a:extLst>
                    <a:ext uri="{FF2B5EF4-FFF2-40B4-BE49-F238E27FC236}">
                      <a16:creationId xmlns:a16="http://schemas.microsoft.com/office/drawing/2014/main" id="{5364F260-20D5-4AD2-43EE-B38159AA0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457" name="Picture 456" descr="Icon&#10;&#10;Description automatically generated">
                  <a:extLst>
                    <a:ext uri="{FF2B5EF4-FFF2-40B4-BE49-F238E27FC236}">
                      <a16:creationId xmlns:a16="http://schemas.microsoft.com/office/drawing/2014/main" id="{E784DEAF-311F-02D0-1271-3EA9829F25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A76805C7-8C8B-DBF4-A87D-1F33F1CE5B7C}"/>
                </a:ext>
              </a:extLst>
            </p:cNvPr>
            <p:cNvGrpSpPr/>
            <p:nvPr/>
          </p:nvGrpSpPr>
          <p:grpSpPr>
            <a:xfrm>
              <a:off x="5495993" y="1139313"/>
              <a:ext cx="1236537" cy="1236537"/>
              <a:chOff x="8063226" y="126129"/>
              <a:chExt cx="2344554" cy="2344554"/>
            </a:xfrm>
          </p:grpSpPr>
          <p:pic>
            <p:nvPicPr>
              <p:cNvPr id="527" name="Picture 52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5BB7677-2CD5-8431-8513-2AEE446F6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226" y="126129"/>
                <a:ext cx="2344554" cy="2344554"/>
              </a:xfrm>
              <a:prstGeom prst="rect">
                <a:avLst/>
              </a:prstGeom>
            </p:spPr>
          </p:pic>
          <p:grpSp>
            <p:nvGrpSpPr>
              <p:cNvPr id="528" name="Group 527">
                <a:extLst>
                  <a:ext uri="{FF2B5EF4-FFF2-40B4-BE49-F238E27FC236}">
                    <a16:creationId xmlns:a16="http://schemas.microsoft.com/office/drawing/2014/main" id="{C5A3FD5C-91E6-8ED7-5F98-0986BAA6789F}"/>
                  </a:ext>
                </a:extLst>
              </p:cNvPr>
              <p:cNvGrpSpPr/>
              <p:nvPr/>
            </p:nvGrpSpPr>
            <p:grpSpPr>
              <a:xfrm>
                <a:off x="8177465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99" name="Group 598">
                  <a:extLst>
                    <a:ext uri="{FF2B5EF4-FFF2-40B4-BE49-F238E27FC236}">
                      <a16:creationId xmlns:a16="http://schemas.microsoft.com/office/drawing/2014/main" id="{CEEF547B-F1E0-5D66-70C1-6DD89FF0E35C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606" name="Picture 605" descr="Icon&#10;&#10;Description automatically generated">
                    <a:extLst>
                      <a:ext uri="{FF2B5EF4-FFF2-40B4-BE49-F238E27FC236}">
                        <a16:creationId xmlns:a16="http://schemas.microsoft.com/office/drawing/2014/main" id="{44836452-2D76-ACD1-0EFA-AA89037ED2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3693D95F-83C4-742B-0FF1-9B90A03932D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0" name="Group 599">
                  <a:extLst>
                    <a:ext uri="{FF2B5EF4-FFF2-40B4-BE49-F238E27FC236}">
                      <a16:creationId xmlns:a16="http://schemas.microsoft.com/office/drawing/2014/main" id="{F895B5D8-CF66-F5A5-5CEE-772F23E2CA5C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603" name="Rounded Rectangle 602">
                    <a:extLst>
                      <a:ext uri="{FF2B5EF4-FFF2-40B4-BE49-F238E27FC236}">
                        <a16:creationId xmlns:a16="http://schemas.microsoft.com/office/drawing/2014/main" id="{48B9797F-7B2C-03A4-DE53-1103DFCD0FE3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Rounded Rectangle 603">
                    <a:extLst>
                      <a:ext uri="{FF2B5EF4-FFF2-40B4-BE49-F238E27FC236}">
                        <a16:creationId xmlns:a16="http://schemas.microsoft.com/office/drawing/2014/main" id="{30EE6297-5690-F613-114A-0BF0F7CED7BA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Right Triangle 604">
                    <a:extLst>
                      <a:ext uri="{FF2B5EF4-FFF2-40B4-BE49-F238E27FC236}">
                        <a16:creationId xmlns:a16="http://schemas.microsoft.com/office/drawing/2014/main" id="{DD6CC067-F278-14E6-0897-1EA70DE039A0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01" name="Picture 600" descr="Icon&#10;&#10;Description automatically generated">
                  <a:extLst>
                    <a:ext uri="{FF2B5EF4-FFF2-40B4-BE49-F238E27FC236}">
                      <a16:creationId xmlns:a16="http://schemas.microsoft.com/office/drawing/2014/main" id="{5857482B-3377-3EC6-C7C0-A26125E1F6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602" name="Picture 601" descr="Icon&#10;&#10;Description automatically generated">
                  <a:extLst>
                    <a:ext uri="{FF2B5EF4-FFF2-40B4-BE49-F238E27FC236}">
                      <a16:creationId xmlns:a16="http://schemas.microsoft.com/office/drawing/2014/main" id="{562882CB-BBBD-4B7B-0AAC-03E5A40E2D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29" name="Group 528">
                <a:extLst>
                  <a:ext uri="{FF2B5EF4-FFF2-40B4-BE49-F238E27FC236}">
                    <a16:creationId xmlns:a16="http://schemas.microsoft.com/office/drawing/2014/main" id="{0D9A22D9-E7FB-9BD0-D2EE-FE58D1F007D8}"/>
                  </a:ext>
                </a:extLst>
              </p:cNvPr>
              <p:cNvGrpSpPr/>
              <p:nvPr/>
            </p:nvGrpSpPr>
            <p:grpSpPr>
              <a:xfrm>
                <a:off x="8663069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90" name="Group 589">
                  <a:extLst>
                    <a:ext uri="{FF2B5EF4-FFF2-40B4-BE49-F238E27FC236}">
                      <a16:creationId xmlns:a16="http://schemas.microsoft.com/office/drawing/2014/main" id="{F8EC0C7A-C284-9388-CA33-6DFB27FC4152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97" name="Picture 596" descr="Icon&#10;&#10;Description automatically generated">
                    <a:extLst>
                      <a:ext uri="{FF2B5EF4-FFF2-40B4-BE49-F238E27FC236}">
                        <a16:creationId xmlns:a16="http://schemas.microsoft.com/office/drawing/2014/main" id="{524D219C-CA83-E896-1A43-825F0D8BD3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3F9E55C3-EFFD-2284-D540-774944CBE7AC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1" name="Group 590">
                  <a:extLst>
                    <a:ext uri="{FF2B5EF4-FFF2-40B4-BE49-F238E27FC236}">
                      <a16:creationId xmlns:a16="http://schemas.microsoft.com/office/drawing/2014/main" id="{A162D70A-7F4E-ABD3-2F76-645C5ED381E0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94" name="Rounded Rectangle 593">
                    <a:extLst>
                      <a:ext uri="{FF2B5EF4-FFF2-40B4-BE49-F238E27FC236}">
                        <a16:creationId xmlns:a16="http://schemas.microsoft.com/office/drawing/2014/main" id="{1C6E5619-DE42-EE31-EFC4-95F288A9AE6F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Rounded Rectangle 594">
                    <a:extLst>
                      <a:ext uri="{FF2B5EF4-FFF2-40B4-BE49-F238E27FC236}">
                        <a16:creationId xmlns:a16="http://schemas.microsoft.com/office/drawing/2014/main" id="{335C402F-37E2-5A22-0509-D7F5147E7D0C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Right Triangle 595">
                    <a:extLst>
                      <a:ext uri="{FF2B5EF4-FFF2-40B4-BE49-F238E27FC236}">
                        <a16:creationId xmlns:a16="http://schemas.microsoft.com/office/drawing/2014/main" id="{AB8FEBF2-8D3E-33F9-4981-5021695ACBC0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2" name="Picture 591" descr="Icon&#10;&#10;Description automatically generated">
                  <a:extLst>
                    <a:ext uri="{FF2B5EF4-FFF2-40B4-BE49-F238E27FC236}">
                      <a16:creationId xmlns:a16="http://schemas.microsoft.com/office/drawing/2014/main" id="{9093B8B7-EE00-7D76-A779-7EEF51036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93" name="Picture 592" descr="Icon&#10;&#10;Description automatically generated">
                  <a:extLst>
                    <a:ext uri="{FF2B5EF4-FFF2-40B4-BE49-F238E27FC236}">
                      <a16:creationId xmlns:a16="http://schemas.microsoft.com/office/drawing/2014/main" id="{3BB71916-D9C0-D989-D8A4-83A0E9074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0" name="Group 529">
                <a:extLst>
                  <a:ext uri="{FF2B5EF4-FFF2-40B4-BE49-F238E27FC236}">
                    <a16:creationId xmlns:a16="http://schemas.microsoft.com/office/drawing/2014/main" id="{A1CADF72-15C9-C485-54D3-7CD508A58EE7}"/>
                  </a:ext>
                </a:extLst>
              </p:cNvPr>
              <p:cNvGrpSpPr/>
              <p:nvPr/>
            </p:nvGrpSpPr>
            <p:grpSpPr>
              <a:xfrm>
                <a:off x="9148673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81" name="Group 580">
                  <a:extLst>
                    <a:ext uri="{FF2B5EF4-FFF2-40B4-BE49-F238E27FC236}">
                      <a16:creationId xmlns:a16="http://schemas.microsoft.com/office/drawing/2014/main" id="{DC8F9DE3-1AD8-DA16-BA85-BA1080E644EE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88" name="Picture 587" descr="Icon&#10;&#10;Description automatically generated">
                    <a:extLst>
                      <a:ext uri="{FF2B5EF4-FFF2-40B4-BE49-F238E27FC236}">
                        <a16:creationId xmlns:a16="http://schemas.microsoft.com/office/drawing/2014/main" id="{B33C4848-BAB5-AADE-2B1F-BF428069D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F7046AFC-F874-35D1-11C5-3DE9C2083DE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A5A4A743-F791-7204-8097-F4C9A8328041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85" name="Rounded Rectangle 584">
                    <a:extLst>
                      <a:ext uri="{FF2B5EF4-FFF2-40B4-BE49-F238E27FC236}">
                        <a16:creationId xmlns:a16="http://schemas.microsoft.com/office/drawing/2014/main" id="{336E2CF4-3EDB-7113-3A7F-8B25ADE3511D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6" name="Rounded Rectangle 585">
                    <a:extLst>
                      <a:ext uri="{FF2B5EF4-FFF2-40B4-BE49-F238E27FC236}">
                        <a16:creationId xmlns:a16="http://schemas.microsoft.com/office/drawing/2014/main" id="{3B9CEB67-F7C6-4677-89D0-7CBBEFB503D1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7" name="Right Triangle 586">
                    <a:extLst>
                      <a:ext uri="{FF2B5EF4-FFF2-40B4-BE49-F238E27FC236}">
                        <a16:creationId xmlns:a16="http://schemas.microsoft.com/office/drawing/2014/main" id="{F8F9D399-B12B-FC81-6EE0-D0E401A95387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3" name="Picture 582" descr="Icon&#10;&#10;Description automatically generated">
                  <a:extLst>
                    <a:ext uri="{FF2B5EF4-FFF2-40B4-BE49-F238E27FC236}">
                      <a16:creationId xmlns:a16="http://schemas.microsoft.com/office/drawing/2014/main" id="{2EE280FC-F853-AF2F-4EE9-72132F3B3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84" name="Picture 583" descr="Icon&#10;&#10;Description automatically generated">
                  <a:extLst>
                    <a:ext uri="{FF2B5EF4-FFF2-40B4-BE49-F238E27FC236}">
                      <a16:creationId xmlns:a16="http://schemas.microsoft.com/office/drawing/2014/main" id="{EB508559-F336-269F-F5BE-5959E3E5D3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1" name="Group 530">
                <a:extLst>
                  <a:ext uri="{FF2B5EF4-FFF2-40B4-BE49-F238E27FC236}">
                    <a16:creationId xmlns:a16="http://schemas.microsoft.com/office/drawing/2014/main" id="{A41488D7-F045-CBAB-D4D4-CE77586D76B5}"/>
                  </a:ext>
                </a:extLst>
              </p:cNvPr>
              <p:cNvGrpSpPr/>
              <p:nvPr/>
            </p:nvGrpSpPr>
            <p:grpSpPr>
              <a:xfrm>
                <a:off x="9634277" y="841290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6F03C3BD-FCD5-F710-53AF-C62F5782F275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79" name="Picture 578" descr="Icon&#10;&#10;Description automatically generated">
                    <a:extLst>
                      <a:ext uri="{FF2B5EF4-FFF2-40B4-BE49-F238E27FC236}">
                        <a16:creationId xmlns:a16="http://schemas.microsoft.com/office/drawing/2014/main" id="{FB9063AD-549A-ABD4-2A92-2428B95BA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20846615-6E7E-83AC-CB57-D3F441FCA5B5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8091701A-6DEA-CD03-2C88-C49AFF623F72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76" name="Rounded Rectangle 575">
                    <a:extLst>
                      <a:ext uri="{FF2B5EF4-FFF2-40B4-BE49-F238E27FC236}">
                        <a16:creationId xmlns:a16="http://schemas.microsoft.com/office/drawing/2014/main" id="{11FD2232-1921-A626-BF11-9E855CDDDD84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Rounded Rectangle 576">
                    <a:extLst>
                      <a:ext uri="{FF2B5EF4-FFF2-40B4-BE49-F238E27FC236}">
                        <a16:creationId xmlns:a16="http://schemas.microsoft.com/office/drawing/2014/main" id="{BC619C39-396D-A8A1-D179-669DE8761D7C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Right Triangle 577">
                    <a:extLst>
                      <a:ext uri="{FF2B5EF4-FFF2-40B4-BE49-F238E27FC236}">
                        <a16:creationId xmlns:a16="http://schemas.microsoft.com/office/drawing/2014/main" id="{B689B67B-80D3-5F0F-67EB-1C86923A5C8C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74" name="Picture 573" descr="Icon&#10;&#10;Description automatically generated">
                  <a:extLst>
                    <a:ext uri="{FF2B5EF4-FFF2-40B4-BE49-F238E27FC236}">
                      <a16:creationId xmlns:a16="http://schemas.microsoft.com/office/drawing/2014/main" id="{DA9CEC1A-4500-8DCA-474D-67FEC55AB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75" name="Picture 574" descr="Icon&#10;&#10;Description automatically generated">
                  <a:extLst>
                    <a:ext uri="{FF2B5EF4-FFF2-40B4-BE49-F238E27FC236}">
                      <a16:creationId xmlns:a16="http://schemas.microsoft.com/office/drawing/2014/main" id="{D2F1503B-5A12-3FB8-3D21-D946AE69C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954049F1-4AD1-6A9B-E8E4-6118C01403BF}"/>
                  </a:ext>
                </a:extLst>
              </p:cNvPr>
              <p:cNvGrpSpPr/>
              <p:nvPr/>
            </p:nvGrpSpPr>
            <p:grpSpPr>
              <a:xfrm>
                <a:off x="8164107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63" name="Group 562">
                  <a:extLst>
                    <a:ext uri="{FF2B5EF4-FFF2-40B4-BE49-F238E27FC236}">
                      <a16:creationId xmlns:a16="http://schemas.microsoft.com/office/drawing/2014/main" id="{DC24AADB-651C-40C0-7DBE-383AA15DF09D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70" name="Picture 569" descr="Icon&#10;&#10;Description automatically generated">
                    <a:extLst>
                      <a:ext uri="{FF2B5EF4-FFF2-40B4-BE49-F238E27FC236}">
                        <a16:creationId xmlns:a16="http://schemas.microsoft.com/office/drawing/2014/main" id="{174CE868-BC16-0B76-23C7-F4D1FA6227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2E02918E-CFA1-37EA-48CD-1A0E9F85C0C1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4" name="Group 563">
                  <a:extLst>
                    <a:ext uri="{FF2B5EF4-FFF2-40B4-BE49-F238E27FC236}">
                      <a16:creationId xmlns:a16="http://schemas.microsoft.com/office/drawing/2014/main" id="{EED09D25-89A0-7CF8-589A-0E8B9DCCBBB8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67" name="Rounded Rectangle 566">
                    <a:extLst>
                      <a:ext uri="{FF2B5EF4-FFF2-40B4-BE49-F238E27FC236}">
                        <a16:creationId xmlns:a16="http://schemas.microsoft.com/office/drawing/2014/main" id="{E4E01B5F-2069-97B8-6263-9D9F9F981DC3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Rounded Rectangle 567">
                    <a:extLst>
                      <a:ext uri="{FF2B5EF4-FFF2-40B4-BE49-F238E27FC236}">
                        <a16:creationId xmlns:a16="http://schemas.microsoft.com/office/drawing/2014/main" id="{1B054CFC-5410-83CD-6EFA-0741107486AF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Right Triangle 568">
                    <a:extLst>
                      <a:ext uri="{FF2B5EF4-FFF2-40B4-BE49-F238E27FC236}">
                        <a16:creationId xmlns:a16="http://schemas.microsoft.com/office/drawing/2014/main" id="{A8EA09F3-89BE-7D68-AD6E-BD14C951FEF6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5" name="Picture 564" descr="Icon&#10;&#10;Description automatically generated">
                  <a:extLst>
                    <a:ext uri="{FF2B5EF4-FFF2-40B4-BE49-F238E27FC236}">
                      <a16:creationId xmlns:a16="http://schemas.microsoft.com/office/drawing/2014/main" id="{6AA67EEF-EB6F-9340-9B0F-6E0B37F6D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66" name="Picture 565" descr="Icon&#10;&#10;Description automatically generated">
                  <a:extLst>
                    <a:ext uri="{FF2B5EF4-FFF2-40B4-BE49-F238E27FC236}">
                      <a16:creationId xmlns:a16="http://schemas.microsoft.com/office/drawing/2014/main" id="{E8F8B0A0-22D2-2895-87D6-1779FAC51D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3" name="Group 532">
                <a:extLst>
                  <a:ext uri="{FF2B5EF4-FFF2-40B4-BE49-F238E27FC236}">
                    <a16:creationId xmlns:a16="http://schemas.microsoft.com/office/drawing/2014/main" id="{EBA95BC9-0E8C-FB25-A5F0-478108C85DFF}"/>
                  </a:ext>
                </a:extLst>
              </p:cNvPr>
              <p:cNvGrpSpPr/>
              <p:nvPr/>
            </p:nvGrpSpPr>
            <p:grpSpPr>
              <a:xfrm>
                <a:off x="8649711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54" name="Group 553">
                  <a:extLst>
                    <a:ext uri="{FF2B5EF4-FFF2-40B4-BE49-F238E27FC236}">
                      <a16:creationId xmlns:a16="http://schemas.microsoft.com/office/drawing/2014/main" id="{9783B4AB-505E-5C27-590B-7FD0F73C0A8A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61" name="Picture 560" descr="Icon&#10;&#10;Description automatically generated">
                    <a:extLst>
                      <a:ext uri="{FF2B5EF4-FFF2-40B4-BE49-F238E27FC236}">
                        <a16:creationId xmlns:a16="http://schemas.microsoft.com/office/drawing/2014/main" id="{44487185-2654-2102-A26D-C09A3C00A7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A5FF3217-8404-9A5A-36D0-84E0CCE6141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8E6FD062-7914-180D-9A77-71DF040CF044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58" name="Rounded Rectangle 557">
                    <a:extLst>
                      <a:ext uri="{FF2B5EF4-FFF2-40B4-BE49-F238E27FC236}">
                        <a16:creationId xmlns:a16="http://schemas.microsoft.com/office/drawing/2014/main" id="{9ADC3002-4C5B-1101-42FE-D525FE5C873A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9" name="Rounded Rectangle 558">
                    <a:extLst>
                      <a:ext uri="{FF2B5EF4-FFF2-40B4-BE49-F238E27FC236}">
                        <a16:creationId xmlns:a16="http://schemas.microsoft.com/office/drawing/2014/main" id="{8C3511A3-9033-5718-AE38-359332E97BF3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Right Triangle 559">
                    <a:extLst>
                      <a:ext uri="{FF2B5EF4-FFF2-40B4-BE49-F238E27FC236}">
                        <a16:creationId xmlns:a16="http://schemas.microsoft.com/office/drawing/2014/main" id="{D127DE69-7159-94FF-DE80-5F9E8875F8A9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56" name="Picture 555" descr="Icon&#10;&#10;Description automatically generated">
                  <a:extLst>
                    <a:ext uri="{FF2B5EF4-FFF2-40B4-BE49-F238E27FC236}">
                      <a16:creationId xmlns:a16="http://schemas.microsoft.com/office/drawing/2014/main" id="{DCF073A6-11E6-20AA-D48B-689A6DF7C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58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57" name="Picture 556" descr="Icon&#10;&#10;Description automatically generated">
                  <a:extLst>
                    <a:ext uri="{FF2B5EF4-FFF2-40B4-BE49-F238E27FC236}">
                      <a16:creationId xmlns:a16="http://schemas.microsoft.com/office/drawing/2014/main" id="{EEDDA08C-DC35-3C63-C975-61CACF9B7B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4" name="Group 533">
                <a:extLst>
                  <a:ext uri="{FF2B5EF4-FFF2-40B4-BE49-F238E27FC236}">
                    <a16:creationId xmlns:a16="http://schemas.microsoft.com/office/drawing/2014/main" id="{1A41E253-79D8-4BB4-A9E0-FBD48D734955}"/>
                  </a:ext>
                </a:extLst>
              </p:cNvPr>
              <p:cNvGrpSpPr/>
              <p:nvPr/>
            </p:nvGrpSpPr>
            <p:grpSpPr>
              <a:xfrm>
                <a:off x="9135315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8C449C06-B293-3080-6E18-CAA8AA7DEDDA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52" name="Picture 551" descr="Icon&#10;&#10;Description automatically generated">
                    <a:extLst>
                      <a:ext uri="{FF2B5EF4-FFF2-40B4-BE49-F238E27FC236}">
                        <a16:creationId xmlns:a16="http://schemas.microsoft.com/office/drawing/2014/main" id="{FAC64839-5873-CB9C-C374-7BE6AF64F2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53" name="Rectangle 552">
                    <a:extLst>
                      <a:ext uri="{FF2B5EF4-FFF2-40B4-BE49-F238E27FC236}">
                        <a16:creationId xmlns:a16="http://schemas.microsoft.com/office/drawing/2014/main" id="{C467867A-8518-01D7-9ABD-16812A8FF8EB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6" name="Group 545">
                  <a:extLst>
                    <a:ext uri="{FF2B5EF4-FFF2-40B4-BE49-F238E27FC236}">
                      <a16:creationId xmlns:a16="http://schemas.microsoft.com/office/drawing/2014/main" id="{2368CA79-4452-A6FB-63F5-B9D3515F6EAA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49" name="Rounded Rectangle 548">
                    <a:extLst>
                      <a:ext uri="{FF2B5EF4-FFF2-40B4-BE49-F238E27FC236}">
                        <a16:creationId xmlns:a16="http://schemas.microsoft.com/office/drawing/2014/main" id="{9CDFE46F-B506-5EC5-2414-764FB4EE8A70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0" name="Rounded Rectangle 549">
                    <a:extLst>
                      <a:ext uri="{FF2B5EF4-FFF2-40B4-BE49-F238E27FC236}">
                        <a16:creationId xmlns:a16="http://schemas.microsoft.com/office/drawing/2014/main" id="{84FA46C8-6DEF-40AF-42B6-C0127DBA37D3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Right Triangle 550">
                    <a:extLst>
                      <a:ext uri="{FF2B5EF4-FFF2-40B4-BE49-F238E27FC236}">
                        <a16:creationId xmlns:a16="http://schemas.microsoft.com/office/drawing/2014/main" id="{9FB9CD74-53AE-7487-CD71-3D42B5EB3D92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7" name="Picture 546" descr="Icon&#10;&#10;Description automatically generated">
                  <a:extLst>
                    <a:ext uri="{FF2B5EF4-FFF2-40B4-BE49-F238E27FC236}">
                      <a16:creationId xmlns:a16="http://schemas.microsoft.com/office/drawing/2014/main" id="{868603AC-5AF4-2F4F-9698-5A9E32773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48" name="Picture 547" descr="Icon&#10;&#10;Description automatically generated">
                  <a:extLst>
                    <a:ext uri="{FF2B5EF4-FFF2-40B4-BE49-F238E27FC236}">
                      <a16:creationId xmlns:a16="http://schemas.microsoft.com/office/drawing/2014/main" id="{230540C9-8B7B-6B21-F854-DB183E9805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  <p:grpSp>
            <p:nvGrpSpPr>
              <p:cNvPr id="535" name="Group 534">
                <a:extLst>
                  <a:ext uri="{FF2B5EF4-FFF2-40B4-BE49-F238E27FC236}">
                    <a16:creationId xmlns:a16="http://schemas.microsoft.com/office/drawing/2014/main" id="{F599CA4C-D93E-8C39-C24E-45207C0F8BFB}"/>
                  </a:ext>
                </a:extLst>
              </p:cNvPr>
              <p:cNvGrpSpPr/>
              <p:nvPr/>
            </p:nvGrpSpPr>
            <p:grpSpPr>
              <a:xfrm>
                <a:off x="9620919" y="1491947"/>
                <a:ext cx="677464" cy="670637"/>
                <a:chOff x="7574634" y="2694136"/>
                <a:chExt cx="977185" cy="967338"/>
              </a:xfrm>
            </p:grpSpPr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509CAD5D-F9FA-52DE-A3BB-F376A8019A28}"/>
                    </a:ext>
                  </a:extLst>
                </p:cNvPr>
                <p:cNvGrpSpPr/>
                <p:nvPr/>
              </p:nvGrpSpPr>
              <p:grpSpPr>
                <a:xfrm>
                  <a:off x="7574634" y="2694136"/>
                  <a:ext cx="977185" cy="967338"/>
                  <a:chOff x="7940177" y="2417490"/>
                  <a:chExt cx="1104226" cy="1104226"/>
                </a:xfrm>
              </p:grpSpPr>
              <p:pic>
                <p:nvPicPr>
                  <p:cNvPr id="543" name="Picture 542" descr="Icon&#10;&#10;Description automatically generated">
                    <a:extLst>
                      <a:ext uri="{FF2B5EF4-FFF2-40B4-BE49-F238E27FC236}">
                        <a16:creationId xmlns:a16="http://schemas.microsoft.com/office/drawing/2014/main" id="{C119B4F4-882F-0414-FF43-CD5AA3B4B7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40177" y="2417490"/>
                    <a:ext cx="1104226" cy="1104226"/>
                  </a:xfrm>
                  <a:prstGeom prst="rect">
                    <a:avLst/>
                  </a:prstGeom>
                </p:spPr>
              </p:pic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84649312-4491-8CA4-E847-B7CACFCCE278}"/>
                      </a:ext>
                    </a:extLst>
                  </p:cNvPr>
                  <p:cNvSpPr/>
                  <p:nvPr/>
                </p:nvSpPr>
                <p:spPr>
                  <a:xfrm>
                    <a:off x="8633431" y="2966058"/>
                    <a:ext cx="168973" cy="1310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9CB219F6-B1FB-335D-CF46-B731CF76AFEB}"/>
                    </a:ext>
                  </a:extLst>
                </p:cNvPr>
                <p:cNvGrpSpPr/>
                <p:nvPr/>
              </p:nvGrpSpPr>
              <p:grpSpPr>
                <a:xfrm>
                  <a:off x="7761316" y="2774883"/>
                  <a:ext cx="601864" cy="808069"/>
                  <a:chOff x="7761316" y="2774883"/>
                  <a:chExt cx="601864" cy="808069"/>
                </a:xfrm>
              </p:grpSpPr>
              <p:sp>
                <p:nvSpPr>
                  <p:cNvPr id="540" name="Rounded Rectangle 539">
                    <a:extLst>
                      <a:ext uri="{FF2B5EF4-FFF2-40B4-BE49-F238E27FC236}">
                        <a16:creationId xmlns:a16="http://schemas.microsoft.com/office/drawing/2014/main" id="{B5B9BFDE-E3EB-DBD6-852F-D681D1D6881F}"/>
                      </a:ext>
                    </a:extLst>
                  </p:cNvPr>
                  <p:cNvSpPr/>
                  <p:nvPr/>
                </p:nvSpPr>
                <p:spPr>
                  <a:xfrm>
                    <a:off x="7766162" y="2914978"/>
                    <a:ext cx="597018" cy="667974"/>
                  </a:xfrm>
                  <a:prstGeom prst="roundRect">
                    <a:avLst>
                      <a:gd name="adj" fmla="val 637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ounded Rectangle 540">
                    <a:extLst>
                      <a:ext uri="{FF2B5EF4-FFF2-40B4-BE49-F238E27FC236}">
                        <a16:creationId xmlns:a16="http://schemas.microsoft.com/office/drawing/2014/main" id="{385B98BA-CCCE-39A2-F375-74892E54C3B6}"/>
                      </a:ext>
                    </a:extLst>
                  </p:cNvPr>
                  <p:cNvSpPr/>
                  <p:nvPr/>
                </p:nvSpPr>
                <p:spPr>
                  <a:xfrm>
                    <a:off x="7761316" y="2776600"/>
                    <a:ext cx="458759" cy="201550"/>
                  </a:xfrm>
                  <a:prstGeom prst="roundRect">
                    <a:avLst>
                      <a:gd name="adj" fmla="val 1580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Right Triangle 541">
                    <a:extLst>
                      <a:ext uri="{FF2B5EF4-FFF2-40B4-BE49-F238E27FC236}">
                        <a16:creationId xmlns:a16="http://schemas.microsoft.com/office/drawing/2014/main" id="{0E541F33-7A48-23AA-19BB-3EF750BFDED7}"/>
                      </a:ext>
                    </a:extLst>
                  </p:cNvPr>
                  <p:cNvSpPr/>
                  <p:nvPr/>
                </p:nvSpPr>
                <p:spPr>
                  <a:xfrm>
                    <a:off x="8201422" y="2774883"/>
                    <a:ext cx="157553" cy="171595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38" name="Picture 537" descr="Icon&#10;&#10;Description automatically generated">
                  <a:extLst>
                    <a:ext uri="{FF2B5EF4-FFF2-40B4-BE49-F238E27FC236}">
                      <a16:creationId xmlns:a16="http://schemas.microsoft.com/office/drawing/2014/main" id="{21B83298-D8C3-D4D3-2296-9A2BAD04D9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rightnessContrast bright="-10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316" y="2922951"/>
                  <a:ext cx="378465" cy="378465"/>
                </a:xfrm>
                <a:prstGeom prst="rect">
                  <a:avLst/>
                </a:prstGeom>
              </p:spPr>
            </p:pic>
            <p:pic>
              <p:nvPicPr>
                <p:cNvPr id="539" name="Picture 538" descr="Icon&#10;&#10;Description automatically generated">
                  <a:extLst>
                    <a:ext uri="{FF2B5EF4-FFF2-40B4-BE49-F238E27FC236}">
                      <a16:creationId xmlns:a16="http://schemas.microsoft.com/office/drawing/2014/main" id="{96A942F0-357C-0C2D-536B-C6FE3EE30D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71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7695" y="3194028"/>
                  <a:ext cx="359055" cy="35905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8786B98-58F8-F2DC-0710-6E06033F9F3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854929" y="4698478"/>
            <a:ext cx="1819728" cy="18197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F43012-7F72-48BE-973F-7EDF634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 show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B6B835-7D00-BF3F-E0FB-A04636646BF5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293623" y="4567414"/>
            <a:ext cx="2081856" cy="20818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79331-E5CE-80E7-0F2B-DEA2FF2C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965687"/>
            <a:ext cx="5704471" cy="2637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Show: User proves</a:t>
            </a:r>
          </a:p>
          <a:p>
            <a:pPr marL="514350" indent="-514350"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That their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cred is on the bulletin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board</a:t>
            </a:r>
          </a:p>
          <a:p>
            <a:pPr marL="514350" indent="-514350"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Any other statements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that the service provider asks for 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877E140-0DE5-933B-AF8F-3ED96DF119EB}"/>
              </a:ext>
            </a:extLst>
          </p:cNvPr>
          <p:cNvGrpSpPr/>
          <p:nvPr/>
        </p:nvGrpSpPr>
        <p:grpSpPr>
          <a:xfrm>
            <a:off x="3337072" y="5429397"/>
            <a:ext cx="2492678" cy="1219873"/>
            <a:chOff x="3337072" y="5429397"/>
            <a:chExt cx="2492678" cy="12198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62CDA8-E504-5497-05A8-03EC4F80C556}"/>
                </a:ext>
              </a:extLst>
            </p:cNvPr>
            <p:cNvSpPr/>
            <p:nvPr/>
          </p:nvSpPr>
          <p:spPr>
            <a:xfrm>
              <a:off x="3337072" y="5503863"/>
              <a:ext cx="2492678" cy="1145407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B52581-153A-F0AB-F70E-A3E329B010C6}"/>
                </a:ext>
              </a:extLst>
            </p:cNvPr>
            <p:cNvSpPr txBox="1"/>
            <p:nvPr/>
          </p:nvSpPr>
          <p:spPr>
            <a:xfrm>
              <a:off x="3337072" y="5429397"/>
              <a:ext cx="9506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 err="1">
                  <a:latin typeface="Fira Sans" panose="020B0503050000020004" pitchFamily="34" charset="0"/>
                  <a:ea typeface="Fira Sans" panose="020B0503050000020004" pitchFamily="34" charset="0"/>
                </a:rPr>
                <a:t>bul</a:t>
              </a:r>
              <a:endParaRPr lang="en-US" sz="3600" baseline="-25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60B9AB-4BE4-EB18-DCE4-7039049F22BA}"/>
                </a:ext>
              </a:extLst>
            </p:cNvPr>
            <p:cNvSpPr txBox="1"/>
            <p:nvPr/>
          </p:nvSpPr>
          <p:spPr>
            <a:xfrm>
              <a:off x="4491369" y="5429397"/>
              <a:ext cx="12443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stmt1</a:t>
              </a:r>
              <a:endParaRPr lang="en-US" sz="3600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F11FF7-66B1-0ABA-655F-47569605EE14}"/>
                </a:ext>
              </a:extLst>
            </p:cNvPr>
            <p:cNvSpPr txBox="1"/>
            <p:nvPr/>
          </p:nvSpPr>
          <p:spPr>
            <a:xfrm>
              <a:off x="3337072" y="5897625"/>
              <a:ext cx="12443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stmt2</a:t>
              </a:r>
              <a:endParaRPr lang="en-US" sz="3600" baseline="-25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48077E-A209-759B-27BD-A3A5AF1F4ED7}"/>
                </a:ext>
              </a:extLst>
            </p:cNvPr>
            <p:cNvSpPr txBox="1"/>
            <p:nvPr/>
          </p:nvSpPr>
          <p:spPr>
            <a:xfrm>
              <a:off x="4527328" y="5897625"/>
              <a:ext cx="12443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r>
                <a:rPr lang="en-US" sz="3600" i="1" baseline="-25000">
                  <a:latin typeface="Fira Sans" panose="020B0503050000020004" pitchFamily="34" charset="0"/>
                  <a:ea typeface="Fira Sans" panose="020B0503050000020004" pitchFamily="34" charset="0"/>
                </a:rPr>
                <a:t>stmt3</a:t>
              </a:r>
              <a:endParaRPr lang="en-US" sz="3600" baseline="-2500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97F399A-A9D2-6BAC-51F6-DDC973B9D07E}"/>
              </a:ext>
            </a:extLst>
          </p:cNvPr>
          <p:cNvGrpSpPr/>
          <p:nvPr/>
        </p:nvGrpSpPr>
        <p:grpSpPr>
          <a:xfrm>
            <a:off x="9502380" y="-81472"/>
            <a:ext cx="2344554" cy="2344554"/>
            <a:chOff x="8063226" y="126129"/>
            <a:chExt cx="2344554" cy="2344554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2ABD764-5B61-ECD4-1E28-B26CF46DD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226" y="126129"/>
              <a:ext cx="2344554" cy="234455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26AB6DF-0645-5295-49B2-EB16AB1A7572}"/>
                </a:ext>
              </a:extLst>
            </p:cNvPr>
            <p:cNvGrpSpPr/>
            <p:nvPr/>
          </p:nvGrpSpPr>
          <p:grpSpPr>
            <a:xfrm>
              <a:off x="8177465" y="841290"/>
              <a:ext cx="677464" cy="670637"/>
              <a:chOff x="7574634" y="2694136"/>
              <a:chExt cx="977185" cy="9673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44EAF5B-9F31-E4F9-1564-BA436B000930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B5DD70F3-0508-CD56-23F0-71A9C880B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6CE0CE7-739C-2A7E-9355-62508A36E528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058A4E8-4DD9-43AE-08C1-CD697BA7286A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68C8387E-E7AF-76FF-044C-D80CD6E9A3AC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1B73302C-AF17-0C98-F8EA-9447151FCB44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ight Triangle 35">
                  <a:extLst>
                    <a:ext uri="{FF2B5EF4-FFF2-40B4-BE49-F238E27FC236}">
                      <a16:creationId xmlns:a16="http://schemas.microsoft.com/office/drawing/2014/main" id="{F810945A-DE75-5B12-BC79-4B606D252084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BCFA62B5-4027-D179-5A01-90C2D5F5C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4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78ECAE0E-6BC8-9D47-528C-5294C34B7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4C6E74-01C9-193C-3C9B-63FD9FAA5262}"/>
                </a:ext>
              </a:extLst>
            </p:cNvPr>
            <p:cNvGrpSpPr/>
            <p:nvPr/>
          </p:nvGrpSpPr>
          <p:grpSpPr>
            <a:xfrm>
              <a:off x="8663069" y="841290"/>
              <a:ext cx="677464" cy="670637"/>
              <a:chOff x="7574634" y="2694136"/>
              <a:chExt cx="977185" cy="96733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4DBA8C5-EA39-8EE8-7C1F-C3EB30F49C44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47" name="Picture 46" descr="Icon&#10;&#10;Description automatically generated">
                  <a:extLst>
                    <a:ext uri="{FF2B5EF4-FFF2-40B4-BE49-F238E27FC236}">
                      <a16:creationId xmlns:a16="http://schemas.microsoft.com/office/drawing/2014/main" id="{2A5D10B6-92A6-A50F-455B-0668A44AF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F380C42-230F-88D8-EB37-58C1B05AF514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6E5D716-34F3-30D5-59A1-5100963925F0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44" name="Rounded Rectangle 43">
                  <a:extLst>
                    <a:ext uri="{FF2B5EF4-FFF2-40B4-BE49-F238E27FC236}">
                      <a16:creationId xmlns:a16="http://schemas.microsoft.com/office/drawing/2014/main" id="{5BE19680-8E4B-9B6B-446F-D0580DD1E59B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D25A1AB3-410D-2658-9EB7-00C53B516161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ight Triangle 45">
                  <a:extLst>
                    <a:ext uri="{FF2B5EF4-FFF2-40B4-BE49-F238E27FC236}">
                      <a16:creationId xmlns:a16="http://schemas.microsoft.com/office/drawing/2014/main" id="{B5A0B881-FA95-2C51-EDF5-903A8375A891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2" name="Picture 41" descr="Icon&#10;&#10;Description automatically generated">
                <a:extLst>
                  <a:ext uri="{FF2B5EF4-FFF2-40B4-BE49-F238E27FC236}">
                    <a16:creationId xmlns:a16="http://schemas.microsoft.com/office/drawing/2014/main" id="{FEABAFB7-D36C-FFA0-214E-B90F05460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43" name="Picture 42" descr="Icon&#10;&#10;Description automatically generated">
                <a:extLst>
                  <a:ext uri="{FF2B5EF4-FFF2-40B4-BE49-F238E27FC236}">
                    <a16:creationId xmlns:a16="http://schemas.microsoft.com/office/drawing/2014/main" id="{3BB8D8BE-1FE9-E728-9DCC-FF05767C4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8811D91-8D0F-B390-912B-6E428534C4D2}"/>
                </a:ext>
              </a:extLst>
            </p:cNvPr>
            <p:cNvGrpSpPr/>
            <p:nvPr/>
          </p:nvGrpSpPr>
          <p:grpSpPr>
            <a:xfrm>
              <a:off x="9148673" y="841290"/>
              <a:ext cx="677464" cy="670637"/>
              <a:chOff x="7574634" y="2694136"/>
              <a:chExt cx="977185" cy="96733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DDD8F77-61EE-2488-4B21-7018D274ACA1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57" name="Picture 56" descr="Icon&#10;&#10;Description automatically generated">
                  <a:extLst>
                    <a:ext uri="{FF2B5EF4-FFF2-40B4-BE49-F238E27FC236}">
                      <a16:creationId xmlns:a16="http://schemas.microsoft.com/office/drawing/2014/main" id="{172342E1-91D4-5F42-A9CD-144E52C8F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603BAF0-717B-7885-EA03-4FC2F63E0851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E83AEED-0E6A-F7F0-E19B-B2A85989DB47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94E2025-C80D-9EC3-6362-674F0E3C479F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484424F6-E438-D816-0BBF-6FB65E58D5A2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ight Triangle 55">
                  <a:extLst>
                    <a:ext uri="{FF2B5EF4-FFF2-40B4-BE49-F238E27FC236}">
                      <a16:creationId xmlns:a16="http://schemas.microsoft.com/office/drawing/2014/main" id="{3E6D7667-B57C-B9E8-7FD6-37D4E2B9115E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2" name="Picture 51" descr="Icon&#10;&#10;Description automatically generated">
                <a:extLst>
                  <a:ext uri="{FF2B5EF4-FFF2-40B4-BE49-F238E27FC236}">
                    <a16:creationId xmlns:a16="http://schemas.microsoft.com/office/drawing/2014/main" id="{51281C76-A46C-3B32-EE3E-D4E62468A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5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53" name="Picture 52" descr="Icon&#10;&#10;Description automatically generated">
                <a:extLst>
                  <a:ext uri="{FF2B5EF4-FFF2-40B4-BE49-F238E27FC236}">
                    <a16:creationId xmlns:a16="http://schemas.microsoft.com/office/drawing/2014/main" id="{B7BC4065-32F2-8C4B-DB84-419024C3E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DEE3610-794F-272D-632F-A84F2F2C97D4}"/>
                </a:ext>
              </a:extLst>
            </p:cNvPr>
            <p:cNvGrpSpPr/>
            <p:nvPr/>
          </p:nvGrpSpPr>
          <p:grpSpPr>
            <a:xfrm>
              <a:off x="9634277" y="841290"/>
              <a:ext cx="677464" cy="670637"/>
              <a:chOff x="7574634" y="2694136"/>
              <a:chExt cx="977185" cy="96733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8D72661-ACB0-3EA7-4DEC-CBE569C3297E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67" name="Picture 66" descr="Icon&#10;&#10;Description automatically generated">
                  <a:extLst>
                    <a:ext uri="{FF2B5EF4-FFF2-40B4-BE49-F238E27FC236}">
                      <a16:creationId xmlns:a16="http://schemas.microsoft.com/office/drawing/2014/main" id="{6F3BF755-E603-12E0-165B-39B435F18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948BF85-F384-7BB0-CB11-DF0436C1A2B1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B2B014B-8FA4-E7C2-5FA5-C4834825152A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0BCA08EF-49A4-F597-9543-30EF6B4B03DA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DB9D308C-BB0F-817A-6CE7-A350D3B52C28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ight Triangle 65">
                  <a:extLst>
                    <a:ext uri="{FF2B5EF4-FFF2-40B4-BE49-F238E27FC236}">
                      <a16:creationId xmlns:a16="http://schemas.microsoft.com/office/drawing/2014/main" id="{D6ACC03B-D2DB-CBCB-3C63-57867B00D582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2" name="Picture 61" descr="Icon&#10;&#10;Description automatically generated">
                <a:extLst>
                  <a:ext uri="{FF2B5EF4-FFF2-40B4-BE49-F238E27FC236}">
                    <a16:creationId xmlns:a16="http://schemas.microsoft.com/office/drawing/2014/main" id="{A31CA08C-ECCA-AD27-935B-79DBE7E5F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63" name="Picture 62" descr="Icon&#10;&#10;Description automatically generated">
                <a:extLst>
                  <a:ext uri="{FF2B5EF4-FFF2-40B4-BE49-F238E27FC236}">
                    <a16:creationId xmlns:a16="http://schemas.microsoft.com/office/drawing/2014/main" id="{1D661A7F-373E-0B2F-7220-B44604C85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4CE6E0B-C5B9-28BD-ABF4-5E13B384E24C}"/>
                </a:ext>
              </a:extLst>
            </p:cNvPr>
            <p:cNvGrpSpPr/>
            <p:nvPr/>
          </p:nvGrpSpPr>
          <p:grpSpPr>
            <a:xfrm>
              <a:off x="8164107" y="1491947"/>
              <a:ext cx="677464" cy="670637"/>
              <a:chOff x="7574634" y="2694136"/>
              <a:chExt cx="977185" cy="967338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26EDDC0-FBAD-8D19-E20F-E53A395F7F77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77" name="Picture 76" descr="Icon&#10;&#10;Description automatically generated">
                  <a:extLst>
                    <a:ext uri="{FF2B5EF4-FFF2-40B4-BE49-F238E27FC236}">
                      <a16:creationId xmlns:a16="http://schemas.microsoft.com/office/drawing/2014/main" id="{B12E66FD-06DA-1190-7E5E-CFBE3FD8A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669C544-2652-3A9D-7102-8039AFF2F1BF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19B78D7-7AE2-FB09-BFDB-8473B8C88427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C176773C-DE9D-F219-0F8E-89EA9CE979B7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C4600955-5A0F-72AF-84C3-A81D6E8B89DE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ight Triangle 75">
                  <a:extLst>
                    <a:ext uri="{FF2B5EF4-FFF2-40B4-BE49-F238E27FC236}">
                      <a16:creationId xmlns:a16="http://schemas.microsoft.com/office/drawing/2014/main" id="{AB9F283C-E921-B055-A8EA-5E5289E378D0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2" name="Picture 71" descr="Icon&#10;&#10;Description automatically generated">
                <a:extLst>
                  <a:ext uri="{FF2B5EF4-FFF2-40B4-BE49-F238E27FC236}">
                    <a16:creationId xmlns:a16="http://schemas.microsoft.com/office/drawing/2014/main" id="{3FCE8394-324B-AACC-4E98-34FFC22C1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73" name="Picture 72" descr="Icon&#10;&#10;Description automatically generated">
                <a:extLst>
                  <a:ext uri="{FF2B5EF4-FFF2-40B4-BE49-F238E27FC236}">
                    <a16:creationId xmlns:a16="http://schemas.microsoft.com/office/drawing/2014/main" id="{2D692940-44FE-B0F8-1173-D98EA68AB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656762-CD7A-07B4-F4FC-BA6B3B0A7829}"/>
                </a:ext>
              </a:extLst>
            </p:cNvPr>
            <p:cNvGrpSpPr/>
            <p:nvPr/>
          </p:nvGrpSpPr>
          <p:grpSpPr>
            <a:xfrm>
              <a:off x="8649711" y="1491947"/>
              <a:ext cx="677464" cy="670637"/>
              <a:chOff x="7574634" y="2694136"/>
              <a:chExt cx="977185" cy="96733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CBA6928-71B1-9C5C-DAD8-AB7E34A752FA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87" name="Picture 86" descr="Icon&#10;&#10;Description automatically generated">
                  <a:extLst>
                    <a:ext uri="{FF2B5EF4-FFF2-40B4-BE49-F238E27FC236}">
                      <a16:creationId xmlns:a16="http://schemas.microsoft.com/office/drawing/2014/main" id="{8BC64A7A-7D21-659B-B6B1-36148CE52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D0A5BDB-D778-BC7D-2F4B-5BB99BE9AC4F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B787BC1-BAD7-DDEB-9200-A17E357596C4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FCE1EA2F-3B48-4792-9A87-70E09E8AA0BD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76B208C0-BCC6-C633-AC9A-6F0E3E08A69B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ight Triangle 85">
                  <a:extLst>
                    <a:ext uri="{FF2B5EF4-FFF2-40B4-BE49-F238E27FC236}">
                      <a16:creationId xmlns:a16="http://schemas.microsoft.com/office/drawing/2014/main" id="{1AA91A74-3ED2-7112-7993-BCEA824A4F1A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A34368C5-9081-42D8-5FC5-C1473E229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F0A268F3-1023-F14D-3A8E-FB0198982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76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765C666-32E6-4B96-4F92-C2C4E1D46ED0}"/>
                </a:ext>
              </a:extLst>
            </p:cNvPr>
            <p:cNvGrpSpPr/>
            <p:nvPr/>
          </p:nvGrpSpPr>
          <p:grpSpPr>
            <a:xfrm>
              <a:off x="9135315" y="1491947"/>
              <a:ext cx="677464" cy="670637"/>
              <a:chOff x="7574634" y="2694136"/>
              <a:chExt cx="977185" cy="967338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1FBE3490-E951-179F-D0F6-5DE6A9C4E461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97" name="Picture 96" descr="Icon&#10;&#10;Description automatically generated">
                  <a:extLst>
                    <a:ext uri="{FF2B5EF4-FFF2-40B4-BE49-F238E27FC236}">
                      <a16:creationId xmlns:a16="http://schemas.microsoft.com/office/drawing/2014/main" id="{0CF54DBD-9B31-A472-67AA-9BDDBA1A1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332049E-E2EF-20DC-8BD5-92C9777D38F5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7E73F72-7C38-FFDA-E7B5-3364C5D61248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D796C7D1-4E4A-00B4-1B29-2B9FADAC1E08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7150CE4A-3EE8-F6E1-FCE6-257770922C33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ight Triangle 95">
                  <a:extLst>
                    <a:ext uri="{FF2B5EF4-FFF2-40B4-BE49-F238E27FC236}">
                      <a16:creationId xmlns:a16="http://schemas.microsoft.com/office/drawing/2014/main" id="{4E05532C-31FF-1A1C-415F-AA92FFAF111C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AC3781D3-840C-202C-9354-8E943F8C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7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93" name="Picture 92" descr="Icon&#10;&#10;Description automatically generated">
                <a:extLst>
                  <a:ext uri="{FF2B5EF4-FFF2-40B4-BE49-F238E27FC236}">
                    <a16:creationId xmlns:a16="http://schemas.microsoft.com/office/drawing/2014/main" id="{B105ECE7-6998-723A-A0E7-C15603FF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78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DFE2223-A6E2-7107-7066-B9CB06CD9FE8}"/>
                </a:ext>
              </a:extLst>
            </p:cNvPr>
            <p:cNvGrpSpPr/>
            <p:nvPr/>
          </p:nvGrpSpPr>
          <p:grpSpPr>
            <a:xfrm>
              <a:off x="9620919" y="1491947"/>
              <a:ext cx="677464" cy="670637"/>
              <a:chOff x="7574634" y="2694136"/>
              <a:chExt cx="977185" cy="967338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9565DDFF-8CFA-43D6-B898-DB0AAF138FC9}"/>
                  </a:ext>
                </a:extLst>
              </p:cNvPr>
              <p:cNvGrpSpPr/>
              <p:nvPr/>
            </p:nvGrpSpPr>
            <p:grpSpPr>
              <a:xfrm>
                <a:off x="7574634" y="2694136"/>
                <a:ext cx="977185" cy="967338"/>
                <a:chOff x="7940177" y="2417490"/>
                <a:chExt cx="1104226" cy="1104226"/>
              </a:xfrm>
            </p:grpSpPr>
            <p:pic>
              <p:nvPicPr>
                <p:cNvPr id="107" name="Picture 106" descr="Icon&#10;&#10;Description automatically generated">
                  <a:extLst>
                    <a:ext uri="{FF2B5EF4-FFF2-40B4-BE49-F238E27FC236}">
                      <a16:creationId xmlns:a16="http://schemas.microsoft.com/office/drawing/2014/main" id="{6E79A655-B781-28CC-B5AF-E889924485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40177" y="2417490"/>
                  <a:ext cx="1104226" cy="1104226"/>
                </a:xfrm>
                <a:prstGeom prst="rect">
                  <a:avLst/>
                </a:prstGeom>
              </p:spPr>
            </p:pic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955B90B-2D7C-BC0B-982E-BDA7622DE9F1}"/>
                    </a:ext>
                  </a:extLst>
                </p:cNvPr>
                <p:cNvSpPr/>
                <p:nvPr/>
              </p:nvSpPr>
              <p:spPr>
                <a:xfrm>
                  <a:off x="8633431" y="2966058"/>
                  <a:ext cx="168973" cy="1310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818F7FEC-0221-FE40-6391-8B6A05BB8041}"/>
                  </a:ext>
                </a:extLst>
              </p:cNvPr>
              <p:cNvGrpSpPr/>
              <p:nvPr/>
            </p:nvGrpSpPr>
            <p:grpSpPr>
              <a:xfrm>
                <a:off x="7761316" y="2774883"/>
                <a:ext cx="601864" cy="808069"/>
                <a:chOff x="7761316" y="2774883"/>
                <a:chExt cx="601864" cy="808069"/>
              </a:xfrm>
            </p:grpSpPr>
            <p:sp>
              <p:nvSpPr>
                <p:cNvPr id="104" name="Rounded Rectangle 103">
                  <a:extLst>
                    <a:ext uri="{FF2B5EF4-FFF2-40B4-BE49-F238E27FC236}">
                      <a16:creationId xmlns:a16="http://schemas.microsoft.com/office/drawing/2014/main" id="{2856A9DE-282C-1435-8F64-2902E0397A57}"/>
                    </a:ext>
                  </a:extLst>
                </p:cNvPr>
                <p:cNvSpPr/>
                <p:nvPr/>
              </p:nvSpPr>
              <p:spPr>
                <a:xfrm>
                  <a:off x="7766162" y="2914978"/>
                  <a:ext cx="597018" cy="667974"/>
                </a:xfrm>
                <a:prstGeom prst="roundRect">
                  <a:avLst>
                    <a:gd name="adj" fmla="val 63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6E34A47D-60BC-16D6-6291-9B532E12A2C8}"/>
                    </a:ext>
                  </a:extLst>
                </p:cNvPr>
                <p:cNvSpPr/>
                <p:nvPr/>
              </p:nvSpPr>
              <p:spPr>
                <a:xfrm>
                  <a:off x="7761316" y="2776600"/>
                  <a:ext cx="458759" cy="201550"/>
                </a:xfrm>
                <a:prstGeom prst="roundRect">
                  <a:avLst>
                    <a:gd name="adj" fmla="val 158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ight Triangle 105">
                  <a:extLst>
                    <a:ext uri="{FF2B5EF4-FFF2-40B4-BE49-F238E27FC236}">
                      <a16:creationId xmlns:a16="http://schemas.microsoft.com/office/drawing/2014/main" id="{6CEEF7FE-8100-14A0-A693-69ACC4C8EE81}"/>
                    </a:ext>
                  </a:extLst>
                </p:cNvPr>
                <p:cNvSpPr/>
                <p:nvPr/>
              </p:nvSpPr>
              <p:spPr>
                <a:xfrm>
                  <a:off x="8201422" y="2774883"/>
                  <a:ext cx="157553" cy="17159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2" name="Picture 101" descr="Icon&#10;&#10;Description automatically generated">
                <a:extLst>
                  <a:ext uri="{FF2B5EF4-FFF2-40B4-BE49-F238E27FC236}">
                    <a16:creationId xmlns:a16="http://schemas.microsoft.com/office/drawing/2014/main" id="{653EE696-B5D3-ECAF-7CE4-B917C035E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rightnessContrast bright="-10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1316" y="2922951"/>
                <a:ext cx="378465" cy="378465"/>
              </a:xfrm>
              <a:prstGeom prst="rect">
                <a:avLst/>
              </a:prstGeom>
            </p:spPr>
          </p:pic>
          <p:pic>
            <p:nvPicPr>
              <p:cNvPr id="103" name="Picture 102" descr="Icon&#10;&#10;Description automatically generated">
                <a:extLst>
                  <a:ext uri="{FF2B5EF4-FFF2-40B4-BE49-F238E27FC236}">
                    <a16:creationId xmlns:a16="http://schemas.microsoft.com/office/drawing/2014/main" id="{A9EDDEE4-5C68-27B1-F4A7-2B15D848A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77695" y="3194028"/>
                <a:ext cx="359055" cy="359055"/>
              </a:xfrm>
              <a:prstGeom prst="rect">
                <a:avLst/>
              </a:prstGeom>
            </p:spPr>
          </p:pic>
        </p:grpSp>
      </p:grp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4D631905-B634-0529-B427-4531445F4F52}"/>
              </a:ext>
            </a:extLst>
          </p:cNvPr>
          <p:cNvSpPr txBox="1">
            <a:spLocks/>
          </p:cNvSpPr>
          <p:nvPr/>
        </p:nvSpPr>
        <p:spPr>
          <a:xfrm>
            <a:off x="7934517" y="2551593"/>
            <a:ext cx="4259147" cy="1445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Service provider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verifies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the proofs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wrt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the bulletin board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81EB2AE1-E5E1-0723-76F3-0F236819B7A6}"/>
              </a:ext>
            </a:extLst>
          </p:cNvPr>
          <p:cNvSpPr/>
          <p:nvPr/>
        </p:nvSpPr>
        <p:spPr>
          <a:xfrm>
            <a:off x="5709315" y="4064476"/>
            <a:ext cx="2755438" cy="11744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Bonus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Hidden issuer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1F1A06-6A35-A512-E54A-E5AB0E08D8DD}"/>
              </a:ext>
            </a:extLst>
          </p:cNvPr>
          <p:cNvSpPr txBox="1"/>
          <p:nvPr/>
        </p:nvSpPr>
        <p:spPr>
          <a:xfrm>
            <a:off x="2497782" y="143226"/>
            <a:ext cx="292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TODO: one big bulletin board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DBBFD-8D78-AC2C-09CF-CEC0B276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22409 -0.0067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1" grpId="0"/>
      <p:bldP spid="1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Prelims: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zkSNARKs</a:t>
            </a:r>
            <a:endParaRPr lang="en-US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3" y="1786984"/>
            <a:ext cx="7169700" cy="47058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Zero-knowledge Succinct Noninteractive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ARgument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of Knowledge:</a:t>
            </a:r>
          </a:p>
          <a:p>
            <a:pPr marL="457200" indent="-219075">
              <a:lnSpc>
                <a:spcPct val="100000"/>
              </a:lnSpc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Can prove "I know 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x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such that 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P(x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, aux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)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" where aux is public</a:t>
            </a:r>
          </a:p>
          <a:p>
            <a:pPr marL="457200" indent="-219075">
              <a:lnSpc>
                <a:spcPct val="100000"/>
              </a:lnSpc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That proof </a:t>
            </a:r>
            <a:r>
              <a:rPr lang="el-GR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is the same size no matter how complicated 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P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is</a:t>
            </a:r>
          </a:p>
          <a:p>
            <a:pPr marL="457200" indent="-219075">
              <a:lnSpc>
                <a:spcPct val="100000"/>
              </a:lnSpc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Verify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(</a:t>
            </a:r>
            <a:r>
              <a:rPr lang="el-GR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, aux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)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is constant time*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Example: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Unlinkable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signatures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   "I know </a:t>
            </a:r>
            <a:r>
              <a:rPr lang="el-GR" i="1">
                <a:latin typeface="Fira Sans" panose="020B0503050000020004" pitchFamily="34" charset="0"/>
                <a:ea typeface="Fira Sans" panose="020B0503050000020004" pitchFamily="34" charset="0"/>
              </a:rPr>
              <a:t>σ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such that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SigVerif</a:t>
            </a:r>
            <a:r>
              <a:rPr lang="en-US" i="1" baseline="-25000" err="1">
                <a:latin typeface="Fira Sans" panose="020B0503050000020004" pitchFamily="34" charset="0"/>
                <a:ea typeface="Fira Sans" panose="020B0503050000020004" pitchFamily="34" charset="0"/>
              </a:rPr>
              <a:t>pk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(</a:t>
            </a:r>
            <a:r>
              <a:rPr lang="el-GR" i="1">
                <a:latin typeface="Fira Sans" panose="020B0503050000020004" pitchFamily="34" charset="0"/>
                <a:ea typeface="Fira Sans" panose="020B0503050000020004" pitchFamily="34" charset="0"/>
              </a:rPr>
              <a:t>σ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, </a:t>
            </a: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m)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"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B0D034-3AA2-AB95-5141-954B3C66CAAA}"/>
              </a:ext>
            </a:extLst>
          </p:cNvPr>
          <p:cNvSpPr txBox="1">
            <a:spLocks/>
          </p:cNvSpPr>
          <p:nvPr/>
        </p:nvSpPr>
        <p:spPr>
          <a:xfrm>
            <a:off x="8341894" y="1754792"/>
            <a:ext cx="3657601" cy="236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LinkG16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extends Groth16. Lets you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package and repackage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multiple proofs: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BD9FC-AED9-9810-C770-1A5282CAF0E4}"/>
              </a:ext>
            </a:extLst>
          </p:cNvPr>
          <p:cNvSpPr/>
          <p:nvPr/>
        </p:nvSpPr>
        <p:spPr>
          <a:xfrm>
            <a:off x="8463818" y="4123703"/>
            <a:ext cx="3307883" cy="78518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84DA1-C96D-D8B2-7A55-4F173C2DD4E9}"/>
              </a:ext>
            </a:extLst>
          </p:cNvPr>
          <p:cNvSpPr txBox="1"/>
          <p:nvPr/>
        </p:nvSpPr>
        <p:spPr>
          <a:xfrm>
            <a:off x="8665947" y="4127793"/>
            <a:ext cx="70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 sz="3600" i="1" baseline="-25000"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en-US" sz="3600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E7D60-EEAD-CED1-78A2-E1F509001F48}"/>
              </a:ext>
            </a:extLst>
          </p:cNvPr>
          <p:cNvSpPr txBox="1"/>
          <p:nvPr/>
        </p:nvSpPr>
        <p:spPr>
          <a:xfrm>
            <a:off x="9751394" y="4123703"/>
            <a:ext cx="70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 sz="3600" i="1" baseline="-25000"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en-US" sz="3600" baseline="-25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12C69-7ACD-D21F-DBA6-35E47CC882E5}"/>
              </a:ext>
            </a:extLst>
          </p:cNvPr>
          <p:cNvSpPr txBox="1"/>
          <p:nvPr/>
        </p:nvSpPr>
        <p:spPr>
          <a:xfrm>
            <a:off x="10768467" y="4123703"/>
            <a:ext cx="70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 sz="3600" i="1" baseline="-25000"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  <a:endParaRPr lang="en-US" sz="3600" baseline="-25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2F9AE-3572-0ED1-99F8-AE3D7F5CB128}"/>
              </a:ext>
            </a:extLst>
          </p:cNvPr>
          <p:cNvSpPr txBox="1"/>
          <p:nvPr/>
        </p:nvSpPr>
        <p:spPr>
          <a:xfrm>
            <a:off x="9124148" y="5192803"/>
            <a:ext cx="70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i="1">
                <a:latin typeface="Fira Sans" panose="020B0503050000020004" pitchFamily="34" charset="0"/>
                <a:ea typeface="Fira Sans" panose="020B0503050000020004" pitchFamily="34" charset="0"/>
              </a:rPr>
              <a:t>π</a:t>
            </a:r>
            <a:r>
              <a:rPr lang="en-US" sz="3600" i="1">
                <a:latin typeface="Fira Sans" panose="020B0503050000020004" pitchFamily="34" charset="0"/>
                <a:ea typeface="Fira Sans" panose="020B0503050000020004" pitchFamily="34" charset="0"/>
              </a:rPr>
              <a:t>'</a:t>
            </a:r>
            <a:r>
              <a:rPr lang="en-US" sz="3600" i="1" baseline="-25000"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en-US" sz="3600" baseline="-25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BDEBD-305A-5EE2-DF0A-393026A7C832}"/>
              </a:ext>
            </a:extLst>
          </p:cNvPr>
          <p:cNvSpPr txBox="1"/>
          <p:nvPr/>
        </p:nvSpPr>
        <p:spPr>
          <a:xfrm>
            <a:off x="7799670" y="1286208"/>
            <a:ext cx="261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New</a:t>
            </a:r>
            <a:endParaRPr lang="en-US" sz="32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64FD9-39CD-A580-2DDD-F9362C09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5235 -0.15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8" grpId="0"/>
      <p:bldP spid="9" grpId="0"/>
      <p:bldP spid="9" grpId="1"/>
      <p:bldP spid="10" grpId="0"/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2922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Anonymous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602223"/>
            <a:ext cx="6946392" cy="4741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Example 1</a:t>
            </a:r>
          </a:p>
          <a:p>
            <a:pPr marL="0" indent="0"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Serving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age-restricted video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using photo ID or a credit card</a:t>
            </a:r>
          </a:p>
          <a:p>
            <a:pPr marL="0" indent="0">
              <a:buNone/>
            </a:pP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None/>
            </a:pPr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Example 2</a:t>
            </a:r>
          </a:p>
          <a:p>
            <a:pPr marL="0" indent="0">
              <a:buNone/>
            </a:pP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Preventing spam / DoS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using 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PrivacyPass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-like tokens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65195CE-9285-89EA-603B-87B93684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244" y="1687252"/>
            <a:ext cx="2030121" cy="203012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AD7C32-B963-BA13-31F2-D8C78837C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66" y="4008387"/>
            <a:ext cx="3661770" cy="156388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36777-A3F7-D443-9F23-A52AF3C8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9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Terminology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E62CA3-843B-64B2-694E-76BA5735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337" y="2562967"/>
            <a:ext cx="2081856" cy="208185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9704D03-8D91-9DFD-4AB7-C630894C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866" y="2825094"/>
            <a:ext cx="1819728" cy="181972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F2BABB0-4723-3CB9-E91F-4207D9DCC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200" y="2860546"/>
            <a:ext cx="1841464" cy="184146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8FC3986-1093-86BA-0520-E006D35A1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267" y="2324956"/>
            <a:ext cx="2319866" cy="23198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A5708D-7D5F-DB21-31C0-814124EC02B0}"/>
              </a:ext>
            </a:extLst>
          </p:cNvPr>
          <p:cNvSpPr txBox="1"/>
          <p:nvPr/>
        </p:nvSpPr>
        <p:spPr>
          <a:xfrm>
            <a:off x="1001032" y="4842933"/>
            <a:ext cx="21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Credential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4E14D-605C-C9B9-A9C9-A616EBBF8CF7}"/>
              </a:ext>
            </a:extLst>
          </p:cNvPr>
          <p:cNvSpPr txBox="1"/>
          <p:nvPr/>
        </p:nvSpPr>
        <p:spPr>
          <a:xfrm>
            <a:off x="3848531" y="4842933"/>
            <a:ext cx="165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User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483CF-A112-707F-D1F4-B359685D1B27}"/>
              </a:ext>
            </a:extLst>
          </p:cNvPr>
          <p:cNvSpPr txBox="1"/>
          <p:nvPr/>
        </p:nvSpPr>
        <p:spPr>
          <a:xfrm>
            <a:off x="6360866" y="4702010"/>
            <a:ext cx="181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Service Provider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C855F5-F308-AE15-EDC2-FA4F83AD3A4B}"/>
              </a:ext>
            </a:extLst>
          </p:cNvPr>
          <p:cNvSpPr txBox="1"/>
          <p:nvPr/>
        </p:nvSpPr>
        <p:spPr>
          <a:xfrm>
            <a:off x="9033462" y="4842933"/>
            <a:ext cx="181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Fira Sans" panose="020B0503050000020004" pitchFamily="34" charset="0"/>
                <a:ea typeface="Fira Sans" panose="020B0503050000020004" pitchFamily="34" charset="0"/>
              </a:rPr>
              <a:t>Issuer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38EB5-A48C-017F-1D09-5610C73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73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Our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3" y="1551871"/>
            <a:ext cx="7419956" cy="557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-creds lets users: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Bootstrap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digital credentials from existing identity infrastructure (e.g., passports) in a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publicly auditable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way.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Prove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arbitrary statements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about credentials, even statements that weren't imagined when they were issued (e.g., ID + vaccine card)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2A06D771-4008-515B-8E8F-7BD97F43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229" y="4155084"/>
            <a:ext cx="1417320" cy="141732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132A38-9F5A-E0BA-28D4-2C596B57F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301" y="2079578"/>
            <a:ext cx="1553248" cy="15532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AB0F5-9211-0191-C629-F7201DF6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Terminology (cont.)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E62CA3-843B-64B2-694E-76BA5735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72" y="1772322"/>
            <a:ext cx="2081856" cy="208185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8FC3986-1093-86BA-0520-E006D35A1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324" y="1531398"/>
            <a:ext cx="2319866" cy="23198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A5708D-7D5F-DB21-31C0-814124EC02B0}"/>
              </a:ext>
            </a:extLst>
          </p:cNvPr>
          <p:cNvSpPr txBox="1"/>
          <p:nvPr/>
        </p:nvSpPr>
        <p:spPr>
          <a:xfrm>
            <a:off x="5094870" y="1531398"/>
            <a:ext cx="151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Fira Sans" panose="020B0503050000020004" pitchFamily="34" charset="0"/>
                <a:ea typeface="Fira Sans" panose="020B0503050000020004" pitchFamily="34" charset="0"/>
              </a:rPr>
              <a:t>Issue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F2BABB0-4723-3CB9-E91F-4207D9DCC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520" y="2813250"/>
            <a:ext cx="1104226" cy="11042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94FA7E-95A2-216D-003E-07ED0E825D63}"/>
              </a:ext>
            </a:extLst>
          </p:cNvPr>
          <p:cNvGrpSpPr/>
          <p:nvPr/>
        </p:nvGrpSpPr>
        <p:grpSpPr>
          <a:xfrm>
            <a:off x="3079750" y="3361818"/>
            <a:ext cx="241997" cy="424574"/>
            <a:chOff x="3079750" y="3253466"/>
            <a:chExt cx="241997" cy="4245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5D7E-0000-E158-6BB7-877919675FD3}"/>
                </a:ext>
              </a:extLst>
            </p:cNvPr>
            <p:cNvSpPr/>
            <p:nvPr/>
          </p:nvSpPr>
          <p:spPr>
            <a:xfrm>
              <a:off x="3079750" y="3384550"/>
              <a:ext cx="222450" cy="293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[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01E369-9BC6-3065-C273-B2CF60FF7CCC}"/>
                </a:ext>
              </a:extLst>
            </p:cNvPr>
            <p:cNvSpPr/>
            <p:nvPr/>
          </p:nvSpPr>
          <p:spPr>
            <a:xfrm>
              <a:off x="3152774" y="3253466"/>
              <a:ext cx="168973" cy="131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FEE9C92-2F3D-9D22-6BBC-893ACA810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227" y="5013195"/>
            <a:ext cx="1104226" cy="110422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A495A4E-9D80-3D3F-B594-3A69E3B9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72" y="4342963"/>
            <a:ext cx="2081856" cy="20818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93BA1D5-B690-E77B-0B0F-5061F60D8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549" y="4714951"/>
            <a:ext cx="1819728" cy="181972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5AA30-7B72-62C8-8A30-2DB6DA92315C}"/>
              </a:ext>
            </a:extLst>
          </p:cNvPr>
          <p:cNvGrpSpPr/>
          <p:nvPr/>
        </p:nvGrpSpPr>
        <p:grpSpPr>
          <a:xfrm>
            <a:off x="2735053" y="5342616"/>
            <a:ext cx="379622" cy="363542"/>
            <a:chOff x="10491672" y="1815843"/>
            <a:chExt cx="586694" cy="5129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84D9CE-26C9-4B62-BAC0-5878CBDD938A}"/>
                </a:ext>
              </a:extLst>
            </p:cNvPr>
            <p:cNvSpPr/>
            <p:nvPr/>
          </p:nvSpPr>
          <p:spPr>
            <a:xfrm>
              <a:off x="10491672" y="1815843"/>
              <a:ext cx="586694" cy="11124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55BA52-800C-17EA-7628-FAE66392096B}"/>
                </a:ext>
              </a:extLst>
            </p:cNvPr>
            <p:cNvSpPr/>
            <p:nvPr/>
          </p:nvSpPr>
          <p:spPr>
            <a:xfrm>
              <a:off x="10491672" y="2065816"/>
              <a:ext cx="586694" cy="11124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48405C-53FB-D463-405F-3F52A16F66B2}"/>
                </a:ext>
              </a:extLst>
            </p:cNvPr>
            <p:cNvSpPr/>
            <p:nvPr/>
          </p:nvSpPr>
          <p:spPr>
            <a:xfrm>
              <a:off x="10491672" y="2217498"/>
              <a:ext cx="586694" cy="11124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50B668-C09F-E486-B4A2-9048F2E325FD}"/>
              </a:ext>
            </a:extLst>
          </p:cNvPr>
          <p:cNvSpPr txBox="1"/>
          <p:nvPr/>
        </p:nvSpPr>
        <p:spPr>
          <a:xfrm>
            <a:off x="5094869" y="4130176"/>
            <a:ext cx="151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Fira Sans" panose="020B0503050000020004" pitchFamily="34" charset="0"/>
                <a:ea typeface="Fira Sans" panose="020B0503050000020004" pitchFamily="34" charset="0"/>
              </a:rPr>
              <a:t>Show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2C356-ED93-B697-8342-B5824F2A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2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40768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40768 -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9 -0.00208 L -0.0004 -0.00208 " pathEditMode="relative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40443 -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40443 -4.07407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F43012-7F72-48BE-973F-7EDF6349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42360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LinkG16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79331-E5CE-80E7-0F2B-DEA2FF2C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4316"/>
            <a:ext cx="6656570" cy="478654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9D181-ACAD-5015-793D-CD5EC4A0E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42" y="622671"/>
            <a:ext cx="7772400" cy="810469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B95F366C-6000-4B75-F285-0E5854FD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89937"/>
            <a:ext cx="7030046" cy="5262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CCD73-1713-74C2-F24A-6965D9E1FD24}"/>
              </a:ext>
            </a:extLst>
          </p:cNvPr>
          <p:cNvSpPr txBox="1"/>
          <p:nvPr/>
        </p:nvSpPr>
        <p:spPr>
          <a:xfrm>
            <a:off x="9022080" y="4927600"/>
            <a:ext cx="257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todo</a:t>
            </a:r>
            <a:r>
              <a:rPr lang="en-US"/>
              <a:t>: flesh out. include </a:t>
            </a:r>
            <a:r>
              <a:rPr lang="en-US" err="1"/>
              <a:t>merkle</a:t>
            </a:r>
            <a:r>
              <a:rPr lang="en-US"/>
              <a:t> forest </a:t>
            </a:r>
            <a:r>
              <a:rPr lang="en-US" err="1"/>
              <a:t>optims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DA032-4F9C-B586-947C-FC2FDC1F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B3EC5BA5-3DFC-1BFE-8C3C-A513B1A0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2922" cy="1325563"/>
          </a:xfrm>
        </p:spPr>
        <p:txBody>
          <a:bodyPr/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Anonymous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24" y="1860979"/>
            <a:ext cx="7301752" cy="4685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Lots of anonymous credential schemes exist </a:t>
            </a:r>
            <a:r>
              <a:rPr lang="en-US" sz="1800" dirty="0">
                <a:latin typeface="Fira Sans" panose="020B0503050000020004" pitchFamily="34" charset="0"/>
                <a:ea typeface="Fira Sans" panose="020B0503050000020004" pitchFamily="34" charset="0"/>
              </a:rPr>
              <a:t>[Cha85, CL01, CL03, CL04, CHK+06, BCKL08, CG08, BL13, GGM14, CDHK15, SAB+19]</a:t>
            </a:r>
          </a:p>
          <a:p>
            <a:pPr marL="0" indent="0">
              <a:buNone/>
            </a:pPr>
            <a:endParaRPr 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But each:</a:t>
            </a:r>
          </a:p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Requires the gov. to issue new exotic credentials</a:t>
            </a:r>
          </a:p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Requires you to hire a cryptographer to design a custom protocol for each new use case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02547D-F185-E345-D575-693C4A0B6C27}"/>
              </a:ext>
            </a:extLst>
          </p:cNvPr>
          <p:cNvSpPr/>
          <p:nvPr/>
        </p:nvSpPr>
        <p:spPr>
          <a:xfrm>
            <a:off x="8139952" y="-704850"/>
            <a:ext cx="7095983" cy="81343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D5F57C0-8866-63A6-787C-8437115E4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744" y="228331"/>
            <a:ext cx="1414533" cy="1414533"/>
          </a:xfrm>
          <a:prstGeom prst="rect">
            <a:avLst/>
          </a:prstGeom>
        </p:spPr>
      </p:pic>
      <p:pic>
        <p:nvPicPr>
          <p:cNvPr id="20" name="Picture 1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9A220B3-3605-1E9A-1CC9-BC926D5BD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579" y="1530730"/>
            <a:ext cx="1621280" cy="1621280"/>
          </a:xfrm>
          <a:prstGeom prst="rect">
            <a:avLst/>
          </a:prstGeom>
        </p:spPr>
      </p:pic>
      <p:pic>
        <p:nvPicPr>
          <p:cNvPr id="22" name="Picture 2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369C690-A9EC-38F9-F1C8-B5BE52652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372" y="5130930"/>
            <a:ext cx="1621279" cy="1621279"/>
          </a:xfrm>
          <a:prstGeom prst="rect">
            <a:avLst/>
          </a:prstGeom>
        </p:spPr>
      </p:pic>
      <p:pic>
        <p:nvPicPr>
          <p:cNvPr id="24" name="Picture 2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D19EDC2-51E2-9B4A-2D75-E77C3ED34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212" y="3716398"/>
            <a:ext cx="1414532" cy="1414532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A830D7F-AF03-6D74-B07F-C9CFFB23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F724D6-C85B-E135-2145-AF46BFCB8617}"/>
              </a:ext>
            </a:extLst>
          </p:cNvPr>
          <p:cNvGrpSpPr/>
          <p:nvPr/>
        </p:nvGrpSpPr>
        <p:grpSpPr>
          <a:xfrm>
            <a:off x="113268" y="711575"/>
            <a:ext cx="7968051" cy="5781300"/>
            <a:chOff x="2286000" y="876300"/>
            <a:chExt cx="7620000" cy="5528768"/>
          </a:xfrm>
        </p:grpSpPr>
        <p:pic>
          <p:nvPicPr>
            <p:cNvPr id="3078" name="Picture 6" descr="Opinion | George Tooker - The New York Times">
              <a:extLst>
                <a:ext uri="{FF2B5EF4-FFF2-40B4-BE49-F238E27FC236}">
                  <a16:creationId xmlns:a16="http://schemas.microsoft.com/office/drawing/2014/main" id="{42D7FE0E-DA92-437A-DB5A-D5837BE41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876300"/>
              <a:ext cx="7620000" cy="510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C28B6A-F41F-756C-344A-8F52D49201AA}"/>
                </a:ext>
              </a:extLst>
            </p:cNvPr>
            <p:cNvSpPr txBox="1"/>
            <p:nvPr/>
          </p:nvSpPr>
          <p:spPr>
            <a:xfrm>
              <a:off x="2286000" y="6035736"/>
              <a:ext cx="76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b="0" i="0" dirty="0">
                  <a:effectLst/>
                </a:rPr>
                <a:t>Government Bureau,</a:t>
              </a:r>
              <a:r>
                <a:rPr lang="en-US" dirty="0"/>
                <a:t> </a:t>
              </a:r>
              <a:r>
                <a:rPr lang="en-US" b="0" i="0" dirty="0">
                  <a:effectLst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George Tooker</a:t>
              </a:r>
              <a:r>
                <a:rPr lang="en-US" dirty="0"/>
                <a:t>, 1</a:t>
              </a:r>
              <a:r>
                <a:rPr lang="en-US" b="0" i="0" dirty="0">
                  <a:effectLst/>
                </a:rPr>
                <a:t>956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21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FD28D91-7EAF-1493-5655-2D6281A4E5D2}"/>
              </a:ext>
            </a:extLst>
          </p:cNvPr>
          <p:cNvGrpSpPr/>
          <p:nvPr/>
        </p:nvGrpSpPr>
        <p:grpSpPr>
          <a:xfrm>
            <a:off x="-1730422" y="-704850"/>
            <a:ext cx="7095983" cy="8134350"/>
            <a:chOff x="7415604" y="1019166"/>
            <a:chExt cx="4643910" cy="53234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061983-5984-B8B4-5F33-2D5ADA92E7D8}"/>
                </a:ext>
              </a:extLst>
            </p:cNvPr>
            <p:cNvSpPr/>
            <p:nvPr/>
          </p:nvSpPr>
          <p:spPr>
            <a:xfrm>
              <a:off x="7415604" y="1019166"/>
              <a:ext cx="4643910" cy="53234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9A09B3-A9CB-DD2C-40AB-F14CEADB4680}"/>
                </a:ext>
              </a:extLst>
            </p:cNvPr>
            <p:cNvGrpSpPr/>
            <p:nvPr/>
          </p:nvGrpSpPr>
          <p:grpSpPr>
            <a:xfrm>
              <a:off x="8702538" y="2322951"/>
              <a:ext cx="2803160" cy="2803160"/>
              <a:chOff x="3822712" y="3161962"/>
              <a:chExt cx="2438400" cy="2438400"/>
            </a:xfrm>
          </p:grpSpPr>
          <p:pic>
            <p:nvPicPr>
              <p:cNvPr id="5" name="Picture 4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7E9AEC2D-3188-CEEE-2507-55B43D7B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2712" y="3161962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20358247-ED3A-47DE-8BBD-9EA38A6C0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074"/>
              <a:stretch/>
            </p:blipFill>
            <p:spPr>
              <a:xfrm>
                <a:off x="4104247" y="4621563"/>
                <a:ext cx="765445" cy="71129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DD512B-8384-1A4D-375E-055320621280}"/>
                  </a:ext>
                </a:extLst>
              </p:cNvPr>
              <p:cNvSpPr/>
              <p:nvPr/>
            </p:nvSpPr>
            <p:spPr>
              <a:xfrm>
                <a:off x="5027385" y="4523370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1D7DE2-6894-700D-7D54-C544D878B7D5}"/>
                  </a:ext>
                </a:extLst>
              </p:cNvPr>
              <p:cNvSpPr/>
              <p:nvPr/>
            </p:nvSpPr>
            <p:spPr>
              <a:xfrm>
                <a:off x="5027385" y="5014026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596690-866D-2445-59C7-BD008E36BE05}"/>
                  </a:ext>
                </a:extLst>
              </p:cNvPr>
              <p:cNvSpPr/>
              <p:nvPr/>
            </p:nvSpPr>
            <p:spPr>
              <a:xfrm>
                <a:off x="5027385" y="525933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8AFF156-E5E9-4D8B-91B4-A95E87E929E1}"/>
                  </a:ext>
                </a:extLst>
              </p:cNvPr>
              <p:cNvCxnSpPr/>
              <p:nvPr/>
            </p:nvCxnSpPr>
            <p:spPr>
              <a:xfrm>
                <a:off x="5071379" y="484505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985F1F3-26B4-8648-22B1-84DADABA2BBB}"/>
                  </a:ext>
                </a:extLst>
              </p:cNvPr>
              <p:cNvCxnSpPr/>
              <p:nvPr/>
            </p:nvCxnSpPr>
            <p:spPr>
              <a:xfrm>
                <a:off x="5071379" y="4114800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A6C357-2589-DDD1-4A80-45AE67BAEF58}"/>
                  </a:ext>
                </a:extLst>
              </p:cNvPr>
              <p:cNvCxnSpPr/>
              <p:nvPr/>
            </p:nvCxnSpPr>
            <p:spPr>
              <a:xfrm>
                <a:off x="5071379" y="3899917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19A75A8-3CFD-39EE-A886-A4DAF00ED57C}"/>
                  </a:ext>
                </a:extLst>
              </p:cNvPr>
              <p:cNvCxnSpPr/>
              <p:nvPr/>
            </p:nvCxnSpPr>
            <p:spPr>
              <a:xfrm>
                <a:off x="5071379" y="3463925"/>
                <a:ext cx="977900" cy="0"/>
              </a:xfrm>
              <a:prstGeom prst="line">
                <a:avLst/>
              </a:prstGeom>
              <a:ln w="139700" cap="rnd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ABA47F-0FED-B449-3EF8-022AE85EEFE9}"/>
                  </a:ext>
                </a:extLst>
              </p:cNvPr>
              <p:cNvSpPr/>
              <p:nvPr/>
            </p:nvSpPr>
            <p:spPr>
              <a:xfrm>
                <a:off x="5027385" y="3605171"/>
                <a:ext cx="1063625" cy="14705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-186417"/>
            <a:ext cx="3305175" cy="1325563"/>
          </a:xfrm>
        </p:spPr>
        <p:txBody>
          <a:bodyPr/>
          <a:lstStyle/>
          <a:p>
            <a:r>
              <a:rPr lang="en-US" b="1" err="1">
                <a:latin typeface="Fira Mono" panose="020B0509050000020004" pitchFamily="49" charset="0"/>
                <a:ea typeface="Fira Mono" panose="020B0509050000020004" pitchFamily="49" charset="0"/>
              </a:rPr>
              <a:t>zk</a:t>
            </a:r>
            <a:r>
              <a:rPr lang="en-US" b="1">
                <a:latin typeface="Fira Mono" panose="020B0509050000020004" pitchFamily="49" charset="0"/>
                <a:ea typeface="Fira Mono" panose="020B0509050000020004" pitchFamily="49" charset="0"/>
              </a:rPr>
              <a:t>-creds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09AB-3C09-A968-E974-DB87CC90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858" y="726062"/>
            <a:ext cx="4124325" cy="5711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i="1">
                <a:latin typeface="Fira Sans" panose="020B0503050000020004" pitchFamily="34" charset="0"/>
                <a:ea typeface="Fira Sans" panose="020B0503050000020004" pitchFamily="34" charset="0"/>
              </a:rPr>
              <a:t>A practical system must: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59CD9F-8C0A-43C6-2983-7D4C3775AA32}"/>
              </a:ext>
            </a:extLst>
          </p:cNvPr>
          <p:cNvSpPr txBox="1"/>
          <p:nvPr/>
        </p:nvSpPr>
        <p:spPr>
          <a:xfrm>
            <a:off x="236038" y="5743226"/>
            <a:ext cx="3911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0">
              <a:spcBef>
                <a:spcPts val="2400"/>
              </a:spcBef>
              <a:buClr>
                <a:schemeClr val="tx1"/>
              </a:buClr>
              <a:buSzPct val="100000"/>
              <a:buNone/>
            </a:pPr>
            <a:r>
              <a:rPr lang="en-US" sz="2800" b="1" err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zk</a:t>
            </a: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-creds uses SNARKs to get all of these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8282A7-F5ED-C101-A203-0D1124A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2BC44-66EC-FF84-000D-542FE74B1980}"/>
              </a:ext>
            </a:extLst>
          </p:cNvPr>
          <p:cNvSpPr txBox="1"/>
          <p:nvPr/>
        </p:nvSpPr>
        <p:spPr>
          <a:xfrm>
            <a:off x="5635247" y="1737598"/>
            <a:ext cx="61580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Support existing identity documents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Not require new trusted parties for issuance</a:t>
            </a:r>
          </a:p>
          <a:p>
            <a:pPr marL="523875" indent="-514350">
              <a:spcBef>
                <a:spcPts val="54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600">
                <a:latin typeface="Fira Sans" panose="020B0503050000020004" pitchFamily="34" charset="0"/>
                <a:ea typeface="Fira Sans" panose="020B0503050000020004" pitchFamily="34" charset="0"/>
              </a:rPr>
              <a:t>Be easily programmable for new use cases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1D3A-DF28-C400-9E5D-3F7F82C9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Supporting existing identity documents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306AF7-8447-A8A7-72AE-07802C77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268"/>
            <a:ext cx="5915140" cy="4585207"/>
          </a:xfrm>
        </p:spPr>
        <p:txBody>
          <a:bodyPr>
            <a:normAutofit/>
          </a:bodyPr>
          <a:lstStyle/>
          <a:p>
            <a:pPr marL="0" indent="0">
              <a:spcBef>
                <a:spcPts val="3400"/>
              </a:spcBef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Showing age requires gov. ID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Existing creds schemes assume that the gov. will issue your cred.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Observation: some gov. IDs have </a:t>
            </a:r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non-anonymous</a:t>
            </a: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 digital IDs inside the chip.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Furthermore, these IDs are </a:t>
            </a:r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signed</a:t>
            </a: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 by the gov. itself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8E039F-0108-FF4E-E403-A8D7E2611FE7}"/>
              </a:ext>
            </a:extLst>
          </p:cNvPr>
          <p:cNvSpPr/>
          <p:nvPr/>
        </p:nvSpPr>
        <p:spPr>
          <a:xfrm>
            <a:off x="7330538" y="4354874"/>
            <a:ext cx="3521076" cy="23154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Idea</a:t>
            </a:r>
          </a:p>
          <a:p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Let's bootstrap an anonymous system on top of this non-anonymous one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9448D6-29FD-149B-8897-D1059C46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6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94AB464-36F0-49B5-EF20-6CCDA069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76" y="1690688"/>
            <a:ext cx="4955754" cy="24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F169D-CF66-6F8F-68F6-A25EBAEF2C56}"/>
              </a:ext>
            </a:extLst>
          </p:cNvPr>
          <p:cNvSpPr txBox="1"/>
          <p:nvPr/>
        </p:nvSpPr>
        <p:spPr>
          <a:xfrm>
            <a:off x="2400300" y="617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9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306AF7-8447-A8A7-72AE-07802C77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269"/>
            <a:ext cx="5905500" cy="2210044"/>
          </a:xfrm>
        </p:spPr>
        <p:txBody>
          <a:bodyPr>
            <a:normAutofit/>
          </a:bodyPr>
          <a:lstStyle/>
          <a:p>
            <a:pPr marL="0" indent="0">
              <a:spcBef>
                <a:spcPts val="34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With SNARKs, we take a passport and prove the age is &gt;18.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This works for </a:t>
            </a:r>
            <a:r>
              <a:rPr lang="en-US" b="1">
                <a:latin typeface="Fira Sans" panose="020B0503050000020004" pitchFamily="34" charset="0"/>
                <a:ea typeface="Fira Sans" panose="020B0503050000020004" pitchFamily="34" charset="0"/>
              </a:rPr>
              <a:t>anything with a signature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 in it.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BF22A98-6925-BDC3-0D38-A1BDB496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648" y="5033457"/>
            <a:ext cx="1819728" cy="18197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686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318259" y="5142251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8E039F-0108-FF4E-E403-A8D7E2611FE7}"/>
              </a:ext>
            </a:extLst>
          </p:cNvPr>
          <p:cNvSpPr/>
          <p:nvPr/>
        </p:nvSpPr>
        <p:spPr>
          <a:xfrm>
            <a:off x="8271162" y="1789839"/>
            <a:ext cx="3281502" cy="23154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Problem</a:t>
            </a:r>
          </a:p>
          <a:p>
            <a:r>
              <a:rPr lang="en-US" sz="28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Credential schemes are broader than just what's in 1 doc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93AEA8-D1D9-EBFE-6800-3A62952022CD}"/>
              </a:ext>
            </a:extLst>
          </p:cNvPr>
          <p:cNvCxnSpPr/>
          <p:nvPr/>
        </p:nvCxnSpPr>
        <p:spPr>
          <a:xfrm>
            <a:off x="4508757" y="5951033"/>
            <a:ext cx="360513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A31118-FF3B-4293-FCA3-52E355DBB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778" y="4918272"/>
            <a:ext cx="782633" cy="782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31ADF-FA0F-0ED2-BE55-13936ADDDBB3}"/>
              </a:ext>
            </a:extLst>
          </p:cNvPr>
          <p:cNvSpPr txBox="1"/>
          <p:nvPr/>
        </p:nvSpPr>
        <p:spPr>
          <a:xfrm>
            <a:off x="5837011" y="4346313"/>
            <a:ext cx="2885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>
              <a:buNone/>
            </a:pP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"Doc X has age &gt; 18, and X is signed by the US State Dept. </a:t>
            </a:r>
            <a:r>
              <a:rPr lang="en-US" sz="2000" i="1" err="1">
                <a:latin typeface="Fira Sans" panose="020B0503050000020004" pitchFamily="34" charset="0"/>
                <a:ea typeface="Fira Sans" panose="020B0503050000020004" pitchFamily="34" charset="0"/>
              </a:rPr>
              <a:t>pubkey</a:t>
            </a: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"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EB3B9E-55C7-2934-8F13-FDDE4987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7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D92837-BAA5-4643-DF25-2C92EEEB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Supporting existing identity documents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ometric E-passport System | EKEMP">
            <a:extLst>
              <a:ext uri="{FF2B5EF4-FFF2-40B4-BE49-F238E27FC236}">
                <a16:creationId xmlns:a16="http://schemas.microsoft.com/office/drawing/2014/main" id="{4E5F9D15-758A-151C-AEFA-1D3C2385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0" y="1180226"/>
            <a:ext cx="3486150" cy="33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306AF7-8447-A8A7-72AE-07802C77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3139"/>
            <a:ext cx="7193097" cy="24430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latin typeface="Fira Sans"/>
                <a:ea typeface="Fira Sans" panose="020B0503050000020004" pitchFamily="34" charset="0"/>
              </a:rPr>
              <a:t>Some gov identity documents are digitally signed</a:t>
            </a:r>
            <a:endParaRPr lang="en-US" sz="240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latin typeface="Fira Sans"/>
                <a:ea typeface="Fira Sans" panose="020B0503050000020004" pitchFamily="34" charset="0"/>
              </a:rPr>
              <a:t>Signatures are not anonymous </a:t>
            </a:r>
            <a:endParaRPr lang="en-US" sz="240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latin typeface="Fira Sans"/>
                <a:ea typeface="Fira Sans" panose="020B0503050000020004" pitchFamily="34" charset="0"/>
              </a:rPr>
              <a:t>We can fix this with a </a:t>
            </a:r>
            <a:r>
              <a:rPr lang="en-US" sz="2400" err="1">
                <a:latin typeface="Fira Sans"/>
                <a:ea typeface="Fira Sans" panose="020B0503050000020004" pitchFamily="34" charset="0"/>
              </a:rPr>
              <a:t>zk</a:t>
            </a:r>
            <a:r>
              <a:rPr lang="en-US" sz="2400">
                <a:latin typeface="Fira Sans"/>
                <a:ea typeface="Fira Sans" panose="020B0503050000020004" pitchFamily="34" charset="0"/>
              </a:rPr>
              <a:t> proof!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Prove an ID is signed by the gov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Fira Sans"/>
                <a:ea typeface="Fira Sans" panose="020B0503050000020004" pitchFamily="34" charset="0"/>
              </a:rPr>
              <a:t>Make statements about the identity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BF22A98-6925-BDC3-0D38-A1BDB4961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648" y="5033457"/>
            <a:ext cx="1819728" cy="18197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686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318259" y="5142251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93AEA8-D1D9-EBFE-6800-3A62952022CD}"/>
              </a:ext>
            </a:extLst>
          </p:cNvPr>
          <p:cNvCxnSpPr/>
          <p:nvPr/>
        </p:nvCxnSpPr>
        <p:spPr>
          <a:xfrm>
            <a:off x="4508757" y="5951033"/>
            <a:ext cx="360513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A31118-FF3B-4293-FCA3-52E355DBB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778" y="4918272"/>
            <a:ext cx="782633" cy="782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31ADF-FA0F-0ED2-BE55-13936ADDDBB3}"/>
              </a:ext>
            </a:extLst>
          </p:cNvPr>
          <p:cNvSpPr txBox="1"/>
          <p:nvPr/>
        </p:nvSpPr>
        <p:spPr>
          <a:xfrm>
            <a:off x="5844477" y="4865392"/>
            <a:ext cx="2885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>
              <a:buNone/>
            </a:pPr>
            <a:r>
              <a:rPr lang="en-US" sz="2000" i="1" dirty="0">
                <a:latin typeface="Fira Sans" panose="020B0503050000020004" pitchFamily="34" charset="0"/>
                <a:ea typeface="Fira Sans" panose="020B0503050000020004" pitchFamily="34" charset="0"/>
              </a:rPr>
              <a:t>"Doc X is signed by the US State Dept. </a:t>
            </a:r>
            <a:r>
              <a:rPr lang="en-US" sz="2000" i="1" dirty="0" err="1">
                <a:latin typeface="Fira Sans" panose="020B0503050000020004" pitchFamily="34" charset="0"/>
                <a:ea typeface="Fira Sans" panose="020B0503050000020004" pitchFamily="34" charset="0"/>
              </a:rPr>
              <a:t>pubkey</a:t>
            </a:r>
            <a:endParaRPr lang="en-US" sz="2000" i="1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7938">
              <a:buNone/>
            </a:pPr>
            <a:r>
              <a:rPr lang="en-US" sz="2000" i="1" dirty="0">
                <a:latin typeface="Fira Sans" panose="020B0503050000020004" pitchFamily="34" charset="0"/>
                <a:ea typeface="Fira Sans" panose="020B0503050000020004" pitchFamily="34" charset="0"/>
              </a:rPr>
              <a:t>AND </a:t>
            </a:r>
            <a:r>
              <a:rPr lang="en-US" sz="2000" i="1" dirty="0" err="1">
                <a:latin typeface="Fira Sans" panose="020B0503050000020004" pitchFamily="34" charset="0"/>
                <a:ea typeface="Fira Sans" panose="020B0503050000020004" pitchFamily="34" charset="0"/>
              </a:rPr>
              <a:t>X.age</a:t>
            </a:r>
            <a:r>
              <a:rPr lang="en-US" sz="2000" i="1" dirty="0">
                <a:latin typeface="Fira Sans" panose="020B0503050000020004" pitchFamily="34" charset="0"/>
                <a:ea typeface="Fira Sans" panose="020B0503050000020004" pitchFamily="34" charset="0"/>
              </a:rPr>
              <a:t> &gt; 18"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EB3B9E-55C7-2934-8F13-FDDE4987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C292B9-FEEA-69D7-DE33-AEEE9C42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What if we could just use existing identity documents?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8E039F-0108-FF4E-E403-A8D7E2611FE7}"/>
              </a:ext>
            </a:extLst>
          </p:cNvPr>
          <p:cNvSpPr/>
          <p:nvPr/>
        </p:nvSpPr>
        <p:spPr>
          <a:xfrm>
            <a:off x="8236145" y="1355997"/>
            <a:ext cx="3773279" cy="36208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rgbClr val="C00000"/>
                </a:solidFill>
                <a:latin typeface="Fira Sans"/>
                <a:ea typeface="Fira Sans" panose="020B0503050000020004" pitchFamily="34" charset="0"/>
              </a:rPr>
              <a:t>Problem</a:t>
            </a:r>
          </a:p>
          <a:p>
            <a:r>
              <a:rPr lang="en-US" sz="2800">
                <a:solidFill>
                  <a:schemeClr val="tx1"/>
                </a:solidFill>
                <a:latin typeface="Fira Sans"/>
                <a:ea typeface="Fira Sans" panose="020B0503050000020004" pitchFamily="34" charset="0"/>
              </a:rPr>
              <a:t>Credential schemes are more than one doc</a:t>
            </a:r>
          </a:p>
          <a:p>
            <a:br>
              <a:rPr lang="en-US" sz="2800">
                <a:latin typeface="Fira Sans"/>
                <a:ea typeface="Fira Sans" panose="020B05030500000200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Fira Sans"/>
                <a:ea typeface="Fira Sans" panose="020B0503050000020004" pitchFamily="34" charset="0"/>
              </a:rPr>
              <a:t>You need other fields and keys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2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306AF7-8447-A8A7-72AE-07802C77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3139"/>
            <a:ext cx="7193097" cy="2443001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34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Use zero-knowledge proofs (</a:t>
            </a:r>
            <a:r>
              <a:rPr lang="en-US" err="1">
                <a:latin typeface="Fira Sans" panose="020B0503050000020004" pitchFamily="34" charset="0"/>
                <a:ea typeface="Fira Sans" panose="020B0503050000020004" pitchFamily="34" charset="0"/>
              </a:rPr>
              <a:t>zkSNARKs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) to:</a:t>
            </a:r>
          </a:p>
          <a:p>
            <a:pPr>
              <a:spcBef>
                <a:spcPts val="3400"/>
              </a:spcBef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Prove an ID is signed by the gov.</a:t>
            </a:r>
          </a:p>
          <a:p>
            <a:pPr>
              <a:spcBef>
                <a:spcPts val="3400"/>
              </a:spcBef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Make statements about the identity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Privacy  ✅          Authenticity  ✅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BF22A98-6925-BDC3-0D38-A1BDB4961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648" y="5033457"/>
            <a:ext cx="1819728" cy="18197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4B2DB1A-1A99-5F4F-2140-10AF0F57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686" y="4777386"/>
            <a:ext cx="2081856" cy="20818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68ED0-20AC-E16F-41D2-26DC79601198}"/>
              </a:ext>
            </a:extLst>
          </p:cNvPr>
          <p:cNvGrpSpPr/>
          <p:nvPr/>
        </p:nvGrpSpPr>
        <p:grpSpPr>
          <a:xfrm>
            <a:off x="5318259" y="5142251"/>
            <a:ext cx="491571" cy="646331"/>
            <a:chOff x="4299616" y="5686679"/>
            <a:chExt cx="49157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22492-09AD-A422-21DC-F4BB9E145E12}"/>
                </a:ext>
              </a:extLst>
            </p:cNvPr>
            <p:cNvSpPr txBox="1"/>
            <p:nvPr/>
          </p:nvSpPr>
          <p:spPr>
            <a:xfrm>
              <a:off x="4299616" y="5686679"/>
              <a:ext cx="4915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3600" i="1">
                  <a:latin typeface="Fira Sans" panose="020B0503050000020004" pitchFamily="34" charset="0"/>
                  <a:ea typeface="Fira Sans" panose="020B0503050000020004" pitchFamily="34" charset="0"/>
                </a:rPr>
                <a:t>π</a:t>
              </a:r>
              <a:endParaRPr lang="en-US" sz="3600" baseline="-25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CB3DC3-39BF-D45D-A111-92FBD5C06B0E}"/>
                </a:ext>
              </a:extLst>
            </p:cNvPr>
            <p:cNvSpPr/>
            <p:nvPr/>
          </p:nvSpPr>
          <p:spPr>
            <a:xfrm>
              <a:off x="4326799" y="5712759"/>
              <a:ext cx="464388" cy="620251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8E039F-0108-FF4E-E403-A8D7E2611FE7}"/>
              </a:ext>
            </a:extLst>
          </p:cNvPr>
          <p:cNvSpPr/>
          <p:nvPr/>
        </p:nvSpPr>
        <p:spPr>
          <a:xfrm>
            <a:off x="8271162" y="1496024"/>
            <a:ext cx="3661758" cy="33642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C0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Problem</a:t>
            </a:r>
          </a:p>
          <a:p>
            <a:r>
              <a:rPr lang="en-US" sz="2800">
                <a:solidFill>
                  <a:schemeClr val="tx1"/>
                </a:solidFill>
                <a:latin typeface="Fira Sans"/>
                <a:ea typeface="Fira Sans" panose="020B0503050000020004" pitchFamily="34" charset="0"/>
              </a:rPr>
              <a:t>Credential schemes are more  than one doc</a:t>
            </a:r>
          </a:p>
          <a:p>
            <a:br>
              <a:rPr lang="en-US" sz="2800">
                <a:solidFill>
                  <a:schemeClr val="tx1"/>
                </a:solidFill>
                <a:latin typeface="Fira Sans"/>
                <a:ea typeface="Fira Sans" panose="020B05030500000200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Fira Sans"/>
                <a:ea typeface="Fira Sans" panose="020B0503050000020004" pitchFamily="34" charset="0"/>
              </a:rPr>
              <a:t>You need other fields and keys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93AEA8-D1D9-EBFE-6800-3A62952022CD}"/>
              </a:ext>
            </a:extLst>
          </p:cNvPr>
          <p:cNvCxnSpPr/>
          <p:nvPr/>
        </p:nvCxnSpPr>
        <p:spPr>
          <a:xfrm>
            <a:off x="4508757" y="5951033"/>
            <a:ext cx="360513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A31118-FF3B-4293-FCA3-52E355DBB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778" y="4918272"/>
            <a:ext cx="782633" cy="782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31ADF-FA0F-0ED2-BE55-13936ADDDBB3}"/>
              </a:ext>
            </a:extLst>
          </p:cNvPr>
          <p:cNvSpPr txBox="1"/>
          <p:nvPr/>
        </p:nvSpPr>
        <p:spPr>
          <a:xfrm>
            <a:off x="5962639" y="4850158"/>
            <a:ext cx="2885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>
              <a:buNone/>
            </a:pP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"Doc X is signed by the US State Dept. </a:t>
            </a:r>
            <a:r>
              <a:rPr lang="en-US" sz="2000" i="1" err="1">
                <a:latin typeface="Fira Sans" panose="020B0503050000020004" pitchFamily="34" charset="0"/>
                <a:ea typeface="Fira Sans" panose="020B0503050000020004" pitchFamily="34" charset="0"/>
              </a:rPr>
              <a:t>pubkey</a:t>
            </a:r>
            <a:endParaRPr lang="en-US" sz="2000" i="1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7938">
              <a:buNone/>
            </a:pP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AND </a:t>
            </a:r>
            <a:r>
              <a:rPr lang="en-US" sz="2000" i="1" err="1">
                <a:latin typeface="Fira Sans" panose="020B0503050000020004" pitchFamily="34" charset="0"/>
                <a:ea typeface="Fira Sans" panose="020B0503050000020004" pitchFamily="34" charset="0"/>
              </a:rPr>
              <a:t>X.age</a:t>
            </a:r>
            <a:r>
              <a:rPr lang="en-US" sz="2000" i="1">
                <a:latin typeface="Fira Sans" panose="020B0503050000020004" pitchFamily="34" charset="0"/>
                <a:ea typeface="Fira Sans" panose="020B0503050000020004" pitchFamily="34" charset="0"/>
              </a:rPr>
              <a:t> &gt; 18"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EB3B9E-55C7-2934-8F13-FDDE4987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3FAC-1E4F-4745-9846-FDDB148D6AF2}" type="slidenum">
              <a:rPr lang="en-US" smtClean="0"/>
              <a:t>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C292B9-FEEA-69D7-DE33-AEEE9C42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Supporting existing identity documents</a:t>
            </a:r>
            <a:endParaRPr lang="en-US" sz="320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8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6|6.2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1.3|8.6|21.1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1.3|8.6|21.1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3|4.7|3.9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1|29.9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9|25.8|15.6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4|2.1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9.9|1.2|7.7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5|6.9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.6|3.7|14.3|17.1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|7.1|3.6|3.1|2.5|10.3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|7.1|3.6|3.1|2.5|10.3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5.1|1.7|2.7|2.3|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2|4.2|2.7|5.7|1.7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2731</Words>
  <Application>Microsoft Macintosh PowerPoint</Application>
  <PresentationFormat>Widescreen</PresentationFormat>
  <Paragraphs>490</Paragraphs>
  <Slides>33</Slides>
  <Notes>32</Notes>
  <HiddenSlides>14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Fira Sans Condensed Book</vt:lpstr>
      <vt:lpstr>Arial</vt:lpstr>
      <vt:lpstr>Calibri</vt:lpstr>
      <vt:lpstr>Calibri Light</vt:lpstr>
      <vt:lpstr>Fira Mono</vt:lpstr>
      <vt:lpstr>Fira Sans</vt:lpstr>
      <vt:lpstr>Office Theme</vt:lpstr>
      <vt:lpstr>zk-creds Flexible Anonymous Credentials from zkSNARKs and Existing Identity Infrastructure</vt:lpstr>
      <vt:lpstr>Anonymous Credentials</vt:lpstr>
      <vt:lpstr>Anonymous Credentials</vt:lpstr>
      <vt:lpstr>Anonymous Credentials</vt:lpstr>
      <vt:lpstr>zk-creds</vt:lpstr>
      <vt:lpstr>Supporting existing identity documents</vt:lpstr>
      <vt:lpstr>Supporting existing identity documents</vt:lpstr>
      <vt:lpstr>What if we could just use existing identity documents?</vt:lpstr>
      <vt:lpstr>Supporting existing identity documents</vt:lpstr>
      <vt:lpstr>zk-creds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zk-creds</vt:lpstr>
      <vt:lpstr>PowerPoint Presentation</vt:lpstr>
      <vt:lpstr>PowerPoint Presentation</vt:lpstr>
      <vt:lpstr>PowerPoint Presentation</vt:lpstr>
      <vt:lpstr>zk-creds</vt:lpstr>
      <vt:lpstr>Experiments</vt:lpstr>
      <vt:lpstr>Extensions &amp; future work</vt:lpstr>
      <vt:lpstr>Conclusion</vt:lpstr>
      <vt:lpstr>PowerPoint Presentation</vt:lpstr>
      <vt:lpstr>How do you revoke credentials?</vt:lpstr>
      <vt:lpstr>zk-creds show</vt:lpstr>
      <vt:lpstr>Prelims: zkSNARKs</vt:lpstr>
      <vt:lpstr>Terminology</vt:lpstr>
      <vt:lpstr>Our contribution</vt:lpstr>
      <vt:lpstr>Terminology (cont.)</vt:lpstr>
      <vt:lpstr>LinkG16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zk-creds:   Flexible Anonymous Credentials from zkSNARKs and Existing Identity Infrastructure</dc:title>
  <dc:creator>Michael Allan Rosenberg</dc:creator>
  <cp:lastModifiedBy>Ian Miers</cp:lastModifiedBy>
  <cp:revision>2</cp:revision>
  <dcterms:created xsi:type="dcterms:W3CDTF">2023-04-29T03:39:02Z</dcterms:created>
  <dcterms:modified xsi:type="dcterms:W3CDTF">2024-03-22T04:18:07Z</dcterms:modified>
</cp:coreProperties>
</file>