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44" r:id="rId1"/>
    <p:sldMasterId id="2147483970" r:id="rId2"/>
  </p:sldMasterIdLst>
  <p:notesMasterIdLst>
    <p:notesMasterId r:id="rId88"/>
  </p:notesMasterIdLst>
  <p:handoutMasterIdLst>
    <p:handoutMasterId r:id="rId89"/>
  </p:handoutMasterIdLst>
  <p:sldIdLst>
    <p:sldId id="525" r:id="rId3"/>
    <p:sldId id="527" r:id="rId4"/>
    <p:sldId id="546" r:id="rId5"/>
    <p:sldId id="549" r:id="rId6"/>
    <p:sldId id="580" r:id="rId7"/>
    <p:sldId id="581" r:id="rId8"/>
    <p:sldId id="552" r:id="rId9"/>
    <p:sldId id="553" r:id="rId10"/>
    <p:sldId id="554" r:id="rId11"/>
    <p:sldId id="560" r:id="rId12"/>
    <p:sldId id="556" r:id="rId13"/>
    <p:sldId id="555" r:id="rId14"/>
    <p:sldId id="557" r:id="rId15"/>
    <p:sldId id="559" r:id="rId16"/>
    <p:sldId id="558" r:id="rId17"/>
    <p:sldId id="562" r:id="rId18"/>
    <p:sldId id="621" r:id="rId19"/>
    <p:sldId id="617" r:id="rId20"/>
    <p:sldId id="628" r:id="rId21"/>
    <p:sldId id="629" r:id="rId22"/>
    <p:sldId id="630" r:id="rId23"/>
    <p:sldId id="627" r:id="rId24"/>
    <p:sldId id="571" r:id="rId25"/>
    <p:sldId id="574" r:id="rId26"/>
    <p:sldId id="455" r:id="rId27"/>
    <p:sldId id="468" r:id="rId28"/>
    <p:sldId id="469" r:id="rId29"/>
    <p:sldId id="470" r:id="rId30"/>
    <p:sldId id="471" r:id="rId31"/>
    <p:sldId id="472" r:id="rId32"/>
    <p:sldId id="473" r:id="rId33"/>
    <p:sldId id="595" r:id="rId34"/>
    <p:sldId id="474" r:id="rId35"/>
    <p:sldId id="477" r:id="rId36"/>
    <p:sldId id="480" r:id="rId37"/>
    <p:sldId id="481" r:id="rId38"/>
    <p:sldId id="528" r:id="rId39"/>
    <p:sldId id="599" r:id="rId40"/>
    <p:sldId id="600" r:id="rId41"/>
    <p:sldId id="601" r:id="rId42"/>
    <p:sldId id="602" r:id="rId43"/>
    <p:sldId id="603" r:id="rId44"/>
    <p:sldId id="488" r:id="rId45"/>
    <p:sldId id="489" r:id="rId46"/>
    <p:sldId id="606" r:id="rId47"/>
    <p:sldId id="590" r:id="rId48"/>
    <p:sldId id="577" r:id="rId49"/>
    <p:sldId id="372" r:id="rId50"/>
    <p:sldId id="353" r:id="rId51"/>
    <p:sldId id="598" r:id="rId52"/>
    <p:sldId id="585" r:id="rId53"/>
    <p:sldId id="579" r:id="rId54"/>
    <p:sldId id="454" r:id="rId55"/>
    <p:sldId id="483" r:id="rId56"/>
    <p:sldId id="524" r:id="rId57"/>
    <p:sldId id="521" r:id="rId58"/>
    <p:sldId id="523" r:id="rId59"/>
    <p:sldId id="539" r:id="rId60"/>
    <p:sldId id="494" r:id="rId61"/>
    <p:sldId id="576" r:id="rId62"/>
    <p:sldId id="526" r:id="rId63"/>
    <p:sldId id="587" r:id="rId64"/>
    <p:sldId id="588" r:id="rId65"/>
    <p:sldId id="589" r:id="rId66"/>
    <p:sldId id="594" r:id="rId67"/>
    <p:sldId id="495" r:id="rId68"/>
    <p:sldId id="596" r:id="rId69"/>
    <p:sldId id="597" r:id="rId70"/>
    <p:sldId id="578" r:id="rId71"/>
    <p:sldId id="583" r:id="rId72"/>
    <p:sldId id="607" r:id="rId73"/>
    <p:sldId id="608" r:id="rId74"/>
    <p:sldId id="609" r:id="rId75"/>
    <p:sldId id="610" r:id="rId76"/>
    <p:sldId id="611" r:id="rId77"/>
    <p:sldId id="612" r:id="rId78"/>
    <p:sldId id="613" r:id="rId79"/>
    <p:sldId id="614" r:id="rId80"/>
    <p:sldId id="615" r:id="rId81"/>
    <p:sldId id="618" r:id="rId82"/>
    <p:sldId id="619" r:id="rId83"/>
    <p:sldId id="622" r:id="rId84"/>
    <p:sldId id="623" r:id="rId85"/>
    <p:sldId id="624" r:id="rId86"/>
    <p:sldId id="625" r:id="rId87"/>
  </p:sldIdLst>
  <p:sldSz cx="12192000" cy="6858000"/>
  <p:notesSz cx="6858000" cy="9144000"/>
  <p:embeddedFontLst>
    <p:embeddedFont>
      <p:font typeface="Cambria Math" panose="02040503050406030204" pitchFamily="18" charset="0"/>
      <p:regular r:id="rId90"/>
    </p:embeddedFont>
    <p:embeddedFont>
      <p:font typeface="Montserrat" pitchFamily="2" charset="77"/>
      <p:regular r:id="rId91"/>
      <p:bold r:id="rId92"/>
      <p:italic r:id="rId93"/>
      <p:boldItalic r:id="rId94"/>
    </p:embeddedFont>
    <p:embeddedFont>
      <p:font typeface="Montserrat ExtraBold" pitchFamily="2" charset="77"/>
      <p:bold r:id="rId95"/>
      <p:italic r:id="rId96"/>
      <p:boldItalic r:id="rId97"/>
    </p:embeddedFont>
    <p:embeddedFont>
      <p:font typeface="Montserrat Medium" pitchFamily="2" charset="77"/>
      <p:regular r:id="rId98"/>
      <p:italic r:id="rId9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C8FF"/>
    <a:srgbClr val="2B2B2B"/>
    <a:srgbClr val="99D7E7"/>
    <a:srgbClr val="F5F5F5"/>
    <a:srgbClr val="009CC4"/>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p:restoredTop sz="79781"/>
  </p:normalViewPr>
  <p:slideViewPr>
    <p:cSldViewPr snapToGrid="0" snapToObjects="1">
      <p:cViewPr varScale="1">
        <p:scale>
          <a:sx n="86" d="100"/>
          <a:sy n="86" d="100"/>
        </p:scale>
        <p:origin x="1440"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22" d="100"/>
          <a:sy n="122" d="100"/>
        </p:scale>
        <p:origin x="4432"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7020769-C1FF-F488-79BD-05C9F427D5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latin typeface="Montserrat" pitchFamily="2" charset="77"/>
            </a:endParaRPr>
          </a:p>
        </p:txBody>
      </p:sp>
      <p:sp>
        <p:nvSpPr>
          <p:cNvPr id="3" name="Datumsplatzhalter 2">
            <a:extLst>
              <a:ext uri="{FF2B5EF4-FFF2-40B4-BE49-F238E27FC236}">
                <a16:creationId xmlns:a16="http://schemas.microsoft.com/office/drawing/2014/main" id="{AEEBDB79-0EF0-D6BA-18E7-790A0259B8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135FF-1F61-7C49-8C52-457BA6F2462C}" type="datetimeFigureOut">
              <a:rPr lang="de-DE" smtClean="0">
                <a:latin typeface="Montserrat" pitchFamily="2" charset="77"/>
              </a:rPr>
              <a:t>24.03.24</a:t>
            </a:fld>
            <a:endParaRPr lang="de-DE" dirty="0">
              <a:latin typeface="Montserrat" pitchFamily="2" charset="77"/>
            </a:endParaRPr>
          </a:p>
        </p:txBody>
      </p:sp>
      <p:sp>
        <p:nvSpPr>
          <p:cNvPr id="4" name="Fußzeilenplatzhalter 3">
            <a:extLst>
              <a:ext uri="{FF2B5EF4-FFF2-40B4-BE49-F238E27FC236}">
                <a16:creationId xmlns:a16="http://schemas.microsoft.com/office/drawing/2014/main" id="{D800F178-D6F5-CA1C-8DDB-375D8A7591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latin typeface="Montserrat" pitchFamily="2" charset="77"/>
            </a:endParaRPr>
          </a:p>
        </p:txBody>
      </p:sp>
      <p:sp>
        <p:nvSpPr>
          <p:cNvPr id="5" name="Foliennummernplatzhalter 4">
            <a:extLst>
              <a:ext uri="{FF2B5EF4-FFF2-40B4-BE49-F238E27FC236}">
                <a16:creationId xmlns:a16="http://schemas.microsoft.com/office/drawing/2014/main" id="{AFE92997-42E8-D8C0-FCFF-D968E2C768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5622E-DB66-504E-A25B-4F8A2A686CDB}" type="slidenum">
              <a:rPr lang="de-DE" smtClean="0">
                <a:latin typeface="Montserrat" pitchFamily="2" charset="77"/>
              </a:rPr>
              <a:t>‹#›</a:t>
            </a:fld>
            <a:endParaRPr lang="de-DE" dirty="0">
              <a:latin typeface="Montserrat" pitchFamily="2" charset="77"/>
            </a:endParaRPr>
          </a:p>
        </p:txBody>
      </p:sp>
    </p:spTree>
    <p:extLst>
      <p:ext uri="{BB962C8B-B14F-4D97-AF65-F5344CB8AC3E}">
        <p14:creationId xmlns:p14="http://schemas.microsoft.com/office/powerpoint/2010/main" val="84869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C3596ACB-15AD-F041-8475-6C5E159435C5}" type="datetimeFigureOut">
              <a:rPr lang="de-DE" smtClean="0"/>
              <a:pPr/>
              <a:t>24.03.24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795EA3A6-DA7A-A645-B445-24D07696B91D}" type="slidenum">
              <a:rPr lang="de-DE" smtClean="0"/>
              <a:pPr/>
              <a:t>‹#›</a:t>
            </a:fld>
            <a:endParaRPr lang="de-DE" dirty="0"/>
          </a:p>
        </p:txBody>
      </p:sp>
    </p:spTree>
    <p:extLst>
      <p:ext uri="{BB962C8B-B14F-4D97-AF65-F5344CB8AC3E}">
        <p14:creationId xmlns:p14="http://schemas.microsoft.com/office/powerpoint/2010/main" val="81997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am Mang Zhao from CISPA.</a:t>
            </a:r>
          </a:p>
          <a:p>
            <a:endParaRPr lang="en-US" dirty="0"/>
          </a:p>
          <a:p>
            <a:r>
              <a:rPr lang="en-US" dirty="0"/>
              <a:t>In this talk, I will present our recent work on Zoom, suggesting reclaiming our passwords for protecting our </a:t>
            </a:r>
            <a:r>
              <a:rPr lang="en-US" sz="1200" dirty="0"/>
              <a:t>End-to-End Encryption from a Malicious Zoom Server.</a:t>
            </a:r>
          </a:p>
          <a:p>
            <a:endParaRPr lang="en-US" sz="1200" dirty="0"/>
          </a:p>
          <a:p>
            <a:r>
              <a:rPr lang="en-US" sz="1200" dirty="0"/>
              <a:t>This is the joint work my co-authors Cas </a:t>
            </a:r>
            <a:r>
              <a:rPr lang="en-US" sz="1200" dirty="0" err="1"/>
              <a:t>Cremers</a:t>
            </a:r>
            <a:r>
              <a:rPr lang="en-US" sz="1200" dirty="0"/>
              <a:t> and </a:t>
            </a:r>
            <a:r>
              <a:rPr lang="en-US" sz="1200" dirty="0" err="1"/>
              <a:t>Eyal</a:t>
            </a:r>
            <a:r>
              <a:rPr lang="en-US" sz="1200" dirty="0"/>
              <a:t> Ronen.</a:t>
            </a:r>
          </a:p>
        </p:txBody>
      </p:sp>
      <p:sp>
        <p:nvSpPr>
          <p:cNvPr id="4" name="Slide Number Placeholder 3"/>
          <p:cNvSpPr>
            <a:spLocks noGrp="1"/>
          </p:cNvSpPr>
          <p:nvPr>
            <p:ph type="sldNum" sz="quarter" idx="5"/>
          </p:nvPr>
        </p:nvSpPr>
        <p:spPr/>
        <p:txBody>
          <a:bodyPr/>
          <a:lstStyle/>
          <a:p>
            <a:fld id="{795EA3A6-DA7A-A645-B445-24D07696B91D}" type="slidenum">
              <a:rPr lang="de-DE" smtClean="0"/>
              <a:pPr/>
              <a:t>1</a:t>
            </a:fld>
            <a:endParaRPr lang="de-DE" dirty="0"/>
          </a:p>
        </p:txBody>
      </p:sp>
    </p:spTree>
    <p:extLst>
      <p:ext uri="{BB962C8B-B14F-4D97-AF65-F5344CB8AC3E}">
        <p14:creationId xmlns:p14="http://schemas.microsoft.com/office/powerpoint/2010/main" val="105521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passcode sent by this participant matches the one scheduled by the leader, the Zoom server will send the leader’s public keys to the participant, and the participant’s public keys to the leader.</a:t>
            </a:r>
          </a:p>
        </p:txBody>
      </p:sp>
      <p:sp>
        <p:nvSpPr>
          <p:cNvPr id="4" name="Slide Number Placeholder 3"/>
          <p:cNvSpPr>
            <a:spLocks noGrp="1"/>
          </p:cNvSpPr>
          <p:nvPr>
            <p:ph type="sldNum" sz="quarter" idx="5"/>
          </p:nvPr>
        </p:nvSpPr>
        <p:spPr/>
        <p:txBody>
          <a:bodyPr/>
          <a:lstStyle/>
          <a:p>
            <a:fld id="{795EA3A6-DA7A-A645-B445-24D07696B91D}" type="slidenum">
              <a:rPr lang="de-DE" smtClean="0"/>
              <a:pPr/>
              <a:t>10</a:t>
            </a:fld>
            <a:endParaRPr lang="de-DE" dirty="0"/>
          </a:p>
        </p:txBody>
      </p:sp>
    </p:spTree>
    <p:extLst>
      <p:ext uri="{BB962C8B-B14F-4D97-AF65-F5344CB8AC3E}">
        <p14:creationId xmlns:p14="http://schemas.microsoft.com/office/powerpoint/2010/main" val="959066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Afterwards, the leader and the participants can freely talk inside the group meeting room.</a:t>
            </a:r>
          </a:p>
        </p:txBody>
      </p:sp>
      <p:sp>
        <p:nvSpPr>
          <p:cNvPr id="4" name="Slide Number Placeholder 3"/>
          <p:cNvSpPr>
            <a:spLocks noGrp="1"/>
          </p:cNvSpPr>
          <p:nvPr>
            <p:ph type="sldNum" sz="quarter" idx="5"/>
          </p:nvPr>
        </p:nvSpPr>
        <p:spPr/>
        <p:txBody>
          <a:bodyPr/>
          <a:lstStyle/>
          <a:p>
            <a:fld id="{795EA3A6-DA7A-A645-B445-24D07696B91D}" type="slidenum">
              <a:rPr lang="de-DE" smtClean="0"/>
              <a:pPr/>
              <a:t>11</a:t>
            </a:fld>
            <a:endParaRPr lang="de-DE" dirty="0"/>
          </a:p>
        </p:txBody>
      </p:sp>
    </p:spTree>
    <p:extLst>
      <p:ext uri="{BB962C8B-B14F-4D97-AF65-F5344CB8AC3E}">
        <p14:creationId xmlns:p14="http://schemas.microsoft.com/office/powerpoint/2010/main" val="152823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supports two different encryptions to protect the security of the group communication.</a:t>
            </a:r>
          </a:p>
        </p:txBody>
      </p:sp>
      <p:sp>
        <p:nvSpPr>
          <p:cNvPr id="4" name="Slide Number Placeholder 3"/>
          <p:cNvSpPr>
            <a:spLocks noGrp="1"/>
          </p:cNvSpPr>
          <p:nvPr>
            <p:ph type="sldNum" sz="quarter" idx="5"/>
          </p:nvPr>
        </p:nvSpPr>
        <p:spPr/>
        <p:txBody>
          <a:bodyPr/>
          <a:lstStyle/>
          <a:p>
            <a:fld id="{795EA3A6-DA7A-A645-B445-24D07696B91D}" type="slidenum">
              <a:rPr lang="de-DE" smtClean="0"/>
              <a:pPr/>
              <a:t>12</a:t>
            </a:fld>
            <a:endParaRPr lang="de-DE" dirty="0"/>
          </a:p>
        </p:txBody>
      </p:sp>
    </p:spTree>
    <p:extLst>
      <p:ext uri="{BB962C8B-B14F-4D97-AF65-F5344CB8AC3E}">
        <p14:creationId xmlns:p14="http://schemas.microsoft.com/office/powerpoint/2010/main" val="149239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one is the enhanced encryption, which aims to defend third-party attackers.</a:t>
            </a:r>
          </a:p>
          <a:p>
            <a:endParaRPr lang="en-US" dirty="0"/>
          </a:p>
          <a:p>
            <a:r>
              <a:rPr lang="en-US" dirty="0"/>
              <a:t>With this encryption, the Zoom server can obtain all keys for encryption and decryption, and therefore also knows all messages in this group meeting.</a:t>
            </a:r>
          </a:p>
        </p:txBody>
      </p:sp>
      <p:sp>
        <p:nvSpPr>
          <p:cNvPr id="4" name="Slide Number Placeholder 3"/>
          <p:cNvSpPr>
            <a:spLocks noGrp="1"/>
          </p:cNvSpPr>
          <p:nvPr>
            <p:ph type="sldNum" sz="quarter" idx="5"/>
          </p:nvPr>
        </p:nvSpPr>
        <p:spPr/>
        <p:txBody>
          <a:bodyPr/>
          <a:lstStyle/>
          <a:p>
            <a:fld id="{795EA3A6-DA7A-A645-B445-24D07696B91D}" type="slidenum">
              <a:rPr lang="de-DE" smtClean="0"/>
              <a:pPr/>
              <a:t>13</a:t>
            </a:fld>
            <a:endParaRPr lang="de-DE" dirty="0"/>
          </a:p>
        </p:txBody>
      </p:sp>
    </p:spTree>
    <p:extLst>
      <p:ext uri="{BB962C8B-B14F-4D97-AF65-F5344CB8AC3E}">
        <p14:creationId xmlns:p14="http://schemas.microsoft.com/office/powerpoint/2010/main" val="1054320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one is the end-to-end encryption, which aims to defend not only third-party attackers but also a malicious Zoom server.</a:t>
            </a:r>
          </a:p>
          <a:p>
            <a:endParaRPr lang="en-US" dirty="0"/>
          </a:p>
          <a:p>
            <a:r>
              <a:rPr lang="en-US" dirty="0"/>
              <a:t>As Zoom claimed, by end-to-end encryption, "No one else can obtain your encryption key, not even Zoom”.</a:t>
            </a:r>
          </a:p>
          <a:p>
            <a:endParaRPr lang="en-US" dirty="0"/>
          </a:p>
          <a:p>
            <a:r>
              <a:rPr lang="en-US" dirty="0"/>
              <a:t>[3']</a:t>
            </a:r>
          </a:p>
        </p:txBody>
      </p:sp>
      <p:sp>
        <p:nvSpPr>
          <p:cNvPr id="4" name="Slide Number Placeholder 3"/>
          <p:cNvSpPr>
            <a:spLocks noGrp="1"/>
          </p:cNvSpPr>
          <p:nvPr>
            <p:ph type="sldNum" sz="quarter" idx="5"/>
          </p:nvPr>
        </p:nvSpPr>
        <p:spPr/>
        <p:txBody>
          <a:bodyPr/>
          <a:lstStyle/>
          <a:p>
            <a:fld id="{795EA3A6-DA7A-A645-B445-24D07696B91D}" type="slidenum">
              <a:rPr lang="de-DE" smtClean="0"/>
              <a:pPr/>
              <a:t>14</a:t>
            </a:fld>
            <a:endParaRPr lang="de-DE" dirty="0"/>
          </a:p>
        </p:txBody>
      </p:sp>
    </p:spTree>
    <p:extLst>
      <p:ext uri="{BB962C8B-B14F-4D97-AF65-F5344CB8AC3E}">
        <p14:creationId xmlns:p14="http://schemas.microsoft.com/office/powerpoint/2010/main" val="694606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 natural question arises: is Zoom’s end-to-end encryption really so secure?</a:t>
            </a:r>
          </a:p>
          <a:p>
            <a:endParaRPr lang="en-US" dirty="0"/>
          </a:p>
          <a:p>
            <a:r>
              <a:rPr lang="en-US" dirty="0"/>
              <a:t>In this work, we analyzed the security of Zoom’s End-to-End Encryption, following Zoom’s white paper version 4.0.</a:t>
            </a:r>
          </a:p>
        </p:txBody>
      </p:sp>
      <p:sp>
        <p:nvSpPr>
          <p:cNvPr id="4" name="Slide Number Placeholder 3"/>
          <p:cNvSpPr>
            <a:spLocks noGrp="1"/>
          </p:cNvSpPr>
          <p:nvPr>
            <p:ph type="sldNum" sz="quarter" idx="5"/>
          </p:nvPr>
        </p:nvSpPr>
        <p:spPr/>
        <p:txBody>
          <a:bodyPr/>
          <a:lstStyle/>
          <a:p>
            <a:fld id="{795EA3A6-DA7A-A645-B445-24D07696B91D}" type="slidenum">
              <a:rPr lang="de-DE" smtClean="0"/>
              <a:pPr/>
              <a:t>15</a:t>
            </a:fld>
            <a:endParaRPr lang="de-DE" dirty="0"/>
          </a:p>
        </p:txBody>
      </p:sp>
    </p:spTree>
    <p:extLst>
      <p:ext uri="{BB962C8B-B14F-4D97-AF65-F5344CB8AC3E}">
        <p14:creationId xmlns:p14="http://schemas.microsoft.com/office/powerpoint/2010/main" val="1256435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a:t>
            </a:r>
            <a:r>
              <a:rPr lang="zh-CN" altLang="en-US" dirty="0"/>
              <a:t> </a:t>
            </a:r>
            <a:r>
              <a:rPr lang="en-US" altLang="zh-CN" dirty="0"/>
              <a:t>to Zoom’s security analysis, </a:t>
            </a:r>
            <a:r>
              <a:rPr lang="en-US" dirty="0"/>
              <a:t>a concurrent work [DJKM23] proved Zoom’s end-to-end security but under the assumption that Zoom can offer a trusted PKI infrastructure.</a:t>
            </a:r>
          </a:p>
        </p:txBody>
      </p:sp>
      <p:sp>
        <p:nvSpPr>
          <p:cNvPr id="4" name="Slide Number Placeholder 3"/>
          <p:cNvSpPr>
            <a:spLocks noGrp="1"/>
          </p:cNvSpPr>
          <p:nvPr>
            <p:ph type="sldNum" sz="quarter" idx="5"/>
          </p:nvPr>
        </p:nvSpPr>
        <p:spPr/>
        <p:txBody>
          <a:bodyPr/>
          <a:lstStyle/>
          <a:p>
            <a:fld id="{795EA3A6-DA7A-A645-B445-24D07696B91D}" type="slidenum">
              <a:rPr lang="de-DE" smtClean="0"/>
              <a:pPr/>
              <a:t>16</a:t>
            </a:fld>
            <a:endParaRPr lang="de-DE" dirty="0"/>
          </a:p>
        </p:txBody>
      </p:sp>
    </p:spTree>
    <p:extLst>
      <p:ext uri="{BB962C8B-B14F-4D97-AF65-F5344CB8AC3E}">
        <p14:creationId xmlns:p14="http://schemas.microsoft.com/office/powerpoint/2010/main" val="5393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current PKI underlying Zoom is also operated by Zoom.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Zoom server might be malicious, how could we trust this PKI?</a:t>
            </a:r>
          </a:p>
        </p:txBody>
      </p:sp>
      <p:sp>
        <p:nvSpPr>
          <p:cNvPr id="4" name="Slide Number Placeholder 3"/>
          <p:cNvSpPr>
            <a:spLocks noGrp="1"/>
          </p:cNvSpPr>
          <p:nvPr>
            <p:ph type="sldNum" sz="quarter" idx="5"/>
          </p:nvPr>
        </p:nvSpPr>
        <p:spPr/>
        <p:txBody>
          <a:bodyPr/>
          <a:lstStyle/>
          <a:p>
            <a:fld id="{795EA3A6-DA7A-A645-B445-24D07696B91D}" type="slidenum">
              <a:rPr lang="de-DE" smtClean="0"/>
              <a:pPr/>
              <a:t>17</a:t>
            </a:fld>
            <a:endParaRPr lang="de-DE" dirty="0"/>
          </a:p>
        </p:txBody>
      </p:sp>
    </p:spTree>
    <p:extLst>
      <p:ext uri="{BB962C8B-B14F-4D97-AF65-F5344CB8AC3E}">
        <p14:creationId xmlns:p14="http://schemas.microsoft.com/office/powerpoint/2010/main" val="3612776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Zoom is also developing a new mechanism called Zoom Transparency Tree ZTT</a:t>
            </a:r>
            <a:r>
              <a:rPr lang="zh-CN" altLang="en-US" dirty="0"/>
              <a:t> </a:t>
            </a:r>
            <a:r>
              <a:rPr lang="en-US" altLang="zh-CN" dirty="0"/>
              <a:t>to realize trusted PKI.</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18</a:t>
            </a:fld>
            <a:endParaRPr lang="de-DE" dirty="0"/>
          </a:p>
        </p:txBody>
      </p:sp>
    </p:spTree>
    <p:extLst>
      <p:ext uri="{BB962C8B-B14F-4D97-AF65-F5344CB8AC3E}">
        <p14:creationId xmlns:p14="http://schemas.microsoft.com/office/powerpoint/2010/main" val="367298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note that Zoom server knows passcodes of every group meetings. </a:t>
            </a:r>
          </a:p>
          <a:p>
            <a:endParaRPr lang="en-US" dirty="0"/>
          </a:p>
          <a:p>
            <a:r>
              <a:rPr lang="en-US" dirty="0"/>
              <a:t>A malicious Zoom server can easily inject an uninvited malicious participant into any group meeting.</a:t>
            </a:r>
            <a:r>
              <a:rPr lang="zh-CN" altLang="en-US" dirty="0"/>
              <a:t> </a:t>
            </a:r>
            <a:endParaRPr lang="en-US" altLang="zh-CN" dirty="0"/>
          </a:p>
          <a:p>
            <a:endParaRPr lang="en-US" altLang="zh-CN" dirty="0"/>
          </a:p>
          <a:p>
            <a:r>
              <a:rPr lang="en-US" altLang="zh-CN" dirty="0"/>
              <a:t>We will see a feasible attack example later.</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19</a:t>
            </a:fld>
            <a:endParaRPr lang="de-DE" dirty="0"/>
          </a:p>
        </p:txBody>
      </p:sp>
    </p:spTree>
    <p:extLst>
      <p:ext uri="{BB962C8B-B14F-4D97-AF65-F5344CB8AC3E}">
        <p14:creationId xmlns:p14="http://schemas.microsoft.com/office/powerpoint/2010/main" val="374070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from Covid-19 pandemic, video conferencing apps have become more and more popular in helping people maintain long-distance business and social connections.</a:t>
            </a:r>
          </a:p>
          <a:p>
            <a:endParaRPr lang="en-US" dirty="0"/>
          </a:p>
          <a:p>
            <a:r>
              <a:rPr lang="en-US" dirty="0"/>
              <a:t>Some real-world applications are Webex by Cisco, Microsoft Teams, and Zoom.</a:t>
            </a:r>
          </a:p>
        </p:txBody>
      </p:sp>
      <p:sp>
        <p:nvSpPr>
          <p:cNvPr id="4" name="Slide Number Placeholder 3"/>
          <p:cNvSpPr>
            <a:spLocks noGrp="1"/>
          </p:cNvSpPr>
          <p:nvPr>
            <p:ph type="sldNum" sz="quarter" idx="5"/>
          </p:nvPr>
        </p:nvSpPr>
        <p:spPr/>
        <p:txBody>
          <a:bodyPr/>
          <a:lstStyle/>
          <a:p>
            <a:fld id="{795EA3A6-DA7A-A645-B445-24D07696B91D}" type="slidenum">
              <a:rPr lang="de-DE" smtClean="0"/>
              <a:pPr/>
              <a:t>2</a:t>
            </a:fld>
            <a:endParaRPr lang="de-DE" dirty="0"/>
          </a:p>
        </p:txBody>
      </p:sp>
    </p:spTree>
    <p:extLst>
      <p:ext uri="{BB962C8B-B14F-4D97-AF65-F5344CB8AC3E}">
        <p14:creationId xmlns:p14="http://schemas.microsoft.com/office/powerpoint/2010/main" val="2672562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Besides, Zoom also suggests every group members to read and compare a security code that is related to the leader’s public keys at the beginning of every group meeting.</a:t>
            </a:r>
          </a:p>
          <a:p>
            <a:pPr lvl="0"/>
            <a:endParaRPr lang="en-US" dirty="0"/>
          </a:p>
          <a:p>
            <a:pPr lvl="0"/>
            <a:r>
              <a:rPr lang="en-US" dirty="0"/>
              <a:t>This mechanism can prevent man-in-the-middle attack and also potentially provide member identification by voice.</a:t>
            </a:r>
          </a:p>
        </p:txBody>
      </p:sp>
      <p:sp>
        <p:nvSpPr>
          <p:cNvPr id="4" name="Slide Number Placeholder 3"/>
          <p:cNvSpPr>
            <a:spLocks noGrp="1"/>
          </p:cNvSpPr>
          <p:nvPr>
            <p:ph type="sldNum" sz="quarter" idx="5"/>
          </p:nvPr>
        </p:nvSpPr>
        <p:spPr/>
        <p:txBody>
          <a:bodyPr/>
          <a:lstStyle/>
          <a:p>
            <a:fld id="{795EA3A6-DA7A-A645-B445-24D07696B91D}" type="slidenum">
              <a:rPr lang="de-DE" smtClean="0"/>
              <a:pPr/>
              <a:t>20</a:t>
            </a:fld>
            <a:endParaRPr lang="de-DE" dirty="0"/>
          </a:p>
        </p:txBody>
      </p:sp>
    </p:spTree>
    <p:extLst>
      <p:ext uri="{BB962C8B-B14F-4D97-AF65-F5344CB8AC3E}">
        <p14:creationId xmlns:p14="http://schemas.microsoft.com/office/powerpoint/2010/main" val="2190433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recent work [AS23] proposed a novel voice impersonation attack: recorded voice of a victim can be reused to generate an artificial voice that reads new security codes.</a:t>
            </a:r>
          </a:p>
          <a:p>
            <a:endParaRPr lang="en-US" dirty="0"/>
          </a:p>
          <a:p>
            <a:r>
              <a:rPr lang="en-US" dirty="0"/>
              <a:t>The authors in [AS23] stressed that “to mitigate these risks, stronger security measures are necessary during the group authentication ceremony in Zoom.”</a:t>
            </a:r>
          </a:p>
        </p:txBody>
      </p:sp>
      <p:sp>
        <p:nvSpPr>
          <p:cNvPr id="4" name="Slide Number Placeholder 3"/>
          <p:cNvSpPr>
            <a:spLocks noGrp="1"/>
          </p:cNvSpPr>
          <p:nvPr>
            <p:ph type="sldNum" sz="quarter" idx="5"/>
          </p:nvPr>
        </p:nvSpPr>
        <p:spPr/>
        <p:txBody>
          <a:bodyPr/>
          <a:lstStyle/>
          <a:p>
            <a:fld id="{795EA3A6-DA7A-A645-B445-24D07696B91D}" type="slidenum">
              <a:rPr lang="de-DE" smtClean="0"/>
              <a:pPr/>
              <a:t>21</a:t>
            </a:fld>
            <a:endParaRPr lang="de-DE" dirty="0"/>
          </a:p>
        </p:txBody>
      </p:sp>
    </p:spTree>
    <p:extLst>
      <p:ext uri="{BB962C8B-B14F-4D97-AF65-F5344CB8AC3E}">
        <p14:creationId xmlns:p14="http://schemas.microsoft.com/office/powerpoint/2010/main" val="141814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following the intuition above, we can conjecture that Zoom is insecure against malicious servers.</a:t>
            </a:r>
          </a:p>
        </p:txBody>
      </p:sp>
      <p:sp>
        <p:nvSpPr>
          <p:cNvPr id="4" name="Slide Number Placeholder 3"/>
          <p:cNvSpPr>
            <a:spLocks noGrp="1"/>
          </p:cNvSpPr>
          <p:nvPr>
            <p:ph type="sldNum" sz="quarter" idx="5"/>
          </p:nvPr>
        </p:nvSpPr>
        <p:spPr/>
        <p:txBody>
          <a:bodyPr/>
          <a:lstStyle/>
          <a:p>
            <a:fld id="{795EA3A6-DA7A-A645-B445-24D07696B91D}" type="slidenum">
              <a:rPr lang="de-DE" smtClean="0"/>
              <a:pPr/>
              <a:t>22</a:t>
            </a:fld>
            <a:endParaRPr lang="de-DE" dirty="0"/>
          </a:p>
        </p:txBody>
      </p:sp>
    </p:spTree>
    <p:extLst>
      <p:ext uri="{BB962C8B-B14F-4D97-AF65-F5344CB8AC3E}">
        <p14:creationId xmlns:p14="http://schemas.microsoft.com/office/powerpoint/2010/main" val="1263913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work, our main contribution is to improve Zoom’s security against malicious servers.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our methodology is to reuse Zoom's passcodes in a better way, without introducing any new security element or mechanism.</a:t>
            </a:r>
          </a:p>
        </p:txBody>
      </p:sp>
      <p:sp>
        <p:nvSpPr>
          <p:cNvPr id="4" name="Slide Number Placeholder 3"/>
          <p:cNvSpPr>
            <a:spLocks noGrp="1"/>
          </p:cNvSpPr>
          <p:nvPr>
            <p:ph type="sldNum" sz="quarter" idx="5"/>
          </p:nvPr>
        </p:nvSpPr>
        <p:spPr/>
        <p:txBody>
          <a:bodyPr/>
          <a:lstStyle/>
          <a:p>
            <a:fld id="{795EA3A6-DA7A-A645-B445-24D07696B91D}" type="slidenum">
              <a:rPr lang="de-DE" smtClean="0"/>
              <a:pPr/>
              <a:t>23</a:t>
            </a:fld>
            <a:endParaRPr lang="de-DE" dirty="0"/>
          </a:p>
        </p:txBody>
      </p:sp>
    </p:spTree>
    <p:extLst>
      <p:ext uri="{BB962C8B-B14F-4D97-AF65-F5344CB8AC3E}">
        <p14:creationId xmlns:p14="http://schemas.microsoft.com/office/powerpoint/2010/main" val="4210066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rest of this talk. We will focus on 4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Zoom end-to-end encryption look like? Is Zoom’s end-to-end encryption as secure as claimed?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does our solution reuse passcodes?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how is our solution provably secure against fully malicious servers?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Now, let’s start to answer the first question, What does Zoom's end-to-end encryption look like? [6]</a:t>
            </a:r>
          </a:p>
        </p:txBody>
      </p:sp>
      <p:sp>
        <p:nvSpPr>
          <p:cNvPr id="4" name="Slide Number Placeholder 3"/>
          <p:cNvSpPr>
            <a:spLocks noGrp="1"/>
          </p:cNvSpPr>
          <p:nvPr>
            <p:ph type="sldNum" sz="quarter" idx="5"/>
          </p:nvPr>
        </p:nvSpPr>
        <p:spPr/>
        <p:txBody>
          <a:bodyPr/>
          <a:lstStyle/>
          <a:p>
            <a:fld id="{795EA3A6-DA7A-A645-B445-24D07696B91D}" type="slidenum">
              <a:rPr lang="de-DE" smtClean="0"/>
              <a:pPr/>
              <a:t>24</a:t>
            </a:fld>
            <a:endParaRPr lang="de-DE" dirty="0"/>
          </a:p>
        </p:txBody>
      </p:sp>
    </p:spTree>
    <p:extLst>
      <p:ext uri="{BB962C8B-B14F-4D97-AF65-F5344CB8AC3E}">
        <p14:creationId xmlns:p14="http://schemas.microsoft.com/office/powerpoint/2010/main" val="4220235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Zoom's End-to-End Encryption protocol has six phases. For simple presentation, we call the leader Alice and any participant Bob.</a:t>
            </a:r>
          </a:p>
          <a:p>
            <a:endParaRPr lang="en-US" dirty="0"/>
          </a:p>
          <a:p>
            <a:r>
              <a:rPr lang="en-US" dirty="0"/>
              <a:t>In the first sign up phase, both Alice and Bob need to generate their local states, followed by sending a public message to the server.</a:t>
            </a:r>
          </a:p>
          <a:p>
            <a:endParaRPr lang="en-US" dirty="0"/>
          </a:p>
          <a:p>
            <a:r>
              <a:rPr lang="en-US" dirty="0"/>
              <a:t>We denote these messages by m-</a:t>
            </a:r>
            <a:r>
              <a:rPr lang="en-US" dirty="0" err="1"/>
              <a:t>SignUp</a:t>
            </a:r>
            <a:r>
              <a:rPr lang="en-US" dirty="0"/>
              <a:t>-A or B.</a:t>
            </a:r>
          </a:p>
        </p:txBody>
      </p:sp>
      <p:sp>
        <p:nvSpPr>
          <p:cNvPr id="4" name="Slide Number Placeholder 3"/>
          <p:cNvSpPr>
            <a:spLocks noGrp="1"/>
          </p:cNvSpPr>
          <p:nvPr>
            <p:ph type="sldNum" sz="quarter" idx="5"/>
          </p:nvPr>
        </p:nvSpPr>
        <p:spPr/>
        <p:txBody>
          <a:bodyPr/>
          <a:lstStyle/>
          <a:p>
            <a:fld id="{795EA3A6-DA7A-A645-B445-24D07696B91D}" type="slidenum">
              <a:rPr lang="de-DE" smtClean="0"/>
              <a:pPr/>
              <a:t>25</a:t>
            </a:fld>
            <a:endParaRPr lang="de-DE" dirty="0"/>
          </a:p>
        </p:txBody>
      </p:sp>
    </p:spTree>
    <p:extLst>
      <p:ext uri="{BB962C8B-B14F-4D97-AF65-F5344CB8AC3E}">
        <p14:creationId xmlns:p14="http://schemas.microsoft.com/office/powerpoint/2010/main" val="714783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group schedule phase, the leader Alice needs to pick a group id gid and a passcode pc.</a:t>
            </a:r>
          </a:p>
          <a:p>
            <a:r>
              <a:rPr lang="en-US" dirty="0"/>
              <a:t>As we have introduced, Alice will send both gid and pc to the server, the server will store the passcode.</a:t>
            </a:r>
          </a:p>
          <a:p>
            <a:endParaRPr lang="en-US" dirty="0"/>
          </a:p>
          <a:p>
            <a:r>
              <a:rPr lang="en-US" dirty="0"/>
              <a:t>At the same time, Alice also sends both group id and passcode to Bob over some out-of-band channels, for </a:t>
            </a:r>
            <a:r>
              <a:rPr lang="en-US" dirty="0" err="1"/>
              <a:t>exmaple</a:t>
            </a:r>
            <a:r>
              <a:rPr lang="en-US" dirty="0"/>
              <a:t>, email.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Bob receives them by checking his email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26</a:t>
            </a:fld>
            <a:endParaRPr lang="de-DE" dirty="0"/>
          </a:p>
        </p:txBody>
      </p:sp>
    </p:spTree>
    <p:extLst>
      <p:ext uri="{BB962C8B-B14F-4D97-AF65-F5344CB8AC3E}">
        <p14:creationId xmlns:p14="http://schemas.microsoft.com/office/powerpoint/2010/main" val="3980334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group is scheduled, Alice can register by clicking the start button and Bob can register by entering the group id and the passcode.</a:t>
            </a:r>
          </a:p>
          <a:p>
            <a:r>
              <a:rPr lang="en-US" dirty="0"/>
              <a:t>In this phase, both Alice and Bob generate a per-group state. The leader additionally samples a group key </a:t>
            </a:r>
            <a:r>
              <a:rPr lang="en-US" dirty="0" err="1"/>
              <a:t>gk.</a:t>
            </a:r>
            <a:endParaRPr lang="en-US" dirty="0"/>
          </a:p>
          <a:p>
            <a:endParaRPr lang="en-US" dirty="0"/>
          </a:p>
          <a:p>
            <a:r>
              <a:rPr lang="en-US" dirty="0"/>
              <a:t>Then, both Alice and Bob send the group id gid, the passcode pc, and some messages to the server.  We denote these messages by m-reg-A or B.</a:t>
            </a:r>
          </a:p>
          <a:p>
            <a:endParaRPr lang="en-US" dirty="0"/>
          </a:p>
          <a:p>
            <a:r>
              <a:rPr lang="en-US" dirty="0"/>
              <a:t>The server checks whether the passcodes are correct.</a:t>
            </a:r>
          </a:p>
        </p:txBody>
      </p:sp>
      <p:sp>
        <p:nvSpPr>
          <p:cNvPr id="4" name="Slide Number Placeholder 3"/>
          <p:cNvSpPr>
            <a:spLocks noGrp="1"/>
          </p:cNvSpPr>
          <p:nvPr>
            <p:ph type="sldNum" sz="quarter" idx="5"/>
          </p:nvPr>
        </p:nvSpPr>
        <p:spPr/>
        <p:txBody>
          <a:bodyPr/>
          <a:lstStyle/>
          <a:p>
            <a:fld id="{795EA3A6-DA7A-A645-B445-24D07696B91D}" type="slidenum">
              <a:rPr lang="de-DE" smtClean="0"/>
              <a:pPr/>
              <a:t>27</a:t>
            </a:fld>
            <a:endParaRPr lang="de-DE" dirty="0"/>
          </a:p>
        </p:txBody>
      </p:sp>
    </p:spTree>
    <p:extLst>
      <p:ext uri="{BB962C8B-B14F-4D97-AF65-F5344CB8AC3E}">
        <p14:creationId xmlns:p14="http://schemas.microsoft.com/office/powerpoint/2010/main" val="3412731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passcodes are correct, then the Zoom server will forward the partner’s both sign-up and register messages to Alice and Bob.</a:t>
            </a:r>
          </a:p>
          <a:p>
            <a:r>
              <a:rPr lang="en-US" dirty="0"/>
              <a:t>Both Alice and Bob will verify the partner’s register-message by using the partner’s sign-up message.</a:t>
            </a:r>
          </a:p>
          <a:p>
            <a:r>
              <a:rPr lang="en-US" dirty="0"/>
              <a:t>Afterwards, Alice encrypts the current group key using her local per-group state and Bob’s register-message.</a:t>
            </a:r>
          </a:p>
          <a:p>
            <a:r>
              <a:rPr lang="en-US" dirty="0"/>
              <a:t>When receiving the ciphertext c, Bob recovers the group key by using his per-group state and Alice’s register-message.</a:t>
            </a:r>
          </a:p>
        </p:txBody>
      </p:sp>
      <p:sp>
        <p:nvSpPr>
          <p:cNvPr id="4" name="Slide Number Placeholder 3"/>
          <p:cNvSpPr>
            <a:spLocks noGrp="1"/>
          </p:cNvSpPr>
          <p:nvPr>
            <p:ph type="sldNum" sz="quarter" idx="5"/>
          </p:nvPr>
        </p:nvSpPr>
        <p:spPr/>
        <p:txBody>
          <a:bodyPr/>
          <a:lstStyle/>
          <a:p>
            <a:fld id="{795EA3A6-DA7A-A645-B445-24D07696B91D}" type="slidenum">
              <a:rPr lang="de-DE" smtClean="0"/>
              <a:pPr/>
              <a:t>28</a:t>
            </a:fld>
            <a:endParaRPr lang="de-DE" dirty="0"/>
          </a:p>
        </p:txBody>
      </p:sp>
    </p:spTree>
    <p:extLst>
      <p:ext uri="{BB962C8B-B14F-4D97-AF65-F5344CB8AC3E}">
        <p14:creationId xmlns:p14="http://schemas.microsoft.com/office/powerpoint/2010/main" val="2798314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Alice and Bob can talk in the group meeting. The message, video, and audio all are end-to-end encrypted by using the group key </a:t>
            </a:r>
            <a:r>
              <a:rPr lang="en-US" dirty="0" err="1"/>
              <a:t>gk.</a:t>
            </a:r>
            <a:endParaRPr lang="en-US" dirty="0"/>
          </a:p>
          <a:p>
            <a:r>
              <a:rPr lang="en-US" dirty="0"/>
              <a:t>To provide strong security, Zoom further rotates the group keys every certain minutes.</a:t>
            </a:r>
          </a:p>
          <a:p>
            <a:r>
              <a:rPr lang="en-US" dirty="0"/>
              <a:t>In the fifth key rotation phase, Alice samples a new group key and encrypts </a:t>
            </a:r>
            <a:r>
              <a:rPr lang="en-US" dirty="0" err="1"/>
              <a:t>it.Bob</a:t>
            </a:r>
            <a:r>
              <a:rPr lang="en-US" dirty="0"/>
              <a:t> recovers the new group key and updates it locally. </a:t>
            </a:r>
          </a:p>
          <a:p>
            <a:r>
              <a:rPr lang="en-US" dirty="0"/>
              <a:t>The encryption and decryption in this phase are identical to the ones in the Participant Join phase.</a:t>
            </a:r>
          </a:p>
        </p:txBody>
      </p:sp>
      <p:sp>
        <p:nvSpPr>
          <p:cNvPr id="4" name="Slide Number Placeholder 3"/>
          <p:cNvSpPr>
            <a:spLocks noGrp="1"/>
          </p:cNvSpPr>
          <p:nvPr>
            <p:ph type="sldNum" sz="quarter" idx="5"/>
          </p:nvPr>
        </p:nvSpPr>
        <p:spPr/>
        <p:txBody>
          <a:bodyPr/>
          <a:lstStyle/>
          <a:p>
            <a:fld id="{795EA3A6-DA7A-A645-B445-24D07696B91D}" type="slidenum">
              <a:rPr lang="de-DE" smtClean="0"/>
              <a:pPr/>
              <a:t>29</a:t>
            </a:fld>
            <a:endParaRPr lang="de-DE" dirty="0"/>
          </a:p>
        </p:txBody>
      </p:sp>
    </p:spTree>
    <p:extLst>
      <p:ext uri="{BB962C8B-B14F-4D97-AF65-F5344CB8AC3E}">
        <p14:creationId xmlns:p14="http://schemas.microsoft.com/office/powerpoint/2010/main" val="66186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them, Zoom is the most popular one.</a:t>
            </a:r>
            <a:r>
              <a:rPr lang="zh-CN" altLang="en-US" dirty="0"/>
              <a:t> </a:t>
            </a:r>
            <a:endParaRPr lang="en-US" altLang="zh-CN" dirty="0"/>
          </a:p>
          <a:p>
            <a:r>
              <a:rPr lang="en-US" dirty="0"/>
              <a:t>Even in the post-covid era, Zoom still has plenty of daily users.</a:t>
            </a:r>
          </a:p>
        </p:txBody>
      </p:sp>
      <p:sp>
        <p:nvSpPr>
          <p:cNvPr id="4" name="Slide Number Placeholder 3"/>
          <p:cNvSpPr>
            <a:spLocks noGrp="1"/>
          </p:cNvSpPr>
          <p:nvPr>
            <p:ph type="sldNum" sz="quarter" idx="5"/>
          </p:nvPr>
        </p:nvSpPr>
        <p:spPr/>
        <p:txBody>
          <a:bodyPr/>
          <a:lstStyle/>
          <a:p>
            <a:fld id="{795EA3A6-DA7A-A645-B445-24D07696B91D}" type="slidenum">
              <a:rPr lang="de-DE" smtClean="0"/>
              <a:pPr/>
              <a:t>3</a:t>
            </a:fld>
            <a:endParaRPr lang="de-DE" dirty="0"/>
          </a:p>
        </p:txBody>
      </p:sp>
    </p:spTree>
    <p:extLst>
      <p:ext uri="{BB962C8B-B14F-4D97-AF65-F5344CB8AC3E}">
        <p14:creationId xmlns:p14="http://schemas.microsoft.com/office/powerpoint/2010/main" val="1061440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final Member-Leave phase, if any member wants to leave the group, he or she must erase their local per-group states. [9']</a:t>
            </a:r>
          </a:p>
        </p:txBody>
      </p:sp>
      <p:sp>
        <p:nvSpPr>
          <p:cNvPr id="4" name="Slide Number Placeholder 3"/>
          <p:cNvSpPr>
            <a:spLocks noGrp="1"/>
          </p:cNvSpPr>
          <p:nvPr>
            <p:ph type="sldNum" sz="quarter" idx="5"/>
          </p:nvPr>
        </p:nvSpPr>
        <p:spPr/>
        <p:txBody>
          <a:bodyPr/>
          <a:lstStyle/>
          <a:p>
            <a:fld id="{795EA3A6-DA7A-A645-B445-24D07696B91D}" type="slidenum">
              <a:rPr lang="de-DE" smtClean="0"/>
              <a:pPr/>
              <a:t>30</a:t>
            </a:fld>
            <a:endParaRPr lang="de-DE" dirty="0"/>
          </a:p>
        </p:txBody>
      </p:sp>
    </p:spTree>
    <p:extLst>
      <p:ext uri="{BB962C8B-B14F-4D97-AF65-F5344CB8AC3E}">
        <p14:creationId xmlns:p14="http://schemas.microsoft.com/office/powerpoint/2010/main" val="3340806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seen Zoom’s end-to-end encryption workflow. </a:t>
            </a:r>
          </a:p>
          <a:p>
            <a:r>
              <a:rPr lang="en-US" dirty="0"/>
              <a:t>Let’s continue to answer our second question: Is Zoom really as secure as claimed?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very tricky. Consider attackers with very strong capabilities that can corrupt group members' states and interfere with the message transmission.</a:t>
            </a:r>
          </a:p>
        </p:txBody>
      </p:sp>
      <p:sp>
        <p:nvSpPr>
          <p:cNvPr id="4" name="Slide Number Placeholder 3"/>
          <p:cNvSpPr>
            <a:spLocks noGrp="1"/>
          </p:cNvSpPr>
          <p:nvPr>
            <p:ph type="sldNum" sz="quarter" idx="5"/>
          </p:nvPr>
        </p:nvSpPr>
        <p:spPr/>
        <p:txBody>
          <a:bodyPr/>
          <a:lstStyle/>
          <a:p>
            <a:fld id="{795EA3A6-DA7A-A645-B445-24D07696B91D}" type="slidenum">
              <a:rPr lang="de-DE" smtClean="0"/>
              <a:pPr/>
              <a:t>31</a:t>
            </a:fld>
            <a:endParaRPr lang="de-DE" dirty="0"/>
          </a:p>
        </p:txBody>
      </p:sp>
    </p:spTree>
    <p:extLst>
      <p:ext uri="{BB962C8B-B14F-4D97-AF65-F5344CB8AC3E}">
        <p14:creationId xmlns:p14="http://schemas.microsoft.com/office/powerpoint/2010/main" val="2861605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concurrent works, we proved that assuming the honest distribution of sign-up messages within the group, </a:t>
            </a:r>
          </a:p>
        </p:txBody>
      </p:sp>
      <p:sp>
        <p:nvSpPr>
          <p:cNvPr id="4" name="Slide Number Placeholder 3"/>
          <p:cNvSpPr>
            <a:spLocks noGrp="1"/>
          </p:cNvSpPr>
          <p:nvPr>
            <p:ph type="sldNum" sz="quarter" idx="5"/>
          </p:nvPr>
        </p:nvSpPr>
        <p:spPr/>
        <p:txBody>
          <a:bodyPr/>
          <a:lstStyle/>
          <a:p>
            <a:fld id="{795EA3A6-DA7A-A645-B445-24D07696B91D}" type="slidenum">
              <a:rPr lang="de-DE" smtClean="0"/>
              <a:pPr/>
              <a:t>32</a:t>
            </a:fld>
            <a:endParaRPr lang="de-DE" dirty="0"/>
          </a:p>
        </p:txBody>
      </p:sp>
    </p:spTree>
    <p:extLst>
      <p:ext uri="{BB962C8B-B14F-4D97-AF65-F5344CB8AC3E}">
        <p14:creationId xmlns:p14="http://schemas.microsoft.com/office/powerpoint/2010/main" val="2811434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every group member’s states including the group keys keep confidential until they leave the group, as we highlight with green color in this figure, then as claimed by Zoom, no one outside the group can obtain encryptions keys, not even Zoom.</a:t>
            </a:r>
          </a:p>
          <a:p>
            <a:r>
              <a:rPr lang="en-US" dirty="0"/>
              <a:t> </a:t>
            </a:r>
          </a:p>
          <a:p>
            <a:r>
              <a:rPr lang="en-US" dirty="0"/>
              <a:t>We call this security notion PKI-security.</a:t>
            </a:r>
          </a:p>
          <a:p>
            <a:endParaRPr lang="en-US" dirty="0"/>
          </a:p>
          <a:p>
            <a:r>
              <a:rPr lang="en-US" dirty="0"/>
              <a:t>However, note that the sign-up message distribution is also operated by the Zoom server in practice.</a:t>
            </a:r>
          </a:p>
        </p:txBody>
      </p:sp>
      <p:sp>
        <p:nvSpPr>
          <p:cNvPr id="4" name="Slide Number Placeholder 3"/>
          <p:cNvSpPr>
            <a:spLocks noGrp="1"/>
          </p:cNvSpPr>
          <p:nvPr>
            <p:ph type="sldNum" sz="quarter" idx="5"/>
          </p:nvPr>
        </p:nvSpPr>
        <p:spPr/>
        <p:txBody>
          <a:bodyPr/>
          <a:lstStyle/>
          <a:p>
            <a:fld id="{795EA3A6-DA7A-A645-B445-24D07696B91D}" type="slidenum">
              <a:rPr lang="de-DE" smtClean="0"/>
              <a:pPr/>
              <a:t>33</a:t>
            </a:fld>
            <a:endParaRPr lang="de-DE" dirty="0"/>
          </a:p>
        </p:txBody>
      </p:sp>
    </p:spTree>
    <p:extLst>
      <p:ext uri="{BB962C8B-B14F-4D97-AF65-F5344CB8AC3E}">
        <p14:creationId xmlns:p14="http://schemas.microsoft.com/office/powerpoint/2010/main" val="2022802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find that, as we conjectured before, if the Zoom server is malicious, then the server can easily forge sign-up and register messages as we highlight with red color in this figure, to inject any uninvited malicious member into any group.</a:t>
                </a:r>
              </a:p>
              <a:p>
                <a:r>
                  <a:rPr lang="en-US" dirty="0"/>
                  <a:t>The reason behind is that the server knows the passcode and is responsible for the access control management and the sign-up message distribution.</a:t>
                </a:r>
              </a:p>
              <a:p>
                <a:r>
                  <a:rPr lang="en-US" dirty="0"/>
                  <a:t>In this case, the leader will send every group key to this malicious participant and all messages in this group meeting will be then leaked.</a:t>
                </a:r>
              </a:p>
            </p:txBody>
          </p:sp>
        </mc:Choice>
        <mc:Fallback xmlns="">
          <p:sp>
            <p:nvSpPr>
              <p:cNvPr id="3" name="Notes Placeholder 2"/>
              <p:cNvSpPr>
                <a:spLocks noGrp="1"/>
              </p:cNvSpPr>
              <p:nvPr>
                <p:ph type="body" idx="1"/>
              </p:nvPr>
            </p:nvSpPr>
            <p:spPr/>
            <p:txBody>
              <a:bodyPr/>
              <a:lstStyle/>
              <a:p>
                <a:r>
                  <a:rPr lang="en-US" dirty="0"/>
                  <a:t>If the Zoom server is malicious, then the server can easily add any malicious member into any group, because the server knows the passcode and is responsible for the access control management. </a:t>
                </a:r>
              </a:p>
              <a:p>
                <a:r>
                  <a:rPr lang="en-US" dirty="0"/>
                  <a:t>Then, the leader will send every group key to this malicious participant.</a:t>
                </a:r>
              </a:p>
              <a:p>
                <a:r>
                  <a:rPr lang="en-US" dirty="0"/>
                  <a:t>We can image a real-world scenario that in a large group meeting, only the speaker speaks, and all audiences turn off their camera and mute themselves.</a:t>
                </a:r>
              </a:p>
              <a:p>
                <a:r>
                  <a:rPr lang="en-US" dirty="0"/>
                  <a:t>In this case, this malicious participant can watch the full group meeting without being detected.</a:t>
                </a:r>
              </a:p>
              <a:p>
                <a:endParaRPr lang="en-US" dirty="0"/>
              </a:p>
              <a:p>
                <a:pPr algn="l"/>
                <a:r>
                  <a:rPr lang="en-US" sz="1200" b="1" i="0" dirty="0">
                    <a:latin typeface="Montserrat" pitchFamily="2" charset="77"/>
                  </a:rPr>
                  <a:t>Rational Behind</a:t>
                </a:r>
                <a:r>
                  <a:rPr lang="en-US" sz="1200" b="0" i="0" dirty="0">
                    <a:latin typeface="Montserrat" pitchFamily="2" charset="77"/>
                  </a:rPr>
                  <a:t>:</a:t>
                </a:r>
              </a:p>
              <a:p>
                <a:pPr algn="l"/>
                <a:r>
                  <a:rPr lang="en-US" sz="1200" dirty="0">
                    <a:latin typeface="Montserrat" pitchFamily="2" charset="77"/>
                  </a:rPr>
                  <a:t>Passcode </a:t>
                </a:r>
                <a:r>
                  <a:rPr lang="en-US" sz="1200" b="0" i="0">
                    <a:latin typeface="Cambria Math" panose="02040503050406030204" pitchFamily="18" charset="0"/>
                  </a:rPr>
                  <a:t>𝑝𝑐 </a:t>
                </a:r>
                <a:r>
                  <a:rPr lang="en-US" sz="1200" dirty="0">
                    <a:latin typeface="Montserrat" pitchFamily="2" charset="77"/>
                  </a:rPr>
                  <a:t>is known by Zoom Server </a:t>
                </a:r>
              </a:p>
              <a:p>
                <a:pPr algn="l"/>
                <a:r>
                  <a:rPr lang="en-US" sz="1200" dirty="0">
                    <a:latin typeface="Montserrat" pitchFamily="2" charset="77"/>
                  </a:rPr>
                  <a:t>=&gt; (Malicious) Zoom Server can add any (malicious) user into any group by manipulating messages at sign-up phase</a:t>
                </a:r>
                <a:endParaRPr lang="en-US" sz="1200" b="0" i="0" dirty="0">
                  <a:latin typeface="Montserrat" pitchFamily="2" charset="77"/>
                </a:endParaRPr>
              </a:p>
              <a:p>
                <a:endParaRPr lang="en-US" dirty="0"/>
              </a:p>
            </p:txBody>
          </p:sp>
        </mc:Fallback>
      </mc:AlternateContent>
      <p:sp>
        <p:nvSpPr>
          <p:cNvPr id="4" name="Slide Number Placeholder 3"/>
          <p:cNvSpPr>
            <a:spLocks noGrp="1"/>
          </p:cNvSpPr>
          <p:nvPr>
            <p:ph type="sldNum" sz="quarter" idx="5"/>
          </p:nvPr>
        </p:nvSpPr>
        <p:spPr/>
        <p:txBody>
          <a:bodyPr/>
          <a:lstStyle/>
          <a:p>
            <a:fld id="{795EA3A6-DA7A-A645-B445-24D07696B91D}" type="slidenum">
              <a:rPr lang="de-DE" smtClean="0"/>
              <a:pPr/>
              <a:t>34</a:t>
            </a:fld>
            <a:endParaRPr lang="de-DE" dirty="0"/>
          </a:p>
        </p:txBody>
      </p:sp>
    </p:spTree>
    <p:extLst>
      <p:ext uri="{BB962C8B-B14F-4D97-AF65-F5344CB8AC3E}">
        <p14:creationId xmlns:p14="http://schemas.microsoft.com/office/powerpoint/2010/main" val="2669172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prevent this attack, we proposed our solution, password-protected transformation – PP transformation.</a:t>
            </a:r>
          </a:p>
          <a:p>
            <a:endParaRPr lang="en-US" dirty="0"/>
          </a:p>
          <a:p>
            <a:r>
              <a:rPr lang="en-US" dirty="0"/>
              <a:t>The goal of our PP transformation is to improve the security of any Zoom-like protocol by using passcodes in a better way.</a:t>
            </a:r>
          </a:p>
          <a:p>
            <a:endParaRPr lang="en-US" dirty="0"/>
          </a:p>
          <a:p>
            <a:r>
              <a:rPr lang="en-US" dirty="0"/>
              <a:t>Our PP Transformation employs two primitives: PAKE and AEAD.</a:t>
            </a:r>
          </a:p>
        </p:txBody>
      </p:sp>
      <p:sp>
        <p:nvSpPr>
          <p:cNvPr id="4" name="Slide Number Placeholder 3"/>
          <p:cNvSpPr>
            <a:spLocks noGrp="1"/>
          </p:cNvSpPr>
          <p:nvPr>
            <p:ph type="sldNum" sz="quarter" idx="5"/>
          </p:nvPr>
        </p:nvSpPr>
        <p:spPr/>
        <p:txBody>
          <a:bodyPr/>
          <a:lstStyle/>
          <a:p>
            <a:fld id="{795EA3A6-DA7A-A645-B445-24D07696B91D}" type="slidenum">
              <a:rPr lang="de-DE" smtClean="0"/>
              <a:pPr/>
              <a:t>35</a:t>
            </a:fld>
            <a:endParaRPr lang="de-DE" dirty="0"/>
          </a:p>
        </p:txBody>
      </p:sp>
    </p:spTree>
    <p:extLst>
      <p:ext uri="{BB962C8B-B14F-4D97-AF65-F5344CB8AC3E}">
        <p14:creationId xmlns:p14="http://schemas.microsoft.com/office/powerpoint/2010/main" val="3807205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one, Password-Authenticated Key Exchange PAKE, allows two parties to exchange high-entropy keys by using a shared low-entropy password.</a:t>
            </a:r>
          </a:p>
          <a:p>
            <a:r>
              <a:rPr lang="en-US" dirty="0"/>
              <a:t>PAKE is an interactive protocol that often needs several back-and-forth rounds.</a:t>
            </a:r>
          </a:p>
          <a:p>
            <a:r>
              <a:rPr lang="en-US" dirty="0"/>
              <a:t>A crucial feature of PAKE is that without knowing the password in advance, attackers cannot obtain any information about the exchanged keys.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popular 2-round instantiations are </a:t>
            </a:r>
            <a:r>
              <a:rPr lang="en-US" dirty="0" err="1"/>
              <a:t>CPace</a:t>
            </a:r>
            <a:r>
              <a:rPr lang="en-US" dirty="0"/>
              <a:t> and SPAKE2.</a:t>
            </a:r>
          </a:p>
        </p:txBody>
      </p:sp>
      <p:sp>
        <p:nvSpPr>
          <p:cNvPr id="4" name="Slide Number Placeholder 3"/>
          <p:cNvSpPr>
            <a:spLocks noGrp="1"/>
          </p:cNvSpPr>
          <p:nvPr>
            <p:ph type="sldNum" sz="quarter" idx="5"/>
          </p:nvPr>
        </p:nvSpPr>
        <p:spPr/>
        <p:txBody>
          <a:bodyPr/>
          <a:lstStyle/>
          <a:p>
            <a:fld id="{795EA3A6-DA7A-A645-B445-24D07696B91D}" type="slidenum">
              <a:rPr lang="de-DE" smtClean="0"/>
              <a:pPr/>
              <a:t>36</a:t>
            </a:fld>
            <a:endParaRPr lang="de-DE" dirty="0"/>
          </a:p>
        </p:txBody>
      </p:sp>
    </p:spTree>
    <p:extLst>
      <p:ext uri="{BB962C8B-B14F-4D97-AF65-F5344CB8AC3E}">
        <p14:creationId xmlns:p14="http://schemas.microsoft.com/office/powerpoint/2010/main" val="2334562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one, authenticated encryption with associated data AEAD, is a variant of symmetric key encryption.</a:t>
            </a:r>
          </a:p>
          <a:p>
            <a:r>
              <a:rPr lang="en-US" dirty="0"/>
              <a:t>We require AEAD to satisfy three security properties: the conventional privacy, which prevents attackers from knowing any information about the encrypted message; </a:t>
            </a:r>
          </a:p>
          <a:p>
            <a:r>
              <a:rPr lang="en-US" dirty="0"/>
              <a:t>the conventional integrity, which prevents attackers from forging a new ciphertext, </a:t>
            </a:r>
          </a:p>
          <a:p>
            <a:r>
              <a:rPr lang="en-US" dirty="0"/>
              <a:t>and a full robustness FROB security that prevents attackers from finding a ciphertext that can be decrypted using two different associated data. Two available instantiations are CAU-C4 and CAU-SIV-C4.</a:t>
            </a:r>
          </a:p>
        </p:txBody>
      </p:sp>
      <p:sp>
        <p:nvSpPr>
          <p:cNvPr id="4" name="Slide Number Placeholder 3"/>
          <p:cNvSpPr>
            <a:spLocks noGrp="1"/>
          </p:cNvSpPr>
          <p:nvPr>
            <p:ph type="sldNum" sz="quarter" idx="5"/>
          </p:nvPr>
        </p:nvSpPr>
        <p:spPr/>
        <p:txBody>
          <a:bodyPr/>
          <a:lstStyle/>
          <a:p>
            <a:fld id="{795EA3A6-DA7A-A645-B445-24D07696B91D}" type="slidenum">
              <a:rPr lang="de-DE" smtClean="0"/>
              <a:pPr/>
              <a:t>37</a:t>
            </a:fld>
            <a:endParaRPr lang="de-DE" dirty="0"/>
          </a:p>
        </p:txBody>
      </p:sp>
    </p:spTree>
    <p:extLst>
      <p:ext uri="{BB962C8B-B14F-4D97-AF65-F5344CB8AC3E}">
        <p14:creationId xmlns:p14="http://schemas.microsoft.com/office/powerpoint/2010/main" val="2248611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To answer our third question, how does our solution reuse passcodes, let’s see how our PP transformation applies to any Zoom-like protocol in three steps.</a:t>
            </a:r>
          </a:p>
        </p:txBody>
      </p:sp>
      <p:sp>
        <p:nvSpPr>
          <p:cNvPr id="4" name="Slide Number Placeholder 3"/>
          <p:cNvSpPr>
            <a:spLocks noGrp="1"/>
          </p:cNvSpPr>
          <p:nvPr>
            <p:ph type="sldNum" sz="quarter" idx="5"/>
          </p:nvPr>
        </p:nvSpPr>
        <p:spPr/>
        <p:txBody>
          <a:bodyPr/>
          <a:lstStyle/>
          <a:p>
            <a:fld id="{795EA3A6-DA7A-A645-B445-24D07696B91D}" type="slidenum">
              <a:rPr lang="de-DE" smtClean="0"/>
              <a:pPr/>
              <a:t>38</a:t>
            </a:fld>
            <a:endParaRPr lang="de-DE" dirty="0"/>
          </a:p>
        </p:txBody>
      </p:sp>
    </p:spTree>
    <p:extLst>
      <p:ext uri="{BB962C8B-B14F-4D97-AF65-F5344CB8AC3E}">
        <p14:creationId xmlns:p14="http://schemas.microsoft.com/office/powerpoint/2010/main" val="206989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in the group schedule phase, the leader Alice picks a password pw and sends it only to the invited participant Bob over some out-of-band channels.</a:t>
            </a:r>
          </a:p>
          <a:p>
            <a:endParaRPr lang="en-US" dirty="0"/>
          </a:p>
          <a:p>
            <a:r>
              <a:rPr lang="en-US" dirty="0"/>
              <a:t>In particular, this means that the server has no idea about this password.</a:t>
            </a:r>
          </a:p>
        </p:txBody>
      </p:sp>
      <p:sp>
        <p:nvSpPr>
          <p:cNvPr id="4" name="Slide Number Placeholder 3"/>
          <p:cNvSpPr>
            <a:spLocks noGrp="1"/>
          </p:cNvSpPr>
          <p:nvPr>
            <p:ph type="sldNum" sz="quarter" idx="5"/>
          </p:nvPr>
        </p:nvSpPr>
        <p:spPr/>
        <p:txBody>
          <a:bodyPr/>
          <a:lstStyle/>
          <a:p>
            <a:fld id="{795EA3A6-DA7A-A645-B445-24D07696B91D}" type="slidenum">
              <a:rPr lang="de-DE" smtClean="0"/>
              <a:pPr/>
              <a:t>39</a:t>
            </a:fld>
            <a:endParaRPr lang="de-DE" dirty="0"/>
          </a:p>
        </p:txBody>
      </p:sp>
    </p:spTree>
    <p:extLst>
      <p:ext uri="{BB962C8B-B14F-4D97-AF65-F5344CB8AC3E}">
        <p14:creationId xmlns:p14="http://schemas.microsoft.com/office/powerpoint/2010/main" val="39738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is a video-conferencing platform that allows a group of people to meet in a virtual room.</a:t>
            </a:r>
          </a:p>
        </p:txBody>
      </p:sp>
      <p:sp>
        <p:nvSpPr>
          <p:cNvPr id="4" name="Slide Number Placeholder 3"/>
          <p:cNvSpPr>
            <a:spLocks noGrp="1"/>
          </p:cNvSpPr>
          <p:nvPr>
            <p:ph type="sldNum" sz="quarter" idx="5"/>
          </p:nvPr>
        </p:nvSpPr>
        <p:spPr/>
        <p:txBody>
          <a:bodyPr/>
          <a:lstStyle/>
          <a:p>
            <a:fld id="{795EA3A6-DA7A-A645-B445-24D07696B91D}" type="slidenum">
              <a:rPr lang="de-DE" smtClean="0"/>
              <a:pPr/>
              <a:t>4</a:t>
            </a:fld>
            <a:endParaRPr lang="de-DE" dirty="0"/>
          </a:p>
        </p:txBody>
      </p:sp>
    </p:spTree>
    <p:extLst>
      <p:ext uri="{BB962C8B-B14F-4D97-AF65-F5344CB8AC3E}">
        <p14:creationId xmlns:p14="http://schemas.microsoft.com/office/powerpoint/2010/main" val="1360732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in the Register and Participant Join phase, Alice and Bob run the PAKE protocol and obtain a symmetric key.</a:t>
            </a:r>
          </a:p>
        </p:txBody>
      </p:sp>
      <p:sp>
        <p:nvSpPr>
          <p:cNvPr id="4" name="Slide Number Placeholder 3"/>
          <p:cNvSpPr>
            <a:spLocks noGrp="1"/>
          </p:cNvSpPr>
          <p:nvPr>
            <p:ph type="sldNum" sz="quarter" idx="5"/>
          </p:nvPr>
        </p:nvSpPr>
        <p:spPr/>
        <p:txBody>
          <a:bodyPr/>
          <a:lstStyle/>
          <a:p>
            <a:fld id="{795EA3A6-DA7A-A645-B445-24D07696B91D}" type="slidenum">
              <a:rPr lang="de-DE" smtClean="0"/>
              <a:pPr/>
              <a:t>40</a:t>
            </a:fld>
            <a:endParaRPr lang="de-DE" dirty="0"/>
          </a:p>
        </p:txBody>
      </p:sp>
    </p:spTree>
    <p:extLst>
      <p:ext uri="{BB962C8B-B14F-4D97-AF65-F5344CB8AC3E}">
        <p14:creationId xmlns:p14="http://schemas.microsoft.com/office/powerpoint/2010/main" val="3269904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in the Participant Join and Key Rotation phases, Alice encrypts the original output by using AEAD, with the symmetric key output by PAKE, a random nonce, and an associated data that consists of both parties’ sign-up messages.</a:t>
            </a:r>
          </a:p>
        </p:txBody>
      </p:sp>
      <p:sp>
        <p:nvSpPr>
          <p:cNvPr id="4" name="Slide Number Placeholder 3"/>
          <p:cNvSpPr>
            <a:spLocks noGrp="1"/>
          </p:cNvSpPr>
          <p:nvPr>
            <p:ph type="sldNum" sz="quarter" idx="5"/>
          </p:nvPr>
        </p:nvSpPr>
        <p:spPr/>
        <p:txBody>
          <a:bodyPr/>
          <a:lstStyle/>
          <a:p>
            <a:fld id="{795EA3A6-DA7A-A645-B445-24D07696B91D}" type="slidenum">
              <a:rPr lang="de-DE" smtClean="0"/>
              <a:pPr/>
              <a:t>41</a:t>
            </a:fld>
            <a:endParaRPr lang="de-DE" dirty="0"/>
          </a:p>
        </p:txBody>
      </p:sp>
    </p:spTree>
    <p:extLst>
      <p:ext uri="{BB962C8B-B14F-4D97-AF65-F5344CB8AC3E}">
        <p14:creationId xmlns:p14="http://schemas.microsoft.com/office/powerpoint/2010/main" val="895405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our PP transformation.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answer our four and final question, how is our solution provably secure against fully malicious servers, I will introduce some simple security intuition behind.</a:t>
            </a:r>
          </a:p>
        </p:txBody>
      </p:sp>
      <p:sp>
        <p:nvSpPr>
          <p:cNvPr id="4" name="Slide Number Placeholder 3"/>
          <p:cNvSpPr>
            <a:spLocks noGrp="1"/>
          </p:cNvSpPr>
          <p:nvPr>
            <p:ph type="sldNum" sz="quarter" idx="5"/>
          </p:nvPr>
        </p:nvSpPr>
        <p:spPr/>
        <p:txBody>
          <a:bodyPr/>
          <a:lstStyle/>
          <a:p>
            <a:fld id="{795EA3A6-DA7A-A645-B445-24D07696B91D}" type="slidenum">
              <a:rPr lang="de-DE" smtClean="0"/>
              <a:pPr/>
              <a:t>42</a:t>
            </a:fld>
            <a:endParaRPr lang="de-DE" dirty="0"/>
          </a:p>
        </p:txBody>
      </p:sp>
    </p:spTree>
    <p:extLst>
      <p:ext uri="{BB962C8B-B14F-4D97-AF65-F5344CB8AC3E}">
        <p14:creationId xmlns:p14="http://schemas.microsoft.com/office/powerpoint/2010/main" val="2396590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due to the security of PAKE, we know both Alice and Bob’s PAKE keys are random and secure.</a:t>
            </a:r>
          </a:p>
        </p:txBody>
      </p:sp>
      <p:sp>
        <p:nvSpPr>
          <p:cNvPr id="4" name="Slide Number Placeholder 3"/>
          <p:cNvSpPr>
            <a:spLocks noGrp="1"/>
          </p:cNvSpPr>
          <p:nvPr>
            <p:ph type="sldNum" sz="quarter" idx="5"/>
          </p:nvPr>
        </p:nvSpPr>
        <p:spPr/>
        <p:txBody>
          <a:bodyPr/>
          <a:lstStyle/>
          <a:p>
            <a:fld id="{795EA3A6-DA7A-A645-B445-24D07696B91D}" type="slidenum">
              <a:rPr lang="de-DE" smtClean="0"/>
              <a:pPr/>
              <a:t>43</a:t>
            </a:fld>
            <a:endParaRPr lang="de-DE" dirty="0"/>
          </a:p>
        </p:txBody>
      </p:sp>
    </p:spTree>
    <p:extLst>
      <p:ext uri="{BB962C8B-B14F-4D97-AF65-F5344CB8AC3E}">
        <p14:creationId xmlns:p14="http://schemas.microsoft.com/office/powerpoint/2010/main" val="2288914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due to the privacy of AEAD, we know that attackers cannot obtain any information about the group key from the leader.</a:t>
            </a:r>
          </a:p>
        </p:txBody>
      </p:sp>
      <p:sp>
        <p:nvSpPr>
          <p:cNvPr id="4" name="Slide Number Placeholder 3"/>
          <p:cNvSpPr>
            <a:spLocks noGrp="1"/>
          </p:cNvSpPr>
          <p:nvPr>
            <p:ph type="sldNum" sz="quarter" idx="5"/>
          </p:nvPr>
        </p:nvSpPr>
        <p:spPr/>
        <p:txBody>
          <a:bodyPr/>
          <a:lstStyle/>
          <a:p>
            <a:fld id="{795EA3A6-DA7A-A645-B445-24D07696B91D}" type="slidenum">
              <a:rPr lang="de-DE" smtClean="0"/>
              <a:pPr/>
              <a:t>44</a:t>
            </a:fld>
            <a:endParaRPr lang="de-DE" dirty="0"/>
          </a:p>
        </p:txBody>
      </p:sp>
    </p:spTree>
    <p:extLst>
      <p:ext uri="{BB962C8B-B14F-4D97-AF65-F5344CB8AC3E}">
        <p14:creationId xmlns:p14="http://schemas.microsoft.com/office/powerpoint/2010/main" val="1744809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due to the integrity of AEAD, we know that the attackers cannot forge any new AEAD ciphertext towards participant Bob.</a:t>
            </a:r>
          </a:p>
          <a:p>
            <a:endParaRPr lang="en-US" dirty="0"/>
          </a:p>
          <a:p>
            <a:r>
              <a:rPr lang="en-US" dirty="0"/>
              <a:t>This means, Alice and Bob agree on the same AEAD ciphertext.</a:t>
            </a:r>
          </a:p>
        </p:txBody>
      </p:sp>
      <p:sp>
        <p:nvSpPr>
          <p:cNvPr id="4" name="Slide Number Placeholder 3"/>
          <p:cNvSpPr>
            <a:spLocks noGrp="1"/>
          </p:cNvSpPr>
          <p:nvPr>
            <p:ph type="sldNum" sz="quarter" idx="5"/>
          </p:nvPr>
        </p:nvSpPr>
        <p:spPr/>
        <p:txBody>
          <a:bodyPr/>
          <a:lstStyle/>
          <a:p>
            <a:fld id="{795EA3A6-DA7A-A645-B445-24D07696B91D}" type="slidenum">
              <a:rPr lang="de-DE" smtClean="0"/>
              <a:pPr/>
              <a:t>45</a:t>
            </a:fld>
            <a:endParaRPr lang="de-DE" dirty="0"/>
          </a:p>
        </p:txBody>
      </p:sp>
    </p:spTree>
    <p:extLst>
      <p:ext uri="{BB962C8B-B14F-4D97-AF65-F5344CB8AC3E}">
        <p14:creationId xmlns:p14="http://schemas.microsoft.com/office/powerpoint/2010/main" val="3017382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due to the FROB security of AEAD, we know that both the leader Alice and the participant Bob must agree on the same sign-up messages with each other.</a:t>
            </a:r>
          </a:p>
          <a:p>
            <a:endParaRPr lang="en-US" dirty="0"/>
          </a:p>
          <a:p>
            <a:r>
              <a:rPr lang="en-US" dirty="0"/>
              <a:t>If the attacker cannot break the PKI-security of the original Zoom-like protocol assuming a trusted PKI, then this attacker cannot break the same security of the new protocol even against a fully malicious server neither, as long as the password in this group is not leaked.</a:t>
            </a:r>
          </a:p>
        </p:txBody>
      </p:sp>
      <p:sp>
        <p:nvSpPr>
          <p:cNvPr id="4" name="Slide Number Placeholder 3"/>
          <p:cNvSpPr>
            <a:spLocks noGrp="1"/>
          </p:cNvSpPr>
          <p:nvPr>
            <p:ph type="sldNum" sz="quarter" idx="5"/>
          </p:nvPr>
        </p:nvSpPr>
        <p:spPr/>
        <p:txBody>
          <a:bodyPr/>
          <a:lstStyle/>
          <a:p>
            <a:fld id="{795EA3A6-DA7A-A645-B445-24D07696B91D}" type="slidenum">
              <a:rPr lang="de-DE" smtClean="0"/>
              <a:pPr/>
              <a:t>46</a:t>
            </a:fld>
            <a:endParaRPr lang="de-DE" dirty="0"/>
          </a:p>
        </p:txBody>
      </p:sp>
    </p:spTree>
    <p:extLst>
      <p:ext uri="{BB962C8B-B14F-4D97-AF65-F5344CB8AC3E}">
        <p14:creationId xmlns:p14="http://schemas.microsoft.com/office/powerpoint/2010/main" val="4159084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Then by applying our PP transformation to Zoom and instantiating PAKE with 2-round constructions, like </a:t>
            </a:r>
            <a:r>
              <a:rPr lang="en-US" dirty="0" err="1"/>
              <a:t>CPace</a:t>
            </a:r>
            <a:r>
              <a:rPr lang="en-US" dirty="0"/>
              <a:t> and SPAKE2, we obtain our new protocol, called </a:t>
            </a:r>
            <a:r>
              <a:rPr lang="en-US" dirty="0" err="1"/>
              <a:t>ZoomPAKE</a:t>
            </a:r>
            <a:r>
              <a:rPr lang="en-US" dirty="0"/>
              <a:t>.</a:t>
            </a:r>
          </a:p>
          <a:p>
            <a:endParaRPr lang="en-US" dirty="0"/>
          </a:p>
          <a:p>
            <a:r>
              <a:rPr lang="en-US" dirty="0"/>
              <a:t>Combining all results in this talk, our new </a:t>
            </a:r>
            <a:r>
              <a:rPr lang="en-US" dirty="0" err="1"/>
              <a:t>ZoomPAKE</a:t>
            </a:r>
            <a:r>
              <a:rPr lang="en-US" dirty="0"/>
              <a:t> protocol satisfies provable security against fully malicious servers by using Zoom’s passcode in a better way, notably without adding any additional communication round.</a:t>
            </a:r>
          </a:p>
        </p:txBody>
      </p:sp>
      <p:sp>
        <p:nvSpPr>
          <p:cNvPr id="4" name="Slide Number Placeholder 3"/>
          <p:cNvSpPr>
            <a:spLocks noGrp="1"/>
          </p:cNvSpPr>
          <p:nvPr>
            <p:ph type="sldNum" sz="quarter" idx="5"/>
          </p:nvPr>
        </p:nvSpPr>
        <p:spPr/>
        <p:txBody>
          <a:bodyPr/>
          <a:lstStyle/>
          <a:p>
            <a:fld id="{795EA3A6-DA7A-A645-B445-24D07696B91D}" type="slidenum">
              <a:rPr lang="de-DE" smtClean="0"/>
              <a:pPr/>
              <a:t>47</a:t>
            </a:fld>
            <a:endParaRPr lang="de-DE" dirty="0"/>
          </a:p>
        </p:txBody>
      </p:sp>
    </p:spTree>
    <p:extLst>
      <p:ext uri="{BB962C8B-B14F-4D97-AF65-F5344CB8AC3E}">
        <p14:creationId xmlns:p14="http://schemas.microsoft.com/office/powerpoint/2010/main" val="3764832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references in this talk.</a:t>
            </a:r>
          </a:p>
        </p:txBody>
      </p:sp>
      <p:sp>
        <p:nvSpPr>
          <p:cNvPr id="4" name="Slide Number Placeholder 3"/>
          <p:cNvSpPr>
            <a:spLocks noGrp="1"/>
          </p:cNvSpPr>
          <p:nvPr>
            <p:ph type="sldNum" sz="quarter" idx="5"/>
          </p:nvPr>
        </p:nvSpPr>
        <p:spPr/>
        <p:txBody>
          <a:bodyPr/>
          <a:lstStyle/>
          <a:p>
            <a:fld id="{795EA3A6-DA7A-A645-B445-24D07696B91D}" type="slidenum">
              <a:rPr lang="de-DE" smtClean="0"/>
              <a:pPr/>
              <a:t>48</a:t>
            </a:fld>
            <a:endParaRPr lang="de-DE" dirty="0"/>
          </a:p>
        </p:txBody>
      </p:sp>
    </p:spTree>
    <p:extLst>
      <p:ext uri="{BB962C8B-B14F-4D97-AF65-F5344CB8AC3E}">
        <p14:creationId xmlns:p14="http://schemas.microsoft.com/office/powerpoint/2010/main" val="2675534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end, I would like to conclude this talk by a short summary. Our work analyzed Zoom’s end-to-end encryption following its white-paper version 4.0. In order to improve Zoom’s security against malicious servers, we propose our new PP transformation.</a:t>
            </a:r>
          </a:p>
          <a:p>
            <a:r>
              <a:rPr lang="en-US" dirty="0"/>
              <a:t>Our generic PP transformation can be applied to any Zoom-like protocol and achieves provable security against malicious servers. By applying PP Transformation to Zoom with 2-round PAKE, our new </a:t>
            </a:r>
            <a:r>
              <a:rPr lang="en-US" dirty="0" err="1"/>
              <a:t>ZoomPAKE</a:t>
            </a:r>
            <a:r>
              <a:rPr lang="en-US" dirty="0"/>
              <a:t> protocol adds neither any additional communication round nor any additional security element or mechanism.</a:t>
            </a:r>
          </a:p>
        </p:txBody>
      </p:sp>
      <p:sp>
        <p:nvSpPr>
          <p:cNvPr id="4" name="Slide Number Placeholder 3"/>
          <p:cNvSpPr>
            <a:spLocks noGrp="1"/>
          </p:cNvSpPr>
          <p:nvPr>
            <p:ph type="sldNum" sz="quarter" idx="5"/>
          </p:nvPr>
        </p:nvSpPr>
        <p:spPr/>
        <p:txBody>
          <a:bodyPr/>
          <a:lstStyle/>
          <a:p>
            <a:fld id="{795EA3A6-DA7A-A645-B445-24D07696B91D}" type="slidenum">
              <a:rPr lang="de-DE" smtClean="0"/>
              <a:pPr/>
              <a:t>49</a:t>
            </a:fld>
            <a:endParaRPr lang="de-DE" dirty="0"/>
          </a:p>
        </p:txBody>
      </p:sp>
    </p:spTree>
    <p:extLst>
      <p:ext uri="{BB962C8B-B14F-4D97-AF65-F5344CB8AC3E}">
        <p14:creationId xmlns:p14="http://schemas.microsoft.com/office/powerpoint/2010/main" val="371735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every</a:t>
            </a:r>
            <a:r>
              <a:rPr lang="zh-CN" altLang="en-US" dirty="0"/>
              <a:t> </a:t>
            </a:r>
            <a:r>
              <a:rPr lang="en-US" altLang="zh-CN" dirty="0"/>
              <a:t>group</a:t>
            </a:r>
            <a:r>
              <a:rPr lang="en-US" dirty="0"/>
              <a:t> meeting, there is always</a:t>
            </a:r>
            <a:r>
              <a:rPr lang="zh-CN" altLang="en-US" dirty="0"/>
              <a:t> </a:t>
            </a:r>
            <a:r>
              <a:rPr lang="en-US" altLang="zh-CN" dirty="0"/>
              <a:t>a</a:t>
            </a:r>
            <a:r>
              <a:rPr lang="en-US" dirty="0"/>
              <a:t> party</a:t>
            </a:r>
            <a:r>
              <a:rPr lang="zh-CN" altLang="en-US" dirty="0"/>
              <a:t> </a:t>
            </a:r>
            <a:r>
              <a:rPr lang="en-US" dirty="0"/>
              <a:t>who is responsible for scheduling this event. We call this party “leader”.</a:t>
            </a:r>
          </a:p>
          <a:p>
            <a:endParaRPr lang="en-US" dirty="0"/>
          </a:p>
          <a:p>
            <a:r>
              <a:rPr lang="en-US" dirty="0"/>
              <a:t>[1']</a:t>
            </a:r>
          </a:p>
        </p:txBody>
      </p:sp>
      <p:sp>
        <p:nvSpPr>
          <p:cNvPr id="4" name="Slide Number Placeholder 3"/>
          <p:cNvSpPr>
            <a:spLocks noGrp="1"/>
          </p:cNvSpPr>
          <p:nvPr>
            <p:ph type="sldNum" sz="quarter" idx="5"/>
          </p:nvPr>
        </p:nvSpPr>
        <p:spPr/>
        <p:txBody>
          <a:bodyPr/>
          <a:lstStyle/>
          <a:p>
            <a:fld id="{795EA3A6-DA7A-A645-B445-24D07696B91D}" type="slidenum">
              <a:rPr lang="de-DE" smtClean="0"/>
              <a:pPr/>
              <a:t>5</a:t>
            </a:fld>
            <a:endParaRPr lang="de-DE" dirty="0"/>
          </a:p>
        </p:txBody>
      </p:sp>
    </p:spTree>
    <p:extLst>
      <p:ext uri="{BB962C8B-B14F-4D97-AF65-F5344CB8AC3E}">
        <p14:creationId xmlns:p14="http://schemas.microsoft.com/office/powerpoint/2010/main" val="2967996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has been accepted by IEEE S&amp;P 2024. And the full version of this paper is available at IACR </a:t>
            </a:r>
            <a:r>
              <a:rPr lang="en-US" dirty="0" err="1"/>
              <a:t>eprint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all of my talk. Thanks for your attention. If you have any questions, please feel free to ask.</a:t>
            </a:r>
          </a:p>
        </p:txBody>
      </p:sp>
      <p:sp>
        <p:nvSpPr>
          <p:cNvPr id="4" name="Slide Number Placeholder 3"/>
          <p:cNvSpPr>
            <a:spLocks noGrp="1"/>
          </p:cNvSpPr>
          <p:nvPr>
            <p:ph type="sldNum" sz="quarter" idx="5"/>
          </p:nvPr>
        </p:nvSpPr>
        <p:spPr/>
        <p:txBody>
          <a:bodyPr/>
          <a:lstStyle/>
          <a:p>
            <a:fld id="{795EA3A6-DA7A-A645-B445-24D07696B91D}" type="slidenum">
              <a:rPr lang="de-DE" smtClean="0"/>
              <a:pPr/>
              <a:t>50</a:t>
            </a:fld>
            <a:endParaRPr lang="de-DE" dirty="0"/>
          </a:p>
        </p:txBody>
      </p:sp>
    </p:spTree>
    <p:extLst>
      <p:ext uri="{BB962C8B-B14F-4D97-AF65-F5344CB8AC3E}">
        <p14:creationId xmlns:p14="http://schemas.microsoft.com/office/powerpoint/2010/main" val="495986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for your attention. If you have any questions, please feel free to ask.</a:t>
            </a:r>
          </a:p>
        </p:txBody>
      </p:sp>
      <p:sp>
        <p:nvSpPr>
          <p:cNvPr id="4" name="Slide Number Placeholder 3"/>
          <p:cNvSpPr>
            <a:spLocks noGrp="1"/>
          </p:cNvSpPr>
          <p:nvPr>
            <p:ph type="sldNum" sz="quarter" idx="5"/>
          </p:nvPr>
        </p:nvSpPr>
        <p:spPr/>
        <p:txBody>
          <a:bodyPr/>
          <a:lstStyle/>
          <a:p>
            <a:fld id="{795EA3A6-DA7A-A645-B445-24D07696B91D}" type="slidenum">
              <a:rPr lang="de-DE" smtClean="0"/>
              <a:pPr/>
              <a:t>51</a:t>
            </a:fld>
            <a:endParaRPr lang="de-DE" dirty="0"/>
          </a:p>
        </p:txBody>
      </p:sp>
    </p:spTree>
    <p:extLst>
      <p:ext uri="{BB962C8B-B14F-4D97-AF65-F5344CB8AC3E}">
        <p14:creationId xmlns:p14="http://schemas.microsoft.com/office/powerpoint/2010/main" val="14462382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all of my talk. Thanks for your attention. If you have any questions, please feel free to ask.</a:t>
            </a:r>
          </a:p>
          <a:p>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52</a:t>
            </a:fld>
            <a:endParaRPr lang="de-DE" dirty="0"/>
          </a:p>
        </p:txBody>
      </p:sp>
    </p:spTree>
    <p:extLst>
      <p:ext uri="{BB962C8B-B14F-4D97-AF65-F5344CB8AC3E}">
        <p14:creationId xmlns:p14="http://schemas.microsoft.com/office/powerpoint/2010/main" val="2683967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we need to look at the underlying workflow of Zoom meeting.</a:t>
            </a:r>
          </a:p>
          <a:p>
            <a:r>
              <a:rPr lang="en-US" dirty="0"/>
              <a:t>From a syntax level, we decompose the Zoom protocol into six phases.</a:t>
            </a:r>
          </a:p>
          <a:p>
            <a:r>
              <a:rPr lang="en-US" dirty="0"/>
              <a:t>Below, I will introduce them one by one.</a:t>
            </a:r>
          </a:p>
          <a:p>
            <a:r>
              <a:rPr lang="en-US" dirty="0"/>
              <a:t>In the following slides, we call the leader Alice and the participant Bob.</a:t>
            </a:r>
          </a:p>
        </p:txBody>
      </p:sp>
      <p:sp>
        <p:nvSpPr>
          <p:cNvPr id="4" name="Slide Number Placeholder 3"/>
          <p:cNvSpPr>
            <a:spLocks noGrp="1"/>
          </p:cNvSpPr>
          <p:nvPr>
            <p:ph type="sldNum" sz="quarter" idx="5"/>
          </p:nvPr>
        </p:nvSpPr>
        <p:spPr/>
        <p:txBody>
          <a:bodyPr/>
          <a:lstStyle/>
          <a:p>
            <a:fld id="{795EA3A6-DA7A-A645-B445-24D07696B91D}" type="slidenum">
              <a:rPr lang="de-DE" smtClean="0"/>
              <a:pPr/>
              <a:t>53</a:t>
            </a:fld>
            <a:endParaRPr lang="de-DE" dirty="0"/>
          </a:p>
        </p:txBody>
      </p:sp>
    </p:spTree>
    <p:extLst>
      <p:ext uri="{BB962C8B-B14F-4D97-AF65-F5344CB8AC3E}">
        <p14:creationId xmlns:p14="http://schemas.microsoft.com/office/powerpoint/2010/main" val="12241979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PP transformation transforms any Zoom-like protocol as in this figure.</a:t>
            </a:r>
          </a:p>
          <a:p>
            <a:r>
              <a:rPr lang="en-US" dirty="0"/>
              <a:t>There are mainly three steps.</a:t>
            </a:r>
          </a:p>
        </p:txBody>
      </p:sp>
      <p:sp>
        <p:nvSpPr>
          <p:cNvPr id="4" name="Slide Number Placeholder 3"/>
          <p:cNvSpPr>
            <a:spLocks noGrp="1"/>
          </p:cNvSpPr>
          <p:nvPr>
            <p:ph type="sldNum" sz="quarter" idx="5"/>
          </p:nvPr>
        </p:nvSpPr>
        <p:spPr/>
        <p:txBody>
          <a:bodyPr/>
          <a:lstStyle/>
          <a:p>
            <a:fld id="{795EA3A6-DA7A-A645-B445-24D07696B91D}" type="slidenum">
              <a:rPr lang="de-DE" smtClean="0"/>
              <a:pPr/>
              <a:t>54</a:t>
            </a:fld>
            <a:endParaRPr lang="de-DE" dirty="0"/>
          </a:p>
        </p:txBody>
      </p:sp>
    </p:spTree>
    <p:extLst>
      <p:ext uri="{BB962C8B-B14F-4D97-AF65-F5344CB8AC3E}">
        <p14:creationId xmlns:p14="http://schemas.microsoft.com/office/powerpoint/2010/main" val="2548311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in the group schedule phase, the leader Alice picks a password and sends it to the participant Bob over some out-of-band channels.</a:t>
            </a:r>
          </a:p>
          <a:p>
            <a:r>
              <a:rPr lang="en-US" dirty="0"/>
              <a:t>Namely, the server has no idea about the password.</a:t>
            </a:r>
          </a:p>
        </p:txBody>
      </p:sp>
      <p:sp>
        <p:nvSpPr>
          <p:cNvPr id="4" name="Slide Number Placeholder 3"/>
          <p:cNvSpPr>
            <a:spLocks noGrp="1"/>
          </p:cNvSpPr>
          <p:nvPr>
            <p:ph type="sldNum" sz="quarter" idx="5"/>
          </p:nvPr>
        </p:nvSpPr>
        <p:spPr/>
        <p:txBody>
          <a:bodyPr/>
          <a:lstStyle/>
          <a:p>
            <a:fld id="{795EA3A6-DA7A-A645-B445-24D07696B91D}" type="slidenum">
              <a:rPr lang="de-DE" smtClean="0"/>
              <a:pPr/>
              <a:t>55</a:t>
            </a:fld>
            <a:endParaRPr lang="de-DE" dirty="0"/>
          </a:p>
        </p:txBody>
      </p:sp>
    </p:spTree>
    <p:extLst>
      <p:ext uri="{BB962C8B-B14F-4D97-AF65-F5344CB8AC3E}">
        <p14:creationId xmlns:p14="http://schemas.microsoft.com/office/powerpoint/2010/main" val="1929608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in the Register and Participant Join phase, Alice and Bob run the PAKE protocol until they both obtain a symmetric key.</a:t>
            </a:r>
          </a:p>
        </p:txBody>
      </p:sp>
      <p:sp>
        <p:nvSpPr>
          <p:cNvPr id="4" name="Slide Number Placeholder 3"/>
          <p:cNvSpPr>
            <a:spLocks noGrp="1"/>
          </p:cNvSpPr>
          <p:nvPr>
            <p:ph type="sldNum" sz="quarter" idx="5"/>
          </p:nvPr>
        </p:nvSpPr>
        <p:spPr/>
        <p:txBody>
          <a:bodyPr/>
          <a:lstStyle/>
          <a:p>
            <a:fld id="{795EA3A6-DA7A-A645-B445-24D07696B91D}" type="slidenum">
              <a:rPr lang="de-DE" smtClean="0"/>
              <a:pPr/>
              <a:t>56</a:t>
            </a:fld>
            <a:endParaRPr lang="de-DE" dirty="0"/>
          </a:p>
        </p:txBody>
      </p:sp>
    </p:spTree>
    <p:extLst>
      <p:ext uri="{BB962C8B-B14F-4D97-AF65-F5344CB8AC3E}">
        <p14:creationId xmlns:p14="http://schemas.microsoft.com/office/powerpoint/2010/main" val="4285821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in the Participant Join and Key Rotation phases, Alice encrypts the original output by using AEAD, with the symmetric key output by PAKE, a random nonce, and a header that consists of both parties’ sign-up messages.</a:t>
            </a:r>
          </a:p>
        </p:txBody>
      </p:sp>
      <p:sp>
        <p:nvSpPr>
          <p:cNvPr id="4" name="Slide Number Placeholder 3"/>
          <p:cNvSpPr>
            <a:spLocks noGrp="1"/>
          </p:cNvSpPr>
          <p:nvPr>
            <p:ph type="sldNum" sz="quarter" idx="5"/>
          </p:nvPr>
        </p:nvSpPr>
        <p:spPr/>
        <p:txBody>
          <a:bodyPr/>
          <a:lstStyle/>
          <a:p>
            <a:fld id="{795EA3A6-DA7A-A645-B445-24D07696B91D}" type="slidenum">
              <a:rPr lang="de-DE" smtClean="0"/>
              <a:pPr/>
              <a:t>57</a:t>
            </a:fld>
            <a:endParaRPr lang="de-DE" dirty="0"/>
          </a:p>
        </p:txBody>
      </p:sp>
    </p:spTree>
    <p:extLst>
      <p:ext uri="{BB962C8B-B14F-4D97-AF65-F5344CB8AC3E}">
        <p14:creationId xmlns:p14="http://schemas.microsoft.com/office/powerpoint/2010/main" val="19913998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one is AEAD. We have talked about it before.</a:t>
            </a:r>
          </a:p>
          <a:p>
            <a:r>
              <a:rPr lang="en-US" dirty="0"/>
              <a:t>We need AEAD to satisfy conventional privacy and integrity, and additionally the h-FROB security.</a:t>
            </a:r>
          </a:p>
          <a:p>
            <a:r>
              <a:rPr lang="en-US" dirty="0"/>
              <a:t>Recall that h-FROB means that no attackers can find a ciphertext that can be decrypted using different headers.</a:t>
            </a:r>
          </a:p>
        </p:txBody>
      </p:sp>
      <p:sp>
        <p:nvSpPr>
          <p:cNvPr id="4" name="Slide Number Placeholder 3"/>
          <p:cNvSpPr>
            <a:spLocks noGrp="1"/>
          </p:cNvSpPr>
          <p:nvPr>
            <p:ph type="sldNum" sz="quarter" idx="5"/>
          </p:nvPr>
        </p:nvSpPr>
        <p:spPr/>
        <p:txBody>
          <a:bodyPr/>
          <a:lstStyle/>
          <a:p>
            <a:fld id="{795EA3A6-DA7A-A645-B445-24D07696B91D}" type="slidenum">
              <a:rPr lang="de-DE" smtClean="0"/>
              <a:pPr/>
              <a:t>58</a:t>
            </a:fld>
            <a:endParaRPr lang="de-DE" dirty="0"/>
          </a:p>
        </p:txBody>
      </p:sp>
    </p:spTree>
    <p:extLst>
      <p:ext uri="{BB962C8B-B14F-4D97-AF65-F5344CB8AC3E}">
        <p14:creationId xmlns:p14="http://schemas.microsoft.com/office/powerpoint/2010/main" val="3450071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59</a:t>
            </a:fld>
            <a:endParaRPr lang="de-DE" dirty="0"/>
          </a:p>
        </p:txBody>
      </p:sp>
    </p:spTree>
    <p:extLst>
      <p:ext uri="{BB962C8B-B14F-4D97-AF65-F5344CB8AC3E}">
        <p14:creationId xmlns:p14="http://schemas.microsoft.com/office/powerpoint/2010/main" val="3973654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group meeting is scheduled, some other parties can then join the same group meeting room. </a:t>
            </a:r>
          </a:p>
          <a:p>
            <a:endParaRPr lang="en-US" dirty="0"/>
          </a:p>
          <a:p>
            <a:r>
              <a:rPr lang="en-US" dirty="0"/>
              <a:t>We call them participants.</a:t>
            </a:r>
          </a:p>
        </p:txBody>
      </p:sp>
      <p:sp>
        <p:nvSpPr>
          <p:cNvPr id="4" name="Slide Number Placeholder 3"/>
          <p:cNvSpPr>
            <a:spLocks noGrp="1"/>
          </p:cNvSpPr>
          <p:nvPr>
            <p:ph type="sldNum" sz="quarter" idx="5"/>
          </p:nvPr>
        </p:nvSpPr>
        <p:spPr/>
        <p:txBody>
          <a:bodyPr/>
          <a:lstStyle/>
          <a:p>
            <a:fld id="{795EA3A6-DA7A-A645-B445-24D07696B91D}" type="slidenum">
              <a:rPr lang="de-DE" smtClean="0"/>
              <a:pPr/>
              <a:t>6</a:t>
            </a:fld>
            <a:endParaRPr lang="de-DE" dirty="0"/>
          </a:p>
        </p:txBody>
      </p:sp>
    </p:spTree>
    <p:extLst>
      <p:ext uri="{BB962C8B-B14F-4D97-AF65-F5344CB8AC3E}">
        <p14:creationId xmlns:p14="http://schemas.microsoft.com/office/powerpoint/2010/main" val="2422558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passcode in Zoom does not provide any security benefit. We can simply remove it.</a:t>
            </a:r>
          </a:p>
          <a:p>
            <a:r>
              <a:rPr lang="en-US" dirty="0"/>
              <a:t>Then, compared with the original Zoom protocol, the new </a:t>
            </a:r>
            <a:r>
              <a:rPr lang="en-US" dirty="0" err="1"/>
              <a:t>ZoomPAKE</a:t>
            </a:r>
            <a:r>
              <a:rPr lang="en-US" dirty="0"/>
              <a:t> protocol provably satisfies the full end-to-end security without adding any new security element.</a:t>
            </a:r>
          </a:p>
        </p:txBody>
      </p:sp>
      <p:sp>
        <p:nvSpPr>
          <p:cNvPr id="4" name="Slide Number Placeholder 3"/>
          <p:cNvSpPr>
            <a:spLocks noGrp="1"/>
          </p:cNvSpPr>
          <p:nvPr>
            <p:ph type="sldNum" sz="quarter" idx="5"/>
          </p:nvPr>
        </p:nvSpPr>
        <p:spPr/>
        <p:txBody>
          <a:bodyPr/>
          <a:lstStyle/>
          <a:p>
            <a:fld id="{795EA3A6-DA7A-A645-B445-24D07696B91D}" type="slidenum">
              <a:rPr lang="de-DE" smtClean="0"/>
              <a:pPr/>
              <a:t>60</a:t>
            </a:fld>
            <a:endParaRPr lang="de-DE" dirty="0"/>
          </a:p>
        </p:txBody>
      </p:sp>
    </p:spTree>
    <p:extLst>
      <p:ext uri="{BB962C8B-B14F-4D97-AF65-F5344CB8AC3E}">
        <p14:creationId xmlns:p14="http://schemas.microsoft.com/office/powerpoint/2010/main" val="42774301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past few years, we experienced a </a:t>
            </a:r>
            <a:r>
              <a:rPr lang="en-GB" b="0" i="0" dirty="0">
                <a:solidFill>
                  <a:srgbClr val="1D2A57"/>
                </a:solidFill>
                <a:effectLst/>
                <a:latin typeface="Arial" panose="020B0604020202020204" pitchFamily="34" charset="0"/>
              </a:rPr>
              <a:t>catastrophe</a:t>
            </a:r>
            <a:r>
              <a:rPr lang="en-US" dirty="0"/>
              <a:t> – the covid 19 pandemic.</a:t>
            </a:r>
          </a:p>
          <a:p>
            <a:r>
              <a:rPr lang="en-US" dirty="0"/>
              <a:t>During this period, our lives have been much changed: many people stop working offline but instead start to work from home.</a:t>
            </a:r>
          </a:p>
          <a:p>
            <a:endParaRPr lang="en-US" dirty="0"/>
          </a:p>
          <a:p>
            <a:r>
              <a:rPr lang="en-US" dirty="0"/>
              <a:t>[remove this]</a:t>
            </a:r>
          </a:p>
        </p:txBody>
      </p:sp>
      <p:sp>
        <p:nvSpPr>
          <p:cNvPr id="4" name="Slide Number Placeholder 3"/>
          <p:cNvSpPr>
            <a:spLocks noGrp="1"/>
          </p:cNvSpPr>
          <p:nvPr>
            <p:ph type="sldNum" sz="quarter" idx="5"/>
          </p:nvPr>
        </p:nvSpPr>
        <p:spPr/>
        <p:txBody>
          <a:bodyPr/>
          <a:lstStyle/>
          <a:p>
            <a:fld id="{795EA3A6-DA7A-A645-B445-24D07696B91D}" type="slidenum">
              <a:rPr lang="de-DE" smtClean="0"/>
              <a:pPr/>
              <a:t>61</a:t>
            </a:fld>
            <a:endParaRPr lang="de-DE" dirty="0"/>
          </a:p>
        </p:txBody>
      </p:sp>
    </p:spTree>
    <p:extLst>
      <p:ext uri="{BB962C8B-B14F-4D97-AF65-F5344CB8AC3E}">
        <p14:creationId xmlns:p14="http://schemas.microsoft.com/office/powerpoint/2010/main" val="17697486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Zoom is trying to realize a trusted PKI by two approaches.</a:t>
            </a:r>
          </a:p>
          <a:p>
            <a:r>
              <a:rPr lang="en-US" dirty="0"/>
              <a:t>The first approach called Zoom Transparency Tree ZTT is still under development. ZTT is expected to allow group members’ public keys to be honestly distributed within every group meeting.</a:t>
            </a:r>
          </a:p>
        </p:txBody>
      </p:sp>
      <p:sp>
        <p:nvSpPr>
          <p:cNvPr id="4" name="Slide Number Placeholder 3"/>
          <p:cNvSpPr>
            <a:spLocks noGrp="1"/>
          </p:cNvSpPr>
          <p:nvPr>
            <p:ph type="sldNum" sz="quarter" idx="5"/>
          </p:nvPr>
        </p:nvSpPr>
        <p:spPr/>
        <p:txBody>
          <a:bodyPr/>
          <a:lstStyle/>
          <a:p>
            <a:fld id="{795EA3A6-DA7A-A645-B445-24D07696B91D}" type="slidenum">
              <a:rPr lang="de-DE" smtClean="0"/>
              <a:pPr/>
              <a:t>62</a:t>
            </a:fld>
            <a:endParaRPr lang="de-DE" dirty="0"/>
          </a:p>
        </p:txBody>
      </p:sp>
    </p:spTree>
    <p:extLst>
      <p:ext uri="{BB962C8B-B14F-4D97-AF65-F5344CB8AC3E}">
        <p14:creationId xmlns:p14="http://schemas.microsoft.com/office/powerpoint/2010/main" val="1764400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approach is to ask every group member to read a public-key-related security code after joining every group meeting.</a:t>
            </a:r>
          </a:p>
          <a:p>
            <a:r>
              <a:rPr lang="en-US" dirty="0"/>
              <a:t>By checking whether the security code being read matches the one appears on the screen, every group member can verify each others’ public keys.</a:t>
            </a:r>
          </a:p>
          <a:p>
            <a:r>
              <a:rPr lang="en-US" dirty="0"/>
              <a:t>However, on one hand, this approach will cost much time, especially in some large group.</a:t>
            </a:r>
          </a:p>
          <a:p>
            <a:r>
              <a:rPr lang="en-US" dirty="0"/>
              <a:t>When any party joins the group after this security-code verification, all parties have to re-do this verification again.</a:t>
            </a:r>
          </a:p>
          <a:p>
            <a:endParaRPr lang="en-US" dirty="0"/>
          </a:p>
          <a:p>
            <a:r>
              <a:rPr lang="en-US" dirty="0"/>
              <a:t>[turn around Zoom PKI, first voice then ZTT]</a:t>
            </a:r>
          </a:p>
        </p:txBody>
      </p:sp>
      <p:sp>
        <p:nvSpPr>
          <p:cNvPr id="4" name="Slide Number Placeholder 3"/>
          <p:cNvSpPr>
            <a:spLocks noGrp="1"/>
          </p:cNvSpPr>
          <p:nvPr>
            <p:ph type="sldNum" sz="quarter" idx="5"/>
          </p:nvPr>
        </p:nvSpPr>
        <p:spPr/>
        <p:txBody>
          <a:bodyPr/>
          <a:lstStyle/>
          <a:p>
            <a:fld id="{795EA3A6-DA7A-A645-B445-24D07696B91D}" type="slidenum">
              <a:rPr lang="de-DE" smtClean="0"/>
              <a:pPr/>
              <a:t>63</a:t>
            </a:fld>
            <a:endParaRPr lang="de-DE" dirty="0"/>
          </a:p>
        </p:txBody>
      </p:sp>
    </p:spTree>
    <p:extLst>
      <p:ext uri="{BB962C8B-B14F-4D97-AF65-F5344CB8AC3E}">
        <p14:creationId xmlns:p14="http://schemas.microsoft.com/office/powerpoint/2010/main" val="2873876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a recent work [AS23] proposed a novel voice impersonation attack: recorded voice of a victim can be reused to generate an artificial voice that reads fake security codes.</a:t>
            </a:r>
          </a:p>
          <a:p>
            <a:r>
              <a:rPr lang="en-US" dirty="0"/>
              <a:t>The authors in [AS23] stressed that “to mitigate these risks, stronger security measures are necessary during the group authentication ceremony in Zoom.”</a:t>
            </a:r>
          </a:p>
        </p:txBody>
      </p:sp>
      <p:sp>
        <p:nvSpPr>
          <p:cNvPr id="4" name="Slide Number Placeholder 3"/>
          <p:cNvSpPr>
            <a:spLocks noGrp="1"/>
          </p:cNvSpPr>
          <p:nvPr>
            <p:ph type="sldNum" sz="quarter" idx="5"/>
          </p:nvPr>
        </p:nvSpPr>
        <p:spPr/>
        <p:txBody>
          <a:bodyPr/>
          <a:lstStyle/>
          <a:p>
            <a:fld id="{795EA3A6-DA7A-A645-B445-24D07696B91D}" type="slidenum">
              <a:rPr lang="de-DE" smtClean="0"/>
              <a:pPr/>
              <a:t>64</a:t>
            </a:fld>
            <a:endParaRPr lang="de-DE" dirty="0"/>
          </a:p>
        </p:txBody>
      </p:sp>
    </p:spTree>
    <p:extLst>
      <p:ext uri="{BB962C8B-B14F-4D97-AF65-F5344CB8AC3E}">
        <p14:creationId xmlns:p14="http://schemas.microsoft.com/office/powerpoint/2010/main" val="37753458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final Member-Leave phase, if any member wants to leave the group, he or she must erase their local per-group states. [9'30'']</a:t>
            </a:r>
          </a:p>
          <a:p>
            <a:endParaRPr lang="en-US" dirty="0"/>
          </a:p>
          <a:p>
            <a:r>
              <a:rPr lang="en-US" dirty="0"/>
              <a:t>[lowest 10% space]</a:t>
            </a:r>
          </a:p>
        </p:txBody>
      </p:sp>
      <p:sp>
        <p:nvSpPr>
          <p:cNvPr id="4" name="Slide Number Placeholder 3"/>
          <p:cNvSpPr>
            <a:spLocks noGrp="1"/>
          </p:cNvSpPr>
          <p:nvPr>
            <p:ph type="sldNum" sz="quarter" idx="5"/>
          </p:nvPr>
        </p:nvSpPr>
        <p:spPr/>
        <p:txBody>
          <a:bodyPr/>
          <a:lstStyle/>
          <a:p>
            <a:fld id="{795EA3A6-DA7A-A645-B445-24D07696B91D}" type="slidenum">
              <a:rPr lang="de-DE" smtClean="0"/>
              <a:pPr/>
              <a:t>65</a:t>
            </a:fld>
            <a:endParaRPr lang="de-DE" dirty="0"/>
          </a:p>
        </p:txBody>
      </p:sp>
    </p:spTree>
    <p:extLst>
      <p:ext uri="{BB962C8B-B14F-4D97-AF65-F5344CB8AC3E}">
        <p14:creationId xmlns:p14="http://schemas.microsoft.com/office/powerpoint/2010/main" val="4021099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would like to demonstrate how to apply our PP transformation to Zoom via an intermediate protocol in two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note that the passcode in Zoom does not provide any security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choose the underlying passcodes to be a zero-bit or empty string, then the new intermediate protocol is still PKI-secure.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[reuse </a:t>
            </a:r>
            <a:r>
              <a:rPr lang="en-US" dirty="0" err="1"/>
              <a:t>psscode</a:t>
            </a:r>
            <a:r>
              <a:rPr lang="en-US" dirty="0"/>
              <a:t>, not replace, not ]</a:t>
            </a:r>
          </a:p>
        </p:txBody>
      </p:sp>
      <p:sp>
        <p:nvSpPr>
          <p:cNvPr id="4" name="Slide Number Placeholder 3"/>
          <p:cNvSpPr>
            <a:spLocks noGrp="1"/>
          </p:cNvSpPr>
          <p:nvPr>
            <p:ph type="sldNum" sz="quarter" idx="5"/>
          </p:nvPr>
        </p:nvSpPr>
        <p:spPr/>
        <p:txBody>
          <a:bodyPr/>
          <a:lstStyle/>
          <a:p>
            <a:fld id="{795EA3A6-DA7A-A645-B445-24D07696B91D}" type="slidenum">
              <a:rPr lang="de-DE" smtClean="0"/>
              <a:pPr/>
              <a:t>66</a:t>
            </a:fld>
            <a:endParaRPr lang="de-DE" dirty="0"/>
          </a:p>
        </p:txBody>
      </p:sp>
    </p:spTree>
    <p:extLst>
      <p:ext uri="{BB962C8B-B14F-4D97-AF65-F5344CB8AC3E}">
        <p14:creationId xmlns:p14="http://schemas.microsoft.com/office/powerpoint/2010/main" val="19941078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with the concurrent work [DJKM23], they analyzed Zoom’s security following the client version 5.12, and captures some advanced features, like leader-change and liveness.</a:t>
            </a:r>
          </a:p>
          <a:p>
            <a:r>
              <a:rPr lang="en-US" dirty="0"/>
              <a:t>They proved Zoom’s security also assuming a trusted PKI and disclosed Zoom’s degradation of liveness during leader changes.</a:t>
            </a:r>
          </a:p>
        </p:txBody>
      </p:sp>
      <p:sp>
        <p:nvSpPr>
          <p:cNvPr id="4" name="Slide Number Placeholder 3"/>
          <p:cNvSpPr>
            <a:spLocks noGrp="1"/>
          </p:cNvSpPr>
          <p:nvPr>
            <p:ph type="sldNum" sz="quarter" idx="5"/>
          </p:nvPr>
        </p:nvSpPr>
        <p:spPr/>
        <p:txBody>
          <a:bodyPr/>
          <a:lstStyle/>
          <a:p>
            <a:fld id="{795EA3A6-DA7A-A645-B445-24D07696B91D}" type="slidenum">
              <a:rPr lang="de-DE" smtClean="0"/>
              <a:pPr/>
              <a:t>67</a:t>
            </a:fld>
            <a:endParaRPr lang="de-DE" dirty="0"/>
          </a:p>
        </p:txBody>
      </p:sp>
    </p:spTree>
    <p:extLst>
      <p:ext uri="{BB962C8B-B14F-4D97-AF65-F5344CB8AC3E}">
        <p14:creationId xmlns:p14="http://schemas.microsoft.com/office/powerpoint/2010/main" val="7343886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this, they propose a new time-based credential that can be used for group key update.</a:t>
            </a:r>
          </a:p>
          <a:p>
            <a:r>
              <a:rPr lang="en-US" dirty="0"/>
              <a:t>Their solution is generic and can applied to any so-called Leader-based Continuous Group Key Agreement protocol.</a:t>
            </a:r>
          </a:p>
          <a:p>
            <a:r>
              <a:rPr lang="en-US" dirty="0"/>
              <a:t>Moreover, their solution achieves better liveness by leveraging pre-existing clock synchronicity and preserves the current Zoom’s liveness in the worst case.</a:t>
            </a:r>
          </a:p>
          <a:p>
            <a:endParaRPr lang="en-US" dirty="0"/>
          </a:p>
          <a:p>
            <a:r>
              <a:rPr lang="en-US" dirty="0"/>
              <a:t>[less text here]</a:t>
            </a:r>
          </a:p>
          <a:p>
            <a:r>
              <a:rPr lang="en-US" dirty="0"/>
              <a:t>[upper/lower case]</a:t>
            </a:r>
          </a:p>
          <a:p>
            <a:r>
              <a:rPr lang="en-US" dirty="0"/>
              <a:t>[less related work]</a:t>
            </a:r>
          </a:p>
          <a:p>
            <a:endParaRPr lang="en-US" dirty="0"/>
          </a:p>
          <a:p>
            <a:r>
              <a:rPr lang="en-US" dirty="0"/>
              <a:t>[DJKM23 focus on liveness] </a:t>
            </a:r>
          </a:p>
        </p:txBody>
      </p:sp>
      <p:sp>
        <p:nvSpPr>
          <p:cNvPr id="4" name="Slide Number Placeholder 3"/>
          <p:cNvSpPr>
            <a:spLocks noGrp="1"/>
          </p:cNvSpPr>
          <p:nvPr>
            <p:ph type="sldNum" sz="quarter" idx="5"/>
          </p:nvPr>
        </p:nvSpPr>
        <p:spPr/>
        <p:txBody>
          <a:bodyPr/>
          <a:lstStyle/>
          <a:p>
            <a:fld id="{795EA3A6-DA7A-A645-B445-24D07696B91D}" type="slidenum">
              <a:rPr lang="de-DE" smtClean="0"/>
              <a:pPr/>
              <a:t>68</a:t>
            </a:fld>
            <a:endParaRPr lang="de-DE" dirty="0"/>
          </a:p>
        </p:txBody>
      </p:sp>
    </p:spTree>
    <p:extLst>
      <p:ext uri="{BB962C8B-B14F-4D97-AF65-F5344CB8AC3E}">
        <p14:creationId xmlns:p14="http://schemas.microsoft.com/office/powerpoint/2010/main" val="1998563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our optimization, a new PP transformation by using passwords in a better way.</a:t>
            </a:r>
          </a:p>
          <a:p>
            <a:r>
              <a:rPr lang="en-US" dirty="0"/>
              <a:t>Our solution is generic and can be applied to any Zoom-like protocol to obtain stronger security for invited </a:t>
            </a:r>
            <a:r>
              <a:rPr lang="en-US" dirty="0" err="1"/>
              <a:t>pariticpants</a:t>
            </a:r>
            <a:r>
              <a:rPr lang="en-US" dirty="0"/>
              <a:t> against malicious servers.</a:t>
            </a:r>
          </a:p>
          <a:p>
            <a:r>
              <a:rPr lang="en-US" dirty="0"/>
              <a:t>When applying to Zoom, our new </a:t>
            </a:r>
            <a:r>
              <a:rPr lang="en-US" dirty="0" err="1"/>
              <a:t>ZoomPAKE</a:t>
            </a:r>
            <a:r>
              <a:rPr lang="en-US" dirty="0"/>
              <a:t> protocol adds neither any additional communication round if the underlying PAKE is 2-round, nor any additional security element or mechanism.</a:t>
            </a:r>
          </a:p>
          <a:p>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69</a:t>
            </a:fld>
            <a:endParaRPr lang="de-DE" dirty="0"/>
          </a:p>
        </p:txBody>
      </p:sp>
    </p:spTree>
    <p:extLst>
      <p:ext uri="{BB962C8B-B14F-4D97-AF65-F5344CB8AC3E}">
        <p14:creationId xmlns:p14="http://schemas.microsoft.com/office/powerpoint/2010/main" val="377106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scheduling a group meeting, as you might know if you have tried in Zoom, the leader needs to pick a group meeting ID and a passcode pc, followed by sending them to the Zoom server.</a:t>
            </a:r>
          </a:p>
        </p:txBody>
      </p:sp>
      <p:sp>
        <p:nvSpPr>
          <p:cNvPr id="4" name="Slide Number Placeholder 3"/>
          <p:cNvSpPr>
            <a:spLocks noGrp="1"/>
          </p:cNvSpPr>
          <p:nvPr>
            <p:ph type="sldNum" sz="quarter" idx="5"/>
          </p:nvPr>
        </p:nvSpPr>
        <p:spPr/>
        <p:txBody>
          <a:bodyPr/>
          <a:lstStyle/>
          <a:p>
            <a:fld id="{795EA3A6-DA7A-A645-B445-24D07696B91D}" type="slidenum">
              <a:rPr lang="de-DE" smtClean="0"/>
              <a:pPr/>
              <a:t>7</a:t>
            </a:fld>
            <a:endParaRPr lang="de-DE" dirty="0"/>
          </a:p>
        </p:txBody>
      </p:sp>
    </p:spTree>
    <p:extLst>
      <p:ext uri="{BB962C8B-B14F-4D97-AF65-F5344CB8AC3E}">
        <p14:creationId xmlns:p14="http://schemas.microsoft.com/office/powerpoint/2010/main" val="1160122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end, I would like to conclude this talk by a short summary.</a:t>
            </a:r>
          </a:p>
          <a:p>
            <a:r>
              <a:rPr lang="en-US" dirty="0"/>
              <a:t>Our work analyzed Zoom’s end-to-end encryption following its white-paper version 4.0.</a:t>
            </a:r>
          </a:p>
          <a:p>
            <a:r>
              <a:rPr lang="en-US" dirty="0"/>
              <a:t>We proved Zoom’s security assuming a trusted PKI and uncovered its insecurity against malicious servers.</a:t>
            </a:r>
          </a:p>
        </p:txBody>
      </p:sp>
      <p:sp>
        <p:nvSpPr>
          <p:cNvPr id="4" name="Slide Number Placeholder 3"/>
          <p:cNvSpPr>
            <a:spLocks noGrp="1"/>
          </p:cNvSpPr>
          <p:nvPr>
            <p:ph type="sldNum" sz="quarter" idx="5"/>
          </p:nvPr>
        </p:nvSpPr>
        <p:spPr/>
        <p:txBody>
          <a:bodyPr/>
          <a:lstStyle/>
          <a:p>
            <a:fld id="{795EA3A6-DA7A-A645-B445-24D07696B91D}" type="slidenum">
              <a:rPr lang="de-DE" smtClean="0"/>
              <a:pPr/>
              <a:t>70</a:t>
            </a:fld>
            <a:endParaRPr lang="de-DE" dirty="0"/>
          </a:p>
        </p:txBody>
      </p:sp>
    </p:spTree>
    <p:extLst>
      <p:ext uri="{BB962C8B-B14F-4D97-AF65-F5344CB8AC3E}">
        <p14:creationId xmlns:p14="http://schemas.microsoft.com/office/powerpoint/2010/main" val="19890696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our third question, how does our solution reuse passcodes, let’s see how our PP transformation applies to any Zoom-like protocol in three steps.</a:t>
            </a:r>
          </a:p>
        </p:txBody>
      </p:sp>
      <p:sp>
        <p:nvSpPr>
          <p:cNvPr id="4" name="Slide Number Placeholder 3"/>
          <p:cNvSpPr>
            <a:spLocks noGrp="1"/>
          </p:cNvSpPr>
          <p:nvPr>
            <p:ph type="sldNum" sz="quarter" idx="5"/>
          </p:nvPr>
        </p:nvSpPr>
        <p:spPr/>
        <p:txBody>
          <a:bodyPr/>
          <a:lstStyle/>
          <a:p>
            <a:fld id="{795EA3A6-DA7A-A645-B445-24D07696B91D}" type="slidenum">
              <a:rPr lang="de-DE" smtClean="0"/>
              <a:pPr/>
              <a:t>71</a:t>
            </a:fld>
            <a:endParaRPr lang="de-DE" dirty="0"/>
          </a:p>
        </p:txBody>
      </p:sp>
    </p:spTree>
    <p:extLst>
      <p:ext uri="{BB962C8B-B14F-4D97-AF65-F5344CB8AC3E}">
        <p14:creationId xmlns:p14="http://schemas.microsoft.com/office/powerpoint/2010/main" val="11235994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in the group schedule phase, the leader Alice picks a password pw and sends it only to the invited participant Bob over some out-of-band channels.</a:t>
            </a:r>
          </a:p>
          <a:p>
            <a:r>
              <a:rPr lang="en-US" dirty="0"/>
              <a:t>In particular, this means that the server has no idea about this password.</a:t>
            </a:r>
          </a:p>
        </p:txBody>
      </p:sp>
      <p:sp>
        <p:nvSpPr>
          <p:cNvPr id="4" name="Slide Number Placeholder 3"/>
          <p:cNvSpPr>
            <a:spLocks noGrp="1"/>
          </p:cNvSpPr>
          <p:nvPr>
            <p:ph type="sldNum" sz="quarter" idx="5"/>
          </p:nvPr>
        </p:nvSpPr>
        <p:spPr/>
        <p:txBody>
          <a:bodyPr/>
          <a:lstStyle/>
          <a:p>
            <a:fld id="{795EA3A6-DA7A-A645-B445-24D07696B91D}" type="slidenum">
              <a:rPr lang="de-DE" smtClean="0"/>
              <a:pPr/>
              <a:t>72</a:t>
            </a:fld>
            <a:endParaRPr lang="de-DE" dirty="0"/>
          </a:p>
        </p:txBody>
      </p:sp>
    </p:spTree>
    <p:extLst>
      <p:ext uri="{BB962C8B-B14F-4D97-AF65-F5344CB8AC3E}">
        <p14:creationId xmlns:p14="http://schemas.microsoft.com/office/powerpoint/2010/main" val="30760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in the Register and Participant Join phase, Alice and Bob run the PAKE protocol and they both obtain a symmetric key.</a:t>
            </a:r>
          </a:p>
        </p:txBody>
      </p:sp>
      <p:sp>
        <p:nvSpPr>
          <p:cNvPr id="4" name="Slide Number Placeholder 3"/>
          <p:cNvSpPr>
            <a:spLocks noGrp="1"/>
          </p:cNvSpPr>
          <p:nvPr>
            <p:ph type="sldNum" sz="quarter" idx="5"/>
          </p:nvPr>
        </p:nvSpPr>
        <p:spPr/>
        <p:txBody>
          <a:bodyPr/>
          <a:lstStyle/>
          <a:p>
            <a:fld id="{795EA3A6-DA7A-A645-B445-24D07696B91D}" type="slidenum">
              <a:rPr lang="de-DE" smtClean="0"/>
              <a:pPr/>
              <a:t>73</a:t>
            </a:fld>
            <a:endParaRPr lang="de-DE" dirty="0"/>
          </a:p>
        </p:txBody>
      </p:sp>
    </p:spTree>
    <p:extLst>
      <p:ext uri="{BB962C8B-B14F-4D97-AF65-F5344CB8AC3E}">
        <p14:creationId xmlns:p14="http://schemas.microsoft.com/office/powerpoint/2010/main" val="21024684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in the Participant Join and Key Rotation phases, Alice encrypts the original output by using AEAD, with the symmetric key output by PAKE, a random nonce, and an associated data that consists of both parties’ sign-up messages.</a:t>
            </a:r>
          </a:p>
        </p:txBody>
      </p:sp>
      <p:sp>
        <p:nvSpPr>
          <p:cNvPr id="4" name="Slide Number Placeholder 3"/>
          <p:cNvSpPr>
            <a:spLocks noGrp="1"/>
          </p:cNvSpPr>
          <p:nvPr>
            <p:ph type="sldNum" sz="quarter" idx="5"/>
          </p:nvPr>
        </p:nvSpPr>
        <p:spPr/>
        <p:txBody>
          <a:bodyPr/>
          <a:lstStyle/>
          <a:p>
            <a:fld id="{795EA3A6-DA7A-A645-B445-24D07696B91D}" type="slidenum">
              <a:rPr lang="de-DE" smtClean="0"/>
              <a:pPr/>
              <a:t>74</a:t>
            </a:fld>
            <a:endParaRPr lang="de-DE" dirty="0"/>
          </a:p>
        </p:txBody>
      </p:sp>
    </p:spTree>
    <p:extLst>
      <p:ext uri="{BB962C8B-B14F-4D97-AF65-F5344CB8AC3E}">
        <p14:creationId xmlns:p14="http://schemas.microsoft.com/office/powerpoint/2010/main" val="16488499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our PP transformation. To answer our four and final question, how is our solution provably secure against fully malicious servers, I will introduce some simple security intuition behind.</a:t>
            </a:r>
          </a:p>
        </p:txBody>
      </p:sp>
      <p:sp>
        <p:nvSpPr>
          <p:cNvPr id="4" name="Slide Number Placeholder 3"/>
          <p:cNvSpPr>
            <a:spLocks noGrp="1"/>
          </p:cNvSpPr>
          <p:nvPr>
            <p:ph type="sldNum" sz="quarter" idx="5"/>
          </p:nvPr>
        </p:nvSpPr>
        <p:spPr/>
        <p:txBody>
          <a:bodyPr/>
          <a:lstStyle/>
          <a:p>
            <a:fld id="{795EA3A6-DA7A-A645-B445-24D07696B91D}" type="slidenum">
              <a:rPr lang="de-DE" smtClean="0"/>
              <a:pPr/>
              <a:t>75</a:t>
            </a:fld>
            <a:endParaRPr lang="de-DE" dirty="0"/>
          </a:p>
        </p:txBody>
      </p:sp>
    </p:spTree>
    <p:extLst>
      <p:ext uri="{BB962C8B-B14F-4D97-AF65-F5344CB8AC3E}">
        <p14:creationId xmlns:p14="http://schemas.microsoft.com/office/powerpoint/2010/main" val="33669666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due to the security of PAKE, we know both Alice and Bob’s PAKE keys are random, either same random or independently random.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[TODO: point boxes to texts]</a:t>
            </a:r>
          </a:p>
        </p:txBody>
      </p:sp>
      <p:sp>
        <p:nvSpPr>
          <p:cNvPr id="4" name="Slide Number Placeholder 3"/>
          <p:cNvSpPr>
            <a:spLocks noGrp="1"/>
          </p:cNvSpPr>
          <p:nvPr>
            <p:ph type="sldNum" sz="quarter" idx="5"/>
          </p:nvPr>
        </p:nvSpPr>
        <p:spPr/>
        <p:txBody>
          <a:bodyPr/>
          <a:lstStyle/>
          <a:p>
            <a:fld id="{795EA3A6-DA7A-A645-B445-24D07696B91D}" type="slidenum">
              <a:rPr lang="de-DE" smtClean="0"/>
              <a:pPr/>
              <a:t>76</a:t>
            </a:fld>
            <a:endParaRPr lang="de-DE" dirty="0"/>
          </a:p>
        </p:txBody>
      </p:sp>
    </p:spTree>
    <p:extLst>
      <p:ext uri="{BB962C8B-B14F-4D97-AF65-F5344CB8AC3E}">
        <p14:creationId xmlns:p14="http://schemas.microsoft.com/office/powerpoint/2010/main" val="30701417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due to the privacy of AEAD, we know that attackers cannot obtain any information about the group key from the leader.</a:t>
            </a:r>
          </a:p>
        </p:txBody>
      </p:sp>
      <p:sp>
        <p:nvSpPr>
          <p:cNvPr id="4" name="Slide Number Placeholder 3"/>
          <p:cNvSpPr>
            <a:spLocks noGrp="1"/>
          </p:cNvSpPr>
          <p:nvPr>
            <p:ph type="sldNum" sz="quarter" idx="5"/>
          </p:nvPr>
        </p:nvSpPr>
        <p:spPr/>
        <p:txBody>
          <a:bodyPr/>
          <a:lstStyle/>
          <a:p>
            <a:fld id="{795EA3A6-DA7A-A645-B445-24D07696B91D}" type="slidenum">
              <a:rPr lang="de-DE" smtClean="0"/>
              <a:pPr/>
              <a:t>77</a:t>
            </a:fld>
            <a:endParaRPr lang="de-DE" dirty="0"/>
          </a:p>
        </p:txBody>
      </p:sp>
    </p:spTree>
    <p:extLst>
      <p:ext uri="{BB962C8B-B14F-4D97-AF65-F5344CB8AC3E}">
        <p14:creationId xmlns:p14="http://schemas.microsoft.com/office/powerpoint/2010/main" val="7350389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integrity of AEAD, we know that the attackers cannot forge any new AEAD ciphertext on behalf of the participant Bob.</a:t>
            </a:r>
          </a:p>
          <a:p>
            <a:r>
              <a:rPr lang="en-US" dirty="0"/>
              <a:t>This means, Alice and Bob agree on the same AEAD ciphertext.</a:t>
            </a:r>
          </a:p>
        </p:txBody>
      </p:sp>
      <p:sp>
        <p:nvSpPr>
          <p:cNvPr id="4" name="Slide Number Placeholder 3"/>
          <p:cNvSpPr>
            <a:spLocks noGrp="1"/>
          </p:cNvSpPr>
          <p:nvPr>
            <p:ph type="sldNum" sz="quarter" idx="5"/>
          </p:nvPr>
        </p:nvSpPr>
        <p:spPr/>
        <p:txBody>
          <a:bodyPr/>
          <a:lstStyle/>
          <a:p>
            <a:fld id="{795EA3A6-DA7A-A645-B445-24D07696B91D}" type="slidenum">
              <a:rPr lang="de-DE" smtClean="0"/>
              <a:pPr/>
              <a:t>78</a:t>
            </a:fld>
            <a:endParaRPr lang="de-DE" dirty="0"/>
          </a:p>
        </p:txBody>
      </p:sp>
    </p:spTree>
    <p:extLst>
      <p:ext uri="{BB962C8B-B14F-4D97-AF65-F5344CB8AC3E}">
        <p14:creationId xmlns:p14="http://schemas.microsoft.com/office/powerpoint/2010/main" val="24630546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h-FROB security of AEAD, we know that both the leader Alice and the participant Bob must agree on the same sign-up messages that are distributed at the sign-up phase.</a:t>
            </a:r>
          </a:p>
          <a:p>
            <a:r>
              <a:rPr lang="en-US" dirty="0"/>
              <a:t>If the attacker cannot break the PKI-security of the original Zoom-like protocol assuming a trusted PKI, then this attacker cannot break the same security of the new protocol even against a fully malicious server neither, as long as the password for this group is not leaked.</a:t>
            </a:r>
          </a:p>
          <a:p>
            <a:endParaRPr lang="en-US" dirty="0"/>
          </a:p>
          <a:p>
            <a:r>
              <a:rPr lang="en-US" dirty="0"/>
              <a:t>[TODO: too long time for this slide]</a:t>
            </a:r>
          </a:p>
          <a:p>
            <a:r>
              <a:rPr lang="en-US" dirty="0"/>
              <a:t>[TODO: highlight change, by boxes, arrow]</a:t>
            </a:r>
          </a:p>
        </p:txBody>
      </p:sp>
      <p:sp>
        <p:nvSpPr>
          <p:cNvPr id="4" name="Slide Number Placeholder 3"/>
          <p:cNvSpPr>
            <a:spLocks noGrp="1"/>
          </p:cNvSpPr>
          <p:nvPr>
            <p:ph type="sldNum" sz="quarter" idx="5"/>
          </p:nvPr>
        </p:nvSpPr>
        <p:spPr/>
        <p:txBody>
          <a:bodyPr/>
          <a:lstStyle/>
          <a:p>
            <a:fld id="{795EA3A6-DA7A-A645-B445-24D07696B91D}" type="slidenum">
              <a:rPr lang="de-DE" smtClean="0"/>
              <a:pPr/>
              <a:t>79</a:t>
            </a:fld>
            <a:endParaRPr lang="de-DE" dirty="0"/>
          </a:p>
        </p:txBody>
      </p:sp>
    </p:spTree>
    <p:extLst>
      <p:ext uri="{BB962C8B-B14F-4D97-AF65-F5344CB8AC3E}">
        <p14:creationId xmlns:p14="http://schemas.microsoft.com/office/powerpoint/2010/main" val="388533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the leader also sends both the meeting ID and the passcode to all invited participants over some out-of-band channels, for example, by Email.</a:t>
            </a:r>
          </a:p>
        </p:txBody>
      </p:sp>
      <p:sp>
        <p:nvSpPr>
          <p:cNvPr id="4" name="Slide Number Placeholder 3"/>
          <p:cNvSpPr>
            <a:spLocks noGrp="1"/>
          </p:cNvSpPr>
          <p:nvPr>
            <p:ph type="sldNum" sz="quarter" idx="5"/>
          </p:nvPr>
        </p:nvSpPr>
        <p:spPr/>
        <p:txBody>
          <a:bodyPr/>
          <a:lstStyle/>
          <a:p>
            <a:fld id="{795EA3A6-DA7A-A645-B445-24D07696B91D}" type="slidenum">
              <a:rPr lang="de-DE" smtClean="0"/>
              <a:pPr/>
              <a:t>8</a:t>
            </a:fld>
            <a:endParaRPr lang="de-DE" dirty="0"/>
          </a:p>
        </p:txBody>
      </p:sp>
    </p:spTree>
    <p:extLst>
      <p:ext uri="{BB962C8B-B14F-4D97-AF65-F5344CB8AC3E}">
        <p14:creationId xmlns:p14="http://schemas.microsoft.com/office/powerpoint/2010/main" val="13977200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t>
            </a:r>
            <a:r>
              <a:rPr lang="en-US" dirty="0">
                <a:solidFill>
                  <a:srgbClr val="FF0000"/>
                </a:solidFill>
              </a:rPr>
              <a:t>who uses it in practice?</a:t>
            </a:r>
          </a:p>
          <a:p>
            <a:r>
              <a:rPr lang="en-US" dirty="0">
                <a:solidFill>
                  <a:srgbClr val="FF0000"/>
                </a:solidFill>
              </a:rPr>
              <a:t>O</a:t>
            </a:r>
            <a:r>
              <a:rPr lang="en-US" dirty="0"/>
              <a:t>n one hand, this approach will cost much time, especially in some large group.</a:t>
            </a:r>
          </a:p>
        </p:txBody>
      </p:sp>
      <p:sp>
        <p:nvSpPr>
          <p:cNvPr id="4" name="Slide Number Placeholder 3"/>
          <p:cNvSpPr>
            <a:spLocks noGrp="1"/>
          </p:cNvSpPr>
          <p:nvPr>
            <p:ph type="sldNum" sz="quarter" idx="5"/>
          </p:nvPr>
        </p:nvSpPr>
        <p:spPr/>
        <p:txBody>
          <a:bodyPr/>
          <a:lstStyle/>
          <a:p>
            <a:fld id="{795EA3A6-DA7A-A645-B445-24D07696B91D}" type="slidenum">
              <a:rPr lang="de-DE" smtClean="0"/>
              <a:pPr/>
              <a:t>80</a:t>
            </a:fld>
            <a:endParaRPr lang="de-DE" dirty="0"/>
          </a:p>
        </p:txBody>
      </p:sp>
    </p:spTree>
    <p:extLst>
      <p:ext uri="{BB962C8B-B14F-4D97-AF65-F5344CB8AC3E}">
        <p14:creationId xmlns:p14="http://schemas.microsoft.com/office/powerpoint/2010/main" val="1439047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a recent work [AS23] proposed a novel voice impersonation attack: recorded voice of a victim can be reused to generate an artificial voice that reads fake security codes.</a:t>
            </a:r>
          </a:p>
          <a:p>
            <a:r>
              <a:rPr lang="en-US" dirty="0"/>
              <a:t>The authors in [AS23] stressed that “to mitigate these risks, stronger security measures are necessary during the group authentication ceremony in Zoom.”</a:t>
            </a:r>
          </a:p>
        </p:txBody>
      </p:sp>
      <p:sp>
        <p:nvSpPr>
          <p:cNvPr id="4" name="Slide Number Placeholder 3"/>
          <p:cNvSpPr>
            <a:spLocks noGrp="1"/>
          </p:cNvSpPr>
          <p:nvPr>
            <p:ph type="sldNum" sz="quarter" idx="5"/>
          </p:nvPr>
        </p:nvSpPr>
        <p:spPr/>
        <p:txBody>
          <a:bodyPr/>
          <a:lstStyle/>
          <a:p>
            <a:fld id="{795EA3A6-DA7A-A645-B445-24D07696B91D}" type="slidenum">
              <a:rPr lang="de-DE" smtClean="0"/>
              <a:pPr/>
              <a:t>81</a:t>
            </a:fld>
            <a:endParaRPr lang="de-DE" dirty="0"/>
          </a:p>
        </p:txBody>
      </p:sp>
    </p:spTree>
    <p:extLst>
      <p:ext uri="{BB962C8B-B14F-4D97-AF65-F5344CB8AC3E}">
        <p14:creationId xmlns:p14="http://schemas.microsoft.com/office/powerpoint/2010/main" val="21284945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Zoom is trying to realize a trusted PKI by two approaches.</a:t>
            </a:r>
          </a:p>
          <a:p>
            <a:r>
              <a:rPr lang="en-US" dirty="0"/>
              <a:t>First, Zoom implements an internal PKI that is operated by Zoom.</a:t>
            </a:r>
          </a:p>
        </p:txBody>
      </p:sp>
      <p:sp>
        <p:nvSpPr>
          <p:cNvPr id="4" name="Slide Number Placeholder 3"/>
          <p:cNvSpPr>
            <a:spLocks noGrp="1"/>
          </p:cNvSpPr>
          <p:nvPr>
            <p:ph type="sldNum" sz="quarter" idx="5"/>
          </p:nvPr>
        </p:nvSpPr>
        <p:spPr/>
        <p:txBody>
          <a:bodyPr/>
          <a:lstStyle/>
          <a:p>
            <a:fld id="{795EA3A6-DA7A-A645-B445-24D07696B91D}" type="slidenum">
              <a:rPr lang="de-DE" smtClean="0"/>
              <a:pPr/>
              <a:t>82</a:t>
            </a:fld>
            <a:endParaRPr lang="de-DE" dirty="0"/>
          </a:p>
        </p:txBody>
      </p:sp>
    </p:spTree>
    <p:extLst>
      <p:ext uri="{BB962C8B-B14F-4D97-AF65-F5344CB8AC3E}">
        <p14:creationId xmlns:p14="http://schemas.microsoft.com/office/powerpoint/2010/main" val="7668932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the Zoom server might be malicious, how could we trust the PKI operated by Zoom?</a:t>
            </a:r>
          </a:p>
        </p:txBody>
      </p:sp>
      <p:sp>
        <p:nvSpPr>
          <p:cNvPr id="4" name="Slide Number Placeholder 3"/>
          <p:cNvSpPr>
            <a:spLocks noGrp="1"/>
          </p:cNvSpPr>
          <p:nvPr>
            <p:ph type="sldNum" sz="quarter" idx="5"/>
          </p:nvPr>
        </p:nvSpPr>
        <p:spPr/>
        <p:txBody>
          <a:bodyPr/>
          <a:lstStyle/>
          <a:p>
            <a:fld id="{795EA3A6-DA7A-A645-B445-24D07696B91D}" type="slidenum">
              <a:rPr lang="de-DE" smtClean="0"/>
              <a:pPr/>
              <a:t>83</a:t>
            </a:fld>
            <a:endParaRPr lang="de-DE" dirty="0"/>
          </a:p>
        </p:txBody>
      </p:sp>
    </p:spTree>
    <p:extLst>
      <p:ext uri="{BB962C8B-B14F-4D97-AF65-F5344CB8AC3E}">
        <p14:creationId xmlns:p14="http://schemas.microsoft.com/office/powerpoint/2010/main" val="12097267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approach is to ask every group leader to read a public-key-related security code at the beginning of every group meeting.</a:t>
            </a:r>
          </a:p>
          <a:p>
            <a:r>
              <a:rPr lang="en-US" dirty="0"/>
              <a:t>By checking whether the security code being read matches the one appears on the screen, every group member can verify the leader’s public keys and prevent man-in-the-middle attack.</a:t>
            </a:r>
          </a:p>
        </p:txBody>
      </p:sp>
      <p:sp>
        <p:nvSpPr>
          <p:cNvPr id="4" name="Slide Number Placeholder 3"/>
          <p:cNvSpPr>
            <a:spLocks noGrp="1"/>
          </p:cNvSpPr>
          <p:nvPr>
            <p:ph type="sldNum" sz="quarter" idx="5"/>
          </p:nvPr>
        </p:nvSpPr>
        <p:spPr/>
        <p:txBody>
          <a:bodyPr/>
          <a:lstStyle/>
          <a:p>
            <a:fld id="{795EA3A6-DA7A-A645-B445-24D07696B91D}" type="slidenum">
              <a:rPr lang="de-DE" smtClean="0"/>
              <a:pPr/>
              <a:t>84</a:t>
            </a:fld>
            <a:endParaRPr lang="de-DE" dirty="0"/>
          </a:p>
        </p:txBody>
      </p:sp>
    </p:spTree>
    <p:extLst>
      <p:ext uri="{BB962C8B-B14F-4D97-AF65-F5344CB8AC3E}">
        <p14:creationId xmlns:p14="http://schemas.microsoft.com/office/powerpoint/2010/main" val="9638688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t>
            </a:r>
            <a:r>
              <a:rPr lang="en-US" dirty="0">
                <a:solidFill>
                  <a:srgbClr val="FF0000"/>
                </a:solidFill>
              </a:rPr>
              <a:t>who uses it in practice?</a:t>
            </a:r>
          </a:p>
        </p:txBody>
      </p:sp>
      <p:sp>
        <p:nvSpPr>
          <p:cNvPr id="4" name="Slide Number Placeholder 3"/>
          <p:cNvSpPr>
            <a:spLocks noGrp="1"/>
          </p:cNvSpPr>
          <p:nvPr>
            <p:ph type="sldNum" sz="quarter" idx="5"/>
          </p:nvPr>
        </p:nvSpPr>
        <p:spPr/>
        <p:txBody>
          <a:bodyPr/>
          <a:lstStyle/>
          <a:p>
            <a:fld id="{795EA3A6-DA7A-A645-B445-24D07696B91D}" type="slidenum">
              <a:rPr lang="de-DE" smtClean="0"/>
              <a:pPr/>
              <a:t>85</a:t>
            </a:fld>
            <a:endParaRPr lang="de-DE" dirty="0"/>
          </a:p>
        </p:txBody>
      </p:sp>
    </p:spTree>
    <p:extLst>
      <p:ext uri="{BB962C8B-B14F-4D97-AF65-F5344CB8AC3E}">
        <p14:creationId xmlns:p14="http://schemas.microsoft.com/office/powerpoint/2010/main" val="182415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participants can join the desired group meeting room by using the received passcode.</a:t>
            </a:r>
          </a:p>
          <a:p>
            <a:endParaRPr lang="en-US" dirty="0"/>
          </a:p>
          <a:p>
            <a:r>
              <a:rPr lang="en-US" dirty="0"/>
              <a:t>Of course, people can also instead simply click the invite link, where the passcode is embedded.</a:t>
            </a:r>
          </a:p>
        </p:txBody>
      </p:sp>
      <p:sp>
        <p:nvSpPr>
          <p:cNvPr id="4" name="Slide Number Placeholder 3"/>
          <p:cNvSpPr>
            <a:spLocks noGrp="1"/>
          </p:cNvSpPr>
          <p:nvPr>
            <p:ph type="sldNum" sz="quarter" idx="5"/>
          </p:nvPr>
        </p:nvSpPr>
        <p:spPr/>
        <p:txBody>
          <a:bodyPr/>
          <a:lstStyle/>
          <a:p>
            <a:fld id="{795EA3A6-DA7A-A645-B445-24D07696B91D}" type="slidenum">
              <a:rPr lang="de-DE" smtClean="0"/>
              <a:pPr/>
              <a:t>9</a:t>
            </a:fld>
            <a:endParaRPr lang="de-DE" dirty="0"/>
          </a:p>
        </p:txBody>
      </p:sp>
    </p:spTree>
    <p:extLst>
      <p:ext uri="{BB962C8B-B14F-4D97-AF65-F5344CB8AC3E}">
        <p14:creationId xmlns:p14="http://schemas.microsoft.com/office/powerpoint/2010/main" val="2162122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_Title – ligh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el 10">
            <a:extLst>
              <a:ext uri="{FF2B5EF4-FFF2-40B4-BE49-F238E27FC236}">
                <a16:creationId xmlns:a16="http://schemas.microsoft.com/office/drawing/2014/main" id="{8EB1DA5D-2A7E-B1A1-4B11-CE6E8FD158C7}"/>
              </a:ext>
            </a:extLst>
          </p:cNvPr>
          <p:cNvSpPr>
            <a:spLocks noGrp="1"/>
          </p:cNvSpPr>
          <p:nvPr>
            <p:ph type="title" hasCustomPrompt="1"/>
          </p:nvPr>
        </p:nvSpPr>
        <p:spPr>
          <a:xfrm>
            <a:off x="1018800" y="1090800"/>
            <a:ext cx="9059055" cy="3317965"/>
          </a:xfrm>
        </p:spPr>
        <p:txBody>
          <a:bodyPr tIns="0" anchor="b" anchorCtr="0">
            <a:normAutofit/>
          </a:bodyPr>
          <a:lstStyle>
            <a:lvl1pPr>
              <a:defRPr sz="4800">
                <a:solidFill>
                  <a:schemeClr val="tx1"/>
                </a:solidFill>
              </a:defRPr>
            </a:lvl1pPr>
          </a:lstStyle>
          <a:p>
            <a:r>
              <a:rPr lang="de-DE" dirty="0"/>
              <a:t>Title </a:t>
            </a:r>
            <a:r>
              <a:rPr lang="de-DE" dirty="0" err="1"/>
              <a:t>of</a:t>
            </a:r>
            <a:r>
              <a:rPr lang="de-DE" dirty="0"/>
              <a:t> </a:t>
            </a:r>
            <a:r>
              <a:rPr lang="de-DE" dirty="0" err="1"/>
              <a:t>your</a:t>
            </a:r>
            <a:r>
              <a:rPr lang="de-DE" dirty="0"/>
              <a:t> </a:t>
            </a:r>
            <a:r>
              <a:rPr lang="de-DE" dirty="0" err="1"/>
              <a:t>presentation</a:t>
            </a:r>
            <a:r>
              <a:rPr lang="de-DE" dirty="0"/>
              <a:t> </a:t>
            </a:r>
            <a:r>
              <a:rPr lang="de-DE" dirty="0" err="1"/>
              <a:t>which</a:t>
            </a:r>
            <a:r>
              <a:rPr lang="de-DE" dirty="0"/>
              <a:t> </a:t>
            </a:r>
            <a:r>
              <a:rPr lang="de-DE" dirty="0" err="1"/>
              <a:t>can</a:t>
            </a:r>
            <a:r>
              <a:rPr lang="de-DE" dirty="0"/>
              <a:t> </a:t>
            </a:r>
            <a:r>
              <a:rPr lang="de-DE" dirty="0" err="1"/>
              <a:t>be</a:t>
            </a:r>
            <a:r>
              <a:rPr lang="de-DE" dirty="0"/>
              <a:t> </a:t>
            </a:r>
            <a:r>
              <a:rPr lang="de-DE" dirty="0" err="1"/>
              <a:t>long</a:t>
            </a:r>
            <a:r>
              <a:rPr lang="de-DE" dirty="0"/>
              <a:t> and </a:t>
            </a:r>
            <a:r>
              <a:rPr lang="de-DE" dirty="0" err="1"/>
              <a:t>very</a:t>
            </a:r>
            <a:r>
              <a:rPr lang="de-DE" dirty="0"/>
              <a:t> </a:t>
            </a:r>
            <a:r>
              <a:rPr lang="de-DE" dirty="0" err="1"/>
              <a:t>important</a:t>
            </a:r>
            <a:endParaRPr lang="en-US" dirty="0"/>
          </a:p>
        </p:txBody>
      </p:sp>
      <p:sp>
        <p:nvSpPr>
          <p:cNvPr id="6" name="Textplatzhalter 14">
            <a:extLst>
              <a:ext uri="{FF2B5EF4-FFF2-40B4-BE49-F238E27FC236}">
                <a16:creationId xmlns:a16="http://schemas.microsoft.com/office/drawing/2014/main" id="{7DE64883-8E9D-62A0-0F9B-616DEC3E0221}"/>
              </a:ext>
            </a:extLst>
          </p:cNvPr>
          <p:cNvSpPr>
            <a:spLocks noGrp="1"/>
          </p:cNvSpPr>
          <p:nvPr>
            <p:ph type="body" sz="quarter" idx="11" hasCustomPrompt="1"/>
          </p:nvPr>
        </p:nvSpPr>
        <p:spPr>
          <a:xfrm>
            <a:off x="1019174" y="4597200"/>
            <a:ext cx="9058681" cy="940465"/>
          </a:xfrm>
          <a:prstGeom prst="rect">
            <a:avLst/>
          </a:prstGeom>
        </p:spPr>
        <p:txBody>
          <a:bodyPr tIns="0" bIns="0" anchor="t" anchorCtr="0">
            <a:normAutofit/>
          </a:bodyPr>
          <a:lstStyle>
            <a:lvl1pPr marL="612" indent="0">
              <a:lnSpc>
                <a:spcPct val="120000"/>
              </a:lnSpc>
              <a:buNone/>
              <a:defRPr sz="2800" b="0" i="1">
                <a:solidFill>
                  <a:schemeClr val="tx1"/>
                </a:solidFill>
                <a:latin typeface="Montserrat" pitchFamily="2" charset="77"/>
              </a:defRPr>
            </a:lvl1pPr>
          </a:lstStyle>
          <a:p>
            <a:pPr lvl="0"/>
            <a:r>
              <a:rPr lang="de-DE" dirty="0"/>
              <a:t>Optional </a:t>
            </a:r>
            <a:r>
              <a:rPr lang="de-DE" dirty="0" err="1"/>
              <a:t>subtitle</a:t>
            </a:r>
            <a:r>
              <a:rPr lang="de-DE" dirty="0"/>
              <a:t>, </a:t>
            </a:r>
            <a:r>
              <a:rPr lang="de-DE" dirty="0" err="1"/>
              <a:t>can</a:t>
            </a:r>
            <a:r>
              <a:rPr lang="de-DE" dirty="0"/>
              <a:t> </a:t>
            </a:r>
            <a:r>
              <a:rPr lang="de-DE" dirty="0" err="1"/>
              <a:t>be</a:t>
            </a:r>
            <a:r>
              <a:rPr lang="de-DE" dirty="0"/>
              <a:t> </a:t>
            </a:r>
            <a:r>
              <a:rPr lang="de-DE" dirty="0" err="1"/>
              <a:t>slightly</a:t>
            </a:r>
            <a:r>
              <a:rPr lang="de-DE" dirty="0"/>
              <a:t> </a:t>
            </a:r>
            <a:r>
              <a:rPr lang="de-DE" dirty="0" err="1"/>
              <a:t>longer</a:t>
            </a:r>
            <a:r>
              <a:rPr lang="de-DE" dirty="0"/>
              <a:t>; </a:t>
            </a:r>
            <a:r>
              <a:rPr lang="de-DE" dirty="0" err="1"/>
              <a:t>or</a:t>
            </a:r>
            <a:r>
              <a:rPr lang="de-DE" dirty="0"/>
              <a:t> </a:t>
            </a:r>
            <a:r>
              <a:rPr lang="de-DE" dirty="0" err="1"/>
              <a:t>delete</a:t>
            </a:r>
            <a:r>
              <a:rPr lang="de-DE" dirty="0"/>
              <a:t> </a:t>
            </a:r>
            <a:r>
              <a:rPr lang="de-DE" dirty="0" err="1"/>
              <a:t>this</a:t>
            </a:r>
            <a:r>
              <a:rPr lang="de-DE" dirty="0"/>
              <a:t> box </a:t>
            </a:r>
            <a:r>
              <a:rPr lang="de-DE" dirty="0" err="1"/>
              <a:t>for</a:t>
            </a:r>
            <a:r>
              <a:rPr lang="de-DE" dirty="0"/>
              <a:t> a </a:t>
            </a:r>
            <a:r>
              <a:rPr lang="de-DE" dirty="0" err="1"/>
              <a:t>much</a:t>
            </a:r>
            <a:r>
              <a:rPr lang="de-DE" dirty="0"/>
              <a:t> larger title box</a:t>
            </a:r>
          </a:p>
        </p:txBody>
      </p:sp>
      <p:sp>
        <p:nvSpPr>
          <p:cNvPr id="7" name="Textplatzhalter 14">
            <a:extLst>
              <a:ext uri="{FF2B5EF4-FFF2-40B4-BE49-F238E27FC236}">
                <a16:creationId xmlns:a16="http://schemas.microsoft.com/office/drawing/2014/main" id="{EE22E27C-ED67-10FB-A7E0-D9C1780E9F5B}"/>
              </a:ext>
            </a:extLst>
          </p:cNvPr>
          <p:cNvSpPr>
            <a:spLocks noGrp="1"/>
          </p:cNvSpPr>
          <p:nvPr>
            <p:ph type="body" sz="quarter" idx="22" hasCustomPrompt="1"/>
          </p:nvPr>
        </p:nvSpPr>
        <p:spPr>
          <a:xfrm>
            <a:off x="1018799" y="5768975"/>
            <a:ext cx="9058681" cy="755648"/>
          </a:xfrm>
          <a:prstGeom prst="rect">
            <a:avLst/>
          </a:prstGeom>
        </p:spPr>
        <p:txBody>
          <a:bodyPr tIns="0" bIns="0" anchor="t" anchorCtr="0">
            <a:normAutofit/>
          </a:bodyPr>
          <a:lstStyle>
            <a:lvl1pPr marL="612" indent="0">
              <a:lnSpc>
                <a:spcPct val="150000"/>
              </a:lnSpc>
              <a:buNone/>
              <a:defRPr sz="2000" b="0" i="0">
                <a:solidFill>
                  <a:schemeClr val="tx1"/>
                </a:solidFill>
                <a:latin typeface="Montserrat" pitchFamily="2" charset="77"/>
              </a:defRPr>
            </a:lvl1pPr>
          </a:lstStyle>
          <a:p>
            <a:pPr lvl="0"/>
            <a:r>
              <a:rPr lang="de-DE" dirty="0" err="1"/>
              <a:t>(Title) First Name Surname | e.g. Conference | Date (optional)</a:t>
            </a:r>
            <a:endParaRPr lang="de-DE" dirty="0"/>
          </a:p>
        </p:txBody>
      </p:sp>
      <p:pic>
        <p:nvPicPr>
          <p:cNvPr id="8" name="Grafik 7">
            <a:extLst>
              <a:ext uri="{FF2B5EF4-FFF2-40B4-BE49-F238E27FC236}">
                <a16:creationId xmlns:a16="http://schemas.microsoft.com/office/drawing/2014/main" id="{738EF1EB-2655-2948-1DB4-680A23137BC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39712" y="180000"/>
            <a:ext cx="2147142" cy="540000"/>
          </a:xfrm>
          <a:prstGeom prst="rect">
            <a:avLst/>
          </a:prstGeom>
        </p:spPr>
      </p:pic>
    </p:spTree>
    <p:extLst>
      <p:ext uri="{BB962C8B-B14F-4D97-AF65-F5344CB8AC3E}">
        <p14:creationId xmlns:p14="http://schemas.microsoft.com/office/powerpoint/2010/main" val="3829116930"/>
      </p:ext>
    </p:extLst>
  </p:cSld>
  <p:clrMapOvr>
    <a:masterClrMapping/>
  </p:clrMapOvr>
  <p:extLst>
    <p:ext uri="{DCECCB84-F9BA-43D5-87BE-67443E8EF086}">
      <p15:sldGuideLst xmlns:p15="http://schemas.microsoft.com/office/powerpoint/2012/main">
        <p15:guide id="2" orient="horz" pos="41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Photo/Graphic + more Text – ligh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4F117E4-9D9A-CDDB-6127-12D8C5825E4B}"/>
              </a:ext>
            </a:extLst>
          </p:cNvPr>
          <p:cNvSpPr/>
          <p:nvPr userDrawn="1"/>
        </p:nvSpPr>
        <p:spPr>
          <a:xfrm>
            <a:off x="6095207" y="-1"/>
            <a:ext cx="6096789"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6096000"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4896823" cy="540000"/>
          </a:xfrm>
          <a:prstGeom prst="rect">
            <a:avLst/>
          </a:prstGeom>
        </p:spPr>
        <p:txBody>
          <a:bodyPr/>
          <a:lstStyle/>
          <a:p>
            <a:r>
              <a:rPr lang="de-DE" dirty="0"/>
              <a:t>Short but strong title</a:t>
            </a:r>
            <a:endParaRPr lang="en-US" dirty="0"/>
          </a:p>
        </p:txBody>
      </p:sp>
      <p:sp>
        <p:nvSpPr>
          <p:cNvPr id="14" name="Bildplatzhalter 11">
            <a:extLst>
              <a:ext uri="{FF2B5EF4-FFF2-40B4-BE49-F238E27FC236}">
                <a16:creationId xmlns:a16="http://schemas.microsoft.com/office/drawing/2014/main" id="{1B47B2D4-84C2-4F28-022B-F3518673FF3E}"/>
              </a:ext>
            </a:extLst>
          </p:cNvPr>
          <p:cNvSpPr>
            <a:spLocks noGrp="1"/>
          </p:cNvSpPr>
          <p:nvPr>
            <p:ph type="pic" sz="quarter" idx="25" hasCustomPrompt="1"/>
          </p:nvPr>
        </p:nvSpPr>
        <p:spPr>
          <a:xfrm>
            <a:off x="1018384" y="1089025"/>
            <a:ext cx="5061600" cy="4679948"/>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8" name="Fußzeilenplatzhalter 7">
            <a:extLst>
              <a:ext uri="{FF2B5EF4-FFF2-40B4-BE49-F238E27FC236}">
                <a16:creationId xmlns:a16="http://schemas.microsoft.com/office/drawing/2014/main" id="{F51A588A-78CA-F3E7-2FE3-30B6BD2EBC5A}"/>
              </a:ext>
            </a:extLst>
          </p:cNvPr>
          <p:cNvSpPr>
            <a:spLocks noGrp="1"/>
          </p:cNvSpPr>
          <p:nvPr>
            <p:ph type="ftr" sz="quarter" idx="28"/>
          </p:nvPr>
        </p:nvSpPr>
        <p:spPr/>
        <p:txBody>
          <a:bodyPr/>
          <a:lstStyle/>
          <a:p>
            <a:endParaRPr lang="en-US" dirty="0"/>
          </a:p>
        </p:txBody>
      </p:sp>
      <p:sp>
        <p:nvSpPr>
          <p:cNvPr id="9" name="Foliennummernplatzhalter 8">
            <a:extLst>
              <a:ext uri="{FF2B5EF4-FFF2-40B4-BE49-F238E27FC236}">
                <a16:creationId xmlns:a16="http://schemas.microsoft.com/office/drawing/2014/main" id="{DA5233B9-5C17-91AE-03ED-110D9528D6AD}"/>
              </a:ext>
            </a:extLst>
          </p:cNvPr>
          <p:cNvSpPr>
            <a:spLocks noGrp="1"/>
          </p:cNvSpPr>
          <p:nvPr>
            <p:ph type="sldNum" sz="quarter" idx="29"/>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70077CA2-47B2-916F-1B8F-495A1A3DC7B5}"/>
              </a:ext>
            </a:extLst>
          </p:cNvPr>
          <p:cNvSpPr>
            <a:spLocks noGrp="1"/>
          </p:cNvSpPr>
          <p:nvPr>
            <p:ph type="body" sz="quarter" idx="30" hasCustomPrompt="1"/>
          </p:nvPr>
        </p:nvSpPr>
        <p:spPr>
          <a:xfrm>
            <a:off x="6275387" y="1089025"/>
            <a:ext cx="5545131" cy="4679945"/>
          </a:xfrm>
        </p:spPr>
        <p:txBody>
          <a:bodyPr/>
          <a:lstStyle/>
          <a:p>
            <a:pPr lvl="0"/>
            <a:r>
              <a:rPr lang="de-DE"/>
              <a:t>Your bullet points, text, etc.</a:t>
            </a:r>
          </a:p>
        </p:txBody>
      </p:sp>
    </p:spTree>
    <p:extLst>
      <p:ext uri="{BB962C8B-B14F-4D97-AF65-F5344CB8AC3E}">
        <p14:creationId xmlns:p14="http://schemas.microsoft.com/office/powerpoint/2010/main" val="53945203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_Content Compare: Text + Photo/Graphic – light">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40B547B-1A7D-3AD8-514E-DE0A272266B0}"/>
              </a:ext>
            </a:extLst>
          </p:cNvPr>
          <p:cNvSpPr>
            <a:spLocks noGrp="1"/>
          </p:cNvSpPr>
          <p:nvPr>
            <p:ph type="pic" sz="quarter" idx="29" hasCustomPrompt="1"/>
          </p:nvPr>
        </p:nvSpPr>
        <p:spPr>
          <a:xfrm>
            <a:off x="7119600" y="0"/>
            <a:ext cx="5072400" cy="3416400"/>
          </a:xfrm>
          <a:solidFill>
            <a:schemeClr val="bg1"/>
          </a:solidFill>
        </p:spPr>
        <p:txBody>
          <a:bodyPr>
            <a:normAutofit/>
          </a:bodyPr>
          <a:lstStyle>
            <a:lvl1pPr marL="612" indent="0">
              <a:buNone/>
              <a:defRPr sz="1600">
                <a:solidFill>
                  <a:schemeClr val="tx1"/>
                </a:solidFill>
              </a:defRPr>
            </a:lvl1pPr>
          </a:lstStyle>
          <a:p>
            <a:r>
              <a:rPr lang="en-US"/>
              <a:t>Click on the symbol to add a photo/graphic filling the entire frame.</a:t>
            </a:r>
          </a:p>
        </p:txBody>
      </p:sp>
      <p:sp>
        <p:nvSpPr>
          <p:cNvPr id="11" name="Bildplatzhalter 9">
            <a:extLst>
              <a:ext uri="{FF2B5EF4-FFF2-40B4-BE49-F238E27FC236}">
                <a16:creationId xmlns:a16="http://schemas.microsoft.com/office/drawing/2014/main" id="{118B24FB-7342-65C4-446D-C097168D3FB9}"/>
              </a:ext>
            </a:extLst>
          </p:cNvPr>
          <p:cNvSpPr>
            <a:spLocks noGrp="1"/>
          </p:cNvSpPr>
          <p:nvPr>
            <p:ph type="pic" sz="quarter" idx="30" hasCustomPrompt="1"/>
          </p:nvPr>
        </p:nvSpPr>
        <p:spPr>
          <a:xfrm>
            <a:off x="7119600" y="3441600"/>
            <a:ext cx="5072400" cy="3416400"/>
          </a:xfrm>
          <a:solidFill>
            <a:schemeClr val="bg1"/>
          </a:solidFill>
        </p:spPr>
        <p:txBody>
          <a:bodyPr>
            <a:normAutofit/>
          </a:bodyPr>
          <a:lstStyle>
            <a:lvl1pPr marL="612" indent="0">
              <a:buNone/>
              <a:defRPr sz="1600">
                <a:solidFill>
                  <a:schemeClr val="tx1"/>
                </a:solidFill>
              </a:defRPr>
            </a:lvl1pPr>
          </a:lstStyle>
          <a:p>
            <a:r>
              <a:rPr lang="en-US"/>
              <a:t>Click on the symbol to add a photo/graphic filling the entire frame.</a:t>
            </a:r>
          </a:p>
        </p:txBody>
      </p:sp>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7103270"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5919520" cy="540000"/>
          </a:xfrm>
          <a:prstGeom prst="rect">
            <a:avLst/>
          </a:prstGeom>
        </p:spPr>
        <p:txBody>
          <a:bodyPr/>
          <a:lstStyle/>
          <a:p>
            <a:r>
              <a:rPr lang="de-DE" dirty="0"/>
              <a:t>Short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4" name="Fußzeilenplatzhalter 13">
            <a:extLst>
              <a:ext uri="{FF2B5EF4-FFF2-40B4-BE49-F238E27FC236}">
                <a16:creationId xmlns:a16="http://schemas.microsoft.com/office/drawing/2014/main" id="{8FCD37DF-BA01-904B-0610-553A509F93C5}"/>
              </a:ext>
            </a:extLst>
          </p:cNvPr>
          <p:cNvSpPr>
            <a:spLocks noGrp="1"/>
          </p:cNvSpPr>
          <p:nvPr>
            <p:ph type="ftr" sz="quarter" idx="31"/>
          </p:nvPr>
        </p:nvSpPr>
        <p:spPr/>
        <p:txBody>
          <a:bodyPr/>
          <a:lstStyle/>
          <a:p>
            <a:endParaRPr lang="en-US" dirty="0"/>
          </a:p>
        </p:txBody>
      </p:sp>
      <p:sp>
        <p:nvSpPr>
          <p:cNvPr id="15" name="Foliennummernplatzhalter 14">
            <a:extLst>
              <a:ext uri="{FF2B5EF4-FFF2-40B4-BE49-F238E27FC236}">
                <a16:creationId xmlns:a16="http://schemas.microsoft.com/office/drawing/2014/main" id="{87A52F0F-047A-26E5-2364-74A1A4507893}"/>
              </a:ext>
            </a:extLst>
          </p:cNvPr>
          <p:cNvSpPr>
            <a:spLocks noGrp="1"/>
          </p:cNvSpPr>
          <p:nvPr>
            <p:ph type="sldNum" sz="quarter" idx="32"/>
          </p:nvPr>
        </p:nvSpPr>
        <p:spPr/>
        <p:txBody>
          <a:bodyPr/>
          <a:lstStyle/>
          <a:p>
            <a:fld id="{52689698-0BB7-BE4D-A8C0-0C9B085F3959}" type="slidenum">
              <a:rPr lang="de-DE" smtClean="0"/>
              <a:pPr/>
              <a:t>‹#›</a:t>
            </a:fld>
            <a:endParaRPr lang="de-DE" dirty="0"/>
          </a:p>
        </p:txBody>
      </p:sp>
      <p:sp>
        <p:nvSpPr>
          <p:cNvPr id="17" name="Textplatzhalter 16">
            <a:extLst>
              <a:ext uri="{FF2B5EF4-FFF2-40B4-BE49-F238E27FC236}">
                <a16:creationId xmlns:a16="http://schemas.microsoft.com/office/drawing/2014/main" id="{A53891A2-E73B-D4C3-F17D-5B0BF21222D7}"/>
              </a:ext>
            </a:extLst>
          </p:cNvPr>
          <p:cNvSpPr>
            <a:spLocks noGrp="1"/>
          </p:cNvSpPr>
          <p:nvPr>
            <p:ph type="body" sz="quarter" idx="33" hasCustomPrompt="1"/>
          </p:nvPr>
        </p:nvSpPr>
        <p:spPr>
          <a:xfrm>
            <a:off x="1017610" y="1090800"/>
            <a:ext cx="5903999" cy="2156400"/>
          </a:xfrm>
        </p:spPr>
        <p:txBody>
          <a:bodyPr/>
          <a:lstStyle/>
          <a:p>
            <a:pPr lvl="0"/>
            <a:r>
              <a:rPr lang="de-DE"/>
              <a:t>Your bullet points, text, etc.</a:t>
            </a:r>
          </a:p>
        </p:txBody>
      </p:sp>
      <p:sp>
        <p:nvSpPr>
          <p:cNvPr id="19" name="Textplatzhalter 18">
            <a:extLst>
              <a:ext uri="{FF2B5EF4-FFF2-40B4-BE49-F238E27FC236}">
                <a16:creationId xmlns:a16="http://schemas.microsoft.com/office/drawing/2014/main" id="{D763FDCE-CA47-B0CF-DE9B-EEE81722534E}"/>
              </a:ext>
            </a:extLst>
          </p:cNvPr>
          <p:cNvSpPr>
            <a:spLocks noGrp="1"/>
          </p:cNvSpPr>
          <p:nvPr>
            <p:ph type="body" sz="quarter" idx="34" hasCustomPrompt="1"/>
          </p:nvPr>
        </p:nvSpPr>
        <p:spPr>
          <a:xfrm>
            <a:off x="1019176" y="3614400"/>
            <a:ext cx="5903999" cy="2156400"/>
          </a:xfrm>
        </p:spPr>
        <p:txBody>
          <a:bodyPr/>
          <a:lstStyle/>
          <a:p>
            <a:pPr lvl="0"/>
            <a:r>
              <a:rPr lang="de-DE"/>
              <a:t>Your bullet points, text, etc.</a:t>
            </a:r>
          </a:p>
        </p:txBody>
      </p:sp>
    </p:spTree>
    <p:extLst>
      <p:ext uri="{BB962C8B-B14F-4D97-AF65-F5344CB8AC3E}">
        <p14:creationId xmlns:p14="http://schemas.microsoft.com/office/powerpoint/2010/main" val="18520934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 Compare: 2 Text – ligh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 name="Titel 1">
            <a:extLst>
              <a:ext uri="{FF2B5EF4-FFF2-40B4-BE49-F238E27FC236}">
                <a16:creationId xmlns:a16="http://schemas.microsoft.com/office/drawing/2014/main" id="{A123BD77-AADE-480E-8E85-B432D26DF205}"/>
              </a:ext>
            </a:extLst>
          </p:cNvPr>
          <p:cNvSpPr>
            <a:spLocks noGrp="1"/>
          </p:cNvSpPr>
          <p:nvPr>
            <p:ph type="title" hasCustomPrompt="1"/>
          </p:nvPr>
        </p:nvSpPr>
        <p:spPr>
          <a:xfrm>
            <a:off x="1019175" y="180000"/>
            <a:ext cx="4896823" cy="540000"/>
          </a:xfrm>
          <a:prstGeom prst="rect">
            <a:avLst/>
          </a:prstGeom>
        </p:spPr>
        <p:txBody>
          <a:bodyPr/>
          <a:lstStyle/>
          <a:p>
            <a:r>
              <a:rPr lang="de-DE" dirty="0"/>
              <a:t>Short but strong title</a:t>
            </a:r>
            <a:endParaRPr lang="en-US" dirty="0"/>
          </a:p>
        </p:txBody>
      </p:sp>
      <p:cxnSp>
        <p:nvCxnSpPr>
          <p:cNvPr id="7" name="Gerade Verbindung 6">
            <a:extLst>
              <a:ext uri="{FF2B5EF4-FFF2-40B4-BE49-F238E27FC236}">
                <a16:creationId xmlns:a16="http://schemas.microsoft.com/office/drawing/2014/main" id="{04A5DF84-E07C-FE32-CEBF-2B98E3671A38}"/>
              </a:ext>
            </a:extLst>
          </p:cNvPr>
          <p:cNvCxnSpPr>
            <a:cxnSpLocks/>
          </p:cNvCxnSpPr>
          <p:nvPr userDrawn="1"/>
        </p:nvCxnSpPr>
        <p:spPr>
          <a:xfrm flipV="1">
            <a:off x="6096000"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9" name="Fußzeilenplatzhalter 8">
            <a:extLst>
              <a:ext uri="{FF2B5EF4-FFF2-40B4-BE49-F238E27FC236}">
                <a16:creationId xmlns:a16="http://schemas.microsoft.com/office/drawing/2014/main" id="{EE9F01BB-453B-ACA7-F35E-1883827D7DA6}"/>
              </a:ext>
            </a:extLst>
          </p:cNvPr>
          <p:cNvSpPr>
            <a:spLocks noGrp="1"/>
          </p:cNvSpPr>
          <p:nvPr>
            <p:ph type="ftr" sz="quarter" idx="37"/>
          </p:nvPr>
        </p:nvSpPr>
        <p:spPr/>
        <p:txBody>
          <a:bodyPr/>
          <a:lstStyle/>
          <a:p>
            <a:endParaRPr lang="en-US" dirty="0"/>
          </a:p>
        </p:txBody>
      </p:sp>
      <p:sp>
        <p:nvSpPr>
          <p:cNvPr id="10" name="Foliennummernplatzhalter 9">
            <a:extLst>
              <a:ext uri="{FF2B5EF4-FFF2-40B4-BE49-F238E27FC236}">
                <a16:creationId xmlns:a16="http://schemas.microsoft.com/office/drawing/2014/main" id="{600B0EEB-D9FC-752C-2B9F-3E482ED3C6FC}"/>
              </a:ext>
            </a:extLst>
          </p:cNvPr>
          <p:cNvSpPr>
            <a:spLocks noGrp="1"/>
          </p:cNvSpPr>
          <p:nvPr>
            <p:ph type="sldNum" sz="quarter" idx="38"/>
          </p:nvPr>
        </p:nvSpPr>
        <p:spPr/>
        <p:txBody>
          <a:bodyPr/>
          <a:lstStyle/>
          <a:p>
            <a:fld id="{52689698-0BB7-BE4D-A8C0-0C9B085F3959}" type="slidenum">
              <a:rPr lang="de-DE" smtClean="0"/>
              <a:pPr/>
              <a:t>‹#›</a:t>
            </a:fld>
            <a:endParaRPr lang="de-DE" dirty="0"/>
          </a:p>
        </p:txBody>
      </p:sp>
      <p:sp>
        <p:nvSpPr>
          <p:cNvPr id="12" name="Textplatzhalter 11">
            <a:extLst>
              <a:ext uri="{FF2B5EF4-FFF2-40B4-BE49-F238E27FC236}">
                <a16:creationId xmlns:a16="http://schemas.microsoft.com/office/drawing/2014/main" id="{9476D6F1-830C-6E54-9E65-8A7AA6388C4B}"/>
              </a:ext>
            </a:extLst>
          </p:cNvPr>
          <p:cNvSpPr>
            <a:spLocks noGrp="1"/>
          </p:cNvSpPr>
          <p:nvPr>
            <p:ph type="body" sz="quarter" idx="39" hasCustomPrompt="1"/>
          </p:nvPr>
        </p:nvSpPr>
        <p:spPr>
          <a:xfrm>
            <a:off x="1018800" y="1090800"/>
            <a:ext cx="4896000" cy="4680000"/>
          </a:xfrm>
        </p:spPr>
        <p:txBody>
          <a:bodyPr/>
          <a:lstStyle>
            <a:lvl1pPr>
              <a:defRPr/>
            </a:lvl1pPr>
          </a:lstStyle>
          <a:p>
            <a:pPr lvl="0"/>
            <a:r>
              <a:rPr lang="de-DE"/>
              <a:t>Space for your compairing bullet points or text</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platzhalter 13">
            <a:extLst>
              <a:ext uri="{FF2B5EF4-FFF2-40B4-BE49-F238E27FC236}">
                <a16:creationId xmlns:a16="http://schemas.microsoft.com/office/drawing/2014/main" id="{EC3E87D9-769C-93EA-EF40-5D57E8D594EF}"/>
              </a:ext>
            </a:extLst>
          </p:cNvPr>
          <p:cNvSpPr>
            <a:spLocks noGrp="1"/>
          </p:cNvSpPr>
          <p:nvPr>
            <p:ph type="body" sz="quarter" idx="40" hasCustomPrompt="1"/>
          </p:nvPr>
        </p:nvSpPr>
        <p:spPr>
          <a:xfrm>
            <a:off x="6275388" y="1089024"/>
            <a:ext cx="4896000" cy="4681776"/>
          </a:xfrm>
        </p:spPr>
        <p:txBody>
          <a:bodyPr/>
          <a:lstStyle>
            <a:lvl1pPr>
              <a:defRPr/>
            </a:lvl1pPr>
          </a:lstStyle>
          <a:p>
            <a:pPr lvl="0"/>
            <a:r>
              <a:rPr lang="de-DE"/>
              <a:t>Space for your compairing bullet points or text</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89130432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_Content Compare: 2 Text + Photo/Graphic – ligh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1" name="Bildplatzhalter 11">
            <a:extLst>
              <a:ext uri="{FF2B5EF4-FFF2-40B4-BE49-F238E27FC236}">
                <a16:creationId xmlns:a16="http://schemas.microsoft.com/office/drawing/2014/main" id="{83A52E88-E8FC-715C-A71F-C046255ECC25}"/>
              </a:ext>
            </a:extLst>
          </p:cNvPr>
          <p:cNvSpPr>
            <a:spLocks noGrp="1"/>
          </p:cNvSpPr>
          <p:nvPr>
            <p:ph type="pic" sz="quarter" idx="25" hasCustomPrompt="1"/>
          </p:nvPr>
        </p:nvSpPr>
        <p:spPr>
          <a:xfrm>
            <a:off x="1018384" y="1089025"/>
            <a:ext cx="4393266"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3" name="Bildplatzhalter 11">
            <a:extLst>
              <a:ext uri="{FF2B5EF4-FFF2-40B4-BE49-F238E27FC236}">
                <a16:creationId xmlns:a16="http://schemas.microsoft.com/office/drawing/2014/main" id="{A98B5C80-1F40-EA43-6393-D05804A389E5}"/>
              </a:ext>
            </a:extLst>
          </p:cNvPr>
          <p:cNvSpPr>
            <a:spLocks noGrp="1"/>
          </p:cNvSpPr>
          <p:nvPr>
            <p:ph type="pic" sz="quarter" idx="34" hasCustomPrompt="1"/>
          </p:nvPr>
        </p:nvSpPr>
        <p:spPr>
          <a:xfrm>
            <a:off x="6780352" y="1089025"/>
            <a:ext cx="4393266"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4" name="Fußzeilenplatzhalter 3">
            <a:extLst>
              <a:ext uri="{FF2B5EF4-FFF2-40B4-BE49-F238E27FC236}">
                <a16:creationId xmlns:a16="http://schemas.microsoft.com/office/drawing/2014/main" id="{0A8B2B67-79D9-8083-64BD-AB75BD4BC4C3}"/>
              </a:ext>
            </a:extLst>
          </p:cNvPr>
          <p:cNvSpPr>
            <a:spLocks noGrp="1"/>
          </p:cNvSpPr>
          <p:nvPr>
            <p:ph type="ftr" sz="quarter" idx="37"/>
          </p:nvPr>
        </p:nvSpPr>
        <p:spPr/>
        <p:txBody>
          <a:bodyPr/>
          <a:lstStyle/>
          <a:p>
            <a:endParaRPr lang="en-US" dirty="0"/>
          </a:p>
        </p:txBody>
      </p:sp>
      <p:sp>
        <p:nvSpPr>
          <p:cNvPr id="7" name="Foliennummernplatzhalter 6">
            <a:extLst>
              <a:ext uri="{FF2B5EF4-FFF2-40B4-BE49-F238E27FC236}">
                <a16:creationId xmlns:a16="http://schemas.microsoft.com/office/drawing/2014/main" id="{BD593569-8285-BF4F-A856-32C4A1E2C371}"/>
              </a:ext>
            </a:extLst>
          </p:cNvPr>
          <p:cNvSpPr>
            <a:spLocks noGrp="1"/>
          </p:cNvSpPr>
          <p:nvPr>
            <p:ph type="sldNum" sz="quarter" idx="38"/>
          </p:nvPr>
        </p:nvSpPr>
        <p:spPr/>
        <p:txBody>
          <a:bodyPr/>
          <a:lstStyle/>
          <a:p>
            <a:fld id="{52689698-0BB7-BE4D-A8C0-0C9B085F3959}" type="slidenum">
              <a:rPr lang="de-DE" smtClean="0"/>
              <a:pPr/>
              <a:t>‹#›</a:t>
            </a:fld>
            <a:endParaRPr lang="de-DE" dirty="0"/>
          </a:p>
        </p:txBody>
      </p:sp>
      <p:sp>
        <p:nvSpPr>
          <p:cNvPr id="10" name="Textplatzhalter 9">
            <a:extLst>
              <a:ext uri="{FF2B5EF4-FFF2-40B4-BE49-F238E27FC236}">
                <a16:creationId xmlns:a16="http://schemas.microsoft.com/office/drawing/2014/main" id="{EFA03888-E73F-A93C-ADEE-B961F4421E27}"/>
              </a:ext>
            </a:extLst>
          </p:cNvPr>
          <p:cNvSpPr>
            <a:spLocks noGrp="1"/>
          </p:cNvSpPr>
          <p:nvPr>
            <p:ph type="body" sz="quarter" idx="39" hasCustomPrompt="1"/>
          </p:nvPr>
        </p:nvSpPr>
        <p:spPr>
          <a:xfrm>
            <a:off x="1018374" y="3614400"/>
            <a:ext cx="4393271" cy="2156400"/>
          </a:xfrm>
        </p:spPr>
        <p:txBody>
          <a:bodyPr/>
          <a:lstStyle/>
          <a:p>
            <a:pPr lvl="0"/>
            <a:r>
              <a:rPr lang="de-DE"/>
              <a:t>Space for your bullet points or text corresponding to your placed objects</a:t>
            </a:r>
          </a:p>
        </p:txBody>
      </p:sp>
      <p:sp>
        <p:nvSpPr>
          <p:cNvPr id="14" name="Textplatzhalter 13">
            <a:extLst>
              <a:ext uri="{FF2B5EF4-FFF2-40B4-BE49-F238E27FC236}">
                <a16:creationId xmlns:a16="http://schemas.microsoft.com/office/drawing/2014/main" id="{9DB924A5-5182-38F8-79E2-FB75D2F2CDFE}"/>
              </a:ext>
            </a:extLst>
          </p:cNvPr>
          <p:cNvSpPr>
            <a:spLocks noGrp="1"/>
          </p:cNvSpPr>
          <p:nvPr>
            <p:ph type="body" sz="quarter" idx="40" hasCustomPrompt="1"/>
          </p:nvPr>
        </p:nvSpPr>
        <p:spPr>
          <a:xfrm>
            <a:off x="6778800" y="3614400"/>
            <a:ext cx="4392000" cy="2156400"/>
          </a:xfrm>
        </p:spPr>
        <p:txBody>
          <a:bodyPr/>
          <a:lstStyle/>
          <a:p>
            <a:pPr lvl="0"/>
            <a:r>
              <a:rPr lang="de-DE"/>
              <a:t>Space for your bullet points or text corresponding to your placed objects</a:t>
            </a:r>
          </a:p>
        </p:txBody>
      </p:sp>
    </p:spTree>
    <p:extLst>
      <p:ext uri="{BB962C8B-B14F-4D97-AF65-F5344CB8AC3E}">
        <p14:creationId xmlns:p14="http://schemas.microsoft.com/office/powerpoint/2010/main" val="407345161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4_Content Compare: 3 Text + Photo/Graphic – ligh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10152000" cy="540000"/>
          </a:xfrm>
          <a:prstGeom prst="rect">
            <a:avLst/>
          </a:prstGeom>
        </p:spPr>
        <p:txBody>
          <a:bodyPr/>
          <a:lstStyle/>
          <a:p>
            <a:r>
              <a:rPr lang="de-DE" dirty="0"/>
              <a:t>Rather </a:t>
            </a:r>
            <a:r>
              <a:rPr lang="de-DE" dirty="0" err="1"/>
              <a:t>short</a:t>
            </a:r>
            <a:r>
              <a:rPr lang="de-DE" dirty="0"/>
              <a: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0" name="Bildplatzhalter 11">
            <a:extLst>
              <a:ext uri="{FF2B5EF4-FFF2-40B4-BE49-F238E27FC236}">
                <a16:creationId xmlns:a16="http://schemas.microsoft.com/office/drawing/2014/main" id="{6531C112-2E6C-D8E5-F86B-BA82537349A6}"/>
              </a:ext>
            </a:extLst>
          </p:cNvPr>
          <p:cNvSpPr>
            <a:spLocks noGrp="1"/>
          </p:cNvSpPr>
          <p:nvPr>
            <p:ph type="pic" sz="quarter" idx="25" hasCustomPrompt="1"/>
          </p:nvPr>
        </p:nvSpPr>
        <p:spPr>
          <a:xfrm>
            <a:off x="1018384" y="1089025"/>
            <a:ext cx="3087688"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2" name="Bildplatzhalter 11">
            <a:extLst>
              <a:ext uri="{FF2B5EF4-FFF2-40B4-BE49-F238E27FC236}">
                <a16:creationId xmlns:a16="http://schemas.microsoft.com/office/drawing/2014/main" id="{F9216051-B1CA-B6D9-AA7C-92B03F1B0F4E}"/>
              </a:ext>
            </a:extLst>
          </p:cNvPr>
          <p:cNvSpPr>
            <a:spLocks noGrp="1"/>
          </p:cNvSpPr>
          <p:nvPr>
            <p:ph type="pic" sz="quarter" idx="32" hasCustomPrompt="1"/>
          </p:nvPr>
        </p:nvSpPr>
        <p:spPr>
          <a:xfrm>
            <a:off x="4551331" y="1089025"/>
            <a:ext cx="3087688"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5" name="Bildplatzhalter 11">
            <a:extLst>
              <a:ext uri="{FF2B5EF4-FFF2-40B4-BE49-F238E27FC236}">
                <a16:creationId xmlns:a16="http://schemas.microsoft.com/office/drawing/2014/main" id="{79051B38-4C52-EDF3-7E8B-80F5A2145B4E}"/>
              </a:ext>
            </a:extLst>
          </p:cNvPr>
          <p:cNvSpPr>
            <a:spLocks noGrp="1"/>
          </p:cNvSpPr>
          <p:nvPr>
            <p:ph type="pic" sz="quarter" idx="33" hasCustomPrompt="1"/>
          </p:nvPr>
        </p:nvSpPr>
        <p:spPr>
          <a:xfrm>
            <a:off x="8073178" y="1089025"/>
            <a:ext cx="3087688"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4" name="Fußzeilenplatzhalter 3">
            <a:extLst>
              <a:ext uri="{FF2B5EF4-FFF2-40B4-BE49-F238E27FC236}">
                <a16:creationId xmlns:a16="http://schemas.microsoft.com/office/drawing/2014/main" id="{A70CEFF3-012B-8F72-7851-9879367AB698}"/>
              </a:ext>
            </a:extLst>
          </p:cNvPr>
          <p:cNvSpPr>
            <a:spLocks noGrp="1"/>
          </p:cNvSpPr>
          <p:nvPr>
            <p:ph type="ftr" sz="quarter" idx="38"/>
          </p:nvPr>
        </p:nvSpPr>
        <p:spPr/>
        <p:txBody>
          <a:bodyPr/>
          <a:lstStyle/>
          <a:p>
            <a:endParaRPr lang="en-US" dirty="0"/>
          </a:p>
        </p:txBody>
      </p:sp>
      <p:sp>
        <p:nvSpPr>
          <p:cNvPr id="7" name="Foliennummernplatzhalter 6">
            <a:extLst>
              <a:ext uri="{FF2B5EF4-FFF2-40B4-BE49-F238E27FC236}">
                <a16:creationId xmlns:a16="http://schemas.microsoft.com/office/drawing/2014/main" id="{98940E81-DF82-2894-0F0B-C8C7F20384EC}"/>
              </a:ext>
            </a:extLst>
          </p:cNvPr>
          <p:cNvSpPr>
            <a:spLocks noGrp="1"/>
          </p:cNvSpPr>
          <p:nvPr>
            <p:ph type="sldNum" sz="quarter" idx="39"/>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0577207D-1D2C-E02B-14AA-626BB7EA132F}"/>
              </a:ext>
            </a:extLst>
          </p:cNvPr>
          <p:cNvSpPr>
            <a:spLocks noGrp="1"/>
          </p:cNvSpPr>
          <p:nvPr>
            <p:ph type="body" sz="quarter" idx="40" hasCustomPrompt="1"/>
          </p:nvPr>
        </p:nvSpPr>
        <p:spPr>
          <a:xfrm>
            <a:off x="1018375" y="3614400"/>
            <a:ext cx="3087696" cy="2156400"/>
          </a:xfrm>
        </p:spPr>
        <p:txBody>
          <a:bodyPr/>
          <a:lstStyle/>
          <a:p>
            <a:pPr lvl="0"/>
            <a:r>
              <a:rPr lang="de-DE"/>
              <a:t>Space for your bullet points or text corresponding to your placed objects</a:t>
            </a:r>
          </a:p>
        </p:txBody>
      </p:sp>
      <p:sp>
        <p:nvSpPr>
          <p:cNvPr id="14" name="Textplatzhalter 13">
            <a:extLst>
              <a:ext uri="{FF2B5EF4-FFF2-40B4-BE49-F238E27FC236}">
                <a16:creationId xmlns:a16="http://schemas.microsoft.com/office/drawing/2014/main" id="{D0DACF43-0EF5-3402-93ED-5360560EE426}"/>
              </a:ext>
            </a:extLst>
          </p:cNvPr>
          <p:cNvSpPr>
            <a:spLocks noGrp="1"/>
          </p:cNvSpPr>
          <p:nvPr>
            <p:ph type="body" sz="quarter" idx="41" hasCustomPrompt="1"/>
          </p:nvPr>
        </p:nvSpPr>
        <p:spPr>
          <a:xfrm>
            <a:off x="4550400" y="3614400"/>
            <a:ext cx="3088800" cy="2156400"/>
          </a:xfrm>
        </p:spPr>
        <p:txBody>
          <a:bodyPr/>
          <a:lstStyle/>
          <a:p>
            <a:pPr lvl="0"/>
            <a:r>
              <a:rPr lang="de-DE"/>
              <a:t>Space for your bullet points or text corresponding to your placed objects</a:t>
            </a:r>
          </a:p>
        </p:txBody>
      </p:sp>
      <p:sp>
        <p:nvSpPr>
          <p:cNvPr id="18" name="Textplatzhalter 17">
            <a:extLst>
              <a:ext uri="{FF2B5EF4-FFF2-40B4-BE49-F238E27FC236}">
                <a16:creationId xmlns:a16="http://schemas.microsoft.com/office/drawing/2014/main" id="{ECB47F01-240E-908A-0C31-FF7DE2E25624}"/>
              </a:ext>
            </a:extLst>
          </p:cNvPr>
          <p:cNvSpPr>
            <a:spLocks noGrp="1"/>
          </p:cNvSpPr>
          <p:nvPr>
            <p:ph type="body" sz="quarter" idx="42" hasCustomPrompt="1"/>
          </p:nvPr>
        </p:nvSpPr>
        <p:spPr>
          <a:xfrm>
            <a:off x="8074800" y="3614399"/>
            <a:ext cx="3088800" cy="2156400"/>
          </a:xfrm>
        </p:spPr>
        <p:txBody>
          <a:bodyPr/>
          <a:lstStyle/>
          <a:p>
            <a:pPr lvl="0"/>
            <a:r>
              <a:rPr lang="de-DE"/>
              <a:t>Space for your bullet points or text corresponding to your placed objects</a:t>
            </a:r>
          </a:p>
        </p:txBody>
      </p:sp>
    </p:spTree>
    <p:extLst>
      <p:ext uri="{BB962C8B-B14F-4D97-AF65-F5344CB8AC3E}">
        <p14:creationId xmlns:p14="http://schemas.microsoft.com/office/powerpoint/2010/main" val="36817111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Timeline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5" name="Gerade Verbindung 4">
            <a:extLst>
              <a:ext uri="{FF2B5EF4-FFF2-40B4-BE49-F238E27FC236}">
                <a16:creationId xmlns:a16="http://schemas.microsoft.com/office/drawing/2014/main" id="{A4FDB994-B86E-104A-95DE-96920BC0EF3C}"/>
              </a:ext>
            </a:extLst>
          </p:cNvPr>
          <p:cNvCxnSpPr>
            <a:cxnSpLocks/>
          </p:cNvCxnSpPr>
          <p:nvPr userDrawn="1"/>
        </p:nvCxnSpPr>
        <p:spPr>
          <a:xfrm>
            <a:off x="11934701" y="3194462"/>
            <a:ext cx="257299" cy="234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C1BAEB94-9718-7F44-A429-61F6CC77E56C}"/>
              </a:ext>
            </a:extLst>
          </p:cNvPr>
          <p:cNvCxnSpPr>
            <a:cxnSpLocks/>
          </p:cNvCxnSpPr>
          <p:nvPr userDrawn="1"/>
        </p:nvCxnSpPr>
        <p:spPr>
          <a:xfrm flipV="1">
            <a:off x="11934701" y="3429002"/>
            <a:ext cx="257299" cy="2345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Gerade Verbindung 2">
            <a:extLst>
              <a:ext uri="{FF2B5EF4-FFF2-40B4-BE49-F238E27FC236}">
                <a16:creationId xmlns:a16="http://schemas.microsoft.com/office/drawing/2014/main" id="{8476271C-D90D-D84E-BE61-B9832533CAE3}"/>
              </a:ext>
            </a:extLst>
          </p:cNvPr>
          <p:cNvCxnSpPr>
            <a:cxnSpLocks/>
          </p:cNvCxnSpPr>
          <p:nvPr userDrawn="1"/>
        </p:nvCxnSpPr>
        <p:spPr>
          <a:xfrm>
            <a:off x="1019175"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5D3DC22A-06E8-FF4B-B9BE-A8704BA9DA8F}"/>
              </a:ext>
            </a:extLst>
          </p:cNvPr>
          <p:cNvCxnSpPr>
            <a:cxnSpLocks/>
          </p:cNvCxnSpPr>
          <p:nvPr userDrawn="1"/>
        </p:nvCxnSpPr>
        <p:spPr>
          <a:xfrm>
            <a:off x="3035300"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55289DE-3AC8-B640-A115-8FF089936805}"/>
              </a:ext>
            </a:extLst>
          </p:cNvPr>
          <p:cNvCxnSpPr>
            <a:cxnSpLocks/>
          </p:cNvCxnSpPr>
          <p:nvPr userDrawn="1"/>
        </p:nvCxnSpPr>
        <p:spPr>
          <a:xfrm>
            <a:off x="5087938"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8EB74CBA-B79D-9D41-8BC8-62974AA47F05}"/>
              </a:ext>
            </a:extLst>
          </p:cNvPr>
          <p:cNvCxnSpPr>
            <a:cxnSpLocks/>
          </p:cNvCxnSpPr>
          <p:nvPr userDrawn="1"/>
        </p:nvCxnSpPr>
        <p:spPr>
          <a:xfrm>
            <a:off x="7104063"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9B767B6C-E790-1541-BD2D-69C7AE522178}"/>
              </a:ext>
            </a:extLst>
          </p:cNvPr>
          <p:cNvCxnSpPr>
            <a:cxnSpLocks/>
          </p:cNvCxnSpPr>
          <p:nvPr userDrawn="1"/>
        </p:nvCxnSpPr>
        <p:spPr>
          <a:xfrm>
            <a:off x="9156700"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platzhalter 21">
            <a:extLst>
              <a:ext uri="{FF2B5EF4-FFF2-40B4-BE49-F238E27FC236}">
                <a16:creationId xmlns:a16="http://schemas.microsoft.com/office/drawing/2014/main" id="{214DF366-5132-9A40-AB85-96385EDF0F8D}"/>
              </a:ext>
            </a:extLst>
          </p:cNvPr>
          <p:cNvSpPr>
            <a:spLocks noGrp="1"/>
          </p:cNvSpPr>
          <p:nvPr>
            <p:ph type="body" sz="quarter" idx="19" hasCustomPrompt="1"/>
          </p:nvPr>
        </p:nvSpPr>
        <p:spPr>
          <a:xfrm>
            <a:off x="2917918" y="2354838"/>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2nd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6" name="Textplatzhalter 21">
            <a:extLst>
              <a:ext uri="{FF2B5EF4-FFF2-40B4-BE49-F238E27FC236}">
                <a16:creationId xmlns:a16="http://schemas.microsoft.com/office/drawing/2014/main" id="{3CBD0C5D-8728-8645-8020-796008E14682}"/>
              </a:ext>
            </a:extLst>
          </p:cNvPr>
          <p:cNvSpPr>
            <a:spLocks noGrp="1"/>
          </p:cNvSpPr>
          <p:nvPr>
            <p:ph type="body" sz="quarter" idx="20" hasCustomPrompt="1"/>
          </p:nvPr>
        </p:nvSpPr>
        <p:spPr>
          <a:xfrm>
            <a:off x="4970556" y="3898076"/>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3rd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7" name="Textplatzhalter 21">
            <a:extLst>
              <a:ext uri="{FF2B5EF4-FFF2-40B4-BE49-F238E27FC236}">
                <a16:creationId xmlns:a16="http://schemas.microsoft.com/office/drawing/2014/main" id="{B4B29B94-2E3B-564E-89EC-B0F635559AEC}"/>
              </a:ext>
            </a:extLst>
          </p:cNvPr>
          <p:cNvSpPr>
            <a:spLocks noGrp="1"/>
          </p:cNvSpPr>
          <p:nvPr>
            <p:ph type="body" sz="quarter" idx="21" hasCustomPrompt="1"/>
          </p:nvPr>
        </p:nvSpPr>
        <p:spPr>
          <a:xfrm>
            <a:off x="6986680" y="2354838"/>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4th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8" name="Textplatzhalter 21">
            <a:extLst>
              <a:ext uri="{FF2B5EF4-FFF2-40B4-BE49-F238E27FC236}">
                <a16:creationId xmlns:a16="http://schemas.microsoft.com/office/drawing/2014/main" id="{6BD20F74-B7F6-414C-8D59-57156DCB0F8F}"/>
              </a:ext>
            </a:extLst>
          </p:cNvPr>
          <p:cNvSpPr>
            <a:spLocks noGrp="1"/>
          </p:cNvSpPr>
          <p:nvPr>
            <p:ph type="body" sz="quarter" idx="22" hasCustomPrompt="1"/>
          </p:nvPr>
        </p:nvSpPr>
        <p:spPr>
          <a:xfrm>
            <a:off x="9039319" y="3884050"/>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5th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2" name="Titel 1">
            <a:extLst>
              <a:ext uri="{FF2B5EF4-FFF2-40B4-BE49-F238E27FC236}">
                <a16:creationId xmlns:a16="http://schemas.microsoft.com/office/drawing/2014/main" id="{7475E070-7F5A-44EC-CF23-419622D168A4}"/>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19" name="Textplatzhalter 21">
            <a:extLst>
              <a:ext uri="{FF2B5EF4-FFF2-40B4-BE49-F238E27FC236}">
                <a16:creationId xmlns:a16="http://schemas.microsoft.com/office/drawing/2014/main" id="{A538F8A6-1D32-D486-818E-DBEE57FEC50B}"/>
              </a:ext>
            </a:extLst>
          </p:cNvPr>
          <p:cNvSpPr>
            <a:spLocks noGrp="1"/>
          </p:cNvSpPr>
          <p:nvPr>
            <p:ph type="body" sz="quarter" idx="30" hasCustomPrompt="1"/>
          </p:nvPr>
        </p:nvSpPr>
        <p:spPr>
          <a:xfrm>
            <a:off x="901793" y="3898076"/>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1st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3" name="Fußzeilenplatzhalter 12">
            <a:extLst>
              <a:ext uri="{FF2B5EF4-FFF2-40B4-BE49-F238E27FC236}">
                <a16:creationId xmlns:a16="http://schemas.microsoft.com/office/drawing/2014/main" id="{5B4C74A9-3B3C-9427-C5E6-644C68F80CEE}"/>
              </a:ext>
            </a:extLst>
          </p:cNvPr>
          <p:cNvSpPr>
            <a:spLocks noGrp="1"/>
          </p:cNvSpPr>
          <p:nvPr>
            <p:ph type="ftr" sz="quarter" idx="31"/>
          </p:nvPr>
        </p:nvSpPr>
        <p:spPr/>
        <p:txBody>
          <a:bodyPr/>
          <a:lstStyle/>
          <a:p>
            <a:endParaRPr lang="en-US" dirty="0"/>
          </a:p>
        </p:txBody>
      </p:sp>
      <p:sp>
        <p:nvSpPr>
          <p:cNvPr id="14" name="Foliennummernplatzhalter 13">
            <a:extLst>
              <a:ext uri="{FF2B5EF4-FFF2-40B4-BE49-F238E27FC236}">
                <a16:creationId xmlns:a16="http://schemas.microsoft.com/office/drawing/2014/main" id="{7356AAB5-A944-571E-FA63-202D4B6F0E29}"/>
              </a:ext>
            </a:extLst>
          </p:cNvPr>
          <p:cNvSpPr>
            <a:spLocks noGrp="1"/>
          </p:cNvSpPr>
          <p:nvPr>
            <p:ph type="sldNum" sz="quarter" idx="32"/>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262456800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5_Persons: 1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8025019" y="4329113"/>
            <a:ext cx="2468212" cy="593211"/>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3" name="Textplatzhalter 21">
            <a:extLst>
              <a:ext uri="{FF2B5EF4-FFF2-40B4-BE49-F238E27FC236}">
                <a16:creationId xmlns:a16="http://schemas.microsoft.com/office/drawing/2014/main" id="{6A059382-AD3A-D144-A9B3-2F194599E9D3}"/>
              </a:ext>
            </a:extLst>
          </p:cNvPr>
          <p:cNvSpPr>
            <a:spLocks noGrp="1"/>
          </p:cNvSpPr>
          <p:nvPr>
            <p:ph type="body" sz="quarter" idx="14" hasCustomPrompt="1"/>
          </p:nvPr>
        </p:nvSpPr>
        <p:spPr>
          <a:xfrm>
            <a:off x="8025019"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 name="Titel 1">
            <a:extLst>
              <a:ext uri="{FF2B5EF4-FFF2-40B4-BE49-F238E27FC236}">
                <a16:creationId xmlns:a16="http://schemas.microsoft.com/office/drawing/2014/main" id="{2758D3AF-E4A6-5AE7-8F03-45E028E02C6D}"/>
              </a:ext>
            </a:extLst>
          </p:cNvPr>
          <p:cNvSpPr>
            <a:spLocks noGrp="1"/>
          </p:cNvSpPr>
          <p:nvPr>
            <p:ph type="title" hasCustomPrompt="1"/>
          </p:nvPr>
        </p:nvSpPr>
        <p:spPr/>
        <p:txBody>
          <a:bodyPr/>
          <a:lstStyle/>
          <a:p>
            <a:r>
              <a:rPr lang="de-DE" dirty="0" err="1"/>
              <a:t>Introducing</a:t>
            </a:r>
            <a:r>
              <a:rPr lang="de-DE" dirty="0"/>
              <a:t> a </a:t>
            </a:r>
            <a:r>
              <a:rPr lang="de-DE" dirty="0" err="1"/>
              <a:t>person</a:t>
            </a:r>
            <a:endParaRPr lang="en-US" dirty="0"/>
          </a:p>
        </p:txBody>
      </p:sp>
      <p:sp>
        <p:nvSpPr>
          <p:cNvPr id="12" name="Bildplatzhalter 10">
            <a:extLst>
              <a:ext uri="{FF2B5EF4-FFF2-40B4-BE49-F238E27FC236}">
                <a16:creationId xmlns:a16="http://schemas.microsoft.com/office/drawing/2014/main" id="{E0329A9F-2242-4DB3-7881-72CFCBD39165}"/>
              </a:ext>
            </a:extLst>
          </p:cNvPr>
          <p:cNvSpPr>
            <a:spLocks noGrp="1"/>
          </p:cNvSpPr>
          <p:nvPr>
            <p:ph type="pic" sz="quarter" idx="25" hasCustomPrompt="1"/>
          </p:nvPr>
        </p:nvSpPr>
        <p:spPr>
          <a:xfrm>
            <a:off x="8025019" y="1390689"/>
            <a:ext cx="2876400" cy="2876400"/>
          </a:xfrm>
          <a:prstGeom prst="ellipse">
            <a:avLst/>
          </a:prstGeom>
          <a:solidFill>
            <a:schemeClr val="tx2"/>
          </a:solidFill>
          <a:ln w="28575">
            <a:solidFill>
              <a:schemeClr val="tx1"/>
            </a:solidFill>
          </a:ln>
        </p:spPr>
        <p:txBody>
          <a:bodyPr>
            <a:normAutofit/>
          </a:bodyPr>
          <a:lstStyle>
            <a:lvl1pPr marL="612" indent="0">
              <a:buNone/>
              <a:defRPr sz="14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81C8E854-31D3-852A-D42C-CD3D172AC34E}"/>
              </a:ext>
            </a:extLst>
          </p:cNvPr>
          <p:cNvSpPr>
            <a:spLocks noGrp="1"/>
          </p:cNvSpPr>
          <p:nvPr>
            <p:ph type="ftr" sz="quarter" idx="26"/>
          </p:nvPr>
        </p:nvSpPr>
        <p:spPr/>
        <p:txBody>
          <a:bodyPr/>
          <a:lstStyle/>
          <a:p>
            <a:endParaRPr lang="en-US" dirty="0"/>
          </a:p>
        </p:txBody>
      </p:sp>
      <p:sp>
        <p:nvSpPr>
          <p:cNvPr id="7" name="Foliennummernplatzhalter 6">
            <a:extLst>
              <a:ext uri="{FF2B5EF4-FFF2-40B4-BE49-F238E27FC236}">
                <a16:creationId xmlns:a16="http://schemas.microsoft.com/office/drawing/2014/main" id="{C853F229-A10C-91FB-F88A-1E3ABEB492E8}"/>
              </a:ext>
            </a:extLst>
          </p:cNvPr>
          <p:cNvSpPr>
            <a:spLocks noGrp="1"/>
          </p:cNvSpPr>
          <p:nvPr>
            <p:ph type="sldNum" sz="quarter" idx="27"/>
          </p:nvPr>
        </p:nvSpPr>
        <p:spPr/>
        <p:txBody>
          <a:bodyPr/>
          <a:lstStyle/>
          <a:p>
            <a:fld id="{52689698-0BB7-BE4D-A8C0-0C9B085F3959}" type="slidenum">
              <a:rPr lang="de-DE" smtClean="0"/>
              <a:pPr/>
              <a:t>‹#›</a:t>
            </a:fld>
            <a:endParaRPr lang="de-DE" dirty="0"/>
          </a:p>
        </p:txBody>
      </p:sp>
      <p:sp>
        <p:nvSpPr>
          <p:cNvPr id="5" name="Textplatzhalter 13">
            <a:extLst>
              <a:ext uri="{FF2B5EF4-FFF2-40B4-BE49-F238E27FC236}">
                <a16:creationId xmlns:a16="http://schemas.microsoft.com/office/drawing/2014/main" id="{E23F5C69-0760-DBA3-254F-778C7664F5A5}"/>
              </a:ext>
            </a:extLst>
          </p:cNvPr>
          <p:cNvSpPr>
            <a:spLocks noGrp="1"/>
          </p:cNvSpPr>
          <p:nvPr>
            <p:ph type="body" sz="quarter" idx="35" hasCustomPrompt="1"/>
          </p:nvPr>
        </p:nvSpPr>
        <p:spPr>
          <a:xfrm>
            <a:off x="1019174" y="3614400"/>
            <a:ext cx="6084889" cy="2156400"/>
          </a:xfrm>
        </p:spPr>
        <p:txBody>
          <a:bodyPr/>
          <a:lstStyle/>
          <a:p>
            <a:pPr lvl="0"/>
            <a:r>
              <a:rPr lang="de-DE" dirty="0"/>
              <a:t>Space </a:t>
            </a:r>
            <a:r>
              <a:rPr lang="de-DE" dirty="0" err="1"/>
              <a:t>for</a:t>
            </a:r>
            <a:r>
              <a:rPr lang="de-DE" dirty="0"/>
              <a:t> </a:t>
            </a:r>
            <a:r>
              <a:rPr lang="de-DE" dirty="0" err="1"/>
              <a:t>project</a:t>
            </a:r>
            <a:r>
              <a:rPr lang="de-DE" dirty="0"/>
              <a:t> </a:t>
            </a:r>
            <a:r>
              <a:rPr lang="de-DE" dirty="0" err="1"/>
              <a:t>details</a:t>
            </a:r>
            <a:r>
              <a:rPr lang="de-DE" dirty="0"/>
              <a:t>, so </a:t>
            </a:r>
            <a:r>
              <a:rPr lang="de-DE" dirty="0" err="1"/>
              <a:t>everyone</a:t>
            </a:r>
            <a:r>
              <a:rPr lang="de-DE" dirty="0"/>
              <a:t> </a:t>
            </a:r>
            <a:r>
              <a:rPr lang="de-DE" dirty="0" err="1"/>
              <a:t>knows</a:t>
            </a:r>
            <a:r>
              <a:rPr lang="de-DE" dirty="0"/>
              <a:t> </a:t>
            </a:r>
            <a:r>
              <a:rPr lang="de-DE" dirty="0" err="1"/>
              <a:t>what</a:t>
            </a:r>
            <a:r>
              <a:rPr lang="de-DE" dirty="0"/>
              <a:t> </a:t>
            </a:r>
            <a:r>
              <a:rPr lang="de-DE" dirty="0" err="1"/>
              <a:t>it’s</a:t>
            </a:r>
            <a:r>
              <a:rPr lang="de-DE" dirty="0"/>
              <a:t> all </a:t>
            </a:r>
            <a:r>
              <a:rPr lang="de-DE" dirty="0" err="1"/>
              <a:t>about</a:t>
            </a:r>
            <a:endParaRPr lang="de-DE" dirty="0"/>
          </a:p>
        </p:txBody>
      </p:sp>
    </p:spTree>
    <p:extLst>
      <p:ext uri="{BB962C8B-B14F-4D97-AF65-F5344CB8AC3E}">
        <p14:creationId xmlns:p14="http://schemas.microsoft.com/office/powerpoint/2010/main" val="128614754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_Persons: 2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5" name="Titel 4">
            <a:extLst>
              <a:ext uri="{FF2B5EF4-FFF2-40B4-BE49-F238E27FC236}">
                <a16:creationId xmlns:a16="http://schemas.microsoft.com/office/drawing/2014/main" id="{1039CDCD-BC04-95C5-0294-1EFD42B614C4}"/>
              </a:ext>
            </a:extLst>
          </p:cNvPr>
          <p:cNvSpPr>
            <a:spLocks noGrp="1"/>
          </p:cNvSpPr>
          <p:nvPr>
            <p:ph type="title" hasCustomPrompt="1"/>
          </p:nvPr>
        </p:nvSpPr>
        <p:spPr/>
        <p:txBody>
          <a:bodyPr/>
          <a:lstStyle/>
          <a:p>
            <a:r>
              <a:rPr lang="de-DE"/>
              <a:t>Introducing people</a:t>
            </a:r>
            <a:endParaRPr lang="en-US"/>
          </a:p>
        </p:txBody>
      </p:sp>
      <p:sp>
        <p:nvSpPr>
          <p:cNvPr id="6" name="Textplatzhalter 21">
            <a:extLst>
              <a:ext uri="{FF2B5EF4-FFF2-40B4-BE49-F238E27FC236}">
                <a16:creationId xmlns:a16="http://schemas.microsoft.com/office/drawing/2014/main" id="{2EC6FF47-E3CB-B89E-0B21-CA219CF29120}"/>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8" name="Textplatzhalter 21">
            <a:extLst>
              <a:ext uri="{FF2B5EF4-FFF2-40B4-BE49-F238E27FC236}">
                <a16:creationId xmlns:a16="http://schemas.microsoft.com/office/drawing/2014/main" id="{796AFD57-6F89-9E80-8606-950CA5E93FFC}"/>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0" name="Textplatzhalter 21">
            <a:extLst>
              <a:ext uri="{FF2B5EF4-FFF2-40B4-BE49-F238E27FC236}">
                <a16:creationId xmlns:a16="http://schemas.microsoft.com/office/drawing/2014/main" id="{31C7F8B8-B126-84F4-E75C-B69418E4D0B3}"/>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2" name="Textplatzhalter 21">
            <a:extLst>
              <a:ext uri="{FF2B5EF4-FFF2-40B4-BE49-F238E27FC236}">
                <a16:creationId xmlns:a16="http://schemas.microsoft.com/office/drawing/2014/main" id="{79CCADD2-71FF-471E-CF68-DD9C7329B4BB}"/>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7" name="Bildplatzhalter 10">
            <a:extLst>
              <a:ext uri="{FF2B5EF4-FFF2-40B4-BE49-F238E27FC236}">
                <a16:creationId xmlns:a16="http://schemas.microsoft.com/office/drawing/2014/main" id="{F69C6113-3E54-FCD4-B8AD-307DD53F8DC0}"/>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8" name="Bildplatzhalter 10">
            <a:extLst>
              <a:ext uri="{FF2B5EF4-FFF2-40B4-BE49-F238E27FC236}">
                <a16:creationId xmlns:a16="http://schemas.microsoft.com/office/drawing/2014/main" id="{A98A7E99-873B-0373-902D-CB7D54E027F5}"/>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9" name="Fußzeilenplatzhalter 8">
            <a:extLst>
              <a:ext uri="{FF2B5EF4-FFF2-40B4-BE49-F238E27FC236}">
                <a16:creationId xmlns:a16="http://schemas.microsoft.com/office/drawing/2014/main" id="{B5D9FA28-6C60-DE70-FD73-050882AD4DA7}"/>
              </a:ext>
            </a:extLst>
          </p:cNvPr>
          <p:cNvSpPr>
            <a:spLocks noGrp="1"/>
          </p:cNvSpPr>
          <p:nvPr>
            <p:ph type="ftr" sz="quarter" idx="33"/>
          </p:nvPr>
        </p:nvSpPr>
        <p:spPr/>
        <p:txBody>
          <a:bodyPr/>
          <a:lstStyle/>
          <a:p>
            <a:endParaRPr lang="en-US" dirty="0"/>
          </a:p>
        </p:txBody>
      </p:sp>
      <p:sp>
        <p:nvSpPr>
          <p:cNvPr id="11" name="Foliennummernplatzhalter 10">
            <a:extLst>
              <a:ext uri="{FF2B5EF4-FFF2-40B4-BE49-F238E27FC236}">
                <a16:creationId xmlns:a16="http://schemas.microsoft.com/office/drawing/2014/main" id="{813304BF-03D9-1F36-07A9-BC9769EC28EB}"/>
              </a:ext>
            </a:extLst>
          </p:cNvPr>
          <p:cNvSpPr>
            <a:spLocks noGrp="1"/>
          </p:cNvSpPr>
          <p:nvPr>
            <p:ph type="sldNum" sz="quarter" idx="34"/>
          </p:nvPr>
        </p:nvSpPr>
        <p:spPr/>
        <p:txBody>
          <a:bodyPr/>
          <a:lstStyle/>
          <a:p>
            <a:fld id="{52689698-0BB7-BE4D-A8C0-0C9B085F3959}" type="slidenum">
              <a:rPr lang="de-DE" smtClean="0"/>
              <a:pPr/>
              <a:t>‹#›</a:t>
            </a:fld>
            <a:endParaRPr lang="de-DE" dirty="0"/>
          </a:p>
        </p:txBody>
      </p:sp>
      <p:sp>
        <p:nvSpPr>
          <p:cNvPr id="14" name="Textplatzhalter 13">
            <a:extLst>
              <a:ext uri="{FF2B5EF4-FFF2-40B4-BE49-F238E27FC236}">
                <a16:creationId xmlns:a16="http://schemas.microsoft.com/office/drawing/2014/main" id="{66EF61B2-82C5-95D1-AD18-1604372CCFEB}"/>
              </a:ext>
            </a:extLst>
          </p:cNvPr>
          <p:cNvSpPr>
            <a:spLocks noGrp="1"/>
          </p:cNvSpPr>
          <p:nvPr>
            <p:ph type="body" sz="quarter" idx="35" hasCustomPrompt="1"/>
          </p:nvPr>
        </p:nvSpPr>
        <p:spPr>
          <a:xfrm>
            <a:off x="1019174" y="3614400"/>
            <a:ext cx="4068763" cy="2156400"/>
          </a:xfrm>
        </p:spPr>
        <p:txBody>
          <a:bodyPr/>
          <a:lstStyle/>
          <a:p>
            <a:pPr lvl="0"/>
            <a:r>
              <a:rPr lang="de-DE"/>
              <a:t>Space for project details, so everyone knows what it’s all about</a:t>
            </a:r>
          </a:p>
        </p:txBody>
      </p:sp>
    </p:spTree>
    <p:extLst>
      <p:ext uri="{BB962C8B-B14F-4D97-AF65-F5344CB8AC3E}">
        <p14:creationId xmlns:p14="http://schemas.microsoft.com/office/powerpoint/2010/main" val="164283396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5_Persons: 3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09D56701-EB91-27F4-4F69-458F424C30DD}"/>
              </a:ext>
            </a:extLst>
          </p:cNvPr>
          <p:cNvSpPr>
            <a:spLocks noGrp="1"/>
          </p:cNvSpPr>
          <p:nvPr>
            <p:ph type="title" hasCustomPrompt="1"/>
          </p:nvPr>
        </p:nvSpPr>
        <p:spPr/>
        <p:txBody>
          <a:bodyPr/>
          <a:lstStyle/>
          <a:p>
            <a:r>
              <a:rPr lang="de-DE"/>
              <a:t>Introducing (more) people</a:t>
            </a:r>
            <a:endParaRPr lang="en-US"/>
          </a:p>
        </p:txBody>
      </p:sp>
      <p:sp>
        <p:nvSpPr>
          <p:cNvPr id="6" name="Textplatzhalter 21">
            <a:extLst>
              <a:ext uri="{FF2B5EF4-FFF2-40B4-BE49-F238E27FC236}">
                <a16:creationId xmlns:a16="http://schemas.microsoft.com/office/drawing/2014/main" id="{CBF1BF80-5AF9-6691-9B05-93672A1F9A2C}"/>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0" name="Textplatzhalter 21">
            <a:extLst>
              <a:ext uri="{FF2B5EF4-FFF2-40B4-BE49-F238E27FC236}">
                <a16:creationId xmlns:a16="http://schemas.microsoft.com/office/drawing/2014/main" id="{5562A0DE-9492-966A-0945-E9CEB180EA80}"/>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2" name="Textplatzhalter 21">
            <a:extLst>
              <a:ext uri="{FF2B5EF4-FFF2-40B4-BE49-F238E27FC236}">
                <a16:creationId xmlns:a16="http://schemas.microsoft.com/office/drawing/2014/main" id="{A0815DA8-CF73-2AB5-6E5A-91CABDFE678E}"/>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3" name="Textplatzhalter 21">
            <a:extLst>
              <a:ext uri="{FF2B5EF4-FFF2-40B4-BE49-F238E27FC236}">
                <a16:creationId xmlns:a16="http://schemas.microsoft.com/office/drawing/2014/main" id="{25F5ABB0-E538-114C-12B7-47D62C71FBEF}"/>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4" name="Textplatzhalter 21">
            <a:extLst>
              <a:ext uri="{FF2B5EF4-FFF2-40B4-BE49-F238E27FC236}">
                <a16:creationId xmlns:a16="http://schemas.microsoft.com/office/drawing/2014/main" id="{39A327C0-E0B8-B17A-B792-164CEB59FDD5}"/>
              </a:ext>
            </a:extLst>
          </p:cNvPr>
          <p:cNvSpPr>
            <a:spLocks noGrp="1"/>
          </p:cNvSpPr>
          <p:nvPr>
            <p:ph type="body" sz="quarter" idx="20" hasCustomPrompt="1"/>
          </p:nvPr>
        </p:nvSpPr>
        <p:spPr>
          <a:xfrm>
            <a:off x="3580738"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5" name="Textplatzhalter 21">
            <a:extLst>
              <a:ext uri="{FF2B5EF4-FFF2-40B4-BE49-F238E27FC236}">
                <a16:creationId xmlns:a16="http://schemas.microsoft.com/office/drawing/2014/main" id="{6E839AAC-F255-0085-A280-7860D3BAD3BC}"/>
              </a:ext>
            </a:extLst>
          </p:cNvPr>
          <p:cNvSpPr>
            <a:spLocks noGrp="1"/>
          </p:cNvSpPr>
          <p:nvPr>
            <p:ph type="body" sz="quarter" idx="21" hasCustomPrompt="1"/>
          </p:nvPr>
        </p:nvSpPr>
        <p:spPr>
          <a:xfrm>
            <a:off x="3580738"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8" name="Bildplatzhalter 10">
            <a:extLst>
              <a:ext uri="{FF2B5EF4-FFF2-40B4-BE49-F238E27FC236}">
                <a16:creationId xmlns:a16="http://schemas.microsoft.com/office/drawing/2014/main" id="{85365C70-BB34-AE11-1554-6C510CFCF707}"/>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9" name="Bildplatzhalter 10">
            <a:extLst>
              <a:ext uri="{FF2B5EF4-FFF2-40B4-BE49-F238E27FC236}">
                <a16:creationId xmlns:a16="http://schemas.microsoft.com/office/drawing/2014/main" id="{2E01B0A9-1C35-43A2-4E6B-712A33E5647A}"/>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20" name="Bildplatzhalter 10">
            <a:extLst>
              <a:ext uri="{FF2B5EF4-FFF2-40B4-BE49-F238E27FC236}">
                <a16:creationId xmlns:a16="http://schemas.microsoft.com/office/drawing/2014/main" id="{FE92C5E4-DE0A-456A-DCC8-B2EC4E0A5F1C}"/>
              </a:ext>
            </a:extLst>
          </p:cNvPr>
          <p:cNvSpPr>
            <a:spLocks noGrp="1"/>
          </p:cNvSpPr>
          <p:nvPr>
            <p:ph type="pic" sz="quarter" idx="33" hasCustomPrompt="1"/>
          </p:nvPr>
        </p:nvSpPr>
        <p:spPr>
          <a:xfrm>
            <a:off x="3580738"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8" name="Fußzeilenplatzhalter 7">
            <a:extLst>
              <a:ext uri="{FF2B5EF4-FFF2-40B4-BE49-F238E27FC236}">
                <a16:creationId xmlns:a16="http://schemas.microsoft.com/office/drawing/2014/main" id="{464B17FB-5DE8-21EA-F66F-7F55D9A4338B}"/>
              </a:ext>
            </a:extLst>
          </p:cNvPr>
          <p:cNvSpPr>
            <a:spLocks noGrp="1"/>
          </p:cNvSpPr>
          <p:nvPr>
            <p:ph type="ftr" sz="quarter" idx="34"/>
          </p:nvPr>
        </p:nvSpPr>
        <p:spPr/>
        <p:txBody>
          <a:bodyPr/>
          <a:lstStyle/>
          <a:p>
            <a:endParaRPr lang="en-US" dirty="0"/>
          </a:p>
        </p:txBody>
      </p:sp>
      <p:sp>
        <p:nvSpPr>
          <p:cNvPr id="9" name="Foliennummernplatzhalter 8">
            <a:extLst>
              <a:ext uri="{FF2B5EF4-FFF2-40B4-BE49-F238E27FC236}">
                <a16:creationId xmlns:a16="http://schemas.microsoft.com/office/drawing/2014/main" id="{21606469-712D-07A5-48ED-7AADA35006A5}"/>
              </a:ext>
            </a:extLst>
          </p:cNvPr>
          <p:cNvSpPr>
            <a:spLocks noGrp="1"/>
          </p:cNvSpPr>
          <p:nvPr>
            <p:ph type="sldNum" sz="quarter" idx="35"/>
          </p:nvPr>
        </p:nvSpPr>
        <p:spPr/>
        <p:txBody>
          <a:bodyPr/>
          <a:lstStyle/>
          <a:p>
            <a:fld id="{52689698-0BB7-BE4D-A8C0-0C9B085F3959}" type="slidenum">
              <a:rPr lang="de-DE" smtClean="0"/>
              <a:pPr/>
              <a:t>‹#›</a:t>
            </a:fld>
            <a:endParaRPr lang="de-DE" dirty="0"/>
          </a:p>
        </p:txBody>
      </p:sp>
      <p:sp>
        <p:nvSpPr>
          <p:cNvPr id="16" name="Textplatzhalter 15">
            <a:extLst>
              <a:ext uri="{FF2B5EF4-FFF2-40B4-BE49-F238E27FC236}">
                <a16:creationId xmlns:a16="http://schemas.microsoft.com/office/drawing/2014/main" id="{72F262EC-570B-0418-F62D-BF5C3750ED78}"/>
              </a:ext>
            </a:extLst>
          </p:cNvPr>
          <p:cNvSpPr>
            <a:spLocks noGrp="1"/>
          </p:cNvSpPr>
          <p:nvPr>
            <p:ph type="body" sz="quarter" idx="36" hasCustomPrompt="1"/>
          </p:nvPr>
        </p:nvSpPr>
        <p:spPr>
          <a:xfrm>
            <a:off x="1019174" y="3614400"/>
            <a:ext cx="2016125" cy="2156400"/>
          </a:xfrm>
        </p:spPr>
        <p:txBody>
          <a:bodyPr/>
          <a:lstStyle/>
          <a:p>
            <a:pPr lvl="0"/>
            <a:r>
              <a:rPr lang="de-DE"/>
              <a:t>Space for project details, so everyone knows what it’s all about</a:t>
            </a:r>
          </a:p>
        </p:txBody>
      </p:sp>
    </p:spTree>
    <p:extLst>
      <p:ext uri="{BB962C8B-B14F-4D97-AF65-F5344CB8AC3E}">
        <p14:creationId xmlns:p14="http://schemas.microsoft.com/office/powerpoint/2010/main" val="354024403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5_Persons: 4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3" name="Textplatzhalter 21">
            <a:extLst>
              <a:ext uri="{FF2B5EF4-FFF2-40B4-BE49-F238E27FC236}">
                <a16:creationId xmlns:a16="http://schemas.microsoft.com/office/drawing/2014/main" id="{6A059382-AD3A-D144-A9B3-2F194599E9D3}"/>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7" name="Textplatzhalter 21">
            <a:extLst>
              <a:ext uri="{FF2B5EF4-FFF2-40B4-BE49-F238E27FC236}">
                <a16:creationId xmlns:a16="http://schemas.microsoft.com/office/drawing/2014/main" id="{B1A647CC-E23A-5A4A-9E4E-99FB8C30922C}"/>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8" name="Textplatzhalter 21">
            <a:extLst>
              <a:ext uri="{FF2B5EF4-FFF2-40B4-BE49-F238E27FC236}">
                <a16:creationId xmlns:a16="http://schemas.microsoft.com/office/drawing/2014/main" id="{D594CCE8-0A6B-E848-B917-5D4DBC539F15}"/>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9" name="Textplatzhalter 21">
            <a:extLst>
              <a:ext uri="{FF2B5EF4-FFF2-40B4-BE49-F238E27FC236}">
                <a16:creationId xmlns:a16="http://schemas.microsoft.com/office/drawing/2014/main" id="{383FBEC5-4D80-EF41-AC13-AB0DB3FA69CB}"/>
              </a:ext>
            </a:extLst>
          </p:cNvPr>
          <p:cNvSpPr>
            <a:spLocks noGrp="1"/>
          </p:cNvSpPr>
          <p:nvPr>
            <p:ph type="body" sz="quarter" idx="20" hasCustomPrompt="1"/>
          </p:nvPr>
        </p:nvSpPr>
        <p:spPr>
          <a:xfrm>
            <a:off x="3580738"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30" name="Textplatzhalter 21">
            <a:extLst>
              <a:ext uri="{FF2B5EF4-FFF2-40B4-BE49-F238E27FC236}">
                <a16:creationId xmlns:a16="http://schemas.microsoft.com/office/drawing/2014/main" id="{F3E9B06F-225C-124F-99A9-C1C794D828B0}"/>
              </a:ext>
            </a:extLst>
          </p:cNvPr>
          <p:cNvSpPr>
            <a:spLocks noGrp="1"/>
          </p:cNvSpPr>
          <p:nvPr>
            <p:ph type="body" sz="quarter" idx="21" hasCustomPrompt="1"/>
          </p:nvPr>
        </p:nvSpPr>
        <p:spPr>
          <a:xfrm>
            <a:off x="3580738"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31" name="Textplatzhalter 21">
            <a:extLst>
              <a:ext uri="{FF2B5EF4-FFF2-40B4-BE49-F238E27FC236}">
                <a16:creationId xmlns:a16="http://schemas.microsoft.com/office/drawing/2014/main" id="{C54BD6D5-D099-9D42-B32A-FB08D790B2E3}"/>
              </a:ext>
            </a:extLst>
          </p:cNvPr>
          <p:cNvSpPr>
            <a:spLocks noGrp="1"/>
          </p:cNvSpPr>
          <p:nvPr>
            <p:ph type="body" sz="quarter" idx="22" hasCustomPrompt="1"/>
          </p:nvPr>
        </p:nvSpPr>
        <p:spPr>
          <a:xfrm>
            <a:off x="1018800"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32" name="Textplatzhalter 21">
            <a:extLst>
              <a:ext uri="{FF2B5EF4-FFF2-40B4-BE49-F238E27FC236}">
                <a16:creationId xmlns:a16="http://schemas.microsoft.com/office/drawing/2014/main" id="{3BC54120-3A3D-F84D-B43C-E3BAF533671D}"/>
              </a:ext>
            </a:extLst>
          </p:cNvPr>
          <p:cNvSpPr>
            <a:spLocks noGrp="1"/>
          </p:cNvSpPr>
          <p:nvPr>
            <p:ph type="body" sz="quarter" idx="23" hasCustomPrompt="1"/>
          </p:nvPr>
        </p:nvSpPr>
        <p:spPr>
          <a:xfrm>
            <a:off x="1018800"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 name="Titel 1">
            <a:extLst>
              <a:ext uri="{FF2B5EF4-FFF2-40B4-BE49-F238E27FC236}">
                <a16:creationId xmlns:a16="http://schemas.microsoft.com/office/drawing/2014/main" id="{B9F7197E-1618-B50B-28A8-A09058BE297B}"/>
              </a:ext>
            </a:extLst>
          </p:cNvPr>
          <p:cNvSpPr>
            <a:spLocks noGrp="1"/>
          </p:cNvSpPr>
          <p:nvPr>
            <p:ph type="title" hasCustomPrompt="1"/>
          </p:nvPr>
        </p:nvSpPr>
        <p:spPr/>
        <p:txBody>
          <a:bodyPr/>
          <a:lstStyle/>
          <a:p>
            <a:r>
              <a:rPr lang="de-DE"/>
              <a:t>Introducing (more) people</a:t>
            </a:r>
            <a:endParaRPr lang="en-US"/>
          </a:p>
        </p:txBody>
      </p:sp>
      <p:sp>
        <p:nvSpPr>
          <p:cNvPr id="9" name="Bildplatzhalter 10">
            <a:extLst>
              <a:ext uri="{FF2B5EF4-FFF2-40B4-BE49-F238E27FC236}">
                <a16:creationId xmlns:a16="http://schemas.microsoft.com/office/drawing/2014/main" id="{84974416-CD7E-F638-4A33-F6AFB1972643}"/>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0" name="Bildplatzhalter 10">
            <a:extLst>
              <a:ext uri="{FF2B5EF4-FFF2-40B4-BE49-F238E27FC236}">
                <a16:creationId xmlns:a16="http://schemas.microsoft.com/office/drawing/2014/main" id="{C1BE539A-3A46-8521-4248-F5B1B3D9B810}"/>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1" name="Bildplatzhalter 10">
            <a:extLst>
              <a:ext uri="{FF2B5EF4-FFF2-40B4-BE49-F238E27FC236}">
                <a16:creationId xmlns:a16="http://schemas.microsoft.com/office/drawing/2014/main" id="{375C9330-BBBD-B777-9608-F6338DB8C288}"/>
              </a:ext>
            </a:extLst>
          </p:cNvPr>
          <p:cNvSpPr>
            <a:spLocks noGrp="1"/>
          </p:cNvSpPr>
          <p:nvPr>
            <p:ph type="pic" sz="quarter" idx="33" hasCustomPrompt="1"/>
          </p:nvPr>
        </p:nvSpPr>
        <p:spPr>
          <a:xfrm>
            <a:off x="3580738"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3" name="Bildplatzhalter 10">
            <a:extLst>
              <a:ext uri="{FF2B5EF4-FFF2-40B4-BE49-F238E27FC236}">
                <a16:creationId xmlns:a16="http://schemas.microsoft.com/office/drawing/2014/main" id="{ABAE4399-78D1-B364-B63C-CB5D1C65DF44}"/>
              </a:ext>
            </a:extLst>
          </p:cNvPr>
          <p:cNvSpPr>
            <a:spLocks noGrp="1"/>
          </p:cNvSpPr>
          <p:nvPr>
            <p:ph type="pic" sz="quarter" idx="34" hasCustomPrompt="1"/>
          </p:nvPr>
        </p:nvSpPr>
        <p:spPr>
          <a:xfrm>
            <a:off x="1018800"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E167B8FB-FE4E-32C3-898C-D0D84C4EAB23}"/>
              </a:ext>
            </a:extLst>
          </p:cNvPr>
          <p:cNvSpPr>
            <a:spLocks noGrp="1"/>
          </p:cNvSpPr>
          <p:nvPr>
            <p:ph type="ftr" sz="quarter" idx="35"/>
          </p:nvPr>
        </p:nvSpPr>
        <p:spPr/>
        <p:txBody>
          <a:bodyPr/>
          <a:lstStyle/>
          <a:p>
            <a:endParaRPr lang="en-US" dirty="0"/>
          </a:p>
        </p:txBody>
      </p:sp>
      <p:sp>
        <p:nvSpPr>
          <p:cNvPr id="7" name="Foliennummernplatzhalter 6">
            <a:extLst>
              <a:ext uri="{FF2B5EF4-FFF2-40B4-BE49-F238E27FC236}">
                <a16:creationId xmlns:a16="http://schemas.microsoft.com/office/drawing/2014/main" id="{615AAAE8-6984-4B22-23D4-29303EFDD6CD}"/>
              </a:ext>
            </a:extLst>
          </p:cNvPr>
          <p:cNvSpPr>
            <a:spLocks noGrp="1"/>
          </p:cNvSpPr>
          <p:nvPr>
            <p:ph type="sldNum" sz="quarter" idx="36"/>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393339902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Table of Content – ligh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1629FA1-2021-6F53-2153-C869E181592C}"/>
              </a:ext>
            </a:extLst>
          </p:cNvPr>
          <p:cNvSpPr/>
          <p:nvPr userDrawn="1"/>
        </p:nvSpPr>
        <p:spPr>
          <a:xfrm>
            <a:off x="5087938" y="1"/>
            <a:ext cx="710405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16" name="Gerade Verbindung 15">
            <a:extLst>
              <a:ext uri="{FF2B5EF4-FFF2-40B4-BE49-F238E27FC236}">
                <a16:creationId xmlns:a16="http://schemas.microsoft.com/office/drawing/2014/main" id="{14FDF1F1-3429-7A42-84C6-01D7F4CC1581}"/>
              </a:ext>
            </a:extLst>
          </p:cNvPr>
          <p:cNvCxnSpPr>
            <a:cxnSpLocks/>
          </p:cNvCxnSpPr>
          <p:nvPr userDrawn="1"/>
        </p:nvCxnSpPr>
        <p:spPr>
          <a:xfrm flipV="1">
            <a:off x="5087938"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3">
            <a:extLst>
              <a:ext uri="{FF2B5EF4-FFF2-40B4-BE49-F238E27FC236}">
                <a16:creationId xmlns:a16="http://schemas.microsoft.com/office/drawing/2014/main" id="{FBCDA0F7-EDEC-9584-587F-8127ED3AFFCD}"/>
              </a:ext>
            </a:extLst>
          </p:cNvPr>
          <p:cNvSpPr>
            <a:spLocks noGrp="1"/>
          </p:cNvSpPr>
          <p:nvPr>
            <p:ph type="body" sz="quarter" idx="13" hasCustomPrompt="1"/>
          </p:nvPr>
        </p:nvSpPr>
        <p:spPr>
          <a:xfrm>
            <a:off x="5267938" y="1090799"/>
            <a:ext cx="5904878" cy="4680000"/>
          </a:xfrm>
        </p:spPr>
        <p:txBody>
          <a:bodyPr/>
          <a:lstStyle>
            <a:lvl1pPr marL="539750" indent="-539750">
              <a:buFont typeface="+mj-lt"/>
              <a:buAutoNum type="romanUcPeriod"/>
              <a:tabLst/>
              <a:defRPr/>
            </a:lvl1pPr>
            <a:lvl2pPr marL="971550" indent="-250825">
              <a:tabLst/>
              <a:defRPr/>
            </a:lvl2pPr>
            <a:lvl3pPr marL="1332000" indent="-250825">
              <a:tabLst/>
              <a:defRPr/>
            </a:lvl3pPr>
            <a:lvl4pPr marL="1690688" indent="-252000">
              <a:tabLst/>
              <a:defRPr/>
            </a:lvl4pPr>
            <a:lvl5pPr marL="2052000" indent="-250825">
              <a:tabLst/>
              <a:defRPr/>
            </a:lvl5pPr>
          </a:lstStyle>
          <a:p>
            <a:pPr lvl="0"/>
            <a:r>
              <a:rPr lang="de-DE" dirty="0"/>
              <a:t>Space </a:t>
            </a:r>
            <a:r>
              <a:rPr lang="de-DE" dirty="0" err="1"/>
              <a:t>for</a:t>
            </a:r>
            <a:r>
              <a:rPr lang="de-DE" dirty="0"/>
              <a:t> </a:t>
            </a:r>
            <a:r>
              <a:rPr lang="de-DE" dirty="0" err="1"/>
              <a:t>your</a:t>
            </a:r>
            <a:r>
              <a:rPr lang="de-DE" dirty="0"/>
              <a:t> </a:t>
            </a:r>
            <a:r>
              <a:rPr lang="de-DE" dirty="0" err="1"/>
              <a:t>table</a:t>
            </a:r>
            <a:r>
              <a:rPr lang="de-DE" dirty="0"/>
              <a:t> </a:t>
            </a:r>
            <a:r>
              <a:rPr lang="de-DE" dirty="0" err="1"/>
              <a:t>of</a:t>
            </a:r>
            <a:r>
              <a:rPr lang="de-DE" dirty="0"/>
              <a:t> </a:t>
            </a:r>
            <a:r>
              <a:rPr lang="de-DE" dirty="0" err="1"/>
              <a:t>contents</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4">
            <a:extLst>
              <a:ext uri="{FF2B5EF4-FFF2-40B4-BE49-F238E27FC236}">
                <a16:creationId xmlns:a16="http://schemas.microsoft.com/office/drawing/2014/main" id="{7BDFB64F-6C1A-4B99-7FDB-E94CDFDD8D36}"/>
              </a:ext>
            </a:extLst>
          </p:cNvPr>
          <p:cNvSpPr>
            <a:spLocks noGrp="1"/>
          </p:cNvSpPr>
          <p:nvPr>
            <p:ph type="body" sz="quarter" idx="14" hasCustomPrompt="1"/>
          </p:nvPr>
        </p:nvSpPr>
        <p:spPr>
          <a:xfrm>
            <a:off x="1028910" y="1090800"/>
            <a:ext cx="3879030" cy="2333956"/>
          </a:xfrm>
        </p:spPr>
        <p:txBody>
          <a:bodyPr>
            <a:noAutofit/>
          </a:bodyPr>
          <a:lstStyle>
            <a:lvl1pPr marL="0" indent="0">
              <a:buNone/>
              <a:defRPr sz="4800" b="1" i="0">
                <a:latin typeface="Montserrat ExtraBold" pitchFamily="2" charset="77"/>
              </a:defRPr>
            </a:lvl1pPr>
          </a:lstStyle>
          <a:p>
            <a:pPr lvl="0"/>
            <a:r>
              <a:rPr lang="de-DE" dirty="0"/>
              <a:t>Contents </a:t>
            </a:r>
            <a:r>
              <a:rPr lang="de-DE" dirty="0" err="1"/>
              <a:t>or</a:t>
            </a:r>
            <a:r>
              <a:rPr lang="de-DE" dirty="0"/>
              <a:t> title</a:t>
            </a:r>
          </a:p>
        </p:txBody>
      </p:sp>
    </p:spTree>
    <p:extLst>
      <p:ext uri="{BB962C8B-B14F-4D97-AF65-F5344CB8AC3E}">
        <p14:creationId xmlns:p14="http://schemas.microsoft.com/office/powerpoint/2010/main" val="150949889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5_Persons: Group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1018799" y="3614400"/>
            <a:ext cx="5076826" cy="2156400"/>
          </a:xfrm>
          <a:prstGeom prst="rect">
            <a:avLst/>
          </a:prstGeom>
        </p:spPr>
        <p:txBody>
          <a:bodyPr anchor="t"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err="1"/>
              <a:t>Names</a:t>
            </a:r>
            <a:r>
              <a:rPr lang="de-DE" dirty="0"/>
              <a:t> and </a:t>
            </a:r>
            <a:r>
              <a:rPr lang="de-DE" dirty="0" err="1"/>
              <a:t>positions</a:t>
            </a:r>
            <a:r>
              <a:rPr lang="de-DE" dirty="0"/>
              <a:t> </a:t>
            </a:r>
            <a:r>
              <a:rPr lang="de-DE" dirty="0" err="1"/>
              <a:t>of</a:t>
            </a:r>
            <a:r>
              <a:rPr lang="de-DE" dirty="0"/>
              <a:t> </a:t>
            </a:r>
            <a:r>
              <a:rPr lang="de-DE" dirty="0" err="1"/>
              <a:t>the</a:t>
            </a:r>
            <a:r>
              <a:rPr lang="de-DE" dirty="0"/>
              <a:t> </a:t>
            </a:r>
            <a:r>
              <a:rPr lang="de-DE" dirty="0" err="1"/>
              <a:t>people</a:t>
            </a:r>
            <a:r>
              <a:rPr lang="de-DE" dirty="0"/>
              <a:t> in </a:t>
            </a:r>
            <a:r>
              <a:rPr lang="de-DE" dirty="0" err="1"/>
              <a:t>the</a:t>
            </a:r>
            <a:r>
              <a:rPr lang="de-DE" dirty="0"/>
              <a:t> </a:t>
            </a:r>
            <a:r>
              <a:rPr lang="de-DE" dirty="0" err="1"/>
              <a:t>group</a:t>
            </a:r>
            <a:r>
              <a:rPr lang="de-DE" dirty="0"/>
              <a:t> </a:t>
            </a:r>
            <a:r>
              <a:rPr lang="de-DE" dirty="0" err="1"/>
              <a:t>photo</a:t>
            </a:r>
            <a:r>
              <a:rPr lang="de-DE" dirty="0"/>
              <a:t>.</a:t>
            </a:r>
          </a:p>
        </p:txBody>
      </p:sp>
      <p:sp>
        <p:nvSpPr>
          <p:cNvPr id="2" name="Titel 1">
            <a:extLst>
              <a:ext uri="{FF2B5EF4-FFF2-40B4-BE49-F238E27FC236}">
                <a16:creationId xmlns:a16="http://schemas.microsoft.com/office/drawing/2014/main" id="{59600E33-CC2B-060F-AFAA-85F0584B1299}"/>
              </a:ext>
            </a:extLst>
          </p:cNvPr>
          <p:cNvSpPr>
            <a:spLocks noGrp="1"/>
          </p:cNvSpPr>
          <p:nvPr>
            <p:ph type="title" hasCustomPrompt="1"/>
          </p:nvPr>
        </p:nvSpPr>
        <p:spPr/>
        <p:txBody>
          <a:bodyPr/>
          <a:lstStyle/>
          <a:p>
            <a:r>
              <a:rPr lang="de-DE"/>
              <a:t>Introducing a group</a:t>
            </a:r>
            <a:endParaRPr lang="en-US"/>
          </a:p>
        </p:txBody>
      </p:sp>
      <p:sp>
        <p:nvSpPr>
          <p:cNvPr id="10" name="Bildplatzhalter 10">
            <a:extLst>
              <a:ext uri="{FF2B5EF4-FFF2-40B4-BE49-F238E27FC236}">
                <a16:creationId xmlns:a16="http://schemas.microsoft.com/office/drawing/2014/main" id="{258B333E-D55D-51D4-B7B3-19A4F85C725B}"/>
              </a:ext>
            </a:extLst>
          </p:cNvPr>
          <p:cNvSpPr>
            <a:spLocks noGrp="1"/>
          </p:cNvSpPr>
          <p:nvPr>
            <p:ph type="pic" sz="quarter" idx="31" hasCustomPrompt="1"/>
          </p:nvPr>
        </p:nvSpPr>
        <p:spPr>
          <a:xfrm>
            <a:off x="7123294" y="1118518"/>
            <a:ext cx="3776400" cy="3776400"/>
          </a:xfrm>
          <a:prstGeom prst="ellipse">
            <a:avLst/>
          </a:prstGeom>
          <a:solidFill>
            <a:schemeClr val="tx2"/>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5C33937B-AB79-5463-CEA7-3B564D1C9918}"/>
              </a:ext>
            </a:extLst>
          </p:cNvPr>
          <p:cNvSpPr>
            <a:spLocks noGrp="1"/>
          </p:cNvSpPr>
          <p:nvPr>
            <p:ph type="ftr" sz="quarter" idx="32"/>
          </p:nvPr>
        </p:nvSpPr>
        <p:spPr/>
        <p:txBody>
          <a:bodyPr/>
          <a:lstStyle/>
          <a:p>
            <a:endParaRPr lang="en-US" dirty="0"/>
          </a:p>
        </p:txBody>
      </p:sp>
      <p:sp>
        <p:nvSpPr>
          <p:cNvPr id="8" name="Foliennummernplatzhalter 7">
            <a:extLst>
              <a:ext uri="{FF2B5EF4-FFF2-40B4-BE49-F238E27FC236}">
                <a16:creationId xmlns:a16="http://schemas.microsoft.com/office/drawing/2014/main" id="{A16EB96E-A81E-B294-6174-D322AFAE6586}"/>
              </a:ext>
            </a:extLst>
          </p:cNvPr>
          <p:cNvSpPr>
            <a:spLocks noGrp="1"/>
          </p:cNvSpPr>
          <p:nvPr>
            <p:ph type="sldNum" sz="quarter" idx="33"/>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80236DD6-B4C9-45D2-6641-B50E61A11061}"/>
              </a:ext>
            </a:extLst>
          </p:cNvPr>
          <p:cNvSpPr>
            <a:spLocks noGrp="1"/>
          </p:cNvSpPr>
          <p:nvPr>
            <p:ph type="body" sz="quarter" idx="34" hasCustomPrompt="1"/>
          </p:nvPr>
        </p:nvSpPr>
        <p:spPr>
          <a:xfrm>
            <a:off x="1018799" y="1090800"/>
            <a:ext cx="5077200" cy="2156400"/>
          </a:xfrm>
        </p:spPr>
        <p:txBody>
          <a:bodyPr anchor="b" anchorCtr="0"/>
          <a:lstStyle/>
          <a:p>
            <a:pPr lvl="0"/>
            <a:r>
              <a:rPr lang="de-DE"/>
              <a:t>Space for project details, so everyone knows what it’s all about</a:t>
            </a:r>
          </a:p>
        </p:txBody>
      </p:sp>
    </p:spTree>
    <p:extLst>
      <p:ext uri="{BB962C8B-B14F-4D97-AF65-F5344CB8AC3E}">
        <p14:creationId xmlns:p14="http://schemas.microsoft.com/office/powerpoint/2010/main" val="326421797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6_Closing: Contact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DDCF8-B947-B197-4432-A0A9FF450182}"/>
              </a:ext>
            </a:extLst>
          </p:cNvPr>
          <p:cNvSpPr>
            <a:spLocks noGrp="1"/>
          </p:cNvSpPr>
          <p:nvPr>
            <p:ph type="title" hasCustomPrompt="1"/>
          </p:nvPr>
        </p:nvSpPr>
        <p:spPr>
          <a:xfrm>
            <a:off x="1018800" y="180000"/>
            <a:ext cx="10154025" cy="539999"/>
          </a:xfrm>
        </p:spPr>
        <p:txBody>
          <a:bodyPr/>
          <a:lstStyle/>
          <a:p>
            <a:r>
              <a:rPr lang="de-DE" dirty="0"/>
              <a:t>Contact Information</a:t>
            </a:r>
            <a:endParaRPr lang="en-US" dirty="0"/>
          </a:p>
        </p:txBody>
      </p:sp>
      <p:sp>
        <p:nvSpPr>
          <p:cNvPr id="19" name="Textplatzhalter 18">
            <a:extLst>
              <a:ext uri="{FF2B5EF4-FFF2-40B4-BE49-F238E27FC236}">
                <a16:creationId xmlns:a16="http://schemas.microsoft.com/office/drawing/2014/main" id="{D3495DCF-3ACC-D8C8-CE0D-317788ECA5E0}"/>
              </a:ext>
            </a:extLst>
          </p:cNvPr>
          <p:cNvSpPr>
            <a:spLocks noGrp="1"/>
          </p:cNvSpPr>
          <p:nvPr>
            <p:ph type="body" sz="quarter" idx="24" hasCustomPrompt="1"/>
          </p:nvPr>
        </p:nvSpPr>
        <p:spPr>
          <a:xfrm>
            <a:off x="4103637" y="3614400"/>
            <a:ext cx="3476274" cy="2156400"/>
          </a:xfrm>
        </p:spPr>
        <p:txBody>
          <a:bodyPr bIns="0" anchor="t" anchorCtr="0">
            <a:noAutofit/>
          </a:bodyPr>
          <a:lstStyle>
            <a:lvl1pPr marL="612" indent="0">
              <a:lnSpc>
                <a:spcPct val="150000"/>
              </a:lnSpc>
              <a:buNone/>
              <a:defRPr sz="1600" b="0" i="0">
                <a:latin typeface="Montserrat" pitchFamily="2" charset="77"/>
              </a:defRPr>
            </a:lvl1pPr>
          </a:lstStyle>
          <a:p>
            <a:pPr lvl="0"/>
            <a:r>
              <a:rPr lang="de-DE" dirty="0"/>
              <a:t>E-Mail: 	optional</a:t>
            </a:r>
            <a:br>
              <a:rPr lang="de-DE" dirty="0"/>
            </a:br>
            <a:r>
              <a:rPr lang="de-DE" dirty="0"/>
              <a:t>Phone: 	optional</a:t>
            </a:r>
            <a:br>
              <a:rPr lang="de-DE" dirty="0"/>
            </a:br>
            <a:r>
              <a:rPr lang="de-DE" dirty="0"/>
              <a:t>Web: 	optional</a:t>
            </a:r>
            <a:br>
              <a:rPr lang="de-DE" dirty="0"/>
            </a:br>
            <a:r>
              <a:rPr lang="de-DE" dirty="0" err="1"/>
              <a:t>Gitlab</a:t>
            </a:r>
            <a:r>
              <a:rPr lang="de-DE" dirty="0"/>
              <a:t>: 	optional</a:t>
            </a:r>
            <a:br>
              <a:rPr lang="de-DE" dirty="0"/>
            </a:br>
            <a:r>
              <a:rPr lang="de-DE" dirty="0"/>
              <a:t>Twitter: 	optional</a:t>
            </a:r>
            <a:endParaRPr lang="en-US" dirty="0"/>
          </a:p>
        </p:txBody>
      </p:sp>
      <p:sp>
        <p:nvSpPr>
          <p:cNvPr id="21" name="Textplatzhalter 21">
            <a:extLst>
              <a:ext uri="{FF2B5EF4-FFF2-40B4-BE49-F238E27FC236}">
                <a16:creationId xmlns:a16="http://schemas.microsoft.com/office/drawing/2014/main" id="{F5D92A5B-0A9B-898B-768D-126525624DAE}"/>
              </a:ext>
            </a:extLst>
          </p:cNvPr>
          <p:cNvSpPr>
            <a:spLocks noGrp="1"/>
          </p:cNvSpPr>
          <p:nvPr>
            <p:ph type="body" sz="quarter" idx="13" hasCustomPrompt="1"/>
          </p:nvPr>
        </p:nvSpPr>
        <p:spPr>
          <a:xfrm>
            <a:off x="4103637" y="2045490"/>
            <a:ext cx="5528913"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a:t>
            </a:r>
            <a:r>
              <a:rPr lang="de-DE" dirty="0" err="1"/>
              <a:t>Name </a:t>
            </a:r>
            <a:r>
              <a:rPr lang="de-DE" dirty="0"/>
              <a:t>Surname</a:t>
            </a:r>
          </a:p>
        </p:txBody>
      </p:sp>
      <p:sp>
        <p:nvSpPr>
          <p:cNvPr id="22" name="Textplatzhalter 21">
            <a:extLst>
              <a:ext uri="{FF2B5EF4-FFF2-40B4-BE49-F238E27FC236}">
                <a16:creationId xmlns:a16="http://schemas.microsoft.com/office/drawing/2014/main" id="{13863774-5EE4-77F2-A1CF-E124EC2847D4}"/>
              </a:ext>
            </a:extLst>
          </p:cNvPr>
          <p:cNvSpPr>
            <a:spLocks noGrp="1"/>
          </p:cNvSpPr>
          <p:nvPr>
            <p:ph type="body" sz="quarter" idx="14" hasCustomPrompt="1"/>
          </p:nvPr>
        </p:nvSpPr>
        <p:spPr>
          <a:xfrm>
            <a:off x="4103638" y="2674882"/>
            <a:ext cx="5528912" cy="574731"/>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cxnSp>
        <p:nvCxnSpPr>
          <p:cNvPr id="5" name="Gerade Verbindung 4">
            <a:extLst>
              <a:ext uri="{FF2B5EF4-FFF2-40B4-BE49-F238E27FC236}">
                <a16:creationId xmlns:a16="http://schemas.microsoft.com/office/drawing/2014/main" id="{CEA11241-F282-D387-F7B8-1E187E888CE6}"/>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7" name="Bildplatzhalter 10">
            <a:extLst>
              <a:ext uri="{FF2B5EF4-FFF2-40B4-BE49-F238E27FC236}">
                <a16:creationId xmlns:a16="http://schemas.microsoft.com/office/drawing/2014/main" id="{54ECDB36-AC46-1DD0-697E-5E8FFDF3CFB4}"/>
              </a:ext>
            </a:extLst>
          </p:cNvPr>
          <p:cNvSpPr>
            <a:spLocks noGrp="1"/>
          </p:cNvSpPr>
          <p:nvPr>
            <p:ph type="pic" sz="quarter" idx="25" hasCustomPrompt="1"/>
          </p:nvPr>
        </p:nvSpPr>
        <p:spPr>
          <a:xfrm>
            <a:off x="1059689" y="1390689"/>
            <a:ext cx="2876400" cy="2876400"/>
          </a:xfrm>
          <a:prstGeom prst="ellipse">
            <a:avLst/>
          </a:prstGeom>
          <a:solidFill>
            <a:schemeClr val="tx2"/>
          </a:solidFill>
          <a:ln w="28575">
            <a:solidFill>
              <a:schemeClr val="tx1"/>
            </a:solidFill>
          </a:ln>
        </p:spPr>
        <p:txBody>
          <a:bodyPr>
            <a:normAutofit/>
          </a:bodyPr>
          <a:lstStyle>
            <a:lvl1pPr marL="612" indent="0">
              <a:buNone/>
              <a:defRPr sz="14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B15E9BE6-3E62-3D6E-6906-D22EFAAD0F45}"/>
              </a:ext>
            </a:extLst>
          </p:cNvPr>
          <p:cNvSpPr>
            <a:spLocks noGrp="1"/>
          </p:cNvSpPr>
          <p:nvPr>
            <p:ph type="ftr" sz="quarter" idx="27"/>
          </p:nvPr>
        </p:nvSpPr>
        <p:spPr/>
        <p:txBody>
          <a:bodyPr/>
          <a:lstStyle/>
          <a:p>
            <a:endParaRPr lang="en-US" dirty="0"/>
          </a:p>
        </p:txBody>
      </p:sp>
      <p:sp>
        <p:nvSpPr>
          <p:cNvPr id="8" name="Foliennummernplatzhalter 7">
            <a:extLst>
              <a:ext uri="{FF2B5EF4-FFF2-40B4-BE49-F238E27FC236}">
                <a16:creationId xmlns:a16="http://schemas.microsoft.com/office/drawing/2014/main" id="{F52BDF70-0B4B-3685-F9DA-B17B5D533C4E}"/>
              </a:ext>
            </a:extLst>
          </p:cNvPr>
          <p:cNvSpPr>
            <a:spLocks noGrp="1"/>
          </p:cNvSpPr>
          <p:nvPr>
            <p:ph type="sldNum" sz="quarter" idx="28"/>
          </p:nvPr>
        </p:nvSpPr>
        <p:spPr/>
        <p:txBody>
          <a:bodyPr/>
          <a:lstStyle/>
          <a:p>
            <a:fld id="{52689698-0BB7-BE4D-A8C0-0C9B085F3959}" type="slidenum">
              <a:rPr lang="de-DE" smtClean="0"/>
              <a:pPr/>
              <a:t>‹#›</a:t>
            </a:fld>
            <a:endParaRPr lang="de-DE" dirty="0"/>
          </a:p>
        </p:txBody>
      </p:sp>
      <p:sp>
        <p:nvSpPr>
          <p:cNvPr id="16" name="Textplatzhalter 14">
            <a:extLst>
              <a:ext uri="{FF2B5EF4-FFF2-40B4-BE49-F238E27FC236}">
                <a16:creationId xmlns:a16="http://schemas.microsoft.com/office/drawing/2014/main" id="{83B8C095-9545-AAD9-05B2-79A6EE058AE3}"/>
              </a:ext>
            </a:extLst>
          </p:cNvPr>
          <p:cNvSpPr>
            <a:spLocks noGrp="1"/>
          </p:cNvSpPr>
          <p:nvPr>
            <p:ph type="body" sz="quarter" idx="29" hasCustomPrompt="1"/>
          </p:nvPr>
        </p:nvSpPr>
        <p:spPr>
          <a:xfrm>
            <a:off x="7996350" y="4482000"/>
            <a:ext cx="3272400" cy="1436400"/>
          </a:xfrm>
        </p:spPr>
        <p:txBody>
          <a:bodyPr bIns="0" anchor="b" anchorCtr="0">
            <a:noAutofit/>
          </a:bodyPr>
          <a:lstStyle>
            <a:lvl1pPr marL="0" indent="0" algn="l">
              <a:buFontTx/>
              <a:buNone/>
              <a:defRPr sz="4800" b="1" i="0">
                <a:latin typeface="Montserrat ExtraBold" pitchFamily="2" charset="77"/>
              </a:defRPr>
            </a:lvl1pPr>
            <a:lvl2pPr algn="r">
              <a:defRPr/>
            </a:lvl2pPr>
            <a:lvl3pPr algn="r">
              <a:defRPr/>
            </a:lvl3pPr>
            <a:lvl4pPr algn="r">
              <a:defRPr/>
            </a:lvl4pPr>
            <a:lvl5pPr algn="r">
              <a:defRPr/>
            </a:lvl5pPr>
          </a:lstStyle>
          <a:p>
            <a:pPr lvl="0"/>
            <a:r>
              <a:rPr lang="de-DE" dirty="0" err="1"/>
              <a:t>Let’s</a:t>
            </a:r>
            <a:r>
              <a:rPr lang="de-DE" dirty="0"/>
              <a:t> </a:t>
            </a:r>
            <a:r>
              <a:rPr lang="de-DE" dirty="0" err="1"/>
              <a:t>stay</a:t>
            </a:r>
            <a:br>
              <a:rPr lang="de-DE" dirty="0"/>
            </a:br>
            <a:r>
              <a:rPr lang="de-DE" dirty="0"/>
              <a:t>in </a:t>
            </a:r>
            <a:r>
              <a:rPr lang="de-DE" dirty="0" err="1"/>
              <a:t>touch</a:t>
            </a:r>
            <a:r>
              <a:rPr lang="de-DE" dirty="0"/>
              <a:t>!</a:t>
            </a:r>
          </a:p>
        </p:txBody>
      </p:sp>
    </p:spTree>
    <p:extLst>
      <p:ext uri="{BB962C8B-B14F-4D97-AF65-F5344CB8AC3E}">
        <p14:creationId xmlns:p14="http://schemas.microsoft.com/office/powerpoint/2010/main" val="2878836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6_Closing: Summary Text - ligh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E217E-5D9D-DC4C-852B-50B88B4F99D5}"/>
              </a:ext>
            </a:extLst>
          </p:cNvPr>
          <p:cNvSpPr>
            <a:spLocks noGrp="1"/>
          </p:cNvSpPr>
          <p:nvPr>
            <p:ph type="title" hasCustomPrompt="1"/>
          </p:nvPr>
        </p:nvSpPr>
        <p:spPr>
          <a:xfrm>
            <a:off x="1019175" y="180000"/>
            <a:ext cx="10153650" cy="540000"/>
          </a:xfrm>
          <a:prstGeom prst="rect">
            <a:avLst/>
          </a:prstGeom>
        </p:spPr>
        <p:txBody>
          <a:bodyPr/>
          <a:lstStyle/>
          <a:p>
            <a:r>
              <a:rPr lang="de-DE"/>
              <a:t>Summary</a:t>
            </a:r>
            <a:endParaRPr lang="en-US"/>
          </a:p>
        </p:txBody>
      </p:sp>
      <p:sp>
        <p:nvSpPr>
          <p:cNvPr id="3" name="Textplatzhalter 2">
            <a:extLst>
              <a:ext uri="{FF2B5EF4-FFF2-40B4-BE49-F238E27FC236}">
                <a16:creationId xmlns:a16="http://schemas.microsoft.com/office/drawing/2014/main" id="{607B2CFA-78A9-F638-164C-F1D083748F3E}"/>
              </a:ext>
            </a:extLst>
          </p:cNvPr>
          <p:cNvSpPr>
            <a:spLocks noGrp="1"/>
          </p:cNvSpPr>
          <p:nvPr>
            <p:ph type="body" sz="quarter" idx="16" hasCustomPrompt="1"/>
          </p:nvPr>
        </p:nvSpPr>
        <p:spPr>
          <a:xfrm>
            <a:off x="1019175" y="1090800"/>
            <a:ext cx="10153649" cy="4680000"/>
          </a:xfrm>
        </p:spPr>
        <p:txBody>
          <a:bodyPr/>
          <a:lstStyle/>
          <a:p>
            <a:pPr lvl="0"/>
            <a:r>
              <a:rPr lang="de-DE"/>
              <a:t>Space for your bullet points or text that summarize your presentation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07885521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6_Closing: Summary Text + Miniature Slides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3373F-EAFA-1F6E-7095-4D79E6AF7D1C}"/>
              </a:ext>
            </a:extLst>
          </p:cNvPr>
          <p:cNvSpPr>
            <a:spLocks noGrp="1"/>
          </p:cNvSpPr>
          <p:nvPr>
            <p:ph type="title" hasCustomPrompt="1"/>
          </p:nvPr>
        </p:nvSpPr>
        <p:spPr>
          <a:xfrm>
            <a:off x="1019174" y="180000"/>
            <a:ext cx="5904885" cy="540000"/>
          </a:xfrm>
          <a:prstGeom prst="rect">
            <a:avLst/>
          </a:prstGeom>
        </p:spPr>
        <p:txBody>
          <a:bodyPr/>
          <a:lstStyle/>
          <a:p>
            <a:r>
              <a:rPr lang="de-DE"/>
              <a:t>Summary</a:t>
            </a:r>
            <a:endParaRPr lang="en-US"/>
          </a:p>
        </p:txBody>
      </p:sp>
      <p:sp>
        <p:nvSpPr>
          <p:cNvPr id="10" name="Bildplatzhalter 9">
            <a:extLst>
              <a:ext uri="{FF2B5EF4-FFF2-40B4-BE49-F238E27FC236}">
                <a16:creationId xmlns:a16="http://schemas.microsoft.com/office/drawing/2014/main" id="{885D02E5-45A5-9FF4-418C-6ADD5CBB7E7A}"/>
              </a:ext>
            </a:extLst>
          </p:cNvPr>
          <p:cNvSpPr>
            <a:spLocks noGrp="1"/>
          </p:cNvSpPr>
          <p:nvPr>
            <p:ph type="pic" sz="quarter" idx="22" hasCustomPrompt="1"/>
          </p:nvPr>
        </p:nvSpPr>
        <p:spPr>
          <a:xfrm>
            <a:off x="7336423" y="1089025"/>
            <a:ext cx="3836777" cy="215640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12" name="Bildplatzhalter 9">
            <a:extLst>
              <a:ext uri="{FF2B5EF4-FFF2-40B4-BE49-F238E27FC236}">
                <a16:creationId xmlns:a16="http://schemas.microsoft.com/office/drawing/2014/main" id="{C5EF5A00-FEF0-CA80-CF67-2AFA8FC9B395}"/>
              </a:ext>
            </a:extLst>
          </p:cNvPr>
          <p:cNvSpPr>
            <a:spLocks noGrp="1"/>
          </p:cNvSpPr>
          <p:nvPr>
            <p:ph type="pic" sz="quarter" idx="24" hasCustomPrompt="1"/>
          </p:nvPr>
        </p:nvSpPr>
        <p:spPr>
          <a:xfrm>
            <a:off x="7336423" y="3614400"/>
            <a:ext cx="3836777" cy="215640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4" name="Textplatzhalter 3">
            <a:extLst>
              <a:ext uri="{FF2B5EF4-FFF2-40B4-BE49-F238E27FC236}">
                <a16:creationId xmlns:a16="http://schemas.microsoft.com/office/drawing/2014/main" id="{776D52BE-A25C-1C3B-7749-DA9A2582E2E6}"/>
              </a:ext>
            </a:extLst>
          </p:cNvPr>
          <p:cNvSpPr>
            <a:spLocks noGrp="1"/>
          </p:cNvSpPr>
          <p:nvPr>
            <p:ph type="body" sz="quarter" idx="34" hasCustomPrompt="1"/>
          </p:nvPr>
        </p:nvSpPr>
        <p:spPr>
          <a:xfrm>
            <a:off x="1018799" y="1090800"/>
            <a:ext cx="5905259" cy="2156400"/>
          </a:xfrm>
        </p:spPr>
        <p:txBody>
          <a:bodyPr/>
          <a:lstStyle/>
          <a:p>
            <a:pPr lvl="0"/>
            <a:r>
              <a:rPr lang="de-DE"/>
              <a:t>Space for your bullet points or text explaining the slide miniature on the right</a:t>
            </a:r>
          </a:p>
        </p:txBody>
      </p:sp>
      <p:sp>
        <p:nvSpPr>
          <p:cNvPr id="6" name="Textplatzhalter 5">
            <a:extLst>
              <a:ext uri="{FF2B5EF4-FFF2-40B4-BE49-F238E27FC236}">
                <a16:creationId xmlns:a16="http://schemas.microsoft.com/office/drawing/2014/main" id="{AC0DC781-5123-BDD4-8FB1-662715C9CBBF}"/>
              </a:ext>
            </a:extLst>
          </p:cNvPr>
          <p:cNvSpPr>
            <a:spLocks noGrp="1"/>
          </p:cNvSpPr>
          <p:nvPr>
            <p:ph type="body" sz="quarter" idx="35" hasCustomPrompt="1"/>
          </p:nvPr>
        </p:nvSpPr>
        <p:spPr>
          <a:xfrm>
            <a:off x="1019175" y="3614400"/>
            <a:ext cx="5904883" cy="2156400"/>
          </a:xfrm>
        </p:spPr>
        <p:txBody>
          <a:bodyPr/>
          <a:lstStyle/>
          <a:p>
            <a:pPr lvl="0"/>
            <a:r>
              <a:rPr lang="de-DE"/>
              <a:t>Space for your bullet points or text explaining the slide miniature on the right</a:t>
            </a:r>
          </a:p>
        </p:txBody>
      </p:sp>
    </p:spTree>
    <p:extLst>
      <p:ext uri="{BB962C8B-B14F-4D97-AF65-F5344CB8AC3E}">
        <p14:creationId xmlns:p14="http://schemas.microsoft.com/office/powerpoint/2010/main" val="129299081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6_Closing: Summary Miniature Slides - ligh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C7495C-1F2C-F1D7-5298-1E410515C045}"/>
              </a:ext>
            </a:extLst>
          </p:cNvPr>
          <p:cNvSpPr>
            <a:spLocks noGrp="1"/>
          </p:cNvSpPr>
          <p:nvPr>
            <p:ph type="title" hasCustomPrompt="1"/>
          </p:nvPr>
        </p:nvSpPr>
        <p:spPr>
          <a:xfrm>
            <a:off x="1019175" y="180000"/>
            <a:ext cx="10153650" cy="540000"/>
          </a:xfrm>
          <a:prstGeom prst="rect">
            <a:avLst/>
          </a:prstGeom>
        </p:spPr>
        <p:txBody>
          <a:bodyPr/>
          <a:lstStyle/>
          <a:p>
            <a:r>
              <a:rPr lang="de-DE"/>
              <a:t>Summary</a:t>
            </a:r>
            <a:endParaRPr lang="en-US"/>
          </a:p>
        </p:txBody>
      </p:sp>
      <p:sp>
        <p:nvSpPr>
          <p:cNvPr id="5" name="Bildplatzhalter 9">
            <a:extLst>
              <a:ext uri="{FF2B5EF4-FFF2-40B4-BE49-F238E27FC236}">
                <a16:creationId xmlns:a16="http://schemas.microsoft.com/office/drawing/2014/main" id="{99D9E78F-85CC-6047-309A-048847637DE9}"/>
              </a:ext>
            </a:extLst>
          </p:cNvPr>
          <p:cNvSpPr>
            <a:spLocks noGrp="1"/>
          </p:cNvSpPr>
          <p:nvPr>
            <p:ph type="pic" sz="quarter" idx="22" hasCustomPrompt="1"/>
          </p:nvPr>
        </p:nvSpPr>
        <p:spPr>
          <a:xfrm>
            <a:off x="1019175" y="108902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15" name="Bildplatzhalter 9">
            <a:extLst>
              <a:ext uri="{FF2B5EF4-FFF2-40B4-BE49-F238E27FC236}">
                <a16:creationId xmlns:a16="http://schemas.microsoft.com/office/drawing/2014/main" id="{4681A392-13C5-9216-1E56-BB46EEF561C2}"/>
              </a:ext>
            </a:extLst>
          </p:cNvPr>
          <p:cNvSpPr>
            <a:spLocks noGrp="1"/>
          </p:cNvSpPr>
          <p:nvPr>
            <p:ph type="pic" sz="quarter" idx="23" hasCustomPrompt="1"/>
          </p:nvPr>
        </p:nvSpPr>
        <p:spPr>
          <a:xfrm>
            <a:off x="1019175" y="327306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6" name="Bildplatzhalter 9">
            <a:extLst>
              <a:ext uri="{FF2B5EF4-FFF2-40B4-BE49-F238E27FC236}">
                <a16:creationId xmlns:a16="http://schemas.microsoft.com/office/drawing/2014/main" id="{077B1AB0-D54F-3F01-A42D-B5436C9BF0C7}"/>
              </a:ext>
            </a:extLst>
          </p:cNvPr>
          <p:cNvSpPr>
            <a:spLocks noGrp="1"/>
          </p:cNvSpPr>
          <p:nvPr>
            <p:ph type="pic" sz="quarter" idx="24" hasCustomPrompt="1"/>
          </p:nvPr>
        </p:nvSpPr>
        <p:spPr>
          <a:xfrm>
            <a:off x="4510340" y="108902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8" name="Bildplatzhalter 9">
            <a:extLst>
              <a:ext uri="{FF2B5EF4-FFF2-40B4-BE49-F238E27FC236}">
                <a16:creationId xmlns:a16="http://schemas.microsoft.com/office/drawing/2014/main" id="{A5897AA2-7847-B81C-9FC6-0248A91E19D4}"/>
              </a:ext>
            </a:extLst>
          </p:cNvPr>
          <p:cNvSpPr>
            <a:spLocks noGrp="1"/>
          </p:cNvSpPr>
          <p:nvPr>
            <p:ph type="pic" sz="quarter" idx="25" hasCustomPrompt="1"/>
          </p:nvPr>
        </p:nvSpPr>
        <p:spPr>
          <a:xfrm>
            <a:off x="4510340" y="327306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4" name="Bildplatzhalter 9">
            <a:extLst>
              <a:ext uri="{FF2B5EF4-FFF2-40B4-BE49-F238E27FC236}">
                <a16:creationId xmlns:a16="http://schemas.microsoft.com/office/drawing/2014/main" id="{460FFC4A-AC43-9732-77CA-08B196C31061}"/>
              </a:ext>
            </a:extLst>
          </p:cNvPr>
          <p:cNvSpPr>
            <a:spLocks noGrp="1"/>
          </p:cNvSpPr>
          <p:nvPr>
            <p:ph type="pic" sz="quarter" idx="26" hasCustomPrompt="1"/>
          </p:nvPr>
        </p:nvSpPr>
        <p:spPr>
          <a:xfrm>
            <a:off x="8001506" y="108902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9" name="Bildplatzhalter 9">
            <a:extLst>
              <a:ext uri="{FF2B5EF4-FFF2-40B4-BE49-F238E27FC236}">
                <a16:creationId xmlns:a16="http://schemas.microsoft.com/office/drawing/2014/main" id="{A6919E5A-2EE5-9FD1-3DA8-8A234122C185}"/>
              </a:ext>
            </a:extLst>
          </p:cNvPr>
          <p:cNvSpPr>
            <a:spLocks noGrp="1"/>
          </p:cNvSpPr>
          <p:nvPr>
            <p:ph type="pic" sz="quarter" idx="27" hasCustomPrompt="1"/>
          </p:nvPr>
        </p:nvSpPr>
        <p:spPr>
          <a:xfrm>
            <a:off x="8001506" y="327306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Tree>
    <p:extLst>
      <p:ext uri="{BB962C8B-B14F-4D97-AF65-F5344CB8AC3E}">
        <p14:creationId xmlns:p14="http://schemas.microsoft.com/office/powerpoint/2010/main" val="170882549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01_Title – dark">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el 10">
            <a:extLst>
              <a:ext uri="{FF2B5EF4-FFF2-40B4-BE49-F238E27FC236}">
                <a16:creationId xmlns:a16="http://schemas.microsoft.com/office/drawing/2014/main" id="{8EB1DA5D-2A7E-B1A1-4B11-CE6E8FD158C7}"/>
              </a:ext>
            </a:extLst>
          </p:cNvPr>
          <p:cNvSpPr>
            <a:spLocks noGrp="1"/>
          </p:cNvSpPr>
          <p:nvPr>
            <p:ph type="title" hasCustomPrompt="1"/>
          </p:nvPr>
        </p:nvSpPr>
        <p:spPr>
          <a:xfrm>
            <a:off x="1018800" y="1090800"/>
            <a:ext cx="9059055" cy="3317965"/>
          </a:xfrm>
        </p:spPr>
        <p:txBody>
          <a:bodyPr tIns="0" anchor="b" anchorCtr="0">
            <a:normAutofit/>
          </a:bodyPr>
          <a:lstStyle>
            <a:lvl1pPr>
              <a:defRPr sz="4800">
                <a:solidFill>
                  <a:schemeClr val="bg1"/>
                </a:solidFill>
              </a:defRPr>
            </a:lvl1pPr>
          </a:lstStyle>
          <a:p>
            <a:r>
              <a:rPr lang="de-DE" dirty="0"/>
              <a:t>Title </a:t>
            </a:r>
            <a:r>
              <a:rPr lang="de-DE" dirty="0" err="1"/>
              <a:t>of</a:t>
            </a:r>
            <a:r>
              <a:rPr lang="de-DE" dirty="0"/>
              <a:t> </a:t>
            </a:r>
            <a:r>
              <a:rPr lang="de-DE" dirty="0" err="1"/>
              <a:t>your</a:t>
            </a:r>
            <a:r>
              <a:rPr lang="de-DE" dirty="0"/>
              <a:t> </a:t>
            </a:r>
            <a:r>
              <a:rPr lang="de-DE" dirty="0" err="1"/>
              <a:t>presentation</a:t>
            </a:r>
            <a:r>
              <a:rPr lang="de-DE" dirty="0"/>
              <a:t> </a:t>
            </a:r>
            <a:r>
              <a:rPr lang="de-DE" dirty="0" err="1"/>
              <a:t>which</a:t>
            </a:r>
            <a:r>
              <a:rPr lang="de-DE" dirty="0"/>
              <a:t> </a:t>
            </a:r>
            <a:r>
              <a:rPr lang="de-DE" dirty="0" err="1"/>
              <a:t>can</a:t>
            </a:r>
            <a:r>
              <a:rPr lang="de-DE" dirty="0"/>
              <a:t> </a:t>
            </a:r>
            <a:r>
              <a:rPr lang="de-DE" dirty="0" err="1"/>
              <a:t>be</a:t>
            </a:r>
            <a:r>
              <a:rPr lang="de-DE" dirty="0"/>
              <a:t> </a:t>
            </a:r>
            <a:r>
              <a:rPr lang="de-DE" dirty="0" err="1"/>
              <a:t>long</a:t>
            </a:r>
            <a:r>
              <a:rPr lang="de-DE" dirty="0"/>
              <a:t> and </a:t>
            </a:r>
            <a:r>
              <a:rPr lang="de-DE" dirty="0" err="1"/>
              <a:t>very</a:t>
            </a:r>
            <a:r>
              <a:rPr lang="de-DE" dirty="0"/>
              <a:t> </a:t>
            </a:r>
            <a:r>
              <a:rPr lang="de-DE" dirty="0" err="1"/>
              <a:t>important</a:t>
            </a:r>
            <a:endParaRPr lang="en-US" dirty="0"/>
          </a:p>
        </p:txBody>
      </p:sp>
      <p:sp>
        <p:nvSpPr>
          <p:cNvPr id="6" name="Textplatzhalter 14">
            <a:extLst>
              <a:ext uri="{FF2B5EF4-FFF2-40B4-BE49-F238E27FC236}">
                <a16:creationId xmlns:a16="http://schemas.microsoft.com/office/drawing/2014/main" id="{7DE64883-8E9D-62A0-0F9B-616DEC3E0221}"/>
              </a:ext>
            </a:extLst>
          </p:cNvPr>
          <p:cNvSpPr>
            <a:spLocks noGrp="1"/>
          </p:cNvSpPr>
          <p:nvPr>
            <p:ph type="body" sz="quarter" idx="11" hasCustomPrompt="1"/>
          </p:nvPr>
        </p:nvSpPr>
        <p:spPr>
          <a:xfrm>
            <a:off x="1019174" y="4597200"/>
            <a:ext cx="9058681" cy="940465"/>
          </a:xfrm>
          <a:prstGeom prst="rect">
            <a:avLst/>
          </a:prstGeom>
        </p:spPr>
        <p:txBody>
          <a:bodyPr tIns="0" bIns="0" anchor="t" anchorCtr="0">
            <a:normAutofit/>
          </a:bodyPr>
          <a:lstStyle>
            <a:lvl1pPr marL="612" indent="0">
              <a:lnSpc>
                <a:spcPct val="120000"/>
              </a:lnSpc>
              <a:buNone/>
              <a:defRPr sz="2800" b="0" i="1">
                <a:solidFill>
                  <a:schemeClr val="bg1"/>
                </a:solidFill>
                <a:latin typeface="Montserrat" pitchFamily="2" charset="77"/>
              </a:defRPr>
            </a:lvl1pPr>
          </a:lstStyle>
          <a:p>
            <a:pPr lvl="0"/>
            <a:r>
              <a:rPr lang="de-DE" dirty="0"/>
              <a:t>Optional </a:t>
            </a:r>
            <a:r>
              <a:rPr lang="de-DE" dirty="0" err="1"/>
              <a:t>subtitle</a:t>
            </a:r>
            <a:r>
              <a:rPr lang="de-DE" dirty="0"/>
              <a:t>, </a:t>
            </a:r>
            <a:r>
              <a:rPr lang="de-DE" dirty="0" err="1"/>
              <a:t>can</a:t>
            </a:r>
            <a:r>
              <a:rPr lang="de-DE" dirty="0"/>
              <a:t> </a:t>
            </a:r>
            <a:r>
              <a:rPr lang="de-DE" dirty="0" err="1"/>
              <a:t>be</a:t>
            </a:r>
            <a:r>
              <a:rPr lang="de-DE" dirty="0"/>
              <a:t> </a:t>
            </a:r>
            <a:r>
              <a:rPr lang="de-DE" dirty="0" err="1"/>
              <a:t>slightly</a:t>
            </a:r>
            <a:r>
              <a:rPr lang="de-DE" dirty="0"/>
              <a:t> </a:t>
            </a:r>
            <a:r>
              <a:rPr lang="de-DE" dirty="0" err="1"/>
              <a:t>longer</a:t>
            </a:r>
            <a:r>
              <a:rPr lang="de-DE" dirty="0"/>
              <a:t>; </a:t>
            </a:r>
            <a:r>
              <a:rPr lang="de-DE" dirty="0" err="1"/>
              <a:t>or</a:t>
            </a:r>
            <a:r>
              <a:rPr lang="de-DE" dirty="0"/>
              <a:t> </a:t>
            </a:r>
            <a:r>
              <a:rPr lang="de-DE" dirty="0" err="1"/>
              <a:t>delete</a:t>
            </a:r>
            <a:r>
              <a:rPr lang="de-DE" dirty="0"/>
              <a:t> </a:t>
            </a:r>
            <a:r>
              <a:rPr lang="de-DE" dirty="0" err="1"/>
              <a:t>this</a:t>
            </a:r>
            <a:r>
              <a:rPr lang="de-DE" dirty="0"/>
              <a:t> box </a:t>
            </a:r>
            <a:r>
              <a:rPr lang="de-DE" dirty="0" err="1"/>
              <a:t>for</a:t>
            </a:r>
            <a:r>
              <a:rPr lang="de-DE" dirty="0"/>
              <a:t> a </a:t>
            </a:r>
            <a:r>
              <a:rPr lang="de-DE" dirty="0" err="1"/>
              <a:t>much</a:t>
            </a:r>
            <a:r>
              <a:rPr lang="de-DE" dirty="0"/>
              <a:t> larger title box</a:t>
            </a:r>
          </a:p>
        </p:txBody>
      </p:sp>
      <p:sp>
        <p:nvSpPr>
          <p:cNvPr id="7" name="Textplatzhalter 14">
            <a:extLst>
              <a:ext uri="{FF2B5EF4-FFF2-40B4-BE49-F238E27FC236}">
                <a16:creationId xmlns:a16="http://schemas.microsoft.com/office/drawing/2014/main" id="{EE22E27C-ED67-10FB-A7E0-D9C1780E9F5B}"/>
              </a:ext>
            </a:extLst>
          </p:cNvPr>
          <p:cNvSpPr>
            <a:spLocks noGrp="1"/>
          </p:cNvSpPr>
          <p:nvPr>
            <p:ph type="body" sz="quarter" idx="22" hasCustomPrompt="1"/>
          </p:nvPr>
        </p:nvSpPr>
        <p:spPr>
          <a:xfrm>
            <a:off x="1018799" y="5768975"/>
            <a:ext cx="9058681" cy="755648"/>
          </a:xfrm>
          <a:prstGeom prst="rect">
            <a:avLst/>
          </a:prstGeom>
        </p:spPr>
        <p:txBody>
          <a:bodyPr tIns="0" bIns="0" anchor="t" anchorCtr="0">
            <a:normAutofit/>
          </a:bodyPr>
          <a:lstStyle>
            <a:lvl1pPr marL="612" indent="0">
              <a:lnSpc>
                <a:spcPct val="150000"/>
              </a:lnSpc>
              <a:buNone/>
              <a:defRPr sz="2000" b="0" i="0">
                <a:solidFill>
                  <a:schemeClr val="bg1"/>
                </a:solidFill>
                <a:latin typeface="Montserrat" pitchFamily="2" charset="77"/>
              </a:defRPr>
            </a:lvl1pPr>
          </a:lstStyle>
          <a:p>
            <a:pPr lvl="0"/>
            <a:r>
              <a:rPr lang="de-DE" dirty="0" err="1"/>
              <a:t>(Title) First Name Surname | e.g. Conference | Date (optional)</a:t>
            </a:r>
            <a:endParaRPr lang="de-DE" dirty="0"/>
          </a:p>
        </p:txBody>
      </p:sp>
      <p:pic>
        <p:nvPicPr>
          <p:cNvPr id="2" name="Grafik 1">
            <a:extLst>
              <a:ext uri="{FF2B5EF4-FFF2-40B4-BE49-F238E27FC236}">
                <a16:creationId xmlns:a16="http://schemas.microsoft.com/office/drawing/2014/main" id="{61E6DE40-5941-FB4E-188B-1A86F65DD6A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39712" y="180000"/>
            <a:ext cx="2147142" cy="539999"/>
          </a:xfrm>
          <a:prstGeom prst="rect">
            <a:avLst/>
          </a:prstGeom>
        </p:spPr>
      </p:pic>
    </p:spTree>
    <p:extLst>
      <p:ext uri="{BB962C8B-B14F-4D97-AF65-F5344CB8AC3E}">
        <p14:creationId xmlns:p14="http://schemas.microsoft.com/office/powerpoint/2010/main" val="1052020806"/>
      </p:ext>
    </p:extLst>
  </p:cSld>
  <p:clrMapOvr>
    <a:masterClrMapping/>
  </p:clrMapOvr>
  <p:extLst>
    <p:ext uri="{DCECCB84-F9BA-43D5-87BE-67443E8EF086}">
      <p15:sldGuideLst xmlns:p15="http://schemas.microsoft.com/office/powerpoint/2012/main">
        <p15:guide id="2" orient="horz" pos="41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_Table of Content – dark">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DAF2305-A4BD-8DD7-737E-E08D8551C435}"/>
              </a:ext>
            </a:extLst>
          </p:cNvPr>
          <p:cNvSpPr/>
          <p:nvPr userDrawn="1"/>
        </p:nvSpPr>
        <p:spPr>
          <a:xfrm>
            <a:off x="5087938" y="1"/>
            <a:ext cx="710405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16" name="Gerade Verbindung 15">
            <a:extLst>
              <a:ext uri="{FF2B5EF4-FFF2-40B4-BE49-F238E27FC236}">
                <a16:creationId xmlns:a16="http://schemas.microsoft.com/office/drawing/2014/main" id="{14FDF1F1-3429-7A42-84C6-01D7F4CC1581}"/>
              </a:ext>
            </a:extLst>
          </p:cNvPr>
          <p:cNvCxnSpPr>
            <a:cxnSpLocks/>
          </p:cNvCxnSpPr>
          <p:nvPr userDrawn="1"/>
        </p:nvCxnSpPr>
        <p:spPr>
          <a:xfrm flipV="1">
            <a:off x="5087938" y="1"/>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6" name="Textplatzhalter 3">
            <a:extLst>
              <a:ext uri="{FF2B5EF4-FFF2-40B4-BE49-F238E27FC236}">
                <a16:creationId xmlns:a16="http://schemas.microsoft.com/office/drawing/2014/main" id="{FBCDA0F7-EDEC-9584-587F-8127ED3AFFCD}"/>
              </a:ext>
            </a:extLst>
          </p:cNvPr>
          <p:cNvSpPr>
            <a:spLocks noGrp="1"/>
          </p:cNvSpPr>
          <p:nvPr>
            <p:ph type="body" sz="quarter" idx="13" hasCustomPrompt="1"/>
          </p:nvPr>
        </p:nvSpPr>
        <p:spPr>
          <a:xfrm>
            <a:off x="5267938" y="1090799"/>
            <a:ext cx="5904878" cy="4680000"/>
          </a:xfrm>
        </p:spPr>
        <p:txBody>
          <a:bodyPr/>
          <a:lstStyle>
            <a:lvl1pPr marL="539750" indent="-539750">
              <a:buFont typeface="+mj-lt"/>
              <a:buAutoNum type="romanUcPeriod"/>
              <a:tabLst/>
              <a:defRPr>
                <a:solidFill>
                  <a:schemeClr val="tx1"/>
                </a:solidFill>
              </a:defRPr>
            </a:lvl1pPr>
            <a:lvl2pPr marL="972000" indent="-252000">
              <a:tabLst/>
              <a:defRPr>
                <a:solidFill>
                  <a:schemeClr val="tx1"/>
                </a:solidFill>
              </a:defRPr>
            </a:lvl2pPr>
            <a:lvl3pPr marL="1332000" indent="-250825">
              <a:tabLst/>
              <a:defRPr>
                <a:solidFill>
                  <a:schemeClr val="tx1"/>
                </a:solidFill>
              </a:defRPr>
            </a:lvl3pPr>
            <a:lvl4pPr marL="1692000" indent="-250825">
              <a:tabLst/>
              <a:defRPr>
                <a:solidFill>
                  <a:schemeClr val="tx1"/>
                </a:solidFill>
              </a:defRPr>
            </a:lvl4pPr>
            <a:lvl5pPr marL="2052000" indent="-250825">
              <a:tabLst/>
              <a:defRPr>
                <a:solidFill>
                  <a:schemeClr val="tx1"/>
                </a:solidFill>
              </a:defRPr>
            </a:lvl5pPr>
          </a:lstStyle>
          <a:p>
            <a:pPr lvl="0"/>
            <a:r>
              <a:rPr lang="de-DE" dirty="0"/>
              <a:t>Space </a:t>
            </a:r>
            <a:r>
              <a:rPr lang="de-DE" dirty="0" err="1"/>
              <a:t>for</a:t>
            </a:r>
            <a:r>
              <a:rPr lang="de-DE" dirty="0"/>
              <a:t> </a:t>
            </a:r>
            <a:r>
              <a:rPr lang="de-DE" dirty="0" err="1"/>
              <a:t>your</a:t>
            </a:r>
            <a:r>
              <a:rPr lang="de-DE" dirty="0"/>
              <a:t> </a:t>
            </a:r>
            <a:r>
              <a:rPr lang="de-DE" dirty="0" err="1"/>
              <a:t>table</a:t>
            </a:r>
            <a:r>
              <a:rPr lang="de-DE" dirty="0"/>
              <a:t> </a:t>
            </a:r>
            <a:r>
              <a:rPr lang="de-DE" dirty="0" err="1"/>
              <a:t>of</a:t>
            </a:r>
            <a:r>
              <a:rPr lang="de-DE" dirty="0"/>
              <a:t> </a:t>
            </a:r>
            <a:r>
              <a:rPr lang="de-DE" dirty="0" err="1"/>
              <a:t>contents</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4">
            <a:extLst>
              <a:ext uri="{FF2B5EF4-FFF2-40B4-BE49-F238E27FC236}">
                <a16:creationId xmlns:a16="http://schemas.microsoft.com/office/drawing/2014/main" id="{7BDFB64F-6C1A-4B99-7FDB-E94CDFDD8D36}"/>
              </a:ext>
            </a:extLst>
          </p:cNvPr>
          <p:cNvSpPr>
            <a:spLocks noGrp="1"/>
          </p:cNvSpPr>
          <p:nvPr>
            <p:ph type="body" sz="quarter" idx="14" hasCustomPrompt="1"/>
          </p:nvPr>
        </p:nvSpPr>
        <p:spPr>
          <a:xfrm>
            <a:off x="1028910" y="1090800"/>
            <a:ext cx="3879030" cy="2333956"/>
          </a:xfrm>
        </p:spPr>
        <p:txBody>
          <a:bodyPr>
            <a:noAutofit/>
          </a:bodyPr>
          <a:lstStyle>
            <a:lvl1pPr marL="0" indent="0">
              <a:buNone/>
              <a:defRPr sz="4800" b="1" i="0">
                <a:solidFill>
                  <a:schemeClr val="bg1"/>
                </a:solidFill>
                <a:latin typeface="Montserrat ExtraBold" pitchFamily="2" charset="77"/>
              </a:defRPr>
            </a:lvl1pPr>
          </a:lstStyle>
          <a:p>
            <a:pPr lvl="0"/>
            <a:r>
              <a:rPr lang="de-DE" dirty="0"/>
              <a:t>Contents </a:t>
            </a:r>
            <a:r>
              <a:rPr lang="de-DE" dirty="0" err="1"/>
              <a:t>or</a:t>
            </a:r>
            <a:r>
              <a:rPr lang="de-DE" dirty="0"/>
              <a:t> title</a:t>
            </a:r>
          </a:p>
        </p:txBody>
      </p:sp>
    </p:spTree>
    <p:extLst>
      <p:ext uri="{BB962C8B-B14F-4D97-AF65-F5344CB8AC3E}">
        <p14:creationId xmlns:p14="http://schemas.microsoft.com/office/powerpoint/2010/main" val="178970801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3_New Chapter: Text – dark">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59A6B0D-4AF6-D3A9-1552-85FAC2C5E22F}"/>
              </a:ext>
            </a:extLst>
          </p:cNvPr>
          <p:cNvSpPr/>
          <p:nvPr userDrawn="1"/>
        </p:nvSpPr>
        <p:spPr>
          <a:xfrm>
            <a:off x="7118410" y="1"/>
            <a:ext cx="5073590"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0" name="Titel 9">
            <a:extLst>
              <a:ext uri="{FF2B5EF4-FFF2-40B4-BE49-F238E27FC236}">
                <a16:creationId xmlns:a16="http://schemas.microsoft.com/office/drawing/2014/main" id="{DC4DF855-F9C2-D644-B6D7-696193508B60}"/>
              </a:ext>
            </a:extLst>
          </p:cNvPr>
          <p:cNvSpPr>
            <a:spLocks noGrp="1"/>
          </p:cNvSpPr>
          <p:nvPr>
            <p:ph type="title" hasCustomPrompt="1"/>
          </p:nvPr>
        </p:nvSpPr>
        <p:spPr>
          <a:xfrm>
            <a:off x="1019175" y="1089025"/>
            <a:ext cx="5920304" cy="2860851"/>
          </a:xfrm>
          <a:prstGeom prst="rect">
            <a:avLst/>
          </a:prstGeom>
        </p:spPr>
        <p:txBody>
          <a:bodyPr anchor="b" anchorCtr="0"/>
          <a:lstStyle>
            <a:lvl1pPr>
              <a:defRPr sz="4800">
                <a:solidFill>
                  <a:schemeClr val="bg1"/>
                </a:solidFill>
              </a:defRPr>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sp>
        <p:nvSpPr>
          <p:cNvPr id="12" name="Textplatzhalter 11">
            <a:extLst>
              <a:ext uri="{FF2B5EF4-FFF2-40B4-BE49-F238E27FC236}">
                <a16:creationId xmlns:a16="http://schemas.microsoft.com/office/drawing/2014/main" id="{2395E453-49C0-3844-9138-CB68074775B3}"/>
              </a:ext>
            </a:extLst>
          </p:cNvPr>
          <p:cNvSpPr>
            <a:spLocks noGrp="1"/>
          </p:cNvSpPr>
          <p:nvPr>
            <p:ph type="body" sz="quarter" idx="11" hasCustomPrompt="1"/>
          </p:nvPr>
        </p:nvSpPr>
        <p:spPr>
          <a:xfrm>
            <a:off x="1018094" y="4100189"/>
            <a:ext cx="5920300" cy="1668786"/>
          </a:xfrm>
          <a:prstGeom prst="rect">
            <a:avLst/>
          </a:prstGeom>
        </p:spPr>
        <p:txBody>
          <a:bodyPr>
            <a:normAutofit/>
          </a:bodyPr>
          <a:lstStyle>
            <a:lvl1pPr marL="612" indent="0">
              <a:buNone/>
              <a:defRPr sz="2800" b="0" i="1">
                <a:solidFill>
                  <a:schemeClr val="bg1"/>
                </a:solidFill>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sp>
        <p:nvSpPr>
          <p:cNvPr id="3" name="Textplatzhalter 3">
            <a:extLst>
              <a:ext uri="{FF2B5EF4-FFF2-40B4-BE49-F238E27FC236}">
                <a16:creationId xmlns:a16="http://schemas.microsoft.com/office/drawing/2014/main" id="{9E622FB8-FE12-38A5-41FF-4FBB83FE284D}"/>
              </a:ext>
            </a:extLst>
          </p:cNvPr>
          <p:cNvSpPr>
            <a:spLocks noGrp="1"/>
          </p:cNvSpPr>
          <p:nvPr>
            <p:ph type="body" sz="quarter" idx="13" hasCustomPrompt="1"/>
          </p:nvPr>
        </p:nvSpPr>
        <p:spPr>
          <a:xfrm>
            <a:off x="7299478" y="1090799"/>
            <a:ext cx="3873338" cy="4680000"/>
          </a:xfrm>
        </p:spPr>
        <p:txBody>
          <a:bodyPr/>
          <a:lstStyle>
            <a:lvl1pPr marL="539750" indent="-539750">
              <a:buFont typeface="+mj-lt"/>
              <a:buAutoNum type="romanUcPeriod"/>
              <a:tabLst/>
              <a:defRPr>
                <a:solidFill>
                  <a:schemeClr val="tx1"/>
                </a:solidFill>
              </a:defRPr>
            </a:lvl1pPr>
            <a:lvl2pPr marL="971550" indent="-250825">
              <a:tabLst/>
              <a:defRPr>
                <a:solidFill>
                  <a:schemeClr val="tx1"/>
                </a:solidFill>
              </a:defRPr>
            </a:lvl2pPr>
            <a:lvl3pPr marL="1332000" indent="-250825">
              <a:tabLst/>
              <a:defRPr>
                <a:solidFill>
                  <a:schemeClr val="tx1"/>
                </a:solidFill>
              </a:defRPr>
            </a:lvl3pPr>
            <a:lvl4pPr marL="1692000" indent="-250825">
              <a:tabLst/>
              <a:defRPr>
                <a:solidFill>
                  <a:schemeClr val="tx1"/>
                </a:solidFill>
              </a:defRPr>
            </a:lvl4pPr>
            <a:lvl5pPr marL="2052000" indent="-250825">
              <a:tabLst/>
              <a:defRPr>
                <a:solidFill>
                  <a:schemeClr val="tx1"/>
                </a:solidFill>
              </a:defRPr>
            </a:lvl5pPr>
          </a:lstStyle>
          <a:p>
            <a:pPr lvl="0"/>
            <a:r>
              <a:rPr lang="de-DE" dirty="0"/>
              <a:t>Space </a:t>
            </a:r>
            <a:r>
              <a:rPr lang="de-DE" dirty="0" err="1"/>
              <a:t>for</a:t>
            </a:r>
            <a:r>
              <a:rPr lang="de-DE" dirty="0"/>
              <a:t> </a:t>
            </a:r>
            <a:r>
              <a:rPr lang="de-DE" dirty="0" err="1"/>
              <a:t>your</a:t>
            </a:r>
            <a:r>
              <a:rPr lang="de-DE" dirty="0"/>
              <a:t> </a:t>
            </a:r>
            <a:r>
              <a:rPr lang="de-DE" dirty="0" err="1"/>
              <a:t>table</a:t>
            </a:r>
            <a:r>
              <a:rPr lang="de-DE" dirty="0"/>
              <a:t> </a:t>
            </a:r>
            <a:r>
              <a:rPr lang="de-DE" dirty="0" err="1"/>
              <a:t>of</a:t>
            </a:r>
            <a:r>
              <a:rPr lang="de-DE" dirty="0"/>
              <a:t> </a:t>
            </a:r>
            <a:r>
              <a:rPr lang="de-DE" dirty="0" err="1"/>
              <a:t>contents</a:t>
            </a:r>
            <a:r>
              <a:rPr lang="de-DE" dirty="0"/>
              <a:t> </a:t>
            </a:r>
            <a:r>
              <a:rPr lang="de-DE" dirty="0" err="1"/>
              <a:t>or</a:t>
            </a:r>
            <a:r>
              <a:rPr lang="de-DE" dirty="0"/>
              <a:t> </a:t>
            </a:r>
            <a:r>
              <a:rPr lang="de-DE" dirty="0" err="1"/>
              <a:t>text</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cxnSp>
        <p:nvCxnSpPr>
          <p:cNvPr id="2" name="Gerade Verbindung 1">
            <a:extLst>
              <a:ext uri="{FF2B5EF4-FFF2-40B4-BE49-F238E27FC236}">
                <a16:creationId xmlns:a16="http://schemas.microsoft.com/office/drawing/2014/main" id="{7186CF58-00ED-3DF7-0FD6-624F2DEB05A5}"/>
              </a:ext>
            </a:extLst>
          </p:cNvPr>
          <p:cNvCxnSpPr>
            <a:cxnSpLocks/>
          </p:cNvCxnSpPr>
          <p:nvPr userDrawn="1"/>
        </p:nvCxnSpPr>
        <p:spPr>
          <a:xfrm flipV="1">
            <a:off x="7104063" y="1"/>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976941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3_New Chapter: Text + Photo – dark">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89E0BC97-EB32-91AB-F42B-A07649C413E3}"/>
              </a:ext>
            </a:extLst>
          </p:cNvPr>
          <p:cNvSpPr>
            <a:spLocks noGrp="1"/>
          </p:cNvSpPr>
          <p:nvPr>
            <p:ph type="pic" sz="quarter" idx="13" hasCustomPrompt="1"/>
          </p:nvPr>
        </p:nvSpPr>
        <p:spPr>
          <a:xfrm>
            <a:off x="7124400" y="0"/>
            <a:ext cx="5067598" cy="6858000"/>
          </a:xfrm>
          <a:solidFill>
            <a:srgbClr val="FFFFFF"/>
          </a:solidFill>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2" name="Titel 9">
            <a:extLst>
              <a:ext uri="{FF2B5EF4-FFF2-40B4-BE49-F238E27FC236}">
                <a16:creationId xmlns:a16="http://schemas.microsoft.com/office/drawing/2014/main" id="{3E8FF74D-B5E0-5D30-2CB4-BF307B5334D3}"/>
              </a:ext>
            </a:extLst>
          </p:cNvPr>
          <p:cNvSpPr>
            <a:spLocks noGrp="1"/>
          </p:cNvSpPr>
          <p:nvPr>
            <p:ph type="title" hasCustomPrompt="1"/>
          </p:nvPr>
        </p:nvSpPr>
        <p:spPr>
          <a:xfrm>
            <a:off x="1019175" y="1089025"/>
            <a:ext cx="5920304" cy="2860851"/>
          </a:xfrm>
          <a:prstGeom prst="rect">
            <a:avLst/>
          </a:prstGeom>
        </p:spPr>
        <p:txBody>
          <a:bodyPr anchor="b" anchorCtr="0"/>
          <a:lstStyle>
            <a:lvl1pPr>
              <a:defRPr sz="4800">
                <a:solidFill>
                  <a:schemeClr val="bg1"/>
                </a:solidFill>
              </a:defRPr>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sp>
        <p:nvSpPr>
          <p:cNvPr id="3" name="Textplatzhalter 11">
            <a:extLst>
              <a:ext uri="{FF2B5EF4-FFF2-40B4-BE49-F238E27FC236}">
                <a16:creationId xmlns:a16="http://schemas.microsoft.com/office/drawing/2014/main" id="{53B81434-A093-467B-5C87-E4406DC82E33}"/>
              </a:ext>
            </a:extLst>
          </p:cNvPr>
          <p:cNvSpPr>
            <a:spLocks noGrp="1"/>
          </p:cNvSpPr>
          <p:nvPr>
            <p:ph type="body" sz="quarter" idx="11" hasCustomPrompt="1"/>
          </p:nvPr>
        </p:nvSpPr>
        <p:spPr>
          <a:xfrm>
            <a:off x="1018094" y="4100189"/>
            <a:ext cx="5920300" cy="1668786"/>
          </a:xfrm>
          <a:prstGeom prst="rect">
            <a:avLst/>
          </a:prstGeom>
        </p:spPr>
        <p:txBody>
          <a:bodyPr>
            <a:normAutofit/>
          </a:bodyPr>
          <a:lstStyle>
            <a:lvl1pPr marL="612" indent="0">
              <a:buNone/>
              <a:defRPr sz="2800" b="0" i="1">
                <a:solidFill>
                  <a:schemeClr val="bg1"/>
                </a:solidFill>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cxnSp>
        <p:nvCxnSpPr>
          <p:cNvPr id="16" name="Gerade Verbindung 15">
            <a:extLst>
              <a:ext uri="{FF2B5EF4-FFF2-40B4-BE49-F238E27FC236}">
                <a16:creationId xmlns:a16="http://schemas.microsoft.com/office/drawing/2014/main" id="{14FDF1F1-3429-7A42-84C6-01D7F4CC1581}"/>
              </a:ext>
            </a:extLst>
          </p:cNvPr>
          <p:cNvCxnSpPr>
            <a:cxnSpLocks/>
          </p:cNvCxnSpPr>
          <p:nvPr userDrawn="1"/>
        </p:nvCxnSpPr>
        <p:spPr>
          <a:xfrm flipV="1">
            <a:off x="7104063" y="1"/>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491367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3_New Chapter: Photo + Text – dark">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2BA364B-47B9-DF2D-4C15-1FFAA56EA507}"/>
              </a:ext>
            </a:extLst>
          </p:cNvPr>
          <p:cNvSpPr/>
          <p:nvPr userDrawn="1"/>
        </p:nvSpPr>
        <p:spPr>
          <a:xfrm>
            <a:off x="5101582" y="1"/>
            <a:ext cx="709041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5" name="Bildplatzhalter 12">
            <a:extLst>
              <a:ext uri="{FF2B5EF4-FFF2-40B4-BE49-F238E27FC236}">
                <a16:creationId xmlns:a16="http://schemas.microsoft.com/office/drawing/2014/main" id="{A57E07BB-9618-D645-E5B0-4660B8CD58BB}"/>
              </a:ext>
            </a:extLst>
          </p:cNvPr>
          <p:cNvSpPr>
            <a:spLocks noGrp="1"/>
          </p:cNvSpPr>
          <p:nvPr>
            <p:ph type="pic" sz="quarter" idx="10" hasCustomPrompt="1"/>
          </p:nvPr>
        </p:nvSpPr>
        <p:spPr>
          <a:xfrm>
            <a:off x="1031499" y="1089026"/>
            <a:ext cx="4039200" cy="467995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3" name="Textplatzhalter 11">
            <a:extLst>
              <a:ext uri="{FF2B5EF4-FFF2-40B4-BE49-F238E27FC236}">
                <a16:creationId xmlns:a16="http://schemas.microsoft.com/office/drawing/2014/main" id="{B7EE5079-D2BC-8960-3FF9-A6E564FB59AD}"/>
              </a:ext>
            </a:extLst>
          </p:cNvPr>
          <p:cNvSpPr>
            <a:spLocks noGrp="1"/>
          </p:cNvSpPr>
          <p:nvPr>
            <p:ph type="body" sz="quarter" idx="12" hasCustomPrompt="1"/>
          </p:nvPr>
        </p:nvSpPr>
        <p:spPr>
          <a:xfrm>
            <a:off x="5252525" y="4057200"/>
            <a:ext cx="5920300" cy="1711775"/>
          </a:xfrm>
          <a:prstGeom prst="rect">
            <a:avLst/>
          </a:prstGeom>
        </p:spPr>
        <p:txBody>
          <a:bodyPr>
            <a:normAutofit/>
          </a:bodyPr>
          <a:lstStyle>
            <a:lvl1pPr marL="612" indent="0">
              <a:buNone/>
              <a:defRPr sz="2800" b="0" i="1">
                <a:solidFill>
                  <a:schemeClr val="tx1"/>
                </a:solidFill>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sp>
        <p:nvSpPr>
          <p:cNvPr id="3" name="Titel 1">
            <a:extLst>
              <a:ext uri="{FF2B5EF4-FFF2-40B4-BE49-F238E27FC236}">
                <a16:creationId xmlns:a16="http://schemas.microsoft.com/office/drawing/2014/main" id="{3060BFB6-72EA-1345-9BBE-F58BE97ED735}"/>
              </a:ext>
            </a:extLst>
          </p:cNvPr>
          <p:cNvSpPr>
            <a:spLocks noGrp="1"/>
          </p:cNvSpPr>
          <p:nvPr>
            <p:ph type="title" hasCustomPrompt="1"/>
          </p:nvPr>
        </p:nvSpPr>
        <p:spPr>
          <a:xfrm>
            <a:off x="5252528" y="1089025"/>
            <a:ext cx="5920300" cy="2788748"/>
          </a:xfrm>
        </p:spPr>
        <p:txBody>
          <a:bodyPr anchor="b" anchorCtr="0">
            <a:normAutofit/>
          </a:bodyPr>
          <a:lstStyle>
            <a:lvl1pPr>
              <a:defRPr sz="4800">
                <a:solidFill>
                  <a:schemeClr val="tx1"/>
                </a:solidFill>
              </a:defRPr>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cxnSp>
        <p:nvCxnSpPr>
          <p:cNvPr id="8" name="Gerade Verbindung 7">
            <a:extLst>
              <a:ext uri="{FF2B5EF4-FFF2-40B4-BE49-F238E27FC236}">
                <a16:creationId xmlns:a16="http://schemas.microsoft.com/office/drawing/2014/main" id="{B5BF1A21-DD8E-8693-A30D-F7CA5ECBB36A}"/>
              </a:ext>
            </a:extLst>
          </p:cNvPr>
          <p:cNvCxnSpPr>
            <a:cxnSpLocks/>
          </p:cNvCxnSpPr>
          <p:nvPr userDrawn="1"/>
        </p:nvCxnSpPr>
        <p:spPr>
          <a:xfrm flipH="1" flipV="1">
            <a:off x="5087938" y="0"/>
            <a:ext cx="2" cy="6858002"/>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025422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New Chapter: Text – ligh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AE9E366-0625-F495-6FDF-F3BE9D6DF7F7}"/>
              </a:ext>
            </a:extLst>
          </p:cNvPr>
          <p:cNvSpPr/>
          <p:nvPr userDrawn="1"/>
        </p:nvSpPr>
        <p:spPr>
          <a:xfrm>
            <a:off x="7118410" y="1"/>
            <a:ext cx="5073590"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0" name="Titel 9">
            <a:extLst>
              <a:ext uri="{FF2B5EF4-FFF2-40B4-BE49-F238E27FC236}">
                <a16:creationId xmlns:a16="http://schemas.microsoft.com/office/drawing/2014/main" id="{DC4DF855-F9C2-D644-B6D7-696193508B60}"/>
              </a:ext>
            </a:extLst>
          </p:cNvPr>
          <p:cNvSpPr>
            <a:spLocks noGrp="1"/>
          </p:cNvSpPr>
          <p:nvPr>
            <p:ph type="title" hasCustomPrompt="1"/>
          </p:nvPr>
        </p:nvSpPr>
        <p:spPr>
          <a:xfrm>
            <a:off x="1019175" y="1089025"/>
            <a:ext cx="5920304" cy="2860851"/>
          </a:xfrm>
          <a:prstGeom prst="rect">
            <a:avLst/>
          </a:prstGeom>
        </p:spPr>
        <p:txBody>
          <a:bodyPr anchor="b" anchorCtr="0"/>
          <a:lstStyle>
            <a:lvl1pPr>
              <a:defRPr sz="4800"/>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sp>
        <p:nvSpPr>
          <p:cNvPr id="12" name="Textplatzhalter 11">
            <a:extLst>
              <a:ext uri="{FF2B5EF4-FFF2-40B4-BE49-F238E27FC236}">
                <a16:creationId xmlns:a16="http://schemas.microsoft.com/office/drawing/2014/main" id="{2395E453-49C0-3844-9138-CB68074775B3}"/>
              </a:ext>
            </a:extLst>
          </p:cNvPr>
          <p:cNvSpPr>
            <a:spLocks noGrp="1"/>
          </p:cNvSpPr>
          <p:nvPr>
            <p:ph type="body" sz="quarter" idx="11" hasCustomPrompt="1"/>
          </p:nvPr>
        </p:nvSpPr>
        <p:spPr>
          <a:xfrm>
            <a:off x="1018094" y="4100189"/>
            <a:ext cx="5920300" cy="1668786"/>
          </a:xfrm>
          <a:prstGeom prst="rect">
            <a:avLst/>
          </a:prstGeom>
        </p:spPr>
        <p:txBody>
          <a:bodyPr>
            <a:normAutofit/>
          </a:bodyPr>
          <a:lstStyle>
            <a:lvl1pPr marL="612" indent="0">
              <a:buNone/>
              <a:defRPr sz="2800" b="0" i="1">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sp>
        <p:nvSpPr>
          <p:cNvPr id="3" name="Textplatzhalter 3">
            <a:extLst>
              <a:ext uri="{FF2B5EF4-FFF2-40B4-BE49-F238E27FC236}">
                <a16:creationId xmlns:a16="http://schemas.microsoft.com/office/drawing/2014/main" id="{9E622FB8-FE12-38A5-41FF-4FBB83FE284D}"/>
              </a:ext>
            </a:extLst>
          </p:cNvPr>
          <p:cNvSpPr>
            <a:spLocks noGrp="1"/>
          </p:cNvSpPr>
          <p:nvPr>
            <p:ph type="body" sz="quarter" idx="13" hasCustomPrompt="1"/>
          </p:nvPr>
        </p:nvSpPr>
        <p:spPr>
          <a:xfrm>
            <a:off x="7299478" y="1090799"/>
            <a:ext cx="3873338" cy="4680000"/>
          </a:xfrm>
        </p:spPr>
        <p:txBody>
          <a:bodyPr/>
          <a:lstStyle>
            <a:lvl1pPr marL="539750" indent="-539750">
              <a:buFont typeface="+mj-lt"/>
              <a:buAutoNum type="romanUcPeriod"/>
              <a:tabLst/>
              <a:defRPr/>
            </a:lvl1pPr>
            <a:lvl2pPr marL="971550" indent="-250825">
              <a:tabLst/>
              <a:defRPr/>
            </a:lvl2pPr>
            <a:lvl3pPr marL="1332000" indent="-250825">
              <a:tabLst/>
              <a:defRPr/>
            </a:lvl3pPr>
            <a:lvl4pPr marL="1692000" indent="-250825">
              <a:tabLst/>
              <a:defRPr/>
            </a:lvl4pPr>
            <a:lvl5pPr marL="2052000" indent="-250825">
              <a:tabLst/>
              <a:defRPr/>
            </a:lvl5pPr>
          </a:lstStyle>
          <a:p>
            <a:pPr lvl="0"/>
            <a:r>
              <a:rPr lang="de-DE" dirty="0"/>
              <a:t>Space </a:t>
            </a:r>
            <a:r>
              <a:rPr lang="de-DE" dirty="0" err="1"/>
              <a:t>for</a:t>
            </a:r>
            <a:r>
              <a:rPr lang="de-DE" dirty="0"/>
              <a:t> </a:t>
            </a:r>
            <a:r>
              <a:rPr lang="de-DE" dirty="0" err="1"/>
              <a:t>your</a:t>
            </a:r>
            <a:r>
              <a:rPr lang="de-DE" dirty="0"/>
              <a:t> </a:t>
            </a:r>
            <a:r>
              <a:rPr lang="de-DE" dirty="0" err="1"/>
              <a:t>table</a:t>
            </a:r>
            <a:r>
              <a:rPr lang="de-DE" dirty="0"/>
              <a:t> </a:t>
            </a:r>
            <a:r>
              <a:rPr lang="de-DE" dirty="0" err="1"/>
              <a:t>of</a:t>
            </a:r>
            <a:r>
              <a:rPr lang="de-DE" dirty="0"/>
              <a:t> </a:t>
            </a:r>
            <a:r>
              <a:rPr lang="de-DE" dirty="0" err="1"/>
              <a:t>contents</a:t>
            </a:r>
            <a:r>
              <a:rPr lang="de-DE" dirty="0"/>
              <a:t> </a:t>
            </a:r>
            <a:r>
              <a:rPr lang="de-DE" dirty="0" err="1"/>
              <a:t>or</a:t>
            </a:r>
            <a:r>
              <a:rPr lang="de-DE" dirty="0"/>
              <a:t> </a:t>
            </a:r>
            <a:r>
              <a:rPr lang="de-DE" dirty="0" err="1"/>
              <a:t>text</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cxnSp>
        <p:nvCxnSpPr>
          <p:cNvPr id="2" name="Gerade Verbindung 1">
            <a:extLst>
              <a:ext uri="{FF2B5EF4-FFF2-40B4-BE49-F238E27FC236}">
                <a16:creationId xmlns:a16="http://schemas.microsoft.com/office/drawing/2014/main" id="{45F15730-D1D7-A622-8F68-AAE5BEB54896}"/>
              </a:ext>
            </a:extLst>
          </p:cNvPr>
          <p:cNvCxnSpPr>
            <a:cxnSpLocks/>
          </p:cNvCxnSpPr>
          <p:nvPr userDrawn="1"/>
        </p:nvCxnSpPr>
        <p:spPr>
          <a:xfrm flipV="1">
            <a:off x="7104063"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001651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4_Content: Free Space – dark">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70B804-C971-A4E1-3DC9-CF925D644DC6}"/>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6" name="Fußzeilenplatzhalter 5">
            <a:extLst>
              <a:ext uri="{FF2B5EF4-FFF2-40B4-BE49-F238E27FC236}">
                <a16:creationId xmlns:a16="http://schemas.microsoft.com/office/drawing/2014/main" id="{11DC268F-9A41-0342-3368-9F7DE79C5946}"/>
              </a:ext>
            </a:extLst>
          </p:cNvPr>
          <p:cNvSpPr>
            <a:spLocks noGrp="1"/>
          </p:cNvSpPr>
          <p:nvPr>
            <p:ph type="ftr" sz="quarter" idx="10"/>
          </p:nvPr>
        </p:nvSpPr>
        <p:spPr/>
        <p:txBody>
          <a:bodyPr/>
          <a:lstStyle/>
          <a:p>
            <a:endParaRPr lang="en-US" dirty="0"/>
          </a:p>
        </p:txBody>
      </p:sp>
      <p:sp>
        <p:nvSpPr>
          <p:cNvPr id="8" name="Foliennummernplatzhalter 7">
            <a:extLst>
              <a:ext uri="{FF2B5EF4-FFF2-40B4-BE49-F238E27FC236}">
                <a16:creationId xmlns:a16="http://schemas.microsoft.com/office/drawing/2014/main" id="{7BAF9B94-9EA6-988A-A694-80CD244F147C}"/>
              </a:ext>
            </a:extLst>
          </p:cNvPr>
          <p:cNvSpPr>
            <a:spLocks noGrp="1"/>
          </p:cNvSpPr>
          <p:nvPr>
            <p:ph type="sldNum" sz="quarter" idx="11"/>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404314554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4_Content: Text – dark">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E217E-5D9D-DC4C-852B-50B88B4F99D5}"/>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8" name="Fußzeilenplatzhalter 7">
            <a:extLst>
              <a:ext uri="{FF2B5EF4-FFF2-40B4-BE49-F238E27FC236}">
                <a16:creationId xmlns:a16="http://schemas.microsoft.com/office/drawing/2014/main" id="{408AF7A8-09C0-A422-B051-8B1E870C9E7E}"/>
              </a:ext>
            </a:extLst>
          </p:cNvPr>
          <p:cNvSpPr>
            <a:spLocks noGrp="1"/>
          </p:cNvSpPr>
          <p:nvPr>
            <p:ph type="ftr" sz="quarter" idx="10"/>
          </p:nvPr>
        </p:nvSpPr>
        <p:spPr/>
        <p:txBody>
          <a:bodyPr/>
          <a:lstStyle/>
          <a:p>
            <a:endParaRPr lang="en-US" dirty="0"/>
          </a:p>
        </p:txBody>
      </p:sp>
      <p:sp>
        <p:nvSpPr>
          <p:cNvPr id="9" name="Foliennummernplatzhalter 8">
            <a:extLst>
              <a:ext uri="{FF2B5EF4-FFF2-40B4-BE49-F238E27FC236}">
                <a16:creationId xmlns:a16="http://schemas.microsoft.com/office/drawing/2014/main" id="{F17DC356-4CCC-A58A-C9AC-3945541048B8}"/>
              </a:ext>
            </a:extLst>
          </p:cNvPr>
          <p:cNvSpPr>
            <a:spLocks noGrp="1"/>
          </p:cNvSpPr>
          <p:nvPr>
            <p:ph type="sldNum" sz="quarter" idx="11"/>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EA925748-BFA2-A04A-8A82-370E21FB1962}"/>
              </a:ext>
            </a:extLst>
          </p:cNvPr>
          <p:cNvSpPr>
            <a:spLocks noGrp="1"/>
          </p:cNvSpPr>
          <p:nvPr>
            <p:ph type="body" sz="quarter" idx="12"/>
          </p:nvPr>
        </p:nvSpPr>
        <p:spPr>
          <a:xfrm>
            <a:off x="1018800" y="1090800"/>
            <a:ext cx="10152000" cy="468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91517471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4_Content: Photo/Graphic – dark">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C7495C-1F2C-F1D7-5298-1E410515C045}"/>
              </a:ext>
            </a:extLst>
          </p:cNvPr>
          <p:cNvSpPr>
            <a:spLocks noGrp="1"/>
          </p:cNvSpPr>
          <p:nvPr>
            <p:ph type="title" hasCustomPrompt="1"/>
          </p:nvPr>
        </p:nvSpPr>
        <p:spPr>
          <a:xfrm>
            <a:off x="1019175" y="180000"/>
            <a:ext cx="10153650" cy="540000"/>
          </a:xfrm>
          <a:prstGeom prst="rect">
            <a:avLst/>
          </a:prstGeom>
        </p:spPr>
        <p:txBody>
          <a:bodyPr/>
          <a:lstStyle>
            <a:lvl1pPr>
              <a:defRPr>
                <a:solidFill>
                  <a:schemeClr val="bg1"/>
                </a:solidFill>
              </a:defRPr>
            </a:lvl1pPr>
          </a:lstStyle>
          <a:p>
            <a:r>
              <a:rPr lang="de-DE" dirty="0"/>
              <a:t>Rather </a:t>
            </a:r>
            <a:r>
              <a:rPr lang="de-DE" dirty="0" err="1"/>
              <a:t>short</a:t>
            </a:r>
            <a:r>
              <a:rPr lang="de-DE" dirty="0"/>
              <a:t> but strong title</a:t>
            </a:r>
            <a:endParaRPr lang="en-US" dirty="0"/>
          </a:p>
        </p:txBody>
      </p:sp>
      <p:sp>
        <p:nvSpPr>
          <p:cNvPr id="4" name="Bildplatzhalter 11">
            <a:extLst>
              <a:ext uri="{FF2B5EF4-FFF2-40B4-BE49-F238E27FC236}">
                <a16:creationId xmlns:a16="http://schemas.microsoft.com/office/drawing/2014/main" id="{6EDDE972-582B-9AB5-C619-9D232A3327E3}"/>
              </a:ext>
            </a:extLst>
          </p:cNvPr>
          <p:cNvSpPr>
            <a:spLocks noGrp="1"/>
          </p:cNvSpPr>
          <p:nvPr>
            <p:ph type="pic" sz="quarter" idx="25" hasCustomPrompt="1"/>
          </p:nvPr>
        </p:nvSpPr>
        <p:spPr>
          <a:xfrm>
            <a:off x="1018385" y="1089025"/>
            <a:ext cx="10153650" cy="4679948"/>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8" name="Fußzeilenplatzhalter 7">
            <a:extLst>
              <a:ext uri="{FF2B5EF4-FFF2-40B4-BE49-F238E27FC236}">
                <a16:creationId xmlns:a16="http://schemas.microsoft.com/office/drawing/2014/main" id="{F2523FF9-3BF5-D652-2275-535F78E6BFE7}"/>
              </a:ext>
            </a:extLst>
          </p:cNvPr>
          <p:cNvSpPr>
            <a:spLocks noGrp="1"/>
          </p:cNvSpPr>
          <p:nvPr>
            <p:ph type="ftr" sz="quarter" idx="26"/>
          </p:nvPr>
        </p:nvSpPr>
        <p:spPr/>
        <p:txBody>
          <a:bodyPr/>
          <a:lstStyle/>
          <a:p>
            <a:endParaRPr lang="en-US" dirty="0"/>
          </a:p>
        </p:txBody>
      </p:sp>
      <p:sp>
        <p:nvSpPr>
          <p:cNvPr id="9" name="Foliennummernplatzhalter 8">
            <a:extLst>
              <a:ext uri="{FF2B5EF4-FFF2-40B4-BE49-F238E27FC236}">
                <a16:creationId xmlns:a16="http://schemas.microsoft.com/office/drawing/2014/main" id="{9500BF41-62CE-3CA6-11F6-955991765971}"/>
              </a:ext>
            </a:extLst>
          </p:cNvPr>
          <p:cNvSpPr>
            <a:spLocks noGrp="1"/>
          </p:cNvSpPr>
          <p:nvPr>
            <p:ph type="sldNum" sz="quarter" idx="27"/>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317534086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4_Content: Photo/Graphic + small Text – dark">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765FF81-CDFC-CEDC-1084-0D9D917D9857}"/>
              </a:ext>
            </a:extLst>
          </p:cNvPr>
          <p:cNvSpPr/>
          <p:nvPr userDrawn="1"/>
        </p:nvSpPr>
        <p:spPr>
          <a:xfrm>
            <a:off x="9156700" y="1"/>
            <a:ext cx="303529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9156700" y="0"/>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421FDBD8-8B28-B170-23CD-CD876FD68775}"/>
              </a:ext>
            </a:extLst>
          </p:cNvPr>
          <p:cNvSpPr>
            <a:spLocks noGrp="1"/>
          </p:cNvSpPr>
          <p:nvPr>
            <p:ph type="title" hasCustomPrompt="1"/>
          </p:nvPr>
        </p:nvSpPr>
        <p:spPr>
          <a:xfrm>
            <a:off x="1019175" y="180000"/>
            <a:ext cx="795600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5" name="Bildplatzhalter 11">
            <a:extLst>
              <a:ext uri="{FF2B5EF4-FFF2-40B4-BE49-F238E27FC236}">
                <a16:creationId xmlns:a16="http://schemas.microsoft.com/office/drawing/2014/main" id="{34317F71-FE66-AFAB-62EF-31437410913E}"/>
              </a:ext>
            </a:extLst>
          </p:cNvPr>
          <p:cNvSpPr>
            <a:spLocks noGrp="1"/>
          </p:cNvSpPr>
          <p:nvPr>
            <p:ph type="pic" sz="quarter" idx="25" hasCustomPrompt="1"/>
          </p:nvPr>
        </p:nvSpPr>
        <p:spPr>
          <a:xfrm>
            <a:off x="1018384" y="1089025"/>
            <a:ext cx="8121600" cy="4679948"/>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9" name="Fußzeilenplatzhalter 8">
            <a:extLst>
              <a:ext uri="{FF2B5EF4-FFF2-40B4-BE49-F238E27FC236}">
                <a16:creationId xmlns:a16="http://schemas.microsoft.com/office/drawing/2014/main" id="{DB59EBAD-90B2-7661-8CF3-81CB443E51F1}"/>
              </a:ext>
            </a:extLst>
          </p:cNvPr>
          <p:cNvSpPr>
            <a:spLocks noGrp="1"/>
          </p:cNvSpPr>
          <p:nvPr>
            <p:ph type="ftr" sz="quarter" idx="29"/>
          </p:nvPr>
        </p:nvSpPr>
        <p:spPr/>
        <p:txBody>
          <a:bodyPr/>
          <a:lstStyle/>
          <a:p>
            <a:endParaRPr lang="en-US" dirty="0"/>
          </a:p>
        </p:txBody>
      </p:sp>
      <p:sp>
        <p:nvSpPr>
          <p:cNvPr id="10" name="Foliennummernplatzhalter 9">
            <a:extLst>
              <a:ext uri="{FF2B5EF4-FFF2-40B4-BE49-F238E27FC236}">
                <a16:creationId xmlns:a16="http://schemas.microsoft.com/office/drawing/2014/main" id="{A8160219-02EB-3983-9E0C-0124F0EBCA73}"/>
              </a:ext>
            </a:extLst>
          </p:cNvPr>
          <p:cNvSpPr>
            <a:spLocks noGrp="1"/>
          </p:cNvSpPr>
          <p:nvPr>
            <p:ph type="sldNum" sz="quarter" idx="30"/>
          </p:nvPr>
        </p:nvSpPr>
        <p:spPr/>
        <p:txBody>
          <a:bodyPr/>
          <a:lstStyle/>
          <a:p>
            <a:fld id="{52689698-0BB7-BE4D-A8C0-0C9B085F3959}" type="slidenum">
              <a:rPr lang="de-DE" smtClean="0"/>
              <a:pPr/>
              <a:t>‹#›</a:t>
            </a:fld>
            <a:endParaRPr lang="de-DE" dirty="0"/>
          </a:p>
        </p:txBody>
      </p:sp>
      <p:sp>
        <p:nvSpPr>
          <p:cNvPr id="6" name="Textplatzhalter 6">
            <a:extLst>
              <a:ext uri="{FF2B5EF4-FFF2-40B4-BE49-F238E27FC236}">
                <a16:creationId xmlns:a16="http://schemas.microsoft.com/office/drawing/2014/main" id="{6D0907B2-0A16-C5D5-CB2D-C0B2E67F7A3D}"/>
              </a:ext>
            </a:extLst>
          </p:cNvPr>
          <p:cNvSpPr>
            <a:spLocks noGrp="1"/>
          </p:cNvSpPr>
          <p:nvPr>
            <p:ph type="body" sz="quarter" idx="32" hasCustomPrompt="1"/>
          </p:nvPr>
        </p:nvSpPr>
        <p:spPr>
          <a:xfrm>
            <a:off x="9345600" y="1090800"/>
            <a:ext cx="2473200" cy="46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err="1"/>
              <a:t>Your</a:t>
            </a:r>
            <a:r>
              <a:rPr lang="de-DE" dirty="0"/>
              <a:t> </a:t>
            </a:r>
            <a:r>
              <a:rPr lang="de-DE" dirty="0" err="1"/>
              <a:t>bullet</a:t>
            </a:r>
            <a:r>
              <a:rPr lang="de-DE" dirty="0"/>
              <a:t> </a:t>
            </a:r>
            <a:r>
              <a:rPr lang="de-DE" dirty="0" err="1"/>
              <a:t>points</a:t>
            </a:r>
            <a:r>
              <a:rPr lang="de-DE" dirty="0"/>
              <a:t>, </a:t>
            </a:r>
            <a:r>
              <a:rPr lang="de-DE" dirty="0" err="1"/>
              <a:t>text</a:t>
            </a:r>
            <a:r>
              <a:rPr lang="de-DE" dirty="0"/>
              <a:t>, etc.</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1058579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4_Content: Photo/Graphic + more Text – dark">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E35BC4D-485A-DA93-FC2B-4B4FD86524FE}"/>
              </a:ext>
            </a:extLst>
          </p:cNvPr>
          <p:cNvSpPr/>
          <p:nvPr userDrawn="1"/>
        </p:nvSpPr>
        <p:spPr>
          <a:xfrm>
            <a:off x="6095207" y="-1"/>
            <a:ext cx="6096789"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6096000" y="1"/>
            <a:ext cx="0" cy="6857999"/>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4896823" cy="540000"/>
          </a:xfrm>
          <a:prstGeom prst="rect">
            <a:avLst/>
          </a:prstGeom>
        </p:spPr>
        <p:txBody>
          <a:bodyPr/>
          <a:lstStyle/>
          <a:p>
            <a:r>
              <a:rPr lang="de-DE" dirty="0"/>
              <a:t>Short but strong title</a:t>
            </a:r>
            <a:endParaRPr lang="en-US" dirty="0"/>
          </a:p>
        </p:txBody>
      </p:sp>
      <p:sp>
        <p:nvSpPr>
          <p:cNvPr id="14" name="Bildplatzhalter 11">
            <a:extLst>
              <a:ext uri="{FF2B5EF4-FFF2-40B4-BE49-F238E27FC236}">
                <a16:creationId xmlns:a16="http://schemas.microsoft.com/office/drawing/2014/main" id="{1B47B2D4-84C2-4F28-022B-F3518673FF3E}"/>
              </a:ext>
            </a:extLst>
          </p:cNvPr>
          <p:cNvSpPr>
            <a:spLocks noGrp="1"/>
          </p:cNvSpPr>
          <p:nvPr>
            <p:ph type="pic" sz="quarter" idx="25" hasCustomPrompt="1"/>
          </p:nvPr>
        </p:nvSpPr>
        <p:spPr>
          <a:xfrm>
            <a:off x="1018384" y="1089025"/>
            <a:ext cx="5061600" cy="4679948"/>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8" name="Fußzeilenplatzhalter 7">
            <a:extLst>
              <a:ext uri="{FF2B5EF4-FFF2-40B4-BE49-F238E27FC236}">
                <a16:creationId xmlns:a16="http://schemas.microsoft.com/office/drawing/2014/main" id="{F51A588A-78CA-F3E7-2FE3-30B6BD2EBC5A}"/>
              </a:ext>
            </a:extLst>
          </p:cNvPr>
          <p:cNvSpPr>
            <a:spLocks noGrp="1"/>
          </p:cNvSpPr>
          <p:nvPr>
            <p:ph type="ftr" sz="quarter" idx="28"/>
          </p:nvPr>
        </p:nvSpPr>
        <p:spPr/>
        <p:txBody>
          <a:bodyPr/>
          <a:lstStyle/>
          <a:p>
            <a:endParaRPr lang="en-US" dirty="0"/>
          </a:p>
        </p:txBody>
      </p:sp>
      <p:sp>
        <p:nvSpPr>
          <p:cNvPr id="9" name="Foliennummernplatzhalter 8">
            <a:extLst>
              <a:ext uri="{FF2B5EF4-FFF2-40B4-BE49-F238E27FC236}">
                <a16:creationId xmlns:a16="http://schemas.microsoft.com/office/drawing/2014/main" id="{DA5233B9-5C17-91AE-03ED-110D9528D6AD}"/>
              </a:ext>
            </a:extLst>
          </p:cNvPr>
          <p:cNvSpPr>
            <a:spLocks noGrp="1"/>
          </p:cNvSpPr>
          <p:nvPr>
            <p:ph type="sldNum" sz="quarter" idx="29"/>
          </p:nvPr>
        </p:nvSpPr>
        <p:spPr/>
        <p:txBody>
          <a:bodyPr/>
          <a:lstStyle/>
          <a:p>
            <a:fld id="{52689698-0BB7-BE4D-A8C0-0C9B085F3959}" type="slidenum">
              <a:rPr lang="de-DE" smtClean="0"/>
              <a:pPr/>
              <a:t>‹#›</a:t>
            </a:fld>
            <a:endParaRPr lang="de-DE" dirty="0"/>
          </a:p>
        </p:txBody>
      </p:sp>
      <p:sp>
        <p:nvSpPr>
          <p:cNvPr id="5" name="Textplatzhalter 6">
            <a:extLst>
              <a:ext uri="{FF2B5EF4-FFF2-40B4-BE49-F238E27FC236}">
                <a16:creationId xmlns:a16="http://schemas.microsoft.com/office/drawing/2014/main" id="{3AB1D95C-6168-8E9A-B6B2-8C38714B4331}"/>
              </a:ext>
            </a:extLst>
          </p:cNvPr>
          <p:cNvSpPr>
            <a:spLocks noGrp="1"/>
          </p:cNvSpPr>
          <p:nvPr>
            <p:ph type="body" sz="quarter" idx="32" hasCustomPrompt="1"/>
          </p:nvPr>
        </p:nvSpPr>
        <p:spPr>
          <a:xfrm>
            <a:off x="6275388" y="1090800"/>
            <a:ext cx="5543412" cy="46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err="1"/>
              <a:t>Your</a:t>
            </a:r>
            <a:r>
              <a:rPr lang="de-DE" dirty="0"/>
              <a:t> </a:t>
            </a:r>
            <a:r>
              <a:rPr lang="de-DE" dirty="0" err="1"/>
              <a:t>bullet</a:t>
            </a:r>
            <a:r>
              <a:rPr lang="de-DE" dirty="0"/>
              <a:t> </a:t>
            </a:r>
            <a:r>
              <a:rPr lang="de-DE" dirty="0" err="1"/>
              <a:t>points</a:t>
            </a:r>
            <a:r>
              <a:rPr lang="de-DE" dirty="0"/>
              <a:t>, </a:t>
            </a:r>
            <a:r>
              <a:rPr lang="de-DE" dirty="0" err="1"/>
              <a:t>text</a:t>
            </a:r>
            <a:r>
              <a:rPr lang="de-DE" dirty="0"/>
              <a:t>, etc.</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3500683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4_Content Compare: Text + Photo/Graphic – dark">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40B547B-1A7D-3AD8-514E-DE0A272266B0}"/>
              </a:ext>
            </a:extLst>
          </p:cNvPr>
          <p:cNvSpPr>
            <a:spLocks noGrp="1"/>
          </p:cNvSpPr>
          <p:nvPr>
            <p:ph type="pic" sz="quarter" idx="29" hasCustomPrompt="1"/>
          </p:nvPr>
        </p:nvSpPr>
        <p:spPr>
          <a:xfrm>
            <a:off x="7119600" y="0"/>
            <a:ext cx="5072400" cy="3416400"/>
          </a:xfrm>
          <a:solidFill>
            <a:schemeClr val="bg1"/>
          </a:solidFill>
        </p:spPr>
        <p:txBody>
          <a:bodyPr>
            <a:normAutofit/>
          </a:bodyPr>
          <a:lstStyle>
            <a:lvl1pPr marL="612" indent="0">
              <a:buNone/>
              <a:defRPr sz="1600">
                <a:solidFill>
                  <a:schemeClr val="tx1"/>
                </a:solidFill>
              </a:defRPr>
            </a:lvl1pPr>
          </a:lstStyle>
          <a:p>
            <a:r>
              <a:rPr lang="en-US"/>
              <a:t>Click on the symbol to add a photo/graphic filling the entire frame.</a:t>
            </a:r>
          </a:p>
        </p:txBody>
      </p:sp>
      <p:sp>
        <p:nvSpPr>
          <p:cNvPr id="11" name="Bildplatzhalter 9">
            <a:extLst>
              <a:ext uri="{FF2B5EF4-FFF2-40B4-BE49-F238E27FC236}">
                <a16:creationId xmlns:a16="http://schemas.microsoft.com/office/drawing/2014/main" id="{118B24FB-7342-65C4-446D-C097168D3FB9}"/>
              </a:ext>
            </a:extLst>
          </p:cNvPr>
          <p:cNvSpPr>
            <a:spLocks noGrp="1"/>
          </p:cNvSpPr>
          <p:nvPr>
            <p:ph type="pic" sz="quarter" idx="30" hasCustomPrompt="1"/>
          </p:nvPr>
        </p:nvSpPr>
        <p:spPr>
          <a:xfrm>
            <a:off x="7119600" y="3441600"/>
            <a:ext cx="5072400" cy="3416400"/>
          </a:xfrm>
          <a:solidFill>
            <a:schemeClr val="bg1"/>
          </a:solidFill>
        </p:spPr>
        <p:txBody>
          <a:bodyPr>
            <a:normAutofit/>
          </a:bodyPr>
          <a:lstStyle>
            <a:lvl1pPr marL="612" indent="0">
              <a:buNone/>
              <a:defRPr sz="1600">
                <a:solidFill>
                  <a:schemeClr val="tx1"/>
                </a:solidFill>
              </a:defRPr>
            </a:lvl1pPr>
          </a:lstStyle>
          <a:p>
            <a:r>
              <a:rPr lang="en-US"/>
              <a:t>Click on the symbol to add a photo/graphic filling the entire frame.</a:t>
            </a:r>
          </a:p>
        </p:txBody>
      </p:sp>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7103270" y="1"/>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5919520" cy="540000"/>
          </a:xfrm>
          <a:prstGeom prst="rect">
            <a:avLst/>
          </a:prstGeom>
        </p:spPr>
        <p:txBody>
          <a:bodyPr/>
          <a:lstStyle/>
          <a:p>
            <a:r>
              <a:rPr lang="de-DE" dirty="0"/>
              <a:t>Short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14" name="Fußzeilenplatzhalter 13">
            <a:extLst>
              <a:ext uri="{FF2B5EF4-FFF2-40B4-BE49-F238E27FC236}">
                <a16:creationId xmlns:a16="http://schemas.microsoft.com/office/drawing/2014/main" id="{8FCD37DF-BA01-904B-0610-553A509F93C5}"/>
              </a:ext>
            </a:extLst>
          </p:cNvPr>
          <p:cNvSpPr>
            <a:spLocks noGrp="1"/>
          </p:cNvSpPr>
          <p:nvPr>
            <p:ph type="ftr" sz="quarter" idx="31"/>
          </p:nvPr>
        </p:nvSpPr>
        <p:spPr/>
        <p:txBody>
          <a:bodyPr/>
          <a:lstStyle/>
          <a:p>
            <a:endParaRPr lang="en-US" dirty="0"/>
          </a:p>
        </p:txBody>
      </p:sp>
      <p:sp>
        <p:nvSpPr>
          <p:cNvPr id="15" name="Foliennummernplatzhalter 14">
            <a:extLst>
              <a:ext uri="{FF2B5EF4-FFF2-40B4-BE49-F238E27FC236}">
                <a16:creationId xmlns:a16="http://schemas.microsoft.com/office/drawing/2014/main" id="{87A52F0F-047A-26E5-2364-74A1A4507893}"/>
              </a:ext>
            </a:extLst>
          </p:cNvPr>
          <p:cNvSpPr>
            <a:spLocks noGrp="1"/>
          </p:cNvSpPr>
          <p:nvPr>
            <p:ph type="sldNum" sz="quarter" idx="32"/>
          </p:nvPr>
        </p:nvSpPr>
        <p:spPr/>
        <p:txBody>
          <a:bodyPr/>
          <a:lstStyle/>
          <a:p>
            <a:fld id="{52689698-0BB7-BE4D-A8C0-0C9B085F3959}" type="slidenum">
              <a:rPr lang="de-DE" smtClean="0"/>
              <a:pPr/>
              <a:t>‹#›</a:t>
            </a:fld>
            <a:endParaRPr lang="de-DE" dirty="0"/>
          </a:p>
        </p:txBody>
      </p:sp>
      <p:sp>
        <p:nvSpPr>
          <p:cNvPr id="17" name="Textplatzhalter 16">
            <a:extLst>
              <a:ext uri="{FF2B5EF4-FFF2-40B4-BE49-F238E27FC236}">
                <a16:creationId xmlns:a16="http://schemas.microsoft.com/office/drawing/2014/main" id="{A53891A2-E73B-D4C3-F17D-5B0BF21222D7}"/>
              </a:ext>
            </a:extLst>
          </p:cNvPr>
          <p:cNvSpPr>
            <a:spLocks noGrp="1"/>
          </p:cNvSpPr>
          <p:nvPr>
            <p:ph type="body" sz="quarter" idx="33" hasCustomPrompt="1"/>
          </p:nvPr>
        </p:nvSpPr>
        <p:spPr>
          <a:xfrm>
            <a:off x="1017610" y="1090800"/>
            <a:ext cx="5903999" cy="2156400"/>
          </a:xfrm>
        </p:spPr>
        <p:txBody>
          <a:bodyPr/>
          <a:lstStyle/>
          <a:p>
            <a:pPr lvl="0"/>
            <a:r>
              <a:rPr lang="de-DE"/>
              <a:t>Your bullet points, text, etc.</a:t>
            </a:r>
          </a:p>
        </p:txBody>
      </p:sp>
      <p:sp>
        <p:nvSpPr>
          <p:cNvPr id="19" name="Textplatzhalter 18">
            <a:extLst>
              <a:ext uri="{FF2B5EF4-FFF2-40B4-BE49-F238E27FC236}">
                <a16:creationId xmlns:a16="http://schemas.microsoft.com/office/drawing/2014/main" id="{D763FDCE-CA47-B0CF-DE9B-EEE81722534E}"/>
              </a:ext>
            </a:extLst>
          </p:cNvPr>
          <p:cNvSpPr>
            <a:spLocks noGrp="1"/>
          </p:cNvSpPr>
          <p:nvPr>
            <p:ph type="body" sz="quarter" idx="34" hasCustomPrompt="1"/>
          </p:nvPr>
        </p:nvSpPr>
        <p:spPr>
          <a:xfrm>
            <a:off x="1019176" y="3614400"/>
            <a:ext cx="5903999" cy="2156400"/>
          </a:xfrm>
        </p:spPr>
        <p:txBody>
          <a:bodyPr/>
          <a:lstStyle/>
          <a:p>
            <a:pPr lvl="0"/>
            <a:r>
              <a:rPr lang="de-DE"/>
              <a:t>Your bullet points, text, etc.</a:t>
            </a:r>
          </a:p>
        </p:txBody>
      </p:sp>
    </p:spTree>
    <p:extLst>
      <p:ext uri="{BB962C8B-B14F-4D97-AF65-F5344CB8AC3E}">
        <p14:creationId xmlns:p14="http://schemas.microsoft.com/office/powerpoint/2010/main" val="245337036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ntent Compare: 2 Text – dark">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 name="Titel 1">
            <a:extLst>
              <a:ext uri="{FF2B5EF4-FFF2-40B4-BE49-F238E27FC236}">
                <a16:creationId xmlns:a16="http://schemas.microsoft.com/office/drawing/2014/main" id="{A123BD77-AADE-480E-8E85-B432D26DF205}"/>
              </a:ext>
            </a:extLst>
          </p:cNvPr>
          <p:cNvSpPr>
            <a:spLocks noGrp="1"/>
          </p:cNvSpPr>
          <p:nvPr>
            <p:ph type="title" hasCustomPrompt="1"/>
          </p:nvPr>
        </p:nvSpPr>
        <p:spPr>
          <a:xfrm>
            <a:off x="1019175" y="180000"/>
            <a:ext cx="4896823" cy="540000"/>
          </a:xfrm>
          <a:prstGeom prst="rect">
            <a:avLst/>
          </a:prstGeom>
        </p:spPr>
        <p:txBody>
          <a:bodyPr/>
          <a:lstStyle/>
          <a:p>
            <a:r>
              <a:rPr lang="de-DE" dirty="0"/>
              <a:t>Short but strong title</a:t>
            </a:r>
            <a:endParaRPr lang="en-US" dirty="0"/>
          </a:p>
        </p:txBody>
      </p:sp>
      <p:cxnSp>
        <p:nvCxnSpPr>
          <p:cNvPr id="7" name="Gerade Verbindung 6">
            <a:extLst>
              <a:ext uri="{FF2B5EF4-FFF2-40B4-BE49-F238E27FC236}">
                <a16:creationId xmlns:a16="http://schemas.microsoft.com/office/drawing/2014/main" id="{04A5DF84-E07C-FE32-CEBF-2B98E3671A38}"/>
              </a:ext>
            </a:extLst>
          </p:cNvPr>
          <p:cNvCxnSpPr>
            <a:cxnSpLocks/>
          </p:cNvCxnSpPr>
          <p:nvPr userDrawn="1"/>
        </p:nvCxnSpPr>
        <p:spPr>
          <a:xfrm flipV="1">
            <a:off x="6096000" y="1"/>
            <a:ext cx="0" cy="6857999"/>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9" name="Fußzeilenplatzhalter 8">
            <a:extLst>
              <a:ext uri="{FF2B5EF4-FFF2-40B4-BE49-F238E27FC236}">
                <a16:creationId xmlns:a16="http://schemas.microsoft.com/office/drawing/2014/main" id="{EE9F01BB-453B-ACA7-F35E-1883827D7DA6}"/>
              </a:ext>
            </a:extLst>
          </p:cNvPr>
          <p:cNvSpPr>
            <a:spLocks noGrp="1"/>
          </p:cNvSpPr>
          <p:nvPr>
            <p:ph type="ftr" sz="quarter" idx="37"/>
          </p:nvPr>
        </p:nvSpPr>
        <p:spPr/>
        <p:txBody>
          <a:bodyPr/>
          <a:lstStyle/>
          <a:p>
            <a:endParaRPr lang="en-US" dirty="0"/>
          </a:p>
        </p:txBody>
      </p:sp>
      <p:sp>
        <p:nvSpPr>
          <p:cNvPr id="10" name="Foliennummernplatzhalter 9">
            <a:extLst>
              <a:ext uri="{FF2B5EF4-FFF2-40B4-BE49-F238E27FC236}">
                <a16:creationId xmlns:a16="http://schemas.microsoft.com/office/drawing/2014/main" id="{600B0EEB-D9FC-752C-2B9F-3E482ED3C6FC}"/>
              </a:ext>
            </a:extLst>
          </p:cNvPr>
          <p:cNvSpPr>
            <a:spLocks noGrp="1"/>
          </p:cNvSpPr>
          <p:nvPr>
            <p:ph type="sldNum" sz="quarter" idx="38"/>
          </p:nvPr>
        </p:nvSpPr>
        <p:spPr/>
        <p:txBody>
          <a:bodyPr/>
          <a:lstStyle/>
          <a:p>
            <a:fld id="{52689698-0BB7-BE4D-A8C0-0C9B085F3959}" type="slidenum">
              <a:rPr lang="de-DE" smtClean="0"/>
              <a:pPr/>
              <a:t>‹#›</a:t>
            </a:fld>
            <a:endParaRPr lang="de-DE" dirty="0"/>
          </a:p>
        </p:txBody>
      </p:sp>
      <p:sp>
        <p:nvSpPr>
          <p:cNvPr id="12" name="Textplatzhalter 11">
            <a:extLst>
              <a:ext uri="{FF2B5EF4-FFF2-40B4-BE49-F238E27FC236}">
                <a16:creationId xmlns:a16="http://schemas.microsoft.com/office/drawing/2014/main" id="{9476D6F1-830C-6E54-9E65-8A7AA6388C4B}"/>
              </a:ext>
            </a:extLst>
          </p:cNvPr>
          <p:cNvSpPr>
            <a:spLocks noGrp="1"/>
          </p:cNvSpPr>
          <p:nvPr>
            <p:ph type="body" sz="quarter" idx="39" hasCustomPrompt="1"/>
          </p:nvPr>
        </p:nvSpPr>
        <p:spPr>
          <a:xfrm>
            <a:off x="1018800" y="1090800"/>
            <a:ext cx="4896000" cy="4680000"/>
          </a:xfrm>
        </p:spPr>
        <p:txBody>
          <a:bodyPr/>
          <a:lstStyle>
            <a:lvl1pPr>
              <a:defRPr/>
            </a:lvl1pPr>
          </a:lstStyle>
          <a:p>
            <a:pPr lvl="0"/>
            <a:r>
              <a:rPr lang="de-DE"/>
              <a:t>Space for your compairing bullet points or text</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platzhalter 13">
            <a:extLst>
              <a:ext uri="{FF2B5EF4-FFF2-40B4-BE49-F238E27FC236}">
                <a16:creationId xmlns:a16="http://schemas.microsoft.com/office/drawing/2014/main" id="{EC3E87D9-769C-93EA-EF40-5D57E8D594EF}"/>
              </a:ext>
            </a:extLst>
          </p:cNvPr>
          <p:cNvSpPr>
            <a:spLocks noGrp="1"/>
          </p:cNvSpPr>
          <p:nvPr>
            <p:ph type="body" sz="quarter" idx="40" hasCustomPrompt="1"/>
          </p:nvPr>
        </p:nvSpPr>
        <p:spPr>
          <a:xfrm>
            <a:off x="6275388" y="1089024"/>
            <a:ext cx="4896000" cy="4681776"/>
          </a:xfrm>
        </p:spPr>
        <p:txBody>
          <a:bodyPr/>
          <a:lstStyle>
            <a:lvl1pPr>
              <a:defRPr/>
            </a:lvl1pPr>
          </a:lstStyle>
          <a:p>
            <a:pPr lvl="0"/>
            <a:r>
              <a:rPr lang="de-DE"/>
              <a:t>Space for your compairing bullet points or text</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99001263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4_Content Compare: 2 Text + Photo/Graphic – dark">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11" name="Bildplatzhalter 11">
            <a:extLst>
              <a:ext uri="{FF2B5EF4-FFF2-40B4-BE49-F238E27FC236}">
                <a16:creationId xmlns:a16="http://schemas.microsoft.com/office/drawing/2014/main" id="{83A52E88-E8FC-715C-A71F-C046255ECC25}"/>
              </a:ext>
            </a:extLst>
          </p:cNvPr>
          <p:cNvSpPr>
            <a:spLocks noGrp="1"/>
          </p:cNvSpPr>
          <p:nvPr>
            <p:ph type="pic" sz="quarter" idx="25" hasCustomPrompt="1"/>
          </p:nvPr>
        </p:nvSpPr>
        <p:spPr>
          <a:xfrm>
            <a:off x="1018384" y="1089025"/>
            <a:ext cx="4393266"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3" name="Bildplatzhalter 11">
            <a:extLst>
              <a:ext uri="{FF2B5EF4-FFF2-40B4-BE49-F238E27FC236}">
                <a16:creationId xmlns:a16="http://schemas.microsoft.com/office/drawing/2014/main" id="{A98B5C80-1F40-EA43-6393-D05804A389E5}"/>
              </a:ext>
            </a:extLst>
          </p:cNvPr>
          <p:cNvSpPr>
            <a:spLocks noGrp="1"/>
          </p:cNvSpPr>
          <p:nvPr>
            <p:ph type="pic" sz="quarter" idx="34" hasCustomPrompt="1"/>
          </p:nvPr>
        </p:nvSpPr>
        <p:spPr>
          <a:xfrm>
            <a:off x="6780352" y="1089025"/>
            <a:ext cx="4393266"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4" name="Fußzeilenplatzhalter 3">
            <a:extLst>
              <a:ext uri="{FF2B5EF4-FFF2-40B4-BE49-F238E27FC236}">
                <a16:creationId xmlns:a16="http://schemas.microsoft.com/office/drawing/2014/main" id="{0A8B2B67-79D9-8083-64BD-AB75BD4BC4C3}"/>
              </a:ext>
            </a:extLst>
          </p:cNvPr>
          <p:cNvSpPr>
            <a:spLocks noGrp="1"/>
          </p:cNvSpPr>
          <p:nvPr>
            <p:ph type="ftr" sz="quarter" idx="37"/>
          </p:nvPr>
        </p:nvSpPr>
        <p:spPr/>
        <p:txBody>
          <a:bodyPr/>
          <a:lstStyle/>
          <a:p>
            <a:endParaRPr lang="en-US" dirty="0"/>
          </a:p>
        </p:txBody>
      </p:sp>
      <p:sp>
        <p:nvSpPr>
          <p:cNvPr id="7" name="Foliennummernplatzhalter 6">
            <a:extLst>
              <a:ext uri="{FF2B5EF4-FFF2-40B4-BE49-F238E27FC236}">
                <a16:creationId xmlns:a16="http://schemas.microsoft.com/office/drawing/2014/main" id="{BD593569-8285-BF4F-A856-32C4A1E2C371}"/>
              </a:ext>
            </a:extLst>
          </p:cNvPr>
          <p:cNvSpPr>
            <a:spLocks noGrp="1"/>
          </p:cNvSpPr>
          <p:nvPr>
            <p:ph type="sldNum" sz="quarter" idx="38"/>
          </p:nvPr>
        </p:nvSpPr>
        <p:spPr/>
        <p:txBody>
          <a:bodyPr/>
          <a:lstStyle/>
          <a:p>
            <a:fld id="{52689698-0BB7-BE4D-A8C0-0C9B085F3959}" type="slidenum">
              <a:rPr lang="de-DE" smtClean="0"/>
              <a:pPr/>
              <a:t>‹#›</a:t>
            </a:fld>
            <a:endParaRPr lang="de-DE" dirty="0"/>
          </a:p>
        </p:txBody>
      </p:sp>
      <p:sp>
        <p:nvSpPr>
          <p:cNvPr id="10" name="Textplatzhalter 9">
            <a:extLst>
              <a:ext uri="{FF2B5EF4-FFF2-40B4-BE49-F238E27FC236}">
                <a16:creationId xmlns:a16="http://schemas.microsoft.com/office/drawing/2014/main" id="{EFA03888-E73F-A93C-ADEE-B961F4421E27}"/>
              </a:ext>
            </a:extLst>
          </p:cNvPr>
          <p:cNvSpPr>
            <a:spLocks noGrp="1"/>
          </p:cNvSpPr>
          <p:nvPr>
            <p:ph type="body" sz="quarter" idx="39" hasCustomPrompt="1"/>
          </p:nvPr>
        </p:nvSpPr>
        <p:spPr>
          <a:xfrm>
            <a:off x="1018374" y="3614400"/>
            <a:ext cx="4393271" cy="2156400"/>
          </a:xfrm>
        </p:spPr>
        <p:txBody>
          <a:bodyPr/>
          <a:lstStyle/>
          <a:p>
            <a:pPr lvl="0"/>
            <a:r>
              <a:rPr lang="de-DE"/>
              <a:t>Space for your bullet points or text corresponding to your placed objects</a:t>
            </a:r>
          </a:p>
        </p:txBody>
      </p:sp>
      <p:sp>
        <p:nvSpPr>
          <p:cNvPr id="14" name="Textplatzhalter 13">
            <a:extLst>
              <a:ext uri="{FF2B5EF4-FFF2-40B4-BE49-F238E27FC236}">
                <a16:creationId xmlns:a16="http://schemas.microsoft.com/office/drawing/2014/main" id="{9DB924A5-5182-38F8-79E2-FB75D2F2CDFE}"/>
              </a:ext>
            </a:extLst>
          </p:cNvPr>
          <p:cNvSpPr>
            <a:spLocks noGrp="1"/>
          </p:cNvSpPr>
          <p:nvPr>
            <p:ph type="body" sz="quarter" idx="40" hasCustomPrompt="1"/>
          </p:nvPr>
        </p:nvSpPr>
        <p:spPr>
          <a:xfrm>
            <a:off x="6778800" y="3614400"/>
            <a:ext cx="4392000" cy="2156400"/>
          </a:xfrm>
        </p:spPr>
        <p:txBody>
          <a:bodyPr/>
          <a:lstStyle/>
          <a:p>
            <a:pPr lvl="0"/>
            <a:r>
              <a:rPr lang="de-DE"/>
              <a:t>Space for your bullet points or text corresponding to your placed objects</a:t>
            </a:r>
          </a:p>
        </p:txBody>
      </p:sp>
    </p:spTree>
    <p:extLst>
      <p:ext uri="{BB962C8B-B14F-4D97-AF65-F5344CB8AC3E}">
        <p14:creationId xmlns:p14="http://schemas.microsoft.com/office/powerpoint/2010/main" val="151941156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4_Content Compare: 3 Text + Photo/Graphic – dark">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10152000" cy="540000"/>
          </a:xfrm>
          <a:prstGeom prst="rect">
            <a:avLst/>
          </a:prstGeom>
        </p:spPr>
        <p:txBody>
          <a:bodyPr/>
          <a:lstStyle/>
          <a:p>
            <a:r>
              <a:rPr lang="de-DE" dirty="0"/>
              <a:t>Rather </a:t>
            </a:r>
            <a:r>
              <a:rPr lang="de-DE" dirty="0" err="1"/>
              <a:t>short</a:t>
            </a:r>
            <a:r>
              <a:rPr lang="de-DE" dirty="0"/>
              <a: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10" name="Bildplatzhalter 11">
            <a:extLst>
              <a:ext uri="{FF2B5EF4-FFF2-40B4-BE49-F238E27FC236}">
                <a16:creationId xmlns:a16="http://schemas.microsoft.com/office/drawing/2014/main" id="{6531C112-2E6C-D8E5-F86B-BA82537349A6}"/>
              </a:ext>
            </a:extLst>
          </p:cNvPr>
          <p:cNvSpPr>
            <a:spLocks noGrp="1"/>
          </p:cNvSpPr>
          <p:nvPr>
            <p:ph type="pic" sz="quarter" idx="25" hasCustomPrompt="1"/>
          </p:nvPr>
        </p:nvSpPr>
        <p:spPr>
          <a:xfrm>
            <a:off x="1018384" y="1089025"/>
            <a:ext cx="3087688"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2" name="Bildplatzhalter 11">
            <a:extLst>
              <a:ext uri="{FF2B5EF4-FFF2-40B4-BE49-F238E27FC236}">
                <a16:creationId xmlns:a16="http://schemas.microsoft.com/office/drawing/2014/main" id="{F9216051-B1CA-B6D9-AA7C-92B03F1B0F4E}"/>
              </a:ext>
            </a:extLst>
          </p:cNvPr>
          <p:cNvSpPr>
            <a:spLocks noGrp="1"/>
          </p:cNvSpPr>
          <p:nvPr>
            <p:ph type="pic" sz="quarter" idx="32" hasCustomPrompt="1"/>
          </p:nvPr>
        </p:nvSpPr>
        <p:spPr>
          <a:xfrm>
            <a:off x="4551331" y="1089025"/>
            <a:ext cx="3087688"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5" name="Bildplatzhalter 11">
            <a:extLst>
              <a:ext uri="{FF2B5EF4-FFF2-40B4-BE49-F238E27FC236}">
                <a16:creationId xmlns:a16="http://schemas.microsoft.com/office/drawing/2014/main" id="{79051B38-4C52-EDF3-7E8B-80F5A2145B4E}"/>
              </a:ext>
            </a:extLst>
          </p:cNvPr>
          <p:cNvSpPr>
            <a:spLocks noGrp="1"/>
          </p:cNvSpPr>
          <p:nvPr>
            <p:ph type="pic" sz="quarter" idx="33" hasCustomPrompt="1"/>
          </p:nvPr>
        </p:nvSpPr>
        <p:spPr>
          <a:xfrm>
            <a:off x="8073178" y="1089025"/>
            <a:ext cx="3087688"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4" name="Fußzeilenplatzhalter 3">
            <a:extLst>
              <a:ext uri="{FF2B5EF4-FFF2-40B4-BE49-F238E27FC236}">
                <a16:creationId xmlns:a16="http://schemas.microsoft.com/office/drawing/2014/main" id="{A70CEFF3-012B-8F72-7851-9879367AB698}"/>
              </a:ext>
            </a:extLst>
          </p:cNvPr>
          <p:cNvSpPr>
            <a:spLocks noGrp="1"/>
          </p:cNvSpPr>
          <p:nvPr>
            <p:ph type="ftr" sz="quarter" idx="38"/>
          </p:nvPr>
        </p:nvSpPr>
        <p:spPr/>
        <p:txBody>
          <a:bodyPr/>
          <a:lstStyle/>
          <a:p>
            <a:endParaRPr lang="en-US" dirty="0"/>
          </a:p>
        </p:txBody>
      </p:sp>
      <p:sp>
        <p:nvSpPr>
          <p:cNvPr id="7" name="Foliennummernplatzhalter 6">
            <a:extLst>
              <a:ext uri="{FF2B5EF4-FFF2-40B4-BE49-F238E27FC236}">
                <a16:creationId xmlns:a16="http://schemas.microsoft.com/office/drawing/2014/main" id="{98940E81-DF82-2894-0F0B-C8C7F20384EC}"/>
              </a:ext>
            </a:extLst>
          </p:cNvPr>
          <p:cNvSpPr>
            <a:spLocks noGrp="1"/>
          </p:cNvSpPr>
          <p:nvPr>
            <p:ph type="sldNum" sz="quarter" idx="39"/>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0577207D-1D2C-E02B-14AA-626BB7EA132F}"/>
              </a:ext>
            </a:extLst>
          </p:cNvPr>
          <p:cNvSpPr>
            <a:spLocks noGrp="1"/>
          </p:cNvSpPr>
          <p:nvPr>
            <p:ph type="body" sz="quarter" idx="40" hasCustomPrompt="1"/>
          </p:nvPr>
        </p:nvSpPr>
        <p:spPr>
          <a:xfrm>
            <a:off x="1018375" y="3614400"/>
            <a:ext cx="3087696" cy="2156400"/>
          </a:xfrm>
        </p:spPr>
        <p:txBody>
          <a:bodyPr/>
          <a:lstStyle/>
          <a:p>
            <a:pPr lvl="0"/>
            <a:r>
              <a:rPr lang="de-DE"/>
              <a:t>Space for your bullet points or text corresponding to your placed objects</a:t>
            </a:r>
          </a:p>
        </p:txBody>
      </p:sp>
      <p:sp>
        <p:nvSpPr>
          <p:cNvPr id="14" name="Textplatzhalter 13">
            <a:extLst>
              <a:ext uri="{FF2B5EF4-FFF2-40B4-BE49-F238E27FC236}">
                <a16:creationId xmlns:a16="http://schemas.microsoft.com/office/drawing/2014/main" id="{D0DACF43-0EF5-3402-93ED-5360560EE426}"/>
              </a:ext>
            </a:extLst>
          </p:cNvPr>
          <p:cNvSpPr>
            <a:spLocks noGrp="1"/>
          </p:cNvSpPr>
          <p:nvPr>
            <p:ph type="body" sz="quarter" idx="41" hasCustomPrompt="1"/>
          </p:nvPr>
        </p:nvSpPr>
        <p:spPr>
          <a:xfrm>
            <a:off x="4550400" y="3614400"/>
            <a:ext cx="3088800" cy="2156400"/>
          </a:xfrm>
        </p:spPr>
        <p:txBody>
          <a:bodyPr/>
          <a:lstStyle/>
          <a:p>
            <a:pPr lvl="0"/>
            <a:r>
              <a:rPr lang="de-DE"/>
              <a:t>Space for your bullet points or text corresponding to your placed objects</a:t>
            </a:r>
          </a:p>
        </p:txBody>
      </p:sp>
      <p:sp>
        <p:nvSpPr>
          <p:cNvPr id="18" name="Textplatzhalter 17">
            <a:extLst>
              <a:ext uri="{FF2B5EF4-FFF2-40B4-BE49-F238E27FC236}">
                <a16:creationId xmlns:a16="http://schemas.microsoft.com/office/drawing/2014/main" id="{ECB47F01-240E-908A-0C31-FF7DE2E25624}"/>
              </a:ext>
            </a:extLst>
          </p:cNvPr>
          <p:cNvSpPr>
            <a:spLocks noGrp="1"/>
          </p:cNvSpPr>
          <p:nvPr>
            <p:ph type="body" sz="quarter" idx="42" hasCustomPrompt="1"/>
          </p:nvPr>
        </p:nvSpPr>
        <p:spPr>
          <a:xfrm>
            <a:off x="8074800" y="3614399"/>
            <a:ext cx="3088800" cy="2156400"/>
          </a:xfrm>
        </p:spPr>
        <p:txBody>
          <a:bodyPr/>
          <a:lstStyle/>
          <a:p>
            <a:pPr lvl="0"/>
            <a:r>
              <a:rPr lang="de-DE"/>
              <a:t>Space for your bullet points or text corresponding to your placed objects</a:t>
            </a:r>
          </a:p>
        </p:txBody>
      </p:sp>
    </p:spTree>
    <p:extLst>
      <p:ext uri="{BB962C8B-B14F-4D97-AF65-F5344CB8AC3E}">
        <p14:creationId xmlns:p14="http://schemas.microsoft.com/office/powerpoint/2010/main" val="272883705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4_Content: Timeline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5" name="Gerade Verbindung 4">
            <a:extLst>
              <a:ext uri="{FF2B5EF4-FFF2-40B4-BE49-F238E27FC236}">
                <a16:creationId xmlns:a16="http://schemas.microsoft.com/office/drawing/2014/main" id="{A4FDB994-B86E-104A-95DE-96920BC0EF3C}"/>
              </a:ext>
            </a:extLst>
          </p:cNvPr>
          <p:cNvCxnSpPr>
            <a:cxnSpLocks/>
          </p:cNvCxnSpPr>
          <p:nvPr userDrawn="1"/>
        </p:nvCxnSpPr>
        <p:spPr>
          <a:xfrm>
            <a:off x="11934701" y="3194462"/>
            <a:ext cx="257299" cy="234538"/>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C1BAEB94-9718-7F44-A429-61F6CC77E56C}"/>
              </a:ext>
            </a:extLst>
          </p:cNvPr>
          <p:cNvCxnSpPr>
            <a:cxnSpLocks/>
          </p:cNvCxnSpPr>
          <p:nvPr userDrawn="1"/>
        </p:nvCxnSpPr>
        <p:spPr>
          <a:xfrm flipV="1">
            <a:off x="11934701" y="3429002"/>
            <a:ext cx="257299" cy="23453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 name="Gerade Verbindung 2">
            <a:extLst>
              <a:ext uri="{FF2B5EF4-FFF2-40B4-BE49-F238E27FC236}">
                <a16:creationId xmlns:a16="http://schemas.microsoft.com/office/drawing/2014/main" id="{8476271C-D90D-D84E-BE61-B9832533CAE3}"/>
              </a:ext>
            </a:extLst>
          </p:cNvPr>
          <p:cNvCxnSpPr>
            <a:cxnSpLocks/>
          </p:cNvCxnSpPr>
          <p:nvPr userDrawn="1"/>
        </p:nvCxnSpPr>
        <p:spPr>
          <a:xfrm>
            <a:off x="1019175"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5D3DC22A-06E8-FF4B-B9BE-A8704BA9DA8F}"/>
              </a:ext>
            </a:extLst>
          </p:cNvPr>
          <p:cNvCxnSpPr>
            <a:cxnSpLocks/>
          </p:cNvCxnSpPr>
          <p:nvPr userDrawn="1"/>
        </p:nvCxnSpPr>
        <p:spPr>
          <a:xfrm>
            <a:off x="3035300"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55289DE-3AC8-B640-A115-8FF089936805}"/>
              </a:ext>
            </a:extLst>
          </p:cNvPr>
          <p:cNvCxnSpPr>
            <a:cxnSpLocks/>
          </p:cNvCxnSpPr>
          <p:nvPr userDrawn="1"/>
        </p:nvCxnSpPr>
        <p:spPr>
          <a:xfrm>
            <a:off x="5087938"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8EB74CBA-B79D-9D41-8BC8-62974AA47F05}"/>
              </a:ext>
            </a:extLst>
          </p:cNvPr>
          <p:cNvCxnSpPr>
            <a:cxnSpLocks/>
          </p:cNvCxnSpPr>
          <p:nvPr userDrawn="1"/>
        </p:nvCxnSpPr>
        <p:spPr>
          <a:xfrm>
            <a:off x="7104063"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9B767B6C-E790-1541-BD2D-69C7AE522178}"/>
              </a:ext>
            </a:extLst>
          </p:cNvPr>
          <p:cNvCxnSpPr>
            <a:cxnSpLocks/>
          </p:cNvCxnSpPr>
          <p:nvPr userDrawn="1"/>
        </p:nvCxnSpPr>
        <p:spPr>
          <a:xfrm>
            <a:off x="9156700"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Textplatzhalter 21">
            <a:extLst>
              <a:ext uri="{FF2B5EF4-FFF2-40B4-BE49-F238E27FC236}">
                <a16:creationId xmlns:a16="http://schemas.microsoft.com/office/drawing/2014/main" id="{214DF366-5132-9A40-AB85-96385EDF0F8D}"/>
              </a:ext>
            </a:extLst>
          </p:cNvPr>
          <p:cNvSpPr>
            <a:spLocks noGrp="1"/>
          </p:cNvSpPr>
          <p:nvPr>
            <p:ph type="body" sz="quarter" idx="19" hasCustomPrompt="1"/>
          </p:nvPr>
        </p:nvSpPr>
        <p:spPr>
          <a:xfrm>
            <a:off x="2917918" y="2354838"/>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2nd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6" name="Textplatzhalter 21">
            <a:extLst>
              <a:ext uri="{FF2B5EF4-FFF2-40B4-BE49-F238E27FC236}">
                <a16:creationId xmlns:a16="http://schemas.microsoft.com/office/drawing/2014/main" id="{3CBD0C5D-8728-8645-8020-796008E14682}"/>
              </a:ext>
            </a:extLst>
          </p:cNvPr>
          <p:cNvSpPr>
            <a:spLocks noGrp="1"/>
          </p:cNvSpPr>
          <p:nvPr>
            <p:ph type="body" sz="quarter" idx="20" hasCustomPrompt="1"/>
          </p:nvPr>
        </p:nvSpPr>
        <p:spPr>
          <a:xfrm>
            <a:off x="4970556" y="3898076"/>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3rd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7" name="Textplatzhalter 21">
            <a:extLst>
              <a:ext uri="{FF2B5EF4-FFF2-40B4-BE49-F238E27FC236}">
                <a16:creationId xmlns:a16="http://schemas.microsoft.com/office/drawing/2014/main" id="{B4B29B94-2E3B-564E-89EC-B0F635559AEC}"/>
              </a:ext>
            </a:extLst>
          </p:cNvPr>
          <p:cNvSpPr>
            <a:spLocks noGrp="1"/>
          </p:cNvSpPr>
          <p:nvPr>
            <p:ph type="body" sz="quarter" idx="21" hasCustomPrompt="1"/>
          </p:nvPr>
        </p:nvSpPr>
        <p:spPr>
          <a:xfrm>
            <a:off x="6986680" y="2354838"/>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4th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8" name="Textplatzhalter 21">
            <a:extLst>
              <a:ext uri="{FF2B5EF4-FFF2-40B4-BE49-F238E27FC236}">
                <a16:creationId xmlns:a16="http://schemas.microsoft.com/office/drawing/2014/main" id="{6BD20F74-B7F6-414C-8D59-57156DCB0F8F}"/>
              </a:ext>
            </a:extLst>
          </p:cNvPr>
          <p:cNvSpPr>
            <a:spLocks noGrp="1"/>
          </p:cNvSpPr>
          <p:nvPr>
            <p:ph type="body" sz="quarter" idx="22" hasCustomPrompt="1"/>
          </p:nvPr>
        </p:nvSpPr>
        <p:spPr>
          <a:xfrm>
            <a:off x="9039319" y="3884050"/>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5th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2" name="Titel 1">
            <a:extLst>
              <a:ext uri="{FF2B5EF4-FFF2-40B4-BE49-F238E27FC236}">
                <a16:creationId xmlns:a16="http://schemas.microsoft.com/office/drawing/2014/main" id="{7475E070-7F5A-44EC-CF23-419622D168A4}"/>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19" name="Textplatzhalter 21">
            <a:extLst>
              <a:ext uri="{FF2B5EF4-FFF2-40B4-BE49-F238E27FC236}">
                <a16:creationId xmlns:a16="http://schemas.microsoft.com/office/drawing/2014/main" id="{A538F8A6-1D32-D486-818E-DBEE57FEC50B}"/>
              </a:ext>
            </a:extLst>
          </p:cNvPr>
          <p:cNvSpPr>
            <a:spLocks noGrp="1"/>
          </p:cNvSpPr>
          <p:nvPr>
            <p:ph type="body" sz="quarter" idx="30" hasCustomPrompt="1"/>
          </p:nvPr>
        </p:nvSpPr>
        <p:spPr>
          <a:xfrm>
            <a:off x="901793" y="3898076"/>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1st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3" name="Fußzeilenplatzhalter 12">
            <a:extLst>
              <a:ext uri="{FF2B5EF4-FFF2-40B4-BE49-F238E27FC236}">
                <a16:creationId xmlns:a16="http://schemas.microsoft.com/office/drawing/2014/main" id="{5B4C74A9-3B3C-9427-C5E6-644C68F80CEE}"/>
              </a:ext>
            </a:extLst>
          </p:cNvPr>
          <p:cNvSpPr>
            <a:spLocks noGrp="1"/>
          </p:cNvSpPr>
          <p:nvPr>
            <p:ph type="ftr" sz="quarter" idx="31"/>
          </p:nvPr>
        </p:nvSpPr>
        <p:spPr/>
        <p:txBody>
          <a:bodyPr/>
          <a:lstStyle/>
          <a:p>
            <a:endParaRPr lang="en-US" dirty="0"/>
          </a:p>
        </p:txBody>
      </p:sp>
      <p:sp>
        <p:nvSpPr>
          <p:cNvPr id="14" name="Foliennummernplatzhalter 13">
            <a:extLst>
              <a:ext uri="{FF2B5EF4-FFF2-40B4-BE49-F238E27FC236}">
                <a16:creationId xmlns:a16="http://schemas.microsoft.com/office/drawing/2014/main" id="{7356AAB5-A944-571E-FA63-202D4B6F0E29}"/>
              </a:ext>
            </a:extLst>
          </p:cNvPr>
          <p:cNvSpPr>
            <a:spLocks noGrp="1"/>
          </p:cNvSpPr>
          <p:nvPr>
            <p:ph type="sldNum" sz="quarter" idx="32"/>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36640719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New Chapter: Text + Photo – light">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89E0BC97-EB32-91AB-F42B-A07649C413E3}"/>
              </a:ext>
            </a:extLst>
          </p:cNvPr>
          <p:cNvSpPr>
            <a:spLocks noGrp="1"/>
          </p:cNvSpPr>
          <p:nvPr>
            <p:ph type="pic" sz="quarter" idx="13" hasCustomPrompt="1"/>
          </p:nvPr>
        </p:nvSpPr>
        <p:spPr>
          <a:xfrm>
            <a:off x="7124400" y="0"/>
            <a:ext cx="5067598" cy="6858000"/>
          </a:xfrm>
          <a:solidFill>
            <a:srgbClr val="FFFFFF"/>
          </a:solidFill>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2" name="Titel 9">
            <a:extLst>
              <a:ext uri="{FF2B5EF4-FFF2-40B4-BE49-F238E27FC236}">
                <a16:creationId xmlns:a16="http://schemas.microsoft.com/office/drawing/2014/main" id="{3E8FF74D-B5E0-5D30-2CB4-BF307B5334D3}"/>
              </a:ext>
            </a:extLst>
          </p:cNvPr>
          <p:cNvSpPr>
            <a:spLocks noGrp="1"/>
          </p:cNvSpPr>
          <p:nvPr>
            <p:ph type="title" hasCustomPrompt="1"/>
          </p:nvPr>
        </p:nvSpPr>
        <p:spPr>
          <a:xfrm>
            <a:off x="1019175" y="1089025"/>
            <a:ext cx="5920304" cy="2860851"/>
          </a:xfrm>
          <a:prstGeom prst="rect">
            <a:avLst/>
          </a:prstGeom>
        </p:spPr>
        <p:txBody>
          <a:bodyPr anchor="b" anchorCtr="0"/>
          <a:lstStyle>
            <a:lvl1pPr>
              <a:defRPr sz="4800"/>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sp>
        <p:nvSpPr>
          <p:cNvPr id="3" name="Textplatzhalter 11">
            <a:extLst>
              <a:ext uri="{FF2B5EF4-FFF2-40B4-BE49-F238E27FC236}">
                <a16:creationId xmlns:a16="http://schemas.microsoft.com/office/drawing/2014/main" id="{53B81434-A093-467B-5C87-E4406DC82E33}"/>
              </a:ext>
            </a:extLst>
          </p:cNvPr>
          <p:cNvSpPr>
            <a:spLocks noGrp="1"/>
          </p:cNvSpPr>
          <p:nvPr>
            <p:ph type="body" sz="quarter" idx="11" hasCustomPrompt="1"/>
          </p:nvPr>
        </p:nvSpPr>
        <p:spPr>
          <a:xfrm>
            <a:off x="1018094" y="4100189"/>
            <a:ext cx="5920300" cy="1668786"/>
          </a:xfrm>
          <a:prstGeom prst="rect">
            <a:avLst/>
          </a:prstGeom>
        </p:spPr>
        <p:txBody>
          <a:bodyPr>
            <a:normAutofit/>
          </a:bodyPr>
          <a:lstStyle>
            <a:lvl1pPr marL="612" indent="0">
              <a:buNone/>
              <a:defRPr sz="2800" b="0" i="1">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cxnSp>
        <p:nvCxnSpPr>
          <p:cNvPr id="16" name="Gerade Verbindung 15">
            <a:extLst>
              <a:ext uri="{FF2B5EF4-FFF2-40B4-BE49-F238E27FC236}">
                <a16:creationId xmlns:a16="http://schemas.microsoft.com/office/drawing/2014/main" id="{14FDF1F1-3429-7A42-84C6-01D7F4CC1581}"/>
              </a:ext>
            </a:extLst>
          </p:cNvPr>
          <p:cNvCxnSpPr>
            <a:cxnSpLocks/>
          </p:cNvCxnSpPr>
          <p:nvPr userDrawn="1"/>
        </p:nvCxnSpPr>
        <p:spPr>
          <a:xfrm flipV="1">
            <a:off x="7104063"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593672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5_Persons: 1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8025019" y="4329113"/>
            <a:ext cx="2468212" cy="593211"/>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3" name="Textplatzhalter 21">
            <a:extLst>
              <a:ext uri="{FF2B5EF4-FFF2-40B4-BE49-F238E27FC236}">
                <a16:creationId xmlns:a16="http://schemas.microsoft.com/office/drawing/2014/main" id="{6A059382-AD3A-D144-A9B3-2F194599E9D3}"/>
              </a:ext>
            </a:extLst>
          </p:cNvPr>
          <p:cNvSpPr>
            <a:spLocks noGrp="1"/>
          </p:cNvSpPr>
          <p:nvPr>
            <p:ph type="body" sz="quarter" idx="14" hasCustomPrompt="1"/>
          </p:nvPr>
        </p:nvSpPr>
        <p:spPr>
          <a:xfrm>
            <a:off x="8025019"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 name="Titel 1">
            <a:extLst>
              <a:ext uri="{FF2B5EF4-FFF2-40B4-BE49-F238E27FC236}">
                <a16:creationId xmlns:a16="http://schemas.microsoft.com/office/drawing/2014/main" id="{2758D3AF-E4A6-5AE7-8F03-45E028E02C6D}"/>
              </a:ext>
            </a:extLst>
          </p:cNvPr>
          <p:cNvSpPr>
            <a:spLocks noGrp="1"/>
          </p:cNvSpPr>
          <p:nvPr>
            <p:ph type="title" hasCustomPrompt="1"/>
          </p:nvPr>
        </p:nvSpPr>
        <p:spPr/>
        <p:txBody>
          <a:bodyPr/>
          <a:lstStyle/>
          <a:p>
            <a:r>
              <a:rPr lang="de-DE" dirty="0" err="1"/>
              <a:t>Introducing</a:t>
            </a:r>
            <a:r>
              <a:rPr lang="de-DE" dirty="0"/>
              <a:t> a </a:t>
            </a:r>
            <a:r>
              <a:rPr lang="de-DE" dirty="0" err="1"/>
              <a:t>person</a:t>
            </a:r>
            <a:endParaRPr lang="en-US" dirty="0"/>
          </a:p>
        </p:txBody>
      </p:sp>
      <p:sp>
        <p:nvSpPr>
          <p:cNvPr id="12" name="Bildplatzhalter 10">
            <a:extLst>
              <a:ext uri="{FF2B5EF4-FFF2-40B4-BE49-F238E27FC236}">
                <a16:creationId xmlns:a16="http://schemas.microsoft.com/office/drawing/2014/main" id="{E0329A9F-2242-4DB3-7881-72CFCBD39165}"/>
              </a:ext>
            </a:extLst>
          </p:cNvPr>
          <p:cNvSpPr>
            <a:spLocks noGrp="1"/>
          </p:cNvSpPr>
          <p:nvPr>
            <p:ph type="pic" sz="quarter" idx="25" hasCustomPrompt="1"/>
          </p:nvPr>
        </p:nvSpPr>
        <p:spPr>
          <a:xfrm>
            <a:off x="8025019" y="1390689"/>
            <a:ext cx="2876400" cy="2876400"/>
          </a:xfrm>
          <a:prstGeom prst="ellipse">
            <a:avLst/>
          </a:prstGeom>
          <a:solidFill>
            <a:schemeClr val="tx2"/>
          </a:solidFill>
          <a:ln w="28575">
            <a:solidFill>
              <a:srgbClr val="FFFFFF"/>
            </a:solidFill>
          </a:ln>
        </p:spPr>
        <p:txBody>
          <a:bodyPr>
            <a:normAutofit/>
          </a:bodyPr>
          <a:lstStyle>
            <a:lvl1pPr marL="612" indent="0">
              <a:buNone/>
              <a:defRPr sz="14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81C8E854-31D3-852A-D42C-CD3D172AC34E}"/>
              </a:ext>
            </a:extLst>
          </p:cNvPr>
          <p:cNvSpPr>
            <a:spLocks noGrp="1"/>
          </p:cNvSpPr>
          <p:nvPr>
            <p:ph type="ftr" sz="quarter" idx="26"/>
          </p:nvPr>
        </p:nvSpPr>
        <p:spPr/>
        <p:txBody>
          <a:bodyPr/>
          <a:lstStyle/>
          <a:p>
            <a:endParaRPr lang="en-US" dirty="0"/>
          </a:p>
        </p:txBody>
      </p:sp>
      <p:sp>
        <p:nvSpPr>
          <p:cNvPr id="7" name="Foliennummernplatzhalter 6">
            <a:extLst>
              <a:ext uri="{FF2B5EF4-FFF2-40B4-BE49-F238E27FC236}">
                <a16:creationId xmlns:a16="http://schemas.microsoft.com/office/drawing/2014/main" id="{C853F229-A10C-91FB-F88A-1E3ABEB492E8}"/>
              </a:ext>
            </a:extLst>
          </p:cNvPr>
          <p:cNvSpPr>
            <a:spLocks noGrp="1"/>
          </p:cNvSpPr>
          <p:nvPr>
            <p:ph type="sldNum" sz="quarter" idx="27"/>
          </p:nvPr>
        </p:nvSpPr>
        <p:spPr/>
        <p:txBody>
          <a:bodyPr/>
          <a:lstStyle/>
          <a:p>
            <a:fld id="{52689698-0BB7-BE4D-A8C0-0C9B085F3959}" type="slidenum">
              <a:rPr lang="de-DE" smtClean="0"/>
              <a:pPr/>
              <a:t>‹#›</a:t>
            </a:fld>
            <a:endParaRPr lang="de-DE" dirty="0"/>
          </a:p>
        </p:txBody>
      </p:sp>
      <p:sp>
        <p:nvSpPr>
          <p:cNvPr id="3" name="Textplatzhalter 13">
            <a:extLst>
              <a:ext uri="{FF2B5EF4-FFF2-40B4-BE49-F238E27FC236}">
                <a16:creationId xmlns:a16="http://schemas.microsoft.com/office/drawing/2014/main" id="{481279E6-9F54-3AEE-4D6D-7A9784C5E6B6}"/>
              </a:ext>
            </a:extLst>
          </p:cNvPr>
          <p:cNvSpPr>
            <a:spLocks noGrp="1"/>
          </p:cNvSpPr>
          <p:nvPr>
            <p:ph type="body" sz="quarter" idx="35" hasCustomPrompt="1"/>
          </p:nvPr>
        </p:nvSpPr>
        <p:spPr>
          <a:xfrm>
            <a:off x="1019174" y="3614400"/>
            <a:ext cx="6084889" cy="2156400"/>
          </a:xfrm>
        </p:spPr>
        <p:txBody>
          <a:bodyPr/>
          <a:lstStyle/>
          <a:p>
            <a:pPr lvl="0"/>
            <a:r>
              <a:rPr lang="de-DE" dirty="0"/>
              <a:t>Space </a:t>
            </a:r>
            <a:r>
              <a:rPr lang="de-DE" dirty="0" err="1"/>
              <a:t>for</a:t>
            </a:r>
            <a:r>
              <a:rPr lang="de-DE" dirty="0"/>
              <a:t> </a:t>
            </a:r>
            <a:r>
              <a:rPr lang="de-DE" dirty="0" err="1"/>
              <a:t>project</a:t>
            </a:r>
            <a:r>
              <a:rPr lang="de-DE" dirty="0"/>
              <a:t> </a:t>
            </a:r>
            <a:r>
              <a:rPr lang="de-DE" dirty="0" err="1"/>
              <a:t>details</a:t>
            </a:r>
            <a:r>
              <a:rPr lang="de-DE" dirty="0"/>
              <a:t>, so </a:t>
            </a:r>
            <a:r>
              <a:rPr lang="de-DE" dirty="0" err="1"/>
              <a:t>everyone</a:t>
            </a:r>
            <a:r>
              <a:rPr lang="de-DE" dirty="0"/>
              <a:t> </a:t>
            </a:r>
            <a:r>
              <a:rPr lang="de-DE" dirty="0" err="1"/>
              <a:t>knows</a:t>
            </a:r>
            <a:r>
              <a:rPr lang="de-DE" dirty="0"/>
              <a:t> </a:t>
            </a:r>
            <a:r>
              <a:rPr lang="de-DE" dirty="0" err="1"/>
              <a:t>what</a:t>
            </a:r>
            <a:r>
              <a:rPr lang="de-DE" dirty="0"/>
              <a:t> </a:t>
            </a:r>
            <a:r>
              <a:rPr lang="de-DE" dirty="0" err="1"/>
              <a:t>it’s</a:t>
            </a:r>
            <a:r>
              <a:rPr lang="de-DE" dirty="0"/>
              <a:t> all </a:t>
            </a:r>
            <a:r>
              <a:rPr lang="de-DE" dirty="0" err="1"/>
              <a:t>about</a:t>
            </a:r>
            <a:endParaRPr lang="de-DE" dirty="0"/>
          </a:p>
        </p:txBody>
      </p:sp>
    </p:spTree>
    <p:extLst>
      <p:ext uri="{BB962C8B-B14F-4D97-AF65-F5344CB8AC3E}">
        <p14:creationId xmlns:p14="http://schemas.microsoft.com/office/powerpoint/2010/main" val="214152292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5_Persons: 2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Titel 4">
            <a:extLst>
              <a:ext uri="{FF2B5EF4-FFF2-40B4-BE49-F238E27FC236}">
                <a16:creationId xmlns:a16="http://schemas.microsoft.com/office/drawing/2014/main" id="{1039CDCD-BC04-95C5-0294-1EFD42B614C4}"/>
              </a:ext>
            </a:extLst>
          </p:cNvPr>
          <p:cNvSpPr>
            <a:spLocks noGrp="1"/>
          </p:cNvSpPr>
          <p:nvPr>
            <p:ph type="title" hasCustomPrompt="1"/>
          </p:nvPr>
        </p:nvSpPr>
        <p:spPr/>
        <p:txBody>
          <a:bodyPr/>
          <a:lstStyle/>
          <a:p>
            <a:r>
              <a:rPr lang="de-DE"/>
              <a:t>Introducing people</a:t>
            </a:r>
            <a:endParaRPr lang="en-US"/>
          </a:p>
        </p:txBody>
      </p:sp>
      <p:sp>
        <p:nvSpPr>
          <p:cNvPr id="6" name="Textplatzhalter 21">
            <a:extLst>
              <a:ext uri="{FF2B5EF4-FFF2-40B4-BE49-F238E27FC236}">
                <a16:creationId xmlns:a16="http://schemas.microsoft.com/office/drawing/2014/main" id="{2EC6FF47-E3CB-B89E-0B21-CA219CF29120}"/>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8" name="Textplatzhalter 21">
            <a:extLst>
              <a:ext uri="{FF2B5EF4-FFF2-40B4-BE49-F238E27FC236}">
                <a16:creationId xmlns:a16="http://schemas.microsoft.com/office/drawing/2014/main" id="{796AFD57-6F89-9E80-8606-950CA5E93FFC}"/>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0" name="Textplatzhalter 21">
            <a:extLst>
              <a:ext uri="{FF2B5EF4-FFF2-40B4-BE49-F238E27FC236}">
                <a16:creationId xmlns:a16="http://schemas.microsoft.com/office/drawing/2014/main" id="{31C7F8B8-B126-84F4-E75C-B69418E4D0B3}"/>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2" name="Textplatzhalter 21">
            <a:extLst>
              <a:ext uri="{FF2B5EF4-FFF2-40B4-BE49-F238E27FC236}">
                <a16:creationId xmlns:a16="http://schemas.microsoft.com/office/drawing/2014/main" id="{79CCADD2-71FF-471E-CF68-DD9C7329B4BB}"/>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9" name="Fußzeilenplatzhalter 8">
            <a:extLst>
              <a:ext uri="{FF2B5EF4-FFF2-40B4-BE49-F238E27FC236}">
                <a16:creationId xmlns:a16="http://schemas.microsoft.com/office/drawing/2014/main" id="{B5D9FA28-6C60-DE70-FD73-050882AD4DA7}"/>
              </a:ext>
            </a:extLst>
          </p:cNvPr>
          <p:cNvSpPr>
            <a:spLocks noGrp="1"/>
          </p:cNvSpPr>
          <p:nvPr>
            <p:ph type="ftr" sz="quarter" idx="33"/>
          </p:nvPr>
        </p:nvSpPr>
        <p:spPr/>
        <p:txBody>
          <a:bodyPr/>
          <a:lstStyle/>
          <a:p>
            <a:endParaRPr lang="en-US" dirty="0"/>
          </a:p>
        </p:txBody>
      </p:sp>
      <p:sp>
        <p:nvSpPr>
          <p:cNvPr id="11" name="Foliennummernplatzhalter 10">
            <a:extLst>
              <a:ext uri="{FF2B5EF4-FFF2-40B4-BE49-F238E27FC236}">
                <a16:creationId xmlns:a16="http://schemas.microsoft.com/office/drawing/2014/main" id="{813304BF-03D9-1F36-07A9-BC9769EC28EB}"/>
              </a:ext>
            </a:extLst>
          </p:cNvPr>
          <p:cNvSpPr>
            <a:spLocks noGrp="1"/>
          </p:cNvSpPr>
          <p:nvPr>
            <p:ph type="sldNum" sz="quarter" idx="34"/>
          </p:nvPr>
        </p:nvSpPr>
        <p:spPr/>
        <p:txBody>
          <a:bodyPr/>
          <a:lstStyle/>
          <a:p>
            <a:fld id="{52689698-0BB7-BE4D-A8C0-0C9B085F3959}" type="slidenum">
              <a:rPr lang="de-DE" smtClean="0"/>
              <a:pPr/>
              <a:t>‹#›</a:t>
            </a:fld>
            <a:endParaRPr lang="de-DE" dirty="0"/>
          </a:p>
        </p:txBody>
      </p:sp>
      <p:sp>
        <p:nvSpPr>
          <p:cNvPr id="14" name="Textplatzhalter 13">
            <a:extLst>
              <a:ext uri="{FF2B5EF4-FFF2-40B4-BE49-F238E27FC236}">
                <a16:creationId xmlns:a16="http://schemas.microsoft.com/office/drawing/2014/main" id="{66EF61B2-82C5-95D1-AD18-1604372CCFEB}"/>
              </a:ext>
            </a:extLst>
          </p:cNvPr>
          <p:cNvSpPr>
            <a:spLocks noGrp="1"/>
          </p:cNvSpPr>
          <p:nvPr>
            <p:ph type="body" sz="quarter" idx="35" hasCustomPrompt="1"/>
          </p:nvPr>
        </p:nvSpPr>
        <p:spPr>
          <a:xfrm>
            <a:off x="1019174" y="3614400"/>
            <a:ext cx="4068763" cy="2156400"/>
          </a:xfrm>
        </p:spPr>
        <p:txBody>
          <a:bodyPr/>
          <a:lstStyle/>
          <a:p>
            <a:pPr lvl="0"/>
            <a:r>
              <a:rPr lang="de-DE"/>
              <a:t>Space for project details, so everyone knows what it’s all about</a:t>
            </a:r>
          </a:p>
        </p:txBody>
      </p:sp>
      <p:sp>
        <p:nvSpPr>
          <p:cNvPr id="2" name="Bildplatzhalter 10">
            <a:extLst>
              <a:ext uri="{FF2B5EF4-FFF2-40B4-BE49-F238E27FC236}">
                <a16:creationId xmlns:a16="http://schemas.microsoft.com/office/drawing/2014/main" id="{C5B814F9-FD15-D1E9-44B8-4E12BC503304}"/>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3" name="Bildplatzhalter 10">
            <a:extLst>
              <a:ext uri="{FF2B5EF4-FFF2-40B4-BE49-F238E27FC236}">
                <a16:creationId xmlns:a16="http://schemas.microsoft.com/office/drawing/2014/main" id="{F1B29112-49BD-7EAF-46EE-8D761FC4802D}"/>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Tree>
    <p:extLst>
      <p:ext uri="{BB962C8B-B14F-4D97-AF65-F5344CB8AC3E}">
        <p14:creationId xmlns:p14="http://schemas.microsoft.com/office/powerpoint/2010/main" val="390537753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5_Persons: 3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09D56701-EB91-27F4-4F69-458F424C30DD}"/>
              </a:ext>
            </a:extLst>
          </p:cNvPr>
          <p:cNvSpPr>
            <a:spLocks noGrp="1"/>
          </p:cNvSpPr>
          <p:nvPr>
            <p:ph type="title" hasCustomPrompt="1"/>
          </p:nvPr>
        </p:nvSpPr>
        <p:spPr/>
        <p:txBody>
          <a:bodyPr/>
          <a:lstStyle/>
          <a:p>
            <a:r>
              <a:rPr lang="de-DE"/>
              <a:t>Introducing (more) people</a:t>
            </a:r>
            <a:endParaRPr lang="en-US"/>
          </a:p>
        </p:txBody>
      </p:sp>
      <p:sp>
        <p:nvSpPr>
          <p:cNvPr id="6" name="Textplatzhalter 21">
            <a:extLst>
              <a:ext uri="{FF2B5EF4-FFF2-40B4-BE49-F238E27FC236}">
                <a16:creationId xmlns:a16="http://schemas.microsoft.com/office/drawing/2014/main" id="{CBF1BF80-5AF9-6691-9B05-93672A1F9A2C}"/>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0" name="Textplatzhalter 21">
            <a:extLst>
              <a:ext uri="{FF2B5EF4-FFF2-40B4-BE49-F238E27FC236}">
                <a16:creationId xmlns:a16="http://schemas.microsoft.com/office/drawing/2014/main" id="{5562A0DE-9492-966A-0945-E9CEB180EA80}"/>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2" name="Textplatzhalter 21">
            <a:extLst>
              <a:ext uri="{FF2B5EF4-FFF2-40B4-BE49-F238E27FC236}">
                <a16:creationId xmlns:a16="http://schemas.microsoft.com/office/drawing/2014/main" id="{A0815DA8-CF73-2AB5-6E5A-91CABDFE678E}"/>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3" name="Textplatzhalter 21">
            <a:extLst>
              <a:ext uri="{FF2B5EF4-FFF2-40B4-BE49-F238E27FC236}">
                <a16:creationId xmlns:a16="http://schemas.microsoft.com/office/drawing/2014/main" id="{25F5ABB0-E538-114C-12B7-47D62C71FBEF}"/>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4" name="Textplatzhalter 21">
            <a:extLst>
              <a:ext uri="{FF2B5EF4-FFF2-40B4-BE49-F238E27FC236}">
                <a16:creationId xmlns:a16="http://schemas.microsoft.com/office/drawing/2014/main" id="{39A327C0-E0B8-B17A-B792-164CEB59FDD5}"/>
              </a:ext>
            </a:extLst>
          </p:cNvPr>
          <p:cNvSpPr>
            <a:spLocks noGrp="1"/>
          </p:cNvSpPr>
          <p:nvPr>
            <p:ph type="body" sz="quarter" idx="20" hasCustomPrompt="1"/>
          </p:nvPr>
        </p:nvSpPr>
        <p:spPr>
          <a:xfrm>
            <a:off x="3580738"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5" name="Textplatzhalter 21">
            <a:extLst>
              <a:ext uri="{FF2B5EF4-FFF2-40B4-BE49-F238E27FC236}">
                <a16:creationId xmlns:a16="http://schemas.microsoft.com/office/drawing/2014/main" id="{6E839AAC-F255-0085-A280-7860D3BAD3BC}"/>
              </a:ext>
            </a:extLst>
          </p:cNvPr>
          <p:cNvSpPr>
            <a:spLocks noGrp="1"/>
          </p:cNvSpPr>
          <p:nvPr>
            <p:ph type="body" sz="quarter" idx="21" hasCustomPrompt="1"/>
          </p:nvPr>
        </p:nvSpPr>
        <p:spPr>
          <a:xfrm>
            <a:off x="3580738"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8" name="Fußzeilenplatzhalter 7">
            <a:extLst>
              <a:ext uri="{FF2B5EF4-FFF2-40B4-BE49-F238E27FC236}">
                <a16:creationId xmlns:a16="http://schemas.microsoft.com/office/drawing/2014/main" id="{464B17FB-5DE8-21EA-F66F-7F55D9A4338B}"/>
              </a:ext>
            </a:extLst>
          </p:cNvPr>
          <p:cNvSpPr>
            <a:spLocks noGrp="1"/>
          </p:cNvSpPr>
          <p:nvPr>
            <p:ph type="ftr" sz="quarter" idx="34"/>
          </p:nvPr>
        </p:nvSpPr>
        <p:spPr/>
        <p:txBody>
          <a:bodyPr/>
          <a:lstStyle/>
          <a:p>
            <a:endParaRPr lang="en-US" dirty="0"/>
          </a:p>
        </p:txBody>
      </p:sp>
      <p:sp>
        <p:nvSpPr>
          <p:cNvPr id="9" name="Foliennummernplatzhalter 8">
            <a:extLst>
              <a:ext uri="{FF2B5EF4-FFF2-40B4-BE49-F238E27FC236}">
                <a16:creationId xmlns:a16="http://schemas.microsoft.com/office/drawing/2014/main" id="{21606469-712D-07A5-48ED-7AADA35006A5}"/>
              </a:ext>
            </a:extLst>
          </p:cNvPr>
          <p:cNvSpPr>
            <a:spLocks noGrp="1"/>
          </p:cNvSpPr>
          <p:nvPr>
            <p:ph type="sldNum" sz="quarter" idx="35"/>
          </p:nvPr>
        </p:nvSpPr>
        <p:spPr/>
        <p:txBody>
          <a:bodyPr/>
          <a:lstStyle/>
          <a:p>
            <a:fld id="{52689698-0BB7-BE4D-A8C0-0C9B085F3959}" type="slidenum">
              <a:rPr lang="de-DE" smtClean="0"/>
              <a:pPr/>
              <a:t>‹#›</a:t>
            </a:fld>
            <a:endParaRPr lang="de-DE" dirty="0"/>
          </a:p>
        </p:txBody>
      </p:sp>
      <p:sp>
        <p:nvSpPr>
          <p:cNvPr id="16" name="Textplatzhalter 15">
            <a:extLst>
              <a:ext uri="{FF2B5EF4-FFF2-40B4-BE49-F238E27FC236}">
                <a16:creationId xmlns:a16="http://schemas.microsoft.com/office/drawing/2014/main" id="{72F262EC-570B-0418-F62D-BF5C3750ED78}"/>
              </a:ext>
            </a:extLst>
          </p:cNvPr>
          <p:cNvSpPr>
            <a:spLocks noGrp="1"/>
          </p:cNvSpPr>
          <p:nvPr>
            <p:ph type="body" sz="quarter" idx="36" hasCustomPrompt="1"/>
          </p:nvPr>
        </p:nvSpPr>
        <p:spPr>
          <a:xfrm>
            <a:off x="1019174" y="3614400"/>
            <a:ext cx="2016125" cy="2156400"/>
          </a:xfrm>
        </p:spPr>
        <p:txBody>
          <a:bodyPr/>
          <a:lstStyle/>
          <a:p>
            <a:pPr lvl="0"/>
            <a:r>
              <a:rPr lang="de-DE"/>
              <a:t>Space for project details, so everyone knows what it’s all about</a:t>
            </a:r>
          </a:p>
        </p:txBody>
      </p:sp>
      <p:sp>
        <p:nvSpPr>
          <p:cNvPr id="3" name="Bildplatzhalter 10">
            <a:extLst>
              <a:ext uri="{FF2B5EF4-FFF2-40B4-BE49-F238E27FC236}">
                <a16:creationId xmlns:a16="http://schemas.microsoft.com/office/drawing/2014/main" id="{E22078F1-B11C-AC0B-7F62-A921A437128A}"/>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5" name="Bildplatzhalter 10">
            <a:extLst>
              <a:ext uri="{FF2B5EF4-FFF2-40B4-BE49-F238E27FC236}">
                <a16:creationId xmlns:a16="http://schemas.microsoft.com/office/drawing/2014/main" id="{A4B9775E-230F-15CC-C84D-B784464EB03D}"/>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7" name="Bildplatzhalter 10">
            <a:extLst>
              <a:ext uri="{FF2B5EF4-FFF2-40B4-BE49-F238E27FC236}">
                <a16:creationId xmlns:a16="http://schemas.microsoft.com/office/drawing/2014/main" id="{06B169BE-A206-5A16-67A2-46D8AB499E94}"/>
              </a:ext>
            </a:extLst>
          </p:cNvPr>
          <p:cNvSpPr>
            <a:spLocks noGrp="1"/>
          </p:cNvSpPr>
          <p:nvPr>
            <p:ph type="pic" sz="quarter" idx="33" hasCustomPrompt="1"/>
          </p:nvPr>
        </p:nvSpPr>
        <p:spPr>
          <a:xfrm>
            <a:off x="3580738"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Tree>
    <p:extLst>
      <p:ext uri="{BB962C8B-B14F-4D97-AF65-F5344CB8AC3E}">
        <p14:creationId xmlns:p14="http://schemas.microsoft.com/office/powerpoint/2010/main" val="328221909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5_Persons: 4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3" name="Textplatzhalter 21">
            <a:extLst>
              <a:ext uri="{FF2B5EF4-FFF2-40B4-BE49-F238E27FC236}">
                <a16:creationId xmlns:a16="http://schemas.microsoft.com/office/drawing/2014/main" id="{6A059382-AD3A-D144-A9B3-2F194599E9D3}"/>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7" name="Textplatzhalter 21">
            <a:extLst>
              <a:ext uri="{FF2B5EF4-FFF2-40B4-BE49-F238E27FC236}">
                <a16:creationId xmlns:a16="http://schemas.microsoft.com/office/drawing/2014/main" id="{B1A647CC-E23A-5A4A-9E4E-99FB8C30922C}"/>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8" name="Textplatzhalter 21">
            <a:extLst>
              <a:ext uri="{FF2B5EF4-FFF2-40B4-BE49-F238E27FC236}">
                <a16:creationId xmlns:a16="http://schemas.microsoft.com/office/drawing/2014/main" id="{D594CCE8-0A6B-E848-B917-5D4DBC539F15}"/>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9" name="Textplatzhalter 21">
            <a:extLst>
              <a:ext uri="{FF2B5EF4-FFF2-40B4-BE49-F238E27FC236}">
                <a16:creationId xmlns:a16="http://schemas.microsoft.com/office/drawing/2014/main" id="{383FBEC5-4D80-EF41-AC13-AB0DB3FA69CB}"/>
              </a:ext>
            </a:extLst>
          </p:cNvPr>
          <p:cNvSpPr>
            <a:spLocks noGrp="1"/>
          </p:cNvSpPr>
          <p:nvPr>
            <p:ph type="body" sz="quarter" idx="20" hasCustomPrompt="1"/>
          </p:nvPr>
        </p:nvSpPr>
        <p:spPr>
          <a:xfrm>
            <a:off x="3580738"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30" name="Textplatzhalter 21">
            <a:extLst>
              <a:ext uri="{FF2B5EF4-FFF2-40B4-BE49-F238E27FC236}">
                <a16:creationId xmlns:a16="http://schemas.microsoft.com/office/drawing/2014/main" id="{F3E9B06F-225C-124F-99A9-C1C794D828B0}"/>
              </a:ext>
            </a:extLst>
          </p:cNvPr>
          <p:cNvSpPr>
            <a:spLocks noGrp="1"/>
          </p:cNvSpPr>
          <p:nvPr>
            <p:ph type="body" sz="quarter" idx="21" hasCustomPrompt="1"/>
          </p:nvPr>
        </p:nvSpPr>
        <p:spPr>
          <a:xfrm>
            <a:off x="3580738"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31" name="Textplatzhalter 21">
            <a:extLst>
              <a:ext uri="{FF2B5EF4-FFF2-40B4-BE49-F238E27FC236}">
                <a16:creationId xmlns:a16="http://schemas.microsoft.com/office/drawing/2014/main" id="{C54BD6D5-D099-9D42-B32A-FB08D790B2E3}"/>
              </a:ext>
            </a:extLst>
          </p:cNvPr>
          <p:cNvSpPr>
            <a:spLocks noGrp="1"/>
          </p:cNvSpPr>
          <p:nvPr>
            <p:ph type="body" sz="quarter" idx="22" hasCustomPrompt="1"/>
          </p:nvPr>
        </p:nvSpPr>
        <p:spPr>
          <a:xfrm>
            <a:off x="1018800"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32" name="Textplatzhalter 21">
            <a:extLst>
              <a:ext uri="{FF2B5EF4-FFF2-40B4-BE49-F238E27FC236}">
                <a16:creationId xmlns:a16="http://schemas.microsoft.com/office/drawing/2014/main" id="{3BC54120-3A3D-F84D-B43C-E3BAF533671D}"/>
              </a:ext>
            </a:extLst>
          </p:cNvPr>
          <p:cNvSpPr>
            <a:spLocks noGrp="1"/>
          </p:cNvSpPr>
          <p:nvPr>
            <p:ph type="body" sz="quarter" idx="23" hasCustomPrompt="1"/>
          </p:nvPr>
        </p:nvSpPr>
        <p:spPr>
          <a:xfrm>
            <a:off x="1018800"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 name="Titel 1">
            <a:extLst>
              <a:ext uri="{FF2B5EF4-FFF2-40B4-BE49-F238E27FC236}">
                <a16:creationId xmlns:a16="http://schemas.microsoft.com/office/drawing/2014/main" id="{B9F7197E-1618-B50B-28A8-A09058BE297B}"/>
              </a:ext>
            </a:extLst>
          </p:cNvPr>
          <p:cNvSpPr>
            <a:spLocks noGrp="1"/>
          </p:cNvSpPr>
          <p:nvPr>
            <p:ph type="title" hasCustomPrompt="1"/>
          </p:nvPr>
        </p:nvSpPr>
        <p:spPr/>
        <p:txBody>
          <a:bodyPr/>
          <a:lstStyle/>
          <a:p>
            <a:r>
              <a:rPr lang="de-DE"/>
              <a:t>Introducing (more) people</a:t>
            </a:r>
            <a:endParaRPr lang="en-US"/>
          </a:p>
        </p:txBody>
      </p:sp>
      <p:sp>
        <p:nvSpPr>
          <p:cNvPr id="9" name="Bildplatzhalter 10">
            <a:extLst>
              <a:ext uri="{FF2B5EF4-FFF2-40B4-BE49-F238E27FC236}">
                <a16:creationId xmlns:a16="http://schemas.microsoft.com/office/drawing/2014/main" id="{84974416-CD7E-F638-4A33-F6AFB1972643}"/>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0" name="Bildplatzhalter 10">
            <a:extLst>
              <a:ext uri="{FF2B5EF4-FFF2-40B4-BE49-F238E27FC236}">
                <a16:creationId xmlns:a16="http://schemas.microsoft.com/office/drawing/2014/main" id="{C1BE539A-3A46-8521-4248-F5B1B3D9B810}"/>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1" name="Bildplatzhalter 10">
            <a:extLst>
              <a:ext uri="{FF2B5EF4-FFF2-40B4-BE49-F238E27FC236}">
                <a16:creationId xmlns:a16="http://schemas.microsoft.com/office/drawing/2014/main" id="{375C9330-BBBD-B777-9608-F6338DB8C288}"/>
              </a:ext>
            </a:extLst>
          </p:cNvPr>
          <p:cNvSpPr>
            <a:spLocks noGrp="1"/>
          </p:cNvSpPr>
          <p:nvPr>
            <p:ph type="pic" sz="quarter" idx="33" hasCustomPrompt="1"/>
          </p:nvPr>
        </p:nvSpPr>
        <p:spPr>
          <a:xfrm>
            <a:off x="3580738"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3" name="Bildplatzhalter 10">
            <a:extLst>
              <a:ext uri="{FF2B5EF4-FFF2-40B4-BE49-F238E27FC236}">
                <a16:creationId xmlns:a16="http://schemas.microsoft.com/office/drawing/2014/main" id="{ABAE4399-78D1-B364-B63C-CB5D1C65DF44}"/>
              </a:ext>
            </a:extLst>
          </p:cNvPr>
          <p:cNvSpPr>
            <a:spLocks noGrp="1"/>
          </p:cNvSpPr>
          <p:nvPr>
            <p:ph type="pic" sz="quarter" idx="34" hasCustomPrompt="1"/>
          </p:nvPr>
        </p:nvSpPr>
        <p:spPr>
          <a:xfrm>
            <a:off x="1018800"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E167B8FB-FE4E-32C3-898C-D0D84C4EAB23}"/>
              </a:ext>
            </a:extLst>
          </p:cNvPr>
          <p:cNvSpPr>
            <a:spLocks noGrp="1"/>
          </p:cNvSpPr>
          <p:nvPr>
            <p:ph type="ftr" sz="quarter" idx="35"/>
          </p:nvPr>
        </p:nvSpPr>
        <p:spPr/>
        <p:txBody>
          <a:bodyPr/>
          <a:lstStyle/>
          <a:p>
            <a:endParaRPr lang="en-US" dirty="0"/>
          </a:p>
        </p:txBody>
      </p:sp>
      <p:sp>
        <p:nvSpPr>
          <p:cNvPr id="7" name="Foliennummernplatzhalter 6">
            <a:extLst>
              <a:ext uri="{FF2B5EF4-FFF2-40B4-BE49-F238E27FC236}">
                <a16:creationId xmlns:a16="http://schemas.microsoft.com/office/drawing/2014/main" id="{615AAAE8-6984-4B22-23D4-29303EFDD6CD}"/>
              </a:ext>
            </a:extLst>
          </p:cNvPr>
          <p:cNvSpPr>
            <a:spLocks noGrp="1"/>
          </p:cNvSpPr>
          <p:nvPr>
            <p:ph type="sldNum" sz="quarter" idx="36"/>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336589074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5_Persons: Group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1018799" y="3614400"/>
            <a:ext cx="5076826" cy="2156400"/>
          </a:xfrm>
          <a:prstGeom prst="rect">
            <a:avLst/>
          </a:prstGeom>
        </p:spPr>
        <p:txBody>
          <a:bodyPr anchor="t"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err="1"/>
              <a:t>Names</a:t>
            </a:r>
            <a:r>
              <a:rPr lang="de-DE" dirty="0"/>
              <a:t> and </a:t>
            </a:r>
            <a:r>
              <a:rPr lang="de-DE" dirty="0" err="1"/>
              <a:t>positions</a:t>
            </a:r>
            <a:r>
              <a:rPr lang="de-DE" dirty="0"/>
              <a:t> </a:t>
            </a:r>
            <a:r>
              <a:rPr lang="de-DE" dirty="0" err="1"/>
              <a:t>of</a:t>
            </a:r>
            <a:r>
              <a:rPr lang="de-DE" dirty="0"/>
              <a:t> </a:t>
            </a:r>
            <a:r>
              <a:rPr lang="de-DE" dirty="0" err="1"/>
              <a:t>the</a:t>
            </a:r>
            <a:r>
              <a:rPr lang="de-DE" dirty="0"/>
              <a:t> </a:t>
            </a:r>
            <a:r>
              <a:rPr lang="de-DE" dirty="0" err="1"/>
              <a:t>people</a:t>
            </a:r>
            <a:r>
              <a:rPr lang="de-DE" dirty="0"/>
              <a:t> in </a:t>
            </a:r>
            <a:r>
              <a:rPr lang="de-DE" dirty="0" err="1"/>
              <a:t>the</a:t>
            </a:r>
            <a:r>
              <a:rPr lang="de-DE" dirty="0"/>
              <a:t> </a:t>
            </a:r>
            <a:r>
              <a:rPr lang="de-DE" dirty="0" err="1"/>
              <a:t>group</a:t>
            </a:r>
            <a:r>
              <a:rPr lang="de-DE" dirty="0"/>
              <a:t> </a:t>
            </a:r>
            <a:r>
              <a:rPr lang="de-DE" dirty="0" err="1"/>
              <a:t>photo</a:t>
            </a:r>
            <a:r>
              <a:rPr lang="de-DE" dirty="0"/>
              <a:t>.</a:t>
            </a:r>
          </a:p>
        </p:txBody>
      </p:sp>
      <p:sp>
        <p:nvSpPr>
          <p:cNvPr id="2" name="Titel 1">
            <a:extLst>
              <a:ext uri="{FF2B5EF4-FFF2-40B4-BE49-F238E27FC236}">
                <a16:creationId xmlns:a16="http://schemas.microsoft.com/office/drawing/2014/main" id="{59600E33-CC2B-060F-AFAA-85F0584B1299}"/>
              </a:ext>
            </a:extLst>
          </p:cNvPr>
          <p:cNvSpPr>
            <a:spLocks noGrp="1"/>
          </p:cNvSpPr>
          <p:nvPr>
            <p:ph type="title" hasCustomPrompt="1"/>
          </p:nvPr>
        </p:nvSpPr>
        <p:spPr/>
        <p:txBody>
          <a:bodyPr/>
          <a:lstStyle/>
          <a:p>
            <a:r>
              <a:rPr lang="de-DE"/>
              <a:t>Introducing a group</a:t>
            </a:r>
            <a:endParaRPr lang="en-US"/>
          </a:p>
        </p:txBody>
      </p:sp>
      <p:sp>
        <p:nvSpPr>
          <p:cNvPr id="10" name="Bildplatzhalter 10">
            <a:extLst>
              <a:ext uri="{FF2B5EF4-FFF2-40B4-BE49-F238E27FC236}">
                <a16:creationId xmlns:a16="http://schemas.microsoft.com/office/drawing/2014/main" id="{258B333E-D55D-51D4-B7B3-19A4F85C725B}"/>
              </a:ext>
            </a:extLst>
          </p:cNvPr>
          <p:cNvSpPr>
            <a:spLocks noGrp="1"/>
          </p:cNvSpPr>
          <p:nvPr>
            <p:ph type="pic" sz="quarter" idx="31" hasCustomPrompt="1"/>
          </p:nvPr>
        </p:nvSpPr>
        <p:spPr>
          <a:xfrm>
            <a:off x="7123294" y="1118518"/>
            <a:ext cx="3776400" cy="3776400"/>
          </a:xfrm>
          <a:prstGeom prst="ellipse">
            <a:avLst/>
          </a:prstGeom>
          <a:solidFill>
            <a:schemeClr val="tx2"/>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5C33937B-AB79-5463-CEA7-3B564D1C9918}"/>
              </a:ext>
            </a:extLst>
          </p:cNvPr>
          <p:cNvSpPr>
            <a:spLocks noGrp="1"/>
          </p:cNvSpPr>
          <p:nvPr>
            <p:ph type="ftr" sz="quarter" idx="32"/>
          </p:nvPr>
        </p:nvSpPr>
        <p:spPr/>
        <p:txBody>
          <a:bodyPr/>
          <a:lstStyle/>
          <a:p>
            <a:endParaRPr lang="en-US" dirty="0"/>
          </a:p>
        </p:txBody>
      </p:sp>
      <p:sp>
        <p:nvSpPr>
          <p:cNvPr id="8" name="Foliennummernplatzhalter 7">
            <a:extLst>
              <a:ext uri="{FF2B5EF4-FFF2-40B4-BE49-F238E27FC236}">
                <a16:creationId xmlns:a16="http://schemas.microsoft.com/office/drawing/2014/main" id="{A16EB96E-A81E-B294-6174-D322AFAE6586}"/>
              </a:ext>
            </a:extLst>
          </p:cNvPr>
          <p:cNvSpPr>
            <a:spLocks noGrp="1"/>
          </p:cNvSpPr>
          <p:nvPr>
            <p:ph type="sldNum" sz="quarter" idx="33"/>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80236DD6-B4C9-45D2-6641-B50E61A11061}"/>
              </a:ext>
            </a:extLst>
          </p:cNvPr>
          <p:cNvSpPr>
            <a:spLocks noGrp="1"/>
          </p:cNvSpPr>
          <p:nvPr>
            <p:ph type="body" sz="quarter" idx="34" hasCustomPrompt="1"/>
          </p:nvPr>
        </p:nvSpPr>
        <p:spPr>
          <a:xfrm>
            <a:off x="1018799" y="1090800"/>
            <a:ext cx="5077200" cy="2156400"/>
          </a:xfrm>
        </p:spPr>
        <p:txBody>
          <a:bodyPr anchor="b" anchorCtr="0"/>
          <a:lstStyle/>
          <a:p>
            <a:pPr lvl="0"/>
            <a:r>
              <a:rPr lang="de-DE"/>
              <a:t>Space for project details, so everyone knows what it’s all about</a:t>
            </a:r>
          </a:p>
        </p:txBody>
      </p:sp>
    </p:spTree>
    <p:extLst>
      <p:ext uri="{BB962C8B-B14F-4D97-AF65-F5344CB8AC3E}">
        <p14:creationId xmlns:p14="http://schemas.microsoft.com/office/powerpoint/2010/main" val="161900253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6_Closing: Contact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DDCF8-B947-B197-4432-A0A9FF450182}"/>
              </a:ext>
            </a:extLst>
          </p:cNvPr>
          <p:cNvSpPr>
            <a:spLocks noGrp="1"/>
          </p:cNvSpPr>
          <p:nvPr>
            <p:ph type="title" hasCustomPrompt="1"/>
          </p:nvPr>
        </p:nvSpPr>
        <p:spPr>
          <a:xfrm>
            <a:off x="1018800" y="180000"/>
            <a:ext cx="10154025" cy="539999"/>
          </a:xfrm>
        </p:spPr>
        <p:txBody>
          <a:bodyPr/>
          <a:lstStyle/>
          <a:p>
            <a:r>
              <a:rPr lang="de-DE" dirty="0"/>
              <a:t>Contact Information</a:t>
            </a:r>
            <a:endParaRPr lang="en-US" dirty="0"/>
          </a:p>
        </p:txBody>
      </p:sp>
      <p:sp>
        <p:nvSpPr>
          <p:cNvPr id="19" name="Textplatzhalter 18">
            <a:extLst>
              <a:ext uri="{FF2B5EF4-FFF2-40B4-BE49-F238E27FC236}">
                <a16:creationId xmlns:a16="http://schemas.microsoft.com/office/drawing/2014/main" id="{D3495DCF-3ACC-D8C8-CE0D-317788ECA5E0}"/>
              </a:ext>
            </a:extLst>
          </p:cNvPr>
          <p:cNvSpPr>
            <a:spLocks noGrp="1"/>
          </p:cNvSpPr>
          <p:nvPr>
            <p:ph type="body" sz="quarter" idx="24" hasCustomPrompt="1"/>
          </p:nvPr>
        </p:nvSpPr>
        <p:spPr>
          <a:xfrm>
            <a:off x="4103637" y="3614400"/>
            <a:ext cx="3476274" cy="2156400"/>
          </a:xfrm>
        </p:spPr>
        <p:txBody>
          <a:bodyPr bIns="0" anchor="t" anchorCtr="0">
            <a:noAutofit/>
          </a:bodyPr>
          <a:lstStyle>
            <a:lvl1pPr marL="612" indent="0">
              <a:lnSpc>
                <a:spcPct val="150000"/>
              </a:lnSpc>
              <a:buNone/>
              <a:defRPr sz="1600" b="0" i="0">
                <a:latin typeface="Montserrat" pitchFamily="2" charset="77"/>
              </a:defRPr>
            </a:lvl1pPr>
          </a:lstStyle>
          <a:p>
            <a:pPr lvl="0"/>
            <a:r>
              <a:rPr lang="de-DE" dirty="0"/>
              <a:t>E-Mail: 	optional</a:t>
            </a:r>
            <a:br>
              <a:rPr lang="de-DE" dirty="0"/>
            </a:br>
            <a:r>
              <a:rPr lang="de-DE" dirty="0"/>
              <a:t>Phone: 	optional</a:t>
            </a:r>
            <a:br>
              <a:rPr lang="de-DE" dirty="0"/>
            </a:br>
            <a:r>
              <a:rPr lang="de-DE" dirty="0"/>
              <a:t>Web: 	optional</a:t>
            </a:r>
            <a:br>
              <a:rPr lang="de-DE" dirty="0"/>
            </a:br>
            <a:r>
              <a:rPr lang="de-DE" dirty="0" err="1"/>
              <a:t>Gitlab</a:t>
            </a:r>
            <a:r>
              <a:rPr lang="de-DE" dirty="0"/>
              <a:t>: 	optional</a:t>
            </a:r>
            <a:br>
              <a:rPr lang="de-DE" dirty="0"/>
            </a:br>
            <a:r>
              <a:rPr lang="de-DE" dirty="0"/>
              <a:t>Twitter: 	optional</a:t>
            </a:r>
            <a:endParaRPr lang="en-US" dirty="0"/>
          </a:p>
        </p:txBody>
      </p:sp>
      <p:sp>
        <p:nvSpPr>
          <p:cNvPr id="21" name="Textplatzhalter 21">
            <a:extLst>
              <a:ext uri="{FF2B5EF4-FFF2-40B4-BE49-F238E27FC236}">
                <a16:creationId xmlns:a16="http://schemas.microsoft.com/office/drawing/2014/main" id="{F5D92A5B-0A9B-898B-768D-126525624DAE}"/>
              </a:ext>
            </a:extLst>
          </p:cNvPr>
          <p:cNvSpPr>
            <a:spLocks noGrp="1"/>
          </p:cNvSpPr>
          <p:nvPr>
            <p:ph type="body" sz="quarter" idx="13" hasCustomPrompt="1"/>
          </p:nvPr>
        </p:nvSpPr>
        <p:spPr>
          <a:xfrm>
            <a:off x="4103637" y="2045490"/>
            <a:ext cx="5528913"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a:t>
            </a:r>
            <a:r>
              <a:rPr lang="de-DE" dirty="0" err="1"/>
              <a:t>Name </a:t>
            </a:r>
            <a:r>
              <a:rPr lang="de-DE" dirty="0"/>
              <a:t>Surname</a:t>
            </a:r>
          </a:p>
        </p:txBody>
      </p:sp>
      <p:sp>
        <p:nvSpPr>
          <p:cNvPr id="22" name="Textplatzhalter 21">
            <a:extLst>
              <a:ext uri="{FF2B5EF4-FFF2-40B4-BE49-F238E27FC236}">
                <a16:creationId xmlns:a16="http://schemas.microsoft.com/office/drawing/2014/main" id="{13863774-5EE4-77F2-A1CF-E124EC2847D4}"/>
              </a:ext>
            </a:extLst>
          </p:cNvPr>
          <p:cNvSpPr>
            <a:spLocks noGrp="1"/>
          </p:cNvSpPr>
          <p:nvPr>
            <p:ph type="body" sz="quarter" idx="14" hasCustomPrompt="1"/>
          </p:nvPr>
        </p:nvSpPr>
        <p:spPr>
          <a:xfrm>
            <a:off x="4103638" y="2674882"/>
            <a:ext cx="5528912" cy="574731"/>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cxnSp>
        <p:nvCxnSpPr>
          <p:cNvPr id="5" name="Gerade Verbindung 4">
            <a:extLst>
              <a:ext uri="{FF2B5EF4-FFF2-40B4-BE49-F238E27FC236}">
                <a16:creationId xmlns:a16="http://schemas.microsoft.com/office/drawing/2014/main" id="{CEA11241-F282-D387-F7B8-1E187E888CE6}"/>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7" name="Bildplatzhalter 10">
            <a:extLst>
              <a:ext uri="{FF2B5EF4-FFF2-40B4-BE49-F238E27FC236}">
                <a16:creationId xmlns:a16="http://schemas.microsoft.com/office/drawing/2014/main" id="{54ECDB36-AC46-1DD0-697E-5E8FFDF3CFB4}"/>
              </a:ext>
            </a:extLst>
          </p:cNvPr>
          <p:cNvSpPr>
            <a:spLocks noGrp="1"/>
          </p:cNvSpPr>
          <p:nvPr>
            <p:ph type="pic" sz="quarter" idx="25" hasCustomPrompt="1"/>
          </p:nvPr>
        </p:nvSpPr>
        <p:spPr>
          <a:xfrm>
            <a:off x="1059689" y="1390689"/>
            <a:ext cx="2876400" cy="2876400"/>
          </a:xfrm>
          <a:prstGeom prst="ellipse">
            <a:avLst/>
          </a:prstGeom>
          <a:solidFill>
            <a:schemeClr val="tx2"/>
          </a:solidFill>
          <a:ln w="28575">
            <a:solidFill>
              <a:srgbClr val="FFFFFF"/>
            </a:solidFill>
          </a:ln>
        </p:spPr>
        <p:txBody>
          <a:bodyPr>
            <a:normAutofit/>
          </a:bodyPr>
          <a:lstStyle>
            <a:lvl1pPr marL="612" indent="0">
              <a:buNone/>
              <a:defRPr sz="14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B15E9BE6-3E62-3D6E-6906-D22EFAAD0F45}"/>
              </a:ext>
            </a:extLst>
          </p:cNvPr>
          <p:cNvSpPr>
            <a:spLocks noGrp="1"/>
          </p:cNvSpPr>
          <p:nvPr>
            <p:ph type="ftr" sz="quarter" idx="27"/>
          </p:nvPr>
        </p:nvSpPr>
        <p:spPr/>
        <p:txBody>
          <a:bodyPr/>
          <a:lstStyle/>
          <a:p>
            <a:endParaRPr lang="en-US" dirty="0"/>
          </a:p>
        </p:txBody>
      </p:sp>
      <p:sp>
        <p:nvSpPr>
          <p:cNvPr id="8" name="Foliennummernplatzhalter 7">
            <a:extLst>
              <a:ext uri="{FF2B5EF4-FFF2-40B4-BE49-F238E27FC236}">
                <a16:creationId xmlns:a16="http://schemas.microsoft.com/office/drawing/2014/main" id="{F52BDF70-0B4B-3685-F9DA-B17B5D533C4E}"/>
              </a:ext>
            </a:extLst>
          </p:cNvPr>
          <p:cNvSpPr>
            <a:spLocks noGrp="1"/>
          </p:cNvSpPr>
          <p:nvPr>
            <p:ph type="sldNum" sz="quarter" idx="28"/>
          </p:nvPr>
        </p:nvSpPr>
        <p:spPr/>
        <p:txBody>
          <a:bodyPr/>
          <a:lstStyle/>
          <a:p>
            <a:fld id="{52689698-0BB7-BE4D-A8C0-0C9B085F3959}" type="slidenum">
              <a:rPr lang="de-DE" smtClean="0"/>
              <a:pPr/>
              <a:t>‹#›</a:t>
            </a:fld>
            <a:endParaRPr lang="de-DE" dirty="0"/>
          </a:p>
        </p:txBody>
      </p:sp>
      <p:sp>
        <p:nvSpPr>
          <p:cNvPr id="3" name="Textplatzhalter 14">
            <a:extLst>
              <a:ext uri="{FF2B5EF4-FFF2-40B4-BE49-F238E27FC236}">
                <a16:creationId xmlns:a16="http://schemas.microsoft.com/office/drawing/2014/main" id="{5A092E2C-0EAF-81D3-89CA-FA6B11AD8678}"/>
              </a:ext>
            </a:extLst>
          </p:cNvPr>
          <p:cNvSpPr>
            <a:spLocks noGrp="1"/>
          </p:cNvSpPr>
          <p:nvPr>
            <p:ph type="body" sz="quarter" idx="29" hasCustomPrompt="1"/>
          </p:nvPr>
        </p:nvSpPr>
        <p:spPr>
          <a:xfrm>
            <a:off x="7996350" y="4482000"/>
            <a:ext cx="3272400" cy="1436400"/>
          </a:xfrm>
        </p:spPr>
        <p:txBody>
          <a:bodyPr bIns="0" anchor="b" anchorCtr="0">
            <a:noAutofit/>
          </a:bodyPr>
          <a:lstStyle>
            <a:lvl1pPr marL="0" indent="0" algn="l">
              <a:buFontTx/>
              <a:buNone/>
              <a:defRPr sz="4800" b="1" i="0">
                <a:latin typeface="Montserrat ExtraBold" pitchFamily="2" charset="77"/>
              </a:defRPr>
            </a:lvl1pPr>
            <a:lvl2pPr algn="r">
              <a:defRPr/>
            </a:lvl2pPr>
            <a:lvl3pPr algn="r">
              <a:defRPr/>
            </a:lvl3pPr>
            <a:lvl4pPr algn="r">
              <a:defRPr/>
            </a:lvl4pPr>
            <a:lvl5pPr algn="r">
              <a:defRPr/>
            </a:lvl5pPr>
          </a:lstStyle>
          <a:p>
            <a:pPr lvl="0"/>
            <a:r>
              <a:rPr lang="de-DE" dirty="0" err="1"/>
              <a:t>Let’s</a:t>
            </a:r>
            <a:r>
              <a:rPr lang="de-DE" dirty="0"/>
              <a:t> </a:t>
            </a:r>
            <a:r>
              <a:rPr lang="de-DE" dirty="0" err="1"/>
              <a:t>stay</a:t>
            </a:r>
            <a:br>
              <a:rPr lang="de-DE" dirty="0"/>
            </a:br>
            <a:r>
              <a:rPr lang="de-DE" dirty="0"/>
              <a:t>in </a:t>
            </a:r>
            <a:r>
              <a:rPr lang="de-DE" dirty="0" err="1"/>
              <a:t>touch</a:t>
            </a:r>
            <a:r>
              <a:rPr lang="de-DE" dirty="0"/>
              <a:t>!</a:t>
            </a:r>
          </a:p>
        </p:txBody>
      </p:sp>
    </p:spTree>
    <p:extLst>
      <p:ext uri="{BB962C8B-B14F-4D97-AF65-F5344CB8AC3E}">
        <p14:creationId xmlns:p14="http://schemas.microsoft.com/office/powerpoint/2010/main" val="2793826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6_Closing: Summary Text - dark">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E217E-5D9D-DC4C-852B-50B88B4F99D5}"/>
              </a:ext>
            </a:extLst>
          </p:cNvPr>
          <p:cNvSpPr>
            <a:spLocks noGrp="1"/>
          </p:cNvSpPr>
          <p:nvPr>
            <p:ph type="title" hasCustomPrompt="1"/>
          </p:nvPr>
        </p:nvSpPr>
        <p:spPr>
          <a:xfrm>
            <a:off x="1019175" y="180000"/>
            <a:ext cx="10153650" cy="540000"/>
          </a:xfrm>
          <a:prstGeom prst="rect">
            <a:avLst/>
          </a:prstGeom>
        </p:spPr>
        <p:txBody>
          <a:bodyPr/>
          <a:lstStyle/>
          <a:p>
            <a:r>
              <a:rPr lang="de-DE"/>
              <a:t>Summary</a:t>
            </a:r>
            <a:endParaRPr lang="en-US"/>
          </a:p>
        </p:txBody>
      </p:sp>
      <p:sp>
        <p:nvSpPr>
          <p:cNvPr id="3" name="Textplatzhalter 2">
            <a:extLst>
              <a:ext uri="{FF2B5EF4-FFF2-40B4-BE49-F238E27FC236}">
                <a16:creationId xmlns:a16="http://schemas.microsoft.com/office/drawing/2014/main" id="{607B2CFA-78A9-F638-164C-F1D083748F3E}"/>
              </a:ext>
            </a:extLst>
          </p:cNvPr>
          <p:cNvSpPr>
            <a:spLocks noGrp="1"/>
          </p:cNvSpPr>
          <p:nvPr>
            <p:ph type="body" sz="quarter" idx="16" hasCustomPrompt="1"/>
          </p:nvPr>
        </p:nvSpPr>
        <p:spPr>
          <a:xfrm>
            <a:off x="1019175" y="1090800"/>
            <a:ext cx="10153649" cy="4680000"/>
          </a:xfrm>
        </p:spPr>
        <p:txBody>
          <a:bodyPr/>
          <a:lstStyle/>
          <a:p>
            <a:pPr lvl="0"/>
            <a:r>
              <a:rPr lang="de-DE"/>
              <a:t>Space for your bullet points or text that summarize your presentation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71658405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6_Closing: Summary Text + Miniature Slides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3373F-EAFA-1F6E-7095-4D79E6AF7D1C}"/>
              </a:ext>
            </a:extLst>
          </p:cNvPr>
          <p:cNvSpPr>
            <a:spLocks noGrp="1"/>
          </p:cNvSpPr>
          <p:nvPr>
            <p:ph type="title" hasCustomPrompt="1"/>
          </p:nvPr>
        </p:nvSpPr>
        <p:spPr>
          <a:xfrm>
            <a:off x="1019174" y="180000"/>
            <a:ext cx="5904885" cy="540000"/>
          </a:xfrm>
          <a:prstGeom prst="rect">
            <a:avLst/>
          </a:prstGeom>
        </p:spPr>
        <p:txBody>
          <a:bodyPr/>
          <a:lstStyle/>
          <a:p>
            <a:r>
              <a:rPr lang="de-DE"/>
              <a:t>Summary</a:t>
            </a:r>
            <a:endParaRPr lang="en-US"/>
          </a:p>
        </p:txBody>
      </p:sp>
      <p:sp>
        <p:nvSpPr>
          <p:cNvPr id="10" name="Bildplatzhalter 9">
            <a:extLst>
              <a:ext uri="{FF2B5EF4-FFF2-40B4-BE49-F238E27FC236}">
                <a16:creationId xmlns:a16="http://schemas.microsoft.com/office/drawing/2014/main" id="{885D02E5-45A5-9FF4-418C-6ADD5CBB7E7A}"/>
              </a:ext>
            </a:extLst>
          </p:cNvPr>
          <p:cNvSpPr>
            <a:spLocks noGrp="1"/>
          </p:cNvSpPr>
          <p:nvPr>
            <p:ph type="pic" sz="quarter" idx="22" hasCustomPrompt="1"/>
          </p:nvPr>
        </p:nvSpPr>
        <p:spPr>
          <a:xfrm>
            <a:off x="7336423" y="1089025"/>
            <a:ext cx="3836777" cy="215640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12" name="Bildplatzhalter 9">
            <a:extLst>
              <a:ext uri="{FF2B5EF4-FFF2-40B4-BE49-F238E27FC236}">
                <a16:creationId xmlns:a16="http://schemas.microsoft.com/office/drawing/2014/main" id="{C5EF5A00-FEF0-CA80-CF67-2AFA8FC9B395}"/>
              </a:ext>
            </a:extLst>
          </p:cNvPr>
          <p:cNvSpPr>
            <a:spLocks noGrp="1"/>
          </p:cNvSpPr>
          <p:nvPr>
            <p:ph type="pic" sz="quarter" idx="24" hasCustomPrompt="1"/>
          </p:nvPr>
        </p:nvSpPr>
        <p:spPr>
          <a:xfrm>
            <a:off x="7336423" y="3614400"/>
            <a:ext cx="3836777" cy="215640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4" name="Textplatzhalter 3">
            <a:extLst>
              <a:ext uri="{FF2B5EF4-FFF2-40B4-BE49-F238E27FC236}">
                <a16:creationId xmlns:a16="http://schemas.microsoft.com/office/drawing/2014/main" id="{776D52BE-A25C-1C3B-7749-DA9A2582E2E6}"/>
              </a:ext>
            </a:extLst>
          </p:cNvPr>
          <p:cNvSpPr>
            <a:spLocks noGrp="1"/>
          </p:cNvSpPr>
          <p:nvPr>
            <p:ph type="body" sz="quarter" idx="34" hasCustomPrompt="1"/>
          </p:nvPr>
        </p:nvSpPr>
        <p:spPr>
          <a:xfrm>
            <a:off x="1018799" y="1090800"/>
            <a:ext cx="5905259" cy="2156400"/>
          </a:xfrm>
        </p:spPr>
        <p:txBody>
          <a:bodyPr/>
          <a:lstStyle/>
          <a:p>
            <a:pPr lvl="0"/>
            <a:r>
              <a:rPr lang="de-DE"/>
              <a:t>Space for your bullet points or text explaining the slide miniature on the right</a:t>
            </a:r>
          </a:p>
        </p:txBody>
      </p:sp>
      <p:sp>
        <p:nvSpPr>
          <p:cNvPr id="6" name="Textplatzhalter 5">
            <a:extLst>
              <a:ext uri="{FF2B5EF4-FFF2-40B4-BE49-F238E27FC236}">
                <a16:creationId xmlns:a16="http://schemas.microsoft.com/office/drawing/2014/main" id="{AC0DC781-5123-BDD4-8FB1-662715C9CBBF}"/>
              </a:ext>
            </a:extLst>
          </p:cNvPr>
          <p:cNvSpPr>
            <a:spLocks noGrp="1"/>
          </p:cNvSpPr>
          <p:nvPr>
            <p:ph type="body" sz="quarter" idx="35" hasCustomPrompt="1"/>
          </p:nvPr>
        </p:nvSpPr>
        <p:spPr>
          <a:xfrm>
            <a:off x="1019175" y="3614400"/>
            <a:ext cx="5904883" cy="2156400"/>
          </a:xfrm>
        </p:spPr>
        <p:txBody>
          <a:bodyPr/>
          <a:lstStyle/>
          <a:p>
            <a:pPr lvl="0"/>
            <a:r>
              <a:rPr lang="de-DE"/>
              <a:t>Space for your bullet points or text explaining the slide miniature on the right</a:t>
            </a:r>
          </a:p>
        </p:txBody>
      </p:sp>
    </p:spTree>
    <p:extLst>
      <p:ext uri="{BB962C8B-B14F-4D97-AF65-F5344CB8AC3E}">
        <p14:creationId xmlns:p14="http://schemas.microsoft.com/office/powerpoint/2010/main" val="240923420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6_Closing: Summary Miniature Slides - dark">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C7495C-1F2C-F1D7-5298-1E410515C045}"/>
              </a:ext>
            </a:extLst>
          </p:cNvPr>
          <p:cNvSpPr>
            <a:spLocks noGrp="1"/>
          </p:cNvSpPr>
          <p:nvPr>
            <p:ph type="title" hasCustomPrompt="1"/>
          </p:nvPr>
        </p:nvSpPr>
        <p:spPr>
          <a:xfrm>
            <a:off x="1019175" y="180000"/>
            <a:ext cx="10153650" cy="540000"/>
          </a:xfrm>
          <a:prstGeom prst="rect">
            <a:avLst/>
          </a:prstGeom>
        </p:spPr>
        <p:txBody>
          <a:bodyPr/>
          <a:lstStyle/>
          <a:p>
            <a:r>
              <a:rPr lang="de-DE"/>
              <a:t>Summary</a:t>
            </a:r>
            <a:endParaRPr lang="en-US"/>
          </a:p>
        </p:txBody>
      </p:sp>
      <p:sp>
        <p:nvSpPr>
          <p:cNvPr id="5" name="Bildplatzhalter 9">
            <a:extLst>
              <a:ext uri="{FF2B5EF4-FFF2-40B4-BE49-F238E27FC236}">
                <a16:creationId xmlns:a16="http://schemas.microsoft.com/office/drawing/2014/main" id="{99D9E78F-85CC-6047-309A-048847637DE9}"/>
              </a:ext>
            </a:extLst>
          </p:cNvPr>
          <p:cNvSpPr>
            <a:spLocks noGrp="1"/>
          </p:cNvSpPr>
          <p:nvPr>
            <p:ph type="pic" sz="quarter" idx="22" hasCustomPrompt="1"/>
          </p:nvPr>
        </p:nvSpPr>
        <p:spPr>
          <a:xfrm>
            <a:off x="1019175" y="108902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15" name="Bildplatzhalter 9">
            <a:extLst>
              <a:ext uri="{FF2B5EF4-FFF2-40B4-BE49-F238E27FC236}">
                <a16:creationId xmlns:a16="http://schemas.microsoft.com/office/drawing/2014/main" id="{4681A392-13C5-9216-1E56-BB46EEF561C2}"/>
              </a:ext>
            </a:extLst>
          </p:cNvPr>
          <p:cNvSpPr>
            <a:spLocks noGrp="1"/>
          </p:cNvSpPr>
          <p:nvPr>
            <p:ph type="pic" sz="quarter" idx="23" hasCustomPrompt="1"/>
          </p:nvPr>
        </p:nvSpPr>
        <p:spPr>
          <a:xfrm>
            <a:off x="1019175" y="327306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6" name="Bildplatzhalter 9">
            <a:extLst>
              <a:ext uri="{FF2B5EF4-FFF2-40B4-BE49-F238E27FC236}">
                <a16:creationId xmlns:a16="http://schemas.microsoft.com/office/drawing/2014/main" id="{077B1AB0-D54F-3F01-A42D-B5436C9BF0C7}"/>
              </a:ext>
            </a:extLst>
          </p:cNvPr>
          <p:cNvSpPr>
            <a:spLocks noGrp="1"/>
          </p:cNvSpPr>
          <p:nvPr>
            <p:ph type="pic" sz="quarter" idx="24" hasCustomPrompt="1"/>
          </p:nvPr>
        </p:nvSpPr>
        <p:spPr>
          <a:xfrm>
            <a:off x="4510340" y="108902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8" name="Bildplatzhalter 9">
            <a:extLst>
              <a:ext uri="{FF2B5EF4-FFF2-40B4-BE49-F238E27FC236}">
                <a16:creationId xmlns:a16="http://schemas.microsoft.com/office/drawing/2014/main" id="{A5897AA2-7847-B81C-9FC6-0248A91E19D4}"/>
              </a:ext>
            </a:extLst>
          </p:cNvPr>
          <p:cNvSpPr>
            <a:spLocks noGrp="1"/>
          </p:cNvSpPr>
          <p:nvPr>
            <p:ph type="pic" sz="quarter" idx="25" hasCustomPrompt="1"/>
          </p:nvPr>
        </p:nvSpPr>
        <p:spPr>
          <a:xfrm>
            <a:off x="4510340" y="327306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4" name="Bildplatzhalter 9">
            <a:extLst>
              <a:ext uri="{FF2B5EF4-FFF2-40B4-BE49-F238E27FC236}">
                <a16:creationId xmlns:a16="http://schemas.microsoft.com/office/drawing/2014/main" id="{460FFC4A-AC43-9732-77CA-08B196C31061}"/>
              </a:ext>
            </a:extLst>
          </p:cNvPr>
          <p:cNvSpPr>
            <a:spLocks noGrp="1"/>
          </p:cNvSpPr>
          <p:nvPr>
            <p:ph type="pic" sz="quarter" idx="26" hasCustomPrompt="1"/>
          </p:nvPr>
        </p:nvSpPr>
        <p:spPr>
          <a:xfrm>
            <a:off x="8001506" y="108902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9" name="Bildplatzhalter 9">
            <a:extLst>
              <a:ext uri="{FF2B5EF4-FFF2-40B4-BE49-F238E27FC236}">
                <a16:creationId xmlns:a16="http://schemas.microsoft.com/office/drawing/2014/main" id="{A6919E5A-2EE5-9FD1-3DA8-8A234122C185}"/>
              </a:ext>
            </a:extLst>
          </p:cNvPr>
          <p:cNvSpPr>
            <a:spLocks noGrp="1"/>
          </p:cNvSpPr>
          <p:nvPr>
            <p:ph type="pic" sz="quarter" idx="27" hasCustomPrompt="1"/>
          </p:nvPr>
        </p:nvSpPr>
        <p:spPr>
          <a:xfrm>
            <a:off x="8001506" y="327306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Tree>
    <p:extLst>
      <p:ext uri="{BB962C8B-B14F-4D97-AF65-F5344CB8AC3E}">
        <p14:creationId xmlns:p14="http://schemas.microsoft.com/office/powerpoint/2010/main" val="37577353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_New Chapter: Photo + Text – ligh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F5CDDC1-AFFC-7A71-3FEA-22ABCE45BAF0}"/>
              </a:ext>
            </a:extLst>
          </p:cNvPr>
          <p:cNvSpPr/>
          <p:nvPr userDrawn="1"/>
        </p:nvSpPr>
        <p:spPr>
          <a:xfrm>
            <a:off x="5101582" y="1"/>
            <a:ext cx="709041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5" name="Bildplatzhalter 12">
            <a:extLst>
              <a:ext uri="{FF2B5EF4-FFF2-40B4-BE49-F238E27FC236}">
                <a16:creationId xmlns:a16="http://schemas.microsoft.com/office/drawing/2014/main" id="{A57E07BB-9618-D645-E5B0-4660B8CD58BB}"/>
              </a:ext>
            </a:extLst>
          </p:cNvPr>
          <p:cNvSpPr>
            <a:spLocks noGrp="1"/>
          </p:cNvSpPr>
          <p:nvPr>
            <p:ph type="pic" sz="quarter" idx="10" hasCustomPrompt="1"/>
          </p:nvPr>
        </p:nvSpPr>
        <p:spPr>
          <a:xfrm>
            <a:off x="1031499" y="1089026"/>
            <a:ext cx="4039200" cy="4679950"/>
          </a:xfrm>
          <a:solidFill>
            <a:srgbClr val="FFFFFF"/>
          </a:solidFill>
          <a:ln w="28575">
            <a:solidFill>
              <a:schemeClr val="tx1"/>
            </a:solidFill>
          </a:ln>
        </p:spPr>
        <p:txBody>
          <a:bodyPr>
            <a:normAutofit/>
          </a:bodyPr>
          <a:lstStyle>
            <a:lvl1pPr marL="612" indent="0">
              <a:buNone/>
              <a:defRPr sz="1600" b="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3" name="Textplatzhalter 11">
            <a:extLst>
              <a:ext uri="{FF2B5EF4-FFF2-40B4-BE49-F238E27FC236}">
                <a16:creationId xmlns:a16="http://schemas.microsoft.com/office/drawing/2014/main" id="{B7EE5079-D2BC-8960-3FF9-A6E564FB59AD}"/>
              </a:ext>
            </a:extLst>
          </p:cNvPr>
          <p:cNvSpPr>
            <a:spLocks noGrp="1"/>
          </p:cNvSpPr>
          <p:nvPr>
            <p:ph type="body" sz="quarter" idx="12" hasCustomPrompt="1"/>
          </p:nvPr>
        </p:nvSpPr>
        <p:spPr>
          <a:xfrm>
            <a:off x="5252525" y="4057200"/>
            <a:ext cx="5920300" cy="1711775"/>
          </a:xfrm>
          <a:prstGeom prst="rect">
            <a:avLst/>
          </a:prstGeom>
        </p:spPr>
        <p:txBody>
          <a:bodyPr>
            <a:normAutofit/>
          </a:bodyPr>
          <a:lstStyle>
            <a:lvl1pPr marL="612" indent="0">
              <a:buNone/>
              <a:defRPr sz="2800" b="0" i="1">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sp>
        <p:nvSpPr>
          <p:cNvPr id="3" name="Titel 1">
            <a:extLst>
              <a:ext uri="{FF2B5EF4-FFF2-40B4-BE49-F238E27FC236}">
                <a16:creationId xmlns:a16="http://schemas.microsoft.com/office/drawing/2014/main" id="{3060BFB6-72EA-1345-9BBE-F58BE97ED735}"/>
              </a:ext>
            </a:extLst>
          </p:cNvPr>
          <p:cNvSpPr>
            <a:spLocks noGrp="1"/>
          </p:cNvSpPr>
          <p:nvPr>
            <p:ph type="title" hasCustomPrompt="1"/>
          </p:nvPr>
        </p:nvSpPr>
        <p:spPr>
          <a:xfrm>
            <a:off x="5252528" y="1089025"/>
            <a:ext cx="5920300" cy="2788748"/>
          </a:xfrm>
        </p:spPr>
        <p:txBody>
          <a:bodyPr anchor="b" anchorCtr="0">
            <a:normAutofit/>
          </a:bodyPr>
          <a:lstStyle>
            <a:lvl1pPr>
              <a:defRPr sz="4800">
                <a:solidFill>
                  <a:schemeClr val="tx1"/>
                </a:solidFill>
              </a:defRPr>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cxnSp>
        <p:nvCxnSpPr>
          <p:cNvPr id="8" name="Gerade Verbindung 7">
            <a:extLst>
              <a:ext uri="{FF2B5EF4-FFF2-40B4-BE49-F238E27FC236}">
                <a16:creationId xmlns:a16="http://schemas.microsoft.com/office/drawing/2014/main" id="{B5BF1A21-DD8E-8693-A30D-F7CA5ECBB36A}"/>
              </a:ext>
            </a:extLst>
          </p:cNvPr>
          <p:cNvCxnSpPr>
            <a:cxnSpLocks/>
          </p:cNvCxnSpPr>
          <p:nvPr userDrawn="1"/>
        </p:nvCxnSpPr>
        <p:spPr>
          <a:xfrm flipH="1" flipV="1">
            <a:off x="5087938" y="0"/>
            <a:ext cx="2" cy="6858002"/>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206897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_Content: Free Space – ligh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70B804-C971-A4E1-3DC9-CF925D644DC6}"/>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6" name="Fußzeilenplatzhalter 5">
            <a:extLst>
              <a:ext uri="{FF2B5EF4-FFF2-40B4-BE49-F238E27FC236}">
                <a16:creationId xmlns:a16="http://schemas.microsoft.com/office/drawing/2014/main" id="{11DC268F-9A41-0342-3368-9F7DE79C5946}"/>
              </a:ext>
            </a:extLst>
          </p:cNvPr>
          <p:cNvSpPr>
            <a:spLocks noGrp="1"/>
          </p:cNvSpPr>
          <p:nvPr>
            <p:ph type="ftr" sz="quarter" idx="10"/>
          </p:nvPr>
        </p:nvSpPr>
        <p:spPr/>
        <p:txBody>
          <a:bodyPr/>
          <a:lstStyle/>
          <a:p>
            <a:endParaRPr lang="en-US" dirty="0"/>
          </a:p>
        </p:txBody>
      </p:sp>
      <p:sp>
        <p:nvSpPr>
          <p:cNvPr id="8" name="Foliennummernplatzhalter 7">
            <a:extLst>
              <a:ext uri="{FF2B5EF4-FFF2-40B4-BE49-F238E27FC236}">
                <a16:creationId xmlns:a16="http://schemas.microsoft.com/office/drawing/2014/main" id="{7BAF9B94-9EA6-988A-A694-80CD244F147C}"/>
              </a:ext>
            </a:extLst>
          </p:cNvPr>
          <p:cNvSpPr>
            <a:spLocks noGrp="1"/>
          </p:cNvSpPr>
          <p:nvPr>
            <p:ph type="sldNum" sz="quarter" idx="11"/>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190226768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Text – ligh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E217E-5D9D-DC4C-852B-50B88B4F99D5}"/>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8" name="Fußzeilenplatzhalter 7">
            <a:extLst>
              <a:ext uri="{FF2B5EF4-FFF2-40B4-BE49-F238E27FC236}">
                <a16:creationId xmlns:a16="http://schemas.microsoft.com/office/drawing/2014/main" id="{408AF7A8-09C0-A422-B051-8B1E870C9E7E}"/>
              </a:ext>
            </a:extLst>
          </p:cNvPr>
          <p:cNvSpPr>
            <a:spLocks noGrp="1"/>
          </p:cNvSpPr>
          <p:nvPr>
            <p:ph type="ftr" sz="quarter" idx="10"/>
          </p:nvPr>
        </p:nvSpPr>
        <p:spPr/>
        <p:txBody>
          <a:bodyPr/>
          <a:lstStyle/>
          <a:p>
            <a:endParaRPr lang="en-US" dirty="0"/>
          </a:p>
        </p:txBody>
      </p:sp>
      <p:sp>
        <p:nvSpPr>
          <p:cNvPr id="9" name="Foliennummernplatzhalter 8">
            <a:extLst>
              <a:ext uri="{FF2B5EF4-FFF2-40B4-BE49-F238E27FC236}">
                <a16:creationId xmlns:a16="http://schemas.microsoft.com/office/drawing/2014/main" id="{F17DC356-4CCC-A58A-C9AC-3945541048B8}"/>
              </a:ext>
            </a:extLst>
          </p:cNvPr>
          <p:cNvSpPr>
            <a:spLocks noGrp="1"/>
          </p:cNvSpPr>
          <p:nvPr>
            <p:ph type="sldNum" sz="quarter" idx="11"/>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EA925748-BFA2-A04A-8A82-370E21FB1962}"/>
              </a:ext>
            </a:extLst>
          </p:cNvPr>
          <p:cNvSpPr>
            <a:spLocks noGrp="1"/>
          </p:cNvSpPr>
          <p:nvPr>
            <p:ph type="body" sz="quarter" idx="12"/>
          </p:nvPr>
        </p:nvSpPr>
        <p:spPr>
          <a:xfrm>
            <a:off x="1018800" y="1090800"/>
            <a:ext cx="10152000" cy="468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40799335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_Content: Photo/Graphic – ligh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C7495C-1F2C-F1D7-5298-1E410515C045}"/>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4" name="Bildplatzhalter 11">
            <a:extLst>
              <a:ext uri="{FF2B5EF4-FFF2-40B4-BE49-F238E27FC236}">
                <a16:creationId xmlns:a16="http://schemas.microsoft.com/office/drawing/2014/main" id="{6EDDE972-582B-9AB5-C619-9D232A3327E3}"/>
              </a:ext>
            </a:extLst>
          </p:cNvPr>
          <p:cNvSpPr>
            <a:spLocks noGrp="1"/>
          </p:cNvSpPr>
          <p:nvPr>
            <p:ph type="pic" sz="quarter" idx="25" hasCustomPrompt="1"/>
          </p:nvPr>
        </p:nvSpPr>
        <p:spPr>
          <a:xfrm>
            <a:off x="1018385" y="1089025"/>
            <a:ext cx="10153650" cy="4679948"/>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8" name="Fußzeilenplatzhalter 7">
            <a:extLst>
              <a:ext uri="{FF2B5EF4-FFF2-40B4-BE49-F238E27FC236}">
                <a16:creationId xmlns:a16="http://schemas.microsoft.com/office/drawing/2014/main" id="{F2523FF9-3BF5-D652-2275-535F78E6BFE7}"/>
              </a:ext>
            </a:extLst>
          </p:cNvPr>
          <p:cNvSpPr>
            <a:spLocks noGrp="1"/>
          </p:cNvSpPr>
          <p:nvPr>
            <p:ph type="ftr" sz="quarter" idx="26"/>
          </p:nvPr>
        </p:nvSpPr>
        <p:spPr/>
        <p:txBody>
          <a:bodyPr/>
          <a:lstStyle/>
          <a:p>
            <a:endParaRPr lang="en-US" dirty="0"/>
          </a:p>
        </p:txBody>
      </p:sp>
      <p:sp>
        <p:nvSpPr>
          <p:cNvPr id="9" name="Foliennummernplatzhalter 8">
            <a:extLst>
              <a:ext uri="{FF2B5EF4-FFF2-40B4-BE49-F238E27FC236}">
                <a16:creationId xmlns:a16="http://schemas.microsoft.com/office/drawing/2014/main" id="{9500BF41-62CE-3CA6-11F6-955991765971}"/>
              </a:ext>
            </a:extLst>
          </p:cNvPr>
          <p:cNvSpPr>
            <a:spLocks noGrp="1"/>
          </p:cNvSpPr>
          <p:nvPr>
            <p:ph type="sldNum" sz="quarter" idx="27"/>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240022918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_Content: Photo/Graphic + small Text – light">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434E9408-24CF-F404-DDED-B8D4E1C37D14}"/>
              </a:ext>
            </a:extLst>
          </p:cNvPr>
          <p:cNvSpPr/>
          <p:nvPr userDrawn="1"/>
        </p:nvSpPr>
        <p:spPr>
          <a:xfrm>
            <a:off x="9156699" y="1"/>
            <a:ext cx="303529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9156700" y="0"/>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421FDBD8-8B28-B170-23CD-CD876FD68775}"/>
              </a:ext>
            </a:extLst>
          </p:cNvPr>
          <p:cNvSpPr>
            <a:spLocks noGrp="1"/>
          </p:cNvSpPr>
          <p:nvPr>
            <p:ph type="title" hasCustomPrompt="1"/>
          </p:nvPr>
        </p:nvSpPr>
        <p:spPr>
          <a:xfrm>
            <a:off x="1019175" y="180000"/>
            <a:ext cx="795600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5" name="Bildplatzhalter 11">
            <a:extLst>
              <a:ext uri="{FF2B5EF4-FFF2-40B4-BE49-F238E27FC236}">
                <a16:creationId xmlns:a16="http://schemas.microsoft.com/office/drawing/2014/main" id="{34317F71-FE66-AFAB-62EF-31437410913E}"/>
              </a:ext>
            </a:extLst>
          </p:cNvPr>
          <p:cNvSpPr>
            <a:spLocks noGrp="1"/>
          </p:cNvSpPr>
          <p:nvPr>
            <p:ph type="pic" sz="quarter" idx="25" hasCustomPrompt="1"/>
          </p:nvPr>
        </p:nvSpPr>
        <p:spPr>
          <a:xfrm>
            <a:off x="1018384" y="1089025"/>
            <a:ext cx="8121600" cy="4679948"/>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9" name="Fußzeilenplatzhalter 8">
            <a:extLst>
              <a:ext uri="{FF2B5EF4-FFF2-40B4-BE49-F238E27FC236}">
                <a16:creationId xmlns:a16="http://schemas.microsoft.com/office/drawing/2014/main" id="{DB59EBAD-90B2-7661-8CF3-81CB443E51F1}"/>
              </a:ext>
            </a:extLst>
          </p:cNvPr>
          <p:cNvSpPr>
            <a:spLocks noGrp="1"/>
          </p:cNvSpPr>
          <p:nvPr>
            <p:ph type="ftr" sz="quarter" idx="29"/>
          </p:nvPr>
        </p:nvSpPr>
        <p:spPr/>
        <p:txBody>
          <a:bodyPr/>
          <a:lstStyle/>
          <a:p>
            <a:endParaRPr lang="en-US" dirty="0"/>
          </a:p>
        </p:txBody>
      </p:sp>
      <p:sp>
        <p:nvSpPr>
          <p:cNvPr id="10" name="Foliennummernplatzhalter 9">
            <a:extLst>
              <a:ext uri="{FF2B5EF4-FFF2-40B4-BE49-F238E27FC236}">
                <a16:creationId xmlns:a16="http://schemas.microsoft.com/office/drawing/2014/main" id="{A8160219-02EB-3983-9E0C-0124F0EBCA73}"/>
              </a:ext>
            </a:extLst>
          </p:cNvPr>
          <p:cNvSpPr>
            <a:spLocks noGrp="1"/>
          </p:cNvSpPr>
          <p:nvPr>
            <p:ph type="sldNum" sz="quarter" idx="30"/>
          </p:nvPr>
        </p:nvSpPr>
        <p:spPr/>
        <p:txBody>
          <a:bodyPr/>
          <a:lstStyle/>
          <a:p>
            <a:fld id="{52689698-0BB7-BE4D-A8C0-0C9B085F3959}" type="slidenum">
              <a:rPr lang="de-DE" smtClean="0"/>
              <a:pPr/>
              <a:t>‹#›</a:t>
            </a:fld>
            <a:endParaRPr lang="de-DE" dirty="0"/>
          </a:p>
        </p:txBody>
      </p:sp>
      <p:sp>
        <p:nvSpPr>
          <p:cNvPr id="15" name="Textplatzhalter 14">
            <a:extLst>
              <a:ext uri="{FF2B5EF4-FFF2-40B4-BE49-F238E27FC236}">
                <a16:creationId xmlns:a16="http://schemas.microsoft.com/office/drawing/2014/main" id="{3B41B185-2AB6-DB5D-E0AC-04A7933FE708}"/>
              </a:ext>
            </a:extLst>
          </p:cNvPr>
          <p:cNvSpPr>
            <a:spLocks noGrp="1"/>
          </p:cNvSpPr>
          <p:nvPr>
            <p:ph type="body" sz="quarter" idx="31" hasCustomPrompt="1"/>
          </p:nvPr>
        </p:nvSpPr>
        <p:spPr>
          <a:xfrm>
            <a:off x="9346563" y="1089025"/>
            <a:ext cx="2473961" cy="4679947"/>
          </a:xfrm>
        </p:spPr>
        <p:txBody>
          <a:bodyPr/>
          <a:lstStyle/>
          <a:p>
            <a:pPr lvl="0"/>
            <a:r>
              <a:rPr lang="de-DE"/>
              <a:t>Your bullet points, text, etc.</a:t>
            </a:r>
          </a:p>
        </p:txBody>
      </p:sp>
    </p:spTree>
    <p:extLst>
      <p:ext uri="{BB962C8B-B14F-4D97-AF65-F5344CB8AC3E}">
        <p14:creationId xmlns:p14="http://schemas.microsoft.com/office/powerpoint/2010/main" val="324565472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Fußzeilenplatzhalter 2">
            <a:extLst>
              <a:ext uri="{FF2B5EF4-FFF2-40B4-BE49-F238E27FC236}">
                <a16:creationId xmlns:a16="http://schemas.microsoft.com/office/drawing/2014/main" id="{6C00A5E9-1393-9F5F-3430-11927259246D}"/>
              </a:ext>
            </a:extLst>
          </p:cNvPr>
          <p:cNvSpPr txBox="1">
            <a:spLocks/>
          </p:cNvSpPr>
          <p:nvPr userDrawn="1"/>
        </p:nvSpPr>
        <p:spPr>
          <a:xfrm rot="16200000">
            <a:off x="97719" y="1343025"/>
            <a:ext cx="1019175" cy="365125"/>
          </a:xfrm>
          <a:prstGeom prst="rect">
            <a:avLst/>
          </a:prstGeom>
        </p:spPr>
        <p:txBody>
          <a:bodyPr vert="horz" lIns="91440" tIns="45720" rIns="91440" bIns="45720" rtlCol="0" anchor="ctr"/>
          <a:lstStyle>
            <a:defPPr>
              <a:defRPr lang="de-DE"/>
            </a:defPPr>
            <a:lvl1pPr marL="0" algn="l" defTabSz="914400" rtl="0" eaLnBrk="1" latinLnBrk="0" hangingPunct="1">
              <a:defRPr sz="1000" b="0" i="0" kern="1200">
                <a:solidFill>
                  <a:schemeClr val="tx1">
                    <a:tint val="75000"/>
                  </a:schemeClr>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9" name="Foliennummernplatzhalter 4">
            <a:extLst>
              <a:ext uri="{FF2B5EF4-FFF2-40B4-BE49-F238E27FC236}">
                <a16:creationId xmlns:a16="http://schemas.microsoft.com/office/drawing/2014/main" id="{80497640-BB0D-6328-6E35-171A1B303353}"/>
              </a:ext>
            </a:extLst>
          </p:cNvPr>
          <p:cNvSpPr>
            <a:spLocks noGrp="1"/>
          </p:cNvSpPr>
          <p:nvPr>
            <p:ph type="sldNum" sz="quarter" idx="4"/>
          </p:nvPr>
        </p:nvSpPr>
        <p:spPr>
          <a:xfrm>
            <a:off x="318969" y="6417090"/>
            <a:ext cx="547688" cy="251999"/>
          </a:xfrm>
          <a:prstGeom prst="rect">
            <a:avLst/>
          </a:prstGeom>
        </p:spPr>
        <p:txBody>
          <a:bodyPr vert="horz" lIns="0" tIns="0" rIns="0" bIns="0" rtlCol="0" anchor="b"/>
          <a:lstStyle>
            <a:lvl1pPr algn="r">
              <a:defRPr sz="1000" b="0" i="0">
                <a:solidFill>
                  <a:schemeClr val="tx1"/>
                </a:solidFill>
                <a:latin typeface="Montserrat Medium" pitchFamily="2" charset="77"/>
              </a:defRPr>
            </a:lvl1pPr>
          </a:lstStyle>
          <a:p>
            <a:fld id="{52689698-0BB7-BE4D-A8C0-0C9B085F3959}" type="slidenum">
              <a:rPr lang="de-DE" smtClean="0"/>
              <a:pPr/>
              <a:t>‹#›</a:t>
            </a:fld>
            <a:endParaRPr lang="de-DE" dirty="0"/>
          </a:p>
        </p:txBody>
      </p:sp>
      <p:pic>
        <p:nvPicPr>
          <p:cNvPr id="6" name="Grafik 5">
            <a:extLst>
              <a:ext uri="{FF2B5EF4-FFF2-40B4-BE49-F238E27FC236}">
                <a16:creationId xmlns:a16="http://schemas.microsoft.com/office/drawing/2014/main" id="{6265BB42-1C01-D3A7-7BEE-29E529A8FCC3}"/>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439712" y="180000"/>
            <a:ext cx="2147142" cy="540000"/>
          </a:xfrm>
          <a:prstGeom prst="rect">
            <a:avLst/>
          </a:prstGeom>
        </p:spPr>
      </p:pic>
      <p:sp>
        <p:nvSpPr>
          <p:cNvPr id="2" name="Textplatzhalter 1">
            <a:extLst>
              <a:ext uri="{FF2B5EF4-FFF2-40B4-BE49-F238E27FC236}">
                <a16:creationId xmlns:a16="http://schemas.microsoft.com/office/drawing/2014/main" id="{097DA7D3-A9AE-8EC2-C2B8-548EAC7EDBB1}"/>
              </a:ext>
            </a:extLst>
          </p:cNvPr>
          <p:cNvSpPr>
            <a:spLocks noGrp="1"/>
          </p:cNvSpPr>
          <p:nvPr>
            <p:ph type="body" idx="1"/>
          </p:nvPr>
        </p:nvSpPr>
        <p:spPr>
          <a:xfrm>
            <a:off x="1019174" y="1089025"/>
            <a:ext cx="10153275" cy="467995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Titelplatzhalter 2">
            <a:extLst>
              <a:ext uri="{FF2B5EF4-FFF2-40B4-BE49-F238E27FC236}">
                <a16:creationId xmlns:a16="http://schemas.microsoft.com/office/drawing/2014/main" id="{4CA1DC97-4F0D-770F-7E51-A260D9A9CCED}"/>
              </a:ext>
            </a:extLst>
          </p:cNvPr>
          <p:cNvSpPr>
            <a:spLocks noGrp="1"/>
          </p:cNvSpPr>
          <p:nvPr>
            <p:ph type="title"/>
          </p:nvPr>
        </p:nvSpPr>
        <p:spPr>
          <a:xfrm>
            <a:off x="1018800" y="180001"/>
            <a:ext cx="10153650" cy="539999"/>
          </a:xfrm>
          <a:prstGeom prst="rect">
            <a:avLst/>
          </a:prstGeom>
        </p:spPr>
        <p:txBody>
          <a:bodyPr vert="horz" lIns="91440" tIns="0" rIns="91440" bIns="0" rtlCol="0" anchor="ctr">
            <a:normAutofit/>
          </a:bodyPr>
          <a:lstStyle/>
          <a:p>
            <a:r>
              <a:rPr lang="de-DE"/>
              <a:t>Mastertitelformat bearbeiten</a:t>
            </a:r>
            <a:endParaRPr lang="en-US"/>
          </a:p>
        </p:txBody>
      </p:sp>
      <p:sp>
        <p:nvSpPr>
          <p:cNvPr id="5" name="Fußzeilenplatzhalter 4">
            <a:extLst>
              <a:ext uri="{FF2B5EF4-FFF2-40B4-BE49-F238E27FC236}">
                <a16:creationId xmlns:a16="http://schemas.microsoft.com/office/drawing/2014/main" id="{6DF759EF-5FC0-A5DC-F1FE-4295F6CF3919}"/>
              </a:ext>
            </a:extLst>
          </p:cNvPr>
          <p:cNvSpPr>
            <a:spLocks noGrp="1" noChangeAspect="1"/>
          </p:cNvSpPr>
          <p:nvPr>
            <p:ph type="ftr" sz="quarter" idx="3"/>
          </p:nvPr>
        </p:nvSpPr>
        <p:spPr>
          <a:xfrm>
            <a:off x="1018799" y="6417089"/>
            <a:ext cx="4896000" cy="251999"/>
          </a:xfrm>
          <a:prstGeom prst="rect">
            <a:avLst/>
          </a:prstGeom>
        </p:spPr>
        <p:txBody>
          <a:bodyPr vert="horz" wrap="none" lIns="91440" tIns="0" rIns="91440" bIns="0" rtlCol="0" anchor="b" anchorCtr="0"/>
          <a:lstStyle>
            <a:lvl1pPr algn="l">
              <a:defRPr sz="1000" b="0" i="0">
                <a:solidFill>
                  <a:schemeClr val="tx1"/>
                </a:solidFill>
                <a:latin typeface="Montserrat Medium" pitchFamily="2" charset="77"/>
              </a:defRPr>
            </a:lvl1pPr>
          </a:lstStyle>
          <a:p>
            <a:endParaRPr lang="en-US" dirty="0"/>
          </a:p>
        </p:txBody>
      </p:sp>
    </p:spTree>
    <p:extLst>
      <p:ext uri="{BB962C8B-B14F-4D97-AF65-F5344CB8AC3E}">
        <p14:creationId xmlns:p14="http://schemas.microsoft.com/office/powerpoint/2010/main" val="192776432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7" r:id="rId12"/>
    <p:sldLayoutId id="2147483956"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Lst>
  <p:hf hdr="0" dt="0"/>
  <p:txStyles>
    <p:title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userDrawn="1">
          <p15:clr>
            <a:srgbClr val="F26B43"/>
          </p15:clr>
        </p15:guide>
        <p15:guide id="2" pos="7038" userDrawn="1">
          <p15:clr>
            <a:srgbClr val="F26B43"/>
          </p15:clr>
        </p15:guide>
        <p15:guide id="3" pos="1912" userDrawn="1">
          <p15:clr>
            <a:srgbClr val="F26B43"/>
          </p15:clr>
        </p15:guide>
        <p15:guide id="4" pos="3205" userDrawn="1">
          <p15:clr>
            <a:srgbClr val="F26B43"/>
          </p15:clr>
        </p15:guide>
        <p15:guide id="5" pos="5768" userDrawn="1">
          <p15:clr>
            <a:srgbClr val="F26B43"/>
          </p15:clr>
        </p15:guide>
        <p15:guide id="6" pos="4475" userDrawn="1">
          <p15:clr>
            <a:srgbClr val="F26B43"/>
          </p15:clr>
        </p15:guide>
        <p15:guide id="8" orient="horz" pos="3634" userDrawn="1">
          <p15:clr>
            <a:srgbClr val="F26B43"/>
          </p15:clr>
        </p15:guide>
        <p15:guide id="9" orient="horz" pos="686" userDrawn="1">
          <p15:clr>
            <a:srgbClr val="F26B43"/>
          </p15:clr>
        </p15:guide>
        <p15:guide id="10" pos="3840" userDrawn="1">
          <p15:clr>
            <a:srgbClr val="F26B43"/>
          </p15:clr>
        </p15:guide>
        <p15:guide id="11" pos="7446" userDrawn="1">
          <p15:clr>
            <a:srgbClr val="F26B43"/>
          </p15:clr>
        </p15:guide>
        <p15:guide id="12" orient="horz" pos="2160" userDrawn="1">
          <p15:clr>
            <a:srgbClr val="F26B43"/>
          </p15:clr>
        </p15:guide>
        <p15:guide id="13" orient="horz" pos="4201" userDrawn="1">
          <p15:clr>
            <a:srgbClr val="F26B43"/>
          </p15:clr>
        </p15:guide>
        <p15:guide id="14" orient="horz" pos="2273" userDrawn="1">
          <p15:clr>
            <a:srgbClr val="F26B43"/>
          </p15:clr>
        </p15:guide>
        <p15:guide id="15" orient="horz" pos="2047" userDrawn="1">
          <p15:clr>
            <a:srgbClr val="F26B43"/>
          </p15:clr>
        </p15:guide>
        <p15:guide id="16" pos="3953" userDrawn="1">
          <p15:clr>
            <a:srgbClr val="F26B43"/>
          </p15:clr>
        </p15:guide>
        <p15:guide id="17" pos="3727" userDrawn="1">
          <p15:clr>
            <a:srgbClr val="F26B43"/>
          </p15:clr>
        </p15:guide>
        <p15:guide id="18"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Fußzeilenplatzhalter 2">
            <a:extLst>
              <a:ext uri="{FF2B5EF4-FFF2-40B4-BE49-F238E27FC236}">
                <a16:creationId xmlns:a16="http://schemas.microsoft.com/office/drawing/2014/main" id="{6C00A5E9-1393-9F5F-3430-11927259246D}"/>
              </a:ext>
            </a:extLst>
          </p:cNvPr>
          <p:cNvSpPr txBox="1">
            <a:spLocks/>
          </p:cNvSpPr>
          <p:nvPr userDrawn="1"/>
        </p:nvSpPr>
        <p:spPr>
          <a:xfrm rot="16200000">
            <a:off x="97719" y="1343025"/>
            <a:ext cx="1019175" cy="365125"/>
          </a:xfrm>
          <a:prstGeom prst="rect">
            <a:avLst/>
          </a:prstGeom>
        </p:spPr>
        <p:txBody>
          <a:bodyPr vert="horz" lIns="91440" tIns="45720" rIns="91440" bIns="45720" rtlCol="0" anchor="ctr"/>
          <a:lstStyle>
            <a:defPPr>
              <a:defRPr lang="de-DE"/>
            </a:defPPr>
            <a:lvl1pPr marL="0" algn="l" defTabSz="914400" rtl="0" eaLnBrk="1" latinLnBrk="0" hangingPunct="1">
              <a:defRPr sz="1000" b="0" i="0" kern="1200">
                <a:solidFill>
                  <a:schemeClr val="tx1">
                    <a:tint val="75000"/>
                  </a:schemeClr>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9" name="Foliennummernplatzhalter 4">
            <a:extLst>
              <a:ext uri="{FF2B5EF4-FFF2-40B4-BE49-F238E27FC236}">
                <a16:creationId xmlns:a16="http://schemas.microsoft.com/office/drawing/2014/main" id="{80497640-BB0D-6328-6E35-171A1B303353}"/>
              </a:ext>
            </a:extLst>
          </p:cNvPr>
          <p:cNvSpPr>
            <a:spLocks noGrp="1"/>
          </p:cNvSpPr>
          <p:nvPr>
            <p:ph type="sldNum" sz="quarter" idx="4"/>
          </p:nvPr>
        </p:nvSpPr>
        <p:spPr>
          <a:xfrm>
            <a:off x="318969" y="6417090"/>
            <a:ext cx="547688" cy="251999"/>
          </a:xfrm>
          <a:prstGeom prst="rect">
            <a:avLst/>
          </a:prstGeom>
        </p:spPr>
        <p:txBody>
          <a:bodyPr vert="horz" lIns="0" tIns="0" rIns="0" bIns="0" rtlCol="0" anchor="b"/>
          <a:lstStyle>
            <a:lvl1pPr algn="r">
              <a:defRPr sz="1000" b="0" i="0">
                <a:solidFill>
                  <a:schemeClr val="bg1"/>
                </a:solidFill>
                <a:latin typeface="Montserrat Medium" pitchFamily="2" charset="77"/>
              </a:defRPr>
            </a:lvl1pPr>
          </a:lstStyle>
          <a:p>
            <a:fld id="{52689698-0BB7-BE4D-A8C0-0C9B085F3959}" type="slidenum">
              <a:rPr lang="de-DE" smtClean="0"/>
              <a:pPr/>
              <a:t>‹#›</a:t>
            </a:fld>
            <a:endParaRPr lang="de-DE" dirty="0"/>
          </a:p>
        </p:txBody>
      </p:sp>
      <p:pic>
        <p:nvPicPr>
          <p:cNvPr id="6" name="Grafik 5">
            <a:extLst>
              <a:ext uri="{FF2B5EF4-FFF2-40B4-BE49-F238E27FC236}">
                <a16:creationId xmlns:a16="http://schemas.microsoft.com/office/drawing/2014/main" id="{6265BB42-1C01-D3A7-7BEE-29E529A8FCC3}"/>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439712" y="180000"/>
            <a:ext cx="2147142" cy="540000"/>
          </a:xfrm>
          <a:prstGeom prst="rect">
            <a:avLst/>
          </a:prstGeom>
        </p:spPr>
      </p:pic>
      <p:sp>
        <p:nvSpPr>
          <p:cNvPr id="2" name="Textplatzhalter 1">
            <a:extLst>
              <a:ext uri="{FF2B5EF4-FFF2-40B4-BE49-F238E27FC236}">
                <a16:creationId xmlns:a16="http://schemas.microsoft.com/office/drawing/2014/main" id="{097DA7D3-A9AE-8EC2-C2B8-548EAC7EDBB1}"/>
              </a:ext>
            </a:extLst>
          </p:cNvPr>
          <p:cNvSpPr>
            <a:spLocks noGrp="1"/>
          </p:cNvSpPr>
          <p:nvPr>
            <p:ph type="body" idx="1"/>
          </p:nvPr>
        </p:nvSpPr>
        <p:spPr>
          <a:xfrm>
            <a:off x="1019174" y="1089025"/>
            <a:ext cx="10153275" cy="467995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Titelplatzhalter 2">
            <a:extLst>
              <a:ext uri="{FF2B5EF4-FFF2-40B4-BE49-F238E27FC236}">
                <a16:creationId xmlns:a16="http://schemas.microsoft.com/office/drawing/2014/main" id="{4CA1DC97-4F0D-770F-7E51-A260D9A9CCED}"/>
              </a:ext>
            </a:extLst>
          </p:cNvPr>
          <p:cNvSpPr>
            <a:spLocks noGrp="1"/>
          </p:cNvSpPr>
          <p:nvPr>
            <p:ph type="title"/>
          </p:nvPr>
        </p:nvSpPr>
        <p:spPr>
          <a:xfrm>
            <a:off x="1018800" y="180001"/>
            <a:ext cx="10153650" cy="539999"/>
          </a:xfrm>
          <a:prstGeom prst="rect">
            <a:avLst/>
          </a:prstGeom>
        </p:spPr>
        <p:txBody>
          <a:bodyPr vert="horz" lIns="91440" tIns="0" rIns="91440" bIns="0" rtlCol="0" anchor="ctr">
            <a:normAutofit/>
          </a:bodyPr>
          <a:lstStyle/>
          <a:p>
            <a:r>
              <a:rPr lang="de-DE"/>
              <a:t>Mastertitelformat bearbeiten</a:t>
            </a:r>
            <a:endParaRPr lang="en-US"/>
          </a:p>
        </p:txBody>
      </p:sp>
      <p:sp>
        <p:nvSpPr>
          <p:cNvPr id="5" name="Fußzeilenplatzhalter 4">
            <a:extLst>
              <a:ext uri="{FF2B5EF4-FFF2-40B4-BE49-F238E27FC236}">
                <a16:creationId xmlns:a16="http://schemas.microsoft.com/office/drawing/2014/main" id="{6DF759EF-5FC0-A5DC-F1FE-4295F6CF3919}"/>
              </a:ext>
            </a:extLst>
          </p:cNvPr>
          <p:cNvSpPr>
            <a:spLocks noGrp="1" noChangeAspect="1"/>
          </p:cNvSpPr>
          <p:nvPr>
            <p:ph type="ftr" sz="quarter" idx="3"/>
          </p:nvPr>
        </p:nvSpPr>
        <p:spPr>
          <a:xfrm>
            <a:off x="1018799" y="6417089"/>
            <a:ext cx="4896000" cy="251999"/>
          </a:xfrm>
          <a:prstGeom prst="rect">
            <a:avLst/>
          </a:prstGeom>
        </p:spPr>
        <p:txBody>
          <a:bodyPr vert="horz" wrap="none" lIns="91440" tIns="0" rIns="91440" bIns="0" rtlCol="0" anchor="b" anchorCtr="0"/>
          <a:lstStyle>
            <a:lvl1pPr algn="l">
              <a:defRPr sz="1000" b="0" i="0">
                <a:solidFill>
                  <a:schemeClr val="bg1"/>
                </a:solidFill>
                <a:latin typeface="Montserrat Medium" pitchFamily="2" charset="77"/>
              </a:defRPr>
            </a:lvl1pPr>
          </a:lstStyle>
          <a:p>
            <a:endParaRPr lang="en-US" dirty="0"/>
          </a:p>
        </p:txBody>
      </p:sp>
    </p:spTree>
    <p:extLst>
      <p:ext uri="{BB962C8B-B14F-4D97-AF65-F5344CB8AC3E}">
        <p14:creationId xmlns:p14="http://schemas.microsoft.com/office/powerpoint/2010/main" val="3812740642"/>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Lst>
  <p:hf hdr="0" dt="0"/>
  <p:txStyles>
    <p:titleStyle>
      <a:lvl1pPr algn="l" defTabSz="914400" rtl="0" eaLnBrk="1" latinLnBrk="0" hangingPunct="1">
        <a:lnSpc>
          <a:spcPct val="100000"/>
        </a:lnSpc>
        <a:spcBef>
          <a:spcPct val="0"/>
        </a:spcBef>
        <a:buNone/>
        <a:defRPr sz="2800" b="1" i="0" kern="1200">
          <a:solidFill>
            <a:schemeClr val="bg1"/>
          </a:solidFill>
          <a:latin typeface="Montserrat ExtraBold" pitchFamily="2" charset="77"/>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bg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bg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bg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bg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bg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userDrawn="1">
          <p15:clr>
            <a:srgbClr val="F26B43"/>
          </p15:clr>
        </p15:guide>
        <p15:guide id="2" pos="7038" userDrawn="1">
          <p15:clr>
            <a:srgbClr val="F26B43"/>
          </p15:clr>
        </p15:guide>
        <p15:guide id="3" pos="1912" userDrawn="1">
          <p15:clr>
            <a:srgbClr val="F26B43"/>
          </p15:clr>
        </p15:guide>
        <p15:guide id="4" pos="3205" userDrawn="1">
          <p15:clr>
            <a:srgbClr val="F26B43"/>
          </p15:clr>
        </p15:guide>
        <p15:guide id="5" pos="5768" userDrawn="1">
          <p15:clr>
            <a:srgbClr val="F26B43"/>
          </p15:clr>
        </p15:guide>
        <p15:guide id="6" pos="4475" userDrawn="1">
          <p15:clr>
            <a:srgbClr val="F26B43"/>
          </p15:clr>
        </p15:guide>
        <p15:guide id="8" orient="horz" pos="3634" userDrawn="1">
          <p15:clr>
            <a:srgbClr val="F26B43"/>
          </p15:clr>
        </p15:guide>
        <p15:guide id="9" orient="horz" pos="686" userDrawn="1">
          <p15:clr>
            <a:srgbClr val="F26B43"/>
          </p15:clr>
        </p15:guide>
        <p15:guide id="10" pos="3840" userDrawn="1">
          <p15:clr>
            <a:srgbClr val="F26B43"/>
          </p15:clr>
        </p15:guide>
        <p15:guide id="11" pos="7446" userDrawn="1">
          <p15:clr>
            <a:srgbClr val="F26B43"/>
          </p15:clr>
        </p15:guide>
        <p15:guide id="12" orient="horz" pos="2160" userDrawn="1">
          <p15:clr>
            <a:srgbClr val="F26B43"/>
          </p15:clr>
        </p15:guide>
        <p15:guide id="13" orient="horz" pos="4201" userDrawn="1">
          <p15:clr>
            <a:srgbClr val="F26B43"/>
          </p15:clr>
        </p15:guide>
        <p15:guide id="14" orient="horz" pos="2273" userDrawn="1">
          <p15:clr>
            <a:srgbClr val="F26B43"/>
          </p15:clr>
        </p15:guide>
        <p15:guide id="15" orient="horz" pos="2047" userDrawn="1">
          <p15:clr>
            <a:srgbClr val="F26B43"/>
          </p15:clr>
        </p15:guide>
        <p15:guide id="16" pos="3953" userDrawn="1">
          <p15:clr>
            <a:srgbClr val="F26B43"/>
          </p15:clr>
        </p15:guide>
        <p15:guide id="17" pos="3727" userDrawn="1">
          <p15:clr>
            <a:srgbClr val="F26B43"/>
          </p15:clr>
        </p15:guide>
        <p15:guide id="18" orient="horz" pos="392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png"/><Relationship Id="rId18" Type="http://schemas.openxmlformats.org/officeDocument/2006/relationships/image" Target="../media/image14.jpeg"/><Relationship Id="rId3" Type="http://schemas.openxmlformats.org/officeDocument/2006/relationships/slideLayout" Target="../slideLayouts/slideLayout7.xml"/><Relationship Id="rId21" Type="http://schemas.openxmlformats.org/officeDocument/2006/relationships/image" Target="../media/image15.png"/><Relationship Id="rId7"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media10.m4a"/><Relationship Id="rId16" Type="http://schemas.openxmlformats.org/officeDocument/2006/relationships/image" Target="../media/image29.png"/><Relationship Id="rId20" Type="http://schemas.openxmlformats.org/officeDocument/2006/relationships/image" Target="../media/image12.jpeg"/><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image" Target="../media/image20.jpe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13.jpeg"/><Relationship Id="rId4" Type="http://schemas.openxmlformats.org/officeDocument/2006/relationships/notesSlide" Target="../notesSlides/notesSlide10.xml"/><Relationship Id="rId9" Type="http://schemas.openxmlformats.org/officeDocument/2006/relationships/image" Target="../media/image22.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png"/><Relationship Id="rId18" Type="http://schemas.openxmlformats.org/officeDocument/2006/relationships/image" Target="../media/image14.jpeg"/><Relationship Id="rId3" Type="http://schemas.openxmlformats.org/officeDocument/2006/relationships/slideLayout" Target="../slideLayouts/slideLayout7.xml"/><Relationship Id="rId21" Type="http://schemas.openxmlformats.org/officeDocument/2006/relationships/image" Target="../media/image15.png"/><Relationship Id="rId7"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media11.m4a"/><Relationship Id="rId16" Type="http://schemas.openxmlformats.org/officeDocument/2006/relationships/image" Target="../media/image29.png"/><Relationship Id="rId20" Type="http://schemas.openxmlformats.org/officeDocument/2006/relationships/image" Target="../media/image12.jpeg"/><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0.jpe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13.jpeg"/><Relationship Id="rId4" Type="http://schemas.openxmlformats.org/officeDocument/2006/relationships/notesSlide" Target="../notesSlides/notesSlide11.xml"/><Relationship Id="rId9" Type="http://schemas.openxmlformats.org/officeDocument/2006/relationships/image" Target="../media/image22.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33.png"/><Relationship Id="rId17" Type="http://schemas.openxmlformats.org/officeDocument/2006/relationships/image" Target="../media/image14.jpeg"/><Relationship Id="rId2" Type="http://schemas.openxmlformats.org/officeDocument/2006/relationships/audio" Target="../media/media12.m4a"/><Relationship Id="rId16" Type="http://schemas.openxmlformats.org/officeDocument/2006/relationships/image" Target="../media/image30.png"/><Relationship Id="rId20" Type="http://schemas.openxmlformats.org/officeDocument/2006/relationships/image" Target="../media/image15.png"/><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20.jpeg"/><Relationship Id="rId15" Type="http://schemas.openxmlformats.org/officeDocument/2006/relationships/image" Target="../media/image29.png"/><Relationship Id="rId19" Type="http://schemas.openxmlformats.org/officeDocument/2006/relationships/image" Target="../media/image12.jpeg"/><Relationship Id="rId4" Type="http://schemas.openxmlformats.org/officeDocument/2006/relationships/notesSlide" Target="../notesSlides/notesSlide12.xml"/><Relationship Id="rId9" Type="http://schemas.openxmlformats.org/officeDocument/2006/relationships/image" Target="../media/image23.sv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33.png"/><Relationship Id="rId17" Type="http://schemas.openxmlformats.org/officeDocument/2006/relationships/image" Target="../media/image14.jpeg"/><Relationship Id="rId2" Type="http://schemas.openxmlformats.org/officeDocument/2006/relationships/audio" Target="../media/media13.m4a"/><Relationship Id="rId16" Type="http://schemas.openxmlformats.org/officeDocument/2006/relationships/image" Target="../media/image30.png"/><Relationship Id="rId20" Type="http://schemas.openxmlformats.org/officeDocument/2006/relationships/image" Target="../media/image15.png"/><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20.jpeg"/><Relationship Id="rId15" Type="http://schemas.openxmlformats.org/officeDocument/2006/relationships/image" Target="../media/image29.png"/><Relationship Id="rId19" Type="http://schemas.openxmlformats.org/officeDocument/2006/relationships/image" Target="../media/image12.jpeg"/><Relationship Id="rId4" Type="http://schemas.openxmlformats.org/officeDocument/2006/relationships/notesSlide" Target="../notesSlides/notesSlide13.xml"/><Relationship Id="rId9" Type="http://schemas.openxmlformats.org/officeDocument/2006/relationships/image" Target="../media/image23.sv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33.png"/><Relationship Id="rId17" Type="http://schemas.openxmlformats.org/officeDocument/2006/relationships/image" Target="../media/image14.jpeg"/><Relationship Id="rId2" Type="http://schemas.openxmlformats.org/officeDocument/2006/relationships/audio" Target="../media/media14.m4a"/><Relationship Id="rId16" Type="http://schemas.openxmlformats.org/officeDocument/2006/relationships/image" Target="../media/image30.png"/><Relationship Id="rId20" Type="http://schemas.openxmlformats.org/officeDocument/2006/relationships/image" Target="../media/image15.png"/><Relationship Id="rId1" Type="http://schemas.microsoft.com/office/2007/relationships/media" Target="../media/media14.m4a"/><Relationship Id="rId6" Type="http://schemas.openxmlformats.org/officeDocument/2006/relationships/image" Target="../media/image31.png"/><Relationship Id="rId5" Type="http://schemas.openxmlformats.org/officeDocument/2006/relationships/image" Target="../media/image20.jpeg"/><Relationship Id="rId15" Type="http://schemas.openxmlformats.org/officeDocument/2006/relationships/image" Target="../media/image29.png"/><Relationship Id="rId19" Type="http://schemas.openxmlformats.org/officeDocument/2006/relationships/image" Target="../media/image12.jpeg"/><Relationship Id="rId4" Type="http://schemas.openxmlformats.org/officeDocument/2006/relationships/notesSlide" Target="../notesSlides/notesSlide14.xml"/><Relationship Id="rId9" Type="http://schemas.openxmlformats.org/officeDocument/2006/relationships/image" Target="../media/image23.sv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33.png"/><Relationship Id="rId17" Type="http://schemas.openxmlformats.org/officeDocument/2006/relationships/image" Target="../media/image14.jpeg"/><Relationship Id="rId2" Type="http://schemas.openxmlformats.org/officeDocument/2006/relationships/audio" Target="../media/media15.m4a"/><Relationship Id="rId16" Type="http://schemas.openxmlformats.org/officeDocument/2006/relationships/image" Target="../media/image30.png"/><Relationship Id="rId20" Type="http://schemas.openxmlformats.org/officeDocument/2006/relationships/image" Target="../media/image15.png"/><Relationship Id="rId1" Type="http://schemas.microsoft.com/office/2007/relationships/media" Target="../media/media15.m4a"/><Relationship Id="rId6" Type="http://schemas.openxmlformats.org/officeDocument/2006/relationships/image" Target="../media/image31.png"/><Relationship Id="rId5" Type="http://schemas.openxmlformats.org/officeDocument/2006/relationships/image" Target="../media/image20.jpeg"/><Relationship Id="rId15" Type="http://schemas.openxmlformats.org/officeDocument/2006/relationships/image" Target="../media/image29.png"/><Relationship Id="rId19" Type="http://schemas.openxmlformats.org/officeDocument/2006/relationships/image" Target="../media/image12.jpeg"/><Relationship Id="rId4" Type="http://schemas.openxmlformats.org/officeDocument/2006/relationships/notesSlide" Target="../notesSlides/notesSlide15.xml"/><Relationship Id="rId9" Type="http://schemas.openxmlformats.org/officeDocument/2006/relationships/image" Target="../media/image23.sv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13.jpeg"/><Relationship Id="rId3" Type="http://schemas.openxmlformats.org/officeDocument/2006/relationships/slideLayout" Target="../slideLayouts/slideLayout7.xml"/><Relationship Id="rId21" Type="http://schemas.openxmlformats.org/officeDocument/2006/relationships/image" Target="../media/image15.png"/><Relationship Id="rId7" Type="http://schemas.openxmlformats.org/officeDocument/2006/relationships/image" Target="../media/image23.svg"/><Relationship Id="rId12" Type="http://schemas.openxmlformats.org/officeDocument/2006/relationships/image" Target="../media/image33.png"/><Relationship Id="rId17" Type="http://schemas.openxmlformats.org/officeDocument/2006/relationships/image" Target="../media/image14.jpeg"/><Relationship Id="rId2" Type="http://schemas.openxmlformats.org/officeDocument/2006/relationships/audio" Target="../media/media16.m4a"/><Relationship Id="rId16" Type="http://schemas.openxmlformats.org/officeDocument/2006/relationships/image" Target="../media/image37.png"/><Relationship Id="rId20" Type="http://schemas.openxmlformats.org/officeDocument/2006/relationships/image" Target="../media/image20.jpeg"/><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36.png"/><Relationship Id="rId19" Type="http://schemas.openxmlformats.org/officeDocument/2006/relationships/image" Target="../media/image12.jpeg"/><Relationship Id="rId4" Type="http://schemas.openxmlformats.org/officeDocument/2006/relationships/notesSlide" Target="../notesSlides/notesSlide16.xml"/><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40.png"/><Relationship Id="rId1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33.svg"/><Relationship Id="rId12" Type="http://schemas.openxmlformats.org/officeDocument/2006/relationships/image" Target="../media/image23.svg"/><Relationship Id="rId17" Type="http://schemas.openxmlformats.org/officeDocument/2006/relationships/image" Target="../media/image44.png"/><Relationship Id="rId2" Type="http://schemas.openxmlformats.org/officeDocument/2006/relationships/audio" Target="../media/media17.m4a"/><Relationship Id="rId16" Type="http://schemas.openxmlformats.org/officeDocument/2006/relationships/image" Target="../media/image43.png"/><Relationship Id="rId1" Type="http://schemas.microsoft.com/office/2007/relationships/media" Target="../media/media17.m4a"/><Relationship Id="rId6" Type="http://schemas.openxmlformats.org/officeDocument/2006/relationships/image" Target="../media/image32.png"/><Relationship Id="rId11" Type="http://schemas.openxmlformats.org/officeDocument/2006/relationships/image" Target="../media/image22.png"/><Relationship Id="rId5" Type="http://schemas.openxmlformats.org/officeDocument/2006/relationships/image" Target="../media/image20.jpeg"/><Relationship Id="rId15" Type="http://schemas.openxmlformats.org/officeDocument/2006/relationships/image" Target="../media/image42.png"/><Relationship Id="rId10" Type="http://schemas.openxmlformats.org/officeDocument/2006/relationships/image" Target="../media/image12.jpeg"/><Relationship Id="rId4" Type="http://schemas.openxmlformats.org/officeDocument/2006/relationships/notesSlide" Target="../notesSlides/notesSlide17.xml"/><Relationship Id="rId9" Type="http://schemas.openxmlformats.org/officeDocument/2006/relationships/image" Target="../media/image13.jpe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40.png"/><Relationship Id="rId1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33.svg"/><Relationship Id="rId12" Type="http://schemas.openxmlformats.org/officeDocument/2006/relationships/image" Target="../media/image23.svg"/><Relationship Id="rId17" Type="http://schemas.openxmlformats.org/officeDocument/2006/relationships/image" Target="../media/image46.png"/><Relationship Id="rId2" Type="http://schemas.openxmlformats.org/officeDocument/2006/relationships/audio" Target="../media/media18.m4a"/><Relationship Id="rId16" Type="http://schemas.openxmlformats.org/officeDocument/2006/relationships/image" Target="../media/image45.png"/><Relationship Id="rId1" Type="http://schemas.microsoft.com/office/2007/relationships/media" Target="../media/media18.m4a"/><Relationship Id="rId6" Type="http://schemas.openxmlformats.org/officeDocument/2006/relationships/image" Target="../media/image32.png"/><Relationship Id="rId11" Type="http://schemas.openxmlformats.org/officeDocument/2006/relationships/image" Target="../media/image22.png"/><Relationship Id="rId5" Type="http://schemas.openxmlformats.org/officeDocument/2006/relationships/image" Target="../media/image20.jpeg"/><Relationship Id="rId15" Type="http://schemas.openxmlformats.org/officeDocument/2006/relationships/image" Target="../media/image42.png"/><Relationship Id="rId10" Type="http://schemas.openxmlformats.org/officeDocument/2006/relationships/image" Target="../media/image12.jpeg"/><Relationship Id="rId4" Type="http://schemas.openxmlformats.org/officeDocument/2006/relationships/notesSlide" Target="../notesSlides/notesSlide18.xml"/><Relationship Id="rId9" Type="http://schemas.openxmlformats.org/officeDocument/2006/relationships/image" Target="../media/image13.jpe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40.png"/><Relationship Id="rId1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33.svg"/><Relationship Id="rId12" Type="http://schemas.openxmlformats.org/officeDocument/2006/relationships/image" Target="../media/image23.svg"/><Relationship Id="rId17" Type="http://schemas.openxmlformats.org/officeDocument/2006/relationships/image" Target="../media/image46.png"/><Relationship Id="rId2" Type="http://schemas.openxmlformats.org/officeDocument/2006/relationships/audio" Target="../media/media19.m4a"/><Relationship Id="rId16" Type="http://schemas.openxmlformats.org/officeDocument/2006/relationships/image" Target="../media/image45.png"/><Relationship Id="rId1" Type="http://schemas.microsoft.com/office/2007/relationships/media" Target="../media/media19.m4a"/><Relationship Id="rId6" Type="http://schemas.openxmlformats.org/officeDocument/2006/relationships/image" Target="../media/image32.png"/><Relationship Id="rId11" Type="http://schemas.openxmlformats.org/officeDocument/2006/relationships/image" Target="../media/image22.png"/><Relationship Id="rId5" Type="http://schemas.openxmlformats.org/officeDocument/2006/relationships/image" Target="../media/image20.jpeg"/><Relationship Id="rId15" Type="http://schemas.openxmlformats.org/officeDocument/2006/relationships/image" Target="../media/image42.png"/><Relationship Id="rId10" Type="http://schemas.openxmlformats.org/officeDocument/2006/relationships/image" Target="../media/image12.jpeg"/><Relationship Id="rId4" Type="http://schemas.openxmlformats.org/officeDocument/2006/relationships/notesSlide" Target="../notesSlides/notesSlide19.xml"/><Relationship Id="rId9" Type="http://schemas.openxmlformats.org/officeDocument/2006/relationships/image" Target="../media/image13.jpe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5" Type="http://schemas.openxmlformats.org/officeDocument/2006/relationships/image" Target="../media/image2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png"/><Relationship Id="rId5" Type="http://schemas.openxmlformats.org/officeDocument/2006/relationships/image" Target="../media/image2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37.png"/><Relationship Id="rId3" Type="http://schemas.openxmlformats.org/officeDocument/2006/relationships/slideLayout" Target="../slideLayouts/slideLayout7.xml"/><Relationship Id="rId21" Type="http://schemas.openxmlformats.org/officeDocument/2006/relationships/image" Target="../media/image12.jpeg"/><Relationship Id="rId7" Type="http://schemas.openxmlformats.org/officeDocument/2006/relationships/image" Target="../media/image40.svg"/><Relationship Id="rId12" Type="http://schemas.openxmlformats.org/officeDocument/2006/relationships/image" Target="../media/image33.svg"/><Relationship Id="rId17" Type="http://schemas.openxmlformats.org/officeDocument/2006/relationships/image" Target="../media/image36.png"/><Relationship Id="rId2" Type="http://schemas.openxmlformats.org/officeDocument/2006/relationships/audio" Target="../media/media22.m4a"/><Relationship Id="rId16" Type="http://schemas.openxmlformats.org/officeDocument/2006/relationships/image" Target="../media/image35.png"/><Relationship Id="rId20" Type="http://schemas.openxmlformats.org/officeDocument/2006/relationships/image" Target="../media/image13.jpeg"/><Relationship Id="rId1" Type="http://schemas.microsoft.com/office/2007/relationships/media" Target="../media/media22.m4a"/><Relationship Id="rId6" Type="http://schemas.openxmlformats.org/officeDocument/2006/relationships/image" Target="../media/image39.png"/><Relationship Id="rId11" Type="http://schemas.openxmlformats.org/officeDocument/2006/relationships/image" Target="../media/image32.png"/><Relationship Id="rId5" Type="http://schemas.openxmlformats.org/officeDocument/2006/relationships/image" Target="../media/image20.jpeg"/><Relationship Id="rId15" Type="http://schemas.openxmlformats.org/officeDocument/2006/relationships/image" Target="../media/image34.png"/><Relationship Id="rId10" Type="http://schemas.openxmlformats.org/officeDocument/2006/relationships/image" Target="../media/image380.png"/><Relationship Id="rId19" Type="http://schemas.openxmlformats.org/officeDocument/2006/relationships/image" Target="../media/image14.jpeg"/><Relationship Id="rId4" Type="http://schemas.openxmlformats.org/officeDocument/2006/relationships/notesSlide" Target="../notesSlides/notesSlide23.xml"/><Relationship Id="rId14" Type="http://schemas.openxmlformats.org/officeDocument/2006/relationships/image" Target="../media/image48.svg"/><Relationship Id="rId22"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5.png"/><Relationship Id="rId5" Type="http://schemas.openxmlformats.org/officeDocument/2006/relationships/image" Target="../media/image2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45.png"/><Relationship Id="rId3" Type="http://schemas.openxmlformats.org/officeDocument/2006/relationships/slideLayout" Target="../slideLayouts/slideLayout6.xml"/><Relationship Id="rId7" Type="http://schemas.openxmlformats.org/officeDocument/2006/relationships/image" Target="../media/image17.png"/><Relationship Id="rId12" Type="http://schemas.openxmlformats.org/officeDocument/2006/relationships/image" Target="../media/image135.png"/><Relationship Id="rId2" Type="http://schemas.openxmlformats.org/officeDocument/2006/relationships/audio" Target="../media/media24.m4a"/><Relationship Id="rId16" Type="http://schemas.openxmlformats.org/officeDocument/2006/relationships/image" Target="../media/image15.png"/><Relationship Id="rId1" Type="http://schemas.microsoft.com/office/2007/relationships/media" Target="../media/media24.m4a"/><Relationship Id="rId6" Type="http://schemas.openxmlformats.org/officeDocument/2006/relationships/image" Target="../media/image23.svg"/><Relationship Id="rId11" Type="http://schemas.openxmlformats.org/officeDocument/2006/relationships/image" Target="../media/image52.svg"/><Relationship Id="rId5" Type="http://schemas.openxmlformats.org/officeDocument/2006/relationships/image" Target="../media/image22.png"/><Relationship Id="rId15" Type="http://schemas.openxmlformats.org/officeDocument/2006/relationships/image" Target="../media/image20.jpeg"/><Relationship Id="rId10" Type="http://schemas.openxmlformats.org/officeDocument/2006/relationships/image" Target="../media/image51.png"/><Relationship Id="rId4" Type="http://schemas.openxmlformats.org/officeDocument/2006/relationships/notesSlide" Target="../notesSlides/notesSlide25.xml"/><Relationship Id="rId9" Type="http://schemas.openxmlformats.org/officeDocument/2006/relationships/image" Target="../media/image50.svg"/><Relationship Id="rId1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380.png"/><Relationship Id="rId18" Type="http://schemas.openxmlformats.org/officeDocument/2006/relationships/image" Target="../media/image1410.png"/><Relationship Id="rId3" Type="http://schemas.openxmlformats.org/officeDocument/2006/relationships/slideLayout" Target="../slideLayouts/slideLayout6.xml"/><Relationship Id="rId21" Type="http://schemas.openxmlformats.org/officeDocument/2006/relationships/image" Target="../media/image20.jpeg"/><Relationship Id="rId7" Type="http://schemas.openxmlformats.org/officeDocument/2006/relationships/image" Target="../media/image17.png"/><Relationship Id="rId12" Type="http://schemas.openxmlformats.org/officeDocument/2006/relationships/image" Target="../media/image135.png"/><Relationship Id="rId2" Type="http://schemas.openxmlformats.org/officeDocument/2006/relationships/audio" Target="../media/media25.m4a"/><Relationship Id="rId20" Type="http://schemas.openxmlformats.org/officeDocument/2006/relationships/image" Target="../media/image145.png"/><Relationship Id="rId1" Type="http://schemas.microsoft.com/office/2007/relationships/media" Target="../media/media25.m4a"/><Relationship Id="rId6" Type="http://schemas.openxmlformats.org/officeDocument/2006/relationships/image" Target="../media/image23.svg"/><Relationship Id="rId11" Type="http://schemas.openxmlformats.org/officeDocument/2006/relationships/image" Target="../media/image52.svg"/><Relationship Id="rId5" Type="http://schemas.openxmlformats.org/officeDocument/2006/relationships/image" Target="../media/image22.png"/><Relationship Id="rId15" Type="http://schemas.openxmlformats.org/officeDocument/2006/relationships/image" Target="../media/image140.png"/><Relationship Id="rId10" Type="http://schemas.openxmlformats.org/officeDocument/2006/relationships/image" Target="../media/image51.png"/><Relationship Id="rId19" Type="http://schemas.openxmlformats.org/officeDocument/2006/relationships/image" Target="../media/image143.png"/><Relationship Id="rId4" Type="http://schemas.openxmlformats.org/officeDocument/2006/relationships/notesSlide" Target="../notesSlides/notesSlide26.xml"/><Relationship Id="rId9" Type="http://schemas.openxmlformats.org/officeDocument/2006/relationships/image" Target="../media/image50.svg"/><Relationship Id="rId14" Type="http://schemas.openxmlformats.org/officeDocument/2006/relationships/image" Target="../media/image139.png"/><Relationship Id="rId22"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380.png"/><Relationship Id="rId26" Type="http://schemas.openxmlformats.org/officeDocument/2006/relationships/image" Target="../media/image135.png"/><Relationship Id="rId3" Type="http://schemas.openxmlformats.org/officeDocument/2006/relationships/slideLayout" Target="../slideLayouts/slideLayout6.xml"/><Relationship Id="rId21" Type="http://schemas.openxmlformats.org/officeDocument/2006/relationships/image" Target="../media/image144.png"/><Relationship Id="rId7" Type="http://schemas.openxmlformats.org/officeDocument/2006/relationships/image" Target="../media/image17.png"/><Relationship Id="rId12" Type="http://schemas.openxmlformats.org/officeDocument/2006/relationships/image" Target="../media/image55.png"/><Relationship Id="rId17" Type="http://schemas.openxmlformats.org/officeDocument/2006/relationships/image" Target="../media/image561.png"/><Relationship Id="rId25" Type="http://schemas.openxmlformats.org/officeDocument/2006/relationships/image" Target="../media/image20.jpeg"/><Relationship Id="rId2" Type="http://schemas.openxmlformats.org/officeDocument/2006/relationships/audio" Target="../media/media26.m4a"/><Relationship Id="rId16" Type="http://schemas.openxmlformats.org/officeDocument/2006/relationships/image" Target="../media/image137.png"/><Relationship Id="rId20" Type="http://schemas.openxmlformats.org/officeDocument/2006/relationships/image" Target="../media/image57.png"/><Relationship Id="rId1" Type="http://schemas.microsoft.com/office/2007/relationships/media" Target="../media/media26.m4a"/><Relationship Id="rId6" Type="http://schemas.openxmlformats.org/officeDocument/2006/relationships/image" Target="../media/image23.svg"/><Relationship Id="rId11" Type="http://schemas.openxmlformats.org/officeDocument/2006/relationships/image" Target="../media/image52.svg"/><Relationship Id="rId24" Type="http://schemas.openxmlformats.org/officeDocument/2006/relationships/image" Target="../media/image58.png"/><Relationship Id="rId5" Type="http://schemas.openxmlformats.org/officeDocument/2006/relationships/image" Target="../media/image22.png"/><Relationship Id="rId15" Type="http://schemas.openxmlformats.org/officeDocument/2006/relationships/image" Target="../media/image140.png"/><Relationship Id="rId23" Type="http://schemas.openxmlformats.org/officeDocument/2006/relationships/image" Target="../media/image56.png"/><Relationship Id="rId28" Type="http://schemas.openxmlformats.org/officeDocument/2006/relationships/image" Target="../media/image15.png"/><Relationship Id="rId10" Type="http://schemas.openxmlformats.org/officeDocument/2006/relationships/image" Target="../media/image51.png"/><Relationship Id="rId19" Type="http://schemas.openxmlformats.org/officeDocument/2006/relationships/image" Target="../media/image1450.png"/><Relationship Id="rId4" Type="http://schemas.openxmlformats.org/officeDocument/2006/relationships/notesSlide" Target="../notesSlides/notesSlide27.xml"/><Relationship Id="rId9" Type="http://schemas.openxmlformats.org/officeDocument/2006/relationships/image" Target="../media/image50.svg"/><Relationship Id="rId14" Type="http://schemas.openxmlformats.org/officeDocument/2006/relationships/image" Target="../media/image139.png"/><Relationship Id="rId22" Type="http://schemas.openxmlformats.org/officeDocument/2006/relationships/image" Target="../media/image54.png"/><Relationship Id="rId27" Type="http://schemas.openxmlformats.org/officeDocument/2006/relationships/image" Target="../media/image145.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2.png"/><Relationship Id="rId26" Type="http://schemas.openxmlformats.org/officeDocument/2006/relationships/image" Target="../media/image150.png"/><Relationship Id="rId3" Type="http://schemas.openxmlformats.org/officeDocument/2006/relationships/slideLayout" Target="../slideLayouts/slideLayout6.xml"/><Relationship Id="rId34"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61.png"/><Relationship Id="rId25" Type="http://schemas.openxmlformats.org/officeDocument/2006/relationships/image" Target="../media/image149.png"/><Relationship Id="rId33" Type="http://schemas.openxmlformats.org/officeDocument/2006/relationships/image" Target="../media/image135.png"/><Relationship Id="rId2" Type="http://schemas.openxmlformats.org/officeDocument/2006/relationships/audio" Target="../media/media27.m4a"/><Relationship Id="rId29" Type="http://schemas.openxmlformats.org/officeDocument/2006/relationships/image" Target="../media/image139.png"/><Relationship Id="rId20" Type="http://schemas.openxmlformats.org/officeDocument/2006/relationships/image" Target="../media/image145.png"/><Relationship Id="rId1" Type="http://schemas.microsoft.com/office/2007/relationships/media" Target="../media/media27.m4a"/><Relationship Id="rId6" Type="http://schemas.openxmlformats.org/officeDocument/2006/relationships/image" Target="../media/image23.svg"/><Relationship Id="rId11" Type="http://schemas.openxmlformats.org/officeDocument/2006/relationships/image" Target="../media/image52.svg"/><Relationship Id="rId24" Type="http://schemas.openxmlformats.org/officeDocument/2006/relationships/image" Target="../media/image148.png"/><Relationship Id="rId32" Type="http://schemas.openxmlformats.org/officeDocument/2006/relationships/image" Target="../media/image57.png"/><Relationship Id="rId5" Type="http://schemas.openxmlformats.org/officeDocument/2006/relationships/image" Target="../media/image22.png"/><Relationship Id="rId15" Type="http://schemas.openxmlformats.org/officeDocument/2006/relationships/image" Target="../media/image64.png"/><Relationship Id="rId23" Type="http://schemas.openxmlformats.org/officeDocument/2006/relationships/image" Target="../media/image147.png"/><Relationship Id="rId28" Type="http://schemas.openxmlformats.org/officeDocument/2006/relationships/image" Target="../media/image55.png"/><Relationship Id="rId10" Type="http://schemas.openxmlformats.org/officeDocument/2006/relationships/image" Target="../media/image51.png"/><Relationship Id="rId31" Type="http://schemas.openxmlformats.org/officeDocument/2006/relationships/image" Target="../media/image561.png"/><Relationship Id="rId4" Type="http://schemas.openxmlformats.org/officeDocument/2006/relationships/notesSlide" Target="../notesSlides/notesSlide28.xml"/><Relationship Id="rId9" Type="http://schemas.openxmlformats.org/officeDocument/2006/relationships/image" Target="../media/image50.svg"/><Relationship Id="rId14" Type="http://schemas.openxmlformats.org/officeDocument/2006/relationships/image" Target="../media/image63.png"/><Relationship Id="rId22" Type="http://schemas.openxmlformats.org/officeDocument/2006/relationships/image" Target="../media/image146.png"/><Relationship Id="rId27" Type="http://schemas.openxmlformats.org/officeDocument/2006/relationships/image" Target="../media/image20.jpeg"/><Relationship Id="rId30" Type="http://schemas.openxmlformats.org/officeDocument/2006/relationships/image" Target="../media/image140.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6.png"/><Relationship Id="rId39" Type="http://schemas.openxmlformats.org/officeDocument/2006/relationships/image" Target="../media/image57.png"/><Relationship Id="rId3" Type="http://schemas.openxmlformats.org/officeDocument/2006/relationships/slideLayout" Target="../slideLayouts/slideLayout6.xml"/><Relationship Id="rId34" Type="http://schemas.openxmlformats.org/officeDocument/2006/relationships/image" Target="../media/image64.png"/><Relationship Id="rId7" Type="http://schemas.openxmlformats.org/officeDocument/2006/relationships/image" Target="../media/image23.svg"/><Relationship Id="rId12" Type="http://schemas.openxmlformats.org/officeDocument/2006/relationships/image" Target="../media/image52.svg"/><Relationship Id="rId33" Type="http://schemas.openxmlformats.org/officeDocument/2006/relationships/image" Target="../media/image63.png"/><Relationship Id="rId38" Type="http://schemas.openxmlformats.org/officeDocument/2006/relationships/image" Target="../media/image561.png"/><Relationship Id="rId2" Type="http://schemas.openxmlformats.org/officeDocument/2006/relationships/audio" Target="../media/media28.m4a"/><Relationship Id="rId16" Type="http://schemas.openxmlformats.org/officeDocument/2006/relationships/image" Target="../media/image69.png"/><Relationship Id="rId29" Type="http://schemas.openxmlformats.org/officeDocument/2006/relationships/image" Target="../media/image153.png"/><Relationship Id="rId20" Type="http://schemas.openxmlformats.org/officeDocument/2006/relationships/image" Target="../media/image145.png"/><Relationship Id="rId41" Type="http://schemas.openxmlformats.org/officeDocument/2006/relationships/image" Target="../media/image15.png"/><Relationship Id="rId1" Type="http://schemas.microsoft.com/office/2007/relationships/media" Target="../media/media28.m4a"/><Relationship Id="rId6" Type="http://schemas.openxmlformats.org/officeDocument/2006/relationships/image" Target="../media/image22.png"/><Relationship Id="rId11" Type="http://schemas.openxmlformats.org/officeDocument/2006/relationships/image" Target="../media/image51.png"/><Relationship Id="rId32" Type="http://schemas.openxmlformats.org/officeDocument/2006/relationships/image" Target="../media/image62.png"/><Relationship Id="rId37" Type="http://schemas.openxmlformats.org/officeDocument/2006/relationships/image" Target="../media/image140.png"/><Relationship Id="rId40" Type="http://schemas.openxmlformats.org/officeDocument/2006/relationships/image" Target="../media/image135.png"/><Relationship Id="rId5" Type="http://schemas.openxmlformats.org/officeDocument/2006/relationships/image" Target="../media/image65.png"/><Relationship Id="rId15" Type="http://schemas.openxmlformats.org/officeDocument/2006/relationships/image" Target="../media/image68.png"/><Relationship Id="rId28" Type="http://schemas.openxmlformats.org/officeDocument/2006/relationships/image" Target="../media/image152.png"/><Relationship Id="rId36" Type="http://schemas.openxmlformats.org/officeDocument/2006/relationships/image" Target="../media/image139.png"/><Relationship Id="rId10" Type="http://schemas.openxmlformats.org/officeDocument/2006/relationships/image" Target="../media/image50.svg"/><Relationship Id="rId31" Type="http://schemas.openxmlformats.org/officeDocument/2006/relationships/image" Target="../media/image61.png"/><Relationship Id="rId4" Type="http://schemas.openxmlformats.org/officeDocument/2006/relationships/notesSlide" Target="../notesSlides/notesSlide29.xml"/><Relationship Id="rId9" Type="http://schemas.openxmlformats.org/officeDocument/2006/relationships/image" Target="../media/image49.png"/><Relationship Id="rId14" Type="http://schemas.openxmlformats.org/officeDocument/2006/relationships/image" Target="../media/image67.png"/><Relationship Id="rId27" Type="http://schemas.openxmlformats.org/officeDocument/2006/relationships/image" Target="../media/image151.png"/><Relationship Id="rId30" Type="http://schemas.openxmlformats.org/officeDocument/2006/relationships/image" Target="../media/image20.jpeg"/><Relationship Id="rId35"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21.png"/><Relationship Id="rId12"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earthweb.com/zoom-statistics/" TargetMode="External"/><Relationship Id="rId11" Type="http://schemas.openxmlformats.org/officeDocument/2006/relationships/image" Target="../media/image16.png"/><Relationship Id="rId5" Type="http://schemas.openxmlformats.org/officeDocument/2006/relationships/image" Target="../media/image20.jpeg"/><Relationship Id="rId10"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13" Type="http://schemas.openxmlformats.org/officeDocument/2006/relationships/image" Target="../media/image60.png"/><Relationship Id="rId39" Type="http://schemas.openxmlformats.org/officeDocument/2006/relationships/image" Target="../media/image65.png"/><Relationship Id="rId3" Type="http://schemas.openxmlformats.org/officeDocument/2006/relationships/slideLayout" Target="../slideLayouts/slideLayout6.xml"/><Relationship Id="rId34" Type="http://schemas.openxmlformats.org/officeDocument/2006/relationships/image" Target="../media/image20.jpeg"/><Relationship Id="rId42" Type="http://schemas.openxmlformats.org/officeDocument/2006/relationships/image" Target="../media/image68.png"/><Relationship Id="rId47" Type="http://schemas.openxmlformats.org/officeDocument/2006/relationships/image" Target="../media/image64.png"/><Relationship Id="rId50" Type="http://schemas.openxmlformats.org/officeDocument/2006/relationships/image" Target="../media/image74.png"/><Relationship Id="rId7" Type="http://schemas.openxmlformats.org/officeDocument/2006/relationships/image" Target="../media/image17.png"/><Relationship Id="rId12" Type="http://schemas.openxmlformats.org/officeDocument/2006/relationships/image" Target="../media/image59.png"/><Relationship Id="rId33" Type="http://schemas.openxmlformats.org/officeDocument/2006/relationships/image" Target="../media/image155.png"/><Relationship Id="rId38" Type="http://schemas.openxmlformats.org/officeDocument/2006/relationships/image" Target="../media/image135.png"/><Relationship Id="rId46" Type="http://schemas.openxmlformats.org/officeDocument/2006/relationships/image" Target="../media/image63.png"/><Relationship Id="rId2" Type="http://schemas.openxmlformats.org/officeDocument/2006/relationships/audio" Target="../media/media29.m4a"/><Relationship Id="rId20" Type="http://schemas.openxmlformats.org/officeDocument/2006/relationships/image" Target="../media/image145.png"/><Relationship Id="rId41" Type="http://schemas.openxmlformats.org/officeDocument/2006/relationships/image" Target="../media/image67.png"/><Relationship Id="rId1" Type="http://schemas.microsoft.com/office/2007/relationships/media" Target="../media/media29.m4a"/><Relationship Id="rId6" Type="http://schemas.openxmlformats.org/officeDocument/2006/relationships/image" Target="../media/image23.svg"/><Relationship Id="rId11" Type="http://schemas.openxmlformats.org/officeDocument/2006/relationships/image" Target="../media/image52.svg"/><Relationship Id="rId32" Type="http://schemas.openxmlformats.org/officeDocument/2006/relationships/image" Target="../media/image154.png"/><Relationship Id="rId37" Type="http://schemas.openxmlformats.org/officeDocument/2006/relationships/image" Target="../media/image57.png"/><Relationship Id="rId40" Type="http://schemas.openxmlformats.org/officeDocument/2006/relationships/image" Target="../media/image66.png"/><Relationship Id="rId45" Type="http://schemas.openxmlformats.org/officeDocument/2006/relationships/image" Target="../media/image62.png"/><Relationship Id="rId5" Type="http://schemas.openxmlformats.org/officeDocument/2006/relationships/image" Target="../media/image22.png"/><Relationship Id="rId15" Type="http://schemas.openxmlformats.org/officeDocument/2006/relationships/image" Target="../media/image140.png"/><Relationship Id="rId36" Type="http://schemas.openxmlformats.org/officeDocument/2006/relationships/image" Target="../media/image561.png"/><Relationship Id="rId49" Type="http://schemas.openxmlformats.org/officeDocument/2006/relationships/image" Target="../media/image73.png"/><Relationship Id="rId10" Type="http://schemas.openxmlformats.org/officeDocument/2006/relationships/image" Target="../media/image51.png"/><Relationship Id="rId44" Type="http://schemas.openxmlformats.org/officeDocument/2006/relationships/image" Target="../media/image61.png"/><Relationship Id="rId4" Type="http://schemas.openxmlformats.org/officeDocument/2006/relationships/notesSlide" Target="../notesSlides/notesSlide30.xml"/><Relationship Id="rId9" Type="http://schemas.openxmlformats.org/officeDocument/2006/relationships/image" Target="../media/image50.svg"/><Relationship Id="rId35" Type="http://schemas.openxmlformats.org/officeDocument/2006/relationships/image" Target="../media/image55.png"/><Relationship Id="rId14" Type="http://schemas.openxmlformats.org/officeDocument/2006/relationships/image" Target="../media/image139.png"/><Relationship Id="rId43" Type="http://schemas.openxmlformats.org/officeDocument/2006/relationships/image" Target="../media/image69.png"/><Relationship Id="rId48" Type="http://schemas.openxmlformats.org/officeDocument/2006/relationships/image" Target="../media/image72.png"/><Relationship Id="rId8" Type="http://schemas.openxmlformats.org/officeDocument/2006/relationships/image" Target="../media/image49.png"/><Relationship Id="rId51" Type="http://schemas.openxmlformats.org/officeDocument/2006/relationships/image" Target="../media/image15.png"/></Relationships>
</file>

<file path=ppt/slides/_rels/slide31.xml.rels><?xml version="1.0" encoding="UTF-8" standalone="yes"?>
<Relationships xmlns="http://schemas.openxmlformats.org/package/2006/relationships"><Relationship Id="rId13" Type="http://schemas.openxmlformats.org/officeDocument/2006/relationships/image" Target="../media/image1380.png"/><Relationship Id="rId18" Type="http://schemas.openxmlformats.org/officeDocument/2006/relationships/image" Target="../media/image1410.png"/><Relationship Id="rId26" Type="http://schemas.openxmlformats.org/officeDocument/2006/relationships/image" Target="../media/image150.png"/><Relationship Id="rId3" Type="http://schemas.openxmlformats.org/officeDocument/2006/relationships/slideLayout" Target="../slideLayouts/slideLayout6.xml"/><Relationship Id="rId21" Type="http://schemas.openxmlformats.org/officeDocument/2006/relationships/image" Target="../media/image144.png"/><Relationship Id="rId34"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135.png"/><Relationship Id="rId25" Type="http://schemas.openxmlformats.org/officeDocument/2006/relationships/image" Target="../media/image149.png"/><Relationship Id="rId33" Type="http://schemas.openxmlformats.org/officeDocument/2006/relationships/image" Target="../media/image20.jpeg"/><Relationship Id="rId2" Type="http://schemas.openxmlformats.org/officeDocument/2006/relationships/audio" Target="../media/media30.m4a"/><Relationship Id="rId16" Type="http://schemas.openxmlformats.org/officeDocument/2006/relationships/image" Target="../media/image137.png"/><Relationship Id="rId20" Type="http://schemas.openxmlformats.org/officeDocument/2006/relationships/image" Target="../media/image143.png"/><Relationship Id="rId29" Type="http://schemas.openxmlformats.org/officeDocument/2006/relationships/image" Target="../media/image153.png"/><Relationship Id="rId1" Type="http://schemas.microsoft.com/office/2007/relationships/media" Target="../media/media30.m4a"/><Relationship Id="rId6" Type="http://schemas.openxmlformats.org/officeDocument/2006/relationships/image" Target="../media/image23.svg"/><Relationship Id="rId11" Type="http://schemas.openxmlformats.org/officeDocument/2006/relationships/image" Target="../media/image52.svg"/><Relationship Id="rId24" Type="http://schemas.openxmlformats.org/officeDocument/2006/relationships/image" Target="../media/image148.png"/><Relationship Id="rId32" Type="http://schemas.openxmlformats.org/officeDocument/2006/relationships/image" Target="../media/image31.png"/><Relationship Id="rId5" Type="http://schemas.openxmlformats.org/officeDocument/2006/relationships/image" Target="../media/image22.png"/><Relationship Id="rId15" Type="http://schemas.openxmlformats.org/officeDocument/2006/relationships/image" Target="../media/image140.png"/><Relationship Id="rId23" Type="http://schemas.openxmlformats.org/officeDocument/2006/relationships/image" Target="../media/image147.png"/><Relationship Id="rId28" Type="http://schemas.openxmlformats.org/officeDocument/2006/relationships/image" Target="../media/image152.png"/><Relationship Id="rId10" Type="http://schemas.openxmlformats.org/officeDocument/2006/relationships/image" Target="../media/image51.png"/><Relationship Id="rId19" Type="http://schemas.openxmlformats.org/officeDocument/2006/relationships/image" Target="../media/image1450.png"/><Relationship Id="rId31" Type="http://schemas.openxmlformats.org/officeDocument/2006/relationships/image" Target="../media/image155.png"/><Relationship Id="rId4" Type="http://schemas.openxmlformats.org/officeDocument/2006/relationships/notesSlide" Target="../notesSlides/notesSlide31.xml"/><Relationship Id="rId9" Type="http://schemas.openxmlformats.org/officeDocument/2006/relationships/image" Target="../media/image50.svg"/><Relationship Id="rId14" Type="http://schemas.openxmlformats.org/officeDocument/2006/relationships/image" Target="../media/image139.png"/><Relationship Id="rId22" Type="http://schemas.openxmlformats.org/officeDocument/2006/relationships/image" Target="../media/image146.png"/><Relationship Id="rId27" Type="http://schemas.openxmlformats.org/officeDocument/2006/relationships/image" Target="../media/image151.png"/><Relationship Id="rId30" Type="http://schemas.openxmlformats.org/officeDocument/2006/relationships/image" Target="../media/image154.png"/><Relationship Id="rId8" Type="http://schemas.openxmlformats.org/officeDocument/2006/relationships/image" Target="../media/image49.png"/></Relationships>
</file>

<file path=ppt/slides/_rels/slide32.xml.rels><?xml version="1.0" encoding="UTF-8" standalone="yes"?>
<Relationships xmlns="http://schemas.openxmlformats.org/package/2006/relationships"><Relationship Id="rId13" Type="http://schemas.openxmlformats.org/officeDocument/2006/relationships/image" Target="../media/image1380.png"/><Relationship Id="rId18" Type="http://schemas.openxmlformats.org/officeDocument/2006/relationships/image" Target="../media/image1410.png"/><Relationship Id="rId26" Type="http://schemas.openxmlformats.org/officeDocument/2006/relationships/image" Target="../media/image149.png"/><Relationship Id="rId3" Type="http://schemas.openxmlformats.org/officeDocument/2006/relationships/slideLayout" Target="../slideLayouts/slideLayout6.xml"/><Relationship Id="rId21" Type="http://schemas.openxmlformats.org/officeDocument/2006/relationships/image" Target="../media/image144.png"/><Relationship Id="rId34" Type="http://schemas.openxmlformats.org/officeDocument/2006/relationships/image" Target="../media/image20.jpeg"/><Relationship Id="rId7" Type="http://schemas.openxmlformats.org/officeDocument/2006/relationships/image" Target="../media/image17.png"/><Relationship Id="rId12" Type="http://schemas.openxmlformats.org/officeDocument/2006/relationships/image" Target="../media/image75.png"/><Relationship Id="rId25" Type="http://schemas.openxmlformats.org/officeDocument/2006/relationships/image" Target="../media/image78.png"/><Relationship Id="rId33" Type="http://schemas.openxmlformats.org/officeDocument/2006/relationships/image" Target="../media/image31.png"/><Relationship Id="rId2" Type="http://schemas.openxmlformats.org/officeDocument/2006/relationships/audio" Target="../media/media31.m4a"/><Relationship Id="rId16" Type="http://schemas.openxmlformats.org/officeDocument/2006/relationships/image" Target="../media/image137.png"/><Relationship Id="rId20" Type="http://schemas.openxmlformats.org/officeDocument/2006/relationships/image" Target="../media/image143.png"/><Relationship Id="rId29" Type="http://schemas.openxmlformats.org/officeDocument/2006/relationships/image" Target="../media/image152.png"/><Relationship Id="rId1" Type="http://schemas.microsoft.com/office/2007/relationships/media" Target="../media/media31.m4a"/><Relationship Id="rId6" Type="http://schemas.openxmlformats.org/officeDocument/2006/relationships/image" Target="../media/image23.svg"/><Relationship Id="rId11" Type="http://schemas.openxmlformats.org/officeDocument/2006/relationships/image" Target="../media/image52.svg"/><Relationship Id="rId24" Type="http://schemas.openxmlformats.org/officeDocument/2006/relationships/image" Target="../media/image77.png"/><Relationship Id="rId32" Type="http://schemas.openxmlformats.org/officeDocument/2006/relationships/image" Target="../media/image155.png"/><Relationship Id="rId5" Type="http://schemas.openxmlformats.org/officeDocument/2006/relationships/image" Target="../media/image22.png"/><Relationship Id="rId15" Type="http://schemas.openxmlformats.org/officeDocument/2006/relationships/image" Target="../media/image140.png"/><Relationship Id="rId23" Type="http://schemas.openxmlformats.org/officeDocument/2006/relationships/image" Target="../media/image146.png"/><Relationship Id="rId28" Type="http://schemas.openxmlformats.org/officeDocument/2006/relationships/image" Target="../media/image151.png"/><Relationship Id="rId10" Type="http://schemas.openxmlformats.org/officeDocument/2006/relationships/image" Target="../media/image51.png"/><Relationship Id="rId19" Type="http://schemas.openxmlformats.org/officeDocument/2006/relationships/image" Target="../media/image1450.png"/><Relationship Id="rId31" Type="http://schemas.openxmlformats.org/officeDocument/2006/relationships/image" Target="../media/image154.png"/><Relationship Id="rId4" Type="http://schemas.openxmlformats.org/officeDocument/2006/relationships/notesSlide" Target="../notesSlides/notesSlide32.xml"/><Relationship Id="rId9" Type="http://schemas.openxmlformats.org/officeDocument/2006/relationships/image" Target="../media/image50.svg"/><Relationship Id="rId14" Type="http://schemas.openxmlformats.org/officeDocument/2006/relationships/image" Target="../media/image139.png"/><Relationship Id="rId22" Type="http://schemas.openxmlformats.org/officeDocument/2006/relationships/image" Target="../media/image76.png"/><Relationship Id="rId27" Type="http://schemas.openxmlformats.org/officeDocument/2006/relationships/image" Target="../media/image150.png"/><Relationship Id="rId30" Type="http://schemas.openxmlformats.org/officeDocument/2006/relationships/image" Target="../media/image153.png"/><Relationship Id="rId35" Type="http://schemas.openxmlformats.org/officeDocument/2006/relationships/image" Target="../media/image15.png"/><Relationship Id="rId8" Type="http://schemas.openxmlformats.org/officeDocument/2006/relationships/image" Target="../media/image49.png"/></Relationships>
</file>

<file path=ppt/slides/_rels/slide33.xml.rels><?xml version="1.0" encoding="UTF-8" standalone="yes"?>
<Relationships xmlns="http://schemas.openxmlformats.org/package/2006/relationships"><Relationship Id="rId13" Type="http://schemas.openxmlformats.org/officeDocument/2006/relationships/image" Target="../media/image1380.png"/><Relationship Id="rId18" Type="http://schemas.openxmlformats.org/officeDocument/2006/relationships/image" Target="../media/image1410.png"/><Relationship Id="rId26" Type="http://schemas.openxmlformats.org/officeDocument/2006/relationships/image" Target="../media/image149.png"/><Relationship Id="rId3" Type="http://schemas.openxmlformats.org/officeDocument/2006/relationships/slideLayout" Target="../slideLayouts/slideLayout6.xml"/><Relationship Id="rId21" Type="http://schemas.openxmlformats.org/officeDocument/2006/relationships/image" Target="../media/image144.png"/><Relationship Id="rId34" Type="http://schemas.openxmlformats.org/officeDocument/2006/relationships/image" Target="../media/image20.jpeg"/><Relationship Id="rId7" Type="http://schemas.openxmlformats.org/officeDocument/2006/relationships/image" Target="../media/image17.png"/><Relationship Id="rId12" Type="http://schemas.openxmlformats.org/officeDocument/2006/relationships/image" Target="../media/image75.png"/><Relationship Id="rId25" Type="http://schemas.openxmlformats.org/officeDocument/2006/relationships/image" Target="../media/image78.png"/><Relationship Id="rId33" Type="http://schemas.openxmlformats.org/officeDocument/2006/relationships/image" Target="../media/image31.png"/><Relationship Id="rId2" Type="http://schemas.openxmlformats.org/officeDocument/2006/relationships/audio" Target="../media/media32.m4a"/><Relationship Id="rId16" Type="http://schemas.openxmlformats.org/officeDocument/2006/relationships/image" Target="../media/image79.png"/><Relationship Id="rId20" Type="http://schemas.openxmlformats.org/officeDocument/2006/relationships/image" Target="../media/image143.png"/><Relationship Id="rId29" Type="http://schemas.openxmlformats.org/officeDocument/2006/relationships/image" Target="../media/image152.png"/><Relationship Id="rId1" Type="http://schemas.microsoft.com/office/2007/relationships/media" Target="../media/media32.m4a"/><Relationship Id="rId6" Type="http://schemas.openxmlformats.org/officeDocument/2006/relationships/image" Target="../media/image23.svg"/><Relationship Id="rId11" Type="http://schemas.openxmlformats.org/officeDocument/2006/relationships/image" Target="../media/image52.svg"/><Relationship Id="rId24" Type="http://schemas.openxmlformats.org/officeDocument/2006/relationships/image" Target="../media/image77.png"/><Relationship Id="rId32" Type="http://schemas.openxmlformats.org/officeDocument/2006/relationships/image" Target="../media/image155.png"/><Relationship Id="rId5" Type="http://schemas.openxmlformats.org/officeDocument/2006/relationships/image" Target="../media/image22.png"/><Relationship Id="rId15" Type="http://schemas.openxmlformats.org/officeDocument/2006/relationships/image" Target="../media/image140.png"/><Relationship Id="rId23" Type="http://schemas.openxmlformats.org/officeDocument/2006/relationships/image" Target="../media/image80.png"/><Relationship Id="rId28" Type="http://schemas.openxmlformats.org/officeDocument/2006/relationships/image" Target="../media/image82.png"/><Relationship Id="rId10" Type="http://schemas.openxmlformats.org/officeDocument/2006/relationships/image" Target="../media/image51.png"/><Relationship Id="rId19" Type="http://schemas.openxmlformats.org/officeDocument/2006/relationships/image" Target="../media/image1450.png"/><Relationship Id="rId31" Type="http://schemas.openxmlformats.org/officeDocument/2006/relationships/image" Target="../media/image154.png"/><Relationship Id="rId4" Type="http://schemas.openxmlformats.org/officeDocument/2006/relationships/notesSlide" Target="../notesSlides/notesSlide33.xml"/><Relationship Id="rId9" Type="http://schemas.openxmlformats.org/officeDocument/2006/relationships/image" Target="../media/image50.svg"/><Relationship Id="rId14" Type="http://schemas.openxmlformats.org/officeDocument/2006/relationships/image" Target="../media/image139.png"/><Relationship Id="rId22" Type="http://schemas.openxmlformats.org/officeDocument/2006/relationships/image" Target="../media/image76.png"/><Relationship Id="rId27" Type="http://schemas.openxmlformats.org/officeDocument/2006/relationships/image" Target="../media/image81.png"/><Relationship Id="rId30" Type="http://schemas.openxmlformats.org/officeDocument/2006/relationships/image" Target="../media/image83.png"/><Relationship Id="rId35" Type="http://schemas.openxmlformats.org/officeDocument/2006/relationships/image" Target="../media/image15.png"/><Relationship Id="rId8" Type="http://schemas.openxmlformats.org/officeDocument/2006/relationships/image" Target="../media/image49.png"/></Relationships>
</file>

<file path=ppt/slides/_rels/slide34.xml.rels><?xml version="1.0" encoding="UTF-8" standalone="yes"?>
<Relationships xmlns="http://schemas.openxmlformats.org/package/2006/relationships"><Relationship Id="rId18" Type="http://schemas.openxmlformats.org/officeDocument/2006/relationships/image" Target="../media/image141.png"/><Relationship Id="rId26" Type="http://schemas.openxmlformats.org/officeDocument/2006/relationships/image" Target="../media/image149.png"/><Relationship Id="rId3" Type="http://schemas.openxmlformats.org/officeDocument/2006/relationships/slideLayout" Target="../slideLayouts/slideLayout6.xml"/><Relationship Id="rId21" Type="http://schemas.openxmlformats.org/officeDocument/2006/relationships/image" Target="../media/image85.png"/><Relationship Id="rId34" Type="http://schemas.openxmlformats.org/officeDocument/2006/relationships/image" Target="../media/image33.svg"/><Relationship Id="rId7" Type="http://schemas.openxmlformats.org/officeDocument/2006/relationships/image" Target="../media/image51.png"/><Relationship Id="rId17" Type="http://schemas.openxmlformats.org/officeDocument/2006/relationships/image" Target="../media/image138.png"/><Relationship Id="rId25" Type="http://schemas.openxmlformats.org/officeDocument/2006/relationships/image" Target="../media/image148.png"/><Relationship Id="rId33" Type="http://schemas.openxmlformats.org/officeDocument/2006/relationships/image" Target="../media/image32.png"/><Relationship Id="rId2" Type="http://schemas.openxmlformats.org/officeDocument/2006/relationships/audio" Target="../media/media33.m4a"/><Relationship Id="rId16" Type="http://schemas.openxmlformats.org/officeDocument/2006/relationships/image" Target="../media/image137.png"/><Relationship Id="rId20" Type="http://schemas.openxmlformats.org/officeDocument/2006/relationships/image" Target="../media/image143.png"/><Relationship Id="rId29" Type="http://schemas.openxmlformats.org/officeDocument/2006/relationships/image" Target="../media/image152.png"/><Relationship Id="rId1" Type="http://schemas.microsoft.com/office/2007/relationships/media" Target="../media/media33.m4a"/><Relationship Id="rId6" Type="http://schemas.openxmlformats.org/officeDocument/2006/relationships/image" Target="../media/image50.svg"/><Relationship Id="rId24" Type="http://schemas.openxmlformats.org/officeDocument/2006/relationships/image" Target="../media/image88.png"/><Relationship Id="rId32" Type="http://schemas.openxmlformats.org/officeDocument/2006/relationships/image" Target="../media/image155.png"/><Relationship Id="rId37" Type="http://schemas.openxmlformats.org/officeDocument/2006/relationships/image" Target="../media/image15.png"/><Relationship Id="rId5" Type="http://schemas.openxmlformats.org/officeDocument/2006/relationships/image" Target="../media/image49.png"/><Relationship Id="rId15" Type="http://schemas.openxmlformats.org/officeDocument/2006/relationships/image" Target="../media/image140.png"/><Relationship Id="rId23" Type="http://schemas.openxmlformats.org/officeDocument/2006/relationships/image" Target="../media/image87.png"/><Relationship Id="rId28" Type="http://schemas.openxmlformats.org/officeDocument/2006/relationships/image" Target="../media/image90.png"/><Relationship Id="rId36" Type="http://schemas.openxmlformats.org/officeDocument/2006/relationships/image" Target="../media/image20.jpeg"/><Relationship Id="rId10" Type="http://schemas.openxmlformats.org/officeDocument/2006/relationships/image" Target="../media/image136.png"/><Relationship Id="rId19" Type="http://schemas.openxmlformats.org/officeDocument/2006/relationships/image" Target="../media/image84.png"/><Relationship Id="rId31" Type="http://schemas.openxmlformats.org/officeDocument/2006/relationships/image" Target="../media/image154.png"/><Relationship Id="rId4" Type="http://schemas.openxmlformats.org/officeDocument/2006/relationships/notesSlide" Target="../notesSlides/notesSlide34.xml"/><Relationship Id="rId9" Type="http://schemas.openxmlformats.org/officeDocument/2006/relationships/image" Target="../media/image135.png"/><Relationship Id="rId14" Type="http://schemas.openxmlformats.org/officeDocument/2006/relationships/image" Target="../media/image139.png"/><Relationship Id="rId22" Type="http://schemas.openxmlformats.org/officeDocument/2006/relationships/image" Target="../media/image86.png"/><Relationship Id="rId27" Type="http://schemas.openxmlformats.org/officeDocument/2006/relationships/image" Target="../media/image89.png"/><Relationship Id="rId30" Type="http://schemas.openxmlformats.org/officeDocument/2006/relationships/image" Target="../media/image91.png"/><Relationship Id="rId35" Type="http://schemas.openxmlformats.org/officeDocument/2006/relationships/image" Target="../media/image31.png"/><Relationship Id="rId8" Type="http://schemas.openxmlformats.org/officeDocument/2006/relationships/image" Target="../media/image52.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5.png"/><Relationship Id="rId5" Type="http://schemas.openxmlformats.org/officeDocument/2006/relationships/image" Target="../media/image2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61.png"/><Relationship Id="rId3" Type="http://schemas.openxmlformats.org/officeDocument/2006/relationships/slideLayout" Target="../slideLayouts/slideLayout7.xml"/><Relationship Id="rId7" Type="http://schemas.openxmlformats.org/officeDocument/2006/relationships/image" Target="../media/image52.svg"/><Relationship Id="rId12" Type="http://schemas.openxmlformats.org/officeDocument/2006/relationships/image" Target="../media/image851.png"/><Relationship Id="rId17" Type="http://schemas.openxmlformats.org/officeDocument/2006/relationships/image" Target="../media/image15.png"/><Relationship Id="rId2" Type="http://schemas.openxmlformats.org/officeDocument/2006/relationships/audio" Target="../media/media35.m4a"/><Relationship Id="rId16" Type="http://schemas.openxmlformats.org/officeDocument/2006/relationships/image" Target="../media/image20.jpeg"/><Relationship Id="rId1" Type="http://schemas.microsoft.com/office/2007/relationships/media" Target="../media/media35.m4a"/><Relationship Id="rId6" Type="http://schemas.openxmlformats.org/officeDocument/2006/relationships/image" Target="../media/image51.png"/><Relationship Id="rId11" Type="http://schemas.openxmlformats.org/officeDocument/2006/relationships/image" Target="../media/image33.svg"/><Relationship Id="rId5" Type="http://schemas.openxmlformats.org/officeDocument/2006/relationships/image" Target="../media/image841.png"/><Relationship Id="rId15" Type="http://schemas.openxmlformats.org/officeDocument/2006/relationships/image" Target="../media/image880.png"/><Relationship Id="rId10" Type="http://schemas.openxmlformats.org/officeDocument/2006/relationships/image" Target="../media/image32.png"/><Relationship Id="rId4" Type="http://schemas.openxmlformats.org/officeDocument/2006/relationships/notesSlide" Target="../notesSlides/notesSlide36.xml"/><Relationship Id="rId9" Type="http://schemas.openxmlformats.org/officeDocument/2006/relationships/image" Target="../media/image23.svg"/><Relationship Id="rId14" Type="http://schemas.openxmlformats.org/officeDocument/2006/relationships/image" Target="../media/image871.png"/></Relationships>
</file>

<file path=ppt/slides/_rels/slide37.xml.rels><?xml version="1.0" encoding="UTF-8" standalone="yes"?>
<Relationships xmlns="http://schemas.openxmlformats.org/package/2006/relationships"><Relationship Id="rId18" Type="http://schemas.openxmlformats.org/officeDocument/2006/relationships/image" Target="../media/image560.png"/><Relationship Id="rId26" Type="http://schemas.openxmlformats.org/officeDocument/2006/relationships/image" Target="../media/image23.svg"/><Relationship Id="rId3" Type="http://schemas.openxmlformats.org/officeDocument/2006/relationships/slideLayout" Target="../slideLayouts/slideLayout7.xml"/><Relationship Id="rId21" Type="http://schemas.openxmlformats.org/officeDocument/2006/relationships/image" Target="../media/image33.svg"/><Relationship Id="rId25" Type="http://schemas.openxmlformats.org/officeDocument/2006/relationships/image" Target="../media/image22.png"/><Relationship Id="rId2" Type="http://schemas.openxmlformats.org/officeDocument/2006/relationships/audio" Target="../media/media36.m4a"/><Relationship Id="rId20" Type="http://schemas.openxmlformats.org/officeDocument/2006/relationships/image" Target="../media/image32.png"/><Relationship Id="rId29" Type="http://schemas.openxmlformats.org/officeDocument/2006/relationships/image" Target="../media/image630.png"/><Relationship Id="rId1" Type="http://schemas.microsoft.com/office/2007/relationships/media" Target="../media/media36.m4a"/><Relationship Id="rId6" Type="http://schemas.openxmlformats.org/officeDocument/2006/relationships/image" Target="../media/image52.svg"/><Relationship Id="rId24" Type="http://schemas.openxmlformats.org/officeDocument/2006/relationships/image" Target="../media/image71.svg"/><Relationship Id="rId5" Type="http://schemas.openxmlformats.org/officeDocument/2006/relationships/image" Target="../media/image51.png"/><Relationship Id="rId23" Type="http://schemas.openxmlformats.org/officeDocument/2006/relationships/image" Target="../media/image70.png"/><Relationship Id="rId28" Type="http://schemas.openxmlformats.org/officeDocument/2006/relationships/image" Target="../media/image620.png"/><Relationship Id="rId19" Type="http://schemas.openxmlformats.org/officeDocument/2006/relationships/image" Target="../media/image570.png"/><Relationship Id="rId31" Type="http://schemas.openxmlformats.org/officeDocument/2006/relationships/image" Target="../media/image15.png"/><Relationship Id="rId4" Type="http://schemas.openxmlformats.org/officeDocument/2006/relationships/notesSlide" Target="../notesSlides/notesSlide37.xml"/><Relationship Id="rId22" Type="http://schemas.openxmlformats.org/officeDocument/2006/relationships/image" Target="../media/image580.png"/><Relationship Id="rId27" Type="http://schemas.openxmlformats.org/officeDocument/2006/relationships/image" Target="../media/image911.png"/><Relationship Id="rId30" Type="http://schemas.openxmlformats.org/officeDocument/2006/relationships/image" Target="../media/image20.jpeg"/></Relationships>
</file>

<file path=ppt/slides/_rels/slide3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92.png"/><Relationship Id="rId3" Type="http://schemas.openxmlformats.org/officeDocument/2006/relationships/slideLayout" Target="../slideLayouts/slideLayout6.xml"/><Relationship Id="rId7" Type="http://schemas.openxmlformats.org/officeDocument/2006/relationships/image" Target="../media/image49.png"/><Relationship Id="rId12" Type="http://schemas.openxmlformats.org/officeDocument/2006/relationships/image" Target="../media/image195.png"/><Relationship Id="rId2" Type="http://schemas.openxmlformats.org/officeDocument/2006/relationships/audio" Target="../media/media37.m4a"/><Relationship Id="rId16" Type="http://schemas.openxmlformats.org/officeDocument/2006/relationships/image" Target="../media/image15.png"/><Relationship Id="rId1" Type="http://schemas.microsoft.com/office/2007/relationships/media" Target="../media/media37.m4a"/><Relationship Id="rId6" Type="http://schemas.openxmlformats.org/officeDocument/2006/relationships/image" Target="../media/image23.svg"/><Relationship Id="rId11" Type="http://schemas.openxmlformats.org/officeDocument/2006/relationships/image" Target="../media/image194.png"/><Relationship Id="rId5" Type="http://schemas.openxmlformats.org/officeDocument/2006/relationships/image" Target="../media/image22.png"/><Relationship Id="rId15" Type="http://schemas.openxmlformats.org/officeDocument/2006/relationships/image" Target="../media/image20.jpeg"/><Relationship Id="rId10" Type="http://schemas.openxmlformats.org/officeDocument/2006/relationships/image" Target="../media/image52.svg"/><Relationship Id="rId4" Type="http://schemas.openxmlformats.org/officeDocument/2006/relationships/notesSlide" Target="../notesSlides/notesSlide38.xml"/><Relationship Id="rId9" Type="http://schemas.openxmlformats.org/officeDocument/2006/relationships/image" Target="../media/image51.png"/><Relationship Id="rId14" Type="http://schemas.openxmlformats.org/officeDocument/2006/relationships/image" Target="../media/image93.svg"/></Relationships>
</file>

<file path=ppt/slides/_rels/slide3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94.png"/><Relationship Id="rId18" Type="http://schemas.openxmlformats.org/officeDocument/2006/relationships/image" Target="../media/image20.jpeg"/><Relationship Id="rId3" Type="http://schemas.openxmlformats.org/officeDocument/2006/relationships/slideLayout" Target="../slideLayouts/slideLayout6.xml"/><Relationship Id="rId7" Type="http://schemas.openxmlformats.org/officeDocument/2006/relationships/image" Target="../media/image49.png"/><Relationship Id="rId12" Type="http://schemas.openxmlformats.org/officeDocument/2006/relationships/image" Target="../media/image95.png"/><Relationship Id="rId17" Type="http://schemas.openxmlformats.org/officeDocument/2006/relationships/image" Target="../media/image93.svg"/><Relationship Id="rId2" Type="http://schemas.openxmlformats.org/officeDocument/2006/relationships/audio" Target="../media/media38.m4a"/><Relationship Id="rId16" Type="http://schemas.openxmlformats.org/officeDocument/2006/relationships/image" Target="../media/image92.png"/><Relationship Id="rId1" Type="http://schemas.microsoft.com/office/2007/relationships/media" Target="../media/media38.m4a"/><Relationship Id="rId6" Type="http://schemas.openxmlformats.org/officeDocument/2006/relationships/image" Target="../media/image23.svg"/><Relationship Id="rId11" Type="http://schemas.openxmlformats.org/officeDocument/2006/relationships/image" Target="../media/image943.png"/><Relationship Id="rId5" Type="http://schemas.openxmlformats.org/officeDocument/2006/relationships/image" Target="../media/image22.png"/><Relationship Id="rId15" Type="http://schemas.openxmlformats.org/officeDocument/2006/relationships/image" Target="../media/image96.png"/><Relationship Id="rId10" Type="http://schemas.openxmlformats.org/officeDocument/2006/relationships/image" Target="../media/image52.svg"/><Relationship Id="rId19" Type="http://schemas.openxmlformats.org/officeDocument/2006/relationships/image" Target="../media/image15.png"/><Relationship Id="rId4" Type="http://schemas.openxmlformats.org/officeDocument/2006/relationships/notesSlide" Target="../notesSlides/notesSlide39.xml"/><Relationship Id="rId9" Type="http://schemas.openxmlformats.org/officeDocument/2006/relationships/image" Target="../media/image51.png"/><Relationship Id="rId14" Type="http://schemas.openxmlformats.org/officeDocument/2006/relationships/image" Target="../media/image19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97.png"/><Relationship Id="rId18" Type="http://schemas.openxmlformats.org/officeDocument/2006/relationships/image" Target="../media/image99.png"/><Relationship Id="rId3" Type="http://schemas.openxmlformats.org/officeDocument/2006/relationships/slideLayout" Target="../slideLayouts/slideLayout6.xml"/><Relationship Id="rId21" Type="http://schemas.openxmlformats.org/officeDocument/2006/relationships/image" Target="../media/image100.png"/><Relationship Id="rId7" Type="http://schemas.openxmlformats.org/officeDocument/2006/relationships/image" Target="../media/image49.png"/><Relationship Id="rId12" Type="http://schemas.openxmlformats.org/officeDocument/2006/relationships/image" Target="../media/image199.png"/><Relationship Id="rId17" Type="http://schemas.openxmlformats.org/officeDocument/2006/relationships/image" Target="../media/image202.png"/><Relationship Id="rId2" Type="http://schemas.openxmlformats.org/officeDocument/2006/relationships/audio" Target="../media/media39.m4a"/><Relationship Id="rId16" Type="http://schemas.openxmlformats.org/officeDocument/2006/relationships/image" Target="../media/image195.png"/><Relationship Id="rId20" Type="http://schemas.openxmlformats.org/officeDocument/2006/relationships/image" Target="../media/image93.svg"/><Relationship Id="rId1" Type="http://schemas.microsoft.com/office/2007/relationships/media" Target="../media/media39.m4a"/><Relationship Id="rId6" Type="http://schemas.openxmlformats.org/officeDocument/2006/relationships/image" Target="../media/image23.svg"/><Relationship Id="rId11" Type="http://schemas.openxmlformats.org/officeDocument/2006/relationships/image" Target="../media/image198.png"/><Relationship Id="rId24" Type="http://schemas.openxmlformats.org/officeDocument/2006/relationships/image" Target="../media/image15.png"/><Relationship Id="rId5" Type="http://schemas.openxmlformats.org/officeDocument/2006/relationships/image" Target="../media/image22.png"/><Relationship Id="rId15" Type="http://schemas.openxmlformats.org/officeDocument/2006/relationships/image" Target="../media/image98.png"/><Relationship Id="rId23" Type="http://schemas.openxmlformats.org/officeDocument/2006/relationships/image" Target="../media/image20.jpeg"/><Relationship Id="rId10" Type="http://schemas.openxmlformats.org/officeDocument/2006/relationships/image" Target="../media/image52.svg"/><Relationship Id="rId19" Type="http://schemas.openxmlformats.org/officeDocument/2006/relationships/image" Target="../media/image92.png"/><Relationship Id="rId4" Type="http://schemas.openxmlformats.org/officeDocument/2006/relationships/notesSlide" Target="../notesSlides/notesSlide40.xml"/><Relationship Id="rId9" Type="http://schemas.openxmlformats.org/officeDocument/2006/relationships/image" Target="../media/image51.png"/><Relationship Id="rId14" Type="http://schemas.openxmlformats.org/officeDocument/2006/relationships/image" Target="../media/image194.png"/><Relationship Id="rId22" Type="http://schemas.openxmlformats.org/officeDocument/2006/relationships/image" Target="../media/image101.png"/></Relationships>
</file>

<file path=ppt/slides/_rels/slide4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04.png"/><Relationship Id="rId18" Type="http://schemas.openxmlformats.org/officeDocument/2006/relationships/image" Target="../media/image103.png"/><Relationship Id="rId26" Type="http://schemas.openxmlformats.org/officeDocument/2006/relationships/image" Target="../media/image107.png"/><Relationship Id="rId3" Type="http://schemas.openxmlformats.org/officeDocument/2006/relationships/slideLayout" Target="../slideLayouts/slideLayout6.xml"/><Relationship Id="rId21" Type="http://schemas.openxmlformats.org/officeDocument/2006/relationships/image" Target="../media/image92.png"/><Relationship Id="rId7" Type="http://schemas.openxmlformats.org/officeDocument/2006/relationships/image" Target="../media/image49.png"/><Relationship Id="rId12" Type="http://schemas.openxmlformats.org/officeDocument/2006/relationships/image" Target="../media/image199.png"/><Relationship Id="rId17" Type="http://schemas.openxmlformats.org/officeDocument/2006/relationships/image" Target="../media/image195.png"/><Relationship Id="rId25" Type="http://schemas.openxmlformats.org/officeDocument/2006/relationships/image" Target="../media/image106.png"/><Relationship Id="rId2" Type="http://schemas.openxmlformats.org/officeDocument/2006/relationships/audio" Target="../media/media40.m4a"/><Relationship Id="rId16" Type="http://schemas.openxmlformats.org/officeDocument/2006/relationships/image" Target="../media/image102.png"/><Relationship Id="rId20" Type="http://schemas.openxmlformats.org/officeDocument/2006/relationships/image" Target="../media/image206.png"/><Relationship Id="rId29" Type="http://schemas.openxmlformats.org/officeDocument/2006/relationships/image" Target="../media/image20.jpeg"/><Relationship Id="rId1" Type="http://schemas.microsoft.com/office/2007/relationships/media" Target="../media/media40.m4a"/><Relationship Id="rId6" Type="http://schemas.openxmlformats.org/officeDocument/2006/relationships/image" Target="../media/image23.svg"/><Relationship Id="rId11" Type="http://schemas.openxmlformats.org/officeDocument/2006/relationships/image" Target="../media/image198.png"/><Relationship Id="rId24" Type="http://schemas.openxmlformats.org/officeDocument/2006/relationships/image" Target="../media/image105.png"/><Relationship Id="rId5" Type="http://schemas.openxmlformats.org/officeDocument/2006/relationships/image" Target="../media/image22.png"/><Relationship Id="rId15" Type="http://schemas.openxmlformats.org/officeDocument/2006/relationships/image" Target="../media/image205.png"/><Relationship Id="rId23" Type="http://schemas.openxmlformats.org/officeDocument/2006/relationships/image" Target="../media/image104.png"/><Relationship Id="rId28" Type="http://schemas.openxmlformats.org/officeDocument/2006/relationships/image" Target="../media/image210.png"/><Relationship Id="rId10" Type="http://schemas.openxmlformats.org/officeDocument/2006/relationships/image" Target="../media/image52.svg"/><Relationship Id="rId19" Type="http://schemas.openxmlformats.org/officeDocument/2006/relationships/image" Target="../media/image202.png"/><Relationship Id="rId4" Type="http://schemas.openxmlformats.org/officeDocument/2006/relationships/notesSlide" Target="../notesSlides/notesSlide41.xml"/><Relationship Id="rId9" Type="http://schemas.openxmlformats.org/officeDocument/2006/relationships/image" Target="../media/image51.png"/><Relationship Id="rId14" Type="http://schemas.openxmlformats.org/officeDocument/2006/relationships/image" Target="../media/image194.png"/><Relationship Id="rId22" Type="http://schemas.openxmlformats.org/officeDocument/2006/relationships/image" Target="../media/image93.svg"/><Relationship Id="rId27" Type="http://schemas.openxmlformats.org/officeDocument/2006/relationships/image" Target="../media/image209.png"/><Relationship Id="rId30"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17.png"/><Relationship Id="rId18" Type="http://schemas.openxmlformats.org/officeDocument/2006/relationships/image" Target="../media/image670.png"/><Relationship Id="rId26" Type="http://schemas.openxmlformats.org/officeDocument/2006/relationships/image" Target="../media/image208.png"/><Relationship Id="rId3" Type="http://schemas.openxmlformats.org/officeDocument/2006/relationships/slideLayout" Target="../slideLayouts/slideLayout6.xml"/><Relationship Id="rId21" Type="http://schemas.openxmlformats.org/officeDocument/2006/relationships/image" Target="../media/image92.png"/><Relationship Id="rId7" Type="http://schemas.openxmlformats.org/officeDocument/2006/relationships/image" Target="../media/image49.png"/><Relationship Id="rId12" Type="http://schemas.openxmlformats.org/officeDocument/2006/relationships/image" Target="../media/image2101.png"/><Relationship Id="rId17" Type="http://schemas.openxmlformats.org/officeDocument/2006/relationships/image" Target="../media/image195.png"/><Relationship Id="rId25" Type="http://schemas.openxmlformats.org/officeDocument/2006/relationships/image" Target="../media/image207.png"/><Relationship Id="rId2" Type="http://schemas.openxmlformats.org/officeDocument/2006/relationships/audio" Target="../media/media41.m4a"/><Relationship Id="rId16" Type="http://schemas.openxmlformats.org/officeDocument/2006/relationships/image" Target="../media/image661.png"/><Relationship Id="rId20" Type="http://schemas.openxmlformats.org/officeDocument/2006/relationships/image" Target="../media/image222.png"/><Relationship Id="rId29" Type="http://schemas.openxmlformats.org/officeDocument/2006/relationships/image" Target="../media/image951.png"/><Relationship Id="rId1" Type="http://schemas.microsoft.com/office/2007/relationships/media" Target="../media/media41.m4a"/><Relationship Id="rId6" Type="http://schemas.openxmlformats.org/officeDocument/2006/relationships/image" Target="../media/image23.svg"/><Relationship Id="rId11" Type="http://schemas.openxmlformats.org/officeDocument/2006/relationships/image" Target="../media/image201.png"/><Relationship Id="rId24" Type="http://schemas.openxmlformats.org/officeDocument/2006/relationships/image" Target="../media/image228.png"/><Relationship Id="rId5" Type="http://schemas.openxmlformats.org/officeDocument/2006/relationships/image" Target="../media/image22.png"/><Relationship Id="rId15" Type="http://schemas.openxmlformats.org/officeDocument/2006/relationships/image" Target="../media/image219.png"/><Relationship Id="rId23" Type="http://schemas.openxmlformats.org/officeDocument/2006/relationships/image" Target="../media/image227.png"/><Relationship Id="rId28" Type="http://schemas.openxmlformats.org/officeDocument/2006/relationships/image" Target="../media/image941.png"/><Relationship Id="rId10" Type="http://schemas.openxmlformats.org/officeDocument/2006/relationships/image" Target="../media/image52.svg"/><Relationship Id="rId19" Type="http://schemas.openxmlformats.org/officeDocument/2006/relationships/image" Target="../media/image211.png"/><Relationship Id="rId31" Type="http://schemas.openxmlformats.org/officeDocument/2006/relationships/image" Target="../media/image15.png"/><Relationship Id="rId4" Type="http://schemas.openxmlformats.org/officeDocument/2006/relationships/notesSlide" Target="../notesSlides/notesSlide42.xml"/><Relationship Id="rId9" Type="http://schemas.openxmlformats.org/officeDocument/2006/relationships/image" Target="../media/image51.png"/><Relationship Id="rId14" Type="http://schemas.openxmlformats.org/officeDocument/2006/relationships/image" Target="../media/image194.png"/><Relationship Id="rId22" Type="http://schemas.openxmlformats.org/officeDocument/2006/relationships/image" Target="../media/image93.svg"/><Relationship Id="rId30" Type="http://schemas.openxmlformats.org/officeDocument/2006/relationships/image" Target="../media/image20.jpe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13.png"/><Relationship Id="rId18" Type="http://schemas.openxmlformats.org/officeDocument/2006/relationships/image" Target="../media/image113.png"/><Relationship Id="rId26" Type="http://schemas.openxmlformats.org/officeDocument/2006/relationships/image" Target="../media/image661.png"/><Relationship Id="rId3" Type="http://schemas.openxmlformats.org/officeDocument/2006/relationships/slideLayout" Target="../slideLayouts/slideLayout6.xml"/><Relationship Id="rId21" Type="http://schemas.openxmlformats.org/officeDocument/2006/relationships/image" Target="../media/image93.svg"/><Relationship Id="rId7" Type="http://schemas.openxmlformats.org/officeDocument/2006/relationships/image" Target="../media/image23.svg"/><Relationship Id="rId12" Type="http://schemas.openxmlformats.org/officeDocument/2006/relationships/image" Target="../media/image108.png"/><Relationship Id="rId17" Type="http://schemas.openxmlformats.org/officeDocument/2006/relationships/image" Target="../media/image112.png"/><Relationship Id="rId25" Type="http://schemas.openxmlformats.org/officeDocument/2006/relationships/image" Target="../media/image94.png"/><Relationship Id="rId2" Type="http://schemas.openxmlformats.org/officeDocument/2006/relationships/audio" Target="../media/media42.m4a"/><Relationship Id="rId16" Type="http://schemas.openxmlformats.org/officeDocument/2006/relationships/image" Target="../media/image111.png"/><Relationship Id="rId20" Type="http://schemas.openxmlformats.org/officeDocument/2006/relationships/image" Target="../media/image92.png"/><Relationship Id="rId29" Type="http://schemas.openxmlformats.org/officeDocument/2006/relationships/image" Target="../media/image119.png"/><Relationship Id="rId1" Type="http://schemas.microsoft.com/office/2007/relationships/media" Target="../media/media42.m4a"/><Relationship Id="rId6" Type="http://schemas.openxmlformats.org/officeDocument/2006/relationships/image" Target="../media/image22.png"/><Relationship Id="rId11" Type="http://schemas.openxmlformats.org/officeDocument/2006/relationships/image" Target="../media/image52.svg"/><Relationship Id="rId24" Type="http://schemas.openxmlformats.org/officeDocument/2006/relationships/image" Target="../media/image20.jpeg"/><Relationship Id="rId32" Type="http://schemas.openxmlformats.org/officeDocument/2006/relationships/image" Target="../media/image15.png"/><Relationship Id="rId5" Type="http://schemas.openxmlformats.org/officeDocument/2006/relationships/image" Target="../media/image660.png"/><Relationship Id="rId15" Type="http://schemas.openxmlformats.org/officeDocument/2006/relationships/image" Target="../media/image110.png"/><Relationship Id="rId23" Type="http://schemas.openxmlformats.org/officeDocument/2006/relationships/image" Target="../media/image116.png"/><Relationship Id="rId28" Type="http://schemas.openxmlformats.org/officeDocument/2006/relationships/image" Target="../media/image118.png"/><Relationship Id="rId10" Type="http://schemas.openxmlformats.org/officeDocument/2006/relationships/image" Target="../media/image51.png"/><Relationship Id="rId19" Type="http://schemas.openxmlformats.org/officeDocument/2006/relationships/image" Target="../media/image114.png"/><Relationship Id="rId31" Type="http://schemas.openxmlformats.org/officeDocument/2006/relationships/image" Target="../media/image121.png"/><Relationship Id="rId4" Type="http://schemas.openxmlformats.org/officeDocument/2006/relationships/notesSlide" Target="../notesSlides/notesSlide43.xml"/><Relationship Id="rId9" Type="http://schemas.openxmlformats.org/officeDocument/2006/relationships/image" Target="../media/image50.svg"/><Relationship Id="rId14" Type="http://schemas.openxmlformats.org/officeDocument/2006/relationships/image" Target="../media/image109.png"/><Relationship Id="rId22" Type="http://schemas.openxmlformats.org/officeDocument/2006/relationships/image" Target="../media/image115.png"/><Relationship Id="rId27" Type="http://schemas.openxmlformats.org/officeDocument/2006/relationships/image" Target="../media/image670.png"/><Relationship Id="rId30" Type="http://schemas.openxmlformats.org/officeDocument/2006/relationships/image" Target="../media/image120.png"/></Relationships>
</file>

<file path=ppt/slides/_rels/slide44.xml.rels><?xml version="1.0" encoding="UTF-8" standalone="yes"?>
<Relationships xmlns="http://schemas.openxmlformats.org/package/2006/relationships"><Relationship Id="rId26" Type="http://schemas.openxmlformats.org/officeDocument/2006/relationships/image" Target="../media/image122.png"/><Relationship Id="rId39" Type="http://schemas.openxmlformats.org/officeDocument/2006/relationships/image" Target="../media/image124.png"/><Relationship Id="rId13" Type="http://schemas.openxmlformats.org/officeDocument/2006/relationships/image" Target="../media/image219.png"/><Relationship Id="rId3" Type="http://schemas.openxmlformats.org/officeDocument/2006/relationships/slideLayout" Target="../slideLayouts/slideLayout6.xml"/><Relationship Id="rId34" Type="http://schemas.openxmlformats.org/officeDocument/2006/relationships/image" Target="../media/image112.png"/><Relationship Id="rId42" Type="http://schemas.openxmlformats.org/officeDocument/2006/relationships/image" Target="../media/image126.png"/><Relationship Id="rId47" Type="http://schemas.openxmlformats.org/officeDocument/2006/relationships/image" Target="../media/image15.png"/><Relationship Id="rId25" Type="http://schemas.openxmlformats.org/officeDocument/2006/relationships/image" Target="../media/image226.png"/><Relationship Id="rId33" Type="http://schemas.openxmlformats.org/officeDocument/2006/relationships/image" Target="../media/image110.png"/><Relationship Id="rId38" Type="http://schemas.openxmlformats.org/officeDocument/2006/relationships/image" Target="../media/image20.jpeg"/><Relationship Id="rId46" Type="http://schemas.openxmlformats.org/officeDocument/2006/relationships/image" Target="../media/image121.png"/><Relationship Id="rId2" Type="http://schemas.openxmlformats.org/officeDocument/2006/relationships/audio" Target="../media/media43.m4a"/><Relationship Id="rId29" Type="http://schemas.openxmlformats.org/officeDocument/2006/relationships/image" Target="../media/image49.png"/><Relationship Id="rId41" Type="http://schemas.openxmlformats.org/officeDocument/2006/relationships/image" Target="../media/image217.png"/><Relationship Id="rId16" Type="http://schemas.openxmlformats.org/officeDocument/2006/relationships/image" Target="../media/image670.png"/><Relationship Id="rId1" Type="http://schemas.microsoft.com/office/2007/relationships/media" Target="../media/media43.m4a"/><Relationship Id="rId32" Type="http://schemas.openxmlformats.org/officeDocument/2006/relationships/image" Target="../media/image52.svg"/><Relationship Id="rId37" Type="http://schemas.openxmlformats.org/officeDocument/2006/relationships/image" Target="../media/image117.png"/><Relationship Id="rId40" Type="http://schemas.openxmlformats.org/officeDocument/2006/relationships/image" Target="../media/image125.png"/><Relationship Id="rId45" Type="http://schemas.openxmlformats.org/officeDocument/2006/relationships/image" Target="../media/image119.png"/><Relationship Id="rId28" Type="http://schemas.openxmlformats.org/officeDocument/2006/relationships/image" Target="../media/image23.svg"/><Relationship Id="rId36" Type="http://schemas.openxmlformats.org/officeDocument/2006/relationships/image" Target="../media/image93.svg"/><Relationship Id="rId31" Type="http://schemas.openxmlformats.org/officeDocument/2006/relationships/image" Target="../media/image51.png"/><Relationship Id="rId10" Type="http://schemas.openxmlformats.org/officeDocument/2006/relationships/image" Target="../media/image213.png"/><Relationship Id="rId44" Type="http://schemas.openxmlformats.org/officeDocument/2006/relationships/image" Target="../media/image128.png"/><Relationship Id="rId4" Type="http://schemas.openxmlformats.org/officeDocument/2006/relationships/notesSlide" Target="../notesSlides/notesSlide44.xml"/><Relationship Id="rId27" Type="http://schemas.openxmlformats.org/officeDocument/2006/relationships/image" Target="../media/image22.png"/><Relationship Id="rId30" Type="http://schemas.openxmlformats.org/officeDocument/2006/relationships/image" Target="../media/image50.svg"/><Relationship Id="rId35" Type="http://schemas.openxmlformats.org/officeDocument/2006/relationships/image" Target="../media/image92.png"/><Relationship Id="rId43" Type="http://schemas.openxmlformats.org/officeDocument/2006/relationships/image" Target="../media/image127.png"/><Relationship Id="rId14" Type="http://schemas.openxmlformats.org/officeDocument/2006/relationships/image" Target="../media/image661.png"/></Relationships>
</file>

<file path=ppt/slides/_rels/slide4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92.png"/><Relationship Id="rId18" Type="http://schemas.openxmlformats.org/officeDocument/2006/relationships/image" Target="../media/image197.png"/><Relationship Id="rId26" Type="http://schemas.openxmlformats.org/officeDocument/2006/relationships/image" Target="../media/image224.png"/><Relationship Id="rId3" Type="http://schemas.openxmlformats.org/officeDocument/2006/relationships/slideLayout" Target="../slideLayouts/slideLayout6.xml"/><Relationship Id="rId21" Type="http://schemas.openxmlformats.org/officeDocument/2006/relationships/image" Target="../media/image203.png"/><Relationship Id="rId7" Type="http://schemas.openxmlformats.org/officeDocument/2006/relationships/image" Target="../media/image49.png"/><Relationship Id="rId12" Type="http://schemas.openxmlformats.org/officeDocument/2006/relationships/image" Target="../media/image195.png"/><Relationship Id="rId17" Type="http://schemas.openxmlformats.org/officeDocument/2006/relationships/image" Target="../media/image226.png"/><Relationship Id="rId25" Type="http://schemas.openxmlformats.org/officeDocument/2006/relationships/image" Target="../media/image130.png"/><Relationship Id="rId2" Type="http://schemas.openxmlformats.org/officeDocument/2006/relationships/audio" Target="../media/media44.m4a"/><Relationship Id="rId16" Type="http://schemas.openxmlformats.org/officeDocument/2006/relationships/image" Target="../media/image207.png"/><Relationship Id="rId20" Type="http://schemas.openxmlformats.org/officeDocument/2006/relationships/image" Target="../media/image219.png"/><Relationship Id="rId29" Type="http://schemas.openxmlformats.org/officeDocument/2006/relationships/image" Target="../media/image123.png"/><Relationship Id="rId1" Type="http://schemas.microsoft.com/office/2007/relationships/media" Target="../media/media44.m4a"/><Relationship Id="rId6" Type="http://schemas.openxmlformats.org/officeDocument/2006/relationships/image" Target="../media/image23.svg"/><Relationship Id="rId11" Type="http://schemas.openxmlformats.org/officeDocument/2006/relationships/image" Target="../media/image194.png"/><Relationship Id="rId24" Type="http://schemas.openxmlformats.org/officeDocument/2006/relationships/image" Target="../media/image129.png"/><Relationship Id="rId5" Type="http://schemas.openxmlformats.org/officeDocument/2006/relationships/image" Target="../media/image22.png"/><Relationship Id="rId15" Type="http://schemas.openxmlformats.org/officeDocument/2006/relationships/image" Target="../media/image223.png"/><Relationship Id="rId23" Type="http://schemas.openxmlformats.org/officeDocument/2006/relationships/image" Target="../media/image231.png"/><Relationship Id="rId28" Type="http://schemas.openxmlformats.org/officeDocument/2006/relationships/image" Target="../media/image20.jpeg"/><Relationship Id="rId10" Type="http://schemas.openxmlformats.org/officeDocument/2006/relationships/image" Target="../media/image52.svg"/><Relationship Id="rId19" Type="http://schemas.openxmlformats.org/officeDocument/2006/relationships/image" Target="../media/image217.png"/><Relationship Id="rId4" Type="http://schemas.openxmlformats.org/officeDocument/2006/relationships/notesSlide" Target="../notesSlides/notesSlide45.xml"/><Relationship Id="rId9" Type="http://schemas.openxmlformats.org/officeDocument/2006/relationships/image" Target="../media/image51.png"/><Relationship Id="rId14" Type="http://schemas.openxmlformats.org/officeDocument/2006/relationships/image" Target="../media/image93.svg"/><Relationship Id="rId22" Type="http://schemas.openxmlformats.org/officeDocument/2006/relationships/image" Target="../media/image230.png"/><Relationship Id="rId27" Type="http://schemas.openxmlformats.org/officeDocument/2006/relationships/image" Target="../media/image208.png"/><Relationship Id="rId30" Type="http://schemas.openxmlformats.org/officeDocument/2006/relationships/image" Target="../media/image15.png"/></Relationships>
</file>

<file path=ppt/slides/_rels/slide4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92.png"/><Relationship Id="rId18" Type="http://schemas.openxmlformats.org/officeDocument/2006/relationships/image" Target="../media/image197.png"/><Relationship Id="rId26" Type="http://schemas.openxmlformats.org/officeDocument/2006/relationships/image" Target="../media/image661.png"/><Relationship Id="rId3" Type="http://schemas.openxmlformats.org/officeDocument/2006/relationships/slideLayout" Target="../slideLayouts/slideLayout6.xml"/><Relationship Id="rId21" Type="http://schemas.openxmlformats.org/officeDocument/2006/relationships/image" Target="../media/image203.png"/><Relationship Id="rId7" Type="http://schemas.openxmlformats.org/officeDocument/2006/relationships/image" Target="../media/image49.png"/><Relationship Id="rId12" Type="http://schemas.openxmlformats.org/officeDocument/2006/relationships/image" Target="../media/image195.png"/><Relationship Id="rId17" Type="http://schemas.openxmlformats.org/officeDocument/2006/relationships/image" Target="../media/image226.png"/><Relationship Id="rId25" Type="http://schemas.openxmlformats.org/officeDocument/2006/relationships/image" Target="../media/image142.png"/><Relationship Id="rId2" Type="http://schemas.openxmlformats.org/officeDocument/2006/relationships/audio" Target="../media/media45.m4a"/><Relationship Id="rId16" Type="http://schemas.openxmlformats.org/officeDocument/2006/relationships/image" Target="../media/image133.png"/><Relationship Id="rId20" Type="http://schemas.openxmlformats.org/officeDocument/2006/relationships/image" Target="../media/image219.png"/><Relationship Id="rId29" Type="http://schemas.openxmlformats.org/officeDocument/2006/relationships/image" Target="../media/image131.png"/><Relationship Id="rId1" Type="http://schemas.microsoft.com/office/2007/relationships/media" Target="../media/media45.m4a"/><Relationship Id="rId6" Type="http://schemas.openxmlformats.org/officeDocument/2006/relationships/image" Target="../media/image23.svg"/><Relationship Id="rId11" Type="http://schemas.openxmlformats.org/officeDocument/2006/relationships/image" Target="../media/image194.png"/><Relationship Id="rId24" Type="http://schemas.openxmlformats.org/officeDocument/2006/relationships/image" Target="../media/image134.png"/><Relationship Id="rId5" Type="http://schemas.openxmlformats.org/officeDocument/2006/relationships/image" Target="../media/image22.png"/><Relationship Id="rId15" Type="http://schemas.openxmlformats.org/officeDocument/2006/relationships/image" Target="../media/image132.png"/><Relationship Id="rId23" Type="http://schemas.openxmlformats.org/officeDocument/2006/relationships/image" Target="../media/image231.png"/><Relationship Id="rId28" Type="http://schemas.openxmlformats.org/officeDocument/2006/relationships/image" Target="../media/image20.jpeg"/><Relationship Id="rId10" Type="http://schemas.openxmlformats.org/officeDocument/2006/relationships/image" Target="../media/image52.svg"/><Relationship Id="rId19" Type="http://schemas.openxmlformats.org/officeDocument/2006/relationships/image" Target="../media/image217.png"/><Relationship Id="rId4" Type="http://schemas.openxmlformats.org/officeDocument/2006/relationships/notesSlide" Target="../notesSlides/notesSlide46.xml"/><Relationship Id="rId9" Type="http://schemas.openxmlformats.org/officeDocument/2006/relationships/image" Target="../media/image51.png"/><Relationship Id="rId14" Type="http://schemas.openxmlformats.org/officeDocument/2006/relationships/image" Target="../media/image93.svg"/><Relationship Id="rId22" Type="http://schemas.openxmlformats.org/officeDocument/2006/relationships/image" Target="../media/image230.png"/><Relationship Id="rId27" Type="http://schemas.openxmlformats.org/officeDocument/2006/relationships/image" Target="../media/image670.png"/><Relationship Id="rId30" Type="http://schemas.openxmlformats.org/officeDocument/2006/relationships/image" Target="../media/image15.png"/></Relationships>
</file>

<file path=ppt/slides/_rels/slide47.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239.png"/><Relationship Id="rId26" Type="http://schemas.openxmlformats.org/officeDocument/2006/relationships/image" Target="../media/image247.png"/><Relationship Id="rId3" Type="http://schemas.openxmlformats.org/officeDocument/2006/relationships/slideLayout" Target="../slideLayouts/slideLayout6.xml"/><Relationship Id="rId21" Type="http://schemas.openxmlformats.org/officeDocument/2006/relationships/image" Target="../media/image258.png"/><Relationship Id="rId34" Type="http://schemas.openxmlformats.org/officeDocument/2006/relationships/image" Target="../media/image255.png"/><Relationship Id="rId7" Type="http://schemas.openxmlformats.org/officeDocument/2006/relationships/image" Target="../media/image49.png"/><Relationship Id="rId12" Type="http://schemas.openxmlformats.org/officeDocument/2006/relationships/image" Target="../media/image850.png"/><Relationship Id="rId17" Type="http://schemas.openxmlformats.org/officeDocument/2006/relationships/image" Target="../media/image238.png"/><Relationship Id="rId25" Type="http://schemas.openxmlformats.org/officeDocument/2006/relationships/image" Target="../media/image246.png"/><Relationship Id="rId33" Type="http://schemas.openxmlformats.org/officeDocument/2006/relationships/image" Target="../media/image254.png"/><Relationship Id="rId2" Type="http://schemas.openxmlformats.org/officeDocument/2006/relationships/audio" Target="../media/media46.m4a"/><Relationship Id="rId16" Type="http://schemas.openxmlformats.org/officeDocument/2006/relationships/image" Target="../media/image870.png"/><Relationship Id="rId20" Type="http://schemas.openxmlformats.org/officeDocument/2006/relationships/image" Target="../media/image1160.png"/><Relationship Id="rId29" Type="http://schemas.openxmlformats.org/officeDocument/2006/relationships/image" Target="../media/image93.png"/><Relationship Id="rId1" Type="http://schemas.microsoft.com/office/2007/relationships/media" Target="../media/media46.m4a"/><Relationship Id="rId6" Type="http://schemas.openxmlformats.org/officeDocument/2006/relationships/image" Target="../media/image23.svg"/><Relationship Id="rId11" Type="http://schemas.openxmlformats.org/officeDocument/2006/relationships/image" Target="../media/image840.png"/><Relationship Id="rId24" Type="http://schemas.openxmlformats.org/officeDocument/2006/relationships/image" Target="../media/image245.png"/><Relationship Id="rId32" Type="http://schemas.openxmlformats.org/officeDocument/2006/relationships/image" Target="../media/image950.png"/><Relationship Id="rId5" Type="http://schemas.openxmlformats.org/officeDocument/2006/relationships/image" Target="../media/image22.png"/><Relationship Id="rId15" Type="http://schemas.openxmlformats.org/officeDocument/2006/relationships/image" Target="../media/image860.png"/><Relationship Id="rId23" Type="http://schemas.openxmlformats.org/officeDocument/2006/relationships/image" Target="../media/image260.png"/><Relationship Id="rId28" Type="http://schemas.openxmlformats.org/officeDocument/2006/relationships/image" Target="../media/image920.png"/><Relationship Id="rId36" Type="http://schemas.openxmlformats.org/officeDocument/2006/relationships/image" Target="../media/image15.png"/><Relationship Id="rId10" Type="http://schemas.openxmlformats.org/officeDocument/2006/relationships/image" Target="../media/image52.svg"/><Relationship Id="rId19" Type="http://schemas.openxmlformats.org/officeDocument/2006/relationships/image" Target="../media/image1150.png"/><Relationship Id="rId31" Type="http://schemas.openxmlformats.org/officeDocument/2006/relationships/image" Target="../media/image940.png"/><Relationship Id="rId4" Type="http://schemas.openxmlformats.org/officeDocument/2006/relationships/notesSlide" Target="../notesSlides/notesSlide47.xml"/><Relationship Id="rId9" Type="http://schemas.openxmlformats.org/officeDocument/2006/relationships/image" Target="../media/image51.png"/><Relationship Id="rId14" Type="http://schemas.openxmlformats.org/officeDocument/2006/relationships/image" Target="../media/image93.svg"/><Relationship Id="rId22" Type="http://schemas.openxmlformats.org/officeDocument/2006/relationships/image" Target="../media/image1170.png"/><Relationship Id="rId27" Type="http://schemas.openxmlformats.org/officeDocument/2006/relationships/image" Target="../media/image910.png"/><Relationship Id="rId30" Type="http://schemas.openxmlformats.org/officeDocument/2006/relationships/image" Target="../media/image251.png"/><Relationship Id="rId35" Type="http://schemas.openxmlformats.org/officeDocument/2006/relationships/image" Target="../media/image20.jpeg"/><Relationship Id="rId8" Type="http://schemas.openxmlformats.org/officeDocument/2006/relationships/image" Target="../media/image50.sv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0.jpeg"/><Relationship Id="rId5" Type="http://schemas.openxmlformats.org/officeDocument/2006/relationships/hyperlink" Target="https://github.com/zoom/zoom-e2e-whitepaper" TargetMode="Externa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Layout" Target="../slideLayouts/slideLayout9.xml"/><Relationship Id="rId7" Type="http://schemas.openxmlformats.org/officeDocument/2006/relationships/image" Target="../media/image20.jpe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hyperlink" Target="https://mang-zhao.github.io/" TargetMode="External"/><Relationship Id="rId5" Type="http://schemas.openxmlformats.org/officeDocument/2006/relationships/hyperlink" Target="mailto:mang.zhao@cispa.de" TargetMode="External"/><Relationship Id="rId10" Type="http://schemas.openxmlformats.org/officeDocument/2006/relationships/image" Target="../media/image15.png"/><Relationship Id="rId4" Type="http://schemas.openxmlformats.org/officeDocument/2006/relationships/notesSlide" Target="../notesSlides/notesSlide49.xml"/><Relationship Id="rId9" Type="http://schemas.openxmlformats.org/officeDocument/2006/relationships/image" Target="../media/image157.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jpe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hyperlink" Target="https://eprint.iacr.org/2023/1243" TargetMode="External"/><Relationship Id="rId13" Type="http://schemas.openxmlformats.org/officeDocument/2006/relationships/image" Target="../media/image160.png"/><Relationship Id="rId3" Type="http://schemas.openxmlformats.org/officeDocument/2006/relationships/slideLayout" Target="../slideLayouts/slideLayout9.xml"/><Relationship Id="rId7" Type="http://schemas.openxmlformats.org/officeDocument/2006/relationships/image" Target="../media/image20.jpeg"/><Relationship Id="rId12" Type="http://schemas.openxmlformats.org/officeDocument/2006/relationships/image" Target="../media/image159.svg"/><Relationship Id="rId17" Type="http://schemas.openxmlformats.org/officeDocument/2006/relationships/image" Target="../media/image15.png"/><Relationship Id="rId2" Type="http://schemas.openxmlformats.org/officeDocument/2006/relationships/audio" Target="../media/media49.m4a"/><Relationship Id="rId16" Type="http://schemas.openxmlformats.org/officeDocument/2006/relationships/image" Target="../media/image14.jpeg"/><Relationship Id="rId1" Type="http://schemas.microsoft.com/office/2007/relationships/media" Target="../media/media49.m4a"/><Relationship Id="rId6" Type="http://schemas.openxmlformats.org/officeDocument/2006/relationships/hyperlink" Target="https://mang-zhao.github.io/" TargetMode="External"/><Relationship Id="rId11" Type="http://schemas.openxmlformats.org/officeDocument/2006/relationships/image" Target="../media/image158.png"/><Relationship Id="rId5" Type="http://schemas.openxmlformats.org/officeDocument/2006/relationships/hyperlink" Target="mailto:mang.zhao@cispa.de" TargetMode="External"/><Relationship Id="rId15" Type="http://schemas.openxmlformats.org/officeDocument/2006/relationships/image" Target="../media/image13.jpeg"/><Relationship Id="rId10" Type="http://schemas.openxmlformats.org/officeDocument/2006/relationships/image" Target="../media/image157.svg"/><Relationship Id="rId4" Type="http://schemas.openxmlformats.org/officeDocument/2006/relationships/notesSlide" Target="../notesSlides/notesSlide50.xml"/><Relationship Id="rId9" Type="http://schemas.openxmlformats.org/officeDocument/2006/relationships/image" Target="../media/image156.png"/><Relationship Id="rId14" Type="http://schemas.openxmlformats.org/officeDocument/2006/relationships/image" Target="../media/image12.jpeg"/></Relationships>
</file>

<file path=ppt/slides/_rels/slide51.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hyperlink" Target="mailto:mang.zhao@cispa.de" TargetMode="External"/><Relationship Id="rId7" Type="http://schemas.openxmlformats.org/officeDocument/2006/relationships/image" Target="../media/image156.pn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hyperlink" Target="https://eprint.iacr.org/2023/1243" TargetMode="External"/><Relationship Id="rId11" Type="http://schemas.openxmlformats.org/officeDocument/2006/relationships/image" Target="../media/image160.png"/><Relationship Id="rId5" Type="http://schemas.openxmlformats.org/officeDocument/2006/relationships/image" Target="../media/image20.jpeg"/><Relationship Id="rId10" Type="http://schemas.openxmlformats.org/officeDocument/2006/relationships/image" Target="../media/image159.svg"/><Relationship Id="rId4" Type="http://schemas.openxmlformats.org/officeDocument/2006/relationships/hyperlink" Target="https://mang-zhao.github.io/" TargetMode="External"/><Relationship Id="rId9" Type="http://schemas.openxmlformats.org/officeDocument/2006/relationships/image" Target="../media/image158.png"/></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hyperlink" Target="https://eprint.iacr.org/2023/1243"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51.png"/><Relationship Id="rId18" Type="http://schemas.openxmlformats.org/officeDocument/2006/relationships/image" Target="../media/image141.png"/><Relationship Id="rId26" Type="http://schemas.openxmlformats.org/officeDocument/2006/relationships/image" Target="../media/image149.png"/><Relationship Id="rId3" Type="http://schemas.openxmlformats.org/officeDocument/2006/relationships/image" Target="../media/image22.png"/><Relationship Id="rId21" Type="http://schemas.openxmlformats.org/officeDocument/2006/relationships/image" Target="../media/image144.png"/><Relationship Id="rId7" Type="http://schemas.openxmlformats.org/officeDocument/2006/relationships/image" Target="../media/image50.svg"/><Relationship Id="rId17" Type="http://schemas.openxmlformats.org/officeDocument/2006/relationships/image" Target="../media/image138.png"/><Relationship Id="rId25" Type="http://schemas.openxmlformats.org/officeDocument/2006/relationships/image" Target="../media/image148.png"/><Relationship Id="rId33" Type="http://schemas.openxmlformats.org/officeDocument/2006/relationships/image" Target="../media/image20.jpeg"/><Relationship Id="rId2" Type="http://schemas.openxmlformats.org/officeDocument/2006/relationships/notesSlide" Target="../notesSlides/notesSlide53.xml"/><Relationship Id="rId16" Type="http://schemas.openxmlformats.org/officeDocument/2006/relationships/image" Target="../media/image137.png"/><Relationship Id="rId20" Type="http://schemas.openxmlformats.org/officeDocument/2006/relationships/image" Target="../media/image143.png"/><Relationship Id="rId29"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136.png"/><Relationship Id="rId24" Type="http://schemas.openxmlformats.org/officeDocument/2006/relationships/image" Target="../media/image147.png"/><Relationship Id="rId32" Type="http://schemas.openxmlformats.org/officeDocument/2006/relationships/image" Target="../media/image155.png"/><Relationship Id="rId5" Type="http://schemas.openxmlformats.org/officeDocument/2006/relationships/image" Target="../media/image17.png"/><Relationship Id="rId15" Type="http://schemas.openxmlformats.org/officeDocument/2006/relationships/image" Target="../media/image140.png"/><Relationship Id="rId23" Type="http://schemas.openxmlformats.org/officeDocument/2006/relationships/image" Target="../media/image146.png"/><Relationship Id="rId28" Type="http://schemas.openxmlformats.org/officeDocument/2006/relationships/image" Target="../media/image151.png"/><Relationship Id="rId10" Type="http://schemas.openxmlformats.org/officeDocument/2006/relationships/image" Target="../media/image135.png"/><Relationship Id="rId19" Type="http://schemas.openxmlformats.org/officeDocument/2006/relationships/image" Target="../media/image1420.png"/><Relationship Id="rId31" Type="http://schemas.openxmlformats.org/officeDocument/2006/relationships/image" Target="../media/image154.png"/><Relationship Id="rId4" Type="http://schemas.openxmlformats.org/officeDocument/2006/relationships/image" Target="../media/image23.svg"/><Relationship Id="rId9" Type="http://schemas.openxmlformats.org/officeDocument/2006/relationships/image" Target="../media/image52.svg"/><Relationship Id="rId14" Type="http://schemas.openxmlformats.org/officeDocument/2006/relationships/image" Target="../media/image139.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53.png"/></Relationships>
</file>

<file path=ppt/slides/_rels/slide5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8.png"/><Relationship Id="rId18" Type="http://schemas.openxmlformats.org/officeDocument/2006/relationships/image" Target="../media/image216.png"/><Relationship Id="rId26" Type="http://schemas.openxmlformats.org/officeDocument/2006/relationships/image" Target="../media/image200.png"/><Relationship Id="rId3" Type="http://schemas.openxmlformats.org/officeDocument/2006/relationships/image" Target="../media/image22.png"/><Relationship Id="rId21" Type="http://schemas.openxmlformats.org/officeDocument/2006/relationships/image" Target="../media/image220.png"/><Relationship Id="rId7" Type="http://schemas.openxmlformats.org/officeDocument/2006/relationships/image" Target="../media/image51.png"/><Relationship Id="rId12" Type="http://schemas.openxmlformats.org/officeDocument/2006/relationships/image" Target="../media/image193.png"/><Relationship Id="rId17" Type="http://schemas.openxmlformats.org/officeDocument/2006/relationships/image" Target="../media/image214.png"/><Relationship Id="rId25" Type="http://schemas.openxmlformats.org/officeDocument/2006/relationships/image" Target="../media/image1990.png"/><Relationship Id="rId2" Type="http://schemas.openxmlformats.org/officeDocument/2006/relationships/notesSlide" Target="../notesSlides/notesSlide54.xml"/><Relationship Id="rId16" Type="http://schemas.openxmlformats.org/officeDocument/2006/relationships/image" Target="../media/image196.png"/><Relationship Id="rId20" Type="http://schemas.openxmlformats.org/officeDocument/2006/relationships/image" Target="../media/image93.sv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5.png"/><Relationship Id="rId24" Type="http://schemas.openxmlformats.org/officeDocument/2006/relationships/image" Target="../media/image1980.png"/><Relationship Id="rId5" Type="http://schemas.openxmlformats.org/officeDocument/2006/relationships/image" Target="../media/image49.png"/><Relationship Id="rId15" Type="http://schemas.openxmlformats.org/officeDocument/2006/relationships/image" Target="../media/image1950.png"/><Relationship Id="rId23" Type="http://schemas.openxmlformats.org/officeDocument/2006/relationships/image" Target="../media/image1970.png"/><Relationship Id="rId10" Type="http://schemas.openxmlformats.org/officeDocument/2006/relationships/image" Target="../media/image213.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12.png"/><Relationship Id="rId14" Type="http://schemas.openxmlformats.org/officeDocument/2006/relationships/image" Target="../media/image1940.png"/><Relationship Id="rId22" Type="http://schemas.openxmlformats.org/officeDocument/2006/relationships/image" Target="../media/image221.png"/><Relationship Id="rId27" Type="http://schemas.openxmlformats.org/officeDocument/2006/relationships/image" Target="../media/image20.jpeg"/></Relationships>
</file>

<file path=ppt/slides/_rels/slide5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8.png"/><Relationship Id="rId18" Type="http://schemas.openxmlformats.org/officeDocument/2006/relationships/image" Target="../media/image216.png"/><Relationship Id="rId26" Type="http://schemas.openxmlformats.org/officeDocument/2006/relationships/image" Target="../media/image200.png"/><Relationship Id="rId3" Type="http://schemas.openxmlformats.org/officeDocument/2006/relationships/image" Target="../media/image22.png"/><Relationship Id="rId21" Type="http://schemas.openxmlformats.org/officeDocument/2006/relationships/image" Target="../media/image220.png"/><Relationship Id="rId7" Type="http://schemas.openxmlformats.org/officeDocument/2006/relationships/image" Target="../media/image51.png"/><Relationship Id="rId12" Type="http://schemas.openxmlformats.org/officeDocument/2006/relationships/image" Target="../media/image193.png"/><Relationship Id="rId25" Type="http://schemas.openxmlformats.org/officeDocument/2006/relationships/image" Target="../media/image1990.png"/><Relationship Id="rId2" Type="http://schemas.openxmlformats.org/officeDocument/2006/relationships/notesSlide" Target="../notesSlides/notesSlide55.xml"/><Relationship Id="rId16" Type="http://schemas.openxmlformats.org/officeDocument/2006/relationships/image" Target="../media/image196.png"/><Relationship Id="rId20" Type="http://schemas.openxmlformats.org/officeDocument/2006/relationships/image" Target="../media/image93.svg"/><Relationship Id="rId29" Type="http://schemas.openxmlformats.org/officeDocument/2006/relationships/image" Target="../media/image2110.pn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5.png"/><Relationship Id="rId24" Type="http://schemas.openxmlformats.org/officeDocument/2006/relationships/image" Target="../media/image1980.png"/><Relationship Id="rId5" Type="http://schemas.openxmlformats.org/officeDocument/2006/relationships/image" Target="../media/image49.png"/><Relationship Id="rId15" Type="http://schemas.openxmlformats.org/officeDocument/2006/relationships/image" Target="../media/image1950.png"/><Relationship Id="rId23" Type="http://schemas.openxmlformats.org/officeDocument/2006/relationships/image" Target="../media/image1970.png"/><Relationship Id="rId28" Type="http://schemas.openxmlformats.org/officeDocument/2006/relationships/image" Target="../media/image2100.png"/><Relationship Id="rId19" Type="http://schemas.openxmlformats.org/officeDocument/2006/relationships/image" Target="../media/image92.png"/><Relationship Id="rId4" Type="http://schemas.openxmlformats.org/officeDocument/2006/relationships/image" Target="../media/image23.svg"/><Relationship Id="rId14" Type="http://schemas.openxmlformats.org/officeDocument/2006/relationships/image" Target="../media/image1940.png"/><Relationship Id="rId22" Type="http://schemas.openxmlformats.org/officeDocument/2006/relationships/image" Target="../media/image221.png"/><Relationship Id="rId27" Type="http://schemas.openxmlformats.org/officeDocument/2006/relationships/image" Target="../media/image2010.png"/><Relationship Id="rId30" Type="http://schemas.openxmlformats.org/officeDocument/2006/relationships/image" Target="../media/image20.jpeg"/></Relationships>
</file>

<file path=ppt/slides/_rels/slide5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90.png"/><Relationship Id="rId18" Type="http://schemas.openxmlformats.org/officeDocument/2006/relationships/image" Target="../media/image2220.png"/><Relationship Id="rId26" Type="http://schemas.openxmlformats.org/officeDocument/2006/relationships/image" Target="../media/image200.png"/><Relationship Id="rId3" Type="http://schemas.openxmlformats.org/officeDocument/2006/relationships/image" Target="../media/image22.png"/><Relationship Id="rId21" Type="http://schemas.openxmlformats.org/officeDocument/2006/relationships/image" Target="../media/image2230.png"/><Relationship Id="rId7" Type="http://schemas.openxmlformats.org/officeDocument/2006/relationships/image" Target="../media/image51.png"/><Relationship Id="rId12" Type="http://schemas.openxmlformats.org/officeDocument/2006/relationships/image" Target="../media/image193.png"/><Relationship Id="rId17" Type="http://schemas.openxmlformats.org/officeDocument/2006/relationships/image" Target="../media/image2110.png"/><Relationship Id="rId25" Type="http://schemas.openxmlformats.org/officeDocument/2006/relationships/image" Target="../media/image1990.png"/><Relationship Id="rId2" Type="http://schemas.openxmlformats.org/officeDocument/2006/relationships/notesSlide" Target="../notesSlides/notesSlide56.xml"/><Relationship Id="rId16" Type="http://schemas.openxmlformats.org/officeDocument/2006/relationships/image" Target="../media/image196.png"/><Relationship Id="rId20" Type="http://schemas.openxmlformats.org/officeDocument/2006/relationships/image" Target="../media/image93.sv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70.png"/><Relationship Id="rId24" Type="http://schemas.openxmlformats.org/officeDocument/2006/relationships/image" Target="../media/image1980.png"/><Relationship Id="rId5" Type="http://schemas.openxmlformats.org/officeDocument/2006/relationships/image" Target="../media/image49.png"/><Relationship Id="rId15" Type="http://schemas.openxmlformats.org/officeDocument/2006/relationships/image" Target="../media/image1950.png"/><Relationship Id="rId23" Type="http://schemas.openxmlformats.org/officeDocument/2006/relationships/image" Target="../media/image1970.png"/><Relationship Id="rId10" Type="http://schemas.openxmlformats.org/officeDocument/2006/relationships/image" Target="../media/image2100.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010.png"/><Relationship Id="rId14" Type="http://schemas.openxmlformats.org/officeDocument/2006/relationships/image" Target="../media/image1940.png"/><Relationship Id="rId22" Type="http://schemas.openxmlformats.org/officeDocument/2006/relationships/image" Target="../media/image2240.png"/><Relationship Id="rId27" Type="http://schemas.openxmlformats.org/officeDocument/2006/relationships/image" Target="../media/image20.jpeg"/></Relationships>
</file>

<file path=ppt/slides/_rels/slide5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90.png"/><Relationship Id="rId18" Type="http://schemas.openxmlformats.org/officeDocument/2006/relationships/image" Target="../media/image2220.png"/><Relationship Id="rId26" Type="http://schemas.openxmlformats.org/officeDocument/2006/relationships/image" Target="../media/image2300.png"/><Relationship Id="rId3" Type="http://schemas.openxmlformats.org/officeDocument/2006/relationships/image" Target="../media/image22.png"/><Relationship Id="rId21" Type="http://schemas.openxmlformats.org/officeDocument/2006/relationships/image" Target="../media/image2230.png"/><Relationship Id="rId7" Type="http://schemas.openxmlformats.org/officeDocument/2006/relationships/image" Target="../media/image51.png"/><Relationship Id="rId12" Type="http://schemas.openxmlformats.org/officeDocument/2006/relationships/image" Target="../media/image193.png"/><Relationship Id="rId17" Type="http://schemas.openxmlformats.org/officeDocument/2006/relationships/image" Target="../media/image2110.png"/><Relationship Id="rId25" Type="http://schemas.openxmlformats.org/officeDocument/2006/relationships/image" Target="../media/image229.png"/><Relationship Id="rId2" Type="http://schemas.openxmlformats.org/officeDocument/2006/relationships/notesSlide" Target="../notesSlides/notesSlide57.xml"/><Relationship Id="rId16" Type="http://schemas.openxmlformats.org/officeDocument/2006/relationships/image" Target="../media/image2260.png"/><Relationship Id="rId20" Type="http://schemas.openxmlformats.org/officeDocument/2006/relationships/image" Target="../media/image93.sv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70.png"/><Relationship Id="rId24" Type="http://schemas.openxmlformats.org/officeDocument/2006/relationships/image" Target="../media/image2281.png"/><Relationship Id="rId5" Type="http://schemas.openxmlformats.org/officeDocument/2006/relationships/image" Target="../media/image49.png"/><Relationship Id="rId15" Type="http://schemas.openxmlformats.org/officeDocument/2006/relationships/image" Target="../media/image1950.png"/><Relationship Id="rId23" Type="http://schemas.openxmlformats.org/officeDocument/2006/relationships/image" Target="../media/image2271.png"/><Relationship Id="rId10" Type="http://schemas.openxmlformats.org/officeDocument/2006/relationships/image" Target="../media/image2100.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010.png"/><Relationship Id="rId14" Type="http://schemas.openxmlformats.org/officeDocument/2006/relationships/image" Target="../media/image225.png"/><Relationship Id="rId22" Type="http://schemas.openxmlformats.org/officeDocument/2006/relationships/image" Target="../media/image2240.png"/><Relationship Id="rId27" Type="http://schemas.openxmlformats.org/officeDocument/2006/relationships/image" Target="../media/image20.jpeg"/></Relationships>
</file>

<file path=ppt/slides/_rels/slide58.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18" Type="http://schemas.openxmlformats.org/officeDocument/2006/relationships/image" Target="../media/image560.png"/><Relationship Id="rId26" Type="http://schemas.openxmlformats.org/officeDocument/2006/relationships/image" Target="../media/image23.svg"/><Relationship Id="rId3" Type="http://schemas.openxmlformats.org/officeDocument/2006/relationships/image" Target="../media/image430.png"/><Relationship Id="rId21" Type="http://schemas.openxmlformats.org/officeDocument/2006/relationships/image" Target="../media/image33.svg"/><Relationship Id="rId7" Type="http://schemas.openxmlformats.org/officeDocument/2006/relationships/image" Target="../media/image164.svg"/><Relationship Id="rId12" Type="http://schemas.openxmlformats.org/officeDocument/2006/relationships/image" Target="../media/image169.png"/><Relationship Id="rId17" Type="http://schemas.openxmlformats.org/officeDocument/2006/relationships/image" Target="../media/image52.svg"/><Relationship Id="rId25" Type="http://schemas.openxmlformats.org/officeDocument/2006/relationships/image" Target="../media/image22.png"/><Relationship Id="rId2" Type="http://schemas.openxmlformats.org/officeDocument/2006/relationships/notesSlide" Target="../notesSlides/notesSlide58.xml"/><Relationship Id="rId16" Type="http://schemas.openxmlformats.org/officeDocument/2006/relationships/image" Target="../media/image51.png"/><Relationship Id="rId20" Type="http://schemas.openxmlformats.org/officeDocument/2006/relationships/image" Target="../media/image32.png"/><Relationship Id="rId29" Type="http://schemas.openxmlformats.org/officeDocument/2006/relationships/image" Target="../media/image630.png"/><Relationship Id="rId1" Type="http://schemas.openxmlformats.org/officeDocument/2006/relationships/slideLayout" Target="../slideLayouts/slideLayout7.xml"/><Relationship Id="rId6" Type="http://schemas.openxmlformats.org/officeDocument/2006/relationships/image" Target="../media/image163.png"/><Relationship Id="rId11" Type="http://schemas.openxmlformats.org/officeDocument/2006/relationships/image" Target="../media/image168.svg"/><Relationship Id="rId24" Type="http://schemas.openxmlformats.org/officeDocument/2006/relationships/image" Target="../media/image71.svg"/><Relationship Id="rId5" Type="http://schemas.openxmlformats.org/officeDocument/2006/relationships/image" Target="../media/image162.svg"/><Relationship Id="rId15" Type="http://schemas.openxmlformats.org/officeDocument/2006/relationships/image" Target="../media/image172.svg"/><Relationship Id="rId23" Type="http://schemas.openxmlformats.org/officeDocument/2006/relationships/image" Target="../media/image70.png"/><Relationship Id="rId28" Type="http://schemas.openxmlformats.org/officeDocument/2006/relationships/image" Target="../media/image620.png"/><Relationship Id="rId10" Type="http://schemas.openxmlformats.org/officeDocument/2006/relationships/image" Target="../media/image167.png"/><Relationship Id="rId19" Type="http://schemas.openxmlformats.org/officeDocument/2006/relationships/image" Target="../media/image570.png"/><Relationship Id="rId4" Type="http://schemas.openxmlformats.org/officeDocument/2006/relationships/image" Target="../media/image161.png"/><Relationship Id="rId9" Type="http://schemas.openxmlformats.org/officeDocument/2006/relationships/image" Target="../media/image166.svg"/><Relationship Id="rId14" Type="http://schemas.openxmlformats.org/officeDocument/2006/relationships/image" Target="../media/image171.png"/><Relationship Id="rId22" Type="http://schemas.openxmlformats.org/officeDocument/2006/relationships/image" Target="../media/image580.png"/><Relationship Id="rId27" Type="http://schemas.openxmlformats.org/officeDocument/2006/relationships/image" Target="../media/image610.png"/><Relationship Id="rId30" Type="http://schemas.openxmlformats.org/officeDocument/2006/relationships/image" Target="../media/image20.jpeg"/></Relationships>
</file>

<file path=ppt/slides/_rels/slide59.xml.rels><?xml version="1.0" encoding="UTF-8" standalone="yes"?>
<Relationships xmlns="http://schemas.openxmlformats.org/package/2006/relationships"><Relationship Id="rId13" Type="http://schemas.openxmlformats.org/officeDocument/2006/relationships/image" Target="../media/image236.png"/><Relationship Id="rId18" Type="http://schemas.openxmlformats.org/officeDocument/2006/relationships/image" Target="../media/image241.png"/><Relationship Id="rId26" Type="http://schemas.openxmlformats.org/officeDocument/2006/relationships/image" Target="../media/image249.png"/><Relationship Id="rId3" Type="http://schemas.openxmlformats.org/officeDocument/2006/relationships/image" Target="../media/image22.png"/><Relationship Id="rId21" Type="http://schemas.openxmlformats.org/officeDocument/2006/relationships/image" Target="../media/image244.png"/><Relationship Id="rId7" Type="http://schemas.openxmlformats.org/officeDocument/2006/relationships/image" Target="../media/image51.png"/><Relationship Id="rId12" Type="http://schemas.openxmlformats.org/officeDocument/2006/relationships/image" Target="../media/image93.svg"/><Relationship Id="rId17" Type="http://schemas.openxmlformats.org/officeDocument/2006/relationships/image" Target="../media/image240.png"/><Relationship Id="rId25" Type="http://schemas.openxmlformats.org/officeDocument/2006/relationships/image" Target="../media/image248.png"/><Relationship Id="rId33" Type="http://schemas.openxmlformats.org/officeDocument/2006/relationships/image" Target="../media/image20.jpeg"/><Relationship Id="rId2" Type="http://schemas.openxmlformats.org/officeDocument/2006/relationships/notesSlide" Target="../notesSlides/notesSlide59.xml"/><Relationship Id="rId16" Type="http://schemas.openxmlformats.org/officeDocument/2006/relationships/image" Target="../media/image239.png"/><Relationship Id="rId20" Type="http://schemas.openxmlformats.org/officeDocument/2006/relationships/image" Target="../media/image243.png"/><Relationship Id="rId29" Type="http://schemas.openxmlformats.org/officeDocument/2006/relationships/image" Target="../media/image252.pn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92.png"/><Relationship Id="rId24" Type="http://schemas.openxmlformats.org/officeDocument/2006/relationships/image" Target="../media/image247.png"/><Relationship Id="rId32" Type="http://schemas.openxmlformats.org/officeDocument/2006/relationships/image" Target="../media/image255.png"/><Relationship Id="rId5" Type="http://schemas.openxmlformats.org/officeDocument/2006/relationships/image" Target="../media/image49.png"/><Relationship Id="rId15" Type="http://schemas.openxmlformats.org/officeDocument/2006/relationships/image" Target="../media/image238.png"/><Relationship Id="rId23" Type="http://schemas.openxmlformats.org/officeDocument/2006/relationships/image" Target="../media/image246.png"/><Relationship Id="rId28" Type="http://schemas.openxmlformats.org/officeDocument/2006/relationships/image" Target="../media/image251.png"/><Relationship Id="rId10" Type="http://schemas.openxmlformats.org/officeDocument/2006/relationships/image" Target="../media/image235.png"/><Relationship Id="rId19" Type="http://schemas.openxmlformats.org/officeDocument/2006/relationships/image" Target="../media/image242.png"/><Relationship Id="rId31" Type="http://schemas.openxmlformats.org/officeDocument/2006/relationships/image" Target="../media/image254.png"/><Relationship Id="rId4" Type="http://schemas.openxmlformats.org/officeDocument/2006/relationships/image" Target="../media/image23.svg"/><Relationship Id="rId9" Type="http://schemas.openxmlformats.org/officeDocument/2006/relationships/image" Target="../media/image234.png"/><Relationship Id="rId14" Type="http://schemas.openxmlformats.org/officeDocument/2006/relationships/image" Target="../media/image237.png"/><Relationship Id="rId22" Type="http://schemas.openxmlformats.org/officeDocument/2006/relationships/image" Target="../media/image245.png"/><Relationship Id="rId27" Type="http://schemas.openxmlformats.org/officeDocument/2006/relationships/image" Target="../media/image250.png"/><Relationship Id="rId30" Type="http://schemas.openxmlformats.org/officeDocument/2006/relationships/image" Target="../media/image253.png"/><Relationship Id="rId8" Type="http://schemas.openxmlformats.org/officeDocument/2006/relationships/image" Target="../media/image52.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3.jpeg"/><Relationship Id="rId12"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11" Type="http://schemas.openxmlformats.org/officeDocument/2006/relationships/image" Target="../media/image12.jpeg"/><Relationship Id="rId5" Type="http://schemas.openxmlformats.org/officeDocument/2006/relationships/image" Target="../media/image20.jpeg"/><Relationship Id="rId10" Type="http://schemas.openxmlformats.org/officeDocument/2006/relationships/image" Target="../media/image23.svg"/><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13" Type="http://schemas.openxmlformats.org/officeDocument/2006/relationships/image" Target="../media/image236.png"/><Relationship Id="rId18" Type="http://schemas.openxmlformats.org/officeDocument/2006/relationships/image" Target="../media/image257.png"/><Relationship Id="rId26" Type="http://schemas.openxmlformats.org/officeDocument/2006/relationships/image" Target="../media/image249.png"/><Relationship Id="rId3" Type="http://schemas.openxmlformats.org/officeDocument/2006/relationships/image" Target="../media/image22.png"/><Relationship Id="rId21" Type="http://schemas.openxmlformats.org/officeDocument/2006/relationships/image" Target="../media/image260.png"/><Relationship Id="rId7" Type="http://schemas.openxmlformats.org/officeDocument/2006/relationships/image" Target="../media/image51.png"/><Relationship Id="rId12" Type="http://schemas.openxmlformats.org/officeDocument/2006/relationships/image" Target="../media/image93.svg"/><Relationship Id="rId17" Type="http://schemas.openxmlformats.org/officeDocument/2006/relationships/image" Target="../media/image256.png"/><Relationship Id="rId25" Type="http://schemas.openxmlformats.org/officeDocument/2006/relationships/image" Target="../media/image248.png"/><Relationship Id="rId33" Type="http://schemas.openxmlformats.org/officeDocument/2006/relationships/image" Target="../media/image20.jpeg"/><Relationship Id="rId2" Type="http://schemas.openxmlformats.org/officeDocument/2006/relationships/notesSlide" Target="../notesSlides/notesSlide60.xml"/><Relationship Id="rId16" Type="http://schemas.openxmlformats.org/officeDocument/2006/relationships/image" Target="../media/image239.png"/><Relationship Id="rId20" Type="http://schemas.openxmlformats.org/officeDocument/2006/relationships/image" Target="../media/image259.png"/><Relationship Id="rId29" Type="http://schemas.openxmlformats.org/officeDocument/2006/relationships/image" Target="../media/image252.pn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92.png"/><Relationship Id="rId24" Type="http://schemas.openxmlformats.org/officeDocument/2006/relationships/image" Target="../media/image247.png"/><Relationship Id="rId32" Type="http://schemas.openxmlformats.org/officeDocument/2006/relationships/image" Target="../media/image255.png"/><Relationship Id="rId5" Type="http://schemas.openxmlformats.org/officeDocument/2006/relationships/image" Target="../media/image49.png"/><Relationship Id="rId15" Type="http://schemas.openxmlformats.org/officeDocument/2006/relationships/image" Target="../media/image238.png"/><Relationship Id="rId23" Type="http://schemas.openxmlformats.org/officeDocument/2006/relationships/image" Target="../media/image246.png"/><Relationship Id="rId28" Type="http://schemas.openxmlformats.org/officeDocument/2006/relationships/image" Target="../media/image251.png"/><Relationship Id="rId10" Type="http://schemas.openxmlformats.org/officeDocument/2006/relationships/image" Target="../media/image235.png"/><Relationship Id="rId19" Type="http://schemas.openxmlformats.org/officeDocument/2006/relationships/image" Target="../media/image258.png"/><Relationship Id="rId31" Type="http://schemas.openxmlformats.org/officeDocument/2006/relationships/image" Target="../media/image254.png"/><Relationship Id="rId4" Type="http://schemas.openxmlformats.org/officeDocument/2006/relationships/image" Target="../media/image23.svg"/><Relationship Id="rId9" Type="http://schemas.openxmlformats.org/officeDocument/2006/relationships/image" Target="../media/image234.png"/><Relationship Id="rId14" Type="http://schemas.openxmlformats.org/officeDocument/2006/relationships/image" Target="../media/image237.png"/><Relationship Id="rId22" Type="http://schemas.openxmlformats.org/officeDocument/2006/relationships/image" Target="../media/image245.png"/><Relationship Id="rId27" Type="http://schemas.openxmlformats.org/officeDocument/2006/relationships/image" Target="../media/image250.png"/><Relationship Id="rId30" Type="http://schemas.openxmlformats.org/officeDocument/2006/relationships/image" Target="../media/image253.png"/><Relationship Id="rId8" Type="http://schemas.openxmlformats.org/officeDocument/2006/relationships/image" Target="../media/image52.svg"/></Relationships>
</file>

<file path=ppt/slides/_rels/slide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74.png"/></Relationships>
</file>

<file path=ppt/slides/_rels/slide6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70.png"/><Relationship Id="rId3" Type="http://schemas.openxmlformats.org/officeDocument/2006/relationships/image" Target="../media/image20.jpeg"/><Relationship Id="rId7" Type="http://schemas.openxmlformats.org/officeDocument/2006/relationships/image" Target="../media/image52.svg"/><Relationship Id="rId12" Type="http://schemas.openxmlformats.org/officeDocument/2006/relationships/image" Target="../media/image320.png"/><Relationship Id="rId2" Type="http://schemas.openxmlformats.org/officeDocument/2006/relationships/notesSlide" Target="../notesSlides/notesSlide62.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00.png"/><Relationship Id="rId5" Type="http://schemas.openxmlformats.org/officeDocument/2006/relationships/image" Target="../media/image50.svg"/><Relationship Id="rId15" Type="http://schemas.openxmlformats.org/officeDocument/2006/relationships/image" Target="../media/image32.png"/><Relationship Id="rId10" Type="http://schemas.openxmlformats.org/officeDocument/2006/relationships/image" Target="../media/image380.png"/><Relationship Id="rId4" Type="http://schemas.openxmlformats.org/officeDocument/2006/relationships/image" Target="../media/image49.png"/><Relationship Id="rId9" Type="http://schemas.openxmlformats.org/officeDocument/2006/relationships/image" Target="../media/image23.svg"/><Relationship Id="rId14" Type="http://schemas.openxmlformats.org/officeDocument/2006/relationships/image" Target="../media/image431.png"/></Relationships>
</file>

<file path=ppt/slides/_rels/slide6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00.png"/><Relationship Id="rId3" Type="http://schemas.openxmlformats.org/officeDocument/2006/relationships/image" Target="../media/image20.jpeg"/><Relationship Id="rId7" Type="http://schemas.openxmlformats.org/officeDocument/2006/relationships/image" Target="../media/image50.svg"/><Relationship Id="rId12" Type="http://schemas.openxmlformats.org/officeDocument/2006/relationships/image" Target="../media/image380.png"/><Relationship Id="rId2" Type="http://schemas.openxmlformats.org/officeDocument/2006/relationships/notesSlide" Target="../notesSlides/notesSlide63.xml"/><Relationship Id="rId16" Type="http://schemas.openxmlformats.org/officeDocument/2006/relationships/image" Target="../media/image43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3.svg"/><Relationship Id="rId5" Type="http://schemas.openxmlformats.org/officeDocument/2006/relationships/image" Target="../media/image33.svg"/><Relationship Id="rId15" Type="http://schemas.openxmlformats.org/officeDocument/2006/relationships/image" Target="../media/image370.png"/><Relationship Id="rId10" Type="http://schemas.openxmlformats.org/officeDocument/2006/relationships/image" Target="../media/image22.png"/><Relationship Id="rId4" Type="http://schemas.openxmlformats.org/officeDocument/2006/relationships/image" Target="../media/image32.png"/><Relationship Id="rId9" Type="http://schemas.openxmlformats.org/officeDocument/2006/relationships/image" Target="../media/image52.svg"/><Relationship Id="rId14" Type="http://schemas.openxmlformats.org/officeDocument/2006/relationships/image" Target="../media/image320.png"/></Relationships>
</file>

<file path=ppt/slides/_rels/slide6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00.png"/><Relationship Id="rId3" Type="http://schemas.openxmlformats.org/officeDocument/2006/relationships/image" Target="../media/image20.jpeg"/><Relationship Id="rId7" Type="http://schemas.openxmlformats.org/officeDocument/2006/relationships/image" Target="../media/image50.svg"/><Relationship Id="rId12" Type="http://schemas.openxmlformats.org/officeDocument/2006/relationships/image" Target="../media/image380.png"/><Relationship Id="rId2" Type="http://schemas.openxmlformats.org/officeDocument/2006/relationships/notesSlide" Target="../notesSlides/notesSlide64.xml"/><Relationship Id="rId16" Type="http://schemas.openxmlformats.org/officeDocument/2006/relationships/image" Target="../media/image43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3.svg"/><Relationship Id="rId5" Type="http://schemas.openxmlformats.org/officeDocument/2006/relationships/image" Target="../media/image33.svg"/><Relationship Id="rId15" Type="http://schemas.openxmlformats.org/officeDocument/2006/relationships/image" Target="../media/image370.png"/><Relationship Id="rId10" Type="http://schemas.openxmlformats.org/officeDocument/2006/relationships/image" Target="../media/image22.png"/><Relationship Id="rId4" Type="http://schemas.openxmlformats.org/officeDocument/2006/relationships/image" Target="../media/image32.png"/><Relationship Id="rId9" Type="http://schemas.openxmlformats.org/officeDocument/2006/relationships/image" Target="../media/image52.svg"/><Relationship Id="rId14" Type="http://schemas.openxmlformats.org/officeDocument/2006/relationships/image" Target="../media/image320.png"/></Relationships>
</file>

<file path=ppt/slides/_rels/slide6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380.png"/><Relationship Id="rId18" Type="http://schemas.openxmlformats.org/officeDocument/2006/relationships/image" Target="../media/image1410.png"/><Relationship Id="rId26" Type="http://schemas.openxmlformats.org/officeDocument/2006/relationships/image" Target="../media/image150.png"/><Relationship Id="rId3" Type="http://schemas.openxmlformats.org/officeDocument/2006/relationships/image" Target="../media/image22.png"/><Relationship Id="rId21" Type="http://schemas.openxmlformats.org/officeDocument/2006/relationships/image" Target="../media/image144.png"/><Relationship Id="rId34" Type="http://schemas.openxmlformats.org/officeDocument/2006/relationships/image" Target="../media/image20.jpeg"/><Relationship Id="rId7" Type="http://schemas.openxmlformats.org/officeDocument/2006/relationships/image" Target="../media/image50.svg"/><Relationship Id="rId25" Type="http://schemas.openxmlformats.org/officeDocument/2006/relationships/image" Target="../media/image149.png"/><Relationship Id="rId33" Type="http://schemas.openxmlformats.org/officeDocument/2006/relationships/image" Target="../media/image155.png"/><Relationship Id="rId2" Type="http://schemas.openxmlformats.org/officeDocument/2006/relationships/notesSlide" Target="../notesSlides/notesSlide65.xml"/><Relationship Id="rId16" Type="http://schemas.openxmlformats.org/officeDocument/2006/relationships/image" Target="../media/image137.png"/><Relationship Id="rId20" Type="http://schemas.openxmlformats.org/officeDocument/2006/relationships/image" Target="../media/image143.png"/><Relationship Id="rId29"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image" Target="../media/image49.png"/><Relationship Id="rId24" Type="http://schemas.openxmlformats.org/officeDocument/2006/relationships/image" Target="../media/image148.png"/><Relationship Id="rId32" Type="http://schemas.openxmlformats.org/officeDocument/2006/relationships/image" Target="../media/image154.png"/><Relationship Id="rId5" Type="http://schemas.openxmlformats.org/officeDocument/2006/relationships/image" Target="../media/image17.png"/><Relationship Id="rId15" Type="http://schemas.openxmlformats.org/officeDocument/2006/relationships/image" Target="../media/image140.png"/><Relationship Id="rId23" Type="http://schemas.openxmlformats.org/officeDocument/2006/relationships/image" Target="../media/image147.png"/><Relationship Id="rId28" Type="http://schemas.openxmlformats.org/officeDocument/2006/relationships/image" Target="../media/image152.png"/><Relationship Id="rId10" Type="http://schemas.openxmlformats.org/officeDocument/2006/relationships/image" Target="../media/image135.png"/><Relationship Id="rId19" Type="http://schemas.openxmlformats.org/officeDocument/2006/relationships/image" Target="../media/image1450.png"/><Relationship Id="rId31" Type="http://schemas.openxmlformats.org/officeDocument/2006/relationships/image" Target="../media/image60.png"/><Relationship Id="rId4" Type="http://schemas.openxmlformats.org/officeDocument/2006/relationships/image" Target="../media/image23.svg"/><Relationship Id="rId9" Type="http://schemas.openxmlformats.org/officeDocument/2006/relationships/image" Target="../media/image52.svg"/><Relationship Id="rId14" Type="http://schemas.openxmlformats.org/officeDocument/2006/relationships/image" Target="../media/image139.png"/><Relationship Id="rId22" Type="http://schemas.openxmlformats.org/officeDocument/2006/relationships/image" Target="../media/image146.png"/><Relationship Id="rId27" Type="http://schemas.openxmlformats.org/officeDocument/2006/relationships/image" Target="../media/image151.png"/><Relationship Id="rId30" Type="http://schemas.openxmlformats.org/officeDocument/2006/relationships/image" Target="../media/image59.png"/></Relationships>
</file>

<file path=ppt/slides/_rels/slide66.xml.rels><?xml version="1.0" encoding="UTF-8" standalone="yes"?>
<Relationships xmlns="http://schemas.openxmlformats.org/package/2006/relationships"><Relationship Id="rId13" Type="http://schemas.openxmlformats.org/officeDocument/2006/relationships/image" Target="../media/image740.png"/><Relationship Id="rId18" Type="http://schemas.openxmlformats.org/officeDocument/2006/relationships/image" Target="../media/image770.png"/><Relationship Id="rId26" Type="http://schemas.openxmlformats.org/officeDocument/2006/relationships/image" Target="../media/image800.png"/><Relationship Id="rId3" Type="http://schemas.openxmlformats.org/officeDocument/2006/relationships/image" Target="../media/image22.png"/><Relationship Id="rId21" Type="http://schemas.openxmlformats.org/officeDocument/2006/relationships/image" Target="../media/image260.png"/><Relationship Id="rId7" Type="http://schemas.openxmlformats.org/officeDocument/2006/relationships/image" Target="../media/image51.png"/><Relationship Id="rId12" Type="http://schemas.openxmlformats.org/officeDocument/2006/relationships/image" Target="../media/image93.svg"/><Relationship Id="rId17" Type="http://schemas.openxmlformats.org/officeDocument/2006/relationships/image" Target="../media/image760.png"/><Relationship Id="rId25" Type="http://schemas.openxmlformats.org/officeDocument/2006/relationships/image" Target="../media/image790.png"/><Relationship Id="rId33" Type="http://schemas.openxmlformats.org/officeDocument/2006/relationships/image" Target="../media/image20.jpeg"/><Relationship Id="rId2" Type="http://schemas.openxmlformats.org/officeDocument/2006/relationships/notesSlide" Target="../notesSlides/notesSlide66.xml"/><Relationship Id="rId16" Type="http://schemas.openxmlformats.org/officeDocument/2006/relationships/image" Target="../media/image239.png"/><Relationship Id="rId20" Type="http://schemas.openxmlformats.org/officeDocument/2006/relationships/image" Target="../media/image780.png"/><Relationship Id="rId29" Type="http://schemas.openxmlformats.org/officeDocument/2006/relationships/image" Target="../media/image820.pn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92.png"/><Relationship Id="rId24" Type="http://schemas.openxmlformats.org/officeDocument/2006/relationships/image" Target="../media/image247.png"/><Relationship Id="rId32" Type="http://schemas.openxmlformats.org/officeDocument/2006/relationships/image" Target="../media/image255.png"/><Relationship Id="rId5" Type="http://schemas.openxmlformats.org/officeDocument/2006/relationships/image" Target="../media/image49.png"/><Relationship Id="rId15" Type="http://schemas.openxmlformats.org/officeDocument/2006/relationships/image" Target="../media/image238.png"/><Relationship Id="rId23" Type="http://schemas.openxmlformats.org/officeDocument/2006/relationships/image" Target="../media/image246.png"/><Relationship Id="rId28" Type="http://schemas.openxmlformats.org/officeDocument/2006/relationships/image" Target="../media/image251.png"/><Relationship Id="rId10" Type="http://schemas.openxmlformats.org/officeDocument/2006/relationships/image" Target="../media/image730.png"/><Relationship Id="rId19" Type="http://schemas.openxmlformats.org/officeDocument/2006/relationships/image" Target="../media/image258.png"/><Relationship Id="rId31" Type="http://schemas.openxmlformats.org/officeDocument/2006/relationships/image" Target="../media/image254.png"/><Relationship Id="rId4" Type="http://schemas.openxmlformats.org/officeDocument/2006/relationships/image" Target="../media/image23.svg"/><Relationship Id="rId9" Type="http://schemas.openxmlformats.org/officeDocument/2006/relationships/image" Target="../media/image720.png"/><Relationship Id="rId14" Type="http://schemas.openxmlformats.org/officeDocument/2006/relationships/image" Target="../media/image750.png"/><Relationship Id="rId22" Type="http://schemas.openxmlformats.org/officeDocument/2006/relationships/image" Target="../media/image245.png"/><Relationship Id="rId27" Type="http://schemas.openxmlformats.org/officeDocument/2006/relationships/image" Target="../media/image810.png"/><Relationship Id="rId30" Type="http://schemas.openxmlformats.org/officeDocument/2006/relationships/image" Target="../media/image830.png"/><Relationship Id="rId8" Type="http://schemas.openxmlformats.org/officeDocument/2006/relationships/image" Target="../media/image52.sv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12.jpeg"/><Relationship Id="rId17" Type="http://schemas.openxmlformats.org/officeDocument/2006/relationships/image" Target="../media/image2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11" Type="http://schemas.openxmlformats.org/officeDocument/2006/relationships/image" Target="../media/image13.jpeg"/><Relationship Id="rId5" Type="http://schemas.openxmlformats.org/officeDocument/2006/relationships/image" Target="../media/image20.jpeg"/><Relationship Id="rId10" Type="http://schemas.openxmlformats.org/officeDocument/2006/relationships/image" Target="../media/image14.jpeg"/><Relationship Id="rId4" Type="http://schemas.openxmlformats.org/officeDocument/2006/relationships/notesSlide" Target="../notesSlides/notesSlide7.xml"/><Relationship Id="rId9" Type="http://schemas.openxmlformats.org/officeDocument/2006/relationships/image" Target="../media/image23.sv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52.svg"/><Relationship Id="rId18" Type="http://schemas.openxmlformats.org/officeDocument/2006/relationships/image" Target="../media/image20.jpeg"/><Relationship Id="rId3" Type="http://schemas.openxmlformats.org/officeDocument/2006/relationships/image" Target="../media/image22.png"/><Relationship Id="rId7" Type="http://schemas.openxmlformats.org/officeDocument/2006/relationships/image" Target="../media/image51.png"/><Relationship Id="rId12" Type="http://schemas.openxmlformats.org/officeDocument/2006/relationships/image" Target="../media/image193.png"/><Relationship Id="rId17" Type="http://schemas.openxmlformats.org/officeDocument/2006/relationships/image" Target="../media/image93.svg"/><Relationship Id="rId2" Type="http://schemas.openxmlformats.org/officeDocument/2006/relationships/notesSlide" Target="../notesSlides/notesSlide71.xml"/><Relationship Id="rId16"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15" Type="http://schemas.openxmlformats.org/officeDocument/2006/relationships/image" Target="../media/image1950.png"/><Relationship Id="rId4" Type="http://schemas.openxmlformats.org/officeDocument/2006/relationships/image" Target="../media/image23.svg"/></Relationships>
</file>

<file path=ppt/slides/_rels/slide72.xml.rels><?xml version="1.0" encoding="UTF-8" standalone="yes"?>
<Relationships xmlns="http://schemas.openxmlformats.org/package/2006/relationships"><Relationship Id="rId8" Type="http://schemas.openxmlformats.org/officeDocument/2006/relationships/image" Target="../media/image52.svg"/><Relationship Id="rId18" Type="http://schemas.openxmlformats.org/officeDocument/2006/relationships/image" Target="../media/image92.png"/><Relationship Id="rId3" Type="http://schemas.openxmlformats.org/officeDocument/2006/relationships/image" Target="../media/image22.png"/><Relationship Id="rId7" Type="http://schemas.openxmlformats.org/officeDocument/2006/relationships/image" Target="../media/image51.png"/><Relationship Id="rId12" Type="http://schemas.openxmlformats.org/officeDocument/2006/relationships/image" Target="../media/image193.png"/><Relationship Id="rId17" Type="http://schemas.openxmlformats.org/officeDocument/2006/relationships/image" Target="../media/image2110.png"/><Relationship Id="rId2" Type="http://schemas.openxmlformats.org/officeDocument/2006/relationships/notesSlide" Target="../notesSlides/notesSlide72.xml"/><Relationship Id="rId20"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15" Type="http://schemas.openxmlformats.org/officeDocument/2006/relationships/image" Target="../media/image1950.png"/><Relationship Id="rId10" Type="http://schemas.openxmlformats.org/officeDocument/2006/relationships/image" Target="../media/image2100.png"/><Relationship Id="rId19" Type="http://schemas.openxmlformats.org/officeDocument/2006/relationships/image" Target="../media/image93.svg"/><Relationship Id="rId4" Type="http://schemas.openxmlformats.org/officeDocument/2006/relationships/image" Target="../media/image23.svg"/><Relationship Id="rId9" Type="http://schemas.openxmlformats.org/officeDocument/2006/relationships/image" Target="../media/image2010.png"/></Relationships>
</file>

<file path=ppt/slides/_rels/slide7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90.png"/><Relationship Id="rId18" Type="http://schemas.openxmlformats.org/officeDocument/2006/relationships/image" Target="../media/image2220.png"/><Relationship Id="rId3" Type="http://schemas.openxmlformats.org/officeDocument/2006/relationships/image" Target="../media/image22.png"/><Relationship Id="rId21" Type="http://schemas.openxmlformats.org/officeDocument/2006/relationships/image" Target="../media/image942.png"/><Relationship Id="rId7" Type="http://schemas.openxmlformats.org/officeDocument/2006/relationships/image" Target="../media/image51.png"/><Relationship Id="rId12" Type="http://schemas.openxmlformats.org/officeDocument/2006/relationships/image" Target="../media/image193.png"/><Relationship Id="rId17" Type="http://schemas.openxmlformats.org/officeDocument/2006/relationships/image" Target="../media/image2110.png"/><Relationship Id="rId2" Type="http://schemas.openxmlformats.org/officeDocument/2006/relationships/notesSlide" Target="../notesSlides/notesSlide73.xml"/><Relationship Id="rId20" Type="http://schemas.openxmlformats.org/officeDocument/2006/relationships/image" Target="../media/image93.sv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70.png"/><Relationship Id="rId5" Type="http://schemas.openxmlformats.org/officeDocument/2006/relationships/image" Target="../media/image49.png"/><Relationship Id="rId15" Type="http://schemas.openxmlformats.org/officeDocument/2006/relationships/image" Target="../media/image1950.png"/><Relationship Id="rId23" Type="http://schemas.openxmlformats.org/officeDocument/2006/relationships/image" Target="../media/image20.jpeg"/><Relationship Id="rId10" Type="http://schemas.openxmlformats.org/officeDocument/2006/relationships/image" Target="../media/image2100.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010.png"/><Relationship Id="rId22" Type="http://schemas.openxmlformats.org/officeDocument/2006/relationships/image" Target="../media/image952.png"/></Relationships>
</file>

<file path=ppt/slides/_rels/slide7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90.png"/><Relationship Id="rId18" Type="http://schemas.openxmlformats.org/officeDocument/2006/relationships/image" Target="../media/image2220.png"/><Relationship Id="rId26" Type="http://schemas.openxmlformats.org/officeDocument/2006/relationships/image" Target="../media/image2300.png"/><Relationship Id="rId3" Type="http://schemas.openxmlformats.org/officeDocument/2006/relationships/image" Target="../media/image22.png"/><Relationship Id="rId7" Type="http://schemas.openxmlformats.org/officeDocument/2006/relationships/image" Target="../media/image51.png"/><Relationship Id="rId12" Type="http://schemas.openxmlformats.org/officeDocument/2006/relationships/image" Target="../media/image193.png"/><Relationship Id="rId17" Type="http://schemas.openxmlformats.org/officeDocument/2006/relationships/image" Target="../media/image2110.png"/><Relationship Id="rId25" Type="http://schemas.openxmlformats.org/officeDocument/2006/relationships/image" Target="../media/image229.png"/><Relationship Id="rId2" Type="http://schemas.openxmlformats.org/officeDocument/2006/relationships/notesSlide" Target="../notesSlides/notesSlide74.xml"/><Relationship Id="rId16" Type="http://schemas.openxmlformats.org/officeDocument/2006/relationships/image" Target="../media/image6700.png"/><Relationship Id="rId20" Type="http://schemas.openxmlformats.org/officeDocument/2006/relationships/image" Target="../media/image93.svg"/><Relationship Id="rId29" Type="http://schemas.openxmlformats.org/officeDocument/2006/relationships/image" Target="../media/image952.pn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70.png"/><Relationship Id="rId24" Type="http://schemas.openxmlformats.org/officeDocument/2006/relationships/image" Target="../media/image2281.png"/><Relationship Id="rId5" Type="http://schemas.openxmlformats.org/officeDocument/2006/relationships/image" Target="../media/image49.png"/><Relationship Id="rId15" Type="http://schemas.openxmlformats.org/officeDocument/2006/relationships/image" Target="../media/image1950.png"/><Relationship Id="rId23" Type="http://schemas.openxmlformats.org/officeDocument/2006/relationships/image" Target="../media/image2271.png"/><Relationship Id="rId28" Type="http://schemas.openxmlformats.org/officeDocument/2006/relationships/image" Target="../media/image942.png"/><Relationship Id="rId10" Type="http://schemas.openxmlformats.org/officeDocument/2006/relationships/image" Target="../media/image2100.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010.png"/><Relationship Id="rId14" Type="http://schemas.openxmlformats.org/officeDocument/2006/relationships/image" Target="../media/image6610.png"/><Relationship Id="rId27" Type="http://schemas.openxmlformats.org/officeDocument/2006/relationships/image" Target="../media/image20.jpeg"/></Relationships>
</file>

<file path=ppt/slides/_rels/slide7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90.png"/><Relationship Id="rId18" Type="http://schemas.openxmlformats.org/officeDocument/2006/relationships/image" Target="../media/image2220.png"/><Relationship Id="rId26" Type="http://schemas.openxmlformats.org/officeDocument/2006/relationships/image" Target="../media/image2300.png"/><Relationship Id="rId3" Type="http://schemas.openxmlformats.org/officeDocument/2006/relationships/image" Target="../media/image22.png"/><Relationship Id="rId7" Type="http://schemas.openxmlformats.org/officeDocument/2006/relationships/image" Target="../media/image51.png"/><Relationship Id="rId12" Type="http://schemas.openxmlformats.org/officeDocument/2006/relationships/image" Target="../media/image193.png"/><Relationship Id="rId17" Type="http://schemas.openxmlformats.org/officeDocument/2006/relationships/image" Target="../media/image2110.png"/><Relationship Id="rId25" Type="http://schemas.openxmlformats.org/officeDocument/2006/relationships/image" Target="../media/image229.png"/><Relationship Id="rId2" Type="http://schemas.openxmlformats.org/officeDocument/2006/relationships/notesSlide" Target="../notesSlides/notesSlide75.xml"/><Relationship Id="rId16" Type="http://schemas.openxmlformats.org/officeDocument/2006/relationships/image" Target="../media/image6700.png"/><Relationship Id="rId20" Type="http://schemas.openxmlformats.org/officeDocument/2006/relationships/image" Target="../media/image93.svg"/><Relationship Id="rId29" Type="http://schemas.openxmlformats.org/officeDocument/2006/relationships/image" Target="../media/image952.pn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70.png"/><Relationship Id="rId24" Type="http://schemas.openxmlformats.org/officeDocument/2006/relationships/image" Target="../media/image2281.png"/><Relationship Id="rId5" Type="http://schemas.openxmlformats.org/officeDocument/2006/relationships/image" Target="../media/image49.png"/><Relationship Id="rId15" Type="http://schemas.openxmlformats.org/officeDocument/2006/relationships/image" Target="../media/image1950.png"/><Relationship Id="rId23" Type="http://schemas.openxmlformats.org/officeDocument/2006/relationships/image" Target="../media/image2271.png"/><Relationship Id="rId28" Type="http://schemas.openxmlformats.org/officeDocument/2006/relationships/image" Target="../media/image942.png"/><Relationship Id="rId10" Type="http://schemas.openxmlformats.org/officeDocument/2006/relationships/image" Target="../media/image2100.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010.png"/><Relationship Id="rId14" Type="http://schemas.openxmlformats.org/officeDocument/2006/relationships/image" Target="../media/image6610.png"/><Relationship Id="rId27" Type="http://schemas.openxmlformats.org/officeDocument/2006/relationships/image" Target="../media/image20.jpeg"/></Relationships>
</file>

<file path=ppt/slides/_rels/slide7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93.png"/><Relationship Id="rId18" Type="http://schemas.openxmlformats.org/officeDocument/2006/relationships/image" Target="../media/image214.png"/><Relationship Id="rId26" Type="http://schemas.openxmlformats.org/officeDocument/2006/relationships/image" Target="../media/image1990.png"/><Relationship Id="rId3" Type="http://schemas.openxmlformats.org/officeDocument/2006/relationships/image" Target="../media/image660.png"/><Relationship Id="rId21" Type="http://schemas.openxmlformats.org/officeDocument/2006/relationships/image" Target="../media/image93.svg"/><Relationship Id="rId7" Type="http://schemas.openxmlformats.org/officeDocument/2006/relationships/image" Target="../media/image50.svg"/><Relationship Id="rId12" Type="http://schemas.openxmlformats.org/officeDocument/2006/relationships/image" Target="../media/image215.png"/><Relationship Id="rId17" Type="http://schemas.openxmlformats.org/officeDocument/2006/relationships/image" Target="../media/image196.png"/><Relationship Id="rId25" Type="http://schemas.openxmlformats.org/officeDocument/2006/relationships/image" Target="../media/image1980.png"/><Relationship Id="rId2" Type="http://schemas.openxmlformats.org/officeDocument/2006/relationships/notesSlide" Target="../notesSlides/notesSlide76.xml"/><Relationship Id="rId16" Type="http://schemas.openxmlformats.org/officeDocument/2006/relationships/image" Target="../media/image1950.png"/><Relationship Id="rId20" Type="http://schemas.openxmlformats.org/officeDocument/2006/relationships/image" Target="../media/image92.png"/><Relationship Id="rId29"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213.png"/><Relationship Id="rId24" Type="http://schemas.openxmlformats.org/officeDocument/2006/relationships/image" Target="../media/image1970.png"/><Relationship Id="rId5" Type="http://schemas.openxmlformats.org/officeDocument/2006/relationships/image" Target="../media/image23.svg"/><Relationship Id="rId15" Type="http://schemas.openxmlformats.org/officeDocument/2006/relationships/image" Target="../media/image1940.png"/><Relationship Id="rId23" Type="http://schemas.openxmlformats.org/officeDocument/2006/relationships/image" Target="../media/image980.png"/><Relationship Id="rId28" Type="http://schemas.openxmlformats.org/officeDocument/2006/relationships/image" Target="../media/image20.jpeg"/><Relationship Id="rId10" Type="http://schemas.openxmlformats.org/officeDocument/2006/relationships/image" Target="../media/image212.png"/><Relationship Id="rId19" Type="http://schemas.openxmlformats.org/officeDocument/2006/relationships/image" Target="../media/image960.png"/><Relationship Id="rId4" Type="http://schemas.openxmlformats.org/officeDocument/2006/relationships/image" Target="../media/image22.png"/><Relationship Id="rId9" Type="http://schemas.openxmlformats.org/officeDocument/2006/relationships/image" Target="../media/image52.svg"/><Relationship Id="rId14" Type="http://schemas.openxmlformats.org/officeDocument/2006/relationships/image" Target="../media/image218.png"/><Relationship Id="rId22" Type="http://schemas.openxmlformats.org/officeDocument/2006/relationships/image" Target="../media/image970.png"/><Relationship Id="rId27" Type="http://schemas.openxmlformats.org/officeDocument/2006/relationships/image" Target="../media/image200.png"/></Relationships>
</file>

<file path=ppt/slides/_rels/slide7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8.png"/><Relationship Id="rId18" Type="http://schemas.openxmlformats.org/officeDocument/2006/relationships/image" Target="../media/image960.png"/><Relationship Id="rId26" Type="http://schemas.openxmlformats.org/officeDocument/2006/relationships/image" Target="../media/image200.png"/><Relationship Id="rId3" Type="http://schemas.openxmlformats.org/officeDocument/2006/relationships/image" Target="../media/image22.png"/><Relationship Id="rId21" Type="http://schemas.openxmlformats.org/officeDocument/2006/relationships/image" Target="../media/image1020.png"/><Relationship Id="rId7" Type="http://schemas.openxmlformats.org/officeDocument/2006/relationships/image" Target="../media/image51.png"/><Relationship Id="rId12" Type="http://schemas.openxmlformats.org/officeDocument/2006/relationships/image" Target="../media/image1000.png"/><Relationship Id="rId17" Type="http://schemas.openxmlformats.org/officeDocument/2006/relationships/image" Target="../media/image214.png"/><Relationship Id="rId25" Type="http://schemas.openxmlformats.org/officeDocument/2006/relationships/image" Target="../media/image1050.png"/><Relationship Id="rId2" Type="http://schemas.openxmlformats.org/officeDocument/2006/relationships/notesSlide" Target="../notesSlides/notesSlide77.xml"/><Relationship Id="rId16" Type="http://schemas.openxmlformats.org/officeDocument/2006/relationships/image" Target="../media/image196.png"/><Relationship Id="rId20" Type="http://schemas.openxmlformats.org/officeDocument/2006/relationships/image" Target="../media/image93.sv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5.png"/><Relationship Id="rId24" Type="http://schemas.openxmlformats.org/officeDocument/2006/relationships/image" Target="../media/image1980.png"/><Relationship Id="rId5" Type="http://schemas.openxmlformats.org/officeDocument/2006/relationships/image" Target="../media/image49.png"/><Relationship Id="rId15" Type="http://schemas.openxmlformats.org/officeDocument/2006/relationships/image" Target="../media/image1010.png"/><Relationship Id="rId23" Type="http://schemas.openxmlformats.org/officeDocument/2006/relationships/image" Target="../media/image1040.png"/><Relationship Id="rId28" Type="http://schemas.openxmlformats.org/officeDocument/2006/relationships/image" Target="../media/image20.jpeg"/><Relationship Id="rId10" Type="http://schemas.openxmlformats.org/officeDocument/2006/relationships/image" Target="../media/image213.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12.png"/><Relationship Id="rId14" Type="http://schemas.openxmlformats.org/officeDocument/2006/relationships/image" Target="../media/image1940.png"/><Relationship Id="rId22" Type="http://schemas.openxmlformats.org/officeDocument/2006/relationships/image" Target="../media/image1030.png"/><Relationship Id="rId27" Type="http://schemas.openxmlformats.org/officeDocument/2006/relationships/image" Target="../media/image117.png"/></Relationships>
</file>

<file path=ppt/slides/_rels/slide7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8.png"/><Relationship Id="rId18" Type="http://schemas.openxmlformats.org/officeDocument/2006/relationships/image" Target="../media/image960.png"/><Relationship Id="rId26" Type="http://schemas.openxmlformats.org/officeDocument/2006/relationships/image" Target="../media/image1100.png"/><Relationship Id="rId3" Type="http://schemas.openxmlformats.org/officeDocument/2006/relationships/image" Target="../media/image22.png"/><Relationship Id="rId21" Type="http://schemas.openxmlformats.org/officeDocument/2006/relationships/image" Target="../media/image1020.png"/><Relationship Id="rId7" Type="http://schemas.openxmlformats.org/officeDocument/2006/relationships/image" Target="../media/image51.png"/><Relationship Id="rId12" Type="http://schemas.openxmlformats.org/officeDocument/2006/relationships/image" Target="../media/image1000.png"/><Relationship Id="rId17" Type="http://schemas.openxmlformats.org/officeDocument/2006/relationships/image" Target="../media/image214.png"/><Relationship Id="rId25" Type="http://schemas.openxmlformats.org/officeDocument/2006/relationships/image" Target="../media/image1050.png"/><Relationship Id="rId2" Type="http://schemas.openxmlformats.org/officeDocument/2006/relationships/notesSlide" Target="../notesSlides/notesSlide78.xml"/><Relationship Id="rId16" Type="http://schemas.openxmlformats.org/officeDocument/2006/relationships/image" Target="../media/image1080.png"/><Relationship Id="rId20" Type="http://schemas.openxmlformats.org/officeDocument/2006/relationships/image" Target="../media/image93.sv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5.png"/><Relationship Id="rId24" Type="http://schemas.openxmlformats.org/officeDocument/2006/relationships/image" Target="../media/image1090.png"/><Relationship Id="rId5" Type="http://schemas.openxmlformats.org/officeDocument/2006/relationships/image" Target="../media/image49.png"/><Relationship Id="rId15" Type="http://schemas.openxmlformats.org/officeDocument/2006/relationships/image" Target="../media/image1010.png"/><Relationship Id="rId23" Type="http://schemas.openxmlformats.org/officeDocument/2006/relationships/image" Target="../media/image1040.png"/><Relationship Id="rId28" Type="http://schemas.openxmlformats.org/officeDocument/2006/relationships/image" Target="../media/image123.png"/><Relationship Id="rId10" Type="http://schemas.openxmlformats.org/officeDocument/2006/relationships/image" Target="../media/image213.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12.png"/><Relationship Id="rId14" Type="http://schemas.openxmlformats.org/officeDocument/2006/relationships/image" Target="../media/image1070.png"/><Relationship Id="rId22" Type="http://schemas.openxmlformats.org/officeDocument/2006/relationships/image" Target="../media/image1030.png"/><Relationship Id="rId27" Type="http://schemas.openxmlformats.org/officeDocument/2006/relationships/image" Target="../media/image20.jpeg"/></Relationships>
</file>

<file path=ppt/slides/_rels/slide7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18.png"/><Relationship Id="rId18" Type="http://schemas.openxmlformats.org/officeDocument/2006/relationships/image" Target="../media/image960.png"/><Relationship Id="rId26" Type="http://schemas.openxmlformats.org/officeDocument/2006/relationships/image" Target="../media/image1130.png"/><Relationship Id="rId3" Type="http://schemas.openxmlformats.org/officeDocument/2006/relationships/image" Target="../media/image22.png"/><Relationship Id="rId21" Type="http://schemas.openxmlformats.org/officeDocument/2006/relationships/image" Target="../media/image1020.png"/><Relationship Id="rId7" Type="http://schemas.openxmlformats.org/officeDocument/2006/relationships/image" Target="../media/image51.png"/><Relationship Id="rId12" Type="http://schemas.openxmlformats.org/officeDocument/2006/relationships/image" Target="../media/image1000.png"/><Relationship Id="rId17" Type="http://schemas.openxmlformats.org/officeDocument/2006/relationships/image" Target="../media/image214.png"/><Relationship Id="rId25" Type="http://schemas.openxmlformats.org/officeDocument/2006/relationships/image" Target="../media/image1050.png"/><Relationship Id="rId2" Type="http://schemas.openxmlformats.org/officeDocument/2006/relationships/notesSlide" Target="../notesSlides/notesSlide79.xml"/><Relationship Id="rId16" Type="http://schemas.openxmlformats.org/officeDocument/2006/relationships/image" Target="../media/image2280.png"/><Relationship Id="rId20" Type="http://schemas.openxmlformats.org/officeDocument/2006/relationships/image" Target="../media/image93.sv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215.png"/><Relationship Id="rId24" Type="http://schemas.openxmlformats.org/officeDocument/2006/relationships/image" Target="../media/image1120.png"/><Relationship Id="rId5" Type="http://schemas.openxmlformats.org/officeDocument/2006/relationships/image" Target="../media/image49.png"/><Relationship Id="rId15" Type="http://schemas.openxmlformats.org/officeDocument/2006/relationships/image" Target="../media/image1010.png"/><Relationship Id="rId23" Type="http://schemas.openxmlformats.org/officeDocument/2006/relationships/image" Target="../media/image1040.png"/><Relationship Id="rId28" Type="http://schemas.openxmlformats.org/officeDocument/2006/relationships/image" Target="../media/image131.png"/><Relationship Id="rId10" Type="http://schemas.openxmlformats.org/officeDocument/2006/relationships/image" Target="../media/image213.png"/><Relationship Id="rId19" Type="http://schemas.openxmlformats.org/officeDocument/2006/relationships/image" Target="../media/image92.png"/><Relationship Id="rId4" Type="http://schemas.openxmlformats.org/officeDocument/2006/relationships/image" Target="../media/image23.svg"/><Relationship Id="rId9" Type="http://schemas.openxmlformats.org/officeDocument/2006/relationships/image" Target="../media/image212.png"/><Relationship Id="rId14" Type="http://schemas.openxmlformats.org/officeDocument/2006/relationships/image" Target="../media/image2270.png"/><Relationship Id="rId22" Type="http://schemas.openxmlformats.org/officeDocument/2006/relationships/image" Target="../media/image1030.png"/><Relationship Id="rId27"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png"/><Relationship Id="rId1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25.png"/><Relationship Id="rId17" Type="http://schemas.openxmlformats.org/officeDocument/2006/relationships/image" Target="../media/image26.png"/><Relationship Id="rId2" Type="http://schemas.openxmlformats.org/officeDocument/2006/relationships/audio" Target="../media/media8.m4a"/><Relationship Id="rId16" Type="http://schemas.openxmlformats.org/officeDocument/2006/relationships/image" Target="../media/image12.jpeg"/><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20.jpeg"/><Relationship Id="rId15" Type="http://schemas.openxmlformats.org/officeDocument/2006/relationships/image" Target="../media/image13.jpeg"/><Relationship Id="rId10" Type="http://schemas.openxmlformats.org/officeDocument/2006/relationships/image" Target="../media/image23.svg"/><Relationship Id="rId4" Type="http://schemas.openxmlformats.org/officeDocument/2006/relationships/notesSlide" Target="../notesSlides/notesSlide8.xml"/><Relationship Id="rId9" Type="http://schemas.openxmlformats.org/officeDocument/2006/relationships/image" Target="../media/image22.png"/><Relationship Id="rId14" Type="http://schemas.openxmlformats.org/officeDocument/2006/relationships/image" Target="../media/image14.jpeg"/></Relationships>
</file>

<file path=ppt/slides/_rels/slide8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70.png"/><Relationship Id="rId3" Type="http://schemas.openxmlformats.org/officeDocument/2006/relationships/image" Target="../media/image20.jpeg"/><Relationship Id="rId7" Type="http://schemas.openxmlformats.org/officeDocument/2006/relationships/image" Target="../media/image52.svg"/><Relationship Id="rId12" Type="http://schemas.openxmlformats.org/officeDocument/2006/relationships/image" Target="../media/image320.png"/><Relationship Id="rId17" Type="http://schemas.openxmlformats.org/officeDocument/2006/relationships/image" Target="../media/image38.png"/><Relationship Id="rId2" Type="http://schemas.openxmlformats.org/officeDocument/2006/relationships/notesSlide" Target="../notesSlides/notesSlide80.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00.png"/><Relationship Id="rId5" Type="http://schemas.openxmlformats.org/officeDocument/2006/relationships/image" Target="../media/image50.svg"/><Relationship Id="rId15" Type="http://schemas.openxmlformats.org/officeDocument/2006/relationships/image" Target="../media/image32.png"/><Relationship Id="rId10" Type="http://schemas.openxmlformats.org/officeDocument/2006/relationships/image" Target="../media/image380.png"/><Relationship Id="rId4" Type="http://schemas.openxmlformats.org/officeDocument/2006/relationships/image" Target="../media/image49.png"/><Relationship Id="rId9" Type="http://schemas.openxmlformats.org/officeDocument/2006/relationships/image" Target="../media/image23.svg"/><Relationship Id="rId14" Type="http://schemas.openxmlformats.org/officeDocument/2006/relationships/image" Target="../media/image431.png"/></Relationships>
</file>

<file path=ppt/slides/_rels/slide8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70.png"/><Relationship Id="rId3" Type="http://schemas.openxmlformats.org/officeDocument/2006/relationships/image" Target="../media/image20.jpeg"/><Relationship Id="rId7" Type="http://schemas.openxmlformats.org/officeDocument/2006/relationships/image" Target="../media/image52.svg"/><Relationship Id="rId12" Type="http://schemas.openxmlformats.org/officeDocument/2006/relationships/image" Target="../media/image320.png"/><Relationship Id="rId2" Type="http://schemas.openxmlformats.org/officeDocument/2006/relationships/notesSlide" Target="../notesSlides/notesSlide81.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00.png"/><Relationship Id="rId5" Type="http://schemas.openxmlformats.org/officeDocument/2006/relationships/image" Target="../media/image50.svg"/><Relationship Id="rId15" Type="http://schemas.openxmlformats.org/officeDocument/2006/relationships/image" Target="../media/image32.png"/><Relationship Id="rId10" Type="http://schemas.openxmlformats.org/officeDocument/2006/relationships/image" Target="../media/image380.png"/><Relationship Id="rId4" Type="http://schemas.openxmlformats.org/officeDocument/2006/relationships/image" Target="../media/image49.png"/><Relationship Id="rId9" Type="http://schemas.openxmlformats.org/officeDocument/2006/relationships/image" Target="../media/image23.svg"/><Relationship Id="rId14" Type="http://schemas.openxmlformats.org/officeDocument/2006/relationships/image" Target="../media/image431.png"/></Relationships>
</file>

<file path=ppt/slides/_rels/slide8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70.png"/><Relationship Id="rId3" Type="http://schemas.openxmlformats.org/officeDocument/2006/relationships/image" Target="../media/image20.jpeg"/><Relationship Id="rId7" Type="http://schemas.openxmlformats.org/officeDocument/2006/relationships/image" Target="../media/image52.svg"/><Relationship Id="rId12" Type="http://schemas.openxmlformats.org/officeDocument/2006/relationships/image" Target="../media/image320.png"/><Relationship Id="rId2" Type="http://schemas.openxmlformats.org/officeDocument/2006/relationships/notesSlide" Target="../notesSlides/notesSlide82.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00.png"/><Relationship Id="rId5" Type="http://schemas.openxmlformats.org/officeDocument/2006/relationships/image" Target="../media/image50.svg"/><Relationship Id="rId15" Type="http://schemas.openxmlformats.org/officeDocument/2006/relationships/image" Target="../media/image32.png"/><Relationship Id="rId10" Type="http://schemas.openxmlformats.org/officeDocument/2006/relationships/image" Target="../media/image380.png"/><Relationship Id="rId4" Type="http://schemas.openxmlformats.org/officeDocument/2006/relationships/image" Target="../media/image49.png"/><Relationship Id="rId9" Type="http://schemas.openxmlformats.org/officeDocument/2006/relationships/image" Target="../media/image23.svg"/><Relationship Id="rId14" Type="http://schemas.openxmlformats.org/officeDocument/2006/relationships/image" Target="../media/image431.png"/></Relationships>
</file>

<file path=ppt/slides/_rels/slide8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70.png"/><Relationship Id="rId3" Type="http://schemas.openxmlformats.org/officeDocument/2006/relationships/image" Target="../media/image20.jpeg"/><Relationship Id="rId7" Type="http://schemas.openxmlformats.org/officeDocument/2006/relationships/image" Target="../media/image52.svg"/><Relationship Id="rId12" Type="http://schemas.openxmlformats.org/officeDocument/2006/relationships/image" Target="../media/image320.png"/><Relationship Id="rId2" Type="http://schemas.openxmlformats.org/officeDocument/2006/relationships/notesSlide" Target="../notesSlides/notesSlide83.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00.png"/><Relationship Id="rId5" Type="http://schemas.openxmlformats.org/officeDocument/2006/relationships/image" Target="../media/image50.svg"/><Relationship Id="rId15" Type="http://schemas.openxmlformats.org/officeDocument/2006/relationships/image" Target="../media/image32.png"/><Relationship Id="rId10" Type="http://schemas.openxmlformats.org/officeDocument/2006/relationships/image" Target="../media/image380.png"/><Relationship Id="rId4" Type="http://schemas.openxmlformats.org/officeDocument/2006/relationships/image" Target="../media/image49.png"/><Relationship Id="rId9" Type="http://schemas.openxmlformats.org/officeDocument/2006/relationships/image" Target="../media/image23.svg"/><Relationship Id="rId14" Type="http://schemas.openxmlformats.org/officeDocument/2006/relationships/image" Target="../media/image431.png"/></Relationships>
</file>

<file path=ppt/slides/_rels/slide8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0.png"/><Relationship Id="rId3" Type="http://schemas.openxmlformats.org/officeDocument/2006/relationships/image" Target="../media/image20.jpeg"/><Relationship Id="rId7" Type="http://schemas.openxmlformats.org/officeDocument/2006/relationships/image" Target="../media/image51.png"/><Relationship Id="rId12" Type="http://schemas.openxmlformats.org/officeDocument/2006/relationships/image" Target="../media/image300.png"/><Relationship Id="rId17" Type="http://schemas.openxmlformats.org/officeDocument/2006/relationships/image" Target="../media/image45.png"/><Relationship Id="rId2" Type="http://schemas.openxmlformats.org/officeDocument/2006/relationships/notesSlide" Target="../notesSlides/notesSlide84.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380.png"/><Relationship Id="rId5" Type="http://schemas.openxmlformats.org/officeDocument/2006/relationships/image" Target="../media/image49.png"/><Relationship Id="rId15" Type="http://schemas.openxmlformats.org/officeDocument/2006/relationships/image" Target="../media/image32.png"/><Relationship Id="rId10" Type="http://schemas.openxmlformats.org/officeDocument/2006/relationships/image" Target="../media/image23.svg"/><Relationship Id="rId4" Type="http://schemas.openxmlformats.org/officeDocument/2006/relationships/image" Target="../media/image38.png"/><Relationship Id="rId9" Type="http://schemas.openxmlformats.org/officeDocument/2006/relationships/image" Target="../media/image22.png"/><Relationship Id="rId14" Type="http://schemas.openxmlformats.org/officeDocument/2006/relationships/image" Target="../media/image431.png"/></Relationships>
</file>

<file path=ppt/slides/_rels/slide8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0.png"/><Relationship Id="rId3" Type="http://schemas.openxmlformats.org/officeDocument/2006/relationships/image" Target="../media/image20.jpeg"/><Relationship Id="rId7" Type="http://schemas.openxmlformats.org/officeDocument/2006/relationships/image" Target="../media/image51.png"/><Relationship Id="rId12" Type="http://schemas.openxmlformats.org/officeDocument/2006/relationships/image" Target="../media/image300.png"/><Relationship Id="rId17" Type="http://schemas.openxmlformats.org/officeDocument/2006/relationships/image" Target="../media/image45.png"/><Relationship Id="rId2" Type="http://schemas.openxmlformats.org/officeDocument/2006/relationships/notesSlide" Target="../notesSlides/notesSlide85.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380.png"/><Relationship Id="rId5" Type="http://schemas.openxmlformats.org/officeDocument/2006/relationships/image" Target="../media/image49.png"/><Relationship Id="rId15" Type="http://schemas.openxmlformats.org/officeDocument/2006/relationships/image" Target="../media/image32.png"/><Relationship Id="rId10" Type="http://schemas.openxmlformats.org/officeDocument/2006/relationships/image" Target="../media/image23.svg"/><Relationship Id="rId4" Type="http://schemas.openxmlformats.org/officeDocument/2006/relationships/image" Target="../media/image38.png"/><Relationship Id="rId9" Type="http://schemas.openxmlformats.org/officeDocument/2006/relationships/image" Target="../media/image22.png"/><Relationship Id="rId14" Type="http://schemas.openxmlformats.org/officeDocument/2006/relationships/image" Target="../media/image43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png"/><Relationship Id="rId1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17" Type="http://schemas.openxmlformats.org/officeDocument/2006/relationships/image" Target="../media/image12.jpeg"/><Relationship Id="rId2" Type="http://schemas.openxmlformats.org/officeDocument/2006/relationships/audio" Target="../media/media9.m4a"/><Relationship Id="rId16" Type="http://schemas.openxmlformats.org/officeDocument/2006/relationships/image" Target="../media/image13.jpeg"/><Relationship Id="rId20" Type="http://schemas.openxmlformats.org/officeDocument/2006/relationships/image" Target="../media/image15.png"/><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image" Target="../media/image20.jpeg"/><Relationship Id="rId15" Type="http://schemas.openxmlformats.org/officeDocument/2006/relationships/image" Target="../media/image14.jpeg"/><Relationship Id="rId10" Type="http://schemas.openxmlformats.org/officeDocument/2006/relationships/image" Target="../media/image23.svg"/><Relationship Id="rId19" Type="http://schemas.openxmlformats.org/officeDocument/2006/relationships/image" Target="../media/image28.png"/><Relationship Id="rId4" Type="http://schemas.openxmlformats.org/officeDocument/2006/relationships/notesSlide" Target="../notesSlides/notesSlide9.xml"/><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D37B-DAA8-962A-9E57-801EB307D664}"/>
              </a:ext>
            </a:extLst>
          </p:cNvPr>
          <p:cNvSpPr>
            <a:spLocks noGrp="1"/>
          </p:cNvSpPr>
          <p:nvPr>
            <p:ph type="title"/>
          </p:nvPr>
        </p:nvSpPr>
        <p:spPr>
          <a:xfrm>
            <a:off x="1018800" y="1185017"/>
            <a:ext cx="9059055" cy="2196409"/>
          </a:xfrm>
        </p:spPr>
        <p:txBody>
          <a:bodyPr>
            <a:normAutofit/>
          </a:bodyPr>
          <a:lstStyle/>
          <a:p>
            <a:r>
              <a:rPr lang="en-US" dirty="0"/>
              <a:t>Reclaiming our passwords: </a:t>
            </a:r>
            <a:r>
              <a:rPr lang="en-US" sz="2800" dirty="0"/>
              <a:t>Protecting End-to-End Encryption from a Malicious Zoom Server</a:t>
            </a:r>
            <a:endParaRPr lang="en-US" dirty="0"/>
          </a:p>
        </p:txBody>
      </p:sp>
      <p:pic>
        <p:nvPicPr>
          <p:cNvPr id="9" name="Picture 10">
            <a:extLst>
              <a:ext uri="{FF2B5EF4-FFF2-40B4-BE49-F238E27FC236}">
                <a16:creationId xmlns:a16="http://schemas.microsoft.com/office/drawing/2014/main" id="{6706ED14-9397-0BF5-B50F-956828F94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0049" y="44010"/>
            <a:ext cx="1642351" cy="69699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E10CA25-7224-EB5F-729B-BF8BB4A793C1}"/>
              </a:ext>
            </a:extLst>
          </p:cNvPr>
          <p:cNvGrpSpPr/>
          <p:nvPr/>
        </p:nvGrpSpPr>
        <p:grpSpPr>
          <a:xfrm>
            <a:off x="510701" y="3825434"/>
            <a:ext cx="9143477" cy="2811515"/>
            <a:chOff x="510701" y="3570791"/>
            <a:chExt cx="9143477" cy="2811515"/>
          </a:xfrm>
        </p:grpSpPr>
        <p:pic>
          <p:nvPicPr>
            <p:cNvPr id="5" name="Picture 4">
              <a:extLst>
                <a:ext uri="{FF2B5EF4-FFF2-40B4-BE49-F238E27FC236}">
                  <a16:creationId xmlns:a16="http://schemas.microsoft.com/office/drawing/2014/main" id="{31063D6F-C2AB-3C5A-227A-86BCBC2A279A}"/>
                </a:ext>
              </a:extLst>
            </p:cNvPr>
            <p:cNvPicPr>
              <a:picLocks noChangeAspect="1"/>
            </p:cNvPicPr>
            <p:nvPr/>
          </p:nvPicPr>
          <p:blipFill rotWithShape="1">
            <a:blip r:embed="rId6"/>
            <a:srcRect l="33345" t="34770" r="36392" b="42530"/>
            <a:stretch/>
          </p:blipFill>
          <p:spPr>
            <a:xfrm>
              <a:off x="7329261" y="3570791"/>
              <a:ext cx="1566239" cy="1566239"/>
            </a:xfrm>
            <a:prstGeom prst="rect">
              <a:avLst/>
            </a:prstGeom>
          </p:spPr>
        </p:pic>
        <p:pic>
          <p:nvPicPr>
            <p:cNvPr id="6" name="Picture 6">
              <a:extLst>
                <a:ext uri="{FF2B5EF4-FFF2-40B4-BE49-F238E27FC236}">
                  <a16:creationId xmlns:a16="http://schemas.microsoft.com/office/drawing/2014/main" id="{2F3D3366-5508-6D69-F46F-E993F7F352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6277" y="3570792"/>
              <a:ext cx="1569343" cy="15693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Avatar">
              <a:extLst>
                <a:ext uri="{FF2B5EF4-FFF2-40B4-BE49-F238E27FC236}">
                  <a16:creationId xmlns:a16="http://schemas.microsoft.com/office/drawing/2014/main" id="{03D3B257-90AA-7FD1-B066-760F88916F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9321" y="3570792"/>
              <a:ext cx="1566239" cy="15662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D0F998-2814-41DD-AC35-5524310BE863}"/>
                </a:ext>
              </a:extLst>
            </p:cNvPr>
            <p:cNvSpPr txBox="1"/>
            <p:nvPr/>
          </p:nvSpPr>
          <p:spPr>
            <a:xfrm>
              <a:off x="1145894" y="5243532"/>
              <a:ext cx="1810111" cy="400110"/>
            </a:xfrm>
            <a:prstGeom prst="rect">
              <a:avLst/>
            </a:prstGeom>
            <a:noFill/>
          </p:spPr>
          <p:txBody>
            <a:bodyPr wrap="none" rtlCol="0">
              <a:spAutoFit/>
            </a:bodyPr>
            <a:lstStyle/>
            <a:p>
              <a:pPr algn="ctr"/>
              <a:r>
                <a:rPr lang="en-US" sz="2000" b="0" i="0" dirty="0">
                  <a:latin typeface="Montserrat" pitchFamily="2" charset="77"/>
                </a:rPr>
                <a:t>Cas </a:t>
              </a:r>
              <a:r>
                <a:rPr lang="en-US" sz="2000" b="0" i="0" dirty="0" err="1">
                  <a:latin typeface="Montserrat" pitchFamily="2" charset="77"/>
                </a:rPr>
                <a:t>Cremers</a:t>
              </a:r>
              <a:endParaRPr lang="en-US" sz="2000" b="0" i="0" dirty="0">
                <a:latin typeface="Montserrat" pitchFamily="2" charset="77"/>
              </a:endParaRPr>
            </a:p>
          </p:txBody>
        </p:sp>
        <p:sp>
          <p:nvSpPr>
            <p:cNvPr id="13" name="TextBox 12">
              <a:extLst>
                <a:ext uri="{FF2B5EF4-FFF2-40B4-BE49-F238E27FC236}">
                  <a16:creationId xmlns:a16="http://schemas.microsoft.com/office/drawing/2014/main" id="{C6677543-BEAC-F847-93B6-568B0DFDF0FC}"/>
                </a:ext>
              </a:extLst>
            </p:cNvPr>
            <p:cNvSpPr txBox="1"/>
            <p:nvPr/>
          </p:nvSpPr>
          <p:spPr>
            <a:xfrm>
              <a:off x="4267152" y="5243532"/>
              <a:ext cx="1630575" cy="400110"/>
            </a:xfrm>
            <a:prstGeom prst="rect">
              <a:avLst/>
            </a:prstGeom>
            <a:noFill/>
          </p:spPr>
          <p:txBody>
            <a:bodyPr wrap="none" rtlCol="0">
              <a:spAutoFit/>
            </a:bodyPr>
            <a:lstStyle/>
            <a:p>
              <a:pPr algn="ctr"/>
              <a:r>
                <a:rPr lang="en-US" sz="2000" b="0" i="0" dirty="0" err="1">
                  <a:latin typeface="Montserrat" pitchFamily="2" charset="77"/>
                </a:rPr>
                <a:t>Eyal</a:t>
              </a:r>
              <a:r>
                <a:rPr lang="en-US" sz="2000" b="0" i="0" dirty="0">
                  <a:latin typeface="Montserrat" pitchFamily="2" charset="77"/>
                </a:rPr>
                <a:t> Ronen</a:t>
              </a:r>
            </a:p>
          </p:txBody>
        </p:sp>
        <p:sp>
          <p:nvSpPr>
            <p:cNvPr id="14" name="TextBox 13">
              <a:extLst>
                <a:ext uri="{FF2B5EF4-FFF2-40B4-BE49-F238E27FC236}">
                  <a16:creationId xmlns:a16="http://schemas.microsoft.com/office/drawing/2014/main" id="{50E9DC25-D793-A404-04F4-EFF288FB4300}"/>
                </a:ext>
              </a:extLst>
            </p:cNvPr>
            <p:cNvSpPr txBox="1"/>
            <p:nvPr/>
          </p:nvSpPr>
          <p:spPr>
            <a:xfrm>
              <a:off x="7247400" y="5243532"/>
              <a:ext cx="1729961" cy="400110"/>
            </a:xfrm>
            <a:prstGeom prst="rect">
              <a:avLst/>
            </a:prstGeom>
            <a:noFill/>
          </p:spPr>
          <p:txBody>
            <a:bodyPr wrap="none" rtlCol="0">
              <a:spAutoFit/>
            </a:bodyPr>
            <a:lstStyle/>
            <a:p>
              <a:pPr algn="ctr"/>
              <a:r>
                <a:rPr lang="en-US" sz="2000" b="1" i="1" u="sng" dirty="0">
                  <a:latin typeface="Montserrat" pitchFamily="2" charset="77"/>
                </a:rPr>
                <a:t>Mang Zhao</a:t>
              </a:r>
            </a:p>
          </p:txBody>
        </p:sp>
        <p:sp>
          <p:nvSpPr>
            <p:cNvPr id="15" name="TextBox 14">
              <a:extLst>
                <a:ext uri="{FF2B5EF4-FFF2-40B4-BE49-F238E27FC236}">
                  <a16:creationId xmlns:a16="http://schemas.microsoft.com/office/drawing/2014/main" id="{6C975F58-B811-77F6-391B-9A706067533A}"/>
                </a:ext>
              </a:extLst>
            </p:cNvPr>
            <p:cNvSpPr txBox="1"/>
            <p:nvPr/>
          </p:nvSpPr>
          <p:spPr>
            <a:xfrm>
              <a:off x="510701" y="5643642"/>
              <a:ext cx="3083596" cy="738664"/>
            </a:xfrm>
            <a:prstGeom prst="rect">
              <a:avLst/>
            </a:prstGeom>
            <a:noFill/>
          </p:spPr>
          <p:txBody>
            <a:bodyPr wrap="square">
              <a:spAutoFit/>
            </a:bodyPr>
            <a:lstStyle/>
            <a:p>
              <a:pPr algn="ctr"/>
              <a:r>
                <a:rPr lang="de-DE" sz="1400" dirty="0">
                  <a:latin typeface="Montserrat" pitchFamily="2" charset="77"/>
                </a:rPr>
                <a:t>CISPA Helmholtz Center </a:t>
              </a:r>
              <a:r>
                <a:rPr lang="de-DE" sz="1400" dirty="0" err="1">
                  <a:latin typeface="Montserrat" pitchFamily="2" charset="77"/>
                </a:rPr>
                <a:t>for</a:t>
              </a:r>
              <a:r>
                <a:rPr lang="de-DE" sz="1400" dirty="0">
                  <a:latin typeface="Montserrat" pitchFamily="2" charset="77"/>
                </a:rPr>
                <a:t> </a:t>
              </a:r>
            </a:p>
            <a:p>
              <a:pPr algn="ctr"/>
              <a:r>
                <a:rPr lang="de-DE" sz="1400" dirty="0">
                  <a:latin typeface="Montserrat" pitchFamily="2" charset="77"/>
                </a:rPr>
                <a:t>Information Security, Germany</a:t>
              </a:r>
            </a:p>
            <a:p>
              <a:pPr algn="ctr"/>
              <a:r>
                <a:rPr lang="de-DE" sz="1400" dirty="0" err="1">
                  <a:latin typeface="Montserrat" pitchFamily="2" charset="77"/>
                </a:rPr>
                <a:t>cremers@cispa.de</a:t>
              </a:r>
              <a:endParaRPr lang="de-DE" sz="1400" dirty="0">
                <a:latin typeface="Montserrat" pitchFamily="2" charset="77"/>
              </a:endParaRPr>
            </a:p>
          </p:txBody>
        </p:sp>
        <p:sp>
          <p:nvSpPr>
            <p:cNvPr id="16" name="TextBox 15">
              <a:extLst>
                <a:ext uri="{FF2B5EF4-FFF2-40B4-BE49-F238E27FC236}">
                  <a16:creationId xmlns:a16="http://schemas.microsoft.com/office/drawing/2014/main" id="{BEDC44D8-C831-06EF-8C5A-7C5B5CE7DB79}"/>
                </a:ext>
              </a:extLst>
            </p:cNvPr>
            <p:cNvSpPr txBox="1"/>
            <p:nvPr/>
          </p:nvSpPr>
          <p:spPr>
            <a:xfrm>
              <a:off x="6570582" y="5643642"/>
              <a:ext cx="3083596" cy="738664"/>
            </a:xfrm>
            <a:prstGeom prst="rect">
              <a:avLst/>
            </a:prstGeom>
            <a:noFill/>
          </p:spPr>
          <p:txBody>
            <a:bodyPr wrap="square">
              <a:spAutoFit/>
            </a:bodyPr>
            <a:lstStyle/>
            <a:p>
              <a:pPr algn="ctr"/>
              <a:r>
                <a:rPr lang="de-DE" sz="1400" dirty="0">
                  <a:latin typeface="Montserrat" pitchFamily="2" charset="77"/>
                </a:rPr>
                <a:t>CISPA Helmholtz Center </a:t>
              </a:r>
              <a:r>
                <a:rPr lang="de-DE" sz="1400" dirty="0" err="1">
                  <a:latin typeface="Montserrat" pitchFamily="2" charset="77"/>
                </a:rPr>
                <a:t>for</a:t>
              </a:r>
              <a:r>
                <a:rPr lang="de-DE" sz="1400" dirty="0">
                  <a:latin typeface="Montserrat" pitchFamily="2" charset="77"/>
                </a:rPr>
                <a:t> </a:t>
              </a:r>
            </a:p>
            <a:p>
              <a:pPr algn="ctr"/>
              <a:r>
                <a:rPr lang="de-DE" sz="1400" dirty="0">
                  <a:latin typeface="Montserrat" pitchFamily="2" charset="77"/>
                </a:rPr>
                <a:t>Information Security, Germany</a:t>
              </a:r>
            </a:p>
            <a:p>
              <a:pPr algn="ctr"/>
              <a:r>
                <a:rPr lang="de-DE" sz="1400" dirty="0">
                  <a:latin typeface="Montserrat" pitchFamily="2" charset="77"/>
                </a:rPr>
                <a:t>mang</a:t>
              </a:r>
              <a:r>
                <a:rPr lang="en-US" sz="1400" dirty="0">
                  <a:latin typeface="Montserrat" pitchFamily="2" charset="77"/>
                </a:rPr>
                <a:t>.</a:t>
              </a:r>
              <a:r>
                <a:rPr lang="en-US" sz="1400" dirty="0" err="1">
                  <a:latin typeface="Montserrat" pitchFamily="2" charset="77"/>
                </a:rPr>
                <a:t>zhao</a:t>
              </a:r>
              <a:r>
                <a:rPr lang="de-DE" sz="1400" dirty="0">
                  <a:latin typeface="Montserrat" pitchFamily="2" charset="77"/>
                </a:rPr>
                <a:t>@</a:t>
              </a:r>
              <a:r>
                <a:rPr lang="de-DE" sz="1400" dirty="0" err="1">
                  <a:latin typeface="Montserrat" pitchFamily="2" charset="77"/>
                </a:rPr>
                <a:t>cispa.de</a:t>
              </a:r>
              <a:endParaRPr lang="de-DE" sz="1400" dirty="0">
                <a:latin typeface="Montserrat" pitchFamily="2" charset="77"/>
              </a:endParaRPr>
            </a:p>
          </p:txBody>
        </p:sp>
        <p:sp>
          <p:nvSpPr>
            <p:cNvPr id="17" name="TextBox 16">
              <a:extLst>
                <a:ext uri="{FF2B5EF4-FFF2-40B4-BE49-F238E27FC236}">
                  <a16:creationId xmlns:a16="http://schemas.microsoft.com/office/drawing/2014/main" id="{FED2526D-68E5-CF78-568A-0D721D112295}"/>
                </a:ext>
              </a:extLst>
            </p:cNvPr>
            <p:cNvSpPr txBox="1"/>
            <p:nvPr/>
          </p:nvSpPr>
          <p:spPr>
            <a:xfrm>
              <a:off x="3540641" y="5643642"/>
              <a:ext cx="3083596" cy="523220"/>
            </a:xfrm>
            <a:prstGeom prst="rect">
              <a:avLst/>
            </a:prstGeom>
            <a:noFill/>
          </p:spPr>
          <p:txBody>
            <a:bodyPr wrap="square">
              <a:spAutoFit/>
            </a:bodyPr>
            <a:lstStyle/>
            <a:p>
              <a:pPr algn="ctr"/>
              <a:r>
                <a:rPr lang="de-DE" sz="1400" dirty="0">
                  <a:latin typeface="Montserrat" pitchFamily="2" charset="77"/>
                </a:rPr>
                <a:t>Tel Aviv University, Israel</a:t>
              </a:r>
            </a:p>
            <a:p>
              <a:pPr algn="ctr"/>
              <a:r>
                <a:rPr lang="de-DE" sz="1400" dirty="0" err="1">
                  <a:latin typeface="Montserrat" pitchFamily="2" charset="77"/>
                </a:rPr>
                <a:t>er@eyalro.net</a:t>
              </a:r>
              <a:endParaRPr lang="de-DE" sz="1400" dirty="0">
                <a:latin typeface="Montserrat" pitchFamily="2" charset="77"/>
              </a:endParaRPr>
            </a:p>
          </p:txBody>
        </p:sp>
      </p:grpSp>
      <p:pic>
        <p:nvPicPr>
          <p:cNvPr id="49" name="Audio 48">
            <a:extLst>
              <a:ext uri="{FF2B5EF4-FFF2-40B4-BE49-F238E27FC236}">
                <a16:creationId xmlns:a16="http://schemas.microsoft.com/office/drawing/2014/main" id="{E2261FA8-3C25-119A-8936-BB7D465402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75996144"/>
      </p:ext>
    </p:extLst>
  </p:cSld>
  <p:clrMapOvr>
    <a:masterClrMapping/>
  </p:clrMapOvr>
  <mc:AlternateContent xmlns:mc="http://schemas.openxmlformats.org/markup-compatibility/2006" xmlns:p14="http://schemas.microsoft.com/office/powerpoint/2010/main">
    <mc:Choice Requires="p14">
      <p:transition spd="slow" p14:dur="2000" advTm="20714"/>
    </mc:Choice>
    <mc:Fallback xmlns="">
      <p:transition spd="slow" advTm="2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How People Meet in Zoom</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10</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F916B633-17F6-B092-D9E2-BBDCDC699109}"/>
              </a:ext>
            </a:extLst>
          </p:cNvPr>
          <p:cNvGrpSpPr/>
          <p:nvPr/>
        </p:nvGrpSpPr>
        <p:grpSpPr>
          <a:xfrm>
            <a:off x="234769" y="1086417"/>
            <a:ext cx="1929669" cy="4009865"/>
            <a:chOff x="64257" y="2072786"/>
            <a:chExt cx="1929669" cy="4009865"/>
          </a:xfrm>
        </p:grpSpPr>
        <p:pic>
          <p:nvPicPr>
            <p:cNvPr id="42" name="Picture 41" descr="A screenshot of a phone&#10;&#10;Description automatically generated">
              <a:extLst>
                <a:ext uri="{FF2B5EF4-FFF2-40B4-BE49-F238E27FC236}">
                  <a16:creationId xmlns:a16="http://schemas.microsoft.com/office/drawing/2014/main" id="{920C76DE-A4A3-8B7B-DAAD-AC530CD8227D}"/>
                </a:ext>
              </a:extLst>
            </p:cNvPr>
            <p:cNvPicPr>
              <a:picLocks noChangeAspect="1"/>
            </p:cNvPicPr>
            <p:nvPr/>
          </p:nvPicPr>
          <p:blipFill rotWithShape="1">
            <a:blip r:embed="rId6"/>
            <a:srcRect t="3985"/>
            <a:stretch/>
          </p:blipFill>
          <p:spPr>
            <a:xfrm>
              <a:off x="64257" y="2072786"/>
              <a:ext cx="1929669" cy="4009865"/>
            </a:xfrm>
            <a:prstGeom prst="rect">
              <a:avLst/>
            </a:prstGeom>
            <a:ln>
              <a:solidFill>
                <a:schemeClr val="tx1"/>
              </a:solidFill>
            </a:ln>
            <a:effectLst/>
          </p:spPr>
        </p:pic>
        <p:sp>
          <p:nvSpPr>
            <p:cNvPr id="43" name="Rectangle 42">
              <a:extLst>
                <a:ext uri="{FF2B5EF4-FFF2-40B4-BE49-F238E27FC236}">
                  <a16:creationId xmlns:a16="http://schemas.microsoft.com/office/drawing/2014/main" id="{989DBC62-9EE9-EFB8-5D00-2BC359ECA0E9}"/>
                </a:ext>
              </a:extLst>
            </p:cNvPr>
            <p:cNvSpPr/>
            <p:nvPr/>
          </p:nvSpPr>
          <p:spPr>
            <a:xfrm>
              <a:off x="109605" y="3912780"/>
              <a:ext cx="1838971" cy="27644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44" name="Rectangle 43">
              <a:extLst>
                <a:ext uri="{FF2B5EF4-FFF2-40B4-BE49-F238E27FC236}">
                  <a16:creationId xmlns:a16="http://schemas.microsoft.com/office/drawing/2014/main" id="{54C482E9-26E7-4616-C56C-827FCDB9452A}"/>
                </a:ext>
              </a:extLst>
            </p:cNvPr>
            <p:cNvSpPr/>
            <p:nvPr/>
          </p:nvSpPr>
          <p:spPr>
            <a:xfrm>
              <a:off x="109605" y="4944141"/>
              <a:ext cx="1838971" cy="1917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pic>
        <p:nvPicPr>
          <p:cNvPr id="64" name="Picture 63" descr="A screenshot of a phone&#10;&#10;Description automatically generated">
            <a:extLst>
              <a:ext uri="{FF2B5EF4-FFF2-40B4-BE49-F238E27FC236}">
                <a16:creationId xmlns:a16="http://schemas.microsoft.com/office/drawing/2014/main" id="{E2C090ED-A90B-E01D-A703-4D787DC82CA2}"/>
              </a:ext>
            </a:extLst>
          </p:cNvPr>
          <p:cNvPicPr>
            <a:picLocks noChangeAspect="1"/>
          </p:cNvPicPr>
          <p:nvPr/>
        </p:nvPicPr>
        <p:blipFill rotWithShape="1">
          <a:blip r:embed="rId7"/>
          <a:srcRect t="4202"/>
          <a:stretch/>
        </p:blipFill>
        <p:spPr>
          <a:xfrm>
            <a:off x="10023200" y="1086417"/>
            <a:ext cx="1934031" cy="4009865"/>
          </a:xfrm>
          <a:prstGeom prst="rect">
            <a:avLst/>
          </a:prstGeom>
          <a:ln>
            <a:solidFill>
              <a:schemeClr val="tx1"/>
            </a:solidFill>
          </a:ln>
          <a:effectLst/>
        </p:spPr>
      </p:pic>
      <p:pic>
        <p:nvPicPr>
          <p:cNvPr id="13" name="Picture 6" descr="Zoom logo transparent PNG 22289668 PNG">
            <a:extLst>
              <a:ext uri="{FF2B5EF4-FFF2-40B4-BE49-F238E27FC236}">
                <a16:creationId xmlns:a16="http://schemas.microsoft.com/office/drawing/2014/main" id="{FC209E34-4F2A-F251-6DFB-4E2FE90710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501D6F4-7837-CDB6-DE5F-0AF7B71613E6}"/>
              </a:ext>
            </a:extLst>
          </p:cNvPr>
          <p:cNvGrpSpPr/>
          <p:nvPr/>
        </p:nvGrpSpPr>
        <p:grpSpPr>
          <a:xfrm>
            <a:off x="7338807" y="2717407"/>
            <a:ext cx="2215730" cy="1477011"/>
            <a:chOff x="5858113" y="3033538"/>
            <a:chExt cx="2215730" cy="1477011"/>
          </a:xfrm>
        </p:grpSpPr>
        <p:grpSp>
          <p:nvGrpSpPr>
            <p:cNvPr id="34" name="Group 33">
              <a:extLst>
                <a:ext uri="{FF2B5EF4-FFF2-40B4-BE49-F238E27FC236}">
                  <a16:creationId xmlns:a16="http://schemas.microsoft.com/office/drawing/2014/main" id="{BBF4137B-1B0F-D222-BB81-0FA50721D167}"/>
                </a:ext>
              </a:extLst>
            </p:cNvPr>
            <p:cNvGrpSpPr/>
            <p:nvPr/>
          </p:nvGrpSpPr>
          <p:grpSpPr>
            <a:xfrm>
              <a:off x="6975267" y="3033538"/>
              <a:ext cx="1098576" cy="540000"/>
              <a:chOff x="7435609" y="2815511"/>
              <a:chExt cx="1542130" cy="758027"/>
            </a:xfrm>
          </p:grpSpPr>
          <p:pic>
            <p:nvPicPr>
              <p:cNvPr id="55" name="Graphic 54" descr="Male profile outline">
                <a:extLst>
                  <a:ext uri="{FF2B5EF4-FFF2-40B4-BE49-F238E27FC236}">
                    <a16:creationId xmlns:a16="http://schemas.microsoft.com/office/drawing/2014/main" id="{A2A8C629-252D-AEE5-4062-8DAA882EAE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56" name="Graphic 55" descr="Male profile outline">
                <a:extLst>
                  <a:ext uri="{FF2B5EF4-FFF2-40B4-BE49-F238E27FC236}">
                    <a16:creationId xmlns:a16="http://schemas.microsoft.com/office/drawing/2014/main" id="{42A57C86-1791-8CF9-053F-3CCF77BED0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35" name="Group 34">
              <a:extLst>
                <a:ext uri="{FF2B5EF4-FFF2-40B4-BE49-F238E27FC236}">
                  <a16:creationId xmlns:a16="http://schemas.microsoft.com/office/drawing/2014/main" id="{889F6E67-118F-33AB-6DD3-D2E9F15AA0F8}"/>
                </a:ext>
              </a:extLst>
            </p:cNvPr>
            <p:cNvGrpSpPr/>
            <p:nvPr/>
          </p:nvGrpSpPr>
          <p:grpSpPr>
            <a:xfrm>
              <a:off x="5858113" y="3502043"/>
              <a:ext cx="2215729" cy="540000"/>
              <a:chOff x="5867401" y="2815511"/>
              <a:chExt cx="3110338" cy="758027"/>
            </a:xfrm>
          </p:grpSpPr>
          <p:pic>
            <p:nvPicPr>
              <p:cNvPr id="49" name="Graphic 48" descr="Male profile outline">
                <a:extLst>
                  <a:ext uri="{FF2B5EF4-FFF2-40B4-BE49-F238E27FC236}">
                    <a16:creationId xmlns:a16="http://schemas.microsoft.com/office/drawing/2014/main" id="{6AEF7967-BF52-32F3-FCDB-9878E21C2F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50" name="Graphic 49" descr="Male profile outline">
                <a:extLst>
                  <a:ext uri="{FF2B5EF4-FFF2-40B4-BE49-F238E27FC236}">
                    <a16:creationId xmlns:a16="http://schemas.microsoft.com/office/drawing/2014/main" id="{64ED73F6-5EFC-F3DF-B1BA-2905D5FF1A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51" name="Graphic 50" descr="Male profile outline">
                <a:extLst>
                  <a:ext uri="{FF2B5EF4-FFF2-40B4-BE49-F238E27FC236}">
                    <a16:creationId xmlns:a16="http://schemas.microsoft.com/office/drawing/2014/main" id="{7F883173-AD51-99E2-FD86-325DF03D7B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52" name="Graphic 51" descr="Male profile outline">
                <a:extLst>
                  <a:ext uri="{FF2B5EF4-FFF2-40B4-BE49-F238E27FC236}">
                    <a16:creationId xmlns:a16="http://schemas.microsoft.com/office/drawing/2014/main" id="{6291B09B-E8EB-4590-1323-E5F41CF893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36" name="Group 35">
              <a:extLst>
                <a:ext uri="{FF2B5EF4-FFF2-40B4-BE49-F238E27FC236}">
                  <a16:creationId xmlns:a16="http://schemas.microsoft.com/office/drawing/2014/main" id="{554EA6F3-C5CF-30D0-524F-F5F84C63C890}"/>
                </a:ext>
              </a:extLst>
            </p:cNvPr>
            <p:cNvGrpSpPr/>
            <p:nvPr/>
          </p:nvGrpSpPr>
          <p:grpSpPr>
            <a:xfrm>
              <a:off x="5858113" y="3970549"/>
              <a:ext cx="2215729" cy="540000"/>
              <a:chOff x="5867401" y="2815511"/>
              <a:chExt cx="3110338" cy="758027"/>
            </a:xfrm>
          </p:grpSpPr>
          <p:pic>
            <p:nvPicPr>
              <p:cNvPr id="37" name="Graphic 36" descr="Male profile outline">
                <a:extLst>
                  <a:ext uri="{FF2B5EF4-FFF2-40B4-BE49-F238E27FC236}">
                    <a16:creationId xmlns:a16="http://schemas.microsoft.com/office/drawing/2014/main" id="{E9200753-E7C8-2443-F279-91B832FE76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38" name="Graphic 37" descr="Male profile outline">
                <a:extLst>
                  <a:ext uri="{FF2B5EF4-FFF2-40B4-BE49-F238E27FC236}">
                    <a16:creationId xmlns:a16="http://schemas.microsoft.com/office/drawing/2014/main" id="{9C04D700-F074-37CF-7109-71034A304B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39" name="Graphic 38" descr="Male profile outline">
                <a:extLst>
                  <a:ext uri="{FF2B5EF4-FFF2-40B4-BE49-F238E27FC236}">
                    <a16:creationId xmlns:a16="http://schemas.microsoft.com/office/drawing/2014/main" id="{08371CE5-61B2-0F6D-5432-AAAD04DF52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40" name="Graphic 39" descr="Male profile outline">
                <a:extLst>
                  <a:ext uri="{FF2B5EF4-FFF2-40B4-BE49-F238E27FC236}">
                    <a16:creationId xmlns:a16="http://schemas.microsoft.com/office/drawing/2014/main" id="{0DC7FAE3-95FA-A5D4-DB5F-23C20D91E6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grpSp>
        <p:nvGrpSpPr>
          <p:cNvPr id="16" name="Group 15">
            <a:extLst>
              <a:ext uri="{FF2B5EF4-FFF2-40B4-BE49-F238E27FC236}">
                <a16:creationId xmlns:a16="http://schemas.microsoft.com/office/drawing/2014/main" id="{4152E63A-7BC0-50EC-C6F0-7F66892D0024}"/>
              </a:ext>
            </a:extLst>
          </p:cNvPr>
          <p:cNvGrpSpPr/>
          <p:nvPr/>
        </p:nvGrpSpPr>
        <p:grpSpPr>
          <a:xfrm>
            <a:off x="3765262" y="2970443"/>
            <a:ext cx="3044051" cy="307777"/>
            <a:chOff x="4137746" y="2617834"/>
            <a:chExt cx="885419" cy="307777"/>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FE98870-1056-2900-E00F-777FA7D0DA6A}"/>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32" name="TextBox 31">
                  <a:extLst>
                    <a:ext uri="{FF2B5EF4-FFF2-40B4-BE49-F238E27FC236}">
                      <a16:creationId xmlns:a16="http://schemas.microsoft.com/office/drawing/2014/main" id="{9FE98870-1056-2900-E00F-777FA7D0DA6A}"/>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3"/>
                  <a:stretch>
                    <a:fillRect t="-4000" b="-20000"/>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D8942D63-6403-BCD3-4DFC-FCF94A11835B}"/>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4A12332-4EFF-DF0D-50D6-6D1DEC881E6D}"/>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5D0D23F-5524-7FC1-B2B3-DA405A280AEA}"/>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30" name="TextBox 29">
                  <a:extLst>
                    <a:ext uri="{FF2B5EF4-FFF2-40B4-BE49-F238E27FC236}">
                      <a16:creationId xmlns:a16="http://schemas.microsoft.com/office/drawing/2014/main" id="{C5D0D23F-5524-7FC1-B2B3-DA405A280AEA}"/>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4"/>
                  <a:stretch>
                    <a:fillRect/>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52FDF503-D69F-569F-E4CE-3E3506C5E596}"/>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AF73FEB-8E59-6489-466B-173861005D18}"/>
              </a:ext>
            </a:extLst>
          </p:cNvPr>
          <p:cNvGrpSpPr/>
          <p:nvPr/>
        </p:nvGrpSpPr>
        <p:grpSpPr>
          <a:xfrm rot="1800000">
            <a:off x="6492911" y="1635502"/>
            <a:ext cx="1462059" cy="767604"/>
            <a:chOff x="4136973" y="2536364"/>
            <a:chExt cx="425267" cy="767604"/>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6FD8BF9-CCBC-1FD7-44E6-EB9AFDBF9A05}"/>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28" name="TextBox 27">
                  <a:extLst>
                    <a:ext uri="{FF2B5EF4-FFF2-40B4-BE49-F238E27FC236}">
                      <a16:creationId xmlns:a16="http://schemas.microsoft.com/office/drawing/2014/main" id="{56FD8BF9-CCBC-1FD7-44E6-EB9AFDBF9A05}"/>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5"/>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C223F26D-17AA-42F1-BB57-08837D7139E7}"/>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69AF2FA-364C-1A2A-D407-78E8BBB5B73F}"/>
              </a:ext>
            </a:extLst>
          </p:cNvPr>
          <p:cNvGrpSpPr/>
          <p:nvPr/>
        </p:nvGrpSpPr>
        <p:grpSpPr>
          <a:xfrm rot="1800000">
            <a:off x="6026140" y="1636360"/>
            <a:ext cx="1894852" cy="780782"/>
            <a:chOff x="4064272" y="2529779"/>
            <a:chExt cx="551153" cy="780782"/>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48CE53-B6E5-4C5E-849C-9F48FB1191FD}"/>
                    </a:ext>
                  </a:extLst>
                </p:cNvPr>
                <p:cNvSpPr txBox="1"/>
                <p:nvPr/>
              </p:nvSpPr>
              <p:spPr>
                <a:xfrm>
                  <a:off x="4064272" y="2933049"/>
                  <a:ext cx="551153" cy="307777"/>
                </a:xfrm>
                <a:prstGeom prst="rect">
                  <a:avLst/>
                </a:prstGeom>
                <a:noFill/>
              </p:spPr>
              <p:txBody>
                <a:bodyPr wrap="square">
                  <a:spAutoFit/>
                </a:bodyPr>
                <a:lstStyle/>
                <a:p>
                  <a:pPr algn="ctr"/>
                  <a:r>
                    <a:rPr lang="en-US" sz="1400" dirty="0"/>
                    <a:t>leader’s pk, if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𝑝𝑐</m:t>
                      </m:r>
                      <m:r>
                        <a:rPr lang="en-US" sz="1400" b="0" i="1" smtClean="0">
                          <a:latin typeface="Cambria Math" panose="02040503050406030204" pitchFamily="18" charset="0"/>
                        </a:rPr>
                        <m:t>′</m:t>
                      </m:r>
                    </m:oMath>
                  </a14:m>
                  <a:r>
                    <a:rPr lang="en-US" sz="1400" dirty="0"/>
                    <a:t> </a:t>
                  </a:r>
                </a:p>
              </p:txBody>
            </p:sp>
          </mc:Choice>
          <mc:Fallback xmlns="">
            <p:sp>
              <p:nvSpPr>
                <p:cNvPr id="24" name="TextBox 23">
                  <a:extLst>
                    <a:ext uri="{FF2B5EF4-FFF2-40B4-BE49-F238E27FC236}">
                      <a16:creationId xmlns:a16="http://schemas.microsoft.com/office/drawing/2014/main" id="{6248CE53-B6E5-4C5E-849C-9F48FB1191FD}"/>
                    </a:ext>
                  </a:extLst>
                </p:cNvPr>
                <p:cNvSpPr txBox="1">
                  <a:spLocks noRot="1" noChangeAspect="1" noMove="1" noResize="1" noEditPoints="1" noAdjustHandles="1" noChangeArrowheads="1" noChangeShapeType="1" noTextEdit="1"/>
                </p:cNvSpPr>
                <p:nvPr/>
              </p:nvSpPr>
              <p:spPr>
                <a:xfrm>
                  <a:off x="4064272" y="2933049"/>
                  <a:ext cx="551153" cy="307777"/>
                </a:xfrm>
                <a:prstGeom prst="rect">
                  <a:avLst/>
                </a:prstGeom>
                <a:blipFill>
                  <a:blip r:embed="rId16"/>
                  <a:stretch>
                    <a:fillRect l="-1399" b="-1031"/>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0E8356D1-6335-E776-BB4E-DA48687AB3E2}"/>
                </a:ext>
              </a:extLst>
            </p:cNvPr>
            <p:cNvCxnSpPr>
              <a:cxnSpLocks/>
            </p:cNvCxnSpPr>
            <p:nvPr/>
          </p:nvCxnSpPr>
          <p:spPr>
            <a:xfrm rot="19800000">
              <a:off x="4149616" y="2529779"/>
              <a:ext cx="393358" cy="780782"/>
            </a:xfrm>
            <a:prstGeom prst="straightConnector1">
              <a:avLst/>
            </a:prstGeom>
            <a:ln w="127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42D31BBF-4486-1017-43EF-6369239BC52C}"/>
              </a:ext>
            </a:extLst>
          </p:cNvPr>
          <p:cNvGrpSpPr/>
          <p:nvPr/>
        </p:nvGrpSpPr>
        <p:grpSpPr>
          <a:xfrm rot="19520356">
            <a:off x="3591511" y="1641820"/>
            <a:ext cx="1432541" cy="954461"/>
            <a:chOff x="4201600" y="2482540"/>
            <a:chExt cx="416681" cy="954461"/>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39E64B3-DE1D-FF7C-1BFF-17EC441EB01A}"/>
                    </a:ext>
                  </a:extLst>
                </p:cNvPr>
                <p:cNvSpPr txBox="1"/>
                <p:nvPr/>
              </p:nvSpPr>
              <p:spPr>
                <a:xfrm>
                  <a:off x="4201600" y="2913781"/>
                  <a:ext cx="416681" cy="523220"/>
                </a:xfrm>
                <a:prstGeom prst="rect">
                  <a:avLst/>
                </a:prstGeom>
                <a:noFill/>
              </p:spPr>
              <p:txBody>
                <a:bodyPr wrap="square">
                  <a:spAutoFit/>
                </a:bodyPr>
                <a:lstStyle/>
                <a:p>
                  <a:pPr algn="ctr"/>
                  <a:r>
                    <a:rPr lang="en-US" sz="1400" dirty="0"/>
                    <a:t>participant’s pk, if </a:t>
                  </a:r>
                  <a14:m>
                    <m:oMath xmlns:m="http://schemas.openxmlformats.org/officeDocument/2006/math">
                      <m:r>
                        <a:rPr lang="en-US" sz="1400" i="1">
                          <a:latin typeface="Cambria Math" panose="02040503050406030204" pitchFamily="18" charset="0"/>
                        </a:rPr>
                        <m:t>𝑝𝑐</m:t>
                      </m:r>
                      <m:r>
                        <a:rPr lang="en-US" sz="1400" i="1">
                          <a:latin typeface="Cambria Math" panose="02040503050406030204" pitchFamily="18" charset="0"/>
                        </a:rPr>
                        <m:t>=</m:t>
                      </m:r>
                      <m:r>
                        <a:rPr lang="en-US" sz="1400" i="1">
                          <a:latin typeface="Cambria Math" panose="02040503050406030204" pitchFamily="18" charset="0"/>
                        </a:rPr>
                        <m:t>𝑝𝑐</m:t>
                      </m:r>
                      <m:r>
                        <a:rPr lang="en-US" sz="1400" i="1">
                          <a:latin typeface="Cambria Math" panose="02040503050406030204" pitchFamily="18" charset="0"/>
                        </a:rPr>
                        <m:t>′</m:t>
                      </m:r>
                    </m:oMath>
                  </a14:m>
                  <a:r>
                    <a:rPr lang="en-US" sz="1400" dirty="0"/>
                    <a:t> </a:t>
                  </a:r>
                </a:p>
              </p:txBody>
            </p:sp>
          </mc:Choice>
          <mc:Fallback xmlns="">
            <p:sp>
              <p:nvSpPr>
                <p:cNvPr id="22" name="TextBox 21">
                  <a:extLst>
                    <a:ext uri="{FF2B5EF4-FFF2-40B4-BE49-F238E27FC236}">
                      <a16:creationId xmlns:a16="http://schemas.microsoft.com/office/drawing/2014/main" id="{039E64B3-DE1D-FF7C-1BFF-17EC441EB01A}"/>
                    </a:ext>
                  </a:extLst>
                </p:cNvPr>
                <p:cNvSpPr txBox="1">
                  <a:spLocks noRot="1" noChangeAspect="1" noMove="1" noResize="1" noEditPoints="1" noAdjustHandles="1" noChangeArrowheads="1" noChangeShapeType="1" noTextEdit="1"/>
                </p:cNvSpPr>
                <p:nvPr/>
              </p:nvSpPr>
              <p:spPr>
                <a:xfrm>
                  <a:off x="4201600" y="2913781"/>
                  <a:ext cx="416681" cy="523220"/>
                </a:xfrm>
                <a:prstGeom prst="rect">
                  <a:avLst/>
                </a:prstGeom>
                <a:blipFill>
                  <a:blip r:embed="rId17"/>
                  <a:stretch>
                    <a:fillRect t="-101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E28127EE-3AAD-1B2D-B5EC-66ECA73CB968}"/>
                </a:ext>
              </a:extLst>
            </p:cNvPr>
            <p:cNvCxnSpPr>
              <a:cxnSpLocks/>
            </p:cNvCxnSpPr>
            <p:nvPr/>
          </p:nvCxnSpPr>
          <p:spPr>
            <a:xfrm rot="2079644" flipV="1">
              <a:off x="4202838" y="2482540"/>
              <a:ext cx="368412" cy="875747"/>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8" name="Picture 18" descr="Avatar">
            <a:extLst>
              <a:ext uri="{FF2B5EF4-FFF2-40B4-BE49-F238E27FC236}">
                <a16:creationId xmlns:a16="http://schemas.microsoft.com/office/drawing/2014/main" id="{4585BE6F-0279-2BBE-6F4F-63A1855F477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DBC292A-D15A-3D84-08D5-519755D91D6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85DD9A-336A-6C54-C9BC-3C9F0DA221F9}"/>
              </a:ext>
            </a:extLst>
          </p:cNvPr>
          <p:cNvPicPr>
            <a:picLocks noChangeAspect="1"/>
          </p:cNvPicPr>
          <p:nvPr/>
        </p:nvPicPr>
        <p:blipFill rotWithShape="1">
          <a:blip r:embed="rId20"/>
          <a:srcRect l="33345" t="34770" r="36392" b="42530"/>
          <a:stretch/>
        </p:blipFill>
        <p:spPr>
          <a:xfrm>
            <a:off x="2263160" y="2684026"/>
            <a:ext cx="1474081" cy="1474081"/>
          </a:xfrm>
          <a:prstGeom prst="rect">
            <a:avLst/>
          </a:prstGeom>
        </p:spPr>
      </p:pic>
      <p:pic>
        <p:nvPicPr>
          <p:cNvPr id="26" name="Audio 25">
            <a:extLst>
              <a:ext uri="{FF2B5EF4-FFF2-40B4-BE49-F238E27FC236}">
                <a16:creationId xmlns:a16="http://schemas.microsoft.com/office/drawing/2014/main" id="{5C659702-A0D7-3DC1-7F18-768C010DA96A}"/>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47211674"/>
      </p:ext>
    </p:extLst>
  </p:cSld>
  <p:clrMapOvr>
    <a:masterClrMapping/>
  </p:clrMapOvr>
  <mc:AlternateContent xmlns:mc="http://schemas.openxmlformats.org/markup-compatibility/2006" xmlns:p14="http://schemas.microsoft.com/office/powerpoint/2010/main">
    <mc:Choice Requires="p14">
      <p:transition spd="slow" p14:dur="2000" advTm="15424"/>
    </mc:Choice>
    <mc:Fallback xmlns="">
      <p:transition spd="slow" advTm="1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How People Meet in Zoom</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11</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F916B633-17F6-B092-D9E2-BBDCDC699109}"/>
              </a:ext>
            </a:extLst>
          </p:cNvPr>
          <p:cNvGrpSpPr/>
          <p:nvPr/>
        </p:nvGrpSpPr>
        <p:grpSpPr>
          <a:xfrm>
            <a:off x="234769" y="1086417"/>
            <a:ext cx="1929669" cy="4009865"/>
            <a:chOff x="64257" y="2072786"/>
            <a:chExt cx="1929669" cy="4009865"/>
          </a:xfrm>
        </p:grpSpPr>
        <p:pic>
          <p:nvPicPr>
            <p:cNvPr id="42" name="Picture 41" descr="A screenshot of a phone&#10;&#10;Description automatically generated">
              <a:extLst>
                <a:ext uri="{FF2B5EF4-FFF2-40B4-BE49-F238E27FC236}">
                  <a16:creationId xmlns:a16="http://schemas.microsoft.com/office/drawing/2014/main" id="{920C76DE-A4A3-8B7B-DAAD-AC530CD8227D}"/>
                </a:ext>
              </a:extLst>
            </p:cNvPr>
            <p:cNvPicPr>
              <a:picLocks noChangeAspect="1"/>
            </p:cNvPicPr>
            <p:nvPr/>
          </p:nvPicPr>
          <p:blipFill rotWithShape="1">
            <a:blip r:embed="rId6"/>
            <a:srcRect t="3985"/>
            <a:stretch/>
          </p:blipFill>
          <p:spPr>
            <a:xfrm>
              <a:off x="64257" y="2072786"/>
              <a:ext cx="1929669" cy="4009865"/>
            </a:xfrm>
            <a:prstGeom prst="rect">
              <a:avLst/>
            </a:prstGeom>
            <a:ln>
              <a:solidFill>
                <a:schemeClr val="tx1"/>
              </a:solidFill>
            </a:ln>
            <a:effectLst/>
          </p:spPr>
        </p:pic>
        <p:sp>
          <p:nvSpPr>
            <p:cNvPr id="43" name="Rectangle 42">
              <a:extLst>
                <a:ext uri="{FF2B5EF4-FFF2-40B4-BE49-F238E27FC236}">
                  <a16:creationId xmlns:a16="http://schemas.microsoft.com/office/drawing/2014/main" id="{989DBC62-9EE9-EFB8-5D00-2BC359ECA0E9}"/>
                </a:ext>
              </a:extLst>
            </p:cNvPr>
            <p:cNvSpPr/>
            <p:nvPr/>
          </p:nvSpPr>
          <p:spPr>
            <a:xfrm>
              <a:off x="109605" y="3912780"/>
              <a:ext cx="1838971" cy="27644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44" name="Rectangle 43">
              <a:extLst>
                <a:ext uri="{FF2B5EF4-FFF2-40B4-BE49-F238E27FC236}">
                  <a16:creationId xmlns:a16="http://schemas.microsoft.com/office/drawing/2014/main" id="{54C482E9-26E7-4616-C56C-827FCDB9452A}"/>
                </a:ext>
              </a:extLst>
            </p:cNvPr>
            <p:cNvSpPr/>
            <p:nvPr/>
          </p:nvSpPr>
          <p:spPr>
            <a:xfrm>
              <a:off x="109605" y="4944141"/>
              <a:ext cx="1838971" cy="1917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pic>
        <p:nvPicPr>
          <p:cNvPr id="64" name="Picture 63" descr="A screenshot of a phone&#10;&#10;Description automatically generated">
            <a:extLst>
              <a:ext uri="{FF2B5EF4-FFF2-40B4-BE49-F238E27FC236}">
                <a16:creationId xmlns:a16="http://schemas.microsoft.com/office/drawing/2014/main" id="{E2C090ED-A90B-E01D-A703-4D787DC82CA2}"/>
              </a:ext>
            </a:extLst>
          </p:cNvPr>
          <p:cNvPicPr>
            <a:picLocks noChangeAspect="1"/>
          </p:cNvPicPr>
          <p:nvPr/>
        </p:nvPicPr>
        <p:blipFill rotWithShape="1">
          <a:blip r:embed="rId7"/>
          <a:srcRect t="4202"/>
          <a:stretch/>
        </p:blipFill>
        <p:spPr>
          <a:xfrm>
            <a:off x="10023200" y="1086417"/>
            <a:ext cx="1934031" cy="4009865"/>
          </a:xfrm>
          <a:prstGeom prst="rect">
            <a:avLst/>
          </a:prstGeom>
          <a:ln>
            <a:solidFill>
              <a:schemeClr val="tx1"/>
            </a:solidFill>
          </a:ln>
          <a:effectLst/>
        </p:spPr>
      </p:pic>
      <p:pic>
        <p:nvPicPr>
          <p:cNvPr id="19" name="Picture 6" descr="Zoom logo transparent PNG 22289668 PNG">
            <a:extLst>
              <a:ext uri="{FF2B5EF4-FFF2-40B4-BE49-F238E27FC236}">
                <a16:creationId xmlns:a16="http://schemas.microsoft.com/office/drawing/2014/main" id="{132DDAF8-0FDA-9396-EFB3-A199C113E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FFB0DD8-EFC1-41DC-3D04-EE7CFBF465E7}"/>
              </a:ext>
            </a:extLst>
          </p:cNvPr>
          <p:cNvGrpSpPr/>
          <p:nvPr/>
        </p:nvGrpSpPr>
        <p:grpSpPr>
          <a:xfrm>
            <a:off x="7338807" y="2717407"/>
            <a:ext cx="2215730" cy="1477011"/>
            <a:chOff x="5858113" y="3033538"/>
            <a:chExt cx="2215730" cy="1477011"/>
          </a:xfrm>
        </p:grpSpPr>
        <p:grpSp>
          <p:nvGrpSpPr>
            <p:cNvPr id="40" name="Group 39">
              <a:extLst>
                <a:ext uri="{FF2B5EF4-FFF2-40B4-BE49-F238E27FC236}">
                  <a16:creationId xmlns:a16="http://schemas.microsoft.com/office/drawing/2014/main" id="{BA9A5A34-5E50-27CB-CDFA-1DE58135FAA4}"/>
                </a:ext>
              </a:extLst>
            </p:cNvPr>
            <p:cNvGrpSpPr/>
            <p:nvPr/>
          </p:nvGrpSpPr>
          <p:grpSpPr>
            <a:xfrm>
              <a:off x="6975267" y="3033538"/>
              <a:ext cx="1098576" cy="540000"/>
              <a:chOff x="7435609" y="2815511"/>
              <a:chExt cx="1542130" cy="758027"/>
            </a:xfrm>
          </p:grpSpPr>
          <p:pic>
            <p:nvPicPr>
              <p:cNvPr id="61" name="Graphic 60" descr="Male profile outline">
                <a:extLst>
                  <a:ext uri="{FF2B5EF4-FFF2-40B4-BE49-F238E27FC236}">
                    <a16:creationId xmlns:a16="http://schemas.microsoft.com/office/drawing/2014/main" id="{C26D82AB-B90F-1740-2E88-097D34CC4B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62" name="Graphic 61" descr="Male profile outline">
                <a:extLst>
                  <a:ext uri="{FF2B5EF4-FFF2-40B4-BE49-F238E27FC236}">
                    <a16:creationId xmlns:a16="http://schemas.microsoft.com/office/drawing/2014/main" id="{651A5E53-3728-9DB5-A01C-36AC3922E7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49" name="Group 48">
              <a:extLst>
                <a:ext uri="{FF2B5EF4-FFF2-40B4-BE49-F238E27FC236}">
                  <a16:creationId xmlns:a16="http://schemas.microsoft.com/office/drawing/2014/main" id="{A8D999F6-CDCE-5F40-60C4-CA5F7414480E}"/>
                </a:ext>
              </a:extLst>
            </p:cNvPr>
            <p:cNvGrpSpPr/>
            <p:nvPr/>
          </p:nvGrpSpPr>
          <p:grpSpPr>
            <a:xfrm>
              <a:off x="5858113" y="3502043"/>
              <a:ext cx="2215729" cy="540000"/>
              <a:chOff x="5867401" y="2815511"/>
              <a:chExt cx="3110338" cy="758027"/>
            </a:xfrm>
          </p:grpSpPr>
          <p:pic>
            <p:nvPicPr>
              <p:cNvPr id="55" name="Graphic 54" descr="Male profile outline">
                <a:extLst>
                  <a:ext uri="{FF2B5EF4-FFF2-40B4-BE49-F238E27FC236}">
                    <a16:creationId xmlns:a16="http://schemas.microsoft.com/office/drawing/2014/main" id="{200E7E18-B954-D0CD-DC9C-12160CB5D7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56" name="Graphic 55" descr="Male profile outline">
                <a:extLst>
                  <a:ext uri="{FF2B5EF4-FFF2-40B4-BE49-F238E27FC236}">
                    <a16:creationId xmlns:a16="http://schemas.microsoft.com/office/drawing/2014/main" id="{6FF7F16F-8D34-9D9A-FDA9-6794A11D4E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57" name="Graphic 56" descr="Male profile outline">
                <a:extLst>
                  <a:ext uri="{FF2B5EF4-FFF2-40B4-BE49-F238E27FC236}">
                    <a16:creationId xmlns:a16="http://schemas.microsoft.com/office/drawing/2014/main" id="{752CF371-331C-2AA0-0E74-847160938E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58" name="Graphic 57" descr="Male profile outline">
                <a:extLst>
                  <a:ext uri="{FF2B5EF4-FFF2-40B4-BE49-F238E27FC236}">
                    <a16:creationId xmlns:a16="http://schemas.microsoft.com/office/drawing/2014/main" id="{B024CB16-4692-0A81-97F0-B6761B38B4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50" name="Group 49">
              <a:extLst>
                <a:ext uri="{FF2B5EF4-FFF2-40B4-BE49-F238E27FC236}">
                  <a16:creationId xmlns:a16="http://schemas.microsoft.com/office/drawing/2014/main" id="{224EDCDA-52CF-A159-99DB-BBCAC62F14D6}"/>
                </a:ext>
              </a:extLst>
            </p:cNvPr>
            <p:cNvGrpSpPr/>
            <p:nvPr/>
          </p:nvGrpSpPr>
          <p:grpSpPr>
            <a:xfrm>
              <a:off x="5858113" y="3970549"/>
              <a:ext cx="2215729" cy="540000"/>
              <a:chOff x="5867401" y="2815511"/>
              <a:chExt cx="3110338" cy="758027"/>
            </a:xfrm>
          </p:grpSpPr>
          <p:pic>
            <p:nvPicPr>
              <p:cNvPr id="51" name="Graphic 50" descr="Male profile outline">
                <a:extLst>
                  <a:ext uri="{FF2B5EF4-FFF2-40B4-BE49-F238E27FC236}">
                    <a16:creationId xmlns:a16="http://schemas.microsoft.com/office/drawing/2014/main" id="{602E2AEE-FFDC-65F7-441E-C8CE15216C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52" name="Graphic 51" descr="Male profile outline">
                <a:extLst>
                  <a:ext uri="{FF2B5EF4-FFF2-40B4-BE49-F238E27FC236}">
                    <a16:creationId xmlns:a16="http://schemas.microsoft.com/office/drawing/2014/main" id="{21A5E8F3-20F6-3E4F-6CF7-B2D66CEFCF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53" name="Graphic 52" descr="Male profile outline">
                <a:extLst>
                  <a:ext uri="{FF2B5EF4-FFF2-40B4-BE49-F238E27FC236}">
                    <a16:creationId xmlns:a16="http://schemas.microsoft.com/office/drawing/2014/main" id="{14D6C97A-DAB6-F28A-C154-60F1034640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54" name="Graphic 53" descr="Male profile outline">
                <a:extLst>
                  <a:ext uri="{FF2B5EF4-FFF2-40B4-BE49-F238E27FC236}">
                    <a16:creationId xmlns:a16="http://schemas.microsoft.com/office/drawing/2014/main" id="{1DF679A9-462F-FFD9-13A8-85248272D5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grpSp>
        <p:nvGrpSpPr>
          <p:cNvPr id="22" name="Group 21">
            <a:extLst>
              <a:ext uri="{FF2B5EF4-FFF2-40B4-BE49-F238E27FC236}">
                <a16:creationId xmlns:a16="http://schemas.microsoft.com/office/drawing/2014/main" id="{A0CFBE05-34C1-B3F0-95E9-FC044F5775D5}"/>
              </a:ext>
            </a:extLst>
          </p:cNvPr>
          <p:cNvGrpSpPr/>
          <p:nvPr/>
        </p:nvGrpSpPr>
        <p:grpSpPr>
          <a:xfrm>
            <a:off x="3765262" y="2970443"/>
            <a:ext cx="3044051" cy="307777"/>
            <a:chOff x="4137746" y="2617834"/>
            <a:chExt cx="885419" cy="307777"/>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21B9D93-C9F9-63E1-9E3D-83CB78A982B4}"/>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38" name="TextBox 37">
                  <a:extLst>
                    <a:ext uri="{FF2B5EF4-FFF2-40B4-BE49-F238E27FC236}">
                      <a16:creationId xmlns:a16="http://schemas.microsoft.com/office/drawing/2014/main" id="{A21B9D93-C9F9-63E1-9E3D-83CB78A982B4}"/>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3"/>
                  <a:stretch>
                    <a:fillRect t="-4000" b="-20000"/>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48FB1228-6122-1627-BC9C-0DD8A3E133C4}"/>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772EFAD-581B-FBB4-3019-95ED3A2D182C}"/>
              </a:ext>
            </a:extLst>
          </p:cNvPr>
          <p:cNvGrpSpPr/>
          <p:nvPr/>
        </p:nvGrpSpPr>
        <p:grpSpPr>
          <a:xfrm>
            <a:off x="3765262" y="3449121"/>
            <a:ext cx="3044051" cy="307777"/>
            <a:chOff x="4137746" y="2617834"/>
            <a:chExt cx="885419" cy="307777"/>
          </a:xfrm>
        </p:grpSpPr>
        <p:sp>
          <p:nvSpPr>
            <p:cNvPr id="32" name="TextBox 31">
              <a:extLst>
                <a:ext uri="{FF2B5EF4-FFF2-40B4-BE49-F238E27FC236}">
                  <a16:creationId xmlns:a16="http://schemas.microsoft.com/office/drawing/2014/main" id="{F2F3DBC4-0A53-FCF3-501F-380E67C04A72}"/>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33" name="Straight Arrow Connector 32">
              <a:extLst>
                <a:ext uri="{FF2B5EF4-FFF2-40B4-BE49-F238E27FC236}">
                  <a16:creationId xmlns:a16="http://schemas.microsoft.com/office/drawing/2014/main" id="{CCD98D9B-545D-5FEF-5A38-C799A49B0427}"/>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808F781-A1F6-0649-7B1D-149C62BA7052}"/>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BB75056-D0AC-6941-D83F-8E7DAAA83C61}"/>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9" name="TextBox 8">
                  <a:extLst>
                    <a:ext uri="{FF2B5EF4-FFF2-40B4-BE49-F238E27FC236}">
                      <a16:creationId xmlns:a16="http://schemas.microsoft.com/office/drawing/2014/main" id="{1BB75056-D0AC-6941-D83F-8E7DAAA83C61}"/>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4"/>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B10417CB-FFA6-0258-50D6-F634C96C319E}"/>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59D4395-5E93-1C56-CE46-4C0E5219E997}"/>
              </a:ext>
            </a:extLst>
          </p:cNvPr>
          <p:cNvGrpSpPr/>
          <p:nvPr/>
        </p:nvGrpSpPr>
        <p:grpSpPr>
          <a:xfrm rot="1800000">
            <a:off x="6492911" y="1635502"/>
            <a:ext cx="1462059" cy="767604"/>
            <a:chOff x="4136973" y="2536364"/>
            <a:chExt cx="425267" cy="76760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A10695-E7ED-7403-C7BA-1B22D12378A6}"/>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12" name="TextBox 11">
                  <a:extLst>
                    <a:ext uri="{FF2B5EF4-FFF2-40B4-BE49-F238E27FC236}">
                      <a16:creationId xmlns:a16="http://schemas.microsoft.com/office/drawing/2014/main" id="{2BA10695-E7ED-7403-C7BA-1B22D12378A6}"/>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5"/>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210D880-F58F-7F85-00A1-3CF19C6ACAFE}"/>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6DC8C65-6F4E-B2F1-123B-3B55518D8603}"/>
              </a:ext>
            </a:extLst>
          </p:cNvPr>
          <p:cNvGrpSpPr/>
          <p:nvPr/>
        </p:nvGrpSpPr>
        <p:grpSpPr>
          <a:xfrm rot="1800000">
            <a:off x="6026140" y="1636360"/>
            <a:ext cx="1894852" cy="780782"/>
            <a:chOff x="4064272" y="2529779"/>
            <a:chExt cx="551153" cy="780782"/>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361F606-9327-6955-7CC6-5D56BF5A2C98}"/>
                    </a:ext>
                  </a:extLst>
                </p:cNvPr>
                <p:cNvSpPr txBox="1"/>
                <p:nvPr/>
              </p:nvSpPr>
              <p:spPr>
                <a:xfrm>
                  <a:off x="4064272" y="2933049"/>
                  <a:ext cx="551153" cy="307777"/>
                </a:xfrm>
                <a:prstGeom prst="rect">
                  <a:avLst/>
                </a:prstGeom>
                <a:noFill/>
              </p:spPr>
              <p:txBody>
                <a:bodyPr wrap="square">
                  <a:spAutoFit/>
                </a:bodyPr>
                <a:lstStyle/>
                <a:p>
                  <a:pPr algn="ctr"/>
                  <a:r>
                    <a:rPr lang="en-US" sz="1400" dirty="0"/>
                    <a:t>leader’s pk, if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𝑝𝑐</m:t>
                      </m:r>
                      <m:r>
                        <a:rPr lang="en-US" sz="1400" b="0" i="1" smtClean="0">
                          <a:latin typeface="Cambria Math" panose="02040503050406030204" pitchFamily="18" charset="0"/>
                        </a:rPr>
                        <m:t>′</m:t>
                      </m:r>
                    </m:oMath>
                  </a14:m>
                  <a:r>
                    <a:rPr lang="en-US" sz="1400" dirty="0"/>
                    <a:t> </a:t>
                  </a:r>
                </a:p>
              </p:txBody>
            </p:sp>
          </mc:Choice>
          <mc:Fallback xmlns="">
            <p:sp>
              <p:nvSpPr>
                <p:cNvPr id="15" name="TextBox 14">
                  <a:extLst>
                    <a:ext uri="{FF2B5EF4-FFF2-40B4-BE49-F238E27FC236}">
                      <a16:creationId xmlns:a16="http://schemas.microsoft.com/office/drawing/2014/main" id="{A361F606-9327-6955-7CC6-5D56BF5A2C98}"/>
                    </a:ext>
                  </a:extLst>
                </p:cNvPr>
                <p:cNvSpPr txBox="1">
                  <a:spLocks noRot="1" noChangeAspect="1" noMove="1" noResize="1" noEditPoints="1" noAdjustHandles="1" noChangeArrowheads="1" noChangeShapeType="1" noTextEdit="1"/>
                </p:cNvSpPr>
                <p:nvPr/>
              </p:nvSpPr>
              <p:spPr>
                <a:xfrm>
                  <a:off x="4064272" y="2933049"/>
                  <a:ext cx="551153" cy="307777"/>
                </a:xfrm>
                <a:prstGeom prst="rect">
                  <a:avLst/>
                </a:prstGeom>
                <a:blipFill>
                  <a:blip r:embed="rId16"/>
                  <a:stretch>
                    <a:fillRect l="-1399" b="-1031"/>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283AB675-BACE-5DEA-4DD3-A02AF23C271F}"/>
                </a:ext>
              </a:extLst>
            </p:cNvPr>
            <p:cNvCxnSpPr>
              <a:cxnSpLocks/>
            </p:cNvCxnSpPr>
            <p:nvPr/>
          </p:nvCxnSpPr>
          <p:spPr>
            <a:xfrm rot="19800000">
              <a:off x="4149616" y="2529779"/>
              <a:ext cx="393358" cy="780782"/>
            </a:xfrm>
            <a:prstGeom prst="straightConnector1">
              <a:avLst/>
            </a:prstGeom>
            <a:ln w="127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A1D17D9-46AE-0A77-ED8F-E48EF607EEF7}"/>
              </a:ext>
            </a:extLst>
          </p:cNvPr>
          <p:cNvGrpSpPr/>
          <p:nvPr/>
        </p:nvGrpSpPr>
        <p:grpSpPr>
          <a:xfrm rot="19520356">
            <a:off x="3591511" y="1641820"/>
            <a:ext cx="1432541" cy="954461"/>
            <a:chOff x="4201600" y="2482540"/>
            <a:chExt cx="416681" cy="954461"/>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96A4060-EB1B-0AD5-978F-39E07E0B0E11}"/>
                    </a:ext>
                  </a:extLst>
                </p:cNvPr>
                <p:cNvSpPr txBox="1"/>
                <p:nvPr/>
              </p:nvSpPr>
              <p:spPr>
                <a:xfrm>
                  <a:off x="4201600" y="2913781"/>
                  <a:ext cx="416681" cy="523220"/>
                </a:xfrm>
                <a:prstGeom prst="rect">
                  <a:avLst/>
                </a:prstGeom>
                <a:noFill/>
              </p:spPr>
              <p:txBody>
                <a:bodyPr wrap="square">
                  <a:spAutoFit/>
                </a:bodyPr>
                <a:lstStyle/>
                <a:p>
                  <a:pPr algn="ctr"/>
                  <a:r>
                    <a:rPr lang="en-US" sz="1400" dirty="0"/>
                    <a:t>participant’s pk, if </a:t>
                  </a:r>
                  <a14:m>
                    <m:oMath xmlns:m="http://schemas.openxmlformats.org/officeDocument/2006/math">
                      <m:r>
                        <a:rPr lang="en-US" sz="1400" i="1">
                          <a:latin typeface="Cambria Math" panose="02040503050406030204" pitchFamily="18" charset="0"/>
                        </a:rPr>
                        <m:t>𝑝𝑐</m:t>
                      </m:r>
                      <m:r>
                        <a:rPr lang="en-US" sz="1400" i="1">
                          <a:latin typeface="Cambria Math" panose="02040503050406030204" pitchFamily="18" charset="0"/>
                        </a:rPr>
                        <m:t>=</m:t>
                      </m:r>
                      <m:r>
                        <a:rPr lang="en-US" sz="1400" i="1">
                          <a:latin typeface="Cambria Math" panose="02040503050406030204" pitchFamily="18" charset="0"/>
                        </a:rPr>
                        <m:t>𝑝𝑐</m:t>
                      </m:r>
                      <m:r>
                        <a:rPr lang="en-US" sz="1400" i="1">
                          <a:latin typeface="Cambria Math" panose="02040503050406030204" pitchFamily="18" charset="0"/>
                        </a:rPr>
                        <m:t>′</m:t>
                      </m:r>
                    </m:oMath>
                  </a14:m>
                  <a:r>
                    <a:rPr lang="en-US" sz="1400" dirty="0"/>
                    <a:t> </a:t>
                  </a:r>
                </a:p>
              </p:txBody>
            </p:sp>
          </mc:Choice>
          <mc:Fallback xmlns="">
            <p:sp>
              <p:nvSpPr>
                <p:cNvPr id="45" name="TextBox 44">
                  <a:extLst>
                    <a:ext uri="{FF2B5EF4-FFF2-40B4-BE49-F238E27FC236}">
                      <a16:creationId xmlns:a16="http://schemas.microsoft.com/office/drawing/2014/main" id="{996A4060-EB1B-0AD5-978F-39E07E0B0E11}"/>
                    </a:ext>
                  </a:extLst>
                </p:cNvPr>
                <p:cNvSpPr txBox="1">
                  <a:spLocks noRot="1" noChangeAspect="1" noMove="1" noResize="1" noEditPoints="1" noAdjustHandles="1" noChangeArrowheads="1" noChangeShapeType="1" noTextEdit="1"/>
                </p:cNvSpPr>
                <p:nvPr/>
              </p:nvSpPr>
              <p:spPr>
                <a:xfrm>
                  <a:off x="4201600" y="2913781"/>
                  <a:ext cx="416681" cy="523220"/>
                </a:xfrm>
                <a:prstGeom prst="rect">
                  <a:avLst/>
                </a:prstGeom>
                <a:blipFill>
                  <a:blip r:embed="rId17"/>
                  <a:stretch>
                    <a:fillRect t="-1010"/>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61755D70-7D3A-2836-8F9A-8F386FDB2711}"/>
                </a:ext>
              </a:extLst>
            </p:cNvPr>
            <p:cNvCxnSpPr>
              <a:cxnSpLocks/>
            </p:cNvCxnSpPr>
            <p:nvPr/>
          </p:nvCxnSpPr>
          <p:spPr>
            <a:xfrm rot="2079644" flipV="1">
              <a:off x="4202838" y="2482540"/>
              <a:ext cx="368412" cy="875747"/>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47" name="Picture 18" descr="Avatar">
            <a:extLst>
              <a:ext uri="{FF2B5EF4-FFF2-40B4-BE49-F238E27FC236}">
                <a16:creationId xmlns:a16="http://schemas.microsoft.com/office/drawing/2014/main" id="{EBC23607-0503-8830-BD4B-832B0915423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a:extLst>
              <a:ext uri="{FF2B5EF4-FFF2-40B4-BE49-F238E27FC236}">
                <a16:creationId xmlns:a16="http://schemas.microsoft.com/office/drawing/2014/main" id="{88C298FD-B9B4-E9AF-652E-E36BD4E9E1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CC55AF94-262B-FACB-D063-C5DBB69E236B}"/>
              </a:ext>
            </a:extLst>
          </p:cNvPr>
          <p:cNvPicPr>
            <a:picLocks noChangeAspect="1"/>
          </p:cNvPicPr>
          <p:nvPr/>
        </p:nvPicPr>
        <p:blipFill rotWithShape="1">
          <a:blip r:embed="rId20"/>
          <a:srcRect l="33345" t="34770" r="36392" b="42530"/>
          <a:stretch/>
        </p:blipFill>
        <p:spPr>
          <a:xfrm>
            <a:off x="2263160" y="2684026"/>
            <a:ext cx="1474081" cy="1474081"/>
          </a:xfrm>
          <a:prstGeom prst="rect">
            <a:avLst/>
          </a:prstGeom>
        </p:spPr>
      </p:pic>
      <p:pic>
        <p:nvPicPr>
          <p:cNvPr id="69" name="Audio 68">
            <a:extLst>
              <a:ext uri="{FF2B5EF4-FFF2-40B4-BE49-F238E27FC236}">
                <a16:creationId xmlns:a16="http://schemas.microsoft.com/office/drawing/2014/main" id="{CE91A4B5-7D97-32E4-AD10-C1EC7320EB3F}"/>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55987042"/>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Zoom Supports Two Encryptions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12</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creenshot of a phone&#10;&#10;Description automatically generated">
            <a:extLst>
              <a:ext uri="{FF2B5EF4-FFF2-40B4-BE49-F238E27FC236}">
                <a16:creationId xmlns:a16="http://schemas.microsoft.com/office/drawing/2014/main" id="{D176901B-4640-173A-58EE-DF96222812AE}"/>
              </a:ext>
            </a:extLst>
          </p:cNvPr>
          <p:cNvPicPr>
            <a:picLocks noChangeAspect="1"/>
          </p:cNvPicPr>
          <p:nvPr/>
        </p:nvPicPr>
        <p:blipFill rotWithShape="1">
          <a:blip r:embed="rId6"/>
          <a:srcRect t="5582" b="61009"/>
          <a:stretch/>
        </p:blipFill>
        <p:spPr>
          <a:xfrm>
            <a:off x="1207434" y="4365319"/>
            <a:ext cx="3100887" cy="2242125"/>
          </a:xfrm>
          <a:prstGeom prst="rect">
            <a:avLst/>
          </a:prstGeom>
          <a:effectLst>
            <a:glow rad="101600">
              <a:schemeClr val="accent2">
                <a:satMod val="175000"/>
                <a:alpha val="40000"/>
              </a:schemeClr>
            </a:glow>
          </a:effectLst>
        </p:spPr>
      </p:pic>
      <p:pic>
        <p:nvPicPr>
          <p:cNvPr id="49" name="Picture 6" descr="Zoom logo transparent PNG 22289668 PNG">
            <a:extLst>
              <a:ext uri="{FF2B5EF4-FFF2-40B4-BE49-F238E27FC236}">
                <a16:creationId xmlns:a16="http://schemas.microsoft.com/office/drawing/2014/main" id="{9D9B0394-C39C-47F7-20AC-164C5CB6B0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460A6746-0FB2-A8A0-3C4F-4DDA160F7915}"/>
              </a:ext>
            </a:extLst>
          </p:cNvPr>
          <p:cNvGrpSpPr/>
          <p:nvPr/>
        </p:nvGrpSpPr>
        <p:grpSpPr>
          <a:xfrm>
            <a:off x="7338807" y="2717407"/>
            <a:ext cx="2215730" cy="1477011"/>
            <a:chOff x="5858113" y="3033538"/>
            <a:chExt cx="2215730" cy="1477011"/>
          </a:xfrm>
        </p:grpSpPr>
        <p:grpSp>
          <p:nvGrpSpPr>
            <p:cNvPr id="72" name="Group 71">
              <a:extLst>
                <a:ext uri="{FF2B5EF4-FFF2-40B4-BE49-F238E27FC236}">
                  <a16:creationId xmlns:a16="http://schemas.microsoft.com/office/drawing/2014/main" id="{D2414EFA-E3DB-F070-6620-D9398546AE58}"/>
                </a:ext>
              </a:extLst>
            </p:cNvPr>
            <p:cNvGrpSpPr/>
            <p:nvPr/>
          </p:nvGrpSpPr>
          <p:grpSpPr>
            <a:xfrm>
              <a:off x="6975267" y="3033538"/>
              <a:ext cx="1098576" cy="540000"/>
              <a:chOff x="7435609" y="2815511"/>
              <a:chExt cx="1542130" cy="758027"/>
            </a:xfrm>
          </p:grpSpPr>
          <p:pic>
            <p:nvPicPr>
              <p:cNvPr id="102" name="Graphic 101" descr="Male profile outline">
                <a:extLst>
                  <a:ext uri="{FF2B5EF4-FFF2-40B4-BE49-F238E27FC236}">
                    <a16:creationId xmlns:a16="http://schemas.microsoft.com/office/drawing/2014/main" id="{7EAE8D40-898A-5AB7-A876-2521341314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03" name="Graphic 102" descr="Male profile outline">
                <a:extLst>
                  <a:ext uri="{FF2B5EF4-FFF2-40B4-BE49-F238E27FC236}">
                    <a16:creationId xmlns:a16="http://schemas.microsoft.com/office/drawing/2014/main" id="{C9C7E5D8-7B59-F853-7439-A9A9078AA0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73" name="Group 72">
              <a:extLst>
                <a:ext uri="{FF2B5EF4-FFF2-40B4-BE49-F238E27FC236}">
                  <a16:creationId xmlns:a16="http://schemas.microsoft.com/office/drawing/2014/main" id="{B3480C96-20C3-1F54-2BBC-F5945B45A905}"/>
                </a:ext>
              </a:extLst>
            </p:cNvPr>
            <p:cNvGrpSpPr/>
            <p:nvPr/>
          </p:nvGrpSpPr>
          <p:grpSpPr>
            <a:xfrm>
              <a:off x="5858113" y="3502043"/>
              <a:ext cx="2215729" cy="540000"/>
              <a:chOff x="5867401" y="2815511"/>
              <a:chExt cx="3110338" cy="758027"/>
            </a:xfrm>
          </p:grpSpPr>
          <p:pic>
            <p:nvPicPr>
              <p:cNvPr id="90" name="Graphic 89" descr="Male profile outline">
                <a:extLst>
                  <a:ext uri="{FF2B5EF4-FFF2-40B4-BE49-F238E27FC236}">
                    <a16:creationId xmlns:a16="http://schemas.microsoft.com/office/drawing/2014/main" id="{69EBC6E8-AC8A-1FE5-C17E-52F5307BA9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91" name="Graphic 90" descr="Male profile outline">
                <a:extLst>
                  <a:ext uri="{FF2B5EF4-FFF2-40B4-BE49-F238E27FC236}">
                    <a16:creationId xmlns:a16="http://schemas.microsoft.com/office/drawing/2014/main" id="{8388E64C-09C3-C048-13C3-1C321BD6E7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92" name="Graphic 91" descr="Male profile outline">
                <a:extLst>
                  <a:ext uri="{FF2B5EF4-FFF2-40B4-BE49-F238E27FC236}">
                    <a16:creationId xmlns:a16="http://schemas.microsoft.com/office/drawing/2014/main" id="{B8E4917B-2824-A3F8-8FEB-D8AE9350A0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93" name="Graphic 92" descr="Male profile outline">
                <a:extLst>
                  <a:ext uri="{FF2B5EF4-FFF2-40B4-BE49-F238E27FC236}">
                    <a16:creationId xmlns:a16="http://schemas.microsoft.com/office/drawing/2014/main" id="{B5559CD6-85C5-487A-4B1F-4194E4D2E2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74" name="Group 73">
              <a:extLst>
                <a:ext uri="{FF2B5EF4-FFF2-40B4-BE49-F238E27FC236}">
                  <a16:creationId xmlns:a16="http://schemas.microsoft.com/office/drawing/2014/main" id="{7C23E57D-5DA5-F2F9-CA99-C7E673739C1E}"/>
                </a:ext>
              </a:extLst>
            </p:cNvPr>
            <p:cNvGrpSpPr/>
            <p:nvPr/>
          </p:nvGrpSpPr>
          <p:grpSpPr>
            <a:xfrm>
              <a:off x="5858113" y="3970549"/>
              <a:ext cx="2215729" cy="540000"/>
              <a:chOff x="5867401" y="2815511"/>
              <a:chExt cx="3110338" cy="758027"/>
            </a:xfrm>
          </p:grpSpPr>
          <p:pic>
            <p:nvPicPr>
              <p:cNvPr id="75" name="Graphic 74" descr="Male profile outline">
                <a:extLst>
                  <a:ext uri="{FF2B5EF4-FFF2-40B4-BE49-F238E27FC236}">
                    <a16:creationId xmlns:a16="http://schemas.microsoft.com/office/drawing/2014/main" id="{244E891A-6F93-48ED-371C-7E129BEE27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87" name="Graphic 86" descr="Male profile outline">
                <a:extLst>
                  <a:ext uri="{FF2B5EF4-FFF2-40B4-BE49-F238E27FC236}">
                    <a16:creationId xmlns:a16="http://schemas.microsoft.com/office/drawing/2014/main" id="{A0A8C327-35C6-F637-2107-73F5B6028E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88" name="Graphic 87" descr="Male profile outline">
                <a:extLst>
                  <a:ext uri="{FF2B5EF4-FFF2-40B4-BE49-F238E27FC236}">
                    <a16:creationId xmlns:a16="http://schemas.microsoft.com/office/drawing/2014/main" id="{C89B336B-C34C-84DD-4A8E-0D264CC24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89" name="Graphic 88" descr="Male profile outline">
                <a:extLst>
                  <a:ext uri="{FF2B5EF4-FFF2-40B4-BE49-F238E27FC236}">
                    <a16:creationId xmlns:a16="http://schemas.microsoft.com/office/drawing/2014/main" id="{07FFCB1A-2E53-277B-2014-54235B3416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52" name="Group 51">
            <a:extLst>
              <a:ext uri="{FF2B5EF4-FFF2-40B4-BE49-F238E27FC236}">
                <a16:creationId xmlns:a16="http://schemas.microsoft.com/office/drawing/2014/main" id="{58605779-5BCD-58A2-8EB8-1089B4D3F00C}"/>
              </a:ext>
            </a:extLst>
          </p:cNvPr>
          <p:cNvGrpSpPr/>
          <p:nvPr/>
        </p:nvGrpSpPr>
        <p:grpSpPr>
          <a:xfrm>
            <a:off x="3765262" y="2970443"/>
            <a:ext cx="3044051" cy="307777"/>
            <a:chOff x="4137746" y="2617834"/>
            <a:chExt cx="885419" cy="307777"/>
          </a:xfrm>
        </p:grpSpPr>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DC5B0D2-D4EE-714A-6AD3-255D4894CC1C}"/>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70" name="TextBox 69">
                  <a:extLst>
                    <a:ext uri="{FF2B5EF4-FFF2-40B4-BE49-F238E27FC236}">
                      <a16:creationId xmlns:a16="http://schemas.microsoft.com/office/drawing/2014/main" id="{FDC5B0D2-D4EE-714A-6AD3-255D4894CC1C}"/>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2"/>
                  <a:stretch>
                    <a:fillRect t="-4000" b="-20000"/>
                  </a:stretch>
                </a:blipFill>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9640B1C6-38A0-3ADF-AFBD-0A1584E8D026}"/>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4DCCF2CC-0915-F9C1-C296-75E29AC07C0B}"/>
              </a:ext>
            </a:extLst>
          </p:cNvPr>
          <p:cNvGrpSpPr/>
          <p:nvPr/>
        </p:nvGrpSpPr>
        <p:grpSpPr>
          <a:xfrm>
            <a:off x="3765262" y="3449121"/>
            <a:ext cx="3044051" cy="307777"/>
            <a:chOff x="4137746" y="2617834"/>
            <a:chExt cx="885419" cy="307777"/>
          </a:xfrm>
        </p:grpSpPr>
        <p:sp>
          <p:nvSpPr>
            <p:cNvPr id="62" name="TextBox 61">
              <a:extLst>
                <a:ext uri="{FF2B5EF4-FFF2-40B4-BE49-F238E27FC236}">
                  <a16:creationId xmlns:a16="http://schemas.microsoft.com/office/drawing/2014/main" id="{B3F3A302-1C9E-D8F9-D009-29808CE78FCC}"/>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63" name="Straight Arrow Connector 62">
              <a:extLst>
                <a:ext uri="{FF2B5EF4-FFF2-40B4-BE49-F238E27FC236}">
                  <a16:creationId xmlns:a16="http://schemas.microsoft.com/office/drawing/2014/main" id="{DC926402-EA33-9952-FCF5-20AEAFA2A572}"/>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47BD9B7-C93D-BF37-A8F9-862116FE6431}"/>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00AF1E-FD28-64C3-73AE-D88BE28C0051}"/>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9" name="TextBox 8">
                  <a:extLst>
                    <a:ext uri="{FF2B5EF4-FFF2-40B4-BE49-F238E27FC236}">
                      <a16:creationId xmlns:a16="http://schemas.microsoft.com/office/drawing/2014/main" id="{D000AF1E-FD28-64C3-73AE-D88BE28C0051}"/>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3"/>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8AF5E942-5860-3DC9-47F3-76CFC28183CC}"/>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9F0189F-A9BB-CC95-8ACE-6E7F4695E461}"/>
              </a:ext>
            </a:extLst>
          </p:cNvPr>
          <p:cNvGrpSpPr/>
          <p:nvPr/>
        </p:nvGrpSpPr>
        <p:grpSpPr>
          <a:xfrm rot="1800000">
            <a:off x="6492911" y="1635502"/>
            <a:ext cx="1462059" cy="767604"/>
            <a:chOff x="4136973" y="2536364"/>
            <a:chExt cx="425267" cy="76760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C65B75-7832-E263-D2D0-1B435C883D70}"/>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12" name="TextBox 11">
                  <a:extLst>
                    <a:ext uri="{FF2B5EF4-FFF2-40B4-BE49-F238E27FC236}">
                      <a16:creationId xmlns:a16="http://schemas.microsoft.com/office/drawing/2014/main" id="{3AC65B75-7832-E263-D2D0-1B435C883D70}"/>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4"/>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44C76198-E3F2-2C65-EB77-34EF7A7F272B}"/>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964614A-A88E-EF96-31C4-51D1F6514EC5}"/>
              </a:ext>
            </a:extLst>
          </p:cNvPr>
          <p:cNvGrpSpPr/>
          <p:nvPr/>
        </p:nvGrpSpPr>
        <p:grpSpPr>
          <a:xfrm rot="1800000">
            <a:off x="6026140" y="1636360"/>
            <a:ext cx="1894852" cy="780782"/>
            <a:chOff x="4064272" y="2529779"/>
            <a:chExt cx="551153" cy="780782"/>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96497A-17D3-3482-DDB4-74C5C8743CA2}"/>
                    </a:ext>
                  </a:extLst>
                </p:cNvPr>
                <p:cNvSpPr txBox="1"/>
                <p:nvPr/>
              </p:nvSpPr>
              <p:spPr>
                <a:xfrm>
                  <a:off x="4064272" y="2933049"/>
                  <a:ext cx="551153" cy="307777"/>
                </a:xfrm>
                <a:prstGeom prst="rect">
                  <a:avLst/>
                </a:prstGeom>
                <a:noFill/>
              </p:spPr>
              <p:txBody>
                <a:bodyPr wrap="square">
                  <a:spAutoFit/>
                </a:bodyPr>
                <a:lstStyle/>
                <a:p>
                  <a:pPr algn="ctr"/>
                  <a:r>
                    <a:rPr lang="en-US" sz="1400" dirty="0"/>
                    <a:t>leader’s pk, if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𝑝𝑐</m:t>
                      </m:r>
                      <m:r>
                        <a:rPr lang="en-US" sz="1400" b="0" i="1" smtClean="0">
                          <a:latin typeface="Cambria Math" panose="02040503050406030204" pitchFamily="18" charset="0"/>
                        </a:rPr>
                        <m:t>′</m:t>
                      </m:r>
                    </m:oMath>
                  </a14:m>
                  <a:r>
                    <a:rPr lang="en-US" sz="1400" dirty="0"/>
                    <a:t> </a:t>
                  </a:r>
                </a:p>
              </p:txBody>
            </p:sp>
          </mc:Choice>
          <mc:Fallback xmlns="">
            <p:sp>
              <p:nvSpPr>
                <p:cNvPr id="15" name="TextBox 14">
                  <a:extLst>
                    <a:ext uri="{FF2B5EF4-FFF2-40B4-BE49-F238E27FC236}">
                      <a16:creationId xmlns:a16="http://schemas.microsoft.com/office/drawing/2014/main" id="{CA96497A-17D3-3482-DDB4-74C5C8743CA2}"/>
                    </a:ext>
                  </a:extLst>
                </p:cNvPr>
                <p:cNvSpPr txBox="1">
                  <a:spLocks noRot="1" noChangeAspect="1" noMove="1" noResize="1" noEditPoints="1" noAdjustHandles="1" noChangeArrowheads="1" noChangeShapeType="1" noTextEdit="1"/>
                </p:cNvSpPr>
                <p:nvPr/>
              </p:nvSpPr>
              <p:spPr>
                <a:xfrm>
                  <a:off x="4064272" y="2933049"/>
                  <a:ext cx="551153" cy="307777"/>
                </a:xfrm>
                <a:prstGeom prst="rect">
                  <a:avLst/>
                </a:prstGeom>
                <a:blipFill>
                  <a:blip r:embed="rId15"/>
                  <a:stretch>
                    <a:fillRect l="-1399" b="-1031"/>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91D0FED7-4F02-14C5-B5D4-F842E2785B7C}"/>
                </a:ext>
              </a:extLst>
            </p:cNvPr>
            <p:cNvCxnSpPr>
              <a:cxnSpLocks/>
            </p:cNvCxnSpPr>
            <p:nvPr/>
          </p:nvCxnSpPr>
          <p:spPr>
            <a:xfrm rot="19800000">
              <a:off x="4149616" y="2529779"/>
              <a:ext cx="393358" cy="780782"/>
            </a:xfrm>
            <a:prstGeom prst="straightConnector1">
              <a:avLst/>
            </a:prstGeom>
            <a:ln w="127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A8D9056-CCC8-8314-88AB-24637E4DCB77}"/>
              </a:ext>
            </a:extLst>
          </p:cNvPr>
          <p:cNvGrpSpPr/>
          <p:nvPr/>
        </p:nvGrpSpPr>
        <p:grpSpPr>
          <a:xfrm rot="19520356">
            <a:off x="3591511" y="1641820"/>
            <a:ext cx="1432541" cy="954461"/>
            <a:chOff x="4201600" y="2482540"/>
            <a:chExt cx="416681" cy="954461"/>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F8163E5-95F6-D2AD-07CF-BBB8C250F13E}"/>
                    </a:ext>
                  </a:extLst>
                </p:cNvPr>
                <p:cNvSpPr txBox="1"/>
                <p:nvPr/>
              </p:nvSpPr>
              <p:spPr>
                <a:xfrm>
                  <a:off x="4201600" y="2913781"/>
                  <a:ext cx="416681" cy="523220"/>
                </a:xfrm>
                <a:prstGeom prst="rect">
                  <a:avLst/>
                </a:prstGeom>
                <a:noFill/>
              </p:spPr>
              <p:txBody>
                <a:bodyPr wrap="square">
                  <a:spAutoFit/>
                </a:bodyPr>
                <a:lstStyle/>
                <a:p>
                  <a:pPr algn="ctr"/>
                  <a:r>
                    <a:rPr lang="en-US" sz="1400" dirty="0"/>
                    <a:t>participant’s pk, if </a:t>
                  </a:r>
                  <a14:m>
                    <m:oMath xmlns:m="http://schemas.openxmlformats.org/officeDocument/2006/math">
                      <m:r>
                        <a:rPr lang="en-US" sz="1400" i="1">
                          <a:latin typeface="Cambria Math" panose="02040503050406030204" pitchFamily="18" charset="0"/>
                        </a:rPr>
                        <m:t>𝑝𝑐</m:t>
                      </m:r>
                      <m:r>
                        <a:rPr lang="en-US" sz="1400" i="1">
                          <a:latin typeface="Cambria Math" panose="02040503050406030204" pitchFamily="18" charset="0"/>
                        </a:rPr>
                        <m:t>=</m:t>
                      </m:r>
                      <m:r>
                        <a:rPr lang="en-US" sz="1400" i="1">
                          <a:latin typeface="Cambria Math" panose="02040503050406030204" pitchFamily="18" charset="0"/>
                        </a:rPr>
                        <m:t>𝑝𝑐</m:t>
                      </m:r>
                      <m:r>
                        <a:rPr lang="en-US" sz="1400" i="1">
                          <a:latin typeface="Cambria Math" panose="02040503050406030204" pitchFamily="18" charset="0"/>
                        </a:rPr>
                        <m:t>′</m:t>
                      </m:r>
                    </m:oMath>
                  </a14:m>
                  <a:r>
                    <a:rPr lang="en-US" sz="1400" dirty="0"/>
                    <a:t> </a:t>
                  </a:r>
                </a:p>
              </p:txBody>
            </p:sp>
          </mc:Choice>
          <mc:Fallback xmlns="">
            <p:sp>
              <p:nvSpPr>
                <p:cNvPr id="19" name="TextBox 18">
                  <a:extLst>
                    <a:ext uri="{FF2B5EF4-FFF2-40B4-BE49-F238E27FC236}">
                      <a16:creationId xmlns:a16="http://schemas.microsoft.com/office/drawing/2014/main" id="{1F8163E5-95F6-D2AD-07CF-BBB8C250F13E}"/>
                    </a:ext>
                  </a:extLst>
                </p:cNvPr>
                <p:cNvSpPr txBox="1">
                  <a:spLocks noRot="1" noChangeAspect="1" noMove="1" noResize="1" noEditPoints="1" noAdjustHandles="1" noChangeArrowheads="1" noChangeShapeType="1" noTextEdit="1"/>
                </p:cNvSpPr>
                <p:nvPr/>
              </p:nvSpPr>
              <p:spPr>
                <a:xfrm>
                  <a:off x="4201600" y="2913781"/>
                  <a:ext cx="416681" cy="523220"/>
                </a:xfrm>
                <a:prstGeom prst="rect">
                  <a:avLst/>
                </a:prstGeom>
                <a:blipFill>
                  <a:blip r:embed="rId16"/>
                  <a:stretch>
                    <a:fillRect t="-1010"/>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67D2689D-9046-3DD1-61B5-AB619ACBF4F7}"/>
                </a:ext>
              </a:extLst>
            </p:cNvPr>
            <p:cNvCxnSpPr>
              <a:cxnSpLocks/>
            </p:cNvCxnSpPr>
            <p:nvPr/>
          </p:nvCxnSpPr>
          <p:spPr>
            <a:xfrm rot="2079644" flipV="1">
              <a:off x="4202838" y="2482540"/>
              <a:ext cx="368412" cy="875747"/>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21" name="Picture 18" descr="Avatar">
            <a:extLst>
              <a:ext uri="{FF2B5EF4-FFF2-40B4-BE49-F238E27FC236}">
                <a16:creationId xmlns:a16="http://schemas.microsoft.com/office/drawing/2014/main" id="{2AFF8F63-A490-027C-6198-E71183FEDFF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9407BE51-60E3-CF6E-3D8C-9C61CD9D29E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26F3199-DA0E-72F8-9C70-32C72F7C38C4}"/>
              </a:ext>
            </a:extLst>
          </p:cNvPr>
          <p:cNvPicPr>
            <a:picLocks noChangeAspect="1"/>
          </p:cNvPicPr>
          <p:nvPr/>
        </p:nvPicPr>
        <p:blipFill rotWithShape="1">
          <a:blip r:embed="rId19"/>
          <a:srcRect l="33345" t="34770" r="36392" b="42530"/>
          <a:stretch/>
        </p:blipFill>
        <p:spPr>
          <a:xfrm>
            <a:off x="2263160" y="2684026"/>
            <a:ext cx="1474081" cy="1474081"/>
          </a:xfrm>
          <a:prstGeom prst="rect">
            <a:avLst/>
          </a:prstGeom>
        </p:spPr>
      </p:pic>
      <p:pic>
        <p:nvPicPr>
          <p:cNvPr id="26" name="Audio 25">
            <a:extLst>
              <a:ext uri="{FF2B5EF4-FFF2-40B4-BE49-F238E27FC236}">
                <a16:creationId xmlns:a16="http://schemas.microsoft.com/office/drawing/2014/main" id="{38DE1E5B-A900-AEF2-3E97-6A9DC84FEAAF}"/>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40471589"/>
      </p:ext>
    </p:extLst>
  </p:cSld>
  <p:clrMapOvr>
    <a:masterClrMapping/>
  </p:clrMapOvr>
  <mc:AlternateContent xmlns:mc="http://schemas.openxmlformats.org/markup-compatibility/2006" xmlns:p14="http://schemas.microsoft.com/office/powerpoint/2010/main">
    <mc:Choice Requires="p14">
      <p:transition spd="slow" p14:dur="2000" advTm="7018"/>
    </mc:Choice>
    <mc:Fallback xmlns="">
      <p:transition spd="slow" advTm="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Zoom Supports Two Encryptions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13</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creenshot of a phone&#10;&#10;Description automatically generated">
            <a:extLst>
              <a:ext uri="{FF2B5EF4-FFF2-40B4-BE49-F238E27FC236}">
                <a16:creationId xmlns:a16="http://schemas.microsoft.com/office/drawing/2014/main" id="{D176901B-4640-173A-58EE-DF96222812AE}"/>
              </a:ext>
            </a:extLst>
          </p:cNvPr>
          <p:cNvPicPr>
            <a:picLocks noChangeAspect="1"/>
          </p:cNvPicPr>
          <p:nvPr/>
        </p:nvPicPr>
        <p:blipFill rotWithShape="1">
          <a:blip r:embed="rId6"/>
          <a:srcRect t="5582" b="61009"/>
          <a:stretch/>
        </p:blipFill>
        <p:spPr>
          <a:xfrm>
            <a:off x="1207434" y="4365319"/>
            <a:ext cx="3100887" cy="2242125"/>
          </a:xfrm>
          <a:prstGeom prst="rect">
            <a:avLst/>
          </a:prstGeom>
          <a:effectLst>
            <a:glow rad="101600">
              <a:schemeClr val="accent2">
                <a:satMod val="175000"/>
                <a:alpha val="40000"/>
              </a:schemeClr>
            </a:glow>
          </a:effectLst>
        </p:spPr>
      </p:pic>
      <p:sp>
        <p:nvSpPr>
          <p:cNvPr id="14" name="TextBox 13">
            <a:extLst>
              <a:ext uri="{FF2B5EF4-FFF2-40B4-BE49-F238E27FC236}">
                <a16:creationId xmlns:a16="http://schemas.microsoft.com/office/drawing/2014/main" id="{8BB8F76C-11A2-E6AC-209D-76EA960FB52D}"/>
              </a:ext>
            </a:extLst>
          </p:cNvPr>
          <p:cNvSpPr txBox="1"/>
          <p:nvPr/>
        </p:nvSpPr>
        <p:spPr>
          <a:xfrm>
            <a:off x="5403860" y="4452392"/>
            <a:ext cx="4883139" cy="769441"/>
          </a:xfrm>
          <a:prstGeom prst="rect">
            <a:avLst/>
          </a:prstGeom>
          <a:noFill/>
          <a:ln>
            <a:solidFill>
              <a:schemeClr val="tx1"/>
            </a:solidFill>
          </a:ln>
        </p:spPr>
        <p:txBody>
          <a:bodyPr wrap="square">
            <a:spAutoFit/>
          </a:bodyPr>
          <a:lstStyle/>
          <a:p>
            <a:r>
              <a:rPr lang="en-US" dirty="0"/>
              <a:t>Goal: defend </a:t>
            </a:r>
            <a:r>
              <a:rPr lang="en-US" i="1" u="sng" dirty="0"/>
              <a:t>third-party</a:t>
            </a:r>
            <a:r>
              <a:rPr lang="en-US" dirty="0"/>
              <a:t> attackers</a:t>
            </a:r>
          </a:p>
          <a:p>
            <a:endParaRPr lang="en-US" sz="800" dirty="0"/>
          </a:p>
          <a:p>
            <a:r>
              <a:rPr lang="en-US" dirty="0"/>
              <a:t>=&gt; Zoom Server knows </a:t>
            </a:r>
            <a:r>
              <a:rPr lang="en-US" i="1" dirty="0"/>
              <a:t>all</a:t>
            </a:r>
            <a:r>
              <a:rPr lang="en-US" dirty="0"/>
              <a:t> content in this meeting</a:t>
            </a:r>
          </a:p>
        </p:txBody>
      </p:sp>
      <p:cxnSp>
        <p:nvCxnSpPr>
          <p:cNvPr id="15" name="Elbow Connector 14">
            <a:extLst>
              <a:ext uri="{FF2B5EF4-FFF2-40B4-BE49-F238E27FC236}">
                <a16:creationId xmlns:a16="http://schemas.microsoft.com/office/drawing/2014/main" id="{414F8539-E023-B147-A497-4D813418882C}"/>
              </a:ext>
            </a:extLst>
          </p:cNvPr>
          <p:cNvCxnSpPr>
            <a:cxnSpLocks/>
            <a:endCxn id="14" idx="1"/>
          </p:cNvCxnSpPr>
          <p:nvPr/>
        </p:nvCxnSpPr>
        <p:spPr>
          <a:xfrm flipV="1">
            <a:off x="4308321" y="4837113"/>
            <a:ext cx="1095539" cy="440773"/>
          </a:xfrm>
          <a:prstGeom prst="bentConnector3">
            <a:avLst>
              <a:gd name="adj1" fmla="val 50000"/>
            </a:avLst>
          </a:prstGeom>
          <a:ln w="317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0" name="Picture 6" descr="Zoom logo transparent PNG 22289668 PNG">
            <a:extLst>
              <a:ext uri="{FF2B5EF4-FFF2-40B4-BE49-F238E27FC236}">
                <a16:creationId xmlns:a16="http://schemas.microsoft.com/office/drawing/2014/main" id="{2925723E-5F4D-3020-62B7-28A34AA53A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a:extLst>
              <a:ext uri="{FF2B5EF4-FFF2-40B4-BE49-F238E27FC236}">
                <a16:creationId xmlns:a16="http://schemas.microsoft.com/office/drawing/2014/main" id="{8BC55873-F968-66CA-7E87-E546CA0B3BF6}"/>
              </a:ext>
            </a:extLst>
          </p:cNvPr>
          <p:cNvGrpSpPr/>
          <p:nvPr/>
        </p:nvGrpSpPr>
        <p:grpSpPr>
          <a:xfrm>
            <a:off x="7338807" y="2717407"/>
            <a:ext cx="2215730" cy="1477011"/>
            <a:chOff x="5858113" y="3033538"/>
            <a:chExt cx="2215730" cy="1477011"/>
          </a:xfrm>
        </p:grpSpPr>
        <p:grpSp>
          <p:nvGrpSpPr>
            <p:cNvPr id="114" name="Group 113">
              <a:extLst>
                <a:ext uri="{FF2B5EF4-FFF2-40B4-BE49-F238E27FC236}">
                  <a16:creationId xmlns:a16="http://schemas.microsoft.com/office/drawing/2014/main" id="{07261E9B-C035-7231-69CA-AD991EF19CAC}"/>
                </a:ext>
              </a:extLst>
            </p:cNvPr>
            <p:cNvGrpSpPr/>
            <p:nvPr/>
          </p:nvGrpSpPr>
          <p:grpSpPr>
            <a:xfrm>
              <a:off x="6975267" y="3033538"/>
              <a:ext cx="1098576" cy="540000"/>
              <a:chOff x="7435609" y="2815511"/>
              <a:chExt cx="1542130" cy="758027"/>
            </a:xfrm>
          </p:grpSpPr>
          <p:pic>
            <p:nvPicPr>
              <p:cNvPr id="127" name="Graphic 126" descr="Male profile outline">
                <a:extLst>
                  <a:ext uri="{FF2B5EF4-FFF2-40B4-BE49-F238E27FC236}">
                    <a16:creationId xmlns:a16="http://schemas.microsoft.com/office/drawing/2014/main" id="{DFC6FEF9-92A2-0158-E700-E3372946B4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8" name="Graphic 127" descr="Male profile outline">
                <a:extLst>
                  <a:ext uri="{FF2B5EF4-FFF2-40B4-BE49-F238E27FC236}">
                    <a16:creationId xmlns:a16="http://schemas.microsoft.com/office/drawing/2014/main" id="{0A0B7CA9-D193-414E-693F-F6AE64A0A3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15" name="Group 114">
              <a:extLst>
                <a:ext uri="{FF2B5EF4-FFF2-40B4-BE49-F238E27FC236}">
                  <a16:creationId xmlns:a16="http://schemas.microsoft.com/office/drawing/2014/main" id="{1AB49A77-A8BE-3FD6-7328-C553EE6FCCA3}"/>
                </a:ext>
              </a:extLst>
            </p:cNvPr>
            <p:cNvGrpSpPr/>
            <p:nvPr/>
          </p:nvGrpSpPr>
          <p:grpSpPr>
            <a:xfrm>
              <a:off x="5858113" y="3502043"/>
              <a:ext cx="2215729" cy="540000"/>
              <a:chOff x="5867401" y="2815511"/>
              <a:chExt cx="3110338" cy="758027"/>
            </a:xfrm>
          </p:grpSpPr>
          <p:pic>
            <p:nvPicPr>
              <p:cNvPr id="121" name="Graphic 120" descr="Male profile outline">
                <a:extLst>
                  <a:ext uri="{FF2B5EF4-FFF2-40B4-BE49-F238E27FC236}">
                    <a16:creationId xmlns:a16="http://schemas.microsoft.com/office/drawing/2014/main" id="{64B2813D-D9AB-A54C-8640-A4EADD0F67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22" name="Graphic 121" descr="Male profile outline">
                <a:extLst>
                  <a:ext uri="{FF2B5EF4-FFF2-40B4-BE49-F238E27FC236}">
                    <a16:creationId xmlns:a16="http://schemas.microsoft.com/office/drawing/2014/main" id="{60F94A49-21C3-13ED-12EA-28899C6728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23" name="Graphic 122" descr="Male profile outline">
                <a:extLst>
                  <a:ext uri="{FF2B5EF4-FFF2-40B4-BE49-F238E27FC236}">
                    <a16:creationId xmlns:a16="http://schemas.microsoft.com/office/drawing/2014/main" id="{3CD3BEC1-06E0-BDAC-1ED5-2AE49B55AC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4" name="Graphic 123" descr="Male profile outline">
                <a:extLst>
                  <a:ext uri="{FF2B5EF4-FFF2-40B4-BE49-F238E27FC236}">
                    <a16:creationId xmlns:a16="http://schemas.microsoft.com/office/drawing/2014/main" id="{7D634E89-A499-A039-433C-5A300E1A2D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16" name="Group 115">
              <a:extLst>
                <a:ext uri="{FF2B5EF4-FFF2-40B4-BE49-F238E27FC236}">
                  <a16:creationId xmlns:a16="http://schemas.microsoft.com/office/drawing/2014/main" id="{5F562A53-E520-C3E4-89B3-B8EEE1099C83}"/>
                </a:ext>
              </a:extLst>
            </p:cNvPr>
            <p:cNvGrpSpPr/>
            <p:nvPr/>
          </p:nvGrpSpPr>
          <p:grpSpPr>
            <a:xfrm>
              <a:off x="5858113" y="3970549"/>
              <a:ext cx="2215729" cy="540000"/>
              <a:chOff x="5867401" y="2815511"/>
              <a:chExt cx="3110338" cy="758027"/>
            </a:xfrm>
          </p:grpSpPr>
          <p:pic>
            <p:nvPicPr>
              <p:cNvPr id="117" name="Graphic 116" descr="Male profile outline">
                <a:extLst>
                  <a:ext uri="{FF2B5EF4-FFF2-40B4-BE49-F238E27FC236}">
                    <a16:creationId xmlns:a16="http://schemas.microsoft.com/office/drawing/2014/main" id="{6BFBA4F6-7316-79E9-BDC3-129E28A33B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18" name="Graphic 117" descr="Male profile outline">
                <a:extLst>
                  <a:ext uri="{FF2B5EF4-FFF2-40B4-BE49-F238E27FC236}">
                    <a16:creationId xmlns:a16="http://schemas.microsoft.com/office/drawing/2014/main" id="{94FBF9E3-7AAE-D6B8-05FB-1C5D82398B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19" name="Graphic 118" descr="Male profile outline">
                <a:extLst>
                  <a:ext uri="{FF2B5EF4-FFF2-40B4-BE49-F238E27FC236}">
                    <a16:creationId xmlns:a16="http://schemas.microsoft.com/office/drawing/2014/main" id="{F4341C4A-29D2-7F28-BF3C-389B4BD49B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0" name="Graphic 119" descr="Male profile outline">
                <a:extLst>
                  <a:ext uri="{FF2B5EF4-FFF2-40B4-BE49-F238E27FC236}">
                    <a16:creationId xmlns:a16="http://schemas.microsoft.com/office/drawing/2014/main" id="{E444F8D5-90A9-DD6E-7D2C-C412347FD2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73" name="Group 72">
            <a:extLst>
              <a:ext uri="{FF2B5EF4-FFF2-40B4-BE49-F238E27FC236}">
                <a16:creationId xmlns:a16="http://schemas.microsoft.com/office/drawing/2014/main" id="{5F226EF7-9AA8-3272-55D5-1E60F7B65DED}"/>
              </a:ext>
            </a:extLst>
          </p:cNvPr>
          <p:cNvGrpSpPr/>
          <p:nvPr/>
        </p:nvGrpSpPr>
        <p:grpSpPr>
          <a:xfrm>
            <a:off x="3765262" y="2970443"/>
            <a:ext cx="3044051" cy="307777"/>
            <a:chOff x="4137746" y="2617834"/>
            <a:chExt cx="885419" cy="307777"/>
          </a:xfrm>
        </p:grpSpPr>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18D67CEF-8873-AEEA-08B8-B1F46AAB4C19}"/>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112" name="TextBox 111">
                  <a:extLst>
                    <a:ext uri="{FF2B5EF4-FFF2-40B4-BE49-F238E27FC236}">
                      <a16:creationId xmlns:a16="http://schemas.microsoft.com/office/drawing/2014/main" id="{18D67CEF-8873-AEEA-08B8-B1F46AAB4C19}"/>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2"/>
                  <a:stretch>
                    <a:fillRect t="-4000" b="-20000"/>
                  </a:stretch>
                </a:blipFill>
              </p:spPr>
              <p:txBody>
                <a:bodyPr/>
                <a:lstStyle/>
                <a:p>
                  <a:r>
                    <a:rPr lang="en-US">
                      <a:noFill/>
                    </a:rPr>
                    <a:t> </a:t>
                  </a:r>
                </a:p>
              </p:txBody>
            </p:sp>
          </mc:Fallback>
        </mc:AlternateContent>
        <p:cxnSp>
          <p:nvCxnSpPr>
            <p:cNvPr id="113" name="Straight Arrow Connector 112">
              <a:extLst>
                <a:ext uri="{FF2B5EF4-FFF2-40B4-BE49-F238E27FC236}">
                  <a16:creationId xmlns:a16="http://schemas.microsoft.com/office/drawing/2014/main" id="{B487F6A1-FED3-2F09-19D5-5E12B03D6697}"/>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B4909FDD-44E5-CE73-3D30-7844D62FDE76}"/>
              </a:ext>
            </a:extLst>
          </p:cNvPr>
          <p:cNvGrpSpPr/>
          <p:nvPr/>
        </p:nvGrpSpPr>
        <p:grpSpPr>
          <a:xfrm>
            <a:off x="3765262" y="3449121"/>
            <a:ext cx="3044051" cy="307777"/>
            <a:chOff x="4137746" y="2617834"/>
            <a:chExt cx="885419" cy="307777"/>
          </a:xfrm>
        </p:grpSpPr>
        <p:sp>
          <p:nvSpPr>
            <p:cNvPr id="94" name="TextBox 93">
              <a:extLst>
                <a:ext uri="{FF2B5EF4-FFF2-40B4-BE49-F238E27FC236}">
                  <a16:creationId xmlns:a16="http://schemas.microsoft.com/office/drawing/2014/main" id="{E382B6C3-BD85-6AAF-0F20-0319A9947CB1}"/>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98" name="Straight Arrow Connector 97">
              <a:extLst>
                <a:ext uri="{FF2B5EF4-FFF2-40B4-BE49-F238E27FC236}">
                  <a16:creationId xmlns:a16="http://schemas.microsoft.com/office/drawing/2014/main" id="{9C6A3597-7AAF-6C3E-5DEE-B52874B392F2}"/>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4512ABB-218A-AC1E-10EB-32F192CB8090}"/>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6D8B3EF-D6E8-F286-885C-A5C80FBD45CF}"/>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9" name="TextBox 8">
                  <a:extLst>
                    <a:ext uri="{FF2B5EF4-FFF2-40B4-BE49-F238E27FC236}">
                      <a16:creationId xmlns:a16="http://schemas.microsoft.com/office/drawing/2014/main" id="{96D8B3EF-D6E8-F286-885C-A5C80FBD45CF}"/>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3"/>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BE818223-EEB0-9970-88F0-25BEE77EC4D0}"/>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7A665E9-AE58-8527-D27F-2A5C4172F551}"/>
              </a:ext>
            </a:extLst>
          </p:cNvPr>
          <p:cNvGrpSpPr/>
          <p:nvPr/>
        </p:nvGrpSpPr>
        <p:grpSpPr>
          <a:xfrm rot="1800000">
            <a:off x="6492911" y="1635502"/>
            <a:ext cx="1462059" cy="767604"/>
            <a:chOff x="4136973" y="2536364"/>
            <a:chExt cx="425267" cy="76760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510A6DA-01A5-5DA7-74BA-340B2E15F880}"/>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12" name="TextBox 11">
                  <a:extLst>
                    <a:ext uri="{FF2B5EF4-FFF2-40B4-BE49-F238E27FC236}">
                      <a16:creationId xmlns:a16="http://schemas.microsoft.com/office/drawing/2014/main" id="{1510A6DA-01A5-5DA7-74BA-340B2E15F880}"/>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4"/>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EECA1D7-20E1-5821-E49D-E43804A27BFE}"/>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434C920-6177-3E57-3946-75B0A7106D3A}"/>
              </a:ext>
            </a:extLst>
          </p:cNvPr>
          <p:cNvGrpSpPr/>
          <p:nvPr/>
        </p:nvGrpSpPr>
        <p:grpSpPr>
          <a:xfrm rot="1800000">
            <a:off x="6026140" y="1636360"/>
            <a:ext cx="1894852" cy="780782"/>
            <a:chOff x="4064272" y="2529779"/>
            <a:chExt cx="551153" cy="780782"/>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CF1DD65-8AF6-866F-025C-4936B106B1BA}"/>
                    </a:ext>
                  </a:extLst>
                </p:cNvPr>
                <p:cNvSpPr txBox="1"/>
                <p:nvPr/>
              </p:nvSpPr>
              <p:spPr>
                <a:xfrm>
                  <a:off x="4064272" y="2933049"/>
                  <a:ext cx="551153" cy="307777"/>
                </a:xfrm>
                <a:prstGeom prst="rect">
                  <a:avLst/>
                </a:prstGeom>
                <a:noFill/>
              </p:spPr>
              <p:txBody>
                <a:bodyPr wrap="square">
                  <a:spAutoFit/>
                </a:bodyPr>
                <a:lstStyle/>
                <a:p>
                  <a:pPr algn="ctr"/>
                  <a:r>
                    <a:rPr lang="en-US" sz="1400" dirty="0"/>
                    <a:t>leader’s pk, if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𝑝𝑐</m:t>
                      </m:r>
                      <m:r>
                        <a:rPr lang="en-US" sz="1400" b="0" i="1" smtClean="0">
                          <a:latin typeface="Cambria Math" panose="02040503050406030204" pitchFamily="18" charset="0"/>
                        </a:rPr>
                        <m:t>′</m:t>
                      </m:r>
                    </m:oMath>
                  </a14:m>
                  <a:r>
                    <a:rPr lang="en-US" sz="1400" dirty="0"/>
                    <a:t> </a:t>
                  </a:r>
                </a:p>
              </p:txBody>
            </p:sp>
          </mc:Choice>
          <mc:Fallback xmlns="">
            <p:sp>
              <p:nvSpPr>
                <p:cNvPr id="17" name="TextBox 16">
                  <a:extLst>
                    <a:ext uri="{FF2B5EF4-FFF2-40B4-BE49-F238E27FC236}">
                      <a16:creationId xmlns:a16="http://schemas.microsoft.com/office/drawing/2014/main" id="{CCF1DD65-8AF6-866F-025C-4936B106B1BA}"/>
                    </a:ext>
                  </a:extLst>
                </p:cNvPr>
                <p:cNvSpPr txBox="1">
                  <a:spLocks noRot="1" noChangeAspect="1" noMove="1" noResize="1" noEditPoints="1" noAdjustHandles="1" noChangeArrowheads="1" noChangeShapeType="1" noTextEdit="1"/>
                </p:cNvSpPr>
                <p:nvPr/>
              </p:nvSpPr>
              <p:spPr>
                <a:xfrm>
                  <a:off x="4064272" y="2933049"/>
                  <a:ext cx="551153" cy="307777"/>
                </a:xfrm>
                <a:prstGeom prst="rect">
                  <a:avLst/>
                </a:prstGeom>
                <a:blipFill>
                  <a:blip r:embed="rId15"/>
                  <a:stretch>
                    <a:fillRect l="-1399" b="-1031"/>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D07D82BA-B14F-1D47-DECD-3D0F1BECBD40}"/>
                </a:ext>
              </a:extLst>
            </p:cNvPr>
            <p:cNvCxnSpPr>
              <a:cxnSpLocks/>
            </p:cNvCxnSpPr>
            <p:nvPr/>
          </p:nvCxnSpPr>
          <p:spPr>
            <a:xfrm rot="19800000">
              <a:off x="4149616" y="2529779"/>
              <a:ext cx="393358" cy="780782"/>
            </a:xfrm>
            <a:prstGeom prst="straightConnector1">
              <a:avLst/>
            </a:prstGeom>
            <a:ln w="127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57BECE4-438C-FB5F-8ABD-4CADBD0C892D}"/>
              </a:ext>
            </a:extLst>
          </p:cNvPr>
          <p:cNvGrpSpPr/>
          <p:nvPr/>
        </p:nvGrpSpPr>
        <p:grpSpPr>
          <a:xfrm rot="19520356">
            <a:off x="3591511" y="1641820"/>
            <a:ext cx="1432541" cy="954461"/>
            <a:chOff x="4201600" y="2482540"/>
            <a:chExt cx="416681" cy="954461"/>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0A65BC3-7301-C105-0632-C4CA30DA479F}"/>
                    </a:ext>
                  </a:extLst>
                </p:cNvPr>
                <p:cNvSpPr txBox="1"/>
                <p:nvPr/>
              </p:nvSpPr>
              <p:spPr>
                <a:xfrm>
                  <a:off x="4201600" y="2913781"/>
                  <a:ext cx="416681" cy="523220"/>
                </a:xfrm>
                <a:prstGeom prst="rect">
                  <a:avLst/>
                </a:prstGeom>
                <a:noFill/>
              </p:spPr>
              <p:txBody>
                <a:bodyPr wrap="square">
                  <a:spAutoFit/>
                </a:bodyPr>
                <a:lstStyle/>
                <a:p>
                  <a:pPr algn="ctr"/>
                  <a:r>
                    <a:rPr lang="en-US" sz="1400" dirty="0"/>
                    <a:t>participant’s pk, if </a:t>
                  </a:r>
                  <a14:m>
                    <m:oMath xmlns:m="http://schemas.openxmlformats.org/officeDocument/2006/math">
                      <m:r>
                        <a:rPr lang="en-US" sz="1400" i="1">
                          <a:latin typeface="Cambria Math" panose="02040503050406030204" pitchFamily="18" charset="0"/>
                        </a:rPr>
                        <m:t>𝑝𝑐</m:t>
                      </m:r>
                      <m:r>
                        <a:rPr lang="en-US" sz="1400" i="1">
                          <a:latin typeface="Cambria Math" panose="02040503050406030204" pitchFamily="18" charset="0"/>
                        </a:rPr>
                        <m:t>=</m:t>
                      </m:r>
                      <m:r>
                        <a:rPr lang="en-US" sz="1400" i="1">
                          <a:latin typeface="Cambria Math" panose="02040503050406030204" pitchFamily="18" charset="0"/>
                        </a:rPr>
                        <m:t>𝑝𝑐</m:t>
                      </m:r>
                      <m:r>
                        <a:rPr lang="en-US" sz="1400" i="1">
                          <a:latin typeface="Cambria Math" panose="02040503050406030204" pitchFamily="18" charset="0"/>
                        </a:rPr>
                        <m:t>′</m:t>
                      </m:r>
                    </m:oMath>
                  </a14:m>
                  <a:r>
                    <a:rPr lang="en-US" sz="1400" dirty="0"/>
                    <a:t> </a:t>
                  </a:r>
                </a:p>
              </p:txBody>
            </p:sp>
          </mc:Choice>
          <mc:Fallback xmlns="">
            <p:sp>
              <p:nvSpPr>
                <p:cNvPr id="21" name="TextBox 20">
                  <a:extLst>
                    <a:ext uri="{FF2B5EF4-FFF2-40B4-BE49-F238E27FC236}">
                      <a16:creationId xmlns:a16="http://schemas.microsoft.com/office/drawing/2014/main" id="{50A65BC3-7301-C105-0632-C4CA30DA479F}"/>
                    </a:ext>
                  </a:extLst>
                </p:cNvPr>
                <p:cNvSpPr txBox="1">
                  <a:spLocks noRot="1" noChangeAspect="1" noMove="1" noResize="1" noEditPoints="1" noAdjustHandles="1" noChangeArrowheads="1" noChangeShapeType="1" noTextEdit="1"/>
                </p:cNvSpPr>
                <p:nvPr/>
              </p:nvSpPr>
              <p:spPr>
                <a:xfrm>
                  <a:off x="4201600" y="2913781"/>
                  <a:ext cx="416681" cy="523220"/>
                </a:xfrm>
                <a:prstGeom prst="rect">
                  <a:avLst/>
                </a:prstGeom>
                <a:blipFill>
                  <a:blip r:embed="rId16"/>
                  <a:stretch>
                    <a:fillRect t="-101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AEBA2699-B6CB-250E-CDD2-C0D0D7295CF5}"/>
                </a:ext>
              </a:extLst>
            </p:cNvPr>
            <p:cNvCxnSpPr>
              <a:cxnSpLocks/>
            </p:cNvCxnSpPr>
            <p:nvPr/>
          </p:nvCxnSpPr>
          <p:spPr>
            <a:xfrm rot="2079644" flipV="1">
              <a:off x="4202838" y="2482540"/>
              <a:ext cx="368412" cy="875747"/>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23" name="Picture 18" descr="Avatar">
            <a:extLst>
              <a:ext uri="{FF2B5EF4-FFF2-40B4-BE49-F238E27FC236}">
                <a16:creationId xmlns:a16="http://schemas.microsoft.com/office/drawing/2014/main" id="{43F9876E-EC63-9758-9C56-1AD932B868A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BC1EBAA-E2AB-B49C-9A21-556FE709DA1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38B367C-ED3E-954F-5FA7-4BD5B1BE72A5}"/>
              </a:ext>
            </a:extLst>
          </p:cNvPr>
          <p:cNvPicPr>
            <a:picLocks noChangeAspect="1"/>
          </p:cNvPicPr>
          <p:nvPr/>
        </p:nvPicPr>
        <p:blipFill rotWithShape="1">
          <a:blip r:embed="rId19"/>
          <a:srcRect l="33345" t="34770" r="36392" b="42530"/>
          <a:stretch/>
        </p:blipFill>
        <p:spPr>
          <a:xfrm>
            <a:off x="2263160" y="2684026"/>
            <a:ext cx="1474081" cy="1474081"/>
          </a:xfrm>
          <a:prstGeom prst="rect">
            <a:avLst/>
          </a:prstGeom>
        </p:spPr>
      </p:pic>
      <p:pic>
        <p:nvPicPr>
          <p:cNvPr id="28" name="Audio 27">
            <a:extLst>
              <a:ext uri="{FF2B5EF4-FFF2-40B4-BE49-F238E27FC236}">
                <a16:creationId xmlns:a16="http://schemas.microsoft.com/office/drawing/2014/main" id="{1BEE5F97-40A9-A597-FB24-108F478623A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93827860"/>
      </p:ext>
    </p:extLst>
  </p:cSld>
  <p:clrMapOvr>
    <a:masterClrMapping/>
  </p:clrMapOvr>
  <mc:AlternateContent xmlns:mc="http://schemas.openxmlformats.org/markup-compatibility/2006" xmlns:p14="http://schemas.microsoft.com/office/powerpoint/2010/main">
    <mc:Choice Requires="p14">
      <p:transition spd="slow" p14:dur="2000" advTm="17162"/>
    </mc:Choice>
    <mc:Fallback xmlns="">
      <p:transition spd="slow" advTm="1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Zoom Supports Two Encryptions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14</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D6A3AE8-5F1E-A613-72F2-9FE41CF4BA10}"/>
              </a:ext>
            </a:extLst>
          </p:cNvPr>
          <p:cNvGrpSpPr/>
          <p:nvPr/>
        </p:nvGrpSpPr>
        <p:grpSpPr>
          <a:xfrm>
            <a:off x="1207434" y="4365319"/>
            <a:ext cx="3100887" cy="2242125"/>
            <a:chOff x="8376655" y="4149912"/>
            <a:chExt cx="3496378" cy="2528088"/>
          </a:xfrm>
        </p:grpSpPr>
        <p:pic>
          <p:nvPicPr>
            <p:cNvPr id="18" name="Picture 17" descr="A screenshot of a phone&#10;&#10;Description automatically generated">
              <a:extLst>
                <a:ext uri="{FF2B5EF4-FFF2-40B4-BE49-F238E27FC236}">
                  <a16:creationId xmlns:a16="http://schemas.microsoft.com/office/drawing/2014/main" id="{D176901B-4640-173A-58EE-DF96222812AE}"/>
                </a:ext>
              </a:extLst>
            </p:cNvPr>
            <p:cNvPicPr>
              <a:picLocks noChangeAspect="1"/>
            </p:cNvPicPr>
            <p:nvPr/>
          </p:nvPicPr>
          <p:blipFill rotWithShape="1">
            <a:blip r:embed="rId6"/>
            <a:srcRect t="5582" b="61009"/>
            <a:stretch/>
          </p:blipFill>
          <p:spPr>
            <a:xfrm>
              <a:off x="8376655" y="4149912"/>
              <a:ext cx="3496378" cy="2528088"/>
            </a:xfrm>
            <a:prstGeom prst="rect">
              <a:avLst/>
            </a:prstGeom>
            <a:effectLst>
              <a:glow rad="101600">
                <a:schemeClr val="accent2">
                  <a:satMod val="175000"/>
                  <a:alpha val="40000"/>
                </a:schemeClr>
              </a:glow>
            </a:effectLst>
          </p:spPr>
        </p:pic>
        <p:sp>
          <p:nvSpPr>
            <p:cNvPr id="19" name="Rectangle 18">
              <a:extLst>
                <a:ext uri="{FF2B5EF4-FFF2-40B4-BE49-F238E27FC236}">
                  <a16:creationId xmlns:a16="http://schemas.microsoft.com/office/drawing/2014/main" id="{668096E4-C285-4698-B938-F74B12D7662B}"/>
                </a:ext>
              </a:extLst>
            </p:cNvPr>
            <p:cNvSpPr/>
            <p:nvPr/>
          </p:nvSpPr>
          <p:spPr>
            <a:xfrm>
              <a:off x="8434979" y="6294474"/>
              <a:ext cx="3382955" cy="3746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sp>
        <p:nvSpPr>
          <p:cNvPr id="14" name="TextBox 13">
            <a:extLst>
              <a:ext uri="{FF2B5EF4-FFF2-40B4-BE49-F238E27FC236}">
                <a16:creationId xmlns:a16="http://schemas.microsoft.com/office/drawing/2014/main" id="{8BB8F76C-11A2-E6AC-209D-76EA960FB52D}"/>
              </a:ext>
            </a:extLst>
          </p:cNvPr>
          <p:cNvSpPr txBox="1"/>
          <p:nvPr/>
        </p:nvSpPr>
        <p:spPr>
          <a:xfrm>
            <a:off x="5403860" y="4452392"/>
            <a:ext cx="4883139" cy="769441"/>
          </a:xfrm>
          <a:prstGeom prst="rect">
            <a:avLst/>
          </a:prstGeom>
          <a:noFill/>
          <a:ln>
            <a:solidFill>
              <a:schemeClr val="tx1"/>
            </a:solidFill>
          </a:ln>
        </p:spPr>
        <p:txBody>
          <a:bodyPr wrap="square">
            <a:spAutoFit/>
          </a:bodyPr>
          <a:lstStyle/>
          <a:p>
            <a:r>
              <a:rPr lang="en-US" dirty="0"/>
              <a:t>Goal: defend </a:t>
            </a:r>
            <a:r>
              <a:rPr lang="en-US" i="1" u="sng" dirty="0"/>
              <a:t>third-party</a:t>
            </a:r>
            <a:r>
              <a:rPr lang="en-US" dirty="0"/>
              <a:t> attackers</a:t>
            </a:r>
          </a:p>
          <a:p>
            <a:endParaRPr lang="en-US" sz="800" dirty="0"/>
          </a:p>
          <a:p>
            <a:r>
              <a:rPr lang="en-US" dirty="0"/>
              <a:t>=&gt; Zoom Server knows </a:t>
            </a:r>
            <a:r>
              <a:rPr lang="en-US" i="1" dirty="0"/>
              <a:t>all</a:t>
            </a:r>
            <a:r>
              <a:rPr lang="en-US" dirty="0"/>
              <a:t> content in this meeting</a:t>
            </a:r>
          </a:p>
        </p:txBody>
      </p:sp>
      <p:cxnSp>
        <p:nvCxnSpPr>
          <p:cNvPr id="15" name="Elbow Connector 14">
            <a:extLst>
              <a:ext uri="{FF2B5EF4-FFF2-40B4-BE49-F238E27FC236}">
                <a16:creationId xmlns:a16="http://schemas.microsoft.com/office/drawing/2014/main" id="{414F8539-E023-B147-A497-4D813418882C}"/>
              </a:ext>
            </a:extLst>
          </p:cNvPr>
          <p:cNvCxnSpPr>
            <a:cxnSpLocks/>
            <a:endCxn id="14" idx="1"/>
          </p:cNvCxnSpPr>
          <p:nvPr/>
        </p:nvCxnSpPr>
        <p:spPr>
          <a:xfrm flipV="1">
            <a:off x="4308321" y="4837113"/>
            <a:ext cx="1095539" cy="440773"/>
          </a:xfrm>
          <a:prstGeom prst="bentConnector3">
            <a:avLst>
              <a:gd name="adj1" fmla="val 50000"/>
            </a:avLst>
          </a:prstGeom>
          <a:ln w="317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E17D2F6C-652D-1D5D-DB46-95BA44013180}"/>
              </a:ext>
            </a:extLst>
          </p:cNvPr>
          <p:cNvCxnSpPr>
            <a:cxnSpLocks/>
            <a:endCxn id="17" idx="1"/>
          </p:cNvCxnSpPr>
          <p:nvPr/>
        </p:nvCxnSpPr>
        <p:spPr>
          <a:xfrm>
            <a:off x="4308321" y="5604569"/>
            <a:ext cx="1064931" cy="523220"/>
          </a:xfrm>
          <a:prstGeom prst="bentConnector3">
            <a:avLst>
              <a:gd name="adj1" fmla="val 50000"/>
            </a:avLst>
          </a:prstGeom>
          <a:ln w="317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C7C07-FF46-8377-059A-5FA141F352A6}"/>
              </a:ext>
            </a:extLst>
          </p:cNvPr>
          <p:cNvSpPr txBox="1"/>
          <p:nvPr/>
        </p:nvSpPr>
        <p:spPr>
          <a:xfrm>
            <a:off x="5373252" y="5604569"/>
            <a:ext cx="6688037" cy="1046440"/>
          </a:xfrm>
          <a:prstGeom prst="rect">
            <a:avLst/>
          </a:prstGeom>
          <a:noFill/>
          <a:ln>
            <a:solidFill>
              <a:schemeClr val="tx1"/>
            </a:solidFill>
          </a:ln>
        </p:spPr>
        <p:txBody>
          <a:bodyPr wrap="square">
            <a:spAutoFit/>
          </a:bodyPr>
          <a:lstStyle/>
          <a:p>
            <a:r>
              <a:rPr lang="en-US" dirty="0"/>
              <a:t>Goal: defend </a:t>
            </a:r>
            <a:r>
              <a:rPr lang="en-US" i="1" u="sng" dirty="0"/>
              <a:t>third-party</a:t>
            </a:r>
            <a:r>
              <a:rPr lang="en-US" dirty="0"/>
              <a:t> attackers and a </a:t>
            </a:r>
            <a:r>
              <a:rPr lang="en-US" i="1" u="sng" dirty="0"/>
              <a:t>malicious Zoom server </a:t>
            </a:r>
          </a:p>
          <a:p>
            <a:endParaRPr lang="en-US" sz="800" dirty="0">
              <a:solidFill>
                <a:schemeClr val="bg1"/>
              </a:solidFill>
            </a:endParaRPr>
          </a:p>
          <a:p>
            <a:pPr marL="285750" indent="-285750">
              <a:buFont typeface="Symbol" pitchFamily="2" charset="2"/>
              <a:buChar char="Þ"/>
            </a:pPr>
            <a:r>
              <a:rPr lang="en-US" b="1" dirty="0">
                <a:solidFill>
                  <a:schemeClr val="bg1"/>
                </a:solidFill>
              </a:rPr>
              <a:t>Question: Is Zoom E2EE Really So Secure?</a:t>
            </a:r>
          </a:p>
          <a:p>
            <a:r>
              <a:rPr lang="en-US" dirty="0">
                <a:solidFill>
                  <a:schemeClr val="bg1"/>
                </a:solidFill>
              </a:rPr>
              <a:t>Note: We analyzed version 4.0 (Released on 18.Nov.2022) [Zoom-WP]</a:t>
            </a:r>
          </a:p>
        </p:txBody>
      </p:sp>
      <p:pic>
        <p:nvPicPr>
          <p:cNvPr id="26" name="Picture 6" descr="Zoom logo transparent PNG 22289668 PNG">
            <a:extLst>
              <a:ext uri="{FF2B5EF4-FFF2-40B4-BE49-F238E27FC236}">
                <a16:creationId xmlns:a16="http://schemas.microsoft.com/office/drawing/2014/main" id="{0F48442B-7D38-75BC-C305-CA16980B08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9C4FCCDE-44FC-0A7D-2916-AC12A26B9AB9}"/>
              </a:ext>
            </a:extLst>
          </p:cNvPr>
          <p:cNvGrpSpPr/>
          <p:nvPr/>
        </p:nvGrpSpPr>
        <p:grpSpPr>
          <a:xfrm>
            <a:off x="7338807" y="2717407"/>
            <a:ext cx="2215730" cy="1477011"/>
            <a:chOff x="5858113" y="3033538"/>
            <a:chExt cx="2215730" cy="1477011"/>
          </a:xfrm>
        </p:grpSpPr>
        <p:grpSp>
          <p:nvGrpSpPr>
            <p:cNvPr id="51" name="Group 50">
              <a:extLst>
                <a:ext uri="{FF2B5EF4-FFF2-40B4-BE49-F238E27FC236}">
                  <a16:creationId xmlns:a16="http://schemas.microsoft.com/office/drawing/2014/main" id="{2FBACF3E-EA47-6CAC-A64D-7DA5D583724C}"/>
                </a:ext>
              </a:extLst>
            </p:cNvPr>
            <p:cNvGrpSpPr/>
            <p:nvPr/>
          </p:nvGrpSpPr>
          <p:grpSpPr>
            <a:xfrm>
              <a:off x="6975267" y="3033538"/>
              <a:ext cx="1098576" cy="540000"/>
              <a:chOff x="7435609" y="2815511"/>
              <a:chExt cx="1542130" cy="758027"/>
            </a:xfrm>
          </p:grpSpPr>
          <p:pic>
            <p:nvPicPr>
              <p:cNvPr id="64" name="Graphic 63" descr="Male profile outline">
                <a:extLst>
                  <a:ext uri="{FF2B5EF4-FFF2-40B4-BE49-F238E27FC236}">
                    <a16:creationId xmlns:a16="http://schemas.microsoft.com/office/drawing/2014/main" id="{9CA797F6-56BA-1640-D554-5D5523AFF2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65" name="Graphic 64" descr="Male profile outline">
                <a:extLst>
                  <a:ext uri="{FF2B5EF4-FFF2-40B4-BE49-F238E27FC236}">
                    <a16:creationId xmlns:a16="http://schemas.microsoft.com/office/drawing/2014/main" id="{0C0986C3-B3FD-1247-E363-4BA567E700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52" name="Group 51">
              <a:extLst>
                <a:ext uri="{FF2B5EF4-FFF2-40B4-BE49-F238E27FC236}">
                  <a16:creationId xmlns:a16="http://schemas.microsoft.com/office/drawing/2014/main" id="{51B05355-0985-A0D4-EEF8-EFF92EF9380A}"/>
                </a:ext>
              </a:extLst>
            </p:cNvPr>
            <p:cNvGrpSpPr/>
            <p:nvPr/>
          </p:nvGrpSpPr>
          <p:grpSpPr>
            <a:xfrm>
              <a:off x="5858113" y="3502043"/>
              <a:ext cx="2215729" cy="540000"/>
              <a:chOff x="5867401" y="2815511"/>
              <a:chExt cx="3110338" cy="758027"/>
            </a:xfrm>
          </p:grpSpPr>
          <p:pic>
            <p:nvPicPr>
              <p:cNvPr id="58" name="Graphic 57" descr="Male profile outline">
                <a:extLst>
                  <a:ext uri="{FF2B5EF4-FFF2-40B4-BE49-F238E27FC236}">
                    <a16:creationId xmlns:a16="http://schemas.microsoft.com/office/drawing/2014/main" id="{57D8AAFF-866D-4630-9244-308A81572E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59" name="Graphic 58" descr="Male profile outline">
                <a:extLst>
                  <a:ext uri="{FF2B5EF4-FFF2-40B4-BE49-F238E27FC236}">
                    <a16:creationId xmlns:a16="http://schemas.microsoft.com/office/drawing/2014/main" id="{E8D3C7D6-DCB3-EAF1-2794-7935BB19EE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60" name="Graphic 59" descr="Male profile outline">
                <a:extLst>
                  <a:ext uri="{FF2B5EF4-FFF2-40B4-BE49-F238E27FC236}">
                    <a16:creationId xmlns:a16="http://schemas.microsoft.com/office/drawing/2014/main" id="{815E869D-95FA-27D5-EDF9-70F8FFC034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61" name="Graphic 60" descr="Male profile outline">
                <a:extLst>
                  <a:ext uri="{FF2B5EF4-FFF2-40B4-BE49-F238E27FC236}">
                    <a16:creationId xmlns:a16="http://schemas.microsoft.com/office/drawing/2014/main" id="{A336348C-0697-E919-A237-CC64F88748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53" name="Group 52">
              <a:extLst>
                <a:ext uri="{FF2B5EF4-FFF2-40B4-BE49-F238E27FC236}">
                  <a16:creationId xmlns:a16="http://schemas.microsoft.com/office/drawing/2014/main" id="{DF41AC6C-0C6E-B84A-A069-C403D17C5575}"/>
                </a:ext>
              </a:extLst>
            </p:cNvPr>
            <p:cNvGrpSpPr/>
            <p:nvPr/>
          </p:nvGrpSpPr>
          <p:grpSpPr>
            <a:xfrm>
              <a:off x="5858113" y="3970549"/>
              <a:ext cx="2215729" cy="540000"/>
              <a:chOff x="5867401" y="2815511"/>
              <a:chExt cx="3110338" cy="758027"/>
            </a:xfrm>
          </p:grpSpPr>
          <p:pic>
            <p:nvPicPr>
              <p:cNvPr id="54" name="Graphic 53" descr="Male profile outline">
                <a:extLst>
                  <a:ext uri="{FF2B5EF4-FFF2-40B4-BE49-F238E27FC236}">
                    <a16:creationId xmlns:a16="http://schemas.microsoft.com/office/drawing/2014/main" id="{F7CD4BBA-A8E9-F72C-DAB0-5D021C5BDE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55" name="Graphic 54" descr="Male profile outline">
                <a:extLst>
                  <a:ext uri="{FF2B5EF4-FFF2-40B4-BE49-F238E27FC236}">
                    <a16:creationId xmlns:a16="http://schemas.microsoft.com/office/drawing/2014/main" id="{D89D4F15-1319-A518-6276-BE5AF1B750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56" name="Graphic 55" descr="Male profile outline">
                <a:extLst>
                  <a:ext uri="{FF2B5EF4-FFF2-40B4-BE49-F238E27FC236}">
                    <a16:creationId xmlns:a16="http://schemas.microsoft.com/office/drawing/2014/main" id="{4471AB07-1435-3A03-67B3-32FC4E19D1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57" name="Graphic 56" descr="Male profile outline">
                <a:extLst>
                  <a:ext uri="{FF2B5EF4-FFF2-40B4-BE49-F238E27FC236}">
                    <a16:creationId xmlns:a16="http://schemas.microsoft.com/office/drawing/2014/main" id="{DA402B13-3F33-867E-7073-F12FC0CBBD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29" name="Group 28">
            <a:extLst>
              <a:ext uri="{FF2B5EF4-FFF2-40B4-BE49-F238E27FC236}">
                <a16:creationId xmlns:a16="http://schemas.microsoft.com/office/drawing/2014/main" id="{1A5378AC-D026-1E80-AE83-663DB901D333}"/>
              </a:ext>
            </a:extLst>
          </p:cNvPr>
          <p:cNvGrpSpPr/>
          <p:nvPr/>
        </p:nvGrpSpPr>
        <p:grpSpPr>
          <a:xfrm>
            <a:off x="3765262" y="2970443"/>
            <a:ext cx="3044051" cy="307777"/>
            <a:chOff x="4137746" y="2617834"/>
            <a:chExt cx="885419" cy="307777"/>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55AACF1-3676-CFBB-356D-3FD7BBD7DC65}"/>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49" name="TextBox 48">
                  <a:extLst>
                    <a:ext uri="{FF2B5EF4-FFF2-40B4-BE49-F238E27FC236}">
                      <a16:creationId xmlns:a16="http://schemas.microsoft.com/office/drawing/2014/main" id="{955AACF1-3676-CFBB-356D-3FD7BBD7DC65}"/>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2"/>
                  <a:stretch>
                    <a:fillRect t="-4000" b="-20000"/>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9E545759-5EAD-6AA1-AEF6-FACD15CFB609}"/>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16E3C9A-7155-4C02-224A-98224E38E1D2}"/>
              </a:ext>
            </a:extLst>
          </p:cNvPr>
          <p:cNvGrpSpPr/>
          <p:nvPr/>
        </p:nvGrpSpPr>
        <p:grpSpPr>
          <a:xfrm>
            <a:off x="3765262" y="3449121"/>
            <a:ext cx="3044051" cy="307777"/>
            <a:chOff x="4137746" y="2617834"/>
            <a:chExt cx="885419" cy="307777"/>
          </a:xfrm>
        </p:grpSpPr>
        <p:sp>
          <p:nvSpPr>
            <p:cNvPr id="39" name="TextBox 38">
              <a:extLst>
                <a:ext uri="{FF2B5EF4-FFF2-40B4-BE49-F238E27FC236}">
                  <a16:creationId xmlns:a16="http://schemas.microsoft.com/office/drawing/2014/main" id="{05A364EE-86C6-CA2C-48B7-170F361E5445}"/>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40" name="Straight Arrow Connector 39">
              <a:extLst>
                <a:ext uri="{FF2B5EF4-FFF2-40B4-BE49-F238E27FC236}">
                  <a16:creationId xmlns:a16="http://schemas.microsoft.com/office/drawing/2014/main" id="{8176D61C-ABFF-E6F6-5DD3-F2F8341E9556}"/>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D3ECA77-5BDE-785C-67C8-FE49CE5E7103}"/>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89A373-A261-CFF9-D3A6-E531CDDC97D3}"/>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9" name="TextBox 8">
                  <a:extLst>
                    <a:ext uri="{FF2B5EF4-FFF2-40B4-BE49-F238E27FC236}">
                      <a16:creationId xmlns:a16="http://schemas.microsoft.com/office/drawing/2014/main" id="{BF89A373-A261-CFF9-D3A6-E531CDDC97D3}"/>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3"/>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0F9A53E5-8E94-38D4-48C5-E36AB1AF3682}"/>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55EBFE54-219B-6672-7918-5BE098E6D6EA}"/>
              </a:ext>
            </a:extLst>
          </p:cNvPr>
          <p:cNvGrpSpPr/>
          <p:nvPr/>
        </p:nvGrpSpPr>
        <p:grpSpPr>
          <a:xfrm rot="1800000">
            <a:off x="6492911" y="1635502"/>
            <a:ext cx="1462059" cy="767604"/>
            <a:chOff x="4136973" y="2536364"/>
            <a:chExt cx="425267" cy="76760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1328A25-EFE9-8BAD-2C1A-C97105F5AD35}"/>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12" name="TextBox 11">
                  <a:extLst>
                    <a:ext uri="{FF2B5EF4-FFF2-40B4-BE49-F238E27FC236}">
                      <a16:creationId xmlns:a16="http://schemas.microsoft.com/office/drawing/2014/main" id="{41328A25-EFE9-8BAD-2C1A-C97105F5AD35}"/>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4"/>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B98815D3-B9AA-205A-7A78-A4344F384E69}"/>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A9C30B94-46F9-B05E-8F55-16EE13823D79}"/>
              </a:ext>
            </a:extLst>
          </p:cNvPr>
          <p:cNvGrpSpPr/>
          <p:nvPr/>
        </p:nvGrpSpPr>
        <p:grpSpPr>
          <a:xfrm rot="1800000">
            <a:off x="6026140" y="1636360"/>
            <a:ext cx="1894852" cy="780782"/>
            <a:chOff x="4064272" y="2529779"/>
            <a:chExt cx="551153" cy="780782"/>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FF3BF1E-4F23-FE8C-0C2F-27CFB0B77034}"/>
                    </a:ext>
                  </a:extLst>
                </p:cNvPr>
                <p:cNvSpPr txBox="1"/>
                <p:nvPr/>
              </p:nvSpPr>
              <p:spPr>
                <a:xfrm>
                  <a:off x="4064272" y="2933049"/>
                  <a:ext cx="551153" cy="307777"/>
                </a:xfrm>
                <a:prstGeom prst="rect">
                  <a:avLst/>
                </a:prstGeom>
                <a:noFill/>
              </p:spPr>
              <p:txBody>
                <a:bodyPr wrap="square">
                  <a:spAutoFit/>
                </a:bodyPr>
                <a:lstStyle/>
                <a:p>
                  <a:pPr algn="ctr"/>
                  <a:r>
                    <a:rPr lang="en-US" sz="1400" dirty="0"/>
                    <a:t>leader’s pk, if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𝑝𝑐</m:t>
                      </m:r>
                      <m:r>
                        <a:rPr lang="en-US" sz="1400" b="0" i="1" smtClean="0">
                          <a:latin typeface="Cambria Math" panose="02040503050406030204" pitchFamily="18" charset="0"/>
                        </a:rPr>
                        <m:t>′</m:t>
                      </m:r>
                    </m:oMath>
                  </a14:m>
                  <a:r>
                    <a:rPr lang="en-US" sz="1400" dirty="0"/>
                    <a:t> </a:t>
                  </a:r>
                </a:p>
              </p:txBody>
            </p:sp>
          </mc:Choice>
          <mc:Fallback xmlns="">
            <p:sp>
              <p:nvSpPr>
                <p:cNvPr id="22" name="TextBox 21">
                  <a:extLst>
                    <a:ext uri="{FF2B5EF4-FFF2-40B4-BE49-F238E27FC236}">
                      <a16:creationId xmlns:a16="http://schemas.microsoft.com/office/drawing/2014/main" id="{EFF3BF1E-4F23-FE8C-0C2F-27CFB0B77034}"/>
                    </a:ext>
                  </a:extLst>
                </p:cNvPr>
                <p:cNvSpPr txBox="1">
                  <a:spLocks noRot="1" noChangeAspect="1" noMove="1" noResize="1" noEditPoints="1" noAdjustHandles="1" noChangeArrowheads="1" noChangeShapeType="1" noTextEdit="1"/>
                </p:cNvSpPr>
                <p:nvPr/>
              </p:nvSpPr>
              <p:spPr>
                <a:xfrm>
                  <a:off x="4064272" y="2933049"/>
                  <a:ext cx="551153" cy="307777"/>
                </a:xfrm>
                <a:prstGeom prst="rect">
                  <a:avLst/>
                </a:prstGeom>
                <a:blipFill>
                  <a:blip r:embed="rId15"/>
                  <a:stretch>
                    <a:fillRect l="-1399" b="-1031"/>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686AE99C-0010-B612-5BDB-E661A9B0880C}"/>
                </a:ext>
              </a:extLst>
            </p:cNvPr>
            <p:cNvCxnSpPr>
              <a:cxnSpLocks/>
            </p:cNvCxnSpPr>
            <p:nvPr/>
          </p:nvCxnSpPr>
          <p:spPr>
            <a:xfrm rot="19800000">
              <a:off x="4149616" y="2529779"/>
              <a:ext cx="393358" cy="780782"/>
            </a:xfrm>
            <a:prstGeom prst="straightConnector1">
              <a:avLst/>
            </a:prstGeom>
            <a:ln w="127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40F0E2C-022D-4D4F-3F02-327F8B7C7491}"/>
              </a:ext>
            </a:extLst>
          </p:cNvPr>
          <p:cNvGrpSpPr/>
          <p:nvPr/>
        </p:nvGrpSpPr>
        <p:grpSpPr>
          <a:xfrm rot="19520356">
            <a:off x="3591511" y="1641820"/>
            <a:ext cx="1432541" cy="954461"/>
            <a:chOff x="4201600" y="2482540"/>
            <a:chExt cx="416681" cy="954461"/>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EB97919-5565-9DFA-8338-41BB71B94D61}"/>
                    </a:ext>
                  </a:extLst>
                </p:cNvPr>
                <p:cNvSpPr txBox="1"/>
                <p:nvPr/>
              </p:nvSpPr>
              <p:spPr>
                <a:xfrm>
                  <a:off x="4201600" y="2913781"/>
                  <a:ext cx="416681" cy="523220"/>
                </a:xfrm>
                <a:prstGeom prst="rect">
                  <a:avLst/>
                </a:prstGeom>
                <a:noFill/>
              </p:spPr>
              <p:txBody>
                <a:bodyPr wrap="square">
                  <a:spAutoFit/>
                </a:bodyPr>
                <a:lstStyle/>
                <a:p>
                  <a:pPr algn="ctr"/>
                  <a:r>
                    <a:rPr lang="en-US" sz="1400" dirty="0"/>
                    <a:t>participant’s pk, if </a:t>
                  </a:r>
                  <a14:m>
                    <m:oMath xmlns:m="http://schemas.openxmlformats.org/officeDocument/2006/math">
                      <m:r>
                        <a:rPr lang="en-US" sz="1400" i="1">
                          <a:latin typeface="Cambria Math" panose="02040503050406030204" pitchFamily="18" charset="0"/>
                        </a:rPr>
                        <m:t>𝑝𝑐</m:t>
                      </m:r>
                      <m:r>
                        <a:rPr lang="en-US" sz="1400" i="1">
                          <a:latin typeface="Cambria Math" panose="02040503050406030204" pitchFamily="18" charset="0"/>
                        </a:rPr>
                        <m:t>=</m:t>
                      </m:r>
                      <m:r>
                        <a:rPr lang="en-US" sz="1400" i="1">
                          <a:latin typeface="Cambria Math" panose="02040503050406030204" pitchFamily="18" charset="0"/>
                        </a:rPr>
                        <m:t>𝑝𝑐</m:t>
                      </m:r>
                      <m:r>
                        <a:rPr lang="en-US" sz="1400" i="1">
                          <a:latin typeface="Cambria Math" panose="02040503050406030204" pitchFamily="18" charset="0"/>
                        </a:rPr>
                        <m:t>′</m:t>
                      </m:r>
                    </m:oMath>
                  </a14:m>
                  <a:r>
                    <a:rPr lang="en-US" sz="1400" dirty="0"/>
                    <a:t> </a:t>
                  </a:r>
                </a:p>
              </p:txBody>
            </p:sp>
          </mc:Choice>
          <mc:Fallback xmlns="">
            <p:sp>
              <p:nvSpPr>
                <p:cNvPr id="45" name="TextBox 44">
                  <a:extLst>
                    <a:ext uri="{FF2B5EF4-FFF2-40B4-BE49-F238E27FC236}">
                      <a16:creationId xmlns:a16="http://schemas.microsoft.com/office/drawing/2014/main" id="{DEB97919-5565-9DFA-8338-41BB71B94D61}"/>
                    </a:ext>
                  </a:extLst>
                </p:cNvPr>
                <p:cNvSpPr txBox="1">
                  <a:spLocks noRot="1" noChangeAspect="1" noMove="1" noResize="1" noEditPoints="1" noAdjustHandles="1" noChangeArrowheads="1" noChangeShapeType="1" noTextEdit="1"/>
                </p:cNvSpPr>
                <p:nvPr/>
              </p:nvSpPr>
              <p:spPr>
                <a:xfrm>
                  <a:off x="4201600" y="2913781"/>
                  <a:ext cx="416681" cy="523220"/>
                </a:xfrm>
                <a:prstGeom prst="rect">
                  <a:avLst/>
                </a:prstGeom>
                <a:blipFill>
                  <a:blip r:embed="rId16"/>
                  <a:stretch>
                    <a:fillRect t="-1010"/>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8412CECA-9FEE-6850-1067-BEAD07526401}"/>
                </a:ext>
              </a:extLst>
            </p:cNvPr>
            <p:cNvCxnSpPr>
              <a:cxnSpLocks/>
            </p:cNvCxnSpPr>
            <p:nvPr/>
          </p:nvCxnSpPr>
          <p:spPr>
            <a:xfrm rot="2079644" flipV="1">
              <a:off x="4202838" y="2482540"/>
              <a:ext cx="368412" cy="875747"/>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47" name="Picture 18" descr="Avatar">
            <a:extLst>
              <a:ext uri="{FF2B5EF4-FFF2-40B4-BE49-F238E27FC236}">
                <a16:creationId xmlns:a16="http://schemas.microsoft.com/office/drawing/2014/main" id="{C124B202-C836-E75D-2D28-B273844583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a:extLst>
              <a:ext uri="{FF2B5EF4-FFF2-40B4-BE49-F238E27FC236}">
                <a16:creationId xmlns:a16="http://schemas.microsoft.com/office/drawing/2014/main" id="{2D856BCD-23D9-4E67-5B66-A91AA789B7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2C0D30F9-655F-E976-6444-5FAA10C75E3F}"/>
              </a:ext>
            </a:extLst>
          </p:cNvPr>
          <p:cNvPicPr>
            <a:picLocks noChangeAspect="1"/>
          </p:cNvPicPr>
          <p:nvPr/>
        </p:nvPicPr>
        <p:blipFill rotWithShape="1">
          <a:blip r:embed="rId19"/>
          <a:srcRect l="33345" t="34770" r="36392" b="42530"/>
          <a:stretch/>
        </p:blipFill>
        <p:spPr>
          <a:xfrm>
            <a:off x="2263160" y="2684026"/>
            <a:ext cx="1474081" cy="1474081"/>
          </a:xfrm>
          <a:prstGeom prst="rect">
            <a:avLst/>
          </a:prstGeom>
        </p:spPr>
      </p:pic>
      <p:pic>
        <p:nvPicPr>
          <p:cNvPr id="71" name="Audio 70">
            <a:extLst>
              <a:ext uri="{FF2B5EF4-FFF2-40B4-BE49-F238E27FC236}">
                <a16:creationId xmlns:a16="http://schemas.microsoft.com/office/drawing/2014/main" id="{E721A60A-7603-8DA8-F68A-0A727BCD90E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94777772"/>
      </p:ext>
    </p:extLst>
  </p:cSld>
  <p:clrMapOvr>
    <a:masterClrMapping/>
  </p:clrMapOvr>
  <mc:AlternateContent xmlns:mc="http://schemas.openxmlformats.org/markup-compatibility/2006" xmlns:p14="http://schemas.microsoft.com/office/powerpoint/2010/main">
    <mc:Choice Requires="p14">
      <p:transition spd="slow" p14:dur="2000" advTm="18912"/>
    </mc:Choice>
    <mc:Fallback xmlns="">
      <p:transition spd="slow" advTm="1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Zoom Supports Two Encryptions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15</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D6A3AE8-5F1E-A613-72F2-9FE41CF4BA10}"/>
              </a:ext>
            </a:extLst>
          </p:cNvPr>
          <p:cNvGrpSpPr/>
          <p:nvPr/>
        </p:nvGrpSpPr>
        <p:grpSpPr>
          <a:xfrm>
            <a:off x="1207434" y="4365319"/>
            <a:ext cx="3100887" cy="2242125"/>
            <a:chOff x="8376655" y="4149912"/>
            <a:chExt cx="3496378" cy="2528088"/>
          </a:xfrm>
        </p:grpSpPr>
        <p:pic>
          <p:nvPicPr>
            <p:cNvPr id="18" name="Picture 17" descr="A screenshot of a phone&#10;&#10;Description automatically generated">
              <a:extLst>
                <a:ext uri="{FF2B5EF4-FFF2-40B4-BE49-F238E27FC236}">
                  <a16:creationId xmlns:a16="http://schemas.microsoft.com/office/drawing/2014/main" id="{D176901B-4640-173A-58EE-DF96222812AE}"/>
                </a:ext>
              </a:extLst>
            </p:cNvPr>
            <p:cNvPicPr>
              <a:picLocks noChangeAspect="1"/>
            </p:cNvPicPr>
            <p:nvPr/>
          </p:nvPicPr>
          <p:blipFill rotWithShape="1">
            <a:blip r:embed="rId6"/>
            <a:srcRect t="5582" b="61009"/>
            <a:stretch/>
          </p:blipFill>
          <p:spPr>
            <a:xfrm>
              <a:off x="8376655" y="4149912"/>
              <a:ext cx="3496378" cy="2528088"/>
            </a:xfrm>
            <a:prstGeom prst="rect">
              <a:avLst/>
            </a:prstGeom>
            <a:effectLst>
              <a:glow rad="101600">
                <a:schemeClr val="accent2">
                  <a:satMod val="175000"/>
                  <a:alpha val="40000"/>
                </a:schemeClr>
              </a:glow>
            </a:effectLst>
          </p:spPr>
        </p:pic>
        <p:sp>
          <p:nvSpPr>
            <p:cNvPr id="19" name="Rectangle 18">
              <a:extLst>
                <a:ext uri="{FF2B5EF4-FFF2-40B4-BE49-F238E27FC236}">
                  <a16:creationId xmlns:a16="http://schemas.microsoft.com/office/drawing/2014/main" id="{668096E4-C285-4698-B938-F74B12D7662B}"/>
                </a:ext>
              </a:extLst>
            </p:cNvPr>
            <p:cNvSpPr/>
            <p:nvPr/>
          </p:nvSpPr>
          <p:spPr>
            <a:xfrm>
              <a:off x="8434979" y="6294474"/>
              <a:ext cx="3382955" cy="3746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sp>
        <p:nvSpPr>
          <p:cNvPr id="14" name="TextBox 13">
            <a:extLst>
              <a:ext uri="{FF2B5EF4-FFF2-40B4-BE49-F238E27FC236}">
                <a16:creationId xmlns:a16="http://schemas.microsoft.com/office/drawing/2014/main" id="{8BB8F76C-11A2-E6AC-209D-76EA960FB52D}"/>
              </a:ext>
            </a:extLst>
          </p:cNvPr>
          <p:cNvSpPr txBox="1"/>
          <p:nvPr/>
        </p:nvSpPr>
        <p:spPr>
          <a:xfrm>
            <a:off x="5403860" y="4452392"/>
            <a:ext cx="4883139" cy="769441"/>
          </a:xfrm>
          <a:prstGeom prst="rect">
            <a:avLst/>
          </a:prstGeom>
          <a:noFill/>
          <a:ln>
            <a:solidFill>
              <a:schemeClr val="tx1"/>
            </a:solidFill>
          </a:ln>
        </p:spPr>
        <p:txBody>
          <a:bodyPr wrap="square">
            <a:spAutoFit/>
          </a:bodyPr>
          <a:lstStyle/>
          <a:p>
            <a:r>
              <a:rPr lang="en-US" dirty="0"/>
              <a:t>Goal: defend </a:t>
            </a:r>
            <a:r>
              <a:rPr lang="en-US" i="1" u="sng" dirty="0"/>
              <a:t>third-party</a:t>
            </a:r>
            <a:r>
              <a:rPr lang="en-US" dirty="0"/>
              <a:t> attackers</a:t>
            </a:r>
          </a:p>
          <a:p>
            <a:endParaRPr lang="en-US" sz="800" dirty="0"/>
          </a:p>
          <a:p>
            <a:r>
              <a:rPr lang="en-US" dirty="0"/>
              <a:t>=&gt; Zoom Server knows </a:t>
            </a:r>
            <a:r>
              <a:rPr lang="en-US" i="1" dirty="0"/>
              <a:t>all</a:t>
            </a:r>
            <a:r>
              <a:rPr lang="en-US" dirty="0"/>
              <a:t> content in this meeting</a:t>
            </a:r>
          </a:p>
        </p:txBody>
      </p:sp>
      <p:cxnSp>
        <p:nvCxnSpPr>
          <p:cNvPr id="15" name="Elbow Connector 14">
            <a:extLst>
              <a:ext uri="{FF2B5EF4-FFF2-40B4-BE49-F238E27FC236}">
                <a16:creationId xmlns:a16="http://schemas.microsoft.com/office/drawing/2014/main" id="{414F8539-E023-B147-A497-4D813418882C}"/>
              </a:ext>
            </a:extLst>
          </p:cNvPr>
          <p:cNvCxnSpPr>
            <a:cxnSpLocks/>
            <a:endCxn id="14" idx="1"/>
          </p:cNvCxnSpPr>
          <p:nvPr/>
        </p:nvCxnSpPr>
        <p:spPr>
          <a:xfrm flipV="1">
            <a:off x="4308321" y="4837113"/>
            <a:ext cx="1095539" cy="440773"/>
          </a:xfrm>
          <a:prstGeom prst="bentConnector3">
            <a:avLst>
              <a:gd name="adj1" fmla="val 50000"/>
            </a:avLst>
          </a:prstGeom>
          <a:ln w="317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E17D2F6C-652D-1D5D-DB46-95BA44013180}"/>
              </a:ext>
            </a:extLst>
          </p:cNvPr>
          <p:cNvCxnSpPr>
            <a:cxnSpLocks/>
            <a:endCxn id="17" idx="1"/>
          </p:cNvCxnSpPr>
          <p:nvPr/>
        </p:nvCxnSpPr>
        <p:spPr>
          <a:xfrm>
            <a:off x="4308321" y="5604569"/>
            <a:ext cx="1064931" cy="523220"/>
          </a:xfrm>
          <a:prstGeom prst="bentConnector3">
            <a:avLst>
              <a:gd name="adj1" fmla="val 50000"/>
            </a:avLst>
          </a:prstGeom>
          <a:ln w="317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C7C07-FF46-8377-059A-5FA141F352A6}"/>
              </a:ext>
            </a:extLst>
          </p:cNvPr>
          <p:cNvSpPr txBox="1"/>
          <p:nvPr/>
        </p:nvSpPr>
        <p:spPr>
          <a:xfrm>
            <a:off x="5373252" y="5604569"/>
            <a:ext cx="6688037" cy="1046440"/>
          </a:xfrm>
          <a:prstGeom prst="rect">
            <a:avLst/>
          </a:prstGeom>
          <a:noFill/>
          <a:ln>
            <a:solidFill>
              <a:schemeClr val="tx1"/>
            </a:solidFill>
          </a:ln>
        </p:spPr>
        <p:txBody>
          <a:bodyPr wrap="square">
            <a:spAutoFit/>
          </a:bodyPr>
          <a:lstStyle/>
          <a:p>
            <a:r>
              <a:rPr lang="en-US" dirty="0"/>
              <a:t>Goal: defend </a:t>
            </a:r>
            <a:r>
              <a:rPr lang="en-US" i="1" u="sng" dirty="0"/>
              <a:t>third-party</a:t>
            </a:r>
            <a:r>
              <a:rPr lang="en-US" dirty="0"/>
              <a:t> attackers and a </a:t>
            </a:r>
            <a:r>
              <a:rPr lang="en-US" i="1" u="sng" dirty="0"/>
              <a:t>malicious Zoom server </a:t>
            </a:r>
          </a:p>
          <a:p>
            <a:endParaRPr lang="en-US" sz="800" dirty="0"/>
          </a:p>
          <a:p>
            <a:pPr marL="285750" indent="-285750">
              <a:buFont typeface="Symbol" pitchFamily="2" charset="2"/>
              <a:buChar char="Þ"/>
            </a:pPr>
            <a:r>
              <a:rPr lang="en-US" b="1" dirty="0">
                <a:solidFill>
                  <a:srgbClr val="FF0000"/>
                </a:solidFill>
              </a:rPr>
              <a:t>Question: Is Zoom E2EE Really So Secure?</a:t>
            </a:r>
          </a:p>
          <a:p>
            <a:r>
              <a:rPr lang="en-US" dirty="0"/>
              <a:t>Note: We analyzed version 4.0 (Released on 18.Nov.2022) [Zoom-WP]</a:t>
            </a:r>
          </a:p>
        </p:txBody>
      </p:sp>
      <p:grpSp>
        <p:nvGrpSpPr>
          <p:cNvPr id="44" name="Group 43">
            <a:extLst>
              <a:ext uri="{FF2B5EF4-FFF2-40B4-BE49-F238E27FC236}">
                <a16:creationId xmlns:a16="http://schemas.microsoft.com/office/drawing/2014/main" id="{D6BDBCF2-E479-B9FB-BFF8-FF1DD2150FF1}"/>
              </a:ext>
            </a:extLst>
          </p:cNvPr>
          <p:cNvGrpSpPr/>
          <p:nvPr/>
        </p:nvGrpSpPr>
        <p:grpSpPr>
          <a:xfrm>
            <a:off x="2263160" y="146532"/>
            <a:ext cx="7291377" cy="4047886"/>
            <a:chOff x="2263160" y="146532"/>
            <a:chExt cx="7291377" cy="4047886"/>
          </a:xfrm>
        </p:grpSpPr>
        <p:pic>
          <p:nvPicPr>
            <p:cNvPr id="6" name="Picture 6" descr="Zoom logo transparent PNG 22289668 PNG">
              <a:extLst>
                <a:ext uri="{FF2B5EF4-FFF2-40B4-BE49-F238E27FC236}">
                  <a16:creationId xmlns:a16="http://schemas.microsoft.com/office/drawing/2014/main" id="{64F82112-859C-5B7E-95E8-F8F878C45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8989FAA7-794B-0637-0B51-BAF791B69277}"/>
                </a:ext>
              </a:extLst>
            </p:cNvPr>
            <p:cNvGrpSpPr/>
            <p:nvPr/>
          </p:nvGrpSpPr>
          <p:grpSpPr>
            <a:xfrm>
              <a:off x="7338807" y="2717407"/>
              <a:ext cx="2215730" cy="1477011"/>
              <a:chOff x="5858113" y="3033538"/>
              <a:chExt cx="2215730" cy="1477011"/>
            </a:xfrm>
          </p:grpSpPr>
          <p:grpSp>
            <p:nvGrpSpPr>
              <p:cNvPr id="69" name="Group 68">
                <a:extLst>
                  <a:ext uri="{FF2B5EF4-FFF2-40B4-BE49-F238E27FC236}">
                    <a16:creationId xmlns:a16="http://schemas.microsoft.com/office/drawing/2014/main" id="{C045AEA1-9043-42E7-75C0-56A5763233A8}"/>
                  </a:ext>
                </a:extLst>
              </p:cNvPr>
              <p:cNvGrpSpPr/>
              <p:nvPr/>
            </p:nvGrpSpPr>
            <p:grpSpPr>
              <a:xfrm>
                <a:off x="6975267" y="3033538"/>
                <a:ext cx="1098576" cy="540000"/>
                <a:chOff x="7435609" y="2815511"/>
                <a:chExt cx="1542130" cy="758027"/>
              </a:xfrm>
            </p:grpSpPr>
            <p:pic>
              <p:nvPicPr>
                <p:cNvPr id="5" name="Graphic 4" descr="Male profile outline">
                  <a:extLst>
                    <a:ext uri="{FF2B5EF4-FFF2-40B4-BE49-F238E27FC236}">
                      <a16:creationId xmlns:a16="http://schemas.microsoft.com/office/drawing/2014/main" id="{25A84601-CB5D-37A8-DF5B-747DE4FBC0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8" name="Graphic 7" descr="Male profile outline">
                  <a:extLst>
                    <a:ext uri="{FF2B5EF4-FFF2-40B4-BE49-F238E27FC236}">
                      <a16:creationId xmlns:a16="http://schemas.microsoft.com/office/drawing/2014/main" id="{F2ACD600-5173-4CCF-271C-9876BF3D4D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76" name="Group 75">
                <a:extLst>
                  <a:ext uri="{FF2B5EF4-FFF2-40B4-BE49-F238E27FC236}">
                    <a16:creationId xmlns:a16="http://schemas.microsoft.com/office/drawing/2014/main" id="{E80B475F-4E43-E40E-BE53-DD497413C871}"/>
                  </a:ext>
                </a:extLst>
              </p:cNvPr>
              <p:cNvGrpSpPr/>
              <p:nvPr/>
            </p:nvGrpSpPr>
            <p:grpSpPr>
              <a:xfrm>
                <a:off x="5858113" y="3502043"/>
                <a:ext cx="2215729" cy="540000"/>
                <a:chOff x="5867401" y="2815511"/>
                <a:chExt cx="3110338" cy="758027"/>
              </a:xfrm>
            </p:grpSpPr>
            <p:pic>
              <p:nvPicPr>
                <p:cNvPr id="77" name="Graphic 76" descr="Male profile outline">
                  <a:extLst>
                    <a:ext uri="{FF2B5EF4-FFF2-40B4-BE49-F238E27FC236}">
                      <a16:creationId xmlns:a16="http://schemas.microsoft.com/office/drawing/2014/main" id="{0B4E174F-8650-B45B-E2C5-AD06A07922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78" name="Graphic 77" descr="Male profile outline">
                  <a:extLst>
                    <a:ext uri="{FF2B5EF4-FFF2-40B4-BE49-F238E27FC236}">
                      <a16:creationId xmlns:a16="http://schemas.microsoft.com/office/drawing/2014/main" id="{21D103A4-42F1-3AFC-9F2B-0D6999EE68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79" name="Graphic 78" descr="Male profile outline">
                  <a:extLst>
                    <a:ext uri="{FF2B5EF4-FFF2-40B4-BE49-F238E27FC236}">
                      <a16:creationId xmlns:a16="http://schemas.microsoft.com/office/drawing/2014/main" id="{D4D10374-265E-B030-3F63-82E3E11435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80" name="Graphic 79" descr="Male profile outline">
                  <a:extLst>
                    <a:ext uri="{FF2B5EF4-FFF2-40B4-BE49-F238E27FC236}">
                      <a16:creationId xmlns:a16="http://schemas.microsoft.com/office/drawing/2014/main" id="{8A9525B7-3834-6491-97AD-F181CD965D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81" name="Group 80">
                <a:extLst>
                  <a:ext uri="{FF2B5EF4-FFF2-40B4-BE49-F238E27FC236}">
                    <a16:creationId xmlns:a16="http://schemas.microsoft.com/office/drawing/2014/main" id="{A6435E06-F8E2-23FD-3295-F5CC9B790155}"/>
                  </a:ext>
                </a:extLst>
              </p:cNvPr>
              <p:cNvGrpSpPr/>
              <p:nvPr/>
            </p:nvGrpSpPr>
            <p:grpSpPr>
              <a:xfrm>
                <a:off x="5858113" y="3970549"/>
                <a:ext cx="2215729" cy="540000"/>
                <a:chOff x="5867401" y="2815511"/>
                <a:chExt cx="3110338" cy="758027"/>
              </a:xfrm>
            </p:grpSpPr>
            <p:pic>
              <p:nvPicPr>
                <p:cNvPr id="82" name="Graphic 81" descr="Male profile outline">
                  <a:extLst>
                    <a:ext uri="{FF2B5EF4-FFF2-40B4-BE49-F238E27FC236}">
                      <a16:creationId xmlns:a16="http://schemas.microsoft.com/office/drawing/2014/main" id="{FC469F9D-F770-A7EE-8C99-C6E29A6530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83" name="Graphic 82" descr="Male profile outline">
                  <a:extLst>
                    <a:ext uri="{FF2B5EF4-FFF2-40B4-BE49-F238E27FC236}">
                      <a16:creationId xmlns:a16="http://schemas.microsoft.com/office/drawing/2014/main" id="{D730918E-6027-5ED1-5C44-671BD08FE7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84" name="Graphic 83" descr="Male profile outline">
                  <a:extLst>
                    <a:ext uri="{FF2B5EF4-FFF2-40B4-BE49-F238E27FC236}">
                      <a16:creationId xmlns:a16="http://schemas.microsoft.com/office/drawing/2014/main" id="{DE11400E-5A25-4996-5DA7-0B83B2C22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85" name="Graphic 84" descr="Male profile outline">
                  <a:extLst>
                    <a:ext uri="{FF2B5EF4-FFF2-40B4-BE49-F238E27FC236}">
                      <a16:creationId xmlns:a16="http://schemas.microsoft.com/office/drawing/2014/main" id="{7F8CA64D-35C0-CB34-BB08-3B609CAB35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95" name="Group 94">
              <a:extLst>
                <a:ext uri="{FF2B5EF4-FFF2-40B4-BE49-F238E27FC236}">
                  <a16:creationId xmlns:a16="http://schemas.microsoft.com/office/drawing/2014/main" id="{1797110A-95AA-F236-4026-D08D5068BE37}"/>
                </a:ext>
              </a:extLst>
            </p:cNvPr>
            <p:cNvGrpSpPr/>
            <p:nvPr/>
          </p:nvGrpSpPr>
          <p:grpSpPr>
            <a:xfrm>
              <a:off x="3765262" y="2970443"/>
              <a:ext cx="3044051" cy="307777"/>
              <a:chOff x="4137746" y="2617834"/>
              <a:chExt cx="885419" cy="307777"/>
            </a:xfrm>
          </p:grpSpPr>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F3F6CD58-7E7B-5534-C7FC-D830C3CEF205}"/>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97" name="TextBox 96">
                    <a:extLst>
                      <a:ext uri="{FF2B5EF4-FFF2-40B4-BE49-F238E27FC236}">
                        <a16:creationId xmlns:a16="http://schemas.microsoft.com/office/drawing/2014/main" id="{F3F6CD58-7E7B-5534-C7FC-D830C3CEF205}"/>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2"/>
                    <a:stretch>
                      <a:fillRect t="-4000" b="-20000"/>
                    </a:stretch>
                  </a:blipFill>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3AA122CD-FD04-85CB-4D90-B18648D0D582}"/>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2A78F09-544C-635B-A469-7C827A2D21D3}"/>
                </a:ext>
              </a:extLst>
            </p:cNvPr>
            <p:cNvGrpSpPr/>
            <p:nvPr/>
          </p:nvGrpSpPr>
          <p:grpSpPr>
            <a:xfrm>
              <a:off x="3765262" y="3449121"/>
              <a:ext cx="3044051" cy="307777"/>
              <a:chOff x="4137746" y="2617834"/>
              <a:chExt cx="885419" cy="307777"/>
            </a:xfrm>
          </p:grpSpPr>
          <p:sp>
            <p:nvSpPr>
              <p:cNvPr id="10" name="TextBox 9">
                <a:extLst>
                  <a:ext uri="{FF2B5EF4-FFF2-40B4-BE49-F238E27FC236}">
                    <a16:creationId xmlns:a16="http://schemas.microsoft.com/office/drawing/2014/main" id="{9099B4E8-FB0F-8716-CD9B-7E3C6D5E8926}"/>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1" name="Straight Arrow Connector 10">
                <a:extLst>
                  <a:ext uri="{FF2B5EF4-FFF2-40B4-BE49-F238E27FC236}">
                    <a16:creationId xmlns:a16="http://schemas.microsoft.com/office/drawing/2014/main" id="{15D2354A-03BD-61D2-7014-6BE8F0763F6E}"/>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4653C45-0943-D789-D1B1-A93303DDD673}"/>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56055F-2BFE-D87A-8B6D-F43867E642B0}"/>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30" name="TextBox 29">
                    <a:extLst>
                      <a:ext uri="{FF2B5EF4-FFF2-40B4-BE49-F238E27FC236}">
                        <a16:creationId xmlns:a16="http://schemas.microsoft.com/office/drawing/2014/main" id="{2356055F-2BFE-D87A-8B6D-F43867E642B0}"/>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3"/>
                    <a:stretch>
                      <a:fillRect/>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C0CADC8E-102C-C8B6-D5A3-78E9C7ED9F24}"/>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B050586-298A-99B3-93B5-D92CBB1709E9}"/>
                </a:ext>
              </a:extLst>
            </p:cNvPr>
            <p:cNvGrpSpPr/>
            <p:nvPr/>
          </p:nvGrpSpPr>
          <p:grpSpPr>
            <a:xfrm rot="1800000">
              <a:off x="6492911" y="1635502"/>
              <a:ext cx="1462059" cy="767604"/>
              <a:chOff x="4136973" y="2536364"/>
              <a:chExt cx="425267" cy="7676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EAB9B7-3344-F796-2476-F073F1504CA6}"/>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33" name="TextBox 32">
                    <a:extLst>
                      <a:ext uri="{FF2B5EF4-FFF2-40B4-BE49-F238E27FC236}">
                        <a16:creationId xmlns:a16="http://schemas.microsoft.com/office/drawing/2014/main" id="{F9EAB9B7-3344-F796-2476-F073F1504CA6}"/>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4"/>
                    <a:stretch>
                      <a:fillRect/>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D059713F-A294-F7D1-505A-2582F1DDFDF8}"/>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8E1B8BC-5500-AC99-E000-BE54627F4675}"/>
                </a:ext>
              </a:extLst>
            </p:cNvPr>
            <p:cNvGrpSpPr/>
            <p:nvPr/>
          </p:nvGrpSpPr>
          <p:grpSpPr>
            <a:xfrm rot="1800000">
              <a:off x="6026140" y="1636360"/>
              <a:ext cx="1894852" cy="780782"/>
              <a:chOff x="4064272" y="2529779"/>
              <a:chExt cx="551153" cy="780782"/>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B7258BB-C791-A52E-D809-77F35560F67F}"/>
                      </a:ext>
                    </a:extLst>
                  </p:cNvPr>
                  <p:cNvSpPr txBox="1"/>
                  <p:nvPr/>
                </p:nvSpPr>
                <p:spPr>
                  <a:xfrm>
                    <a:off x="4064272" y="2933049"/>
                    <a:ext cx="551153" cy="307777"/>
                  </a:xfrm>
                  <a:prstGeom prst="rect">
                    <a:avLst/>
                  </a:prstGeom>
                  <a:noFill/>
                </p:spPr>
                <p:txBody>
                  <a:bodyPr wrap="square">
                    <a:spAutoFit/>
                  </a:bodyPr>
                  <a:lstStyle/>
                  <a:p>
                    <a:pPr algn="ctr"/>
                    <a:r>
                      <a:rPr lang="en-US" sz="1400" dirty="0"/>
                      <a:t>leader’s pk, if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𝑝𝑐</m:t>
                        </m:r>
                        <m:r>
                          <a:rPr lang="en-US" sz="1400" b="0" i="1" smtClean="0">
                            <a:latin typeface="Cambria Math" panose="02040503050406030204" pitchFamily="18" charset="0"/>
                          </a:rPr>
                          <m:t>′</m:t>
                        </m:r>
                      </m:oMath>
                    </a14:m>
                    <a:r>
                      <a:rPr lang="en-US" sz="1400" dirty="0"/>
                      <a:t> </a:t>
                    </a:r>
                  </a:p>
                </p:txBody>
              </p:sp>
            </mc:Choice>
            <mc:Fallback xmlns="">
              <p:sp>
                <p:nvSpPr>
                  <p:cNvPr id="36" name="TextBox 35">
                    <a:extLst>
                      <a:ext uri="{FF2B5EF4-FFF2-40B4-BE49-F238E27FC236}">
                        <a16:creationId xmlns:a16="http://schemas.microsoft.com/office/drawing/2014/main" id="{FB7258BB-C791-A52E-D809-77F35560F67F}"/>
                      </a:ext>
                    </a:extLst>
                  </p:cNvPr>
                  <p:cNvSpPr txBox="1">
                    <a:spLocks noRot="1" noChangeAspect="1" noMove="1" noResize="1" noEditPoints="1" noAdjustHandles="1" noChangeArrowheads="1" noChangeShapeType="1" noTextEdit="1"/>
                  </p:cNvSpPr>
                  <p:nvPr/>
                </p:nvSpPr>
                <p:spPr>
                  <a:xfrm>
                    <a:off x="4064272" y="2933049"/>
                    <a:ext cx="551153" cy="307777"/>
                  </a:xfrm>
                  <a:prstGeom prst="rect">
                    <a:avLst/>
                  </a:prstGeom>
                  <a:blipFill>
                    <a:blip r:embed="rId15"/>
                    <a:stretch>
                      <a:fillRect l="-1399" b="-1031"/>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D0FB6E69-1B37-0599-C35E-5908CAB81D54}"/>
                  </a:ext>
                </a:extLst>
              </p:cNvPr>
              <p:cNvCxnSpPr>
                <a:cxnSpLocks/>
              </p:cNvCxnSpPr>
              <p:nvPr/>
            </p:nvCxnSpPr>
            <p:spPr>
              <a:xfrm rot="19800000">
                <a:off x="4149616" y="2529779"/>
                <a:ext cx="393358" cy="780782"/>
              </a:xfrm>
              <a:prstGeom prst="straightConnector1">
                <a:avLst/>
              </a:prstGeom>
              <a:ln w="127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96A0BE2-42A3-1819-7BF5-6C8CD547E694}"/>
                </a:ext>
              </a:extLst>
            </p:cNvPr>
            <p:cNvGrpSpPr/>
            <p:nvPr/>
          </p:nvGrpSpPr>
          <p:grpSpPr>
            <a:xfrm rot="19520356">
              <a:off x="3591511" y="1641820"/>
              <a:ext cx="1432541" cy="954461"/>
              <a:chOff x="4201600" y="2482540"/>
              <a:chExt cx="416681" cy="954461"/>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C9D9CD5-04FC-7980-59FA-9B28A2BB4350}"/>
                      </a:ext>
                    </a:extLst>
                  </p:cNvPr>
                  <p:cNvSpPr txBox="1"/>
                  <p:nvPr/>
                </p:nvSpPr>
                <p:spPr>
                  <a:xfrm>
                    <a:off x="4201600" y="2913781"/>
                    <a:ext cx="416681" cy="523220"/>
                  </a:xfrm>
                  <a:prstGeom prst="rect">
                    <a:avLst/>
                  </a:prstGeom>
                  <a:noFill/>
                </p:spPr>
                <p:txBody>
                  <a:bodyPr wrap="square">
                    <a:spAutoFit/>
                  </a:bodyPr>
                  <a:lstStyle/>
                  <a:p>
                    <a:pPr algn="ctr"/>
                    <a:r>
                      <a:rPr lang="en-US" sz="1400" dirty="0"/>
                      <a:t>participant’s pk, if </a:t>
                    </a:r>
                    <a14:m>
                      <m:oMath xmlns:m="http://schemas.openxmlformats.org/officeDocument/2006/math">
                        <m:r>
                          <a:rPr lang="en-US" sz="1400" i="1">
                            <a:latin typeface="Cambria Math" panose="02040503050406030204" pitchFamily="18" charset="0"/>
                          </a:rPr>
                          <m:t>𝑝𝑐</m:t>
                        </m:r>
                        <m:r>
                          <a:rPr lang="en-US" sz="1400" i="1">
                            <a:latin typeface="Cambria Math" panose="02040503050406030204" pitchFamily="18" charset="0"/>
                          </a:rPr>
                          <m:t>=</m:t>
                        </m:r>
                        <m:r>
                          <a:rPr lang="en-US" sz="1400" i="1">
                            <a:latin typeface="Cambria Math" panose="02040503050406030204" pitchFamily="18" charset="0"/>
                          </a:rPr>
                          <m:t>𝑝𝑐</m:t>
                        </m:r>
                        <m:r>
                          <a:rPr lang="en-US" sz="1400" i="1">
                            <a:latin typeface="Cambria Math" panose="02040503050406030204" pitchFamily="18" charset="0"/>
                          </a:rPr>
                          <m:t>′</m:t>
                        </m:r>
                      </m:oMath>
                    </a14:m>
                    <a:r>
                      <a:rPr lang="en-US" sz="1400" dirty="0"/>
                      <a:t> </a:t>
                    </a:r>
                  </a:p>
                </p:txBody>
              </p:sp>
            </mc:Choice>
            <mc:Fallback xmlns="">
              <p:sp>
                <p:nvSpPr>
                  <p:cNvPr id="39" name="TextBox 38">
                    <a:extLst>
                      <a:ext uri="{FF2B5EF4-FFF2-40B4-BE49-F238E27FC236}">
                        <a16:creationId xmlns:a16="http://schemas.microsoft.com/office/drawing/2014/main" id="{AC9D9CD5-04FC-7980-59FA-9B28A2BB4350}"/>
                      </a:ext>
                    </a:extLst>
                  </p:cNvPr>
                  <p:cNvSpPr txBox="1">
                    <a:spLocks noRot="1" noChangeAspect="1" noMove="1" noResize="1" noEditPoints="1" noAdjustHandles="1" noChangeArrowheads="1" noChangeShapeType="1" noTextEdit="1"/>
                  </p:cNvSpPr>
                  <p:nvPr/>
                </p:nvSpPr>
                <p:spPr>
                  <a:xfrm>
                    <a:off x="4201600" y="2913781"/>
                    <a:ext cx="416681" cy="523220"/>
                  </a:xfrm>
                  <a:prstGeom prst="rect">
                    <a:avLst/>
                  </a:prstGeom>
                  <a:blipFill>
                    <a:blip r:embed="rId16"/>
                    <a:stretch>
                      <a:fillRect t="-1010"/>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94C2BD8E-5EE4-809E-E087-2BA32D47D24F}"/>
                  </a:ext>
                </a:extLst>
              </p:cNvPr>
              <p:cNvCxnSpPr>
                <a:cxnSpLocks/>
              </p:cNvCxnSpPr>
              <p:nvPr/>
            </p:nvCxnSpPr>
            <p:spPr>
              <a:xfrm rot="2079644" flipV="1">
                <a:off x="4202838" y="2482540"/>
                <a:ext cx="368412" cy="875747"/>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41" name="Picture 18" descr="Avatar">
              <a:extLst>
                <a:ext uri="{FF2B5EF4-FFF2-40B4-BE49-F238E27FC236}">
                  <a16:creationId xmlns:a16="http://schemas.microsoft.com/office/drawing/2014/main" id="{23054B4F-6C3C-D35D-3B9B-F52158130A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C329B2EC-6714-4765-5C89-25071AF3730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6007FB6E-0896-AC68-960E-BC67CC6852F8}"/>
                </a:ext>
              </a:extLst>
            </p:cNvPr>
            <p:cNvPicPr>
              <a:picLocks noChangeAspect="1"/>
            </p:cNvPicPr>
            <p:nvPr/>
          </p:nvPicPr>
          <p:blipFill rotWithShape="1">
            <a:blip r:embed="rId19"/>
            <a:srcRect l="33345" t="34770" r="36392" b="42530"/>
            <a:stretch/>
          </p:blipFill>
          <p:spPr>
            <a:xfrm>
              <a:off x="2263160" y="2684026"/>
              <a:ext cx="1474081" cy="1474081"/>
            </a:xfrm>
            <a:prstGeom prst="rect">
              <a:avLst/>
            </a:prstGeom>
          </p:spPr>
        </p:pic>
      </p:grpSp>
      <p:pic>
        <p:nvPicPr>
          <p:cNvPr id="51" name="Audio 50">
            <a:extLst>
              <a:ext uri="{FF2B5EF4-FFF2-40B4-BE49-F238E27FC236}">
                <a16:creationId xmlns:a16="http://schemas.microsoft.com/office/drawing/2014/main" id="{B605ADA6-072F-72A5-A58A-A6D6465825F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3426809"/>
      </p:ext>
    </p:extLst>
  </p:cSld>
  <p:clrMapOvr>
    <a:masterClrMapping/>
  </p:clrMapOvr>
  <mc:AlternateContent xmlns:mc="http://schemas.openxmlformats.org/markup-compatibility/2006" xmlns:p14="http://schemas.microsoft.com/office/powerpoint/2010/main">
    <mc:Choice Requires="p14">
      <p:transition spd="slow" p14:dur="2000" advTm="14901"/>
    </mc:Choice>
    <mc:Fallback xmlns="">
      <p:transition spd="slow" advTm="14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6" descr="Zoom logo transparent PNG 22289668 PNG">
            <a:extLst>
              <a:ext uri="{FF2B5EF4-FFF2-40B4-BE49-F238E27FC236}">
                <a16:creationId xmlns:a16="http://schemas.microsoft.com/office/drawing/2014/main" id="{64B933C7-3BAA-C7BC-6DF6-CF602121B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126" y="2734725"/>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F0655D6C-A760-7ED1-828B-F0105B9214C4}"/>
              </a:ext>
            </a:extLst>
          </p:cNvPr>
          <p:cNvGrpSpPr/>
          <p:nvPr/>
        </p:nvGrpSpPr>
        <p:grpSpPr>
          <a:xfrm>
            <a:off x="7441600" y="5305600"/>
            <a:ext cx="2215730" cy="1477011"/>
            <a:chOff x="5858113" y="3033538"/>
            <a:chExt cx="2215730" cy="1477011"/>
          </a:xfrm>
        </p:grpSpPr>
        <p:grpSp>
          <p:nvGrpSpPr>
            <p:cNvPr id="72" name="Group 71">
              <a:extLst>
                <a:ext uri="{FF2B5EF4-FFF2-40B4-BE49-F238E27FC236}">
                  <a16:creationId xmlns:a16="http://schemas.microsoft.com/office/drawing/2014/main" id="{758BE0A7-620C-0FF7-80CA-0F3A2B5824E8}"/>
                </a:ext>
              </a:extLst>
            </p:cNvPr>
            <p:cNvGrpSpPr/>
            <p:nvPr/>
          </p:nvGrpSpPr>
          <p:grpSpPr>
            <a:xfrm>
              <a:off x="6975267" y="3033538"/>
              <a:ext cx="1098576" cy="540000"/>
              <a:chOff x="7435609" y="2815511"/>
              <a:chExt cx="1542130" cy="758027"/>
            </a:xfrm>
          </p:grpSpPr>
          <p:pic>
            <p:nvPicPr>
              <p:cNvPr id="83" name="Graphic 82" descr="Male profile outline">
                <a:extLst>
                  <a:ext uri="{FF2B5EF4-FFF2-40B4-BE49-F238E27FC236}">
                    <a16:creationId xmlns:a16="http://schemas.microsoft.com/office/drawing/2014/main" id="{A3484FC2-6B5E-6C3B-4232-09E02D63E4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5609" y="2815511"/>
                <a:ext cx="758027" cy="758027"/>
              </a:xfrm>
              <a:prstGeom prst="rect">
                <a:avLst/>
              </a:prstGeom>
            </p:spPr>
          </p:pic>
          <p:pic>
            <p:nvPicPr>
              <p:cNvPr id="84" name="Graphic 83" descr="Male profile outline">
                <a:extLst>
                  <a:ext uri="{FF2B5EF4-FFF2-40B4-BE49-F238E27FC236}">
                    <a16:creationId xmlns:a16="http://schemas.microsoft.com/office/drawing/2014/main" id="{A19F223F-6099-11D8-0B19-4EE0351F15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712" y="2815511"/>
                <a:ext cx="758027" cy="758027"/>
              </a:xfrm>
              <a:prstGeom prst="rect">
                <a:avLst/>
              </a:prstGeom>
            </p:spPr>
          </p:pic>
        </p:grpSp>
        <p:grpSp>
          <p:nvGrpSpPr>
            <p:cNvPr id="73" name="Group 72">
              <a:extLst>
                <a:ext uri="{FF2B5EF4-FFF2-40B4-BE49-F238E27FC236}">
                  <a16:creationId xmlns:a16="http://schemas.microsoft.com/office/drawing/2014/main" id="{76FCB51C-247C-9CC1-9293-659875A56D2F}"/>
                </a:ext>
              </a:extLst>
            </p:cNvPr>
            <p:cNvGrpSpPr/>
            <p:nvPr/>
          </p:nvGrpSpPr>
          <p:grpSpPr>
            <a:xfrm>
              <a:off x="5858113" y="3502043"/>
              <a:ext cx="2215729" cy="540000"/>
              <a:chOff x="5867401" y="2815511"/>
              <a:chExt cx="3110338" cy="758027"/>
            </a:xfrm>
          </p:grpSpPr>
          <p:pic>
            <p:nvPicPr>
              <p:cNvPr id="79" name="Graphic 78" descr="Male profile outline">
                <a:extLst>
                  <a:ext uri="{FF2B5EF4-FFF2-40B4-BE49-F238E27FC236}">
                    <a16:creationId xmlns:a16="http://schemas.microsoft.com/office/drawing/2014/main" id="{7CBDBDC6-EE2C-99DF-0297-DC6914E5E0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7401" y="2815511"/>
                <a:ext cx="758027" cy="758027"/>
              </a:xfrm>
              <a:prstGeom prst="rect">
                <a:avLst/>
              </a:prstGeom>
            </p:spPr>
          </p:pic>
          <p:pic>
            <p:nvPicPr>
              <p:cNvPr id="80" name="Graphic 79" descr="Male profile outline">
                <a:extLst>
                  <a:ext uri="{FF2B5EF4-FFF2-40B4-BE49-F238E27FC236}">
                    <a16:creationId xmlns:a16="http://schemas.microsoft.com/office/drawing/2014/main" id="{671700EB-7C85-0F8B-DAFB-F126A75004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1505" y="2815511"/>
                <a:ext cx="758027" cy="758027"/>
              </a:xfrm>
              <a:prstGeom prst="rect">
                <a:avLst/>
              </a:prstGeom>
            </p:spPr>
          </p:pic>
          <p:pic>
            <p:nvPicPr>
              <p:cNvPr id="81" name="Graphic 80" descr="Male profile outline">
                <a:extLst>
                  <a:ext uri="{FF2B5EF4-FFF2-40B4-BE49-F238E27FC236}">
                    <a16:creationId xmlns:a16="http://schemas.microsoft.com/office/drawing/2014/main" id="{57CE1584-E553-BD85-4A75-72C47F8FBB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5609" y="2815511"/>
                <a:ext cx="758027" cy="758027"/>
              </a:xfrm>
              <a:prstGeom prst="rect">
                <a:avLst/>
              </a:prstGeom>
            </p:spPr>
          </p:pic>
          <p:pic>
            <p:nvPicPr>
              <p:cNvPr id="82" name="Graphic 81" descr="Male profile outline">
                <a:extLst>
                  <a:ext uri="{FF2B5EF4-FFF2-40B4-BE49-F238E27FC236}">
                    <a16:creationId xmlns:a16="http://schemas.microsoft.com/office/drawing/2014/main" id="{80FA0AFF-B7F1-8857-0E5E-99BE1394E4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712" y="2815511"/>
                <a:ext cx="758027" cy="758027"/>
              </a:xfrm>
              <a:prstGeom prst="rect">
                <a:avLst/>
              </a:prstGeom>
            </p:spPr>
          </p:pic>
        </p:grpSp>
        <p:grpSp>
          <p:nvGrpSpPr>
            <p:cNvPr id="74" name="Group 73">
              <a:extLst>
                <a:ext uri="{FF2B5EF4-FFF2-40B4-BE49-F238E27FC236}">
                  <a16:creationId xmlns:a16="http://schemas.microsoft.com/office/drawing/2014/main" id="{C8281033-51CB-B1A8-7C1F-FCD5EBDA4725}"/>
                </a:ext>
              </a:extLst>
            </p:cNvPr>
            <p:cNvGrpSpPr/>
            <p:nvPr/>
          </p:nvGrpSpPr>
          <p:grpSpPr>
            <a:xfrm>
              <a:off x="5858113" y="3970549"/>
              <a:ext cx="2215729" cy="540000"/>
              <a:chOff x="5867401" y="2815511"/>
              <a:chExt cx="3110338" cy="758027"/>
            </a:xfrm>
          </p:grpSpPr>
          <p:pic>
            <p:nvPicPr>
              <p:cNvPr id="75" name="Graphic 74" descr="Male profile outline">
                <a:extLst>
                  <a:ext uri="{FF2B5EF4-FFF2-40B4-BE49-F238E27FC236}">
                    <a16:creationId xmlns:a16="http://schemas.microsoft.com/office/drawing/2014/main" id="{8FDF2F00-08A5-167B-52BB-B9882870F9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7401" y="2815511"/>
                <a:ext cx="758027" cy="758027"/>
              </a:xfrm>
              <a:prstGeom prst="rect">
                <a:avLst/>
              </a:prstGeom>
            </p:spPr>
          </p:pic>
          <p:pic>
            <p:nvPicPr>
              <p:cNvPr id="76" name="Graphic 75" descr="Male profile outline">
                <a:extLst>
                  <a:ext uri="{FF2B5EF4-FFF2-40B4-BE49-F238E27FC236}">
                    <a16:creationId xmlns:a16="http://schemas.microsoft.com/office/drawing/2014/main" id="{B1A39F14-873F-141E-94B0-BC148AB610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1505" y="2815511"/>
                <a:ext cx="758027" cy="758027"/>
              </a:xfrm>
              <a:prstGeom prst="rect">
                <a:avLst/>
              </a:prstGeom>
            </p:spPr>
          </p:pic>
          <p:pic>
            <p:nvPicPr>
              <p:cNvPr id="77" name="Graphic 76" descr="Male profile outline">
                <a:extLst>
                  <a:ext uri="{FF2B5EF4-FFF2-40B4-BE49-F238E27FC236}">
                    <a16:creationId xmlns:a16="http://schemas.microsoft.com/office/drawing/2014/main" id="{BFDEB5BB-6C6E-DB60-9FEC-6382DA6C4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5609" y="2815511"/>
                <a:ext cx="758027" cy="758027"/>
              </a:xfrm>
              <a:prstGeom prst="rect">
                <a:avLst/>
              </a:prstGeom>
            </p:spPr>
          </p:pic>
          <p:pic>
            <p:nvPicPr>
              <p:cNvPr id="78" name="Graphic 77" descr="Male profile outline">
                <a:extLst>
                  <a:ext uri="{FF2B5EF4-FFF2-40B4-BE49-F238E27FC236}">
                    <a16:creationId xmlns:a16="http://schemas.microsoft.com/office/drawing/2014/main" id="{2E06EA70-A9BE-B7F4-572B-FBE482CF84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712" y="2815511"/>
                <a:ext cx="758027" cy="758027"/>
              </a:xfrm>
              <a:prstGeom prst="rect">
                <a:avLst/>
              </a:prstGeom>
            </p:spPr>
          </p:pic>
        </p:grpSp>
      </p:grpSp>
      <p:grpSp>
        <p:nvGrpSpPr>
          <p:cNvPr id="51" name="Group 50">
            <a:extLst>
              <a:ext uri="{FF2B5EF4-FFF2-40B4-BE49-F238E27FC236}">
                <a16:creationId xmlns:a16="http://schemas.microsoft.com/office/drawing/2014/main" id="{444A69FA-4648-CF3B-243C-26A91858D1E7}"/>
              </a:ext>
            </a:extLst>
          </p:cNvPr>
          <p:cNvGrpSpPr/>
          <p:nvPr/>
        </p:nvGrpSpPr>
        <p:grpSpPr>
          <a:xfrm>
            <a:off x="3868055" y="5558636"/>
            <a:ext cx="3044051" cy="307777"/>
            <a:chOff x="4137746" y="2617834"/>
            <a:chExt cx="885419" cy="307777"/>
          </a:xfrm>
        </p:grpSpPr>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DC893EE-21E1-E5E9-353A-26DB20550E93}"/>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97" name="TextBox 96">
                  <a:extLst>
                    <a:ext uri="{FF2B5EF4-FFF2-40B4-BE49-F238E27FC236}">
                      <a16:creationId xmlns:a16="http://schemas.microsoft.com/office/drawing/2014/main" id="{F3F6CD58-7E7B-5534-C7FC-D830C3CEF205}"/>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2"/>
                  <a:stretch>
                    <a:fillRect t="-4000" b="-20000"/>
                  </a:stretch>
                </a:blipFill>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99F15EE0-D9A8-15BD-351D-09C05C0C6E03}"/>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B68214F3-179A-B856-0DFD-5795D432728D}"/>
              </a:ext>
            </a:extLst>
          </p:cNvPr>
          <p:cNvGrpSpPr/>
          <p:nvPr/>
        </p:nvGrpSpPr>
        <p:grpSpPr>
          <a:xfrm>
            <a:off x="3868055" y="6037314"/>
            <a:ext cx="3044051" cy="307777"/>
            <a:chOff x="4137746" y="2617834"/>
            <a:chExt cx="885419" cy="307777"/>
          </a:xfrm>
        </p:grpSpPr>
        <p:sp>
          <p:nvSpPr>
            <p:cNvPr id="68" name="TextBox 67">
              <a:extLst>
                <a:ext uri="{FF2B5EF4-FFF2-40B4-BE49-F238E27FC236}">
                  <a16:creationId xmlns:a16="http://schemas.microsoft.com/office/drawing/2014/main" id="{3E201F29-DCD9-BCE4-F83C-9BF811C4E0FC}"/>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69" name="Straight Arrow Connector 68">
              <a:extLst>
                <a:ext uri="{FF2B5EF4-FFF2-40B4-BE49-F238E27FC236}">
                  <a16:creationId xmlns:a16="http://schemas.microsoft.com/office/drawing/2014/main" id="{6A1BA05F-B916-1DDC-6014-6689145EA9F9}"/>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565E043-0A65-4596-3DBB-D8BCC3425507}"/>
              </a:ext>
            </a:extLst>
          </p:cNvPr>
          <p:cNvGrpSpPr/>
          <p:nvPr/>
        </p:nvGrpSpPr>
        <p:grpSpPr>
          <a:xfrm rot="19520356">
            <a:off x="3299746" y="4259816"/>
            <a:ext cx="1622740" cy="875747"/>
            <a:chOff x="4138623" y="2482522"/>
            <a:chExt cx="472004" cy="87574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9F5D8BC8-7A04-F7E5-57ED-338CF603ECF0}"/>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66" name="TextBox 65">
                  <a:extLst>
                    <a:ext uri="{FF2B5EF4-FFF2-40B4-BE49-F238E27FC236}">
                      <a16:creationId xmlns:a16="http://schemas.microsoft.com/office/drawing/2014/main" id="{9F5D8BC8-7A04-F7E5-57ED-338CF603ECF0}"/>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3"/>
                  <a:stretch>
                    <a:fillRect/>
                  </a:stretch>
                </a:blipFill>
              </p:spPr>
              <p:txBody>
                <a:bodyPr/>
                <a:lstStyle/>
                <a:p>
                  <a:r>
                    <a:rPr lang="en-US">
                      <a:noFill/>
                    </a:rPr>
                    <a:t> </a:t>
                  </a:r>
                </a:p>
              </p:txBody>
            </p:sp>
          </mc:Fallback>
        </mc:AlternateContent>
        <p:cxnSp>
          <p:nvCxnSpPr>
            <p:cNvPr id="67" name="Straight Arrow Connector 66">
              <a:extLst>
                <a:ext uri="{FF2B5EF4-FFF2-40B4-BE49-F238E27FC236}">
                  <a16:creationId xmlns:a16="http://schemas.microsoft.com/office/drawing/2014/main" id="{FE3C810A-0567-BEA2-CF7C-EBEC29D91A13}"/>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4EB298AB-D6D6-0747-4AE9-609C38588AE4}"/>
              </a:ext>
            </a:extLst>
          </p:cNvPr>
          <p:cNvGrpSpPr/>
          <p:nvPr/>
        </p:nvGrpSpPr>
        <p:grpSpPr>
          <a:xfrm rot="1800000">
            <a:off x="6595704" y="4223695"/>
            <a:ext cx="1462059" cy="767604"/>
            <a:chOff x="4136973" y="2536364"/>
            <a:chExt cx="425267" cy="767604"/>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07A487D-35CC-B40D-1373-4B8A6957EE45}"/>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64" name="TextBox 63">
                  <a:extLst>
                    <a:ext uri="{FF2B5EF4-FFF2-40B4-BE49-F238E27FC236}">
                      <a16:creationId xmlns:a16="http://schemas.microsoft.com/office/drawing/2014/main" id="{D07A487D-35CC-B40D-1373-4B8A6957EE45}"/>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4"/>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E3C96E19-1C85-8693-46FC-8C9FF8B07699}"/>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577A97C-7A3A-3650-015B-373C0F2D1A58}"/>
              </a:ext>
            </a:extLst>
          </p:cNvPr>
          <p:cNvGrpSpPr/>
          <p:nvPr/>
        </p:nvGrpSpPr>
        <p:grpSpPr>
          <a:xfrm rot="1800000">
            <a:off x="6128933" y="4224553"/>
            <a:ext cx="1894852" cy="780782"/>
            <a:chOff x="4064272" y="2529779"/>
            <a:chExt cx="551153" cy="780782"/>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896E142-351C-EE12-00CE-641340E23C76}"/>
                    </a:ext>
                  </a:extLst>
                </p:cNvPr>
                <p:cNvSpPr txBox="1"/>
                <p:nvPr/>
              </p:nvSpPr>
              <p:spPr>
                <a:xfrm>
                  <a:off x="4064272" y="2933049"/>
                  <a:ext cx="551153" cy="307777"/>
                </a:xfrm>
                <a:prstGeom prst="rect">
                  <a:avLst/>
                </a:prstGeom>
                <a:noFill/>
              </p:spPr>
              <p:txBody>
                <a:bodyPr wrap="square">
                  <a:spAutoFit/>
                </a:bodyPr>
                <a:lstStyle/>
                <a:p>
                  <a:pPr algn="ctr"/>
                  <a:r>
                    <a:rPr lang="en-US" sz="1400" dirty="0"/>
                    <a:t>leader’s pk, if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𝑝𝑐</m:t>
                      </m:r>
                      <m:r>
                        <a:rPr lang="en-US" sz="1400" b="0" i="1" smtClean="0">
                          <a:latin typeface="Cambria Math" panose="02040503050406030204" pitchFamily="18" charset="0"/>
                        </a:rPr>
                        <m:t>′</m:t>
                      </m:r>
                    </m:oMath>
                  </a14:m>
                  <a:r>
                    <a:rPr lang="en-US" sz="1400" dirty="0"/>
                    <a:t> </a:t>
                  </a:r>
                </a:p>
              </p:txBody>
            </p:sp>
          </mc:Choice>
          <mc:Fallback xmlns="">
            <p:sp>
              <p:nvSpPr>
                <p:cNvPr id="62" name="TextBox 61">
                  <a:extLst>
                    <a:ext uri="{FF2B5EF4-FFF2-40B4-BE49-F238E27FC236}">
                      <a16:creationId xmlns:a16="http://schemas.microsoft.com/office/drawing/2014/main" id="{7896E142-351C-EE12-00CE-641340E23C76}"/>
                    </a:ext>
                  </a:extLst>
                </p:cNvPr>
                <p:cNvSpPr txBox="1">
                  <a:spLocks noRot="1" noChangeAspect="1" noMove="1" noResize="1" noEditPoints="1" noAdjustHandles="1" noChangeArrowheads="1" noChangeShapeType="1" noTextEdit="1"/>
                </p:cNvSpPr>
                <p:nvPr/>
              </p:nvSpPr>
              <p:spPr>
                <a:xfrm>
                  <a:off x="4064272" y="2933049"/>
                  <a:ext cx="551153" cy="307777"/>
                </a:xfrm>
                <a:prstGeom prst="rect">
                  <a:avLst/>
                </a:prstGeom>
                <a:blipFill>
                  <a:blip r:embed="rId15"/>
                  <a:stretch>
                    <a:fillRect l="-699" b="-1031"/>
                  </a:stretch>
                </a:blipFill>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B8BFB4BF-E83A-8E42-B4B1-A14004E401CD}"/>
                </a:ext>
              </a:extLst>
            </p:cNvPr>
            <p:cNvCxnSpPr>
              <a:cxnSpLocks/>
            </p:cNvCxnSpPr>
            <p:nvPr/>
          </p:nvCxnSpPr>
          <p:spPr>
            <a:xfrm rot="19800000">
              <a:off x="4149616" y="2529779"/>
              <a:ext cx="393358" cy="780782"/>
            </a:xfrm>
            <a:prstGeom prst="straightConnector1">
              <a:avLst/>
            </a:prstGeom>
            <a:ln w="127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D018DBF6-CEAE-03DC-8A9E-12745691CB58}"/>
              </a:ext>
            </a:extLst>
          </p:cNvPr>
          <p:cNvGrpSpPr/>
          <p:nvPr/>
        </p:nvGrpSpPr>
        <p:grpSpPr>
          <a:xfrm rot="19520356">
            <a:off x="3694304" y="4230013"/>
            <a:ext cx="1432541" cy="954461"/>
            <a:chOff x="4201600" y="2482540"/>
            <a:chExt cx="416681" cy="954461"/>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6ABE264-310F-12FF-76D8-F5B48393055C}"/>
                    </a:ext>
                  </a:extLst>
                </p:cNvPr>
                <p:cNvSpPr txBox="1"/>
                <p:nvPr/>
              </p:nvSpPr>
              <p:spPr>
                <a:xfrm>
                  <a:off x="4201600" y="2913781"/>
                  <a:ext cx="416681" cy="523220"/>
                </a:xfrm>
                <a:prstGeom prst="rect">
                  <a:avLst/>
                </a:prstGeom>
                <a:noFill/>
              </p:spPr>
              <p:txBody>
                <a:bodyPr wrap="square">
                  <a:spAutoFit/>
                </a:bodyPr>
                <a:lstStyle/>
                <a:p>
                  <a:pPr algn="ctr"/>
                  <a:r>
                    <a:rPr lang="en-US" sz="1400" dirty="0"/>
                    <a:t>participant’s pk, if </a:t>
                  </a:r>
                  <a14:m>
                    <m:oMath xmlns:m="http://schemas.openxmlformats.org/officeDocument/2006/math">
                      <m:r>
                        <a:rPr lang="en-US" sz="1400" i="1">
                          <a:latin typeface="Cambria Math" panose="02040503050406030204" pitchFamily="18" charset="0"/>
                        </a:rPr>
                        <m:t>𝑝𝑐</m:t>
                      </m:r>
                      <m:r>
                        <a:rPr lang="en-US" sz="1400" i="1">
                          <a:latin typeface="Cambria Math" panose="02040503050406030204" pitchFamily="18" charset="0"/>
                        </a:rPr>
                        <m:t>=</m:t>
                      </m:r>
                      <m:r>
                        <a:rPr lang="en-US" sz="1400" i="1">
                          <a:latin typeface="Cambria Math" panose="02040503050406030204" pitchFamily="18" charset="0"/>
                        </a:rPr>
                        <m:t>𝑝𝑐</m:t>
                      </m:r>
                      <m:r>
                        <a:rPr lang="en-US" sz="1400" i="1">
                          <a:latin typeface="Cambria Math" panose="02040503050406030204" pitchFamily="18" charset="0"/>
                        </a:rPr>
                        <m:t>′</m:t>
                      </m:r>
                    </m:oMath>
                  </a14:m>
                  <a:r>
                    <a:rPr lang="en-US" sz="1400" dirty="0"/>
                    <a:t> </a:t>
                  </a:r>
                </a:p>
              </p:txBody>
            </p:sp>
          </mc:Choice>
          <mc:Fallback xmlns="">
            <p:sp>
              <p:nvSpPr>
                <p:cNvPr id="60" name="TextBox 59">
                  <a:extLst>
                    <a:ext uri="{FF2B5EF4-FFF2-40B4-BE49-F238E27FC236}">
                      <a16:creationId xmlns:a16="http://schemas.microsoft.com/office/drawing/2014/main" id="{66ABE264-310F-12FF-76D8-F5B48393055C}"/>
                    </a:ext>
                  </a:extLst>
                </p:cNvPr>
                <p:cNvSpPr txBox="1">
                  <a:spLocks noRot="1" noChangeAspect="1" noMove="1" noResize="1" noEditPoints="1" noAdjustHandles="1" noChangeArrowheads="1" noChangeShapeType="1" noTextEdit="1"/>
                </p:cNvSpPr>
                <p:nvPr/>
              </p:nvSpPr>
              <p:spPr>
                <a:xfrm>
                  <a:off x="4201600" y="2913781"/>
                  <a:ext cx="416681" cy="523220"/>
                </a:xfrm>
                <a:prstGeom prst="rect">
                  <a:avLst/>
                </a:prstGeom>
                <a:blipFill>
                  <a:blip r:embed="rId16"/>
                  <a:stretch>
                    <a:fillRect t="-1010"/>
                  </a:stretch>
                </a:blipFill>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D4D910CA-EED2-6CC1-236C-C5EB859062D8}"/>
                </a:ext>
              </a:extLst>
            </p:cNvPr>
            <p:cNvCxnSpPr>
              <a:cxnSpLocks/>
            </p:cNvCxnSpPr>
            <p:nvPr/>
          </p:nvCxnSpPr>
          <p:spPr>
            <a:xfrm rot="2079644" flipV="1">
              <a:off x="4202838" y="2482540"/>
              <a:ext cx="368412" cy="875747"/>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57" name="Picture 18" descr="Avatar">
            <a:extLst>
              <a:ext uri="{FF2B5EF4-FFF2-40B4-BE49-F238E27FC236}">
                <a16:creationId xmlns:a16="http://schemas.microsoft.com/office/drawing/2014/main" id="{AC20242F-78A9-8857-35F5-9036A39DE9E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18751"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a:extLst>
              <a:ext uri="{FF2B5EF4-FFF2-40B4-BE49-F238E27FC236}">
                <a16:creationId xmlns:a16="http://schemas.microsoft.com/office/drawing/2014/main" id="{6A48B2ED-8E4D-39D1-31D5-79B3A9BE20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41598"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58B54284-7472-FB25-B2A4-1F04273FA4E8}"/>
              </a:ext>
            </a:extLst>
          </p:cNvPr>
          <p:cNvPicPr>
            <a:picLocks noChangeAspect="1"/>
          </p:cNvPicPr>
          <p:nvPr/>
        </p:nvPicPr>
        <p:blipFill rotWithShape="1">
          <a:blip r:embed="rId19"/>
          <a:srcRect l="33345" t="34770" r="36392" b="42530"/>
          <a:stretch/>
        </p:blipFill>
        <p:spPr>
          <a:xfrm>
            <a:off x="2365953" y="5272219"/>
            <a:ext cx="1474081" cy="1474081"/>
          </a:xfrm>
          <a:prstGeom prst="rect">
            <a:avLst/>
          </a:prstGeom>
        </p:spPr>
      </p:pic>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16</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1"/>
            <a:r>
              <a:rPr lang="en-US" dirty="0">
                <a:solidFill>
                  <a:schemeClr val="bg1"/>
                </a:solidFill>
              </a:rPr>
              <a:t>Zoom realizes trusted PKI by:</a:t>
            </a:r>
          </a:p>
          <a:p>
            <a:pPr lvl="2">
              <a:buFont typeface="Wingdings" pitchFamily="2" charset="2"/>
              <a:buChar char="Ø"/>
            </a:pPr>
            <a:r>
              <a:rPr lang="en-US" dirty="0">
                <a:solidFill>
                  <a:schemeClr val="bg1"/>
                </a:solidFill>
              </a:rPr>
              <a:t>(Still) developing </a:t>
            </a:r>
            <a:r>
              <a:rPr lang="en-US" i="1" u="sng" dirty="0">
                <a:solidFill>
                  <a:schemeClr val="bg1"/>
                </a:solidFill>
              </a:rPr>
              <a:t>Zoom Transparency Tree (ZTT)</a:t>
            </a:r>
            <a:r>
              <a:rPr lang="en-US" dirty="0">
                <a:solidFill>
                  <a:schemeClr val="bg1"/>
                </a:solidFill>
              </a:rPr>
              <a:t> for honest key distribution</a:t>
            </a:r>
          </a:p>
          <a:p>
            <a:pPr lvl="2">
              <a:buFont typeface="Wingdings" pitchFamily="2" charset="2"/>
              <a:buChar char="Ø"/>
            </a:pPr>
            <a:r>
              <a:rPr lang="en-US" dirty="0">
                <a:solidFill>
                  <a:schemeClr val="bg1"/>
                </a:solidFill>
              </a:rPr>
              <a:t>(Now) suggesting every group member to read a key-related security code</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87" name="Audio 86">
            <a:extLst>
              <a:ext uri="{FF2B5EF4-FFF2-40B4-BE49-F238E27FC236}">
                <a16:creationId xmlns:a16="http://schemas.microsoft.com/office/drawing/2014/main" id="{A9F2BE9C-9BB3-4448-8665-13386A7C1AC4}"/>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6266693"/>
      </p:ext>
    </p:extLst>
  </p:cSld>
  <p:clrMapOvr>
    <a:masterClrMapping/>
  </p:clrMapOvr>
  <mc:AlternateContent xmlns:mc="http://schemas.openxmlformats.org/markup-compatibility/2006" xmlns:p14="http://schemas.microsoft.com/office/powerpoint/2010/main">
    <mc:Choice Requires="p14">
      <p:transition spd="slow" p14:dur="2000" advTm="14506"/>
    </mc:Choice>
    <mc:Fallback xmlns="">
      <p:transition spd="slow" advTm="1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17</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2">
              <a:buFont typeface="Wingdings" pitchFamily="2" charset="2"/>
              <a:buChar char="Ø"/>
            </a:pPr>
            <a:r>
              <a:rPr lang="en-US" dirty="0"/>
              <a:t>the current underlying PKI is also operated by Zoom </a:t>
            </a:r>
            <a:r>
              <a:rPr lang="en-US" dirty="0">
                <a:solidFill>
                  <a:srgbClr val="FF0000"/>
                </a:solidFill>
              </a:rPr>
              <a:t>=&gt; Is it reliable?</a:t>
            </a:r>
            <a:endParaRPr lang="en-US" dirty="0"/>
          </a:p>
          <a:p>
            <a:pPr lvl="2">
              <a:buFont typeface="Wingdings" pitchFamily="2" charset="2"/>
              <a:buChar char="Ø"/>
            </a:pPr>
            <a:endParaRPr lang="en-US"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roup 105">
            <a:extLst>
              <a:ext uri="{FF2B5EF4-FFF2-40B4-BE49-F238E27FC236}">
                <a16:creationId xmlns:a16="http://schemas.microsoft.com/office/drawing/2014/main" id="{98A0D8EF-50C6-3C45-7002-7CDD7D8555C8}"/>
              </a:ext>
            </a:extLst>
          </p:cNvPr>
          <p:cNvGrpSpPr/>
          <p:nvPr/>
        </p:nvGrpSpPr>
        <p:grpSpPr>
          <a:xfrm>
            <a:off x="2365953" y="3713168"/>
            <a:ext cx="7291378" cy="3069443"/>
            <a:chOff x="2365953" y="3713168"/>
            <a:chExt cx="7291378" cy="3069443"/>
          </a:xfrm>
        </p:grpSpPr>
        <p:pic>
          <p:nvPicPr>
            <p:cNvPr id="3" name="Graphic 2" descr="Devil face with solid fill with solid fill">
              <a:extLst>
                <a:ext uri="{FF2B5EF4-FFF2-40B4-BE49-F238E27FC236}">
                  <a16:creationId xmlns:a16="http://schemas.microsoft.com/office/drawing/2014/main" id="{836792FC-B7A8-5012-C33E-4314CE5057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9442" y="3713168"/>
              <a:ext cx="889696" cy="889696"/>
            </a:xfrm>
            <a:prstGeom prst="rect">
              <a:avLst/>
            </a:prstGeom>
          </p:spPr>
        </p:pic>
        <p:pic>
          <p:nvPicPr>
            <p:cNvPr id="90" name="Picture 18" descr="Avatar">
              <a:extLst>
                <a:ext uri="{FF2B5EF4-FFF2-40B4-BE49-F238E27FC236}">
                  <a16:creationId xmlns:a16="http://schemas.microsoft.com/office/drawing/2014/main" id="{B7C4864E-DC44-48E2-57A6-3D151D9334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8751"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a:extLst>
                <a:ext uri="{FF2B5EF4-FFF2-40B4-BE49-F238E27FC236}">
                  <a16:creationId xmlns:a16="http://schemas.microsoft.com/office/drawing/2014/main" id="{67119352-1FB6-2380-2399-8925768C61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1598"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4D5C777E-A0D1-816D-FA5F-585BACAB5B5A}"/>
                </a:ext>
              </a:extLst>
            </p:cNvPr>
            <p:cNvPicPr>
              <a:picLocks noChangeAspect="1"/>
            </p:cNvPicPr>
            <p:nvPr/>
          </p:nvPicPr>
          <p:blipFill rotWithShape="1">
            <a:blip r:embed="rId10"/>
            <a:srcRect l="33345" t="34770" r="36392" b="42530"/>
            <a:stretch/>
          </p:blipFill>
          <p:spPr>
            <a:xfrm>
              <a:off x="2365953" y="5272219"/>
              <a:ext cx="1474081" cy="1474081"/>
            </a:xfrm>
            <a:prstGeom prst="rect">
              <a:avLst/>
            </a:prstGeom>
          </p:spPr>
        </p:pic>
        <p:grpSp>
          <p:nvGrpSpPr>
            <p:cNvPr id="105" name="Group 104">
              <a:extLst>
                <a:ext uri="{FF2B5EF4-FFF2-40B4-BE49-F238E27FC236}">
                  <a16:creationId xmlns:a16="http://schemas.microsoft.com/office/drawing/2014/main" id="{2BA55F76-0B1E-AFF8-D24D-D219CE73D93B}"/>
                </a:ext>
              </a:extLst>
            </p:cNvPr>
            <p:cNvGrpSpPr/>
            <p:nvPr/>
          </p:nvGrpSpPr>
          <p:grpSpPr>
            <a:xfrm>
              <a:off x="3208005" y="4224591"/>
              <a:ext cx="6449326" cy="2558020"/>
              <a:chOff x="3208005" y="4224591"/>
              <a:chExt cx="6449326" cy="2558020"/>
            </a:xfrm>
          </p:grpSpPr>
          <p:grpSp>
            <p:nvGrpSpPr>
              <p:cNvPr id="68" name="Group 67">
                <a:extLst>
                  <a:ext uri="{FF2B5EF4-FFF2-40B4-BE49-F238E27FC236}">
                    <a16:creationId xmlns:a16="http://schemas.microsoft.com/office/drawing/2014/main" id="{2E1457AA-B2D3-7AC5-0F96-98BFEE9F6236}"/>
                  </a:ext>
                </a:extLst>
              </p:cNvPr>
              <p:cNvGrpSpPr/>
              <p:nvPr/>
            </p:nvGrpSpPr>
            <p:grpSpPr>
              <a:xfrm>
                <a:off x="8558755" y="5305600"/>
                <a:ext cx="1098576" cy="540000"/>
                <a:chOff x="7435609" y="2815511"/>
                <a:chExt cx="1542130" cy="758027"/>
              </a:xfrm>
            </p:grpSpPr>
            <p:pic>
              <p:nvPicPr>
                <p:cNvPr id="81" name="Graphic 80" descr="Male profile outline">
                  <a:extLst>
                    <a:ext uri="{FF2B5EF4-FFF2-40B4-BE49-F238E27FC236}">
                      <a16:creationId xmlns:a16="http://schemas.microsoft.com/office/drawing/2014/main" id="{08FFFCA2-BEA9-5A37-DB75-9586766526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5609" y="2815511"/>
                  <a:ext cx="758027" cy="758027"/>
                </a:xfrm>
                <a:prstGeom prst="rect">
                  <a:avLst/>
                </a:prstGeom>
              </p:spPr>
            </p:pic>
            <p:pic>
              <p:nvPicPr>
                <p:cNvPr id="82" name="Graphic 81" descr="Male profile outline">
                  <a:extLst>
                    <a:ext uri="{FF2B5EF4-FFF2-40B4-BE49-F238E27FC236}">
                      <a16:creationId xmlns:a16="http://schemas.microsoft.com/office/drawing/2014/main" id="{B57C8647-37C7-799E-32BC-3ACA225081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p:grpSp>
            <p:nvGrpSpPr>
              <p:cNvPr id="69" name="Group 68">
                <a:extLst>
                  <a:ext uri="{FF2B5EF4-FFF2-40B4-BE49-F238E27FC236}">
                    <a16:creationId xmlns:a16="http://schemas.microsoft.com/office/drawing/2014/main" id="{C3E908E8-4D90-67EF-2931-AB48B0D7AAE4}"/>
                  </a:ext>
                </a:extLst>
              </p:cNvPr>
              <p:cNvGrpSpPr/>
              <p:nvPr/>
            </p:nvGrpSpPr>
            <p:grpSpPr>
              <a:xfrm>
                <a:off x="7441601" y="5774105"/>
                <a:ext cx="2215729" cy="540000"/>
                <a:chOff x="5867401" y="2815511"/>
                <a:chExt cx="3110338" cy="758027"/>
              </a:xfrm>
            </p:grpSpPr>
            <p:pic>
              <p:nvPicPr>
                <p:cNvPr id="75" name="Graphic 74" descr="Male profile outline">
                  <a:extLst>
                    <a:ext uri="{FF2B5EF4-FFF2-40B4-BE49-F238E27FC236}">
                      <a16:creationId xmlns:a16="http://schemas.microsoft.com/office/drawing/2014/main" id="{6176933C-11DA-0D24-9003-E77A6828AE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7401" y="2815511"/>
                  <a:ext cx="758027" cy="758027"/>
                </a:xfrm>
                <a:prstGeom prst="rect">
                  <a:avLst/>
                </a:prstGeom>
              </p:spPr>
            </p:pic>
            <p:pic>
              <p:nvPicPr>
                <p:cNvPr id="76" name="Graphic 75" descr="Male profile outline">
                  <a:extLst>
                    <a:ext uri="{FF2B5EF4-FFF2-40B4-BE49-F238E27FC236}">
                      <a16:creationId xmlns:a16="http://schemas.microsoft.com/office/drawing/2014/main" id="{B55E8F6F-D47A-FA6B-949F-E43E5D71A6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1505" y="2815511"/>
                  <a:ext cx="758027" cy="758027"/>
                </a:xfrm>
                <a:prstGeom prst="rect">
                  <a:avLst/>
                </a:prstGeom>
              </p:spPr>
            </p:pic>
            <p:pic>
              <p:nvPicPr>
                <p:cNvPr id="77" name="Graphic 76" descr="Male profile outline">
                  <a:extLst>
                    <a:ext uri="{FF2B5EF4-FFF2-40B4-BE49-F238E27FC236}">
                      <a16:creationId xmlns:a16="http://schemas.microsoft.com/office/drawing/2014/main" id="{77B42CA4-5DE4-506C-6581-FB2701C02A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5609" y="2815511"/>
                  <a:ext cx="758027" cy="758027"/>
                </a:xfrm>
                <a:prstGeom prst="rect">
                  <a:avLst/>
                </a:prstGeom>
              </p:spPr>
            </p:pic>
            <p:pic>
              <p:nvPicPr>
                <p:cNvPr id="78" name="Graphic 77" descr="Male profile outline">
                  <a:extLst>
                    <a:ext uri="{FF2B5EF4-FFF2-40B4-BE49-F238E27FC236}">
                      <a16:creationId xmlns:a16="http://schemas.microsoft.com/office/drawing/2014/main" id="{1D7E1B27-3EC9-8551-8365-EC293F1C77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p:grpSp>
            <p:nvGrpSpPr>
              <p:cNvPr id="70" name="Group 69">
                <a:extLst>
                  <a:ext uri="{FF2B5EF4-FFF2-40B4-BE49-F238E27FC236}">
                    <a16:creationId xmlns:a16="http://schemas.microsoft.com/office/drawing/2014/main" id="{C6F84675-21E0-461B-03E3-A4761FE1F522}"/>
                  </a:ext>
                </a:extLst>
              </p:cNvPr>
              <p:cNvGrpSpPr/>
              <p:nvPr/>
            </p:nvGrpSpPr>
            <p:grpSpPr>
              <a:xfrm>
                <a:off x="7441601" y="6242611"/>
                <a:ext cx="2215729" cy="540000"/>
                <a:chOff x="5867401" y="2815511"/>
                <a:chExt cx="3110338" cy="758027"/>
              </a:xfrm>
            </p:grpSpPr>
            <p:pic>
              <p:nvPicPr>
                <p:cNvPr id="71" name="Graphic 70" descr="Male profile outline">
                  <a:extLst>
                    <a:ext uri="{FF2B5EF4-FFF2-40B4-BE49-F238E27FC236}">
                      <a16:creationId xmlns:a16="http://schemas.microsoft.com/office/drawing/2014/main" id="{776358E5-23E3-B24B-2E90-8F1B3F6DE8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7401" y="2815511"/>
                  <a:ext cx="758027" cy="758027"/>
                </a:xfrm>
                <a:prstGeom prst="rect">
                  <a:avLst/>
                </a:prstGeom>
              </p:spPr>
            </p:pic>
            <p:pic>
              <p:nvPicPr>
                <p:cNvPr id="72" name="Graphic 71" descr="Male profile outline">
                  <a:extLst>
                    <a:ext uri="{FF2B5EF4-FFF2-40B4-BE49-F238E27FC236}">
                      <a16:creationId xmlns:a16="http://schemas.microsoft.com/office/drawing/2014/main" id="{9DB2DB0E-8EDC-6398-15B4-C65B4A62B7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1505" y="2815511"/>
                  <a:ext cx="758027" cy="758027"/>
                </a:xfrm>
                <a:prstGeom prst="rect">
                  <a:avLst/>
                </a:prstGeom>
              </p:spPr>
            </p:pic>
            <p:pic>
              <p:nvPicPr>
                <p:cNvPr id="73" name="Graphic 72" descr="Male profile outline">
                  <a:extLst>
                    <a:ext uri="{FF2B5EF4-FFF2-40B4-BE49-F238E27FC236}">
                      <a16:creationId xmlns:a16="http://schemas.microsoft.com/office/drawing/2014/main" id="{CCEF1E8B-9FCD-313B-61C6-078A18A79D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5609" y="2815511"/>
                  <a:ext cx="758027" cy="758027"/>
                </a:xfrm>
                <a:prstGeom prst="rect">
                  <a:avLst/>
                </a:prstGeom>
              </p:spPr>
            </p:pic>
            <p:pic>
              <p:nvPicPr>
                <p:cNvPr id="74" name="Graphic 73" descr="Male profile outline">
                  <a:extLst>
                    <a:ext uri="{FF2B5EF4-FFF2-40B4-BE49-F238E27FC236}">
                      <a16:creationId xmlns:a16="http://schemas.microsoft.com/office/drawing/2014/main" id="{ECF253E8-A7FD-3AAB-ED3F-27B2CD5A86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E4821040-BD43-0029-A919-2EC9339D3A53}"/>
                      </a:ext>
                    </a:extLst>
                  </p:cNvPr>
                  <p:cNvSpPr txBox="1"/>
                  <p:nvPr/>
                </p:nvSpPr>
                <p:spPr>
                  <a:xfrm>
                    <a:off x="3868056" y="5558636"/>
                    <a:ext cx="304404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3868056" y="5558636"/>
                    <a:ext cx="3044048" cy="307777"/>
                  </a:xfrm>
                  <a:prstGeom prst="rect">
                    <a:avLst/>
                  </a:prstGeom>
                  <a:blipFill>
                    <a:blip r:embed="rId13"/>
                    <a:stretch>
                      <a:fillRect t="-4000" b="-24000"/>
                    </a:stretch>
                  </a:blipFill>
                </p:spPr>
                <p:txBody>
                  <a:bodyPr/>
                  <a:lstStyle/>
                  <a:p>
                    <a:r>
                      <a:rPr lang="en-US">
                        <a:noFill/>
                      </a:rPr>
                      <a:t> </a:t>
                    </a:r>
                  </a:p>
                </p:txBody>
              </p:sp>
            </mc:Fallback>
          </mc:AlternateContent>
          <p:cxnSp>
            <p:nvCxnSpPr>
              <p:cNvPr id="67" name="Straight Arrow Connector 66">
                <a:extLst>
                  <a:ext uri="{FF2B5EF4-FFF2-40B4-BE49-F238E27FC236}">
                    <a16:creationId xmlns:a16="http://schemas.microsoft.com/office/drawing/2014/main" id="{DD92958C-9493-5305-D834-40E8D7137422}"/>
                  </a:ext>
                </a:extLst>
              </p:cNvPr>
              <p:cNvCxnSpPr>
                <a:cxnSpLocks/>
              </p:cNvCxnSpPr>
              <p:nvPr/>
            </p:nvCxnSpPr>
            <p:spPr>
              <a:xfrm>
                <a:off x="3952207" y="5865576"/>
                <a:ext cx="2959900"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6FD1253-1F44-EFE6-EB6D-8A8DA4F2D11F}"/>
                  </a:ext>
                </a:extLst>
              </p:cNvPr>
              <p:cNvSpPr txBox="1"/>
              <p:nvPr/>
            </p:nvSpPr>
            <p:spPr>
              <a:xfrm>
                <a:off x="3868056" y="6037314"/>
                <a:ext cx="304404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61" name="Straight Arrow Connector 60">
                <a:extLst>
                  <a:ext uri="{FF2B5EF4-FFF2-40B4-BE49-F238E27FC236}">
                    <a16:creationId xmlns:a16="http://schemas.microsoft.com/office/drawing/2014/main" id="{34FCBB1A-FCC5-90ED-ACB4-8B1AF6665EBC}"/>
                  </a:ext>
                </a:extLst>
              </p:cNvPr>
              <p:cNvCxnSpPr>
                <a:cxnSpLocks/>
              </p:cNvCxnSpPr>
              <p:nvPr/>
            </p:nvCxnSpPr>
            <p:spPr>
              <a:xfrm>
                <a:off x="3952207" y="6344254"/>
                <a:ext cx="2959900"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4F7714FF-CF5B-0311-4702-442A14DE0A1C}"/>
                      </a:ext>
                    </a:extLst>
                  </p:cNvPr>
                  <p:cNvSpPr txBox="1"/>
                  <p:nvPr/>
                </p:nvSpPr>
                <p:spPr>
                  <a:xfrm rot="19520356">
                    <a:off x="3208005" y="4411116"/>
                    <a:ext cx="1622740"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94" name="TextBox 93">
                    <a:extLst>
                      <a:ext uri="{FF2B5EF4-FFF2-40B4-BE49-F238E27FC236}">
                        <a16:creationId xmlns:a16="http://schemas.microsoft.com/office/drawing/2014/main" id="{4F7714FF-CF5B-0311-4702-442A14DE0A1C}"/>
                      </a:ext>
                    </a:extLst>
                  </p:cNvPr>
                  <p:cNvSpPr txBox="1">
                    <a:spLocks noRot="1" noChangeAspect="1" noMove="1" noResize="1" noEditPoints="1" noAdjustHandles="1" noChangeArrowheads="1" noChangeShapeType="1" noTextEdit="1"/>
                  </p:cNvSpPr>
                  <p:nvPr/>
                </p:nvSpPr>
                <p:spPr>
                  <a:xfrm rot="19520356">
                    <a:off x="3208005" y="4411116"/>
                    <a:ext cx="1622740" cy="307777"/>
                  </a:xfrm>
                  <a:prstGeom prst="rect">
                    <a:avLst/>
                  </a:prstGeom>
                  <a:blipFill>
                    <a:blip r:embed="rId14"/>
                    <a:stretch>
                      <a:fillRect/>
                    </a:stretch>
                  </a:blipFill>
                </p:spPr>
                <p:txBody>
                  <a:bodyPr/>
                  <a:lstStyle/>
                  <a:p>
                    <a:r>
                      <a:rPr lang="en-US">
                        <a:noFill/>
                      </a:rPr>
                      <a:t> </a:t>
                    </a:r>
                  </a:p>
                </p:txBody>
              </p:sp>
            </mc:Fallback>
          </mc:AlternateContent>
          <p:cxnSp>
            <p:nvCxnSpPr>
              <p:cNvPr id="95" name="Straight Arrow Connector 94">
                <a:extLst>
                  <a:ext uri="{FF2B5EF4-FFF2-40B4-BE49-F238E27FC236}">
                    <a16:creationId xmlns:a16="http://schemas.microsoft.com/office/drawing/2014/main" id="{87E5A48D-E14F-7CD0-7DD4-ED3C377B00E4}"/>
                  </a:ext>
                </a:extLst>
              </p:cNvPr>
              <p:cNvCxnSpPr>
                <a:cxnSpLocks/>
              </p:cNvCxnSpPr>
              <p:nvPr/>
            </p:nvCxnSpPr>
            <p:spPr>
              <a:xfrm flipV="1">
                <a:off x="3512961" y="4235518"/>
                <a:ext cx="1266593"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CEF0737-38E2-6FAA-28F6-9EC497F7D532}"/>
                      </a:ext>
                    </a:extLst>
                  </p:cNvPr>
                  <p:cNvSpPr txBox="1"/>
                  <p:nvPr/>
                </p:nvSpPr>
                <p:spPr>
                  <a:xfrm rot="1800000">
                    <a:off x="6666853" y="4330374"/>
                    <a:ext cx="1462059"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97" name="TextBox 96">
                    <a:extLst>
                      <a:ext uri="{FF2B5EF4-FFF2-40B4-BE49-F238E27FC236}">
                        <a16:creationId xmlns:a16="http://schemas.microsoft.com/office/drawing/2014/main" id="{1CEF0737-38E2-6FAA-28F6-9EC497F7D532}"/>
                      </a:ext>
                    </a:extLst>
                  </p:cNvPr>
                  <p:cNvSpPr txBox="1">
                    <a:spLocks noRot="1" noChangeAspect="1" noMove="1" noResize="1" noEditPoints="1" noAdjustHandles="1" noChangeArrowheads="1" noChangeShapeType="1" noTextEdit="1"/>
                  </p:cNvSpPr>
                  <p:nvPr/>
                </p:nvSpPr>
                <p:spPr>
                  <a:xfrm rot="1800000">
                    <a:off x="6666853" y="4330374"/>
                    <a:ext cx="1462059" cy="307777"/>
                  </a:xfrm>
                  <a:prstGeom prst="rect">
                    <a:avLst/>
                  </a:prstGeom>
                  <a:blipFill>
                    <a:blip r:embed="rId15"/>
                    <a:stretch>
                      <a:fillRect/>
                    </a:stretch>
                  </a:blipFill>
                </p:spPr>
                <p:txBody>
                  <a:bodyPr/>
                  <a:lstStyle/>
                  <a:p>
                    <a:r>
                      <a:rPr lang="en-US">
                        <a:noFill/>
                      </a:rPr>
                      <a:t> </a:t>
                    </a:r>
                  </a:p>
                </p:txBody>
              </p:sp>
            </mc:Fallback>
          </mc:AlternateContent>
          <p:cxnSp>
            <p:nvCxnSpPr>
              <p:cNvPr id="98" name="Straight Arrow Connector 97">
                <a:extLst>
                  <a:ext uri="{FF2B5EF4-FFF2-40B4-BE49-F238E27FC236}">
                    <a16:creationId xmlns:a16="http://schemas.microsoft.com/office/drawing/2014/main" id="{85224F95-EA5E-60C8-4C2B-782165CECD79}"/>
                  </a:ext>
                </a:extLst>
              </p:cNvPr>
              <p:cNvCxnSpPr>
                <a:cxnSpLocks/>
              </p:cNvCxnSpPr>
              <p:nvPr/>
            </p:nvCxnSpPr>
            <p:spPr>
              <a:xfrm>
                <a:off x="6663522" y="4224591"/>
                <a:ext cx="132952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E7CBEB34-73A8-A0E7-EF92-93FA9B970FD0}"/>
                      </a:ext>
                    </a:extLst>
                  </p:cNvPr>
                  <p:cNvSpPr txBox="1"/>
                  <p:nvPr/>
                </p:nvSpPr>
                <p:spPr>
                  <a:xfrm rot="1800000">
                    <a:off x="6045549" y="4605480"/>
                    <a:ext cx="1894852" cy="307777"/>
                  </a:xfrm>
                  <a:prstGeom prst="rect">
                    <a:avLst/>
                  </a:prstGeom>
                  <a:noFill/>
                </p:spPr>
                <p:txBody>
                  <a:bodyPr wrap="square">
                    <a:spAutoFit/>
                  </a:bodyPr>
                  <a:lstStyle/>
                  <a:p>
                    <a:pPr algn="ctr"/>
                    <a:r>
                      <a:rPr lang="en-US" sz="1400" dirty="0">
                        <a:solidFill>
                          <a:srgbClr val="FF0000"/>
                        </a:solidFill>
                      </a:rPr>
                      <a:t>leader’s pk, if </a:t>
                    </a:r>
                    <a14:m>
                      <m:oMath xmlns:m="http://schemas.openxmlformats.org/officeDocument/2006/math">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00" name="TextBox 99">
                    <a:extLst>
                      <a:ext uri="{FF2B5EF4-FFF2-40B4-BE49-F238E27FC236}">
                        <a16:creationId xmlns:a16="http://schemas.microsoft.com/office/drawing/2014/main" id="{E7CBEB34-73A8-A0E7-EF92-93FA9B970FD0}"/>
                      </a:ext>
                    </a:extLst>
                  </p:cNvPr>
                  <p:cNvSpPr txBox="1">
                    <a:spLocks noRot="1" noChangeAspect="1" noMove="1" noResize="1" noEditPoints="1" noAdjustHandles="1" noChangeArrowheads="1" noChangeShapeType="1" noTextEdit="1"/>
                  </p:cNvSpPr>
                  <p:nvPr/>
                </p:nvSpPr>
                <p:spPr>
                  <a:xfrm rot="1800000">
                    <a:off x="6045549" y="4605480"/>
                    <a:ext cx="1894852" cy="307777"/>
                  </a:xfrm>
                  <a:prstGeom prst="rect">
                    <a:avLst/>
                  </a:prstGeom>
                  <a:blipFill>
                    <a:blip r:embed="rId16"/>
                    <a:stretch>
                      <a:fillRect l="-699" b="-1031"/>
                    </a:stretch>
                  </a:blipFill>
                </p:spPr>
                <p:txBody>
                  <a:bodyPr/>
                  <a:lstStyle/>
                  <a:p>
                    <a:r>
                      <a:rPr lang="en-US">
                        <a:noFill/>
                      </a:rPr>
                      <a:t> </a:t>
                    </a:r>
                  </a:p>
                </p:txBody>
              </p:sp>
            </mc:Fallback>
          </mc:AlternateContent>
          <p:cxnSp>
            <p:nvCxnSpPr>
              <p:cNvPr id="101" name="Straight Arrow Connector 100">
                <a:extLst>
                  <a:ext uri="{FF2B5EF4-FFF2-40B4-BE49-F238E27FC236}">
                    <a16:creationId xmlns:a16="http://schemas.microsoft.com/office/drawing/2014/main" id="{E51AF00E-AC06-C991-BC75-BAA2D76A8123}"/>
                  </a:ext>
                </a:extLst>
              </p:cNvPr>
              <p:cNvCxnSpPr>
                <a:cxnSpLocks/>
              </p:cNvCxnSpPr>
              <p:nvPr/>
            </p:nvCxnSpPr>
            <p:spPr>
              <a:xfrm>
                <a:off x="6419375" y="4235634"/>
                <a:ext cx="1352356" cy="780782"/>
              </a:xfrm>
              <a:prstGeom prst="straightConnector1">
                <a:avLst/>
              </a:prstGeom>
              <a:ln w="127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F5FDB2A0-64D1-3276-78B4-B86AD11D524A}"/>
                      </a:ext>
                    </a:extLst>
                  </p:cNvPr>
                  <p:cNvSpPr txBox="1"/>
                  <p:nvPr/>
                </p:nvSpPr>
                <p:spPr>
                  <a:xfrm rot="19520356">
                    <a:off x="3816931" y="4622989"/>
                    <a:ext cx="143254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03" name="TextBox 102">
                    <a:extLst>
                      <a:ext uri="{FF2B5EF4-FFF2-40B4-BE49-F238E27FC236}">
                        <a16:creationId xmlns:a16="http://schemas.microsoft.com/office/drawing/2014/main" id="{F5FDB2A0-64D1-3276-78B4-B86AD11D524A}"/>
                      </a:ext>
                    </a:extLst>
                  </p:cNvPr>
                  <p:cNvSpPr txBox="1">
                    <a:spLocks noRot="1" noChangeAspect="1" noMove="1" noResize="1" noEditPoints="1" noAdjustHandles="1" noChangeArrowheads="1" noChangeShapeType="1" noTextEdit="1"/>
                  </p:cNvSpPr>
                  <p:nvPr/>
                </p:nvSpPr>
                <p:spPr>
                  <a:xfrm rot="19520356">
                    <a:off x="3816931" y="4622989"/>
                    <a:ext cx="1432541" cy="523220"/>
                  </a:xfrm>
                  <a:prstGeom prst="rect">
                    <a:avLst/>
                  </a:prstGeom>
                  <a:blipFill>
                    <a:blip r:embed="rId17"/>
                    <a:stretch>
                      <a:fillRect t="-1010"/>
                    </a:stretch>
                  </a:blipFill>
                </p:spPr>
                <p:txBody>
                  <a:bodyPr/>
                  <a:lstStyle/>
                  <a:p>
                    <a:r>
                      <a:rPr lang="en-US">
                        <a:noFill/>
                      </a:rPr>
                      <a:t> </a:t>
                    </a:r>
                  </a:p>
                </p:txBody>
              </p:sp>
            </mc:Fallback>
          </mc:AlternateContent>
          <p:cxnSp>
            <p:nvCxnSpPr>
              <p:cNvPr id="104" name="Straight Arrow Connector 103">
                <a:extLst>
                  <a:ext uri="{FF2B5EF4-FFF2-40B4-BE49-F238E27FC236}">
                    <a16:creationId xmlns:a16="http://schemas.microsoft.com/office/drawing/2014/main" id="{7410B586-931A-9D9E-70F1-64F7035BFC64}"/>
                  </a:ext>
                </a:extLst>
              </p:cNvPr>
              <p:cNvCxnSpPr>
                <a:cxnSpLocks/>
              </p:cNvCxnSpPr>
              <p:nvPr/>
            </p:nvCxnSpPr>
            <p:spPr>
              <a:xfrm flipV="1">
                <a:off x="3690147" y="4281766"/>
                <a:ext cx="1266593"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109" name="Audio 108">
            <a:extLst>
              <a:ext uri="{FF2B5EF4-FFF2-40B4-BE49-F238E27FC236}">
                <a16:creationId xmlns:a16="http://schemas.microsoft.com/office/drawing/2014/main" id="{A26E0502-6AAC-B2D6-3306-94D59F417C6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5083721"/>
      </p:ext>
    </p:extLst>
  </p:cSld>
  <p:clrMapOvr>
    <a:masterClrMapping/>
  </p:clrMapOvr>
  <mc:AlternateContent xmlns:mc="http://schemas.openxmlformats.org/markup-compatibility/2006" xmlns:p14="http://schemas.microsoft.com/office/powerpoint/2010/main">
    <mc:Choice Requires="p14">
      <p:transition spd="slow" p14:dur="2000" advTm="13440"/>
    </mc:Choice>
    <mc:Fallback xmlns="">
      <p:transition spd="slow" advTm="1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18</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2">
              <a:buFont typeface="Wingdings" pitchFamily="2" charset="2"/>
              <a:buChar char="Ø"/>
            </a:pPr>
            <a:r>
              <a:rPr lang="en-US" dirty="0"/>
              <a:t>the current underlying PKI is also operated by Zoom </a:t>
            </a:r>
            <a:r>
              <a:rPr lang="en-US" dirty="0">
                <a:solidFill>
                  <a:srgbClr val="FF0000"/>
                </a:solidFill>
              </a:rPr>
              <a:t>=&gt; Is it reliable?</a:t>
            </a:r>
            <a:endParaRPr lang="en-US" dirty="0"/>
          </a:p>
          <a:p>
            <a:pPr lvl="2">
              <a:buFont typeface="Wingdings" pitchFamily="2" charset="2"/>
              <a:buChar char="Ø"/>
            </a:pPr>
            <a:r>
              <a:rPr lang="en-US" dirty="0"/>
              <a:t>Zoom is developing </a:t>
            </a:r>
            <a:r>
              <a:rPr lang="en-US" i="1" u="sng" dirty="0"/>
              <a:t>Zoom Transparency Tree (ZTT)</a:t>
            </a:r>
            <a:r>
              <a:rPr lang="en-US" dirty="0"/>
              <a:t> to realize trusted PKI</a:t>
            </a:r>
          </a:p>
          <a:p>
            <a:pPr marL="720000" lvl="2" indent="0">
              <a:buNone/>
            </a:pPr>
            <a:r>
              <a:rPr lang="en-US" dirty="0"/>
              <a:t>	 </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130" name="Group 129">
            <a:extLst>
              <a:ext uri="{FF2B5EF4-FFF2-40B4-BE49-F238E27FC236}">
                <a16:creationId xmlns:a16="http://schemas.microsoft.com/office/drawing/2014/main" id="{AE749437-F330-B7CB-847E-D107A69F6839}"/>
              </a:ext>
            </a:extLst>
          </p:cNvPr>
          <p:cNvGrpSpPr/>
          <p:nvPr/>
        </p:nvGrpSpPr>
        <p:grpSpPr>
          <a:xfrm>
            <a:off x="2365953" y="3713168"/>
            <a:ext cx="7291378" cy="3069443"/>
            <a:chOff x="2365953" y="3713168"/>
            <a:chExt cx="7291378" cy="3069443"/>
          </a:xfrm>
        </p:grpSpPr>
        <p:pic>
          <p:nvPicPr>
            <p:cNvPr id="131" name="Graphic 130" descr="Devil face with solid fill with solid fill">
              <a:extLst>
                <a:ext uri="{FF2B5EF4-FFF2-40B4-BE49-F238E27FC236}">
                  <a16:creationId xmlns:a16="http://schemas.microsoft.com/office/drawing/2014/main" id="{A680CB46-B15F-DA0D-22A7-977943D7B9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9442" y="3713168"/>
              <a:ext cx="889696" cy="889696"/>
            </a:xfrm>
            <a:prstGeom prst="rect">
              <a:avLst/>
            </a:prstGeom>
          </p:spPr>
        </p:pic>
        <p:pic>
          <p:nvPicPr>
            <p:cNvPr id="132" name="Picture 18" descr="Avatar">
              <a:extLst>
                <a:ext uri="{FF2B5EF4-FFF2-40B4-BE49-F238E27FC236}">
                  <a16:creationId xmlns:a16="http://schemas.microsoft.com/office/drawing/2014/main" id="{C7CB301C-82A3-C1A4-AD6F-F194E1E4E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8751"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a:extLst>
                <a:ext uri="{FF2B5EF4-FFF2-40B4-BE49-F238E27FC236}">
                  <a16:creationId xmlns:a16="http://schemas.microsoft.com/office/drawing/2014/main" id="{CDD38057-3BB9-7C91-9B99-DBE95881AE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1598"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a:extLst>
                <a:ext uri="{FF2B5EF4-FFF2-40B4-BE49-F238E27FC236}">
                  <a16:creationId xmlns:a16="http://schemas.microsoft.com/office/drawing/2014/main" id="{D2E85ED2-617A-B83F-447B-84A8CA4FDFBD}"/>
                </a:ext>
              </a:extLst>
            </p:cNvPr>
            <p:cNvPicPr>
              <a:picLocks noChangeAspect="1"/>
            </p:cNvPicPr>
            <p:nvPr/>
          </p:nvPicPr>
          <p:blipFill rotWithShape="1">
            <a:blip r:embed="rId10"/>
            <a:srcRect l="33345" t="34770" r="36392" b="42530"/>
            <a:stretch/>
          </p:blipFill>
          <p:spPr>
            <a:xfrm>
              <a:off x="2365953" y="5272219"/>
              <a:ext cx="1474081" cy="1474081"/>
            </a:xfrm>
            <a:prstGeom prst="rect">
              <a:avLst/>
            </a:prstGeom>
          </p:spPr>
        </p:pic>
        <p:grpSp>
          <p:nvGrpSpPr>
            <p:cNvPr id="135" name="Group 134">
              <a:extLst>
                <a:ext uri="{FF2B5EF4-FFF2-40B4-BE49-F238E27FC236}">
                  <a16:creationId xmlns:a16="http://schemas.microsoft.com/office/drawing/2014/main" id="{09F639AA-D3BA-9C61-48BE-1B4C7842CF98}"/>
                </a:ext>
              </a:extLst>
            </p:cNvPr>
            <p:cNvGrpSpPr/>
            <p:nvPr/>
          </p:nvGrpSpPr>
          <p:grpSpPr>
            <a:xfrm>
              <a:off x="3208005" y="4224591"/>
              <a:ext cx="6449326" cy="2558020"/>
              <a:chOff x="3208005" y="4224591"/>
              <a:chExt cx="6449326" cy="2558020"/>
            </a:xfrm>
          </p:grpSpPr>
          <p:grpSp>
            <p:nvGrpSpPr>
              <p:cNvPr id="136" name="Group 135">
                <a:extLst>
                  <a:ext uri="{FF2B5EF4-FFF2-40B4-BE49-F238E27FC236}">
                    <a16:creationId xmlns:a16="http://schemas.microsoft.com/office/drawing/2014/main" id="{69832EBA-A25A-39ED-DC4A-DA3233FEF552}"/>
                  </a:ext>
                </a:extLst>
              </p:cNvPr>
              <p:cNvGrpSpPr/>
              <p:nvPr/>
            </p:nvGrpSpPr>
            <p:grpSpPr>
              <a:xfrm>
                <a:off x="8558755" y="5305600"/>
                <a:ext cx="1098576" cy="540000"/>
                <a:chOff x="7435609" y="2815511"/>
                <a:chExt cx="1542130" cy="758027"/>
              </a:xfrm>
            </p:grpSpPr>
            <p:pic>
              <p:nvPicPr>
                <p:cNvPr id="159" name="Graphic 158" descr="Male profile outline">
                  <a:extLst>
                    <a:ext uri="{FF2B5EF4-FFF2-40B4-BE49-F238E27FC236}">
                      <a16:creationId xmlns:a16="http://schemas.microsoft.com/office/drawing/2014/main" id="{4F73E8A6-763A-FB54-E8D8-1DBFDA57D1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5609" y="2815511"/>
                  <a:ext cx="758027" cy="758027"/>
                </a:xfrm>
                <a:prstGeom prst="rect">
                  <a:avLst/>
                </a:prstGeom>
              </p:spPr>
            </p:pic>
            <p:pic>
              <p:nvPicPr>
                <p:cNvPr id="160" name="Graphic 159" descr="Male profile outline">
                  <a:extLst>
                    <a:ext uri="{FF2B5EF4-FFF2-40B4-BE49-F238E27FC236}">
                      <a16:creationId xmlns:a16="http://schemas.microsoft.com/office/drawing/2014/main" id="{999FC0CF-2F56-F65C-EF7B-27536AC3BB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p:grpSp>
            <p:nvGrpSpPr>
              <p:cNvPr id="137" name="Group 136">
                <a:extLst>
                  <a:ext uri="{FF2B5EF4-FFF2-40B4-BE49-F238E27FC236}">
                    <a16:creationId xmlns:a16="http://schemas.microsoft.com/office/drawing/2014/main" id="{8B750FB0-F202-F6B0-A66E-3D6EC94B43E9}"/>
                  </a:ext>
                </a:extLst>
              </p:cNvPr>
              <p:cNvGrpSpPr/>
              <p:nvPr/>
            </p:nvGrpSpPr>
            <p:grpSpPr>
              <a:xfrm>
                <a:off x="7441601" y="5774105"/>
                <a:ext cx="2215729" cy="540000"/>
                <a:chOff x="5867401" y="2815511"/>
                <a:chExt cx="3110338" cy="758027"/>
              </a:xfrm>
            </p:grpSpPr>
            <p:pic>
              <p:nvPicPr>
                <p:cNvPr id="155" name="Graphic 154" descr="Male profile outline">
                  <a:extLst>
                    <a:ext uri="{FF2B5EF4-FFF2-40B4-BE49-F238E27FC236}">
                      <a16:creationId xmlns:a16="http://schemas.microsoft.com/office/drawing/2014/main" id="{E3050633-5A43-D284-0E9D-13E05A3BF1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7401" y="2815511"/>
                  <a:ext cx="758027" cy="758027"/>
                </a:xfrm>
                <a:prstGeom prst="rect">
                  <a:avLst/>
                </a:prstGeom>
              </p:spPr>
            </p:pic>
            <p:pic>
              <p:nvPicPr>
                <p:cNvPr id="156" name="Graphic 155" descr="Male profile outline">
                  <a:extLst>
                    <a:ext uri="{FF2B5EF4-FFF2-40B4-BE49-F238E27FC236}">
                      <a16:creationId xmlns:a16="http://schemas.microsoft.com/office/drawing/2014/main" id="{E92B93E3-56DF-5225-7D18-CF45A1BA46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1505" y="2815511"/>
                  <a:ext cx="758027" cy="758027"/>
                </a:xfrm>
                <a:prstGeom prst="rect">
                  <a:avLst/>
                </a:prstGeom>
              </p:spPr>
            </p:pic>
            <p:pic>
              <p:nvPicPr>
                <p:cNvPr id="157" name="Graphic 156" descr="Male profile outline">
                  <a:extLst>
                    <a:ext uri="{FF2B5EF4-FFF2-40B4-BE49-F238E27FC236}">
                      <a16:creationId xmlns:a16="http://schemas.microsoft.com/office/drawing/2014/main" id="{4F1346E7-B5D6-3125-C5A0-EC548C72CD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5609" y="2815511"/>
                  <a:ext cx="758027" cy="758027"/>
                </a:xfrm>
                <a:prstGeom prst="rect">
                  <a:avLst/>
                </a:prstGeom>
              </p:spPr>
            </p:pic>
            <p:pic>
              <p:nvPicPr>
                <p:cNvPr id="158" name="Graphic 157" descr="Male profile outline">
                  <a:extLst>
                    <a:ext uri="{FF2B5EF4-FFF2-40B4-BE49-F238E27FC236}">
                      <a16:creationId xmlns:a16="http://schemas.microsoft.com/office/drawing/2014/main" id="{624BA79E-E6C8-5740-92A6-9A91389111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p:grpSp>
            <p:nvGrpSpPr>
              <p:cNvPr id="138" name="Group 137">
                <a:extLst>
                  <a:ext uri="{FF2B5EF4-FFF2-40B4-BE49-F238E27FC236}">
                    <a16:creationId xmlns:a16="http://schemas.microsoft.com/office/drawing/2014/main" id="{87CD0D76-7D63-F85D-A985-E92E44A11836}"/>
                  </a:ext>
                </a:extLst>
              </p:cNvPr>
              <p:cNvGrpSpPr/>
              <p:nvPr/>
            </p:nvGrpSpPr>
            <p:grpSpPr>
              <a:xfrm>
                <a:off x="7441601" y="6242611"/>
                <a:ext cx="2215729" cy="540000"/>
                <a:chOff x="5867401" y="2815511"/>
                <a:chExt cx="3110338" cy="758027"/>
              </a:xfrm>
            </p:grpSpPr>
            <p:pic>
              <p:nvPicPr>
                <p:cNvPr id="151" name="Graphic 150" descr="Male profile outline">
                  <a:extLst>
                    <a:ext uri="{FF2B5EF4-FFF2-40B4-BE49-F238E27FC236}">
                      <a16:creationId xmlns:a16="http://schemas.microsoft.com/office/drawing/2014/main" id="{40247845-C957-2745-9769-DF0D248572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7401" y="2815511"/>
                  <a:ext cx="758027" cy="758027"/>
                </a:xfrm>
                <a:prstGeom prst="rect">
                  <a:avLst/>
                </a:prstGeom>
              </p:spPr>
            </p:pic>
            <p:pic>
              <p:nvPicPr>
                <p:cNvPr id="152" name="Graphic 151" descr="Male profile outline">
                  <a:extLst>
                    <a:ext uri="{FF2B5EF4-FFF2-40B4-BE49-F238E27FC236}">
                      <a16:creationId xmlns:a16="http://schemas.microsoft.com/office/drawing/2014/main" id="{A4B614AB-0601-A7AD-9C43-D77A4B9E3C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1505" y="2815511"/>
                  <a:ext cx="758027" cy="758027"/>
                </a:xfrm>
                <a:prstGeom prst="rect">
                  <a:avLst/>
                </a:prstGeom>
              </p:spPr>
            </p:pic>
            <p:pic>
              <p:nvPicPr>
                <p:cNvPr id="153" name="Graphic 152" descr="Male profile outline">
                  <a:extLst>
                    <a:ext uri="{FF2B5EF4-FFF2-40B4-BE49-F238E27FC236}">
                      <a16:creationId xmlns:a16="http://schemas.microsoft.com/office/drawing/2014/main" id="{7906D7C5-08A0-08AA-9ADB-E5C4984591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5609" y="2815511"/>
                  <a:ext cx="758027" cy="758027"/>
                </a:xfrm>
                <a:prstGeom prst="rect">
                  <a:avLst/>
                </a:prstGeom>
              </p:spPr>
            </p:pic>
            <p:pic>
              <p:nvPicPr>
                <p:cNvPr id="154" name="Graphic 153" descr="Male profile outline">
                  <a:extLst>
                    <a:ext uri="{FF2B5EF4-FFF2-40B4-BE49-F238E27FC236}">
                      <a16:creationId xmlns:a16="http://schemas.microsoft.com/office/drawing/2014/main" id="{001EB297-36F7-2C0E-4EAA-B4393B6011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A3E600AB-4C23-9DD5-DE2C-60A194664791}"/>
                      </a:ext>
                    </a:extLst>
                  </p:cNvPr>
                  <p:cNvSpPr txBox="1"/>
                  <p:nvPr/>
                </p:nvSpPr>
                <p:spPr>
                  <a:xfrm>
                    <a:off x="3868056" y="5558636"/>
                    <a:ext cx="304404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139" name="TextBox 138">
                    <a:extLst>
                      <a:ext uri="{FF2B5EF4-FFF2-40B4-BE49-F238E27FC236}">
                        <a16:creationId xmlns:a16="http://schemas.microsoft.com/office/drawing/2014/main" id="{A3E600AB-4C23-9DD5-DE2C-60A194664791}"/>
                      </a:ext>
                    </a:extLst>
                  </p:cNvPr>
                  <p:cNvSpPr txBox="1">
                    <a:spLocks noRot="1" noChangeAspect="1" noMove="1" noResize="1" noEditPoints="1" noAdjustHandles="1" noChangeArrowheads="1" noChangeShapeType="1" noTextEdit="1"/>
                  </p:cNvSpPr>
                  <p:nvPr/>
                </p:nvSpPr>
                <p:spPr>
                  <a:xfrm>
                    <a:off x="3868056" y="5558636"/>
                    <a:ext cx="3044048" cy="307777"/>
                  </a:xfrm>
                  <a:prstGeom prst="rect">
                    <a:avLst/>
                  </a:prstGeom>
                  <a:blipFill>
                    <a:blip r:embed="rId13"/>
                    <a:stretch>
                      <a:fillRect t="-4000" b="-24000"/>
                    </a:stretch>
                  </a:blipFill>
                </p:spPr>
                <p:txBody>
                  <a:bodyPr/>
                  <a:lstStyle/>
                  <a:p>
                    <a:r>
                      <a:rPr lang="en-US">
                        <a:noFill/>
                      </a:rPr>
                      <a:t> </a:t>
                    </a:r>
                  </a:p>
                </p:txBody>
              </p:sp>
            </mc:Fallback>
          </mc:AlternateContent>
          <p:cxnSp>
            <p:nvCxnSpPr>
              <p:cNvPr id="140" name="Straight Arrow Connector 139">
                <a:extLst>
                  <a:ext uri="{FF2B5EF4-FFF2-40B4-BE49-F238E27FC236}">
                    <a16:creationId xmlns:a16="http://schemas.microsoft.com/office/drawing/2014/main" id="{BB5875D8-96EB-649B-34DE-ED2074EE3CBB}"/>
                  </a:ext>
                </a:extLst>
              </p:cNvPr>
              <p:cNvCxnSpPr>
                <a:cxnSpLocks/>
              </p:cNvCxnSpPr>
              <p:nvPr/>
            </p:nvCxnSpPr>
            <p:spPr>
              <a:xfrm>
                <a:off x="3952207" y="5865576"/>
                <a:ext cx="2959900"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48D892F6-0FDF-58BF-6A29-E348922A7912}"/>
                  </a:ext>
                </a:extLst>
              </p:cNvPr>
              <p:cNvSpPr txBox="1"/>
              <p:nvPr/>
            </p:nvSpPr>
            <p:spPr>
              <a:xfrm>
                <a:off x="3868056" y="6037314"/>
                <a:ext cx="304404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42" name="Straight Arrow Connector 141">
                <a:extLst>
                  <a:ext uri="{FF2B5EF4-FFF2-40B4-BE49-F238E27FC236}">
                    <a16:creationId xmlns:a16="http://schemas.microsoft.com/office/drawing/2014/main" id="{DD699D5A-81BB-91E4-ED6A-3AE9FE469587}"/>
                  </a:ext>
                </a:extLst>
              </p:cNvPr>
              <p:cNvCxnSpPr>
                <a:cxnSpLocks/>
              </p:cNvCxnSpPr>
              <p:nvPr/>
            </p:nvCxnSpPr>
            <p:spPr>
              <a:xfrm>
                <a:off x="3952207" y="6344254"/>
                <a:ext cx="2959900"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A67E31B3-9C6F-EEA2-DB07-D92BBBA2CF45}"/>
                      </a:ext>
                    </a:extLst>
                  </p:cNvPr>
                  <p:cNvSpPr txBox="1"/>
                  <p:nvPr/>
                </p:nvSpPr>
                <p:spPr>
                  <a:xfrm rot="19520356">
                    <a:off x="3208005" y="4411116"/>
                    <a:ext cx="1622740"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43" name="TextBox 142">
                    <a:extLst>
                      <a:ext uri="{FF2B5EF4-FFF2-40B4-BE49-F238E27FC236}">
                        <a16:creationId xmlns:a16="http://schemas.microsoft.com/office/drawing/2014/main" id="{A67E31B3-9C6F-EEA2-DB07-D92BBBA2CF45}"/>
                      </a:ext>
                    </a:extLst>
                  </p:cNvPr>
                  <p:cNvSpPr txBox="1">
                    <a:spLocks noRot="1" noChangeAspect="1" noMove="1" noResize="1" noEditPoints="1" noAdjustHandles="1" noChangeArrowheads="1" noChangeShapeType="1" noTextEdit="1"/>
                  </p:cNvSpPr>
                  <p:nvPr/>
                </p:nvSpPr>
                <p:spPr>
                  <a:xfrm rot="19520356">
                    <a:off x="3208005" y="4411116"/>
                    <a:ext cx="1622740" cy="307777"/>
                  </a:xfrm>
                  <a:prstGeom prst="rect">
                    <a:avLst/>
                  </a:prstGeom>
                  <a:blipFill>
                    <a:blip r:embed="rId14"/>
                    <a:stretch>
                      <a:fillRect/>
                    </a:stretch>
                  </a:blipFill>
                </p:spPr>
                <p:txBody>
                  <a:bodyPr/>
                  <a:lstStyle/>
                  <a:p>
                    <a:r>
                      <a:rPr lang="en-US">
                        <a:noFill/>
                      </a:rPr>
                      <a:t> </a:t>
                    </a:r>
                  </a:p>
                </p:txBody>
              </p:sp>
            </mc:Fallback>
          </mc:AlternateContent>
          <p:cxnSp>
            <p:nvCxnSpPr>
              <p:cNvPr id="144" name="Straight Arrow Connector 143">
                <a:extLst>
                  <a:ext uri="{FF2B5EF4-FFF2-40B4-BE49-F238E27FC236}">
                    <a16:creationId xmlns:a16="http://schemas.microsoft.com/office/drawing/2014/main" id="{A6492350-8F34-3024-FCBC-EE419192057F}"/>
                  </a:ext>
                </a:extLst>
              </p:cNvPr>
              <p:cNvCxnSpPr>
                <a:cxnSpLocks/>
              </p:cNvCxnSpPr>
              <p:nvPr/>
            </p:nvCxnSpPr>
            <p:spPr>
              <a:xfrm flipV="1">
                <a:off x="3512961" y="4235518"/>
                <a:ext cx="1266593"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EDD152FD-CF5D-B373-DE66-85ABD672CAE3}"/>
                      </a:ext>
                    </a:extLst>
                  </p:cNvPr>
                  <p:cNvSpPr txBox="1"/>
                  <p:nvPr/>
                </p:nvSpPr>
                <p:spPr>
                  <a:xfrm rot="1800000">
                    <a:off x="6666853" y="4330374"/>
                    <a:ext cx="1462059"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45" name="TextBox 144">
                    <a:extLst>
                      <a:ext uri="{FF2B5EF4-FFF2-40B4-BE49-F238E27FC236}">
                        <a16:creationId xmlns:a16="http://schemas.microsoft.com/office/drawing/2014/main" id="{EDD152FD-CF5D-B373-DE66-85ABD672CAE3}"/>
                      </a:ext>
                    </a:extLst>
                  </p:cNvPr>
                  <p:cNvSpPr txBox="1">
                    <a:spLocks noRot="1" noChangeAspect="1" noMove="1" noResize="1" noEditPoints="1" noAdjustHandles="1" noChangeArrowheads="1" noChangeShapeType="1" noTextEdit="1"/>
                  </p:cNvSpPr>
                  <p:nvPr/>
                </p:nvSpPr>
                <p:spPr>
                  <a:xfrm rot="1800000">
                    <a:off x="6666853" y="4330374"/>
                    <a:ext cx="1462059" cy="307777"/>
                  </a:xfrm>
                  <a:prstGeom prst="rect">
                    <a:avLst/>
                  </a:prstGeom>
                  <a:blipFill>
                    <a:blip r:embed="rId15"/>
                    <a:stretch>
                      <a:fillRect/>
                    </a:stretch>
                  </a:blipFill>
                </p:spPr>
                <p:txBody>
                  <a:bodyPr/>
                  <a:lstStyle/>
                  <a:p>
                    <a:r>
                      <a:rPr lang="en-US">
                        <a:noFill/>
                      </a:rPr>
                      <a:t> </a:t>
                    </a:r>
                  </a:p>
                </p:txBody>
              </p:sp>
            </mc:Fallback>
          </mc:AlternateContent>
          <p:cxnSp>
            <p:nvCxnSpPr>
              <p:cNvPr id="146" name="Straight Arrow Connector 145">
                <a:extLst>
                  <a:ext uri="{FF2B5EF4-FFF2-40B4-BE49-F238E27FC236}">
                    <a16:creationId xmlns:a16="http://schemas.microsoft.com/office/drawing/2014/main" id="{78A6CF7F-4B9B-4AF0-FDCF-D914FAF61F1B}"/>
                  </a:ext>
                </a:extLst>
              </p:cNvPr>
              <p:cNvCxnSpPr>
                <a:cxnSpLocks/>
              </p:cNvCxnSpPr>
              <p:nvPr/>
            </p:nvCxnSpPr>
            <p:spPr>
              <a:xfrm>
                <a:off x="6663522" y="4224591"/>
                <a:ext cx="132952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620A7C6F-60F3-DB08-4931-BB1C10704CD1}"/>
                      </a:ext>
                    </a:extLst>
                  </p:cNvPr>
                  <p:cNvSpPr txBox="1"/>
                  <p:nvPr/>
                </p:nvSpPr>
                <p:spPr>
                  <a:xfrm rot="1800000">
                    <a:off x="6045549" y="4605480"/>
                    <a:ext cx="1894852" cy="307777"/>
                  </a:xfrm>
                  <a:prstGeom prst="rect">
                    <a:avLst/>
                  </a:prstGeom>
                  <a:noFill/>
                </p:spPr>
                <p:txBody>
                  <a:bodyPr wrap="square">
                    <a:spAutoFit/>
                  </a:bodyPr>
                  <a:lstStyle/>
                  <a:p>
                    <a:pPr algn="ctr"/>
                    <a:r>
                      <a:rPr lang="en-US" sz="1400" dirty="0">
                        <a:solidFill>
                          <a:schemeClr val="accent4"/>
                        </a:solidFill>
                      </a:rPr>
                      <a:t>leader’s pk, if </a:t>
                    </a:r>
                    <a14:m>
                      <m:oMath xmlns:m="http://schemas.openxmlformats.org/officeDocument/2006/math">
                        <m:r>
                          <a:rPr lang="en-US" sz="1400" b="0" i="1" smtClean="0">
                            <a:solidFill>
                              <a:schemeClr val="accent4"/>
                            </a:solidFill>
                            <a:latin typeface="Cambria Math" panose="02040503050406030204" pitchFamily="18" charset="0"/>
                          </a:rPr>
                          <m:t>𝑝𝑐</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𝑝𝑐</m:t>
                        </m:r>
                        <m:r>
                          <a:rPr lang="en-US" sz="1400" b="0" i="1" smtClean="0">
                            <a:solidFill>
                              <a:schemeClr val="accent4"/>
                            </a:solidFill>
                            <a:latin typeface="Cambria Math" panose="02040503050406030204" pitchFamily="18" charset="0"/>
                          </a:rPr>
                          <m:t>′</m:t>
                        </m:r>
                      </m:oMath>
                    </a14:m>
                    <a:r>
                      <a:rPr lang="en-US" sz="1400" dirty="0">
                        <a:solidFill>
                          <a:schemeClr val="accent4"/>
                        </a:solidFill>
                      </a:rPr>
                      <a:t> </a:t>
                    </a:r>
                  </a:p>
                </p:txBody>
              </p:sp>
            </mc:Choice>
            <mc:Fallback xmlns="">
              <p:sp>
                <p:nvSpPr>
                  <p:cNvPr id="147" name="TextBox 146">
                    <a:extLst>
                      <a:ext uri="{FF2B5EF4-FFF2-40B4-BE49-F238E27FC236}">
                        <a16:creationId xmlns:a16="http://schemas.microsoft.com/office/drawing/2014/main" id="{620A7C6F-60F3-DB08-4931-BB1C10704CD1}"/>
                      </a:ext>
                    </a:extLst>
                  </p:cNvPr>
                  <p:cNvSpPr txBox="1">
                    <a:spLocks noRot="1" noChangeAspect="1" noMove="1" noResize="1" noEditPoints="1" noAdjustHandles="1" noChangeArrowheads="1" noChangeShapeType="1" noTextEdit="1"/>
                  </p:cNvSpPr>
                  <p:nvPr/>
                </p:nvSpPr>
                <p:spPr>
                  <a:xfrm rot="1800000">
                    <a:off x="6045549" y="4605480"/>
                    <a:ext cx="1894852" cy="307777"/>
                  </a:xfrm>
                  <a:prstGeom prst="rect">
                    <a:avLst/>
                  </a:prstGeom>
                  <a:blipFill>
                    <a:blip r:embed="rId16"/>
                    <a:stretch>
                      <a:fillRect l="-699" b="-1031"/>
                    </a:stretch>
                  </a:blipFill>
                </p:spPr>
                <p:txBody>
                  <a:bodyPr/>
                  <a:lstStyle/>
                  <a:p>
                    <a:r>
                      <a:rPr lang="en-US">
                        <a:noFill/>
                      </a:rPr>
                      <a:t> </a:t>
                    </a:r>
                  </a:p>
                </p:txBody>
              </p:sp>
            </mc:Fallback>
          </mc:AlternateContent>
          <p:cxnSp>
            <p:nvCxnSpPr>
              <p:cNvPr id="148" name="Straight Arrow Connector 147">
                <a:extLst>
                  <a:ext uri="{FF2B5EF4-FFF2-40B4-BE49-F238E27FC236}">
                    <a16:creationId xmlns:a16="http://schemas.microsoft.com/office/drawing/2014/main" id="{94526D25-3840-4D5F-D30C-EA443D031B5E}"/>
                  </a:ext>
                </a:extLst>
              </p:cNvPr>
              <p:cNvCxnSpPr>
                <a:cxnSpLocks/>
              </p:cNvCxnSpPr>
              <p:nvPr/>
            </p:nvCxnSpPr>
            <p:spPr>
              <a:xfrm>
                <a:off x="6419375" y="4235634"/>
                <a:ext cx="1352356" cy="780782"/>
              </a:xfrm>
              <a:prstGeom prst="straightConnector1">
                <a:avLst/>
              </a:prstGeom>
              <a:ln w="12700" cmpd="sng">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03391A2D-CF90-938E-10B0-99A590727F75}"/>
                      </a:ext>
                    </a:extLst>
                  </p:cNvPr>
                  <p:cNvSpPr txBox="1"/>
                  <p:nvPr/>
                </p:nvSpPr>
                <p:spPr>
                  <a:xfrm rot="19520356">
                    <a:off x="3816931" y="4622989"/>
                    <a:ext cx="1432541" cy="523220"/>
                  </a:xfrm>
                  <a:prstGeom prst="rect">
                    <a:avLst/>
                  </a:prstGeom>
                  <a:noFill/>
                </p:spPr>
                <p:txBody>
                  <a:bodyPr wrap="square">
                    <a:spAutoFit/>
                  </a:bodyPr>
                  <a:lstStyle/>
                  <a:p>
                    <a:pPr algn="ctr"/>
                    <a:r>
                      <a:rPr lang="en-US" sz="1400" dirty="0">
                        <a:solidFill>
                          <a:schemeClr val="accent4"/>
                        </a:solidFill>
                      </a:rPr>
                      <a:t>participant’s pk, if </a:t>
                    </a:r>
                    <a14:m>
                      <m:oMath xmlns:m="http://schemas.openxmlformats.org/officeDocument/2006/math">
                        <m:r>
                          <a:rPr lang="en-US" sz="1400" i="1">
                            <a:solidFill>
                              <a:schemeClr val="accent4"/>
                            </a:solidFill>
                            <a:latin typeface="Cambria Math" panose="02040503050406030204" pitchFamily="18" charset="0"/>
                          </a:rPr>
                          <m:t>𝑝𝑐</m:t>
                        </m:r>
                        <m:r>
                          <a:rPr lang="en-US" sz="1400" i="1">
                            <a:solidFill>
                              <a:schemeClr val="accent4"/>
                            </a:solidFill>
                            <a:latin typeface="Cambria Math" panose="02040503050406030204" pitchFamily="18" charset="0"/>
                          </a:rPr>
                          <m:t>=</m:t>
                        </m:r>
                        <m:r>
                          <a:rPr lang="en-US" sz="1400" i="1">
                            <a:solidFill>
                              <a:schemeClr val="accent4"/>
                            </a:solidFill>
                            <a:latin typeface="Cambria Math" panose="02040503050406030204" pitchFamily="18" charset="0"/>
                          </a:rPr>
                          <m:t>𝑝𝑐</m:t>
                        </m:r>
                        <m:r>
                          <a:rPr lang="en-US" sz="1400" i="1">
                            <a:solidFill>
                              <a:schemeClr val="accent4"/>
                            </a:solidFill>
                            <a:latin typeface="Cambria Math" panose="02040503050406030204" pitchFamily="18" charset="0"/>
                          </a:rPr>
                          <m:t>′</m:t>
                        </m:r>
                      </m:oMath>
                    </a14:m>
                    <a:r>
                      <a:rPr lang="en-US" sz="1400" dirty="0">
                        <a:solidFill>
                          <a:schemeClr val="accent4"/>
                        </a:solidFill>
                      </a:rPr>
                      <a:t> </a:t>
                    </a:r>
                  </a:p>
                </p:txBody>
              </p:sp>
            </mc:Choice>
            <mc:Fallback xmlns="">
              <p:sp>
                <p:nvSpPr>
                  <p:cNvPr id="149" name="TextBox 148">
                    <a:extLst>
                      <a:ext uri="{FF2B5EF4-FFF2-40B4-BE49-F238E27FC236}">
                        <a16:creationId xmlns:a16="http://schemas.microsoft.com/office/drawing/2014/main" id="{03391A2D-CF90-938E-10B0-99A590727F75}"/>
                      </a:ext>
                    </a:extLst>
                  </p:cNvPr>
                  <p:cNvSpPr txBox="1">
                    <a:spLocks noRot="1" noChangeAspect="1" noMove="1" noResize="1" noEditPoints="1" noAdjustHandles="1" noChangeArrowheads="1" noChangeShapeType="1" noTextEdit="1"/>
                  </p:cNvSpPr>
                  <p:nvPr/>
                </p:nvSpPr>
                <p:spPr>
                  <a:xfrm rot="19520356">
                    <a:off x="3816931" y="4622989"/>
                    <a:ext cx="1432541" cy="523220"/>
                  </a:xfrm>
                  <a:prstGeom prst="rect">
                    <a:avLst/>
                  </a:prstGeom>
                  <a:blipFill>
                    <a:blip r:embed="rId17"/>
                    <a:stretch>
                      <a:fillRect t="-1010"/>
                    </a:stretch>
                  </a:blipFill>
                </p:spPr>
                <p:txBody>
                  <a:bodyPr/>
                  <a:lstStyle/>
                  <a:p>
                    <a:r>
                      <a:rPr lang="en-US">
                        <a:noFill/>
                      </a:rPr>
                      <a:t> </a:t>
                    </a:r>
                  </a:p>
                </p:txBody>
              </p:sp>
            </mc:Fallback>
          </mc:AlternateContent>
          <p:cxnSp>
            <p:nvCxnSpPr>
              <p:cNvPr id="150" name="Straight Arrow Connector 149">
                <a:extLst>
                  <a:ext uri="{FF2B5EF4-FFF2-40B4-BE49-F238E27FC236}">
                    <a16:creationId xmlns:a16="http://schemas.microsoft.com/office/drawing/2014/main" id="{7FEBAC83-F456-0E27-87BC-FB24555CCBB6}"/>
                  </a:ext>
                </a:extLst>
              </p:cNvPr>
              <p:cNvCxnSpPr>
                <a:cxnSpLocks/>
              </p:cNvCxnSpPr>
              <p:nvPr/>
            </p:nvCxnSpPr>
            <p:spPr>
              <a:xfrm flipV="1">
                <a:off x="3690147" y="4281766"/>
                <a:ext cx="1266593" cy="875747"/>
              </a:xfrm>
              <a:prstGeom prst="straightConnector1">
                <a:avLst/>
              </a:prstGeom>
              <a:ln w="12700" cmpd="sng">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163" name="Audio 162">
            <a:extLst>
              <a:ext uri="{FF2B5EF4-FFF2-40B4-BE49-F238E27FC236}">
                <a16:creationId xmlns:a16="http://schemas.microsoft.com/office/drawing/2014/main" id="{7C8A63A8-4F7D-A1AC-5B3B-A78FB9A8F3D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66706657"/>
      </p:ext>
    </p:extLst>
  </p:cSld>
  <p:clrMapOvr>
    <a:masterClrMapping/>
  </p:clrMapOvr>
  <mc:AlternateContent xmlns:mc="http://schemas.openxmlformats.org/markup-compatibility/2006" xmlns:p14="http://schemas.microsoft.com/office/powerpoint/2010/main">
    <mc:Choice Requires="p14">
      <p:transition spd="slow" p14:dur="2000" advTm="9866"/>
    </mc:Choice>
    <mc:Fallback xmlns="">
      <p:transition spd="slow" advTm="9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19</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2">
              <a:buFont typeface="Wingdings" pitchFamily="2" charset="2"/>
              <a:buChar char="Ø"/>
            </a:pPr>
            <a:r>
              <a:rPr lang="en-US" dirty="0"/>
              <a:t>the current underlying PKI is also operated by Zoom </a:t>
            </a:r>
            <a:r>
              <a:rPr lang="en-US" dirty="0">
                <a:solidFill>
                  <a:srgbClr val="FF0000"/>
                </a:solidFill>
              </a:rPr>
              <a:t>=&gt; Is it reliable?</a:t>
            </a:r>
            <a:endParaRPr lang="en-US" dirty="0"/>
          </a:p>
          <a:p>
            <a:pPr lvl="2">
              <a:buFont typeface="Wingdings" pitchFamily="2" charset="2"/>
              <a:buChar char="Ø"/>
            </a:pPr>
            <a:r>
              <a:rPr lang="en-US" dirty="0"/>
              <a:t>Zoom is developing </a:t>
            </a:r>
            <a:r>
              <a:rPr lang="en-US" i="1" u="sng" dirty="0"/>
              <a:t>Zoom Transparency Tree (ZTT)</a:t>
            </a:r>
            <a:r>
              <a:rPr lang="en-US" dirty="0"/>
              <a:t> to realize trusted PKI</a:t>
            </a:r>
          </a:p>
          <a:p>
            <a:pPr marL="720000" lvl="2" indent="0">
              <a:buNone/>
            </a:pPr>
            <a:r>
              <a:rPr lang="en-US" dirty="0"/>
              <a:t>	 </a:t>
            </a:r>
            <a:r>
              <a:rPr lang="en-US" dirty="0">
                <a:solidFill>
                  <a:srgbClr val="FF0000"/>
                </a:solidFill>
              </a:rPr>
              <a:t>=&gt; A malicious server can still inject an uninvited malicious participant!</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120" name="Group 119">
            <a:extLst>
              <a:ext uri="{FF2B5EF4-FFF2-40B4-BE49-F238E27FC236}">
                <a16:creationId xmlns:a16="http://schemas.microsoft.com/office/drawing/2014/main" id="{0EB76074-EC58-B59F-5343-91718A3DF409}"/>
              </a:ext>
            </a:extLst>
          </p:cNvPr>
          <p:cNvGrpSpPr/>
          <p:nvPr/>
        </p:nvGrpSpPr>
        <p:grpSpPr>
          <a:xfrm>
            <a:off x="2365953" y="3713168"/>
            <a:ext cx="7291378" cy="3069443"/>
            <a:chOff x="2365953" y="3713168"/>
            <a:chExt cx="7291378" cy="3069443"/>
          </a:xfrm>
        </p:grpSpPr>
        <p:pic>
          <p:nvPicPr>
            <p:cNvPr id="119" name="Graphic 118" descr="Devil face with solid fill with solid fill">
              <a:extLst>
                <a:ext uri="{FF2B5EF4-FFF2-40B4-BE49-F238E27FC236}">
                  <a16:creationId xmlns:a16="http://schemas.microsoft.com/office/drawing/2014/main" id="{9192922B-A5C8-E4A5-8365-B5953DB7A6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0632" y="5859047"/>
              <a:ext cx="429293" cy="429293"/>
            </a:xfrm>
            <a:prstGeom prst="rect">
              <a:avLst/>
            </a:prstGeom>
          </p:spPr>
        </p:pic>
        <p:grpSp>
          <p:nvGrpSpPr>
            <p:cNvPr id="88" name="Group 87">
              <a:extLst>
                <a:ext uri="{FF2B5EF4-FFF2-40B4-BE49-F238E27FC236}">
                  <a16:creationId xmlns:a16="http://schemas.microsoft.com/office/drawing/2014/main" id="{8063DE10-C646-51EA-7A92-C0B8C1FE7CA0}"/>
                </a:ext>
              </a:extLst>
            </p:cNvPr>
            <p:cNvGrpSpPr/>
            <p:nvPr/>
          </p:nvGrpSpPr>
          <p:grpSpPr>
            <a:xfrm>
              <a:off x="2365953" y="3713168"/>
              <a:ext cx="7291378" cy="3069443"/>
              <a:chOff x="2365953" y="3713168"/>
              <a:chExt cx="7291378" cy="3069443"/>
            </a:xfrm>
          </p:grpSpPr>
          <p:pic>
            <p:nvPicPr>
              <p:cNvPr id="89" name="Graphic 88" descr="Devil face with solid fill with solid fill">
                <a:extLst>
                  <a:ext uri="{FF2B5EF4-FFF2-40B4-BE49-F238E27FC236}">
                    <a16:creationId xmlns:a16="http://schemas.microsoft.com/office/drawing/2014/main" id="{D769A7BA-0586-FE66-DB7C-EC8AF381BB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9442" y="3713168"/>
                <a:ext cx="889696" cy="889696"/>
              </a:xfrm>
              <a:prstGeom prst="rect">
                <a:avLst/>
              </a:prstGeom>
            </p:spPr>
          </p:pic>
          <p:pic>
            <p:nvPicPr>
              <p:cNvPr id="90" name="Picture 18" descr="Avatar">
                <a:extLst>
                  <a:ext uri="{FF2B5EF4-FFF2-40B4-BE49-F238E27FC236}">
                    <a16:creationId xmlns:a16="http://schemas.microsoft.com/office/drawing/2014/main" id="{E78C49E2-471F-433E-DCD0-ACA809EAD9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8751"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a:extLst>
                  <a:ext uri="{FF2B5EF4-FFF2-40B4-BE49-F238E27FC236}">
                    <a16:creationId xmlns:a16="http://schemas.microsoft.com/office/drawing/2014/main" id="{18A244BF-018B-4F2E-B4EA-6CB56AC1CF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1598"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8FF3D21D-91A7-F3B6-B636-60F202890923}"/>
                  </a:ext>
                </a:extLst>
              </p:cNvPr>
              <p:cNvPicPr>
                <a:picLocks noChangeAspect="1"/>
              </p:cNvPicPr>
              <p:nvPr/>
            </p:nvPicPr>
            <p:blipFill rotWithShape="1">
              <a:blip r:embed="rId10"/>
              <a:srcRect l="33345" t="34770" r="36392" b="42530"/>
              <a:stretch/>
            </p:blipFill>
            <p:spPr>
              <a:xfrm>
                <a:off x="2365953" y="5272219"/>
                <a:ext cx="1474081" cy="1474081"/>
              </a:xfrm>
              <a:prstGeom prst="rect">
                <a:avLst/>
              </a:prstGeom>
            </p:spPr>
          </p:pic>
          <p:grpSp>
            <p:nvGrpSpPr>
              <p:cNvPr id="93" name="Group 92">
                <a:extLst>
                  <a:ext uri="{FF2B5EF4-FFF2-40B4-BE49-F238E27FC236}">
                    <a16:creationId xmlns:a16="http://schemas.microsoft.com/office/drawing/2014/main" id="{C820E8A1-9153-D700-B89D-C18166545FD0}"/>
                  </a:ext>
                </a:extLst>
              </p:cNvPr>
              <p:cNvGrpSpPr/>
              <p:nvPr/>
            </p:nvGrpSpPr>
            <p:grpSpPr>
              <a:xfrm>
                <a:off x="3208005" y="4224591"/>
                <a:ext cx="6449326" cy="2558020"/>
                <a:chOff x="3208005" y="4224591"/>
                <a:chExt cx="6449326" cy="2558020"/>
              </a:xfrm>
            </p:grpSpPr>
            <p:grpSp>
              <p:nvGrpSpPr>
                <p:cNvPr id="94" name="Group 93">
                  <a:extLst>
                    <a:ext uri="{FF2B5EF4-FFF2-40B4-BE49-F238E27FC236}">
                      <a16:creationId xmlns:a16="http://schemas.microsoft.com/office/drawing/2014/main" id="{EC342C20-4CD1-1FCF-A552-E28DDA22F105}"/>
                    </a:ext>
                  </a:extLst>
                </p:cNvPr>
                <p:cNvGrpSpPr/>
                <p:nvPr/>
              </p:nvGrpSpPr>
              <p:grpSpPr>
                <a:xfrm>
                  <a:off x="8558755" y="5305600"/>
                  <a:ext cx="1098576" cy="540000"/>
                  <a:chOff x="7435609" y="2815511"/>
                  <a:chExt cx="1542130" cy="758027"/>
                </a:xfrm>
              </p:grpSpPr>
              <p:pic>
                <p:nvPicPr>
                  <p:cNvPr id="117" name="Graphic 116" descr="Male profile outline">
                    <a:extLst>
                      <a:ext uri="{FF2B5EF4-FFF2-40B4-BE49-F238E27FC236}">
                        <a16:creationId xmlns:a16="http://schemas.microsoft.com/office/drawing/2014/main" id="{978C5578-7A1C-740C-5B43-D259516CCD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5609" y="2815511"/>
                    <a:ext cx="758027" cy="758027"/>
                  </a:xfrm>
                  <a:prstGeom prst="rect">
                    <a:avLst/>
                  </a:prstGeom>
                </p:spPr>
              </p:pic>
              <p:pic>
                <p:nvPicPr>
                  <p:cNvPr id="118" name="Graphic 117" descr="Male profile outline">
                    <a:extLst>
                      <a:ext uri="{FF2B5EF4-FFF2-40B4-BE49-F238E27FC236}">
                        <a16:creationId xmlns:a16="http://schemas.microsoft.com/office/drawing/2014/main" id="{0537C970-3A09-8626-2723-84E1B90CBD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p:grpSp>
              <p:nvGrpSpPr>
                <p:cNvPr id="95" name="Group 94">
                  <a:extLst>
                    <a:ext uri="{FF2B5EF4-FFF2-40B4-BE49-F238E27FC236}">
                      <a16:creationId xmlns:a16="http://schemas.microsoft.com/office/drawing/2014/main" id="{9BB05C43-53FB-B154-A3BE-3E9DC78F09C7}"/>
                    </a:ext>
                  </a:extLst>
                </p:cNvPr>
                <p:cNvGrpSpPr/>
                <p:nvPr/>
              </p:nvGrpSpPr>
              <p:grpSpPr>
                <a:xfrm>
                  <a:off x="7441601" y="5774105"/>
                  <a:ext cx="2215729" cy="540000"/>
                  <a:chOff x="5867401" y="2815511"/>
                  <a:chExt cx="3110338" cy="758027"/>
                </a:xfrm>
              </p:grpSpPr>
              <p:pic>
                <p:nvPicPr>
                  <p:cNvPr id="113" name="Graphic 112" descr="Male profile outline">
                    <a:extLst>
                      <a:ext uri="{FF2B5EF4-FFF2-40B4-BE49-F238E27FC236}">
                        <a16:creationId xmlns:a16="http://schemas.microsoft.com/office/drawing/2014/main" id="{7433CAF6-53F9-FD0E-0C19-95E3FB46CB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7401" y="2815511"/>
                    <a:ext cx="758027" cy="758027"/>
                  </a:xfrm>
                  <a:prstGeom prst="rect">
                    <a:avLst/>
                  </a:prstGeom>
                </p:spPr>
              </p:pic>
              <p:pic>
                <p:nvPicPr>
                  <p:cNvPr id="114" name="Graphic 113" descr="Male profile outline">
                    <a:extLst>
                      <a:ext uri="{FF2B5EF4-FFF2-40B4-BE49-F238E27FC236}">
                        <a16:creationId xmlns:a16="http://schemas.microsoft.com/office/drawing/2014/main" id="{FA9C0F0B-50CE-7669-2D84-86596BDCC0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1505" y="2815511"/>
                    <a:ext cx="758027" cy="758027"/>
                  </a:xfrm>
                  <a:prstGeom prst="rect">
                    <a:avLst/>
                  </a:prstGeom>
                </p:spPr>
              </p:pic>
              <p:pic>
                <p:nvPicPr>
                  <p:cNvPr id="116" name="Graphic 115" descr="Male profile outline">
                    <a:extLst>
                      <a:ext uri="{FF2B5EF4-FFF2-40B4-BE49-F238E27FC236}">
                        <a16:creationId xmlns:a16="http://schemas.microsoft.com/office/drawing/2014/main" id="{0992FAF6-DA5C-5E52-D258-722E0AAC2D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p:grpSp>
              <p:nvGrpSpPr>
                <p:cNvPr id="96" name="Group 95">
                  <a:extLst>
                    <a:ext uri="{FF2B5EF4-FFF2-40B4-BE49-F238E27FC236}">
                      <a16:creationId xmlns:a16="http://schemas.microsoft.com/office/drawing/2014/main" id="{4CF5754A-75A8-C26C-8FC3-B2CCB0D14D5A}"/>
                    </a:ext>
                  </a:extLst>
                </p:cNvPr>
                <p:cNvGrpSpPr/>
                <p:nvPr/>
              </p:nvGrpSpPr>
              <p:grpSpPr>
                <a:xfrm>
                  <a:off x="7441601" y="6242611"/>
                  <a:ext cx="2215729" cy="540000"/>
                  <a:chOff x="5867401" y="2815511"/>
                  <a:chExt cx="3110338" cy="758027"/>
                </a:xfrm>
              </p:grpSpPr>
              <p:pic>
                <p:nvPicPr>
                  <p:cNvPr id="109" name="Graphic 108" descr="Male profile outline">
                    <a:extLst>
                      <a:ext uri="{FF2B5EF4-FFF2-40B4-BE49-F238E27FC236}">
                        <a16:creationId xmlns:a16="http://schemas.microsoft.com/office/drawing/2014/main" id="{F5260F8A-0B2E-E88E-0CD6-92FC4BEDBD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7401" y="2815511"/>
                    <a:ext cx="758027" cy="758027"/>
                  </a:xfrm>
                  <a:prstGeom prst="rect">
                    <a:avLst/>
                  </a:prstGeom>
                </p:spPr>
              </p:pic>
              <p:pic>
                <p:nvPicPr>
                  <p:cNvPr id="110" name="Graphic 109" descr="Male profile outline">
                    <a:extLst>
                      <a:ext uri="{FF2B5EF4-FFF2-40B4-BE49-F238E27FC236}">
                        <a16:creationId xmlns:a16="http://schemas.microsoft.com/office/drawing/2014/main" id="{E506F7B3-1329-F9AB-D9A5-8721FA8795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1505" y="2815511"/>
                    <a:ext cx="758027" cy="758027"/>
                  </a:xfrm>
                  <a:prstGeom prst="rect">
                    <a:avLst/>
                  </a:prstGeom>
                </p:spPr>
              </p:pic>
              <p:pic>
                <p:nvPicPr>
                  <p:cNvPr id="111" name="Graphic 110" descr="Male profile outline">
                    <a:extLst>
                      <a:ext uri="{FF2B5EF4-FFF2-40B4-BE49-F238E27FC236}">
                        <a16:creationId xmlns:a16="http://schemas.microsoft.com/office/drawing/2014/main" id="{F70CEAA0-706C-0DDB-0005-37C58081B3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5609" y="2815511"/>
                    <a:ext cx="758027" cy="758027"/>
                  </a:xfrm>
                  <a:prstGeom prst="rect">
                    <a:avLst/>
                  </a:prstGeom>
                </p:spPr>
              </p:pic>
              <p:pic>
                <p:nvPicPr>
                  <p:cNvPr id="112" name="Graphic 111" descr="Male profile outline">
                    <a:extLst>
                      <a:ext uri="{FF2B5EF4-FFF2-40B4-BE49-F238E27FC236}">
                        <a16:creationId xmlns:a16="http://schemas.microsoft.com/office/drawing/2014/main" id="{241E59A2-12E0-D090-8825-1BFBD183FE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9712" y="2815511"/>
                    <a:ext cx="758027" cy="758027"/>
                  </a:xfrm>
                  <a:prstGeom prst="rect">
                    <a:avLst/>
                  </a:prstGeom>
                </p:spPr>
              </p:pic>
            </p:gr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7862F9BD-66E8-329E-B87D-A14F53DD7115}"/>
                        </a:ext>
                      </a:extLst>
                    </p:cNvPr>
                    <p:cNvSpPr txBox="1"/>
                    <p:nvPr/>
                  </p:nvSpPr>
                  <p:spPr>
                    <a:xfrm>
                      <a:off x="3868056" y="5558636"/>
                      <a:ext cx="304404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97" name="TextBox 96">
                      <a:extLst>
                        <a:ext uri="{FF2B5EF4-FFF2-40B4-BE49-F238E27FC236}">
                          <a16:creationId xmlns:a16="http://schemas.microsoft.com/office/drawing/2014/main" id="{7862F9BD-66E8-329E-B87D-A14F53DD7115}"/>
                        </a:ext>
                      </a:extLst>
                    </p:cNvPr>
                    <p:cNvSpPr txBox="1">
                      <a:spLocks noRot="1" noChangeAspect="1" noMove="1" noResize="1" noEditPoints="1" noAdjustHandles="1" noChangeArrowheads="1" noChangeShapeType="1" noTextEdit="1"/>
                    </p:cNvSpPr>
                    <p:nvPr/>
                  </p:nvSpPr>
                  <p:spPr>
                    <a:xfrm>
                      <a:off x="3868056" y="5558636"/>
                      <a:ext cx="3044048" cy="307777"/>
                    </a:xfrm>
                    <a:prstGeom prst="rect">
                      <a:avLst/>
                    </a:prstGeom>
                    <a:blipFill>
                      <a:blip r:embed="rId13"/>
                      <a:stretch>
                        <a:fillRect t="-4000" b="-24000"/>
                      </a:stretch>
                    </a:blipFill>
                  </p:spPr>
                  <p:txBody>
                    <a:bodyPr/>
                    <a:lstStyle/>
                    <a:p>
                      <a:r>
                        <a:rPr lang="en-US">
                          <a:noFill/>
                        </a:rPr>
                        <a:t> </a:t>
                      </a:r>
                    </a:p>
                  </p:txBody>
                </p:sp>
              </mc:Fallback>
            </mc:AlternateContent>
            <p:cxnSp>
              <p:nvCxnSpPr>
                <p:cNvPr id="98" name="Straight Arrow Connector 97">
                  <a:extLst>
                    <a:ext uri="{FF2B5EF4-FFF2-40B4-BE49-F238E27FC236}">
                      <a16:creationId xmlns:a16="http://schemas.microsoft.com/office/drawing/2014/main" id="{C6D29FE9-1046-4558-DB53-D3F271037784}"/>
                    </a:ext>
                  </a:extLst>
                </p:cNvPr>
                <p:cNvCxnSpPr>
                  <a:cxnSpLocks/>
                </p:cNvCxnSpPr>
                <p:nvPr/>
              </p:nvCxnSpPr>
              <p:spPr>
                <a:xfrm>
                  <a:off x="3952207" y="5865576"/>
                  <a:ext cx="2959900"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D6296D2E-5961-0ABE-D17D-F7EF9CE0139D}"/>
                    </a:ext>
                  </a:extLst>
                </p:cNvPr>
                <p:cNvSpPr txBox="1"/>
                <p:nvPr/>
              </p:nvSpPr>
              <p:spPr>
                <a:xfrm>
                  <a:off x="3868056" y="6037314"/>
                  <a:ext cx="304404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00" name="Straight Arrow Connector 99">
                  <a:extLst>
                    <a:ext uri="{FF2B5EF4-FFF2-40B4-BE49-F238E27FC236}">
                      <a16:creationId xmlns:a16="http://schemas.microsoft.com/office/drawing/2014/main" id="{C4B1F185-16C5-4488-472C-5027B5EFD8A0}"/>
                    </a:ext>
                  </a:extLst>
                </p:cNvPr>
                <p:cNvCxnSpPr>
                  <a:cxnSpLocks/>
                </p:cNvCxnSpPr>
                <p:nvPr/>
              </p:nvCxnSpPr>
              <p:spPr>
                <a:xfrm>
                  <a:off x="3952207" y="6344254"/>
                  <a:ext cx="2959900"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70DC8015-571B-4654-83C0-813BBFB097C4}"/>
                        </a:ext>
                      </a:extLst>
                    </p:cNvPr>
                    <p:cNvSpPr txBox="1"/>
                    <p:nvPr/>
                  </p:nvSpPr>
                  <p:spPr>
                    <a:xfrm rot="19520356">
                      <a:off x="3208005" y="4411116"/>
                      <a:ext cx="1622740"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01" name="TextBox 100">
                      <a:extLst>
                        <a:ext uri="{FF2B5EF4-FFF2-40B4-BE49-F238E27FC236}">
                          <a16:creationId xmlns:a16="http://schemas.microsoft.com/office/drawing/2014/main" id="{70DC8015-571B-4654-83C0-813BBFB097C4}"/>
                        </a:ext>
                      </a:extLst>
                    </p:cNvPr>
                    <p:cNvSpPr txBox="1">
                      <a:spLocks noRot="1" noChangeAspect="1" noMove="1" noResize="1" noEditPoints="1" noAdjustHandles="1" noChangeArrowheads="1" noChangeShapeType="1" noTextEdit="1"/>
                    </p:cNvSpPr>
                    <p:nvPr/>
                  </p:nvSpPr>
                  <p:spPr>
                    <a:xfrm rot="19520356">
                      <a:off x="3208005" y="4411116"/>
                      <a:ext cx="1622740" cy="307777"/>
                    </a:xfrm>
                    <a:prstGeom prst="rect">
                      <a:avLst/>
                    </a:prstGeom>
                    <a:blipFill>
                      <a:blip r:embed="rId14"/>
                      <a:stretch>
                        <a:fillRect/>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E200A468-D2B6-5794-C098-F77766F56B5F}"/>
                    </a:ext>
                  </a:extLst>
                </p:cNvPr>
                <p:cNvCxnSpPr>
                  <a:cxnSpLocks/>
                </p:cNvCxnSpPr>
                <p:nvPr/>
              </p:nvCxnSpPr>
              <p:spPr>
                <a:xfrm flipV="1">
                  <a:off x="3512961" y="4235518"/>
                  <a:ext cx="1266593"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7177A78E-2792-4534-241D-A0DFD1293648}"/>
                        </a:ext>
                      </a:extLst>
                    </p:cNvPr>
                    <p:cNvSpPr txBox="1"/>
                    <p:nvPr/>
                  </p:nvSpPr>
                  <p:spPr>
                    <a:xfrm rot="1800000">
                      <a:off x="6666853" y="4330374"/>
                      <a:ext cx="1462059"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03" name="TextBox 102">
                      <a:extLst>
                        <a:ext uri="{FF2B5EF4-FFF2-40B4-BE49-F238E27FC236}">
                          <a16:creationId xmlns:a16="http://schemas.microsoft.com/office/drawing/2014/main" id="{7177A78E-2792-4534-241D-A0DFD1293648}"/>
                        </a:ext>
                      </a:extLst>
                    </p:cNvPr>
                    <p:cNvSpPr txBox="1">
                      <a:spLocks noRot="1" noChangeAspect="1" noMove="1" noResize="1" noEditPoints="1" noAdjustHandles="1" noChangeArrowheads="1" noChangeShapeType="1" noTextEdit="1"/>
                    </p:cNvSpPr>
                    <p:nvPr/>
                  </p:nvSpPr>
                  <p:spPr>
                    <a:xfrm rot="1800000">
                      <a:off x="6666853" y="4330374"/>
                      <a:ext cx="1462059" cy="307777"/>
                    </a:xfrm>
                    <a:prstGeom prst="rect">
                      <a:avLst/>
                    </a:prstGeom>
                    <a:blipFill>
                      <a:blip r:embed="rId15"/>
                      <a:stretch>
                        <a:fillRect/>
                      </a:stretch>
                    </a:blipFill>
                  </p:spPr>
                  <p:txBody>
                    <a:bodyPr/>
                    <a:lstStyle/>
                    <a:p>
                      <a:r>
                        <a:rPr lang="en-US">
                          <a:noFill/>
                        </a:rPr>
                        <a:t> </a:t>
                      </a:r>
                    </a:p>
                  </p:txBody>
                </p:sp>
              </mc:Fallback>
            </mc:AlternateContent>
            <p:cxnSp>
              <p:nvCxnSpPr>
                <p:cNvPr id="104" name="Straight Arrow Connector 103">
                  <a:extLst>
                    <a:ext uri="{FF2B5EF4-FFF2-40B4-BE49-F238E27FC236}">
                      <a16:creationId xmlns:a16="http://schemas.microsoft.com/office/drawing/2014/main" id="{3C423BB9-48E3-094B-989F-375F84CDF006}"/>
                    </a:ext>
                  </a:extLst>
                </p:cNvPr>
                <p:cNvCxnSpPr>
                  <a:cxnSpLocks/>
                </p:cNvCxnSpPr>
                <p:nvPr/>
              </p:nvCxnSpPr>
              <p:spPr>
                <a:xfrm>
                  <a:off x="6663522" y="4224591"/>
                  <a:ext cx="132952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3BCB904E-4D3A-44BC-D8E2-7A04E3E4FC02}"/>
                        </a:ext>
                      </a:extLst>
                    </p:cNvPr>
                    <p:cNvSpPr txBox="1"/>
                    <p:nvPr/>
                  </p:nvSpPr>
                  <p:spPr>
                    <a:xfrm rot="1800000">
                      <a:off x="6045549" y="4605480"/>
                      <a:ext cx="1894852" cy="307777"/>
                    </a:xfrm>
                    <a:prstGeom prst="rect">
                      <a:avLst/>
                    </a:prstGeom>
                    <a:noFill/>
                  </p:spPr>
                  <p:txBody>
                    <a:bodyPr wrap="square">
                      <a:spAutoFit/>
                    </a:bodyPr>
                    <a:lstStyle/>
                    <a:p>
                      <a:pPr algn="ctr"/>
                      <a:r>
                        <a:rPr lang="en-US" sz="1400" dirty="0">
                          <a:solidFill>
                            <a:schemeClr val="accent4"/>
                          </a:solidFill>
                        </a:rPr>
                        <a:t>leader’s pk, if </a:t>
                      </a:r>
                      <a14:m>
                        <m:oMath xmlns:m="http://schemas.openxmlformats.org/officeDocument/2006/math">
                          <m:r>
                            <a:rPr lang="en-US" sz="1400" b="0" i="1" smtClean="0">
                              <a:solidFill>
                                <a:schemeClr val="accent4"/>
                              </a:solidFill>
                              <a:latin typeface="Cambria Math" panose="02040503050406030204" pitchFamily="18" charset="0"/>
                            </a:rPr>
                            <m:t>𝑝𝑐</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𝑝𝑐</m:t>
                          </m:r>
                          <m:r>
                            <a:rPr lang="en-US" sz="1400" b="0" i="1" smtClean="0">
                              <a:solidFill>
                                <a:schemeClr val="accent4"/>
                              </a:solidFill>
                              <a:latin typeface="Cambria Math" panose="02040503050406030204" pitchFamily="18" charset="0"/>
                            </a:rPr>
                            <m:t>′</m:t>
                          </m:r>
                        </m:oMath>
                      </a14:m>
                      <a:r>
                        <a:rPr lang="en-US" sz="1400" dirty="0">
                          <a:solidFill>
                            <a:schemeClr val="accent4"/>
                          </a:solidFill>
                        </a:rPr>
                        <a:t> </a:t>
                      </a:r>
                    </a:p>
                  </p:txBody>
                </p:sp>
              </mc:Choice>
              <mc:Fallback xmlns="">
                <p:sp>
                  <p:nvSpPr>
                    <p:cNvPr id="105" name="TextBox 104">
                      <a:extLst>
                        <a:ext uri="{FF2B5EF4-FFF2-40B4-BE49-F238E27FC236}">
                          <a16:creationId xmlns:a16="http://schemas.microsoft.com/office/drawing/2014/main" id="{3BCB904E-4D3A-44BC-D8E2-7A04E3E4FC02}"/>
                        </a:ext>
                      </a:extLst>
                    </p:cNvPr>
                    <p:cNvSpPr txBox="1">
                      <a:spLocks noRot="1" noChangeAspect="1" noMove="1" noResize="1" noEditPoints="1" noAdjustHandles="1" noChangeArrowheads="1" noChangeShapeType="1" noTextEdit="1"/>
                    </p:cNvSpPr>
                    <p:nvPr/>
                  </p:nvSpPr>
                  <p:spPr>
                    <a:xfrm rot="1800000">
                      <a:off x="6045549" y="4605480"/>
                      <a:ext cx="1894852" cy="307777"/>
                    </a:xfrm>
                    <a:prstGeom prst="rect">
                      <a:avLst/>
                    </a:prstGeom>
                    <a:blipFill>
                      <a:blip r:embed="rId16"/>
                      <a:stretch>
                        <a:fillRect l="-699" b="-1031"/>
                      </a:stretch>
                    </a:blipFill>
                  </p:spPr>
                  <p:txBody>
                    <a:bodyPr/>
                    <a:lstStyle/>
                    <a:p>
                      <a:r>
                        <a:rPr lang="en-US">
                          <a:noFill/>
                        </a:rPr>
                        <a:t> </a:t>
                      </a:r>
                    </a:p>
                  </p:txBody>
                </p:sp>
              </mc:Fallback>
            </mc:AlternateContent>
            <p:cxnSp>
              <p:nvCxnSpPr>
                <p:cNvPr id="106" name="Straight Arrow Connector 105">
                  <a:extLst>
                    <a:ext uri="{FF2B5EF4-FFF2-40B4-BE49-F238E27FC236}">
                      <a16:creationId xmlns:a16="http://schemas.microsoft.com/office/drawing/2014/main" id="{5BFC6367-6437-E1C1-5060-08FE25CF3F41}"/>
                    </a:ext>
                  </a:extLst>
                </p:cNvPr>
                <p:cNvCxnSpPr>
                  <a:cxnSpLocks/>
                </p:cNvCxnSpPr>
                <p:nvPr/>
              </p:nvCxnSpPr>
              <p:spPr>
                <a:xfrm>
                  <a:off x="6419375" y="4235634"/>
                  <a:ext cx="1352356" cy="780782"/>
                </a:xfrm>
                <a:prstGeom prst="straightConnector1">
                  <a:avLst/>
                </a:prstGeom>
                <a:ln w="12700" cmpd="sng">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594E51B-8114-1024-5EC0-F3435C4E37EE}"/>
                        </a:ext>
                      </a:extLst>
                    </p:cNvPr>
                    <p:cNvSpPr txBox="1"/>
                    <p:nvPr/>
                  </p:nvSpPr>
                  <p:spPr>
                    <a:xfrm rot="19520356">
                      <a:off x="3816931" y="4622989"/>
                      <a:ext cx="1432541" cy="523220"/>
                    </a:xfrm>
                    <a:prstGeom prst="rect">
                      <a:avLst/>
                    </a:prstGeom>
                    <a:noFill/>
                  </p:spPr>
                  <p:txBody>
                    <a:bodyPr wrap="square">
                      <a:spAutoFit/>
                    </a:bodyPr>
                    <a:lstStyle/>
                    <a:p>
                      <a:pPr algn="ctr"/>
                      <a:r>
                        <a:rPr lang="en-US" sz="1400" dirty="0">
                          <a:solidFill>
                            <a:schemeClr val="accent4"/>
                          </a:solidFill>
                        </a:rPr>
                        <a:t>participant’s pk, if </a:t>
                      </a:r>
                      <a14:m>
                        <m:oMath xmlns:m="http://schemas.openxmlformats.org/officeDocument/2006/math">
                          <m:r>
                            <a:rPr lang="en-US" sz="1400" i="1">
                              <a:solidFill>
                                <a:schemeClr val="accent4"/>
                              </a:solidFill>
                              <a:latin typeface="Cambria Math" panose="02040503050406030204" pitchFamily="18" charset="0"/>
                            </a:rPr>
                            <m:t>𝑝𝑐</m:t>
                          </m:r>
                          <m:r>
                            <a:rPr lang="en-US" sz="1400" i="1">
                              <a:solidFill>
                                <a:schemeClr val="accent4"/>
                              </a:solidFill>
                              <a:latin typeface="Cambria Math" panose="02040503050406030204" pitchFamily="18" charset="0"/>
                            </a:rPr>
                            <m:t>=</m:t>
                          </m:r>
                          <m:r>
                            <a:rPr lang="en-US" sz="1400" i="1">
                              <a:solidFill>
                                <a:schemeClr val="accent4"/>
                              </a:solidFill>
                              <a:latin typeface="Cambria Math" panose="02040503050406030204" pitchFamily="18" charset="0"/>
                            </a:rPr>
                            <m:t>𝑝𝑐</m:t>
                          </m:r>
                          <m:r>
                            <a:rPr lang="en-US" sz="1400" i="1">
                              <a:solidFill>
                                <a:schemeClr val="accent4"/>
                              </a:solidFill>
                              <a:latin typeface="Cambria Math" panose="02040503050406030204" pitchFamily="18" charset="0"/>
                            </a:rPr>
                            <m:t>′</m:t>
                          </m:r>
                        </m:oMath>
                      </a14:m>
                      <a:r>
                        <a:rPr lang="en-US" sz="1400" dirty="0">
                          <a:solidFill>
                            <a:schemeClr val="accent4"/>
                          </a:solidFill>
                        </a:rPr>
                        <a:t> </a:t>
                      </a:r>
                    </a:p>
                  </p:txBody>
                </p:sp>
              </mc:Choice>
              <mc:Fallback xmlns="">
                <p:sp>
                  <p:nvSpPr>
                    <p:cNvPr id="107" name="TextBox 106">
                      <a:extLst>
                        <a:ext uri="{FF2B5EF4-FFF2-40B4-BE49-F238E27FC236}">
                          <a16:creationId xmlns:a16="http://schemas.microsoft.com/office/drawing/2014/main" id="{5594E51B-8114-1024-5EC0-F3435C4E37EE}"/>
                        </a:ext>
                      </a:extLst>
                    </p:cNvPr>
                    <p:cNvSpPr txBox="1">
                      <a:spLocks noRot="1" noChangeAspect="1" noMove="1" noResize="1" noEditPoints="1" noAdjustHandles="1" noChangeArrowheads="1" noChangeShapeType="1" noTextEdit="1"/>
                    </p:cNvSpPr>
                    <p:nvPr/>
                  </p:nvSpPr>
                  <p:spPr>
                    <a:xfrm rot="19520356">
                      <a:off x="3816931" y="4622989"/>
                      <a:ext cx="1432541" cy="523220"/>
                    </a:xfrm>
                    <a:prstGeom prst="rect">
                      <a:avLst/>
                    </a:prstGeom>
                    <a:blipFill>
                      <a:blip r:embed="rId17"/>
                      <a:stretch>
                        <a:fillRect t="-1010"/>
                      </a:stretch>
                    </a:blipFill>
                  </p:spPr>
                  <p:txBody>
                    <a:bodyPr/>
                    <a:lstStyle/>
                    <a:p>
                      <a:r>
                        <a:rPr lang="en-US">
                          <a:noFill/>
                        </a:rPr>
                        <a:t> </a:t>
                      </a:r>
                    </a:p>
                  </p:txBody>
                </p:sp>
              </mc:Fallback>
            </mc:AlternateContent>
            <p:cxnSp>
              <p:nvCxnSpPr>
                <p:cNvPr id="108" name="Straight Arrow Connector 107">
                  <a:extLst>
                    <a:ext uri="{FF2B5EF4-FFF2-40B4-BE49-F238E27FC236}">
                      <a16:creationId xmlns:a16="http://schemas.microsoft.com/office/drawing/2014/main" id="{55A23DC1-353C-028D-4C80-6C6AF88E1759}"/>
                    </a:ext>
                  </a:extLst>
                </p:cNvPr>
                <p:cNvCxnSpPr>
                  <a:cxnSpLocks/>
                </p:cNvCxnSpPr>
                <p:nvPr/>
              </p:nvCxnSpPr>
              <p:spPr>
                <a:xfrm flipV="1">
                  <a:off x="3690147" y="4281766"/>
                  <a:ext cx="1266593" cy="875747"/>
                </a:xfrm>
                <a:prstGeom prst="straightConnector1">
                  <a:avLst/>
                </a:prstGeom>
                <a:ln w="12700" cmpd="sng">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pic>
        <p:nvPicPr>
          <p:cNvPr id="127" name="Audio 126">
            <a:extLst>
              <a:ext uri="{FF2B5EF4-FFF2-40B4-BE49-F238E27FC236}">
                <a16:creationId xmlns:a16="http://schemas.microsoft.com/office/drawing/2014/main" id="{CE2C5B39-2627-32F1-5795-0D6D83F0A4A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33010453"/>
      </p:ext>
    </p:extLst>
  </p:cSld>
  <p:clrMapOvr>
    <a:masterClrMapping/>
  </p:clrMapOvr>
  <mc:AlternateContent xmlns:mc="http://schemas.openxmlformats.org/markup-compatibility/2006" xmlns:p14="http://schemas.microsoft.com/office/powerpoint/2010/main">
    <mc:Choice Requires="p14">
      <p:transition spd="slow" p14:dur="2000" advTm="17141"/>
    </mc:Choice>
    <mc:Fallback xmlns="">
      <p:transition spd="slow" advTm="17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F1FB-3BEC-63BE-A943-30074B804691}"/>
              </a:ext>
            </a:extLst>
          </p:cNvPr>
          <p:cNvSpPr>
            <a:spLocks noGrp="1"/>
          </p:cNvSpPr>
          <p:nvPr>
            <p:ph type="title"/>
          </p:nvPr>
        </p:nvSpPr>
        <p:spPr>
          <a:xfrm>
            <a:off x="1869441" y="180000"/>
            <a:ext cx="9303384" cy="540000"/>
          </a:xfrm>
        </p:spPr>
        <p:txBody>
          <a:bodyPr/>
          <a:lstStyle/>
          <a:p>
            <a:r>
              <a:rPr lang="en-US" dirty="0"/>
              <a:t>Video Conferencing Apps Are Popular</a:t>
            </a:r>
          </a:p>
        </p:txBody>
      </p:sp>
      <p:sp>
        <p:nvSpPr>
          <p:cNvPr id="4" name="Slide Number Placeholder 3">
            <a:extLst>
              <a:ext uri="{FF2B5EF4-FFF2-40B4-BE49-F238E27FC236}">
                <a16:creationId xmlns:a16="http://schemas.microsoft.com/office/drawing/2014/main" id="{3454C497-6020-F7A2-B22C-BEDBE5448678}"/>
              </a:ext>
            </a:extLst>
          </p:cNvPr>
          <p:cNvSpPr>
            <a:spLocks noGrp="1"/>
          </p:cNvSpPr>
          <p:nvPr>
            <p:ph type="sldNum" sz="quarter" idx="11"/>
          </p:nvPr>
        </p:nvSpPr>
        <p:spPr/>
        <p:txBody>
          <a:bodyPr/>
          <a:lstStyle/>
          <a:p>
            <a:fld id="{52689698-0BB7-BE4D-A8C0-0C9B085F3959}" type="slidenum">
              <a:rPr lang="de-DE" smtClean="0"/>
              <a:pPr/>
              <a:t>2</a:t>
            </a:fld>
            <a:endParaRPr lang="de-DE" dirty="0"/>
          </a:p>
        </p:txBody>
      </p:sp>
      <p:pic>
        <p:nvPicPr>
          <p:cNvPr id="1026" name="Picture 2">
            <a:extLst>
              <a:ext uri="{FF2B5EF4-FFF2-40B4-BE49-F238E27FC236}">
                <a16:creationId xmlns:a16="http://schemas.microsoft.com/office/drawing/2014/main" id="{01222DBE-2CD2-8816-32D0-513B15AB0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524" y="1371117"/>
            <a:ext cx="8231530" cy="4115765"/>
          </a:xfrm>
          <a:prstGeom prst="rect">
            <a:avLst/>
          </a:prstGeom>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6" descr="Zoom logo transparent PNG 22289668 PNG">
            <a:extLst>
              <a:ext uri="{FF2B5EF4-FFF2-40B4-BE49-F238E27FC236}">
                <a16:creationId xmlns:a16="http://schemas.microsoft.com/office/drawing/2014/main" id="{897AE3E9-8C21-86A9-FA2B-EE3C69CE6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568" y="3564596"/>
            <a:ext cx="2655725" cy="2655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dentity Security für Microsoft Teams | SailPoint">
            <a:extLst>
              <a:ext uri="{FF2B5EF4-FFF2-40B4-BE49-F238E27FC236}">
                <a16:creationId xmlns:a16="http://schemas.microsoft.com/office/drawing/2014/main" id="{37BC373E-9D0D-9944-E276-D2C52CD3AF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72" y="2943025"/>
            <a:ext cx="2163502" cy="865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C5A508-0717-0D00-C3D0-78A1FE0512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946" y="1497991"/>
            <a:ext cx="2481364" cy="9474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merican Friends of Tel Aviv University - YouTube">
            <a:extLst>
              <a:ext uri="{FF2B5EF4-FFF2-40B4-BE49-F238E27FC236}">
                <a16:creationId xmlns:a16="http://schemas.microsoft.com/office/drawing/2014/main" id="{43F50EE8-1D21-32BB-5820-F21908B087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36" name="Audio 35">
            <a:extLst>
              <a:ext uri="{FF2B5EF4-FFF2-40B4-BE49-F238E27FC236}">
                <a16:creationId xmlns:a16="http://schemas.microsoft.com/office/drawing/2014/main" id="{20971B5C-54F8-9025-6513-450DD9A82B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64795261"/>
      </p:ext>
    </p:extLst>
  </p:cSld>
  <p:clrMapOvr>
    <a:masterClrMapping/>
  </p:clrMapOvr>
  <mc:AlternateContent xmlns:mc="http://schemas.openxmlformats.org/markup-compatibility/2006" xmlns:p14="http://schemas.microsoft.com/office/powerpoint/2010/main">
    <mc:Choice Requires="p14">
      <p:transition spd="slow" p14:dur="2000" advTm="20458"/>
    </mc:Choice>
    <mc:Fallback xmlns="">
      <p:transition spd="slow" advTm="2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20</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8"/>
            <a:ext cx="11271908" cy="5326291"/>
          </a:xfrm>
        </p:spPr>
        <p:txBody>
          <a:bodyPr>
            <a:normAutofit/>
          </a:bodyPr>
          <a:lstStyle/>
          <a:p>
            <a:r>
              <a:rPr lang="en-US" b="1" dirty="0"/>
              <a:t>Zoom suggests:</a:t>
            </a:r>
          </a:p>
          <a:p>
            <a:pPr lvl="1"/>
            <a:r>
              <a:rPr lang="en-US" dirty="0"/>
              <a:t>group members to read a security code that is</a:t>
            </a:r>
          </a:p>
          <a:p>
            <a:pPr marL="360000" lvl="1" indent="0">
              <a:buNone/>
            </a:pPr>
            <a:r>
              <a:rPr lang="en-US" dirty="0"/>
              <a:t>	related to leader’s public keys</a:t>
            </a:r>
          </a:p>
          <a:p>
            <a:pPr marL="360000" lvl="1" indent="0">
              <a:buNone/>
            </a:pPr>
            <a:endParaRPr lang="en-US" sz="700" b="1" dirty="0"/>
          </a:p>
          <a:p>
            <a:pPr marL="360000" lvl="1" indent="0">
              <a:buNone/>
            </a:pPr>
            <a:endParaRPr lang="en-US" b="1" dirty="0"/>
          </a:p>
          <a:p>
            <a:pPr marL="720000" lvl="2" indent="0">
              <a:buNone/>
            </a:pPr>
            <a:endParaRPr lang="en-US"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8CF8E26-B501-FF4A-1EDE-0EF5C1730A5B}"/>
              </a:ext>
            </a:extLst>
          </p:cNvPr>
          <p:cNvPicPr>
            <a:picLocks noChangeAspect="1"/>
          </p:cNvPicPr>
          <p:nvPr/>
        </p:nvPicPr>
        <p:blipFill>
          <a:blip r:embed="rId6"/>
          <a:stretch>
            <a:fillRect/>
          </a:stretch>
        </p:blipFill>
        <p:spPr>
          <a:xfrm>
            <a:off x="7606935" y="720000"/>
            <a:ext cx="4394284" cy="1816867"/>
          </a:xfrm>
          <a:prstGeom prst="rect">
            <a:avLst/>
          </a:prstGeom>
        </p:spPr>
      </p:pic>
      <p:pic>
        <p:nvPicPr>
          <p:cNvPr id="12" name="Audio 11">
            <a:extLst>
              <a:ext uri="{FF2B5EF4-FFF2-40B4-BE49-F238E27FC236}">
                <a16:creationId xmlns:a16="http://schemas.microsoft.com/office/drawing/2014/main" id="{8C22E1E7-24F9-1328-11DA-4A08CE4486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5739702"/>
      </p:ext>
    </p:extLst>
  </p:cSld>
  <p:clrMapOvr>
    <a:masterClrMapping/>
  </p:clrMapOvr>
  <mc:AlternateContent xmlns:mc="http://schemas.openxmlformats.org/markup-compatibility/2006" xmlns:p14="http://schemas.microsoft.com/office/powerpoint/2010/main">
    <mc:Choice Requires="p14">
      <p:transition spd="slow" p14:dur="2000" advTm="23573"/>
    </mc:Choice>
    <mc:Fallback xmlns="">
      <p:transition spd="slow" advTm="23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21</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8"/>
            <a:ext cx="11271908" cy="5326291"/>
          </a:xfrm>
        </p:spPr>
        <p:txBody>
          <a:bodyPr>
            <a:normAutofit/>
          </a:bodyPr>
          <a:lstStyle/>
          <a:p>
            <a:r>
              <a:rPr lang="en-US" b="1" dirty="0"/>
              <a:t>Zoom suggests:</a:t>
            </a:r>
          </a:p>
          <a:p>
            <a:pPr lvl="1"/>
            <a:r>
              <a:rPr lang="en-US" dirty="0"/>
              <a:t>group members to read a security code that is</a:t>
            </a:r>
          </a:p>
          <a:p>
            <a:pPr marL="360000" lvl="1" indent="0">
              <a:buNone/>
            </a:pPr>
            <a:r>
              <a:rPr lang="en-US" dirty="0"/>
              <a:t>	related to leader’s public keys</a:t>
            </a:r>
          </a:p>
          <a:p>
            <a:pPr marL="360000" lvl="1" indent="0">
              <a:buNone/>
            </a:pPr>
            <a:endParaRPr lang="en-US" sz="700" b="1" dirty="0"/>
          </a:p>
          <a:p>
            <a:pPr marL="360000" lvl="1" indent="0">
              <a:buNone/>
            </a:pPr>
            <a:endParaRPr lang="en-US" b="1" dirty="0"/>
          </a:p>
          <a:p>
            <a:r>
              <a:rPr lang="en-US" b="1" dirty="0"/>
              <a:t>VOICE-ZEUS Attack against Zoom [AS23]: </a:t>
            </a:r>
          </a:p>
          <a:p>
            <a:pPr lvl="1"/>
            <a:r>
              <a:rPr lang="en-US" dirty="0"/>
              <a:t>Proposed a novel </a:t>
            </a:r>
            <a:r>
              <a:rPr lang="en-US" i="1" u="sng" dirty="0"/>
              <a:t>voice impersonation attack</a:t>
            </a:r>
            <a:r>
              <a:rPr lang="en-US" dirty="0"/>
              <a:t>: Recorded voice of a victim can be used to generate an artificial voice that reads </a:t>
            </a:r>
            <a:r>
              <a:rPr lang="en-US" i="1" u="sng" dirty="0"/>
              <a:t>new</a:t>
            </a:r>
            <a:r>
              <a:rPr lang="en-US" dirty="0"/>
              <a:t> security codes</a:t>
            </a:r>
          </a:p>
          <a:p>
            <a:pPr marL="720000" lvl="2" indent="0">
              <a:buNone/>
            </a:pPr>
            <a:endParaRPr lang="en-US" dirty="0"/>
          </a:p>
          <a:p>
            <a:pPr marL="720000" lvl="2" indent="0">
              <a:buNone/>
            </a:pPr>
            <a:endParaRPr lang="en-US" dirty="0"/>
          </a:p>
          <a:p>
            <a:pPr marL="720000" lvl="2" indent="0">
              <a:buNone/>
            </a:pPr>
            <a:endParaRPr lang="en-US" sz="3200" dirty="0"/>
          </a:p>
          <a:p>
            <a:pPr marL="720000" lvl="2" indent="0">
              <a:buNone/>
            </a:pPr>
            <a:endParaRPr lang="en-US"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FBBFE0-4230-0586-BB08-710F2A68F018}"/>
              </a:ext>
            </a:extLst>
          </p:cNvPr>
          <p:cNvSpPr txBox="1"/>
          <p:nvPr/>
        </p:nvSpPr>
        <p:spPr>
          <a:xfrm>
            <a:off x="1668171" y="4400156"/>
            <a:ext cx="8855658" cy="707886"/>
          </a:xfrm>
          <a:prstGeom prst="rect">
            <a:avLst/>
          </a:prstGeom>
          <a:noFill/>
        </p:spPr>
        <p:txBody>
          <a:bodyPr wrap="square" rtlCol="0">
            <a:spAutoFit/>
          </a:bodyPr>
          <a:lstStyle/>
          <a:p>
            <a:pPr algn="ctr"/>
            <a:r>
              <a:rPr lang="en-US" sz="2000" b="0" i="1" dirty="0">
                <a:latin typeface="Montserrat" pitchFamily="2" charset="77"/>
              </a:rPr>
              <a:t>“To mitigate these risks, stronger security measures are necessary during the group authentication ceremony in Zoom” [AS23]</a:t>
            </a:r>
          </a:p>
        </p:txBody>
      </p:sp>
      <p:pic>
        <p:nvPicPr>
          <p:cNvPr id="8" name="Picture 7">
            <a:extLst>
              <a:ext uri="{FF2B5EF4-FFF2-40B4-BE49-F238E27FC236}">
                <a16:creationId xmlns:a16="http://schemas.microsoft.com/office/drawing/2014/main" id="{CB5C3CB0-0B1F-6DDE-2A3C-5A11F8510E2D}"/>
              </a:ext>
            </a:extLst>
          </p:cNvPr>
          <p:cNvPicPr>
            <a:picLocks noChangeAspect="1"/>
          </p:cNvPicPr>
          <p:nvPr/>
        </p:nvPicPr>
        <p:blipFill>
          <a:blip r:embed="rId4"/>
          <a:stretch>
            <a:fillRect/>
          </a:stretch>
        </p:blipFill>
        <p:spPr>
          <a:xfrm>
            <a:off x="7606935" y="720000"/>
            <a:ext cx="4394284" cy="1816867"/>
          </a:xfrm>
          <a:prstGeom prst="rect">
            <a:avLst/>
          </a:prstGeom>
        </p:spPr>
      </p:pic>
    </p:spTree>
    <p:extLst>
      <p:ext uri="{BB962C8B-B14F-4D97-AF65-F5344CB8AC3E}">
        <p14:creationId xmlns:p14="http://schemas.microsoft.com/office/powerpoint/2010/main" val="337959590"/>
      </p:ext>
    </p:extLst>
  </p:cSld>
  <p:clrMapOvr>
    <a:masterClrMapping/>
  </p:clrMapOvr>
  <mc:AlternateContent xmlns:mc="http://schemas.openxmlformats.org/markup-compatibility/2006" xmlns:p14="http://schemas.microsoft.com/office/powerpoint/2010/main">
    <mc:Choice Requires="p14">
      <p:transition spd="slow" p14:dur="2000" advTm="25776"/>
    </mc:Choice>
    <mc:Fallback xmlns="">
      <p:transition spd="slow" advTm="2577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22</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8"/>
            <a:ext cx="11271908" cy="5326291"/>
          </a:xfrm>
        </p:spPr>
        <p:txBody>
          <a:bodyPr>
            <a:normAutofit/>
          </a:bodyPr>
          <a:lstStyle/>
          <a:p>
            <a:r>
              <a:rPr lang="en-US" b="1" dirty="0"/>
              <a:t>Zoom suggests:</a:t>
            </a:r>
          </a:p>
          <a:p>
            <a:pPr lvl="1"/>
            <a:r>
              <a:rPr lang="en-US" dirty="0"/>
              <a:t>group members to read a security code that is</a:t>
            </a:r>
          </a:p>
          <a:p>
            <a:pPr marL="360000" lvl="1" indent="0">
              <a:buNone/>
            </a:pPr>
            <a:r>
              <a:rPr lang="en-US" dirty="0"/>
              <a:t>	related to leader’s public keys</a:t>
            </a:r>
          </a:p>
          <a:p>
            <a:pPr marL="360000" lvl="1" indent="0">
              <a:buNone/>
            </a:pPr>
            <a:endParaRPr lang="en-US" sz="700" b="1" dirty="0"/>
          </a:p>
          <a:p>
            <a:pPr marL="360000" lvl="1" indent="0">
              <a:buNone/>
            </a:pPr>
            <a:endParaRPr lang="en-US" b="1" dirty="0"/>
          </a:p>
          <a:p>
            <a:r>
              <a:rPr lang="en-US" b="1" dirty="0"/>
              <a:t>VOICE-ZEUS Attack against Zoom [AS23]: </a:t>
            </a:r>
          </a:p>
          <a:p>
            <a:pPr lvl="1"/>
            <a:r>
              <a:rPr lang="en-US" dirty="0"/>
              <a:t>Proposed a novel </a:t>
            </a:r>
            <a:r>
              <a:rPr lang="en-US" i="1" u="sng" dirty="0"/>
              <a:t>voice impersonation attack</a:t>
            </a:r>
            <a:r>
              <a:rPr lang="en-US" dirty="0"/>
              <a:t>: Recorded voice of a victim can be used to generate an artificial voice that reads </a:t>
            </a:r>
            <a:r>
              <a:rPr lang="en-US" i="1" u="sng" dirty="0"/>
              <a:t>new</a:t>
            </a:r>
            <a:r>
              <a:rPr lang="en-US" dirty="0"/>
              <a:t> security codes</a:t>
            </a:r>
          </a:p>
          <a:p>
            <a:pPr marL="720000" lvl="2" indent="0">
              <a:buNone/>
            </a:pPr>
            <a:endParaRPr lang="en-US" dirty="0"/>
          </a:p>
          <a:p>
            <a:pPr marL="720000" lvl="2" indent="0">
              <a:buNone/>
            </a:pPr>
            <a:endParaRPr lang="en-US" dirty="0"/>
          </a:p>
          <a:p>
            <a:pPr marL="720000" lvl="2" indent="0">
              <a:buNone/>
            </a:pPr>
            <a:endParaRPr lang="en-US" sz="3200" dirty="0"/>
          </a:p>
          <a:p>
            <a:pPr marL="270900" indent="-342900"/>
            <a:r>
              <a:rPr lang="en-US" b="1" dirty="0"/>
              <a:t>Conclusion:</a:t>
            </a:r>
            <a:r>
              <a:rPr lang="en-US" dirty="0"/>
              <a:t> Zoom is conjectured to be </a:t>
            </a:r>
            <a:r>
              <a:rPr lang="en-US" i="1" u="sng" dirty="0"/>
              <a:t>insecure</a:t>
            </a:r>
            <a:r>
              <a:rPr lang="en-US" dirty="0"/>
              <a:t> against (fully) </a:t>
            </a:r>
            <a:r>
              <a:rPr lang="en-US" i="1" u="sng" dirty="0"/>
              <a:t>malicious</a:t>
            </a:r>
            <a:r>
              <a:rPr lang="en-US" dirty="0"/>
              <a:t> servers</a:t>
            </a:r>
          </a:p>
          <a:p>
            <a:pPr marL="720000" lvl="2" indent="0">
              <a:buNone/>
            </a:pPr>
            <a:endParaRPr lang="en-US"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FBBFE0-4230-0586-BB08-710F2A68F018}"/>
              </a:ext>
            </a:extLst>
          </p:cNvPr>
          <p:cNvSpPr txBox="1"/>
          <p:nvPr/>
        </p:nvSpPr>
        <p:spPr>
          <a:xfrm>
            <a:off x="1668171" y="4400156"/>
            <a:ext cx="8855658" cy="707886"/>
          </a:xfrm>
          <a:prstGeom prst="rect">
            <a:avLst/>
          </a:prstGeom>
          <a:noFill/>
        </p:spPr>
        <p:txBody>
          <a:bodyPr wrap="square" rtlCol="0">
            <a:spAutoFit/>
          </a:bodyPr>
          <a:lstStyle/>
          <a:p>
            <a:pPr algn="ctr"/>
            <a:r>
              <a:rPr lang="en-US" sz="2000" b="0" i="1" dirty="0">
                <a:latin typeface="Montserrat" pitchFamily="2" charset="77"/>
              </a:rPr>
              <a:t>“To mitigate these risks, stronger security measures are necessary during the group authentication ceremony in Zoom” [AS23]</a:t>
            </a:r>
          </a:p>
        </p:txBody>
      </p:sp>
      <p:pic>
        <p:nvPicPr>
          <p:cNvPr id="8" name="Picture 7">
            <a:extLst>
              <a:ext uri="{FF2B5EF4-FFF2-40B4-BE49-F238E27FC236}">
                <a16:creationId xmlns:a16="http://schemas.microsoft.com/office/drawing/2014/main" id="{AD10A2E6-0235-5AA5-AE2A-F5C80ACDC886}"/>
              </a:ext>
            </a:extLst>
          </p:cNvPr>
          <p:cNvPicPr>
            <a:picLocks noChangeAspect="1"/>
          </p:cNvPicPr>
          <p:nvPr/>
        </p:nvPicPr>
        <p:blipFill>
          <a:blip r:embed="rId6"/>
          <a:stretch>
            <a:fillRect/>
          </a:stretch>
        </p:blipFill>
        <p:spPr>
          <a:xfrm>
            <a:off x="7606935" y="720000"/>
            <a:ext cx="4394284" cy="1816867"/>
          </a:xfrm>
          <a:prstGeom prst="rect">
            <a:avLst/>
          </a:prstGeom>
        </p:spPr>
      </p:pic>
      <p:pic>
        <p:nvPicPr>
          <p:cNvPr id="51" name="Audio 50">
            <a:extLst>
              <a:ext uri="{FF2B5EF4-FFF2-40B4-BE49-F238E27FC236}">
                <a16:creationId xmlns:a16="http://schemas.microsoft.com/office/drawing/2014/main" id="{3BADAAD8-B0F9-B35B-BF1D-B2F59B9490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27603012"/>
      </p:ext>
    </p:extLst>
  </p:cSld>
  <p:clrMapOvr>
    <a:masterClrMapping/>
  </p:clrMapOvr>
  <mc:AlternateContent xmlns:mc="http://schemas.openxmlformats.org/markup-compatibility/2006" xmlns:p14="http://schemas.microsoft.com/office/powerpoint/2010/main">
    <mc:Choice Requires="p14">
      <p:transition spd="slow" p14:dur="2000" advTm="9258"/>
    </mc:Choice>
    <mc:Fallback xmlns="">
      <p:transition spd="slow" advTm="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Main Contribution and Outline</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23</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800"/>
            <a:ext cx="11271908" cy="1266858"/>
          </a:xfrm>
        </p:spPr>
        <p:txBody>
          <a:bodyPr>
            <a:normAutofit/>
          </a:bodyPr>
          <a:lstStyle/>
          <a:p>
            <a:r>
              <a:rPr lang="en-US" b="1" dirty="0"/>
              <a:t>Our main contribution is:</a:t>
            </a:r>
          </a:p>
          <a:p>
            <a:pPr lvl="1"/>
            <a:r>
              <a:rPr lang="en-US" dirty="0"/>
              <a:t>to improve Zoom’s security against </a:t>
            </a:r>
            <a:r>
              <a:rPr lang="en-US" i="1" u="sng" dirty="0"/>
              <a:t>malicious servers</a:t>
            </a:r>
            <a:endParaRPr lang="en-US" dirty="0">
              <a:solidFill>
                <a:schemeClr val="bg1"/>
              </a:solidFill>
            </a:endParaRPr>
          </a:p>
          <a:p>
            <a:pPr lvl="1"/>
            <a:r>
              <a:rPr lang="en-US" dirty="0"/>
              <a:t>achieved by reusing passcodes in a better way!</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D68C356B-D201-0374-C5D7-E177252A8CB5}"/>
              </a:ext>
            </a:extLst>
          </p:cNvPr>
          <p:cNvGrpSpPr/>
          <p:nvPr/>
        </p:nvGrpSpPr>
        <p:grpSpPr>
          <a:xfrm>
            <a:off x="7441601" y="5305600"/>
            <a:ext cx="2215730" cy="1477011"/>
            <a:chOff x="5858113" y="3033538"/>
            <a:chExt cx="2215730" cy="1477011"/>
          </a:xfrm>
        </p:grpSpPr>
        <p:grpSp>
          <p:nvGrpSpPr>
            <p:cNvPr id="72" name="Group 71">
              <a:extLst>
                <a:ext uri="{FF2B5EF4-FFF2-40B4-BE49-F238E27FC236}">
                  <a16:creationId xmlns:a16="http://schemas.microsoft.com/office/drawing/2014/main" id="{2A8E66D7-68CC-3AE7-2129-4DD82EB953E5}"/>
                </a:ext>
              </a:extLst>
            </p:cNvPr>
            <p:cNvGrpSpPr/>
            <p:nvPr/>
          </p:nvGrpSpPr>
          <p:grpSpPr>
            <a:xfrm>
              <a:off x="6975267" y="3033538"/>
              <a:ext cx="1098576" cy="540000"/>
              <a:chOff x="7435609" y="2815511"/>
              <a:chExt cx="1542130" cy="758027"/>
            </a:xfrm>
          </p:grpSpPr>
          <p:pic>
            <p:nvPicPr>
              <p:cNvPr id="84" name="Graphic 83" descr="Male profile outline">
                <a:extLst>
                  <a:ext uri="{FF2B5EF4-FFF2-40B4-BE49-F238E27FC236}">
                    <a16:creationId xmlns:a16="http://schemas.microsoft.com/office/drawing/2014/main" id="{CD3938B1-0E19-8D60-4C60-B01F5887D3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5609" y="2815511"/>
                <a:ext cx="758027" cy="758027"/>
              </a:xfrm>
              <a:prstGeom prst="rect">
                <a:avLst/>
              </a:prstGeom>
            </p:spPr>
          </p:pic>
          <p:pic>
            <p:nvPicPr>
              <p:cNvPr id="85" name="Graphic 84" descr="Male profile outline">
                <a:extLst>
                  <a:ext uri="{FF2B5EF4-FFF2-40B4-BE49-F238E27FC236}">
                    <a16:creationId xmlns:a16="http://schemas.microsoft.com/office/drawing/2014/main" id="{0C624E23-0171-016A-F5C1-E3B12ABA65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712" y="2815511"/>
                <a:ext cx="758027" cy="758027"/>
              </a:xfrm>
              <a:prstGeom prst="rect">
                <a:avLst/>
              </a:prstGeom>
            </p:spPr>
          </p:pic>
        </p:grpSp>
        <p:grpSp>
          <p:nvGrpSpPr>
            <p:cNvPr id="73" name="Group 72">
              <a:extLst>
                <a:ext uri="{FF2B5EF4-FFF2-40B4-BE49-F238E27FC236}">
                  <a16:creationId xmlns:a16="http://schemas.microsoft.com/office/drawing/2014/main" id="{068AAE16-FC61-2E4D-5E94-9ECD1A604ABD}"/>
                </a:ext>
              </a:extLst>
            </p:cNvPr>
            <p:cNvGrpSpPr/>
            <p:nvPr/>
          </p:nvGrpSpPr>
          <p:grpSpPr>
            <a:xfrm>
              <a:off x="5858113" y="3502043"/>
              <a:ext cx="2215729" cy="540000"/>
              <a:chOff x="5867401" y="2815511"/>
              <a:chExt cx="3110338" cy="758027"/>
            </a:xfrm>
          </p:grpSpPr>
          <p:pic>
            <p:nvPicPr>
              <p:cNvPr id="79" name="Graphic 78" descr="Male profile outline">
                <a:extLst>
                  <a:ext uri="{FF2B5EF4-FFF2-40B4-BE49-F238E27FC236}">
                    <a16:creationId xmlns:a16="http://schemas.microsoft.com/office/drawing/2014/main" id="{D72FEC85-FC15-B4ED-60DD-D5EAE45E5B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7401" y="2815511"/>
                <a:ext cx="758027" cy="758027"/>
              </a:xfrm>
              <a:prstGeom prst="rect">
                <a:avLst/>
              </a:prstGeom>
            </p:spPr>
          </p:pic>
          <p:pic>
            <p:nvPicPr>
              <p:cNvPr id="80" name="Graphic 79" descr="Male profile outline">
                <a:extLst>
                  <a:ext uri="{FF2B5EF4-FFF2-40B4-BE49-F238E27FC236}">
                    <a16:creationId xmlns:a16="http://schemas.microsoft.com/office/drawing/2014/main" id="{A3AE20B1-7B96-1CEE-8A5A-4CA4A138B9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1505" y="2815511"/>
                <a:ext cx="758027" cy="758027"/>
              </a:xfrm>
              <a:prstGeom prst="rect">
                <a:avLst/>
              </a:prstGeom>
            </p:spPr>
          </p:pic>
          <p:pic>
            <p:nvPicPr>
              <p:cNvPr id="81" name="Graphic 80" descr="Male profile outline">
                <a:extLst>
                  <a:ext uri="{FF2B5EF4-FFF2-40B4-BE49-F238E27FC236}">
                    <a16:creationId xmlns:a16="http://schemas.microsoft.com/office/drawing/2014/main" id="{96AFFFE2-FBC3-64CC-520D-4DEC684B19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712" y="2815511"/>
                <a:ext cx="758027" cy="758027"/>
              </a:xfrm>
              <a:prstGeom prst="rect">
                <a:avLst/>
              </a:prstGeom>
            </p:spPr>
          </p:pic>
        </p:grpSp>
        <p:grpSp>
          <p:nvGrpSpPr>
            <p:cNvPr id="74" name="Group 73">
              <a:extLst>
                <a:ext uri="{FF2B5EF4-FFF2-40B4-BE49-F238E27FC236}">
                  <a16:creationId xmlns:a16="http://schemas.microsoft.com/office/drawing/2014/main" id="{5634242E-21B5-0A53-0663-EEC046C546BB}"/>
                </a:ext>
              </a:extLst>
            </p:cNvPr>
            <p:cNvGrpSpPr/>
            <p:nvPr/>
          </p:nvGrpSpPr>
          <p:grpSpPr>
            <a:xfrm>
              <a:off x="5858113" y="3970549"/>
              <a:ext cx="2215729" cy="540000"/>
              <a:chOff x="5867401" y="2815511"/>
              <a:chExt cx="3110338" cy="758027"/>
            </a:xfrm>
          </p:grpSpPr>
          <p:pic>
            <p:nvPicPr>
              <p:cNvPr id="75" name="Graphic 74" descr="Male profile outline">
                <a:extLst>
                  <a:ext uri="{FF2B5EF4-FFF2-40B4-BE49-F238E27FC236}">
                    <a16:creationId xmlns:a16="http://schemas.microsoft.com/office/drawing/2014/main" id="{508B25F8-1AD8-DE38-46E0-527DAA26DE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7401" y="2815511"/>
                <a:ext cx="758027" cy="758027"/>
              </a:xfrm>
              <a:prstGeom prst="rect">
                <a:avLst/>
              </a:prstGeom>
            </p:spPr>
          </p:pic>
          <p:pic>
            <p:nvPicPr>
              <p:cNvPr id="76" name="Graphic 75" descr="Male profile outline">
                <a:extLst>
                  <a:ext uri="{FF2B5EF4-FFF2-40B4-BE49-F238E27FC236}">
                    <a16:creationId xmlns:a16="http://schemas.microsoft.com/office/drawing/2014/main" id="{239039B7-662D-7763-72C2-DAF9E420F4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1505" y="2815511"/>
                <a:ext cx="758027" cy="758027"/>
              </a:xfrm>
              <a:prstGeom prst="rect">
                <a:avLst/>
              </a:prstGeom>
            </p:spPr>
          </p:pic>
          <p:pic>
            <p:nvPicPr>
              <p:cNvPr id="77" name="Graphic 76" descr="Male profile outline">
                <a:extLst>
                  <a:ext uri="{FF2B5EF4-FFF2-40B4-BE49-F238E27FC236}">
                    <a16:creationId xmlns:a16="http://schemas.microsoft.com/office/drawing/2014/main" id="{3F1BD8D1-8BFA-C9F2-47CD-E958285245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5609" y="2815511"/>
                <a:ext cx="758027" cy="758027"/>
              </a:xfrm>
              <a:prstGeom prst="rect">
                <a:avLst/>
              </a:prstGeom>
            </p:spPr>
          </p:pic>
          <p:pic>
            <p:nvPicPr>
              <p:cNvPr id="78" name="Graphic 77" descr="Male profile outline">
                <a:extLst>
                  <a:ext uri="{FF2B5EF4-FFF2-40B4-BE49-F238E27FC236}">
                    <a16:creationId xmlns:a16="http://schemas.microsoft.com/office/drawing/2014/main" id="{5E03DC93-AF9A-FF85-0FAE-D4390FE6D1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712" y="2815511"/>
                <a:ext cx="758027" cy="758027"/>
              </a:xfrm>
              <a:prstGeom prst="rect">
                <a:avLst/>
              </a:prstGeom>
            </p:spPr>
          </p:pic>
        </p:grpSp>
      </p:grpSp>
      <p:grpSp>
        <p:nvGrpSpPr>
          <p:cNvPr id="54" name="Group 53">
            <a:extLst>
              <a:ext uri="{FF2B5EF4-FFF2-40B4-BE49-F238E27FC236}">
                <a16:creationId xmlns:a16="http://schemas.microsoft.com/office/drawing/2014/main" id="{D16D4098-1DA0-4CB9-CB02-50CC3E019809}"/>
              </a:ext>
            </a:extLst>
          </p:cNvPr>
          <p:cNvGrpSpPr/>
          <p:nvPr/>
        </p:nvGrpSpPr>
        <p:grpSpPr>
          <a:xfrm>
            <a:off x="3868056" y="5558636"/>
            <a:ext cx="3044051" cy="307777"/>
            <a:chOff x="4137746" y="2617834"/>
            <a:chExt cx="885419" cy="307777"/>
          </a:xfrm>
        </p:grpSpPr>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2E49236-925A-626C-5812-327CD6DB44B8}"/>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70" name="TextBox 69">
                  <a:extLst>
                    <a:ext uri="{FF2B5EF4-FFF2-40B4-BE49-F238E27FC236}">
                      <a16:creationId xmlns:a16="http://schemas.microsoft.com/office/drawing/2014/main" id="{72E49236-925A-626C-5812-327CD6DB44B8}"/>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0"/>
                  <a:stretch>
                    <a:fillRect t="-4000" b="-20000"/>
                  </a:stretch>
                </a:blipFill>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87E99620-8873-DD70-D449-36549CAF700F}"/>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9399D08-F139-6EA7-01D7-FA16AA110241}"/>
              </a:ext>
            </a:extLst>
          </p:cNvPr>
          <p:cNvGrpSpPr/>
          <p:nvPr/>
        </p:nvGrpSpPr>
        <p:grpSpPr>
          <a:xfrm>
            <a:off x="3868056" y="6037314"/>
            <a:ext cx="3044051" cy="307777"/>
            <a:chOff x="4137746" y="2617834"/>
            <a:chExt cx="885419" cy="307777"/>
          </a:xfrm>
        </p:grpSpPr>
        <p:sp>
          <p:nvSpPr>
            <p:cNvPr id="64" name="TextBox 63">
              <a:extLst>
                <a:ext uri="{FF2B5EF4-FFF2-40B4-BE49-F238E27FC236}">
                  <a16:creationId xmlns:a16="http://schemas.microsoft.com/office/drawing/2014/main" id="{05A4C647-CA3F-926D-9204-6A0D74672B85}"/>
                </a:ext>
              </a:extLst>
            </p:cNvPr>
            <p:cNvSpPr txBox="1"/>
            <p:nvPr/>
          </p:nvSpPr>
          <p:spPr>
            <a:xfrm>
              <a:off x="4137746" y="2617834"/>
              <a:ext cx="885418" cy="307777"/>
            </a:xfrm>
            <a:prstGeom prst="rect">
              <a:avLst/>
            </a:prstGeom>
            <a:noFill/>
          </p:spPr>
          <p:txBody>
            <a:bodyPr wrap="square">
              <a:spAutoFit/>
            </a:bodyPr>
            <a:lstStyle/>
            <a:p>
              <a:pPr algn="ctr"/>
              <a:r>
                <a:rPr lang="en-US" sz="1400" b="1" dirty="0">
                  <a:solidFill>
                    <a:schemeClr val="accent4"/>
                  </a:solidFill>
                </a:rPr>
                <a:t>Talk in the meeting room</a:t>
              </a:r>
            </a:p>
          </p:txBody>
        </p:sp>
        <p:cxnSp>
          <p:nvCxnSpPr>
            <p:cNvPr id="65" name="Straight Arrow Connector 64">
              <a:extLst>
                <a:ext uri="{FF2B5EF4-FFF2-40B4-BE49-F238E27FC236}">
                  <a16:creationId xmlns:a16="http://schemas.microsoft.com/office/drawing/2014/main" id="{FE018F91-CE71-5011-7A67-2E0447ADAEA1}"/>
                </a:ext>
              </a:extLst>
            </p:cNvPr>
            <p:cNvCxnSpPr>
              <a:cxnSpLocks/>
            </p:cNvCxnSpPr>
            <p:nvPr/>
          </p:nvCxnSpPr>
          <p:spPr>
            <a:xfrm>
              <a:off x="4162223" y="2924774"/>
              <a:ext cx="860942" cy="0"/>
            </a:xfrm>
            <a:prstGeom prst="straightConnector1">
              <a:avLst/>
            </a:prstGeom>
            <a:ln w="25400" cmpd="sng">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51" name="Graphic 50" descr="Devil face with solid fill with solid fill">
            <a:extLst>
              <a:ext uri="{FF2B5EF4-FFF2-40B4-BE49-F238E27FC236}">
                <a16:creationId xmlns:a16="http://schemas.microsoft.com/office/drawing/2014/main" id="{70C24973-9592-9817-91E1-4819CA3671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99442" y="3713168"/>
            <a:ext cx="889696" cy="889696"/>
          </a:xfrm>
          <a:prstGeom prst="rect">
            <a:avLst/>
          </a:prstGeom>
        </p:spPr>
      </p:pic>
      <p:pic>
        <p:nvPicPr>
          <p:cNvPr id="49" name="Graphic 48" descr="Devil face with solid fill with solid fill">
            <a:extLst>
              <a:ext uri="{FF2B5EF4-FFF2-40B4-BE49-F238E27FC236}">
                <a16:creationId xmlns:a16="http://schemas.microsoft.com/office/drawing/2014/main" id="{0F69302F-A096-5DC4-EDA3-CB8123D6E9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10632" y="5859047"/>
            <a:ext cx="429293" cy="429293"/>
          </a:xfrm>
          <a:prstGeom prst="rect">
            <a:avLst/>
          </a:prstGeom>
        </p:spPr>
      </p:pic>
      <p:pic>
        <p:nvPicPr>
          <p:cNvPr id="12" name="Graphic 11" descr="No sign outline">
            <a:extLst>
              <a:ext uri="{FF2B5EF4-FFF2-40B4-BE49-F238E27FC236}">
                <a16:creationId xmlns:a16="http://schemas.microsoft.com/office/drawing/2014/main" id="{4B91A226-2FA3-6C1D-C3ED-8C7292AC05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97956" y="5724453"/>
            <a:ext cx="661596" cy="661596"/>
          </a:xfrm>
          <a:prstGeom prst="rect">
            <a:avLst/>
          </a:prstGeom>
        </p:spPr>
      </p:pic>
      <p:grpSp>
        <p:nvGrpSpPr>
          <p:cNvPr id="14" name="Group 13">
            <a:extLst>
              <a:ext uri="{FF2B5EF4-FFF2-40B4-BE49-F238E27FC236}">
                <a16:creationId xmlns:a16="http://schemas.microsoft.com/office/drawing/2014/main" id="{739E9003-40F9-F64D-6706-0D5372716AE2}"/>
              </a:ext>
            </a:extLst>
          </p:cNvPr>
          <p:cNvGrpSpPr/>
          <p:nvPr/>
        </p:nvGrpSpPr>
        <p:grpSpPr>
          <a:xfrm rot="19520356">
            <a:off x="3299746" y="4259816"/>
            <a:ext cx="1622740" cy="875747"/>
            <a:chOff x="4138623" y="2482522"/>
            <a:chExt cx="472004" cy="875747"/>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865B1BB-7446-62D5-7ADA-C1FD8582FB66}"/>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15" name="TextBox 14">
                  <a:extLst>
                    <a:ext uri="{FF2B5EF4-FFF2-40B4-BE49-F238E27FC236}">
                      <a16:creationId xmlns:a16="http://schemas.microsoft.com/office/drawing/2014/main" id="{F865B1BB-7446-62D5-7ADA-C1FD8582FB66}"/>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5"/>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AEF8E4C1-C9B8-C109-6595-376698B336D1}"/>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40543E4-CB94-06E9-8DEE-56888FE25FFB}"/>
              </a:ext>
            </a:extLst>
          </p:cNvPr>
          <p:cNvGrpSpPr/>
          <p:nvPr/>
        </p:nvGrpSpPr>
        <p:grpSpPr>
          <a:xfrm rot="1800000">
            <a:off x="6595704" y="4223695"/>
            <a:ext cx="1462059" cy="767604"/>
            <a:chOff x="4136973" y="2536364"/>
            <a:chExt cx="425267" cy="767604"/>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EAC350F-E63D-9942-5C19-A5CC1652B0D3}"/>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18" name="TextBox 17">
                  <a:extLst>
                    <a:ext uri="{FF2B5EF4-FFF2-40B4-BE49-F238E27FC236}">
                      <a16:creationId xmlns:a16="http://schemas.microsoft.com/office/drawing/2014/main" id="{5EAC350F-E63D-9942-5C19-A5CC1652B0D3}"/>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6"/>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BABA7C69-F759-57F6-3960-0D6AA6B0AC93}"/>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9C49847-A4A3-3723-0C4B-ED07E5A1C3DD}"/>
              </a:ext>
            </a:extLst>
          </p:cNvPr>
          <p:cNvGrpSpPr/>
          <p:nvPr/>
        </p:nvGrpSpPr>
        <p:grpSpPr>
          <a:xfrm rot="1800000">
            <a:off x="6128933" y="4224553"/>
            <a:ext cx="1894852" cy="780782"/>
            <a:chOff x="4064272" y="2529779"/>
            <a:chExt cx="551153" cy="780782"/>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2CB3F11-04FB-03DC-DD57-154FFF772FCD}"/>
                    </a:ext>
                  </a:extLst>
                </p:cNvPr>
                <p:cNvSpPr txBox="1"/>
                <p:nvPr/>
              </p:nvSpPr>
              <p:spPr>
                <a:xfrm>
                  <a:off x="4064272" y="2933049"/>
                  <a:ext cx="551153" cy="307777"/>
                </a:xfrm>
                <a:prstGeom prst="rect">
                  <a:avLst/>
                </a:prstGeom>
                <a:noFill/>
              </p:spPr>
              <p:txBody>
                <a:bodyPr wrap="square">
                  <a:spAutoFit/>
                </a:bodyPr>
                <a:lstStyle/>
                <a:p>
                  <a:pPr algn="ctr"/>
                  <a:r>
                    <a:rPr lang="en-US" sz="1400" dirty="0"/>
                    <a:t>leader’s pk, if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𝑝𝑐</m:t>
                      </m:r>
                      <m:r>
                        <a:rPr lang="en-US" sz="1400" b="0" i="1" smtClean="0">
                          <a:latin typeface="Cambria Math" panose="02040503050406030204" pitchFamily="18" charset="0"/>
                        </a:rPr>
                        <m:t>′</m:t>
                      </m:r>
                    </m:oMath>
                  </a14:m>
                  <a:r>
                    <a:rPr lang="en-US" sz="1400" dirty="0"/>
                    <a:t> </a:t>
                  </a:r>
                </a:p>
              </p:txBody>
            </p:sp>
          </mc:Choice>
          <mc:Fallback xmlns="">
            <p:sp>
              <p:nvSpPr>
                <p:cNvPr id="21" name="TextBox 20">
                  <a:extLst>
                    <a:ext uri="{FF2B5EF4-FFF2-40B4-BE49-F238E27FC236}">
                      <a16:creationId xmlns:a16="http://schemas.microsoft.com/office/drawing/2014/main" id="{F2CB3F11-04FB-03DC-DD57-154FFF772FCD}"/>
                    </a:ext>
                  </a:extLst>
                </p:cNvPr>
                <p:cNvSpPr txBox="1">
                  <a:spLocks noRot="1" noChangeAspect="1" noMove="1" noResize="1" noEditPoints="1" noAdjustHandles="1" noChangeArrowheads="1" noChangeShapeType="1" noTextEdit="1"/>
                </p:cNvSpPr>
                <p:nvPr/>
              </p:nvSpPr>
              <p:spPr>
                <a:xfrm>
                  <a:off x="4064272" y="2933049"/>
                  <a:ext cx="551153" cy="307777"/>
                </a:xfrm>
                <a:prstGeom prst="rect">
                  <a:avLst/>
                </a:prstGeom>
                <a:blipFill>
                  <a:blip r:embed="rId17"/>
                  <a:stretch>
                    <a:fillRect l="-699" b="-1031"/>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51EE9E5-6D3E-DCEB-05EF-DA1AEA6EC999}"/>
                </a:ext>
              </a:extLst>
            </p:cNvPr>
            <p:cNvCxnSpPr>
              <a:cxnSpLocks/>
            </p:cNvCxnSpPr>
            <p:nvPr/>
          </p:nvCxnSpPr>
          <p:spPr>
            <a:xfrm rot="19800000">
              <a:off x="4149616" y="2529779"/>
              <a:ext cx="393358" cy="780782"/>
            </a:xfrm>
            <a:prstGeom prst="straightConnector1">
              <a:avLst/>
            </a:prstGeom>
            <a:ln w="127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FEC7902-DCAA-78B4-3604-85C3DFAF5489}"/>
              </a:ext>
            </a:extLst>
          </p:cNvPr>
          <p:cNvGrpSpPr/>
          <p:nvPr/>
        </p:nvGrpSpPr>
        <p:grpSpPr>
          <a:xfrm rot="19520356">
            <a:off x="3694304" y="4230013"/>
            <a:ext cx="1432541" cy="954461"/>
            <a:chOff x="4201600" y="2482540"/>
            <a:chExt cx="416681" cy="954461"/>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780A15A-85C5-9B59-4B88-17998064F657}"/>
                    </a:ext>
                  </a:extLst>
                </p:cNvPr>
                <p:cNvSpPr txBox="1"/>
                <p:nvPr/>
              </p:nvSpPr>
              <p:spPr>
                <a:xfrm>
                  <a:off x="4201600" y="2913781"/>
                  <a:ext cx="416681" cy="523220"/>
                </a:xfrm>
                <a:prstGeom prst="rect">
                  <a:avLst/>
                </a:prstGeom>
                <a:noFill/>
              </p:spPr>
              <p:txBody>
                <a:bodyPr wrap="square">
                  <a:spAutoFit/>
                </a:bodyPr>
                <a:lstStyle/>
                <a:p>
                  <a:pPr algn="ctr"/>
                  <a:r>
                    <a:rPr lang="en-US" sz="1400" dirty="0"/>
                    <a:t>participant’s pk, if </a:t>
                  </a:r>
                  <a14:m>
                    <m:oMath xmlns:m="http://schemas.openxmlformats.org/officeDocument/2006/math">
                      <m:r>
                        <a:rPr lang="en-US" sz="1400" i="1">
                          <a:latin typeface="Cambria Math" panose="02040503050406030204" pitchFamily="18" charset="0"/>
                        </a:rPr>
                        <m:t>𝑝𝑐</m:t>
                      </m:r>
                      <m:r>
                        <a:rPr lang="en-US" sz="1400" i="1">
                          <a:latin typeface="Cambria Math" panose="02040503050406030204" pitchFamily="18" charset="0"/>
                        </a:rPr>
                        <m:t>=</m:t>
                      </m:r>
                      <m:r>
                        <a:rPr lang="en-US" sz="1400" i="1">
                          <a:latin typeface="Cambria Math" panose="02040503050406030204" pitchFamily="18" charset="0"/>
                        </a:rPr>
                        <m:t>𝑝𝑐</m:t>
                      </m:r>
                      <m:r>
                        <a:rPr lang="en-US" sz="1400" i="1">
                          <a:latin typeface="Cambria Math" panose="02040503050406030204" pitchFamily="18" charset="0"/>
                        </a:rPr>
                        <m:t>′</m:t>
                      </m:r>
                    </m:oMath>
                  </a14:m>
                  <a:r>
                    <a:rPr lang="en-US" sz="1400" dirty="0"/>
                    <a:t> </a:t>
                  </a:r>
                </a:p>
              </p:txBody>
            </p:sp>
          </mc:Choice>
          <mc:Fallback xmlns="">
            <p:sp>
              <p:nvSpPr>
                <p:cNvPr id="24" name="TextBox 23">
                  <a:extLst>
                    <a:ext uri="{FF2B5EF4-FFF2-40B4-BE49-F238E27FC236}">
                      <a16:creationId xmlns:a16="http://schemas.microsoft.com/office/drawing/2014/main" id="{E780A15A-85C5-9B59-4B88-17998064F657}"/>
                    </a:ext>
                  </a:extLst>
                </p:cNvPr>
                <p:cNvSpPr txBox="1">
                  <a:spLocks noRot="1" noChangeAspect="1" noMove="1" noResize="1" noEditPoints="1" noAdjustHandles="1" noChangeArrowheads="1" noChangeShapeType="1" noTextEdit="1"/>
                </p:cNvSpPr>
                <p:nvPr/>
              </p:nvSpPr>
              <p:spPr>
                <a:xfrm>
                  <a:off x="4201600" y="2913781"/>
                  <a:ext cx="416681" cy="523220"/>
                </a:xfrm>
                <a:prstGeom prst="rect">
                  <a:avLst/>
                </a:prstGeom>
                <a:blipFill>
                  <a:blip r:embed="rId18"/>
                  <a:stretch>
                    <a:fillRect t="-1010"/>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EF1DD68E-F58F-D968-7494-3577D9E93C6A}"/>
                </a:ext>
              </a:extLst>
            </p:cNvPr>
            <p:cNvCxnSpPr>
              <a:cxnSpLocks/>
            </p:cNvCxnSpPr>
            <p:nvPr/>
          </p:nvCxnSpPr>
          <p:spPr>
            <a:xfrm rot="2079644" flipV="1">
              <a:off x="4202838" y="2482540"/>
              <a:ext cx="368412" cy="875747"/>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26" name="Picture 18" descr="Avatar">
            <a:extLst>
              <a:ext uri="{FF2B5EF4-FFF2-40B4-BE49-F238E27FC236}">
                <a16:creationId xmlns:a16="http://schemas.microsoft.com/office/drawing/2014/main" id="{D826F0DF-0B34-4FC4-2382-FB58ECFC8AF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18751"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DEEE2E68-3E5F-4763-0988-4904BB3A60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41598" y="5228075"/>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92CFC23-42C6-6EB4-D4C2-879824D9B78F}"/>
              </a:ext>
            </a:extLst>
          </p:cNvPr>
          <p:cNvPicPr>
            <a:picLocks noChangeAspect="1"/>
          </p:cNvPicPr>
          <p:nvPr/>
        </p:nvPicPr>
        <p:blipFill rotWithShape="1">
          <a:blip r:embed="rId21"/>
          <a:srcRect l="33345" t="34770" r="36392" b="42530"/>
          <a:stretch/>
        </p:blipFill>
        <p:spPr>
          <a:xfrm>
            <a:off x="2365953" y="5272219"/>
            <a:ext cx="1474081" cy="1474081"/>
          </a:xfrm>
          <a:prstGeom prst="rect">
            <a:avLst/>
          </a:prstGeom>
        </p:spPr>
      </p:pic>
      <p:pic>
        <p:nvPicPr>
          <p:cNvPr id="31" name="Audio 30">
            <a:extLst>
              <a:ext uri="{FF2B5EF4-FFF2-40B4-BE49-F238E27FC236}">
                <a16:creationId xmlns:a16="http://schemas.microsoft.com/office/drawing/2014/main" id="{1C92AC9C-76FB-1827-1C7D-2D5FAA8C1CE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18313509"/>
      </p:ext>
    </p:extLst>
  </p:cSld>
  <p:clrMapOvr>
    <a:masterClrMapping/>
  </p:clrMapOvr>
  <mc:AlternateContent xmlns:mc="http://schemas.openxmlformats.org/markup-compatibility/2006" xmlns:p14="http://schemas.microsoft.com/office/powerpoint/2010/main">
    <mc:Choice Requires="p14">
      <p:transition spd="slow" p14:dur="2000" advTm="18624"/>
    </mc:Choice>
    <mc:Fallback xmlns="">
      <p:transition spd="slow" advTm="1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Main Contribution and Outline</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24</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800"/>
            <a:ext cx="11383668" cy="5050356"/>
          </a:xfrm>
        </p:spPr>
        <p:txBody>
          <a:bodyPr>
            <a:normAutofit/>
          </a:bodyPr>
          <a:lstStyle/>
          <a:p>
            <a:r>
              <a:rPr lang="en-US" b="1" dirty="0"/>
              <a:t>Our main contribution is:</a:t>
            </a:r>
          </a:p>
          <a:p>
            <a:pPr lvl="1"/>
            <a:r>
              <a:rPr lang="en-US" dirty="0"/>
              <a:t>to improve Zoom’s security against </a:t>
            </a:r>
            <a:r>
              <a:rPr lang="en-US" i="1" u="sng" dirty="0"/>
              <a:t>malicious servers</a:t>
            </a:r>
            <a:endParaRPr lang="en-US" dirty="0">
              <a:solidFill>
                <a:schemeClr val="bg1"/>
              </a:solidFill>
            </a:endParaRPr>
          </a:p>
          <a:p>
            <a:pPr lvl="1"/>
            <a:r>
              <a:rPr lang="en-US" dirty="0"/>
              <a:t>achieved by reusing passcodes in a better way!</a:t>
            </a:r>
          </a:p>
          <a:p>
            <a:pPr lvl="1"/>
            <a:endParaRPr lang="en-US" dirty="0"/>
          </a:p>
          <a:p>
            <a:r>
              <a:rPr lang="en-US" b="1" dirty="0"/>
              <a:t>Q&amp;A Outline:</a:t>
            </a:r>
            <a:endParaRPr lang="en-US" dirty="0"/>
          </a:p>
          <a:p>
            <a:pPr marL="360000" lvl="1" indent="0">
              <a:buNone/>
            </a:pPr>
            <a:r>
              <a:rPr lang="en-US" dirty="0"/>
              <a:t>Q1.	What does Zoom E2EE look like?</a:t>
            </a:r>
          </a:p>
          <a:p>
            <a:pPr marL="360000" lvl="1" indent="0">
              <a:buNone/>
            </a:pPr>
            <a:r>
              <a:rPr lang="en-US" dirty="0"/>
              <a:t>Q2.	Is Zoom E2EE as secure as claimed?</a:t>
            </a:r>
          </a:p>
          <a:p>
            <a:pPr marL="360000" lvl="1" indent="0">
              <a:buNone/>
            </a:pPr>
            <a:r>
              <a:rPr lang="en-US" dirty="0"/>
              <a:t>Q3.	How does our solution reuse passcodes?</a:t>
            </a:r>
          </a:p>
          <a:p>
            <a:pPr marL="360000" lvl="1" indent="0">
              <a:buNone/>
            </a:pPr>
            <a:r>
              <a:rPr lang="en-US" dirty="0"/>
              <a:t>Q4.	How is our solution provably secure against (fully) malicious servers?</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E214A13D-08B4-F514-7D0F-6DE362396E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06533944"/>
      </p:ext>
    </p:extLst>
  </p:cSld>
  <p:clrMapOvr>
    <a:masterClrMapping/>
  </p:clrMapOvr>
  <mc:AlternateContent xmlns:mc="http://schemas.openxmlformats.org/markup-compatibility/2006" xmlns:p14="http://schemas.microsoft.com/office/powerpoint/2010/main">
    <mc:Choice Requires="p14">
      <p:transition spd="slow" p14:dur="2000" advTm="30410"/>
    </mc:Choice>
    <mc:Fallback xmlns="">
      <p:transition spd="slow" advTm="3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10148390" cy="540000"/>
          </a:xfrm>
        </p:spPr>
        <p:txBody>
          <a:bodyPr>
            <a:normAutofit/>
          </a:bodyPr>
          <a:lstStyle/>
          <a:p>
            <a:r>
              <a:rPr lang="en-US" dirty="0"/>
              <a:t>Q1. What does Zoom E2EE look like?</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25</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9" y="1503134"/>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grpSp>
        <p:nvGrpSpPr>
          <p:cNvPr id="33" name="Group 32">
            <a:extLst>
              <a:ext uri="{FF2B5EF4-FFF2-40B4-BE49-F238E27FC236}">
                <a16:creationId xmlns:a16="http://schemas.microsoft.com/office/drawing/2014/main" id="{A91404BA-76DC-457E-D740-08C6868D7990}"/>
              </a:ext>
            </a:extLst>
          </p:cNvPr>
          <p:cNvGrpSpPr/>
          <p:nvPr/>
        </p:nvGrpSpPr>
        <p:grpSpPr>
          <a:xfrm>
            <a:off x="3980467" y="1765846"/>
            <a:ext cx="1271014" cy="347980"/>
            <a:chOff x="4162223" y="1765846"/>
            <a:chExt cx="1271014" cy="347980"/>
          </a:xfrm>
        </p:grpSpPr>
        <p:cxnSp>
          <p:nvCxnSpPr>
            <p:cNvPr id="24" name="Straight Arrow Connector 23">
              <a:extLst>
                <a:ext uri="{FF2B5EF4-FFF2-40B4-BE49-F238E27FC236}">
                  <a16:creationId xmlns:a16="http://schemas.microsoft.com/office/drawing/2014/main" id="{063D5EB6-AB1E-B41F-1B92-F55F09CB62CF}"/>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DD3631-E872-F75C-B2BF-C4428C719591}"/>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2"/>
                  <a:stretch>
                    <a:fillRect b="-3571"/>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89E0BE0-3059-FBCE-0461-09D590CF8083}"/>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p:grpSp>
        <p:nvGrpSpPr>
          <p:cNvPr id="58" name="Group 57">
            <a:extLst>
              <a:ext uri="{FF2B5EF4-FFF2-40B4-BE49-F238E27FC236}">
                <a16:creationId xmlns:a16="http://schemas.microsoft.com/office/drawing/2014/main" id="{B0CBCB31-8081-A9C4-C789-4F3B5831C14F}"/>
              </a:ext>
            </a:extLst>
          </p:cNvPr>
          <p:cNvGrpSpPr/>
          <p:nvPr/>
        </p:nvGrpSpPr>
        <p:grpSpPr>
          <a:xfrm>
            <a:off x="6966647" y="1735337"/>
            <a:ext cx="1271014" cy="347980"/>
            <a:chOff x="4162223" y="1765846"/>
            <a:chExt cx="1271014" cy="347980"/>
          </a:xfrm>
        </p:grpSpPr>
        <p:cxnSp>
          <p:nvCxnSpPr>
            <p:cNvPr id="59" name="Straight Arrow Connector 58">
              <a:extLst>
                <a:ext uri="{FF2B5EF4-FFF2-40B4-BE49-F238E27FC236}">
                  <a16:creationId xmlns:a16="http://schemas.microsoft.com/office/drawing/2014/main" id="{9120783F-2E57-35C4-A1EF-9ACEEA50689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0A432E7-CFF2-380A-C76C-36FA99DAB915}"/>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oMath>
                    </m:oMathPara>
                  </a14:m>
                  <a:endParaRPr lang="en-US" sz="1400" dirty="0"/>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3"/>
                  <a:stretch>
                    <a:fillRect/>
                  </a:stretch>
                </a:blipFill>
              </p:spPr>
              <p:txBody>
                <a:bodyPr/>
                <a:lstStyle/>
                <a:p>
                  <a:r>
                    <a:rPr lang="en-US">
                      <a:noFill/>
                    </a:rPr>
                    <a:t> </a:t>
                  </a:r>
                </a:p>
              </p:txBody>
            </p:sp>
          </mc:Fallback>
        </mc:AlternateContent>
      </p:grpSp>
      <p:pic>
        <p:nvPicPr>
          <p:cNvPr id="6" name="Picture 5" descr="A screenshot of a video conference&#10;&#10;Description automatically generated">
            <a:extLst>
              <a:ext uri="{FF2B5EF4-FFF2-40B4-BE49-F238E27FC236}">
                <a16:creationId xmlns:a16="http://schemas.microsoft.com/office/drawing/2014/main" id="{0EF01D2A-9489-157D-A360-63BBBC24B12A}"/>
              </a:ext>
            </a:extLst>
          </p:cNvPr>
          <p:cNvPicPr>
            <a:picLocks noChangeAspect="1"/>
          </p:cNvPicPr>
          <p:nvPr/>
        </p:nvPicPr>
        <p:blipFill rotWithShape="1">
          <a:blip r:embed="rId14"/>
          <a:srcRect t="4351"/>
          <a:stretch/>
        </p:blipFill>
        <p:spPr>
          <a:xfrm>
            <a:off x="62244" y="2072786"/>
            <a:ext cx="1937052" cy="4009865"/>
          </a:xfrm>
          <a:prstGeom prst="rect">
            <a:avLst/>
          </a:prstGeom>
          <a:ln>
            <a:solidFill>
              <a:schemeClr val="tx1"/>
            </a:solidFill>
          </a:ln>
          <a:effectLst/>
        </p:spPr>
      </p:pic>
      <p:pic>
        <p:nvPicPr>
          <p:cNvPr id="9" name="Picture 8" descr="A screenshot of a video conference&#10;&#10;Description automatically generated">
            <a:extLst>
              <a:ext uri="{FF2B5EF4-FFF2-40B4-BE49-F238E27FC236}">
                <a16:creationId xmlns:a16="http://schemas.microsoft.com/office/drawing/2014/main" id="{1489C21B-7993-8B45-BC80-CB18764228D5}"/>
              </a:ext>
            </a:extLst>
          </p:cNvPr>
          <p:cNvPicPr>
            <a:picLocks noChangeAspect="1"/>
          </p:cNvPicPr>
          <p:nvPr/>
        </p:nvPicPr>
        <p:blipFill rotWithShape="1">
          <a:blip r:embed="rId14"/>
          <a:srcRect t="4351"/>
          <a:stretch/>
        </p:blipFill>
        <p:spPr>
          <a:xfrm>
            <a:off x="9880896" y="2072786"/>
            <a:ext cx="1937052" cy="4009865"/>
          </a:xfrm>
          <a:prstGeom prst="rect">
            <a:avLst/>
          </a:prstGeom>
          <a:ln>
            <a:solidFill>
              <a:schemeClr val="tx1"/>
            </a:solidFill>
          </a:ln>
          <a:effectLst/>
        </p:spPr>
      </p:pic>
      <p:pic>
        <p:nvPicPr>
          <p:cNvPr id="3" name="Picture 4" descr="American Friends of Tel Aviv University - YouTube">
            <a:extLst>
              <a:ext uri="{FF2B5EF4-FFF2-40B4-BE49-F238E27FC236}">
                <a16:creationId xmlns:a16="http://schemas.microsoft.com/office/drawing/2014/main" id="{B82C5A59-0CF9-5AE4-92C7-D9BA0C1D1F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extLst>
              <a:ext uri="{FF2B5EF4-FFF2-40B4-BE49-F238E27FC236}">
                <a16:creationId xmlns:a16="http://schemas.microsoft.com/office/drawing/2014/main" id="{B56FF30F-C8B0-1642-6750-806AF9BA850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20248557"/>
      </p:ext>
    </p:extLst>
  </p:cSld>
  <p:clrMapOvr>
    <a:masterClrMapping/>
  </p:clrMapOvr>
  <mc:AlternateContent xmlns:mc="http://schemas.openxmlformats.org/markup-compatibility/2006" xmlns:p14="http://schemas.microsoft.com/office/powerpoint/2010/main">
    <mc:Choice Requires="p14">
      <p:transition spd="slow" p14:dur="2000" advTm="27392"/>
    </mc:Choice>
    <mc:Fallback xmlns="">
      <p:transition spd="slow" advTm="2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lstStyle/>
          <a:p>
            <a:r>
              <a:rPr lang="en-US" dirty="0"/>
              <a:t>Q1. What does Zoom E2EE look like?</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26</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9" y="1503134"/>
            <a:ext cx="3106464" cy="307777"/>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grpSp>
        <p:nvGrpSpPr>
          <p:cNvPr id="33" name="Group 32">
            <a:extLst>
              <a:ext uri="{FF2B5EF4-FFF2-40B4-BE49-F238E27FC236}">
                <a16:creationId xmlns:a16="http://schemas.microsoft.com/office/drawing/2014/main" id="{A91404BA-76DC-457E-D740-08C6868D7990}"/>
              </a:ext>
            </a:extLst>
          </p:cNvPr>
          <p:cNvGrpSpPr/>
          <p:nvPr/>
        </p:nvGrpSpPr>
        <p:grpSpPr>
          <a:xfrm>
            <a:off x="3980467" y="1765846"/>
            <a:ext cx="1271014" cy="347980"/>
            <a:chOff x="4162223" y="1765846"/>
            <a:chExt cx="1271014" cy="347980"/>
          </a:xfrm>
        </p:grpSpPr>
        <p:cxnSp>
          <p:nvCxnSpPr>
            <p:cNvPr id="24" name="Straight Arrow Connector 23">
              <a:extLst>
                <a:ext uri="{FF2B5EF4-FFF2-40B4-BE49-F238E27FC236}">
                  <a16:creationId xmlns:a16="http://schemas.microsoft.com/office/drawing/2014/main" id="{063D5EB6-AB1E-B41F-1B92-F55F09CB62CF}"/>
                </a:ext>
              </a:extLst>
            </p:cNvPr>
            <p:cNvCxnSpPr/>
            <p:nvPr/>
          </p:nvCxnSpPr>
          <p:spPr>
            <a:xfrm>
              <a:off x="4162223" y="2072786"/>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DD3631-E872-F75C-B2BF-C4428C719591}"/>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solidFill>
                                  <a:schemeClr val="tx1">
                                    <a:alpha val="50000"/>
                                  </a:schemeClr>
                                </a:solidFill>
                                <a:latin typeface="Cambria Math" panose="02040503050406030204" pitchFamily="18" charset="0"/>
                              </a:rPr>
                            </m:ctrlPr>
                          </m:sSubSupPr>
                          <m:e>
                            <m:r>
                              <a:rPr lang="en-US" sz="1400" b="0" i="1" smtClean="0">
                                <a:solidFill>
                                  <a:schemeClr val="tx1">
                                    <a:alpha val="50000"/>
                                  </a:schemeClr>
                                </a:solidFill>
                                <a:latin typeface="Cambria Math" panose="02040503050406030204" pitchFamily="18" charset="0"/>
                              </a:rPr>
                              <m:t>𝑚</m:t>
                            </m:r>
                          </m:e>
                          <m:sub>
                            <m:r>
                              <m:rPr>
                                <m:sty m:val="p"/>
                              </m:rPr>
                              <a:rPr lang="en-US" sz="1400" b="0" i="0" smtClean="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𝐴</m:t>
                            </m:r>
                          </m:sup>
                        </m:sSubSup>
                      </m:oMath>
                    </m:oMathPara>
                  </a14:m>
                  <a:endParaRPr lang="en-US" sz="1400" dirty="0">
                    <a:solidFill>
                      <a:schemeClr val="tx1">
                        <a:alpha val="50000"/>
                      </a:schemeClr>
                    </a:solidFill>
                  </a:endParaRPr>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2"/>
                  <a:stretch>
                    <a:fillRect b="-3571"/>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2AE4AC-B84B-BD9A-A1AD-24175C54DF38}"/>
                  </a:ext>
                </a:extLst>
              </p:cNvPr>
              <p:cNvSpPr txBox="1"/>
              <p:nvPr/>
            </p:nvSpPr>
            <p:spPr>
              <a:xfrm>
                <a:off x="3077534" y="2182433"/>
                <a:ext cx="1802810" cy="523220"/>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30" name="TextBox 29">
                <a:extLst>
                  <a:ext uri="{FF2B5EF4-FFF2-40B4-BE49-F238E27FC236}">
                    <a16:creationId xmlns:a16="http://schemas.microsoft.com/office/drawing/2014/main" id="{172AE4AC-B84B-BD9A-A1AD-24175C54DF38}"/>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13"/>
                <a:stretch>
                  <a:fillRect l="-1399" t="-2326" b="-697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9B9CCB32-9333-D287-0D1E-F0B9C112516A}"/>
              </a:ext>
            </a:extLst>
          </p:cNvPr>
          <p:cNvGrpSpPr/>
          <p:nvPr/>
        </p:nvGrpSpPr>
        <p:grpSpPr>
          <a:xfrm>
            <a:off x="3980467" y="2504606"/>
            <a:ext cx="1271014" cy="307777"/>
            <a:chOff x="4162223" y="2617834"/>
            <a:chExt cx="1271014" cy="307777"/>
          </a:xfrm>
        </p:grpSpPr>
        <p:cxnSp>
          <p:nvCxnSpPr>
            <p:cNvPr id="31" name="Straight Arrow Connector 30">
              <a:extLst>
                <a:ext uri="{FF2B5EF4-FFF2-40B4-BE49-F238E27FC236}">
                  <a16:creationId xmlns:a16="http://schemas.microsoft.com/office/drawing/2014/main" id="{2EBA8BAA-EB38-A72A-DCA6-A8DDBD67BA7C}"/>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45A96C9-FADD-FAB8-465C-0B5C6E6DA3AE}"/>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m:oMathPara>
                  </a14:m>
                  <a:endParaRPr lang="en-US" sz="1400" dirty="0"/>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4CFEA827-40FD-81EB-9D30-624C442A71F8}"/>
              </a:ext>
            </a:extLst>
          </p:cNvPr>
          <p:cNvGrpSpPr/>
          <p:nvPr/>
        </p:nvGrpSpPr>
        <p:grpSpPr>
          <a:xfrm>
            <a:off x="3911140" y="278059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6810C7-9E75-E754-5AF2-5EB7BE855F43}"/>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latin typeface="Montserrat" pitchFamily="2" charset="77"/>
                  </a:rPr>
                  <a:t>store </a:t>
                </a:r>
                <a14:m>
                  <m:oMath xmlns:m="http://schemas.openxmlformats.org/officeDocument/2006/math">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8A6810C7-9E75-E754-5AF2-5EB7BE855F43}"/>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18"/>
                <a:stretch>
                  <a:fillRect b="-15385"/>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489E0BE0-3059-FBCE-0461-09D590CF8083}"/>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pPr algn="r"/>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19"/>
                <a:stretch>
                  <a:fillRect t="-2381" b="-11905"/>
                </a:stretch>
              </a:blipFill>
            </p:spPr>
            <p:txBody>
              <a:bodyPr/>
              <a:lstStyle/>
              <a:p>
                <a:r>
                  <a:rPr lang="en-US">
                    <a:noFill/>
                  </a:rPr>
                  <a:t> </a:t>
                </a:r>
              </a:p>
            </p:txBody>
          </p:sp>
        </mc:Fallback>
      </mc:AlternateContent>
      <p:grpSp>
        <p:nvGrpSpPr>
          <p:cNvPr id="58" name="Group 57">
            <a:extLst>
              <a:ext uri="{FF2B5EF4-FFF2-40B4-BE49-F238E27FC236}">
                <a16:creationId xmlns:a16="http://schemas.microsoft.com/office/drawing/2014/main" id="{B0CBCB31-8081-A9C4-C789-4F3B5831C14F}"/>
              </a:ext>
            </a:extLst>
          </p:cNvPr>
          <p:cNvGrpSpPr/>
          <p:nvPr/>
        </p:nvGrpSpPr>
        <p:grpSpPr>
          <a:xfrm>
            <a:off x="6966647" y="1735337"/>
            <a:ext cx="1271014" cy="347980"/>
            <a:chOff x="4162223" y="1765846"/>
            <a:chExt cx="1271014" cy="347980"/>
          </a:xfrm>
        </p:grpSpPr>
        <p:cxnSp>
          <p:nvCxnSpPr>
            <p:cNvPr id="59" name="Straight Arrow Connector 58">
              <a:extLst>
                <a:ext uri="{FF2B5EF4-FFF2-40B4-BE49-F238E27FC236}">
                  <a16:creationId xmlns:a16="http://schemas.microsoft.com/office/drawing/2014/main" id="{9120783F-2E57-35C4-A1EF-9ACEEA50689C}"/>
                </a:ext>
              </a:extLst>
            </p:cNvPr>
            <p:cNvCxnSpPr/>
            <p:nvPr/>
          </p:nvCxnSpPr>
          <p:spPr>
            <a:xfrm>
              <a:off x="4162223" y="2072786"/>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0A432E7-CFF2-380A-C76C-36FA99DAB915}"/>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𝐵</m:t>
                            </m:r>
                          </m:sup>
                        </m:sSubSup>
                      </m:oMath>
                    </m:oMathPara>
                  </a14:m>
                  <a:endParaRPr lang="en-US" sz="1400" dirty="0">
                    <a:solidFill>
                      <a:schemeClr val="tx1">
                        <a:alpha val="50000"/>
                      </a:schemeClr>
                    </a:solidFill>
                  </a:endParaRPr>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0"/>
                  <a:stretch>
                    <a:fillRect/>
                  </a:stretch>
                </a:blipFill>
              </p:spPr>
              <p:txBody>
                <a:bodyPr/>
                <a:lstStyle/>
                <a:p>
                  <a:r>
                    <a:rPr lang="en-US">
                      <a:noFill/>
                    </a:rPr>
                    <a:t> </a:t>
                  </a:r>
                </a:p>
              </p:txBody>
            </p:sp>
          </mc:Fallback>
        </mc:AlternateContent>
      </p:grpSp>
      <p:pic>
        <p:nvPicPr>
          <p:cNvPr id="3" name="Picture 4" descr="American Friends of Tel Aviv University - YouTube">
            <a:extLst>
              <a:ext uri="{FF2B5EF4-FFF2-40B4-BE49-F238E27FC236}">
                <a16:creationId xmlns:a16="http://schemas.microsoft.com/office/drawing/2014/main" id="{258A3093-4F46-B6A1-B854-98DC2FF1A52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C821D1AF-8C67-9AA3-D065-4F8966BE2E55}"/>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5299420"/>
      </p:ext>
    </p:extLst>
  </p:cSld>
  <p:clrMapOvr>
    <a:masterClrMapping/>
  </p:clrMapOvr>
  <mc:AlternateContent xmlns:mc="http://schemas.openxmlformats.org/markup-compatibility/2006" xmlns:p14="http://schemas.microsoft.com/office/powerpoint/2010/main">
    <mc:Choice Requires="p14">
      <p:transition spd="slow" p14:dur="2000" advTm="31168"/>
    </mc:Choice>
    <mc:Fallback xmlns="">
      <p:transition spd="slow" advTm="3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lstStyle/>
          <a:p>
            <a:r>
              <a:rPr lang="en-US" dirty="0"/>
              <a:t>Q1. What does Zoom E2EE look like?</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27</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2AE4AC-B84B-BD9A-A1AD-24175C54DF38}"/>
                  </a:ext>
                </a:extLst>
              </p:cNvPr>
              <p:cNvSpPr txBox="1"/>
              <p:nvPr/>
            </p:nvSpPr>
            <p:spPr>
              <a:xfrm>
                <a:off x="3077534" y="2182433"/>
                <a:ext cx="1802810" cy="523220"/>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pick group id </a:t>
                </a: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oMath>
                </a14:m>
                <a:endParaRPr lang="en-US" sz="1400" b="0" i="0" dirty="0">
                  <a:solidFill>
                    <a:schemeClr val="tx1">
                      <a:alpha val="50000"/>
                    </a:schemeClr>
                  </a:solidFill>
                  <a:latin typeface="Montserrat" pitchFamily="2" charset="77"/>
                </a:endParaRPr>
              </a:p>
              <a:p>
                <a:r>
                  <a:rPr lang="en-US" sz="1400" b="0" i="0" dirty="0">
                    <a:solidFill>
                      <a:schemeClr val="tx1">
                        <a:alpha val="50000"/>
                      </a:schemeClr>
                    </a:solidFill>
                    <a:latin typeface="Montserrat" pitchFamily="2" charset="77"/>
                  </a:rPr>
                  <a:t>passcode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oMath>
                </a14:m>
                <a:endParaRPr lang="en-US" sz="1400" b="0" i="0" dirty="0">
                  <a:solidFill>
                    <a:schemeClr val="tx1">
                      <a:alpha val="50000"/>
                    </a:schemeClr>
                  </a:solidFill>
                  <a:latin typeface="Montserrat" pitchFamily="2" charset="77"/>
                </a:endParaRPr>
              </a:p>
            </p:txBody>
          </p:sp>
        </mc:Choice>
        <mc:Fallback xmlns="">
          <p:sp>
            <p:nvSpPr>
              <p:cNvPr id="30" name="TextBox 29">
                <a:extLst>
                  <a:ext uri="{FF2B5EF4-FFF2-40B4-BE49-F238E27FC236}">
                    <a16:creationId xmlns:a16="http://schemas.microsoft.com/office/drawing/2014/main" id="{172AE4AC-B84B-BD9A-A1AD-24175C54DF38}"/>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12"/>
                <a:stretch>
                  <a:fillRect l="-1399" t="-2326" b="-697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9B9CCB32-9333-D287-0D1E-F0B9C112516A}"/>
              </a:ext>
            </a:extLst>
          </p:cNvPr>
          <p:cNvGrpSpPr/>
          <p:nvPr/>
        </p:nvGrpSpPr>
        <p:grpSpPr>
          <a:xfrm>
            <a:off x="3980467" y="2504606"/>
            <a:ext cx="1271014" cy="307777"/>
            <a:chOff x="4162223" y="2617834"/>
            <a:chExt cx="1271014" cy="307777"/>
          </a:xfrm>
        </p:grpSpPr>
        <p:cxnSp>
          <p:nvCxnSpPr>
            <p:cNvPr id="31" name="Straight Arrow Connector 30">
              <a:extLst>
                <a:ext uri="{FF2B5EF4-FFF2-40B4-BE49-F238E27FC236}">
                  <a16:creationId xmlns:a16="http://schemas.microsoft.com/office/drawing/2014/main" id="{2EBA8BAA-EB38-A72A-DCA6-A8DDBD67BA7C}"/>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45A96C9-FADD-FAB8-465C-0B5C6E6DA3AE}"/>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oMath>
                    </m:oMathPara>
                  </a14:m>
                  <a:endParaRPr lang="en-US" sz="1400" dirty="0">
                    <a:solidFill>
                      <a:schemeClr val="tx1">
                        <a:alpha val="50000"/>
                      </a:schemeClr>
                    </a:solidFill>
                  </a:endParaRPr>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4CFEA827-40FD-81EB-9D30-624C442A71F8}"/>
              </a:ext>
            </a:extLst>
          </p:cNvPr>
          <p:cNvGrpSpPr/>
          <p:nvPr/>
        </p:nvGrpSpPr>
        <p:grpSpPr>
          <a:xfrm>
            <a:off x="3911140" y="278059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oMath>
                  </a14:m>
                  <a:r>
                    <a:rPr lang="en-US" sz="1400" dirty="0">
                      <a:solidFill>
                        <a:schemeClr val="tx1">
                          <a:alpha val="50000"/>
                        </a:schemeClr>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D3F15F0-E770-788A-75D1-B18B71D075E4}"/>
                  </a:ext>
                </a:extLst>
              </p:cNvPr>
              <p:cNvSpPr txBox="1"/>
              <p:nvPr/>
            </p:nvSpPr>
            <p:spPr>
              <a:xfrm>
                <a:off x="3071228" y="3196062"/>
                <a:ext cx="3329569" cy="523220"/>
              </a:xfrm>
              <a:prstGeom prst="rect">
                <a:avLst/>
              </a:prstGeom>
              <a:noFill/>
            </p:spPr>
            <p:txBody>
              <a:bodyPr wrap="square" rtlCol="0">
                <a:spAutoFit/>
              </a:bodyPr>
              <a:lstStyle/>
              <a:p>
                <a:r>
                  <a:rPr lang="en-US" sz="1400" dirty="0">
                    <a:latin typeface="Montserrat" pitchFamily="2" charset="77"/>
                  </a:rPr>
                  <a:t>generate per-group state</a:t>
                </a:r>
              </a:p>
              <a:p>
                <a:r>
                  <a:rPr lang="en-US" sz="1400" dirty="0">
                    <a:latin typeface="Montserrat" pitchFamily="2" charset="77"/>
                  </a:rPr>
                  <a:t>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1" name="TextBox 40">
                <a:extLst>
                  <a:ext uri="{FF2B5EF4-FFF2-40B4-BE49-F238E27FC236}">
                    <a16:creationId xmlns:a16="http://schemas.microsoft.com/office/drawing/2014/main" id="{AD3F15F0-E770-788A-75D1-B18B71D075E4}"/>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16"/>
                <a:stretch>
                  <a:fillRect l="-379" t="-2381" b="-119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C1089896-65BE-0737-3C2C-FEDF20A1DA6D}"/>
              </a:ext>
            </a:extLst>
          </p:cNvPr>
          <p:cNvGrpSpPr/>
          <p:nvPr/>
        </p:nvGrpSpPr>
        <p:grpSpPr>
          <a:xfrm>
            <a:off x="3980466" y="3681964"/>
            <a:ext cx="1274035" cy="344838"/>
            <a:chOff x="4159202" y="2617834"/>
            <a:chExt cx="1274035" cy="344838"/>
          </a:xfrm>
        </p:grpSpPr>
        <p:cxnSp>
          <p:nvCxnSpPr>
            <p:cNvPr id="43" name="Straight Arrow Connector 42">
              <a:extLst>
                <a:ext uri="{FF2B5EF4-FFF2-40B4-BE49-F238E27FC236}">
                  <a16:creationId xmlns:a16="http://schemas.microsoft.com/office/drawing/2014/main" id="{F0223ACF-3D86-C9E9-7A7F-66A0CA98FF90}"/>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4D857E-0490-15E2-B59B-EBB32F2CFF0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4" name="TextBox 43">
                  <a:extLst>
                    <a:ext uri="{FF2B5EF4-FFF2-40B4-BE49-F238E27FC236}">
                      <a16:creationId xmlns:a16="http://schemas.microsoft.com/office/drawing/2014/main" id="{B04D857E-0490-15E2-B59B-EBB32F2CFF0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13"/>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6810C7-9E75-E754-5AF2-5EB7BE855F43}"/>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solidFill>
                      <a:schemeClr val="tx1">
                        <a:alpha val="50000"/>
                      </a:schemeClr>
                    </a:solidFill>
                    <a:latin typeface="Montserrat" pitchFamily="2" charset="77"/>
                  </a:rPr>
                  <a:t>store </a:t>
                </a:r>
                <a14:m>
                  <m:oMath xmlns:m="http://schemas.openxmlformats.org/officeDocument/2006/math">
                    <m:r>
                      <a:rPr lang="en-US" sz="1400" b="0" i="1" smtClean="0">
                        <a:solidFill>
                          <a:schemeClr val="tx1">
                            <a:alpha val="50000"/>
                          </a:schemeClr>
                        </a:solidFill>
                        <a:latin typeface="Cambria Math" panose="02040503050406030204" pitchFamily="18" charset="0"/>
                      </a:rPr>
                      <m:t>𝑝</m:t>
                    </m:r>
                    <m:sSup>
                      <m:sSupPr>
                        <m:ctrlPr>
                          <a:rPr lang="en-US" sz="1400" b="0" i="1" smtClean="0">
                            <a:solidFill>
                              <a:schemeClr val="tx1">
                                <a:alpha val="50000"/>
                              </a:schemeClr>
                            </a:solidFill>
                            <a:latin typeface="Cambria Math" panose="02040503050406030204" pitchFamily="18" charset="0"/>
                          </a:rPr>
                        </m:ctrlPr>
                      </m:sSupPr>
                      <m:e>
                        <m:r>
                          <a:rPr lang="en-US" sz="1400" b="0" i="1" smtClean="0">
                            <a:solidFill>
                              <a:schemeClr val="tx1">
                                <a:alpha val="50000"/>
                              </a:schemeClr>
                            </a:solidFill>
                            <a:latin typeface="Cambria Math" panose="02040503050406030204" pitchFamily="18" charset="0"/>
                          </a:rPr>
                          <m:t>𝑐</m:t>
                        </m:r>
                      </m:e>
                      <m:sup>
                        <m:r>
                          <a:rPr lang="en-US" sz="1400" b="0" i="1" smtClean="0">
                            <a:solidFill>
                              <a:schemeClr val="tx1">
                                <a:alpha val="50000"/>
                              </a:schemeClr>
                            </a:solidFill>
                            <a:latin typeface="Cambria Math" panose="02040503050406030204" pitchFamily="18" charset="0"/>
                          </a:rPr>
                          <m:t>𝑔𝑖𝑑</m:t>
                        </m:r>
                      </m:sup>
                    </m:sSup>
                  </m:oMath>
                </a14:m>
                <a:r>
                  <a:rPr lang="en-US" sz="1400" b="0" i="0" dirty="0">
                    <a:solidFill>
                      <a:schemeClr val="tx1">
                        <a:alpha val="50000"/>
                      </a:schemeClr>
                    </a:solidFill>
                    <a:latin typeface="Montserrat" pitchFamily="2" charset="77"/>
                  </a:rPr>
                  <a:t> </a:t>
                </a:r>
              </a:p>
            </p:txBody>
          </p:sp>
        </mc:Choice>
        <mc:Fallback xmlns="">
          <p:sp>
            <p:nvSpPr>
              <p:cNvPr id="46" name="TextBox 45">
                <a:extLst>
                  <a:ext uri="{FF2B5EF4-FFF2-40B4-BE49-F238E27FC236}">
                    <a16:creationId xmlns:a16="http://schemas.microsoft.com/office/drawing/2014/main" id="{8A6810C7-9E75-E754-5AF2-5EB7BE855F43}"/>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17"/>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75DD8E8-E83C-4236-FA8A-A14A90DCA9A2}"/>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7" name="TextBox 46">
                <a:extLst>
                  <a:ext uri="{FF2B5EF4-FFF2-40B4-BE49-F238E27FC236}">
                    <a16:creationId xmlns:a16="http://schemas.microsoft.com/office/drawing/2014/main" id="{675DD8E8-E83C-4236-FA8A-A14A90DCA9A2}"/>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19"/>
                <a:stretch>
                  <a:fillRect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receive group id </a:t>
                </a: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oMath>
                </a14:m>
                <a:endParaRPr lang="en-US" sz="1400" b="0" i="0" dirty="0">
                  <a:solidFill>
                    <a:schemeClr val="tx1">
                      <a:alpha val="50000"/>
                    </a:schemeClr>
                  </a:solidFill>
                  <a:latin typeface="Montserrat" pitchFamily="2" charset="77"/>
                </a:endParaRPr>
              </a:p>
              <a:p>
                <a:pPr algn="r"/>
                <a:r>
                  <a:rPr lang="en-US" sz="1400" b="0" i="0" dirty="0">
                    <a:solidFill>
                      <a:schemeClr val="tx1">
                        <a:alpha val="50000"/>
                      </a:schemeClr>
                    </a:solidFill>
                    <a:latin typeface="Montserrat" pitchFamily="2" charset="77"/>
                  </a:rPr>
                  <a:t>passcode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oMath>
                </a14:m>
                <a:endParaRPr lang="en-US" sz="1400" b="0" i="0" dirty="0">
                  <a:solidFill>
                    <a:schemeClr val="tx1">
                      <a:alpha val="50000"/>
                    </a:schemeClr>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20"/>
                <a:stretch>
                  <a:fillRect t="-2381" b="-11905"/>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736080" y="3198888"/>
            <a:ext cx="2524867" cy="307777"/>
          </a:xfrm>
          <a:prstGeom prst="rect">
            <a:avLst/>
          </a:prstGeom>
          <a:noFill/>
        </p:spPr>
        <p:txBody>
          <a:bodyPr wrap="square" rtlCol="0">
            <a:spAutoFit/>
          </a:bodyPr>
          <a:lstStyle/>
          <a:p>
            <a:pPr algn="r"/>
            <a:r>
              <a:rPr lang="en-US" sz="1400" dirty="0">
                <a:latin typeface="Montserrat" pitchFamily="2" charset="77"/>
              </a:rPr>
              <a:t>generate per-group state</a:t>
            </a: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5888" y="3677450"/>
            <a:ext cx="1274035" cy="343748"/>
            <a:chOff x="4159202" y="2617834"/>
            <a:chExt cx="1274035" cy="343748"/>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1"/>
                  <a:stretch>
                    <a:fillRect r="-990" b="-3571"/>
                  </a:stretch>
                </a:blipFill>
              </p:spPr>
              <p:txBody>
                <a:bodyPr/>
                <a:lstStyle/>
                <a:p>
                  <a:r>
                    <a:rPr lang="en-US">
                      <a:noFill/>
                    </a:rPr>
                    <a:t> </a:t>
                  </a:r>
                </a:p>
              </p:txBody>
            </p:sp>
          </mc:Fallback>
        </mc:AlternateContent>
      </p:gr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pic>
        <p:nvPicPr>
          <p:cNvPr id="6" name="Picture 5" descr="A screenshot of a phone&#10;&#10;Description automatically generated">
            <a:extLst>
              <a:ext uri="{FF2B5EF4-FFF2-40B4-BE49-F238E27FC236}">
                <a16:creationId xmlns:a16="http://schemas.microsoft.com/office/drawing/2014/main" id="{4023A4FA-F240-236A-B2C7-98100B5D1B24}"/>
              </a:ext>
            </a:extLst>
          </p:cNvPr>
          <p:cNvPicPr>
            <a:picLocks noChangeAspect="1"/>
          </p:cNvPicPr>
          <p:nvPr/>
        </p:nvPicPr>
        <p:blipFill rotWithShape="1">
          <a:blip r:embed="rId22"/>
          <a:srcRect t="5262"/>
          <a:stretch/>
        </p:blipFill>
        <p:spPr>
          <a:xfrm>
            <a:off x="54679" y="2072785"/>
            <a:ext cx="1955681" cy="4009865"/>
          </a:xfrm>
          <a:prstGeom prst="rect">
            <a:avLst/>
          </a:prstGeom>
          <a:ln>
            <a:solidFill>
              <a:schemeClr val="tx1"/>
            </a:solidFill>
          </a:ln>
          <a:effectLst/>
        </p:spPr>
      </p:pic>
      <p:sp>
        <p:nvSpPr>
          <p:cNvPr id="12" name="Oval 11">
            <a:extLst>
              <a:ext uri="{FF2B5EF4-FFF2-40B4-BE49-F238E27FC236}">
                <a16:creationId xmlns:a16="http://schemas.microsoft.com/office/drawing/2014/main" id="{2C0B4F45-18B2-FFDE-DF2E-BF4B6BC795ED}"/>
              </a:ext>
            </a:extLst>
          </p:cNvPr>
          <p:cNvSpPr/>
          <p:nvPr/>
        </p:nvSpPr>
        <p:spPr>
          <a:xfrm>
            <a:off x="1605350" y="3502854"/>
            <a:ext cx="405010" cy="30777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nvGrpSpPr>
          <p:cNvPr id="5" name="Group 4">
            <a:extLst>
              <a:ext uri="{FF2B5EF4-FFF2-40B4-BE49-F238E27FC236}">
                <a16:creationId xmlns:a16="http://schemas.microsoft.com/office/drawing/2014/main" id="{E4F43536-FD0C-9136-C666-5BC77C1C28EE}"/>
              </a:ext>
            </a:extLst>
          </p:cNvPr>
          <p:cNvGrpSpPr/>
          <p:nvPr/>
        </p:nvGrpSpPr>
        <p:grpSpPr>
          <a:xfrm>
            <a:off x="9254685" y="694397"/>
            <a:ext cx="1939787" cy="4009865"/>
            <a:chOff x="9254685" y="694397"/>
            <a:chExt cx="1939787" cy="4009865"/>
          </a:xfrm>
        </p:grpSpPr>
        <p:pic>
          <p:nvPicPr>
            <p:cNvPr id="9" name="Picture 8" descr="A screenshot of a phone&#10;&#10;Description automatically generated">
              <a:extLst>
                <a:ext uri="{FF2B5EF4-FFF2-40B4-BE49-F238E27FC236}">
                  <a16:creationId xmlns:a16="http://schemas.microsoft.com/office/drawing/2014/main" id="{BE98CEFB-50C5-916C-E517-F84A04845B82}"/>
                </a:ext>
              </a:extLst>
            </p:cNvPr>
            <p:cNvPicPr>
              <a:picLocks noChangeAspect="1"/>
            </p:cNvPicPr>
            <p:nvPr/>
          </p:nvPicPr>
          <p:blipFill rotWithShape="1">
            <a:blip r:embed="rId23"/>
            <a:srcRect t="4485"/>
            <a:stretch/>
          </p:blipFill>
          <p:spPr>
            <a:xfrm>
              <a:off x="9254685" y="694397"/>
              <a:ext cx="1939787" cy="4009865"/>
            </a:xfrm>
            <a:prstGeom prst="rect">
              <a:avLst/>
            </a:prstGeom>
            <a:ln>
              <a:solidFill>
                <a:schemeClr val="tx1"/>
              </a:solidFill>
            </a:ln>
            <a:effectLst/>
          </p:spPr>
        </p:pic>
        <p:sp>
          <p:nvSpPr>
            <p:cNvPr id="13" name="Rectangle 12">
              <a:extLst>
                <a:ext uri="{FF2B5EF4-FFF2-40B4-BE49-F238E27FC236}">
                  <a16:creationId xmlns:a16="http://schemas.microsoft.com/office/drawing/2014/main" id="{442984CE-4317-F4DA-2754-88AE6EF81DBB}"/>
                </a:ext>
              </a:extLst>
            </p:cNvPr>
            <p:cNvSpPr/>
            <p:nvPr/>
          </p:nvSpPr>
          <p:spPr>
            <a:xfrm>
              <a:off x="9315289" y="1320203"/>
              <a:ext cx="1838971" cy="3658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grpSp>
        <p:nvGrpSpPr>
          <p:cNvPr id="7" name="Group 6">
            <a:extLst>
              <a:ext uri="{FF2B5EF4-FFF2-40B4-BE49-F238E27FC236}">
                <a16:creationId xmlns:a16="http://schemas.microsoft.com/office/drawing/2014/main" id="{234BECB4-5303-120A-872A-DBC48AFCB35B}"/>
              </a:ext>
            </a:extLst>
          </p:cNvPr>
          <p:cNvGrpSpPr/>
          <p:nvPr/>
        </p:nvGrpSpPr>
        <p:grpSpPr>
          <a:xfrm>
            <a:off x="10225220" y="2811546"/>
            <a:ext cx="1936371" cy="4009865"/>
            <a:chOff x="10225220" y="2811546"/>
            <a:chExt cx="1936371" cy="4009865"/>
          </a:xfrm>
        </p:grpSpPr>
        <p:pic>
          <p:nvPicPr>
            <p:cNvPr id="11" name="Picture 10" descr="A screenshot of a video conference&#10;&#10;Description automatically generated">
              <a:extLst>
                <a:ext uri="{FF2B5EF4-FFF2-40B4-BE49-F238E27FC236}">
                  <a16:creationId xmlns:a16="http://schemas.microsoft.com/office/drawing/2014/main" id="{F80DAFEA-4E25-186E-9A96-2D6461E31C8A}"/>
                </a:ext>
              </a:extLst>
            </p:cNvPr>
            <p:cNvPicPr>
              <a:picLocks noChangeAspect="1"/>
            </p:cNvPicPr>
            <p:nvPr/>
          </p:nvPicPr>
          <p:blipFill rotWithShape="1">
            <a:blip r:embed="rId24"/>
            <a:srcRect t="4317"/>
            <a:stretch/>
          </p:blipFill>
          <p:spPr>
            <a:xfrm>
              <a:off x="10225220" y="2811546"/>
              <a:ext cx="1936371" cy="4009865"/>
            </a:xfrm>
            <a:prstGeom prst="rect">
              <a:avLst/>
            </a:prstGeom>
            <a:ln>
              <a:solidFill>
                <a:schemeClr val="tx1"/>
              </a:solidFill>
            </a:ln>
            <a:effectLst/>
          </p:spPr>
        </p:pic>
        <p:sp>
          <p:nvSpPr>
            <p:cNvPr id="15" name="Rectangle 14">
              <a:extLst>
                <a:ext uri="{FF2B5EF4-FFF2-40B4-BE49-F238E27FC236}">
                  <a16:creationId xmlns:a16="http://schemas.microsoft.com/office/drawing/2014/main" id="{0B781D03-DDDC-FDEB-004D-33668BE6270B}"/>
                </a:ext>
              </a:extLst>
            </p:cNvPr>
            <p:cNvSpPr/>
            <p:nvPr/>
          </p:nvSpPr>
          <p:spPr>
            <a:xfrm>
              <a:off x="10273919" y="4338399"/>
              <a:ext cx="1838971" cy="8802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pic>
        <p:nvPicPr>
          <p:cNvPr id="3" name="Picture 4" descr="American Friends of Tel Aviv University - YouTube">
            <a:extLst>
              <a:ext uri="{FF2B5EF4-FFF2-40B4-BE49-F238E27FC236}">
                <a16:creationId xmlns:a16="http://schemas.microsoft.com/office/drawing/2014/main" id="{2BC34ACB-6BC4-2F28-80CD-AD342C590B6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710550-3731-D51F-DC02-D07C72582BD4}"/>
              </a:ext>
            </a:extLst>
          </p:cNvPr>
          <p:cNvSpPr txBox="1"/>
          <p:nvPr/>
        </p:nvSpPr>
        <p:spPr>
          <a:xfrm>
            <a:off x="3071229" y="1503134"/>
            <a:ext cx="3106464" cy="307777"/>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17" name="Group 16">
            <a:extLst>
              <a:ext uri="{FF2B5EF4-FFF2-40B4-BE49-F238E27FC236}">
                <a16:creationId xmlns:a16="http://schemas.microsoft.com/office/drawing/2014/main" id="{DCD7F46E-36AA-B077-8101-7328DC1A76F2}"/>
              </a:ext>
            </a:extLst>
          </p:cNvPr>
          <p:cNvGrpSpPr/>
          <p:nvPr/>
        </p:nvGrpSpPr>
        <p:grpSpPr>
          <a:xfrm>
            <a:off x="3980467" y="1765846"/>
            <a:ext cx="1271014" cy="347980"/>
            <a:chOff x="4162223" y="1765846"/>
            <a:chExt cx="1271014" cy="347980"/>
          </a:xfrm>
        </p:grpSpPr>
        <p:cxnSp>
          <p:nvCxnSpPr>
            <p:cNvPr id="22" name="Straight Arrow Connector 21">
              <a:extLst>
                <a:ext uri="{FF2B5EF4-FFF2-40B4-BE49-F238E27FC236}">
                  <a16:creationId xmlns:a16="http://schemas.microsoft.com/office/drawing/2014/main" id="{6B194EAC-16DA-B5C3-31A9-AAFF40C5D8DA}"/>
                </a:ext>
              </a:extLst>
            </p:cNvPr>
            <p:cNvCxnSpPr/>
            <p:nvPr/>
          </p:nvCxnSpPr>
          <p:spPr>
            <a:xfrm>
              <a:off x="4162223" y="2072786"/>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40ACE77-5DFE-F5F5-2A6B-74568F9492D7}"/>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solidFill>
                                  <a:schemeClr val="tx1">
                                    <a:alpha val="50000"/>
                                  </a:schemeClr>
                                </a:solidFill>
                                <a:latin typeface="Cambria Math" panose="02040503050406030204" pitchFamily="18" charset="0"/>
                              </a:rPr>
                            </m:ctrlPr>
                          </m:sSubSupPr>
                          <m:e>
                            <m:r>
                              <a:rPr lang="en-US" sz="1400" b="0" i="1" smtClean="0">
                                <a:solidFill>
                                  <a:schemeClr val="tx1">
                                    <a:alpha val="50000"/>
                                  </a:schemeClr>
                                </a:solidFill>
                                <a:latin typeface="Cambria Math" panose="02040503050406030204" pitchFamily="18" charset="0"/>
                              </a:rPr>
                              <m:t>𝑚</m:t>
                            </m:r>
                          </m:e>
                          <m:sub>
                            <m:r>
                              <m:rPr>
                                <m:sty m:val="p"/>
                              </m:rPr>
                              <a:rPr lang="en-US" sz="1400" b="0" i="0" smtClean="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𝐴</m:t>
                            </m:r>
                          </m:sup>
                        </m:sSubSup>
                      </m:oMath>
                    </m:oMathPara>
                  </a14:m>
                  <a:endParaRPr lang="en-US" sz="1400" dirty="0">
                    <a:solidFill>
                      <a:schemeClr val="tx1">
                        <a:alpha val="50000"/>
                      </a:schemeClr>
                    </a:solidFill>
                  </a:endParaRPr>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6"/>
                  <a:stretch>
                    <a:fillRect b="-3571"/>
                  </a:stretch>
                </a:blipFill>
              </p:spPr>
              <p:txBody>
                <a:bodyPr/>
                <a:lstStyle/>
                <a:p>
                  <a:r>
                    <a:rPr lang="en-US">
                      <a:noFill/>
                    </a:rPr>
                    <a:t> </a:t>
                  </a:r>
                </a:p>
              </p:txBody>
            </p:sp>
          </mc:Fallback>
        </mc:AlternateContent>
      </p:grpSp>
      <p:sp>
        <p:nvSpPr>
          <p:cNvPr id="25" name="TextBox 24">
            <a:extLst>
              <a:ext uri="{FF2B5EF4-FFF2-40B4-BE49-F238E27FC236}">
                <a16:creationId xmlns:a16="http://schemas.microsoft.com/office/drawing/2014/main" id="{9E380864-7C3E-ADF3-50EA-0505DD6F998B}"/>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28" name="Group 27">
            <a:extLst>
              <a:ext uri="{FF2B5EF4-FFF2-40B4-BE49-F238E27FC236}">
                <a16:creationId xmlns:a16="http://schemas.microsoft.com/office/drawing/2014/main" id="{640588E3-D4A9-3511-7680-C69959C351CA}"/>
              </a:ext>
            </a:extLst>
          </p:cNvPr>
          <p:cNvGrpSpPr/>
          <p:nvPr/>
        </p:nvGrpSpPr>
        <p:grpSpPr>
          <a:xfrm>
            <a:off x="6966647" y="1735337"/>
            <a:ext cx="1271014" cy="347980"/>
            <a:chOff x="4162223" y="1765846"/>
            <a:chExt cx="1271014" cy="347980"/>
          </a:xfrm>
        </p:grpSpPr>
        <p:cxnSp>
          <p:nvCxnSpPr>
            <p:cNvPr id="38" name="Straight Arrow Connector 37">
              <a:extLst>
                <a:ext uri="{FF2B5EF4-FFF2-40B4-BE49-F238E27FC236}">
                  <a16:creationId xmlns:a16="http://schemas.microsoft.com/office/drawing/2014/main" id="{A53E24AB-A501-0509-FD49-9F6E11C2B0A8}"/>
                </a:ext>
              </a:extLst>
            </p:cNvPr>
            <p:cNvCxnSpPr/>
            <p:nvPr/>
          </p:nvCxnSpPr>
          <p:spPr>
            <a:xfrm>
              <a:off x="4162223" y="2072786"/>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8451AE-881B-DEEA-697B-91548476AC2F}"/>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𝐵</m:t>
                            </m:r>
                          </m:sup>
                        </m:sSubSup>
                      </m:oMath>
                    </m:oMathPara>
                  </a14:m>
                  <a:endParaRPr lang="en-US" sz="1400" dirty="0">
                    <a:solidFill>
                      <a:schemeClr val="tx1">
                        <a:alpha val="50000"/>
                      </a:schemeClr>
                    </a:solidFill>
                  </a:endParaRPr>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7"/>
                  <a:stretch>
                    <a:fillRect/>
                  </a:stretch>
                </a:blipFill>
              </p:spPr>
              <p:txBody>
                <a:bodyPr/>
                <a:lstStyle/>
                <a:p>
                  <a:r>
                    <a:rPr lang="en-US">
                      <a:noFill/>
                    </a:rPr>
                    <a:t> </a:t>
                  </a:r>
                </a:p>
              </p:txBody>
            </p:sp>
          </mc:Fallback>
        </mc:AlternateContent>
      </p:grpSp>
      <p:pic>
        <p:nvPicPr>
          <p:cNvPr id="50" name="Audio 49">
            <a:extLst>
              <a:ext uri="{FF2B5EF4-FFF2-40B4-BE49-F238E27FC236}">
                <a16:creationId xmlns:a16="http://schemas.microsoft.com/office/drawing/2014/main" id="{DBBAFAC3-566C-B4DD-D25D-499F30824A50}"/>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64726577"/>
      </p:ext>
    </p:extLst>
  </p:cSld>
  <p:clrMapOvr>
    <a:masterClrMapping/>
  </p:clrMapOvr>
  <mc:AlternateContent xmlns:mc="http://schemas.openxmlformats.org/markup-compatibility/2006" xmlns:p14="http://schemas.microsoft.com/office/powerpoint/2010/main">
    <mc:Choice Requires="p14">
      <p:transition spd="slow" p14:dur="2000" advTm="36437"/>
    </mc:Choice>
    <mc:Fallback xmlns="">
      <p:transition spd="slow" advTm="3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lstStyle/>
          <a:p>
            <a:r>
              <a:rPr lang="en-US" dirty="0"/>
              <a:t>Q1. What does Zoom E2EE look like?</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28</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D3F15F0-E770-788A-75D1-B18B71D075E4}"/>
                  </a:ext>
                </a:extLst>
              </p:cNvPr>
              <p:cNvSpPr txBox="1"/>
              <p:nvPr/>
            </p:nvSpPr>
            <p:spPr>
              <a:xfrm>
                <a:off x="3071228" y="3196062"/>
                <a:ext cx="3329569" cy="523220"/>
              </a:xfrm>
              <a:prstGeom prst="rect">
                <a:avLst/>
              </a:prstGeom>
              <a:noFill/>
            </p:spPr>
            <p:txBody>
              <a:bodyPr wrap="square" rtlCol="0">
                <a:spAutoFit/>
              </a:bodyPr>
              <a:lstStyle/>
              <a:p>
                <a:r>
                  <a:rPr lang="en-US" sz="1400" dirty="0">
                    <a:solidFill>
                      <a:schemeClr val="tx1">
                        <a:alpha val="50000"/>
                      </a:schemeClr>
                    </a:solidFill>
                    <a:latin typeface="Montserrat" pitchFamily="2" charset="77"/>
                  </a:rPr>
                  <a:t>generate per-group state</a:t>
                </a:r>
              </a:p>
              <a:p>
                <a:r>
                  <a:rPr lang="en-US" sz="1400" dirty="0">
                    <a:solidFill>
                      <a:schemeClr val="tx1">
                        <a:alpha val="50000"/>
                      </a:schemeClr>
                    </a:solidFill>
                    <a:latin typeface="Montserrat" pitchFamily="2" charset="77"/>
                  </a:rPr>
                  <a:t>sample group key </a:t>
                </a:r>
                <a14:m>
                  <m:oMath xmlns:m="http://schemas.openxmlformats.org/officeDocument/2006/math">
                    <m:r>
                      <a:rPr lang="en-US" sz="1400" i="1">
                        <a:solidFill>
                          <a:schemeClr val="tx1">
                            <a:alpha val="50000"/>
                          </a:schemeClr>
                        </a:solidFill>
                        <a:latin typeface="Cambria Math" panose="02040503050406030204" pitchFamily="18" charset="0"/>
                      </a:rPr>
                      <m:t>𝑔𝑘</m:t>
                    </m:r>
                    <m:r>
                      <a:rPr lang="en-US" sz="1400" i="1">
                        <a:solidFill>
                          <a:schemeClr val="tx1">
                            <a:alpha val="50000"/>
                          </a:schemeClr>
                        </a:solidFill>
                        <a:latin typeface="Cambria Math" panose="02040503050406030204" pitchFamily="18" charset="0"/>
                      </a:rPr>
                      <m:t> </m:t>
                    </m:r>
                  </m:oMath>
                </a14:m>
                <a:endParaRPr lang="en-US" sz="1400" dirty="0">
                  <a:solidFill>
                    <a:schemeClr val="tx1">
                      <a:alpha val="50000"/>
                    </a:schemeClr>
                  </a:solidFill>
                  <a:latin typeface="Montserrat" pitchFamily="2" charset="77"/>
                </a:endParaRPr>
              </a:p>
            </p:txBody>
          </p:sp>
        </mc:Choice>
        <mc:Fallback xmlns="">
          <p:sp>
            <p:nvSpPr>
              <p:cNvPr id="41" name="TextBox 40">
                <a:extLst>
                  <a:ext uri="{FF2B5EF4-FFF2-40B4-BE49-F238E27FC236}">
                    <a16:creationId xmlns:a16="http://schemas.microsoft.com/office/drawing/2014/main" id="{AD3F15F0-E770-788A-75D1-B18B71D075E4}"/>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12"/>
                <a:stretch>
                  <a:fillRect l="-379" t="-2381" b="-119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C1089896-65BE-0737-3C2C-FEDF20A1DA6D}"/>
              </a:ext>
            </a:extLst>
          </p:cNvPr>
          <p:cNvGrpSpPr/>
          <p:nvPr/>
        </p:nvGrpSpPr>
        <p:grpSpPr>
          <a:xfrm>
            <a:off x="3980466" y="3681964"/>
            <a:ext cx="1274035" cy="344838"/>
            <a:chOff x="4159202" y="2617834"/>
            <a:chExt cx="1274035" cy="344838"/>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4D857E-0490-15E2-B59B-EBB32F2CFF0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b="0" i="0" smtClean="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𝐴</m:t>
                            </m:r>
                          </m:sup>
                        </m:sSubSup>
                        <m:r>
                          <a:rPr lang="en-US" sz="1400" b="0" i="1" smtClean="0">
                            <a:solidFill>
                              <a:schemeClr val="tx1">
                                <a:alpha val="50000"/>
                              </a:schemeClr>
                            </a:solidFill>
                            <a:latin typeface="Cambria Math" panose="02040503050406030204" pitchFamily="18" charset="0"/>
                          </a:rPr>
                          <m:t>,…</m:t>
                        </m:r>
                      </m:oMath>
                    </m:oMathPara>
                  </a14:m>
                  <a:endParaRPr lang="en-US" sz="1400" dirty="0">
                    <a:solidFill>
                      <a:schemeClr val="tx1">
                        <a:alpha val="50000"/>
                      </a:schemeClr>
                    </a:solidFill>
                  </a:endParaRPr>
                </a:p>
              </p:txBody>
            </p:sp>
          </mc:Choice>
          <mc:Fallback xmlns="">
            <p:sp>
              <p:nvSpPr>
                <p:cNvPr id="44" name="TextBox 43">
                  <a:extLst>
                    <a:ext uri="{FF2B5EF4-FFF2-40B4-BE49-F238E27FC236}">
                      <a16:creationId xmlns:a16="http://schemas.microsoft.com/office/drawing/2014/main" id="{B04D857E-0490-15E2-B59B-EBB32F2CFF0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13"/>
                  <a:stretch>
                    <a:fillRect r="-1980"/>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F0223ACF-3D86-C9E9-7A7F-66A0CA98FF90}"/>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75DD8E8-E83C-4236-FA8A-A14A90DCA9A2}"/>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solidFill>
                      <a:schemeClr val="tx1">
                        <a:alpha val="50000"/>
                      </a:schemeClr>
                    </a:solidFill>
                    <a:latin typeface="Montserrat" pitchFamily="2" charset="77"/>
                  </a:rPr>
                  <a:t>check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r>
                      <a:rPr lang="en-US" sz="1400" b="0" i="1" smtClean="0">
                        <a:solidFill>
                          <a:schemeClr val="tx1">
                            <a:alpha val="50000"/>
                          </a:schemeClr>
                        </a:solidFill>
                        <a:latin typeface="Cambria Math" panose="02040503050406030204" pitchFamily="18" charset="0"/>
                      </a:rPr>
                      <m:t>𝑝</m:t>
                    </m:r>
                    <m:sSup>
                      <m:sSupPr>
                        <m:ctrlPr>
                          <a:rPr lang="en-US" sz="1400" b="0" i="1" smtClean="0">
                            <a:solidFill>
                              <a:schemeClr val="tx1">
                                <a:alpha val="50000"/>
                              </a:schemeClr>
                            </a:solidFill>
                            <a:latin typeface="Cambria Math" panose="02040503050406030204" pitchFamily="18" charset="0"/>
                          </a:rPr>
                        </m:ctrlPr>
                      </m:sSupPr>
                      <m:e>
                        <m:r>
                          <a:rPr lang="en-US" sz="1400" b="0" i="1" smtClean="0">
                            <a:solidFill>
                              <a:schemeClr val="tx1">
                                <a:alpha val="50000"/>
                              </a:schemeClr>
                            </a:solidFill>
                            <a:latin typeface="Cambria Math" panose="02040503050406030204" pitchFamily="18" charset="0"/>
                          </a:rPr>
                          <m:t>𝑐</m:t>
                        </m:r>
                      </m:e>
                      <m:sup>
                        <m:r>
                          <a:rPr lang="en-US" sz="1400" b="0" i="1" smtClean="0">
                            <a:solidFill>
                              <a:schemeClr val="tx1">
                                <a:alpha val="50000"/>
                              </a:schemeClr>
                            </a:solidFill>
                            <a:latin typeface="Cambria Math" panose="02040503050406030204" pitchFamily="18" charset="0"/>
                          </a:rPr>
                          <m:t>𝑔𝑖𝑑</m:t>
                        </m:r>
                      </m:sup>
                    </m:sSup>
                  </m:oMath>
                </a14:m>
                <a:r>
                  <a:rPr lang="en-US" sz="1400" b="0" i="0" dirty="0">
                    <a:solidFill>
                      <a:schemeClr val="tx1">
                        <a:alpha val="50000"/>
                      </a:schemeClr>
                    </a:solidFill>
                    <a:latin typeface="Montserrat" pitchFamily="2" charset="77"/>
                  </a:rPr>
                  <a:t> </a:t>
                </a:r>
              </a:p>
            </p:txBody>
          </p:sp>
        </mc:Choice>
        <mc:Fallback xmlns="">
          <p:sp>
            <p:nvSpPr>
              <p:cNvPr id="47" name="TextBox 46">
                <a:extLst>
                  <a:ext uri="{FF2B5EF4-FFF2-40B4-BE49-F238E27FC236}">
                    <a16:creationId xmlns:a16="http://schemas.microsoft.com/office/drawing/2014/main" id="{675DD8E8-E83C-4236-FA8A-A14A90DCA9A2}"/>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14"/>
                <a:stretch>
                  <a:fillRect b="-19231"/>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736080" y="3198888"/>
            <a:ext cx="2524867" cy="307777"/>
          </a:xfrm>
          <a:prstGeom prst="rect">
            <a:avLst/>
          </a:prstGeom>
          <a:noFill/>
        </p:spPr>
        <p:txBody>
          <a:bodyPr wrap="square" rtlCol="0">
            <a:spAutoFit/>
          </a:bodyPr>
          <a:lstStyle/>
          <a:p>
            <a:pPr algn="r"/>
            <a:r>
              <a:rPr lang="en-US" sz="1400" dirty="0">
                <a:solidFill>
                  <a:schemeClr val="tx1">
                    <a:alpha val="50000"/>
                  </a:schemeClr>
                </a:solidFill>
                <a:latin typeface="Montserrat" pitchFamily="2" charset="77"/>
              </a:rPr>
              <a:t>generate per-group state</a:t>
            </a: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5888" y="3677450"/>
            <a:ext cx="1274035" cy="343748"/>
            <a:chOff x="4159202" y="2617834"/>
            <a:chExt cx="1274035" cy="343748"/>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b="0" i="1" smtClean="0">
                                <a:solidFill>
                                  <a:schemeClr val="tx1">
                                    <a:alpha val="50000"/>
                                  </a:schemeClr>
                                </a:solidFill>
                                <a:latin typeface="Cambria Math" panose="02040503050406030204" pitchFamily="18" charset="0"/>
                              </a:rPr>
                              <m:t>𝐵</m:t>
                            </m:r>
                          </m:sup>
                        </m:sSubSup>
                        <m:r>
                          <a:rPr lang="en-US" sz="1400" b="0" i="1" smtClean="0">
                            <a:solidFill>
                              <a:schemeClr val="tx1">
                                <a:alpha val="50000"/>
                              </a:schemeClr>
                            </a:solidFill>
                            <a:latin typeface="Cambria Math" panose="02040503050406030204" pitchFamily="18" charset="0"/>
                          </a:rPr>
                          <m:t>,…</m:t>
                        </m:r>
                      </m:oMath>
                    </m:oMathPara>
                  </a14:m>
                  <a:endParaRPr lang="en-US" sz="1400" dirty="0">
                    <a:solidFill>
                      <a:schemeClr val="tx1">
                        <a:alpha val="50000"/>
                      </a:schemeClr>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15"/>
                  <a:stretch>
                    <a:fillRect r="-990" b="-3571"/>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7534" y="4482709"/>
                <a:ext cx="3329569" cy="598305"/>
              </a:xfrm>
              <a:prstGeom prst="rect">
                <a:avLst/>
              </a:prstGeom>
              <a:noFill/>
            </p:spPr>
            <p:txBody>
              <a:bodyPr wrap="square" rtlCol="0">
                <a:spAutoFit/>
              </a:bodyPr>
              <a:lstStyle/>
              <a:p>
                <a:r>
                  <a:rPr lang="en-US" sz="1400" b="0" i="0" dirty="0">
                    <a:latin typeface="Montserrat" pitchFamily="2" charset="77"/>
                  </a:rPr>
                  <a:t>verify</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r>
                  <a:rPr lang="zh-CN" altLang="en-US" sz="1400" b="0" i="0" dirty="0">
                    <a:latin typeface="Montserrat" pitchFamily="2" charset="77"/>
                  </a:rPr>
                  <a:t> </a:t>
                </a:r>
                <a:r>
                  <a:rPr lang="en-US" sz="1400" b="0" i="0" dirty="0">
                    <a:latin typeface="Montserrat" pitchFamily="2" charset="77"/>
                  </a:rPr>
                  <a:t>using</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oMath>
                </a14:m>
                <a:endParaRPr lang="en-US" sz="1400" b="0" i="0" dirty="0">
                  <a:latin typeface="Montserrat" pitchFamily="2" charset="77"/>
                </a:endParaRPr>
              </a:p>
              <a:p>
                <a:r>
                  <a:rPr lang="en-US" sz="1400" dirty="0">
                    <a:latin typeface="Montserrat" pitchFamily="2" charset="77"/>
                  </a:rPr>
                  <a:t>encrypt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7534" y="4482709"/>
                <a:ext cx="3329569" cy="598305"/>
              </a:xfrm>
              <a:prstGeom prst="rect">
                <a:avLst/>
              </a:prstGeom>
              <a:blipFill>
                <a:blip r:embed="rId22"/>
                <a:stretch>
                  <a:fillRect l="-760" b="-6250"/>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4194787"/>
            <a:ext cx="1274035" cy="346890"/>
            <a:chOff x="4159202" y="2617834"/>
            <a:chExt cx="1274035" cy="346890"/>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23"/>
                  <a:stretch>
                    <a:fillRect b="-3571"/>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EA6868E5-D6FF-1C17-CFD2-8DD45D7FE8D0}"/>
              </a:ext>
            </a:extLst>
          </p:cNvPr>
          <p:cNvGrpSpPr/>
          <p:nvPr/>
        </p:nvGrpSpPr>
        <p:grpSpPr>
          <a:xfrm>
            <a:off x="6932868" y="4198829"/>
            <a:ext cx="1274035" cy="347980"/>
            <a:chOff x="4159202" y="2617834"/>
            <a:chExt cx="1274035" cy="347980"/>
          </a:xfrm>
        </p:grpSpPr>
        <p:cxnSp>
          <p:nvCxnSpPr>
            <p:cNvPr id="71" name="Straight Arrow Connector 70">
              <a:extLst>
                <a:ext uri="{FF2B5EF4-FFF2-40B4-BE49-F238E27FC236}">
                  <a16:creationId xmlns:a16="http://schemas.microsoft.com/office/drawing/2014/main" id="{C362A3D2-26A0-E359-3147-3E75FE8683F6}"/>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1BACB4-DDAF-4F0C-AA18-DCCD89D6FC35}"/>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CB1BACB4-DDAF-4F0C-AA18-DCCD89D6FC35}"/>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4"/>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886951"/>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6F54F39-22E2-D76B-8EAA-5E9C3C483A98}"/>
                  </a:ext>
                </a:extLst>
              </p:cNvPr>
              <p:cNvSpPr txBox="1"/>
              <p:nvPr/>
            </p:nvSpPr>
            <p:spPr>
              <a:xfrm>
                <a:off x="5931378" y="4483491"/>
                <a:ext cx="3329569" cy="600485"/>
              </a:xfrm>
              <a:prstGeom prst="rect">
                <a:avLst/>
              </a:prstGeom>
              <a:noFill/>
            </p:spPr>
            <p:txBody>
              <a:bodyPr wrap="square" rtlCol="0">
                <a:spAutoFit/>
              </a:bodyPr>
              <a:lstStyle/>
              <a:p>
                <a:pPr algn="r"/>
                <a:r>
                  <a:rPr lang="en-US" sz="1400" dirty="0">
                    <a:latin typeface="Montserrat" pitchFamily="2" charset="77"/>
                  </a:rPr>
                  <a:t>verify</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𝐴</m:t>
                        </m:r>
                      </m:sup>
                    </m:sSubSup>
                  </m:oMath>
                </a14:m>
                <a:r>
                  <a:rPr lang="zh-CN" altLang="en-US" sz="1400" dirty="0">
                    <a:latin typeface="Montserrat" pitchFamily="2" charset="77"/>
                  </a:rPr>
                  <a:t> </a:t>
                </a:r>
                <a:r>
                  <a:rPr lang="en-US" sz="1400" dirty="0">
                    <a:latin typeface="Montserrat" pitchFamily="2" charset="77"/>
                  </a:rPr>
                  <a:t>using</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decrypt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p:txBody>
          </p:sp>
        </mc:Choice>
        <mc:Fallback xmlns="">
          <p:sp>
            <p:nvSpPr>
              <p:cNvPr id="77" name="TextBox 76">
                <a:extLst>
                  <a:ext uri="{FF2B5EF4-FFF2-40B4-BE49-F238E27FC236}">
                    <a16:creationId xmlns:a16="http://schemas.microsoft.com/office/drawing/2014/main" id="{A6F54F39-22E2-D76B-8EAA-5E9C3C483A98}"/>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26"/>
                <a:stretch>
                  <a:fillRect b="-4082"/>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pic>
        <p:nvPicPr>
          <p:cNvPr id="3" name="Picture 4" descr="American Friends of Tel Aviv University - YouTube">
            <a:extLst>
              <a:ext uri="{FF2B5EF4-FFF2-40B4-BE49-F238E27FC236}">
                <a16:creationId xmlns:a16="http://schemas.microsoft.com/office/drawing/2014/main" id="{6322EBAD-26F5-6B4F-B4D9-EEA63AB3EB5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21787C6-B82F-BB2E-13AF-696318D03250}"/>
                  </a:ext>
                </a:extLst>
              </p:cNvPr>
              <p:cNvSpPr txBox="1"/>
              <p:nvPr/>
            </p:nvSpPr>
            <p:spPr>
              <a:xfrm>
                <a:off x="3077534" y="2182433"/>
                <a:ext cx="1802810" cy="523220"/>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pick group id </a:t>
                </a: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oMath>
                </a14:m>
                <a:endParaRPr lang="en-US" sz="1400" b="0" i="0" dirty="0">
                  <a:solidFill>
                    <a:schemeClr val="tx1">
                      <a:alpha val="50000"/>
                    </a:schemeClr>
                  </a:solidFill>
                  <a:latin typeface="Montserrat" pitchFamily="2" charset="77"/>
                </a:endParaRPr>
              </a:p>
              <a:p>
                <a:r>
                  <a:rPr lang="en-US" sz="1400" b="0" i="0" dirty="0">
                    <a:solidFill>
                      <a:schemeClr val="tx1">
                        <a:alpha val="50000"/>
                      </a:schemeClr>
                    </a:solidFill>
                    <a:latin typeface="Montserrat" pitchFamily="2" charset="77"/>
                  </a:rPr>
                  <a:t>passcode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oMath>
                </a14:m>
                <a:endParaRPr lang="en-US" sz="1400" b="0" i="0" dirty="0">
                  <a:solidFill>
                    <a:schemeClr val="tx1">
                      <a:alpha val="50000"/>
                    </a:schemeClr>
                  </a:solidFill>
                  <a:latin typeface="Montserrat" pitchFamily="2" charset="77"/>
                </a:endParaRPr>
              </a:p>
            </p:txBody>
          </p:sp>
        </mc:Choice>
        <mc:Fallback xmlns="">
          <p:sp>
            <p:nvSpPr>
              <p:cNvPr id="5" name="TextBox 4">
                <a:extLst>
                  <a:ext uri="{FF2B5EF4-FFF2-40B4-BE49-F238E27FC236}">
                    <a16:creationId xmlns:a16="http://schemas.microsoft.com/office/drawing/2014/main" id="{C21787C6-B82F-BB2E-13AF-696318D03250}"/>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28"/>
                <a:stretch>
                  <a:fillRect l="-1399" t="-2326" b="-6977"/>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FB4DD60F-3F59-2DBF-6606-FEEF9198B7A1}"/>
              </a:ext>
            </a:extLst>
          </p:cNvPr>
          <p:cNvGrpSpPr/>
          <p:nvPr/>
        </p:nvGrpSpPr>
        <p:grpSpPr>
          <a:xfrm>
            <a:off x="3980467" y="2504606"/>
            <a:ext cx="1271014" cy="307777"/>
            <a:chOff x="4162223" y="2617834"/>
            <a:chExt cx="1271014" cy="307777"/>
          </a:xfrm>
        </p:grpSpPr>
        <p:cxnSp>
          <p:nvCxnSpPr>
            <p:cNvPr id="8" name="Straight Arrow Connector 7">
              <a:extLst>
                <a:ext uri="{FF2B5EF4-FFF2-40B4-BE49-F238E27FC236}">
                  <a16:creationId xmlns:a16="http://schemas.microsoft.com/office/drawing/2014/main" id="{44F0DD09-CF87-F527-990F-0E514A76F742}"/>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E6CC576-C783-6FD5-8AE5-F848D8B9DF50}"/>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oMath>
                    </m:oMathPara>
                  </a14:m>
                  <a:endParaRPr lang="en-US" sz="1400" dirty="0">
                    <a:solidFill>
                      <a:schemeClr val="tx1">
                        <a:alpha val="50000"/>
                      </a:schemeClr>
                    </a:solidFill>
                  </a:endParaRPr>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29"/>
                  <a:stretch>
                    <a:fillRect b="-8000"/>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F87A10E0-80EC-62CB-A7FC-8A3977ECEEE2}"/>
              </a:ext>
            </a:extLst>
          </p:cNvPr>
          <p:cNvGrpSpPr/>
          <p:nvPr/>
        </p:nvGrpSpPr>
        <p:grpSpPr>
          <a:xfrm>
            <a:off x="3911140" y="2780599"/>
            <a:ext cx="4369718" cy="307777"/>
            <a:chOff x="4162223" y="2617834"/>
            <a:chExt cx="1271014" cy="307777"/>
          </a:xfrm>
        </p:grpSpPr>
        <p:cxnSp>
          <p:nvCxnSpPr>
            <p:cNvPr id="15" name="Straight Arrow Connector 14">
              <a:extLst>
                <a:ext uri="{FF2B5EF4-FFF2-40B4-BE49-F238E27FC236}">
                  <a16:creationId xmlns:a16="http://schemas.microsoft.com/office/drawing/2014/main" id="{6BC6C6CB-38EB-2A21-1557-E20DF948A24D}"/>
                </a:ext>
              </a:extLst>
            </p:cNvPr>
            <p:cNvCxnSpPr/>
            <p:nvPr/>
          </p:nvCxnSpPr>
          <p:spPr>
            <a:xfrm>
              <a:off x="4162223" y="2924774"/>
              <a:ext cx="1271014" cy="0"/>
            </a:xfrm>
            <a:prstGeom prst="straightConnector1">
              <a:avLst/>
            </a:prstGeom>
            <a:ln w="38100" cmpd="dbl">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A325829-ACF3-A1CC-CD10-A54CEE25462C}"/>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oMath>
                  </a14:m>
                  <a:r>
                    <a:rPr lang="en-US" sz="1400" dirty="0">
                      <a:solidFill>
                        <a:schemeClr val="tx1">
                          <a:alpha val="50000"/>
                        </a:schemeClr>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30"/>
                  <a:stretch>
                    <a:fillRect t="-3846" b="-192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EBA02DF-771E-ED7F-4E5D-2D9B807CD01A}"/>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solidFill>
                      <a:schemeClr val="tx1">
                        <a:alpha val="50000"/>
                      </a:schemeClr>
                    </a:solidFill>
                    <a:latin typeface="Montserrat" pitchFamily="2" charset="77"/>
                  </a:rPr>
                  <a:t>store </a:t>
                </a:r>
                <a14:m>
                  <m:oMath xmlns:m="http://schemas.openxmlformats.org/officeDocument/2006/math">
                    <m:r>
                      <a:rPr lang="en-US" sz="1400" b="0" i="1" smtClean="0">
                        <a:solidFill>
                          <a:schemeClr val="tx1">
                            <a:alpha val="50000"/>
                          </a:schemeClr>
                        </a:solidFill>
                        <a:latin typeface="Cambria Math" panose="02040503050406030204" pitchFamily="18" charset="0"/>
                      </a:rPr>
                      <m:t>𝑝</m:t>
                    </m:r>
                    <m:sSup>
                      <m:sSupPr>
                        <m:ctrlPr>
                          <a:rPr lang="en-US" sz="1400" b="0" i="1" smtClean="0">
                            <a:solidFill>
                              <a:schemeClr val="tx1">
                                <a:alpha val="50000"/>
                              </a:schemeClr>
                            </a:solidFill>
                            <a:latin typeface="Cambria Math" panose="02040503050406030204" pitchFamily="18" charset="0"/>
                          </a:rPr>
                        </m:ctrlPr>
                      </m:sSupPr>
                      <m:e>
                        <m:r>
                          <a:rPr lang="en-US" sz="1400" b="0" i="1" smtClean="0">
                            <a:solidFill>
                              <a:schemeClr val="tx1">
                                <a:alpha val="50000"/>
                              </a:schemeClr>
                            </a:solidFill>
                            <a:latin typeface="Cambria Math" panose="02040503050406030204" pitchFamily="18" charset="0"/>
                          </a:rPr>
                          <m:t>𝑐</m:t>
                        </m:r>
                      </m:e>
                      <m:sup>
                        <m:r>
                          <a:rPr lang="en-US" sz="1400" b="0" i="1" smtClean="0">
                            <a:solidFill>
                              <a:schemeClr val="tx1">
                                <a:alpha val="50000"/>
                              </a:schemeClr>
                            </a:solidFill>
                            <a:latin typeface="Cambria Math" panose="02040503050406030204" pitchFamily="18" charset="0"/>
                          </a:rPr>
                          <m:t>𝑔𝑖𝑑</m:t>
                        </m:r>
                      </m:sup>
                    </m:sSup>
                  </m:oMath>
                </a14:m>
                <a:r>
                  <a:rPr lang="en-US" sz="1400" b="0" i="0" dirty="0">
                    <a:solidFill>
                      <a:schemeClr val="tx1">
                        <a:alpha val="50000"/>
                      </a:schemeClr>
                    </a:solidFill>
                    <a:latin typeface="Montserrat" pitchFamily="2" charset="77"/>
                  </a:rPr>
                  <a:t> </a:t>
                </a:r>
              </a:p>
            </p:txBody>
          </p:sp>
        </mc:Choice>
        <mc:Fallback xmlns="">
          <p:sp>
            <p:nvSpPr>
              <p:cNvPr id="22" name="TextBox 21">
                <a:extLst>
                  <a:ext uri="{FF2B5EF4-FFF2-40B4-BE49-F238E27FC236}">
                    <a16:creationId xmlns:a16="http://schemas.microsoft.com/office/drawing/2014/main" id="{8EBA02DF-771E-ED7F-4E5D-2D9B807CD01A}"/>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31"/>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61527EC-F816-AD97-5B4E-E46CC56C920C}"/>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receive group id </a:t>
                </a: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oMath>
                </a14:m>
                <a:endParaRPr lang="en-US" sz="1400" b="0" i="0" dirty="0">
                  <a:solidFill>
                    <a:schemeClr val="tx1">
                      <a:alpha val="50000"/>
                    </a:schemeClr>
                  </a:solidFill>
                  <a:latin typeface="Montserrat" pitchFamily="2" charset="77"/>
                </a:endParaRPr>
              </a:p>
              <a:p>
                <a:pPr algn="r"/>
                <a:r>
                  <a:rPr lang="en-US" sz="1400" b="0" i="0" dirty="0">
                    <a:solidFill>
                      <a:schemeClr val="tx1">
                        <a:alpha val="50000"/>
                      </a:schemeClr>
                    </a:solidFill>
                    <a:latin typeface="Montserrat" pitchFamily="2" charset="77"/>
                  </a:rPr>
                  <a:t>passcode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oMath>
                </a14:m>
                <a:endParaRPr lang="en-US" sz="1400" b="0" i="0" dirty="0">
                  <a:solidFill>
                    <a:schemeClr val="tx1">
                      <a:alpha val="50000"/>
                    </a:schemeClr>
                  </a:solidFill>
                  <a:latin typeface="Montserrat" pitchFamily="2" charset="77"/>
                </a:endParaRPr>
              </a:p>
            </p:txBody>
          </p:sp>
        </mc:Choice>
        <mc:Fallback xmlns="">
          <p:sp>
            <p:nvSpPr>
              <p:cNvPr id="23" name="TextBox 22">
                <a:extLst>
                  <a:ext uri="{FF2B5EF4-FFF2-40B4-BE49-F238E27FC236}">
                    <a16:creationId xmlns:a16="http://schemas.microsoft.com/office/drawing/2014/main" id="{761527EC-F816-AD97-5B4E-E46CC56C920C}"/>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32"/>
                <a:stretch>
                  <a:fillRect t="-2381" b="-11905"/>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30A650E0-D78F-67E2-B123-B42D6A87721F}"/>
              </a:ext>
            </a:extLst>
          </p:cNvPr>
          <p:cNvSpPr txBox="1"/>
          <p:nvPr/>
        </p:nvSpPr>
        <p:spPr>
          <a:xfrm>
            <a:off x="3071229" y="1503134"/>
            <a:ext cx="3106464" cy="307777"/>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28" name="Group 27">
            <a:extLst>
              <a:ext uri="{FF2B5EF4-FFF2-40B4-BE49-F238E27FC236}">
                <a16:creationId xmlns:a16="http://schemas.microsoft.com/office/drawing/2014/main" id="{CB21700E-E85D-0D0E-518E-D5A8197EC8F6}"/>
              </a:ext>
            </a:extLst>
          </p:cNvPr>
          <p:cNvGrpSpPr/>
          <p:nvPr/>
        </p:nvGrpSpPr>
        <p:grpSpPr>
          <a:xfrm>
            <a:off x="3980467" y="1765846"/>
            <a:ext cx="1271014" cy="347980"/>
            <a:chOff x="4162223" y="1765846"/>
            <a:chExt cx="1271014" cy="347980"/>
          </a:xfrm>
        </p:grpSpPr>
        <p:cxnSp>
          <p:nvCxnSpPr>
            <p:cNvPr id="38" name="Straight Arrow Connector 37">
              <a:extLst>
                <a:ext uri="{FF2B5EF4-FFF2-40B4-BE49-F238E27FC236}">
                  <a16:creationId xmlns:a16="http://schemas.microsoft.com/office/drawing/2014/main" id="{7F15A2EF-B750-2C85-3ED5-5117E0E4DB69}"/>
                </a:ext>
              </a:extLst>
            </p:cNvPr>
            <p:cNvCxnSpPr/>
            <p:nvPr/>
          </p:nvCxnSpPr>
          <p:spPr>
            <a:xfrm>
              <a:off x="4162223" y="2072786"/>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F577C4A-2279-5F5B-F18F-A9E99DA6A828}"/>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solidFill>
                                  <a:schemeClr val="tx1">
                                    <a:alpha val="50000"/>
                                  </a:schemeClr>
                                </a:solidFill>
                                <a:latin typeface="Cambria Math" panose="02040503050406030204" pitchFamily="18" charset="0"/>
                              </a:rPr>
                            </m:ctrlPr>
                          </m:sSubSupPr>
                          <m:e>
                            <m:r>
                              <a:rPr lang="en-US" sz="1400" b="0" i="1" smtClean="0">
                                <a:solidFill>
                                  <a:schemeClr val="tx1">
                                    <a:alpha val="50000"/>
                                  </a:schemeClr>
                                </a:solidFill>
                                <a:latin typeface="Cambria Math" panose="02040503050406030204" pitchFamily="18" charset="0"/>
                              </a:rPr>
                              <m:t>𝑚</m:t>
                            </m:r>
                          </m:e>
                          <m:sub>
                            <m:r>
                              <m:rPr>
                                <m:sty m:val="p"/>
                              </m:rPr>
                              <a:rPr lang="en-US" sz="1400" b="0" i="0" smtClean="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𝐴</m:t>
                            </m:r>
                          </m:sup>
                        </m:sSubSup>
                      </m:oMath>
                    </m:oMathPara>
                  </a14:m>
                  <a:endParaRPr lang="en-US" sz="1400" dirty="0">
                    <a:solidFill>
                      <a:schemeClr val="tx1">
                        <a:alpha val="50000"/>
                      </a:schemeClr>
                    </a:solidFill>
                  </a:endParaRPr>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33"/>
                  <a:stretch>
                    <a:fillRect b="-3571"/>
                  </a:stretch>
                </a:blipFill>
              </p:spPr>
              <p:txBody>
                <a:bodyPr/>
                <a:lstStyle/>
                <a:p>
                  <a:r>
                    <a:rPr lang="en-US">
                      <a:noFill/>
                    </a:rPr>
                    <a:t> </a:t>
                  </a:r>
                </a:p>
              </p:txBody>
            </p:sp>
          </mc:Fallback>
        </mc:AlternateContent>
      </p:grpSp>
      <p:sp>
        <p:nvSpPr>
          <p:cNvPr id="50" name="TextBox 49">
            <a:extLst>
              <a:ext uri="{FF2B5EF4-FFF2-40B4-BE49-F238E27FC236}">
                <a16:creationId xmlns:a16="http://schemas.microsoft.com/office/drawing/2014/main" id="{3C4D4ED4-269F-74C0-04E8-FE5256AADE22}"/>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51" name="Group 50">
            <a:extLst>
              <a:ext uri="{FF2B5EF4-FFF2-40B4-BE49-F238E27FC236}">
                <a16:creationId xmlns:a16="http://schemas.microsoft.com/office/drawing/2014/main" id="{E6813BE4-3510-62DE-01E1-51B6ABAB94C0}"/>
              </a:ext>
            </a:extLst>
          </p:cNvPr>
          <p:cNvGrpSpPr/>
          <p:nvPr/>
        </p:nvGrpSpPr>
        <p:grpSpPr>
          <a:xfrm>
            <a:off x="6966647" y="1735337"/>
            <a:ext cx="1271014" cy="347980"/>
            <a:chOff x="4162223" y="1765846"/>
            <a:chExt cx="1271014" cy="347980"/>
          </a:xfrm>
        </p:grpSpPr>
        <p:cxnSp>
          <p:nvCxnSpPr>
            <p:cNvPr id="61" name="Straight Arrow Connector 60">
              <a:extLst>
                <a:ext uri="{FF2B5EF4-FFF2-40B4-BE49-F238E27FC236}">
                  <a16:creationId xmlns:a16="http://schemas.microsoft.com/office/drawing/2014/main" id="{D9E9E142-23FD-EAE9-7D80-388CA9306477}"/>
                </a:ext>
              </a:extLst>
            </p:cNvPr>
            <p:cNvCxnSpPr/>
            <p:nvPr/>
          </p:nvCxnSpPr>
          <p:spPr>
            <a:xfrm>
              <a:off x="4162223" y="2072786"/>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B1528CB0-F685-A38B-B344-189399CA213A}"/>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𝐵</m:t>
                            </m:r>
                          </m:sup>
                        </m:sSubSup>
                      </m:oMath>
                    </m:oMathPara>
                  </a14:m>
                  <a:endParaRPr lang="en-US" sz="1400" dirty="0">
                    <a:solidFill>
                      <a:schemeClr val="tx1">
                        <a:alpha val="50000"/>
                      </a:schemeClr>
                    </a:solidFill>
                  </a:endParaRPr>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0"/>
                  <a:stretch>
                    <a:fillRect/>
                  </a:stretch>
                </a:blipFill>
              </p:spPr>
              <p:txBody>
                <a:bodyPr/>
                <a:lstStyle/>
                <a:p>
                  <a:r>
                    <a:rPr lang="en-US">
                      <a:noFill/>
                    </a:rPr>
                    <a:t> </a:t>
                  </a:r>
                </a:p>
              </p:txBody>
            </p:sp>
          </mc:Fallback>
        </mc:AlternateContent>
      </p:grpSp>
      <p:pic>
        <p:nvPicPr>
          <p:cNvPr id="26" name="Audio 25">
            <a:extLst>
              <a:ext uri="{FF2B5EF4-FFF2-40B4-BE49-F238E27FC236}">
                <a16:creationId xmlns:a16="http://schemas.microsoft.com/office/drawing/2014/main" id="{27095279-90EC-04E5-030A-533AFAD4325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0799463"/>
      </p:ext>
    </p:extLst>
  </p:cSld>
  <p:clrMapOvr>
    <a:masterClrMapping/>
  </p:clrMapOvr>
  <mc:AlternateContent xmlns:mc="http://schemas.openxmlformats.org/markup-compatibility/2006" xmlns:p14="http://schemas.microsoft.com/office/powerpoint/2010/main">
    <mc:Choice Requires="p14">
      <p:transition spd="slow" p14:dur="2000" advTm="37536"/>
    </mc:Choice>
    <mc:Fallback xmlns="">
      <p:transition spd="slow" advTm="3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6F54F39-22E2-D76B-8EAA-5E9C3C483A98}"/>
                  </a:ext>
                </a:extLst>
              </p:cNvPr>
              <p:cNvSpPr txBox="1"/>
              <p:nvPr/>
            </p:nvSpPr>
            <p:spPr>
              <a:xfrm>
                <a:off x="5931378" y="4483491"/>
                <a:ext cx="3329569" cy="600485"/>
              </a:xfrm>
              <a:prstGeom prst="rect">
                <a:avLst/>
              </a:prstGeom>
              <a:noFill/>
            </p:spPr>
            <p:txBody>
              <a:bodyPr wrap="square" rtlCol="0">
                <a:spAutoFit/>
              </a:bodyPr>
              <a:lstStyle/>
              <a:p>
                <a:pPr algn="r"/>
                <a:r>
                  <a:rPr lang="en-US" sz="1400" dirty="0">
                    <a:solidFill>
                      <a:schemeClr val="tx1">
                        <a:alpha val="50000"/>
                      </a:schemeClr>
                    </a:solidFill>
                    <a:latin typeface="Montserrat" pitchFamily="2" charset="77"/>
                  </a:rPr>
                  <a:t>verify</a:t>
                </a:r>
                <a:r>
                  <a:rPr lang="zh-CN" altLang="en-US" sz="1400" dirty="0">
                    <a:solidFill>
                      <a:schemeClr val="tx1">
                        <a:alpha val="50000"/>
                      </a:schemeClr>
                    </a:solidFill>
                    <a:latin typeface="Montserrat" pitchFamily="2" charset="77"/>
                  </a:rPr>
                  <a:t>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b="0" i="1" smtClean="0">
                            <a:solidFill>
                              <a:schemeClr val="tx1">
                                <a:alpha val="50000"/>
                              </a:schemeClr>
                            </a:solidFill>
                            <a:latin typeface="Cambria Math" panose="02040503050406030204" pitchFamily="18" charset="0"/>
                          </a:rPr>
                          <m:t>𝐴</m:t>
                        </m:r>
                      </m:sup>
                    </m:sSubSup>
                  </m:oMath>
                </a14:m>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using</a:t>
                </a:r>
                <a:r>
                  <a:rPr lang="zh-CN" altLang="en-US" sz="1400" dirty="0">
                    <a:solidFill>
                      <a:schemeClr val="tx1">
                        <a:alpha val="50000"/>
                      </a:schemeClr>
                    </a:solidFill>
                    <a:latin typeface="Montserrat" pitchFamily="2" charset="77"/>
                  </a:rPr>
                  <a:t>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𝐴</m:t>
                        </m:r>
                      </m:sup>
                    </m:sSubSup>
                  </m:oMath>
                </a14:m>
                <a:endParaRPr lang="en-US" sz="1400" dirty="0">
                  <a:solidFill>
                    <a:schemeClr val="tx1">
                      <a:alpha val="50000"/>
                    </a:schemeClr>
                  </a:solidFill>
                  <a:latin typeface="Montserrat" pitchFamily="2" charset="77"/>
                </a:endParaRPr>
              </a:p>
              <a:p>
                <a:pPr algn="r"/>
                <a:r>
                  <a:rPr lang="en-US" sz="1400" dirty="0">
                    <a:solidFill>
                      <a:schemeClr val="tx1">
                        <a:alpha val="50000"/>
                      </a:schemeClr>
                    </a:solidFill>
                    <a:latin typeface="Montserrat" pitchFamily="2" charset="77"/>
                  </a:rPr>
                  <a:t>decrypt </a:t>
                </a:r>
                <a14:m>
                  <m:oMath xmlns:m="http://schemas.openxmlformats.org/officeDocument/2006/math">
                    <m:r>
                      <a:rPr lang="en-US" sz="1400" b="0" i="1" smtClean="0">
                        <a:solidFill>
                          <a:schemeClr val="tx1">
                            <a:alpha val="50000"/>
                          </a:schemeClr>
                        </a:solidFill>
                        <a:latin typeface="Cambria Math" panose="02040503050406030204" pitchFamily="18" charset="0"/>
                      </a:rPr>
                      <m:t>𝑔𝑘</m:t>
                    </m:r>
                  </m:oMath>
                </a14:m>
                <a:r>
                  <a:rPr lang="en-US" sz="1400" dirty="0">
                    <a:solidFill>
                      <a:schemeClr val="tx1">
                        <a:alpha val="50000"/>
                      </a:schemeClr>
                    </a:solidFill>
                    <a:latin typeface="Montserrat" pitchFamily="2" charset="77"/>
                  </a:rPr>
                  <a:t> using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𝐴</m:t>
                        </m:r>
                      </m:sup>
                    </m:sSubSup>
                  </m:oMath>
                </a14:m>
                <a:endParaRPr lang="en-US" sz="1400" dirty="0">
                  <a:solidFill>
                    <a:schemeClr val="tx1">
                      <a:alpha val="50000"/>
                    </a:schemeClr>
                  </a:solidFill>
                  <a:latin typeface="Montserrat" pitchFamily="2" charset="77"/>
                </a:endParaRPr>
              </a:p>
            </p:txBody>
          </p:sp>
        </mc:Choice>
        <mc:Fallback xmlns="">
          <p:sp>
            <p:nvSpPr>
              <p:cNvPr id="77" name="TextBox 76">
                <a:extLst>
                  <a:ext uri="{FF2B5EF4-FFF2-40B4-BE49-F238E27FC236}">
                    <a16:creationId xmlns:a16="http://schemas.microsoft.com/office/drawing/2014/main" id="{A6F54F39-22E2-D76B-8EAA-5E9C3C483A98}"/>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5"/>
                <a:stretch>
                  <a:fillRect b="-4082"/>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lstStyle/>
          <a:p>
            <a:r>
              <a:rPr lang="en-US" dirty="0"/>
              <a:t>Q1. What does Zoom E2EE look like?</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29</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7534" y="4482709"/>
                <a:ext cx="3329569" cy="598305"/>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verify</a:t>
                </a:r>
                <a:r>
                  <a:rPr lang="zh-CN" altLang="en-US" sz="1400" b="0" i="0" dirty="0">
                    <a:solidFill>
                      <a:schemeClr val="tx1">
                        <a:alpha val="50000"/>
                      </a:schemeClr>
                    </a:solidFill>
                    <a:latin typeface="Montserrat" pitchFamily="2" charset="77"/>
                  </a:rPr>
                  <a:t>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𝐵</m:t>
                        </m:r>
                      </m:sup>
                    </m:sSubSup>
                  </m:oMath>
                </a14:m>
                <a:r>
                  <a:rPr lang="zh-CN" altLang="en-US" sz="1400" b="0" i="0" dirty="0">
                    <a:solidFill>
                      <a:schemeClr val="tx1">
                        <a:alpha val="50000"/>
                      </a:schemeClr>
                    </a:solidFill>
                    <a:latin typeface="Montserrat" pitchFamily="2" charset="77"/>
                  </a:rPr>
                  <a:t> </a:t>
                </a:r>
                <a:r>
                  <a:rPr lang="en-US" sz="1400" b="0" i="0" dirty="0">
                    <a:solidFill>
                      <a:schemeClr val="tx1">
                        <a:alpha val="50000"/>
                      </a:schemeClr>
                    </a:solidFill>
                    <a:latin typeface="Montserrat" pitchFamily="2" charset="77"/>
                  </a:rPr>
                  <a:t>using</a:t>
                </a:r>
                <a:r>
                  <a:rPr lang="zh-CN" altLang="en-US" sz="1400" b="0" i="0" dirty="0">
                    <a:solidFill>
                      <a:schemeClr val="tx1">
                        <a:alpha val="50000"/>
                      </a:schemeClr>
                    </a:solidFill>
                    <a:latin typeface="Montserrat" pitchFamily="2" charset="77"/>
                  </a:rPr>
                  <a:t>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i="1">
                            <a:solidFill>
                              <a:schemeClr val="tx1">
                                <a:alpha val="50000"/>
                              </a:schemeClr>
                            </a:solidFill>
                            <a:latin typeface="Cambria Math" panose="02040503050406030204" pitchFamily="18" charset="0"/>
                          </a:rPr>
                          <m:t>𝐵</m:t>
                        </m:r>
                      </m:sup>
                    </m:sSubSup>
                  </m:oMath>
                </a14:m>
                <a:endParaRPr lang="en-US" sz="1400" b="0" i="0" dirty="0">
                  <a:solidFill>
                    <a:schemeClr val="tx1">
                      <a:alpha val="50000"/>
                    </a:schemeClr>
                  </a:solidFill>
                  <a:latin typeface="Montserrat" pitchFamily="2" charset="77"/>
                </a:endParaRPr>
              </a:p>
              <a:p>
                <a:r>
                  <a:rPr lang="en-US" sz="1400" dirty="0">
                    <a:solidFill>
                      <a:schemeClr val="tx1">
                        <a:alpha val="50000"/>
                      </a:schemeClr>
                    </a:solidFill>
                    <a:latin typeface="Montserrat" pitchFamily="2" charset="77"/>
                  </a:rPr>
                  <a:t>encrypt </a:t>
                </a:r>
                <a14:m>
                  <m:oMath xmlns:m="http://schemas.openxmlformats.org/officeDocument/2006/math">
                    <m:r>
                      <a:rPr lang="en-US" sz="1400" b="0" i="1" smtClean="0">
                        <a:solidFill>
                          <a:schemeClr val="tx1">
                            <a:alpha val="50000"/>
                          </a:schemeClr>
                        </a:solidFill>
                        <a:latin typeface="Cambria Math" panose="02040503050406030204" pitchFamily="18" charset="0"/>
                      </a:rPr>
                      <m:t>𝑔𝑘</m:t>
                    </m:r>
                  </m:oMath>
                </a14:m>
                <a:r>
                  <a:rPr lang="en-US" sz="1400" dirty="0">
                    <a:solidFill>
                      <a:schemeClr val="tx1">
                        <a:alpha val="50000"/>
                      </a:schemeClr>
                    </a:solidFill>
                    <a:latin typeface="Montserrat" pitchFamily="2" charset="77"/>
                  </a:rPr>
                  <a:t> using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𝐵</m:t>
                        </m:r>
                      </m:sup>
                    </m:sSubSup>
                  </m:oMath>
                </a14:m>
                <a:endParaRPr lang="en-US" sz="1400" dirty="0">
                  <a:solidFill>
                    <a:schemeClr val="tx1">
                      <a:alpha val="50000"/>
                    </a:schemeClr>
                  </a:solidFill>
                  <a:latin typeface="Montserrat" pitchFamily="2" charset="77"/>
                </a:endParaRP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7534" y="4482709"/>
                <a:ext cx="3329569" cy="598305"/>
              </a:xfrm>
              <a:prstGeom prst="rect">
                <a:avLst/>
              </a:prstGeom>
              <a:blipFill>
                <a:blip r:embed="rId13"/>
                <a:stretch>
                  <a:fillRect l="-760" b="-6250"/>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4194787"/>
            <a:ext cx="1274035" cy="346890"/>
            <a:chOff x="4159202" y="2617834"/>
            <a:chExt cx="1274035" cy="346890"/>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i="1">
                                <a:solidFill>
                                  <a:schemeClr val="tx1">
                                    <a:alpha val="50000"/>
                                  </a:schemeClr>
                                </a:solidFill>
                                <a:latin typeface="Cambria Math" panose="02040503050406030204" pitchFamily="18" charset="0"/>
                              </a:rPr>
                              <m:t>𝐵</m:t>
                            </m:r>
                          </m:sup>
                        </m:sSubSup>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𝐵</m:t>
                            </m:r>
                          </m:sup>
                        </m:sSubSup>
                      </m:oMath>
                    </m:oMathPara>
                  </a14:m>
                  <a:endParaRPr lang="en-US" sz="1400" dirty="0">
                    <a:solidFill>
                      <a:schemeClr val="tx1">
                        <a:alpha val="50000"/>
                      </a:schemeClr>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14"/>
                  <a:stretch>
                    <a:fillRect b="-3571"/>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A6868E5-D6FF-1C17-CFD2-8DD45D7FE8D0}"/>
              </a:ext>
            </a:extLst>
          </p:cNvPr>
          <p:cNvGrpSpPr/>
          <p:nvPr/>
        </p:nvGrpSpPr>
        <p:grpSpPr>
          <a:xfrm>
            <a:off x="6932868" y="4198829"/>
            <a:ext cx="1274035" cy="347980"/>
            <a:chOff x="4159202" y="2617834"/>
            <a:chExt cx="1274035" cy="347980"/>
          </a:xfrm>
        </p:grpSpPr>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1BACB4-DDAF-4F0C-AA18-DCCD89D6FC35}"/>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i="1">
                                <a:solidFill>
                                  <a:schemeClr val="tx1">
                                    <a:alpha val="50000"/>
                                  </a:schemeClr>
                                </a:solidFill>
                                <a:latin typeface="Cambria Math" panose="02040503050406030204" pitchFamily="18" charset="0"/>
                              </a:rPr>
                              <m:t>𝐴</m:t>
                            </m:r>
                          </m:sup>
                        </m:sSubSup>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𝐴</m:t>
                            </m:r>
                          </m:sup>
                        </m:sSubSup>
                      </m:oMath>
                    </m:oMathPara>
                  </a14:m>
                  <a:endParaRPr lang="en-US" sz="1400" dirty="0">
                    <a:solidFill>
                      <a:schemeClr val="tx1">
                        <a:alpha val="50000"/>
                      </a:schemeClr>
                    </a:solidFill>
                  </a:endParaRPr>
                </a:p>
              </p:txBody>
            </p:sp>
          </mc:Choice>
          <mc:Fallback xmlns="">
            <p:sp>
              <p:nvSpPr>
                <p:cNvPr id="72" name="TextBox 71">
                  <a:extLst>
                    <a:ext uri="{FF2B5EF4-FFF2-40B4-BE49-F238E27FC236}">
                      <a16:creationId xmlns:a16="http://schemas.microsoft.com/office/drawing/2014/main" id="{CB1BACB4-DDAF-4F0C-AA18-DCCD89D6FC35}"/>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15"/>
                  <a:stretch>
                    <a:fillRect/>
                  </a:stretch>
                </a:blipFill>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C362A3D2-26A0-E359-3147-3E75FE8683F6}"/>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886951"/>
            <a:ext cx="4295741" cy="307777"/>
            <a:chOff x="4159202" y="2617834"/>
            <a:chExt cx="1274035" cy="307777"/>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𝑐</m:t>
                        </m:r>
                      </m:oMath>
                    </m:oMathPara>
                  </a14:m>
                  <a:endParaRPr lang="en-US" sz="1400" dirty="0">
                    <a:solidFill>
                      <a:schemeClr val="tx1">
                        <a:alpha val="50000"/>
                      </a:schemeClr>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88F0D5C-5562-2E83-B855-3C6A67ADBBFD}"/>
              </a:ext>
            </a:extLst>
          </p:cNvPr>
          <p:cNvSpPr txBox="1"/>
          <p:nvPr/>
        </p:nvSpPr>
        <p:spPr>
          <a:xfrm>
            <a:off x="2071423" y="5483524"/>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7535" y="5293925"/>
                <a:ext cx="2972688" cy="559192"/>
              </a:xfrm>
              <a:prstGeom prst="rect">
                <a:avLst/>
              </a:prstGeom>
              <a:noFill/>
            </p:spPr>
            <p:txBody>
              <a:bodyPr wrap="square" rtlCol="0">
                <a:spAutoFit/>
              </a:bodyPr>
              <a:lstStyle/>
              <a:p>
                <a:r>
                  <a:rPr lang="en-US" sz="1400" dirty="0">
                    <a:latin typeface="Montserrat" pitchFamily="2" charset="77"/>
                  </a:rPr>
                  <a:t>sample new group key </a:t>
                </a:r>
                <a14:m>
                  <m:oMath xmlns:m="http://schemas.openxmlformats.org/officeDocument/2006/math">
                    <m:r>
                      <a:rPr lang="en-US" sz="1400" i="1">
                        <a:latin typeface="Cambria Math" panose="02040503050406030204" pitchFamily="18" charset="0"/>
                      </a:rPr>
                      <m:t>𝑔𝑘</m:t>
                    </m:r>
                  </m:oMath>
                </a14:m>
                <a:endParaRPr lang="en-US" sz="1400" dirty="0">
                  <a:latin typeface="Montserrat" pitchFamily="2" charset="77"/>
                </a:endParaRPr>
              </a:p>
              <a:p>
                <a:r>
                  <a:rPr lang="en-US" sz="1400" dirty="0">
                    <a:latin typeface="Montserrat" pitchFamily="2" charset="77"/>
                  </a:rPr>
                  <a:t>encrypt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7535" y="5293925"/>
                <a:ext cx="2972688" cy="559192"/>
              </a:xfrm>
              <a:prstGeom prst="rect">
                <a:avLst/>
              </a:prstGeom>
              <a:blipFill>
                <a:blip r:embed="rId27"/>
                <a:stretch>
                  <a:fillRect l="-851" b="-6667"/>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690387"/>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1B154C1-BEFD-CE50-FF4A-1F24CC3805FF}"/>
                  </a:ext>
                </a:extLst>
              </p:cNvPr>
              <p:cNvSpPr txBox="1"/>
              <p:nvPr/>
            </p:nvSpPr>
            <p:spPr>
              <a:xfrm>
                <a:off x="6288260" y="5336578"/>
                <a:ext cx="2972687" cy="560282"/>
              </a:xfrm>
              <a:prstGeom prst="rect">
                <a:avLst/>
              </a:prstGeom>
              <a:noFill/>
            </p:spPr>
            <p:txBody>
              <a:bodyPr wrap="square" rtlCol="0">
                <a:spAutoFit/>
              </a:bodyPr>
              <a:lstStyle/>
              <a:p>
                <a:pPr algn="r"/>
                <a:r>
                  <a:rPr lang="en-US" sz="1400" dirty="0">
                    <a:latin typeface="Montserrat" pitchFamily="2" charset="77"/>
                  </a:rPr>
                  <a:t>decrypt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update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a:t>
                </a:r>
              </a:p>
            </p:txBody>
          </p:sp>
        </mc:Choice>
        <mc:Fallback xmlns="">
          <p:sp>
            <p:nvSpPr>
              <p:cNvPr id="86" name="TextBox 85">
                <a:extLst>
                  <a:ext uri="{FF2B5EF4-FFF2-40B4-BE49-F238E27FC236}">
                    <a16:creationId xmlns:a16="http://schemas.microsoft.com/office/drawing/2014/main" id="{C1B154C1-BEFD-CE50-FF4A-1F24CC3805FF}"/>
                  </a:ext>
                </a:extLst>
              </p:cNvPr>
              <p:cNvSpPr txBox="1">
                <a:spLocks noRot="1" noChangeAspect="1" noMove="1" noResize="1" noEditPoints="1" noAdjustHandles="1" noChangeArrowheads="1" noChangeShapeType="1" noTextEdit="1"/>
              </p:cNvSpPr>
              <p:nvPr/>
            </p:nvSpPr>
            <p:spPr>
              <a:xfrm>
                <a:off x="6288260" y="5336578"/>
                <a:ext cx="2972687" cy="560282"/>
              </a:xfrm>
              <a:prstGeom prst="rect">
                <a:avLst/>
              </a:prstGeom>
              <a:blipFill>
                <a:blip r:embed="rId29"/>
                <a:stretch>
                  <a:fillRect b="-8889"/>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8FF2DBF9-FFDA-F7A3-41D1-0F379EB0D91D}"/>
              </a:ext>
            </a:extLst>
          </p:cNvPr>
          <p:cNvCxnSpPr/>
          <p:nvPr/>
        </p:nvCxnSpPr>
        <p:spPr>
          <a:xfrm>
            <a:off x="2190307" y="6168430"/>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pic>
        <p:nvPicPr>
          <p:cNvPr id="5" name="Picture 4" descr="American Friends of Tel Aviv University - YouTube">
            <a:extLst>
              <a:ext uri="{FF2B5EF4-FFF2-40B4-BE49-F238E27FC236}">
                <a16:creationId xmlns:a16="http://schemas.microsoft.com/office/drawing/2014/main" id="{A006B2B8-1714-5901-ABBD-EBF6CF367B4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45C324-CA25-C933-B57F-9677962D3895}"/>
                  </a:ext>
                </a:extLst>
              </p:cNvPr>
              <p:cNvSpPr txBox="1"/>
              <p:nvPr/>
            </p:nvSpPr>
            <p:spPr>
              <a:xfrm>
                <a:off x="3071228" y="3196062"/>
                <a:ext cx="3329569" cy="523220"/>
              </a:xfrm>
              <a:prstGeom prst="rect">
                <a:avLst/>
              </a:prstGeom>
              <a:noFill/>
            </p:spPr>
            <p:txBody>
              <a:bodyPr wrap="square" rtlCol="0">
                <a:spAutoFit/>
              </a:bodyPr>
              <a:lstStyle/>
              <a:p>
                <a:r>
                  <a:rPr lang="en-US" sz="1400" dirty="0">
                    <a:solidFill>
                      <a:schemeClr val="tx1">
                        <a:alpha val="50000"/>
                      </a:schemeClr>
                    </a:solidFill>
                    <a:latin typeface="Montserrat" pitchFamily="2" charset="77"/>
                  </a:rPr>
                  <a:t>generate per-group state</a:t>
                </a:r>
              </a:p>
              <a:p>
                <a:r>
                  <a:rPr lang="en-US" sz="1400" dirty="0">
                    <a:solidFill>
                      <a:schemeClr val="tx1">
                        <a:alpha val="50000"/>
                      </a:schemeClr>
                    </a:solidFill>
                    <a:latin typeface="Montserrat" pitchFamily="2" charset="77"/>
                  </a:rPr>
                  <a:t>sample group key </a:t>
                </a:r>
                <a14:m>
                  <m:oMath xmlns:m="http://schemas.openxmlformats.org/officeDocument/2006/math">
                    <m:r>
                      <a:rPr lang="en-US" sz="1400" i="1">
                        <a:solidFill>
                          <a:schemeClr val="tx1">
                            <a:alpha val="50000"/>
                          </a:schemeClr>
                        </a:solidFill>
                        <a:latin typeface="Cambria Math" panose="02040503050406030204" pitchFamily="18" charset="0"/>
                      </a:rPr>
                      <m:t>𝑔𝑘</m:t>
                    </m:r>
                    <m:r>
                      <a:rPr lang="en-US" sz="1400" i="1">
                        <a:solidFill>
                          <a:schemeClr val="tx1">
                            <a:alpha val="50000"/>
                          </a:schemeClr>
                        </a:solidFill>
                        <a:latin typeface="Cambria Math" panose="02040503050406030204" pitchFamily="18" charset="0"/>
                      </a:rPr>
                      <m:t> </m:t>
                    </m:r>
                  </m:oMath>
                </a14:m>
                <a:endParaRPr lang="en-US" sz="1400" dirty="0">
                  <a:solidFill>
                    <a:schemeClr val="tx1">
                      <a:alpha val="50000"/>
                    </a:schemeClr>
                  </a:solidFill>
                  <a:latin typeface="Montserrat" pitchFamily="2" charset="77"/>
                </a:endParaRPr>
              </a:p>
            </p:txBody>
          </p:sp>
        </mc:Choice>
        <mc:Fallback xmlns="">
          <p:sp>
            <p:nvSpPr>
              <p:cNvPr id="7" name="TextBox 6">
                <a:extLst>
                  <a:ext uri="{FF2B5EF4-FFF2-40B4-BE49-F238E27FC236}">
                    <a16:creationId xmlns:a16="http://schemas.microsoft.com/office/drawing/2014/main" id="{9445C324-CA25-C933-B57F-9677962D3895}"/>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31"/>
                <a:stretch>
                  <a:fillRect l="-379" t="-2381" b="-11905"/>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A0F13E5-3CBF-2C7D-AA21-76488D1AC93C}"/>
              </a:ext>
            </a:extLst>
          </p:cNvPr>
          <p:cNvGrpSpPr/>
          <p:nvPr/>
        </p:nvGrpSpPr>
        <p:grpSpPr>
          <a:xfrm>
            <a:off x="3980466" y="3681964"/>
            <a:ext cx="1274035" cy="344838"/>
            <a:chOff x="4159202" y="2617834"/>
            <a:chExt cx="1274035" cy="344838"/>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5AAAD97-D9FE-6F02-2B22-B4BD94B50EA4}"/>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b="0" i="0" smtClean="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𝐴</m:t>
                            </m:r>
                          </m:sup>
                        </m:sSubSup>
                        <m:r>
                          <a:rPr lang="en-US" sz="1400" b="0" i="1" smtClean="0">
                            <a:solidFill>
                              <a:schemeClr val="tx1">
                                <a:alpha val="50000"/>
                              </a:schemeClr>
                            </a:solidFill>
                            <a:latin typeface="Cambria Math" panose="02040503050406030204" pitchFamily="18" charset="0"/>
                          </a:rPr>
                          <m:t>,…</m:t>
                        </m:r>
                      </m:oMath>
                    </m:oMathPara>
                  </a14:m>
                  <a:endParaRPr lang="en-US" sz="1400" dirty="0">
                    <a:solidFill>
                      <a:schemeClr val="tx1">
                        <a:alpha val="50000"/>
                      </a:schemeClr>
                    </a:solidFill>
                  </a:endParaRPr>
                </a:p>
              </p:txBody>
            </p:sp>
          </mc:Choice>
          <mc:Fallback xmlns="">
            <p:sp>
              <p:nvSpPr>
                <p:cNvPr id="13" name="TextBox 12">
                  <a:extLst>
                    <a:ext uri="{FF2B5EF4-FFF2-40B4-BE49-F238E27FC236}">
                      <a16:creationId xmlns:a16="http://schemas.microsoft.com/office/drawing/2014/main" id="{25AAAD97-D9FE-6F02-2B22-B4BD94B50EA4}"/>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32"/>
                  <a:stretch>
                    <a:fillRect r="-1980"/>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EEF1064D-773D-E996-C001-3E031D7745A0}"/>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B021A03-20B6-91EE-0C69-52234F3A3663}"/>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solidFill>
                      <a:schemeClr val="tx1">
                        <a:alpha val="50000"/>
                      </a:schemeClr>
                    </a:solidFill>
                    <a:latin typeface="Montserrat" pitchFamily="2" charset="77"/>
                  </a:rPr>
                  <a:t>check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r>
                      <a:rPr lang="en-US" sz="1400" b="0" i="1" smtClean="0">
                        <a:solidFill>
                          <a:schemeClr val="tx1">
                            <a:alpha val="50000"/>
                          </a:schemeClr>
                        </a:solidFill>
                        <a:latin typeface="Cambria Math" panose="02040503050406030204" pitchFamily="18" charset="0"/>
                      </a:rPr>
                      <m:t>𝑝</m:t>
                    </m:r>
                    <m:sSup>
                      <m:sSupPr>
                        <m:ctrlPr>
                          <a:rPr lang="en-US" sz="1400" b="0" i="1" smtClean="0">
                            <a:solidFill>
                              <a:schemeClr val="tx1">
                                <a:alpha val="50000"/>
                              </a:schemeClr>
                            </a:solidFill>
                            <a:latin typeface="Cambria Math" panose="02040503050406030204" pitchFamily="18" charset="0"/>
                          </a:rPr>
                        </m:ctrlPr>
                      </m:sSupPr>
                      <m:e>
                        <m:r>
                          <a:rPr lang="en-US" sz="1400" b="0" i="1" smtClean="0">
                            <a:solidFill>
                              <a:schemeClr val="tx1">
                                <a:alpha val="50000"/>
                              </a:schemeClr>
                            </a:solidFill>
                            <a:latin typeface="Cambria Math" panose="02040503050406030204" pitchFamily="18" charset="0"/>
                          </a:rPr>
                          <m:t>𝑐</m:t>
                        </m:r>
                      </m:e>
                      <m:sup>
                        <m:r>
                          <a:rPr lang="en-US" sz="1400" b="0" i="1" smtClean="0">
                            <a:solidFill>
                              <a:schemeClr val="tx1">
                                <a:alpha val="50000"/>
                              </a:schemeClr>
                            </a:solidFill>
                            <a:latin typeface="Cambria Math" panose="02040503050406030204" pitchFamily="18" charset="0"/>
                          </a:rPr>
                          <m:t>𝑔𝑖𝑑</m:t>
                        </m:r>
                      </m:sup>
                    </m:sSup>
                  </m:oMath>
                </a14:m>
                <a:r>
                  <a:rPr lang="en-US" sz="1400" b="0" i="0" dirty="0">
                    <a:solidFill>
                      <a:schemeClr val="tx1">
                        <a:alpha val="50000"/>
                      </a:schemeClr>
                    </a:solidFill>
                    <a:latin typeface="Montserrat" pitchFamily="2" charset="77"/>
                  </a:rPr>
                  <a:t> </a:t>
                </a:r>
              </a:p>
            </p:txBody>
          </p:sp>
        </mc:Choice>
        <mc:Fallback xmlns="">
          <p:sp>
            <p:nvSpPr>
              <p:cNvPr id="17" name="TextBox 16">
                <a:extLst>
                  <a:ext uri="{FF2B5EF4-FFF2-40B4-BE49-F238E27FC236}">
                    <a16:creationId xmlns:a16="http://schemas.microsoft.com/office/drawing/2014/main" id="{BB021A03-20B6-91EE-0C69-52234F3A3663}"/>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33"/>
                <a:stretch>
                  <a:fillRect b="-19231"/>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0A20DFE7-57B4-5BA8-0CD7-D442D8BDD9EF}"/>
              </a:ext>
            </a:extLst>
          </p:cNvPr>
          <p:cNvSpPr txBox="1"/>
          <p:nvPr/>
        </p:nvSpPr>
        <p:spPr>
          <a:xfrm>
            <a:off x="6736080" y="3198888"/>
            <a:ext cx="2524867" cy="307777"/>
          </a:xfrm>
          <a:prstGeom prst="rect">
            <a:avLst/>
          </a:prstGeom>
          <a:noFill/>
        </p:spPr>
        <p:txBody>
          <a:bodyPr wrap="square" rtlCol="0">
            <a:spAutoFit/>
          </a:bodyPr>
          <a:lstStyle/>
          <a:p>
            <a:pPr algn="r"/>
            <a:r>
              <a:rPr lang="en-US" sz="1400" dirty="0">
                <a:solidFill>
                  <a:schemeClr val="tx1">
                    <a:alpha val="50000"/>
                  </a:schemeClr>
                </a:solidFill>
                <a:latin typeface="Montserrat" pitchFamily="2" charset="77"/>
              </a:rPr>
              <a:t>generate per-group state</a:t>
            </a:r>
          </a:p>
        </p:txBody>
      </p:sp>
      <p:grpSp>
        <p:nvGrpSpPr>
          <p:cNvPr id="23" name="Group 22">
            <a:extLst>
              <a:ext uri="{FF2B5EF4-FFF2-40B4-BE49-F238E27FC236}">
                <a16:creationId xmlns:a16="http://schemas.microsoft.com/office/drawing/2014/main" id="{D3AED7FA-DB0C-D94F-0E25-360B6E1D2D31}"/>
              </a:ext>
            </a:extLst>
          </p:cNvPr>
          <p:cNvGrpSpPr/>
          <p:nvPr/>
        </p:nvGrpSpPr>
        <p:grpSpPr>
          <a:xfrm>
            <a:off x="6935888" y="3677450"/>
            <a:ext cx="1274035" cy="343748"/>
            <a:chOff x="4159202" y="2617834"/>
            <a:chExt cx="1274035" cy="343748"/>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CF79018-A65D-7DCD-6E2D-20DA6D5715E9}"/>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b="0" i="1" smtClean="0">
                                <a:solidFill>
                                  <a:schemeClr val="tx1">
                                    <a:alpha val="50000"/>
                                  </a:schemeClr>
                                </a:solidFill>
                                <a:latin typeface="Cambria Math" panose="02040503050406030204" pitchFamily="18" charset="0"/>
                              </a:rPr>
                              <m:t>𝐵</m:t>
                            </m:r>
                          </m:sup>
                        </m:sSubSup>
                        <m:r>
                          <a:rPr lang="en-US" sz="1400" b="0" i="1" smtClean="0">
                            <a:solidFill>
                              <a:schemeClr val="tx1">
                                <a:alpha val="50000"/>
                              </a:schemeClr>
                            </a:solidFill>
                            <a:latin typeface="Cambria Math" panose="02040503050406030204" pitchFamily="18" charset="0"/>
                          </a:rPr>
                          <m:t>,…</m:t>
                        </m:r>
                      </m:oMath>
                    </m:oMathPara>
                  </a14:m>
                  <a:endParaRPr lang="en-US" sz="1400" dirty="0">
                    <a:solidFill>
                      <a:schemeClr val="tx1">
                        <a:alpha val="50000"/>
                      </a:schemeClr>
                    </a:solidFill>
                  </a:endParaRPr>
                </a:p>
              </p:txBody>
            </p:sp>
          </mc:Choice>
          <mc:Fallback xmlns="">
            <p:sp>
              <p:nvSpPr>
                <p:cNvPr id="25" name="TextBox 24">
                  <a:extLst>
                    <a:ext uri="{FF2B5EF4-FFF2-40B4-BE49-F238E27FC236}">
                      <a16:creationId xmlns:a16="http://schemas.microsoft.com/office/drawing/2014/main" id="{9CF79018-A65D-7DCD-6E2D-20DA6D5715E9}"/>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34"/>
                  <a:stretch>
                    <a:fillRect r="-990" b="-3571"/>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C6AB0A43-A9F4-9D84-D02C-E2E196C77E6B}"/>
                </a:ext>
              </a:extLst>
            </p:cNvPr>
            <p:cNvCxnSpPr/>
            <p:nvPr/>
          </p:nvCxnSpPr>
          <p:spPr>
            <a:xfrm>
              <a:off x="4162223" y="2924774"/>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71B5FA6-43F6-AC31-443E-A191220A398A}"/>
                  </a:ext>
                </a:extLst>
              </p:cNvPr>
              <p:cNvSpPr txBox="1"/>
              <p:nvPr/>
            </p:nvSpPr>
            <p:spPr>
              <a:xfrm>
                <a:off x="3077534" y="2182433"/>
                <a:ext cx="1802810" cy="523220"/>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pick group id </a:t>
                </a: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oMath>
                </a14:m>
                <a:endParaRPr lang="en-US" sz="1400" b="0" i="0" dirty="0">
                  <a:solidFill>
                    <a:schemeClr val="tx1">
                      <a:alpha val="50000"/>
                    </a:schemeClr>
                  </a:solidFill>
                  <a:latin typeface="Montserrat" pitchFamily="2" charset="77"/>
                </a:endParaRPr>
              </a:p>
              <a:p>
                <a:r>
                  <a:rPr lang="en-US" sz="1400" b="0" i="0" dirty="0">
                    <a:solidFill>
                      <a:schemeClr val="tx1">
                        <a:alpha val="50000"/>
                      </a:schemeClr>
                    </a:solidFill>
                    <a:latin typeface="Montserrat" pitchFamily="2" charset="77"/>
                  </a:rPr>
                  <a:t>passcode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oMath>
                </a14:m>
                <a:endParaRPr lang="en-US" sz="1400" b="0" i="0" dirty="0">
                  <a:solidFill>
                    <a:schemeClr val="tx1">
                      <a:alpha val="50000"/>
                    </a:schemeClr>
                  </a:solidFill>
                  <a:latin typeface="Montserrat" pitchFamily="2" charset="77"/>
                </a:endParaRPr>
              </a:p>
            </p:txBody>
          </p:sp>
        </mc:Choice>
        <mc:Fallback xmlns="">
          <p:sp>
            <p:nvSpPr>
              <p:cNvPr id="38" name="TextBox 37">
                <a:extLst>
                  <a:ext uri="{FF2B5EF4-FFF2-40B4-BE49-F238E27FC236}">
                    <a16:creationId xmlns:a16="http://schemas.microsoft.com/office/drawing/2014/main" id="{371B5FA6-43F6-AC31-443E-A191220A398A}"/>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35"/>
                <a:stretch>
                  <a:fillRect l="-1399" t="-2326" b="-6977"/>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DE80D88F-CA81-D225-B909-9266072BFFFD}"/>
              </a:ext>
            </a:extLst>
          </p:cNvPr>
          <p:cNvGrpSpPr/>
          <p:nvPr/>
        </p:nvGrpSpPr>
        <p:grpSpPr>
          <a:xfrm>
            <a:off x="3980467" y="2504606"/>
            <a:ext cx="1271014" cy="307777"/>
            <a:chOff x="4162223" y="2617834"/>
            <a:chExt cx="1271014" cy="307777"/>
          </a:xfrm>
        </p:grpSpPr>
        <p:cxnSp>
          <p:nvCxnSpPr>
            <p:cNvPr id="50" name="Straight Arrow Connector 49">
              <a:extLst>
                <a:ext uri="{FF2B5EF4-FFF2-40B4-BE49-F238E27FC236}">
                  <a16:creationId xmlns:a16="http://schemas.microsoft.com/office/drawing/2014/main" id="{BB47ECA5-5F0B-0368-7757-0124ECF769B2}"/>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4433108-01F3-A3F4-9F4F-9AD11FE1DFC0}"/>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oMath>
                    </m:oMathPara>
                  </a14:m>
                  <a:endParaRPr lang="en-US" sz="1400" dirty="0">
                    <a:solidFill>
                      <a:schemeClr val="tx1">
                        <a:alpha val="50000"/>
                      </a:schemeClr>
                    </a:solidFill>
                  </a:endParaRPr>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36"/>
                  <a:stretch>
                    <a:fillRect b="-8000"/>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BE9DC999-44DE-2323-52B2-D60FCD977ABA}"/>
              </a:ext>
            </a:extLst>
          </p:cNvPr>
          <p:cNvGrpSpPr/>
          <p:nvPr/>
        </p:nvGrpSpPr>
        <p:grpSpPr>
          <a:xfrm>
            <a:off x="3911140" y="2780599"/>
            <a:ext cx="4369718" cy="307777"/>
            <a:chOff x="4162223" y="2617834"/>
            <a:chExt cx="1271014" cy="307777"/>
          </a:xfrm>
        </p:grpSpPr>
        <p:cxnSp>
          <p:nvCxnSpPr>
            <p:cNvPr id="62" name="Straight Arrow Connector 61">
              <a:extLst>
                <a:ext uri="{FF2B5EF4-FFF2-40B4-BE49-F238E27FC236}">
                  <a16:creationId xmlns:a16="http://schemas.microsoft.com/office/drawing/2014/main" id="{6E75B732-215D-CDFA-319C-C06C8BC8368A}"/>
                </a:ext>
              </a:extLst>
            </p:cNvPr>
            <p:cNvCxnSpPr/>
            <p:nvPr/>
          </p:nvCxnSpPr>
          <p:spPr>
            <a:xfrm>
              <a:off x="4162223" y="2924774"/>
              <a:ext cx="1271014" cy="0"/>
            </a:xfrm>
            <a:prstGeom prst="straightConnector1">
              <a:avLst/>
            </a:prstGeom>
            <a:ln w="38100" cmpd="dbl">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26EB79B-18EC-32AC-C9C0-994CBB5F3665}"/>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oMath>
                  </a14:m>
                  <a:r>
                    <a:rPr lang="en-US" sz="1400" dirty="0">
                      <a:solidFill>
                        <a:schemeClr val="tx1">
                          <a:alpha val="50000"/>
                        </a:schemeClr>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37"/>
                  <a:stretch>
                    <a:fillRect t="-3846" b="-192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D60CF865-24A1-09B7-109B-577E43112DD0}"/>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solidFill>
                      <a:schemeClr val="tx1">
                        <a:alpha val="50000"/>
                      </a:schemeClr>
                    </a:solidFill>
                    <a:latin typeface="Montserrat" pitchFamily="2" charset="77"/>
                  </a:rPr>
                  <a:t>store </a:t>
                </a:r>
                <a14:m>
                  <m:oMath xmlns:m="http://schemas.openxmlformats.org/officeDocument/2006/math">
                    <m:r>
                      <a:rPr lang="en-US" sz="1400" b="0" i="1" smtClean="0">
                        <a:solidFill>
                          <a:schemeClr val="tx1">
                            <a:alpha val="50000"/>
                          </a:schemeClr>
                        </a:solidFill>
                        <a:latin typeface="Cambria Math" panose="02040503050406030204" pitchFamily="18" charset="0"/>
                      </a:rPr>
                      <m:t>𝑝</m:t>
                    </m:r>
                    <m:sSup>
                      <m:sSupPr>
                        <m:ctrlPr>
                          <a:rPr lang="en-US" sz="1400" b="0" i="1" smtClean="0">
                            <a:solidFill>
                              <a:schemeClr val="tx1">
                                <a:alpha val="50000"/>
                              </a:schemeClr>
                            </a:solidFill>
                            <a:latin typeface="Cambria Math" panose="02040503050406030204" pitchFamily="18" charset="0"/>
                          </a:rPr>
                        </m:ctrlPr>
                      </m:sSupPr>
                      <m:e>
                        <m:r>
                          <a:rPr lang="en-US" sz="1400" b="0" i="1" smtClean="0">
                            <a:solidFill>
                              <a:schemeClr val="tx1">
                                <a:alpha val="50000"/>
                              </a:schemeClr>
                            </a:solidFill>
                            <a:latin typeface="Cambria Math" panose="02040503050406030204" pitchFamily="18" charset="0"/>
                          </a:rPr>
                          <m:t>𝑐</m:t>
                        </m:r>
                      </m:e>
                      <m:sup>
                        <m:r>
                          <a:rPr lang="en-US" sz="1400" b="0" i="1" smtClean="0">
                            <a:solidFill>
                              <a:schemeClr val="tx1">
                                <a:alpha val="50000"/>
                              </a:schemeClr>
                            </a:solidFill>
                            <a:latin typeface="Cambria Math" panose="02040503050406030204" pitchFamily="18" charset="0"/>
                          </a:rPr>
                          <m:t>𝑔𝑖𝑑</m:t>
                        </m:r>
                      </m:sup>
                    </m:sSup>
                  </m:oMath>
                </a14:m>
                <a:r>
                  <a:rPr lang="en-US" sz="1400" b="0" i="0" dirty="0">
                    <a:solidFill>
                      <a:schemeClr val="tx1">
                        <a:alpha val="50000"/>
                      </a:schemeClr>
                    </a:solidFill>
                    <a:latin typeface="Montserrat" pitchFamily="2" charset="77"/>
                  </a:rPr>
                  <a:t> </a:t>
                </a:r>
              </a:p>
            </p:txBody>
          </p:sp>
        </mc:Choice>
        <mc:Fallback xmlns="">
          <p:sp>
            <p:nvSpPr>
              <p:cNvPr id="68" name="TextBox 67">
                <a:extLst>
                  <a:ext uri="{FF2B5EF4-FFF2-40B4-BE49-F238E27FC236}">
                    <a16:creationId xmlns:a16="http://schemas.microsoft.com/office/drawing/2014/main" id="{D60CF865-24A1-09B7-109B-577E43112DD0}"/>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38"/>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81231D1A-4F2E-E71D-C1DD-42F07657379C}"/>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receive group id </a:t>
                </a: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oMath>
                </a14:m>
                <a:endParaRPr lang="en-US" sz="1400" b="0" i="0" dirty="0">
                  <a:solidFill>
                    <a:schemeClr val="tx1">
                      <a:alpha val="50000"/>
                    </a:schemeClr>
                  </a:solidFill>
                  <a:latin typeface="Montserrat" pitchFamily="2" charset="77"/>
                </a:endParaRPr>
              </a:p>
              <a:p>
                <a:pPr algn="r"/>
                <a:r>
                  <a:rPr lang="en-US" sz="1400" b="0" i="0" dirty="0">
                    <a:solidFill>
                      <a:schemeClr val="tx1">
                        <a:alpha val="50000"/>
                      </a:schemeClr>
                    </a:solidFill>
                    <a:latin typeface="Montserrat" pitchFamily="2" charset="77"/>
                  </a:rPr>
                  <a:t>passcode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oMath>
                </a14:m>
                <a:endParaRPr lang="en-US" sz="1400" b="0" i="0" dirty="0">
                  <a:solidFill>
                    <a:schemeClr val="tx1">
                      <a:alpha val="50000"/>
                    </a:schemeClr>
                  </a:solidFill>
                  <a:latin typeface="Montserrat" pitchFamily="2" charset="77"/>
                </a:endParaRPr>
              </a:p>
            </p:txBody>
          </p:sp>
        </mc:Choice>
        <mc:Fallback xmlns="">
          <p:sp>
            <p:nvSpPr>
              <p:cNvPr id="69" name="TextBox 68">
                <a:extLst>
                  <a:ext uri="{FF2B5EF4-FFF2-40B4-BE49-F238E27FC236}">
                    <a16:creationId xmlns:a16="http://schemas.microsoft.com/office/drawing/2014/main" id="{81231D1A-4F2E-E71D-C1DD-42F07657379C}"/>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39"/>
                <a:stretch>
                  <a:fillRect t="-2381" b="-11905"/>
                </a:stretch>
              </a:blipFill>
            </p:spPr>
            <p:txBody>
              <a:bodyPr/>
              <a:lstStyle/>
              <a:p>
                <a:r>
                  <a:rPr lang="en-US">
                    <a:noFill/>
                  </a:rPr>
                  <a:t> </a:t>
                </a:r>
              </a:p>
            </p:txBody>
          </p:sp>
        </mc:Fallback>
      </mc:AlternateContent>
      <p:sp>
        <p:nvSpPr>
          <p:cNvPr id="76" name="TextBox 75">
            <a:extLst>
              <a:ext uri="{FF2B5EF4-FFF2-40B4-BE49-F238E27FC236}">
                <a16:creationId xmlns:a16="http://schemas.microsoft.com/office/drawing/2014/main" id="{DBCA16FE-687B-D59C-49E4-D8165A2B46D1}"/>
              </a:ext>
            </a:extLst>
          </p:cNvPr>
          <p:cNvSpPr txBox="1"/>
          <p:nvPr/>
        </p:nvSpPr>
        <p:spPr>
          <a:xfrm>
            <a:off x="3071229" y="1503134"/>
            <a:ext cx="3106464" cy="307777"/>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81" name="Group 80">
            <a:extLst>
              <a:ext uri="{FF2B5EF4-FFF2-40B4-BE49-F238E27FC236}">
                <a16:creationId xmlns:a16="http://schemas.microsoft.com/office/drawing/2014/main" id="{0DF25D2A-A5FC-BD02-E659-F851BEACEE24}"/>
              </a:ext>
            </a:extLst>
          </p:cNvPr>
          <p:cNvGrpSpPr/>
          <p:nvPr/>
        </p:nvGrpSpPr>
        <p:grpSpPr>
          <a:xfrm>
            <a:off x="3980467" y="1765846"/>
            <a:ext cx="1271014" cy="347980"/>
            <a:chOff x="4162223" y="1765846"/>
            <a:chExt cx="1271014" cy="347980"/>
          </a:xfrm>
        </p:grpSpPr>
        <p:cxnSp>
          <p:nvCxnSpPr>
            <p:cNvPr id="85" name="Straight Arrow Connector 84">
              <a:extLst>
                <a:ext uri="{FF2B5EF4-FFF2-40B4-BE49-F238E27FC236}">
                  <a16:creationId xmlns:a16="http://schemas.microsoft.com/office/drawing/2014/main" id="{F8534BC8-08D3-8EAC-89FF-F259462269AD}"/>
                </a:ext>
              </a:extLst>
            </p:cNvPr>
            <p:cNvCxnSpPr/>
            <p:nvPr/>
          </p:nvCxnSpPr>
          <p:spPr>
            <a:xfrm>
              <a:off x="4162223" y="2072786"/>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C0561A76-7200-E74B-D55A-90CCF13E73BD}"/>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solidFill>
                                  <a:schemeClr val="tx1">
                                    <a:alpha val="50000"/>
                                  </a:schemeClr>
                                </a:solidFill>
                                <a:latin typeface="Cambria Math" panose="02040503050406030204" pitchFamily="18" charset="0"/>
                              </a:rPr>
                            </m:ctrlPr>
                          </m:sSubSupPr>
                          <m:e>
                            <m:r>
                              <a:rPr lang="en-US" sz="1400" b="0" i="1" smtClean="0">
                                <a:solidFill>
                                  <a:schemeClr val="tx1">
                                    <a:alpha val="50000"/>
                                  </a:schemeClr>
                                </a:solidFill>
                                <a:latin typeface="Cambria Math" panose="02040503050406030204" pitchFamily="18" charset="0"/>
                              </a:rPr>
                              <m:t>𝑚</m:t>
                            </m:r>
                          </m:e>
                          <m:sub>
                            <m:r>
                              <m:rPr>
                                <m:sty m:val="p"/>
                              </m:rPr>
                              <a:rPr lang="en-US" sz="1400" b="0" i="0" smtClean="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𝐴</m:t>
                            </m:r>
                          </m:sup>
                        </m:sSubSup>
                      </m:oMath>
                    </m:oMathPara>
                  </a14:m>
                  <a:endParaRPr lang="en-US" sz="1400" dirty="0">
                    <a:solidFill>
                      <a:schemeClr val="tx1">
                        <a:alpha val="50000"/>
                      </a:schemeClr>
                    </a:solidFill>
                  </a:endParaRPr>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40"/>
                  <a:stretch>
                    <a:fillRect b="-3571"/>
                  </a:stretch>
                </a:blipFill>
              </p:spPr>
              <p:txBody>
                <a:bodyPr/>
                <a:lstStyle/>
                <a:p>
                  <a:r>
                    <a:rPr lang="en-US">
                      <a:noFill/>
                    </a:rPr>
                    <a:t> </a:t>
                  </a:r>
                </a:p>
              </p:txBody>
            </p:sp>
          </mc:Fallback>
        </mc:AlternateContent>
      </p:grpSp>
      <p:sp>
        <p:nvSpPr>
          <p:cNvPr id="88" name="TextBox 87">
            <a:extLst>
              <a:ext uri="{FF2B5EF4-FFF2-40B4-BE49-F238E27FC236}">
                <a16:creationId xmlns:a16="http://schemas.microsoft.com/office/drawing/2014/main" id="{F5B5D8F4-E2BB-94F8-C385-6956DC161CDF}"/>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89" name="Group 88">
            <a:extLst>
              <a:ext uri="{FF2B5EF4-FFF2-40B4-BE49-F238E27FC236}">
                <a16:creationId xmlns:a16="http://schemas.microsoft.com/office/drawing/2014/main" id="{AFFC5FB3-07C0-9090-BBFC-FBB1BD8EF6BE}"/>
              </a:ext>
            </a:extLst>
          </p:cNvPr>
          <p:cNvGrpSpPr/>
          <p:nvPr/>
        </p:nvGrpSpPr>
        <p:grpSpPr>
          <a:xfrm>
            <a:off x="6966647" y="1735337"/>
            <a:ext cx="1271014" cy="347980"/>
            <a:chOff x="4162223" y="1765846"/>
            <a:chExt cx="1271014" cy="347980"/>
          </a:xfrm>
        </p:grpSpPr>
        <p:cxnSp>
          <p:nvCxnSpPr>
            <p:cNvPr id="90" name="Straight Arrow Connector 89">
              <a:extLst>
                <a:ext uri="{FF2B5EF4-FFF2-40B4-BE49-F238E27FC236}">
                  <a16:creationId xmlns:a16="http://schemas.microsoft.com/office/drawing/2014/main" id="{9BF83574-2F40-703A-E7DD-AEDA41CC4A6C}"/>
                </a:ext>
              </a:extLst>
            </p:cNvPr>
            <p:cNvCxnSpPr/>
            <p:nvPr/>
          </p:nvCxnSpPr>
          <p:spPr>
            <a:xfrm>
              <a:off x="4162223" y="2072786"/>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97B1486-893E-EFA3-69C8-9C924962365D}"/>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𝐵</m:t>
                            </m:r>
                          </m:sup>
                        </m:sSubSup>
                      </m:oMath>
                    </m:oMathPara>
                  </a14:m>
                  <a:endParaRPr lang="en-US" sz="1400" dirty="0">
                    <a:solidFill>
                      <a:schemeClr val="tx1">
                        <a:alpha val="50000"/>
                      </a:schemeClr>
                    </a:solidFill>
                  </a:endParaRPr>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0"/>
                  <a:stretch>
                    <a:fillRect/>
                  </a:stretch>
                </a:blipFill>
              </p:spPr>
              <p:txBody>
                <a:bodyPr/>
                <a:lstStyle/>
                <a:p>
                  <a:r>
                    <a:rPr lang="en-US">
                      <a:noFill/>
                    </a:rPr>
                    <a:t> </a:t>
                  </a:r>
                </a:p>
              </p:txBody>
            </p:sp>
          </mc:Fallback>
        </mc:AlternateContent>
      </p:grpSp>
      <p:pic>
        <p:nvPicPr>
          <p:cNvPr id="24" name="Audio 23">
            <a:extLst>
              <a:ext uri="{FF2B5EF4-FFF2-40B4-BE49-F238E27FC236}">
                <a16:creationId xmlns:a16="http://schemas.microsoft.com/office/drawing/2014/main" id="{29EC307A-F40A-C3CC-C9DE-E9FDDD4BAEF9}"/>
              </a:ext>
            </a:extLst>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90650149"/>
      </p:ext>
    </p:extLst>
  </p:cSld>
  <p:clrMapOvr>
    <a:masterClrMapping/>
  </p:clrMapOvr>
  <mc:AlternateContent xmlns:mc="http://schemas.openxmlformats.org/markup-compatibility/2006" xmlns:p14="http://schemas.microsoft.com/office/powerpoint/2010/main">
    <mc:Choice Requires="p14">
      <p:transition spd="slow" p14:dur="2000" advTm="35413"/>
    </mc:Choice>
    <mc:Fallback xmlns="">
      <p:transition spd="slow" advTm="3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A4B2C-36AC-DFB6-0DCA-149166094C7A}"/>
              </a:ext>
            </a:extLst>
          </p:cNvPr>
          <p:cNvSpPr/>
          <p:nvPr/>
        </p:nvSpPr>
        <p:spPr>
          <a:xfrm>
            <a:off x="138896" y="4286512"/>
            <a:ext cx="3322761" cy="1891389"/>
          </a:xfrm>
          <a:prstGeom prst="rect">
            <a:avLst/>
          </a:prstGeom>
          <a:solidFill>
            <a:schemeClr val="bg2">
              <a:lumMod val="50000"/>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2" name="Title 1">
            <a:extLst>
              <a:ext uri="{FF2B5EF4-FFF2-40B4-BE49-F238E27FC236}">
                <a16:creationId xmlns:a16="http://schemas.microsoft.com/office/drawing/2014/main" id="{1175F1FB-3BEC-63BE-A943-30074B804691}"/>
              </a:ext>
            </a:extLst>
          </p:cNvPr>
          <p:cNvSpPr>
            <a:spLocks noGrp="1"/>
          </p:cNvSpPr>
          <p:nvPr>
            <p:ph type="title"/>
          </p:nvPr>
        </p:nvSpPr>
        <p:spPr>
          <a:xfrm>
            <a:off x="1869440" y="180000"/>
            <a:ext cx="9961235" cy="540000"/>
          </a:xfrm>
        </p:spPr>
        <p:txBody>
          <a:bodyPr>
            <a:normAutofit/>
          </a:bodyPr>
          <a:lstStyle/>
          <a:p>
            <a:r>
              <a:rPr lang="en-US" dirty="0"/>
              <a:t>The Most Popular Video Conferencing App: Zoom</a:t>
            </a:r>
          </a:p>
        </p:txBody>
      </p:sp>
      <p:sp>
        <p:nvSpPr>
          <p:cNvPr id="4" name="Slide Number Placeholder 3">
            <a:extLst>
              <a:ext uri="{FF2B5EF4-FFF2-40B4-BE49-F238E27FC236}">
                <a16:creationId xmlns:a16="http://schemas.microsoft.com/office/drawing/2014/main" id="{3454C497-6020-F7A2-B22C-BEDBE5448678}"/>
              </a:ext>
            </a:extLst>
          </p:cNvPr>
          <p:cNvSpPr>
            <a:spLocks noGrp="1"/>
          </p:cNvSpPr>
          <p:nvPr>
            <p:ph type="sldNum" sz="quarter" idx="11"/>
          </p:nvPr>
        </p:nvSpPr>
        <p:spPr/>
        <p:txBody>
          <a:bodyPr/>
          <a:lstStyle/>
          <a:p>
            <a:fld id="{52689698-0BB7-BE4D-A8C0-0C9B085F3959}" type="slidenum">
              <a:rPr lang="de-DE" smtClean="0"/>
              <a:pPr/>
              <a:t>3</a:t>
            </a:fld>
            <a:endParaRPr lang="de-DE" dirty="0"/>
          </a:p>
        </p:txBody>
      </p:sp>
      <p:pic>
        <p:nvPicPr>
          <p:cNvPr id="6" name="Picture 4" descr="American Friends of Tel Aviv University - YouTube">
            <a:extLst>
              <a:ext uri="{FF2B5EF4-FFF2-40B4-BE49-F238E27FC236}">
                <a16:creationId xmlns:a16="http://schemas.microsoft.com/office/drawing/2014/main" id="{43F50EE8-1D21-32BB-5820-F21908B08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CE6A67-12FB-9B06-5FB6-1F5F82754E60}"/>
              </a:ext>
            </a:extLst>
          </p:cNvPr>
          <p:cNvSpPr txBox="1"/>
          <p:nvPr/>
        </p:nvSpPr>
        <p:spPr>
          <a:xfrm>
            <a:off x="302710" y="5334889"/>
            <a:ext cx="2833289" cy="707886"/>
          </a:xfrm>
          <a:prstGeom prst="rect">
            <a:avLst/>
          </a:prstGeom>
          <a:noFill/>
        </p:spPr>
        <p:txBody>
          <a:bodyPr wrap="square" rtlCol="0">
            <a:spAutoFit/>
          </a:bodyPr>
          <a:lstStyle/>
          <a:p>
            <a:pPr algn="ctr"/>
            <a:r>
              <a:rPr lang="en-US" sz="2000" dirty="0"/>
              <a:t>350 million daily meeting participants* (2023).</a:t>
            </a:r>
            <a:endParaRPr lang="en-US" b="0" i="0" dirty="0">
              <a:latin typeface="Montserrat" pitchFamily="2" charset="77"/>
            </a:endParaRPr>
          </a:p>
        </p:txBody>
      </p:sp>
      <p:sp>
        <p:nvSpPr>
          <p:cNvPr id="7" name="TextBox 6">
            <a:extLst>
              <a:ext uri="{FF2B5EF4-FFF2-40B4-BE49-F238E27FC236}">
                <a16:creationId xmlns:a16="http://schemas.microsoft.com/office/drawing/2014/main" id="{E439129F-9122-A21A-6E47-88AE5B9B3517}"/>
              </a:ext>
            </a:extLst>
          </p:cNvPr>
          <p:cNvSpPr txBox="1"/>
          <p:nvPr/>
        </p:nvSpPr>
        <p:spPr>
          <a:xfrm>
            <a:off x="941084" y="6493334"/>
            <a:ext cx="10889592" cy="369332"/>
          </a:xfrm>
          <a:prstGeom prst="rect">
            <a:avLst/>
          </a:prstGeom>
          <a:noFill/>
        </p:spPr>
        <p:txBody>
          <a:bodyPr wrap="square">
            <a:spAutoFit/>
          </a:bodyPr>
          <a:lstStyle/>
          <a:p>
            <a:r>
              <a:rPr lang="en-US" dirty="0"/>
              <a:t>*: Data from </a:t>
            </a:r>
            <a:r>
              <a:rPr lang="en-US" dirty="0">
                <a:hlinkClick r:id="rId6"/>
              </a:rPr>
              <a:t>https://earthweb.com/zoom-statistics/</a:t>
            </a:r>
            <a:r>
              <a:rPr lang="en-US" dirty="0"/>
              <a:t>, Winner icons created by </a:t>
            </a:r>
            <a:r>
              <a:rPr lang="en-US" dirty="0" err="1"/>
              <a:t>Freepik</a:t>
            </a:r>
            <a:r>
              <a:rPr lang="en-US" dirty="0"/>
              <a:t> - </a:t>
            </a:r>
            <a:r>
              <a:rPr lang="en-US" dirty="0" err="1"/>
              <a:t>Flaticon</a:t>
            </a:r>
            <a:endParaRPr lang="en-US" dirty="0"/>
          </a:p>
        </p:txBody>
      </p:sp>
      <p:pic>
        <p:nvPicPr>
          <p:cNvPr id="12" name="Picture 11" descr="A yellow crown with three balls&#10;&#10;Description automatically generated">
            <a:extLst>
              <a:ext uri="{FF2B5EF4-FFF2-40B4-BE49-F238E27FC236}">
                <a16:creationId xmlns:a16="http://schemas.microsoft.com/office/drawing/2014/main" id="{2281AA48-CE09-E695-B75B-BD3DBC3586F8}"/>
              </a:ext>
            </a:extLst>
          </p:cNvPr>
          <p:cNvPicPr>
            <a:picLocks noChangeAspect="1"/>
          </p:cNvPicPr>
          <p:nvPr/>
        </p:nvPicPr>
        <p:blipFill>
          <a:blip r:embed="rId7"/>
          <a:stretch>
            <a:fillRect/>
          </a:stretch>
        </p:blipFill>
        <p:spPr>
          <a:xfrm>
            <a:off x="2795886" y="4536943"/>
            <a:ext cx="601177" cy="601177"/>
          </a:xfrm>
          <a:prstGeom prst="rect">
            <a:avLst/>
          </a:prstGeom>
        </p:spPr>
      </p:pic>
      <p:pic>
        <p:nvPicPr>
          <p:cNvPr id="13" name="Picture 6" descr="Zoom logo transparent PNG 22289668 PNG">
            <a:extLst>
              <a:ext uri="{FF2B5EF4-FFF2-40B4-BE49-F238E27FC236}">
                <a16:creationId xmlns:a16="http://schemas.microsoft.com/office/drawing/2014/main" id="{2D1868BD-728E-F014-04A6-DCB2F7D1F4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568" y="3564596"/>
            <a:ext cx="2655725" cy="26557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dentity Security für Microsoft Teams | SailPoint">
            <a:extLst>
              <a:ext uri="{FF2B5EF4-FFF2-40B4-BE49-F238E27FC236}">
                <a16:creationId xmlns:a16="http://schemas.microsoft.com/office/drawing/2014/main" id="{08B7D14A-579E-B0E5-BD8B-3F153E523C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872" y="2943025"/>
            <a:ext cx="2163502" cy="865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F6810C86-E746-D6F4-C3C1-6FE0B829E3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946" y="1497991"/>
            <a:ext cx="2481364" cy="9474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3154539-B017-8DB3-E464-B3A93349DA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7524" y="1371117"/>
            <a:ext cx="8231530" cy="4115765"/>
          </a:xfrm>
          <a:prstGeom prst="rect">
            <a:avLst/>
          </a:prstGeom>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Audio 19">
            <a:extLst>
              <a:ext uri="{FF2B5EF4-FFF2-40B4-BE49-F238E27FC236}">
                <a16:creationId xmlns:a16="http://schemas.microsoft.com/office/drawing/2014/main" id="{D149BAB2-A7EB-7C33-F60A-1FCF155563C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0577534"/>
      </p:ext>
    </p:extLst>
  </p:cSld>
  <p:clrMapOvr>
    <a:masterClrMapping/>
  </p:clrMapOvr>
  <mc:AlternateContent xmlns:mc="http://schemas.openxmlformats.org/markup-compatibility/2006" xmlns:p14="http://schemas.microsoft.com/office/powerpoint/2010/main">
    <mc:Choice Requires="p14">
      <p:transition spd="slow" p14:dur="2000" advTm="10560"/>
    </mc:Choice>
    <mc:Fallback xmlns="">
      <p:transition spd="slow" advTm="1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lstStyle/>
          <a:p>
            <a:r>
              <a:rPr lang="en-US" dirty="0"/>
              <a:t>Q1. What does Zoom E2EE look like?</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30</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88F0D5C-5562-2E83-B855-3C6A67ADBBFD}"/>
              </a:ext>
            </a:extLst>
          </p:cNvPr>
          <p:cNvSpPr txBox="1"/>
          <p:nvPr/>
        </p:nvSpPr>
        <p:spPr>
          <a:xfrm>
            <a:off x="2071423" y="5483524"/>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p:cxnSp>
        <p:nvCxnSpPr>
          <p:cNvPr id="3" name="Straight Connector 2">
            <a:extLst>
              <a:ext uri="{FF2B5EF4-FFF2-40B4-BE49-F238E27FC236}">
                <a16:creationId xmlns:a16="http://schemas.microsoft.com/office/drawing/2014/main" id="{8FF2DBF9-FFDA-F7A3-41D1-0F379EB0D91D}"/>
              </a:ext>
            </a:extLst>
          </p:cNvPr>
          <p:cNvCxnSpPr/>
          <p:nvPr/>
        </p:nvCxnSpPr>
        <p:spPr>
          <a:xfrm>
            <a:off x="2190307" y="6168430"/>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6EB8CB-BE9C-F16C-BA9F-6C3CBB69DD1B}"/>
              </a:ext>
            </a:extLst>
          </p:cNvPr>
          <p:cNvSpPr txBox="1"/>
          <p:nvPr/>
        </p:nvSpPr>
        <p:spPr>
          <a:xfrm>
            <a:off x="2083445"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pic>
        <p:nvPicPr>
          <p:cNvPr id="6" name="Picture 5" descr="A black screen with a light&#10;&#10;Description automatically generated">
            <a:extLst>
              <a:ext uri="{FF2B5EF4-FFF2-40B4-BE49-F238E27FC236}">
                <a16:creationId xmlns:a16="http://schemas.microsoft.com/office/drawing/2014/main" id="{16913D7D-13FF-8501-CD86-AA86847F5193}"/>
              </a:ext>
            </a:extLst>
          </p:cNvPr>
          <p:cNvPicPr>
            <a:picLocks noChangeAspect="1"/>
          </p:cNvPicPr>
          <p:nvPr/>
        </p:nvPicPr>
        <p:blipFill rotWithShape="1">
          <a:blip r:embed="rId12"/>
          <a:srcRect t="4695"/>
          <a:stretch/>
        </p:blipFill>
        <p:spPr>
          <a:xfrm>
            <a:off x="65560" y="2068889"/>
            <a:ext cx="1944055" cy="4009865"/>
          </a:xfrm>
          <a:prstGeom prst="rect">
            <a:avLst/>
          </a:prstGeom>
          <a:ln>
            <a:solidFill>
              <a:schemeClr val="tx1"/>
            </a:solidFill>
          </a:ln>
          <a:effectLst/>
        </p:spPr>
      </p:pic>
      <p:pic>
        <p:nvPicPr>
          <p:cNvPr id="9" name="Picture 8">
            <a:extLst>
              <a:ext uri="{FF2B5EF4-FFF2-40B4-BE49-F238E27FC236}">
                <a16:creationId xmlns:a16="http://schemas.microsoft.com/office/drawing/2014/main" id="{DDF90EAB-BCDC-0F40-C0F3-3AE68EE8C380}"/>
              </a:ext>
            </a:extLst>
          </p:cNvPr>
          <p:cNvPicPr>
            <a:picLocks noChangeAspect="1"/>
          </p:cNvPicPr>
          <p:nvPr/>
        </p:nvPicPr>
        <p:blipFill rotWithShape="1">
          <a:blip r:embed="rId13"/>
          <a:srcRect t="5173"/>
          <a:stretch/>
        </p:blipFill>
        <p:spPr>
          <a:xfrm>
            <a:off x="9863323" y="2068889"/>
            <a:ext cx="1954625" cy="4011475"/>
          </a:xfrm>
          <a:prstGeom prst="rect">
            <a:avLst/>
          </a:prstGeom>
          <a:ln>
            <a:solidFill>
              <a:schemeClr val="tx1"/>
            </a:solidFill>
          </a:ln>
          <a:effec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72944B-C85E-7707-BF0E-DA2F072A3E62}"/>
                  </a:ext>
                </a:extLst>
              </p:cNvPr>
              <p:cNvSpPr txBox="1"/>
              <p:nvPr/>
            </p:nvSpPr>
            <p:spPr>
              <a:xfrm>
                <a:off x="3079265" y="6258106"/>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11" name="TextBox 10">
                <a:extLst>
                  <a:ext uri="{FF2B5EF4-FFF2-40B4-BE49-F238E27FC236}">
                    <a16:creationId xmlns:a16="http://schemas.microsoft.com/office/drawing/2014/main" id="{6D72944B-C85E-7707-BF0E-DA2F072A3E62}"/>
                  </a:ext>
                </a:extLst>
              </p:cNvPr>
              <p:cNvSpPr txBox="1">
                <a:spLocks noRot="1" noChangeAspect="1" noMove="1" noResize="1" noEditPoints="1" noAdjustHandles="1" noChangeArrowheads="1" noChangeShapeType="1" noTextEdit="1"/>
              </p:cNvSpPr>
              <p:nvPr/>
            </p:nvSpPr>
            <p:spPr>
              <a:xfrm>
                <a:off x="3079265" y="6258106"/>
                <a:ext cx="3098428" cy="307777"/>
              </a:xfrm>
              <a:prstGeom prst="rect">
                <a:avLst/>
              </a:prstGeom>
              <a:blipFill>
                <a:blip r:embed="rId32"/>
                <a:stretch>
                  <a:fillRect l="-81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F5BDC9-3A24-5EF5-D027-6CC863AB8B0A}"/>
                  </a:ext>
                </a:extLst>
              </p:cNvPr>
              <p:cNvSpPr txBox="1"/>
              <p:nvPr/>
            </p:nvSpPr>
            <p:spPr>
              <a:xfrm>
                <a:off x="6050223" y="6258106"/>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12" name="TextBox 11">
                <a:extLst>
                  <a:ext uri="{FF2B5EF4-FFF2-40B4-BE49-F238E27FC236}">
                    <a16:creationId xmlns:a16="http://schemas.microsoft.com/office/drawing/2014/main" id="{F3F5BDC9-3A24-5EF5-D027-6CC863AB8B0A}"/>
                  </a:ext>
                </a:extLst>
              </p:cNvPr>
              <p:cNvSpPr txBox="1">
                <a:spLocks noRot="1" noChangeAspect="1" noMove="1" noResize="1" noEditPoints="1" noAdjustHandles="1" noChangeArrowheads="1" noChangeShapeType="1" noTextEdit="1"/>
              </p:cNvSpPr>
              <p:nvPr/>
            </p:nvSpPr>
            <p:spPr>
              <a:xfrm>
                <a:off x="6050223" y="6258106"/>
                <a:ext cx="3210724" cy="307777"/>
              </a:xfrm>
              <a:prstGeom prst="rect">
                <a:avLst/>
              </a:prstGeom>
              <a:blipFill>
                <a:blip r:embed="rId33"/>
                <a:stretch>
                  <a:fillRect b="-20000"/>
                </a:stretch>
              </a:blipFill>
            </p:spPr>
            <p:txBody>
              <a:bodyPr/>
              <a:lstStyle/>
              <a:p>
                <a:r>
                  <a:rPr lang="en-US">
                    <a:noFill/>
                  </a:rPr>
                  <a:t> </a:t>
                </a:r>
              </a:p>
            </p:txBody>
          </p:sp>
        </mc:Fallback>
      </mc:AlternateContent>
      <p:pic>
        <p:nvPicPr>
          <p:cNvPr id="7" name="Picture 4" descr="American Friends of Tel Aviv University - YouTube">
            <a:extLst>
              <a:ext uri="{FF2B5EF4-FFF2-40B4-BE49-F238E27FC236}">
                <a16:creationId xmlns:a16="http://schemas.microsoft.com/office/drawing/2014/main" id="{497876CC-9FC9-FCE3-E7B7-4FA2B5F0D8A7}"/>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C10322-AF58-4A9C-C71F-CEAEC04E9D03}"/>
                  </a:ext>
                </a:extLst>
              </p:cNvPr>
              <p:cNvSpPr txBox="1"/>
              <p:nvPr/>
            </p:nvSpPr>
            <p:spPr>
              <a:xfrm>
                <a:off x="3077534" y="2182433"/>
                <a:ext cx="1802810" cy="523220"/>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pick group id </a:t>
                </a: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oMath>
                </a14:m>
                <a:endParaRPr lang="en-US" sz="1400" b="0" i="0" dirty="0">
                  <a:solidFill>
                    <a:schemeClr val="tx1">
                      <a:alpha val="50000"/>
                    </a:schemeClr>
                  </a:solidFill>
                  <a:latin typeface="Montserrat" pitchFamily="2" charset="77"/>
                </a:endParaRPr>
              </a:p>
              <a:p>
                <a:r>
                  <a:rPr lang="en-US" sz="1400" b="0" i="0" dirty="0">
                    <a:solidFill>
                      <a:schemeClr val="tx1">
                        <a:alpha val="50000"/>
                      </a:schemeClr>
                    </a:solidFill>
                    <a:latin typeface="Montserrat" pitchFamily="2" charset="77"/>
                  </a:rPr>
                  <a:t>passcode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oMath>
                </a14:m>
                <a:endParaRPr lang="en-US" sz="1400" b="0" i="0" dirty="0">
                  <a:solidFill>
                    <a:schemeClr val="tx1">
                      <a:alpha val="50000"/>
                    </a:schemeClr>
                  </a:solidFill>
                  <a:latin typeface="Montserrat" pitchFamily="2" charset="77"/>
                </a:endParaRPr>
              </a:p>
            </p:txBody>
          </p:sp>
        </mc:Choice>
        <mc:Fallback xmlns="">
          <p:sp>
            <p:nvSpPr>
              <p:cNvPr id="8" name="TextBox 7">
                <a:extLst>
                  <a:ext uri="{FF2B5EF4-FFF2-40B4-BE49-F238E27FC236}">
                    <a16:creationId xmlns:a16="http://schemas.microsoft.com/office/drawing/2014/main" id="{10C10322-AF58-4A9C-C71F-CEAEC04E9D03}"/>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35"/>
                <a:stretch>
                  <a:fillRect l="-1399" t="-2326" b="-6977"/>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8EA877CF-1B10-3E7E-C6B5-1D5E999F50FC}"/>
              </a:ext>
            </a:extLst>
          </p:cNvPr>
          <p:cNvGrpSpPr/>
          <p:nvPr/>
        </p:nvGrpSpPr>
        <p:grpSpPr>
          <a:xfrm>
            <a:off x="3980467" y="2504606"/>
            <a:ext cx="1271014" cy="307777"/>
            <a:chOff x="4162223" y="2617834"/>
            <a:chExt cx="1271014" cy="307777"/>
          </a:xfrm>
        </p:grpSpPr>
        <p:cxnSp>
          <p:nvCxnSpPr>
            <p:cNvPr id="15" name="Straight Arrow Connector 14">
              <a:extLst>
                <a:ext uri="{FF2B5EF4-FFF2-40B4-BE49-F238E27FC236}">
                  <a16:creationId xmlns:a16="http://schemas.microsoft.com/office/drawing/2014/main" id="{0E6BB37F-3A64-D841-261F-FFEAE0B2A0E5}"/>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FA03908-9A19-CCA5-93B8-3E4151D672C4}"/>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oMath>
                    </m:oMathPara>
                  </a14:m>
                  <a:endParaRPr lang="en-US" sz="1400" dirty="0">
                    <a:solidFill>
                      <a:schemeClr val="tx1">
                        <a:alpha val="50000"/>
                      </a:schemeClr>
                    </a:solidFill>
                  </a:endParaRPr>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D2E2385F-84C2-0F9F-5D93-255E3C6CC69A}"/>
              </a:ext>
            </a:extLst>
          </p:cNvPr>
          <p:cNvGrpSpPr/>
          <p:nvPr/>
        </p:nvGrpSpPr>
        <p:grpSpPr>
          <a:xfrm>
            <a:off x="3911140" y="2780599"/>
            <a:ext cx="4369718" cy="307777"/>
            <a:chOff x="4162223" y="2617834"/>
            <a:chExt cx="1271014" cy="307777"/>
          </a:xfrm>
        </p:grpSpPr>
        <p:cxnSp>
          <p:nvCxnSpPr>
            <p:cNvPr id="23" name="Straight Arrow Connector 22">
              <a:extLst>
                <a:ext uri="{FF2B5EF4-FFF2-40B4-BE49-F238E27FC236}">
                  <a16:creationId xmlns:a16="http://schemas.microsoft.com/office/drawing/2014/main" id="{D22ED971-4C48-AC11-2A0D-399A63FA5A17}"/>
                </a:ext>
              </a:extLst>
            </p:cNvPr>
            <p:cNvCxnSpPr/>
            <p:nvPr/>
          </p:nvCxnSpPr>
          <p:spPr>
            <a:xfrm>
              <a:off x="4162223" y="2924774"/>
              <a:ext cx="1271014" cy="0"/>
            </a:xfrm>
            <a:prstGeom prst="straightConnector1">
              <a:avLst/>
            </a:prstGeom>
            <a:ln w="38100" cmpd="dbl">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A6554D5-2453-F599-6269-14BD4709833E}"/>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oMath>
                  </a14:m>
                  <a:r>
                    <a:rPr lang="en-US" sz="1400" dirty="0">
                      <a:solidFill>
                        <a:schemeClr val="tx1">
                          <a:alpha val="50000"/>
                        </a:schemeClr>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4B211C9-8BFE-460B-B164-10525CA41C99}"/>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solidFill>
                      <a:schemeClr val="tx1">
                        <a:alpha val="50000"/>
                      </a:schemeClr>
                    </a:solidFill>
                    <a:latin typeface="Montserrat" pitchFamily="2" charset="77"/>
                  </a:rPr>
                  <a:t>store </a:t>
                </a:r>
                <a14:m>
                  <m:oMath xmlns:m="http://schemas.openxmlformats.org/officeDocument/2006/math">
                    <m:r>
                      <a:rPr lang="en-US" sz="1400" b="0" i="1" smtClean="0">
                        <a:solidFill>
                          <a:schemeClr val="tx1">
                            <a:alpha val="50000"/>
                          </a:schemeClr>
                        </a:solidFill>
                        <a:latin typeface="Cambria Math" panose="02040503050406030204" pitchFamily="18" charset="0"/>
                      </a:rPr>
                      <m:t>𝑝</m:t>
                    </m:r>
                    <m:sSup>
                      <m:sSupPr>
                        <m:ctrlPr>
                          <a:rPr lang="en-US" sz="1400" b="0" i="1" smtClean="0">
                            <a:solidFill>
                              <a:schemeClr val="tx1">
                                <a:alpha val="50000"/>
                              </a:schemeClr>
                            </a:solidFill>
                            <a:latin typeface="Cambria Math" panose="02040503050406030204" pitchFamily="18" charset="0"/>
                          </a:rPr>
                        </m:ctrlPr>
                      </m:sSupPr>
                      <m:e>
                        <m:r>
                          <a:rPr lang="en-US" sz="1400" b="0" i="1" smtClean="0">
                            <a:solidFill>
                              <a:schemeClr val="tx1">
                                <a:alpha val="50000"/>
                              </a:schemeClr>
                            </a:solidFill>
                            <a:latin typeface="Cambria Math" panose="02040503050406030204" pitchFamily="18" charset="0"/>
                          </a:rPr>
                          <m:t>𝑐</m:t>
                        </m:r>
                      </m:e>
                      <m:sup>
                        <m:r>
                          <a:rPr lang="en-US" sz="1400" b="0" i="1" smtClean="0">
                            <a:solidFill>
                              <a:schemeClr val="tx1">
                                <a:alpha val="50000"/>
                              </a:schemeClr>
                            </a:solidFill>
                            <a:latin typeface="Cambria Math" panose="02040503050406030204" pitchFamily="18" charset="0"/>
                          </a:rPr>
                          <m:t>𝑔𝑖𝑑</m:t>
                        </m:r>
                      </m:sup>
                    </m:sSup>
                  </m:oMath>
                </a14:m>
                <a:r>
                  <a:rPr lang="en-US" sz="1400" b="0" i="0" dirty="0">
                    <a:solidFill>
                      <a:schemeClr val="tx1">
                        <a:alpha val="50000"/>
                      </a:schemeClr>
                    </a:solidFill>
                    <a:latin typeface="Montserrat" pitchFamily="2" charset="77"/>
                  </a:rPr>
                  <a:t> </a:t>
                </a:r>
              </a:p>
            </p:txBody>
          </p:sp>
        </mc:Choice>
        <mc:Fallback xmlns="">
          <p:sp>
            <p:nvSpPr>
              <p:cNvPr id="28" name="TextBox 27">
                <a:extLst>
                  <a:ext uri="{FF2B5EF4-FFF2-40B4-BE49-F238E27FC236}">
                    <a16:creationId xmlns:a16="http://schemas.microsoft.com/office/drawing/2014/main" id="{24B211C9-8BFE-460B-B164-10525CA41C99}"/>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36"/>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D0BEA07-F089-EB75-6D21-61BA54CF7C87}"/>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receive group id </a:t>
                </a:r>
                <a14:m>
                  <m:oMath xmlns:m="http://schemas.openxmlformats.org/officeDocument/2006/math">
                    <m:r>
                      <a:rPr lang="en-US" sz="1400" b="0" i="1" smtClean="0">
                        <a:solidFill>
                          <a:schemeClr val="tx1">
                            <a:alpha val="50000"/>
                          </a:schemeClr>
                        </a:solidFill>
                        <a:latin typeface="Cambria Math" panose="02040503050406030204" pitchFamily="18" charset="0"/>
                      </a:rPr>
                      <m:t>𝑔𝑖𝑑</m:t>
                    </m:r>
                  </m:oMath>
                </a14:m>
                <a:endParaRPr lang="en-US" sz="1400" b="0" i="0" dirty="0">
                  <a:solidFill>
                    <a:schemeClr val="tx1">
                      <a:alpha val="50000"/>
                    </a:schemeClr>
                  </a:solidFill>
                  <a:latin typeface="Montserrat" pitchFamily="2" charset="77"/>
                </a:endParaRPr>
              </a:p>
              <a:p>
                <a:pPr algn="r"/>
                <a:r>
                  <a:rPr lang="en-US" sz="1400" b="0" i="0" dirty="0">
                    <a:solidFill>
                      <a:schemeClr val="tx1">
                        <a:alpha val="50000"/>
                      </a:schemeClr>
                    </a:solidFill>
                    <a:latin typeface="Montserrat" pitchFamily="2" charset="77"/>
                  </a:rPr>
                  <a:t>passcode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oMath>
                </a14:m>
                <a:endParaRPr lang="en-US" sz="1400" b="0" i="0" dirty="0">
                  <a:solidFill>
                    <a:schemeClr val="tx1">
                      <a:alpha val="50000"/>
                    </a:schemeClr>
                  </a:solidFill>
                  <a:latin typeface="Montserrat" pitchFamily="2" charset="77"/>
                </a:endParaRPr>
              </a:p>
            </p:txBody>
          </p:sp>
        </mc:Choice>
        <mc:Fallback xmlns="">
          <p:sp>
            <p:nvSpPr>
              <p:cNvPr id="38" name="TextBox 37">
                <a:extLst>
                  <a:ext uri="{FF2B5EF4-FFF2-40B4-BE49-F238E27FC236}">
                    <a16:creationId xmlns:a16="http://schemas.microsoft.com/office/drawing/2014/main" id="{BD0BEA07-F089-EB75-6D21-61BA54CF7C87}"/>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37"/>
                <a:stretch>
                  <a:fillRect t="-2381" b="-11905"/>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1E5E3863-CBF7-DCD5-84D3-987237FCD4BE}"/>
              </a:ext>
            </a:extLst>
          </p:cNvPr>
          <p:cNvSpPr txBox="1"/>
          <p:nvPr/>
        </p:nvSpPr>
        <p:spPr>
          <a:xfrm>
            <a:off x="3071229" y="1503134"/>
            <a:ext cx="3106464" cy="307777"/>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50" name="Group 49">
            <a:extLst>
              <a:ext uri="{FF2B5EF4-FFF2-40B4-BE49-F238E27FC236}">
                <a16:creationId xmlns:a16="http://schemas.microsoft.com/office/drawing/2014/main" id="{601EAAA5-0565-E537-EE6F-8DE1586DDDC7}"/>
              </a:ext>
            </a:extLst>
          </p:cNvPr>
          <p:cNvGrpSpPr/>
          <p:nvPr/>
        </p:nvGrpSpPr>
        <p:grpSpPr>
          <a:xfrm>
            <a:off x="3980467" y="1765846"/>
            <a:ext cx="1271014" cy="347980"/>
            <a:chOff x="4162223" y="1765846"/>
            <a:chExt cx="1271014" cy="347980"/>
          </a:xfrm>
        </p:grpSpPr>
        <p:cxnSp>
          <p:nvCxnSpPr>
            <p:cNvPr id="51" name="Straight Arrow Connector 50">
              <a:extLst>
                <a:ext uri="{FF2B5EF4-FFF2-40B4-BE49-F238E27FC236}">
                  <a16:creationId xmlns:a16="http://schemas.microsoft.com/office/drawing/2014/main" id="{27D2C085-1D34-D187-5E93-C7EDAB94B80C}"/>
                </a:ext>
              </a:extLst>
            </p:cNvPr>
            <p:cNvCxnSpPr/>
            <p:nvPr/>
          </p:nvCxnSpPr>
          <p:spPr>
            <a:xfrm>
              <a:off x="4162223" y="2072786"/>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B7B8394-0DAB-F521-AAAF-FEAA6CA8633B}"/>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solidFill>
                                  <a:schemeClr val="tx1">
                                    <a:alpha val="50000"/>
                                  </a:schemeClr>
                                </a:solidFill>
                                <a:latin typeface="Cambria Math" panose="02040503050406030204" pitchFamily="18" charset="0"/>
                              </a:rPr>
                            </m:ctrlPr>
                          </m:sSubSupPr>
                          <m:e>
                            <m:r>
                              <a:rPr lang="en-US" sz="1400" b="0" i="1" smtClean="0">
                                <a:solidFill>
                                  <a:schemeClr val="tx1">
                                    <a:alpha val="50000"/>
                                  </a:schemeClr>
                                </a:solidFill>
                                <a:latin typeface="Cambria Math" panose="02040503050406030204" pitchFamily="18" charset="0"/>
                              </a:rPr>
                              <m:t>𝑚</m:t>
                            </m:r>
                          </m:e>
                          <m:sub>
                            <m:r>
                              <m:rPr>
                                <m:sty m:val="p"/>
                              </m:rPr>
                              <a:rPr lang="en-US" sz="1400" b="0" i="0" smtClean="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𝐴</m:t>
                            </m:r>
                          </m:sup>
                        </m:sSubSup>
                      </m:oMath>
                    </m:oMathPara>
                  </a14:m>
                  <a:endParaRPr lang="en-US" sz="1400" dirty="0">
                    <a:solidFill>
                      <a:schemeClr val="tx1">
                        <a:alpha val="50000"/>
                      </a:schemeClr>
                    </a:solidFill>
                  </a:endParaRPr>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38"/>
                  <a:stretch>
                    <a:fillRect b="-3571"/>
                  </a:stretch>
                </a:blipFill>
              </p:spPr>
              <p:txBody>
                <a:bodyPr/>
                <a:lstStyle/>
                <a:p>
                  <a:r>
                    <a:rPr lang="en-US">
                      <a:noFill/>
                    </a:rPr>
                    <a:t> </a:t>
                  </a:r>
                </a:p>
              </p:txBody>
            </p:sp>
          </mc:Fallback>
        </mc:AlternateContent>
      </p:grpSp>
      <p:sp>
        <p:nvSpPr>
          <p:cNvPr id="62" name="TextBox 61">
            <a:extLst>
              <a:ext uri="{FF2B5EF4-FFF2-40B4-BE49-F238E27FC236}">
                <a16:creationId xmlns:a16="http://schemas.microsoft.com/office/drawing/2014/main" id="{BF12194A-BE11-9EF5-FC36-732AD399A3BA}"/>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solidFill>
                  <a:schemeClr val="tx1">
                    <a:alpha val="50000"/>
                  </a:schemeClr>
                </a:solidFill>
                <a:latin typeface="Montserrat" pitchFamily="2" charset="77"/>
              </a:rPr>
              <a:t>generate state</a:t>
            </a:r>
            <a:endParaRPr lang="en-US" sz="1400" dirty="0">
              <a:solidFill>
                <a:schemeClr val="tx1">
                  <a:alpha val="50000"/>
                </a:schemeClr>
              </a:solidFill>
            </a:endParaRPr>
          </a:p>
        </p:txBody>
      </p:sp>
      <p:grpSp>
        <p:nvGrpSpPr>
          <p:cNvPr id="67" name="Group 66">
            <a:extLst>
              <a:ext uri="{FF2B5EF4-FFF2-40B4-BE49-F238E27FC236}">
                <a16:creationId xmlns:a16="http://schemas.microsoft.com/office/drawing/2014/main" id="{E5E3D6E0-B473-DD0F-D929-D363B2C97601}"/>
              </a:ext>
            </a:extLst>
          </p:cNvPr>
          <p:cNvGrpSpPr/>
          <p:nvPr/>
        </p:nvGrpSpPr>
        <p:grpSpPr>
          <a:xfrm>
            <a:off x="6966647" y="1735337"/>
            <a:ext cx="1271014" cy="347980"/>
            <a:chOff x="4162223" y="1765846"/>
            <a:chExt cx="1271014" cy="347980"/>
          </a:xfrm>
        </p:grpSpPr>
        <p:cxnSp>
          <p:nvCxnSpPr>
            <p:cNvPr id="68" name="Straight Arrow Connector 67">
              <a:extLst>
                <a:ext uri="{FF2B5EF4-FFF2-40B4-BE49-F238E27FC236}">
                  <a16:creationId xmlns:a16="http://schemas.microsoft.com/office/drawing/2014/main" id="{345FA52C-A8BF-CEA7-93E8-E34982AC5A4F}"/>
                </a:ext>
              </a:extLst>
            </p:cNvPr>
            <p:cNvCxnSpPr/>
            <p:nvPr/>
          </p:nvCxnSpPr>
          <p:spPr>
            <a:xfrm>
              <a:off x="4162223" y="2072786"/>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172BCE5B-42E6-7146-DD95-6997C25935E8}"/>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𝐵</m:t>
                            </m:r>
                          </m:sup>
                        </m:sSubSup>
                      </m:oMath>
                    </m:oMathPara>
                  </a14:m>
                  <a:endParaRPr lang="en-US" sz="1400" dirty="0">
                    <a:solidFill>
                      <a:schemeClr val="tx1">
                        <a:alpha val="50000"/>
                      </a:schemeClr>
                    </a:solidFill>
                  </a:endParaRPr>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44FA9FF0-B8C8-87B5-83B3-A40E19A239E2}"/>
                  </a:ext>
                </a:extLst>
              </p:cNvPr>
              <p:cNvSpPr txBox="1"/>
              <p:nvPr/>
            </p:nvSpPr>
            <p:spPr>
              <a:xfrm>
                <a:off x="5931378" y="4483491"/>
                <a:ext cx="3329569" cy="600485"/>
              </a:xfrm>
              <a:prstGeom prst="rect">
                <a:avLst/>
              </a:prstGeom>
              <a:noFill/>
            </p:spPr>
            <p:txBody>
              <a:bodyPr wrap="square" rtlCol="0">
                <a:spAutoFit/>
              </a:bodyPr>
              <a:lstStyle/>
              <a:p>
                <a:pPr algn="r"/>
                <a:r>
                  <a:rPr lang="en-US" sz="1400" dirty="0">
                    <a:solidFill>
                      <a:schemeClr val="tx1">
                        <a:alpha val="50000"/>
                      </a:schemeClr>
                    </a:solidFill>
                    <a:latin typeface="Montserrat" pitchFamily="2" charset="77"/>
                  </a:rPr>
                  <a:t>verify</a:t>
                </a:r>
                <a:r>
                  <a:rPr lang="zh-CN" altLang="en-US" sz="1400" dirty="0">
                    <a:solidFill>
                      <a:schemeClr val="tx1">
                        <a:alpha val="50000"/>
                      </a:schemeClr>
                    </a:solidFill>
                    <a:latin typeface="Montserrat" pitchFamily="2" charset="77"/>
                  </a:rPr>
                  <a:t>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b="0" i="1" smtClean="0">
                            <a:solidFill>
                              <a:schemeClr val="tx1">
                                <a:alpha val="50000"/>
                              </a:schemeClr>
                            </a:solidFill>
                            <a:latin typeface="Cambria Math" panose="02040503050406030204" pitchFamily="18" charset="0"/>
                          </a:rPr>
                          <m:t>𝐴</m:t>
                        </m:r>
                      </m:sup>
                    </m:sSubSup>
                  </m:oMath>
                </a14:m>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using</a:t>
                </a:r>
                <a:r>
                  <a:rPr lang="zh-CN" altLang="en-US" sz="1400" dirty="0">
                    <a:solidFill>
                      <a:schemeClr val="tx1">
                        <a:alpha val="50000"/>
                      </a:schemeClr>
                    </a:solidFill>
                    <a:latin typeface="Montserrat" pitchFamily="2" charset="77"/>
                  </a:rPr>
                  <a:t>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b="0" i="1" smtClean="0">
                            <a:solidFill>
                              <a:schemeClr val="tx1">
                                <a:alpha val="50000"/>
                              </a:schemeClr>
                            </a:solidFill>
                            <a:latin typeface="Cambria Math" panose="02040503050406030204" pitchFamily="18" charset="0"/>
                          </a:rPr>
                          <m:t>𝐴</m:t>
                        </m:r>
                      </m:sup>
                    </m:sSubSup>
                  </m:oMath>
                </a14:m>
                <a:endParaRPr lang="en-US" sz="1400" dirty="0">
                  <a:solidFill>
                    <a:schemeClr val="tx1">
                      <a:alpha val="50000"/>
                    </a:schemeClr>
                  </a:solidFill>
                  <a:latin typeface="Montserrat" pitchFamily="2" charset="77"/>
                </a:endParaRPr>
              </a:p>
              <a:p>
                <a:pPr algn="r"/>
                <a:r>
                  <a:rPr lang="en-US" sz="1400" dirty="0">
                    <a:solidFill>
                      <a:schemeClr val="tx1">
                        <a:alpha val="50000"/>
                      </a:schemeClr>
                    </a:solidFill>
                    <a:latin typeface="Montserrat" pitchFamily="2" charset="77"/>
                  </a:rPr>
                  <a:t>decrypt </a:t>
                </a:r>
                <a14:m>
                  <m:oMath xmlns:m="http://schemas.openxmlformats.org/officeDocument/2006/math">
                    <m:r>
                      <a:rPr lang="en-US" sz="1400" b="0" i="1" smtClean="0">
                        <a:solidFill>
                          <a:schemeClr val="tx1">
                            <a:alpha val="50000"/>
                          </a:schemeClr>
                        </a:solidFill>
                        <a:latin typeface="Cambria Math" panose="02040503050406030204" pitchFamily="18" charset="0"/>
                      </a:rPr>
                      <m:t>𝑔𝑘</m:t>
                    </m:r>
                  </m:oMath>
                </a14:m>
                <a:r>
                  <a:rPr lang="en-US" sz="1400" dirty="0">
                    <a:solidFill>
                      <a:schemeClr val="tx1">
                        <a:alpha val="50000"/>
                      </a:schemeClr>
                    </a:solidFill>
                    <a:latin typeface="Montserrat" pitchFamily="2" charset="77"/>
                  </a:rPr>
                  <a:t> using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𝐴</m:t>
                        </m:r>
                      </m:sup>
                    </m:sSubSup>
                  </m:oMath>
                </a14:m>
                <a:endParaRPr lang="en-US" sz="1400" dirty="0">
                  <a:solidFill>
                    <a:schemeClr val="tx1">
                      <a:alpha val="50000"/>
                    </a:schemeClr>
                  </a:solidFill>
                  <a:latin typeface="Montserrat" pitchFamily="2" charset="77"/>
                </a:endParaRPr>
              </a:p>
            </p:txBody>
          </p:sp>
        </mc:Choice>
        <mc:Fallback xmlns="">
          <p:sp>
            <p:nvSpPr>
              <p:cNvPr id="76" name="TextBox 75">
                <a:extLst>
                  <a:ext uri="{FF2B5EF4-FFF2-40B4-BE49-F238E27FC236}">
                    <a16:creationId xmlns:a16="http://schemas.microsoft.com/office/drawing/2014/main" id="{44FA9FF0-B8C8-87B5-83B3-A40E19A239E2}"/>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39"/>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1614614-7C6D-01C4-3925-CD3959D30625}"/>
                  </a:ext>
                </a:extLst>
              </p:cNvPr>
              <p:cNvSpPr txBox="1"/>
              <p:nvPr/>
            </p:nvSpPr>
            <p:spPr>
              <a:xfrm>
                <a:off x="3077534" y="4482709"/>
                <a:ext cx="3329569" cy="598305"/>
              </a:xfrm>
              <a:prstGeom prst="rect">
                <a:avLst/>
              </a:prstGeom>
              <a:noFill/>
            </p:spPr>
            <p:txBody>
              <a:bodyPr wrap="square" rtlCol="0">
                <a:spAutoFit/>
              </a:bodyPr>
              <a:lstStyle/>
              <a:p>
                <a:r>
                  <a:rPr lang="en-US" sz="1400" b="0" i="0" dirty="0">
                    <a:solidFill>
                      <a:schemeClr val="tx1">
                        <a:alpha val="50000"/>
                      </a:schemeClr>
                    </a:solidFill>
                    <a:latin typeface="Montserrat" pitchFamily="2" charset="77"/>
                  </a:rPr>
                  <a:t>verify</a:t>
                </a:r>
                <a:r>
                  <a:rPr lang="zh-CN" altLang="en-US" sz="1400" b="0" i="0" dirty="0">
                    <a:solidFill>
                      <a:schemeClr val="tx1">
                        <a:alpha val="50000"/>
                      </a:schemeClr>
                    </a:solidFill>
                    <a:latin typeface="Montserrat" pitchFamily="2" charset="77"/>
                  </a:rPr>
                  <a:t>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𝐵</m:t>
                        </m:r>
                      </m:sup>
                    </m:sSubSup>
                  </m:oMath>
                </a14:m>
                <a:r>
                  <a:rPr lang="zh-CN" altLang="en-US" sz="1400" b="0" i="0" dirty="0">
                    <a:solidFill>
                      <a:schemeClr val="tx1">
                        <a:alpha val="50000"/>
                      </a:schemeClr>
                    </a:solidFill>
                    <a:latin typeface="Montserrat" pitchFamily="2" charset="77"/>
                  </a:rPr>
                  <a:t> </a:t>
                </a:r>
                <a:r>
                  <a:rPr lang="en-US" sz="1400" b="0" i="0" dirty="0">
                    <a:solidFill>
                      <a:schemeClr val="tx1">
                        <a:alpha val="50000"/>
                      </a:schemeClr>
                    </a:solidFill>
                    <a:latin typeface="Montserrat" pitchFamily="2" charset="77"/>
                  </a:rPr>
                  <a:t>using</a:t>
                </a:r>
                <a:r>
                  <a:rPr lang="zh-CN" altLang="en-US" sz="1400" b="0" i="0" dirty="0">
                    <a:solidFill>
                      <a:schemeClr val="tx1">
                        <a:alpha val="50000"/>
                      </a:schemeClr>
                    </a:solidFill>
                    <a:latin typeface="Montserrat" pitchFamily="2" charset="77"/>
                  </a:rPr>
                  <a:t>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i="1">
                            <a:solidFill>
                              <a:schemeClr val="tx1">
                                <a:alpha val="50000"/>
                              </a:schemeClr>
                            </a:solidFill>
                            <a:latin typeface="Cambria Math" panose="02040503050406030204" pitchFamily="18" charset="0"/>
                          </a:rPr>
                          <m:t>𝐵</m:t>
                        </m:r>
                      </m:sup>
                    </m:sSubSup>
                  </m:oMath>
                </a14:m>
                <a:endParaRPr lang="en-US" sz="1400" b="0" i="0" dirty="0">
                  <a:solidFill>
                    <a:schemeClr val="tx1">
                      <a:alpha val="50000"/>
                    </a:schemeClr>
                  </a:solidFill>
                  <a:latin typeface="Montserrat" pitchFamily="2" charset="77"/>
                </a:endParaRPr>
              </a:p>
              <a:p>
                <a:r>
                  <a:rPr lang="en-US" sz="1400" dirty="0">
                    <a:solidFill>
                      <a:schemeClr val="tx1">
                        <a:alpha val="50000"/>
                      </a:schemeClr>
                    </a:solidFill>
                    <a:latin typeface="Montserrat" pitchFamily="2" charset="77"/>
                  </a:rPr>
                  <a:t>encrypt </a:t>
                </a:r>
                <a14:m>
                  <m:oMath xmlns:m="http://schemas.openxmlformats.org/officeDocument/2006/math">
                    <m:r>
                      <a:rPr lang="en-US" sz="1400" b="0" i="1" smtClean="0">
                        <a:solidFill>
                          <a:schemeClr val="tx1">
                            <a:alpha val="50000"/>
                          </a:schemeClr>
                        </a:solidFill>
                        <a:latin typeface="Cambria Math" panose="02040503050406030204" pitchFamily="18" charset="0"/>
                      </a:rPr>
                      <m:t>𝑔𝑘</m:t>
                    </m:r>
                  </m:oMath>
                </a14:m>
                <a:r>
                  <a:rPr lang="en-US" sz="1400" dirty="0">
                    <a:solidFill>
                      <a:schemeClr val="tx1">
                        <a:alpha val="50000"/>
                      </a:schemeClr>
                    </a:solidFill>
                    <a:latin typeface="Montserrat" pitchFamily="2" charset="77"/>
                  </a:rPr>
                  <a:t> using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𝐵</m:t>
                        </m:r>
                      </m:sup>
                    </m:sSubSup>
                  </m:oMath>
                </a14:m>
                <a:endParaRPr lang="en-US" sz="1400" dirty="0">
                  <a:solidFill>
                    <a:schemeClr val="tx1">
                      <a:alpha val="50000"/>
                    </a:schemeClr>
                  </a:solidFill>
                  <a:latin typeface="Montserrat" pitchFamily="2" charset="77"/>
                </a:endParaRPr>
              </a:p>
            </p:txBody>
          </p:sp>
        </mc:Choice>
        <mc:Fallback xmlns="">
          <p:sp>
            <p:nvSpPr>
              <p:cNvPr id="81" name="TextBox 80">
                <a:extLst>
                  <a:ext uri="{FF2B5EF4-FFF2-40B4-BE49-F238E27FC236}">
                    <a16:creationId xmlns:a16="http://schemas.microsoft.com/office/drawing/2014/main" id="{81614614-7C6D-01C4-3925-CD3959D30625}"/>
                  </a:ext>
                </a:extLst>
              </p:cNvPr>
              <p:cNvSpPr txBox="1">
                <a:spLocks noRot="1" noChangeAspect="1" noMove="1" noResize="1" noEditPoints="1" noAdjustHandles="1" noChangeArrowheads="1" noChangeShapeType="1" noTextEdit="1"/>
              </p:cNvSpPr>
              <p:nvPr/>
            </p:nvSpPr>
            <p:spPr>
              <a:xfrm>
                <a:off x="3077534" y="4482709"/>
                <a:ext cx="3329569" cy="598305"/>
              </a:xfrm>
              <a:prstGeom prst="rect">
                <a:avLst/>
              </a:prstGeom>
              <a:blipFill>
                <a:blip r:embed="rId40"/>
                <a:stretch>
                  <a:fillRect l="-760" b="-6250"/>
                </a:stretch>
              </a:blipFill>
            </p:spPr>
            <p:txBody>
              <a:bodyPr/>
              <a:lstStyle/>
              <a:p>
                <a:r>
                  <a:rPr lang="en-US">
                    <a:noFill/>
                  </a:rPr>
                  <a:t> </a:t>
                </a:r>
              </a:p>
            </p:txBody>
          </p:sp>
        </mc:Fallback>
      </mc:AlternateContent>
      <p:grpSp>
        <p:nvGrpSpPr>
          <p:cNvPr id="85" name="Group 84">
            <a:extLst>
              <a:ext uri="{FF2B5EF4-FFF2-40B4-BE49-F238E27FC236}">
                <a16:creationId xmlns:a16="http://schemas.microsoft.com/office/drawing/2014/main" id="{EF7FC61A-041B-2A77-94CD-A45A1A3864D5}"/>
              </a:ext>
            </a:extLst>
          </p:cNvPr>
          <p:cNvGrpSpPr/>
          <p:nvPr/>
        </p:nvGrpSpPr>
        <p:grpSpPr>
          <a:xfrm>
            <a:off x="3971337" y="4194787"/>
            <a:ext cx="1274035" cy="346890"/>
            <a:chOff x="4159202" y="2617834"/>
            <a:chExt cx="1274035" cy="346890"/>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A984894B-C7A3-5BCF-FF1A-2114CF76D1BB}"/>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i="1">
                                <a:solidFill>
                                  <a:schemeClr val="tx1">
                                    <a:alpha val="50000"/>
                                  </a:schemeClr>
                                </a:solidFill>
                                <a:latin typeface="Cambria Math" panose="02040503050406030204" pitchFamily="18" charset="0"/>
                              </a:rPr>
                              <m:t>𝐵</m:t>
                            </m:r>
                          </m:sup>
                        </m:sSubSup>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𝐵</m:t>
                            </m:r>
                          </m:sup>
                        </m:sSubSup>
                      </m:oMath>
                    </m:oMathPara>
                  </a14:m>
                  <a:endParaRPr lang="en-US" sz="1400" dirty="0">
                    <a:solidFill>
                      <a:schemeClr val="tx1">
                        <a:alpha val="50000"/>
                      </a:schemeClr>
                    </a:solidFill>
                  </a:endParaRPr>
                </a:p>
              </p:txBody>
            </p:sp>
          </mc:Choice>
          <mc:Fallback xmlns="">
            <p:sp>
              <p:nvSpPr>
                <p:cNvPr id="87" name="TextBox 86">
                  <a:extLst>
                    <a:ext uri="{FF2B5EF4-FFF2-40B4-BE49-F238E27FC236}">
                      <a16:creationId xmlns:a16="http://schemas.microsoft.com/office/drawing/2014/main" id="{A984894B-C7A3-5BCF-FF1A-2114CF76D1BB}"/>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41"/>
                  <a:stretch>
                    <a:fillRect b="-3571"/>
                  </a:stretch>
                </a:blipFill>
              </p:spPr>
              <p:txBody>
                <a:bodyPr/>
                <a:lstStyle/>
                <a:p>
                  <a:r>
                    <a:rPr lang="en-US">
                      <a:noFill/>
                    </a:rPr>
                    <a:t> </a:t>
                  </a:r>
                </a:p>
              </p:txBody>
            </p:sp>
          </mc:Fallback>
        </mc:AlternateContent>
        <p:cxnSp>
          <p:nvCxnSpPr>
            <p:cNvPr id="88" name="Straight Arrow Connector 87">
              <a:extLst>
                <a:ext uri="{FF2B5EF4-FFF2-40B4-BE49-F238E27FC236}">
                  <a16:creationId xmlns:a16="http://schemas.microsoft.com/office/drawing/2014/main" id="{EF4A9422-FA0B-CD24-46DF-8393C8ACB01E}"/>
                </a:ext>
              </a:extLst>
            </p:cNvPr>
            <p:cNvCxnSpPr/>
            <p:nvPr/>
          </p:nvCxnSpPr>
          <p:spPr>
            <a:xfrm>
              <a:off x="4162223" y="2924774"/>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95653DC7-88C7-945A-9E19-966681456004}"/>
              </a:ext>
            </a:extLst>
          </p:cNvPr>
          <p:cNvGrpSpPr/>
          <p:nvPr/>
        </p:nvGrpSpPr>
        <p:grpSpPr>
          <a:xfrm>
            <a:off x="6932868" y="4198829"/>
            <a:ext cx="1274035" cy="347980"/>
            <a:chOff x="4159202" y="2617834"/>
            <a:chExt cx="1274035" cy="347980"/>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986843B-9EFB-2BEC-75CC-7359FB8A500B}"/>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SignUp</m:t>
                            </m:r>
                          </m:sub>
                          <m:sup>
                            <m:r>
                              <a:rPr lang="en-US" sz="1400" i="1">
                                <a:solidFill>
                                  <a:schemeClr val="tx1">
                                    <a:alpha val="50000"/>
                                  </a:schemeClr>
                                </a:solidFill>
                                <a:latin typeface="Cambria Math" panose="02040503050406030204" pitchFamily="18" charset="0"/>
                              </a:rPr>
                              <m:t>𝐴</m:t>
                            </m:r>
                          </m:sup>
                        </m:sSubSup>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𝐴</m:t>
                            </m:r>
                          </m:sup>
                        </m:sSubSup>
                      </m:oMath>
                    </m:oMathPara>
                  </a14:m>
                  <a:endParaRPr lang="en-US" sz="1400" dirty="0">
                    <a:solidFill>
                      <a:schemeClr val="tx1">
                        <a:alpha val="50000"/>
                      </a:schemeClr>
                    </a:solidFill>
                  </a:endParaRPr>
                </a:p>
              </p:txBody>
            </p:sp>
          </mc:Choice>
          <mc:Fallback xmlns="">
            <p:sp>
              <p:nvSpPr>
                <p:cNvPr id="90" name="TextBox 89">
                  <a:extLst>
                    <a:ext uri="{FF2B5EF4-FFF2-40B4-BE49-F238E27FC236}">
                      <a16:creationId xmlns:a16="http://schemas.microsoft.com/office/drawing/2014/main" id="{5986843B-9EFB-2BEC-75CC-7359FB8A500B}"/>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42"/>
                  <a:stretch>
                    <a:fillRect/>
                  </a:stretch>
                </a:blipFill>
              </p:spPr>
              <p:txBody>
                <a:bodyPr/>
                <a:lstStyle/>
                <a:p>
                  <a:r>
                    <a:rPr lang="en-US">
                      <a:noFill/>
                    </a:rPr>
                    <a:t> </a:t>
                  </a:r>
                </a:p>
              </p:txBody>
            </p:sp>
          </mc:Fallback>
        </mc:AlternateContent>
        <p:cxnSp>
          <p:nvCxnSpPr>
            <p:cNvPr id="91" name="Straight Arrow Connector 90">
              <a:extLst>
                <a:ext uri="{FF2B5EF4-FFF2-40B4-BE49-F238E27FC236}">
                  <a16:creationId xmlns:a16="http://schemas.microsoft.com/office/drawing/2014/main" id="{342A86BA-7808-4C5A-01AA-A89C5D894F7C}"/>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08B6864D-C7E9-7A2A-9309-1742C43421FB}"/>
              </a:ext>
            </a:extLst>
          </p:cNvPr>
          <p:cNvGrpSpPr/>
          <p:nvPr/>
        </p:nvGrpSpPr>
        <p:grpSpPr>
          <a:xfrm>
            <a:off x="3985111" y="4886951"/>
            <a:ext cx="4295741" cy="307777"/>
            <a:chOff x="4159202" y="2617834"/>
            <a:chExt cx="1274035" cy="307777"/>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0DB1421D-507F-5E7D-9DC0-0BB3A47F25E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𝑐</m:t>
                        </m:r>
                      </m:oMath>
                    </m:oMathPara>
                  </a14:m>
                  <a:endParaRPr lang="en-US" sz="1400" dirty="0">
                    <a:solidFill>
                      <a:schemeClr val="tx1">
                        <a:alpha val="50000"/>
                      </a:schemeClr>
                    </a:solidFill>
                  </a:endParaRPr>
                </a:p>
              </p:txBody>
            </p:sp>
          </mc:Choice>
          <mc:Fallback xmlns="">
            <p:sp>
              <p:nvSpPr>
                <p:cNvPr id="93" name="TextBox 92">
                  <a:extLst>
                    <a:ext uri="{FF2B5EF4-FFF2-40B4-BE49-F238E27FC236}">
                      <a16:creationId xmlns:a16="http://schemas.microsoft.com/office/drawing/2014/main" id="{0DB1421D-507F-5E7D-9DC0-0BB3A47F25E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43"/>
                  <a:stretch>
                    <a:fillRect/>
                  </a:stretch>
                </a:blipFill>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B83EDA36-5B3A-143F-DF8B-751F2771D1E3}"/>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E434385-655B-80EF-8E1C-8E38E8912E40}"/>
                  </a:ext>
                </a:extLst>
              </p:cNvPr>
              <p:cNvSpPr txBox="1"/>
              <p:nvPr/>
            </p:nvSpPr>
            <p:spPr>
              <a:xfrm>
                <a:off x="3071228" y="3196062"/>
                <a:ext cx="3329569" cy="523220"/>
              </a:xfrm>
              <a:prstGeom prst="rect">
                <a:avLst/>
              </a:prstGeom>
              <a:noFill/>
            </p:spPr>
            <p:txBody>
              <a:bodyPr wrap="square" rtlCol="0">
                <a:spAutoFit/>
              </a:bodyPr>
              <a:lstStyle/>
              <a:p>
                <a:r>
                  <a:rPr lang="en-US" sz="1400" dirty="0">
                    <a:solidFill>
                      <a:schemeClr val="tx1">
                        <a:alpha val="50000"/>
                      </a:schemeClr>
                    </a:solidFill>
                    <a:latin typeface="Montserrat" pitchFamily="2" charset="77"/>
                  </a:rPr>
                  <a:t>generate per-group state</a:t>
                </a:r>
              </a:p>
              <a:p>
                <a:r>
                  <a:rPr lang="en-US" sz="1400" dirty="0">
                    <a:solidFill>
                      <a:schemeClr val="tx1">
                        <a:alpha val="50000"/>
                      </a:schemeClr>
                    </a:solidFill>
                    <a:latin typeface="Montserrat" pitchFamily="2" charset="77"/>
                  </a:rPr>
                  <a:t>sample group key </a:t>
                </a:r>
                <a14:m>
                  <m:oMath xmlns:m="http://schemas.openxmlformats.org/officeDocument/2006/math">
                    <m:r>
                      <a:rPr lang="en-US" sz="1400" i="1">
                        <a:solidFill>
                          <a:schemeClr val="tx1">
                            <a:alpha val="50000"/>
                          </a:schemeClr>
                        </a:solidFill>
                        <a:latin typeface="Cambria Math" panose="02040503050406030204" pitchFamily="18" charset="0"/>
                      </a:rPr>
                      <m:t>𝑔𝑘</m:t>
                    </m:r>
                    <m:r>
                      <a:rPr lang="en-US" sz="1400" i="1">
                        <a:solidFill>
                          <a:schemeClr val="tx1">
                            <a:alpha val="50000"/>
                          </a:schemeClr>
                        </a:solidFill>
                        <a:latin typeface="Cambria Math" panose="02040503050406030204" pitchFamily="18" charset="0"/>
                      </a:rPr>
                      <m:t> </m:t>
                    </m:r>
                  </m:oMath>
                </a14:m>
                <a:endParaRPr lang="en-US" sz="1400" dirty="0">
                  <a:solidFill>
                    <a:schemeClr val="tx1">
                      <a:alpha val="50000"/>
                    </a:schemeClr>
                  </a:solidFill>
                  <a:latin typeface="Montserrat" pitchFamily="2" charset="77"/>
                </a:endParaRPr>
              </a:p>
            </p:txBody>
          </p:sp>
        </mc:Choice>
        <mc:Fallback xmlns="">
          <p:sp>
            <p:nvSpPr>
              <p:cNvPr id="95" name="TextBox 94">
                <a:extLst>
                  <a:ext uri="{FF2B5EF4-FFF2-40B4-BE49-F238E27FC236}">
                    <a16:creationId xmlns:a16="http://schemas.microsoft.com/office/drawing/2014/main" id="{7E434385-655B-80EF-8E1C-8E38E8912E40}"/>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44"/>
                <a:stretch>
                  <a:fillRect l="-379" t="-2381" b="-11905"/>
                </a:stretch>
              </a:blipFill>
            </p:spPr>
            <p:txBody>
              <a:bodyPr/>
              <a:lstStyle/>
              <a:p>
                <a:r>
                  <a:rPr lang="en-US">
                    <a:noFill/>
                  </a:rPr>
                  <a:t> </a:t>
                </a:r>
              </a:p>
            </p:txBody>
          </p:sp>
        </mc:Fallback>
      </mc:AlternateContent>
      <p:grpSp>
        <p:nvGrpSpPr>
          <p:cNvPr id="96" name="Group 95">
            <a:extLst>
              <a:ext uri="{FF2B5EF4-FFF2-40B4-BE49-F238E27FC236}">
                <a16:creationId xmlns:a16="http://schemas.microsoft.com/office/drawing/2014/main" id="{C9226215-A315-B855-69C3-195126143711}"/>
              </a:ext>
            </a:extLst>
          </p:cNvPr>
          <p:cNvGrpSpPr/>
          <p:nvPr/>
        </p:nvGrpSpPr>
        <p:grpSpPr>
          <a:xfrm>
            <a:off x="3980466" y="3681964"/>
            <a:ext cx="1274035" cy="344838"/>
            <a:chOff x="4159202" y="2617834"/>
            <a:chExt cx="1274035" cy="344838"/>
          </a:xfrm>
        </p:grpSpPr>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8F802800-D852-DDAC-24C8-F7E5F6E6DD6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b="0" i="0" smtClean="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𝐴</m:t>
                            </m:r>
                          </m:sup>
                        </m:sSubSup>
                        <m:r>
                          <a:rPr lang="en-US" sz="1400" b="0" i="1" smtClean="0">
                            <a:solidFill>
                              <a:schemeClr val="tx1">
                                <a:alpha val="50000"/>
                              </a:schemeClr>
                            </a:solidFill>
                            <a:latin typeface="Cambria Math" panose="02040503050406030204" pitchFamily="18" charset="0"/>
                          </a:rPr>
                          <m:t>,…</m:t>
                        </m:r>
                      </m:oMath>
                    </m:oMathPara>
                  </a14:m>
                  <a:endParaRPr lang="en-US" sz="1400" dirty="0">
                    <a:solidFill>
                      <a:schemeClr val="tx1">
                        <a:alpha val="50000"/>
                      </a:schemeClr>
                    </a:solidFill>
                  </a:endParaRPr>
                </a:p>
              </p:txBody>
            </p:sp>
          </mc:Choice>
          <mc:Fallback xmlns="">
            <p:sp>
              <p:nvSpPr>
                <p:cNvPr id="97" name="TextBox 96">
                  <a:extLst>
                    <a:ext uri="{FF2B5EF4-FFF2-40B4-BE49-F238E27FC236}">
                      <a16:creationId xmlns:a16="http://schemas.microsoft.com/office/drawing/2014/main" id="{8F802800-D852-DDAC-24C8-F7E5F6E6DD6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45"/>
                  <a:stretch>
                    <a:fillRect r="-1980"/>
                  </a:stretch>
                </a:blipFill>
              </p:spPr>
              <p:txBody>
                <a:bodyPr/>
                <a:lstStyle/>
                <a:p>
                  <a:r>
                    <a:rPr lang="en-US">
                      <a:noFill/>
                    </a:rPr>
                    <a:t> </a:t>
                  </a:r>
                </a:p>
              </p:txBody>
            </p:sp>
          </mc:Fallback>
        </mc:AlternateContent>
        <p:cxnSp>
          <p:nvCxnSpPr>
            <p:cNvPr id="98" name="Straight Arrow Connector 97">
              <a:extLst>
                <a:ext uri="{FF2B5EF4-FFF2-40B4-BE49-F238E27FC236}">
                  <a16:creationId xmlns:a16="http://schemas.microsoft.com/office/drawing/2014/main" id="{0F4D967D-00AF-4ACE-39D9-4BFDA9D2DB4D}"/>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EDE6BF3-FB23-9CC1-618A-1492635A1459}"/>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solidFill>
                      <a:schemeClr val="tx1">
                        <a:alpha val="50000"/>
                      </a:schemeClr>
                    </a:solidFill>
                    <a:latin typeface="Montserrat" pitchFamily="2" charset="77"/>
                  </a:rPr>
                  <a:t>check </a:t>
                </a:r>
                <a14:m>
                  <m:oMath xmlns:m="http://schemas.openxmlformats.org/officeDocument/2006/math">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r>
                      <a:rPr lang="en-US" sz="1400" b="0" i="1" smtClean="0">
                        <a:solidFill>
                          <a:schemeClr val="tx1">
                            <a:alpha val="50000"/>
                          </a:schemeClr>
                        </a:solidFill>
                        <a:latin typeface="Cambria Math" panose="02040503050406030204" pitchFamily="18" charset="0"/>
                      </a:rPr>
                      <m:t>𝑝</m:t>
                    </m:r>
                    <m:sSup>
                      <m:sSupPr>
                        <m:ctrlPr>
                          <a:rPr lang="en-US" sz="1400" b="0" i="1" smtClean="0">
                            <a:solidFill>
                              <a:schemeClr val="tx1">
                                <a:alpha val="50000"/>
                              </a:schemeClr>
                            </a:solidFill>
                            <a:latin typeface="Cambria Math" panose="02040503050406030204" pitchFamily="18" charset="0"/>
                          </a:rPr>
                        </m:ctrlPr>
                      </m:sSupPr>
                      <m:e>
                        <m:r>
                          <a:rPr lang="en-US" sz="1400" b="0" i="1" smtClean="0">
                            <a:solidFill>
                              <a:schemeClr val="tx1">
                                <a:alpha val="50000"/>
                              </a:schemeClr>
                            </a:solidFill>
                            <a:latin typeface="Cambria Math" panose="02040503050406030204" pitchFamily="18" charset="0"/>
                          </a:rPr>
                          <m:t>𝑐</m:t>
                        </m:r>
                      </m:e>
                      <m:sup>
                        <m:r>
                          <a:rPr lang="en-US" sz="1400" b="0" i="1" smtClean="0">
                            <a:solidFill>
                              <a:schemeClr val="tx1">
                                <a:alpha val="50000"/>
                              </a:schemeClr>
                            </a:solidFill>
                            <a:latin typeface="Cambria Math" panose="02040503050406030204" pitchFamily="18" charset="0"/>
                          </a:rPr>
                          <m:t>𝑔𝑖𝑑</m:t>
                        </m:r>
                      </m:sup>
                    </m:sSup>
                  </m:oMath>
                </a14:m>
                <a:r>
                  <a:rPr lang="en-US" sz="1400" b="0" i="0" dirty="0">
                    <a:solidFill>
                      <a:schemeClr val="tx1">
                        <a:alpha val="50000"/>
                      </a:schemeClr>
                    </a:solidFill>
                    <a:latin typeface="Montserrat" pitchFamily="2" charset="77"/>
                  </a:rPr>
                  <a:t> </a:t>
                </a:r>
              </a:p>
            </p:txBody>
          </p:sp>
        </mc:Choice>
        <mc:Fallback xmlns="">
          <p:sp>
            <p:nvSpPr>
              <p:cNvPr id="99" name="TextBox 98">
                <a:extLst>
                  <a:ext uri="{FF2B5EF4-FFF2-40B4-BE49-F238E27FC236}">
                    <a16:creationId xmlns:a16="http://schemas.microsoft.com/office/drawing/2014/main" id="{6EDE6BF3-FB23-9CC1-618A-1492635A1459}"/>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46"/>
                <a:stretch>
                  <a:fillRect b="-19231"/>
                </a:stretch>
              </a:blipFill>
            </p:spPr>
            <p:txBody>
              <a:bodyPr/>
              <a:lstStyle/>
              <a:p>
                <a:r>
                  <a:rPr lang="en-US">
                    <a:noFill/>
                  </a:rPr>
                  <a:t> </a:t>
                </a:r>
              </a:p>
            </p:txBody>
          </p:sp>
        </mc:Fallback>
      </mc:AlternateContent>
      <p:sp>
        <p:nvSpPr>
          <p:cNvPr id="100" name="TextBox 99">
            <a:extLst>
              <a:ext uri="{FF2B5EF4-FFF2-40B4-BE49-F238E27FC236}">
                <a16:creationId xmlns:a16="http://schemas.microsoft.com/office/drawing/2014/main" id="{FFB4FEDF-976E-5AA8-DD28-A21B2646F980}"/>
              </a:ext>
            </a:extLst>
          </p:cNvPr>
          <p:cNvSpPr txBox="1"/>
          <p:nvPr/>
        </p:nvSpPr>
        <p:spPr>
          <a:xfrm>
            <a:off x="6736080" y="3198888"/>
            <a:ext cx="2524867" cy="307777"/>
          </a:xfrm>
          <a:prstGeom prst="rect">
            <a:avLst/>
          </a:prstGeom>
          <a:noFill/>
        </p:spPr>
        <p:txBody>
          <a:bodyPr wrap="square" rtlCol="0">
            <a:spAutoFit/>
          </a:bodyPr>
          <a:lstStyle/>
          <a:p>
            <a:pPr algn="r"/>
            <a:r>
              <a:rPr lang="en-US" sz="1400" dirty="0">
                <a:solidFill>
                  <a:schemeClr val="tx1">
                    <a:alpha val="50000"/>
                  </a:schemeClr>
                </a:solidFill>
                <a:latin typeface="Montserrat" pitchFamily="2" charset="77"/>
              </a:rPr>
              <a:t>generate per-group state</a:t>
            </a:r>
          </a:p>
        </p:txBody>
      </p:sp>
      <p:grpSp>
        <p:nvGrpSpPr>
          <p:cNvPr id="101" name="Group 100">
            <a:extLst>
              <a:ext uri="{FF2B5EF4-FFF2-40B4-BE49-F238E27FC236}">
                <a16:creationId xmlns:a16="http://schemas.microsoft.com/office/drawing/2014/main" id="{2E10B153-690E-41AF-16F5-76D9FB1B9411}"/>
              </a:ext>
            </a:extLst>
          </p:cNvPr>
          <p:cNvGrpSpPr/>
          <p:nvPr/>
        </p:nvGrpSpPr>
        <p:grpSpPr>
          <a:xfrm>
            <a:off x="6935888" y="3677450"/>
            <a:ext cx="1274035" cy="343748"/>
            <a:chOff x="4159202" y="2617834"/>
            <a:chExt cx="1274035" cy="343748"/>
          </a:xfrm>
        </p:grpSpPr>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FE216E5E-14EF-0D24-A30C-02DA3594123C}"/>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𝑔𝑖𝑑</m:t>
                        </m:r>
                        <m:r>
                          <a:rPr lang="en-US" sz="1400" b="0" i="1" smtClean="0">
                            <a:solidFill>
                              <a:schemeClr val="tx1">
                                <a:alpha val="50000"/>
                              </a:schemeClr>
                            </a:solidFill>
                            <a:latin typeface="Cambria Math" panose="02040503050406030204" pitchFamily="18" charset="0"/>
                          </a:rPr>
                          <m:t>, </m:t>
                        </m:r>
                        <m:r>
                          <a:rPr lang="en-US" sz="1400" b="0" i="1" smtClean="0">
                            <a:solidFill>
                              <a:schemeClr val="tx1">
                                <a:alpha val="50000"/>
                              </a:schemeClr>
                            </a:solidFill>
                            <a:latin typeface="Cambria Math" panose="02040503050406030204" pitchFamily="18" charset="0"/>
                          </a:rPr>
                          <m:t>𝑝𝑐</m:t>
                        </m:r>
                        <m:r>
                          <a:rPr lang="en-US" sz="1400" b="0" i="1" smtClean="0">
                            <a:solidFill>
                              <a:schemeClr val="tx1">
                                <a:alpha val="50000"/>
                              </a:schemeClr>
                            </a:solidFill>
                            <a:latin typeface="Cambria Math" panose="02040503050406030204" pitchFamily="18" charset="0"/>
                          </a:rPr>
                          <m:t>,</m:t>
                        </m:r>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b="0" i="1" smtClean="0">
                                <a:solidFill>
                                  <a:schemeClr val="tx1">
                                    <a:alpha val="50000"/>
                                  </a:schemeClr>
                                </a:solidFill>
                                <a:latin typeface="Cambria Math" panose="02040503050406030204" pitchFamily="18" charset="0"/>
                              </a:rPr>
                              <m:t>𝐵</m:t>
                            </m:r>
                          </m:sup>
                        </m:sSubSup>
                        <m:r>
                          <a:rPr lang="en-US" sz="1400" b="0" i="1" smtClean="0">
                            <a:solidFill>
                              <a:schemeClr val="tx1">
                                <a:alpha val="50000"/>
                              </a:schemeClr>
                            </a:solidFill>
                            <a:latin typeface="Cambria Math" panose="02040503050406030204" pitchFamily="18" charset="0"/>
                          </a:rPr>
                          <m:t>,…</m:t>
                        </m:r>
                      </m:oMath>
                    </m:oMathPara>
                  </a14:m>
                  <a:endParaRPr lang="en-US" sz="1400" dirty="0">
                    <a:solidFill>
                      <a:schemeClr val="tx1">
                        <a:alpha val="50000"/>
                      </a:schemeClr>
                    </a:solidFill>
                  </a:endParaRPr>
                </a:p>
              </p:txBody>
            </p:sp>
          </mc:Choice>
          <mc:Fallback xmlns="">
            <p:sp>
              <p:nvSpPr>
                <p:cNvPr id="102" name="TextBox 101">
                  <a:extLst>
                    <a:ext uri="{FF2B5EF4-FFF2-40B4-BE49-F238E27FC236}">
                      <a16:creationId xmlns:a16="http://schemas.microsoft.com/office/drawing/2014/main" id="{FE216E5E-14EF-0D24-A30C-02DA3594123C}"/>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47"/>
                  <a:stretch>
                    <a:fillRect r="-990" b="-3571"/>
                  </a:stretch>
                </a:blipFill>
              </p:spPr>
              <p:txBody>
                <a:bodyPr/>
                <a:lstStyle/>
                <a:p>
                  <a:r>
                    <a:rPr lang="en-US">
                      <a:noFill/>
                    </a:rPr>
                    <a:t> </a:t>
                  </a:r>
                </a:p>
              </p:txBody>
            </p:sp>
          </mc:Fallback>
        </mc:AlternateContent>
        <p:cxnSp>
          <p:nvCxnSpPr>
            <p:cNvPr id="103" name="Straight Arrow Connector 102">
              <a:extLst>
                <a:ext uri="{FF2B5EF4-FFF2-40B4-BE49-F238E27FC236}">
                  <a16:creationId xmlns:a16="http://schemas.microsoft.com/office/drawing/2014/main" id="{25DDE477-2336-F608-3C5C-9E7E98565424}"/>
                </a:ext>
              </a:extLst>
            </p:cNvPr>
            <p:cNvCxnSpPr/>
            <p:nvPr/>
          </p:nvCxnSpPr>
          <p:spPr>
            <a:xfrm>
              <a:off x="4162223" y="2924774"/>
              <a:ext cx="1271014" cy="0"/>
            </a:xfrm>
            <a:prstGeom prst="straightConnector1">
              <a:avLst/>
            </a:prstGeom>
            <a:ln w="12700">
              <a:solidFill>
                <a:schemeClr val="accent1">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276F6D56-F80E-0A21-B5AA-C923D19B3B13}"/>
                  </a:ext>
                </a:extLst>
              </p:cNvPr>
              <p:cNvSpPr txBox="1"/>
              <p:nvPr/>
            </p:nvSpPr>
            <p:spPr>
              <a:xfrm>
                <a:off x="3077535" y="5293925"/>
                <a:ext cx="2972688" cy="559192"/>
              </a:xfrm>
              <a:prstGeom prst="rect">
                <a:avLst/>
              </a:prstGeom>
              <a:noFill/>
            </p:spPr>
            <p:txBody>
              <a:bodyPr wrap="square" rtlCol="0">
                <a:spAutoFit/>
              </a:bodyPr>
              <a:lstStyle/>
              <a:p>
                <a:r>
                  <a:rPr lang="en-US" sz="1400" dirty="0">
                    <a:solidFill>
                      <a:schemeClr val="tx1">
                        <a:alpha val="50000"/>
                      </a:schemeClr>
                    </a:solidFill>
                    <a:latin typeface="Montserrat" pitchFamily="2" charset="77"/>
                  </a:rPr>
                  <a:t>sample new group key </a:t>
                </a:r>
                <a14:m>
                  <m:oMath xmlns:m="http://schemas.openxmlformats.org/officeDocument/2006/math">
                    <m:r>
                      <a:rPr lang="en-US" sz="1400" i="1">
                        <a:solidFill>
                          <a:schemeClr val="tx1">
                            <a:alpha val="50000"/>
                          </a:schemeClr>
                        </a:solidFill>
                        <a:latin typeface="Cambria Math" panose="02040503050406030204" pitchFamily="18" charset="0"/>
                      </a:rPr>
                      <m:t>𝑔𝑘</m:t>
                    </m:r>
                  </m:oMath>
                </a14:m>
                <a:endParaRPr lang="en-US" sz="1400" dirty="0">
                  <a:solidFill>
                    <a:schemeClr val="tx1">
                      <a:alpha val="50000"/>
                    </a:schemeClr>
                  </a:solidFill>
                  <a:latin typeface="Montserrat" pitchFamily="2" charset="77"/>
                </a:endParaRPr>
              </a:p>
              <a:p>
                <a:r>
                  <a:rPr lang="en-US" sz="1400" dirty="0">
                    <a:solidFill>
                      <a:schemeClr val="tx1">
                        <a:alpha val="50000"/>
                      </a:schemeClr>
                    </a:solidFill>
                    <a:latin typeface="Montserrat" pitchFamily="2" charset="77"/>
                  </a:rPr>
                  <a:t>encrypt </a:t>
                </a:r>
                <a14:m>
                  <m:oMath xmlns:m="http://schemas.openxmlformats.org/officeDocument/2006/math">
                    <m:r>
                      <a:rPr lang="en-US" sz="1400" i="1">
                        <a:solidFill>
                          <a:schemeClr val="tx1">
                            <a:alpha val="50000"/>
                          </a:schemeClr>
                        </a:solidFill>
                        <a:latin typeface="Cambria Math" panose="02040503050406030204" pitchFamily="18" charset="0"/>
                      </a:rPr>
                      <m:t>𝑔𝑘</m:t>
                    </m:r>
                  </m:oMath>
                </a14:m>
                <a:r>
                  <a:rPr lang="en-US" sz="1400" dirty="0">
                    <a:solidFill>
                      <a:schemeClr val="tx1">
                        <a:alpha val="50000"/>
                      </a:schemeClr>
                    </a:solidFill>
                    <a:latin typeface="Montserrat" pitchFamily="2" charset="77"/>
                  </a:rPr>
                  <a:t> using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𝐵</m:t>
                        </m:r>
                      </m:sup>
                    </m:sSubSup>
                  </m:oMath>
                </a14:m>
                <a:endParaRPr lang="en-US" sz="1400" dirty="0">
                  <a:solidFill>
                    <a:schemeClr val="tx1">
                      <a:alpha val="50000"/>
                    </a:schemeClr>
                  </a:solidFill>
                  <a:latin typeface="Montserrat" pitchFamily="2" charset="77"/>
                </a:endParaRPr>
              </a:p>
            </p:txBody>
          </p:sp>
        </mc:Choice>
        <mc:Fallback xmlns="">
          <p:sp>
            <p:nvSpPr>
              <p:cNvPr id="104" name="TextBox 103">
                <a:extLst>
                  <a:ext uri="{FF2B5EF4-FFF2-40B4-BE49-F238E27FC236}">
                    <a16:creationId xmlns:a16="http://schemas.microsoft.com/office/drawing/2014/main" id="{276F6D56-F80E-0A21-B5AA-C923D19B3B13}"/>
                  </a:ext>
                </a:extLst>
              </p:cNvPr>
              <p:cNvSpPr txBox="1">
                <a:spLocks noRot="1" noChangeAspect="1" noMove="1" noResize="1" noEditPoints="1" noAdjustHandles="1" noChangeArrowheads="1" noChangeShapeType="1" noTextEdit="1"/>
              </p:cNvSpPr>
              <p:nvPr/>
            </p:nvSpPr>
            <p:spPr>
              <a:xfrm>
                <a:off x="3077535" y="5293925"/>
                <a:ext cx="2972688" cy="559192"/>
              </a:xfrm>
              <a:prstGeom prst="rect">
                <a:avLst/>
              </a:prstGeom>
              <a:blipFill>
                <a:blip r:embed="rId48"/>
                <a:stretch>
                  <a:fillRect l="-851" b="-6667"/>
                </a:stretch>
              </a:blipFill>
            </p:spPr>
            <p:txBody>
              <a:bodyPr/>
              <a:lstStyle/>
              <a:p>
                <a:r>
                  <a:rPr lang="en-US">
                    <a:noFill/>
                  </a:rPr>
                  <a:t> </a:t>
                </a:r>
              </a:p>
            </p:txBody>
          </p:sp>
        </mc:Fallback>
      </mc:AlternateContent>
      <p:grpSp>
        <p:nvGrpSpPr>
          <p:cNvPr id="105" name="Group 104">
            <a:extLst>
              <a:ext uri="{FF2B5EF4-FFF2-40B4-BE49-F238E27FC236}">
                <a16:creationId xmlns:a16="http://schemas.microsoft.com/office/drawing/2014/main" id="{3AF9D4DC-D692-C5C4-FEC6-85CF1C3867DD}"/>
              </a:ext>
            </a:extLst>
          </p:cNvPr>
          <p:cNvGrpSpPr/>
          <p:nvPr/>
        </p:nvGrpSpPr>
        <p:grpSpPr>
          <a:xfrm>
            <a:off x="3978939" y="5690387"/>
            <a:ext cx="4295741" cy="307777"/>
            <a:chOff x="4159202" y="2617834"/>
            <a:chExt cx="1274035" cy="307777"/>
          </a:xfrm>
        </p:grpSpPr>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344643FC-604E-DF1F-8DB6-FC56A3D06764}"/>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alpha val="50000"/>
                              </a:schemeClr>
                            </a:solidFill>
                            <a:latin typeface="Cambria Math" panose="02040503050406030204" pitchFamily="18" charset="0"/>
                          </a:rPr>
                          <m:t>𝑐</m:t>
                        </m:r>
                      </m:oMath>
                    </m:oMathPara>
                  </a14:m>
                  <a:endParaRPr lang="en-US" sz="1400" dirty="0">
                    <a:solidFill>
                      <a:schemeClr val="tx1">
                        <a:alpha val="50000"/>
                      </a:schemeClr>
                    </a:solidFill>
                  </a:endParaRPr>
                </a:p>
              </p:txBody>
            </p:sp>
          </mc:Choice>
          <mc:Fallback xmlns="">
            <p:sp>
              <p:nvSpPr>
                <p:cNvPr id="107" name="TextBox 106">
                  <a:extLst>
                    <a:ext uri="{FF2B5EF4-FFF2-40B4-BE49-F238E27FC236}">
                      <a16:creationId xmlns:a16="http://schemas.microsoft.com/office/drawing/2014/main" id="{344643FC-604E-DF1F-8DB6-FC56A3D06764}"/>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49"/>
                  <a:stretch>
                    <a:fillRect/>
                  </a:stretch>
                </a:blipFill>
              </p:spPr>
              <p:txBody>
                <a:bodyPr/>
                <a:lstStyle/>
                <a:p>
                  <a:r>
                    <a:rPr lang="en-US">
                      <a:noFill/>
                    </a:rPr>
                    <a:t> </a:t>
                  </a:r>
                </a:p>
              </p:txBody>
            </p:sp>
          </mc:Fallback>
        </mc:AlternateContent>
        <p:cxnSp>
          <p:nvCxnSpPr>
            <p:cNvPr id="106" name="Straight Arrow Connector 105">
              <a:extLst>
                <a:ext uri="{FF2B5EF4-FFF2-40B4-BE49-F238E27FC236}">
                  <a16:creationId xmlns:a16="http://schemas.microsoft.com/office/drawing/2014/main" id="{910DE0F6-31F9-7195-D5D1-66CF798532EF}"/>
                </a:ext>
              </a:extLst>
            </p:cNvPr>
            <p:cNvCxnSpPr/>
            <p:nvPr/>
          </p:nvCxnSpPr>
          <p:spPr>
            <a:xfrm>
              <a:off x="4162223" y="2924774"/>
              <a:ext cx="1271014" cy="0"/>
            </a:xfrm>
            <a:prstGeom prst="straightConnector1">
              <a:avLst/>
            </a:prstGeom>
            <a:ln w="127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4A13E465-D1AD-AF88-0ECA-542B94A724E6}"/>
                  </a:ext>
                </a:extLst>
              </p:cNvPr>
              <p:cNvSpPr txBox="1"/>
              <p:nvPr/>
            </p:nvSpPr>
            <p:spPr>
              <a:xfrm>
                <a:off x="6288260" y="5336578"/>
                <a:ext cx="2972687" cy="560282"/>
              </a:xfrm>
              <a:prstGeom prst="rect">
                <a:avLst/>
              </a:prstGeom>
              <a:noFill/>
            </p:spPr>
            <p:txBody>
              <a:bodyPr wrap="square" rtlCol="0">
                <a:spAutoFit/>
              </a:bodyPr>
              <a:lstStyle/>
              <a:p>
                <a:pPr algn="r"/>
                <a:r>
                  <a:rPr lang="en-US" sz="1400" dirty="0">
                    <a:solidFill>
                      <a:schemeClr val="tx1">
                        <a:alpha val="50000"/>
                      </a:schemeClr>
                    </a:solidFill>
                    <a:latin typeface="Montserrat" pitchFamily="2" charset="77"/>
                  </a:rPr>
                  <a:t>decrypt </a:t>
                </a:r>
                <a14:m>
                  <m:oMath xmlns:m="http://schemas.openxmlformats.org/officeDocument/2006/math">
                    <m:r>
                      <a:rPr lang="en-US" sz="1400" i="1">
                        <a:solidFill>
                          <a:schemeClr val="tx1">
                            <a:alpha val="50000"/>
                          </a:schemeClr>
                        </a:solidFill>
                        <a:latin typeface="Cambria Math" panose="02040503050406030204" pitchFamily="18" charset="0"/>
                      </a:rPr>
                      <m:t>𝑔𝑘</m:t>
                    </m:r>
                  </m:oMath>
                </a14:m>
                <a:r>
                  <a:rPr lang="en-US" sz="1400" dirty="0">
                    <a:solidFill>
                      <a:schemeClr val="tx1">
                        <a:alpha val="50000"/>
                      </a:schemeClr>
                    </a:solidFill>
                    <a:latin typeface="Montserrat" pitchFamily="2" charset="77"/>
                  </a:rPr>
                  <a:t> using </a:t>
                </a:r>
                <a14:m>
                  <m:oMath xmlns:m="http://schemas.openxmlformats.org/officeDocument/2006/math">
                    <m:sSubSup>
                      <m:sSubSupPr>
                        <m:ctrlPr>
                          <a:rPr lang="en-US" sz="1400" i="1">
                            <a:solidFill>
                              <a:schemeClr val="tx1">
                                <a:alpha val="50000"/>
                              </a:schemeClr>
                            </a:solidFill>
                            <a:latin typeface="Cambria Math" panose="02040503050406030204" pitchFamily="18" charset="0"/>
                          </a:rPr>
                        </m:ctrlPr>
                      </m:sSubSupPr>
                      <m:e>
                        <m:r>
                          <a:rPr lang="en-US" sz="1400" i="1">
                            <a:solidFill>
                              <a:schemeClr val="tx1">
                                <a:alpha val="50000"/>
                              </a:schemeClr>
                            </a:solidFill>
                            <a:latin typeface="Cambria Math" panose="02040503050406030204" pitchFamily="18" charset="0"/>
                          </a:rPr>
                          <m:t>𝑚</m:t>
                        </m:r>
                      </m:e>
                      <m:sub>
                        <m:r>
                          <m:rPr>
                            <m:sty m:val="p"/>
                          </m:rPr>
                          <a:rPr lang="en-US" sz="1400">
                            <a:solidFill>
                              <a:schemeClr val="tx1">
                                <a:alpha val="50000"/>
                              </a:schemeClr>
                            </a:solidFill>
                            <a:latin typeface="Cambria Math" panose="02040503050406030204" pitchFamily="18" charset="0"/>
                          </a:rPr>
                          <m:t>Reg</m:t>
                        </m:r>
                      </m:sub>
                      <m:sup>
                        <m:r>
                          <a:rPr lang="en-US" sz="1400" i="1">
                            <a:solidFill>
                              <a:schemeClr val="tx1">
                                <a:alpha val="50000"/>
                              </a:schemeClr>
                            </a:solidFill>
                            <a:latin typeface="Cambria Math" panose="02040503050406030204" pitchFamily="18" charset="0"/>
                          </a:rPr>
                          <m:t>𝐴</m:t>
                        </m:r>
                      </m:sup>
                    </m:sSubSup>
                  </m:oMath>
                </a14:m>
                <a:endParaRPr lang="en-US" sz="1400" dirty="0">
                  <a:solidFill>
                    <a:schemeClr val="tx1">
                      <a:alpha val="50000"/>
                    </a:schemeClr>
                  </a:solidFill>
                  <a:latin typeface="Montserrat" pitchFamily="2" charset="77"/>
                </a:endParaRPr>
              </a:p>
              <a:p>
                <a:pPr algn="r"/>
                <a:r>
                  <a:rPr lang="en-US" sz="1400" dirty="0">
                    <a:solidFill>
                      <a:schemeClr val="tx1">
                        <a:alpha val="50000"/>
                      </a:schemeClr>
                    </a:solidFill>
                    <a:latin typeface="Montserrat" pitchFamily="2" charset="77"/>
                  </a:rPr>
                  <a:t>update </a:t>
                </a:r>
                <a14:m>
                  <m:oMath xmlns:m="http://schemas.openxmlformats.org/officeDocument/2006/math">
                    <m:r>
                      <a:rPr lang="en-US" sz="1400" i="1">
                        <a:solidFill>
                          <a:schemeClr val="tx1">
                            <a:alpha val="50000"/>
                          </a:schemeClr>
                        </a:solidFill>
                        <a:latin typeface="Cambria Math" panose="02040503050406030204" pitchFamily="18" charset="0"/>
                      </a:rPr>
                      <m:t>𝑔𝑘</m:t>
                    </m:r>
                  </m:oMath>
                </a14:m>
                <a:r>
                  <a:rPr lang="en-US" sz="1400" dirty="0">
                    <a:solidFill>
                      <a:schemeClr val="tx1">
                        <a:alpha val="50000"/>
                      </a:schemeClr>
                    </a:solidFill>
                    <a:latin typeface="Montserrat" pitchFamily="2" charset="77"/>
                  </a:rPr>
                  <a:t> </a:t>
                </a:r>
              </a:p>
            </p:txBody>
          </p:sp>
        </mc:Choice>
        <mc:Fallback xmlns="">
          <p:sp>
            <p:nvSpPr>
              <p:cNvPr id="108" name="TextBox 107">
                <a:extLst>
                  <a:ext uri="{FF2B5EF4-FFF2-40B4-BE49-F238E27FC236}">
                    <a16:creationId xmlns:a16="http://schemas.microsoft.com/office/drawing/2014/main" id="{4A13E465-D1AD-AF88-0ECA-542B94A724E6}"/>
                  </a:ext>
                </a:extLst>
              </p:cNvPr>
              <p:cNvSpPr txBox="1">
                <a:spLocks noRot="1" noChangeAspect="1" noMove="1" noResize="1" noEditPoints="1" noAdjustHandles="1" noChangeArrowheads="1" noChangeShapeType="1" noTextEdit="1"/>
              </p:cNvSpPr>
              <p:nvPr/>
            </p:nvSpPr>
            <p:spPr>
              <a:xfrm>
                <a:off x="6288260" y="5336578"/>
                <a:ext cx="2972687" cy="560282"/>
              </a:xfrm>
              <a:prstGeom prst="rect">
                <a:avLst/>
              </a:prstGeom>
              <a:blipFill>
                <a:blip r:embed="rId50"/>
                <a:stretch>
                  <a:fillRect b="-8889"/>
                </a:stretch>
              </a:blipFill>
            </p:spPr>
            <p:txBody>
              <a:bodyPr/>
              <a:lstStyle/>
              <a:p>
                <a:r>
                  <a:rPr lang="en-US">
                    <a:noFill/>
                  </a:rPr>
                  <a:t> </a:t>
                </a:r>
              </a:p>
            </p:txBody>
          </p:sp>
        </mc:Fallback>
      </mc:AlternateContent>
      <p:pic>
        <p:nvPicPr>
          <p:cNvPr id="32" name="Audio 31">
            <a:extLst>
              <a:ext uri="{FF2B5EF4-FFF2-40B4-BE49-F238E27FC236}">
                <a16:creationId xmlns:a16="http://schemas.microsoft.com/office/drawing/2014/main" id="{FB38FC1F-13A4-E53B-7C55-50A255BE845B}"/>
              </a:ext>
            </a:extLst>
          </p:cNvPr>
          <p:cNvPicPr>
            <a:picLocks noChangeAspect="1"/>
          </p:cNvPicPr>
          <p:nvPr>
            <a:audioFile r:link="rId2"/>
            <p:extLst>
              <p:ext uri="{DAA4B4D4-6D71-4841-9C94-3DE7FCFB9230}">
                <p14:media xmlns:p14="http://schemas.microsoft.com/office/powerpoint/2010/main" r:embed="rId1"/>
              </p:ext>
            </p:extLst>
          </p:nvPr>
        </p:nvPicPr>
        <p:blipFill>
          <a:blip r:embed="rId5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24520917"/>
      </p:ext>
    </p:extLst>
  </p:cSld>
  <p:clrMapOvr>
    <a:masterClrMapping/>
  </p:clrMapOvr>
  <mc:AlternateContent xmlns:mc="http://schemas.openxmlformats.org/markup-compatibility/2006" xmlns:p14="http://schemas.microsoft.com/office/powerpoint/2010/main">
    <mc:Choice Requires="p14">
      <p:transition spd="slow" p14:dur="2000" advTm="11104"/>
    </mc:Choice>
    <mc:Fallback xmlns="">
      <p:transition spd="slow" advTm="1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normAutofit/>
          </a:bodyPr>
          <a:lstStyle/>
          <a:p>
            <a:r>
              <a:rPr lang="en-US" sz="2400" dirty="0"/>
              <a:t>Q2. Is Zoom E2EE as secure as claimed?</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31</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9" y="1503134"/>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grpSp>
        <p:nvGrpSpPr>
          <p:cNvPr id="33" name="Group 32">
            <a:extLst>
              <a:ext uri="{FF2B5EF4-FFF2-40B4-BE49-F238E27FC236}">
                <a16:creationId xmlns:a16="http://schemas.microsoft.com/office/drawing/2014/main" id="{A91404BA-76DC-457E-D740-08C6868D7990}"/>
              </a:ext>
            </a:extLst>
          </p:cNvPr>
          <p:cNvGrpSpPr/>
          <p:nvPr/>
        </p:nvGrpSpPr>
        <p:grpSpPr>
          <a:xfrm>
            <a:off x="3980467" y="1765846"/>
            <a:ext cx="1271014" cy="347980"/>
            <a:chOff x="4162223" y="1765846"/>
            <a:chExt cx="1271014" cy="347980"/>
          </a:xfrm>
        </p:grpSpPr>
        <p:cxnSp>
          <p:nvCxnSpPr>
            <p:cNvPr id="24" name="Straight Arrow Connector 23">
              <a:extLst>
                <a:ext uri="{FF2B5EF4-FFF2-40B4-BE49-F238E27FC236}">
                  <a16:creationId xmlns:a16="http://schemas.microsoft.com/office/drawing/2014/main" id="{063D5EB6-AB1E-B41F-1B92-F55F09CB62CF}"/>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DD3631-E872-F75C-B2BF-C4428C719591}"/>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2"/>
                  <a:stretch>
                    <a:fillRect b="-3571"/>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2AE4AC-B84B-BD9A-A1AD-24175C54DF38}"/>
                  </a:ext>
                </a:extLst>
              </p:cNvPr>
              <p:cNvSpPr txBox="1"/>
              <p:nvPr/>
            </p:nvSpPr>
            <p:spPr>
              <a:xfrm>
                <a:off x="3077534" y="2182433"/>
                <a:ext cx="1802810" cy="523220"/>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30" name="TextBox 29">
                <a:extLst>
                  <a:ext uri="{FF2B5EF4-FFF2-40B4-BE49-F238E27FC236}">
                    <a16:creationId xmlns:a16="http://schemas.microsoft.com/office/drawing/2014/main" id="{172AE4AC-B84B-BD9A-A1AD-24175C54DF38}"/>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13"/>
                <a:stretch>
                  <a:fillRect l="-1399" t="-2326" b="-697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9B9CCB32-9333-D287-0D1E-F0B9C112516A}"/>
              </a:ext>
            </a:extLst>
          </p:cNvPr>
          <p:cNvGrpSpPr/>
          <p:nvPr/>
        </p:nvGrpSpPr>
        <p:grpSpPr>
          <a:xfrm>
            <a:off x="3980467" y="2504606"/>
            <a:ext cx="1271014" cy="307777"/>
            <a:chOff x="4162223" y="2617834"/>
            <a:chExt cx="1271014" cy="307777"/>
          </a:xfrm>
        </p:grpSpPr>
        <p:cxnSp>
          <p:nvCxnSpPr>
            <p:cNvPr id="31" name="Straight Arrow Connector 30">
              <a:extLst>
                <a:ext uri="{FF2B5EF4-FFF2-40B4-BE49-F238E27FC236}">
                  <a16:creationId xmlns:a16="http://schemas.microsoft.com/office/drawing/2014/main" id="{2EBA8BAA-EB38-A72A-DCA6-A8DDBD67BA7C}"/>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45A96C9-FADD-FAB8-465C-0B5C6E6DA3AE}"/>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m:oMathPara>
                  </a14:m>
                  <a:endParaRPr lang="en-US" sz="1400" dirty="0"/>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4CFEA827-40FD-81EB-9D30-624C442A71F8}"/>
              </a:ext>
            </a:extLst>
          </p:cNvPr>
          <p:cNvGrpSpPr/>
          <p:nvPr/>
        </p:nvGrpSpPr>
        <p:grpSpPr>
          <a:xfrm>
            <a:off x="3911140" y="278059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D3F15F0-E770-788A-75D1-B18B71D075E4}"/>
                  </a:ext>
                </a:extLst>
              </p:cNvPr>
              <p:cNvSpPr txBox="1"/>
              <p:nvPr/>
            </p:nvSpPr>
            <p:spPr>
              <a:xfrm>
                <a:off x="3071228" y="3196062"/>
                <a:ext cx="3329569" cy="523220"/>
              </a:xfrm>
              <a:prstGeom prst="rect">
                <a:avLst/>
              </a:prstGeom>
              <a:noFill/>
            </p:spPr>
            <p:txBody>
              <a:bodyPr wrap="square" rtlCol="0">
                <a:spAutoFit/>
              </a:bodyPr>
              <a:lstStyle/>
              <a:p>
                <a:r>
                  <a:rPr lang="en-US" sz="1400" dirty="0">
                    <a:latin typeface="Montserrat" pitchFamily="2" charset="77"/>
                  </a:rPr>
                  <a:t>generate per-group state</a:t>
                </a:r>
              </a:p>
              <a:p>
                <a:r>
                  <a:rPr lang="en-US" sz="1400" dirty="0">
                    <a:latin typeface="Montserrat" pitchFamily="2" charset="77"/>
                  </a:rPr>
                  <a:t>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1" name="TextBox 40">
                <a:extLst>
                  <a:ext uri="{FF2B5EF4-FFF2-40B4-BE49-F238E27FC236}">
                    <a16:creationId xmlns:a16="http://schemas.microsoft.com/office/drawing/2014/main" id="{AD3F15F0-E770-788A-75D1-B18B71D075E4}"/>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16"/>
                <a:stretch>
                  <a:fillRect l="-379" t="-2381" b="-119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C1089896-65BE-0737-3C2C-FEDF20A1DA6D}"/>
              </a:ext>
            </a:extLst>
          </p:cNvPr>
          <p:cNvGrpSpPr/>
          <p:nvPr/>
        </p:nvGrpSpPr>
        <p:grpSpPr>
          <a:xfrm>
            <a:off x="3980466" y="3681964"/>
            <a:ext cx="1274035" cy="344838"/>
            <a:chOff x="4159202" y="2617834"/>
            <a:chExt cx="1274035" cy="344838"/>
          </a:xfrm>
        </p:grpSpPr>
        <p:cxnSp>
          <p:nvCxnSpPr>
            <p:cNvPr id="43" name="Straight Arrow Connector 42">
              <a:extLst>
                <a:ext uri="{FF2B5EF4-FFF2-40B4-BE49-F238E27FC236}">
                  <a16:creationId xmlns:a16="http://schemas.microsoft.com/office/drawing/2014/main" id="{F0223ACF-3D86-C9E9-7A7F-66A0CA98FF90}"/>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4D857E-0490-15E2-B59B-EBB32F2CFF0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4" name="TextBox 43">
                  <a:extLst>
                    <a:ext uri="{FF2B5EF4-FFF2-40B4-BE49-F238E27FC236}">
                      <a16:creationId xmlns:a16="http://schemas.microsoft.com/office/drawing/2014/main" id="{B04D857E-0490-15E2-B59B-EBB32F2CFF0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13"/>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6810C7-9E75-E754-5AF2-5EB7BE855F43}"/>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latin typeface="Montserrat" pitchFamily="2" charset="77"/>
                  </a:rPr>
                  <a:t>store </a:t>
                </a:r>
                <a14:m>
                  <m:oMath xmlns:m="http://schemas.openxmlformats.org/officeDocument/2006/math">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8A6810C7-9E75-E754-5AF2-5EB7BE855F43}"/>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18"/>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75DD8E8-E83C-4236-FA8A-A14A90DCA9A2}"/>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7" name="TextBox 46">
                <a:extLst>
                  <a:ext uri="{FF2B5EF4-FFF2-40B4-BE49-F238E27FC236}">
                    <a16:creationId xmlns:a16="http://schemas.microsoft.com/office/drawing/2014/main" id="{675DD8E8-E83C-4236-FA8A-A14A90DCA9A2}"/>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19"/>
                <a:stretch>
                  <a:fillRect b="-19231"/>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489E0BE0-3059-FBCE-0461-09D590CF8083}"/>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pPr algn="r"/>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20"/>
                <a:stretch>
                  <a:fillRect t="-2381" b="-11905"/>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736080" y="3198888"/>
            <a:ext cx="2524867" cy="307777"/>
          </a:xfrm>
          <a:prstGeom prst="rect">
            <a:avLst/>
          </a:prstGeom>
          <a:noFill/>
        </p:spPr>
        <p:txBody>
          <a:bodyPr wrap="square" rtlCol="0">
            <a:spAutoFit/>
          </a:bodyPr>
          <a:lstStyle/>
          <a:p>
            <a:pPr algn="r"/>
            <a:r>
              <a:rPr lang="en-US" sz="1400" dirty="0">
                <a:latin typeface="Montserrat" pitchFamily="2" charset="77"/>
              </a:rPr>
              <a:t>generate per-group state</a:t>
            </a: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5888" y="3677450"/>
            <a:ext cx="1274035" cy="343748"/>
            <a:chOff x="4159202" y="2617834"/>
            <a:chExt cx="1274035" cy="343748"/>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1"/>
                  <a:stretch>
                    <a:fillRect r="-990" b="-3571"/>
                  </a:stretch>
                </a:blipFill>
              </p:spPr>
              <p:txBody>
                <a:bodyPr/>
                <a:lstStyle/>
                <a:p>
                  <a:r>
                    <a:rPr lang="en-US">
                      <a:noFill/>
                    </a:rPr>
                    <a:t> </a:t>
                  </a:r>
                </a:p>
              </p:txBody>
            </p:sp>
          </mc:Fallback>
        </mc:AlternateContent>
      </p:gr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58" name="Group 57">
            <a:extLst>
              <a:ext uri="{FF2B5EF4-FFF2-40B4-BE49-F238E27FC236}">
                <a16:creationId xmlns:a16="http://schemas.microsoft.com/office/drawing/2014/main" id="{B0CBCB31-8081-A9C4-C789-4F3B5831C14F}"/>
              </a:ext>
            </a:extLst>
          </p:cNvPr>
          <p:cNvGrpSpPr/>
          <p:nvPr/>
        </p:nvGrpSpPr>
        <p:grpSpPr>
          <a:xfrm>
            <a:off x="6966647" y="1735337"/>
            <a:ext cx="1271014" cy="347980"/>
            <a:chOff x="4162223" y="1765846"/>
            <a:chExt cx="1271014" cy="347980"/>
          </a:xfrm>
        </p:grpSpPr>
        <p:cxnSp>
          <p:nvCxnSpPr>
            <p:cNvPr id="59" name="Straight Arrow Connector 58">
              <a:extLst>
                <a:ext uri="{FF2B5EF4-FFF2-40B4-BE49-F238E27FC236}">
                  <a16:creationId xmlns:a16="http://schemas.microsoft.com/office/drawing/2014/main" id="{9120783F-2E57-35C4-A1EF-9ACEEA50689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0A432E7-CFF2-380A-C76C-36FA99DAB915}"/>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oMath>
                    </m:oMathPara>
                  </a14:m>
                  <a:endParaRPr lang="en-US" sz="1400" dirty="0"/>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7534" y="4482709"/>
                <a:ext cx="3329569" cy="598305"/>
              </a:xfrm>
              <a:prstGeom prst="rect">
                <a:avLst/>
              </a:prstGeom>
              <a:noFill/>
            </p:spPr>
            <p:txBody>
              <a:bodyPr wrap="square" rtlCol="0">
                <a:spAutoFit/>
              </a:bodyPr>
              <a:lstStyle/>
              <a:p>
                <a:r>
                  <a:rPr lang="en-US" sz="1400" b="0" i="0" dirty="0">
                    <a:latin typeface="Montserrat" pitchFamily="2" charset="77"/>
                  </a:rPr>
                  <a:t>verify</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r>
                  <a:rPr lang="zh-CN" altLang="en-US" sz="1400" b="0" i="0" dirty="0">
                    <a:latin typeface="Montserrat" pitchFamily="2" charset="77"/>
                  </a:rPr>
                  <a:t> </a:t>
                </a:r>
                <a:r>
                  <a:rPr lang="en-US" sz="1400" b="0" i="0" dirty="0">
                    <a:latin typeface="Montserrat" pitchFamily="2" charset="77"/>
                  </a:rPr>
                  <a:t>using</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oMath>
                </a14:m>
                <a:endParaRPr lang="en-US" sz="1400" b="0" i="0" dirty="0">
                  <a:latin typeface="Montserrat" pitchFamily="2" charset="77"/>
                </a:endParaRPr>
              </a:p>
              <a:p>
                <a:r>
                  <a:rPr lang="en-US" sz="1400" dirty="0">
                    <a:latin typeface="Montserrat" pitchFamily="2" charset="77"/>
                  </a:rPr>
                  <a:t>encrypt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7534" y="4482709"/>
                <a:ext cx="3329569" cy="598305"/>
              </a:xfrm>
              <a:prstGeom prst="rect">
                <a:avLst/>
              </a:prstGeom>
              <a:blipFill>
                <a:blip r:embed="rId22"/>
                <a:stretch>
                  <a:fillRect l="-760" b="-6250"/>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4194787"/>
            <a:ext cx="1274035" cy="346890"/>
            <a:chOff x="4159202" y="2617834"/>
            <a:chExt cx="1274035" cy="346890"/>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23"/>
                  <a:stretch>
                    <a:fillRect b="-3571"/>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EA6868E5-D6FF-1C17-CFD2-8DD45D7FE8D0}"/>
              </a:ext>
            </a:extLst>
          </p:cNvPr>
          <p:cNvGrpSpPr/>
          <p:nvPr/>
        </p:nvGrpSpPr>
        <p:grpSpPr>
          <a:xfrm>
            <a:off x="6932868" y="4198829"/>
            <a:ext cx="1274035" cy="347980"/>
            <a:chOff x="4159202" y="2617834"/>
            <a:chExt cx="1274035" cy="347980"/>
          </a:xfrm>
        </p:grpSpPr>
        <p:cxnSp>
          <p:nvCxnSpPr>
            <p:cNvPr id="71" name="Straight Arrow Connector 70">
              <a:extLst>
                <a:ext uri="{FF2B5EF4-FFF2-40B4-BE49-F238E27FC236}">
                  <a16:creationId xmlns:a16="http://schemas.microsoft.com/office/drawing/2014/main" id="{C362A3D2-26A0-E359-3147-3E75FE8683F6}"/>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1BACB4-DDAF-4F0C-AA18-DCCD89D6FC35}"/>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CB1BACB4-DDAF-4F0C-AA18-DCCD89D6FC35}"/>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4"/>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886951"/>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6F54F39-22E2-D76B-8EAA-5E9C3C483A98}"/>
                  </a:ext>
                </a:extLst>
              </p:cNvPr>
              <p:cNvSpPr txBox="1"/>
              <p:nvPr/>
            </p:nvSpPr>
            <p:spPr>
              <a:xfrm>
                <a:off x="5931378" y="4483491"/>
                <a:ext cx="3329569" cy="600485"/>
              </a:xfrm>
              <a:prstGeom prst="rect">
                <a:avLst/>
              </a:prstGeom>
              <a:noFill/>
            </p:spPr>
            <p:txBody>
              <a:bodyPr wrap="square" rtlCol="0">
                <a:spAutoFit/>
              </a:bodyPr>
              <a:lstStyle/>
              <a:p>
                <a:pPr algn="r"/>
                <a:r>
                  <a:rPr lang="en-US" sz="1400" dirty="0">
                    <a:latin typeface="Montserrat" pitchFamily="2" charset="77"/>
                  </a:rPr>
                  <a:t>verify</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𝐴</m:t>
                        </m:r>
                      </m:sup>
                    </m:sSubSup>
                  </m:oMath>
                </a14:m>
                <a:r>
                  <a:rPr lang="zh-CN" altLang="en-US" sz="1400" dirty="0">
                    <a:latin typeface="Montserrat" pitchFamily="2" charset="77"/>
                  </a:rPr>
                  <a:t> </a:t>
                </a:r>
                <a:r>
                  <a:rPr lang="en-US" sz="1400" dirty="0">
                    <a:latin typeface="Montserrat" pitchFamily="2" charset="77"/>
                  </a:rPr>
                  <a:t>using</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decrypt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p:txBody>
          </p:sp>
        </mc:Choice>
        <mc:Fallback xmlns="">
          <p:sp>
            <p:nvSpPr>
              <p:cNvPr id="77" name="TextBox 76">
                <a:extLst>
                  <a:ext uri="{FF2B5EF4-FFF2-40B4-BE49-F238E27FC236}">
                    <a16:creationId xmlns:a16="http://schemas.microsoft.com/office/drawing/2014/main" id="{A6F54F39-22E2-D76B-8EAA-5E9C3C483A98}"/>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26"/>
                <a:stretch>
                  <a:fillRect b="-4082"/>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88F0D5C-5562-2E83-B855-3C6A67ADBBFD}"/>
              </a:ext>
            </a:extLst>
          </p:cNvPr>
          <p:cNvSpPr txBox="1"/>
          <p:nvPr/>
        </p:nvSpPr>
        <p:spPr>
          <a:xfrm>
            <a:off x="2071423" y="5483524"/>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7535" y="5293925"/>
                <a:ext cx="2972688" cy="559192"/>
              </a:xfrm>
              <a:prstGeom prst="rect">
                <a:avLst/>
              </a:prstGeom>
              <a:noFill/>
            </p:spPr>
            <p:txBody>
              <a:bodyPr wrap="square" rtlCol="0">
                <a:spAutoFit/>
              </a:bodyPr>
              <a:lstStyle/>
              <a:p>
                <a:r>
                  <a:rPr lang="en-US" sz="1400" dirty="0">
                    <a:latin typeface="Montserrat" pitchFamily="2" charset="77"/>
                  </a:rPr>
                  <a:t>sample new group key </a:t>
                </a:r>
                <a14:m>
                  <m:oMath xmlns:m="http://schemas.openxmlformats.org/officeDocument/2006/math">
                    <m:r>
                      <a:rPr lang="en-US" sz="1400" i="1">
                        <a:latin typeface="Cambria Math" panose="02040503050406030204" pitchFamily="18" charset="0"/>
                      </a:rPr>
                      <m:t>𝑔𝑘</m:t>
                    </m:r>
                  </m:oMath>
                </a14:m>
                <a:endParaRPr lang="en-US" sz="1400" dirty="0">
                  <a:latin typeface="Montserrat" pitchFamily="2" charset="77"/>
                </a:endParaRPr>
              </a:p>
              <a:p>
                <a:r>
                  <a:rPr lang="en-US" sz="1400" dirty="0">
                    <a:latin typeface="Montserrat" pitchFamily="2" charset="77"/>
                  </a:rPr>
                  <a:t>encrypt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7535" y="5293925"/>
                <a:ext cx="2972688" cy="559192"/>
              </a:xfrm>
              <a:prstGeom prst="rect">
                <a:avLst/>
              </a:prstGeom>
              <a:blipFill>
                <a:blip r:embed="rId27"/>
                <a:stretch>
                  <a:fillRect l="-851" b="-6667"/>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690387"/>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1B154C1-BEFD-CE50-FF4A-1F24CC3805FF}"/>
                  </a:ext>
                </a:extLst>
              </p:cNvPr>
              <p:cNvSpPr txBox="1"/>
              <p:nvPr/>
            </p:nvSpPr>
            <p:spPr>
              <a:xfrm>
                <a:off x="6288260" y="5336578"/>
                <a:ext cx="2972687" cy="560282"/>
              </a:xfrm>
              <a:prstGeom prst="rect">
                <a:avLst/>
              </a:prstGeom>
              <a:noFill/>
            </p:spPr>
            <p:txBody>
              <a:bodyPr wrap="square" rtlCol="0">
                <a:spAutoFit/>
              </a:bodyPr>
              <a:lstStyle/>
              <a:p>
                <a:pPr algn="r"/>
                <a:r>
                  <a:rPr lang="en-US" sz="1400" dirty="0">
                    <a:latin typeface="Montserrat" pitchFamily="2" charset="77"/>
                  </a:rPr>
                  <a:t>decrypt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update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a:t>
                </a:r>
              </a:p>
            </p:txBody>
          </p:sp>
        </mc:Choice>
        <mc:Fallback xmlns="">
          <p:sp>
            <p:nvSpPr>
              <p:cNvPr id="86" name="TextBox 85">
                <a:extLst>
                  <a:ext uri="{FF2B5EF4-FFF2-40B4-BE49-F238E27FC236}">
                    <a16:creationId xmlns:a16="http://schemas.microsoft.com/office/drawing/2014/main" id="{C1B154C1-BEFD-CE50-FF4A-1F24CC3805FF}"/>
                  </a:ext>
                </a:extLst>
              </p:cNvPr>
              <p:cNvSpPr txBox="1">
                <a:spLocks noRot="1" noChangeAspect="1" noMove="1" noResize="1" noEditPoints="1" noAdjustHandles="1" noChangeArrowheads="1" noChangeShapeType="1" noTextEdit="1"/>
              </p:cNvSpPr>
              <p:nvPr/>
            </p:nvSpPr>
            <p:spPr>
              <a:xfrm>
                <a:off x="6288260" y="5336578"/>
                <a:ext cx="2972687" cy="560282"/>
              </a:xfrm>
              <a:prstGeom prst="rect">
                <a:avLst/>
              </a:prstGeom>
              <a:blipFill>
                <a:blip r:embed="rId29"/>
                <a:stretch>
                  <a:fillRect b="-8889"/>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8FF2DBF9-FFDA-F7A3-41D1-0F379EB0D91D}"/>
              </a:ext>
            </a:extLst>
          </p:cNvPr>
          <p:cNvCxnSpPr/>
          <p:nvPr/>
        </p:nvCxnSpPr>
        <p:spPr>
          <a:xfrm>
            <a:off x="2190307" y="6168430"/>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6EB8CB-BE9C-F16C-BA9F-6C3CBB69DD1B}"/>
              </a:ext>
            </a:extLst>
          </p:cNvPr>
          <p:cNvSpPr txBox="1"/>
          <p:nvPr/>
        </p:nvSpPr>
        <p:spPr>
          <a:xfrm>
            <a:off x="2083445"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15FC55-6840-282C-D5AD-92084E63A31A}"/>
                  </a:ext>
                </a:extLst>
              </p:cNvPr>
              <p:cNvSpPr txBox="1"/>
              <p:nvPr/>
            </p:nvSpPr>
            <p:spPr>
              <a:xfrm>
                <a:off x="3079265" y="6258106"/>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7" name="TextBox 6">
                <a:extLst>
                  <a:ext uri="{FF2B5EF4-FFF2-40B4-BE49-F238E27FC236}">
                    <a16:creationId xmlns:a16="http://schemas.microsoft.com/office/drawing/2014/main" id="{C515FC55-6840-282C-D5AD-92084E63A31A}"/>
                  </a:ext>
                </a:extLst>
              </p:cNvPr>
              <p:cNvSpPr txBox="1">
                <a:spLocks noRot="1" noChangeAspect="1" noMove="1" noResize="1" noEditPoints="1" noAdjustHandles="1" noChangeArrowheads="1" noChangeShapeType="1" noTextEdit="1"/>
              </p:cNvSpPr>
              <p:nvPr/>
            </p:nvSpPr>
            <p:spPr>
              <a:xfrm>
                <a:off x="3079265" y="6258106"/>
                <a:ext cx="3098428" cy="307777"/>
              </a:xfrm>
              <a:prstGeom prst="rect">
                <a:avLst/>
              </a:prstGeom>
              <a:blipFill>
                <a:blip r:embed="rId30"/>
                <a:stretch>
                  <a:fillRect l="-81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3F7AC2-6E61-F188-1A57-56C5B0D8EEDD}"/>
                  </a:ext>
                </a:extLst>
              </p:cNvPr>
              <p:cNvSpPr txBox="1"/>
              <p:nvPr/>
            </p:nvSpPr>
            <p:spPr>
              <a:xfrm>
                <a:off x="6050223" y="6258106"/>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 name="TextBox 7">
                <a:extLst>
                  <a:ext uri="{FF2B5EF4-FFF2-40B4-BE49-F238E27FC236}">
                    <a16:creationId xmlns:a16="http://schemas.microsoft.com/office/drawing/2014/main" id="{A93F7AC2-6E61-F188-1A57-56C5B0D8EEDD}"/>
                  </a:ext>
                </a:extLst>
              </p:cNvPr>
              <p:cNvSpPr txBox="1">
                <a:spLocks noRot="1" noChangeAspect="1" noMove="1" noResize="1" noEditPoints="1" noAdjustHandles="1" noChangeArrowheads="1" noChangeShapeType="1" noTextEdit="1"/>
              </p:cNvSpPr>
              <p:nvPr/>
            </p:nvSpPr>
            <p:spPr>
              <a:xfrm>
                <a:off x="6050223" y="6258106"/>
                <a:ext cx="3210724" cy="307777"/>
              </a:xfrm>
              <a:prstGeom prst="rect">
                <a:avLst/>
              </a:prstGeom>
              <a:blipFill>
                <a:blip r:embed="rId31"/>
                <a:stretch>
                  <a:fillRect b="-20000"/>
                </a:stretch>
              </a:blipFill>
            </p:spPr>
            <p:txBody>
              <a:bodyPr/>
              <a:lstStyle/>
              <a:p>
                <a:r>
                  <a:rPr lang="en-US">
                    <a:noFill/>
                  </a:rPr>
                  <a:t> </a:t>
                </a:r>
              </a:p>
            </p:txBody>
          </p:sp>
        </mc:Fallback>
      </mc:AlternateContent>
      <p:pic>
        <p:nvPicPr>
          <p:cNvPr id="6" name="Picture 5" descr="A screenshot of a phone&#10;&#10;Description automatically generated">
            <a:extLst>
              <a:ext uri="{FF2B5EF4-FFF2-40B4-BE49-F238E27FC236}">
                <a16:creationId xmlns:a16="http://schemas.microsoft.com/office/drawing/2014/main" id="{91BF07B3-FC7A-7D70-B1AB-D69575ABADF6}"/>
              </a:ext>
            </a:extLst>
          </p:cNvPr>
          <p:cNvPicPr>
            <a:picLocks noChangeAspect="1"/>
          </p:cNvPicPr>
          <p:nvPr/>
        </p:nvPicPr>
        <p:blipFill rotWithShape="1">
          <a:blip r:embed="rId32"/>
          <a:srcRect t="5582" b="61009"/>
          <a:stretch/>
        </p:blipFill>
        <p:spPr>
          <a:xfrm>
            <a:off x="9356347" y="1722980"/>
            <a:ext cx="2841432" cy="2054524"/>
          </a:xfrm>
          <a:prstGeom prst="rect">
            <a:avLst/>
          </a:prstGeom>
          <a:effectLst>
            <a:glow rad="101600">
              <a:schemeClr val="accent2">
                <a:satMod val="175000"/>
                <a:alpha val="40000"/>
              </a:schemeClr>
            </a:glow>
          </a:effectLst>
        </p:spPr>
      </p:pic>
      <p:sp>
        <p:nvSpPr>
          <p:cNvPr id="9" name="Rectangle 8">
            <a:extLst>
              <a:ext uri="{FF2B5EF4-FFF2-40B4-BE49-F238E27FC236}">
                <a16:creationId xmlns:a16="http://schemas.microsoft.com/office/drawing/2014/main" id="{4A7829CE-6C2F-43CE-3E1B-DB001BD54E67}"/>
              </a:ext>
            </a:extLst>
          </p:cNvPr>
          <p:cNvSpPr/>
          <p:nvPr/>
        </p:nvSpPr>
        <p:spPr>
          <a:xfrm>
            <a:off x="9356347" y="3420355"/>
            <a:ext cx="2835653" cy="3746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1" name="Picture 4" descr="American Friends of Tel Aviv University - YouTube">
            <a:extLst>
              <a:ext uri="{FF2B5EF4-FFF2-40B4-BE49-F238E27FC236}">
                <a16:creationId xmlns:a16="http://schemas.microsoft.com/office/drawing/2014/main" id="{C78799FC-E3A4-9FCF-D998-7723326737A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extLst>
              <a:ext uri="{FF2B5EF4-FFF2-40B4-BE49-F238E27FC236}">
                <a16:creationId xmlns:a16="http://schemas.microsoft.com/office/drawing/2014/main" id="{ABF83A9E-AFFC-9D82-1B71-C7C2FBDB3DF6}"/>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61947580"/>
      </p:ext>
    </p:extLst>
  </p:cSld>
  <p:clrMapOvr>
    <a:masterClrMapping/>
  </p:clrMapOvr>
  <mc:AlternateContent xmlns:mc="http://schemas.openxmlformats.org/markup-compatibility/2006" xmlns:p14="http://schemas.microsoft.com/office/powerpoint/2010/main">
    <mc:Choice Requires="p14">
      <p:transition spd="slow" p14:dur="2000" advTm="24938"/>
    </mc:Choice>
    <mc:Fallback xmlns="">
      <p:transition spd="slow" advTm="2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10322561" cy="540000"/>
          </a:xfrm>
        </p:spPr>
        <p:txBody>
          <a:bodyPr>
            <a:normAutofit/>
          </a:bodyPr>
          <a:lstStyle/>
          <a:p>
            <a:r>
              <a:rPr lang="en-US" sz="2400" dirty="0"/>
              <a:t>Q2. Is Zoom E2EE as secure as claimed? </a:t>
            </a:r>
            <a:r>
              <a:rPr lang="en-US" altLang="zh-CN" sz="2400" dirty="0">
                <a:solidFill>
                  <a:schemeClr val="accent4"/>
                </a:solidFill>
              </a:rPr>
              <a:t>Yes, for PKI-security!</a:t>
            </a:r>
            <a:endParaRPr lang="en-US" sz="2300" dirty="0">
              <a:solidFill>
                <a:schemeClr val="accent4"/>
              </a:solidFill>
            </a:endParaRP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32</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9" y="1503134"/>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grpSp>
        <p:nvGrpSpPr>
          <p:cNvPr id="33" name="Group 32">
            <a:extLst>
              <a:ext uri="{FF2B5EF4-FFF2-40B4-BE49-F238E27FC236}">
                <a16:creationId xmlns:a16="http://schemas.microsoft.com/office/drawing/2014/main" id="{A91404BA-76DC-457E-D740-08C6868D7990}"/>
              </a:ext>
            </a:extLst>
          </p:cNvPr>
          <p:cNvGrpSpPr/>
          <p:nvPr/>
        </p:nvGrpSpPr>
        <p:grpSpPr>
          <a:xfrm>
            <a:off x="3980467" y="1765846"/>
            <a:ext cx="1271014" cy="347980"/>
            <a:chOff x="4162223" y="1765846"/>
            <a:chExt cx="1271014" cy="347980"/>
          </a:xfrm>
        </p:grpSpPr>
        <p:cxnSp>
          <p:nvCxnSpPr>
            <p:cNvPr id="24" name="Straight Arrow Connector 23">
              <a:extLst>
                <a:ext uri="{FF2B5EF4-FFF2-40B4-BE49-F238E27FC236}">
                  <a16:creationId xmlns:a16="http://schemas.microsoft.com/office/drawing/2014/main" id="{063D5EB6-AB1E-B41F-1B92-F55F09CB62CF}"/>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DD3631-E872-F75C-B2BF-C4428C719591}"/>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chemeClr val="accent4"/>
                                </a:solidFill>
                                <a:latin typeface="Cambria Math" panose="02040503050406030204" pitchFamily="18" charset="0"/>
                              </a:rPr>
                            </m:ctrlPr>
                          </m:sSubSupPr>
                          <m:e>
                            <m:r>
                              <a:rPr lang="en-US" sz="1400" b="1" i="1" smtClean="0">
                                <a:solidFill>
                                  <a:schemeClr val="accent4"/>
                                </a:solidFill>
                                <a:latin typeface="Cambria Math" panose="02040503050406030204" pitchFamily="18" charset="0"/>
                              </a:rPr>
                              <m:t>𝒎</m:t>
                            </m:r>
                          </m:e>
                          <m:sub>
                            <m:r>
                              <a:rPr lang="en-US" sz="1400" b="1" i="0" smtClean="0">
                                <a:solidFill>
                                  <a:schemeClr val="accent4"/>
                                </a:solidFill>
                                <a:latin typeface="Cambria Math" panose="02040503050406030204" pitchFamily="18" charset="0"/>
                              </a:rPr>
                              <m:t>𝐒𝐢𝐠𝐧𝐔𝐩</m:t>
                            </m:r>
                          </m:sub>
                          <m:sup>
                            <m:r>
                              <a:rPr lang="en-US" sz="1400" b="1" i="1" smtClean="0">
                                <a:solidFill>
                                  <a:schemeClr val="accent4"/>
                                </a:solidFill>
                                <a:latin typeface="Cambria Math" panose="02040503050406030204" pitchFamily="18" charset="0"/>
                              </a:rPr>
                              <m:t>𝑨</m:t>
                            </m:r>
                          </m:sup>
                        </m:sSubSup>
                      </m:oMath>
                    </m:oMathPara>
                  </a14:m>
                  <a:endParaRPr lang="en-US" sz="1400" b="1" dirty="0">
                    <a:solidFill>
                      <a:schemeClr val="accent4"/>
                    </a:solidFill>
                  </a:endParaRPr>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2"/>
                  <a:stretch>
                    <a:fillRect b="-3571"/>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2AE4AC-B84B-BD9A-A1AD-24175C54DF38}"/>
                  </a:ext>
                </a:extLst>
              </p:cNvPr>
              <p:cNvSpPr txBox="1"/>
              <p:nvPr/>
            </p:nvSpPr>
            <p:spPr>
              <a:xfrm>
                <a:off x="3077534" y="2182433"/>
                <a:ext cx="1802810" cy="523220"/>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30" name="TextBox 29">
                <a:extLst>
                  <a:ext uri="{FF2B5EF4-FFF2-40B4-BE49-F238E27FC236}">
                    <a16:creationId xmlns:a16="http://schemas.microsoft.com/office/drawing/2014/main" id="{172AE4AC-B84B-BD9A-A1AD-24175C54DF38}"/>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13"/>
                <a:stretch>
                  <a:fillRect l="-1399" t="-2326" b="-697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9B9CCB32-9333-D287-0D1E-F0B9C112516A}"/>
              </a:ext>
            </a:extLst>
          </p:cNvPr>
          <p:cNvGrpSpPr/>
          <p:nvPr/>
        </p:nvGrpSpPr>
        <p:grpSpPr>
          <a:xfrm>
            <a:off x="3980467" y="2504606"/>
            <a:ext cx="1271014" cy="307777"/>
            <a:chOff x="4162223" y="2617834"/>
            <a:chExt cx="1271014" cy="307777"/>
          </a:xfrm>
        </p:grpSpPr>
        <p:cxnSp>
          <p:nvCxnSpPr>
            <p:cNvPr id="31" name="Straight Arrow Connector 30">
              <a:extLst>
                <a:ext uri="{FF2B5EF4-FFF2-40B4-BE49-F238E27FC236}">
                  <a16:creationId xmlns:a16="http://schemas.microsoft.com/office/drawing/2014/main" id="{2EBA8BAA-EB38-A72A-DCA6-A8DDBD67BA7C}"/>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45A96C9-FADD-FAB8-465C-0B5C6E6DA3AE}"/>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m:oMathPara>
                  </a14:m>
                  <a:endParaRPr lang="en-US" sz="1400" dirty="0"/>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4CFEA827-40FD-81EB-9D30-624C442A71F8}"/>
              </a:ext>
            </a:extLst>
          </p:cNvPr>
          <p:cNvGrpSpPr/>
          <p:nvPr/>
        </p:nvGrpSpPr>
        <p:grpSpPr>
          <a:xfrm>
            <a:off x="3911140" y="278059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D3F15F0-E770-788A-75D1-B18B71D075E4}"/>
                  </a:ext>
                </a:extLst>
              </p:cNvPr>
              <p:cNvSpPr txBox="1"/>
              <p:nvPr/>
            </p:nvSpPr>
            <p:spPr>
              <a:xfrm>
                <a:off x="3071228" y="3196062"/>
                <a:ext cx="3329569" cy="523220"/>
              </a:xfrm>
              <a:prstGeom prst="rect">
                <a:avLst/>
              </a:prstGeom>
              <a:noFill/>
            </p:spPr>
            <p:txBody>
              <a:bodyPr wrap="square" rtlCol="0">
                <a:spAutoFit/>
              </a:bodyPr>
              <a:lstStyle/>
              <a:p>
                <a:r>
                  <a:rPr lang="en-US" sz="1400" dirty="0">
                    <a:latin typeface="Montserrat" pitchFamily="2" charset="77"/>
                  </a:rPr>
                  <a:t>generate per-group state</a:t>
                </a:r>
              </a:p>
              <a:p>
                <a:r>
                  <a:rPr lang="en-US" sz="1400" dirty="0">
                    <a:latin typeface="Montserrat" pitchFamily="2" charset="77"/>
                  </a:rPr>
                  <a:t>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1" name="TextBox 40">
                <a:extLst>
                  <a:ext uri="{FF2B5EF4-FFF2-40B4-BE49-F238E27FC236}">
                    <a16:creationId xmlns:a16="http://schemas.microsoft.com/office/drawing/2014/main" id="{AD3F15F0-E770-788A-75D1-B18B71D075E4}"/>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16"/>
                <a:stretch>
                  <a:fillRect l="-379" t="-2381" b="-119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C1089896-65BE-0737-3C2C-FEDF20A1DA6D}"/>
              </a:ext>
            </a:extLst>
          </p:cNvPr>
          <p:cNvGrpSpPr/>
          <p:nvPr/>
        </p:nvGrpSpPr>
        <p:grpSpPr>
          <a:xfrm>
            <a:off x="3980466" y="3681964"/>
            <a:ext cx="1274035" cy="344838"/>
            <a:chOff x="4159202" y="2617834"/>
            <a:chExt cx="1274035" cy="344838"/>
          </a:xfrm>
        </p:grpSpPr>
        <p:cxnSp>
          <p:nvCxnSpPr>
            <p:cNvPr id="43" name="Straight Arrow Connector 42">
              <a:extLst>
                <a:ext uri="{FF2B5EF4-FFF2-40B4-BE49-F238E27FC236}">
                  <a16:creationId xmlns:a16="http://schemas.microsoft.com/office/drawing/2014/main" id="{F0223ACF-3D86-C9E9-7A7F-66A0CA98FF90}"/>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4D857E-0490-15E2-B59B-EBB32F2CFF0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4" name="TextBox 43">
                  <a:extLst>
                    <a:ext uri="{FF2B5EF4-FFF2-40B4-BE49-F238E27FC236}">
                      <a16:creationId xmlns:a16="http://schemas.microsoft.com/office/drawing/2014/main" id="{B04D857E-0490-15E2-B59B-EBB32F2CFF0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13"/>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6810C7-9E75-E754-5AF2-5EB7BE855F43}"/>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latin typeface="Montserrat" pitchFamily="2" charset="77"/>
                  </a:rPr>
                  <a:t>store </a:t>
                </a:r>
                <a14:m>
                  <m:oMath xmlns:m="http://schemas.openxmlformats.org/officeDocument/2006/math">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8A6810C7-9E75-E754-5AF2-5EB7BE855F43}"/>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18"/>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75DD8E8-E83C-4236-FA8A-A14A90DCA9A2}"/>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7" name="TextBox 46">
                <a:extLst>
                  <a:ext uri="{FF2B5EF4-FFF2-40B4-BE49-F238E27FC236}">
                    <a16:creationId xmlns:a16="http://schemas.microsoft.com/office/drawing/2014/main" id="{675DD8E8-E83C-4236-FA8A-A14A90DCA9A2}"/>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19"/>
                <a:stretch>
                  <a:fillRect b="-19231"/>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489E0BE0-3059-FBCE-0461-09D590CF8083}"/>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pPr algn="r"/>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20"/>
                <a:stretch>
                  <a:fillRect t="-2381" b="-11905"/>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736080" y="3198888"/>
            <a:ext cx="2524867" cy="307777"/>
          </a:xfrm>
          <a:prstGeom prst="rect">
            <a:avLst/>
          </a:prstGeom>
          <a:noFill/>
        </p:spPr>
        <p:txBody>
          <a:bodyPr wrap="square" rtlCol="0">
            <a:spAutoFit/>
          </a:bodyPr>
          <a:lstStyle/>
          <a:p>
            <a:pPr algn="r"/>
            <a:r>
              <a:rPr lang="en-US" sz="1400" dirty="0">
                <a:latin typeface="Montserrat" pitchFamily="2" charset="77"/>
              </a:rPr>
              <a:t>generate per-group state</a:t>
            </a: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5888" y="3677450"/>
            <a:ext cx="1274035" cy="343748"/>
            <a:chOff x="4159202" y="2617834"/>
            <a:chExt cx="1274035" cy="343748"/>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1"/>
                  <a:stretch>
                    <a:fillRect r="-990" b="-3571"/>
                  </a:stretch>
                </a:blipFill>
              </p:spPr>
              <p:txBody>
                <a:bodyPr/>
                <a:lstStyle/>
                <a:p>
                  <a:r>
                    <a:rPr lang="en-US">
                      <a:noFill/>
                    </a:rPr>
                    <a:t> </a:t>
                  </a:r>
                </a:p>
              </p:txBody>
            </p:sp>
          </mc:Fallback>
        </mc:AlternateContent>
      </p:gr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58" name="Group 57">
            <a:extLst>
              <a:ext uri="{FF2B5EF4-FFF2-40B4-BE49-F238E27FC236}">
                <a16:creationId xmlns:a16="http://schemas.microsoft.com/office/drawing/2014/main" id="{B0CBCB31-8081-A9C4-C789-4F3B5831C14F}"/>
              </a:ext>
            </a:extLst>
          </p:cNvPr>
          <p:cNvGrpSpPr/>
          <p:nvPr/>
        </p:nvGrpSpPr>
        <p:grpSpPr>
          <a:xfrm>
            <a:off x="6966647" y="1735337"/>
            <a:ext cx="1271014" cy="347980"/>
            <a:chOff x="4162223" y="1765846"/>
            <a:chExt cx="1271014" cy="347980"/>
          </a:xfrm>
        </p:grpSpPr>
        <p:cxnSp>
          <p:nvCxnSpPr>
            <p:cNvPr id="59" name="Straight Arrow Connector 58">
              <a:extLst>
                <a:ext uri="{FF2B5EF4-FFF2-40B4-BE49-F238E27FC236}">
                  <a16:creationId xmlns:a16="http://schemas.microsoft.com/office/drawing/2014/main" id="{9120783F-2E57-35C4-A1EF-9ACEEA50689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0A432E7-CFF2-380A-C76C-36FA99DAB915}"/>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smtClean="0">
                                <a:solidFill>
                                  <a:schemeClr val="accent4"/>
                                </a:solidFill>
                                <a:latin typeface="Cambria Math" panose="02040503050406030204" pitchFamily="18" charset="0"/>
                              </a:rPr>
                              <m:t>𝑩</m:t>
                            </m:r>
                          </m:sup>
                        </m:sSubSup>
                      </m:oMath>
                    </m:oMathPara>
                  </a14:m>
                  <a:endParaRPr lang="en-US" sz="1400" b="1" dirty="0">
                    <a:solidFill>
                      <a:schemeClr val="accent4"/>
                    </a:solidFill>
                  </a:endParaRPr>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7534" y="4482709"/>
                <a:ext cx="3329569" cy="598305"/>
              </a:xfrm>
              <a:prstGeom prst="rect">
                <a:avLst/>
              </a:prstGeom>
              <a:noFill/>
            </p:spPr>
            <p:txBody>
              <a:bodyPr wrap="square" rtlCol="0">
                <a:spAutoFit/>
              </a:bodyPr>
              <a:lstStyle/>
              <a:p>
                <a:r>
                  <a:rPr lang="en-US" sz="1400" b="0" i="0" dirty="0">
                    <a:latin typeface="Montserrat" pitchFamily="2" charset="77"/>
                  </a:rPr>
                  <a:t>verify</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r>
                  <a:rPr lang="zh-CN" altLang="en-US" sz="1400" b="0" i="0" dirty="0">
                    <a:latin typeface="Montserrat" pitchFamily="2" charset="77"/>
                  </a:rPr>
                  <a:t> </a:t>
                </a:r>
                <a:r>
                  <a:rPr lang="en-US" sz="1400" b="0" i="0" dirty="0">
                    <a:latin typeface="Montserrat" pitchFamily="2" charset="77"/>
                  </a:rPr>
                  <a:t>using</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oMath>
                </a14:m>
                <a:endParaRPr lang="en-US" sz="1400" b="0" i="0" dirty="0">
                  <a:latin typeface="Montserrat" pitchFamily="2" charset="77"/>
                </a:endParaRPr>
              </a:p>
              <a:p>
                <a:r>
                  <a:rPr lang="en-US" sz="1400" dirty="0">
                    <a:latin typeface="Montserrat" pitchFamily="2" charset="77"/>
                  </a:rPr>
                  <a:t>encrypt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7534" y="4482709"/>
                <a:ext cx="3329569" cy="598305"/>
              </a:xfrm>
              <a:prstGeom prst="rect">
                <a:avLst/>
              </a:prstGeom>
              <a:blipFill>
                <a:blip r:embed="rId23"/>
                <a:stretch>
                  <a:fillRect l="-760" b="-6250"/>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4194787"/>
            <a:ext cx="1274035" cy="346890"/>
            <a:chOff x="4159202" y="2617834"/>
            <a:chExt cx="1274035" cy="346890"/>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𝑩</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24"/>
                  <a:stretch>
                    <a:fillRect b="-3571"/>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EA6868E5-D6FF-1C17-CFD2-8DD45D7FE8D0}"/>
              </a:ext>
            </a:extLst>
          </p:cNvPr>
          <p:cNvGrpSpPr/>
          <p:nvPr/>
        </p:nvGrpSpPr>
        <p:grpSpPr>
          <a:xfrm>
            <a:off x="6932868" y="4198829"/>
            <a:ext cx="1274035" cy="347980"/>
            <a:chOff x="4159202" y="2617834"/>
            <a:chExt cx="1274035" cy="347980"/>
          </a:xfrm>
        </p:grpSpPr>
        <p:cxnSp>
          <p:nvCxnSpPr>
            <p:cNvPr id="71" name="Straight Arrow Connector 70">
              <a:extLst>
                <a:ext uri="{FF2B5EF4-FFF2-40B4-BE49-F238E27FC236}">
                  <a16:creationId xmlns:a16="http://schemas.microsoft.com/office/drawing/2014/main" id="{C362A3D2-26A0-E359-3147-3E75FE8683F6}"/>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1BACB4-DDAF-4F0C-AA18-DCCD89D6FC35}"/>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𝑨</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CB1BACB4-DDAF-4F0C-AA18-DCCD89D6FC35}"/>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5"/>
                  <a:stretch>
                    <a:fillRect b="-3448"/>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886951"/>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6F54F39-22E2-D76B-8EAA-5E9C3C483A98}"/>
                  </a:ext>
                </a:extLst>
              </p:cNvPr>
              <p:cNvSpPr txBox="1"/>
              <p:nvPr/>
            </p:nvSpPr>
            <p:spPr>
              <a:xfrm>
                <a:off x="5931378" y="4483491"/>
                <a:ext cx="3329569" cy="600485"/>
              </a:xfrm>
              <a:prstGeom prst="rect">
                <a:avLst/>
              </a:prstGeom>
              <a:noFill/>
            </p:spPr>
            <p:txBody>
              <a:bodyPr wrap="square" rtlCol="0">
                <a:spAutoFit/>
              </a:bodyPr>
              <a:lstStyle/>
              <a:p>
                <a:pPr algn="r"/>
                <a:r>
                  <a:rPr lang="en-US" sz="1400" dirty="0">
                    <a:latin typeface="Montserrat" pitchFamily="2" charset="77"/>
                  </a:rPr>
                  <a:t>verify</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𝐴</m:t>
                        </m:r>
                      </m:sup>
                    </m:sSubSup>
                  </m:oMath>
                </a14:m>
                <a:r>
                  <a:rPr lang="zh-CN" altLang="en-US" sz="1400" dirty="0">
                    <a:latin typeface="Montserrat" pitchFamily="2" charset="77"/>
                  </a:rPr>
                  <a:t> </a:t>
                </a:r>
                <a:r>
                  <a:rPr lang="en-US" sz="1400" dirty="0">
                    <a:latin typeface="Montserrat" pitchFamily="2" charset="77"/>
                  </a:rPr>
                  <a:t>using</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decrypt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p:txBody>
          </p:sp>
        </mc:Choice>
        <mc:Fallback xmlns="">
          <p:sp>
            <p:nvSpPr>
              <p:cNvPr id="77" name="TextBox 76">
                <a:extLst>
                  <a:ext uri="{FF2B5EF4-FFF2-40B4-BE49-F238E27FC236}">
                    <a16:creationId xmlns:a16="http://schemas.microsoft.com/office/drawing/2014/main" id="{A6F54F39-22E2-D76B-8EAA-5E9C3C483A98}"/>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27"/>
                <a:stretch>
                  <a:fillRect b="-4082"/>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88F0D5C-5562-2E83-B855-3C6A67ADBBFD}"/>
              </a:ext>
            </a:extLst>
          </p:cNvPr>
          <p:cNvSpPr txBox="1"/>
          <p:nvPr/>
        </p:nvSpPr>
        <p:spPr>
          <a:xfrm>
            <a:off x="2071423" y="5483524"/>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7535" y="5293925"/>
                <a:ext cx="2972688" cy="559192"/>
              </a:xfrm>
              <a:prstGeom prst="rect">
                <a:avLst/>
              </a:prstGeom>
              <a:noFill/>
            </p:spPr>
            <p:txBody>
              <a:bodyPr wrap="square" rtlCol="0">
                <a:spAutoFit/>
              </a:bodyPr>
              <a:lstStyle/>
              <a:p>
                <a:r>
                  <a:rPr lang="en-US" sz="1400" dirty="0">
                    <a:latin typeface="Montserrat" pitchFamily="2" charset="77"/>
                  </a:rPr>
                  <a:t>sample new group key </a:t>
                </a:r>
                <a14:m>
                  <m:oMath xmlns:m="http://schemas.openxmlformats.org/officeDocument/2006/math">
                    <m:r>
                      <a:rPr lang="en-US" sz="1400" i="1">
                        <a:latin typeface="Cambria Math" panose="02040503050406030204" pitchFamily="18" charset="0"/>
                      </a:rPr>
                      <m:t>𝑔𝑘</m:t>
                    </m:r>
                  </m:oMath>
                </a14:m>
                <a:endParaRPr lang="en-US" sz="1400" dirty="0">
                  <a:latin typeface="Montserrat" pitchFamily="2" charset="77"/>
                </a:endParaRPr>
              </a:p>
              <a:p>
                <a:r>
                  <a:rPr lang="en-US" sz="1400" dirty="0">
                    <a:latin typeface="Montserrat" pitchFamily="2" charset="77"/>
                  </a:rPr>
                  <a:t>encrypt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7535" y="5293925"/>
                <a:ext cx="2972688" cy="559192"/>
              </a:xfrm>
              <a:prstGeom prst="rect">
                <a:avLst/>
              </a:prstGeom>
              <a:blipFill>
                <a:blip r:embed="rId28"/>
                <a:stretch>
                  <a:fillRect l="-851" b="-6667"/>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690387"/>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1B154C1-BEFD-CE50-FF4A-1F24CC3805FF}"/>
                  </a:ext>
                </a:extLst>
              </p:cNvPr>
              <p:cNvSpPr txBox="1"/>
              <p:nvPr/>
            </p:nvSpPr>
            <p:spPr>
              <a:xfrm>
                <a:off x="6288260" y="5336578"/>
                <a:ext cx="2972687" cy="560282"/>
              </a:xfrm>
              <a:prstGeom prst="rect">
                <a:avLst/>
              </a:prstGeom>
              <a:noFill/>
            </p:spPr>
            <p:txBody>
              <a:bodyPr wrap="square" rtlCol="0">
                <a:spAutoFit/>
              </a:bodyPr>
              <a:lstStyle/>
              <a:p>
                <a:pPr algn="r"/>
                <a:r>
                  <a:rPr lang="en-US" sz="1400" dirty="0">
                    <a:latin typeface="Montserrat" pitchFamily="2" charset="77"/>
                  </a:rPr>
                  <a:t>decrypt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update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a:t>
                </a:r>
              </a:p>
            </p:txBody>
          </p:sp>
        </mc:Choice>
        <mc:Fallback xmlns="">
          <p:sp>
            <p:nvSpPr>
              <p:cNvPr id="86" name="TextBox 85">
                <a:extLst>
                  <a:ext uri="{FF2B5EF4-FFF2-40B4-BE49-F238E27FC236}">
                    <a16:creationId xmlns:a16="http://schemas.microsoft.com/office/drawing/2014/main" id="{C1B154C1-BEFD-CE50-FF4A-1F24CC3805FF}"/>
                  </a:ext>
                </a:extLst>
              </p:cNvPr>
              <p:cNvSpPr txBox="1">
                <a:spLocks noRot="1" noChangeAspect="1" noMove="1" noResize="1" noEditPoints="1" noAdjustHandles="1" noChangeArrowheads="1" noChangeShapeType="1" noTextEdit="1"/>
              </p:cNvSpPr>
              <p:nvPr/>
            </p:nvSpPr>
            <p:spPr>
              <a:xfrm>
                <a:off x="6288260" y="5336578"/>
                <a:ext cx="2972687" cy="560282"/>
              </a:xfrm>
              <a:prstGeom prst="rect">
                <a:avLst/>
              </a:prstGeom>
              <a:blipFill>
                <a:blip r:embed="rId30"/>
                <a:stretch>
                  <a:fillRect b="-8889"/>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8FF2DBF9-FFDA-F7A3-41D1-0F379EB0D91D}"/>
              </a:ext>
            </a:extLst>
          </p:cNvPr>
          <p:cNvCxnSpPr/>
          <p:nvPr/>
        </p:nvCxnSpPr>
        <p:spPr>
          <a:xfrm>
            <a:off x="2190307" y="6168430"/>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6EB8CB-BE9C-F16C-BA9F-6C3CBB69DD1B}"/>
              </a:ext>
            </a:extLst>
          </p:cNvPr>
          <p:cNvSpPr txBox="1"/>
          <p:nvPr/>
        </p:nvSpPr>
        <p:spPr>
          <a:xfrm>
            <a:off x="2083445"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15FC55-6840-282C-D5AD-92084E63A31A}"/>
                  </a:ext>
                </a:extLst>
              </p:cNvPr>
              <p:cNvSpPr txBox="1"/>
              <p:nvPr/>
            </p:nvSpPr>
            <p:spPr>
              <a:xfrm>
                <a:off x="3079265" y="6258106"/>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7" name="TextBox 6">
                <a:extLst>
                  <a:ext uri="{FF2B5EF4-FFF2-40B4-BE49-F238E27FC236}">
                    <a16:creationId xmlns:a16="http://schemas.microsoft.com/office/drawing/2014/main" id="{C515FC55-6840-282C-D5AD-92084E63A31A}"/>
                  </a:ext>
                </a:extLst>
              </p:cNvPr>
              <p:cNvSpPr txBox="1">
                <a:spLocks noRot="1" noChangeAspect="1" noMove="1" noResize="1" noEditPoints="1" noAdjustHandles="1" noChangeArrowheads="1" noChangeShapeType="1" noTextEdit="1"/>
              </p:cNvSpPr>
              <p:nvPr/>
            </p:nvSpPr>
            <p:spPr>
              <a:xfrm>
                <a:off x="3079265" y="6258106"/>
                <a:ext cx="3098428" cy="307777"/>
              </a:xfrm>
              <a:prstGeom prst="rect">
                <a:avLst/>
              </a:prstGeom>
              <a:blipFill>
                <a:blip r:embed="rId31"/>
                <a:stretch>
                  <a:fillRect l="-81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3F7AC2-6E61-F188-1A57-56C5B0D8EEDD}"/>
                  </a:ext>
                </a:extLst>
              </p:cNvPr>
              <p:cNvSpPr txBox="1"/>
              <p:nvPr/>
            </p:nvSpPr>
            <p:spPr>
              <a:xfrm>
                <a:off x="6050223" y="6258106"/>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 name="TextBox 7">
                <a:extLst>
                  <a:ext uri="{FF2B5EF4-FFF2-40B4-BE49-F238E27FC236}">
                    <a16:creationId xmlns:a16="http://schemas.microsoft.com/office/drawing/2014/main" id="{A93F7AC2-6E61-F188-1A57-56C5B0D8EEDD}"/>
                  </a:ext>
                </a:extLst>
              </p:cNvPr>
              <p:cNvSpPr txBox="1">
                <a:spLocks noRot="1" noChangeAspect="1" noMove="1" noResize="1" noEditPoints="1" noAdjustHandles="1" noChangeArrowheads="1" noChangeShapeType="1" noTextEdit="1"/>
              </p:cNvSpPr>
              <p:nvPr/>
            </p:nvSpPr>
            <p:spPr>
              <a:xfrm>
                <a:off x="6050223" y="6258106"/>
                <a:ext cx="3210724" cy="307777"/>
              </a:xfrm>
              <a:prstGeom prst="rect">
                <a:avLst/>
              </a:prstGeom>
              <a:blipFill>
                <a:blip r:embed="rId32"/>
                <a:stretch>
                  <a:fillRect b="-20000"/>
                </a:stretch>
              </a:blipFill>
            </p:spPr>
            <p:txBody>
              <a:bodyPr/>
              <a:lstStyle/>
              <a:p>
                <a:r>
                  <a:rPr lang="en-US">
                    <a:noFill/>
                  </a:rPr>
                  <a:t> </a:t>
                </a:r>
              </a:p>
            </p:txBody>
          </p:sp>
        </mc:Fallback>
      </mc:AlternateContent>
      <p:pic>
        <p:nvPicPr>
          <p:cNvPr id="6" name="Picture 5" descr="A screenshot of a phone&#10;&#10;Description automatically generated">
            <a:extLst>
              <a:ext uri="{FF2B5EF4-FFF2-40B4-BE49-F238E27FC236}">
                <a16:creationId xmlns:a16="http://schemas.microsoft.com/office/drawing/2014/main" id="{91BF07B3-FC7A-7D70-B1AB-D69575ABADF6}"/>
              </a:ext>
            </a:extLst>
          </p:cNvPr>
          <p:cNvPicPr>
            <a:picLocks noChangeAspect="1"/>
          </p:cNvPicPr>
          <p:nvPr/>
        </p:nvPicPr>
        <p:blipFill rotWithShape="1">
          <a:blip r:embed="rId33"/>
          <a:srcRect t="5582" b="61009"/>
          <a:stretch/>
        </p:blipFill>
        <p:spPr>
          <a:xfrm>
            <a:off x="9356347" y="1722980"/>
            <a:ext cx="2841432" cy="2054524"/>
          </a:xfrm>
          <a:prstGeom prst="rect">
            <a:avLst/>
          </a:prstGeom>
          <a:effectLst>
            <a:glow rad="101600">
              <a:schemeClr val="accent2">
                <a:satMod val="175000"/>
                <a:alpha val="40000"/>
              </a:schemeClr>
            </a:glow>
          </a:effectLst>
        </p:spPr>
      </p:pic>
      <p:sp>
        <p:nvSpPr>
          <p:cNvPr id="9" name="Rectangle 8">
            <a:extLst>
              <a:ext uri="{FF2B5EF4-FFF2-40B4-BE49-F238E27FC236}">
                <a16:creationId xmlns:a16="http://schemas.microsoft.com/office/drawing/2014/main" id="{4A7829CE-6C2F-43CE-3E1B-DB001BD54E67}"/>
              </a:ext>
            </a:extLst>
          </p:cNvPr>
          <p:cNvSpPr/>
          <p:nvPr/>
        </p:nvSpPr>
        <p:spPr>
          <a:xfrm>
            <a:off x="9356347" y="3420355"/>
            <a:ext cx="2835653" cy="3746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1" name="Picture 4" descr="American Friends of Tel Aviv University - YouTube">
            <a:extLst>
              <a:ext uri="{FF2B5EF4-FFF2-40B4-BE49-F238E27FC236}">
                <a16:creationId xmlns:a16="http://schemas.microsoft.com/office/drawing/2014/main" id="{C78799FC-E3A4-9FCF-D998-7723326737A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extLst>
              <a:ext uri="{FF2B5EF4-FFF2-40B4-BE49-F238E27FC236}">
                <a16:creationId xmlns:a16="http://schemas.microsoft.com/office/drawing/2014/main" id="{B1F18F97-B83F-3D46-BA12-5F66E1DFCF28}"/>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75677005"/>
      </p:ext>
    </p:extLst>
  </p:cSld>
  <p:clrMapOvr>
    <a:masterClrMapping/>
  </p:clrMapOvr>
  <mc:AlternateContent xmlns:mc="http://schemas.openxmlformats.org/markup-compatibility/2006" xmlns:p14="http://schemas.microsoft.com/office/powerpoint/2010/main">
    <mc:Choice Requires="p14">
      <p:transition spd="slow" p14:dur="2000" advTm="9301"/>
    </mc:Choice>
    <mc:Fallback xmlns="">
      <p:transition spd="slow" advTm="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40" y="180000"/>
            <a:ext cx="10322560" cy="540000"/>
          </a:xfrm>
        </p:spPr>
        <p:txBody>
          <a:bodyPr>
            <a:normAutofit/>
          </a:bodyPr>
          <a:lstStyle/>
          <a:p>
            <a:r>
              <a:rPr lang="en-US" sz="2400" dirty="0"/>
              <a:t>Q2. Is Zoom E2EE as secure as claimed? </a:t>
            </a:r>
            <a:r>
              <a:rPr lang="en-US" altLang="zh-CN" sz="2400" dirty="0">
                <a:solidFill>
                  <a:schemeClr val="accent4"/>
                </a:solidFill>
              </a:rPr>
              <a:t>Yes, for PKI-security!</a:t>
            </a:r>
            <a:endParaRPr lang="en-US" sz="2400" dirty="0">
              <a:solidFill>
                <a:srgbClr val="FF0000"/>
              </a:solidFill>
            </a:endParaRP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33</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9" y="1503134"/>
            <a:ext cx="3106464" cy="307777"/>
          </a:xfrm>
          <a:prstGeom prst="rect">
            <a:avLst/>
          </a:prstGeom>
          <a:noFill/>
        </p:spPr>
        <p:txBody>
          <a:bodyPr wrap="square" rtlCol="0">
            <a:spAutoFit/>
          </a:bodyPr>
          <a:lstStyle/>
          <a:p>
            <a:r>
              <a:rPr lang="en-US" sz="1400" b="0" i="0" dirty="0">
                <a:latin typeface="Montserrat" pitchFamily="2" charset="77"/>
              </a:rPr>
              <a:t>generate </a:t>
            </a:r>
            <a:r>
              <a:rPr lang="en-US" sz="1400" b="1" i="0" dirty="0">
                <a:solidFill>
                  <a:schemeClr val="accent4"/>
                </a:solidFill>
                <a:latin typeface="Montserrat" pitchFamily="2" charset="77"/>
              </a:rPr>
              <a:t>state</a:t>
            </a:r>
            <a:endParaRPr lang="en-US" sz="1400" b="1" dirty="0">
              <a:solidFill>
                <a:schemeClr val="accent4"/>
              </a:solidFill>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grpSp>
        <p:nvGrpSpPr>
          <p:cNvPr id="33" name="Group 32">
            <a:extLst>
              <a:ext uri="{FF2B5EF4-FFF2-40B4-BE49-F238E27FC236}">
                <a16:creationId xmlns:a16="http://schemas.microsoft.com/office/drawing/2014/main" id="{A91404BA-76DC-457E-D740-08C6868D7990}"/>
              </a:ext>
            </a:extLst>
          </p:cNvPr>
          <p:cNvGrpSpPr/>
          <p:nvPr/>
        </p:nvGrpSpPr>
        <p:grpSpPr>
          <a:xfrm>
            <a:off x="3980467" y="1765846"/>
            <a:ext cx="1271014" cy="347980"/>
            <a:chOff x="4162223" y="1765846"/>
            <a:chExt cx="1271014" cy="347980"/>
          </a:xfrm>
        </p:grpSpPr>
        <p:cxnSp>
          <p:nvCxnSpPr>
            <p:cNvPr id="24" name="Straight Arrow Connector 23">
              <a:extLst>
                <a:ext uri="{FF2B5EF4-FFF2-40B4-BE49-F238E27FC236}">
                  <a16:creationId xmlns:a16="http://schemas.microsoft.com/office/drawing/2014/main" id="{063D5EB6-AB1E-B41F-1B92-F55F09CB62CF}"/>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DD3631-E872-F75C-B2BF-C4428C719591}"/>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chemeClr val="accent4"/>
                                </a:solidFill>
                                <a:latin typeface="Cambria Math" panose="02040503050406030204" pitchFamily="18" charset="0"/>
                              </a:rPr>
                            </m:ctrlPr>
                          </m:sSubSupPr>
                          <m:e>
                            <m:r>
                              <a:rPr lang="en-US" sz="1400" b="1" i="1" smtClean="0">
                                <a:solidFill>
                                  <a:schemeClr val="accent4"/>
                                </a:solidFill>
                                <a:latin typeface="Cambria Math" panose="02040503050406030204" pitchFamily="18" charset="0"/>
                              </a:rPr>
                              <m:t>𝒎</m:t>
                            </m:r>
                          </m:e>
                          <m:sub>
                            <m:r>
                              <a:rPr lang="en-US" sz="1400" b="1" i="0" smtClean="0">
                                <a:solidFill>
                                  <a:schemeClr val="accent4"/>
                                </a:solidFill>
                                <a:latin typeface="Cambria Math" panose="02040503050406030204" pitchFamily="18" charset="0"/>
                              </a:rPr>
                              <m:t>𝐒𝐢𝐠𝐧𝐔𝐩</m:t>
                            </m:r>
                          </m:sub>
                          <m:sup>
                            <m:r>
                              <a:rPr lang="en-US" sz="1400" b="1" i="1" smtClean="0">
                                <a:solidFill>
                                  <a:schemeClr val="accent4"/>
                                </a:solidFill>
                                <a:latin typeface="Cambria Math" panose="02040503050406030204" pitchFamily="18" charset="0"/>
                              </a:rPr>
                              <m:t>𝑨</m:t>
                            </m:r>
                          </m:sup>
                        </m:sSubSup>
                      </m:oMath>
                    </m:oMathPara>
                  </a14:m>
                  <a:endParaRPr lang="en-US" sz="1400" b="1" dirty="0">
                    <a:solidFill>
                      <a:schemeClr val="accent4"/>
                    </a:solidFill>
                  </a:endParaRPr>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2"/>
                  <a:stretch>
                    <a:fillRect b="-3571"/>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2AE4AC-B84B-BD9A-A1AD-24175C54DF38}"/>
                  </a:ext>
                </a:extLst>
              </p:cNvPr>
              <p:cNvSpPr txBox="1"/>
              <p:nvPr/>
            </p:nvSpPr>
            <p:spPr>
              <a:xfrm>
                <a:off x="3077534" y="2182433"/>
                <a:ext cx="1802810" cy="523220"/>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30" name="TextBox 29">
                <a:extLst>
                  <a:ext uri="{FF2B5EF4-FFF2-40B4-BE49-F238E27FC236}">
                    <a16:creationId xmlns:a16="http://schemas.microsoft.com/office/drawing/2014/main" id="{172AE4AC-B84B-BD9A-A1AD-24175C54DF38}"/>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13"/>
                <a:stretch>
                  <a:fillRect l="-1399" t="-2326" b="-697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9B9CCB32-9333-D287-0D1E-F0B9C112516A}"/>
              </a:ext>
            </a:extLst>
          </p:cNvPr>
          <p:cNvGrpSpPr/>
          <p:nvPr/>
        </p:nvGrpSpPr>
        <p:grpSpPr>
          <a:xfrm>
            <a:off x="3980467" y="2504606"/>
            <a:ext cx="1271014" cy="307777"/>
            <a:chOff x="4162223" y="2617834"/>
            <a:chExt cx="1271014" cy="307777"/>
          </a:xfrm>
        </p:grpSpPr>
        <p:cxnSp>
          <p:nvCxnSpPr>
            <p:cNvPr id="31" name="Straight Arrow Connector 30">
              <a:extLst>
                <a:ext uri="{FF2B5EF4-FFF2-40B4-BE49-F238E27FC236}">
                  <a16:creationId xmlns:a16="http://schemas.microsoft.com/office/drawing/2014/main" id="{2EBA8BAA-EB38-A72A-DCA6-A8DDBD67BA7C}"/>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45A96C9-FADD-FAB8-465C-0B5C6E6DA3AE}"/>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m:oMathPara>
                  </a14:m>
                  <a:endParaRPr lang="en-US" sz="1400" dirty="0"/>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4CFEA827-40FD-81EB-9D30-624C442A71F8}"/>
              </a:ext>
            </a:extLst>
          </p:cNvPr>
          <p:cNvGrpSpPr/>
          <p:nvPr/>
        </p:nvGrpSpPr>
        <p:grpSpPr>
          <a:xfrm>
            <a:off x="3911140" y="278059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D3F15F0-E770-788A-75D1-B18B71D075E4}"/>
                  </a:ext>
                </a:extLst>
              </p:cNvPr>
              <p:cNvSpPr txBox="1"/>
              <p:nvPr/>
            </p:nvSpPr>
            <p:spPr>
              <a:xfrm>
                <a:off x="3071228" y="3196062"/>
                <a:ext cx="3329569" cy="523220"/>
              </a:xfrm>
              <a:prstGeom prst="rect">
                <a:avLst/>
              </a:prstGeom>
              <a:noFill/>
            </p:spPr>
            <p:txBody>
              <a:bodyPr wrap="square" rtlCol="0">
                <a:spAutoFit/>
              </a:bodyPr>
              <a:lstStyle/>
              <a:p>
                <a:r>
                  <a:rPr lang="en-US" sz="1400" dirty="0">
                    <a:latin typeface="Montserrat" pitchFamily="2" charset="77"/>
                  </a:rPr>
                  <a:t>generate </a:t>
                </a:r>
                <a:r>
                  <a:rPr lang="en-US" sz="1400" b="1" dirty="0">
                    <a:solidFill>
                      <a:schemeClr val="accent4"/>
                    </a:solidFill>
                    <a:latin typeface="Montserrat" pitchFamily="2" charset="77"/>
                  </a:rPr>
                  <a:t>per-group state</a:t>
                </a:r>
              </a:p>
              <a:p>
                <a:r>
                  <a:rPr lang="en-US" sz="1400" dirty="0">
                    <a:latin typeface="Montserrat" pitchFamily="2" charset="77"/>
                  </a:rPr>
                  <a:t>sample group key </a:t>
                </a:r>
                <a14:m>
                  <m:oMath xmlns:m="http://schemas.openxmlformats.org/officeDocument/2006/math">
                    <m:r>
                      <a:rPr lang="en-US" sz="1400" b="1" i="1" smtClean="0">
                        <a:solidFill>
                          <a:schemeClr val="accent4"/>
                        </a:solidFill>
                        <a:latin typeface="Cambria Math" panose="02040503050406030204" pitchFamily="18" charset="0"/>
                      </a:rPr>
                      <m:t>𝒈𝒌</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1" name="TextBox 40">
                <a:extLst>
                  <a:ext uri="{FF2B5EF4-FFF2-40B4-BE49-F238E27FC236}">
                    <a16:creationId xmlns:a16="http://schemas.microsoft.com/office/drawing/2014/main" id="{AD3F15F0-E770-788A-75D1-B18B71D075E4}"/>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16"/>
                <a:stretch>
                  <a:fillRect l="-379" t="-2381" b="-119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C1089896-65BE-0737-3C2C-FEDF20A1DA6D}"/>
              </a:ext>
            </a:extLst>
          </p:cNvPr>
          <p:cNvGrpSpPr/>
          <p:nvPr/>
        </p:nvGrpSpPr>
        <p:grpSpPr>
          <a:xfrm>
            <a:off x="3980466" y="3681964"/>
            <a:ext cx="1274035" cy="344838"/>
            <a:chOff x="4159202" y="2617834"/>
            <a:chExt cx="1274035" cy="344838"/>
          </a:xfrm>
        </p:grpSpPr>
        <p:cxnSp>
          <p:nvCxnSpPr>
            <p:cNvPr id="43" name="Straight Arrow Connector 42">
              <a:extLst>
                <a:ext uri="{FF2B5EF4-FFF2-40B4-BE49-F238E27FC236}">
                  <a16:creationId xmlns:a16="http://schemas.microsoft.com/office/drawing/2014/main" id="{F0223ACF-3D86-C9E9-7A7F-66A0CA98FF90}"/>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4D857E-0490-15E2-B59B-EBB32F2CFF0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4" name="TextBox 43">
                  <a:extLst>
                    <a:ext uri="{FF2B5EF4-FFF2-40B4-BE49-F238E27FC236}">
                      <a16:creationId xmlns:a16="http://schemas.microsoft.com/office/drawing/2014/main" id="{B04D857E-0490-15E2-B59B-EBB32F2CFF0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13"/>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6810C7-9E75-E754-5AF2-5EB7BE855F43}"/>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latin typeface="Montserrat" pitchFamily="2" charset="77"/>
                  </a:rPr>
                  <a:t>store </a:t>
                </a:r>
                <a14:m>
                  <m:oMath xmlns:m="http://schemas.openxmlformats.org/officeDocument/2006/math">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8A6810C7-9E75-E754-5AF2-5EB7BE855F43}"/>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18"/>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75DD8E8-E83C-4236-FA8A-A14A90DCA9A2}"/>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7" name="TextBox 46">
                <a:extLst>
                  <a:ext uri="{FF2B5EF4-FFF2-40B4-BE49-F238E27FC236}">
                    <a16:creationId xmlns:a16="http://schemas.microsoft.com/office/drawing/2014/main" id="{675DD8E8-E83C-4236-FA8A-A14A90DCA9A2}"/>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19"/>
                <a:stretch>
                  <a:fillRect b="-19231"/>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489E0BE0-3059-FBCE-0461-09D590CF8083}"/>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latin typeface="Montserrat" pitchFamily="2" charset="77"/>
              </a:rPr>
              <a:t>generate </a:t>
            </a:r>
            <a:r>
              <a:rPr lang="en-US" sz="1400" b="1" i="0" dirty="0">
                <a:solidFill>
                  <a:schemeClr val="accent4"/>
                </a:solidFill>
                <a:latin typeface="Montserrat" pitchFamily="2" charset="77"/>
              </a:rPr>
              <a:t>state</a:t>
            </a:r>
            <a:endParaRPr lang="en-US" sz="1400" b="1" dirty="0">
              <a:solidFill>
                <a:schemeClr val="accent4"/>
              </a:solidFill>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pPr algn="r"/>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20"/>
                <a:stretch>
                  <a:fillRect t="-2381" b="-11905"/>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736080" y="3198888"/>
            <a:ext cx="2524867" cy="307777"/>
          </a:xfrm>
          <a:prstGeom prst="rect">
            <a:avLst/>
          </a:prstGeom>
          <a:noFill/>
        </p:spPr>
        <p:txBody>
          <a:bodyPr wrap="square" rtlCol="0">
            <a:spAutoFit/>
          </a:bodyPr>
          <a:lstStyle/>
          <a:p>
            <a:pPr algn="r"/>
            <a:r>
              <a:rPr lang="en-US" sz="1400" dirty="0">
                <a:latin typeface="Montserrat" pitchFamily="2" charset="77"/>
              </a:rPr>
              <a:t>generate </a:t>
            </a:r>
            <a:r>
              <a:rPr lang="en-US" sz="1400" b="1" dirty="0">
                <a:solidFill>
                  <a:schemeClr val="accent4"/>
                </a:solidFill>
                <a:latin typeface="Montserrat" pitchFamily="2" charset="77"/>
              </a:rPr>
              <a:t>per-group state</a:t>
            </a: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5888" y="3677450"/>
            <a:ext cx="1274035" cy="343748"/>
            <a:chOff x="4159202" y="2617834"/>
            <a:chExt cx="1274035" cy="343748"/>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1"/>
                  <a:stretch>
                    <a:fillRect r="-990" b="-3571"/>
                  </a:stretch>
                </a:blipFill>
              </p:spPr>
              <p:txBody>
                <a:bodyPr/>
                <a:lstStyle/>
                <a:p>
                  <a:r>
                    <a:rPr lang="en-US">
                      <a:noFill/>
                    </a:rPr>
                    <a:t> </a:t>
                  </a:r>
                </a:p>
              </p:txBody>
            </p:sp>
          </mc:Fallback>
        </mc:AlternateContent>
      </p:gr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58" name="Group 57">
            <a:extLst>
              <a:ext uri="{FF2B5EF4-FFF2-40B4-BE49-F238E27FC236}">
                <a16:creationId xmlns:a16="http://schemas.microsoft.com/office/drawing/2014/main" id="{B0CBCB31-8081-A9C4-C789-4F3B5831C14F}"/>
              </a:ext>
            </a:extLst>
          </p:cNvPr>
          <p:cNvGrpSpPr/>
          <p:nvPr/>
        </p:nvGrpSpPr>
        <p:grpSpPr>
          <a:xfrm>
            <a:off x="6966647" y="1735337"/>
            <a:ext cx="1271014" cy="347980"/>
            <a:chOff x="4162223" y="1765846"/>
            <a:chExt cx="1271014" cy="347980"/>
          </a:xfrm>
        </p:grpSpPr>
        <p:cxnSp>
          <p:nvCxnSpPr>
            <p:cNvPr id="59" name="Straight Arrow Connector 58">
              <a:extLst>
                <a:ext uri="{FF2B5EF4-FFF2-40B4-BE49-F238E27FC236}">
                  <a16:creationId xmlns:a16="http://schemas.microsoft.com/office/drawing/2014/main" id="{9120783F-2E57-35C4-A1EF-9ACEEA50689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0A432E7-CFF2-380A-C76C-36FA99DAB915}"/>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smtClean="0">
                                <a:solidFill>
                                  <a:schemeClr val="accent4"/>
                                </a:solidFill>
                                <a:latin typeface="Cambria Math" panose="02040503050406030204" pitchFamily="18" charset="0"/>
                              </a:rPr>
                              <m:t>𝑩</m:t>
                            </m:r>
                          </m:sup>
                        </m:sSubSup>
                      </m:oMath>
                    </m:oMathPara>
                  </a14:m>
                  <a:endParaRPr lang="en-US" sz="1400" b="1" dirty="0">
                    <a:solidFill>
                      <a:schemeClr val="accent4"/>
                    </a:solidFill>
                  </a:endParaRPr>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7534" y="4482709"/>
                <a:ext cx="3329569" cy="598305"/>
              </a:xfrm>
              <a:prstGeom prst="rect">
                <a:avLst/>
              </a:prstGeom>
              <a:noFill/>
            </p:spPr>
            <p:txBody>
              <a:bodyPr wrap="square" rtlCol="0">
                <a:spAutoFit/>
              </a:bodyPr>
              <a:lstStyle/>
              <a:p>
                <a:r>
                  <a:rPr lang="en-US" sz="1400" b="0" i="0" dirty="0">
                    <a:latin typeface="Montserrat" pitchFamily="2" charset="77"/>
                  </a:rPr>
                  <a:t>verify</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r>
                  <a:rPr lang="zh-CN" altLang="en-US" sz="1400" b="0" i="0" dirty="0">
                    <a:latin typeface="Montserrat" pitchFamily="2" charset="77"/>
                  </a:rPr>
                  <a:t> </a:t>
                </a:r>
                <a:r>
                  <a:rPr lang="en-US" sz="1400" b="0" i="0" dirty="0">
                    <a:latin typeface="Montserrat" pitchFamily="2" charset="77"/>
                  </a:rPr>
                  <a:t>using</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oMath>
                </a14:m>
                <a:endParaRPr lang="en-US" sz="1400" b="0" i="0" dirty="0">
                  <a:latin typeface="Montserrat" pitchFamily="2" charset="77"/>
                </a:endParaRPr>
              </a:p>
              <a:p>
                <a:r>
                  <a:rPr lang="en-US" sz="1400" dirty="0">
                    <a:latin typeface="Montserrat" pitchFamily="2" charset="77"/>
                  </a:rPr>
                  <a:t>encrypt </a:t>
                </a:r>
                <a14:m>
                  <m:oMath xmlns:m="http://schemas.openxmlformats.org/officeDocument/2006/math">
                    <m:r>
                      <a:rPr lang="en-US" sz="1400" b="1" i="1" smtClean="0">
                        <a:solidFill>
                          <a:schemeClr val="accent4"/>
                        </a:solidFill>
                        <a:latin typeface="Cambria Math" panose="02040503050406030204" pitchFamily="18" charset="0"/>
                      </a:rPr>
                      <m:t>𝒈𝒌</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7534" y="4482709"/>
                <a:ext cx="3329569" cy="598305"/>
              </a:xfrm>
              <a:prstGeom prst="rect">
                <a:avLst/>
              </a:prstGeom>
              <a:blipFill>
                <a:blip r:embed="rId23"/>
                <a:stretch>
                  <a:fillRect l="-760" b="-6250"/>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4194787"/>
            <a:ext cx="1274035" cy="346890"/>
            <a:chOff x="4159202" y="2617834"/>
            <a:chExt cx="1274035" cy="346890"/>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𝑩</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24"/>
                  <a:stretch>
                    <a:fillRect b="-3571"/>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EA6868E5-D6FF-1C17-CFD2-8DD45D7FE8D0}"/>
              </a:ext>
            </a:extLst>
          </p:cNvPr>
          <p:cNvGrpSpPr/>
          <p:nvPr/>
        </p:nvGrpSpPr>
        <p:grpSpPr>
          <a:xfrm>
            <a:off x="6932868" y="4198829"/>
            <a:ext cx="1274035" cy="347980"/>
            <a:chOff x="4159202" y="2617834"/>
            <a:chExt cx="1274035" cy="347980"/>
          </a:xfrm>
        </p:grpSpPr>
        <p:cxnSp>
          <p:nvCxnSpPr>
            <p:cNvPr id="71" name="Straight Arrow Connector 70">
              <a:extLst>
                <a:ext uri="{FF2B5EF4-FFF2-40B4-BE49-F238E27FC236}">
                  <a16:creationId xmlns:a16="http://schemas.microsoft.com/office/drawing/2014/main" id="{C362A3D2-26A0-E359-3147-3E75FE8683F6}"/>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1BACB4-DDAF-4F0C-AA18-DCCD89D6FC35}"/>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𝑨</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CB1BACB4-DDAF-4F0C-AA18-DCCD89D6FC35}"/>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5"/>
                  <a:stretch>
                    <a:fillRect b="-3448"/>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886951"/>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6F54F39-22E2-D76B-8EAA-5E9C3C483A98}"/>
                  </a:ext>
                </a:extLst>
              </p:cNvPr>
              <p:cNvSpPr txBox="1"/>
              <p:nvPr/>
            </p:nvSpPr>
            <p:spPr>
              <a:xfrm>
                <a:off x="5931378" y="4483491"/>
                <a:ext cx="3329569" cy="600485"/>
              </a:xfrm>
              <a:prstGeom prst="rect">
                <a:avLst/>
              </a:prstGeom>
              <a:noFill/>
            </p:spPr>
            <p:txBody>
              <a:bodyPr wrap="square" rtlCol="0">
                <a:spAutoFit/>
              </a:bodyPr>
              <a:lstStyle/>
              <a:p>
                <a:pPr algn="r"/>
                <a:r>
                  <a:rPr lang="en-US" sz="1400" dirty="0">
                    <a:latin typeface="Montserrat" pitchFamily="2" charset="77"/>
                  </a:rPr>
                  <a:t>verify</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𝐴</m:t>
                        </m:r>
                      </m:sup>
                    </m:sSubSup>
                  </m:oMath>
                </a14:m>
                <a:r>
                  <a:rPr lang="zh-CN" altLang="en-US" sz="1400" dirty="0">
                    <a:latin typeface="Montserrat" pitchFamily="2" charset="77"/>
                  </a:rPr>
                  <a:t> </a:t>
                </a:r>
                <a:r>
                  <a:rPr lang="en-US" sz="1400" dirty="0">
                    <a:latin typeface="Montserrat" pitchFamily="2" charset="77"/>
                  </a:rPr>
                  <a:t>using</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decrypt </a:t>
                </a:r>
                <a14:m>
                  <m:oMath xmlns:m="http://schemas.openxmlformats.org/officeDocument/2006/math">
                    <m:r>
                      <a:rPr lang="en-US" sz="1400" b="1" i="1" smtClean="0">
                        <a:solidFill>
                          <a:schemeClr val="accent4"/>
                        </a:solidFill>
                        <a:latin typeface="Cambria Math" panose="02040503050406030204" pitchFamily="18" charset="0"/>
                      </a:rPr>
                      <m:t>𝒈𝒌</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p:txBody>
          </p:sp>
        </mc:Choice>
        <mc:Fallback xmlns="">
          <p:sp>
            <p:nvSpPr>
              <p:cNvPr id="77" name="TextBox 76">
                <a:extLst>
                  <a:ext uri="{FF2B5EF4-FFF2-40B4-BE49-F238E27FC236}">
                    <a16:creationId xmlns:a16="http://schemas.microsoft.com/office/drawing/2014/main" id="{A6F54F39-22E2-D76B-8EAA-5E9C3C483A98}"/>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27"/>
                <a:stretch>
                  <a:fillRect b="-4082"/>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88F0D5C-5562-2E83-B855-3C6A67ADBBFD}"/>
              </a:ext>
            </a:extLst>
          </p:cNvPr>
          <p:cNvSpPr txBox="1"/>
          <p:nvPr/>
        </p:nvSpPr>
        <p:spPr>
          <a:xfrm>
            <a:off x="2071423" y="5483524"/>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7535" y="5293925"/>
                <a:ext cx="2972688" cy="559192"/>
              </a:xfrm>
              <a:prstGeom prst="rect">
                <a:avLst/>
              </a:prstGeom>
              <a:noFill/>
            </p:spPr>
            <p:txBody>
              <a:bodyPr wrap="square" rtlCol="0">
                <a:spAutoFit/>
              </a:bodyPr>
              <a:lstStyle/>
              <a:p>
                <a:r>
                  <a:rPr lang="en-US" sz="1400" dirty="0">
                    <a:latin typeface="Montserrat" pitchFamily="2" charset="77"/>
                  </a:rPr>
                  <a:t>sample new group key </a:t>
                </a:r>
                <a14:m>
                  <m:oMath xmlns:m="http://schemas.openxmlformats.org/officeDocument/2006/math">
                    <m:r>
                      <a:rPr lang="en-US" sz="1400" b="1" i="1" smtClean="0">
                        <a:solidFill>
                          <a:schemeClr val="accent4"/>
                        </a:solidFill>
                        <a:latin typeface="Cambria Math" panose="02040503050406030204" pitchFamily="18" charset="0"/>
                      </a:rPr>
                      <m:t>𝒈𝒌</m:t>
                    </m:r>
                  </m:oMath>
                </a14:m>
                <a:endParaRPr lang="en-US" sz="1400" b="1" dirty="0">
                  <a:latin typeface="Montserrat" pitchFamily="2" charset="77"/>
                </a:endParaRPr>
              </a:p>
              <a:p>
                <a:r>
                  <a:rPr lang="en-US" sz="1400" dirty="0">
                    <a:latin typeface="Montserrat" pitchFamily="2" charset="77"/>
                  </a:rPr>
                  <a:t>encrypt </a:t>
                </a:r>
                <a14:m>
                  <m:oMath xmlns:m="http://schemas.openxmlformats.org/officeDocument/2006/math">
                    <m:r>
                      <a:rPr lang="en-US" sz="1400" b="1" i="1" smtClean="0">
                        <a:solidFill>
                          <a:schemeClr val="accent4"/>
                        </a:solidFill>
                        <a:latin typeface="Cambria Math" panose="02040503050406030204" pitchFamily="18" charset="0"/>
                      </a:rPr>
                      <m:t>𝒈𝒌</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7535" y="5293925"/>
                <a:ext cx="2972688" cy="559192"/>
              </a:xfrm>
              <a:prstGeom prst="rect">
                <a:avLst/>
              </a:prstGeom>
              <a:blipFill>
                <a:blip r:embed="rId28"/>
                <a:stretch>
                  <a:fillRect l="-851" b="-6667"/>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690387"/>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1B154C1-BEFD-CE50-FF4A-1F24CC3805FF}"/>
                  </a:ext>
                </a:extLst>
              </p:cNvPr>
              <p:cNvSpPr txBox="1"/>
              <p:nvPr/>
            </p:nvSpPr>
            <p:spPr>
              <a:xfrm>
                <a:off x="6288260" y="5336578"/>
                <a:ext cx="2972687" cy="560282"/>
              </a:xfrm>
              <a:prstGeom prst="rect">
                <a:avLst/>
              </a:prstGeom>
              <a:noFill/>
            </p:spPr>
            <p:txBody>
              <a:bodyPr wrap="square" rtlCol="0">
                <a:spAutoFit/>
              </a:bodyPr>
              <a:lstStyle/>
              <a:p>
                <a:pPr algn="r"/>
                <a:r>
                  <a:rPr lang="en-US" sz="1400" dirty="0">
                    <a:latin typeface="Montserrat" pitchFamily="2" charset="77"/>
                  </a:rPr>
                  <a:t>decrypt </a:t>
                </a:r>
                <a14:m>
                  <m:oMath xmlns:m="http://schemas.openxmlformats.org/officeDocument/2006/math">
                    <m:r>
                      <a:rPr lang="en-US" sz="1400" b="1" i="1" smtClean="0">
                        <a:solidFill>
                          <a:schemeClr val="accent4"/>
                        </a:solidFill>
                        <a:latin typeface="Cambria Math" panose="02040503050406030204" pitchFamily="18" charset="0"/>
                      </a:rPr>
                      <m:t>𝒈𝒌</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update </a:t>
                </a:r>
                <a14:m>
                  <m:oMath xmlns:m="http://schemas.openxmlformats.org/officeDocument/2006/math">
                    <m:r>
                      <a:rPr lang="en-US" sz="1400" b="1" i="1" smtClean="0">
                        <a:solidFill>
                          <a:schemeClr val="accent4"/>
                        </a:solidFill>
                        <a:latin typeface="Cambria Math" panose="02040503050406030204" pitchFamily="18" charset="0"/>
                      </a:rPr>
                      <m:t>𝒈𝒌</m:t>
                    </m:r>
                  </m:oMath>
                </a14:m>
                <a:r>
                  <a:rPr lang="en-US" sz="1400" dirty="0">
                    <a:latin typeface="Montserrat" pitchFamily="2" charset="77"/>
                  </a:rPr>
                  <a:t> </a:t>
                </a:r>
              </a:p>
            </p:txBody>
          </p:sp>
        </mc:Choice>
        <mc:Fallback xmlns="">
          <p:sp>
            <p:nvSpPr>
              <p:cNvPr id="86" name="TextBox 85">
                <a:extLst>
                  <a:ext uri="{FF2B5EF4-FFF2-40B4-BE49-F238E27FC236}">
                    <a16:creationId xmlns:a16="http://schemas.microsoft.com/office/drawing/2014/main" id="{C1B154C1-BEFD-CE50-FF4A-1F24CC3805FF}"/>
                  </a:ext>
                </a:extLst>
              </p:cNvPr>
              <p:cNvSpPr txBox="1">
                <a:spLocks noRot="1" noChangeAspect="1" noMove="1" noResize="1" noEditPoints="1" noAdjustHandles="1" noChangeArrowheads="1" noChangeShapeType="1" noTextEdit="1"/>
              </p:cNvSpPr>
              <p:nvPr/>
            </p:nvSpPr>
            <p:spPr>
              <a:xfrm>
                <a:off x="6288260" y="5336578"/>
                <a:ext cx="2972687" cy="560282"/>
              </a:xfrm>
              <a:prstGeom prst="rect">
                <a:avLst/>
              </a:prstGeom>
              <a:blipFill>
                <a:blip r:embed="rId30"/>
                <a:stretch>
                  <a:fillRect b="-8889"/>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8FF2DBF9-FFDA-F7A3-41D1-0F379EB0D91D}"/>
              </a:ext>
            </a:extLst>
          </p:cNvPr>
          <p:cNvCxnSpPr/>
          <p:nvPr/>
        </p:nvCxnSpPr>
        <p:spPr>
          <a:xfrm>
            <a:off x="2190307" y="6168430"/>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6EB8CB-BE9C-F16C-BA9F-6C3CBB69DD1B}"/>
              </a:ext>
            </a:extLst>
          </p:cNvPr>
          <p:cNvSpPr txBox="1"/>
          <p:nvPr/>
        </p:nvSpPr>
        <p:spPr>
          <a:xfrm>
            <a:off x="2083445"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15FC55-6840-282C-D5AD-92084E63A31A}"/>
                  </a:ext>
                </a:extLst>
              </p:cNvPr>
              <p:cNvSpPr txBox="1"/>
              <p:nvPr/>
            </p:nvSpPr>
            <p:spPr>
              <a:xfrm>
                <a:off x="3079265" y="6258106"/>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7" name="TextBox 6">
                <a:extLst>
                  <a:ext uri="{FF2B5EF4-FFF2-40B4-BE49-F238E27FC236}">
                    <a16:creationId xmlns:a16="http://schemas.microsoft.com/office/drawing/2014/main" id="{C515FC55-6840-282C-D5AD-92084E63A31A}"/>
                  </a:ext>
                </a:extLst>
              </p:cNvPr>
              <p:cNvSpPr txBox="1">
                <a:spLocks noRot="1" noChangeAspect="1" noMove="1" noResize="1" noEditPoints="1" noAdjustHandles="1" noChangeArrowheads="1" noChangeShapeType="1" noTextEdit="1"/>
              </p:cNvSpPr>
              <p:nvPr/>
            </p:nvSpPr>
            <p:spPr>
              <a:xfrm>
                <a:off x="3079265" y="6258106"/>
                <a:ext cx="3098428" cy="307777"/>
              </a:xfrm>
              <a:prstGeom prst="rect">
                <a:avLst/>
              </a:prstGeom>
              <a:blipFill>
                <a:blip r:embed="rId31"/>
                <a:stretch>
                  <a:fillRect l="-81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3F7AC2-6E61-F188-1A57-56C5B0D8EEDD}"/>
                  </a:ext>
                </a:extLst>
              </p:cNvPr>
              <p:cNvSpPr txBox="1"/>
              <p:nvPr/>
            </p:nvSpPr>
            <p:spPr>
              <a:xfrm>
                <a:off x="6050223" y="6258106"/>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 name="TextBox 7">
                <a:extLst>
                  <a:ext uri="{FF2B5EF4-FFF2-40B4-BE49-F238E27FC236}">
                    <a16:creationId xmlns:a16="http://schemas.microsoft.com/office/drawing/2014/main" id="{A93F7AC2-6E61-F188-1A57-56C5B0D8EEDD}"/>
                  </a:ext>
                </a:extLst>
              </p:cNvPr>
              <p:cNvSpPr txBox="1">
                <a:spLocks noRot="1" noChangeAspect="1" noMove="1" noResize="1" noEditPoints="1" noAdjustHandles="1" noChangeArrowheads="1" noChangeShapeType="1" noTextEdit="1"/>
              </p:cNvSpPr>
              <p:nvPr/>
            </p:nvSpPr>
            <p:spPr>
              <a:xfrm>
                <a:off x="6050223" y="6258106"/>
                <a:ext cx="3210724" cy="307777"/>
              </a:xfrm>
              <a:prstGeom prst="rect">
                <a:avLst/>
              </a:prstGeom>
              <a:blipFill>
                <a:blip r:embed="rId32"/>
                <a:stretch>
                  <a:fillRect b="-20000"/>
                </a:stretch>
              </a:blipFill>
            </p:spPr>
            <p:txBody>
              <a:bodyPr/>
              <a:lstStyle/>
              <a:p>
                <a:r>
                  <a:rPr lang="en-US">
                    <a:noFill/>
                  </a:rPr>
                  <a:t> </a:t>
                </a:r>
              </a:p>
            </p:txBody>
          </p:sp>
        </mc:Fallback>
      </mc:AlternateContent>
      <p:pic>
        <p:nvPicPr>
          <p:cNvPr id="6" name="Picture 5" descr="A screenshot of a phone&#10;&#10;Description automatically generated">
            <a:extLst>
              <a:ext uri="{FF2B5EF4-FFF2-40B4-BE49-F238E27FC236}">
                <a16:creationId xmlns:a16="http://schemas.microsoft.com/office/drawing/2014/main" id="{91BF07B3-FC7A-7D70-B1AB-D69575ABADF6}"/>
              </a:ext>
            </a:extLst>
          </p:cNvPr>
          <p:cNvPicPr>
            <a:picLocks noChangeAspect="1"/>
          </p:cNvPicPr>
          <p:nvPr/>
        </p:nvPicPr>
        <p:blipFill rotWithShape="1">
          <a:blip r:embed="rId33"/>
          <a:srcRect t="5582" b="61009"/>
          <a:stretch/>
        </p:blipFill>
        <p:spPr>
          <a:xfrm>
            <a:off x="9356347" y="1722980"/>
            <a:ext cx="2841432" cy="2054524"/>
          </a:xfrm>
          <a:prstGeom prst="rect">
            <a:avLst/>
          </a:prstGeom>
          <a:effectLst>
            <a:glow rad="101600">
              <a:schemeClr val="accent2">
                <a:satMod val="175000"/>
                <a:alpha val="40000"/>
              </a:schemeClr>
            </a:glow>
          </a:effectLst>
        </p:spPr>
      </p:pic>
      <p:sp>
        <p:nvSpPr>
          <p:cNvPr id="9" name="Rectangle 8">
            <a:extLst>
              <a:ext uri="{FF2B5EF4-FFF2-40B4-BE49-F238E27FC236}">
                <a16:creationId xmlns:a16="http://schemas.microsoft.com/office/drawing/2014/main" id="{4A7829CE-6C2F-43CE-3E1B-DB001BD54E67}"/>
              </a:ext>
            </a:extLst>
          </p:cNvPr>
          <p:cNvSpPr/>
          <p:nvPr/>
        </p:nvSpPr>
        <p:spPr>
          <a:xfrm>
            <a:off x="9356347" y="3420355"/>
            <a:ext cx="2835653" cy="3746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1" name="Picture 4" descr="American Friends of Tel Aviv University - YouTube">
            <a:extLst>
              <a:ext uri="{FF2B5EF4-FFF2-40B4-BE49-F238E27FC236}">
                <a16:creationId xmlns:a16="http://schemas.microsoft.com/office/drawing/2014/main" id="{6AB6622B-AB8A-8611-0467-8C2CB23677F7}"/>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extLst>
              <a:ext uri="{FF2B5EF4-FFF2-40B4-BE49-F238E27FC236}">
                <a16:creationId xmlns:a16="http://schemas.microsoft.com/office/drawing/2014/main" id="{C6409768-039D-BADC-3A48-3BB18C6F3980}"/>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59540899"/>
      </p:ext>
    </p:extLst>
  </p:cSld>
  <p:clrMapOvr>
    <a:masterClrMapping/>
  </p:clrMapOvr>
  <mc:AlternateContent xmlns:mc="http://schemas.openxmlformats.org/markup-compatibility/2006" xmlns:p14="http://schemas.microsoft.com/office/powerpoint/2010/main">
    <mc:Choice Requires="p14">
      <p:transition spd="slow" p14:dur="2000" advTm="31178"/>
    </mc:Choice>
    <mc:Fallback xmlns="">
      <p:transition spd="slow" advTm="3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normAutofit fontScale="90000"/>
          </a:bodyPr>
          <a:lstStyle/>
          <a:p>
            <a:r>
              <a:rPr lang="en-US" dirty="0">
                <a:solidFill>
                  <a:srgbClr val="FF0000"/>
                </a:solidFill>
              </a:rPr>
              <a:t>NO</a:t>
            </a:r>
            <a:r>
              <a:rPr lang="en-US" dirty="0"/>
              <a:t> End-to-End Security If Zoom Server is Malicious</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34</a:t>
            </a:fld>
            <a:endParaRPr lang="de-DE" dirty="0"/>
          </a:p>
        </p:txBody>
      </p:sp>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9" y="1503134"/>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grpSp>
        <p:nvGrpSpPr>
          <p:cNvPr id="33" name="Group 32">
            <a:extLst>
              <a:ext uri="{FF2B5EF4-FFF2-40B4-BE49-F238E27FC236}">
                <a16:creationId xmlns:a16="http://schemas.microsoft.com/office/drawing/2014/main" id="{A91404BA-76DC-457E-D740-08C6868D7990}"/>
              </a:ext>
            </a:extLst>
          </p:cNvPr>
          <p:cNvGrpSpPr/>
          <p:nvPr/>
        </p:nvGrpSpPr>
        <p:grpSpPr>
          <a:xfrm>
            <a:off x="3980467" y="1765846"/>
            <a:ext cx="1271014" cy="347980"/>
            <a:chOff x="4162223" y="1765846"/>
            <a:chExt cx="1271014" cy="347980"/>
          </a:xfrm>
        </p:grpSpPr>
        <p:cxnSp>
          <p:nvCxnSpPr>
            <p:cNvPr id="24" name="Straight Arrow Connector 23">
              <a:extLst>
                <a:ext uri="{FF2B5EF4-FFF2-40B4-BE49-F238E27FC236}">
                  <a16:creationId xmlns:a16="http://schemas.microsoft.com/office/drawing/2014/main" id="{063D5EB6-AB1E-B41F-1B92-F55F09CB62CF}"/>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DD3631-E872-F75C-B2BF-C4428C719591}"/>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9"/>
                  <a:stretch>
                    <a:fillRect b="-3571"/>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2AE4AC-B84B-BD9A-A1AD-24175C54DF38}"/>
                  </a:ext>
                </a:extLst>
              </p:cNvPr>
              <p:cNvSpPr txBox="1"/>
              <p:nvPr/>
            </p:nvSpPr>
            <p:spPr>
              <a:xfrm>
                <a:off x="3077534" y="2182433"/>
                <a:ext cx="1802810" cy="523220"/>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30" name="TextBox 29">
                <a:extLst>
                  <a:ext uri="{FF2B5EF4-FFF2-40B4-BE49-F238E27FC236}">
                    <a16:creationId xmlns:a16="http://schemas.microsoft.com/office/drawing/2014/main" id="{172AE4AC-B84B-BD9A-A1AD-24175C54DF38}"/>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10"/>
                <a:stretch>
                  <a:fillRect l="-1399" t="-2326" b="-697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9B9CCB32-9333-D287-0D1E-F0B9C112516A}"/>
              </a:ext>
            </a:extLst>
          </p:cNvPr>
          <p:cNvGrpSpPr/>
          <p:nvPr/>
        </p:nvGrpSpPr>
        <p:grpSpPr>
          <a:xfrm>
            <a:off x="3980467" y="2504606"/>
            <a:ext cx="1271014" cy="307777"/>
            <a:chOff x="4162223" y="2617834"/>
            <a:chExt cx="1271014" cy="307777"/>
          </a:xfrm>
        </p:grpSpPr>
        <p:cxnSp>
          <p:nvCxnSpPr>
            <p:cNvPr id="31" name="Straight Arrow Connector 30">
              <a:extLst>
                <a:ext uri="{FF2B5EF4-FFF2-40B4-BE49-F238E27FC236}">
                  <a16:creationId xmlns:a16="http://schemas.microsoft.com/office/drawing/2014/main" id="{2EBA8BAA-EB38-A72A-DCA6-A8DDBD67BA7C}"/>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45A96C9-FADD-FAB8-465C-0B5C6E6DA3AE}"/>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m:oMathPara>
                  </a14:m>
                  <a:endParaRPr lang="en-US" sz="1400" dirty="0"/>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4CFEA827-40FD-81EB-9D30-624C442A71F8}"/>
              </a:ext>
            </a:extLst>
          </p:cNvPr>
          <p:cNvGrpSpPr/>
          <p:nvPr/>
        </p:nvGrpSpPr>
        <p:grpSpPr>
          <a:xfrm>
            <a:off x="3911140" y="278059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D3F15F0-E770-788A-75D1-B18B71D075E4}"/>
                  </a:ext>
                </a:extLst>
              </p:cNvPr>
              <p:cNvSpPr txBox="1"/>
              <p:nvPr/>
            </p:nvSpPr>
            <p:spPr>
              <a:xfrm>
                <a:off x="3071228" y="3196062"/>
                <a:ext cx="3329569" cy="523220"/>
              </a:xfrm>
              <a:prstGeom prst="rect">
                <a:avLst/>
              </a:prstGeom>
              <a:noFill/>
            </p:spPr>
            <p:txBody>
              <a:bodyPr wrap="square" rtlCol="0">
                <a:spAutoFit/>
              </a:bodyPr>
              <a:lstStyle/>
              <a:p>
                <a:r>
                  <a:rPr lang="en-US" sz="1400" dirty="0">
                    <a:latin typeface="Montserrat" pitchFamily="2" charset="77"/>
                  </a:rPr>
                  <a:t>generate per-group state</a:t>
                </a:r>
              </a:p>
              <a:p>
                <a:r>
                  <a:rPr lang="en-US" sz="1400" dirty="0">
                    <a:latin typeface="Montserrat" pitchFamily="2" charset="77"/>
                  </a:rPr>
                  <a:t>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1" name="TextBox 40">
                <a:extLst>
                  <a:ext uri="{FF2B5EF4-FFF2-40B4-BE49-F238E27FC236}">
                    <a16:creationId xmlns:a16="http://schemas.microsoft.com/office/drawing/2014/main" id="{AD3F15F0-E770-788A-75D1-B18B71D075E4}"/>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16"/>
                <a:stretch>
                  <a:fillRect l="-379" t="-2381" b="-119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C1089896-65BE-0737-3C2C-FEDF20A1DA6D}"/>
              </a:ext>
            </a:extLst>
          </p:cNvPr>
          <p:cNvGrpSpPr/>
          <p:nvPr/>
        </p:nvGrpSpPr>
        <p:grpSpPr>
          <a:xfrm>
            <a:off x="3980466" y="3681964"/>
            <a:ext cx="1274035" cy="344838"/>
            <a:chOff x="4159202" y="2617834"/>
            <a:chExt cx="1274035" cy="344838"/>
          </a:xfrm>
        </p:grpSpPr>
        <p:cxnSp>
          <p:nvCxnSpPr>
            <p:cNvPr id="43" name="Straight Arrow Connector 42">
              <a:extLst>
                <a:ext uri="{FF2B5EF4-FFF2-40B4-BE49-F238E27FC236}">
                  <a16:creationId xmlns:a16="http://schemas.microsoft.com/office/drawing/2014/main" id="{F0223ACF-3D86-C9E9-7A7F-66A0CA98FF90}"/>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4D857E-0490-15E2-B59B-EBB32F2CFF0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4" name="TextBox 43">
                  <a:extLst>
                    <a:ext uri="{FF2B5EF4-FFF2-40B4-BE49-F238E27FC236}">
                      <a16:creationId xmlns:a16="http://schemas.microsoft.com/office/drawing/2014/main" id="{B04D857E-0490-15E2-B59B-EBB32F2CFF0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17"/>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6810C7-9E75-E754-5AF2-5EB7BE855F43}"/>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latin typeface="Montserrat" pitchFamily="2" charset="77"/>
                  </a:rPr>
                  <a:t>store </a:t>
                </a:r>
                <a14:m>
                  <m:oMath xmlns:m="http://schemas.openxmlformats.org/officeDocument/2006/math">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8A6810C7-9E75-E754-5AF2-5EB7BE855F43}"/>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18"/>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75DD8E8-E83C-4236-FA8A-A14A90DCA9A2}"/>
                  </a:ext>
                </a:extLst>
              </p:cNvPr>
              <p:cNvSpPr txBox="1"/>
              <p:nvPr/>
            </p:nvSpPr>
            <p:spPr>
              <a:xfrm>
                <a:off x="5194594" y="3870171"/>
                <a:ext cx="1802810" cy="314702"/>
              </a:xfrm>
              <a:prstGeom prst="rect">
                <a:avLst/>
              </a:prstGeom>
              <a:noFill/>
            </p:spPr>
            <p:txBody>
              <a:bodyPr wrap="square" rtlCol="0">
                <a:spAutoFit/>
              </a:bodyPr>
              <a:lstStyle/>
              <a:p>
                <a:pPr algn="ctr"/>
                <a:r>
                  <a:rPr lang="en-US" sz="1400" b="1" i="0" strike="sngStrike" dirty="0">
                    <a:solidFill>
                      <a:srgbClr val="FF0000"/>
                    </a:solidFill>
                    <a:latin typeface="Montserrat" pitchFamily="2" charset="77"/>
                  </a:rPr>
                  <a:t>check </a:t>
                </a:r>
                <a14:m>
                  <m:oMath xmlns:m="http://schemas.openxmlformats.org/officeDocument/2006/math">
                    <m:r>
                      <a:rPr lang="en-US" sz="1400" b="1" i="1" strike="sngStrike" smtClean="0">
                        <a:solidFill>
                          <a:srgbClr val="FF0000"/>
                        </a:solidFill>
                        <a:latin typeface="Cambria Math" panose="02040503050406030204" pitchFamily="18" charset="0"/>
                      </a:rPr>
                      <m:t>𝒑𝒄</m:t>
                    </m:r>
                    <m:r>
                      <a:rPr lang="en-US" sz="1400" b="1" i="1" strike="sngStrike" smtClean="0">
                        <a:solidFill>
                          <a:srgbClr val="FF0000"/>
                        </a:solidFill>
                        <a:latin typeface="Cambria Math" panose="02040503050406030204" pitchFamily="18" charset="0"/>
                      </a:rPr>
                      <m:t>=</m:t>
                    </m:r>
                    <m:r>
                      <a:rPr lang="en-US" sz="1400" b="1" i="1" strike="sngStrike" smtClean="0">
                        <a:solidFill>
                          <a:srgbClr val="FF0000"/>
                        </a:solidFill>
                        <a:latin typeface="Cambria Math" panose="02040503050406030204" pitchFamily="18" charset="0"/>
                      </a:rPr>
                      <m:t>𝒑</m:t>
                    </m:r>
                    <m:sSup>
                      <m:sSupPr>
                        <m:ctrlPr>
                          <a:rPr lang="en-US" sz="1400" b="1" i="1" strike="sngStrike" smtClean="0">
                            <a:solidFill>
                              <a:srgbClr val="FF0000"/>
                            </a:solidFill>
                            <a:latin typeface="Cambria Math" panose="02040503050406030204" pitchFamily="18" charset="0"/>
                          </a:rPr>
                        </m:ctrlPr>
                      </m:sSupPr>
                      <m:e>
                        <m:r>
                          <a:rPr lang="en-US" sz="1400" b="1" i="1" strike="sngStrike" smtClean="0">
                            <a:solidFill>
                              <a:srgbClr val="FF0000"/>
                            </a:solidFill>
                            <a:latin typeface="Cambria Math" panose="02040503050406030204" pitchFamily="18" charset="0"/>
                          </a:rPr>
                          <m:t>𝒄</m:t>
                        </m:r>
                      </m:e>
                      <m:sup>
                        <m:r>
                          <a:rPr lang="en-US" sz="1400" b="1" i="1" strike="sngStrike" smtClean="0">
                            <a:solidFill>
                              <a:srgbClr val="FF0000"/>
                            </a:solidFill>
                            <a:latin typeface="Cambria Math" panose="02040503050406030204" pitchFamily="18" charset="0"/>
                          </a:rPr>
                          <m:t>𝒈𝒊𝒅</m:t>
                        </m:r>
                      </m:sup>
                    </m:sSup>
                  </m:oMath>
                </a14:m>
                <a:r>
                  <a:rPr lang="en-US" sz="1400" b="1" i="0" strike="sngStrike" dirty="0">
                    <a:solidFill>
                      <a:srgbClr val="FF0000"/>
                    </a:solidFill>
                    <a:latin typeface="Montserrat" pitchFamily="2" charset="77"/>
                  </a:rPr>
                  <a:t> </a:t>
                </a:r>
              </a:p>
            </p:txBody>
          </p:sp>
        </mc:Choice>
        <mc:Fallback xmlns="">
          <p:sp>
            <p:nvSpPr>
              <p:cNvPr id="47" name="TextBox 46">
                <a:extLst>
                  <a:ext uri="{FF2B5EF4-FFF2-40B4-BE49-F238E27FC236}">
                    <a16:creationId xmlns:a16="http://schemas.microsoft.com/office/drawing/2014/main" id="{675DD8E8-E83C-4236-FA8A-A14A90DCA9A2}"/>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19"/>
                <a:stretch>
                  <a:fillRect b="-19231"/>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489E0BE0-3059-FBCE-0461-09D590CF8083}"/>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pPr algn="r"/>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20"/>
                <a:stretch>
                  <a:fillRect t="-2381" b="-11905"/>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736080" y="3198888"/>
            <a:ext cx="2524867" cy="307777"/>
          </a:xfrm>
          <a:prstGeom prst="rect">
            <a:avLst/>
          </a:prstGeom>
          <a:noFill/>
        </p:spPr>
        <p:txBody>
          <a:bodyPr wrap="square" rtlCol="0">
            <a:spAutoFit/>
          </a:bodyPr>
          <a:lstStyle/>
          <a:p>
            <a:pPr algn="r"/>
            <a:r>
              <a:rPr lang="en-US" sz="1400" dirty="0">
                <a:latin typeface="Montserrat" pitchFamily="2" charset="77"/>
              </a:rPr>
              <a:t>generate per-group state</a:t>
            </a: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5888" y="3677450"/>
            <a:ext cx="1274035" cy="348172"/>
            <a:chOff x="4159202" y="2617834"/>
            <a:chExt cx="1274035" cy="348172"/>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481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1" i="1" smtClean="0">
                            <a:solidFill>
                              <a:srgbClr val="FF0000"/>
                            </a:solidFill>
                            <a:latin typeface="Cambria Math" panose="02040503050406030204" pitchFamily="18" charset="0"/>
                          </a:rPr>
                          <m:t>𝒑𝒄</m:t>
                        </m:r>
                        <m:r>
                          <a:rPr lang="en-US" sz="1400" b="1" i="1" smtClean="0">
                            <a:solidFill>
                              <a:srgbClr val="FF0000"/>
                            </a:solidFill>
                            <a:latin typeface="Cambria Math" panose="02040503050406030204" pitchFamily="18" charset="0"/>
                          </a:rPr>
                          <m:t>′,</m:t>
                        </m:r>
                        <m:sSubSup>
                          <m:sSubSupPr>
                            <m:ctrlPr>
                              <a:rPr lang="en-US"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𝒎</m:t>
                            </m:r>
                          </m:e>
                          <m:sub>
                            <m:r>
                              <a:rPr lang="en-US" sz="1400" b="1" i="0">
                                <a:solidFill>
                                  <a:srgbClr val="FF0000"/>
                                </a:solidFill>
                                <a:latin typeface="Cambria Math" panose="02040503050406030204" pitchFamily="18" charset="0"/>
                              </a:rPr>
                              <m:t>𝐑𝐞𝐠</m:t>
                            </m:r>
                          </m:sub>
                          <m:sup>
                            <m:r>
                              <a:rPr lang="en-US" sz="1400" b="1" i="1" smtClean="0">
                                <a:solidFill>
                                  <a:srgbClr val="FF0000"/>
                                </a:solidFill>
                                <a:latin typeface="Cambria Math" panose="02040503050406030204" pitchFamily="18" charset="0"/>
                              </a:rPr>
                              <m:t>𝒁</m:t>
                            </m:r>
                          </m:sup>
                        </m:sSubSup>
                        <m:r>
                          <a:rPr lang="en-US" sz="1400" b="0" i="1" smtClean="0">
                            <a:latin typeface="Cambria Math" panose="02040503050406030204" pitchFamily="18" charset="0"/>
                          </a:rPr>
                          <m:t>,…</m:t>
                        </m:r>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48172"/>
                </a:xfrm>
                <a:prstGeom prst="rect">
                  <a:avLst/>
                </a:prstGeom>
                <a:blipFill>
                  <a:blip r:embed="rId21"/>
                  <a:stretch>
                    <a:fillRect r="-6931" b="-3571"/>
                  </a:stretch>
                </a:blipFill>
              </p:spPr>
              <p:txBody>
                <a:bodyPr/>
                <a:lstStyle/>
                <a:p>
                  <a:r>
                    <a:rPr lang="en-US">
                      <a:noFill/>
                    </a:rPr>
                    <a:t> </a:t>
                  </a:r>
                </a:p>
              </p:txBody>
            </p:sp>
          </mc:Fallback>
        </mc:AlternateContent>
      </p:gr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58" name="Group 57">
            <a:extLst>
              <a:ext uri="{FF2B5EF4-FFF2-40B4-BE49-F238E27FC236}">
                <a16:creationId xmlns:a16="http://schemas.microsoft.com/office/drawing/2014/main" id="{B0CBCB31-8081-A9C4-C789-4F3B5831C14F}"/>
              </a:ext>
            </a:extLst>
          </p:cNvPr>
          <p:cNvGrpSpPr/>
          <p:nvPr/>
        </p:nvGrpSpPr>
        <p:grpSpPr>
          <a:xfrm>
            <a:off x="6966647" y="1735337"/>
            <a:ext cx="1271014" cy="347980"/>
            <a:chOff x="4162223" y="1765846"/>
            <a:chExt cx="1271014" cy="347980"/>
          </a:xfrm>
        </p:grpSpPr>
        <p:cxnSp>
          <p:nvCxnSpPr>
            <p:cNvPr id="59" name="Straight Arrow Connector 58">
              <a:extLst>
                <a:ext uri="{FF2B5EF4-FFF2-40B4-BE49-F238E27FC236}">
                  <a16:creationId xmlns:a16="http://schemas.microsoft.com/office/drawing/2014/main" id="{9120783F-2E57-35C4-A1EF-9ACEEA50689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0A432E7-CFF2-380A-C76C-36FA99DAB915}"/>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𝒎</m:t>
                            </m:r>
                          </m:e>
                          <m:sub>
                            <m:r>
                              <a:rPr lang="en-US" sz="1400" b="1" i="0">
                                <a:solidFill>
                                  <a:srgbClr val="FF0000"/>
                                </a:solidFill>
                                <a:latin typeface="Cambria Math" panose="02040503050406030204" pitchFamily="18" charset="0"/>
                              </a:rPr>
                              <m:t>𝐒𝐢𝐠𝐧𝐔𝐩</m:t>
                            </m:r>
                          </m:sub>
                          <m:sup>
                            <m:r>
                              <a:rPr lang="en-US" sz="1400" b="1" i="1" smtClean="0">
                                <a:solidFill>
                                  <a:srgbClr val="FF0000"/>
                                </a:solidFill>
                                <a:latin typeface="Cambria Math" panose="02040503050406030204" pitchFamily="18" charset="0"/>
                              </a:rPr>
                              <m:t>𝒁</m:t>
                            </m:r>
                          </m:sup>
                        </m:sSubSup>
                      </m:oMath>
                    </m:oMathPara>
                  </a14:m>
                  <a:endParaRPr lang="en-US" sz="1400" b="1" dirty="0">
                    <a:solidFill>
                      <a:srgbClr val="FF0000"/>
                    </a:solidFill>
                  </a:endParaRPr>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7534" y="4482709"/>
                <a:ext cx="3329569" cy="605743"/>
              </a:xfrm>
              <a:prstGeom prst="rect">
                <a:avLst/>
              </a:prstGeom>
              <a:noFill/>
            </p:spPr>
            <p:txBody>
              <a:bodyPr wrap="square" rtlCol="0">
                <a:spAutoFit/>
              </a:bodyPr>
              <a:lstStyle/>
              <a:p>
                <a:r>
                  <a:rPr lang="en-US" sz="1400" b="0" i="0" dirty="0">
                    <a:latin typeface="Montserrat" pitchFamily="2" charset="77"/>
                  </a:rPr>
                  <a:t>verify</a:t>
                </a:r>
                <a:r>
                  <a:rPr lang="zh-CN" altLang="en-US" sz="1400" b="0" i="0" dirty="0">
                    <a:latin typeface="Montserrat" pitchFamily="2" charset="77"/>
                  </a:rPr>
                  <a:t> </a:t>
                </a:r>
                <a14:m>
                  <m:oMath xmlns:m="http://schemas.openxmlformats.org/officeDocument/2006/math">
                    <m:sSubSup>
                      <m:sSubSupPr>
                        <m:ctrlPr>
                          <a:rPr lang="en-US"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𝒎</m:t>
                        </m:r>
                      </m:e>
                      <m:sub>
                        <m:r>
                          <a:rPr lang="en-US" sz="1400" b="1" i="0">
                            <a:solidFill>
                              <a:srgbClr val="FF0000"/>
                            </a:solidFill>
                            <a:latin typeface="Cambria Math" panose="02040503050406030204" pitchFamily="18" charset="0"/>
                          </a:rPr>
                          <m:t>𝐑𝐞𝐠</m:t>
                        </m:r>
                      </m:sub>
                      <m:sup>
                        <m:r>
                          <a:rPr lang="en-US" sz="1400" b="1" i="1" smtClean="0">
                            <a:solidFill>
                              <a:srgbClr val="FF0000"/>
                            </a:solidFill>
                            <a:latin typeface="Cambria Math" panose="02040503050406030204" pitchFamily="18" charset="0"/>
                          </a:rPr>
                          <m:t>𝒁</m:t>
                        </m:r>
                      </m:sup>
                    </m:sSubSup>
                  </m:oMath>
                </a14:m>
                <a:r>
                  <a:rPr lang="zh-CN" altLang="en-US" sz="1400" b="0" i="0" dirty="0">
                    <a:latin typeface="Montserrat" pitchFamily="2" charset="77"/>
                  </a:rPr>
                  <a:t> </a:t>
                </a:r>
                <a:r>
                  <a:rPr lang="en-US" sz="1400" b="0" i="0" dirty="0">
                    <a:latin typeface="Montserrat" pitchFamily="2" charset="77"/>
                  </a:rPr>
                  <a:t>using</a:t>
                </a:r>
                <a:r>
                  <a:rPr lang="zh-CN" altLang="en-US" sz="1400" b="0" i="0" dirty="0">
                    <a:latin typeface="Montserrat" pitchFamily="2" charset="77"/>
                  </a:rPr>
                  <a:t> </a:t>
                </a:r>
                <a14:m>
                  <m:oMath xmlns:m="http://schemas.openxmlformats.org/officeDocument/2006/math">
                    <m:sSubSup>
                      <m:sSubSupPr>
                        <m:ctrlPr>
                          <a:rPr lang="en-US"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𝒎</m:t>
                        </m:r>
                      </m:e>
                      <m:sub>
                        <m:r>
                          <a:rPr lang="en-US" sz="1400" b="1" i="0">
                            <a:solidFill>
                              <a:srgbClr val="FF0000"/>
                            </a:solidFill>
                            <a:latin typeface="Cambria Math" panose="02040503050406030204" pitchFamily="18" charset="0"/>
                          </a:rPr>
                          <m:t>𝐒𝐢𝐠𝐧𝐔𝐩</m:t>
                        </m:r>
                      </m:sub>
                      <m:sup>
                        <m:r>
                          <a:rPr lang="en-US" sz="1400" b="1" i="1" smtClean="0">
                            <a:solidFill>
                              <a:srgbClr val="FF0000"/>
                            </a:solidFill>
                            <a:latin typeface="Cambria Math" panose="02040503050406030204" pitchFamily="18" charset="0"/>
                          </a:rPr>
                          <m:t>𝒁</m:t>
                        </m:r>
                      </m:sup>
                    </m:sSubSup>
                  </m:oMath>
                </a14:m>
                <a:endParaRPr lang="en-US" sz="1400" b="1" i="0" dirty="0">
                  <a:latin typeface="Montserrat" pitchFamily="2" charset="77"/>
                </a:endParaRPr>
              </a:p>
              <a:p>
                <a:r>
                  <a:rPr lang="en-US" sz="1400" dirty="0">
                    <a:latin typeface="Montserrat" pitchFamily="2" charset="77"/>
                  </a:rPr>
                  <a:t>encrypt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𝒎</m:t>
                        </m:r>
                      </m:e>
                      <m:sub>
                        <m:r>
                          <a:rPr lang="en-US" sz="1400" b="1" i="0">
                            <a:solidFill>
                              <a:srgbClr val="FF0000"/>
                            </a:solidFill>
                            <a:latin typeface="Cambria Math" panose="02040503050406030204" pitchFamily="18" charset="0"/>
                          </a:rPr>
                          <m:t>𝐑𝐞𝐠</m:t>
                        </m:r>
                      </m:sub>
                      <m:sup>
                        <m:r>
                          <a:rPr lang="en-US" sz="1400" b="1" i="1" smtClean="0">
                            <a:solidFill>
                              <a:srgbClr val="FF0000"/>
                            </a:solidFill>
                            <a:latin typeface="Cambria Math" panose="02040503050406030204" pitchFamily="18" charset="0"/>
                          </a:rPr>
                          <m:t>𝒁</m:t>
                        </m:r>
                      </m:sup>
                    </m:sSubSup>
                  </m:oMath>
                </a14:m>
                <a:endParaRPr lang="en-US" sz="1400" b="1" dirty="0">
                  <a:latin typeface="Montserrat" pitchFamily="2" charset="77"/>
                </a:endParaRP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7534" y="4482709"/>
                <a:ext cx="3329569" cy="605743"/>
              </a:xfrm>
              <a:prstGeom prst="rect">
                <a:avLst/>
              </a:prstGeom>
              <a:blipFill>
                <a:blip r:embed="rId23"/>
                <a:stretch>
                  <a:fillRect l="-760" b="-6122"/>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4194787"/>
            <a:ext cx="1274035" cy="346890"/>
            <a:chOff x="4159202" y="2617834"/>
            <a:chExt cx="1274035" cy="346890"/>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𝒎</m:t>
                            </m:r>
                          </m:e>
                          <m:sub>
                            <m:r>
                              <a:rPr lang="en-US" sz="1400" b="1" i="0">
                                <a:solidFill>
                                  <a:srgbClr val="FF0000"/>
                                </a:solidFill>
                                <a:latin typeface="Cambria Math" panose="02040503050406030204" pitchFamily="18" charset="0"/>
                              </a:rPr>
                              <m:t>𝐒𝐢𝐠𝐧𝐔𝐩</m:t>
                            </m:r>
                          </m:sub>
                          <m:sup>
                            <m:r>
                              <a:rPr lang="en-US" sz="1400" b="1" i="1" smtClean="0">
                                <a:solidFill>
                                  <a:srgbClr val="FF0000"/>
                                </a:solidFill>
                                <a:latin typeface="Cambria Math" panose="02040503050406030204" pitchFamily="18" charset="0"/>
                              </a:rPr>
                              <m:t>𝒁</m:t>
                            </m:r>
                          </m:sup>
                        </m:sSubSup>
                        <m:r>
                          <a:rPr lang="en-US" sz="1400" b="1" i="1" smtClean="0">
                            <a:solidFill>
                              <a:srgbClr val="FF0000"/>
                            </a:solidFill>
                            <a:latin typeface="Cambria Math" panose="02040503050406030204" pitchFamily="18" charset="0"/>
                          </a:rPr>
                          <m:t>,</m:t>
                        </m:r>
                        <m:sSubSup>
                          <m:sSubSupPr>
                            <m:ctrlPr>
                              <a:rPr lang="en-US" sz="1400" b="1" i="1">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𝒎</m:t>
                            </m:r>
                          </m:e>
                          <m:sub>
                            <m:r>
                              <a:rPr lang="en-US" sz="1400" b="1" i="0">
                                <a:solidFill>
                                  <a:srgbClr val="FF0000"/>
                                </a:solidFill>
                                <a:latin typeface="Cambria Math" panose="02040503050406030204" pitchFamily="18" charset="0"/>
                              </a:rPr>
                              <m:t>𝐑𝐞𝐠</m:t>
                            </m:r>
                          </m:sub>
                          <m:sup>
                            <m:r>
                              <a:rPr lang="en-US" sz="1400" b="1" i="1" smtClean="0">
                                <a:solidFill>
                                  <a:srgbClr val="FF0000"/>
                                </a:solidFill>
                                <a:latin typeface="Cambria Math" panose="02040503050406030204" pitchFamily="18" charset="0"/>
                              </a:rPr>
                              <m:t>𝒁</m:t>
                            </m:r>
                          </m:sup>
                        </m:sSubSup>
                      </m:oMath>
                    </m:oMathPara>
                  </a14:m>
                  <a:endParaRPr lang="en-US" sz="1400" b="1" dirty="0">
                    <a:solidFill>
                      <a:srgbClr val="FF000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24"/>
                  <a:stretch>
                    <a:fillRect b="-3571"/>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EA6868E5-D6FF-1C17-CFD2-8DD45D7FE8D0}"/>
              </a:ext>
            </a:extLst>
          </p:cNvPr>
          <p:cNvGrpSpPr/>
          <p:nvPr/>
        </p:nvGrpSpPr>
        <p:grpSpPr>
          <a:xfrm>
            <a:off x="6932868" y="4198829"/>
            <a:ext cx="1274035" cy="347980"/>
            <a:chOff x="4159202" y="2617834"/>
            <a:chExt cx="1274035" cy="347980"/>
          </a:xfrm>
        </p:grpSpPr>
        <p:cxnSp>
          <p:nvCxnSpPr>
            <p:cNvPr id="71" name="Straight Arrow Connector 70">
              <a:extLst>
                <a:ext uri="{FF2B5EF4-FFF2-40B4-BE49-F238E27FC236}">
                  <a16:creationId xmlns:a16="http://schemas.microsoft.com/office/drawing/2014/main" id="{C362A3D2-26A0-E359-3147-3E75FE8683F6}"/>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1BACB4-DDAF-4F0C-AA18-DCCD89D6FC35}"/>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CB1BACB4-DDAF-4F0C-AA18-DCCD89D6FC35}"/>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5"/>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886951"/>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6F54F39-22E2-D76B-8EAA-5E9C3C483A98}"/>
                  </a:ext>
                </a:extLst>
              </p:cNvPr>
              <p:cNvSpPr txBox="1"/>
              <p:nvPr/>
            </p:nvSpPr>
            <p:spPr>
              <a:xfrm>
                <a:off x="5931378" y="4483491"/>
                <a:ext cx="3329569" cy="600485"/>
              </a:xfrm>
              <a:prstGeom prst="rect">
                <a:avLst/>
              </a:prstGeom>
              <a:noFill/>
            </p:spPr>
            <p:txBody>
              <a:bodyPr wrap="square" rtlCol="0">
                <a:spAutoFit/>
              </a:bodyPr>
              <a:lstStyle/>
              <a:p>
                <a:pPr algn="r"/>
                <a:r>
                  <a:rPr lang="en-US" sz="1400" dirty="0">
                    <a:latin typeface="Montserrat" pitchFamily="2" charset="77"/>
                  </a:rPr>
                  <a:t>verify</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𝐴</m:t>
                        </m:r>
                      </m:sup>
                    </m:sSubSup>
                  </m:oMath>
                </a14:m>
                <a:r>
                  <a:rPr lang="zh-CN" altLang="en-US" sz="1400" dirty="0">
                    <a:latin typeface="Montserrat" pitchFamily="2" charset="77"/>
                  </a:rPr>
                  <a:t> </a:t>
                </a:r>
                <a:r>
                  <a:rPr lang="en-US" sz="1400" dirty="0">
                    <a:latin typeface="Montserrat" pitchFamily="2" charset="77"/>
                  </a:rPr>
                  <a:t>using</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decrypt </a:t>
                </a:r>
                <a14:m>
                  <m:oMath xmlns:m="http://schemas.openxmlformats.org/officeDocument/2006/math">
                    <m:r>
                      <a:rPr lang="en-US" sz="1400" b="1" i="1" smtClean="0">
                        <a:solidFill>
                          <a:srgbClr val="FF0000"/>
                        </a:solidFill>
                        <a:latin typeface="Cambria Math" panose="02040503050406030204" pitchFamily="18" charset="0"/>
                      </a:rPr>
                      <m:t>𝒈𝒌</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p:txBody>
          </p:sp>
        </mc:Choice>
        <mc:Fallback xmlns="">
          <p:sp>
            <p:nvSpPr>
              <p:cNvPr id="77" name="TextBox 76">
                <a:extLst>
                  <a:ext uri="{FF2B5EF4-FFF2-40B4-BE49-F238E27FC236}">
                    <a16:creationId xmlns:a16="http://schemas.microsoft.com/office/drawing/2014/main" id="{A6F54F39-22E2-D76B-8EAA-5E9C3C483A98}"/>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27"/>
                <a:stretch>
                  <a:fillRect b="-4082"/>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88F0D5C-5562-2E83-B855-3C6A67ADBBFD}"/>
              </a:ext>
            </a:extLst>
          </p:cNvPr>
          <p:cNvSpPr txBox="1"/>
          <p:nvPr/>
        </p:nvSpPr>
        <p:spPr>
          <a:xfrm>
            <a:off x="2071423" y="5483524"/>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7535" y="5293925"/>
                <a:ext cx="2972688" cy="559192"/>
              </a:xfrm>
              <a:prstGeom prst="rect">
                <a:avLst/>
              </a:prstGeom>
              <a:noFill/>
            </p:spPr>
            <p:txBody>
              <a:bodyPr wrap="square" rtlCol="0">
                <a:spAutoFit/>
              </a:bodyPr>
              <a:lstStyle/>
              <a:p>
                <a:r>
                  <a:rPr lang="en-US" sz="1400" dirty="0">
                    <a:latin typeface="Montserrat" pitchFamily="2" charset="77"/>
                  </a:rPr>
                  <a:t>sample new group key </a:t>
                </a:r>
                <a14:m>
                  <m:oMath xmlns:m="http://schemas.openxmlformats.org/officeDocument/2006/math">
                    <m:r>
                      <a:rPr lang="en-US" sz="1400" i="1">
                        <a:latin typeface="Cambria Math" panose="02040503050406030204" pitchFamily="18" charset="0"/>
                      </a:rPr>
                      <m:t>𝑔𝑘</m:t>
                    </m:r>
                  </m:oMath>
                </a14:m>
                <a:endParaRPr lang="en-US" sz="1400" dirty="0">
                  <a:latin typeface="Montserrat" pitchFamily="2" charset="77"/>
                </a:endParaRPr>
              </a:p>
              <a:p>
                <a:r>
                  <a:rPr lang="en-US" sz="1400" dirty="0">
                    <a:latin typeface="Montserrat" pitchFamily="2" charset="77"/>
                  </a:rPr>
                  <a:t>encrypt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𝒎</m:t>
                        </m:r>
                      </m:e>
                      <m:sub>
                        <m:r>
                          <a:rPr lang="en-US" sz="1400" b="1" i="0">
                            <a:solidFill>
                              <a:srgbClr val="FF0000"/>
                            </a:solidFill>
                            <a:latin typeface="Cambria Math" panose="02040503050406030204" pitchFamily="18" charset="0"/>
                          </a:rPr>
                          <m:t>𝐑𝐞𝐠</m:t>
                        </m:r>
                      </m:sub>
                      <m:sup>
                        <m:r>
                          <a:rPr lang="en-US" sz="1400" b="1" i="1" smtClean="0">
                            <a:solidFill>
                              <a:srgbClr val="FF0000"/>
                            </a:solidFill>
                            <a:latin typeface="Cambria Math" panose="02040503050406030204" pitchFamily="18" charset="0"/>
                          </a:rPr>
                          <m:t>𝒁</m:t>
                        </m:r>
                      </m:sup>
                    </m:sSubSup>
                  </m:oMath>
                </a14:m>
                <a:endParaRPr lang="en-US" sz="1400" b="1" dirty="0">
                  <a:latin typeface="Montserrat" pitchFamily="2" charset="77"/>
                </a:endParaRP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7535" y="5293925"/>
                <a:ext cx="2972688" cy="559192"/>
              </a:xfrm>
              <a:prstGeom prst="rect">
                <a:avLst/>
              </a:prstGeom>
              <a:blipFill>
                <a:blip r:embed="rId28"/>
                <a:stretch>
                  <a:fillRect l="-851" b="-6667"/>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690387"/>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1B154C1-BEFD-CE50-FF4A-1F24CC3805FF}"/>
                  </a:ext>
                </a:extLst>
              </p:cNvPr>
              <p:cNvSpPr txBox="1"/>
              <p:nvPr/>
            </p:nvSpPr>
            <p:spPr>
              <a:xfrm>
                <a:off x="6288260" y="5336578"/>
                <a:ext cx="2972687" cy="560282"/>
              </a:xfrm>
              <a:prstGeom prst="rect">
                <a:avLst/>
              </a:prstGeom>
              <a:noFill/>
            </p:spPr>
            <p:txBody>
              <a:bodyPr wrap="square" rtlCol="0">
                <a:spAutoFit/>
              </a:bodyPr>
              <a:lstStyle/>
              <a:p>
                <a:pPr algn="r"/>
                <a:r>
                  <a:rPr lang="en-US" sz="1400" dirty="0">
                    <a:latin typeface="Montserrat" pitchFamily="2" charset="77"/>
                  </a:rPr>
                  <a:t>decrypt </a:t>
                </a:r>
                <a14:m>
                  <m:oMath xmlns:m="http://schemas.openxmlformats.org/officeDocument/2006/math">
                    <m:r>
                      <a:rPr lang="en-US" sz="1400" b="1" i="1" smtClean="0">
                        <a:solidFill>
                          <a:srgbClr val="FF0000"/>
                        </a:solidFill>
                        <a:latin typeface="Cambria Math" panose="02040503050406030204" pitchFamily="18" charset="0"/>
                      </a:rPr>
                      <m:t>𝒈𝒌</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update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a:t>
                </a:r>
              </a:p>
            </p:txBody>
          </p:sp>
        </mc:Choice>
        <mc:Fallback xmlns="">
          <p:sp>
            <p:nvSpPr>
              <p:cNvPr id="86" name="TextBox 85">
                <a:extLst>
                  <a:ext uri="{FF2B5EF4-FFF2-40B4-BE49-F238E27FC236}">
                    <a16:creationId xmlns:a16="http://schemas.microsoft.com/office/drawing/2014/main" id="{C1B154C1-BEFD-CE50-FF4A-1F24CC3805FF}"/>
                  </a:ext>
                </a:extLst>
              </p:cNvPr>
              <p:cNvSpPr txBox="1">
                <a:spLocks noRot="1" noChangeAspect="1" noMove="1" noResize="1" noEditPoints="1" noAdjustHandles="1" noChangeArrowheads="1" noChangeShapeType="1" noTextEdit="1"/>
              </p:cNvSpPr>
              <p:nvPr/>
            </p:nvSpPr>
            <p:spPr>
              <a:xfrm>
                <a:off x="6288260" y="5336578"/>
                <a:ext cx="2972687" cy="560282"/>
              </a:xfrm>
              <a:prstGeom prst="rect">
                <a:avLst/>
              </a:prstGeom>
              <a:blipFill>
                <a:blip r:embed="rId30"/>
                <a:stretch>
                  <a:fillRect b="-8889"/>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8FF2DBF9-FFDA-F7A3-41D1-0F379EB0D91D}"/>
              </a:ext>
            </a:extLst>
          </p:cNvPr>
          <p:cNvCxnSpPr/>
          <p:nvPr/>
        </p:nvCxnSpPr>
        <p:spPr>
          <a:xfrm>
            <a:off x="2190307" y="6168430"/>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6EB8CB-BE9C-F16C-BA9F-6C3CBB69DD1B}"/>
              </a:ext>
            </a:extLst>
          </p:cNvPr>
          <p:cNvSpPr txBox="1"/>
          <p:nvPr/>
        </p:nvSpPr>
        <p:spPr>
          <a:xfrm>
            <a:off x="2083445"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15FC55-6840-282C-D5AD-92084E63A31A}"/>
                  </a:ext>
                </a:extLst>
              </p:cNvPr>
              <p:cNvSpPr txBox="1"/>
              <p:nvPr/>
            </p:nvSpPr>
            <p:spPr>
              <a:xfrm>
                <a:off x="3079265" y="6258106"/>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7" name="TextBox 6">
                <a:extLst>
                  <a:ext uri="{FF2B5EF4-FFF2-40B4-BE49-F238E27FC236}">
                    <a16:creationId xmlns:a16="http://schemas.microsoft.com/office/drawing/2014/main" id="{C515FC55-6840-282C-D5AD-92084E63A31A}"/>
                  </a:ext>
                </a:extLst>
              </p:cNvPr>
              <p:cNvSpPr txBox="1">
                <a:spLocks noRot="1" noChangeAspect="1" noMove="1" noResize="1" noEditPoints="1" noAdjustHandles="1" noChangeArrowheads="1" noChangeShapeType="1" noTextEdit="1"/>
              </p:cNvSpPr>
              <p:nvPr/>
            </p:nvSpPr>
            <p:spPr>
              <a:xfrm>
                <a:off x="3079265" y="6258106"/>
                <a:ext cx="3098428" cy="307777"/>
              </a:xfrm>
              <a:prstGeom prst="rect">
                <a:avLst/>
              </a:prstGeom>
              <a:blipFill>
                <a:blip r:embed="rId31"/>
                <a:stretch>
                  <a:fillRect l="-81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3F7AC2-6E61-F188-1A57-56C5B0D8EEDD}"/>
                  </a:ext>
                </a:extLst>
              </p:cNvPr>
              <p:cNvSpPr txBox="1"/>
              <p:nvPr/>
            </p:nvSpPr>
            <p:spPr>
              <a:xfrm>
                <a:off x="6050223" y="6258106"/>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 name="TextBox 7">
                <a:extLst>
                  <a:ext uri="{FF2B5EF4-FFF2-40B4-BE49-F238E27FC236}">
                    <a16:creationId xmlns:a16="http://schemas.microsoft.com/office/drawing/2014/main" id="{A93F7AC2-6E61-F188-1A57-56C5B0D8EEDD}"/>
                  </a:ext>
                </a:extLst>
              </p:cNvPr>
              <p:cNvSpPr txBox="1">
                <a:spLocks noRot="1" noChangeAspect="1" noMove="1" noResize="1" noEditPoints="1" noAdjustHandles="1" noChangeArrowheads="1" noChangeShapeType="1" noTextEdit="1"/>
              </p:cNvSpPr>
              <p:nvPr/>
            </p:nvSpPr>
            <p:spPr>
              <a:xfrm>
                <a:off x="6050223" y="6258106"/>
                <a:ext cx="3210724" cy="307777"/>
              </a:xfrm>
              <a:prstGeom prst="rect">
                <a:avLst/>
              </a:prstGeom>
              <a:blipFill>
                <a:blip r:embed="rId32"/>
                <a:stretch>
                  <a:fillRect b="-20000"/>
                </a:stretch>
              </a:blipFill>
            </p:spPr>
            <p:txBody>
              <a:bodyPr/>
              <a:lstStyle/>
              <a:p>
                <a:r>
                  <a:rPr lang="en-US">
                    <a:noFill/>
                  </a:rPr>
                  <a:t> </a:t>
                </a:r>
              </a:p>
            </p:txBody>
          </p:sp>
        </mc:Fallback>
      </mc:AlternateContent>
      <p:pic>
        <p:nvPicPr>
          <p:cNvPr id="6" name="Graphic 5" descr="Devil face with solid fill with solid fill">
            <a:extLst>
              <a:ext uri="{FF2B5EF4-FFF2-40B4-BE49-F238E27FC236}">
                <a16:creationId xmlns:a16="http://schemas.microsoft.com/office/drawing/2014/main" id="{70DD2133-BB0A-F117-1AC4-55E8E478C03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117688" y="843662"/>
            <a:ext cx="582202" cy="582202"/>
          </a:xfrm>
          <a:prstGeom prst="rect">
            <a:avLst/>
          </a:prstGeom>
        </p:spPr>
      </p:pic>
      <p:pic>
        <p:nvPicPr>
          <p:cNvPr id="11" name="Graphic 10" descr="Devil face with solid fill with solid fill">
            <a:extLst>
              <a:ext uri="{FF2B5EF4-FFF2-40B4-BE49-F238E27FC236}">
                <a16:creationId xmlns:a16="http://schemas.microsoft.com/office/drawing/2014/main" id="{4D64FC85-FCBE-2E6D-2D52-03B81519778B}"/>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759122" y="829706"/>
            <a:ext cx="582202" cy="582202"/>
          </a:xfrm>
          <a:prstGeom prst="rect">
            <a:avLst/>
          </a:prstGeom>
        </p:spPr>
      </p:pic>
      <p:pic>
        <p:nvPicPr>
          <p:cNvPr id="12" name="Picture 11" descr="A screenshot of a phone&#10;&#10;Description automatically generated">
            <a:extLst>
              <a:ext uri="{FF2B5EF4-FFF2-40B4-BE49-F238E27FC236}">
                <a16:creationId xmlns:a16="http://schemas.microsoft.com/office/drawing/2014/main" id="{05E65A50-0DC8-58ED-2728-F20EC66ECACF}"/>
              </a:ext>
            </a:extLst>
          </p:cNvPr>
          <p:cNvPicPr>
            <a:picLocks noChangeAspect="1"/>
          </p:cNvPicPr>
          <p:nvPr/>
        </p:nvPicPr>
        <p:blipFill rotWithShape="1">
          <a:blip r:embed="rId35"/>
          <a:srcRect t="5582" b="61009"/>
          <a:stretch/>
        </p:blipFill>
        <p:spPr>
          <a:xfrm>
            <a:off x="9356347" y="1722980"/>
            <a:ext cx="2841432" cy="2054524"/>
          </a:xfrm>
          <a:prstGeom prst="rect">
            <a:avLst/>
          </a:prstGeom>
          <a:effectLst>
            <a:glow rad="101600">
              <a:schemeClr val="accent2">
                <a:satMod val="175000"/>
                <a:alpha val="40000"/>
              </a:schemeClr>
            </a:glow>
          </a:effectLst>
        </p:spPr>
      </p:pic>
      <p:pic>
        <p:nvPicPr>
          <p:cNvPr id="9" name="Picture 4" descr="American Friends of Tel Aviv University - YouTube">
            <a:extLst>
              <a:ext uri="{FF2B5EF4-FFF2-40B4-BE49-F238E27FC236}">
                <a16:creationId xmlns:a16="http://schemas.microsoft.com/office/drawing/2014/main" id="{D5F98DA5-1126-41A4-1665-15B12DBA91E7}"/>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extLst>
              <a:ext uri="{FF2B5EF4-FFF2-40B4-BE49-F238E27FC236}">
                <a16:creationId xmlns:a16="http://schemas.microsoft.com/office/drawing/2014/main" id="{89CB8E07-C961-49FC-A943-D6193C226601}"/>
              </a:ext>
            </a:extLst>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90006897"/>
      </p:ext>
    </p:extLst>
  </p:cSld>
  <p:clrMapOvr>
    <a:masterClrMapping/>
  </p:clrMapOvr>
  <mc:AlternateContent xmlns:mc="http://schemas.openxmlformats.org/markup-compatibility/2006" xmlns:p14="http://schemas.microsoft.com/office/powerpoint/2010/main">
    <mc:Choice Requires="p14">
      <p:transition spd="slow" p14:dur="2000" advTm="41418"/>
    </mc:Choice>
    <mc:Fallback xmlns="">
      <p:transition spd="slow" advTm="4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C58B-D730-3E63-25D6-233FEBD1006F}"/>
              </a:ext>
            </a:extLst>
          </p:cNvPr>
          <p:cNvSpPr>
            <a:spLocks noGrp="1"/>
          </p:cNvSpPr>
          <p:nvPr>
            <p:ph type="title"/>
          </p:nvPr>
        </p:nvSpPr>
        <p:spPr>
          <a:xfrm>
            <a:off x="1869439" y="180000"/>
            <a:ext cx="10133507" cy="540000"/>
          </a:xfrm>
        </p:spPr>
        <p:txBody>
          <a:bodyPr>
            <a:noAutofit/>
          </a:bodyPr>
          <a:lstStyle/>
          <a:p>
            <a:r>
              <a:rPr lang="en-US" sz="2500" dirty="0"/>
              <a:t>Our Solution: Password-Protected (PP) Transformation</a:t>
            </a:r>
          </a:p>
        </p:txBody>
      </p:sp>
      <p:sp>
        <p:nvSpPr>
          <p:cNvPr id="4" name="Slide Number Placeholder 3">
            <a:extLst>
              <a:ext uri="{FF2B5EF4-FFF2-40B4-BE49-F238E27FC236}">
                <a16:creationId xmlns:a16="http://schemas.microsoft.com/office/drawing/2014/main" id="{F6BE6879-7B6D-B493-EBB4-4304E02395AC}"/>
              </a:ext>
            </a:extLst>
          </p:cNvPr>
          <p:cNvSpPr>
            <a:spLocks noGrp="1"/>
          </p:cNvSpPr>
          <p:nvPr>
            <p:ph type="sldNum" sz="quarter" idx="11"/>
          </p:nvPr>
        </p:nvSpPr>
        <p:spPr/>
        <p:txBody>
          <a:bodyPr/>
          <a:lstStyle/>
          <a:p>
            <a:fld id="{52689698-0BB7-BE4D-A8C0-0C9B085F3959}" type="slidenum">
              <a:rPr lang="de-DE" smtClean="0"/>
              <a:pPr/>
              <a:t>35</a:t>
            </a:fld>
            <a:endParaRPr lang="de-DE" dirty="0"/>
          </a:p>
        </p:txBody>
      </p:sp>
      <p:sp>
        <p:nvSpPr>
          <p:cNvPr id="5" name="Text Placeholder 4">
            <a:extLst>
              <a:ext uri="{FF2B5EF4-FFF2-40B4-BE49-F238E27FC236}">
                <a16:creationId xmlns:a16="http://schemas.microsoft.com/office/drawing/2014/main" id="{BB1E9CF8-3174-9528-9D33-52A2B861DE09}"/>
              </a:ext>
            </a:extLst>
          </p:cNvPr>
          <p:cNvSpPr>
            <a:spLocks noGrp="1"/>
          </p:cNvSpPr>
          <p:nvPr>
            <p:ph type="body" sz="quarter" idx="12"/>
          </p:nvPr>
        </p:nvSpPr>
        <p:spPr>
          <a:xfrm>
            <a:off x="594360" y="1090799"/>
            <a:ext cx="11508739" cy="5337917"/>
          </a:xfrm>
        </p:spPr>
        <p:txBody>
          <a:bodyPr>
            <a:normAutofit/>
          </a:bodyPr>
          <a:lstStyle/>
          <a:p>
            <a:r>
              <a:rPr lang="en-US" dirty="0"/>
              <a:t>Goals: </a:t>
            </a:r>
          </a:p>
          <a:p>
            <a:pPr lvl="1"/>
            <a:r>
              <a:rPr lang="en-US" b="1" dirty="0"/>
              <a:t>Generality:</a:t>
            </a:r>
            <a:r>
              <a:rPr lang="en-US" dirty="0"/>
              <a:t> Improve the security of any </a:t>
            </a:r>
            <a:r>
              <a:rPr lang="en-US" i="1" u="sng" dirty="0"/>
              <a:t>Zoom-like</a:t>
            </a:r>
            <a:r>
              <a:rPr lang="en-US" dirty="0"/>
              <a:t> protocol</a:t>
            </a:r>
          </a:p>
          <a:p>
            <a:pPr lvl="1"/>
            <a:r>
              <a:rPr lang="en-US" b="1" dirty="0"/>
              <a:t>No Additional Security Elements:</a:t>
            </a:r>
            <a:r>
              <a:rPr lang="en-US" dirty="0"/>
              <a:t> by </a:t>
            </a:r>
            <a:r>
              <a:rPr lang="en-US" i="1" u="sng" dirty="0"/>
              <a:t>using passcodes in a better way</a:t>
            </a:r>
            <a:r>
              <a:rPr lang="en-US" dirty="0"/>
              <a:t>.</a:t>
            </a:r>
          </a:p>
          <a:p>
            <a:pPr marL="0" indent="0">
              <a:buNone/>
            </a:pPr>
            <a:r>
              <a:rPr lang="en-US" dirty="0"/>
              <a:t>To achieve this, we need two primitives: PAKE and AEAD.</a:t>
            </a:r>
          </a:p>
        </p:txBody>
      </p:sp>
      <p:pic>
        <p:nvPicPr>
          <p:cNvPr id="3" name="Picture 4" descr="American Friends of Tel Aviv University - YouTube">
            <a:extLst>
              <a:ext uri="{FF2B5EF4-FFF2-40B4-BE49-F238E27FC236}">
                <a16:creationId xmlns:a16="http://schemas.microsoft.com/office/drawing/2014/main" id="{8B3E88E9-80D6-2E88-DD79-C5EBF5BAD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051F3A0E-033B-5E73-10B0-50F7991F61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43969529"/>
      </p:ext>
    </p:extLst>
  </p:cSld>
  <p:clrMapOvr>
    <a:masterClrMapping/>
  </p:clrMapOvr>
  <mc:AlternateContent xmlns:mc="http://schemas.openxmlformats.org/markup-compatibility/2006" xmlns:p14="http://schemas.microsoft.com/office/powerpoint/2010/main">
    <mc:Choice Requires="p14">
      <p:transition spd="slow" p14:dur="2000" advTm="25301"/>
    </mc:Choice>
    <mc:Fallback xmlns="">
      <p:transition spd="slow" advTm="2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C58B-D730-3E63-25D6-233FEBD1006F}"/>
              </a:ext>
            </a:extLst>
          </p:cNvPr>
          <p:cNvSpPr>
            <a:spLocks noGrp="1"/>
          </p:cNvSpPr>
          <p:nvPr>
            <p:ph type="title"/>
          </p:nvPr>
        </p:nvSpPr>
        <p:spPr>
          <a:xfrm>
            <a:off x="1869439" y="180000"/>
            <a:ext cx="10039026" cy="540000"/>
          </a:xfrm>
        </p:spPr>
        <p:txBody>
          <a:bodyPr>
            <a:noAutofit/>
          </a:bodyPr>
          <a:lstStyle/>
          <a:p>
            <a:r>
              <a:rPr lang="en-US" sz="2500" dirty="0"/>
              <a:t>Our Solution: Password-Protected (PP) Transformation</a:t>
            </a:r>
          </a:p>
        </p:txBody>
      </p:sp>
      <p:sp>
        <p:nvSpPr>
          <p:cNvPr id="4" name="Slide Number Placeholder 3">
            <a:extLst>
              <a:ext uri="{FF2B5EF4-FFF2-40B4-BE49-F238E27FC236}">
                <a16:creationId xmlns:a16="http://schemas.microsoft.com/office/drawing/2014/main" id="{F6BE6879-7B6D-B493-EBB4-4304E02395AC}"/>
              </a:ext>
            </a:extLst>
          </p:cNvPr>
          <p:cNvSpPr>
            <a:spLocks noGrp="1"/>
          </p:cNvSpPr>
          <p:nvPr>
            <p:ph type="sldNum" sz="quarter" idx="11"/>
          </p:nvPr>
        </p:nvSpPr>
        <p:spPr/>
        <p:txBody>
          <a:bodyPr/>
          <a:lstStyle/>
          <a:p>
            <a:fld id="{52689698-0BB7-BE4D-A8C0-0C9B085F3959}" type="slidenum">
              <a:rPr lang="de-DE" smtClean="0"/>
              <a:pPr/>
              <a:t>36</a:t>
            </a:fld>
            <a:endParaRPr lang="de-DE" dirty="0"/>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BB1E9CF8-3174-9528-9D33-52A2B861DE09}"/>
                  </a:ext>
                </a:extLst>
              </p:cNvPr>
              <p:cNvSpPr>
                <a:spLocks noGrp="1"/>
              </p:cNvSpPr>
              <p:nvPr>
                <p:ph type="body" sz="quarter" idx="12"/>
              </p:nvPr>
            </p:nvSpPr>
            <p:spPr>
              <a:xfrm>
                <a:off x="594361" y="1090800"/>
                <a:ext cx="11314104" cy="3693046"/>
              </a:xfrm>
            </p:spPr>
            <p:txBody>
              <a:bodyPr>
                <a:normAutofit/>
              </a:bodyPr>
              <a:lstStyle/>
              <a:p>
                <a:r>
                  <a:rPr lang="en-US" dirty="0"/>
                  <a:t>Goals: </a:t>
                </a:r>
              </a:p>
              <a:p>
                <a:pPr lvl="1"/>
                <a:r>
                  <a:rPr lang="en-US" b="1" dirty="0"/>
                  <a:t>Generality:</a:t>
                </a:r>
                <a:r>
                  <a:rPr lang="en-US" dirty="0"/>
                  <a:t> Improve the security of any </a:t>
                </a:r>
                <a:r>
                  <a:rPr lang="en-US" i="1" u="sng" dirty="0"/>
                  <a:t>Zoom-like</a:t>
                </a:r>
                <a:r>
                  <a:rPr lang="en-US" dirty="0"/>
                  <a:t> protocol</a:t>
                </a:r>
              </a:p>
              <a:p>
                <a:pPr lvl="1"/>
                <a:r>
                  <a:rPr lang="en-US" b="1" dirty="0"/>
                  <a:t>No Additional Security Elements:</a:t>
                </a:r>
                <a:r>
                  <a:rPr lang="en-US" dirty="0"/>
                  <a:t> by </a:t>
                </a:r>
                <a:r>
                  <a:rPr lang="en-US" i="1" u="sng" dirty="0"/>
                  <a:t>using passcodes in a better way</a:t>
                </a:r>
                <a:r>
                  <a:rPr lang="en-US" dirty="0"/>
                  <a:t>.</a:t>
                </a:r>
              </a:p>
              <a:p>
                <a:pPr marL="0" indent="0">
                  <a:buNone/>
                </a:pPr>
                <a:r>
                  <a:rPr lang="en-US" dirty="0"/>
                  <a:t>To achieve this, we need two primitives: PAKE and AEAD.</a:t>
                </a:r>
              </a:p>
              <a:p>
                <a:pPr marL="0" indent="0">
                  <a:buNone/>
                </a:pPr>
                <a:endParaRPr lang="en-US" dirty="0"/>
              </a:p>
              <a:p>
                <a:r>
                  <a:rPr lang="en-US" dirty="0"/>
                  <a:t>Password-Authenticated Key Exchange (PAKE)</a:t>
                </a:r>
              </a:p>
              <a:p>
                <a:pPr lvl="1"/>
                <a:r>
                  <a:rPr lang="en-US" dirty="0"/>
                  <a:t>Exchange high-entropy keys </a:t>
                </a:r>
                <a14:m>
                  <m:oMath xmlns:m="http://schemas.openxmlformats.org/officeDocument/2006/math">
                    <m:r>
                      <a:rPr lang="en-US" b="0" i="1" smtClean="0">
                        <a:latin typeface="Cambria Math" panose="02040503050406030204" pitchFamily="18" charset="0"/>
                      </a:rPr>
                      <m:t>𝑘</m:t>
                    </m:r>
                  </m:oMath>
                </a14:m>
                <a:r>
                  <a:rPr lang="en-US" dirty="0"/>
                  <a:t> by using a shared low-entropy password </a:t>
                </a:r>
                <a14:m>
                  <m:oMath xmlns:m="http://schemas.openxmlformats.org/officeDocument/2006/math">
                    <m:r>
                      <a:rPr lang="en-US" b="0" i="1" smtClean="0">
                        <a:latin typeface="Cambria Math" panose="02040503050406030204" pitchFamily="18" charset="0"/>
                      </a:rPr>
                      <m:t>𝑝𝑤</m:t>
                    </m:r>
                  </m:oMath>
                </a14:m>
                <a:endParaRPr lang="en-US" dirty="0"/>
              </a:p>
              <a:p>
                <a:pPr lvl="1"/>
                <a:r>
                  <a:rPr lang="en-US" dirty="0"/>
                  <a:t>2-round Instantiations: </a:t>
                </a:r>
                <a:r>
                  <a:rPr lang="en-US" dirty="0" err="1"/>
                  <a:t>CPace</a:t>
                </a:r>
                <a:r>
                  <a:rPr lang="en-US" dirty="0"/>
                  <a:t> [HL19] or SPAKE2 [AP05] </a:t>
                </a:r>
              </a:p>
            </p:txBody>
          </p:sp>
        </mc:Choice>
        <mc:Fallback xmlns="">
          <p:sp>
            <p:nvSpPr>
              <p:cNvPr id="5" name="Text Placeholder 4">
                <a:extLst>
                  <a:ext uri="{FF2B5EF4-FFF2-40B4-BE49-F238E27FC236}">
                    <a16:creationId xmlns:a16="http://schemas.microsoft.com/office/drawing/2014/main" id="{BB1E9CF8-3174-9528-9D33-52A2B861DE09}"/>
                  </a:ext>
                </a:extLst>
              </p:cNvPr>
              <p:cNvSpPr>
                <a:spLocks noGrp="1" noRot="1" noChangeAspect="1" noMove="1" noResize="1" noEditPoints="1" noAdjustHandles="1" noChangeArrowheads="1" noChangeShapeType="1" noTextEdit="1"/>
              </p:cNvSpPr>
              <p:nvPr>
                <p:ph type="body" sz="quarter" idx="12"/>
              </p:nvPr>
            </p:nvSpPr>
            <p:spPr>
              <a:xfrm>
                <a:off x="594361" y="1090800"/>
                <a:ext cx="11314104" cy="3693046"/>
              </a:xfrm>
              <a:blipFill>
                <a:blip r:embed="rId5"/>
                <a:stretch>
                  <a:fillRect l="-673" t="-68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E503C0E1-829B-21E6-B302-1AFFE7A7FB70}"/>
              </a:ext>
            </a:extLst>
          </p:cNvPr>
          <p:cNvGrpSpPr/>
          <p:nvPr/>
        </p:nvGrpSpPr>
        <p:grpSpPr>
          <a:xfrm>
            <a:off x="3566517" y="4992495"/>
            <a:ext cx="5058967" cy="1051956"/>
            <a:chOff x="6112894" y="4992495"/>
            <a:chExt cx="5058967" cy="1051956"/>
          </a:xfrm>
        </p:grpSpPr>
        <p:pic>
          <p:nvPicPr>
            <p:cNvPr id="14" name="Graphic 13" descr="Female Profile outline">
              <a:extLst>
                <a:ext uri="{FF2B5EF4-FFF2-40B4-BE49-F238E27FC236}">
                  <a16:creationId xmlns:a16="http://schemas.microsoft.com/office/drawing/2014/main" id="{38E8C9D2-7686-9F38-A824-E3580774A4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1487" y="4992495"/>
              <a:ext cx="788208" cy="788208"/>
            </a:xfrm>
            <a:prstGeom prst="rect">
              <a:avLst/>
            </a:prstGeom>
          </p:spPr>
        </p:pic>
        <p:pic>
          <p:nvPicPr>
            <p:cNvPr id="15" name="Graphic 14" descr="Male profile outline">
              <a:extLst>
                <a:ext uri="{FF2B5EF4-FFF2-40B4-BE49-F238E27FC236}">
                  <a16:creationId xmlns:a16="http://schemas.microsoft.com/office/drawing/2014/main" id="{84F277DD-12AF-5210-20F6-2B417B67B3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18074" y="4992495"/>
              <a:ext cx="782802" cy="782802"/>
            </a:xfrm>
            <a:prstGeom prst="rect">
              <a:avLst/>
            </a:prstGeom>
          </p:spPr>
        </p:pic>
        <p:pic>
          <p:nvPicPr>
            <p:cNvPr id="20" name="Graphic 19" descr="Devil face with solid fill with solid fill">
              <a:extLst>
                <a:ext uri="{FF2B5EF4-FFF2-40B4-BE49-F238E27FC236}">
                  <a16:creationId xmlns:a16="http://schemas.microsoft.com/office/drawing/2014/main" id="{B78989B2-2475-31C7-5C9F-B3CED2CB19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87783" y="5092795"/>
              <a:ext cx="582202" cy="582202"/>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1C3071E-0A09-309A-2B41-F4EF88740FEE}"/>
                    </a:ext>
                  </a:extLst>
                </p:cNvPr>
                <p:cNvSpPr txBox="1"/>
                <p:nvPr/>
              </p:nvSpPr>
              <p:spPr>
                <a:xfrm>
                  <a:off x="6112894" y="5197315"/>
                  <a:ext cx="43859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𝑝𝑤</m:t>
                        </m:r>
                      </m:oMath>
                    </m:oMathPara>
                  </a14:m>
                  <a:endParaRPr lang="en-US" dirty="0"/>
                </a:p>
              </p:txBody>
            </p:sp>
          </mc:Choice>
          <mc:Fallback xmlns="">
            <p:sp>
              <p:nvSpPr>
                <p:cNvPr id="43" name="TextBox 42">
                  <a:extLst>
                    <a:ext uri="{FF2B5EF4-FFF2-40B4-BE49-F238E27FC236}">
                      <a16:creationId xmlns:a16="http://schemas.microsoft.com/office/drawing/2014/main" id="{D1C3071E-0A09-309A-2B41-F4EF88740FEE}"/>
                    </a:ext>
                  </a:extLst>
                </p:cNvPr>
                <p:cNvSpPr txBox="1">
                  <a:spLocks noRot="1" noChangeAspect="1" noMove="1" noResize="1" noEditPoints="1" noAdjustHandles="1" noChangeArrowheads="1" noChangeShapeType="1" noTextEdit="1"/>
                </p:cNvSpPr>
                <p:nvPr/>
              </p:nvSpPr>
              <p:spPr>
                <a:xfrm>
                  <a:off x="6112894" y="5197315"/>
                  <a:ext cx="438593" cy="369332"/>
                </a:xfrm>
                <a:prstGeom prst="rect">
                  <a:avLst/>
                </a:prstGeom>
                <a:blipFill>
                  <a:blip r:embed="rId12"/>
                  <a:stretch>
                    <a:fillRect r="-833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84C326D-995D-0CA2-AD8B-1127B43A81FB}"/>
                    </a:ext>
                  </a:extLst>
                </p:cNvPr>
                <p:cNvSpPr txBox="1"/>
                <p:nvPr/>
              </p:nvSpPr>
              <p:spPr>
                <a:xfrm>
                  <a:off x="10733268" y="5188789"/>
                  <a:ext cx="43859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𝑝𝑤</m:t>
                        </m:r>
                      </m:oMath>
                    </m:oMathPara>
                  </a14:m>
                  <a:endParaRPr lang="en-US" dirty="0"/>
                </a:p>
              </p:txBody>
            </p:sp>
          </mc:Choice>
          <mc:Fallback xmlns="">
            <p:sp>
              <p:nvSpPr>
                <p:cNvPr id="44" name="TextBox 43">
                  <a:extLst>
                    <a:ext uri="{FF2B5EF4-FFF2-40B4-BE49-F238E27FC236}">
                      <a16:creationId xmlns:a16="http://schemas.microsoft.com/office/drawing/2014/main" id="{584C326D-995D-0CA2-AD8B-1127B43A81FB}"/>
                    </a:ext>
                  </a:extLst>
                </p:cNvPr>
                <p:cNvSpPr txBox="1">
                  <a:spLocks noRot="1" noChangeAspect="1" noMove="1" noResize="1" noEditPoints="1" noAdjustHandles="1" noChangeArrowheads="1" noChangeShapeType="1" noTextEdit="1"/>
                </p:cNvSpPr>
                <p:nvPr/>
              </p:nvSpPr>
              <p:spPr>
                <a:xfrm>
                  <a:off x="10733268" y="5188789"/>
                  <a:ext cx="438593" cy="369332"/>
                </a:xfrm>
                <a:prstGeom prst="rect">
                  <a:avLst/>
                </a:prstGeom>
                <a:blipFill>
                  <a:blip r:embed="rId13"/>
                  <a:stretch>
                    <a:fillRect r="-5556" b="-6667"/>
                  </a:stretch>
                </a:blipFill>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7C755B3A-5C80-F388-021D-8D46F10BE7C0}"/>
                </a:ext>
              </a:extLst>
            </p:cNvPr>
            <p:cNvGrpSpPr/>
            <p:nvPr/>
          </p:nvGrpSpPr>
          <p:grpSpPr>
            <a:xfrm>
              <a:off x="7266084" y="5104581"/>
              <a:ext cx="1121699" cy="462066"/>
              <a:chOff x="2913320" y="2260822"/>
              <a:chExt cx="1666734" cy="462066"/>
            </a:xfrm>
          </p:grpSpPr>
          <p:cxnSp>
            <p:nvCxnSpPr>
              <p:cNvPr id="57" name="Straight Arrow Connector 56">
                <a:extLst>
                  <a:ext uri="{FF2B5EF4-FFF2-40B4-BE49-F238E27FC236}">
                    <a16:creationId xmlns:a16="http://schemas.microsoft.com/office/drawing/2014/main" id="{7D222550-18BA-5857-8812-0F33534DD456}"/>
                  </a:ext>
                </a:extLst>
              </p:cNvPr>
              <p:cNvCxnSpPr/>
              <p:nvPr/>
            </p:nvCxnSpPr>
            <p:spPr>
              <a:xfrm>
                <a:off x="2913321" y="2260822"/>
                <a:ext cx="166673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D67802A-2401-B81D-1B7C-993D68141919}"/>
                  </a:ext>
                </a:extLst>
              </p:cNvPr>
              <p:cNvCxnSpPr/>
              <p:nvPr/>
            </p:nvCxnSpPr>
            <p:spPr>
              <a:xfrm>
                <a:off x="2913320" y="2722888"/>
                <a:ext cx="166673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BBCE42F-67DD-5FDB-08F9-ADBDDE36B008}"/>
                  </a:ext>
                </a:extLst>
              </p:cNvPr>
              <p:cNvCxnSpPr/>
              <p:nvPr/>
            </p:nvCxnSpPr>
            <p:spPr>
              <a:xfrm>
                <a:off x="2913320" y="2433417"/>
                <a:ext cx="1666733" cy="0"/>
              </a:xfrm>
              <a:prstGeom prst="straightConnector1">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80A2CD4-A1ED-854C-791E-D151826D4D8B}"/>
                  </a:ext>
                </a:extLst>
              </p:cNvPr>
              <p:cNvSpPr txBox="1"/>
              <p:nvPr/>
            </p:nvSpPr>
            <p:spPr>
              <a:xfrm>
                <a:off x="3572600" y="2291800"/>
                <a:ext cx="348172" cy="400110"/>
              </a:xfrm>
              <a:prstGeom prst="rect">
                <a:avLst/>
              </a:prstGeom>
              <a:noFill/>
            </p:spPr>
            <p:txBody>
              <a:bodyPr wrap="none" rtlCol="0">
                <a:spAutoFit/>
              </a:bodyPr>
              <a:lstStyle/>
              <a:p>
                <a:pPr algn="l"/>
                <a:r>
                  <a:rPr lang="en-US" sz="2000" b="0" i="0" dirty="0">
                    <a:latin typeface="Montserrat" pitchFamily="2" charset="77"/>
                  </a:rPr>
                  <a:t>…</a:t>
                </a:r>
              </a:p>
            </p:txBody>
          </p:sp>
        </p:grpSp>
        <p:grpSp>
          <p:nvGrpSpPr>
            <p:cNvPr id="48" name="Group 47">
              <a:extLst>
                <a:ext uri="{FF2B5EF4-FFF2-40B4-BE49-F238E27FC236}">
                  <a16:creationId xmlns:a16="http://schemas.microsoft.com/office/drawing/2014/main" id="{0B006099-37AA-8B78-E189-5076FF2EEFBC}"/>
                </a:ext>
              </a:extLst>
            </p:cNvPr>
            <p:cNvGrpSpPr/>
            <p:nvPr/>
          </p:nvGrpSpPr>
          <p:grpSpPr>
            <a:xfrm>
              <a:off x="8985852" y="5112255"/>
              <a:ext cx="1121699" cy="462066"/>
              <a:chOff x="2913320" y="2260822"/>
              <a:chExt cx="1666734" cy="462066"/>
            </a:xfrm>
          </p:grpSpPr>
          <p:cxnSp>
            <p:nvCxnSpPr>
              <p:cNvPr id="53" name="Straight Arrow Connector 52">
                <a:extLst>
                  <a:ext uri="{FF2B5EF4-FFF2-40B4-BE49-F238E27FC236}">
                    <a16:creationId xmlns:a16="http://schemas.microsoft.com/office/drawing/2014/main" id="{66737037-55EA-3943-0947-D40AB896BF32}"/>
                  </a:ext>
                </a:extLst>
              </p:cNvPr>
              <p:cNvCxnSpPr/>
              <p:nvPr/>
            </p:nvCxnSpPr>
            <p:spPr>
              <a:xfrm>
                <a:off x="2913321" y="2260822"/>
                <a:ext cx="166673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F6C95ED-7833-6AA7-18C1-419E4F7DA940}"/>
                  </a:ext>
                </a:extLst>
              </p:cNvPr>
              <p:cNvCxnSpPr/>
              <p:nvPr/>
            </p:nvCxnSpPr>
            <p:spPr>
              <a:xfrm>
                <a:off x="2913320" y="2722888"/>
                <a:ext cx="166673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22A338-F240-F57B-299C-B04901F56100}"/>
                  </a:ext>
                </a:extLst>
              </p:cNvPr>
              <p:cNvCxnSpPr/>
              <p:nvPr/>
            </p:nvCxnSpPr>
            <p:spPr>
              <a:xfrm>
                <a:off x="2913320" y="2433417"/>
                <a:ext cx="1666733" cy="0"/>
              </a:xfrm>
              <a:prstGeom prst="straightConnector1">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9C80FCC-F9DF-4E70-7F95-1F43FD315B70}"/>
                  </a:ext>
                </a:extLst>
              </p:cNvPr>
              <p:cNvSpPr txBox="1"/>
              <p:nvPr/>
            </p:nvSpPr>
            <p:spPr>
              <a:xfrm>
                <a:off x="3572600" y="2291800"/>
                <a:ext cx="348172" cy="400110"/>
              </a:xfrm>
              <a:prstGeom prst="rect">
                <a:avLst/>
              </a:prstGeom>
              <a:noFill/>
            </p:spPr>
            <p:txBody>
              <a:bodyPr wrap="none" rtlCol="0">
                <a:spAutoFit/>
              </a:bodyPr>
              <a:lstStyle/>
              <a:p>
                <a:pPr algn="l"/>
                <a:r>
                  <a:rPr lang="en-US" sz="2000" b="0" i="0" dirty="0">
                    <a:latin typeface="Montserrat" pitchFamily="2" charset="77"/>
                  </a:rPr>
                  <a:t>…</a:t>
                </a:r>
              </a:p>
            </p:txBody>
          </p: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DC8BC8D-85B8-85F8-5E17-36AE00F3B0E3}"/>
                    </a:ext>
                  </a:extLst>
                </p:cNvPr>
                <p:cNvSpPr txBox="1"/>
                <p:nvPr/>
              </p:nvSpPr>
              <p:spPr>
                <a:xfrm>
                  <a:off x="6747060" y="5674997"/>
                  <a:ext cx="3916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𝑘</m:t>
                            </m:r>
                          </m:e>
                          <m:sub>
                            <m:r>
                              <a:rPr lang="en-US" b="0" i="1" smtClean="0">
                                <a:solidFill>
                                  <a:schemeClr val="accent4"/>
                                </a:solidFill>
                                <a:latin typeface="Cambria Math" panose="02040503050406030204" pitchFamily="18" charset="0"/>
                              </a:rPr>
                              <m:t>𝐴</m:t>
                            </m:r>
                          </m:sub>
                        </m:sSub>
                      </m:oMath>
                    </m:oMathPara>
                  </a14:m>
                  <a:endParaRPr lang="en-US" dirty="0">
                    <a:solidFill>
                      <a:schemeClr val="accent4"/>
                    </a:solidFill>
                  </a:endParaRPr>
                </a:p>
              </p:txBody>
            </p:sp>
          </mc:Choice>
          <mc:Fallback xmlns="">
            <p:sp>
              <p:nvSpPr>
                <p:cNvPr id="51" name="TextBox 50">
                  <a:extLst>
                    <a:ext uri="{FF2B5EF4-FFF2-40B4-BE49-F238E27FC236}">
                      <a16:creationId xmlns:a16="http://schemas.microsoft.com/office/drawing/2014/main" id="{2DC8BC8D-85B8-85F8-5E17-36AE00F3B0E3}"/>
                    </a:ext>
                  </a:extLst>
                </p:cNvPr>
                <p:cNvSpPr txBox="1">
                  <a:spLocks noRot="1" noChangeAspect="1" noMove="1" noResize="1" noEditPoints="1" noAdjustHandles="1" noChangeArrowheads="1" noChangeShapeType="1" noTextEdit="1"/>
                </p:cNvSpPr>
                <p:nvPr/>
              </p:nvSpPr>
              <p:spPr>
                <a:xfrm>
                  <a:off x="6747060" y="5674997"/>
                  <a:ext cx="391661"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56F6678-3CAA-0C44-B8DD-F55ABDEA7D21}"/>
                    </a:ext>
                  </a:extLst>
                </p:cNvPr>
                <p:cNvSpPr txBox="1"/>
                <p:nvPr/>
              </p:nvSpPr>
              <p:spPr>
                <a:xfrm>
                  <a:off x="10213644" y="5675119"/>
                  <a:ext cx="3916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𝑘</m:t>
                            </m:r>
                          </m:e>
                          <m:sub>
                            <m:r>
                              <a:rPr lang="en-US" b="0" i="1" smtClean="0">
                                <a:solidFill>
                                  <a:schemeClr val="accent4"/>
                                </a:solidFill>
                                <a:latin typeface="Cambria Math" panose="02040503050406030204" pitchFamily="18" charset="0"/>
                              </a:rPr>
                              <m:t>𝐵</m:t>
                            </m:r>
                          </m:sub>
                        </m:sSub>
                      </m:oMath>
                    </m:oMathPara>
                  </a14:m>
                  <a:endParaRPr lang="en-US" dirty="0">
                    <a:solidFill>
                      <a:schemeClr val="accent4"/>
                    </a:solidFill>
                  </a:endParaRPr>
                </a:p>
              </p:txBody>
            </p:sp>
          </mc:Choice>
          <mc:Fallback xmlns="">
            <p:sp>
              <p:nvSpPr>
                <p:cNvPr id="52" name="TextBox 51">
                  <a:extLst>
                    <a:ext uri="{FF2B5EF4-FFF2-40B4-BE49-F238E27FC236}">
                      <a16:creationId xmlns:a16="http://schemas.microsoft.com/office/drawing/2014/main" id="{E56F6678-3CAA-0C44-B8DD-F55ABDEA7D21}"/>
                    </a:ext>
                  </a:extLst>
                </p:cNvPr>
                <p:cNvSpPr txBox="1">
                  <a:spLocks noRot="1" noChangeAspect="1" noMove="1" noResize="1" noEditPoints="1" noAdjustHandles="1" noChangeArrowheads="1" noChangeShapeType="1" noTextEdit="1"/>
                </p:cNvSpPr>
                <p:nvPr/>
              </p:nvSpPr>
              <p:spPr>
                <a:xfrm>
                  <a:off x="10213644" y="5675119"/>
                  <a:ext cx="391661" cy="369332"/>
                </a:xfrm>
                <a:prstGeom prst="rect">
                  <a:avLst/>
                </a:prstGeom>
                <a:blipFill>
                  <a:blip r:embed="rId15"/>
                  <a:stretch>
                    <a:fillRect/>
                  </a:stretch>
                </a:blipFill>
              </p:spPr>
              <p:txBody>
                <a:bodyPr/>
                <a:lstStyle/>
                <a:p>
                  <a:r>
                    <a:rPr lang="en-US">
                      <a:noFill/>
                    </a:rPr>
                    <a:t> </a:t>
                  </a:r>
                </a:p>
              </p:txBody>
            </p:sp>
          </mc:Fallback>
        </mc:AlternateContent>
      </p:grpSp>
      <p:pic>
        <p:nvPicPr>
          <p:cNvPr id="65" name="Picture 4" descr="American Friends of Tel Aviv University - YouTube">
            <a:extLst>
              <a:ext uri="{FF2B5EF4-FFF2-40B4-BE49-F238E27FC236}">
                <a16:creationId xmlns:a16="http://schemas.microsoft.com/office/drawing/2014/main" id="{0D9DB663-7C26-247E-8082-2CAADF1FEF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F6D67428-DA13-FCEB-D1AB-13E31C76B2E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47440737"/>
      </p:ext>
    </p:extLst>
  </p:cSld>
  <p:clrMapOvr>
    <a:masterClrMapping/>
  </p:clrMapOvr>
  <mc:AlternateContent xmlns:mc="http://schemas.openxmlformats.org/markup-compatibility/2006" xmlns:p14="http://schemas.microsoft.com/office/powerpoint/2010/main">
    <mc:Choice Requires="p14">
      <p:transition spd="slow" p14:dur="2000" advTm="32277"/>
    </mc:Choice>
    <mc:Fallback xmlns="">
      <p:transition spd="slow" advTm="3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1E9CF8-3174-9528-9D33-52A2B861DE09}"/>
              </a:ext>
            </a:extLst>
          </p:cNvPr>
          <p:cNvSpPr>
            <a:spLocks noGrp="1"/>
          </p:cNvSpPr>
          <p:nvPr>
            <p:ph type="body" sz="quarter" idx="12"/>
          </p:nvPr>
        </p:nvSpPr>
        <p:spPr>
          <a:xfrm>
            <a:off x="594361" y="1090799"/>
            <a:ext cx="11314104" cy="5337917"/>
          </a:xfrm>
        </p:spPr>
        <p:txBody>
          <a:bodyPr>
            <a:normAutofit/>
          </a:bodyPr>
          <a:lstStyle/>
          <a:p>
            <a:r>
              <a:rPr lang="en-US" dirty="0"/>
              <a:t>Authenticated Encryption with Associated Data (AEAD)</a:t>
            </a:r>
          </a:p>
          <a:p>
            <a:pPr lvl="1"/>
            <a:r>
              <a:rPr lang="en-US" dirty="0"/>
              <a:t>three security requirements:</a:t>
            </a:r>
          </a:p>
          <a:p>
            <a:pPr marL="360000" lvl="1" indent="0">
              <a:buNone/>
            </a:pPr>
            <a:r>
              <a:rPr lang="en-US" dirty="0"/>
              <a:t>	</a:t>
            </a:r>
          </a:p>
          <a:p>
            <a:pPr lvl="1"/>
            <a:endParaRPr lang="en-US" dirty="0"/>
          </a:p>
          <a:p>
            <a:pPr lvl="1"/>
            <a:endParaRPr lang="en-US" dirty="0"/>
          </a:p>
          <a:p>
            <a:pPr lvl="1"/>
            <a:endParaRPr lang="en-US" dirty="0"/>
          </a:p>
          <a:p>
            <a:pPr lvl="1"/>
            <a:endParaRPr lang="en-US" dirty="0"/>
          </a:p>
          <a:p>
            <a:pPr lvl="1"/>
            <a:endParaRPr lang="en-US" dirty="0"/>
          </a:p>
          <a:p>
            <a:pPr lvl="1"/>
            <a:r>
              <a:rPr lang="en-US" dirty="0"/>
              <a:t>Instantiations: CAU-C4 and CAU-SIV-C4 [BH22]</a:t>
            </a:r>
          </a:p>
          <a:p>
            <a:pPr lvl="1"/>
            <a:endParaRPr lang="en-US" dirty="0"/>
          </a:p>
          <a:p>
            <a:pPr lvl="1"/>
            <a:endParaRPr lang="en-US" dirty="0"/>
          </a:p>
        </p:txBody>
      </p:sp>
      <p:sp>
        <p:nvSpPr>
          <p:cNvPr id="2" name="Title 1">
            <a:extLst>
              <a:ext uri="{FF2B5EF4-FFF2-40B4-BE49-F238E27FC236}">
                <a16:creationId xmlns:a16="http://schemas.microsoft.com/office/drawing/2014/main" id="{56C6C58B-D730-3E63-25D6-233FEBD1006F}"/>
              </a:ext>
            </a:extLst>
          </p:cNvPr>
          <p:cNvSpPr>
            <a:spLocks noGrp="1"/>
          </p:cNvSpPr>
          <p:nvPr>
            <p:ph type="title"/>
          </p:nvPr>
        </p:nvSpPr>
        <p:spPr>
          <a:xfrm>
            <a:off x="1884287" y="180000"/>
            <a:ext cx="9931792" cy="540000"/>
          </a:xfrm>
        </p:spPr>
        <p:txBody>
          <a:bodyPr>
            <a:normAutofit fontScale="90000"/>
          </a:bodyPr>
          <a:lstStyle/>
          <a:p>
            <a:r>
              <a:rPr lang="en-US" dirty="0"/>
              <a:t>Our Solution: Password-Protected (PP) Transformation</a:t>
            </a:r>
          </a:p>
        </p:txBody>
      </p:sp>
      <p:sp>
        <p:nvSpPr>
          <p:cNvPr id="4" name="Slide Number Placeholder 3">
            <a:extLst>
              <a:ext uri="{FF2B5EF4-FFF2-40B4-BE49-F238E27FC236}">
                <a16:creationId xmlns:a16="http://schemas.microsoft.com/office/drawing/2014/main" id="{F6BE6879-7B6D-B493-EBB4-4304E02395AC}"/>
              </a:ext>
            </a:extLst>
          </p:cNvPr>
          <p:cNvSpPr>
            <a:spLocks noGrp="1"/>
          </p:cNvSpPr>
          <p:nvPr>
            <p:ph type="sldNum" sz="quarter" idx="11"/>
          </p:nvPr>
        </p:nvSpPr>
        <p:spPr/>
        <p:txBody>
          <a:bodyPr/>
          <a:lstStyle/>
          <a:p>
            <a:fld id="{52689698-0BB7-BE4D-A8C0-0C9B085F3959}" type="slidenum">
              <a:rPr lang="de-DE" smtClean="0"/>
              <a:pPr/>
              <a:t>37</a:t>
            </a:fld>
            <a:endParaRPr lang="de-DE" dirty="0"/>
          </a:p>
        </p:txBody>
      </p:sp>
      <p:grpSp>
        <p:nvGrpSpPr>
          <p:cNvPr id="69" name="Group 68">
            <a:extLst>
              <a:ext uri="{FF2B5EF4-FFF2-40B4-BE49-F238E27FC236}">
                <a16:creationId xmlns:a16="http://schemas.microsoft.com/office/drawing/2014/main" id="{0936B61A-D2E3-0D2D-3494-834B8B23845E}"/>
              </a:ext>
            </a:extLst>
          </p:cNvPr>
          <p:cNvGrpSpPr/>
          <p:nvPr/>
        </p:nvGrpSpPr>
        <p:grpSpPr>
          <a:xfrm>
            <a:off x="195840" y="2534221"/>
            <a:ext cx="11908602" cy="1788568"/>
            <a:chOff x="195840" y="3985073"/>
            <a:chExt cx="11908602" cy="1788568"/>
          </a:xfrm>
        </p:grpSpPr>
        <p:grpSp>
          <p:nvGrpSpPr>
            <p:cNvPr id="49" name="Group 48">
              <a:extLst>
                <a:ext uri="{FF2B5EF4-FFF2-40B4-BE49-F238E27FC236}">
                  <a16:creationId xmlns:a16="http://schemas.microsoft.com/office/drawing/2014/main" id="{D75F7D15-4691-FB59-89C0-88D92D7F4384}"/>
                </a:ext>
              </a:extLst>
            </p:cNvPr>
            <p:cNvGrpSpPr/>
            <p:nvPr/>
          </p:nvGrpSpPr>
          <p:grpSpPr>
            <a:xfrm>
              <a:off x="195840" y="3989495"/>
              <a:ext cx="3927734" cy="1784146"/>
              <a:chOff x="6384303" y="1465034"/>
              <a:chExt cx="3894646" cy="1769116"/>
            </a:xfrm>
          </p:grpSpPr>
          <p:pic>
            <p:nvPicPr>
              <p:cNvPr id="3" name="Graphic 2" descr="Female Profile outline">
                <a:extLst>
                  <a:ext uri="{FF2B5EF4-FFF2-40B4-BE49-F238E27FC236}">
                    <a16:creationId xmlns:a16="http://schemas.microsoft.com/office/drawing/2014/main" id="{EC56EA81-D3D8-4FE9-9A75-2052D8710B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75458" y="1465034"/>
                <a:ext cx="1283068" cy="128306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DCC6A59-19CA-8831-D666-089AE40305AD}"/>
                      </a:ext>
                    </a:extLst>
                  </p:cNvPr>
                  <p:cNvSpPr txBox="1"/>
                  <p:nvPr/>
                </p:nvSpPr>
                <p:spPr>
                  <a:xfrm>
                    <a:off x="6384303" y="2654292"/>
                    <a:ext cx="2217436" cy="36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sub>
                          </m:sSub>
                          <m:r>
                            <a:rPr lang="en-US" b="0" i="1" smtClean="0">
                              <a:latin typeface="Cambria Math" panose="02040503050406030204" pitchFamily="18" charset="0"/>
                            </a:rPr>
                            <m:t>←</m:t>
                          </m:r>
                          <m:r>
                            <m:rPr>
                              <m:sty m:val="p"/>
                            </m:rPr>
                            <a:rPr lang="en-US">
                              <a:latin typeface="Cambria Math" panose="02040503050406030204" pitchFamily="18" charset="0"/>
                            </a:rPr>
                            <m:t>Enc</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FDCC6A59-19CA-8831-D666-089AE40305AD}"/>
                      </a:ext>
                    </a:extLst>
                  </p:cNvPr>
                  <p:cNvSpPr txBox="1">
                    <a:spLocks noRot="1" noChangeAspect="1" noMove="1" noResize="1" noEditPoints="1" noAdjustHandles="1" noChangeArrowheads="1" noChangeShapeType="1" noTextEdit="1"/>
                  </p:cNvSpPr>
                  <p:nvPr/>
                </p:nvSpPr>
                <p:spPr>
                  <a:xfrm>
                    <a:off x="6384303" y="2654292"/>
                    <a:ext cx="2217436" cy="366221"/>
                  </a:xfrm>
                  <a:prstGeom prst="rect">
                    <a:avLst/>
                  </a:prstGeom>
                  <a:blipFill>
                    <a:blip r:embed="rId18"/>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14008A4-8241-5B52-A153-F883F0F93E4A}"/>
                      </a:ext>
                    </a:extLst>
                  </p:cNvPr>
                  <p:cNvSpPr txBox="1"/>
                  <p:nvPr/>
                </p:nvSpPr>
                <p:spPr>
                  <a:xfrm>
                    <a:off x="6830418" y="2864818"/>
                    <a:ext cx="1173146" cy="369332"/>
                  </a:xfrm>
                  <a:prstGeom prst="rect">
                    <a:avLst/>
                  </a:prstGeom>
                  <a:noFill/>
                </p:spPr>
                <p:txBody>
                  <a:bodyPr wrap="square">
                    <a:spAutoFit/>
                  </a:bodyPr>
                  <a:lstStyle/>
                  <a:p>
                    <a:r>
                      <a:rPr lang="en-US" b="0" dirty="0"/>
                      <a:t>random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2</m:t>
                            </m:r>
                          </m:sub>
                        </m:sSub>
                      </m:oMath>
                    </a14:m>
                    <a:endParaRPr lang="en-US" dirty="0"/>
                  </a:p>
                </p:txBody>
              </p:sp>
            </mc:Choice>
            <mc:Fallback xmlns="">
              <p:sp>
                <p:nvSpPr>
                  <p:cNvPr id="14" name="TextBox 13">
                    <a:extLst>
                      <a:ext uri="{FF2B5EF4-FFF2-40B4-BE49-F238E27FC236}">
                        <a16:creationId xmlns:a16="http://schemas.microsoft.com/office/drawing/2014/main" id="{714008A4-8241-5B52-A153-F883F0F93E4A}"/>
                      </a:ext>
                    </a:extLst>
                  </p:cNvPr>
                  <p:cNvSpPr txBox="1">
                    <a:spLocks noRot="1" noChangeAspect="1" noMove="1" noResize="1" noEditPoints="1" noAdjustHandles="1" noChangeArrowheads="1" noChangeShapeType="1" noTextEdit="1"/>
                  </p:cNvSpPr>
                  <p:nvPr/>
                </p:nvSpPr>
                <p:spPr>
                  <a:xfrm>
                    <a:off x="6830418" y="2864818"/>
                    <a:ext cx="1173146" cy="369332"/>
                  </a:xfrm>
                  <a:prstGeom prst="rect">
                    <a:avLst/>
                  </a:prstGeom>
                  <a:blipFill>
                    <a:blip r:embed="rId19"/>
                    <a:stretch>
                      <a:fillRect l="-3191" t="-6667" b="-26667"/>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7368B4B9-3315-7DC1-7024-40D364BF29C9}"/>
                  </a:ext>
                </a:extLst>
              </p:cNvPr>
              <p:cNvCxnSpPr>
                <a:cxnSpLocks/>
              </p:cNvCxnSpPr>
              <p:nvPr/>
            </p:nvCxnSpPr>
            <p:spPr>
              <a:xfrm>
                <a:off x="8058526" y="2092430"/>
                <a:ext cx="11936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Graphic 36" descr="Devil face with solid fill with solid fill">
                <a:extLst>
                  <a:ext uri="{FF2B5EF4-FFF2-40B4-BE49-F238E27FC236}">
                    <a16:creationId xmlns:a16="http://schemas.microsoft.com/office/drawing/2014/main" id="{FB956E66-D21D-D71B-08A6-36A3FD90158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74932" y="1620864"/>
                <a:ext cx="943131" cy="943131"/>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28A0786-CB64-C419-112B-E75B650851F6}"/>
                      </a:ext>
                    </a:extLst>
                  </p:cNvPr>
                  <p:cNvSpPr txBox="1"/>
                  <p:nvPr/>
                </p:nvSpPr>
                <p:spPr>
                  <a:xfrm>
                    <a:off x="8027642" y="1703071"/>
                    <a:ext cx="1019312" cy="369332"/>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sub>
                        </m:sSub>
                      </m:oMath>
                    </a14:m>
                    <a:r>
                      <a:rPr lang="en-US" dirty="0"/>
                      <a:t>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2</m:t>
                            </m:r>
                          </m:sub>
                        </m:sSub>
                      </m:oMath>
                    </a14:m>
                    <a:r>
                      <a:rPr lang="en-US" dirty="0"/>
                      <a:t>?</a:t>
                    </a:r>
                  </a:p>
                </p:txBody>
              </p:sp>
            </mc:Choice>
            <mc:Fallback xmlns="">
              <p:sp>
                <p:nvSpPr>
                  <p:cNvPr id="46" name="TextBox 45">
                    <a:extLst>
                      <a:ext uri="{FF2B5EF4-FFF2-40B4-BE49-F238E27FC236}">
                        <a16:creationId xmlns:a16="http://schemas.microsoft.com/office/drawing/2014/main" id="{328A0786-CB64-C419-112B-E75B650851F6}"/>
                      </a:ext>
                    </a:extLst>
                  </p:cNvPr>
                  <p:cNvSpPr txBox="1">
                    <a:spLocks noRot="1" noChangeAspect="1" noMove="1" noResize="1" noEditPoints="1" noAdjustHandles="1" noChangeArrowheads="1" noChangeShapeType="1" noTextEdit="1"/>
                  </p:cNvSpPr>
                  <p:nvPr/>
                </p:nvSpPr>
                <p:spPr>
                  <a:xfrm>
                    <a:off x="8027642" y="1703071"/>
                    <a:ext cx="1019312" cy="369332"/>
                  </a:xfrm>
                  <a:prstGeom prst="rect">
                    <a:avLst/>
                  </a:prstGeom>
                  <a:blipFill>
                    <a:blip r:embed="rId22"/>
                    <a:stretch>
                      <a:fillRect t="-10000" r="-1205" b="-26667"/>
                    </a:stretch>
                  </a:blipFill>
                </p:spPr>
                <p:txBody>
                  <a:bodyPr/>
                  <a:lstStyle/>
                  <a:p>
                    <a:r>
                      <a:rPr lang="en-US">
                        <a:noFill/>
                      </a:rPr>
                      <a:t> </a:t>
                    </a:r>
                  </a:p>
                </p:txBody>
              </p:sp>
            </mc:Fallback>
          </mc:AlternateContent>
          <p:pic>
            <p:nvPicPr>
              <p:cNvPr id="47" name="Graphic 46" descr="Anger Symbol with solid fill">
                <a:extLst>
                  <a:ext uri="{FF2B5EF4-FFF2-40B4-BE49-F238E27FC236}">
                    <a16:creationId xmlns:a16="http://schemas.microsoft.com/office/drawing/2014/main" id="{1E47E402-92F0-5581-5933-F551FFDF7E3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23744" y="1745821"/>
                <a:ext cx="355205" cy="355205"/>
              </a:xfrm>
              <a:prstGeom prst="rect">
                <a:avLst/>
              </a:prstGeom>
            </p:spPr>
          </p:pic>
        </p:grpSp>
        <p:grpSp>
          <p:nvGrpSpPr>
            <p:cNvPr id="50" name="Group 49">
              <a:extLst>
                <a:ext uri="{FF2B5EF4-FFF2-40B4-BE49-F238E27FC236}">
                  <a16:creationId xmlns:a16="http://schemas.microsoft.com/office/drawing/2014/main" id="{39A1EC96-6D1D-214D-5A9A-B1C612C15E9C}"/>
                </a:ext>
              </a:extLst>
            </p:cNvPr>
            <p:cNvGrpSpPr/>
            <p:nvPr/>
          </p:nvGrpSpPr>
          <p:grpSpPr>
            <a:xfrm>
              <a:off x="4451559" y="3985073"/>
              <a:ext cx="3768953" cy="1544361"/>
              <a:chOff x="6391851" y="3662321"/>
              <a:chExt cx="3768953" cy="1544361"/>
            </a:xfrm>
          </p:grpSpPr>
          <p:pic>
            <p:nvPicPr>
              <p:cNvPr id="11" name="Graphic 10" descr="Male profile outline">
                <a:extLst>
                  <a:ext uri="{FF2B5EF4-FFF2-40B4-BE49-F238E27FC236}">
                    <a16:creationId xmlns:a16="http://schemas.microsoft.com/office/drawing/2014/main" id="{C29328BE-C14E-4007-36A6-88B97FE0AAB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551386" y="3662321"/>
                <a:ext cx="1282977" cy="128297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1F43B22-F5D2-AA37-24CF-074CFD2C3037}"/>
                      </a:ext>
                    </a:extLst>
                  </p:cNvPr>
                  <p:cNvSpPr txBox="1"/>
                  <p:nvPr/>
                </p:nvSpPr>
                <p:spPr>
                  <a:xfrm>
                    <a:off x="8095429" y="4837350"/>
                    <a:ext cx="20653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panose="02040503050406030204" pitchFamily="18" charset="0"/>
                            </a:rPr>
                            <m:t>⊥</m:t>
                          </m:r>
                          <m:r>
                            <a:rPr lang="en-US" b="0" i="1" smtClean="0">
                              <a:latin typeface="Cambria Math" panose="02040503050406030204" pitchFamily="18" charset="0"/>
                            </a:rPr>
                            <m:t>←</m:t>
                          </m:r>
                          <m:r>
                            <m:rPr>
                              <m:sty m:val="p"/>
                            </m:rPr>
                            <a:rPr lang="en-US" b="0" i="0" smtClean="0">
                              <a:latin typeface="Cambria Math" panose="02040503050406030204" pitchFamily="18" charset="0"/>
                            </a:rPr>
                            <m:t>De</m:t>
                          </m:r>
                          <m:r>
                            <m:rPr>
                              <m:sty m:val="p"/>
                            </m:rPr>
                            <a:rPr lang="en-US">
                              <a:latin typeface="Cambria Math" panose="02040503050406030204" pitchFamily="18" charset="0"/>
                            </a:rPr>
                            <m:t>c</m:t>
                          </m:r>
                          <m:r>
                            <a:rPr lang="en-US" b="0" i="1" smtClean="0">
                              <a:latin typeface="Cambria Math" panose="02040503050406030204" pitchFamily="18" charset="0"/>
                            </a:rPr>
                            <m:t>(</m:t>
                          </m:r>
                          <m:r>
                            <a:rPr lang="en-US" b="0" i="1" smtClean="0">
                              <a:solidFill>
                                <a:schemeClr val="accent4"/>
                              </a:solidFill>
                              <a:latin typeface="Cambria Math" panose="02040503050406030204" pitchFamily="18" charset="0"/>
                            </a:rPr>
                            <m:t>𝑘</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m:t>
                          </m:r>
                          <m:r>
                            <a:rPr lang="en-US" b="0" i="1" smtClean="0">
                              <a:solidFill>
                                <a:srgbClr val="FF0000"/>
                              </a:solidFill>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31F43B22-F5D2-AA37-24CF-074CFD2C3037}"/>
                      </a:ext>
                    </a:extLst>
                  </p:cNvPr>
                  <p:cNvSpPr txBox="1">
                    <a:spLocks noRot="1" noChangeAspect="1" noMove="1" noResize="1" noEditPoints="1" noAdjustHandles="1" noChangeArrowheads="1" noChangeShapeType="1" noTextEdit="1"/>
                  </p:cNvSpPr>
                  <p:nvPr/>
                </p:nvSpPr>
                <p:spPr>
                  <a:xfrm>
                    <a:off x="8095429" y="4837350"/>
                    <a:ext cx="2065375" cy="369332"/>
                  </a:xfrm>
                  <a:prstGeom prst="rect">
                    <a:avLst/>
                  </a:prstGeom>
                  <a:blipFill>
                    <a:blip r:embed="rId27"/>
                    <a:stretch>
                      <a:fillRect b="-12903"/>
                    </a:stretch>
                  </a:blipFill>
                </p:spPr>
                <p:txBody>
                  <a:bodyPr/>
                  <a:lstStyle/>
                  <a:p>
                    <a:r>
                      <a:rPr lang="en-US">
                        <a:noFill/>
                      </a:rPr>
                      <a:t> </a:t>
                    </a:r>
                  </a:p>
                </p:txBody>
              </p:sp>
            </mc:Fallback>
          </mc:AlternateContent>
          <p:pic>
            <p:nvPicPr>
              <p:cNvPr id="42" name="Graphic 41" descr="Devil face with solid fill with solid fill">
                <a:extLst>
                  <a:ext uri="{FF2B5EF4-FFF2-40B4-BE49-F238E27FC236}">
                    <a16:creationId xmlns:a16="http://schemas.microsoft.com/office/drawing/2014/main" id="{E3135372-B610-6F40-0AF2-53964468342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91851" y="3818059"/>
                <a:ext cx="943131" cy="943131"/>
              </a:xfrm>
              <a:prstGeom prst="rect">
                <a:avLst/>
              </a:prstGeom>
            </p:spPr>
          </p:pic>
          <p:cxnSp>
            <p:nvCxnSpPr>
              <p:cNvPr id="43" name="Straight Arrow Connector 42">
                <a:extLst>
                  <a:ext uri="{FF2B5EF4-FFF2-40B4-BE49-F238E27FC236}">
                    <a16:creationId xmlns:a16="http://schemas.microsoft.com/office/drawing/2014/main" id="{1E199A79-7EE5-1A7D-B960-AF338DAA1EB9}"/>
                  </a:ext>
                </a:extLst>
              </p:cNvPr>
              <p:cNvCxnSpPr>
                <a:cxnSpLocks/>
              </p:cNvCxnSpPr>
              <p:nvPr/>
            </p:nvCxnSpPr>
            <p:spPr>
              <a:xfrm>
                <a:off x="7416992" y="4289624"/>
                <a:ext cx="1159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79C0310-AEB7-28E1-64A0-BF1245FAFD8E}"/>
                      </a:ext>
                    </a:extLst>
                  </p:cNvPr>
                  <p:cNvSpPr txBox="1"/>
                  <p:nvPr/>
                </p:nvSpPr>
                <p:spPr>
                  <a:xfrm>
                    <a:off x="7584033" y="3896690"/>
                    <a:ext cx="7183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h</m:t>
                          </m:r>
                        </m:oMath>
                      </m:oMathPara>
                    </a14:m>
                    <a:endParaRPr lang="en-US" dirty="0">
                      <a:solidFill>
                        <a:srgbClr val="FF0000"/>
                      </a:solidFill>
                    </a:endParaRPr>
                  </a:p>
                </p:txBody>
              </p:sp>
            </mc:Choice>
            <mc:Fallback xmlns="">
              <p:sp>
                <p:nvSpPr>
                  <p:cNvPr id="48" name="TextBox 47">
                    <a:extLst>
                      <a:ext uri="{FF2B5EF4-FFF2-40B4-BE49-F238E27FC236}">
                        <a16:creationId xmlns:a16="http://schemas.microsoft.com/office/drawing/2014/main" id="{D79C0310-AEB7-28E1-64A0-BF1245FAFD8E}"/>
                      </a:ext>
                    </a:extLst>
                  </p:cNvPr>
                  <p:cNvSpPr txBox="1">
                    <a:spLocks noRot="1" noChangeAspect="1" noMove="1" noResize="1" noEditPoints="1" noAdjustHandles="1" noChangeArrowheads="1" noChangeShapeType="1" noTextEdit="1"/>
                  </p:cNvSpPr>
                  <p:nvPr/>
                </p:nvSpPr>
                <p:spPr>
                  <a:xfrm>
                    <a:off x="7584033" y="3896690"/>
                    <a:ext cx="718302" cy="369332"/>
                  </a:xfrm>
                  <a:prstGeom prst="rect">
                    <a:avLst/>
                  </a:prstGeom>
                  <a:blipFill>
                    <a:blip r:embed="rId28"/>
                    <a:stretch>
                      <a:fillRect/>
                    </a:stretch>
                  </a:blipFill>
                </p:spPr>
                <p:txBody>
                  <a:bodyPr/>
                  <a:lstStyle/>
                  <a:p>
                    <a:r>
                      <a:rPr lang="en-US">
                        <a:noFill/>
                      </a:rPr>
                      <a:t> </a:t>
                    </a:r>
                  </a:p>
                </p:txBody>
              </p:sp>
            </mc:Fallback>
          </mc:AlternateContent>
        </p:grpSp>
        <p:cxnSp>
          <p:nvCxnSpPr>
            <p:cNvPr id="57" name="Straight Connector 56">
              <a:extLst>
                <a:ext uri="{FF2B5EF4-FFF2-40B4-BE49-F238E27FC236}">
                  <a16:creationId xmlns:a16="http://schemas.microsoft.com/office/drawing/2014/main" id="{140FF25A-A93D-9B87-DB8E-6C4DDCAD21CC}"/>
                </a:ext>
              </a:extLst>
            </p:cNvPr>
            <p:cNvCxnSpPr>
              <a:cxnSpLocks/>
            </p:cNvCxnSpPr>
            <p:nvPr/>
          </p:nvCxnSpPr>
          <p:spPr>
            <a:xfrm flipV="1">
              <a:off x="4293078" y="4109895"/>
              <a:ext cx="0" cy="1538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ED5B210-098F-15EF-2B5E-0A459FA051C4}"/>
                </a:ext>
              </a:extLst>
            </p:cNvPr>
            <p:cNvCxnSpPr>
              <a:cxnSpLocks/>
            </p:cNvCxnSpPr>
            <p:nvPr/>
          </p:nvCxnSpPr>
          <p:spPr>
            <a:xfrm flipV="1">
              <a:off x="8263491" y="4109895"/>
              <a:ext cx="0" cy="1538273"/>
            </a:xfrm>
            <a:prstGeom prst="line">
              <a:avLst/>
            </a:prstGeom>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AF1ECAE3-966C-6A95-C974-FB92266E15D5}"/>
                </a:ext>
              </a:extLst>
            </p:cNvPr>
            <p:cNvGrpSpPr/>
            <p:nvPr/>
          </p:nvGrpSpPr>
          <p:grpSpPr>
            <a:xfrm>
              <a:off x="8459469" y="4154662"/>
              <a:ext cx="3644973" cy="1246509"/>
              <a:chOff x="8459469" y="4363284"/>
              <a:chExt cx="3644973" cy="1246509"/>
            </a:xfrm>
          </p:grpSpPr>
          <p:pic>
            <p:nvPicPr>
              <p:cNvPr id="61" name="Graphic 60" descr="Devil face with solid fill with solid fill">
                <a:extLst>
                  <a:ext uri="{FF2B5EF4-FFF2-40B4-BE49-F238E27FC236}">
                    <a16:creationId xmlns:a16="http://schemas.microsoft.com/office/drawing/2014/main" id="{D6095BE5-2AD7-2A26-6037-9CE33E87A40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59469" y="4363284"/>
                <a:ext cx="943131" cy="943131"/>
              </a:xfrm>
              <a:prstGeom prst="rect">
                <a:avLst/>
              </a:prstGeom>
            </p:spPr>
          </p:pic>
          <p:pic>
            <p:nvPicPr>
              <p:cNvPr id="66" name="Graphic 65" descr="Anger Symbol with solid fill">
                <a:extLst>
                  <a:ext uri="{FF2B5EF4-FFF2-40B4-BE49-F238E27FC236}">
                    <a16:creationId xmlns:a16="http://schemas.microsoft.com/office/drawing/2014/main" id="{9465F7C3-AB4F-DA36-423E-0EDA24D8BEB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114193" y="4481290"/>
                <a:ext cx="358223" cy="358223"/>
              </a:xfrm>
              <a:prstGeom prst="rect">
                <a:avLst/>
              </a:prstGeom>
            </p:spPr>
          </p:pic>
          <mc:AlternateContent xmlns:mc="http://schemas.openxmlformats.org/markup-compatibility/2006" xmlns:a14="http://schemas.microsoft.com/office/drawing/2010/main">
            <mc:Choice Requires="a14">
              <p:sp>
                <p:nvSpPr>
                  <p:cNvPr id="67" name="Rounded Rectangular Callout 66">
                    <a:extLst>
                      <a:ext uri="{FF2B5EF4-FFF2-40B4-BE49-F238E27FC236}">
                        <a16:creationId xmlns:a16="http://schemas.microsoft.com/office/drawing/2014/main" id="{EC84FAAE-D53A-C94C-4CEA-EB83083B6F15}"/>
                      </a:ext>
                    </a:extLst>
                  </p:cNvPr>
                  <p:cNvSpPr/>
                  <p:nvPr/>
                </p:nvSpPr>
                <p:spPr>
                  <a:xfrm>
                    <a:off x="9747328" y="4574113"/>
                    <a:ext cx="2357114" cy="1035680"/>
                  </a:xfrm>
                  <a:prstGeom prst="wedgeRoundRectCallout">
                    <a:avLst>
                      <a:gd name="adj1" fmla="val -62371"/>
                      <a:gd name="adj2" fmla="val -29852"/>
                      <a:gd name="adj3" fmla="val 16667"/>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m:t>
                          </m:r>
                          <m:r>
                            <m:rPr>
                              <m:sty m:val="p"/>
                            </m:rPr>
                            <a:rPr lang="en-US">
                              <a:solidFill>
                                <a:schemeClr val="tx1"/>
                              </a:solidFill>
                              <a:latin typeface="Cambria Math" panose="02040503050406030204" pitchFamily="18" charset="0"/>
                            </a:rPr>
                            <m:t>Dec</m:t>
                          </m:r>
                          <m:d>
                            <m:dPr>
                              <m:ctrlPr>
                                <a:rPr lang="en-US" i="1">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h</m:t>
                                  </m:r>
                                </m:e>
                                <m:sub>
                                  <m:r>
                                    <a:rPr lang="en-US" b="0" i="1" smtClean="0">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r>
                                <a:rPr lang="en-US" i="1" smtClean="0">
                                  <a:solidFill>
                                    <a:schemeClr val="accent3"/>
                                  </a:solidFill>
                                  <a:latin typeface="Cambria Math" panose="02040503050406030204" pitchFamily="18" charset="0"/>
                                </a:rPr>
                                <m:t>𝑐</m:t>
                              </m:r>
                            </m:e>
                          </m:d>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m:t>
                          </m:r>
                          <m:r>
                            <m:rPr>
                              <m:sty m:val="p"/>
                            </m:rPr>
                            <a:rPr lang="en-US">
                              <a:solidFill>
                                <a:schemeClr val="tx1"/>
                              </a:solidFill>
                              <a:latin typeface="Cambria Math" panose="02040503050406030204" pitchFamily="18" charset="0"/>
                            </a:rPr>
                            <m:t>Dec</m:t>
                          </m:r>
                          <m:d>
                            <m:dPr>
                              <m:ctrlPr>
                                <a:rPr lang="en-US" i="1">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h</m:t>
                                  </m:r>
                                </m:e>
                                <m:sub>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smtClean="0">
                                  <a:solidFill>
                                    <a:schemeClr val="accent3"/>
                                  </a:solidFill>
                                  <a:latin typeface="Cambria Math" panose="02040503050406030204" pitchFamily="18" charset="0"/>
                                </a:rPr>
                                <m:t>𝑐</m:t>
                              </m:r>
                            </m:e>
                          </m:d>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b="0" i="1" smtClean="0">
                                  <a:solidFill>
                                    <a:schemeClr val="accent3"/>
                                  </a:solidFill>
                                  <a:latin typeface="Cambria Math" panose="02040503050406030204" pitchFamily="18" charset="0"/>
                                </a:rPr>
                              </m:ctrlPr>
                            </m:sSubPr>
                            <m:e>
                              <m:r>
                                <a:rPr lang="en-US" i="1" smtClean="0">
                                  <a:solidFill>
                                    <a:schemeClr val="accent3"/>
                                  </a:solidFill>
                                  <a:latin typeface="Cambria Math" panose="02040503050406030204" pitchFamily="18" charset="0"/>
                                </a:rPr>
                                <m:t>h</m:t>
                              </m:r>
                            </m:e>
                            <m:sub>
                              <m:r>
                                <a:rPr lang="en-US" b="0" i="1" smtClean="0">
                                  <a:solidFill>
                                    <a:schemeClr val="accent3"/>
                                  </a:solidFill>
                                  <a:latin typeface="Cambria Math" panose="02040503050406030204" pitchFamily="18" charset="0"/>
                                </a:rPr>
                                <m:t>1</m:t>
                              </m:r>
                            </m:sub>
                          </m:sSub>
                          <m:r>
                            <a:rPr lang="en-US" b="0" i="1" smtClean="0">
                              <a:solidFill>
                                <a:schemeClr val="accent3"/>
                              </a:solidFill>
                              <a:latin typeface="Cambria Math" panose="02040503050406030204" pitchFamily="18" charset="0"/>
                            </a:rPr>
                            <m:t>≠</m:t>
                          </m:r>
                          <m:sSub>
                            <m:sSubPr>
                              <m:ctrlPr>
                                <a:rPr lang="en-US" b="0" i="1" smtClean="0">
                                  <a:solidFill>
                                    <a:schemeClr val="accent3"/>
                                  </a:solidFill>
                                  <a:latin typeface="Cambria Math" panose="02040503050406030204" pitchFamily="18" charset="0"/>
                                </a:rPr>
                              </m:ctrlPr>
                            </m:sSubPr>
                            <m:e>
                              <m:r>
                                <a:rPr lang="en-US" b="0" i="1" smtClean="0">
                                  <a:solidFill>
                                    <a:schemeClr val="accent3"/>
                                  </a:solidFill>
                                  <a:latin typeface="Cambria Math" panose="02040503050406030204" pitchFamily="18" charset="0"/>
                                </a:rPr>
                                <m:t>h</m:t>
                              </m:r>
                            </m:e>
                            <m:sub>
                              <m:r>
                                <a:rPr lang="en-US" b="0" i="1" smtClean="0">
                                  <a:solidFill>
                                    <a:schemeClr val="accent3"/>
                                  </a:solidFill>
                                  <a:latin typeface="Cambria Math" panose="02040503050406030204" pitchFamily="18" charset="0"/>
                                </a:rPr>
                                <m:t>2</m:t>
                              </m:r>
                            </m:sub>
                          </m:sSub>
                        </m:oMath>
                      </m:oMathPara>
                    </a14:m>
                    <a:endParaRPr lang="en-US" dirty="0">
                      <a:solidFill>
                        <a:schemeClr val="accent3"/>
                      </a:solidFill>
                    </a:endParaRPr>
                  </a:p>
                </p:txBody>
              </p:sp>
            </mc:Choice>
            <mc:Fallback xmlns="">
              <p:sp>
                <p:nvSpPr>
                  <p:cNvPr id="67" name="Rounded Rectangular Callout 66">
                    <a:extLst>
                      <a:ext uri="{FF2B5EF4-FFF2-40B4-BE49-F238E27FC236}">
                        <a16:creationId xmlns:a16="http://schemas.microsoft.com/office/drawing/2014/main" id="{EC84FAAE-D53A-C94C-4CEA-EB83083B6F15}"/>
                      </a:ext>
                    </a:extLst>
                  </p:cNvPr>
                  <p:cNvSpPr>
                    <a:spLocks noRot="1" noChangeAspect="1" noMove="1" noResize="1" noEditPoints="1" noAdjustHandles="1" noChangeArrowheads="1" noChangeShapeType="1" noTextEdit="1"/>
                  </p:cNvSpPr>
                  <p:nvPr/>
                </p:nvSpPr>
                <p:spPr>
                  <a:xfrm>
                    <a:off x="9747328" y="4574113"/>
                    <a:ext cx="2357114" cy="1035680"/>
                  </a:xfrm>
                  <a:prstGeom prst="wedgeRoundRectCallout">
                    <a:avLst>
                      <a:gd name="adj1" fmla="val -62371"/>
                      <a:gd name="adj2" fmla="val -29852"/>
                      <a:gd name="adj3" fmla="val 16667"/>
                    </a:avLst>
                  </a:prstGeom>
                  <a:blipFill>
                    <a:blip r:embed="rId29"/>
                    <a:stretch>
                      <a:fillRect/>
                    </a:stretch>
                  </a:blipFill>
                  <a:ln w="22225">
                    <a:solidFill>
                      <a:schemeClr val="tx1"/>
                    </a:solidFill>
                  </a:ln>
                </p:spPr>
                <p:txBody>
                  <a:bodyPr/>
                  <a:lstStyle/>
                  <a:p>
                    <a:r>
                      <a:rPr lang="en-US">
                        <a:noFill/>
                      </a:rPr>
                      <a:t> </a:t>
                    </a:r>
                  </a:p>
                </p:txBody>
              </p:sp>
            </mc:Fallback>
          </mc:AlternateContent>
        </p:grpSp>
      </p:grpSp>
      <p:sp>
        <p:nvSpPr>
          <p:cNvPr id="70" name="TextBox 69">
            <a:extLst>
              <a:ext uri="{FF2B5EF4-FFF2-40B4-BE49-F238E27FC236}">
                <a16:creationId xmlns:a16="http://schemas.microsoft.com/office/drawing/2014/main" id="{7687D8C9-6856-8C72-1607-B65C0CA6AB10}"/>
              </a:ext>
            </a:extLst>
          </p:cNvPr>
          <p:cNvSpPr txBox="1"/>
          <p:nvPr/>
        </p:nvSpPr>
        <p:spPr>
          <a:xfrm>
            <a:off x="1440933" y="2158734"/>
            <a:ext cx="1954381" cy="400110"/>
          </a:xfrm>
          <a:prstGeom prst="rect">
            <a:avLst/>
          </a:prstGeom>
          <a:noFill/>
        </p:spPr>
        <p:txBody>
          <a:bodyPr wrap="none" rtlCol="0">
            <a:spAutoFit/>
          </a:bodyPr>
          <a:lstStyle/>
          <a:p>
            <a:pPr algn="ctr"/>
            <a:r>
              <a:rPr lang="en-US" sz="2000" b="1" i="0" dirty="0">
                <a:latin typeface="Montserrat" pitchFamily="2" charset="77"/>
              </a:rPr>
              <a:t>Privacy </a:t>
            </a:r>
            <a:r>
              <a:rPr lang="en-US" sz="2000" i="0" dirty="0">
                <a:latin typeface="Montserrat" pitchFamily="2" charset="77"/>
              </a:rPr>
              <a:t>[R02]</a:t>
            </a:r>
          </a:p>
        </p:txBody>
      </p:sp>
      <p:sp>
        <p:nvSpPr>
          <p:cNvPr id="71" name="TextBox 70">
            <a:extLst>
              <a:ext uri="{FF2B5EF4-FFF2-40B4-BE49-F238E27FC236}">
                <a16:creationId xmlns:a16="http://schemas.microsoft.com/office/drawing/2014/main" id="{9E8B6034-456F-34F5-5DC4-B8C01FD2E573}"/>
              </a:ext>
            </a:extLst>
          </p:cNvPr>
          <p:cNvSpPr txBox="1"/>
          <p:nvPr/>
        </p:nvSpPr>
        <p:spPr>
          <a:xfrm>
            <a:off x="5031447" y="2158734"/>
            <a:ext cx="2129109" cy="400110"/>
          </a:xfrm>
          <a:prstGeom prst="rect">
            <a:avLst/>
          </a:prstGeom>
          <a:noFill/>
        </p:spPr>
        <p:txBody>
          <a:bodyPr wrap="none" rtlCol="0">
            <a:spAutoFit/>
          </a:bodyPr>
          <a:lstStyle/>
          <a:p>
            <a:pPr algn="ctr"/>
            <a:r>
              <a:rPr lang="en-US" sz="2000" b="1" dirty="0">
                <a:latin typeface="Montserrat" pitchFamily="2" charset="77"/>
              </a:rPr>
              <a:t>Integrity </a:t>
            </a:r>
            <a:r>
              <a:rPr lang="en-US" sz="2000" dirty="0">
                <a:latin typeface="Montserrat" pitchFamily="2" charset="77"/>
              </a:rPr>
              <a:t>[R02]</a:t>
            </a:r>
            <a:endParaRPr lang="en-US" sz="2000" i="0" dirty="0">
              <a:latin typeface="Montserrat" pitchFamily="2" charset="77"/>
            </a:endParaRPr>
          </a:p>
        </p:txBody>
      </p:sp>
      <p:sp>
        <p:nvSpPr>
          <p:cNvPr id="72" name="TextBox 71">
            <a:extLst>
              <a:ext uri="{FF2B5EF4-FFF2-40B4-BE49-F238E27FC236}">
                <a16:creationId xmlns:a16="http://schemas.microsoft.com/office/drawing/2014/main" id="{9CA5BF4F-C37B-0B57-40EB-0BDD17FB0267}"/>
              </a:ext>
            </a:extLst>
          </p:cNvPr>
          <p:cNvSpPr txBox="1"/>
          <p:nvPr/>
        </p:nvSpPr>
        <p:spPr>
          <a:xfrm>
            <a:off x="9163867" y="2158734"/>
            <a:ext cx="2170787" cy="400110"/>
          </a:xfrm>
          <a:prstGeom prst="rect">
            <a:avLst/>
          </a:prstGeom>
          <a:noFill/>
        </p:spPr>
        <p:txBody>
          <a:bodyPr wrap="none" rtlCol="0">
            <a:spAutoFit/>
          </a:bodyPr>
          <a:lstStyle/>
          <a:p>
            <a:pPr algn="ctr"/>
            <a:r>
              <a:rPr lang="en-US" sz="2000" b="1" dirty="0">
                <a:latin typeface="Montserrat" pitchFamily="2" charset="77"/>
              </a:rPr>
              <a:t>FROB </a:t>
            </a:r>
            <a:r>
              <a:rPr lang="en-US" sz="2000" dirty="0">
                <a:latin typeface="Montserrat" pitchFamily="2" charset="77"/>
              </a:rPr>
              <a:t>[CDJ</a:t>
            </a:r>
            <a:r>
              <a:rPr lang="en-US" sz="2000" b="1" dirty="0">
                <a:latin typeface="Montserrat" pitchFamily="2" charset="77"/>
              </a:rPr>
              <a:t>Z</a:t>
            </a:r>
            <a:r>
              <a:rPr lang="en-US" sz="2000" dirty="0">
                <a:latin typeface="Montserrat" pitchFamily="2" charset="77"/>
              </a:rPr>
              <a:t>23]</a:t>
            </a:r>
            <a:endParaRPr lang="en-US" sz="2000" i="0" dirty="0">
              <a:latin typeface="Montserrat" pitchFamily="2" charset="77"/>
            </a:endParaRPr>
          </a:p>
        </p:txBody>
      </p:sp>
      <p:pic>
        <p:nvPicPr>
          <p:cNvPr id="73" name="Picture 4" descr="American Friends of Tel Aviv University - YouTube">
            <a:extLst>
              <a:ext uri="{FF2B5EF4-FFF2-40B4-BE49-F238E27FC236}">
                <a16:creationId xmlns:a16="http://schemas.microsoft.com/office/drawing/2014/main" id="{65EE8918-D3D2-1486-D3DA-F00713AF451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extLst>
              <a:ext uri="{FF2B5EF4-FFF2-40B4-BE49-F238E27FC236}">
                <a16:creationId xmlns:a16="http://schemas.microsoft.com/office/drawing/2014/main" id="{4DAC1C94-4FC2-2B41-7A47-2EB502D3CF91}"/>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56436684"/>
      </p:ext>
    </p:extLst>
  </p:cSld>
  <p:clrMapOvr>
    <a:masterClrMapping/>
  </p:clrMapOvr>
  <mc:AlternateContent xmlns:mc="http://schemas.openxmlformats.org/markup-compatibility/2006" xmlns:p14="http://schemas.microsoft.com/office/powerpoint/2010/main">
    <mc:Choice Requires="p14">
      <p:transition spd="slow" p14:dur="2000" advTm="46442"/>
    </mc:Choice>
    <mc:Fallback xmlns="">
      <p:transition spd="slow" advTm="4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9F82F9CA-1AD6-660E-E458-CAC94374C58A}"/>
              </a:ext>
            </a:extLst>
          </p:cNvPr>
          <p:cNvSpPr>
            <a:spLocks noGrp="1"/>
          </p:cNvSpPr>
          <p:nvPr>
            <p:ph type="sldNum" sz="quarter" idx="11"/>
          </p:nvPr>
        </p:nvSpPr>
        <p:spPr>
          <a:xfrm>
            <a:off x="318969" y="6417090"/>
            <a:ext cx="547688" cy="251999"/>
          </a:xfrm>
        </p:spPr>
        <p:txBody>
          <a:bodyPr/>
          <a:lstStyle/>
          <a:p>
            <a:fld id="{52689698-0BB7-BE4D-A8C0-0C9B085F3959}" type="slidenum">
              <a:rPr lang="de-DE" smtClean="0"/>
              <a:pPr/>
              <a:t>38</a:t>
            </a:fld>
            <a:endParaRPr lang="de-DE" dirty="0"/>
          </a:p>
        </p:txBody>
      </p:sp>
      <p:pic>
        <p:nvPicPr>
          <p:cNvPr id="5" name="Graphic 4" descr="Male profile outline">
            <a:extLst>
              <a:ext uri="{FF2B5EF4-FFF2-40B4-BE49-F238E27FC236}">
                <a16:creationId xmlns:a16="http://schemas.microsoft.com/office/drawing/2014/main" id="{6075947D-9C7C-A6E0-603D-1B2DE20F5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sp>
        <p:nvSpPr>
          <p:cNvPr id="6" name="TextBox 5">
            <a:extLst>
              <a:ext uri="{FF2B5EF4-FFF2-40B4-BE49-F238E27FC236}">
                <a16:creationId xmlns:a16="http://schemas.microsoft.com/office/drawing/2014/main" id="{15B7BF0D-EA35-9419-8ACC-9E280F93B455}"/>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7" name="TextBox 6">
            <a:extLst>
              <a:ext uri="{FF2B5EF4-FFF2-40B4-BE49-F238E27FC236}">
                <a16:creationId xmlns:a16="http://schemas.microsoft.com/office/drawing/2014/main" id="{2AEB9AF6-5431-6374-087C-D270BFB2ECAD}"/>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8" name="Group 7">
            <a:extLst>
              <a:ext uri="{FF2B5EF4-FFF2-40B4-BE49-F238E27FC236}">
                <a16:creationId xmlns:a16="http://schemas.microsoft.com/office/drawing/2014/main" id="{AC91544A-259E-12CE-9E52-AD79837928CD}"/>
              </a:ext>
            </a:extLst>
          </p:cNvPr>
          <p:cNvGrpSpPr/>
          <p:nvPr/>
        </p:nvGrpSpPr>
        <p:grpSpPr>
          <a:xfrm>
            <a:off x="3429397" y="602941"/>
            <a:ext cx="732826" cy="998640"/>
            <a:chOff x="3314821" y="2286268"/>
            <a:chExt cx="732826" cy="998640"/>
          </a:xfrm>
        </p:grpSpPr>
        <p:pic>
          <p:nvPicPr>
            <p:cNvPr id="9" name="Graphic 8" descr="Crown outline">
              <a:extLst>
                <a:ext uri="{FF2B5EF4-FFF2-40B4-BE49-F238E27FC236}">
                  <a16:creationId xmlns:a16="http://schemas.microsoft.com/office/drawing/2014/main" id="{642F8D89-1B89-9AEB-A7DC-344EA4ED0B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2734" y="2286268"/>
              <a:ext cx="276999" cy="276999"/>
            </a:xfrm>
            <a:prstGeom prst="rect">
              <a:avLst/>
            </a:prstGeom>
          </p:spPr>
        </p:pic>
        <p:pic>
          <p:nvPicPr>
            <p:cNvPr id="11" name="Graphic 10" descr="Female Profile outline">
              <a:extLst>
                <a:ext uri="{FF2B5EF4-FFF2-40B4-BE49-F238E27FC236}">
                  <a16:creationId xmlns:a16="http://schemas.microsoft.com/office/drawing/2014/main" id="{27372B70-AABD-182D-8FC9-C22848CD8D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4821" y="2552082"/>
              <a:ext cx="732826" cy="732826"/>
            </a:xfrm>
            <a:prstGeom prst="rect">
              <a:avLst/>
            </a:prstGeom>
          </p:spPr>
        </p:pic>
      </p:grpSp>
      <p:sp>
        <p:nvSpPr>
          <p:cNvPr id="13" name="TextBox 12">
            <a:extLst>
              <a:ext uri="{FF2B5EF4-FFF2-40B4-BE49-F238E27FC236}">
                <a16:creationId xmlns:a16="http://schemas.microsoft.com/office/drawing/2014/main" id="{7416D104-268C-5A27-F1D1-A52B93F365CE}"/>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30" name="TextBox 29">
            <a:extLst>
              <a:ext uri="{FF2B5EF4-FFF2-40B4-BE49-F238E27FC236}">
                <a16:creationId xmlns:a16="http://schemas.microsoft.com/office/drawing/2014/main" id="{11643D5A-E0F4-263C-8EF2-F19D2F4B2AFF}"/>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31" name="TextBox 30">
            <a:extLst>
              <a:ext uri="{FF2B5EF4-FFF2-40B4-BE49-F238E27FC236}">
                <a16:creationId xmlns:a16="http://schemas.microsoft.com/office/drawing/2014/main" id="{77ED0F67-384F-F725-BF27-FCB3E40E0318}"/>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33" name="TextBox 32">
            <a:extLst>
              <a:ext uri="{FF2B5EF4-FFF2-40B4-BE49-F238E27FC236}">
                <a16:creationId xmlns:a16="http://schemas.microsoft.com/office/drawing/2014/main" id="{DF38C453-175F-486D-AE87-E8567CAD36AA}"/>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34" name="TextBox 33">
            <a:extLst>
              <a:ext uri="{FF2B5EF4-FFF2-40B4-BE49-F238E27FC236}">
                <a16:creationId xmlns:a16="http://schemas.microsoft.com/office/drawing/2014/main" id="{D0A26DA2-3B06-2977-3920-197D93198583}"/>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237F79C-AD4E-557F-3D18-102D5E2EFDBE}"/>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38" name="TextBox 37">
                <a:extLst>
                  <a:ext uri="{FF2B5EF4-FFF2-40B4-BE49-F238E27FC236}">
                    <a16:creationId xmlns:a16="http://schemas.microsoft.com/office/drawing/2014/main" id="{6237F79C-AD4E-557F-3D18-102D5E2EFDBE}"/>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1"/>
                <a:stretch>
                  <a:fillRect l="-356" b="-15385"/>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D76A2E78-2342-1E9B-6E60-224D9F9B3E62}"/>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49B41E0-F423-6C57-1B0C-613F77CB92C1}"/>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43" name="TextBox 42">
                <a:extLst>
                  <a:ext uri="{FF2B5EF4-FFF2-40B4-BE49-F238E27FC236}">
                    <a16:creationId xmlns:a16="http://schemas.microsoft.com/office/drawing/2014/main" id="{249B41E0-F423-6C57-1B0C-613F77CB92C1}"/>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2"/>
                <a:stretch>
                  <a:fillRect l="-370" b="-11538"/>
                </a:stretch>
              </a:blipFill>
            </p:spPr>
            <p:txBody>
              <a:bodyPr/>
              <a:lstStyle/>
              <a:p>
                <a:r>
                  <a:rPr lang="en-US">
                    <a:noFill/>
                  </a:rPr>
                  <a:t> </a:t>
                </a:r>
              </a:p>
            </p:txBody>
          </p:sp>
        </mc:Fallback>
      </mc:AlternateContent>
      <p:cxnSp>
        <p:nvCxnSpPr>
          <p:cNvPr id="44" name="Straight Connector 43">
            <a:extLst>
              <a:ext uri="{FF2B5EF4-FFF2-40B4-BE49-F238E27FC236}">
                <a16:creationId xmlns:a16="http://schemas.microsoft.com/office/drawing/2014/main" id="{E4B5CD77-AA22-B2AE-B273-6698ADF303D7}"/>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2D72F90-2F81-15F2-B0E0-2164AE4345DB}"/>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0740C0-1EB3-9D27-361C-406AAD0C9A2E}"/>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0C28C9D-29E1-E64D-447E-892365024335}"/>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4C36224-A574-21E8-AB5D-33543C1DABB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CD06B6A-0BB9-BCF4-1701-C9DEC24285D7}"/>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sp>
        <p:nvSpPr>
          <p:cNvPr id="60" name="TextBox 59">
            <a:extLst>
              <a:ext uri="{FF2B5EF4-FFF2-40B4-BE49-F238E27FC236}">
                <a16:creationId xmlns:a16="http://schemas.microsoft.com/office/drawing/2014/main" id="{974B7682-1199-8AD2-48D3-2FADEFA3D835}"/>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61" name="TextBox 60">
            <a:extLst>
              <a:ext uri="{FF2B5EF4-FFF2-40B4-BE49-F238E27FC236}">
                <a16:creationId xmlns:a16="http://schemas.microsoft.com/office/drawing/2014/main" id="{8C2DFBC3-CC54-2667-28FC-22F83CD777AB}"/>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62" name="TextBox 61">
            <a:extLst>
              <a:ext uri="{FF2B5EF4-FFF2-40B4-BE49-F238E27FC236}">
                <a16:creationId xmlns:a16="http://schemas.microsoft.com/office/drawing/2014/main" id="{132BC13E-1F3B-6DCC-5745-3346363D1FF5}"/>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67" name="TextBox 66">
            <a:extLst>
              <a:ext uri="{FF2B5EF4-FFF2-40B4-BE49-F238E27FC236}">
                <a16:creationId xmlns:a16="http://schemas.microsoft.com/office/drawing/2014/main" id="{F76E9048-8AC8-C817-69FF-12147C0838CB}"/>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69" name="TextBox 68">
            <a:extLst>
              <a:ext uri="{FF2B5EF4-FFF2-40B4-BE49-F238E27FC236}">
                <a16:creationId xmlns:a16="http://schemas.microsoft.com/office/drawing/2014/main" id="{45F6E15A-8D5D-9FEF-585D-7BE723B767E6}"/>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70" name="Graphic 69" descr="Server outline">
            <a:extLst>
              <a:ext uri="{FF2B5EF4-FFF2-40B4-BE49-F238E27FC236}">
                <a16:creationId xmlns:a16="http://schemas.microsoft.com/office/drawing/2014/main" id="{27E85B1B-90A4-F7E1-6A54-F92DF2F2E3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029" y="721331"/>
            <a:ext cx="758027" cy="758027"/>
          </a:xfrm>
          <a:prstGeom prst="rect">
            <a:avLst/>
          </a:prstGeom>
        </p:spPr>
      </p:pic>
      <p:sp>
        <p:nvSpPr>
          <p:cNvPr id="71" name="TextBox 70">
            <a:extLst>
              <a:ext uri="{FF2B5EF4-FFF2-40B4-BE49-F238E27FC236}">
                <a16:creationId xmlns:a16="http://schemas.microsoft.com/office/drawing/2014/main" id="{B68F871C-16B5-66D0-A84F-D153802917DF}"/>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72" name="TextBox 71">
            <a:extLst>
              <a:ext uri="{FF2B5EF4-FFF2-40B4-BE49-F238E27FC236}">
                <a16:creationId xmlns:a16="http://schemas.microsoft.com/office/drawing/2014/main" id="{180D0F4E-8F9D-6FE3-FB1C-9111A13146E0}"/>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76" name="TextBox 75">
            <a:extLst>
              <a:ext uri="{FF2B5EF4-FFF2-40B4-BE49-F238E27FC236}">
                <a16:creationId xmlns:a16="http://schemas.microsoft.com/office/drawing/2014/main" id="{3C836247-4B53-FDBC-7327-98A027E73E4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77" name="TextBox 76">
            <a:extLst>
              <a:ext uri="{FF2B5EF4-FFF2-40B4-BE49-F238E27FC236}">
                <a16:creationId xmlns:a16="http://schemas.microsoft.com/office/drawing/2014/main" id="{1DF018D9-92DA-6D23-810F-34E7A36D83B2}"/>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2" name="Title 1">
            <a:extLst>
              <a:ext uri="{FF2B5EF4-FFF2-40B4-BE49-F238E27FC236}">
                <a16:creationId xmlns:a16="http://schemas.microsoft.com/office/drawing/2014/main" id="{6B96BD5D-3BB7-05FA-EE17-6B9495F5B7B5}"/>
              </a:ext>
            </a:extLst>
          </p:cNvPr>
          <p:cNvSpPr>
            <a:spLocks noGrp="1"/>
          </p:cNvSpPr>
          <p:nvPr>
            <p:ph type="title"/>
          </p:nvPr>
        </p:nvSpPr>
        <p:spPr>
          <a:xfrm>
            <a:off x="1866313" y="180000"/>
            <a:ext cx="10010727" cy="540000"/>
          </a:xfrm>
        </p:spPr>
        <p:txBody>
          <a:bodyPr>
            <a:normAutofit/>
          </a:bodyPr>
          <a:lstStyle/>
          <a:p>
            <a:r>
              <a:rPr lang="en-US" dirty="0"/>
              <a:t>Q3. How does our solution reuse passcodes?</a:t>
            </a:r>
          </a:p>
        </p:txBody>
      </p:sp>
      <p:pic>
        <p:nvPicPr>
          <p:cNvPr id="14" name="Picture 4" descr="American Friends of Tel Aviv University - YouTube">
            <a:extLst>
              <a:ext uri="{FF2B5EF4-FFF2-40B4-BE49-F238E27FC236}">
                <a16:creationId xmlns:a16="http://schemas.microsoft.com/office/drawing/2014/main" id="{BA018785-A5BF-F917-4DE8-D603372F4A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extLst>
              <a:ext uri="{FF2B5EF4-FFF2-40B4-BE49-F238E27FC236}">
                <a16:creationId xmlns:a16="http://schemas.microsoft.com/office/drawing/2014/main" id="{D15AC625-278F-7580-1FE8-2D88045DB3D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17822647"/>
      </p:ext>
    </p:extLst>
  </p:cSld>
  <p:clrMapOvr>
    <a:masterClrMapping/>
  </p:clrMapOvr>
  <mc:AlternateContent xmlns:mc="http://schemas.openxmlformats.org/markup-compatibility/2006" xmlns:p14="http://schemas.microsoft.com/office/powerpoint/2010/main">
    <mc:Choice Requires="p14">
      <p:transition spd="slow" p14:dur="2000" advTm="12789"/>
    </mc:Choice>
    <mc:Fallback xmlns="">
      <p:transition spd="slow" advTm="1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9F82F9CA-1AD6-660E-E458-CAC94374C58A}"/>
              </a:ext>
            </a:extLst>
          </p:cNvPr>
          <p:cNvSpPr>
            <a:spLocks noGrp="1"/>
          </p:cNvSpPr>
          <p:nvPr>
            <p:ph type="sldNum" sz="quarter" idx="11"/>
          </p:nvPr>
        </p:nvSpPr>
        <p:spPr>
          <a:xfrm>
            <a:off x="318969" y="6417090"/>
            <a:ext cx="547688" cy="251999"/>
          </a:xfrm>
        </p:spPr>
        <p:txBody>
          <a:bodyPr/>
          <a:lstStyle/>
          <a:p>
            <a:fld id="{52689698-0BB7-BE4D-A8C0-0C9B085F3959}" type="slidenum">
              <a:rPr lang="de-DE" smtClean="0"/>
              <a:pPr/>
              <a:t>39</a:t>
            </a:fld>
            <a:endParaRPr lang="de-DE" dirty="0"/>
          </a:p>
        </p:txBody>
      </p:sp>
      <p:pic>
        <p:nvPicPr>
          <p:cNvPr id="5" name="Graphic 4" descr="Male profile outline">
            <a:extLst>
              <a:ext uri="{FF2B5EF4-FFF2-40B4-BE49-F238E27FC236}">
                <a16:creationId xmlns:a16="http://schemas.microsoft.com/office/drawing/2014/main" id="{6075947D-9C7C-A6E0-603D-1B2DE20F5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sp>
        <p:nvSpPr>
          <p:cNvPr id="6" name="TextBox 5">
            <a:extLst>
              <a:ext uri="{FF2B5EF4-FFF2-40B4-BE49-F238E27FC236}">
                <a16:creationId xmlns:a16="http://schemas.microsoft.com/office/drawing/2014/main" id="{15B7BF0D-EA35-9419-8ACC-9E280F93B455}"/>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7" name="TextBox 6">
            <a:extLst>
              <a:ext uri="{FF2B5EF4-FFF2-40B4-BE49-F238E27FC236}">
                <a16:creationId xmlns:a16="http://schemas.microsoft.com/office/drawing/2014/main" id="{2AEB9AF6-5431-6374-087C-D270BFB2ECAD}"/>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8" name="Group 7">
            <a:extLst>
              <a:ext uri="{FF2B5EF4-FFF2-40B4-BE49-F238E27FC236}">
                <a16:creationId xmlns:a16="http://schemas.microsoft.com/office/drawing/2014/main" id="{AC91544A-259E-12CE-9E52-AD79837928CD}"/>
              </a:ext>
            </a:extLst>
          </p:cNvPr>
          <p:cNvGrpSpPr/>
          <p:nvPr/>
        </p:nvGrpSpPr>
        <p:grpSpPr>
          <a:xfrm>
            <a:off x="3429397" y="602941"/>
            <a:ext cx="732826" cy="998640"/>
            <a:chOff x="3314821" y="2286268"/>
            <a:chExt cx="732826" cy="998640"/>
          </a:xfrm>
        </p:grpSpPr>
        <p:pic>
          <p:nvPicPr>
            <p:cNvPr id="9" name="Graphic 8" descr="Crown outline">
              <a:extLst>
                <a:ext uri="{FF2B5EF4-FFF2-40B4-BE49-F238E27FC236}">
                  <a16:creationId xmlns:a16="http://schemas.microsoft.com/office/drawing/2014/main" id="{642F8D89-1B89-9AEB-A7DC-344EA4ED0B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2734" y="2286268"/>
              <a:ext cx="276999" cy="276999"/>
            </a:xfrm>
            <a:prstGeom prst="rect">
              <a:avLst/>
            </a:prstGeom>
          </p:spPr>
        </p:pic>
        <p:pic>
          <p:nvPicPr>
            <p:cNvPr id="11" name="Graphic 10" descr="Female Profile outline">
              <a:extLst>
                <a:ext uri="{FF2B5EF4-FFF2-40B4-BE49-F238E27FC236}">
                  <a16:creationId xmlns:a16="http://schemas.microsoft.com/office/drawing/2014/main" id="{27372B70-AABD-182D-8FC9-C22848CD8D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4821" y="2552082"/>
              <a:ext cx="732826" cy="732826"/>
            </a:xfrm>
            <a:prstGeom prst="rect">
              <a:avLst/>
            </a:prstGeom>
          </p:spPr>
        </p:pic>
      </p:grpSp>
      <p:sp>
        <p:nvSpPr>
          <p:cNvPr id="13" name="TextBox 12">
            <a:extLst>
              <a:ext uri="{FF2B5EF4-FFF2-40B4-BE49-F238E27FC236}">
                <a16:creationId xmlns:a16="http://schemas.microsoft.com/office/drawing/2014/main" id="{7416D104-268C-5A27-F1D1-A52B93F365CE}"/>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16" name="Group 15">
            <a:extLst>
              <a:ext uri="{FF2B5EF4-FFF2-40B4-BE49-F238E27FC236}">
                <a16:creationId xmlns:a16="http://schemas.microsoft.com/office/drawing/2014/main" id="{D37C3638-1064-9C16-F335-C22EE90E03EA}"/>
              </a:ext>
            </a:extLst>
          </p:cNvPr>
          <p:cNvGrpSpPr/>
          <p:nvPr/>
        </p:nvGrpSpPr>
        <p:grpSpPr>
          <a:xfrm>
            <a:off x="3911140" y="2323779"/>
            <a:ext cx="4369718" cy="307777"/>
            <a:chOff x="4162223" y="2617834"/>
            <a:chExt cx="1271014" cy="307777"/>
          </a:xfrm>
        </p:grpSpPr>
        <p:cxnSp>
          <p:nvCxnSpPr>
            <p:cNvPr id="24" name="Straight Arrow Connector 23">
              <a:extLst>
                <a:ext uri="{FF2B5EF4-FFF2-40B4-BE49-F238E27FC236}">
                  <a16:creationId xmlns:a16="http://schemas.microsoft.com/office/drawing/2014/main" id="{F638734B-30EE-263E-56AA-E75BEAC55D37}"/>
                </a:ext>
              </a:extLst>
            </p:cNvPr>
            <p:cNvCxnSpPr/>
            <p:nvPr/>
          </p:nvCxnSpPr>
          <p:spPr>
            <a:xfrm>
              <a:off x="4162223" y="2924774"/>
              <a:ext cx="1271014" cy="0"/>
            </a:xfrm>
            <a:prstGeom prst="straightConnector1">
              <a:avLst/>
            </a:prstGeom>
            <a:ln w="762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CFD0441-5EB0-D648-8FAC-EB58CBF06649}"/>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1" i="1" smtClean="0">
                          <a:solidFill>
                            <a:srgbClr val="0070C0"/>
                          </a:solidFill>
                          <a:latin typeface="Cambria Math" panose="02040503050406030204" pitchFamily="18" charset="0"/>
                        </a:rPr>
                        <m:t>𝒑𝒘</m:t>
                      </m:r>
                    </m:oMath>
                  </a14:m>
                  <a:r>
                    <a:rPr lang="en-US" sz="1400" b="1" dirty="0">
                      <a:solidFill>
                        <a:srgbClr val="0070C0"/>
                      </a:solidFill>
                    </a:rPr>
                    <a:t> (out-of-band)</a:t>
                  </a:r>
                </a:p>
              </p:txBody>
            </p:sp>
          </mc:Choice>
          <mc:Fallback xmlns="">
            <p:sp>
              <p:nvSpPr>
                <p:cNvPr id="26" name="TextBox 25">
                  <a:extLst>
                    <a:ext uri="{FF2B5EF4-FFF2-40B4-BE49-F238E27FC236}">
                      <a16:creationId xmlns:a16="http://schemas.microsoft.com/office/drawing/2014/main" id="{6CFD0441-5EB0-D648-8FAC-EB58CBF06649}"/>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1"/>
                  <a:stretch>
                    <a:fillRect t="-3846" b="-19231"/>
                  </a:stretch>
                </a:blipFill>
              </p:spPr>
              <p:txBody>
                <a:bodyPr/>
                <a:lstStyle/>
                <a:p>
                  <a:r>
                    <a:rPr lang="en-US">
                      <a:noFill/>
                    </a:rPr>
                    <a:t> </a:t>
                  </a:r>
                </a:p>
              </p:txBody>
            </p:sp>
          </mc:Fallback>
        </mc:AlternateContent>
      </p:grpSp>
      <p:sp>
        <p:nvSpPr>
          <p:cNvPr id="30" name="TextBox 29">
            <a:extLst>
              <a:ext uri="{FF2B5EF4-FFF2-40B4-BE49-F238E27FC236}">
                <a16:creationId xmlns:a16="http://schemas.microsoft.com/office/drawing/2014/main" id="{11643D5A-E0F4-263C-8EF2-F19D2F4B2AFF}"/>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31" name="TextBox 30">
            <a:extLst>
              <a:ext uri="{FF2B5EF4-FFF2-40B4-BE49-F238E27FC236}">
                <a16:creationId xmlns:a16="http://schemas.microsoft.com/office/drawing/2014/main" id="{77ED0F67-384F-F725-BF27-FCB3E40E0318}"/>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7E433BC-DD52-733A-BA7B-286A7A940980}"/>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1" i="0" dirty="0">
                    <a:solidFill>
                      <a:srgbClr val="0070C0"/>
                    </a:solidFill>
                    <a:latin typeface="Montserrat" pitchFamily="2" charset="77"/>
                  </a:rPr>
                  <a:t>2.</a:t>
                </a:r>
                <a:r>
                  <a:rPr lang="zh-CN" altLang="en-US" sz="1400" b="1" i="0" dirty="0">
                    <a:solidFill>
                      <a:srgbClr val="0070C0"/>
                    </a:solidFill>
                    <a:latin typeface="Montserrat" pitchFamily="2" charset="77"/>
                  </a:rPr>
                  <a:t> </a:t>
                </a:r>
                <a:r>
                  <a:rPr lang="en-US" sz="1400" b="1" i="0" dirty="0">
                    <a:solidFill>
                      <a:srgbClr val="0070C0"/>
                    </a:solidFill>
                    <a:latin typeface="Montserrat" pitchFamily="2" charset="77"/>
                  </a:rPr>
                  <a:t>receive password </a:t>
                </a:r>
                <a14:m>
                  <m:oMath xmlns:m="http://schemas.openxmlformats.org/officeDocument/2006/math">
                    <m:r>
                      <a:rPr lang="en-US" sz="1400" b="1" i="1" smtClean="0">
                        <a:solidFill>
                          <a:srgbClr val="0070C0"/>
                        </a:solidFill>
                        <a:latin typeface="Cambria Math" panose="02040503050406030204" pitchFamily="18" charset="0"/>
                      </a:rPr>
                      <m:t>𝒑𝒘</m:t>
                    </m:r>
                  </m:oMath>
                </a14:m>
                <a:endParaRPr lang="en-US" sz="1400" b="1" i="0" dirty="0">
                  <a:solidFill>
                    <a:srgbClr val="0070C0"/>
                  </a:solidFill>
                  <a:latin typeface="Montserrat" pitchFamily="2" charset="77"/>
                </a:endParaRPr>
              </a:p>
            </p:txBody>
          </p:sp>
        </mc:Choice>
        <mc:Fallback xmlns="">
          <p:sp>
            <p:nvSpPr>
              <p:cNvPr id="32" name="TextBox 31">
                <a:extLst>
                  <a:ext uri="{FF2B5EF4-FFF2-40B4-BE49-F238E27FC236}">
                    <a16:creationId xmlns:a16="http://schemas.microsoft.com/office/drawing/2014/main" id="{B7E433BC-DD52-733A-BA7B-286A7A940980}"/>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2"/>
                <a:stretch>
                  <a:fillRect t="-4000" b="-20000"/>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DF38C453-175F-486D-AE87-E8567CAD36AA}"/>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34" name="TextBox 33">
            <a:extLst>
              <a:ext uri="{FF2B5EF4-FFF2-40B4-BE49-F238E27FC236}">
                <a16:creationId xmlns:a16="http://schemas.microsoft.com/office/drawing/2014/main" id="{D0A26DA2-3B06-2977-3920-197D93198583}"/>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237F79C-AD4E-557F-3D18-102D5E2EFDBE}"/>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38" name="TextBox 37">
                <a:extLst>
                  <a:ext uri="{FF2B5EF4-FFF2-40B4-BE49-F238E27FC236}">
                    <a16:creationId xmlns:a16="http://schemas.microsoft.com/office/drawing/2014/main" id="{6237F79C-AD4E-557F-3D18-102D5E2EFDBE}"/>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3"/>
                <a:stretch>
                  <a:fillRect l="-356" b="-15385"/>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D76A2E78-2342-1E9B-6E60-224D9F9B3E62}"/>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49B41E0-F423-6C57-1B0C-613F77CB92C1}"/>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43" name="TextBox 42">
                <a:extLst>
                  <a:ext uri="{FF2B5EF4-FFF2-40B4-BE49-F238E27FC236}">
                    <a16:creationId xmlns:a16="http://schemas.microsoft.com/office/drawing/2014/main" id="{249B41E0-F423-6C57-1B0C-613F77CB92C1}"/>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4"/>
                <a:stretch>
                  <a:fillRect l="-370" b="-11538"/>
                </a:stretch>
              </a:blipFill>
            </p:spPr>
            <p:txBody>
              <a:bodyPr/>
              <a:lstStyle/>
              <a:p>
                <a:r>
                  <a:rPr lang="en-US">
                    <a:noFill/>
                  </a:rPr>
                  <a:t> </a:t>
                </a:r>
              </a:p>
            </p:txBody>
          </p:sp>
        </mc:Fallback>
      </mc:AlternateContent>
      <p:cxnSp>
        <p:nvCxnSpPr>
          <p:cNvPr id="44" name="Straight Connector 43">
            <a:extLst>
              <a:ext uri="{FF2B5EF4-FFF2-40B4-BE49-F238E27FC236}">
                <a16:creationId xmlns:a16="http://schemas.microsoft.com/office/drawing/2014/main" id="{E4B5CD77-AA22-B2AE-B273-6698ADF303D7}"/>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2D72F90-2F81-15F2-B0E0-2164AE4345DB}"/>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0740C0-1EB3-9D27-361C-406AAD0C9A2E}"/>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0C28C9D-29E1-E64D-447E-892365024335}"/>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4C36224-A574-21E8-AB5D-33543C1DABB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CD06B6A-0BB9-BCF4-1701-C9DEC24285D7}"/>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A3291FF-7E6E-7D03-8CEE-AD2BC1631664}"/>
                  </a:ext>
                </a:extLst>
              </p:cNvPr>
              <p:cNvSpPr txBox="1"/>
              <p:nvPr/>
            </p:nvSpPr>
            <p:spPr>
              <a:xfrm>
                <a:off x="1743202" y="2272853"/>
                <a:ext cx="2167938" cy="307777"/>
              </a:xfrm>
              <a:prstGeom prst="rect">
                <a:avLst/>
              </a:prstGeom>
              <a:noFill/>
            </p:spPr>
            <p:txBody>
              <a:bodyPr wrap="square" rtlCol="0">
                <a:spAutoFit/>
              </a:bodyPr>
              <a:lstStyle/>
              <a:p>
                <a:r>
                  <a:rPr lang="en-US" altLang="zh-CN" sz="1400" b="1" i="0" dirty="0">
                    <a:solidFill>
                      <a:srgbClr val="0070C0"/>
                    </a:solidFill>
                    <a:latin typeface="Montserrat" pitchFamily="2" charset="77"/>
                  </a:rPr>
                  <a:t>2.</a:t>
                </a:r>
                <a:r>
                  <a:rPr lang="zh-CN" altLang="en-US" sz="1400" b="1" i="0" dirty="0">
                    <a:solidFill>
                      <a:srgbClr val="0070C0"/>
                    </a:solidFill>
                    <a:latin typeface="Montserrat" pitchFamily="2" charset="77"/>
                  </a:rPr>
                  <a:t> </a:t>
                </a:r>
                <a:r>
                  <a:rPr lang="en-US" sz="1400" b="1" i="0" dirty="0">
                    <a:solidFill>
                      <a:srgbClr val="0070C0"/>
                    </a:solidFill>
                    <a:latin typeface="Montserrat" pitchFamily="2" charset="77"/>
                  </a:rPr>
                  <a:t>pick password </a:t>
                </a:r>
                <a14:m>
                  <m:oMath xmlns:m="http://schemas.openxmlformats.org/officeDocument/2006/math">
                    <m:r>
                      <a:rPr lang="en-US" sz="1400" b="1" i="1" smtClean="0">
                        <a:solidFill>
                          <a:srgbClr val="0070C0"/>
                        </a:solidFill>
                        <a:latin typeface="Cambria Math" panose="02040503050406030204" pitchFamily="18" charset="0"/>
                      </a:rPr>
                      <m:t>𝒑𝒘</m:t>
                    </m:r>
                  </m:oMath>
                </a14:m>
                <a:endParaRPr lang="en-US" sz="1400" b="1" i="0" dirty="0">
                  <a:solidFill>
                    <a:srgbClr val="0070C0"/>
                  </a:solidFill>
                  <a:latin typeface="Montserrat" pitchFamily="2" charset="77"/>
                </a:endParaRPr>
              </a:p>
            </p:txBody>
          </p:sp>
        </mc:Choice>
        <mc:Fallback xmlns="">
          <p:sp>
            <p:nvSpPr>
              <p:cNvPr id="59" name="TextBox 58">
                <a:extLst>
                  <a:ext uri="{FF2B5EF4-FFF2-40B4-BE49-F238E27FC236}">
                    <a16:creationId xmlns:a16="http://schemas.microsoft.com/office/drawing/2014/main" id="{3A3291FF-7E6E-7D03-8CEE-AD2BC1631664}"/>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5"/>
                <a:stretch>
                  <a:fillRect l="-1163" t="-4000" b="-16000"/>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974B7682-1199-8AD2-48D3-2FADEFA3D835}"/>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61" name="TextBox 60">
            <a:extLst>
              <a:ext uri="{FF2B5EF4-FFF2-40B4-BE49-F238E27FC236}">
                <a16:creationId xmlns:a16="http://schemas.microsoft.com/office/drawing/2014/main" id="{8C2DFBC3-CC54-2667-28FC-22F83CD777AB}"/>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62" name="TextBox 61">
            <a:extLst>
              <a:ext uri="{FF2B5EF4-FFF2-40B4-BE49-F238E27FC236}">
                <a16:creationId xmlns:a16="http://schemas.microsoft.com/office/drawing/2014/main" id="{132BC13E-1F3B-6DCC-5745-3346363D1FF5}"/>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67" name="TextBox 66">
            <a:extLst>
              <a:ext uri="{FF2B5EF4-FFF2-40B4-BE49-F238E27FC236}">
                <a16:creationId xmlns:a16="http://schemas.microsoft.com/office/drawing/2014/main" id="{F76E9048-8AC8-C817-69FF-12147C0838CB}"/>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69" name="TextBox 68">
            <a:extLst>
              <a:ext uri="{FF2B5EF4-FFF2-40B4-BE49-F238E27FC236}">
                <a16:creationId xmlns:a16="http://schemas.microsoft.com/office/drawing/2014/main" id="{45F6E15A-8D5D-9FEF-585D-7BE723B767E6}"/>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70" name="Graphic 69" descr="Server outline">
            <a:extLst>
              <a:ext uri="{FF2B5EF4-FFF2-40B4-BE49-F238E27FC236}">
                <a16:creationId xmlns:a16="http://schemas.microsoft.com/office/drawing/2014/main" id="{27E85B1B-90A4-F7E1-6A54-F92DF2F2E3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03029" y="721331"/>
            <a:ext cx="758027" cy="758027"/>
          </a:xfrm>
          <a:prstGeom prst="rect">
            <a:avLst/>
          </a:prstGeom>
        </p:spPr>
      </p:pic>
      <p:sp>
        <p:nvSpPr>
          <p:cNvPr id="71" name="TextBox 70">
            <a:extLst>
              <a:ext uri="{FF2B5EF4-FFF2-40B4-BE49-F238E27FC236}">
                <a16:creationId xmlns:a16="http://schemas.microsoft.com/office/drawing/2014/main" id="{B68F871C-16B5-66D0-A84F-D153802917DF}"/>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72" name="TextBox 71">
            <a:extLst>
              <a:ext uri="{FF2B5EF4-FFF2-40B4-BE49-F238E27FC236}">
                <a16:creationId xmlns:a16="http://schemas.microsoft.com/office/drawing/2014/main" id="{180D0F4E-8F9D-6FE3-FB1C-9111A13146E0}"/>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76" name="TextBox 75">
            <a:extLst>
              <a:ext uri="{FF2B5EF4-FFF2-40B4-BE49-F238E27FC236}">
                <a16:creationId xmlns:a16="http://schemas.microsoft.com/office/drawing/2014/main" id="{3C836247-4B53-FDBC-7327-98A027E73E4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77" name="TextBox 76">
            <a:extLst>
              <a:ext uri="{FF2B5EF4-FFF2-40B4-BE49-F238E27FC236}">
                <a16:creationId xmlns:a16="http://schemas.microsoft.com/office/drawing/2014/main" id="{1DF018D9-92DA-6D23-810F-34E7A36D83B2}"/>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2" name="Title 1">
            <a:extLst>
              <a:ext uri="{FF2B5EF4-FFF2-40B4-BE49-F238E27FC236}">
                <a16:creationId xmlns:a16="http://schemas.microsoft.com/office/drawing/2014/main" id="{0055E76B-8B52-9132-938D-BB5246D80048}"/>
              </a:ext>
            </a:extLst>
          </p:cNvPr>
          <p:cNvSpPr>
            <a:spLocks noGrp="1"/>
          </p:cNvSpPr>
          <p:nvPr>
            <p:ph type="title"/>
          </p:nvPr>
        </p:nvSpPr>
        <p:spPr>
          <a:xfrm>
            <a:off x="1866313" y="180000"/>
            <a:ext cx="10010727" cy="540000"/>
          </a:xfrm>
        </p:spPr>
        <p:txBody>
          <a:bodyPr>
            <a:normAutofit/>
          </a:bodyPr>
          <a:lstStyle/>
          <a:p>
            <a:r>
              <a:rPr lang="en-US" dirty="0"/>
              <a:t>Q3. How does our solution reuse passcodes?</a:t>
            </a:r>
          </a:p>
        </p:txBody>
      </p:sp>
      <p:pic>
        <p:nvPicPr>
          <p:cNvPr id="14" name="Picture 4" descr="American Friends of Tel Aviv University - YouTube">
            <a:extLst>
              <a:ext uri="{FF2B5EF4-FFF2-40B4-BE49-F238E27FC236}">
                <a16:creationId xmlns:a16="http://schemas.microsoft.com/office/drawing/2014/main" id="{F07CF4CC-E1B8-08C5-770D-A4B663E7A3B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extLst>
              <a:ext uri="{FF2B5EF4-FFF2-40B4-BE49-F238E27FC236}">
                <a16:creationId xmlns:a16="http://schemas.microsoft.com/office/drawing/2014/main" id="{168682FB-9F4F-7FDC-6047-88323BCD22F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9208113"/>
      </p:ext>
    </p:extLst>
  </p:cSld>
  <p:clrMapOvr>
    <a:masterClrMapping/>
  </p:clrMapOvr>
  <mc:AlternateContent xmlns:mc="http://schemas.openxmlformats.org/markup-compatibility/2006" xmlns:p14="http://schemas.microsoft.com/office/powerpoint/2010/main">
    <mc:Choice Requires="p14">
      <p:transition spd="slow" p14:dur="2000" advTm="20192"/>
    </mc:Choice>
    <mc:Fallback xmlns="">
      <p:transition spd="slow" advTm="2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How People Meet in Zoom</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4</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extLst>
              <a:ext uri="{FF2B5EF4-FFF2-40B4-BE49-F238E27FC236}">
                <a16:creationId xmlns:a16="http://schemas.microsoft.com/office/drawing/2014/main" id="{5846FA77-B3A2-154D-5163-55E90F64A8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pic>
        <p:nvPicPr>
          <p:cNvPr id="3" name="Picture 6" descr="Zoom logo transparent PNG 22289668 PNG">
            <a:extLst>
              <a:ext uri="{FF2B5EF4-FFF2-40B4-BE49-F238E27FC236}">
                <a16:creationId xmlns:a16="http://schemas.microsoft.com/office/drawing/2014/main" id="{938F5B92-E2E5-D2E6-3FD5-3324B59900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50220"/>
      </p:ext>
    </p:extLst>
  </p:cSld>
  <p:clrMapOvr>
    <a:masterClrMapping/>
  </p:clrMapOvr>
  <mc:AlternateContent xmlns:mc="http://schemas.openxmlformats.org/markup-compatibility/2006" xmlns:p14="http://schemas.microsoft.com/office/powerpoint/2010/main">
    <mc:Choice Requires="p14">
      <p:transition spd="slow" p14:dur="2000" advTm="8288"/>
    </mc:Choice>
    <mc:Fallback xmlns="">
      <p:transition spd="slow" advTm="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254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40</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alpha val="50000"/>
                </a:srgb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alpha val="50000"/>
                            </a:srgbClr>
                          </a:solidFill>
                          <a:latin typeface="Cambria Math" panose="02040503050406030204" pitchFamily="18" charset="0"/>
                        </a:rPr>
                        <m:t>𝑝𝑤</m:t>
                      </m:r>
                    </m:oMath>
                  </a14:m>
                  <a:r>
                    <a:rPr lang="en-US" sz="1400" dirty="0">
                      <a:solidFill>
                        <a:srgbClr val="0070C0">
                          <a:alpha val="50000"/>
                        </a:srgbClr>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1"/>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alpha val="50000"/>
                      </a:srgbClr>
                    </a:solidFill>
                    <a:latin typeface="Montserrat" pitchFamily="2" charset="77"/>
                  </a:rPr>
                  <a:t>2.</a:t>
                </a:r>
                <a:r>
                  <a:rPr lang="zh-CN" altLang="en-US" sz="1400" b="0" i="0" dirty="0">
                    <a:solidFill>
                      <a:srgbClr val="0070C0">
                        <a:alpha val="50000"/>
                      </a:srgbClr>
                    </a:solidFill>
                    <a:latin typeface="Montserrat" pitchFamily="2" charset="77"/>
                  </a:rPr>
                  <a:t> </a:t>
                </a:r>
                <a:r>
                  <a:rPr lang="en-US" sz="1400" b="0" i="0" dirty="0">
                    <a:solidFill>
                      <a:srgbClr val="0070C0">
                        <a:alpha val="50000"/>
                      </a:srgbClr>
                    </a:solidFill>
                    <a:latin typeface="Montserrat" pitchFamily="2" charset="77"/>
                  </a:rPr>
                  <a:t>receive password </a:t>
                </a:r>
                <a14:m>
                  <m:oMath xmlns:m="http://schemas.openxmlformats.org/officeDocument/2006/math">
                    <m:r>
                      <a:rPr lang="en-US" sz="1400" b="0" i="1" smtClean="0">
                        <a:solidFill>
                          <a:srgbClr val="0070C0">
                            <a:alpha val="50000"/>
                          </a:srgbClr>
                        </a:solidFill>
                        <a:latin typeface="Cambria Math" panose="02040503050406030204" pitchFamily="18" charset="0"/>
                      </a:rPr>
                      <m:t>𝑝𝑤</m:t>
                    </m:r>
                  </m:oMath>
                </a14:m>
                <a:endParaRPr lang="en-US" sz="1400" b="0" i="0" dirty="0">
                  <a:solidFill>
                    <a:srgbClr val="0070C0">
                      <a:alpha val="50000"/>
                    </a:srgbClr>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2"/>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rgbClr val="0070C0"/>
                                </a:solidFill>
                                <a:latin typeface="Cambria Math" panose="02040503050406030204" pitchFamily="18" charset="0"/>
                              </a:rPr>
                            </m:ctrlPr>
                          </m:sSubPr>
                          <m:e>
                            <m:r>
                              <a:rPr lang="en-US" sz="1400" b="1" i="1" smtClean="0">
                                <a:solidFill>
                                  <a:srgbClr val="0070C0"/>
                                </a:solidFill>
                                <a:latin typeface="Cambria Math" panose="02040503050406030204" pitchFamily="18" charset="0"/>
                              </a:rPr>
                              <m:t>𝒄</m:t>
                            </m:r>
                          </m:e>
                          <m:sub>
                            <m:r>
                              <a:rPr lang="en-US" sz="1400" b="1" i="0">
                                <a:solidFill>
                                  <a:srgbClr val="0070C0"/>
                                </a:solidFill>
                                <a:latin typeface="Cambria Math" panose="02040503050406030204" pitchFamily="18" charset="0"/>
                              </a:rPr>
                              <m:t>𝐏𝐀𝐊𝐄</m:t>
                            </m:r>
                          </m:sub>
                        </m:sSub>
                      </m:oMath>
                    </m:oMathPara>
                  </a14:m>
                  <a:endParaRPr lang="en-US" sz="1400" b="1"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254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4"/>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rgbClr val="0070C0"/>
                                </a:solidFill>
                                <a:latin typeface="Cambria Math" panose="02040503050406030204" pitchFamily="18" charset="0"/>
                              </a:rPr>
                            </m:ctrlPr>
                          </m:sSubPr>
                          <m:e>
                            <m:r>
                              <a:rPr lang="en-US" sz="1400" b="1" i="1">
                                <a:solidFill>
                                  <a:srgbClr val="0070C0"/>
                                </a:solidFill>
                                <a:latin typeface="Cambria Math" panose="02040503050406030204" pitchFamily="18" charset="0"/>
                              </a:rPr>
                              <m:t>𝒄</m:t>
                            </m:r>
                          </m:e>
                          <m:sub>
                            <m:r>
                              <a:rPr lang="en-US" sz="1400" b="1" i="0">
                                <a:solidFill>
                                  <a:srgbClr val="0070C0"/>
                                </a:solidFill>
                                <a:latin typeface="Cambria Math" panose="02040503050406030204" pitchFamily="18" charset="0"/>
                              </a:rPr>
                              <m:t>𝐏𝐀𝐊𝐄</m:t>
                            </m:r>
                          </m:sub>
                        </m:sSub>
                      </m:oMath>
                    </m:oMathPara>
                  </a14:m>
                  <a:endParaRPr lang="en-US" sz="1400" b="1"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5"/>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254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6"/>
                <a:stretch>
                  <a:fillRect l="-370" b="-115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alpha val="50000"/>
                      </a:srgbClr>
                    </a:solidFill>
                    <a:latin typeface="Montserrat" pitchFamily="2" charset="77"/>
                  </a:rPr>
                  <a:t>2.</a:t>
                </a:r>
                <a:r>
                  <a:rPr lang="zh-CN" altLang="en-US" sz="1400" b="0" i="0" dirty="0">
                    <a:solidFill>
                      <a:srgbClr val="0070C0">
                        <a:alpha val="50000"/>
                      </a:srgbClr>
                    </a:solidFill>
                    <a:latin typeface="Montserrat" pitchFamily="2" charset="77"/>
                  </a:rPr>
                  <a:t> </a:t>
                </a:r>
                <a:r>
                  <a:rPr lang="en-US" sz="1400" b="0" i="0" dirty="0">
                    <a:solidFill>
                      <a:srgbClr val="0070C0">
                        <a:alpha val="50000"/>
                      </a:srgbClr>
                    </a:solidFill>
                    <a:latin typeface="Montserrat" pitchFamily="2" charset="77"/>
                  </a:rPr>
                  <a:t>pick password </a:t>
                </a:r>
                <a14:m>
                  <m:oMath xmlns:m="http://schemas.openxmlformats.org/officeDocument/2006/math">
                    <m:r>
                      <a:rPr lang="en-US" sz="1400" b="0" i="1" smtClean="0">
                        <a:solidFill>
                          <a:srgbClr val="0070C0">
                            <a:alpha val="50000"/>
                          </a:srgbClr>
                        </a:solidFill>
                        <a:latin typeface="Cambria Math" panose="02040503050406030204" pitchFamily="18" charset="0"/>
                      </a:rPr>
                      <m:t>𝑝𝑤</m:t>
                    </m:r>
                  </m:oMath>
                </a14:m>
                <a:endParaRPr lang="en-US" sz="1400" b="0" i="0" dirty="0">
                  <a:solidFill>
                    <a:srgbClr val="0070C0">
                      <a:alpha val="50000"/>
                    </a:srgbClr>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1" i="0" dirty="0">
                    <a:solidFill>
                      <a:srgbClr val="0070C0"/>
                    </a:solidFill>
                    <a:latin typeface="Montserrat" pitchFamily="2" charset="77"/>
                  </a:rPr>
                  <a:t>2.</a:t>
                </a:r>
                <a:r>
                  <a:rPr lang="zh-CN" altLang="en-US" sz="1400" b="1" i="0" dirty="0">
                    <a:solidFill>
                      <a:srgbClr val="0070C0"/>
                    </a:solidFill>
                    <a:latin typeface="Montserrat" pitchFamily="2" charset="77"/>
                  </a:rPr>
                  <a:t> </a:t>
                </a:r>
                <a:r>
                  <a:rPr lang="en-US" sz="1400" b="1" i="0" dirty="0">
                    <a:solidFill>
                      <a:srgbClr val="0070C0"/>
                    </a:solidFill>
                    <a:latin typeface="Montserrat" pitchFamily="2" charset="77"/>
                  </a:rPr>
                  <a:t>Run </a:t>
                </a:r>
                <a14:m>
                  <m:oMath xmlns:m="http://schemas.openxmlformats.org/officeDocument/2006/math">
                    <m:r>
                      <a:rPr lang="en-US" sz="1400" b="1" i="0" smtClean="0">
                        <a:solidFill>
                          <a:srgbClr val="0070C0"/>
                        </a:solidFill>
                        <a:latin typeface="Cambria Math" panose="02040503050406030204" pitchFamily="18" charset="0"/>
                      </a:rPr>
                      <m:t>𝐏𝐀𝐊𝐄</m:t>
                    </m:r>
                    <m:r>
                      <a:rPr lang="en-US" sz="1400" b="1"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𝒑𝒘</m:t>
                    </m:r>
                    <m:r>
                      <a:rPr lang="en-US" sz="1400" b="1" i="1" smtClean="0">
                        <a:solidFill>
                          <a:srgbClr val="0070C0"/>
                        </a:solidFill>
                        <a:latin typeface="Cambria Math" panose="02040503050406030204" pitchFamily="18" charset="0"/>
                      </a:rPr>
                      <m:t>)</m:t>
                    </m:r>
                  </m:oMath>
                </a14:m>
                <a:endParaRPr lang="en-US" sz="1400" b="1" i="0" dirty="0">
                  <a:solidFill>
                    <a:srgbClr val="0070C0"/>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1" i="0" dirty="0">
                    <a:solidFill>
                      <a:srgbClr val="0070C0"/>
                    </a:solidFill>
                    <a:latin typeface="Montserrat" pitchFamily="2" charset="77"/>
                  </a:rPr>
                  <a:t>1.</a:t>
                </a:r>
                <a:r>
                  <a:rPr lang="zh-CN" altLang="en-US" sz="1400" b="1" i="0" dirty="0">
                    <a:solidFill>
                      <a:srgbClr val="0070C0"/>
                    </a:solidFill>
                    <a:latin typeface="Montserrat" pitchFamily="2" charset="77"/>
                  </a:rPr>
                  <a:t> </a:t>
                </a:r>
                <a:r>
                  <a:rPr lang="en-US" altLang="zh-CN" sz="1400" b="1" dirty="0">
                    <a:solidFill>
                      <a:srgbClr val="0070C0"/>
                    </a:solidFill>
                    <a:latin typeface="Montserrat" pitchFamily="2" charset="77"/>
                  </a:rPr>
                  <a:t>Run </a:t>
                </a:r>
                <a14:m>
                  <m:oMath xmlns:m="http://schemas.openxmlformats.org/officeDocument/2006/math">
                    <m:r>
                      <a:rPr lang="en-US" sz="1400" b="1" i="0" smtClean="0">
                        <a:solidFill>
                          <a:srgbClr val="0070C0"/>
                        </a:solidFill>
                        <a:latin typeface="Cambria Math" panose="02040503050406030204" pitchFamily="18" charset="0"/>
                      </a:rPr>
                      <m:t>𝐏𝐀𝐊𝐄</m:t>
                    </m:r>
                    <m:r>
                      <a:rPr lang="en-US" sz="1400" b="1"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𝒑𝒘</m:t>
                    </m:r>
                    <m:r>
                      <a:rPr lang="en-US" sz="1400" b="1" i="1" smtClean="0">
                        <a:solidFill>
                          <a:srgbClr val="0070C0"/>
                        </a:solidFill>
                        <a:latin typeface="Cambria Math" panose="02040503050406030204" pitchFamily="18" charset="0"/>
                      </a:rPr>
                      <m:t>)</m:t>
                    </m:r>
                  </m:oMath>
                </a14:m>
                <a:r>
                  <a:rPr lang="en-US" sz="1400" b="1" i="0" dirty="0">
                    <a:solidFill>
                      <a:srgbClr val="0070C0"/>
                    </a:solidFill>
                    <a:latin typeface="Montserrat" pitchFamily="2" charset="77"/>
                  </a:rPr>
                  <a:t> and outputting </a:t>
                </a:r>
                <a14:m>
                  <m:oMath xmlns:m="http://schemas.openxmlformats.org/officeDocument/2006/math">
                    <m:sSub>
                      <m:sSubPr>
                        <m:ctrlPr>
                          <a:rPr lang="en-US" sz="1400" b="1" i="1" smtClean="0">
                            <a:solidFill>
                              <a:srgbClr val="0070C0"/>
                            </a:solidFill>
                            <a:latin typeface="Cambria Math" panose="02040503050406030204" pitchFamily="18" charset="0"/>
                          </a:rPr>
                        </m:ctrlPr>
                      </m:sSubPr>
                      <m:e>
                        <m:r>
                          <a:rPr lang="en-US" sz="1400" b="1" i="1" smtClean="0">
                            <a:solidFill>
                              <a:srgbClr val="0070C0"/>
                            </a:solidFill>
                            <a:latin typeface="Cambria Math" panose="02040503050406030204" pitchFamily="18" charset="0"/>
                          </a:rPr>
                          <m:t>𝒌</m:t>
                        </m:r>
                      </m:e>
                      <m:sub>
                        <m:r>
                          <a:rPr lang="en-US" sz="1400" b="1" i="1" smtClean="0">
                            <a:solidFill>
                              <a:srgbClr val="0070C0"/>
                            </a:solidFill>
                            <a:latin typeface="Cambria Math" panose="02040503050406030204" pitchFamily="18" charset="0"/>
                          </a:rPr>
                          <m:t>𝑨</m:t>
                        </m:r>
                      </m:sub>
                    </m:sSub>
                  </m:oMath>
                </a14:m>
                <a:endParaRPr lang="en-US" sz="1400" b="1" i="0" dirty="0">
                  <a:solidFill>
                    <a:srgbClr val="0070C0"/>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89850" cy="400110"/>
          </a:xfrm>
          <a:prstGeom prst="rect">
            <a:avLst/>
          </a:prstGeom>
          <a:noFill/>
        </p:spPr>
        <p:txBody>
          <a:bodyPr wrap="none" rtlCol="0">
            <a:spAutoFit/>
          </a:bodyPr>
          <a:lstStyle/>
          <a:p>
            <a:pPr algn="l"/>
            <a:r>
              <a:rPr lang="en-US" sz="2000" b="1"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1" i="0" dirty="0">
                    <a:solidFill>
                      <a:srgbClr val="0070C0"/>
                    </a:solidFill>
                    <a:latin typeface="Montserrat" pitchFamily="2" charset="77"/>
                  </a:rPr>
                  <a:t>1.</a:t>
                </a:r>
                <a:r>
                  <a:rPr lang="zh-CN" altLang="en-US" sz="1400" b="1" i="0" dirty="0">
                    <a:solidFill>
                      <a:srgbClr val="0070C0"/>
                    </a:solidFill>
                    <a:latin typeface="Montserrat" pitchFamily="2" charset="77"/>
                  </a:rPr>
                  <a:t> </a:t>
                </a:r>
                <a:r>
                  <a:rPr lang="en-US" altLang="zh-CN" sz="1400" b="1" dirty="0">
                    <a:solidFill>
                      <a:srgbClr val="0070C0"/>
                    </a:solidFill>
                    <a:latin typeface="Montserrat" pitchFamily="2" charset="77"/>
                  </a:rPr>
                  <a:t>Run </a:t>
                </a:r>
                <a14:m>
                  <m:oMath xmlns:m="http://schemas.openxmlformats.org/officeDocument/2006/math">
                    <m:r>
                      <a:rPr lang="en-US" sz="1400" b="1" i="0" smtClean="0">
                        <a:solidFill>
                          <a:srgbClr val="0070C0"/>
                        </a:solidFill>
                        <a:latin typeface="Cambria Math" panose="02040503050406030204" pitchFamily="18" charset="0"/>
                      </a:rPr>
                      <m:t>𝐏𝐀𝐊𝐄</m:t>
                    </m:r>
                    <m:r>
                      <a:rPr lang="en-US" sz="1400" b="1"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𝒑𝒘</m:t>
                    </m:r>
                    <m:r>
                      <a:rPr lang="en-US" sz="1400" b="1" i="1" smtClean="0">
                        <a:solidFill>
                          <a:srgbClr val="0070C0"/>
                        </a:solidFill>
                        <a:latin typeface="Cambria Math" panose="02040503050406030204" pitchFamily="18" charset="0"/>
                      </a:rPr>
                      <m:t>)</m:t>
                    </m:r>
                  </m:oMath>
                </a14:m>
                <a:r>
                  <a:rPr lang="en-US" sz="1400" b="1" i="0" dirty="0">
                    <a:solidFill>
                      <a:srgbClr val="0070C0"/>
                    </a:solidFill>
                    <a:latin typeface="Montserrat" pitchFamily="2" charset="77"/>
                  </a:rPr>
                  <a:t> and outputting </a:t>
                </a:r>
                <a14:m>
                  <m:oMath xmlns:m="http://schemas.openxmlformats.org/officeDocument/2006/math">
                    <m:sSub>
                      <m:sSubPr>
                        <m:ctrlPr>
                          <a:rPr lang="en-US" sz="1400" b="1" i="1" smtClean="0">
                            <a:solidFill>
                              <a:srgbClr val="0070C0"/>
                            </a:solidFill>
                            <a:latin typeface="Cambria Math" panose="02040503050406030204" pitchFamily="18" charset="0"/>
                          </a:rPr>
                        </m:ctrlPr>
                      </m:sSubPr>
                      <m:e>
                        <m:r>
                          <a:rPr lang="en-US" sz="1400" b="1" i="1" smtClean="0">
                            <a:solidFill>
                              <a:srgbClr val="0070C0"/>
                            </a:solidFill>
                            <a:latin typeface="Cambria Math" panose="02040503050406030204" pitchFamily="18" charset="0"/>
                          </a:rPr>
                          <m:t>𝒌</m:t>
                        </m:r>
                      </m:e>
                      <m:sub>
                        <m:r>
                          <a:rPr lang="en-US" sz="1400" b="1" i="1" smtClean="0">
                            <a:solidFill>
                              <a:srgbClr val="0070C0"/>
                            </a:solidFill>
                            <a:latin typeface="Cambria Math" panose="02040503050406030204" pitchFamily="18" charset="0"/>
                          </a:rPr>
                          <m:t>𝑩</m:t>
                        </m:r>
                      </m:sub>
                    </m:sSub>
                  </m:oMath>
                </a14:m>
                <a:endParaRPr lang="en-US" sz="1400" b="1" i="0" dirty="0">
                  <a:solidFill>
                    <a:srgbClr val="0070C0"/>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5" name="Title 1">
            <a:extLst>
              <a:ext uri="{FF2B5EF4-FFF2-40B4-BE49-F238E27FC236}">
                <a16:creationId xmlns:a16="http://schemas.microsoft.com/office/drawing/2014/main" id="{7AF92939-669D-08CA-DFA0-169DD887E0CB}"/>
              </a:ext>
            </a:extLst>
          </p:cNvPr>
          <p:cNvSpPr>
            <a:spLocks noGrp="1"/>
          </p:cNvSpPr>
          <p:nvPr>
            <p:ph type="title"/>
          </p:nvPr>
        </p:nvSpPr>
        <p:spPr>
          <a:xfrm>
            <a:off x="1866313" y="180000"/>
            <a:ext cx="10010727" cy="540000"/>
          </a:xfrm>
        </p:spPr>
        <p:txBody>
          <a:bodyPr>
            <a:normAutofit/>
          </a:bodyPr>
          <a:lstStyle/>
          <a:p>
            <a:r>
              <a:rPr lang="en-US" dirty="0"/>
              <a:t>Q3. How does our solution reuse passcodes?</a:t>
            </a:r>
          </a:p>
        </p:txBody>
      </p:sp>
      <p:pic>
        <p:nvPicPr>
          <p:cNvPr id="7" name="Picture 4" descr="American Friends of Tel Aviv University - YouTube">
            <a:extLst>
              <a:ext uri="{FF2B5EF4-FFF2-40B4-BE49-F238E27FC236}">
                <a16:creationId xmlns:a16="http://schemas.microsoft.com/office/drawing/2014/main" id="{8B835908-2E16-BBA2-7983-DDCEA429B3A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4244A94E-6670-3CC8-60A0-20E7B0AFAF9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82358184"/>
      </p:ext>
    </p:extLst>
  </p:cSld>
  <p:clrMapOvr>
    <a:masterClrMapping/>
  </p:clrMapOvr>
  <mc:AlternateContent xmlns:mc="http://schemas.openxmlformats.org/markup-compatibility/2006" xmlns:p14="http://schemas.microsoft.com/office/powerpoint/2010/main">
    <mc:Choice Requires="p14">
      <p:transition spd="slow" p14:dur="2000" advTm="9877"/>
    </mc:Choice>
    <mc:Fallback xmlns="">
      <p:transition spd="slow" advTm="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solidFill>
              <a:srgbClr val="0070C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solidFill>
              <a:srgbClr val="0070C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41</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alpha val="50000"/>
                </a:srgb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alpha val="50000"/>
                            </a:srgbClr>
                          </a:solidFill>
                          <a:latin typeface="Cambria Math" panose="02040503050406030204" pitchFamily="18" charset="0"/>
                        </a:rPr>
                        <m:t>𝑝𝑤</m:t>
                      </m:r>
                    </m:oMath>
                  </a14:m>
                  <a:r>
                    <a:rPr lang="en-US" sz="1400" dirty="0">
                      <a:solidFill>
                        <a:srgbClr val="0070C0">
                          <a:alpha val="50000"/>
                        </a:srgbClr>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1"/>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alpha val="50000"/>
                      </a:srgbClr>
                    </a:solidFill>
                    <a:latin typeface="Montserrat" pitchFamily="2" charset="77"/>
                  </a:rPr>
                  <a:t>2.</a:t>
                </a:r>
                <a:r>
                  <a:rPr lang="zh-CN" altLang="en-US" sz="1400" b="0" i="0" dirty="0">
                    <a:solidFill>
                      <a:srgbClr val="0070C0">
                        <a:alpha val="50000"/>
                      </a:srgbClr>
                    </a:solidFill>
                    <a:latin typeface="Montserrat" pitchFamily="2" charset="77"/>
                  </a:rPr>
                  <a:t> </a:t>
                </a:r>
                <a:r>
                  <a:rPr lang="en-US" sz="1400" b="0" i="0" dirty="0">
                    <a:solidFill>
                      <a:srgbClr val="0070C0">
                        <a:alpha val="50000"/>
                      </a:srgbClr>
                    </a:solidFill>
                    <a:latin typeface="Montserrat" pitchFamily="2" charset="77"/>
                  </a:rPr>
                  <a:t>receive password </a:t>
                </a:r>
                <a14:m>
                  <m:oMath xmlns:m="http://schemas.openxmlformats.org/officeDocument/2006/math">
                    <m:r>
                      <a:rPr lang="en-US" sz="1400" b="0" i="1" smtClean="0">
                        <a:solidFill>
                          <a:srgbClr val="0070C0">
                            <a:alpha val="50000"/>
                          </a:srgbClr>
                        </a:solidFill>
                        <a:latin typeface="Cambria Math" panose="02040503050406030204" pitchFamily="18" charset="0"/>
                      </a:rPr>
                      <m:t>𝑝𝑤</m:t>
                    </m:r>
                  </m:oMath>
                </a14:m>
                <a:endParaRPr lang="en-US" sz="1400" b="0" i="0" dirty="0">
                  <a:solidFill>
                    <a:srgbClr val="0070C0">
                      <a:alpha val="50000"/>
                    </a:srgbClr>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2"/>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solidFill>
                <a:srgbClr val="0070C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alpha val="50000"/>
                                  </a:srgbClr>
                                </a:solidFill>
                                <a:latin typeface="Cambria Math" panose="02040503050406030204" pitchFamily="18" charset="0"/>
                              </a:rPr>
                            </m:ctrlPr>
                          </m:sSubPr>
                          <m:e>
                            <m:r>
                              <a:rPr lang="en-US" sz="1400" b="0" i="1" smtClean="0">
                                <a:solidFill>
                                  <a:srgbClr val="0070C0">
                                    <a:alpha val="50000"/>
                                  </a:srgbClr>
                                </a:solidFill>
                                <a:latin typeface="Cambria Math" panose="02040503050406030204" pitchFamily="18" charset="0"/>
                              </a:rPr>
                              <m:t>𝑐</m:t>
                            </m:r>
                          </m:e>
                          <m:sub>
                            <m:r>
                              <m:rPr>
                                <m:sty m:val="p"/>
                              </m:rPr>
                              <a:rPr lang="en-US" sz="1400">
                                <a:solidFill>
                                  <a:srgbClr val="0070C0">
                                    <a:alpha val="50000"/>
                                  </a:srgbClr>
                                </a:solidFill>
                                <a:latin typeface="Cambria Math" panose="02040503050406030204" pitchFamily="18" charset="0"/>
                              </a:rPr>
                              <m:t>PAKE</m:t>
                            </m:r>
                          </m:sub>
                        </m:sSub>
                      </m:oMath>
                    </m:oMathPara>
                  </a14:m>
                  <a:endParaRPr lang="en-US" sz="1400" dirty="0">
                    <a:solidFill>
                      <a:srgbClr val="0070C0">
                        <a:alpha val="50000"/>
                      </a:srgbClr>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4"/>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alpha val="50000"/>
                                  </a:srgbClr>
                                </a:solidFill>
                                <a:latin typeface="Cambria Math" panose="02040503050406030204" pitchFamily="18" charset="0"/>
                              </a:rPr>
                            </m:ctrlPr>
                          </m:sSubPr>
                          <m:e>
                            <m:r>
                              <a:rPr lang="en-US" sz="1400" i="1">
                                <a:solidFill>
                                  <a:srgbClr val="0070C0">
                                    <a:alpha val="50000"/>
                                  </a:srgbClr>
                                </a:solidFill>
                                <a:latin typeface="Cambria Math" panose="02040503050406030204" pitchFamily="18" charset="0"/>
                              </a:rPr>
                              <m:t>𝑐</m:t>
                            </m:r>
                          </m:e>
                          <m:sub>
                            <m:r>
                              <m:rPr>
                                <m:sty m:val="p"/>
                              </m:rPr>
                              <a:rPr lang="en-US" sz="1400">
                                <a:solidFill>
                                  <a:srgbClr val="0070C0">
                                    <a:alpha val="50000"/>
                                  </a:srgbClr>
                                </a:solidFill>
                                <a:latin typeface="Cambria Math" panose="02040503050406030204" pitchFamily="18" charset="0"/>
                              </a:rPr>
                              <m:t>PAKE</m:t>
                            </m:r>
                          </m:sub>
                        </m:sSub>
                      </m:oMath>
                    </m:oMathPara>
                  </a14:m>
                  <a:endParaRPr lang="en-US" sz="1400" dirty="0">
                    <a:solidFill>
                      <a:srgbClr val="0070C0">
                        <a:alpha val="50000"/>
                      </a:srgbClr>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5"/>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solidFill>
                <a:srgbClr val="0070C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0070C0"/>
                            </a:solidFill>
                            <a:latin typeface="Cambria Math" panose="02040503050406030204" pitchFamily="18" charset="0"/>
                          </a:rPr>
                          <m:t>𝒏</m:t>
                        </m:r>
                        <m:r>
                          <a:rPr lang="en-US" sz="1400" b="1" i="1" smtClean="0">
                            <a:solidFill>
                              <a:srgbClr val="0070C0"/>
                            </a:solidFill>
                            <a:latin typeface="Cambria Math" panose="02040503050406030204" pitchFamily="18" charset="0"/>
                          </a:rPr>
                          <m:t>,</m:t>
                        </m:r>
                        <m:sSub>
                          <m:sSubPr>
                            <m:ctrlPr>
                              <a:rPr lang="en-US" sz="1400" b="1" i="1" smtClean="0">
                                <a:solidFill>
                                  <a:srgbClr val="0070C0"/>
                                </a:solidFill>
                                <a:latin typeface="Cambria Math" panose="02040503050406030204" pitchFamily="18" charset="0"/>
                              </a:rPr>
                            </m:ctrlPr>
                          </m:sSubPr>
                          <m:e>
                            <m:r>
                              <a:rPr lang="en-US" sz="1400" b="1" i="1" smtClean="0">
                                <a:solidFill>
                                  <a:srgbClr val="0070C0"/>
                                </a:solidFill>
                                <a:latin typeface="Cambria Math" panose="02040503050406030204" pitchFamily="18" charset="0"/>
                              </a:rPr>
                              <m:t>𝒄</m:t>
                            </m:r>
                          </m:e>
                          <m:sub>
                            <m:r>
                              <a:rPr lang="en-US" sz="1400" b="1" i="0" smtClean="0">
                                <a:solidFill>
                                  <a:srgbClr val="0070C0"/>
                                </a:solidFill>
                                <a:latin typeface="Cambria Math" panose="02040503050406030204" pitchFamily="18" charset="0"/>
                              </a:rPr>
                              <m:t>𝐏𝐏</m:t>
                            </m:r>
                          </m:sub>
                        </m:sSub>
                      </m:oMath>
                    </m:oMathPara>
                  </a14:m>
                  <a:endParaRPr lang="en-US" sz="1400" b="1" dirty="0">
                    <a:solidFill>
                      <a:srgbClr val="0070C0"/>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7"/>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0070C0"/>
                            </a:solidFill>
                            <a:latin typeface="Cambria Math" panose="02040503050406030204" pitchFamily="18" charset="0"/>
                          </a:rPr>
                          <m:t>𝒏</m:t>
                        </m:r>
                        <m:r>
                          <a:rPr lang="en-US" sz="1400" b="1" i="1" smtClean="0">
                            <a:solidFill>
                              <a:srgbClr val="0070C0"/>
                            </a:solidFill>
                            <a:latin typeface="Cambria Math" panose="02040503050406030204" pitchFamily="18" charset="0"/>
                          </a:rPr>
                          <m:t>,</m:t>
                        </m:r>
                        <m:sSub>
                          <m:sSubPr>
                            <m:ctrlPr>
                              <a:rPr lang="en-US" sz="1400" b="1" i="1" smtClean="0">
                                <a:solidFill>
                                  <a:srgbClr val="0070C0"/>
                                </a:solidFill>
                                <a:latin typeface="Cambria Math" panose="02040503050406030204" pitchFamily="18" charset="0"/>
                              </a:rPr>
                            </m:ctrlPr>
                          </m:sSubPr>
                          <m:e>
                            <m:r>
                              <a:rPr lang="en-US" sz="1400" b="1" i="1" smtClean="0">
                                <a:solidFill>
                                  <a:srgbClr val="0070C0"/>
                                </a:solidFill>
                                <a:latin typeface="Cambria Math" panose="02040503050406030204" pitchFamily="18" charset="0"/>
                              </a:rPr>
                              <m:t>𝒄</m:t>
                            </m:r>
                          </m:e>
                          <m:sub>
                            <m:r>
                              <a:rPr lang="en-US" sz="1400" b="1" i="0" smtClean="0">
                                <a:solidFill>
                                  <a:srgbClr val="0070C0"/>
                                </a:solidFill>
                                <a:latin typeface="Cambria Math" panose="02040503050406030204" pitchFamily="18" charset="0"/>
                              </a:rPr>
                              <m:t>𝐏𝐏</m:t>
                            </m:r>
                          </m:sub>
                        </m:sSub>
                      </m:oMath>
                    </m:oMathPara>
                  </a14:m>
                  <a:endParaRPr lang="en-US" sz="1400" b="1"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8"/>
                  <a:stretch>
                    <a:fillRect/>
                  </a:stretch>
                </a:blipFill>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alpha val="50000"/>
                      </a:srgbClr>
                    </a:solidFill>
                    <a:latin typeface="Montserrat" pitchFamily="2" charset="77"/>
                  </a:rPr>
                  <a:t>2.</a:t>
                </a:r>
                <a:r>
                  <a:rPr lang="zh-CN" altLang="en-US" sz="1400" b="0" i="0" dirty="0">
                    <a:solidFill>
                      <a:srgbClr val="0070C0">
                        <a:alpha val="50000"/>
                      </a:srgbClr>
                    </a:solidFill>
                    <a:latin typeface="Montserrat" pitchFamily="2" charset="77"/>
                  </a:rPr>
                  <a:t> </a:t>
                </a:r>
                <a:r>
                  <a:rPr lang="en-US" sz="1400" b="0" i="0" dirty="0">
                    <a:solidFill>
                      <a:srgbClr val="0070C0">
                        <a:alpha val="50000"/>
                      </a:srgbClr>
                    </a:solidFill>
                    <a:latin typeface="Montserrat" pitchFamily="2" charset="77"/>
                  </a:rPr>
                  <a:t>pick password </a:t>
                </a:r>
                <a14:m>
                  <m:oMath xmlns:m="http://schemas.openxmlformats.org/officeDocument/2006/math">
                    <m:r>
                      <a:rPr lang="en-US" sz="1400" b="0" i="1" smtClean="0">
                        <a:solidFill>
                          <a:srgbClr val="0070C0">
                            <a:alpha val="50000"/>
                          </a:srgbClr>
                        </a:solidFill>
                        <a:latin typeface="Cambria Math" panose="02040503050406030204" pitchFamily="18" charset="0"/>
                      </a:rPr>
                      <m:t>𝑝𝑤</m:t>
                    </m:r>
                  </m:oMath>
                </a14:m>
                <a:endParaRPr lang="en-US" sz="1400" b="0" i="0" dirty="0">
                  <a:solidFill>
                    <a:srgbClr val="0070C0">
                      <a:alpha val="50000"/>
                    </a:srgbClr>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9"/>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alpha val="50000"/>
                      </a:srgbClr>
                    </a:solidFill>
                    <a:latin typeface="Montserrat" pitchFamily="2" charset="77"/>
                  </a:rPr>
                  <a:t>2.</a:t>
                </a:r>
                <a:r>
                  <a:rPr lang="zh-CN" altLang="en-US" sz="1400" b="0" i="0" dirty="0">
                    <a:solidFill>
                      <a:srgbClr val="0070C0">
                        <a:alpha val="50000"/>
                      </a:srgbClr>
                    </a:solidFill>
                    <a:latin typeface="Montserrat" pitchFamily="2" charset="77"/>
                  </a:rPr>
                  <a:t> </a:t>
                </a:r>
                <a:r>
                  <a:rPr lang="en-US" sz="1400" b="0" i="0" dirty="0">
                    <a:solidFill>
                      <a:srgbClr val="0070C0">
                        <a:alpha val="50000"/>
                      </a:srgbClr>
                    </a:solidFill>
                    <a:latin typeface="Montserrat" pitchFamily="2" charset="77"/>
                  </a:rPr>
                  <a:t>Run </a:t>
                </a:r>
                <a14:m>
                  <m:oMath xmlns:m="http://schemas.openxmlformats.org/officeDocument/2006/math">
                    <m:r>
                      <m:rPr>
                        <m:sty m:val="p"/>
                      </m:rPr>
                      <a:rPr lang="en-US" sz="1400" b="0" i="0" smtClean="0">
                        <a:solidFill>
                          <a:srgbClr val="0070C0">
                            <a:alpha val="50000"/>
                          </a:srgbClr>
                        </a:solidFill>
                        <a:latin typeface="Cambria Math" panose="02040503050406030204" pitchFamily="18" charset="0"/>
                      </a:rPr>
                      <m:t>PAKE</m:t>
                    </m:r>
                    <m:r>
                      <a:rPr lang="en-US" sz="1400" b="0" i="1" smtClean="0">
                        <a:solidFill>
                          <a:srgbClr val="0070C0">
                            <a:alpha val="50000"/>
                          </a:srgbClr>
                        </a:solidFill>
                        <a:latin typeface="Cambria Math" panose="02040503050406030204" pitchFamily="18" charset="0"/>
                      </a:rPr>
                      <m:t>(</m:t>
                    </m:r>
                    <m:r>
                      <a:rPr lang="en-US" sz="1400" b="0" i="1" smtClean="0">
                        <a:solidFill>
                          <a:srgbClr val="0070C0">
                            <a:alpha val="50000"/>
                          </a:srgbClr>
                        </a:solidFill>
                        <a:latin typeface="Cambria Math" panose="02040503050406030204" pitchFamily="18" charset="0"/>
                      </a:rPr>
                      <m:t>𝑝𝑤</m:t>
                    </m:r>
                    <m:r>
                      <a:rPr lang="en-US" sz="1400" b="0" i="1" smtClean="0">
                        <a:solidFill>
                          <a:srgbClr val="0070C0">
                            <a:alpha val="50000"/>
                          </a:srgbClr>
                        </a:solidFill>
                        <a:latin typeface="Cambria Math" panose="02040503050406030204" pitchFamily="18" charset="0"/>
                      </a:rPr>
                      <m:t>)</m:t>
                    </m:r>
                  </m:oMath>
                </a14:m>
                <a:endParaRPr lang="en-US" sz="1400" b="0" i="0" dirty="0">
                  <a:solidFill>
                    <a:srgbClr val="0070C0">
                      <a:alpha val="50000"/>
                    </a:srgbClr>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20"/>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603029" y="721331"/>
            <a:ext cx="758027" cy="758027"/>
          </a:xfrm>
          <a:prstGeom prst="rect">
            <a:avLst/>
          </a:prstGeom>
        </p:spPr>
      </p:pic>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alpha val="50000"/>
                  </a:srgbClr>
                </a:solidFill>
                <a:latin typeface="Montserrat" pitchFamily="2" charset="77"/>
              </a:rPr>
              <a:t>…</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b="1" dirty="0">
                    <a:solidFill>
                      <a:srgbClr val="0070C0"/>
                    </a:solidFill>
                    <a:latin typeface="Montserrat" pitchFamily="2" charset="77"/>
                  </a:rPr>
                  <a:t>3.</a:t>
                </a:r>
                <a:r>
                  <a:rPr lang="en-US" sz="1400" b="1" dirty="0">
                    <a:solidFill>
                      <a:srgbClr val="0070C0"/>
                    </a:solidFill>
                  </a:rPr>
                  <a:t> </a:t>
                </a:r>
                <a14:m>
                  <m:oMath xmlns:m="http://schemas.openxmlformats.org/officeDocument/2006/math">
                    <m:sSub>
                      <m:sSubPr>
                        <m:ctrlPr>
                          <a:rPr lang="en-US" sz="1400" b="1" i="1" smtClean="0">
                            <a:solidFill>
                              <a:srgbClr val="0070C0"/>
                            </a:solidFill>
                            <a:latin typeface="Cambria Math" panose="02040503050406030204" pitchFamily="18" charset="0"/>
                          </a:rPr>
                        </m:ctrlPr>
                      </m:sSubPr>
                      <m:e>
                        <m:r>
                          <a:rPr lang="en-US" sz="1400" b="1" i="1" smtClean="0">
                            <a:solidFill>
                              <a:srgbClr val="0070C0"/>
                            </a:solidFill>
                            <a:latin typeface="Cambria Math" panose="02040503050406030204" pitchFamily="18" charset="0"/>
                          </a:rPr>
                          <m:t>𝒄</m:t>
                        </m:r>
                      </m:e>
                      <m:sub>
                        <m:r>
                          <a:rPr lang="en-US" sz="1400" b="1" i="0" smtClean="0">
                            <a:solidFill>
                              <a:srgbClr val="0070C0"/>
                            </a:solidFill>
                            <a:latin typeface="Cambria Math" panose="02040503050406030204" pitchFamily="18" charset="0"/>
                          </a:rPr>
                          <m:t>𝐏𝐏</m:t>
                        </m:r>
                      </m:sub>
                    </m:sSub>
                    <m:r>
                      <a:rPr lang="en-US" sz="1400" b="1" i="1" smtClean="0">
                        <a:solidFill>
                          <a:srgbClr val="0070C0"/>
                        </a:solidFill>
                        <a:latin typeface="Cambria Math" panose="02040503050406030204" pitchFamily="18" charset="0"/>
                      </a:rPr>
                      <m:t>←</m:t>
                    </m:r>
                    <m:r>
                      <a:rPr lang="en-US" sz="1400" b="1" i="0" smtClean="0">
                        <a:solidFill>
                          <a:srgbClr val="0070C0"/>
                        </a:solidFill>
                        <a:latin typeface="Cambria Math" panose="02040503050406030204" pitchFamily="18" charset="0"/>
                      </a:rPr>
                      <m:t>𝐄𝐧𝐜</m:t>
                    </m:r>
                    <m:r>
                      <a:rPr lang="en-US" sz="1400" b="1" i="1" smtClean="0">
                        <a:solidFill>
                          <a:srgbClr val="0070C0"/>
                        </a:solidFill>
                        <a:latin typeface="Cambria Math" panose="02040503050406030204" pitchFamily="18" charset="0"/>
                      </a:rPr>
                      <m:t>(</m:t>
                    </m:r>
                    <m:sSub>
                      <m:sSubPr>
                        <m:ctrlPr>
                          <a:rPr lang="en-US" sz="1400" b="1" i="1" smtClean="0">
                            <a:solidFill>
                              <a:srgbClr val="0070C0"/>
                            </a:solidFill>
                            <a:latin typeface="Cambria Math" panose="02040503050406030204" pitchFamily="18" charset="0"/>
                          </a:rPr>
                        </m:ctrlPr>
                      </m:sSubPr>
                      <m:e>
                        <m:r>
                          <a:rPr lang="en-US" sz="1400" b="1" i="1" smtClean="0">
                            <a:solidFill>
                              <a:srgbClr val="0070C0"/>
                            </a:solidFill>
                            <a:latin typeface="Cambria Math" panose="02040503050406030204" pitchFamily="18" charset="0"/>
                          </a:rPr>
                          <m:t>𝒌</m:t>
                        </m:r>
                      </m:e>
                      <m:sub>
                        <m:r>
                          <a:rPr lang="en-US" sz="1400" b="1" i="1" smtClean="0">
                            <a:solidFill>
                              <a:srgbClr val="0070C0"/>
                            </a:solidFill>
                            <a:latin typeface="Cambria Math" panose="02040503050406030204" pitchFamily="18" charset="0"/>
                          </a:rPr>
                          <m:t>𝑨</m:t>
                        </m:r>
                      </m:sub>
                    </m:sSub>
                    <m:r>
                      <a:rPr lang="en-US" sz="1400" b="1"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𝒏</m:t>
                    </m:r>
                    <m:r>
                      <a:rPr lang="en-US" sz="1400" b="1" i="1" smtClean="0">
                        <a:solidFill>
                          <a:srgbClr val="0070C0"/>
                        </a:solidFill>
                        <a:latin typeface="Cambria Math" panose="02040503050406030204" pitchFamily="18" charset="0"/>
                      </a:rPr>
                      <m:t>,</m:t>
                    </m:r>
                    <m:sSubSup>
                      <m:sSubSupPr>
                        <m:ctrlPr>
                          <a:rPr lang="en-US" sz="1400" b="1" i="1" smtClean="0">
                            <a:solidFill>
                              <a:srgbClr val="0070C0"/>
                            </a:solidFill>
                            <a:latin typeface="Cambria Math" panose="02040503050406030204" pitchFamily="18" charset="0"/>
                          </a:rPr>
                        </m:ctrlPr>
                      </m:sSubSupPr>
                      <m:e>
                        <m:r>
                          <a:rPr lang="en-US" sz="1400" b="1" i="1" smtClean="0">
                            <a:solidFill>
                              <a:srgbClr val="0070C0"/>
                            </a:solidFill>
                            <a:latin typeface="Cambria Math" panose="02040503050406030204" pitchFamily="18" charset="0"/>
                          </a:rPr>
                          <m:t>𝒎</m:t>
                        </m:r>
                      </m:e>
                      <m:sub>
                        <m:r>
                          <a:rPr lang="en-US" sz="1400" b="1" i="0" smtClean="0">
                            <a:solidFill>
                              <a:srgbClr val="0070C0"/>
                            </a:solidFill>
                            <a:latin typeface="Cambria Math" panose="02040503050406030204" pitchFamily="18" charset="0"/>
                          </a:rPr>
                          <m:t>𝐒𝐢𝐠𝐧𝐔𝐩</m:t>
                        </m:r>
                      </m:sub>
                      <m:sup>
                        <m:r>
                          <a:rPr lang="en-US" sz="1400" b="1" i="1" smtClean="0">
                            <a:solidFill>
                              <a:srgbClr val="0070C0"/>
                            </a:solidFill>
                            <a:latin typeface="Cambria Math" panose="02040503050406030204" pitchFamily="18" charset="0"/>
                          </a:rPr>
                          <m:t>𝑨</m:t>
                        </m:r>
                      </m:sup>
                    </m:sSubSup>
                    <m:r>
                      <a:rPr lang="en-US" sz="1400" b="1" i="1" smtClean="0">
                        <a:solidFill>
                          <a:srgbClr val="0070C0"/>
                        </a:solidFill>
                        <a:latin typeface="Cambria Math" panose="02040503050406030204" pitchFamily="18" charset="0"/>
                      </a:rPr>
                      <m:t>∥</m:t>
                    </m:r>
                    <m:sSubSup>
                      <m:sSubSupPr>
                        <m:ctrlPr>
                          <a:rPr lang="en-US" sz="1400" b="1" i="1">
                            <a:solidFill>
                              <a:srgbClr val="0070C0"/>
                            </a:solidFill>
                            <a:latin typeface="Cambria Math" panose="02040503050406030204" pitchFamily="18" charset="0"/>
                          </a:rPr>
                        </m:ctrlPr>
                      </m:sSubSupPr>
                      <m:e>
                        <m:r>
                          <a:rPr lang="en-US" sz="1400" b="1" i="1">
                            <a:solidFill>
                              <a:srgbClr val="0070C0"/>
                            </a:solidFill>
                            <a:latin typeface="Cambria Math" panose="02040503050406030204" pitchFamily="18" charset="0"/>
                          </a:rPr>
                          <m:t>𝒎</m:t>
                        </m:r>
                      </m:e>
                      <m:sub>
                        <m:r>
                          <a:rPr lang="en-US" sz="1400" b="1" i="0">
                            <a:solidFill>
                              <a:srgbClr val="0070C0"/>
                            </a:solidFill>
                            <a:latin typeface="Cambria Math" panose="02040503050406030204" pitchFamily="18" charset="0"/>
                          </a:rPr>
                          <m:t>𝐒𝐢𝐠𝐧𝐔𝐩</m:t>
                        </m:r>
                      </m:sub>
                      <m:sup>
                        <m:r>
                          <a:rPr lang="en-US" sz="1400" b="1" i="1" smtClean="0">
                            <a:solidFill>
                              <a:srgbClr val="0070C0"/>
                            </a:solidFill>
                            <a:latin typeface="Cambria Math" panose="02040503050406030204" pitchFamily="18" charset="0"/>
                          </a:rPr>
                          <m:t>𝑩</m:t>
                        </m:r>
                      </m:sup>
                    </m:sSubSup>
                    <m:r>
                      <a:rPr lang="en-US" sz="1400" b="1"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𝒄</m:t>
                    </m:r>
                    <m:r>
                      <a:rPr lang="en-US" sz="1400" b="1" i="1" smtClean="0">
                        <a:solidFill>
                          <a:srgbClr val="0070C0"/>
                        </a:solidFill>
                        <a:latin typeface="Cambria Math" panose="02040503050406030204" pitchFamily="18" charset="0"/>
                      </a:rPr>
                      <m:t>)</m:t>
                    </m:r>
                  </m:oMath>
                </a14:m>
                <a:r>
                  <a:rPr lang="zh-CN" altLang="en-US" sz="1400" b="1" dirty="0">
                    <a:solidFill>
                      <a:srgbClr val="0070C0"/>
                    </a:solidFill>
                    <a:latin typeface="Montserrat" pitchFamily="2" charset="77"/>
                  </a:rPr>
                  <a:t> </a:t>
                </a:r>
                <a:endParaRPr lang="en-US" sz="1400" b="1" dirty="0">
                  <a:solidFill>
                    <a:srgbClr val="0070C0"/>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b="1" dirty="0">
                    <a:solidFill>
                      <a:srgbClr val="0070C0"/>
                    </a:solidFill>
                    <a:latin typeface="Montserrat" pitchFamily="2" charset="77"/>
                  </a:rPr>
                  <a:t>2. </a:t>
                </a:r>
                <a14:m>
                  <m:oMath xmlns:m="http://schemas.openxmlformats.org/officeDocument/2006/math">
                    <m:r>
                      <a:rPr lang="en-US" sz="1400" b="1" i="1">
                        <a:solidFill>
                          <a:srgbClr val="0070C0"/>
                        </a:solidFill>
                        <a:latin typeface="Cambria Math" panose="02040503050406030204" pitchFamily="18" charset="0"/>
                      </a:rPr>
                      <m:t>𝒄</m:t>
                    </m:r>
                    <m:r>
                      <a:rPr lang="en-US" sz="1400" b="1" i="1">
                        <a:solidFill>
                          <a:srgbClr val="0070C0"/>
                        </a:solidFill>
                        <a:latin typeface="Cambria Math" panose="02040503050406030204" pitchFamily="18" charset="0"/>
                      </a:rPr>
                      <m:t>←</m:t>
                    </m:r>
                    <m:r>
                      <a:rPr lang="en-US" sz="1400" b="1" i="0" smtClean="0">
                        <a:solidFill>
                          <a:srgbClr val="0070C0"/>
                        </a:solidFill>
                        <a:latin typeface="Cambria Math" panose="02040503050406030204" pitchFamily="18" charset="0"/>
                      </a:rPr>
                      <m:t>𝐃𝐞𝐜</m:t>
                    </m:r>
                    <m:r>
                      <a:rPr lang="en-US" sz="1400" b="1" i="1" smtClean="0">
                        <a:solidFill>
                          <a:srgbClr val="0070C0"/>
                        </a:solidFill>
                        <a:latin typeface="Cambria Math" panose="02040503050406030204" pitchFamily="18" charset="0"/>
                      </a:rPr>
                      <m:t>(</m:t>
                    </m:r>
                    <m:sSub>
                      <m:sSubPr>
                        <m:ctrlPr>
                          <a:rPr lang="en-US" sz="1400" b="1" i="1" smtClean="0">
                            <a:solidFill>
                              <a:srgbClr val="0070C0"/>
                            </a:solidFill>
                            <a:latin typeface="Cambria Math" panose="02040503050406030204" pitchFamily="18" charset="0"/>
                          </a:rPr>
                        </m:ctrlPr>
                      </m:sSubPr>
                      <m:e>
                        <m:r>
                          <a:rPr lang="en-US" sz="1400" b="1" i="1" smtClean="0">
                            <a:solidFill>
                              <a:srgbClr val="0070C0"/>
                            </a:solidFill>
                            <a:latin typeface="Cambria Math" panose="02040503050406030204" pitchFamily="18" charset="0"/>
                          </a:rPr>
                          <m:t>𝒌</m:t>
                        </m:r>
                      </m:e>
                      <m:sub>
                        <m:r>
                          <a:rPr lang="en-US" sz="1400" b="1" i="1" smtClean="0">
                            <a:solidFill>
                              <a:srgbClr val="0070C0"/>
                            </a:solidFill>
                            <a:latin typeface="Cambria Math" panose="02040503050406030204" pitchFamily="18" charset="0"/>
                          </a:rPr>
                          <m:t>𝑩</m:t>
                        </m:r>
                      </m:sub>
                    </m:sSub>
                    <m:r>
                      <a:rPr lang="en-US" sz="1400" b="1"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𝒏</m:t>
                    </m:r>
                    <m:r>
                      <a:rPr lang="en-US" sz="1400" b="1" i="1" smtClean="0">
                        <a:solidFill>
                          <a:srgbClr val="0070C0"/>
                        </a:solidFill>
                        <a:latin typeface="Cambria Math" panose="02040503050406030204" pitchFamily="18" charset="0"/>
                      </a:rPr>
                      <m:t>,</m:t>
                    </m:r>
                    <m:sSubSup>
                      <m:sSubSupPr>
                        <m:ctrlPr>
                          <a:rPr lang="en-US" sz="1400" b="1" i="1">
                            <a:solidFill>
                              <a:srgbClr val="0070C0"/>
                            </a:solidFill>
                            <a:latin typeface="Cambria Math" panose="02040503050406030204" pitchFamily="18" charset="0"/>
                          </a:rPr>
                        </m:ctrlPr>
                      </m:sSubSupPr>
                      <m:e>
                        <m:r>
                          <a:rPr lang="en-US" sz="1400" b="1" i="1">
                            <a:solidFill>
                              <a:srgbClr val="0070C0"/>
                            </a:solidFill>
                            <a:latin typeface="Cambria Math" panose="02040503050406030204" pitchFamily="18" charset="0"/>
                          </a:rPr>
                          <m:t>𝒎</m:t>
                        </m:r>
                      </m:e>
                      <m:sub>
                        <m:r>
                          <a:rPr lang="en-US" sz="1400" b="1" i="0">
                            <a:solidFill>
                              <a:srgbClr val="0070C0"/>
                            </a:solidFill>
                            <a:latin typeface="Cambria Math" panose="02040503050406030204" pitchFamily="18" charset="0"/>
                          </a:rPr>
                          <m:t>𝐒𝐢𝐠𝐧𝐔𝐩</m:t>
                        </m:r>
                      </m:sub>
                      <m:sup>
                        <m:r>
                          <a:rPr lang="en-US" sz="1400" b="1" i="1">
                            <a:solidFill>
                              <a:srgbClr val="0070C0"/>
                            </a:solidFill>
                            <a:latin typeface="Cambria Math" panose="02040503050406030204" pitchFamily="18" charset="0"/>
                          </a:rPr>
                          <m:t>𝑨</m:t>
                        </m:r>
                      </m:sup>
                    </m:sSubSup>
                    <m:r>
                      <a:rPr lang="en-US" sz="1400" b="1" i="1">
                        <a:solidFill>
                          <a:srgbClr val="0070C0"/>
                        </a:solidFill>
                        <a:latin typeface="Cambria Math" panose="02040503050406030204" pitchFamily="18" charset="0"/>
                      </a:rPr>
                      <m:t>∥</m:t>
                    </m:r>
                    <m:sSubSup>
                      <m:sSubSupPr>
                        <m:ctrlPr>
                          <a:rPr lang="en-US" sz="1400" b="1" i="1">
                            <a:solidFill>
                              <a:srgbClr val="0070C0"/>
                            </a:solidFill>
                            <a:latin typeface="Cambria Math" panose="02040503050406030204" pitchFamily="18" charset="0"/>
                          </a:rPr>
                        </m:ctrlPr>
                      </m:sSubSupPr>
                      <m:e>
                        <m:r>
                          <a:rPr lang="en-US" sz="1400" b="1" i="1">
                            <a:solidFill>
                              <a:srgbClr val="0070C0"/>
                            </a:solidFill>
                            <a:latin typeface="Cambria Math" panose="02040503050406030204" pitchFamily="18" charset="0"/>
                          </a:rPr>
                          <m:t>𝒎</m:t>
                        </m:r>
                      </m:e>
                      <m:sub>
                        <m:r>
                          <a:rPr lang="en-US" sz="1400" b="1" i="0">
                            <a:solidFill>
                              <a:srgbClr val="0070C0"/>
                            </a:solidFill>
                            <a:latin typeface="Cambria Math" panose="02040503050406030204" pitchFamily="18" charset="0"/>
                          </a:rPr>
                          <m:t>𝐒𝐢𝐠𝐧𝐔𝐩</m:t>
                        </m:r>
                      </m:sub>
                      <m:sup>
                        <m:r>
                          <a:rPr lang="en-US" sz="1400" b="1" i="1">
                            <a:solidFill>
                              <a:srgbClr val="0070C0"/>
                            </a:solidFill>
                            <a:latin typeface="Cambria Math" panose="02040503050406030204" pitchFamily="18" charset="0"/>
                          </a:rPr>
                          <m:t>𝑩</m:t>
                        </m:r>
                      </m:sup>
                    </m:sSubSup>
                    <m:r>
                      <a:rPr lang="en-US" sz="1400" b="1" i="1" smtClean="0">
                        <a:solidFill>
                          <a:srgbClr val="0070C0"/>
                        </a:solidFill>
                        <a:latin typeface="Cambria Math" panose="02040503050406030204" pitchFamily="18" charset="0"/>
                      </a:rPr>
                      <m:t>,</m:t>
                    </m:r>
                    <m:sSub>
                      <m:sSubPr>
                        <m:ctrlPr>
                          <a:rPr lang="en-US" sz="1400" b="1" i="1">
                            <a:solidFill>
                              <a:srgbClr val="0070C0"/>
                            </a:solidFill>
                            <a:latin typeface="Cambria Math" panose="02040503050406030204" pitchFamily="18" charset="0"/>
                          </a:rPr>
                        </m:ctrlPr>
                      </m:sSubPr>
                      <m:e>
                        <m:r>
                          <a:rPr lang="en-US" sz="1400" b="1" i="1">
                            <a:solidFill>
                              <a:srgbClr val="0070C0"/>
                            </a:solidFill>
                            <a:latin typeface="Cambria Math" panose="02040503050406030204" pitchFamily="18" charset="0"/>
                          </a:rPr>
                          <m:t>𝒄</m:t>
                        </m:r>
                      </m:e>
                      <m:sub>
                        <m:r>
                          <a:rPr lang="en-US" sz="1400" b="1" i="1">
                            <a:solidFill>
                              <a:srgbClr val="0070C0"/>
                            </a:solidFill>
                            <a:latin typeface="Cambria Math" panose="02040503050406030204" pitchFamily="18" charset="0"/>
                          </a:rPr>
                          <m:t>𝑷𝑷</m:t>
                        </m:r>
                      </m:sub>
                    </m:sSub>
                    <m:r>
                      <a:rPr lang="en-US" sz="1400" b="1" i="1" smtClean="0">
                        <a:solidFill>
                          <a:srgbClr val="0070C0"/>
                        </a:solidFill>
                        <a:latin typeface="Cambria Math" panose="02040503050406030204" pitchFamily="18" charset="0"/>
                      </a:rPr>
                      <m:t>)</m:t>
                    </m:r>
                  </m:oMath>
                </a14:m>
                <a:r>
                  <a:rPr lang="zh-CN" altLang="en-US" sz="1400" b="1" dirty="0">
                    <a:solidFill>
                      <a:srgbClr val="0070C0"/>
                    </a:solidFill>
                    <a:latin typeface="Montserrat" pitchFamily="2" charset="77"/>
                  </a:rPr>
                  <a:t> </a:t>
                </a:r>
                <a:endParaRPr lang="en-US" sz="1400" b="1" dirty="0">
                  <a:solidFill>
                    <a:srgbClr val="0070C0"/>
                  </a:solidFill>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10714"/>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b="1" dirty="0">
                    <a:solidFill>
                      <a:srgbClr val="0070C0"/>
                    </a:solidFill>
                    <a:latin typeface="Montserrat" pitchFamily="2" charset="77"/>
                  </a:rPr>
                  <a:t>2.</a:t>
                </a:r>
                <a:r>
                  <a:rPr lang="zh-CN" altLang="en-US" sz="1400" b="1" dirty="0">
                    <a:solidFill>
                      <a:srgbClr val="0070C0"/>
                    </a:solidFill>
                    <a:latin typeface="Montserrat" pitchFamily="2" charset="77"/>
                  </a:rPr>
                  <a:t> </a:t>
                </a:r>
                <a14:m>
                  <m:oMath xmlns:m="http://schemas.openxmlformats.org/officeDocument/2006/math">
                    <m:sSub>
                      <m:sSubPr>
                        <m:ctrlPr>
                          <a:rPr lang="en-US" sz="1400" b="1" i="1">
                            <a:solidFill>
                              <a:srgbClr val="0070C0"/>
                            </a:solidFill>
                            <a:latin typeface="Cambria Math" panose="02040503050406030204" pitchFamily="18" charset="0"/>
                          </a:rPr>
                        </m:ctrlPr>
                      </m:sSubPr>
                      <m:e>
                        <m:r>
                          <a:rPr lang="en-US" sz="1400" b="1" i="1">
                            <a:solidFill>
                              <a:srgbClr val="0070C0"/>
                            </a:solidFill>
                            <a:latin typeface="Cambria Math" panose="02040503050406030204" pitchFamily="18" charset="0"/>
                          </a:rPr>
                          <m:t>𝒄</m:t>
                        </m:r>
                      </m:e>
                      <m:sub>
                        <m:r>
                          <a:rPr lang="en-US" sz="1400" b="1" i="1">
                            <a:solidFill>
                              <a:srgbClr val="0070C0"/>
                            </a:solidFill>
                            <a:latin typeface="Cambria Math" panose="02040503050406030204" pitchFamily="18" charset="0"/>
                          </a:rPr>
                          <m:t>𝑷𝑷</m:t>
                        </m:r>
                      </m:sub>
                    </m:sSub>
                    <m:r>
                      <a:rPr lang="en-US" sz="1400" b="1" i="1">
                        <a:solidFill>
                          <a:srgbClr val="0070C0"/>
                        </a:solidFill>
                        <a:latin typeface="Cambria Math" panose="02040503050406030204" pitchFamily="18" charset="0"/>
                      </a:rPr>
                      <m:t>←</m:t>
                    </m:r>
                    <m:r>
                      <a:rPr lang="en-US" sz="1400" b="1" i="0">
                        <a:solidFill>
                          <a:srgbClr val="0070C0"/>
                        </a:solidFill>
                        <a:latin typeface="Cambria Math" panose="02040503050406030204" pitchFamily="18" charset="0"/>
                      </a:rPr>
                      <m:t>𝐄𝐧𝐜</m:t>
                    </m:r>
                    <m:r>
                      <a:rPr lang="en-US" sz="1400" b="1" i="1">
                        <a:solidFill>
                          <a:srgbClr val="0070C0"/>
                        </a:solidFill>
                        <a:latin typeface="Cambria Math" panose="02040503050406030204" pitchFamily="18" charset="0"/>
                      </a:rPr>
                      <m:t>(</m:t>
                    </m:r>
                    <m:sSub>
                      <m:sSubPr>
                        <m:ctrlPr>
                          <a:rPr lang="en-US" sz="1400" b="1" i="1">
                            <a:solidFill>
                              <a:srgbClr val="0070C0"/>
                            </a:solidFill>
                            <a:latin typeface="Cambria Math" panose="02040503050406030204" pitchFamily="18" charset="0"/>
                          </a:rPr>
                        </m:ctrlPr>
                      </m:sSubPr>
                      <m:e>
                        <m:r>
                          <a:rPr lang="en-US" sz="1400" b="1" i="1">
                            <a:solidFill>
                              <a:srgbClr val="0070C0"/>
                            </a:solidFill>
                            <a:latin typeface="Cambria Math" panose="02040503050406030204" pitchFamily="18" charset="0"/>
                          </a:rPr>
                          <m:t>𝒌</m:t>
                        </m:r>
                      </m:e>
                      <m:sub>
                        <m:r>
                          <a:rPr lang="en-US" sz="1400" b="1" i="1">
                            <a:solidFill>
                              <a:srgbClr val="0070C0"/>
                            </a:solidFill>
                            <a:latin typeface="Cambria Math" panose="02040503050406030204" pitchFamily="18" charset="0"/>
                          </a:rPr>
                          <m:t>𝑨</m:t>
                        </m:r>
                      </m:sub>
                    </m:sSub>
                    <m:r>
                      <a:rPr lang="en-US" sz="1400" b="1" i="1">
                        <a:solidFill>
                          <a:srgbClr val="0070C0"/>
                        </a:solidFill>
                        <a:latin typeface="Cambria Math" panose="02040503050406030204" pitchFamily="18" charset="0"/>
                      </a:rPr>
                      <m:t>,</m:t>
                    </m:r>
                    <m:r>
                      <a:rPr lang="en-US" sz="1400" b="1" i="1">
                        <a:solidFill>
                          <a:srgbClr val="0070C0"/>
                        </a:solidFill>
                        <a:latin typeface="Cambria Math" panose="02040503050406030204" pitchFamily="18" charset="0"/>
                      </a:rPr>
                      <m:t>𝒏</m:t>
                    </m:r>
                    <m:r>
                      <a:rPr lang="en-US" sz="1400" b="1" i="1">
                        <a:solidFill>
                          <a:srgbClr val="0070C0"/>
                        </a:solidFill>
                        <a:latin typeface="Cambria Math" panose="02040503050406030204" pitchFamily="18" charset="0"/>
                      </a:rPr>
                      <m:t>,</m:t>
                    </m:r>
                    <m:sSubSup>
                      <m:sSubSupPr>
                        <m:ctrlPr>
                          <a:rPr lang="en-US" sz="1400" b="1" i="1">
                            <a:solidFill>
                              <a:srgbClr val="0070C0"/>
                            </a:solidFill>
                            <a:latin typeface="Cambria Math" panose="02040503050406030204" pitchFamily="18" charset="0"/>
                          </a:rPr>
                        </m:ctrlPr>
                      </m:sSubSupPr>
                      <m:e>
                        <m:r>
                          <a:rPr lang="en-US" sz="1400" b="1" i="1">
                            <a:solidFill>
                              <a:srgbClr val="0070C0"/>
                            </a:solidFill>
                            <a:latin typeface="Cambria Math" panose="02040503050406030204" pitchFamily="18" charset="0"/>
                          </a:rPr>
                          <m:t>𝒎</m:t>
                        </m:r>
                      </m:e>
                      <m:sub>
                        <m:r>
                          <a:rPr lang="en-US" sz="1400" b="1" i="0">
                            <a:solidFill>
                              <a:srgbClr val="0070C0"/>
                            </a:solidFill>
                            <a:latin typeface="Cambria Math" panose="02040503050406030204" pitchFamily="18" charset="0"/>
                          </a:rPr>
                          <m:t>𝐒𝐢𝐠𝐧𝐔𝐩</m:t>
                        </m:r>
                      </m:sub>
                      <m:sup>
                        <m:r>
                          <a:rPr lang="en-US" sz="1400" b="1" i="1">
                            <a:solidFill>
                              <a:srgbClr val="0070C0"/>
                            </a:solidFill>
                            <a:latin typeface="Cambria Math" panose="02040503050406030204" pitchFamily="18" charset="0"/>
                          </a:rPr>
                          <m:t>𝑨</m:t>
                        </m:r>
                      </m:sup>
                    </m:sSubSup>
                    <m:r>
                      <a:rPr lang="en-US" sz="1400" b="1" i="1">
                        <a:solidFill>
                          <a:srgbClr val="0070C0"/>
                        </a:solidFill>
                        <a:latin typeface="Cambria Math" panose="02040503050406030204" pitchFamily="18" charset="0"/>
                      </a:rPr>
                      <m:t>∥</m:t>
                    </m:r>
                    <m:sSubSup>
                      <m:sSubSupPr>
                        <m:ctrlPr>
                          <a:rPr lang="en-US" sz="1400" b="1" i="1">
                            <a:solidFill>
                              <a:srgbClr val="0070C0"/>
                            </a:solidFill>
                            <a:latin typeface="Cambria Math" panose="02040503050406030204" pitchFamily="18" charset="0"/>
                          </a:rPr>
                        </m:ctrlPr>
                      </m:sSubSupPr>
                      <m:e>
                        <m:r>
                          <a:rPr lang="en-US" sz="1400" b="1" i="1">
                            <a:solidFill>
                              <a:srgbClr val="0070C0"/>
                            </a:solidFill>
                            <a:latin typeface="Cambria Math" panose="02040503050406030204" pitchFamily="18" charset="0"/>
                          </a:rPr>
                          <m:t>𝒎</m:t>
                        </m:r>
                      </m:e>
                      <m:sub>
                        <m:r>
                          <a:rPr lang="en-US" sz="1400" b="1" i="0">
                            <a:solidFill>
                              <a:srgbClr val="0070C0"/>
                            </a:solidFill>
                            <a:latin typeface="Cambria Math" panose="02040503050406030204" pitchFamily="18" charset="0"/>
                          </a:rPr>
                          <m:t>𝐒𝐢𝐠𝐧𝐔𝐩</m:t>
                        </m:r>
                      </m:sub>
                      <m:sup>
                        <m:r>
                          <a:rPr lang="en-US" sz="1400" b="1" i="1">
                            <a:solidFill>
                              <a:srgbClr val="0070C0"/>
                            </a:solidFill>
                            <a:latin typeface="Cambria Math" panose="02040503050406030204" pitchFamily="18" charset="0"/>
                          </a:rPr>
                          <m:t>𝑩</m:t>
                        </m:r>
                      </m:sup>
                    </m:sSubSup>
                    <m:r>
                      <a:rPr lang="en-US" sz="1400" b="1" i="1">
                        <a:solidFill>
                          <a:srgbClr val="0070C0"/>
                        </a:solidFill>
                        <a:latin typeface="Cambria Math" panose="02040503050406030204" pitchFamily="18" charset="0"/>
                      </a:rPr>
                      <m:t>,</m:t>
                    </m:r>
                    <m:r>
                      <a:rPr lang="en-US" sz="1400" b="1" i="1">
                        <a:solidFill>
                          <a:srgbClr val="0070C0"/>
                        </a:solidFill>
                        <a:latin typeface="Cambria Math" panose="02040503050406030204" pitchFamily="18" charset="0"/>
                      </a:rPr>
                      <m:t>𝒄</m:t>
                    </m:r>
                    <m:r>
                      <a:rPr lang="en-US" sz="1400" b="1" i="1">
                        <a:solidFill>
                          <a:srgbClr val="0070C0"/>
                        </a:solidFill>
                        <a:latin typeface="Cambria Math" panose="02040503050406030204" pitchFamily="18" charset="0"/>
                      </a:rPr>
                      <m:t>)</m:t>
                    </m:r>
                  </m:oMath>
                </a14:m>
                <a:endParaRPr lang="en-US" sz="1400" b="1" dirty="0">
                  <a:solidFill>
                    <a:srgbClr val="0070C0"/>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7394356" y="5502861"/>
                <a:ext cx="3910792" cy="350289"/>
              </a:xfrm>
              <a:prstGeom prst="rect">
                <a:avLst/>
              </a:prstGeom>
              <a:noFill/>
            </p:spPr>
            <p:txBody>
              <a:bodyPr wrap="square" rtlCol="0">
                <a:spAutoFit/>
              </a:bodyPr>
              <a:lstStyle/>
              <a:p>
                <a:pPr algn="r"/>
                <a:r>
                  <a:rPr lang="en-US" altLang="zh-CN" sz="1400" b="1" dirty="0">
                    <a:solidFill>
                      <a:srgbClr val="0070C0"/>
                    </a:solidFill>
                    <a:latin typeface="Montserrat" pitchFamily="2" charset="77"/>
                  </a:rPr>
                  <a:t>1.</a:t>
                </a:r>
                <a:r>
                  <a:rPr lang="zh-CN" altLang="en-US" sz="1400" b="1" dirty="0">
                    <a:solidFill>
                      <a:srgbClr val="0070C0"/>
                    </a:solidFill>
                    <a:latin typeface="Montserrat" pitchFamily="2" charset="77"/>
                  </a:rPr>
                  <a:t> </a:t>
                </a:r>
                <a14:m>
                  <m:oMath xmlns:m="http://schemas.openxmlformats.org/officeDocument/2006/math">
                    <m:r>
                      <a:rPr lang="en-US" sz="1400" b="1" i="1">
                        <a:solidFill>
                          <a:srgbClr val="0070C0"/>
                        </a:solidFill>
                        <a:latin typeface="Cambria Math" panose="02040503050406030204" pitchFamily="18" charset="0"/>
                      </a:rPr>
                      <m:t>𝒄</m:t>
                    </m:r>
                    <m:r>
                      <a:rPr lang="en-US" sz="1400" b="1" i="1">
                        <a:solidFill>
                          <a:srgbClr val="0070C0"/>
                        </a:solidFill>
                        <a:latin typeface="Cambria Math" panose="02040503050406030204" pitchFamily="18" charset="0"/>
                      </a:rPr>
                      <m:t>←</m:t>
                    </m:r>
                    <m:r>
                      <a:rPr lang="en-US" sz="1400" b="1" i="0">
                        <a:solidFill>
                          <a:srgbClr val="0070C0"/>
                        </a:solidFill>
                        <a:latin typeface="Cambria Math" panose="02040503050406030204" pitchFamily="18" charset="0"/>
                      </a:rPr>
                      <m:t>𝐃𝐞𝐜</m:t>
                    </m:r>
                    <m:r>
                      <a:rPr lang="en-US" sz="1400" b="1" i="1">
                        <a:solidFill>
                          <a:srgbClr val="0070C0"/>
                        </a:solidFill>
                        <a:latin typeface="Cambria Math" panose="02040503050406030204" pitchFamily="18" charset="0"/>
                      </a:rPr>
                      <m:t>(</m:t>
                    </m:r>
                    <m:sSub>
                      <m:sSubPr>
                        <m:ctrlPr>
                          <a:rPr lang="en-US" sz="1400" b="1" i="1">
                            <a:solidFill>
                              <a:srgbClr val="0070C0"/>
                            </a:solidFill>
                            <a:latin typeface="Cambria Math" panose="02040503050406030204" pitchFamily="18" charset="0"/>
                          </a:rPr>
                        </m:ctrlPr>
                      </m:sSubPr>
                      <m:e>
                        <m:r>
                          <a:rPr lang="en-US" sz="1400" b="1" i="1">
                            <a:solidFill>
                              <a:srgbClr val="0070C0"/>
                            </a:solidFill>
                            <a:latin typeface="Cambria Math" panose="02040503050406030204" pitchFamily="18" charset="0"/>
                          </a:rPr>
                          <m:t>𝒌</m:t>
                        </m:r>
                      </m:e>
                      <m:sub>
                        <m:r>
                          <a:rPr lang="en-US" sz="1400" b="1" i="1">
                            <a:solidFill>
                              <a:srgbClr val="0070C0"/>
                            </a:solidFill>
                            <a:latin typeface="Cambria Math" panose="02040503050406030204" pitchFamily="18" charset="0"/>
                          </a:rPr>
                          <m:t>𝑩</m:t>
                        </m:r>
                      </m:sub>
                    </m:sSub>
                    <m:r>
                      <a:rPr lang="en-US" sz="1400" b="1" i="1">
                        <a:solidFill>
                          <a:srgbClr val="0070C0"/>
                        </a:solidFill>
                        <a:latin typeface="Cambria Math" panose="02040503050406030204" pitchFamily="18" charset="0"/>
                      </a:rPr>
                      <m:t>,</m:t>
                    </m:r>
                    <m:r>
                      <a:rPr lang="en-US" sz="1400" b="1" i="1">
                        <a:solidFill>
                          <a:srgbClr val="0070C0"/>
                        </a:solidFill>
                        <a:latin typeface="Cambria Math" panose="02040503050406030204" pitchFamily="18" charset="0"/>
                      </a:rPr>
                      <m:t>𝒏</m:t>
                    </m:r>
                    <m:r>
                      <a:rPr lang="en-US" sz="1400" b="1" i="1">
                        <a:solidFill>
                          <a:srgbClr val="0070C0"/>
                        </a:solidFill>
                        <a:latin typeface="Cambria Math" panose="02040503050406030204" pitchFamily="18" charset="0"/>
                      </a:rPr>
                      <m:t>,</m:t>
                    </m:r>
                    <m:sSubSup>
                      <m:sSubSupPr>
                        <m:ctrlPr>
                          <a:rPr lang="en-US" sz="1400" b="1" i="1">
                            <a:solidFill>
                              <a:srgbClr val="0070C0"/>
                            </a:solidFill>
                            <a:latin typeface="Cambria Math" panose="02040503050406030204" pitchFamily="18" charset="0"/>
                          </a:rPr>
                        </m:ctrlPr>
                      </m:sSubSupPr>
                      <m:e>
                        <m:r>
                          <a:rPr lang="en-US" sz="1400" b="1" i="1">
                            <a:solidFill>
                              <a:srgbClr val="0070C0"/>
                            </a:solidFill>
                            <a:latin typeface="Cambria Math" panose="02040503050406030204" pitchFamily="18" charset="0"/>
                          </a:rPr>
                          <m:t>𝒎</m:t>
                        </m:r>
                      </m:e>
                      <m:sub>
                        <m:r>
                          <a:rPr lang="en-US" sz="1400" b="1" i="0">
                            <a:solidFill>
                              <a:srgbClr val="0070C0"/>
                            </a:solidFill>
                            <a:latin typeface="Cambria Math" panose="02040503050406030204" pitchFamily="18" charset="0"/>
                          </a:rPr>
                          <m:t>𝐒𝐢𝐠𝐧𝐔𝐩</m:t>
                        </m:r>
                      </m:sub>
                      <m:sup>
                        <m:r>
                          <a:rPr lang="en-US" sz="1400" b="1" i="1">
                            <a:solidFill>
                              <a:srgbClr val="0070C0"/>
                            </a:solidFill>
                            <a:latin typeface="Cambria Math" panose="02040503050406030204" pitchFamily="18" charset="0"/>
                          </a:rPr>
                          <m:t>𝑨</m:t>
                        </m:r>
                      </m:sup>
                    </m:sSubSup>
                    <m:r>
                      <a:rPr lang="en-US" sz="1400" b="1" i="1">
                        <a:solidFill>
                          <a:srgbClr val="0070C0"/>
                        </a:solidFill>
                        <a:latin typeface="Cambria Math" panose="02040503050406030204" pitchFamily="18" charset="0"/>
                      </a:rPr>
                      <m:t>∥</m:t>
                    </m:r>
                    <m:sSubSup>
                      <m:sSubSupPr>
                        <m:ctrlPr>
                          <a:rPr lang="en-US" sz="1400" b="1" i="1">
                            <a:solidFill>
                              <a:srgbClr val="0070C0"/>
                            </a:solidFill>
                            <a:latin typeface="Cambria Math" panose="02040503050406030204" pitchFamily="18" charset="0"/>
                          </a:rPr>
                        </m:ctrlPr>
                      </m:sSubSupPr>
                      <m:e>
                        <m:r>
                          <a:rPr lang="en-US" sz="1400" b="1" i="1">
                            <a:solidFill>
                              <a:srgbClr val="0070C0"/>
                            </a:solidFill>
                            <a:latin typeface="Cambria Math" panose="02040503050406030204" pitchFamily="18" charset="0"/>
                          </a:rPr>
                          <m:t>𝒎</m:t>
                        </m:r>
                      </m:e>
                      <m:sub>
                        <m:r>
                          <a:rPr lang="en-US" sz="1400" b="1" i="0">
                            <a:solidFill>
                              <a:srgbClr val="0070C0"/>
                            </a:solidFill>
                            <a:latin typeface="Cambria Math" panose="02040503050406030204" pitchFamily="18" charset="0"/>
                          </a:rPr>
                          <m:t>𝐒𝐢𝐠𝐧𝐔𝐩</m:t>
                        </m:r>
                      </m:sub>
                      <m:sup>
                        <m:r>
                          <a:rPr lang="en-US" sz="1400" b="1" i="1">
                            <a:solidFill>
                              <a:srgbClr val="0070C0"/>
                            </a:solidFill>
                            <a:latin typeface="Cambria Math" panose="02040503050406030204" pitchFamily="18" charset="0"/>
                          </a:rPr>
                          <m:t>𝑩</m:t>
                        </m:r>
                      </m:sup>
                    </m:sSubSup>
                    <m:r>
                      <a:rPr lang="en-US" sz="1400" b="1" i="1">
                        <a:solidFill>
                          <a:srgbClr val="0070C0"/>
                        </a:solidFill>
                        <a:latin typeface="Cambria Math" panose="02040503050406030204" pitchFamily="18" charset="0"/>
                      </a:rPr>
                      <m:t>,</m:t>
                    </m:r>
                    <m:sSub>
                      <m:sSubPr>
                        <m:ctrlPr>
                          <a:rPr lang="en-US" sz="1400" b="1" i="1">
                            <a:solidFill>
                              <a:srgbClr val="0070C0"/>
                            </a:solidFill>
                            <a:latin typeface="Cambria Math" panose="02040503050406030204" pitchFamily="18" charset="0"/>
                          </a:rPr>
                        </m:ctrlPr>
                      </m:sSubPr>
                      <m:e>
                        <m:r>
                          <a:rPr lang="en-US" sz="1400" b="1" i="1">
                            <a:solidFill>
                              <a:srgbClr val="0070C0"/>
                            </a:solidFill>
                            <a:latin typeface="Cambria Math" panose="02040503050406030204" pitchFamily="18" charset="0"/>
                          </a:rPr>
                          <m:t>𝒄</m:t>
                        </m:r>
                      </m:e>
                      <m:sub>
                        <m:r>
                          <a:rPr lang="en-US" sz="1400" b="1" i="1">
                            <a:solidFill>
                              <a:srgbClr val="0070C0"/>
                            </a:solidFill>
                            <a:latin typeface="Cambria Math" panose="02040503050406030204" pitchFamily="18" charset="0"/>
                          </a:rPr>
                          <m:t>𝑷𝑷</m:t>
                        </m:r>
                      </m:sub>
                    </m:sSub>
                    <m:r>
                      <a:rPr lang="en-US" sz="1400" b="1" i="1">
                        <a:solidFill>
                          <a:srgbClr val="0070C0"/>
                        </a:solidFill>
                        <a:latin typeface="Cambria Math" panose="02040503050406030204" pitchFamily="18" charset="0"/>
                      </a:rPr>
                      <m:t>)</m:t>
                    </m:r>
                  </m:oMath>
                </a14:m>
                <a:endParaRPr lang="en-US" sz="1400" b="1" dirty="0">
                  <a:solidFill>
                    <a:srgbClr val="0070C0"/>
                  </a:solidFill>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7394356" y="5502861"/>
                <a:ext cx="3910792" cy="350289"/>
              </a:xfrm>
              <a:prstGeom prst="rect">
                <a:avLst/>
              </a:prstGeom>
              <a:blipFill>
                <a:blip r:embed="rId26"/>
                <a:stretch>
                  <a:fillRect b="-10714"/>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8E0051-DF31-2C08-B661-A5F661735A5F}"/>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alpha val="50000"/>
                      </a:srgbClr>
                    </a:solidFill>
                    <a:latin typeface="Montserrat" pitchFamily="2" charset="77"/>
                  </a:rPr>
                  <a:t>1.</a:t>
                </a:r>
                <a:r>
                  <a:rPr lang="zh-CN" altLang="en-US" sz="1400" b="0" i="0" dirty="0">
                    <a:solidFill>
                      <a:srgbClr val="0070C0">
                        <a:alpha val="50000"/>
                      </a:srgbClr>
                    </a:solidFill>
                    <a:latin typeface="Montserrat" pitchFamily="2" charset="77"/>
                  </a:rPr>
                  <a:t> </a:t>
                </a:r>
                <a:r>
                  <a:rPr lang="en-US" altLang="zh-CN" sz="1400" dirty="0">
                    <a:solidFill>
                      <a:srgbClr val="0070C0">
                        <a:alpha val="50000"/>
                      </a:srgbClr>
                    </a:solidFill>
                    <a:latin typeface="Montserrat" pitchFamily="2" charset="77"/>
                  </a:rPr>
                  <a:t>Run </a:t>
                </a:r>
                <a14:m>
                  <m:oMath xmlns:m="http://schemas.openxmlformats.org/officeDocument/2006/math">
                    <m:r>
                      <m:rPr>
                        <m:sty m:val="p"/>
                      </m:rPr>
                      <a:rPr lang="en-US" sz="1400" b="0" i="0" smtClean="0">
                        <a:solidFill>
                          <a:srgbClr val="0070C0">
                            <a:alpha val="50000"/>
                          </a:srgbClr>
                        </a:solidFill>
                        <a:latin typeface="Cambria Math" panose="02040503050406030204" pitchFamily="18" charset="0"/>
                      </a:rPr>
                      <m:t>PAKE</m:t>
                    </m:r>
                    <m:r>
                      <a:rPr lang="en-US" sz="1400" b="0" i="1" smtClean="0">
                        <a:solidFill>
                          <a:srgbClr val="0070C0">
                            <a:alpha val="50000"/>
                          </a:srgbClr>
                        </a:solidFill>
                        <a:latin typeface="Cambria Math" panose="02040503050406030204" pitchFamily="18" charset="0"/>
                      </a:rPr>
                      <m:t>(</m:t>
                    </m:r>
                    <m:r>
                      <a:rPr lang="en-US" sz="1400" b="0" i="1" smtClean="0">
                        <a:solidFill>
                          <a:srgbClr val="0070C0">
                            <a:alpha val="50000"/>
                          </a:srgbClr>
                        </a:solidFill>
                        <a:latin typeface="Cambria Math" panose="02040503050406030204" pitchFamily="18" charset="0"/>
                      </a:rPr>
                      <m:t>𝑝𝑤</m:t>
                    </m:r>
                    <m:r>
                      <a:rPr lang="en-US" sz="1400" b="0" i="1" smtClean="0">
                        <a:solidFill>
                          <a:srgbClr val="0070C0">
                            <a:alpha val="50000"/>
                          </a:srgbClr>
                        </a:solidFill>
                        <a:latin typeface="Cambria Math" panose="02040503050406030204" pitchFamily="18" charset="0"/>
                      </a:rPr>
                      <m:t>)</m:t>
                    </m:r>
                  </m:oMath>
                </a14:m>
                <a:r>
                  <a:rPr lang="en-US" sz="1400" b="0" i="0" dirty="0">
                    <a:solidFill>
                      <a:srgbClr val="0070C0">
                        <a:alpha val="50000"/>
                      </a:srgbClr>
                    </a:solidFill>
                    <a:latin typeface="Montserrat" pitchFamily="2" charset="77"/>
                  </a:rPr>
                  <a:t> and outputting </a:t>
                </a:r>
                <a14:m>
                  <m:oMath xmlns:m="http://schemas.openxmlformats.org/officeDocument/2006/math">
                    <m:sSub>
                      <m:sSubPr>
                        <m:ctrlPr>
                          <a:rPr lang="en-US" sz="1400" b="0" i="1" smtClean="0">
                            <a:solidFill>
                              <a:srgbClr val="0070C0">
                                <a:alpha val="50000"/>
                              </a:srgbClr>
                            </a:solidFill>
                            <a:latin typeface="Cambria Math" panose="02040503050406030204" pitchFamily="18" charset="0"/>
                          </a:rPr>
                        </m:ctrlPr>
                      </m:sSubPr>
                      <m:e>
                        <m:r>
                          <a:rPr lang="en-US" sz="1400" b="0" i="1" smtClean="0">
                            <a:solidFill>
                              <a:srgbClr val="0070C0">
                                <a:alpha val="50000"/>
                              </a:srgbClr>
                            </a:solidFill>
                            <a:latin typeface="Cambria Math" panose="02040503050406030204" pitchFamily="18" charset="0"/>
                          </a:rPr>
                          <m:t>𝑘</m:t>
                        </m:r>
                      </m:e>
                      <m:sub>
                        <m:r>
                          <a:rPr lang="en-US" sz="1400" b="0" i="1" smtClean="0">
                            <a:solidFill>
                              <a:srgbClr val="0070C0">
                                <a:alpha val="50000"/>
                              </a:srgbClr>
                            </a:solidFill>
                            <a:latin typeface="Cambria Math" panose="02040503050406030204" pitchFamily="18" charset="0"/>
                          </a:rPr>
                          <m:t>𝐴</m:t>
                        </m:r>
                      </m:sub>
                    </m:sSub>
                  </m:oMath>
                </a14:m>
                <a:endParaRPr lang="en-US" sz="1400" b="0" i="0" dirty="0">
                  <a:solidFill>
                    <a:srgbClr val="0070C0">
                      <a:alpha val="50000"/>
                    </a:srgbClr>
                  </a:solidFill>
                  <a:latin typeface="Montserrat" pitchFamily="2" charset="77"/>
                </a:endParaRPr>
              </a:p>
            </p:txBody>
          </p:sp>
        </mc:Choice>
        <mc:Fallback xmlns="">
          <p:sp>
            <p:nvSpPr>
              <p:cNvPr id="5" name="TextBox 4">
                <a:extLst>
                  <a:ext uri="{FF2B5EF4-FFF2-40B4-BE49-F238E27FC236}">
                    <a16:creationId xmlns:a16="http://schemas.microsoft.com/office/drawing/2014/main" id="{5D8E0051-DF31-2C08-B661-A5F661735A5F}"/>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7"/>
                <a:stretch>
                  <a:fillRect l="-1163"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1F4D8E0-D2EA-4BF4-092B-C1DE3217FE85}"/>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alpha val="50000"/>
                      </a:srgbClr>
                    </a:solidFill>
                    <a:latin typeface="Montserrat" pitchFamily="2" charset="77"/>
                  </a:rPr>
                  <a:t>1.</a:t>
                </a:r>
                <a:r>
                  <a:rPr lang="zh-CN" altLang="en-US" sz="1400" b="0" i="0" dirty="0">
                    <a:solidFill>
                      <a:srgbClr val="0070C0">
                        <a:alpha val="50000"/>
                      </a:srgbClr>
                    </a:solidFill>
                    <a:latin typeface="Montserrat" pitchFamily="2" charset="77"/>
                  </a:rPr>
                  <a:t> </a:t>
                </a:r>
                <a:r>
                  <a:rPr lang="en-US" altLang="zh-CN" sz="1400" dirty="0">
                    <a:solidFill>
                      <a:srgbClr val="0070C0">
                        <a:alpha val="50000"/>
                      </a:srgbClr>
                    </a:solidFill>
                    <a:latin typeface="Montserrat" pitchFamily="2" charset="77"/>
                  </a:rPr>
                  <a:t>Run </a:t>
                </a:r>
                <a14:m>
                  <m:oMath xmlns:m="http://schemas.openxmlformats.org/officeDocument/2006/math">
                    <m:r>
                      <m:rPr>
                        <m:sty m:val="p"/>
                      </m:rPr>
                      <a:rPr lang="en-US" sz="1400" b="0" i="0" smtClean="0">
                        <a:solidFill>
                          <a:srgbClr val="0070C0">
                            <a:alpha val="50000"/>
                          </a:srgbClr>
                        </a:solidFill>
                        <a:latin typeface="Cambria Math" panose="02040503050406030204" pitchFamily="18" charset="0"/>
                      </a:rPr>
                      <m:t>PAKE</m:t>
                    </m:r>
                    <m:r>
                      <a:rPr lang="en-US" sz="1400" b="0" i="1" smtClean="0">
                        <a:solidFill>
                          <a:srgbClr val="0070C0">
                            <a:alpha val="50000"/>
                          </a:srgbClr>
                        </a:solidFill>
                        <a:latin typeface="Cambria Math" panose="02040503050406030204" pitchFamily="18" charset="0"/>
                      </a:rPr>
                      <m:t>(</m:t>
                    </m:r>
                    <m:r>
                      <a:rPr lang="en-US" sz="1400" b="0" i="1" smtClean="0">
                        <a:solidFill>
                          <a:srgbClr val="0070C0">
                            <a:alpha val="50000"/>
                          </a:srgbClr>
                        </a:solidFill>
                        <a:latin typeface="Cambria Math" panose="02040503050406030204" pitchFamily="18" charset="0"/>
                      </a:rPr>
                      <m:t>𝑝𝑤</m:t>
                    </m:r>
                    <m:r>
                      <a:rPr lang="en-US" sz="1400" b="0" i="1" smtClean="0">
                        <a:solidFill>
                          <a:srgbClr val="0070C0">
                            <a:alpha val="50000"/>
                          </a:srgbClr>
                        </a:solidFill>
                        <a:latin typeface="Cambria Math" panose="02040503050406030204" pitchFamily="18" charset="0"/>
                      </a:rPr>
                      <m:t>)</m:t>
                    </m:r>
                  </m:oMath>
                </a14:m>
                <a:r>
                  <a:rPr lang="en-US" sz="1400" b="0" i="0" dirty="0">
                    <a:solidFill>
                      <a:srgbClr val="0070C0">
                        <a:alpha val="50000"/>
                      </a:srgbClr>
                    </a:solidFill>
                    <a:latin typeface="Montserrat" pitchFamily="2" charset="77"/>
                  </a:rPr>
                  <a:t> and outputting </a:t>
                </a:r>
                <a14:m>
                  <m:oMath xmlns:m="http://schemas.openxmlformats.org/officeDocument/2006/math">
                    <m:sSub>
                      <m:sSubPr>
                        <m:ctrlPr>
                          <a:rPr lang="en-US" sz="1400" b="0" i="1" smtClean="0">
                            <a:solidFill>
                              <a:srgbClr val="0070C0">
                                <a:alpha val="50000"/>
                              </a:srgbClr>
                            </a:solidFill>
                            <a:latin typeface="Cambria Math" panose="02040503050406030204" pitchFamily="18" charset="0"/>
                          </a:rPr>
                        </m:ctrlPr>
                      </m:sSubPr>
                      <m:e>
                        <m:r>
                          <a:rPr lang="en-US" sz="1400" b="0" i="1" smtClean="0">
                            <a:solidFill>
                              <a:srgbClr val="0070C0">
                                <a:alpha val="50000"/>
                              </a:srgbClr>
                            </a:solidFill>
                            <a:latin typeface="Cambria Math" panose="02040503050406030204" pitchFamily="18" charset="0"/>
                          </a:rPr>
                          <m:t>𝑘</m:t>
                        </m:r>
                      </m:e>
                      <m:sub>
                        <m:r>
                          <a:rPr lang="en-US" sz="1400" b="0" i="1" smtClean="0">
                            <a:solidFill>
                              <a:srgbClr val="0070C0">
                                <a:alpha val="50000"/>
                              </a:srgbClr>
                            </a:solidFill>
                            <a:latin typeface="Cambria Math" panose="02040503050406030204" pitchFamily="18" charset="0"/>
                          </a:rPr>
                          <m:t>𝐵</m:t>
                        </m:r>
                      </m:sub>
                    </m:sSub>
                  </m:oMath>
                </a14:m>
                <a:endParaRPr lang="en-US" sz="1400" b="0" i="0" dirty="0">
                  <a:solidFill>
                    <a:srgbClr val="0070C0">
                      <a:alpha val="50000"/>
                    </a:srgbClr>
                  </a:solidFill>
                  <a:latin typeface="Montserrat" pitchFamily="2" charset="77"/>
                </a:endParaRPr>
              </a:p>
            </p:txBody>
          </p:sp>
        </mc:Choice>
        <mc:Fallback xmlns="">
          <p:sp>
            <p:nvSpPr>
              <p:cNvPr id="6" name="TextBox 5">
                <a:extLst>
                  <a:ext uri="{FF2B5EF4-FFF2-40B4-BE49-F238E27FC236}">
                    <a16:creationId xmlns:a16="http://schemas.microsoft.com/office/drawing/2014/main" id="{51F4D8E0-D2EA-4BF4-092B-C1DE3217FE85}"/>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8"/>
                <a:stretch>
                  <a:fillRect t="-2381" r="-2907" b="-9524"/>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02A4B179-FB0A-B5DC-EAB6-B55FA9837868}"/>
              </a:ext>
            </a:extLst>
          </p:cNvPr>
          <p:cNvSpPr>
            <a:spLocks noGrp="1"/>
          </p:cNvSpPr>
          <p:nvPr>
            <p:ph type="title"/>
          </p:nvPr>
        </p:nvSpPr>
        <p:spPr>
          <a:xfrm>
            <a:off x="1866313" y="180000"/>
            <a:ext cx="10010727" cy="540000"/>
          </a:xfrm>
        </p:spPr>
        <p:txBody>
          <a:bodyPr>
            <a:normAutofit/>
          </a:bodyPr>
          <a:lstStyle/>
          <a:p>
            <a:r>
              <a:rPr lang="en-US" dirty="0"/>
              <a:t>Q3. How does our solution reuse passcodes?</a:t>
            </a:r>
          </a:p>
        </p:txBody>
      </p:sp>
      <p:pic>
        <p:nvPicPr>
          <p:cNvPr id="9" name="Picture 4" descr="American Friends of Tel Aviv University - YouTube">
            <a:extLst>
              <a:ext uri="{FF2B5EF4-FFF2-40B4-BE49-F238E27FC236}">
                <a16:creationId xmlns:a16="http://schemas.microsoft.com/office/drawing/2014/main" id="{41866F63-72D4-5817-1736-DBFC14038C1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extLst>
              <a:ext uri="{FF2B5EF4-FFF2-40B4-BE49-F238E27FC236}">
                <a16:creationId xmlns:a16="http://schemas.microsoft.com/office/drawing/2014/main" id="{33C3B51D-D600-046D-F187-D58B9BA5D544}"/>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81942379"/>
      </p:ext>
    </p:extLst>
  </p:cSld>
  <p:clrMapOvr>
    <a:masterClrMapping/>
  </p:clrMapOvr>
  <mc:AlternateContent xmlns:mc="http://schemas.openxmlformats.org/markup-compatibility/2006" xmlns:p14="http://schemas.microsoft.com/office/powerpoint/2010/main">
    <mc:Choice Requires="p14">
      <p:transition spd="slow" p14:dur="2000" advTm="19082"/>
    </mc:Choice>
    <mc:Fallback xmlns="">
      <p:transition spd="slow" advTm="1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42</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1"/>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receive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2"/>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4"/>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5"/>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7"/>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8"/>
                  <a:stretch>
                    <a:fillRect/>
                  </a:stretch>
                </a:blipFill>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9"/>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20"/>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603029" y="721331"/>
            <a:ext cx="758027" cy="758027"/>
          </a:xfrm>
          <a:prstGeom prst="rect">
            <a:avLst/>
          </a:prstGeom>
        </p:spPr>
      </p:pic>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3.</a:t>
                </a:r>
                <a:r>
                  <a:rPr lang="en-US" sz="1400" b="0" dirty="0">
                    <a:solidFill>
                      <a:srgbClr val="0070C0"/>
                    </a:solidFill>
                  </a:rPr>
                  <a:t>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Enc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0" i="1" smtClean="0">
                            <a:solidFill>
                              <a:srgbClr val="0070C0"/>
                            </a:solidFill>
                            <a:latin typeface="Cambria Math" panose="02040503050406030204" pitchFamily="18" charset="0"/>
                          </a:rPr>
                        </m:ctrlPr>
                      </m:sSubSupPr>
                      <m:e>
                        <m:r>
                          <a:rPr lang="en-US" sz="1400" b="0" i="1" smtClean="0">
                            <a:solidFill>
                              <a:srgbClr val="0070C0"/>
                            </a:solidFill>
                            <a:latin typeface="Cambria Math" panose="02040503050406030204" pitchFamily="18" charset="0"/>
                          </a:rPr>
                          <m:t>𝑚</m:t>
                        </m:r>
                      </m:e>
                      <m:sub>
                        <m:r>
                          <m:rPr>
                            <m:sty m:val="p"/>
                          </m:rPr>
                          <a:rPr lang="en-US" sz="1400" b="0" i="0" smtClean="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𝐴</m:t>
                        </m:r>
                      </m:sup>
                    </m:sSubSup>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𝑐</m:t>
                    </m:r>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2.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2.</a:t>
                </a:r>
                <a:r>
                  <a:rPr lang="zh-CN" altLang="en-US" sz="1400" dirty="0">
                    <a:solidFill>
                      <a:srgbClr val="0070C0"/>
                    </a:solidFill>
                    <a:latin typeface="Montserrat" pitchFamily="2" charset="77"/>
                  </a:rPr>
                  <a:t> </a:t>
                </a:r>
                <a14:m>
                  <m:oMath xmlns:m="http://schemas.openxmlformats.org/officeDocument/2006/math">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Enc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𝐴</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1.</a:t>
                </a:r>
                <a:r>
                  <a:rPr lang="zh-CN" altLang="en-US" sz="1400" dirty="0">
                    <a:solidFill>
                      <a:srgbClr val="0070C0"/>
                    </a:solidFill>
                    <a:latin typeface="Montserrat" pitchFamily="2" charset="77"/>
                  </a:rPr>
                  <a:t>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65797BD-D740-1D93-FBBD-1877990EDDD9}"/>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5" name="TextBox 4">
                <a:extLst>
                  <a:ext uri="{FF2B5EF4-FFF2-40B4-BE49-F238E27FC236}">
                    <a16:creationId xmlns:a16="http://schemas.microsoft.com/office/drawing/2014/main" id="{765797BD-D740-1D93-FBBD-1877990EDDD9}"/>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8"/>
                <a:stretch>
                  <a:fillRect l="-1163"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BD620B9-EF49-DCF8-FABD-75129FD764F2}"/>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6" name="TextBox 5">
                <a:extLst>
                  <a:ext uri="{FF2B5EF4-FFF2-40B4-BE49-F238E27FC236}">
                    <a16:creationId xmlns:a16="http://schemas.microsoft.com/office/drawing/2014/main" id="{EBD620B9-EF49-DCF8-FABD-75129FD764F2}"/>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9"/>
                <a:stretch>
                  <a:fillRect t="-2381" r="-2907" b="-9524"/>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CDBC5A2D-3225-AA3C-924A-CB899BC5F8DE}"/>
              </a:ext>
            </a:extLst>
          </p:cNvPr>
          <p:cNvSpPr>
            <a:spLocks noGrp="1"/>
          </p:cNvSpPr>
          <p:nvPr>
            <p:ph type="title"/>
          </p:nvPr>
        </p:nvSpPr>
        <p:spPr>
          <a:xfrm>
            <a:off x="1866313" y="180000"/>
            <a:ext cx="10325687" cy="540000"/>
          </a:xfrm>
        </p:spPr>
        <p:txBody>
          <a:bodyPr>
            <a:normAutofit fontScale="90000"/>
          </a:bodyPr>
          <a:lstStyle/>
          <a:p>
            <a:r>
              <a:rPr lang="en-US" dirty="0"/>
              <a:t>Q4. How is our solution provably secure against (fully) malicious servers?</a:t>
            </a:r>
          </a:p>
        </p:txBody>
      </p:sp>
      <p:pic>
        <p:nvPicPr>
          <p:cNvPr id="9" name="Picture 4" descr="American Friends of Tel Aviv University - YouTube">
            <a:extLst>
              <a:ext uri="{FF2B5EF4-FFF2-40B4-BE49-F238E27FC236}">
                <a16:creationId xmlns:a16="http://schemas.microsoft.com/office/drawing/2014/main" id="{0B496857-1D20-B0E1-6A8D-A7912ADF739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extLst>
              <a:ext uri="{FF2B5EF4-FFF2-40B4-BE49-F238E27FC236}">
                <a16:creationId xmlns:a16="http://schemas.microsoft.com/office/drawing/2014/main" id="{625B6EC5-3BE6-7751-B27D-1FEC1F66E79F}"/>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66273254"/>
      </p:ext>
    </p:extLst>
  </p:cSld>
  <p:clrMapOvr>
    <a:masterClrMapping/>
  </p:clrMapOvr>
  <mc:AlternateContent xmlns:mc="http://schemas.openxmlformats.org/markup-compatibility/2006" xmlns:p14="http://schemas.microsoft.com/office/powerpoint/2010/main">
    <mc:Choice Requires="p14">
      <p:transition spd="slow" p14:dur="2000" advTm="16501"/>
    </mc:Choice>
    <mc:Fallback xmlns="">
      <p:transition spd="slow" advTm="1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2540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40676" cy="540000"/>
              </a:xfrm>
            </p:spPr>
            <p:txBody>
              <a:bodyPr>
                <a:normAutofit/>
              </a:bodyPr>
              <a:lstStyle/>
              <a:p>
                <a:r>
                  <a:rPr lang="en-US" dirty="0"/>
                  <a:t>Security Intuition: </a:t>
                </a:r>
                <a14:m>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𝑘</m:t>
                        </m:r>
                      </m:e>
                      <m:sub>
                        <m:r>
                          <a:rPr lang="en-US" sz="2800" b="0" i="1" smtClean="0">
                            <a:solidFill>
                              <a:schemeClr val="tx1"/>
                            </a:solidFill>
                            <a:latin typeface="Cambria Math" panose="02040503050406030204" pitchFamily="18" charset="0"/>
                          </a:rPr>
                          <m:t>𝐴</m:t>
                        </m:r>
                      </m:sub>
                    </m:sSub>
                  </m:oMath>
                </a14:m>
                <a:r>
                  <a:rPr lang="en-US" dirty="0"/>
                  <a:t> and</a:t>
                </a:r>
                <a:r>
                  <a:rPr lang="en-US" b="0" dirty="0"/>
                  <a:t>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𝑘</m:t>
                        </m:r>
                      </m:e>
                      <m:sub>
                        <m:r>
                          <a:rPr lang="en-US" b="0" i="1" smtClean="0">
                            <a:latin typeface="Cambria Math" panose="02040503050406030204" pitchFamily="18" charset="0"/>
                          </a:rPr>
                          <m:t>𝐵</m:t>
                        </m:r>
                      </m:sub>
                    </m:sSub>
                  </m:oMath>
                </a14:m>
                <a:r>
                  <a:rPr lang="en-US" dirty="0"/>
                  <a:t> are random</a:t>
                </a:r>
              </a:p>
            </p:txBody>
          </p:sp>
        </mc:Choice>
        <mc:Fallback xmlns="">
          <p:sp>
            <p:nvSpPr>
              <p:cNvPr id="2" name="Title 1">
                <a:extLst>
                  <a:ext uri="{FF2B5EF4-FFF2-40B4-BE49-F238E27FC236}">
                    <a16:creationId xmlns:a16="http://schemas.microsoft.com/office/drawing/2014/main" id="{99902653-F25D-878D-7213-657A8205FC05}"/>
                  </a:ext>
                </a:extLst>
              </p:cNvPr>
              <p:cNvSpPr>
                <a:spLocks noGrp="1" noRot="1" noChangeAspect="1" noMove="1" noResize="1" noEditPoints="1" noAdjustHandles="1" noChangeArrowheads="1" noChangeShapeType="1" noTextEdit="1"/>
              </p:cNvSpPr>
              <p:nvPr>
                <p:ph type="title"/>
              </p:nvPr>
            </p:nvSpPr>
            <p:spPr>
              <a:xfrm>
                <a:off x="1866313" y="180000"/>
                <a:ext cx="10040676" cy="540000"/>
              </a:xfrm>
              <a:blipFill>
                <a:blip r:embed="rId5"/>
                <a:stretch>
                  <a:fillRect l="-1263" t="-9302" b="-325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43</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76200" cmpd="dbl">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1" i="1" smtClean="0">
                          <a:solidFill>
                            <a:schemeClr val="accent4"/>
                          </a:solidFill>
                          <a:latin typeface="Cambria Math" panose="02040503050406030204" pitchFamily="18" charset="0"/>
                        </a:rPr>
                        <m:t>𝒑𝒘</m:t>
                      </m:r>
                    </m:oMath>
                  </a14:m>
                  <a:r>
                    <a:rPr lang="en-US" sz="1400" b="1" dirty="0">
                      <a:solidFill>
                        <a:schemeClr val="accent4"/>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2"/>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receive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3"/>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chemeClr val="accent4"/>
                                </a:solidFill>
                                <a:latin typeface="Cambria Math" panose="02040503050406030204" pitchFamily="18" charset="0"/>
                              </a:rPr>
                            </m:ctrlPr>
                          </m:sSubPr>
                          <m:e>
                            <m:r>
                              <a:rPr lang="en-US" sz="1400" b="1" i="1" smtClean="0">
                                <a:solidFill>
                                  <a:schemeClr val="accent4"/>
                                </a:solidFill>
                                <a:latin typeface="Cambria Math" panose="02040503050406030204" pitchFamily="18" charset="0"/>
                              </a:rPr>
                              <m:t>𝒄</m:t>
                            </m:r>
                          </m:e>
                          <m:sub>
                            <m:r>
                              <a:rPr lang="en-US" sz="1400" b="1" i="0">
                                <a:solidFill>
                                  <a:schemeClr val="accent4"/>
                                </a:solidFill>
                                <a:latin typeface="Cambria Math" panose="02040503050406030204" pitchFamily="18" charset="0"/>
                              </a:rPr>
                              <m:t>𝐏𝐀𝐊𝐄</m:t>
                            </m:r>
                          </m:sub>
                        </m:sSub>
                      </m:oMath>
                    </m:oMathPara>
                  </a14:m>
                  <a:endParaRPr lang="en-US" sz="1400" b="1" dirty="0">
                    <a:solidFill>
                      <a:schemeClr val="accent4"/>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2540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5"/>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chemeClr val="accent4"/>
                                </a:solidFill>
                                <a:latin typeface="Cambria Math" panose="02040503050406030204" pitchFamily="18" charset="0"/>
                              </a:rPr>
                            </m:ctrlPr>
                          </m:sSubPr>
                          <m:e>
                            <m:r>
                              <a:rPr lang="en-US" sz="1400" b="1" i="1">
                                <a:solidFill>
                                  <a:schemeClr val="accent4"/>
                                </a:solidFill>
                                <a:latin typeface="Cambria Math" panose="02040503050406030204" pitchFamily="18" charset="0"/>
                              </a:rPr>
                              <m:t>𝒄</m:t>
                            </m:r>
                          </m:e>
                          <m:sub>
                            <m:r>
                              <a:rPr lang="en-US" sz="1400" b="1" i="0">
                                <a:solidFill>
                                  <a:schemeClr val="accent4"/>
                                </a:solidFill>
                                <a:latin typeface="Cambria Math" panose="02040503050406030204" pitchFamily="18" charset="0"/>
                              </a:rPr>
                              <m:t>𝐏𝐀𝐊𝐄</m:t>
                            </m:r>
                          </m:sub>
                        </m:sSub>
                      </m:oMath>
                    </m:oMathPara>
                  </a14:m>
                  <a:endParaRPr lang="en-US" sz="1400" b="1" dirty="0">
                    <a:solidFill>
                      <a:schemeClr val="accent4"/>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2540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7"/>
                <a:stretch>
                  <a:fillRect l="-370" b="-115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1" i="0" dirty="0">
                    <a:solidFill>
                      <a:schemeClr val="accent4"/>
                    </a:solidFill>
                    <a:latin typeface="Montserrat" pitchFamily="2" charset="77"/>
                  </a:rPr>
                  <a:t>2.</a:t>
                </a:r>
                <a:r>
                  <a:rPr lang="zh-CN" altLang="en-US" sz="1400" b="1" i="0" dirty="0">
                    <a:solidFill>
                      <a:schemeClr val="accent4"/>
                    </a:solidFill>
                    <a:latin typeface="Montserrat" pitchFamily="2" charset="77"/>
                  </a:rPr>
                  <a:t> </a:t>
                </a:r>
                <a:r>
                  <a:rPr lang="en-US" sz="1400" b="1" i="0" dirty="0">
                    <a:solidFill>
                      <a:schemeClr val="accent4"/>
                    </a:solidFill>
                    <a:latin typeface="Montserrat" pitchFamily="2" charset="77"/>
                  </a:rPr>
                  <a:t>pick password </a:t>
                </a:r>
                <a14:m>
                  <m:oMath xmlns:m="http://schemas.openxmlformats.org/officeDocument/2006/math">
                    <m:r>
                      <a:rPr lang="en-US" sz="1400" b="1" i="1" smtClean="0">
                        <a:solidFill>
                          <a:schemeClr val="accent4"/>
                        </a:solidFill>
                        <a:latin typeface="Cambria Math" panose="02040503050406030204" pitchFamily="18" charset="0"/>
                      </a:rPr>
                      <m:t>𝒑𝒘</m:t>
                    </m:r>
                  </m:oMath>
                </a14:m>
                <a:endParaRPr lang="en-US" sz="1400" b="1" i="0" dirty="0">
                  <a:solidFill>
                    <a:schemeClr val="accent4"/>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8"/>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1" i="0" dirty="0">
                    <a:solidFill>
                      <a:schemeClr val="accent4"/>
                    </a:solidFill>
                    <a:latin typeface="Montserrat" pitchFamily="2" charset="77"/>
                  </a:rPr>
                  <a:t>2.</a:t>
                </a:r>
                <a:r>
                  <a:rPr lang="zh-CN" altLang="en-US" sz="1400" b="1" i="0" dirty="0">
                    <a:solidFill>
                      <a:schemeClr val="accent4"/>
                    </a:solidFill>
                    <a:latin typeface="Montserrat" pitchFamily="2" charset="77"/>
                  </a:rPr>
                  <a:t> </a:t>
                </a:r>
                <a:r>
                  <a:rPr lang="en-US" sz="1400" b="1" i="0" dirty="0">
                    <a:solidFill>
                      <a:schemeClr val="accent4"/>
                    </a:solidFill>
                    <a:latin typeface="Montserrat" pitchFamily="2" charset="77"/>
                  </a:rPr>
                  <a:t>Run </a:t>
                </a:r>
                <a14:m>
                  <m:oMath xmlns:m="http://schemas.openxmlformats.org/officeDocument/2006/math">
                    <m:r>
                      <a:rPr lang="en-US" sz="1400" b="1" i="0" smtClean="0">
                        <a:solidFill>
                          <a:schemeClr val="accent4"/>
                        </a:solidFill>
                        <a:latin typeface="Cambria Math" panose="02040503050406030204" pitchFamily="18" charset="0"/>
                      </a:rPr>
                      <m:t>𝐏𝐀𝐊𝐄</m:t>
                    </m:r>
                    <m:r>
                      <a:rPr lang="en-US" sz="1400" b="1" i="1" smtClean="0">
                        <a:solidFill>
                          <a:schemeClr val="accent4"/>
                        </a:solidFill>
                        <a:latin typeface="Cambria Math" panose="02040503050406030204" pitchFamily="18" charset="0"/>
                      </a:rPr>
                      <m:t>(</m:t>
                    </m:r>
                    <m:r>
                      <a:rPr lang="en-US" sz="1400" b="1" i="1" smtClean="0">
                        <a:solidFill>
                          <a:schemeClr val="accent4"/>
                        </a:solidFill>
                        <a:latin typeface="Cambria Math" panose="02040503050406030204" pitchFamily="18" charset="0"/>
                      </a:rPr>
                      <m:t>𝒑𝒘</m:t>
                    </m:r>
                    <m:r>
                      <a:rPr lang="en-US" sz="1400" b="1" i="1" smtClean="0">
                        <a:solidFill>
                          <a:schemeClr val="accent4"/>
                        </a:solidFill>
                        <a:latin typeface="Cambria Math" panose="02040503050406030204" pitchFamily="18" charset="0"/>
                      </a:rPr>
                      <m:t>)</m:t>
                    </m:r>
                  </m:oMath>
                </a14:m>
                <a:endParaRPr lang="en-US" sz="1400" b="1" i="0" dirty="0">
                  <a:solidFill>
                    <a:schemeClr val="accent4"/>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9"/>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1" i="0" dirty="0">
                    <a:solidFill>
                      <a:schemeClr val="accent4"/>
                    </a:solidFill>
                    <a:latin typeface="Montserrat" pitchFamily="2" charset="77"/>
                  </a:rPr>
                  <a:t>1.</a:t>
                </a:r>
                <a:r>
                  <a:rPr lang="zh-CN" altLang="en-US" sz="1400" b="1" i="0" dirty="0">
                    <a:solidFill>
                      <a:schemeClr val="accent4"/>
                    </a:solidFill>
                    <a:latin typeface="Montserrat" pitchFamily="2" charset="77"/>
                  </a:rPr>
                  <a:t> </a:t>
                </a:r>
                <a:r>
                  <a:rPr lang="en-US" altLang="zh-CN" sz="1400" b="1" dirty="0">
                    <a:solidFill>
                      <a:schemeClr val="accent4"/>
                    </a:solidFill>
                    <a:latin typeface="Montserrat" pitchFamily="2" charset="77"/>
                  </a:rPr>
                  <a:t>Run </a:t>
                </a:r>
                <a14:m>
                  <m:oMath xmlns:m="http://schemas.openxmlformats.org/officeDocument/2006/math">
                    <m:r>
                      <a:rPr lang="en-US" sz="1400" b="1" i="0" smtClean="0">
                        <a:solidFill>
                          <a:schemeClr val="accent4"/>
                        </a:solidFill>
                        <a:latin typeface="Cambria Math" panose="02040503050406030204" pitchFamily="18" charset="0"/>
                      </a:rPr>
                      <m:t>𝐏𝐀𝐊𝐄</m:t>
                    </m:r>
                    <m:r>
                      <a:rPr lang="en-US" sz="1400" b="1" i="1" smtClean="0">
                        <a:solidFill>
                          <a:schemeClr val="accent4"/>
                        </a:solidFill>
                        <a:latin typeface="Cambria Math" panose="02040503050406030204" pitchFamily="18" charset="0"/>
                      </a:rPr>
                      <m:t>(</m:t>
                    </m:r>
                    <m:r>
                      <a:rPr lang="en-US" sz="1400" b="1" i="1" smtClean="0">
                        <a:solidFill>
                          <a:schemeClr val="accent4"/>
                        </a:solidFill>
                        <a:latin typeface="Cambria Math" panose="02040503050406030204" pitchFamily="18" charset="0"/>
                      </a:rPr>
                      <m:t>𝒑𝒘</m:t>
                    </m:r>
                    <m:r>
                      <a:rPr lang="en-US" sz="1400" b="1" i="1" smtClean="0">
                        <a:solidFill>
                          <a:schemeClr val="accent4"/>
                        </a:solidFill>
                        <a:latin typeface="Cambria Math" panose="02040503050406030204" pitchFamily="18" charset="0"/>
                      </a:rPr>
                      <m:t>)</m:t>
                    </m:r>
                  </m:oMath>
                </a14:m>
                <a:r>
                  <a:rPr lang="en-US" sz="1400" b="1" i="0" dirty="0">
                    <a:solidFill>
                      <a:schemeClr val="accent4"/>
                    </a:solidFill>
                    <a:latin typeface="Montserrat" pitchFamily="2" charset="77"/>
                  </a:rPr>
                  <a:t> and outputting </a:t>
                </a:r>
                <a14:m>
                  <m:oMath xmlns:m="http://schemas.openxmlformats.org/officeDocument/2006/math">
                    <m:sSub>
                      <m:sSubPr>
                        <m:ctrlPr>
                          <a:rPr lang="en-US" sz="1400" b="1" i="1" smtClean="0">
                            <a:solidFill>
                              <a:schemeClr val="accent4"/>
                            </a:solidFill>
                            <a:latin typeface="Cambria Math" panose="02040503050406030204" pitchFamily="18" charset="0"/>
                          </a:rPr>
                        </m:ctrlPr>
                      </m:sSubPr>
                      <m:e>
                        <m:r>
                          <a:rPr lang="en-US" sz="1400" b="1" i="1" smtClean="0">
                            <a:solidFill>
                              <a:schemeClr val="accent4"/>
                            </a:solidFill>
                            <a:latin typeface="Cambria Math" panose="02040503050406030204" pitchFamily="18" charset="0"/>
                          </a:rPr>
                          <m:t>𝒌</m:t>
                        </m:r>
                      </m:e>
                      <m:sub>
                        <m:r>
                          <a:rPr lang="en-US" sz="1400" b="1" i="1" smtClean="0">
                            <a:solidFill>
                              <a:schemeClr val="accent4"/>
                            </a:solidFill>
                            <a:latin typeface="Cambria Math" panose="02040503050406030204" pitchFamily="18" charset="0"/>
                          </a:rPr>
                          <m:t>𝑨</m:t>
                        </m:r>
                      </m:sub>
                    </m:sSub>
                  </m:oMath>
                </a14:m>
                <a:endParaRPr lang="en-US" sz="1400" b="1" i="0" dirty="0">
                  <a:solidFill>
                    <a:schemeClr val="accent4"/>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2"/>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89850" cy="400110"/>
          </a:xfrm>
          <a:prstGeom prst="rect">
            <a:avLst/>
          </a:prstGeom>
          <a:noFill/>
        </p:spPr>
        <p:txBody>
          <a:bodyPr wrap="none" rtlCol="0">
            <a:spAutoFit/>
          </a:bodyPr>
          <a:lstStyle/>
          <a:p>
            <a:pPr algn="l"/>
            <a:r>
              <a:rPr lang="en-US" sz="2000" b="1" i="0" dirty="0">
                <a:solidFill>
                  <a:schemeClr val="accent4"/>
                </a:solidFill>
                <a:latin typeface="Montserrat" pitchFamily="2" charset="77"/>
              </a:rPr>
              <a:t>…</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1" i="0" dirty="0">
                    <a:solidFill>
                      <a:schemeClr val="accent4"/>
                    </a:solidFill>
                    <a:latin typeface="Montserrat" pitchFamily="2" charset="77"/>
                  </a:rPr>
                  <a:t>1.</a:t>
                </a:r>
                <a:r>
                  <a:rPr lang="zh-CN" altLang="en-US" sz="1400" b="1" i="0" dirty="0">
                    <a:solidFill>
                      <a:schemeClr val="accent4"/>
                    </a:solidFill>
                    <a:latin typeface="Montserrat" pitchFamily="2" charset="77"/>
                  </a:rPr>
                  <a:t> </a:t>
                </a:r>
                <a:r>
                  <a:rPr lang="en-US" altLang="zh-CN" sz="1400" b="1" dirty="0">
                    <a:solidFill>
                      <a:schemeClr val="accent4"/>
                    </a:solidFill>
                    <a:latin typeface="Montserrat" pitchFamily="2" charset="77"/>
                  </a:rPr>
                  <a:t>Run </a:t>
                </a:r>
                <a14:m>
                  <m:oMath xmlns:m="http://schemas.openxmlformats.org/officeDocument/2006/math">
                    <m:r>
                      <a:rPr lang="en-US" sz="1400" b="1" i="0" smtClean="0">
                        <a:solidFill>
                          <a:schemeClr val="accent4"/>
                        </a:solidFill>
                        <a:latin typeface="Cambria Math" panose="02040503050406030204" pitchFamily="18" charset="0"/>
                      </a:rPr>
                      <m:t>𝐏𝐀𝐊𝐄</m:t>
                    </m:r>
                    <m:r>
                      <a:rPr lang="en-US" sz="1400" b="1" i="1" smtClean="0">
                        <a:solidFill>
                          <a:schemeClr val="accent4"/>
                        </a:solidFill>
                        <a:latin typeface="Cambria Math" panose="02040503050406030204" pitchFamily="18" charset="0"/>
                      </a:rPr>
                      <m:t>(</m:t>
                    </m:r>
                    <m:r>
                      <a:rPr lang="en-US" sz="1400" b="1" i="1" smtClean="0">
                        <a:solidFill>
                          <a:schemeClr val="accent4"/>
                        </a:solidFill>
                        <a:latin typeface="Cambria Math" panose="02040503050406030204" pitchFamily="18" charset="0"/>
                      </a:rPr>
                      <m:t>𝒑𝒘</m:t>
                    </m:r>
                    <m:r>
                      <a:rPr lang="en-US" sz="1400" b="1" i="1" smtClean="0">
                        <a:solidFill>
                          <a:schemeClr val="accent4"/>
                        </a:solidFill>
                        <a:latin typeface="Cambria Math" panose="02040503050406030204" pitchFamily="18" charset="0"/>
                      </a:rPr>
                      <m:t>)</m:t>
                    </m:r>
                  </m:oMath>
                </a14:m>
                <a:r>
                  <a:rPr lang="en-US" sz="1400" b="1" i="0" dirty="0">
                    <a:solidFill>
                      <a:schemeClr val="accent4"/>
                    </a:solidFill>
                    <a:latin typeface="Montserrat" pitchFamily="2" charset="77"/>
                  </a:rPr>
                  <a:t> and outputting </a:t>
                </a:r>
                <a14:m>
                  <m:oMath xmlns:m="http://schemas.openxmlformats.org/officeDocument/2006/math">
                    <m:sSub>
                      <m:sSubPr>
                        <m:ctrlPr>
                          <a:rPr lang="en-US" sz="1400" b="1" i="1" smtClean="0">
                            <a:solidFill>
                              <a:schemeClr val="accent4"/>
                            </a:solidFill>
                            <a:latin typeface="Cambria Math" panose="02040503050406030204" pitchFamily="18" charset="0"/>
                          </a:rPr>
                        </m:ctrlPr>
                      </m:sSubPr>
                      <m:e>
                        <m:r>
                          <a:rPr lang="en-US" sz="1400" b="1" i="1" smtClean="0">
                            <a:solidFill>
                              <a:schemeClr val="accent4"/>
                            </a:solidFill>
                            <a:latin typeface="Cambria Math" panose="02040503050406030204" pitchFamily="18" charset="0"/>
                          </a:rPr>
                          <m:t>𝒌</m:t>
                        </m:r>
                      </m:e>
                      <m:sub>
                        <m:r>
                          <a:rPr lang="en-US" sz="1400" b="1" i="1" smtClean="0">
                            <a:solidFill>
                              <a:schemeClr val="accent4"/>
                            </a:solidFill>
                            <a:latin typeface="Cambria Math" panose="02040503050406030204" pitchFamily="18" charset="0"/>
                          </a:rPr>
                          <m:t>𝑩</m:t>
                        </m:r>
                      </m:sub>
                    </m:sSub>
                  </m:oMath>
                </a14:m>
                <a:endParaRPr lang="en-US" sz="1400" b="1" i="0" dirty="0">
                  <a:solidFill>
                    <a:schemeClr val="accent4"/>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3"/>
                <a:stretch>
                  <a:fillRect t="-2381" r="-2907" b="-9524"/>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5" name="Rectangle 4">
            <a:extLst>
              <a:ext uri="{FF2B5EF4-FFF2-40B4-BE49-F238E27FC236}">
                <a16:creationId xmlns:a16="http://schemas.microsoft.com/office/drawing/2014/main" id="{805CE7C6-DE14-8BAF-B197-3298CE470F04}"/>
              </a:ext>
            </a:extLst>
          </p:cNvPr>
          <p:cNvSpPr/>
          <p:nvPr/>
        </p:nvSpPr>
        <p:spPr>
          <a:xfrm>
            <a:off x="6059266" y="720000"/>
            <a:ext cx="5947919" cy="200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7" name="Picture 4" descr="American Friends of Tel Aviv University - YouTube">
            <a:extLst>
              <a:ext uri="{FF2B5EF4-FFF2-40B4-BE49-F238E27FC236}">
                <a16:creationId xmlns:a16="http://schemas.microsoft.com/office/drawing/2014/main" id="{A0C6FACC-F0AB-C218-CD3D-BC36248CC1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C9B4DD-9908-2CFC-7CE2-F4CB86B8D09B}"/>
              </a:ext>
            </a:extLst>
          </p:cNvPr>
          <p:cNvPicPr>
            <a:picLocks noChangeAspect="1"/>
          </p:cNvPicPr>
          <p:nvPr/>
        </p:nvPicPr>
        <p:blipFill>
          <a:blip r:embed="rId25"/>
          <a:stretch>
            <a:fillRect/>
          </a:stretch>
        </p:blipFill>
        <p:spPr>
          <a:xfrm>
            <a:off x="6342985" y="1125897"/>
            <a:ext cx="5664200" cy="1219200"/>
          </a:xfrm>
          <a:prstGeom prst="rect">
            <a:avLst/>
          </a:prstGeom>
          <a:effectLst>
            <a:glow rad="101600">
              <a:schemeClr val="accent2">
                <a:satMod val="175000"/>
                <a:alpha val="40000"/>
              </a:schemeClr>
            </a:glow>
          </a:effectLst>
        </p:spPr>
      </p:pic>
      <p:grpSp>
        <p:nvGrpSpPr>
          <p:cNvPr id="3" name="Group 2">
            <a:extLst>
              <a:ext uri="{FF2B5EF4-FFF2-40B4-BE49-F238E27FC236}">
                <a16:creationId xmlns:a16="http://schemas.microsoft.com/office/drawing/2014/main" id="{7D9D615D-BC6A-39A0-C7CA-C924D8252B55}"/>
              </a:ext>
            </a:extLst>
          </p:cNvPr>
          <p:cNvGrpSpPr/>
          <p:nvPr/>
        </p:nvGrpSpPr>
        <p:grpSpPr>
          <a:xfrm>
            <a:off x="3985111" y="4589338"/>
            <a:ext cx="4295741" cy="307777"/>
            <a:chOff x="4159202" y="2617834"/>
            <a:chExt cx="1274035" cy="307777"/>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25615D6-9AA2-2B23-C1CD-23B77DA5C456}"/>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6"/>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090A844A-970F-94DC-5D69-E68E7CF298F4}"/>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BAB8FA4-D6F5-BDE7-0CE5-C8C40BB4DC9F}"/>
              </a:ext>
            </a:extLst>
          </p:cNvPr>
          <p:cNvGrpSpPr/>
          <p:nvPr/>
        </p:nvGrpSpPr>
        <p:grpSpPr>
          <a:xfrm>
            <a:off x="3978939" y="5530974"/>
            <a:ext cx="4295741" cy="307777"/>
            <a:chOff x="4159202" y="2617834"/>
            <a:chExt cx="1274035" cy="307777"/>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72BD19-C5F4-2429-F11B-9707B6A4183C}"/>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7"/>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2ED86781-FCD2-1C6D-C705-3B45B39C6F07}"/>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963461A-E460-9663-4F87-F7B1E6E16BC9}"/>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3.</a:t>
                </a:r>
                <a:r>
                  <a:rPr lang="en-US" sz="1400" b="0" dirty="0">
                    <a:solidFill>
                      <a:srgbClr val="0070C0"/>
                    </a:solidFill>
                  </a:rPr>
                  <a:t>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Enc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0" i="1" smtClean="0">
                            <a:solidFill>
                              <a:srgbClr val="0070C0"/>
                            </a:solidFill>
                            <a:latin typeface="Cambria Math" panose="02040503050406030204" pitchFamily="18" charset="0"/>
                          </a:rPr>
                        </m:ctrlPr>
                      </m:sSubSupPr>
                      <m:e>
                        <m:r>
                          <a:rPr lang="en-US" sz="1400" b="0" i="1" smtClean="0">
                            <a:solidFill>
                              <a:srgbClr val="0070C0"/>
                            </a:solidFill>
                            <a:latin typeface="Cambria Math" panose="02040503050406030204" pitchFamily="18" charset="0"/>
                          </a:rPr>
                          <m:t>𝑚</m:t>
                        </m:r>
                      </m:e>
                      <m:sub>
                        <m:r>
                          <m:rPr>
                            <m:sty m:val="p"/>
                          </m:rPr>
                          <a:rPr lang="en-US" sz="1400" b="0" i="0" smtClean="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𝐴</m:t>
                        </m:r>
                      </m:sup>
                    </m:sSubSup>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𝑐</m:t>
                    </m:r>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24" name="TextBox 23">
                <a:extLst>
                  <a:ext uri="{FF2B5EF4-FFF2-40B4-BE49-F238E27FC236}">
                    <a16:creationId xmlns:a16="http://schemas.microsoft.com/office/drawing/2014/main" id="{E963461A-E460-9663-4F87-F7B1E6E16BC9}"/>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8"/>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68D745D-978F-24C1-9158-09798BB0C88B}"/>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2.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26" name="TextBox 25">
                <a:extLst>
                  <a:ext uri="{FF2B5EF4-FFF2-40B4-BE49-F238E27FC236}">
                    <a16:creationId xmlns:a16="http://schemas.microsoft.com/office/drawing/2014/main" id="{768D745D-978F-24C1-9158-09798BB0C88B}"/>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9"/>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62E6EB-3B87-1C68-859C-FC01DA57844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2.</a:t>
                </a:r>
                <a:r>
                  <a:rPr lang="zh-CN" altLang="en-US" sz="1400" dirty="0">
                    <a:solidFill>
                      <a:srgbClr val="0070C0"/>
                    </a:solidFill>
                    <a:latin typeface="Montserrat" pitchFamily="2" charset="77"/>
                  </a:rPr>
                  <a:t> </a:t>
                </a:r>
                <a14:m>
                  <m:oMath xmlns:m="http://schemas.openxmlformats.org/officeDocument/2006/math">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Enc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𝐴</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30" name="TextBox 29">
                <a:extLst>
                  <a:ext uri="{FF2B5EF4-FFF2-40B4-BE49-F238E27FC236}">
                    <a16:creationId xmlns:a16="http://schemas.microsoft.com/office/drawing/2014/main" id="{4D62E6EB-3B87-1C68-859C-FC01DA57844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30"/>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A06AC71-0DB1-2481-B098-9BC14F9AD2E2}"/>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1.</a:t>
                </a:r>
                <a:r>
                  <a:rPr lang="zh-CN" altLang="en-US" sz="1400" dirty="0">
                    <a:solidFill>
                      <a:srgbClr val="0070C0"/>
                    </a:solidFill>
                    <a:latin typeface="Montserrat" pitchFamily="2" charset="77"/>
                  </a:rPr>
                  <a:t>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31" name="TextBox 30">
                <a:extLst>
                  <a:ext uri="{FF2B5EF4-FFF2-40B4-BE49-F238E27FC236}">
                    <a16:creationId xmlns:a16="http://schemas.microsoft.com/office/drawing/2014/main" id="{4A06AC71-0DB1-2481-B098-9BC14F9AD2E2}"/>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31"/>
                <a:stretch>
                  <a:fillRect b="-7143"/>
                </a:stretch>
              </a:blipFill>
            </p:spPr>
            <p:txBody>
              <a:bodyPr/>
              <a:lstStyle/>
              <a:p>
                <a:r>
                  <a:rPr lang="en-US">
                    <a:noFill/>
                  </a:rPr>
                  <a:t> </a:t>
                </a:r>
              </a:p>
            </p:txBody>
          </p:sp>
        </mc:Fallback>
      </mc:AlternateContent>
      <p:pic>
        <p:nvPicPr>
          <p:cNvPr id="43" name="Audio 42">
            <a:extLst>
              <a:ext uri="{FF2B5EF4-FFF2-40B4-BE49-F238E27FC236}">
                <a16:creationId xmlns:a16="http://schemas.microsoft.com/office/drawing/2014/main" id="{949C5B57-3D96-A995-87E1-2EF817BB3873}"/>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02251192"/>
      </p:ext>
    </p:extLst>
  </p:cSld>
  <p:clrMapOvr>
    <a:masterClrMapping/>
  </p:clrMapOvr>
  <mc:AlternateContent xmlns:mc="http://schemas.openxmlformats.org/markup-compatibility/2006" xmlns:p14="http://schemas.microsoft.com/office/powerpoint/2010/main">
    <mc:Choice Requires="p14">
      <p:transition spd="slow" p14:dur="2000" advTm="9173"/>
    </mc:Choice>
    <mc:Fallback xmlns="">
      <p:transition spd="slow" advTm="9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22BBD3-384D-43B1-2E85-8F6918E8E32F}"/>
              </a:ext>
            </a:extLst>
          </p:cNvPr>
          <p:cNvGrpSpPr/>
          <p:nvPr/>
        </p:nvGrpSpPr>
        <p:grpSpPr>
          <a:xfrm>
            <a:off x="3911140" y="2323779"/>
            <a:ext cx="4369718" cy="307777"/>
            <a:chOff x="4162223" y="2617834"/>
            <a:chExt cx="1271014" cy="307777"/>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07486B-DA1D-920C-E9E1-64BAEFDE18B8}"/>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9" name="TextBox 8">
                  <a:extLst>
                    <a:ext uri="{FF2B5EF4-FFF2-40B4-BE49-F238E27FC236}">
                      <a16:creationId xmlns:a16="http://schemas.microsoft.com/office/drawing/2014/main" id="{399770D9-F920-6891-103C-4276CF62E1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25"/>
                  <a:stretch>
                    <a:fillRect t="-3846" b="-19231"/>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B7016114-20C6-F660-E209-FE0A409BC033}"/>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89D658-6048-EB70-4A04-5C52CFA45C04}"/>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1" name="TextBox 10">
                <a:extLst>
                  <a:ext uri="{FF2B5EF4-FFF2-40B4-BE49-F238E27FC236}">
                    <a16:creationId xmlns:a16="http://schemas.microsoft.com/office/drawing/2014/main" id="{FF89D658-6048-EB70-4A04-5C52CFA45C04}"/>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26"/>
                <a:stretch>
                  <a:fillRect l="-1163" t="-4000" b="-160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44</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receive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33"/>
                <a:stretch>
                  <a:fillRect l="-356" b="-15385"/>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34"/>
                <a:stretch>
                  <a:fillRect l="-370" b="-115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603029" y="721331"/>
            <a:ext cx="758027" cy="758027"/>
          </a:xfrm>
          <a:prstGeom prst="rect">
            <a:avLst/>
          </a:prstGeom>
        </p:spPr>
      </p:pic>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6" name="Rectangle 5">
            <a:extLst>
              <a:ext uri="{FF2B5EF4-FFF2-40B4-BE49-F238E27FC236}">
                <a16:creationId xmlns:a16="http://schemas.microsoft.com/office/drawing/2014/main" id="{8A7FE2F1-14FD-F16C-B208-E91A30A8B019}"/>
              </a:ext>
            </a:extLst>
          </p:cNvPr>
          <p:cNvSpPr/>
          <p:nvPr/>
        </p:nvSpPr>
        <p:spPr>
          <a:xfrm>
            <a:off x="6059266" y="593346"/>
            <a:ext cx="5947919" cy="2169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5" name="Picture 4">
            <a:extLst>
              <a:ext uri="{FF2B5EF4-FFF2-40B4-BE49-F238E27FC236}">
                <a16:creationId xmlns:a16="http://schemas.microsoft.com/office/drawing/2014/main" id="{9E8BE2B9-3748-825F-F80B-27422FAA2F8F}"/>
              </a:ext>
            </a:extLst>
          </p:cNvPr>
          <p:cNvPicPr>
            <a:picLocks noChangeAspect="1"/>
          </p:cNvPicPr>
          <p:nvPr/>
        </p:nvPicPr>
        <p:blipFill>
          <a:blip r:embed="rId37"/>
          <a:stretch>
            <a:fillRect/>
          </a:stretch>
        </p:blipFill>
        <p:spPr>
          <a:xfrm>
            <a:off x="7628102" y="813017"/>
            <a:ext cx="3447780" cy="1882670"/>
          </a:xfrm>
          <a:prstGeom prst="rect">
            <a:avLst/>
          </a:prstGeom>
          <a:effectLst>
            <a:glow rad="101600">
              <a:schemeClr val="accent2">
                <a:satMod val="175000"/>
                <a:alpha val="40000"/>
              </a:schemeClr>
            </a:glow>
          </a:effectLst>
        </p:spPr>
      </p:pic>
      <p:pic>
        <p:nvPicPr>
          <p:cNvPr id="8" name="Picture 4" descr="American Friends of Tel Aviv University - YouTube">
            <a:extLst>
              <a:ext uri="{FF2B5EF4-FFF2-40B4-BE49-F238E27FC236}">
                <a16:creationId xmlns:a16="http://schemas.microsoft.com/office/drawing/2014/main" id="{71D684D5-64C4-180D-2414-8F0FA9746C9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140872" cy="540000"/>
          </a:xfrm>
        </p:spPr>
        <p:txBody>
          <a:bodyPr>
            <a:normAutofit/>
          </a:bodyPr>
          <a:lstStyle/>
          <a:p>
            <a:r>
              <a:rPr lang="en-US" dirty="0"/>
              <a:t>Security Intuition: Leader leaks no Information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113B94-17BC-D06E-7185-D88105AE8203}"/>
                  </a:ext>
                </a:extLst>
              </p:cNvPr>
              <p:cNvSpPr txBox="1"/>
              <p:nvPr/>
            </p:nvSpPr>
            <p:spPr>
              <a:xfrm>
                <a:off x="1743202" y="4550600"/>
                <a:ext cx="3546550" cy="347980"/>
              </a:xfrm>
              <a:prstGeom prst="rect">
                <a:avLst/>
              </a:prstGeom>
              <a:noFill/>
            </p:spPr>
            <p:txBody>
              <a:bodyPr wrap="square" rtlCol="0">
                <a:spAutoFit/>
              </a:bodyPr>
              <a:lstStyle/>
              <a:p>
                <a:r>
                  <a:rPr lang="en-US" altLang="zh-CN" sz="1400" b="1" dirty="0">
                    <a:solidFill>
                      <a:schemeClr val="accent4"/>
                    </a:solidFill>
                    <a:latin typeface="Montserrat" pitchFamily="2" charset="77"/>
                  </a:rPr>
                  <a:t>3.</a:t>
                </a:r>
                <a:r>
                  <a:rPr lang="en-US" sz="1400" b="1" dirty="0">
                    <a:solidFill>
                      <a:schemeClr val="accent4"/>
                    </a:solidFill>
                  </a:rPr>
                  <a:t> </a:t>
                </a:r>
                <a14:m>
                  <m:oMath xmlns:m="http://schemas.openxmlformats.org/officeDocument/2006/math">
                    <m:sSub>
                      <m:sSubPr>
                        <m:ctrlPr>
                          <a:rPr lang="en-US" sz="1400" b="1" i="1" smtClean="0">
                            <a:solidFill>
                              <a:schemeClr val="accent4"/>
                            </a:solidFill>
                            <a:latin typeface="Cambria Math" panose="02040503050406030204" pitchFamily="18" charset="0"/>
                          </a:rPr>
                        </m:ctrlPr>
                      </m:sSubPr>
                      <m:e>
                        <m:r>
                          <a:rPr lang="en-US" sz="1400" b="1" i="1" smtClean="0">
                            <a:solidFill>
                              <a:schemeClr val="accent4"/>
                            </a:solidFill>
                            <a:latin typeface="Cambria Math" panose="02040503050406030204" pitchFamily="18" charset="0"/>
                          </a:rPr>
                          <m:t>𝒄</m:t>
                        </m:r>
                      </m:e>
                      <m:sub>
                        <m:r>
                          <a:rPr lang="en-US" sz="1400" b="1" i="0" smtClean="0">
                            <a:solidFill>
                              <a:schemeClr val="accent4"/>
                            </a:solidFill>
                            <a:latin typeface="Cambria Math" panose="02040503050406030204" pitchFamily="18" charset="0"/>
                          </a:rPr>
                          <m:t>𝐏𝐏</m:t>
                        </m:r>
                      </m:sub>
                    </m:sSub>
                    <m:r>
                      <a:rPr lang="en-US" sz="1400" b="1" i="1" smtClean="0">
                        <a:solidFill>
                          <a:schemeClr val="accent4"/>
                        </a:solidFill>
                        <a:latin typeface="Cambria Math" panose="02040503050406030204" pitchFamily="18" charset="0"/>
                      </a:rPr>
                      <m:t>←</m:t>
                    </m:r>
                    <m:r>
                      <a:rPr lang="en-US" sz="1400" b="1" i="0" smtClean="0">
                        <a:solidFill>
                          <a:schemeClr val="accent4"/>
                        </a:solidFill>
                        <a:latin typeface="Cambria Math" panose="02040503050406030204" pitchFamily="18" charset="0"/>
                      </a:rPr>
                      <m:t>𝐄𝐧𝐜</m:t>
                    </m:r>
                    <m:r>
                      <a:rPr lang="en-US" sz="1400" b="1" i="1" smtClean="0">
                        <a:solidFill>
                          <a:schemeClr val="accent4"/>
                        </a:solidFill>
                        <a:latin typeface="Cambria Math" panose="02040503050406030204" pitchFamily="18" charset="0"/>
                      </a:rPr>
                      <m:t>(</m:t>
                    </m:r>
                    <m:sSub>
                      <m:sSubPr>
                        <m:ctrlPr>
                          <a:rPr lang="en-US" sz="1400" b="1" i="1" smtClean="0">
                            <a:solidFill>
                              <a:schemeClr val="accent4"/>
                            </a:solidFill>
                            <a:latin typeface="Cambria Math" panose="02040503050406030204" pitchFamily="18" charset="0"/>
                          </a:rPr>
                        </m:ctrlPr>
                      </m:sSubPr>
                      <m:e>
                        <m:r>
                          <a:rPr lang="en-US" sz="1400" b="1" i="1" smtClean="0">
                            <a:solidFill>
                              <a:schemeClr val="accent4"/>
                            </a:solidFill>
                            <a:latin typeface="Cambria Math" panose="02040503050406030204" pitchFamily="18" charset="0"/>
                          </a:rPr>
                          <m:t>𝒌</m:t>
                        </m:r>
                      </m:e>
                      <m:sub>
                        <m:r>
                          <a:rPr lang="en-US" sz="1400" b="1" i="1" smtClean="0">
                            <a:solidFill>
                              <a:schemeClr val="accent4"/>
                            </a:solidFill>
                            <a:latin typeface="Cambria Math" panose="02040503050406030204" pitchFamily="18" charset="0"/>
                          </a:rPr>
                          <m:t>𝑨</m:t>
                        </m:r>
                      </m:sub>
                    </m:sSub>
                    <m:r>
                      <a:rPr lang="en-US" sz="1400" b="1" i="1" smtClean="0">
                        <a:solidFill>
                          <a:schemeClr val="accent4"/>
                        </a:solidFill>
                        <a:latin typeface="Cambria Math" panose="02040503050406030204" pitchFamily="18" charset="0"/>
                      </a:rPr>
                      <m:t>,</m:t>
                    </m:r>
                    <m:r>
                      <a:rPr lang="en-US" sz="1400" b="1" i="1" smtClean="0">
                        <a:solidFill>
                          <a:schemeClr val="accent4"/>
                        </a:solidFill>
                        <a:latin typeface="Cambria Math" panose="02040503050406030204" pitchFamily="18" charset="0"/>
                      </a:rPr>
                      <m:t>𝒏</m:t>
                    </m:r>
                    <m:r>
                      <a:rPr lang="en-US" sz="1400" b="1" i="1" smtClean="0">
                        <a:solidFill>
                          <a:schemeClr val="accent4"/>
                        </a:solidFill>
                        <a:latin typeface="Cambria Math" panose="02040503050406030204" pitchFamily="18" charset="0"/>
                      </a:rPr>
                      <m:t>,</m:t>
                    </m:r>
                    <m:sSubSup>
                      <m:sSubSupPr>
                        <m:ctrlPr>
                          <a:rPr lang="en-US" sz="1400" b="1" i="1" smtClean="0">
                            <a:solidFill>
                              <a:schemeClr val="accent4"/>
                            </a:solidFill>
                            <a:latin typeface="Cambria Math" panose="02040503050406030204" pitchFamily="18" charset="0"/>
                          </a:rPr>
                        </m:ctrlPr>
                      </m:sSubSupPr>
                      <m:e>
                        <m:r>
                          <a:rPr lang="en-US" sz="1400" b="1" i="1" smtClean="0">
                            <a:solidFill>
                              <a:schemeClr val="accent4"/>
                            </a:solidFill>
                            <a:latin typeface="Cambria Math" panose="02040503050406030204" pitchFamily="18" charset="0"/>
                          </a:rPr>
                          <m:t>𝒎</m:t>
                        </m:r>
                      </m:e>
                      <m:sub>
                        <m:r>
                          <a:rPr lang="en-US" sz="1400" b="1" i="0" smtClean="0">
                            <a:solidFill>
                              <a:schemeClr val="accent4"/>
                            </a:solidFill>
                            <a:latin typeface="Cambria Math" panose="02040503050406030204" pitchFamily="18" charset="0"/>
                          </a:rPr>
                          <m:t>𝐒𝐢𝐠𝐧𝐔𝐩</m:t>
                        </m:r>
                      </m:sub>
                      <m:sup>
                        <m:r>
                          <a:rPr lang="en-US" sz="1400" b="1" i="1" smtClean="0">
                            <a:solidFill>
                              <a:schemeClr val="accent4"/>
                            </a:solidFill>
                            <a:latin typeface="Cambria Math" panose="02040503050406030204" pitchFamily="18" charset="0"/>
                          </a:rPr>
                          <m:t>𝑨</m:t>
                        </m:r>
                      </m:sup>
                    </m:sSubSup>
                    <m:r>
                      <a:rPr lang="en-US" sz="1400" b="1" i="1" smtClean="0">
                        <a:solidFill>
                          <a:schemeClr val="accent4"/>
                        </a:solidFill>
                        <a:latin typeface="Cambria Math" panose="02040503050406030204" pitchFamily="18" charset="0"/>
                      </a:rPr>
                      <m:t>∥</m:t>
                    </m:r>
                    <m:sSubSup>
                      <m:sSubSupPr>
                        <m:ctrlPr>
                          <a:rPr lang="en-US" sz="1400" b="1" i="1">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smtClean="0">
                            <a:solidFill>
                              <a:schemeClr val="accent4"/>
                            </a:solidFill>
                            <a:latin typeface="Cambria Math" panose="02040503050406030204" pitchFamily="18" charset="0"/>
                          </a:rPr>
                          <m:t>𝑩</m:t>
                        </m:r>
                      </m:sup>
                    </m:sSubSup>
                    <m:r>
                      <a:rPr lang="en-US" sz="1400" b="1" i="1" smtClean="0">
                        <a:solidFill>
                          <a:schemeClr val="accent4"/>
                        </a:solidFill>
                        <a:latin typeface="Cambria Math" panose="02040503050406030204" pitchFamily="18" charset="0"/>
                      </a:rPr>
                      <m:t>,</m:t>
                    </m:r>
                    <m:r>
                      <a:rPr lang="en-US" sz="1400" b="1" i="1" smtClean="0">
                        <a:solidFill>
                          <a:schemeClr val="accent4"/>
                        </a:solidFill>
                        <a:latin typeface="Cambria Math" panose="02040503050406030204" pitchFamily="18" charset="0"/>
                      </a:rPr>
                      <m:t>𝒄</m:t>
                    </m:r>
                    <m:r>
                      <a:rPr lang="en-US" sz="1400" b="1" i="1" smtClean="0">
                        <a:solidFill>
                          <a:schemeClr val="accent4"/>
                        </a:solidFill>
                        <a:latin typeface="Cambria Math" panose="02040503050406030204" pitchFamily="18" charset="0"/>
                      </a:rPr>
                      <m:t>)</m:t>
                    </m:r>
                  </m:oMath>
                </a14:m>
                <a:r>
                  <a:rPr lang="zh-CN" altLang="en-US" sz="1400" b="1" dirty="0">
                    <a:solidFill>
                      <a:schemeClr val="accent4"/>
                    </a:solidFill>
                    <a:latin typeface="Montserrat" pitchFamily="2" charset="77"/>
                  </a:rPr>
                  <a:t> </a:t>
                </a:r>
                <a:endParaRPr lang="en-US" sz="1400" b="1" dirty="0">
                  <a:solidFill>
                    <a:schemeClr val="accent4"/>
                  </a:solidFill>
                  <a:latin typeface="Montserrat" pitchFamily="2" charset="77"/>
                </a:endParaRPr>
              </a:p>
            </p:txBody>
          </p:sp>
        </mc:Choice>
        <mc:Fallback xmlns="">
          <p:sp>
            <p:nvSpPr>
              <p:cNvPr id="13" name="TextBox 12">
                <a:extLst>
                  <a:ext uri="{FF2B5EF4-FFF2-40B4-BE49-F238E27FC236}">
                    <a16:creationId xmlns:a16="http://schemas.microsoft.com/office/drawing/2014/main" id="{65113B94-17BC-D06E-7185-D88105AE8203}"/>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39"/>
                <a:stretch>
                  <a:fillRect l="-714"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7AB0F23-8515-8F60-4A92-4B25ACE0713A}"/>
                  </a:ext>
                </a:extLst>
              </p:cNvPr>
              <p:cNvSpPr txBox="1"/>
              <p:nvPr/>
            </p:nvSpPr>
            <p:spPr>
              <a:xfrm>
                <a:off x="1743202" y="5464567"/>
                <a:ext cx="3546550" cy="347980"/>
              </a:xfrm>
              <a:prstGeom prst="rect">
                <a:avLst/>
              </a:prstGeom>
              <a:noFill/>
            </p:spPr>
            <p:txBody>
              <a:bodyPr wrap="square" rtlCol="0">
                <a:spAutoFit/>
              </a:bodyPr>
              <a:lstStyle/>
              <a:p>
                <a:r>
                  <a:rPr lang="en-US" altLang="zh-CN" sz="1400" b="1" dirty="0">
                    <a:solidFill>
                      <a:schemeClr val="accent4"/>
                    </a:solidFill>
                    <a:latin typeface="Montserrat" pitchFamily="2" charset="77"/>
                  </a:rPr>
                  <a:t>2.</a:t>
                </a:r>
                <a:r>
                  <a:rPr lang="zh-CN" altLang="en-US" sz="1400" b="1" dirty="0">
                    <a:solidFill>
                      <a:schemeClr val="accent4"/>
                    </a:solidFill>
                    <a:latin typeface="Montserrat" pitchFamily="2" charset="77"/>
                  </a:rPr>
                  <a:t> </a:t>
                </a:r>
                <a14:m>
                  <m:oMath xmlns:m="http://schemas.openxmlformats.org/officeDocument/2006/math">
                    <m:sSub>
                      <m:sSubPr>
                        <m:ctrlPr>
                          <a:rPr lang="en-US" sz="1400" b="1" i="1">
                            <a:solidFill>
                              <a:schemeClr val="accent4"/>
                            </a:solidFill>
                            <a:latin typeface="Cambria Math" panose="02040503050406030204" pitchFamily="18" charset="0"/>
                          </a:rPr>
                        </m:ctrlPr>
                      </m:sSubPr>
                      <m:e>
                        <m:r>
                          <a:rPr lang="en-US" sz="1400" b="1" i="1">
                            <a:solidFill>
                              <a:schemeClr val="accent4"/>
                            </a:solidFill>
                            <a:latin typeface="Cambria Math" panose="02040503050406030204" pitchFamily="18" charset="0"/>
                          </a:rPr>
                          <m:t>𝒄</m:t>
                        </m:r>
                      </m:e>
                      <m:sub>
                        <m:r>
                          <a:rPr lang="en-US" sz="1400" b="1" i="0">
                            <a:solidFill>
                              <a:schemeClr val="accent4"/>
                            </a:solidFill>
                            <a:latin typeface="Cambria Math" panose="02040503050406030204" pitchFamily="18" charset="0"/>
                          </a:rPr>
                          <m:t>𝐏𝐏</m:t>
                        </m:r>
                      </m:sub>
                    </m:sSub>
                    <m:r>
                      <a:rPr lang="en-US" sz="1400" b="1" i="1">
                        <a:solidFill>
                          <a:schemeClr val="accent4"/>
                        </a:solidFill>
                        <a:latin typeface="Cambria Math" panose="02040503050406030204" pitchFamily="18" charset="0"/>
                      </a:rPr>
                      <m:t>←</m:t>
                    </m:r>
                    <m:r>
                      <a:rPr lang="en-US" sz="1400" b="1" i="0">
                        <a:solidFill>
                          <a:schemeClr val="accent4"/>
                        </a:solidFill>
                        <a:latin typeface="Cambria Math" panose="02040503050406030204" pitchFamily="18" charset="0"/>
                      </a:rPr>
                      <m:t>𝐄𝐧𝐜</m:t>
                    </m:r>
                    <m:r>
                      <a:rPr lang="en-US" sz="1400" b="1" i="1">
                        <a:solidFill>
                          <a:schemeClr val="accent4"/>
                        </a:solidFill>
                        <a:latin typeface="Cambria Math" panose="02040503050406030204" pitchFamily="18" charset="0"/>
                      </a:rPr>
                      <m:t>(</m:t>
                    </m:r>
                    <m:sSub>
                      <m:sSubPr>
                        <m:ctrlPr>
                          <a:rPr lang="en-US" sz="1400" b="1" i="1">
                            <a:solidFill>
                              <a:schemeClr val="accent4"/>
                            </a:solidFill>
                            <a:latin typeface="Cambria Math" panose="02040503050406030204" pitchFamily="18" charset="0"/>
                          </a:rPr>
                        </m:ctrlPr>
                      </m:sSubPr>
                      <m:e>
                        <m:r>
                          <a:rPr lang="en-US" sz="1400" b="1" i="1">
                            <a:solidFill>
                              <a:schemeClr val="accent4"/>
                            </a:solidFill>
                            <a:latin typeface="Cambria Math" panose="02040503050406030204" pitchFamily="18" charset="0"/>
                          </a:rPr>
                          <m:t>𝒌</m:t>
                        </m:r>
                      </m:e>
                      <m:sub>
                        <m:r>
                          <a:rPr lang="en-US" sz="1400" b="1" i="1">
                            <a:solidFill>
                              <a:schemeClr val="accent4"/>
                            </a:solidFill>
                            <a:latin typeface="Cambria Math" panose="02040503050406030204" pitchFamily="18" charset="0"/>
                          </a:rPr>
                          <m:t>𝑨</m:t>
                        </m:r>
                      </m:sub>
                    </m:sSub>
                    <m:r>
                      <a:rPr lang="en-US" sz="1400" b="1" i="1">
                        <a:solidFill>
                          <a:schemeClr val="accent4"/>
                        </a:solidFill>
                        <a:latin typeface="Cambria Math" panose="02040503050406030204" pitchFamily="18" charset="0"/>
                      </a:rPr>
                      <m:t>,</m:t>
                    </m:r>
                    <m:r>
                      <a:rPr lang="en-US" sz="1400" b="1" i="1">
                        <a:solidFill>
                          <a:schemeClr val="accent4"/>
                        </a:solidFill>
                        <a:latin typeface="Cambria Math" panose="02040503050406030204" pitchFamily="18" charset="0"/>
                      </a:rPr>
                      <m:t>𝒏</m:t>
                    </m:r>
                    <m:r>
                      <a:rPr lang="en-US" sz="1400" b="1" i="1">
                        <a:solidFill>
                          <a:schemeClr val="accent4"/>
                        </a:solidFill>
                        <a:latin typeface="Cambria Math" panose="02040503050406030204" pitchFamily="18" charset="0"/>
                      </a:rPr>
                      <m:t>,</m:t>
                    </m:r>
                    <m:sSubSup>
                      <m:sSubSupPr>
                        <m:ctrlPr>
                          <a:rPr lang="en-US" sz="1400" b="1" i="1">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𝑨</m:t>
                        </m:r>
                      </m:sup>
                    </m:sSubSup>
                    <m:r>
                      <a:rPr lang="en-US" sz="1400" b="1" i="1">
                        <a:solidFill>
                          <a:schemeClr val="accent4"/>
                        </a:solidFill>
                        <a:latin typeface="Cambria Math" panose="02040503050406030204" pitchFamily="18" charset="0"/>
                      </a:rPr>
                      <m:t>∥</m:t>
                    </m:r>
                    <m:sSubSup>
                      <m:sSubSupPr>
                        <m:ctrlPr>
                          <a:rPr lang="en-US" sz="1400" b="1" i="1">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𝑩</m:t>
                        </m:r>
                      </m:sup>
                    </m:sSubSup>
                    <m:r>
                      <a:rPr lang="en-US" sz="1400" b="1" i="1">
                        <a:solidFill>
                          <a:schemeClr val="accent4"/>
                        </a:solidFill>
                        <a:latin typeface="Cambria Math" panose="02040503050406030204" pitchFamily="18" charset="0"/>
                      </a:rPr>
                      <m:t>,</m:t>
                    </m:r>
                    <m:r>
                      <a:rPr lang="en-US" sz="1400" b="1" i="1">
                        <a:solidFill>
                          <a:schemeClr val="accent4"/>
                        </a:solidFill>
                        <a:latin typeface="Cambria Math" panose="02040503050406030204" pitchFamily="18" charset="0"/>
                      </a:rPr>
                      <m:t>𝒄</m:t>
                    </m:r>
                    <m:r>
                      <a:rPr lang="en-US" sz="1400" b="1" i="1">
                        <a:solidFill>
                          <a:schemeClr val="accent4"/>
                        </a:solidFill>
                        <a:latin typeface="Cambria Math" panose="02040503050406030204" pitchFamily="18" charset="0"/>
                      </a:rPr>
                      <m:t>)</m:t>
                    </m:r>
                  </m:oMath>
                </a14:m>
                <a:endParaRPr lang="en-US" sz="1400" b="1" dirty="0">
                  <a:solidFill>
                    <a:schemeClr val="accent4"/>
                  </a:solidFill>
                  <a:latin typeface="Montserrat" pitchFamily="2" charset="77"/>
                </a:endParaRPr>
              </a:p>
            </p:txBody>
          </p:sp>
        </mc:Choice>
        <mc:Fallback xmlns="">
          <p:sp>
            <p:nvSpPr>
              <p:cNvPr id="16" name="TextBox 15">
                <a:extLst>
                  <a:ext uri="{FF2B5EF4-FFF2-40B4-BE49-F238E27FC236}">
                    <a16:creationId xmlns:a16="http://schemas.microsoft.com/office/drawing/2014/main" id="{F7AB0F23-8515-8F60-4A92-4B25ACE0713A}"/>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40"/>
                <a:stretch>
                  <a:fillRect l="-714" b="-10714"/>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94F92368-9D36-C0D6-3112-5888E66BB0EF}"/>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C9C93A0-9888-71E5-5A98-75905E566D5D}"/>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49912AF-2E24-D6A5-A61A-BBB19B41BBA8}"/>
              </a:ext>
            </a:extLst>
          </p:cNvPr>
          <p:cNvGrpSpPr/>
          <p:nvPr/>
        </p:nvGrpSpPr>
        <p:grpSpPr>
          <a:xfrm>
            <a:off x="6932868" y="3101522"/>
            <a:ext cx="1274035" cy="307777"/>
            <a:chOff x="4159202" y="2617834"/>
            <a:chExt cx="1274035" cy="307777"/>
          </a:xfrm>
        </p:grpSpPr>
        <p:cxnSp>
          <p:nvCxnSpPr>
            <p:cNvPr id="31" name="Straight Arrow Connector 30">
              <a:extLst>
                <a:ext uri="{FF2B5EF4-FFF2-40B4-BE49-F238E27FC236}">
                  <a16:creationId xmlns:a16="http://schemas.microsoft.com/office/drawing/2014/main" id="{CFF8BA0C-FE8B-5B3A-6689-CC69AD3F646E}"/>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B24E037-0FC8-BF61-146D-FFFC52E20BB9}"/>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41"/>
                  <a:stretch>
                    <a:fillRect/>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DCBBC05F-F3FC-E0FB-835B-3AD3E522AA62}"/>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B419AD3-B173-050C-7349-7939F7C4AACD}"/>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D5E9B5EB-FBFC-82E1-6CDC-A6D734633E62}"/>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33F8347-70A5-66A5-BD84-0498F3816621}"/>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42" name="TextBox 41">
                <a:extLst>
                  <a:ext uri="{FF2B5EF4-FFF2-40B4-BE49-F238E27FC236}">
                    <a16:creationId xmlns:a16="http://schemas.microsoft.com/office/drawing/2014/main" id="{333F8347-70A5-66A5-BD84-0498F3816621}"/>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42"/>
                <a:stretch>
                  <a:fillRect t="-4000" b="-16000"/>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5E2CF2E5-69CF-644D-21AC-C296098D48BB}"/>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A0C6762-4B6E-EF23-8A32-7CDC33BBDD06}"/>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44" name="TextBox 43">
                <a:extLst>
                  <a:ext uri="{FF2B5EF4-FFF2-40B4-BE49-F238E27FC236}">
                    <a16:creationId xmlns:a16="http://schemas.microsoft.com/office/drawing/2014/main" id="{3A0C6762-4B6E-EF23-8A32-7CDC33BBDD06}"/>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43"/>
                <a:stretch>
                  <a:fillRect l="-1163"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013AD38-BFD6-7A59-90B1-1E33A0C7C553}"/>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45" name="TextBox 44">
                <a:extLst>
                  <a:ext uri="{FF2B5EF4-FFF2-40B4-BE49-F238E27FC236}">
                    <a16:creationId xmlns:a16="http://schemas.microsoft.com/office/drawing/2014/main" id="{C013AD38-BFD6-7A59-90B1-1E33A0C7C553}"/>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44"/>
                <a:stretch>
                  <a:fillRect t="-2381" r="-2907" b="-9524"/>
                </a:stretch>
              </a:blipFill>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2D178FFA-C62F-6E65-D742-52B295EE6431}"/>
              </a:ext>
            </a:extLst>
          </p:cNvPr>
          <p:cNvGrpSpPr/>
          <p:nvPr/>
        </p:nvGrpSpPr>
        <p:grpSpPr>
          <a:xfrm>
            <a:off x="3985111" y="4589338"/>
            <a:ext cx="4295741" cy="307777"/>
            <a:chOff x="4159202" y="2617834"/>
            <a:chExt cx="1274035" cy="307777"/>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49FAB31-7C98-FAA8-979D-918A20D425D2}"/>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EB168474-6D71-5CCC-0632-01A39C2DA5E0}"/>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510FAC70-BA7C-43CC-9A94-5D420E6698A4}"/>
              </a:ext>
            </a:extLst>
          </p:cNvPr>
          <p:cNvGrpSpPr/>
          <p:nvPr/>
        </p:nvGrpSpPr>
        <p:grpSpPr>
          <a:xfrm>
            <a:off x="3978939" y="5530974"/>
            <a:ext cx="4295741" cy="307777"/>
            <a:chOff x="4159202" y="2617834"/>
            <a:chExt cx="1274035" cy="307777"/>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F97F4BF-788D-2F71-D9AF-F16010A3AFE9}"/>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F354E903-6240-CBD9-BA63-8A7F4738253A}"/>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AD06F3D-9D54-2028-F8D4-D59A72D9AF3B}"/>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2.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61" name="TextBox 60">
                <a:extLst>
                  <a:ext uri="{FF2B5EF4-FFF2-40B4-BE49-F238E27FC236}">
                    <a16:creationId xmlns:a16="http://schemas.microsoft.com/office/drawing/2014/main" id="{4AD06F3D-9D54-2028-F8D4-D59A72D9AF3B}"/>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45"/>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FDD322EA-ADD2-41C2-410C-1C5EFD6DBF00}"/>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1.</a:t>
                </a:r>
                <a:r>
                  <a:rPr lang="zh-CN" altLang="en-US" sz="1400" dirty="0">
                    <a:solidFill>
                      <a:srgbClr val="0070C0"/>
                    </a:solidFill>
                    <a:latin typeface="Montserrat" pitchFamily="2" charset="77"/>
                  </a:rPr>
                  <a:t>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62" name="TextBox 61">
                <a:extLst>
                  <a:ext uri="{FF2B5EF4-FFF2-40B4-BE49-F238E27FC236}">
                    <a16:creationId xmlns:a16="http://schemas.microsoft.com/office/drawing/2014/main" id="{FDD322EA-ADD2-41C2-410C-1C5EFD6DBF00}"/>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46"/>
                <a:stretch>
                  <a:fillRect b="-7143"/>
                </a:stretch>
              </a:blipFill>
            </p:spPr>
            <p:txBody>
              <a:bodyPr/>
              <a:lstStyle/>
              <a:p>
                <a:r>
                  <a:rPr lang="en-US">
                    <a:noFill/>
                  </a:rPr>
                  <a:t> </a:t>
                </a:r>
              </a:p>
            </p:txBody>
          </p:sp>
        </mc:Fallback>
      </mc:AlternateContent>
      <p:pic>
        <p:nvPicPr>
          <p:cNvPr id="51" name="Audio 50">
            <a:extLst>
              <a:ext uri="{FF2B5EF4-FFF2-40B4-BE49-F238E27FC236}">
                <a16:creationId xmlns:a16="http://schemas.microsoft.com/office/drawing/2014/main" id="{99DD4B05-61AB-5C14-FCF5-393ABE8866AA}"/>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89001911"/>
      </p:ext>
    </p:extLst>
  </p:cSld>
  <p:clrMapOvr>
    <a:masterClrMapping/>
  </p:clrMapOvr>
  <mc:AlternateContent xmlns:mc="http://schemas.openxmlformats.org/markup-compatibility/2006" xmlns:p14="http://schemas.microsoft.com/office/powerpoint/2010/main">
    <mc:Choice Requires="p14">
      <p:transition spd="slow" p14:dur="2000" advTm="11594"/>
    </mc:Choice>
    <mc:Fallback xmlns="">
      <p:transition spd="slow" advTm="1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45</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1"/>
                <a:stretch>
                  <a:fillRect l="-356" b="-15385"/>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2"/>
                <a:stretch>
                  <a:fillRect l="-370" b="-115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3.</a:t>
                </a:r>
                <a:r>
                  <a:rPr lang="en-US" sz="1400" b="0" dirty="0">
                    <a:solidFill>
                      <a:srgbClr val="0070C0"/>
                    </a:solidFill>
                  </a:rPr>
                  <a:t>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Enc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0" i="1" smtClean="0">
                            <a:solidFill>
                              <a:srgbClr val="0070C0"/>
                            </a:solidFill>
                            <a:latin typeface="Cambria Math" panose="02040503050406030204" pitchFamily="18" charset="0"/>
                          </a:rPr>
                        </m:ctrlPr>
                      </m:sSubSupPr>
                      <m:e>
                        <m:r>
                          <a:rPr lang="en-US" sz="1400" b="0" i="1" smtClean="0">
                            <a:solidFill>
                              <a:srgbClr val="0070C0"/>
                            </a:solidFill>
                            <a:latin typeface="Cambria Math" panose="02040503050406030204" pitchFamily="18" charset="0"/>
                          </a:rPr>
                          <m:t>𝑚</m:t>
                        </m:r>
                      </m:e>
                      <m:sub>
                        <m:r>
                          <m:rPr>
                            <m:sty m:val="p"/>
                          </m:rPr>
                          <a:rPr lang="en-US" sz="1400" b="0" i="0" smtClean="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𝐴</m:t>
                        </m:r>
                      </m:sup>
                    </m:sSubSup>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𝑐</m:t>
                    </m:r>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15"/>
                <a:stretch>
                  <a:fillRect l="-714"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2.</a:t>
                </a:r>
                <a:r>
                  <a:rPr lang="zh-CN" altLang="en-US" sz="1400" dirty="0">
                    <a:solidFill>
                      <a:srgbClr val="0070C0"/>
                    </a:solidFill>
                    <a:latin typeface="Montserrat" pitchFamily="2" charset="77"/>
                  </a:rPr>
                  <a:t> </a:t>
                </a:r>
                <a14:m>
                  <m:oMath xmlns:m="http://schemas.openxmlformats.org/officeDocument/2006/math">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Enc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𝐴</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16"/>
                <a:stretch>
                  <a:fillRect l="-714"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5" name="Group 4">
            <a:extLst>
              <a:ext uri="{FF2B5EF4-FFF2-40B4-BE49-F238E27FC236}">
                <a16:creationId xmlns:a16="http://schemas.microsoft.com/office/drawing/2014/main" id="{73BF616F-C86C-03B6-687A-8C94A7DD501E}"/>
              </a:ext>
            </a:extLst>
          </p:cNvPr>
          <p:cNvGrpSpPr/>
          <p:nvPr/>
        </p:nvGrpSpPr>
        <p:grpSpPr>
          <a:xfrm>
            <a:off x="3911140" y="2323779"/>
            <a:ext cx="4369718" cy="307777"/>
            <a:chOff x="4162223" y="2617834"/>
            <a:chExt cx="1271014" cy="30777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9770D9-F920-6891-103C-4276CF62E1AE}"/>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9" name="TextBox 8">
                  <a:extLst>
                    <a:ext uri="{FF2B5EF4-FFF2-40B4-BE49-F238E27FC236}">
                      <a16:creationId xmlns:a16="http://schemas.microsoft.com/office/drawing/2014/main" id="{399770D9-F920-6891-103C-4276CF62E1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7"/>
                  <a:stretch>
                    <a:fillRect t="-3846" b="-19231"/>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DED1336D-3D28-8410-FCC0-70275F13714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98B8DA1-95DF-24A8-F29D-8730F3DCC030}"/>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1" name="TextBox 10">
                <a:extLst>
                  <a:ext uri="{FF2B5EF4-FFF2-40B4-BE49-F238E27FC236}">
                    <a16:creationId xmlns:a16="http://schemas.microsoft.com/office/drawing/2014/main" id="{098B8DA1-95DF-24A8-F29D-8730F3DCC030}"/>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8"/>
                <a:stretch>
                  <a:fillRect l="-1163" t="-4000" b="-1600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BF1870D6-C621-6C07-EB5D-4396998E02CB}"/>
              </a:ext>
            </a:extLst>
          </p:cNvPr>
          <p:cNvSpPr/>
          <p:nvPr/>
        </p:nvSpPr>
        <p:spPr>
          <a:xfrm>
            <a:off x="6059266" y="720000"/>
            <a:ext cx="5947919" cy="200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cxnSp>
        <p:nvCxnSpPr>
          <p:cNvPr id="13" name="Straight Arrow Connector 12">
            <a:extLst>
              <a:ext uri="{FF2B5EF4-FFF2-40B4-BE49-F238E27FC236}">
                <a16:creationId xmlns:a16="http://schemas.microsoft.com/office/drawing/2014/main" id="{D30561C4-BFAA-FEC7-733D-8FCF17A21CE6}"/>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10FEFF4-8F8B-DC29-35C0-FD912FFA5B18}"/>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28CB891-CC56-96CC-90D6-248F227EDD31}"/>
              </a:ext>
            </a:extLst>
          </p:cNvPr>
          <p:cNvGrpSpPr/>
          <p:nvPr/>
        </p:nvGrpSpPr>
        <p:grpSpPr>
          <a:xfrm>
            <a:off x="6932868" y="3101522"/>
            <a:ext cx="1274035" cy="307777"/>
            <a:chOff x="4159202" y="2617834"/>
            <a:chExt cx="1274035" cy="307777"/>
          </a:xfrm>
        </p:grpSpPr>
        <p:cxnSp>
          <p:nvCxnSpPr>
            <p:cNvPr id="26" name="Straight Arrow Connector 25">
              <a:extLst>
                <a:ext uri="{FF2B5EF4-FFF2-40B4-BE49-F238E27FC236}">
                  <a16:creationId xmlns:a16="http://schemas.microsoft.com/office/drawing/2014/main" id="{2AE4FE13-19A1-734C-E472-E1C5177FFFC2}"/>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0BF1616-6D59-5508-991E-571500E7806B}"/>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9"/>
                  <a:stretch>
                    <a:fillRect/>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AE6CA61F-3EB8-2B0F-44AF-D14573427600}"/>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8EFB02D-EA89-0513-2727-E0513758B5A2}"/>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0"/>
                  <a:stretch>
                    <a:fillRect/>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816942DB-62B0-FC45-1D27-7713F03CE18E}"/>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C7C4D55-6176-511E-59AD-DF405048B8FF}"/>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34" name="TextBox 33">
                <a:extLst>
                  <a:ext uri="{FF2B5EF4-FFF2-40B4-BE49-F238E27FC236}">
                    <a16:creationId xmlns:a16="http://schemas.microsoft.com/office/drawing/2014/main" id="{5C7C4D55-6176-511E-59AD-DF405048B8FF}"/>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21"/>
                <a:stretch>
                  <a:fillRect t="-4000" b="-16000"/>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EB903996-D353-CA87-834C-F43BA1C8C92E}"/>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034665D-FFF3-BCC5-F56C-B6BF2107FE65}"/>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42" name="TextBox 41">
                <a:extLst>
                  <a:ext uri="{FF2B5EF4-FFF2-40B4-BE49-F238E27FC236}">
                    <a16:creationId xmlns:a16="http://schemas.microsoft.com/office/drawing/2014/main" id="{2034665D-FFF3-BCC5-F56C-B6BF2107FE65}"/>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2"/>
                <a:stretch>
                  <a:fillRect l="-1163"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8F64226-E6E7-7426-F368-B82A2C278136}"/>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43" name="TextBox 42">
                <a:extLst>
                  <a:ext uri="{FF2B5EF4-FFF2-40B4-BE49-F238E27FC236}">
                    <a16:creationId xmlns:a16="http://schemas.microsoft.com/office/drawing/2014/main" id="{88F64226-E6E7-7426-F368-B82A2C278136}"/>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3"/>
                <a:stretch>
                  <a:fillRect t="-2381" r="-2907" b="-9524"/>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A59E6A7A-DFA9-D331-152A-94FAD588BF5F}"/>
              </a:ext>
            </a:extLst>
          </p:cNvPr>
          <p:cNvGrpSpPr/>
          <p:nvPr/>
        </p:nvGrpSpPr>
        <p:grpSpPr>
          <a:xfrm>
            <a:off x="3985111" y="4589338"/>
            <a:ext cx="4295741" cy="307777"/>
            <a:chOff x="4159202" y="2617834"/>
            <a:chExt cx="1274035" cy="307777"/>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BC5746-1281-AB15-D92E-CD3C5D1B49DB}"/>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accent4"/>
                            </a:solidFill>
                            <a:latin typeface="Cambria Math" panose="02040503050406030204" pitchFamily="18" charset="0"/>
                          </a:rPr>
                          <m:t>𝒏</m:t>
                        </m:r>
                        <m:r>
                          <a:rPr lang="en-US" sz="1400" b="1" i="1" smtClean="0">
                            <a:solidFill>
                              <a:schemeClr val="accent4"/>
                            </a:solidFill>
                            <a:latin typeface="Cambria Math" panose="02040503050406030204" pitchFamily="18" charset="0"/>
                          </a:rPr>
                          <m:t>,</m:t>
                        </m:r>
                        <m:sSub>
                          <m:sSubPr>
                            <m:ctrlPr>
                              <a:rPr lang="en-US" sz="1400" b="1" i="1" smtClean="0">
                                <a:solidFill>
                                  <a:schemeClr val="accent4"/>
                                </a:solidFill>
                                <a:latin typeface="Cambria Math" panose="02040503050406030204" pitchFamily="18" charset="0"/>
                              </a:rPr>
                            </m:ctrlPr>
                          </m:sSubPr>
                          <m:e>
                            <m:r>
                              <a:rPr lang="en-US" sz="1400" b="1" i="1" smtClean="0">
                                <a:solidFill>
                                  <a:schemeClr val="accent4"/>
                                </a:solidFill>
                                <a:latin typeface="Cambria Math" panose="02040503050406030204" pitchFamily="18" charset="0"/>
                              </a:rPr>
                              <m:t>𝒄</m:t>
                            </m:r>
                          </m:e>
                          <m:sub>
                            <m:r>
                              <a:rPr lang="en-US" sz="1400" b="1" i="0" smtClean="0">
                                <a:solidFill>
                                  <a:schemeClr val="accent4"/>
                                </a:solidFill>
                                <a:latin typeface="Cambria Math" panose="02040503050406030204" pitchFamily="18" charset="0"/>
                              </a:rPr>
                              <m:t>𝐏𝐏</m:t>
                            </m:r>
                          </m:sub>
                        </m:sSub>
                      </m:oMath>
                    </m:oMathPara>
                  </a14:m>
                  <a:endParaRPr lang="en-US" sz="1400" b="1" dirty="0">
                    <a:solidFill>
                      <a:schemeClr val="accent4"/>
                    </a:solidFill>
                  </a:endParaRPr>
                </a:p>
              </p:txBody>
            </p:sp>
          </mc:Choice>
          <mc:Fallback xmlns="">
            <p:sp>
              <p:nvSpPr>
                <p:cNvPr id="15" name="TextBox 14">
                  <a:extLst>
                    <a:ext uri="{FF2B5EF4-FFF2-40B4-BE49-F238E27FC236}">
                      <a16:creationId xmlns:a16="http://schemas.microsoft.com/office/drawing/2014/main" id="{1BBC5746-1281-AB15-D92E-CD3C5D1B49DB}"/>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4"/>
                  <a:stretch>
                    <a:fillRect/>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F3D2439C-6991-B9B6-3A79-D2C95FBA8A2A}"/>
                </a:ext>
              </a:extLst>
            </p:cNvPr>
            <p:cNvCxnSpPr/>
            <p:nvPr/>
          </p:nvCxnSpPr>
          <p:spPr>
            <a:xfrm>
              <a:off x="4162223" y="2924774"/>
              <a:ext cx="1271014"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6CD05B4F-B2BD-BD8F-E456-DB1780D2E193}"/>
              </a:ext>
            </a:extLst>
          </p:cNvPr>
          <p:cNvGrpSpPr/>
          <p:nvPr/>
        </p:nvGrpSpPr>
        <p:grpSpPr>
          <a:xfrm>
            <a:off x="3978939" y="5530974"/>
            <a:ext cx="4295741" cy="307777"/>
            <a:chOff x="4159202" y="2617834"/>
            <a:chExt cx="1274035" cy="307777"/>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3039530-4D20-11D2-4DA1-3457E4D32FC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accent4"/>
                            </a:solidFill>
                            <a:latin typeface="Cambria Math" panose="02040503050406030204" pitchFamily="18" charset="0"/>
                          </a:rPr>
                          <m:t>𝒏</m:t>
                        </m:r>
                        <m:r>
                          <a:rPr lang="en-US" sz="1400" b="1" i="1" smtClean="0">
                            <a:solidFill>
                              <a:schemeClr val="accent4"/>
                            </a:solidFill>
                            <a:latin typeface="Cambria Math" panose="02040503050406030204" pitchFamily="18" charset="0"/>
                          </a:rPr>
                          <m:t>,</m:t>
                        </m:r>
                        <m:sSub>
                          <m:sSubPr>
                            <m:ctrlPr>
                              <a:rPr lang="en-US" sz="1400" b="1" i="1" smtClean="0">
                                <a:solidFill>
                                  <a:schemeClr val="accent4"/>
                                </a:solidFill>
                                <a:latin typeface="Cambria Math" panose="02040503050406030204" pitchFamily="18" charset="0"/>
                              </a:rPr>
                            </m:ctrlPr>
                          </m:sSubPr>
                          <m:e>
                            <m:r>
                              <a:rPr lang="en-US" sz="1400" b="1" i="1" smtClean="0">
                                <a:solidFill>
                                  <a:schemeClr val="accent4"/>
                                </a:solidFill>
                                <a:latin typeface="Cambria Math" panose="02040503050406030204" pitchFamily="18" charset="0"/>
                              </a:rPr>
                              <m:t>𝒄</m:t>
                            </m:r>
                          </m:e>
                          <m:sub>
                            <m:r>
                              <a:rPr lang="en-US" sz="1400" b="1" i="0" smtClean="0">
                                <a:solidFill>
                                  <a:schemeClr val="accent4"/>
                                </a:solidFill>
                                <a:latin typeface="Cambria Math" panose="02040503050406030204" pitchFamily="18" charset="0"/>
                              </a:rPr>
                              <m:t>𝐏𝐏</m:t>
                            </m:r>
                          </m:sub>
                        </m:sSub>
                      </m:oMath>
                    </m:oMathPara>
                  </a14:m>
                  <a:endParaRPr lang="en-US" sz="1400" b="1" dirty="0">
                    <a:solidFill>
                      <a:schemeClr val="accent4"/>
                    </a:solidFill>
                  </a:endParaRPr>
                </a:p>
              </p:txBody>
            </p:sp>
          </mc:Choice>
          <mc:Fallback xmlns="">
            <p:sp>
              <p:nvSpPr>
                <p:cNvPr id="35" name="TextBox 34">
                  <a:extLst>
                    <a:ext uri="{FF2B5EF4-FFF2-40B4-BE49-F238E27FC236}">
                      <a16:creationId xmlns:a16="http://schemas.microsoft.com/office/drawing/2014/main" id="{63039530-4D20-11D2-4DA1-3457E4D32FC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5"/>
                  <a:stretch>
                    <a:fillRect/>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7745B2B5-4C6E-5DB0-6613-2526840DAC84}"/>
                </a:ext>
              </a:extLst>
            </p:cNvPr>
            <p:cNvCxnSpPr/>
            <p:nvPr/>
          </p:nvCxnSpPr>
          <p:spPr>
            <a:xfrm>
              <a:off x="4162223" y="2924774"/>
              <a:ext cx="1271014"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9B29BA8-2510-E791-A913-6D8EA3DD492D}"/>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2.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37" name="TextBox 36">
                <a:extLst>
                  <a:ext uri="{FF2B5EF4-FFF2-40B4-BE49-F238E27FC236}">
                    <a16:creationId xmlns:a16="http://schemas.microsoft.com/office/drawing/2014/main" id="{79B29BA8-2510-E791-A913-6D8EA3DD492D}"/>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6"/>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14FE5BB-70AA-066C-B0DE-15BC88EEF540}"/>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1.</a:t>
                </a:r>
                <a:r>
                  <a:rPr lang="zh-CN" altLang="en-US" sz="1400" dirty="0">
                    <a:solidFill>
                      <a:srgbClr val="0070C0"/>
                    </a:solidFill>
                    <a:latin typeface="Montserrat" pitchFamily="2" charset="77"/>
                  </a:rPr>
                  <a:t>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44" name="TextBox 43">
                <a:extLst>
                  <a:ext uri="{FF2B5EF4-FFF2-40B4-BE49-F238E27FC236}">
                    <a16:creationId xmlns:a16="http://schemas.microsoft.com/office/drawing/2014/main" id="{C14FE5BB-70AA-066C-B0DE-15BC88EEF540}"/>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7"/>
                <a:stretch>
                  <a:fillRect b="-7143"/>
                </a:stretch>
              </a:blipFill>
            </p:spPr>
            <p:txBody>
              <a:bodyPr/>
              <a:lstStyle/>
              <a:p>
                <a:r>
                  <a:rPr lang="en-US">
                    <a:noFill/>
                  </a:rPr>
                  <a:t> </a:t>
                </a:r>
              </a:p>
            </p:txBody>
          </p:sp>
        </mc:Fallback>
      </mc:AlternateContent>
      <p:pic>
        <p:nvPicPr>
          <p:cNvPr id="46" name="Picture 4" descr="American Friends of Tel Aviv University - YouTube">
            <a:extLst>
              <a:ext uri="{FF2B5EF4-FFF2-40B4-BE49-F238E27FC236}">
                <a16:creationId xmlns:a16="http://schemas.microsoft.com/office/drawing/2014/main" id="{5DABD2CF-F77B-9C2C-4451-F67CB23ABA1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47" name="Title 1">
            <a:extLst>
              <a:ext uri="{FF2B5EF4-FFF2-40B4-BE49-F238E27FC236}">
                <a16:creationId xmlns:a16="http://schemas.microsoft.com/office/drawing/2014/main" id="{9E5FE8A0-B8A0-0F52-1EC8-5B5D3A8E06F6}"/>
              </a:ext>
            </a:extLst>
          </p:cNvPr>
          <p:cNvSpPr>
            <a:spLocks noGrp="1"/>
          </p:cNvSpPr>
          <p:nvPr>
            <p:ph type="title"/>
          </p:nvPr>
        </p:nvSpPr>
        <p:spPr>
          <a:xfrm>
            <a:off x="1866313" y="180000"/>
            <a:ext cx="9970087" cy="540000"/>
          </a:xfrm>
        </p:spPr>
        <p:txBody>
          <a:bodyPr>
            <a:normAutofit/>
          </a:bodyPr>
          <a:lstStyle/>
          <a:p>
            <a:r>
              <a:rPr lang="en-US" dirty="0"/>
              <a:t>Security Intuition: Participant leaks no Information </a:t>
            </a:r>
          </a:p>
        </p:txBody>
      </p:sp>
      <p:pic>
        <p:nvPicPr>
          <p:cNvPr id="48" name="Picture 47">
            <a:extLst>
              <a:ext uri="{FF2B5EF4-FFF2-40B4-BE49-F238E27FC236}">
                <a16:creationId xmlns:a16="http://schemas.microsoft.com/office/drawing/2014/main" id="{22B55AD6-8B7D-FC0C-DBFB-A276545F95A4}"/>
              </a:ext>
            </a:extLst>
          </p:cNvPr>
          <p:cNvPicPr>
            <a:picLocks noChangeAspect="1"/>
          </p:cNvPicPr>
          <p:nvPr/>
        </p:nvPicPr>
        <p:blipFill>
          <a:blip r:embed="rId29"/>
          <a:stretch>
            <a:fillRect/>
          </a:stretch>
        </p:blipFill>
        <p:spPr>
          <a:xfrm>
            <a:off x="7493419" y="823669"/>
            <a:ext cx="3560255" cy="1858498"/>
          </a:xfrm>
          <a:prstGeom prst="rect">
            <a:avLst/>
          </a:prstGeom>
          <a:effectLst>
            <a:glow rad="101600">
              <a:schemeClr val="accent2">
                <a:satMod val="175000"/>
                <a:alpha val="40000"/>
              </a:schemeClr>
            </a:glow>
          </a:effectLst>
        </p:spPr>
      </p:pic>
      <p:pic>
        <p:nvPicPr>
          <p:cNvPr id="51" name="Audio 50">
            <a:extLst>
              <a:ext uri="{FF2B5EF4-FFF2-40B4-BE49-F238E27FC236}">
                <a16:creationId xmlns:a16="http://schemas.microsoft.com/office/drawing/2014/main" id="{3E44A512-1860-D362-F37A-E91501993D47}"/>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37819469"/>
      </p:ext>
    </p:extLst>
  </p:cSld>
  <p:clrMapOvr>
    <a:masterClrMapping/>
  </p:clrMapOvr>
  <mc:AlternateContent xmlns:mc="http://schemas.openxmlformats.org/markup-compatibility/2006" xmlns:p14="http://schemas.microsoft.com/office/powerpoint/2010/main">
    <mc:Choice Requires="p14">
      <p:transition spd="slow" p14:dur="2000" advTm="17514"/>
    </mc:Choice>
    <mc:Fallback xmlns="">
      <p:transition spd="slow" advTm="17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46</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b="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1"/>
                <a:stretch>
                  <a:fillRect l="-356" b="-15385"/>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altLang="zh-CN" sz="1400" dirty="0">
                    <a:solidFill>
                      <a:schemeClr val="tx1">
                        <a:alpha val="50000"/>
                      </a:schemeClr>
                    </a:solidFill>
                    <a:latin typeface="Montserrat" pitchFamily="2" charset="77"/>
                  </a:rPr>
                  <a:t>Compute </a:t>
                </a:r>
                <a:r>
                  <a:rPr lang="en-US" sz="1400" dirty="0">
                    <a:solidFill>
                      <a:schemeClr val="tx1">
                        <a:alpha val="50000"/>
                      </a:schemeClr>
                    </a:solidFill>
                    <a:latin typeface="Montserrat" pitchFamily="2" charset="77"/>
                  </a:rPr>
                  <a:t>original output </a:t>
                </a:r>
                <a14:m>
                  <m:oMath xmlns:m="http://schemas.openxmlformats.org/officeDocument/2006/math">
                    <m:r>
                      <a:rPr lang="en-US" sz="1400" i="1" smtClean="0">
                        <a:solidFill>
                          <a:schemeClr val="tx1">
                            <a:alpha val="50000"/>
                          </a:schemeClr>
                        </a:solidFill>
                        <a:latin typeface="Cambria Math" panose="02040503050406030204" pitchFamily="18" charset="0"/>
                      </a:rPr>
                      <m:t>𝑐</m:t>
                    </m:r>
                  </m:oMath>
                </a14:m>
                <a:r>
                  <a:rPr lang="en-US" sz="1400" dirty="0">
                    <a:solidFill>
                      <a:schemeClr val="tx1">
                        <a:alpha val="50000"/>
                      </a:schemeClr>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2"/>
                <a:stretch>
                  <a:fillRect l="-370" b="-115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3.</a:t>
                </a:r>
                <a:r>
                  <a:rPr lang="en-US" sz="1400" b="0" dirty="0">
                    <a:solidFill>
                      <a:srgbClr val="0070C0"/>
                    </a:solidFill>
                  </a:rPr>
                  <a:t>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Enc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1" i="1" smtClean="0">
                            <a:solidFill>
                              <a:schemeClr val="accent4"/>
                            </a:solidFill>
                            <a:latin typeface="Cambria Math" panose="02040503050406030204" pitchFamily="18" charset="0"/>
                          </a:rPr>
                        </m:ctrlPr>
                      </m:sSubSupPr>
                      <m:e>
                        <m:r>
                          <a:rPr lang="en-US" sz="1400" b="1" i="1" smtClean="0">
                            <a:solidFill>
                              <a:schemeClr val="accent4"/>
                            </a:solidFill>
                            <a:latin typeface="Cambria Math" panose="02040503050406030204" pitchFamily="18" charset="0"/>
                          </a:rPr>
                          <m:t>𝒎</m:t>
                        </m:r>
                      </m:e>
                      <m:sub>
                        <m:r>
                          <a:rPr lang="en-US" sz="1400" b="1" i="0" smtClean="0">
                            <a:solidFill>
                              <a:schemeClr val="accent4"/>
                            </a:solidFill>
                            <a:latin typeface="Cambria Math" panose="02040503050406030204" pitchFamily="18" charset="0"/>
                          </a:rPr>
                          <m:t>𝐒𝐢𝐠𝐧𝐔𝐩</m:t>
                        </m:r>
                      </m:sub>
                      <m:sup>
                        <m:r>
                          <a:rPr lang="en-US" sz="1400" b="1" i="1" smtClean="0">
                            <a:solidFill>
                              <a:schemeClr val="accent4"/>
                            </a:solidFill>
                            <a:latin typeface="Cambria Math" panose="02040503050406030204" pitchFamily="18" charset="0"/>
                          </a:rPr>
                          <m:t>𝑨</m:t>
                        </m:r>
                      </m:sup>
                    </m:sSubSup>
                    <m:r>
                      <a:rPr lang="en-US" sz="1400" b="1" i="1" smtClean="0">
                        <a:solidFill>
                          <a:schemeClr val="accent4"/>
                        </a:solidFill>
                        <a:latin typeface="Cambria Math" panose="02040503050406030204" pitchFamily="18" charset="0"/>
                      </a:rPr>
                      <m:t>∥</m:t>
                    </m:r>
                    <m:sSubSup>
                      <m:sSubSupPr>
                        <m:ctrlPr>
                          <a:rPr lang="en-US" sz="1400" b="1" i="1">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smtClean="0">
                            <a:solidFill>
                              <a:schemeClr val="accent4"/>
                            </a:solidFill>
                            <a:latin typeface="Cambria Math" panose="02040503050406030204" pitchFamily="18" charset="0"/>
                          </a:rPr>
                          <m:t>𝑩</m:t>
                        </m:r>
                      </m:sup>
                    </m:sSubSup>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𝑐</m:t>
                    </m:r>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15"/>
                <a:stretch>
                  <a:fillRect l="-714" b="-10714"/>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3.</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2.</a:t>
                </a:r>
                <a:r>
                  <a:rPr lang="zh-CN" altLang="en-US" sz="1400" dirty="0">
                    <a:solidFill>
                      <a:srgbClr val="0070C0"/>
                    </a:solidFill>
                    <a:latin typeface="Montserrat" pitchFamily="2" charset="77"/>
                  </a:rPr>
                  <a:t> </a:t>
                </a:r>
                <a14:m>
                  <m:oMath xmlns:m="http://schemas.openxmlformats.org/officeDocument/2006/math">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Enc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𝐴</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𝑨</m:t>
                        </m:r>
                      </m:sup>
                    </m:sSubSup>
                    <m:r>
                      <a:rPr lang="en-US" sz="1400" b="1" i="1">
                        <a:solidFill>
                          <a:schemeClr val="accent4"/>
                        </a:solidFill>
                        <a:latin typeface="Cambria Math" panose="02040503050406030204" pitchFamily="18" charset="0"/>
                      </a:rPr>
                      <m:t>∥</m:t>
                    </m:r>
                    <m:sSubSup>
                      <m:sSubSupPr>
                        <m:ctrlPr>
                          <a:rPr lang="en-US" sz="1400" b="1" i="1">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𝑩</m:t>
                        </m:r>
                      </m:sup>
                    </m:sSub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16"/>
                <a:stretch>
                  <a:fillRect l="-714" b="-10714"/>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2.</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solidFill>
                  <a:schemeClr val="tx1">
                    <a:alpha val="50000"/>
                  </a:schemeClr>
                </a:solidFill>
                <a:latin typeface="Montserrat" pitchFamily="2" charset="77"/>
              </a:rPr>
              <a:t>1.</a:t>
            </a:r>
            <a:r>
              <a:rPr lang="zh-CN" altLang="en-US" sz="1400" dirty="0">
                <a:solidFill>
                  <a:schemeClr val="tx1">
                    <a:alpha val="50000"/>
                  </a:schemeClr>
                </a:solidFill>
                <a:latin typeface="Montserrat" pitchFamily="2" charset="77"/>
              </a:rPr>
              <a:t> </a:t>
            </a:r>
            <a:r>
              <a:rPr lang="en-US" sz="1400" dirty="0">
                <a:solidFill>
                  <a:schemeClr val="tx1">
                    <a:alpha val="50000"/>
                  </a:schemeClr>
                </a:solidFill>
                <a:latin typeface="Montserrat" pitchFamily="2" charset="77"/>
              </a:rPr>
              <a:t>original execution</a:t>
            </a:r>
            <a:endParaRPr lang="en-US" sz="1400" b="0" i="0" dirty="0">
              <a:solidFill>
                <a:schemeClr val="tx1">
                  <a:alpha val="50000"/>
                </a:schemeClr>
              </a:solidFill>
              <a:latin typeface="Montserrat" pitchFamily="2" charset="77"/>
            </a:endParaRPr>
          </a:p>
        </p:txBody>
      </p:sp>
      <p:grpSp>
        <p:nvGrpSpPr>
          <p:cNvPr id="5" name="Group 4">
            <a:extLst>
              <a:ext uri="{FF2B5EF4-FFF2-40B4-BE49-F238E27FC236}">
                <a16:creationId xmlns:a16="http://schemas.microsoft.com/office/drawing/2014/main" id="{73BF616F-C86C-03B6-687A-8C94A7DD501E}"/>
              </a:ext>
            </a:extLst>
          </p:cNvPr>
          <p:cNvGrpSpPr/>
          <p:nvPr/>
        </p:nvGrpSpPr>
        <p:grpSpPr>
          <a:xfrm>
            <a:off x="3911140" y="2323779"/>
            <a:ext cx="4369718" cy="307777"/>
            <a:chOff x="4162223" y="2617834"/>
            <a:chExt cx="1271014" cy="30777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9770D9-F920-6891-103C-4276CF62E1AE}"/>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9" name="TextBox 8">
                  <a:extLst>
                    <a:ext uri="{FF2B5EF4-FFF2-40B4-BE49-F238E27FC236}">
                      <a16:creationId xmlns:a16="http://schemas.microsoft.com/office/drawing/2014/main" id="{399770D9-F920-6891-103C-4276CF62E1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7"/>
                  <a:stretch>
                    <a:fillRect t="-3846" b="-19231"/>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DED1336D-3D28-8410-FCC0-70275F13714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98B8DA1-95DF-24A8-F29D-8730F3DCC030}"/>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1" name="TextBox 10">
                <a:extLst>
                  <a:ext uri="{FF2B5EF4-FFF2-40B4-BE49-F238E27FC236}">
                    <a16:creationId xmlns:a16="http://schemas.microsoft.com/office/drawing/2014/main" id="{098B8DA1-95DF-24A8-F29D-8730F3DCC030}"/>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8"/>
                <a:stretch>
                  <a:fillRect l="-1163" t="-4000" b="-1600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BF1870D6-C621-6C07-EB5D-4396998E02CB}"/>
              </a:ext>
            </a:extLst>
          </p:cNvPr>
          <p:cNvSpPr/>
          <p:nvPr/>
        </p:nvSpPr>
        <p:spPr>
          <a:xfrm>
            <a:off x="6059266" y="720000"/>
            <a:ext cx="5947919" cy="200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cxnSp>
        <p:nvCxnSpPr>
          <p:cNvPr id="13" name="Straight Arrow Connector 12">
            <a:extLst>
              <a:ext uri="{FF2B5EF4-FFF2-40B4-BE49-F238E27FC236}">
                <a16:creationId xmlns:a16="http://schemas.microsoft.com/office/drawing/2014/main" id="{D30561C4-BFAA-FEC7-733D-8FCF17A21CE6}"/>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10FEFF4-8F8B-DC29-35C0-FD912FFA5B18}"/>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28CB891-CC56-96CC-90D6-248F227EDD31}"/>
              </a:ext>
            </a:extLst>
          </p:cNvPr>
          <p:cNvGrpSpPr/>
          <p:nvPr/>
        </p:nvGrpSpPr>
        <p:grpSpPr>
          <a:xfrm>
            <a:off x="6932868" y="3101522"/>
            <a:ext cx="1274035" cy="307777"/>
            <a:chOff x="4159202" y="2617834"/>
            <a:chExt cx="1274035" cy="307777"/>
          </a:xfrm>
        </p:grpSpPr>
        <p:cxnSp>
          <p:nvCxnSpPr>
            <p:cNvPr id="26" name="Straight Arrow Connector 25">
              <a:extLst>
                <a:ext uri="{FF2B5EF4-FFF2-40B4-BE49-F238E27FC236}">
                  <a16:creationId xmlns:a16="http://schemas.microsoft.com/office/drawing/2014/main" id="{2AE4FE13-19A1-734C-E472-E1C5177FFFC2}"/>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0BF1616-6D59-5508-991E-571500E7806B}"/>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9"/>
                  <a:stretch>
                    <a:fillRect/>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AE6CA61F-3EB8-2B0F-44AF-D14573427600}"/>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8EFB02D-EA89-0513-2727-E0513758B5A2}"/>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0"/>
                  <a:stretch>
                    <a:fillRect/>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816942DB-62B0-FC45-1D27-7713F03CE18E}"/>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C7C4D55-6176-511E-59AD-DF405048B8FF}"/>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34" name="TextBox 33">
                <a:extLst>
                  <a:ext uri="{FF2B5EF4-FFF2-40B4-BE49-F238E27FC236}">
                    <a16:creationId xmlns:a16="http://schemas.microsoft.com/office/drawing/2014/main" id="{5C7C4D55-6176-511E-59AD-DF405048B8FF}"/>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21"/>
                <a:stretch>
                  <a:fillRect t="-4000" b="-16000"/>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EB903996-D353-CA87-834C-F43BA1C8C92E}"/>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034665D-FFF3-BCC5-F56C-B6BF2107FE65}"/>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42" name="TextBox 41">
                <a:extLst>
                  <a:ext uri="{FF2B5EF4-FFF2-40B4-BE49-F238E27FC236}">
                    <a16:creationId xmlns:a16="http://schemas.microsoft.com/office/drawing/2014/main" id="{2034665D-FFF3-BCC5-F56C-B6BF2107FE65}"/>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2"/>
                <a:stretch>
                  <a:fillRect l="-1163"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8F64226-E6E7-7426-F368-B82A2C278136}"/>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43" name="TextBox 42">
                <a:extLst>
                  <a:ext uri="{FF2B5EF4-FFF2-40B4-BE49-F238E27FC236}">
                    <a16:creationId xmlns:a16="http://schemas.microsoft.com/office/drawing/2014/main" id="{88F64226-E6E7-7426-F368-B82A2C278136}"/>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3"/>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9B29BA8-2510-E791-A913-6D8EA3DD492D}"/>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2.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𝑨</m:t>
                        </m:r>
                      </m:sup>
                    </m:sSubSup>
                    <m:r>
                      <a:rPr lang="en-US" sz="1400" b="1" i="1">
                        <a:solidFill>
                          <a:schemeClr val="accent4"/>
                        </a:solidFill>
                        <a:latin typeface="Cambria Math" panose="02040503050406030204" pitchFamily="18" charset="0"/>
                      </a:rPr>
                      <m:t>∥</m:t>
                    </m:r>
                    <m:sSubSup>
                      <m:sSubSupPr>
                        <m:ctrlPr>
                          <a:rPr lang="en-US" sz="1400" b="1" i="1">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𝑩</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37" name="TextBox 36">
                <a:extLst>
                  <a:ext uri="{FF2B5EF4-FFF2-40B4-BE49-F238E27FC236}">
                    <a16:creationId xmlns:a16="http://schemas.microsoft.com/office/drawing/2014/main" id="{79B29BA8-2510-E791-A913-6D8EA3DD492D}"/>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14FE5BB-70AA-066C-B0DE-15BC88EEF540}"/>
                  </a:ext>
                </a:extLst>
              </p:cNvPr>
              <p:cNvSpPr txBox="1"/>
              <p:nvPr/>
            </p:nvSpPr>
            <p:spPr>
              <a:xfrm>
                <a:off x="7505486" y="5502861"/>
                <a:ext cx="3799662"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1.</a:t>
                </a:r>
                <a:r>
                  <a:rPr lang="zh-CN" altLang="en-US" sz="1400" dirty="0">
                    <a:solidFill>
                      <a:srgbClr val="0070C0"/>
                    </a:solidFill>
                    <a:latin typeface="Montserrat" pitchFamily="2" charset="77"/>
                  </a:rPr>
                  <a:t>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b="1" i="1" smtClean="0">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𝑨</m:t>
                        </m:r>
                      </m:sup>
                    </m:sSubSup>
                    <m:r>
                      <a:rPr lang="en-US" sz="1400" b="1" i="1">
                        <a:solidFill>
                          <a:schemeClr val="accent4"/>
                        </a:solidFill>
                        <a:latin typeface="Cambria Math" panose="02040503050406030204" pitchFamily="18" charset="0"/>
                      </a:rPr>
                      <m:t>∥</m:t>
                    </m:r>
                    <m:sSubSup>
                      <m:sSubSupPr>
                        <m:ctrlPr>
                          <a:rPr lang="en-US" sz="1400" b="1" i="1">
                            <a:solidFill>
                              <a:schemeClr val="accent4"/>
                            </a:solidFill>
                            <a:latin typeface="Cambria Math" panose="02040503050406030204" pitchFamily="18" charset="0"/>
                          </a:rPr>
                        </m:ctrlPr>
                      </m:sSubSupPr>
                      <m:e>
                        <m:r>
                          <a:rPr lang="en-US" sz="1400" b="1" i="1">
                            <a:solidFill>
                              <a:schemeClr val="accent4"/>
                            </a:solidFill>
                            <a:latin typeface="Cambria Math" panose="02040503050406030204" pitchFamily="18" charset="0"/>
                          </a:rPr>
                          <m:t>𝒎</m:t>
                        </m:r>
                      </m:e>
                      <m:sub>
                        <m:r>
                          <a:rPr lang="en-US" sz="1400" b="1" i="0">
                            <a:solidFill>
                              <a:schemeClr val="accent4"/>
                            </a:solidFill>
                            <a:latin typeface="Cambria Math" panose="02040503050406030204" pitchFamily="18" charset="0"/>
                          </a:rPr>
                          <m:t>𝐒𝐢𝐠𝐧𝐔𝐩</m:t>
                        </m:r>
                      </m:sub>
                      <m:sup>
                        <m:r>
                          <a:rPr lang="en-US" sz="1400" b="1" i="1">
                            <a:solidFill>
                              <a:schemeClr val="accent4"/>
                            </a:solidFill>
                            <a:latin typeface="Cambria Math" panose="02040503050406030204" pitchFamily="18" charset="0"/>
                          </a:rPr>
                          <m:t>𝑩</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44" name="TextBox 43">
                <a:extLst>
                  <a:ext uri="{FF2B5EF4-FFF2-40B4-BE49-F238E27FC236}">
                    <a16:creationId xmlns:a16="http://schemas.microsoft.com/office/drawing/2014/main" id="{C14FE5BB-70AA-066C-B0DE-15BC88EEF540}"/>
                  </a:ext>
                </a:extLst>
              </p:cNvPr>
              <p:cNvSpPr txBox="1">
                <a:spLocks noRot="1" noChangeAspect="1" noMove="1" noResize="1" noEditPoints="1" noAdjustHandles="1" noChangeArrowheads="1" noChangeShapeType="1" noTextEdit="1"/>
              </p:cNvSpPr>
              <p:nvPr/>
            </p:nvSpPr>
            <p:spPr>
              <a:xfrm>
                <a:off x="7505486" y="5502861"/>
                <a:ext cx="3799662" cy="347980"/>
              </a:xfrm>
              <a:prstGeom prst="rect">
                <a:avLst/>
              </a:prstGeom>
              <a:blipFill>
                <a:blip r:embed="rId25"/>
                <a:stretch>
                  <a:fillRect b="-10714"/>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3FCF566D-F05A-7001-8EEE-EF174EFF2931}"/>
              </a:ext>
            </a:extLst>
          </p:cNvPr>
          <p:cNvGrpSpPr/>
          <p:nvPr/>
        </p:nvGrpSpPr>
        <p:grpSpPr>
          <a:xfrm>
            <a:off x="3985111" y="4589338"/>
            <a:ext cx="4295741" cy="307777"/>
            <a:chOff x="4159202" y="2617834"/>
            <a:chExt cx="1274035" cy="307777"/>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A98F80C-EF9E-439D-70CD-0CFC1998D69B}"/>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6"/>
                  <a:stretch>
                    <a:fillRect/>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769429AB-20B2-3897-2DB2-8545C01F0851}"/>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CB722F31-A249-C8FD-3755-7838606C740B}"/>
              </a:ext>
            </a:extLst>
          </p:cNvPr>
          <p:cNvGrpSpPr/>
          <p:nvPr/>
        </p:nvGrpSpPr>
        <p:grpSpPr>
          <a:xfrm>
            <a:off x="3978939" y="5530974"/>
            <a:ext cx="4295741" cy="307777"/>
            <a:chOff x="4159202" y="2617834"/>
            <a:chExt cx="1274035" cy="307777"/>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F0C8A89-0DFE-DB55-B970-C72BC9C3C50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7"/>
                  <a:stretch>
                    <a:fillRect/>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E379F2A8-6949-66BB-CDE8-3465B6EC7AA4}"/>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4" descr="American Friends of Tel Aviv University - YouTube">
            <a:extLst>
              <a:ext uri="{FF2B5EF4-FFF2-40B4-BE49-F238E27FC236}">
                <a16:creationId xmlns:a16="http://schemas.microsoft.com/office/drawing/2014/main" id="{A66FFAAC-5486-6CD3-963C-A902D182DD5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046FB9D7-BFEC-8CA0-EFB0-380D5B1B8CFD}"/>
              </a:ext>
            </a:extLst>
          </p:cNvPr>
          <p:cNvSpPr>
            <a:spLocks noGrp="1"/>
          </p:cNvSpPr>
          <p:nvPr>
            <p:ph type="title"/>
          </p:nvPr>
        </p:nvSpPr>
        <p:spPr>
          <a:xfrm>
            <a:off x="1866313" y="180000"/>
            <a:ext cx="9970087" cy="540000"/>
          </a:xfrm>
        </p:spPr>
        <p:txBody>
          <a:bodyPr>
            <a:normAutofit/>
          </a:bodyPr>
          <a:lstStyle/>
          <a:p>
            <a:r>
              <a:rPr lang="en-US" dirty="0"/>
              <a:t>Security Intuition: Participant leaks no Information </a:t>
            </a:r>
          </a:p>
        </p:txBody>
      </p:sp>
      <p:pic>
        <p:nvPicPr>
          <p:cNvPr id="22" name="Picture 21">
            <a:extLst>
              <a:ext uri="{FF2B5EF4-FFF2-40B4-BE49-F238E27FC236}">
                <a16:creationId xmlns:a16="http://schemas.microsoft.com/office/drawing/2014/main" id="{2CD64DCA-AE18-8751-AA29-208A1117BBF8}"/>
              </a:ext>
            </a:extLst>
          </p:cNvPr>
          <p:cNvPicPr>
            <a:picLocks noChangeAspect="1"/>
          </p:cNvPicPr>
          <p:nvPr/>
        </p:nvPicPr>
        <p:blipFill>
          <a:blip r:embed="rId29"/>
          <a:stretch>
            <a:fillRect/>
          </a:stretch>
        </p:blipFill>
        <p:spPr>
          <a:xfrm>
            <a:off x="7505486" y="821573"/>
            <a:ext cx="3601655" cy="1800828"/>
          </a:xfrm>
          <a:prstGeom prst="rect">
            <a:avLst/>
          </a:prstGeom>
          <a:effectLst>
            <a:glow rad="101600">
              <a:schemeClr val="accent2">
                <a:satMod val="175000"/>
                <a:alpha val="40000"/>
              </a:schemeClr>
            </a:glow>
          </a:effectLst>
        </p:spPr>
      </p:pic>
      <p:pic>
        <p:nvPicPr>
          <p:cNvPr id="36" name="Audio 35">
            <a:extLst>
              <a:ext uri="{FF2B5EF4-FFF2-40B4-BE49-F238E27FC236}">
                <a16:creationId xmlns:a16="http://schemas.microsoft.com/office/drawing/2014/main" id="{A4E85EBE-61F0-9B75-2297-903965E6C6CC}"/>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25791537"/>
      </p:ext>
    </p:extLst>
  </p:cSld>
  <p:clrMapOvr>
    <a:masterClrMapping/>
  </p:clrMapOvr>
  <mc:AlternateContent xmlns:mc="http://schemas.openxmlformats.org/markup-compatibility/2006" xmlns:p14="http://schemas.microsoft.com/office/powerpoint/2010/main">
    <mc:Choice Requires="p14">
      <p:transition spd="slow" p14:dur="2000" advTm="34688"/>
    </mc:Choice>
    <mc:Fallback xmlns="">
      <p:transition spd="slow" advTm="3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92007" cy="540000"/>
          </a:xfrm>
        </p:spPr>
        <p:txBody>
          <a:bodyPr>
            <a:normAutofit/>
          </a:bodyPr>
          <a:lstStyle/>
          <a:p>
            <a:r>
              <a:rPr lang="en-US" sz="2500" dirty="0"/>
              <a:t>Apply PP Transformation to Zoom: Obtain </a:t>
            </a:r>
            <a:r>
              <a:rPr lang="en-US" sz="2500" dirty="0" err="1"/>
              <a:t>ZoomPAKE</a:t>
            </a:r>
            <a:endParaRPr lang="en-US" sz="2500" dirty="0"/>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47</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5522"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524637"/>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2783651"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73" name="Group 72">
            <a:extLst>
              <a:ext uri="{FF2B5EF4-FFF2-40B4-BE49-F238E27FC236}">
                <a16:creationId xmlns:a16="http://schemas.microsoft.com/office/drawing/2014/main" id="{40950B56-51E0-D5C3-16D5-FB45974808AF}"/>
              </a:ext>
            </a:extLst>
          </p:cNvPr>
          <p:cNvGrpSpPr/>
          <p:nvPr/>
        </p:nvGrpSpPr>
        <p:grpSpPr>
          <a:xfrm>
            <a:off x="3985111" y="4800073"/>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0" smtClean="0">
                            <a:solidFill>
                              <a:srgbClr val="0070C0"/>
                            </a:solidFill>
                            <a:latin typeface="Cambria Math" panose="02040503050406030204" pitchFamily="18" charset="0"/>
                          </a:rPr>
                          <m:t>,</m:t>
                        </m:r>
                        <m:sSubSup>
                          <m:sSubSupPr>
                            <m:ctrlPr>
                              <a:rPr lang="en-US" sz="1400" b="0" i="1" smtClean="0">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up>
                            <m:r>
                              <a:rPr lang="en-US" sz="1400" b="0" i="1" smtClean="0">
                                <a:solidFill>
                                  <a:srgbClr val="0070C0"/>
                                </a:solidFill>
                                <a:latin typeface="Cambria Math" panose="02040503050406030204" pitchFamily="18" charset="0"/>
                              </a:rPr>
                              <m:t>′</m:t>
                            </m:r>
                          </m:sup>
                        </m:sSubSup>
                      </m:oMath>
                    </m:oMathPara>
                  </a14:m>
                  <a:endParaRPr lang="en-US" sz="1400" dirty="0">
                    <a:solidFill>
                      <a:schemeClr val="tx1"/>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p:grpSp>
        <p:nvGrpSpPr>
          <p:cNvPr id="82" name="Group 81">
            <a:extLst>
              <a:ext uri="{FF2B5EF4-FFF2-40B4-BE49-F238E27FC236}">
                <a16:creationId xmlns:a16="http://schemas.microsoft.com/office/drawing/2014/main" id="{49DEBAA9-65A3-2A76-36CC-053E12A2B590}"/>
              </a:ext>
            </a:extLst>
          </p:cNvPr>
          <p:cNvGrpSpPr/>
          <p:nvPr/>
        </p:nvGrpSpPr>
        <p:grpSpPr>
          <a:xfrm>
            <a:off x="3978939" y="5869468"/>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2"/>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1866793"/>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838039" y="3853482"/>
                <a:ext cx="4467538" cy="1069395"/>
              </a:xfrm>
              <a:prstGeom prst="rect">
                <a:avLst/>
              </a:prstGeom>
              <a:noFill/>
            </p:spPr>
            <p:txBody>
              <a:bodyPr wrap="square" rtlCol="0">
                <a:spAutoFit/>
              </a:bodyPr>
              <a:lstStyle/>
              <a:p>
                <a:r>
                  <a:rPr lang="en-US" altLang="zh-CN"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for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a:p>
                <a:r>
                  <a:rPr lang="en-US" sz="1400" b="0" i="0" dirty="0">
                    <a:solidFill>
                      <a:schemeClr val="tx1"/>
                    </a:solidFill>
                    <a:latin typeface="Montserrat" pitchFamily="2" charset="77"/>
                  </a:rPr>
                  <a:t>verify</a:t>
                </a:r>
                <a:r>
                  <a:rPr lang="zh-CN" altLang="en-US" sz="1400" b="0" i="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zh-CN" altLang="en-US" sz="1400" b="0" i="0" dirty="0">
                    <a:solidFill>
                      <a:schemeClr val="tx1"/>
                    </a:solidFill>
                    <a:latin typeface="Montserrat" pitchFamily="2" charset="77"/>
                  </a:rPr>
                  <a:t> </a:t>
                </a:r>
                <a:r>
                  <a:rPr lang="en-US" sz="1400" b="0" i="0" dirty="0">
                    <a:solidFill>
                      <a:schemeClr val="tx1"/>
                    </a:solidFill>
                    <a:latin typeface="Montserrat" pitchFamily="2" charset="77"/>
                  </a:rPr>
                  <a:t>using</a:t>
                </a:r>
                <a:r>
                  <a:rPr lang="zh-CN" altLang="en-US" sz="1400" b="0" i="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oMath>
                </a14:m>
                <a:endParaRPr lang="en-US" sz="1400" dirty="0">
                  <a:solidFill>
                    <a:schemeClr val="tx1"/>
                  </a:solidFill>
                  <a:latin typeface="Montserrat" pitchFamily="2" charset="77"/>
                </a:endParaRPr>
              </a:p>
              <a:p>
                <a:r>
                  <a:rPr lang="en-US" sz="1400" dirty="0">
                    <a:solidFill>
                      <a:schemeClr val="tx1"/>
                    </a:solidFill>
                    <a:latin typeface="Montserrat" pitchFamily="2" charset="77"/>
                  </a:rPr>
                  <a:t>encrypt </a:t>
                </a:r>
                <a14:m>
                  <m:oMath xmlns:m="http://schemas.openxmlformats.org/officeDocument/2006/math">
                    <m:r>
                      <a:rPr lang="en-US" sz="1400" b="0" i="1" smtClean="0">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𝑐</m:t>
                    </m:r>
                  </m:oMath>
                </a14:m>
                <a:endParaRPr lang="en-US" sz="1400" dirty="0">
                  <a:solidFill>
                    <a:schemeClr val="tx1"/>
                  </a:solidFill>
                  <a:latin typeface="Montserrat" pitchFamily="2" charset="77"/>
                </a:endParaRPr>
              </a:p>
              <a:p>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Enc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0" i="1" smtClean="0">
                            <a:solidFill>
                              <a:srgbClr val="0070C0"/>
                            </a:solidFill>
                            <a:latin typeface="Cambria Math" panose="02040503050406030204" pitchFamily="18" charset="0"/>
                          </a:rPr>
                        </m:ctrlPr>
                      </m:sSubSupPr>
                      <m:e>
                        <m:r>
                          <a:rPr lang="en-US" sz="1400" b="0" i="1" smtClean="0">
                            <a:solidFill>
                              <a:srgbClr val="0070C0"/>
                            </a:solidFill>
                            <a:latin typeface="Cambria Math" panose="02040503050406030204" pitchFamily="18" charset="0"/>
                          </a:rPr>
                          <m:t>𝑚</m:t>
                        </m:r>
                      </m:e>
                      <m:sub>
                        <m:r>
                          <m:rPr>
                            <m:sty m:val="p"/>
                          </m:rPr>
                          <a:rPr lang="en-US" sz="1400" b="0" i="0" smtClean="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𝐴</m:t>
                        </m:r>
                      </m:sup>
                    </m:sSubSup>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𝑐</m:t>
                    </m:r>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r>
                  <a:rPr lang="en-US" sz="1400" dirty="0">
                    <a:solidFill>
                      <a:srgbClr val="0070C0"/>
                    </a:solidFill>
                    <a:latin typeface="Montserrat" pitchFamily="2" charset="77"/>
                  </a:rPr>
                  <a:t> </a:t>
                </a: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838039" y="3853482"/>
                <a:ext cx="4467538" cy="1069395"/>
              </a:xfrm>
              <a:prstGeom prst="rect">
                <a:avLst/>
              </a:prstGeom>
              <a:blipFill>
                <a:blip r:embed="rId15"/>
                <a:stretch>
                  <a:fillRect l="-283" t="-1176" b="-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7539898" y="3905185"/>
                <a:ext cx="3765250" cy="1071575"/>
              </a:xfrm>
              <a:prstGeom prst="rect">
                <a:avLst/>
              </a:prstGeom>
              <a:noFill/>
            </p:spPr>
            <p:txBody>
              <a:bodyPr wrap="square" rtlCol="0">
                <a:spAutoFit/>
              </a:bodyPr>
              <a:lstStyle/>
              <a:p>
                <a:pPr algn="r"/>
                <a:r>
                  <a:rPr lang="en-US"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for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a:p>
                <a:pPr algn="r"/>
                <a14:m>
                  <m:oMath xmlns:m="http://schemas.openxmlformats.org/officeDocument/2006/math">
                    <m:r>
                      <a:rPr lang="en-US" sz="1400" i="1" smtClean="0">
                        <a:solidFill>
                          <a:srgbClr val="0070C0"/>
                        </a:solidFill>
                        <a:latin typeface="Cambria Math" panose="02040503050406030204" pitchFamily="18" charset="0"/>
                      </a:rPr>
                      <m:t>𝑐</m:t>
                    </m:r>
                    <m:r>
                      <a:rPr lang="en-US" sz="140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b="0" i="0" dirty="0">
                  <a:solidFill>
                    <a:srgbClr val="0070C0"/>
                  </a:solidFill>
                  <a:latin typeface="Montserrat" pitchFamily="2" charset="77"/>
                </a:endParaRPr>
              </a:p>
              <a:p>
                <a:pPr algn="r"/>
                <a:r>
                  <a:rPr lang="en-US" sz="1400" dirty="0">
                    <a:solidFill>
                      <a:schemeClr val="tx1"/>
                    </a:solidFill>
                    <a:latin typeface="Montserrat" pitchFamily="2" charset="77"/>
                  </a:rPr>
                  <a:t>verify</a:t>
                </a:r>
                <a:r>
                  <a:rPr lang="zh-CN" altLang="en-US" sz="140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b="0" i="1" smtClean="0">
                            <a:solidFill>
                              <a:schemeClr val="tx1"/>
                            </a:solidFill>
                            <a:latin typeface="Cambria Math" panose="02040503050406030204" pitchFamily="18" charset="0"/>
                          </a:rPr>
                          <m:t>𝐴</m:t>
                        </m:r>
                      </m:sup>
                    </m:sSubSup>
                  </m:oMath>
                </a14:m>
                <a:r>
                  <a:rPr lang="zh-CN" altLang="en-US" sz="1400" dirty="0">
                    <a:solidFill>
                      <a:schemeClr val="tx1"/>
                    </a:solidFill>
                    <a:latin typeface="Montserrat" pitchFamily="2" charset="77"/>
                  </a:rPr>
                  <a:t> </a:t>
                </a:r>
                <a:r>
                  <a:rPr lang="en-US" sz="1400" dirty="0">
                    <a:solidFill>
                      <a:schemeClr val="tx1"/>
                    </a:solidFill>
                    <a:latin typeface="Montserrat" pitchFamily="2" charset="77"/>
                  </a:rPr>
                  <a:t>using</a:t>
                </a:r>
                <a:r>
                  <a:rPr lang="zh-CN" altLang="en-US" sz="140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b="0" i="1" smtClean="0">
                            <a:solidFill>
                              <a:schemeClr val="tx1"/>
                            </a:solidFill>
                            <a:latin typeface="Cambria Math" panose="02040503050406030204" pitchFamily="18" charset="0"/>
                          </a:rPr>
                          <m:t>𝐴</m:t>
                        </m:r>
                      </m:sup>
                    </m:sSubSup>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decrypt </a:t>
                </a:r>
                <a14:m>
                  <m:oMath xmlns:m="http://schemas.openxmlformats.org/officeDocument/2006/math">
                    <m:r>
                      <a:rPr lang="en-US" sz="1400" i="1">
                        <a:solidFill>
                          <a:schemeClr val="tx1"/>
                        </a:solidFill>
                        <a:latin typeface="Cambria Math" panose="02040503050406030204" pitchFamily="18" charset="0"/>
                      </a:rPr>
                      <m:t>𝑐</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𝐴</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7539898" y="3905185"/>
                <a:ext cx="3765250" cy="1071575"/>
              </a:xfrm>
              <a:prstGeom prst="rect">
                <a:avLst/>
              </a:prstGeom>
              <a:blipFill>
                <a:blip r:embed="rId16"/>
                <a:stretch>
                  <a:fillRect t="-1176" b="-235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537E698-0A31-6EE8-B05B-F2254C7A2E18}"/>
              </a:ext>
            </a:extLst>
          </p:cNvPr>
          <p:cNvSpPr txBox="1"/>
          <p:nvPr/>
        </p:nvSpPr>
        <p:spPr>
          <a:xfrm>
            <a:off x="1838039" y="1494338"/>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sp>
        <p:nvSpPr>
          <p:cNvPr id="5" name="TextBox 4">
            <a:extLst>
              <a:ext uri="{FF2B5EF4-FFF2-40B4-BE49-F238E27FC236}">
                <a16:creationId xmlns:a16="http://schemas.microsoft.com/office/drawing/2014/main" id="{00936203-5C36-D259-5D3B-7DAFB3CDAE0D}"/>
              </a:ext>
            </a:extLst>
          </p:cNvPr>
          <p:cNvSpPr txBox="1"/>
          <p:nvPr/>
        </p:nvSpPr>
        <p:spPr>
          <a:xfrm>
            <a:off x="7811772" y="1487328"/>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p:grpSp>
        <p:nvGrpSpPr>
          <p:cNvPr id="6" name="Group 5">
            <a:extLst>
              <a:ext uri="{FF2B5EF4-FFF2-40B4-BE49-F238E27FC236}">
                <a16:creationId xmlns:a16="http://schemas.microsoft.com/office/drawing/2014/main" id="{26B8BD88-5F52-9854-0A3B-0EED867C9AEC}"/>
              </a:ext>
            </a:extLst>
          </p:cNvPr>
          <p:cNvGrpSpPr/>
          <p:nvPr/>
        </p:nvGrpSpPr>
        <p:grpSpPr>
          <a:xfrm>
            <a:off x="3980467" y="1406076"/>
            <a:ext cx="1271014" cy="347980"/>
            <a:chOff x="4162223" y="1765846"/>
            <a:chExt cx="1271014" cy="347980"/>
          </a:xfrm>
        </p:grpSpPr>
        <p:cxnSp>
          <p:nvCxnSpPr>
            <p:cNvPr id="7" name="Straight Arrow Connector 6">
              <a:extLst>
                <a:ext uri="{FF2B5EF4-FFF2-40B4-BE49-F238E27FC236}">
                  <a16:creationId xmlns:a16="http://schemas.microsoft.com/office/drawing/2014/main" id="{A049A150-DA4A-C09E-9D5A-A1F206C258B2}"/>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F14BC6-362E-F789-4987-444F0D0AF46D}"/>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8" name="TextBox 7">
                  <a:extLst>
                    <a:ext uri="{FF2B5EF4-FFF2-40B4-BE49-F238E27FC236}">
                      <a16:creationId xmlns:a16="http://schemas.microsoft.com/office/drawing/2014/main" id="{10F14BC6-362E-F789-4987-444F0D0AF46D}"/>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7"/>
                  <a:stretch>
                    <a:fillRect/>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5E6F373C-342D-DAED-6C16-DB3F3F6099F6}"/>
              </a:ext>
            </a:extLst>
          </p:cNvPr>
          <p:cNvGrpSpPr/>
          <p:nvPr/>
        </p:nvGrpSpPr>
        <p:grpSpPr>
          <a:xfrm>
            <a:off x="6966647" y="1375567"/>
            <a:ext cx="1271014" cy="347980"/>
            <a:chOff x="4162223" y="1765846"/>
            <a:chExt cx="1271014" cy="347980"/>
          </a:xfrm>
        </p:grpSpPr>
        <p:cxnSp>
          <p:nvCxnSpPr>
            <p:cNvPr id="11" name="Straight Arrow Connector 10">
              <a:extLst>
                <a:ext uri="{FF2B5EF4-FFF2-40B4-BE49-F238E27FC236}">
                  <a16:creationId xmlns:a16="http://schemas.microsoft.com/office/drawing/2014/main" id="{684BFAAC-172E-C043-87C9-95C132C2D11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E64EED2-8102-7FFB-DAA9-A6ECC5BA8566}"/>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oMath>
                    </m:oMathPara>
                  </a14:m>
                  <a:endParaRPr lang="en-US" sz="1400" dirty="0"/>
                </a:p>
              </p:txBody>
            </p:sp>
          </mc:Choice>
          <mc:Fallback xmlns="">
            <p:sp>
              <p:nvSpPr>
                <p:cNvPr id="13" name="TextBox 12">
                  <a:extLst>
                    <a:ext uri="{FF2B5EF4-FFF2-40B4-BE49-F238E27FC236}">
                      <a16:creationId xmlns:a16="http://schemas.microsoft.com/office/drawing/2014/main" id="{EE64EED2-8102-7FFB-DAA9-A6ECC5BA8566}"/>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FA18E7-3A39-FECA-21AA-53F244496C6F}"/>
                  </a:ext>
                </a:extLst>
              </p:cNvPr>
              <p:cNvSpPr txBox="1"/>
              <p:nvPr/>
            </p:nvSpPr>
            <p:spPr>
              <a:xfrm>
                <a:off x="1838039" y="1899668"/>
                <a:ext cx="4090986" cy="307777"/>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r>
                  <a:rPr lang="en-US" sz="1400" b="0" i="0" dirty="0">
                    <a:latin typeface="Montserrat" pitchFamily="2" charset="77"/>
                  </a:rPr>
                  <a:t>, </a:t>
                </a:r>
                <a:r>
                  <a:rPr lang="en-US" sz="1400" b="0" i="0" dirty="0">
                    <a:solidFill>
                      <a:srgbClr val="0070C0"/>
                    </a:solidFill>
                    <a:latin typeface="Montserrat" pitchFamily="2" charset="77"/>
                  </a:rPr>
                  <a:t>password </a:t>
                </a:r>
                <a14:m>
                  <m:oMath xmlns:m="http://schemas.openxmlformats.org/officeDocument/2006/math">
                    <m:r>
                      <a:rPr lang="en-US" sz="1400" i="1">
                        <a:solidFill>
                          <a:srgbClr val="0070C0"/>
                        </a:solidFill>
                        <a:latin typeface="Cambria Math" panose="02040503050406030204" pitchFamily="18" charset="0"/>
                      </a:rPr>
                      <m:t>𝑝</m:t>
                    </m:r>
                    <m:r>
                      <a:rPr lang="en-US" sz="1400" b="0" i="1" smtClean="0">
                        <a:solidFill>
                          <a:srgbClr val="0070C0"/>
                        </a:solidFill>
                        <a:latin typeface="Cambria Math" panose="02040503050406030204" pitchFamily="18" charset="0"/>
                      </a:rPr>
                      <m:t>𝑤</m:t>
                    </m:r>
                  </m:oMath>
                </a14:m>
                <a:endParaRPr lang="en-US" sz="1400" b="0" i="0" dirty="0">
                  <a:latin typeface="Montserrat" pitchFamily="2" charset="77"/>
                </a:endParaRPr>
              </a:p>
            </p:txBody>
          </p:sp>
        </mc:Choice>
        <mc:Fallback xmlns="">
          <p:sp>
            <p:nvSpPr>
              <p:cNvPr id="16" name="TextBox 15">
                <a:extLst>
                  <a:ext uri="{FF2B5EF4-FFF2-40B4-BE49-F238E27FC236}">
                    <a16:creationId xmlns:a16="http://schemas.microsoft.com/office/drawing/2014/main" id="{A2FA18E7-3A39-FECA-21AA-53F244496C6F}"/>
                  </a:ext>
                </a:extLst>
              </p:cNvPr>
              <p:cNvSpPr txBox="1">
                <a:spLocks noRot="1" noChangeAspect="1" noMove="1" noResize="1" noEditPoints="1" noAdjustHandles="1" noChangeArrowheads="1" noChangeShapeType="1" noTextEdit="1"/>
              </p:cNvSpPr>
              <p:nvPr/>
            </p:nvSpPr>
            <p:spPr>
              <a:xfrm>
                <a:off x="1838039" y="1899668"/>
                <a:ext cx="4090986" cy="307777"/>
              </a:xfrm>
              <a:prstGeom prst="rect">
                <a:avLst/>
              </a:prstGeom>
              <a:blipFill>
                <a:blip r:embed="rId19"/>
                <a:stretch>
                  <a:fillRect l="-309" t="-4000" b="-20000"/>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290DF402-A9EA-7033-CDB6-981DA3E618A1}"/>
              </a:ext>
            </a:extLst>
          </p:cNvPr>
          <p:cNvGrpSpPr/>
          <p:nvPr/>
        </p:nvGrpSpPr>
        <p:grpSpPr>
          <a:xfrm>
            <a:off x="3911140" y="2391400"/>
            <a:ext cx="4369718" cy="307777"/>
            <a:chOff x="4162223" y="2617834"/>
            <a:chExt cx="1271014" cy="307777"/>
          </a:xfrm>
        </p:grpSpPr>
        <p:cxnSp>
          <p:nvCxnSpPr>
            <p:cNvPr id="26" name="Straight Arrow Connector 25">
              <a:extLst>
                <a:ext uri="{FF2B5EF4-FFF2-40B4-BE49-F238E27FC236}">
                  <a16:creationId xmlns:a16="http://schemas.microsoft.com/office/drawing/2014/main" id="{47DA50CD-8119-07D6-72AF-72DD1D2C036F}"/>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F5D85E8-41AB-E715-C76B-B2EAB6B6A9CB}"/>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solidFill>
                            <a:srgbClr val="0070C0"/>
                          </a:solidFill>
                          <a:latin typeface="Cambria Math" panose="02040503050406030204" pitchFamily="18" charset="0"/>
                        </a:rPr>
                        <m:t>𝑝𝑤</m:t>
                      </m:r>
                    </m:oMath>
                  </a14:m>
                  <a:r>
                    <a:rPr lang="en-US" sz="1400" dirty="0"/>
                    <a:t> (out-of-band)</a:t>
                  </a:r>
                </a:p>
              </p:txBody>
            </p:sp>
          </mc:Choice>
          <mc:Fallback xmlns="">
            <p:sp>
              <p:nvSpPr>
                <p:cNvPr id="30" name="TextBox 29">
                  <a:extLst>
                    <a:ext uri="{FF2B5EF4-FFF2-40B4-BE49-F238E27FC236}">
                      <a16:creationId xmlns:a16="http://schemas.microsoft.com/office/drawing/2014/main" id="{5F5D85E8-41AB-E715-C76B-B2EAB6B6A9CB}"/>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20"/>
                  <a:stretch>
                    <a:fillRect t="-4000" b="-2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F42DD3E-4AAE-5193-D694-89402329CA3D}"/>
                  </a:ext>
                </a:extLst>
              </p:cNvPr>
              <p:cNvSpPr txBox="1"/>
              <p:nvPr/>
            </p:nvSpPr>
            <p:spPr>
              <a:xfrm>
                <a:off x="5195336" y="2161816"/>
                <a:ext cx="1802810" cy="314702"/>
              </a:xfrm>
              <a:prstGeom prst="rect">
                <a:avLst/>
              </a:prstGeom>
              <a:noFill/>
            </p:spPr>
            <p:txBody>
              <a:bodyPr wrap="square" rtlCol="0">
                <a:spAutoFit/>
              </a:bodyPr>
              <a:lstStyle/>
              <a:p>
                <a:pPr algn="ctr"/>
                <a:r>
                  <a:rPr lang="en-US" sz="1400" b="0" i="0" strike="sngStrike" dirty="0">
                    <a:solidFill>
                      <a:srgbClr val="FF0000"/>
                    </a:solidFill>
                    <a:latin typeface="Montserrat" pitchFamily="2" charset="77"/>
                  </a:rPr>
                  <a:t>store </a:t>
                </a:r>
                <a14:m>
                  <m:oMath xmlns:m="http://schemas.openxmlformats.org/officeDocument/2006/math">
                    <m:r>
                      <a:rPr lang="en-US" sz="1400" b="0" i="1" strike="sngStrike" smtClean="0">
                        <a:solidFill>
                          <a:srgbClr val="FF0000"/>
                        </a:solidFill>
                        <a:latin typeface="Cambria Math" panose="02040503050406030204" pitchFamily="18" charset="0"/>
                      </a:rPr>
                      <m:t>𝑝</m:t>
                    </m:r>
                    <m:sSup>
                      <m:sSupPr>
                        <m:ctrlPr>
                          <a:rPr lang="en-US" sz="1400" b="0" i="1" strike="sngStrike" smtClean="0">
                            <a:solidFill>
                              <a:srgbClr val="FF0000"/>
                            </a:solidFill>
                            <a:latin typeface="Cambria Math" panose="02040503050406030204" pitchFamily="18" charset="0"/>
                          </a:rPr>
                        </m:ctrlPr>
                      </m:sSupPr>
                      <m:e>
                        <m:r>
                          <a:rPr lang="en-US" sz="1400" b="0" i="1" strike="sngStrike" smtClean="0">
                            <a:solidFill>
                              <a:srgbClr val="FF0000"/>
                            </a:solidFill>
                            <a:latin typeface="Cambria Math" panose="02040503050406030204" pitchFamily="18" charset="0"/>
                          </a:rPr>
                          <m:t>𝑐</m:t>
                        </m:r>
                      </m:e>
                      <m:sup>
                        <m:r>
                          <a:rPr lang="en-US" sz="1400" b="0" i="1" strike="sngStrike" smtClean="0">
                            <a:solidFill>
                              <a:srgbClr val="FF0000"/>
                            </a:solidFill>
                            <a:latin typeface="Cambria Math" panose="02040503050406030204" pitchFamily="18" charset="0"/>
                          </a:rPr>
                          <m:t>𝑔𝑖𝑑</m:t>
                        </m:r>
                      </m:sup>
                    </m:sSup>
                  </m:oMath>
                </a14:m>
                <a:r>
                  <a:rPr lang="en-US" sz="1400" b="0" i="0" strike="sngStrike" dirty="0">
                    <a:solidFill>
                      <a:srgbClr val="FF0000"/>
                    </a:solidFill>
                    <a:latin typeface="Montserrat" pitchFamily="2" charset="77"/>
                  </a:rPr>
                  <a:t> </a:t>
                </a:r>
              </a:p>
            </p:txBody>
          </p:sp>
        </mc:Choice>
        <mc:Fallback xmlns="">
          <p:sp>
            <p:nvSpPr>
              <p:cNvPr id="31" name="TextBox 30">
                <a:extLst>
                  <a:ext uri="{FF2B5EF4-FFF2-40B4-BE49-F238E27FC236}">
                    <a16:creationId xmlns:a16="http://schemas.microsoft.com/office/drawing/2014/main" id="{EF42DD3E-4AAE-5193-D694-89402329CA3D}"/>
                  </a:ext>
                </a:extLst>
              </p:cNvPr>
              <p:cNvSpPr txBox="1">
                <a:spLocks noRot="1" noChangeAspect="1" noMove="1" noResize="1" noEditPoints="1" noAdjustHandles="1" noChangeArrowheads="1" noChangeShapeType="1" noTextEdit="1"/>
              </p:cNvSpPr>
              <p:nvPr/>
            </p:nvSpPr>
            <p:spPr>
              <a:xfrm>
                <a:off x="5195336" y="2161816"/>
                <a:ext cx="1802810" cy="314702"/>
              </a:xfrm>
              <a:prstGeom prst="rect">
                <a:avLst/>
              </a:prstGeom>
              <a:blipFill>
                <a:blip r:embed="rId21"/>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1E79D12-DA5D-C261-8015-99B549A13C42}"/>
                  </a:ext>
                </a:extLst>
              </p:cNvPr>
              <p:cNvSpPr txBox="1"/>
              <p:nvPr/>
            </p:nvSpPr>
            <p:spPr>
              <a:xfrm>
                <a:off x="6868403" y="1893097"/>
                <a:ext cx="4436745" cy="307777"/>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r>
                  <a:rPr lang="en-US" sz="1400" dirty="0">
                    <a:latin typeface="Montserrat" pitchFamily="2" charset="77"/>
                  </a:rPr>
                  <a:t>, </a:t>
                </a:r>
                <a:r>
                  <a:rPr lang="en-US" sz="1400" dirty="0">
                    <a:solidFill>
                      <a:srgbClr val="0070C0"/>
                    </a:solidFill>
                    <a:latin typeface="Montserrat" pitchFamily="2" charset="77"/>
                  </a:rPr>
                  <a:t>password </a:t>
                </a:r>
                <a14:m>
                  <m:oMath xmlns:m="http://schemas.openxmlformats.org/officeDocument/2006/math">
                    <m:r>
                      <a:rPr lang="en-US" sz="1400" i="1">
                        <a:solidFill>
                          <a:srgbClr val="0070C0"/>
                        </a:solidFill>
                        <a:latin typeface="Cambria Math" panose="02040503050406030204" pitchFamily="18" charset="0"/>
                      </a:rPr>
                      <m:t>𝑝𝑤</m:t>
                    </m:r>
                  </m:oMath>
                </a14:m>
                <a:endParaRPr lang="en-US" sz="1400" dirty="0">
                  <a:latin typeface="Montserrat" pitchFamily="2" charset="77"/>
                </a:endParaRPr>
              </a:p>
            </p:txBody>
          </p:sp>
        </mc:Choice>
        <mc:Fallback xmlns="">
          <p:sp>
            <p:nvSpPr>
              <p:cNvPr id="32" name="TextBox 31">
                <a:extLst>
                  <a:ext uri="{FF2B5EF4-FFF2-40B4-BE49-F238E27FC236}">
                    <a16:creationId xmlns:a16="http://schemas.microsoft.com/office/drawing/2014/main" id="{81E79D12-DA5D-C261-8015-99B549A13C42}"/>
                  </a:ext>
                </a:extLst>
              </p:cNvPr>
              <p:cNvSpPr txBox="1">
                <a:spLocks noRot="1" noChangeAspect="1" noMove="1" noResize="1" noEditPoints="1" noAdjustHandles="1" noChangeArrowheads="1" noChangeShapeType="1" noTextEdit="1"/>
              </p:cNvSpPr>
              <p:nvPr/>
            </p:nvSpPr>
            <p:spPr>
              <a:xfrm>
                <a:off x="6868403" y="1893097"/>
                <a:ext cx="4436745" cy="307777"/>
              </a:xfrm>
              <a:prstGeom prst="rect">
                <a:avLst/>
              </a:prstGeom>
              <a:blipFill>
                <a:blip r:embed="rId22"/>
                <a:stretch>
                  <a:fillRect t="-4000" b="-16000"/>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F3CFF3E-29AD-B6B0-1D23-4A88FA8C500E}"/>
              </a:ext>
            </a:extLst>
          </p:cNvPr>
          <p:cNvGrpSpPr/>
          <p:nvPr/>
        </p:nvGrpSpPr>
        <p:grpSpPr>
          <a:xfrm>
            <a:off x="3980467" y="2114652"/>
            <a:ext cx="1271014" cy="307777"/>
            <a:chOff x="4162223" y="2693993"/>
            <a:chExt cx="1271014" cy="307777"/>
          </a:xfrm>
        </p:grpSpPr>
        <p:cxnSp>
          <p:nvCxnSpPr>
            <p:cNvPr id="34" name="Straight Arrow Connector 33">
              <a:extLst>
                <a:ext uri="{FF2B5EF4-FFF2-40B4-BE49-F238E27FC236}">
                  <a16:creationId xmlns:a16="http://schemas.microsoft.com/office/drawing/2014/main" id="{213E3F9F-10B8-5575-037B-20EE65B9D805}"/>
                </a:ext>
              </a:extLst>
            </p:cNvPr>
            <p:cNvCxnSpPr/>
            <p:nvPr/>
          </p:nvCxnSpPr>
          <p:spPr>
            <a:xfrm>
              <a:off x="4162223" y="2963093"/>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BAED96-F15A-216B-CF58-2061CB9DF3F5}"/>
                    </a:ext>
                  </a:extLst>
                </p:cNvPr>
                <p:cNvSpPr txBox="1"/>
                <p:nvPr/>
              </p:nvSpPr>
              <p:spPr>
                <a:xfrm>
                  <a:off x="4355021" y="2693993"/>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trike="sngStrike" smtClean="0">
                            <a:solidFill>
                              <a:srgbClr val="FF0000"/>
                            </a:solidFill>
                            <a:latin typeface="Cambria Math" panose="02040503050406030204" pitchFamily="18" charset="0"/>
                          </a:rPr>
                          <m:t>, </m:t>
                        </m:r>
                        <m:r>
                          <a:rPr lang="en-US" sz="1400" b="0" i="1" strike="sngStrike" smtClean="0">
                            <a:solidFill>
                              <a:srgbClr val="FF0000"/>
                            </a:solidFill>
                            <a:latin typeface="Cambria Math" panose="02040503050406030204" pitchFamily="18" charset="0"/>
                          </a:rPr>
                          <m:t>𝑝𝑐</m:t>
                        </m:r>
                      </m:oMath>
                    </m:oMathPara>
                  </a14:m>
                  <a:endParaRPr lang="en-US" sz="1400" strike="sngStrike" dirty="0"/>
                </a:p>
              </p:txBody>
            </p:sp>
          </mc:Choice>
          <mc:Fallback xmlns="">
            <p:sp>
              <p:nvSpPr>
                <p:cNvPr id="38" name="TextBox 37">
                  <a:extLst>
                    <a:ext uri="{FF2B5EF4-FFF2-40B4-BE49-F238E27FC236}">
                      <a16:creationId xmlns:a16="http://schemas.microsoft.com/office/drawing/2014/main" id="{B0BAED96-F15A-216B-CF58-2061CB9DF3F5}"/>
                    </a:ext>
                  </a:extLst>
                </p:cNvPr>
                <p:cNvSpPr txBox="1">
                  <a:spLocks noRot="1" noChangeAspect="1" noMove="1" noResize="1" noEditPoints="1" noAdjustHandles="1" noChangeArrowheads="1" noChangeShapeType="1" noTextEdit="1"/>
                </p:cNvSpPr>
                <p:nvPr/>
              </p:nvSpPr>
              <p:spPr>
                <a:xfrm>
                  <a:off x="4355021" y="2693993"/>
                  <a:ext cx="885418" cy="307777"/>
                </a:xfrm>
                <a:prstGeom prst="rect">
                  <a:avLst/>
                </a:prstGeom>
                <a:blipFill>
                  <a:blip r:embed="rId23"/>
                  <a:stretch>
                    <a:fillRect b="-8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A0BE5C3-92C7-45C5-3983-B15BBA6C508B}"/>
                  </a:ext>
                </a:extLst>
              </p:cNvPr>
              <p:cNvSpPr txBox="1"/>
              <p:nvPr/>
            </p:nvSpPr>
            <p:spPr>
              <a:xfrm>
                <a:off x="1838039" y="2807341"/>
                <a:ext cx="4467538" cy="307777"/>
              </a:xfrm>
              <a:prstGeom prst="rect">
                <a:avLst/>
              </a:prstGeom>
              <a:noFill/>
            </p:spPr>
            <p:txBody>
              <a:bodyPr wrap="square" rtlCol="0">
                <a:spAutoFit/>
              </a:bodyPr>
              <a:lstStyle/>
              <a:p>
                <a:r>
                  <a:rPr lang="en-US" sz="1400" dirty="0">
                    <a:latin typeface="Montserrat" pitchFamily="2" charset="77"/>
                  </a:rPr>
                  <a:t>generate per-group state, 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2" name="TextBox 41">
                <a:extLst>
                  <a:ext uri="{FF2B5EF4-FFF2-40B4-BE49-F238E27FC236}">
                    <a16:creationId xmlns:a16="http://schemas.microsoft.com/office/drawing/2014/main" id="{3A0BE5C3-92C7-45C5-3983-B15BBA6C508B}"/>
                  </a:ext>
                </a:extLst>
              </p:cNvPr>
              <p:cNvSpPr txBox="1">
                <a:spLocks noRot="1" noChangeAspect="1" noMove="1" noResize="1" noEditPoints="1" noAdjustHandles="1" noChangeArrowheads="1" noChangeShapeType="1" noTextEdit="1"/>
              </p:cNvSpPr>
              <p:nvPr/>
            </p:nvSpPr>
            <p:spPr>
              <a:xfrm>
                <a:off x="1838039" y="2807341"/>
                <a:ext cx="4467538" cy="307777"/>
              </a:xfrm>
              <a:prstGeom prst="rect">
                <a:avLst/>
              </a:prstGeom>
              <a:blipFill>
                <a:blip r:embed="rId24"/>
                <a:stretch>
                  <a:fillRect l="-283" t="-4000" b="-16000"/>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C0E28663-BE14-5004-E960-5420FBC4BFE1}"/>
              </a:ext>
            </a:extLst>
          </p:cNvPr>
          <p:cNvGrpSpPr/>
          <p:nvPr/>
        </p:nvGrpSpPr>
        <p:grpSpPr>
          <a:xfrm>
            <a:off x="3980466" y="3153859"/>
            <a:ext cx="1274035" cy="344838"/>
            <a:chOff x="4159202" y="2617834"/>
            <a:chExt cx="1274035" cy="344838"/>
          </a:xfrm>
        </p:grpSpPr>
        <p:cxnSp>
          <p:nvCxnSpPr>
            <p:cNvPr id="44" name="Straight Arrow Connector 43">
              <a:extLst>
                <a:ext uri="{FF2B5EF4-FFF2-40B4-BE49-F238E27FC236}">
                  <a16:creationId xmlns:a16="http://schemas.microsoft.com/office/drawing/2014/main" id="{08CC1178-A81E-AD46-C9DD-71156DF288B1}"/>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2BAE617-5763-7D40-2D4E-1F12C8E01F49}"/>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5" name="TextBox 44">
                  <a:extLst>
                    <a:ext uri="{FF2B5EF4-FFF2-40B4-BE49-F238E27FC236}">
                      <a16:creationId xmlns:a16="http://schemas.microsoft.com/office/drawing/2014/main" id="{A2BAE617-5763-7D40-2D4E-1F12C8E01F49}"/>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25"/>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A3E3E6B-B2CE-3146-742F-4E764286B5BE}"/>
                  </a:ext>
                </a:extLst>
              </p:cNvPr>
              <p:cNvSpPr txBox="1"/>
              <p:nvPr/>
            </p:nvSpPr>
            <p:spPr>
              <a:xfrm>
                <a:off x="5194594" y="3146727"/>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DA3E3E6B-B2CE-3146-742F-4E764286B5BE}"/>
                  </a:ext>
                </a:extLst>
              </p:cNvPr>
              <p:cNvSpPr txBox="1">
                <a:spLocks noRot="1" noChangeAspect="1" noMove="1" noResize="1" noEditPoints="1" noAdjustHandles="1" noChangeArrowheads="1" noChangeShapeType="1" noTextEdit="1"/>
              </p:cNvSpPr>
              <p:nvPr/>
            </p:nvSpPr>
            <p:spPr>
              <a:xfrm>
                <a:off x="5194594" y="3146727"/>
                <a:ext cx="1802810" cy="314702"/>
              </a:xfrm>
              <a:prstGeom prst="rect">
                <a:avLst/>
              </a:prstGeom>
              <a:blipFill>
                <a:blip r:embed="rId26"/>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BCB7B5-0B3D-D340-B09A-91E78D3274D4}"/>
                  </a:ext>
                </a:extLst>
              </p:cNvPr>
              <p:cNvSpPr txBox="1"/>
              <p:nvPr/>
            </p:nvSpPr>
            <p:spPr>
              <a:xfrm>
                <a:off x="6868403" y="2810167"/>
                <a:ext cx="4436745" cy="307777"/>
              </a:xfrm>
              <a:prstGeom prst="rect">
                <a:avLst/>
              </a:prstGeom>
              <a:noFill/>
            </p:spPr>
            <p:txBody>
              <a:bodyPr wrap="square" rtlCol="0">
                <a:spAutoFit/>
              </a:bodyPr>
              <a:lstStyle/>
              <a:p>
                <a:pPr algn="r"/>
                <a:r>
                  <a:rPr lang="en-US" sz="1400" dirty="0">
                    <a:solidFill>
                      <a:schemeClr val="tx1"/>
                    </a:solidFill>
                    <a:latin typeface="Montserrat" pitchFamily="2" charset="77"/>
                  </a:rPr>
                  <a:t>generate per-group state</a:t>
                </a:r>
                <a:r>
                  <a:rPr lang="en-US" sz="1400" dirty="0">
                    <a:solidFill>
                      <a:srgbClr val="0070C0"/>
                    </a:solidFill>
                    <a:latin typeface="Montserrat" pitchFamily="2" charset="77"/>
                  </a:rPr>
                  <a:t>, 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dirty="0">
                  <a:solidFill>
                    <a:schemeClr val="tx1"/>
                  </a:solidFill>
                  <a:latin typeface="Montserrat" pitchFamily="2" charset="77"/>
                </a:endParaRPr>
              </a:p>
            </p:txBody>
          </p:sp>
        </mc:Choice>
        <mc:Fallback xmlns="">
          <p:sp>
            <p:nvSpPr>
              <p:cNvPr id="47" name="TextBox 46">
                <a:extLst>
                  <a:ext uri="{FF2B5EF4-FFF2-40B4-BE49-F238E27FC236}">
                    <a16:creationId xmlns:a16="http://schemas.microsoft.com/office/drawing/2014/main" id="{A3BCB7B5-0B3D-D340-B09A-91E78D3274D4}"/>
                  </a:ext>
                </a:extLst>
              </p:cNvPr>
              <p:cNvSpPr txBox="1">
                <a:spLocks noRot="1" noChangeAspect="1" noMove="1" noResize="1" noEditPoints="1" noAdjustHandles="1" noChangeArrowheads="1" noChangeShapeType="1" noTextEdit="1"/>
              </p:cNvSpPr>
              <p:nvPr/>
            </p:nvSpPr>
            <p:spPr>
              <a:xfrm>
                <a:off x="6868403" y="2810167"/>
                <a:ext cx="4436745" cy="307777"/>
              </a:xfrm>
              <a:prstGeom prst="rect">
                <a:avLst/>
              </a:prstGeom>
              <a:blipFill>
                <a:blip r:embed="rId27"/>
                <a:stretch>
                  <a:fillRect t="-4000" b="-16000"/>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23E10101-CC9F-EF6D-2755-B319D6D4771F}"/>
              </a:ext>
            </a:extLst>
          </p:cNvPr>
          <p:cNvGrpSpPr/>
          <p:nvPr/>
        </p:nvGrpSpPr>
        <p:grpSpPr>
          <a:xfrm>
            <a:off x="6935888" y="3136596"/>
            <a:ext cx="1274035" cy="343748"/>
            <a:chOff x="4159202" y="2617834"/>
            <a:chExt cx="1274035" cy="343748"/>
          </a:xfrm>
        </p:grpSpPr>
        <p:cxnSp>
          <p:nvCxnSpPr>
            <p:cNvPr id="58" name="Straight Arrow Connector 57">
              <a:extLst>
                <a:ext uri="{FF2B5EF4-FFF2-40B4-BE49-F238E27FC236}">
                  <a16:creationId xmlns:a16="http://schemas.microsoft.com/office/drawing/2014/main" id="{360EE64C-6ECD-0DC2-B297-FD9671F2B047}"/>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DBF4AEA-76B1-AEAF-C68C-2D9E1FDF914E}"/>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𝑔𝑖𝑑</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𝑝𝑐</m:t>
                        </m:r>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b="0" i="1" smtClean="0">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r>
                          <a:rPr lang="en-U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59" name="TextBox 58">
                  <a:extLst>
                    <a:ext uri="{FF2B5EF4-FFF2-40B4-BE49-F238E27FC236}">
                      <a16:creationId xmlns:a16="http://schemas.microsoft.com/office/drawing/2014/main" id="{5DBF4AEA-76B1-AEAF-C68C-2D9E1FDF914E}"/>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8"/>
                  <a:stretch>
                    <a:fillRect r="-36634"/>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55E0CDF8-A66A-E528-455C-425903FFC636}"/>
              </a:ext>
            </a:extLst>
          </p:cNvPr>
          <p:cNvGrpSpPr/>
          <p:nvPr/>
        </p:nvGrpSpPr>
        <p:grpSpPr>
          <a:xfrm>
            <a:off x="3788870" y="3530214"/>
            <a:ext cx="1456502" cy="346890"/>
            <a:chOff x="3976735" y="2617834"/>
            <a:chExt cx="1456502" cy="346890"/>
          </a:xfrm>
        </p:grpSpPr>
        <p:cxnSp>
          <p:nvCxnSpPr>
            <p:cNvPr id="61" name="Straight Arrow Connector 60">
              <a:extLst>
                <a:ext uri="{FF2B5EF4-FFF2-40B4-BE49-F238E27FC236}">
                  <a16:creationId xmlns:a16="http://schemas.microsoft.com/office/drawing/2014/main" id="{CEC5B63E-EA35-CC7A-CEFB-34472624CC72}"/>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9C0D07AC-2739-AB59-D931-C5ED40DB2113}"/>
                    </a:ext>
                  </a:extLst>
                </p:cNvPr>
                <p:cNvSpPr txBox="1"/>
                <p:nvPr/>
              </p:nvSpPr>
              <p:spPr>
                <a:xfrm>
                  <a:off x="3976735"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chemeClr val="tx1"/>
                    </a:solidFill>
                  </a:endParaRPr>
                </a:p>
              </p:txBody>
            </p:sp>
          </mc:Choice>
          <mc:Fallback xmlns="">
            <p:sp>
              <p:nvSpPr>
                <p:cNvPr id="62" name="TextBox 61">
                  <a:extLst>
                    <a:ext uri="{FF2B5EF4-FFF2-40B4-BE49-F238E27FC236}">
                      <a16:creationId xmlns:a16="http://schemas.microsoft.com/office/drawing/2014/main" id="{9C0D07AC-2739-AB59-D931-C5ED40DB2113}"/>
                    </a:ext>
                  </a:extLst>
                </p:cNvPr>
                <p:cNvSpPr txBox="1">
                  <a:spLocks noRot="1" noChangeAspect="1" noMove="1" noResize="1" noEditPoints="1" noAdjustHandles="1" noChangeArrowheads="1" noChangeShapeType="1" noTextEdit="1"/>
                </p:cNvSpPr>
                <p:nvPr/>
              </p:nvSpPr>
              <p:spPr>
                <a:xfrm>
                  <a:off x="3976735" y="2617834"/>
                  <a:ext cx="1271015" cy="346890"/>
                </a:xfrm>
                <a:prstGeom prst="rect">
                  <a:avLst/>
                </a:prstGeom>
                <a:blipFill>
                  <a:blip r:embed="rId29"/>
                  <a:stretch>
                    <a:fillRect r="-32673"/>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5E563F20-CD91-AB88-B09D-2A2ED10F2CB5}"/>
              </a:ext>
            </a:extLst>
          </p:cNvPr>
          <p:cNvGrpSpPr/>
          <p:nvPr/>
        </p:nvGrpSpPr>
        <p:grpSpPr>
          <a:xfrm>
            <a:off x="6932868" y="3533079"/>
            <a:ext cx="1274035" cy="347980"/>
            <a:chOff x="4159202" y="2617834"/>
            <a:chExt cx="1274035" cy="347980"/>
          </a:xfrm>
        </p:grpSpPr>
        <p:cxnSp>
          <p:nvCxnSpPr>
            <p:cNvPr id="71" name="Straight Arrow Connector 70">
              <a:extLst>
                <a:ext uri="{FF2B5EF4-FFF2-40B4-BE49-F238E27FC236}">
                  <a16:creationId xmlns:a16="http://schemas.microsoft.com/office/drawing/2014/main" id="{AE481B4A-0345-CA9C-20A6-09BE6234BC12}"/>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BDE6237-294D-8B4F-ADC2-59D14CE8593B}"/>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9BDE6237-294D-8B4F-ADC2-59D14CE8593B}"/>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3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901C90C-5584-855A-2119-A10E40DFF69C}"/>
                  </a:ext>
                </a:extLst>
              </p:cNvPr>
              <p:cNvSpPr txBox="1"/>
              <p:nvPr/>
            </p:nvSpPr>
            <p:spPr>
              <a:xfrm>
                <a:off x="1838039" y="5285129"/>
                <a:ext cx="3546550" cy="814838"/>
              </a:xfrm>
              <a:prstGeom prst="rect">
                <a:avLst/>
              </a:prstGeom>
              <a:noFill/>
            </p:spPr>
            <p:txBody>
              <a:bodyPr wrap="square" rtlCol="0">
                <a:spAutoFit/>
              </a:bodyPr>
              <a:lstStyle/>
              <a:p>
                <a:r>
                  <a:rPr lang="en-US" sz="1400" dirty="0">
                    <a:solidFill>
                      <a:schemeClr val="tx1"/>
                    </a:solidFill>
                    <a:latin typeface="Montserrat" pitchFamily="2" charset="77"/>
                  </a:rPr>
                  <a:t>sample new group key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a:p>
                <a:r>
                  <a:rPr lang="en-US" sz="1400" dirty="0">
                    <a:solidFill>
                      <a:schemeClr val="tx1"/>
                    </a:solidFill>
                    <a:latin typeface="Montserrat" pitchFamily="2" charset="77"/>
                  </a:rPr>
                  <a:t>encrypt </a:t>
                </a:r>
                <a14:m>
                  <m:oMath xmlns:m="http://schemas.openxmlformats.org/officeDocument/2006/math">
                    <m:r>
                      <a:rPr lang="en-US" sz="1400" i="1">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𝑐</m:t>
                    </m:r>
                  </m:oMath>
                </a14:m>
                <a:endParaRPr lang="en-US" sz="1400" dirty="0">
                  <a:solidFill>
                    <a:schemeClr val="tx1"/>
                  </a:solidFill>
                  <a:latin typeface="Montserrat" pitchFamily="2" charset="77"/>
                </a:endParaRPr>
              </a:p>
              <a:p>
                <a14:m>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Enc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𝐴</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oMath>
                </a14:m>
                <a:r>
                  <a:rPr lang="en-US" sz="1400" dirty="0">
                    <a:solidFill>
                      <a:srgbClr val="0070C0"/>
                    </a:solidFill>
                    <a:latin typeface="Montserrat" pitchFamily="2" charset="77"/>
                  </a:rPr>
                  <a:t> </a:t>
                </a:r>
              </a:p>
            </p:txBody>
          </p:sp>
        </mc:Choice>
        <mc:Fallback xmlns="">
          <p:sp>
            <p:nvSpPr>
              <p:cNvPr id="76" name="TextBox 75">
                <a:extLst>
                  <a:ext uri="{FF2B5EF4-FFF2-40B4-BE49-F238E27FC236}">
                    <a16:creationId xmlns:a16="http://schemas.microsoft.com/office/drawing/2014/main" id="{9901C90C-5584-855A-2119-A10E40DFF69C}"/>
                  </a:ext>
                </a:extLst>
              </p:cNvPr>
              <p:cNvSpPr txBox="1">
                <a:spLocks noRot="1" noChangeAspect="1" noMove="1" noResize="1" noEditPoints="1" noAdjustHandles="1" noChangeArrowheads="1" noChangeShapeType="1" noTextEdit="1"/>
              </p:cNvSpPr>
              <p:nvPr/>
            </p:nvSpPr>
            <p:spPr>
              <a:xfrm>
                <a:off x="1838039" y="5285129"/>
                <a:ext cx="3546550" cy="814838"/>
              </a:xfrm>
              <a:prstGeom prst="rect">
                <a:avLst/>
              </a:prstGeom>
              <a:blipFill>
                <a:blip r:embed="rId31"/>
                <a:stretch>
                  <a:fillRect l="-357" t="-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41EAEE0-823D-E043-01DB-AB65B5C206E0}"/>
                  </a:ext>
                </a:extLst>
              </p:cNvPr>
              <p:cNvSpPr txBox="1"/>
              <p:nvPr/>
            </p:nvSpPr>
            <p:spPr>
              <a:xfrm>
                <a:off x="7198519" y="5321069"/>
                <a:ext cx="4106629" cy="815929"/>
              </a:xfrm>
              <a:prstGeom prst="rect">
                <a:avLst/>
              </a:prstGeom>
              <a:noFill/>
            </p:spPr>
            <p:txBody>
              <a:bodyPr wrap="square" rtlCol="0">
                <a:spAutoFit/>
              </a:bodyPr>
              <a:lstStyle/>
              <a:p>
                <a:pPr algn="r"/>
                <a:r>
                  <a:rPr lang="en-US" sz="1400" dirty="0">
                    <a:solidFill>
                      <a:srgbClr val="0070C0"/>
                    </a:solidFill>
                    <a:latin typeface="Montserrat" pitchFamily="2" charset="77"/>
                  </a:rPr>
                  <a:t>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a:p>
                <a:pPr algn="r"/>
                <a:r>
                  <a:rPr lang="en-US" sz="1400" dirty="0">
                    <a:solidFill>
                      <a:schemeClr val="tx1"/>
                    </a:solidFill>
                    <a:latin typeface="Montserrat" pitchFamily="2" charset="77"/>
                  </a:rPr>
                  <a:t>decrypt </a:t>
                </a:r>
                <a14:m>
                  <m:oMath xmlns:m="http://schemas.openxmlformats.org/officeDocument/2006/math">
                    <m:r>
                      <a:rPr lang="en-US" sz="1400" i="1">
                        <a:solidFill>
                          <a:schemeClr val="tx1"/>
                        </a:solidFill>
                        <a:latin typeface="Cambria Math" panose="02040503050406030204" pitchFamily="18" charset="0"/>
                      </a:rPr>
                      <m:t>𝑐</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𝐴</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update </a:t>
                </a:r>
                <a14:m>
                  <m:oMath xmlns:m="http://schemas.openxmlformats.org/officeDocument/2006/math">
                    <m:r>
                      <a:rPr lang="en-US" sz="1400" i="1">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a:t>
                </a:r>
              </a:p>
            </p:txBody>
          </p:sp>
        </mc:Choice>
        <mc:Fallback xmlns="">
          <p:sp>
            <p:nvSpPr>
              <p:cNvPr id="77" name="TextBox 76">
                <a:extLst>
                  <a:ext uri="{FF2B5EF4-FFF2-40B4-BE49-F238E27FC236}">
                    <a16:creationId xmlns:a16="http://schemas.microsoft.com/office/drawing/2014/main" id="{F41EAEE0-823D-E043-01DB-AB65B5C206E0}"/>
                  </a:ext>
                </a:extLst>
              </p:cNvPr>
              <p:cNvSpPr txBox="1">
                <a:spLocks noRot="1" noChangeAspect="1" noMove="1" noResize="1" noEditPoints="1" noAdjustHandles="1" noChangeArrowheads="1" noChangeShapeType="1" noTextEdit="1"/>
              </p:cNvSpPr>
              <p:nvPr/>
            </p:nvSpPr>
            <p:spPr>
              <a:xfrm>
                <a:off x="7198519" y="5321069"/>
                <a:ext cx="4106629" cy="815929"/>
              </a:xfrm>
              <a:prstGeom prst="rect">
                <a:avLst/>
              </a:prstGeom>
              <a:blipFill>
                <a:blip r:embed="rId32"/>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57BD67F-C64D-0312-89F4-CCA4E687182B}"/>
                  </a:ext>
                </a:extLst>
              </p:cNvPr>
              <p:cNvSpPr txBox="1"/>
              <p:nvPr/>
            </p:nvSpPr>
            <p:spPr>
              <a:xfrm>
                <a:off x="1838039" y="6354620"/>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1" name="TextBox 80">
                <a:extLst>
                  <a:ext uri="{FF2B5EF4-FFF2-40B4-BE49-F238E27FC236}">
                    <a16:creationId xmlns:a16="http://schemas.microsoft.com/office/drawing/2014/main" id="{657BD67F-C64D-0312-89F4-CCA4E687182B}"/>
                  </a:ext>
                </a:extLst>
              </p:cNvPr>
              <p:cNvSpPr txBox="1">
                <a:spLocks noRot="1" noChangeAspect="1" noMove="1" noResize="1" noEditPoints="1" noAdjustHandles="1" noChangeArrowheads="1" noChangeShapeType="1" noTextEdit="1"/>
              </p:cNvSpPr>
              <p:nvPr/>
            </p:nvSpPr>
            <p:spPr>
              <a:xfrm>
                <a:off x="1838039" y="6354620"/>
                <a:ext cx="3098428" cy="307777"/>
              </a:xfrm>
              <a:prstGeom prst="rect">
                <a:avLst/>
              </a:prstGeom>
              <a:blipFill>
                <a:blip r:embed="rId33"/>
                <a:stretch>
                  <a:fillRect l="-408" t="-40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4FBCFF5C-7D63-75AB-3847-A309DA47EA42}"/>
                  </a:ext>
                </a:extLst>
              </p:cNvPr>
              <p:cNvSpPr txBox="1"/>
              <p:nvPr/>
            </p:nvSpPr>
            <p:spPr>
              <a:xfrm>
                <a:off x="8094424" y="6354620"/>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5" name="TextBox 84">
                <a:extLst>
                  <a:ext uri="{FF2B5EF4-FFF2-40B4-BE49-F238E27FC236}">
                    <a16:creationId xmlns:a16="http://schemas.microsoft.com/office/drawing/2014/main" id="{4FBCFF5C-7D63-75AB-3847-A309DA47EA42}"/>
                  </a:ext>
                </a:extLst>
              </p:cNvPr>
              <p:cNvSpPr txBox="1">
                <a:spLocks noRot="1" noChangeAspect="1" noMove="1" noResize="1" noEditPoints="1" noAdjustHandles="1" noChangeArrowheads="1" noChangeShapeType="1" noTextEdit="1"/>
              </p:cNvSpPr>
              <p:nvPr/>
            </p:nvSpPr>
            <p:spPr>
              <a:xfrm>
                <a:off x="8094424" y="6354620"/>
                <a:ext cx="3210724" cy="307777"/>
              </a:xfrm>
              <a:prstGeom prst="rect">
                <a:avLst/>
              </a:prstGeom>
              <a:blipFill>
                <a:blip r:embed="rId34"/>
                <a:stretch>
                  <a:fillRect t="-4000" b="-16000"/>
                </a:stretch>
              </a:blipFill>
            </p:spPr>
            <p:txBody>
              <a:bodyPr/>
              <a:lstStyle/>
              <a:p>
                <a:r>
                  <a:rPr lang="en-US">
                    <a:noFill/>
                  </a:rPr>
                  <a:t> </a:t>
                </a:r>
              </a:p>
            </p:txBody>
          </p:sp>
        </mc:Fallback>
      </mc:AlternateContent>
      <p:pic>
        <p:nvPicPr>
          <p:cNvPr id="12" name="Picture 4" descr="American Friends of Tel Aviv University - YouTube">
            <a:extLst>
              <a:ext uri="{FF2B5EF4-FFF2-40B4-BE49-F238E27FC236}">
                <a16:creationId xmlns:a16="http://schemas.microsoft.com/office/drawing/2014/main" id="{4782B4FD-046F-D623-3E0B-1CA5D89AB9B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25" name="Audio 24">
            <a:extLst>
              <a:ext uri="{FF2B5EF4-FFF2-40B4-BE49-F238E27FC236}">
                <a16:creationId xmlns:a16="http://schemas.microsoft.com/office/drawing/2014/main" id="{DD9AFE8E-7A22-8FD8-CB0A-1F2F728739EE}"/>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3119490"/>
      </p:ext>
    </p:extLst>
  </p:cSld>
  <p:clrMapOvr>
    <a:masterClrMapping/>
  </p:clrMapOvr>
  <mc:AlternateContent xmlns:mc="http://schemas.openxmlformats.org/markup-compatibility/2006" xmlns:p14="http://schemas.microsoft.com/office/powerpoint/2010/main">
    <mc:Choice Requires="p14">
      <p:transition spd="slow" p14:dur="2000" advTm="34912"/>
    </mc:Choice>
    <mc:Fallback xmlns="">
      <p:transition spd="slow" advTm="3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3BB-1853-7CD0-D554-361E9BED94DC}"/>
              </a:ext>
            </a:extLst>
          </p:cNvPr>
          <p:cNvSpPr>
            <a:spLocks noGrp="1"/>
          </p:cNvSpPr>
          <p:nvPr>
            <p:ph type="title"/>
          </p:nvPr>
        </p:nvSpPr>
        <p:spPr>
          <a:xfrm>
            <a:off x="1869439" y="180000"/>
            <a:ext cx="9303385" cy="540000"/>
          </a:xfrm>
        </p:spPr>
        <p:txBody>
          <a:bodyPr/>
          <a:lstStyle/>
          <a:p>
            <a:r>
              <a:rPr lang="en-US" dirty="0"/>
              <a:t>References</a:t>
            </a:r>
          </a:p>
        </p:txBody>
      </p:sp>
      <p:sp>
        <p:nvSpPr>
          <p:cNvPr id="4" name="Slide Number Placeholder 3">
            <a:extLst>
              <a:ext uri="{FF2B5EF4-FFF2-40B4-BE49-F238E27FC236}">
                <a16:creationId xmlns:a16="http://schemas.microsoft.com/office/drawing/2014/main" id="{13D65C9B-9F64-D572-3AF4-B2467E166828}"/>
              </a:ext>
            </a:extLst>
          </p:cNvPr>
          <p:cNvSpPr>
            <a:spLocks noGrp="1"/>
          </p:cNvSpPr>
          <p:nvPr>
            <p:ph type="sldNum" sz="quarter" idx="11"/>
          </p:nvPr>
        </p:nvSpPr>
        <p:spPr/>
        <p:txBody>
          <a:bodyPr/>
          <a:lstStyle/>
          <a:p>
            <a:fld id="{52689698-0BB7-BE4D-A8C0-0C9B085F3959}" type="slidenum">
              <a:rPr lang="de-DE" smtClean="0"/>
              <a:pPr/>
              <a:t>48</a:t>
            </a:fld>
            <a:endParaRPr lang="de-DE" dirty="0"/>
          </a:p>
        </p:txBody>
      </p:sp>
      <p:sp>
        <p:nvSpPr>
          <p:cNvPr id="5" name="Text Placeholder 4">
            <a:extLst>
              <a:ext uri="{FF2B5EF4-FFF2-40B4-BE49-F238E27FC236}">
                <a16:creationId xmlns:a16="http://schemas.microsoft.com/office/drawing/2014/main" id="{DE456F90-9C96-D750-6A7C-CAD9998EB4DD}"/>
              </a:ext>
            </a:extLst>
          </p:cNvPr>
          <p:cNvSpPr>
            <a:spLocks noGrp="1"/>
          </p:cNvSpPr>
          <p:nvPr>
            <p:ph type="body" sz="quarter" idx="12"/>
          </p:nvPr>
        </p:nvSpPr>
        <p:spPr>
          <a:xfrm>
            <a:off x="589281" y="1090799"/>
            <a:ext cx="11419840" cy="5326289"/>
          </a:xfrm>
        </p:spPr>
        <p:txBody>
          <a:bodyPr>
            <a:noAutofit/>
          </a:bodyPr>
          <a:lstStyle/>
          <a:p>
            <a:r>
              <a:rPr lang="en-US" sz="1800" dirty="0"/>
              <a:t>[Zoom-WP]: J. Blum et al. “Zoom end-to-end encryption whitepaper”. </a:t>
            </a:r>
            <a:r>
              <a:rPr lang="en-US" sz="1800" dirty="0">
                <a:hlinkClick r:id="rId5"/>
              </a:rPr>
              <a:t>https://github.com/zoom/zoom-e2e-whitepaper</a:t>
            </a:r>
            <a:r>
              <a:rPr lang="en-US" sz="1800" dirty="0"/>
              <a:t> Version 4.0 (Released on 18.11.2022).</a:t>
            </a:r>
          </a:p>
          <a:p>
            <a:r>
              <a:rPr lang="en-GB" sz="1800" dirty="0"/>
              <a:t>[HL19]: B. </a:t>
            </a:r>
            <a:r>
              <a:rPr lang="en-GB" sz="1800" dirty="0" err="1"/>
              <a:t>Haase</a:t>
            </a:r>
            <a:r>
              <a:rPr lang="en-GB" sz="1800" dirty="0"/>
              <a:t> and B. </a:t>
            </a:r>
            <a:r>
              <a:rPr lang="en-GB" sz="1800" dirty="0" err="1"/>
              <a:t>Labrique</a:t>
            </a:r>
            <a:r>
              <a:rPr lang="en-GB" sz="1800" dirty="0"/>
              <a:t>, “</a:t>
            </a:r>
            <a:r>
              <a:rPr lang="en-GB" sz="1800" dirty="0" err="1"/>
              <a:t>AuCPace</a:t>
            </a:r>
            <a:r>
              <a:rPr lang="en-GB" sz="1800" dirty="0"/>
              <a:t>: Efficient verifier-based PAKE protocol tailored for the </a:t>
            </a:r>
            <a:r>
              <a:rPr lang="en-GB" sz="1800" dirty="0" err="1"/>
              <a:t>IIoT</a:t>
            </a:r>
            <a:r>
              <a:rPr lang="en-GB" sz="1800" dirty="0"/>
              <a:t>”. In TCHES 2019.</a:t>
            </a:r>
            <a:endParaRPr lang="en-US" sz="1800" dirty="0"/>
          </a:p>
          <a:p>
            <a:r>
              <a:rPr lang="en-GB" sz="1800" dirty="0"/>
              <a:t>[AP05]: M. Abdalla and D. </a:t>
            </a:r>
            <a:r>
              <a:rPr lang="en-GB" sz="1800" dirty="0" err="1"/>
              <a:t>Pointcheval</a:t>
            </a:r>
            <a:r>
              <a:rPr lang="en-GB" sz="1800" dirty="0"/>
              <a:t>, “Simple password-based encrypted key exchange protocols”. In CT-RSA 2005.</a:t>
            </a:r>
          </a:p>
          <a:p>
            <a:r>
              <a:rPr lang="en-GB" sz="1800" dirty="0"/>
              <a:t>[R02]: P. </a:t>
            </a:r>
            <a:r>
              <a:rPr lang="en-GB" sz="1800" dirty="0" err="1"/>
              <a:t>Rogaway</a:t>
            </a:r>
            <a:r>
              <a:rPr lang="en-GB" sz="1800" dirty="0"/>
              <a:t>. “Authenticated-Encryption with Associated-Data”. In ACM CCS 2002.</a:t>
            </a:r>
          </a:p>
          <a:p>
            <a:r>
              <a:rPr lang="en-US" sz="1800" dirty="0"/>
              <a:t>[CDJZ23]: C. </a:t>
            </a:r>
            <a:r>
              <a:rPr lang="en-US" sz="1800" dirty="0" err="1"/>
              <a:t>Cremers</a:t>
            </a:r>
            <a:r>
              <a:rPr lang="en-US" sz="1800" dirty="0"/>
              <a:t> et al. "Automated Analysis of Protocols that use Authenticated Encryption: How Subtle AEAD Differences can impact Protocol Security." In USENIX Security 2023.</a:t>
            </a:r>
          </a:p>
          <a:p>
            <a:r>
              <a:rPr lang="en-US" sz="1800" dirty="0"/>
              <a:t>[BH22]: M. </a:t>
            </a:r>
            <a:r>
              <a:rPr lang="en-US" sz="1800" dirty="0" err="1"/>
              <a:t>Bellare</a:t>
            </a:r>
            <a:r>
              <a:rPr lang="en-US" sz="1800" dirty="0"/>
              <a:t> and V. Tung Hoang. "Efficient schemes for committing authenticated encryption”. In </a:t>
            </a:r>
            <a:r>
              <a:rPr lang="en-US" sz="1800" dirty="0" err="1"/>
              <a:t>Eurocrypt</a:t>
            </a:r>
            <a:r>
              <a:rPr lang="en-US" sz="1800" dirty="0"/>
              <a:t> 2022.</a:t>
            </a:r>
          </a:p>
          <a:p>
            <a:r>
              <a:rPr lang="en-US" sz="1800" dirty="0"/>
              <a:t>[DJKM23]: Y. </a:t>
            </a:r>
            <a:r>
              <a:rPr lang="en-US" sz="1800" dirty="0" err="1"/>
              <a:t>Dodis</a:t>
            </a:r>
            <a:r>
              <a:rPr lang="en-US" sz="1800" dirty="0"/>
              <a:t> et al., “End-to-End Encrypted Zoom Meetings: Proving Security and Strengthening Liveness”. In </a:t>
            </a:r>
            <a:r>
              <a:rPr lang="en-US" sz="1800" dirty="0" err="1"/>
              <a:t>Eurocrypt</a:t>
            </a:r>
            <a:r>
              <a:rPr lang="en-US" sz="1800" dirty="0"/>
              <a:t> 2023.</a:t>
            </a:r>
          </a:p>
          <a:p>
            <a:r>
              <a:rPr lang="en-US" sz="1800" dirty="0"/>
              <a:t>[AS23]: M. </a:t>
            </a:r>
            <a:r>
              <a:rPr lang="en-US" sz="1800" dirty="0" err="1"/>
              <a:t>Alatawi</a:t>
            </a:r>
            <a:r>
              <a:rPr lang="en-US" sz="1800" dirty="0"/>
              <a:t> and N. Saxena, “VOICE-ZEUS: Impersonating Zoom's E2EE-Protected Static Media and Textual Communications via Simple Voice Manipulations”. </a:t>
            </a:r>
            <a:r>
              <a:rPr lang="en-US" sz="1800" dirty="0" err="1"/>
              <a:t>arXiv</a:t>
            </a:r>
            <a:r>
              <a:rPr lang="en-US" sz="1800" dirty="0"/>
              <a:t> preprint arXiv:2310.13894.</a:t>
            </a:r>
          </a:p>
        </p:txBody>
      </p:sp>
      <p:pic>
        <p:nvPicPr>
          <p:cNvPr id="7" name="Picture 4" descr="American Friends of Tel Aviv University - YouTube">
            <a:extLst>
              <a:ext uri="{FF2B5EF4-FFF2-40B4-BE49-F238E27FC236}">
                <a16:creationId xmlns:a16="http://schemas.microsoft.com/office/drawing/2014/main" id="{2B8494B4-9DD3-79E6-A281-D8713FC9D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F8A57993-53F0-C75E-D9A3-2689C1FE8F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552671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1C07C1D-3736-7DD1-E87E-45148FB987E3}"/>
              </a:ext>
            </a:extLst>
          </p:cNvPr>
          <p:cNvSpPr txBox="1">
            <a:spLocks/>
          </p:cNvSpPr>
          <p:nvPr/>
        </p:nvSpPr>
        <p:spPr>
          <a:xfrm>
            <a:off x="9223094" y="181054"/>
            <a:ext cx="2968906" cy="540000"/>
          </a:xfrm>
          <a:prstGeom prst="rect">
            <a:avLst/>
          </a:prstGeom>
        </p:spPr>
        <p:txBody>
          <a:bodyPr vert="horz" lIns="91440" tIns="0" rIns="91440" bIns="0" rtlCol="0" anchor="ctr">
            <a:normAutofit/>
          </a:bodyPr>
          <a:lst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a:lstStyle>
          <a:p>
            <a:r>
              <a:rPr lang="en-US" sz="2800" dirty="0">
                <a:latin typeface="Montserrat" pitchFamily="2" charset="77"/>
                <a:ea typeface="Microsoft YaHei UI" panose="020B0503020204020204" pitchFamily="34" charset="-122"/>
              </a:rPr>
              <a:t>Advertisement</a:t>
            </a:r>
          </a:p>
        </p:txBody>
      </p:sp>
      <p:sp>
        <p:nvSpPr>
          <p:cNvPr id="13" name="Text Placeholder 5">
            <a:extLst>
              <a:ext uri="{FF2B5EF4-FFF2-40B4-BE49-F238E27FC236}">
                <a16:creationId xmlns:a16="http://schemas.microsoft.com/office/drawing/2014/main" id="{366021D1-A8E3-1661-6665-15AC905DC511}"/>
              </a:ext>
            </a:extLst>
          </p:cNvPr>
          <p:cNvSpPr txBox="1">
            <a:spLocks/>
          </p:cNvSpPr>
          <p:nvPr/>
        </p:nvSpPr>
        <p:spPr>
          <a:xfrm>
            <a:off x="9158352" y="719999"/>
            <a:ext cx="3033648" cy="651601"/>
          </a:xfrm>
          <a:prstGeom prst="rect">
            <a:avLst/>
          </a:prstGeom>
        </p:spPr>
        <p:txBody>
          <a:bodyPr/>
          <a:lst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I am looking for a postdoc position or a short-term research visit</a:t>
            </a:r>
          </a:p>
        </p:txBody>
      </p:sp>
      <p:sp>
        <p:nvSpPr>
          <p:cNvPr id="15" name="TextBox 14">
            <a:extLst>
              <a:ext uri="{FF2B5EF4-FFF2-40B4-BE49-F238E27FC236}">
                <a16:creationId xmlns:a16="http://schemas.microsoft.com/office/drawing/2014/main" id="{517F022F-5379-32CF-77F9-042E6F3BC700}"/>
              </a:ext>
            </a:extLst>
          </p:cNvPr>
          <p:cNvSpPr txBox="1"/>
          <p:nvPr/>
        </p:nvSpPr>
        <p:spPr>
          <a:xfrm>
            <a:off x="9158352" y="4414044"/>
            <a:ext cx="3033647" cy="2339102"/>
          </a:xfrm>
          <a:prstGeom prst="rect">
            <a:avLst/>
          </a:prstGeom>
          <a:noFill/>
        </p:spPr>
        <p:txBody>
          <a:bodyPr wrap="square">
            <a:spAutoFit/>
          </a:bodyPr>
          <a:lstStyle/>
          <a:p>
            <a:r>
              <a:rPr lang="en-US" sz="2000" b="1" i="1" u="sng" dirty="0">
                <a:latin typeface="Montserrat" pitchFamily="2" charset="77"/>
              </a:rPr>
              <a:t>Mang</a:t>
            </a:r>
            <a:r>
              <a:rPr lang="en-US" b="1" i="1" u="sng" dirty="0"/>
              <a:t> </a:t>
            </a:r>
            <a:r>
              <a:rPr lang="en-US" sz="2000" b="1" i="1" u="sng" dirty="0">
                <a:latin typeface="Montserrat" pitchFamily="2" charset="77"/>
              </a:rPr>
              <a:t>Zhao</a:t>
            </a:r>
          </a:p>
          <a:p>
            <a:r>
              <a:rPr lang="en-US" sz="1400" dirty="0">
                <a:latin typeface="Montserrat" pitchFamily="2" charset="77"/>
              </a:rPr>
              <a:t>PhD Recipient (since last week)</a:t>
            </a:r>
            <a:br>
              <a:rPr lang="en-US" sz="2000" dirty="0">
                <a:latin typeface="Montserrat" pitchFamily="2" charset="77"/>
              </a:rPr>
            </a:br>
            <a:r>
              <a:rPr lang="en-US" sz="1400" dirty="0">
                <a:latin typeface="Montserrat" pitchFamily="2" charset="77"/>
              </a:rPr>
              <a:t>CISPA Helmholtz Center for Information Security, Germany</a:t>
            </a:r>
          </a:p>
          <a:p>
            <a:endParaRPr lang="en-US" sz="1400" dirty="0">
              <a:latin typeface="Montserrat" pitchFamily="2" charset="77"/>
            </a:endParaRPr>
          </a:p>
          <a:p>
            <a:r>
              <a:rPr lang="en-US" sz="1400" dirty="0">
                <a:latin typeface="Montserrat" pitchFamily="2" charset="77"/>
              </a:rPr>
              <a:t>4 IEEE S&amp;P, 1 </a:t>
            </a:r>
            <a:r>
              <a:rPr lang="en-US" sz="1400" dirty="0" err="1">
                <a:latin typeface="Montserrat" pitchFamily="2" charset="77"/>
              </a:rPr>
              <a:t>Usenix</a:t>
            </a:r>
            <a:r>
              <a:rPr lang="en-US" sz="1400" dirty="0">
                <a:latin typeface="Montserrat" pitchFamily="2" charset="77"/>
              </a:rPr>
              <a:t> Security</a:t>
            </a:r>
          </a:p>
          <a:p>
            <a:endParaRPr lang="en-US" sz="1400" dirty="0">
              <a:latin typeface="Montserrat" pitchFamily="2" charset="77"/>
            </a:endParaRPr>
          </a:p>
          <a:p>
            <a:r>
              <a:rPr lang="en-US" sz="1400" dirty="0">
                <a:latin typeface="Montserrat" pitchFamily="2" charset="77"/>
              </a:rPr>
              <a:t>Email: </a:t>
            </a:r>
            <a:r>
              <a:rPr lang="en-US" sz="1400" dirty="0">
                <a:latin typeface="Montserrat" pitchFamily="2" charset="77"/>
                <a:hlinkClick r:id="rId5"/>
              </a:rPr>
              <a:t>mang.zhao@cispa.de</a:t>
            </a:r>
            <a:endParaRPr lang="en-US" sz="1400" dirty="0">
              <a:latin typeface="Montserrat" pitchFamily="2" charset="77"/>
            </a:endParaRPr>
          </a:p>
          <a:p>
            <a:r>
              <a:rPr lang="en-US" sz="1400" dirty="0">
                <a:latin typeface="Montserrat" pitchFamily="2" charset="77"/>
              </a:rPr>
              <a:t>Web: </a:t>
            </a:r>
            <a:r>
              <a:rPr lang="en-US" sz="1400" dirty="0">
                <a:latin typeface="Montserrat" pitchFamily="2" charset="77"/>
                <a:hlinkClick r:id="rId6"/>
              </a:rPr>
              <a:t>https://mang-zhao.github.io/</a:t>
            </a:r>
            <a:endParaRPr lang="en-US" sz="1400" dirty="0">
              <a:latin typeface="Montserrat" pitchFamily="2" charset="77"/>
            </a:endParaRPr>
          </a:p>
        </p:txBody>
      </p:sp>
      <p:sp>
        <p:nvSpPr>
          <p:cNvPr id="2" name="Title 1">
            <a:extLst>
              <a:ext uri="{FF2B5EF4-FFF2-40B4-BE49-F238E27FC236}">
                <a16:creationId xmlns:a16="http://schemas.microsoft.com/office/drawing/2014/main" id="{EFEBA580-EDCB-F304-7907-F7AAAD187D40}"/>
              </a:ext>
            </a:extLst>
          </p:cNvPr>
          <p:cNvSpPr txBox="1">
            <a:spLocks/>
          </p:cNvSpPr>
          <p:nvPr/>
        </p:nvSpPr>
        <p:spPr>
          <a:xfrm>
            <a:off x="1869440" y="180000"/>
            <a:ext cx="9966959" cy="540000"/>
          </a:xfrm>
          <a:prstGeom prst="rect">
            <a:avLst/>
          </a:prstGeom>
        </p:spPr>
        <p:txBody>
          <a:bodyPr vert="horz" lIns="91440" tIns="0" rIns="91440" bIns="0" rtlCol="0" anchor="ctr">
            <a:normAutofit/>
          </a:bodyPr>
          <a:lst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a:lstStyle>
          <a:p>
            <a:r>
              <a:rPr lang="en-US" dirty="0"/>
              <a:t>Thanks for Your Attention!</a:t>
            </a:r>
          </a:p>
        </p:txBody>
      </p:sp>
      <p:pic>
        <p:nvPicPr>
          <p:cNvPr id="4" name="Picture 4" descr="American Friends of Tel Aviv University - YouTube">
            <a:extLst>
              <a:ext uri="{FF2B5EF4-FFF2-40B4-BE49-F238E27FC236}">
                <a16:creationId xmlns:a16="http://schemas.microsoft.com/office/drawing/2014/main" id="{06F28159-173C-A970-F2DA-F7CD05F307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A52152E9-46E5-7C9C-867F-A4F23D9D7C76}"/>
              </a:ext>
            </a:extLst>
          </p:cNvPr>
          <p:cNvSpPr txBox="1">
            <a:spLocks/>
          </p:cNvSpPr>
          <p:nvPr/>
        </p:nvSpPr>
        <p:spPr>
          <a:xfrm>
            <a:off x="318969" y="6417090"/>
            <a:ext cx="547688" cy="251999"/>
          </a:xfrm>
          <a:prstGeom prst="rect">
            <a:avLst/>
          </a:prstGeom>
        </p:spPr>
        <p:txBody>
          <a:bodyPr vert="horz" lIns="0" tIns="0" rIns="0" bIns="0" rtlCol="0" anchor="b"/>
          <a:lstStyle>
            <a:defPPr>
              <a:defRPr lang="de-DE"/>
            </a:defPPr>
            <a:lvl1pPr algn="r">
              <a:defRPr sz="1000" b="0" i="0">
                <a:latin typeface="Montserrat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689698-0BB7-BE4D-A8C0-0C9B085F3959}" type="slidenum">
              <a:rPr lang="de-DE" smtClean="0"/>
              <a:pPr/>
              <a:t>49</a:t>
            </a:fld>
            <a:endParaRPr lang="de-DE" dirty="0"/>
          </a:p>
        </p:txBody>
      </p:sp>
      <p:pic>
        <p:nvPicPr>
          <p:cNvPr id="20" name="Graphic 19">
            <a:extLst>
              <a:ext uri="{FF2B5EF4-FFF2-40B4-BE49-F238E27FC236}">
                <a16:creationId xmlns:a16="http://schemas.microsoft.com/office/drawing/2014/main" id="{59D04561-88BA-D238-C5BA-447290208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23094" y="1636452"/>
            <a:ext cx="2806881" cy="2714092"/>
          </a:xfrm>
          <a:prstGeom prst="rect">
            <a:avLst/>
          </a:prstGeom>
        </p:spPr>
      </p:pic>
      <p:graphicFrame>
        <p:nvGraphicFramePr>
          <p:cNvPr id="23" name="Table 18">
            <a:extLst>
              <a:ext uri="{FF2B5EF4-FFF2-40B4-BE49-F238E27FC236}">
                <a16:creationId xmlns:a16="http://schemas.microsoft.com/office/drawing/2014/main" id="{57447D2D-8BED-0F71-D72A-9B828BEB8085}"/>
              </a:ext>
            </a:extLst>
          </p:cNvPr>
          <p:cNvGraphicFramePr>
            <a:graphicFrameLocks noGrp="1"/>
          </p:cNvGraphicFramePr>
          <p:nvPr>
            <p:extLst>
              <p:ext uri="{D42A27DB-BD31-4B8C-83A1-F6EECF244321}">
                <p14:modId xmlns:p14="http://schemas.microsoft.com/office/powerpoint/2010/main" val="2002230499"/>
              </p:ext>
            </p:extLst>
          </p:nvPr>
        </p:nvGraphicFramePr>
        <p:xfrm>
          <a:off x="426995" y="938515"/>
          <a:ext cx="8445207" cy="1962770"/>
        </p:xfrm>
        <a:graphic>
          <a:graphicData uri="http://schemas.openxmlformats.org/drawingml/2006/table">
            <a:tbl>
              <a:tblPr firstRow="1" bandRow="1">
                <a:tableStyleId>{21E4AEA4-8DFA-4A89-87EB-49C32662AFE0}</a:tableStyleId>
              </a:tblPr>
              <a:tblGrid>
                <a:gridCol w="1306456">
                  <a:extLst>
                    <a:ext uri="{9D8B030D-6E8A-4147-A177-3AD203B41FA5}">
                      <a16:colId xmlns:a16="http://schemas.microsoft.com/office/drawing/2014/main" val="2741968064"/>
                    </a:ext>
                  </a:extLst>
                </a:gridCol>
                <a:gridCol w="1623317">
                  <a:extLst>
                    <a:ext uri="{9D8B030D-6E8A-4147-A177-3AD203B41FA5}">
                      <a16:colId xmlns:a16="http://schemas.microsoft.com/office/drawing/2014/main" val="3034292913"/>
                    </a:ext>
                  </a:extLst>
                </a:gridCol>
                <a:gridCol w="1458930">
                  <a:extLst>
                    <a:ext uri="{9D8B030D-6E8A-4147-A177-3AD203B41FA5}">
                      <a16:colId xmlns:a16="http://schemas.microsoft.com/office/drawing/2014/main" val="648734420"/>
                    </a:ext>
                  </a:extLst>
                </a:gridCol>
                <a:gridCol w="4056504">
                  <a:extLst>
                    <a:ext uri="{9D8B030D-6E8A-4147-A177-3AD203B41FA5}">
                      <a16:colId xmlns:a16="http://schemas.microsoft.com/office/drawing/2014/main" val="3956836709"/>
                    </a:ext>
                  </a:extLst>
                </a:gridCol>
              </a:tblGrid>
              <a:tr h="652130">
                <a:tc>
                  <a:txBody>
                    <a:bodyPr/>
                    <a:lstStyle/>
                    <a:p>
                      <a:pPr algn="ctr"/>
                      <a:r>
                        <a:rPr lang="en-US" sz="1600" dirty="0"/>
                        <a:t>Analysis </a:t>
                      </a:r>
                    </a:p>
                    <a:p>
                      <a:pPr marL="0" algn="ctr" defTabSz="914400" rtl="0" eaLnBrk="1" latinLnBrk="0" hangingPunct="1"/>
                      <a:r>
                        <a:rPr lang="en-US" sz="1600" b="1" kern="1200" dirty="0">
                          <a:solidFill>
                            <a:schemeClr val="lt1"/>
                          </a:solidFill>
                          <a:latin typeface="+mn-lt"/>
                          <a:ea typeface="+mn-ea"/>
                          <a:cs typeface="+mn-cs"/>
                        </a:rPr>
                        <a:t>Target</a:t>
                      </a:r>
                    </a:p>
                  </a:txBody>
                  <a:tcPr anchor="ctr"/>
                </a:tc>
                <a:tc>
                  <a:txBody>
                    <a:bodyPr/>
                    <a:lstStyle/>
                    <a:p>
                      <a:pPr algn="ctr"/>
                      <a:r>
                        <a:rPr lang="en-US" sz="1600" b="1" kern="1200" dirty="0">
                          <a:solidFill>
                            <a:schemeClr val="lt1"/>
                          </a:solidFill>
                          <a:latin typeface="+mn-lt"/>
                          <a:ea typeface="+mn-ea"/>
                          <a:cs typeface="+mn-cs"/>
                        </a:rPr>
                        <a:t>Goal</a:t>
                      </a:r>
                    </a:p>
                  </a:txBody>
                  <a:tcPr anchor="ctr"/>
                </a:tc>
                <a:tc>
                  <a:txBody>
                    <a:bodyPr/>
                    <a:lstStyle/>
                    <a:p>
                      <a:pPr algn="ctr"/>
                      <a:r>
                        <a:rPr lang="en-US" sz="1600" dirty="0"/>
                        <a:t>Solution Methodology</a:t>
                      </a:r>
                    </a:p>
                  </a:txBody>
                  <a:tcPr anchor="ctr"/>
                </a:tc>
                <a:tc>
                  <a:txBody>
                    <a:bodyPr/>
                    <a:lstStyle/>
                    <a:p>
                      <a:pPr algn="ctr"/>
                      <a:r>
                        <a:rPr lang="en-US" sz="1600" dirty="0"/>
                        <a:t>Solution Benefit</a:t>
                      </a:r>
                    </a:p>
                  </a:txBody>
                  <a:tcPr anchor="ctr"/>
                </a:tc>
                <a:extLst>
                  <a:ext uri="{0D108BD9-81ED-4DB2-BD59-A6C34878D82A}">
                    <a16:rowId xmlns:a16="http://schemas.microsoft.com/office/drawing/2014/main" val="3340108256"/>
                  </a:ext>
                </a:extLst>
              </a:tr>
              <a:tr h="994363">
                <a:tc>
                  <a:txBody>
                    <a:bodyPr/>
                    <a:lstStyle/>
                    <a:p>
                      <a:pPr marL="0" indent="0" algn="ctr">
                        <a:buNone/>
                      </a:pPr>
                      <a:r>
                        <a:rPr lang="en-US" sz="1600" dirty="0"/>
                        <a:t>Zoom E2EE (Whitepaper version 4.0)</a:t>
                      </a:r>
                    </a:p>
                  </a:txBody>
                  <a:tcPr anchor="ctr">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Improve Zoom’s security against malicious servers</a:t>
                      </a:r>
                    </a:p>
                  </a:txBody>
                  <a:tcPr anchor="ctr">
                    <a:lnL w="12700" cap="flat" cmpd="sng" algn="ctr">
                      <a:solidFill>
                        <a:schemeClr val="bg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New PP Transformation</a:t>
                      </a:r>
                    </a:p>
                  </a:txBody>
                  <a:tcPr anchor="ctr"/>
                </a:tc>
                <a:tc>
                  <a:txBody>
                    <a:bodyPr/>
                    <a:lstStyle/>
                    <a:p>
                      <a:pPr marL="342900" indent="-342900" algn="l">
                        <a:buAutoNum type="arabicPeriod"/>
                      </a:pPr>
                      <a:r>
                        <a:rPr lang="en-US" sz="1600" dirty="0"/>
                        <a:t>Generic</a:t>
                      </a:r>
                    </a:p>
                    <a:p>
                      <a:pPr marL="342900" indent="-342900" algn="l">
                        <a:buAutoNum type="arabicPeriod"/>
                      </a:pPr>
                      <a:r>
                        <a:rPr lang="en-US" sz="1600" dirty="0"/>
                        <a:t>Provable security against malicious servers</a:t>
                      </a:r>
                    </a:p>
                    <a:p>
                      <a:pPr marL="342900" indent="-342900" algn="l">
                        <a:buAutoNum type="arabicPeriod"/>
                      </a:pPr>
                      <a:r>
                        <a:rPr lang="en-US" sz="1600" dirty="0" err="1"/>
                        <a:t>ZoomPAKE</a:t>
                      </a:r>
                      <a:r>
                        <a:rPr lang="en-US" sz="1600" dirty="0"/>
                        <a:t>: Add no communication round</a:t>
                      </a:r>
                    </a:p>
                    <a:p>
                      <a:pPr marL="342900" indent="-342900" algn="l">
                        <a:buAutoNum type="arabicPeriod"/>
                      </a:pPr>
                      <a:r>
                        <a:rPr lang="en-US" sz="1600" dirty="0" err="1"/>
                        <a:t>ZoomPAKE</a:t>
                      </a:r>
                      <a:r>
                        <a:rPr lang="en-US" sz="1600" dirty="0"/>
                        <a:t>: Add no security element/mechanism</a:t>
                      </a:r>
                    </a:p>
                  </a:txBody>
                  <a:tcPr anchor="ctr"/>
                </a:tc>
                <a:extLst>
                  <a:ext uri="{0D108BD9-81ED-4DB2-BD59-A6C34878D82A}">
                    <a16:rowId xmlns:a16="http://schemas.microsoft.com/office/drawing/2014/main" val="3525847934"/>
                  </a:ext>
                </a:extLst>
              </a:tr>
            </a:tbl>
          </a:graphicData>
        </a:graphic>
      </p:graphicFrame>
      <p:pic>
        <p:nvPicPr>
          <p:cNvPr id="10" name="Audio 9">
            <a:extLst>
              <a:ext uri="{FF2B5EF4-FFF2-40B4-BE49-F238E27FC236}">
                <a16:creationId xmlns:a16="http://schemas.microsoft.com/office/drawing/2014/main" id="{6D8F222B-229E-4FBD-34B9-274DB5F756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04754761"/>
      </p:ext>
    </p:extLst>
  </p:cSld>
  <p:clrMapOvr>
    <a:masterClrMapping/>
  </p:clrMapOvr>
  <mc:AlternateContent xmlns:mc="http://schemas.openxmlformats.org/markup-compatibility/2006" xmlns:p14="http://schemas.microsoft.com/office/powerpoint/2010/main">
    <mc:Choice Requires="p14">
      <p:transition spd="slow" p14:dur="2000" advTm="44554"/>
    </mc:Choice>
    <mc:Fallback xmlns="">
      <p:transition spd="slow" advTm="44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40CEE7-CD05-C93C-075C-A6EF430D4C1D}"/>
              </a:ext>
            </a:extLst>
          </p:cNvPr>
          <p:cNvPicPr>
            <a:picLocks noChangeAspect="1"/>
          </p:cNvPicPr>
          <p:nvPr/>
        </p:nvPicPr>
        <p:blipFill rotWithShape="1">
          <a:blip r:embed="rId5"/>
          <a:srcRect l="33345" t="34770" r="36392" b="42530"/>
          <a:stretch/>
        </p:blipFill>
        <p:spPr>
          <a:xfrm>
            <a:off x="2263160" y="2684026"/>
            <a:ext cx="1474081" cy="1474081"/>
          </a:xfrm>
          <a:prstGeom prst="rect">
            <a:avLst/>
          </a:prstGeom>
        </p:spPr>
      </p:pic>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How People Meet in Zoom</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5</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Zoom logo transparent PNG 22289668 PNG">
            <a:extLst>
              <a:ext uri="{FF2B5EF4-FFF2-40B4-BE49-F238E27FC236}">
                <a16:creationId xmlns:a16="http://schemas.microsoft.com/office/drawing/2014/main" id="{45868312-26F1-85AA-7BE3-DA9FE9125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extLst>
              <a:ext uri="{FF2B5EF4-FFF2-40B4-BE49-F238E27FC236}">
                <a16:creationId xmlns:a16="http://schemas.microsoft.com/office/drawing/2014/main" id="{14D8EEFA-153E-C99B-CACA-42F94E4B04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58081111"/>
      </p:ext>
    </p:extLst>
  </p:cSld>
  <p:clrMapOvr>
    <a:masterClrMapping/>
  </p:clrMapOvr>
  <mc:AlternateContent xmlns:mc="http://schemas.openxmlformats.org/markup-compatibility/2006" xmlns:p14="http://schemas.microsoft.com/office/powerpoint/2010/main">
    <mc:Choice Requires="p14">
      <p:transition spd="slow" p14:dur="2000" advTm="9749"/>
    </mc:Choice>
    <mc:Fallback xmlns="">
      <p:transition spd="slow" advTm="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1C07C1D-3736-7DD1-E87E-45148FB987E3}"/>
              </a:ext>
            </a:extLst>
          </p:cNvPr>
          <p:cNvSpPr txBox="1">
            <a:spLocks/>
          </p:cNvSpPr>
          <p:nvPr/>
        </p:nvSpPr>
        <p:spPr>
          <a:xfrm>
            <a:off x="9223094" y="181054"/>
            <a:ext cx="2968906" cy="540000"/>
          </a:xfrm>
          <a:prstGeom prst="rect">
            <a:avLst/>
          </a:prstGeom>
        </p:spPr>
        <p:txBody>
          <a:bodyPr vert="horz" lIns="91440" tIns="0" rIns="91440" bIns="0" rtlCol="0" anchor="ctr">
            <a:normAutofit/>
          </a:bodyPr>
          <a:lst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a:lstStyle>
          <a:p>
            <a:r>
              <a:rPr lang="en-US" sz="2800" dirty="0">
                <a:latin typeface="Montserrat" pitchFamily="2" charset="77"/>
                <a:ea typeface="Microsoft YaHei UI" panose="020B0503020204020204" pitchFamily="34" charset="-122"/>
              </a:rPr>
              <a:t>Advertisement</a:t>
            </a:r>
          </a:p>
        </p:txBody>
      </p:sp>
      <p:sp>
        <p:nvSpPr>
          <p:cNvPr id="13" name="Text Placeholder 5">
            <a:extLst>
              <a:ext uri="{FF2B5EF4-FFF2-40B4-BE49-F238E27FC236}">
                <a16:creationId xmlns:a16="http://schemas.microsoft.com/office/drawing/2014/main" id="{366021D1-A8E3-1661-6665-15AC905DC511}"/>
              </a:ext>
            </a:extLst>
          </p:cNvPr>
          <p:cNvSpPr txBox="1">
            <a:spLocks/>
          </p:cNvSpPr>
          <p:nvPr/>
        </p:nvSpPr>
        <p:spPr>
          <a:xfrm>
            <a:off x="9158352" y="719999"/>
            <a:ext cx="3033648" cy="651601"/>
          </a:xfrm>
          <a:prstGeom prst="rect">
            <a:avLst/>
          </a:prstGeom>
        </p:spPr>
        <p:txBody>
          <a:bodyPr/>
          <a:lst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I am looking for a postdoc position or a short-term research visit</a:t>
            </a:r>
          </a:p>
        </p:txBody>
      </p:sp>
      <p:sp>
        <p:nvSpPr>
          <p:cNvPr id="15" name="TextBox 14">
            <a:extLst>
              <a:ext uri="{FF2B5EF4-FFF2-40B4-BE49-F238E27FC236}">
                <a16:creationId xmlns:a16="http://schemas.microsoft.com/office/drawing/2014/main" id="{517F022F-5379-32CF-77F9-042E6F3BC700}"/>
              </a:ext>
            </a:extLst>
          </p:cNvPr>
          <p:cNvSpPr txBox="1"/>
          <p:nvPr/>
        </p:nvSpPr>
        <p:spPr>
          <a:xfrm>
            <a:off x="9158352" y="4414044"/>
            <a:ext cx="3033647" cy="2339102"/>
          </a:xfrm>
          <a:prstGeom prst="rect">
            <a:avLst/>
          </a:prstGeom>
          <a:noFill/>
        </p:spPr>
        <p:txBody>
          <a:bodyPr wrap="square">
            <a:spAutoFit/>
          </a:bodyPr>
          <a:lstStyle/>
          <a:p>
            <a:r>
              <a:rPr lang="en-US" sz="2000" b="1" i="1" u="sng" dirty="0">
                <a:latin typeface="Montserrat" pitchFamily="2" charset="77"/>
              </a:rPr>
              <a:t>Mang</a:t>
            </a:r>
            <a:r>
              <a:rPr lang="en-US" b="1" i="1" u="sng" dirty="0"/>
              <a:t> </a:t>
            </a:r>
            <a:r>
              <a:rPr lang="en-US" sz="2000" b="1" i="1" u="sng" dirty="0">
                <a:latin typeface="Montserrat" pitchFamily="2" charset="77"/>
              </a:rPr>
              <a:t>Zhao</a:t>
            </a:r>
          </a:p>
          <a:p>
            <a:r>
              <a:rPr lang="en-US" sz="1400" dirty="0">
                <a:latin typeface="Montserrat" pitchFamily="2" charset="77"/>
              </a:rPr>
              <a:t>PhD Recipient (since last week)</a:t>
            </a:r>
            <a:br>
              <a:rPr lang="en-US" sz="2000" dirty="0">
                <a:latin typeface="Montserrat" pitchFamily="2" charset="77"/>
              </a:rPr>
            </a:br>
            <a:r>
              <a:rPr lang="en-US" sz="1400" dirty="0">
                <a:latin typeface="Montserrat" pitchFamily="2" charset="77"/>
              </a:rPr>
              <a:t>CISPA Helmholtz Center for Information Security, Germany</a:t>
            </a:r>
          </a:p>
          <a:p>
            <a:endParaRPr lang="en-US" sz="1400" dirty="0">
              <a:latin typeface="Montserrat" pitchFamily="2" charset="77"/>
            </a:endParaRPr>
          </a:p>
          <a:p>
            <a:r>
              <a:rPr lang="en-US" sz="1400" dirty="0">
                <a:latin typeface="Montserrat" pitchFamily="2" charset="77"/>
              </a:rPr>
              <a:t>4 IEEE S&amp;P, 1 </a:t>
            </a:r>
            <a:r>
              <a:rPr lang="en-US" sz="1400" dirty="0" err="1">
                <a:latin typeface="Montserrat" pitchFamily="2" charset="77"/>
              </a:rPr>
              <a:t>Usenix</a:t>
            </a:r>
            <a:r>
              <a:rPr lang="en-US" sz="1400" dirty="0">
                <a:latin typeface="Montserrat" pitchFamily="2" charset="77"/>
              </a:rPr>
              <a:t> Security</a:t>
            </a:r>
          </a:p>
          <a:p>
            <a:endParaRPr lang="en-US" sz="1400" dirty="0">
              <a:latin typeface="Montserrat" pitchFamily="2" charset="77"/>
            </a:endParaRPr>
          </a:p>
          <a:p>
            <a:r>
              <a:rPr lang="en-US" sz="1400" dirty="0">
                <a:latin typeface="Montserrat" pitchFamily="2" charset="77"/>
              </a:rPr>
              <a:t>Email: </a:t>
            </a:r>
            <a:r>
              <a:rPr lang="en-US" sz="1400" dirty="0">
                <a:latin typeface="Montserrat" pitchFamily="2" charset="77"/>
                <a:hlinkClick r:id="rId5"/>
              </a:rPr>
              <a:t>mang.zhao@cispa.de</a:t>
            </a:r>
            <a:endParaRPr lang="en-US" sz="1400" dirty="0">
              <a:latin typeface="Montserrat" pitchFamily="2" charset="77"/>
            </a:endParaRPr>
          </a:p>
          <a:p>
            <a:r>
              <a:rPr lang="en-US" sz="1400" dirty="0">
                <a:latin typeface="Montserrat" pitchFamily="2" charset="77"/>
              </a:rPr>
              <a:t>Web: </a:t>
            </a:r>
            <a:r>
              <a:rPr lang="en-US" sz="1400" dirty="0">
                <a:latin typeface="Montserrat" pitchFamily="2" charset="77"/>
                <a:hlinkClick r:id="rId6"/>
              </a:rPr>
              <a:t>https://mang-zhao.github.io/</a:t>
            </a:r>
            <a:endParaRPr lang="en-US" sz="1400" dirty="0">
              <a:latin typeface="Montserrat" pitchFamily="2" charset="77"/>
            </a:endParaRPr>
          </a:p>
        </p:txBody>
      </p:sp>
      <p:sp>
        <p:nvSpPr>
          <p:cNvPr id="2" name="Title 1">
            <a:extLst>
              <a:ext uri="{FF2B5EF4-FFF2-40B4-BE49-F238E27FC236}">
                <a16:creationId xmlns:a16="http://schemas.microsoft.com/office/drawing/2014/main" id="{EFEBA580-EDCB-F304-7907-F7AAAD187D40}"/>
              </a:ext>
            </a:extLst>
          </p:cNvPr>
          <p:cNvSpPr txBox="1">
            <a:spLocks/>
          </p:cNvSpPr>
          <p:nvPr/>
        </p:nvSpPr>
        <p:spPr>
          <a:xfrm>
            <a:off x="1869440" y="180000"/>
            <a:ext cx="9966959" cy="540000"/>
          </a:xfrm>
          <a:prstGeom prst="rect">
            <a:avLst/>
          </a:prstGeom>
        </p:spPr>
        <p:txBody>
          <a:bodyPr vert="horz" lIns="91440" tIns="0" rIns="91440" bIns="0" rtlCol="0" anchor="ctr">
            <a:normAutofit/>
          </a:bodyPr>
          <a:lst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a:lstStyle>
          <a:p>
            <a:r>
              <a:rPr lang="en-US" dirty="0"/>
              <a:t>Thanks for Your Attention!</a:t>
            </a:r>
          </a:p>
        </p:txBody>
      </p:sp>
      <p:pic>
        <p:nvPicPr>
          <p:cNvPr id="4" name="Picture 4" descr="American Friends of Tel Aviv University - YouTube">
            <a:extLst>
              <a:ext uri="{FF2B5EF4-FFF2-40B4-BE49-F238E27FC236}">
                <a16:creationId xmlns:a16="http://schemas.microsoft.com/office/drawing/2014/main" id="{06F28159-173C-A970-F2DA-F7CD05F307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8C5F792-F87C-EDC1-4D97-C0FF82B25CFB}"/>
              </a:ext>
            </a:extLst>
          </p:cNvPr>
          <p:cNvSpPr txBox="1">
            <a:spLocks/>
          </p:cNvSpPr>
          <p:nvPr/>
        </p:nvSpPr>
        <p:spPr>
          <a:xfrm>
            <a:off x="1869440" y="3201345"/>
            <a:ext cx="7288912" cy="1614301"/>
          </a:xfrm>
          <a:prstGeom prst="rect">
            <a:avLst/>
          </a:prstGeom>
        </p:spPr>
        <p:txBody>
          <a:bodyPr>
            <a:normAutofit/>
          </a:bodyPr>
          <a:lst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t>Full Version</a:t>
            </a:r>
            <a:r>
              <a:rPr lang="en-GB" sz="1600" dirty="0"/>
              <a:t>: </a:t>
            </a:r>
            <a:r>
              <a:rPr lang="en-GB" sz="1600" dirty="0">
                <a:hlinkClick r:id="rId8"/>
              </a:rPr>
              <a:t>https://eprint.iacr.org/2023/1243</a:t>
            </a:r>
            <a:endParaRPr lang="en-GB" sz="1600" dirty="0"/>
          </a:p>
          <a:p>
            <a:r>
              <a:rPr lang="en-GB" sz="1600" b="1" dirty="0"/>
              <a:t>This work has been accepted by IEEE S&amp;P 2024</a:t>
            </a:r>
          </a:p>
          <a:p>
            <a:r>
              <a:rPr lang="en-GB" sz="1600" b="1" dirty="0"/>
              <a:t>Original Title: </a:t>
            </a:r>
            <a:r>
              <a:rPr lang="en-GB" sz="1600" i="1" dirty="0"/>
              <a:t>Multi-Stage Group Key Distribution and PAKEs: Securing Zoom Groups against Malicious Servers without New Security Elements</a:t>
            </a:r>
          </a:p>
        </p:txBody>
      </p:sp>
      <p:sp>
        <p:nvSpPr>
          <p:cNvPr id="8" name="Slide Number Placeholder 3">
            <a:extLst>
              <a:ext uri="{FF2B5EF4-FFF2-40B4-BE49-F238E27FC236}">
                <a16:creationId xmlns:a16="http://schemas.microsoft.com/office/drawing/2014/main" id="{A52152E9-46E5-7C9C-867F-A4F23D9D7C76}"/>
              </a:ext>
            </a:extLst>
          </p:cNvPr>
          <p:cNvSpPr txBox="1">
            <a:spLocks/>
          </p:cNvSpPr>
          <p:nvPr/>
        </p:nvSpPr>
        <p:spPr>
          <a:xfrm>
            <a:off x="318969" y="6417090"/>
            <a:ext cx="547688" cy="251999"/>
          </a:xfrm>
          <a:prstGeom prst="rect">
            <a:avLst/>
          </a:prstGeom>
        </p:spPr>
        <p:txBody>
          <a:bodyPr vert="horz" lIns="0" tIns="0" rIns="0" bIns="0" rtlCol="0" anchor="b"/>
          <a:lstStyle>
            <a:defPPr>
              <a:defRPr lang="de-DE"/>
            </a:defPPr>
            <a:lvl1pPr algn="r">
              <a:defRPr sz="1000" b="0" i="0">
                <a:latin typeface="Montserrat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689698-0BB7-BE4D-A8C0-0C9B085F3959}" type="slidenum">
              <a:rPr lang="de-DE" smtClean="0"/>
              <a:pPr/>
              <a:t>50</a:t>
            </a:fld>
            <a:endParaRPr lang="de-DE" dirty="0"/>
          </a:p>
        </p:txBody>
      </p:sp>
      <p:pic>
        <p:nvPicPr>
          <p:cNvPr id="20" name="Graphic 19">
            <a:extLst>
              <a:ext uri="{FF2B5EF4-FFF2-40B4-BE49-F238E27FC236}">
                <a16:creationId xmlns:a16="http://schemas.microsoft.com/office/drawing/2014/main" id="{59D04561-88BA-D238-C5BA-4472902080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23094" y="1636452"/>
            <a:ext cx="2806881" cy="2714092"/>
          </a:xfrm>
          <a:prstGeom prst="rect">
            <a:avLst/>
          </a:prstGeom>
        </p:spPr>
      </p:pic>
      <p:grpSp>
        <p:nvGrpSpPr>
          <p:cNvPr id="28" name="Group 27">
            <a:extLst>
              <a:ext uri="{FF2B5EF4-FFF2-40B4-BE49-F238E27FC236}">
                <a16:creationId xmlns:a16="http://schemas.microsoft.com/office/drawing/2014/main" id="{25E03309-AFEE-4116-F41F-7FE1F53330E0}"/>
              </a:ext>
            </a:extLst>
          </p:cNvPr>
          <p:cNvGrpSpPr/>
          <p:nvPr/>
        </p:nvGrpSpPr>
        <p:grpSpPr>
          <a:xfrm>
            <a:off x="162025" y="3163771"/>
            <a:ext cx="1614301" cy="1614301"/>
            <a:chOff x="-2538531" y="1308100"/>
            <a:chExt cx="2857500" cy="2857500"/>
          </a:xfrm>
        </p:grpSpPr>
        <p:pic>
          <p:nvPicPr>
            <p:cNvPr id="22" name="Graphic 21">
              <a:extLst>
                <a:ext uri="{FF2B5EF4-FFF2-40B4-BE49-F238E27FC236}">
                  <a16:creationId xmlns:a16="http://schemas.microsoft.com/office/drawing/2014/main" id="{6A35DEF0-042B-B7F9-03CF-A05B78E135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38531" y="1308100"/>
              <a:ext cx="2857500" cy="2857500"/>
            </a:xfrm>
            <a:prstGeom prst="rect">
              <a:avLst/>
            </a:prstGeom>
          </p:spPr>
        </p:pic>
        <p:pic>
          <p:nvPicPr>
            <p:cNvPr id="27" name="Picture 26">
              <a:extLst>
                <a:ext uri="{FF2B5EF4-FFF2-40B4-BE49-F238E27FC236}">
                  <a16:creationId xmlns:a16="http://schemas.microsoft.com/office/drawing/2014/main" id="{4E256EA0-ED8F-1A62-1E2A-91842344831B}"/>
                </a:ext>
              </a:extLst>
            </p:cNvPr>
            <p:cNvPicPr>
              <a:picLocks noChangeAspect="1"/>
            </p:cNvPicPr>
            <p:nvPr/>
          </p:nvPicPr>
          <p:blipFill>
            <a:blip r:embed="rId13"/>
            <a:stretch>
              <a:fillRect/>
            </a:stretch>
          </p:blipFill>
          <p:spPr>
            <a:xfrm>
              <a:off x="-1746613" y="2100262"/>
              <a:ext cx="1273175" cy="1273175"/>
            </a:xfrm>
            <a:prstGeom prst="rect">
              <a:avLst/>
            </a:prstGeom>
          </p:spPr>
        </p:pic>
      </p:grpSp>
      <p:grpSp>
        <p:nvGrpSpPr>
          <p:cNvPr id="7" name="Group 6">
            <a:extLst>
              <a:ext uri="{FF2B5EF4-FFF2-40B4-BE49-F238E27FC236}">
                <a16:creationId xmlns:a16="http://schemas.microsoft.com/office/drawing/2014/main" id="{94418E1F-167D-7FCC-3A28-E922CAAAD694}"/>
              </a:ext>
            </a:extLst>
          </p:cNvPr>
          <p:cNvGrpSpPr/>
          <p:nvPr/>
        </p:nvGrpSpPr>
        <p:grpSpPr>
          <a:xfrm>
            <a:off x="1444308" y="5054384"/>
            <a:ext cx="6545059" cy="1730201"/>
            <a:chOff x="1037000" y="3570791"/>
            <a:chExt cx="8044998" cy="2126713"/>
          </a:xfrm>
        </p:grpSpPr>
        <p:pic>
          <p:nvPicPr>
            <p:cNvPr id="9" name="Picture 8">
              <a:extLst>
                <a:ext uri="{FF2B5EF4-FFF2-40B4-BE49-F238E27FC236}">
                  <a16:creationId xmlns:a16="http://schemas.microsoft.com/office/drawing/2014/main" id="{E8D40121-BFAA-BB14-1287-8C8C828CF645}"/>
                </a:ext>
              </a:extLst>
            </p:cNvPr>
            <p:cNvPicPr>
              <a:picLocks noChangeAspect="1"/>
            </p:cNvPicPr>
            <p:nvPr/>
          </p:nvPicPr>
          <p:blipFill rotWithShape="1">
            <a:blip r:embed="rId14"/>
            <a:srcRect l="33345" t="34770" r="36392" b="42530"/>
            <a:stretch/>
          </p:blipFill>
          <p:spPr>
            <a:xfrm>
              <a:off x="7329261" y="3570791"/>
              <a:ext cx="1566239" cy="1566239"/>
            </a:xfrm>
            <a:prstGeom prst="rect">
              <a:avLst/>
            </a:prstGeom>
          </p:spPr>
        </p:pic>
        <p:pic>
          <p:nvPicPr>
            <p:cNvPr id="10" name="Picture 6">
              <a:extLst>
                <a:ext uri="{FF2B5EF4-FFF2-40B4-BE49-F238E27FC236}">
                  <a16:creationId xmlns:a16="http://schemas.microsoft.com/office/drawing/2014/main" id="{0B94FC62-8AA9-BBBF-715E-560ECAE5275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66277" y="3570792"/>
              <a:ext cx="1569343" cy="15693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Avatar">
              <a:extLst>
                <a:ext uri="{FF2B5EF4-FFF2-40B4-BE49-F238E27FC236}">
                  <a16:creationId xmlns:a16="http://schemas.microsoft.com/office/drawing/2014/main" id="{3011C7D4-C5FF-F8B8-987A-C3A2429842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99321" y="3570792"/>
              <a:ext cx="1566239" cy="15662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71B6E8E-BC73-CAD5-9D9C-07BCA013E713}"/>
                </a:ext>
              </a:extLst>
            </p:cNvPr>
            <p:cNvSpPr txBox="1"/>
            <p:nvPr/>
          </p:nvSpPr>
          <p:spPr>
            <a:xfrm>
              <a:off x="1037000" y="5243532"/>
              <a:ext cx="2027900" cy="453972"/>
            </a:xfrm>
            <a:prstGeom prst="rect">
              <a:avLst/>
            </a:prstGeom>
            <a:noFill/>
          </p:spPr>
          <p:txBody>
            <a:bodyPr wrap="none" rtlCol="0">
              <a:spAutoFit/>
            </a:bodyPr>
            <a:lstStyle/>
            <a:p>
              <a:pPr algn="ctr"/>
              <a:r>
                <a:rPr lang="en-US" b="0" i="0" dirty="0">
                  <a:latin typeface="Montserrat" pitchFamily="2" charset="77"/>
                </a:rPr>
                <a:t>Cas </a:t>
              </a:r>
              <a:r>
                <a:rPr lang="en-US" b="0" i="0" dirty="0" err="1">
                  <a:latin typeface="Montserrat" pitchFamily="2" charset="77"/>
                </a:rPr>
                <a:t>Cremers</a:t>
              </a:r>
              <a:endParaRPr lang="en-US" b="0" i="0" dirty="0">
                <a:latin typeface="Montserrat" pitchFamily="2" charset="77"/>
              </a:endParaRPr>
            </a:p>
          </p:txBody>
        </p:sp>
        <p:sp>
          <p:nvSpPr>
            <p:cNvPr id="16" name="TextBox 15">
              <a:extLst>
                <a:ext uri="{FF2B5EF4-FFF2-40B4-BE49-F238E27FC236}">
                  <a16:creationId xmlns:a16="http://schemas.microsoft.com/office/drawing/2014/main" id="{0B8A73EF-8445-5E55-E8BB-7100D3252E75}"/>
                </a:ext>
              </a:extLst>
            </p:cNvPr>
            <p:cNvSpPr txBox="1"/>
            <p:nvPr/>
          </p:nvSpPr>
          <p:spPr>
            <a:xfrm>
              <a:off x="4169964" y="5243532"/>
              <a:ext cx="1824953" cy="453972"/>
            </a:xfrm>
            <a:prstGeom prst="rect">
              <a:avLst/>
            </a:prstGeom>
            <a:noFill/>
          </p:spPr>
          <p:txBody>
            <a:bodyPr wrap="none" rtlCol="0">
              <a:spAutoFit/>
            </a:bodyPr>
            <a:lstStyle/>
            <a:p>
              <a:pPr algn="ctr"/>
              <a:r>
                <a:rPr lang="en-US" b="0" i="0" dirty="0" err="1">
                  <a:latin typeface="Montserrat" pitchFamily="2" charset="77"/>
                </a:rPr>
                <a:t>Eyal</a:t>
              </a:r>
              <a:r>
                <a:rPr lang="en-US" b="0" i="0" dirty="0">
                  <a:latin typeface="Montserrat" pitchFamily="2" charset="77"/>
                </a:rPr>
                <a:t> Ronen</a:t>
              </a:r>
            </a:p>
          </p:txBody>
        </p:sp>
        <p:sp>
          <p:nvSpPr>
            <p:cNvPr id="17" name="TextBox 16">
              <a:extLst>
                <a:ext uri="{FF2B5EF4-FFF2-40B4-BE49-F238E27FC236}">
                  <a16:creationId xmlns:a16="http://schemas.microsoft.com/office/drawing/2014/main" id="{B5EEB108-309E-D284-CFF4-338889E3A99C}"/>
                </a:ext>
              </a:extLst>
            </p:cNvPr>
            <p:cNvSpPr txBox="1"/>
            <p:nvPr/>
          </p:nvSpPr>
          <p:spPr>
            <a:xfrm>
              <a:off x="7142764" y="5243532"/>
              <a:ext cx="1939234" cy="453972"/>
            </a:xfrm>
            <a:prstGeom prst="rect">
              <a:avLst/>
            </a:prstGeom>
            <a:noFill/>
          </p:spPr>
          <p:txBody>
            <a:bodyPr wrap="none" rtlCol="0">
              <a:spAutoFit/>
            </a:bodyPr>
            <a:lstStyle/>
            <a:p>
              <a:pPr algn="ctr"/>
              <a:r>
                <a:rPr lang="en-US" b="1" i="1" u="sng" dirty="0">
                  <a:latin typeface="Montserrat" pitchFamily="2" charset="77"/>
                </a:rPr>
                <a:t>Mang Zhao</a:t>
              </a:r>
            </a:p>
          </p:txBody>
        </p:sp>
      </p:grpSp>
      <p:graphicFrame>
        <p:nvGraphicFramePr>
          <p:cNvPr id="23" name="Table 18">
            <a:extLst>
              <a:ext uri="{FF2B5EF4-FFF2-40B4-BE49-F238E27FC236}">
                <a16:creationId xmlns:a16="http://schemas.microsoft.com/office/drawing/2014/main" id="{57447D2D-8BED-0F71-D72A-9B828BEB8085}"/>
              </a:ext>
            </a:extLst>
          </p:cNvPr>
          <p:cNvGraphicFramePr>
            <a:graphicFrameLocks noGrp="1"/>
          </p:cNvGraphicFramePr>
          <p:nvPr/>
        </p:nvGraphicFramePr>
        <p:xfrm>
          <a:off x="426995" y="938515"/>
          <a:ext cx="8445207" cy="1962770"/>
        </p:xfrm>
        <a:graphic>
          <a:graphicData uri="http://schemas.openxmlformats.org/drawingml/2006/table">
            <a:tbl>
              <a:tblPr firstRow="1" bandRow="1">
                <a:tableStyleId>{21E4AEA4-8DFA-4A89-87EB-49C32662AFE0}</a:tableStyleId>
              </a:tblPr>
              <a:tblGrid>
                <a:gridCol w="1306456">
                  <a:extLst>
                    <a:ext uri="{9D8B030D-6E8A-4147-A177-3AD203B41FA5}">
                      <a16:colId xmlns:a16="http://schemas.microsoft.com/office/drawing/2014/main" val="2741968064"/>
                    </a:ext>
                  </a:extLst>
                </a:gridCol>
                <a:gridCol w="1623317">
                  <a:extLst>
                    <a:ext uri="{9D8B030D-6E8A-4147-A177-3AD203B41FA5}">
                      <a16:colId xmlns:a16="http://schemas.microsoft.com/office/drawing/2014/main" val="3034292913"/>
                    </a:ext>
                  </a:extLst>
                </a:gridCol>
                <a:gridCol w="1458930">
                  <a:extLst>
                    <a:ext uri="{9D8B030D-6E8A-4147-A177-3AD203B41FA5}">
                      <a16:colId xmlns:a16="http://schemas.microsoft.com/office/drawing/2014/main" val="648734420"/>
                    </a:ext>
                  </a:extLst>
                </a:gridCol>
                <a:gridCol w="4056504">
                  <a:extLst>
                    <a:ext uri="{9D8B030D-6E8A-4147-A177-3AD203B41FA5}">
                      <a16:colId xmlns:a16="http://schemas.microsoft.com/office/drawing/2014/main" val="3956836709"/>
                    </a:ext>
                  </a:extLst>
                </a:gridCol>
              </a:tblGrid>
              <a:tr h="652130">
                <a:tc>
                  <a:txBody>
                    <a:bodyPr/>
                    <a:lstStyle/>
                    <a:p>
                      <a:pPr algn="ctr"/>
                      <a:r>
                        <a:rPr lang="en-US" sz="1600" dirty="0"/>
                        <a:t>Analysis </a:t>
                      </a:r>
                    </a:p>
                    <a:p>
                      <a:pPr marL="0" algn="ctr" defTabSz="914400" rtl="0" eaLnBrk="1" latinLnBrk="0" hangingPunct="1"/>
                      <a:r>
                        <a:rPr lang="en-US" sz="1600" b="1" kern="1200" dirty="0">
                          <a:solidFill>
                            <a:schemeClr val="lt1"/>
                          </a:solidFill>
                          <a:latin typeface="+mn-lt"/>
                          <a:ea typeface="+mn-ea"/>
                          <a:cs typeface="+mn-cs"/>
                        </a:rPr>
                        <a:t>Target</a:t>
                      </a:r>
                    </a:p>
                  </a:txBody>
                  <a:tcPr anchor="ctr"/>
                </a:tc>
                <a:tc>
                  <a:txBody>
                    <a:bodyPr/>
                    <a:lstStyle/>
                    <a:p>
                      <a:pPr algn="ctr"/>
                      <a:r>
                        <a:rPr lang="en-US" sz="1600" b="1" kern="1200" dirty="0">
                          <a:solidFill>
                            <a:schemeClr val="lt1"/>
                          </a:solidFill>
                          <a:latin typeface="+mn-lt"/>
                          <a:ea typeface="+mn-ea"/>
                          <a:cs typeface="+mn-cs"/>
                        </a:rPr>
                        <a:t>Goal</a:t>
                      </a:r>
                    </a:p>
                  </a:txBody>
                  <a:tcPr anchor="ctr"/>
                </a:tc>
                <a:tc>
                  <a:txBody>
                    <a:bodyPr/>
                    <a:lstStyle/>
                    <a:p>
                      <a:pPr algn="ctr"/>
                      <a:r>
                        <a:rPr lang="en-US" sz="1600" dirty="0"/>
                        <a:t>Solution Methodology</a:t>
                      </a:r>
                    </a:p>
                  </a:txBody>
                  <a:tcPr anchor="ctr"/>
                </a:tc>
                <a:tc>
                  <a:txBody>
                    <a:bodyPr/>
                    <a:lstStyle/>
                    <a:p>
                      <a:pPr algn="ctr"/>
                      <a:r>
                        <a:rPr lang="en-US" sz="1600" dirty="0"/>
                        <a:t>Solution Benefit</a:t>
                      </a:r>
                    </a:p>
                  </a:txBody>
                  <a:tcPr anchor="ctr"/>
                </a:tc>
                <a:extLst>
                  <a:ext uri="{0D108BD9-81ED-4DB2-BD59-A6C34878D82A}">
                    <a16:rowId xmlns:a16="http://schemas.microsoft.com/office/drawing/2014/main" val="3340108256"/>
                  </a:ext>
                </a:extLst>
              </a:tr>
              <a:tr h="994363">
                <a:tc>
                  <a:txBody>
                    <a:bodyPr/>
                    <a:lstStyle/>
                    <a:p>
                      <a:pPr marL="0" indent="0" algn="ctr">
                        <a:buNone/>
                      </a:pPr>
                      <a:r>
                        <a:rPr lang="en-US" sz="1600" dirty="0"/>
                        <a:t>Zoom E2EE (Whitepaper version 4.0)</a:t>
                      </a:r>
                    </a:p>
                  </a:txBody>
                  <a:tcPr anchor="ctr">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Improve Zoom’s security against malicious servers</a:t>
                      </a:r>
                    </a:p>
                  </a:txBody>
                  <a:tcPr anchor="ctr">
                    <a:lnL w="12700" cap="flat" cmpd="sng" algn="ctr">
                      <a:solidFill>
                        <a:schemeClr val="bg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New PP Transformation</a:t>
                      </a:r>
                    </a:p>
                  </a:txBody>
                  <a:tcPr anchor="ctr"/>
                </a:tc>
                <a:tc>
                  <a:txBody>
                    <a:bodyPr/>
                    <a:lstStyle/>
                    <a:p>
                      <a:pPr marL="342900" indent="-342900" algn="l">
                        <a:buAutoNum type="arabicPeriod"/>
                      </a:pPr>
                      <a:r>
                        <a:rPr lang="en-US" sz="1600" dirty="0"/>
                        <a:t>Generic</a:t>
                      </a:r>
                    </a:p>
                    <a:p>
                      <a:pPr marL="342900" indent="-342900" algn="l">
                        <a:buAutoNum type="arabicPeriod"/>
                      </a:pPr>
                      <a:r>
                        <a:rPr lang="en-US" sz="1600" dirty="0"/>
                        <a:t>Provable security against malicious servers</a:t>
                      </a:r>
                    </a:p>
                    <a:p>
                      <a:pPr marL="342900" indent="-342900" algn="l">
                        <a:buAutoNum type="arabicPeriod"/>
                      </a:pPr>
                      <a:r>
                        <a:rPr lang="en-US" sz="1600" dirty="0" err="1"/>
                        <a:t>ZoomPAKE</a:t>
                      </a:r>
                      <a:r>
                        <a:rPr lang="en-US" sz="1600" dirty="0"/>
                        <a:t>: Add no communication round</a:t>
                      </a:r>
                    </a:p>
                    <a:p>
                      <a:pPr marL="342900" indent="-342900" algn="l">
                        <a:buAutoNum type="arabicPeriod"/>
                      </a:pPr>
                      <a:r>
                        <a:rPr lang="en-US" sz="1600" dirty="0" err="1"/>
                        <a:t>ZoomPAKE</a:t>
                      </a:r>
                      <a:r>
                        <a:rPr lang="en-US" sz="1600" dirty="0"/>
                        <a:t>: Add no security element/mechanism</a:t>
                      </a:r>
                    </a:p>
                  </a:txBody>
                  <a:tcPr anchor="ctr"/>
                </a:tc>
                <a:extLst>
                  <a:ext uri="{0D108BD9-81ED-4DB2-BD59-A6C34878D82A}">
                    <a16:rowId xmlns:a16="http://schemas.microsoft.com/office/drawing/2014/main" val="3525847934"/>
                  </a:ext>
                </a:extLst>
              </a:tr>
            </a:tbl>
          </a:graphicData>
        </a:graphic>
      </p:graphicFrame>
      <p:pic>
        <p:nvPicPr>
          <p:cNvPr id="25" name="Audio 24">
            <a:extLst>
              <a:ext uri="{FF2B5EF4-FFF2-40B4-BE49-F238E27FC236}">
                <a16:creationId xmlns:a16="http://schemas.microsoft.com/office/drawing/2014/main" id="{B5592349-2330-CE9F-3244-339665E8E77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71812688"/>
      </p:ext>
    </p:extLst>
  </p:cSld>
  <p:clrMapOvr>
    <a:masterClrMapping/>
  </p:clrMapOvr>
  <mc:AlternateContent xmlns:mc="http://schemas.openxmlformats.org/markup-compatibility/2006" xmlns:p14="http://schemas.microsoft.com/office/powerpoint/2010/main">
    <mc:Choice Requires="p14">
      <p:transition spd="slow" p14:dur="2000" advTm="19269"/>
    </mc:Choice>
    <mc:Fallback xmlns="">
      <p:transition spd="slow" advTm="1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1C07C1D-3736-7DD1-E87E-45148FB987E3}"/>
              </a:ext>
            </a:extLst>
          </p:cNvPr>
          <p:cNvSpPr txBox="1">
            <a:spLocks/>
          </p:cNvSpPr>
          <p:nvPr/>
        </p:nvSpPr>
        <p:spPr>
          <a:xfrm>
            <a:off x="9223094" y="181054"/>
            <a:ext cx="2968906" cy="540000"/>
          </a:xfrm>
          <a:prstGeom prst="rect">
            <a:avLst/>
          </a:prstGeom>
        </p:spPr>
        <p:txBody>
          <a:bodyPr vert="horz" lIns="91440" tIns="0" rIns="91440" bIns="0" rtlCol="0" anchor="ctr">
            <a:normAutofit/>
          </a:bodyPr>
          <a:lst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a:lstStyle>
          <a:p>
            <a:r>
              <a:rPr lang="en-US" sz="2800" dirty="0">
                <a:latin typeface="Montserrat" pitchFamily="2" charset="77"/>
                <a:ea typeface="Microsoft YaHei UI" panose="020B0503020204020204" pitchFamily="34" charset="-122"/>
              </a:rPr>
              <a:t>Advertisement</a:t>
            </a:r>
          </a:p>
        </p:txBody>
      </p:sp>
      <p:sp>
        <p:nvSpPr>
          <p:cNvPr id="13" name="Text Placeholder 5">
            <a:extLst>
              <a:ext uri="{FF2B5EF4-FFF2-40B4-BE49-F238E27FC236}">
                <a16:creationId xmlns:a16="http://schemas.microsoft.com/office/drawing/2014/main" id="{366021D1-A8E3-1661-6665-15AC905DC511}"/>
              </a:ext>
            </a:extLst>
          </p:cNvPr>
          <p:cNvSpPr txBox="1">
            <a:spLocks/>
          </p:cNvSpPr>
          <p:nvPr/>
        </p:nvSpPr>
        <p:spPr>
          <a:xfrm>
            <a:off x="9158352" y="719999"/>
            <a:ext cx="3033648" cy="651601"/>
          </a:xfrm>
          <a:prstGeom prst="rect">
            <a:avLst/>
          </a:prstGeom>
        </p:spPr>
        <p:txBody>
          <a:bodyPr/>
          <a:lst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I am looking for a postdoc position or a short-term research visit</a:t>
            </a:r>
          </a:p>
        </p:txBody>
      </p:sp>
      <p:sp>
        <p:nvSpPr>
          <p:cNvPr id="15" name="TextBox 14">
            <a:extLst>
              <a:ext uri="{FF2B5EF4-FFF2-40B4-BE49-F238E27FC236}">
                <a16:creationId xmlns:a16="http://schemas.microsoft.com/office/drawing/2014/main" id="{517F022F-5379-32CF-77F9-042E6F3BC700}"/>
              </a:ext>
            </a:extLst>
          </p:cNvPr>
          <p:cNvSpPr txBox="1"/>
          <p:nvPr/>
        </p:nvSpPr>
        <p:spPr>
          <a:xfrm>
            <a:off x="9158352" y="4414044"/>
            <a:ext cx="3033647" cy="2339102"/>
          </a:xfrm>
          <a:prstGeom prst="rect">
            <a:avLst/>
          </a:prstGeom>
          <a:noFill/>
        </p:spPr>
        <p:txBody>
          <a:bodyPr wrap="square">
            <a:spAutoFit/>
          </a:bodyPr>
          <a:lstStyle/>
          <a:p>
            <a:r>
              <a:rPr lang="en-US" sz="2000" b="1" i="1" u="sng" dirty="0">
                <a:latin typeface="Montserrat" pitchFamily="2" charset="77"/>
              </a:rPr>
              <a:t>Mang</a:t>
            </a:r>
            <a:r>
              <a:rPr lang="en-US" b="1" i="1" u="sng" dirty="0"/>
              <a:t> </a:t>
            </a:r>
            <a:r>
              <a:rPr lang="en-US" sz="2000" b="1" i="1" u="sng" dirty="0">
                <a:latin typeface="Montserrat" pitchFamily="2" charset="77"/>
              </a:rPr>
              <a:t>Zhao</a:t>
            </a:r>
          </a:p>
          <a:p>
            <a:r>
              <a:rPr lang="en-US" sz="1400" dirty="0" err="1">
                <a:latin typeface="Montserrat" pitchFamily="2" charset="77"/>
              </a:rPr>
              <a:t>Ph.D</a:t>
            </a:r>
            <a:r>
              <a:rPr lang="en-US" sz="1400" dirty="0">
                <a:latin typeface="Montserrat" pitchFamily="2" charset="77"/>
              </a:rPr>
              <a:t> Candidate</a:t>
            </a:r>
            <a:br>
              <a:rPr lang="en-US" sz="2000" dirty="0">
                <a:latin typeface="Montserrat" pitchFamily="2" charset="77"/>
              </a:rPr>
            </a:br>
            <a:r>
              <a:rPr lang="en-US" sz="1400" dirty="0">
                <a:latin typeface="Montserrat" pitchFamily="2" charset="77"/>
              </a:rPr>
              <a:t>CISPA Helmholtz Center for Information Security, Germany</a:t>
            </a:r>
          </a:p>
          <a:p>
            <a:endParaRPr lang="en-US" sz="1400" dirty="0">
              <a:latin typeface="Montserrat" pitchFamily="2" charset="77"/>
            </a:endParaRPr>
          </a:p>
          <a:p>
            <a:r>
              <a:rPr lang="en-US" sz="1400" dirty="0">
                <a:latin typeface="Montserrat" pitchFamily="2" charset="77"/>
              </a:rPr>
              <a:t>4 IEEE S&amp;P, 1 </a:t>
            </a:r>
            <a:r>
              <a:rPr lang="en-US" sz="1400" dirty="0" err="1">
                <a:latin typeface="Montserrat" pitchFamily="2" charset="77"/>
              </a:rPr>
              <a:t>Usenix</a:t>
            </a:r>
            <a:r>
              <a:rPr lang="en-US" sz="1400" dirty="0">
                <a:latin typeface="Montserrat" pitchFamily="2" charset="77"/>
              </a:rPr>
              <a:t> Security</a:t>
            </a:r>
          </a:p>
          <a:p>
            <a:endParaRPr lang="en-US" sz="1400" dirty="0">
              <a:latin typeface="Montserrat" pitchFamily="2" charset="77"/>
            </a:endParaRPr>
          </a:p>
          <a:p>
            <a:r>
              <a:rPr lang="en-US" sz="1400" dirty="0">
                <a:latin typeface="Montserrat" pitchFamily="2" charset="77"/>
              </a:rPr>
              <a:t>Email: </a:t>
            </a:r>
            <a:r>
              <a:rPr lang="en-US" sz="1400" dirty="0">
                <a:latin typeface="Montserrat" pitchFamily="2" charset="77"/>
                <a:hlinkClick r:id="rId3"/>
              </a:rPr>
              <a:t>mang.zhao@cispa.de</a:t>
            </a:r>
            <a:endParaRPr lang="en-US" sz="1400" dirty="0">
              <a:latin typeface="Montserrat" pitchFamily="2" charset="77"/>
            </a:endParaRPr>
          </a:p>
          <a:p>
            <a:r>
              <a:rPr lang="en-US" sz="1400" dirty="0">
                <a:latin typeface="Montserrat" pitchFamily="2" charset="77"/>
              </a:rPr>
              <a:t>Web: </a:t>
            </a:r>
            <a:r>
              <a:rPr lang="en-US" sz="1400" dirty="0">
                <a:latin typeface="Montserrat" pitchFamily="2" charset="77"/>
                <a:hlinkClick r:id="rId4"/>
              </a:rPr>
              <a:t>https://mang-zhao.github.io/</a:t>
            </a:r>
            <a:endParaRPr lang="en-US" sz="1400" dirty="0">
              <a:latin typeface="Montserrat" pitchFamily="2" charset="77"/>
            </a:endParaRPr>
          </a:p>
        </p:txBody>
      </p:sp>
      <p:sp>
        <p:nvSpPr>
          <p:cNvPr id="2" name="Title 1">
            <a:extLst>
              <a:ext uri="{FF2B5EF4-FFF2-40B4-BE49-F238E27FC236}">
                <a16:creationId xmlns:a16="http://schemas.microsoft.com/office/drawing/2014/main" id="{EFEBA580-EDCB-F304-7907-F7AAAD187D40}"/>
              </a:ext>
            </a:extLst>
          </p:cNvPr>
          <p:cNvSpPr txBox="1">
            <a:spLocks/>
          </p:cNvSpPr>
          <p:nvPr/>
        </p:nvSpPr>
        <p:spPr>
          <a:xfrm>
            <a:off x="1869440" y="180000"/>
            <a:ext cx="9966959" cy="540000"/>
          </a:xfrm>
          <a:prstGeom prst="rect">
            <a:avLst/>
          </a:prstGeom>
        </p:spPr>
        <p:txBody>
          <a:bodyPr vert="horz" lIns="91440" tIns="0" rIns="91440" bIns="0" rtlCol="0" anchor="ctr">
            <a:normAutofit/>
          </a:bodyPr>
          <a:lst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a:lstStyle>
          <a:p>
            <a:r>
              <a:rPr lang="en-US" dirty="0"/>
              <a:t>Thanks for Your Attention!</a:t>
            </a:r>
          </a:p>
        </p:txBody>
      </p:sp>
      <p:pic>
        <p:nvPicPr>
          <p:cNvPr id="4" name="Picture 4" descr="American Friends of Tel Aviv University - YouTube">
            <a:extLst>
              <a:ext uri="{FF2B5EF4-FFF2-40B4-BE49-F238E27FC236}">
                <a16:creationId xmlns:a16="http://schemas.microsoft.com/office/drawing/2014/main" id="{06F28159-173C-A970-F2DA-F7CD05F30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8C5F792-F87C-EDC1-4D97-C0FF82B25CFB}"/>
              </a:ext>
            </a:extLst>
          </p:cNvPr>
          <p:cNvSpPr txBox="1">
            <a:spLocks/>
          </p:cNvSpPr>
          <p:nvPr/>
        </p:nvSpPr>
        <p:spPr>
          <a:xfrm>
            <a:off x="266959" y="1090799"/>
            <a:ext cx="8765281" cy="5326289"/>
          </a:xfrm>
          <a:prstGeom prst="rect">
            <a:avLst/>
          </a:prstGeom>
        </p:spPr>
        <p:txBody>
          <a:bodyPr>
            <a:normAutofit fontScale="92500" lnSpcReduction="10000"/>
          </a:bodyPr>
          <a:lst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 provide </a:t>
            </a:r>
            <a:r>
              <a:rPr lang="en-GB" i="1" u="sng" dirty="0"/>
              <a:t>one of the first</a:t>
            </a:r>
            <a:r>
              <a:rPr lang="en-GB" i="1" dirty="0"/>
              <a:t> </a:t>
            </a:r>
            <a:r>
              <a:rPr lang="en-GB" dirty="0"/>
              <a:t>formal analysis of Zoom protocol (version 4.0), proving its end-to-end security (assuming </a:t>
            </a:r>
            <a:r>
              <a:rPr lang="en-GB" i="1" u="sng" dirty="0"/>
              <a:t>honest server</a:t>
            </a:r>
            <a:r>
              <a:rPr lang="en-GB" dirty="0"/>
              <a:t> for public keys distribution).</a:t>
            </a:r>
          </a:p>
          <a:p>
            <a:endParaRPr lang="en-GB" dirty="0"/>
          </a:p>
          <a:p>
            <a:r>
              <a:rPr lang="en-GB" dirty="0"/>
              <a:t>We show how real-world attacks manifest Zoom-like protocols and notably how </a:t>
            </a:r>
            <a:r>
              <a:rPr lang="en-GB" i="1" u="sng" dirty="0"/>
              <a:t>malicious zoom servers</a:t>
            </a:r>
            <a:r>
              <a:rPr lang="en-GB" dirty="0"/>
              <a:t> can manipulate groups. </a:t>
            </a:r>
          </a:p>
          <a:p>
            <a:endParaRPr lang="en-GB" dirty="0"/>
          </a:p>
          <a:p>
            <a:r>
              <a:rPr lang="en-GB" dirty="0"/>
              <a:t>We develop a solution to generically improve the security of Zoom-like protocols against </a:t>
            </a:r>
            <a:r>
              <a:rPr lang="en-GB" i="1" u="sng" dirty="0"/>
              <a:t>malicious servers</a:t>
            </a:r>
            <a:r>
              <a:rPr lang="en-GB" dirty="0"/>
              <a:t>, without introducing new security elements. </a:t>
            </a:r>
          </a:p>
          <a:p>
            <a:pPr marL="0" indent="0">
              <a:buNone/>
            </a:pPr>
            <a:endParaRPr lang="en-GB" dirty="0"/>
          </a:p>
          <a:p>
            <a:r>
              <a:rPr lang="en-GB" b="1" dirty="0"/>
              <a:t>Full Version</a:t>
            </a:r>
            <a:r>
              <a:rPr lang="en-GB" dirty="0"/>
              <a:t>: </a:t>
            </a:r>
            <a:r>
              <a:rPr lang="en-GB" dirty="0">
                <a:hlinkClick r:id="rId6"/>
              </a:rPr>
              <a:t>https://eprint.iacr.org/2023/1243</a:t>
            </a:r>
            <a:endParaRPr lang="en-GB" dirty="0"/>
          </a:p>
          <a:p>
            <a:r>
              <a:rPr lang="en-GB" b="1" dirty="0"/>
              <a:t>This paper has been accepted by IEEE S&amp;P 2024</a:t>
            </a:r>
          </a:p>
          <a:p>
            <a:r>
              <a:rPr lang="en-GB" b="1" dirty="0"/>
              <a:t>Original Title: </a:t>
            </a:r>
            <a:r>
              <a:rPr lang="en-GB" i="1" dirty="0"/>
              <a:t>Multi-Stage Group Key Distribution and PAKEs: Securing Zoom Groups against Malicious Servers without New Security Elements</a:t>
            </a:r>
          </a:p>
        </p:txBody>
      </p:sp>
      <p:sp>
        <p:nvSpPr>
          <p:cNvPr id="8" name="Slide Number Placeholder 3">
            <a:extLst>
              <a:ext uri="{FF2B5EF4-FFF2-40B4-BE49-F238E27FC236}">
                <a16:creationId xmlns:a16="http://schemas.microsoft.com/office/drawing/2014/main" id="{A52152E9-46E5-7C9C-867F-A4F23D9D7C76}"/>
              </a:ext>
            </a:extLst>
          </p:cNvPr>
          <p:cNvSpPr txBox="1">
            <a:spLocks/>
          </p:cNvSpPr>
          <p:nvPr/>
        </p:nvSpPr>
        <p:spPr>
          <a:xfrm>
            <a:off x="318969" y="6417090"/>
            <a:ext cx="547688" cy="251999"/>
          </a:xfrm>
          <a:prstGeom prst="rect">
            <a:avLst/>
          </a:prstGeom>
        </p:spPr>
        <p:txBody>
          <a:bodyPr vert="horz" lIns="0" tIns="0" rIns="0" bIns="0" rtlCol="0" anchor="b"/>
          <a:lstStyle>
            <a:defPPr>
              <a:defRPr lang="de-DE"/>
            </a:defPPr>
            <a:lvl1pPr algn="r">
              <a:defRPr sz="1000" b="0" i="0">
                <a:latin typeface="Montserrat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689698-0BB7-BE4D-A8C0-0C9B085F3959}" type="slidenum">
              <a:rPr lang="de-DE" smtClean="0"/>
              <a:pPr/>
              <a:t>51</a:t>
            </a:fld>
            <a:endParaRPr lang="de-DE" dirty="0"/>
          </a:p>
        </p:txBody>
      </p:sp>
      <p:pic>
        <p:nvPicPr>
          <p:cNvPr id="20" name="Graphic 19">
            <a:extLst>
              <a:ext uri="{FF2B5EF4-FFF2-40B4-BE49-F238E27FC236}">
                <a16:creationId xmlns:a16="http://schemas.microsoft.com/office/drawing/2014/main" id="{59D04561-88BA-D238-C5BA-4472902080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3094" y="1636452"/>
            <a:ext cx="2806881" cy="2714092"/>
          </a:xfrm>
          <a:prstGeom prst="rect">
            <a:avLst/>
          </a:prstGeom>
        </p:spPr>
      </p:pic>
      <p:grpSp>
        <p:nvGrpSpPr>
          <p:cNvPr id="28" name="Group 27">
            <a:extLst>
              <a:ext uri="{FF2B5EF4-FFF2-40B4-BE49-F238E27FC236}">
                <a16:creationId xmlns:a16="http://schemas.microsoft.com/office/drawing/2014/main" id="{25E03309-AFEE-4116-F41F-7FE1F53330E0}"/>
              </a:ext>
            </a:extLst>
          </p:cNvPr>
          <p:cNvGrpSpPr/>
          <p:nvPr/>
        </p:nvGrpSpPr>
        <p:grpSpPr>
          <a:xfrm>
            <a:off x="7157719" y="3987799"/>
            <a:ext cx="1614301" cy="1614301"/>
            <a:chOff x="-2538531" y="1308100"/>
            <a:chExt cx="2857500" cy="2857500"/>
          </a:xfrm>
        </p:grpSpPr>
        <p:pic>
          <p:nvPicPr>
            <p:cNvPr id="22" name="Graphic 21">
              <a:extLst>
                <a:ext uri="{FF2B5EF4-FFF2-40B4-BE49-F238E27FC236}">
                  <a16:creationId xmlns:a16="http://schemas.microsoft.com/office/drawing/2014/main" id="{6A35DEF0-042B-B7F9-03CF-A05B78E135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38531" y="1308100"/>
              <a:ext cx="2857500" cy="2857500"/>
            </a:xfrm>
            <a:prstGeom prst="rect">
              <a:avLst/>
            </a:prstGeom>
          </p:spPr>
        </p:pic>
        <p:pic>
          <p:nvPicPr>
            <p:cNvPr id="27" name="Picture 26">
              <a:extLst>
                <a:ext uri="{FF2B5EF4-FFF2-40B4-BE49-F238E27FC236}">
                  <a16:creationId xmlns:a16="http://schemas.microsoft.com/office/drawing/2014/main" id="{4E256EA0-ED8F-1A62-1E2A-91842344831B}"/>
                </a:ext>
              </a:extLst>
            </p:cNvPr>
            <p:cNvPicPr>
              <a:picLocks noChangeAspect="1"/>
            </p:cNvPicPr>
            <p:nvPr/>
          </p:nvPicPr>
          <p:blipFill>
            <a:blip r:embed="rId11"/>
            <a:stretch>
              <a:fillRect/>
            </a:stretch>
          </p:blipFill>
          <p:spPr>
            <a:xfrm>
              <a:off x="-1746613" y="2100262"/>
              <a:ext cx="1273175" cy="1273175"/>
            </a:xfrm>
            <a:prstGeom prst="rect">
              <a:avLst/>
            </a:prstGeom>
          </p:spPr>
        </p:pic>
      </p:grpSp>
    </p:spTree>
    <p:extLst>
      <p:ext uri="{BB962C8B-B14F-4D97-AF65-F5344CB8AC3E}">
        <p14:creationId xmlns:p14="http://schemas.microsoft.com/office/powerpoint/2010/main" val="2498556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551BF4-97F4-0EF9-9F74-C6EA331A0173}"/>
              </a:ext>
            </a:extLst>
          </p:cNvPr>
          <p:cNvSpPr>
            <a:spLocks noGrp="1"/>
          </p:cNvSpPr>
          <p:nvPr>
            <p:ph type="sldNum" sz="quarter" idx="27"/>
          </p:nvPr>
        </p:nvSpPr>
        <p:spPr/>
        <p:txBody>
          <a:bodyPr/>
          <a:lstStyle/>
          <a:p>
            <a:fld id="{52689698-0BB7-BE4D-A8C0-0C9B085F3959}" type="slidenum">
              <a:rPr lang="de-DE" smtClean="0"/>
              <a:pPr/>
              <a:t>52</a:t>
            </a:fld>
            <a:endParaRPr lang="de-DE" dirty="0"/>
          </a:p>
        </p:txBody>
      </p:sp>
      <p:sp>
        <p:nvSpPr>
          <p:cNvPr id="10" name="Title 1">
            <a:extLst>
              <a:ext uri="{FF2B5EF4-FFF2-40B4-BE49-F238E27FC236}">
                <a16:creationId xmlns:a16="http://schemas.microsoft.com/office/drawing/2014/main" id="{271733F2-A3FA-2CA5-FEFA-9741C05DBADA}"/>
              </a:ext>
            </a:extLst>
          </p:cNvPr>
          <p:cNvSpPr txBox="1">
            <a:spLocks/>
          </p:cNvSpPr>
          <p:nvPr/>
        </p:nvSpPr>
        <p:spPr>
          <a:xfrm>
            <a:off x="1869440" y="180000"/>
            <a:ext cx="9966959" cy="540000"/>
          </a:xfrm>
          <a:prstGeom prst="rect">
            <a:avLst/>
          </a:prstGeom>
        </p:spPr>
        <p:txBody>
          <a:bodyPr vert="horz" lIns="91440" tIns="0" rIns="91440" bIns="0" rtlCol="0" anchor="ctr">
            <a:normAutofit/>
          </a:bodyPr>
          <a:lst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a:lstStyle>
          <a:p>
            <a:r>
              <a:rPr lang="en-US" dirty="0"/>
              <a:t>Thanks for Your Attention!</a:t>
            </a:r>
          </a:p>
        </p:txBody>
      </p:sp>
      <p:pic>
        <p:nvPicPr>
          <p:cNvPr id="11" name="Picture 4" descr="American Friends of Tel Aviv University - YouTube">
            <a:extLst>
              <a:ext uri="{FF2B5EF4-FFF2-40B4-BE49-F238E27FC236}">
                <a16:creationId xmlns:a16="http://schemas.microsoft.com/office/drawing/2014/main" id="{EAEF1B03-E04F-999D-2961-A4E608AC9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D8445D45-5F21-CBCD-CC8E-F34B4B80BB4A}"/>
              </a:ext>
            </a:extLst>
          </p:cNvPr>
          <p:cNvSpPr txBox="1">
            <a:spLocks/>
          </p:cNvSpPr>
          <p:nvPr/>
        </p:nvSpPr>
        <p:spPr>
          <a:xfrm>
            <a:off x="266959" y="1090799"/>
            <a:ext cx="11315441" cy="5326289"/>
          </a:xfrm>
          <a:prstGeom prst="rect">
            <a:avLst/>
          </a:prstGeom>
        </p:spPr>
        <p:txBody>
          <a:bodyPr>
            <a:normAutofit/>
          </a:bodyPr>
          <a:lst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 provide </a:t>
            </a:r>
            <a:r>
              <a:rPr lang="en-GB" i="1" u="sng" dirty="0"/>
              <a:t>one of the first</a:t>
            </a:r>
            <a:r>
              <a:rPr lang="en-GB" i="1" dirty="0"/>
              <a:t> </a:t>
            </a:r>
            <a:r>
              <a:rPr lang="en-GB" dirty="0"/>
              <a:t>formal analysis of Zoom protocol (version 4.0), proving its end-to-end security (assuming </a:t>
            </a:r>
            <a:r>
              <a:rPr lang="en-GB" i="1" u="sng" dirty="0"/>
              <a:t>honest server</a:t>
            </a:r>
            <a:r>
              <a:rPr lang="en-GB" dirty="0"/>
              <a:t> for public keys distribution).</a:t>
            </a:r>
          </a:p>
          <a:p>
            <a:endParaRPr lang="en-GB" dirty="0"/>
          </a:p>
          <a:p>
            <a:r>
              <a:rPr lang="en-GB" dirty="0"/>
              <a:t>We show how real-world attacks manifest Zoom-like protocols and notably how </a:t>
            </a:r>
            <a:r>
              <a:rPr lang="en-GB" i="1" u="sng" dirty="0"/>
              <a:t>malicious zoom servers</a:t>
            </a:r>
            <a:r>
              <a:rPr lang="en-GB" dirty="0"/>
              <a:t> can manipulate groups. </a:t>
            </a:r>
          </a:p>
          <a:p>
            <a:endParaRPr lang="en-GB" dirty="0"/>
          </a:p>
          <a:p>
            <a:r>
              <a:rPr lang="en-GB" dirty="0"/>
              <a:t>We develop a solution to generically improve the security of Zoom-like protocols against </a:t>
            </a:r>
            <a:r>
              <a:rPr lang="en-GB" i="1" u="sng" dirty="0"/>
              <a:t>malicious servers</a:t>
            </a:r>
            <a:r>
              <a:rPr lang="en-GB" dirty="0"/>
              <a:t>, without introducing new security elements. </a:t>
            </a:r>
          </a:p>
          <a:p>
            <a:pPr marL="0" indent="0">
              <a:buNone/>
            </a:pPr>
            <a:endParaRPr lang="en-GB" dirty="0"/>
          </a:p>
          <a:p>
            <a:r>
              <a:rPr lang="en-GB" b="1" dirty="0"/>
              <a:t>Full Version</a:t>
            </a:r>
            <a:r>
              <a:rPr lang="en-GB" dirty="0"/>
              <a:t>: </a:t>
            </a:r>
            <a:r>
              <a:rPr lang="en-GB" dirty="0">
                <a:hlinkClick r:id="rId4"/>
              </a:rPr>
              <a:t>https://eprint.iacr.org/2023/1243</a:t>
            </a:r>
            <a:endParaRPr lang="en-GB" dirty="0"/>
          </a:p>
          <a:p>
            <a:r>
              <a:rPr lang="en-GB" b="1" dirty="0"/>
              <a:t>This paper has been accepted by IEEE S&amp;P 2024</a:t>
            </a:r>
          </a:p>
          <a:p>
            <a:r>
              <a:rPr lang="en-GB" b="1" dirty="0"/>
              <a:t>Original Title: </a:t>
            </a:r>
            <a:r>
              <a:rPr lang="en-GB" i="1" dirty="0"/>
              <a:t>Multi-Stage Group Key Distribution and PAKEs: Securing Zoom Groups against Malicious Servers without New Security Elements</a:t>
            </a:r>
          </a:p>
          <a:p>
            <a:endParaRPr lang="en-GB" dirty="0"/>
          </a:p>
        </p:txBody>
      </p:sp>
    </p:spTree>
    <p:extLst>
      <p:ext uri="{BB962C8B-B14F-4D97-AF65-F5344CB8AC3E}">
        <p14:creationId xmlns:p14="http://schemas.microsoft.com/office/powerpoint/2010/main" val="3276911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lstStyle/>
          <a:p>
            <a:r>
              <a:rPr lang="en-US" dirty="0"/>
              <a:t>Zoom End-to-End Encryption Workflow</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53</a:t>
            </a:fld>
            <a:endParaRPr lang="de-DE" dirty="0"/>
          </a:p>
        </p:txBody>
      </p:sp>
      <p:grpSp>
        <p:nvGrpSpPr>
          <p:cNvPr id="9" name="Group 8">
            <a:extLst>
              <a:ext uri="{FF2B5EF4-FFF2-40B4-BE49-F238E27FC236}">
                <a16:creationId xmlns:a16="http://schemas.microsoft.com/office/drawing/2014/main" id="{4415B4D4-58D4-A518-73D2-0871AD3965A4}"/>
              </a:ext>
            </a:extLst>
          </p:cNvPr>
          <p:cNvGrpSpPr/>
          <p:nvPr/>
        </p:nvGrpSpPr>
        <p:grpSpPr>
          <a:xfrm>
            <a:off x="1952800" y="188796"/>
            <a:ext cx="7308148" cy="6592530"/>
            <a:chOff x="1952800" y="188796"/>
            <a:chExt cx="7308148" cy="6592530"/>
          </a:xfrm>
        </p:grpSpPr>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9" y="1503134"/>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4821" y="2552082"/>
                <a:ext cx="732826" cy="732826"/>
              </a:xfrm>
              <a:prstGeom prst="rect">
                <a:avLst/>
              </a:prstGeom>
            </p:spPr>
          </p:pic>
        </p:grpSp>
        <p:grpSp>
          <p:nvGrpSpPr>
            <p:cNvPr id="33" name="Group 32">
              <a:extLst>
                <a:ext uri="{FF2B5EF4-FFF2-40B4-BE49-F238E27FC236}">
                  <a16:creationId xmlns:a16="http://schemas.microsoft.com/office/drawing/2014/main" id="{A91404BA-76DC-457E-D740-08C6868D7990}"/>
                </a:ext>
              </a:extLst>
            </p:cNvPr>
            <p:cNvGrpSpPr/>
            <p:nvPr/>
          </p:nvGrpSpPr>
          <p:grpSpPr>
            <a:xfrm>
              <a:off x="3980467" y="1765846"/>
              <a:ext cx="1271014" cy="347980"/>
              <a:chOff x="4162223" y="1765846"/>
              <a:chExt cx="1271014" cy="347980"/>
            </a:xfrm>
          </p:grpSpPr>
          <p:cxnSp>
            <p:nvCxnSpPr>
              <p:cNvPr id="24" name="Straight Arrow Connector 23">
                <a:extLst>
                  <a:ext uri="{FF2B5EF4-FFF2-40B4-BE49-F238E27FC236}">
                    <a16:creationId xmlns:a16="http://schemas.microsoft.com/office/drawing/2014/main" id="{063D5EB6-AB1E-B41F-1B92-F55F09CB62CF}"/>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DD3631-E872-F75C-B2BF-C4428C719591}"/>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0"/>
                    <a:stretch>
                      <a:fillRect b="-3571"/>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2AE4AC-B84B-BD9A-A1AD-24175C54DF38}"/>
                    </a:ext>
                  </a:extLst>
                </p:cNvPr>
                <p:cNvSpPr txBox="1"/>
                <p:nvPr/>
              </p:nvSpPr>
              <p:spPr>
                <a:xfrm>
                  <a:off x="3077534" y="2182433"/>
                  <a:ext cx="1802810" cy="523220"/>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30" name="TextBox 29">
                  <a:extLst>
                    <a:ext uri="{FF2B5EF4-FFF2-40B4-BE49-F238E27FC236}">
                      <a16:creationId xmlns:a16="http://schemas.microsoft.com/office/drawing/2014/main" id="{172AE4AC-B84B-BD9A-A1AD-24175C54DF38}"/>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11"/>
                  <a:stretch>
                    <a:fillRect l="-1399" t="-2326" b="-697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9B9CCB32-9333-D287-0D1E-F0B9C112516A}"/>
                </a:ext>
              </a:extLst>
            </p:cNvPr>
            <p:cNvGrpSpPr/>
            <p:nvPr/>
          </p:nvGrpSpPr>
          <p:grpSpPr>
            <a:xfrm>
              <a:off x="3980467" y="2504606"/>
              <a:ext cx="1271014" cy="307777"/>
              <a:chOff x="4162223" y="2617834"/>
              <a:chExt cx="1271014" cy="307777"/>
            </a:xfrm>
          </p:grpSpPr>
          <p:cxnSp>
            <p:nvCxnSpPr>
              <p:cNvPr id="31" name="Straight Arrow Connector 30">
                <a:extLst>
                  <a:ext uri="{FF2B5EF4-FFF2-40B4-BE49-F238E27FC236}">
                    <a16:creationId xmlns:a16="http://schemas.microsoft.com/office/drawing/2014/main" id="{2EBA8BAA-EB38-A72A-DCA6-A8DDBD67BA7C}"/>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45A96C9-FADD-FAB8-465C-0B5C6E6DA3AE}"/>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m:oMathPara>
                    </a14:m>
                    <a:endParaRPr lang="en-US" sz="1400" dirty="0"/>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4CFEA827-40FD-81EB-9D30-624C442A71F8}"/>
                </a:ext>
              </a:extLst>
            </p:cNvPr>
            <p:cNvGrpSpPr/>
            <p:nvPr/>
          </p:nvGrpSpPr>
          <p:grpSpPr>
            <a:xfrm>
              <a:off x="3911140" y="278059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D3F15F0-E770-788A-75D1-B18B71D075E4}"/>
                    </a:ext>
                  </a:extLst>
                </p:cNvPr>
                <p:cNvSpPr txBox="1"/>
                <p:nvPr/>
              </p:nvSpPr>
              <p:spPr>
                <a:xfrm>
                  <a:off x="3071228" y="3196062"/>
                  <a:ext cx="3329569" cy="523220"/>
                </a:xfrm>
                <a:prstGeom prst="rect">
                  <a:avLst/>
                </a:prstGeom>
                <a:noFill/>
              </p:spPr>
              <p:txBody>
                <a:bodyPr wrap="square" rtlCol="0">
                  <a:spAutoFit/>
                </a:bodyPr>
                <a:lstStyle/>
                <a:p>
                  <a:r>
                    <a:rPr lang="en-US" sz="1400" dirty="0">
                      <a:latin typeface="Montserrat" pitchFamily="2" charset="77"/>
                    </a:rPr>
                    <a:t>generate per-group state</a:t>
                  </a:r>
                </a:p>
                <a:p>
                  <a:r>
                    <a:rPr lang="en-US" sz="1400" dirty="0">
                      <a:latin typeface="Montserrat" pitchFamily="2" charset="77"/>
                    </a:rPr>
                    <a:t>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1" name="TextBox 40">
                  <a:extLst>
                    <a:ext uri="{FF2B5EF4-FFF2-40B4-BE49-F238E27FC236}">
                      <a16:creationId xmlns:a16="http://schemas.microsoft.com/office/drawing/2014/main" id="{AD3F15F0-E770-788A-75D1-B18B71D075E4}"/>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16"/>
                  <a:stretch>
                    <a:fillRect l="-379" t="-2381" b="-119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C1089896-65BE-0737-3C2C-FEDF20A1DA6D}"/>
                </a:ext>
              </a:extLst>
            </p:cNvPr>
            <p:cNvGrpSpPr/>
            <p:nvPr/>
          </p:nvGrpSpPr>
          <p:grpSpPr>
            <a:xfrm>
              <a:off x="3980466" y="3681964"/>
              <a:ext cx="1274035" cy="344838"/>
              <a:chOff x="4159202" y="2617834"/>
              <a:chExt cx="1274035" cy="344838"/>
            </a:xfrm>
          </p:grpSpPr>
          <p:cxnSp>
            <p:nvCxnSpPr>
              <p:cNvPr id="43" name="Straight Arrow Connector 42">
                <a:extLst>
                  <a:ext uri="{FF2B5EF4-FFF2-40B4-BE49-F238E27FC236}">
                    <a16:creationId xmlns:a16="http://schemas.microsoft.com/office/drawing/2014/main" id="{F0223ACF-3D86-C9E9-7A7F-66A0CA98FF90}"/>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4D857E-0490-15E2-B59B-EBB32F2CFF0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4" name="TextBox 43">
                    <a:extLst>
                      <a:ext uri="{FF2B5EF4-FFF2-40B4-BE49-F238E27FC236}">
                        <a16:creationId xmlns:a16="http://schemas.microsoft.com/office/drawing/2014/main" id="{B04D857E-0490-15E2-B59B-EBB32F2CFF0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17"/>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6810C7-9E75-E754-5AF2-5EB7BE855F43}"/>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latin typeface="Montserrat" pitchFamily="2" charset="77"/>
                    </a:rPr>
                    <a:t>store </a:t>
                  </a:r>
                  <a14:m>
                    <m:oMath xmlns:m="http://schemas.openxmlformats.org/officeDocument/2006/math">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8A6810C7-9E75-E754-5AF2-5EB7BE855F43}"/>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18"/>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75DD8E8-E83C-4236-FA8A-A14A90DCA9A2}"/>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7" name="TextBox 46">
                  <a:extLst>
                    <a:ext uri="{FF2B5EF4-FFF2-40B4-BE49-F238E27FC236}">
                      <a16:creationId xmlns:a16="http://schemas.microsoft.com/office/drawing/2014/main" id="{675DD8E8-E83C-4236-FA8A-A14A90DCA9A2}"/>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19"/>
                  <a:stretch>
                    <a:fillRect b="-19231"/>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489E0BE0-3059-FBCE-0461-09D590CF8083}"/>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pPr algn="r"/>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20"/>
                  <a:stretch>
                    <a:fillRect t="-2381" b="-11905"/>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736080" y="3198888"/>
              <a:ext cx="2524867" cy="307777"/>
            </a:xfrm>
            <a:prstGeom prst="rect">
              <a:avLst/>
            </a:prstGeom>
            <a:noFill/>
          </p:spPr>
          <p:txBody>
            <a:bodyPr wrap="square" rtlCol="0">
              <a:spAutoFit/>
            </a:bodyPr>
            <a:lstStyle/>
            <a:p>
              <a:r>
                <a:rPr lang="en-US" sz="1400" dirty="0">
                  <a:latin typeface="Montserrat" pitchFamily="2" charset="77"/>
                </a:rPr>
                <a:t>generate per-group state</a:t>
              </a: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5888" y="3677450"/>
              <a:ext cx="1274035" cy="343748"/>
              <a:chOff x="4159202" y="2617834"/>
              <a:chExt cx="1274035" cy="343748"/>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1"/>
                    <a:stretch>
                      <a:fillRect r="-990" b="-3571"/>
                    </a:stretch>
                  </a:blipFill>
                </p:spPr>
                <p:txBody>
                  <a:bodyPr/>
                  <a:lstStyle/>
                  <a:p>
                    <a:r>
                      <a:rPr lang="en-US">
                        <a:noFill/>
                      </a:rPr>
                      <a:t> </a:t>
                    </a:r>
                  </a:p>
                </p:txBody>
              </p:sp>
            </mc:Fallback>
          </mc:AlternateContent>
        </p:gr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58" name="Group 57">
              <a:extLst>
                <a:ext uri="{FF2B5EF4-FFF2-40B4-BE49-F238E27FC236}">
                  <a16:creationId xmlns:a16="http://schemas.microsoft.com/office/drawing/2014/main" id="{B0CBCB31-8081-A9C4-C789-4F3B5831C14F}"/>
                </a:ext>
              </a:extLst>
            </p:cNvPr>
            <p:cNvGrpSpPr/>
            <p:nvPr/>
          </p:nvGrpSpPr>
          <p:grpSpPr>
            <a:xfrm>
              <a:off x="6966647" y="1735337"/>
              <a:ext cx="1271014" cy="347980"/>
              <a:chOff x="4162223" y="1765846"/>
              <a:chExt cx="1271014" cy="347980"/>
            </a:xfrm>
          </p:grpSpPr>
          <p:cxnSp>
            <p:nvCxnSpPr>
              <p:cNvPr id="59" name="Straight Arrow Connector 58">
                <a:extLst>
                  <a:ext uri="{FF2B5EF4-FFF2-40B4-BE49-F238E27FC236}">
                    <a16:creationId xmlns:a16="http://schemas.microsoft.com/office/drawing/2014/main" id="{9120783F-2E57-35C4-A1EF-9ACEEA50689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0A432E7-CFF2-380A-C76C-36FA99DAB915}"/>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oMath>
                      </m:oMathPara>
                    </a14:m>
                    <a:endParaRPr lang="en-US" sz="1400" dirty="0"/>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7534" y="4482709"/>
                  <a:ext cx="3329569" cy="598305"/>
                </a:xfrm>
                <a:prstGeom prst="rect">
                  <a:avLst/>
                </a:prstGeom>
                <a:noFill/>
              </p:spPr>
              <p:txBody>
                <a:bodyPr wrap="square" rtlCol="0">
                  <a:spAutoFit/>
                </a:bodyPr>
                <a:lstStyle/>
                <a:p>
                  <a:r>
                    <a:rPr lang="en-US" sz="1400" b="0" i="0" dirty="0">
                      <a:latin typeface="Montserrat" pitchFamily="2" charset="77"/>
                    </a:rPr>
                    <a:t>verify</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r>
                    <a:rPr lang="zh-CN" altLang="en-US" sz="1400" b="0" i="0" dirty="0">
                      <a:latin typeface="Montserrat" pitchFamily="2" charset="77"/>
                    </a:rPr>
                    <a:t> </a:t>
                  </a:r>
                  <a:r>
                    <a:rPr lang="en-US" sz="1400" b="0" i="0" dirty="0">
                      <a:latin typeface="Montserrat" pitchFamily="2" charset="77"/>
                    </a:rPr>
                    <a:t>using</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oMath>
                  </a14:m>
                  <a:endParaRPr lang="en-US" sz="1400" b="0" i="0" dirty="0">
                    <a:latin typeface="Montserrat" pitchFamily="2" charset="77"/>
                  </a:endParaRPr>
                </a:p>
                <a:p>
                  <a:r>
                    <a:rPr lang="en-US" sz="1400" dirty="0">
                      <a:latin typeface="Montserrat" pitchFamily="2" charset="77"/>
                    </a:rPr>
                    <a:t>encrypt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7534" y="4482709"/>
                  <a:ext cx="3329569" cy="598305"/>
                </a:xfrm>
                <a:prstGeom prst="rect">
                  <a:avLst/>
                </a:prstGeom>
                <a:blipFill>
                  <a:blip r:embed="rId23"/>
                  <a:stretch>
                    <a:fillRect l="-760" b="-6250"/>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4194787"/>
              <a:ext cx="1274035" cy="346890"/>
              <a:chOff x="4159202" y="2617834"/>
              <a:chExt cx="1274035" cy="346890"/>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24"/>
                    <a:stretch>
                      <a:fillRect b="-3571"/>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EA6868E5-D6FF-1C17-CFD2-8DD45D7FE8D0}"/>
                </a:ext>
              </a:extLst>
            </p:cNvPr>
            <p:cNvGrpSpPr/>
            <p:nvPr/>
          </p:nvGrpSpPr>
          <p:grpSpPr>
            <a:xfrm>
              <a:off x="6932868" y="4198829"/>
              <a:ext cx="1274035" cy="347980"/>
              <a:chOff x="4159202" y="2617834"/>
              <a:chExt cx="1274035" cy="347980"/>
            </a:xfrm>
          </p:grpSpPr>
          <p:cxnSp>
            <p:nvCxnSpPr>
              <p:cNvPr id="71" name="Straight Arrow Connector 70">
                <a:extLst>
                  <a:ext uri="{FF2B5EF4-FFF2-40B4-BE49-F238E27FC236}">
                    <a16:creationId xmlns:a16="http://schemas.microsoft.com/office/drawing/2014/main" id="{C362A3D2-26A0-E359-3147-3E75FE8683F6}"/>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1BACB4-DDAF-4F0C-AA18-DCCD89D6FC35}"/>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CB1BACB4-DDAF-4F0C-AA18-DCCD89D6FC35}"/>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5"/>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886951"/>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6F54F39-22E2-D76B-8EAA-5E9C3C483A98}"/>
                    </a:ext>
                  </a:extLst>
                </p:cNvPr>
                <p:cNvSpPr txBox="1"/>
                <p:nvPr/>
              </p:nvSpPr>
              <p:spPr>
                <a:xfrm>
                  <a:off x="5931378" y="4483491"/>
                  <a:ext cx="3329569" cy="600485"/>
                </a:xfrm>
                <a:prstGeom prst="rect">
                  <a:avLst/>
                </a:prstGeom>
                <a:noFill/>
              </p:spPr>
              <p:txBody>
                <a:bodyPr wrap="square" rtlCol="0">
                  <a:spAutoFit/>
                </a:bodyPr>
                <a:lstStyle/>
                <a:p>
                  <a:pPr algn="r"/>
                  <a:r>
                    <a:rPr lang="en-US" sz="1400" dirty="0">
                      <a:latin typeface="Montserrat" pitchFamily="2" charset="77"/>
                    </a:rPr>
                    <a:t>verify</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𝐴</m:t>
                          </m:r>
                        </m:sup>
                      </m:sSubSup>
                    </m:oMath>
                  </a14:m>
                  <a:r>
                    <a:rPr lang="zh-CN" altLang="en-US" sz="1400" dirty="0">
                      <a:latin typeface="Montserrat" pitchFamily="2" charset="77"/>
                    </a:rPr>
                    <a:t> </a:t>
                  </a:r>
                  <a:r>
                    <a:rPr lang="en-US" sz="1400" dirty="0">
                      <a:latin typeface="Montserrat" pitchFamily="2" charset="77"/>
                    </a:rPr>
                    <a:t>using</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decrypt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p:txBody>
            </p:sp>
          </mc:Choice>
          <mc:Fallback xmlns="">
            <p:sp>
              <p:nvSpPr>
                <p:cNvPr id="77" name="TextBox 76">
                  <a:extLst>
                    <a:ext uri="{FF2B5EF4-FFF2-40B4-BE49-F238E27FC236}">
                      <a16:creationId xmlns:a16="http://schemas.microsoft.com/office/drawing/2014/main" id="{A6F54F39-22E2-D76B-8EAA-5E9C3C483A98}"/>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27"/>
                  <a:stretch>
                    <a:fillRect b="-4082"/>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88F0D5C-5562-2E83-B855-3C6A67ADBBFD}"/>
                </a:ext>
              </a:extLst>
            </p:cNvPr>
            <p:cNvSpPr txBox="1"/>
            <p:nvPr/>
          </p:nvSpPr>
          <p:spPr>
            <a:xfrm>
              <a:off x="2071423" y="5483524"/>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7535" y="5293925"/>
                  <a:ext cx="2972688" cy="559192"/>
                </a:xfrm>
                <a:prstGeom prst="rect">
                  <a:avLst/>
                </a:prstGeom>
                <a:noFill/>
              </p:spPr>
              <p:txBody>
                <a:bodyPr wrap="square" rtlCol="0">
                  <a:spAutoFit/>
                </a:bodyPr>
                <a:lstStyle/>
                <a:p>
                  <a:r>
                    <a:rPr lang="en-US" sz="1400" dirty="0">
                      <a:latin typeface="Montserrat" pitchFamily="2" charset="77"/>
                    </a:rPr>
                    <a:t>sample new group key </a:t>
                  </a:r>
                  <a14:m>
                    <m:oMath xmlns:m="http://schemas.openxmlformats.org/officeDocument/2006/math">
                      <m:r>
                        <a:rPr lang="en-US" sz="1400" i="1">
                          <a:latin typeface="Cambria Math" panose="02040503050406030204" pitchFamily="18" charset="0"/>
                        </a:rPr>
                        <m:t>𝑔𝑘</m:t>
                      </m:r>
                    </m:oMath>
                  </a14:m>
                  <a:endParaRPr lang="en-US" sz="1400" dirty="0">
                    <a:latin typeface="Montserrat" pitchFamily="2" charset="77"/>
                  </a:endParaRPr>
                </a:p>
                <a:p>
                  <a:r>
                    <a:rPr lang="en-US" sz="1400" dirty="0">
                      <a:latin typeface="Montserrat" pitchFamily="2" charset="77"/>
                    </a:rPr>
                    <a:t>encrypt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7535" y="5293925"/>
                  <a:ext cx="2972688" cy="559192"/>
                </a:xfrm>
                <a:prstGeom prst="rect">
                  <a:avLst/>
                </a:prstGeom>
                <a:blipFill>
                  <a:blip r:embed="rId28"/>
                  <a:stretch>
                    <a:fillRect l="-851" b="-6667"/>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690387"/>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1B154C1-BEFD-CE50-FF4A-1F24CC3805FF}"/>
                    </a:ext>
                  </a:extLst>
                </p:cNvPr>
                <p:cNvSpPr txBox="1"/>
                <p:nvPr/>
              </p:nvSpPr>
              <p:spPr>
                <a:xfrm>
                  <a:off x="6288260" y="5336578"/>
                  <a:ext cx="2972687" cy="560282"/>
                </a:xfrm>
                <a:prstGeom prst="rect">
                  <a:avLst/>
                </a:prstGeom>
                <a:noFill/>
              </p:spPr>
              <p:txBody>
                <a:bodyPr wrap="square" rtlCol="0">
                  <a:spAutoFit/>
                </a:bodyPr>
                <a:lstStyle/>
                <a:p>
                  <a:pPr algn="r"/>
                  <a:r>
                    <a:rPr lang="en-US" sz="1400" dirty="0">
                      <a:latin typeface="Montserrat" pitchFamily="2" charset="77"/>
                    </a:rPr>
                    <a:t>decrypt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update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a:t>
                  </a:r>
                </a:p>
              </p:txBody>
            </p:sp>
          </mc:Choice>
          <mc:Fallback xmlns="">
            <p:sp>
              <p:nvSpPr>
                <p:cNvPr id="86" name="TextBox 85">
                  <a:extLst>
                    <a:ext uri="{FF2B5EF4-FFF2-40B4-BE49-F238E27FC236}">
                      <a16:creationId xmlns:a16="http://schemas.microsoft.com/office/drawing/2014/main" id="{C1B154C1-BEFD-CE50-FF4A-1F24CC3805FF}"/>
                    </a:ext>
                  </a:extLst>
                </p:cNvPr>
                <p:cNvSpPr txBox="1">
                  <a:spLocks noRot="1" noChangeAspect="1" noMove="1" noResize="1" noEditPoints="1" noAdjustHandles="1" noChangeArrowheads="1" noChangeShapeType="1" noTextEdit="1"/>
                </p:cNvSpPr>
                <p:nvPr/>
              </p:nvSpPr>
              <p:spPr>
                <a:xfrm>
                  <a:off x="6288260" y="5336578"/>
                  <a:ext cx="2972687" cy="560282"/>
                </a:xfrm>
                <a:prstGeom prst="rect">
                  <a:avLst/>
                </a:prstGeom>
                <a:blipFill>
                  <a:blip r:embed="rId30"/>
                  <a:stretch>
                    <a:fillRect b="-8889"/>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8FF2DBF9-FFDA-F7A3-41D1-0F379EB0D91D}"/>
                </a:ext>
              </a:extLst>
            </p:cNvPr>
            <p:cNvCxnSpPr/>
            <p:nvPr/>
          </p:nvCxnSpPr>
          <p:spPr>
            <a:xfrm>
              <a:off x="2190307" y="6168430"/>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6EB8CB-BE9C-F16C-BA9F-6C3CBB69DD1B}"/>
                </a:ext>
              </a:extLst>
            </p:cNvPr>
            <p:cNvSpPr txBox="1"/>
            <p:nvPr/>
          </p:nvSpPr>
          <p:spPr>
            <a:xfrm>
              <a:off x="2083445"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15FC55-6840-282C-D5AD-92084E63A31A}"/>
                    </a:ext>
                  </a:extLst>
                </p:cNvPr>
                <p:cNvSpPr txBox="1"/>
                <p:nvPr/>
              </p:nvSpPr>
              <p:spPr>
                <a:xfrm>
                  <a:off x="3079265" y="6258106"/>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7" name="TextBox 6">
                  <a:extLst>
                    <a:ext uri="{FF2B5EF4-FFF2-40B4-BE49-F238E27FC236}">
                      <a16:creationId xmlns:a16="http://schemas.microsoft.com/office/drawing/2014/main" id="{C515FC55-6840-282C-D5AD-92084E63A31A}"/>
                    </a:ext>
                  </a:extLst>
                </p:cNvPr>
                <p:cNvSpPr txBox="1">
                  <a:spLocks noRot="1" noChangeAspect="1" noMove="1" noResize="1" noEditPoints="1" noAdjustHandles="1" noChangeArrowheads="1" noChangeShapeType="1" noTextEdit="1"/>
                </p:cNvSpPr>
                <p:nvPr/>
              </p:nvSpPr>
              <p:spPr>
                <a:xfrm>
                  <a:off x="3079265" y="6258106"/>
                  <a:ext cx="3098428" cy="307777"/>
                </a:xfrm>
                <a:prstGeom prst="rect">
                  <a:avLst/>
                </a:prstGeom>
                <a:blipFill>
                  <a:blip r:embed="rId31"/>
                  <a:stretch>
                    <a:fillRect l="-81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3F7AC2-6E61-F188-1A57-56C5B0D8EEDD}"/>
                    </a:ext>
                  </a:extLst>
                </p:cNvPr>
                <p:cNvSpPr txBox="1"/>
                <p:nvPr/>
              </p:nvSpPr>
              <p:spPr>
                <a:xfrm>
                  <a:off x="6050223" y="6258106"/>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 name="TextBox 7">
                  <a:extLst>
                    <a:ext uri="{FF2B5EF4-FFF2-40B4-BE49-F238E27FC236}">
                      <a16:creationId xmlns:a16="http://schemas.microsoft.com/office/drawing/2014/main" id="{A93F7AC2-6E61-F188-1A57-56C5B0D8EEDD}"/>
                    </a:ext>
                  </a:extLst>
                </p:cNvPr>
                <p:cNvSpPr txBox="1">
                  <a:spLocks noRot="1" noChangeAspect="1" noMove="1" noResize="1" noEditPoints="1" noAdjustHandles="1" noChangeArrowheads="1" noChangeShapeType="1" noTextEdit="1"/>
                </p:cNvSpPr>
                <p:nvPr/>
              </p:nvSpPr>
              <p:spPr>
                <a:xfrm>
                  <a:off x="6050223" y="6258106"/>
                  <a:ext cx="3210724" cy="307777"/>
                </a:xfrm>
                <a:prstGeom prst="rect">
                  <a:avLst/>
                </a:prstGeom>
                <a:blipFill>
                  <a:blip r:embed="rId32"/>
                  <a:stretch>
                    <a:fillRect b="-20000"/>
                  </a:stretch>
                </a:blipFill>
              </p:spPr>
              <p:txBody>
                <a:bodyPr/>
                <a:lstStyle/>
                <a:p>
                  <a:r>
                    <a:rPr lang="en-US">
                      <a:noFill/>
                    </a:rPr>
                    <a:t> </a:t>
                  </a:r>
                </a:p>
              </p:txBody>
            </p:sp>
          </mc:Fallback>
        </mc:AlternateContent>
      </p:grpSp>
      <p:pic>
        <p:nvPicPr>
          <p:cNvPr id="6" name="Picture 4" descr="American Friends of Tel Aviv University - YouTube">
            <a:extLst>
              <a:ext uri="{FF2B5EF4-FFF2-40B4-BE49-F238E27FC236}">
                <a16:creationId xmlns:a16="http://schemas.microsoft.com/office/drawing/2014/main" id="{D3D93C41-0308-53C9-0251-4E855AEEB5F2}"/>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794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4" y="180000"/>
            <a:ext cx="10325686" cy="540000"/>
          </a:xfrm>
        </p:spPr>
        <p:txBody>
          <a:bodyPr>
            <a:normAutofit fontScale="90000"/>
          </a:bodyPr>
          <a:lstStyle/>
          <a:p>
            <a:r>
              <a:rPr lang="en-US" dirty="0"/>
              <a:t>Our Solution: Password-Protected (PP) Transformation</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54</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𝑝𝑤</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receive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pick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Run </a:t>
                </a:r>
                <a14:m>
                  <m:oMath xmlns:m="http://schemas.openxmlformats.org/officeDocument/2006/math">
                    <m:r>
                      <m:rPr>
                        <m:sty m:val="p"/>
                      </m:rPr>
                      <a:rPr lang="en-US" sz="1400" b="0" i="0" smtClean="0">
                        <a:latin typeface="Cambria Math" panose="02040503050406030204" pitchFamily="18" charset="0"/>
                      </a:rPr>
                      <m:t>PAKE</m:t>
                    </m:r>
                    <m:r>
                      <a:rPr lang="en-US" sz="1400" b="0" i="1" smtClean="0">
                        <a:latin typeface="Cambria Math" panose="02040503050406030204" pitchFamily="18" charset="0"/>
                      </a:rPr>
                      <m:t>(</m:t>
                    </m:r>
                    <m:r>
                      <a:rPr lang="en-US" sz="1400" b="0" i="1" smtClean="0">
                        <a:latin typeface="Cambria Math" panose="02040503050406030204" pitchFamily="18" charset="0"/>
                      </a:rPr>
                      <m:t>𝑝𝑤</m:t>
                    </m:r>
                    <m:r>
                      <a:rPr lang="en-US" sz="1400" b="0" i="1" smtClean="0">
                        <a:latin typeface="Cambria Math" panose="02040503050406030204" pitchFamily="18" charset="0"/>
                      </a:rPr>
                      <m:t>)</m:t>
                    </m:r>
                  </m:oMath>
                </a14:m>
                <a:endParaRPr lang="en-US" sz="1400" b="0" i="0" dirty="0">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latin typeface="Montserrat" pitchFamily="2" charset="77"/>
                  </a:rPr>
                  <a:t>1.</a:t>
                </a:r>
                <a:r>
                  <a:rPr lang="zh-CN" altLang="en-US" sz="1400" b="0" i="0" dirty="0">
                    <a:latin typeface="Montserrat" pitchFamily="2" charset="77"/>
                  </a:rPr>
                  <a:t> </a:t>
                </a:r>
                <a:r>
                  <a:rPr lang="en-US" altLang="zh-CN" sz="1400" dirty="0">
                    <a:latin typeface="Montserrat" pitchFamily="2" charset="77"/>
                  </a:rPr>
                  <a:t>Run </a:t>
                </a:r>
                <a14:m>
                  <m:oMath xmlns:m="http://schemas.openxmlformats.org/officeDocument/2006/math">
                    <m:r>
                      <m:rPr>
                        <m:sty m:val="p"/>
                      </m:rPr>
                      <a:rPr lang="en-US" sz="1400" b="0" i="0" smtClean="0">
                        <a:latin typeface="Cambria Math" panose="02040503050406030204" pitchFamily="18" charset="0"/>
                      </a:rPr>
                      <m:t>PAKE</m:t>
                    </m:r>
                    <m:r>
                      <a:rPr lang="en-US" sz="1400" b="0" i="1" smtClean="0">
                        <a:latin typeface="Cambria Math" panose="02040503050406030204" pitchFamily="18" charset="0"/>
                      </a:rPr>
                      <m:t>(</m:t>
                    </m:r>
                    <m:r>
                      <a:rPr lang="en-US" sz="1400" b="0" i="1" smtClean="0">
                        <a:latin typeface="Cambria Math" panose="02040503050406030204" pitchFamily="18" charset="0"/>
                      </a:rPr>
                      <m:t>𝑝𝑤</m:t>
                    </m:r>
                    <m:r>
                      <a:rPr lang="en-US" sz="1400" b="0" i="1" smtClean="0">
                        <a:latin typeface="Cambria Math" panose="02040503050406030204" pitchFamily="18" charset="0"/>
                      </a:rPr>
                      <m:t>)</m:t>
                    </m:r>
                  </m:oMath>
                </a14:m>
                <a:r>
                  <a:rPr lang="en-US" sz="1400" b="0" i="0" dirty="0">
                    <a:latin typeface="Montserrat" pitchFamily="2" charset="77"/>
                  </a:rPr>
                  <a:t> until outputting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𝐴</m:t>
                        </m:r>
                      </m:sub>
                    </m:sSub>
                  </m:oMath>
                </a14:m>
                <a:endParaRPr lang="en-US" sz="1400" b="0" i="0" dirty="0">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latin typeface="Montserrat" pitchFamily="2" charset="77"/>
              </a:rPr>
              <a:t>…</a:t>
            </a:r>
          </a:p>
        </p:txBody>
      </p:sp>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latin typeface="Montserrat" pitchFamily="2" charset="77"/>
                  </a:rPr>
                  <a:t>1.</a:t>
                </a:r>
                <a:r>
                  <a:rPr lang="zh-CN" altLang="en-US" sz="1400" b="0" i="0" dirty="0">
                    <a:latin typeface="Montserrat" pitchFamily="2" charset="77"/>
                  </a:rPr>
                  <a:t> </a:t>
                </a:r>
                <a:r>
                  <a:rPr lang="en-US" altLang="zh-CN" sz="1400" dirty="0">
                    <a:latin typeface="Montserrat" pitchFamily="2" charset="77"/>
                  </a:rPr>
                  <a:t>Run </a:t>
                </a:r>
                <a14:m>
                  <m:oMath xmlns:m="http://schemas.openxmlformats.org/officeDocument/2006/math">
                    <m:r>
                      <m:rPr>
                        <m:sty m:val="p"/>
                      </m:rPr>
                      <a:rPr lang="en-US" sz="1400" b="0" i="0" smtClean="0">
                        <a:latin typeface="Cambria Math" panose="02040503050406030204" pitchFamily="18" charset="0"/>
                      </a:rPr>
                      <m:t>PAKE</m:t>
                    </m:r>
                    <m:r>
                      <a:rPr lang="en-US" sz="1400" b="0" i="1" smtClean="0">
                        <a:latin typeface="Cambria Math" panose="02040503050406030204" pitchFamily="18" charset="0"/>
                      </a:rPr>
                      <m:t>(</m:t>
                    </m:r>
                    <m:r>
                      <a:rPr lang="en-US" sz="1400" b="0" i="1" smtClean="0">
                        <a:latin typeface="Cambria Math" panose="02040503050406030204" pitchFamily="18" charset="0"/>
                      </a:rPr>
                      <m:t>𝑝𝑤</m:t>
                    </m:r>
                    <m:r>
                      <a:rPr lang="en-US" sz="1400" b="0" i="1" smtClean="0">
                        <a:latin typeface="Cambria Math" panose="02040503050406030204" pitchFamily="18" charset="0"/>
                      </a:rPr>
                      <m:t>)</m:t>
                    </m:r>
                  </m:oMath>
                </a14:m>
                <a:r>
                  <a:rPr lang="en-US" sz="1400" b="0" i="0" dirty="0">
                    <a:latin typeface="Montserrat" pitchFamily="2" charset="77"/>
                  </a:rPr>
                  <a:t> until outputting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oMath>
                </a14:m>
                <a:endParaRPr lang="en-US" sz="1400" b="0" i="0" dirty="0">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latin typeface="Montserrat" pitchFamily="2" charset="77"/>
                  </a:rPr>
                  <a:t>3.</a:t>
                </a:r>
                <a:r>
                  <a:rPr lang="en-US" sz="1400" b="0" dirty="0"/>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r>
                      <a:rPr lang="en-US" sz="1400" b="0" i="1" smtClean="0">
                        <a:latin typeface="Cambria Math" panose="02040503050406030204" pitchFamily="18" charset="0"/>
                      </a:rPr>
                      <m:t>←</m:t>
                    </m:r>
                    <m:r>
                      <m:rPr>
                        <m:sty m:val="p"/>
                      </m:rPr>
                      <a:rPr lang="en-US" sz="1400" b="0" i="0" smtClean="0">
                        <a:latin typeface="Cambria Math" panose="02040503050406030204" pitchFamily="18" charset="0"/>
                      </a:rPr>
                      <m:t>Enc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𝐴</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r>
                      <a:rPr lang="en-US" sz="1400" b="0" i="1" smtClean="0">
                        <a:latin typeface="Cambria Math" panose="02040503050406030204" pitchFamily="18" charset="0"/>
                      </a:rPr>
                      <m:t>𝑐</m:t>
                    </m:r>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latin typeface="Montserrat" pitchFamily="2" charset="77"/>
                  </a:rPr>
                  <a:t>2. </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b="0" i="0" smtClean="0">
                        <a:latin typeface="Cambria Math" panose="02040503050406030204" pitchFamily="18" charset="0"/>
                      </a:rPr>
                      <m:t>Dec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latin typeface="Montserrat" pitchFamily="2" charset="77"/>
                  </a:rPr>
                  <a:t>2.</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r>
                      <m:rPr>
                        <m:sty m:val="p"/>
                      </m:rPr>
                      <a:rPr lang="en-US" sz="1400">
                        <a:latin typeface="Cambria Math" panose="02040503050406030204" pitchFamily="18" charset="0"/>
                      </a:rPr>
                      <m:t>Enc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𝐴</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r>
                      <a:rPr lang="en-US" sz="1400" i="1">
                        <a:latin typeface="Cambria Math" panose="02040503050406030204" pitchFamily="18" charset="0"/>
                      </a:rPr>
                      <m:t>𝑐</m:t>
                    </m:r>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latin typeface="Montserrat" pitchFamily="2" charset="77"/>
                  </a:rPr>
                  <a:t>1.</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a:latin typeface="Cambria Math" panose="02040503050406030204" pitchFamily="18" charset="0"/>
                      </a:rPr>
                      <m:t>Dec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pic>
        <p:nvPicPr>
          <p:cNvPr id="3" name="Picture 4" descr="American Friends of Tel Aviv University - YouTube">
            <a:extLst>
              <a:ext uri="{FF2B5EF4-FFF2-40B4-BE49-F238E27FC236}">
                <a16:creationId xmlns:a16="http://schemas.microsoft.com/office/drawing/2014/main" id="{79CE20C2-BD81-AC48-4C33-D2F93FD2813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070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193607" cy="540000"/>
          </a:xfrm>
        </p:spPr>
        <p:txBody>
          <a:bodyPr>
            <a:normAutofit fontScale="90000"/>
          </a:bodyPr>
          <a:lstStyle/>
          <a:p>
            <a:r>
              <a:rPr lang="en-US" dirty="0"/>
              <a:t>Our Solution: Password-Protected (PP) Transformation</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55</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Run </a:t>
                </a:r>
                <a14:m>
                  <m:oMath xmlns:m="http://schemas.openxmlformats.org/officeDocument/2006/math">
                    <m:r>
                      <m:rPr>
                        <m:sty m:val="p"/>
                      </m:rPr>
                      <a:rPr lang="en-US" sz="1400" b="0" i="0" smtClean="0">
                        <a:latin typeface="Cambria Math" panose="02040503050406030204" pitchFamily="18" charset="0"/>
                      </a:rPr>
                      <m:t>PAKE</m:t>
                    </m:r>
                    <m:r>
                      <a:rPr lang="en-US" sz="1400" b="0" i="1" smtClean="0">
                        <a:latin typeface="Cambria Math" panose="02040503050406030204" pitchFamily="18" charset="0"/>
                      </a:rPr>
                      <m:t>(</m:t>
                    </m:r>
                    <m:r>
                      <a:rPr lang="en-US" sz="1400" b="0" i="1" smtClean="0">
                        <a:latin typeface="Cambria Math" panose="02040503050406030204" pitchFamily="18" charset="0"/>
                      </a:rPr>
                      <m:t>𝑝𝑤</m:t>
                    </m:r>
                    <m:r>
                      <a:rPr lang="en-US" sz="1400" b="0" i="1" smtClean="0">
                        <a:latin typeface="Cambria Math" panose="02040503050406030204" pitchFamily="18" charset="0"/>
                      </a:rPr>
                      <m:t>)</m:t>
                    </m:r>
                  </m:oMath>
                </a14:m>
                <a:endParaRPr lang="en-US" sz="1400" b="0" i="0" dirty="0">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latin typeface="Montserrat" pitchFamily="2" charset="77"/>
                  </a:rPr>
                  <a:t>1.</a:t>
                </a:r>
                <a:r>
                  <a:rPr lang="zh-CN" altLang="en-US" sz="1400" b="0" i="0" dirty="0">
                    <a:latin typeface="Montserrat" pitchFamily="2" charset="77"/>
                  </a:rPr>
                  <a:t> </a:t>
                </a:r>
                <a:r>
                  <a:rPr lang="en-US" altLang="zh-CN" sz="1400" dirty="0">
                    <a:latin typeface="Montserrat" pitchFamily="2" charset="77"/>
                  </a:rPr>
                  <a:t>Run </a:t>
                </a:r>
                <a14:m>
                  <m:oMath xmlns:m="http://schemas.openxmlformats.org/officeDocument/2006/math">
                    <m:r>
                      <m:rPr>
                        <m:sty m:val="p"/>
                      </m:rPr>
                      <a:rPr lang="en-US" sz="1400" b="0" i="0" smtClean="0">
                        <a:latin typeface="Cambria Math" panose="02040503050406030204" pitchFamily="18" charset="0"/>
                      </a:rPr>
                      <m:t>PAKE</m:t>
                    </m:r>
                    <m:r>
                      <a:rPr lang="en-US" sz="1400" b="0" i="1" smtClean="0">
                        <a:latin typeface="Cambria Math" panose="02040503050406030204" pitchFamily="18" charset="0"/>
                      </a:rPr>
                      <m:t>(</m:t>
                    </m:r>
                    <m:r>
                      <a:rPr lang="en-US" sz="1400" b="0" i="1" smtClean="0">
                        <a:latin typeface="Cambria Math" panose="02040503050406030204" pitchFamily="18" charset="0"/>
                      </a:rPr>
                      <m:t>𝑝𝑤</m:t>
                    </m:r>
                    <m:r>
                      <a:rPr lang="en-US" sz="1400" b="0" i="1" smtClean="0">
                        <a:latin typeface="Cambria Math" panose="02040503050406030204" pitchFamily="18" charset="0"/>
                      </a:rPr>
                      <m:t>)</m:t>
                    </m:r>
                  </m:oMath>
                </a14:m>
                <a:r>
                  <a:rPr lang="en-US" sz="1400" b="0" i="0" dirty="0">
                    <a:latin typeface="Montserrat" pitchFamily="2" charset="77"/>
                  </a:rPr>
                  <a:t> until outputting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𝐴</m:t>
                        </m:r>
                      </m:sub>
                    </m:sSub>
                  </m:oMath>
                </a14:m>
                <a:endParaRPr lang="en-US" sz="1400" b="0" i="0" dirty="0">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latin typeface="Montserrat" pitchFamily="2" charset="77"/>
              </a:rPr>
              <a:t>…</a:t>
            </a:r>
          </a:p>
        </p:txBody>
      </p:sp>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latin typeface="Montserrat" pitchFamily="2" charset="77"/>
                  </a:rPr>
                  <a:t>1.</a:t>
                </a:r>
                <a:r>
                  <a:rPr lang="zh-CN" altLang="en-US" sz="1400" b="0" i="0" dirty="0">
                    <a:latin typeface="Montserrat" pitchFamily="2" charset="77"/>
                  </a:rPr>
                  <a:t> </a:t>
                </a:r>
                <a:r>
                  <a:rPr lang="en-US" altLang="zh-CN" sz="1400" dirty="0">
                    <a:latin typeface="Montserrat" pitchFamily="2" charset="77"/>
                  </a:rPr>
                  <a:t>Run </a:t>
                </a:r>
                <a14:m>
                  <m:oMath xmlns:m="http://schemas.openxmlformats.org/officeDocument/2006/math">
                    <m:r>
                      <m:rPr>
                        <m:sty m:val="p"/>
                      </m:rPr>
                      <a:rPr lang="en-US" sz="1400" b="0" i="0" smtClean="0">
                        <a:latin typeface="Cambria Math" panose="02040503050406030204" pitchFamily="18" charset="0"/>
                      </a:rPr>
                      <m:t>PAKE</m:t>
                    </m:r>
                    <m:r>
                      <a:rPr lang="en-US" sz="1400" b="0" i="1" smtClean="0">
                        <a:latin typeface="Cambria Math" panose="02040503050406030204" pitchFamily="18" charset="0"/>
                      </a:rPr>
                      <m:t>(</m:t>
                    </m:r>
                    <m:r>
                      <a:rPr lang="en-US" sz="1400" b="0" i="1" smtClean="0">
                        <a:latin typeface="Cambria Math" panose="02040503050406030204" pitchFamily="18" charset="0"/>
                      </a:rPr>
                      <m:t>𝑝𝑤</m:t>
                    </m:r>
                    <m:r>
                      <a:rPr lang="en-US" sz="1400" b="0" i="1" smtClean="0">
                        <a:latin typeface="Cambria Math" panose="02040503050406030204" pitchFamily="18" charset="0"/>
                      </a:rPr>
                      <m:t>)</m:t>
                    </m:r>
                  </m:oMath>
                </a14:m>
                <a:r>
                  <a:rPr lang="en-US" sz="1400" b="0" i="0" dirty="0">
                    <a:latin typeface="Montserrat" pitchFamily="2" charset="77"/>
                  </a:rPr>
                  <a:t> until outputting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oMath>
                </a14:m>
                <a:endParaRPr lang="en-US" sz="1400" b="0" i="0" dirty="0">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latin typeface="Montserrat" pitchFamily="2" charset="77"/>
                  </a:rPr>
                  <a:t>3.</a:t>
                </a:r>
                <a:r>
                  <a:rPr lang="en-US" sz="1400" b="0" dirty="0"/>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r>
                      <a:rPr lang="en-US" sz="1400" b="0" i="1" smtClean="0">
                        <a:latin typeface="Cambria Math" panose="02040503050406030204" pitchFamily="18" charset="0"/>
                      </a:rPr>
                      <m:t>←</m:t>
                    </m:r>
                    <m:r>
                      <m:rPr>
                        <m:sty m:val="p"/>
                      </m:rPr>
                      <a:rPr lang="en-US" sz="1400" b="0" i="0" smtClean="0">
                        <a:latin typeface="Cambria Math" panose="02040503050406030204" pitchFamily="18" charset="0"/>
                      </a:rPr>
                      <m:t>Enc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𝐴</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r>
                      <a:rPr lang="en-US" sz="1400" b="0" i="1" smtClean="0">
                        <a:latin typeface="Cambria Math" panose="02040503050406030204" pitchFamily="18" charset="0"/>
                      </a:rPr>
                      <m:t>𝑐</m:t>
                    </m:r>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latin typeface="Montserrat" pitchFamily="2" charset="77"/>
                  </a:rPr>
                  <a:t>2. </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b="0" i="0" smtClean="0">
                        <a:latin typeface="Cambria Math" panose="02040503050406030204" pitchFamily="18" charset="0"/>
                      </a:rPr>
                      <m:t>Dec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latin typeface="Montserrat" pitchFamily="2" charset="77"/>
                  </a:rPr>
                  <a:t>2.</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r>
                      <m:rPr>
                        <m:sty m:val="p"/>
                      </m:rPr>
                      <a:rPr lang="en-US" sz="1400">
                        <a:latin typeface="Cambria Math" panose="02040503050406030204" pitchFamily="18" charset="0"/>
                      </a:rPr>
                      <m:t>Enc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𝐴</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r>
                      <a:rPr lang="en-US" sz="1400" i="1">
                        <a:latin typeface="Cambria Math" panose="02040503050406030204" pitchFamily="18" charset="0"/>
                      </a:rPr>
                      <m:t>𝑐</m:t>
                    </m:r>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latin typeface="Montserrat" pitchFamily="2" charset="77"/>
                  </a:rPr>
                  <a:t>1.</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a:latin typeface="Cambria Math" panose="02040503050406030204" pitchFamily="18" charset="0"/>
                      </a:rPr>
                      <m:t>Dec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3" name="Group 2">
            <a:extLst>
              <a:ext uri="{FF2B5EF4-FFF2-40B4-BE49-F238E27FC236}">
                <a16:creationId xmlns:a16="http://schemas.microsoft.com/office/drawing/2014/main" id="{BC72AFDA-99E8-5C28-E52D-20DDA0043932}"/>
              </a:ext>
            </a:extLst>
          </p:cNvPr>
          <p:cNvGrpSpPr/>
          <p:nvPr/>
        </p:nvGrpSpPr>
        <p:grpSpPr>
          <a:xfrm>
            <a:off x="3911140" y="2323779"/>
            <a:ext cx="4369718" cy="307777"/>
            <a:chOff x="4162223" y="2617834"/>
            <a:chExt cx="1271014" cy="307777"/>
          </a:xfrm>
        </p:grpSpPr>
        <p:cxnSp>
          <p:nvCxnSpPr>
            <p:cNvPr id="5" name="Straight Arrow Connector 4">
              <a:extLst>
                <a:ext uri="{FF2B5EF4-FFF2-40B4-BE49-F238E27FC236}">
                  <a16:creationId xmlns:a16="http://schemas.microsoft.com/office/drawing/2014/main" id="{40102B4E-8972-6816-29C7-D5163CB63079}"/>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3BEA5EE-43B4-38E8-4459-E9FA1568443F}"/>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6" name="TextBox 5">
                  <a:extLst>
                    <a:ext uri="{FF2B5EF4-FFF2-40B4-BE49-F238E27FC236}">
                      <a16:creationId xmlns:a16="http://schemas.microsoft.com/office/drawing/2014/main" id="{E3BEA5EE-43B4-38E8-4459-E9FA1568443F}"/>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27"/>
                  <a:stretch>
                    <a:fillRect t="-3846" b="-192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DE78D71-5119-3004-C6FC-C68CE638553C}"/>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receive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7" name="TextBox 6">
                <a:extLst>
                  <a:ext uri="{FF2B5EF4-FFF2-40B4-BE49-F238E27FC236}">
                    <a16:creationId xmlns:a16="http://schemas.microsoft.com/office/drawing/2014/main" id="{2DE78D71-5119-3004-C6FC-C68CE638553C}"/>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28"/>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50FF856-0333-AC75-15A0-49743E5E43A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8" name="TextBox 7">
                <a:extLst>
                  <a:ext uri="{FF2B5EF4-FFF2-40B4-BE49-F238E27FC236}">
                    <a16:creationId xmlns:a16="http://schemas.microsoft.com/office/drawing/2014/main" id="{D50FF856-0333-AC75-15A0-49743E5E43A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29"/>
                <a:stretch>
                  <a:fillRect l="-1163" t="-4000" b="-16000"/>
                </a:stretch>
              </a:blipFill>
            </p:spPr>
            <p:txBody>
              <a:bodyPr/>
              <a:lstStyle/>
              <a:p>
                <a:r>
                  <a:rPr lang="en-US">
                    <a:noFill/>
                  </a:rPr>
                  <a:t> </a:t>
                </a:r>
              </a:p>
            </p:txBody>
          </p:sp>
        </mc:Fallback>
      </mc:AlternateContent>
      <p:pic>
        <p:nvPicPr>
          <p:cNvPr id="9" name="Picture 4" descr="American Friends of Tel Aviv University - YouTube">
            <a:extLst>
              <a:ext uri="{FF2B5EF4-FFF2-40B4-BE49-F238E27FC236}">
                <a16:creationId xmlns:a16="http://schemas.microsoft.com/office/drawing/2014/main" id="{648BAC0F-EC1C-5E37-F726-A654D696B57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787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122487" cy="540000"/>
          </a:xfrm>
        </p:spPr>
        <p:txBody>
          <a:bodyPr>
            <a:normAutofit fontScale="90000"/>
          </a:bodyPr>
          <a:lstStyle/>
          <a:p>
            <a:r>
              <a:rPr lang="en-US" dirty="0"/>
              <a:t>Our Solution: Password-Protected (PP) Transformation</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56</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receive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until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until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latin typeface="Montserrat" pitchFamily="2" charset="77"/>
                  </a:rPr>
                  <a:t>3.</a:t>
                </a:r>
                <a:r>
                  <a:rPr lang="en-US" sz="1400" b="0" dirty="0"/>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r>
                      <a:rPr lang="en-US" sz="1400" b="0" i="1" smtClean="0">
                        <a:latin typeface="Cambria Math" panose="02040503050406030204" pitchFamily="18" charset="0"/>
                      </a:rPr>
                      <m:t>←</m:t>
                    </m:r>
                    <m:r>
                      <m:rPr>
                        <m:sty m:val="p"/>
                      </m:rPr>
                      <a:rPr lang="en-US" sz="1400" b="0" i="0" smtClean="0">
                        <a:latin typeface="Cambria Math" panose="02040503050406030204" pitchFamily="18" charset="0"/>
                      </a:rPr>
                      <m:t>Enc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𝐴</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r>
                      <a:rPr lang="en-US" sz="1400" b="0" i="1" smtClean="0">
                        <a:latin typeface="Cambria Math" panose="02040503050406030204" pitchFamily="18" charset="0"/>
                      </a:rPr>
                      <m:t>𝑐</m:t>
                    </m:r>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latin typeface="Montserrat" pitchFamily="2" charset="77"/>
                  </a:rPr>
                  <a:t>2. </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b="0" i="0" smtClean="0">
                        <a:latin typeface="Cambria Math" panose="02040503050406030204" pitchFamily="18" charset="0"/>
                      </a:rPr>
                      <m:t>Dec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latin typeface="Montserrat" pitchFamily="2" charset="77"/>
                  </a:rPr>
                  <a:t>2.</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r>
                      <m:rPr>
                        <m:sty m:val="p"/>
                      </m:rPr>
                      <a:rPr lang="en-US" sz="1400">
                        <a:latin typeface="Cambria Math" panose="02040503050406030204" pitchFamily="18" charset="0"/>
                      </a:rPr>
                      <m:t>Enc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𝐴</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r>
                      <a:rPr lang="en-US" sz="1400" i="1">
                        <a:latin typeface="Cambria Math" panose="02040503050406030204" pitchFamily="18" charset="0"/>
                      </a:rPr>
                      <m:t>𝑐</m:t>
                    </m:r>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latin typeface="Montserrat" pitchFamily="2" charset="77"/>
                  </a:rPr>
                  <a:t>1.</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a:latin typeface="Cambria Math" panose="02040503050406030204" pitchFamily="18" charset="0"/>
                      </a:rPr>
                      <m:t>Dec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pic>
        <p:nvPicPr>
          <p:cNvPr id="3" name="Picture 4" descr="American Friends of Tel Aviv University - YouTube">
            <a:extLst>
              <a:ext uri="{FF2B5EF4-FFF2-40B4-BE49-F238E27FC236}">
                <a16:creationId xmlns:a16="http://schemas.microsoft.com/office/drawing/2014/main" id="{177BEE0B-D4DB-3A6F-2437-1D4E544BD44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445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10727" cy="540000"/>
          </a:xfrm>
        </p:spPr>
        <p:txBody>
          <a:bodyPr>
            <a:normAutofit fontScale="90000"/>
          </a:bodyPr>
          <a:lstStyle/>
          <a:p>
            <a:r>
              <a:rPr lang="en-US" dirty="0"/>
              <a:t>Our Solution: Password-Protected (PP) Transformation</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57</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receive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until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until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3.</a:t>
                </a:r>
                <a:r>
                  <a:rPr lang="en-US" sz="1400" b="0" dirty="0">
                    <a:solidFill>
                      <a:srgbClr val="0070C0"/>
                    </a:solidFill>
                  </a:rPr>
                  <a:t>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Enc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0" i="1" smtClean="0">
                            <a:solidFill>
                              <a:srgbClr val="0070C0"/>
                            </a:solidFill>
                            <a:latin typeface="Cambria Math" panose="02040503050406030204" pitchFamily="18" charset="0"/>
                          </a:rPr>
                        </m:ctrlPr>
                      </m:sSubSupPr>
                      <m:e>
                        <m:r>
                          <a:rPr lang="en-US" sz="1400" b="0" i="1" smtClean="0">
                            <a:solidFill>
                              <a:srgbClr val="0070C0"/>
                            </a:solidFill>
                            <a:latin typeface="Cambria Math" panose="02040503050406030204" pitchFamily="18" charset="0"/>
                          </a:rPr>
                          <m:t>𝑚</m:t>
                        </m:r>
                      </m:e>
                      <m:sub>
                        <m:r>
                          <m:rPr>
                            <m:sty m:val="p"/>
                          </m:rPr>
                          <a:rPr lang="en-US" sz="1400" b="0" i="0" smtClean="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𝐴</m:t>
                        </m:r>
                      </m:sup>
                    </m:sSubSup>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𝑐</m:t>
                    </m:r>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2.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2.</a:t>
                </a:r>
                <a14:m>
                  <m:oMath xmlns:m="http://schemas.openxmlformats.org/officeDocument/2006/math">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Enc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𝐴</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1.</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pic>
        <p:nvPicPr>
          <p:cNvPr id="3" name="Picture 4" descr="American Friends of Tel Aviv University - YouTube">
            <a:extLst>
              <a:ext uri="{FF2B5EF4-FFF2-40B4-BE49-F238E27FC236}">
                <a16:creationId xmlns:a16="http://schemas.microsoft.com/office/drawing/2014/main" id="{CE995A40-5F6B-0440-7AA5-03B32DA3207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843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BB1E9CF8-3174-9528-9D33-52A2B861DE09}"/>
                  </a:ext>
                </a:extLst>
              </p:cNvPr>
              <p:cNvSpPr>
                <a:spLocks noGrp="1"/>
              </p:cNvSpPr>
              <p:nvPr>
                <p:ph type="body" sz="quarter" idx="12"/>
              </p:nvPr>
            </p:nvSpPr>
            <p:spPr>
              <a:xfrm>
                <a:off x="594361" y="1090799"/>
                <a:ext cx="11314104" cy="5337917"/>
              </a:xfrm>
            </p:spPr>
            <p:txBody>
              <a:bodyPr>
                <a:normAutofit/>
              </a:bodyPr>
              <a:lstStyle/>
              <a:p>
                <a:r>
                  <a:rPr lang="en-US" dirty="0"/>
                  <a:t>Authenticated Encryption with Associated Data (AEAD)</a:t>
                </a:r>
              </a:p>
              <a:p>
                <a:pPr lvl="1"/>
                <a:r>
                  <a:rPr lang="en-US" dirty="0"/>
                  <a:t>has five components</a:t>
                </a:r>
              </a:p>
              <a:p>
                <a:pPr marL="720000" lvl="2" indent="0">
                  <a:buNone/>
                </a:pPr>
                <a:r>
                  <a:rPr lang="en-US" dirty="0"/>
                  <a:t>(1) key </a:t>
                </a:r>
                <a14:m>
                  <m:oMath xmlns:m="http://schemas.openxmlformats.org/officeDocument/2006/math">
                    <m:r>
                      <a:rPr lang="en-US" i="1">
                        <a:latin typeface="Cambria Math" panose="02040503050406030204" pitchFamily="18" charset="0"/>
                      </a:rPr>
                      <m:t>𝑘</m:t>
                    </m:r>
                  </m:oMath>
                </a14:m>
                <a:r>
                  <a:rPr lang="en-US" dirty="0"/>
                  <a:t> 		(2) nonce (</a:t>
                </a:r>
                <a:r>
                  <a:rPr lang="en-US" altLang="zh-CN" dirty="0"/>
                  <a:t>=</a:t>
                </a:r>
                <a:r>
                  <a:rPr lang="zh-CN" altLang="en-US" dirty="0"/>
                  <a:t> </a:t>
                </a:r>
                <a:r>
                  <a:rPr lang="en-US" b="1" dirty="0"/>
                  <a:t>n</a:t>
                </a:r>
                <a:r>
                  <a:rPr lang="en-US" dirty="0"/>
                  <a:t>umber used only </a:t>
                </a:r>
                <a:r>
                  <a:rPr lang="en-US" b="1" dirty="0"/>
                  <a:t>once</a:t>
                </a:r>
                <a:r>
                  <a:rPr lang="en-US" dirty="0"/>
                  <a:t>) </a:t>
                </a:r>
                <a14:m>
                  <m:oMath xmlns:m="http://schemas.openxmlformats.org/officeDocument/2006/math">
                    <m:r>
                      <a:rPr lang="en-US" i="1">
                        <a:latin typeface="Cambria Math" panose="02040503050406030204" pitchFamily="18" charset="0"/>
                      </a:rPr>
                      <m:t>𝑛</m:t>
                    </m:r>
                  </m:oMath>
                </a14:m>
                <a:r>
                  <a:rPr lang="en-US" dirty="0"/>
                  <a:t>		 </a:t>
                </a:r>
              </a:p>
              <a:p>
                <a:pPr marL="720000" lvl="2" indent="0">
                  <a:buNone/>
                </a:pPr>
                <a:r>
                  <a:rPr lang="en-US" dirty="0"/>
                  <a:t>(3) associated data / header </a:t>
                </a:r>
                <a14:m>
                  <m:oMath xmlns:m="http://schemas.openxmlformats.org/officeDocument/2006/math">
                    <m:r>
                      <a:rPr lang="en-US" i="1">
                        <a:latin typeface="Cambria Math" panose="02040503050406030204" pitchFamily="18" charset="0"/>
                      </a:rPr>
                      <m:t>h</m:t>
                    </m:r>
                  </m:oMath>
                </a14:m>
                <a:r>
                  <a:rPr lang="en-US" dirty="0"/>
                  <a:t>.                (4) message </a:t>
                </a:r>
                <a14:m>
                  <m:oMath xmlns:m="http://schemas.openxmlformats.org/officeDocument/2006/math">
                    <m:r>
                      <a:rPr lang="en-US" i="1">
                        <a:latin typeface="Cambria Math" panose="02040503050406030204" pitchFamily="18" charset="0"/>
                      </a:rPr>
                      <m:t>𝑚</m:t>
                    </m:r>
                  </m:oMath>
                </a14:m>
                <a:r>
                  <a:rPr lang="en-US" dirty="0"/>
                  <a:t>	    (</a:t>
                </a:r>
                <a:r>
                  <a:rPr lang="en-US" altLang="zh-CN" dirty="0"/>
                  <a:t>5</a:t>
                </a:r>
                <a:r>
                  <a:rPr lang="en-US" dirty="0"/>
                  <a:t>) ciphertext </a:t>
                </a:r>
                <a14:m>
                  <m:oMath xmlns:m="http://schemas.openxmlformats.org/officeDocument/2006/math">
                    <m:r>
                      <a:rPr lang="en-US" b="0" i="1" smtClean="0">
                        <a:latin typeface="Cambria Math" panose="02040503050406030204" pitchFamily="18" charset="0"/>
                      </a:rPr>
                      <m:t>𝑐</m:t>
                    </m:r>
                  </m:oMath>
                </a14:m>
                <a:endParaRPr lang="en-US" b="0" dirty="0"/>
              </a:p>
              <a:p>
                <a:pPr marL="720000" lvl="2" indent="0">
                  <a:buNone/>
                </a:pPr>
                <a:r>
                  <a:rPr lang="en-US" dirty="0"/>
                  <a:t> </a:t>
                </a:r>
              </a:p>
              <a:p>
                <a:pPr lvl="1"/>
                <a:r>
                  <a:rPr lang="en-US" dirty="0"/>
                  <a:t>three security requirements:</a:t>
                </a:r>
              </a:p>
              <a:p>
                <a:pPr marL="360000" lvl="1" indent="0">
                  <a:buNone/>
                </a:pPr>
                <a:r>
                  <a:rPr lang="en-US" dirty="0"/>
                  <a:t>	</a:t>
                </a:r>
              </a:p>
              <a:p>
                <a:pPr lvl="1"/>
                <a:endParaRPr lang="en-US" dirty="0"/>
              </a:p>
              <a:p>
                <a:pPr lvl="1"/>
                <a:endParaRPr lang="en-US" dirty="0"/>
              </a:p>
              <a:p>
                <a:pPr lvl="1"/>
                <a:endParaRPr lang="en-US" dirty="0"/>
              </a:p>
              <a:p>
                <a:pPr lvl="1"/>
                <a:endParaRPr lang="en-US" dirty="0"/>
              </a:p>
              <a:p>
                <a:pPr lvl="1"/>
                <a:r>
                  <a:rPr lang="en-US" dirty="0"/>
                  <a:t>Instantiations: CAU-C4 and CAU-SIV-C4 [BH22]</a:t>
                </a:r>
              </a:p>
              <a:p>
                <a:pPr lvl="1"/>
                <a:endParaRPr lang="en-US" dirty="0"/>
              </a:p>
              <a:p>
                <a:pPr lvl="1"/>
                <a:endParaRPr lang="en-US" dirty="0"/>
              </a:p>
            </p:txBody>
          </p:sp>
        </mc:Choice>
        <mc:Fallback xmlns="">
          <p:sp>
            <p:nvSpPr>
              <p:cNvPr id="5" name="Text Placeholder 4">
                <a:extLst>
                  <a:ext uri="{FF2B5EF4-FFF2-40B4-BE49-F238E27FC236}">
                    <a16:creationId xmlns:a16="http://schemas.microsoft.com/office/drawing/2014/main" id="{BB1E9CF8-3174-9528-9D33-52A2B861DE09}"/>
                  </a:ext>
                </a:extLst>
              </p:cNvPr>
              <p:cNvSpPr>
                <a:spLocks noGrp="1" noRot="1" noChangeAspect="1" noMove="1" noResize="1" noEditPoints="1" noAdjustHandles="1" noChangeArrowheads="1" noChangeShapeType="1" noTextEdit="1"/>
              </p:cNvSpPr>
              <p:nvPr>
                <p:ph type="body" sz="quarter" idx="12"/>
              </p:nvPr>
            </p:nvSpPr>
            <p:spPr>
              <a:xfrm>
                <a:off x="594361" y="1090799"/>
                <a:ext cx="11314104" cy="5337917"/>
              </a:xfrm>
              <a:blipFill>
                <a:blip r:embed="rId3"/>
                <a:stretch>
                  <a:fillRect l="-561" t="-47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56C6C58B-D730-3E63-25D6-233FEBD1006F}"/>
              </a:ext>
            </a:extLst>
          </p:cNvPr>
          <p:cNvSpPr>
            <a:spLocks noGrp="1"/>
          </p:cNvSpPr>
          <p:nvPr>
            <p:ph type="title"/>
          </p:nvPr>
        </p:nvSpPr>
        <p:spPr>
          <a:xfrm>
            <a:off x="1884287" y="180000"/>
            <a:ext cx="9931792" cy="540000"/>
          </a:xfrm>
        </p:spPr>
        <p:txBody>
          <a:bodyPr>
            <a:normAutofit fontScale="90000"/>
          </a:bodyPr>
          <a:lstStyle/>
          <a:p>
            <a:r>
              <a:rPr lang="en-US" dirty="0"/>
              <a:t>Our Solution: Password-Protected (PP) Transformation</a:t>
            </a:r>
          </a:p>
        </p:txBody>
      </p:sp>
      <p:sp>
        <p:nvSpPr>
          <p:cNvPr id="4" name="Slide Number Placeholder 3">
            <a:extLst>
              <a:ext uri="{FF2B5EF4-FFF2-40B4-BE49-F238E27FC236}">
                <a16:creationId xmlns:a16="http://schemas.microsoft.com/office/drawing/2014/main" id="{F6BE6879-7B6D-B493-EBB4-4304E02395AC}"/>
              </a:ext>
            </a:extLst>
          </p:cNvPr>
          <p:cNvSpPr>
            <a:spLocks noGrp="1"/>
          </p:cNvSpPr>
          <p:nvPr>
            <p:ph type="sldNum" sz="quarter" idx="11"/>
          </p:nvPr>
        </p:nvSpPr>
        <p:spPr/>
        <p:txBody>
          <a:bodyPr/>
          <a:lstStyle/>
          <a:p>
            <a:fld id="{52689698-0BB7-BE4D-A8C0-0C9B085F3959}" type="slidenum">
              <a:rPr lang="de-DE" smtClean="0"/>
              <a:pPr/>
              <a:t>58</a:t>
            </a:fld>
            <a:endParaRPr lang="de-DE" dirty="0"/>
          </a:p>
        </p:txBody>
      </p:sp>
      <p:pic>
        <p:nvPicPr>
          <p:cNvPr id="51" name="Graphic 50" descr="Diploma roll outline">
            <a:extLst>
              <a:ext uri="{FF2B5EF4-FFF2-40B4-BE49-F238E27FC236}">
                <a16:creationId xmlns:a16="http://schemas.microsoft.com/office/drawing/2014/main" id="{46C5F346-309B-A0F0-4C34-5016B786D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9567" y="2345638"/>
            <a:ext cx="542934" cy="542934"/>
          </a:xfrm>
          <a:prstGeom prst="rect">
            <a:avLst/>
          </a:prstGeom>
        </p:spPr>
      </p:pic>
      <p:pic>
        <p:nvPicPr>
          <p:cNvPr id="52" name="Graphic 51" descr="Paper outline">
            <a:extLst>
              <a:ext uri="{FF2B5EF4-FFF2-40B4-BE49-F238E27FC236}">
                <a16:creationId xmlns:a16="http://schemas.microsoft.com/office/drawing/2014/main" id="{23DE854B-B9BB-600B-5E87-A2496F3074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30821" y="2340344"/>
            <a:ext cx="542933" cy="542933"/>
          </a:xfrm>
          <a:prstGeom prst="rect">
            <a:avLst/>
          </a:prstGeom>
        </p:spPr>
      </p:pic>
      <p:pic>
        <p:nvPicPr>
          <p:cNvPr id="53" name="Graphic 52" descr="Envelope outline">
            <a:extLst>
              <a:ext uri="{FF2B5EF4-FFF2-40B4-BE49-F238E27FC236}">
                <a16:creationId xmlns:a16="http://schemas.microsoft.com/office/drawing/2014/main" id="{27499160-0CFF-0207-C68B-A653AA3EEF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72825" y="2329995"/>
            <a:ext cx="542933" cy="542933"/>
          </a:xfrm>
          <a:prstGeom prst="rect">
            <a:avLst/>
          </a:prstGeom>
        </p:spPr>
      </p:pic>
      <p:pic>
        <p:nvPicPr>
          <p:cNvPr id="54" name="Graphic 53" descr="Dice outline">
            <a:extLst>
              <a:ext uri="{FF2B5EF4-FFF2-40B4-BE49-F238E27FC236}">
                <a16:creationId xmlns:a16="http://schemas.microsoft.com/office/drawing/2014/main" id="{2F27154E-32D0-71C8-F0B8-790C6D5B88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38025" y="1884674"/>
            <a:ext cx="542933" cy="542933"/>
          </a:xfrm>
          <a:prstGeom prst="rect">
            <a:avLst/>
          </a:prstGeom>
        </p:spPr>
      </p:pic>
      <p:pic>
        <p:nvPicPr>
          <p:cNvPr id="55" name="Graphic 54" descr="Key outline">
            <a:extLst>
              <a:ext uri="{FF2B5EF4-FFF2-40B4-BE49-F238E27FC236}">
                <a16:creationId xmlns:a16="http://schemas.microsoft.com/office/drawing/2014/main" id="{2E413346-7138-743C-007F-253AF4765AF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76569" y="1896846"/>
            <a:ext cx="542933" cy="542933"/>
          </a:xfrm>
          <a:prstGeom prst="rect">
            <a:avLst/>
          </a:prstGeom>
        </p:spPr>
      </p:pic>
      <p:pic>
        <p:nvPicPr>
          <p:cNvPr id="56" name="Graphic 55" descr="Tally outline">
            <a:extLst>
              <a:ext uri="{FF2B5EF4-FFF2-40B4-BE49-F238E27FC236}">
                <a16:creationId xmlns:a16="http://schemas.microsoft.com/office/drawing/2014/main" id="{D05ECACF-49EE-770B-AE57-C234C6A1C7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52434" y="1857363"/>
            <a:ext cx="542934" cy="542934"/>
          </a:xfrm>
          <a:prstGeom prst="rect">
            <a:avLst/>
          </a:prstGeom>
        </p:spPr>
      </p:pic>
      <p:grpSp>
        <p:nvGrpSpPr>
          <p:cNvPr id="69" name="Group 68">
            <a:extLst>
              <a:ext uri="{FF2B5EF4-FFF2-40B4-BE49-F238E27FC236}">
                <a16:creationId xmlns:a16="http://schemas.microsoft.com/office/drawing/2014/main" id="{0936B61A-D2E3-0D2D-3494-834B8B23845E}"/>
              </a:ext>
            </a:extLst>
          </p:cNvPr>
          <p:cNvGrpSpPr/>
          <p:nvPr/>
        </p:nvGrpSpPr>
        <p:grpSpPr>
          <a:xfrm>
            <a:off x="195840" y="3923881"/>
            <a:ext cx="11908602" cy="1788568"/>
            <a:chOff x="195840" y="3985073"/>
            <a:chExt cx="11908602" cy="1788568"/>
          </a:xfrm>
        </p:grpSpPr>
        <p:grpSp>
          <p:nvGrpSpPr>
            <p:cNvPr id="49" name="Group 48">
              <a:extLst>
                <a:ext uri="{FF2B5EF4-FFF2-40B4-BE49-F238E27FC236}">
                  <a16:creationId xmlns:a16="http://schemas.microsoft.com/office/drawing/2014/main" id="{D75F7D15-4691-FB59-89C0-88D92D7F4384}"/>
                </a:ext>
              </a:extLst>
            </p:cNvPr>
            <p:cNvGrpSpPr/>
            <p:nvPr/>
          </p:nvGrpSpPr>
          <p:grpSpPr>
            <a:xfrm>
              <a:off x="195840" y="3989495"/>
              <a:ext cx="3927734" cy="1784146"/>
              <a:chOff x="6384303" y="1465034"/>
              <a:chExt cx="3894646" cy="1769116"/>
            </a:xfrm>
          </p:grpSpPr>
          <p:pic>
            <p:nvPicPr>
              <p:cNvPr id="3" name="Graphic 2" descr="Female Profile outline">
                <a:extLst>
                  <a:ext uri="{FF2B5EF4-FFF2-40B4-BE49-F238E27FC236}">
                    <a16:creationId xmlns:a16="http://schemas.microsoft.com/office/drawing/2014/main" id="{EC56EA81-D3D8-4FE9-9A75-2052D8710B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75458" y="1465034"/>
                <a:ext cx="1283068" cy="128306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DCC6A59-19CA-8831-D666-089AE40305AD}"/>
                      </a:ext>
                    </a:extLst>
                  </p:cNvPr>
                  <p:cNvSpPr txBox="1"/>
                  <p:nvPr/>
                </p:nvSpPr>
                <p:spPr>
                  <a:xfrm>
                    <a:off x="6384303" y="2654292"/>
                    <a:ext cx="2217436" cy="36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sub>
                          </m:sSub>
                          <m:r>
                            <a:rPr lang="en-US" b="0" i="1" smtClean="0">
                              <a:latin typeface="Cambria Math" panose="02040503050406030204" pitchFamily="18" charset="0"/>
                            </a:rPr>
                            <m:t>←</m:t>
                          </m:r>
                          <m:r>
                            <m:rPr>
                              <m:sty m:val="p"/>
                            </m:rPr>
                            <a:rPr lang="en-US">
                              <a:latin typeface="Cambria Math" panose="02040503050406030204" pitchFamily="18" charset="0"/>
                            </a:rPr>
                            <m:t>Enc</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FDCC6A59-19CA-8831-D666-089AE40305AD}"/>
                      </a:ext>
                    </a:extLst>
                  </p:cNvPr>
                  <p:cNvSpPr txBox="1">
                    <a:spLocks noRot="1" noChangeAspect="1" noMove="1" noResize="1" noEditPoints="1" noAdjustHandles="1" noChangeArrowheads="1" noChangeShapeType="1" noTextEdit="1"/>
                  </p:cNvSpPr>
                  <p:nvPr/>
                </p:nvSpPr>
                <p:spPr>
                  <a:xfrm>
                    <a:off x="6384303" y="2654292"/>
                    <a:ext cx="2217436" cy="366221"/>
                  </a:xfrm>
                  <a:prstGeom prst="rect">
                    <a:avLst/>
                  </a:prstGeom>
                  <a:blipFill>
                    <a:blip r:embed="rId18"/>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14008A4-8241-5B52-A153-F883F0F93E4A}"/>
                      </a:ext>
                    </a:extLst>
                  </p:cNvPr>
                  <p:cNvSpPr txBox="1"/>
                  <p:nvPr/>
                </p:nvSpPr>
                <p:spPr>
                  <a:xfrm>
                    <a:off x="6830418" y="2864818"/>
                    <a:ext cx="1173146" cy="369332"/>
                  </a:xfrm>
                  <a:prstGeom prst="rect">
                    <a:avLst/>
                  </a:prstGeom>
                  <a:noFill/>
                </p:spPr>
                <p:txBody>
                  <a:bodyPr wrap="square">
                    <a:spAutoFit/>
                  </a:bodyPr>
                  <a:lstStyle/>
                  <a:p>
                    <a:r>
                      <a:rPr lang="en-US" b="0" dirty="0"/>
                      <a:t>random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2</m:t>
                            </m:r>
                          </m:sub>
                        </m:sSub>
                      </m:oMath>
                    </a14:m>
                    <a:endParaRPr lang="en-US" dirty="0"/>
                  </a:p>
                </p:txBody>
              </p:sp>
            </mc:Choice>
            <mc:Fallback xmlns="">
              <p:sp>
                <p:nvSpPr>
                  <p:cNvPr id="14" name="TextBox 13">
                    <a:extLst>
                      <a:ext uri="{FF2B5EF4-FFF2-40B4-BE49-F238E27FC236}">
                        <a16:creationId xmlns:a16="http://schemas.microsoft.com/office/drawing/2014/main" id="{714008A4-8241-5B52-A153-F883F0F93E4A}"/>
                      </a:ext>
                    </a:extLst>
                  </p:cNvPr>
                  <p:cNvSpPr txBox="1">
                    <a:spLocks noRot="1" noChangeAspect="1" noMove="1" noResize="1" noEditPoints="1" noAdjustHandles="1" noChangeArrowheads="1" noChangeShapeType="1" noTextEdit="1"/>
                  </p:cNvSpPr>
                  <p:nvPr/>
                </p:nvSpPr>
                <p:spPr>
                  <a:xfrm>
                    <a:off x="6830418" y="2864818"/>
                    <a:ext cx="1173146" cy="369332"/>
                  </a:xfrm>
                  <a:prstGeom prst="rect">
                    <a:avLst/>
                  </a:prstGeom>
                  <a:blipFill>
                    <a:blip r:embed="rId19"/>
                    <a:stretch>
                      <a:fillRect l="-3191" t="-6667" b="-26667"/>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7368B4B9-3315-7DC1-7024-40D364BF29C9}"/>
                  </a:ext>
                </a:extLst>
              </p:cNvPr>
              <p:cNvCxnSpPr>
                <a:cxnSpLocks/>
              </p:cNvCxnSpPr>
              <p:nvPr/>
            </p:nvCxnSpPr>
            <p:spPr>
              <a:xfrm>
                <a:off x="8058526" y="2092430"/>
                <a:ext cx="11936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Graphic 36" descr="Devil face with solid fill with solid fill">
                <a:extLst>
                  <a:ext uri="{FF2B5EF4-FFF2-40B4-BE49-F238E27FC236}">
                    <a16:creationId xmlns:a16="http://schemas.microsoft.com/office/drawing/2014/main" id="{FB956E66-D21D-D71B-08A6-36A3FD90158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74932" y="1620864"/>
                <a:ext cx="943131" cy="943131"/>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28A0786-CB64-C419-112B-E75B650851F6}"/>
                      </a:ext>
                    </a:extLst>
                  </p:cNvPr>
                  <p:cNvSpPr txBox="1"/>
                  <p:nvPr/>
                </p:nvSpPr>
                <p:spPr>
                  <a:xfrm>
                    <a:off x="8027642" y="1703071"/>
                    <a:ext cx="1019312" cy="369332"/>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sub>
                        </m:sSub>
                      </m:oMath>
                    </a14:m>
                    <a:r>
                      <a:rPr lang="en-US" dirty="0"/>
                      <a:t>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2</m:t>
                            </m:r>
                          </m:sub>
                        </m:sSub>
                      </m:oMath>
                    </a14:m>
                    <a:r>
                      <a:rPr lang="en-US" dirty="0"/>
                      <a:t>?</a:t>
                    </a:r>
                  </a:p>
                </p:txBody>
              </p:sp>
            </mc:Choice>
            <mc:Fallback xmlns="">
              <p:sp>
                <p:nvSpPr>
                  <p:cNvPr id="46" name="TextBox 45">
                    <a:extLst>
                      <a:ext uri="{FF2B5EF4-FFF2-40B4-BE49-F238E27FC236}">
                        <a16:creationId xmlns:a16="http://schemas.microsoft.com/office/drawing/2014/main" id="{328A0786-CB64-C419-112B-E75B650851F6}"/>
                      </a:ext>
                    </a:extLst>
                  </p:cNvPr>
                  <p:cNvSpPr txBox="1">
                    <a:spLocks noRot="1" noChangeAspect="1" noMove="1" noResize="1" noEditPoints="1" noAdjustHandles="1" noChangeArrowheads="1" noChangeShapeType="1" noTextEdit="1"/>
                  </p:cNvSpPr>
                  <p:nvPr/>
                </p:nvSpPr>
                <p:spPr>
                  <a:xfrm>
                    <a:off x="8027642" y="1703071"/>
                    <a:ext cx="1019312" cy="369332"/>
                  </a:xfrm>
                  <a:prstGeom prst="rect">
                    <a:avLst/>
                  </a:prstGeom>
                  <a:blipFill>
                    <a:blip r:embed="rId22"/>
                    <a:stretch>
                      <a:fillRect t="-10000" r="-1205" b="-26667"/>
                    </a:stretch>
                  </a:blipFill>
                </p:spPr>
                <p:txBody>
                  <a:bodyPr/>
                  <a:lstStyle/>
                  <a:p>
                    <a:r>
                      <a:rPr lang="en-US">
                        <a:noFill/>
                      </a:rPr>
                      <a:t> </a:t>
                    </a:r>
                  </a:p>
                </p:txBody>
              </p:sp>
            </mc:Fallback>
          </mc:AlternateContent>
          <p:pic>
            <p:nvPicPr>
              <p:cNvPr id="47" name="Graphic 46" descr="Anger Symbol with solid fill">
                <a:extLst>
                  <a:ext uri="{FF2B5EF4-FFF2-40B4-BE49-F238E27FC236}">
                    <a16:creationId xmlns:a16="http://schemas.microsoft.com/office/drawing/2014/main" id="{1E47E402-92F0-5581-5933-F551FFDF7E3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23744" y="1745821"/>
                <a:ext cx="355205" cy="355205"/>
              </a:xfrm>
              <a:prstGeom prst="rect">
                <a:avLst/>
              </a:prstGeom>
            </p:spPr>
          </p:pic>
        </p:grpSp>
        <p:grpSp>
          <p:nvGrpSpPr>
            <p:cNvPr id="50" name="Group 49">
              <a:extLst>
                <a:ext uri="{FF2B5EF4-FFF2-40B4-BE49-F238E27FC236}">
                  <a16:creationId xmlns:a16="http://schemas.microsoft.com/office/drawing/2014/main" id="{39A1EC96-6D1D-214D-5A9A-B1C612C15E9C}"/>
                </a:ext>
              </a:extLst>
            </p:cNvPr>
            <p:cNvGrpSpPr/>
            <p:nvPr/>
          </p:nvGrpSpPr>
          <p:grpSpPr>
            <a:xfrm>
              <a:off x="4451559" y="3985073"/>
              <a:ext cx="3768953" cy="1544361"/>
              <a:chOff x="6391851" y="3662321"/>
              <a:chExt cx="3768953" cy="1544361"/>
            </a:xfrm>
          </p:grpSpPr>
          <p:pic>
            <p:nvPicPr>
              <p:cNvPr id="11" name="Graphic 10" descr="Male profile outline">
                <a:extLst>
                  <a:ext uri="{FF2B5EF4-FFF2-40B4-BE49-F238E27FC236}">
                    <a16:creationId xmlns:a16="http://schemas.microsoft.com/office/drawing/2014/main" id="{C29328BE-C14E-4007-36A6-88B97FE0AAB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551386" y="3662321"/>
                <a:ext cx="1282977" cy="128297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1F43B22-F5D2-AA37-24CF-074CFD2C3037}"/>
                      </a:ext>
                    </a:extLst>
                  </p:cNvPr>
                  <p:cNvSpPr txBox="1"/>
                  <p:nvPr/>
                </p:nvSpPr>
                <p:spPr>
                  <a:xfrm>
                    <a:off x="8095429" y="4837350"/>
                    <a:ext cx="20653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m:t>
                          </m:r>
                          <m:r>
                            <a:rPr lang="en-US" b="0" i="1" smtClean="0">
                              <a:latin typeface="Cambria Math" panose="02040503050406030204" pitchFamily="18" charset="0"/>
                            </a:rPr>
                            <m:t>←</m:t>
                          </m:r>
                          <m:r>
                            <m:rPr>
                              <m:sty m:val="p"/>
                            </m:rPr>
                            <a:rPr lang="en-US" b="0" i="0" smtClean="0">
                              <a:latin typeface="Cambria Math" panose="02040503050406030204" pitchFamily="18" charset="0"/>
                            </a:rPr>
                            <m:t>De</m:t>
                          </m:r>
                          <m:r>
                            <m:rPr>
                              <m:sty m:val="p"/>
                            </m:rPr>
                            <a:rPr lang="en-US">
                              <a:latin typeface="Cambria Math" panose="02040503050406030204" pitchFamily="18" charset="0"/>
                            </a:rPr>
                            <m:t>c</m:t>
                          </m:r>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𝑘</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m:t>
                          </m:r>
                          <m:r>
                            <a:rPr lang="en-US" b="0" i="1" smtClean="0">
                              <a:solidFill>
                                <a:srgbClr val="FF0000"/>
                              </a:solidFill>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31F43B22-F5D2-AA37-24CF-074CFD2C3037}"/>
                      </a:ext>
                    </a:extLst>
                  </p:cNvPr>
                  <p:cNvSpPr txBox="1">
                    <a:spLocks noRot="1" noChangeAspect="1" noMove="1" noResize="1" noEditPoints="1" noAdjustHandles="1" noChangeArrowheads="1" noChangeShapeType="1" noTextEdit="1"/>
                  </p:cNvSpPr>
                  <p:nvPr/>
                </p:nvSpPr>
                <p:spPr>
                  <a:xfrm>
                    <a:off x="8095429" y="4837350"/>
                    <a:ext cx="2065375" cy="369332"/>
                  </a:xfrm>
                  <a:prstGeom prst="rect">
                    <a:avLst/>
                  </a:prstGeom>
                  <a:blipFill>
                    <a:blip r:embed="rId27"/>
                    <a:stretch>
                      <a:fillRect b="-13333"/>
                    </a:stretch>
                  </a:blipFill>
                </p:spPr>
                <p:txBody>
                  <a:bodyPr/>
                  <a:lstStyle/>
                  <a:p>
                    <a:r>
                      <a:rPr lang="en-US">
                        <a:noFill/>
                      </a:rPr>
                      <a:t> </a:t>
                    </a:r>
                  </a:p>
                </p:txBody>
              </p:sp>
            </mc:Fallback>
          </mc:AlternateContent>
          <p:pic>
            <p:nvPicPr>
              <p:cNvPr id="42" name="Graphic 41" descr="Devil face with solid fill with solid fill">
                <a:extLst>
                  <a:ext uri="{FF2B5EF4-FFF2-40B4-BE49-F238E27FC236}">
                    <a16:creationId xmlns:a16="http://schemas.microsoft.com/office/drawing/2014/main" id="{E3135372-B610-6F40-0AF2-53964468342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91851" y="3818059"/>
                <a:ext cx="943131" cy="943131"/>
              </a:xfrm>
              <a:prstGeom prst="rect">
                <a:avLst/>
              </a:prstGeom>
            </p:spPr>
          </p:pic>
          <p:cxnSp>
            <p:nvCxnSpPr>
              <p:cNvPr id="43" name="Straight Arrow Connector 42">
                <a:extLst>
                  <a:ext uri="{FF2B5EF4-FFF2-40B4-BE49-F238E27FC236}">
                    <a16:creationId xmlns:a16="http://schemas.microsoft.com/office/drawing/2014/main" id="{1E199A79-7EE5-1A7D-B960-AF338DAA1EB9}"/>
                  </a:ext>
                </a:extLst>
              </p:cNvPr>
              <p:cNvCxnSpPr>
                <a:cxnSpLocks/>
              </p:cNvCxnSpPr>
              <p:nvPr/>
            </p:nvCxnSpPr>
            <p:spPr>
              <a:xfrm>
                <a:off x="7416992" y="4289624"/>
                <a:ext cx="1159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79C0310-AEB7-28E1-64A0-BF1245FAFD8E}"/>
                      </a:ext>
                    </a:extLst>
                  </p:cNvPr>
                  <p:cNvSpPr txBox="1"/>
                  <p:nvPr/>
                </p:nvSpPr>
                <p:spPr>
                  <a:xfrm>
                    <a:off x="7584033" y="3896690"/>
                    <a:ext cx="7183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h</m:t>
                          </m:r>
                        </m:oMath>
                      </m:oMathPara>
                    </a14:m>
                    <a:endParaRPr lang="en-US" dirty="0">
                      <a:solidFill>
                        <a:srgbClr val="FF0000"/>
                      </a:solidFill>
                    </a:endParaRPr>
                  </a:p>
                </p:txBody>
              </p:sp>
            </mc:Choice>
            <mc:Fallback xmlns="">
              <p:sp>
                <p:nvSpPr>
                  <p:cNvPr id="48" name="TextBox 47">
                    <a:extLst>
                      <a:ext uri="{FF2B5EF4-FFF2-40B4-BE49-F238E27FC236}">
                        <a16:creationId xmlns:a16="http://schemas.microsoft.com/office/drawing/2014/main" id="{D79C0310-AEB7-28E1-64A0-BF1245FAFD8E}"/>
                      </a:ext>
                    </a:extLst>
                  </p:cNvPr>
                  <p:cNvSpPr txBox="1">
                    <a:spLocks noRot="1" noChangeAspect="1" noMove="1" noResize="1" noEditPoints="1" noAdjustHandles="1" noChangeArrowheads="1" noChangeShapeType="1" noTextEdit="1"/>
                  </p:cNvSpPr>
                  <p:nvPr/>
                </p:nvSpPr>
                <p:spPr>
                  <a:xfrm>
                    <a:off x="7584033" y="3896690"/>
                    <a:ext cx="718302" cy="369332"/>
                  </a:xfrm>
                  <a:prstGeom prst="rect">
                    <a:avLst/>
                  </a:prstGeom>
                  <a:blipFill>
                    <a:blip r:embed="rId28"/>
                    <a:stretch>
                      <a:fillRect/>
                    </a:stretch>
                  </a:blipFill>
                </p:spPr>
                <p:txBody>
                  <a:bodyPr/>
                  <a:lstStyle/>
                  <a:p>
                    <a:r>
                      <a:rPr lang="en-US">
                        <a:noFill/>
                      </a:rPr>
                      <a:t> </a:t>
                    </a:r>
                  </a:p>
                </p:txBody>
              </p:sp>
            </mc:Fallback>
          </mc:AlternateContent>
        </p:grpSp>
        <p:cxnSp>
          <p:nvCxnSpPr>
            <p:cNvPr id="57" name="Straight Connector 56">
              <a:extLst>
                <a:ext uri="{FF2B5EF4-FFF2-40B4-BE49-F238E27FC236}">
                  <a16:creationId xmlns:a16="http://schemas.microsoft.com/office/drawing/2014/main" id="{140FF25A-A93D-9B87-DB8E-6C4DDCAD21CC}"/>
                </a:ext>
              </a:extLst>
            </p:cNvPr>
            <p:cNvCxnSpPr>
              <a:cxnSpLocks/>
            </p:cNvCxnSpPr>
            <p:nvPr/>
          </p:nvCxnSpPr>
          <p:spPr>
            <a:xfrm flipV="1">
              <a:off x="4293078" y="4109895"/>
              <a:ext cx="0" cy="1538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ED5B210-098F-15EF-2B5E-0A459FA051C4}"/>
                </a:ext>
              </a:extLst>
            </p:cNvPr>
            <p:cNvCxnSpPr>
              <a:cxnSpLocks/>
            </p:cNvCxnSpPr>
            <p:nvPr/>
          </p:nvCxnSpPr>
          <p:spPr>
            <a:xfrm flipV="1">
              <a:off x="8263491" y="4109895"/>
              <a:ext cx="0" cy="1538273"/>
            </a:xfrm>
            <a:prstGeom prst="line">
              <a:avLst/>
            </a:prstGeom>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AF1ECAE3-966C-6A95-C974-FB92266E15D5}"/>
                </a:ext>
              </a:extLst>
            </p:cNvPr>
            <p:cNvGrpSpPr/>
            <p:nvPr/>
          </p:nvGrpSpPr>
          <p:grpSpPr>
            <a:xfrm>
              <a:off x="8459469" y="4154662"/>
              <a:ext cx="3644973" cy="1246509"/>
              <a:chOff x="8459469" y="4363284"/>
              <a:chExt cx="3644973" cy="1246509"/>
            </a:xfrm>
          </p:grpSpPr>
          <p:pic>
            <p:nvPicPr>
              <p:cNvPr id="61" name="Graphic 60" descr="Devil face with solid fill with solid fill">
                <a:extLst>
                  <a:ext uri="{FF2B5EF4-FFF2-40B4-BE49-F238E27FC236}">
                    <a16:creationId xmlns:a16="http://schemas.microsoft.com/office/drawing/2014/main" id="{D6095BE5-2AD7-2A26-6037-9CE33E87A40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59469" y="4363284"/>
                <a:ext cx="943131" cy="943131"/>
              </a:xfrm>
              <a:prstGeom prst="rect">
                <a:avLst/>
              </a:prstGeom>
            </p:spPr>
          </p:pic>
          <p:pic>
            <p:nvPicPr>
              <p:cNvPr id="66" name="Graphic 65" descr="Anger Symbol with solid fill">
                <a:extLst>
                  <a:ext uri="{FF2B5EF4-FFF2-40B4-BE49-F238E27FC236}">
                    <a16:creationId xmlns:a16="http://schemas.microsoft.com/office/drawing/2014/main" id="{9465F7C3-AB4F-DA36-423E-0EDA24D8BEB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114193" y="4481290"/>
                <a:ext cx="358223" cy="358223"/>
              </a:xfrm>
              <a:prstGeom prst="rect">
                <a:avLst/>
              </a:prstGeom>
            </p:spPr>
          </p:pic>
          <mc:AlternateContent xmlns:mc="http://schemas.openxmlformats.org/markup-compatibility/2006" xmlns:a14="http://schemas.microsoft.com/office/drawing/2010/main">
            <mc:Choice Requires="a14">
              <p:sp>
                <p:nvSpPr>
                  <p:cNvPr id="67" name="Rounded Rectangular Callout 66">
                    <a:extLst>
                      <a:ext uri="{FF2B5EF4-FFF2-40B4-BE49-F238E27FC236}">
                        <a16:creationId xmlns:a16="http://schemas.microsoft.com/office/drawing/2014/main" id="{EC84FAAE-D53A-C94C-4CEA-EB83083B6F15}"/>
                      </a:ext>
                    </a:extLst>
                  </p:cNvPr>
                  <p:cNvSpPr/>
                  <p:nvPr/>
                </p:nvSpPr>
                <p:spPr>
                  <a:xfrm>
                    <a:off x="9747328" y="4574113"/>
                    <a:ext cx="2357114" cy="1035680"/>
                  </a:xfrm>
                  <a:prstGeom prst="wedgeRoundRectCallout">
                    <a:avLst>
                      <a:gd name="adj1" fmla="val -62371"/>
                      <a:gd name="adj2" fmla="val -29852"/>
                      <a:gd name="adj3" fmla="val 16667"/>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m:t>
                          </m:r>
                          <m:r>
                            <m:rPr>
                              <m:sty m:val="p"/>
                            </m:rPr>
                            <a:rPr lang="en-US">
                              <a:solidFill>
                                <a:schemeClr val="tx1"/>
                              </a:solidFill>
                              <a:latin typeface="Cambria Math" panose="02040503050406030204" pitchFamily="18" charset="0"/>
                            </a:rPr>
                            <m:t>Dec</m:t>
                          </m:r>
                          <m:d>
                            <m:dPr>
                              <m:ctrlPr>
                                <a:rPr lang="en-US" i="1">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h</m:t>
                                  </m:r>
                                </m:e>
                                <m:sub>
                                  <m:r>
                                    <a:rPr lang="en-US" b="0" i="1" smtClean="0">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r>
                                <a:rPr lang="en-US" i="1" smtClean="0">
                                  <a:solidFill>
                                    <a:schemeClr val="accent3"/>
                                  </a:solidFill>
                                  <a:latin typeface="Cambria Math" panose="02040503050406030204" pitchFamily="18" charset="0"/>
                                </a:rPr>
                                <m:t>𝑐</m:t>
                              </m:r>
                            </m:e>
                          </m:d>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m:t>
                          </m:r>
                          <m:r>
                            <m:rPr>
                              <m:sty m:val="p"/>
                            </m:rPr>
                            <a:rPr lang="en-US">
                              <a:solidFill>
                                <a:schemeClr val="tx1"/>
                              </a:solidFill>
                              <a:latin typeface="Cambria Math" panose="02040503050406030204" pitchFamily="18" charset="0"/>
                            </a:rPr>
                            <m:t>Dec</m:t>
                          </m:r>
                          <m:d>
                            <m:dPr>
                              <m:ctrlPr>
                                <a:rPr lang="en-US" i="1">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h</m:t>
                                  </m:r>
                                </m:e>
                                <m:sub>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smtClean="0">
                                  <a:solidFill>
                                    <a:schemeClr val="accent3"/>
                                  </a:solidFill>
                                  <a:latin typeface="Cambria Math" panose="02040503050406030204" pitchFamily="18" charset="0"/>
                                </a:rPr>
                                <m:t>𝑐</m:t>
                              </m:r>
                            </m:e>
                          </m:d>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b="0" i="1" smtClean="0">
                                  <a:solidFill>
                                    <a:schemeClr val="accent3"/>
                                  </a:solidFill>
                                  <a:latin typeface="Cambria Math" panose="02040503050406030204" pitchFamily="18" charset="0"/>
                                </a:rPr>
                              </m:ctrlPr>
                            </m:sSubPr>
                            <m:e>
                              <m:r>
                                <a:rPr lang="en-US" i="1" smtClean="0">
                                  <a:solidFill>
                                    <a:schemeClr val="accent3"/>
                                  </a:solidFill>
                                  <a:latin typeface="Cambria Math" panose="02040503050406030204" pitchFamily="18" charset="0"/>
                                </a:rPr>
                                <m:t>h</m:t>
                              </m:r>
                            </m:e>
                            <m:sub>
                              <m:r>
                                <a:rPr lang="en-US" b="0" i="1" smtClean="0">
                                  <a:solidFill>
                                    <a:schemeClr val="accent3"/>
                                  </a:solidFill>
                                  <a:latin typeface="Cambria Math" panose="02040503050406030204" pitchFamily="18" charset="0"/>
                                </a:rPr>
                                <m:t>1</m:t>
                              </m:r>
                            </m:sub>
                          </m:sSub>
                          <m:r>
                            <a:rPr lang="en-US" b="0" i="1" smtClean="0">
                              <a:solidFill>
                                <a:schemeClr val="accent3"/>
                              </a:solidFill>
                              <a:latin typeface="Cambria Math" panose="02040503050406030204" pitchFamily="18" charset="0"/>
                            </a:rPr>
                            <m:t>≠</m:t>
                          </m:r>
                          <m:sSub>
                            <m:sSubPr>
                              <m:ctrlPr>
                                <a:rPr lang="en-US" b="0" i="1" smtClean="0">
                                  <a:solidFill>
                                    <a:schemeClr val="accent3"/>
                                  </a:solidFill>
                                  <a:latin typeface="Cambria Math" panose="02040503050406030204" pitchFamily="18" charset="0"/>
                                </a:rPr>
                              </m:ctrlPr>
                            </m:sSubPr>
                            <m:e>
                              <m:r>
                                <a:rPr lang="en-US" b="0" i="1" smtClean="0">
                                  <a:solidFill>
                                    <a:schemeClr val="accent3"/>
                                  </a:solidFill>
                                  <a:latin typeface="Cambria Math" panose="02040503050406030204" pitchFamily="18" charset="0"/>
                                </a:rPr>
                                <m:t>h</m:t>
                              </m:r>
                            </m:e>
                            <m:sub>
                              <m:r>
                                <a:rPr lang="en-US" b="0" i="1" smtClean="0">
                                  <a:solidFill>
                                    <a:schemeClr val="accent3"/>
                                  </a:solidFill>
                                  <a:latin typeface="Cambria Math" panose="02040503050406030204" pitchFamily="18" charset="0"/>
                                </a:rPr>
                                <m:t>2</m:t>
                              </m:r>
                            </m:sub>
                          </m:sSub>
                        </m:oMath>
                      </m:oMathPara>
                    </a14:m>
                    <a:endParaRPr lang="en-US" dirty="0">
                      <a:solidFill>
                        <a:schemeClr val="accent3"/>
                      </a:solidFill>
                    </a:endParaRPr>
                  </a:p>
                </p:txBody>
              </p:sp>
            </mc:Choice>
            <mc:Fallback xmlns="">
              <p:sp>
                <p:nvSpPr>
                  <p:cNvPr id="67" name="Rounded Rectangular Callout 66">
                    <a:extLst>
                      <a:ext uri="{FF2B5EF4-FFF2-40B4-BE49-F238E27FC236}">
                        <a16:creationId xmlns:a16="http://schemas.microsoft.com/office/drawing/2014/main" id="{EC84FAAE-D53A-C94C-4CEA-EB83083B6F15}"/>
                      </a:ext>
                    </a:extLst>
                  </p:cNvPr>
                  <p:cNvSpPr>
                    <a:spLocks noRot="1" noChangeAspect="1" noMove="1" noResize="1" noEditPoints="1" noAdjustHandles="1" noChangeArrowheads="1" noChangeShapeType="1" noTextEdit="1"/>
                  </p:cNvSpPr>
                  <p:nvPr/>
                </p:nvSpPr>
                <p:spPr>
                  <a:xfrm>
                    <a:off x="9747328" y="4574113"/>
                    <a:ext cx="2357114" cy="1035680"/>
                  </a:xfrm>
                  <a:prstGeom prst="wedgeRoundRectCallout">
                    <a:avLst>
                      <a:gd name="adj1" fmla="val -62371"/>
                      <a:gd name="adj2" fmla="val -29852"/>
                      <a:gd name="adj3" fmla="val 16667"/>
                    </a:avLst>
                  </a:prstGeom>
                  <a:blipFill>
                    <a:blip r:embed="rId29"/>
                    <a:stretch>
                      <a:fillRect/>
                    </a:stretch>
                  </a:blipFill>
                  <a:ln w="22225">
                    <a:solidFill>
                      <a:schemeClr val="tx1"/>
                    </a:solidFill>
                  </a:ln>
                </p:spPr>
                <p:txBody>
                  <a:bodyPr/>
                  <a:lstStyle/>
                  <a:p>
                    <a:r>
                      <a:rPr lang="en-US">
                        <a:noFill/>
                      </a:rPr>
                      <a:t> </a:t>
                    </a:r>
                  </a:p>
                </p:txBody>
              </p:sp>
            </mc:Fallback>
          </mc:AlternateContent>
        </p:grpSp>
      </p:grpSp>
      <p:sp>
        <p:nvSpPr>
          <p:cNvPr id="70" name="TextBox 69">
            <a:extLst>
              <a:ext uri="{FF2B5EF4-FFF2-40B4-BE49-F238E27FC236}">
                <a16:creationId xmlns:a16="http://schemas.microsoft.com/office/drawing/2014/main" id="{7687D8C9-6856-8C72-1607-B65C0CA6AB10}"/>
              </a:ext>
            </a:extLst>
          </p:cNvPr>
          <p:cNvSpPr txBox="1"/>
          <p:nvPr/>
        </p:nvSpPr>
        <p:spPr>
          <a:xfrm>
            <a:off x="1440933" y="3604839"/>
            <a:ext cx="1954381" cy="400110"/>
          </a:xfrm>
          <a:prstGeom prst="rect">
            <a:avLst/>
          </a:prstGeom>
          <a:noFill/>
        </p:spPr>
        <p:txBody>
          <a:bodyPr wrap="none" rtlCol="0">
            <a:spAutoFit/>
          </a:bodyPr>
          <a:lstStyle/>
          <a:p>
            <a:pPr algn="ctr"/>
            <a:r>
              <a:rPr lang="en-US" sz="2000" b="1" i="0" dirty="0">
                <a:latin typeface="Montserrat" pitchFamily="2" charset="77"/>
              </a:rPr>
              <a:t>Privacy </a:t>
            </a:r>
            <a:r>
              <a:rPr lang="en-US" sz="2000" i="0" dirty="0">
                <a:latin typeface="Montserrat" pitchFamily="2" charset="77"/>
              </a:rPr>
              <a:t>[R02]</a:t>
            </a:r>
          </a:p>
        </p:txBody>
      </p:sp>
      <p:sp>
        <p:nvSpPr>
          <p:cNvPr id="71" name="TextBox 70">
            <a:extLst>
              <a:ext uri="{FF2B5EF4-FFF2-40B4-BE49-F238E27FC236}">
                <a16:creationId xmlns:a16="http://schemas.microsoft.com/office/drawing/2014/main" id="{9E8B6034-456F-34F5-5DC4-B8C01FD2E573}"/>
              </a:ext>
            </a:extLst>
          </p:cNvPr>
          <p:cNvSpPr txBox="1"/>
          <p:nvPr/>
        </p:nvSpPr>
        <p:spPr>
          <a:xfrm>
            <a:off x="5031447" y="3604839"/>
            <a:ext cx="2129109" cy="400110"/>
          </a:xfrm>
          <a:prstGeom prst="rect">
            <a:avLst/>
          </a:prstGeom>
          <a:noFill/>
        </p:spPr>
        <p:txBody>
          <a:bodyPr wrap="none" rtlCol="0">
            <a:spAutoFit/>
          </a:bodyPr>
          <a:lstStyle/>
          <a:p>
            <a:pPr algn="ctr"/>
            <a:r>
              <a:rPr lang="en-US" sz="2000" b="1" dirty="0">
                <a:latin typeface="Montserrat" pitchFamily="2" charset="77"/>
              </a:rPr>
              <a:t>Integrity </a:t>
            </a:r>
            <a:r>
              <a:rPr lang="en-US" sz="2000" dirty="0">
                <a:latin typeface="Montserrat" pitchFamily="2" charset="77"/>
              </a:rPr>
              <a:t>[R02]</a:t>
            </a:r>
            <a:endParaRPr lang="en-US" sz="2000" i="0" dirty="0">
              <a:latin typeface="Montserrat" pitchFamily="2" charset="77"/>
            </a:endParaRPr>
          </a:p>
        </p:txBody>
      </p:sp>
      <p:sp>
        <p:nvSpPr>
          <p:cNvPr id="72" name="TextBox 71">
            <a:extLst>
              <a:ext uri="{FF2B5EF4-FFF2-40B4-BE49-F238E27FC236}">
                <a16:creationId xmlns:a16="http://schemas.microsoft.com/office/drawing/2014/main" id="{9CA5BF4F-C37B-0B57-40EB-0BDD17FB0267}"/>
              </a:ext>
            </a:extLst>
          </p:cNvPr>
          <p:cNvSpPr txBox="1"/>
          <p:nvPr/>
        </p:nvSpPr>
        <p:spPr>
          <a:xfrm>
            <a:off x="9027612" y="3604839"/>
            <a:ext cx="2443298" cy="400110"/>
          </a:xfrm>
          <a:prstGeom prst="rect">
            <a:avLst/>
          </a:prstGeom>
          <a:noFill/>
        </p:spPr>
        <p:txBody>
          <a:bodyPr wrap="none" rtlCol="0">
            <a:spAutoFit/>
          </a:bodyPr>
          <a:lstStyle/>
          <a:p>
            <a:pPr algn="ctr"/>
            <a:r>
              <a:rPr lang="en-US" sz="2000" b="1" dirty="0">
                <a:latin typeface="Montserrat" pitchFamily="2" charset="77"/>
              </a:rPr>
              <a:t>h-FROB </a:t>
            </a:r>
            <a:r>
              <a:rPr lang="en-US" sz="2000" dirty="0">
                <a:latin typeface="Montserrat" pitchFamily="2" charset="77"/>
              </a:rPr>
              <a:t>[CDJZ23]</a:t>
            </a:r>
            <a:endParaRPr lang="en-US" sz="2000" i="0" dirty="0">
              <a:latin typeface="Montserrat" pitchFamily="2" charset="77"/>
            </a:endParaRPr>
          </a:p>
        </p:txBody>
      </p:sp>
      <p:pic>
        <p:nvPicPr>
          <p:cNvPr id="73" name="Picture 4" descr="American Friends of Tel Aviv University - YouTube">
            <a:extLst>
              <a:ext uri="{FF2B5EF4-FFF2-40B4-BE49-F238E27FC236}">
                <a16:creationId xmlns:a16="http://schemas.microsoft.com/office/drawing/2014/main" id="{65EE8918-D3D2-1486-D3DA-F00713AF451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42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102167" cy="540000"/>
          </a:xfrm>
        </p:spPr>
        <p:txBody>
          <a:bodyPr>
            <a:normAutofit/>
          </a:bodyPr>
          <a:lstStyle/>
          <a:p>
            <a:r>
              <a:rPr lang="en-US" dirty="0" err="1"/>
              <a:t>ZoomPAKE</a:t>
            </a:r>
            <a:r>
              <a:rPr lang="en-US" dirty="0"/>
              <a:t>: Applying PP Transformation to Zoom</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59</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522"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524637"/>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2783651"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73" name="Group 72">
            <a:extLst>
              <a:ext uri="{FF2B5EF4-FFF2-40B4-BE49-F238E27FC236}">
                <a16:creationId xmlns:a16="http://schemas.microsoft.com/office/drawing/2014/main" id="{40950B56-51E0-D5C3-16D5-FB45974808AF}"/>
              </a:ext>
            </a:extLst>
          </p:cNvPr>
          <p:cNvGrpSpPr/>
          <p:nvPr/>
        </p:nvGrpSpPr>
        <p:grpSpPr>
          <a:xfrm>
            <a:off x="3985111" y="4800073"/>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𝑐</m:t>
                            </m:r>
                          </m:e>
                          <m:sub>
                            <m:r>
                              <m:rPr>
                                <m:sty m:val="p"/>
                              </m:rPr>
                              <a:rPr lang="en-US" sz="1400" b="0" i="0" smtClean="0">
                                <a:solidFill>
                                  <a:schemeClr val="tx1"/>
                                </a:solidFill>
                                <a:latin typeface="Cambria Math" panose="02040503050406030204" pitchFamily="18" charset="0"/>
                              </a:rPr>
                              <m:t>PP</m:t>
                            </m:r>
                          </m:sub>
                        </m:sSub>
                        <m:r>
                          <a:rPr lang="en-US" sz="1400" b="0" i="0" smtClean="0">
                            <a:solidFill>
                              <a:schemeClr val="tx1"/>
                            </a:solidFill>
                            <a:latin typeface="Cambria Math" panose="02040503050406030204" pitchFamily="18" charset="0"/>
                          </a:rPr>
                          <m:t>,</m:t>
                        </m:r>
                        <m:sSubSup>
                          <m:sSubSupPr>
                            <m:ctrlPr>
                              <a:rPr lang="en-US" sz="1400" b="0" i="1" smtClean="0">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PAKE</m:t>
                            </m:r>
                          </m:sub>
                          <m:sup>
                            <m:r>
                              <a:rPr lang="en-US" sz="1400" b="0" i="1" smtClean="0">
                                <a:solidFill>
                                  <a:schemeClr val="tx1"/>
                                </a:solidFill>
                                <a:latin typeface="Cambria Math" panose="02040503050406030204" pitchFamily="18" charset="0"/>
                              </a:rPr>
                              <m:t>′</m:t>
                            </m:r>
                          </m:sup>
                        </m:sSubSup>
                      </m:oMath>
                    </m:oMathPara>
                  </a14:m>
                  <a:endParaRPr lang="en-US" sz="1400" dirty="0">
                    <a:solidFill>
                      <a:schemeClr val="tx1"/>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9"/>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p:grpSp>
        <p:nvGrpSpPr>
          <p:cNvPr id="82" name="Group 81">
            <a:extLst>
              <a:ext uri="{FF2B5EF4-FFF2-40B4-BE49-F238E27FC236}">
                <a16:creationId xmlns:a16="http://schemas.microsoft.com/office/drawing/2014/main" id="{49DEBAA9-65A3-2A76-36CC-053E12A2B590}"/>
              </a:ext>
            </a:extLst>
          </p:cNvPr>
          <p:cNvGrpSpPr/>
          <p:nvPr/>
        </p:nvGrpSpPr>
        <p:grpSpPr>
          <a:xfrm>
            <a:off x="3978939" y="5869468"/>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𝑐</m:t>
                            </m:r>
                          </m:e>
                          <m:sub>
                            <m:r>
                              <m:rPr>
                                <m:sty m:val="p"/>
                              </m:rPr>
                              <a:rPr lang="en-US" sz="1400" b="0" i="0" smtClean="0">
                                <a:solidFill>
                                  <a:schemeClr val="tx1"/>
                                </a:solidFill>
                                <a:latin typeface="Cambria Math" panose="02040503050406030204" pitchFamily="18" charset="0"/>
                              </a:rPr>
                              <m:t>PP</m:t>
                            </m:r>
                          </m:sub>
                        </m:sSub>
                      </m:oMath>
                    </m:oMathPara>
                  </a14:m>
                  <a:endParaRPr lang="en-US" sz="1400" dirty="0">
                    <a:solidFill>
                      <a:schemeClr val="tx1"/>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0"/>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1866793"/>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838039" y="3853482"/>
                <a:ext cx="4467538" cy="1069395"/>
              </a:xfrm>
              <a:prstGeom prst="rect">
                <a:avLst/>
              </a:prstGeom>
              <a:noFill/>
            </p:spPr>
            <p:txBody>
              <a:bodyPr wrap="square" rtlCol="0">
                <a:spAutoFit/>
              </a:bodyPr>
              <a:lstStyle/>
              <a:p>
                <a:r>
                  <a:rPr lang="en-US" altLang="zh-CN" sz="1400" b="0" i="0" dirty="0">
                    <a:solidFill>
                      <a:schemeClr val="tx1"/>
                    </a:solidFill>
                    <a:latin typeface="Montserrat" pitchFamily="2" charset="77"/>
                  </a:rPr>
                  <a:t>run </a:t>
                </a:r>
                <a14:m>
                  <m:oMath xmlns:m="http://schemas.openxmlformats.org/officeDocument/2006/math">
                    <m:r>
                      <m:rPr>
                        <m:sty m:val="p"/>
                      </m:rPr>
                      <a:rPr lang="en-US" sz="1400" b="0" i="0" smtClean="0">
                        <a:solidFill>
                          <a:schemeClr val="tx1"/>
                        </a:solidFill>
                        <a:latin typeface="Cambria Math" panose="02040503050406030204" pitchFamily="18" charset="0"/>
                      </a:rPr>
                      <m:t>PAKE</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𝑝𝑤</m:t>
                    </m:r>
                    <m:r>
                      <a:rPr lang="en-US" sz="1400" b="0" i="1" smtClean="0">
                        <a:solidFill>
                          <a:schemeClr val="tx1"/>
                        </a:solidFill>
                        <a:latin typeface="Cambria Math" panose="02040503050406030204" pitchFamily="18" charset="0"/>
                      </a:rPr>
                      <m:t>)</m:t>
                    </m:r>
                  </m:oMath>
                </a14:m>
                <a:r>
                  <a:rPr lang="en-US" sz="1400" b="0" i="0" dirty="0">
                    <a:solidFill>
                      <a:schemeClr val="tx1"/>
                    </a:solidFill>
                    <a:latin typeface="Montserrat" pitchFamily="2" charset="77"/>
                  </a:rPr>
                  <a:t> for </a:t>
                </a:r>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𝐴</m:t>
                        </m:r>
                      </m:sub>
                    </m:sSub>
                  </m:oMath>
                </a14:m>
                <a:endParaRPr lang="en-US" sz="1400" b="0" i="0" dirty="0">
                  <a:solidFill>
                    <a:schemeClr val="tx1"/>
                  </a:solidFill>
                  <a:latin typeface="Montserrat" pitchFamily="2" charset="77"/>
                </a:endParaRPr>
              </a:p>
              <a:p>
                <a:r>
                  <a:rPr lang="en-US" sz="1400" b="0" i="0" dirty="0">
                    <a:solidFill>
                      <a:schemeClr val="tx1"/>
                    </a:solidFill>
                    <a:latin typeface="Montserrat" pitchFamily="2" charset="77"/>
                  </a:rPr>
                  <a:t>verify</a:t>
                </a:r>
                <a:r>
                  <a:rPr lang="zh-CN" altLang="en-US" sz="1400" b="0" i="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zh-CN" altLang="en-US" sz="1400" b="0" i="0" dirty="0">
                    <a:solidFill>
                      <a:schemeClr val="tx1"/>
                    </a:solidFill>
                    <a:latin typeface="Montserrat" pitchFamily="2" charset="77"/>
                  </a:rPr>
                  <a:t> </a:t>
                </a:r>
                <a:r>
                  <a:rPr lang="en-US" sz="1400" b="0" i="0" dirty="0">
                    <a:solidFill>
                      <a:schemeClr val="tx1"/>
                    </a:solidFill>
                    <a:latin typeface="Montserrat" pitchFamily="2" charset="77"/>
                  </a:rPr>
                  <a:t>using</a:t>
                </a:r>
                <a:r>
                  <a:rPr lang="zh-CN" altLang="en-US" sz="1400" b="0" i="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oMath>
                </a14:m>
                <a:endParaRPr lang="en-US" sz="1400" dirty="0">
                  <a:solidFill>
                    <a:schemeClr val="tx1"/>
                  </a:solidFill>
                  <a:latin typeface="Montserrat" pitchFamily="2" charset="77"/>
                </a:endParaRPr>
              </a:p>
              <a:p>
                <a:r>
                  <a:rPr lang="en-US" sz="1400" dirty="0">
                    <a:solidFill>
                      <a:schemeClr val="tx1"/>
                    </a:solidFill>
                    <a:latin typeface="Montserrat" pitchFamily="2" charset="77"/>
                  </a:rPr>
                  <a:t>encrypt </a:t>
                </a:r>
                <a14:m>
                  <m:oMath xmlns:m="http://schemas.openxmlformats.org/officeDocument/2006/math">
                    <m:r>
                      <a:rPr lang="en-US" sz="1400" b="0" i="1" smtClean="0">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𝑐</m:t>
                    </m:r>
                  </m:oMath>
                </a14:m>
                <a:endParaRPr lang="en-US" sz="1400" dirty="0">
                  <a:solidFill>
                    <a:schemeClr val="tx1"/>
                  </a:solidFill>
                  <a:latin typeface="Montserrat" pitchFamily="2" charset="77"/>
                </a:endParaRPr>
              </a:p>
              <a:p>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𝑐</m:t>
                        </m:r>
                      </m:e>
                      <m:sub>
                        <m:r>
                          <m:rPr>
                            <m:sty m:val="p"/>
                          </m:rPr>
                          <a:rPr lang="en-US" sz="1400" b="0" i="0" smtClean="0">
                            <a:solidFill>
                              <a:schemeClr val="tx1"/>
                            </a:solidFill>
                            <a:latin typeface="Cambria Math" panose="02040503050406030204" pitchFamily="18" charset="0"/>
                          </a:rPr>
                          <m:t>PP</m:t>
                        </m:r>
                      </m:sub>
                    </m:sSub>
                    <m:r>
                      <a:rPr lang="en-US" sz="1400" b="0" i="1"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Enc</m:t>
                    </m:r>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𝐴</m:t>
                        </m:r>
                      </m:sub>
                    </m:sSub>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Sup>
                      <m:sSubSupPr>
                        <m:ctrlPr>
                          <a:rPr lang="en-US" sz="1400" b="0" i="1" smtClean="0">
                            <a:solidFill>
                              <a:schemeClr val="tx1"/>
                            </a:solidFill>
                            <a:latin typeface="Cambria Math" panose="02040503050406030204" pitchFamily="18" charset="0"/>
                          </a:rPr>
                        </m:ctrlPr>
                      </m:sSubSupPr>
                      <m:e>
                        <m:r>
                          <a:rPr lang="en-US" sz="1400" b="0" i="1" smtClean="0">
                            <a:solidFill>
                              <a:schemeClr val="tx1"/>
                            </a:solidFill>
                            <a:latin typeface="Cambria Math" panose="02040503050406030204" pitchFamily="18" charset="0"/>
                          </a:rPr>
                          <m:t>𝑚</m:t>
                        </m:r>
                      </m:e>
                      <m:sub>
                        <m:r>
                          <m:rPr>
                            <m:sty m:val="p"/>
                          </m:rPr>
                          <a:rPr lang="en-US" sz="1400" b="0" i="0" smtClean="0">
                            <a:solidFill>
                              <a:schemeClr val="tx1"/>
                            </a:solidFill>
                            <a:latin typeface="Cambria Math" panose="02040503050406030204" pitchFamily="18" charset="0"/>
                          </a:rPr>
                          <m:t>SignUp</m:t>
                        </m:r>
                      </m:sub>
                      <m:sup>
                        <m:r>
                          <a:rPr lang="en-US" sz="1400" b="0" i="1" smtClean="0">
                            <a:solidFill>
                              <a:schemeClr val="tx1"/>
                            </a:solidFill>
                            <a:latin typeface="Cambria Math" panose="02040503050406030204" pitchFamily="18" charset="0"/>
                          </a:rPr>
                          <m:t>𝐴</m:t>
                        </m:r>
                      </m:sup>
                    </m:sSubSup>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b="0" i="1" smtClean="0">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𝑐</m:t>
                    </m:r>
                    <m:r>
                      <a:rPr lang="en-US" sz="1400" b="0" i="1" smtClean="0">
                        <a:solidFill>
                          <a:schemeClr val="tx1"/>
                        </a:solidFill>
                        <a:latin typeface="Cambria Math" panose="02040503050406030204" pitchFamily="18" charset="0"/>
                      </a:rPr>
                      <m:t>)</m:t>
                    </m:r>
                  </m:oMath>
                </a14:m>
                <a:r>
                  <a:rPr lang="zh-CN" altLang="en-US" sz="1400" dirty="0">
                    <a:solidFill>
                      <a:schemeClr val="tx1"/>
                    </a:solidFill>
                    <a:latin typeface="Montserrat" pitchFamily="2" charset="77"/>
                  </a:rPr>
                  <a:t> </a:t>
                </a:r>
                <a:r>
                  <a:rPr lang="en-US" sz="1400" dirty="0">
                    <a:solidFill>
                      <a:schemeClr val="tx1"/>
                    </a:solidFill>
                    <a:latin typeface="Montserrat" pitchFamily="2" charset="77"/>
                  </a:rPr>
                  <a:t> </a:t>
                </a: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838039" y="3853482"/>
                <a:ext cx="4467538" cy="1069395"/>
              </a:xfrm>
              <a:prstGeom prst="rect">
                <a:avLst/>
              </a:prstGeom>
              <a:blipFill>
                <a:blip r:embed="rId13"/>
                <a:stretch>
                  <a:fillRect l="-283" t="-1176" b="-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7539898" y="3905185"/>
                <a:ext cx="3765250" cy="1071575"/>
              </a:xfrm>
              <a:prstGeom prst="rect">
                <a:avLst/>
              </a:prstGeom>
              <a:noFill/>
            </p:spPr>
            <p:txBody>
              <a:bodyPr wrap="square" rtlCol="0">
                <a:spAutoFit/>
              </a:bodyPr>
              <a:lstStyle/>
              <a:p>
                <a:pPr algn="r"/>
                <a:r>
                  <a:rPr lang="en-US" sz="1400" dirty="0">
                    <a:solidFill>
                      <a:schemeClr val="tx1"/>
                    </a:solidFill>
                    <a:latin typeface="Montserrat" pitchFamily="2" charset="77"/>
                  </a:rPr>
                  <a:t>run </a:t>
                </a:r>
                <a14:m>
                  <m:oMath xmlns:m="http://schemas.openxmlformats.org/officeDocument/2006/math">
                    <m:r>
                      <m:rPr>
                        <m:sty m:val="p"/>
                      </m:rPr>
                      <a:rPr lang="en-US" sz="1400" b="0" i="0" smtClean="0">
                        <a:solidFill>
                          <a:schemeClr val="tx1"/>
                        </a:solidFill>
                        <a:latin typeface="Cambria Math" panose="02040503050406030204" pitchFamily="18" charset="0"/>
                      </a:rPr>
                      <m:t>PAKE</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𝑝𝑤</m:t>
                    </m:r>
                    <m:r>
                      <a:rPr lang="en-US" sz="1400" b="0" i="1" smtClean="0">
                        <a:solidFill>
                          <a:schemeClr val="tx1"/>
                        </a:solidFill>
                        <a:latin typeface="Cambria Math" panose="02040503050406030204" pitchFamily="18" charset="0"/>
                      </a:rPr>
                      <m:t>)</m:t>
                    </m:r>
                  </m:oMath>
                </a14:m>
                <a:r>
                  <a:rPr lang="en-US" sz="1400" b="0" i="0" dirty="0">
                    <a:solidFill>
                      <a:schemeClr val="tx1"/>
                    </a:solidFill>
                    <a:latin typeface="Montserrat" pitchFamily="2" charset="77"/>
                  </a:rPr>
                  <a:t> for </a:t>
                </a:r>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𝐵</m:t>
                        </m:r>
                      </m:sub>
                    </m:sSub>
                  </m:oMath>
                </a14:m>
                <a:endParaRPr lang="en-US" sz="1400" b="0" i="0" dirty="0">
                  <a:solidFill>
                    <a:schemeClr val="tx1"/>
                  </a:solidFill>
                  <a:latin typeface="Montserrat" pitchFamily="2" charset="77"/>
                </a:endParaRPr>
              </a:p>
              <a:p>
                <a:pPr algn="r"/>
                <a14:m>
                  <m:oMath xmlns:m="http://schemas.openxmlformats.org/officeDocument/2006/math">
                    <m:r>
                      <a:rPr lang="en-US" sz="1400" i="1" smtClean="0">
                        <a:solidFill>
                          <a:schemeClr val="tx1"/>
                        </a:solidFill>
                        <a:latin typeface="Cambria Math" panose="02040503050406030204" pitchFamily="18" charset="0"/>
                      </a:rPr>
                      <m:t>𝑐</m:t>
                    </m:r>
                    <m:r>
                      <a:rPr lang="en-US" sz="1400" i="1"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Dec</m:t>
                    </m:r>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𝐵</m:t>
                        </m:r>
                      </m:sub>
                    </m:sSub>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𝐴</m:t>
                        </m:r>
                      </m:sup>
                    </m:sSubSup>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PP</m:t>
                        </m:r>
                      </m:sub>
                    </m:sSub>
                    <m:r>
                      <a:rPr lang="en-US" sz="1400" b="0" i="1" smtClean="0">
                        <a:solidFill>
                          <a:schemeClr val="tx1"/>
                        </a:solidFill>
                        <a:latin typeface="Cambria Math" panose="02040503050406030204" pitchFamily="18" charset="0"/>
                      </a:rPr>
                      <m:t>)</m:t>
                    </m:r>
                  </m:oMath>
                </a14:m>
                <a:r>
                  <a:rPr lang="zh-CN" altLang="en-US" sz="1400" dirty="0">
                    <a:solidFill>
                      <a:schemeClr val="tx1"/>
                    </a:solidFill>
                    <a:latin typeface="Montserrat" pitchFamily="2" charset="77"/>
                  </a:rPr>
                  <a:t> </a:t>
                </a:r>
                <a:endParaRPr lang="en-US" sz="1400" b="0" i="0" dirty="0">
                  <a:solidFill>
                    <a:schemeClr val="tx1"/>
                  </a:solidFill>
                  <a:latin typeface="Montserrat" pitchFamily="2" charset="77"/>
                </a:endParaRPr>
              </a:p>
              <a:p>
                <a:pPr algn="r"/>
                <a:r>
                  <a:rPr lang="en-US" sz="1400" dirty="0">
                    <a:solidFill>
                      <a:schemeClr val="tx1"/>
                    </a:solidFill>
                    <a:latin typeface="Montserrat" pitchFamily="2" charset="77"/>
                  </a:rPr>
                  <a:t>verify</a:t>
                </a:r>
                <a:r>
                  <a:rPr lang="zh-CN" altLang="en-US" sz="140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b="0" i="1" smtClean="0">
                            <a:solidFill>
                              <a:schemeClr val="tx1"/>
                            </a:solidFill>
                            <a:latin typeface="Cambria Math" panose="02040503050406030204" pitchFamily="18" charset="0"/>
                          </a:rPr>
                          <m:t>𝐴</m:t>
                        </m:r>
                      </m:sup>
                    </m:sSubSup>
                  </m:oMath>
                </a14:m>
                <a:r>
                  <a:rPr lang="zh-CN" altLang="en-US" sz="1400" dirty="0">
                    <a:solidFill>
                      <a:schemeClr val="tx1"/>
                    </a:solidFill>
                    <a:latin typeface="Montserrat" pitchFamily="2" charset="77"/>
                  </a:rPr>
                  <a:t> </a:t>
                </a:r>
                <a:r>
                  <a:rPr lang="en-US" sz="1400" dirty="0">
                    <a:solidFill>
                      <a:schemeClr val="tx1"/>
                    </a:solidFill>
                    <a:latin typeface="Montserrat" pitchFamily="2" charset="77"/>
                  </a:rPr>
                  <a:t>using</a:t>
                </a:r>
                <a:r>
                  <a:rPr lang="zh-CN" altLang="en-US" sz="140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b="0" i="1" smtClean="0">
                            <a:solidFill>
                              <a:schemeClr val="tx1"/>
                            </a:solidFill>
                            <a:latin typeface="Cambria Math" panose="02040503050406030204" pitchFamily="18" charset="0"/>
                          </a:rPr>
                          <m:t>𝐴</m:t>
                        </m:r>
                      </m:sup>
                    </m:sSubSup>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decrypt </a:t>
                </a:r>
                <a14:m>
                  <m:oMath xmlns:m="http://schemas.openxmlformats.org/officeDocument/2006/math">
                    <m:r>
                      <a:rPr lang="en-US" sz="1400" i="1">
                        <a:solidFill>
                          <a:schemeClr val="tx1"/>
                        </a:solidFill>
                        <a:latin typeface="Cambria Math" panose="02040503050406030204" pitchFamily="18" charset="0"/>
                      </a:rPr>
                      <m:t>𝑐</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𝐴</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7539898" y="3905185"/>
                <a:ext cx="3765250" cy="1071575"/>
              </a:xfrm>
              <a:prstGeom prst="rect">
                <a:avLst/>
              </a:prstGeom>
              <a:blipFill>
                <a:blip r:embed="rId14"/>
                <a:stretch>
                  <a:fillRect t="-1176" b="-235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537E698-0A31-6EE8-B05B-F2254C7A2E18}"/>
              </a:ext>
            </a:extLst>
          </p:cNvPr>
          <p:cNvSpPr txBox="1"/>
          <p:nvPr/>
        </p:nvSpPr>
        <p:spPr>
          <a:xfrm>
            <a:off x="1838039" y="1494338"/>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sp>
        <p:nvSpPr>
          <p:cNvPr id="5" name="TextBox 4">
            <a:extLst>
              <a:ext uri="{FF2B5EF4-FFF2-40B4-BE49-F238E27FC236}">
                <a16:creationId xmlns:a16="http://schemas.microsoft.com/office/drawing/2014/main" id="{00936203-5C36-D259-5D3B-7DAFB3CDAE0D}"/>
              </a:ext>
            </a:extLst>
          </p:cNvPr>
          <p:cNvSpPr txBox="1"/>
          <p:nvPr/>
        </p:nvSpPr>
        <p:spPr>
          <a:xfrm>
            <a:off x="7811772" y="1487328"/>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p:grpSp>
        <p:nvGrpSpPr>
          <p:cNvPr id="6" name="Group 5">
            <a:extLst>
              <a:ext uri="{FF2B5EF4-FFF2-40B4-BE49-F238E27FC236}">
                <a16:creationId xmlns:a16="http://schemas.microsoft.com/office/drawing/2014/main" id="{26B8BD88-5F52-9854-0A3B-0EED867C9AEC}"/>
              </a:ext>
            </a:extLst>
          </p:cNvPr>
          <p:cNvGrpSpPr/>
          <p:nvPr/>
        </p:nvGrpSpPr>
        <p:grpSpPr>
          <a:xfrm>
            <a:off x="3980467" y="1406076"/>
            <a:ext cx="1271014" cy="347980"/>
            <a:chOff x="4162223" y="1765846"/>
            <a:chExt cx="1271014" cy="347980"/>
          </a:xfrm>
        </p:grpSpPr>
        <p:cxnSp>
          <p:nvCxnSpPr>
            <p:cNvPr id="7" name="Straight Arrow Connector 6">
              <a:extLst>
                <a:ext uri="{FF2B5EF4-FFF2-40B4-BE49-F238E27FC236}">
                  <a16:creationId xmlns:a16="http://schemas.microsoft.com/office/drawing/2014/main" id="{A049A150-DA4A-C09E-9D5A-A1F206C258B2}"/>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F14BC6-362E-F789-4987-444F0D0AF46D}"/>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8" name="TextBox 7">
                  <a:extLst>
                    <a:ext uri="{FF2B5EF4-FFF2-40B4-BE49-F238E27FC236}">
                      <a16:creationId xmlns:a16="http://schemas.microsoft.com/office/drawing/2014/main" id="{10F14BC6-362E-F789-4987-444F0D0AF46D}"/>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5"/>
                  <a:stretch>
                    <a:fillRect/>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5E6F373C-342D-DAED-6C16-DB3F3F6099F6}"/>
              </a:ext>
            </a:extLst>
          </p:cNvPr>
          <p:cNvGrpSpPr/>
          <p:nvPr/>
        </p:nvGrpSpPr>
        <p:grpSpPr>
          <a:xfrm>
            <a:off x="6966647" y="1375567"/>
            <a:ext cx="1271014" cy="347980"/>
            <a:chOff x="4162223" y="1765846"/>
            <a:chExt cx="1271014" cy="347980"/>
          </a:xfrm>
        </p:grpSpPr>
        <p:cxnSp>
          <p:nvCxnSpPr>
            <p:cNvPr id="11" name="Straight Arrow Connector 10">
              <a:extLst>
                <a:ext uri="{FF2B5EF4-FFF2-40B4-BE49-F238E27FC236}">
                  <a16:creationId xmlns:a16="http://schemas.microsoft.com/office/drawing/2014/main" id="{684BFAAC-172E-C043-87C9-95C132C2D11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E64EED2-8102-7FFB-DAA9-A6ECC5BA8566}"/>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oMath>
                    </m:oMathPara>
                  </a14:m>
                  <a:endParaRPr lang="en-US" sz="1400" dirty="0"/>
                </a:p>
              </p:txBody>
            </p:sp>
          </mc:Choice>
          <mc:Fallback xmlns="">
            <p:sp>
              <p:nvSpPr>
                <p:cNvPr id="13" name="TextBox 12">
                  <a:extLst>
                    <a:ext uri="{FF2B5EF4-FFF2-40B4-BE49-F238E27FC236}">
                      <a16:creationId xmlns:a16="http://schemas.microsoft.com/office/drawing/2014/main" id="{EE64EED2-8102-7FFB-DAA9-A6ECC5BA8566}"/>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FA18E7-3A39-FECA-21AA-53F244496C6F}"/>
                  </a:ext>
                </a:extLst>
              </p:cNvPr>
              <p:cNvSpPr txBox="1"/>
              <p:nvPr/>
            </p:nvSpPr>
            <p:spPr>
              <a:xfrm>
                <a:off x="1838039" y="1899668"/>
                <a:ext cx="4090986" cy="307777"/>
              </a:xfrm>
              <a:prstGeom prst="rect">
                <a:avLst/>
              </a:prstGeom>
              <a:noFill/>
            </p:spPr>
            <p:txBody>
              <a:bodyPr wrap="square" rtlCol="0">
                <a:spAutoFit/>
              </a:bodyPr>
              <a:lstStyle/>
              <a:p>
                <a:r>
                  <a:rPr lang="en-US" sz="1400" b="0" i="0" dirty="0">
                    <a:solidFill>
                      <a:schemeClr val="tx1"/>
                    </a:solidFill>
                    <a:latin typeface="Montserrat" pitchFamily="2" charset="77"/>
                  </a:rPr>
                  <a:t>pick group id </a:t>
                </a:r>
                <a14:m>
                  <m:oMath xmlns:m="http://schemas.openxmlformats.org/officeDocument/2006/math">
                    <m:r>
                      <a:rPr lang="en-US" sz="1400" b="0" i="1" smtClean="0">
                        <a:solidFill>
                          <a:schemeClr val="tx1"/>
                        </a:solidFill>
                        <a:latin typeface="Cambria Math" panose="02040503050406030204" pitchFamily="18" charset="0"/>
                      </a:rPr>
                      <m:t>𝑔𝑖𝑑</m:t>
                    </m:r>
                  </m:oMath>
                </a14:m>
                <a:r>
                  <a:rPr lang="en-US" sz="1400" b="0" i="0" dirty="0">
                    <a:solidFill>
                      <a:schemeClr val="tx1"/>
                    </a:solidFill>
                    <a:latin typeface="Montserrat" pitchFamily="2" charset="77"/>
                  </a:rPr>
                  <a:t>, passcode </a:t>
                </a:r>
                <a14:m>
                  <m:oMath xmlns:m="http://schemas.openxmlformats.org/officeDocument/2006/math">
                    <m:r>
                      <a:rPr lang="en-US" sz="1400" b="0" i="1" smtClean="0">
                        <a:solidFill>
                          <a:schemeClr val="tx1"/>
                        </a:solidFill>
                        <a:latin typeface="Cambria Math" panose="02040503050406030204" pitchFamily="18" charset="0"/>
                      </a:rPr>
                      <m:t>𝑝𝑐</m:t>
                    </m:r>
                  </m:oMath>
                </a14:m>
                <a:r>
                  <a:rPr lang="en-US" sz="1400" b="0" i="0" dirty="0">
                    <a:solidFill>
                      <a:schemeClr val="tx1"/>
                    </a:solidFill>
                    <a:latin typeface="Montserrat" pitchFamily="2" charset="77"/>
                  </a:rPr>
                  <a:t>, password </a:t>
                </a:r>
                <a14:m>
                  <m:oMath xmlns:m="http://schemas.openxmlformats.org/officeDocument/2006/math">
                    <m:r>
                      <a:rPr lang="en-US" sz="1400" i="1">
                        <a:solidFill>
                          <a:schemeClr val="tx1"/>
                        </a:solidFill>
                        <a:latin typeface="Cambria Math" panose="02040503050406030204" pitchFamily="18" charset="0"/>
                      </a:rPr>
                      <m:t>𝑝</m:t>
                    </m:r>
                    <m:r>
                      <a:rPr lang="en-US" sz="1400" b="0" i="1" smtClean="0">
                        <a:solidFill>
                          <a:schemeClr val="tx1"/>
                        </a:solidFill>
                        <a:latin typeface="Cambria Math" panose="02040503050406030204" pitchFamily="18" charset="0"/>
                      </a:rPr>
                      <m:t>𝑤</m:t>
                    </m:r>
                  </m:oMath>
                </a14:m>
                <a:endParaRPr lang="en-US" sz="1400" b="0" i="0" dirty="0">
                  <a:solidFill>
                    <a:schemeClr val="tx1"/>
                  </a:solidFill>
                  <a:latin typeface="Montserrat" pitchFamily="2" charset="77"/>
                </a:endParaRPr>
              </a:p>
            </p:txBody>
          </p:sp>
        </mc:Choice>
        <mc:Fallback xmlns="">
          <p:sp>
            <p:nvSpPr>
              <p:cNvPr id="16" name="TextBox 15">
                <a:extLst>
                  <a:ext uri="{FF2B5EF4-FFF2-40B4-BE49-F238E27FC236}">
                    <a16:creationId xmlns:a16="http://schemas.microsoft.com/office/drawing/2014/main" id="{A2FA18E7-3A39-FECA-21AA-53F244496C6F}"/>
                  </a:ext>
                </a:extLst>
              </p:cNvPr>
              <p:cNvSpPr txBox="1">
                <a:spLocks noRot="1" noChangeAspect="1" noMove="1" noResize="1" noEditPoints="1" noAdjustHandles="1" noChangeArrowheads="1" noChangeShapeType="1" noTextEdit="1"/>
              </p:cNvSpPr>
              <p:nvPr/>
            </p:nvSpPr>
            <p:spPr>
              <a:xfrm>
                <a:off x="1838039" y="1899668"/>
                <a:ext cx="4090986" cy="307777"/>
              </a:xfrm>
              <a:prstGeom prst="rect">
                <a:avLst/>
              </a:prstGeom>
              <a:blipFill>
                <a:blip r:embed="rId17"/>
                <a:stretch>
                  <a:fillRect l="-309" t="-4000" b="-20000"/>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290DF402-A9EA-7033-CDB6-981DA3E618A1}"/>
              </a:ext>
            </a:extLst>
          </p:cNvPr>
          <p:cNvGrpSpPr/>
          <p:nvPr/>
        </p:nvGrpSpPr>
        <p:grpSpPr>
          <a:xfrm>
            <a:off x="3911140" y="2391400"/>
            <a:ext cx="4369718" cy="307777"/>
            <a:chOff x="4162223" y="2617834"/>
            <a:chExt cx="1271014" cy="307777"/>
          </a:xfrm>
        </p:grpSpPr>
        <p:cxnSp>
          <p:nvCxnSpPr>
            <p:cNvPr id="26" name="Straight Arrow Connector 25">
              <a:extLst>
                <a:ext uri="{FF2B5EF4-FFF2-40B4-BE49-F238E27FC236}">
                  <a16:creationId xmlns:a16="http://schemas.microsoft.com/office/drawing/2014/main" id="{47DA50CD-8119-07D6-72AF-72DD1D2C036F}"/>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F5D85E8-41AB-E715-C76B-B2EAB6B6A9CB}"/>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chemeClr val="tx1"/>
                          </a:solidFill>
                          <a:latin typeface="Cambria Math" panose="02040503050406030204" pitchFamily="18" charset="0"/>
                        </a:rPr>
                        <m:t>𝑔𝑖𝑑</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𝑝𝑐</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𝑝𝑤</m:t>
                      </m:r>
                    </m:oMath>
                  </a14:m>
                  <a:r>
                    <a:rPr lang="en-US" sz="1400" dirty="0">
                      <a:solidFill>
                        <a:schemeClr val="tx1"/>
                      </a:solidFill>
                    </a:rPr>
                    <a:t> (out-of-band)</a:t>
                  </a:r>
                </a:p>
              </p:txBody>
            </p:sp>
          </mc:Choice>
          <mc:Fallback xmlns="">
            <p:sp>
              <p:nvSpPr>
                <p:cNvPr id="30" name="TextBox 29">
                  <a:extLst>
                    <a:ext uri="{FF2B5EF4-FFF2-40B4-BE49-F238E27FC236}">
                      <a16:creationId xmlns:a16="http://schemas.microsoft.com/office/drawing/2014/main" id="{5F5D85E8-41AB-E715-C76B-B2EAB6B6A9CB}"/>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8"/>
                  <a:stretch>
                    <a:fillRect t="-4000" b="-2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F42DD3E-4AAE-5193-D694-89402329CA3D}"/>
                  </a:ext>
                </a:extLst>
              </p:cNvPr>
              <p:cNvSpPr txBox="1"/>
              <p:nvPr/>
            </p:nvSpPr>
            <p:spPr>
              <a:xfrm>
                <a:off x="5195336" y="2161816"/>
                <a:ext cx="1802810" cy="314702"/>
              </a:xfrm>
              <a:prstGeom prst="rect">
                <a:avLst/>
              </a:prstGeom>
              <a:noFill/>
            </p:spPr>
            <p:txBody>
              <a:bodyPr wrap="square" rtlCol="0">
                <a:spAutoFit/>
              </a:bodyPr>
              <a:lstStyle/>
              <a:p>
                <a:pPr algn="ctr"/>
                <a:r>
                  <a:rPr lang="en-US" sz="1400" b="0" i="0" dirty="0">
                    <a:latin typeface="Montserrat" pitchFamily="2" charset="77"/>
                  </a:rPr>
                  <a:t>store </a:t>
                </a:r>
                <a14:m>
                  <m:oMath xmlns:m="http://schemas.openxmlformats.org/officeDocument/2006/math">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31" name="TextBox 30">
                <a:extLst>
                  <a:ext uri="{FF2B5EF4-FFF2-40B4-BE49-F238E27FC236}">
                    <a16:creationId xmlns:a16="http://schemas.microsoft.com/office/drawing/2014/main" id="{EF42DD3E-4AAE-5193-D694-89402329CA3D}"/>
                  </a:ext>
                </a:extLst>
              </p:cNvPr>
              <p:cNvSpPr txBox="1">
                <a:spLocks noRot="1" noChangeAspect="1" noMove="1" noResize="1" noEditPoints="1" noAdjustHandles="1" noChangeArrowheads="1" noChangeShapeType="1" noTextEdit="1"/>
              </p:cNvSpPr>
              <p:nvPr/>
            </p:nvSpPr>
            <p:spPr>
              <a:xfrm>
                <a:off x="5195336" y="2161816"/>
                <a:ext cx="1802810" cy="314702"/>
              </a:xfrm>
              <a:prstGeom prst="rect">
                <a:avLst/>
              </a:prstGeom>
              <a:blipFill>
                <a:blip r:embed="rId19"/>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1E79D12-DA5D-C261-8015-99B549A13C42}"/>
                  </a:ext>
                </a:extLst>
              </p:cNvPr>
              <p:cNvSpPr txBox="1"/>
              <p:nvPr/>
            </p:nvSpPr>
            <p:spPr>
              <a:xfrm>
                <a:off x="6868403" y="1893097"/>
                <a:ext cx="4436745" cy="307777"/>
              </a:xfrm>
              <a:prstGeom prst="rect">
                <a:avLst/>
              </a:prstGeom>
              <a:noFill/>
            </p:spPr>
            <p:txBody>
              <a:bodyPr wrap="square" rtlCol="0">
                <a:spAutoFit/>
              </a:bodyPr>
              <a:lstStyle/>
              <a:p>
                <a:pPr algn="r"/>
                <a:r>
                  <a:rPr lang="en-US" sz="1400" b="0" i="0" dirty="0">
                    <a:solidFill>
                      <a:schemeClr val="tx1"/>
                    </a:solidFill>
                    <a:latin typeface="Montserrat" pitchFamily="2" charset="77"/>
                  </a:rPr>
                  <a:t>receive group id </a:t>
                </a:r>
                <a14:m>
                  <m:oMath xmlns:m="http://schemas.openxmlformats.org/officeDocument/2006/math">
                    <m:r>
                      <a:rPr lang="en-US" sz="1400" b="0" i="1" smtClean="0">
                        <a:solidFill>
                          <a:schemeClr val="tx1"/>
                        </a:solidFill>
                        <a:latin typeface="Cambria Math" panose="02040503050406030204" pitchFamily="18" charset="0"/>
                      </a:rPr>
                      <m:t>𝑔𝑖𝑑</m:t>
                    </m:r>
                  </m:oMath>
                </a14:m>
                <a:r>
                  <a:rPr lang="en-US" sz="1400" dirty="0">
                    <a:solidFill>
                      <a:schemeClr val="tx1"/>
                    </a:solidFill>
                    <a:latin typeface="Montserrat" pitchFamily="2" charset="77"/>
                  </a:rPr>
                  <a:t>, passcode </a:t>
                </a:r>
                <a14:m>
                  <m:oMath xmlns:m="http://schemas.openxmlformats.org/officeDocument/2006/math">
                    <m:r>
                      <a:rPr lang="en-US" sz="1400" i="1">
                        <a:solidFill>
                          <a:schemeClr val="tx1"/>
                        </a:solidFill>
                        <a:latin typeface="Cambria Math" panose="02040503050406030204" pitchFamily="18" charset="0"/>
                      </a:rPr>
                      <m:t>𝑝𝑐</m:t>
                    </m:r>
                  </m:oMath>
                </a14:m>
                <a:r>
                  <a:rPr lang="en-US" sz="1400" dirty="0">
                    <a:solidFill>
                      <a:schemeClr val="tx1"/>
                    </a:solidFill>
                    <a:latin typeface="Montserrat" pitchFamily="2" charset="77"/>
                  </a:rPr>
                  <a:t>, password </a:t>
                </a:r>
                <a14:m>
                  <m:oMath xmlns:m="http://schemas.openxmlformats.org/officeDocument/2006/math">
                    <m:r>
                      <a:rPr lang="en-US" sz="1400" i="1">
                        <a:solidFill>
                          <a:schemeClr val="tx1"/>
                        </a:solidFill>
                        <a:latin typeface="Cambria Math" panose="02040503050406030204" pitchFamily="18" charset="0"/>
                      </a:rPr>
                      <m:t>𝑝𝑤</m:t>
                    </m:r>
                  </m:oMath>
                </a14:m>
                <a:endParaRPr lang="en-US" sz="1400" dirty="0">
                  <a:solidFill>
                    <a:schemeClr val="tx1"/>
                  </a:solidFill>
                  <a:latin typeface="Montserrat" pitchFamily="2" charset="77"/>
                </a:endParaRPr>
              </a:p>
            </p:txBody>
          </p:sp>
        </mc:Choice>
        <mc:Fallback xmlns="">
          <p:sp>
            <p:nvSpPr>
              <p:cNvPr id="32" name="TextBox 31">
                <a:extLst>
                  <a:ext uri="{FF2B5EF4-FFF2-40B4-BE49-F238E27FC236}">
                    <a16:creationId xmlns:a16="http://schemas.microsoft.com/office/drawing/2014/main" id="{81E79D12-DA5D-C261-8015-99B549A13C42}"/>
                  </a:ext>
                </a:extLst>
              </p:cNvPr>
              <p:cNvSpPr txBox="1">
                <a:spLocks noRot="1" noChangeAspect="1" noMove="1" noResize="1" noEditPoints="1" noAdjustHandles="1" noChangeArrowheads="1" noChangeShapeType="1" noTextEdit="1"/>
              </p:cNvSpPr>
              <p:nvPr/>
            </p:nvSpPr>
            <p:spPr>
              <a:xfrm>
                <a:off x="6868403" y="1893097"/>
                <a:ext cx="4436745" cy="307777"/>
              </a:xfrm>
              <a:prstGeom prst="rect">
                <a:avLst/>
              </a:prstGeom>
              <a:blipFill>
                <a:blip r:embed="rId20"/>
                <a:stretch>
                  <a:fillRect t="-4000" b="-16000"/>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F3CFF3E-29AD-B6B0-1D23-4A88FA8C500E}"/>
              </a:ext>
            </a:extLst>
          </p:cNvPr>
          <p:cNvGrpSpPr/>
          <p:nvPr/>
        </p:nvGrpSpPr>
        <p:grpSpPr>
          <a:xfrm>
            <a:off x="3980467" y="2114652"/>
            <a:ext cx="1271014" cy="307777"/>
            <a:chOff x="4162223" y="2693993"/>
            <a:chExt cx="1271014" cy="307777"/>
          </a:xfrm>
        </p:grpSpPr>
        <p:cxnSp>
          <p:nvCxnSpPr>
            <p:cNvPr id="34" name="Straight Arrow Connector 33">
              <a:extLst>
                <a:ext uri="{FF2B5EF4-FFF2-40B4-BE49-F238E27FC236}">
                  <a16:creationId xmlns:a16="http://schemas.microsoft.com/office/drawing/2014/main" id="{213E3F9F-10B8-5575-037B-20EE65B9D805}"/>
                </a:ext>
              </a:extLst>
            </p:cNvPr>
            <p:cNvCxnSpPr/>
            <p:nvPr/>
          </p:nvCxnSpPr>
          <p:spPr>
            <a:xfrm>
              <a:off x="4162223" y="2963093"/>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BAED96-F15A-216B-CF58-2061CB9DF3F5}"/>
                    </a:ext>
                  </a:extLst>
                </p:cNvPr>
                <p:cNvSpPr txBox="1"/>
                <p:nvPr/>
              </p:nvSpPr>
              <p:spPr>
                <a:xfrm>
                  <a:off x="4355021" y="2693993"/>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m:oMathPara>
                  </a14:m>
                  <a:endParaRPr lang="en-US" sz="1400" dirty="0"/>
                </a:p>
              </p:txBody>
            </p:sp>
          </mc:Choice>
          <mc:Fallback xmlns="">
            <p:sp>
              <p:nvSpPr>
                <p:cNvPr id="38" name="TextBox 37">
                  <a:extLst>
                    <a:ext uri="{FF2B5EF4-FFF2-40B4-BE49-F238E27FC236}">
                      <a16:creationId xmlns:a16="http://schemas.microsoft.com/office/drawing/2014/main" id="{B0BAED96-F15A-216B-CF58-2061CB9DF3F5}"/>
                    </a:ext>
                  </a:extLst>
                </p:cNvPr>
                <p:cNvSpPr txBox="1">
                  <a:spLocks noRot="1" noChangeAspect="1" noMove="1" noResize="1" noEditPoints="1" noAdjustHandles="1" noChangeArrowheads="1" noChangeShapeType="1" noTextEdit="1"/>
                </p:cNvSpPr>
                <p:nvPr/>
              </p:nvSpPr>
              <p:spPr>
                <a:xfrm>
                  <a:off x="4355021" y="2693993"/>
                  <a:ext cx="885418" cy="307777"/>
                </a:xfrm>
                <a:prstGeom prst="rect">
                  <a:avLst/>
                </a:prstGeom>
                <a:blipFill>
                  <a:blip r:embed="rId21"/>
                  <a:stretch>
                    <a:fillRect b="-8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A0BE5C3-92C7-45C5-3983-B15BBA6C508B}"/>
                  </a:ext>
                </a:extLst>
              </p:cNvPr>
              <p:cNvSpPr txBox="1"/>
              <p:nvPr/>
            </p:nvSpPr>
            <p:spPr>
              <a:xfrm>
                <a:off x="1838039" y="2807341"/>
                <a:ext cx="4467538" cy="307777"/>
              </a:xfrm>
              <a:prstGeom prst="rect">
                <a:avLst/>
              </a:prstGeom>
              <a:noFill/>
            </p:spPr>
            <p:txBody>
              <a:bodyPr wrap="square" rtlCol="0">
                <a:spAutoFit/>
              </a:bodyPr>
              <a:lstStyle/>
              <a:p>
                <a:r>
                  <a:rPr lang="en-US" sz="1400" dirty="0">
                    <a:latin typeface="Montserrat" pitchFamily="2" charset="77"/>
                  </a:rPr>
                  <a:t>generate per-group state, 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2" name="TextBox 41">
                <a:extLst>
                  <a:ext uri="{FF2B5EF4-FFF2-40B4-BE49-F238E27FC236}">
                    <a16:creationId xmlns:a16="http://schemas.microsoft.com/office/drawing/2014/main" id="{3A0BE5C3-92C7-45C5-3983-B15BBA6C508B}"/>
                  </a:ext>
                </a:extLst>
              </p:cNvPr>
              <p:cNvSpPr txBox="1">
                <a:spLocks noRot="1" noChangeAspect="1" noMove="1" noResize="1" noEditPoints="1" noAdjustHandles="1" noChangeArrowheads="1" noChangeShapeType="1" noTextEdit="1"/>
              </p:cNvSpPr>
              <p:nvPr/>
            </p:nvSpPr>
            <p:spPr>
              <a:xfrm>
                <a:off x="1838039" y="2807341"/>
                <a:ext cx="4467538" cy="307777"/>
              </a:xfrm>
              <a:prstGeom prst="rect">
                <a:avLst/>
              </a:prstGeom>
              <a:blipFill>
                <a:blip r:embed="rId22"/>
                <a:stretch>
                  <a:fillRect l="-283" t="-4000" b="-16000"/>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C0E28663-BE14-5004-E960-5420FBC4BFE1}"/>
              </a:ext>
            </a:extLst>
          </p:cNvPr>
          <p:cNvGrpSpPr/>
          <p:nvPr/>
        </p:nvGrpSpPr>
        <p:grpSpPr>
          <a:xfrm>
            <a:off x="3980466" y="3153859"/>
            <a:ext cx="1274035" cy="344838"/>
            <a:chOff x="4159202" y="2617834"/>
            <a:chExt cx="1274035" cy="344838"/>
          </a:xfrm>
        </p:grpSpPr>
        <p:cxnSp>
          <p:nvCxnSpPr>
            <p:cNvPr id="44" name="Straight Arrow Connector 43">
              <a:extLst>
                <a:ext uri="{FF2B5EF4-FFF2-40B4-BE49-F238E27FC236}">
                  <a16:creationId xmlns:a16="http://schemas.microsoft.com/office/drawing/2014/main" id="{08CC1178-A81E-AD46-C9DD-71156DF288B1}"/>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2BAE617-5763-7D40-2D4E-1F12C8E01F49}"/>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5" name="TextBox 44">
                  <a:extLst>
                    <a:ext uri="{FF2B5EF4-FFF2-40B4-BE49-F238E27FC236}">
                      <a16:creationId xmlns:a16="http://schemas.microsoft.com/office/drawing/2014/main" id="{A2BAE617-5763-7D40-2D4E-1F12C8E01F49}"/>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23"/>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A3E3E6B-B2CE-3146-742F-4E764286B5BE}"/>
                  </a:ext>
                </a:extLst>
              </p:cNvPr>
              <p:cNvSpPr txBox="1"/>
              <p:nvPr/>
            </p:nvSpPr>
            <p:spPr>
              <a:xfrm>
                <a:off x="5194594" y="3146727"/>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DA3E3E6B-B2CE-3146-742F-4E764286B5BE}"/>
                  </a:ext>
                </a:extLst>
              </p:cNvPr>
              <p:cNvSpPr txBox="1">
                <a:spLocks noRot="1" noChangeAspect="1" noMove="1" noResize="1" noEditPoints="1" noAdjustHandles="1" noChangeArrowheads="1" noChangeShapeType="1" noTextEdit="1"/>
              </p:cNvSpPr>
              <p:nvPr/>
            </p:nvSpPr>
            <p:spPr>
              <a:xfrm>
                <a:off x="5194594" y="3146727"/>
                <a:ext cx="1802810" cy="314702"/>
              </a:xfrm>
              <a:prstGeom prst="rect">
                <a:avLst/>
              </a:prstGeom>
              <a:blipFill>
                <a:blip r:embed="rId24"/>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BCB7B5-0B3D-D340-B09A-91E78D3274D4}"/>
                  </a:ext>
                </a:extLst>
              </p:cNvPr>
              <p:cNvSpPr txBox="1"/>
              <p:nvPr/>
            </p:nvSpPr>
            <p:spPr>
              <a:xfrm>
                <a:off x="6868403" y="2810167"/>
                <a:ext cx="4436745" cy="307777"/>
              </a:xfrm>
              <a:prstGeom prst="rect">
                <a:avLst/>
              </a:prstGeom>
              <a:noFill/>
            </p:spPr>
            <p:txBody>
              <a:bodyPr wrap="square" rtlCol="0">
                <a:spAutoFit/>
              </a:bodyPr>
              <a:lstStyle/>
              <a:p>
                <a:pPr algn="r"/>
                <a:r>
                  <a:rPr lang="en-US" sz="1400" dirty="0">
                    <a:solidFill>
                      <a:schemeClr val="tx1"/>
                    </a:solidFill>
                    <a:latin typeface="Montserrat" pitchFamily="2" charset="77"/>
                  </a:rPr>
                  <a:t>generate per-group state, run </a:t>
                </a:r>
                <a14:m>
                  <m:oMath xmlns:m="http://schemas.openxmlformats.org/officeDocument/2006/math">
                    <m:r>
                      <m:rPr>
                        <m:sty m:val="p"/>
                      </m:rPr>
                      <a:rPr lang="en-US" sz="1400" b="0" i="0" smtClean="0">
                        <a:solidFill>
                          <a:schemeClr val="tx1"/>
                        </a:solidFill>
                        <a:latin typeface="Cambria Math" panose="02040503050406030204" pitchFamily="18" charset="0"/>
                      </a:rPr>
                      <m:t>PAKE</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𝑝𝑤</m:t>
                    </m:r>
                    <m:r>
                      <a:rPr lang="en-US" sz="1400" b="0" i="1" smtClean="0">
                        <a:solidFill>
                          <a:schemeClr val="tx1"/>
                        </a:solidFill>
                        <a:latin typeface="Cambria Math" panose="02040503050406030204" pitchFamily="18" charset="0"/>
                      </a:rPr>
                      <m:t>)</m:t>
                    </m:r>
                  </m:oMath>
                </a14:m>
                <a:endParaRPr lang="en-US" sz="1400" dirty="0">
                  <a:solidFill>
                    <a:schemeClr val="tx1"/>
                  </a:solidFill>
                  <a:latin typeface="Montserrat" pitchFamily="2" charset="77"/>
                </a:endParaRPr>
              </a:p>
            </p:txBody>
          </p:sp>
        </mc:Choice>
        <mc:Fallback xmlns="">
          <p:sp>
            <p:nvSpPr>
              <p:cNvPr id="47" name="TextBox 46">
                <a:extLst>
                  <a:ext uri="{FF2B5EF4-FFF2-40B4-BE49-F238E27FC236}">
                    <a16:creationId xmlns:a16="http://schemas.microsoft.com/office/drawing/2014/main" id="{A3BCB7B5-0B3D-D340-B09A-91E78D3274D4}"/>
                  </a:ext>
                </a:extLst>
              </p:cNvPr>
              <p:cNvSpPr txBox="1">
                <a:spLocks noRot="1" noChangeAspect="1" noMove="1" noResize="1" noEditPoints="1" noAdjustHandles="1" noChangeArrowheads="1" noChangeShapeType="1" noTextEdit="1"/>
              </p:cNvSpPr>
              <p:nvPr/>
            </p:nvSpPr>
            <p:spPr>
              <a:xfrm>
                <a:off x="6868403" y="2810167"/>
                <a:ext cx="4436745" cy="307777"/>
              </a:xfrm>
              <a:prstGeom prst="rect">
                <a:avLst/>
              </a:prstGeom>
              <a:blipFill>
                <a:blip r:embed="rId25"/>
                <a:stretch>
                  <a:fillRect t="-4000" b="-16000"/>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23E10101-CC9F-EF6D-2755-B319D6D4771F}"/>
              </a:ext>
            </a:extLst>
          </p:cNvPr>
          <p:cNvGrpSpPr/>
          <p:nvPr/>
        </p:nvGrpSpPr>
        <p:grpSpPr>
          <a:xfrm>
            <a:off x="6935888" y="3136596"/>
            <a:ext cx="1274035" cy="343748"/>
            <a:chOff x="4159202" y="2617834"/>
            <a:chExt cx="1274035" cy="343748"/>
          </a:xfrm>
        </p:grpSpPr>
        <p:cxnSp>
          <p:nvCxnSpPr>
            <p:cNvPr id="58" name="Straight Arrow Connector 57">
              <a:extLst>
                <a:ext uri="{FF2B5EF4-FFF2-40B4-BE49-F238E27FC236}">
                  <a16:creationId xmlns:a16="http://schemas.microsoft.com/office/drawing/2014/main" id="{360EE64C-6ECD-0DC2-B297-FD9671F2B047}"/>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DBF4AEA-76B1-AEAF-C68C-2D9E1FDF914E}"/>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𝑔𝑖𝑑</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𝑝𝑐</m:t>
                        </m:r>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b="0" i="1" smtClean="0">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PAKE</m:t>
                            </m:r>
                          </m:sub>
                        </m:sSub>
                        <m:r>
                          <a:rPr lang="en-U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59" name="TextBox 58">
                  <a:extLst>
                    <a:ext uri="{FF2B5EF4-FFF2-40B4-BE49-F238E27FC236}">
                      <a16:creationId xmlns:a16="http://schemas.microsoft.com/office/drawing/2014/main" id="{5DBF4AEA-76B1-AEAF-C68C-2D9E1FDF914E}"/>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6"/>
                  <a:stretch>
                    <a:fillRect r="-36634"/>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55E0CDF8-A66A-E528-455C-425903FFC636}"/>
              </a:ext>
            </a:extLst>
          </p:cNvPr>
          <p:cNvGrpSpPr/>
          <p:nvPr/>
        </p:nvGrpSpPr>
        <p:grpSpPr>
          <a:xfrm>
            <a:off x="3788870" y="3530214"/>
            <a:ext cx="1456502" cy="346890"/>
            <a:chOff x="3976735" y="2617834"/>
            <a:chExt cx="1456502" cy="346890"/>
          </a:xfrm>
        </p:grpSpPr>
        <p:cxnSp>
          <p:nvCxnSpPr>
            <p:cNvPr id="61" name="Straight Arrow Connector 60">
              <a:extLst>
                <a:ext uri="{FF2B5EF4-FFF2-40B4-BE49-F238E27FC236}">
                  <a16:creationId xmlns:a16="http://schemas.microsoft.com/office/drawing/2014/main" id="{CEC5B63E-EA35-CC7A-CEFB-34472624CC72}"/>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9C0D07AC-2739-AB59-D931-C5ED40DB2113}"/>
                    </a:ext>
                  </a:extLst>
                </p:cNvPr>
                <p:cNvSpPr txBox="1"/>
                <p:nvPr/>
              </p:nvSpPr>
              <p:spPr>
                <a:xfrm>
                  <a:off x="3976735"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PAKE</m:t>
                            </m:r>
                          </m:sub>
                        </m:sSub>
                      </m:oMath>
                    </m:oMathPara>
                  </a14:m>
                  <a:endParaRPr lang="en-US" sz="1400" dirty="0">
                    <a:solidFill>
                      <a:schemeClr val="tx1"/>
                    </a:solidFill>
                  </a:endParaRPr>
                </a:p>
              </p:txBody>
            </p:sp>
          </mc:Choice>
          <mc:Fallback xmlns="">
            <p:sp>
              <p:nvSpPr>
                <p:cNvPr id="62" name="TextBox 61">
                  <a:extLst>
                    <a:ext uri="{FF2B5EF4-FFF2-40B4-BE49-F238E27FC236}">
                      <a16:creationId xmlns:a16="http://schemas.microsoft.com/office/drawing/2014/main" id="{9C0D07AC-2739-AB59-D931-C5ED40DB2113}"/>
                    </a:ext>
                  </a:extLst>
                </p:cNvPr>
                <p:cNvSpPr txBox="1">
                  <a:spLocks noRot="1" noChangeAspect="1" noMove="1" noResize="1" noEditPoints="1" noAdjustHandles="1" noChangeArrowheads="1" noChangeShapeType="1" noTextEdit="1"/>
                </p:cNvSpPr>
                <p:nvPr/>
              </p:nvSpPr>
              <p:spPr>
                <a:xfrm>
                  <a:off x="3976735" y="2617834"/>
                  <a:ext cx="1271015" cy="346890"/>
                </a:xfrm>
                <a:prstGeom prst="rect">
                  <a:avLst/>
                </a:prstGeom>
                <a:blipFill>
                  <a:blip r:embed="rId27"/>
                  <a:stretch>
                    <a:fillRect r="-32673"/>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5E563F20-CD91-AB88-B09D-2A2ED10F2CB5}"/>
              </a:ext>
            </a:extLst>
          </p:cNvPr>
          <p:cNvGrpSpPr/>
          <p:nvPr/>
        </p:nvGrpSpPr>
        <p:grpSpPr>
          <a:xfrm>
            <a:off x="6932868" y="3533079"/>
            <a:ext cx="1274035" cy="347980"/>
            <a:chOff x="4159202" y="2617834"/>
            <a:chExt cx="1274035" cy="347980"/>
          </a:xfrm>
        </p:grpSpPr>
        <p:cxnSp>
          <p:nvCxnSpPr>
            <p:cNvPr id="71" name="Straight Arrow Connector 70">
              <a:extLst>
                <a:ext uri="{FF2B5EF4-FFF2-40B4-BE49-F238E27FC236}">
                  <a16:creationId xmlns:a16="http://schemas.microsoft.com/office/drawing/2014/main" id="{AE481B4A-0345-CA9C-20A6-09BE6234BC12}"/>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BDE6237-294D-8B4F-ADC2-59D14CE8593B}"/>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9BDE6237-294D-8B4F-ADC2-59D14CE8593B}"/>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901C90C-5584-855A-2119-A10E40DFF69C}"/>
                  </a:ext>
                </a:extLst>
              </p:cNvPr>
              <p:cNvSpPr txBox="1"/>
              <p:nvPr/>
            </p:nvSpPr>
            <p:spPr>
              <a:xfrm>
                <a:off x="1838039" y="5285129"/>
                <a:ext cx="3546550" cy="814838"/>
              </a:xfrm>
              <a:prstGeom prst="rect">
                <a:avLst/>
              </a:prstGeom>
              <a:noFill/>
            </p:spPr>
            <p:txBody>
              <a:bodyPr wrap="square" rtlCol="0">
                <a:spAutoFit/>
              </a:bodyPr>
              <a:lstStyle/>
              <a:p>
                <a:r>
                  <a:rPr lang="en-US" sz="1400" dirty="0">
                    <a:solidFill>
                      <a:schemeClr val="tx1"/>
                    </a:solidFill>
                    <a:latin typeface="Montserrat" pitchFamily="2" charset="77"/>
                  </a:rPr>
                  <a:t>sample new group key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a:p>
                <a:r>
                  <a:rPr lang="en-US" sz="1400" dirty="0">
                    <a:solidFill>
                      <a:schemeClr val="tx1"/>
                    </a:solidFill>
                    <a:latin typeface="Montserrat" pitchFamily="2" charset="77"/>
                  </a:rPr>
                  <a:t>encrypt </a:t>
                </a:r>
                <a14:m>
                  <m:oMath xmlns:m="http://schemas.openxmlformats.org/officeDocument/2006/math">
                    <m:r>
                      <a:rPr lang="en-US" sz="1400" i="1">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𝑐</m:t>
                    </m:r>
                  </m:oMath>
                </a14:m>
                <a:endParaRPr lang="en-US" sz="1400" dirty="0">
                  <a:solidFill>
                    <a:schemeClr val="tx1"/>
                  </a:solidFill>
                  <a:latin typeface="Montserrat" pitchFamily="2" charset="77"/>
                </a:endParaRPr>
              </a:p>
              <a:p>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PP</m:t>
                        </m:r>
                      </m:sub>
                    </m:sSub>
                    <m:r>
                      <a:rPr lang="en-US" sz="1400" i="1">
                        <a:solidFill>
                          <a:schemeClr val="tx1"/>
                        </a:solidFill>
                        <a:latin typeface="Cambria Math" panose="02040503050406030204" pitchFamily="18" charset="0"/>
                      </a:rPr>
                      <m:t>←</m:t>
                    </m:r>
                    <m:r>
                      <m:rPr>
                        <m:sty m:val="p"/>
                      </m:rPr>
                      <a:rPr lang="en-US" sz="1400">
                        <a:solidFill>
                          <a:schemeClr val="tx1"/>
                        </a:solidFill>
                        <a:latin typeface="Cambria Math" panose="02040503050406030204" pitchFamily="18" charset="0"/>
                      </a:rPr>
                      <m:t>Enc</m:t>
                    </m:r>
                    <m:r>
                      <a:rPr lang="en-US" sz="140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𝑘</m:t>
                        </m:r>
                      </m:e>
                      <m:sub>
                        <m:r>
                          <a:rPr lang="en-US" sz="1400" i="1">
                            <a:solidFill>
                              <a:schemeClr val="tx1"/>
                            </a:solidFill>
                            <a:latin typeface="Cambria Math" panose="02040503050406030204" pitchFamily="18" charset="0"/>
                          </a:rPr>
                          <m:t>𝐴</m:t>
                        </m:r>
                      </m:sub>
                    </m:sSub>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𝑛</m:t>
                    </m:r>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𝐴</m:t>
                        </m:r>
                      </m:sup>
                    </m:sSubSup>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𝑐</m:t>
                    </m:r>
                    <m:r>
                      <a:rPr lang="en-US" sz="1400" i="1">
                        <a:solidFill>
                          <a:schemeClr val="tx1"/>
                        </a:solidFill>
                        <a:latin typeface="Cambria Math" panose="02040503050406030204" pitchFamily="18" charset="0"/>
                      </a:rPr>
                      <m:t>)</m:t>
                    </m:r>
                  </m:oMath>
                </a14:m>
                <a:r>
                  <a:rPr lang="en-US" sz="1400" dirty="0">
                    <a:solidFill>
                      <a:schemeClr val="tx1"/>
                    </a:solidFill>
                    <a:latin typeface="Montserrat" pitchFamily="2" charset="77"/>
                  </a:rPr>
                  <a:t> </a:t>
                </a:r>
              </a:p>
            </p:txBody>
          </p:sp>
        </mc:Choice>
        <mc:Fallback xmlns="">
          <p:sp>
            <p:nvSpPr>
              <p:cNvPr id="76" name="TextBox 75">
                <a:extLst>
                  <a:ext uri="{FF2B5EF4-FFF2-40B4-BE49-F238E27FC236}">
                    <a16:creationId xmlns:a16="http://schemas.microsoft.com/office/drawing/2014/main" id="{9901C90C-5584-855A-2119-A10E40DFF69C}"/>
                  </a:ext>
                </a:extLst>
              </p:cNvPr>
              <p:cNvSpPr txBox="1">
                <a:spLocks noRot="1" noChangeAspect="1" noMove="1" noResize="1" noEditPoints="1" noAdjustHandles="1" noChangeArrowheads="1" noChangeShapeType="1" noTextEdit="1"/>
              </p:cNvSpPr>
              <p:nvPr/>
            </p:nvSpPr>
            <p:spPr>
              <a:xfrm>
                <a:off x="1838039" y="5285129"/>
                <a:ext cx="3546550" cy="814838"/>
              </a:xfrm>
              <a:prstGeom prst="rect">
                <a:avLst/>
              </a:prstGeom>
              <a:blipFill>
                <a:blip r:embed="rId29"/>
                <a:stretch>
                  <a:fillRect l="-357" t="-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41EAEE0-823D-E043-01DB-AB65B5C206E0}"/>
                  </a:ext>
                </a:extLst>
              </p:cNvPr>
              <p:cNvSpPr txBox="1"/>
              <p:nvPr/>
            </p:nvSpPr>
            <p:spPr>
              <a:xfrm>
                <a:off x="7198519" y="5321069"/>
                <a:ext cx="4106629" cy="815929"/>
              </a:xfrm>
              <a:prstGeom prst="rect">
                <a:avLst/>
              </a:prstGeom>
              <a:noFill/>
            </p:spPr>
            <p:txBody>
              <a:bodyPr wrap="square" rtlCol="0">
                <a:spAutoFit/>
              </a:bodyPr>
              <a:lstStyle/>
              <a:p>
                <a:pPr algn="r"/>
                <a:r>
                  <a:rPr lang="en-US" sz="1400" dirty="0">
                    <a:solidFill>
                      <a:schemeClr val="tx1"/>
                    </a:solidFill>
                    <a:latin typeface="Montserrat" pitchFamily="2" charset="77"/>
                  </a:rPr>
                  <a:t> </a:t>
                </a:r>
                <a14:m>
                  <m:oMath xmlns:m="http://schemas.openxmlformats.org/officeDocument/2006/math">
                    <m:r>
                      <a:rPr lang="en-US" sz="1400" i="1">
                        <a:solidFill>
                          <a:schemeClr val="tx1"/>
                        </a:solidFill>
                        <a:latin typeface="Cambria Math" panose="02040503050406030204" pitchFamily="18" charset="0"/>
                      </a:rPr>
                      <m:t>𝑐</m:t>
                    </m:r>
                    <m:r>
                      <a:rPr lang="en-US" sz="1400" i="1">
                        <a:solidFill>
                          <a:schemeClr val="tx1"/>
                        </a:solidFill>
                        <a:latin typeface="Cambria Math" panose="02040503050406030204" pitchFamily="18" charset="0"/>
                      </a:rPr>
                      <m:t>←</m:t>
                    </m:r>
                    <m:r>
                      <m:rPr>
                        <m:sty m:val="p"/>
                      </m:rPr>
                      <a:rPr lang="en-US" sz="1400">
                        <a:solidFill>
                          <a:schemeClr val="tx1"/>
                        </a:solidFill>
                        <a:latin typeface="Cambria Math" panose="02040503050406030204" pitchFamily="18" charset="0"/>
                      </a:rPr>
                      <m:t>Dec</m:t>
                    </m:r>
                    <m:r>
                      <a:rPr lang="en-US" sz="140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𝑘</m:t>
                        </m:r>
                      </m:e>
                      <m:sub>
                        <m:r>
                          <a:rPr lang="en-US" sz="1400" i="1">
                            <a:solidFill>
                              <a:schemeClr val="tx1"/>
                            </a:solidFill>
                            <a:latin typeface="Cambria Math" panose="02040503050406030204" pitchFamily="18" charset="0"/>
                          </a:rPr>
                          <m:t>𝐵</m:t>
                        </m:r>
                      </m:sub>
                    </m:sSub>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𝑛</m:t>
                    </m:r>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𝐴</m:t>
                        </m:r>
                      </m:sup>
                    </m:sSubSup>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PP</m:t>
                        </m:r>
                      </m:sub>
                    </m:sSub>
                    <m:r>
                      <a:rPr lang="en-US" sz="1400" i="1">
                        <a:solidFill>
                          <a:schemeClr val="tx1"/>
                        </a:solidFill>
                        <a:latin typeface="Cambria Math" panose="02040503050406030204" pitchFamily="18" charset="0"/>
                      </a:rPr>
                      <m:t>)</m:t>
                    </m:r>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decrypt </a:t>
                </a:r>
                <a14:m>
                  <m:oMath xmlns:m="http://schemas.openxmlformats.org/officeDocument/2006/math">
                    <m:r>
                      <a:rPr lang="en-US" sz="1400" i="1">
                        <a:solidFill>
                          <a:schemeClr val="tx1"/>
                        </a:solidFill>
                        <a:latin typeface="Cambria Math" panose="02040503050406030204" pitchFamily="18" charset="0"/>
                      </a:rPr>
                      <m:t>𝑐</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𝐴</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update </a:t>
                </a:r>
                <a14:m>
                  <m:oMath xmlns:m="http://schemas.openxmlformats.org/officeDocument/2006/math">
                    <m:r>
                      <a:rPr lang="en-US" sz="1400" i="1">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a:t>
                </a:r>
              </a:p>
            </p:txBody>
          </p:sp>
        </mc:Choice>
        <mc:Fallback xmlns="">
          <p:sp>
            <p:nvSpPr>
              <p:cNvPr id="77" name="TextBox 76">
                <a:extLst>
                  <a:ext uri="{FF2B5EF4-FFF2-40B4-BE49-F238E27FC236}">
                    <a16:creationId xmlns:a16="http://schemas.microsoft.com/office/drawing/2014/main" id="{F41EAEE0-823D-E043-01DB-AB65B5C206E0}"/>
                  </a:ext>
                </a:extLst>
              </p:cNvPr>
              <p:cNvSpPr txBox="1">
                <a:spLocks noRot="1" noChangeAspect="1" noMove="1" noResize="1" noEditPoints="1" noAdjustHandles="1" noChangeArrowheads="1" noChangeShapeType="1" noTextEdit="1"/>
              </p:cNvSpPr>
              <p:nvPr/>
            </p:nvSpPr>
            <p:spPr>
              <a:xfrm>
                <a:off x="7198519" y="5321069"/>
                <a:ext cx="4106629" cy="815929"/>
              </a:xfrm>
              <a:prstGeom prst="rect">
                <a:avLst/>
              </a:prstGeom>
              <a:blipFill>
                <a:blip r:embed="rId30"/>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57BD67F-C64D-0312-89F4-CCA4E687182B}"/>
                  </a:ext>
                </a:extLst>
              </p:cNvPr>
              <p:cNvSpPr txBox="1"/>
              <p:nvPr/>
            </p:nvSpPr>
            <p:spPr>
              <a:xfrm>
                <a:off x="1838039" y="6354620"/>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1" name="TextBox 80">
                <a:extLst>
                  <a:ext uri="{FF2B5EF4-FFF2-40B4-BE49-F238E27FC236}">
                    <a16:creationId xmlns:a16="http://schemas.microsoft.com/office/drawing/2014/main" id="{657BD67F-C64D-0312-89F4-CCA4E687182B}"/>
                  </a:ext>
                </a:extLst>
              </p:cNvPr>
              <p:cNvSpPr txBox="1">
                <a:spLocks noRot="1" noChangeAspect="1" noMove="1" noResize="1" noEditPoints="1" noAdjustHandles="1" noChangeArrowheads="1" noChangeShapeType="1" noTextEdit="1"/>
              </p:cNvSpPr>
              <p:nvPr/>
            </p:nvSpPr>
            <p:spPr>
              <a:xfrm>
                <a:off x="1838039" y="6354620"/>
                <a:ext cx="3098428" cy="307777"/>
              </a:xfrm>
              <a:prstGeom prst="rect">
                <a:avLst/>
              </a:prstGeom>
              <a:blipFill>
                <a:blip r:embed="rId31"/>
                <a:stretch>
                  <a:fillRect l="-408" t="-40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4FBCFF5C-7D63-75AB-3847-A309DA47EA42}"/>
                  </a:ext>
                </a:extLst>
              </p:cNvPr>
              <p:cNvSpPr txBox="1"/>
              <p:nvPr/>
            </p:nvSpPr>
            <p:spPr>
              <a:xfrm>
                <a:off x="8094424" y="6354620"/>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5" name="TextBox 84">
                <a:extLst>
                  <a:ext uri="{FF2B5EF4-FFF2-40B4-BE49-F238E27FC236}">
                    <a16:creationId xmlns:a16="http://schemas.microsoft.com/office/drawing/2014/main" id="{4FBCFF5C-7D63-75AB-3847-A309DA47EA42}"/>
                  </a:ext>
                </a:extLst>
              </p:cNvPr>
              <p:cNvSpPr txBox="1">
                <a:spLocks noRot="1" noChangeAspect="1" noMove="1" noResize="1" noEditPoints="1" noAdjustHandles="1" noChangeArrowheads="1" noChangeShapeType="1" noTextEdit="1"/>
              </p:cNvSpPr>
              <p:nvPr/>
            </p:nvSpPr>
            <p:spPr>
              <a:xfrm>
                <a:off x="8094424" y="6354620"/>
                <a:ext cx="3210724" cy="307777"/>
              </a:xfrm>
              <a:prstGeom prst="rect">
                <a:avLst/>
              </a:prstGeom>
              <a:blipFill>
                <a:blip r:embed="rId32"/>
                <a:stretch>
                  <a:fillRect t="-4000" b="-16000"/>
                </a:stretch>
              </a:blipFill>
            </p:spPr>
            <p:txBody>
              <a:bodyPr/>
              <a:lstStyle/>
              <a:p>
                <a:r>
                  <a:rPr lang="en-US">
                    <a:noFill/>
                  </a:rPr>
                  <a:t> </a:t>
                </a:r>
              </a:p>
            </p:txBody>
          </p:sp>
        </mc:Fallback>
      </mc:AlternateContent>
      <p:pic>
        <p:nvPicPr>
          <p:cNvPr id="12" name="Picture 4" descr="American Friends of Tel Aviv University - YouTube">
            <a:extLst>
              <a:ext uri="{FF2B5EF4-FFF2-40B4-BE49-F238E27FC236}">
                <a16:creationId xmlns:a16="http://schemas.microsoft.com/office/drawing/2014/main" id="{65F36964-A7D0-0691-E74B-3995921D0C8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049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How People Meet in Zoom</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6</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CDB2AAA-5867-3AD1-35FF-8AC50F8F3D59}"/>
              </a:ext>
            </a:extLst>
          </p:cNvPr>
          <p:cNvGrpSpPr/>
          <p:nvPr/>
        </p:nvGrpSpPr>
        <p:grpSpPr>
          <a:xfrm>
            <a:off x="2263160" y="146532"/>
            <a:ext cx="7291377" cy="4047886"/>
            <a:chOff x="2263160" y="146532"/>
            <a:chExt cx="7291377" cy="4047886"/>
          </a:xfrm>
        </p:grpSpPr>
        <p:pic>
          <p:nvPicPr>
            <p:cNvPr id="10" name="Picture 18" descr="Avatar">
              <a:extLst>
                <a:ext uri="{FF2B5EF4-FFF2-40B4-BE49-F238E27FC236}">
                  <a16:creationId xmlns:a16="http://schemas.microsoft.com/office/drawing/2014/main" id="{4EB31DF0-B204-A578-A2EA-05FC3379B4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3601D3A-AB06-BD5E-0A38-9B6BBB3147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grpSp>
          <p:nvGrpSpPr>
            <p:cNvPr id="114" name="Group 113">
              <a:extLst>
                <a:ext uri="{FF2B5EF4-FFF2-40B4-BE49-F238E27FC236}">
                  <a16:creationId xmlns:a16="http://schemas.microsoft.com/office/drawing/2014/main" id="{7777D481-1175-3164-20B7-5DC635ACBC1D}"/>
                </a:ext>
              </a:extLst>
            </p:cNvPr>
            <p:cNvGrpSpPr/>
            <p:nvPr/>
          </p:nvGrpSpPr>
          <p:grpSpPr>
            <a:xfrm>
              <a:off x="4381333" y="146532"/>
              <a:ext cx="5173204" cy="4047886"/>
              <a:chOff x="4381333" y="202977"/>
              <a:chExt cx="5173204" cy="4047886"/>
            </a:xfrm>
          </p:grpSpPr>
          <p:pic>
            <p:nvPicPr>
              <p:cNvPr id="115" name="Picture 6" descr="Zoom logo transparent PNG 22289668 PNG">
                <a:extLst>
                  <a:ext uri="{FF2B5EF4-FFF2-40B4-BE49-F238E27FC236}">
                    <a16:creationId xmlns:a16="http://schemas.microsoft.com/office/drawing/2014/main" id="{45868312-26F1-85AA-7BE3-DA9FE91250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333" y="202977"/>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117" name="Group 116">
                <a:extLst>
                  <a:ext uri="{FF2B5EF4-FFF2-40B4-BE49-F238E27FC236}">
                    <a16:creationId xmlns:a16="http://schemas.microsoft.com/office/drawing/2014/main" id="{B5984AA4-BD73-28B2-19E6-82B2BA3B9136}"/>
                  </a:ext>
                </a:extLst>
              </p:cNvPr>
              <p:cNvGrpSpPr/>
              <p:nvPr/>
            </p:nvGrpSpPr>
            <p:grpSpPr>
              <a:xfrm>
                <a:off x="7338807" y="2773852"/>
                <a:ext cx="2215730" cy="1477011"/>
                <a:chOff x="5858113" y="3033538"/>
                <a:chExt cx="2215730" cy="1477011"/>
              </a:xfrm>
            </p:grpSpPr>
            <p:grpSp>
              <p:nvGrpSpPr>
                <p:cNvPr id="121" name="Group 120">
                  <a:extLst>
                    <a:ext uri="{FF2B5EF4-FFF2-40B4-BE49-F238E27FC236}">
                      <a16:creationId xmlns:a16="http://schemas.microsoft.com/office/drawing/2014/main" id="{10FFE865-D3BC-22A4-9281-B7DE362A6C92}"/>
                    </a:ext>
                  </a:extLst>
                </p:cNvPr>
                <p:cNvGrpSpPr/>
                <p:nvPr/>
              </p:nvGrpSpPr>
              <p:grpSpPr>
                <a:xfrm>
                  <a:off x="6975267" y="3033538"/>
                  <a:ext cx="1098576" cy="540000"/>
                  <a:chOff x="7435609" y="2815511"/>
                  <a:chExt cx="1542130" cy="758027"/>
                </a:xfrm>
              </p:grpSpPr>
              <p:pic>
                <p:nvPicPr>
                  <p:cNvPr id="134" name="Graphic 133" descr="Male profile outline">
                    <a:extLst>
                      <a:ext uri="{FF2B5EF4-FFF2-40B4-BE49-F238E27FC236}">
                        <a16:creationId xmlns:a16="http://schemas.microsoft.com/office/drawing/2014/main" id="{3E955138-3834-87FE-0DF9-6551D67462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135" name="Graphic 134" descr="Male profile outline">
                    <a:extLst>
                      <a:ext uri="{FF2B5EF4-FFF2-40B4-BE49-F238E27FC236}">
                        <a16:creationId xmlns:a16="http://schemas.microsoft.com/office/drawing/2014/main" id="{2DA4D4E0-2D92-E7E4-6624-F6D178C433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122" name="Group 121">
                  <a:extLst>
                    <a:ext uri="{FF2B5EF4-FFF2-40B4-BE49-F238E27FC236}">
                      <a16:creationId xmlns:a16="http://schemas.microsoft.com/office/drawing/2014/main" id="{E0E8E7EA-381E-FB1C-477A-65A656CCC18F}"/>
                    </a:ext>
                  </a:extLst>
                </p:cNvPr>
                <p:cNvGrpSpPr/>
                <p:nvPr/>
              </p:nvGrpSpPr>
              <p:grpSpPr>
                <a:xfrm>
                  <a:off x="5858113" y="3502043"/>
                  <a:ext cx="2215729" cy="540000"/>
                  <a:chOff x="5867401" y="2815511"/>
                  <a:chExt cx="3110338" cy="758027"/>
                </a:xfrm>
              </p:grpSpPr>
              <p:pic>
                <p:nvPicPr>
                  <p:cNvPr id="128" name="Graphic 127" descr="Male profile outline">
                    <a:extLst>
                      <a:ext uri="{FF2B5EF4-FFF2-40B4-BE49-F238E27FC236}">
                        <a16:creationId xmlns:a16="http://schemas.microsoft.com/office/drawing/2014/main" id="{38D98537-DD0C-D15F-B76C-F6E6D8E551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129" name="Graphic 128" descr="Male profile outline">
                    <a:extLst>
                      <a:ext uri="{FF2B5EF4-FFF2-40B4-BE49-F238E27FC236}">
                        <a16:creationId xmlns:a16="http://schemas.microsoft.com/office/drawing/2014/main" id="{E97ABCD0-8177-874C-FCD1-7CE7D1D7A1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130" name="Graphic 129" descr="Male profile outline">
                    <a:extLst>
                      <a:ext uri="{FF2B5EF4-FFF2-40B4-BE49-F238E27FC236}">
                        <a16:creationId xmlns:a16="http://schemas.microsoft.com/office/drawing/2014/main" id="{81C4B4C5-846B-19B9-65F4-B77F60E05B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131" name="Graphic 130" descr="Male profile outline">
                    <a:extLst>
                      <a:ext uri="{FF2B5EF4-FFF2-40B4-BE49-F238E27FC236}">
                        <a16:creationId xmlns:a16="http://schemas.microsoft.com/office/drawing/2014/main" id="{FE3F0807-A75D-4176-6CEA-11ED331842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123" name="Group 122">
                  <a:extLst>
                    <a:ext uri="{FF2B5EF4-FFF2-40B4-BE49-F238E27FC236}">
                      <a16:creationId xmlns:a16="http://schemas.microsoft.com/office/drawing/2014/main" id="{F90A28AE-A7E5-3D72-C0EF-AC4A2B73D312}"/>
                    </a:ext>
                  </a:extLst>
                </p:cNvPr>
                <p:cNvGrpSpPr/>
                <p:nvPr/>
              </p:nvGrpSpPr>
              <p:grpSpPr>
                <a:xfrm>
                  <a:off x="5858113" y="3970549"/>
                  <a:ext cx="2215729" cy="540000"/>
                  <a:chOff x="5867401" y="2815511"/>
                  <a:chExt cx="3110338" cy="758027"/>
                </a:xfrm>
              </p:grpSpPr>
              <p:pic>
                <p:nvPicPr>
                  <p:cNvPr id="124" name="Graphic 123" descr="Male profile outline">
                    <a:extLst>
                      <a:ext uri="{FF2B5EF4-FFF2-40B4-BE49-F238E27FC236}">
                        <a16:creationId xmlns:a16="http://schemas.microsoft.com/office/drawing/2014/main" id="{CE84FBF4-85F2-DC12-E277-3D6BA8DDBC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125" name="Graphic 124" descr="Male profile outline">
                    <a:extLst>
                      <a:ext uri="{FF2B5EF4-FFF2-40B4-BE49-F238E27FC236}">
                        <a16:creationId xmlns:a16="http://schemas.microsoft.com/office/drawing/2014/main" id="{0D1D7524-313E-8731-E056-CE54513B97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126" name="Graphic 125" descr="Male profile outline">
                    <a:extLst>
                      <a:ext uri="{FF2B5EF4-FFF2-40B4-BE49-F238E27FC236}">
                        <a16:creationId xmlns:a16="http://schemas.microsoft.com/office/drawing/2014/main" id="{4236F542-34C4-63F2-4B4B-A7C8E473C8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127" name="Graphic 126" descr="Male profile outline">
                    <a:extLst>
                      <a:ext uri="{FF2B5EF4-FFF2-40B4-BE49-F238E27FC236}">
                        <a16:creationId xmlns:a16="http://schemas.microsoft.com/office/drawing/2014/main" id="{2A5872EB-BC06-92DF-CEC2-8B8F1C79E3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grpSp>
        <p:pic>
          <p:nvPicPr>
            <p:cNvPr id="8" name="Picture 7">
              <a:extLst>
                <a:ext uri="{FF2B5EF4-FFF2-40B4-BE49-F238E27FC236}">
                  <a16:creationId xmlns:a16="http://schemas.microsoft.com/office/drawing/2014/main" id="{95805309-B635-500B-A0A3-110FD08945E2}"/>
                </a:ext>
              </a:extLst>
            </p:cNvPr>
            <p:cNvPicPr>
              <a:picLocks noChangeAspect="1"/>
            </p:cNvPicPr>
            <p:nvPr/>
          </p:nvPicPr>
          <p:blipFill rotWithShape="1">
            <a:blip r:embed="rId11"/>
            <a:srcRect l="33345" t="34770" r="36392" b="42530"/>
            <a:stretch/>
          </p:blipFill>
          <p:spPr>
            <a:xfrm>
              <a:off x="2263160" y="2684026"/>
              <a:ext cx="1474081" cy="1474081"/>
            </a:xfrm>
            <a:prstGeom prst="rect">
              <a:avLst/>
            </a:prstGeom>
          </p:spPr>
        </p:pic>
      </p:grpSp>
      <p:pic>
        <p:nvPicPr>
          <p:cNvPr id="14" name="Audio 13">
            <a:extLst>
              <a:ext uri="{FF2B5EF4-FFF2-40B4-BE49-F238E27FC236}">
                <a16:creationId xmlns:a16="http://schemas.microsoft.com/office/drawing/2014/main" id="{1D3F6DB4-0BC0-F41B-2ABA-846C673D62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07128175"/>
      </p:ext>
    </p:extLst>
  </p:cSld>
  <p:clrMapOvr>
    <a:masterClrMapping/>
  </p:clrMapOvr>
  <mc:AlternateContent xmlns:mc="http://schemas.openxmlformats.org/markup-compatibility/2006" xmlns:p14="http://schemas.microsoft.com/office/powerpoint/2010/main">
    <mc:Choice Requires="p14">
      <p:transition spd="slow" p14:dur="2000" advTm="10080"/>
    </mc:Choice>
    <mc:Fallback xmlns="">
      <p:transition spd="slow" advTm="10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92007" cy="540000"/>
          </a:xfrm>
        </p:spPr>
        <p:txBody>
          <a:bodyPr>
            <a:normAutofit/>
          </a:bodyPr>
          <a:lstStyle/>
          <a:p>
            <a:r>
              <a:rPr lang="en-US" dirty="0" err="1"/>
              <a:t>ZoomPAKE</a:t>
            </a:r>
            <a:r>
              <a:rPr lang="en-US" dirty="0"/>
              <a:t> reuses Password in Zoom</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60</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522"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524637"/>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2783651"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73" name="Group 72">
            <a:extLst>
              <a:ext uri="{FF2B5EF4-FFF2-40B4-BE49-F238E27FC236}">
                <a16:creationId xmlns:a16="http://schemas.microsoft.com/office/drawing/2014/main" id="{40950B56-51E0-D5C3-16D5-FB45974808AF}"/>
              </a:ext>
            </a:extLst>
          </p:cNvPr>
          <p:cNvGrpSpPr/>
          <p:nvPr/>
        </p:nvGrpSpPr>
        <p:grpSpPr>
          <a:xfrm>
            <a:off x="3985111" y="4800073"/>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𝑐</m:t>
                            </m:r>
                          </m:e>
                          <m:sub>
                            <m:r>
                              <m:rPr>
                                <m:sty m:val="p"/>
                              </m:rPr>
                              <a:rPr lang="en-US" sz="1400" b="0" i="0" smtClean="0">
                                <a:solidFill>
                                  <a:schemeClr val="tx1"/>
                                </a:solidFill>
                                <a:latin typeface="Cambria Math" panose="02040503050406030204" pitchFamily="18" charset="0"/>
                              </a:rPr>
                              <m:t>PP</m:t>
                            </m:r>
                          </m:sub>
                        </m:sSub>
                        <m:r>
                          <a:rPr lang="en-US" sz="1400" b="0" i="0" smtClean="0">
                            <a:solidFill>
                              <a:schemeClr val="tx1"/>
                            </a:solidFill>
                            <a:latin typeface="Cambria Math" panose="02040503050406030204" pitchFamily="18" charset="0"/>
                          </a:rPr>
                          <m:t>,</m:t>
                        </m:r>
                        <m:sSubSup>
                          <m:sSubSupPr>
                            <m:ctrlPr>
                              <a:rPr lang="en-US" sz="1400" b="0" i="1" smtClean="0">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PAKE</m:t>
                            </m:r>
                          </m:sub>
                          <m:sup>
                            <m:r>
                              <a:rPr lang="en-US" sz="1400" b="0" i="1" smtClean="0">
                                <a:solidFill>
                                  <a:schemeClr val="tx1"/>
                                </a:solidFill>
                                <a:latin typeface="Cambria Math" panose="02040503050406030204" pitchFamily="18" charset="0"/>
                              </a:rPr>
                              <m:t>′</m:t>
                            </m:r>
                          </m:sup>
                        </m:sSubSup>
                      </m:oMath>
                    </m:oMathPara>
                  </a14:m>
                  <a:endParaRPr lang="en-US" sz="1400" dirty="0">
                    <a:solidFill>
                      <a:schemeClr val="tx1"/>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9"/>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p:grpSp>
        <p:nvGrpSpPr>
          <p:cNvPr id="82" name="Group 81">
            <a:extLst>
              <a:ext uri="{FF2B5EF4-FFF2-40B4-BE49-F238E27FC236}">
                <a16:creationId xmlns:a16="http://schemas.microsoft.com/office/drawing/2014/main" id="{49DEBAA9-65A3-2A76-36CC-053E12A2B590}"/>
              </a:ext>
            </a:extLst>
          </p:cNvPr>
          <p:cNvGrpSpPr/>
          <p:nvPr/>
        </p:nvGrpSpPr>
        <p:grpSpPr>
          <a:xfrm>
            <a:off x="3978939" y="5869468"/>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𝑐</m:t>
                            </m:r>
                          </m:e>
                          <m:sub>
                            <m:r>
                              <m:rPr>
                                <m:sty m:val="p"/>
                              </m:rPr>
                              <a:rPr lang="en-US" sz="1400" b="0" i="0" smtClean="0">
                                <a:solidFill>
                                  <a:schemeClr val="tx1"/>
                                </a:solidFill>
                                <a:latin typeface="Cambria Math" panose="02040503050406030204" pitchFamily="18" charset="0"/>
                              </a:rPr>
                              <m:t>PP</m:t>
                            </m:r>
                          </m:sub>
                        </m:sSub>
                      </m:oMath>
                    </m:oMathPara>
                  </a14:m>
                  <a:endParaRPr lang="en-US" sz="1400" dirty="0">
                    <a:solidFill>
                      <a:schemeClr val="tx1"/>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0"/>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1866793"/>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838039" y="3853482"/>
                <a:ext cx="4467538" cy="1069395"/>
              </a:xfrm>
              <a:prstGeom prst="rect">
                <a:avLst/>
              </a:prstGeom>
              <a:noFill/>
            </p:spPr>
            <p:txBody>
              <a:bodyPr wrap="square" rtlCol="0">
                <a:spAutoFit/>
              </a:bodyPr>
              <a:lstStyle/>
              <a:p>
                <a:r>
                  <a:rPr lang="en-US" altLang="zh-CN" sz="1400" b="0" i="0" dirty="0">
                    <a:solidFill>
                      <a:schemeClr val="tx1"/>
                    </a:solidFill>
                    <a:latin typeface="Montserrat" pitchFamily="2" charset="77"/>
                  </a:rPr>
                  <a:t>run </a:t>
                </a:r>
                <a14:m>
                  <m:oMath xmlns:m="http://schemas.openxmlformats.org/officeDocument/2006/math">
                    <m:r>
                      <m:rPr>
                        <m:sty m:val="p"/>
                      </m:rPr>
                      <a:rPr lang="en-US" sz="1400" b="0" i="0" smtClean="0">
                        <a:solidFill>
                          <a:schemeClr val="tx1"/>
                        </a:solidFill>
                        <a:latin typeface="Cambria Math" panose="02040503050406030204" pitchFamily="18" charset="0"/>
                      </a:rPr>
                      <m:t>PAKE</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𝑝𝑤</m:t>
                    </m:r>
                    <m:r>
                      <a:rPr lang="en-US" sz="1400" b="0" i="1" smtClean="0">
                        <a:solidFill>
                          <a:schemeClr val="tx1"/>
                        </a:solidFill>
                        <a:latin typeface="Cambria Math" panose="02040503050406030204" pitchFamily="18" charset="0"/>
                      </a:rPr>
                      <m:t>)</m:t>
                    </m:r>
                  </m:oMath>
                </a14:m>
                <a:r>
                  <a:rPr lang="en-US" sz="1400" b="0" i="0" dirty="0">
                    <a:solidFill>
                      <a:schemeClr val="tx1"/>
                    </a:solidFill>
                    <a:latin typeface="Montserrat" pitchFamily="2" charset="77"/>
                  </a:rPr>
                  <a:t> for </a:t>
                </a:r>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𝐴</m:t>
                        </m:r>
                      </m:sub>
                    </m:sSub>
                  </m:oMath>
                </a14:m>
                <a:endParaRPr lang="en-US" sz="1400" b="0" i="0" dirty="0">
                  <a:solidFill>
                    <a:schemeClr val="tx1"/>
                  </a:solidFill>
                  <a:latin typeface="Montserrat" pitchFamily="2" charset="77"/>
                </a:endParaRPr>
              </a:p>
              <a:p>
                <a:r>
                  <a:rPr lang="en-US" sz="1400" b="0" i="0" dirty="0">
                    <a:solidFill>
                      <a:schemeClr val="tx1"/>
                    </a:solidFill>
                    <a:latin typeface="Montserrat" pitchFamily="2" charset="77"/>
                  </a:rPr>
                  <a:t>verify</a:t>
                </a:r>
                <a:r>
                  <a:rPr lang="zh-CN" altLang="en-US" sz="1400" b="0" i="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zh-CN" altLang="en-US" sz="1400" b="0" i="0" dirty="0">
                    <a:solidFill>
                      <a:schemeClr val="tx1"/>
                    </a:solidFill>
                    <a:latin typeface="Montserrat" pitchFamily="2" charset="77"/>
                  </a:rPr>
                  <a:t> </a:t>
                </a:r>
                <a:r>
                  <a:rPr lang="en-US" sz="1400" b="0" i="0" dirty="0">
                    <a:solidFill>
                      <a:schemeClr val="tx1"/>
                    </a:solidFill>
                    <a:latin typeface="Montserrat" pitchFamily="2" charset="77"/>
                  </a:rPr>
                  <a:t>using</a:t>
                </a:r>
                <a:r>
                  <a:rPr lang="zh-CN" altLang="en-US" sz="1400" b="0" i="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oMath>
                </a14:m>
                <a:endParaRPr lang="en-US" sz="1400" dirty="0">
                  <a:solidFill>
                    <a:schemeClr val="tx1"/>
                  </a:solidFill>
                  <a:latin typeface="Montserrat" pitchFamily="2" charset="77"/>
                </a:endParaRPr>
              </a:p>
              <a:p>
                <a:r>
                  <a:rPr lang="en-US" sz="1400" dirty="0">
                    <a:solidFill>
                      <a:schemeClr val="tx1"/>
                    </a:solidFill>
                    <a:latin typeface="Montserrat" pitchFamily="2" charset="77"/>
                  </a:rPr>
                  <a:t>encrypt </a:t>
                </a:r>
                <a14:m>
                  <m:oMath xmlns:m="http://schemas.openxmlformats.org/officeDocument/2006/math">
                    <m:r>
                      <a:rPr lang="en-US" sz="1400" b="0" i="1" smtClean="0">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𝑐</m:t>
                    </m:r>
                  </m:oMath>
                </a14:m>
                <a:endParaRPr lang="en-US" sz="1400" dirty="0">
                  <a:solidFill>
                    <a:schemeClr val="tx1"/>
                  </a:solidFill>
                  <a:latin typeface="Montserrat" pitchFamily="2" charset="77"/>
                </a:endParaRPr>
              </a:p>
              <a:p>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𝑐</m:t>
                        </m:r>
                      </m:e>
                      <m:sub>
                        <m:r>
                          <m:rPr>
                            <m:sty m:val="p"/>
                          </m:rPr>
                          <a:rPr lang="en-US" sz="1400" b="0" i="0" smtClean="0">
                            <a:solidFill>
                              <a:schemeClr val="tx1"/>
                            </a:solidFill>
                            <a:latin typeface="Cambria Math" panose="02040503050406030204" pitchFamily="18" charset="0"/>
                          </a:rPr>
                          <m:t>PP</m:t>
                        </m:r>
                      </m:sub>
                    </m:sSub>
                    <m:r>
                      <a:rPr lang="en-US" sz="1400" b="0" i="1"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Enc</m:t>
                    </m:r>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𝐴</m:t>
                        </m:r>
                      </m:sub>
                    </m:sSub>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Sup>
                      <m:sSubSupPr>
                        <m:ctrlPr>
                          <a:rPr lang="en-US" sz="1400" b="0" i="1" smtClean="0">
                            <a:solidFill>
                              <a:schemeClr val="tx1"/>
                            </a:solidFill>
                            <a:latin typeface="Cambria Math" panose="02040503050406030204" pitchFamily="18" charset="0"/>
                          </a:rPr>
                        </m:ctrlPr>
                      </m:sSubSupPr>
                      <m:e>
                        <m:r>
                          <a:rPr lang="en-US" sz="1400" b="0" i="1" smtClean="0">
                            <a:solidFill>
                              <a:schemeClr val="tx1"/>
                            </a:solidFill>
                            <a:latin typeface="Cambria Math" panose="02040503050406030204" pitchFamily="18" charset="0"/>
                          </a:rPr>
                          <m:t>𝑚</m:t>
                        </m:r>
                      </m:e>
                      <m:sub>
                        <m:r>
                          <m:rPr>
                            <m:sty m:val="p"/>
                          </m:rPr>
                          <a:rPr lang="en-US" sz="1400" b="0" i="0" smtClean="0">
                            <a:solidFill>
                              <a:schemeClr val="tx1"/>
                            </a:solidFill>
                            <a:latin typeface="Cambria Math" panose="02040503050406030204" pitchFamily="18" charset="0"/>
                          </a:rPr>
                          <m:t>SignUp</m:t>
                        </m:r>
                      </m:sub>
                      <m:sup>
                        <m:r>
                          <a:rPr lang="en-US" sz="1400" b="0" i="1" smtClean="0">
                            <a:solidFill>
                              <a:schemeClr val="tx1"/>
                            </a:solidFill>
                            <a:latin typeface="Cambria Math" panose="02040503050406030204" pitchFamily="18" charset="0"/>
                          </a:rPr>
                          <m:t>𝐴</m:t>
                        </m:r>
                      </m:sup>
                    </m:sSubSup>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b="0" i="1" smtClean="0">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𝑐</m:t>
                    </m:r>
                    <m:r>
                      <a:rPr lang="en-US" sz="1400" b="0" i="1" smtClean="0">
                        <a:solidFill>
                          <a:schemeClr val="tx1"/>
                        </a:solidFill>
                        <a:latin typeface="Cambria Math" panose="02040503050406030204" pitchFamily="18" charset="0"/>
                      </a:rPr>
                      <m:t>)</m:t>
                    </m:r>
                  </m:oMath>
                </a14:m>
                <a:r>
                  <a:rPr lang="zh-CN" altLang="en-US" sz="1400" dirty="0">
                    <a:solidFill>
                      <a:schemeClr val="tx1"/>
                    </a:solidFill>
                    <a:latin typeface="Montserrat" pitchFamily="2" charset="77"/>
                  </a:rPr>
                  <a:t> </a:t>
                </a:r>
                <a:r>
                  <a:rPr lang="en-US" sz="1400" dirty="0">
                    <a:solidFill>
                      <a:schemeClr val="tx1"/>
                    </a:solidFill>
                    <a:latin typeface="Montserrat" pitchFamily="2" charset="77"/>
                  </a:rPr>
                  <a:t> </a:t>
                </a: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838039" y="3853482"/>
                <a:ext cx="4467538" cy="1069395"/>
              </a:xfrm>
              <a:prstGeom prst="rect">
                <a:avLst/>
              </a:prstGeom>
              <a:blipFill>
                <a:blip r:embed="rId13"/>
                <a:stretch>
                  <a:fillRect l="-283" t="-1176" b="-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7539898" y="3905185"/>
                <a:ext cx="3765250" cy="1071575"/>
              </a:xfrm>
              <a:prstGeom prst="rect">
                <a:avLst/>
              </a:prstGeom>
              <a:noFill/>
            </p:spPr>
            <p:txBody>
              <a:bodyPr wrap="square" rtlCol="0">
                <a:spAutoFit/>
              </a:bodyPr>
              <a:lstStyle/>
              <a:p>
                <a:pPr algn="r"/>
                <a:r>
                  <a:rPr lang="en-US" sz="1400" dirty="0">
                    <a:solidFill>
                      <a:schemeClr val="tx1"/>
                    </a:solidFill>
                    <a:latin typeface="Montserrat" pitchFamily="2" charset="77"/>
                  </a:rPr>
                  <a:t>run </a:t>
                </a:r>
                <a14:m>
                  <m:oMath xmlns:m="http://schemas.openxmlformats.org/officeDocument/2006/math">
                    <m:r>
                      <m:rPr>
                        <m:sty m:val="p"/>
                      </m:rPr>
                      <a:rPr lang="en-US" sz="1400" b="0" i="0" smtClean="0">
                        <a:solidFill>
                          <a:schemeClr val="tx1"/>
                        </a:solidFill>
                        <a:latin typeface="Cambria Math" panose="02040503050406030204" pitchFamily="18" charset="0"/>
                      </a:rPr>
                      <m:t>PAKE</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𝑝𝑤</m:t>
                    </m:r>
                    <m:r>
                      <a:rPr lang="en-US" sz="1400" b="0" i="1" smtClean="0">
                        <a:solidFill>
                          <a:schemeClr val="tx1"/>
                        </a:solidFill>
                        <a:latin typeface="Cambria Math" panose="02040503050406030204" pitchFamily="18" charset="0"/>
                      </a:rPr>
                      <m:t>)</m:t>
                    </m:r>
                  </m:oMath>
                </a14:m>
                <a:r>
                  <a:rPr lang="en-US" sz="1400" b="0" i="0" dirty="0">
                    <a:solidFill>
                      <a:schemeClr val="tx1"/>
                    </a:solidFill>
                    <a:latin typeface="Montserrat" pitchFamily="2" charset="77"/>
                  </a:rPr>
                  <a:t> for </a:t>
                </a:r>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𝐵</m:t>
                        </m:r>
                      </m:sub>
                    </m:sSub>
                  </m:oMath>
                </a14:m>
                <a:endParaRPr lang="en-US" sz="1400" b="0" i="0" dirty="0">
                  <a:solidFill>
                    <a:schemeClr val="tx1"/>
                  </a:solidFill>
                  <a:latin typeface="Montserrat" pitchFamily="2" charset="77"/>
                </a:endParaRPr>
              </a:p>
              <a:p>
                <a:pPr algn="r"/>
                <a14:m>
                  <m:oMath xmlns:m="http://schemas.openxmlformats.org/officeDocument/2006/math">
                    <m:r>
                      <a:rPr lang="en-US" sz="1400" i="1" smtClean="0">
                        <a:solidFill>
                          <a:schemeClr val="tx1"/>
                        </a:solidFill>
                        <a:latin typeface="Cambria Math" panose="02040503050406030204" pitchFamily="18" charset="0"/>
                      </a:rPr>
                      <m:t>𝑐</m:t>
                    </m:r>
                    <m:r>
                      <a:rPr lang="en-US" sz="1400" i="1"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Dec</m:t>
                    </m:r>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𝐵</m:t>
                        </m:r>
                      </m:sub>
                    </m:sSub>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𝐴</m:t>
                        </m:r>
                      </m:sup>
                    </m:sSubSup>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PP</m:t>
                        </m:r>
                      </m:sub>
                    </m:sSub>
                    <m:r>
                      <a:rPr lang="en-US" sz="1400" b="0" i="1" smtClean="0">
                        <a:solidFill>
                          <a:schemeClr val="tx1"/>
                        </a:solidFill>
                        <a:latin typeface="Cambria Math" panose="02040503050406030204" pitchFamily="18" charset="0"/>
                      </a:rPr>
                      <m:t>)</m:t>
                    </m:r>
                  </m:oMath>
                </a14:m>
                <a:r>
                  <a:rPr lang="zh-CN" altLang="en-US" sz="1400" dirty="0">
                    <a:solidFill>
                      <a:schemeClr val="tx1"/>
                    </a:solidFill>
                    <a:latin typeface="Montserrat" pitchFamily="2" charset="77"/>
                  </a:rPr>
                  <a:t> </a:t>
                </a:r>
                <a:endParaRPr lang="en-US" sz="1400" b="0" i="0" dirty="0">
                  <a:solidFill>
                    <a:schemeClr val="tx1"/>
                  </a:solidFill>
                  <a:latin typeface="Montserrat" pitchFamily="2" charset="77"/>
                </a:endParaRPr>
              </a:p>
              <a:p>
                <a:pPr algn="r"/>
                <a:r>
                  <a:rPr lang="en-US" sz="1400" dirty="0">
                    <a:solidFill>
                      <a:schemeClr val="tx1"/>
                    </a:solidFill>
                    <a:latin typeface="Montserrat" pitchFamily="2" charset="77"/>
                  </a:rPr>
                  <a:t>verify</a:t>
                </a:r>
                <a:r>
                  <a:rPr lang="zh-CN" altLang="en-US" sz="140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b="0" i="1" smtClean="0">
                            <a:solidFill>
                              <a:schemeClr val="tx1"/>
                            </a:solidFill>
                            <a:latin typeface="Cambria Math" panose="02040503050406030204" pitchFamily="18" charset="0"/>
                          </a:rPr>
                          <m:t>𝐴</m:t>
                        </m:r>
                      </m:sup>
                    </m:sSubSup>
                  </m:oMath>
                </a14:m>
                <a:r>
                  <a:rPr lang="zh-CN" altLang="en-US" sz="1400" dirty="0">
                    <a:solidFill>
                      <a:schemeClr val="tx1"/>
                    </a:solidFill>
                    <a:latin typeface="Montserrat" pitchFamily="2" charset="77"/>
                  </a:rPr>
                  <a:t> </a:t>
                </a:r>
                <a:r>
                  <a:rPr lang="en-US" sz="1400" dirty="0">
                    <a:solidFill>
                      <a:schemeClr val="tx1"/>
                    </a:solidFill>
                    <a:latin typeface="Montserrat" pitchFamily="2" charset="77"/>
                  </a:rPr>
                  <a:t>using</a:t>
                </a:r>
                <a:r>
                  <a:rPr lang="zh-CN" altLang="en-US" sz="140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b="0" i="1" smtClean="0">
                            <a:solidFill>
                              <a:schemeClr val="tx1"/>
                            </a:solidFill>
                            <a:latin typeface="Cambria Math" panose="02040503050406030204" pitchFamily="18" charset="0"/>
                          </a:rPr>
                          <m:t>𝐴</m:t>
                        </m:r>
                      </m:sup>
                    </m:sSubSup>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decrypt </a:t>
                </a:r>
                <a14:m>
                  <m:oMath xmlns:m="http://schemas.openxmlformats.org/officeDocument/2006/math">
                    <m:r>
                      <a:rPr lang="en-US" sz="1400" i="1">
                        <a:solidFill>
                          <a:schemeClr val="tx1"/>
                        </a:solidFill>
                        <a:latin typeface="Cambria Math" panose="02040503050406030204" pitchFamily="18" charset="0"/>
                      </a:rPr>
                      <m:t>𝑐</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𝐴</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7539898" y="3905185"/>
                <a:ext cx="3765250" cy="1071575"/>
              </a:xfrm>
              <a:prstGeom prst="rect">
                <a:avLst/>
              </a:prstGeom>
              <a:blipFill>
                <a:blip r:embed="rId14"/>
                <a:stretch>
                  <a:fillRect t="-1176" b="-235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537E698-0A31-6EE8-B05B-F2254C7A2E18}"/>
              </a:ext>
            </a:extLst>
          </p:cNvPr>
          <p:cNvSpPr txBox="1"/>
          <p:nvPr/>
        </p:nvSpPr>
        <p:spPr>
          <a:xfrm>
            <a:off x="1838039" y="1494338"/>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sp>
        <p:nvSpPr>
          <p:cNvPr id="5" name="TextBox 4">
            <a:extLst>
              <a:ext uri="{FF2B5EF4-FFF2-40B4-BE49-F238E27FC236}">
                <a16:creationId xmlns:a16="http://schemas.microsoft.com/office/drawing/2014/main" id="{00936203-5C36-D259-5D3B-7DAFB3CDAE0D}"/>
              </a:ext>
            </a:extLst>
          </p:cNvPr>
          <p:cNvSpPr txBox="1"/>
          <p:nvPr/>
        </p:nvSpPr>
        <p:spPr>
          <a:xfrm>
            <a:off x="7811772" y="1487328"/>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p:grpSp>
        <p:nvGrpSpPr>
          <p:cNvPr id="6" name="Group 5">
            <a:extLst>
              <a:ext uri="{FF2B5EF4-FFF2-40B4-BE49-F238E27FC236}">
                <a16:creationId xmlns:a16="http://schemas.microsoft.com/office/drawing/2014/main" id="{26B8BD88-5F52-9854-0A3B-0EED867C9AEC}"/>
              </a:ext>
            </a:extLst>
          </p:cNvPr>
          <p:cNvGrpSpPr/>
          <p:nvPr/>
        </p:nvGrpSpPr>
        <p:grpSpPr>
          <a:xfrm>
            <a:off x="3980467" y="1406076"/>
            <a:ext cx="1271014" cy="347980"/>
            <a:chOff x="4162223" y="1765846"/>
            <a:chExt cx="1271014" cy="347980"/>
          </a:xfrm>
        </p:grpSpPr>
        <p:cxnSp>
          <p:nvCxnSpPr>
            <p:cNvPr id="7" name="Straight Arrow Connector 6">
              <a:extLst>
                <a:ext uri="{FF2B5EF4-FFF2-40B4-BE49-F238E27FC236}">
                  <a16:creationId xmlns:a16="http://schemas.microsoft.com/office/drawing/2014/main" id="{A049A150-DA4A-C09E-9D5A-A1F206C258B2}"/>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F14BC6-362E-F789-4987-444F0D0AF46D}"/>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8" name="TextBox 7">
                  <a:extLst>
                    <a:ext uri="{FF2B5EF4-FFF2-40B4-BE49-F238E27FC236}">
                      <a16:creationId xmlns:a16="http://schemas.microsoft.com/office/drawing/2014/main" id="{10F14BC6-362E-F789-4987-444F0D0AF46D}"/>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5"/>
                  <a:stretch>
                    <a:fillRect/>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5E6F373C-342D-DAED-6C16-DB3F3F6099F6}"/>
              </a:ext>
            </a:extLst>
          </p:cNvPr>
          <p:cNvGrpSpPr/>
          <p:nvPr/>
        </p:nvGrpSpPr>
        <p:grpSpPr>
          <a:xfrm>
            <a:off x="6966647" y="1375567"/>
            <a:ext cx="1271014" cy="347980"/>
            <a:chOff x="4162223" y="1765846"/>
            <a:chExt cx="1271014" cy="347980"/>
          </a:xfrm>
        </p:grpSpPr>
        <p:cxnSp>
          <p:nvCxnSpPr>
            <p:cNvPr id="11" name="Straight Arrow Connector 10">
              <a:extLst>
                <a:ext uri="{FF2B5EF4-FFF2-40B4-BE49-F238E27FC236}">
                  <a16:creationId xmlns:a16="http://schemas.microsoft.com/office/drawing/2014/main" id="{684BFAAC-172E-C043-87C9-95C132C2D11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E64EED2-8102-7FFB-DAA9-A6ECC5BA8566}"/>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oMath>
                    </m:oMathPara>
                  </a14:m>
                  <a:endParaRPr lang="en-US" sz="1400" dirty="0"/>
                </a:p>
              </p:txBody>
            </p:sp>
          </mc:Choice>
          <mc:Fallback xmlns="">
            <p:sp>
              <p:nvSpPr>
                <p:cNvPr id="13" name="TextBox 12">
                  <a:extLst>
                    <a:ext uri="{FF2B5EF4-FFF2-40B4-BE49-F238E27FC236}">
                      <a16:creationId xmlns:a16="http://schemas.microsoft.com/office/drawing/2014/main" id="{EE64EED2-8102-7FFB-DAA9-A6ECC5BA8566}"/>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FA18E7-3A39-FECA-21AA-53F244496C6F}"/>
                  </a:ext>
                </a:extLst>
              </p:cNvPr>
              <p:cNvSpPr txBox="1"/>
              <p:nvPr/>
            </p:nvSpPr>
            <p:spPr>
              <a:xfrm>
                <a:off x="1838039" y="1899668"/>
                <a:ext cx="4090986" cy="307777"/>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r>
                  <a:rPr lang="en-US" sz="1400" b="0" i="0" dirty="0">
                    <a:latin typeface="Montserrat" pitchFamily="2" charset="77"/>
                  </a:rPr>
                  <a:t>, </a:t>
                </a:r>
                <a:r>
                  <a:rPr lang="en-US" sz="1400" b="0" i="0" strike="sngStrike" dirty="0">
                    <a:solidFill>
                      <a:srgbClr val="FF0000"/>
                    </a:solidFill>
                    <a:latin typeface="Montserrat" pitchFamily="2" charset="77"/>
                  </a:rPr>
                  <a:t>passcode </a:t>
                </a:r>
                <a14:m>
                  <m:oMath xmlns:m="http://schemas.openxmlformats.org/officeDocument/2006/math">
                    <m:r>
                      <a:rPr lang="en-US" sz="1400" b="0" i="1" strike="sngStrike" smtClean="0">
                        <a:solidFill>
                          <a:srgbClr val="FF0000"/>
                        </a:solidFill>
                        <a:latin typeface="Cambria Math" panose="02040503050406030204" pitchFamily="18" charset="0"/>
                      </a:rPr>
                      <m:t>𝑝𝑐</m:t>
                    </m:r>
                  </m:oMath>
                </a14:m>
                <a:r>
                  <a:rPr lang="en-US" sz="1400" b="0" i="0" strike="sngStrike" dirty="0">
                    <a:solidFill>
                      <a:srgbClr val="FF0000"/>
                    </a:solidFill>
                    <a:latin typeface="Montserrat" pitchFamily="2" charset="77"/>
                  </a:rPr>
                  <a:t>,</a:t>
                </a:r>
                <a:r>
                  <a:rPr lang="en-US" sz="1400" b="0" i="0" dirty="0">
                    <a:latin typeface="Montserrat" pitchFamily="2" charset="77"/>
                  </a:rPr>
                  <a:t> </a:t>
                </a:r>
                <a:r>
                  <a:rPr lang="en-US" sz="1400" b="0" i="0" dirty="0">
                    <a:solidFill>
                      <a:schemeClr val="tx1"/>
                    </a:solidFill>
                    <a:latin typeface="Montserrat" pitchFamily="2" charset="77"/>
                  </a:rPr>
                  <a:t>password </a:t>
                </a:r>
                <a14:m>
                  <m:oMath xmlns:m="http://schemas.openxmlformats.org/officeDocument/2006/math">
                    <m:r>
                      <a:rPr lang="en-US" sz="1400" i="1">
                        <a:solidFill>
                          <a:schemeClr val="tx1"/>
                        </a:solidFill>
                        <a:latin typeface="Cambria Math" panose="02040503050406030204" pitchFamily="18" charset="0"/>
                      </a:rPr>
                      <m:t>𝑝</m:t>
                    </m:r>
                    <m:r>
                      <a:rPr lang="en-US" sz="1400" b="0" i="1" smtClean="0">
                        <a:solidFill>
                          <a:schemeClr val="tx1"/>
                        </a:solidFill>
                        <a:latin typeface="Cambria Math" panose="02040503050406030204" pitchFamily="18" charset="0"/>
                      </a:rPr>
                      <m:t>𝑤</m:t>
                    </m:r>
                  </m:oMath>
                </a14:m>
                <a:endParaRPr lang="en-US" sz="1400" b="0" i="0" dirty="0">
                  <a:latin typeface="Montserrat" pitchFamily="2" charset="77"/>
                </a:endParaRPr>
              </a:p>
            </p:txBody>
          </p:sp>
        </mc:Choice>
        <mc:Fallback xmlns="">
          <p:sp>
            <p:nvSpPr>
              <p:cNvPr id="16" name="TextBox 15">
                <a:extLst>
                  <a:ext uri="{FF2B5EF4-FFF2-40B4-BE49-F238E27FC236}">
                    <a16:creationId xmlns:a16="http://schemas.microsoft.com/office/drawing/2014/main" id="{A2FA18E7-3A39-FECA-21AA-53F244496C6F}"/>
                  </a:ext>
                </a:extLst>
              </p:cNvPr>
              <p:cNvSpPr txBox="1">
                <a:spLocks noRot="1" noChangeAspect="1" noMove="1" noResize="1" noEditPoints="1" noAdjustHandles="1" noChangeArrowheads="1" noChangeShapeType="1" noTextEdit="1"/>
              </p:cNvSpPr>
              <p:nvPr/>
            </p:nvSpPr>
            <p:spPr>
              <a:xfrm>
                <a:off x="1838039" y="1899668"/>
                <a:ext cx="4090986" cy="307777"/>
              </a:xfrm>
              <a:prstGeom prst="rect">
                <a:avLst/>
              </a:prstGeom>
              <a:blipFill>
                <a:blip r:embed="rId17"/>
                <a:stretch>
                  <a:fillRect l="-309" t="-4000" b="-20000"/>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290DF402-A9EA-7033-CDB6-981DA3E618A1}"/>
              </a:ext>
            </a:extLst>
          </p:cNvPr>
          <p:cNvGrpSpPr/>
          <p:nvPr/>
        </p:nvGrpSpPr>
        <p:grpSpPr>
          <a:xfrm>
            <a:off x="3911140" y="2391400"/>
            <a:ext cx="4369718" cy="307777"/>
            <a:chOff x="4162223" y="2617834"/>
            <a:chExt cx="1271014" cy="307777"/>
          </a:xfrm>
        </p:grpSpPr>
        <p:cxnSp>
          <p:nvCxnSpPr>
            <p:cNvPr id="26" name="Straight Arrow Connector 25">
              <a:extLst>
                <a:ext uri="{FF2B5EF4-FFF2-40B4-BE49-F238E27FC236}">
                  <a16:creationId xmlns:a16="http://schemas.microsoft.com/office/drawing/2014/main" id="{47DA50CD-8119-07D6-72AF-72DD1D2C036F}"/>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F5D85E8-41AB-E715-C76B-B2EAB6B6A9CB}"/>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trike="sngStrike" smtClean="0">
                          <a:solidFill>
                            <a:srgbClr val="FF0000"/>
                          </a:solidFill>
                          <a:latin typeface="Cambria Math" panose="02040503050406030204" pitchFamily="18" charset="0"/>
                        </a:rPr>
                        <m:t>𝑝𝑐</m:t>
                      </m:r>
                      <m:r>
                        <a:rPr lang="en-US" sz="1400" b="0" i="1" strike="sngStrike" smtClean="0">
                          <a:solidFill>
                            <a:srgbClr val="FF0000"/>
                          </a:solidFill>
                          <a:latin typeface="Cambria Math" panose="02040503050406030204" pitchFamily="18" charset="0"/>
                        </a:rPr>
                        <m:t>, </m:t>
                      </m:r>
                      <m:r>
                        <a:rPr lang="en-US" sz="1400" b="0" i="1" smtClean="0">
                          <a:solidFill>
                            <a:schemeClr val="tx1"/>
                          </a:solidFill>
                          <a:latin typeface="Cambria Math" panose="02040503050406030204" pitchFamily="18" charset="0"/>
                        </a:rPr>
                        <m:t>𝑝𝑤</m:t>
                      </m:r>
                    </m:oMath>
                  </a14:m>
                  <a:r>
                    <a:rPr lang="en-US" sz="1400" dirty="0"/>
                    <a:t> (out-of-band)</a:t>
                  </a:r>
                </a:p>
              </p:txBody>
            </p:sp>
          </mc:Choice>
          <mc:Fallback xmlns="">
            <p:sp>
              <p:nvSpPr>
                <p:cNvPr id="30" name="TextBox 29">
                  <a:extLst>
                    <a:ext uri="{FF2B5EF4-FFF2-40B4-BE49-F238E27FC236}">
                      <a16:creationId xmlns:a16="http://schemas.microsoft.com/office/drawing/2014/main" id="{5F5D85E8-41AB-E715-C76B-B2EAB6B6A9CB}"/>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8"/>
                  <a:stretch>
                    <a:fillRect t="-4000" b="-2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F42DD3E-4AAE-5193-D694-89402329CA3D}"/>
                  </a:ext>
                </a:extLst>
              </p:cNvPr>
              <p:cNvSpPr txBox="1"/>
              <p:nvPr/>
            </p:nvSpPr>
            <p:spPr>
              <a:xfrm>
                <a:off x="5195336" y="2161816"/>
                <a:ext cx="1802810" cy="314702"/>
              </a:xfrm>
              <a:prstGeom prst="rect">
                <a:avLst/>
              </a:prstGeom>
              <a:noFill/>
            </p:spPr>
            <p:txBody>
              <a:bodyPr wrap="square" rtlCol="0">
                <a:spAutoFit/>
              </a:bodyPr>
              <a:lstStyle/>
              <a:p>
                <a:pPr algn="ctr"/>
                <a:r>
                  <a:rPr lang="en-US" sz="1400" b="0" i="0" strike="sngStrike" dirty="0">
                    <a:solidFill>
                      <a:srgbClr val="FF0000"/>
                    </a:solidFill>
                    <a:latin typeface="Montserrat" pitchFamily="2" charset="77"/>
                  </a:rPr>
                  <a:t>store </a:t>
                </a:r>
                <a14:m>
                  <m:oMath xmlns:m="http://schemas.openxmlformats.org/officeDocument/2006/math">
                    <m:r>
                      <a:rPr lang="en-US" sz="1400" b="0" i="1" strike="sngStrike" smtClean="0">
                        <a:solidFill>
                          <a:srgbClr val="FF0000"/>
                        </a:solidFill>
                        <a:latin typeface="Cambria Math" panose="02040503050406030204" pitchFamily="18" charset="0"/>
                      </a:rPr>
                      <m:t>𝑝</m:t>
                    </m:r>
                    <m:sSup>
                      <m:sSupPr>
                        <m:ctrlPr>
                          <a:rPr lang="en-US" sz="1400" b="0" i="1" strike="sngStrike" smtClean="0">
                            <a:solidFill>
                              <a:srgbClr val="FF0000"/>
                            </a:solidFill>
                            <a:latin typeface="Cambria Math" panose="02040503050406030204" pitchFamily="18" charset="0"/>
                          </a:rPr>
                        </m:ctrlPr>
                      </m:sSupPr>
                      <m:e>
                        <m:r>
                          <a:rPr lang="en-US" sz="1400" b="0" i="1" strike="sngStrike" smtClean="0">
                            <a:solidFill>
                              <a:srgbClr val="FF0000"/>
                            </a:solidFill>
                            <a:latin typeface="Cambria Math" panose="02040503050406030204" pitchFamily="18" charset="0"/>
                          </a:rPr>
                          <m:t>𝑐</m:t>
                        </m:r>
                      </m:e>
                      <m:sup>
                        <m:r>
                          <a:rPr lang="en-US" sz="1400" b="0" i="1" strike="sngStrike" smtClean="0">
                            <a:solidFill>
                              <a:srgbClr val="FF0000"/>
                            </a:solidFill>
                            <a:latin typeface="Cambria Math" panose="02040503050406030204" pitchFamily="18" charset="0"/>
                          </a:rPr>
                          <m:t>𝑔𝑖𝑑</m:t>
                        </m:r>
                      </m:sup>
                    </m:sSup>
                  </m:oMath>
                </a14:m>
                <a:r>
                  <a:rPr lang="en-US" sz="1400" b="0" i="0" strike="sngStrike" dirty="0">
                    <a:solidFill>
                      <a:srgbClr val="FF0000"/>
                    </a:solidFill>
                    <a:latin typeface="Montserrat" pitchFamily="2" charset="77"/>
                  </a:rPr>
                  <a:t> </a:t>
                </a:r>
              </a:p>
            </p:txBody>
          </p:sp>
        </mc:Choice>
        <mc:Fallback xmlns="">
          <p:sp>
            <p:nvSpPr>
              <p:cNvPr id="31" name="TextBox 30">
                <a:extLst>
                  <a:ext uri="{FF2B5EF4-FFF2-40B4-BE49-F238E27FC236}">
                    <a16:creationId xmlns:a16="http://schemas.microsoft.com/office/drawing/2014/main" id="{EF42DD3E-4AAE-5193-D694-89402329CA3D}"/>
                  </a:ext>
                </a:extLst>
              </p:cNvPr>
              <p:cNvSpPr txBox="1">
                <a:spLocks noRot="1" noChangeAspect="1" noMove="1" noResize="1" noEditPoints="1" noAdjustHandles="1" noChangeArrowheads="1" noChangeShapeType="1" noTextEdit="1"/>
              </p:cNvSpPr>
              <p:nvPr/>
            </p:nvSpPr>
            <p:spPr>
              <a:xfrm>
                <a:off x="5195336" y="2161816"/>
                <a:ext cx="1802810" cy="314702"/>
              </a:xfrm>
              <a:prstGeom prst="rect">
                <a:avLst/>
              </a:prstGeom>
              <a:blipFill>
                <a:blip r:embed="rId19"/>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1E79D12-DA5D-C261-8015-99B549A13C42}"/>
                  </a:ext>
                </a:extLst>
              </p:cNvPr>
              <p:cNvSpPr txBox="1"/>
              <p:nvPr/>
            </p:nvSpPr>
            <p:spPr>
              <a:xfrm>
                <a:off x="6868403" y="1893097"/>
                <a:ext cx="4436745" cy="307777"/>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r>
                  <a:rPr lang="en-US" sz="1400" dirty="0">
                    <a:latin typeface="Montserrat" pitchFamily="2" charset="77"/>
                  </a:rPr>
                  <a:t>, </a:t>
                </a:r>
                <a:r>
                  <a:rPr lang="en-US" sz="1400" strike="sngStrike" dirty="0">
                    <a:solidFill>
                      <a:srgbClr val="FF0000"/>
                    </a:solidFill>
                    <a:latin typeface="Montserrat" pitchFamily="2" charset="77"/>
                  </a:rPr>
                  <a:t>passcode </a:t>
                </a:r>
                <a14:m>
                  <m:oMath xmlns:m="http://schemas.openxmlformats.org/officeDocument/2006/math">
                    <m:r>
                      <a:rPr lang="en-US" sz="1400" i="1" strike="sngStrike">
                        <a:solidFill>
                          <a:srgbClr val="FF0000"/>
                        </a:solidFill>
                        <a:latin typeface="Cambria Math" panose="02040503050406030204" pitchFamily="18" charset="0"/>
                      </a:rPr>
                      <m:t>𝑝𝑐</m:t>
                    </m:r>
                  </m:oMath>
                </a14:m>
                <a:r>
                  <a:rPr lang="en-US" sz="1400" strike="sngStrike" dirty="0">
                    <a:solidFill>
                      <a:srgbClr val="FF0000"/>
                    </a:solidFill>
                    <a:latin typeface="Montserrat" pitchFamily="2" charset="77"/>
                  </a:rPr>
                  <a:t>,</a:t>
                </a:r>
                <a:r>
                  <a:rPr lang="en-US" sz="1400" dirty="0">
                    <a:latin typeface="Montserrat" pitchFamily="2" charset="77"/>
                  </a:rPr>
                  <a:t> </a:t>
                </a:r>
                <a:r>
                  <a:rPr lang="en-US" sz="1400" dirty="0">
                    <a:solidFill>
                      <a:schemeClr val="tx1"/>
                    </a:solidFill>
                    <a:latin typeface="Montserrat" pitchFamily="2" charset="77"/>
                  </a:rPr>
                  <a:t>password </a:t>
                </a:r>
                <a14:m>
                  <m:oMath xmlns:m="http://schemas.openxmlformats.org/officeDocument/2006/math">
                    <m:r>
                      <a:rPr lang="en-US" sz="1400" i="1">
                        <a:solidFill>
                          <a:schemeClr val="tx1"/>
                        </a:solidFill>
                        <a:latin typeface="Cambria Math" panose="02040503050406030204" pitchFamily="18" charset="0"/>
                      </a:rPr>
                      <m:t>𝑝𝑤</m:t>
                    </m:r>
                  </m:oMath>
                </a14:m>
                <a:endParaRPr lang="en-US" sz="1400" dirty="0">
                  <a:latin typeface="Montserrat" pitchFamily="2" charset="77"/>
                </a:endParaRPr>
              </a:p>
            </p:txBody>
          </p:sp>
        </mc:Choice>
        <mc:Fallback xmlns="">
          <p:sp>
            <p:nvSpPr>
              <p:cNvPr id="32" name="TextBox 31">
                <a:extLst>
                  <a:ext uri="{FF2B5EF4-FFF2-40B4-BE49-F238E27FC236}">
                    <a16:creationId xmlns:a16="http://schemas.microsoft.com/office/drawing/2014/main" id="{81E79D12-DA5D-C261-8015-99B549A13C42}"/>
                  </a:ext>
                </a:extLst>
              </p:cNvPr>
              <p:cNvSpPr txBox="1">
                <a:spLocks noRot="1" noChangeAspect="1" noMove="1" noResize="1" noEditPoints="1" noAdjustHandles="1" noChangeArrowheads="1" noChangeShapeType="1" noTextEdit="1"/>
              </p:cNvSpPr>
              <p:nvPr/>
            </p:nvSpPr>
            <p:spPr>
              <a:xfrm>
                <a:off x="6868403" y="1893097"/>
                <a:ext cx="4436745" cy="307777"/>
              </a:xfrm>
              <a:prstGeom prst="rect">
                <a:avLst/>
              </a:prstGeom>
              <a:blipFill>
                <a:blip r:embed="rId20"/>
                <a:stretch>
                  <a:fillRect t="-4000" b="-16000"/>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F3CFF3E-29AD-B6B0-1D23-4A88FA8C500E}"/>
              </a:ext>
            </a:extLst>
          </p:cNvPr>
          <p:cNvGrpSpPr/>
          <p:nvPr/>
        </p:nvGrpSpPr>
        <p:grpSpPr>
          <a:xfrm>
            <a:off x="3980467" y="2114652"/>
            <a:ext cx="1271014" cy="307777"/>
            <a:chOff x="4162223" y="2693993"/>
            <a:chExt cx="1271014" cy="307777"/>
          </a:xfrm>
        </p:grpSpPr>
        <p:cxnSp>
          <p:nvCxnSpPr>
            <p:cNvPr id="34" name="Straight Arrow Connector 33">
              <a:extLst>
                <a:ext uri="{FF2B5EF4-FFF2-40B4-BE49-F238E27FC236}">
                  <a16:creationId xmlns:a16="http://schemas.microsoft.com/office/drawing/2014/main" id="{213E3F9F-10B8-5575-037B-20EE65B9D805}"/>
                </a:ext>
              </a:extLst>
            </p:cNvPr>
            <p:cNvCxnSpPr/>
            <p:nvPr/>
          </p:nvCxnSpPr>
          <p:spPr>
            <a:xfrm>
              <a:off x="4162223" y="2963093"/>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BAED96-F15A-216B-CF58-2061CB9DF3F5}"/>
                    </a:ext>
                  </a:extLst>
                </p:cNvPr>
                <p:cNvSpPr txBox="1"/>
                <p:nvPr/>
              </p:nvSpPr>
              <p:spPr>
                <a:xfrm>
                  <a:off x="4355021" y="2693993"/>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trike="sngStrike" smtClean="0">
                            <a:solidFill>
                              <a:srgbClr val="FF0000"/>
                            </a:solidFill>
                            <a:latin typeface="Cambria Math" panose="02040503050406030204" pitchFamily="18" charset="0"/>
                          </a:rPr>
                          <m:t>, </m:t>
                        </m:r>
                        <m:r>
                          <a:rPr lang="en-US" sz="1400" b="0" i="1" strike="sngStrike" smtClean="0">
                            <a:solidFill>
                              <a:srgbClr val="FF0000"/>
                            </a:solidFill>
                            <a:latin typeface="Cambria Math" panose="02040503050406030204" pitchFamily="18" charset="0"/>
                          </a:rPr>
                          <m:t>𝑝𝑐</m:t>
                        </m:r>
                      </m:oMath>
                    </m:oMathPara>
                  </a14:m>
                  <a:endParaRPr lang="en-US" sz="1400" strike="sngStrike" dirty="0"/>
                </a:p>
              </p:txBody>
            </p:sp>
          </mc:Choice>
          <mc:Fallback xmlns="">
            <p:sp>
              <p:nvSpPr>
                <p:cNvPr id="38" name="TextBox 37">
                  <a:extLst>
                    <a:ext uri="{FF2B5EF4-FFF2-40B4-BE49-F238E27FC236}">
                      <a16:creationId xmlns:a16="http://schemas.microsoft.com/office/drawing/2014/main" id="{B0BAED96-F15A-216B-CF58-2061CB9DF3F5}"/>
                    </a:ext>
                  </a:extLst>
                </p:cNvPr>
                <p:cNvSpPr txBox="1">
                  <a:spLocks noRot="1" noChangeAspect="1" noMove="1" noResize="1" noEditPoints="1" noAdjustHandles="1" noChangeArrowheads="1" noChangeShapeType="1" noTextEdit="1"/>
                </p:cNvSpPr>
                <p:nvPr/>
              </p:nvSpPr>
              <p:spPr>
                <a:xfrm>
                  <a:off x="4355021" y="2693993"/>
                  <a:ext cx="885418" cy="307777"/>
                </a:xfrm>
                <a:prstGeom prst="rect">
                  <a:avLst/>
                </a:prstGeom>
                <a:blipFill>
                  <a:blip r:embed="rId21"/>
                  <a:stretch>
                    <a:fillRect b="-8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A0BE5C3-92C7-45C5-3983-B15BBA6C508B}"/>
                  </a:ext>
                </a:extLst>
              </p:cNvPr>
              <p:cNvSpPr txBox="1"/>
              <p:nvPr/>
            </p:nvSpPr>
            <p:spPr>
              <a:xfrm>
                <a:off x="1838039" y="2807341"/>
                <a:ext cx="4467538" cy="307777"/>
              </a:xfrm>
              <a:prstGeom prst="rect">
                <a:avLst/>
              </a:prstGeom>
              <a:noFill/>
            </p:spPr>
            <p:txBody>
              <a:bodyPr wrap="square" rtlCol="0">
                <a:spAutoFit/>
              </a:bodyPr>
              <a:lstStyle/>
              <a:p>
                <a:r>
                  <a:rPr lang="en-US" sz="1400" dirty="0">
                    <a:latin typeface="Montserrat" pitchFamily="2" charset="77"/>
                  </a:rPr>
                  <a:t>generate per-group state, 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2" name="TextBox 41">
                <a:extLst>
                  <a:ext uri="{FF2B5EF4-FFF2-40B4-BE49-F238E27FC236}">
                    <a16:creationId xmlns:a16="http://schemas.microsoft.com/office/drawing/2014/main" id="{3A0BE5C3-92C7-45C5-3983-B15BBA6C508B}"/>
                  </a:ext>
                </a:extLst>
              </p:cNvPr>
              <p:cNvSpPr txBox="1">
                <a:spLocks noRot="1" noChangeAspect="1" noMove="1" noResize="1" noEditPoints="1" noAdjustHandles="1" noChangeArrowheads="1" noChangeShapeType="1" noTextEdit="1"/>
              </p:cNvSpPr>
              <p:nvPr/>
            </p:nvSpPr>
            <p:spPr>
              <a:xfrm>
                <a:off x="1838039" y="2807341"/>
                <a:ext cx="4467538" cy="307777"/>
              </a:xfrm>
              <a:prstGeom prst="rect">
                <a:avLst/>
              </a:prstGeom>
              <a:blipFill>
                <a:blip r:embed="rId22"/>
                <a:stretch>
                  <a:fillRect l="-283" t="-4000" b="-16000"/>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C0E28663-BE14-5004-E960-5420FBC4BFE1}"/>
              </a:ext>
            </a:extLst>
          </p:cNvPr>
          <p:cNvGrpSpPr/>
          <p:nvPr/>
        </p:nvGrpSpPr>
        <p:grpSpPr>
          <a:xfrm>
            <a:off x="3980466" y="3153859"/>
            <a:ext cx="1274035" cy="344838"/>
            <a:chOff x="4159202" y="2617834"/>
            <a:chExt cx="1274035" cy="344838"/>
          </a:xfrm>
        </p:grpSpPr>
        <p:cxnSp>
          <p:nvCxnSpPr>
            <p:cNvPr id="44" name="Straight Arrow Connector 43">
              <a:extLst>
                <a:ext uri="{FF2B5EF4-FFF2-40B4-BE49-F238E27FC236}">
                  <a16:creationId xmlns:a16="http://schemas.microsoft.com/office/drawing/2014/main" id="{08CC1178-A81E-AD46-C9DD-71156DF288B1}"/>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2BAE617-5763-7D40-2D4E-1F12C8E01F49}"/>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5" name="TextBox 44">
                  <a:extLst>
                    <a:ext uri="{FF2B5EF4-FFF2-40B4-BE49-F238E27FC236}">
                      <a16:creationId xmlns:a16="http://schemas.microsoft.com/office/drawing/2014/main" id="{A2BAE617-5763-7D40-2D4E-1F12C8E01F49}"/>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23"/>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A3E3E6B-B2CE-3146-742F-4E764286B5BE}"/>
                  </a:ext>
                </a:extLst>
              </p:cNvPr>
              <p:cNvSpPr txBox="1"/>
              <p:nvPr/>
            </p:nvSpPr>
            <p:spPr>
              <a:xfrm>
                <a:off x="5194594" y="3146727"/>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DA3E3E6B-B2CE-3146-742F-4E764286B5BE}"/>
                  </a:ext>
                </a:extLst>
              </p:cNvPr>
              <p:cNvSpPr txBox="1">
                <a:spLocks noRot="1" noChangeAspect="1" noMove="1" noResize="1" noEditPoints="1" noAdjustHandles="1" noChangeArrowheads="1" noChangeShapeType="1" noTextEdit="1"/>
              </p:cNvSpPr>
              <p:nvPr/>
            </p:nvSpPr>
            <p:spPr>
              <a:xfrm>
                <a:off x="5194594" y="3146727"/>
                <a:ext cx="1802810" cy="314702"/>
              </a:xfrm>
              <a:prstGeom prst="rect">
                <a:avLst/>
              </a:prstGeom>
              <a:blipFill>
                <a:blip r:embed="rId24"/>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BCB7B5-0B3D-D340-B09A-91E78D3274D4}"/>
                  </a:ext>
                </a:extLst>
              </p:cNvPr>
              <p:cNvSpPr txBox="1"/>
              <p:nvPr/>
            </p:nvSpPr>
            <p:spPr>
              <a:xfrm>
                <a:off x="6868403" y="2810167"/>
                <a:ext cx="4436745" cy="307777"/>
              </a:xfrm>
              <a:prstGeom prst="rect">
                <a:avLst/>
              </a:prstGeom>
              <a:noFill/>
            </p:spPr>
            <p:txBody>
              <a:bodyPr wrap="square" rtlCol="0">
                <a:spAutoFit/>
              </a:bodyPr>
              <a:lstStyle/>
              <a:p>
                <a:pPr algn="r"/>
                <a:r>
                  <a:rPr lang="en-US" sz="1400" dirty="0">
                    <a:solidFill>
                      <a:schemeClr val="tx1"/>
                    </a:solidFill>
                    <a:latin typeface="Montserrat" pitchFamily="2" charset="77"/>
                  </a:rPr>
                  <a:t>generate per-group state, run </a:t>
                </a:r>
                <a14:m>
                  <m:oMath xmlns:m="http://schemas.openxmlformats.org/officeDocument/2006/math">
                    <m:r>
                      <m:rPr>
                        <m:sty m:val="p"/>
                      </m:rPr>
                      <a:rPr lang="en-US" sz="1400" b="0" i="0" smtClean="0">
                        <a:solidFill>
                          <a:schemeClr val="tx1"/>
                        </a:solidFill>
                        <a:latin typeface="Cambria Math" panose="02040503050406030204" pitchFamily="18" charset="0"/>
                      </a:rPr>
                      <m:t>PAKE</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𝑝𝑤</m:t>
                    </m:r>
                    <m:r>
                      <a:rPr lang="en-US" sz="1400" b="0" i="1" smtClean="0">
                        <a:solidFill>
                          <a:schemeClr val="tx1"/>
                        </a:solidFill>
                        <a:latin typeface="Cambria Math" panose="02040503050406030204" pitchFamily="18" charset="0"/>
                      </a:rPr>
                      <m:t>)</m:t>
                    </m:r>
                  </m:oMath>
                </a14:m>
                <a:endParaRPr lang="en-US" sz="1400" dirty="0">
                  <a:solidFill>
                    <a:schemeClr val="tx1"/>
                  </a:solidFill>
                  <a:latin typeface="Montserrat" pitchFamily="2" charset="77"/>
                </a:endParaRPr>
              </a:p>
            </p:txBody>
          </p:sp>
        </mc:Choice>
        <mc:Fallback xmlns="">
          <p:sp>
            <p:nvSpPr>
              <p:cNvPr id="47" name="TextBox 46">
                <a:extLst>
                  <a:ext uri="{FF2B5EF4-FFF2-40B4-BE49-F238E27FC236}">
                    <a16:creationId xmlns:a16="http://schemas.microsoft.com/office/drawing/2014/main" id="{A3BCB7B5-0B3D-D340-B09A-91E78D3274D4}"/>
                  </a:ext>
                </a:extLst>
              </p:cNvPr>
              <p:cNvSpPr txBox="1">
                <a:spLocks noRot="1" noChangeAspect="1" noMove="1" noResize="1" noEditPoints="1" noAdjustHandles="1" noChangeArrowheads="1" noChangeShapeType="1" noTextEdit="1"/>
              </p:cNvSpPr>
              <p:nvPr/>
            </p:nvSpPr>
            <p:spPr>
              <a:xfrm>
                <a:off x="6868403" y="2810167"/>
                <a:ext cx="4436745" cy="307777"/>
              </a:xfrm>
              <a:prstGeom prst="rect">
                <a:avLst/>
              </a:prstGeom>
              <a:blipFill>
                <a:blip r:embed="rId25"/>
                <a:stretch>
                  <a:fillRect t="-4000" b="-16000"/>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23E10101-CC9F-EF6D-2755-B319D6D4771F}"/>
              </a:ext>
            </a:extLst>
          </p:cNvPr>
          <p:cNvGrpSpPr/>
          <p:nvPr/>
        </p:nvGrpSpPr>
        <p:grpSpPr>
          <a:xfrm>
            <a:off x="6935888" y="3136596"/>
            <a:ext cx="1274035" cy="343748"/>
            <a:chOff x="4159202" y="2617834"/>
            <a:chExt cx="1274035" cy="343748"/>
          </a:xfrm>
        </p:grpSpPr>
        <p:cxnSp>
          <p:nvCxnSpPr>
            <p:cNvPr id="58" name="Straight Arrow Connector 57">
              <a:extLst>
                <a:ext uri="{FF2B5EF4-FFF2-40B4-BE49-F238E27FC236}">
                  <a16:creationId xmlns:a16="http://schemas.microsoft.com/office/drawing/2014/main" id="{360EE64C-6ECD-0DC2-B297-FD9671F2B047}"/>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DBF4AEA-76B1-AEAF-C68C-2D9E1FDF914E}"/>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𝑔𝑖𝑑</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𝑝𝑐</m:t>
                        </m:r>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b="0" i="1" smtClean="0">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PAKE</m:t>
                            </m:r>
                          </m:sub>
                        </m:sSub>
                        <m:r>
                          <a:rPr lang="en-U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59" name="TextBox 58">
                  <a:extLst>
                    <a:ext uri="{FF2B5EF4-FFF2-40B4-BE49-F238E27FC236}">
                      <a16:creationId xmlns:a16="http://schemas.microsoft.com/office/drawing/2014/main" id="{5DBF4AEA-76B1-AEAF-C68C-2D9E1FDF914E}"/>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6"/>
                  <a:stretch>
                    <a:fillRect r="-36634"/>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55E0CDF8-A66A-E528-455C-425903FFC636}"/>
              </a:ext>
            </a:extLst>
          </p:cNvPr>
          <p:cNvGrpSpPr/>
          <p:nvPr/>
        </p:nvGrpSpPr>
        <p:grpSpPr>
          <a:xfrm>
            <a:off x="3788870" y="3530214"/>
            <a:ext cx="1456502" cy="346890"/>
            <a:chOff x="3976735" y="2617834"/>
            <a:chExt cx="1456502" cy="346890"/>
          </a:xfrm>
        </p:grpSpPr>
        <p:cxnSp>
          <p:nvCxnSpPr>
            <p:cNvPr id="61" name="Straight Arrow Connector 60">
              <a:extLst>
                <a:ext uri="{FF2B5EF4-FFF2-40B4-BE49-F238E27FC236}">
                  <a16:creationId xmlns:a16="http://schemas.microsoft.com/office/drawing/2014/main" id="{CEC5B63E-EA35-CC7A-CEFB-34472624CC72}"/>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9C0D07AC-2739-AB59-D931-C5ED40DB2113}"/>
                    </a:ext>
                  </a:extLst>
                </p:cNvPr>
                <p:cNvSpPr txBox="1"/>
                <p:nvPr/>
              </p:nvSpPr>
              <p:spPr>
                <a:xfrm>
                  <a:off x="3976735"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PAKE</m:t>
                            </m:r>
                          </m:sub>
                        </m:sSub>
                      </m:oMath>
                    </m:oMathPara>
                  </a14:m>
                  <a:endParaRPr lang="en-US" sz="1400" dirty="0">
                    <a:solidFill>
                      <a:schemeClr val="tx1"/>
                    </a:solidFill>
                  </a:endParaRPr>
                </a:p>
              </p:txBody>
            </p:sp>
          </mc:Choice>
          <mc:Fallback xmlns="">
            <p:sp>
              <p:nvSpPr>
                <p:cNvPr id="62" name="TextBox 61">
                  <a:extLst>
                    <a:ext uri="{FF2B5EF4-FFF2-40B4-BE49-F238E27FC236}">
                      <a16:creationId xmlns:a16="http://schemas.microsoft.com/office/drawing/2014/main" id="{9C0D07AC-2739-AB59-D931-C5ED40DB2113}"/>
                    </a:ext>
                  </a:extLst>
                </p:cNvPr>
                <p:cNvSpPr txBox="1">
                  <a:spLocks noRot="1" noChangeAspect="1" noMove="1" noResize="1" noEditPoints="1" noAdjustHandles="1" noChangeArrowheads="1" noChangeShapeType="1" noTextEdit="1"/>
                </p:cNvSpPr>
                <p:nvPr/>
              </p:nvSpPr>
              <p:spPr>
                <a:xfrm>
                  <a:off x="3976735" y="2617834"/>
                  <a:ext cx="1271015" cy="346890"/>
                </a:xfrm>
                <a:prstGeom prst="rect">
                  <a:avLst/>
                </a:prstGeom>
                <a:blipFill>
                  <a:blip r:embed="rId27"/>
                  <a:stretch>
                    <a:fillRect r="-32673"/>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5E563F20-CD91-AB88-B09D-2A2ED10F2CB5}"/>
              </a:ext>
            </a:extLst>
          </p:cNvPr>
          <p:cNvGrpSpPr/>
          <p:nvPr/>
        </p:nvGrpSpPr>
        <p:grpSpPr>
          <a:xfrm>
            <a:off x="6932868" y="3533079"/>
            <a:ext cx="1274035" cy="347980"/>
            <a:chOff x="4159202" y="2617834"/>
            <a:chExt cx="1274035" cy="347980"/>
          </a:xfrm>
        </p:grpSpPr>
        <p:cxnSp>
          <p:nvCxnSpPr>
            <p:cNvPr id="71" name="Straight Arrow Connector 70">
              <a:extLst>
                <a:ext uri="{FF2B5EF4-FFF2-40B4-BE49-F238E27FC236}">
                  <a16:creationId xmlns:a16="http://schemas.microsoft.com/office/drawing/2014/main" id="{AE481B4A-0345-CA9C-20A6-09BE6234BC12}"/>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BDE6237-294D-8B4F-ADC2-59D14CE8593B}"/>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9BDE6237-294D-8B4F-ADC2-59D14CE8593B}"/>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901C90C-5584-855A-2119-A10E40DFF69C}"/>
                  </a:ext>
                </a:extLst>
              </p:cNvPr>
              <p:cNvSpPr txBox="1"/>
              <p:nvPr/>
            </p:nvSpPr>
            <p:spPr>
              <a:xfrm>
                <a:off x="1838039" y="5285129"/>
                <a:ext cx="3546550" cy="814838"/>
              </a:xfrm>
              <a:prstGeom prst="rect">
                <a:avLst/>
              </a:prstGeom>
              <a:noFill/>
            </p:spPr>
            <p:txBody>
              <a:bodyPr wrap="square" rtlCol="0">
                <a:spAutoFit/>
              </a:bodyPr>
              <a:lstStyle/>
              <a:p>
                <a:r>
                  <a:rPr lang="en-US" sz="1400" dirty="0">
                    <a:solidFill>
                      <a:schemeClr val="tx1"/>
                    </a:solidFill>
                    <a:latin typeface="Montserrat" pitchFamily="2" charset="77"/>
                  </a:rPr>
                  <a:t>sample new group key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a:p>
                <a:r>
                  <a:rPr lang="en-US" sz="1400" dirty="0">
                    <a:solidFill>
                      <a:schemeClr val="tx1"/>
                    </a:solidFill>
                    <a:latin typeface="Montserrat" pitchFamily="2" charset="77"/>
                  </a:rPr>
                  <a:t>encrypt </a:t>
                </a:r>
                <a14:m>
                  <m:oMath xmlns:m="http://schemas.openxmlformats.org/officeDocument/2006/math">
                    <m:r>
                      <a:rPr lang="en-US" sz="1400" i="1">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𝑐</m:t>
                    </m:r>
                  </m:oMath>
                </a14:m>
                <a:endParaRPr lang="en-US" sz="1400" dirty="0">
                  <a:solidFill>
                    <a:schemeClr val="tx1"/>
                  </a:solidFill>
                  <a:latin typeface="Montserrat" pitchFamily="2" charset="77"/>
                </a:endParaRPr>
              </a:p>
              <a:p>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PP</m:t>
                        </m:r>
                      </m:sub>
                    </m:sSub>
                    <m:r>
                      <a:rPr lang="en-US" sz="1400" i="1">
                        <a:solidFill>
                          <a:schemeClr val="tx1"/>
                        </a:solidFill>
                        <a:latin typeface="Cambria Math" panose="02040503050406030204" pitchFamily="18" charset="0"/>
                      </a:rPr>
                      <m:t>←</m:t>
                    </m:r>
                    <m:r>
                      <m:rPr>
                        <m:sty m:val="p"/>
                      </m:rPr>
                      <a:rPr lang="en-US" sz="1400">
                        <a:solidFill>
                          <a:schemeClr val="tx1"/>
                        </a:solidFill>
                        <a:latin typeface="Cambria Math" panose="02040503050406030204" pitchFamily="18" charset="0"/>
                      </a:rPr>
                      <m:t>Enc</m:t>
                    </m:r>
                    <m:r>
                      <a:rPr lang="en-US" sz="140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𝑘</m:t>
                        </m:r>
                      </m:e>
                      <m:sub>
                        <m:r>
                          <a:rPr lang="en-US" sz="1400" i="1">
                            <a:solidFill>
                              <a:schemeClr val="tx1"/>
                            </a:solidFill>
                            <a:latin typeface="Cambria Math" panose="02040503050406030204" pitchFamily="18" charset="0"/>
                          </a:rPr>
                          <m:t>𝐴</m:t>
                        </m:r>
                      </m:sub>
                    </m:sSub>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𝑛</m:t>
                    </m:r>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𝐴</m:t>
                        </m:r>
                      </m:sup>
                    </m:sSubSup>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𝑐</m:t>
                    </m:r>
                    <m:r>
                      <a:rPr lang="en-US" sz="1400" i="1">
                        <a:solidFill>
                          <a:schemeClr val="tx1"/>
                        </a:solidFill>
                        <a:latin typeface="Cambria Math" panose="02040503050406030204" pitchFamily="18" charset="0"/>
                      </a:rPr>
                      <m:t>)</m:t>
                    </m:r>
                  </m:oMath>
                </a14:m>
                <a:r>
                  <a:rPr lang="en-US" sz="1400" dirty="0">
                    <a:solidFill>
                      <a:schemeClr val="tx1"/>
                    </a:solidFill>
                    <a:latin typeface="Montserrat" pitchFamily="2" charset="77"/>
                  </a:rPr>
                  <a:t> </a:t>
                </a:r>
              </a:p>
            </p:txBody>
          </p:sp>
        </mc:Choice>
        <mc:Fallback xmlns="">
          <p:sp>
            <p:nvSpPr>
              <p:cNvPr id="76" name="TextBox 75">
                <a:extLst>
                  <a:ext uri="{FF2B5EF4-FFF2-40B4-BE49-F238E27FC236}">
                    <a16:creationId xmlns:a16="http://schemas.microsoft.com/office/drawing/2014/main" id="{9901C90C-5584-855A-2119-A10E40DFF69C}"/>
                  </a:ext>
                </a:extLst>
              </p:cNvPr>
              <p:cNvSpPr txBox="1">
                <a:spLocks noRot="1" noChangeAspect="1" noMove="1" noResize="1" noEditPoints="1" noAdjustHandles="1" noChangeArrowheads="1" noChangeShapeType="1" noTextEdit="1"/>
              </p:cNvSpPr>
              <p:nvPr/>
            </p:nvSpPr>
            <p:spPr>
              <a:xfrm>
                <a:off x="1838039" y="5285129"/>
                <a:ext cx="3546550" cy="814838"/>
              </a:xfrm>
              <a:prstGeom prst="rect">
                <a:avLst/>
              </a:prstGeom>
              <a:blipFill>
                <a:blip r:embed="rId29"/>
                <a:stretch>
                  <a:fillRect l="-357" t="-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41EAEE0-823D-E043-01DB-AB65B5C206E0}"/>
                  </a:ext>
                </a:extLst>
              </p:cNvPr>
              <p:cNvSpPr txBox="1"/>
              <p:nvPr/>
            </p:nvSpPr>
            <p:spPr>
              <a:xfrm>
                <a:off x="7198519" y="5321069"/>
                <a:ext cx="4106629" cy="815929"/>
              </a:xfrm>
              <a:prstGeom prst="rect">
                <a:avLst/>
              </a:prstGeom>
              <a:noFill/>
            </p:spPr>
            <p:txBody>
              <a:bodyPr wrap="square" rtlCol="0">
                <a:spAutoFit/>
              </a:bodyPr>
              <a:lstStyle/>
              <a:p>
                <a:pPr algn="r"/>
                <a:r>
                  <a:rPr lang="en-US" sz="1400" dirty="0">
                    <a:solidFill>
                      <a:schemeClr val="tx1"/>
                    </a:solidFill>
                    <a:latin typeface="Montserrat" pitchFamily="2" charset="77"/>
                  </a:rPr>
                  <a:t> </a:t>
                </a:r>
                <a14:m>
                  <m:oMath xmlns:m="http://schemas.openxmlformats.org/officeDocument/2006/math">
                    <m:r>
                      <a:rPr lang="en-US" sz="1400" i="1">
                        <a:solidFill>
                          <a:schemeClr val="tx1"/>
                        </a:solidFill>
                        <a:latin typeface="Cambria Math" panose="02040503050406030204" pitchFamily="18" charset="0"/>
                      </a:rPr>
                      <m:t>𝑐</m:t>
                    </m:r>
                    <m:r>
                      <a:rPr lang="en-US" sz="1400" i="1">
                        <a:solidFill>
                          <a:schemeClr val="tx1"/>
                        </a:solidFill>
                        <a:latin typeface="Cambria Math" panose="02040503050406030204" pitchFamily="18" charset="0"/>
                      </a:rPr>
                      <m:t>←</m:t>
                    </m:r>
                    <m:r>
                      <m:rPr>
                        <m:sty m:val="p"/>
                      </m:rPr>
                      <a:rPr lang="en-US" sz="1400">
                        <a:solidFill>
                          <a:schemeClr val="tx1"/>
                        </a:solidFill>
                        <a:latin typeface="Cambria Math" panose="02040503050406030204" pitchFamily="18" charset="0"/>
                      </a:rPr>
                      <m:t>Dec</m:t>
                    </m:r>
                    <m:r>
                      <a:rPr lang="en-US" sz="140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𝑘</m:t>
                        </m:r>
                      </m:e>
                      <m:sub>
                        <m:r>
                          <a:rPr lang="en-US" sz="1400" i="1">
                            <a:solidFill>
                              <a:schemeClr val="tx1"/>
                            </a:solidFill>
                            <a:latin typeface="Cambria Math" panose="02040503050406030204" pitchFamily="18" charset="0"/>
                          </a:rPr>
                          <m:t>𝐵</m:t>
                        </m:r>
                      </m:sub>
                    </m:sSub>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𝑛</m:t>
                    </m:r>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𝐴</m:t>
                        </m:r>
                      </m:sup>
                    </m:sSubSup>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m:rPr>
                            <m:sty m:val="p"/>
                          </m:rPr>
                          <a:rPr lang="en-US" sz="1400">
                            <a:solidFill>
                              <a:schemeClr val="tx1"/>
                            </a:solidFill>
                            <a:latin typeface="Cambria Math" panose="02040503050406030204" pitchFamily="18" charset="0"/>
                          </a:rPr>
                          <m:t>PP</m:t>
                        </m:r>
                      </m:sub>
                    </m:sSub>
                    <m:r>
                      <a:rPr lang="en-US" sz="1400" i="1">
                        <a:solidFill>
                          <a:schemeClr val="tx1"/>
                        </a:solidFill>
                        <a:latin typeface="Cambria Math" panose="02040503050406030204" pitchFamily="18" charset="0"/>
                      </a:rPr>
                      <m:t>)</m:t>
                    </m:r>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decrypt </a:t>
                </a:r>
                <a14:m>
                  <m:oMath xmlns:m="http://schemas.openxmlformats.org/officeDocument/2006/math">
                    <m:r>
                      <a:rPr lang="en-US" sz="1400" i="1">
                        <a:solidFill>
                          <a:schemeClr val="tx1"/>
                        </a:solidFill>
                        <a:latin typeface="Cambria Math" panose="02040503050406030204" pitchFamily="18" charset="0"/>
                      </a:rPr>
                      <m:t>𝑐</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𝐴</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update </a:t>
                </a:r>
                <a14:m>
                  <m:oMath xmlns:m="http://schemas.openxmlformats.org/officeDocument/2006/math">
                    <m:r>
                      <a:rPr lang="en-US" sz="1400" i="1">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a:t>
                </a:r>
              </a:p>
            </p:txBody>
          </p:sp>
        </mc:Choice>
        <mc:Fallback xmlns="">
          <p:sp>
            <p:nvSpPr>
              <p:cNvPr id="77" name="TextBox 76">
                <a:extLst>
                  <a:ext uri="{FF2B5EF4-FFF2-40B4-BE49-F238E27FC236}">
                    <a16:creationId xmlns:a16="http://schemas.microsoft.com/office/drawing/2014/main" id="{F41EAEE0-823D-E043-01DB-AB65B5C206E0}"/>
                  </a:ext>
                </a:extLst>
              </p:cNvPr>
              <p:cNvSpPr txBox="1">
                <a:spLocks noRot="1" noChangeAspect="1" noMove="1" noResize="1" noEditPoints="1" noAdjustHandles="1" noChangeArrowheads="1" noChangeShapeType="1" noTextEdit="1"/>
              </p:cNvSpPr>
              <p:nvPr/>
            </p:nvSpPr>
            <p:spPr>
              <a:xfrm>
                <a:off x="7198519" y="5321069"/>
                <a:ext cx="4106629" cy="815929"/>
              </a:xfrm>
              <a:prstGeom prst="rect">
                <a:avLst/>
              </a:prstGeom>
              <a:blipFill>
                <a:blip r:embed="rId30"/>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57BD67F-C64D-0312-89F4-CCA4E687182B}"/>
                  </a:ext>
                </a:extLst>
              </p:cNvPr>
              <p:cNvSpPr txBox="1"/>
              <p:nvPr/>
            </p:nvSpPr>
            <p:spPr>
              <a:xfrm>
                <a:off x="1838039" y="6354620"/>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1" name="TextBox 80">
                <a:extLst>
                  <a:ext uri="{FF2B5EF4-FFF2-40B4-BE49-F238E27FC236}">
                    <a16:creationId xmlns:a16="http://schemas.microsoft.com/office/drawing/2014/main" id="{657BD67F-C64D-0312-89F4-CCA4E687182B}"/>
                  </a:ext>
                </a:extLst>
              </p:cNvPr>
              <p:cNvSpPr txBox="1">
                <a:spLocks noRot="1" noChangeAspect="1" noMove="1" noResize="1" noEditPoints="1" noAdjustHandles="1" noChangeArrowheads="1" noChangeShapeType="1" noTextEdit="1"/>
              </p:cNvSpPr>
              <p:nvPr/>
            </p:nvSpPr>
            <p:spPr>
              <a:xfrm>
                <a:off x="1838039" y="6354620"/>
                <a:ext cx="3098428" cy="307777"/>
              </a:xfrm>
              <a:prstGeom prst="rect">
                <a:avLst/>
              </a:prstGeom>
              <a:blipFill>
                <a:blip r:embed="rId31"/>
                <a:stretch>
                  <a:fillRect l="-408" t="-40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4FBCFF5C-7D63-75AB-3847-A309DA47EA42}"/>
                  </a:ext>
                </a:extLst>
              </p:cNvPr>
              <p:cNvSpPr txBox="1"/>
              <p:nvPr/>
            </p:nvSpPr>
            <p:spPr>
              <a:xfrm>
                <a:off x="8094424" y="6354620"/>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5" name="TextBox 84">
                <a:extLst>
                  <a:ext uri="{FF2B5EF4-FFF2-40B4-BE49-F238E27FC236}">
                    <a16:creationId xmlns:a16="http://schemas.microsoft.com/office/drawing/2014/main" id="{4FBCFF5C-7D63-75AB-3847-A309DA47EA42}"/>
                  </a:ext>
                </a:extLst>
              </p:cNvPr>
              <p:cNvSpPr txBox="1">
                <a:spLocks noRot="1" noChangeAspect="1" noMove="1" noResize="1" noEditPoints="1" noAdjustHandles="1" noChangeArrowheads="1" noChangeShapeType="1" noTextEdit="1"/>
              </p:cNvSpPr>
              <p:nvPr/>
            </p:nvSpPr>
            <p:spPr>
              <a:xfrm>
                <a:off x="8094424" y="6354620"/>
                <a:ext cx="3210724" cy="307777"/>
              </a:xfrm>
              <a:prstGeom prst="rect">
                <a:avLst/>
              </a:prstGeom>
              <a:blipFill>
                <a:blip r:embed="rId32"/>
                <a:stretch>
                  <a:fillRect t="-4000" b="-16000"/>
                </a:stretch>
              </a:blipFill>
            </p:spPr>
            <p:txBody>
              <a:bodyPr/>
              <a:lstStyle/>
              <a:p>
                <a:r>
                  <a:rPr lang="en-US">
                    <a:noFill/>
                  </a:rPr>
                  <a:t> </a:t>
                </a:r>
              </a:p>
            </p:txBody>
          </p:sp>
        </mc:Fallback>
      </mc:AlternateContent>
      <p:pic>
        <p:nvPicPr>
          <p:cNvPr id="12" name="Picture 4" descr="American Friends of Tel Aviv University - YouTube">
            <a:extLst>
              <a:ext uri="{FF2B5EF4-FFF2-40B4-BE49-F238E27FC236}">
                <a16:creationId xmlns:a16="http://schemas.microsoft.com/office/drawing/2014/main" id="{4782B4FD-046F-D623-3E0B-1CA5D89AB9B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667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D471-3BF9-CC08-C60D-4595A23E576D}"/>
              </a:ext>
            </a:extLst>
          </p:cNvPr>
          <p:cNvSpPr>
            <a:spLocks noGrp="1"/>
          </p:cNvSpPr>
          <p:nvPr>
            <p:ph type="title"/>
          </p:nvPr>
        </p:nvSpPr>
        <p:spPr>
          <a:xfrm>
            <a:off x="1869440" y="180000"/>
            <a:ext cx="9303384" cy="540000"/>
          </a:xfrm>
        </p:spPr>
        <p:txBody>
          <a:bodyPr>
            <a:normAutofit/>
          </a:bodyPr>
          <a:lstStyle/>
          <a:p>
            <a:r>
              <a:rPr lang="en-US" dirty="0"/>
              <a:t>Covid-19 Pandemic Has Changed Our Lives</a:t>
            </a:r>
          </a:p>
        </p:txBody>
      </p:sp>
      <p:sp>
        <p:nvSpPr>
          <p:cNvPr id="4" name="Slide Number Placeholder 3">
            <a:extLst>
              <a:ext uri="{FF2B5EF4-FFF2-40B4-BE49-F238E27FC236}">
                <a16:creationId xmlns:a16="http://schemas.microsoft.com/office/drawing/2014/main" id="{E56FF7D3-474D-56F5-B28C-88A6638F92CB}"/>
              </a:ext>
            </a:extLst>
          </p:cNvPr>
          <p:cNvSpPr>
            <a:spLocks noGrp="1"/>
          </p:cNvSpPr>
          <p:nvPr>
            <p:ph type="sldNum" sz="quarter" idx="11"/>
          </p:nvPr>
        </p:nvSpPr>
        <p:spPr/>
        <p:txBody>
          <a:bodyPr/>
          <a:lstStyle/>
          <a:p>
            <a:fld id="{52689698-0BB7-BE4D-A8C0-0C9B085F3959}" type="slidenum">
              <a:rPr lang="de-DE" smtClean="0"/>
              <a:pPr/>
              <a:t>61</a:t>
            </a:fld>
            <a:endParaRPr lang="de-DE" dirty="0"/>
          </a:p>
        </p:txBody>
      </p:sp>
      <p:pic>
        <p:nvPicPr>
          <p:cNvPr id="6" name="Picture 5">
            <a:extLst>
              <a:ext uri="{FF2B5EF4-FFF2-40B4-BE49-F238E27FC236}">
                <a16:creationId xmlns:a16="http://schemas.microsoft.com/office/drawing/2014/main" id="{A530ABBC-988C-5DF6-04BD-A4FA6030A329}"/>
              </a:ext>
            </a:extLst>
          </p:cNvPr>
          <p:cNvPicPr>
            <a:picLocks noChangeAspect="1"/>
          </p:cNvPicPr>
          <p:nvPr/>
        </p:nvPicPr>
        <p:blipFill>
          <a:blip r:embed="rId3"/>
          <a:stretch>
            <a:fillRect/>
          </a:stretch>
        </p:blipFill>
        <p:spPr>
          <a:xfrm>
            <a:off x="454007" y="935559"/>
            <a:ext cx="7404456" cy="3404294"/>
          </a:xfrm>
          <a:prstGeom prst="rect">
            <a:avLst/>
          </a:prstGeom>
          <a:effectLst>
            <a:glow rad="101600">
              <a:schemeClr val="accent2">
                <a:satMod val="175000"/>
                <a:alpha val="40000"/>
              </a:schemeClr>
            </a:glow>
          </a:effectLst>
        </p:spPr>
      </p:pic>
      <p:pic>
        <p:nvPicPr>
          <p:cNvPr id="7" name="Picture 6">
            <a:extLst>
              <a:ext uri="{FF2B5EF4-FFF2-40B4-BE49-F238E27FC236}">
                <a16:creationId xmlns:a16="http://schemas.microsoft.com/office/drawing/2014/main" id="{BB147DD5-0F6B-10D2-DED4-5AB135437D8C}"/>
              </a:ext>
            </a:extLst>
          </p:cNvPr>
          <p:cNvPicPr>
            <a:picLocks noChangeAspect="1"/>
          </p:cNvPicPr>
          <p:nvPr/>
        </p:nvPicPr>
        <p:blipFill>
          <a:blip r:embed="rId4"/>
          <a:stretch>
            <a:fillRect/>
          </a:stretch>
        </p:blipFill>
        <p:spPr>
          <a:xfrm>
            <a:off x="5037432" y="2637706"/>
            <a:ext cx="6874181" cy="3905383"/>
          </a:xfrm>
          <a:prstGeom prst="rect">
            <a:avLst/>
          </a:prstGeom>
          <a:effectLst>
            <a:glow rad="101600">
              <a:schemeClr val="accent2">
                <a:satMod val="175000"/>
                <a:alpha val="40000"/>
              </a:schemeClr>
            </a:glow>
          </a:effectLst>
        </p:spPr>
      </p:pic>
      <p:pic>
        <p:nvPicPr>
          <p:cNvPr id="4100" name="Picture 4" descr="American Friends of Tel Aviv University - YouTube">
            <a:extLst>
              <a:ext uri="{FF2B5EF4-FFF2-40B4-BE49-F238E27FC236}">
                <a16:creationId xmlns:a16="http://schemas.microsoft.com/office/drawing/2014/main" id="{563AB76D-2FDB-E2EA-46BF-329E60A86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A0C112-FBB3-D775-5A9A-24BA6D6D4E99}"/>
              </a:ext>
            </a:extLst>
          </p:cNvPr>
          <p:cNvSpPr txBox="1"/>
          <p:nvPr/>
        </p:nvSpPr>
        <p:spPr>
          <a:xfrm>
            <a:off x="1022352" y="6047758"/>
            <a:ext cx="3545330" cy="738664"/>
          </a:xfrm>
          <a:prstGeom prst="rect">
            <a:avLst/>
          </a:prstGeom>
          <a:noFill/>
        </p:spPr>
        <p:txBody>
          <a:bodyPr wrap="none" rtlCol="0">
            <a:spAutoFit/>
          </a:bodyPr>
          <a:lstStyle/>
          <a:p>
            <a:r>
              <a:rPr lang="en-US" sz="1400" dirty="0"/>
              <a:t>Figure Sources</a:t>
            </a:r>
          </a:p>
          <a:p>
            <a:r>
              <a:rPr lang="en-US" sz="1400" dirty="0"/>
              <a:t>Left: WHO Coronavirus (COVID-19) Dashboard</a:t>
            </a:r>
          </a:p>
          <a:p>
            <a:r>
              <a:rPr lang="en-US" sz="1400" dirty="0"/>
              <a:t>Right: IAB-Forum</a:t>
            </a:r>
          </a:p>
        </p:txBody>
      </p:sp>
    </p:spTree>
    <p:extLst>
      <p:ext uri="{BB962C8B-B14F-4D97-AF65-F5344CB8AC3E}">
        <p14:creationId xmlns:p14="http://schemas.microsoft.com/office/powerpoint/2010/main" val="2073446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62</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1"/>
            <a:r>
              <a:rPr lang="en-US" dirty="0"/>
              <a:t>Zoom realizes a trusted PKI by:</a:t>
            </a:r>
          </a:p>
          <a:p>
            <a:pPr lvl="2">
              <a:buFont typeface="Wingdings" pitchFamily="2" charset="2"/>
              <a:buChar char="Ø"/>
            </a:pPr>
            <a:r>
              <a:rPr lang="en-US" dirty="0"/>
              <a:t>(Still) developing </a:t>
            </a:r>
            <a:r>
              <a:rPr lang="en-US" i="1" u="sng" dirty="0"/>
              <a:t>Zoom Transparency Tree (ZTT)</a:t>
            </a:r>
            <a:r>
              <a:rPr lang="en-US" dirty="0"/>
              <a:t> for honest key distribution</a:t>
            </a:r>
          </a:p>
          <a:p>
            <a:pPr lvl="2">
              <a:buFont typeface="Wingdings" pitchFamily="2" charset="2"/>
              <a:buChar char="Ø"/>
            </a:pPr>
            <a:r>
              <a:rPr lang="en-US" dirty="0">
                <a:solidFill>
                  <a:schemeClr val="bg1"/>
                </a:solidFill>
              </a:rPr>
              <a:t>(Now) suggesting every group member to read a key-related security code</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F2B1916-69AB-0E93-895A-6B0B20EA0B6B}"/>
              </a:ext>
            </a:extLst>
          </p:cNvPr>
          <p:cNvGrpSpPr/>
          <p:nvPr/>
        </p:nvGrpSpPr>
        <p:grpSpPr>
          <a:xfrm>
            <a:off x="2534669" y="3648773"/>
            <a:ext cx="7122661" cy="3069443"/>
            <a:chOff x="2534669" y="3761663"/>
            <a:chExt cx="7122661" cy="3069443"/>
          </a:xfrm>
        </p:grpSpPr>
        <p:grpSp>
          <p:nvGrpSpPr>
            <p:cNvPr id="9" name="Group 8">
              <a:extLst>
                <a:ext uri="{FF2B5EF4-FFF2-40B4-BE49-F238E27FC236}">
                  <a16:creationId xmlns:a16="http://schemas.microsoft.com/office/drawing/2014/main" id="{2B13E572-720A-908D-FE30-0020354D8A01}"/>
                </a:ext>
              </a:extLst>
            </p:cNvPr>
            <p:cNvGrpSpPr/>
            <p:nvPr/>
          </p:nvGrpSpPr>
          <p:grpSpPr>
            <a:xfrm>
              <a:off x="2534669" y="4385090"/>
              <a:ext cx="7122661" cy="2446016"/>
              <a:chOff x="2431875" y="1804847"/>
              <a:chExt cx="7122661" cy="2446016"/>
            </a:xfrm>
          </p:grpSpPr>
          <p:grpSp>
            <p:nvGrpSpPr>
              <p:cNvPr id="11" name="Group 10">
                <a:extLst>
                  <a:ext uri="{FF2B5EF4-FFF2-40B4-BE49-F238E27FC236}">
                    <a16:creationId xmlns:a16="http://schemas.microsoft.com/office/drawing/2014/main" id="{CC9F4996-F760-C13C-5E2D-66497322A76E}"/>
                  </a:ext>
                </a:extLst>
              </p:cNvPr>
              <p:cNvGrpSpPr/>
              <p:nvPr/>
            </p:nvGrpSpPr>
            <p:grpSpPr>
              <a:xfrm>
                <a:off x="2431875" y="2701917"/>
                <a:ext cx="1136654" cy="1548946"/>
                <a:chOff x="3314821" y="2286268"/>
                <a:chExt cx="732826" cy="998640"/>
              </a:xfrm>
            </p:grpSpPr>
            <p:pic>
              <p:nvPicPr>
                <p:cNvPr id="47" name="Graphic 46" descr="Crown outline">
                  <a:extLst>
                    <a:ext uri="{FF2B5EF4-FFF2-40B4-BE49-F238E27FC236}">
                      <a16:creationId xmlns:a16="http://schemas.microsoft.com/office/drawing/2014/main" id="{B8A137FA-2ACF-C2E9-A3BE-2182AF043D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2734" y="2286268"/>
                  <a:ext cx="276999" cy="276999"/>
                </a:xfrm>
                <a:prstGeom prst="rect">
                  <a:avLst/>
                </a:prstGeom>
              </p:spPr>
            </p:pic>
            <p:pic>
              <p:nvPicPr>
                <p:cNvPr id="85" name="Graphic 84" descr="Female Profile outline">
                  <a:extLst>
                    <a:ext uri="{FF2B5EF4-FFF2-40B4-BE49-F238E27FC236}">
                      <a16:creationId xmlns:a16="http://schemas.microsoft.com/office/drawing/2014/main" id="{35F1E9B1-9279-46A9-0EA9-D447210E4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4821" y="2552082"/>
                  <a:ext cx="732826" cy="732826"/>
                </a:xfrm>
                <a:prstGeom prst="rect">
                  <a:avLst/>
                </a:prstGeom>
              </p:spPr>
            </p:pic>
          </p:grpSp>
          <p:grpSp>
            <p:nvGrpSpPr>
              <p:cNvPr id="12" name="Group 11">
                <a:extLst>
                  <a:ext uri="{FF2B5EF4-FFF2-40B4-BE49-F238E27FC236}">
                    <a16:creationId xmlns:a16="http://schemas.microsoft.com/office/drawing/2014/main" id="{AC6029D8-EF52-96AD-370D-7687DC631C6A}"/>
                  </a:ext>
                </a:extLst>
              </p:cNvPr>
              <p:cNvGrpSpPr/>
              <p:nvPr/>
            </p:nvGrpSpPr>
            <p:grpSpPr>
              <a:xfrm>
                <a:off x="7338807" y="2773852"/>
                <a:ext cx="2215729" cy="1477011"/>
                <a:chOff x="5858113" y="3033538"/>
                <a:chExt cx="2215729" cy="1477011"/>
              </a:xfrm>
            </p:grpSpPr>
            <p:grpSp>
              <p:nvGrpSpPr>
                <p:cNvPr id="31" name="Group 30">
                  <a:extLst>
                    <a:ext uri="{FF2B5EF4-FFF2-40B4-BE49-F238E27FC236}">
                      <a16:creationId xmlns:a16="http://schemas.microsoft.com/office/drawing/2014/main" id="{C48A4103-5D87-A18B-1FE3-EED9D62A36E0}"/>
                    </a:ext>
                  </a:extLst>
                </p:cNvPr>
                <p:cNvGrpSpPr/>
                <p:nvPr/>
              </p:nvGrpSpPr>
              <p:grpSpPr>
                <a:xfrm>
                  <a:off x="5858113" y="3033538"/>
                  <a:ext cx="2215729" cy="540000"/>
                  <a:chOff x="5867401" y="2815511"/>
                  <a:chExt cx="3110338" cy="758027"/>
                </a:xfrm>
              </p:grpSpPr>
              <p:pic>
                <p:nvPicPr>
                  <p:cNvPr id="42" name="Graphic 41" descr="Male profile outline">
                    <a:extLst>
                      <a:ext uri="{FF2B5EF4-FFF2-40B4-BE49-F238E27FC236}">
                        <a16:creationId xmlns:a16="http://schemas.microsoft.com/office/drawing/2014/main" id="{54D9F2BC-B02C-F585-EDBB-574BA81CB7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43" name="Graphic 42" descr="Male profile outline">
                    <a:extLst>
                      <a:ext uri="{FF2B5EF4-FFF2-40B4-BE49-F238E27FC236}">
                        <a16:creationId xmlns:a16="http://schemas.microsoft.com/office/drawing/2014/main" id="{396C7BDD-4EB6-9F07-2C08-9AD19E35B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44" name="Graphic 43" descr="Male profile outline">
                    <a:extLst>
                      <a:ext uri="{FF2B5EF4-FFF2-40B4-BE49-F238E27FC236}">
                        <a16:creationId xmlns:a16="http://schemas.microsoft.com/office/drawing/2014/main" id="{0BF282CB-8F9D-C23D-86DA-87F37D639D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45" name="Graphic 44" descr="Male profile outline">
                    <a:extLst>
                      <a:ext uri="{FF2B5EF4-FFF2-40B4-BE49-F238E27FC236}">
                        <a16:creationId xmlns:a16="http://schemas.microsoft.com/office/drawing/2014/main" id="{CC70A332-AF4B-36AA-DF83-56A9BDC787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32" name="Group 31">
                  <a:extLst>
                    <a:ext uri="{FF2B5EF4-FFF2-40B4-BE49-F238E27FC236}">
                      <a16:creationId xmlns:a16="http://schemas.microsoft.com/office/drawing/2014/main" id="{8AFEDB9F-D466-7DC5-7DCF-4320308EE5E3}"/>
                    </a:ext>
                  </a:extLst>
                </p:cNvPr>
                <p:cNvGrpSpPr/>
                <p:nvPr/>
              </p:nvGrpSpPr>
              <p:grpSpPr>
                <a:xfrm>
                  <a:off x="5858113" y="3502043"/>
                  <a:ext cx="2215729" cy="540000"/>
                  <a:chOff x="5867401" y="2815511"/>
                  <a:chExt cx="3110338" cy="758027"/>
                </a:xfrm>
              </p:grpSpPr>
              <p:pic>
                <p:nvPicPr>
                  <p:cNvPr id="38" name="Graphic 37" descr="Male profile outline">
                    <a:extLst>
                      <a:ext uri="{FF2B5EF4-FFF2-40B4-BE49-F238E27FC236}">
                        <a16:creationId xmlns:a16="http://schemas.microsoft.com/office/drawing/2014/main" id="{1DFC5CE4-8D15-DBF3-6316-02DFE1257C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39" name="Graphic 38" descr="Male profile outline">
                    <a:extLst>
                      <a:ext uri="{FF2B5EF4-FFF2-40B4-BE49-F238E27FC236}">
                        <a16:creationId xmlns:a16="http://schemas.microsoft.com/office/drawing/2014/main" id="{53F86610-C1C8-79DF-BBB1-F690DD9E96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40" name="Graphic 39" descr="Male profile outline">
                    <a:extLst>
                      <a:ext uri="{FF2B5EF4-FFF2-40B4-BE49-F238E27FC236}">
                        <a16:creationId xmlns:a16="http://schemas.microsoft.com/office/drawing/2014/main" id="{91BC5171-41E5-57BD-55A3-3D69FEF5FB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41" name="Graphic 40" descr="Male profile outline">
                    <a:extLst>
                      <a:ext uri="{FF2B5EF4-FFF2-40B4-BE49-F238E27FC236}">
                        <a16:creationId xmlns:a16="http://schemas.microsoft.com/office/drawing/2014/main" id="{89C2B937-53F3-D672-D6B8-EEA51BE42F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33" name="Group 32">
                  <a:extLst>
                    <a:ext uri="{FF2B5EF4-FFF2-40B4-BE49-F238E27FC236}">
                      <a16:creationId xmlns:a16="http://schemas.microsoft.com/office/drawing/2014/main" id="{241D03DE-D6E9-16DA-4C84-BF45A0F882EA}"/>
                    </a:ext>
                  </a:extLst>
                </p:cNvPr>
                <p:cNvGrpSpPr/>
                <p:nvPr/>
              </p:nvGrpSpPr>
              <p:grpSpPr>
                <a:xfrm>
                  <a:off x="5858113" y="3970549"/>
                  <a:ext cx="2215729" cy="540000"/>
                  <a:chOff x="5867401" y="2815511"/>
                  <a:chExt cx="3110338" cy="758027"/>
                </a:xfrm>
              </p:grpSpPr>
              <p:pic>
                <p:nvPicPr>
                  <p:cNvPr id="34" name="Graphic 33" descr="Male profile outline">
                    <a:extLst>
                      <a:ext uri="{FF2B5EF4-FFF2-40B4-BE49-F238E27FC236}">
                        <a16:creationId xmlns:a16="http://schemas.microsoft.com/office/drawing/2014/main" id="{21F8B21E-6FB7-328A-8ECD-5ED778AE1B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35" name="Graphic 34" descr="Male profile outline">
                    <a:extLst>
                      <a:ext uri="{FF2B5EF4-FFF2-40B4-BE49-F238E27FC236}">
                        <a16:creationId xmlns:a16="http://schemas.microsoft.com/office/drawing/2014/main" id="{A3FC3EF6-AFD5-F294-7AA9-5EE4F050DE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36" name="Graphic 35" descr="Male profile outline">
                    <a:extLst>
                      <a:ext uri="{FF2B5EF4-FFF2-40B4-BE49-F238E27FC236}">
                        <a16:creationId xmlns:a16="http://schemas.microsoft.com/office/drawing/2014/main" id="{C1722181-13AC-BB9F-CB37-5AA03CABAB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37" name="Graphic 36" descr="Male profile outline">
                    <a:extLst>
                      <a:ext uri="{FF2B5EF4-FFF2-40B4-BE49-F238E27FC236}">
                        <a16:creationId xmlns:a16="http://schemas.microsoft.com/office/drawing/2014/main" id="{7F3BC0EA-76E7-CE8D-4117-2E58930D13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13" name="Group 12">
                <a:extLst>
                  <a:ext uri="{FF2B5EF4-FFF2-40B4-BE49-F238E27FC236}">
                    <a16:creationId xmlns:a16="http://schemas.microsoft.com/office/drawing/2014/main" id="{A330CF29-48BE-3C8A-70AA-8FBE6D5F9639}"/>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6516D43-1602-D055-A1CA-6ADB269ED188}"/>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0"/>
                      <a:stretch>
                        <a:fillRect t="-4000" b="-20000"/>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813E756C-C41E-1543-B24D-29CBD1018730}"/>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96E411F-F741-3013-274D-B6348EA26F8E}"/>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4DD50BC-0809-ED2E-40DB-03423959462E}"/>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27" name="TextBox 26">
                      <a:extLst>
                        <a:ext uri="{FF2B5EF4-FFF2-40B4-BE49-F238E27FC236}">
                          <a16:creationId xmlns:a16="http://schemas.microsoft.com/office/drawing/2014/main" id="{04DD50BC-0809-ED2E-40DB-03423959462E}"/>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1"/>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CEF57497-0E5F-D065-48C7-7431C5C99E39}"/>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772F968-C160-138A-5C57-6C90E4B7E308}"/>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C1EAAAB-92B1-C92C-4C8F-ADBC5E26F7AA}"/>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25" name="TextBox 24">
                      <a:extLst>
                        <a:ext uri="{FF2B5EF4-FFF2-40B4-BE49-F238E27FC236}">
                          <a16:creationId xmlns:a16="http://schemas.microsoft.com/office/drawing/2014/main" id="{6C1EAAAB-92B1-C92C-4C8F-ADBC5E26F7AA}"/>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2"/>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FCDC3522-9BAD-9F7F-61D5-F2B7822D3E8A}"/>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CA80221-F23E-4D70-42A8-6D9CD49C5344}"/>
                  </a:ext>
                </a:extLst>
              </p:cNvPr>
              <p:cNvGrpSpPr/>
              <p:nvPr/>
            </p:nvGrpSpPr>
            <p:grpSpPr>
              <a:xfrm>
                <a:off x="3765262" y="3505566"/>
                <a:ext cx="3044051" cy="307777"/>
                <a:chOff x="4137746" y="2617834"/>
                <a:chExt cx="885419" cy="307777"/>
              </a:xfrm>
            </p:grpSpPr>
            <p:sp>
              <p:nvSpPr>
                <p:cNvPr id="23" name="TextBox 22">
                  <a:extLst>
                    <a:ext uri="{FF2B5EF4-FFF2-40B4-BE49-F238E27FC236}">
                      <a16:creationId xmlns:a16="http://schemas.microsoft.com/office/drawing/2014/main" id="{B23A3E96-8B08-E16F-8335-5A8F5E17F0A1}"/>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24" name="Straight Arrow Connector 23">
                  <a:extLst>
                    <a:ext uri="{FF2B5EF4-FFF2-40B4-BE49-F238E27FC236}">
                      <a16:creationId xmlns:a16="http://schemas.microsoft.com/office/drawing/2014/main" id="{59E0D534-D913-2E77-469A-04C02D27F0ED}"/>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7F86E43-E452-9BC3-CFA3-3CA2DB830337}"/>
                  </a:ext>
                </a:extLst>
              </p:cNvPr>
              <p:cNvGrpSpPr/>
              <p:nvPr/>
            </p:nvGrpSpPr>
            <p:grpSpPr>
              <a:xfrm rot="1800000">
                <a:off x="6026140" y="1805705"/>
                <a:ext cx="1894852" cy="780782"/>
                <a:chOff x="4080692" y="2627549"/>
                <a:chExt cx="551153" cy="780782"/>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E30AF2B-16F4-278A-740E-5AD3BF306621}"/>
                        </a:ext>
                      </a:extLst>
                    </p:cNvPr>
                    <p:cNvSpPr txBox="1"/>
                    <p:nvPr/>
                  </p:nvSpPr>
                  <p:spPr>
                    <a:xfrm>
                      <a:off x="4080692" y="3030819"/>
                      <a:ext cx="551153" cy="307777"/>
                    </a:xfrm>
                    <a:prstGeom prst="rect">
                      <a:avLst/>
                    </a:prstGeom>
                    <a:noFill/>
                  </p:spPr>
                  <p:txBody>
                    <a:bodyPr wrap="square">
                      <a:spAutoFit/>
                    </a:bodyPr>
                    <a:lstStyle/>
                    <a:p>
                      <a:pPr algn="ctr"/>
                      <a:r>
                        <a:rPr lang="en-US" sz="1400" dirty="0">
                          <a:solidFill>
                            <a:srgbClr val="FF0000"/>
                          </a:solidFill>
                        </a:rPr>
                        <a:t>leader’s pk, if </a:t>
                      </a:r>
                      <a14:m>
                        <m:oMath xmlns:m="http://schemas.openxmlformats.org/officeDocument/2006/math">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21" name="TextBox 20">
                      <a:extLst>
                        <a:ext uri="{FF2B5EF4-FFF2-40B4-BE49-F238E27FC236}">
                          <a16:creationId xmlns:a16="http://schemas.microsoft.com/office/drawing/2014/main" id="{6E30AF2B-16F4-278A-740E-5AD3BF306621}"/>
                        </a:ext>
                      </a:extLst>
                    </p:cNvPr>
                    <p:cNvSpPr txBox="1">
                      <a:spLocks noRot="1" noChangeAspect="1" noMove="1" noResize="1" noEditPoints="1" noAdjustHandles="1" noChangeArrowheads="1" noChangeShapeType="1" noTextEdit="1"/>
                    </p:cNvSpPr>
                    <p:nvPr/>
                  </p:nvSpPr>
                  <p:spPr>
                    <a:xfrm>
                      <a:off x="4080692" y="3030819"/>
                      <a:ext cx="551153" cy="307777"/>
                    </a:xfrm>
                    <a:prstGeom prst="rect">
                      <a:avLst/>
                    </a:prstGeom>
                    <a:blipFill>
                      <a:blip r:embed="rId13"/>
                      <a:stretch>
                        <a:fillRect l="-699" b="-1031"/>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A4108485-939A-832A-3421-FFB31A479036}"/>
                    </a:ext>
                  </a:extLst>
                </p:cNvPr>
                <p:cNvCxnSpPr>
                  <a:cxnSpLocks/>
                </p:cNvCxnSpPr>
                <p:nvPr/>
              </p:nvCxnSpPr>
              <p:spPr>
                <a:xfrm rot="19800000">
                  <a:off x="4166036" y="2627549"/>
                  <a:ext cx="393358" cy="780782"/>
                </a:xfrm>
                <a:prstGeom prst="straightConnector1">
                  <a:avLst/>
                </a:prstGeom>
                <a:ln w="127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FA71BCB-600B-ACAA-4716-218BF7F4D855}"/>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55B683-E767-EC40-5767-B7632B89A07A}"/>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9" name="TextBox 18">
                      <a:extLst>
                        <a:ext uri="{FF2B5EF4-FFF2-40B4-BE49-F238E27FC236}">
                          <a16:creationId xmlns:a16="http://schemas.microsoft.com/office/drawing/2014/main" id="{CF55B683-E767-EC40-5767-B7632B89A07A}"/>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4"/>
                      <a:stretch>
                        <a:fillRect t="-2020"/>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08DCA0ED-53AF-6906-20EB-4E91A53CF2C4}"/>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10" name="Graphic 9" descr="Devil face with solid fill with solid fill">
              <a:extLst>
                <a:ext uri="{FF2B5EF4-FFF2-40B4-BE49-F238E27FC236}">
                  <a16:creationId xmlns:a16="http://schemas.microsoft.com/office/drawing/2014/main" id="{9868574F-548E-D90C-5929-3AF57F67FE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9442" y="3761663"/>
              <a:ext cx="889696" cy="889696"/>
            </a:xfrm>
            <a:prstGeom prst="rect">
              <a:avLst/>
            </a:prstGeom>
          </p:spPr>
        </p:pic>
      </p:grpSp>
    </p:spTree>
    <p:extLst>
      <p:ext uri="{BB962C8B-B14F-4D97-AF65-F5344CB8AC3E}">
        <p14:creationId xmlns:p14="http://schemas.microsoft.com/office/powerpoint/2010/main" val="3128465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63</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1"/>
            <a:r>
              <a:rPr lang="en-US" dirty="0"/>
              <a:t>Zoom realizes a trusted PKI by:</a:t>
            </a:r>
          </a:p>
          <a:p>
            <a:pPr lvl="2">
              <a:buFont typeface="Wingdings" pitchFamily="2" charset="2"/>
              <a:buChar char="Ø"/>
            </a:pPr>
            <a:r>
              <a:rPr lang="en-US" dirty="0"/>
              <a:t>(Still) developing </a:t>
            </a:r>
            <a:r>
              <a:rPr lang="en-US" i="1" u="sng" dirty="0"/>
              <a:t>Zoom Transparency Tree (ZTT)</a:t>
            </a:r>
            <a:r>
              <a:rPr lang="en-US" dirty="0"/>
              <a:t> for honest key distribution</a:t>
            </a:r>
          </a:p>
          <a:p>
            <a:pPr lvl="2">
              <a:buFont typeface="Wingdings" pitchFamily="2" charset="2"/>
              <a:buChar char="Ø"/>
            </a:pPr>
            <a:r>
              <a:rPr lang="en-US" dirty="0"/>
              <a:t>(Now) suggesting every group member to read a key-related security code</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9AB2D61-56B6-4FBD-685E-BB93DB8382B4}"/>
              </a:ext>
            </a:extLst>
          </p:cNvPr>
          <p:cNvGrpSpPr/>
          <p:nvPr/>
        </p:nvGrpSpPr>
        <p:grpSpPr>
          <a:xfrm>
            <a:off x="2534669" y="3648773"/>
            <a:ext cx="7122661" cy="3069443"/>
            <a:chOff x="2534669" y="3648773"/>
            <a:chExt cx="7122661" cy="3069443"/>
          </a:xfrm>
        </p:grpSpPr>
        <p:pic>
          <p:nvPicPr>
            <p:cNvPr id="11" name="Graphic 10" descr="Devil face with solid fill with solid fill">
              <a:extLst>
                <a:ext uri="{FF2B5EF4-FFF2-40B4-BE49-F238E27FC236}">
                  <a16:creationId xmlns:a16="http://schemas.microsoft.com/office/drawing/2014/main" id="{D00BC120-FD06-F5F8-2FF5-144AC1B5D2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32" y="5794652"/>
              <a:ext cx="429293" cy="429293"/>
            </a:xfrm>
            <a:prstGeom prst="rect">
              <a:avLst/>
            </a:prstGeom>
          </p:spPr>
        </p:pic>
        <p:grpSp>
          <p:nvGrpSpPr>
            <p:cNvPr id="12" name="Group 11">
              <a:extLst>
                <a:ext uri="{FF2B5EF4-FFF2-40B4-BE49-F238E27FC236}">
                  <a16:creationId xmlns:a16="http://schemas.microsoft.com/office/drawing/2014/main" id="{2F826523-300E-E901-D740-D7D0C90E30AD}"/>
                </a:ext>
              </a:extLst>
            </p:cNvPr>
            <p:cNvGrpSpPr/>
            <p:nvPr/>
          </p:nvGrpSpPr>
          <p:grpSpPr>
            <a:xfrm>
              <a:off x="2534669" y="3648773"/>
              <a:ext cx="7122661" cy="3069443"/>
              <a:chOff x="2534669" y="3761663"/>
              <a:chExt cx="7122661" cy="3069443"/>
            </a:xfrm>
          </p:grpSpPr>
          <p:grpSp>
            <p:nvGrpSpPr>
              <p:cNvPr id="13" name="Group 12">
                <a:extLst>
                  <a:ext uri="{FF2B5EF4-FFF2-40B4-BE49-F238E27FC236}">
                    <a16:creationId xmlns:a16="http://schemas.microsoft.com/office/drawing/2014/main" id="{690435B9-AB8C-61C1-198E-7935A72FDA51}"/>
                  </a:ext>
                </a:extLst>
              </p:cNvPr>
              <p:cNvGrpSpPr/>
              <p:nvPr/>
            </p:nvGrpSpPr>
            <p:grpSpPr>
              <a:xfrm>
                <a:off x="2534669" y="4385090"/>
                <a:ext cx="7122661" cy="2446016"/>
                <a:chOff x="2431875" y="1804847"/>
                <a:chExt cx="7122661" cy="2446016"/>
              </a:xfrm>
            </p:grpSpPr>
            <p:grpSp>
              <p:nvGrpSpPr>
                <p:cNvPr id="15" name="Group 14">
                  <a:extLst>
                    <a:ext uri="{FF2B5EF4-FFF2-40B4-BE49-F238E27FC236}">
                      <a16:creationId xmlns:a16="http://schemas.microsoft.com/office/drawing/2014/main" id="{2874CE93-8A20-1ADA-1579-DA4A9CFC61BB}"/>
                    </a:ext>
                  </a:extLst>
                </p:cNvPr>
                <p:cNvGrpSpPr/>
                <p:nvPr/>
              </p:nvGrpSpPr>
              <p:grpSpPr>
                <a:xfrm>
                  <a:off x="2431875" y="2701917"/>
                  <a:ext cx="1136654" cy="1548946"/>
                  <a:chOff x="3314821" y="2286268"/>
                  <a:chExt cx="732826" cy="998640"/>
                </a:xfrm>
              </p:grpSpPr>
              <p:pic>
                <p:nvPicPr>
                  <p:cNvPr id="86" name="Graphic 85" descr="Crown outline">
                    <a:extLst>
                      <a:ext uri="{FF2B5EF4-FFF2-40B4-BE49-F238E27FC236}">
                        <a16:creationId xmlns:a16="http://schemas.microsoft.com/office/drawing/2014/main" id="{24CA0FB0-EB1D-1A0F-CE8F-D1FD04A6F4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2734" y="2286268"/>
                    <a:ext cx="276999" cy="276999"/>
                  </a:xfrm>
                  <a:prstGeom prst="rect">
                    <a:avLst/>
                  </a:prstGeom>
                </p:spPr>
              </p:pic>
              <p:pic>
                <p:nvPicPr>
                  <p:cNvPr id="87" name="Graphic 86" descr="Female Profile outline">
                    <a:extLst>
                      <a:ext uri="{FF2B5EF4-FFF2-40B4-BE49-F238E27FC236}">
                        <a16:creationId xmlns:a16="http://schemas.microsoft.com/office/drawing/2014/main" id="{226CC1AA-228E-10D5-BC68-04A1BEDDD2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4821" y="2552082"/>
                    <a:ext cx="732826" cy="732826"/>
                  </a:xfrm>
                  <a:prstGeom prst="rect">
                    <a:avLst/>
                  </a:prstGeom>
                </p:spPr>
              </p:pic>
            </p:grpSp>
            <p:grpSp>
              <p:nvGrpSpPr>
                <p:cNvPr id="16" name="Group 15">
                  <a:extLst>
                    <a:ext uri="{FF2B5EF4-FFF2-40B4-BE49-F238E27FC236}">
                      <a16:creationId xmlns:a16="http://schemas.microsoft.com/office/drawing/2014/main" id="{34057A38-1994-2EAD-15C0-C7B6105E79F6}"/>
                    </a:ext>
                  </a:extLst>
                </p:cNvPr>
                <p:cNvGrpSpPr/>
                <p:nvPr/>
              </p:nvGrpSpPr>
              <p:grpSpPr>
                <a:xfrm>
                  <a:off x="7338807" y="2773852"/>
                  <a:ext cx="2215729" cy="1477011"/>
                  <a:chOff x="5858113" y="3033538"/>
                  <a:chExt cx="2215729" cy="1477011"/>
                </a:xfrm>
              </p:grpSpPr>
              <p:grpSp>
                <p:nvGrpSpPr>
                  <p:cNvPr id="35" name="Group 34">
                    <a:extLst>
                      <a:ext uri="{FF2B5EF4-FFF2-40B4-BE49-F238E27FC236}">
                        <a16:creationId xmlns:a16="http://schemas.microsoft.com/office/drawing/2014/main" id="{387BB89A-B32D-6A8D-487E-04388D135E5D}"/>
                      </a:ext>
                    </a:extLst>
                  </p:cNvPr>
                  <p:cNvGrpSpPr/>
                  <p:nvPr/>
                </p:nvGrpSpPr>
                <p:grpSpPr>
                  <a:xfrm>
                    <a:off x="5858113" y="3033538"/>
                    <a:ext cx="2215729" cy="540000"/>
                    <a:chOff x="5867401" y="2815511"/>
                    <a:chExt cx="3110338" cy="758027"/>
                  </a:xfrm>
                </p:grpSpPr>
                <p:pic>
                  <p:nvPicPr>
                    <p:cNvPr id="45" name="Graphic 44" descr="Male profile outline">
                      <a:extLst>
                        <a:ext uri="{FF2B5EF4-FFF2-40B4-BE49-F238E27FC236}">
                          <a16:creationId xmlns:a16="http://schemas.microsoft.com/office/drawing/2014/main" id="{29A97BEE-5CF4-01D9-A614-3768462A46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7401" y="2815511"/>
                      <a:ext cx="758027" cy="758027"/>
                    </a:xfrm>
                    <a:prstGeom prst="rect">
                      <a:avLst/>
                    </a:prstGeom>
                  </p:spPr>
                </p:pic>
                <p:pic>
                  <p:nvPicPr>
                    <p:cNvPr id="47" name="Graphic 46" descr="Male profile outline">
                      <a:extLst>
                        <a:ext uri="{FF2B5EF4-FFF2-40B4-BE49-F238E27FC236}">
                          <a16:creationId xmlns:a16="http://schemas.microsoft.com/office/drawing/2014/main" id="{658140BD-B8EA-D0F1-1DFD-7D9B321D72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51505" y="2815511"/>
                      <a:ext cx="758027" cy="758027"/>
                    </a:xfrm>
                    <a:prstGeom prst="rect">
                      <a:avLst/>
                    </a:prstGeom>
                  </p:spPr>
                </p:pic>
                <p:pic>
                  <p:nvPicPr>
                    <p:cNvPr id="77" name="Graphic 76" descr="Male profile outline">
                      <a:extLst>
                        <a:ext uri="{FF2B5EF4-FFF2-40B4-BE49-F238E27FC236}">
                          <a16:creationId xmlns:a16="http://schemas.microsoft.com/office/drawing/2014/main" id="{4C63A832-2565-01CB-B5F0-B26939FFE9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5609" y="2815511"/>
                      <a:ext cx="758027" cy="758027"/>
                    </a:xfrm>
                    <a:prstGeom prst="rect">
                      <a:avLst/>
                    </a:prstGeom>
                  </p:spPr>
                </p:pic>
                <p:pic>
                  <p:nvPicPr>
                    <p:cNvPr id="85" name="Graphic 84" descr="Male profile outline">
                      <a:extLst>
                        <a:ext uri="{FF2B5EF4-FFF2-40B4-BE49-F238E27FC236}">
                          <a16:creationId xmlns:a16="http://schemas.microsoft.com/office/drawing/2014/main" id="{26CB6373-5C52-C002-0CC1-D4F0C13A64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19712" y="2815511"/>
                      <a:ext cx="758027" cy="758027"/>
                    </a:xfrm>
                    <a:prstGeom prst="rect">
                      <a:avLst/>
                    </a:prstGeom>
                  </p:spPr>
                </p:pic>
              </p:grpSp>
              <p:grpSp>
                <p:nvGrpSpPr>
                  <p:cNvPr id="36" name="Group 35">
                    <a:extLst>
                      <a:ext uri="{FF2B5EF4-FFF2-40B4-BE49-F238E27FC236}">
                        <a16:creationId xmlns:a16="http://schemas.microsoft.com/office/drawing/2014/main" id="{9F1D4D9D-579A-5A42-C939-15FA37C0203C}"/>
                      </a:ext>
                    </a:extLst>
                  </p:cNvPr>
                  <p:cNvGrpSpPr/>
                  <p:nvPr/>
                </p:nvGrpSpPr>
                <p:grpSpPr>
                  <a:xfrm>
                    <a:off x="5858113" y="3502043"/>
                    <a:ext cx="2215729" cy="540000"/>
                    <a:chOff x="5867401" y="2815511"/>
                    <a:chExt cx="3110338" cy="758027"/>
                  </a:xfrm>
                </p:grpSpPr>
                <p:pic>
                  <p:nvPicPr>
                    <p:cNvPr id="42" name="Graphic 41" descr="Male profile outline">
                      <a:extLst>
                        <a:ext uri="{FF2B5EF4-FFF2-40B4-BE49-F238E27FC236}">
                          <a16:creationId xmlns:a16="http://schemas.microsoft.com/office/drawing/2014/main" id="{CB8A8419-A833-A956-762E-E84A0956DC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7401" y="2815511"/>
                      <a:ext cx="758027" cy="758027"/>
                    </a:xfrm>
                    <a:prstGeom prst="rect">
                      <a:avLst/>
                    </a:prstGeom>
                  </p:spPr>
                </p:pic>
                <p:pic>
                  <p:nvPicPr>
                    <p:cNvPr id="43" name="Graphic 42" descr="Male profile outline">
                      <a:extLst>
                        <a:ext uri="{FF2B5EF4-FFF2-40B4-BE49-F238E27FC236}">
                          <a16:creationId xmlns:a16="http://schemas.microsoft.com/office/drawing/2014/main" id="{4E28BC0A-F530-29D2-2473-35E0DAE617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51505" y="2815511"/>
                      <a:ext cx="758027" cy="758027"/>
                    </a:xfrm>
                    <a:prstGeom prst="rect">
                      <a:avLst/>
                    </a:prstGeom>
                  </p:spPr>
                </p:pic>
                <p:pic>
                  <p:nvPicPr>
                    <p:cNvPr id="44" name="Graphic 43" descr="Male profile outline">
                      <a:extLst>
                        <a:ext uri="{FF2B5EF4-FFF2-40B4-BE49-F238E27FC236}">
                          <a16:creationId xmlns:a16="http://schemas.microsoft.com/office/drawing/2014/main" id="{FB9A8CE7-5BD8-D902-6F77-D144837311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19712" y="2815511"/>
                      <a:ext cx="758027" cy="758027"/>
                    </a:xfrm>
                    <a:prstGeom prst="rect">
                      <a:avLst/>
                    </a:prstGeom>
                  </p:spPr>
                </p:pic>
              </p:grpSp>
              <p:grpSp>
                <p:nvGrpSpPr>
                  <p:cNvPr id="37" name="Group 36">
                    <a:extLst>
                      <a:ext uri="{FF2B5EF4-FFF2-40B4-BE49-F238E27FC236}">
                        <a16:creationId xmlns:a16="http://schemas.microsoft.com/office/drawing/2014/main" id="{087F2709-6D2B-AAE2-B205-0A7E02802746}"/>
                      </a:ext>
                    </a:extLst>
                  </p:cNvPr>
                  <p:cNvGrpSpPr/>
                  <p:nvPr/>
                </p:nvGrpSpPr>
                <p:grpSpPr>
                  <a:xfrm>
                    <a:off x="5858113" y="3970549"/>
                    <a:ext cx="2215729" cy="540000"/>
                    <a:chOff x="5867401" y="2815511"/>
                    <a:chExt cx="3110338" cy="758027"/>
                  </a:xfrm>
                </p:grpSpPr>
                <p:pic>
                  <p:nvPicPr>
                    <p:cNvPr id="38" name="Graphic 37" descr="Male profile outline">
                      <a:extLst>
                        <a:ext uri="{FF2B5EF4-FFF2-40B4-BE49-F238E27FC236}">
                          <a16:creationId xmlns:a16="http://schemas.microsoft.com/office/drawing/2014/main" id="{4630454B-4F2A-D87E-3B1C-8AD0A1DCFE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7401" y="2815511"/>
                      <a:ext cx="758027" cy="758027"/>
                    </a:xfrm>
                    <a:prstGeom prst="rect">
                      <a:avLst/>
                    </a:prstGeom>
                  </p:spPr>
                </p:pic>
                <p:pic>
                  <p:nvPicPr>
                    <p:cNvPr id="39" name="Graphic 38" descr="Male profile outline">
                      <a:extLst>
                        <a:ext uri="{FF2B5EF4-FFF2-40B4-BE49-F238E27FC236}">
                          <a16:creationId xmlns:a16="http://schemas.microsoft.com/office/drawing/2014/main" id="{5AD6C718-5902-BA9B-17D7-16FD0F0E51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51505" y="2815511"/>
                      <a:ext cx="758027" cy="758027"/>
                    </a:xfrm>
                    <a:prstGeom prst="rect">
                      <a:avLst/>
                    </a:prstGeom>
                  </p:spPr>
                </p:pic>
                <p:pic>
                  <p:nvPicPr>
                    <p:cNvPr id="40" name="Graphic 39" descr="Male profile outline">
                      <a:extLst>
                        <a:ext uri="{FF2B5EF4-FFF2-40B4-BE49-F238E27FC236}">
                          <a16:creationId xmlns:a16="http://schemas.microsoft.com/office/drawing/2014/main" id="{AB8155F6-9E95-7FF7-6D47-A23FD055B0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5609" y="2815511"/>
                      <a:ext cx="758027" cy="758027"/>
                    </a:xfrm>
                    <a:prstGeom prst="rect">
                      <a:avLst/>
                    </a:prstGeom>
                  </p:spPr>
                </p:pic>
                <p:pic>
                  <p:nvPicPr>
                    <p:cNvPr id="41" name="Graphic 40" descr="Male profile outline">
                      <a:extLst>
                        <a:ext uri="{FF2B5EF4-FFF2-40B4-BE49-F238E27FC236}">
                          <a16:creationId xmlns:a16="http://schemas.microsoft.com/office/drawing/2014/main" id="{EAC06A90-F9F8-7231-B7E1-4FE6A7BE59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19712" y="2815511"/>
                      <a:ext cx="758027" cy="758027"/>
                    </a:xfrm>
                    <a:prstGeom prst="rect">
                      <a:avLst/>
                    </a:prstGeom>
                  </p:spPr>
                </p:pic>
              </p:grpSp>
            </p:grpSp>
            <p:grpSp>
              <p:nvGrpSpPr>
                <p:cNvPr id="17" name="Group 16">
                  <a:extLst>
                    <a:ext uri="{FF2B5EF4-FFF2-40B4-BE49-F238E27FC236}">
                      <a16:creationId xmlns:a16="http://schemas.microsoft.com/office/drawing/2014/main" id="{3D8E2E3D-77F4-7D70-51FC-D4A2A0CBE263}"/>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25B701C-9E2B-6E41-BABF-1D9E5C9EE92C}"/>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2"/>
                        <a:stretch>
                          <a:fillRect t="-4000" b="-20000"/>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B447326C-156B-9400-D9AC-3D657D5EB561}"/>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48A1FCC-4A8E-26D5-4860-96E231388762}"/>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584DBD9-C20C-819B-956C-F318406301EF}"/>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31" name="TextBox 30">
                        <a:extLst>
                          <a:ext uri="{FF2B5EF4-FFF2-40B4-BE49-F238E27FC236}">
                            <a16:creationId xmlns:a16="http://schemas.microsoft.com/office/drawing/2014/main" id="{6584DBD9-C20C-819B-956C-F318406301EF}"/>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3"/>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ABFAA871-3012-0C4E-B2B0-4AC4176C891E}"/>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B03B789-1CEB-A14E-6457-4733C60099C9}"/>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BD150AC-28D7-0850-6D1A-62A6BFB7FFFA}"/>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29" name="TextBox 28">
                        <a:extLst>
                          <a:ext uri="{FF2B5EF4-FFF2-40B4-BE49-F238E27FC236}">
                            <a16:creationId xmlns:a16="http://schemas.microsoft.com/office/drawing/2014/main" id="{FBD150AC-28D7-0850-6D1A-62A6BFB7FFFA}"/>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4"/>
                        <a:stretch>
                          <a:fillRect/>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D41476BE-6FA6-663C-79FC-BB2D378A8FD2}"/>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BEF4B3B-0D76-00E6-E428-0F76221FCA2D}"/>
                    </a:ext>
                  </a:extLst>
                </p:cNvPr>
                <p:cNvGrpSpPr/>
                <p:nvPr/>
              </p:nvGrpSpPr>
              <p:grpSpPr>
                <a:xfrm>
                  <a:off x="3765262" y="3505566"/>
                  <a:ext cx="3044051" cy="307777"/>
                  <a:chOff x="4137746" y="2617834"/>
                  <a:chExt cx="885419" cy="307777"/>
                </a:xfrm>
              </p:grpSpPr>
              <p:sp>
                <p:nvSpPr>
                  <p:cNvPr id="27" name="TextBox 26">
                    <a:extLst>
                      <a:ext uri="{FF2B5EF4-FFF2-40B4-BE49-F238E27FC236}">
                        <a16:creationId xmlns:a16="http://schemas.microsoft.com/office/drawing/2014/main" id="{FA0D0D08-6584-4081-C5BF-7E082B9CA67F}"/>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28" name="Straight Arrow Connector 27">
                    <a:extLst>
                      <a:ext uri="{FF2B5EF4-FFF2-40B4-BE49-F238E27FC236}">
                        <a16:creationId xmlns:a16="http://schemas.microsoft.com/office/drawing/2014/main" id="{28D42FC7-CDE1-BE60-3BF9-DD32FD3D46D1}"/>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F3ABEFB-9E3F-8E73-8871-27C3E44D600B}"/>
                    </a:ext>
                  </a:extLst>
                </p:cNvPr>
                <p:cNvGrpSpPr/>
                <p:nvPr/>
              </p:nvGrpSpPr>
              <p:grpSpPr>
                <a:xfrm rot="1800000">
                  <a:off x="6026140" y="1805705"/>
                  <a:ext cx="1894852" cy="780782"/>
                  <a:chOff x="4080692" y="2627549"/>
                  <a:chExt cx="551153" cy="780782"/>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6C096F8-DDE8-8C70-60F4-61E359BEFDCF}"/>
                          </a:ext>
                        </a:extLst>
                      </p:cNvPr>
                      <p:cNvSpPr txBox="1"/>
                      <p:nvPr/>
                    </p:nvSpPr>
                    <p:spPr>
                      <a:xfrm>
                        <a:off x="4080692" y="3030819"/>
                        <a:ext cx="551153" cy="307777"/>
                      </a:xfrm>
                      <a:prstGeom prst="rect">
                        <a:avLst/>
                      </a:prstGeom>
                      <a:noFill/>
                    </p:spPr>
                    <p:txBody>
                      <a:bodyPr wrap="square">
                        <a:spAutoFit/>
                      </a:bodyPr>
                      <a:lstStyle/>
                      <a:p>
                        <a:pPr algn="ctr"/>
                        <a:r>
                          <a:rPr lang="en-US" sz="1400" dirty="0">
                            <a:solidFill>
                              <a:srgbClr val="FF0000"/>
                            </a:solidFill>
                          </a:rPr>
                          <a:t>leader’s pk, if </a:t>
                        </a:r>
                        <a14:m>
                          <m:oMath xmlns:m="http://schemas.openxmlformats.org/officeDocument/2006/math">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25" name="TextBox 24">
                        <a:extLst>
                          <a:ext uri="{FF2B5EF4-FFF2-40B4-BE49-F238E27FC236}">
                            <a16:creationId xmlns:a16="http://schemas.microsoft.com/office/drawing/2014/main" id="{06C096F8-DDE8-8C70-60F4-61E359BEFDCF}"/>
                          </a:ext>
                        </a:extLst>
                      </p:cNvPr>
                      <p:cNvSpPr txBox="1">
                        <a:spLocks noRot="1" noChangeAspect="1" noMove="1" noResize="1" noEditPoints="1" noAdjustHandles="1" noChangeArrowheads="1" noChangeShapeType="1" noTextEdit="1"/>
                      </p:cNvSpPr>
                      <p:nvPr/>
                    </p:nvSpPr>
                    <p:spPr>
                      <a:xfrm>
                        <a:off x="4080692" y="3030819"/>
                        <a:ext cx="551153" cy="307777"/>
                      </a:xfrm>
                      <a:prstGeom prst="rect">
                        <a:avLst/>
                      </a:prstGeom>
                      <a:blipFill>
                        <a:blip r:embed="rId15"/>
                        <a:stretch>
                          <a:fillRect l="-699" b="-1031"/>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7218203C-49AC-BF19-9A98-0F6883A7D59E}"/>
                      </a:ext>
                    </a:extLst>
                  </p:cNvPr>
                  <p:cNvCxnSpPr>
                    <a:cxnSpLocks/>
                  </p:cNvCxnSpPr>
                  <p:nvPr/>
                </p:nvCxnSpPr>
                <p:spPr>
                  <a:xfrm rot="19800000">
                    <a:off x="4166036" y="2627549"/>
                    <a:ext cx="393358" cy="780782"/>
                  </a:xfrm>
                  <a:prstGeom prst="straightConnector1">
                    <a:avLst/>
                  </a:prstGeom>
                  <a:ln w="127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08CC61B-576F-D000-0BAD-6ACD5B25B02C}"/>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E3DAE27-AF43-07F6-182F-E12462972DCB}"/>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23" name="TextBox 22">
                        <a:extLst>
                          <a:ext uri="{FF2B5EF4-FFF2-40B4-BE49-F238E27FC236}">
                            <a16:creationId xmlns:a16="http://schemas.microsoft.com/office/drawing/2014/main" id="{AE3DAE27-AF43-07F6-182F-E12462972DCB}"/>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6"/>
                        <a:stretch>
                          <a:fillRect t="-2020"/>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329EBD0C-026F-FC43-49E7-EE2DBCA95951}"/>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14" name="Graphic 13" descr="Devil face with solid fill with solid fill">
                <a:extLst>
                  <a:ext uri="{FF2B5EF4-FFF2-40B4-BE49-F238E27FC236}">
                    <a16:creationId xmlns:a16="http://schemas.microsoft.com/office/drawing/2014/main" id="{6A252E3A-BEF7-D3A2-1CF7-391819E5E9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9442" y="3761663"/>
                <a:ext cx="889696" cy="889696"/>
              </a:xfrm>
              <a:prstGeom prst="rect">
                <a:avLst/>
              </a:prstGeom>
            </p:spPr>
          </p:pic>
        </p:grpSp>
      </p:grpSp>
    </p:spTree>
    <p:extLst>
      <p:ext uri="{BB962C8B-B14F-4D97-AF65-F5344CB8AC3E}">
        <p14:creationId xmlns:p14="http://schemas.microsoft.com/office/powerpoint/2010/main" val="1468521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64</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800"/>
            <a:ext cx="11271908" cy="1266858"/>
          </a:xfrm>
        </p:spPr>
        <p:txBody>
          <a:bodyPr>
            <a:normAutofit/>
          </a:bodyPr>
          <a:lstStyle/>
          <a:p>
            <a:r>
              <a:rPr lang="en-US" b="1" dirty="0"/>
              <a:t>VOICE-ZEUS Attack against Zoom [AS23]: </a:t>
            </a:r>
          </a:p>
          <a:p>
            <a:pPr lvl="1"/>
            <a:r>
              <a:rPr lang="en-US" dirty="0"/>
              <a:t>Proposed a novel </a:t>
            </a:r>
            <a:r>
              <a:rPr lang="en-US" i="1" u="sng" dirty="0"/>
              <a:t>voice impersonation attack</a:t>
            </a:r>
            <a:r>
              <a:rPr lang="en-US" dirty="0"/>
              <a:t>: Recorded voice of a victim can be used to generate an artificial voice that reads </a:t>
            </a:r>
            <a:r>
              <a:rPr lang="en-US" i="1" u="sng" dirty="0"/>
              <a:t>fake</a:t>
            </a:r>
            <a:r>
              <a:rPr lang="en-US" dirty="0"/>
              <a:t> security codes</a:t>
            </a:r>
            <a:endParaRPr lang="en-US" dirty="0">
              <a:solidFill>
                <a:schemeClr val="bg1"/>
              </a:solidFill>
            </a:endParaRP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314B838D-D29E-9AA4-B8D2-EACCA6F591FC}"/>
              </a:ext>
            </a:extLst>
          </p:cNvPr>
          <p:cNvSpPr txBox="1"/>
          <p:nvPr/>
        </p:nvSpPr>
        <p:spPr>
          <a:xfrm>
            <a:off x="1668171" y="2461376"/>
            <a:ext cx="8855658" cy="707886"/>
          </a:xfrm>
          <a:prstGeom prst="rect">
            <a:avLst/>
          </a:prstGeom>
          <a:noFill/>
        </p:spPr>
        <p:txBody>
          <a:bodyPr wrap="square" rtlCol="0">
            <a:spAutoFit/>
          </a:bodyPr>
          <a:lstStyle/>
          <a:p>
            <a:pPr algn="ctr"/>
            <a:r>
              <a:rPr lang="en-US" sz="2000" b="0" i="1" dirty="0">
                <a:latin typeface="Montserrat" pitchFamily="2" charset="77"/>
              </a:rPr>
              <a:t>“To mitigate these risks, stronger security measures are necessary during the group authentication ceremony in Zoom” [AS23]</a:t>
            </a:r>
          </a:p>
        </p:txBody>
      </p:sp>
      <p:grpSp>
        <p:nvGrpSpPr>
          <p:cNvPr id="88" name="Group 87">
            <a:extLst>
              <a:ext uri="{FF2B5EF4-FFF2-40B4-BE49-F238E27FC236}">
                <a16:creationId xmlns:a16="http://schemas.microsoft.com/office/drawing/2014/main" id="{D8E1B8A1-0262-D8A9-F020-4617FA1F2A82}"/>
              </a:ext>
            </a:extLst>
          </p:cNvPr>
          <p:cNvGrpSpPr/>
          <p:nvPr/>
        </p:nvGrpSpPr>
        <p:grpSpPr>
          <a:xfrm>
            <a:off x="2534669" y="3648773"/>
            <a:ext cx="7122661" cy="3069443"/>
            <a:chOff x="2534669" y="3648773"/>
            <a:chExt cx="7122661" cy="3069443"/>
          </a:xfrm>
        </p:grpSpPr>
        <p:pic>
          <p:nvPicPr>
            <p:cNvPr id="89" name="Graphic 88" descr="Devil face with solid fill with solid fill">
              <a:extLst>
                <a:ext uri="{FF2B5EF4-FFF2-40B4-BE49-F238E27FC236}">
                  <a16:creationId xmlns:a16="http://schemas.microsoft.com/office/drawing/2014/main" id="{A6002248-9EB1-3535-6250-50D8247249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32" y="5794652"/>
              <a:ext cx="429293" cy="429293"/>
            </a:xfrm>
            <a:prstGeom prst="rect">
              <a:avLst/>
            </a:prstGeom>
          </p:spPr>
        </p:pic>
        <p:grpSp>
          <p:nvGrpSpPr>
            <p:cNvPr id="90" name="Group 89">
              <a:extLst>
                <a:ext uri="{FF2B5EF4-FFF2-40B4-BE49-F238E27FC236}">
                  <a16:creationId xmlns:a16="http://schemas.microsoft.com/office/drawing/2014/main" id="{62C5E263-44ED-5502-AC0A-D30C0BA03134}"/>
                </a:ext>
              </a:extLst>
            </p:cNvPr>
            <p:cNvGrpSpPr/>
            <p:nvPr/>
          </p:nvGrpSpPr>
          <p:grpSpPr>
            <a:xfrm>
              <a:off x="2534669" y="3648773"/>
              <a:ext cx="7122661" cy="3069443"/>
              <a:chOff x="2534669" y="3761663"/>
              <a:chExt cx="7122661" cy="3069443"/>
            </a:xfrm>
          </p:grpSpPr>
          <p:grpSp>
            <p:nvGrpSpPr>
              <p:cNvPr id="91" name="Group 90">
                <a:extLst>
                  <a:ext uri="{FF2B5EF4-FFF2-40B4-BE49-F238E27FC236}">
                    <a16:creationId xmlns:a16="http://schemas.microsoft.com/office/drawing/2014/main" id="{D3055087-86C5-B008-D55D-4D1BE93A323A}"/>
                  </a:ext>
                </a:extLst>
              </p:cNvPr>
              <p:cNvGrpSpPr/>
              <p:nvPr/>
            </p:nvGrpSpPr>
            <p:grpSpPr>
              <a:xfrm>
                <a:off x="2534669" y="4385090"/>
                <a:ext cx="7122661" cy="2446016"/>
                <a:chOff x="2431875" y="1804847"/>
                <a:chExt cx="7122661" cy="2446016"/>
              </a:xfrm>
            </p:grpSpPr>
            <p:grpSp>
              <p:nvGrpSpPr>
                <p:cNvPr id="93" name="Group 92">
                  <a:extLst>
                    <a:ext uri="{FF2B5EF4-FFF2-40B4-BE49-F238E27FC236}">
                      <a16:creationId xmlns:a16="http://schemas.microsoft.com/office/drawing/2014/main" id="{213AE3B7-67FF-FAB3-8813-C39ECA2FFAC7}"/>
                    </a:ext>
                  </a:extLst>
                </p:cNvPr>
                <p:cNvGrpSpPr/>
                <p:nvPr/>
              </p:nvGrpSpPr>
              <p:grpSpPr>
                <a:xfrm>
                  <a:off x="2431875" y="2701917"/>
                  <a:ext cx="1136654" cy="1548946"/>
                  <a:chOff x="3314821" y="2286268"/>
                  <a:chExt cx="732826" cy="998640"/>
                </a:xfrm>
              </p:grpSpPr>
              <p:pic>
                <p:nvPicPr>
                  <p:cNvPr id="127" name="Graphic 126" descr="Crown outline">
                    <a:extLst>
                      <a:ext uri="{FF2B5EF4-FFF2-40B4-BE49-F238E27FC236}">
                        <a16:creationId xmlns:a16="http://schemas.microsoft.com/office/drawing/2014/main" id="{4578988C-86F0-F274-B6BB-71BF0CC83F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2734" y="2286268"/>
                    <a:ext cx="276999" cy="276999"/>
                  </a:xfrm>
                  <a:prstGeom prst="rect">
                    <a:avLst/>
                  </a:prstGeom>
                </p:spPr>
              </p:pic>
              <p:pic>
                <p:nvPicPr>
                  <p:cNvPr id="128" name="Graphic 127" descr="Female Profile outline">
                    <a:extLst>
                      <a:ext uri="{FF2B5EF4-FFF2-40B4-BE49-F238E27FC236}">
                        <a16:creationId xmlns:a16="http://schemas.microsoft.com/office/drawing/2014/main" id="{CD59337A-59C6-5444-4DB2-007ABABBFF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4821" y="2552082"/>
                    <a:ext cx="732826" cy="732826"/>
                  </a:xfrm>
                  <a:prstGeom prst="rect">
                    <a:avLst/>
                  </a:prstGeom>
                </p:spPr>
              </p:pic>
            </p:grpSp>
            <p:grpSp>
              <p:nvGrpSpPr>
                <p:cNvPr id="94" name="Group 93">
                  <a:extLst>
                    <a:ext uri="{FF2B5EF4-FFF2-40B4-BE49-F238E27FC236}">
                      <a16:creationId xmlns:a16="http://schemas.microsoft.com/office/drawing/2014/main" id="{783A5E1F-72F9-7D76-B512-5D6CA8827A74}"/>
                    </a:ext>
                  </a:extLst>
                </p:cNvPr>
                <p:cNvGrpSpPr/>
                <p:nvPr/>
              </p:nvGrpSpPr>
              <p:grpSpPr>
                <a:xfrm>
                  <a:off x="7338807" y="2773852"/>
                  <a:ext cx="2215729" cy="1477011"/>
                  <a:chOff x="5858113" y="3033538"/>
                  <a:chExt cx="2215729" cy="1477011"/>
                </a:xfrm>
              </p:grpSpPr>
              <p:grpSp>
                <p:nvGrpSpPr>
                  <p:cNvPr id="113" name="Group 112">
                    <a:extLst>
                      <a:ext uri="{FF2B5EF4-FFF2-40B4-BE49-F238E27FC236}">
                        <a16:creationId xmlns:a16="http://schemas.microsoft.com/office/drawing/2014/main" id="{E2ECA3AD-5565-1B7F-F8D1-382463DF1384}"/>
                      </a:ext>
                    </a:extLst>
                  </p:cNvPr>
                  <p:cNvGrpSpPr/>
                  <p:nvPr/>
                </p:nvGrpSpPr>
                <p:grpSpPr>
                  <a:xfrm>
                    <a:off x="5858113" y="3033538"/>
                    <a:ext cx="2215729" cy="540000"/>
                    <a:chOff x="5867401" y="2815511"/>
                    <a:chExt cx="3110338" cy="758027"/>
                  </a:xfrm>
                </p:grpSpPr>
                <p:pic>
                  <p:nvPicPr>
                    <p:cNvPr id="123" name="Graphic 122" descr="Male profile outline">
                      <a:extLst>
                        <a:ext uri="{FF2B5EF4-FFF2-40B4-BE49-F238E27FC236}">
                          <a16:creationId xmlns:a16="http://schemas.microsoft.com/office/drawing/2014/main" id="{2DD93A22-A8AE-8471-232D-9C54189913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7401" y="2815511"/>
                      <a:ext cx="758027" cy="758027"/>
                    </a:xfrm>
                    <a:prstGeom prst="rect">
                      <a:avLst/>
                    </a:prstGeom>
                  </p:spPr>
                </p:pic>
                <p:pic>
                  <p:nvPicPr>
                    <p:cNvPr id="124" name="Graphic 123" descr="Male profile outline">
                      <a:extLst>
                        <a:ext uri="{FF2B5EF4-FFF2-40B4-BE49-F238E27FC236}">
                          <a16:creationId xmlns:a16="http://schemas.microsoft.com/office/drawing/2014/main" id="{81BC1E89-9738-E8DB-62BD-270D1286DF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51505" y="2815511"/>
                      <a:ext cx="758027" cy="758027"/>
                    </a:xfrm>
                    <a:prstGeom prst="rect">
                      <a:avLst/>
                    </a:prstGeom>
                  </p:spPr>
                </p:pic>
                <p:pic>
                  <p:nvPicPr>
                    <p:cNvPr id="125" name="Graphic 124" descr="Male profile outline">
                      <a:extLst>
                        <a:ext uri="{FF2B5EF4-FFF2-40B4-BE49-F238E27FC236}">
                          <a16:creationId xmlns:a16="http://schemas.microsoft.com/office/drawing/2014/main" id="{5B6A2EF5-D34D-A289-99E2-71604D942E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5609" y="2815511"/>
                      <a:ext cx="758027" cy="758027"/>
                    </a:xfrm>
                    <a:prstGeom prst="rect">
                      <a:avLst/>
                    </a:prstGeom>
                  </p:spPr>
                </p:pic>
                <p:pic>
                  <p:nvPicPr>
                    <p:cNvPr id="126" name="Graphic 125" descr="Male profile outline">
                      <a:extLst>
                        <a:ext uri="{FF2B5EF4-FFF2-40B4-BE49-F238E27FC236}">
                          <a16:creationId xmlns:a16="http://schemas.microsoft.com/office/drawing/2014/main" id="{FBEED63A-60A3-0249-2B40-0966602EF3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19712" y="2815511"/>
                      <a:ext cx="758027" cy="758027"/>
                    </a:xfrm>
                    <a:prstGeom prst="rect">
                      <a:avLst/>
                    </a:prstGeom>
                  </p:spPr>
                </p:pic>
              </p:grpSp>
              <p:grpSp>
                <p:nvGrpSpPr>
                  <p:cNvPr id="114" name="Group 113">
                    <a:extLst>
                      <a:ext uri="{FF2B5EF4-FFF2-40B4-BE49-F238E27FC236}">
                        <a16:creationId xmlns:a16="http://schemas.microsoft.com/office/drawing/2014/main" id="{C76DC70B-8D6F-D90C-8E5A-4D7D81EC737A}"/>
                      </a:ext>
                    </a:extLst>
                  </p:cNvPr>
                  <p:cNvGrpSpPr/>
                  <p:nvPr/>
                </p:nvGrpSpPr>
                <p:grpSpPr>
                  <a:xfrm>
                    <a:off x="5858113" y="3502043"/>
                    <a:ext cx="2215729" cy="540000"/>
                    <a:chOff x="5867401" y="2815511"/>
                    <a:chExt cx="3110338" cy="758027"/>
                  </a:xfrm>
                </p:grpSpPr>
                <p:pic>
                  <p:nvPicPr>
                    <p:cNvPr id="120" name="Graphic 119" descr="Male profile outline">
                      <a:extLst>
                        <a:ext uri="{FF2B5EF4-FFF2-40B4-BE49-F238E27FC236}">
                          <a16:creationId xmlns:a16="http://schemas.microsoft.com/office/drawing/2014/main" id="{D17211E7-39DA-C7BA-2031-7B73CBC798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7401" y="2815511"/>
                      <a:ext cx="758027" cy="758027"/>
                    </a:xfrm>
                    <a:prstGeom prst="rect">
                      <a:avLst/>
                    </a:prstGeom>
                  </p:spPr>
                </p:pic>
                <p:pic>
                  <p:nvPicPr>
                    <p:cNvPr id="121" name="Graphic 120" descr="Male profile outline">
                      <a:extLst>
                        <a:ext uri="{FF2B5EF4-FFF2-40B4-BE49-F238E27FC236}">
                          <a16:creationId xmlns:a16="http://schemas.microsoft.com/office/drawing/2014/main" id="{C8610C69-7C23-6169-5AA5-BB61DC6672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51505" y="2815511"/>
                      <a:ext cx="758027" cy="758027"/>
                    </a:xfrm>
                    <a:prstGeom prst="rect">
                      <a:avLst/>
                    </a:prstGeom>
                  </p:spPr>
                </p:pic>
                <p:pic>
                  <p:nvPicPr>
                    <p:cNvPr id="122" name="Graphic 121" descr="Male profile outline">
                      <a:extLst>
                        <a:ext uri="{FF2B5EF4-FFF2-40B4-BE49-F238E27FC236}">
                          <a16:creationId xmlns:a16="http://schemas.microsoft.com/office/drawing/2014/main" id="{C6676250-4741-111D-E8D4-24FBA19A4E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19712" y="2815511"/>
                      <a:ext cx="758027" cy="758027"/>
                    </a:xfrm>
                    <a:prstGeom prst="rect">
                      <a:avLst/>
                    </a:prstGeom>
                  </p:spPr>
                </p:pic>
              </p:grpSp>
              <p:grpSp>
                <p:nvGrpSpPr>
                  <p:cNvPr id="115" name="Group 114">
                    <a:extLst>
                      <a:ext uri="{FF2B5EF4-FFF2-40B4-BE49-F238E27FC236}">
                        <a16:creationId xmlns:a16="http://schemas.microsoft.com/office/drawing/2014/main" id="{FB7E460A-92B6-CFAA-86D6-F9E8D5A6A4DF}"/>
                      </a:ext>
                    </a:extLst>
                  </p:cNvPr>
                  <p:cNvGrpSpPr/>
                  <p:nvPr/>
                </p:nvGrpSpPr>
                <p:grpSpPr>
                  <a:xfrm>
                    <a:off x="5858113" y="3970549"/>
                    <a:ext cx="2215729" cy="540000"/>
                    <a:chOff x="5867401" y="2815511"/>
                    <a:chExt cx="3110338" cy="758027"/>
                  </a:xfrm>
                </p:grpSpPr>
                <p:pic>
                  <p:nvPicPr>
                    <p:cNvPr id="116" name="Graphic 115" descr="Male profile outline">
                      <a:extLst>
                        <a:ext uri="{FF2B5EF4-FFF2-40B4-BE49-F238E27FC236}">
                          <a16:creationId xmlns:a16="http://schemas.microsoft.com/office/drawing/2014/main" id="{918E3EA3-0FA0-7664-DCC7-776C913EE8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7401" y="2815511"/>
                      <a:ext cx="758027" cy="758027"/>
                    </a:xfrm>
                    <a:prstGeom prst="rect">
                      <a:avLst/>
                    </a:prstGeom>
                  </p:spPr>
                </p:pic>
                <p:pic>
                  <p:nvPicPr>
                    <p:cNvPr id="117" name="Graphic 116" descr="Male profile outline">
                      <a:extLst>
                        <a:ext uri="{FF2B5EF4-FFF2-40B4-BE49-F238E27FC236}">
                          <a16:creationId xmlns:a16="http://schemas.microsoft.com/office/drawing/2014/main" id="{D1FEBE86-21B4-E0AF-27F1-84427D195C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51505" y="2815511"/>
                      <a:ext cx="758027" cy="758027"/>
                    </a:xfrm>
                    <a:prstGeom prst="rect">
                      <a:avLst/>
                    </a:prstGeom>
                  </p:spPr>
                </p:pic>
                <p:pic>
                  <p:nvPicPr>
                    <p:cNvPr id="118" name="Graphic 117" descr="Male profile outline">
                      <a:extLst>
                        <a:ext uri="{FF2B5EF4-FFF2-40B4-BE49-F238E27FC236}">
                          <a16:creationId xmlns:a16="http://schemas.microsoft.com/office/drawing/2014/main" id="{0A323558-4AF2-BF4C-A3A9-7D53AE7759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5609" y="2815511"/>
                      <a:ext cx="758027" cy="758027"/>
                    </a:xfrm>
                    <a:prstGeom prst="rect">
                      <a:avLst/>
                    </a:prstGeom>
                  </p:spPr>
                </p:pic>
                <p:pic>
                  <p:nvPicPr>
                    <p:cNvPr id="119" name="Graphic 118" descr="Male profile outline">
                      <a:extLst>
                        <a:ext uri="{FF2B5EF4-FFF2-40B4-BE49-F238E27FC236}">
                          <a16:creationId xmlns:a16="http://schemas.microsoft.com/office/drawing/2014/main" id="{3D5F6F3C-2A45-61A1-9CA6-15640437E1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19712" y="2815511"/>
                      <a:ext cx="758027" cy="758027"/>
                    </a:xfrm>
                    <a:prstGeom prst="rect">
                      <a:avLst/>
                    </a:prstGeom>
                  </p:spPr>
                </p:pic>
              </p:grpSp>
            </p:grpSp>
            <p:grpSp>
              <p:nvGrpSpPr>
                <p:cNvPr id="95" name="Group 94">
                  <a:extLst>
                    <a:ext uri="{FF2B5EF4-FFF2-40B4-BE49-F238E27FC236}">
                      <a16:creationId xmlns:a16="http://schemas.microsoft.com/office/drawing/2014/main" id="{8A632316-F911-6ABC-86E8-BDA4A1665B97}"/>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9F6B37D1-E578-189A-B0BF-8A8CD53F3E0F}"/>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2"/>
                        <a:stretch>
                          <a:fillRect t="-4000" b="-20000"/>
                        </a:stretch>
                      </a:blipFill>
                    </p:spPr>
                    <p:txBody>
                      <a:bodyPr/>
                      <a:lstStyle/>
                      <a:p>
                        <a:r>
                          <a:rPr lang="en-US">
                            <a:noFill/>
                          </a:rPr>
                          <a:t> </a:t>
                        </a:r>
                      </a:p>
                    </p:txBody>
                  </p:sp>
                </mc:Fallback>
              </mc:AlternateContent>
              <p:cxnSp>
                <p:nvCxnSpPr>
                  <p:cNvPr id="112" name="Straight Arrow Connector 111">
                    <a:extLst>
                      <a:ext uri="{FF2B5EF4-FFF2-40B4-BE49-F238E27FC236}">
                        <a16:creationId xmlns:a16="http://schemas.microsoft.com/office/drawing/2014/main" id="{5491F6EA-9CE5-8E20-22FC-814543328BAB}"/>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44DD9098-ADFF-1B20-15E4-904E34F73D85}"/>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1253E703-C64F-4D77-9959-F871BDF01274}"/>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09" name="TextBox 108">
                        <a:extLst>
                          <a:ext uri="{FF2B5EF4-FFF2-40B4-BE49-F238E27FC236}">
                            <a16:creationId xmlns:a16="http://schemas.microsoft.com/office/drawing/2014/main" id="{1253E703-C64F-4D77-9959-F871BDF01274}"/>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3"/>
                        <a:stretch>
                          <a:fillRect/>
                        </a:stretch>
                      </a:blipFill>
                    </p:spPr>
                    <p:txBody>
                      <a:bodyPr/>
                      <a:lstStyle/>
                      <a:p>
                        <a:r>
                          <a:rPr lang="en-US">
                            <a:noFill/>
                          </a:rPr>
                          <a:t> </a:t>
                        </a:r>
                      </a:p>
                    </p:txBody>
                  </p:sp>
                </mc:Fallback>
              </mc:AlternateContent>
              <p:cxnSp>
                <p:nvCxnSpPr>
                  <p:cNvPr id="110" name="Straight Arrow Connector 109">
                    <a:extLst>
                      <a:ext uri="{FF2B5EF4-FFF2-40B4-BE49-F238E27FC236}">
                        <a16:creationId xmlns:a16="http://schemas.microsoft.com/office/drawing/2014/main" id="{16173D5D-4899-1E1B-C276-6900319074A1}"/>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53B26D4-A743-E11E-76AB-DCF62DC28524}"/>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EA6996B9-A393-4E8C-3399-845948B93876}"/>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07" name="TextBox 106">
                        <a:extLst>
                          <a:ext uri="{FF2B5EF4-FFF2-40B4-BE49-F238E27FC236}">
                            <a16:creationId xmlns:a16="http://schemas.microsoft.com/office/drawing/2014/main" id="{EA6996B9-A393-4E8C-3399-845948B93876}"/>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4"/>
                        <a:stretch>
                          <a:fillRect/>
                        </a:stretch>
                      </a:blipFill>
                    </p:spPr>
                    <p:txBody>
                      <a:bodyPr/>
                      <a:lstStyle/>
                      <a:p>
                        <a:r>
                          <a:rPr lang="en-US">
                            <a:noFill/>
                          </a:rPr>
                          <a:t> </a:t>
                        </a:r>
                      </a:p>
                    </p:txBody>
                  </p:sp>
                </mc:Fallback>
              </mc:AlternateContent>
              <p:cxnSp>
                <p:nvCxnSpPr>
                  <p:cNvPr id="108" name="Straight Arrow Connector 107">
                    <a:extLst>
                      <a:ext uri="{FF2B5EF4-FFF2-40B4-BE49-F238E27FC236}">
                        <a16:creationId xmlns:a16="http://schemas.microsoft.com/office/drawing/2014/main" id="{FB6113FD-D1E1-0895-7F66-D1FBA895B6CB}"/>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CD1BBD80-0AB7-541D-4A6F-A5C74CFF1B23}"/>
                    </a:ext>
                  </a:extLst>
                </p:cNvPr>
                <p:cNvGrpSpPr/>
                <p:nvPr/>
              </p:nvGrpSpPr>
              <p:grpSpPr>
                <a:xfrm>
                  <a:off x="3765262" y="3505566"/>
                  <a:ext cx="3044051" cy="307777"/>
                  <a:chOff x="4137746" y="2617834"/>
                  <a:chExt cx="885419" cy="307777"/>
                </a:xfrm>
              </p:grpSpPr>
              <p:sp>
                <p:nvSpPr>
                  <p:cNvPr id="105" name="TextBox 104">
                    <a:extLst>
                      <a:ext uri="{FF2B5EF4-FFF2-40B4-BE49-F238E27FC236}">
                        <a16:creationId xmlns:a16="http://schemas.microsoft.com/office/drawing/2014/main" id="{BE7D13F3-2958-FDB1-AC63-57954AE84E7E}"/>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06" name="Straight Arrow Connector 105">
                    <a:extLst>
                      <a:ext uri="{FF2B5EF4-FFF2-40B4-BE49-F238E27FC236}">
                        <a16:creationId xmlns:a16="http://schemas.microsoft.com/office/drawing/2014/main" id="{86DFD90B-0C19-3142-C9B9-E09D524BD6C0}"/>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4C12AF4D-88D2-51D1-6C4B-BC681D93111C}"/>
                    </a:ext>
                  </a:extLst>
                </p:cNvPr>
                <p:cNvGrpSpPr/>
                <p:nvPr/>
              </p:nvGrpSpPr>
              <p:grpSpPr>
                <a:xfrm rot="1800000">
                  <a:off x="6026140" y="1805705"/>
                  <a:ext cx="1894852" cy="780782"/>
                  <a:chOff x="4080692" y="2627549"/>
                  <a:chExt cx="551153" cy="780782"/>
                </a:xfrm>
              </p:grpSpPr>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871CC3D9-88F2-B223-8D7C-8B91D3ECC1BA}"/>
                          </a:ext>
                        </a:extLst>
                      </p:cNvPr>
                      <p:cNvSpPr txBox="1"/>
                      <p:nvPr/>
                    </p:nvSpPr>
                    <p:spPr>
                      <a:xfrm>
                        <a:off x="4080692" y="3030819"/>
                        <a:ext cx="551153" cy="307777"/>
                      </a:xfrm>
                      <a:prstGeom prst="rect">
                        <a:avLst/>
                      </a:prstGeom>
                      <a:noFill/>
                    </p:spPr>
                    <p:txBody>
                      <a:bodyPr wrap="square">
                        <a:spAutoFit/>
                      </a:bodyPr>
                      <a:lstStyle/>
                      <a:p>
                        <a:pPr algn="ctr"/>
                        <a:r>
                          <a:rPr lang="en-US" sz="1400" dirty="0">
                            <a:solidFill>
                              <a:srgbClr val="FF0000"/>
                            </a:solidFill>
                          </a:rPr>
                          <a:t>leader’s pk, if </a:t>
                        </a:r>
                        <a14:m>
                          <m:oMath xmlns:m="http://schemas.openxmlformats.org/officeDocument/2006/math">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03" name="TextBox 102">
                        <a:extLst>
                          <a:ext uri="{FF2B5EF4-FFF2-40B4-BE49-F238E27FC236}">
                            <a16:creationId xmlns:a16="http://schemas.microsoft.com/office/drawing/2014/main" id="{871CC3D9-88F2-B223-8D7C-8B91D3ECC1BA}"/>
                          </a:ext>
                        </a:extLst>
                      </p:cNvPr>
                      <p:cNvSpPr txBox="1">
                        <a:spLocks noRot="1" noChangeAspect="1" noMove="1" noResize="1" noEditPoints="1" noAdjustHandles="1" noChangeArrowheads="1" noChangeShapeType="1" noTextEdit="1"/>
                      </p:cNvSpPr>
                      <p:nvPr/>
                    </p:nvSpPr>
                    <p:spPr>
                      <a:xfrm>
                        <a:off x="4080692" y="3030819"/>
                        <a:ext cx="551153" cy="307777"/>
                      </a:xfrm>
                      <a:prstGeom prst="rect">
                        <a:avLst/>
                      </a:prstGeom>
                      <a:blipFill>
                        <a:blip r:embed="rId15"/>
                        <a:stretch>
                          <a:fillRect l="-699" b="-1031"/>
                        </a:stretch>
                      </a:blipFill>
                    </p:spPr>
                    <p:txBody>
                      <a:bodyPr/>
                      <a:lstStyle/>
                      <a:p>
                        <a:r>
                          <a:rPr lang="en-US">
                            <a:noFill/>
                          </a:rPr>
                          <a:t> </a:t>
                        </a:r>
                      </a:p>
                    </p:txBody>
                  </p:sp>
                </mc:Fallback>
              </mc:AlternateContent>
              <p:cxnSp>
                <p:nvCxnSpPr>
                  <p:cNvPr id="104" name="Straight Arrow Connector 103">
                    <a:extLst>
                      <a:ext uri="{FF2B5EF4-FFF2-40B4-BE49-F238E27FC236}">
                        <a16:creationId xmlns:a16="http://schemas.microsoft.com/office/drawing/2014/main" id="{E9F5AB3E-D0E9-0B02-F968-B6971A4638C0}"/>
                      </a:ext>
                    </a:extLst>
                  </p:cNvPr>
                  <p:cNvCxnSpPr>
                    <a:cxnSpLocks/>
                  </p:cNvCxnSpPr>
                  <p:nvPr/>
                </p:nvCxnSpPr>
                <p:spPr>
                  <a:xfrm rot="19800000">
                    <a:off x="4166036" y="2627549"/>
                    <a:ext cx="393358" cy="780782"/>
                  </a:xfrm>
                  <a:prstGeom prst="straightConnector1">
                    <a:avLst/>
                  </a:prstGeom>
                  <a:ln w="127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397272ED-2D23-7124-5723-65F7862A5C25}"/>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37251FFE-BA39-73DA-963E-8F0E59C92F00}"/>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01" name="TextBox 100">
                        <a:extLst>
                          <a:ext uri="{FF2B5EF4-FFF2-40B4-BE49-F238E27FC236}">
                            <a16:creationId xmlns:a16="http://schemas.microsoft.com/office/drawing/2014/main" id="{37251FFE-BA39-73DA-963E-8F0E59C92F00}"/>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6"/>
                        <a:stretch>
                          <a:fillRect t="-2020"/>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4B4B8C72-41A6-7F0B-CE75-198F027F7076}"/>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92" name="Graphic 91" descr="Devil face with solid fill with solid fill">
                <a:extLst>
                  <a:ext uri="{FF2B5EF4-FFF2-40B4-BE49-F238E27FC236}">
                    <a16:creationId xmlns:a16="http://schemas.microsoft.com/office/drawing/2014/main" id="{6B351690-2C5D-C8E5-A510-78C052631E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9442" y="3761663"/>
                <a:ext cx="889696" cy="889696"/>
              </a:xfrm>
              <a:prstGeom prst="rect">
                <a:avLst/>
              </a:prstGeom>
            </p:spPr>
          </p:pic>
        </p:grpSp>
      </p:grpSp>
    </p:spTree>
    <p:extLst>
      <p:ext uri="{BB962C8B-B14F-4D97-AF65-F5344CB8AC3E}">
        <p14:creationId xmlns:p14="http://schemas.microsoft.com/office/powerpoint/2010/main" val="1365241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9439" y="180000"/>
            <a:ext cx="9303385" cy="540000"/>
          </a:xfrm>
        </p:spPr>
        <p:txBody>
          <a:bodyPr/>
          <a:lstStyle/>
          <a:p>
            <a:r>
              <a:rPr lang="en-US" dirty="0"/>
              <a:t>Q1. What does Zoom E2EE look like?</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65</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pic>
        <p:nvPicPr>
          <p:cNvPr id="16" name="Picture 6" descr="Zoom logo transparent PNG 22289668 PNG">
            <a:extLst>
              <a:ext uri="{FF2B5EF4-FFF2-40B4-BE49-F238E27FC236}">
                <a16:creationId xmlns:a16="http://schemas.microsoft.com/office/drawing/2014/main" id="{F6DCEC45-1C3F-70E8-E6E8-C4D3DECF8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666" y="188796"/>
            <a:ext cx="1904667" cy="19046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695DD-1DCC-7BCB-FA6B-9135B74E3E78}"/>
              </a:ext>
            </a:extLst>
          </p:cNvPr>
          <p:cNvSpPr txBox="1"/>
          <p:nvPr/>
        </p:nvSpPr>
        <p:spPr>
          <a:xfrm>
            <a:off x="2110696"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9" y="1503134"/>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4821" y="2552082"/>
              <a:ext cx="732826" cy="732826"/>
            </a:xfrm>
            <a:prstGeom prst="rect">
              <a:avLst/>
            </a:prstGeom>
          </p:spPr>
        </p:pic>
      </p:grpSp>
      <p:grpSp>
        <p:nvGrpSpPr>
          <p:cNvPr id="33" name="Group 32">
            <a:extLst>
              <a:ext uri="{FF2B5EF4-FFF2-40B4-BE49-F238E27FC236}">
                <a16:creationId xmlns:a16="http://schemas.microsoft.com/office/drawing/2014/main" id="{A91404BA-76DC-457E-D740-08C6868D7990}"/>
              </a:ext>
            </a:extLst>
          </p:cNvPr>
          <p:cNvGrpSpPr/>
          <p:nvPr/>
        </p:nvGrpSpPr>
        <p:grpSpPr>
          <a:xfrm>
            <a:off x="3980467" y="1765846"/>
            <a:ext cx="1271014" cy="347980"/>
            <a:chOff x="4162223" y="1765846"/>
            <a:chExt cx="1271014" cy="347980"/>
          </a:xfrm>
        </p:grpSpPr>
        <p:cxnSp>
          <p:nvCxnSpPr>
            <p:cNvPr id="24" name="Straight Arrow Connector 23">
              <a:extLst>
                <a:ext uri="{FF2B5EF4-FFF2-40B4-BE49-F238E27FC236}">
                  <a16:creationId xmlns:a16="http://schemas.microsoft.com/office/drawing/2014/main" id="{063D5EB6-AB1E-B41F-1B92-F55F09CB62CF}"/>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DD3631-E872-F75C-B2BF-C4428C719591}"/>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26" name="TextBox 25">
                  <a:extLst>
                    <a:ext uri="{FF2B5EF4-FFF2-40B4-BE49-F238E27FC236}">
                      <a16:creationId xmlns:a16="http://schemas.microsoft.com/office/drawing/2014/main" id="{C1DD3631-E872-F75C-B2BF-C4428C719591}"/>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0"/>
                  <a:stretch>
                    <a:fillRect b="-3571"/>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DF125CAC-B9FB-8946-E444-6C3504B053D0}"/>
              </a:ext>
            </a:extLst>
          </p:cNvPr>
          <p:cNvSpPr txBox="1"/>
          <p:nvPr/>
        </p:nvSpPr>
        <p:spPr>
          <a:xfrm>
            <a:off x="2040164" y="2424883"/>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cxnSp>
        <p:nvCxnSpPr>
          <p:cNvPr id="29" name="Straight Connector 28">
            <a:extLst>
              <a:ext uri="{FF2B5EF4-FFF2-40B4-BE49-F238E27FC236}">
                <a16:creationId xmlns:a16="http://schemas.microsoft.com/office/drawing/2014/main" id="{DABD73E5-E592-BEB8-7277-06FA714A39F5}"/>
              </a:ext>
            </a:extLst>
          </p:cNvPr>
          <p:cNvCxnSpPr/>
          <p:nvPr/>
        </p:nvCxnSpPr>
        <p:spPr>
          <a:xfrm>
            <a:off x="2190307" y="221157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2AE4AC-B84B-BD9A-A1AD-24175C54DF38}"/>
                  </a:ext>
                </a:extLst>
              </p:cNvPr>
              <p:cNvSpPr txBox="1"/>
              <p:nvPr/>
            </p:nvSpPr>
            <p:spPr>
              <a:xfrm>
                <a:off x="3077534" y="2182433"/>
                <a:ext cx="1802810" cy="523220"/>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30" name="TextBox 29">
                <a:extLst>
                  <a:ext uri="{FF2B5EF4-FFF2-40B4-BE49-F238E27FC236}">
                    <a16:creationId xmlns:a16="http://schemas.microsoft.com/office/drawing/2014/main" id="{172AE4AC-B84B-BD9A-A1AD-24175C54DF38}"/>
                  </a:ext>
                </a:extLst>
              </p:cNvPr>
              <p:cNvSpPr txBox="1">
                <a:spLocks noRot="1" noChangeAspect="1" noMove="1" noResize="1" noEditPoints="1" noAdjustHandles="1" noChangeArrowheads="1" noChangeShapeType="1" noTextEdit="1"/>
              </p:cNvSpPr>
              <p:nvPr/>
            </p:nvSpPr>
            <p:spPr>
              <a:xfrm>
                <a:off x="3077534" y="2182433"/>
                <a:ext cx="1802810" cy="523220"/>
              </a:xfrm>
              <a:prstGeom prst="rect">
                <a:avLst/>
              </a:prstGeom>
              <a:blipFill>
                <a:blip r:embed="rId13"/>
                <a:stretch>
                  <a:fillRect l="-1399" t="-2326" b="-697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9B9CCB32-9333-D287-0D1E-F0B9C112516A}"/>
              </a:ext>
            </a:extLst>
          </p:cNvPr>
          <p:cNvGrpSpPr/>
          <p:nvPr/>
        </p:nvGrpSpPr>
        <p:grpSpPr>
          <a:xfrm>
            <a:off x="3980467" y="2504606"/>
            <a:ext cx="1271014" cy="307777"/>
            <a:chOff x="4162223" y="2617834"/>
            <a:chExt cx="1271014" cy="307777"/>
          </a:xfrm>
        </p:grpSpPr>
        <p:cxnSp>
          <p:nvCxnSpPr>
            <p:cNvPr id="31" name="Straight Arrow Connector 30">
              <a:extLst>
                <a:ext uri="{FF2B5EF4-FFF2-40B4-BE49-F238E27FC236}">
                  <a16:creationId xmlns:a16="http://schemas.microsoft.com/office/drawing/2014/main" id="{2EBA8BAA-EB38-A72A-DCA6-A8DDBD67BA7C}"/>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45A96C9-FADD-FAB8-465C-0B5C6E6DA3AE}"/>
                    </a:ext>
                  </a:extLst>
                </p:cNvPr>
                <p:cNvSpPr txBox="1"/>
                <p:nvPr/>
              </p:nvSpPr>
              <p:spPr>
                <a:xfrm>
                  <a:off x="4355021" y="2617834"/>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m:oMathPara>
                  </a14:m>
                  <a:endParaRPr lang="en-US" sz="1400" dirty="0"/>
                </a:p>
              </p:txBody>
            </p:sp>
          </mc:Choice>
          <mc:Fallback xmlns="">
            <p:sp>
              <p:nvSpPr>
                <p:cNvPr id="32" name="TextBox 31">
                  <a:extLst>
                    <a:ext uri="{FF2B5EF4-FFF2-40B4-BE49-F238E27FC236}">
                      <a16:creationId xmlns:a16="http://schemas.microsoft.com/office/drawing/2014/main" id="{745A96C9-FADD-FAB8-465C-0B5C6E6DA3AE}"/>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4"/>
                  <a:stretch>
                    <a:fillRect b="-800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4CFEA827-40FD-81EB-9D30-624C442A71F8}"/>
              </a:ext>
            </a:extLst>
          </p:cNvPr>
          <p:cNvGrpSpPr/>
          <p:nvPr/>
        </p:nvGrpSpPr>
        <p:grpSpPr>
          <a:xfrm>
            <a:off x="3911140" y="278059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5"/>
                  <a:stretch>
                    <a:fillRect t="-3846" b="-19231"/>
                  </a:stretch>
                </a:blipFill>
              </p:spPr>
              <p:txBody>
                <a:bodyPr/>
                <a:lstStyle/>
                <a:p>
                  <a:r>
                    <a:rPr lang="en-US">
                      <a:noFill/>
                    </a:rPr>
                    <a:t> </a:t>
                  </a:r>
                </a:p>
              </p:txBody>
            </p:sp>
          </mc:Fallback>
        </mc:AlternateContent>
      </p:grpSp>
      <p:cxnSp>
        <p:nvCxnSpPr>
          <p:cNvPr id="39" name="Straight Connector 38">
            <a:extLst>
              <a:ext uri="{FF2B5EF4-FFF2-40B4-BE49-F238E27FC236}">
                <a16:creationId xmlns:a16="http://schemas.microsoft.com/office/drawing/2014/main" id="{24E46C33-7400-383C-4F61-37EE28C9B8BC}"/>
              </a:ext>
            </a:extLst>
          </p:cNvPr>
          <p:cNvCxnSpPr/>
          <p:nvPr/>
        </p:nvCxnSpPr>
        <p:spPr>
          <a:xfrm>
            <a:off x="2186054" y="3196062"/>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D7A5A9-D969-B409-9DBA-C260CC4E93F0}"/>
              </a:ext>
            </a:extLst>
          </p:cNvPr>
          <p:cNvSpPr txBox="1"/>
          <p:nvPr/>
        </p:nvSpPr>
        <p:spPr>
          <a:xfrm>
            <a:off x="2082643" y="3526233"/>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D3F15F0-E770-788A-75D1-B18B71D075E4}"/>
                  </a:ext>
                </a:extLst>
              </p:cNvPr>
              <p:cNvSpPr txBox="1"/>
              <p:nvPr/>
            </p:nvSpPr>
            <p:spPr>
              <a:xfrm>
                <a:off x="3071228" y="3196062"/>
                <a:ext cx="3329569" cy="523220"/>
              </a:xfrm>
              <a:prstGeom prst="rect">
                <a:avLst/>
              </a:prstGeom>
              <a:noFill/>
            </p:spPr>
            <p:txBody>
              <a:bodyPr wrap="square" rtlCol="0">
                <a:spAutoFit/>
              </a:bodyPr>
              <a:lstStyle/>
              <a:p>
                <a:r>
                  <a:rPr lang="en-US" sz="1400" dirty="0">
                    <a:latin typeface="Montserrat" pitchFamily="2" charset="77"/>
                  </a:rPr>
                  <a:t>generate per-group state</a:t>
                </a:r>
              </a:p>
              <a:p>
                <a:r>
                  <a:rPr lang="en-US" sz="1400" dirty="0">
                    <a:latin typeface="Montserrat" pitchFamily="2" charset="77"/>
                  </a:rPr>
                  <a:t>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1" name="TextBox 40">
                <a:extLst>
                  <a:ext uri="{FF2B5EF4-FFF2-40B4-BE49-F238E27FC236}">
                    <a16:creationId xmlns:a16="http://schemas.microsoft.com/office/drawing/2014/main" id="{AD3F15F0-E770-788A-75D1-B18B71D075E4}"/>
                  </a:ext>
                </a:extLst>
              </p:cNvPr>
              <p:cNvSpPr txBox="1">
                <a:spLocks noRot="1" noChangeAspect="1" noMove="1" noResize="1" noEditPoints="1" noAdjustHandles="1" noChangeArrowheads="1" noChangeShapeType="1" noTextEdit="1"/>
              </p:cNvSpPr>
              <p:nvPr/>
            </p:nvSpPr>
            <p:spPr>
              <a:xfrm>
                <a:off x="3071228" y="3196062"/>
                <a:ext cx="3329569" cy="523220"/>
              </a:xfrm>
              <a:prstGeom prst="rect">
                <a:avLst/>
              </a:prstGeom>
              <a:blipFill>
                <a:blip r:embed="rId16"/>
                <a:stretch>
                  <a:fillRect l="-379" t="-2381" b="-119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C1089896-65BE-0737-3C2C-FEDF20A1DA6D}"/>
              </a:ext>
            </a:extLst>
          </p:cNvPr>
          <p:cNvGrpSpPr/>
          <p:nvPr/>
        </p:nvGrpSpPr>
        <p:grpSpPr>
          <a:xfrm>
            <a:off x="3980466" y="3681964"/>
            <a:ext cx="1274035" cy="344838"/>
            <a:chOff x="4159202" y="2617834"/>
            <a:chExt cx="1274035" cy="344838"/>
          </a:xfrm>
        </p:grpSpPr>
        <p:cxnSp>
          <p:nvCxnSpPr>
            <p:cNvPr id="43" name="Straight Arrow Connector 42">
              <a:extLst>
                <a:ext uri="{FF2B5EF4-FFF2-40B4-BE49-F238E27FC236}">
                  <a16:creationId xmlns:a16="http://schemas.microsoft.com/office/drawing/2014/main" id="{F0223ACF-3D86-C9E9-7A7F-66A0CA98FF90}"/>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4D857E-0490-15E2-B59B-EBB32F2CFF02}"/>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4" name="TextBox 43">
                  <a:extLst>
                    <a:ext uri="{FF2B5EF4-FFF2-40B4-BE49-F238E27FC236}">
                      <a16:creationId xmlns:a16="http://schemas.microsoft.com/office/drawing/2014/main" id="{B04D857E-0490-15E2-B59B-EBB32F2CFF02}"/>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13"/>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6810C7-9E75-E754-5AF2-5EB7BE855F43}"/>
                  </a:ext>
                </a:extLst>
              </p:cNvPr>
              <p:cNvSpPr txBox="1"/>
              <p:nvPr/>
            </p:nvSpPr>
            <p:spPr>
              <a:xfrm>
                <a:off x="5195336" y="2536614"/>
                <a:ext cx="1802810" cy="314702"/>
              </a:xfrm>
              <a:prstGeom prst="rect">
                <a:avLst/>
              </a:prstGeom>
              <a:noFill/>
            </p:spPr>
            <p:txBody>
              <a:bodyPr wrap="square" rtlCol="0">
                <a:spAutoFit/>
              </a:bodyPr>
              <a:lstStyle/>
              <a:p>
                <a:pPr algn="ctr"/>
                <a:r>
                  <a:rPr lang="en-US" sz="1400" b="0" i="0" dirty="0">
                    <a:latin typeface="Montserrat" pitchFamily="2" charset="77"/>
                  </a:rPr>
                  <a:t>store </a:t>
                </a:r>
                <a14:m>
                  <m:oMath xmlns:m="http://schemas.openxmlformats.org/officeDocument/2006/math">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8A6810C7-9E75-E754-5AF2-5EB7BE855F43}"/>
                  </a:ext>
                </a:extLst>
              </p:cNvPr>
              <p:cNvSpPr txBox="1">
                <a:spLocks noRot="1" noChangeAspect="1" noMove="1" noResize="1" noEditPoints="1" noAdjustHandles="1" noChangeArrowheads="1" noChangeShapeType="1" noTextEdit="1"/>
              </p:cNvSpPr>
              <p:nvPr/>
            </p:nvSpPr>
            <p:spPr>
              <a:xfrm>
                <a:off x="5195336" y="2536614"/>
                <a:ext cx="1802810" cy="314702"/>
              </a:xfrm>
              <a:prstGeom prst="rect">
                <a:avLst/>
              </a:prstGeom>
              <a:blipFill>
                <a:blip r:embed="rId18"/>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75DD8E8-E83C-4236-FA8A-A14A90DCA9A2}"/>
                  </a:ext>
                </a:extLst>
              </p:cNvPr>
              <p:cNvSpPr txBox="1"/>
              <p:nvPr/>
            </p:nvSpPr>
            <p:spPr>
              <a:xfrm>
                <a:off x="5194594" y="3870171"/>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7" name="TextBox 46">
                <a:extLst>
                  <a:ext uri="{FF2B5EF4-FFF2-40B4-BE49-F238E27FC236}">
                    <a16:creationId xmlns:a16="http://schemas.microsoft.com/office/drawing/2014/main" id="{675DD8E8-E83C-4236-FA8A-A14A90DCA9A2}"/>
                  </a:ext>
                </a:extLst>
              </p:cNvPr>
              <p:cNvSpPr txBox="1">
                <a:spLocks noRot="1" noChangeAspect="1" noMove="1" noResize="1" noEditPoints="1" noAdjustHandles="1" noChangeArrowheads="1" noChangeShapeType="1" noTextEdit="1"/>
              </p:cNvSpPr>
              <p:nvPr/>
            </p:nvSpPr>
            <p:spPr>
              <a:xfrm>
                <a:off x="5194594" y="3870171"/>
                <a:ext cx="1802810" cy="314702"/>
              </a:xfrm>
              <a:prstGeom prst="rect">
                <a:avLst/>
              </a:prstGeom>
              <a:blipFill>
                <a:blip r:embed="rId19"/>
                <a:stretch>
                  <a:fillRect b="-19231"/>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489E0BE0-3059-FBCE-0461-09D590CF8083}"/>
              </a:ext>
            </a:extLst>
          </p:cNvPr>
          <p:cNvSpPr txBox="1"/>
          <p:nvPr/>
        </p:nvSpPr>
        <p:spPr>
          <a:xfrm>
            <a:off x="5767572" y="1496124"/>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7158900" y="2267996"/>
                <a:ext cx="2102047" cy="523220"/>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endParaRPr lang="en-US" sz="1400" b="0" i="0" dirty="0">
                  <a:latin typeface="Montserrat" pitchFamily="2" charset="77"/>
                </a:endParaRPr>
              </a:p>
              <a:p>
                <a:pPr algn="r"/>
                <a:r>
                  <a:rPr lang="en-US" sz="1400" b="0" i="0" dirty="0">
                    <a:latin typeface="Montserrat" pitchFamily="2" charset="77"/>
                  </a:rPr>
                  <a:t>passcode </a:t>
                </a:r>
                <a14:m>
                  <m:oMath xmlns:m="http://schemas.openxmlformats.org/officeDocument/2006/math">
                    <m:r>
                      <a:rPr lang="en-US" sz="1400" b="0" i="1" smtClean="0">
                        <a:latin typeface="Cambria Math" panose="02040503050406030204" pitchFamily="18" charset="0"/>
                      </a:rPr>
                      <m:t>𝑝𝑐</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7158900" y="2267996"/>
                <a:ext cx="2102047" cy="523220"/>
              </a:xfrm>
              <a:prstGeom prst="rect">
                <a:avLst/>
              </a:prstGeom>
              <a:blipFill>
                <a:blip r:embed="rId20"/>
                <a:stretch>
                  <a:fillRect t="-2381" b="-11905"/>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736080" y="3198888"/>
            <a:ext cx="2524867" cy="307777"/>
          </a:xfrm>
          <a:prstGeom prst="rect">
            <a:avLst/>
          </a:prstGeom>
          <a:noFill/>
        </p:spPr>
        <p:txBody>
          <a:bodyPr wrap="square" rtlCol="0">
            <a:spAutoFit/>
          </a:bodyPr>
          <a:lstStyle/>
          <a:p>
            <a:r>
              <a:rPr lang="en-US" sz="1400" dirty="0">
                <a:latin typeface="Montserrat" pitchFamily="2" charset="77"/>
              </a:rPr>
              <a:t>generate per-group state</a:t>
            </a: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5888" y="3677450"/>
            <a:ext cx="1274035" cy="343748"/>
            <a:chOff x="4159202" y="2617834"/>
            <a:chExt cx="1274035" cy="343748"/>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1"/>
                  <a:stretch>
                    <a:fillRect r="-990" b="-3571"/>
                  </a:stretch>
                </a:blipFill>
              </p:spPr>
              <p:txBody>
                <a:bodyPr/>
                <a:lstStyle/>
                <a:p>
                  <a:r>
                    <a:rPr lang="en-US">
                      <a:noFill/>
                    </a:rPr>
                    <a:t> </a:t>
                  </a:r>
                </a:p>
              </p:txBody>
            </p:sp>
          </mc:Fallback>
        </mc:AlternateContent>
      </p:grpSp>
      <p:cxnSp>
        <p:nvCxnSpPr>
          <p:cNvPr id="56" name="Straight Connector 55">
            <a:extLst>
              <a:ext uri="{FF2B5EF4-FFF2-40B4-BE49-F238E27FC236}">
                <a16:creationId xmlns:a16="http://schemas.microsoft.com/office/drawing/2014/main" id="{D2774052-7982-7E00-1842-91B15659A25D}"/>
              </a:ext>
            </a:extLst>
          </p:cNvPr>
          <p:cNvCxnSpPr/>
          <p:nvPr/>
        </p:nvCxnSpPr>
        <p:spPr>
          <a:xfrm>
            <a:off x="2190307" y="4198829"/>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6DE04F8-7019-D636-343B-1265713FAC5C}"/>
              </a:ext>
            </a:extLst>
          </p:cNvPr>
          <p:cNvSpPr txBox="1"/>
          <p:nvPr/>
        </p:nvSpPr>
        <p:spPr>
          <a:xfrm>
            <a:off x="1952800" y="4498723"/>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58" name="Group 57">
            <a:extLst>
              <a:ext uri="{FF2B5EF4-FFF2-40B4-BE49-F238E27FC236}">
                <a16:creationId xmlns:a16="http://schemas.microsoft.com/office/drawing/2014/main" id="{B0CBCB31-8081-A9C4-C789-4F3B5831C14F}"/>
              </a:ext>
            </a:extLst>
          </p:cNvPr>
          <p:cNvGrpSpPr/>
          <p:nvPr/>
        </p:nvGrpSpPr>
        <p:grpSpPr>
          <a:xfrm>
            <a:off x="6966647" y="1735337"/>
            <a:ext cx="1271014" cy="347980"/>
            <a:chOff x="4162223" y="1765846"/>
            <a:chExt cx="1271014" cy="347980"/>
          </a:xfrm>
        </p:grpSpPr>
        <p:cxnSp>
          <p:nvCxnSpPr>
            <p:cNvPr id="59" name="Straight Arrow Connector 58">
              <a:extLst>
                <a:ext uri="{FF2B5EF4-FFF2-40B4-BE49-F238E27FC236}">
                  <a16:creationId xmlns:a16="http://schemas.microsoft.com/office/drawing/2014/main" id="{9120783F-2E57-35C4-A1EF-9ACEEA50689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0A432E7-CFF2-380A-C76C-36FA99DAB915}"/>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oMath>
                    </m:oMathPara>
                  </a14:m>
                  <a:endParaRPr lang="en-US" sz="1400" dirty="0"/>
                </a:p>
              </p:txBody>
            </p:sp>
          </mc:Choice>
          <mc:Fallback xmlns="">
            <p:sp>
              <p:nvSpPr>
                <p:cNvPr id="60" name="TextBox 59">
                  <a:extLst>
                    <a:ext uri="{FF2B5EF4-FFF2-40B4-BE49-F238E27FC236}">
                      <a16:creationId xmlns:a16="http://schemas.microsoft.com/office/drawing/2014/main" id="{40A432E7-CFF2-380A-C76C-36FA99DAB915}"/>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7534" y="4482709"/>
                <a:ext cx="3329569" cy="598305"/>
              </a:xfrm>
              <a:prstGeom prst="rect">
                <a:avLst/>
              </a:prstGeom>
              <a:noFill/>
            </p:spPr>
            <p:txBody>
              <a:bodyPr wrap="square" rtlCol="0">
                <a:spAutoFit/>
              </a:bodyPr>
              <a:lstStyle/>
              <a:p>
                <a:r>
                  <a:rPr lang="en-US" sz="1400" b="0" i="0" dirty="0">
                    <a:latin typeface="Montserrat" pitchFamily="2" charset="77"/>
                  </a:rPr>
                  <a:t>verify</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r>
                  <a:rPr lang="zh-CN" altLang="en-US" sz="1400" b="0" i="0" dirty="0">
                    <a:latin typeface="Montserrat" pitchFamily="2" charset="77"/>
                  </a:rPr>
                  <a:t> </a:t>
                </a:r>
                <a:r>
                  <a:rPr lang="en-US" sz="1400" b="0" i="0" dirty="0">
                    <a:latin typeface="Montserrat" pitchFamily="2" charset="77"/>
                  </a:rPr>
                  <a:t>using</a:t>
                </a:r>
                <a:r>
                  <a:rPr lang="zh-CN" altLang="en-US" sz="1400" b="0" i="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oMath>
                </a14:m>
                <a:endParaRPr lang="en-US" sz="1400" b="0" i="0" dirty="0">
                  <a:latin typeface="Montserrat" pitchFamily="2" charset="77"/>
                </a:endParaRPr>
              </a:p>
              <a:p>
                <a:r>
                  <a:rPr lang="en-US" sz="1400" dirty="0">
                    <a:latin typeface="Montserrat" pitchFamily="2" charset="77"/>
                  </a:rPr>
                  <a:t>encrypt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7534" y="4482709"/>
                <a:ext cx="3329569" cy="598305"/>
              </a:xfrm>
              <a:prstGeom prst="rect">
                <a:avLst/>
              </a:prstGeom>
              <a:blipFill>
                <a:blip r:embed="rId22"/>
                <a:stretch>
                  <a:fillRect l="-760" b="-6250"/>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4194787"/>
            <a:ext cx="1274035" cy="346890"/>
            <a:chOff x="4159202" y="2617834"/>
            <a:chExt cx="1274035" cy="346890"/>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46890"/>
                </a:xfrm>
                <a:prstGeom prst="rect">
                  <a:avLst/>
                </a:prstGeom>
                <a:blipFill>
                  <a:blip r:embed="rId23"/>
                  <a:stretch>
                    <a:fillRect b="-3571"/>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EA6868E5-D6FF-1C17-CFD2-8DD45D7FE8D0}"/>
              </a:ext>
            </a:extLst>
          </p:cNvPr>
          <p:cNvGrpSpPr/>
          <p:nvPr/>
        </p:nvGrpSpPr>
        <p:grpSpPr>
          <a:xfrm>
            <a:off x="6932868" y="4198829"/>
            <a:ext cx="1274035" cy="347980"/>
            <a:chOff x="4159202" y="2617834"/>
            <a:chExt cx="1274035" cy="347980"/>
          </a:xfrm>
        </p:grpSpPr>
        <p:cxnSp>
          <p:nvCxnSpPr>
            <p:cNvPr id="71" name="Straight Arrow Connector 70">
              <a:extLst>
                <a:ext uri="{FF2B5EF4-FFF2-40B4-BE49-F238E27FC236}">
                  <a16:creationId xmlns:a16="http://schemas.microsoft.com/office/drawing/2014/main" id="{C362A3D2-26A0-E359-3147-3E75FE8683F6}"/>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1BACB4-DDAF-4F0C-AA18-DCCD89D6FC35}"/>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CB1BACB4-DDAF-4F0C-AA18-DCCD89D6FC35}"/>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4"/>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886951"/>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6F54F39-22E2-D76B-8EAA-5E9C3C483A98}"/>
                  </a:ext>
                </a:extLst>
              </p:cNvPr>
              <p:cNvSpPr txBox="1"/>
              <p:nvPr/>
            </p:nvSpPr>
            <p:spPr>
              <a:xfrm>
                <a:off x="5931378" y="4483491"/>
                <a:ext cx="3329569" cy="600485"/>
              </a:xfrm>
              <a:prstGeom prst="rect">
                <a:avLst/>
              </a:prstGeom>
              <a:noFill/>
            </p:spPr>
            <p:txBody>
              <a:bodyPr wrap="square" rtlCol="0">
                <a:spAutoFit/>
              </a:bodyPr>
              <a:lstStyle/>
              <a:p>
                <a:pPr algn="r"/>
                <a:r>
                  <a:rPr lang="en-US" sz="1400" dirty="0">
                    <a:latin typeface="Montserrat" pitchFamily="2" charset="77"/>
                  </a:rPr>
                  <a:t>verify</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b="0" i="1" smtClean="0">
                            <a:latin typeface="Cambria Math" panose="02040503050406030204" pitchFamily="18" charset="0"/>
                          </a:rPr>
                          <m:t>𝐴</m:t>
                        </m:r>
                      </m:sup>
                    </m:sSubSup>
                  </m:oMath>
                </a14:m>
                <a:r>
                  <a:rPr lang="zh-CN" altLang="en-US" sz="1400" dirty="0">
                    <a:latin typeface="Montserrat" pitchFamily="2" charset="77"/>
                  </a:rPr>
                  <a:t> </a:t>
                </a:r>
                <a:r>
                  <a:rPr lang="en-US" sz="1400" dirty="0">
                    <a:latin typeface="Montserrat" pitchFamily="2" charset="77"/>
                  </a:rPr>
                  <a:t>using</a:t>
                </a:r>
                <a:r>
                  <a:rPr lang="zh-CN" altLang="en-US" sz="1400" dirty="0">
                    <a:latin typeface="Montserrat" pitchFamily="2" charset="77"/>
                  </a:rPr>
                  <a:t>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decrypt </a:t>
                </a:r>
                <a14:m>
                  <m:oMath xmlns:m="http://schemas.openxmlformats.org/officeDocument/2006/math">
                    <m:r>
                      <a:rPr lang="en-US" sz="1400" b="0" i="1" smtClean="0">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p:txBody>
          </p:sp>
        </mc:Choice>
        <mc:Fallback xmlns="">
          <p:sp>
            <p:nvSpPr>
              <p:cNvPr id="77" name="TextBox 76">
                <a:extLst>
                  <a:ext uri="{FF2B5EF4-FFF2-40B4-BE49-F238E27FC236}">
                    <a16:creationId xmlns:a16="http://schemas.microsoft.com/office/drawing/2014/main" id="{A6F54F39-22E2-D76B-8EAA-5E9C3C483A98}"/>
                  </a:ext>
                </a:extLst>
              </p:cNvPr>
              <p:cNvSpPr txBox="1">
                <a:spLocks noRot="1" noChangeAspect="1" noMove="1" noResize="1" noEditPoints="1" noAdjustHandles="1" noChangeArrowheads="1" noChangeShapeType="1" noTextEdit="1"/>
              </p:cNvSpPr>
              <p:nvPr/>
            </p:nvSpPr>
            <p:spPr>
              <a:xfrm>
                <a:off x="5931378" y="4483491"/>
                <a:ext cx="3329569" cy="600485"/>
              </a:xfrm>
              <a:prstGeom prst="rect">
                <a:avLst/>
              </a:prstGeom>
              <a:blipFill>
                <a:blip r:embed="rId26"/>
                <a:stretch>
                  <a:fillRect b="-4082"/>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4A8B563F-38B4-A7FD-74CF-A51D729567E4}"/>
              </a:ext>
            </a:extLst>
          </p:cNvPr>
          <p:cNvCxnSpPr/>
          <p:nvPr/>
        </p:nvCxnSpPr>
        <p:spPr>
          <a:xfrm>
            <a:off x="2190307" y="5321838"/>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88F0D5C-5562-2E83-B855-3C6A67ADBBFD}"/>
              </a:ext>
            </a:extLst>
          </p:cNvPr>
          <p:cNvSpPr txBox="1"/>
          <p:nvPr/>
        </p:nvSpPr>
        <p:spPr>
          <a:xfrm>
            <a:off x="2071423" y="5483524"/>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7535" y="5293925"/>
                <a:ext cx="2972688" cy="559192"/>
              </a:xfrm>
              <a:prstGeom prst="rect">
                <a:avLst/>
              </a:prstGeom>
              <a:noFill/>
            </p:spPr>
            <p:txBody>
              <a:bodyPr wrap="square" rtlCol="0">
                <a:spAutoFit/>
              </a:bodyPr>
              <a:lstStyle/>
              <a:p>
                <a:r>
                  <a:rPr lang="en-US" sz="1400" dirty="0">
                    <a:latin typeface="Montserrat" pitchFamily="2" charset="77"/>
                  </a:rPr>
                  <a:t>sample new group key </a:t>
                </a:r>
                <a14:m>
                  <m:oMath xmlns:m="http://schemas.openxmlformats.org/officeDocument/2006/math">
                    <m:r>
                      <a:rPr lang="en-US" sz="1400" i="1">
                        <a:latin typeface="Cambria Math" panose="02040503050406030204" pitchFamily="18" charset="0"/>
                      </a:rPr>
                      <m:t>𝑔𝑘</m:t>
                    </m:r>
                  </m:oMath>
                </a14:m>
                <a:endParaRPr lang="en-US" sz="1400" dirty="0">
                  <a:latin typeface="Montserrat" pitchFamily="2" charset="77"/>
                </a:endParaRPr>
              </a:p>
              <a:p>
                <a:r>
                  <a:rPr lang="en-US" sz="1400" dirty="0">
                    <a:latin typeface="Montserrat" pitchFamily="2" charset="77"/>
                  </a:rPr>
                  <a:t>encrypt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𝐵</m:t>
                        </m:r>
                      </m:sup>
                    </m:sSubSup>
                  </m:oMath>
                </a14:m>
                <a:endParaRPr lang="en-US" sz="1400" dirty="0">
                  <a:latin typeface="Montserrat" pitchFamily="2" charset="77"/>
                </a:endParaRP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7535" y="5293925"/>
                <a:ext cx="2972688" cy="559192"/>
              </a:xfrm>
              <a:prstGeom prst="rect">
                <a:avLst/>
              </a:prstGeom>
              <a:blipFill>
                <a:blip r:embed="rId27"/>
                <a:stretch>
                  <a:fillRect l="-851" b="-6667"/>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690387"/>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2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1B154C1-BEFD-CE50-FF4A-1F24CC3805FF}"/>
                  </a:ext>
                </a:extLst>
              </p:cNvPr>
              <p:cNvSpPr txBox="1"/>
              <p:nvPr/>
            </p:nvSpPr>
            <p:spPr>
              <a:xfrm>
                <a:off x="6288260" y="5336578"/>
                <a:ext cx="2972687" cy="560282"/>
              </a:xfrm>
              <a:prstGeom prst="rect">
                <a:avLst/>
              </a:prstGeom>
              <a:noFill/>
            </p:spPr>
            <p:txBody>
              <a:bodyPr wrap="square" rtlCol="0">
                <a:spAutoFit/>
              </a:bodyPr>
              <a:lstStyle/>
              <a:p>
                <a:pPr algn="r"/>
                <a:r>
                  <a:rPr lang="en-US" sz="1400" dirty="0">
                    <a:latin typeface="Montserrat" pitchFamily="2" charset="77"/>
                  </a:rPr>
                  <a:t>decrypt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using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a14:m>
                <a:endParaRPr lang="en-US" sz="1400" dirty="0">
                  <a:latin typeface="Montserrat" pitchFamily="2" charset="77"/>
                </a:endParaRPr>
              </a:p>
              <a:p>
                <a:pPr algn="r"/>
                <a:r>
                  <a:rPr lang="en-US" sz="1400" dirty="0">
                    <a:latin typeface="Montserrat" pitchFamily="2" charset="77"/>
                  </a:rPr>
                  <a:t>update </a:t>
                </a:r>
                <a14:m>
                  <m:oMath xmlns:m="http://schemas.openxmlformats.org/officeDocument/2006/math">
                    <m:r>
                      <a:rPr lang="en-US" sz="1400" i="1">
                        <a:latin typeface="Cambria Math" panose="02040503050406030204" pitchFamily="18" charset="0"/>
                      </a:rPr>
                      <m:t>𝑔𝑘</m:t>
                    </m:r>
                  </m:oMath>
                </a14:m>
                <a:r>
                  <a:rPr lang="en-US" sz="1400" dirty="0">
                    <a:latin typeface="Montserrat" pitchFamily="2" charset="77"/>
                  </a:rPr>
                  <a:t> </a:t>
                </a:r>
              </a:p>
            </p:txBody>
          </p:sp>
        </mc:Choice>
        <mc:Fallback xmlns="">
          <p:sp>
            <p:nvSpPr>
              <p:cNvPr id="86" name="TextBox 85">
                <a:extLst>
                  <a:ext uri="{FF2B5EF4-FFF2-40B4-BE49-F238E27FC236}">
                    <a16:creationId xmlns:a16="http://schemas.microsoft.com/office/drawing/2014/main" id="{C1B154C1-BEFD-CE50-FF4A-1F24CC3805FF}"/>
                  </a:ext>
                </a:extLst>
              </p:cNvPr>
              <p:cNvSpPr txBox="1">
                <a:spLocks noRot="1" noChangeAspect="1" noMove="1" noResize="1" noEditPoints="1" noAdjustHandles="1" noChangeArrowheads="1" noChangeShapeType="1" noTextEdit="1"/>
              </p:cNvSpPr>
              <p:nvPr/>
            </p:nvSpPr>
            <p:spPr>
              <a:xfrm>
                <a:off x="6288260" y="5336578"/>
                <a:ext cx="2972687" cy="560282"/>
              </a:xfrm>
              <a:prstGeom prst="rect">
                <a:avLst/>
              </a:prstGeom>
              <a:blipFill>
                <a:blip r:embed="rId29"/>
                <a:stretch>
                  <a:fillRect b="-8889"/>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8FF2DBF9-FFDA-F7A3-41D1-0F379EB0D91D}"/>
              </a:ext>
            </a:extLst>
          </p:cNvPr>
          <p:cNvCxnSpPr/>
          <p:nvPr/>
        </p:nvCxnSpPr>
        <p:spPr>
          <a:xfrm>
            <a:off x="2190307" y="6168430"/>
            <a:ext cx="696432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6EB8CB-BE9C-F16C-BA9F-6C3CBB69DD1B}"/>
              </a:ext>
            </a:extLst>
          </p:cNvPr>
          <p:cNvSpPr txBox="1"/>
          <p:nvPr/>
        </p:nvSpPr>
        <p:spPr>
          <a:xfrm>
            <a:off x="2083445"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pic>
        <p:nvPicPr>
          <p:cNvPr id="6" name="Picture 5" descr="A black screen with a light&#10;&#10;Description automatically generated">
            <a:extLst>
              <a:ext uri="{FF2B5EF4-FFF2-40B4-BE49-F238E27FC236}">
                <a16:creationId xmlns:a16="http://schemas.microsoft.com/office/drawing/2014/main" id="{16913D7D-13FF-8501-CD86-AA86847F5193}"/>
              </a:ext>
            </a:extLst>
          </p:cNvPr>
          <p:cNvPicPr>
            <a:picLocks noChangeAspect="1"/>
          </p:cNvPicPr>
          <p:nvPr/>
        </p:nvPicPr>
        <p:blipFill rotWithShape="1">
          <a:blip r:embed="rId30"/>
          <a:srcRect t="4695"/>
          <a:stretch/>
        </p:blipFill>
        <p:spPr>
          <a:xfrm>
            <a:off x="65560" y="2068889"/>
            <a:ext cx="1944055" cy="4009865"/>
          </a:xfrm>
          <a:prstGeom prst="rect">
            <a:avLst/>
          </a:prstGeom>
          <a:ln>
            <a:solidFill>
              <a:schemeClr val="tx1"/>
            </a:solidFill>
          </a:ln>
          <a:effectLst/>
        </p:spPr>
      </p:pic>
      <p:pic>
        <p:nvPicPr>
          <p:cNvPr id="9" name="Picture 8">
            <a:extLst>
              <a:ext uri="{FF2B5EF4-FFF2-40B4-BE49-F238E27FC236}">
                <a16:creationId xmlns:a16="http://schemas.microsoft.com/office/drawing/2014/main" id="{DDF90EAB-BCDC-0F40-C0F3-3AE68EE8C380}"/>
              </a:ext>
            </a:extLst>
          </p:cNvPr>
          <p:cNvPicPr>
            <a:picLocks noChangeAspect="1"/>
          </p:cNvPicPr>
          <p:nvPr/>
        </p:nvPicPr>
        <p:blipFill rotWithShape="1">
          <a:blip r:embed="rId31"/>
          <a:srcRect t="5173"/>
          <a:stretch/>
        </p:blipFill>
        <p:spPr>
          <a:xfrm>
            <a:off x="9863323" y="2068889"/>
            <a:ext cx="1954625" cy="4011475"/>
          </a:xfrm>
          <a:prstGeom prst="rect">
            <a:avLst/>
          </a:prstGeom>
          <a:ln>
            <a:solidFill>
              <a:schemeClr val="tx1"/>
            </a:solidFill>
          </a:ln>
          <a:effec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72944B-C85E-7707-BF0E-DA2F072A3E62}"/>
                  </a:ext>
                </a:extLst>
              </p:cNvPr>
              <p:cNvSpPr txBox="1"/>
              <p:nvPr/>
            </p:nvSpPr>
            <p:spPr>
              <a:xfrm>
                <a:off x="3079265" y="6258106"/>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11" name="TextBox 10">
                <a:extLst>
                  <a:ext uri="{FF2B5EF4-FFF2-40B4-BE49-F238E27FC236}">
                    <a16:creationId xmlns:a16="http://schemas.microsoft.com/office/drawing/2014/main" id="{6D72944B-C85E-7707-BF0E-DA2F072A3E62}"/>
                  </a:ext>
                </a:extLst>
              </p:cNvPr>
              <p:cNvSpPr txBox="1">
                <a:spLocks noRot="1" noChangeAspect="1" noMove="1" noResize="1" noEditPoints="1" noAdjustHandles="1" noChangeArrowheads="1" noChangeShapeType="1" noTextEdit="1"/>
              </p:cNvSpPr>
              <p:nvPr/>
            </p:nvSpPr>
            <p:spPr>
              <a:xfrm>
                <a:off x="3079265" y="6258106"/>
                <a:ext cx="3098428" cy="307777"/>
              </a:xfrm>
              <a:prstGeom prst="rect">
                <a:avLst/>
              </a:prstGeom>
              <a:blipFill>
                <a:blip r:embed="rId32"/>
                <a:stretch>
                  <a:fillRect l="-81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F5BDC9-3A24-5EF5-D027-6CC863AB8B0A}"/>
                  </a:ext>
                </a:extLst>
              </p:cNvPr>
              <p:cNvSpPr txBox="1"/>
              <p:nvPr/>
            </p:nvSpPr>
            <p:spPr>
              <a:xfrm>
                <a:off x="6050223" y="6258106"/>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12" name="TextBox 11">
                <a:extLst>
                  <a:ext uri="{FF2B5EF4-FFF2-40B4-BE49-F238E27FC236}">
                    <a16:creationId xmlns:a16="http://schemas.microsoft.com/office/drawing/2014/main" id="{F3F5BDC9-3A24-5EF5-D027-6CC863AB8B0A}"/>
                  </a:ext>
                </a:extLst>
              </p:cNvPr>
              <p:cNvSpPr txBox="1">
                <a:spLocks noRot="1" noChangeAspect="1" noMove="1" noResize="1" noEditPoints="1" noAdjustHandles="1" noChangeArrowheads="1" noChangeShapeType="1" noTextEdit="1"/>
              </p:cNvSpPr>
              <p:nvPr/>
            </p:nvSpPr>
            <p:spPr>
              <a:xfrm>
                <a:off x="6050223" y="6258106"/>
                <a:ext cx="3210724" cy="307777"/>
              </a:xfrm>
              <a:prstGeom prst="rect">
                <a:avLst/>
              </a:prstGeom>
              <a:blipFill>
                <a:blip r:embed="rId33"/>
                <a:stretch>
                  <a:fillRect b="-20000"/>
                </a:stretch>
              </a:blipFill>
            </p:spPr>
            <p:txBody>
              <a:bodyPr/>
              <a:lstStyle/>
              <a:p>
                <a:r>
                  <a:rPr lang="en-US">
                    <a:noFill/>
                  </a:rPr>
                  <a:t> </a:t>
                </a:r>
              </a:p>
            </p:txBody>
          </p:sp>
        </mc:Fallback>
      </mc:AlternateContent>
      <p:pic>
        <p:nvPicPr>
          <p:cNvPr id="7" name="Picture 4" descr="American Friends of Tel Aviv University - YouTube">
            <a:extLst>
              <a:ext uri="{FF2B5EF4-FFF2-40B4-BE49-F238E27FC236}">
                <a16:creationId xmlns:a16="http://schemas.microsoft.com/office/drawing/2014/main" id="{497876CC-9FC9-FCE3-E7B7-4FA2B5F0D8A7}"/>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686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92007" cy="540000"/>
          </a:xfrm>
        </p:spPr>
        <p:txBody>
          <a:bodyPr>
            <a:normAutofit fontScale="90000"/>
          </a:bodyPr>
          <a:lstStyle/>
          <a:p>
            <a:r>
              <a:rPr lang="en-US" dirty="0"/>
              <a:t>Apply PP Transformation to Zoom: Remove Passcode</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66</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522"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524637"/>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2783651"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p:grpSp>
        <p:nvGrpSpPr>
          <p:cNvPr id="73" name="Group 72">
            <a:extLst>
              <a:ext uri="{FF2B5EF4-FFF2-40B4-BE49-F238E27FC236}">
                <a16:creationId xmlns:a16="http://schemas.microsoft.com/office/drawing/2014/main" id="{40950B56-51E0-D5C3-16D5-FB45974808AF}"/>
              </a:ext>
            </a:extLst>
          </p:cNvPr>
          <p:cNvGrpSpPr/>
          <p:nvPr/>
        </p:nvGrpSpPr>
        <p:grpSpPr>
          <a:xfrm>
            <a:off x="3985111" y="4800073"/>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𝑐</m:t>
                        </m:r>
                        <m:r>
                          <a:rPr lang="en-US" sz="1400" b="0" i="0" smtClean="0">
                            <a:solidFill>
                              <a:srgbClr val="FFFFFF"/>
                            </a:solidFill>
                            <a:latin typeface="Cambria Math" panose="02040503050406030204" pitchFamily="18" charset="0"/>
                          </a:rPr>
                          <m:t>,</m:t>
                        </m:r>
                        <m:sSubSup>
                          <m:sSubSupPr>
                            <m:ctrlPr>
                              <a:rPr lang="en-US" sz="1400" b="0" i="1" smtClean="0">
                                <a:solidFill>
                                  <a:srgbClr val="FFFFFF"/>
                                </a:solidFill>
                                <a:latin typeface="Cambria Math" panose="02040503050406030204" pitchFamily="18" charset="0"/>
                              </a:rPr>
                            </m:ctrlPr>
                          </m:sSubSupPr>
                          <m:e>
                            <m:r>
                              <a:rPr lang="en-US" sz="1400" i="1">
                                <a:solidFill>
                                  <a:srgbClr val="FFFFFF"/>
                                </a:solidFill>
                                <a:latin typeface="Cambria Math" panose="02040503050406030204" pitchFamily="18" charset="0"/>
                              </a:rPr>
                              <m:t>𝑐</m:t>
                            </m:r>
                          </m:e>
                          <m:sub>
                            <m:r>
                              <m:rPr>
                                <m:sty m:val="p"/>
                              </m:rPr>
                              <a:rPr lang="en-US" sz="1400">
                                <a:solidFill>
                                  <a:srgbClr val="FFFFFF"/>
                                </a:solidFill>
                                <a:latin typeface="Cambria Math" panose="02040503050406030204" pitchFamily="18" charset="0"/>
                              </a:rPr>
                              <m:t>PAKE</m:t>
                            </m:r>
                          </m:sub>
                          <m:sup>
                            <m:r>
                              <a:rPr lang="en-US" sz="1400" b="0" i="1" smtClean="0">
                                <a:solidFill>
                                  <a:srgbClr val="FFFFFF"/>
                                </a:solidFill>
                                <a:latin typeface="Cambria Math" panose="02040503050406030204" pitchFamily="18" charset="0"/>
                              </a:rPr>
                              <m:t>′</m:t>
                            </m:r>
                          </m:sup>
                        </m:sSubSup>
                      </m:oMath>
                    </m:oMathPara>
                  </a14:m>
                  <a:endParaRPr lang="en-US" sz="1400" dirty="0">
                    <a:solidFill>
                      <a:schemeClr val="tx1"/>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9"/>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p:grpSp>
        <p:nvGrpSpPr>
          <p:cNvPr id="82" name="Group 81">
            <a:extLst>
              <a:ext uri="{FF2B5EF4-FFF2-40B4-BE49-F238E27FC236}">
                <a16:creationId xmlns:a16="http://schemas.microsoft.com/office/drawing/2014/main" id="{49DEBAA9-65A3-2A76-36CC-053E12A2B590}"/>
              </a:ext>
            </a:extLst>
          </p:cNvPr>
          <p:cNvGrpSpPr/>
          <p:nvPr/>
        </p:nvGrpSpPr>
        <p:grpSpPr>
          <a:xfrm>
            <a:off x="3978939" y="5869468"/>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𝑛</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𝑐</m:t>
                        </m:r>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0"/>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1866793"/>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838039" y="3853482"/>
                <a:ext cx="4467538" cy="1069395"/>
              </a:xfrm>
              <a:prstGeom prst="rect">
                <a:avLst/>
              </a:prstGeom>
              <a:noFill/>
            </p:spPr>
            <p:txBody>
              <a:bodyPr wrap="square" rtlCol="0">
                <a:spAutoFit/>
              </a:bodyPr>
              <a:lstStyle/>
              <a:p>
                <a:r>
                  <a:rPr lang="en-US" altLang="zh-CN" sz="1400" b="0" i="0" dirty="0">
                    <a:solidFill>
                      <a:srgbClr val="FFFFFF"/>
                    </a:solidFill>
                    <a:latin typeface="Montserrat" pitchFamily="2" charset="77"/>
                  </a:rPr>
                  <a:t>run </a:t>
                </a:r>
                <a14:m>
                  <m:oMath xmlns:m="http://schemas.openxmlformats.org/officeDocument/2006/math">
                    <m:r>
                      <m:rPr>
                        <m:sty m:val="p"/>
                      </m:rPr>
                      <a:rPr lang="en-US" sz="1400" b="0" i="0" smtClean="0">
                        <a:solidFill>
                          <a:srgbClr val="FFFFFF"/>
                        </a:solidFill>
                        <a:latin typeface="Cambria Math" panose="02040503050406030204" pitchFamily="18" charset="0"/>
                      </a:rPr>
                      <m:t>PAKE</m:t>
                    </m:r>
                    <m:r>
                      <a:rPr lang="en-US" sz="1400" b="0" i="1" smtClean="0">
                        <a:solidFill>
                          <a:srgbClr val="FFFFFF"/>
                        </a:solidFill>
                        <a:latin typeface="Cambria Math" panose="02040503050406030204" pitchFamily="18" charset="0"/>
                      </a:rPr>
                      <m:t>(</m:t>
                    </m:r>
                    <m:r>
                      <a:rPr lang="en-US" sz="1400" b="0" i="1" smtClean="0">
                        <a:solidFill>
                          <a:srgbClr val="FFFFFF"/>
                        </a:solidFill>
                        <a:latin typeface="Cambria Math" panose="02040503050406030204" pitchFamily="18" charset="0"/>
                      </a:rPr>
                      <m:t>𝑝𝑤</m:t>
                    </m:r>
                    <m:r>
                      <a:rPr lang="en-US" sz="1400" b="0" i="1" smtClean="0">
                        <a:solidFill>
                          <a:srgbClr val="FFFFFF"/>
                        </a:solidFill>
                        <a:latin typeface="Cambria Math" panose="02040503050406030204" pitchFamily="18" charset="0"/>
                      </a:rPr>
                      <m:t>)</m:t>
                    </m:r>
                  </m:oMath>
                </a14:m>
                <a:r>
                  <a:rPr lang="en-US" sz="1400" b="0" i="0" dirty="0">
                    <a:solidFill>
                      <a:srgbClr val="FFFFFF"/>
                    </a:solidFill>
                    <a:latin typeface="Montserrat" pitchFamily="2" charset="77"/>
                  </a:rPr>
                  <a:t> for </a:t>
                </a:r>
                <a14:m>
                  <m:oMath xmlns:m="http://schemas.openxmlformats.org/officeDocument/2006/math">
                    <m:sSub>
                      <m:sSubPr>
                        <m:ctrlPr>
                          <a:rPr lang="en-US" sz="1400" b="0" i="1" smtClean="0">
                            <a:solidFill>
                              <a:srgbClr val="FFFFFF"/>
                            </a:solidFill>
                            <a:latin typeface="Cambria Math" panose="02040503050406030204" pitchFamily="18" charset="0"/>
                          </a:rPr>
                        </m:ctrlPr>
                      </m:sSubPr>
                      <m:e>
                        <m:r>
                          <a:rPr lang="en-US" sz="1400" b="0" i="1" smtClean="0">
                            <a:solidFill>
                              <a:srgbClr val="FFFFFF"/>
                            </a:solidFill>
                            <a:latin typeface="Cambria Math" panose="02040503050406030204" pitchFamily="18" charset="0"/>
                          </a:rPr>
                          <m:t>𝑘</m:t>
                        </m:r>
                      </m:e>
                      <m:sub>
                        <m:r>
                          <a:rPr lang="en-US" sz="1400" b="0" i="1" smtClean="0">
                            <a:solidFill>
                              <a:srgbClr val="FFFFFF"/>
                            </a:solidFill>
                            <a:latin typeface="Cambria Math" panose="02040503050406030204" pitchFamily="18" charset="0"/>
                          </a:rPr>
                          <m:t>𝐴</m:t>
                        </m:r>
                      </m:sub>
                    </m:sSub>
                  </m:oMath>
                </a14:m>
                <a:endParaRPr lang="en-US" sz="1400" b="0" i="0" dirty="0">
                  <a:solidFill>
                    <a:srgbClr val="FFFFFF"/>
                  </a:solidFill>
                  <a:latin typeface="Montserrat" pitchFamily="2" charset="77"/>
                </a:endParaRPr>
              </a:p>
              <a:p>
                <a:r>
                  <a:rPr lang="en-US" sz="1400" b="0" i="0" dirty="0">
                    <a:solidFill>
                      <a:schemeClr val="tx1"/>
                    </a:solidFill>
                    <a:latin typeface="Montserrat" pitchFamily="2" charset="77"/>
                  </a:rPr>
                  <a:t>verify</a:t>
                </a:r>
                <a:r>
                  <a:rPr lang="zh-CN" altLang="en-US" sz="1400" b="0" i="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zh-CN" altLang="en-US" sz="1400" b="0" i="0" dirty="0">
                    <a:solidFill>
                      <a:schemeClr val="tx1"/>
                    </a:solidFill>
                    <a:latin typeface="Montserrat" pitchFamily="2" charset="77"/>
                  </a:rPr>
                  <a:t> </a:t>
                </a:r>
                <a:r>
                  <a:rPr lang="en-US" sz="1400" b="0" i="0" dirty="0">
                    <a:solidFill>
                      <a:schemeClr val="tx1"/>
                    </a:solidFill>
                    <a:latin typeface="Montserrat" pitchFamily="2" charset="77"/>
                  </a:rPr>
                  <a:t>using</a:t>
                </a:r>
                <a:r>
                  <a:rPr lang="zh-CN" altLang="en-US" sz="1400" b="0" i="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oMath>
                </a14:m>
                <a:endParaRPr lang="en-US" sz="1400" dirty="0">
                  <a:solidFill>
                    <a:schemeClr val="tx1"/>
                  </a:solidFill>
                  <a:latin typeface="Montserrat" pitchFamily="2" charset="77"/>
                </a:endParaRPr>
              </a:p>
              <a:p>
                <a:r>
                  <a:rPr lang="en-US" sz="1400" dirty="0">
                    <a:solidFill>
                      <a:schemeClr val="tx1"/>
                    </a:solidFill>
                    <a:latin typeface="Montserrat" pitchFamily="2" charset="77"/>
                  </a:rPr>
                  <a:t>encrypt </a:t>
                </a:r>
                <a14:m>
                  <m:oMath xmlns:m="http://schemas.openxmlformats.org/officeDocument/2006/math">
                    <m:r>
                      <a:rPr lang="en-US" sz="1400" b="0" i="1" smtClean="0">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𝑐</m:t>
                    </m:r>
                  </m:oMath>
                </a14:m>
                <a:endParaRPr lang="en-US" sz="1400" dirty="0">
                  <a:solidFill>
                    <a:schemeClr val="tx1"/>
                  </a:solidFill>
                  <a:latin typeface="Montserrat" pitchFamily="2" charset="77"/>
                </a:endParaRPr>
              </a:p>
              <a:p>
                <a14:m>
                  <m:oMath xmlns:m="http://schemas.openxmlformats.org/officeDocument/2006/math">
                    <m:sSub>
                      <m:sSubPr>
                        <m:ctrlPr>
                          <a:rPr lang="en-US" sz="1400" b="0" i="1" smtClean="0">
                            <a:solidFill>
                              <a:srgbClr val="FFFFFF"/>
                            </a:solidFill>
                            <a:latin typeface="Cambria Math" panose="02040503050406030204" pitchFamily="18" charset="0"/>
                          </a:rPr>
                        </m:ctrlPr>
                      </m:sSubPr>
                      <m:e>
                        <m:r>
                          <a:rPr lang="en-US" sz="1400" b="0" i="1" smtClean="0">
                            <a:solidFill>
                              <a:srgbClr val="FFFFFF"/>
                            </a:solidFill>
                            <a:latin typeface="Cambria Math" panose="02040503050406030204" pitchFamily="18" charset="0"/>
                          </a:rPr>
                          <m:t>𝑐</m:t>
                        </m:r>
                      </m:e>
                      <m:sub>
                        <m:r>
                          <m:rPr>
                            <m:sty m:val="p"/>
                          </m:rPr>
                          <a:rPr lang="en-US" sz="1400" b="0" i="0" smtClean="0">
                            <a:solidFill>
                              <a:srgbClr val="FFFFFF"/>
                            </a:solidFill>
                            <a:latin typeface="Cambria Math" panose="02040503050406030204" pitchFamily="18" charset="0"/>
                          </a:rPr>
                          <m:t>PP</m:t>
                        </m:r>
                      </m:sub>
                    </m:sSub>
                    <m:r>
                      <a:rPr lang="en-US" sz="1400" b="0" i="1" smtClean="0">
                        <a:solidFill>
                          <a:srgbClr val="FFFFFF"/>
                        </a:solidFill>
                        <a:latin typeface="Cambria Math" panose="02040503050406030204" pitchFamily="18" charset="0"/>
                      </a:rPr>
                      <m:t>←</m:t>
                    </m:r>
                    <m:r>
                      <m:rPr>
                        <m:sty m:val="p"/>
                      </m:rPr>
                      <a:rPr lang="en-US" sz="1400" b="0" i="0" smtClean="0">
                        <a:solidFill>
                          <a:srgbClr val="FFFFFF"/>
                        </a:solidFill>
                        <a:latin typeface="Cambria Math" panose="02040503050406030204" pitchFamily="18" charset="0"/>
                      </a:rPr>
                      <m:t>Enc</m:t>
                    </m:r>
                    <m:r>
                      <a:rPr lang="en-US" sz="1400" b="0" i="1" smtClean="0">
                        <a:solidFill>
                          <a:srgbClr val="FFFFFF"/>
                        </a:solidFill>
                        <a:latin typeface="Cambria Math" panose="02040503050406030204" pitchFamily="18" charset="0"/>
                      </a:rPr>
                      <m:t>(</m:t>
                    </m:r>
                    <m:sSub>
                      <m:sSubPr>
                        <m:ctrlPr>
                          <a:rPr lang="en-US" sz="1400" b="0" i="1" smtClean="0">
                            <a:solidFill>
                              <a:srgbClr val="FFFFFF"/>
                            </a:solidFill>
                            <a:latin typeface="Cambria Math" panose="02040503050406030204" pitchFamily="18" charset="0"/>
                          </a:rPr>
                        </m:ctrlPr>
                      </m:sSubPr>
                      <m:e>
                        <m:r>
                          <a:rPr lang="en-US" sz="1400" b="0" i="1" smtClean="0">
                            <a:solidFill>
                              <a:srgbClr val="FFFFFF"/>
                            </a:solidFill>
                            <a:latin typeface="Cambria Math" panose="02040503050406030204" pitchFamily="18" charset="0"/>
                          </a:rPr>
                          <m:t>𝑘</m:t>
                        </m:r>
                      </m:e>
                      <m:sub>
                        <m:r>
                          <a:rPr lang="en-US" sz="1400" b="0" i="1" smtClean="0">
                            <a:solidFill>
                              <a:srgbClr val="FFFFFF"/>
                            </a:solidFill>
                            <a:latin typeface="Cambria Math" panose="02040503050406030204" pitchFamily="18" charset="0"/>
                          </a:rPr>
                          <m:t>𝐴</m:t>
                        </m:r>
                      </m:sub>
                    </m:sSub>
                    <m:r>
                      <a:rPr lang="en-US" sz="1400" b="0" i="1" smtClean="0">
                        <a:solidFill>
                          <a:srgbClr val="FFFFFF"/>
                        </a:solidFill>
                        <a:latin typeface="Cambria Math" panose="02040503050406030204" pitchFamily="18" charset="0"/>
                      </a:rPr>
                      <m:t>,</m:t>
                    </m:r>
                    <m:r>
                      <a:rPr lang="en-US" sz="1400" b="0" i="1" smtClean="0">
                        <a:solidFill>
                          <a:srgbClr val="FFFFFF"/>
                        </a:solidFill>
                        <a:latin typeface="Cambria Math" panose="02040503050406030204" pitchFamily="18" charset="0"/>
                      </a:rPr>
                      <m:t>𝑛</m:t>
                    </m:r>
                    <m:r>
                      <a:rPr lang="en-US" sz="1400" b="0" i="1" smtClean="0">
                        <a:solidFill>
                          <a:srgbClr val="FFFFFF"/>
                        </a:solidFill>
                        <a:latin typeface="Cambria Math" panose="02040503050406030204" pitchFamily="18" charset="0"/>
                      </a:rPr>
                      <m:t>,</m:t>
                    </m:r>
                    <m:sSubSup>
                      <m:sSubSupPr>
                        <m:ctrlPr>
                          <a:rPr lang="en-US" sz="1400" b="0" i="1" smtClean="0">
                            <a:solidFill>
                              <a:srgbClr val="FFFFFF"/>
                            </a:solidFill>
                            <a:latin typeface="Cambria Math" panose="02040503050406030204" pitchFamily="18" charset="0"/>
                          </a:rPr>
                        </m:ctrlPr>
                      </m:sSubSupPr>
                      <m:e>
                        <m:r>
                          <a:rPr lang="en-US" sz="1400" b="0" i="1" smtClean="0">
                            <a:solidFill>
                              <a:srgbClr val="FFFFFF"/>
                            </a:solidFill>
                            <a:latin typeface="Cambria Math" panose="02040503050406030204" pitchFamily="18" charset="0"/>
                          </a:rPr>
                          <m:t>𝑚</m:t>
                        </m:r>
                      </m:e>
                      <m:sub>
                        <m:r>
                          <m:rPr>
                            <m:sty m:val="p"/>
                          </m:rPr>
                          <a:rPr lang="en-US" sz="1400" b="0" i="0" smtClean="0">
                            <a:solidFill>
                              <a:srgbClr val="FFFFFF"/>
                            </a:solidFill>
                            <a:latin typeface="Cambria Math" panose="02040503050406030204" pitchFamily="18" charset="0"/>
                          </a:rPr>
                          <m:t>SignUp</m:t>
                        </m:r>
                      </m:sub>
                      <m:sup>
                        <m:r>
                          <a:rPr lang="en-US" sz="1400" b="0" i="1" smtClean="0">
                            <a:solidFill>
                              <a:srgbClr val="FFFFFF"/>
                            </a:solidFill>
                            <a:latin typeface="Cambria Math" panose="02040503050406030204" pitchFamily="18" charset="0"/>
                          </a:rPr>
                          <m:t>𝐴</m:t>
                        </m:r>
                      </m:sup>
                    </m:sSubSup>
                    <m:r>
                      <a:rPr lang="en-US" sz="1400" b="0" i="1" smtClean="0">
                        <a:solidFill>
                          <a:srgbClr val="FFFFFF"/>
                        </a:solidFill>
                        <a:latin typeface="Cambria Math" panose="02040503050406030204" pitchFamily="18" charset="0"/>
                      </a:rPr>
                      <m:t>∥</m:t>
                    </m:r>
                    <m:sSubSup>
                      <m:sSubSupPr>
                        <m:ctrlPr>
                          <a:rPr lang="en-US" sz="1400" i="1">
                            <a:solidFill>
                              <a:srgbClr val="FFFFFF"/>
                            </a:solidFill>
                            <a:latin typeface="Cambria Math" panose="02040503050406030204" pitchFamily="18" charset="0"/>
                          </a:rPr>
                        </m:ctrlPr>
                      </m:sSubSupPr>
                      <m:e>
                        <m:r>
                          <a:rPr lang="en-US" sz="1400" i="1">
                            <a:solidFill>
                              <a:srgbClr val="FFFFFF"/>
                            </a:solidFill>
                            <a:latin typeface="Cambria Math" panose="02040503050406030204" pitchFamily="18" charset="0"/>
                          </a:rPr>
                          <m:t>𝑚</m:t>
                        </m:r>
                      </m:e>
                      <m:sub>
                        <m:r>
                          <m:rPr>
                            <m:sty m:val="p"/>
                          </m:rPr>
                          <a:rPr lang="en-US" sz="1400">
                            <a:solidFill>
                              <a:srgbClr val="FFFFFF"/>
                            </a:solidFill>
                            <a:latin typeface="Cambria Math" panose="02040503050406030204" pitchFamily="18" charset="0"/>
                          </a:rPr>
                          <m:t>SignUp</m:t>
                        </m:r>
                      </m:sub>
                      <m:sup>
                        <m:r>
                          <a:rPr lang="en-US" sz="1400" b="0" i="1" smtClean="0">
                            <a:solidFill>
                              <a:srgbClr val="FFFFFF"/>
                            </a:solidFill>
                            <a:latin typeface="Cambria Math" panose="02040503050406030204" pitchFamily="18" charset="0"/>
                          </a:rPr>
                          <m:t>𝐵</m:t>
                        </m:r>
                      </m:sup>
                    </m:sSubSup>
                    <m:r>
                      <a:rPr lang="en-US" sz="1400" b="0" i="1" smtClean="0">
                        <a:solidFill>
                          <a:srgbClr val="FFFFFF"/>
                        </a:solidFill>
                        <a:latin typeface="Cambria Math" panose="02040503050406030204" pitchFamily="18" charset="0"/>
                      </a:rPr>
                      <m:t>,</m:t>
                    </m:r>
                    <m:r>
                      <a:rPr lang="en-US" sz="1400" b="0" i="1" smtClean="0">
                        <a:solidFill>
                          <a:srgbClr val="FFFFFF"/>
                        </a:solidFill>
                        <a:latin typeface="Cambria Math" panose="02040503050406030204" pitchFamily="18" charset="0"/>
                      </a:rPr>
                      <m:t>𝑐</m:t>
                    </m:r>
                    <m:r>
                      <a:rPr lang="en-US" sz="1400" b="0" i="1" smtClean="0">
                        <a:solidFill>
                          <a:srgbClr val="FFFFFF"/>
                        </a:solidFill>
                        <a:latin typeface="Cambria Math" panose="02040503050406030204" pitchFamily="18" charset="0"/>
                      </a:rPr>
                      <m:t>)</m:t>
                    </m:r>
                  </m:oMath>
                </a14:m>
                <a:r>
                  <a:rPr lang="zh-CN" altLang="en-US" sz="1400" dirty="0">
                    <a:solidFill>
                      <a:srgbClr val="FFFFFF"/>
                    </a:solidFill>
                    <a:latin typeface="Montserrat" pitchFamily="2" charset="77"/>
                  </a:rPr>
                  <a:t> </a:t>
                </a:r>
                <a:r>
                  <a:rPr lang="en-US" sz="1400" dirty="0">
                    <a:solidFill>
                      <a:srgbClr val="FFFFFF"/>
                    </a:solidFill>
                    <a:latin typeface="Montserrat" pitchFamily="2" charset="77"/>
                  </a:rPr>
                  <a:t> </a:t>
                </a: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838039" y="3853482"/>
                <a:ext cx="4467538" cy="1069395"/>
              </a:xfrm>
              <a:prstGeom prst="rect">
                <a:avLst/>
              </a:prstGeom>
              <a:blipFill>
                <a:blip r:embed="rId13"/>
                <a:stretch>
                  <a:fillRect l="-283" t="-1176" b="-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7539898" y="3905185"/>
                <a:ext cx="3765250" cy="1071575"/>
              </a:xfrm>
              <a:prstGeom prst="rect">
                <a:avLst/>
              </a:prstGeom>
              <a:noFill/>
            </p:spPr>
            <p:txBody>
              <a:bodyPr wrap="square" rtlCol="0">
                <a:spAutoFit/>
              </a:bodyPr>
              <a:lstStyle/>
              <a:p>
                <a:pPr algn="r"/>
                <a:r>
                  <a:rPr lang="en-US" sz="1400" dirty="0">
                    <a:solidFill>
                      <a:schemeClr val="bg1"/>
                    </a:solidFill>
                    <a:latin typeface="Montserrat" pitchFamily="2" charset="77"/>
                  </a:rPr>
                  <a:t>run </a:t>
                </a:r>
                <a14:m>
                  <m:oMath xmlns:m="http://schemas.openxmlformats.org/officeDocument/2006/math">
                    <m:r>
                      <m:rPr>
                        <m:sty m:val="p"/>
                      </m:rPr>
                      <a:rPr lang="en-US" sz="1400" b="0" i="0" smtClean="0">
                        <a:solidFill>
                          <a:schemeClr val="bg1"/>
                        </a:solidFill>
                        <a:latin typeface="Cambria Math" panose="02040503050406030204" pitchFamily="18" charset="0"/>
                      </a:rPr>
                      <m:t>PAKE</m:t>
                    </m:r>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𝑝𝑤</m:t>
                    </m:r>
                    <m:r>
                      <a:rPr lang="en-US" sz="1400" b="0" i="1" smtClean="0">
                        <a:solidFill>
                          <a:schemeClr val="bg1"/>
                        </a:solidFill>
                        <a:latin typeface="Cambria Math" panose="02040503050406030204" pitchFamily="18" charset="0"/>
                      </a:rPr>
                      <m:t>)</m:t>
                    </m:r>
                  </m:oMath>
                </a14:m>
                <a:r>
                  <a:rPr lang="en-US" sz="1400" b="0" i="0" dirty="0">
                    <a:solidFill>
                      <a:schemeClr val="bg1"/>
                    </a:solidFill>
                    <a:latin typeface="Montserrat" pitchFamily="2" charset="77"/>
                  </a:rPr>
                  <a:t> for </a:t>
                </a:r>
                <a14:m>
                  <m:oMath xmlns:m="http://schemas.openxmlformats.org/officeDocument/2006/math">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𝑘</m:t>
                        </m:r>
                      </m:e>
                      <m:sub>
                        <m:r>
                          <a:rPr lang="en-US" sz="1400" b="0" i="1" smtClean="0">
                            <a:solidFill>
                              <a:schemeClr val="bg1"/>
                            </a:solidFill>
                            <a:latin typeface="Cambria Math" panose="02040503050406030204" pitchFamily="18" charset="0"/>
                          </a:rPr>
                          <m:t>𝐵</m:t>
                        </m:r>
                      </m:sub>
                    </m:sSub>
                  </m:oMath>
                </a14:m>
                <a:endParaRPr lang="en-US" sz="1400" b="0" i="0" dirty="0">
                  <a:solidFill>
                    <a:schemeClr val="bg1"/>
                  </a:solidFill>
                  <a:latin typeface="Montserrat" pitchFamily="2" charset="77"/>
                </a:endParaRPr>
              </a:p>
              <a:p>
                <a:pPr algn="r"/>
                <a14:m>
                  <m:oMath xmlns:m="http://schemas.openxmlformats.org/officeDocument/2006/math">
                    <m:r>
                      <a:rPr lang="en-US" sz="1400" i="1" smtClean="0">
                        <a:solidFill>
                          <a:schemeClr val="bg1"/>
                        </a:solidFill>
                        <a:latin typeface="Cambria Math" panose="02040503050406030204" pitchFamily="18" charset="0"/>
                      </a:rPr>
                      <m:t>𝑐</m:t>
                    </m:r>
                    <m:r>
                      <a:rPr lang="en-US" sz="1400" i="1" smtClean="0">
                        <a:solidFill>
                          <a:schemeClr val="bg1"/>
                        </a:solidFill>
                        <a:latin typeface="Cambria Math" panose="02040503050406030204" pitchFamily="18" charset="0"/>
                      </a:rPr>
                      <m:t>←</m:t>
                    </m:r>
                    <m:r>
                      <m:rPr>
                        <m:sty m:val="p"/>
                      </m:rPr>
                      <a:rPr lang="en-US" sz="1400" b="0" i="0" smtClean="0">
                        <a:solidFill>
                          <a:schemeClr val="bg1"/>
                        </a:solidFill>
                        <a:latin typeface="Cambria Math" panose="02040503050406030204" pitchFamily="18" charset="0"/>
                      </a:rPr>
                      <m:t>Dec</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𝑘</m:t>
                        </m:r>
                      </m:e>
                      <m:sub>
                        <m:r>
                          <a:rPr lang="en-US" sz="1400" b="0" i="1" smtClean="0">
                            <a:solidFill>
                              <a:schemeClr val="bg1"/>
                            </a:solidFill>
                            <a:latin typeface="Cambria Math" panose="02040503050406030204" pitchFamily="18" charset="0"/>
                          </a:rPr>
                          <m:t>𝐵</m:t>
                        </m:r>
                      </m:sub>
                    </m:sSub>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𝑛</m:t>
                    </m:r>
                    <m:r>
                      <a:rPr lang="en-US" sz="1400" b="0" i="1" smtClean="0">
                        <a:solidFill>
                          <a:schemeClr val="bg1"/>
                        </a:solidFill>
                        <a:latin typeface="Cambria Math" panose="02040503050406030204" pitchFamily="18" charset="0"/>
                      </a:rPr>
                      <m:t>,</m:t>
                    </m:r>
                    <m:sSubSup>
                      <m:sSubSupPr>
                        <m:ctrlPr>
                          <a:rPr lang="en-US" sz="1400" i="1">
                            <a:solidFill>
                              <a:schemeClr val="bg1"/>
                            </a:solidFill>
                            <a:latin typeface="Cambria Math" panose="02040503050406030204" pitchFamily="18" charset="0"/>
                          </a:rPr>
                        </m:ctrlPr>
                      </m:sSubSupPr>
                      <m:e>
                        <m:r>
                          <a:rPr lang="en-US" sz="1400" i="1">
                            <a:solidFill>
                              <a:schemeClr val="bg1"/>
                            </a:solidFill>
                            <a:latin typeface="Cambria Math" panose="02040503050406030204" pitchFamily="18" charset="0"/>
                          </a:rPr>
                          <m:t>𝑚</m:t>
                        </m:r>
                      </m:e>
                      <m:sub>
                        <m:r>
                          <m:rPr>
                            <m:sty m:val="p"/>
                          </m:rPr>
                          <a:rPr lang="en-US" sz="1400">
                            <a:solidFill>
                              <a:schemeClr val="bg1"/>
                            </a:solidFill>
                            <a:latin typeface="Cambria Math" panose="02040503050406030204" pitchFamily="18" charset="0"/>
                          </a:rPr>
                          <m:t>SignUp</m:t>
                        </m:r>
                      </m:sub>
                      <m:sup>
                        <m:r>
                          <a:rPr lang="en-US" sz="1400" i="1">
                            <a:solidFill>
                              <a:schemeClr val="bg1"/>
                            </a:solidFill>
                            <a:latin typeface="Cambria Math" panose="02040503050406030204" pitchFamily="18" charset="0"/>
                          </a:rPr>
                          <m:t>𝐴</m:t>
                        </m:r>
                      </m:sup>
                    </m:sSubSup>
                    <m:r>
                      <a:rPr lang="en-US" sz="1400" i="1">
                        <a:solidFill>
                          <a:schemeClr val="bg1"/>
                        </a:solidFill>
                        <a:latin typeface="Cambria Math" panose="02040503050406030204" pitchFamily="18" charset="0"/>
                      </a:rPr>
                      <m:t>∥</m:t>
                    </m:r>
                    <m:sSubSup>
                      <m:sSubSupPr>
                        <m:ctrlPr>
                          <a:rPr lang="en-US" sz="1400" i="1">
                            <a:solidFill>
                              <a:schemeClr val="bg1"/>
                            </a:solidFill>
                            <a:latin typeface="Cambria Math" panose="02040503050406030204" pitchFamily="18" charset="0"/>
                          </a:rPr>
                        </m:ctrlPr>
                      </m:sSubSupPr>
                      <m:e>
                        <m:r>
                          <a:rPr lang="en-US" sz="1400" i="1">
                            <a:solidFill>
                              <a:schemeClr val="bg1"/>
                            </a:solidFill>
                            <a:latin typeface="Cambria Math" panose="02040503050406030204" pitchFamily="18" charset="0"/>
                          </a:rPr>
                          <m:t>𝑚</m:t>
                        </m:r>
                      </m:e>
                      <m:sub>
                        <m:r>
                          <m:rPr>
                            <m:sty m:val="p"/>
                          </m:rPr>
                          <a:rPr lang="en-US" sz="1400">
                            <a:solidFill>
                              <a:schemeClr val="bg1"/>
                            </a:solidFill>
                            <a:latin typeface="Cambria Math" panose="02040503050406030204" pitchFamily="18" charset="0"/>
                          </a:rPr>
                          <m:t>SignUp</m:t>
                        </m:r>
                      </m:sub>
                      <m:sup>
                        <m:r>
                          <a:rPr lang="en-US" sz="1400" i="1">
                            <a:solidFill>
                              <a:schemeClr val="bg1"/>
                            </a:solidFill>
                            <a:latin typeface="Cambria Math" panose="02040503050406030204" pitchFamily="18" charset="0"/>
                          </a:rPr>
                          <m:t>𝐵</m:t>
                        </m:r>
                      </m:sup>
                    </m:sSubSup>
                    <m:r>
                      <a:rPr lang="en-US" sz="1400" b="0" i="1" smtClean="0">
                        <a:solidFill>
                          <a:schemeClr val="bg1"/>
                        </a:solidFill>
                        <a:latin typeface="Cambria Math" panose="02040503050406030204" pitchFamily="18" charset="0"/>
                      </a:rPr>
                      <m:t>,</m:t>
                    </m:r>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𝑐</m:t>
                        </m:r>
                      </m:e>
                      <m:sub>
                        <m:r>
                          <m:rPr>
                            <m:sty m:val="p"/>
                          </m:rPr>
                          <a:rPr lang="en-US" sz="1400">
                            <a:solidFill>
                              <a:schemeClr val="bg1"/>
                            </a:solidFill>
                            <a:latin typeface="Cambria Math" panose="02040503050406030204" pitchFamily="18" charset="0"/>
                          </a:rPr>
                          <m:t>PP</m:t>
                        </m:r>
                      </m:sub>
                    </m:sSub>
                    <m:r>
                      <a:rPr lang="en-US" sz="1400" b="0" i="1" smtClean="0">
                        <a:solidFill>
                          <a:schemeClr val="bg1"/>
                        </a:solidFill>
                        <a:latin typeface="Cambria Math" panose="02040503050406030204" pitchFamily="18" charset="0"/>
                      </a:rPr>
                      <m:t>)</m:t>
                    </m:r>
                  </m:oMath>
                </a14:m>
                <a:r>
                  <a:rPr lang="zh-CN" altLang="en-US" sz="1400" dirty="0">
                    <a:solidFill>
                      <a:schemeClr val="bg1"/>
                    </a:solidFill>
                    <a:latin typeface="Montserrat" pitchFamily="2" charset="77"/>
                  </a:rPr>
                  <a:t> </a:t>
                </a:r>
                <a:endParaRPr lang="en-US" sz="1400" b="0" i="0" dirty="0">
                  <a:solidFill>
                    <a:schemeClr val="bg1"/>
                  </a:solidFill>
                  <a:latin typeface="Montserrat" pitchFamily="2" charset="77"/>
                </a:endParaRPr>
              </a:p>
              <a:p>
                <a:pPr algn="r"/>
                <a:r>
                  <a:rPr lang="en-US" sz="1400" dirty="0">
                    <a:solidFill>
                      <a:schemeClr val="tx1"/>
                    </a:solidFill>
                    <a:latin typeface="Montserrat" pitchFamily="2" charset="77"/>
                  </a:rPr>
                  <a:t>verify</a:t>
                </a:r>
                <a:r>
                  <a:rPr lang="zh-CN" altLang="en-US" sz="140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b="0" i="1" smtClean="0">
                            <a:solidFill>
                              <a:schemeClr val="tx1"/>
                            </a:solidFill>
                            <a:latin typeface="Cambria Math" panose="02040503050406030204" pitchFamily="18" charset="0"/>
                          </a:rPr>
                          <m:t>𝐴</m:t>
                        </m:r>
                      </m:sup>
                    </m:sSubSup>
                  </m:oMath>
                </a14:m>
                <a:r>
                  <a:rPr lang="zh-CN" altLang="en-US" sz="1400" dirty="0">
                    <a:solidFill>
                      <a:schemeClr val="tx1"/>
                    </a:solidFill>
                    <a:latin typeface="Montserrat" pitchFamily="2" charset="77"/>
                  </a:rPr>
                  <a:t> </a:t>
                </a:r>
                <a:r>
                  <a:rPr lang="en-US" sz="1400" dirty="0">
                    <a:solidFill>
                      <a:schemeClr val="tx1"/>
                    </a:solidFill>
                    <a:latin typeface="Montserrat" pitchFamily="2" charset="77"/>
                  </a:rPr>
                  <a:t>using</a:t>
                </a:r>
                <a:r>
                  <a:rPr lang="zh-CN" altLang="en-US" sz="1400" dirty="0">
                    <a:solidFill>
                      <a:schemeClr val="tx1"/>
                    </a:solidFill>
                    <a:latin typeface="Montserrat" pitchFamily="2" charset="77"/>
                  </a:rPr>
                  <a:t>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b="0" i="1" smtClean="0">
                            <a:solidFill>
                              <a:schemeClr val="tx1"/>
                            </a:solidFill>
                            <a:latin typeface="Cambria Math" panose="02040503050406030204" pitchFamily="18" charset="0"/>
                          </a:rPr>
                          <m:t>𝐴</m:t>
                        </m:r>
                      </m:sup>
                    </m:sSubSup>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decrypt </a:t>
                </a:r>
                <a14:m>
                  <m:oMath xmlns:m="http://schemas.openxmlformats.org/officeDocument/2006/math">
                    <m:r>
                      <a:rPr lang="en-US" sz="1400" i="1">
                        <a:solidFill>
                          <a:schemeClr val="tx1"/>
                        </a:solidFill>
                        <a:latin typeface="Cambria Math" panose="02040503050406030204" pitchFamily="18" charset="0"/>
                      </a:rPr>
                      <m:t>𝑐</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𝐴</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7539898" y="3905185"/>
                <a:ext cx="3765250" cy="1071575"/>
              </a:xfrm>
              <a:prstGeom prst="rect">
                <a:avLst/>
              </a:prstGeom>
              <a:blipFill>
                <a:blip r:embed="rId14"/>
                <a:stretch>
                  <a:fillRect t="-1176" b="-235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537E698-0A31-6EE8-B05B-F2254C7A2E18}"/>
              </a:ext>
            </a:extLst>
          </p:cNvPr>
          <p:cNvSpPr txBox="1"/>
          <p:nvPr/>
        </p:nvSpPr>
        <p:spPr>
          <a:xfrm>
            <a:off x="1838039" y="1494338"/>
            <a:ext cx="3106464" cy="307777"/>
          </a:xfrm>
          <a:prstGeom prst="rect">
            <a:avLst/>
          </a:prstGeom>
          <a:noFill/>
        </p:spPr>
        <p:txBody>
          <a:bodyPr wrap="square" rtlCol="0">
            <a:spAutoFit/>
          </a:bodyPr>
          <a:lstStyle/>
          <a:p>
            <a:r>
              <a:rPr lang="en-US" sz="1400" b="0" i="0" dirty="0">
                <a:latin typeface="Montserrat" pitchFamily="2" charset="77"/>
              </a:rPr>
              <a:t>generate state</a:t>
            </a:r>
            <a:endParaRPr lang="en-US" sz="1400" dirty="0"/>
          </a:p>
        </p:txBody>
      </p:sp>
      <p:sp>
        <p:nvSpPr>
          <p:cNvPr id="5" name="TextBox 4">
            <a:extLst>
              <a:ext uri="{FF2B5EF4-FFF2-40B4-BE49-F238E27FC236}">
                <a16:creationId xmlns:a16="http://schemas.microsoft.com/office/drawing/2014/main" id="{00936203-5C36-D259-5D3B-7DAFB3CDAE0D}"/>
              </a:ext>
            </a:extLst>
          </p:cNvPr>
          <p:cNvSpPr txBox="1"/>
          <p:nvPr/>
        </p:nvSpPr>
        <p:spPr>
          <a:xfrm>
            <a:off x="7811772" y="1487328"/>
            <a:ext cx="3493376" cy="307777"/>
          </a:xfrm>
          <a:prstGeom prst="rect">
            <a:avLst/>
          </a:prstGeom>
          <a:noFill/>
        </p:spPr>
        <p:txBody>
          <a:bodyPr wrap="square" rtlCol="0">
            <a:spAutoFit/>
          </a:bodyPr>
          <a:lstStyle/>
          <a:p>
            <a:pPr algn="r"/>
            <a:r>
              <a:rPr lang="en-US" sz="1400" b="0" i="0" dirty="0">
                <a:latin typeface="Montserrat" pitchFamily="2" charset="77"/>
              </a:rPr>
              <a:t>generate state</a:t>
            </a:r>
            <a:endParaRPr lang="en-US" sz="1400" dirty="0"/>
          </a:p>
        </p:txBody>
      </p:sp>
      <p:grpSp>
        <p:nvGrpSpPr>
          <p:cNvPr id="6" name="Group 5">
            <a:extLst>
              <a:ext uri="{FF2B5EF4-FFF2-40B4-BE49-F238E27FC236}">
                <a16:creationId xmlns:a16="http://schemas.microsoft.com/office/drawing/2014/main" id="{26B8BD88-5F52-9854-0A3B-0EED867C9AEC}"/>
              </a:ext>
            </a:extLst>
          </p:cNvPr>
          <p:cNvGrpSpPr/>
          <p:nvPr/>
        </p:nvGrpSpPr>
        <p:grpSpPr>
          <a:xfrm>
            <a:off x="3980467" y="1406076"/>
            <a:ext cx="1271014" cy="347980"/>
            <a:chOff x="4162223" y="1765846"/>
            <a:chExt cx="1271014" cy="347980"/>
          </a:xfrm>
        </p:grpSpPr>
        <p:cxnSp>
          <p:nvCxnSpPr>
            <p:cNvPr id="7" name="Straight Arrow Connector 6">
              <a:extLst>
                <a:ext uri="{FF2B5EF4-FFF2-40B4-BE49-F238E27FC236}">
                  <a16:creationId xmlns:a16="http://schemas.microsoft.com/office/drawing/2014/main" id="{A049A150-DA4A-C09E-9D5A-A1F206C258B2}"/>
                </a:ext>
              </a:extLst>
            </p:cNvPr>
            <p:cNvCxnSpPr/>
            <p:nvPr/>
          </p:nvCxnSpPr>
          <p:spPr>
            <a:xfrm>
              <a:off x="4162223" y="2072786"/>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F14BC6-362E-F789-4987-444F0D0AF46D}"/>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oMath>
                    </m:oMathPara>
                  </a14:m>
                  <a:endParaRPr lang="en-US" sz="1400" dirty="0"/>
                </a:p>
              </p:txBody>
            </p:sp>
          </mc:Choice>
          <mc:Fallback xmlns="">
            <p:sp>
              <p:nvSpPr>
                <p:cNvPr id="8" name="TextBox 7">
                  <a:extLst>
                    <a:ext uri="{FF2B5EF4-FFF2-40B4-BE49-F238E27FC236}">
                      <a16:creationId xmlns:a16="http://schemas.microsoft.com/office/drawing/2014/main" id="{10F14BC6-362E-F789-4987-444F0D0AF46D}"/>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5"/>
                  <a:stretch>
                    <a:fillRect/>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5E6F373C-342D-DAED-6C16-DB3F3F6099F6}"/>
              </a:ext>
            </a:extLst>
          </p:cNvPr>
          <p:cNvGrpSpPr/>
          <p:nvPr/>
        </p:nvGrpSpPr>
        <p:grpSpPr>
          <a:xfrm>
            <a:off x="6966647" y="1375567"/>
            <a:ext cx="1271014" cy="347980"/>
            <a:chOff x="4162223" y="1765846"/>
            <a:chExt cx="1271014" cy="347980"/>
          </a:xfrm>
        </p:grpSpPr>
        <p:cxnSp>
          <p:nvCxnSpPr>
            <p:cNvPr id="11" name="Straight Arrow Connector 10">
              <a:extLst>
                <a:ext uri="{FF2B5EF4-FFF2-40B4-BE49-F238E27FC236}">
                  <a16:creationId xmlns:a16="http://schemas.microsoft.com/office/drawing/2014/main" id="{684BFAAC-172E-C043-87C9-95C132C2D11C}"/>
                </a:ext>
              </a:extLst>
            </p:cNvPr>
            <p:cNvCxnSpPr/>
            <p:nvPr/>
          </p:nvCxnSpPr>
          <p:spPr>
            <a:xfrm>
              <a:off x="4162223" y="2072786"/>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E64EED2-8102-7FFB-DAA9-A6ECC5BA8566}"/>
                    </a:ext>
                  </a:extLst>
                </p:cNvPr>
                <p:cNvSpPr txBox="1"/>
                <p:nvPr/>
              </p:nvSpPr>
              <p:spPr>
                <a:xfrm>
                  <a:off x="4355021" y="1765846"/>
                  <a:ext cx="885418"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oMath>
                    </m:oMathPara>
                  </a14:m>
                  <a:endParaRPr lang="en-US" sz="1400" dirty="0"/>
                </a:p>
              </p:txBody>
            </p:sp>
          </mc:Choice>
          <mc:Fallback xmlns="">
            <p:sp>
              <p:nvSpPr>
                <p:cNvPr id="13" name="TextBox 12">
                  <a:extLst>
                    <a:ext uri="{FF2B5EF4-FFF2-40B4-BE49-F238E27FC236}">
                      <a16:creationId xmlns:a16="http://schemas.microsoft.com/office/drawing/2014/main" id="{EE64EED2-8102-7FFB-DAA9-A6ECC5BA8566}"/>
                    </a:ext>
                  </a:extLst>
                </p:cNvPr>
                <p:cNvSpPr txBox="1">
                  <a:spLocks noRot="1" noChangeAspect="1" noMove="1" noResize="1" noEditPoints="1" noAdjustHandles="1" noChangeArrowheads="1" noChangeShapeType="1" noTextEdit="1"/>
                </p:cNvSpPr>
                <p:nvPr/>
              </p:nvSpPr>
              <p:spPr>
                <a:xfrm>
                  <a:off x="4355021" y="1765846"/>
                  <a:ext cx="885418" cy="347980"/>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FA18E7-3A39-FECA-21AA-53F244496C6F}"/>
                  </a:ext>
                </a:extLst>
              </p:cNvPr>
              <p:cNvSpPr txBox="1"/>
              <p:nvPr/>
            </p:nvSpPr>
            <p:spPr>
              <a:xfrm>
                <a:off x="1838039" y="1899668"/>
                <a:ext cx="4090986" cy="307777"/>
              </a:xfrm>
              <a:prstGeom prst="rect">
                <a:avLst/>
              </a:prstGeom>
              <a:noFill/>
            </p:spPr>
            <p:txBody>
              <a:bodyPr wrap="square" rtlCol="0">
                <a:spAutoFit/>
              </a:bodyPr>
              <a:lstStyle/>
              <a:p>
                <a:r>
                  <a:rPr lang="en-US" sz="1400" b="0" i="0" dirty="0">
                    <a:latin typeface="Montserrat" pitchFamily="2" charset="77"/>
                  </a:rPr>
                  <a:t>pick group id </a:t>
                </a:r>
                <a14:m>
                  <m:oMath xmlns:m="http://schemas.openxmlformats.org/officeDocument/2006/math">
                    <m:r>
                      <a:rPr lang="en-US" sz="1400" b="0" i="1" smtClean="0">
                        <a:latin typeface="Cambria Math" panose="02040503050406030204" pitchFamily="18" charset="0"/>
                      </a:rPr>
                      <m:t>𝑔𝑖𝑑</m:t>
                    </m:r>
                  </m:oMath>
                </a14:m>
                <a:r>
                  <a:rPr lang="en-US" sz="1400" b="0" i="0" dirty="0">
                    <a:latin typeface="Montserrat" pitchFamily="2" charset="77"/>
                  </a:rPr>
                  <a:t>, </a:t>
                </a:r>
                <a:r>
                  <a:rPr lang="en-US" sz="1400" b="0" i="0" strike="sngStrike" dirty="0">
                    <a:solidFill>
                      <a:srgbClr val="FF0000"/>
                    </a:solidFill>
                    <a:latin typeface="Montserrat" pitchFamily="2" charset="77"/>
                  </a:rPr>
                  <a:t>passcode </a:t>
                </a:r>
                <a14:m>
                  <m:oMath xmlns:m="http://schemas.openxmlformats.org/officeDocument/2006/math">
                    <m:r>
                      <a:rPr lang="en-US" sz="1400" b="0" i="1" strike="sngStrike" smtClean="0">
                        <a:solidFill>
                          <a:srgbClr val="FF0000"/>
                        </a:solidFill>
                        <a:latin typeface="Cambria Math" panose="02040503050406030204" pitchFamily="18" charset="0"/>
                      </a:rPr>
                      <m:t>𝑝𝑐</m:t>
                    </m:r>
                  </m:oMath>
                </a14:m>
                <a:r>
                  <a:rPr lang="en-US" sz="1400" b="0" i="0" strike="sngStrike" dirty="0">
                    <a:solidFill>
                      <a:srgbClr val="FF0000"/>
                    </a:solidFill>
                    <a:latin typeface="Montserrat" pitchFamily="2" charset="77"/>
                  </a:rPr>
                  <a:t>,</a:t>
                </a:r>
                <a:r>
                  <a:rPr lang="en-US" sz="1400" b="0" i="0" dirty="0">
                    <a:latin typeface="Montserrat" pitchFamily="2" charset="77"/>
                  </a:rPr>
                  <a:t> </a:t>
                </a:r>
                <a:r>
                  <a:rPr lang="en-US" sz="1400" b="0" i="0" dirty="0">
                    <a:solidFill>
                      <a:srgbClr val="FFFFFF"/>
                    </a:solidFill>
                    <a:latin typeface="Montserrat" pitchFamily="2" charset="77"/>
                  </a:rPr>
                  <a:t>password </a:t>
                </a:r>
                <a14:m>
                  <m:oMath xmlns:m="http://schemas.openxmlformats.org/officeDocument/2006/math">
                    <m:r>
                      <a:rPr lang="en-US" sz="1400" i="1">
                        <a:solidFill>
                          <a:srgbClr val="FFFFFF"/>
                        </a:solidFill>
                        <a:latin typeface="Cambria Math" panose="02040503050406030204" pitchFamily="18" charset="0"/>
                      </a:rPr>
                      <m:t>𝑝</m:t>
                    </m:r>
                    <m:r>
                      <a:rPr lang="en-US" sz="1400" b="0" i="1" smtClean="0">
                        <a:solidFill>
                          <a:srgbClr val="FFFFFF"/>
                        </a:solidFill>
                        <a:latin typeface="Cambria Math" panose="02040503050406030204" pitchFamily="18" charset="0"/>
                      </a:rPr>
                      <m:t>𝑤</m:t>
                    </m:r>
                  </m:oMath>
                </a14:m>
                <a:endParaRPr lang="en-US" sz="1400" b="0" i="0" dirty="0">
                  <a:latin typeface="Montserrat" pitchFamily="2" charset="77"/>
                </a:endParaRPr>
              </a:p>
            </p:txBody>
          </p:sp>
        </mc:Choice>
        <mc:Fallback xmlns="">
          <p:sp>
            <p:nvSpPr>
              <p:cNvPr id="16" name="TextBox 15">
                <a:extLst>
                  <a:ext uri="{FF2B5EF4-FFF2-40B4-BE49-F238E27FC236}">
                    <a16:creationId xmlns:a16="http://schemas.microsoft.com/office/drawing/2014/main" id="{A2FA18E7-3A39-FECA-21AA-53F244496C6F}"/>
                  </a:ext>
                </a:extLst>
              </p:cNvPr>
              <p:cNvSpPr txBox="1">
                <a:spLocks noRot="1" noChangeAspect="1" noMove="1" noResize="1" noEditPoints="1" noAdjustHandles="1" noChangeArrowheads="1" noChangeShapeType="1" noTextEdit="1"/>
              </p:cNvSpPr>
              <p:nvPr/>
            </p:nvSpPr>
            <p:spPr>
              <a:xfrm>
                <a:off x="1838039" y="1899668"/>
                <a:ext cx="4090986" cy="307777"/>
              </a:xfrm>
              <a:prstGeom prst="rect">
                <a:avLst/>
              </a:prstGeom>
              <a:blipFill>
                <a:blip r:embed="rId17"/>
                <a:stretch>
                  <a:fillRect l="-309" t="-4000" b="-20000"/>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290DF402-A9EA-7033-CDB6-981DA3E618A1}"/>
              </a:ext>
            </a:extLst>
          </p:cNvPr>
          <p:cNvGrpSpPr/>
          <p:nvPr/>
        </p:nvGrpSpPr>
        <p:grpSpPr>
          <a:xfrm>
            <a:off x="3911140" y="2391400"/>
            <a:ext cx="4369718" cy="307777"/>
            <a:chOff x="4162223" y="2617834"/>
            <a:chExt cx="1271014" cy="307777"/>
          </a:xfrm>
        </p:grpSpPr>
        <p:cxnSp>
          <p:nvCxnSpPr>
            <p:cNvPr id="26" name="Straight Arrow Connector 25">
              <a:extLst>
                <a:ext uri="{FF2B5EF4-FFF2-40B4-BE49-F238E27FC236}">
                  <a16:creationId xmlns:a16="http://schemas.microsoft.com/office/drawing/2014/main" id="{47DA50CD-8119-07D6-72AF-72DD1D2C036F}"/>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F5D85E8-41AB-E715-C76B-B2EAB6B6A9CB}"/>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trike="sngStrike" smtClean="0">
                          <a:solidFill>
                            <a:srgbClr val="FF0000"/>
                          </a:solidFill>
                          <a:latin typeface="Cambria Math" panose="02040503050406030204" pitchFamily="18" charset="0"/>
                        </a:rPr>
                        <m:t>𝑝𝑐</m:t>
                      </m:r>
                      <m:r>
                        <a:rPr lang="en-US" sz="1400" b="0" i="1" strike="sngStrike" smtClean="0">
                          <a:solidFill>
                            <a:srgbClr val="FF0000"/>
                          </a:solidFill>
                          <a:latin typeface="Cambria Math" panose="02040503050406030204" pitchFamily="18" charset="0"/>
                        </a:rPr>
                        <m:t>, </m:t>
                      </m:r>
                      <m:r>
                        <a:rPr lang="en-US" sz="1400" b="0" i="1" smtClean="0">
                          <a:solidFill>
                            <a:srgbClr val="FFFFFF"/>
                          </a:solidFill>
                          <a:latin typeface="Cambria Math" panose="02040503050406030204" pitchFamily="18" charset="0"/>
                        </a:rPr>
                        <m:t>𝑝𝑤</m:t>
                      </m:r>
                    </m:oMath>
                  </a14:m>
                  <a:r>
                    <a:rPr lang="en-US" sz="1400" dirty="0"/>
                    <a:t> (out-of-band)</a:t>
                  </a:r>
                </a:p>
              </p:txBody>
            </p:sp>
          </mc:Choice>
          <mc:Fallback xmlns="">
            <p:sp>
              <p:nvSpPr>
                <p:cNvPr id="30" name="TextBox 29">
                  <a:extLst>
                    <a:ext uri="{FF2B5EF4-FFF2-40B4-BE49-F238E27FC236}">
                      <a16:creationId xmlns:a16="http://schemas.microsoft.com/office/drawing/2014/main" id="{5F5D85E8-41AB-E715-C76B-B2EAB6B6A9CB}"/>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8"/>
                  <a:stretch>
                    <a:fillRect t="-4000" b="-2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F42DD3E-4AAE-5193-D694-89402329CA3D}"/>
                  </a:ext>
                </a:extLst>
              </p:cNvPr>
              <p:cNvSpPr txBox="1"/>
              <p:nvPr/>
            </p:nvSpPr>
            <p:spPr>
              <a:xfrm>
                <a:off x="5195336" y="2161816"/>
                <a:ext cx="1802810" cy="314702"/>
              </a:xfrm>
              <a:prstGeom prst="rect">
                <a:avLst/>
              </a:prstGeom>
              <a:noFill/>
            </p:spPr>
            <p:txBody>
              <a:bodyPr wrap="square" rtlCol="0">
                <a:spAutoFit/>
              </a:bodyPr>
              <a:lstStyle/>
              <a:p>
                <a:pPr algn="ctr"/>
                <a:r>
                  <a:rPr lang="en-US" sz="1400" b="0" i="0" strike="sngStrike" dirty="0">
                    <a:solidFill>
                      <a:srgbClr val="FF0000"/>
                    </a:solidFill>
                    <a:latin typeface="Montserrat" pitchFamily="2" charset="77"/>
                  </a:rPr>
                  <a:t>store </a:t>
                </a:r>
                <a14:m>
                  <m:oMath xmlns:m="http://schemas.openxmlformats.org/officeDocument/2006/math">
                    <m:r>
                      <a:rPr lang="en-US" sz="1400" b="0" i="1" strike="sngStrike" smtClean="0">
                        <a:solidFill>
                          <a:srgbClr val="FF0000"/>
                        </a:solidFill>
                        <a:latin typeface="Cambria Math" panose="02040503050406030204" pitchFamily="18" charset="0"/>
                      </a:rPr>
                      <m:t>𝑝</m:t>
                    </m:r>
                    <m:sSup>
                      <m:sSupPr>
                        <m:ctrlPr>
                          <a:rPr lang="en-US" sz="1400" b="0" i="1" strike="sngStrike" smtClean="0">
                            <a:solidFill>
                              <a:srgbClr val="FF0000"/>
                            </a:solidFill>
                            <a:latin typeface="Cambria Math" panose="02040503050406030204" pitchFamily="18" charset="0"/>
                          </a:rPr>
                        </m:ctrlPr>
                      </m:sSupPr>
                      <m:e>
                        <m:r>
                          <a:rPr lang="en-US" sz="1400" b="0" i="1" strike="sngStrike" smtClean="0">
                            <a:solidFill>
                              <a:srgbClr val="FF0000"/>
                            </a:solidFill>
                            <a:latin typeface="Cambria Math" panose="02040503050406030204" pitchFamily="18" charset="0"/>
                          </a:rPr>
                          <m:t>𝑐</m:t>
                        </m:r>
                      </m:e>
                      <m:sup>
                        <m:r>
                          <a:rPr lang="en-US" sz="1400" b="0" i="1" strike="sngStrike" smtClean="0">
                            <a:solidFill>
                              <a:srgbClr val="FF0000"/>
                            </a:solidFill>
                            <a:latin typeface="Cambria Math" panose="02040503050406030204" pitchFamily="18" charset="0"/>
                          </a:rPr>
                          <m:t>𝑔𝑖𝑑</m:t>
                        </m:r>
                      </m:sup>
                    </m:sSup>
                  </m:oMath>
                </a14:m>
                <a:r>
                  <a:rPr lang="en-US" sz="1400" b="0" i="0" strike="sngStrike" dirty="0">
                    <a:solidFill>
                      <a:srgbClr val="FF0000"/>
                    </a:solidFill>
                    <a:latin typeface="Montserrat" pitchFamily="2" charset="77"/>
                  </a:rPr>
                  <a:t> </a:t>
                </a:r>
              </a:p>
            </p:txBody>
          </p:sp>
        </mc:Choice>
        <mc:Fallback xmlns="">
          <p:sp>
            <p:nvSpPr>
              <p:cNvPr id="31" name="TextBox 30">
                <a:extLst>
                  <a:ext uri="{FF2B5EF4-FFF2-40B4-BE49-F238E27FC236}">
                    <a16:creationId xmlns:a16="http://schemas.microsoft.com/office/drawing/2014/main" id="{EF42DD3E-4AAE-5193-D694-89402329CA3D}"/>
                  </a:ext>
                </a:extLst>
              </p:cNvPr>
              <p:cNvSpPr txBox="1">
                <a:spLocks noRot="1" noChangeAspect="1" noMove="1" noResize="1" noEditPoints="1" noAdjustHandles="1" noChangeArrowheads="1" noChangeShapeType="1" noTextEdit="1"/>
              </p:cNvSpPr>
              <p:nvPr/>
            </p:nvSpPr>
            <p:spPr>
              <a:xfrm>
                <a:off x="5195336" y="2161816"/>
                <a:ext cx="1802810" cy="314702"/>
              </a:xfrm>
              <a:prstGeom prst="rect">
                <a:avLst/>
              </a:prstGeom>
              <a:blipFill>
                <a:blip r:embed="rId19"/>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1E79D12-DA5D-C261-8015-99B549A13C42}"/>
                  </a:ext>
                </a:extLst>
              </p:cNvPr>
              <p:cNvSpPr txBox="1"/>
              <p:nvPr/>
            </p:nvSpPr>
            <p:spPr>
              <a:xfrm>
                <a:off x="6868403" y="1893097"/>
                <a:ext cx="4436745" cy="307777"/>
              </a:xfrm>
              <a:prstGeom prst="rect">
                <a:avLst/>
              </a:prstGeom>
              <a:noFill/>
            </p:spPr>
            <p:txBody>
              <a:bodyPr wrap="square" rtlCol="0">
                <a:spAutoFit/>
              </a:bodyPr>
              <a:lstStyle/>
              <a:p>
                <a:pPr algn="r"/>
                <a:r>
                  <a:rPr lang="en-US" sz="1400" b="0" i="0" dirty="0">
                    <a:latin typeface="Montserrat" pitchFamily="2" charset="77"/>
                  </a:rPr>
                  <a:t>receive group id </a:t>
                </a:r>
                <a14:m>
                  <m:oMath xmlns:m="http://schemas.openxmlformats.org/officeDocument/2006/math">
                    <m:r>
                      <a:rPr lang="en-US" sz="1400" b="0" i="1" smtClean="0">
                        <a:latin typeface="Cambria Math" panose="02040503050406030204" pitchFamily="18" charset="0"/>
                      </a:rPr>
                      <m:t>𝑔𝑖𝑑</m:t>
                    </m:r>
                  </m:oMath>
                </a14:m>
                <a:r>
                  <a:rPr lang="en-US" sz="1400" dirty="0">
                    <a:latin typeface="Montserrat" pitchFamily="2" charset="77"/>
                  </a:rPr>
                  <a:t>, </a:t>
                </a:r>
                <a:r>
                  <a:rPr lang="en-US" sz="1400" strike="sngStrike" dirty="0">
                    <a:solidFill>
                      <a:srgbClr val="FF0000"/>
                    </a:solidFill>
                    <a:latin typeface="Montserrat" pitchFamily="2" charset="77"/>
                  </a:rPr>
                  <a:t>passcode </a:t>
                </a:r>
                <a14:m>
                  <m:oMath xmlns:m="http://schemas.openxmlformats.org/officeDocument/2006/math">
                    <m:r>
                      <a:rPr lang="en-US" sz="1400" i="1" strike="sngStrike">
                        <a:solidFill>
                          <a:srgbClr val="FF0000"/>
                        </a:solidFill>
                        <a:latin typeface="Cambria Math" panose="02040503050406030204" pitchFamily="18" charset="0"/>
                      </a:rPr>
                      <m:t>𝑝𝑐</m:t>
                    </m:r>
                  </m:oMath>
                </a14:m>
                <a:r>
                  <a:rPr lang="en-US" sz="1400" strike="sngStrike" dirty="0">
                    <a:solidFill>
                      <a:srgbClr val="FF0000"/>
                    </a:solidFill>
                    <a:latin typeface="Montserrat" pitchFamily="2" charset="77"/>
                  </a:rPr>
                  <a:t>,</a:t>
                </a:r>
                <a:r>
                  <a:rPr lang="en-US" sz="1400" dirty="0">
                    <a:latin typeface="Montserrat" pitchFamily="2" charset="77"/>
                  </a:rPr>
                  <a:t> </a:t>
                </a:r>
                <a:r>
                  <a:rPr lang="en-US" sz="1400" dirty="0">
                    <a:solidFill>
                      <a:srgbClr val="FFFFFF"/>
                    </a:solidFill>
                    <a:latin typeface="Montserrat" pitchFamily="2" charset="77"/>
                  </a:rPr>
                  <a:t>password </a:t>
                </a:r>
                <a14:m>
                  <m:oMath xmlns:m="http://schemas.openxmlformats.org/officeDocument/2006/math">
                    <m:r>
                      <a:rPr lang="en-US" sz="1400" i="1">
                        <a:solidFill>
                          <a:srgbClr val="FFFFFF"/>
                        </a:solidFill>
                        <a:latin typeface="Cambria Math" panose="02040503050406030204" pitchFamily="18" charset="0"/>
                      </a:rPr>
                      <m:t>𝑝𝑤</m:t>
                    </m:r>
                  </m:oMath>
                </a14:m>
                <a:endParaRPr lang="en-US" sz="1400" dirty="0">
                  <a:latin typeface="Montserrat" pitchFamily="2" charset="77"/>
                </a:endParaRPr>
              </a:p>
            </p:txBody>
          </p:sp>
        </mc:Choice>
        <mc:Fallback xmlns="">
          <p:sp>
            <p:nvSpPr>
              <p:cNvPr id="32" name="TextBox 31">
                <a:extLst>
                  <a:ext uri="{FF2B5EF4-FFF2-40B4-BE49-F238E27FC236}">
                    <a16:creationId xmlns:a16="http://schemas.microsoft.com/office/drawing/2014/main" id="{81E79D12-DA5D-C261-8015-99B549A13C42}"/>
                  </a:ext>
                </a:extLst>
              </p:cNvPr>
              <p:cNvSpPr txBox="1">
                <a:spLocks noRot="1" noChangeAspect="1" noMove="1" noResize="1" noEditPoints="1" noAdjustHandles="1" noChangeArrowheads="1" noChangeShapeType="1" noTextEdit="1"/>
              </p:cNvSpPr>
              <p:nvPr/>
            </p:nvSpPr>
            <p:spPr>
              <a:xfrm>
                <a:off x="6868403" y="1893097"/>
                <a:ext cx="4436745" cy="307777"/>
              </a:xfrm>
              <a:prstGeom prst="rect">
                <a:avLst/>
              </a:prstGeom>
              <a:blipFill>
                <a:blip r:embed="rId20"/>
                <a:stretch>
                  <a:fillRect t="-4000" b="-16000"/>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F3CFF3E-29AD-B6B0-1D23-4A88FA8C500E}"/>
              </a:ext>
            </a:extLst>
          </p:cNvPr>
          <p:cNvGrpSpPr/>
          <p:nvPr/>
        </p:nvGrpSpPr>
        <p:grpSpPr>
          <a:xfrm>
            <a:off x="3980467" y="2114652"/>
            <a:ext cx="1271014" cy="307777"/>
            <a:chOff x="4162223" y="2693993"/>
            <a:chExt cx="1271014" cy="307777"/>
          </a:xfrm>
        </p:grpSpPr>
        <p:cxnSp>
          <p:nvCxnSpPr>
            <p:cNvPr id="34" name="Straight Arrow Connector 33">
              <a:extLst>
                <a:ext uri="{FF2B5EF4-FFF2-40B4-BE49-F238E27FC236}">
                  <a16:creationId xmlns:a16="http://schemas.microsoft.com/office/drawing/2014/main" id="{213E3F9F-10B8-5575-037B-20EE65B9D805}"/>
                </a:ext>
              </a:extLst>
            </p:cNvPr>
            <p:cNvCxnSpPr/>
            <p:nvPr/>
          </p:nvCxnSpPr>
          <p:spPr>
            <a:xfrm>
              <a:off x="4162223" y="2963093"/>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BAED96-F15A-216B-CF58-2061CB9DF3F5}"/>
                    </a:ext>
                  </a:extLst>
                </p:cNvPr>
                <p:cNvSpPr txBox="1"/>
                <p:nvPr/>
              </p:nvSpPr>
              <p:spPr>
                <a:xfrm>
                  <a:off x="4355021" y="2693993"/>
                  <a:ext cx="8854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trike="sngStrike" smtClean="0">
                            <a:solidFill>
                              <a:srgbClr val="FF0000"/>
                            </a:solidFill>
                            <a:latin typeface="Cambria Math" panose="02040503050406030204" pitchFamily="18" charset="0"/>
                          </a:rPr>
                          <m:t>, </m:t>
                        </m:r>
                        <m:r>
                          <a:rPr lang="en-US" sz="1400" b="0" i="1" strike="sngStrike" smtClean="0">
                            <a:solidFill>
                              <a:srgbClr val="FF0000"/>
                            </a:solidFill>
                            <a:latin typeface="Cambria Math" panose="02040503050406030204" pitchFamily="18" charset="0"/>
                          </a:rPr>
                          <m:t>𝑝𝑐</m:t>
                        </m:r>
                      </m:oMath>
                    </m:oMathPara>
                  </a14:m>
                  <a:endParaRPr lang="en-US" sz="1400" strike="sngStrike" dirty="0"/>
                </a:p>
              </p:txBody>
            </p:sp>
          </mc:Choice>
          <mc:Fallback xmlns="">
            <p:sp>
              <p:nvSpPr>
                <p:cNvPr id="38" name="TextBox 37">
                  <a:extLst>
                    <a:ext uri="{FF2B5EF4-FFF2-40B4-BE49-F238E27FC236}">
                      <a16:creationId xmlns:a16="http://schemas.microsoft.com/office/drawing/2014/main" id="{B0BAED96-F15A-216B-CF58-2061CB9DF3F5}"/>
                    </a:ext>
                  </a:extLst>
                </p:cNvPr>
                <p:cNvSpPr txBox="1">
                  <a:spLocks noRot="1" noChangeAspect="1" noMove="1" noResize="1" noEditPoints="1" noAdjustHandles="1" noChangeArrowheads="1" noChangeShapeType="1" noTextEdit="1"/>
                </p:cNvSpPr>
                <p:nvPr/>
              </p:nvSpPr>
              <p:spPr>
                <a:xfrm>
                  <a:off x="4355021" y="2693993"/>
                  <a:ext cx="885418" cy="307777"/>
                </a:xfrm>
                <a:prstGeom prst="rect">
                  <a:avLst/>
                </a:prstGeom>
                <a:blipFill>
                  <a:blip r:embed="rId21"/>
                  <a:stretch>
                    <a:fillRect b="-8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A0BE5C3-92C7-45C5-3983-B15BBA6C508B}"/>
                  </a:ext>
                </a:extLst>
              </p:cNvPr>
              <p:cNvSpPr txBox="1"/>
              <p:nvPr/>
            </p:nvSpPr>
            <p:spPr>
              <a:xfrm>
                <a:off x="1838039" y="2807341"/>
                <a:ext cx="4467538" cy="307777"/>
              </a:xfrm>
              <a:prstGeom prst="rect">
                <a:avLst/>
              </a:prstGeom>
              <a:noFill/>
            </p:spPr>
            <p:txBody>
              <a:bodyPr wrap="square" rtlCol="0">
                <a:spAutoFit/>
              </a:bodyPr>
              <a:lstStyle/>
              <a:p>
                <a:r>
                  <a:rPr lang="en-US" sz="1400" dirty="0">
                    <a:latin typeface="Montserrat" pitchFamily="2" charset="77"/>
                  </a:rPr>
                  <a:t>generate per-group state, sample group key </a:t>
                </a:r>
                <a14:m>
                  <m:oMath xmlns:m="http://schemas.openxmlformats.org/officeDocument/2006/math">
                    <m:r>
                      <a:rPr lang="en-US" sz="1400" i="1">
                        <a:latin typeface="Cambria Math" panose="02040503050406030204" pitchFamily="18" charset="0"/>
                      </a:rPr>
                      <m:t>𝑔𝑘</m:t>
                    </m:r>
                    <m:r>
                      <a:rPr lang="en-US" sz="1400" i="1">
                        <a:latin typeface="Cambria Math" panose="02040503050406030204" pitchFamily="18" charset="0"/>
                      </a:rPr>
                      <m:t> </m:t>
                    </m:r>
                  </m:oMath>
                </a14:m>
                <a:endParaRPr lang="en-US" sz="1400" dirty="0">
                  <a:latin typeface="Montserrat" pitchFamily="2" charset="77"/>
                </a:endParaRPr>
              </a:p>
            </p:txBody>
          </p:sp>
        </mc:Choice>
        <mc:Fallback xmlns="">
          <p:sp>
            <p:nvSpPr>
              <p:cNvPr id="42" name="TextBox 41">
                <a:extLst>
                  <a:ext uri="{FF2B5EF4-FFF2-40B4-BE49-F238E27FC236}">
                    <a16:creationId xmlns:a16="http://schemas.microsoft.com/office/drawing/2014/main" id="{3A0BE5C3-92C7-45C5-3983-B15BBA6C508B}"/>
                  </a:ext>
                </a:extLst>
              </p:cNvPr>
              <p:cNvSpPr txBox="1">
                <a:spLocks noRot="1" noChangeAspect="1" noMove="1" noResize="1" noEditPoints="1" noAdjustHandles="1" noChangeArrowheads="1" noChangeShapeType="1" noTextEdit="1"/>
              </p:cNvSpPr>
              <p:nvPr/>
            </p:nvSpPr>
            <p:spPr>
              <a:xfrm>
                <a:off x="1838039" y="2807341"/>
                <a:ext cx="4467538" cy="307777"/>
              </a:xfrm>
              <a:prstGeom prst="rect">
                <a:avLst/>
              </a:prstGeom>
              <a:blipFill>
                <a:blip r:embed="rId22"/>
                <a:stretch>
                  <a:fillRect l="-283" t="-4000" b="-16000"/>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C0E28663-BE14-5004-E960-5420FBC4BFE1}"/>
              </a:ext>
            </a:extLst>
          </p:cNvPr>
          <p:cNvGrpSpPr/>
          <p:nvPr/>
        </p:nvGrpSpPr>
        <p:grpSpPr>
          <a:xfrm>
            <a:off x="3980466" y="3153859"/>
            <a:ext cx="1274035" cy="344838"/>
            <a:chOff x="4159202" y="2617834"/>
            <a:chExt cx="1274035" cy="344838"/>
          </a:xfrm>
        </p:grpSpPr>
        <p:cxnSp>
          <p:nvCxnSpPr>
            <p:cNvPr id="44" name="Straight Arrow Connector 43">
              <a:extLst>
                <a:ext uri="{FF2B5EF4-FFF2-40B4-BE49-F238E27FC236}">
                  <a16:creationId xmlns:a16="http://schemas.microsoft.com/office/drawing/2014/main" id="{08CC1178-A81E-AD46-C9DD-71156DF288B1}"/>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2BAE617-5763-7D40-2D4E-1F12C8E01F49}"/>
                    </a:ext>
                  </a:extLst>
                </p:cNvPr>
                <p:cNvSpPr txBox="1"/>
                <p:nvPr/>
              </p:nvSpPr>
              <p:spPr>
                <a:xfrm>
                  <a:off x="4159202" y="2617834"/>
                  <a:ext cx="1271015" cy="3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𝑔𝑖𝑑</m:t>
                        </m:r>
                        <m:r>
                          <a:rPr lang="en-US" sz="1400" b="0" i="1" smtClean="0">
                            <a:latin typeface="Cambria Math" panose="02040503050406030204" pitchFamily="18" charset="0"/>
                          </a:rPr>
                          <m:t>, </m:t>
                        </m:r>
                        <m:r>
                          <a:rPr lang="en-US" sz="1400" b="0" i="1" smtClean="0">
                            <a:latin typeface="Cambria Math" panose="02040503050406030204" pitchFamily="18" charset="0"/>
                          </a:rPr>
                          <m:t>𝑝𝑐</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b="0" i="0" smtClean="0">
                                <a:latin typeface="Cambria Math" panose="02040503050406030204" pitchFamily="18" charset="0"/>
                              </a:rPr>
                              <m:t>Reg</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oMath>
                    </m:oMathPara>
                  </a14:m>
                  <a:endParaRPr lang="en-US" sz="1400" dirty="0"/>
                </a:p>
              </p:txBody>
            </p:sp>
          </mc:Choice>
          <mc:Fallback xmlns="">
            <p:sp>
              <p:nvSpPr>
                <p:cNvPr id="45" name="TextBox 44">
                  <a:extLst>
                    <a:ext uri="{FF2B5EF4-FFF2-40B4-BE49-F238E27FC236}">
                      <a16:creationId xmlns:a16="http://schemas.microsoft.com/office/drawing/2014/main" id="{A2BAE617-5763-7D40-2D4E-1F12C8E01F49}"/>
                    </a:ext>
                  </a:extLst>
                </p:cNvPr>
                <p:cNvSpPr txBox="1">
                  <a:spLocks noRot="1" noChangeAspect="1" noMove="1" noResize="1" noEditPoints="1" noAdjustHandles="1" noChangeArrowheads="1" noChangeShapeType="1" noTextEdit="1"/>
                </p:cNvSpPr>
                <p:nvPr/>
              </p:nvSpPr>
              <p:spPr>
                <a:xfrm>
                  <a:off x="4159202" y="2617834"/>
                  <a:ext cx="1271015" cy="344838"/>
                </a:xfrm>
                <a:prstGeom prst="rect">
                  <a:avLst/>
                </a:prstGeom>
                <a:blipFill>
                  <a:blip r:embed="rId23"/>
                  <a:stretch>
                    <a:fillRect r="-198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A3E3E6B-B2CE-3146-742F-4E764286B5BE}"/>
                  </a:ext>
                </a:extLst>
              </p:cNvPr>
              <p:cNvSpPr txBox="1"/>
              <p:nvPr/>
            </p:nvSpPr>
            <p:spPr>
              <a:xfrm>
                <a:off x="5194594" y="3146727"/>
                <a:ext cx="1802810" cy="314702"/>
              </a:xfrm>
              <a:prstGeom prst="rect">
                <a:avLst/>
              </a:prstGeom>
              <a:noFill/>
            </p:spPr>
            <p:txBody>
              <a:bodyPr wrap="square" rtlCol="0">
                <a:spAutoFit/>
              </a:bodyPr>
              <a:lstStyle/>
              <a:p>
                <a:pPr algn="ctr"/>
                <a:r>
                  <a:rPr lang="en-US" sz="1400" b="0" i="0" dirty="0">
                    <a:latin typeface="Montserrat" pitchFamily="2" charset="77"/>
                  </a:rPr>
                  <a:t>check </a:t>
                </a:r>
                <a14:m>
                  <m:oMath xmlns:m="http://schemas.openxmlformats.org/officeDocument/2006/math">
                    <m:r>
                      <a:rPr lang="en-US" sz="1400" b="0" i="1" smtClean="0">
                        <a:latin typeface="Cambria Math" panose="02040503050406030204" pitchFamily="18" charset="0"/>
                      </a:rPr>
                      <m:t>𝑝𝑐</m:t>
                    </m:r>
                    <m:r>
                      <a:rPr lang="en-US" sz="1400" b="0" i="1" smtClean="0">
                        <a:latin typeface="Cambria Math" panose="02040503050406030204" pitchFamily="18" charset="0"/>
                      </a:rPr>
                      <m:t>=</m:t>
                    </m:r>
                    <m:r>
                      <a:rPr lang="en-US" sz="1400" b="0" i="1" smtClean="0">
                        <a:latin typeface="Cambria Math" panose="02040503050406030204" pitchFamily="18" charset="0"/>
                      </a:rPr>
                      <m:t>𝑝</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m:t>
                        </m:r>
                      </m:e>
                      <m:sup>
                        <m:r>
                          <a:rPr lang="en-US" sz="1400" b="0" i="1" smtClean="0">
                            <a:latin typeface="Cambria Math" panose="02040503050406030204" pitchFamily="18" charset="0"/>
                          </a:rPr>
                          <m:t>𝑔𝑖𝑑</m:t>
                        </m:r>
                      </m:sup>
                    </m:sSup>
                  </m:oMath>
                </a14:m>
                <a:r>
                  <a:rPr lang="en-US" sz="1400" b="0" i="0" dirty="0">
                    <a:latin typeface="Montserrat" pitchFamily="2" charset="77"/>
                  </a:rPr>
                  <a:t> </a:t>
                </a:r>
              </a:p>
            </p:txBody>
          </p:sp>
        </mc:Choice>
        <mc:Fallback xmlns="">
          <p:sp>
            <p:nvSpPr>
              <p:cNvPr id="46" name="TextBox 45">
                <a:extLst>
                  <a:ext uri="{FF2B5EF4-FFF2-40B4-BE49-F238E27FC236}">
                    <a16:creationId xmlns:a16="http://schemas.microsoft.com/office/drawing/2014/main" id="{DA3E3E6B-B2CE-3146-742F-4E764286B5BE}"/>
                  </a:ext>
                </a:extLst>
              </p:cNvPr>
              <p:cNvSpPr txBox="1">
                <a:spLocks noRot="1" noChangeAspect="1" noMove="1" noResize="1" noEditPoints="1" noAdjustHandles="1" noChangeArrowheads="1" noChangeShapeType="1" noTextEdit="1"/>
              </p:cNvSpPr>
              <p:nvPr/>
            </p:nvSpPr>
            <p:spPr>
              <a:xfrm>
                <a:off x="5194594" y="3146727"/>
                <a:ext cx="1802810" cy="314702"/>
              </a:xfrm>
              <a:prstGeom prst="rect">
                <a:avLst/>
              </a:prstGeom>
              <a:blipFill>
                <a:blip r:embed="rId24"/>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BCB7B5-0B3D-D340-B09A-91E78D3274D4}"/>
                  </a:ext>
                </a:extLst>
              </p:cNvPr>
              <p:cNvSpPr txBox="1"/>
              <p:nvPr/>
            </p:nvSpPr>
            <p:spPr>
              <a:xfrm>
                <a:off x="6868403" y="2810167"/>
                <a:ext cx="4436745" cy="307777"/>
              </a:xfrm>
              <a:prstGeom prst="rect">
                <a:avLst/>
              </a:prstGeom>
              <a:noFill/>
            </p:spPr>
            <p:txBody>
              <a:bodyPr wrap="square" rtlCol="0">
                <a:spAutoFit/>
              </a:bodyPr>
              <a:lstStyle/>
              <a:p>
                <a:pPr algn="r"/>
                <a:r>
                  <a:rPr lang="en-US" sz="1400" dirty="0">
                    <a:solidFill>
                      <a:schemeClr val="tx1"/>
                    </a:solidFill>
                    <a:latin typeface="Montserrat" pitchFamily="2" charset="77"/>
                  </a:rPr>
                  <a:t>generate per-group state</a:t>
                </a:r>
                <a:r>
                  <a:rPr lang="en-US" sz="1400" dirty="0">
                    <a:solidFill>
                      <a:srgbClr val="FFFFFF"/>
                    </a:solidFill>
                    <a:latin typeface="Montserrat" pitchFamily="2" charset="77"/>
                  </a:rPr>
                  <a:t>, run </a:t>
                </a:r>
                <a14:m>
                  <m:oMath xmlns:m="http://schemas.openxmlformats.org/officeDocument/2006/math">
                    <m:r>
                      <m:rPr>
                        <m:sty m:val="p"/>
                      </m:rPr>
                      <a:rPr lang="en-US" sz="1400" b="0" i="0" smtClean="0">
                        <a:solidFill>
                          <a:srgbClr val="FFFFFF"/>
                        </a:solidFill>
                        <a:latin typeface="Cambria Math" panose="02040503050406030204" pitchFamily="18" charset="0"/>
                      </a:rPr>
                      <m:t>PAKE</m:t>
                    </m:r>
                    <m:r>
                      <a:rPr lang="en-US" sz="1400" b="0" i="1" smtClean="0">
                        <a:solidFill>
                          <a:srgbClr val="FFFFFF"/>
                        </a:solidFill>
                        <a:latin typeface="Cambria Math" panose="02040503050406030204" pitchFamily="18" charset="0"/>
                      </a:rPr>
                      <m:t>(</m:t>
                    </m:r>
                    <m:r>
                      <a:rPr lang="en-US" sz="1400" b="0" i="1" smtClean="0">
                        <a:solidFill>
                          <a:srgbClr val="FFFFFF"/>
                        </a:solidFill>
                        <a:latin typeface="Cambria Math" panose="02040503050406030204" pitchFamily="18" charset="0"/>
                      </a:rPr>
                      <m:t>𝑝𝑤</m:t>
                    </m:r>
                    <m:r>
                      <a:rPr lang="en-US" sz="1400" b="0" i="1" smtClean="0">
                        <a:solidFill>
                          <a:srgbClr val="FFFFFF"/>
                        </a:solidFill>
                        <a:latin typeface="Cambria Math" panose="02040503050406030204" pitchFamily="18" charset="0"/>
                      </a:rPr>
                      <m:t>)</m:t>
                    </m:r>
                  </m:oMath>
                </a14:m>
                <a:endParaRPr lang="en-US" sz="1400" dirty="0">
                  <a:solidFill>
                    <a:schemeClr val="tx1"/>
                  </a:solidFill>
                  <a:latin typeface="Montserrat" pitchFamily="2" charset="77"/>
                </a:endParaRPr>
              </a:p>
            </p:txBody>
          </p:sp>
        </mc:Choice>
        <mc:Fallback xmlns="">
          <p:sp>
            <p:nvSpPr>
              <p:cNvPr id="47" name="TextBox 46">
                <a:extLst>
                  <a:ext uri="{FF2B5EF4-FFF2-40B4-BE49-F238E27FC236}">
                    <a16:creationId xmlns:a16="http://schemas.microsoft.com/office/drawing/2014/main" id="{A3BCB7B5-0B3D-D340-B09A-91E78D3274D4}"/>
                  </a:ext>
                </a:extLst>
              </p:cNvPr>
              <p:cNvSpPr txBox="1">
                <a:spLocks noRot="1" noChangeAspect="1" noMove="1" noResize="1" noEditPoints="1" noAdjustHandles="1" noChangeArrowheads="1" noChangeShapeType="1" noTextEdit="1"/>
              </p:cNvSpPr>
              <p:nvPr/>
            </p:nvSpPr>
            <p:spPr>
              <a:xfrm>
                <a:off x="6868403" y="2810167"/>
                <a:ext cx="4436745" cy="307777"/>
              </a:xfrm>
              <a:prstGeom prst="rect">
                <a:avLst/>
              </a:prstGeom>
              <a:blipFill>
                <a:blip r:embed="rId25"/>
                <a:stretch>
                  <a:fillRect t="-4000" b="-16000"/>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23E10101-CC9F-EF6D-2755-B319D6D4771F}"/>
              </a:ext>
            </a:extLst>
          </p:cNvPr>
          <p:cNvGrpSpPr/>
          <p:nvPr/>
        </p:nvGrpSpPr>
        <p:grpSpPr>
          <a:xfrm>
            <a:off x="6935888" y="3136596"/>
            <a:ext cx="1274035" cy="343748"/>
            <a:chOff x="4159202" y="2617834"/>
            <a:chExt cx="1274035" cy="343748"/>
          </a:xfrm>
        </p:grpSpPr>
        <p:cxnSp>
          <p:nvCxnSpPr>
            <p:cNvPr id="58" name="Straight Arrow Connector 57">
              <a:extLst>
                <a:ext uri="{FF2B5EF4-FFF2-40B4-BE49-F238E27FC236}">
                  <a16:creationId xmlns:a16="http://schemas.microsoft.com/office/drawing/2014/main" id="{360EE64C-6ECD-0DC2-B297-FD9671F2B047}"/>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DBF4AEA-76B1-AEAF-C68C-2D9E1FDF914E}"/>
                    </a:ext>
                  </a:extLst>
                </p:cNvPr>
                <p:cNvSpPr txBox="1"/>
                <p:nvPr/>
              </p:nvSpPr>
              <p:spPr>
                <a:xfrm>
                  <a:off x="4159202" y="2617834"/>
                  <a:ext cx="1271015" cy="343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𝑔𝑖𝑑</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𝑝𝑐</m:t>
                        </m:r>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b="0" i="1" smtClean="0">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smtClean="0">
                                <a:solidFill>
                                  <a:srgbClr val="FFFFFF"/>
                                </a:solidFill>
                                <a:latin typeface="Cambria Math" panose="02040503050406030204" pitchFamily="18" charset="0"/>
                              </a:rPr>
                            </m:ctrlPr>
                          </m:sSubPr>
                          <m:e>
                            <m:r>
                              <a:rPr lang="en-US" sz="1400" i="1">
                                <a:solidFill>
                                  <a:srgbClr val="FFFFFF"/>
                                </a:solidFill>
                                <a:latin typeface="Cambria Math" panose="02040503050406030204" pitchFamily="18" charset="0"/>
                              </a:rPr>
                              <m:t>𝑐</m:t>
                            </m:r>
                          </m:e>
                          <m:sub>
                            <m:r>
                              <m:rPr>
                                <m:sty m:val="p"/>
                              </m:rPr>
                              <a:rPr lang="en-US" sz="1400">
                                <a:solidFill>
                                  <a:srgbClr val="FFFFFF"/>
                                </a:solidFill>
                                <a:latin typeface="Cambria Math" panose="02040503050406030204" pitchFamily="18" charset="0"/>
                              </a:rPr>
                              <m:t>PAKE</m:t>
                            </m:r>
                          </m:sub>
                        </m:sSub>
                        <m:r>
                          <a:rPr lang="en-U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59" name="TextBox 58">
                  <a:extLst>
                    <a:ext uri="{FF2B5EF4-FFF2-40B4-BE49-F238E27FC236}">
                      <a16:creationId xmlns:a16="http://schemas.microsoft.com/office/drawing/2014/main" id="{5DBF4AEA-76B1-AEAF-C68C-2D9E1FDF914E}"/>
                    </a:ext>
                  </a:extLst>
                </p:cNvPr>
                <p:cNvSpPr txBox="1">
                  <a:spLocks noRot="1" noChangeAspect="1" noMove="1" noResize="1" noEditPoints="1" noAdjustHandles="1" noChangeArrowheads="1" noChangeShapeType="1" noTextEdit="1"/>
                </p:cNvSpPr>
                <p:nvPr/>
              </p:nvSpPr>
              <p:spPr>
                <a:xfrm>
                  <a:off x="4159202" y="2617834"/>
                  <a:ext cx="1271015" cy="343748"/>
                </a:xfrm>
                <a:prstGeom prst="rect">
                  <a:avLst/>
                </a:prstGeom>
                <a:blipFill>
                  <a:blip r:embed="rId26"/>
                  <a:stretch>
                    <a:fillRect r="-36634"/>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55E0CDF8-A66A-E528-455C-425903FFC636}"/>
              </a:ext>
            </a:extLst>
          </p:cNvPr>
          <p:cNvGrpSpPr/>
          <p:nvPr/>
        </p:nvGrpSpPr>
        <p:grpSpPr>
          <a:xfrm>
            <a:off x="3788870" y="3530214"/>
            <a:ext cx="1456502" cy="346890"/>
            <a:chOff x="3976735" y="2617834"/>
            <a:chExt cx="1456502" cy="346890"/>
          </a:xfrm>
        </p:grpSpPr>
        <p:cxnSp>
          <p:nvCxnSpPr>
            <p:cNvPr id="61" name="Straight Arrow Connector 60">
              <a:extLst>
                <a:ext uri="{FF2B5EF4-FFF2-40B4-BE49-F238E27FC236}">
                  <a16:creationId xmlns:a16="http://schemas.microsoft.com/office/drawing/2014/main" id="{CEC5B63E-EA35-CC7A-CEFB-34472624CC72}"/>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9C0D07AC-2739-AB59-D931-C5ED40DB2113}"/>
                    </a:ext>
                  </a:extLst>
                </p:cNvPr>
                <p:cNvSpPr txBox="1"/>
                <p:nvPr/>
              </p:nvSpPr>
              <p:spPr>
                <a:xfrm>
                  <a:off x="3976735" y="2617834"/>
                  <a:ext cx="1271015" cy="3468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SignUp</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r>
                          <a:rPr lang="en-US" sz="1400" b="0" i="1" smtClean="0">
                            <a:solidFill>
                              <a:schemeClr val="tx1"/>
                            </a:solidFill>
                            <a:latin typeface="Cambria Math" panose="02040503050406030204" pitchFamily="18" charset="0"/>
                          </a:rPr>
                          <m:t>,</m:t>
                        </m:r>
                        <m:sSub>
                          <m:sSubPr>
                            <m:ctrlPr>
                              <a:rPr lang="en-US" sz="1400" i="1" smtClean="0">
                                <a:solidFill>
                                  <a:srgbClr val="FFFFFF"/>
                                </a:solidFill>
                                <a:latin typeface="Cambria Math" panose="02040503050406030204" pitchFamily="18" charset="0"/>
                              </a:rPr>
                            </m:ctrlPr>
                          </m:sSubPr>
                          <m:e>
                            <m:r>
                              <a:rPr lang="en-US" sz="1400" i="1">
                                <a:solidFill>
                                  <a:srgbClr val="FFFFFF"/>
                                </a:solidFill>
                                <a:latin typeface="Cambria Math" panose="02040503050406030204" pitchFamily="18" charset="0"/>
                              </a:rPr>
                              <m:t>𝑐</m:t>
                            </m:r>
                          </m:e>
                          <m:sub>
                            <m:r>
                              <m:rPr>
                                <m:sty m:val="p"/>
                              </m:rPr>
                              <a:rPr lang="en-US" sz="1400">
                                <a:solidFill>
                                  <a:srgbClr val="FFFFFF"/>
                                </a:solidFill>
                                <a:latin typeface="Cambria Math" panose="02040503050406030204" pitchFamily="18" charset="0"/>
                              </a:rPr>
                              <m:t>PAKE</m:t>
                            </m:r>
                          </m:sub>
                        </m:sSub>
                      </m:oMath>
                    </m:oMathPara>
                  </a14:m>
                  <a:endParaRPr lang="en-US" sz="1400" dirty="0">
                    <a:solidFill>
                      <a:schemeClr val="tx1"/>
                    </a:solidFill>
                  </a:endParaRPr>
                </a:p>
              </p:txBody>
            </p:sp>
          </mc:Choice>
          <mc:Fallback xmlns="">
            <p:sp>
              <p:nvSpPr>
                <p:cNvPr id="62" name="TextBox 61">
                  <a:extLst>
                    <a:ext uri="{FF2B5EF4-FFF2-40B4-BE49-F238E27FC236}">
                      <a16:creationId xmlns:a16="http://schemas.microsoft.com/office/drawing/2014/main" id="{9C0D07AC-2739-AB59-D931-C5ED40DB2113}"/>
                    </a:ext>
                  </a:extLst>
                </p:cNvPr>
                <p:cNvSpPr txBox="1">
                  <a:spLocks noRot="1" noChangeAspect="1" noMove="1" noResize="1" noEditPoints="1" noAdjustHandles="1" noChangeArrowheads="1" noChangeShapeType="1" noTextEdit="1"/>
                </p:cNvSpPr>
                <p:nvPr/>
              </p:nvSpPr>
              <p:spPr>
                <a:xfrm>
                  <a:off x="3976735" y="2617834"/>
                  <a:ext cx="1271015" cy="346890"/>
                </a:xfrm>
                <a:prstGeom prst="rect">
                  <a:avLst/>
                </a:prstGeom>
                <a:blipFill>
                  <a:blip r:embed="rId27"/>
                  <a:stretch>
                    <a:fillRect r="-32673"/>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5E563F20-CD91-AB88-B09D-2A2ED10F2CB5}"/>
              </a:ext>
            </a:extLst>
          </p:cNvPr>
          <p:cNvGrpSpPr/>
          <p:nvPr/>
        </p:nvGrpSpPr>
        <p:grpSpPr>
          <a:xfrm>
            <a:off x="6932868" y="3533079"/>
            <a:ext cx="1274035" cy="347980"/>
            <a:chOff x="4159202" y="2617834"/>
            <a:chExt cx="1274035" cy="347980"/>
          </a:xfrm>
        </p:grpSpPr>
        <p:cxnSp>
          <p:nvCxnSpPr>
            <p:cNvPr id="71" name="Straight Arrow Connector 70">
              <a:extLst>
                <a:ext uri="{FF2B5EF4-FFF2-40B4-BE49-F238E27FC236}">
                  <a16:creationId xmlns:a16="http://schemas.microsoft.com/office/drawing/2014/main" id="{AE481B4A-0345-CA9C-20A6-09BE6234BC12}"/>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BDE6237-294D-8B4F-ADC2-59D14CE8593B}"/>
                    </a:ext>
                  </a:extLst>
                </p:cNvPr>
                <p:cNvSpPr txBox="1"/>
                <p:nvPr/>
              </p:nvSpPr>
              <p:spPr>
                <a:xfrm>
                  <a:off x="4159202" y="2617834"/>
                  <a:ext cx="1271015" cy="347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Reg</m:t>
                            </m:r>
                          </m:sub>
                          <m:sup>
                            <m:r>
                              <a:rPr lang="en-US" sz="1400" i="1">
                                <a:latin typeface="Cambria Math" panose="02040503050406030204" pitchFamily="18" charset="0"/>
                              </a:rPr>
                              <m:t>𝐴</m:t>
                            </m:r>
                          </m:sup>
                        </m:sSubSup>
                      </m:oMath>
                    </m:oMathPara>
                  </a14:m>
                  <a:endParaRPr lang="en-US" sz="1400" dirty="0"/>
                </a:p>
              </p:txBody>
            </p:sp>
          </mc:Choice>
          <mc:Fallback xmlns="">
            <p:sp>
              <p:nvSpPr>
                <p:cNvPr id="72" name="TextBox 71">
                  <a:extLst>
                    <a:ext uri="{FF2B5EF4-FFF2-40B4-BE49-F238E27FC236}">
                      <a16:creationId xmlns:a16="http://schemas.microsoft.com/office/drawing/2014/main" id="{9BDE6237-294D-8B4F-ADC2-59D14CE8593B}"/>
                    </a:ext>
                  </a:extLst>
                </p:cNvPr>
                <p:cNvSpPr txBox="1">
                  <a:spLocks noRot="1" noChangeAspect="1" noMove="1" noResize="1" noEditPoints="1" noAdjustHandles="1" noChangeArrowheads="1" noChangeShapeType="1" noTextEdit="1"/>
                </p:cNvSpPr>
                <p:nvPr/>
              </p:nvSpPr>
              <p:spPr>
                <a:xfrm>
                  <a:off x="4159202" y="2617834"/>
                  <a:ext cx="1271015" cy="347980"/>
                </a:xfrm>
                <a:prstGeom prst="rect">
                  <a:avLst/>
                </a:prstGeom>
                <a:blipFill>
                  <a:blip r:embed="rId2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901C90C-5584-855A-2119-A10E40DFF69C}"/>
                  </a:ext>
                </a:extLst>
              </p:cNvPr>
              <p:cNvSpPr txBox="1"/>
              <p:nvPr/>
            </p:nvSpPr>
            <p:spPr>
              <a:xfrm>
                <a:off x="1838039" y="5285129"/>
                <a:ext cx="3546550" cy="814838"/>
              </a:xfrm>
              <a:prstGeom prst="rect">
                <a:avLst/>
              </a:prstGeom>
              <a:noFill/>
            </p:spPr>
            <p:txBody>
              <a:bodyPr wrap="square" rtlCol="0">
                <a:spAutoFit/>
              </a:bodyPr>
              <a:lstStyle/>
              <a:p>
                <a:r>
                  <a:rPr lang="en-US" sz="1400" dirty="0">
                    <a:solidFill>
                      <a:schemeClr val="tx1"/>
                    </a:solidFill>
                    <a:latin typeface="Montserrat" pitchFamily="2" charset="77"/>
                  </a:rPr>
                  <a:t>sample new group key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a:p>
                <a:r>
                  <a:rPr lang="en-US" sz="1400" dirty="0">
                    <a:solidFill>
                      <a:schemeClr val="tx1"/>
                    </a:solidFill>
                    <a:latin typeface="Montserrat" pitchFamily="2" charset="77"/>
                  </a:rPr>
                  <a:t>encrypt </a:t>
                </a:r>
                <a14:m>
                  <m:oMath xmlns:m="http://schemas.openxmlformats.org/officeDocument/2006/math">
                    <m:r>
                      <a:rPr lang="en-US" sz="1400" i="1">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𝐵</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𝑐</m:t>
                    </m:r>
                  </m:oMath>
                </a14:m>
                <a:endParaRPr lang="en-US" sz="1400" dirty="0">
                  <a:solidFill>
                    <a:schemeClr val="tx1"/>
                  </a:solidFill>
                  <a:latin typeface="Montserrat" pitchFamily="2" charset="77"/>
                </a:endParaRPr>
              </a:p>
              <a:p>
                <a14:m>
                  <m:oMath xmlns:m="http://schemas.openxmlformats.org/officeDocument/2006/math">
                    <m:sSub>
                      <m:sSubPr>
                        <m:ctrlPr>
                          <a:rPr lang="en-US" sz="1400" i="1" smtClean="0">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𝑐</m:t>
                        </m:r>
                      </m:e>
                      <m:sub>
                        <m:r>
                          <m:rPr>
                            <m:sty m:val="p"/>
                          </m:rPr>
                          <a:rPr lang="en-US" sz="1400">
                            <a:solidFill>
                              <a:schemeClr val="bg1"/>
                            </a:solidFill>
                            <a:latin typeface="Cambria Math" panose="02040503050406030204" pitchFamily="18" charset="0"/>
                          </a:rPr>
                          <m:t>PP</m:t>
                        </m:r>
                      </m:sub>
                    </m:sSub>
                    <m:r>
                      <a:rPr lang="en-US" sz="1400" i="1">
                        <a:solidFill>
                          <a:schemeClr val="bg1"/>
                        </a:solidFill>
                        <a:latin typeface="Cambria Math" panose="02040503050406030204" pitchFamily="18" charset="0"/>
                      </a:rPr>
                      <m:t>←</m:t>
                    </m:r>
                    <m:r>
                      <m:rPr>
                        <m:sty m:val="p"/>
                      </m:rPr>
                      <a:rPr lang="en-US" sz="1400">
                        <a:solidFill>
                          <a:schemeClr val="bg1"/>
                        </a:solidFill>
                        <a:latin typeface="Cambria Math" panose="02040503050406030204" pitchFamily="18" charset="0"/>
                      </a:rPr>
                      <m:t>Enc</m:t>
                    </m:r>
                    <m:r>
                      <a:rPr lang="en-US" sz="1400" i="1">
                        <a:solidFill>
                          <a:schemeClr val="bg1"/>
                        </a:solidFill>
                        <a:latin typeface="Cambria Math" panose="02040503050406030204" pitchFamily="18" charset="0"/>
                      </a:rPr>
                      <m:t>(</m:t>
                    </m:r>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𝑘</m:t>
                        </m:r>
                      </m:e>
                      <m:sub>
                        <m:r>
                          <a:rPr lang="en-US" sz="1400" i="1">
                            <a:solidFill>
                              <a:schemeClr val="bg1"/>
                            </a:solidFill>
                            <a:latin typeface="Cambria Math" panose="02040503050406030204" pitchFamily="18" charset="0"/>
                          </a:rPr>
                          <m:t>𝐴</m:t>
                        </m:r>
                      </m:sub>
                    </m:sSub>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𝑛</m:t>
                    </m:r>
                    <m:r>
                      <a:rPr lang="en-US" sz="1400" i="1">
                        <a:solidFill>
                          <a:schemeClr val="bg1"/>
                        </a:solidFill>
                        <a:latin typeface="Cambria Math" panose="02040503050406030204" pitchFamily="18" charset="0"/>
                      </a:rPr>
                      <m:t>,</m:t>
                    </m:r>
                    <m:sSubSup>
                      <m:sSubSupPr>
                        <m:ctrlPr>
                          <a:rPr lang="en-US" sz="1400" i="1">
                            <a:solidFill>
                              <a:schemeClr val="bg1"/>
                            </a:solidFill>
                            <a:latin typeface="Cambria Math" panose="02040503050406030204" pitchFamily="18" charset="0"/>
                          </a:rPr>
                        </m:ctrlPr>
                      </m:sSubSupPr>
                      <m:e>
                        <m:r>
                          <a:rPr lang="en-US" sz="1400" i="1">
                            <a:solidFill>
                              <a:schemeClr val="bg1"/>
                            </a:solidFill>
                            <a:latin typeface="Cambria Math" panose="02040503050406030204" pitchFamily="18" charset="0"/>
                          </a:rPr>
                          <m:t>𝑚</m:t>
                        </m:r>
                      </m:e>
                      <m:sub>
                        <m:r>
                          <m:rPr>
                            <m:sty m:val="p"/>
                          </m:rPr>
                          <a:rPr lang="en-US" sz="1400">
                            <a:solidFill>
                              <a:schemeClr val="bg1"/>
                            </a:solidFill>
                            <a:latin typeface="Cambria Math" panose="02040503050406030204" pitchFamily="18" charset="0"/>
                          </a:rPr>
                          <m:t>SignUp</m:t>
                        </m:r>
                      </m:sub>
                      <m:sup>
                        <m:r>
                          <a:rPr lang="en-US" sz="1400" i="1">
                            <a:solidFill>
                              <a:schemeClr val="bg1"/>
                            </a:solidFill>
                            <a:latin typeface="Cambria Math" panose="02040503050406030204" pitchFamily="18" charset="0"/>
                          </a:rPr>
                          <m:t>𝐴</m:t>
                        </m:r>
                      </m:sup>
                    </m:sSubSup>
                    <m:r>
                      <a:rPr lang="en-US" sz="1400" i="1">
                        <a:solidFill>
                          <a:schemeClr val="bg1"/>
                        </a:solidFill>
                        <a:latin typeface="Cambria Math" panose="02040503050406030204" pitchFamily="18" charset="0"/>
                      </a:rPr>
                      <m:t>∥</m:t>
                    </m:r>
                    <m:sSubSup>
                      <m:sSubSupPr>
                        <m:ctrlPr>
                          <a:rPr lang="en-US" sz="1400" i="1">
                            <a:solidFill>
                              <a:schemeClr val="bg1"/>
                            </a:solidFill>
                            <a:latin typeface="Cambria Math" panose="02040503050406030204" pitchFamily="18" charset="0"/>
                          </a:rPr>
                        </m:ctrlPr>
                      </m:sSubSupPr>
                      <m:e>
                        <m:r>
                          <a:rPr lang="en-US" sz="1400" i="1">
                            <a:solidFill>
                              <a:schemeClr val="bg1"/>
                            </a:solidFill>
                            <a:latin typeface="Cambria Math" panose="02040503050406030204" pitchFamily="18" charset="0"/>
                          </a:rPr>
                          <m:t>𝑚</m:t>
                        </m:r>
                      </m:e>
                      <m:sub>
                        <m:r>
                          <m:rPr>
                            <m:sty m:val="p"/>
                          </m:rPr>
                          <a:rPr lang="en-US" sz="1400">
                            <a:solidFill>
                              <a:schemeClr val="bg1"/>
                            </a:solidFill>
                            <a:latin typeface="Cambria Math" panose="02040503050406030204" pitchFamily="18" charset="0"/>
                          </a:rPr>
                          <m:t>SignUp</m:t>
                        </m:r>
                      </m:sub>
                      <m:sup>
                        <m:r>
                          <a:rPr lang="en-US" sz="1400" i="1">
                            <a:solidFill>
                              <a:schemeClr val="bg1"/>
                            </a:solidFill>
                            <a:latin typeface="Cambria Math" panose="02040503050406030204" pitchFamily="18" charset="0"/>
                          </a:rPr>
                          <m:t>𝐵</m:t>
                        </m:r>
                      </m:sup>
                    </m:sSubSup>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𝑐</m:t>
                    </m:r>
                    <m:r>
                      <a:rPr lang="en-US" sz="1400" i="1">
                        <a:solidFill>
                          <a:schemeClr val="bg1"/>
                        </a:solidFill>
                        <a:latin typeface="Cambria Math" panose="02040503050406030204" pitchFamily="18" charset="0"/>
                      </a:rPr>
                      <m:t>)</m:t>
                    </m:r>
                  </m:oMath>
                </a14:m>
                <a:r>
                  <a:rPr lang="en-US" sz="1400" dirty="0">
                    <a:solidFill>
                      <a:schemeClr val="bg1"/>
                    </a:solidFill>
                    <a:latin typeface="Montserrat" pitchFamily="2" charset="77"/>
                  </a:rPr>
                  <a:t> </a:t>
                </a:r>
              </a:p>
            </p:txBody>
          </p:sp>
        </mc:Choice>
        <mc:Fallback xmlns="">
          <p:sp>
            <p:nvSpPr>
              <p:cNvPr id="76" name="TextBox 75">
                <a:extLst>
                  <a:ext uri="{FF2B5EF4-FFF2-40B4-BE49-F238E27FC236}">
                    <a16:creationId xmlns:a16="http://schemas.microsoft.com/office/drawing/2014/main" id="{9901C90C-5584-855A-2119-A10E40DFF69C}"/>
                  </a:ext>
                </a:extLst>
              </p:cNvPr>
              <p:cNvSpPr txBox="1">
                <a:spLocks noRot="1" noChangeAspect="1" noMove="1" noResize="1" noEditPoints="1" noAdjustHandles="1" noChangeArrowheads="1" noChangeShapeType="1" noTextEdit="1"/>
              </p:cNvSpPr>
              <p:nvPr/>
            </p:nvSpPr>
            <p:spPr>
              <a:xfrm>
                <a:off x="1838039" y="5285129"/>
                <a:ext cx="3546550" cy="814838"/>
              </a:xfrm>
              <a:prstGeom prst="rect">
                <a:avLst/>
              </a:prstGeom>
              <a:blipFill>
                <a:blip r:embed="rId29"/>
                <a:stretch>
                  <a:fillRect l="-357" t="-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41EAEE0-823D-E043-01DB-AB65B5C206E0}"/>
                  </a:ext>
                </a:extLst>
              </p:cNvPr>
              <p:cNvSpPr txBox="1"/>
              <p:nvPr/>
            </p:nvSpPr>
            <p:spPr>
              <a:xfrm>
                <a:off x="7198519" y="5321069"/>
                <a:ext cx="4106629" cy="815929"/>
              </a:xfrm>
              <a:prstGeom prst="rect">
                <a:avLst/>
              </a:prstGeom>
              <a:noFill/>
            </p:spPr>
            <p:txBody>
              <a:bodyPr wrap="square" rtlCol="0">
                <a:spAutoFit/>
              </a:bodyPr>
              <a:lstStyle/>
              <a:p>
                <a:pPr algn="r"/>
                <a:r>
                  <a:rPr lang="en-US" sz="1400" dirty="0">
                    <a:solidFill>
                      <a:schemeClr val="bg1"/>
                    </a:solidFill>
                    <a:latin typeface="Montserrat" pitchFamily="2" charset="77"/>
                  </a:rPr>
                  <a:t> </a:t>
                </a:r>
                <a14:m>
                  <m:oMath xmlns:m="http://schemas.openxmlformats.org/officeDocument/2006/math">
                    <m:r>
                      <a:rPr lang="en-US" sz="1400" i="1">
                        <a:solidFill>
                          <a:schemeClr val="bg1"/>
                        </a:solidFill>
                        <a:latin typeface="Cambria Math" panose="02040503050406030204" pitchFamily="18" charset="0"/>
                      </a:rPr>
                      <m:t>𝑐</m:t>
                    </m:r>
                    <m:r>
                      <a:rPr lang="en-US" sz="1400" i="1">
                        <a:solidFill>
                          <a:schemeClr val="bg1"/>
                        </a:solidFill>
                        <a:latin typeface="Cambria Math" panose="02040503050406030204" pitchFamily="18" charset="0"/>
                      </a:rPr>
                      <m:t>←</m:t>
                    </m:r>
                    <m:r>
                      <m:rPr>
                        <m:sty m:val="p"/>
                      </m:rPr>
                      <a:rPr lang="en-US" sz="1400">
                        <a:solidFill>
                          <a:schemeClr val="bg1"/>
                        </a:solidFill>
                        <a:latin typeface="Cambria Math" panose="02040503050406030204" pitchFamily="18" charset="0"/>
                      </a:rPr>
                      <m:t>Dec</m:t>
                    </m:r>
                    <m:r>
                      <a:rPr lang="en-US" sz="1400" i="1">
                        <a:solidFill>
                          <a:schemeClr val="bg1"/>
                        </a:solidFill>
                        <a:latin typeface="Cambria Math" panose="02040503050406030204" pitchFamily="18" charset="0"/>
                      </a:rPr>
                      <m:t>(</m:t>
                    </m:r>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𝑘</m:t>
                        </m:r>
                      </m:e>
                      <m:sub>
                        <m:r>
                          <a:rPr lang="en-US" sz="1400" i="1">
                            <a:solidFill>
                              <a:schemeClr val="bg1"/>
                            </a:solidFill>
                            <a:latin typeface="Cambria Math" panose="02040503050406030204" pitchFamily="18" charset="0"/>
                          </a:rPr>
                          <m:t>𝐵</m:t>
                        </m:r>
                      </m:sub>
                    </m:sSub>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𝑛</m:t>
                    </m:r>
                    <m:r>
                      <a:rPr lang="en-US" sz="1400" i="1">
                        <a:solidFill>
                          <a:schemeClr val="bg1"/>
                        </a:solidFill>
                        <a:latin typeface="Cambria Math" panose="02040503050406030204" pitchFamily="18" charset="0"/>
                      </a:rPr>
                      <m:t>,</m:t>
                    </m:r>
                    <m:sSubSup>
                      <m:sSubSupPr>
                        <m:ctrlPr>
                          <a:rPr lang="en-US" sz="1400" i="1">
                            <a:solidFill>
                              <a:schemeClr val="bg1"/>
                            </a:solidFill>
                            <a:latin typeface="Cambria Math" panose="02040503050406030204" pitchFamily="18" charset="0"/>
                          </a:rPr>
                        </m:ctrlPr>
                      </m:sSubSupPr>
                      <m:e>
                        <m:r>
                          <a:rPr lang="en-US" sz="1400" i="1">
                            <a:solidFill>
                              <a:schemeClr val="bg1"/>
                            </a:solidFill>
                            <a:latin typeface="Cambria Math" panose="02040503050406030204" pitchFamily="18" charset="0"/>
                          </a:rPr>
                          <m:t>𝑚</m:t>
                        </m:r>
                      </m:e>
                      <m:sub>
                        <m:r>
                          <m:rPr>
                            <m:sty m:val="p"/>
                          </m:rPr>
                          <a:rPr lang="en-US" sz="1400">
                            <a:solidFill>
                              <a:schemeClr val="bg1"/>
                            </a:solidFill>
                            <a:latin typeface="Cambria Math" panose="02040503050406030204" pitchFamily="18" charset="0"/>
                          </a:rPr>
                          <m:t>SignUp</m:t>
                        </m:r>
                      </m:sub>
                      <m:sup>
                        <m:r>
                          <a:rPr lang="en-US" sz="1400" i="1">
                            <a:solidFill>
                              <a:schemeClr val="bg1"/>
                            </a:solidFill>
                            <a:latin typeface="Cambria Math" panose="02040503050406030204" pitchFamily="18" charset="0"/>
                          </a:rPr>
                          <m:t>𝐴</m:t>
                        </m:r>
                      </m:sup>
                    </m:sSubSup>
                    <m:r>
                      <a:rPr lang="en-US" sz="1400" i="1">
                        <a:solidFill>
                          <a:schemeClr val="bg1"/>
                        </a:solidFill>
                        <a:latin typeface="Cambria Math" panose="02040503050406030204" pitchFamily="18" charset="0"/>
                      </a:rPr>
                      <m:t>∥</m:t>
                    </m:r>
                    <m:sSubSup>
                      <m:sSubSupPr>
                        <m:ctrlPr>
                          <a:rPr lang="en-US" sz="1400" i="1">
                            <a:solidFill>
                              <a:schemeClr val="bg1"/>
                            </a:solidFill>
                            <a:latin typeface="Cambria Math" panose="02040503050406030204" pitchFamily="18" charset="0"/>
                          </a:rPr>
                        </m:ctrlPr>
                      </m:sSubSupPr>
                      <m:e>
                        <m:r>
                          <a:rPr lang="en-US" sz="1400" i="1">
                            <a:solidFill>
                              <a:schemeClr val="bg1"/>
                            </a:solidFill>
                            <a:latin typeface="Cambria Math" panose="02040503050406030204" pitchFamily="18" charset="0"/>
                          </a:rPr>
                          <m:t>𝑚</m:t>
                        </m:r>
                      </m:e>
                      <m:sub>
                        <m:r>
                          <m:rPr>
                            <m:sty m:val="p"/>
                          </m:rPr>
                          <a:rPr lang="en-US" sz="1400">
                            <a:solidFill>
                              <a:schemeClr val="bg1"/>
                            </a:solidFill>
                            <a:latin typeface="Cambria Math" panose="02040503050406030204" pitchFamily="18" charset="0"/>
                          </a:rPr>
                          <m:t>SignUp</m:t>
                        </m:r>
                      </m:sub>
                      <m:sup>
                        <m:r>
                          <a:rPr lang="en-US" sz="1400" i="1">
                            <a:solidFill>
                              <a:schemeClr val="bg1"/>
                            </a:solidFill>
                            <a:latin typeface="Cambria Math" panose="02040503050406030204" pitchFamily="18" charset="0"/>
                          </a:rPr>
                          <m:t>𝐵</m:t>
                        </m:r>
                      </m:sup>
                    </m:sSubSup>
                    <m:r>
                      <a:rPr lang="en-US" sz="1400" i="1">
                        <a:solidFill>
                          <a:schemeClr val="bg1"/>
                        </a:solidFill>
                        <a:latin typeface="Cambria Math" panose="02040503050406030204" pitchFamily="18" charset="0"/>
                      </a:rPr>
                      <m:t>,</m:t>
                    </m:r>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𝑐</m:t>
                        </m:r>
                      </m:e>
                      <m:sub>
                        <m:r>
                          <m:rPr>
                            <m:sty m:val="p"/>
                          </m:rPr>
                          <a:rPr lang="en-US" sz="1400">
                            <a:solidFill>
                              <a:schemeClr val="bg1"/>
                            </a:solidFill>
                            <a:latin typeface="Cambria Math" panose="02040503050406030204" pitchFamily="18" charset="0"/>
                          </a:rPr>
                          <m:t>PP</m:t>
                        </m:r>
                      </m:sub>
                    </m:sSub>
                    <m:r>
                      <a:rPr lang="en-US" sz="1400" i="1">
                        <a:solidFill>
                          <a:schemeClr val="bg1"/>
                        </a:solidFill>
                        <a:latin typeface="Cambria Math" panose="02040503050406030204" pitchFamily="18" charset="0"/>
                      </a:rPr>
                      <m:t>)</m:t>
                    </m:r>
                  </m:oMath>
                </a14:m>
                <a:endParaRPr lang="en-US" sz="1400" dirty="0">
                  <a:solidFill>
                    <a:schemeClr val="bg1"/>
                  </a:solidFill>
                  <a:latin typeface="Montserrat" pitchFamily="2" charset="77"/>
                </a:endParaRPr>
              </a:p>
              <a:p>
                <a:pPr algn="r"/>
                <a:r>
                  <a:rPr lang="en-US" sz="1400" dirty="0">
                    <a:solidFill>
                      <a:schemeClr val="tx1"/>
                    </a:solidFill>
                    <a:latin typeface="Montserrat" pitchFamily="2" charset="77"/>
                  </a:rPr>
                  <a:t>decrypt </a:t>
                </a:r>
                <a14:m>
                  <m:oMath xmlns:m="http://schemas.openxmlformats.org/officeDocument/2006/math">
                    <m:r>
                      <a:rPr lang="en-US" sz="1400" i="1">
                        <a:solidFill>
                          <a:schemeClr val="tx1"/>
                        </a:solidFill>
                        <a:latin typeface="Cambria Math" panose="02040503050406030204" pitchFamily="18" charset="0"/>
                      </a:rPr>
                      <m:t>𝑐</m:t>
                    </m:r>
                  </m:oMath>
                </a14:m>
                <a:r>
                  <a:rPr lang="en-US" sz="1400" dirty="0">
                    <a:solidFill>
                      <a:schemeClr val="tx1"/>
                    </a:solidFill>
                    <a:latin typeface="Montserrat" pitchFamily="2" charset="77"/>
                  </a:rPr>
                  <a:t> using </a:t>
                </a:r>
                <a14:m>
                  <m:oMath xmlns:m="http://schemas.openxmlformats.org/officeDocument/2006/math">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𝑚</m:t>
                        </m:r>
                      </m:e>
                      <m:sub>
                        <m:r>
                          <m:rPr>
                            <m:sty m:val="p"/>
                          </m:rPr>
                          <a:rPr lang="en-US" sz="1400">
                            <a:solidFill>
                              <a:schemeClr val="tx1"/>
                            </a:solidFill>
                            <a:latin typeface="Cambria Math" panose="02040503050406030204" pitchFamily="18" charset="0"/>
                          </a:rPr>
                          <m:t>Reg</m:t>
                        </m:r>
                      </m:sub>
                      <m:sup>
                        <m:r>
                          <a:rPr lang="en-US" sz="1400" i="1">
                            <a:solidFill>
                              <a:schemeClr val="tx1"/>
                            </a:solidFill>
                            <a:latin typeface="Cambria Math" panose="02040503050406030204" pitchFamily="18" charset="0"/>
                          </a:rPr>
                          <m:t>𝐴</m:t>
                        </m:r>
                      </m:sup>
                    </m:sSubSup>
                  </m:oMath>
                </a14:m>
                <a:r>
                  <a:rPr lang="en-US" sz="1400" dirty="0">
                    <a:solidFill>
                      <a:schemeClr val="tx1"/>
                    </a:solidFill>
                    <a:latin typeface="Montserrat" pitchFamily="2" charset="77"/>
                  </a:rPr>
                  <a:t> for </a:t>
                </a:r>
                <a14:m>
                  <m:oMath xmlns:m="http://schemas.openxmlformats.org/officeDocument/2006/math">
                    <m:r>
                      <a:rPr lang="en-US" sz="1400" i="1">
                        <a:solidFill>
                          <a:schemeClr val="tx1"/>
                        </a:solidFill>
                        <a:latin typeface="Cambria Math" panose="02040503050406030204" pitchFamily="18" charset="0"/>
                      </a:rPr>
                      <m:t>𝑔𝑘</m:t>
                    </m:r>
                  </m:oMath>
                </a14:m>
                <a:endParaRPr lang="en-US" sz="1400" dirty="0">
                  <a:solidFill>
                    <a:schemeClr val="tx1"/>
                  </a:solidFill>
                  <a:latin typeface="Montserrat" pitchFamily="2" charset="77"/>
                </a:endParaRPr>
              </a:p>
              <a:p>
                <a:pPr algn="r"/>
                <a:r>
                  <a:rPr lang="en-US" sz="1400" dirty="0">
                    <a:solidFill>
                      <a:schemeClr val="tx1"/>
                    </a:solidFill>
                    <a:latin typeface="Montserrat" pitchFamily="2" charset="77"/>
                  </a:rPr>
                  <a:t>update </a:t>
                </a:r>
                <a14:m>
                  <m:oMath xmlns:m="http://schemas.openxmlformats.org/officeDocument/2006/math">
                    <m:r>
                      <a:rPr lang="en-US" sz="1400" i="1">
                        <a:solidFill>
                          <a:schemeClr val="tx1"/>
                        </a:solidFill>
                        <a:latin typeface="Cambria Math" panose="02040503050406030204" pitchFamily="18" charset="0"/>
                      </a:rPr>
                      <m:t>𝑔𝑘</m:t>
                    </m:r>
                  </m:oMath>
                </a14:m>
                <a:r>
                  <a:rPr lang="en-US" sz="1400" dirty="0">
                    <a:solidFill>
                      <a:schemeClr val="tx1"/>
                    </a:solidFill>
                    <a:latin typeface="Montserrat" pitchFamily="2" charset="77"/>
                  </a:rPr>
                  <a:t> </a:t>
                </a:r>
              </a:p>
            </p:txBody>
          </p:sp>
        </mc:Choice>
        <mc:Fallback xmlns="">
          <p:sp>
            <p:nvSpPr>
              <p:cNvPr id="77" name="TextBox 76">
                <a:extLst>
                  <a:ext uri="{FF2B5EF4-FFF2-40B4-BE49-F238E27FC236}">
                    <a16:creationId xmlns:a16="http://schemas.microsoft.com/office/drawing/2014/main" id="{F41EAEE0-823D-E043-01DB-AB65B5C206E0}"/>
                  </a:ext>
                </a:extLst>
              </p:cNvPr>
              <p:cNvSpPr txBox="1">
                <a:spLocks noRot="1" noChangeAspect="1" noMove="1" noResize="1" noEditPoints="1" noAdjustHandles="1" noChangeArrowheads="1" noChangeShapeType="1" noTextEdit="1"/>
              </p:cNvSpPr>
              <p:nvPr/>
            </p:nvSpPr>
            <p:spPr>
              <a:xfrm>
                <a:off x="7198519" y="5321069"/>
                <a:ext cx="4106629" cy="815929"/>
              </a:xfrm>
              <a:prstGeom prst="rect">
                <a:avLst/>
              </a:prstGeom>
              <a:blipFill>
                <a:blip r:embed="rId30"/>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57BD67F-C64D-0312-89F4-CCA4E687182B}"/>
                  </a:ext>
                </a:extLst>
              </p:cNvPr>
              <p:cNvSpPr txBox="1"/>
              <p:nvPr/>
            </p:nvSpPr>
            <p:spPr>
              <a:xfrm>
                <a:off x="1838039" y="6354620"/>
                <a:ext cx="3098428" cy="307777"/>
              </a:xfrm>
              <a:prstGeom prst="rect">
                <a:avLst/>
              </a:prstGeom>
              <a:noFill/>
            </p:spPr>
            <p:txBody>
              <a:bodyPr wrap="square" rtlCol="0">
                <a:spAutoFit/>
              </a:bodyPr>
              <a:lstStyle/>
              <a:p>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1" name="TextBox 80">
                <a:extLst>
                  <a:ext uri="{FF2B5EF4-FFF2-40B4-BE49-F238E27FC236}">
                    <a16:creationId xmlns:a16="http://schemas.microsoft.com/office/drawing/2014/main" id="{657BD67F-C64D-0312-89F4-CCA4E687182B}"/>
                  </a:ext>
                </a:extLst>
              </p:cNvPr>
              <p:cNvSpPr txBox="1">
                <a:spLocks noRot="1" noChangeAspect="1" noMove="1" noResize="1" noEditPoints="1" noAdjustHandles="1" noChangeArrowheads="1" noChangeShapeType="1" noTextEdit="1"/>
              </p:cNvSpPr>
              <p:nvPr/>
            </p:nvSpPr>
            <p:spPr>
              <a:xfrm>
                <a:off x="1838039" y="6354620"/>
                <a:ext cx="3098428" cy="307777"/>
              </a:xfrm>
              <a:prstGeom prst="rect">
                <a:avLst/>
              </a:prstGeom>
              <a:blipFill>
                <a:blip r:embed="rId31"/>
                <a:stretch>
                  <a:fillRect l="-408" t="-40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4FBCFF5C-7D63-75AB-3847-A309DA47EA42}"/>
                  </a:ext>
                </a:extLst>
              </p:cNvPr>
              <p:cNvSpPr txBox="1"/>
              <p:nvPr/>
            </p:nvSpPr>
            <p:spPr>
              <a:xfrm>
                <a:off x="8094424" y="6354620"/>
                <a:ext cx="3210724" cy="307777"/>
              </a:xfrm>
              <a:prstGeom prst="rect">
                <a:avLst/>
              </a:prstGeom>
              <a:noFill/>
            </p:spPr>
            <p:txBody>
              <a:bodyPr wrap="square" rtlCol="0">
                <a:spAutoFit/>
              </a:bodyPr>
              <a:lstStyle/>
              <a:p>
                <a:pPr algn="r"/>
                <a:r>
                  <a:rPr lang="en-US" sz="1400" dirty="0">
                    <a:latin typeface="Montserrat" pitchFamily="2" charset="77"/>
                  </a:rPr>
                  <a:t>erase per-group state about </a:t>
                </a:r>
                <a14:m>
                  <m:oMath xmlns:m="http://schemas.openxmlformats.org/officeDocument/2006/math">
                    <m:r>
                      <a:rPr lang="en-US" sz="1400" i="1">
                        <a:latin typeface="Cambria Math" panose="02040503050406030204" pitchFamily="18" charset="0"/>
                      </a:rPr>
                      <m:t>𝑔𝑖𝑑</m:t>
                    </m:r>
                  </m:oMath>
                </a14:m>
                <a:endParaRPr lang="en-US" sz="1400" dirty="0">
                  <a:latin typeface="Montserrat" pitchFamily="2" charset="77"/>
                </a:endParaRPr>
              </a:p>
            </p:txBody>
          </p:sp>
        </mc:Choice>
        <mc:Fallback xmlns="">
          <p:sp>
            <p:nvSpPr>
              <p:cNvPr id="85" name="TextBox 84">
                <a:extLst>
                  <a:ext uri="{FF2B5EF4-FFF2-40B4-BE49-F238E27FC236}">
                    <a16:creationId xmlns:a16="http://schemas.microsoft.com/office/drawing/2014/main" id="{4FBCFF5C-7D63-75AB-3847-A309DA47EA42}"/>
                  </a:ext>
                </a:extLst>
              </p:cNvPr>
              <p:cNvSpPr txBox="1">
                <a:spLocks noRot="1" noChangeAspect="1" noMove="1" noResize="1" noEditPoints="1" noAdjustHandles="1" noChangeArrowheads="1" noChangeShapeType="1" noTextEdit="1"/>
              </p:cNvSpPr>
              <p:nvPr/>
            </p:nvSpPr>
            <p:spPr>
              <a:xfrm>
                <a:off x="8094424" y="6354620"/>
                <a:ext cx="3210724" cy="307777"/>
              </a:xfrm>
              <a:prstGeom prst="rect">
                <a:avLst/>
              </a:prstGeom>
              <a:blipFill>
                <a:blip r:embed="rId32"/>
                <a:stretch>
                  <a:fillRect t="-4000" b="-16000"/>
                </a:stretch>
              </a:blipFill>
            </p:spPr>
            <p:txBody>
              <a:bodyPr/>
              <a:lstStyle/>
              <a:p>
                <a:r>
                  <a:rPr lang="en-US">
                    <a:noFill/>
                  </a:rPr>
                  <a:t> </a:t>
                </a:r>
              </a:p>
            </p:txBody>
          </p:sp>
        </mc:Fallback>
      </mc:AlternateContent>
      <p:pic>
        <p:nvPicPr>
          <p:cNvPr id="12" name="Picture 4" descr="American Friends of Tel Aviv University - YouTube">
            <a:extLst>
              <a:ext uri="{FF2B5EF4-FFF2-40B4-BE49-F238E27FC236}">
                <a16:creationId xmlns:a16="http://schemas.microsoft.com/office/drawing/2014/main" id="{4782B4FD-046F-D623-3E0B-1CA5D89AB9B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586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92007" cy="540000"/>
          </a:xfrm>
        </p:spPr>
        <p:txBody>
          <a:bodyPr>
            <a:normAutofit/>
          </a:bodyPr>
          <a:lstStyle/>
          <a:p>
            <a:r>
              <a:rPr lang="en-US" sz="2400" dirty="0"/>
              <a:t>Comparison with Concurrent Work [DJKM23]</a:t>
            </a:r>
            <a:endParaRPr lang="en-US" sz="2500" dirty="0"/>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67</a:t>
            </a:fld>
            <a:endParaRPr lang="de-DE" dirty="0"/>
          </a:p>
        </p:txBody>
      </p:sp>
      <p:pic>
        <p:nvPicPr>
          <p:cNvPr id="12" name="Picture 4" descr="American Friends of Tel Aviv University - YouTube">
            <a:extLst>
              <a:ext uri="{FF2B5EF4-FFF2-40B4-BE49-F238E27FC236}">
                <a16:creationId xmlns:a16="http://schemas.microsoft.com/office/drawing/2014/main" id="{4782B4FD-046F-D623-3E0B-1CA5D89AB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8">
            <a:extLst>
              <a:ext uri="{FF2B5EF4-FFF2-40B4-BE49-F238E27FC236}">
                <a16:creationId xmlns:a16="http://schemas.microsoft.com/office/drawing/2014/main" id="{A8245FAD-DE60-8FBA-393E-B1DCB4783DFE}"/>
              </a:ext>
            </a:extLst>
          </p:cNvPr>
          <p:cNvGraphicFramePr>
            <a:graphicFrameLocks noGrp="1"/>
          </p:cNvGraphicFramePr>
          <p:nvPr/>
        </p:nvGraphicFramePr>
        <p:xfrm>
          <a:off x="414516" y="1758244"/>
          <a:ext cx="11314640" cy="3941422"/>
        </p:xfrm>
        <a:graphic>
          <a:graphicData uri="http://schemas.openxmlformats.org/drawingml/2006/table">
            <a:tbl>
              <a:tblPr firstRow="1" bandRow="1">
                <a:tableStyleId>{21E4AEA4-8DFA-4A89-87EB-49C32662AFE0}</a:tableStyleId>
              </a:tblPr>
              <a:tblGrid>
                <a:gridCol w="1031621">
                  <a:extLst>
                    <a:ext uri="{9D8B030D-6E8A-4147-A177-3AD203B41FA5}">
                      <a16:colId xmlns:a16="http://schemas.microsoft.com/office/drawing/2014/main" val="1661520543"/>
                    </a:ext>
                  </a:extLst>
                </a:gridCol>
                <a:gridCol w="1635730">
                  <a:extLst>
                    <a:ext uri="{9D8B030D-6E8A-4147-A177-3AD203B41FA5}">
                      <a16:colId xmlns:a16="http://schemas.microsoft.com/office/drawing/2014/main" val="2741968064"/>
                    </a:ext>
                  </a:extLst>
                </a:gridCol>
                <a:gridCol w="851606">
                  <a:extLst>
                    <a:ext uri="{9D8B030D-6E8A-4147-A177-3AD203B41FA5}">
                      <a16:colId xmlns:a16="http://schemas.microsoft.com/office/drawing/2014/main" val="3034292913"/>
                    </a:ext>
                  </a:extLst>
                </a:gridCol>
                <a:gridCol w="1756127">
                  <a:extLst>
                    <a:ext uri="{9D8B030D-6E8A-4147-A177-3AD203B41FA5}">
                      <a16:colId xmlns:a16="http://schemas.microsoft.com/office/drawing/2014/main" val="4240294780"/>
                    </a:ext>
                  </a:extLst>
                </a:gridCol>
                <a:gridCol w="1603022">
                  <a:extLst>
                    <a:ext uri="{9D8B030D-6E8A-4147-A177-3AD203B41FA5}">
                      <a16:colId xmlns:a16="http://schemas.microsoft.com/office/drawing/2014/main" val="648734420"/>
                    </a:ext>
                  </a:extLst>
                </a:gridCol>
                <a:gridCol w="4436534">
                  <a:extLst>
                    <a:ext uri="{9D8B030D-6E8A-4147-A177-3AD203B41FA5}">
                      <a16:colId xmlns:a16="http://schemas.microsoft.com/office/drawing/2014/main" val="3956836709"/>
                    </a:ext>
                  </a:extLst>
                </a:gridCol>
              </a:tblGrid>
              <a:tr h="497182">
                <a:tc rowSpan="2">
                  <a:txBody>
                    <a:bodyPr/>
                    <a:lstStyle/>
                    <a:p>
                      <a:pPr algn="ctr"/>
                      <a:endParaRPr lang="en-US" sz="1600" dirty="0"/>
                    </a:p>
                  </a:txBody>
                  <a:tcPr anchor="ctr"/>
                </a:tc>
                <a:tc gridSpan="3">
                  <a:txBody>
                    <a:bodyPr/>
                    <a:lstStyle/>
                    <a:p>
                      <a:pPr algn="ctr"/>
                      <a:r>
                        <a:rPr lang="en-US" sz="1600" dirty="0"/>
                        <a:t>Zoom E2EE Security Analysis </a:t>
                      </a:r>
                    </a:p>
                  </a:txBody>
                  <a:tcPr anchor="ctr">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r>
                        <a:rPr lang="en-US" sz="1600" dirty="0"/>
                        <a:t>Solution Methodology</a:t>
                      </a:r>
                    </a:p>
                  </a:txBody>
                  <a:tcPr anchor="ctr"/>
                </a:tc>
                <a:tc rowSpan="2">
                  <a:txBody>
                    <a:bodyPr/>
                    <a:lstStyle/>
                    <a:p>
                      <a:pPr algn="ctr"/>
                      <a:r>
                        <a:rPr lang="en-US" sz="1600" dirty="0"/>
                        <a:t>Solution Benefit</a:t>
                      </a:r>
                    </a:p>
                  </a:txBody>
                  <a:tcPr anchor="ctr"/>
                </a:tc>
                <a:extLst>
                  <a:ext uri="{0D108BD9-81ED-4DB2-BD59-A6C34878D82A}">
                    <a16:rowId xmlns:a16="http://schemas.microsoft.com/office/drawing/2014/main" val="3340108256"/>
                  </a:ext>
                </a:extLst>
              </a:tr>
              <a:tr h="371969">
                <a:tc vMerge="1">
                  <a:txBody>
                    <a:bodyPr/>
                    <a:lstStyle/>
                    <a:p>
                      <a:endParaRPr lang="en-US"/>
                    </a:p>
                  </a:txBody>
                  <a:tcPr/>
                </a:tc>
                <a:tc>
                  <a:txBody>
                    <a:bodyPr/>
                    <a:lstStyle/>
                    <a:p>
                      <a:pPr marL="0" algn="ctr" defTabSz="914400" rtl="0" eaLnBrk="1" latinLnBrk="0" hangingPunct="1"/>
                      <a:r>
                        <a:rPr lang="en-US" sz="1600" b="1" kern="1200" dirty="0">
                          <a:solidFill>
                            <a:schemeClr val="lt1"/>
                          </a:solidFill>
                          <a:latin typeface="+mn-lt"/>
                          <a:ea typeface="+mn-ea"/>
                          <a:cs typeface="+mn-cs"/>
                        </a:rPr>
                        <a:t>Target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600" b="1" kern="1200" dirty="0">
                          <a:solidFill>
                            <a:schemeClr val="lt1"/>
                          </a:solidFill>
                          <a:latin typeface="+mn-lt"/>
                          <a:ea typeface="+mn-ea"/>
                          <a:cs typeface="+mn-cs"/>
                        </a:rPr>
                        <a:t>Assumption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marL="0" algn="ctr" defTabSz="914400" rtl="0" eaLnBrk="1" latinLnBrk="0" hangingPunct="1"/>
                      <a:r>
                        <a:rPr lang="en-US" sz="1600" b="1" kern="1200" dirty="0">
                          <a:solidFill>
                            <a:schemeClr val="lt1"/>
                          </a:solidFill>
                          <a:latin typeface="+mn-lt"/>
                          <a:ea typeface="+mn-ea"/>
                          <a:cs typeface="+mn-cs"/>
                        </a:rPr>
                        <a:t>Vulnerability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0806985"/>
                  </a:ext>
                </a:extLst>
              </a:tr>
              <a:tr h="994363">
                <a:tc>
                  <a:txBody>
                    <a:bodyPr/>
                    <a:lstStyle/>
                    <a:p>
                      <a:pPr algn="ctr"/>
                      <a:r>
                        <a:rPr lang="en-US" sz="1600" dirty="0"/>
                        <a:t>Our Work</a:t>
                      </a:r>
                    </a:p>
                  </a:txBody>
                  <a:tcPr anchor="ctr"/>
                </a:tc>
                <a:tc>
                  <a:txBody>
                    <a:bodyPr/>
                    <a:lstStyle/>
                    <a:p>
                      <a:pPr marL="0" indent="0" algn="ctr">
                        <a:buNone/>
                      </a:pPr>
                      <a:r>
                        <a:rPr lang="en-US" sz="1600" dirty="0"/>
                        <a:t>whitepaper version 4.0 </a:t>
                      </a:r>
                    </a:p>
                  </a:txBody>
                  <a:tcPr anchor="ctr">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trusted PKI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insecurity against malicious servers</a:t>
                      </a:r>
                    </a:p>
                  </a:txBody>
                  <a:tcPr anchor="ctr">
                    <a:lnL w="12700" cap="flat" cmpd="sng" algn="ctr">
                      <a:solidFill>
                        <a:schemeClr val="bg1"/>
                      </a:solidFill>
                      <a:prstDash val="solid"/>
                      <a:round/>
                      <a:headEnd type="none" w="med" len="med"/>
                      <a:tailEnd type="none" w="med" len="med"/>
                    </a:lnL>
                  </a:tcPr>
                </a:tc>
                <a:tc>
                  <a:txBody>
                    <a:bodyPr/>
                    <a:lstStyle/>
                    <a:p>
                      <a:pPr algn="ctr"/>
                      <a:r>
                        <a:rPr lang="en-US" sz="1600" dirty="0"/>
                        <a:t>new PP Transformation by using password</a:t>
                      </a:r>
                    </a:p>
                  </a:txBody>
                  <a:tcPr anchor="ctr"/>
                </a:tc>
                <a:tc>
                  <a:txBody>
                    <a:bodyPr/>
                    <a:lstStyle/>
                    <a:p>
                      <a:pPr marL="342900" indent="-342900" algn="l">
                        <a:buAutoNum type="arabicPeriod"/>
                      </a:pPr>
                      <a:r>
                        <a:rPr lang="en-US" sz="1600" dirty="0"/>
                        <a:t>Generality: apply to any Zoom-like protocol</a:t>
                      </a:r>
                    </a:p>
                    <a:p>
                      <a:pPr marL="342900" indent="-342900" algn="l">
                        <a:buAutoNum type="arabicPeriod"/>
                      </a:pPr>
                      <a:r>
                        <a:rPr lang="en-US" sz="1600" dirty="0"/>
                        <a:t>Stronger provable security for invited participants against malicious servers</a:t>
                      </a:r>
                    </a:p>
                    <a:p>
                      <a:pPr marL="342900" indent="-342900" algn="l">
                        <a:buAutoNum type="arabicPeriod"/>
                      </a:pPr>
                      <a:r>
                        <a:rPr lang="en-US" sz="1600" dirty="0"/>
                        <a:t>By instantiating 2-round PAKE, </a:t>
                      </a:r>
                      <a:r>
                        <a:rPr lang="en-US" sz="1600" dirty="0" err="1"/>
                        <a:t>ZoomPAKE</a:t>
                      </a:r>
                      <a:r>
                        <a:rPr lang="en-US" sz="1600" dirty="0"/>
                        <a:t> needs no additional communication round</a:t>
                      </a:r>
                    </a:p>
                    <a:p>
                      <a:pPr marL="342900" indent="-342900" algn="l">
                        <a:buAutoNum type="arabicPeriod"/>
                      </a:pPr>
                      <a:r>
                        <a:rPr lang="en-US" sz="1600" dirty="0"/>
                        <a:t>Compared with Zoom, </a:t>
                      </a:r>
                      <a:r>
                        <a:rPr lang="en-US" sz="1600" dirty="0" err="1"/>
                        <a:t>ZoomPAKE</a:t>
                      </a:r>
                      <a:r>
                        <a:rPr lang="en-US" sz="1600" dirty="0"/>
                        <a:t> does not add any security element/mechanism</a:t>
                      </a:r>
                    </a:p>
                  </a:txBody>
                  <a:tcPr anchor="ctr"/>
                </a:tc>
                <a:extLst>
                  <a:ext uri="{0D108BD9-81ED-4DB2-BD59-A6C34878D82A}">
                    <a16:rowId xmlns:a16="http://schemas.microsoft.com/office/drawing/2014/main" val="3525847934"/>
                  </a:ext>
                </a:extLst>
              </a:tr>
              <a:tr h="994363">
                <a:tc>
                  <a:txBody>
                    <a:bodyPr/>
                    <a:lstStyle/>
                    <a:p>
                      <a:pPr algn="ctr"/>
                      <a:r>
                        <a:rPr lang="en-US" sz="1600" dirty="0"/>
                        <a:t>[DJKM23]</a:t>
                      </a:r>
                    </a:p>
                  </a:txBody>
                  <a:tcPr anchor="ctr"/>
                </a:tc>
                <a:tc>
                  <a:txBody>
                    <a:bodyPr/>
                    <a:lstStyle/>
                    <a:p>
                      <a:pPr marL="0" indent="0" algn="ctr">
                        <a:buNone/>
                      </a:pPr>
                      <a:r>
                        <a:rPr lang="en-GB" sz="1600" dirty="0"/>
                        <a:t>client version 5.12, including “leader-change” and  ”liveness” </a:t>
                      </a:r>
                      <a:endParaRPr lang="en-US" sz="1600" dirty="0"/>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trusted PKI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None/>
                      </a:pPr>
                      <a:r>
                        <a:rPr lang="en-GB" sz="1600" dirty="0"/>
                        <a:t>degradation of liveness during leader changes</a:t>
                      </a:r>
                      <a:endParaRPr lang="en-US" sz="1600" dirty="0"/>
                    </a:p>
                  </a:txBody>
                  <a:tcPr anchor="ctr">
                    <a:lnL w="12700" cap="flat" cmpd="sng" algn="ctr">
                      <a:solidFill>
                        <a:schemeClr val="bg1"/>
                      </a:solidFill>
                      <a:prstDash val="solid"/>
                      <a:round/>
                      <a:headEnd type="none" w="med" len="med"/>
                      <a:tailEnd type="none" w="med" len="med"/>
                    </a:lnL>
                  </a:tcPr>
                </a:tc>
                <a:tc>
                  <a:txBody>
                    <a:bodyPr/>
                    <a:lstStyle/>
                    <a:p>
                      <a:pPr algn="ctr"/>
                      <a:r>
                        <a:rPr lang="en-US" sz="1600" dirty="0"/>
                        <a:t> </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600" dirty="0"/>
                    </a:p>
                  </a:txBody>
                  <a:tcPr anchor="ctr"/>
                </a:tc>
                <a:extLst>
                  <a:ext uri="{0D108BD9-81ED-4DB2-BD59-A6C34878D82A}">
                    <a16:rowId xmlns:a16="http://schemas.microsoft.com/office/drawing/2014/main" val="986337237"/>
                  </a:ext>
                </a:extLst>
              </a:tr>
            </a:tbl>
          </a:graphicData>
        </a:graphic>
      </p:graphicFrame>
    </p:spTree>
    <p:extLst>
      <p:ext uri="{BB962C8B-B14F-4D97-AF65-F5344CB8AC3E}">
        <p14:creationId xmlns:p14="http://schemas.microsoft.com/office/powerpoint/2010/main" val="4224824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92007" cy="540000"/>
          </a:xfrm>
        </p:spPr>
        <p:txBody>
          <a:bodyPr>
            <a:normAutofit/>
          </a:bodyPr>
          <a:lstStyle/>
          <a:p>
            <a:r>
              <a:rPr lang="en-US" sz="2400" dirty="0"/>
              <a:t>Comparison with Concurrent Work [DJKM23]</a:t>
            </a:r>
            <a:endParaRPr lang="en-US" sz="2500" dirty="0"/>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68</a:t>
            </a:fld>
            <a:endParaRPr lang="de-DE" dirty="0"/>
          </a:p>
        </p:txBody>
      </p:sp>
      <p:pic>
        <p:nvPicPr>
          <p:cNvPr id="12" name="Picture 4" descr="American Friends of Tel Aviv University - YouTube">
            <a:extLst>
              <a:ext uri="{FF2B5EF4-FFF2-40B4-BE49-F238E27FC236}">
                <a16:creationId xmlns:a16="http://schemas.microsoft.com/office/drawing/2014/main" id="{4782B4FD-046F-D623-3E0B-1CA5D89AB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8">
            <a:extLst>
              <a:ext uri="{FF2B5EF4-FFF2-40B4-BE49-F238E27FC236}">
                <a16:creationId xmlns:a16="http://schemas.microsoft.com/office/drawing/2014/main" id="{A8245FAD-DE60-8FBA-393E-B1DCB4783DFE}"/>
              </a:ext>
            </a:extLst>
          </p:cNvPr>
          <p:cNvGraphicFramePr>
            <a:graphicFrameLocks noGrp="1"/>
          </p:cNvGraphicFramePr>
          <p:nvPr/>
        </p:nvGraphicFramePr>
        <p:xfrm>
          <a:off x="414516" y="1758244"/>
          <a:ext cx="11314640" cy="3941422"/>
        </p:xfrm>
        <a:graphic>
          <a:graphicData uri="http://schemas.openxmlformats.org/drawingml/2006/table">
            <a:tbl>
              <a:tblPr firstRow="1" bandRow="1">
                <a:tableStyleId>{21E4AEA4-8DFA-4A89-87EB-49C32662AFE0}</a:tableStyleId>
              </a:tblPr>
              <a:tblGrid>
                <a:gridCol w="1031621">
                  <a:extLst>
                    <a:ext uri="{9D8B030D-6E8A-4147-A177-3AD203B41FA5}">
                      <a16:colId xmlns:a16="http://schemas.microsoft.com/office/drawing/2014/main" val="1661520543"/>
                    </a:ext>
                  </a:extLst>
                </a:gridCol>
                <a:gridCol w="1635730">
                  <a:extLst>
                    <a:ext uri="{9D8B030D-6E8A-4147-A177-3AD203B41FA5}">
                      <a16:colId xmlns:a16="http://schemas.microsoft.com/office/drawing/2014/main" val="2741968064"/>
                    </a:ext>
                  </a:extLst>
                </a:gridCol>
                <a:gridCol w="851606">
                  <a:extLst>
                    <a:ext uri="{9D8B030D-6E8A-4147-A177-3AD203B41FA5}">
                      <a16:colId xmlns:a16="http://schemas.microsoft.com/office/drawing/2014/main" val="3034292913"/>
                    </a:ext>
                  </a:extLst>
                </a:gridCol>
                <a:gridCol w="1744838">
                  <a:extLst>
                    <a:ext uri="{9D8B030D-6E8A-4147-A177-3AD203B41FA5}">
                      <a16:colId xmlns:a16="http://schemas.microsoft.com/office/drawing/2014/main" val="4240294780"/>
                    </a:ext>
                  </a:extLst>
                </a:gridCol>
                <a:gridCol w="1636889">
                  <a:extLst>
                    <a:ext uri="{9D8B030D-6E8A-4147-A177-3AD203B41FA5}">
                      <a16:colId xmlns:a16="http://schemas.microsoft.com/office/drawing/2014/main" val="648734420"/>
                    </a:ext>
                  </a:extLst>
                </a:gridCol>
                <a:gridCol w="4413956">
                  <a:extLst>
                    <a:ext uri="{9D8B030D-6E8A-4147-A177-3AD203B41FA5}">
                      <a16:colId xmlns:a16="http://schemas.microsoft.com/office/drawing/2014/main" val="3956836709"/>
                    </a:ext>
                  </a:extLst>
                </a:gridCol>
              </a:tblGrid>
              <a:tr h="497182">
                <a:tc rowSpan="2">
                  <a:txBody>
                    <a:bodyPr/>
                    <a:lstStyle/>
                    <a:p>
                      <a:pPr algn="ctr"/>
                      <a:endParaRPr lang="en-US" sz="1600" dirty="0"/>
                    </a:p>
                  </a:txBody>
                  <a:tcPr anchor="ctr"/>
                </a:tc>
                <a:tc gridSpan="3">
                  <a:txBody>
                    <a:bodyPr/>
                    <a:lstStyle/>
                    <a:p>
                      <a:pPr algn="ctr"/>
                      <a:r>
                        <a:rPr lang="en-US" sz="1600" dirty="0"/>
                        <a:t>Zoom E2EE Security Analysis </a:t>
                      </a:r>
                    </a:p>
                  </a:txBody>
                  <a:tcPr anchor="ctr">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r>
                        <a:rPr lang="en-US" sz="1600" dirty="0"/>
                        <a:t>Solution Methodology</a:t>
                      </a:r>
                    </a:p>
                  </a:txBody>
                  <a:tcPr anchor="ctr"/>
                </a:tc>
                <a:tc rowSpan="2">
                  <a:txBody>
                    <a:bodyPr/>
                    <a:lstStyle/>
                    <a:p>
                      <a:pPr algn="ctr"/>
                      <a:r>
                        <a:rPr lang="en-US" sz="1600" dirty="0"/>
                        <a:t>Solution Benefit</a:t>
                      </a:r>
                    </a:p>
                  </a:txBody>
                  <a:tcPr anchor="ctr"/>
                </a:tc>
                <a:extLst>
                  <a:ext uri="{0D108BD9-81ED-4DB2-BD59-A6C34878D82A}">
                    <a16:rowId xmlns:a16="http://schemas.microsoft.com/office/drawing/2014/main" val="3340108256"/>
                  </a:ext>
                </a:extLst>
              </a:tr>
              <a:tr h="371969">
                <a:tc vMerge="1">
                  <a:txBody>
                    <a:bodyPr/>
                    <a:lstStyle/>
                    <a:p>
                      <a:endParaRPr lang="en-US"/>
                    </a:p>
                  </a:txBody>
                  <a:tcPr/>
                </a:tc>
                <a:tc>
                  <a:txBody>
                    <a:bodyPr/>
                    <a:lstStyle/>
                    <a:p>
                      <a:pPr marL="0" algn="ctr" defTabSz="914400" rtl="0" eaLnBrk="1" latinLnBrk="0" hangingPunct="1"/>
                      <a:r>
                        <a:rPr lang="en-US" sz="1600" b="1" kern="1200" dirty="0">
                          <a:solidFill>
                            <a:schemeClr val="lt1"/>
                          </a:solidFill>
                          <a:latin typeface="+mn-lt"/>
                          <a:ea typeface="+mn-ea"/>
                          <a:cs typeface="+mn-cs"/>
                        </a:rPr>
                        <a:t>Target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600" b="1" kern="1200" dirty="0">
                          <a:solidFill>
                            <a:schemeClr val="lt1"/>
                          </a:solidFill>
                          <a:latin typeface="+mn-lt"/>
                          <a:ea typeface="+mn-ea"/>
                          <a:cs typeface="+mn-cs"/>
                        </a:rPr>
                        <a:t>Assumption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marL="0" algn="ctr" defTabSz="914400" rtl="0" eaLnBrk="1" latinLnBrk="0" hangingPunct="1"/>
                      <a:r>
                        <a:rPr lang="en-US" sz="1600" b="1" kern="1200" dirty="0">
                          <a:solidFill>
                            <a:schemeClr val="lt1"/>
                          </a:solidFill>
                          <a:latin typeface="+mn-lt"/>
                          <a:ea typeface="+mn-ea"/>
                          <a:cs typeface="+mn-cs"/>
                        </a:rPr>
                        <a:t>Vulnerability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0806985"/>
                  </a:ext>
                </a:extLst>
              </a:tr>
              <a:tr h="994363">
                <a:tc>
                  <a:txBody>
                    <a:bodyPr/>
                    <a:lstStyle/>
                    <a:p>
                      <a:pPr algn="ctr"/>
                      <a:r>
                        <a:rPr lang="en-US" sz="1600" dirty="0"/>
                        <a:t>Our Work</a:t>
                      </a:r>
                    </a:p>
                  </a:txBody>
                  <a:tcPr anchor="ctr"/>
                </a:tc>
                <a:tc>
                  <a:txBody>
                    <a:bodyPr/>
                    <a:lstStyle/>
                    <a:p>
                      <a:pPr marL="0" indent="0" algn="ctr">
                        <a:buNone/>
                      </a:pPr>
                      <a:r>
                        <a:rPr lang="en-US" sz="1600" dirty="0"/>
                        <a:t>whitepaper version 4.0 </a:t>
                      </a:r>
                    </a:p>
                  </a:txBody>
                  <a:tcPr anchor="ctr">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trusted PKI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insecurity against malicious servers</a:t>
                      </a:r>
                    </a:p>
                  </a:txBody>
                  <a:tcPr anchor="ctr">
                    <a:lnL w="12700" cap="flat" cmpd="sng" algn="ctr">
                      <a:solidFill>
                        <a:schemeClr val="bg1"/>
                      </a:solidFill>
                      <a:prstDash val="solid"/>
                      <a:round/>
                      <a:headEnd type="none" w="med" len="med"/>
                      <a:tailEnd type="none" w="med" len="med"/>
                    </a:lnL>
                  </a:tcPr>
                </a:tc>
                <a:tc>
                  <a:txBody>
                    <a:bodyPr/>
                    <a:lstStyle/>
                    <a:p>
                      <a:pPr algn="ctr"/>
                      <a:r>
                        <a:rPr lang="en-US" sz="1600" dirty="0"/>
                        <a:t>new PP Transformation by using password</a:t>
                      </a:r>
                    </a:p>
                  </a:txBody>
                  <a:tcPr anchor="ctr"/>
                </a:tc>
                <a:tc>
                  <a:txBody>
                    <a:bodyPr/>
                    <a:lstStyle/>
                    <a:p>
                      <a:pPr marL="342900" indent="-342900" algn="l">
                        <a:buAutoNum type="arabicPeriod"/>
                      </a:pPr>
                      <a:r>
                        <a:rPr lang="en-US" sz="1600" dirty="0"/>
                        <a:t>Generality: apply to any Zoom-like protocol</a:t>
                      </a:r>
                    </a:p>
                    <a:p>
                      <a:pPr marL="342900" indent="-342900" algn="l">
                        <a:buAutoNum type="arabicPeriod"/>
                      </a:pPr>
                      <a:r>
                        <a:rPr lang="en-US" sz="1600" dirty="0"/>
                        <a:t>Stronger provable security for invited participants against malicious servers</a:t>
                      </a:r>
                    </a:p>
                    <a:p>
                      <a:pPr marL="342900" indent="-342900" algn="l">
                        <a:buAutoNum type="arabicPeriod"/>
                      </a:pPr>
                      <a:r>
                        <a:rPr lang="en-US" sz="1600" dirty="0"/>
                        <a:t>By instantiating 2-round PAKE, </a:t>
                      </a:r>
                      <a:r>
                        <a:rPr lang="en-US" sz="1600" dirty="0" err="1"/>
                        <a:t>ZoomPAKE</a:t>
                      </a:r>
                      <a:r>
                        <a:rPr lang="en-US" sz="1600" dirty="0"/>
                        <a:t> needs no additional communication round</a:t>
                      </a:r>
                    </a:p>
                    <a:p>
                      <a:pPr marL="342900" indent="-342900" algn="l">
                        <a:buAutoNum type="arabicPeriod"/>
                      </a:pPr>
                      <a:r>
                        <a:rPr lang="en-US" sz="1600" dirty="0"/>
                        <a:t>Compared with Zoom, </a:t>
                      </a:r>
                      <a:r>
                        <a:rPr lang="en-US" sz="1600" dirty="0" err="1"/>
                        <a:t>ZoomPAKE</a:t>
                      </a:r>
                      <a:r>
                        <a:rPr lang="en-US" sz="1600" dirty="0"/>
                        <a:t> does not add any security element/mechanism</a:t>
                      </a:r>
                    </a:p>
                  </a:txBody>
                  <a:tcPr anchor="ctr"/>
                </a:tc>
                <a:extLst>
                  <a:ext uri="{0D108BD9-81ED-4DB2-BD59-A6C34878D82A}">
                    <a16:rowId xmlns:a16="http://schemas.microsoft.com/office/drawing/2014/main" val="3525847934"/>
                  </a:ext>
                </a:extLst>
              </a:tr>
              <a:tr h="994363">
                <a:tc>
                  <a:txBody>
                    <a:bodyPr/>
                    <a:lstStyle/>
                    <a:p>
                      <a:pPr algn="ctr"/>
                      <a:r>
                        <a:rPr lang="en-US" sz="1600" dirty="0"/>
                        <a:t>[DJKM23]</a:t>
                      </a:r>
                    </a:p>
                  </a:txBody>
                  <a:tcPr anchor="ctr"/>
                </a:tc>
                <a:tc>
                  <a:txBody>
                    <a:bodyPr/>
                    <a:lstStyle/>
                    <a:p>
                      <a:pPr marL="0" indent="0" algn="ctr">
                        <a:buNone/>
                      </a:pPr>
                      <a:r>
                        <a:rPr lang="en-GB" sz="1600" dirty="0"/>
                        <a:t>client version 5.12, including “leader-change” and  ”liveness” </a:t>
                      </a:r>
                      <a:endParaRPr lang="en-US" sz="1600" dirty="0"/>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trusted PKI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None/>
                      </a:pPr>
                      <a:r>
                        <a:rPr lang="en-GB" sz="1600" dirty="0"/>
                        <a:t>degradation of liveness during leader changes</a:t>
                      </a:r>
                      <a:endParaRPr lang="en-US" sz="1600" dirty="0"/>
                    </a:p>
                  </a:txBody>
                  <a:tcPr anchor="ctr">
                    <a:lnL w="12700" cap="flat" cmpd="sng" algn="ctr">
                      <a:solidFill>
                        <a:schemeClr val="bg1"/>
                      </a:solidFill>
                      <a:prstDash val="solid"/>
                      <a:round/>
                      <a:headEnd type="none" w="med" len="med"/>
                      <a:tailEnd type="none" w="med" len="med"/>
                    </a:lnL>
                  </a:tcPr>
                </a:tc>
                <a:tc>
                  <a:txBody>
                    <a:bodyPr/>
                    <a:lstStyle/>
                    <a:p>
                      <a:pPr algn="ctr"/>
                      <a:r>
                        <a:rPr lang="en-US" sz="1600" dirty="0"/>
                        <a:t>new time-based credential for group key update</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dirty="0"/>
                        <a:t>Generality: apply to any LL-CGKA protocol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dirty="0"/>
                        <a:t>Better liveness by </a:t>
                      </a:r>
                      <a:r>
                        <a:rPr lang="en-GB" sz="1600" dirty="0"/>
                        <a:t>leveraging pre-existing clock synchronicity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dirty="0"/>
                        <a:t>Worst-case liveness: same as current Zoom</a:t>
                      </a:r>
                    </a:p>
                  </a:txBody>
                  <a:tcPr anchor="ctr"/>
                </a:tc>
                <a:extLst>
                  <a:ext uri="{0D108BD9-81ED-4DB2-BD59-A6C34878D82A}">
                    <a16:rowId xmlns:a16="http://schemas.microsoft.com/office/drawing/2014/main" val="986337237"/>
                  </a:ext>
                </a:extLst>
              </a:tr>
            </a:tbl>
          </a:graphicData>
        </a:graphic>
      </p:graphicFrame>
    </p:spTree>
    <p:extLst>
      <p:ext uri="{BB962C8B-B14F-4D97-AF65-F5344CB8AC3E}">
        <p14:creationId xmlns:p14="http://schemas.microsoft.com/office/powerpoint/2010/main" val="15197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92007" cy="540000"/>
          </a:xfrm>
        </p:spPr>
        <p:txBody>
          <a:bodyPr>
            <a:normAutofit/>
          </a:bodyPr>
          <a:lstStyle/>
          <a:p>
            <a:r>
              <a:rPr lang="en-US" sz="2400" dirty="0"/>
              <a:t>Summary: </a:t>
            </a:r>
            <a:r>
              <a:rPr lang="en-US" sz="2400" dirty="0" err="1"/>
              <a:t>ZoomPAKE</a:t>
            </a:r>
            <a:r>
              <a:rPr lang="en-US" sz="2400" dirty="0"/>
              <a:t> Reuses Password in a Better Way!</a:t>
            </a:r>
            <a:endParaRPr lang="en-US" sz="2500" dirty="0"/>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69</a:t>
            </a:fld>
            <a:endParaRPr lang="de-DE" dirty="0"/>
          </a:p>
        </p:txBody>
      </p:sp>
      <p:pic>
        <p:nvPicPr>
          <p:cNvPr id="12" name="Picture 4" descr="American Friends of Tel Aviv University - YouTube">
            <a:extLst>
              <a:ext uri="{FF2B5EF4-FFF2-40B4-BE49-F238E27FC236}">
                <a16:creationId xmlns:a16="http://schemas.microsoft.com/office/drawing/2014/main" id="{4782B4FD-046F-D623-3E0B-1CA5D89AB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8">
            <a:extLst>
              <a:ext uri="{FF2B5EF4-FFF2-40B4-BE49-F238E27FC236}">
                <a16:creationId xmlns:a16="http://schemas.microsoft.com/office/drawing/2014/main" id="{A8245FAD-DE60-8FBA-393E-B1DCB4783DFE}"/>
              </a:ext>
            </a:extLst>
          </p:cNvPr>
          <p:cNvGraphicFramePr>
            <a:graphicFrameLocks noGrp="1"/>
          </p:cNvGraphicFramePr>
          <p:nvPr/>
        </p:nvGraphicFramePr>
        <p:xfrm>
          <a:off x="414516" y="1758244"/>
          <a:ext cx="11314640" cy="2874622"/>
        </p:xfrm>
        <a:graphic>
          <a:graphicData uri="http://schemas.openxmlformats.org/drawingml/2006/table">
            <a:tbl>
              <a:tblPr firstRow="1" bandRow="1">
                <a:tableStyleId>{21E4AEA4-8DFA-4A89-87EB-49C32662AFE0}</a:tableStyleId>
              </a:tblPr>
              <a:tblGrid>
                <a:gridCol w="1031621">
                  <a:extLst>
                    <a:ext uri="{9D8B030D-6E8A-4147-A177-3AD203B41FA5}">
                      <a16:colId xmlns:a16="http://schemas.microsoft.com/office/drawing/2014/main" val="1661520543"/>
                    </a:ext>
                  </a:extLst>
                </a:gridCol>
                <a:gridCol w="1635730">
                  <a:extLst>
                    <a:ext uri="{9D8B030D-6E8A-4147-A177-3AD203B41FA5}">
                      <a16:colId xmlns:a16="http://schemas.microsoft.com/office/drawing/2014/main" val="2741968064"/>
                    </a:ext>
                  </a:extLst>
                </a:gridCol>
                <a:gridCol w="851606">
                  <a:extLst>
                    <a:ext uri="{9D8B030D-6E8A-4147-A177-3AD203B41FA5}">
                      <a16:colId xmlns:a16="http://schemas.microsoft.com/office/drawing/2014/main" val="3034292913"/>
                    </a:ext>
                  </a:extLst>
                </a:gridCol>
                <a:gridCol w="1801283">
                  <a:extLst>
                    <a:ext uri="{9D8B030D-6E8A-4147-A177-3AD203B41FA5}">
                      <a16:colId xmlns:a16="http://schemas.microsoft.com/office/drawing/2014/main" val="4240294780"/>
                    </a:ext>
                  </a:extLst>
                </a:gridCol>
                <a:gridCol w="1535288">
                  <a:extLst>
                    <a:ext uri="{9D8B030D-6E8A-4147-A177-3AD203B41FA5}">
                      <a16:colId xmlns:a16="http://schemas.microsoft.com/office/drawing/2014/main" val="648734420"/>
                    </a:ext>
                  </a:extLst>
                </a:gridCol>
                <a:gridCol w="4459112">
                  <a:extLst>
                    <a:ext uri="{9D8B030D-6E8A-4147-A177-3AD203B41FA5}">
                      <a16:colId xmlns:a16="http://schemas.microsoft.com/office/drawing/2014/main" val="3956836709"/>
                    </a:ext>
                  </a:extLst>
                </a:gridCol>
              </a:tblGrid>
              <a:tr h="497182">
                <a:tc rowSpan="2">
                  <a:txBody>
                    <a:bodyPr/>
                    <a:lstStyle/>
                    <a:p>
                      <a:pPr algn="ctr"/>
                      <a:endParaRPr lang="en-US" sz="1600" dirty="0"/>
                    </a:p>
                  </a:txBody>
                  <a:tcPr anchor="ctr"/>
                </a:tc>
                <a:tc gridSpan="3">
                  <a:txBody>
                    <a:bodyPr/>
                    <a:lstStyle/>
                    <a:p>
                      <a:pPr algn="ctr"/>
                      <a:r>
                        <a:rPr lang="en-US" sz="1600" dirty="0"/>
                        <a:t>Zoom E2EE Security Analysis </a:t>
                      </a:r>
                    </a:p>
                  </a:txBody>
                  <a:tcPr anchor="ctr">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r>
                        <a:rPr lang="en-US" sz="1600" dirty="0"/>
                        <a:t>Solution Methodology</a:t>
                      </a:r>
                    </a:p>
                  </a:txBody>
                  <a:tcPr anchor="ctr"/>
                </a:tc>
                <a:tc rowSpan="2">
                  <a:txBody>
                    <a:bodyPr/>
                    <a:lstStyle/>
                    <a:p>
                      <a:pPr algn="ctr"/>
                      <a:r>
                        <a:rPr lang="en-US" sz="1600" dirty="0"/>
                        <a:t>Solution Benefit</a:t>
                      </a:r>
                    </a:p>
                  </a:txBody>
                  <a:tcPr anchor="ctr"/>
                </a:tc>
                <a:extLst>
                  <a:ext uri="{0D108BD9-81ED-4DB2-BD59-A6C34878D82A}">
                    <a16:rowId xmlns:a16="http://schemas.microsoft.com/office/drawing/2014/main" val="3340108256"/>
                  </a:ext>
                </a:extLst>
              </a:tr>
              <a:tr h="371969">
                <a:tc vMerge="1">
                  <a:txBody>
                    <a:bodyPr/>
                    <a:lstStyle/>
                    <a:p>
                      <a:endParaRPr lang="en-US"/>
                    </a:p>
                  </a:txBody>
                  <a:tcPr/>
                </a:tc>
                <a:tc>
                  <a:txBody>
                    <a:bodyPr/>
                    <a:lstStyle/>
                    <a:p>
                      <a:pPr marL="0" algn="ctr" defTabSz="914400" rtl="0" eaLnBrk="1" latinLnBrk="0" hangingPunct="1"/>
                      <a:r>
                        <a:rPr lang="en-US" sz="1600" b="1" kern="1200" dirty="0">
                          <a:solidFill>
                            <a:schemeClr val="lt1"/>
                          </a:solidFill>
                          <a:latin typeface="+mn-lt"/>
                          <a:ea typeface="+mn-ea"/>
                          <a:cs typeface="+mn-cs"/>
                        </a:rPr>
                        <a:t>Target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600" b="1" kern="1200" dirty="0">
                          <a:solidFill>
                            <a:schemeClr val="lt1"/>
                          </a:solidFill>
                          <a:latin typeface="+mn-lt"/>
                          <a:ea typeface="+mn-ea"/>
                          <a:cs typeface="+mn-cs"/>
                        </a:rPr>
                        <a:t>Assumption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marL="0" algn="ctr" defTabSz="914400" rtl="0" eaLnBrk="1" latinLnBrk="0" hangingPunct="1"/>
                      <a:r>
                        <a:rPr lang="en-US" sz="1600" b="1" kern="1200" dirty="0">
                          <a:solidFill>
                            <a:schemeClr val="lt1"/>
                          </a:solidFill>
                          <a:latin typeface="+mn-lt"/>
                          <a:ea typeface="+mn-ea"/>
                          <a:cs typeface="+mn-cs"/>
                        </a:rPr>
                        <a:t>Vulnerability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0806985"/>
                  </a:ext>
                </a:extLst>
              </a:tr>
              <a:tr h="994363">
                <a:tc>
                  <a:txBody>
                    <a:bodyPr/>
                    <a:lstStyle/>
                    <a:p>
                      <a:pPr algn="ctr"/>
                      <a:r>
                        <a:rPr lang="en-US" sz="1600" dirty="0"/>
                        <a:t>Our Work</a:t>
                      </a:r>
                    </a:p>
                  </a:txBody>
                  <a:tcPr anchor="ctr"/>
                </a:tc>
                <a:tc>
                  <a:txBody>
                    <a:bodyPr/>
                    <a:lstStyle/>
                    <a:p>
                      <a:pPr marL="0" indent="0" algn="ctr">
                        <a:buNone/>
                      </a:pPr>
                      <a:r>
                        <a:rPr lang="en-US" sz="1600" dirty="0"/>
                        <a:t>whitepaper version 4.0 </a:t>
                      </a:r>
                    </a:p>
                  </a:txBody>
                  <a:tcPr anchor="ctr">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trusted PKI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insecurity against malicious servers</a:t>
                      </a:r>
                    </a:p>
                  </a:txBody>
                  <a:tcPr anchor="ctr">
                    <a:lnL w="12700" cap="flat" cmpd="sng" algn="ctr">
                      <a:solidFill>
                        <a:schemeClr val="bg1"/>
                      </a:solidFill>
                      <a:prstDash val="solid"/>
                      <a:round/>
                      <a:headEnd type="none" w="med" len="med"/>
                      <a:tailEnd type="none" w="med" len="med"/>
                    </a:lnL>
                  </a:tcPr>
                </a:tc>
                <a:tc>
                  <a:txBody>
                    <a:bodyPr/>
                    <a:lstStyle/>
                    <a:p>
                      <a:pPr algn="ctr"/>
                      <a:r>
                        <a:rPr lang="en-US" sz="1600" dirty="0"/>
                        <a:t>new PP Transformation by using password</a:t>
                      </a:r>
                    </a:p>
                  </a:txBody>
                  <a:tcPr anchor="ctr"/>
                </a:tc>
                <a:tc>
                  <a:txBody>
                    <a:bodyPr/>
                    <a:lstStyle/>
                    <a:p>
                      <a:pPr marL="342900" indent="-342900" algn="l">
                        <a:buAutoNum type="arabicPeriod"/>
                      </a:pPr>
                      <a:r>
                        <a:rPr lang="en-US" sz="1600" dirty="0"/>
                        <a:t>Generality: apply to any Zoom-like protocol</a:t>
                      </a:r>
                    </a:p>
                    <a:p>
                      <a:pPr marL="342900" indent="-342900" algn="l">
                        <a:buAutoNum type="arabicPeriod"/>
                      </a:pPr>
                      <a:r>
                        <a:rPr lang="en-US" sz="1600" dirty="0"/>
                        <a:t>Stronger provable security for invited participants against malicious servers</a:t>
                      </a:r>
                    </a:p>
                    <a:p>
                      <a:pPr marL="342900" indent="-342900" algn="l">
                        <a:buAutoNum type="arabicPeriod"/>
                      </a:pPr>
                      <a:r>
                        <a:rPr lang="en-US" sz="1600" dirty="0"/>
                        <a:t>By instantiating 2-round PAKE, </a:t>
                      </a:r>
                      <a:r>
                        <a:rPr lang="en-US" sz="1600" dirty="0" err="1"/>
                        <a:t>ZoomPAKE</a:t>
                      </a:r>
                      <a:r>
                        <a:rPr lang="en-US" sz="1600" dirty="0"/>
                        <a:t> needs no additional communication round</a:t>
                      </a:r>
                    </a:p>
                    <a:p>
                      <a:pPr marL="342900" indent="-342900" algn="l">
                        <a:buAutoNum type="arabicPeriod"/>
                      </a:pPr>
                      <a:r>
                        <a:rPr lang="en-US" sz="1600" dirty="0"/>
                        <a:t>Compared with Zoom, </a:t>
                      </a:r>
                      <a:r>
                        <a:rPr lang="en-US" sz="1600" dirty="0" err="1"/>
                        <a:t>ZoomPAKE</a:t>
                      </a:r>
                      <a:r>
                        <a:rPr lang="en-US" sz="1600" dirty="0"/>
                        <a:t> does not add any security element/mechanism</a:t>
                      </a:r>
                    </a:p>
                  </a:txBody>
                  <a:tcPr anchor="ctr"/>
                </a:tc>
                <a:extLst>
                  <a:ext uri="{0D108BD9-81ED-4DB2-BD59-A6C34878D82A}">
                    <a16:rowId xmlns:a16="http://schemas.microsoft.com/office/drawing/2014/main" val="3525847934"/>
                  </a:ext>
                </a:extLst>
              </a:tr>
            </a:tbl>
          </a:graphicData>
        </a:graphic>
      </p:graphicFrame>
    </p:spTree>
    <p:extLst>
      <p:ext uri="{BB962C8B-B14F-4D97-AF65-F5344CB8AC3E}">
        <p14:creationId xmlns:p14="http://schemas.microsoft.com/office/powerpoint/2010/main" val="1248866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How People Meet in Zoom</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7</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F916B633-17F6-B092-D9E2-BBDCDC699109}"/>
              </a:ext>
            </a:extLst>
          </p:cNvPr>
          <p:cNvGrpSpPr/>
          <p:nvPr/>
        </p:nvGrpSpPr>
        <p:grpSpPr>
          <a:xfrm>
            <a:off x="234769" y="1086417"/>
            <a:ext cx="1929669" cy="4009865"/>
            <a:chOff x="64257" y="2072786"/>
            <a:chExt cx="1929669" cy="4009865"/>
          </a:xfrm>
        </p:grpSpPr>
        <p:pic>
          <p:nvPicPr>
            <p:cNvPr id="42" name="Picture 41" descr="A screenshot of a phone&#10;&#10;Description automatically generated">
              <a:extLst>
                <a:ext uri="{FF2B5EF4-FFF2-40B4-BE49-F238E27FC236}">
                  <a16:creationId xmlns:a16="http://schemas.microsoft.com/office/drawing/2014/main" id="{920C76DE-A4A3-8B7B-DAAD-AC530CD8227D}"/>
                </a:ext>
              </a:extLst>
            </p:cNvPr>
            <p:cNvPicPr>
              <a:picLocks noChangeAspect="1"/>
            </p:cNvPicPr>
            <p:nvPr/>
          </p:nvPicPr>
          <p:blipFill rotWithShape="1">
            <a:blip r:embed="rId6"/>
            <a:srcRect t="3985"/>
            <a:stretch/>
          </p:blipFill>
          <p:spPr>
            <a:xfrm>
              <a:off x="64257" y="2072786"/>
              <a:ext cx="1929669" cy="4009865"/>
            </a:xfrm>
            <a:prstGeom prst="rect">
              <a:avLst/>
            </a:prstGeom>
            <a:ln>
              <a:solidFill>
                <a:schemeClr val="tx1"/>
              </a:solidFill>
            </a:ln>
            <a:effectLst/>
          </p:spPr>
        </p:pic>
        <p:sp>
          <p:nvSpPr>
            <p:cNvPr id="43" name="Rectangle 42">
              <a:extLst>
                <a:ext uri="{FF2B5EF4-FFF2-40B4-BE49-F238E27FC236}">
                  <a16:creationId xmlns:a16="http://schemas.microsoft.com/office/drawing/2014/main" id="{989DBC62-9EE9-EFB8-5D00-2BC359ECA0E9}"/>
                </a:ext>
              </a:extLst>
            </p:cNvPr>
            <p:cNvSpPr/>
            <p:nvPr/>
          </p:nvSpPr>
          <p:spPr>
            <a:xfrm>
              <a:off x="109605" y="3912780"/>
              <a:ext cx="1838971" cy="27644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44" name="Rectangle 43">
              <a:extLst>
                <a:ext uri="{FF2B5EF4-FFF2-40B4-BE49-F238E27FC236}">
                  <a16:creationId xmlns:a16="http://schemas.microsoft.com/office/drawing/2014/main" id="{54C482E9-26E7-4616-C56C-827FCDB9452A}"/>
                </a:ext>
              </a:extLst>
            </p:cNvPr>
            <p:cNvSpPr/>
            <p:nvPr/>
          </p:nvSpPr>
          <p:spPr>
            <a:xfrm>
              <a:off x="109605" y="4944141"/>
              <a:ext cx="1838971" cy="1917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grpSp>
        <p:nvGrpSpPr>
          <p:cNvPr id="9" name="Group 8">
            <a:extLst>
              <a:ext uri="{FF2B5EF4-FFF2-40B4-BE49-F238E27FC236}">
                <a16:creationId xmlns:a16="http://schemas.microsoft.com/office/drawing/2014/main" id="{B6727D96-24C0-40B1-8C85-85252742880A}"/>
              </a:ext>
            </a:extLst>
          </p:cNvPr>
          <p:cNvGrpSpPr/>
          <p:nvPr/>
        </p:nvGrpSpPr>
        <p:grpSpPr>
          <a:xfrm>
            <a:off x="4381333" y="146532"/>
            <a:ext cx="5173204" cy="4047886"/>
            <a:chOff x="4381333" y="202977"/>
            <a:chExt cx="5173204" cy="4047886"/>
          </a:xfrm>
        </p:grpSpPr>
        <p:pic>
          <p:nvPicPr>
            <p:cNvPr id="10" name="Picture 6" descr="Zoom logo transparent PNG 22289668 PNG">
              <a:extLst>
                <a:ext uri="{FF2B5EF4-FFF2-40B4-BE49-F238E27FC236}">
                  <a16:creationId xmlns:a16="http://schemas.microsoft.com/office/drawing/2014/main" id="{977A446E-204D-7B4A-AD68-12AA7E32BF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333" y="202977"/>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2E145CD-E440-0EA7-9D30-28D54A0E10BA}"/>
                </a:ext>
              </a:extLst>
            </p:cNvPr>
            <p:cNvGrpSpPr/>
            <p:nvPr/>
          </p:nvGrpSpPr>
          <p:grpSpPr>
            <a:xfrm>
              <a:off x="7338807" y="2773852"/>
              <a:ext cx="2215730" cy="1477011"/>
              <a:chOff x="5858113" y="3033538"/>
              <a:chExt cx="2215730" cy="1477011"/>
            </a:xfrm>
          </p:grpSpPr>
          <p:grpSp>
            <p:nvGrpSpPr>
              <p:cNvPr id="19" name="Group 18">
                <a:extLst>
                  <a:ext uri="{FF2B5EF4-FFF2-40B4-BE49-F238E27FC236}">
                    <a16:creationId xmlns:a16="http://schemas.microsoft.com/office/drawing/2014/main" id="{E2EA4034-71B1-1F29-987E-349329E8B8D8}"/>
                  </a:ext>
                </a:extLst>
              </p:cNvPr>
              <p:cNvGrpSpPr/>
              <p:nvPr/>
            </p:nvGrpSpPr>
            <p:grpSpPr>
              <a:xfrm>
                <a:off x="6975267" y="3033538"/>
                <a:ext cx="1098576" cy="540000"/>
                <a:chOff x="7435609" y="2815511"/>
                <a:chExt cx="1542130" cy="758027"/>
              </a:xfrm>
            </p:grpSpPr>
            <p:pic>
              <p:nvPicPr>
                <p:cNvPr id="32" name="Graphic 31" descr="Male profile outline">
                  <a:extLst>
                    <a:ext uri="{FF2B5EF4-FFF2-40B4-BE49-F238E27FC236}">
                      <a16:creationId xmlns:a16="http://schemas.microsoft.com/office/drawing/2014/main" id="{DA5953E3-14AC-BB89-3DD4-A24DCFC187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33" name="Graphic 32" descr="Male profile outline">
                  <a:extLst>
                    <a:ext uri="{FF2B5EF4-FFF2-40B4-BE49-F238E27FC236}">
                      <a16:creationId xmlns:a16="http://schemas.microsoft.com/office/drawing/2014/main" id="{BF3AE057-8616-319F-CAB1-483860BCF9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20" name="Group 19">
                <a:extLst>
                  <a:ext uri="{FF2B5EF4-FFF2-40B4-BE49-F238E27FC236}">
                    <a16:creationId xmlns:a16="http://schemas.microsoft.com/office/drawing/2014/main" id="{E7350A4D-7190-0AB2-55AE-A48C72A6A3DE}"/>
                  </a:ext>
                </a:extLst>
              </p:cNvPr>
              <p:cNvGrpSpPr/>
              <p:nvPr/>
            </p:nvGrpSpPr>
            <p:grpSpPr>
              <a:xfrm>
                <a:off x="5858113" y="3502043"/>
                <a:ext cx="2215729" cy="540000"/>
                <a:chOff x="5867401" y="2815511"/>
                <a:chExt cx="3110338" cy="758027"/>
              </a:xfrm>
            </p:grpSpPr>
            <p:pic>
              <p:nvPicPr>
                <p:cNvPr id="26" name="Graphic 25" descr="Male profile outline">
                  <a:extLst>
                    <a:ext uri="{FF2B5EF4-FFF2-40B4-BE49-F238E27FC236}">
                      <a16:creationId xmlns:a16="http://schemas.microsoft.com/office/drawing/2014/main" id="{8DDF80A5-0C2C-8303-B07F-5F887427E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27" name="Graphic 26" descr="Male profile outline">
                  <a:extLst>
                    <a:ext uri="{FF2B5EF4-FFF2-40B4-BE49-F238E27FC236}">
                      <a16:creationId xmlns:a16="http://schemas.microsoft.com/office/drawing/2014/main" id="{99A6591A-C28C-EE21-1101-820E6112D3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28" name="Graphic 27" descr="Male profile outline">
                  <a:extLst>
                    <a:ext uri="{FF2B5EF4-FFF2-40B4-BE49-F238E27FC236}">
                      <a16:creationId xmlns:a16="http://schemas.microsoft.com/office/drawing/2014/main" id="{BA6F79C4-7B66-B0CE-4805-AB84C7B9CC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29" name="Graphic 28" descr="Male profile outline">
                  <a:extLst>
                    <a:ext uri="{FF2B5EF4-FFF2-40B4-BE49-F238E27FC236}">
                      <a16:creationId xmlns:a16="http://schemas.microsoft.com/office/drawing/2014/main" id="{AD53E139-5A77-0D74-35DA-496B2BDCB6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21" name="Group 20">
                <a:extLst>
                  <a:ext uri="{FF2B5EF4-FFF2-40B4-BE49-F238E27FC236}">
                    <a16:creationId xmlns:a16="http://schemas.microsoft.com/office/drawing/2014/main" id="{56DCD69E-7E80-9959-E1B4-A7DF8ECDA3C0}"/>
                  </a:ext>
                </a:extLst>
              </p:cNvPr>
              <p:cNvGrpSpPr/>
              <p:nvPr/>
            </p:nvGrpSpPr>
            <p:grpSpPr>
              <a:xfrm>
                <a:off x="5858113" y="3970549"/>
                <a:ext cx="2215729" cy="540000"/>
                <a:chOff x="5867401" y="2815511"/>
                <a:chExt cx="3110338" cy="758027"/>
              </a:xfrm>
            </p:grpSpPr>
            <p:pic>
              <p:nvPicPr>
                <p:cNvPr id="22" name="Graphic 21" descr="Male profile outline">
                  <a:extLst>
                    <a:ext uri="{FF2B5EF4-FFF2-40B4-BE49-F238E27FC236}">
                      <a16:creationId xmlns:a16="http://schemas.microsoft.com/office/drawing/2014/main" id="{189B9B7E-AD5E-C93D-0DDC-8D0F386B4F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23" name="Graphic 22" descr="Male profile outline">
                  <a:extLst>
                    <a:ext uri="{FF2B5EF4-FFF2-40B4-BE49-F238E27FC236}">
                      <a16:creationId xmlns:a16="http://schemas.microsoft.com/office/drawing/2014/main" id="{EAB3FDE7-60B3-2048-EC58-6C76F2E543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24" name="Graphic 23" descr="Male profile outline">
                  <a:extLst>
                    <a:ext uri="{FF2B5EF4-FFF2-40B4-BE49-F238E27FC236}">
                      <a16:creationId xmlns:a16="http://schemas.microsoft.com/office/drawing/2014/main" id="{8A4FC938-4ED1-EBF1-7EA7-645F53C8A3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25" name="Graphic 24" descr="Male profile outline">
                  <a:extLst>
                    <a:ext uri="{FF2B5EF4-FFF2-40B4-BE49-F238E27FC236}">
                      <a16:creationId xmlns:a16="http://schemas.microsoft.com/office/drawing/2014/main" id="{F6BEFBF8-074E-2D64-68D6-AE1B3F50F3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pic>
        <p:nvPicPr>
          <p:cNvPr id="8" name="Picture 18" descr="Avatar">
            <a:extLst>
              <a:ext uri="{FF2B5EF4-FFF2-40B4-BE49-F238E27FC236}">
                <a16:creationId xmlns:a16="http://schemas.microsoft.com/office/drawing/2014/main" id="{16CD545C-30A4-70AF-839D-31820F935E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DFE077CF-F8EC-2CE7-A7B8-A7A95BC83F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471C4BC-A326-0CBE-837B-7BC03D1C2A24}"/>
              </a:ext>
            </a:extLst>
          </p:cNvPr>
          <p:cNvPicPr>
            <a:picLocks noChangeAspect="1"/>
          </p:cNvPicPr>
          <p:nvPr/>
        </p:nvPicPr>
        <p:blipFill rotWithShape="1">
          <a:blip r:embed="rId12"/>
          <a:srcRect l="33345" t="34770" r="36392" b="42530"/>
          <a:stretch/>
        </p:blipFill>
        <p:spPr>
          <a:xfrm>
            <a:off x="2263160" y="2684026"/>
            <a:ext cx="1474081" cy="1474081"/>
          </a:xfrm>
          <a:prstGeom prst="rect">
            <a:avLst/>
          </a:prstGeom>
        </p:spPr>
      </p:pic>
      <p:pic>
        <p:nvPicPr>
          <p:cNvPr id="37" name="Audio 36">
            <a:extLst>
              <a:ext uri="{FF2B5EF4-FFF2-40B4-BE49-F238E27FC236}">
                <a16:creationId xmlns:a16="http://schemas.microsoft.com/office/drawing/2014/main" id="{79914B0E-5C8A-2CB2-AC78-96ADEFCC148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grpSp>
        <p:nvGrpSpPr>
          <p:cNvPr id="3" name="Group 2">
            <a:extLst>
              <a:ext uri="{FF2B5EF4-FFF2-40B4-BE49-F238E27FC236}">
                <a16:creationId xmlns:a16="http://schemas.microsoft.com/office/drawing/2014/main" id="{38E109EB-39F7-E306-2E80-80089C27B30F}"/>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EE4BC1-CDFF-3C93-F36A-5B1C1014E1EE}"/>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39" name="TextBox 38">
                  <a:extLst>
                    <a:ext uri="{FF2B5EF4-FFF2-40B4-BE49-F238E27FC236}">
                      <a16:creationId xmlns:a16="http://schemas.microsoft.com/office/drawing/2014/main" id="{88605F0E-2321-27BD-6E4C-A0E1F968CCBA}"/>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7"/>
                  <a:stretch>
                    <a:fillRect/>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70104CEB-7A0F-7B27-D5E4-7E702211D7E1}"/>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8152014"/>
      </p:ext>
    </p:extLst>
  </p:cSld>
  <p:clrMapOvr>
    <a:masterClrMapping/>
  </p:clrMapOvr>
  <mc:AlternateContent xmlns:mc="http://schemas.openxmlformats.org/markup-compatibility/2006" xmlns:p14="http://schemas.microsoft.com/office/powerpoint/2010/main">
    <mc:Choice Requires="p14">
      <p:transition spd="slow" p14:dur="2000" advTm="13760"/>
    </mc:Choice>
    <mc:Fallback xmlns="">
      <p:transition spd="slow" advTm="13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92007" cy="540000"/>
          </a:xfrm>
        </p:spPr>
        <p:txBody>
          <a:bodyPr>
            <a:normAutofit/>
          </a:bodyPr>
          <a:lstStyle/>
          <a:p>
            <a:r>
              <a:rPr lang="en-US" sz="2400" dirty="0"/>
              <a:t>Summary: </a:t>
            </a:r>
            <a:r>
              <a:rPr lang="en-US" sz="2400" dirty="0" err="1"/>
              <a:t>ZoomPAKE</a:t>
            </a:r>
            <a:r>
              <a:rPr lang="en-US" sz="2400" dirty="0"/>
              <a:t> Reuses Password in a Better Way!</a:t>
            </a:r>
            <a:endParaRPr lang="en-US" sz="2500" dirty="0"/>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70</a:t>
            </a:fld>
            <a:endParaRPr lang="de-DE" dirty="0"/>
          </a:p>
        </p:txBody>
      </p:sp>
      <p:pic>
        <p:nvPicPr>
          <p:cNvPr id="12" name="Picture 4" descr="American Friends of Tel Aviv University - YouTube">
            <a:extLst>
              <a:ext uri="{FF2B5EF4-FFF2-40B4-BE49-F238E27FC236}">
                <a16:creationId xmlns:a16="http://schemas.microsoft.com/office/drawing/2014/main" id="{4782B4FD-046F-D623-3E0B-1CA5D89AB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8">
            <a:extLst>
              <a:ext uri="{FF2B5EF4-FFF2-40B4-BE49-F238E27FC236}">
                <a16:creationId xmlns:a16="http://schemas.microsoft.com/office/drawing/2014/main" id="{A8245FAD-DE60-8FBA-393E-B1DCB4783DFE}"/>
              </a:ext>
            </a:extLst>
          </p:cNvPr>
          <p:cNvGraphicFramePr>
            <a:graphicFrameLocks noGrp="1"/>
          </p:cNvGraphicFramePr>
          <p:nvPr/>
        </p:nvGraphicFramePr>
        <p:xfrm>
          <a:off x="786166" y="2084607"/>
          <a:ext cx="10619668" cy="1935951"/>
        </p:xfrm>
        <a:graphic>
          <a:graphicData uri="http://schemas.openxmlformats.org/drawingml/2006/table">
            <a:tbl>
              <a:tblPr firstRow="1" bandRow="1">
                <a:tableStyleId>{21E4AEA4-8DFA-4A89-87EB-49C32662AFE0}</a:tableStyleId>
              </a:tblPr>
              <a:tblGrid>
                <a:gridCol w="1689281">
                  <a:extLst>
                    <a:ext uri="{9D8B030D-6E8A-4147-A177-3AD203B41FA5}">
                      <a16:colId xmlns:a16="http://schemas.microsoft.com/office/drawing/2014/main" val="2741968064"/>
                    </a:ext>
                  </a:extLst>
                </a:gridCol>
                <a:gridCol w="2739741">
                  <a:extLst>
                    <a:ext uri="{9D8B030D-6E8A-4147-A177-3AD203B41FA5}">
                      <a16:colId xmlns:a16="http://schemas.microsoft.com/office/drawing/2014/main" val="3034292913"/>
                    </a:ext>
                  </a:extLst>
                </a:gridCol>
                <a:gridCol w="1585551">
                  <a:extLst>
                    <a:ext uri="{9D8B030D-6E8A-4147-A177-3AD203B41FA5}">
                      <a16:colId xmlns:a16="http://schemas.microsoft.com/office/drawing/2014/main" val="648734420"/>
                    </a:ext>
                  </a:extLst>
                </a:gridCol>
                <a:gridCol w="4605095">
                  <a:extLst>
                    <a:ext uri="{9D8B030D-6E8A-4147-A177-3AD203B41FA5}">
                      <a16:colId xmlns:a16="http://schemas.microsoft.com/office/drawing/2014/main" val="3956836709"/>
                    </a:ext>
                  </a:extLst>
                </a:gridCol>
              </a:tblGrid>
              <a:tr h="869151">
                <a:tc>
                  <a:txBody>
                    <a:bodyPr/>
                    <a:lstStyle/>
                    <a:p>
                      <a:pPr algn="ctr"/>
                      <a:r>
                        <a:rPr lang="en-US" sz="1600" dirty="0"/>
                        <a:t>Analysis </a:t>
                      </a:r>
                    </a:p>
                    <a:p>
                      <a:pPr marL="0" algn="ctr" defTabSz="914400" rtl="0" eaLnBrk="1" latinLnBrk="0" hangingPunct="1"/>
                      <a:r>
                        <a:rPr lang="en-US" sz="1600" b="1" kern="1200" dirty="0">
                          <a:solidFill>
                            <a:schemeClr val="lt1"/>
                          </a:solidFill>
                          <a:latin typeface="+mn-lt"/>
                          <a:ea typeface="+mn-ea"/>
                          <a:cs typeface="+mn-cs"/>
                        </a:rPr>
                        <a:t>Target</a:t>
                      </a:r>
                    </a:p>
                  </a:txBody>
                  <a:tcPr anchor="ctr"/>
                </a:tc>
                <a:tc>
                  <a:txBody>
                    <a:bodyPr/>
                    <a:lstStyle/>
                    <a:p>
                      <a:pPr algn="ctr"/>
                      <a:r>
                        <a:rPr lang="en-US" sz="1600" b="1" kern="1200" dirty="0">
                          <a:solidFill>
                            <a:schemeClr val="lt1"/>
                          </a:solidFill>
                          <a:latin typeface="+mn-lt"/>
                          <a:ea typeface="+mn-ea"/>
                          <a:cs typeface="+mn-cs"/>
                        </a:rPr>
                        <a:t>Goal</a:t>
                      </a:r>
                    </a:p>
                  </a:txBody>
                  <a:tcPr anchor="ctr"/>
                </a:tc>
                <a:tc>
                  <a:txBody>
                    <a:bodyPr/>
                    <a:lstStyle/>
                    <a:p>
                      <a:pPr algn="ctr"/>
                      <a:r>
                        <a:rPr lang="en-US" sz="1600" dirty="0"/>
                        <a:t>Solution Methodology</a:t>
                      </a:r>
                    </a:p>
                  </a:txBody>
                  <a:tcPr anchor="ctr"/>
                </a:tc>
                <a:tc>
                  <a:txBody>
                    <a:bodyPr/>
                    <a:lstStyle/>
                    <a:p>
                      <a:pPr algn="ctr"/>
                      <a:r>
                        <a:rPr lang="en-US" sz="1600" dirty="0"/>
                        <a:t>Solution Benefit</a:t>
                      </a:r>
                    </a:p>
                  </a:txBody>
                  <a:tcPr anchor="ctr"/>
                </a:tc>
                <a:extLst>
                  <a:ext uri="{0D108BD9-81ED-4DB2-BD59-A6C34878D82A}">
                    <a16:rowId xmlns:a16="http://schemas.microsoft.com/office/drawing/2014/main" val="3340108256"/>
                  </a:ext>
                </a:extLst>
              </a:tr>
              <a:tr h="994363">
                <a:tc>
                  <a:txBody>
                    <a:bodyPr/>
                    <a:lstStyle/>
                    <a:p>
                      <a:pPr marL="0" indent="0" algn="ctr">
                        <a:buNone/>
                      </a:pPr>
                      <a:r>
                        <a:rPr lang="en-US" sz="1600" dirty="0"/>
                        <a:t>Zoom E2EE in Whitepaper version 4.0 </a:t>
                      </a:r>
                    </a:p>
                  </a:txBody>
                  <a:tcPr anchor="ctr">
                    <a:lnR w="12700" cap="flat" cmpd="sng" algn="ctr">
                      <a:solidFill>
                        <a:schemeClr val="bg1"/>
                      </a:solidFill>
                      <a:prstDash val="solid"/>
                      <a:round/>
                      <a:headEnd type="none" w="med" len="med"/>
                      <a:tailEnd type="none" w="med" len="med"/>
                    </a:lnR>
                  </a:tcPr>
                </a:tc>
                <a:tc>
                  <a:txBody>
                    <a:bodyPr/>
                    <a:lstStyle/>
                    <a:p>
                      <a:pPr marL="0" indent="0" algn="ctr">
                        <a:buNone/>
                      </a:pPr>
                      <a:r>
                        <a:rPr lang="en-US" sz="1600" dirty="0"/>
                        <a:t>Improve Zoom’s security against malicious servers</a:t>
                      </a:r>
                    </a:p>
                  </a:txBody>
                  <a:tcPr anchor="ctr">
                    <a:lnL w="12700" cap="flat" cmpd="sng" algn="ctr">
                      <a:solidFill>
                        <a:schemeClr val="bg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New PP Transformation</a:t>
                      </a:r>
                    </a:p>
                  </a:txBody>
                  <a:tcPr anchor="ctr"/>
                </a:tc>
                <a:tc>
                  <a:txBody>
                    <a:bodyPr/>
                    <a:lstStyle/>
                    <a:p>
                      <a:pPr marL="342900" indent="-342900" algn="l">
                        <a:buAutoNum type="arabicPeriod"/>
                      </a:pPr>
                      <a:r>
                        <a:rPr lang="en-US" sz="1600" dirty="0"/>
                        <a:t>Generic</a:t>
                      </a:r>
                    </a:p>
                    <a:p>
                      <a:pPr marL="342900" indent="-342900" algn="l">
                        <a:buAutoNum type="arabicPeriod"/>
                      </a:pPr>
                      <a:r>
                        <a:rPr lang="en-US" sz="1600" dirty="0"/>
                        <a:t>Provable security against malicious servers</a:t>
                      </a:r>
                    </a:p>
                    <a:p>
                      <a:pPr marL="342900" indent="-342900" algn="l">
                        <a:buAutoNum type="arabicPeriod"/>
                      </a:pPr>
                      <a:r>
                        <a:rPr lang="en-US" sz="1600" dirty="0" err="1"/>
                        <a:t>ZoomPAKE</a:t>
                      </a:r>
                      <a:r>
                        <a:rPr lang="en-US" sz="1600" dirty="0"/>
                        <a:t>: Add no communication round</a:t>
                      </a:r>
                    </a:p>
                    <a:p>
                      <a:pPr marL="342900" indent="-342900" algn="l">
                        <a:buAutoNum type="arabicPeriod"/>
                      </a:pPr>
                      <a:r>
                        <a:rPr lang="en-US" sz="1600" dirty="0" err="1"/>
                        <a:t>ZoomPAKE</a:t>
                      </a:r>
                      <a:r>
                        <a:rPr lang="en-US" sz="1600" dirty="0"/>
                        <a:t>: Add no security element/mechanism</a:t>
                      </a:r>
                    </a:p>
                  </a:txBody>
                  <a:tcPr anchor="ctr"/>
                </a:tc>
                <a:extLst>
                  <a:ext uri="{0D108BD9-81ED-4DB2-BD59-A6C34878D82A}">
                    <a16:rowId xmlns:a16="http://schemas.microsoft.com/office/drawing/2014/main" val="3525847934"/>
                  </a:ext>
                </a:extLst>
              </a:tr>
            </a:tbl>
          </a:graphicData>
        </a:graphic>
      </p:graphicFrame>
    </p:spTree>
    <p:extLst>
      <p:ext uri="{BB962C8B-B14F-4D97-AF65-F5344CB8AC3E}">
        <p14:creationId xmlns:p14="http://schemas.microsoft.com/office/powerpoint/2010/main" val="3080247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10727" cy="540000"/>
          </a:xfrm>
        </p:spPr>
        <p:txBody>
          <a:bodyPr>
            <a:normAutofit/>
          </a:bodyPr>
          <a:lstStyle/>
          <a:p>
            <a:r>
              <a:rPr lang="en-US" dirty="0"/>
              <a:t>Q3. How does our solution reuse passcodes?</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71</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03029" y="721331"/>
            <a:ext cx="758027" cy="758027"/>
          </a:xfrm>
          <a:prstGeom prst="rect">
            <a:avLst/>
          </a:prstGeom>
        </p:spPr>
      </p:pic>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pic>
        <p:nvPicPr>
          <p:cNvPr id="3" name="Picture 4" descr="American Friends of Tel Aviv University - YouTube">
            <a:extLst>
              <a:ext uri="{FF2B5EF4-FFF2-40B4-BE49-F238E27FC236}">
                <a16:creationId xmlns:a16="http://schemas.microsoft.com/office/drawing/2014/main" id="{CE995A40-5F6B-0440-7AA5-03B32DA320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5067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10727" cy="540000"/>
          </a:xfrm>
        </p:spPr>
        <p:txBody>
          <a:bodyPr>
            <a:normAutofit/>
          </a:bodyPr>
          <a:lstStyle/>
          <a:p>
            <a:r>
              <a:rPr lang="en-US" dirty="0"/>
              <a:t>Q3. How does our solution reuse passcodes?</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72</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receive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03029" y="721331"/>
            <a:ext cx="758027" cy="758027"/>
          </a:xfrm>
          <a:prstGeom prst="rect">
            <a:avLst/>
          </a:prstGeom>
        </p:spPr>
      </p:pic>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pic>
        <p:nvPicPr>
          <p:cNvPr id="3" name="Picture 4" descr="American Friends of Tel Aviv University - YouTube">
            <a:extLst>
              <a:ext uri="{FF2B5EF4-FFF2-40B4-BE49-F238E27FC236}">
                <a16:creationId xmlns:a16="http://schemas.microsoft.com/office/drawing/2014/main" id="{CE995A40-5F6B-0440-7AA5-03B32DA320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315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10727" cy="540000"/>
          </a:xfrm>
        </p:spPr>
        <p:txBody>
          <a:bodyPr>
            <a:normAutofit/>
          </a:bodyPr>
          <a:lstStyle/>
          <a:p>
            <a:r>
              <a:rPr lang="en-US" dirty="0"/>
              <a:t>Q3. How does our solution reuse passcodes?</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73</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receive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pic>
        <p:nvPicPr>
          <p:cNvPr id="3" name="Picture 4" descr="American Friends of Tel Aviv University - YouTube">
            <a:extLst>
              <a:ext uri="{FF2B5EF4-FFF2-40B4-BE49-F238E27FC236}">
                <a16:creationId xmlns:a16="http://schemas.microsoft.com/office/drawing/2014/main" id="{CE995A40-5F6B-0440-7AA5-03B32DA3207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50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10727" cy="540000"/>
          </a:xfrm>
        </p:spPr>
        <p:txBody>
          <a:bodyPr>
            <a:normAutofit/>
          </a:bodyPr>
          <a:lstStyle/>
          <a:p>
            <a:r>
              <a:rPr lang="en-US" dirty="0"/>
              <a:t>Q3. How does our solution reuse passcodes?</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74</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receive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3.</a:t>
                </a:r>
                <a:r>
                  <a:rPr lang="en-US" sz="1400" b="0" dirty="0">
                    <a:solidFill>
                      <a:srgbClr val="0070C0"/>
                    </a:solidFill>
                  </a:rPr>
                  <a:t>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Enc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0" i="1" smtClean="0">
                            <a:solidFill>
                              <a:srgbClr val="0070C0"/>
                            </a:solidFill>
                            <a:latin typeface="Cambria Math" panose="02040503050406030204" pitchFamily="18" charset="0"/>
                          </a:rPr>
                        </m:ctrlPr>
                      </m:sSubSupPr>
                      <m:e>
                        <m:r>
                          <a:rPr lang="en-US" sz="1400" b="0" i="1" smtClean="0">
                            <a:solidFill>
                              <a:srgbClr val="0070C0"/>
                            </a:solidFill>
                            <a:latin typeface="Cambria Math" panose="02040503050406030204" pitchFamily="18" charset="0"/>
                          </a:rPr>
                          <m:t>𝑚</m:t>
                        </m:r>
                      </m:e>
                      <m:sub>
                        <m:r>
                          <m:rPr>
                            <m:sty m:val="p"/>
                          </m:rPr>
                          <a:rPr lang="en-US" sz="1400" b="0" i="0" smtClean="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𝐴</m:t>
                        </m:r>
                      </m:sup>
                    </m:sSubSup>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𝑐</m:t>
                    </m:r>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2.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2.</a:t>
                </a:r>
                <a14:m>
                  <m:oMath xmlns:m="http://schemas.openxmlformats.org/officeDocument/2006/math">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Enc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𝐴</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1.</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pic>
        <p:nvPicPr>
          <p:cNvPr id="3" name="Picture 4" descr="American Friends of Tel Aviv University - YouTube">
            <a:extLst>
              <a:ext uri="{FF2B5EF4-FFF2-40B4-BE49-F238E27FC236}">
                <a16:creationId xmlns:a16="http://schemas.microsoft.com/office/drawing/2014/main" id="{CE995A40-5F6B-0440-7AA5-03B32DA3207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8E0051-DF31-2C08-B661-A5F661735A5F}"/>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5" name="TextBox 4">
                <a:extLst>
                  <a:ext uri="{FF2B5EF4-FFF2-40B4-BE49-F238E27FC236}">
                    <a16:creationId xmlns:a16="http://schemas.microsoft.com/office/drawing/2014/main" id="{5D8E0051-DF31-2C08-B661-A5F661735A5F}"/>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8"/>
                <a:stretch>
                  <a:fillRect l="-1163"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1F4D8E0-D2EA-4BF4-092B-C1DE3217FE85}"/>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6" name="TextBox 5">
                <a:extLst>
                  <a:ext uri="{FF2B5EF4-FFF2-40B4-BE49-F238E27FC236}">
                    <a16:creationId xmlns:a16="http://schemas.microsoft.com/office/drawing/2014/main" id="{51F4D8E0-D2EA-4BF4-092B-C1DE3217FE85}"/>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9"/>
                <a:stretch>
                  <a:fillRect t="-2381" r="-2907" b="-9524"/>
                </a:stretch>
              </a:blipFill>
            </p:spPr>
            <p:txBody>
              <a:bodyPr/>
              <a:lstStyle/>
              <a:p>
                <a:r>
                  <a:rPr lang="en-US">
                    <a:noFill/>
                  </a:rPr>
                  <a:t> </a:t>
                </a:r>
              </a:p>
            </p:txBody>
          </p:sp>
        </mc:Fallback>
      </mc:AlternateContent>
    </p:spTree>
    <p:extLst>
      <p:ext uri="{BB962C8B-B14F-4D97-AF65-F5344CB8AC3E}">
        <p14:creationId xmlns:p14="http://schemas.microsoft.com/office/powerpoint/2010/main" val="788895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325687" cy="540000"/>
          </a:xfrm>
        </p:spPr>
        <p:txBody>
          <a:bodyPr>
            <a:normAutofit fontScale="90000"/>
          </a:bodyPr>
          <a:lstStyle/>
          <a:p>
            <a:r>
              <a:rPr lang="en-US" dirty="0"/>
              <a:t>Q4. How is our solution provably secure against (fully) malicious servers?</a:t>
            </a:r>
          </a:p>
        </p:txBody>
      </p:sp>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75</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solidFill>
                            <a:srgbClr val="0070C0"/>
                          </a:solidFill>
                          <a:latin typeface="Cambria Math" panose="02040503050406030204" pitchFamily="18" charset="0"/>
                        </a:rPr>
                        <m:t>𝑝𝑤</m:t>
                      </m:r>
                    </m:oMath>
                  </a14:m>
                  <a:r>
                    <a:rPr lang="en-US" sz="1400" dirty="0">
                      <a:solidFill>
                        <a:srgbClr val="0070C0"/>
                      </a:solidFill>
                    </a:rPr>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receive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PAKE</m:t>
                            </m:r>
                          </m:sub>
                        </m:sSub>
                      </m:oMath>
                    </m:oMathPara>
                  </a14:m>
                  <a:endParaRPr lang="en-US" sz="1400" dirty="0">
                    <a:solidFill>
                      <a:srgbClr val="0070C0"/>
                    </a:solidFill>
                  </a:endParaRPr>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oMath>
                    </m:oMathPara>
                  </a14:m>
                  <a:endParaRPr lang="en-US" sz="1400" dirty="0">
                    <a:solidFill>
                      <a:srgbClr val="0070C0"/>
                    </a:solidFill>
                  </a:endParaRPr>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pick password </a:t>
                </a:r>
                <a14:m>
                  <m:oMath xmlns:m="http://schemas.openxmlformats.org/officeDocument/2006/math">
                    <m:r>
                      <a:rPr lang="en-US" sz="1400" b="0" i="1" smtClean="0">
                        <a:solidFill>
                          <a:srgbClr val="0070C0"/>
                        </a:solidFill>
                        <a:latin typeface="Cambria Math" panose="02040503050406030204" pitchFamily="18" charset="0"/>
                      </a:rPr>
                      <m:t>𝑝𝑤</m:t>
                    </m:r>
                  </m:oMath>
                </a14:m>
                <a:endParaRPr lang="en-US" sz="1400" b="0" i="0" dirty="0">
                  <a:solidFill>
                    <a:srgbClr val="0070C0"/>
                  </a:solidFill>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2.</a:t>
                </a:r>
                <a:r>
                  <a:rPr lang="zh-CN" altLang="en-US" sz="1400" b="0" i="0" dirty="0">
                    <a:solidFill>
                      <a:srgbClr val="0070C0"/>
                    </a:solidFill>
                    <a:latin typeface="Montserrat" pitchFamily="2" charset="77"/>
                  </a:rPr>
                  <a:t> </a:t>
                </a:r>
                <a:r>
                  <a:rPr lang="en-US" sz="1400" b="0" i="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endParaRPr lang="en-US" sz="1400" b="0" i="0" dirty="0">
                  <a:solidFill>
                    <a:srgbClr val="0070C0"/>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solidFill>
                  <a:srgbClr val="0070C0"/>
                </a:solidFill>
                <a:latin typeface="Montserrat" pitchFamily="2" charset="77"/>
              </a:rPr>
              <a:t>…</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3.</a:t>
                </a:r>
                <a:r>
                  <a:rPr lang="en-US" sz="1400" b="0" dirty="0">
                    <a:solidFill>
                      <a:srgbClr val="0070C0"/>
                    </a:solidFill>
                  </a:rPr>
                  <a:t>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𝑐</m:t>
                        </m:r>
                      </m:e>
                      <m:sub>
                        <m:r>
                          <m:rPr>
                            <m:sty m:val="p"/>
                          </m:rPr>
                          <a:rPr lang="en-US" sz="1400" b="0" i="0" smtClean="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Enc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b="0" i="1" smtClean="0">
                            <a:solidFill>
                              <a:srgbClr val="0070C0"/>
                            </a:solidFill>
                            <a:latin typeface="Cambria Math" panose="02040503050406030204" pitchFamily="18" charset="0"/>
                          </a:rPr>
                        </m:ctrlPr>
                      </m:sSubSupPr>
                      <m:e>
                        <m:r>
                          <a:rPr lang="en-US" sz="1400" b="0" i="1" smtClean="0">
                            <a:solidFill>
                              <a:srgbClr val="0070C0"/>
                            </a:solidFill>
                            <a:latin typeface="Cambria Math" panose="02040503050406030204" pitchFamily="18" charset="0"/>
                          </a:rPr>
                          <m:t>𝑚</m:t>
                        </m:r>
                      </m:e>
                      <m:sub>
                        <m:r>
                          <m:rPr>
                            <m:sty m:val="p"/>
                          </m:rPr>
                          <a:rPr lang="en-US" sz="1400" b="0" i="0" smtClean="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𝐴</m:t>
                        </m:r>
                      </m:sup>
                    </m:sSubSup>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b="0" i="1" smtClean="0">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𝑐</m:t>
                    </m:r>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2. </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Dec</m:t>
                    </m:r>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𝑛</m:t>
                    </m:r>
                    <m:r>
                      <a:rPr lang="en-US" sz="1400" b="0" i="1" smtClean="0">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b="0" i="1" smtClean="0">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b="0" i="1" smtClean="0">
                        <a:solidFill>
                          <a:srgbClr val="0070C0"/>
                        </a:solidFill>
                        <a:latin typeface="Cambria Math" panose="02040503050406030204" pitchFamily="18" charset="0"/>
                      </a:rPr>
                      <m:t>)</m:t>
                    </m:r>
                  </m:oMath>
                </a14:m>
                <a:r>
                  <a:rPr lang="zh-CN" altLang="en-US" sz="1400" dirty="0">
                    <a:solidFill>
                      <a:srgbClr val="0070C0"/>
                    </a:solidFill>
                    <a:latin typeface="Montserrat" pitchFamily="2" charset="77"/>
                  </a:rPr>
                  <a:t> </a:t>
                </a:r>
                <a:endParaRPr lang="en-US" sz="1400" dirty="0">
                  <a:solidFill>
                    <a:srgbClr val="0070C0"/>
                  </a:solidFill>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rgbClr val="0070C0"/>
                    </a:solidFill>
                    <a:latin typeface="Montserrat" pitchFamily="2" charset="77"/>
                  </a:rPr>
                  <a:t>2.</a:t>
                </a:r>
                <a14:m>
                  <m:oMath xmlns:m="http://schemas.openxmlformats.org/officeDocument/2006/math">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Enc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𝐴</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solidFill>
                      <a:srgbClr val="0070C0"/>
                    </a:solidFill>
                    <a:latin typeface="Montserrat" pitchFamily="2" charset="77"/>
                  </a:rPr>
                  <a:t>1.</a:t>
                </a:r>
                <a14:m>
                  <m:oMath xmlns:m="http://schemas.openxmlformats.org/officeDocument/2006/math">
                    <m:r>
                      <a:rPr lang="en-US" sz="1400" i="1">
                        <a:solidFill>
                          <a:srgbClr val="0070C0"/>
                        </a:solidFill>
                        <a:latin typeface="Cambria Math" panose="02040503050406030204" pitchFamily="18" charset="0"/>
                      </a:rPr>
                      <m:t>𝑐</m:t>
                    </m:r>
                    <m:r>
                      <a:rPr lang="en-US" sz="1400" i="1">
                        <a:solidFill>
                          <a:srgbClr val="0070C0"/>
                        </a:solidFill>
                        <a:latin typeface="Cambria Math" panose="02040503050406030204" pitchFamily="18" charset="0"/>
                      </a:rPr>
                      <m:t>←</m:t>
                    </m:r>
                    <m:r>
                      <m:rPr>
                        <m:sty m:val="p"/>
                      </m:rPr>
                      <a:rPr lang="en-US" sz="1400">
                        <a:solidFill>
                          <a:srgbClr val="0070C0"/>
                        </a:solidFill>
                        <a:latin typeface="Cambria Math" panose="02040503050406030204" pitchFamily="18" charset="0"/>
                      </a:rPr>
                      <m:t>Dec</m:t>
                    </m:r>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𝑘</m:t>
                        </m:r>
                      </m:e>
                      <m:sub>
                        <m:r>
                          <a:rPr lang="en-US" sz="1400" i="1">
                            <a:solidFill>
                              <a:srgbClr val="0070C0"/>
                            </a:solidFill>
                            <a:latin typeface="Cambria Math" panose="02040503050406030204" pitchFamily="18" charset="0"/>
                          </a:rPr>
                          <m:t>𝐵</m:t>
                        </m:r>
                      </m:sub>
                    </m:sSub>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𝑛</m:t>
                    </m:r>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𝐴</m:t>
                        </m:r>
                      </m:sup>
                    </m:sSubSup>
                    <m:r>
                      <a:rPr lang="en-US" sz="1400" i="1">
                        <a:solidFill>
                          <a:srgbClr val="0070C0"/>
                        </a:solidFill>
                        <a:latin typeface="Cambria Math" panose="02040503050406030204" pitchFamily="18" charset="0"/>
                      </a:rPr>
                      <m:t>∥</m:t>
                    </m:r>
                    <m:sSubSup>
                      <m:sSubSupPr>
                        <m:ctrlPr>
                          <a:rPr lang="en-US" sz="1400" i="1">
                            <a:solidFill>
                              <a:srgbClr val="0070C0"/>
                            </a:solidFill>
                            <a:latin typeface="Cambria Math" panose="02040503050406030204" pitchFamily="18" charset="0"/>
                          </a:rPr>
                        </m:ctrlPr>
                      </m:sSubSupPr>
                      <m:e>
                        <m:r>
                          <a:rPr lang="en-US" sz="1400" i="1">
                            <a:solidFill>
                              <a:srgbClr val="0070C0"/>
                            </a:solidFill>
                            <a:latin typeface="Cambria Math" panose="02040503050406030204" pitchFamily="18" charset="0"/>
                          </a:rPr>
                          <m:t>𝑚</m:t>
                        </m:r>
                      </m:e>
                      <m:sub>
                        <m:r>
                          <m:rPr>
                            <m:sty m:val="p"/>
                          </m:rPr>
                          <a:rPr lang="en-US" sz="1400">
                            <a:solidFill>
                              <a:srgbClr val="0070C0"/>
                            </a:solidFill>
                            <a:latin typeface="Cambria Math" panose="02040503050406030204" pitchFamily="18" charset="0"/>
                          </a:rPr>
                          <m:t>SignUp</m:t>
                        </m:r>
                      </m:sub>
                      <m:sup>
                        <m:r>
                          <a:rPr lang="en-US" sz="1400" i="1">
                            <a:solidFill>
                              <a:srgbClr val="0070C0"/>
                            </a:solidFill>
                            <a:latin typeface="Cambria Math" panose="02040503050406030204" pitchFamily="18" charset="0"/>
                          </a:rPr>
                          <m:t>𝐵</m:t>
                        </m:r>
                      </m:sup>
                    </m:sSubSup>
                    <m:r>
                      <a:rPr lang="en-US" sz="1400" i="1">
                        <a:solidFill>
                          <a:srgbClr val="0070C0"/>
                        </a:solidFill>
                        <a:latin typeface="Cambria Math" panose="02040503050406030204" pitchFamily="18" charset="0"/>
                      </a:rPr>
                      <m:t>,</m:t>
                    </m:r>
                    <m:sSub>
                      <m:sSubPr>
                        <m:ctrlPr>
                          <a:rPr lang="en-US" sz="1400" i="1">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𝑐</m:t>
                        </m:r>
                      </m:e>
                      <m:sub>
                        <m:r>
                          <m:rPr>
                            <m:sty m:val="p"/>
                          </m:rPr>
                          <a:rPr lang="en-US" sz="1400">
                            <a:solidFill>
                              <a:srgbClr val="0070C0"/>
                            </a:solidFill>
                            <a:latin typeface="Cambria Math" panose="02040503050406030204" pitchFamily="18" charset="0"/>
                          </a:rPr>
                          <m:t>PP</m:t>
                        </m:r>
                      </m:sub>
                    </m:sSub>
                    <m:r>
                      <a:rPr lang="en-US" sz="1400" i="1">
                        <a:solidFill>
                          <a:srgbClr val="0070C0"/>
                        </a:solidFill>
                        <a:latin typeface="Cambria Math" panose="02040503050406030204" pitchFamily="18" charset="0"/>
                      </a:rPr>
                      <m:t>)</m:t>
                    </m:r>
                  </m:oMath>
                </a14:m>
                <a:endParaRPr lang="en-US" sz="1400" dirty="0">
                  <a:solidFill>
                    <a:srgbClr val="0070C0"/>
                  </a:solidFill>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pic>
        <p:nvPicPr>
          <p:cNvPr id="3" name="Picture 4" descr="American Friends of Tel Aviv University - YouTube">
            <a:extLst>
              <a:ext uri="{FF2B5EF4-FFF2-40B4-BE49-F238E27FC236}">
                <a16:creationId xmlns:a16="http://schemas.microsoft.com/office/drawing/2014/main" id="{CE995A40-5F6B-0440-7AA5-03B32DA3207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65797BD-D740-1D93-FBBD-1877990EDDD9}"/>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𝐴</m:t>
                        </m:r>
                      </m:sub>
                    </m:sSub>
                  </m:oMath>
                </a14:m>
                <a:endParaRPr lang="en-US" sz="1400" b="0" i="0" dirty="0">
                  <a:solidFill>
                    <a:srgbClr val="0070C0"/>
                  </a:solidFill>
                  <a:latin typeface="Montserrat" pitchFamily="2" charset="77"/>
                </a:endParaRPr>
              </a:p>
            </p:txBody>
          </p:sp>
        </mc:Choice>
        <mc:Fallback xmlns="">
          <p:sp>
            <p:nvSpPr>
              <p:cNvPr id="5" name="TextBox 4">
                <a:extLst>
                  <a:ext uri="{FF2B5EF4-FFF2-40B4-BE49-F238E27FC236}">
                    <a16:creationId xmlns:a16="http://schemas.microsoft.com/office/drawing/2014/main" id="{765797BD-D740-1D93-FBBD-1877990EDDD9}"/>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8"/>
                <a:stretch>
                  <a:fillRect l="-1163"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BD620B9-EF49-DCF8-FABD-75129FD764F2}"/>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rgbClr val="0070C0"/>
                    </a:solidFill>
                    <a:latin typeface="Montserrat" pitchFamily="2" charset="77"/>
                  </a:rPr>
                  <a:t>1.</a:t>
                </a:r>
                <a:r>
                  <a:rPr lang="zh-CN" altLang="en-US" sz="1400" b="0" i="0" dirty="0">
                    <a:solidFill>
                      <a:srgbClr val="0070C0"/>
                    </a:solidFill>
                    <a:latin typeface="Montserrat" pitchFamily="2" charset="77"/>
                  </a:rPr>
                  <a:t> </a:t>
                </a:r>
                <a:r>
                  <a:rPr lang="en-US" altLang="zh-CN" sz="1400" dirty="0">
                    <a:solidFill>
                      <a:srgbClr val="0070C0"/>
                    </a:solidFill>
                    <a:latin typeface="Montserrat" pitchFamily="2" charset="77"/>
                  </a:rPr>
                  <a:t>Run </a:t>
                </a:r>
                <a14:m>
                  <m:oMath xmlns:m="http://schemas.openxmlformats.org/officeDocument/2006/math">
                    <m:r>
                      <m:rPr>
                        <m:sty m:val="p"/>
                      </m:rPr>
                      <a:rPr lang="en-US" sz="1400" b="0" i="0" smtClean="0">
                        <a:solidFill>
                          <a:srgbClr val="0070C0"/>
                        </a:solidFill>
                        <a:latin typeface="Cambria Math" panose="02040503050406030204" pitchFamily="18" charset="0"/>
                      </a:rPr>
                      <m:t>PAKE</m:t>
                    </m:r>
                    <m:r>
                      <a:rPr lang="en-US" sz="1400" b="0" i="1" smtClean="0">
                        <a:solidFill>
                          <a:srgbClr val="0070C0"/>
                        </a:solidFill>
                        <a:latin typeface="Cambria Math" panose="02040503050406030204" pitchFamily="18" charset="0"/>
                      </a:rPr>
                      <m:t>(</m:t>
                    </m:r>
                    <m:r>
                      <a:rPr lang="en-US" sz="1400" b="0" i="1" smtClean="0">
                        <a:solidFill>
                          <a:srgbClr val="0070C0"/>
                        </a:solidFill>
                        <a:latin typeface="Cambria Math" panose="02040503050406030204" pitchFamily="18" charset="0"/>
                      </a:rPr>
                      <m:t>𝑝𝑤</m:t>
                    </m:r>
                    <m:r>
                      <a:rPr lang="en-US" sz="1400" b="0" i="1" smtClean="0">
                        <a:solidFill>
                          <a:srgbClr val="0070C0"/>
                        </a:solidFill>
                        <a:latin typeface="Cambria Math" panose="02040503050406030204" pitchFamily="18" charset="0"/>
                      </a:rPr>
                      <m:t>)</m:t>
                    </m:r>
                  </m:oMath>
                </a14:m>
                <a:r>
                  <a:rPr lang="en-US" sz="1400" b="0" i="0" dirty="0">
                    <a:solidFill>
                      <a:srgbClr val="0070C0"/>
                    </a:solidFill>
                    <a:latin typeface="Montserrat" pitchFamily="2" charset="77"/>
                  </a:rPr>
                  <a:t> and outputting </a:t>
                </a:r>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𝑘</m:t>
                        </m:r>
                      </m:e>
                      <m:sub>
                        <m:r>
                          <a:rPr lang="en-US" sz="1400" b="0" i="1" smtClean="0">
                            <a:solidFill>
                              <a:srgbClr val="0070C0"/>
                            </a:solidFill>
                            <a:latin typeface="Cambria Math" panose="02040503050406030204" pitchFamily="18" charset="0"/>
                          </a:rPr>
                          <m:t>𝐵</m:t>
                        </m:r>
                      </m:sub>
                    </m:sSub>
                  </m:oMath>
                </a14:m>
                <a:endParaRPr lang="en-US" sz="1400" b="0" i="0" dirty="0">
                  <a:solidFill>
                    <a:srgbClr val="0070C0"/>
                  </a:solidFill>
                  <a:latin typeface="Montserrat" pitchFamily="2" charset="77"/>
                </a:endParaRPr>
              </a:p>
            </p:txBody>
          </p:sp>
        </mc:Choice>
        <mc:Fallback xmlns="">
          <p:sp>
            <p:nvSpPr>
              <p:cNvPr id="6" name="TextBox 5">
                <a:extLst>
                  <a:ext uri="{FF2B5EF4-FFF2-40B4-BE49-F238E27FC236}">
                    <a16:creationId xmlns:a16="http://schemas.microsoft.com/office/drawing/2014/main" id="{EBD620B9-EF49-DCF8-FABD-75129FD764F2}"/>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9"/>
                <a:stretch>
                  <a:fillRect t="-2381" r="-2907" b="-9524"/>
                </a:stretch>
              </a:blipFill>
            </p:spPr>
            <p:txBody>
              <a:bodyPr/>
              <a:lstStyle/>
              <a:p>
                <a:r>
                  <a:rPr lang="en-US">
                    <a:noFill/>
                  </a:rPr>
                  <a:t> </a:t>
                </a:r>
              </a:p>
            </p:txBody>
          </p:sp>
        </mc:Fallback>
      </mc:AlternateContent>
    </p:spTree>
    <p:extLst>
      <p:ext uri="{BB962C8B-B14F-4D97-AF65-F5344CB8AC3E}">
        <p14:creationId xmlns:p14="http://schemas.microsoft.com/office/powerpoint/2010/main" val="25783261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040676" cy="540000"/>
              </a:xfrm>
            </p:spPr>
            <p:txBody>
              <a:bodyPr>
                <a:normAutofit/>
              </a:bodyPr>
              <a:lstStyle/>
              <a:p>
                <a:r>
                  <a:rPr lang="en-US" dirty="0"/>
                  <a:t>Security Intuition: </a:t>
                </a:r>
                <a14:m>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𝑘</m:t>
                        </m:r>
                      </m:e>
                      <m:sub>
                        <m:r>
                          <a:rPr lang="en-US" sz="2800" b="0" i="1" smtClean="0">
                            <a:solidFill>
                              <a:schemeClr val="tx1"/>
                            </a:solidFill>
                            <a:latin typeface="Cambria Math" panose="02040503050406030204" pitchFamily="18" charset="0"/>
                          </a:rPr>
                          <m:t>𝐴</m:t>
                        </m:r>
                      </m:sub>
                    </m:sSub>
                  </m:oMath>
                </a14:m>
                <a:r>
                  <a:rPr lang="en-US" dirty="0"/>
                  <a:t> and</a:t>
                </a:r>
                <a:r>
                  <a:rPr lang="en-US" b="0" dirty="0"/>
                  <a:t>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𝑘</m:t>
                        </m:r>
                      </m:e>
                      <m:sub>
                        <m:r>
                          <a:rPr lang="en-US" b="0" i="1" smtClean="0">
                            <a:latin typeface="Cambria Math" panose="02040503050406030204" pitchFamily="18" charset="0"/>
                          </a:rPr>
                          <m:t>𝐵</m:t>
                        </m:r>
                      </m:sub>
                    </m:sSub>
                  </m:oMath>
                </a14:m>
                <a:r>
                  <a:rPr lang="en-US" dirty="0"/>
                  <a:t> are random</a:t>
                </a:r>
              </a:p>
            </p:txBody>
          </p:sp>
        </mc:Choice>
        <mc:Fallback xmlns="">
          <p:sp>
            <p:nvSpPr>
              <p:cNvPr id="2" name="Title 1">
                <a:extLst>
                  <a:ext uri="{FF2B5EF4-FFF2-40B4-BE49-F238E27FC236}">
                    <a16:creationId xmlns:a16="http://schemas.microsoft.com/office/drawing/2014/main" id="{99902653-F25D-878D-7213-657A8205FC05}"/>
                  </a:ext>
                </a:extLst>
              </p:cNvPr>
              <p:cNvSpPr>
                <a:spLocks noGrp="1" noRot="1" noChangeAspect="1" noMove="1" noResize="1" noEditPoints="1" noAdjustHandles="1" noChangeArrowheads="1" noChangeShapeType="1" noTextEdit="1"/>
              </p:cNvSpPr>
              <p:nvPr>
                <p:ph type="title"/>
              </p:nvPr>
            </p:nvSpPr>
            <p:spPr>
              <a:xfrm>
                <a:off x="1866313" y="180000"/>
                <a:ext cx="10040676" cy="540000"/>
              </a:xfrm>
              <a:blipFill>
                <a:blip r:embed="rId3"/>
                <a:stretch>
                  <a:fillRect l="-1263" t="-9302" b="-325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76</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𝑝𝑤</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10"/>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receive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1"/>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2"/>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latin typeface="Montserrat" pitchFamily="2" charset="77"/>
                  </a:rPr>
                  <a:t>2.</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b="0" i="1" smtClean="0">
                        <a:latin typeface="Cambria Math" panose="02040503050406030204" pitchFamily="18" charset="0"/>
                      </a:rPr>
                      <m:t>𝑐</m:t>
                    </m:r>
                  </m:oMath>
                </a14:m>
                <a:r>
                  <a:rPr lang="en-US" sz="1400" dirty="0">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3"/>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5"/>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altLang="zh-CN" sz="1400" dirty="0">
                    <a:latin typeface="Montserrat" pitchFamily="2" charset="77"/>
                  </a:rPr>
                  <a:t>Compute </a:t>
                </a:r>
                <a:r>
                  <a:rPr lang="en-US" sz="1400" dirty="0">
                    <a:latin typeface="Montserrat" pitchFamily="2" charset="77"/>
                  </a:rPr>
                  <a:t>original output </a:t>
                </a:r>
                <a14:m>
                  <m:oMath xmlns:m="http://schemas.openxmlformats.org/officeDocument/2006/math">
                    <m:r>
                      <a:rPr lang="en-US" sz="1400" i="1">
                        <a:latin typeface="Cambria Math" panose="02040503050406030204" pitchFamily="18" charset="0"/>
                      </a:rPr>
                      <m:t>𝑐</m:t>
                    </m:r>
                  </m:oMath>
                </a14:m>
                <a:r>
                  <a:rPr lang="en-US" sz="1400" dirty="0">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6"/>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7"/>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pick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8"/>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chemeClr val="accent4"/>
                    </a:solidFill>
                    <a:latin typeface="Montserrat" pitchFamily="2" charset="77"/>
                  </a:rPr>
                  <a:t>2.</a:t>
                </a:r>
                <a:r>
                  <a:rPr lang="zh-CN" altLang="en-US" sz="1400" b="0" i="0" dirty="0">
                    <a:solidFill>
                      <a:schemeClr val="accent4"/>
                    </a:solidFill>
                    <a:latin typeface="Montserrat" pitchFamily="2" charset="77"/>
                  </a:rPr>
                  <a:t> </a:t>
                </a:r>
                <a:r>
                  <a:rPr lang="en-US" sz="1400" b="0" i="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endParaRPr lang="en-US" sz="1400" b="0" i="0" dirty="0">
                  <a:solidFill>
                    <a:schemeClr val="accent4"/>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9"/>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chemeClr val="accent4"/>
                    </a:solidFill>
                    <a:latin typeface="Montserrat" pitchFamily="2" charset="77"/>
                  </a:rPr>
                  <a:t>1.</a:t>
                </a:r>
                <a:r>
                  <a:rPr lang="zh-CN" altLang="en-US" sz="1400" b="0" i="0" dirty="0">
                    <a:solidFill>
                      <a:schemeClr val="accent4"/>
                    </a:solidFill>
                    <a:latin typeface="Montserrat" pitchFamily="2" charset="77"/>
                  </a:rPr>
                  <a:t> </a:t>
                </a:r>
                <a:r>
                  <a:rPr lang="en-US" altLang="zh-CN" sz="140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r>
                  <a:rPr lang="en-US" sz="1400" b="0" i="0" dirty="0">
                    <a:solidFill>
                      <a:schemeClr val="accent4"/>
                    </a:solidFill>
                    <a:latin typeface="Montserrat" pitchFamily="2" charset="77"/>
                  </a:rPr>
                  <a:t> and outputting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𝐴</m:t>
                        </m:r>
                      </m:sub>
                    </m:sSub>
                  </m:oMath>
                </a14:m>
                <a:endParaRPr lang="en-US" sz="1400" b="0" i="0" dirty="0">
                  <a:solidFill>
                    <a:schemeClr val="accent4"/>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2"/>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latin typeface="Montserrat" pitchFamily="2" charset="77"/>
              </a:rPr>
              <a:t>…</a:t>
            </a:r>
          </a:p>
        </p:txBody>
      </p:sp>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chemeClr val="accent4"/>
                    </a:solidFill>
                    <a:latin typeface="Montserrat" pitchFamily="2" charset="77"/>
                  </a:rPr>
                  <a:t>1.</a:t>
                </a:r>
                <a:r>
                  <a:rPr lang="zh-CN" altLang="en-US" sz="1400" b="0" i="0" dirty="0">
                    <a:solidFill>
                      <a:schemeClr val="accent4"/>
                    </a:solidFill>
                    <a:latin typeface="Montserrat" pitchFamily="2" charset="77"/>
                  </a:rPr>
                  <a:t> </a:t>
                </a:r>
                <a:r>
                  <a:rPr lang="en-US" altLang="zh-CN" sz="140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r>
                  <a:rPr lang="en-US" sz="1400" b="0" i="0" dirty="0">
                    <a:solidFill>
                      <a:schemeClr val="accent4"/>
                    </a:solidFill>
                    <a:latin typeface="Montserrat" pitchFamily="2" charset="77"/>
                  </a:rPr>
                  <a:t> and outputting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𝐵</m:t>
                        </m:r>
                      </m:sub>
                    </m:sSub>
                  </m:oMath>
                </a14:m>
                <a:endParaRPr lang="en-US" sz="1400" b="0" i="0" dirty="0">
                  <a:solidFill>
                    <a:schemeClr val="accent4"/>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3"/>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latin typeface="Montserrat" pitchFamily="2" charset="77"/>
                  </a:rPr>
                  <a:t>3.</a:t>
                </a:r>
                <a:r>
                  <a:rPr lang="en-US" sz="1400" b="0" dirty="0"/>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r>
                      <a:rPr lang="en-US" sz="1400" b="0" i="1" smtClean="0">
                        <a:latin typeface="Cambria Math" panose="02040503050406030204" pitchFamily="18" charset="0"/>
                      </a:rPr>
                      <m:t>←</m:t>
                    </m:r>
                    <m:r>
                      <m:rPr>
                        <m:sty m:val="p"/>
                      </m:rPr>
                      <a:rPr lang="en-US" sz="1400" b="0" i="0" smtClean="0">
                        <a:latin typeface="Cambria Math" panose="02040503050406030204" pitchFamily="18" charset="0"/>
                      </a:rPr>
                      <m:t>Enc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𝐴</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m:rPr>
                            <m:sty m:val="p"/>
                          </m:rPr>
                          <a:rPr lang="en-US" sz="1400" b="0" i="0" smtClean="0">
                            <a:latin typeface="Cambria Math" panose="02040503050406030204" pitchFamily="18" charset="0"/>
                          </a:rPr>
                          <m:t>SignUp</m:t>
                        </m:r>
                      </m:sub>
                      <m:sup>
                        <m:r>
                          <a:rPr lang="en-US" sz="1400" b="0" i="1" smtClean="0">
                            <a:latin typeface="Cambria Math" panose="02040503050406030204" pitchFamily="18" charset="0"/>
                          </a:rPr>
                          <m:t>𝐴</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b="0" i="1" smtClean="0">
                            <a:latin typeface="Cambria Math" panose="02040503050406030204" pitchFamily="18" charset="0"/>
                          </a:rPr>
                          <m:t>𝐵</m:t>
                        </m:r>
                      </m:sup>
                    </m:sSubSup>
                    <m:r>
                      <a:rPr lang="en-US" sz="1400" b="0" i="1" smtClean="0">
                        <a:latin typeface="Cambria Math" panose="02040503050406030204" pitchFamily="18" charset="0"/>
                      </a:rPr>
                      <m:t>,</m:t>
                    </m:r>
                    <m:r>
                      <a:rPr lang="en-US" sz="1400" b="0" i="1" smtClean="0">
                        <a:latin typeface="Cambria Math" panose="02040503050406030204" pitchFamily="18" charset="0"/>
                      </a:rPr>
                      <m:t>𝑐</m:t>
                    </m:r>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4"/>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latin typeface="Montserrat" pitchFamily="2" charset="77"/>
                  </a:rPr>
                  <a:t>2. </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b="0" i="0" smtClean="0">
                        <a:latin typeface="Cambria Math" panose="02040503050406030204" pitchFamily="18" charset="0"/>
                      </a:rPr>
                      <m:t>Dec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5"/>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latin typeface="Montserrat" pitchFamily="2" charset="77"/>
                  </a:rPr>
                  <a:t>2.</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r>
                      <m:rPr>
                        <m:sty m:val="p"/>
                      </m:rPr>
                      <a:rPr lang="en-US" sz="1400">
                        <a:latin typeface="Cambria Math" panose="02040503050406030204" pitchFamily="18" charset="0"/>
                      </a:rPr>
                      <m:t>Enc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𝐴</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r>
                      <a:rPr lang="en-US" sz="1400" i="1">
                        <a:latin typeface="Cambria Math" panose="02040503050406030204" pitchFamily="18" charset="0"/>
                      </a:rPr>
                      <m:t>𝑐</m:t>
                    </m:r>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6"/>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latin typeface="Montserrat" pitchFamily="2" charset="77"/>
                  </a:rPr>
                  <a:t>1.</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a:latin typeface="Cambria Math" panose="02040503050406030204" pitchFamily="18" charset="0"/>
                      </a:rPr>
                      <m:t>Dec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7"/>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5" name="Rectangle 4">
            <a:extLst>
              <a:ext uri="{FF2B5EF4-FFF2-40B4-BE49-F238E27FC236}">
                <a16:creationId xmlns:a16="http://schemas.microsoft.com/office/drawing/2014/main" id="{805CE7C6-DE14-8BAF-B197-3298CE470F04}"/>
              </a:ext>
            </a:extLst>
          </p:cNvPr>
          <p:cNvSpPr/>
          <p:nvPr/>
        </p:nvSpPr>
        <p:spPr>
          <a:xfrm>
            <a:off x="6059266" y="720000"/>
            <a:ext cx="5947919" cy="200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7" name="Picture 4" descr="American Friends of Tel Aviv University - YouTube">
            <a:extLst>
              <a:ext uri="{FF2B5EF4-FFF2-40B4-BE49-F238E27FC236}">
                <a16:creationId xmlns:a16="http://schemas.microsoft.com/office/drawing/2014/main" id="{A0C6FACC-F0AB-C218-CD3D-BC36248CC1F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C9B4DD-9908-2CFC-7CE2-F4CB86B8D09B}"/>
              </a:ext>
            </a:extLst>
          </p:cNvPr>
          <p:cNvPicPr>
            <a:picLocks noChangeAspect="1"/>
          </p:cNvPicPr>
          <p:nvPr/>
        </p:nvPicPr>
        <p:blipFill>
          <a:blip r:embed="rId29"/>
          <a:stretch>
            <a:fillRect/>
          </a:stretch>
        </p:blipFill>
        <p:spPr>
          <a:xfrm>
            <a:off x="6342985" y="1125897"/>
            <a:ext cx="5664200" cy="1219200"/>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756222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77</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𝑝𝑤</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receive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accent4"/>
                    </a:solidFill>
                    <a:latin typeface="Montserrat" pitchFamily="2" charset="77"/>
                  </a:rPr>
                  <a:t>2.</a:t>
                </a:r>
                <a:r>
                  <a:rPr lang="zh-CN" altLang="en-US" sz="1400" dirty="0">
                    <a:solidFill>
                      <a:schemeClr val="accent4"/>
                    </a:solidFill>
                    <a:latin typeface="Montserrat" pitchFamily="2" charset="77"/>
                  </a:rPr>
                  <a:t> </a:t>
                </a:r>
                <a:r>
                  <a:rPr lang="en-US" altLang="zh-CN" sz="1400" dirty="0">
                    <a:solidFill>
                      <a:schemeClr val="accent4"/>
                    </a:solidFill>
                    <a:latin typeface="Montserrat" pitchFamily="2" charset="77"/>
                  </a:rPr>
                  <a:t>Compute </a:t>
                </a:r>
                <a:r>
                  <a:rPr lang="en-US" sz="1400" dirty="0">
                    <a:solidFill>
                      <a:schemeClr val="accent4"/>
                    </a:solidFill>
                    <a:latin typeface="Montserrat" pitchFamily="2" charset="77"/>
                  </a:rPr>
                  <a:t>original output </a:t>
                </a:r>
                <a14:m>
                  <m:oMath xmlns:m="http://schemas.openxmlformats.org/officeDocument/2006/math">
                    <m:r>
                      <a:rPr lang="en-US" sz="1400" b="0" i="1" smtClean="0">
                        <a:solidFill>
                          <a:schemeClr val="accent4"/>
                        </a:solidFill>
                        <a:latin typeface="Cambria Math" panose="02040503050406030204" pitchFamily="18" charset="0"/>
                      </a:rPr>
                      <m:t>𝑐</m:t>
                    </m:r>
                  </m:oMath>
                </a14:m>
                <a:r>
                  <a:rPr lang="en-US" sz="1400" dirty="0">
                    <a:solidFill>
                      <a:schemeClr val="accent4"/>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accent4"/>
                    </a:solidFill>
                    <a:latin typeface="Montserrat" pitchFamily="2" charset="77"/>
                  </a:rPr>
                  <a:t>1.</a:t>
                </a:r>
                <a:r>
                  <a:rPr lang="zh-CN" altLang="en-US" sz="1400" dirty="0">
                    <a:solidFill>
                      <a:schemeClr val="accent4"/>
                    </a:solidFill>
                    <a:latin typeface="Montserrat" pitchFamily="2" charset="77"/>
                  </a:rPr>
                  <a:t> </a:t>
                </a:r>
                <a:r>
                  <a:rPr lang="en-US" altLang="zh-CN" sz="1400" dirty="0">
                    <a:solidFill>
                      <a:schemeClr val="accent4"/>
                    </a:solidFill>
                    <a:latin typeface="Montserrat" pitchFamily="2" charset="77"/>
                  </a:rPr>
                  <a:t>Compute </a:t>
                </a:r>
                <a:r>
                  <a:rPr lang="en-US" sz="1400" dirty="0">
                    <a:solidFill>
                      <a:schemeClr val="accent4"/>
                    </a:solidFill>
                    <a:latin typeface="Montserrat" pitchFamily="2" charset="77"/>
                  </a:rPr>
                  <a:t>original output </a:t>
                </a:r>
                <a14:m>
                  <m:oMath xmlns:m="http://schemas.openxmlformats.org/officeDocument/2006/math">
                    <m:r>
                      <a:rPr lang="en-US" sz="1400" i="1" smtClean="0">
                        <a:solidFill>
                          <a:schemeClr val="accent4"/>
                        </a:solidFill>
                        <a:latin typeface="Cambria Math" panose="02040503050406030204" pitchFamily="18" charset="0"/>
                      </a:rPr>
                      <m:t>𝑐</m:t>
                    </m:r>
                  </m:oMath>
                </a14:m>
                <a:r>
                  <a:rPr lang="en-US" sz="1400" dirty="0">
                    <a:solidFill>
                      <a:schemeClr val="accent4"/>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b="0" i="0" smtClean="0">
                                <a:latin typeface="Cambria Math" panose="02040503050406030204" pitchFamily="18" charset="0"/>
                              </a:rPr>
                              <m:t>PP</m:t>
                            </m:r>
                          </m:sub>
                        </m:sSub>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pick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chemeClr val="accent4"/>
                    </a:solidFill>
                    <a:latin typeface="Montserrat" pitchFamily="2" charset="77"/>
                  </a:rPr>
                  <a:t>2.</a:t>
                </a:r>
                <a:r>
                  <a:rPr lang="zh-CN" altLang="en-US" sz="1400" b="0" i="0" dirty="0">
                    <a:solidFill>
                      <a:schemeClr val="accent4"/>
                    </a:solidFill>
                    <a:latin typeface="Montserrat" pitchFamily="2" charset="77"/>
                  </a:rPr>
                  <a:t> </a:t>
                </a:r>
                <a:r>
                  <a:rPr lang="en-US" sz="1400" b="0" i="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endParaRPr lang="en-US" sz="1400" b="0" i="0" dirty="0">
                  <a:solidFill>
                    <a:schemeClr val="accent4"/>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chemeClr val="accent4"/>
                    </a:solidFill>
                    <a:latin typeface="Montserrat" pitchFamily="2" charset="77"/>
                  </a:rPr>
                  <a:t>1.</a:t>
                </a:r>
                <a:r>
                  <a:rPr lang="zh-CN" altLang="en-US" sz="1400" b="0" i="0" dirty="0">
                    <a:solidFill>
                      <a:schemeClr val="accent4"/>
                    </a:solidFill>
                    <a:latin typeface="Montserrat" pitchFamily="2" charset="77"/>
                  </a:rPr>
                  <a:t> </a:t>
                </a:r>
                <a:r>
                  <a:rPr lang="en-US" altLang="zh-CN" sz="140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r>
                  <a:rPr lang="en-US" sz="1400" b="0" i="0" dirty="0">
                    <a:solidFill>
                      <a:schemeClr val="accent4"/>
                    </a:solidFill>
                    <a:latin typeface="Montserrat" pitchFamily="2" charset="77"/>
                  </a:rPr>
                  <a:t> until outputting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𝐴</m:t>
                        </m:r>
                      </m:sub>
                    </m:sSub>
                  </m:oMath>
                </a14:m>
                <a:endParaRPr lang="en-US" sz="1400" b="0" i="0" dirty="0">
                  <a:solidFill>
                    <a:schemeClr val="accent4"/>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latin typeface="Montserrat" pitchFamily="2" charset="77"/>
              </a:rPr>
              <a:t>…</a:t>
            </a:r>
          </a:p>
        </p:txBody>
      </p:sp>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chemeClr val="accent4"/>
                    </a:solidFill>
                    <a:latin typeface="Montserrat" pitchFamily="2" charset="77"/>
                  </a:rPr>
                  <a:t>1.</a:t>
                </a:r>
                <a:r>
                  <a:rPr lang="zh-CN" altLang="en-US" sz="1400" b="0" i="0" dirty="0">
                    <a:solidFill>
                      <a:schemeClr val="accent4"/>
                    </a:solidFill>
                    <a:latin typeface="Montserrat" pitchFamily="2" charset="77"/>
                  </a:rPr>
                  <a:t> </a:t>
                </a:r>
                <a:r>
                  <a:rPr lang="en-US" altLang="zh-CN" sz="140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r>
                  <a:rPr lang="en-US" sz="1400" b="0" i="0" dirty="0">
                    <a:solidFill>
                      <a:schemeClr val="accent4"/>
                    </a:solidFill>
                    <a:latin typeface="Montserrat" pitchFamily="2" charset="77"/>
                  </a:rPr>
                  <a:t> until outputting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𝐵</m:t>
                        </m:r>
                      </m:sub>
                    </m:sSub>
                  </m:oMath>
                </a14:m>
                <a:endParaRPr lang="en-US" sz="1400" b="0" i="0" dirty="0">
                  <a:solidFill>
                    <a:schemeClr val="accent4"/>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chemeClr val="accent4"/>
                    </a:solidFill>
                    <a:latin typeface="Montserrat" pitchFamily="2" charset="77"/>
                  </a:rPr>
                  <a:t>3.</a:t>
                </a:r>
                <a:r>
                  <a:rPr lang="en-US" sz="1400" b="0" dirty="0">
                    <a:solidFill>
                      <a:schemeClr val="accent4"/>
                    </a:solidFill>
                  </a:rPr>
                  <a:t>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𝑐</m:t>
                        </m:r>
                      </m:e>
                      <m:sub>
                        <m:r>
                          <m:rPr>
                            <m:sty m:val="p"/>
                          </m:rPr>
                          <a:rPr lang="en-US" sz="1400" b="0" i="0" smtClean="0">
                            <a:solidFill>
                              <a:schemeClr val="accent4"/>
                            </a:solidFill>
                            <a:latin typeface="Cambria Math" panose="02040503050406030204" pitchFamily="18" charset="0"/>
                          </a:rPr>
                          <m:t>PP</m:t>
                        </m:r>
                      </m:sub>
                    </m:sSub>
                    <m:r>
                      <a:rPr lang="en-US" sz="1400" b="0" i="1" smtClean="0">
                        <a:solidFill>
                          <a:schemeClr val="accent4"/>
                        </a:solidFill>
                        <a:latin typeface="Cambria Math" panose="02040503050406030204" pitchFamily="18" charset="0"/>
                      </a:rPr>
                      <m:t>←</m:t>
                    </m:r>
                    <m:r>
                      <m:rPr>
                        <m:sty m:val="p"/>
                      </m:rPr>
                      <a:rPr lang="en-US" sz="1400" b="0" i="0" smtClean="0">
                        <a:solidFill>
                          <a:schemeClr val="accent4"/>
                        </a:solidFill>
                        <a:latin typeface="Cambria Math" panose="02040503050406030204" pitchFamily="18" charset="0"/>
                      </a:rPr>
                      <m:t>Enc</m:t>
                    </m:r>
                    <m:r>
                      <a:rPr lang="en-US" sz="1400" b="0" i="1" smtClean="0">
                        <a:solidFill>
                          <a:schemeClr val="accent4"/>
                        </a:solidFill>
                        <a:latin typeface="Cambria Math" panose="02040503050406030204" pitchFamily="18" charset="0"/>
                      </a:rPr>
                      <m:t>(</m:t>
                    </m:r>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𝐴</m:t>
                        </m:r>
                      </m:sub>
                    </m:sSub>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𝑛</m:t>
                    </m:r>
                    <m:r>
                      <a:rPr lang="en-US" sz="1400" b="0" i="1" smtClean="0">
                        <a:solidFill>
                          <a:schemeClr val="accent4"/>
                        </a:solidFill>
                        <a:latin typeface="Cambria Math" panose="02040503050406030204" pitchFamily="18" charset="0"/>
                      </a:rPr>
                      <m:t>,</m:t>
                    </m:r>
                    <m:sSubSup>
                      <m:sSubSupPr>
                        <m:ctrlPr>
                          <a:rPr lang="en-US" sz="1400" b="0" i="1" smtClean="0">
                            <a:solidFill>
                              <a:schemeClr val="accent4"/>
                            </a:solidFill>
                            <a:latin typeface="Cambria Math" panose="02040503050406030204" pitchFamily="18" charset="0"/>
                          </a:rPr>
                        </m:ctrlPr>
                      </m:sSubSupPr>
                      <m:e>
                        <m:r>
                          <a:rPr lang="en-US" sz="1400" b="0" i="1" smtClean="0">
                            <a:solidFill>
                              <a:schemeClr val="accent4"/>
                            </a:solidFill>
                            <a:latin typeface="Cambria Math" panose="02040503050406030204" pitchFamily="18" charset="0"/>
                          </a:rPr>
                          <m:t>𝑚</m:t>
                        </m:r>
                      </m:e>
                      <m:sub>
                        <m:r>
                          <m:rPr>
                            <m:sty m:val="p"/>
                          </m:rPr>
                          <a:rPr lang="en-US" sz="1400" b="0" i="0" smtClean="0">
                            <a:solidFill>
                              <a:schemeClr val="accent4"/>
                            </a:solidFill>
                            <a:latin typeface="Cambria Math" panose="02040503050406030204" pitchFamily="18" charset="0"/>
                          </a:rPr>
                          <m:t>SignUp</m:t>
                        </m:r>
                      </m:sub>
                      <m:sup>
                        <m:r>
                          <a:rPr lang="en-US" sz="1400" b="0" i="1" smtClean="0">
                            <a:solidFill>
                              <a:schemeClr val="accent4"/>
                            </a:solidFill>
                            <a:latin typeface="Cambria Math" panose="02040503050406030204" pitchFamily="18" charset="0"/>
                          </a:rPr>
                          <m:t>𝐴</m:t>
                        </m:r>
                      </m:sup>
                    </m:sSubSup>
                    <m:r>
                      <a:rPr lang="en-US" sz="1400" b="0" i="1" smtClean="0">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b="0" i="1" smtClean="0">
                            <a:solidFill>
                              <a:schemeClr val="accent4"/>
                            </a:solidFill>
                            <a:latin typeface="Cambria Math" panose="02040503050406030204" pitchFamily="18" charset="0"/>
                          </a:rPr>
                          <m:t>𝐵</m:t>
                        </m:r>
                      </m:sup>
                    </m:sSubSup>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𝑐</m:t>
                    </m:r>
                    <m:r>
                      <a:rPr lang="en-US" sz="1400" b="0" i="1" smtClean="0">
                        <a:solidFill>
                          <a:schemeClr val="accent4"/>
                        </a:solidFill>
                        <a:latin typeface="Cambria Math" panose="02040503050406030204" pitchFamily="18" charset="0"/>
                      </a:rPr>
                      <m:t>)</m:t>
                    </m:r>
                  </m:oMath>
                </a14:m>
                <a:r>
                  <a:rPr lang="zh-CN" altLang="en-US" sz="1400" dirty="0">
                    <a:solidFill>
                      <a:schemeClr val="accent4"/>
                    </a:solidFill>
                    <a:latin typeface="Montserrat" pitchFamily="2" charset="77"/>
                  </a:rPr>
                  <a:t> </a:t>
                </a:r>
                <a:endParaRPr lang="en-US" sz="1400" dirty="0">
                  <a:solidFill>
                    <a:schemeClr val="accent4"/>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latin typeface="Montserrat" pitchFamily="2" charset="77"/>
                  </a:rPr>
                  <a:t>2. </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b="0" i="0" smtClean="0">
                        <a:latin typeface="Cambria Math" panose="02040503050406030204" pitchFamily="18" charset="0"/>
                      </a:rPr>
                      <m:t>Dec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chemeClr val="accent4"/>
                    </a:solidFill>
                    <a:latin typeface="Montserrat" pitchFamily="2" charset="77"/>
                  </a:rPr>
                  <a:t>2.</a:t>
                </a:r>
                <a14:m>
                  <m:oMath xmlns:m="http://schemas.openxmlformats.org/officeDocument/2006/math">
                    <m:sSub>
                      <m:sSubPr>
                        <m:ctrlPr>
                          <a:rPr lang="en-US" sz="1400" i="1">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𝑐</m:t>
                        </m:r>
                      </m:e>
                      <m:sub>
                        <m:r>
                          <m:rPr>
                            <m:sty m:val="p"/>
                          </m:rPr>
                          <a:rPr lang="en-US" sz="1400">
                            <a:solidFill>
                              <a:schemeClr val="accent4"/>
                            </a:solidFill>
                            <a:latin typeface="Cambria Math" panose="02040503050406030204" pitchFamily="18" charset="0"/>
                          </a:rPr>
                          <m:t>PP</m:t>
                        </m:r>
                      </m:sub>
                    </m:sSub>
                    <m:r>
                      <a:rPr lang="en-US" sz="1400" i="1">
                        <a:solidFill>
                          <a:schemeClr val="accent4"/>
                        </a:solidFill>
                        <a:latin typeface="Cambria Math" panose="02040503050406030204" pitchFamily="18" charset="0"/>
                      </a:rPr>
                      <m:t>←</m:t>
                    </m:r>
                    <m:r>
                      <m:rPr>
                        <m:sty m:val="p"/>
                      </m:rPr>
                      <a:rPr lang="en-US" sz="1400">
                        <a:solidFill>
                          <a:schemeClr val="accent4"/>
                        </a:solidFill>
                        <a:latin typeface="Cambria Math" panose="02040503050406030204" pitchFamily="18" charset="0"/>
                      </a:rPr>
                      <m:t>Enc</m:t>
                    </m:r>
                    <m:r>
                      <a:rPr lang="en-US" sz="1400" i="1">
                        <a:solidFill>
                          <a:schemeClr val="accent4"/>
                        </a:solidFill>
                        <a:latin typeface="Cambria Math" panose="02040503050406030204" pitchFamily="18" charset="0"/>
                      </a:rPr>
                      <m:t>(</m:t>
                    </m:r>
                    <m:sSub>
                      <m:sSubPr>
                        <m:ctrlPr>
                          <a:rPr lang="en-US" sz="1400" i="1">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𝑘</m:t>
                        </m:r>
                      </m:e>
                      <m:sub>
                        <m:r>
                          <a:rPr lang="en-US" sz="1400" i="1">
                            <a:solidFill>
                              <a:schemeClr val="accent4"/>
                            </a:solidFill>
                            <a:latin typeface="Cambria Math" panose="02040503050406030204" pitchFamily="18" charset="0"/>
                          </a:rPr>
                          <m:t>𝐴</m:t>
                        </m:r>
                      </m:sub>
                    </m:sSub>
                    <m:r>
                      <a:rPr lang="en-US" sz="1400" i="1">
                        <a:solidFill>
                          <a:schemeClr val="accent4"/>
                        </a:solidFill>
                        <a:latin typeface="Cambria Math" panose="02040503050406030204" pitchFamily="18" charset="0"/>
                      </a:rPr>
                      <m:t>,</m:t>
                    </m:r>
                    <m:r>
                      <a:rPr lang="en-US" sz="1400" i="1">
                        <a:solidFill>
                          <a:schemeClr val="accent4"/>
                        </a:solidFill>
                        <a:latin typeface="Cambria Math" panose="02040503050406030204" pitchFamily="18" charset="0"/>
                      </a:rPr>
                      <m:t>𝑛</m:t>
                    </m:r>
                    <m:r>
                      <a:rPr lang="en-US" sz="1400" i="1">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𝐴</m:t>
                        </m:r>
                      </m:sup>
                    </m:sSubSup>
                    <m:r>
                      <a:rPr lang="en-US" sz="1400" i="1">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𝐵</m:t>
                        </m:r>
                      </m:sup>
                    </m:sSubSup>
                    <m:r>
                      <a:rPr lang="en-US" sz="1400" i="1">
                        <a:solidFill>
                          <a:schemeClr val="accent4"/>
                        </a:solidFill>
                        <a:latin typeface="Cambria Math" panose="02040503050406030204" pitchFamily="18" charset="0"/>
                      </a:rPr>
                      <m:t>,</m:t>
                    </m:r>
                    <m:r>
                      <a:rPr lang="en-US" sz="1400" i="1">
                        <a:solidFill>
                          <a:schemeClr val="accent4"/>
                        </a:solidFill>
                        <a:latin typeface="Cambria Math" panose="02040503050406030204" pitchFamily="18" charset="0"/>
                      </a:rPr>
                      <m:t>𝑐</m:t>
                    </m:r>
                    <m:r>
                      <a:rPr lang="en-US" sz="1400" i="1">
                        <a:solidFill>
                          <a:schemeClr val="accent4"/>
                        </a:solidFill>
                        <a:latin typeface="Cambria Math" panose="02040503050406030204" pitchFamily="18" charset="0"/>
                      </a:rPr>
                      <m:t>)</m:t>
                    </m:r>
                  </m:oMath>
                </a14:m>
                <a:endParaRPr lang="en-US" sz="1400" dirty="0">
                  <a:solidFill>
                    <a:schemeClr val="accent4"/>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latin typeface="Montserrat" pitchFamily="2" charset="77"/>
                  </a:rPr>
                  <a:t>1.</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a:latin typeface="Cambria Math" panose="02040503050406030204" pitchFamily="18" charset="0"/>
                      </a:rPr>
                      <m:t>Dec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PP</m:t>
                        </m:r>
                      </m:sub>
                    </m:sSub>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6" name="Rectangle 5">
            <a:extLst>
              <a:ext uri="{FF2B5EF4-FFF2-40B4-BE49-F238E27FC236}">
                <a16:creationId xmlns:a16="http://schemas.microsoft.com/office/drawing/2014/main" id="{8A7FE2F1-14FD-F16C-B208-E91A30A8B019}"/>
              </a:ext>
            </a:extLst>
          </p:cNvPr>
          <p:cNvSpPr/>
          <p:nvPr/>
        </p:nvSpPr>
        <p:spPr>
          <a:xfrm>
            <a:off x="6059266" y="593346"/>
            <a:ext cx="5947919" cy="2169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5" name="Picture 4">
            <a:extLst>
              <a:ext uri="{FF2B5EF4-FFF2-40B4-BE49-F238E27FC236}">
                <a16:creationId xmlns:a16="http://schemas.microsoft.com/office/drawing/2014/main" id="{9E8BE2B9-3748-825F-F80B-27422FAA2F8F}"/>
              </a:ext>
            </a:extLst>
          </p:cNvPr>
          <p:cNvPicPr>
            <a:picLocks noChangeAspect="1"/>
          </p:cNvPicPr>
          <p:nvPr/>
        </p:nvPicPr>
        <p:blipFill>
          <a:blip r:embed="rId27"/>
          <a:stretch>
            <a:fillRect/>
          </a:stretch>
        </p:blipFill>
        <p:spPr>
          <a:xfrm>
            <a:off x="7628102" y="813017"/>
            <a:ext cx="3447780" cy="1882670"/>
          </a:xfrm>
          <a:prstGeom prst="rect">
            <a:avLst/>
          </a:prstGeom>
          <a:effectLst>
            <a:glow rad="101600">
              <a:schemeClr val="accent2">
                <a:satMod val="175000"/>
                <a:alpha val="40000"/>
              </a:schemeClr>
            </a:glow>
          </a:effectLst>
        </p:spPr>
      </p:pic>
      <p:pic>
        <p:nvPicPr>
          <p:cNvPr id="8" name="Picture 4" descr="American Friends of Tel Aviv University - YouTube">
            <a:extLst>
              <a:ext uri="{FF2B5EF4-FFF2-40B4-BE49-F238E27FC236}">
                <a16:creationId xmlns:a16="http://schemas.microsoft.com/office/drawing/2014/main" id="{71D684D5-64C4-180D-2414-8F0FA9746C9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140872" cy="540000"/>
          </a:xfrm>
        </p:spPr>
        <p:txBody>
          <a:bodyPr>
            <a:normAutofit/>
          </a:bodyPr>
          <a:lstStyle/>
          <a:p>
            <a:r>
              <a:rPr lang="en-US" dirty="0"/>
              <a:t>Security Intuition: Leader leaks no Information</a:t>
            </a:r>
          </a:p>
        </p:txBody>
      </p:sp>
    </p:spTree>
    <p:extLst>
      <p:ext uri="{BB962C8B-B14F-4D97-AF65-F5344CB8AC3E}">
        <p14:creationId xmlns:p14="http://schemas.microsoft.com/office/powerpoint/2010/main" val="15351487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78</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𝑝𝑤</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receive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accent4"/>
                    </a:solidFill>
                    <a:latin typeface="Montserrat" pitchFamily="2" charset="77"/>
                  </a:rPr>
                  <a:t>2.</a:t>
                </a:r>
                <a:r>
                  <a:rPr lang="zh-CN" altLang="en-US" sz="1400" dirty="0">
                    <a:solidFill>
                      <a:schemeClr val="accent4"/>
                    </a:solidFill>
                    <a:latin typeface="Montserrat" pitchFamily="2" charset="77"/>
                  </a:rPr>
                  <a:t> </a:t>
                </a:r>
                <a:r>
                  <a:rPr lang="en-US" altLang="zh-CN" sz="1400" dirty="0">
                    <a:solidFill>
                      <a:schemeClr val="accent4"/>
                    </a:solidFill>
                    <a:latin typeface="Montserrat" pitchFamily="2" charset="77"/>
                  </a:rPr>
                  <a:t>Compute </a:t>
                </a:r>
                <a:r>
                  <a:rPr lang="en-US" sz="1400" dirty="0">
                    <a:solidFill>
                      <a:schemeClr val="accent4"/>
                    </a:solidFill>
                    <a:latin typeface="Montserrat" pitchFamily="2" charset="77"/>
                  </a:rPr>
                  <a:t>original output </a:t>
                </a:r>
                <a14:m>
                  <m:oMath xmlns:m="http://schemas.openxmlformats.org/officeDocument/2006/math">
                    <m:r>
                      <a:rPr lang="en-US" sz="1400" b="0" i="1" smtClean="0">
                        <a:solidFill>
                          <a:schemeClr val="accent4"/>
                        </a:solidFill>
                        <a:latin typeface="Cambria Math" panose="02040503050406030204" pitchFamily="18" charset="0"/>
                      </a:rPr>
                      <m:t>𝑐</m:t>
                    </m:r>
                  </m:oMath>
                </a14:m>
                <a:r>
                  <a:rPr lang="en-US" sz="1400" dirty="0">
                    <a:solidFill>
                      <a:schemeClr val="accent4"/>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𝑐</m:t>
                            </m:r>
                          </m:e>
                          <m:sub>
                            <m:r>
                              <m:rPr>
                                <m:sty m:val="p"/>
                              </m:rPr>
                              <a:rPr lang="en-US" sz="1400" b="0" i="0" smtClean="0">
                                <a:solidFill>
                                  <a:schemeClr val="accent4"/>
                                </a:solidFill>
                                <a:latin typeface="Cambria Math" panose="02040503050406030204" pitchFamily="18" charset="0"/>
                              </a:rPr>
                              <m:t>PP</m:t>
                            </m:r>
                          </m:sub>
                        </m:sSub>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accent4"/>
                    </a:solidFill>
                    <a:latin typeface="Montserrat" pitchFamily="2" charset="77"/>
                  </a:rPr>
                  <a:t>1.</a:t>
                </a:r>
                <a:r>
                  <a:rPr lang="zh-CN" altLang="en-US" sz="1400" dirty="0">
                    <a:solidFill>
                      <a:schemeClr val="accent4"/>
                    </a:solidFill>
                    <a:latin typeface="Montserrat" pitchFamily="2" charset="77"/>
                  </a:rPr>
                  <a:t> </a:t>
                </a:r>
                <a:r>
                  <a:rPr lang="en-US" altLang="zh-CN" sz="1400" dirty="0">
                    <a:solidFill>
                      <a:schemeClr val="accent4"/>
                    </a:solidFill>
                    <a:latin typeface="Montserrat" pitchFamily="2" charset="77"/>
                  </a:rPr>
                  <a:t>Compute </a:t>
                </a:r>
                <a:r>
                  <a:rPr lang="en-US" sz="1400" dirty="0">
                    <a:solidFill>
                      <a:schemeClr val="accent4"/>
                    </a:solidFill>
                    <a:latin typeface="Montserrat" pitchFamily="2" charset="77"/>
                  </a:rPr>
                  <a:t>original output </a:t>
                </a:r>
                <a14:m>
                  <m:oMath xmlns:m="http://schemas.openxmlformats.org/officeDocument/2006/math">
                    <m:r>
                      <a:rPr lang="en-US" sz="1400" i="1" smtClean="0">
                        <a:solidFill>
                          <a:schemeClr val="accent4"/>
                        </a:solidFill>
                        <a:latin typeface="Cambria Math" panose="02040503050406030204" pitchFamily="18" charset="0"/>
                      </a:rPr>
                      <m:t>𝑐</m:t>
                    </m:r>
                  </m:oMath>
                </a14:m>
                <a:r>
                  <a:rPr lang="en-US" sz="1400" dirty="0">
                    <a:solidFill>
                      <a:schemeClr val="accent4"/>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𝑐</m:t>
                            </m:r>
                          </m:e>
                          <m:sub>
                            <m:r>
                              <m:rPr>
                                <m:sty m:val="p"/>
                              </m:rPr>
                              <a:rPr lang="en-US" sz="1400" b="0" i="0" smtClean="0">
                                <a:solidFill>
                                  <a:schemeClr val="accent4"/>
                                </a:solidFill>
                                <a:latin typeface="Cambria Math" panose="02040503050406030204" pitchFamily="18" charset="0"/>
                              </a:rPr>
                              <m:t>PP</m:t>
                            </m:r>
                          </m:sub>
                        </m:sSub>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pick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chemeClr val="accent4"/>
                    </a:solidFill>
                    <a:latin typeface="Montserrat" pitchFamily="2" charset="77"/>
                  </a:rPr>
                  <a:t>2.</a:t>
                </a:r>
                <a:r>
                  <a:rPr lang="zh-CN" altLang="en-US" sz="1400" b="0" i="0" dirty="0">
                    <a:solidFill>
                      <a:schemeClr val="accent4"/>
                    </a:solidFill>
                    <a:latin typeface="Montserrat" pitchFamily="2" charset="77"/>
                  </a:rPr>
                  <a:t> </a:t>
                </a:r>
                <a:r>
                  <a:rPr lang="en-US" sz="1400" b="0" i="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endParaRPr lang="en-US" sz="1400" b="0" i="0" dirty="0">
                  <a:solidFill>
                    <a:schemeClr val="accent4"/>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chemeClr val="accent4"/>
                    </a:solidFill>
                    <a:latin typeface="Montserrat" pitchFamily="2" charset="77"/>
                  </a:rPr>
                  <a:t>1.</a:t>
                </a:r>
                <a:r>
                  <a:rPr lang="zh-CN" altLang="en-US" sz="1400" b="0" i="0" dirty="0">
                    <a:solidFill>
                      <a:schemeClr val="accent4"/>
                    </a:solidFill>
                    <a:latin typeface="Montserrat" pitchFamily="2" charset="77"/>
                  </a:rPr>
                  <a:t> </a:t>
                </a:r>
                <a:r>
                  <a:rPr lang="en-US" altLang="zh-CN" sz="140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r>
                  <a:rPr lang="en-US" sz="1400" b="0" i="0" dirty="0">
                    <a:solidFill>
                      <a:schemeClr val="accent4"/>
                    </a:solidFill>
                    <a:latin typeface="Montserrat" pitchFamily="2" charset="77"/>
                  </a:rPr>
                  <a:t> until outputting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𝐴</m:t>
                        </m:r>
                      </m:sub>
                    </m:sSub>
                  </m:oMath>
                </a14:m>
                <a:endParaRPr lang="en-US" sz="1400" b="0" i="0" dirty="0">
                  <a:solidFill>
                    <a:schemeClr val="accent4"/>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latin typeface="Montserrat" pitchFamily="2" charset="77"/>
              </a:rPr>
              <a:t>…</a:t>
            </a:r>
          </a:p>
        </p:txBody>
      </p:sp>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chemeClr val="accent4"/>
                    </a:solidFill>
                    <a:latin typeface="Montserrat" pitchFamily="2" charset="77"/>
                  </a:rPr>
                  <a:t>1.</a:t>
                </a:r>
                <a:r>
                  <a:rPr lang="zh-CN" altLang="en-US" sz="1400" b="0" i="0" dirty="0">
                    <a:solidFill>
                      <a:schemeClr val="accent4"/>
                    </a:solidFill>
                    <a:latin typeface="Montserrat" pitchFamily="2" charset="77"/>
                  </a:rPr>
                  <a:t> </a:t>
                </a:r>
                <a:r>
                  <a:rPr lang="en-US" altLang="zh-CN" sz="140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r>
                  <a:rPr lang="en-US" sz="1400" b="0" i="0" dirty="0">
                    <a:solidFill>
                      <a:schemeClr val="accent4"/>
                    </a:solidFill>
                    <a:latin typeface="Montserrat" pitchFamily="2" charset="77"/>
                  </a:rPr>
                  <a:t> until outputting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𝐵</m:t>
                        </m:r>
                      </m:sub>
                    </m:sSub>
                  </m:oMath>
                </a14:m>
                <a:endParaRPr lang="en-US" sz="1400" b="0" i="0" dirty="0">
                  <a:solidFill>
                    <a:schemeClr val="accent4"/>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chemeClr val="accent4"/>
                    </a:solidFill>
                    <a:latin typeface="Montserrat" pitchFamily="2" charset="77"/>
                  </a:rPr>
                  <a:t>3.</a:t>
                </a:r>
                <a:r>
                  <a:rPr lang="en-US" sz="1400" b="0" dirty="0">
                    <a:solidFill>
                      <a:schemeClr val="accent4"/>
                    </a:solidFill>
                  </a:rPr>
                  <a:t>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𝑐</m:t>
                        </m:r>
                      </m:e>
                      <m:sub>
                        <m:r>
                          <m:rPr>
                            <m:sty m:val="p"/>
                          </m:rPr>
                          <a:rPr lang="en-US" sz="1400" b="0" i="0" smtClean="0">
                            <a:solidFill>
                              <a:schemeClr val="accent4"/>
                            </a:solidFill>
                            <a:latin typeface="Cambria Math" panose="02040503050406030204" pitchFamily="18" charset="0"/>
                          </a:rPr>
                          <m:t>PP</m:t>
                        </m:r>
                      </m:sub>
                    </m:sSub>
                    <m:r>
                      <a:rPr lang="en-US" sz="1400" b="0" i="1" smtClean="0">
                        <a:solidFill>
                          <a:schemeClr val="accent4"/>
                        </a:solidFill>
                        <a:latin typeface="Cambria Math" panose="02040503050406030204" pitchFamily="18" charset="0"/>
                      </a:rPr>
                      <m:t>←</m:t>
                    </m:r>
                    <m:r>
                      <m:rPr>
                        <m:sty m:val="p"/>
                      </m:rPr>
                      <a:rPr lang="en-US" sz="1400" b="0" i="0" smtClean="0">
                        <a:solidFill>
                          <a:schemeClr val="accent4"/>
                        </a:solidFill>
                        <a:latin typeface="Cambria Math" panose="02040503050406030204" pitchFamily="18" charset="0"/>
                      </a:rPr>
                      <m:t>Enc</m:t>
                    </m:r>
                    <m:r>
                      <a:rPr lang="en-US" sz="1400" b="0" i="1" smtClean="0">
                        <a:solidFill>
                          <a:schemeClr val="accent4"/>
                        </a:solidFill>
                        <a:latin typeface="Cambria Math" panose="02040503050406030204" pitchFamily="18" charset="0"/>
                      </a:rPr>
                      <m:t>(</m:t>
                    </m:r>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𝐴</m:t>
                        </m:r>
                      </m:sub>
                    </m:sSub>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𝑛</m:t>
                    </m:r>
                    <m:r>
                      <a:rPr lang="en-US" sz="1400" b="0" i="1" smtClean="0">
                        <a:solidFill>
                          <a:schemeClr val="accent4"/>
                        </a:solidFill>
                        <a:latin typeface="Cambria Math" panose="02040503050406030204" pitchFamily="18" charset="0"/>
                      </a:rPr>
                      <m:t>,</m:t>
                    </m:r>
                    <m:sSubSup>
                      <m:sSubSupPr>
                        <m:ctrlPr>
                          <a:rPr lang="en-US" sz="1400" b="0" i="1" smtClean="0">
                            <a:solidFill>
                              <a:schemeClr val="accent4"/>
                            </a:solidFill>
                            <a:latin typeface="Cambria Math" panose="02040503050406030204" pitchFamily="18" charset="0"/>
                          </a:rPr>
                        </m:ctrlPr>
                      </m:sSubSupPr>
                      <m:e>
                        <m:r>
                          <a:rPr lang="en-US" sz="1400" b="0" i="1" smtClean="0">
                            <a:solidFill>
                              <a:schemeClr val="accent4"/>
                            </a:solidFill>
                            <a:latin typeface="Cambria Math" panose="02040503050406030204" pitchFamily="18" charset="0"/>
                          </a:rPr>
                          <m:t>𝑚</m:t>
                        </m:r>
                      </m:e>
                      <m:sub>
                        <m:r>
                          <m:rPr>
                            <m:sty m:val="p"/>
                          </m:rPr>
                          <a:rPr lang="en-US" sz="1400" b="0" i="0" smtClean="0">
                            <a:solidFill>
                              <a:schemeClr val="accent4"/>
                            </a:solidFill>
                            <a:latin typeface="Cambria Math" panose="02040503050406030204" pitchFamily="18" charset="0"/>
                          </a:rPr>
                          <m:t>SignUp</m:t>
                        </m:r>
                      </m:sub>
                      <m:sup>
                        <m:r>
                          <a:rPr lang="en-US" sz="1400" b="0" i="1" smtClean="0">
                            <a:solidFill>
                              <a:schemeClr val="accent4"/>
                            </a:solidFill>
                            <a:latin typeface="Cambria Math" panose="02040503050406030204" pitchFamily="18" charset="0"/>
                          </a:rPr>
                          <m:t>𝐴</m:t>
                        </m:r>
                      </m:sup>
                    </m:sSubSup>
                    <m:r>
                      <a:rPr lang="en-US" sz="1400" b="0" i="1" smtClean="0">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b="0" i="1" smtClean="0">
                            <a:solidFill>
                              <a:schemeClr val="accent4"/>
                            </a:solidFill>
                            <a:latin typeface="Cambria Math" panose="02040503050406030204" pitchFamily="18" charset="0"/>
                          </a:rPr>
                          <m:t>𝐵</m:t>
                        </m:r>
                      </m:sup>
                    </m:sSubSup>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𝑐</m:t>
                    </m:r>
                    <m:r>
                      <a:rPr lang="en-US" sz="1400" b="0" i="1" smtClean="0">
                        <a:solidFill>
                          <a:schemeClr val="accent4"/>
                        </a:solidFill>
                        <a:latin typeface="Cambria Math" panose="02040503050406030204" pitchFamily="18" charset="0"/>
                      </a:rPr>
                      <m:t>)</m:t>
                    </m:r>
                  </m:oMath>
                </a14:m>
                <a:r>
                  <a:rPr lang="zh-CN" altLang="en-US" sz="1400" dirty="0">
                    <a:solidFill>
                      <a:schemeClr val="accent4"/>
                    </a:solidFill>
                    <a:latin typeface="Montserrat" pitchFamily="2" charset="77"/>
                  </a:rPr>
                  <a:t> </a:t>
                </a:r>
                <a:endParaRPr lang="en-US" sz="1400" dirty="0">
                  <a:solidFill>
                    <a:schemeClr val="accent4"/>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latin typeface="Montserrat" pitchFamily="2" charset="77"/>
                  </a:rPr>
                  <a:t>2. </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b="0" i="0" smtClean="0">
                        <a:latin typeface="Cambria Math" panose="02040503050406030204" pitchFamily="18" charset="0"/>
                      </a:rPr>
                      <m:t>Dec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b="0" i="1" smtClean="0">
                        <a:latin typeface="Cambria Math" panose="02040503050406030204" pitchFamily="18" charset="0"/>
                      </a:rPr>
                      <m:t>,</m:t>
                    </m:r>
                    <m:sSub>
                      <m:sSubPr>
                        <m:ctrlPr>
                          <a:rPr lang="en-US" sz="1400" i="1" smtClean="0">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𝑐</m:t>
                        </m:r>
                      </m:e>
                      <m:sub>
                        <m:r>
                          <m:rPr>
                            <m:sty m:val="p"/>
                          </m:rPr>
                          <a:rPr lang="en-US" sz="1400">
                            <a:solidFill>
                              <a:schemeClr val="accent4"/>
                            </a:solidFill>
                            <a:latin typeface="Cambria Math" panose="02040503050406030204" pitchFamily="18" charset="0"/>
                          </a:rPr>
                          <m:t>PP</m:t>
                        </m:r>
                      </m:sub>
                    </m:sSub>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chemeClr val="accent4"/>
                    </a:solidFill>
                    <a:latin typeface="Montserrat" pitchFamily="2" charset="77"/>
                  </a:rPr>
                  <a:t>2.</a:t>
                </a:r>
                <a14:m>
                  <m:oMath xmlns:m="http://schemas.openxmlformats.org/officeDocument/2006/math">
                    <m:sSub>
                      <m:sSubPr>
                        <m:ctrlPr>
                          <a:rPr lang="en-US" sz="1400" i="1">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𝑐</m:t>
                        </m:r>
                      </m:e>
                      <m:sub>
                        <m:r>
                          <m:rPr>
                            <m:sty m:val="p"/>
                          </m:rPr>
                          <a:rPr lang="en-US" sz="1400">
                            <a:solidFill>
                              <a:schemeClr val="accent4"/>
                            </a:solidFill>
                            <a:latin typeface="Cambria Math" panose="02040503050406030204" pitchFamily="18" charset="0"/>
                          </a:rPr>
                          <m:t>PP</m:t>
                        </m:r>
                      </m:sub>
                    </m:sSub>
                    <m:r>
                      <a:rPr lang="en-US" sz="1400" i="1">
                        <a:solidFill>
                          <a:schemeClr val="accent4"/>
                        </a:solidFill>
                        <a:latin typeface="Cambria Math" panose="02040503050406030204" pitchFamily="18" charset="0"/>
                      </a:rPr>
                      <m:t>←</m:t>
                    </m:r>
                    <m:r>
                      <m:rPr>
                        <m:sty m:val="p"/>
                      </m:rPr>
                      <a:rPr lang="en-US" sz="1400">
                        <a:solidFill>
                          <a:schemeClr val="accent4"/>
                        </a:solidFill>
                        <a:latin typeface="Cambria Math" panose="02040503050406030204" pitchFamily="18" charset="0"/>
                      </a:rPr>
                      <m:t>Enc</m:t>
                    </m:r>
                    <m:r>
                      <a:rPr lang="en-US" sz="1400" i="1">
                        <a:solidFill>
                          <a:schemeClr val="accent4"/>
                        </a:solidFill>
                        <a:latin typeface="Cambria Math" panose="02040503050406030204" pitchFamily="18" charset="0"/>
                      </a:rPr>
                      <m:t>(</m:t>
                    </m:r>
                    <m:sSub>
                      <m:sSubPr>
                        <m:ctrlPr>
                          <a:rPr lang="en-US" sz="1400" i="1">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𝑘</m:t>
                        </m:r>
                      </m:e>
                      <m:sub>
                        <m:r>
                          <a:rPr lang="en-US" sz="1400" i="1">
                            <a:solidFill>
                              <a:schemeClr val="accent4"/>
                            </a:solidFill>
                            <a:latin typeface="Cambria Math" panose="02040503050406030204" pitchFamily="18" charset="0"/>
                          </a:rPr>
                          <m:t>𝐴</m:t>
                        </m:r>
                      </m:sub>
                    </m:sSub>
                    <m:r>
                      <a:rPr lang="en-US" sz="1400" i="1">
                        <a:solidFill>
                          <a:schemeClr val="accent4"/>
                        </a:solidFill>
                        <a:latin typeface="Cambria Math" panose="02040503050406030204" pitchFamily="18" charset="0"/>
                      </a:rPr>
                      <m:t>,</m:t>
                    </m:r>
                    <m:r>
                      <a:rPr lang="en-US" sz="1400" i="1">
                        <a:solidFill>
                          <a:schemeClr val="accent4"/>
                        </a:solidFill>
                        <a:latin typeface="Cambria Math" panose="02040503050406030204" pitchFamily="18" charset="0"/>
                      </a:rPr>
                      <m:t>𝑛</m:t>
                    </m:r>
                    <m:r>
                      <a:rPr lang="en-US" sz="1400" i="1">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𝐴</m:t>
                        </m:r>
                      </m:sup>
                    </m:sSubSup>
                    <m:r>
                      <a:rPr lang="en-US" sz="1400" i="1">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𝐵</m:t>
                        </m:r>
                      </m:sup>
                    </m:sSubSup>
                    <m:r>
                      <a:rPr lang="en-US" sz="1400" i="1">
                        <a:solidFill>
                          <a:schemeClr val="accent4"/>
                        </a:solidFill>
                        <a:latin typeface="Cambria Math" panose="02040503050406030204" pitchFamily="18" charset="0"/>
                      </a:rPr>
                      <m:t>,</m:t>
                    </m:r>
                    <m:r>
                      <a:rPr lang="en-US" sz="1400" i="1">
                        <a:solidFill>
                          <a:schemeClr val="accent4"/>
                        </a:solidFill>
                        <a:latin typeface="Cambria Math" panose="02040503050406030204" pitchFamily="18" charset="0"/>
                      </a:rPr>
                      <m:t>𝑐</m:t>
                    </m:r>
                    <m:r>
                      <a:rPr lang="en-US" sz="1400" i="1">
                        <a:solidFill>
                          <a:schemeClr val="accent4"/>
                        </a:solidFill>
                        <a:latin typeface="Cambria Math" panose="02040503050406030204" pitchFamily="18" charset="0"/>
                      </a:rPr>
                      <m:t>)</m:t>
                    </m:r>
                  </m:oMath>
                </a14:m>
                <a:endParaRPr lang="en-US" sz="1400" dirty="0">
                  <a:solidFill>
                    <a:schemeClr val="accent4"/>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latin typeface="Montserrat" pitchFamily="2" charset="77"/>
                  </a:rPr>
                  <a:t>1.</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a:latin typeface="Cambria Math" panose="02040503050406030204" pitchFamily="18" charset="0"/>
                      </a:rPr>
                      <m:t>Dec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𝐴</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𝑚</m:t>
                        </m:r>
                      </m:e>
                      <m:sub>
                        <m:r>
                          <m:rPr>
                            <m:sty m:val="p"/>
                          </m:rPr>
                          <a:rPr lang="en-US" sz="1400">
                            <a:latin typeface="Cambria Math" panose="02040503050406030204" pitchFamily="18" charset="0"/>
                          </a:rPr>
                          <m:t>SignUp</m:t>
                        </m:r>
                      </m:sub>
                      <m:sup>
                        <m:r>
                          <a:rPr lang="en-US" sz="1400" i="1">
                            <a:latin typeface="Cambria Math" panose="02040503050406030204" pitchFamily="18" charset="0"/>
                          </a:rPr>
                          <m:t>𝐵</m:t>
                        </m:r>
                      </m:sup>
                    </m:sSubSup>
                    <m:r>
                      <a:rPr lang="en-US" sz="1400" i="1">
                        <a:latin typeface="Cambria Math" panose="02040503050406030204" pitchFamily="18" charset="0"/>
                      </a:rPr>
                      <m:t>,</m:t>
                    </m:r>
                    <m:sSub>
                      <m:sSubPr>
                        <m:ctrlPr>
                          <a:rPr lang="en-US" sz="1400" i="1" smtClean="0">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𝑐</m:t>
                        </m:r>
                      </m:e>
                      <m:sub>
                        <m:r>
                          <m:rPr>
                            <m:sty m:val="p"/>
                          </m:rPr>
                          <a:rPr lang="en-US" sz="1400">
                            <a:solidFill>
                              <a:schemeClr val="accent4"/>
                            </a:solidFill>
                            <a:latin typeface="Cambria Math" panose="02040503050406030204" pitchFamily="18" charset="0"/>
                          </a:rPr>
                          <m:t>PP</m:t>
                        </m:r>
                      </m:sub>
                    </m:sSub>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6" name="Rectangle 5">
            <a:extLst>
              <a:ext uri="{FF2B5EF4-FFF2-40B4-BE49-F238E27FC236}">
                <a16:creationId xmlns:a16="http://schemas.microsoft.com/office/drawing/2014/main" id="{8A7FE2F1-14FD-F16C-B208-E91A30A8B019}"/>
              </a:ext>
            </a:extLst>
          </p:cNvPr>
          <p:cNvSpPr/>
          <p:nvPr/>
        </p:nvSpPr>
        <p:spPr>
          <a:xfrm>
            <a:off x="6059266" y="593346"/>
            <a:ext cx="5947919" cy="2162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9" name="Picture 4" descr="American Friends of Tel Aviv University - YouTube">
            <a:extLst>
              <a:ext uri="{FF2B5EF4-FFF2-40B4-BE49-F238E27FC236}">
                <a16:creationId xmlns:a16="http://schemas.microsoft.com/office/drawing/2014/main" id="{30D9C06F-930A-C4AD-ECD1-696647B4607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9970087" cy="540000"/>
          </a:xfrm>
        </p:spPr>
        <p:txBody>
          <a:bodyPr>
            <a:normAutofit/>
          </a:bodyPr>
          <a:lstStyle/>
          <a:p>
            <a:r>
              <a:rPr lang="en-US" dirty="0"/>
              <a:t>Security Intuition: Participant leaks no Information </a:t>
            </a:r>
          </a:p>
        </p:txBody>
      </p:sp>
      <p:pic>
        <p:nvPicPr>
          <p:cNvPr id="5" name="Picture 4">
            <a:extLst>
              <a:ext uri="{FF2B5EF4-FFF2-40B4-BE49-F238E27FC236}">
                <a16:creationId xmlns:a16="http://schemas.microsoft.com/office/drawing/2014/main" id="{9CC8E173-9F57-8591-B719-4BE880421689}"/>
              </a:ext>
            </a:extLst>
          </p:cNvPr>
          <p:cNvPicPr>
            <a:picLocks noChangeAspect="1"/>
          </p:cNvPicPr>
          <p:nvPr/>
        </p:nvPicPr>
        <p:blipFill>
          <a:blip r:embed="rId28"/>
          <a:stretch>
            <a:fillRect/>
          </a:stretch>
        </p:blipFill>
        <p:spPr>
          <a:xfrm>
            <a:off x="7493419" y="823669"/>
            <a:ext cx="3560255" cy="1858498"/>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209869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48039-E706-0E26-782B-75963E042B45}"/>
              </a:ext>
            </a:extLst>
          </p:cNvPr>
          <p:cNvSpPr>
            <a:spLocks noGrp="1"/>
          </p:cNvSpPr>
          <p:nvPr>
            <p:ph type="sldNum" sz="quarter" idx="11"/>
          </p:nvPr>
        </p:nvSpPr>
        <p:spPr/>
        <p:txBody>
          <a:bodyPr/>
          <a:lstStyle/>
          <a:p>
            <a:fld id="{52689698-0BB7-BE4D-A8C0-0C9B085F3959}" type="slidenum">
              <a:rPr lang="de-DE" smtClean="0"/>
              <a:pPr/>
              <a:t>79</a:t>
            </a:fld>
            <a:endParaRPr lang="de-DE" dirty="0"/>
          </a:p>
        </p:txBody>
      </p:sp>
      <p:pic>
        <p:nvPicPr>
          <p:cNvPr id="10" name="Graphic 9" descr="Male profile outline">
            <a:extLst>
              <a:ext uri="{FF2B5EF4-FFF2-40B4-BE49-F238E27FC236}">
                <a16:creationId xmlns:a16="http://schemas.microsoft.com/office/drawing/2014/main" id="{919965C7-6002-9A2F-C52F-6F40DB63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776" y="741440"/>
            <a:ext cx="758027" cy="758027"/>
          </a:xfrm>
          <a:prstGeom prst="rect">
            <a:avLst/>
          </a:prstGeom>
        </p:spPr>
      </p:pic>
      <p:sp>
        <p:nvSpPr>
          <p:cNvPr id="18" name="TextBox 17">
            <a:extLst>
              <a:ext uri="{FF2B5EF4-FFF2-40B4-BE49-F238E27FC236}">
                <a16:creationId xmlns:a16="http://schemas.microsoft.com/office/drawing/2014/main" id="{69E695DD-1DCC-7BCB-FA6B-9135B74E3E78}"/>
              </a:ext>
            </a:extLst>
          </p:cNvPr>
          <p:cNvSpPr txBox="1"/>
          <p:nvPr/>
        </p:nvSpPr>
        <p:spPr>
          <a:xfrm>
            <a:off x="791180" y="1646390"/>
            <a:ext cx="917239" cy="307777"/>
          </a:xfrm>
          <a:prstGeom prst="rect">
            <a:avLst/>
          </a:prstGeom>
          <a:noFill/>
        </p:spPr>
        <p:txBody>
          <a:bodyPr wrap="none" rtlCol="0">
            <a:spAutoFit/>
          </a:bodyPr>
          <a:lstStyle/>
          <a:p>
            <a:pPr algn="ctr"/>
            <a:r>
              <a:rPr lang="en-US" sz="1400" b="1" i="0" dirty="0">
                <a:latin typeface="Montserrat" pitchFamily="2" charset="77"/>
              </a:rPr>
              <a:t>Sign Up</a:t>
            </a:r>
          </a:p>
        </p:txBody>
      </p:sp>
      <p:sp>
        <p:nvSpPr>
          <p:cNvPr id="19" name="TextBox 18">
            <a:extLst>
              <a:ext uri="{FF2B5EF4-FFF2-40B4-BE49-F238E27FC236}">
                <a16:creationId xmlns:a16="http://schemas.microsoft.com/office/drawing/2014/main" id="{F9E9A7F9-2D47-B7BB-A514-B3F39E76FB9A}"/>
              </a:ext>
            </a:extLst>
          </p:cNvPr>
          <p:cNvSpPr txBox="1"/>
          <p:nvPr/>
        </p:nvSpPr>
        <p:spPr>
          <a:xfrm>
            <a:off x="3071228" y="1640319"/>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21" name="Group 20">
            <a:extLst>
              <a:ext uri="{FF2B5EF4-FFF2-40B4-BE49-F238E27FC236}">
                <a16:creationId xmlns:a16="http://schemas.microsoft.com/office/drawing/2014/main" id="{DB7ABB65-83AF-8F62-D322-04F42FD0364B}"/>
              </a:ext>
            </a:extLst>
          </p:cNvPr>
          <p:cNvGrpSpPr/>
          <p:nvPr/>
        </p:nvGrpSpPr>
        <p:grpSpPr>
          <a:xfrm>
            <a:off x="3429397" y="602941"/>
            <a:ext cx="732826" cy="998640"/>
            <a:chOff x="3314821" y="2286268"/>
            <a:chExt cx="732826" cy="998640"/>
          </a:xfrm>
        </p:grpSpPr>
        <p:pic>
          <p:nvPicPr>
            <p:cNvPr id="14" name="Graphic 13" descr="Crown outline">
              <a:extLst>
                <a:ext uri="{FF2B5EF4-FFF2-40B4-BE49-F238E27FC236}">
                  <a16:creationId xmlns:a16="http://schemas.microsoft.com/office/drawing/2014/main" id="{A1B2156F-4926-5B49-3DF4-2751DDD9F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20" name="Graphic 19" descr="Female Profile outline">
              <a:extLst>
                <a:ext uri="{FF2B5EF4-FFF2-40B4-BE49-F238E27FC236}">
                  <a16:creationId xmlns:a16="http://schemas.microsoft.com/office/drawing/2014/main" id="{DE00A5C1-F0C1-5006-C9B6-73C35DC3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sp>
        <p:nvSpPr>
          <p:cNvPr id="27" name="TextBox 26">
            <a:extLst>
              <a:ext uri="{FF2B5EF4-FFF2-40B4-BE49-F238E27FC236}">
                <a16:creationId xmlns:a16="http://schemas.microsoft.com/office/drawing/2014/main" id="{DF125CAC-B9FB-8946-E444-6C3504B053D0}"/>
              </a:ext>
            </a:extLst>
          </p:cNvPr>
          <p:cNvSpPr txBox="1"/>
          <p:nvPr/>
        </p:nvSpPr>
        <p:spPr>
          <a:xfrm>
            <a:off x="720648" y="2160445"/>
            <a:ext cx="1058303" cy="523220"/>
          </a:xfrm>
          <a:prstGeom prst="rect">
            <a:avLst/>
          </a:prstGeom>
          <a:noFill/>
        </p:spPr>
        <p:txBody>
          <a:bodyPr wrap="none" rtlCol="0">
            <a:spAutoFit/>
          </a:bodyPr>
          <a:lstStyle/>
          <a:p>
            <a:pPr algn="ctr"/>
            <a:r>
              <a:rPr lang="en-US" sz="1400" b="1" i="0" dirty="0">
                <a:latin typeface="Montserrat" pitchFamily="2" charset="77"/>
              </a:rPr>
              <a:t>Group</a:t>
            </a:r>
          </a:p>
          <a:p>
            <a:pPr algn="ctr"/>
            <a:r>
              <a:rPr lang="en-US" sz="1400" b="1" dirty="0">
                <a:latin typeface="Montserrat" pitchFamily="2" charset="77"/>
              </a:rPr>
              <a:t>Schedule</a:t>
            </a:r>
            <a:endParaRPr lang="en-US" sz="1400" b="1" i="0" dirty="0">
              <a:latin typeface="Montserrat" pitchFamily="2" charset="77"/>
            </a:endParaRPr>
          </a:p>
        </p:txBody>
      </p:sp>
      <p:grpSp>
        <p:nvGrpSpPr>
          <p:cNvPr id="35" name="Group 34">
            <a:extLst>
              <a:ext uri="{FF2B5EF4-FFF2-40B4-BE49-F238E27FC236}">
                <a16:creationId xmlns:a16="http://schemas.microsoft.com/office/drawing/2014/main" id="{4CFEA827-40FD-81EB-9D30-624C442A71F8}"/>
              </a:ext>
            </a:extLst>
          </p:cNvPr>
          <p:cNvGrpSpPr/>
          <p:nvPr/>
        </p:nvGrpSpPr>
        <p:grpSpPr>
          <a:xfrm>
            <a:off x="3911140" y="2323779"/>
            <a:ext cx="4369718" cy="307777"/>
            <a:chOff x="4162223" y="2617834"/>
            <a:chExt cx="1271014" cy="307777"/>
          </a:xfrm>
        </p:grpSpPr>
        <p:cxnSp>
          <p:nvCxnSpPr>
            <p:cNvPr id="36" name="Straight Arrow Connector 35">
              <a:extLst>
                <a:ext uri="{FF2B5EF4-FFF2-40B4-BE49-F238E27FC236}">
                  <a16:creationId xmlns:a16="http://schemas.microsoft.com/office/drawing/2014/main" id="{BE2AB95F-8C5B-5996-B455-A704B4322F14}"/>
                </a:ext>
              </a:extLst>
            </p:cNvPr>
            <p:cNvCxnSpPr/>
            <p:nvPr/>
          </p:nvCxnSpPr>
          <p:spPr>
            <a:xfrm>
              <a:off x="4162223" y="2924774"/>
              <a:ext cx="1271014"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A176EA-F0AC-B9A8-A7F6-B12F5E4628C4}"/>
                    </a:ext>
                  </a:extLst>
                </p:cNvPr>
                <p:cNvSpPr txBox="1"/>
                <p:nvPr/>
              </p:nvSpPr>
              <p:spPr>
                <a:xfrm>
                  <a:off x="4355021" y="2617834"/>
                  <a:ext cx="885418" cy="307777"/>
                </a:xfrm>
                <a:prstGeom prst="rect">
                  <a:avLst/>
                </a:prstGeom>
                <a:noFill/>
              </p:spPr>
              <p:txBody>
                <a:bodyPr wrap="square">
                  <a:spAutoFit/>
                </a:bodyPr>
                <a:lstStyle/>
                <a:p>
                  <a:pPr algn="ctr"/>
                  <a14:m>
                    <m:oMath xmlns:m="http://schemas.openxmlformats.org/officeDocument/2006/math">
                      <m:r>
                        <a:rPr lang="en-US" sz="1400" b="0" i="1" smtClean="0">
                          <a:latin typeface="Cambria Math" panose="02040503050406030204" pitchFamily="18" charset="0"/>
                        </a:rPr>
                        <m:t>𝑝𝑤</m:t>
                      </m:r>
                    </m:oMath>
                  </a14:m>
                  <a:r>
                    <a:rPr lang="en-US" sz="1400" dirty="0"/>
                    <a:t> (out-of-band)</a:t>
                  </a:r>
                </a:p>
              </p:txBody>
            </p:sp>
          </mc:Choice>
          <mc:Fallback xmlns="">
            <p:sp>
              <p:nvSpPr>
                <p:cNvPr id="37" name="TextBox 36">
                  <a:extLst>
                    <a:ext uri="{FF2B5EF4-FFF2-40B4-BE49-F238E27FC236}">
                      <a16:creationId xmlns:a16="http://schemas.microsoft.com/office/drawing/2014/main" id="{EBA176EA-F0AC-B9A8-A7F6-B12F5E4628C4}"/>
                    </a:ext>
                  </a:extLst>
                </p:cNvPr>
                <p:cNvSpPr txBox="1">
                  <a:spLocks noRot="1" noChangeAspect="1" noMove="1" noResize="1" noEditPoints="1" noAdjustHandles="1" noChangeArrowheads="1" noChangeShapeType="1" noTextEdit="1"/>
                </p:cNvSpPr>
                <p:nvPr/>
              </p:nvSpPr>
              <p:spPr>
                <a:xfrm>
                  <a:off x="4355021" y="2617834"/>
                  <a:ext cx="885418" cy="307777"/>
                </a:xfrm>
                <a:prstGeom prst="rect">
                  <a:avLst/>
                </a:prstGeom>
                <a:blipFill>
                  <a:blip r:embed="rId9"/>
                  <a:stretch>
                    <a:fillRect t="-3846" b="-19231"/>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58D7A5A9-D969-B409-9DBA-C260CC4E93F0}"/>
              </a:ext>
            </a:extLst>
          </p:cNvPr>
          <p:cNvSpPr txBox="1"/>
          <p:nvPr/>
        </p:nvSpPr>
        <p:spPr>
          <a:xfrm>
            <a:off x="763127" y="3033194"/>
            <a:ext cx="973344" cy="307777"/>
          </a:xfrm>
          <a:prstGeom prst="rect">
            <a:avLst/>
          </a:prstGeom>
          <a:noFill/>
        </p:spPr>
        <p:txBody>
          <a:bodyPr wrap="none" rtlCol="0">
            <a:spAutoFit/>
          </a:bodyPr>
          <a:lstStyle/>
          <a:p>
            <a:pPr algn="ctr"/>
            <a:r>
              <a:rPr lang="en-US" sz="1400" b="1" i="0" dirty="0">
                <a:latin typeface="Montserrat" pitchFamily="2" charset="77"/>
              </a:rPr>
              <a:t>Register</a:t>
            </a:r>
          </a:p>
        </p:txBody>
      </p:sp>
      <p:sp>
        <p:nvSpPr>
          <p:cNvPr id="41" name="TextBox 40">
            <a:extLst>
              <a:ext uri="{FF2B5EF4-FFF2-40B4-BE49-F238E27FC236}">
                <a16:creationId xmlns:a16="http://schemas.microsoft.com/office/drawing/2014/main" id="{AD3F15F0-E770-788A-75D1-B18B71D075E4}"/>
              </a:ext>
            </a:extLst>
          </p:cNvPr>
          <p:cNvSpPr txBox="1"/>
          <p:nvPr/>
        </p:nvSpPr>
        <p:spPr>
          <a:xfrm>
            <a:off x="3071228" y="2823749"/>
            <a:ext cx="33295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B2C405-22B4-1B71-5822-4770BC6B1532}"/>
                  </a:ext>
                </a:extLst>
              </p:cNvPr>
              <p:cNvSpPr txBox="1"/>
              <p:nvPr/>
            </p:nvSpPr>
            <p:spPr>
              <a:xfrm>
                <a:off x="8729957" y="2380476"/>
                <a:ext cx="2575191" cy="307777"/>
              </a:xfrm>
              <a:prstGeom prst="rect">
                <a:avLst/>
              </a:prstGeom>
              <a:noFill/>
            </p:spPr>
            <p:txBody>
              <a:bodyPr wrap="square" rtlCol="0">
                <a:spAutoFit/>
              </a:bodyPr>
              <a:lstStyle/>
              <a:p>
                <a:pPr algn="r"/>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receive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49" name="TextBox 48">
                <a:extLst>
                  <a:ext uri="{FF2B5EF4-FFF2-40B4-BE49-F238E27FC236}">
                    <a16:creationId xmlns:a16="http://schemas.microsoft.com/office/drawing/2014/main" id="{D4B2C405-22B4-1B71-5822-4770BC6B1532}"/>
                  </a:ext>
                </a:extLst>
              </p:cNvPr>
              <p:cNvSpPr txBox="1">
                <a:spLocks noRot="1" noChangeAspect="1" noMove="1" noResize="1" noEditPoints="1" noAdjustHandles="1" noChangeArrowheads="1" noChangeShapeType="1" noTextEdit="1"/>
              </p:cNvSpPr>
              <p:nvPr/>
            </p:nvSpPr>
            <p:spPr>
              <a:xfrm>
                <a:off x="8729957" y="2380476"/>
                <a:ext cx="2575191" cy="307777"/>
              </a:xfrm>
              <a:prstGeom prst="rect">
                <a:avLst/>
              </a:prstGeom>
              <a:blipFill>
                <a:blip r:embed="rId10"/>
                <a:stretch>
                  <a:fillRect t="-4000" b="-20000"/>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97C961B-98FD-EF7F-44EE-EA07430ACABC}"/>
              </a:ext>
            </a:extLst>
          </p:cNvPr>
          <p:cNvSpPr txBox="1"/>
          <p:nvPr/>
        </p:nvSpPr>
        <p:spPr>
          <a:xfrm>
            <a:off x="6108600" y="2827323"/>
            <a:ext cx="3164947"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grpSp>
        <p:nvGrpSpPr>
          <p:cNvPr id="53" name="Group 52">
            <a:extLst>
              <a:ext uri="{FF2B5EF4-FFF2-40B4-BE49-F238E27FC236}">
                <a16:creationId xmlns:a16="http://schemas.microsoft.com/office/drawing/2014/main" id="{422630A1-3FCC-9238-29A4-1D596A01E8E8}"/>
              </a:ext>
            </a:extLst>
          </p:cNvPr>
          <p:cNvGrpSpPr/>
          <p:nvPr/>
        </p:nvGrpSpPr>
        <p:grpSpPr>
          <a:xfrm>
            <a:off x="6932868" y="3101522"/>
            <a:ext cx="1274035" cy="307777"/>
            <a:chOff x="4159202" y="2617834"/>
            <a:chExt cx="1274035" cy="307777"/>
          </a:xfrm>
        </p:grpSpPr>
        <p:cxnSp>
          <p:nvCxnSpPr>
            <p:cNvPr id="54" name="Straight Arrow Connector 53">
              <a:extLst>
                <a:ext uri="{FF2B5EF4-FFF2-40B4-BE49-F238E27FC236}">
                  <a16:creationId xmlns:a16="http://schemas.microsoft.com/office/drawing/2014/main" id="{E52B43BC-CFED-8692-7D0D-3F093635E5B3}"/>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6EBF6B5-637E-1D1B-9EB4-44BB60247941}"/>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55" name="TextBox 54">
                  <a:extLst>
                    <a:ext uri="{FF2B5EF4-FFF2-40B4-BE49-F238E27FC236}">
                      <a16:creationId xmlns:a16="http://schemas.microsoft.com/office/drawing/2014/main" id="{D6EBF6B5-637E-1D1B-9EB4-44BB60247941}"/>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1"/>
                  <a:stretch>
                    <a:fillRect/>
                  </a:stretch>
                </a:blipFill>
              </p:spPr>
              <p:txBody>
                <a:bodyPr/>
                <a:lstStyle/>
                <a:p>
                  <a:r>
                    <a:rPr lang="en-US">
                      <a:noFill/>
                    </a:rPr>
                    <a:t> </a:t>
                  </a:r>
                </a:p>
              </p:txBody>
            </p:sp>
          </mc:Fallback>
        </mc:AlternateContent>
      </p:grpSp>
      <p:sp>
        <p:nvSpPr>
          <p:cNvPr id="57" name="TextBox 56">
            <a:extLst>
              <a:ext uri="{FF2B5EF4-FFF2-40B4-BE49-F238E27FC236}">
                <a16:creationId xmlns:a16="http://schemas.microsoft.com/office/drawing/2014/main" id="{06DE04F8-7019-D636-343B-1265713FAC5C}"/>
              </a:ext>
            </a:extLst>
          </p:cNvPr>
          <p:cNvSpPr txBox="1"/>
          <p:nvPr/>
        </p:nvSpPr>
        <p:spPr>
          <a:xfrm>
            <a:off x="633284" y="4165790"/>
            <a:ext cx="1233030" cy="523220"/>
          </a:xfrm>
          <a:prstGeom prst="rect">
            <a:avLst/>
          </a:prstGeom>
          <a:noFill/>
        </p:spPr>
        <p:txBody>
          <a:bodyPr wrap="none" rtlCol="0">
            <a:spAutoFit/>
          </a:bodyPr>
          <a:lstStyle/>
          <a:p>
            <a:pPr algn="ctr"/>
            <a:r>
              <a:rPr lang="en-US" sz="1400" b="1" i="0" dirty="0">
                <a:latin typeface="Montserrat" pitchFamily="2" charset="77"/>
              </a:rPr>
              <a:t>Participant</a:t>
            </a:r>
          </a:p>
          <a:p>
            <a:pPr algn="ctr"/>
            <a:r>
              <a:rPr lang="en-US" sz="1400" b="1" dirty="0">
                <a:latin typeface="Montserrat" pitchFamily="2" charset="77"/>
              </a:rPr>
              <a:t>Join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94EF07-3E59-288E-8481-3B2322AA4C4D}"/>
                  </a:ext>
                </a:extLst>
              </p:cNvPr>
              <p:cNvSpPr txBox="1"/>
              <p:nvPr/>
            </p:nvSpPr>
            <p:spPr>
              <a:xfrm>
                <a:off x="3071228" y="4281134"/>
                <a:ext cx="3546550" cy="307777"/>
              </a:xfrm>
              <a:prstGeom prst="rect">
                <a:avLst/>
              </a:prstGeom>
              <a:noFill/>
            </p:spPr>
            <p:txBody>
              <a:bodyPr wrap="square" rtlCol="0">
                <a:spAutoFit/>
              </a:bodyPr>
              <a:lstStyle/>
              <a:p>
                <a:r>
                  <a:rPr lang="en-US" altLang="zh-CN" sz="1400" dirty="0">
                    <a:solidFill>
                      <a:schemeClr val="accent4"/>
                    </a:solidFill>
                    <a:latin typeface="Montserrat" pitchFamily="2" charset="77"/>
                  </a:rPr>
                  <a:t>2.</a:t>
                </a:r>
                <a:r>
                  <a:rPr lang="zh-CN" altLang="en-US" sz="1400" dirty="0">
                    <a:solidFill>
                      <a:schemeClr val="accent4"/>
                    </a:solidFill>
                    <a:latin typeface="Montserrat" pitchFamily="2" charset="77"/>
                  </a:rPr>
                  <a:t> </a:t>
                </a:r>
                <a:r>
                  <a:rPr lang="en-US" altLang="zh-CN" sz="1400" dirty="0">
                    <a:solidFill>
                      <a:schemeClr val="accent4"/>
                    </a:solidFill>
                    <a:latin typeface="Montserrat" pitchFamily="2" charset="77"/>
                  </a:rPr>
                  <a:t>Compute </a:t>
                </a:r>
                <a:r>
                  <a:rPr lang="en-US" sz="1400" dirty="0">
                    <a:solidFill>
                      <a:schemeClr val="accent4"/>
                    </a:solidFill>
                    <a:latin typeface="Montserrat" pitchFamily="2" charset="77"/>
                  </a:rPr>
                  <a:t>original output </a:t>
                </a:r>
                <a14:m>
                  <m:oMath xmlns:m="http://schemas.openxmlformats.org/officeDocument/2006/math">
                    <m:r>
                      <a:rPr lang="en-US" sz="1400" b="0" i="1" smtClean="0">
                        <a:solidFill>
                          <a:schemeClr val="accent4"/>
                        </a:solidFill>
                        <a:latin typeface="Cambria Math" panose="02040503050406030204" pitchFamily="18" charset="0"/>
                      </a:rPr>
                      <m:t>𝑐</m:t>
                    </m:r>
                  </m:oMath>
                </a14:m>
                <a:r>
                  <a:rPr lang="en-US" sz="1400" dirty="0">
                    <a:solidFill>
                      <a:schemeClr val="accent4"/>
                    </a:solidFill>
                    <a:latin typeface="Montserrat" pitchFamily="2" charset="77"/>
                  </a:rPr>
                  <a:t> </a:t>
                </a:r>
              </a:p>
            </p:txBody>
          </p:sp>
        </mc:Choice>
        <mc:Fallback xmlns="">
          <p:sp>
            <p:nvSpPr>
              <p:cNvPr id="63" name="TextBox 62">
                <a:extLst>
                  <a:ext uri="{FF2B5EF4-FFF2-40B4-BE49-F238E27FC236}">
                    <a16:creationId xmlns:a16="http://schemas.microsoft.com/office/drawing/2014/main" id="{6694EF07-3E59-288E-8481-3B2322AA4C4D}"/>
                  </a:ext>
                </a:extLst>
              </p:cNvPr>
              <p:cNvSpPr txBox="1">
                <a:spLocks noRot="1" noChangeAspect="1" noMove="1" noResize="1" noEditPoints="1" noAdjustHandles="1" noChangeArrowheads="1" noChangeShapeType="1" noTextEdit="1"/>
              </p:cNvSpPr>
              <p:nvPr/>
            </p:nvSpPr>
            <p:spPr>
              <a:xfrm>
                <a:off x="3071228" y="4281134"/>
                <a:ext cx="3546550" cy="307777"/>
              </a:xfrm>
              <a:prstGeom prst="rect">
                <a:avLst/>
              </a:prstGeom>
              <a:blipFill>
                <a:blip r:embed="rId12"/>
                <a:stretch>
                  <a:fillRect l="-356" b="-15385"/>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E1343C8-2090-E6DF-0811-ED8F6DB51C08}"/>
              </a:ext>
            </a:extLst>
          </p:cNvPr>
          <p:cNvGrpSpPr/>
          <p:nvPr/>
        </p:nvGrpSpPr>
        <p:grpSpPr>
          <a:xfrm>
            <a:off x="3971337" y="3524558"/>
            <a:ext cx="1274035" cy="307777"/>
            <a:chOff x="4159202" y="2617834"/>
            <a:chExt cx="1274035" cy="307777"/>
          </a:xfrm>
        </p:grpSpPr>
        <p:cxnSp>
          <p:nvCxnSpPr>
            <p:cNvPr id="65" name="Straight Arrow Connector 64">
              <a:extLst>
                <a:ext uri="{FF2B5EF4-FFF2-40B4-BE49-F238E27FC236}">
                  <a16:creationId xmlns:a16="http://schemas.microsoft.com/office/drawing/2014/main" id="{A7DCB2D8-6817-A642-DAE1-AEE49CE10FCA}"/>
                </a:ext>
              </a:extLst>
            </p:cNvPr>
            <p:cNvCxnSpPr/>
            <p:nvPr/>
          </p:nvCxnSpPr>
          <p:spPr>
            <a:xfrm>
              <a:off x="4162223" y="2924774"/>
              <a:ext cx="1271014"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D1CC1DE-2AA2-61D1-422D-A1546C0D0F30}"/>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m:rPr>
                                <m:sty m:val="p"/>
                              </m:rPr>
                              <a:rPr lang="en-US" sz="1400">
                                <a:latin typeface="Cambria Math" panose="02040503050406030204" pitchFamily="18" charset="0"/>
                              </a:rPr>
                              <m:t>PAKE</m:t>
                            </m:r>
                          </m:sub>
                        </m:sSub>
                      </m:oMath>
                    </m:oMathPara>
                  </a14:m>
                  <a:endParaRPr lang="en-US" sz="1400" dirty="0"/>
                </a:p>
              </p:txBody>
            </p:sp>
          </mc:Choice>
          <mc:Fallback xmlns="">
            <p:sp>
              <p:nvSpPr>
                <p:cNvPr id="66" name="TextBox 65">
                  <a:extLst>
                    <a:ext uri="{FF2B5EF4-FFF2-40B4-BE49-F238E27FC236}">
                      <a16:creationId xmlns:a16="http://schemas.microsoft.com/office/drawing/2014/main" id="{3D1CC1DE-2AA2-61D1-422D-A1546C0D0F30}"/>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3"/>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40950B56-51E0-D5C3-16D5-FB45974808AF}"/>
              </a:ext>
            </a:extLst>
          </p:cNvPr>
          <p:cNvGrpSpPr/>
          <p:nvPr/>
        </p:nvGrpSpPr>
        <p:grpSpPr>
          <a:xfrm>
            <a:off x="3985111" y="4589338"/>
            <a:ext cx="4295741" cy="307777"/>
            <a:chOff x="4159202" y="2617834"/>
            <a:chExt cx="1274035" cy="307777"/>
          </a:xfrm>
        </p:grpSpPr>
        <p:cxnSp>
          <p:nvCxnSpPr>
            <p:cNvPr id="74" name="Straight Arrow Connector 73">
              <a:extLst>
                <a:ext uri="{FF2B5EF4-FFF2-40B4-BE49-F238E27FC236}">
                  <a16:creationId xmlns:a16="http://schemas.microsoft.com/office/drawing/2014/main" id="{1B56C687-340A-3BC3-0241-F4B348B55C6F}"/>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8E1FE0F-DC4B-201F-CE77-3654EAFA8517}"/>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solidFill>
                                  <a:srgbClr val="00B050"/>
                                </a:solidFill>
                                <a:latin typeface="Cambria Math" panose="02040503050406030204" pitchFamily="18" charset="0"/>
                              </a:rPr>
                            </m:ctrlPr>
                          </m:sSubPr>
                          <m:e>
                            <m:r>
                              <a:rPr lang="en-US" sz="1400" b="0" i="1" smtClean="0">
                                <a:solidFill>
                                  <a:srgbClr val="00B050"/>
                                </a:solidFill>
                                <a:latin typeface="Cambria Math" panose="02040503050406030204" pitchFamily="18" charset="0"/>
                              </a:rPr>
                              <m:t>𝑐</m:t>
                            </m:r>
                          </m:e>
                          <m:sub>
                            <m:r>
                              <m:rPr>
                                <m:sty m:val="p"/>
                              </m:rPr>
                              <a:rPr lang="en-US" sz="1400" b="0" i="0" smtClean="0">
                                <a:solidFill>
                                  <a:srgbClr val="00B050"/>
                                </a:solidFill>
                                <a:latin typeface="Cambria Math" panose="02040503050406030204" pitchFamily="18" charset="0"/>
                              </a:rPr>
                              <m:t>PP</m:t>
                            </m:r>
                          </m:sub>
                        </m:sSub>
                      </m:oMath>
                    </m:oMathPara>
                  </a14:m>
                  <a:endParaRPr lang="en-US" sz="1400" dirty="0"/>
                </a:p>
              </p:txBody>
            </p:sp>
          </mc:Choice>
          <mc:Fallback xmlns="">
            <p:sp>
              <p:nvSpPr>
                <p:cNvPr id="75" name="TextBox 74">
                  <a:extLst>
                    <a:ext uri="{FF2B5EF4-FFF2-40B4-BE49-F238E27FC236}">
                      <a16:creationId xmlns:a16="http://schemas.microsoft.com/office/drawing/2014/main" id="{D8E1FE0F-DC4B-201F-CE77-3654EAFA8517}"/>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4"/>
                  <a:stretch>
                    <a:fillRect/>
                  </a:stretch>
                </a:blipFill>
              </p:spPr>
              <p:txBody>
                <a:bodyPr/>
                <a:lstStyle/>
                <a:p>
                  <a:r>
                    <a:rPr lang="en-US">
                      <a:noFill/>
                    </a:rPr>
                    <a:t> </a:t>
                  </a:r>
                </a:p>
              </p:txBody>
            </p:sp>
          </mc:Fallback>
        </mc:AlternateContent>
      </p:grpSp>
      <p:sp>
        <p:nvSpPr>
          <p:cNvPr id="79" name="TextBox 78">
            <a:extLst>
              <a:ext uri="{FF2B5EF4-FFF2-40B4-BE49-F238E27FC236}">
                <a16:creationId xmlns:a16="http://schemas.microsoft.com/office/drawing/2014/main" id="{388F0D5C-5562-2E83-B855-3C6A67ADBBFD}"/>
              </a:ext>
            </a:extLst>
          </p:cNvPr>
          <p:cNvSpPr txBox="1"/>
          <p:nvPr/>
        </p:nvSpPr>
        <p:spPr>
          <a:xfrm>
            <a:off x="751907" y="5514406"/>
            <a:ext cx="995785" cy="523220"/>
          </a:xfrm>
          <a:prstGeom prst="rect">
            <a:avLst/>
          </a:prstGeom>
          <a:noFill/>
        </p:spPr>
        <p:txBody>
          <a:bodyPr wrap="none" rtlCol="0">
            <a:spAutoFit/>
          </a:bodyPr>
          <a:lstStyle/>
          <a:p>
            <a:pPr algn="ctr"/>
            <a:r>
              <a:rPr lang="en-US" sz="1400" b="1" i="0" dirty="0">
                <a:latin typeface="Montserrat" pitchFamily="2" charset="77"/>
              </a:rPr>
              <a:t>Key</a:t>
            </a:r>
          </a:p>
          <a:p>
            <a:pPr algn="ctr"/>
            <a:r>
              <a:rPr lang="en-US" sz="1400" b="1" dirty="0">
                <a:latin typeface="Montserrat" pitchFamily="2" charset="77"/>
              </a:rPr>
              <a:t>Rotation</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A933FF5-37CB-0DEA-A144-4D4CC31D5363}"/>
                  </a:ext>
                </a:extLst>
              </p:cNvPr>
              <p:cNvSpPr txBox="1"/>
              <p:nvPr/>
            </p:nvSpPr>
            <p:spPr>
              <a:xfrm>
                <a:off x="3071228" y="5293925"/>
                <a:ext cx="3415417" cy="307777"/>
              </a:xfrm>
              <a:prstGeom prst="rect">
                <a:avLst/>
              </a:prstGeom>
              <a:noFill/>
            </p:spPr>
            <p:txBody>
              <a:bodyPr wrap="square" rtlCol="0">
                <a:spAutoFit/>
              </a:bodyPr>
              <a:lstStyle/>
              <a:p>
                <a:r>
                  <a:rPr lang="en-US" altLang="zh-CN" sz="1400" dirty="0">
                    <a:solidFill>
                      <a:schemeClr val="accent4"/>
                    </a:solidFill>
                    <a:latin typeface="Montserrat" pitchFamily="2" charset="77"/>
                  </a:rPr>
                  <a:t>1.</a:t>
                </a:r>
                <a:r>
                  <a:rPr lang="zh-CN" altLang="en-US" sz="1400" dirty="0">
                    <a:solidFill>
                      <a:schemeClr val="accent4"/>
                    </a:solidFill>
                    <a:latin typeface="Montserrat" pitchFamily="2" charset="77"/>
                  </a:rPr>
                  <a:t> </a:t>
                </a:r>
                <a:r>
                  <a:rPr lang="en-US" altLang="zh-CN" sz="1400" dirty="0">
                    <a:solidFill>
                      <a:schemeClr val="accent4"/>
                    </a:solidFill>
                    <a:latin typeface="Montserrat" pitchFamily="2" charset="77"/>
                  </a:rPr>
                  <a:t>Compute </a:t>
                </a:r>
                <a:r>
                  <a:rPr lang="en-US" sz="1400" dirty="0">
                    <a:solidFill>
                      <a:schemeClr val="accent4"/>
                    </a:solidFill>
                    <a:latin typeface="Montserrat" pitchFamily="2" charset="77"/>
                  </a:rPr>
                  <a:t>original output </a:t>
                </a:r>
                <a14:m>
                  <m:oMath xmlns:m="http://schemas.openxmlformats.org/officeDocument/2006/math">
                    <m:r>
                      <a:rPr lang="en-US" sz="1400" i="1" smtClean="0">
                        <a:solidFill>
                          <a:schemeClr val="accent4"/>
                        </a:solidFill>
                        <a:latin typeface="Cambria Math" panose="02040503050406030204" pitchFamily="18" charset="0"/>
                      </a:rPr>
                      <m:t>𝑐</m:t>
                    </m:r>
                  </m:oMath>
                </a14:m>
                <a:r>
                  <a:rPr lang="en-US" sz="1400" dirty="0">
                    <a:solidFill>
                      <a:schemeClr val="accent4"/>
                    </a:solidFill>
                    <a:latin typeface="Montserrat" pitchFamily="2" charset="77"/>
                  </a:rPr>
                  <a:t> </a:t>
                </a:r>
              </a:p>
            </p:txBody>
          </p:sp>
        </mc:Choice>
        <mc:Fallback xmlns="">
          <p:sp>
            <p:nvSpPr>
              <p:cNvPr id="80" name="TextBox 79">
                <a:extLst>
                  <a:ext uri="{FF2B5EF4-FFF2-40B4-BE49-F238E27FC236}">
                    <a16:creationId xmlns:a16="http://schemas.microsoft.com/office/drawing/2014/main" id="{EA933FF5-37CB-0DEA-A144-4D4CC31D5363}"/>
                  </a:ext>
                </a:extLst>
              </p:cNvPr>
              <p:cNvSpPr txBox="1">
                <a:spLocks noRot="1" noChangeAspect="1" noMove="1" noResize="1" noEditPoints="1" noAdjustHandles="1" noChangeArrowheads="1" noChangeShapeType="1" noTextEdit="1"/>
              </p:cNvSpPr>
              <p:nvPr/>
            </p:nvSpPr>
            <p:spPr>
              <a:xfrm>
                <a:off x="3071228" y="5293925"/>
                <a:ext cx="3415417" cy="307777"/>
              </a:xfrm>
              <a:prstGeom prst="rect">
                <a:avLst/>
              </a:prstGeom>
              <a:blipFill>
                <a:blip r:embed="rId15"/>
                <a:stretch>
                  <a:fillRect l="-370" b="-11538"/>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9DEBAA9-65A3-2A76-36CC-053E12A2B590}"/>
              </a:ext>
            </a:extLst>
          </p:cNvPr>
          <p:cNvGrpSpPr/>
          <p:nvPr/>
        </p:nvGrpSpPr>
        <p:grpSpPr>
          <a:xfrm>
            <a:off x="3978939" y="5530974"/>
            <a:ext cx="4295741" cy="307777"/>
            <a:chOff x="4159202" y="2617834"/>
            <a:chExt cx="1274035" cy="307777"/>
          </a:xfrm>
        </p:grpSpPr>
        <p:cxnSp>
          <p:nvCxnSpPr>
            <p:cNvPr id="83" name="Straight Arrow Connector 82">
              <a:extLst>
                <a:ext uri="{FF2B5EF4-FFF2-40B4-BE49-F238E27FC236}">
                  <a16:creationId xmlns:a16="http://schemas.microsoft.com/office/drawing/2014/main" id="{C91C02A7-8735-A38A-88CD-0D5CC80BE4F7}"/>
                </a:ext>
              </a:extLst>
            </p:cNvPr>
            <p:cNvCxnSpPr/>
            <p:nvPr/>
          </p:nvCxnSpPr>
          <p:spPr>
            <a:xfrm>
              <a:off x="4162223" y="2924774"/>
              <a:ext cx="127101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342849F-FBBD-B242-B1E3-40AA9DA3B9F5}"/>
                    </a:ext>
                  </a:extLst>
                </p:cNvPr>
                <p:cNvSpPr txBox="1"/>
                <p:nvPr/>
              </p:nvSpPr>
              <p:spPr>
                <a:xfrm>
                  <a:off x="4159202" y="2617834"/>
                  <a:ext cx="12710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solidFill>
                                  <a:srgbClr val="00B050"/>
                                </a:solidFill>
                                <a:latin typeface="Cambria Math" panose="02040503050406030204" pitchFamily="18" charset="0"/>
                              </a:rPr>
                            </m:ctrlPr>
                          </m:sSubPr>
                          <m:e>
                            <m:r>
                              <a:rPr lang="en-US" sz="1400" b="0" i="1" smtClean="0">
                                <a:solidFill>
                                  <a:srgbClr val="00B050"/>
                                </a:solidFill>
                                <a:latin typeface="Cambria Math" panose="02040503050406030204" pitchFamily="18" charset="0"/>
                              </a:rPr>
                              <m:t>𝑐</m:t>
                            </m:r>
                          </m:e>
                          <m:sub>
                            <m:r>
                              <m:rPr>
                                <m:sty m:val="p"/>
                              </m:rPr>
                              <a:rPr lang="en-US" sz="1400" b="0" i="0" smtClean="0">
                                <a:solidFill>
                                  <a:srgbClr val="00B050"/>
                                </a:solidFill>
                                <a:latin typeface="Cambria Math" panose="02040503050406030204" pitchFamily="18" charset="0"/>
                              </a:rPr>
                              <m:t>PP</m:t>
                            </m:r>
                          </m:sub>
                        </m:sSub>
                      </m:oMath>
                    </m:oMathPara>
                  </a14:m>
                  <a:endParaRPr lang="en-US" sz="1400" dirty="0"/>
                </a:p>
              </p:txBody>
            </p:sp>
          </mc:Choice>
          <mc:Fallback xmlns="">
            <p:sp>
              <p:nvSpPr>
                <p:cNvPr id="84" name="TextBox 83">
                  <a:extLst>
                    <a:ext uri="{FF2B5EF4-FFF2-40B4-BE49-F238E27FC236}">
                      <a16:creationId xmlns:a16="http://schemas.microsoft.com/office/drawing/2014/main" id="{3342849F-FBBD-B242-B1E3-40AA9DA3B9F5}"/>
                    </a:ext>
                  </a:extLst>
                </p:cNvPr>
                <p:cNvSpPr txBox="1">
                  <a:spLocks noRot="1" noChangeAspect="1" noMove="1" noResize="1" noEditPoints="1" noAdjustHandles="1" noChangeArrowheads="1" noChangeShapeType="1" noTextEdit="1"/>
                </p:cNvSpPr>
                <p:nvPr/>
              </p:nvSpPr>
              <p:spPr>
                <a:xfrm>
                  <a:off x="4159202" y="2617834"/>
                  <a:ext cx="1271015" cy="307777"/>
                </a:xfrm>
                <a:prstGeom prst="rect">
                  <a:avLst/>
                </a:prstGeom>
                <a:blipFill>
                  <a:blip r:embed="rId16"/>
                  <a:stretch>
                    <a:fillRect/>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DABD73E5-E592-BEB8-7277-06FA714A39F5}"/>
              </a:ext>
            </a:extLst>
          </p:cNvPr>
          <p:cNvCxnSpPr>
            <a:cxnSpLocks/>
          </p:cNvCxnSpPr>
          <p:nvPr/>
        </p:nvCxnSpPr>
        <p:spPr>
          <a:xfrm>
            <a:off x="771286" y="2030819"/>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E46C33-7400-383C-4F61-37EE28C9B8BC}"/>
              </a:ext>
            </a:extLst>
          </p:cNvPr>
          <p:cNvCxnSpPr>
            <a:cxnSpLocks/>
          </p:cNvCxnSpPr>
          <p:nvPr/>
        </p:nvCxnSpPr>
        <p:spPr>
          <a:xfrm>
            <a:off x="764725" y="2813290"/>
            <a:ext cx="10408100"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74052-7982-7E00-1842-91B15659A25D}"/>
              </a:ext>
            </a:extLst>
          </p:cNvPr>
          <p:cNvCxnSpPr>
            <a:cxnSpLocks/>
          </p:cNvCxnSpPr>
          <p:nvPr/>
        </p:nvCxnSpPr>
        <p:spPr>
          <a:xfrm>
            <a:off x="771286" y="356087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B563F-38B4-A7FD-74CF-A51D729567E4}"/>
              </a:ext>
            </a:extLst>
          </p:cNvPr>
          <p:cNvCxnSpPr>
            <a:cxnSpLocks/>
          </p:cNvCxnSpPr>
          <p:nvPr/>
        </p:nvCxnSpPr>
        <p:spPr>
          <a:xfrm>
            <a:off x="771286" y="5293925"/>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F1AB2B-E235-057A-8F71-E5163A228C86}"/>
              </a:ext>
            </a:extLst>
          </p:cNvPr>
          <p:cNvCxnSpPr>
            <a:cxnSpLocks/>
          </p:cNvCxnSpPr>
          <p:nvPr/>
        </p:nvCxnSpPr>
        <p:spPr>
          <a:xfrm>
            <a:off x="771286" y="6258106"/>
            <a:ext cx="1040153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E6DADF9-EF5E-26E4-4755-8D888E915E02}"/>
              </a:ext>
            </a:extLst>
          </p:cNvPr>
          <p:cNvSpPr txBox="1"/>
          <p:nvPr/>
        </p:nvSpPr>
        <p:spPr>
          <a:xfrm>
            <a:off x="763929" y="6258106"/>
            <a:ext cx="971741" cy="523220"/>
          </a:xfrm>
          <a:prstGeom prst="rect">
            <a:avLst/>
          </a:prstGeom>
          <a:noFill/>
        </p:spPr>
        <p:txBody>
          <a:bodyPr wrap="none" rtlCol="0">
            <a:spAutoFit/>
          </a:bodyPr>
          <a:lstStyle/>
          <a:p>
            <a:pPr algn="ctr"/>
            <a:r>
              <a:rPr lang="en-US" sz="1400" b="1" i="0" dirty="0">
                <a:latin typeface="Montserrat" pitchFamily="2" charset="77"/>
              </a:rPr>
              <a:t>Member</a:t>
            </a:r>
          </a:p>
          <a:p>
            <a:pPr algn="ctr"/>
            <a:r>
              <a:rPr lang="en-US" sz="1400" b="1" dirty="0">
                <a:latin typeface="Montserrat" pitchFamily="2" charset="77"/>
              </a:rPr>
              <a:t>Leave</a:t>
            </a:r>
            <a:endParaRPr lang="en-US" sz="1400" b="1" i="0" dirty="0">
              <a:latin typeface="Montserrat" pitchFamily="2" charset="77"/>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5B22B3-BA90-D9C0-F05A-AF121AEC190B}"/>
                  </a:ext>
                </a:extLst>
              </p:cNvPr>
              <p:cNvSpPr txBox="1"/>
              <p:nvPr/>
            </p:nvSpPr>
            <p:spPr>
              <a:xfrm>
                <a:off x="1743202" y="2272853"/>
                <a:ext cx="2167938" cy="307777"/>
              </a:xfrm>
              <a:prstGeom prst="rect">
                <a:avLst/>
              </a:prstGeom>
              <a:noFill/>
            </p:spPr>
            <p:txBody>
              <a:bodyPr wrap="square" rtlCol="0">
                <a:spAutoFit/>
              </a:bodyPr>
              <a:lstStyle/>
              <a:p>
                <a:r>
                  <a:rPr lang="en-US" altLang="zh-CN" sz="1400" b="0" i="0" dirty="0">
                    <a:latin typeface="Montserrat" pitchFamily="2" charset="77"/>
                  </a:rPr>
                  <a:t>2.</a:t>
                </a:r>
                <a:r>
                  <a:rPr lang="zh-CN" altLang="en-US" sz="1400" b="0" i="0" dirty="0">
                    <a:latin typeface="Montserrat" pitchFamily="2" charset="77"/>
                  </a:rPr>
                  <a:t> </a:t>
                </a:r>
                <a:r>
                  <a:rPr lang="en-US" sz="1400" b="0" i="0" dirty="0">
                    <a:latin typeface="Montserrat" pitchFamily="2" charset="77"/>
                  </a:rPr>
                  <a:t>pick password </a:t>
                </a:r>
                <a14:m>
                  <m:oMath xmlns:m="http://schemas.openxmlformats.org/officeDocument/2006/math">
                    <m:r>
                      <a:rPr lang="en-US" sz="1400" b="0" i="1" smtClean="0">
                        <a:latin typeface="Cambria Math" panose="02040503050406030204" pitchFamily="18" charset="0"/>
                      </a:rPr>
                      <m:t>𝑝𝑤</m:t>
                    </m:r>
                  </m:oMath>
                </a14:m>
                <a:endParaRPr lang="en-US" sz="1400" b="0" i="0" dirty="0">
                  <a:latin typeface="Montserrat" pitchFamily="2" charset="77"/>
                </a:endParaRPr>
              </a:p>
            </p:txBody>
          </p:sp>
        </mc:Choice>
        <mc:Fallback xmlns="">
          <p:sp>
            <p:nvSpPr>
              <p:cNvPr id="12" name="TextBox 11">
                <a:extLst>
                  <a:ext uri="{FF2B5EF4-FFF2-40B4-BE49-F238E27FC236}">
                    <a16:creationId xmlns:a16="http://schemas.microsoft.com/office/drawing/2014/main" id="{345B22B3-BA90-D9C0-F05A-AF121AEC190B}"/>
                  </a:ext>
                </a:extLst>
              </p:cNvPr>
              <p:cNvSpPr txBox="1">
                <a:spLocks noRot="1" noChangeAspect="1" noMove="1" noResize="1" noEditPoints="1" noAdjustHandles="1" noChangeArrowheads="1" noChangeShapeType="1" noTextEdit="1"/>
              </p:cNvSpPr>
              <p:nvPr/>
            </p:nvSpPr>
            <p:spPr>
              <a:xfrm>
                <a:off x="1743202" y="2272853"/>
                <a:ext cx="2167938" cy="307777"/>
              </a:xfrm>
              <a:prstGeom prst="rect">
                <a:avLst/>
              </a:prstGeom>
              <a:blipFill>
                <a:blip r:embed="rId17"/>
                <a:stretch>
                  <a:fillRect l="-1163" t="-4000"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CB47B49-440B-6730-A826-F62E8A75B62F}"/>
              </a:ext>
            </a:extLst>
          </p:cNvPr>
          <p:cNvSpPr txBox="1"/>
          <p:nvPr/>
        </p:nvSpPr>
        <p:spPr>
          <a:xfrm>
            <a:off x="6506075" y="1633191"/>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7" name="TextBox 16">
            <a:extLst>
              <a:ext uri="{FF2B5EF4-FFF2-40B4-BE49-F238E27FC236}">
                <a16:creationId xmlns:a16="http://schemas.microsoft.com/office/drawing/2014/main" id="{F39095EB-85C7-5B23-9945-259E43CDC8D9}"/>
              </a:ext>
            </a:extLst>
          </p:cNvPr>
          <p:cNvSpPr txBox="1"/>
          <p:nvPr/>
        </p:nvSpPr>
        <p:spPr>
          <a:xfrm>
            <a:off x="3071228" y="2068420"/>
            <a:ext cx="284846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22" name="TextBox 21">
            <a:extLst>
              <a:ext uri="{FF2B5EF4-FFF2-40B4-BE49-F238E27FC236}">
                <a16:creationId xmlns:a16="http://schemas.microsoft.com/office/drawing/2014/main" id="{C43F7C6F-2B78-19B6-801A-4AD1F2521427}"/>
              </a:ext>
            </a:extLst>
          </p:cNvPr>
          <p:cNvSpPr txBox="1"/>
          <p:nvPr/>
        </p:nvSpPr>
        <p:spPr>
          <a:xfrm>
            <a:off x="6425079" y="2071650"/>
            <a:ext cx="2848468"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D2F794-4B0B-7A33-7112-1D472FAAF7B0}"/>
                  </a:ext>
                </a:extLst>
              </p:cNvPr>
              <p:cNvSpPr txBox="1"/>
              <p:nvPr/>
            </p:nvSpPr>
            <p:spPr>
              <a:xfrm>
                <a:off x="8729957" y="3011549"/>
                <a:ext cx="2575191" cy="307777"/>
              </a:xfrm>
              <a:prstGeom prst="rect">
                <a:avLst/>
              </a:prstGeom>
              <a:noFill/>
            </p:spPr>
            <p:txBody>
              <a:bodyPr wrap="square" rtlCol="0">
                <a:spAutoFit/>
              </a:bodyPr>
              <a:lstStyle/>
              <a:p>
                <a:pPr algn="r"/>
                <a:r>
                  <a:rPr lang="en-US" altLang="zh-CN" sz="1400" b="0" i="0" dirty="0">
                    <a:solidFill>
                      <a:schemeClr val="accent4"/>
                    </a:solidFill>
                    <a:latin typeface="Montserrat" pitchFamily="2" charset="77"/>
                  </a:rPr>
                  <a:t>2.</a:t>
                </a:r>
                <a:r>
                  <a:rPr lang="zh-CN" altLang="en-US" sz="1400" b="0" i="0" dirty="0">
                    <a:solidFill>
                      <a:schemeClr val="accent4"/>
                    </a:solidFill>
                    <a:latin typeface="Montserrat" pitchFamily="2" charset="77"/>
                  </a:rPr>
                  <a:t> </a:t>
                </a:r>
                <a:r>
                  <a:rPr lang="en-US" sz="1400" b="0" i="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endParaRPr lang="en-US" sz="1400" b="0" i="0" dirty="0">
                  <a:solidFill>
                    <a:schemeClr val="accent4"/>
                  </a:solidFill>
                  <a:latin typeface="Montserrat" pitchFamily="2" charset="77"/>
                </a:endParaRPr>
              </a:p>
            </p:txBody>
          </p:sp>
        </mc:Choice>
        <mc:Fallback xmlns="">
          <p:sp>
            <p:nvSpPr>
              <p:cNvPr id="23" name="TextBox 22">
                <a:extLst>
                  <a:ext uri="{FF2B5EF4-FFF2-40B4-BE49-F238E27FC236}">
                    <a16:creationId xmlns:a16="http://schemas.microsoft.com/office/drawing/2014/main" id="{46D2F794-4B0B-7A33-7112-1D472FAAF7B0}"/>
                  </a:ext>
                </a:extLst>
              </p:cNvPr>
              <p:cNvSpPr txBox="1">
                <a:spLocks noRot="1" noChangeAspect="1" noMove="1" noResize="1" noEditPoints="1" noAdjustHandles="1" noChangeArrowheads="1" noChangeShapeType="1" noTextEdit="1"/>
              </p:cNvSpPr>
              <p:nvPr/>
            </p:nvSpPr>
            <p:spPr>
              <a:xfrm>
                <a:off x="8729957" y="3011549"/>
                <a:ext cx="2575191" cy="307777"/>
              </a:xfrm>
              <a:prstGeom prst="rect">
                <a:avLst/>
              </a:prstGeom>
              <a:blipFill>
                <a:blip r:embed="rId18"/>
                <a:stretch>
                  <a:fillRect t="-4000" b="-16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19A85C8-96B0-2ECD-C7AB-EE6062F8B455}"/>
              </a:ext>
            </a:extLst>
          </p:cNvPr>
          <p:cNvSpPr txBox="1"/>
          <p:nvPr/>
        </p:nvSpPr>
        <p:spPr>
          <a:xfrm>
            <a:off x="1822328"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sp>
        <p:nvSpPr>
          <p:cNvPr id="28" name="TextBox 27">
            <a:extLst>
              <a:ext uri="{FF2B5EF4-FFF2-40B4-BE49-F238E27FC236}">
                <a16:creationId xmlns:a16="http://schemas.microsoft.com/office/drawing/2014/main" id="{BBCE5BD3-B477-67D9-ED1A-17446293584C}"/>
              </a:ext>
            </a:extLst>
          </p:cNvPr>
          <p:cNvSpPr txBox="1"/>
          <p:nvPr/>
        </p:nvSpPr>
        <p:spPr>
          <a:xfrm>
            <a:off x="9515949" y="935361"/>
            <a:ext cx="1247457" cy="584775"/>
          </a:xfrm>
          <a:prstGeom prst="rect">
            <a:avLst/>
          </a:prstGeom>
          <a:noFill/>
        </p:spPr>
        <p:txBody>
          <a:bodyPr wrap="none" rtlCol="0">
            <a:spAutoFit/>
          </a:bodyPr>
          <a:lstStyle/>
          <a:p>
            <a:pPr algn="ctr"/>
            <a:r>
              <a:rPr lang="en-US" sz="1600" dirty="0">
                <a:latin typeface="Montserrat" pitchFamily="2" charset="77"/>
              </a:rPr>
              <a:t>Additional</a:t>
            </a:r>
          </a:p>
          <a:p>
            <a:pPr algn="ctr"/>
            <a:r>
              <a:rPr lang="en-US" sz="1600" b="0" i="0" dirty="0">
                <a:latin typeface="Montserrat" pitchFamily="2" charset="77"/>
              </a:rPr>
              <a:t>Execution</a:t>
            </a:r>
          </a:p>
        </p:txBody>
      </p:sp>
      <p:pic>
        <p:nvPicPr>
          <p:cNvPr id="50" name="Graphic 49" descr="Server outline">
            <a:extLst>
              <a:ext uri="{FF2B5EF4-FFF2-40B4-BE49-F238E27FC236}">
                <a16:creationId xmlns:a16="http://schemas.microsoft.com/office/drawing/2014/main" id="{9966FD90-513E-7D84-42D7-5F4F4AD6DE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029" y="721331"/>
            <a:ext cx="758027" cy="75802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4784752-4915-C05E-267A-249DFD737CE3}"/>
                  </a:ext>
                </a:extLst>
              </p:cNvPr>
              <p:cNvSpPr txBox="1"/>
              <p:nvPr/>
            </p:nvSpPr>
            <p:spPr>
              <a:xfrm>
                <a:off x="1743202" y="3899699"/>
                <a:ext cx="2167938" cy="523220"/>
              </a:xfrm>
              <a:prstGeom prst="rect">
                <a:avLst/>
              </a:prstGeom>
              <a:noFill/>
            </p:spPr>
            <p:txBody>
              <a:bodyPr wrap="square" rtlCol="0">
                <a:spAutoFit/>
              </a:bodyPr>
              <a:lstStyle/>
              <a:p>
                <a:r>
                  <a:rPr lang="en-US" altLang="zh-CN" sz="1400" b="0" i="0" dirty="0">
                    <a:solidFill>
                      <a:schemeClr val="accent4"/>
                    </a:solidFill>
                    <a:latin typeface="Montserrat" pitchFamily="2" charset="77"/>
                  </a:rPr>
                  <a:t>1.</a:t>
                </a:r>
                <a:r>
                  <a:rPr lang="zh-CN" altLang="en-US" sz="1400" b="0" i="0" dirty="0">
                    <a:solidFill>
                      <a:schemeClr val="accent4"/>
                    </a:solidFill>
                    <a:latin typeface="Montserrat" pitchFamily="2" charset="77"/>
                  </a:rPr>
                  <a:t> </a:t>
                </a:r>
                <a:r>
                  <a:rPr lang="en-US" altLang="zh-CN" sz="140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r>
                  <a:rPr lang="en-US" sz="1400" b="0" i="0" dirty="0">
                    <a:solidFill>
                      <a:schemeClr val="accent4"/>
                    </a:solidFill>
                    <a:latin typeface="Montserrat" pitchFamily="2" charset="77"/>
                  </a:rPr>
                  <a:t> until outputting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𝐴</m:t>
                        </m:r>
                      </m:sub>
                    </m:sSub>
                  </m:oMath>
                </a14:m>
                <a:endParaRPr lang="en-US" sz="1400" b="0" i="0" dirty="0">
                  <a:solidFill>
                    <a:schemeClr val="accent4"/>
                  </a:solidFill>
                  <a:latin typeface="Montserrat" pitchFamily="2" charset="77"/>
                </a:endParaRPr>
              </a:p>
            </p:txBody>
          </p:sp>
        </mc:Choice>
        <mc:Fallback xmlns="">
          <p:sp>
            <p:nvSpPr>
              <p:cNvPr id="51" name="TextBox 50">
                <a:extLst>
                  <a:ext uri="{FF2B5EF4-FFF2-40B4-BE49-F238E27FC236}">
                    <a16:creationId xmlns:a16="http://schemas.microsoft.com/office/drawing/2014/main" id="{84784752-4915-C05E-267A-249DFD737CE3}"/>
                  </a:ext>
                </a:extLst>
              </p:cNvPr>
              <p:cNvSpPr txBox="1">
                <a:spLocks noRot="1" noChangeAspect="1" noMove="1" noResize="1" noEditPoints="1" noAdjustHandles="1" noChangeArrowheads="1" noChangeShapeType="1" noTextEdit="1"/>
              </p:cNvSpPr>
              <p:nvPr/>
            </p:nvSpPr>
            <p:spPr>
              <a:xfrm>
                <a:off x="1743202" y="3899699"/>
                <a:ext cx="2167938" cy="523220"/>
              </a:xfrm>
              <a:prstGeom prst="rect">
                <a:avLst/>
              </a:prstGeom>
              <a:blipFill>
                <a:blip r:embed="rId21"/>
                <a:stretch>
                  <a:fillRect l="-1163" t="-2381" b="-9524"/>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C884148D-F024-D945-2642-BB5C0BDE4B5F}"/>
              </a:ext>
            </a:extLst>
          </p:cNvPr>
          <p:cNvSpPr txBox="1"/>
          <p:nvPr/>
        </p:nvSpPr>
        <p:spPr>
          <a:xfrm>
            <a:off x="5769722" y="3831498"/>
            <a:ext cx="348172" cy="400110"/>
          </a:xfrm>
          <a:prstGeom prst="rect">
            <a:avLst/>
          </a:prstGeom>
          <a:noFill/>
        </p:spPr>
        <p:txBody>
          <a:bodyPr wrap="none" rtlCol="0">
            <a:spAutoFit/>
          </a:bodyPr>
          <a:lstStyle/>
          <a:p>
            <a:pPr algn="l"/>
            <a:r>
              <a:rPr lang="en-US" sz="2000" b="0" i="0" dirty="0">
                <a:latin typeface="Montserrat" pitchFamily="2" charset="77"/>
              </a:rPr>
              <a:t>…</a:t>
            </a:r>
          </a:p>
        </p:txBody>
      </p:sp>
      <p:cxnSp>
        <p:nvCxnSpPr>
          <p:cNvPr id="94" name="Straight Arrow Connector 93">
            <a:extLst>
              <a:ext uri="{FF2B5EF4-FFF2-40B4-BE49-F238E27FC236}">
                <a16:creationId xmlns:a16="http://schemas.microsoft.com/office/drawing/2014/main" id="{7AEF70A7-B19A-7E37-714A-926B7A9A2B3B}"/>
              </a:ext>
            </a:extLst>
          </p:cNvPr>
          <p:cNvCxnSpPr/>
          <p:nvPr/>
        </p:nvCxnSpPr>
        <p:spPr>
          <a:xfrm>
            <a:off x="3989126" y="4040405"/>
            <a:ext cx="428555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9BFC80C-50BE-8CC0-0EE1-BC42ED47D876}"/>
              </a:ext>
            </a:extLst>
          </p:cNvPr>
          <p:cNvCxnSpPr/>
          <p:nvPr/>
        </p:nvCxnSpPr>
        <p:spPr>
          <a:xfrm>
            <a:off x="3993623" y="4192805"/>
            <a:ext cx="4285555"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6716B2-B50A-2740-19A0-308D64C62447}"/>
                  </a:ext>
                </a:extLst>
              </p:cNvPr>
              <p:cNvSpPr txBox="1"/>
              <p:nvPr/>
            </p:nvSpPr>
            <p:spPr>
              <a:xfrm>
                <a:off x="9137210" y="3905185"/>
                <a:ext cx="2167938" cy="523220"/>
              </a:xfrm>
              <a:prstGeom prst="rect">
                <a:avLst/>
              </a:prstGeom>
              <a:noFill/>
            </p:spPr>
            <p:txBody>
              <a:bodyPr wrap="square" rtlCol="0">
                <a:spAutoFit/>
              </a:bodyPr>
              <a:lstStyle/>
              <a:p>
                <a:pPr algn="r"/>
                <a:r>
                  <a:rPr lang="en-US" altLang="zh-CN" sz="1400" b="0" i="0" dirty="0">
                    <a:solidFill>
                      <a:schemeClr val="accent4"/>
                    </a:solidFill>
                    <a:latin typeface="Montserrat" pitchFamily="2" charset="77"/>
                  </a:rPr>
                  <a:t>1.</a:t>
                </a:r>
                <a:r>
                  <a:rPr lang="zh-CN" altLang="en-US" sz="1400" b="0" i="0" dirty="0">
                    <a:solidFill>
                      <a:schemeClr val="accent4"/>
                    </a:solidFill>
                    <a:latin typeface="Montserrat" pitchFamily="2" charset="77"/>
                  </a:rPr>
                  <a:t> </a:t>
                </a:r>
                <a:r>
                  <a:rPr lang="en-US" altLang="zh-CN" sz="1400" dirty="0">
                    <a:solidFill>
                      <a:schemeClr val="accent4"/>
                    </a:solidFill>
                    <a:latin typeface="Montserrat" pitchFamily="2" charset="77"/>
                  </a:rPr>
                  <a:t>Run </a:t>
                </a:r>
                <a14:m>
                  <m:oMath xmlns:m="http://schemas.openxmlformats.org/officeDocument/2006/math">
                    <m:r>
                      <m:rPr>
                        <m:sty m:val="p"/>
                      </m:rPr>
                      <a:rPr lang="en-US" sz="1400" b="0" i="0" smtClean="0">
                        <a:solidFill>
                          <a:schemeClr val="accent4"/>
                        </a:solidFill>
                        <a:latin typeface="Cambria Math" panose="02040503050406030204" pitchFamily="18" charset="0"/>
                      </a:rPr>
                      <m:t>PAKE</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𝑝𝑤</m:t>
                    </m:r>
                    <m:r>
                      <a:rPr lang="en-US" sz="1400" b="0" i="1" smtClean="0">
                        <a:solidFill>
                          <a:schemeClr val="accent4"/>
                        </a:solidFill>
                        <a:latin typeface="Cambria Math" panose="02040503050406030204" pitchFamily="18" charset="0"/>
                      </a:rPr>
                      <m:t>)</m:t>
                    </m:r>
                  </m:oMath>
                </a14:m>
                <a:r>
                  <a:rPr lang="en-US" sz="1400" b="0" i="0" dirty="0">
                    <a:solidFill>
                      <a:schemeClr val="accent4"/>
                    </a:solidFill>
                    <a:latin typeface="Montserrat" pitchFamily="2" charset="77"/>
                  </a:rPr>
                  <a:t> until outputting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𝐵</m:t>
                        </m:r>
                      </m:sub>
                    </m:sSub>
                  </m:oMath>
                </a14:m>
                <a:endParaRPr lang="en-US" sz="1400" b="0" i="0" dirty="0">
                  <a:solidFill>
                    <a:schemeClr val="accent4"/>
                  </a:solidFill>
                  <a:latin typeface="Montserrat" pitchFamily="2" charset="77"/>
                </a:endParaRPr>
              </a:p>
            </p:txBody>
          </p:sp>
        </mc:Choice>
        <mc:Fallback xmlns="">
          <p:sp>
            <p:nvSpPr>
              <p:cNvPr id="96" name="TextBox 95">
                <a:extLst>
                  <a:ext uri="{FF2B5EF4-FFF2-40B4-BE49-F238E27FC236}">
                    <a16:creationId xmlns:a16="http://schemas.microsoft.com/office/drawing/2014/main" id="{796716B2-B50A-2740-19A0-308D64C62447}"/>
                  </a:ext>
                </a:extLst>
              </p:cNvPr>
              <p:cNvSpPr txBox="1">
                <a:spLocks noRot="1" noChangeAspect="1" noMove="1" noResize="1" noEditPoints="1" noAdjustHandles="1" noChangeArrowheads="1" noChangeShapeType="1" noTextEdit="1"/>
              </p:cNvSpPr>
              <p:nvPr/>
            </p:nvSpPr>
            <p:spPr>
              <a:xfrm>
                <a:off x="9137210" y="3905185"/>
                <a:ext cx="2167938" cy="523220"/>
              </a:xfrm>
              <a:prstGeom prst="rect">
                <a:avLst/>
              </a:prstGeom>
              <a:blipFill>
                <a:blip r:embed="rId22"/>
                <a:stretch>
                  <a:fillRect t="-2381" r="-2907"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E53AA8EC-DA1D-53A7-A687-4981E73B1DC6}"/>
                  </a:ext>
                </a:extLst>
              </p:cNvPr>
              <p:cNvSpPr txBox="1"/>
              <p:nvPr/>
            </p:nvSpPr>
            <p:spPr>
              <a:xfrm>
                <a:off x="1743202" y="4550600"/>
                <a:ext cx="3546550" cy="347980"/>
              </a:xfrm>
              <a:prstGeom prst="rect">
                <a:avLst/>
              </a:prstGeom>
              <a:noFill/>
            </p:spPr>
            <p:txBody>
              <a:bodyPr wrap="square" rtlCol="0">
                <a:spAutoFit/>
              </a:bodyPr>
              <a:lstStyle/>
              <a:p>
                <a:r>
                  <a:rPr lang="en-US" altLang="zh-CN" sz="1400" dirty="0">
                    <a:solidFill>
                      <a:schemeClr val="accent4"/>
                    </a:solidFill>
                    <a:latin typeface="Montserrat" pitchFamily="2" charset="77"/>
                  </a:rPr>
                  <a:t>3.</a:t>
                </a:r>
                <a:r>
                  <a:rPr lang="en-US" sz="1400" b="0" dirty="0">
                    <a:solidFill>
                      <a:schemeClr val="accent4"/>
                    </a:solidFill>
                  </a:rPr>
                  <a:t> </a:t>
                </a:r>
                <a14:m>
                  <m:oMath xmlns:m="http://schemas.openxmlformats.org/officeDocument/2006/math">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𝑐</m:t>
                        </m:r>
                      </m:e>
                      <m:sub>
                        <m:r>
                          <m:rPr>
                            <m:sty m:val="p"/>
                          </m:rPr>
                          <a:rPr lang="en-US" sz="1400" b="0" i="0" smtClean="0">
                            <a:solidFill>
                              <a:schemeClr val="accent4"/>
                            </a:solidFill>
                            <a:latin typeface="Cambria Math" panose="02040503050406030204" pitchFamily="18" charset="0"/>
                          </a:rPr>
                          <m:t>PP</m:t>
                        </m:r>
                      </m:sub>
                    </m:sSub>
                    <m:r>
                      <a:rPr lang="en-US" sz="1400" b="0" i="1" smtClean="0">
                        <a:solidFill>
                          <a:schemeClr val="accent4"/>
                        </a:solidFill>
                        <a:latin typeface="Cambria Math" panose="02040503050406030204" pitchFamily="18" charset="0"/>
                      </a:rPr>
                      <m:t>←</m:t>
                    </m:r>
                    <m:r>
                      <m:rPr>
                        <m:sty m:val="p"/>
                      </m:rPr>
                      <a:rPr lang="en-US" sz="1400" b="0" i="0" smtClean="0">
                        <a:solidFill>
                          <a:schemeClr val="accent4"/>
                        </a:solidFill>
                        <a:latin typeface="Cambria Math" panose="02040503050406030204" pitchFamily="18" charset="0"/>
                      </a:rPr>
                      <m:t>Enc</m:t>
                    </m:r>
                    <m:r>
                      <a:rPr lang="en-US" sz="1400" b="0" i="1" smtClean="0">
                        <a:solidFill>
                          <a:schemeClr val="accent4"/>
                        </a:solidFill>
                        <a:latin typeface="Cambria Math" panose="02040503050406030204" pitchFamily="18" charset="0"/>
                      </a:rPr>
                      <m:t>(</m:t>
                    </m:r>
                    <m:sSub>
                      <m:sSubPr>
                        <m:ctrlPr>
                          <a:rPr lang="en-US" sz="1400" b="0" i="1" smtClean="0">
                            <a:solidFill>
                              <a:schemeClr val="accent4"/>
                            </a:solidFill>
                            <a:latin typeface="Cambria Math" panose="02040503050406030204" pitchFamily="18" charset="0"/>
                          </a:rPr>
                        </m:ctrlPr>
                      </m:sSubPr>
                      <m:e>
                        <m:r>
                          <a:rPr lang="en-US" sz="1400" b="0" i="1" smtClean="0">
                            <a:solidFill>
                              <a:schemeClr val="accent4"/>
                            </a:solidFill>
                            <a:latin typeface="Cambria Math" panose="02040503050406030204" pitchFamily="18" charset="0"/>
                          </a:rPr>
                          <m:t>𝑘</m:t>
                        </m:r>
                      </m:e>
                      <m:sub>
                        <m:r>
                          <a:rPr lang="en-US" sz="1400" b="0" i="1" smtClean="0">
                            <a:solidFill>
                              <a:schemeClr val="accent4"/>
                            </a:solidFill>
                            <a:latin typeface="Cambria Math" panose="02040503050406030204" pitchFamily="18" charset="0"/>
                          </a:rPr>
                          <m:t>𝐴</m:t>
                        </m:r>
                      </m:sub>
                    </m:sSub>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𝑛</m:t>
                    </m:r>
                    <m:r>
                      <a:rPr lang="en-US" sz="1400" b="0" i="1" smtClean="0">
                        <a:solidFill>
                          <a:schemeClr val="accent4"/>
                        </a:solidFill>
                        <a:latin typeface="Cambria Math" panose="02040503050406030204" pitchFamily="18" charset="0"/>
                      </a:rPr>
                      <m:t>,</m:t>
                    </m:r>
                    <m:sSubSup>
                      <m:sSubSupPr>
                        <m:ctrlPr>
                          <a:rPr lang="en-US" sz="1400" b="0" i="1" smtClean="0">
                            <a:solidFill>
                              <a:schemeClr val="accent4"/>
                            </a:solidFill>
                            <a:latin typeface="Cambria Math" panose="02040503050406030204" pitchFamily="18" charset="0"/>
                          </a:rPr>
                        </m:ctrlPr>
                      </m:sSubSupPr>
                      <m:e>
                        <m:r>
                          <a:rPr lang="en-US" sz="1400" b="0" i="1" smtClean="0">
                            <a:solidFill>
                              <a:schemeClr val="accent4"/>
                            </a:solidFill>
                            <a:latin typeface="Cambria Math" panose="02040503050406030204" pitchFamily="18" charset="0"/>
                          </a:rPr>
                          <m:t>𝑚</m:t>
                        </m:r>
                      </m:e>
                      <m:sub>
                        <m:r>
                          <m:rPr>
                            <m:sty m:val="p"/>
                          </m:rPr>
                          <a:rPr lang="en-US" sz="1400" b="0" i="0" smtClean="0">
                            <a:solidFill>
                              <a:schemeClr val="accent4"/>
                            </a:solidFill>
                            <a:latin typeface="Cambria Math" panose="02040503050406030204" pitchFamily="18" charset="0"/>
                          </a:rPr>
                          <m:t>SignUp</m:t>
                        </m:r>
                      </m:sub>
                      <m:sup>
                        <m:r>
                          <a:rPr lang="en-US" sz="1400" b="0" i="1" smtClean="0">
                            <a:solidFill>
                              <a:schemeClr val="accent4"/>
                            </a:solidFill>
                            <a:latin typeface="Cambria Math" panose="02040503050406030204" pitchFamily="18" charset="0"/>
                          </a:rPr>
                          <m:t>𝐴</m:t>
                        </m:r>
                      </m:sup>
                    </m:sSubSup>
                    <m:r>
                      <a:rPr lang="en-US" sz="1400" b="0" i="1" smtClean="0">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b="0" i="1" smtClean="0">
                            <a:solidFill>
                              <a:schemeClr val="accent4"/>
                            </a:solidFill>
                            <a:latin typeface="Cambria Math" panose="02040503050406030204" pitchFamily="18" charset="0"/>
                          </a:rPr>
                          <m:t>𝐵</m:t>
                        </m:r>
                      </m:sup>
                    </m:sSubSup>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𝑐</m:t>
                    </m:r>
                    <m:r>
                      <a:rPr lang="en-US" sz="1400" b="0" i="1" smtClean="0">
                        <a:solidFill>
                          <a:schemeClr val="accent4"/>
                        </a:solidFill>
                        <a:latin typeface="Cambria Math" panose="02040503050406030204" pitchFamily="18" charset="0"/>
                      </a:rPr>
                      <m:t>)</m:t>
                    </m:r>
                  </m:oMath>
                </a14:m>
                <a:r>
                  <a:rPr lang="zh-CN" altLang="en-US" sz="1400" dirty="0">
                    <a:solidFill>
                      <a:schemeClr val="accent4"/>
                    </a:solidFill>
                    <a:latin typeface="Montserrat" pitchFamily="2" charset="77"/>
                  </a:rPr>
                  <a:t> </a:t>
                </a:r>
                <a:endParaRPr lang="en-US" sz="1400" dirty="0">
                  <a:solidFill>
                    <a:schemeClr val="accent4"/>
                  </a:solidFill>
                  <a:latin typeface="Montserrat" pitchFamily="2" charset="77"/>
                </a:endParaRPr>
              </a:p>
            </p:txBody>
          </p:sp>
        </mc:Choice>
        <mc:Fallback xmlns="">
          <p:sp>
            <p:nvSpPr>
              <p:cNvPr id="97" name="TextBox 96">
                <a:extLst>
                  <a:ext uri="{FF2B5EF4-FFF2-40B4-BE49-F238E27FC236}">
                    <a16:creationId xmlns:a16="http://schemas.microsoft.com/office/drawing/2014/main" id="{E53AA8EC-DA1D-53A7-A687-4981E73B1DC6}"/>
                  </a:ext>
                </a:extLst>
              </p:cNvPr>
              <p:cNvSpPr txBox="1">
                <a:spLocks noRot="1" noChangeAspect="1" noMove="1" noResize="1" noEditPoints="1" noAdjustHandles="1" noChangeArrowheads="1" noChangeShapeType="1" noTextEdit="1"/>
              </p:cNvSpPr>
              <p:nvPr/>
            </p:nvSpPr>
            <p:spPr>
              <a:xfrm>
                <a:off x="1743202" y="4550600"/>
                <a:ext cx="3546550" cy="347980"/>
              </a:xfrm>
              <a:prstGeom prst="rect">
                <a:avLst/>
              </a:prstGeom>
              <a:blipFill>
                <a:blip r:embed="rId23"/>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5259F20-B236-5FAB-9D0C-D50290351B2F}"/>
                  </a:ext>
                </a:extLst>
              </p:cNvPr>
              <p:cNvSpPr txBox="1"/>
              <p:nvPr/>
            </p:nvSpPr>
            <p:spPr>
              <a:xfrm>
                <a:off x="7758598" y="4499780"/>
                <a:ext cx="3546550" cy="347980"/>
              </a:xfrm>
              <a:prstGeom prst="rect">
                <a:avLst/>
              </a:prstGeom>
              <a:noFill/>
            </p:spPr>
            <p:txBody>
              <a:bodyPr wrap="square" rtlCol="0">
                <a:spAutoFit/>
              </a:bodyPr>
              <a:lstStyle/>
              <a:p>
                <a:pPr algn="r"/>
                <a:r>
                  <a:rPr lang="en-US" altLang="zh-CN" sz="1400" dirty="0">
                    <a:latin typeface="Montserrat" pitchFamily="2" charset="77"/>
                  </a:rPr>
                  <a:t>2. </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b="0" i="0" smtClean="0">
                        <a:latin typeface="Cambria Math" panose="02040503050406030204" pitchFamily="18" charset="0"/>
                      </a:rPr>
                      <m:t>Dec</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SubSup>
                      <m:sSubSupPr>
                        <m:ctrlPr>
                          <a:rPr lang="en-US" sz="1400" i="1" smtClean="0">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𝐴</m:t>
                        </m:r>
                      </m:sup>
                    </m:sSubSup>
                    <m:r>
                      <a:rPr lang="en-US" sz="1400" i="1">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𝐵</m:t>
                        </m:r>
                      </m:sup>
                    </m:sSubSup>
                    <m:r>
                      <a:rPr lang="en-US" sz="1400" b="0" i="1" smtClean="0">
                        <a:solidFill>
                          <a:schemeClr val="accent4"/>
                        </a:solidFill>
                        <a:latin typeface="Cambria Math" panose="02040503050406030204" pitchFamily="18" charset="0"/>
                      </a:rPr>
                      <m:t>,</m:t>
                    </m:r>
                    <m:sSub>
                      <m:sSubPr>
                        <m:ctrlPr>
                          <a:rPr lang="en-US" sz="1400" i="1" smtClean="0">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𝑐</m:t>
                        </m:r>
                      </m:e>
                      <m:sub>
                        <m:r>
                          <m:rPr>
                            <m:sty m:val="p"/>
                          </m:rPr>
                          <a:rPr lang="en-US" sz="1400">
                            <a:solidFill>
                              <a:schemeClr val="accent4"/>
                            </a:solidFill>
                            <a:latin typeface="Cambria Math" panose="02040503050406030204" pitchFamily="18" charset="0"/>
                          </a:rPr>
                          <m:t>PP</m:t>
                        </m:r>
                      </m:sub>
                    </m:sSub>
                    <m:r>
                      <a:rPr lang="en-US" sz="1400" b="0" i="1" smtClean="0">
                        <a:latin typeface="Cambria Math" panose="02040503050406030204" pitchFamily="18" charset="0"/>
                      </a:rPr>
                      <m:t>)</m:t>
                    </m:r>
                  </m:oMath>
                </a14:m>
                <a:r>
                  <a:rPr lang="zh-CN" altLang="en-US" sz="1400" dirty="0">
                    <a:latin typeface="Montserrat" pitchFamily="2" charset="77"/>
                  </a:rPr>
                  <a:t> </a:t>
                </a:r>
                <a:endParaRPr lang="en-US" sz="1400" dirty="0">
                  <a:latin typeface="Montserrat" pitchFamily="2" charset="77"/>
                </a:endParaRPr>
              </a:p>
            </p:txBody>
          </p:sp>
        </mc:Choice>
        <mc:Fallback xmlns="">
          <p:sp>
            <p:nvSpPr>
              <p:cNvPr id="98" name="TextBox 97">
                <a:extLst>
                  <a:ext uri="{FF2B5EF4-FFF2-40B4-BE49-F238E27FC236}">
                    <a16:creationId xmlns:a16="http://schemas.microsoft.com/office/drawing/2014/main" id="{55259F20-B236-5FAB-9D0C-D50290351B2F}"/>
                  </a:ext>
                </a:extLst>
              </p:cNvPr>
              <p:cNvSpPr txBox="1">
                <a:spLocks noRot="1" noChangeAspect="1" noMove="1" noResize="1" noEditPoints="1" noAdjustHandles="1" noChangeArrowheads="1" noChangeShapeType="1" noTextEdit="1"/>
              </p:cNvSpPr>
              <p:nvPr/>
            </p:nvSpPr>
            <p:spPr>
              <a:xfrm>
                <a:off x="7758598" y="4499780"/>
                <a:ext cx="3546550" cy="347980"/>
              </a:xfrm>
              <a:prstGeom prst="rect">
                <a:avLst/>
              </a:prstGeom>
              <a:blipFill>
                <a:blip r:embed="rId24"/>
                <a:stretch>
                  <a:fillRect b="-71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55774239-08EB-FFF9-881C-6B42D9D1FC8C}"/>
              </a:ext>
            </a:extLst>
          </p:cNvPr>
          <p:cNvSpPr txBox="1"/>
          <p:nvPr/>
        </p:nvSpPr>
        <p:spPr>
          <a:xfrm>
            <a:off x="5726997" y="4910798"/>
            <a:ext cx="3546550" cy="307777"/>
          </a:xfrm>
          <a:prstGeom prst="rect">
            <a:avLst/>
          </a:prstGeom>
          <a:noFill/>
        </p:spPr>
        <p:txBody>
          <a:bodyPr wrap="square" rtlCol="0">
            <a:spAutoFit/>
          </a:bodyPr>
          <a:lstStyle/>
          <a:p>
            <a:pPr algn="r"/>
            <a:r>
              <a:rPr lang="en-US" altLang="zh-CN" sz="1400" dirty="0">
                <a:latin typeface="Montserrat" pitchFamily="2" charset="77"/>
              </a:rPr>
              <a:t>3.</a:t>
            </a:r>
            <a:r>
              <a:rPr lang="zh-CN" altLang="en-US" sz="1400" dirty="0">
                <a:latin typeface="Montserrat" pitchFamily="2" charset="77"/>
              </a:rPr>
              <a:t> </a:t>
            </a:r>
            <a:r>
              <a:rPr lang="en-US" sz="1400" dirty="0">
                <a:latin typeface="Montserrat" pitchFamily="2" charset="77"/>
              </a:rPr>
              <a:t>original execution </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E93A486-757B-57EB-99B6-C25D4747F584}"/>
                  </a:ext>
                </a:extLst>
              </p:cNvPr>
              <p:cNvSpPr txBox="1"/>
              <p:nvPr/>
            </p:nvSpPr>
            <p:spPr>
              <a:xfrm>
                <a:off x="1743202" y="5464567"/>
                <a:ext cx="3546550" cy="347980"/>
              </a:xfrm>
              <a:prstGeom prst="rect">
                <a:avLst/>
              </a:prstGeom>
              <a:noFill/>
            </p:spPr>
            <p:txBody>
              <a:bodyPr wrap="square" rtlCol="0">
                <a:spAutoFit/>
              </a:bodyPr>
              <a:lstStyle/>
              <a:p>
                <a:r>
                  <a:rPr lang="en-US" altLang="zh-CN" sz="1400" dirty="0">
                    <a:solidFill>
                      <a:schemeClr val="accent4"/>
                    </a:solidFill>
                    <a:latin typeface="Montserrat" pitchFamily="2" charset="77"/>
                  </a:rPr>
                  <a:t>2.</a:t>
                </a:r>
                <a14:m>
                  <m:oMath xmlns:m="http://schemas.openxmlformats.org/officeDocument/2006/math">
                    <m:sSub>
                      <m:sSubPr>
                        <m:ctrlPr>
                          <a:rPr lang="en-US" sz="1400" i="1">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𝑐</m:t>
                        </m:r>
                      </m:e>
                      <m:sub>
                        <m:r>
                          <m:rPr>
                            <m:sty m:val="p"/>
                          </m:rPr>
                          <a:rPr lang="en-US" sz="1400">
                            <a:solidFill>
                              <a:schemeClr val="accent4"/>
                            </a:solidFill>
                            <a:latin typeface="Cambria Math" panose="02040503050406030204" pitchFamily="18" charset="0"/>
                          </a:rPr>
                          <m:t>PP</m:t>
                        </m:r>
                      </m:sub>
                    </m:sSub>
                    <m:r>
                      <a:rPr lang="en-US" sz="1400" i="1">
                        <a:solidFill>
                          <a:schemeClr val="accent4"/>
                        </a:solidFill>
                        <a:latin typeface="Cambria Math" panose="02040503050406030204" pitchFamily="18" charset="0"/>
                      </a:rPr>
                      <m:t>←</m:t>
                    </m:r>
                    <m:r>
                      <m:rPr>
                        <m:sty m:val="p"/>
                      </m:rPr>
                      <a:rPr lang="en-US" sz="1400">
                        <a:solidFill>
                          <a:schemeClr val="accent4"/>
                        </a:solidFill>
                        <a:latin typeface="Cambria Math" panose="02040503050406030204" pitchFamily="18" charset="0"/>
                      </a:rPr>
                      <m:t>Enc</m:t>
                    </m:r>
                    <m:r>
                      <a:rPr lang="en-US" sz="1400" i="1">
                        <a:solidFill>
                          <a:schemeClr val="accent4"/>
                        </a:solidFill>
                        <a:latin typeface="Cambria Math" panose="02040503050406030204" pitchFamily="18" charset="0"/>
                      </a:rPr>
                      <m:t>(</m:t>
                    </m:r>
                    <m:sSub>
                      <m:sSubPr>
                        <m:ctrlPr>
                          <a:rPr lang="en-US" sz="1400" i="1">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𝑘</m:t>
                        </m:r>
                      </m:e>
                      <m:sub>
                        <m:r>
                          <a:rPr lang="en-US" sz="1400" i="1">
                            <a:solidFill>
                              <a:schemeClr val="accent4"/>
                            </a:solidFill>
                            <a:latin typeface="Cambria Math" panose="02040503050406030204" pitchFamily="18" charset="0"/>
                          </a:rPr>
                          <m:t>𝐴</m:t>
                        </m:r>
                      </m:sub>
                    </m:sSub>
                    <m:r>
                      <a:rPr lang="en-US" sz="1400" i="1">
                        <a:solidFill>
                          <a:schemeClr val="accent4"/>
                        </a:solidFill>
                        <a:latin typeface="Cambria Math" panose="02040503050406030204" pitchFamily="18" charset="0"/>
                      </a:rPr>
                      <m:t>,</m:t>
                    </m:r>
                    <m:r>
                      <a:rPr lang="en-US" sz="1400" i="1">
                        <a:solidFill>
                          <a:schemeClr val="accent4"/>
                        </a:solidFill>
                        <a:latin typeface="Cambria Math" panose="02040503050406030204" pitchFamily="18" charset="0"/>
                      </a:rPr>
                      <m:t>𝑛</m:t>
                    </m:r>
                    <m:r>
                      <a:rPr lang="en-US" sz="1400" i="1">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𝐴</m:t>
                        </m:r>
                      </m:sup>
                    </m:sSubSup>
                    <m:r>
                      <a:rPr lang="en-US" sz="1400" i="1">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𝐵</m:t>
                        </m:r>
                      </m:sup>
                    </m:sSubSup>
                    <m:r>
                      <a:rPr lang="en-US" sz="1400" i="1">
                        <a:solidFill>
                          <a:schemeClr val="accent4"/>
                        </a:solidFill>
                        <a:latin typeface="Cambria Math" panose="02040503050406030204" pitchFamily="18" charset="0"/>
                      </a:rPr>
                      <m:t>,</m:t>
                    </m:r>
                    <m:r>
                      <a:rPr lang="en-US" sz="1400" i="1">
                        <a:solidFill>
                          <a:schemeClr val="accent4"/>
                        </a:solidFill>
                        <a:latin typeface="Cambria Math" panose="02040503050406030204" pitchFamily="18" charset="0"/>
                      </a:rPr>
                      <m:t>𝑐</m:t>
                    </m:r>
                    <m:r>
                      <a:rPr lang="en-US" sz="1400" i="1">
                        <a:solidFill>
                          <a:schemeClr val="accent4"/>
                        </a:solidFill>
                        <a:latin typeface="Cambria Math" panose="02040503050406030204" pitchFamily="18" charset="0"/>
                      </a:rPr>
                      <m:t>)</m:t>
                    </m:r>
                  </m:oMath>
                </a14:m>
                <a:endParaRPr lang="en-US" sz="1400" dirty="0">
                  <a:solidFill>
                    <a:schemeClr val="accent4"/>
                  </a:solidFill>
                  <a:latin typeface="Montserrat" pitchFamily="2" charset="77"/>
                </a:endParaRPr>
              </a:p>
            </p:txBody>
          </p:sp>
        </mc:Choice>
        <mc:Fallback xmlns="">
          <p:sp>
            <p:nvSpPr>
              <p:cNvPr id="100" name="TextBox 99">
                <a:extLst>
                  <a:ext uri="{FF2B5EF4-FFF2-40B4-BE49-F238E27FC236}">
                    <a16:creationId xmlns:a16="http://schemas.microsoft.com/office/drawing/2014/main" id="{CE93A486-757B-57EB-99B6-C25D4747F584}"/>
                  </a:ext>
                </a:extLst>
              </p:cNvPr>
              <p:cNvSpPr txBox="1">
                <a:spLocks noRot="1" noChangeAspect="1" noMove="1" noResize="1" noEditPoints="1" noAdjustHandles="1" noChangeArrowheads="1" noChangeShapeType="1" noTextEdit="1"/>
              </p:cNvSpPr>
              <p:nvPr/>
            </p:nvSpPr>
            <p:spPr>
              <a:xfrm>
                <a:off x="1743202" y="5464567"/>
                <a:ext cx="3546550" cy="347980"/>
              </a:xfrm>
              <a:prstGeom prst="rect">
                <a:avLst/>
              </a:prstGeom>
              <a:blipFill>
                <a:blip r:embed="rId25"/>
                <a:stretch>
                  <a:fillRect l="-7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51BC15-02EB-8AD3-ED15-4AAD294F1E2D}"/>
                  </a:ext>
                </a:extLst>
              </p:cNvPr>
              <p:cNvSpPr txBox="1"/>
              <p:nvPr/>
            </p:nvSpPr>
            <p:spPr>
              <a:xfrm>
                <a:off x="8029776" y="5502861"/>
                <a:ext cx="3275372" cy="347980"/>
              </a:xfrm>
              <a:prstGeom prst="rect">
                <a:avLst/>
              </a:prstGeom>
              <a:noFill/>
            </p:spPr>
            <p:txBody>
              <a:bodyPr wrap="square" rtlCol="0">
                <a:spAutoFit/>
              </a:bodyPr>
              <a:lstStyle/>
              <a:p>
                <a:pPr algn="r"/>
                <a:r>
                  <a:rPr lang="en-US" altLang="zh-CN" sz="1400" dirty="0">
                    <a:latin typeface="Montserrat" pitchFamily="2" charset="77"/>
                  </a:rPr>
                  <a:t>1.</a:t>
                </a:r>
                <a14:m>
                  <m:oMath xmlns:m="http://schemas.openxmlformats.org/officeDocument/2006/math">
                    <m:r>
                      <a:rPr lang="en-US" sz="1400" i="1">
                        <a:latin typeface="Cambria Math" panose="02040503050406030204" pitchFamily="18" charset="0"/>
                      </a:rPr>
                      <m:t>𝑐</m:t>
                    </m:r>
                    <m:r>
                      <a:rPr lang="en-US" sz="1400" i="1">
                        <a:latin typeface="Cambria Math" panose="02040503050406030204" pitchFamily="18" charset="0"/>
                      </a:rPr>
                      <m:t>←</m:t>
                    </m:r>
                    <m:r>
                      <m:rPr>
                        <m:sty m:val="p"/>
                      </m:rPr>
                      <a:rPr lang="en-US" sz="1400">
                        <a:latin typeface="Cambria Math" panose="02040503050406030204" pitchFamily="18" charset="0"/>
                      </a:rPr>
                      <m:t>Dec</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sSubSup>
                      <m:sSubSupPr>
                        <m:ctrlPr>
                          <a:rPr lang="en-US" sz="1400" i="1" smtClean="0">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𝐴</m:t>
                        </m:r>
                      </m:sup>
                    </m:sSubSup>
                    <m:r>
                      <a:rPr lang="en-US" sz="1400" i="1">
                        <a:solidFill>
                          <a:schemeClr val="accent4"/>
                        </a:solidFill>
                        <a:latin typeface="Cambria Math" panose="02040503050406030204" pitchFamily="18" charset="0"/>
                      </a:rPr>
                      <m:t>∥</m:t>
                    </m:r>
                    <m:sSubSup>
                      <m:sSubSupPr>
                        <m:ctrlPr>
                          <a:rPr lang="en-US" sz="1400" i="1">
                            <a:solidFill>
                              <a:schemeClr val="accent4"/>
                            </a:solidFill>
                            <a:latin typeface="Cambria Math" panose="02040503050406030204" pitchFamily="18" charset="0"/>
                          </a:rPr>
                        </m:ctrlPr>
                      </m:sSubSupPr>
                      <m:e>
                        <m:r>
                          <a:rPr lang="en-US" sz="1400" i="1">
                            <a:solidFill>
                              <a:schemeClr val="accent4"/>
                            </a:solidFill>
                            <a:latin typeface="Cambria Math" panose="02040503050406030204" pitchFamily="18" charset="0"/>
                          </a:rPr>
                          <m:t>𝑚</m:t>
                        </m:r>
                      </m:e>
                      <m:sub>
                        <m:r>
                          <m:rPr>
                            <m:sty m:val="p"/>
                          </m:rPr>
                          <a:rPr lang="en-US" sz="1400">
                            <a:solidFill>
                              <a:schemeClr val="accent4"/>
                            </a:solidFill>
                            <a:latin typeface="Cambria Math" panose="02040503050406030204" pitchFamily="18" charset="0"/>
                          </a:rPr>
                          <m:t>SignUp</m:t>
                        </m:r>
                      </m:sub>
                      <m:sup>
                        <m:r>
                          <a:rPr lang="en-US" sz="1400" i="1">
                            <a:solidFill>
                              <a:schemeClr val="accent4"/>
                            </a:solidFill>
                            <a:latin typeface="Cambria Math" panose="02040503050406030204" pitchFamily="18" charset="0"/>
                          </a:rPr>
                          <m:t>𝐵</m:t>
                        </m:r>
                      </m:sup>
                    </m:sSubSup>
                    <m:r>
                      <a:rPr lang="en-US" sz="1400" i="1">
                        <a:solidFill>
                          <a:schemeClr val="accent4"/>
                        </a:solidFill>
                        <a:latin typeface="Cambria Math" panose="02040503050406030204" pitchFamily="18" charset="0"/>
                      </a:rPr>
                      <m:t>,</m:t>
                    </m:r>
                    <m:sSub>
                      <m:sSubPr>
                        <m:ctrlPr>
                          <a:rPr lang="en-US" sz="1400" i="1" smtClean="0">
                            <a:solidFill>
                              <a:schemeClr val="accent4"/>
                            </a:solidFill>
                            <a:latin typeface="Cambria Math" panose="02040503050406030204" pitchFamily="18" charset="0"/>
                          </a:rPr>
                        </m:ctrlPr>
                      </m:sSubPr>
                      <m:e>
                        <m:r>
                          <a:rPr lang="en-US" sz="1400" i="1">
                            <a:solidFill>
                              <a:schemeClr val="accent4"/>
                            </a:solidFill>
                            <a:latin typeface="Cambria Math" panose="02040503050406030204" pitchFamily="18" charset="0"/>
                          </a:rPr>
                          <m:t>𝑐</m:t>
                        </m:r>
                      </m:e>
                      <m:sub>
                        <m:r>
                          <m:rPr>
                            <m:sty m:val="p"/>
                          </m:rPr>
                          <a:rPr lang="en-US" sz="1400">
                            <a:solidFill>
                              <a:schemeClr val="accent4"/>
                            </a:solidFill>
                            <a:latin typeface="Cambria Math" panose="02040503050406030204" pitchFamily="18" charset="0"/>
                          </a:rPr>
                          <m:t>PP</m:t>
                        </m:r>
                      </m:sub>
                    </m:sSub>
                    <m:r>
                      <a:rPr lang="en-US" sz="1400" i="1">
                        <a:latin typeface="Cambria Math" panose="02040503050406030204" pitchFamily="18" charset="0"/>
                      </a:rPr>
                      <m:t>)</m:t>
                    </m:r>
                  </m:oMath>
                </a14:m>
                <a:endParaRPr lang="en-US" sz="1400" dirty="0">
                  <a:latin typeface="Montserrat" pitchFamily="2" charset="77"/>
                </a:endParaRPr>
              </a:p>
            </p:txBody>
          </p:sp>
        </mc:Choice>
        <mc:Fallback xmlns="">
          <p:sp>
            <p:nvSpPr>
              <p:cNvPr id="101" name="TextBox 100">
                <a:extLst>
                  <a:ext uri="{FF2B5EF4-FFF2-40B4-BE49-F238E27FC236}">
                    <a16:creationId xmlns:a16="http://schemas.microsoft.com/office/drawing/2014/main" id="{8851BC15-02EB-8AD3-ED15-4AAD294F1E2D}"/>
                  </a:ext>
                </a:extLst>
              </p:cNvPr>
              <p:cNvSpPr txBox="1">
                <a:spLocks noRot="1" noChangeAspect="1" noMove="1" noResize="1" noEditPoints="1" noAdjustHandles="1" noChangeArrowheads="1" noChangeShapeType="1" noTextEdit="1"/>
              </p:cNvSpPr>
              <p:nvPr/>
            </p:nvSpPr>
            <p:spPr>
              <a:xfrm>
                <a:off x="8029776" y="5502861"/>
                <a:ext cx="3275372" cy="347980"/>
              </a:xfrm>
              <a:prstGeom prst="rect">
                <a:avLst/>
              </a:prstGeom>
              <a:blipFill>
                <a:blip r:embed="rId26"/>
                <a:stretch>
                  <a:fillRect b="-7143"/>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1E4D93F2-5316-653C-0DA4-92F758D00DDD}"/>
              </a:ext>
            </a:extLst>
          </p:cNvPr>
          <p:cNvSpPr txBox="1"/>
          <p:nvPr/>
        </p:nvSpPr>
        <p:spPr>
          <a:xfrm>
            <a:off x="5726997" y="5867168"/>
            <a:ext cx="3546550" cy="307777"/>
          </a:xfrm>
          <a:prstGeom prst="rect">
            <a:avLst/>
          </a:prstGeom>
          <a:noFill/>
        </p:spPr>
        <p:txBody>
          <a:bodyPr wrap="square" rtlCol="0">
            <a:spAutoFit/>
          </a:bodyPr>
          <a:lstStyle/>
          <a:p>
            <a:pPr algn="r"/>
            <a:r>
              <a:rPr lang="en-US" altLang="zh-CN" sz="1400" dirty="0">
                <a:latin typeface="Montserrat" pitchFamily="2" charset="77"/>
              </a:rPr>
              <a:t>2.</a:t>
            </a:r>
            <a:r>
              <a:rPr lang="zh-CN" altLang="en-US" sz="1400" dirty="0">
                <a:latin typeface="Montserrat" pitchFamily="2" charset="77"/>
              </a:rPr>
              <a:t> </a:t>
            </a:r>
            <a:r>
              <a:rPr lang="en-US" sz="1400" dirty="0">
                <a:latin typeface="Montserrat" pitchFamily="2" charset="77"/>
              </a:rPr>
              <a:t>original execution </a:t>
            </a:r>
          </a:p>
        </p:txBody>
      </p:sp>
      <p:sp>
        <p:nvSpPr>
          <p:cNvPr id="103" name="TextBox 102">
            <a:extLst>
              <a:ext uri="{FF2B5EF4-FFF2-40B4-BE49-F238E27FC236}">
                <a16:creationId xmlns:a16="http://schemas.microsoft.com/office/drawing/2014/main" id="{33BFDCD1-AF16-4DF3-13E1-94413B055530}"/>
              </a:ext>
            </a:extLst>
          </p:cNvPr>
          <p:cNvSpPr txBox="1"/>
          <p:nvPr/>
        </p:nvSpPr>
        <p:spPr>
          <a:xfrm>
            <a:off x="3071228" y="6373315"/>
            <a:ext cx="2614699" cy="307777"/>
          </a:xfrm>
          <a:prstGeom prst="rect">
            <a:avLst/>
          </a:prstGeom>
          <a:noFill/>
        </p:spPr>
        <p:txBody>
          <a:bodyPr wrap="square" rtlCol="0">
            <a:spAutoFit/>
          </a:bodyPr>
          <a:lstStyle/>
          <a:p>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104" name="TextBox 103">
            <a:extLst>
              <a:ext uri="{FF2B5EF4-FFF2-40B4-BE49-F238E27FC236}">
                <a16:creationId xmlns:a16="http://schemas.microsoft.com/office/drawing/2014/main" id="{7D83DD8D-8199-6DD0-608B-11F6451C0C23}"/>
              </a:ext>
            </a:extLst>
          </p:cNvPr>
          <p:cNvSpPr txBox="1"/>
          <p:nvPr/>
        </p:nvSpPr>
        <p:spPr>
          <a:xfrm>
            <a:off x="6506075" y="6366187"/>
            <a:ext cx="2767472" cy="307777"/>
          </a:xfrm>
          <a:prstGeom prst="rect">
            <a:avLst/>
          </a:prstGeom>
          <a:noFill/>
        </p:spPr>
        <p:txBody>
          <a:bodyPr wrap="square" rtlCol="0">
            <a:spAutoFit/>
          </a:bodyPr>
          <a:lstStyle/>
          <a:p>
            <a:pPr algn="r"/>
            <a:r>
              <a:rPr lang="en-US" altLang="zh-CN" sz="1400" dirty="0">
                <a:latin typeface="Montserrat" pitchFamily="2" charset="77"/>
              </a:rPr>
              <a:t>1.</a:t>
            </a:r>
            <a:r>
              <a:rPr lang="zh-CN" altLang="en-US" sz="1400" dirty="0">
                <a:latin typeface="Montserrat" pitchFamily="2" charset="77"/>
              </a:rPr>
              <a:t> </a:t>
            </a:r>
            <a:r>
              <a:rPr lang="en-US" sz="1400" dirty="0">
                <a:latin typeface="Montserrat" pitchFamily="2" charset="77"/>
              </a:rPr>
              <a:t>original execution</a:t>
            </a:r>
            <a:endParaRPr lang="en-US" sz="1400" b="0" i="0" dirty="0">
              <a:latin typeface="Montserrat" pitchFamily="2" charset="77"/>
            </a:endParaRPr>
          </a:p>
        </p:txBody>
      </p:sp>
      <p:sp>
        <p:nvSpPr>
          <p:cNvPr id="6" name="Rectangle 5">
            <a:extLst>
              <a:ext uri="{FF2B5EF4-FFF2-40B4-BE49-F238E27FC236}">
                <a16:creationId xmlns:a16="http://schemas.microsoft.com/office/drawing/2014/main" id="{8A7FE2F1-14FD-F16C-B208-E91A30A8B019}"/>
              </a:ext>
            </a:extLst>
          </p:cNvPr>
          <p:cNvSpPr/>
          <p:nvPr/>
        </p:nvSpPr>
        <p:spPr>
          <a:xfrm>
            <a:off x="6059266" y="593346"/>
            <a:ext cx="5947919" cy="2183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8" name="Picture 4" descr="American Friends of Tel Aviv University - YouTube">
            <a:extLst>
              <a:ext uri="{FF2B5EF4-FFF2-40B4-BE49-F238E27FC236}">
                <a16:creationId xmlns:a16="http://schemas.microsoft.com/office/drawing/2014/main" id="{B37FB00E-2F3B-5B4C-2801-3E2717A7FB0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902653-F25D-878D-7213-657A8205FC05}"/>
              </a:ext>
            </a:extLst>
          </p:cNvPr>
          <p:cNvSpPr>
            <a:spLocks noGrp="1"/>
          </p:cNvSpPr>
          <p:nvPr>
            <p:ph type="title"/>
          </p:nvPr>
        </p:nvSpPr>
        <p:spPr>
          <a:xfrm>
            <a:off x="1866313" y="180000"/>
            <a:ext cx="10140872" cy="540000"/>
          </a:xfrm>
        </p:spPr>
        <p:txBody>
          <a:bodyPr>
            <a:normAutofit/>
          </a:bodyPr>
          <a:lstStyle/>
          <a:p>
            <a:r>
              <a:rPr lang="en-US" dirty="0"/>
              <a:t>Security Intuition: Participant leaks no Information </a:t>
            </a:r>
          </a:p>
        </p:txBody>
      </p:sp>
      <p:pic>
        <p:nvPicPr>
          <p:cNvPr id="5" name="Picture 4">
            <a:extLst>
              <a:ext uri="{FF2B5EF4-FFF2-40B4-BE49-F238E27FC236}">
                <a16:creationId xmlns:a16="http://schemas.microsoft.com/office/drawing/2014/main" id="{04C94CDB-0888-6AE1-80DA-C989F8A10881}"/>
              </a:ext>
            </a:extLst>
          </p:cNvPr>
          <p:cNvPicPr>
            <a:picLocks noChangeAspect="1"/>
          </p:cNvPicPr>
          <p:nvPr/>
        </p:nvPicPr>
        <p:blipFill>
          <a:blip r:embed="rId28"/>
          <a:stretch>
            <a:fillRect/>
          </a:stretch>
        </p:blipFill>
        <p:spPr>
          <a:xfrm>
            <a:off x="7505486" y="821573"/>
            <a:ext cx="3601655" cy="1800828"/>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833889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How People Meet in Zoom</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8</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F916B633-17F6-B092-D9E2-BBDCDC699109}"/>
              </a:ext>
            </a:extLst>
          </p:cNvPr>
          <p:cNvGrpSpPr/>
          <p:nvPr/>
        </p:nvGrpSpPr>
        <p:grpSpPr>
          <a:xfrm>
            <a:off x="234769" y="1086417"/>
            <a:ext cx="1929669" cy="4009865"/>
            <a:chOff x="64257" y="2072786"/>
            <a:chExt cx="1929669" cy="4009865"/>
          </a:xfrm>
        </p:grpSpPr>
        <p:pic>
          <p:nvPicPr>
            <p:cNvPr id="42" name="Picture 41" descr="A screenshot of a phone&#10;&#10;Description automatically generated">
              <a:extLst>
                <a:ext uri="{FF2B5EF4-FFF2-40B4-BE49-F238E27FC236}">
                  <a16:creationId xmlns:a16="http://schemas.microsoft.com/office/drawing/2014/main" id="{920C76DE-A4A3-8B7B-DAAD-AC530CD8227D}"/>
                </a:ext>
              </a:extLst>
            </p:cNvPr>
            <p:cNvPicPr>
              <a:picLocks noChangeAspect="1"/>
            </p:cNvPicPr>
            <p:nvPr/>
          </p:nvPicPr>
          <p:blipFill rotWithShape="1">
            <a:blip r:embed="rId6"/>
            <a:srcRect t="3985"/>
            <a:stretch/>
          </p:blipFill>
          <p:spPr>
            <a:xfrm>
              <a:off x="64257" y="2072786"/>
              <a:ext cx="1929669" cy="4009865"/>
            </a:xfrm>
            <a:prstGeom prst="rect">
              <a:avLst/>
            </a:prstGeom>
            <a:ln>
              <a:solidFill>
                <a:schemeClr val="tx1"/>
              </a:solidFill>
            </a:ln>
            <a:effectLst/>
          </p:spPr>
        </p:pic>
        <p:sp>
          <p:nvSpPr>
            <p:cNvPr id="43" name="Rectangle 42">
              <a:extLst>
                <a:ext uri="{FF2B5EF4-FFF2-40B4-BE49-F238E27FC236}">
                  <a16:creationId xmlns:a16="http://schemas.microsoft.com/office/drawing/2014/main" id="{989DBC62-9EE9-EFB8-5D00-2BC359ECA0E9}"/>
                </a:ext>
              </a:extLst>
            </p:cNvPr>
            <p:cNvSpPr/>
            <p:nvPr/>
          </p:nvSpPr>
          <p:spPr>
            <a:xfrm>
              <a:off x="109605" y="3912780"/>
              <a:ext cx="1838971" cy="27644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44" name="Rectangle 43">
              <a:extLst>
                <a:ext uri="{FF2B5EF4-FFF2-40B4-BE49-F238E27FC236}">
                  <a16:creationId xmlns:a16="http://schemas.microsoft.com/office/drawing/2014/main" id="{54C482E9-26E7-4616-C56C-827FCDB9452A}"/>
                </a:ext>
              </a:extLst>
            </p:cNvPr>
            <p:cNvSpPr/>
            <p:nvPr/>
          </p:nvSpPr>
          <p:spPr>
            <a:xfrm>
              <a:off x="109605" y="4944141"/>
              <a:ext cx="1838971" cy="1917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pic>
        <p:nvPicPr>
          <p:cNvPr id="64" name="Picture 63" descr="A screenshot of a phone&#10;&#10;Description automatically generated">
            <a:extLst>
              <a:ext uri="{FF2B5EF4-FFF2-40B4-BE49-F238E27FC236}">
                <a16:creationId xmlns:a16="http://schemas.microsoft.com/office/drawing/2014/main" id="{E2C090ED-A90B-E01D-A703-4D787DC82CA2}"/>
              </a:ext>
            </a:extLst>
          </p:cNvPr>
          <p:cNvPicPr>
            <a:picLocks noChangeAspect="1"/>
          </p:cNvPicPr>
          <p:nvPr/>
        </p:nvPicPr>
        <p:blipFill rotWithShape="1">
          <a:blip r:embed="rId7"/>
          <a:srcRect t="4202"/>
          <a:stretch/>
        </p:blipFill>
        <p:spPr>
          <a:xfrm>
            <a:off x="10023200" y="1086417"/>
            <a:ext cx="1934031" cy="4009865"/>
          </a:xfrm>
          <a:prstGeom prst="rect">
            <a:avLst/>
          </a:prstGeom>
          <a:ln>
            <a:solidFill>
              <a:schemeClr val="tx1"/>
            </a:solidFill>
          </a:ln>
          <a:effectLst/>
        </p:spPr>
      </p:pic>
      <p:grpSp>
        <p:nvGrpSpPr>
          <p:cNvPr id="9" name="Group 8">
            <a:extLst>
              <a:ext uri="{FF2B5EF4-FFF2-40B4-BE49-F238E27FC236}">
                <a16:creationId xmlns:a16="http://schemas.microsoft.com/office/drawing/2014/main" id="{D2191D2F-17DD-0595-AA99-E8F53B04766B}"/>
              </a:ext>
            </a:extLst>
          </p:cNvPr>
          <p:cNvGrpSpPr/>
          <p:nvPr/>
        </p:nvGrpSpPr>
        <p:grpSpPr>
          <a:xfrm>
            <a:off x="3765262" y="146532"/>
            <a:ext cx="5789275" cy="4047886"/>
            <a:chOff x="3765262" y="202977"/>
            <a:chExt cx="5789275" cy="4047886"/>
          </a:xfrm>
        </p:grpSpPr>
        <p:pic>
          <p:nvPicPr>
            <p:cNvPr id="10" name="Picture 6" descr="Zoom logo transparent PNG 22289668 PNG">
              <a:extLst>
                <a:ext uri="{FF2B5EF4-FFF2-40B4-BE49-F238E27FC236}">
                  <a16:creationId xmlns:a16="http://schemas.microsoft.com/office/drawing/2014/main" id="{779CE3F8-54BF-CE5C-9D76-3444ACB5B3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333" y="202977"/>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B3A76DF-6EE4-4F21-3D8E-F53911133713}"/>
                </a:ext>
              </a:extLst>
            </p:cNvPr>
            <p:cNvGrpSpPr/>
            <p:nvPr/>
          </p:nvGrpSpPr>
          <p:grpSpPr>
            <a:xfrm>
              <a:off x="7338807" y="2773852"/>
              <a:ext cx="2215730" cy="1477011"/>
              <a:chOff x="5858113" y="3033538"/>
              <a:chExt cx="2215730" cy="1477011"/>
            </a:xfrm>
          </p:grpSpPr>
          <p:grpSp>
            <p:nvGrpSpPr>
              <p:cNvPr id="22" name="Group 21">
                <a:extLst>
                  <a:ext uri="{FF2B5EF4-FFF2-40B4-BE49-F238E27FC236}">
                    <a16:creationId xmlns:a16="http://schemas.microsoft.com/office/drawing/2014/main" id="{6F153086-0B46-F9DB-B40C-5C23970C17B0}"/>
                  </a:ext>
                </a:extLst>
              </p:cNvPr>
              <p:cNvGrpSpPr/>
              <p:nvPr/>
            </p:nvGrpSpPr>
            <p:grpSpPr>
              <a:xfrm>
                <a:off x="6975267" y="3033538"/>
                <a:ext cx="1098576" cy="540000"/>
                <a:chOff x="7435609" y="2815511"/>
                <a:chExt cx="1542130" cy="758027"/>
              </a:xfrm>
            </p:grpSpPr>
            <p:pic>
              <p:nvPicPr>
                <p:cNvPr id="35" name="Graphic 34" descr="Male profile outline">
                  <a:extLst>
                    <a:ext uri="{FF2B5EF4-FFF2-40B4-BE49-F238E27FC236}">
                      <a16:creationId xmlns:a16="http://schemas.microsoft.com/office/drawing/2014/main" id="{BD7F7982-660A-C433-3183-39899B5638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36" name="Graphic 35" descr="Male profile outline">
                  <a:extLst>
                    <a:ext uri="{FF2B5EF4-FFF2-40B4-BE49-F238E27FC236}">
                      <a16:creationId xmlns:a16="http://schemas.microsoft.com/office/drawing/2014/main" id="{A74E8350-BCD7-837F-1D1F-2CB5BEEBF7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23" name="Group 22">
                <a:extLst>
                  <a:ext uri="{FF2B5EF4-FFF2-40B4-BE49-F238E27FC236}">
                    <a16:creationId xmlns:a16="http://schemas.microsoft.com/office/drawing/2014/main" id="{C24B8ED8-3D85-93B2-E2A4-4A7D357823FB}"/>
                  </a:ext>
                </a:extLst>
              </p:cNvPr>
              <p:cNvGrpSpPr/>
              <p:nvPr/>
            </p:nvGrpSpPr>
            <p:grpSpPr>
              <a:xfrm>
                <a:off x="5858113" y="3502043"/>
                <a:ext cx="2215729" cy="540000"/>
                <a:chOff x="5867401" y="2815511"/>
                <a:chExt cx="3110338" cy="758027"/>
              </a:xfrm>
            </p:grpSpPr>
            <p:pic>
              <p:nvPicPr>
                <p:cNvPr id="29" name="Graphic 28" descr="Male profile outline">
                  <a:extLst>
                    <a:ext uri="{FF2B5EF4-FFF2-40B4-BE49-F238E27FC236}">
                      <a16:creationId xmlns:a16="http://schemas.microsoft.com/office/drawing/2014/main" id="{279A366D-FE20-BA1D-4F93-9435E88B69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30" name="Graphic 29" descr="Male profile outline">
                  <a:extLst>
                    <a:ext uri="{FF2B5EF4-FFF2-40B4-BE49-F238E27FC236}">
                      <a16:creationId xmlns:a16="http://schemas.microsoft.com/office/drawing/2014/main" id="{1E807DF1-5024-D96D-6143-45A3C1E50C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31" name="Graphic 30" descr="Male profile outline">
                  <a:extLst>
                    <a:ext uri="{FF2B5EF4-FFF2-40B4-BE49-F238E27FC236}">
                      <a16:creationId xmlns:a16="http://schemas.microsoft.com/office/drawing/2014/main" id="{086F05BD-49CA-D26F-0E5F-F97BC58AF5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32" name="Graphic 31" descr="Male profile outline">
                  <a:extLst>
                    <a:ext uri="{FF2B5EF4-FFF2-40B4-BE49-F238E27FC236}">
                      <a16:creationId xmlns:a16="http://schemas.microsoft.com/office/drawing/2014/main" id="{E25BE5D5-BF83-992B-3FFE-ED2636AB76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24" name="Group 23">
                <a:extLst>
                  <a:ext uri="{FF2B5EF4-FFF2-40B4-BE49-F238E27FC236}">
                    <a16:creationId xmlns:a16="http://schemas.microsoft.com/office/drawing/2014/main" id="{4D3DDEF7-F9F1-6F9D-E023-AE0CD1513A8D}"/>
                  </a:ext>
                </a:extLst>
              </p:cNvPr>
              <p:cNvGrpSpPr/>
              <p:nvPr/>
            </p:nvGrpSpPr>
            <p:grpSpPr>
              <a:xfrm>
                <a:off x="5858113" y="3970549"/>
                <a:ext cx="2215729" cy="540000"/>
                <a:chOff x="5867401" y="2815511"/>
                <a:chExt cx="3110338" cy="758027"/>
              </a:xfrm>
            </p:grpSpPr>
            <p:pic>
              <p:nvPicPr>
                <p:cNvPr id="25" name="Graphic 24" descr="Male profile outline">
                  <a:extLst>
                    <a:ext uri="{FF2B5EF4-FFF2-40B4-BE49-F238E27FC236}">
                      <a16:creationId xmlns:a16="http://schemas.microsoft.com/office/drawing/2014/main" id="{12BE59AD-CCF8-5EFA-AE86-2489FE1AD9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26" name="Graphic 25" descr="Male profile outline">
                  <a:extLst>
                    <a:ext uri="{FF2B5EF4-FFF2-40B4-BE49-F238E27FC236}">
                      <a16:creationId xmlns:a16="http://schemas.microsoft.com/office/drawing/2014/main" id="{4ED1D622-E651-27C6-DD18-1E556DCD1C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27" name="Graphic 26" descr="Male profile outline">
                  <a:extLst>
                    <a:ext uri="{FF2B5EF4-FFF2-40B4-BE49-F238E27FC236}">
                      <a16:creationId xmlns:a16="http://schemas.microsoft.com/office/drawing/2014/main" id="{725EBC50-72D7-B495-D6DA-6E1552C915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28" name="Graphic 27" descr="Male profile outline">
                  <a:extLst>
                    <a:ext uri="{FF2B5EF4-FFF2-40B4-BE49-F238E27FC236}">
                      <a16:creationId xmlns:a16="http://schemas.microsoft.com/office/drawing/2014/main" id="{67A301DE-86DD-E4A4-1A85-DC15C293FA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grpSp>
          <p:nvGrpSpPr>
            <p:cNvPr id="13" name="Group 12">
              <a:extLst>
                <a:ext uri="{FF2B5EF4-FFF2-40B4-BE49-F238E27FC236}">
                  <a16:creationId xmlns:a16="http://schemas.microsoft.com/office/drawing/2014/main" id="{E7D8AD12-26CD-60AC-479A-08ACAEDB17C4}"/>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4CDAA74-7310-510B-7D26-30C9B8151C31}"/>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20" name="TextBox 19">
                    <a:extLst>
                      <a:ext uri="{FF2B5EF4-FFF2-40B4-BE49-F238E27FC236}">
                        <a16:creationId xmlns:a16="http://schemas.microsoft.com/office/drawing/2014/main" id="{14CDAA74-7310-510B-7D26-30C9B8151C31}"/>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3"/>
                    <a:stretch>
                      <a:fillRect t="-4000" b="-20000"/>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D307DD0-B771-13E9-BCAF-46558E3082E5}"/>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 name="Picture 18" descr="Avatar">
            <a:extLst>
              <a:ext uri="{FF2B5EF4-FFF2-40B4-BE49-F238E27FC236}">
                <a16:creationId xmlns:a16="http://schemas.microsoft.com/office/drawing/2014/main" id="{AC3F2708-C0B3-E798-5791-CD0A94E2BC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05A650DD-3037-CF97-B536-EBA4A15493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B46CF0A-8674-23A6-72A9-94D0E546BBF1}"/>
              </a:ext>
            </a:extLst>
          </p:cNvPr>
          <p:cNvPicPr>
            <a:picLocks noChangeAspect="1"/>
          </p:cNvPicPr>
          <p:nvPr/>
        </p:nvPicPr>
        <p:blipFill rotWithShape="1">
          <a:blip r:embed="rId16"/>
          <a:srcRect l="33345" t="34770" r="36392" b="42530"/>
          <a:stretch/>
        </p:blipFill>
        <p:spPr>
          <a:xfrm>
            <a:off x="2263160" y="2684026"/>
            <a:ext cx="1474081" cy="1474081"/>
          </a:xfrm>
          <a:prstGeom prst="rect">
            <a:avLst/>
          </a:prstGeom>
        </p:spPr>
      </p:pic>
      <p:grpSp>
        <p:nvGrpSpPr>
          <p:cNvPr id="17" name="Group 16">
            <a:extLst>
              <a:ext uri="{FF2B5EF4-FFF2-40B4-BE49-F238E27FC236}">
                <a16:creationId xmlns:a16="http://schemas.microsoft.com/office/drawing/2014/main" id="{046C5C1A-3427-CB24-731B-1B8A9D08F8C3}"/>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8605F0E-2321-27BD-6E4C-A0E1F968CCBA}"/>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39" name="TextBox 38">
                  <a:extLst>
                    <a:ext uri="{FF2B5EF4-FFF2-40B4-BE49-F238E27FC236}">
                      <a16:creationId xmlns:a16="http://schemas.microsoft.com/office/drawing/2014/main" id="{88605F0E-2321-27BD-6E4C-A0E1F968CCBA}"/>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7"/>
                  <a:stretch>
                    <a:fillRect/>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BA6AA9E8-44C8-99DB-F8C8-E31E51143834}"/>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6" name="Audio 55">
            <a:extLst>
              <a:ext uri="{FF2B5EF4-FFF2-40B4-BE49-F238E27FC236}">
                <a16:creationId xmlns:a16="http://schemas.microsoft.com/office/drawing/2014/main" id="{98D4724D-EE04-1CBB-6AF0-179CCB33EE7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14875222"/>
      </p:ext>
    </p:extLst>
  </p:cSld>
  <p:clrMapOvr>
    <a:masterClrMapping/>
  </p:clrMapOvr>
  <mc:AlternateContent xmlns:mc="http://schemas.openxmlformats.org/markup-compatibility/2006" xmlns:p14="http://schemas.microsoft.com/office/powerpoint/2010/main">
    <mc:Choice Requires="p14">
      <p:transition spd="slow" p14:dur="2000" advTm="13365"/>
    </mc:Choice>
    <mc:Fallback xmlns="">
      <p:transition spd="slow" advTm="1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80</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654938"/>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1"/>
            <a:r>
              <a:rPr lang="en-US" dirty="0"/>
              <a:t>Zoom realizes a trusted PKI by:</a:t>
            </a:r>
          </a:p>
          <a:p>
            <a:pPr lvl="2">
              <a:buFont typeface="Wingdings" pitchFamily="2" charset="2"/>
              <a:buChar char="Ø"/>
            </a:pPr>
            <a:r>
              <a:rPr lang="en-US" dirty="0"/>
              <a:t>implementing an internal PKI operated by Zoom </a:t>
            </a:r>
            <a:r>
              <a:rPr lang="en-US" dirty="0">
                <a:solidFill>
                  <a:srgbClr val="FF0000"/>
                </a:solidFill>
              </a:rPr>
              <a:t>=&gt; However, is it reliable?</a:t>
            </a:r>
          </a:p>
          <a:p>
            <a:pPr lvl="2">
              <a:buFont typeface="Wingdings" pitchFamily="2" charset="2"/>
              <a:buChar char="Ø"/>
            </a:pPr>
            <a:r>
              <a:rPr lang="en-US" dirty="0"/>
              <a:t>suggesting leader to read a public key related security code</a:t>
            </a:r>
          </a:p>
          <a:p>
            <a:pPr marL="720000" lvl="2" indent="0">
              <a:buNone/>
            </a:pPr>
            <a:r>
              <a:rPr lang="en-US" dirty="0">
                <a:solidFill>
                  <a:srgbClr val="FF0000"/>
                </a:solidFill>
              </a:rPr>
              <a:t>	=&gt; However, who uses it in practice?</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29E22864-3FAF-9AE8-ED54-96E1B42305B0}"/>
              </a:ext>
            </a:extLst>
          </p:cNvPr>
          <p:cNvGrpSpPr/>
          <p:nvPr/>
        </p:nvGrpSpPr>
        <p:grpSpPr>
          <a:xfrm>
            <a:off x="2534669" y="3713168"/>
            <a:ext cx="7122661" cy="3069443"/>
            <a:chOff x="2534669" y="3761663"/>
            <a:chExt cx="7122661" cy="3069443"/>
          </a:xfrm>
        </p:grpSpPr>
        <p:grpSp>
          <p:nvGrpSpPr>
            <p:cNvPr id="88" name="Group 87">
              <a:extLst>
                <a:ext uri="{FF2B5EF4-FFF2-40B4-BE49-F238E27FC236}">
                  <a16:creationId xmlns:a16="http://schemas.microsoft.com/office/drawing/2014/main" id="{4E4DA588-E390-8F51-CC6D-459E275AEE58}"/>
                </a:ext>
              </a:extLst>
            </p:cNvPr>
            <p:cNvGrpSpPr/>
            <p:nvPr/>
          </p:nvGrpSpPr>
          <p:grpSpPr>
            <a:xfrm>
              <a:off x="2534669" y="4385090"/>
              <a:ext cx="7122661" cy="2446016"/>
              <a:chOff x="2431875" y="1804847"/>
              <a:chExt cx="7122661" cy="2446016"/>
            </a:xfrm>
          </p:grpSpPr>
          <p:grpSp>
            <p:nvGrpSpPr>
              <p:cNvPr id="90" name="Group 89">
                <a:extLst>
                  <a:ext uri="{FF2B5EF4-FFF2-40B4-BE49-F238E27FC236}">
                    <a16:creationId xmlns:a16="http://schemas.microsoft.com/office/drawing/2014/main" id="{BE7584FA-1B7E-5324-867A-5A0D0B8E669C}"/>
                  </a:ext>
                </a:extLst>
              </p:cNvPr>
              <p:cNvGrpSpPr/>
              <p:nvPr/>
            </p:nvGrpSpPr>
            <p:grpSpPr>
              <a:xfrm>
                <a:off x="2431875" y="2701917"/>
                <a:ext cx="1136654" cy="1548946"/>
                <a:chOff x="3314821" y="2286268"/>
                <a:chExt cx="732826" cy="998640"/>
              </a:xfrm>
            </p:grpSpPr>
            <p:pic>
              <p:nvPicPr>
                <p:cNvPr id="125" name="Graphic 124" descr="Crown outline">
                  <a:extLst>
                    <a:ext uri="{FF2B5EF4-FFF2-40B4-BE49-F238E27FC236}">
                      <a16:creationId xmlns:a16="http://schemas.microsoft.com/office/drawing/2014/main" id="{F7888964-2A2C-DB24-EEAA-01B9CCFADD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2734" y="2286268"/>
                  <a:ext cx="276999" cy="276999"/>
                </a:xfrm>
                <a:prstGeom prst="rect">
                  <a:avLst/>
                </a:prstGeom>
              </p:spPr>
            </p:pic>
            <p:pic>
              <p:nvPicPr>
                <p:cNvPr id="126" name="Graphic 125" descr="Female Profile outline">
                  <a:extLst>
                    <a:ext uri="{FF2B5EF4-FFF2-40B4-BE49-F238E27FC236}">
                      <a16:creationId xmlns:a16="http://schemas.microsoft.com/office/drawing/2014/main" id="{606D6532-7D34-9EE5-9A74-59B71C857D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4821" y="2552082"/>
                  <a:ext cx="732826" cy="732826"/>
                </a:xfrm>
                <a:prstGeom prst="rect">
                  <a:avLst/>
                </a:prstGeom>
              </p:spPr>
            </p:pic>
          </p:grpSp>
          <p:grpSp>
            <p:nvGrpSpPr>
              <p:cNvPr id="91" name="Group 90">
                <a:extLst>
                  <a:ext uri="{FF2B5EF4-FFF2-40B4-BE49-F238E27FC236}">
                    <a16:creationId xmlns:a16="http://schemas.microsoft.com/office/drawing/2014/main" id="{55D06E75-E35D-A88C-CFD0-8E195527E274}"/>
                  </a:ext>
                </a:extLst>
              </p:cNvPr>
              <p:cNvGrpSpPr/>
              <p:nvPr/>
            </p:nvGrpSpPr>
            <p:grpSpPr>
              <a:xfrm>
                <a:off x="7338807" y="2773852"/>
                <a:ext cx="2215729" cy="1477011"/>
                <a:chOff x="5858113" y="3033538"/>
                <a:chExt cx="2215729" cy="1477011"/>
              </a:xfrm>
            </p:grpSpPr>
            <p:grpSp>
              <p:nvGrpSpPr>
                <p:cNvPr id="110" name="Group 109">
                  <a:extLst>
                    <a:ext uri="{FF2B5EF4-FFF2-40B4-BE49-F238E27FC236}">
                      <a16:creationId xmlns:a16="http://schemas.microsoft.com/office/drawing/2014/main" id="{4E87B15D-EEA5-A080-FBE4-A477809401D4}"/>
                    </a:ext>
                  </a:extLst>
                </p:cNvPr>
                <p:cNvGrpSpPr/>
                <p:nvPr/>
              </p:nvGrpSpPr>
              <p:grpSpPr>
                <a:xfrm>
                  <a:off x="5858113" y="3033538"/>
                  <a:ext cx="2215729" cy="540000"/>
                  <a:chOff x="5867401" y="2815511"/>
                  <a:chExt cx="3110338" cy="758027"/>
                </a:xfrm>
              </p:grpSpPr>
              <p:pic>
                <p:nvPicPr>
                  <p:cNvPr id="121" name="Graphic 120" descr="Male profile outline">
                    <a:extLst>
                      <a:ext uri="{FF2B5EF4-FFF2-40B4-BE49-F238E27FC236}">
                        <a16:creationId xmlns:a16="http://schemas.microsoft.com/office/drawing/2014/main" id="{C4373F8B-A9C2-4B4B-9A0E-059B8D9C3E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22" name="Graphic 121" descr="Male profile outline">
                    <a:extLst>
                      <a:ext uri="{FF2B5EF4-FFF2-40B4-BE49-F238E27FC236}">
                        <a16:creationId xmlns:a16="http://schemas.microsoft.com/office/drawing/2014/main" id="{2BE56830-F875-78E0-DCCE-8E61B13589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23" name="Graphic 122" descr="Male profile outline">
                    <a:extLst>
                      <a:ext uri="{FF2B5EF4-FFF2-40B4-BE49-F238E27FC236}">
                        <a16:creationId xmlns:a16="http://schemas.microsoft.com/office/drawing/2014/main" id="{7C21C764-A9FE-8BDA-9A38-E682976748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4" name="Graphic 123" descr="Male profile outline">
                    <a:extLst>
                      <a:ext uri="{FF2B5EF4-FFF2-40B4-BE49-F238E27FC236}">
                        <a16:creationId xmlns:a16="http://schemas.microsoft.com/office/drawing/2014/main" id="{95B9F353-9384-A5B6-CB0D-7504689EA7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11" name="Group 110">
                  <a:extLst>
                    <a:ext uri="{FF2B5EF4-FFF2-40B4-BE49-F238E27FC236}">
                      <a16:creationId xmlns:a16="http://schemas.microsoft.com/office/drawing/2014/main" id="{A2A66224-2D3B-6138-CF7F-44505F0D6FC1}"/>
                    </a:ext>
                  </a:extLst>
                </p:cNvPr>
                <p:cNvGrpSpPr/>
                <p:nvPr/>
              </p:nvGrpSpPr>
              <p:grpSpPr>
                <a:xfrm>
                  <a:off x="5858113" y="3502043"/>
                  <a:ext cx="2215729" cy="540000"/>
                  <a:chOff x="5867401" y="2815511"/>
                  <a:chExt cx="3110338" cy="758027"/>
                </a:xfrm>
              </p:grpSpPr>
              <p:pic>
                <p:nvPicPr>
                  <p:cNvPr id="117" name="Graphic 116" descr="Male profile outline">
                    <a:extLst>
                      <a:ext uri="{FF2B5EF4-FFF2-40B4-BE49-F238E27FC236}">
                        <a16:creationId xmlns:a16="http://schemas.microsoft.com/office/drawing/2014/main" id="{F013C229-CDFD-C1BD-160E-52A7C9A0EF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18" name="Graphic 117" descr="Male profile outline">
                    <a:extLst>
                      <a:ext uri="{FF2B5EF4-FFF2-40B4-BE49-F238E27FC236}">
                        <a16:creationId xmlns:a16="http://schemas.microsoft.com/office/drawing/2014/main" id="{14D8834B-1FD6-3F78-235F-4E2A7180AB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19" name="Graphic 118" descr="Male profile outline">
                    <a:extLst>
                      <a:ext uri="{FF2B5EF4-FFF2-40B4-BE49-F238E27FC236}">
                        <a16:creationId xmlns:a16="http://schemas.microsoft.com/office/drawing/2014/main" id="{2EBFE301-84C1-08B8-7E70-40B7DCAA2D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0" name="Graphic 119" descr="Male profile outline">
                    <a:extLst>
                      <a:ext uri="{FF2B5EF4-FFF2-40B4-BE49-F238E27FC236}">
                        <a16:creationId xmlns:a16="http://schemas.microsoft.com/office/drawing/2014/main" id="{3E47715A-F9DD-742E-0E79-104B6A2246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12" name="Group 111">
                  <a:extLst>
                    <a:ext uri="{FF2B5EF4-FFF2-40B4-BE49-F238E27FC236}">
                      <a16:creationId xmlns:a16="http://schemas.microsoft.com/office/drawing/2014/main" id="{CFAA922C-CFA5-D1B1-CBEB-477EC069595A}"/>
                    </a:ext>
                  </a:extLst>
                </p:cNvPr>
                <p:cNvGrpSpPr/>
                <p:nvPr/>
              </p:nvGrpSpPr>
              <p:grpSpPr>
                <a:xfrm>
                  <a:off x="5858113" y="3970549"/>
                  <a:ext cx="2215729" cy="540000"/>
                  <a:chOff x="5867401" y="2815511"/>
                  <a:chExt cx="3110338" cy="758027"/>
                </a:xfrm>
              </p:grpSpPr>
              <p:pic>
                <p:nvPicPr>
                  <p:cNvPr id="113" name="Graphic 112" descr="Male profile outline">
                    <a:extLst>
                      <a:ext uri="{FF2B5EF4-FFF2-40B4-BE49-F238E27FC236}">
                        <a16:creationId xmlns:a16="http://schemas.microsoft.com/office/drawing/2014/main" id="{2AB05CD7-A759-EC67-A83B-C775E23BC2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14" name="Graphic 113" descr="Male profile outline">
                    <a:extLst>
                      <a:ext uri="{FF2B5EF4-FFF2-40B4-BE49-F238E27FC236}">
                        <a16:creationId xmlns:a16="http://schemas.microsoft.com/office/drawing/2014/main" id="{F1B19939-538B-98F2-6ACB-1A37301AEF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15" name="Graphic 114" descr="Male profile outline">
                    <a:extLst>
                      <a:ext uri="{FF2B5EF4-FFF2-40B4-BE49-F238E27FC236}">
                        <a16:creationId xmlns:a16="http://schemas.microsoft.com/office/drawing/2014/main" id="{AA319706-65AA-F10C-0145-7DB9C11E48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16" name="Graphic 115" descr="Male profile outline">
                    <a:extLst>
                      <a:ext uri="{FF2B5EF4-FFF2-40B4-BE49-F238E27FC236}">
                        <a16:creationId xmlns:a16="http://schemas.microsoft.com/office/drawing/2014/main" id="{24526709-4389-EC58-B683-199DC6148A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92" name="Group 91">
                <a:extLst>
                  <a:ext uri="{FF2B5EF4-FFF2-40B4-BE49-F238E27FC236}">
                    <a16:creationId xmlns:a16="http://schemas.microsoft.com/office/drawing/2014/main" id="{DF7269E4-D7A8-5F63-D8B2-04CB4DD20B59}"/>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E409352-47D5-E1A6-7F7B-B3961D3AB226}"/>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0"/>
                      <a:stretch>
                        <a:fillRect t="-4000" b="-20000"/>
                      </a:stretch>
                    </a:blipFill>
                  </p:spPr>
                  <p:txBody>
                    <a:bodyPr/>
                    <a:lstStyle/>
                    <a:p>
                      <a:r>
                        <a:rPr lang="en-US">
                          <a:noFill/>
                        </a:rPr>
                        <a:t> </a:t>
                      </a:r>
                    </a:p>
                  </p:txBody>
                </p:sp>
              </mc:Fallback>
            </mc:AlternateContent>
            <p:cxnSp>
              <p:nvCxnSpPr>
                <p:cNvPr id="109" name="Straight Arrow Connector 108">
                  <a:extLst>
                    <a:ext uri="{FF2B5EF4-FFF2-40B4-BE49-F238E27FC236}">
                      <a16:creationId xmlns:a16="http://schemas.microsoft.com/office/drawing/2014/main" id="{7CD28A6C-E8FA-E6AA-30AD-ABF187BF8335}"/>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705DED2-8923-494E-24A0-8688B4BA4742}"/>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1B1109A7-252F-74C9-C41B-8196ADBB3176}"/>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06" name="TextBox 105">
                      <a:extLst>
                        <a:ext uri="{FF2B5EF4-FFF2-40B4-BE49-F238E27FC236}">
                          <a16:creationId xmlns:a16="http://schemas.microsoft.com/office/drawing/2014/main" id="{1B1109A7-252F-74C9-C41B-8196ADBB3176}"/>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1"/>
                      <a:stretch>
                        <a:fillRect/>
                      </a:stretch>
                    </a:blipFill>
                  </p:spPr>
                  <p:txBody>
                    <a:bodyPr/>
                    <a:lstStyle/>
                    <a:p>
                      <a:r>
                        <a:rPr lang="en-US">
                          <a:noFill/>
                        </a:rPr>
                        <a:t> </a:t>
                      </a:r>
                    </a:p>
                  </p:txBody>
                </p:sp>
              </mc:Fallback>
            </mc:AlternateContent>
            <p:cxnSp>
              <p:nvCxnSpPr>
                <p:cNvPr id="107" name="Straight Arrow Connector 106">
                  <a:extLst>
                    <a:ext uri="{FF2B5EF4-FFF2-40B4-BE49-F238E27FC236}">
                      <a16:creationId xmlns:a16="http://schemas.microsoft.com/office/drawing/2014/main" id="{B6BBB9DE-A03A-B8AC-F3EC-10EC501C3D1B}"/>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1F7BA1C3-85C5-087B-2457-D240F2AB89E7}"/>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A90B30A4-0604-CB3C-0B18-57008BC7908B}"/>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04" name="TextBox 103">
                      <a:extLst>
                        <a:ext uri="{FF2B5EF4-FFF2-40B4-BE49-F238E27FC236}">
                          <a16:creationId xmlns:a16="http://schemas.microsoft.com/office/drawing/2014/main" id="{A90B30A4-0604-CB3C-0B18-57008BC7908B}"/>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2"/>
                      <a:stretch>
                        <a:fillRect/>
                      </a:stretch>
                    </a:blipFill>
                  </p:spPr>
                  <p:txBody>
                    <a:bodyPr/>
                    <a:lstStyle/>
                    <a:p>
                      <a:r>
                        <a:rPr lang="en-US">
                          <a:noFill/>
                        </a:rPr>
                        <a:t> </a:t>
                      </a:r>
                    </a:p>
                  </p:txBody>
                </p:sp>
              </mc:Fallback>
            </mc:AlternateContent>
            <p:cxnSp>
              <p:nvCxnSpPr>
                <p:cNvPr id="105" name="Straight Arrow Connector 104">
                  <a:extLst>
                    <a:ext uri="{FF2B5EF4-FFF2-40B4-BE49-F238E27FC236}">
                      <a16:creationId xmlns:a16="http://schemas.microsoft.com/office/drawing/2014/main" id="{168CDCF6-D955-F1F3-5164-6D6757FCC7D2}"/>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01C21FC3-DD46-E25C-6773-264906B7B414}"/>
                  </a:ext>
                </a:extLst>
              </p:cNvPr>
              <p:cNvGrpSpPr/>
              <p:nvPr/>
            </p:nvGrpSpPr>
            <p:grpSpPr>
              <a:xfrm>
                <a:off x="3765262" y="3505566"/>
                <a:ext cx="3044051" cy="307777"/>
                <a:chOff x="4137746" y="2617834"/>
                <a:chExt cx="885419" cy="307777"/>
              </a:xfrm>
            </p:grpSpPr>
            <p:sp>
              <p:nvSpPr>
                <p:cNvPr id="102" name="TextBox 101">
                  <a:extLst>
                    <a:ext uri="{FF2B5EF4-FFF2-40B4-BE49-F238E27FC236}">
                      <a16:creationId xmlns:a16="http://schemas.microsoft.com/office/drawing/2014/main" id="{890F3CC7-F2CE-9D8D-2483-81165DDF23E1}"/>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03" name="Straight Arrow Connector 102">
                  <a:extLst>
                    <a:ext uri="{FF2B5EF4-FFF2-40B4-BE49-F238E27FC236}">
                      <a16:creationId xmlns:a16="http://schemas.microsoft.com/office/drawing/2014/main" id="{80A2B00A-EB8B-29FA-BD28-4241813B8B8C}"/>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22935C78-CB8A-E52F-B2BF-F01056CA8740}"/>
                  </a:ext>
                </a:extLst>
              </p:cNvPr>
              <p:cNvGrpSpPr/>
              <p:nvPr/>
            </p:nvGrpSpPr>
            <p:grpSpPr>
              <a:xfrm rot="1800000">
                <a:off x="6026140" y="1805705"/>
                <a:ext cx="1894852" cy="780782"/>
                <a:chOff x="4080692" y="2627549"/>
                <a:chExt cx="551153" cy="780782"/>
              </a:xfrm>
            </p:grpSpPr>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DEDF8B61-F185-4BCE-B838-52503D4346C7}"/>
                        </a:ext>
                      </a:extLst>
                    </p:cNvPr>
                    <p:cNvSpPr txBox="1"/>
                    <p:nvPr/>
                  </p:nvSpPr>
                  <p:spPr>
                    <a:xfrm>
                      <a:off x="4080692" y="3030819"/>
                      <a:ext cx="551153" cy="307777"/>
                    </a:xfrm>
                    <a:prstGeom prst="rect">
                      <a:avLst/>
                    </a:prstGeom>
                    <a:noFill/>
                  </p:spPr>
                  <p:txBody>
                    <a:bodyPr wrap="square">
                      <a:spAutoFit/>
                    </a:bodyPr>
                    <a:lstStyle/>
                    <a:p>
                      <a:pPr algn="ctr"/>
                      <a:r>
                        <a:rPr lang="en-US" sz="1400" dirty="0">
                          <a:solidFill>
                            <a:srgbClr val="FF0000"/>
                          </a:solidFill>
                        </a:rPr>
                        <a:t>leader’s pk, if </a:t>
                      </a:r>
                      <a14:m>
                        <m:oMath xmlns:m="http://schemas.openxmlformats.org/officeDocument/2006/math">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00" name="TextBox 99">
                      <a:extLst>
                        <a:ext uri="{FF2B5EF4-FFF2-40B4-BE49-F238E27FC236}">
                          <a16:creationId xmlns:a16="http://schemas.microsoft.com/office/drawing/2014/main" id="{DEDF8B61-F185-4BCE-B838-52503D4346C7}"/>
                        </a:ext>
                      </a:extLst>
                    </p:cNvPr>
                    <p:cNvSpPr txBox="1">
                      <a:spLocks noRot="1" noChangeAspect="1" noMove="1" noResize="1" noEditPoints="1" noAdjustHandles="1" noChangeArrowheads="1" noChangeShapeType="1" noTextEdit="1"/>
                    </p:cNvSpPr>
                    <p:nvPr/>
                  </p:nvSpPr>
                  <p:spPr>
                    <a:xfrm>
                      <a:off x="4080692" y="3030819"/>
                      <a:ext cx="551153" cy="307777"/>
                    </a:xfrm>
                    <a:prstGeom prst="rect">
                      <a:avLst/>
                    </a:prstGeom>
                    <a:blipFill>
                      <a:blip r:embed="rId13"/>
                      <a:stretch>
                        <a:fillRect l="-699" b="-1031"/>
                      </a:stretch>
                    </a:blipFill>
                  </p:spPr>
                  <p:txBody>
                    <a:bodyPr/>
                    <a:lstStyle/>
                    <a:p>
                      <a:r>
                        <a:rPr lang="en-US">
                          <a:noFill/>
                        </a:rPr>
                        <a:t> </a:t>
                      </a:r>
                    </a:p>
                  </p:txBody>
                </p:sp>
              </mc:Fallback>
            </mc:AlternateContent>
            <p:cxnSp>
              <p:nvCxnSpPr>
                <p:cNvPr id="101" name="Straight Arrow Connector 100">
                  <a:extLst>
                    <a:ext uri="{FF2B5EF4-FFF2-40B4-BE49-F238E27FC236}">
                      <a16:creationId xmlns:a16="http://schemas.microsoft.com/office/drawing/2014/main" id="{D0D90B38-FA52-DCFD-60C5-790C16F1ED90}"/>
                    </a:ext>
                  </a:extLst>
                </p:cNvPr>
                <p:cNvCxnSpPr>
                  <a:cxnSpLocks/>
                </p:cNvCxnSpPr>
                <p:nvPr/>
              </p:nvCxnSpPr>
              <p:spPr>
                <a:xfrm rot="19800000">
                  <a:off x="4166036" y="2627549"/>
                  <a:ext cx="393358" cy="780782"/>
                </a:xfrm>
                <a:prstGeom prst="straightConnector1">
                  <a:avLst/>
                </a:prstGeom>
                <a:ln w="127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FA0DBCB-5C73-71CB-7B6C-594E5BE4B263}"/>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83BD0D60-3737-0AA0-B83E-5F8B350E2778}"/>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98" name="TextBox 97">
                      <a:extLst>
                        <a:ext uri="{FF2B5EF4-FFF2-40B4-BE49-F238E27FC236}">
                          <a16:creationId xmlns:a16="http://schemas.microsoft.com/office/drawing/2014/main" id="{83BD0D60-3737-0AA0-B83E-5F8B350E2778}"/>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4"/>
                      <a:stretch>
                        <a:fillRect t="-2020"/>
                      </a:stretch>
                    </a:blipFill>
                  </p:spPr>
                  <p:txBody>
                    <a:bodyPr/>
                    <a:lstStyle/>
                    <a:p>
                      <a:r>
                        <a:rPr lang="en-US">
                          <a:noFill/>
                        </a:rPr>
                        <a:t> </a:t>
                      </a:r>
                    </a:p>
                  </p:txBody>
                </p:sp>
              </mc:Fallback>
            </mc:AlternateContent>
            <p:cxnSp>
              <p:nvCxnSpPr>
                <p:cNvPr id="99" name="Straight Arrow Connector 98">
                  <a:extLst>
                    <a:ext uri="{FF2B5EF4-FFF2-40B4-BE49-F238E27FC236}">
                      <a16:creationId xmlns:a16="http://schemas.microsoft.com/office/drawing/2014/main" id="{4382AEA9-4DE2-0334-5EE9-AAD866C5F37D}"/>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89" name="Graphic 88" descr="Devil face with solid fill with solid fill">
              <a:extLst>
                <a:ext uri="{FF2B5EF4-FFF2-40B4-BE49-F238E27FC236}">
                  <a16:creationId xmlns:a16="http://schemas.microsoft.com/office/drawing/2014/main" id="{D3F1C6E2-9E1B-26F0-A3DA-54977E1B14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9442" y="3761663"/>
              <a:ext cx="889696" cy="889696"/>
            </a:xfrm>
            <a:prstGeom prst="rect">
              <a:avLst/>
            </a:prstGeom>
          </p:spPr>
        </p:pic>
      </p:grpSp>
      <p:pic>
        <p:nvPicPr>
          <p:cNvPr id="3" name="Picture 2">
            <a:extLst>
              <a:ext uri="{FF2B5EF4-FFF2-40B4-BE49-F238E27FC236}">
                <a16:creationId xmlns:a16="http://schemas.microsoft.com/office/drawing/2014/main" id="{198E3031-C839-A89A-4C71-71524C09DC03}"/>
              </a:ext>
            </a:extLst>
          </p:cNvPr>
          <p:cNvPicPr>
            <a:picLocks noChangeAspect="1"/>
          </p:cNvPicPr>
          <p:nvPr/>
        </p:nvPicPr>
        <p:blipFill>
          <a:blip r:embed="rId17"/>
          <a:stretch>
            <a:fillRect/>
          </a:stretch>
        </p:blipFill>
        <p:spPr>
          <a:xfrm>
            <a:off x="8122637" y="3416180"/>
            <a:ext cx="4003196" cy="1655167"/>
          </a:xfrm>
          <a:prstGeom prst="rect">
            <a:avLst/>
          </a:prstGeom>
        </p:spPr>
      </p:pic>
    </p:spTree>
    <p:extLst>
      <p:ext uri="{BB962C8B-B14F-4D97-AF65-F5344CB8AC3E}">
        <p14:creationId xmlns:p14="http://schemas.microsoft.com/office/powerpoint/2010/main" val="38180997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81</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800"/>
            <a:ext cx="11271908" cy="1266858"/>
          </a:xfrm>
        </p:spPr>
        <p:txBody>
          <a:bodyPr>
            <a:normAutofit/>
          </a:bodyPr>
          <a:lstStyle/>
          <a:p>
            <a:r>
              <a:rPr lang="en-US" b="1" dirty="0"/>
              <a:t>VOICE-ZEUS Attack against Zoom [AS23]: </a:t>
            </a:r>
          </a:p>
          <a:p>
            <a:pPr lvl="1"/>
            <a:r>
              <a:rPr lang="en-US" dirty="0"/>
              <a:t>Proposed a novel </a:t>
            </a:r>
            <a:r>
              <a:rPr lang="en-US" i="1" u="sng" dirty="0"/>
              <a:t>voice impersonation attack</a:t>
            </a:r>
            <a:r>
              <a:rPr lang="en-US" dirty="0"/>
              <a:t>: Recorded voice of a victim can be used to generate an artificial voice that reads </a:t>
            </a:r>
            <a:r>
              <a:rPr lang="en-US" i="1" u="sng" dirty="0"/>
              <a:t>fake</a:t>
            </a:r>
            <a:r>
              <a:rPr lang="en-US" dirty="0"/>
              <a:t> security codes</a:t>
            </a:r>
            <a:endParaRPr lang="en-US" dirty="0">
              <a:solidFill>
                <a:schemeClr val="bg1"/>
              </a:solidFill>
            </a:endParaRP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314B838D-D29E-9AA4-B8D2-EACCA6F591FC}"/>
              </a:ext>
            </a:extLst>
          </p:cNvPr>
          <p:cNvSpPr txBox="1"/>
          <p:nvPr/>
        </p:nvSpPr>
        <p:spPr>
          <a:xfrm>
            <a:off x="1668171" y="2461376"/>
            <a:ext cx="8855658" cy="707886"/>
          </a:xfrm>
          <a:prstGeom prst="rect">
            <a:avLst/>
          </a:prstGeom>
          <a:noFill/>
        </p:spPr>
        <p:txBody>
          <a:bodyPr wrap="square" rtlCol="0">
            <a:spAutoFit/>
          </a:bodyPr>
          <a:lstStyle/>
          <a:p>
            <a:pPr algn="ctr"/>
            <a:r>
              <a:rPr lang="en-US" sz="2000" b="0" i="1" dirty="0">
                <a:latin typeface="Montserrat" pitchFamily="2" charset="77"/>
              </a:rPr>
              <a:t>“To mitigate these risks, stronger security measures are necessary during the group authentication ceremony in Zoom” [AS23]</a:t>
            </a:r>
          </a:p>
        </p:txBody>
      </p:sp>
      <p:grpSp>
        <p:nvGrpSpPr>
          <p:cNvPr id="129" name="Group 128">
            <a:extLst>
              <a:ext uri="{FF2B5EF4-FFF2-40B4-BE49-F238E27FC236}">
                <a16:creationId xmlns:a16="http://schemas.microsoft.com/office/drawing/2014/main" id="{6FCFDBE3-D08B-594F-D8DA-915435B585C3}"/>
              </a:ext>
            </a:extLst>
          </p:cNvPr>
          <p:cNvGrpSpPr/>
          <p:nvPr/>
        </p:nvGrpSpPr>
        <p:grpSpPr>
          <a:xfrm>
            <a:off x="2534669" y="3713168"/>
            <a:ext cx="7122661" cy="3069443"/>
            <a:chOff x="2534669" y="3761663"/>
            <a:chExt cx="7122661" cy="3069443"/>
          </a:xfrm>
        </p:grpSpPr>
        <p:grpSp>
          <p:nvGrpSpPr>
            <p:cNvPr id="130" name="Group 129">
              <a:extLst>
                <a:ext uri="{FF2B5EF4-FFF2-40B4-BE49-F238E27FC236}">
                  <a16:creationId xmlns:a16="http://schemas.microsoft.com/office/drawing/2014/main" id="{599B4C5C-5CD9-3E7F-6207-B67161B93800}"/>
                </a:ext>
              </a:extLst>
            </p:cNvPr>
            <p:cNvGrpSpPr/>
            <p:nvPr/>
          </p:nvGrpSpPr>
          <p:grpSpPr>
            <a:xfrm>
              <a:off x="2534669" y="4385090"/>
              <a:ext cx="7122661" cy="2446016"/>
              <a:chOff x="2431875" y="1804847"/>
              <a:chExt cx="7122661" cy="2446016"/>
            </a:xfrm>
          </p:grpSpPr>
          <p:grpSp>
            <p:nvGrpSpPr>
              <p:cNvPr id="132" name="Group 131">
                <a:extLst>
                  <a:ext uri="{FF2B5EF4-FFF2-40B4-BE49-F238E27FC236}">
                    <a16:creationId xmlns:a16="http://schemas.microsoft.com/office/drawing/2014/main" id="{432C0025-C6BD-CD6B-4DE3-2FCB25C0DCE0}"/>
                  </a:ext>
                </a:extLst>
              </p:cNvPr>
              <p:cNvGrpSpPr/>
              <p:nvPr/>
            </p:nvGrpSpPr>
            <p:grpSpPr>
              <a:xfrm>
                <a:off x="2431875" y="2701917"/>
                <a:ext cx="1136654" cy="1548946"/>
                <a:chOff x="3314821" y="2286268"/>
                <a:chExt cx="732826" cy="998640"/>
              </a:xfrm>
            </p:grpSpPr>
            <p:pic>
              <p:nvPicPr>
                <p:cNvPr id="167" name="Graphic 166" descr="Crown outline">
                  <a:extLst>
                    <a:ext uri="{FF2B5EF4-FFF2-40B4-BE49-F238E27FC236}">
                      <a16:creationId xmlns:a16="http://schemas.microsoft.com/office/drawing/2014/main" id="{25CDF5B8-6C95-5193-9EEC-0CE1D87C8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2734" y="2286268"/>
                  <a:ext cx="276999" cy="276999"/>
                </a:xfrm>
                <a:prstGeom prst="rect">
                  <a:avLst/>
                </a:prstGeom>
              </p:spPr>
            </p:pic>
            <p:pic>
              <p:nvPicPr>
                <p:cNvPr id="168" name="Graphic 167" descr="Female Profile outline">
                  <a:extLst>
                    <a:ext uri="{FF2B5EF4-FFF2-40B4-BE49-F238E27FC236}">
                      <a16:creationId xmlns:a16="http://schemas.microsoft.com/office/drawing/2014/main" id="{552B0DDA-97C9-FDF9-41A2-4944CA667E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4821" y="2552082"/>
                  <a:ext cx="732826" cy="732826"/>
                </a:xfrm>
                <a:prstGeom prst="rect">
                  <a:avLst/>
                </a:prstGeom>
              </p:spPr>
            </p:pic>
          </p:grpSp>
          <p:grpSp>
            <p:nvGrpSpPr>
              <p:cNvPr id="133" name="Group 132">
                <a:extLst>
                  <a:ext uri="{FF2B5EF4-FFF2-40B4-BE49-F238E27FC236}">
                    <a16:creationId xmlns:a16="http://schemas.microsoft.com/office/drawing/2014/main" id="{E0DE34B0-4002-0976-B71F-8554E5DCC5C6}"/>
                  </a:ext>
                </a:extLst>
              </p:cNvPr>
              <p:cNvGrpSpPr/>
              <p:nvPr/>
            </p:nvGrpSpPr>
            <p:grpSpPr>
              <a:xfrm>
                <a:off x="7338807" y="2773852"/>
                <a:ext cx="2215729" cy="1477011"/>
                <a:chOff x="5858113" y="3033538"/>
                <a:chExt cx="2215729" cy="1477011"/>
              </a:xfrm>
            </p:grpSpPr>
            <p:grpSp>
              <p:nvGrpSpPr>
                <p:cNvPr id="152" name="Group 151">
                  <a:extLst>
                    <a:ext uri="{FF2B5EF4-FFF2-40B4-BE49-F238E27FC236}">
                      <a16:creationId xmlns:a16="http://schemas.microsoft.com/office/drawing/2014/main" id="{3DAFE982-C401-4B56-38EF-7F9EB7E3E68B}"/>
                    </a:ext>
                  </a:extLst>
                </p:cNvPr>
                <p:cNvGrpSpPr/>
                <p:nvPr/>
              </p:nvGrpSpPr>
              <p:grpSpPr>
                <a:xfrm>
                  <a:off x="5858113" y="3033538"/>
                  <a:ext cx="2215729" cy="540000"/>
                  <a:chOff x="5867401" y="2815511"/>
                  <a:chExt cx="3110338" cy="758027"/>
                </a:xfrm>
              </p:grpSpPr>
              <p:pic>
                <p:nvPicPr>
                  <p:cNvPr id="163" name="Graphic 162" descr="Male profile outline">
                    <a:extLst>
                      <a:ext uri="{FF2B5EF4-FFF2-40B4-BE49-F238E27FC236}">
                        <a16:creationId xmlns:a16="http://schemas.microsoft.com/office/drawing/2014/main" id="{9B9C335D-77F9-E00E-3B70-5E901A72C6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64" name="Graphic 163" descr="Male profile outline">
                    <a:extLst>
                      <a:ext uri="{FF2B5EF4-FFF2-40B4-BE49-F238E27FC236}">
                        <a16:creationId xmlns:a16="http://schemas.microsoft.com/office/drawing/2014/main" id="{D8D4126F-2B9E-1C96-3E55-2478DD045A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65" name="Graphic 164" descr="Male profile outline">
                    <a:extLst>
                      <a:ext uri="{FF2B5EF4-FFF2-40B4-BE49-F238E27FC236}">
                        <a16:creationId xmlns:a16="http://schemas.microsoft.com/office/drawing/2014/main" id="{71E4249A-EE7A-2ED4-F6B3-8CF89AAC5E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66" name="Graphic 165" descr="Male profile outline">
                    <a:extLst>
                      <a:ext uri="{FF2B5EF4-FFF2-40B4-BE49-F238E27FC236}">
                        <a16:creationId xmlns:a16="http://schemas.microsoft.com/office/drawing/2014/main" id="{84245E15-084B-5008-44D6-EBC169D441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53" name="Group 152">
                  <a:extLst>
                    <a:ext uri="{FF2B5EF4-FFF2-40B4-BE49-F238E27FC236}">
                      <a16:creationId xmlns:a16="http://schemas.microsoft.com/office/drawing/2014/main" id="{D577A776-32B2-90A3-C534-1BAE0774C10B}"/>
                    </a:ext>
                  </a:extLst>
                </p:cNvPr>
                <p:cNvGrpSpPr/>
                <p:nvPr/>
              </p:nvGrpSpPr>
              <p:grpSpPr>
                <a:xfrm>
                  <a:off x="5858113" y="3502043"/>
                  <a:ext cx="2215729" cy="540000"/>
                  <a:chOff x="5867401" y="2815511"/>
                  <a:chExt cx="3110338" cy="758027"/>
                </a:xfrm>
              </p:grpSpPr>
              <p:pic>
                <p:nvPicPr>
                  <p:cNvPr id="159" name="Graphic 158" descr="Male profile outline">
                    <a:extLst>
                      <a:ext uri="{FF2B5EF4-FFF2-40B4-BE49-F238E27FC236}">
                        <a16:creationId xmlns:a16="http://schemas.microsoft.com/office/drawing/2014/main" id="{926841C8-63FE-FE11-EE26-D375E6F8BE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60" name="Graphic 159" descr="Male profile outline">
                    <a:extLst>
                      <a:ext uri="{FF2B5EF4-FFF2-40B4-BE49-F238E27FC236}">
                        <a16:creationId xmlns:a16="http://schemas.microsoft.com/office/drawing/2014/main" id="{5367B498-0D9E-5BA3-AC3E-A6096A8AB3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61" name="Graphic 160" descr="Male profile outline">
                    <a:extLst>
                      <a:ext uri="{FF2B5EF4-FFF2-40B4-BE49-F238E27FC236}">
                        <a16:creationId xmlns:a16="http://schemas.microsoft.com/office/drawing/2014/main" id="{C944F90A-390E-BA9E-69F1-9678A70153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62" name="Graphic 161" descr="Male profile outline">
                    <a:extLst>
                      <a:ext uri="{FF2B5EF4-FFF2-40B4-BE49-F238E27FC236}">
                        <a16:creationId xmlns:a16="http://schemas.microsoft.com/office/drawing/2014/main" id="{564041E2-3B98-CCE9-A296-BEA75D8396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54" name="Group 153">
                  <a:extLst>
                    <a:ext uri="{FF2B5EF4-FFF2-40B4-BE49-F238E27FC236}">
                      <a16:creationId xmlns:a16="http://schemas.microsoft.com/office/drawing/2014/main" id="{22FDAAD4-F766-7446-FA37-DD9008330DE3}"/>
                    </a:ext>
                  </a:extLst>
                </p:cNvPr>
                <p:cNvGrpSpPr/>
                <p:nvPr/>
              </p:nvGrpSpPr>
              <p:grpSpPr>
                <a:xfrm>
                  <a:off x="5858113" y="3970549"/>
                  <a:ext cx="2215729" cy="540000"/>
                  <a:chOff x="5867401" y="2815511"/>
                  <a:chExt cx="3110338" cy="758027"/>
                </a:xfrm>
              </p:grpSpPr>
              <p:pic>
                <p:nvPicPr>
                  <p:cNvPr id="155" name="Graphic 154" descr="Male profile outline">
                    <a:extLst>
                      <a:ext uri="{FF2B5EF4-FFF2-40B4-BE49-F238E27FC236}">
                        <a16:creationId xmlns:a16="http://schemas.microsoft.com/office/drawing/2014/main" id="{85173E6F-3D96-1B98-6F39-99FA51C506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56" name="Graphic 155" descr="Male profile outline">
                    <a:extLst>
                      <a:ext uri="{FF2B5EF4-FFF2-40B4-BE49-F238E27FC236}">
                        <a16:creationId xmlns:a16="http://schemas.microsoft.com/office/drawing/2014/main" id="{75CC2680-3C50-7281-39F9-7AE60CA55D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57" name="Graphic 156" descr="Male profile outline">
                    <a:extLst>
                      <a:ext uri="{FF2B5EF4-FFF2-40B4-BE49-F238E27FC236}">
                        <a16:creationId xmlns:a16="http://schemas.microsoft.com/office/drawing/2014/main" id="{D77C54FE-0797-44EA-FC03-274DA2794F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58" name="Graphic 157" descr="Male profile outline">
                    <a:extLst>
                      <a:ext uri="{FF2B5EF4-FFF2-40B4-BE49-F238E27FC236}">
                        <a16:creationId xmlns:a16="http://schemas.microsoft.com/office/drawing/2014/main" id="{E73F1EC9-9E29-351B-C510-1E6439267E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134" name="Group 133">
                <a:extLst>
                  <a:ext uri="{FF2B5EF4-FFF2-40B4-BE49-F238E27FC236}">
                    <a16:creationId xmlns:a16="http://schemas.microsoft.com/office/drawing/2014/main" id="{FD4538B5-2BC3-08E3-C571-7E9FF75C8CB5}"/>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5B7A32E1-93EB-B27F-B88C-42C1F5A9C317}"/>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0"/>
                      <a:stretch>
                        <a:fillRect t="-4000" b="-20000"/>
                      </a:stretch>
                    </a:blipFill>
                  </p:spPr>
                  <p:txBody>
                    <a:bodyPr/>
                    <a:lstStyle/>
                    <a:p>
                      <a:r>
                        <a:rPr lang="en-US">
                          <a:noFill/>
                        </a:rPr>
                        <a:t> </a:t>
                      </a:r>
                    </a:p>
                  </p:txBody>
                </p:sp>
              </mc:Fallback>
            </mc:AlternateContent>
            <p:cxnSp>
              <p:nvCxnSpPr>
                <p:cNvPr id="151" name="Straight Arrow Connector 150">
                  <a:extLst>
                    <a:ext uri="{FF2B5EF4-FFF2-40B4-BE49-F238E27FC236}">
                      <a16:creationId xmlns:a16="http://schemas.microsoft.com/office/drawing/2014/main" id="{40B5D9EA-1FE8-441B-04BD-830E11B6F328}"/>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B75400C0-21E2-C8EB-9A38-603CA29CDA1C}"/>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2355574D-5ABB-602D-55FE-FA6E8E6E46D5}"/>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48" name="TextBox 147">
                      <a:extLst>
                        <a:ext uri="{FF2B5EF4-FFF2-40B4-BE49-F238E27FC236}">
                          <a16:creationId xmlns:a16="http://schemas.microsoft.com/office/drawing/2014/main" id="{2355574D-5ABB-602D-55FE-FA6E8E6E46D5}"/>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1"/>
                      <a:stretch>
                        <a:fillRect/>
                      </a:stretch>
                    </a:blipFill>
                  </p:spPr>
                  <p:txBody>
                    <a:bodyPr/>
                    <a:lstStyle/>
                    <a:p>
                      <a:r>
                        <a:rPr lang="en-US">
                          <a:noFill/>
                        </a:rPr>
                        <a:t> </a:t>
                      </a:r>
                    </a:p>
                  </p:txBody>
                </p:sp>
              </mc:Fallback>
            </mc:AlternateContent>
            <p:cxnSp>
              <p:nvCxnSpPr>
                <p:cNvPr id="149" name="Straight Arrow Connector 148">
                  <a:extLst>
                    <a:ext uri="{FF2B5EF4-FFF2-40B4-BE49-F238E27FC236}">
                      <a16:creationId xmlns:a16="http://schemas.microsoft.com/office/drawing/2014/main" id="{9AE92105-90BB-B23B-61BF-399767CA4776}"/>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AFCFDC4B-1999-4619-65A0-3A80D688AEED}"/>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B8ACDDA3-E50B-EB15-4EDD-6D5EEFB2A630}"/>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46" name="TextBox 145">
                      <a:extLst>
                        <a:ext uri="{FF2B5EF4-FFF2-40B4-BE49-F238E27FC236}">
                          <a16:creationId xmlns:a16="http://schemas.microsoft.com/office/drawing/2014/main" id="{B8ACDDA3-E50B-EB15-4EDD-6D5EEFB2A630}"/>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2"/>
                      <a:stretch>
                        <a:fillRect/>
                      </a:stretch>
                    </a:blipFill>
                  </p:spPr>
                  <p:txBody>
                    <a:bodyPr/>
                    <a:lstStyle/>
                    <a:p>
                      <a:r>
                        <a:rPr lang="en-US">
                          <a:noFill/>
                        </a:rPr>
                        <a:t> </a:t>
                      </a:r>
                    </a:p>
                  </p:txBody>
                </p:sp>
              </mc:Fallback>
            </mc:AlternateContent>
            <p:cxnSp>
              <p:nvCxnSpPr>
                <p:cNvPr id="147" name="Straight Arrow Connector 146">
                  <a:extLst>
                    <a:ext uri="{FF2B5EF4-FFF2-40B4-BE49-F238E27FC236}">
                      <a16:creationId xmlns:a16="http://schemas.microsoft.com/office/drawing/2014/main" id="{411A2A9A-98B6-0479-D5BB-7BF45301FFE5}"/>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455BB0E1-E751-5B1C-6AEE-7DCDF4210DCB}"/>
                  </a:ext>
                </a:extLst>
              </p:cNvPr>
              <p:cNvGrpSpPr/>
              <p:nvPr/>
            </p:nvGrpSpPr>
            <p:grpSpPr>
              <a:xfrm>
                <a:off x="3765262" y="3505566"/>
                <a:ext cx="3044051" cy="307777"/>
                <a:chOff x="4137746" y="2617834"/>
                <a:chExt cx="885419" cy="307777"/>
              </a:xfrm>
            </p:grpSpPr>
            <p:sp>
              <p:nvSpPr>
                <p:cNvPr id="144" name="TextBox 143">
                  <a:extLst>
                    <a:ext uri="{FF2B5EF4-FFF2-40B4-BE49-F238E27FC236}">
                      <a16:creationId xmlns:a16="http://schemas.microsoft.com/office/drawing/2014/main" id="{64A9F1A8-965D-C065-594B-EDADC38A0DD5}"/>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45" name="Straight Arrow Connector 144">
                  <a:extLst>
                    <a:ext uri="{FF2B5EF4-FFF2-40B4-BE49-F238E27FC236}">
                      <a16:creationId xmlns:a16="http://schemas.microsoft.com/office/drawing/2014/main" id="{5F1FEF9E-67C2-7AC6-33AC-1130E0779A4A}"/>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5583F03-ED2E-BB7C-5EEF-B48282889FDE}"/>
                  </a:ext>
                </a:extLst>
              </p:cNvPr>
              <p:cNvGrpSpPr/>
              <p:nvPr/>
            </p:nvGrpSpPr>
            <p:grpSpPr>
              <a:xfrm rot="1800000">
                <a:off x="6026140" y="1805705"/>
                <a:ext cx="1894852" cy="780782"/>
                <a:chOff x="4080692" y="2627549"/>
                <a:chExt cx="551153" cy="780782"/>
              </a:xfrm>
            </p:grpSpPr>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697EC4B0-3A1E-D583-ED79-08CAFBD46977}"/>
                        </a:ext>
                      </a:extLst>
                    </p:cNvPr>
                    <p:cNvSpPr txBox="1"/>
                    <p:nvPr/>
                  </p:nvSpPr>
                  <p:spPr>
                    <a:xfrm>
                      <a:off x="4080692" y="3030819"/>
                      <a:ext cx="551153" cy="307777"/>
                    </a:xfrm>
                    <a:prstGeom prst="rect">
                      <a:avLst/>
                    </a:prstGeom>
                    <a:noFill/>
                  </p:spPr>
                  <p:txBody>
                    <a:bodyPr wrap="square">
                      <a:spAutoFit/>
                    </a:bodyPr>
                    <a:lstStyle/>
                    <a:p>
                      <a:pPr algn="ctr"/>
                      <a:r>
                        <a:rPr lang="en-US" sz="1400" dirty="0">
                          <a:solidFill>
                            <a:srgbClr val="FF0000"/>
                          </a:solidFill>
                        </a:rPr>
                        <a:t>leader’s pk, if </a:t>
                      </a:r>
                      <a14:m>
                        <m:oMath xmlns:m="http://schemas.openxmlformats.org/officeDocument/2006/math">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42" name="TextBox 141">
                      <a:extLst>
                        <a:ext uri="{FF2B5EF4-FFF2-40B4-BE49-F238E27FC236}">
                          <a16:creationId xmlns:a16="http://schemas.microsoft.com/office/drawing/2014/main" id="{697EC4B0-3A1E-D583-ED79-08CAFBD46977}"/>
                        </a:ext>
                      </a:extLst>
                    </p:cNvPr>
                    <p:cNvSpPr txBox="1">
                      <a:spLocks noRot="1" noChangeAspect="1" noMove="1" noResize="1" noEditPoints="1" noAdjustHandles="1" noChangeArrowheads="1" noChangeShapeType="1" noTextEdit="1"/>
                    </p:cNvSpPr>
                    <p:nvPr/>
                  </p:nvSpPr>
                  <p:spPr>
                    <a:xfrm>
                      <a:off x="4080692" y="3030819"/>
                      <a:ext cx="551153" cy="307777"/>
                    </a:xfrm>
                    <a:prstGeom prst="rect">
                      <a:avLst/>
                    </a:prstGeom>
                    <a:blipFill>
                      <a:blip r:embed="rId13"/>
                      <a:stretch>
                        <a:fillRect l="-699" b="-1031"/>
                      </a:stretch>
                    </a:blipFill>
                  </p:spPr>
                  <p:txBody>
                    <a:bodyPr/>
                    <a:lstStyle/>
                    <a:p>
                      <a:r>
                        <a:rPr lang="en-US">
                          <a:noFill/>
                        </a:rPr>
                        <a:t> </a:t>
                      </a:r>
                    </a:p>
                  </p:txBody>
                </p:sp>
              </mc:Fallback>
            </mc:AlternateContent>
            <p:cxnSp>
              <p:nvCxnSpPr>
                <p:cNvPr id="143" name="Straight Arrow Connector 142">
                  <a:extLst>
                    <a:ext uri="{FF2B5EF4-FFF2-40B4-BE49-F238E27FC236}">
                      <a16:creationId xmlns:a16="http://schemas.microsoft.com/office/drawing/2014/main" id="{F14B91CC-46A7-BA4D-A9DA-8EED16DE2517}"/>
                    </a:ext>
                  </a:extLst>
                </p:cNvPr>
                <p:cNvCxnSpPr>
                  <a:cxnSpLocks/>
                </p:cNvCxnSpPr>
                <p:nvPr/>
              </p:nvCxnSpPr>
              <p:spPr>
                <a:xfrm rot="19800000">
                  <a:off x="4166036" y="2627549"/>
                  <a:ext cx="393358" cy="780782"/>
                </a:xfrm>
                <a:prstGeom prst="straightConnector1">
                  <a:avLst/>
                </a:prstGeom>
                <a:ln w="127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24E220B6-C7F0-9441-6EC2-81ACA1398BC3}"/>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62AD1155-F321-1AC9-5F71-4F8D01F2AEDE}"/>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40" name="TextBox 139">
                      <a:extLst>
                        <a:ext uri="{FF2B5EF4-FFF2-40B4-BE49-F238E27FC236}">
                          <a16:creationId xmlns:a16="http://schemas.microsoft.com/office/drawing/2014/main" id="{62AD1155-F321-1AC9-5F71-4F8D01F2AEDE}"/>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4"/>
                      <a:stretch>
                        <a:fillRect t="-2020"/>
                      </a:stretch>
                    </a:blipFill>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B9DF06C1-1A13-CA40-7EC9-AC35D1A14F35}"/>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131" name="Graphic 130" descr="Devil face with solid fill with solid fill">
              <a:extLst>
                <a:ext uri="{FF2B5EF4-FFF2-40B4-BE49-F238E27FC236}">
                  <a16:creationId xmlns:a16="http://schemas.microsoft.com/office/drawing/2014/main" id="{8C3F3125-83E8-B67A-5B9B-3551C166E35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9442" y="3761663"/>
              <a:ext cx="889696" cy="889696"/>
            </a:xfrm>
            <a:prstGeom prst="rect">
              <a:avLst/>
            </a:prstGeom>
          </p:spPr>
        </p:pic>
      </p:grpSp>
    </p:spTree>
    <p:extLst>
      <p:ext uri="{BB962C8B-B14F-4D97-AF65-F5344CB8AC3E}">
        <p14:creationId xmlns:p14="http://schemas.microsoft.com/office/powerpoint/2010/main" val="14854387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82</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1"/>
            <a:r>
              <a:rPr lang="en-US" dirty="0"/>
              <a:t>Zoom realizes a trusted PKI by:</a:t>
            </a:r>
          </a:p>
          <a:p>
            <a:pPr lvl="2">
              <a:buFont typeface="Wingdings" pitchFamily="2" charset="2"/>
              <a:buChar char="Ø"/>
            </a:pPr>
            <a:r>
              <a:rPr lang="en-US" dirty="0"/>
              <a:t>implementing an internal PKI operated by Zoom</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29E22864-3FAF-9AE8-ED54-96E1B42305B0}"/>
              </a:ext>
            </a:extLst>
          </p:cNvPr>
          <p:cNvGrpSpPr/>
          <p:nvPr/>
        </p:nvGrpSpPr>
        <p:grpSpPr>
          <a:xfrm>
            <a:off x="2534669" y="3713168"/>
            <a:ext cx="7122661" cy="3069443"/>
            <a:chOff x="2534669" y="3761663"/>
            <a:chExt cx="7122661" cy="3069443"/>
          </a:xfrm>
        </p:grpSpPr>
        <p:grpSp>
          <p:nvGrpSpPr>
            <p:cNvPr id="88" name="Group 87">
              <a:extLst>
                <a:ext uri="{FF2B5EF4-FFF2-40B4-BE49-F238E27FC236}">
                  <a16:creationId xmlns:a16="http://schemas.microsoft.com/office/drawing/2014/main" id="{4E4DA588-E390-8F51-CC6D-459E275AEE58}"/>
                </a:ext>
              </a:extLst>
            </p:cNvPr>
            <p:cNvGrpSpPr/>
            <p:nvPr/>
          </p:nvGrpSpPr>
          <p:grpSpPr>
            <a:xfrm>
              <a:off x="2534669" y="4385090"/>
              <a:ext cx="7122661" cy="2446016"/>
              <a:chOff x="2431875" y="1804847"/>
              <a:chExt cx="7122661" cy="2446016"/>
            </a:xfrm>
          </p:grpSpPr>
          <p:grpSp>
            <p:nvGrpSpPr>
              <p:cNvPr id="90" name="Group 89">
                <a:extLst>
                  <a:ext uri="{FF2B5EF4-FFF2-40B4-BE49-F238E27FC236}">
                    <a16:creationId xmlns:a16="http://schemas.microsoft.com/office/drawing/2014/main" id="{BE7584FA-1B7E-5324-867A-5A0D0B8E669C}"/>
                  </a:ext>
                </a:extLst>
              </p:cNvPr>
              <p:cNvGrpSpPr/>
              <p:nvPr/>
            </p:nvGrpSpPr>
            <p:grpSpPr>
              <a:xfrm>
                <a:off x="2431875" y="2701917"/>
                <a:ext cx="1136654" cy="1548946"/>
                <a:chOff x="3314821" y="2286268"/>
                <a:chExt cx="732826" cy="998640"/>
              </a:xfrm>
            </p:grpSpPr>
            <p:pic>
              <p:nvPicPr>
                <p:cNvPr id="125" name="Graphic 124" descr="Crown outline">
                  <a:extLst>
                    <a:ext uri="{FF2B5EF4-FFF2-40B4-BE49-F238E27FC236}">
                      <a16:creationId xmlns:a16="http://schemas.microsoft.com/office/drawing/2014/main" id="{F7888964-2A2C-DB24-EEAA-01B9CCFADD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2734" y="2286268"/>
                  <a:ext cx="276999" cy="276999"/>
                </a:xfrm>
                <a:prstGeom prst="rect">
                  <a:avLst/>
                </a:prstGeom>
              </p:spPr>
            </p:pic>
            <p:pic>
              <p:nvPicPr>
                <p:cNvPr id="126" name="Graphic 125" descr="Female Profile outline">
                  <a:extLst>
                    <a:ext uri="{FF2B5EF4-FFF2-40B4-BE49-F238E27FC236}">
                      <a16:creationId xmlns:a16="http://schemas.microsoft.com/office/drawing/2014/main" id="{606D6532-7D34-9EE5-9A74-59B71C857D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4821" y="2552082"/>
                  <a:ext cx="732826" cy="732826"/>
                </a:xfrm>
                <a:prstGeom prst="rect">
                  <a:avLst/>
                </a:prstGeom>
              </p:spPr>
            </p:pic>
          </p:grpSp>
          <p:grpSp>
            <p:nvGrpSpPr>
              <p:cNvPr id="91" name="Group 90">
                <a:extLst>
                  <a:ext uri="{FF2B5EF4-FFF2-40B4-BE49-F238E27FC236}">
                    <a16:creationId xmlns:a16="http://schemas.microsoft.com/office/drawing/2014/main" id="{55D06E75-E35D-A88C-CFD0-8E195527E274}"/>
                  </a:ext>
                </a:extLst>
              </p:cNvPr>
              <p:cNvGrpSpPr/>
              <p:nvPr/>
            </p:nvGrpSpPr>
            <p:grpSpPr>
              <a:xfrm>
                <a:off x="7338807" y="2773852"/>
                <a:ext cx="2215729" cy="1477011"/>
                <a:chOff x="5858113" y="3033538"/>
                <a:chExt cx="2215729" cy="1477011"/>
              </a:xfrm>
            </p:grpSpPr>
            <p:grpSp>
              <p:nvGrpSpPr>
                <p:cNvPr id="110" name="Group 109">
                  <a:extLst>
                    <a:ext uri="{FF2B5EF4-FFF2-40B4-BE49-F238E27FC236}">
                      <a16:creationId xmlns:a16="http://schemas.microsoft.com/office/drawing/2014/main" id="{4E87B15D-EEA5-A080-FBE4-A477809401D4}"/>
                    </a:ext>
                  </a:extLst>
                </p:cNvPr>
                <p:cNvGrpSpPr/>
                <p:nvPr/>
              </p:nvGrpSpPr>
              <p:grpSpPr>
                <a:xfrm>
                  <a:off x="5858113" y="3033538"/>
                  <a:ext cx="2215729" cy="540000"/>
                  <a:chOff x="5867401" y="2815511"/>
                  <a:chExt cx="3110338" cy="758027"/>
                </a:xfrm>
              </p:grpSpPr>
              <p:pic>
                <p:nvPicPr>
                  <p:cNvPr id="121" name="Graphic 120" descr="Male profile outline">
                    <a:extLst>
                      <a:ext uri="{FF2B5EF4-FFF2-40B4-BE49-F238E27FC236}">
                        <a16:creationId xmlns:a16="http://schemas.microsoft.com/office/drawing/2014/main" id="{C4373F8B-A9C2-4B4B-9A0E-059B8D9C3E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22" name="Graphic 121" descr="Male profile outline">
                    <a:extLst>
                      <a:ext uri="{FF2B5EF4-FFF2-40B4-BE49-F238E27FC236}">
                        <a16:creationId xmlns:a16="http://schemas.microsoft.com/office/drawing/2014/main" id="{2BE56830-F875-78E0-DCCE-8E61B13589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23" name="Graphic 122" descr="Male profile outline">
                    <a:extLst>
                      <a:ext uri="{FF2B5EF4-FFF2-40B4-BE49-F238E27FC236}">
                        <a16:creationId xmlns:a16="http://schemas.microsoft.com/office/drawing/2014/main" id="{7C21C764-A9FE-8BDA-9A38-E682976748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4" name="Graphic 123" descr="Male profile outline">
                    <a:extLst>
                      <a:ext uri="{FF2B5EF4-FFF2-40B4-BE49-F238E27FC236}">
                        <a16:creationId xmlns:a16="http://schemas.microsoft.com/office/drawing/2014/main" id="{95B9F353-9384-A5B6-CB0D-7504689EA7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11" name="Group 110">
                  <a:extLst>
                    <a:ext uri="{FF2B5EF4-FFF2-40B4-BE49-F238E27FC236}">
                      <a16:creationId xmlns:a16="http://schemas.microsoft.com/office/drawing/2014/main" id="{A2A66224-2D3B-6138-CF7F-44505F0D6FC1}"/>
                    </a:ext>
                  </a:extLst>
                </p:cNvPr>
                <p:cNvGrpSpPr/>
                <p:nvPr/>
              </p:nvGrpSpPr>
              <p:grpSpPr>
                <a:xfrm>
                  <a:off x="5858113" y="3502043"/>
                  <a:ext cx="2215729" cy="540000"/>
                  <a:chOff x="5867401" y="2815511"/>
                  <a:chExt cx="3110338" cy="758027"/>
                </a:xfrm>
              </p:grpSpPr>
              <p:pic>
                <p:nvPicPr>
                  <p:cNvPr id="117" name="Graphic 116" descr="Male profile outline">
                    <a:extLst>
                      <a:ext uri="{FF2B5EF4-FFF2-40B4-BE49-F238E27FC236}">
                        <a16:creationId xmlns:a16="http://schemas.microsoft.com/office/drawing/2014/main" id="{F013C229-CDFD-C1BD-160E-52A7C9A0EF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18" name="Graphic 117" descr="Male profile outline">
                    <a:extLst>
                      <a:ext uri="{FF2B5EF4-FFF2-40B4-BE49-F238E27FC236}">
                        <a16:creationId xmlns:a16="http://schemas.microsoft.com/office/drawing/2014/main" id="{14D8834B-1FD6-3F78-235F-4E2A7180AB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19" name="Graphic 118" descr="Male profile outline">
                    <a:extLst>
                      <a:ext uri="{FF2B5EF4-FFF2-40B4-BE49-F238E27FC236}">
                        <a16:creationId xmlns:a16="http://schemas.microsoft.com/office/drawing/2014/main" id="{2EBFE301-84C1-08B8-7E70-40B7DCAA2D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0" name="Graphic 119" descr="Male profile outline">
                    <a:extLst>
                      <a:ext uri="{FF2B5EF4-FFF2-40B4-BE49-F238E27FC236}">
                        <a16:creationId xmlns:a16="http://schemas.microsoft.com/office/drawing/2014/main" id="{3E47715A-F9DD-742E-0E79-104B6A2246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12" name="Group 111">
                  <a:extLst>
                    <a:ext uri="{FF2B5EF4-FFF2-40B4-BE49-F238E27FC236}">
                      <a16:creationId xmlns:a16="http://schemas.microsoft.com/office/drawing/2014/main" id="{CFAA922C-CFA5-D1B1-CBEB-477EC069595A}"/>
                    </a:ext>
                  </a:extLst>
                </p:cNvPr>
                <p:cNvGrpSpPr/>
                <p:nvPr/>
              </p:nvGrpSpPr>
              <p:grpSpPr>
                <a:xfrm>
                  <a:off x="5858113" y="3970549"/>
                  <a:ext cx="2215729" cy="540000"/>
                  <a:chOff x="5867401" y="2815511"/>
                  <a:chExt cx="3110338" cy="758027"/>
                </a:xfrm>
              </p:grpSpPr>
              <p:pic>
                <p:nvPicPr>
                  <p:cNvPr id="113" name="Graphic 112" descr="Male profile outline">
                    <a:extLst>
                      <a:ext uri="{FF2B5EF4-FFF2-40B4-BE49-F238E27FC236}">
                        <a16:creationId xmlns:a16="http://schemas.microsoft.com/office/drawing/2014/main" id="{2AB05CD7-A759-EC67-A83B-C775E23BC2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14" name="Graphic 113" descr="Male profile outline">
                    <a:extLst>
                      <a:ext uri="{FF2B5EF4-FFF2-40B4-BE49-F238E27FC236}">
                        <a16:creationId xmlns:a16="http://schemas.microsoft.com/office/drawing/2014/main" id="{F1B19939-538B-98F2-6ACB-1A37301AEF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15" name="Graphic 114" descr="Male profile outline">
                    <a:extLst>
                      <a:ext uri="{FF2B5EF4-FFF2-40B4-BE49-F238E27FC236}">
                        <a16:creationId xmlns:a16="http://schemas.microsoft.com/office/drawing/2014/main" id="{AA319706-65AA-F10C-0145-7DB9C11E48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16" name="Graphic 115" descr="Male profile outline">
                    <a:extLst>
                      <a:ext uri="{FF2B5EF4-FFF2-40B4-BE49-F238E27FC236}">
                        <a16:creationId xmlns:a16="http://schemas.microsoft.com/office/drawing/2014/main" id="{24526709-4389-EC58-B683-199DC6148A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92" name="Group 91">
                <a:extLst>
                  <a:ext uri="{FF2B5EF4-FFF2-40B4-BE49-F238E27FC236}">
                    <a16:creationId xmlns:a16="http://schemas.microsoft.com/office/drawing/2014/main" id="{DF7269E4-D7A8-5F63-D8B2-04CB4DD20B59}"/>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E409352-47D5-E1A6-7F7B-B3961D3AB226}"/>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0"/>
                      <a:stretch>
                        <a:fillRect t="-4000" b="-20000"/>
                      </a:stretch>
                    </a:blipFill>
                  </p:spPr>
                  <p:txBody>
                    <a:bodyPr/>
                    <a:lstStyle/>
                    <a:p>
                      <a:r>
                        <a:rPr lang="en-US">
                          <a:noFill/>
                        </a:rPr>
                        <a:t> </a:t>
                      </a:r>
                    </a:p>
                  </p:txBody>
                </p:sp>
              </mc:Fallback>
            </mc:AlternateContent>
            <p:cxnSp>
              <p:nvCxnSpPr>
                <p:cNvPr id="109" name="Straight Arrow Connector 108">
                  <a:extLst>
                    <a:ext uri="{FF2B5EF4-FFF2-40B4-BE49-F238E27FC236}">
                      <a16:creationId xmlns:a16="http://schemas.microsoft.com/office/drawing/2014/main" id="{7CD28A6C-E8FA-E6AA-30AD-ABF187BF8335}"/>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705DED2-8923-494E-24A0-8688B4BA4742}"/>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1B1109A7-252F-74C9-C41B-8196ADBB3176}"/>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06" name="TextBox 105">
                      <a:extLst>
                        <a:ext uri="{FF2B5EF4-FFF2-40B4-BE49-F238E27FC236}">
                          <a16:creationId xmlns:a16="http://schemas.microsoft.com/office/drawing/2014/main" id="{1B1109A7-252F-74C9-C41B-8196ADBB3176}"/>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1"/>
                      <a:stretch>
                        <a:fillRect/>
                      </a:stretch>
                    </a:blipFill>
                  </p:spPr>
                  <p:txBody>
                    <a:bodyPr/>
                    <a:lstStyle/>
                    <a:p>
                      <a:r>
                        <a:rPr lang="en-US">
                          <a:noFill/>
                        </a:rPr>
                        <a:t> </a:t>
                      </a:r>
                    </a:p>
                  </p:txBody>
                </p:sp>
              </mc:Fallback>
            </mc:AlternateContent>
            <p:cxnSp>
              <p:nvCxnSpPr>
                <p:cNvPr id="107" name="Straight Arrow Connector 106">
                  <a:extLst>
                    <a:ext uri="{FF2B5EF4-FFF2-40B4-BE49-F238E27FC236}">
                      <a16:creationId xmlns:a16="http://schemas.microsoft.com/office/drawing/2014/main" id="{B6BBB9DE-A03A-B8AC-F3EC-10EC501C3D1B}"/>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1F7BA1C3-85C5-087B-2457-D240F2AB89E7}"/>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A90B30A4-0604-CB3C-0B18-57008BC7908B}"/>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04" name="TextBox 103">
                      <a:extLst>
                        <a:ext uri="{FF2B5EF4-FFF2-40B4-BE49-F238E27FC236}">
                          <a16:creationId xmlns:a16="http://schemas.microsoft.com/office/drawing/2014/main" id="{A90B30A4-0604-CB3C-0B18-57008BC7908B}"/>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2"/>
                      <a:stretch>
                        <a:fillRect/>
                      </a:stretch>
                    </a:blipFill>
                  </p:spPr>
                  <p:txBody>
                    <a:bodyPr/>
                    <a:lstStyle/>
                    <a:p>
                      <a:r>
                        <a:rPr lang="en-US">
                          <a:noFill/>
                        </a:rPr>
                        <a:t> </a:t>
                      </a:r>
                    </a:p>
                  </p:txBody>
                </p:sp>
              </mc:Fallback>
            </mc:AlternateContent>
            <p:cxnSp>
              <p:nvCxnSpPr>
                <p:cNvPr id="105" name="Straight Arrow Connector 104">
                  <a:extLst>
                    <a:ext uri="{FF2B5EF4-FFF2-40B4-BE49-F238E27FC236}">
                      <a16:creationId xmlns:a16="http://schemas.microsoft.com/office/drawing/2014/main" id="{168CDCF6-D955-F1F3-5164-6D6757FCC7D2}"/>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01C21FC3-DD46-E25C-6773-264906B7B414}"/>
                  </a:ext>
                </a:extLst>
              </p:cNvPr>
              <p:cNvGrpSpPr/>
              <p:nvPr/>
            </p:nvGrpSpPr>
            <p:grpSpPr>
              <a:xfrm>
                <a:off x="3765262" y="3505566"/>
                <a:ext cx="3044051" cy="307777"/>
                <a:chOff x="4137746" y="2617834"/>
                <a:chExt cx="885419" cy="307777"/>
              </a:xfrm>
            </p:grpSpPr>
            <p:sp>
              <p:nvSpPr>
                <p:cNvPr id="102" name="TextBox 101">
                  <a:extLst>
                    <a:ext uri="{FF2B5EF4-FFF2-40B4-BE49-F238E27FC236}">
                      <a16:creationId xmlns:a16="http://schemas.microsoft.com/office/drawing/2014/main" id="{890F3CC7-F2CE-9D8D-2483-81165DDF23E1}"/>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03" name="Straight Arrow Connector 102">
                  <a:extLst>
                    <a:ext uri="{FF2B5EF4-FFF2-40B4-BE49-F238E27FC236}">
                      <a16:creationId xmlns:a16="http://schemas.microsoft.com/office/drawing/2014/main" id="{80A2B00A-EB8B-29FA-BD28-4241813B8B8C}"/>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22935C78-CB8A-E52F-B2BF-F01056CA8740}"/>
                  </a:ext>
                </a:extLst>
              </p:cNvPr>
              <p:cNvGrpSpPr/>
              <p:nvPr/>
            </p:nvGrpSpPr>
            <p:grpSpPr>
              <a:xfrm rot="1800000">
                <a:off x="6026140" y="1805705"/>
                <a:ext cx="1894852" cy="780782"/>
                <a:chOff x="4080692" y="2627549"/>
                <a:chExt cx="551153" cy="780782"/>
              </a:xfrm>
            </p:grpSpPr>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DEDF8B61-F185-4BCE-B838-52503D4346C7}"/>
                        </a:ext>
                      </a:extLst>
                    </p:cNvPr>
                    <p:cNvSpPr txBox="1"/>
                    <p:nvPr/>
                  </p:nvSpPr>
                  <p:spPr>
                    <a:xfrm>
                      <a:off x="4080692" y="3030819"/>
                      <a:ext cx="551153" cy="307777"/>
                    </a:xfrm>
                    <a:prstGeom prst="rect">
                      <a:avLst/>
                    </a:prstGeom>
                    <a:noFill/>
                  </p:spPr>
                  <p:txBody>
                    <a:bodyPr wrap="square">
                      <a:spAutoFit/>
                    </a:bodyPr>
                    <a:lstStyle/>
                    <a:p>
                      <a:pPr algn="ctr"/>
                      <a:r>
                        <a:rPr lang="en-US" sz="1400" dirty="0">
                          <a:solidFill>
                            <a:srgbClr val="FF0000"/>
                          </a:solidFill>
                        </a:rPr>
                        <a:t>leader’s pk, if </a:t>
                      </a:r>
                      <a14:m>
                        <m:oMath xmlns:m="http://schemas.openxmlformats.org/officeDocument/2006/math">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00" name="TextBox 99">
                      <a:extLst>
                        <a:ext uri="{FF2B5EF4-FFF2-40B4-BE49-F238E27FC236}">
                          <a16:creationId xmlns:a16="http://schemas.microsoft.com/office/drawing/2014/main" id="{DEDF8B61-F185-4BCE-B838-52503D4346C7}"/>
                        </a:ext>
                      </a:extLst>
                    </p:cNvPr>
                    <p:cNvSpPr txBox="1">
                      <a:spLocks noRot="1" noChangeAspect="1" noMove="1" noResize="1" noEditPoints="1" noAdjustHandles="1" noChangeArrowheads="1" noChangeShapeType="1" noTextEdit="1"/>
                    </p:cNvSpPr>
                    <p:nvPr/>
                  </p:nvSpPr>
                  <p:spPr>
                    <a:xfrm>
                      <a:off x="4080692" y="3030819"/>
                      <a:ext cx="551153" cy="307777"/>
                    </a:xfrm>
                    <a:prstGeom prst="rect">
                      <a:avLst/>
                    </a:prstGeom>
                    <a:blipFill>
                      <a:blip r:embed="rId13"/>
                      <a:stretch>
                        <a:fillRect l="-699" b="-1031"/>
                      </a:stretch>
                    </a:blipFill>
                  </p:spPr>
                  <p:txBody>
                    <a:bodyPr/>
                    <a:lstStyle/>
                    <a:p>
                      <a:r>
                        <a:rPr lang="en-US">
                          <a:noFill/>
                        </a:rPr>
                        <a:t> </a:t>
                      </a:r>
                    </a:p>
                  </p:txBody>
                </p:sp>
              </mc:Fallback>
            </mc:AlternateContent>
            <p:cxnSp>
              <p:nvCxnSpPr>
                <p:cNvPr id="101" name="Straight Arrow Connector 100">
                  <a:extLst>
                    <a:ext uri="{FF2B5EF4-FFF2-40B4-BE49-F238E27FC236}">
                      <a16:creationId xmlns:a16="http://schemas.microsoft.com/office/drawing/2014/main" id="{D0D90B38-FA52-DCFD-60C5-790C16F1ED90}"/>
                    </a:ext>
                  </a:extLst>
                </p:cNvPr>
                <p:cNvCxnSpPr>
                  <a:cxnSpLocks/>
                </p:cNvCxnSpPr>
                <p:nvPr/>
              </p:nvCxnSpPr>
              <p:spPr>
                <a:xfrm rot="19800000">
                  <a:off x="4166036" y="2627549"/>
                  <a:ext cx="393358" cy="780782"/>
                </a:xfrm>
                <a:prstGeom prst="straightConnector1">
                  <a:avLst/>
                </a:prstGeom>
                <a:ln w="127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FA0DBCB-5C73-71CB-7B6C-594E5BE4B263}"/>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83BD0D60-3737-0AA0-B83E-5F8B350E2778}"/>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98" name="TextBox 97">
                      <a:extLst>
                        <a:ext uri="{FF2B5EF4-FFF2-40B4-BE49-F238E27FC236}">
                          <a16:creationId xmlns:a16="http://schemas.microsoft.com/office/drawing/2014/main" id="{83BD0D60-3737-0AA0-B83E-5F8B350E2778}"/>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4"/>
                      <a:stretch>
                        <a:fillRect t="-2020"/>
                      </a:stretch>
                    </a:blipFill>
                  </p:spPr>
                  <p:txBody>
                    <a:bodyPr/>
                    <a:lstStyle/>
                    <a:p>
                      <a:r>
                        <a:rPr lang="en-US">
                          <a:noFill/>
                        </a:rPr>
                        <a:t> </a:t>
                      </a:r>
                    </a:p>
                  </p:txBody>
                </p:sp>
              </mc:Fallback>
            </mc:AlternateContent>
            <p:cxnSp>
              <p:nvCxnSpPr>
                <p:cNvPr id="99" name="Straight Arrow Connector 98">
                  <a:extLst>
                    <a:ext uri="{FF2B5EF4-FFF2-40B4-BE49-F238E27FC236}">
                      <a16:creationId xmlns:a16="http://schemas.microsoft.com/office/drawing/2014/main" id="{4382AEA9-4DE2-0334-5EE9-AAD866C5F37D}"/>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89" name="Graphic 88" descr="Devil face with solid fill with solid fill">
              <a:extLst>
                <a:ext uri="{FF2B5EF4-FFF2-40B4-BE49-F238E27FC236}">
                  <a16:creationId xmlns:a16="http://schemas.microsoft.com/office/drawing/2014/main" id="{D3F1C6E2-9E1B-26F0-A3DA-54977E1B14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9442" y="3761663"/>
              <a:ext cx="889696" cy="889696"/>
            </a:xfrm>
            <a:prstGeom prst="rect">
              <a:avLst/>
            </a:prstGeom>
          </p:spPr>
        </p:pic>
      </p:grpSp>
    </p:spTree>
    <p:extLst>
      <p:ext uri="{BB962C8B-B14F-4D97-AF65-F5344CB8AC3E}">
        <p14:creationId xmlns:p14="http://schemas.microsoft.com/office/powerpoint/2010/main" val="3954828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83</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1"/>
            <a:r>
              <a:rPr lang="en-US" dirty="0"/>
              <a:t>Zoom realizes a trusted PKI by:</a:t>
            </a:r>
          </a:p>
          <a:p>
            <a:pPr lvl="2">
              <a:buFont typeface="Wingdings" pitchFamily="2" charset="2"/>
              <a:buChar char="Ø"/>
            </a:pPr>
            <a:r>
              <a:rPr lang="en-US" dirty="0"/>
              <a:t>implementing an internal PKI operated by Zoom </a:t>
            </a:r>
            <a:r>
              <a:rPr lang="en-US" dirty="0">
                <a:solidFill>
                  <a:srgbClr val="FF0000"/>
                </a:solidFill>
              </a:rPr>
              <a:t>=&gt; However, is it reliable?</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29E22864-3FAF-9AE8-ED54-96E1B42305B0}"/>
              </a:ext>
            </a:extLst>
          </p:cNvPr>
          <p:cNvGrpSpPr/>
          <p:nvPr/>
        </p:nvGrpSpPr>
        <p:grpSpPr>
          <a:xfrm>
            <a:off x="2534669" y="3713168"/>
            <a:ext cx="7122661" cy="3069443"/>
            <a:chOff x="2534669" y="3761663"/>
            <a:chExt cx="7122661" cy="3069443"/>
          </a:xfrm>
        </p:grpSpPr>
        <p:grpSp>
          <p:nvGrpSpPr>
            <p:cNvPr id="88" name="Group 87">
              <a:extLst>
                <a:ext uri="{FF2B5EF4-FFF2-40B4-BE49-F238E27FC236}">
                  <a16:creationId xmlns:a16="http://schemas.microsoft.com/office/drawing/2014/main" id="{4E4DA588-E390-8F51-CC6D-459E275AEE58}"/>
                </a:ext>
              </a:extLst>
            </p:cNvPr>
            <p:cNvGrpSpPr/>
            <p:nvPr/>
          </p:nvGrpSpPr>
          <p:grpSpPr>
            <a:xfrm>
              <a:off x="2534669" y="4385090"/>
              <a:ext cx="7122661" cy="2446016"/>
              <a:chOff x="2431875" y="1804847"/>
              <a:chExt cx="7122661" cy="2446016"/>
            </a:xfrm>
          </p:grpSpPr>
          <p:grpSp>
            <p:nvGrpSpPr>
              <p:cNvPr id="90" name="Group 89">
                <a:extLst>
                  <a:ext uri="{FF2B5EF4-FFF2-40B4-BE49-F238E27FC236}">
                    <a16:creationId xmlns:a16="http://schemas.microsoft.com/office/drawing/2014/main" id="{BE7584FA-1B7E-5324-867A-5A0D0B8E669C}"/>
                  </a:ext>
                </a:extLst>
              </p:cNvPr>
              <p:cNvGrpSpPr/>
              <p:nvPr/>
            </p:nvGrpSpPr>
            <p:grpSpPr>
              <a:xfrm>
                <a:off x="2431875" y="2701917"/>
                <a:ext cx="1136654" cy="1548946"/>
                <a:chOff x="3314821" y="2286268"/>
                <a:chExt cx="732826" cy="998640"/>
              </a:xfrm>
            </p:grpSpPr>
            <p:pic>
              <p:nvPicPr>
                <p:cNvPr id="125" name="Graphic 124" descr="Crown outline">
                  <a:extLst>
                    <a:ext uri="{FF2B5EF4-FFF2-40B4-BE49-F238E27FC236}">
                      <a16:creationId xmlns:a16="http://schemas.microsoft.com/office/drawing/2014/main" id="{F7888964-2A2C-DB24-EEAA-01B9CCFADD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2734" y="2286268"/>
                  <a:ext cx="276999" cy="276999"/>
                </a:xfrm>
                <a:prstGeom prst="rect">
                  <a:avLst/>
                </a:prstGeom>
              </p:spPr>
            </p:pic>
            <p:pic>
              <p:nvPicPr>
                <p:cNvPr id="126" name="Graphic 125" descr="Female Profile outline">
                  <a:extLst>
                    <a:ext uri="{FF2B5EF4-FFF2-40B4-BE49-F238E27FC236}">
                      <a16:creationId xmlns:a16="http://schemas.microsoft.com/office/drawing/2014/main" id="{606D6532-7D34-9EE5-9A74-59B71C857D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4821" y="2552082"/>
                  <a:ext cx="732826" cy="732826"/>
                </a:xfrm>
                <a:prstGeom prst="rect">
                  <a:avLst/>
                </a:prstGeom>
              </p:spPr>
            </p:pic>
          </p:grpSp>
          <p:grpSp>
            <p:nvGrpSpPr>
              <p:cNvPr id="91" name="Group 90">
                <a:extLst>
                  <a:ext uri="{FF2B5EF4-FFF2-40B4-BE49-F238E27FC236}">
                    <a16:creationId xmlns:a16="http://schemas.microsoft.com/office/drawing/2014/main" id="{55D06E75-E35D-A88C-CFD0-8E195527E274}"/>
                  </a:ext>
                </a:extLst>
              </p:cNvPr>
              <p:cNvGrpSpPr/>
              <p:nvPr/>
            </p:nvGrpSpPr>
            <p:grpSpPr>
              <a:xfrm>
                <a:off x="7338807" y="2773852"/>
                <a:ext cx="2215729" cy="1477011"/>
                <a:chOff x="5858113" y="3033538"/>
                <a:chExt cx="2215729" cy="1477011"/>
              </a:xfrm>
            </p:grpSpPr>
            <p:grpSp>
              <p:nvGrpSpPr>
                <p:cNvPr id="110" name="Group 109">
                  <a:extLst>
                    <a:ext uri="{FF2B5EF4-FFF2-40B4-BE49-F238E27FC236}">
                      <a16:creationId xmlns:a16="http://schemas.microsoft.com/office/drawing/2014/main" id="{4E87B15D-EEA5-A080-FBE4-A477809401D4}"/>
                    </a:ext>
                  </a:extLst>
                </p:cNvPr>
                <p:cNvGrpSpPr/>
                <p:nvPr/>
              </p:nvGrpSpPr>
              <p:grpSpPr>
                <a:xfrm>
                  <a:off x="5858113" y="3033538"/>
                  <a:ext cx="2215729" cy="540000"/>
                  <a:chOff x="5867401" y="2815511"/>
                  <a:chExt cx="3110338" cy="758027"/>
                </a:xfrm>
              </p:grpSpPr>
              <p:pic>
                <p:nvPicPr>
                  <p:cNvPr id="121" name="Graphic 120" descr="Male profile outline">
                    <a:extLst>
                      <a:ext uri="{FF2B5EF4-FFF2-40B4-BE49-F238E27FC236}">
                        <a16:creationId xmlns:a16="http://schemas.microsoft.com/office/drawing/2014/main" id="{C4373F8B-A9C2-4B4B-9A0E-059B8D9C3E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22" name="Graphic 121" descr="Male profile outline">
                    <a:extLst>
                      <a:ext uri="{FF2B5EF4-FFF2-40B4-BE49-F238E27FC236}">
                        <a16:creationId xmlns:a16="http://schemas.microsoft.com/office/drawing/2014/main" id="{2BE56830-F875-78E0-DCCE-8E61B13589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23" name="Graphic 122" descr="Male profile outline">
                    <a:extLst>
                      <a:ext uri="{FF2B5EF4-FFF2-40B4-BE49-F238E27FC236}">
                        <a16:creationId xmlns:a16="http://schemas.microsoft.com/office/drawing/2014/main" id="{7C21C764-A9FE-8BDA-9A38-E682976748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4" name="Graphic 123" descr="Male profile outline">
                    <a:extLst>
                      <a:ext uri="{FF2B5EF4-FFF2-40B4-BE49-F238E27FC236}">
                        <a16:creationId xmlns:a16="http://schemas.microsoft.com/office/drawing/2014/main" id="{95B9F353-9384-A5B6-CB0D-7504689EA7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11" name="Group 110">
                  <a:extLst>
                    <a:ext uri="{FF2B5EF4-FFF2-40B4-BE49-F238E27FC236}">
                      <a16:creationId xmlns:a16="http://schemas.microsoft.com/office/drawing/2014/main" id="{A2A66224-2D3B-6138-CF7F-44505F0D6FC1}"/>
                    </a:ext>
                  </a:extLst>
                </p:cNvPr>
                <p:cNvGrpSpPr/>
                <p:nvPr/>
              </p:nvGrpSpPr>
              <p:grpSpPr>
                <a:xfrm>
                  <a:off x="5858113" y="3502043"/>
                  <a:ext cx="2215729" cy="540000"/>
                  <a:chOff x="5867401" y="2815511"/>
                  <a:chExt cx="3110338" cy="758027"/>
                </a:xfrm>
              </p:grpSpPr>
              <p:pic>
                <p:nvPicPr>
                  <p:cNvPr id="117" name="Graphic 116" descr="Male profile outline">
                    <a:extLst>
                      <a:ext uri="{FF2B5EF4-FFF2-40B4-BE49-F238E27FC236}">
                        <a16:creationId xmlns:a16="http://schemas.microsoft.com/office/drawing/2014/main" id="{F013C229-CDFD-C1BD-160E-52A7C9A0EF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18" name="Graphic 117" descr="Male profile outline">
                    <a:extLst>
                      <a:ext uri="{FF2B5EF4-FFF2-40B4-BE49-F238E27FC236}">
                        <a16:creationId xmlns:a16="http://schemas.microsoft.com/office/drawing/2014/main" id="{14D8834B-1FD6-3F78-235F-4E2A7180AB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19" name="Graphic 118" descr="Male profile outline">
                    <a:extLst>
                      <a:ext uri="{FF2B5EF4-FFF2-40B4-BE49-F238E27FC236}">
                        <a16:creationId xmlns:a16="http://schemas.microsoft.com/office/drawing/2014/main" id="{2EBFE301-84C1-08B8-7E70-40B7DCAA2D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20" name="Graphic 119" descr="Male profile outline">
                    <a:extLst>
                      <a:ext uri="{FF2B5EF4-FFF2-40B4-BE49-F238E27FC236}">
                        <a16:creationId xmlns:a16="http://schemas.microsoft.com/office/drawing/2014/main" id="{3E47715A-F9DD-742E-0E79-104B6A2246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nvGrpSpPr>
                <p:cNvPr id="112" name="Group 111">
                  <a:extLst>
                    <a:ext uri="{FF2B5EF4-FFF2-40B4-BE49-F238E27FC236}">
                      <a16:creationId xmlns:a16="http://schemas.microsoft.com/office/drawing/2014/main" id="{CFAA922C-CFA5-D1B1-CBEB-477EC069595A}"/>
                    </a:ext>
                  </a:extLst>
                </p:cNvPr>
                <p:cNvGrpSpPr/>
                <p:nvPr/>
              </p:nvGrpSpPr>
              <p:grpSpPr>
                <a:xfrm>
                  <a:off x="5858113" y="3970549"/>
                  <a:ext cx="2215729" cy="540000"/>
                  <a:chOff x="5867401" y="2815511"/>
                  <a:chExt cx="3110338" cy="758027"/>
                </a:xfrm>
              </p:grpSpPr>
              <p:pic>
                <p:nvPicPr>
                  <p:cNvPr id="113" name="Graphic 112" descr="Male profile outline">
                    <a:extLst>
                      <a:ext uri="{FF2B5EF4-FFF2-40B4-BE49-F238E27FC236}">
                        <a16:creationId xmlns:a16="http://schemas.microsoft.com/office/drawing/2014/main" id="{2AB05CD7-A759-EC67-A83B-C775E23BC2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401" y="2815511"/>
                    <a:ext cx="758027" cy="758027"/>
                  </a:xfrm>
                  <a:prstGeom prst="rect">
                    <a:avLst/>
                  </a:prstGeom>
                </p:spPr>
              </p:pic>
              <p:pic>
                <p:nvPicPr>
                  <p:cNvPr id="114" name="Graphic 113" descr="Male profile outline">
                    <a:extLst>
                      <a:ext uri="{FF2B5EF4-FFF2-40B4-BE49-F238E27FC236}">
                        <a16:creationId xmlns:a16="http://schemas.microsoft.com/office/drawing/2014/main" id="{F1B19939-538B-98F2-6ACB-1A37301AEF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505" y="2815511"/>
                    <a:ext cx="758027" cy="758027"/>
                  </a:xfrm>
                  <a:prstGeom prst="rect">
                    <a:avLst/>
                  </a:prstGeom>
                </p:spPr>
              </p:pic>
              <p:pic>
                <p:nvPicPr>
                  <p:cNvPr id="115" name="Graphic 114" descr="Male profile outline">
                    <a:extLst>
                      <a:ext uri="{FF2B5EF4-FFF2-40B4-BE49-F238E27FC236}">
                        <a16:creationId xmlns:a16="http://schemas.microsoft.com/office/drawing/2014/main" id="{AA319706-65AA-F10C-0145-7DB9C11E48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5609" y="2815511"/>
                    <a:ext cx="758027" cy="758027"/>
                  </a:xfrm>
                  <a:prstGeom prst="rect">
                    <a:avLst/>
                  </a:prstGeom>
                </p:spPr>
              </p:pic>
              <p:pic>
                <p:nvPicPr>
                  <p:cNvPr id="116" name="Graphic 115" descr="Male profile outline">
                    <a:extLst>
                      <a:ext uri="{FF2B5EF4-FFF2-40B4-BE49-F238E27FC236}">
                        <a16:creationId xmlns:a16="http://schemas.microsoft.com/office/drawing/2014/main" id="{24526709-4389-EC58-B683-199DC6148A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712" y="2815511"/>
                    <a:ext cx="758027" cy="758027"/>
                  </a:xfrm>
                  <a:prstGeom prst="rect">
                    <a:avLst/>
                  </a:prstGeom>
                </p:spPr>
              </p:pic>
            </p:grpSp>
          </p:grpSp>
          <p:grpSp>
            <p:nvGrpSpPr>
              <p:cNvPr id="92" name="Group 91">
                <a:extLst>
                  <a:ext uri="{FF2B5EF4-FFF2-40B4-BE49-F238E27FC236}">
                    <a16:creationId xmlns:a16="http://schemas.microsoft.com/office/drawing/2014/main" id="{DF7269E4-D7A8-5F63-D8B2-04CB4DD20B59}"/>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E409352-47D5-E1A6-7F7B-B3961D3AB226}"/>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0"/>
                      <a:stretch>
                        <a:fillRect t="-4000" b="-20000"/>
                      </a:stretch>
                    </a:blipFill>
                  </p:spPr>
                  <p:txBody>
                    <a:bodyPr/>
                    <a:lstStyle/>
                    <a:p>
                      <a:r>
                        <a:rPr lang="en-US">
                          <a:noFill/>
                        </a:rPr>
                        <a:t> </a:t>
                      </a:r>
                    </a:p>
                  </p:txBody>
                </p:sp>
              </mc:Fallback>
            </mc:AlternateContent>
            <p:cxnSp>
              <p:nvCxnSpPr>
                <p:cNvPr id="109" name="Straight Arrow Connector 108">
                  <a:extLst>
                    <a:ext uri="{FF2B5EF4-FFF2-40B4-BE49-F238E27FC236}">
                      <a16:creationId xmlns:a16="http://schemas.microsoft.com/office/drawing/2014/main" id="{7CD28A6C-E8FA-E6AA-30AD-ABF187BF8335}"/>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705DED2-8923-494E-24A0-8688B4BA4742}"/>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1B1109A7-252F-74C9-C41B-8196ADBB3176}"/>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06" name="TextBox 105">
                      <a:extLst>
                        <a:ext uri="{FF2B5EF4-FFF2-40B4-BE49-F238E27FC236}">
                          <a16:creationId xmlns:a16="http://schemas.microsoft.com/office/drawing/2014/main" id="{1B1109A7-252F-74C9-C41B-8196ADBB3176}"/>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1"/>
                      <a:stretch>
                        <a:fillRect/>
                      </a:stretch>
                    </a:blipFill>
                  </p:spPr>
                  <p:txBody>
                    <a:bodyPr/>
                    <a:lstStyle/>
                    <a:p>
                      <a:r>
                        <a:rPr lang="en-US">
                          <a:noFill/>
                        </a:rPr>
                        <a:t> </a:t>
                      </a:r>
                    </a:p>
                  </p:txBody>
                </p:sp>
              </mc:Fallback>
            </mc:AlternateContent>
            <p:cxnSp>
              <p:nvCxnSpPr>
                <p:cNvPr id="107" name="Straight Arrow Connector 106">
                  <a:extLst>
                    <a:ext uri="{FF2B5EF4-FFF2-40B4-BE49-F238E27FC236}">
                      <a16:creationId xmlns:a16="http://schemas.microsoft.com/office/drawing/2014/main" id="{B6BBB9DE-A03A-B8AC-F3EC-10EC501C3D1B}"/>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1F7BA1C3-85C5-087B-2457-D240F2AB89E7}"/>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A90B30A4-0604-CB3C-0B18-57008BC7908B}"/>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04" name="TextBox 103">
                      <a:extLst>
                        <a:ext uri="{FF2B5EF4-FFF2-40B4-BE49-F238E27FC236}">
                          <a16:creationId xmlns:a16="http://schemas.microsoft.com/office/drawing/2014/main" id="{A90B30A4-0604-CB3C-0B18-57008BC7908B}"/>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2"/>
                      <a:stretch>
                        <a:fillRect/>
                      </a:stretch>
                    </a:blipFill>
                  </p:spPr>
                  <p:txBody>
                    <a:bodyPr/>
                    <a:lstStyle/>
                    <a:p>
                      <a:r>
                        <a:rPr lang="en-US">
                          <a:noFill/>
                        </a:rPr>
                        <a:t> </a:t>
                      </a:r>
                    </a:p>
                  </p:txBody>
                </p:sp>
              </mc:Fallback>
            </mc:AlternateContent>
            <p:cxnSp>
              <p:nvCxnSpPr>
                <p:cNvPr id="105" name="Straight Arrow Connector 104">
                  <a:extLst>
                    <a:ext uri="{FF2B5EF4-FFF2-40B4-BE49-F238E27FC236}">
                      <a16:creationId xmlns:a16="http://schemas.microsoft.com/office/drawing/2014/main" id="{168CDCF6-D955-F1F3-5164-6D6757FCC7D2}"/>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01C21FC3-DD46-E25C-6773-264906B7B414}"/>
                  </a:ext>
                </a:extLst>
              </p:cNvPr>
              <p:cNvGrpSpPr/>
              <p:nvPr/>
            </p:nvGrpSpPr>
            <p:grpSpPr>
              <a:xfrm>
                <a:off x="3765262" y="3505566"/>
                <a:ext cx="3044051" cy="307777"/>
                <a:chOff x="4137746" y="2617834"/>
                <a:chExt cx="885419" cy="307777"/>
              </a:xfrm>
            </p:grpSpPr>
            <p:sp>
              <p:nvSpPr>
                <p:cNvPr id="102" name="TextBox 101">
                  <a:extLst>
                    <a:ext uri="{FF2B5EF4-FFF2-40B4-BE49-F238E27FC236}">
                      <a16:creationId xmlns:a16="http://schemas.microsoft.com/office/drawing/2014/main" id="{890F3CC7-F2CE-9D8D-2483-81165DDF23E1}"/>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03" name="Straight Arrow Connector 102">
                  <a:extLst>
                    <a:ext uri="{FF2B5EF4-FFF2-40B4-BE49-F238E27FC236}">
                      <a16:creationId xmlns:a16="http://schemas.microsoft.com/office/drawing/2014/main" id="{80A2B00A-EB8B-29FA-BD28-4241813B8B8C}"/>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22935C78-CB8A-E52F-B2BF-F01056CA8740}"/>
                  </a:ext>
                </a:extLst>
              </p:cNvPr>
              <p:cNvGrpSpPr/>
              <p:nvPr/>
            </p:nvGrpSpPr>
            <p:grpSpPr>
              <a:xfrm rot="1800000">
                <a:off x="6026140" y="1805705"/>
                <a:ext cx="1894852" cy="780782"/>
                <a:chOff x="4080692" y="2627549"/>
                <a:chExt cx="551153" cy="780782"/>
              </a:xfrm>
            </p:grpSpPr>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DEDF8B61-F185-4BCE-B838-52503D4346C7}"/>
                        </a:ext>
                      </a:extLst>
                    </p:cNvPr>
                    <p:cNvSpPr txBox="1"/>
                    <p:nvPr/>
                  </p:nvSpPr>
                  <p:spPr>
                    <a:xfrm>
                      <a:off x="4080692" y="3030819"/>
                      <a:ext cx="551153" cy="307777"/>
                    </a:xfrm>
                    <a:prstGeom prst="rect">
                      <a:avLst/>
                    </a:prstGeom>
                    <a:noFill/>
                  </p:spPr>
                  <p:txBody>
                    <a:bodyPr wrap="square">
                      <a:spAutoFit/>
                    </a:bodyPr>
                    <a:lstStyle/>
                    <a:p>
                      <a:pPr algn="ctr"/>
                      <a:r>
                        <a:rPr lang="en-US" sz="1400" dirty="0">
                          <a:solidFill>
                            <a:srgbClr val="FF0000"/>
                          </a:solidFill>
                        </a:rPr>
                        <a:t>leader’s pk, if </a:t>
                      </a:r>
                      <a14:m>
                        <m:oMath xmlns:m="http://schemas.openxmlformats.org/officeDocument/2006/math">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𝑝𝑐</m:t>
                          </m:r>
                          <m:r>
                            <a:rPr lang="en-US" sz="1400" b="0" i="1" smtClean="0">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100" name="TextBox 99">
                      <a:extLst>
                        <a:ext uri="{FF2B5EF4-FFF2-40B4-BE49-F238E27FC236}">
                          <a16:creationId xmlns:a16="http://schemas.microsoft.com/office/drawing/2014/main" id="{DEDF8B61-F185-4BCE-B838-52503D4346C7}"/>
                        </a:ext>
                      </a:extLst>
                    </p:cNvPr>
                    <p:cNvSpPr txBox="1">
                      <a:spLocks noRot="1" noChangeAspect="1" noMove="1" noResize="1" noEditPoints="1" noAdjustHandles="1" noChangeArrowheads="1" noChangeShapeType="1" noTextEdit="1"/>
                    </p:cNvSpPr>
                    <p:nvPr/>
                  </p:nvSpPr>
                  <p:spPr>
                    <a:xfrm>
                      <a:off x="4080692" y="3030819"/>
                      <a:ext cx="551153" cy="307777"/>
                    </a:xfrm>
                    <a:prstGeom prst="rect">
                      <a:avLst/>
                    </a:prstGeom>
                    <a:blipFill>
                      <a:blip r:embed="rId13"/>
                      <a:stretch>
                        <a:fillRect l="-699" b="-1031"/>
                      </a:stretch>
                    </a:blipFill>
                  </p:spPr>
                  <p:txBody>
                    <a:bodyPr/>
                    <a:lstStyle/>
                    <a:p>
                      <a:r>
                        <a:rPr lang="en-US">
                          <a:noFill/>
                        </a:rPr>
                        <a:t> </a:t>
                      </a:r>
                    </a:p>
                  </p:txBody>
                </p:sp>
              </mc:Fallback>
            </mc:AlternateContent>
            <p:cxnSp>
              <p:nvCxnSpPr>
                <p:cNvPr id="101" name="Straight Arrow Connector 100">
                  <a:extLst>
                    <a:ext uri="{FF2B5EF4-FFF2-40B4-BE49-F238E27FC236}">
                      <a16:creationId xmlns:a16="http://schemas.microsoft.com/office/drawing/2014/main" id="{D0D90B38-FA52-DCFD-60C5-790C16F1ED90}"/>
                    </a:ext>
                  </a:extLst>
                </p:cNvPr>
                <p:cNvCxnSpPr>
                  <a:cxnSpLocks/>
                </p:cNvCxnSpPr>
                <p:nvPr/>
              </p:nvCxnSpPr>
              <p:spPr>
                <a:xfrm rot="19800000">
                  <a:off x="4166036" y="2627549"/>
                  <a:ext cx="393358" cy="780782"/>
                </a:xfrm>
                <a:prstGeom prst="straightConnector1">
                  <a:avLst/>
                </a:prstGeom>
                <a:ln w="127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FA0DBCB-5C73-71CB-7B6C-594E5BE4B263}"/>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83BD0D60-3737-0AA0-B83E-5F8B350E2778}"/>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98" name="TextBox 97">
                      <a:extLst>
                        <a:ext uri="{FF2B5EF4-FFF2-40B4-BE49-F238E27FC236}">
                          <a16:creationId xmlns:a16="http://schemas.microsoft.com/office/drawing/2014/main" id="{83BD0D60-3737-0AA0-B83E-5F8B350E2778}"/>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4"/>
                      <a:stretch>
                        <a:fillRect t="-2020"/>
                      </a:stretch>
                    </a:blipFill>
                  </p:spPr>
                  <p:txBody>
                    <a:bodyPr/>
                    <a:lstStyle/>
                    <a:p>
                      <a:r>
                        <a:rPr lang="en-US">
                          <a:noFill/>
                        </a:rPr>
                        <a:t> </a:t>
                      </a:r>
                    </a:p>
                  </p:txBody>
                </p:sp>
              </mc:Fallback>
            </mc:AlternateContent>
            <p:cxnSp>
              <p:nvCxnSpPr>
                <p:cNvPr id="99" name="Straight Arrow Connector 98">
                  <a:extLst>
                    <a:ext uri="{FF2B5EF4-FFF2-40B4-BE49-F238E27FC236}">
                      <a16:creationId xmlns:a16="http://schemas.microsoft.com/office/drawing/2014/main" id="{4382AEA9-4DE2-0334-5EE9-AAD866C5F37D}"/>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89" name="Graphic 88" descr="Devil face with solid fill with solid fill">
              <a:extLst>
                <a:ext uri="{FF2B5EF4-FFF2-40B4-BE49-F238E27FC236}">
                  <a16:creationId xmlns:a16="http://schemas.microsoft.com/office/drawing/2014/main" id="{D3F1C6E2-9E1B-26F0-A3DA-54977E1B14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9442" y="3761663"/>
              <a:ext cx="889696" cy="889696"/>
            </a:xfrm>
            <a:prstGeom prst="rect">
              <a:avLst/>
            </a:prstGeom>
          </p:spPr>
        </p:pic>
      </p:grpSp>
    </p:spTree>
    <p:extLst>
      <p:ext uri="{BB962C8B-B14F-4D97-AF65-F5344CB8AC3E}">
        <p14:creationId xmlns:p14="http://schemas.microsoft.com/office/powerpoint/2010/main" val="42487283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84</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384874"/>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1"/>
            <a:r>
              <a:rPr lang="en-US" dirty="0"/>
              <a:t>Zoom realizes a trusted PKI by:</a:t>
            </a:r>
          </a:p>
          <a:p>
            <a:pPr lvl="2">
              <a:buFont typeface="Wingdings" pitchFamily="2" charset="2"/>
              <a:buChar char="Ø"/>
            </a:pPr>
            <a:r>
              <a:rPr lang="en-US" dirty="0"/>
              <a:t>implementing an internal PKI operated by Zoom </a:t>
            </a:r>
            <a:r>
              <a:rPr lang="en-US" dirty="0">
                <a:solidFill>
                  <a:srgbClr val="FF0000"/>
                </a:solidFill>
              </a:rPr>
              <a:t>=&gt; However, is it reliable?</a:t>
            </a:r>
          </a:p>
          <a:p>
            <a:pPr lvl="2">
              <a:buFont typeface="Wingdings" pitchFamily="2" charset="2"/>
              <a:buChar char="Ø"/>
            </a:pPr>
            <a:r>
              <a:rPr lang="en-US" dirty="0"/>
              <a:t>asking leader to read a public key related security code to prevent MitM attack</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8CF8E26-B501-FF4A-1EDE-0EF5C1730A5B}"/>
              </a:ext>
            </a:extLst>
          </p:cNvPr>
          <p:cNvPicPr>
            <a:picLocks noChangeAspect="1"/>
          </p:cNvPicPr>
          <p:nvPr/>
        </p:nvPicPr>
        <p:blipFill>
          <a:blip r:embed="rId4"/>
          <a:stretch>
            <a:fillRect/>
          </a:stretch>
        </p:blipFill>
        <p:spPr>
          <a:xfrm>
            <a:off x="8122637" y="3416180"/>
            <a:ext cx="4003196" cy="1655167"/>
          </a:xfrm>
          <a:prstGeom prst="rect">
            <a:avLst/>
          </a:prstGeom>
        </p:spPr>
      </p:pic>
      <p:grpSp>
        <p:nvGrpSpPr>
          <p:cNvPr id="10" name="Group 9">
            <a:extLst>
              <a:ext uri="{FF2B5EF4-FFF2-40B4-BE49-F238E27FC236}">
                <a16:creationId xmlns:a16="http://schemas.microsoft.com/office/drawing/2014/main" id="{A123649F-40CD-8F36-D377-F95E3182DEBA}"/>
              </a:ext>
            </a:extLst>
          </p:cNvPr>
          <p:cNvGrpSpPr/>
          <p:nvPr/>
        </p:nvGrpSpPr>
        <p:grpSpPr>
          <a:xfrm>
            <a:off x="2534669" y="3713168"/>
            <a:ext cx="7122661" cy="3069443"/>
            <a:chOff x="2534669" y="3713168"/>
            <a:chExt cx="7122661" cy="3069443"/>
          </a:xfrm>
        </p:grpSpPr>
        <p:grpSp>
          <p:nvGrpSpPr>
            <p:cNvPr id="11" name="Group 10">
              <a:extLst>
                <a:ext uri="{FF2B5EF4-FFF2-40B4-BE49-F238E27FC236}">
                  <a16:creationId xmlns:a16="http://schemas.microsoft.com/office/drawing/2014/main" id="{C9AD0F9A-CE89-445F-B1AC-D4F09C8B99A6}"/>
                </a:ext>
              </a:extLst>
            </p:cNvPr>
            <p:cNvGrpSpPr/>
            <p:nvPr/>
          </p:nvGrpSpPr>
          <p:grpSpPr>
            <a:xfrm>
              <a:off x="2534669" y="3713168"/>
              <a:ext cx="7122661" cy="3069443"/>
              <a:chOff x="2534669" y="3761663"/>
              <a:chExt cx="7122661" cy="3069443"/>
            </a:xfrm>
          </p:grpSpPr>
          <p:grpSp>
            <p:nvGrpSpPr>
              <p:cNvPr id="14" name="Group 13">
                <a:extLst>
                  <a:ext uri="{FF2B5EF4-FFF2-40B4-BE49-F238E27FC236}">
                    <a16:creationId xmlns:a16="http://schemas.microsoft.com/office/drawing/2014/main" id="{54D2F424-52FC-6105-0149-09F8BAE242A8}"/>
                  </a:ext>
                </a:extLst>
              </p:cNvPr>
              <p:cNvGrpSpPr/>
              <p:nvPr/>
            </p:nvGrpSpPr>
            <p:grpSpPr>
              <a:xfrm>
                <a:off x="2534669" y="4385090"/>
                <a:ext cx="7122661" cy="2446016"/>
                <a:chOff x="2431875" y="1804847"/>
                <a:chExt cx="7122661" cy="2446016"/>
              </a:xfrm>
            </p:grpSpPr>
            <p:grpSp>
              <p:nvGrpSpPr>
                <p:cNvPr id="16" name="Group 15">
                  <a:extLst>
                    <a:ext uri="{FF2B5EF4-FFF2-40B4-BE49-F238E27FC236}">
                      <a16:creationId xmlns:a16="http://schemas.microsoft.com/office/drawing/2014/main" id="{93B78153-8D2A-D310-0CE4-8F0AA232CF5E}"/>
                    </a:ext>
                  </a:extLst>
                </p:cNvPr>
                <p:cNvGrpSpPr/>
                <p:nvPr/>
              </p:nvGrpSpPr>
              <p:grpSpPr>
                <a:xfrm>
                  <a:off x="2431875" y="2701917"/>
                  <a:ext cx="1136654" cy="1548946"/>
                  <a:chOff x="3314821" y="2286268"/>
                  <a:chExt cx="732826" cy="998640"/>
                </a:xfrm>
              </p:grpSpPr>
              <p:pic>
                <p:nvPicPr>
                  <p:cNvPr id="48" name="Graphic 47" descr="Crown outline">
                    <a:extLst>
                      <a:ext uri="{FF2B5EF4-FFF2-40B4-BE49-F238E27FC236}">
                        <a16:creationId xmlns:a16="http://schemas.microsoft.com/office/drawing/2014/main" id="{44C0A99E-3A5B-8AA7-CE17-89541E2B3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49" name="Graphic 48" descr="Female Profile outline">
                    <a:extLst>
                      <a:ext uri="{FF2B5EF4-FFF2-40B4-BE49-F238E27FC236}">
                        <a16:creationId xmlns:a16="http://schemas.microsoft.com/office/drawing/2014/main" id="{F7C39E8B-7818-618A-C8D8-DF31616FA1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grpSp>
              <p:nvGrpSpPr>
                <p:cNvPr id="17" name="Group 16">
                  <a:extLst>
                    <a:ext uri="{FF2B5EF4-FFF2-40B4-BE49-F238E27FC236}">
                      <a16:creationId xmlns:a16="http://schemas.microsoft.com/office/drawing/2014/main" id="{B4F6659C-96F2-A474-6FC6-530E1998FCAB}"/>
                    </a:ext>
                  </a:extLst>
                </p:cNvPr>
                <p:cNvGrpSpPr/>
                <p:nvPr/>
              </p:nvGrpSpPr>
              <p:grpSpPr>
                <a:xfrm>
                  <a:off x="7338807" y="2773852"/>
                  <a:ext cx="2215729" cy="1477011"/>
                  <a:chOff x="5858113" y="3033538"/>
                  <a:chExt cx="2215729" cy="1477011"/>
                </a:xfrm>
              </p:grpSpPr>
              <p:grpSp>
                <p:nvGrpSpPr>
                  <p:cNvPr id="33" name="Group 32">
                    <a:extLst>
                      <a:ext uri="{FF2B5EF4-FFF2-40B4-BE49-F238E27FC236}">
                        <a16:creationId xmlns:a16="http://schemas.microsoft.com/office/drawing/2014/main" id="{5DC5288A-0B6B-E7E9-62C3-D15FF96136C4}"/>
                      </a:ext>
                    </a:extLst>
                  </p:cNvPr>
                  <p:cNvGrpSpPr/>
                  <p:nvPr/>
                </p:nvGrpSpPr>
                <p:grpSpPr>
                  <a:xfrm>
                    <a:off x="5858113" y="3033538"/>
                    <a:ext cx="2215729" cy="540000"/>
                    <a:chOff x="5867401" y="2815511"/>
                    <a:chExt cx="3110338" cy="758027"/>
                  </a:xfrm>
                </p:grpSpPr>
                <p:pic>
                  <p:nvPicPr>
                    <p:cNvPr id="44" name="Graphic 43" descr="Male profile outline">
                      <a:extLst>
                        <a:ext uri="{FF2B5EF4-FFF2-40B4-BE49-F238E27FC236}">
                          <a16:creationId xmlns:a16="http://schemas.microsoft.com/office/drawing/2014/main" id="{8D70819C-AE7F-62BF-06C1-18F67F1417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45" name="Graphic 44" descr="Male profile outline">
                      <a:extLst>
                        <a:ext uri="{FF2B5EF4-FFF2-40B4-BE49-F238E27FC236}">
                          <a16:creationId xmlns:a16="http://schemas.microsoft.com/office/drawing/2014/main" id="{E94BE6C5-D704-FCC1-E401-6539E1A915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46" name="Graphic 45" descr="Male profile outline">
                      <a:extLst>
                        <a:ext uri="{FF2B5EF4-FFF2-40B4-BE49-F238E27FC236}">
                          <a16:creationId xmlns:a16="http://schemas.microsoft.com/office/drawing/2014/main" id="{B65FBF2F-7EB5-AB74-B876-6D8330A26B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47" name="Graphic 46" descr="Male profile outline">
                      <a:extLst>
                        <a:ext uri="{FF2B5EF4-FFF2-40B4-BE49-F238E27FC236}">
                          <a16:creationId xmlns:a16="http://schemas.microsoft.com/office/drawing/2014/main" id="{67D026D5-2354-81BA-4B24-7BA4BFB1A6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34" name="Group 33">
                    <a:extLst>
                      <a:ext uri="{FF2B5EF4-FFF2-40B4-BE49-F238E27FC236}">
                        <a16:creationId xmlns:a16="http://schemas.microsoft.com/office/drawing/2014/main" id="{9BC85A5B-1DC3-C1A7-6BA9-F735DB881738}"/>
                      </a:ext>
                    </a:extLst>
                  </p:cNvPr>
                  <p:cNvGrpSpPr/>
                  <p:nvPr/>
                </p:nvGrpSpPr>
                <p:grpSpPr>
                  <a:xfrm>
                    <a:off x="5858113" y="3502043"/>
                    <a:ext cx="2215729" cy="540000"/>
                    <a:chOff x="5867401" y="2815511"/>
                    <a:chExt cx="3110338" cy="758027"/>
                  </a:xfrm>
                </p:grpSpPr>
                <p:pic>
                  <p:nvPicPr>
                    <p:cNvPr id="40" name="Graphic 39" descr="Male profile outline">
                      <a:extLst>
                        <a:ext uri="{FF2B5EF4-FFF2-40B4-BE49-F238E27FC236}">
                          <a16:creationId xmlns:a16="http://schemas.microsoft.com/office/drawing/2014/main" id="{77D2DC25-2F4D-EC0C-3FD9-31C7CAD9C5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41" name="Graphic 40" descr="Male profile outline">
                      <a:extLst>
                        <a:ext uri="{FF2B5EF4-FFF2-40B4-BE49-F238E27FC236}">
                          <a16:creationId xmlns:a16="http://schemas.microsoft.com/office/drawing/2014/main" id="{F77E6E08-9EFA-D06F-8795-1DD8841124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42" name="Graphic 41" descr="Male profile outline">
                      <a:extLst>
                        <a:ext uri="{FF2B5EF4-FFF2-40B4-BE49-F238E27FC236}">
                          <a16:creationId xmlns:a16="http://schemas.microsoft.com/office/drawing/2014/main" id="{9BD6552D-6890-F3C8-5801-A082357E8A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43" name="Graphic 42" descr="Male profile outline">
                      <a:extLst>
                        <a:ext uri="{FF2B5EF4-FFF2-40B4-BE49-F238E27FC236}">
                          <a16:creationId xmlns:a16="http://schemas.microsoft.com/office/drawing/2014/main" id="{61F32CA9-BCE4-2010-FCE6-B639291A2B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35" name="Group 34">
                    <a:extLst>
                      <a:ext uri="{FF2B5EF4-FFF2-40B4-BE49-F238E27FC236}">
                        <a16:creationId xmlns:a16="http://schemas.microsoft.com/office/drawing/2014/main" id="{6149277B-9B7C-4A0A-98EC-A09BCA55E3ED}"/>
                      </a:ext>
                    </a:extLst>
                  </p:cNvPr>
                  <p:cNvGrpSpPr/>
                  <p:nvPr/>
                </p:nvGrpSpPr>
                <p:grpSpPr>
                  <a:xfrm>
                    <a:off x="5858113" y="3970549"/>
                    <a:ext cx="2215729" cy="540000"/>
                    <a:chOff x="5867401" y="2815511"/>
                    <a:chExt cx="3110338" cy="758027"/>
                  </a:xfrm>
                </p:grpSpPr>
                <p:pic>
                  <p:nvPicPr>
                    <p:cNvPr id="36" name="Graphic 35" descr="Male profile outline">
                      <a:extLst>
                        <a:ext uri="{FF2B5EF4-FFF2-40B4-BE49-F238E27FC236}">
                          <a16:creationId xmlns:a16="http://schemas.microsoft.com/office/drawing/2014/main" id="{8A26113C-F819-2694-45A0-C249DA2D4F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37" name="Graphic 36" descr="Male profile outline">
                      <a:extLst>
                        <a:ext uri="{FF2B5EF4-FFF2-40B4-BE49-F238E27FC236}">
                          <a16:creationId xmlns:a16="http://schemas.microsoft.com/office/drawing/2014/main" id="{0D96A1DB-9A1F-74DD-DCA6-8C7F0FFBC4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38" name="Graphic 37" descr="Male profile outline">
                      <a:extLst>
                        <a:ext uri="{FF2B5EF4-FFF2-40B4-BE49-F238E27FC236}">
                          <a16:creationId xmlns:a16="http://schemas.microsoft.com/office/drawing/2014/main" id="{8585B09E-BD68-6AE7-1114-514DFEF406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39" name="Graphic 38" descr="Male profile outline">
                      <a:extLst>
                        <a:ext uri="{FF2B5EF4-FFF2-40B4-BE49-F238E27FC236}">
                          <a16:creationId xmlns:a16="http://schemas.microsoft.com/office/drawing/2014/main" id="{5CB0DCD9-0E51-A038-D603-0F169333D0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grpSp>
              <p:nvGrpSpPr>
                <p:cNvPr id="18" name="Group 17">
                  <a:extLst>
                    <a:ext uri="{FF2B5EF4-FFF2-40B4-BE49-F238E27FC236}">
                      <a16:creationId xmlns:a16="http://schemas.microsoft.com/office/drawing/2014/main" id="{EE823CF7-D1D3-8BE8-EF1D-EB8F10BDDD63}"/>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9A29FEB-C0D6-226B-98CF-82F01E9897B2}"/>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1"/>
                        <a:stretch>
                          <a:fillRect t="-4000" b="-20000"/>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07F8894F-0892-82BD-08A4-F2D9F9AA7001}"/>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01B5F26-2337-33C2-0E7C-A911F230EEFA}"/>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4C670AF-8F21-F0CD-9B34-7386C7F2362F}"/>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06" name="TextBox 105">
                        <a:extLst>
                          <a:ext uri="{FF2B5EF4-FFF2-40B4-BE49-F238E27FC236}">
                            <a16:creationId xmlns:a16="http://schemas.microsoft.com/office/drawing/2014/main" id="{1B1109A7-252F-74C9-C41B-8196ADBB3176}"/>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2"/>
                        <a:stretch>
                          <a:fillRect/>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F0372BAA-B104-2A8C-A36A-6AB636EA8BF8}"/>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256DA6E-E189-19D7-C1FE-3D7F046C8BA5}"/>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C023E87-CB81-0858-0E92-D2389BA35945}"/>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04" name="TextBox 103">
                        <a:extLst>
                          <a:ext uri="{FF2B5EF4-FFF2-40B4-BE49-F238E27FC236}">
                            <a16:creationId xmlns:a16="http://schemas.microsoft.com/office/drawing/2014/main" id="{A90B30A4-0604-CB3C-0B18-57008BC7908B}"/>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3"/>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F870619E-AF6B-7B17-78CC-ADD2BCC258EB}"/>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B1FFBCC-FA8A-A583-87C3-8B3750B15469}"/>
                    </a:ext>
                  </a:extLst>
                </p:cNvPr>
                <p:cNvGrpSpPr/>
                <p:nvPr/>
              </p:nvGrpSpPr>
              <p:grpSpPr>
                <a:xfrm>
                  <a:off x="3765262" y="3505566"/>
                  <a:ext cx="3044051" cy="307777"/>
                  <a:chOff x="4137746" y="2617834"/>
                  <a:chExt cx="885419" cy="307777"/>
                </a:xfrm>
              </p:grpSpPr>
              <p:sp>
                <p:nvSpPr>
                  <p:cNvPr id="25" name="TextBox 24">
                    <a:extLst>
                      <a:ext uri="{FF2B5EF4-FFF2-40B4-BE49-F238E27FC236}">
                        <a16:creationId xmlns:a16="http://schemas.microsoft.com/office/drawing/2014/main" id="{2774CF9D-F4F1-D462-1ED3-740F7A335259}"/>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26" name="Straight Arrow Connector 25">
                    <a:extLst>
                      <a:ext uri="{FF2B5EF4-FFF2-40B4-BE49-F238E27FC236}">
                        <a16:creationId xmlns:a16="http://schemas.microsoft.com/office/drawing/2014/main" id="{F951C360-1A6A-6225-F8A8-C9791A5EC391}"/>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1B86682-138E-8F43-D0CD-CDD13B49A298}"/>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436DFCA-953F-A35A-FBF1-41C653D9B1F1}"/>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98" name="TextBox 97">
                        <a:extLst>
                          <a:ext uri="{FF2B5EF4-FFF2-40B4-BE49-F238E27FC236}">
                            <a16:creationId xmlns:a16="http://schemas.microsoft.com/office/drawing/2014/main" id="{83BD0D60-3737-0AA0-B83E-5F8B350E2778}"/>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4"/>
                        <a:stretch>
                          <a:fillRect t="-2020"/>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8DF9A7FC-1E33-ABFC-AE9D-87477FBC7676}"/>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15" name="Graphic 14" descr="Devil face with solid fill with solid fill">
                <a:extLst>
                  <a:ext uri="{FF2B5EF4-FFF2-40B4-BE49-F238E27FC236}">
                    <a16:creationId xmlns:a16="http://schemas.microsoft.com/office/drawing/2014/main" id="{B0020F1C-92F2-0582-AA9D-8FA0D65BF97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9442" y="3761663"/>
                <a:ext cx="889696" cy="889696"/>
              </a:xfrm>
              <a:prstGeom prst="rect">
                <a:avLst/>
              </a:prstGeom>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9AA69F8-77D7-4B14-37EA-9FC3BDC2B0C4}"/>
                    </a:ext>
                  </a:extLst>
                </p:cNvPr>
                <p:cNvSpPr txBox="1"/>
                <p:nvPr/>
              </p:nvSpPr>
              <p:spPr>
                <a:xfrm rot="1800000">
                  <a:off x="6045550" y="4718380"/>
                  <a:ext cx="1894852" cy="307777"/>
                </a:xfrm>
                <a:prstGeom prst="rect">
                  <a:avLst/>
                </a:prstGeom>
                <a:noFill/>
              </p:spPr>
              <p:txBody>
                <a:bodyPr wrap="square">
                  <a:spAutoFit/>
                </a:bodyPr>
                <a:lstStyle/>
                <a:p>
                  <a:pPr algn="ctr"/>
                  <a:r>
                    <a:rPr lang="en-US" sz="1400" dirty="0">
                      <a:solidFill>
                        <a:schemeClr val="accent4"/>
                      </a:solidFill>
                    </a:rPr>
                    <a:t>leader’s pk, if </a:t>
                  </a:r>
                  <a14:m>
                    <m:oMath xmlns:m="http://schemas.openxmlformats.org/officeDocument/2006/math">
                      <m:r>
                        <a:rPr lang="en-US" sz="1400" b="0" i="1" smtClean="0">
                          <a:solidFill>
                            <a:schemeClr val="accent4"/>
                          </a:solidFill>
                          <a:latin typeface="Cambria Math" panose="02040503050406030204" pitchFamily="18" charset="0"/>
                        </a:rPr>
                        <m:t>𝑝𝑐</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𝑝𝑐</m:t>
                      </m:r>
                      <m:r>
                        <a:rPr lang="en-US" sz="1400" b="0" i="1" smtClean="0">
                          <a:solidFill>
                            <a:schemeClr val="accent4"/>
                          </a:solidFill>
                          <a:latin typeface="Cambria Math" panose="02040503050406030204" pitchFamily="18" charset="0"/>
                        </a:rPr>
                        <m:t>′</m:t>
                      </m:r>
                    </m:oMath>
                  </a14:m>
                  <a:r>
                    <a:rPr lang="en-US" sz="1400" dirty="0">
                      <a:solidFill>
                        <a:schemeClr val="accent4"/>
                      </a:solidFill>
                    </a:rPr>
                    <a:t> </a:t>
                  </a:r>
                </a:p>
              </p:txBody>
            </p:sp>
          </mc:Choice>
          <mc:Fallback xmlns="">
            <p:sp>
              <p:nvSpPr>
                <p:cNvPr id="12" name="TextBox 11">
                  <a:extLst>
                    <a:ext uri="{FF2B5EF4-FFF2-40B4-BE49-F238E27FC236}">
                      <a16:creationId xmlns:a16="http://schemas.microsoft.com/office/drawing/2014/main" id="{A9AA69F8-77D7-4B14-37EA-9FC3BDC2B0C4}"/>
                    </a:ext>
                  </a:extLst>
                </p:cNvPr>
                <p:cNvSpPr txBox="1">
                  <a:spLocks noRot="1" noChangeAspect="1" noMove="1" noResize="1" noEditPoints="1" noAdjustHandles="1" noChangeArrowheads="1" noChangeShapeType="1" noTextEdit="1"/>
                </p:cNvSpPr>
                <p:nvPr/>
              </p:nvSpPr>
              <p:spPr>
                <a:xfrm rot="1800000">
                  <a:off x="6045550" y="4718380"/>
                  <a:ext cx="1894852" cy="307777"/>
                </a:xfrm>
                <a:prstGeom prst="rect">
                  <a:avLst/>
                </a:prstGeom>
                <a:blipFill>
                  <a:blip r:embed="rId17"/>
                  <a:stretch>
                    <a:fillRect l="-699" b="-1031"/>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20E6EAD-8619-4877-9D97-881C67D87B82}"/>
                </a:ext>
              </a:extLst>
            </p:cNvPr>
            <p:cNvCxnSpPr>
              <a:cxnSpLocks/>
            </p:cNvCxnSpPr>
            <p:nvPr/>
          </p:nvCxnSpPr>
          <p:spPr>
            <a:xfrm>
              <a:off x="6419376" y="4348534"/>
              <a:ext cx="1352356" cy="780782"/>
            </a:xfrm>
            <a:prstGeom prst="straightConnector1">
              <a:avLst/>
            </a:prstGeom>
            <a:ln w="12700" cmpd="sng">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25320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Related Works</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85</a:t>
            </a:fld>
            <a:endParaRPr lang="de-DE" dirty="0"/>
          </a:p>
        </p:txBody>
      </p:sp>
      <p:sp>
        <p:nvSpPr>
          <p:cNvPr id="5" name="Text Placeholder 4">
            <a:extLst>
              <a:ext uri="{FF2B5EF4-FFF2-40B4-BE49-F238E27FC236}">
                <a16:creationId xmlns:a16="http://schemas.microsoft.com/office/drawing/2014/main" id="{8A4DFE1B-E498-6F90-C7FE-A6A5B019C429}"/>
              </a:ext>
            </a:extLst>
          </p:cNvPr>
          <p:cNvSpPr>
            <a:spLocks noGrp="1"/>
          </p:cNvSpPr>
          <p:nvPr>
            <p:ph type="body" sz="quarter" idx="12"/>
          </p:nvPr>
        </p:nvSpPr>
        <p:spPr>
          <a:xfrm>
            <a:off x="808332" y="1090799"/>
            <a:ext cx="11271908" cy="2654938"/>
          </a:xfrm>
        </p:spPr>
        <p:txBody>
          <a:bodyPr>
            <a:normAutofit/>
          </a:bodyPr>
          <a:lstStyle/>
          <a:p>
            <a:r>
              <a:rPr lang="en-US" b="1" dirty="0"/>
              <a:t>Concurrent Work on Zoom’s E2EE Security [DJKM23]: </a:t>
            </a:r>
          </a:p>
          <a:p>
            <a:pPr lvl="1"/>
            <a:r>
              <a:rPr lang="en-US" dirty="0"/>
              <a:t>Proved security of Zoom (Client v5.12), assuming a </a:t>
            </a:r>
            <a:r>
              <a:rPr lang="en-US" i="1" u="sng" dirty="0"/>
              <a:t>trusted PKI</a:t>
            </a:r>
            <a:r>
              <a:rPr lang="en-US" dirty="0"/>
              <a:t> infrastructure</a:t>
            </a:r>
          </a:p>
          <a:p>
            <a:pPr lvl="1"/>
            <a:r>
              <a:rPr lang="en-US" dirty="0"/>
              <a:t>Zoom realizes a trusted PKI by:</a:t>
            </a:r>
          </a:p>
          <a:p>
            <a:pPr lvl="2">
              <a:buFont typeface="Wingdings" pitchFamily="2" charset="2"/>
              <a:buChar char="Ø"/>
            </a:pPr>
            <a:r>
              <a:rPr lang="en-US" dirty="0"/>
              <a:t>implementing an internal PKI operated by Zoom </a:t>
            </a:r>
            <a:r>
              <a:rPr lang="en-US" dirty="0">
                <a:solidFill>
                  <a:srgbClr val="FF0000"/>
                </a:solidFill>
              </a:rPr>
              <a:t>=&gt; However, is it reliable?</a:t>
            </a:r>
          </a:p>
          <a:p>
            <a:pPr lvl="2">
              <a:buFont typeface="Wingdings" pitchFamily="2" charset="2"/>
              <a:buChar char="Ø"/>
            </a:pPr>
            <a:r>
              <a:rPr lang="en-US" dirty="0"/>
              <a:t>asking leader to read a public key related security code to prevent MitM attack</a:t>
            </a:r>
          </a:p>
          <a:p>
            <a:pPr marL="720000" lvl="2" indent="0">
              <a:buNone/>
            </a:pPr>
            <a:r>
              <a:rPr lang="en-US" dirty="0">
                <a:solidFill>
                  <a:srgbClr val="FF0000"/>
                </a:solidFill>
              </a:rPr>
              <a:t>	=&gt; However, who uses it in practice?</a:t>
            </a:r>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8E3031-C839-A89A-4C71-71524C09DC03}"/>
              </a:ext>
            </a:extLst>
          </p:cNvPr>
          <p:cNvPicPr>
            <a:picLocks noChangeAspect="1"/>
          </p:cNvPicPr>
          <p:nvPr/>
        </p:nvPicPr>
        <p:blipFill>
          <a:blip r:embed="rId4"/>
          <a:stretch>
            <a:fillRect/>
          </a:stretch>
        </p:blipFill>
        <p:spPr>
          <a:xfrm>
            <a:off x="8122637" y="3416180"/>
            <a:ext cx="4003196" cy="1655167"/>
          </a:xfrm>
          <a:prstGeom prst="rect">
            <a:avLst/>
          </a:prstGeom>
        </p:spPr>
      </p:pic>
      <p:grpSp>
        <p:nvGrpSpPr>
          <p:cNvPr id="12" name="Group 11">
            <a:extLst>
              <a:ext uri="{FF2B5EF4-FFF2-40B4-BE49-F238E27FC236}">
                <a16:creationId xmlns:a16="http://schemas.microsoft.com/office/drawing/2014/main" id="{A7E00330-15D0-1F4C-9E4E-626B19035B69}"/>
              </a:ext>
            </a:extLst>
          </p:cNvPr>
          <p:cNvGrpSpPr/>
          <p:nvPr/>
        </p:nvGrpSpPr>
        <p:grpSpPr>
          <a:xfrm>
            <a:off x="2534669" y="3713168"/>
            <a:ext cx="7122661" cy="3069443"/>
            <a:chOff x="2534669" y="3713168"/>
            <a:chExt cx="7122661" cy="3069443"/>
          </a:xfrm>
        </p:grpSpPr>
        <p:grpSp>
          <p:nvGrpSpPr>
            <p:cNvPr id="87" name="Group 86">
              <a:extLst>
                <a:ext uri="{FF2B5EF4-FFF2-40B4-BE49-F238E27FC236}">
                  <a16:creationId xmlns:a16="http://schemas.microsoft.com/office/drawing/2014/main" id="{29E22864-3FAF-9AE8-ED54-96E1B42305B0}"/>
                </a:ext>
              </a:extLst>
            </p:cNvPr>
            <p:cNvGrpSpPr/>
            <p:nvPr/>
          </p:nvGrpSpPr>
          <p:grpSpPr>
            <a:xfrm>
              <a:off x="2534669" y="3713168"/>
              <a:ext cx="7122661" cy="3069443"/>
              <a:chOff x="2534669" y="3761663"/>
              <a:chExt cx="7122661" cy="3069443"/>
            </a:xfrm>
          </p:grpSpPr>
          <p:grpSp>
            <p:nvGrpSpPr>
              <p:cNvPr id="88" name="Group 87">
                <a:extLst>
                  <a:ext uri="{FF2B5EF4-FFF2-40B4-BE49-F238E27FC236}">
                    <a16:creationId xmlns:a16="http://schemas.microsoft.com/office/drawing/2014/main" id="{4E4DA588-E390-8F51-CC6D-459E275AEE58}"/>
                  </a:ext>
                </a:extLst>
              </p:cNvPr>
              <p:cNvGrpSpPr/>
              <p:nvPr/>
            </p:nvGrpSpPr>
            <p:grpSpPr>
              <a:xfrm>
                <a:off x="2534669" y="4385090"/>
                <a:ext cx="7122661" cy="2446016"/>
                <a:chOff x="2431875" y="1804847"/>
                <a:chExt cx="7122661" cy="2446016"/>
              </a:xfrm>
            </p:grpSpPr>
            <p:grpSp>
              <p:nvGrpSpPr>
                <p:cNvPr id="90" name="Group 89">
                  <a:extLst>
                    <a:ext uri="{FF2B5EF4-FFF2-40B4-BE49-F238E27FC236}">
                      <a16:creationId xmlns:a16="http://schemas.microsoft.com/office/drawing/2014/main" id="{BE7584FA-1B7E-5324-867A-5A0D0B8E669C}"/>
                    </a:ext>
                  </a:extLst>
                </p:cNvPr>
                <p:cNvGrpSpPr/>
                <p:nvPr/>
              </p:nvGrpSpPr>
              <p:grpSpPr>
                <a:xfrm>
                  <a:off x="2431875" y="2701917"/>
                  <a:ext cx="1136654" cy="1548946"/>
                  <a:chOff x="3314821" y="2286268"/>
                  <a:chExt cx="732826" cy="998640"/>
                </a:xfrm>
              </p:grpSpPr>
              <p:pic>
                <p:nvPicPr>
                  <p:cNvPr id="125" name="Graphic 124" descr="Crown outline">
                    <a:extLst>
                      <a:ext uri="{FF2B5EF4-FFF2-40B4-BE49-F238E27FC236}">
                        <a16:creationId xmlns:a16="http://schemas.microsoft.com/office/drawing/2014/main" id="{F7888964-2A2C-DB24-EEAA-01B9CCFADD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2734" y="2286268"/>
                    <a:ext cx="276999" cy="276999"/>
                  </a:xfrm>
                  <a:prstGeom prst="rect">
                    <a:avLst/>
                  </a:prstGeom>
                </p:spPr>
              </p:pic>
              <p:pic>
                <p:nvPicPr>
                  <p:cNvPr id="126" name="Graphic 125" descr="Female Profile outline">
                    <a:extLst>
                      <a:ext uri="{FF2B5EF4-FFF2-40B4-BE49-F238E27FC236}">
                        <a16:creationId xmlns:a16="http://schemas.microsoft.com/office/drawing/2014/main" id="{606D6532-7D34-9EE5-9A74-59B71C857D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4821" y="2552082"/>
                    <a:ext cx="732826" cy="732826"/>
                  </a:xfrm>
                  <a:prstGeom prst="rect">
                    <a:avLst/>
                  </a:prstGeom>
                </p:spPr>
              </p:pic>
            </p:grpSp>
            <p:grpSp>
              <p:nvGrpSpPr>
                <p:cNvPr id="91" name="Group 90">
                  <a:extLst>
                    <a:ext uri="{FF2B5EF4-FFF2-40B4-BE49-F238E27FC236}">
                      <a16:creationId xmlns:a16="http://schemas.microsoft.com/office/drawing/2014/main" id="{55D06E75-E35D-A88C-CFD0-8E195527E274}"/>
                    </a:ext>
                  </a:extLst>
                </p:cNvPr>
                <p:cNvGrpSpPr/>
                <p:nvPr/>
              </p:nvGrpSpPr>
              <p:grpSpPr>
                <a:xfrm>
                  <a:off x="7338807" y="2773852"/>
                  <a:ext cx="2215729" cy="1477011"/>
                  <a:chOff x="5858113" y="3033538"/>
                  <a:chExt cx="2215729" cy="1477011"/>
                </a:xfrm>
              </p:grpSpPr>
              <p:grpSp>
                <p:nvGrpSpPr>
                  <p:cNvPr id="110" name="Group 109">
                    <a:extLst>
                      <a:ext uri="{FF2B5EF4-FFF2-40B4-BE49-F238E27FC236}">
                        <a16:creationId xmlns:a16="http://schemas.microsoft.com/office/drawing/2014/main" id="{4E87B15D-EEA5-A080-FBE4-A477809401D4}"/>
                      </a:ext>
                    </a:extLst>
                  </p:cNvPr>
                  <p:cNvGrpSpPr/>
                  <p:nvPr/>
                </p:nvGrpSpPr>
                <p:grpSpPr>
                  <a:xfrm>
                    <a:off x="5858113" y="3033538"/>
                    <a:ext cx="2215729" cy="540000"/>
                    <a:chOff x="5867401" y="2815511"/>
                    <a:chExt cx="3110338" cy="758027"/>
                  </a:xfrm>
                </p:grpSpPr>
                <p:pic>
                  <p:nvPicPr>
                    <p:cNvPr id="121" name="Graphic 120" descr="Male profile outline">
                      <a:extLst>
                        <a:ext uri="{FF2B5EF4-FFF2-40B4-BE49-F238E27FC236}">
                          <a16:creationId xmlns:a16="http://schemas.microsoft.com/office/drawing/2014/main" id="{C4373F8B-A9C2-4B4B-9A0E-059B8D9C3E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122" name="Graphic 121" descr="Male profile outline">
                      <a:extLst>
                        <a:ext uri="{FF2B5EF4-FFF2-40B4-BE49-F238E27FC236}">
                          <a16:creationId xmlns:a16="http://schemas.microsoft.com/office/drawing/2014/main" id="{2BE56830-F875-78E0-DCCE-8E61B13589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123" name="Graphic 122" descr="Male profile outline">
                      <a:extLst>
                        <a:ext uri="{FF2B5EF4-FFF2-40B4-BE49-F238E27FC236}">
                          <a16:creationId xmlns:a16="http://schemas.microsoft.com/office/drawing/2014/main" id="{7C21C764-A9FE-8BDA-9A38-E682976748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124" name="Graphic 123" descr="Male profile outline">
                      <a:extLst>
                        <a:ext uri="{FF2B5EF4-FFF2-40B4-BE49-F238E27FC236}">
                          <a16:creationId xmlns:a16="http://schemas.microsoft.com/office/drawing/2014/main" id="{95B9F353-9384-A5B6-CB0D-7504689EA7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111" name="Group 110">
                    <a:extLst>
                      <a:ext uri="{FF2B5EF4-FFF2-40B4-BE49-F238E27FC236}">
                        <a16:creationId xmlns:a16="http://schemas.microsoft.com/office/drawing/2014/main" id="{A2A66224-2D3B-6138-CF7F-44505F0D6FC1}"/>
                      </a:ext>
                    </a:extLst>
                  </p:cNvPr>
                  <p:cNvGrpSpPr/>
                  <p:nvPr/>
                </p:nvGrpSpPr>
                <p:grpSpPr>
                  <a:xfrm>
                    <a:off x="5858113" y="3502043"/>
                    <a:ext cx="2215729" cy="540000"/>
                    <a:chOff x="5867401" y="2815511"/>
                    <a:chExt cx="3110338" cy="758027"/>
                  </a:xfrm>
                </p:grpSpPr>
                <p:pic>
                  <p:nvPicPr>
                    <p:cNvPr id="117" name="Graphic 116" descr="Male profile outline">
                      <a:extLst>
                        <a:ext uri="{FF2B5EF4-FFF2-40B4-BE49-F238E27FC236}">
                          <a16:creationId xmlns:a16="http://schemas.microsoft.com/office/drawing/2014/main" id="{F013C229-CDFD-C1BD-160E-52A7C9A0EF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118" name="Graphic 117" descr="Male profile outline">
                      <a:extLst>
                        <a:ext uri="{FF2B5EF4-FFF2-40B4-BE49-F238E27FC236}">
                          <a16:creationId xmlns:a16="http://schemas.microsoft.com/office/drawing/2014/main" id="{14D8834B-1FD6-3F78-235F-4E2A7180A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119" name="Graphic 118" descr="Male profile outline">
                      <a:extLst>
                        <a:ext uri="{FF2B5EF4-FFF2-40B4-BE49-F238E27FC236}">
                          <a16:creationId xmlns:a16="http://schemas.microsoft.com/office/drawing/2014/main" id="{2EBFE301-84C1-08B8-7E70-40B7DCAA2D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120" name="Graphic 119" descr="Male profile outline">
                      <a:extLst>
                        <a:ext uri="{FF2B5EF4-FFF2-40B4-BE49-F238E27FC236}">
                          <a16:creationId xmlns:a16="http://schemas.microsoft.com/office/drawing/2014/main" id="{3E47715A-F9DD-742E-0E79-104B6A2246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112" name="Group 111">
                    <a:extLst>
                      <a:ext uri="{FF2B5EF4-FFF2-40B4-BE49-F238E27FC236}">
                        <a16:creationId xmlns:a16="http://schemas.microsoft.com/office/drawing/2014/main" id="{CFAA922C-CFA5-D1B1-CBEB-477EC069595A}"/>
                      </a:ext>
                    </a:extLst>
                  </p:cNvPr>
                  <p:cNvGrpSpPr/>
                  <p:nvPr/>
                </p:nvGrpSpPr>
                <p:grpSpPr>
                  <a:xfrm>
                    <a:off x="5858113" y="3970549"/>
                    <a:ext cx="2215729" cy="540000"/>
                    <a:chOff x="5867401" y="2815511"/>
                    <a:chExt cx="3110338" cy="758027"/>
                  </a:xfrm>
                </p:grpSpPr>
                <p:pic>
                  <p:nvPicPr>
                    <p:cNvPr id="113" name="Graphic 112" descr="Male profile outline">
                      <a:extLst>
                        <a:ext uri="{FF2B5EF4-FFF2-40B4-BE49-F238E27FC236}">
                          <a16:creationId xmlns:a16="http://schemas.microsoft.com/office/drawing/2014/main" id="{2AB05CD7-A759-EC67-A83B-C775E23BC2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114" name="Graphic 113" descr="Male profile outline">
                      <a:extLst>
                        <a:ext uri="{FF2B5EF4-FFF2-40B4-BE49-F238E27FC236}">
                          <a16:creationId xmlns:a16="http://schemas.microsoft.com/office/drawing/2014/main" id="{F1B19939-538B-98F2-6ACB-1A37301AEF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115" name="Graphic 114" descr="Male profile outline">
                      <a:extLst>
                        <a:ext uri="{FF2B5EF4-FFF2-40B4-BE49-F238E27FC236}">
                          <a16:creationId xmlns:a16="http://schemas.microsoft.com/office/drawing/2014/main" id="{AA319706-65AA-F10C-0145-7DB9C11E48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116" name="Graphic 115" descr="Male profile outline">
                      <a:extLst>
                        <a:ext uri="{FF2B5EF4-FFF2-40B4-BE49-F238E27FC236}">
                          <a16:creationId xmlns:a16="http://schemas.microsoft.com/office/drawing/2014/main" id="{24526709-4389-EC58-B683-199DC6148A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grpSp>
              <p:nvGrpSpPr>
                <p:cNvPr id="92" name="Group 91">
                  <a:extLst>
                    <a:ext uri="{FF2B5EF4-FFF2-40B4-BE49-F238E27FC236}">
                      <a16:creationId xmlns:a16="http://schemas.microsoft.com/office/drawing/2014/main" id="{DF7269E4-D7A8-5F63-D8B2-04CB4DD20B59}"/>
                    </a:ext>
                  </a:extLst>
                </p:cNvPr>
                <p:cNvGrpSpPr/>
                <p:nvPr/>
              </p:nvGrpSpPr>
              <p:grpSpPr>
                <a:xfrm>
                  <a:off x="3765262" y="3026888"/>
                  <a:ext cx="3044051" cy="307777"/>
                  <a:chOff x="4137746" y="2617834"/>
                  <a:chExt cx="885419" cy="307777"/>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E409352-47D5-E1A6-7F7B-B3961D3AB226}"/>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66" name="TextBox 65">
                        <a:extLst>
                          <a:ext uri="{FF2B5EF4-FFF2-40B4-BE49-F238E27FC236}">
                            <a16:creationId xmlns:a16="http://schemas.microsoft.com/office/drawing/2014/main" id="{E4821040-BD43-0029-A919-2EC9339D3A53}"/>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1"/>
                        <a:stretch>
                          <a:fillRect t="-4000" b="-20000"/>
                        </a:stretch>
                      </a:blipFill>
                    </p:spPr>
                    <p:txBody>
                      <a:bodyPr/>
                      <a:lstStyle/>
                      <a:p>
                        <a:r>
                          <a:rPr lang="en-US">
                            <a:noFill/>
                          </a:rPr>
                          <a:t> </a:t>
                        </a:r>
                      </a:p>
                    </p:txBody>
                  </p:sp>
                </mc:Fallback>
              </mc:AlternateContent>
              <p:cxnSp>
                <p:nvCxnSpPr>
                  <p:cNvPr id="109" name="Straight Arrow Connector 108">
                    <a:extLst>
                      <a:ext uri="{FF2B5EF4-FFF2-40B4-BE49-F238E27FC236}">
                        <a16:creationId xmlns:a16="http://schemas.microsoft.com/office/drawing/2014/main" id="{7CD28A6C-E8FA-E6AA-30AD-ABF187BF8335}"/>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705DED2-8923-494E-24A0-8688B4BA4742}"/>
                    </a:ext>
                  </a:extLst>
                </p:cNvPr>
                <p:cNvGrpSpPr/>
                <p:nvPr/>
              </p:nvGrpSpPr>
              <p:grpSpPr>
                <a:xfrm rot="19520356">
                  <a:off x="3196963" y="1840948"/>
                  <a:ext cx="1622740" cy="875747"/>
                  <a:chOff x="4119953" y="2575382"/>
                  <a:chExt cx="472004" cy="875747"/>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1B1109A7-252F-74C9-C41B-8196ADBB3176}"/>
                          </a:ext>
                        </a:extLst>
                      </p:cNvPr>
                      <p:cNvSpPr txBox="1"/>
                      <p:nvPr/>
                    </p:nvSpPr>
                    <p:spPr>
                      <a:xfrm>
                        <a:off x="4119953" y="2698055"/>
                        <a:ext cx="472004"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endParaRPr lang="en-US" sz="1400" dirty="0">
                          <a:solidFill>
                            <a:srgbClr val="FF0000"/>
                          </a:solidFill>
                        </a:endParaRPr>
                      </a:p>
                    </p:txBody>
                  </p:sp>
                </mc:Choice>
                <mc:Fallback xmlns="">
                  <p:sp>
                    <p:nvSpPr>
                      <p:cNvPr id="106" name="TextBox 105">
                        <a:extLst>
                          <a:ext uri="{FF2B5EF4-FFF2-40B4-BE49-F238E27FC236}">
                            <a16:creationId xmlns:a16="http://schemas.microsoft.com/office/drawing/2014/main" id="{1B1109A7-252F-74C9-C41B-8196ADBB3176}"/>
                          </a:ext>
                        </a:extLst>
                      </p:cNvPr>
                      <p:cNvSpPr txBox="1">
                        <a:spLocks noRot="1" noChangeAspect="1" noMove="1" noResize="1" noEditPoints="1" noAdjustHandles="1" noChangeArrowheads="1" noChangeShapeType="1" noTextEdit="1"/>
                      </p:cNvSpPr>
                      <p:nvPr/>
                    </p:nvSpPr>
                    <p:spPr>
                      <a:xfrm>
                        <a:off x="4119953" y="2698055"/>
                        <a:ext cx="472004" cy="307777"/>
                      </a:xfrm>
                      <a:prstGeom prst="rect">
                        <a:avLst/>
                      </a:prstGeom>
                      <a:blipFill>
                        <a:blip r:embed="rId12"/>
                        <a:stretch>
                          <a:fillRect/>
                        </a:stretch>
                      </a:blipFill>
                    </p:spPr>
                    <p:txBody>
                      <a:bodyPr/>
                      <a:lstStyle/>
                      <a:p>
                        <a:r>
                          <a:rPr lang="en-US">
                            <a:noFill/>
                          </a:rPr>
                          <a:t> </a:t>
                        </a:r>
                      </a:p>
                    </p:txBody>
                  </p:sp>
                </mc:Fallback>
              </mc:AlternateContent>
              <p:cxnSp>
                <p:nvCxnSpPr>
                  <p:cNvPr id="107" name="Straight Arrow Connector 106">
                    <a:extLst>
                      <a:ext uri="{FF2B5EF4-FFF2-40B4-BE49-F238E27FC236}">
                        <a16:creationId xmlns:a16="http://schemas.microsoft.com/office/drawing/2014/main" id="{B6BBB9DE-A03A-B8AC-F3EC-10EC501C3D1B}"/>
                      </a:ext>
                    </a:extLst>
                  </p:cNvPr>
                  <p:cNvCxnSpPr>
                    <a:cxnSpLocks/>
                  </p:cNvCxnSpPr>
                  <p:nvPr/>
                </p:nvCxnSpPr>
                <p:spPr>
                  <a:xfrm rot="2079644" flipV="1">
                    <a:off x="4184176" y="2575382"/>
                    <a:ext cx="368412" cy="875747"/>
                  </a:xfrm>
                  <a:prstGeom prst="straightConnector1">
                    <a:avLst/>
                  </a:prstGeom>
                  <a:ln w="127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1F7BA1C3-85C5-087B-2457-D240F2AB89E7}"/>
                    </a:ext>
                  </a:extLst>
                </p:cNvPr>
                <p:cNvGrpSpPr/>
                <p:nvPr/>
              </p:nvGrpSpPr>
              <p:grpSpPr>
                <a:xfrm rot="1800000">
                  <a:off x="6492911" y="1804847"/>
                  <a:ext cx="1462059" cy="767604"/>
                  <a:chOff x="4153393" y="2634134"/>
                  <a:chExt cx="425267" cy="767604"/>
                </a:xfrm>
              </p:grpSpPr>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A90B30A4-0604-CB3C-0B18-57008BC7908B}"/>
                          </a:ext>
                        </a:extLst>
                      </p:cNvPr>
                      <p:cNvSpPr txBox="1"/>
                      <p:nvPr/>
                    </p:nvSpPr>
                    <p:spPr>
                      <a:xfrm>
                        <a:off x="4153393" y="2721749"/>
                        <a:ext cx="425267" cy="307777"/>
                      </a:xfrm>
                      <a:prstGeom prst="rect">
                        <a:avLst/>
                      </a:prstGeom>
                      <a:noFill/>
                    </p:spPr>
                    <p:txBody>
                      <a:bodyPr wrap="square">
                        <a:spAutoFit/>
                      </a:bodyPr>
                      <a:lstStyle/>
                      <a:p>
                        <a:pPr algn="ctr"/>
                        <a:r>
                          <a:rPr lang="en-US" sz="1400" b="0" dirty="0">
                            <a:solidFill>
                              <a:srgbClr val="FF0000"/>
                            </a:solidFill>
                          </a:rPr>
                          <a:t>passcode </a:t>
                        </a:r>
                        <a14:m>
                          <m:oMath xmlns:m="http://schemas.openxmlformats.org/officeDocument/2006/math">
                            <m:r>
                              <a:rPr lang="en-US" sz="1400" b="0" i="1" smtClean="0">
                                <a:solidFill>
                                  <a:srgbClr val="FF0000"/>
                                </a:solidFill>
                                <a:latin typeface="Cambria Math" panose="02040503050406030204" pitchFamily="18" charset="0"/>
                              </a:rPr>
                              <m:t>𝑝𝑐</m:t>
                            </m:r>
                          </m:oMath>
                        </a14:m>
                        <a:r>
                          <a:rPr lang="en-US" sz="1400" dirty="0">
                            <a:solidFill>
                              <a:srgbClr val="FF0000"/>
                            </a:solidFill>
                          </a:rPr>
                          <a:t>’</a:t>
                        </a:r>
                      </a:p>
                    </p:txBody>
                  </p:sp>
                </mc:Choice>
                <mc:Fallback xmlns="">
                  <p:sp>
                    <p:nvSpPr>
                      <p:cNvPr id="104" name="TextBox 103">
                        <a:extLst>
                          <a:ext uri="{FF2B5EF4-FFF2-40B4-BE49-F238E27FC236}">
                            <a16:creationId xmlns:a16="http://schemas.microsoft.com/office/drawing/2014/main" id="{A90B30A4-0604-CB3C-0B18-57008BC7908B}"/>
                          </a:ext>
                        </a:extLst>
                      </p:cNvPr>
                      <p:cNvSpPr txBox="1">
                        <a:spLocks noRot="1" noChangeAspect="1" noMove="1" noResize="1" noEditPoints="1" noAdjustHandles="1" noChangeArrowheads="1" noChangeShapeType="1" noTextEdit="1"/>
                      </p:cNvSpPr>
                      <p:nvPr/>
                    </p:nvSpPr>
                    <p:spPr>
                      <a:xfrm>
                        <a:off x="4153393" y="2721749"/>
                        <a:ext cx="425267" cy="307777"/>
                      </a:xfrm>
                      <a:prstGeom prst="rect">
                        <a:avLst/>
                      </a:prstGeom>
                      <a:blipFill>
                        <a:blip r:embed="rId13"/>
                        <a:stretch>
                          <a:fillRect/>
                        </a:stretch>
                      </a:blipFill>
                    </p:spPr>
                    <p:txBody>
                      <a:bodyPr/>
                      <a:lstStyle/>
                      <a:p>
                        <a:r>
                          <a:rPr lang="en-US">
                            <a:noFill/>
                          </a:rPr>
                          <a:t> </a:t>
                        </a:r>
                      </a:p>
                    </p:txBody>
                  </p:sp>
                </mc:Fallback>
              </mc:AlternateContent>
              <p:cxnSp>
                <p:nvCxnSpPr>
                  <p:cNvPr id="105" name="Straight Arrow Connector 104">
                    <a:extLst>
                      <a:ext uri="{FF2B5EF4-FFF2-40B4-BE49-F238E27FC236}">
                        <a16:creationId xmlns:a16="http://schemas.microsoft.com/office/drawing/2014/main" id="{168CDCF6-D955-F1F3-5164-6D6757FCC7D2}"/>
                      </a:ext>
                    </a:extLst>
                  </p:cNvPr>
                  <p:cNvCxnSpPr>
                    <a:cxnSpLocks/>
                  </p:cNvCxnSpPr>
                  <p:nvPr/>
                </p:nvCxnSpPr>
                <p:spPr>
                  <a:xfrm rot="19800000">
                    <a:off x="4173189" y="2634134"/>
                    <a:ext cx="386718" cy="767604"/>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01C21FC3-DD46-E25C-6773-264906B7B414}"/>
                    </a:ext>
                  </a:extLst>
                </p:cNvPr>
                <p:cNvGrpSpPr/>
                <p:nvPr/>
              </p:nvGrpSpPr>
              <p:grpSpPr>
                <a:xfrm>
                  <a:off x="3765262" y="3505566"/>
                  <a:ext cx="3044051" cy="307777"/>
                  <a:chOff x="4137746" y="2617834"/>
                  <a:chExt cx="885419" cy="307777"/>
                </a:xfrm>
              </p:grpSpPr>
              <p:sp>
                <p:nvSpPr>
                  <p:cNvPr id="102" name="TextBox 101">
                    <a:extLst>
                      <a:ext uri="{FF2B5EF4-FFF2-40B4-BE49-F238E27FC236}">
                        <a16:creationId xmlns:a16="http://schemas.microsoft.com/office/drawing/2014/main" id="{890F3CC7-F2CE-9D8D-2483-81165DDF23E1}"/>
                      </a:ext>
                    </a:extLst>
                  </p:cNvPr>
                  <p:cNvSpPr txBox="1"/>
                  <p:nvPr/>
                </p:nvSpPr>
                <p:spPr>
                  <a:xfrm>
                    <a:off x="4137746" y="2617834"/>
                    <a:ext cx="885418" cy="307777"/>
                  </a:xfrm>
                  <a:prstGeom prst="rect">
                    <a:avLst/>
                  </a:prstGeom>
                  <a:noFill/>
                </p:spPr>
                <p:txBody>
                  <a:bodyPr wrap="square">
                    <a:spAutoFit/>
                  </a:bodyPr>
                  <a:lstStyle/>
                  <a:p>
                    <a:pPr algn="ctr"/>
                    <a:r>
                      <a:rPr lang="en-US" sz="1400" b="0" dirty="0"/>
                      <a:t>Talk in the meeting room</a:t>
                    </a:r>
                    <a:endParaRPr lang="en-US" sz="1400" dirty="0"/>
                  </a:p>
                </p:txBody>
              </p:sp>
              <p:cxnSp>
                <p:nvCxnSpPr>
                  <p:cNvPr id="103" name="Straight Arrow Connector 102">
                    <a:extLst>
                      <a:ext uri="{FF2B5EF4-FFF2-40B4-BE49-F238E27FC236}">
                        <a16:creationId xmlns:a16="http://schemas.microsoft.com/office/drawing/2014/main" id="{80A2B00A-EB8B-29FA-BD28-4241813B8B8C}"/>
                      </a:ext>
                    </a:extLst>
                  </p:cNvPr>
                  <p:cNvCxnSpPr>
                    <a:cxnSpLocks/>
                  </p:cNvCxnSpPr>
                  <p:nvPr/>
                </p:nvCxnSpPr>
                <p:spPr>
                  <a:xfrm>
                    <a:off x="4162223" y="2924774"/>
                    <a:ext cx="860942" cy="0"/>
                  </a:xfrm>
                  <a:prstGeom prst="straightConnector1">
                    <a:avLst/>
                  </a:prstGeom>
                  <a:ln w="127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FA0DBCB-5C73-71CB-7B6C-594E5BE4B263}"/>
                    </a:ext>
                  </a:extLst>
                </p:cNvPr>
                <p:cNvGrpSpPr/>
                <p:nvPr/>
              </p:nvGrpSpPr>
              <p:grpSpPr>
                <a:xfrm rot="19520356">
                  <a:off x="3591521" y="1811144"/>
                  <a:ext cx="1432541" cy="954462"/>
                  <a:chOff x="4182930" y="2575390"/>
                  <a:chExt cx="416681" cy="954462"/>
                </a:xfrm>
              </p:grpSpPr>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83BD0D60-3737-0AA0-B83E-5F8B350E2778}"/>
                          </a:ext>
                        </a:extLst>
                      </p:cNvPr>
                      <p:cNvSpPr txBox="1"/>
                      <p:nvPr/>
                    </p:nvSpPr>
                    <p:spPr>
                      <a:xfrm>
                        <a:off x="4182930" y="3006632"/>
                        <a:ext cx="416681" cy="523220"/>
                      </a:xfrm>
                      <a:prstGeom prst="rect">
                        <a:avLst/>
                      </a:prstGeom>
                      <a:noFill/>
                    </p:spPr>
                    <p:txBody>
                      <a:bodyPr wrap="square">
                        <a:spAutoFit/>
                      </a:bodyPr>
                      <a:lstStyle/>
                      <a:p>
                        <a:pPr algn="ctr"/>
                        <a:r>
                          <a:rPr lang="en-US" sz="1400" dirty="0">
                            <a:solidFill>
                              <a:srgbClr val="FF0000"/>
                            </a:solidFill>
                          </a:rPr>
                          <a:t>participant’s pk, if </a:t>
                        </a:r>
                        <a14:m>
                          <m:oMath xmlns:m="http://schemas.openxmlformats.org/officeDocument/2006/math">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𝑝𝑐</m:t>
                            </m:r>
                            <m:r>
                              <a:rPr lang="en-US" sz="1400" i="1">
                                <a:solidFill>
                                  <a:srgbClr val="FF0000"/>
                                </a:solidFill>
                                <a:latin typeface="Cambria Math" panose="02040503050406030204" pitchFamily="18" charset="0"/>
                              </a:rPr>
                              <m:t>′</m:t>
                            </m:r>
                          </m:oMath>
                        </a14:m>
                        <a:r>
                          <a:rPr lang="en-US" sz="1400" dirty="0">
                            <a:solidFill>
                              <a:srgbClr val="FF0000"/>
                            </a:solidFill>
                          </a:rPr>
                          <a:t> </a:t>
                        </a:r>
                      </a:p>
                    </p:txBody>
                  </p:sp>
                </mc:Choice>
                <mc:Fallback xmlns="">
                  <p:sp>
                    <p:nvSpPr>
                      <p:cNvPr id="98" name="TextBox 97">
                        <a:extLst>
                          <a:ext uri="{FF2B5EF4-FFF2-40B4-BE49-F238E27FC236}">
                            <a16:creationId xmlns:a16="http://schemas.microsoft.com/office/drawing/2014/main" id="{83BD0D60-3737-0AA0-B83E-5F8B350E2778}"/>
                          </a:ext>
                        </a:extLst>
                      </p:cNvPr>
                      <p:cNvSpPr txBox="1">
                        <a:spLocks noRot="1" noChangeAspect="1" noMove="1" noResize="1" noEditPoints="1" noAdjustHandles="1" noChangeArrowheads="1" noChangeShapeType="1" noTextEdit="1"/>
                      </p:cNvSpPr>
                      <p:nvPr/>
                    </p:nvSpPr>
                    <p:spPr>
                      <a:xfrm>
                        <a:off x="4182930" y="3006632"/>
                        <a:ext cx="416681" cy="523220"/>
                      </a:xfrm>
                      <a:prstGeom prst="rect">
                        <a:avLst/>
                      </a:prstGeom>
                      <a:blipFill>
                        <a:blip r:embed="rId14"/>
                        <a:stretch>
                          <a:fillRect t="-2020"/>
                        </a:stretch>
                      </a:blipFill>
                    </p:spPr>
                    <p:txBody>
                      <a:bodyPr/>
                      <a:lstStyle/>
                      <a:p>
                        <a:r>
                          <a:rPr lang="en-US">
                            <a:noFill/>
                          </a:rPr>
                          <a:t> </a:t>
                        </a:r>
                      </a:p>
                    </p:txBody>
                  </p:sp>
                </mc:Fallback>
              </mc:AlternateContent>
              <p:cxnSp>
                <p:nvCxnSpPr>
                  <p:cNvPr id="99" name="Straight Arrow Connector 98">
                    <a:extLst>
                      <a:ext uri="{FF2B5EF4-FFF2-40B4-BE49-F238E27FC236}">
                        <a16:creationId xmlns:a16="http://schemas.microsoft.com/office/drawing/2014/main" id="{4382AEA9-4DE2-0334-5EE9-AAD866C5F37D}"/>
                      </a:ext>
                    </a:extLst>
                  </p:cNvPr>
                  <p:cNvCxnSpPr>
                    <a:cxnSpLocks/>
                  </p:cNvCxnSpPr>
                  <p:nvPr/>
                </p:nvCxnSpPr>
                <p:spPr>
                  <a:xfrm rot="2079644" flipV="1">
                    <a:off x="4184168" y="2575390"/>
                    <a:ext cx="368412" cy="875747"/>
                  </a:xfrm>
                  <a:prstGeom prst="straightConnector1">
                    <a:avLst/>
                  </a:prstGeom>
                  <a:ln w="12700" cmpd="sng">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pic>
            <p:nvPicPr>
              <p:cNvPr id="89" name="Graphic 88" descr="Devil face with solid fill with solid fill">
                <a:extLst>
                  <a:ext uri="{FF2B5EF4-FFF2-40B4-BE49-F238E27FC236}">
                    <a16:creationId xmlns:a16="http://schemas.microsoft.com/office/drawing/2014/main" id="{D3F1C6E2-9E1B-26F0-A3DA-54977E1B14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9442" y="3761663"/>
                <a:ext cx="889696" cy="889696"/>
              </a:xfrm>
              <a:prstGeom prst="rect">
                <a:avLst/>
              </a:prstGeom>
            </p:spPr>
          </p:pic>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66DBCD-9168-91BB-EF10-B47EB2A13D16}"/>
                    </a:ext>
                  </a:extLst>
                </p:cNvPr>
                <p:cNvSpPr txBox="1"/>
                <p:nvPr/>
              </p:nvSpPr>
              <p:spPr>
                <a:xfrm rot="1800000">
                  <a:off x="6045550" y="4718380"/>
                  <a:ext cx="1894852" cy="307777"/>
                </a:xfrm>
                <a:prstGeom prst="rect">
                  <a:avLst/>
                </a:prstGeom>
                <a:noFill/>
              </p:spPr>
              <p:txBody>
                <a:bodyPr wrap="square">
                  <a:spAutoFit/>
                </a:bodyPr>
                <a:lstStyle/>
                <a:p>
                  <a:pPr algn="ctr"/>
                  <a:r>
                    <a:rPr lang="en-US" sz="1400" dirty="0">
                      <a:solidFill>
                        <a:schemeClr val="accent4"/>
                      </a:solidFill>
                    </a:rPr>
                    <a:t>leader’s pk, if </a:t>
                  </a:r>
                  <a14:m>
                    <m:oMath xmlns:m="http://schemas.openxmlformats.org/officeDocument/2006/math">
                      <m:r>
                        <a:rPr lang="en-US" sz="1400" b="0" i="1" smtClean="0">
                          <a:solidFill>
                            <a:schemeClr val="accent4"/>
                          </a:solidFill>
                          <a:latin typeface="Cambria Math" panose="02040503050406030204" pitchFamily="18" charset="0"/>
                        </a:rPr>
                        <m:t>𝑝𝑐</m:t>
                      </m:r>
                      <m:r>
                        <a:rPr lang="en-US" sz="1400" b="0" i="1" smtClean="0">
                          <a:solidFill>
                            <a:schemeClr val="accent4"/>
                          </a:solidFill>
                          <a:latin typeface="Cambria Math" panose="02040503050406030204" pitchFamily="18" charset="0"/>
                        </a:rPr>
                        <m:t>=</m:t>
                      </m:r>
                      <m:r>
                        <a:rPr lang="en-US" sz="1400" b="0" i="1" smtClean="0">
                          <a:solidFill>
                            <a:schemeClr val="accent4"/>
                          </a:solidFill>
                          <a:latin typeface="Cambria Math" panose="02040503050406030204" pitchFamily="18" charset="0"/>
                        </a:rPr>
                        <m:t>𝑝𝑐</m:t>
                      </m:r>
                      <m:r>
                        <a:rPr lang="en-US" sz="1400" b="0" i="1" smtClean="0">
                          <a:solidFill>
                            <a:schemeClr val="accent4"/>
                          </a:solidFill>
                          <a:latin typeface="Cambria Math" panose="02040503050406030204" pitchFamily="18" charset="0"/>
                        </a:rPr>
                        <m:t>′</m:t>
                      </m:r>
                    </m:oMath>
                  </a14:m>
                  <a:r>
                    <a:rPr lang="en-US" sz="1400" dirty="0">
                      <a:solidFill>
                        <a:schemeClr val="accent4"/>
                      </a:solidFill>
                    </a:rPr>
                    <a:t> </a:t>
                  </a:r>
                </a:p>
              </p:txBody>
            </p:sp>
          </mc:Choice>
          <mc:Fallback xmlns="">
            <p:sp>
              <p:nvSpPr>
                <p:cNvPr id="10" name="TextBox 9">
                  <a:extLst>
                    <a:ext uri="{FF2B5EF4-FFF2-40B4-BE49-F238E27FC236}">
                      <a16:creationId xmlns:a16="http://schemas.microsoft.com/office/drawing/2014/main" id="{3866DBCD-9168-91BB-EF10-B47EB2A13D16}"/>
                    </a:ext>
                  </a:extLst>
                </p:cNvPr>
                <p:cNvSpPr txBox="1">
                  <a:spLocks noRot="1" noChangeAspect="1" noMove="1" noResize="1" noEditPoints="1" noAdjustHandles="1" noChangeArrowheads="1" noChangeShapeType="1" noTextEdit="1"/>
                </p:cNvSpPr>
                <p:nvPr/>
              </p:nvSpPr>
              <p:spPr>
                <a:xfrm rot="1800000">
                  <a:off x="6045550" y="4718380"/>
                  <a:ext cx="1894852" cy="307777"/>
                </a:xfrm>
                <a:prstGeom prst="rect">
                  <a:avLst/>
                </a:prstGeom>
                <a:blipFill>
                  <a:blip r:embed="rId17"/>
                  <a:stretch>
                    <a:fillRect l="-699" b="-1031"/>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B3E81369-4BFF-DCB8-C4EB-BCE43CF4D2CB}"/>
                </a:ext>
              </a:extLst>
            </p:cNvPr>
            <p:cNvCxnSpPr>
              <a:cxnSpLocks/>
            </p:cNvCxnSpPr>
            <p:nvPr/>
          </p:nvCxnSpPr>
          <p:spPr>
            <a:xfrm>
              <a:off x="6419376" y="4348534"/>
              <a:ext cx="1352356" cy="780782"/>
            </a:xfrm>
            <a:prstGeom prst="straightConnector1">
              <a:avLst/>
            </a:prstGeom>
            <a:ln w="12700" cmpd="sng">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3056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0A87-745B-34C9-3E2F-F3C6D0172CBB}"/>
              </a:ext>
            </a:extLst>
          </p:cNvPr>
          <p:cNvSpPr>
            <a:spLocks noGrp="1"/>
          </p:cNvSpPr>
          <p:nvPr>
            <p:ph type="title"/>
          </p:nvPr>
        </p:nvSpPr>
        <p:spPr>
          <a:xfrm>
            <a:off x="1869440" y="180000"/>
            <a:ext cx="10322560" cy="540000"/>
          </a:xfrm>
        </p:spPr>
        <p:txBody>
          <a:bodyPr>
            <a:normAutofit/>
          </a:bodyPr>
          <a:lstStyle/>
          <a:p>
            <a:r>
              <a:rPr lang="en-US" dirty="0"/>
              <a:t>How People Meet in Zoom</a:t>
            </a:r>
          </a:p>
        </p:txBody>
      </p:sp>
      <p:sp>
        <p:nvSpPr>
          <p:cNvPr id="4" name="Slide Number Placeholder 3">
            <a:extLst>
              <a:ext uri="{FF2B5EF4-FFF2-40B4-BE49-F238E27FC236}">
                <a16:creationId xmlns:a16="http://schemas.microsoft.com/office/drawing/2014/main" id="{6B238320-2F9F-3B28-AD2A-219D227382BC}"/>
              </a:ext>
            </a:extLst>
          </p:cNvPr>
          <p:cNvSpPr>
            <a:spLocks noGrp="1"/>
          </p:cNvSpPr>
          <p:nvPr>
            <p:ph type="sldNum" sz="quarter" idx="11"/>
          </p:nvPr>
        </p:nvSpPr>
        <p:spPr/>
        <p:txBody>
          <a:bodyPr/>
          <a:lstStyle/>
          <a:p>
            <a:fld id="{52689698-0BB7-BE4D-A8C0-0C9B085F3959}" type="slidenum">
              <a:rPr lang="de-DE" smtClean="0"/>
              <a:pPr/>
              <a:t>9</a:t>
            </a:fld>
            <a:endParaRPr lang="de-DE" dirty="0"/>
          </a:p>
        </p:txBody>
      </p:sp>
      <p:pic>
        <p:nvPicPr>
          <p:cNvPr id="7" name="Picture 4" descr="American Friends of Tel Aviv University - YouTube">
            <a:extLst>
              <a:ext uri="{FF2B5EF4-FFF2-40B4-BE49-F238E27FC236}">
                <a16:creationId xmlns:a16="http://schemas.microsoft.com/office/drawing/2014/main" id="{D660EFC1-4EFE-47FF-D29B-BAC4AE4A2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6" y="9628"/>
            <a:ext cx="850264" cy="85026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F916B633-17F6-B092-D9E2-BBDCDC699109}"/>
              </a:ext>
            </a:extLst>
          </p:cNvPr>
          <p:cNvGrpSpPr/>
          <p:nvPr/>
        </p:nvGrpSpPr>
        <p:grpSpPr>
          <a:xfrm>
            <a:off x="234769" y="1086417"/>
            <a:ext cx="1929669" cy="4009865"/>
            <a:chOff x="64257" y="2072786"/>
            <a:chExt cx="1929669" cy="4009865"/>
          </a:xfrm>
        </p:grpSpPr>
        <p:pic>
          <p:nvPicPr>
            <p:cNvPr id="42" name="Picture 41" descr="A screenshot of a phone&#10;&#10;Description automatically generated">
              <a:extLst>
                <a:ext uri="{FF2B5EF4-FFF2-40B4-BE49-F238E27FC236}">
                  <a16:creationId xmlns:a16="http://schemas.microsoft.com/office/drawing/2014/main" id="{920C76DE-A4A3-8B7B-DAAD-AC530CD8227D}"/>
                </a:ext>
              </a:extLst>
            </p:cNvPr>
            <p:cNvPicPr>
              <a:picLocks noChangeAspect="1"/>
            </p:cNvPicPr>
            <p:nvPr/>
          </p:nvPicPr>
          <p:blipFill rotWithShape="1">
            <a:blip r:embed="rId6"/>
            <a:srcRect t="3985"/>
            <a:stretch/>
          </p:blipFill>
          <p:spPr>
            <a:xfrm>
              <a:off x="64257" y="2072786"/>
              <a:ext cx="1929669" cy="4009865"/>
            </a:xfrm>
            <a:prstGeom prst="rect">
              <a:avLst/>
            </a:prstGeom>
            <a:ln>
              <a:solidFill>
                <a:schemeClr val="tx1"/>
              </a:solidFill>
            </a:ln>
            <a:effectLst/>
          </p:spPr>
        </p:pic>
        <p:sp>
          <p:nvSpPr>
            <p:cNvPr id="43" name="Rectangle 42">
              <a:extLst>
                <a:ext uri="{FF2B5EF4-FFF2-40B4-BE49-F238E27FC236}">
                  <a16:creationId xmlns:a16="http://schemas.microsoft.com/office/drawing/2014/main" id="{989DBC62-9EE9-EFB8-5D00-2BC359ECA0E9}"/>
                </a:ext>
              </a:extLst>
            </p:cNvPr>
            <p:cNvSpPr/>
            <p:nvPr/>
          </p:nvSpPr>
          <p:spPr>
            <a:xfrm>
              <a:off x="109605" y="3912780"/>
              <a:ext cx="1838971" cy="27644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44" name="Rectangle 43">
              <a:extLst>
                <a:ext uri="{FF2B5EF4-FFF2-40B4-BE49-F238E27FC236}">
                  <a16:creationId xmlns:a16="http://schemas.microsoft.com/office/drawing/2014/main" id="{54C482E9-26E7-4616-C56C-827FCDB9452A}"/>
                </a:ext>
              </a:extLst>
            </p:cNvPr>
            <p:cNvSpPr/>
            <p:nvPr/>
          </p:nvSpPr>
          <p:spPr>
            <a:xfrm>
              <a:off x="109605" y="4944141"/>
              <a:ext cx="1838971" cy="1917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pic>
        <p:nvPicPr>
          <p:cNvPr id="64" name="Picture 63" descr="A screenshot of a phone&#10;&#10;Description automatically generated">
            <a:extLst>
              <a:ext uri="{FF2B5EF4-FFF2-40B4-BE49-F238E27FC236}">
                <a16:creationId xmlns:a16="http://schemas.microsoft.com/office/drawing/2014/main" id="{E2C090ED-A90B-E01D-A703-4D787DC82CA2}"/>
              </a:ext>
            </a:extLst>
          </p:cNvPr>
          <p:cNvPicPr>
            <a:picLocks noChangeAspect="1"/>
          </p:cNvPicPr>
          <p:nvPr/>
        </p:nvPicPr>
        <p:blipFill rotWithShape="1">
          <a:blip r:embed="rId7"/>
          <a:srcRect t="4202"/>
          <a:stretch/>
        </p:blipFill>
        <p:spPr>
          <a:xfrm>
            <a:off x="10023200" y="1086417"/>
            <a:ext cx="1934031" cy="4009865"/>
          </a:xfrm>
          <a:prstGeom prst="rect">
            <a:avLst/>
          </a:prstGeom>
          <a:ln>
            <a:solidFill>
              <a:schemeClr val="tx1"/>
            </a:solidFill>
          </a:ln>
          <a:effectLst/>
        </p:spPr>
      </p:pic>
      <p:pic>
        <p:nvPicPr>
          <p:cNvPr id="13" name="Picture 6" descr="Zoom logo transparent PNG 22289668 PNG">
            <a:extLst>
              <a:ext uri="{FF2B5EF4-FFF2-40B4-BE49-F238E27FC236}">
                <a16:creationId xmlns:a16="http://schemas.microsoft.com/office/drawing/2014/main" id="{29666D96-995C-A286-B2B1-2091198164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333" y="146532"/>
            <a:ext cx="2360744" cy="23607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F25C0E1-DB1C-B39A-27A9-7F4233AD41EB}"/>
              </a:ext>
            </a:extLst>
          </p:cNvPr>
          <p:cNvGrpSpPr/>
          <p:nvPr/>
        </p:nvGrpSpPr>
        <p:grpSpPr>
          <a:xfrm>
            <a:off x="7338807" y="2717407"/>
            <a:ext cx="2215730" cy="1477011"/>
            <a:chOff x="5858113" y="3033538"/>
            <a:chExt cx="2215730" cy="1477011"/>
          </a:xfrm>
        </p:grpSpPr>
        <p:grpSp>
          <p:nvGrpSpPr>
            <p:cNvPr id="31" name="Group 30">
              <a:extLst>
                <a:ext uri="{FF2B5EF4-FFF2-40B4-BE49-F238E27FC236}">
                  <a16:creationId xmlns:a16="http://schemas.microsoft.com/office/drawing/2014/main" id="{89E7AEEC-802D-3C17-335E-8F2BEC1A748E}"/>
                </a:ext>
              </a:extLst>
            </p:cNvPr>
            <p:cNvGrpSpPr/>
            <p:nvPr/>
          </p:nvGrpSpPr>
          <p:grpSpPr>
            <a:xfrm>
              <a:off x="6975267" y="3033538"/>
              <a:ext cx="1098576" cy="540000"/>
              <a:chOff x="7435609" y="2815511"/>
              <a:chExt cx="1542130" cy="758027"/>
            </a:xfrm>
          </p:grpSpPr>
          <p:pic>
            <p:nvPicPr>
              <p:cNvPr id="52" name="Graphic 51" descr="Male profile outline">
                <a:extLst>
                  <a:ext uri="{FF2B5EF4-FFF2-40B4-BE49-F238E27FC236}">
                    <a16:creationId xmlns:a16="http://schemas.microsoft.com/office/drawing/2014/main" id="{C912531C-60CB-219E-6765-E28AA9A11D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53" name="Graphic 52" descr="Male profile outline">
                <a:extLst>
                  <a:ext uri="{FF2B5EF4-FFF2-40B4-BE49-F238E27FC236}">
                    <a16:creationId xmlns:a16="http://schemas.microsoft.com/office/drawing/2014/main" id="{1438F4AF-F3DA-F72F-9964-E487A72DC1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32" name="Group 31">
              <a:extLst>
                <a:ext uri="{FF2B5EF4-FFF2-40B4-BE49-F238E27FC236}">
                  <a16:creationId xmlns:a16="http://schemas.microsoft.com/office/drawing/2014/main" id="{1D1C5C6B-95E9-A5D4-53E7-07348EE9BB50}"/>
                </a:ext>
              </a:extLst>
            </p:cNvPr>
            <p:cNvGrpSpPr/>
            <p:nvPr/>
          </p:nvGrpSpPr>
          <p:grpSpPr>
            <a:xfrm>
              <a:off x="5858113" y="3502043"/>
              <a:ext cx="2215729" cy="540000"/>
              <a:chOff x="5867401" y="2815511"/>
              <a:chExt cx="3110338" cy="758027"/>
            </a:xfrm>
          </p:grpSpPr>
          <p:pic>
            <p:nvPicPr>
              <p:cNvPr id="38" name="Graphic 37" descr="Male profile outline">
                <a:extLst>
                  <a:ext uri="{FF2B5EF4-FFF2-40B4-BE49-F238E27FC236}">
                    <a16:creationId xmlns:a16="http://schemas.microsoft.com/office/drawing/2014/main" id="{527B8679-5598-279F-1814-F8B594CC48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39" name="Graphic 38" descr="Male profile outline">
                <a:extLst>
                  <a:ext uri="{FF2B5EF4-FFF2-40B4-BE49-F238E27FC236}">
                    <a16:creationId xmlns:a16="http://schemas.microsoft.com/office/drawing/2014/main" id="{2F194213-579B-A5CE-E79A-00B1A143E5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40" name="Graphic 39" descr="Male profile outline">
                <a:extLst>
                  <a:ext uri="{FF2B5EF4-FFF2-40B4-BE49-F238E27FC236}">
                    <a16:creationId xmlns:a16="http://schemas.microsoft.com/office/drawing/2014/main" id="{D0B395C9-5E6E-568B-AD69-379891B4F9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49" name="Graphic 48" descr="Male profile outline">
                <a:extLst>
                  <a:ext uri="{FF2B5EF4-FFF2-40B4-BE49-F238E27FC236}">
                    <a16:creationId xmlns:a16="http://schemas.microsoft.com/office/drawing/2014/main" id="{D1BBF7FB-174B-DC88-E32D-14EF958429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nvGrpSpPr>
            <p:cNvPr id="33" name="Group 32">
              <a:extLst>
                <a:ext uri="{FF2B5EF4-FFF2-40B4-BE49-F238E27FC236}">
                  <a16:creationId xmlns:a16="http://schemas.microsoft.com/office/drawing/2014/main" id="{C889E227-84FA-84D3-7DC3-7B8F6DECA3ED}"/>
                </a:ext>
              </a:extLst>
            </p:cNvPr>
            <p:cNvGrpSpPr/>
            <p:nvPr/>
          </p:nvGrpSpPr>
          <p:grpSpPr>
            <a:xfrm>
              <a:off x="5858113" y="3970549"/>
              <a:ext cx="2215729" cy="540000"/>
              <a:chOff x="5867401" y="2815511"/>
              <a:chExt cx="3110338" cy="758027"/>
            </a:xfrm>
          </p:grpSpPr>
          <p:pic>
            <p:nvPicPr>
              <p:cNvPr id="34" name="Graphic 33" descr="Male profile outline">
                <a:extLst>
                  <a:ext uri="{FF2B5EF4-FFF2-40B4-BE49-F238E27FC236}">
                    <a16:creationId xmlns:a16="http://schemas.microsoft.com/office/drawing/2014/main" id="{4468B8BA-00A6-89A4-FAC3-75FF8D3BC9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401" y="2815511"/>
                <a:ext cx="758027" cy="758027"/>
              </a:xfrm>
              <a:prstGeom prst="rect">
                <a:avLst/>
              </a:prstGeom>
            </p:spPr>
          </p:pic>
          <p:pic>
            <p:nvPicPr>
              <p:cNvPr id="35" name="Graphic 34" descr="Male profile outline">
                <a:extLst>
                  <a:ext uri="{FF2B5EF4-FFF2-40B4-BE49-F238E27FC236}">
                    <a16:creationId xmlns:a16="http://schemas.microsoft.com/office/drawing/2014/main" id="{423F571B-A745-9183-9E9D-A4CA9713DD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1505" y="2815511"/>
                <a:ext cx="758027" cy="758027"/>
              </a:xfrm>
              <a:prstGeom prst="rect">
                <a:avLst/>
              </a:prstGeom>
            </p:spPr>
          </p:pic>
          <p:pic>
            <p:nvPicPr>
              <p:cNvPr id="36" name="Graphic 35" descr="Male profile outline">
                <a:extLst>
                  <a:ext uri="{FF2B5EF4-FFF2-40B4-BE49-F238E27FC236}">
                    <a16:creationId xmlns:a16="http://schemas.microsoft.com/office/drawing/2014/main" id="{C88A9162-08DC-DEE2-02E7-8104D4944F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5609" y="2815511"/>
                <a:ext cx="758027" cy="758027"/>
              </a:xfrm>
              <a:prstGeom prst="rect">
                <a:avLst/>
              </a:prstGeom>
            </p:spPr>
          </p:pic>
          <p:pic>
            <p:nvPicPr>
              <p:cNvPr id="37" name="Graphic 36" descr="Male profile outline">
                <a:extLst>
                  <a:ext uri="{FF2B5EF4-FFF2-40B4-BE49-F238E27FC236}">
                    <a16:creationId xmlns:a16="http://schemas.microsoft.com/office/drawing/2014/main" id="{1F27D6E7-EE54-DC0D-11D1-CAB49FCE2F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712" y="2815511"/>
                <a:ext cx="758027" cy="758027"/>
              </a:xfrm>
              <a:prstGeom prst="rect">
                <a:avLst/>
              </a:prstGeom>
            </p:spPr>
          </p:pic>
        </p:grpSp>
      </p:grpSp>
      <p:grpSp>
        <p:nvGrpSpPr>
          <p:cNvPr id="16" name="Group 15">
            <a:extLst>
              <a:ext uri="{FF2B5EF4-FFF2-40B4-BE49-F238E27FC236}">
                <a16:creationId xmlns:a16="http://schemas.microsoft.com/office/drawing/2014/main" id="{12A10269-33A6-35D4-E182-1AB618F1AC5C}"/>
              </a:ext>
            </a:extLst>
          </p:cNvPr>
          <p:cNvGrpSpPr/>
          <p:nvPr/>
        </p:nvGrpSpPr>
        <p:grpSpPr>
          <a:xfrm>
            <a:off x="3765262" y="2970443"/>
            <a:ext cx="3044051" cy="307777"/>
            <a:chOff x="4137746" y="2617834"/>
            <a:chExt cx="885419" cy="307777"/>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E10F290-ABE7-F0FC-5E6B-74F0E78636B8}"/>
                    </a:ext>
                  </a:extLst>
                </p:cNvPr>
                <p:cNvSpPr txBox="1"/>
                <p:nvPr/>
              </p:nvSpPr>
              <p:spPr>
                <a:xfrm>
                  <a:off x="4137746" y="2617834"/>
                  <a:ext cx="885418"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 (out-of-band)</a:t>
                  </a:r>
                </a:p>
              </p:txBody>
            </p:sp>
          </mc:Choice>
          <mc:Fallback xmlns="">
            <p:sp>
              <p:nvSpPr>
                <p:cNvPr id="29" name="TextBox 28">
                  <a:extLst>
                    <a:ext uri="{FF2B5EF4-FFF2-40B4-BE49-F238E27FC236}">
                      <a16:creationId xmlns:a16="http://schemas.microsoft.com/office/drawing/2014/main" id="{AE10F290-ABE7-F0FC-5E6B-74F0E78636B8}"/>
                    </a:ext>
                  </a:extLst>
                </p:cNvPr>
                <p:cNvSpPr txBox="1">
                  <a:spLocks noRot="1" noChangeAspect="1" noMove="1" noResize="1" noEditPoints="1" noAdjustHandles="1" noChangeArrowheads="1" noChangeShapeType="1" noTextEdit="1"/>
                </p:cNvSpPr>
                <p:nvPr/>
              </p:nvSpPr>
              <p:spPr>
                <a:xfrm>
                  <a:off x="4137746" y="2617834"/>
                  <a:ext cx="885418" cy="307777"/>
                </a:xfrm>
                <a:prstGeom prst="rect">
                  <a:avLst/>
                </a:prstGeom>
                <a:blipFill>
                  <a:blip r:embed="rId13"/>
                  <a:stretch>
                    <a:fillRect t="-4000" b="-20000"/>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8B8C11B8-3119-5B2A-C7DC-0ADA1904B119}"/>
                </a:ext>
              </a:extLst>
            </p:cNvPr>
            <p:cNvCxnSpPr>
              <a:cxnSpLocks/>
            </p:cNvCxnSpPr>
            <p:nvPr/>
          </p:nvCxnSpPr>
          <p:spPr>
            <a:xfrm>
              <a:off x="4162223" y="2924774"/>
              <a:ext cx="860942" cy="0"/>
            </a:xfrm>
            <a:prstGeom prst="straightConnector1">
              <a:avLst/>
            </a:prstGeom>
            <a:ln w="381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3114EA20-5672-0067-E50D-2A5C8724E54B}"/>
              </a:ext>
            </a:extLst>
          </p:cNvPr>
          <p:cNvPicPr>
            <a:picLocks noChangeAspect="1"/>
          </p:cNvPicPr>
          <p:nvPr/>
        </p:nvPicPr>
        <p:blipFill>
          <a:blip r:embed="rId14"/>
          <a:stretch>
            <a:fillRect/>
          </a:stretch>
        </p:blipFill>
        <p:spPr>
          <a:xfrm>
            <a:off x="5379788" y="4720899"/>
            <a:ext cx="3883080" cy="1990569"/>
          </a:xfrm>
          <a:prstGeom prst="rect">
            <a:avLst/>
          </a:prstGeom>
          <a:ln>
            <a:noFill/>
          </a:ln>
          <a:effectLst>
            <a:glow rad="63500">
              <a:schemeClr val="accent2">
                <a:satMod val="175000"/>
                <a:alpha val="40000"/>
              </a:schemeClr>
            </a:glow>
          </a:effectLst>
        </p:spPr>
      </p:pic>
      <p:cxnSp>
        <p:nvCxnSpPr>
          <p:cNvPr id="6" name="Straight Connector 5">
            <a:extLst>
              <a:ext uri="{FF2B5EF4-FFF2-40B4-BE49-F238E27FC236}">
                <a16:creationId xmlns:a16="http://schemas.microsoft.com/office/drawing/2014/main" id="{8AC3B44C-BC2C-8543-DD00-EDAACDCF26D0}"/>
              </a:ext>
            </a:extLst>
          </p:cNvPr>
          <p:cNvCxnSpPr/>
          <p:nvPr/>
        </p:nvCxnSpPr>
        <p:spPr>
          <a:xfrm>
            <a:off x="6210300" y="5096282"/>
            <a:ext cx="27856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18" descr="Avatar">
            <a:extLst>
              <a:ext uri="{FF2B5EF4-FFF2-40B4-BE49-F238E27FC236}">
                <a16:creationId xmlns:a16="http://schemas.microsoft.com/office/drawing/2014/main" id="{621F0CC5-59D6-6F34-245E-E40E5D5C12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15958"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BE20D455-09EB-78D6-BC63-2C19296F10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38805" y="2639882"/>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4584AD1-668B-FBD1-7F78-14DCC06FF345}"/>
              </a:ext>
            </a:extLst>
          </p:cNvPr>
          <p:cNvPicPr>
            <a:picLocks noChangeAspect="1"/>
          </p:cNvPicPr>
          <p:nvPr/>
        </p:nvPicPr>
        <p:blipFill rotWithShape="1">
          <a:blip r:embed="rId17"/>
          <a:srcRect l="33345" t="34770" r="36392" b="42530"/>
          <a:stretch/>
        </p:blipFill>
        <p:spPr>
          <a:xfrm>
            <a:off x="2263160" y="2684026"/>
            <a:ext cx="1474081" cy="1474081"/>
          </a:xfrm>
          <a:prstGeom prst="rect">
            <a:avLst/>
          </a:prstGeom>
        </p:spPr>
      </p:pic>
      <p:grpSp>
        <p:nvGrpSpPr>
          <p:cNvPr id="20" name="Group 19">
            <a:extLst>
              <a:ext uri="{FF2B5EF4-FFF2-40B4-BE49-F238E27FC236}">
                <a16:creationId xmlns:a16="http://schemas.microsoft.com/office/drawing/2014/main" id="{E932A62D-2E7F-0F6A-C5DD-1507EA691EE5}"/>
              </a:ext>
            </a:extLst>
          </p:cNvPr>
          <p:cNvGrpSpPr/>
          <p:nvPr/>
        </p:nvGrpSpPr>
        <p:grpSpPr>
          <a:xfrm rot="19520356">
            <a:off x="3196953" y="1671623"/>
            <a:ext cx="1622740" cy="875747"/>
            <a:chOff x="4138623" y="2482522"/>
            <a:chExt cx="472004" cy="875747"/>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174CD00-C211-EF82-0DFF-E98B082C1105}"/>
                    </a:ext>
                  </a:extLst>
                </p:cNvPr>
                <p:cNvSpPr txBox="1"/>
                <p:nvPr/>
              </p:nvSpPr>
              <p:spPr>
                <a:xfrm>
                  <a:off x="4138623" y="2605195"/>
                  <a:ext cx="472004"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endParaRPr lang="en-US" sz="1400" dirty="0"/>
                </a:p>
              </p:txBody>
            </p:sp>
          </mc:Choice>
          <mc:Fallback xmlns="">
            <p:sp>
              <p:nvSpPr>
                <p:cNvPr id="21" name="TextBox 20">
                  <a:extLst>
                    <a:ext uri="{FF2B5EF4-FFF2-40B4-BE49-F238E27FC236}">
                      <a16:creationId xmlns:a16="http://schemas.microsoft.com/office/drawing/2014/main" id="{E174CD00-C211-EF82-0DFF-E98B082C1105}"/>
                    </a:ext>
                  </a:extLst>
                </p:cNvPr>
                <p:cNvSpPr txBox="1">
                  <a:spLocks noRot="1" noChangeAspect="1" noMove="1" noResize="1" noEditPoints="1" noAdjustHandles="1" noChangeArrowheads="1" noChangeShapeType="1" noTextEdit="1"/>
                </p:cNvSpPr>
                <p:nvPr/>
              </p:nvSpPr>
              <p:spPr>
                <a:xfrm>
                  <a:off x="4138623" y="2605195"/>
                  <a:ext cx="472004" cy="307777"/>
                </a:xfrm>
                <a:prstGeom prst="rect">
                  <a:avLst/>
                </a:prstGeom>
                <a:blipFill>
                  <a:blip r:embed="rId18"/>
                  <a:stretch>
                    <a:fillRect/>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A80FA38D-DF69-5F1B-8F60-89117AB67184}"/>
                </a:ext>
              </a:extLst>
            </p:cNvPr>
            <p:cNvCxnSpPr>
              <a:cxnSpLocks/>
            </p:cNvCxnSpPr>
            <p:nvPr/>
          </p:nvCxnSpPr>
          <p:spPr>
            <a:xfrm rot="2079644" flipV="1">
              <a:off x="4202846" y="2482522"/>
              <a:ext cx="368412" cy="875747"/>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8F27F5C-65F4-455D-DEF7-7BE22CE868B0}"/>
              </a:ext>
            </a:extLst>
          </p:cNvPr>
          <p:cNvGrpSpPr/>
          <p:nvPr/>
        </p:nvGrpSpPr>
        <p:grpSpPr>
          <a:xfrm rot="1800000">
            <a:off x="6492911" y="1635502"/>
            <a:ext cx="1462059" cy="767604"/>
            <a:chOff x="4136973" y="2536364"/>
            <a:chExt cx="425267" cy="767604"/>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E2BB493-07D3-C9C4-E5DC-D27A665CE594}"/>
                    </a:ext>
                  </a:extLst>
                </p:cNvPr>
                <p:cNvSpPr txBox="1"/>
                <p:nvPr/>
              </p:nvSpPr>
              <p:spPr>
                <a:xfrm>
                  <a:off x="4136973" y="2623979"/>
                  <a:ext cx="425267" cy="307777"/>
                </a:xfrm>
                <a:prstGeom prst="rect">
                  <a:avLst/>
                </a:prstGeom>
                <a:noFill/>
              </p:spPr>
              <p:txBody>
                <a:bodyPr wrap="square">
                  <a:spAutoFit/>
                </a:bodyPr>
                <a:lstStyle/>
                <a:p>
                  <a:pPr algn="ctr"/>
                  <a:r>
                    <a:rPr lang="en-US" sz="1400" b="0" dirty="0"/>
                    <a:t>passcode </a:t>
                  </a:r>
                  <a14:m>
                    <m:oMath xmlns:m="http://schemas.openxmlformats.org/officeDocument/2006/math">
                      <m:r>
                        <a:rPr lang="en-US" sz="1400" b="0" i="1" smtClean="0">
                          <a:latin typeface="Cambria Math" panose="02040503050406030204" pitchFamily="18" charset="0"/>
                        </a:rPr>
                        <m:t>𝑝𝑐</m:t>
                      </m:r>
                    </m:oMath>
                  </a14:m>
                  <a:r>
                    <a:rPr lang="en-US" sz="1400" dirty="0"/>
                    <a:t>’</a:t>
                  </a:r>
                </a:p>
              </p:txBody>
            </p:sp>
          </mc:Choice>
          <mc:Fallback xmlns="">
            <p:sp>
              <p:nvSpPr>
                <p:cNvPr id="24" name="TextBox 23">
                  <a:extLst>
                    <a:ext uri="{FF2B5EF4-FFF2-40B4-BE49-F238E27FC236}">
                      <a16:creationId xmlns:a16="http://schemas.microsoft.com/office/drawing/2014/main" id="{9E2BB493-07D3-C9C4-E5DC-D27A665CE594}"/>
                    </a:ext>
                  </a:extLst>
                </p:cNvPr>
                <p:cNvSpPr txBox="1">
                  <a:spLocks noRot="1" noChangeAspect="1" noMove="1" noResize="1" noEditPoints="1" noAdjustHandles="1" noChangeArrowheads="1" noChangeShapeType="1" noTextEdit="1"/>
                </p:cNvSpPr>
                <p:nvPr/>
              </p:nvSpPr>
              <p:spPr>
                <a:xfrm>
                  <a:off x="4136973" y="2623979"/>
                  <a:ext cx="425267" cy="307777"/>
                </a:xfrm>
                <a:prstGeom prst="rect">
                  <a:avLst/>
                </a:prstGeom>
                <a:blipFill>
                  <a:blip r:embed="rId19"/>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BECE5CB5-C7FD-4ADF-D330-94F4202CCBA5}"/>
                </a:ext>
              </a:extLst>
            </p:cNvPr>
            <p:cNvCxnSpPr>
              <a:cxnSpLocks/>
            </p:cNvCxnSpPr>
            <p:nvPr/>
          </p:nvCxnSpPr>
          <p:spPr>
            <a:xfrm rot="19800000">
              <a:off x="4156769" y="2536364"/>
              <a:ext cx="386718" cy="767604"/>
            </a:xfrm>
            <a:prstGeom prst="straightConnector1">
              <a:avLst/>
            </a:prstGeom>
            <a:ln w="127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61" name="Audio 60">
            <a:extLst>
              <a:ext uri="{FF2B5EF4-FFF2-40B4-BE49-F238E27FC236}">
                <a16:creationId xmlns:a16="http://schemas.microsoft.com/office/drawing/2014/main" id="{DF8EB89E-48A3-EB7B-26BC-D9630E1A4A58}"/>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76827363"/>
      </p:ext>
    </p:extLst>
  </p:cSld>
  <p:clrMapOvr>
    <a:masterClrMapping/>
  </p:clrMapOvr>
  <mc:AlternateContent xmlns:mc="http://schemas.openxmlformats.org/markup-compatibility/2006" xmlns:p14="http://schemas.microsoft.com/office/powerpoint/2010/main">
    <mc:Choice Requires="p14">
      <p:transition spd="slow" p14:dur="2000" advTm="17610"/>
    </mc:Choice>
    <mc:Fallback xmlns="">
      <p:transition spd="slow" advTm="1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theme/theme1.xml><?xml version="1.0" encoding="utf-8"?>
<a:theme xmlns:a="http://schemas.openxmlformats.org/drawingml/2006/main" name="2_Master - light">
  <a:themeElements>
    <a:clrScheme name="CISPA Colors">
      <a:dk1>
        <a:srgbClr val="2B2B2B"/>
      </a:dk1>
      <a:lt1>
        <a:srgbClr val="FFFFFE"/>
      </a:lt1>
      <a:dk2>
        <a:srgbClr val="99D7E7"/>
      </a:dk2>
      <a:lt2>
        <a:srgbClr val="D5ECF6"/>
      </a:lt2>
      <a:accent1>
        <a:srgbClr val="002864"/>
      </a:accent1>
      <a:accent2>
        <a:srgbClr val="018DCA"/>
      </a:accent2>
      <a:accent3>
        <a:srgbClr val="EB3300"/>
      </a:accent3>
      <a:accent4>
        <a:srgbClr val="008040"/>
      </a:accent4>
      <a:accent5>
        <a:srgbClr val="FFC600"/>
      </a:accent5>
      <a:accent6>
        <a:srgbClr val="FF7F32"/>
      </a:accent6>
      <a:hlink>
        <a:srgbClr val="009CC4"/>
      </a:hlink>
      <a:folHlink>
        <a:srgbClr val="009C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b="0" i="0" dirty="0" err="1" smtClean="0">
            <a:solidFill>
              <a:schemeClr val="tx1"/>
            </a:solidFill>
            <a:latin typeface="Montserrat"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b="0" i="0" dirty="0" err="1" smtClean="0">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Master - dark">
  <a:themeElements>
    <a:clrScheme name="CISPA Colors">
      <a:dk1>
        <a:srgbClr val="2B2B2B"/>
      </a:dk1>
      <a:lt1>
        <a:srgbClr val="FFFFFF"/>
      </a:lt1>
      <a:dk2>
        <a:srgbClr val="99D7E7"/>
      </a:dk2>
      <a:lt2>
        <a:srgbClr val="D5ECF6"/>
      </a:lt2>
      <a:accent1>
        <a:srgbClr val="002864"/>
      </a:accent1>
      <a:accent2>
        <a:srgbClr val="018DCA"/>
      </a:accent2>
      <a:accent3>
        <a:srgbClr val="EB3300"/>
      </a:accent3>
      <a:accent4>
        <a:srgbClr val="008040"/>
      </a:accent4>
      <a:accent5>
        <a:srgbClr val="FFC600"/>
      </a:accent5>
      <a:accent6>
        <a:srgbClr val="FF7F32"/>
      </a:accent6>
      <a:hlink>
        <a:srgbClr val="009CC4"/>
      </a:hlink>
      <a:folHlink>
        <a:srgbClr val="009C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b="0" i="0" dirty="0" err="1" smtClean="0">
            <a:solidFill>
              <a:schemeClr val="tx1"/>
            </a:solidFill>
            <a:latin typeface="Montserrat"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b="0" i="0" dirty="0" err="1" smtClean="0">
            <a:solidFill>
              <a:schemeClr val="bg1"/>
            </a:solidFill>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51344</TotalTime>
  <Words>13021</Words>
  <Application>Microsoft Macintosh PowerPoint</Application>
  <PresentationFormat>Widescreen</PresentationFormat>
  <Paragraphs>2345</Paragraphs>
  <Slides>85</Slides>
  <Notes>85</Notes>
  <HiddenSlides>35</HiddenSlides>
  <MMClips>49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Montserrat</vt:lpstr>
      <vt:lpstr>Cambria Math</vt:lpstr>
      <vt:lpstr>Wingdings</vt:lpstr>
      <vt:lpstr>Montserrat Medium</vt:lpstr>
      <vt:lpstr>Montserrat ExtraBold</vt:lpstr>
      <vt:lpstr>Symbol</vt:lpstr>
      <vt:lpstr>Arial</vt:lpstr>
      <vt:lpstr>2_Master - light</vt:lpstr>
      <vt:lpstr>3_Master - dark</vt:lpstr>
      <vt:lpstr>Reclaiming our passwords: Protecting End-to-End Encryption from a Malicious Zoom Server</vt:lpstr>
      <vt:lpstr>Video Conferencing Apps Are Popular</vt:lpstr>
      <vt:lpstr>The Most Popular Video Conferencing App: Zoom</vt:lpstr>
      <vt:lpstr>How People Meet in Zoom</vt:lpstr>
      <vt:lpstr>How People Meet in Zoom</vt:lpstr>
      <vt:lpstr>How People Meet in Zoom</vt:lpstr>
      <vt:lpstr>How People Meet in Zoom</vt:lpstr>
      <vt:lpstr>How People Meet in Zoom</vt:lpstr>
      <vt:lpstr>How People Meet in Zoom</vt:lpstr>
      <vt:lpstr>How People Meet in Zoom</vt:lpstr>
      <vt:lpstr>How People Meet in Zoom</vt:lpstr>
      <vt:lpstr>Zoom Supports Two Encryptions</vt:lpstr>
      <vt:lpstr>Zoom Supports Two Encryptions</vt:lpstr>
      <vt:lpstr>Zoom Supports Two Encryptions</vt:lpstr>
      <vt:lpstr>Zoom Supports Two Encryptions</vt:lpstr>
      <vt:lpstr>Related Works</vt:lpstr>
      <vt:lpstr>Related Works</vt:lpstr>
      <vt:lpstr>Related Works</vt:lpstr>
      <vt:lpstr>Related Works</vt:lpstr>
      <vt:lpstr>Related Works</vt:lpstr>
      <vt:lpstr>Related Works</vt:lpstr>
      <vt:lpstr>Related Works</vt:lpstr>
      <vt:lpstr>Main Contribution and Outline</vt:lpstr>
      <vt:lpstr>Main Contribution and Outline</vt:lpstr>
      <vt:lpstr>Q1. What does Zoom E2EE look like?</vt:lpstr>
      <vt:lpstr>Q1. What does Zoom E2EE look like?</vt:lpstr>
      <vt:lpstr>Q1. What does Zoom E2EE look like?</vt:lpstr>
      <vt:lpstr>Q1. What does Zoom E2EE look like?</vt:lpstr>
      <vt:lpstr>Q1. What does Zoom E2EE look like?</vt:lpstr>
      <vt:lpstr>Q1. What does Zoom E2EE look like?</vt:lpstr>
      <vt:lpstr>Q2. Is Zoom E2EE as secure as claimed?</vt:lpstr>
      <vt:lpstr>Q2. Is Zoom E2EE as secure as claimed? Yes, for PKI-security!</vt:lpstr>
      <vt:lpstr>Q2. Is Zoom E2EE as secure as claimed? Yes, for PKI-security!</vt:lpstr>
      <vt:lpstr>NO End-to-End Security If Zoom Server is Malicious</vt:lpstr>
      <vt:lpstr>Our Solution: Password-Protected (PP) Transformation</vt:lpstr>
      <vt:lpstr>Our Solution: Password-Protected (PP) Transformation</vt:lpstr>
      <vt:lpstr>Our Solution: Password-Protected (PP) Transformation</vt:lpstr>
      <vt:lpstr>Q3. How does our solution reuse passcodes?</vt:lpstr>
      <vt:lpstr>Q3. How does our solution reuse passcodes?</vt:lpstr>
      <vt:lpstr>Q3. How does our solution reuse passcodes?</vt:lpstr>
      <vt:lpstr>Q3. How does our solution reuse passcodes?</vt:lpstr>
      <vt:lpstr>Q4. How is our solution provably secure against (fully) malicious servers?</vt:lpstr>
      <vt:lpstr>Security Intuition: k_A and k_B are random</vt:lpstr>
      <vt:lpstr>Security Intuition: Leader leaks no Information</vt:lpstr>
      <vt:lpstr>Security Intuition: Participant leaks no Information </vt:lpstr>
      <vt:lpstr>Security Intuition: Participant leaks no Information </vt:lpstr>
      <vt:lpstr>Apply PP Transformation to Zoom: Obtain ZoomPAKE</vt:lpstr>
      <vt:lpstr>References</vt:lpstr>
      <vt:lpstr>PowerPoint Presentation</vt:lpstr>
      <vt:lpstr>PowerPoint Presentation</vt:lpstr>
      <vt:lpstr>PowerPoint Presentation</vt:lpstr>
      <vt:lpstr>PowerPoint Presentation</vt:lpstr>
      <vt:lpstr>Zoom End-to-End Encryption Workflow</vt:lpstr>
      <vt:lpstr>Our Solution: Password-Protected (PP) Transformation</vt:lpstr>
      <vt:lpstr>Our Solution: Password-Protected (PP) Transformation</vt:lpstr>
      <vt:lpstr>Our Solution: Password-Protected (PP) Transformation</vt:lpstr>
      <vt:lpstr>Our Solution: Password-Protected (PP) Transformation</vt:lpstr>
      <vt:lpstr>Our Solution: Password-Protected (PP) Transformation</vt:lpstr>
      <vt:lpstr>ZoomPAKE: Applying PP Transformation to Zoom</vt:lpstr>
      <vt:lpstr>ZoomPAKE reuses Password in Zoom</vt:lpstr>
      <vt:lpstr>Covid-19 Pandemic Has Changed Our Lives</vt:lpstr>
      <vt:lpstr>Related Works</vt:lpstr>
      <vt:lpstr>Related Works</vt:lpstr>
      <vt:lpstr>Related Works</vt:lpstr>
      <vt:lpstr>Q1. What does Zoom E2EE look like?</vt:lpstr>
      <vt:lpstr>Apply PP Transformation to Zoom: Remove Passcode</vt:lpstr>
      <vt:lpstr>Comparison with Concurrent Work [DJKM23]</vt:lpstr>
      <vt:lpstr>Comparison with Concurrent Work [DJKM23]</vt:lpstr>
      <vt:lpstr>Summary: ZoomPAKE Reuses Password in a Better Way!</vt:lpstr>
      <vt:lpstr>Summary: ZoomPAKE Reuses Password in a Better Way!</vt:lpstr>
      <vt:lpstr>Q3. How does our solution reuse passcodes?</vt:lpstr>
      <vt:lpstr>Q3. How does our solution reuse passcodes?</vt:lpstr>
      <vt:lpstr>Q3. How does our solution reuse passcodes?</vt:lpstr>
      <vt:lpstr>Q3. How does our solution reuse passcodes?</vt:lpstr>
      <vt:lpstr>Q4. How is our solution provably secure against (fully) malicious servers?</vt:lpstr>
      <vt:lpstr>Security Intuition: k_A and k_B are random</vt:lpstr>
      <vt:lpstr>Security Intuition: Leader leaks no Information</vt:lpstr>
      <vt:lpstr>Security Intuition: Participant leaks no Information </vt:lpstr>
      <vt:lpstr>Security Intuition: Participant leaks no Information </vt:lpstr>
      <vt:lpstr>Related Works</vt:lpstr>
      <vt:lpstr>Related Works</vt:lpstr>
      <vt:lpstr>Related Works</vt:lpstr>
      <vt:lpstr>Related Works</vt:lpstr>
      <vt:lpstr>Related Works</vt:lpstr>
      <vt:lpstr>Related Works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CISPA Presentation</dc:title>
  <dc:subject/>
  <dc:creator>CISPA</dc:creator>
  <cp:keywords/>
  <dc:description/>
  <cp:lastModifiedBy>Mang Zhao</cp:lastModifiedBy>
  <cp:revision>702</cp:revision>
  <cp:lastPrinted>2023-01-09T15:39:00Z</cp:lastPrinted>
  <dcterms:created xsi:type="dcterms:W3CDTF">2022-01-04T09:49:29Z</dcterms:created>
  <dcterms:modified xsi:type="dcterms:W3CDTF">2024-03-25T10:29:28Z</dcterms:modified>
  <cp:category/>
</cp:coreProperties>
</file>