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izjfyQqALB9xa91iF4I+XfP88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8"/>
          <p:cNvSpPr/>
          <p:nvPr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8"/>
          <p:cNvSpPr/>
          <p:nvPr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360000"/>
            <a:ext cx="2018135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8"/>
          <p:cNvSpPr txBox="1"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8"/>
          <p:cNvSpPr>
            <a:spLocks noGrp="1"/>
          </p:cNvSpPr>
          <p:nvPr>
            <p:ph type="pic" idx="2"/>
          </p:nvPr>
        </p:nvSpPr>
        <p:spPr>
          <a:xfrm>
            <a:off x="7248525" y="1654175"/>
            <a:ext cx="4368673" cy="4468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8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360000"/>
            <a:ext cx="201813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791" y="1350253"/>
            <a:ext cx="4648209" cy="550774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8"/>
          <p:cNvSpPr txBox="1"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>
  <p:cSld name="Sectiekop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9"/>
          <p:cNvSpPr txBox="1">
            <a:spLocks noGrp="1"/>
          </p:cNvSpPr>
          <p:nvPr>
            <p:ph type="dt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ft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sldNum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3791" y="675126"/>
            <a:ext cx="4648209" cy="550774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8DB0"/>
              </a:buClr>
              <a:buSzPts val="4000"/>
              <a:buFont typeface="Arial"/>
              <a:buNone/>
              <a:defRPr sz="4000">
                <a:solidFill>
                  <a:srgbClr val="1D8DB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E77"/>
              </a:buClr>
              <a:buSzPts val="2400"/>
              <a:buNone/>
              <a:defRPr sz="2400">
                <a:solidFill>
                  <a:srgbClr val="005E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Wit">
  <p:cSld name="SectiekopWi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>
            <a:spLocks noGrp="1"/>
          </p:cNvSpPr>
          <p:nvPr>
            <p:ph type="dt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0"/>
          <p:cNvSpPr txBox="1">
            <a:spLocks noGrp="1"/>
          </p:cNvSpPr>
          <p:nvPr>
            <p:ph type="ft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sldNum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3791" y="675126"/>
            <a:ext cx="4648209" cy="550774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0"/>
          <p:cNvSpPr txBox="1"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4D5D"/>
              </a:buClr>
              <a:buSzPts val="2400"/>
              <a:buNone/>
              <a:defRPr sz="2400">
                <a:solidFill>
                  <a:srgbClr val="2F4D5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/>
          <p:nvPr/>
        </p:nvSpPr>
        <p:spPr>
          <a:xfrm>
            <a:off x="-3400" y="6210000"/>
            <a:ext cx="6096000" cy="648000"/>
          </a:xfrm>
          <a:prstGeom prst="rect">
            <a:avLst/>
          </a:prstGeom>
          <a:solidFill>
            <a:srgbClr val="FFD208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9"/>
          <p:cNvSpPr txBox="1">
            <a:spLocks noGrp="1"/>
          </p:cNvSpPr>
          <p:nvPr>
            <p:ph type="body" idx="1"/>
          </p:nvPr>
        </p:nvSpPr>
        <p:spPr>
          <a:xfrm>
            <a:off x="593799" y="1359036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dt" idx="10"/>
          </p:nvPr>
        </p:nvSpPr>
        <p:spPr>
          <a:xfrm>
            <a:off x="53726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F4D5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ldNum" idx="12"/>
          </p:nvPr>
        </p:nvSpPr>
        <p:spPr>
          <a:xfrm>
            <a:off x="14268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2F4D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2F4D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2F4D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2F4D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2F4D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2F4D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2F4D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2F4D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2F4D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10000"/>
            <a:ext cx="64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9"/>
          <p:cNvSpPr txBox="1"/>
          <p:nvPr/>
        </p:nvSpPr>
        <p:spPr>
          <a:xfrm>
            <a:off x="758122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D5D"/>
                </a:solidFill>
                <a:latin typeface="Arial"/>
                <a:ea typeface="Arial"/>
                <a:cs typeface="Arial"/>
                <a:sym typeface="Arial"/>
              </a:rPr>
              <a:t>Zama</a:t>
            </a:r>
            <a:r>
              <a:rPr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>
  <p:cSld name="Sectiekop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0"/>
          <p:cNvSpPr txBox="1"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dt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ft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30"/>
          <p:cNvSpPr>
            <a:spLocks noGrp="1"/>
          </p:cNvSpPr>
          <p:nvPr>
            <p:ph type="pic" idx="2"/>
          </p:nvPr>
        </p:nvSpPr>
        <p:spPr>
          <a:xfrm>
            <a:off x="7248525" y="584201"/>
            <a:ext cx="4368673" cy="23760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0"/>
          <p:cNvSpPr>
            <a:spLocks noGrp="1"/>
          </p:cNvSpPr>
          <p:nvPr>
            <p:ph type="pic" idx="3"/>
          </p:nvPr>
        </p:nvSpPr>
        <p:spPr>
          <a:xfrm>
            <a:off x="7248262" y="3248513"/>
            <a:ext cx="4368673" cy="237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Wit">
  <p:cSld name="SectiekopWi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31"/>
          <p:cNvSpPr>
            <a:spLocks noGrp="1"/>
          </p:cNvSpPr>
          <p:nvPr>
            <p:ph type="pic" idx="2"/>
          </p:nvPr>
        </p:nvSpPr>
        <p:spPr>
          <a:xfrm>
            <a:off x="7248525" y="584201"/>
            <a:ext cx="4368673" cy="50403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>
  <p:cSld name="Twee objecte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2"/>
          </p:nvPr>
        </p:nvSpPr>
        <p:spPr>
          <a:xfrm>
            <a:off x="6217200" y="1656000"/>
            <a:ext cx="54000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>
  <p:cSld name="Vergelijking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2"/>
          </p:nvPr>
        </p:nvSpPr>
        <p:spPr>
          <a:xfrm>
            <a:off x="576000" y="2276271"/>
            <a:ext cx="5421575" cy="383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3"/>
          </p:nvPr>
        </p:nvSpPr>
        <p:spPr>
          <a:xfrm>
            <a:off x="6172200" y="1656000"/>
            <a:ext cx="5445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4"/>
          </p:nvPr>
        </p:nvSpPr>
        <p:spPr>
          <a:xfrm>
            <a:off x="6172200" y="2276271"/>
            <a:ext cx="5445000" cy="383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>
  <p:cSld name="Alleen titel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Slot">
  <p:cSld name="SectiekopSlo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/>
          <p:nvPr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6"/>
          <p:cNvSpPr txBox="1"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41200" y="6353999"/>
            <a:ext cx="1008305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3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1200" y="6353999"/>
            <a:ext cx="1008305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7"/>
          <p:cNvSpPr txBox="1"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dt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ft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sldNum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2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3.png"/><Relationship Id="rId5" Type="http://schemas.openxmlformats.org/officeDocument/2006/relationships/image" Target="../media/image14.jpg"/><Relationship Id="rId15" Type="http://schemas.openxmlformats.org/officeDocument/2006/relationships/image" Target="../media/image11.png"/><Relationship Id="rId10" Type="http://schemas.openxmlformats.org/officeDocument/2006/relationships/image" Target="../media/image22.jpg"/><Relationship Id="rId4" Type="http://schemas.openxmlformats.org/officeDocument/2006/relationships/image" Target="../media/image13.jpg"/><Relationship Id="rId9" Type="http://schemas.openxmlformats.org/officeDocument/2006/relationships/image" Target="../media/image21.jpg"/><Relationship Id="rId1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11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26.gif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11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26.gif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11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26.gif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11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26.gif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6.jpg"/><Relationship Id="rId4" Type="http://schemas.openxmlformats.org/officeDocument/2006/relationships/image" Target="../media/image13.jp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3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26.gif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3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26.gif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3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26.gif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3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26.gif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3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26.gif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ama-ai/fhevm/blob/main/fhevm-whitepaper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/>
          <p:nvPr/>
        </p:nvSpPr>
        <p:spPr>
          <a:xfrm>
            <a:off x="5715000" y="664771"/>
            <a:ext cx="6477000" cy="4423696"/>
          </a:xfrm>
          <a:prstGeom prst="rect">
            <a:avLst/>
          </a:prstGeom>
          <a:solidFill>
            <a:srgbClr val="FFD208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375788" y="201387"/>
            <a:ext cx="6096600" cy="4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500" b="1" dirty="0"/>
              <a:t>Advanced FHE Protocols for the Blockchain</a:t>
            </a:r>
            <a:endParaRPr sz="41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xfrm>
            <a:off x="348295" y="5196894"/>
            <a:ext cx="108069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None/>
            </a:pPr>
            <a:r>
              <a:rPr lang="en-GB" sz="3200" b="1" dirty="0">
                <a:solidFill>
                  <a:srgbClr val="000000"/>
                </a:solidFill>
              </a:rPr>
              <a:t>Nigel Smart</a:t>
            </a:r>
            <a:endParaRPr sz="3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536"/>
              <a:buNone/>
            </a:pPr>
            <a:endParaRPr sz="2077" b="1" dirty="0">
              <a:solidFill>
                <a:srgbClr val="000000"/>
              </a:solidFill>
            </a:endParaRPr>
          </a:p>
          <a:p>
            <a:pPr marL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rPr lang="en-GB" sz="1900" dirty="0">
                <a:solidFill>
                  <a:srgbClr val="000000"/>
                </a:solidFill>
              </a:rPr>
              <a:t>Professor : COSIC, KU Leuven</a:t>
            </a:r>
            <a:endParaRPr sz="1900" dirty="0">
              <a:solidFill>
                <a:srgbClr val="000000"/>
              </a:solidFill>
            </a:endParaRPr>
          </a:p>
          <a:p>
            <a:pPr marL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rPr lang="en-GB" sz="1900" dirty="0">
                <a:solidFill>
                  <a:srgbClr val="000000"/>
                </a:solidFill>
              </a:rPr>
              <a:t>Chief Academic Officer: Zama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675" y="1459913"/>
            <a:ext cx="3941675" cy="2833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" name="Google Shape;119;p1"/>
          <p:cNvSpPr txBox="1"/>
          <p:nvPr/>
        </p:nvSpPr>
        <p:spPr>
          <a:xfrm>
            <a:off x="285442" y="3217739"/>
            <a:ext cx="597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RWC, Toronto, 2024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6096000" y="5252795"/>
            <a:ext cx="175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50" dirty="0"/>
              <a:t>@SmartCryptology</a:t>
            </a:r>
            <a:endParaRPr sz="1150" dirty="0"/>
          </a:p>
        </p:txBody>
      </p:sp>
      <p:sp>
        <p:nvSpPr>
          <p:cNvPr id="121" name="Google Shape;121;p1"/>
          <p:cNvSpPr txBox="1"/>
          <p:nvPr/>
        </p:nvSpPr>
        <p:spPr>
          <a:xfrm>
            <a:off x="6096000" y="5723022"/>
            <a:ext cx="30000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50" dirty="0"/>
              <a:t>@SmartCryptology.bsky.social</a:t>
            </a:r>
            <a:endParaRPr sz="1150" dirty="0"/>
          </a:p>
        </p:txBody>
      </p:sp>
      <p:pic>
        <p:nvPicPr>
          <p:cNvPr id="122" name="Google Shape;12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0567" y="5476035"/>
            <a:ext cx="193027" cy="1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8163" y="5895403"/>
            <a:ext cx="297837" cy="29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/>
          <p:nvPr/>
        </p:nvSpPr>
        <p:spPr>
          <a:xfrm>
            <a:off x="11121875" y="414750"/>
            <a:ext cx="760200" cy="7752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37993" y="337931"/>
            <a:ext cx="742069" cy="74206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2A797A-A4A8-631C-E832-AEC78C193809}"/>
              </a:ext>
            </a:extLst>
          </p:cNvPr>
          <p:cNvSpPr txBox="1"/>
          <p:nvPr/>
        </p:nvSpPr>
        <p:spPr>
          <a:xfrm>
            <a:off x="348295" y="3857087"/>
            <a:ext cx="2925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Authors:</a:t>
            </a:r>
          </a:p>
          <a:p>
            <a:r>
              <a:rPr lang="en-GB" dirty="0">
                <a:solidFill>
                  <a:schemeClr val="bg1"/>
                </a:solidFill>
              </a:rPr>
              <a:t>M. Dahl, C. </a:t>
            </a:r>
            <a:r>
              <a:rPr lang="en-GB" dirty="0" err="1">
                <a:solidFill>
                  <a:schemeClr val="bg1"/>
                </a:solidFill>
              </a:rPr>
              <a:t>Danjou</a:t>
            </a:r>
            <a:r>
              <a:rPr lang="en-GB" dirty="0">
                <a:solidFill>
                  <a:schemeClr val="bg1"/>
                </a:solidFill>
              </a:rPr>
              <a:t>, D. </a:t>
            </a:r>
            <a:r>
              <a:rPr lang="en-GB" dirty="0" err="1">
                <a:solidFill>
                  <a:schemeClr val="bg1"/>
                </a:solidFill>
              </a:rPr>
              <a:t>Demmler</a:t>
            </a:r>
            <a:r>
              <a:rPr lang="en-GB" dirty="0">
                <a:solidFill>
                  <a:schemeClr val="bg1"/>
                </a:solidFill>
              </a:rPr>
              <a:t>, P. Ivanov, M. Joye, B. </a:t>
            </a:r>
            <a:r>
              <a:rPr lang="en-GB" dirty="0" err="1">
                <a:solidFill>
                  <a:schemeClr val="bg1"/>
                </a:solidFill>
              </a:rPr>
              <a:t>Libert</a:t>
            </a:r>
            <a:r>
              <a:rPr lang="en-GB" dirty="0">
                <a:solidFill>
                  <a:schemeClr val="bg1"/>
                </a:solidFill>
              </a:rPr>
              <a:t>, D. </a:t>
            </a:r>
            <a:r>
              <a:rPr lang="en-GB" dirty="0" err="1">
                <a:solidFill>
                  <a:schemeClr val="bg1"/>
                </a:solidFill>
              </a:rPr>
              <a:t>Rotaru</a:t>
            </a:r>
            <a:r>
              <a:rPr lang="en-GB" dirty="0">
                <a:solidFill>
                  <a:schemeClr val="bg1"/>
                </a:solidFill>
              </a:rPr>
              <a:t>, N. Smart, L. Thibault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pic>
        <p:nvPicPr>
          <p:cNvPr id="370" name="Google Shape;3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62" y="378154"/>
            <a:ext cx="1295442" cy="7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0"/>
          <p:cNvPicPr preferRelativeResize="0"/>
          <p:nvPr/>
        </p:nvPicPr>
        <p:blipFill rotWithShape="1">
          <a:blip r:embed="rId4">
            <a:alphaModFix/>
          </a:blip>
          <a:srcRect l="14846" r="14942"/>
          <a:stretch/>
        </p:blipFill>
        <p:spPr>
          <a:xfrm>
            <a:off x="445563" y="1304624"/>
            <a:ext cx="1295442" cy="103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"/>
          <p:cNvPicPr preferRelativeResize="0"/>
          <p:nvPr/>
        </p:nvPicPr>
        <p:blipFill rotWithShape="1">
          <a:blip r:embed="rId5">
            <a:alphaModFix/>
          </a:blip>
          <a:srcRect b="26317"/>
          <a:stretch/>
        </p:blipFill>
        <p:spPr>
          <a:xfrm>
            <a:off x="445562" y="2524060"/>
            <a:ext cx="1295442" cy="9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0"/>
          <p:cNvPicPr preferRelativeResize="0"/>
          <p:nvPr/>
        </p:nvPicPr>
        <p:blipFill rotWithShape="1">
          <a:blip r:embed="rId6">
            <a:alphaModFix/>
          </a:blip>
          <a:srcRect l="15650" t="11078" r="13542" b="12703"/>
          <a:stretch/>
        </p:blipFill>
        <p:spPr>
          <a:xfrm>
            <a:off x="445562" y="3664134"/>
            <a:ext cx="1295442" cy="9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3020" y="4848693"/>
            <a:ext cx="970670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5255" y="4848693"/>
            <a:ext cx="1072661" cy="12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37031" y="4851157"/>
            <a:ext cx="1005254" cy="123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91400" y="4855363"/>
            <a:ext cx="970670" cy="122951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0"/>
          <p:cNvSpPr txBox="1"/>
          <p:nvPr/>
        </p:nvSpPr>
        <p:spPr>
          <a:xfrm>
            <a:off x="1885829" y="2294909"/>
            <a:ext cx="1696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FF0000"/>
                </a:solidFill>
              </a:rPr>
              <a:t>USERS</a:t>
            </a:r>
            <a:endParaRPr sz="2500" b="1"/>
          </a:p>
        </p:txBody>
      </p:sp>
      <p:sp>
        <p:nvSpPr>
          <p:cNvPr id="379" name="Google Shape;379;p10"/>
          <p:cNvSpPr txBox="1"/>
          <p:nvPr/>
        </p:nvSpPr>
        <p:spPr>
          <a:xfrm>
            <a:off x="8302876" y="2286438"/>
            <a:ext cx="2936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FF0000"/>
                </a:solidFill>
              </a:rPr>
              <a:t>VALIDATORS</a:t>
            </a:r>
            <a:endParaRPr sz="2500" b="1"/>
          </a:p>
        </p:txBody>
      </p:sp>
      <p:sp>
        <p:nvSpPr>
          <p:cNvPr id="380" name="Google Shape;380;p10"/>
          <p:cNvSpPr txBox="1"/>
          <p:nvPr/>
        </p:nvSpPr>
        <p:spPr>
          <a:xfrm>
            <a:off x="3270750" y="4143375"/>
            <a:ext cx="7034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FF0000"/>
                </a:solidFill>
              </a:rPr>
              <a:t>THRESHOLD DECRYPTION NODES</a:t>
            </a:r>
            <a:endParaRPr sz="2500" b="1"/>
          </a:p>
        </p:txBody>
      </p:sp>
      <p:pic>
        <p:nvPicPr>
          <p:cNvPr id="381" name="Google Shape;381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34578" y="357327"/>
            <a:ext cx="2322856" cy="220932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0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383" name="Google Shape;383;p10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0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0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386" name="Google Shape;386;p10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10</a:t>
            </a:r>
            <a:endParaRPr sz="1500" b="1"/>
          </a:p>
        </p:txBody>
      </p:sp>
      <p:sp>
        <p:nvSpPr>
          <p:cNvPr id="387" name="Google Shape;387;p10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10</a:t>
            </a:r>
            <a:endParaRPr sz="1500" b="1"/>
          </a:p>
        </p:txBody>
      </p:sp>
      <p:cxnSp>
        <p:nvCxnSpPr>
          <p:cNvPr id="388" name="Google Shape;388;p10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9" name="Google Shape;389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29604" y="342602"/>
            <a:ext cx="919192" cy="13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0"/>
          <p:cNvPicPr preferRelativeResize="0"/>
          <p:nvPr/>
        </p:nvPicPr>
        <p:blipFill rotWithShape="1">
          <a:blip r:embed="rId13">
            <a:alphaModFix/>
          </a:blip>
          <a:srcRect l="9463" r="23512"/>
          <a:stretch/>
        </p:blipFill>
        <p:spPr>
          <a:xfrm>
            <a:off x="10629605" y="1867219"/>
            <a:ext cx="919192" cy="129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629604" y="3302235"/>
            <a:ext cx="930654" cy="121333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0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0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394" name="Google Shape;394;p10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10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6" name="Google Shape;396;p10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7" name="Google Shape;397;p1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1A17ABC-BE6B-7304-AC55-300F5455F81E}"/>
              </a:ext>
            </a:extLst>
          </p:cNvPr>
          <p:cNvSpPr/>
          <p:nvPr/>
        </p:nvSpPr>
        <p:spPr>
          <a:xfrm>
            <a:off x="8826759" y="4648678"/>
            <a:ext cx="2556588" cy="138132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Threshold Decryption Nodes are “Help”-er Nodes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1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pic>
        <p:nvPicPr>
          <p:cNvPr id="403" name="Google Shape;4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62" y="378154"/>
            <a:ext cx="1295442" cy="7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1"/>
          <p:cNvPicPr preferRelativeResize="0"/>
          <p:nvPr/>
        </p:nvPicPr>
        <p:blipFill rotWithShape="1">
          <a:blip r:embed="rId4">
            <a:alphaModFix/>
          </a:blip>
          <a:srcRect l="14846" r="14942"/>
          <a:stretch/>
        </p:blipFill>
        <p:spPr>
          <a:xfrm>
            <a:off x="445563" y="1304624"/>
            <a:ext cx="1295442" cy="103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1"/>
          <p:cNvPicPr preferRelativeResize="0"/>
          <p:nvPr/>
        </p:nvPicPr>
        <p:blipFill rotWithShape="1">
          <a:blip r:embed="rId5">
            <a:alphaModFix/>
          </a:blip>
          <a:srcRect b="26317"/>
          <a:stretch/>
        </p:blipFill>
        <p:spPr>
          <a:xfrm>
            <a:off x="445562" y="2524060"/>
            <a:ext cx="1295442" cy="9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1"/>
          <p:cNvPicPr preferRelativeResize="0"/>
          <p:nvPr/>
        </p:nvPicPr>
        <p:blipFill rotWithShape="1">
          <a:blip r:embed="rId6">
            <a:alphaModFix/>
          </a:blip>
          <a:srcRect l="15650" t="11078" r="13542" b="12703"/>
          <a:stretch/>
        </p:blipFill>
        <p:spPr>
          <a:xfrm>
            <a:off x="445562" y="3664134"/>
            <a:ext cx="1295442" cy="9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9604" y="342602"/>
            <a:ext cx="919192" cy="13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1"/>
          <p:cNvPicPr preferRelativeResize="0"/>
          <p:nvPr/>
        </p:nvPicPr>
        <p:blipFill rotWithShape="1">
          <a:blip r:embed="rId8">
            <a:alphaModFix/>
          </a:blip>
          <a:srcRect l="9465" r="23511"/>
          <a:stretch/>
        </p:blipFill>
        <p:spPr>
          <a:xfrm>
            <a:off x="10629605" y="1867219"/>
            <a:ext cx="919192" cy="129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9604" y="3302235"/>
            <a:ext cx="930653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23020" y="4848693"/>
            <a:ext cx="970670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15255" y="4848693"/>
            <a:ext cx="1072661" cy="12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37031" y="4851157"/>
            <a:ext cx="1005254" cy="123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1400" y="4855363"/>
            <a:ext cx="970670" cy="122951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1"/>
          <p:cNvSpPr txBox="1"/>
          <p:nvPr/>
        </p:nvSpPr>
        <p:spPr>
          <a:xfrm>
            <a:off x="3623020" y="4062614"/>
            <a:ext cx="4699233" cy="369332"/>
          </a:xfrm>
          <a:prstGeom prst="rect">
            <a:avLst/>
          </a:prstGeom>
          <a:solidFill>
            <a:srgbClr val="9ABBC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</a:rPr>
              <a:t>Threshold Key Generation</a:t>
            </a:r>
            <a:endParaRPr b="1"/>
          </a:p>
        </p:txBody>
      </p:sp>
      <p:sp>
        <p:nvSpPr>
          <p:cNvPr id="415" name="Google Shape;415;p11"/>
          <p:cNvSpPr txBox="1"/>
          <p:nvPr/>
        </p:nvSpPr>
        <p:spPr>
          <a:xfrm>
            <a:off x="3583634" y="4486227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416" name="Google Shape;416;p11"/>
          <p:cNvSpPr txBox="1"/>
          <p:nvPr/>
        </p:nvSpPr>
        <p:spPr>
          <a:xfrm>
            <a:off x="4694575" y="448248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17" name="Google Shape;417;p11"/>
          <p:cNvSpPr txBox="1"/>
          <p:nvPr/>
        </p:nvSpPr>
        <p:spPr>
          <a:xfrm>
            <a:off x="7325637" y="448086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418" name="Google Shape;418;p11"/>
          <p:cNvSpPr txBox="1"/>
          <p:nvPr/>
        </p:nvSpPr>
        <p:spPr>
          <a:xfrm>
            <a:off x="6056615" y="4495946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419" name="Google Shape;419;p11"/>
          <p:cNvSpPr txBox="1"/>
          <p:nvPr/>
        </p:nvSpPr>
        <p:spPr>
          <a:xfrm>
            <a:off x="5887916" y="3242069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20" name="Google Shape;420;p11"/>
          <p:cNvSpPr txBox="1"/>
          <p:nvPr/>
        </p:nvSpPr>
        <p:spPr>
          <a:xfrm>
            <a:off x="9965886" y="3425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21" name="Google Shape;421;p11"/>
          <p:cNvSpPr txBox="1"/>
          <p:nvPr/>
        </p:nvSpPr>
        <p:spPr>
          <a:xfrm>
            <a:off x="1760725" y="342602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22" name="Google Shape;422;p11"/>
          <p:cNvSpPr txBox="1"/>
          <p:nvPr/>
        </p:nvSpPr>
        <p:spPr>
          <a:xfrm>
            <a:off x="1783504" y="1251447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23" name="Google Shape;423;p11"/>
          <p:cNvSpPr txBox="1"/>
          <p:nvPr/>
        </p:nvSpPr>
        <p:spPr>
          <a:xfrm>
            <a:off x="1777290" y="252962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24" name="Google Shape;424;p11"/>
          <p:cNvSpPr txBox="1"/>
          <p:nvPr/>
        </p:nvSpPr>
        <p:spPr>
          <a:xfrm>
            <a:off x="1823746" y="366413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25" name="Google Shape;425;p11"/>
          <p:cNvSpPr/>
          <p:nvPr/>
        </p:nvSpPr>
        <p:spPr>
          <a:xfrm rot="-5400000">
            <a:off x="5195262" y="3123702"/>
            <a:ext cx="1292938" cy="3466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1"/>
          <p:cNvSpPr/>
          <p:nvPr/>
        </p:nvSpPr>
        <p:spPr>
          <a:xfrm rot="10800000">
            <a:off x="2429299" y="1714247"/>
            <a:ext cx="2101893" cy="3466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1"/>
          <p:cNvSpPr/>
          <p:nvPr/>
        </p:nvSpPr>
        <p:spPr>
          <a:xfrm rot="-1327376">
            <a:off x="7432533" y="971067"/>
            <a:ext cx="2471885" cy="3465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1"/>
          <p:cNvSpPr/>
          <p:nvPr/>
        </p:nvSpPr>
        <p:spPr>
          <a:xfrm rot="1604445">
            <a:off x="7391930" y="2729384"/>
            <a:ext cx="2668939" cy="3466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1"/>
          <p:cNvSpPr/>
          <p:nvPr/>
        </p:nvSpPr>
        <p:spPr>
          <a:xfrm rot="720042">
            <a:off x="7533537" y="2007988"/>
            <a:ext cx="2322968" cy="3465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1"/>
          <p:cNvSpPr/>
          <p:nvPr/>
        </p:nvSpPr>
        <p:spPr>
          <a:xfrm rot="10170075">
            <a:off x="2429298" y="2373249"/>
            <a:ext cx="2101893" cy="3466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1"/>
          <p:cNvSpPr/>
          <p:nvPr/>
        </p:nvSpPr>
        <p:spPr>
          <a:xfrm rot="-9127619">
            <a:off x="2584530" y="922820"/>
            <a:ext cx="2101893" cy="3466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1"/>
          <p:cNvSpPr/>
          <p:nvPr/>
        </p:nvSpPr>
        <p:spPr>
          <a:xfrm rot="8872705">
            <a:off x="2584530" y="3078836"/>
            <a:ext cx="2101893" cy="3466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1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434" name="Google Shape;434;p11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1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1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11</a:t>
            </a:r>
            <a:endParaRPr sz="1500" b="1"/>
          </a:p>
        </p:txBody>
      </p:sp>
      <p:sp>
        <p:nvSpPr>
          <p:cNvPr id="438" name="Google Shape;438;p11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11</a:t>
            </a:r>
            <a:endParaRPr sz="1500" b="1"/>
          </a:p>
        </p:txBody>
      </p:sp>
      <p:cxnSp>
        <p:nvCxnSpPr>
          <p:cNvPr id="439" name="Google Shape;439;p11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0" name="Google Shape;440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34578" y="357327"/>
            <a:ext cx="2322856" cy="220932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1"/>
          <p:cNvSpPr txBox="1"/>
          <p:nvPr/>
        </p:nvSpPr>
        <p:spPr>
          <a:xfrm>
            <a:off x="9980198" y="18672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42" name="Google Shape;442;p11"/>
          <p:cNvSpPr txBox="1"/>
          <p:nvPr/>
        </p:nvSpPr>
        <p:spPr>
          <a:xfrm>
            <a:off x="9986461" y="32762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43" name="Google Shape;443;p11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1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445" name="Google Shape;445;p11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11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7" name="Google Shape;447;p11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8" name="Google Shape;448;p1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2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pic>
        <p:nvPicPr>
          <p:cNvPr id="454" name="Google Shape;45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62" y="378154"/>
            <a:ext cx="1295442" cy="7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2"/>
          <p:cNvPicPr preferRelativeResize="0"/>
          <p:nvPr/>
        </p:nvPicPr>
        <p:blipFill rotWithShape="1">
          <a:blip r:embed="rId4">
            <a:alphaModFix/>
          </a:blip>
          <a:srcRect l="14846" r="14942"/>
          <a:stretch/>
        </p:blipFill>
        <p:spPr>
          <a:xfrm>
            <a:off x="445563" y="1304624"/>
            <a:ext cx="1295442" cy="103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2"/>
          <p:cNvPicPr preferRelativeResize="0"/>
          <p:nvPr/>
        </p:nvPicPr>
        <p:blipFill rotWithShape="1">
          <a:blip r:embed="rId5">
            <a:alphaModFix/>
          </a:blip>
          <a:srcRect b="26317"/>
          <a:stretch/>
        </p:blipFill>
        <p:spPr>
          <a:xfrm>
            <a:off x="445562" y="2524060"/>
            <a:ext cx="1295442" cy="9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2"/>
          <p:cNvPicPr preferRelativeResize="0"/>
          <p:nvPr/>
        </p:nvPicPr>
        <p:blipFill rotWithShape="1">
          <a:blip r:embed="rId6">
            <a:alphaModFix/>
          </a:blip>
          <a:srcRect l="15650" t="11078" r="13542" b="12703"/>
          <a:stretch/>
        </p:blipFill>
        <p:spPr>
          <a:xfrm>
            <a:off x="445562" y="3664134"/>
            <a:ext cx="1295442" cy="9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9604" y="342602"/>
            <a:ext cx="919192" cy="13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2"/>
          <p:cNvPicPr preferRelativeResize="0"/>
          <p:nvPr/>
        </p:nvPicPr>
        <p:blipFill rotWithShape="1">
          <a:blip r:embed="rId8">
            <a:alphaModFix/>
          </a:blip>
          <a:srcRect l="9465" r="23511"/>
          <a:stretch/>
        </p:blipFill>
        <p:spPr>
          <a:xfrm>
            <a:off x="10629605" y="1867219"/>
            <a:ext cx="919192" cy="129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9604" y="3302235"/>
            <a:ext cx="930653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23020" y="4848693"/>
            <a:ext cx="970670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15255" y="4848693"/>
            <a:ext cx="1072661" cy="12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37031" y="4851157"/>
            <a:ext cx="1005254" cy="123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1400" y="4855363"/>
            <a:ext cx="970670" cy="122951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12"/>
          <p:cNvSpPr txBox="1"/>
          <p:nvPr/>
        </p:nvSpPr>
        <p:spPr>
          <a:xfrm>
            <a:off x="1760725" y="342602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66" name="Google Shape;466;p12"/>
          <p:cNvSpPr txBox="1"/>
          <p:nvPr/>
        </p:nvSpPr>
        <p:spPr>
          <a:xfrm>
            <a:off x="1783504" y="1251447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67" name="Google Shape;467;p12"/>
          <p:cNvSpPr txBox="1"/>
          <p:nvPr/>
        </p:nvSpPr>
        <p:spPr>
          <a:xfrm>
            <a:off x="1777290" y="252962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68" name="Google Shape;468;p12"/>
          <p:cNvSpPr txBox="1"/>
          <p:nvPr/>
        </p:nvSpPr>
        <p:spPr>
          <a:xfrm>
            <a:off x="1823746" y="366413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69" name="Google Shape;469;p12"/>
          <p:cNvSpPr txBox="1"/>
          <p:nvPr/>
        </p:nvSpPr>
        <p:spPr>
          <a:xfrm>
            <a:off x="2449963" y="397454"/>
            <a:ext cx="212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70" name="Google Shape;470;p12"/>
          <p:cNvSpPr txBox="1"/>
          <p:nvPr/>
        </p:nvSpPr>
        <p:spPr>
          <a:xfrm>
            <a:off x="2478668" y="1469527"/>
            <a:ext cx="212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71" name="Google Shape;471;p12"/>
          <p:cNvSpPr txBox="1"/>
          <p:nvPr/>
        </p:nvSpPr>
        <p:spPr>
          <a:xfrm>
            <a:off x="2470394" y="2579799"/>
            <a:ext cx="21226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72" name="Google Shape;472;p12"/>
          <p:cNvSpPr txBox="1"/>
          <p:nvPr/>
        </p:nvSpPr>
        <p:spPr>
          <a:xfrm>
            <a:off x="2482969" y="3571684"/>
            <a:ext cx="212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73" name="Google Shape;473;p12"/>
          <p:cNvSpPr/>
          <p:nvPr/>
        </p:nvSpPr>
        <p:spPr>
          <a:xfrm>
            <a:off x="2494165" y="1867219"/>
            <a:ext cx="2257710" cy="1612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2"/>
          <p:cNvSpPr/>
          <p:nvPr/>
        </p:nvSpPr>
        <p:spPr>
          <a:xfrm>
            <a:off x="2561718" y="2990542"/>
            <a:ext cx="2257710" cy="1612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2"/>
          <p:cNvSpPr/>
          <p:nvPr/>
        </p:nvSpPr>
        <p:spPr>
          <a:xfrm>
            <a:off x="2533112" y="3969990"/>
            <a:ext cx="2257710" cy="1612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2"/>
          <p:cNvSpPr/>
          <p:nvPr/>
        </p:nvSpPr>
        <p:spPr>
          <a:xfrm>
            <a:off x="2534810" y="793761"/>
            <a:ext cx="2257710" cy="1612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2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478" name="Google Shape;478;p12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2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2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12</a:t>
            </a:r>
            <a:endParaRPr sz="1500" b="1"/>
          </a:p>
        </p:txBody>
      </p:sp>
      <p:sp>
        <p:nvSpPr>
          <p:cNvPr id="482" name="Google Shape;482;p12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12</a:t>
            </a:r>
            <a:endParaRPr sz="1500" b="1"/>
          </a:p>
        </p:txBody>
      </p:sp>
      <p:cxnSp>
        <p:nvCxnSpPr>
          <p:cNvPr id="483" name="Google Shape;483;p12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4" name="Google Shape;484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34578" y="357327"/>
            <a:ext cx="2322856" cy="220932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12"/>
          <p:cNvSpPr txBox="1"/>
          <p:nvPr/>
        </p:nvSpPr>
        <p:spPr>
          <a:xfrm>
            <a:off x="9965886" y="3425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86" name="Google Shape;486;p12"/>
          <p:cNvSpPr txBox="1"/>
          <p:nvPr/>
        </p:nvSpPr>
        <p:spPr>
          <a:xfrm>
            <a:off x="9980198" y="18672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87" name="Google Shape;487;p12"/>
          <p:cNvSpPr txBox="1"/>
          <p:nvPr/>
        </p:nvSpPr>
        <p:spPr>
          <a:xfrm>
            <a:off x="9986461" y="32762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488" name="Google Shape;488;p12"/>
          <p:cNvSpPr txBox="1"/>
          <p:nvPr/>
        </p:nvSpPr>
        <p:spPr>
          <a:xfrm>
            <a:off x="3583634" y="4486227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489" name="Google Shape;489;p12"/>
          <p:cNvSpPr txBox="1"/>
          <p:nvPr/>
        </p:nvSpPr>
        <p:spPr>
          <a:xfrm>
            <a:off x="4694575" y="448248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90" name="Google Shape;490;p12"/>
          <p:cNvSpPr txBox="1"/>
          <p:nvPr/>
        </p:nvSpPr>
        <p:spPr>
          <a:xfrm>
            <a:off x="7325637" y="448086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491" name="Google Shape;491;p12"/>
          <p:cNvSpPr txBox="1"/>
          <p:nvPr/>
        </p:nvSpPr>
        <p:spPr>
          <a:xfrm>
            <a:off x="6056615" y="4495946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492" name="Google Shape;492;p12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2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494" name="Google Shape;494;p12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12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6" name="Google Shape;496;p12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7" name="Google Shape;497;p1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3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pic>
        <p:nvPicPr>
          <p:cNvPr id="503" name="Google Shape;5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62" y="378154"/>
            <a:ext cx="1295442" cy="7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3"/>
          <p:cNvPicPr preferRelativeResize="0"/>
          <p:nvPr/>
        </p:nvPicPr>
        <p:blipFill rotWithShape="1">
          <a:blip r:embed="rId4">
            <a:alphaModFix/>
          </a:blip>
          <a:srcRect l="14846" r="14942"/>
          <a:stretch/>
        </p:blipFill>
        <p:spPr>
          <a:xfrm>
            <a:off x="445563" y="1304624"/>
            <a:ext cx="1295442" cy="103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3"/>
          <p:cNvPicPr preferRelativeResize="0"/>
          <p:nvPr/>
        </p:nvPicPr>
        <p:blipFill rotWithShape="1">
          <a:blip r:embed="rId5">
            <a:alphaModFix/>
          </a:blip>
          <a:srcRect b="26317"/>
          <a:stretch/>
        </p:blipFill>
        <p:spPr>
          <a:xfrm>
            <a:off x="445562" y="2524060"/>
            <a:ext cx="1295442" cy="9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3"/>
          <p:cNvPicPr preferRelativeResize="0"/>
          <p:nvPr/>
        </p:nvPicPr>
        <p:blipFill rotWithShape="1">
          <a:blip r:embed="rId6">
            <a:alphaModFix/>
          </a:blip>
          <a:srcRect l="15650" t="11078" r="13542" b="12703"/>
          <a:stretch/>
        </p:blipFill>
        <p:spPr>
          <a:xfrm>
            <a:off x="445562" y="3664134"/>
            <a:ext cx="1295442" cy="9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9604" y="342602"/>
            <a:ext cx="919192" cy="13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3"/>
          <p:cNvPicPr preferRelativeResize="0"/>
          <p:nvPr/>
        </p:nvPicPr>
        <p:blipFill rotWithShape="1">
          <a:blip r:embed="rId8">
            <a:alphaModFix/>
          </a:blip>
          <a:srcRect l="9465" r="23511"/>
          <a:stretch/>
        </p:blipFill>
        <p:spPr>
          <a:xfrm>
            <a:off x="10629605" y="1867219"/>
            <a:ext cx="919192" cy="129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9604" y="3302235"/>
            <a:ext cx="930653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23020" y="4848693"/>
            <a:ext cx="970670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15255" y="4848693"/>
            <a:ext cx="1072661" cy="12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37031" y="4851157"/>
            <a:ext cx="1005254" cy="123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1400" y="4855363"/>
            <a:ext cx="970670" cy="122951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3"/>
          <p:cNvSpPr txBox="1"/>
          <p:nvPr/>
        </p:nvSpPr>
        <p:spPr>
          <a:xfrm>
            <a:off x="9932473" y="403213"/>
            <a:ext cx="57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3"/>
          <p:cNvSpPr txBox="1"/>
          <p:nvPr/>
        </p:nvSpPr>
        <p:spPr>
          <a:xfrm>
            <a:off x="1760725" y="342602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16" name="Google Shape;516;p13"/>
          <p:cNvSpPr txBox="1"/>
          <p:nvPr/>
        </p:nvSpPr>
        <p:spPr>
          <a:xfrm>
            <a:off x="1783504" y="1251447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17" name="Google Shape;517;p13"/>
          <p:cNvSpPr txBox="1"/>
          <p:nvPr/>
        </p:nvSpPr>
        <p:spPr>
          <a:xfrm>
            <a:off x="1777290" y="2529624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18" name="Google Shape;518;p13"/>
          <p:cNvSpPr txBox="1"/>
          <p:nvPr/>
        </p:nvSpPr>
        <p:spPr>
          <a:xfrm>
            <a:off x="1823746" y="366413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19" name="Google Shape;519;p13"/>
          <p:cNvSpPr txBox="1"/>
          <p:nvPr/>
        </p:nvSpPr>
        <p:spPr>
          <a:xfrm>
            <a:off x="7974300" y="789678"/>
            <a:ext cx="28326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GB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20" name="Google Shape;520;p13"/>
          <p:cNvSpPr txBox="1"/>
          <p:nvPr/>
        </p:nvSpPr>
        <p:spPr>
          <a:xfrm>
            <a:off x="7943849" y="2249025"/>
            <a:ext cx="28326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GB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21" name="Google Shape;521;p13"/>
          <p:cNvSpPr txBox="1"/>
          <p:nvPr/>
        </p:nvSpPr>
        <p:spPr>
          <a:xfrm>
            <a:off x="7974300" y="3607444"/>
            <a:ext cx="28326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GB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22" name="Google Shape;522;p13"/>
          <p:cNvSpPr/>
          <p:nvPr/>
        </p:nvSpPr>
        <p:spPr>
          <a:xfrm rot="10800000">
            <a:off x="7974300" y="1180886"/>
            <a:ext cx="2434196" cy="1812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3"/>
          <p:cNvSpPr/>
          <p:nvPr/>
        </p:nvSpPr>
        <p:spPr>
          <a:xfrm rot="10800000">
            <a:off x="8074747" y="2706523"/>
            <a:ext cx="2434196" cy="1812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3"/>
          <p:cNvSpPr/>
          <p:nvPr/>
        </p:nvSpPr>
        <p:spPr>
          <a:xfrm rot="10800000">
            <a:off x="8018122" y="4033466"/>
            <a:ext cx="2434196" cy="1812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526" name="Google Shape;526;p13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3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3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529" name="Google Shape;529;p13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13</a:t>
            </a:r>
            <a:endParaRPr sz="1500" b="1"/>
          </a:p>
        </p:txBody>
      </p:sp>
      <p:sp>
        <p:nvSpPr>
          <p:cNvPr id="530" name="Google Shape;530;p13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13</a:t>
            </a:r>
            <a:endParaRPr sz="1500" b="1"/>
          </a:p>
        </p:txBody>
      </p:sp>
      <p:cxnSp>
        <p:nvCxnSpPr>
          <p:cNvPr id="531" name="Google Shape;531;p13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2" name="Google Shape;532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34578" y="357327"/>
            <a:ext cx="2322856" cy="2209322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3"/>
          <p:cNvSpPr txBox="1"/>
          <p:nvPr/>
        </p:nvSpPr>
        <p:spPr>
          <a:xfrm>
            <a:off x="9965886" y="3425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34" name="Google Shape;534;p13"/>
          <p:cNvSpPr txBox="1"/>
          <p:nvPr/>
        </p:nvSpPr>
        <p:spPr>
          <a:xfrm>
            <a:off x="9980198" y="18672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35" name="Google Shape;535;p13"/>
          <p:cNvSpPr txBox="1"/>
          <p:nvPr/>
        </p:nvSpPr>
        <p:spPr>
          <a:xfrm>
            <a:off x="9986461" y="32762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36" name="Google Shape;536;p13"/>
          <p:cNvSpPr txBox="1"/>
          <p:nvPr/>
        </p:nvSpPr>
        <p:spPr>
          <a:xfrm>
            <a:off x="3583634" y="4486227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537" name="Google Shape;537;p13"/>
          <p:cNvSpPr txBox="1"/>
          <p:nvPr/>
        </p:nvSpPr>
        <p:spPr>
          <a:xfrm>
            <a:off x="4694575" y="448248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538" name="Google Shape;538;p13"/>
          <p:cNvSpPr txBox="1"/>
          <p:nvPr/>
        </p:nvSpPr>
        <p:spPr>
          <a:xfrm>
            <a:off x="7325637" y="448086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539" name="Google Shape;539;p13"/>
          <p:cNvSpPr txBox="1"/>
          <p:nvPr/>
        </p:nvSpPr>
        <p:spPr>
          <a:xfrm>
            <a:off x="6056615" y="4495946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540" name="Google Shape;540;p13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3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542" name="Google Shape;542;p13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13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4" name="Google Shape;544;p13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5" name="Google Shape;54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pic>
        <p:nvPicPr>
          <p:cNvPr id="551" name="Google Shape;5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62" y="378154"/>
            <a:ext cx="1295442" cy="7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4"/>
          <p:cNvPicPr preferRelativeResize="0"/>
          <p:nvPr/>
        </p:nvPicPr>
        <p:blipFill rotWithShape="1">
          <a:blip r:embed="rId4">
            <a:alphaModFix/>
          </a:blip>
          <a:srcRect l="14846" r="14942"/>
          <a:stretch/>
        </p:blipFill>
        <p:spPr>
          <a:xfrm>
            <a:off x="445563" y="1304624"/>
            <a:ext cx="1295442" cy="103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4"/>
          <p:cNvPicPr preferRelativeResize="0"/>
          <p:nvPr/>
        </p:nvPicPr>
        <p:blipFill rotWithShape="1">
          <a:blip r:embed="rId5">
            <a:alphaModFix/>
          </a:blip>
          <a:srcRect b="26317"/>
          <a:stretch/>
        </p:blipFill>
        <p:spPr>
          <a:xfrm>
            <a:off x="445562" y="2524060"/>
            <a:ext cx="1295442" cy="9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4"/>
          <p:cNvPicPr preferRelativeResize="0"/>
          <p:nvPr/>
        </p:nvPicPr>
        <p:blipFill rotWithShape="1">
          <a:blip r:embed="rId6">
            <a:alphaModFix/>
          </a:blip>
          <a:srcRect l="15650" t="11078" r="13542" b="12703"/>
          <a:stretch/>
        </p:blipFill>
        <p:spPr>
          <a:xfrm>
            <a:off x="445562" y="3664134"/>
            <a:ext cx="1295442" cy="9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9604" y="342602"/>
            <a:ext cx="919192" cy="13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14"/>
          <p:cNvPicPr preferRelativeResize="0"/>
          <p:nvPr/>
        </p:nvPicPr>
        <p:blipFill rotWithShape="1">
          <a:blip r:embed="rId8">
            <a:alphaModFix/>
          </a:blip>
          <a:srcRect l="9465" r="23511"/>
          <a:stretch/>
        </p:blipFill>
        <p:spPr>
          <a:xfrm>
            <a:off x="10629605" y="1867219"/>
            <a:ext cx="919192" cy="129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9604" y="3302235"/>
            <a:ext cx="930653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23020" y="4848693"/>
            <a:ext cx="970670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15255" y="4848693"/>
            <a:ext cx="1072661" cy="12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37031" y="4851157"/>
            <a:ext cx="1005254" cy="123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1400" y="4855363"/>
            <a:ext cx="970670" cy="122951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4"/>
          <p:cNvSpPr txBox="1"/>
          <p:nvPr/>
        </p:nvSpPr>
        <p:spPr>
          <a:xfrm>
            <a:off x="1760725" y="342602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63" name="Google Shape;563;p14"/>
          <p:cNvSpPr txBox="1"/>
          <p:nvPr/>
        </p:nvSpPr>
        <p:spPr>
          <a:xfrm>
            <a:off x="1783504" y="1251447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64" name="Google Shape;564;p14"/>
          <p:cNvSpPr txBox="1"/>
          <p:nvPr/>
        </p:nvSpPr>
        <p:spPr>
          <a:xfrm>
            <a:off x="1777290" y="252962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65" name="Google Shape;565;p14"/>
          <p:cNvSpPr txBox="1"/>
          <p:nvPr/>
        </p:nvSpPr>
        <p:spPr>
          <a:xfrm>
            <a:off x="1823746" y="366413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66" name="Google Shape;566;p14"/>
          <p:cNvSpPr txBox="1"/>
          <p:nvPr/>
        </p:nvSpPr>
        <p:spPr>
          <a:xfrm>
            <a:off x="3538299" y="4115070"/>
            <a:ext cx="4699233" cy="369332"/>
          </a:xfrm>
          <a:prstGeom prst="rect">
            <a:avLst/>
          </a:prstGeom>
          <a:solidFill>
            <a:srgbClr val="9ABBC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</a:rPr>
              <a:t>Threshold Decryption</a:t>
            </a:r>
            <a:endParaRPr b="1"/>
          </a:p>
        </p:txBody>
      </p:sp>
      <p:sp>
        <p:nvSpPr>
          <p:cNvPr id="567" name="Google Shape;567;p14"/>
          <p:cNvSpPr txBox="1"/>
          <p:nvPr/>
        </p:nvSpPr>
        <p:spPr>
          <a:xfrm>
            <a:off x="6742415" y="3220289"/>
            <a:ext cx="4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4"/>
          <p:cNvSpPr txBox="1"/>
          <p:nvPr/>
        </p:nvSpPr>
        <p:spPr>
          <a:xfrm>
            <a:off x="4683718" y="3251848"/>
            <a:ext cx="4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4"/>
          <p:cNvSpPr/>
          <p:nvPr/>
        </p:nvSpPr>
        <p:spPr>
          <a:xfrm rot="10800000">
            <a:off x="4985184" y="2742930"/>
            <a:ext cx="217983" cy="12756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4"/>
          <p:cNvSpPr txBox="1"/>
          <p:nvPr/>
        </p:nvSpPr>
        <p:spPr>
          <a:xfrm>
            <a:off x="2111981" y="1737455"/>
            <a:ext cx="472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4"/>
          <p:cNvSpPr txBox="1"/>
          <p:nvPr/>
        </p:nvSpPr>
        <p:spPr>
          <a:xfrm>
            <a:off x="2101076" y="715778"/>
            <a:ext cx="472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4"/>
          <p:cNvSpPr txBox="1"/>
          <p:nvPr/>
        </p:nvSpPr>
        <p:spPr>
          <a:xfrm>
            <a:off x="2153927" y="2874366"/>
            <a:ext cx="472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4"/>
          <p:cNvSpPr txBox="1"/>
          <p:nvPr/>
        </p:nvSpPr>
        <p:spPr>
          <a:xfrm>
            <a:off x="2112483" y="4018589"/>
            <a:ext cx="472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4"/>
          <p:cNvSpPr/>
          <p:nvPr/>
        </p:nvSpPr>
        <p:spPr>
          <a:xfrm rot="5999656">
            <a:off x="3477606" y="85728"/>
            <a:ext cx="217805" cy="205933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4"/>
          <p:cNvSpPr/>
          <p:nvPr/>
        </p:nvSpPr>
        <p:spPr>
          <a:xfrm rot="3291948">
            <a:off x="3461324" y="2176889"/>
            <a:ext cx="217900" cy="252922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4"/>
          <p:cNvSpPr/>
          <p:nvPr/>
        </p:nvSpPr>
        <p:spPr>
          <a:xfrm rot="4307373">
            <a:off x="3414841" y="1616850"/>
            <a:ext cx="217914" cy="210362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4"/>
          <p:cNvSpPr/>
          <p:nvPr/>
        </p:nvSpPr>
        <p:spPr>
          <a:xfrm rot="5400000">
            <a:off x="3414750" y="939313"/>
            <a:ext cx="218100" cy="196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4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579" name="Google Shape;579;p14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582" name="Google Shape;582;p14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14</a:t>
            </a:r>
            <a:endParaRPr sz="1500" b="1"/>
          </a:p>
        </p:txBody>
      </p:sp>
      <p:sp>
        <p:nvSpPr>
          <p:cNvPr id="583" name="Google Shape;583;p14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14</a:t>
            </a:r>
            <a:endParaRPr sz="1500" b="1"/>
          </a:p>
        </p:txBody>
      </p:sp>
      <p:cxnSp>
        <p:nvCxnSpPr>
          <p:cNvPr id="584" name="Google Shape;584;p14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5" name="Google Shape;585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34578" y="357327"/>
            <a:ext cx="2322856" cy="220932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4"/>
          <p:cNvSpPr txBox="1"/>
          <p:nvPr/>
        </p:nvSpPr>
        <p:spPr>
          <a:xfrm>
            <a:off x="3583634" y="4486227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587" name="Google Shape;587;p14"/>
          <p:cNvSpPr txBox="1"/>
          <p:nvPr/>
        </p:nvSpPr>
        <p:spPr>
          <a:xfrm>
            <a:off x="4694575" y="448248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588" name="Google Shape;588;p14"/>
          <p:cNvSpPr txBox="1"/>
          <p:nvPr/>
        </p:nvSpPr>
        <p:spPr>
          <a:xfrm>
            <a:off x="7325637" y="448086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589" name="Google Shape;589;p14"/>
          <p:cNvSpPr txBox="1"/>
          <p:nvPr/>
        </p:nvSpPr>
        <p:spPr>
          <a:xfrm>
            <a:off x="6056615" y="4495946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590" name="Google Shape;590;p14"/>
          <p:cNvSpPr txBox="1"/>
          <p:nvPr/>
        </p:nvSpPr>
        <p:spPr>
          <a:xfrm>
            <a:off x="9965886" y="3425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91" name="Google Shape;591;p14"/>
          <p:cNvSpPr txBox="1"/>
          <p:nvPr/>
        </p:nvSpPr>
        <p:spPr>
          <a:xfrm>
            <a:off x="9980198" y="18672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92" name="Google Shape;592;p14"/>
          <p:cNvSpPr txBox="1"/>
          <p:nvPr/>
        </p:nvSpPr>
        <p:spPr>
          <a:xfrm>
            <a:off x="9986461" y="32762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6498105" y="2767138"/>
            <a:ext cx="218100" cy="127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4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4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596" name="Google Shape;596;p14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14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8" name="Google Shape;598;p14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5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605" name="Google Shape;605;p15"/>
          <p:cNvSpPr txBox="1">
            <a:spLocks noGrp="1"/>
          </p:cNvSpPr>
          <p:nvPr>
            <p:ph type="title"/>
          </p:nvPr>
        </p:nvSpPr>
        <p:spPr>
          <a:xfrm>
            <a:off x="576000" y="117584"/>
            <a:ext cx="11041200" cy="83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Gentry’s Protocol Bad Cloud Attack…..</a:t>
            </a:r>
            <a:endParaRPr/>
          </a:p>
        </p:txBody>
      </p:sp>
      <p:sp>
        <p:nvSpPr>
          <p:cNvPr id="606" name="Google Shape;606;p15"/>
          <p:cNvSpPr/>
          <p:nvPr/>
        </p:nvSpPr>
        <p:spPr>
          <a:xfrm rot="10800000">
            <a:off x="3044100" y="3346150"/>
            <a:ext cx="3280500" cy="33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5"/>
          <p:cNvSpPr txBox="1"/>
          <p:nvPr/>
        </p:nvSpPr>
        <p:spPr>
          <a:xfrm>
            <a:off x="3505748" y="2922486"/>
            <a:ext cx="283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608" name="Google Shape;608;p15"/>
          <p:cNvSpPr txBox="1"/>
          <p:nvPr/>
        </p:nvSpPr>
        <p:spPr>
          <a:xfrm>
            <a:off x="3044100" y="3818075"/>
            <a:ext cx="3492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cloud could compute the wrong function.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could even just compute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GB" sz="1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5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500" baseline="-25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aseline="-25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F4D5D"/>
                </a:solidFill>
                <a:latin typeface="Arial"/>
                <a:ea typeface="Arial"/>
                <a:cs typeface="Arial"/>
                <a:sym typeface="Arial"/>
              </a:rPr>
              <a:t>Resulting in everyone learning Alice’s input</a:t>
            </a:r>
            <a:endParaRPr sz="1500"/>
          </a:p>
        </p:txBody>
      </p:sp>
      <p:sp>
        <p:nvSpPr>
          <p:cNvPr id="609" name="Google Shape;609;p15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610" name="Google Shape;610;p15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5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5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613" name="Google Shape;613;p15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15</a:t>
            </a:r>
            <a:endParaRPr sz="1500" b="1"/>
          </a:p>
        </p:txBody>
      </p:sp>
      <p:sp>
        <p:nvSpPr>
          <p:cNvPr id="614" name="Google Shape;614;p15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15</a:t>
            </a:r>
            <a:endParaRPr sz="1500" b="1"/>
          </a:p>
        </p:txBody>
      </p:sp>
      <p:cxnSp>
        <p:nvCxnSpPr>
          <p:cNvPr id="615" name="Google Shape;615;p15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Google Shape;616;p15"/>
          <p:cNvSpPr txBox="1"/>
          <p:nvPr/>
        </p:nvSpPr>
        <p:spPr>
          <a:xfrm>
            <a:off x="568400" y="1723383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617" name="Google Shape;617;p15"/>
          <p:cNvSpPr txBox="1"/>
          <p:nvPr/>
        </p:nvSpPr>
        <p:spPr>
          <a:xfrm>
            <a:off x="568396" y="2915216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618" name="Google Shape;618;p15"/>
          <p:cNvSpPr txBox="1"/>
          <p:nvPr/>
        </p:nvSpPr>
        <p:spPr>
          <a:xfrm>
            <a:off x="591045" y="4107078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619" name="Google Shape;619;p15"/>
          <p:cNvSpPr txBox="1"/>
          <p:nvPr/>
        </p:nvSpPr>
        <p:spPr>
          <a:xfrm>
            <a:off x="591056" y="5316126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620" name="Google Shape;620;p15"/>
          <p:cNvSpPr txBox="1"/>
          <p:nvPr/>
        </p:nvSpPr>
        <p:spPr>
          <a:xfrm>
            <a:off x="604521" y="1440646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621" name="Google Shape;621;p15"/>
          <p:cNvSpPr txBox="1"/>
          <p:nvPr/>
        </p:nvSpPr>
        <p:spPr>
          <a:xfrm>
            <a:off x="599709" y="2644186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622" name="Google Shape;622;p15"/>
          <p:cNvSpPr txBox="1"/>
          <p:nvPr/>
        </p:nvSpPr>
        <p:spPr>
          <a:xfrm>
            <a:off x="626159" y="3818071"/>
            <a:ext cx="51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623" name="Google Shape;623;p15"/>
          <p:cNvSpPr txBox="1"/>
          <p:nvPr/>
        </p:nvSpPr>
        <p:spPr>
          <a:xfrm>
            <a:off x="622996" y="5038407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pic>
        <p:nvPicPr>
          <p:cNvPr id="624" name="Google Shape;624;p15"/>
          <p:cNvPicPr preferRelativeResize="0"/>
          <p:nvPr/>
        </p:nvPicPr>
        <p:blipFill rotWithShape="1">
          <a:blip r:embed="rId3">
            <a:alphaModFix/>
          </a:blip>
          <a:srcRect l="12767" r="5805"/>
          <a:stretch/>
        </p:blipFill>
        <p:spPr>
          <a:xfrm>
            <a:off x="1244925" y="1250400"/>
            <a:ext cx="1454151" cy="1071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5" name="Google Shape;625;p15"/>
          <p:cNvPicPr preferRelativeResize="0"/>
          <p:nvPr/>
        </p:nvPicPr>
        <p:blipFill rotWithShape="1">
          <a:blip r:embed="rId4">
            <a:alphaModFix/>
          </a:blip>
          <a:srcRect l="14842" r="14947"/>
          <a:stretch/>
        </p:blipFill>
        <p:spPr>
          <a:xfrm>
            <a:off x="1244925" y="2384087"/>
            <a:ext cx="1454149" cy="116053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6" name="Google Shape;626;p15"/>
          <p:cNvSpPr txBox="1"/>
          <p:nvPr/>
        </p:nvSpPr>
        <p:spPr>
          <a:xfrm>
            <a:off x="10481156" y="48933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pic>
        <p:nvPicPr>
          <p:cNvPr id="627" name="Google Shape;62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4542" y="2073096"/>
            <a:ext cx="4170682" cy="27630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8" name="Google Shape;628;p15"/>
          <p:cNvPicPr preferRelativeResize="0"/>
          <p:nvPr/>
        </p:nvPicPr>
        <p:blipFill rotWithShape="1">
          <a:blip r:embed="rId6">
            <a:alphaModFix/>
          </a:blip>
          <a:srcRect b="26318"/>
          <a:stretch/>
        </p:blipFill>
        <p:spPr>
          <a:xfrm>
            <a:off x="1244922" y="3606862"/>
            <a:ext cx="1454144" cy="10714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9" name="Google Shape;629;p15"/>
          <p:cNvPicPr preferRelativeResize="0"/>
          <p:nvPr/>
        </p:nvPicPr>
        <p:blipFill rotWithShape="1">
          <a:blip r:embed="rId7">
            <a:alphaModFix/>
          </a:blip>
          <a:srcRect l="15648" t="11074" r="13545" b="12705"/>
          <a:stretch/>
        </p:blipFill>
        <p:spPr>
          <a:xfrm>
            <a:off x="1244923" y="4749822"/>
            <a:ext cx="1454144" cy="1105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0" name="Google Shape;63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41837" y="2015420"/>
            <a:ext cx="1847363" cy="1770474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5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5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633" name="Google Shape;633;p15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4" name="Google Shape;634;p15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5" name="Google Shape;635;p15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6" name="Google Shape;63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6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pic>
        <p:nvPicPr>
          <p:cNvPr id="642" name="Google Shape;6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62" y="378154"/>
            <a:ext cx="1295442" cy="7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6"/>
          <p:cNvPicPr preferRelativeResize="0"/>
          <p:nvPr/>
        </p:nvPicPr>
        <p:blipFill rotWithShape="1">
          <a:blip r:embed="rId4">
            <a:alphaModFix/>
          </a:blip>
          <a:srcRect l="14846" r="14942"/>
          <a:stretch/>
        </p:blipFill>
        <p:spPr>
          <a:xfrm>
            <a:off x="445563" y="1304624"/>
            <a:ext cx="1295442" cy="103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6"/>
          <p:cNvPicPr preferRelativeResize="0"/>
          <p:nvPr/>
        </p:nvPicPr>
        <p:blipFill rotWithShape="1">
          <a:blip r:embed="rId5">
            <a:alphaModFix/>
          </a:blip>
          <a:srcRect b="26317"/>
          <a:stretch/>
        </p:blipFill>
        <p:spPr>
          <a:xfrm>
            <a:off x="445562" y="2524060"/>
            <a:ext cx="1295442" cy="9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6"/>
          <p:cNvPicPr preferRelativeResize="0"/>
          <p:nvPr/>
        </p:nvPicPr>
        <p:blipFill rotWithShape="1">
          <a:blip r:embed="rId6">
            <a:alphaModFix/>
          </a:blip>
          <a:srcRect l="15650" t="11078" r="13542" b="12703"/>
          <a:stretch/>
        </p:blipFill>
        <p:spPr>
          <a:xfrm>
            <a:off x="445562" y="3664134"/>
            <a:ext cx="1295442" cy="9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9604" y="342602"/>
            <a:ext cx="919192" cy="13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6"/>
          <p:cNvPicPr preferRelativeResize="0"/>
          <p:nvPr/>
        </p:nvPicPr>
        <p:blipFill rotWithShape="1">
          <a:blip r:embed="rId8">
            <a:alphaModFix/>
          </a:blip>
          <a:srcRect l="9465" r="23511"/>
          <a:stretch/>
        </p:blipFill>
        <p:spPr>
          <a:xfrm>
            <a:off x="10629605" y="1867219"/>
            <a:ext cx="919192" cy="129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9604" y="3302235"/>
            <a:ext cx="930653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23020" y="4848693"/>
            <a:ext cx="970670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15255" y="4848693"/>
            <a:ext cx="1072661" cy="12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37031" y="4851157"/>
            <a:ext cx="1005254" cy="123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1400" y="4855363"/>
            <a:ext cx="970670" cy="122951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6"/>
          <p:cNvSpPr txBox="1"/>
          <p:nvPr/>
        </p:nvSpPr>
        <p:spPr>
          <a:xfrm>
            <a:off x="9932473" y="1821557"/>
            <a:ext cx="57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6"/>
          <p:cNvSpPr txBox="1"/>
          <p:nvPr/>
        </p:nvSpPr>
        <p:spPr>
          <a:xfrm>
            <a:off x="9932473" y="403213"/>
            <a:ext cx="57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6"/>
          <p:cNvSpPr txBox="1"/>
          <p:nvPr/>
        </p:nvSpPr>
        <p:spPr>
          <a:xfrm>
            <a:off x="1760725" y="342602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656" name="Google Shape;656;p16"/>
          <p:cNvSpPr txBox="1"/>
          <p:nvPr/>
        </p:nvSpPr>
        <p:spPr>
          <a:xfrm>
            <a:off x="10031102" y="3229727"/>
            <a:ext cx="57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6"/>
          <p:cNvSpPr txBox="1"/>
          <p:nvPr/>
        </p:nvSpPr>
        <p:spPr>
          <a:xfrm>
            <a:off x="1783504" y="1251447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658" name="Google Shape;658;p16"/>
          <p:cNvSpPr txBox="1"/>
          <p:nvPr/>
        </p:nvSpPr>
        <p:spPr>
          <a:xfrm>
            <a:off x="1777290" y="252962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659" name="Google Shape;659;p16"/>
          <p:cNvSpPr txBox="1"/>
          <p:nvPr/>
        </p:nvSpPr>
        <p:spPr>
          <a:xfrm>
            <a:off x="1823746" y="366413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660" name="Google Shape;660;p16"/>
          <p:cNvSpPr txBox="1"/>
          <p:nvPr/>
        </p:nvSpPr>
        <p:spPr>
          <a:xfrm>
            <a:off x="7974300" y="713478"/>
            <a:ext cx="283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GB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661" name="Google Shape;661;p16"/>
          <p:cNvSpPr txBox="1"/>
          <p:nvPr/>
        </p:nvSpPr>
        <p:spPr>
          <a:xfrm>
            <a:off x="7943849" y="2172825"/>
            <a:ext cx="283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662" name="Google Shape;662;p16"/>
          <p:cNvSpPr txBox="1"/>
          <p:nvPr/>
        </p:nvSpPr>
        <p:spPr>
          <a:xfrm>
            <a:off x="7974300" y="3531244"/>
            <a:ext cx="283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GB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663" name="Google Shape;663;p16"/>
          <p:cNvSpPr/>
          <p:nvPr/>
        </p:nvSpPr>
        <p:spPr>
          <a:xfrm rot="10800000">
            <a:off x="7974296" y="1104718"/>
            <a:ext cx="2434200" cy="18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6"/>
          <p:cNvSpPr/>
          <p:nvPr/>
        </p:nvSpPr>
        <p:spPr>
          <a:xfrm rot="10800000">
            <a:off x="8074743" y="2630355"/>
            <a:ext cx="2434200" cy="18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6"/>
          <p:cNvSpPr/>
          <p:nvPr/>
        </p:nvSpPr>
        <p:spPr>
          <a:xfrm rot="10800000">
            <a:off x="8018118" y="3957298"/>
            <a:ext cx="2434200" cy="18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6" name="Google Shape;666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073192" y="1700189"/>
            <a:ext cx="1118808" cy="1072242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6"/>
          <p:cNvSpPr txBox="1"/>
          <p:nvPr/>
        </p:nvSpPr>
        <p:spPr>
          <a:xfrm>
            <a:off x="2713850" y="3159600"/>
            <a:ext cx="4611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 assume an honest majority of validators we can detect invalid function evaluation in the blockchain setting by simply taking the majority outcome</a:t>
            </a:r>
            <a:endParaRPr sz="1500"/>
          </a:p>
        </p:txBody>
      </p:sp>
      <p:sp>
        <p:nvSpPr>
          <p:cNvPr id="668" name="Google Shape;668;p16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669" name="Google Shape;669;p16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6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6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672" name="Google Shape;672;p16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16</a:t>
            </a:r>
            <a:endParaRPr sz="1500" b="1"/>
          </a:p>
        </p:txBody>
      </p:sp>
      <p:sp>
        <p:nvSpPr>
          <p:cNvPr id="673" name="Google Shape;673;p16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16</a:t>
            </a:r>
            <a:endParaRPr sz="1500" b="1"/>
          </a:p>
        </p:txBody>
      </p:sp>
      <p:cxnSp>
        <p:nvCxnSpPr>
          <p:cNvPr id="674" name="Google Shape;674;p16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5" name="Google Shape;675;p16"/>
          <p:cNvSpPr txBox="1"/>
          <p:nvPr/>
        </p:nvSpPr>
        <p:spPr>
          <a:xfrm>
            <a:off x="9965886" y="3425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676" name="Google Shape;676;p16"/>
          <p:cNvSpPr txBox="1"/>
          <p:nvPr/>
        </p:nvSpPr>
        <p:spPr>
          <a:xfrm>
            <a:off x="9980198" y="18672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677" name="Google Shape;677;p16"/>
          <p:cNvSpPr txBox="1"/>
          <p:nvPr/>
        </p:nvSpPr>
        <p:spPr>
          <a:xfrm>
            <a:off x="9986461" y="32762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678" name="Google Shape;678;p16"/>
          <p:cNvSpPr txBox="1"/>
          <p:nvPr/>
        </p:nvSpPr>
        <p:spPr>
          <a:xfrm>
            <a:off x="3583634" y="4486227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679" name="Google Shape;679;p16"/>
          <p:cNvSpPr txBox="1"/>
          <p:nvPr/>
        </p:nvSpPr>
        <p:spPr>
          <a:xfrm>
            <a:off x="4694575" y="448248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680" name="Google Shape;680;p16"/>
          <p:cNvSpPr txBox="1"/>
          <p:nvPr/>
        </p:nvSpPr>
        <p:spPr>
          <a:xfrm>
            <a:off x="7325637" y="448086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681" name="Google Shape;681;p16"/>
          <p:cNvSpPr txBox="1"/>
          <p:nvPr/>
        </p:nvSpPr>
        <p:spPr>
          <a:xfrm>
            <a:off x="6056615" y="4495946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pic>
        <p:nvPicPr>
          <p:cNvPr id="682" name="Google Shape;682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34578" y="357327"/>
            <a:ext cx="2322856" cy="2209322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6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6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685" name="Google Shape;685;p16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6" name="Google Shape;686;p16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7" name="Google Shape;687;p16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8" name="Google Shape;688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7"/>
          <p:cNvSpPr txBox="1">
            <a:spLocks noGrp="1"/>
          </p:cNvSpPr>
          <p:nvPr>
            <p:ph type="body" idx="1"/>
          </p:nvPr>
        </p:nvSpPr>
        <p:spPr>
          <a:xfrm>
            <a:off x="574800" y="1425600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MPC protocols require that all parties have independent inputs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You cannot make your input a function of the input of another party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Related to this is the need to ensure the simulator can extract the dishonest parties inputs</a:t>
            </a:r>
            <a:endParaRPr/>
          </a:p>
          <a:p>
            <a:pPr marL="685800" lvl="1" indent="-10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This is often the main technical issue in protocol design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Vital for practical security, and theoretical security proofs</a:t>
            </a:r>
            <a:endParaRPr/>
          </a:p>
          <a:p>
            <a:pPr marL="685800" lvl="1" indent="-10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Classic technique to get this is to prove in zero-knowledge that you know the thing which you are secretly transferring into the protocol</a:t>
            </a:r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Independence of Inputs</a:t>
            </a:r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697" name="Google Shape;697;p17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7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7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700" name="Google Shape;700;p17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17</a:t>
            </a:r>
            <a:endParaRPr sz="1500" b="1"/>
          </a:p>
        </p:txBody>
      </p:sp>
      <p:sp>
        <p:nvSpPr>
          <p:cNvPr id="701" name="Google Shape;701;p17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17</a:t>
            </a:r>
            <a:endParaRPr sz="1500" b="1"/>
          </a:p>
        </p:txBody>
      </p:sp>
      <p:cxnSp>
        <p:nvCxnSpPr>
          <p:cNvPr id="702" name="Google Shape;702;p17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3" name="Google Shape;703;p17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7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705" name="Google Shape;705;p17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6" name="Google Shape;706;p17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7" name="Google Shape;707;p17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8" name="Google Shape;7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8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pic>
        <p:nvPicPr>
          <p:cNvPr id="714" name="Google Shape;7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62" y="378154"/>
            <a:ext cx="1295442" cy="7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18"/>
          <p:cNvPicPr preferRelativeResize="0"/>
          <p:nvPr/>
        </p:nvPicPr>
        <p:blipFill rotWithShape="1">
          <a:blip r:embed="rId4">
            <a:alphaModFix/>
          </a:blip>
          <a:srcRect l="14846" r="14942"/>
          <a:stretch/>
        </p:blipFill>
        <p:spPr>
          <a:xfrm>
            <a:off x="445563" y="1304624"/>
            <a:ext cx="1295442" cy="103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18"/>
          <p:cNvPicPr preferRelativeResize="0"/>
          <p:nvPr/>
        </p:nvPicPr>
        <p:blipFill rotWithShape="1">
          <a:blip r:embed="rId5">
            <a:alphaModFix/>
          </a:blip>
          <a:srcRect b="26317"/>
          <a:stretch/>
        </p:blipFill>
        <p:spPr>
          <a:xfrm>
            <a:off x="445562" y="2524060"/>
            <a:ext cx="1295442" cy="9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18"/>
          <p:cNvPicPr preferRelativeResize="0"/>
          <p:nvPr/>
        </p:nvPicPr>
        <p:blipFill rotWithShape="1">
          <a:blip r:embed="rId6">
            <a:alphaModFix/>
          </a:blip>
          <a:srcRect l="15650" t="11078" r="13542" b="12703"/>
          <a:stretch/>
        </p:blipFill>
        <p:spPr>
          <a:xfrm>
            <a:off x="445562" y="3664134"/>
            <a:ext cx="1295442" cy="9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9604" y="342602"/>
            <a:ext cx="919192" cy="13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18"/>
          <p:cNvPicPr preferRelativeResize="0"/>
          <p:nvPr/>
        </p:nvPicPr>
        <p:blipFill rotWithShape="1">
          <a:blip r:embed="rId8">
            <a:alphaModFix/>
          </a:blip>
          <a:srcRect l="9465" r="23511"/>
          <a:stretch/>
        </p:blipFill>
        <p:spPr>
          <a:xfrm>
            <a:off x="10629605" y="1867219"/>
            <a:ext cx="919192" cy="129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9604" y="3302235"/>
            <a:ext cx="930653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23020" y="4848693"/>
            <a:ext cx="970670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15255" y="4848693"/>
            <a:ext cx="1072661" cy="12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37031" y="4851157"/>
            <a:ext cx="1005254" cy="123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1400" y="4855363"/>
            <a:ext cx="970670" cy="122951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8"/>
          <p:cNvSpPr txBox="1"/>
          <p:nvPr/>
        </p:nvSpPr>
        <p:spPr>
          <a:xfrm>
            <a:off x="1760725" y="342602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726" name="Google Shape;726;p18"/>
          <p:cNvSpPr txBox="1"/>
          <p:nvPr/>
        </p:nvSpPr>
        <p:spPr>
          <a:xfrm>
            <a:off x="1783504" y="1251447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727" name="Google Shape;727;p18"/>
          <p:cNvSpPr txBox="1"/>
          <p:nvPr/>
        </p:nvSpPr>
        <p:spPr>
          <a:xfrm>
            <a:off x="1777290" y="252962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728" name="Google Shape;728;p18"/>
          <p:cNvSpPr txBox="1"/>
          <p:nvPr/>
        </p:nvSpPr>
        <p:spPr>
          <a:xfrm>
            <a:off x="1823746" y="366413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pic>
        <p:nvPicPr>
          <p:cNvPr id="729" name="Google Shape;729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073192" y="1700189"/>
            <a:ext cx="1118808" cy="1072242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8"/>
          <p:cNvSpPr txBox="1"/>
          <p:nvPr/>
        </p:nvSpPr>
        <p:spPr>
          <a:xfrm>
            <a:off x="2526163" y="397454"/>
            <a:ext cx="212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31" name="Google Shape;731;p18"/>
          <p:cNvSpPr txBox="1"/>
          <p:nvPr/>
        </p:nvSpPr>
        <p:spPr>
          <a:xfrm>
            <a:off x="2394194" y="2732199"/>
            <a:ext cx="212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32" name="Google Shape;732;p18"/>
          <p:cNvSpPr txBox="1"/>
          <p:nvPr/>
        </p:nvSpPr>
        <p:spPr>
          <a:xfrm>
            <a:off x="2394194" y="3827659"/>
            <a:ext cx="212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33" name="Google Shape;733;p18"/>
          <p:cNvSpPr/>
          <p:nvPr/>
        </p:nvSpPr>
        <p:spPr>
          <a:xfrm>
            <a:off x="2265565" y="1867219"/>
            <a:ext cx="2257800" cy="16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8"/>
          <p:cNvSpPr/>
          <p:nvPr/>
        </p:nvSpPr>
        <p:spPr>
          <a:xfrm>
            <a:off x="2333118" y="3142942"/>
            <a:ext cx="2257800" cy="16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8"/>
          <p:cNvSpPr/>
          <p:nvPr/>
        </p:nvSpPr>
        <p:spPr>
          <a:xfrm>
            <a:off x="2304512" y="4198590"/>
            <a:ext cx="2257800" cy="16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8"/>
          <p:cNvSpPr/>
          <p:nvPr/>
        </p:nvSpPr>
        <p:spPr>
          <a:xfrm>
            <a:off x="2299342" y="808197"/>
            <a:ext cx="2257800" cy="16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7" name="Google Shape;737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1222" y="1264879"/>
            <a:ext cx="742712" cy="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18"/>
          <p:cNvSpPr txBox="1"/>
          <p:nvPr/>
        </p:nvSpPr>
        <p:spPr>
          <a:xfrm>
            <a:off x="3426817" y="1491848"/>
            <a:ext cx="163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39" name="Google Shape;739;p18"/>
          <p:cNvSpPr/>
          <p:nvPr/>
        </p:nvSpPr>
        <p:spPr>
          <a:xfrm rot="2981026">
            <a:off x="2823228" y="1274294"/>
            <a:ext cx="745588" cy="143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8"/>
          <p:cNvSpPr txBox="1"/>
          <p:nvPr/>
        </p:nvSpPr>
        <p:spPr>
          <a:xfrm>
            <a:off x="7479920" y="568776"/>
            <a:ext cx="26013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bad sender could just copy another person</a:t>
            </a:r>
            <a:r>
              <a:rPr lang="en-GB" sz="1500">
                <a:solidFill>
                  <a:schemeClr val="dk1"/>
                </a:solidFill>
              </a:rPr>
              <a:t>’s</a:t>
            </a: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ciphertext over.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 to detect as FHE ciphertexts are re-randomizable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Just add an encryption of zero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an election this would result in the winner most probably being Alice’s input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Thus Bob/Angus learns who Alice voted for.</a:t>
            </a:r>
            <a:endParaRPr sz="1500"/>
          </a:p>
        </p:txBody>
      </p:sp>
      <p:sp>
        <p:nvSpPr>
          <p:cNvPr id="741" name="Google Shape;741;p18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742" name="Google Shape;742;p18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8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8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745" name="Google Shape;745;p18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18</a:t>
            </a:r>
            <a:endParaRPr sz="1500" b="1"/>
          </a:p>
        </p:txBody>
      </p:sp>
      <p:sp>
        <p:nvSpPr>
          <p:cNvPr id="746" name="Google Shape;746;p18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18</a:t>
            </a:r>
            <a:endParaRPr sz="1500" b="1"/>
          </a:p>
        </p:txBody>
      </p:sp>
      <p:cxnSp>
        <p:nvCxnSpPr>
          <p:cNvPr id="747" name="Google Shape;747;p18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48" name="Google Shape;748;p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34578" y="357327"/>
            <a:ext cx="2322856" cy="2209322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18"/>
          <p:cNvSpPr txBox="1"/>
          <p:nvPr/>
        </p:nvSpPr>
        <p:spPr>
          <a:xfrm>
            <a:off x="9965886" y="3425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750" name="Google Shape;750;p18"/>
          <p:cNvSpPr txBox="1"/>
          <p:nvPr/>
        </p:nvSpPr>
        <p:spPr>
          <a:xfrm>
            <a:off x="9980198" y="18672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751" name="Google Shape;751;p18"/>
          <p:cNvSpPr txBox="1"/>
          <p:nvPr/>
        </p:nvSpPr>
        <p:spPr>
          <a:xfrm>
            <a:off x="9986461" y="32762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752" name="Google Shape;752;p18"/>
          <p:cNvSpPr txBox="1"/>
          <p:nvPr/>
        </p:nvSpPr>
        <p:spPr>
          <a:xfrm>
            <a:off x="3583634" y="4486227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753" name="Google Shape;753;p18"/>
          <p:cNvSpPr txBox="1"/>
          <p:nvPr/>
        </p:nvSpPr>
        <p:spPr>
          <a:xfrm>
            <a:off x="4694575" y="448248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754" name="Google Shape;754;p18"/>
          <p:cNvSpPr txBox="1"/>
          <p:nvPr/>
        </p:nvSpPr>
        <p:spPr>
          <a:xfrm>
            <a:off x="7325637" y="448086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755" name="Google Shape;755;p18"/>
          <p:cNvSpPr txBox="1"/>
          <p:nvPr/>
        </p:nvSpPr>
        <p:spPr>
          <a:xfrm>
            <a:off x="6056615" y="4495946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756" name="Google Shape;756;p18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8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758" name="Google Shape;758;p18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18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0" name="Google Shape;760;p18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1" name="Google Shape;761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9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pic>
        <p:nvPicPr>
          <p:cNvPr id="767" name="Google Shape;76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62" y="378154"/>
            <a:ext cx="1295442" cy="7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/>
          <p:cNvPicPr preferRelativeResize="0"/>
          <p:nvPr/>
        </p:nvPicPr>
        <p:blipFill rotWithShape="1">
          <a:blip r:embed="rId4">
            <a:alphaModFix/>
          </a:blip>
          <a:srcRect l="14846" r="14942"/>
          <a:stretch/>
        </p:blipFill>
        <p:spPr>
          <a:xfrm>
            <a:off x="445563" y="1304624"/>
            <a:ext cx="1295442" cy="103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19"/>
          <p:cNvPicPr preferRelativeResize="0"/>
          <p:nvPr/>
        </p:nvPicPr>
        <p:blipFill rotWithShape="1">
          <a:blip r:embed="rId5">
            <a:alphaModFix/>
          </a:blip>
          <a:srcRect b="26317"/>
          <a:stretch/>
        </p:blipFill>
        <p:spPr>
          <a:xfrm>
            <a:off x="445562" y="2524060"/>
            <a:ext cx="1295442" cy="9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9"/>
          <p:cNvPicPr preferRelativeResize="0"/>
          <p:nvPr/>
        </p:nvPicPr>
        <p:blipFill rotWithShape="1">
          <a:blip r:embed="rId6">
            <a:alphaModFix/>
          </a:blip>
          <a:srcRect l="15650" t="11078" r="13542" b="12703"/>
          <a:stretch/>
        </p:blipFill>
        <p:spPr>
          <a:xfrm>
            <a:off x="445562" y="3664134"/>
            <a:ext cx="1295442" cy="9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9604" y="342602"/>
            <a:ext cx="919192" cy="13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19"/>
          <p:cNvPicPr preferRelativeResize="0"/>
          <p:nvPr/>
        </p:nvPicPr>
        <p:blipFill rotWithShape="1">
          <a:blip r:embed="rId8">
            <a:alphaModFix/>
          </a:blip>
          <a:srcRect l="9465" r="23511"/>
          <a:stretch/>
        </p:blipFill>
        <p:spPr>
          <a:xfrm>
            <a:off x="10629605" y="1867219"/>
            <a:ext cx="919192" cy="129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9604" y="3302235"/>
            <a:ext cx="930653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23020" y="4848693"/>
            <a:ext cx="970670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15255" y="4848693"/>
            <a:ext cx="1072661" cy="12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37031" y="4851157"/>
            <a:ext cx="1005254" cy="123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1400" y="4855363"/>
            <a:ext cx="970670" cy="122951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19"/>
          <p:cNvSpPr txBox="1"/>
          <p:nvPr/>
        </p:nvSpPr>
        <p:spPr>
          <a:xfrm>
            <a:off x="1760725" y="342602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779" name="Google Shape;779;p19"/>
          <p:cNvSpPr txBox="1"/>
          <p:nvPr/>
        </p:nvSpPr>
        <p:spPr>
          <a:xfrm>
            <a:off x="1783504" y="1251447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780" name="Google Shape;780;p19"/>
          <p:cNvSpPr txBox="1"/>
          <p:nvPr/>
        </p:nvSpPr>
        <p:spPr>
          <a:xfrm>
            <a:off x="1777290" y="252962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781" name="Google Shape;781;p19"/>
          <p:cNvSpPr txBox="1"/>
          <p:nvPr/>
        </p:nvSpPr>
        <p:spPr>
          <a:xfrm>
            <a:off x="1823746" y="366413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pic>
        <p:nvPicPr>
          <p:cNvPr id="782" name="Google Shape;782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073192" y="1700189"/>
            <a:ext cx="1118808" cy="1072242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19"/>
          <p:cNvSpPr txBox="1"/>
          <p:nvPr/>
        </p:nvSpPr>
        <p:spPr>
          <a:xfrm>
            <a:off x="2704735" y="397454"/>
            <a:ext cx="15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π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Sig</a:t>
            </a:r>
            <a:endParaRPr sz="1800" baseline="-25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4" name="Google Shape;784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1222" y="1264879"/>
            <a:ext cx="742712" cy="711799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19"/>
          <p:cNvSpPr txBox="1"/>
          <p:nvPr/>
        </p:nvSpPr>
        <p:spPr>
          <a:xfrm>
            <a:off x="2712349" y="1454193"/>
            <a:ext cx="14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π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Sig</a:t>
            </a:r>
            <a:endParaRPr/>
          </a:p>
        </p:txBody>
      </p:sp>
      <p:sp>
        <p:nvSpPr>
          <p:cNvPr id="786" name="Google Shape;786;p19"/>
          <p:cNvSpPr txBox="1"/>
          <p:nvPr/>
        </p:nvSpPr>
        <p:spPr>
          <a:xfrm>
            <a:off x="2707702" y="2724358"/>
            <a:ext cx="144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π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Sig</a:t>
            </a:r>
            <a:endParaRPr sz="1800" baseline="-25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9"/>
          <p:cNvSpPr txBox="1"/>
          <p:nvPr/>
        </p:nvSpPr>
        <p:spPr>
          <a:xfrm>
            <a:off x="2683346" y="3786533"/>
            <a:ext cx="141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π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Sig</a:t>
            </a:r>
            <a:endParaRPr sz="1800" baseline="-25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9"/>
          <p:cNvSpPr txBox="1"/>
          <p:nvPr/>
        </p:nvSpPr>
        <p:spPr>
          <a:xfrm>
            <a:off x="7559829" y="1382068"/>
            <a:ext cx="2190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a proof of knowledge of the plaintext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Bind this to the sender by making them sign the whole package</a:t>
            </a:r>
            <a:endParaRPr sz="1500"/>
          </a:p>
        </p:txBody>
      </p:sp>
      <p:sp>
        <p:nvSpPr>
          <p:cNvPr id="789" name="Google Shape;789;p19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790" name="Google Shape;790;p19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9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9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793" name="Google Shape;793;p19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19</a:t>
            </a:r>
            <a:endParaRPr sz="1500" b="1"/>
          </a:p>
        </p:txBody>
      </p:sp>
      <p:sp>
        <p:nvSpPr>
          <p:cNvPr id="794" name="Google Shape;794;p19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19</a:t>
            </a:r>
            <a:endParaRPr sz="1500" b="1"/>
          </a:p>
        </p:txBody>
      </p:sp>
      <p:cxnSp>
        <p:nvCxnSpPr>
          <p:cNvPr id="795" name="Google Shape;795;p19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96" name="Google Shape;796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34578" y="357327"/>
            <a:ext cx="2322856" cy="2209322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19"/>
          <p:cNvSpPr/>
          <p:nvPr/>
        </p:nvSpPr>
        <p:spPr>
          <a:xfrm>
            <a:off x="2333118" y="3142942"/>
            <a:ext cx="2257800" cy="16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9"/>
          <p:cNvSpPr/>
          <p:nvPr/>
        </p:nvSpPr>
        <p:spPr>
          <a:xfrm>
            <a:off x="2304512" y="4198590"/>
            <a:ext cx="2257800" cy="16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9"/>
          <p:cNvSpPr/>
          <p:nvPr/>
        </p:nvSpPr>
        <p:spPr>
          <a:xfrm>
            <a:off x="2299342" y="808197"/>
            <a:ext cx="2257800" cy="16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9"/>
          <p:cNvSpPr/>
          <p:nvPr/>
        </p:nvSpPr>
        <p:spPr>
          <a:xfrm>
            <a:off x="2265565" y="1867219"/>
            <a:ext cx="2257800" cy="16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9"/>
          <p:cNvSpPr txBox="1"/>
          <p:nvPr/>
        </p:nvSpPr>
        <p:spPr>
          <a:xfrm>
            <a:off x="3583634" y="4486227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802" name="Google Shape;802;p19"/>
          <p:cNvSpPr txBox="1"/>
          <p:nvPr/>
        </p:nvSpPr>
        <p:spPr>
          <a:xfrm>
            <a:off x="4694575" y="448248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803" name="Google Shape;803;p19"/>
          <p:cNvSpPr txBox="1"/>
          <p:nvPr/>
        </p:nvSpPr>
        <p:spPr>
          <a:xfrm>
            <a:off x="7325637" y="448086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804" name="Google Shape;804;p19"/>
          <p:cNvSpPr txBox="1"/>
          <p:nvPr/>
        </p:nvSpPr>
        <p:spPr>
          <a:xfrm>
            <a:off x="6056615" y="4495946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805" name="Google Shape;805;p19"/>
          <p:cNvSpPr txBox="1"/>
          <p:nvPr/>
        </p:nvSpPr>
        <p:spPr>
          <a:xfrm>
            <a:off x="9965886" y="3425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806" name="Google Shape;806;p19"/>
          <p:cNvSpPr txBox="1"/>
          <p:nvPr/>
        </p:nvSpPr>
        <p:spPr>
          <a:xfrm>
            <a:off x="9980198" y="18672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807" name="Google Shape;807;p19"/>
          <p:cNvSpPr txBox="1"/>
          <p:nvPr/>
        </p:nvSpPr>
        <p:spPr>
          <a:xfrm>
            <a:off x="9986461" y="32762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808" name="Google Shape;808;p19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9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810" name="Google Shape;810;p19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1" name="Google Shape;811;p19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2" name="Google Shape;812;p19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3" name="Google Shape;813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63008" y="878755"/>
            <a:ext cx="2554200" cy="1915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1" name="Google Shape;131;p2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576000" y="674649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What is FHE?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544525" y="2132736"/>
            <a:ext cx="81108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encryption scheme which allows one to compute an encryption of the output of any function of the underlying plaintexts.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	Enc(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… Enc(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  one can compute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,…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any function 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the person holding the decryption key can obtain the output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,…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sp>
        <p:nvSpPr>
          <p:cNvPr id="136" name="Google Shape;136;p2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</a:t>
            </a:r>
            <a:endParaRPr sz="1500" b="1"/>
          </a:p>
        </p:txBody>
      </p:sp>
      <p:sp>
        <p:nvSpPr>
          <p:cNvPr id="139" name="Google Shape;139;p2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</a:t>
            </a:r>
            <a:endParaRPr sz="1500" b="1"/>
          </a:p>
        </p:txBody>
      </p:sp>
      <p:cxnSp>
        <p:nvCxnSpPr>
          <p:cNvPr id="140" name="Google Shape;140;p2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2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2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2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0"/>
          <p:cNvSpPr txBox="1">
            <a:spLocks noGrp="1"/>
          </p:cNvSpPr>
          <p:nvPr>
            <p:ph type="body" idx="1"/>
          </p:nvPr>
        </p:nvSpPr>
        <p:spPr>
          <a:xfrm>
            <a:off x="456730" y="1578000"/>
            <a:ext cx="11041200" cy="25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LWE ciphertexts are not like ElGamal ones.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In ElGamal every “ciphertext” (pair of elements) is an encryption of something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	(c</a:t>
            </a:r>
            <a:r>
              <a:rPr lang="en-GB" sz="2000" baseline="-25000"/>
              <a:t>1</a:t>
            </a:r>
            <a:r>
              <a:rPr lang="en-GB" sz="2000"/>
              <a:t>, c</a:t>
            </a:r>
            <a:r>
              <a:rPr lang="en-GB" sz="2000" baseline="-25000"/>
              <a:t>2</a:t>
            </a:r>
            <a:r>
              <a:rPr lang="en-GB" sz="2000"/>
              <a:t>) = (g</a:t>
            </a:r>
            <a:r>
              <a:rPr lang="en-GB" sz="2000" baseline="30000"/>
              <a:t>k</a:t>
            </a:r>
            <a:r>
              <a:rPr lang="en-GB" sz="2000"/>
              <a:t>, m*h</a:t>
            </a:r>
            <a:r>
              <a:rPr lang="en-GB" sz="2000" baseline="30000"/>
              <a:t>k</a:t>
            </a:r>
            <a:r>
              <a:rPr lang="en-GB" sz="2000"/>
              <a:t>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In LWE every “ciphertext” (pair of elements) may not be a valid encryption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	(c</a:t>
            </a:r>
            <a:r>
              <a:rPr lang="en-GB" sz="2000" baseline="-25000"/>
              <a:t>1</a:t>
            </a:r>
            <a:r>
              <a:rPr lang="en-GB" sz="2000"/>
              <a:t>, c</a:t>
            </a:r>
            <a:r>
              <a:rPr lang="en-GB" sz="2000" baseline="-25000"/>
              <a:t>2</a:t>
            </a:r>
            <a:r>
              <a:rPr lang="en-GB" sz="2000"/>
              <a:t>) = (a, a*s + e + Δ*m)</a:t>
            </a:r>
            <a:endParaRPr/>
          </a:p>
        </p:txBody>
      </p:sp>
      <p:sp>
        <p:nvSpPr>
          <p:cNvPr id="819" name="Google Shape;819;p20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820" name="Google Shape;820;p20"/>
          <p:cNvSpPr txBox="1"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Proof of Plaintext Not Enough</a:t>
            </a:r>
            <a:endParaRPr/>
          </a:p>
        </p:txBody>
      </p:sp>
      <p:sp>
        <p:nvSpPr>
          <p:cNvPr id="821" name="Google Shape;821;p20"/>
          <p:cNvSpPr/>
          <p:nvPr/>
        </p:nvSpPr>
        <p:spPr>
          <a:xfrm rot="8813131">
            <a:off x="3796522" y="3940721"/>
            <a:ext cx="198787" cy="60618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 txBox="1"/>
          <p:nvPr/>
        </p:nvSpPr>
        <p:spPr>
          <a:xfrm>
            <a:off x="4055165" y="4539957"/>
            <a:ext cx="346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must be small</a:t>
            </a:r>
            <a:endParaRPr/>
          </a:p>
        </p:txBody>
      </p:sp>
      <p:sp>
        <p:nvSpPr>
          <p:cNvPr id="823" name="Google Shape;823;p20"/>
          <p:cNvSpPr txBox="1"/>
          <p:nvPr/>
        </p:nvSpPr>
        <p:spPr>
          <a:xfrm>
            <a:off x="576000" y="4883873"/>
            <a:ext cx="10287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Indeed distinguishing a valid ciphertext from random junk </a:t>
            </a:r>
            <a:r>
              <a:rPr lang="en-GB"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LWE problem</a:t>
            </a:r>
            <a:endParaRPr/>
          </a:p>
        </p:txBody>
      </p:sp>
      <p:sp>
        <p:nvSpPr>
          <p:cNvPr id="824" name="Google Shape;824;p20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825" name="Google Shape;825;p20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0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0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20</a:t>
            </a:r>
            <a:endParaRPr sz="1500" b="1"/>
          </a:p>
        </p:txBody>
      </p:sp>
      <p:sp>
        <p:nvSpPr>
          <p:cNvPr id="829" name="Google Shape;829;p20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20</a:t>
            </a:r>
            <a:endParaRPr sz="1500" b="1"/>
          </a:p>
        </p:txBody>
      </p:sp>
      <p:cxnSp>
        <p:nvCxnSpPr>
          <p:cNvPr id="830" name="Google Shape;830;p20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1" name="Google Shape;831;p20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0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833" name="Google Shape;833;p20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4" name="Google Shape;834;p20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5" name="Google Shape;835;p20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6" name="Google Shape;8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1"/>
          <p:cNvSpPr txBox="1">
            <a:spLocks noGrp="1"/>
          </p:cNvSpPr>
          <p:nvPr>
            <p:ph type="body" idx="1"/>
          </p:nvPr>
        </p:nvSpPr>
        <p:spPr>
          <a:xfrm>
            <a:off x="456730" y="1367399"/>
            <a:ext cx="11041200" cy="4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	(c</a:t>
            </a:r>
            <a:r>
              <a:rPr lang="en-GB" sz="2000" baseline="-25000"/>
              <a:t>1</a:t>
            </a:r>
            <a:r>
              <a:rPr lang="en-GB" sz="2000"/>
              <a:t>, c</a:t>
            </a:r>
            <a:r>
              <a:rPr lang="en-GB" sz="2000" baseline="-25000"/>
              <a:t>2</a:t>
            </a:r>
            <a:r>
              <a:rPr lang="en-GB" sz="2000"/>
              <a:t>) = (a, a*s + e + Δ*m)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If e is too big then the attacker can result in garbage being output from the computation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Breaks robustness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Provides a denial of service attack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If e is only slightly too big then whether this happens depends on other parties inputs AND the secret key	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Can lead to selective failure attacks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We need to ensure that the encryptor does the correct thing during encryption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Fast prover, PQ-Secure, Large Proofs using MPC-in-the-Head: FMRV22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Slow prover, classically secure, small proofs using vector-commitments: Lib24</a:t>
            </a:r>
            <a:endParaRPr sz="2000"/>
          </a:p>
        </p:txBody>
      </p:sp>
      <p:sp>
        <p:nvSpPr>
          <p:cNvPr id="842" name="Google Shape;842;p21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843" name="Google Shape;843;p21"/>
          <p:cNvSpPr txBox="1"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Proof of Plaintext Not Enough</a:t>
            </a:r>
            <a:endParaRPr/>
          </a:p>
        </p:txBody>
      </p:sp>
      <p:sp>
        <p:nvSpPr>
          <p:cNvPr id="844" name="Google Shape;844;p21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845" name="Google Shape;845;p21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1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1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848" name="Google Shape;848;p21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21</a:t>
            </a:r>
            <a:endParaRPr sz="1500" b="1"/>
          </a:p>
        </p:txBody>
      </p:sp>
      <p:sp>
        <p:nvSpPr>
          <p:cNvPr id="849" name="Google Shape;849;p21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21</a:t>
            </a:r>
            <a:endParaRPr sz="1500" b="1"/>
          </a:p>
        </p:txBody>
      </p:sp>
      <p:cxnSp>
        <p:nvCxnSpPr>
          <p:cNvPr id="850" name="Google Shape;850;p21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1" name="Google Shape;851;p21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1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853" name="Google Shape;853;p21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4" name="Google Shape;854;p21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5" name="Google Shape;855;p21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6" name="Google Shape;8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2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pic>
        <p:nvPicPr>
          <p:cNvPr id="862" name="Google Shape;8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62" y="378154"/>
            <a:ext cx="1295442" cy="7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22"/>
          <p:cNvPicPr preferRelativeResize="0"/>
          <p:nvPr/>
        </p:nvPicPr>
        <p:blipFill rotWithShape="1">
          <a:blip r:embed="rId4">
            <a:alphaModFix/>
          </a:blip>
          <a:srcRect l="14846" r="14942"/>
          <a:stretch/>
        </p:blipFill>
        <p:spPr>
          <a:xfrm>
            <a:off x="445563" y="1304624"/>
            <a:ext cx="1295442" cy="103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22"/>
          <p:cNvPicPr preferRelativeResize="0"/>
          <p:nvPr/>
        </p:nvPicPr>
        <p:blipFill rotWithShape="1">
          <a:blip r:embed="rId5">
            <a:alphaModFix/>
          </a:blip>
          <a:srcRect b="26317"/>
          <a:stretch/>
        </p:blipFill>
        <p:spPr>
          <a:xfrm>
            <a:off x="445562" y="2524060"/>
            <a:ext cx="1295442" cy="9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22"/>
          <p:cNvPicPr preferRelativeResize="0"/>
          <p:nvPr/>
        </p:nvPicPr>
        <p:blipFill rotWithShape="1">
          <a:blip r:embed="rId6">
            <a:alphaModFix/>
          </a:blip>
          <a:srcRect l="15650" t="11078" r="13542" b="12703"/>
          <a:stretch/>
        </p:blipFill>
        <p:spPr>
          <a:xfrm>
            <a:off x="445562" y="3664134"/>
            <a:ext cx="1295442" cy="9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9604" y="342602"/>
            <a:ext cx="919192" cy="13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22"/>
          <p:cNvPicPr preferRelativeResize="0"/>
          <p:nvPr/>
        </p:nvPicPr>
        <p:blipFill rotWithShape="1">
          <a:blip r:embed="rId8">
            <a:alphaModFix/>
          </a:blip>
          <a:srcRect l="9465" r="23511"/>
          <a:stretch/>
        </p:blipFill>
        <p:spPr>
          <a:xfrm>
            <a:off x="10629605" y="1867219"/>
            <a:ext cx="919192" cy="129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9604" y="3302235"/>
            <a:ext cx="930653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23020" y="4848693"/>
            <a:ext cx="970670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15255" y="4848693"/>
            <a:ext cx="1072661" cy="12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37031" y="4851157"/>
            <a:ext cx="1005254" cy="123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1400" y="4855363"/>
            <a:ext cx="970670" cy="1229515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22"/>
          <p:cNvSpPr txBox="1"/>
          <p:nvPr/>
        </p:nvSpPr>
        <p:spPr>
          <a:xfrm>
            <a:off x="1760725" y="342602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874" name="Google Shape;874;p22"/>
          <p:cNvSpPr txBox="1"/>
          <p:nvPr/>
        </p:nvSpPr>
        <p:spPr>
          <a:xfrm>
            <a:off x="1783504" y="1251447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875" name="Google Shape;875;p22"/>
          <p:cNvSpPr txBox="1"/>
          <p:nvPr/>
        </p:nvSpPr>
        <p:spPr>
          <a:xfrm>
            <a:off x="1777290" y="252962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876" name="Google Shape;876;p22"/>
          <p:cNvSpPr txBox="1"/>
          <p:nvPr/>
        </p:nvSpPr>
        <p:spPr>
          <a:xfrm>
            <a:off x="1823746" y="366413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pic>
        <p:nvPicPr>
          <p:cNvPr id="877" name="Google Shape;877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073192" y="1700189"/>
            <a:ext cx="1118808" cy="107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1222" y="1264879"/>
            <a:ext cx="742712" cy="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22"/>
          <p:cNvSpPr txBox="1"/>
          <p:nvPr/>
        </p:nvSpPr>
        <p:spPr>
          <a:xfrm>
            <a:off x="3538299" y="4115070"/>
            <a:ext cx="4699233" cy="369332"/>
          </a:xfrm>
          <a:prstGeom prst="rect">
            <a:avLst/>
          </a:prstGeom>
          <a:solidFill>
            <a:srgbClr val="9ABBC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</a:rPr>
              <a:t>Threshold Decryption</a:t>
            </a:r>
            <a:endParaRPr b="1"/>
          </a:p>
        </p:txBody>
      </p:sp>
      <p:sp>
        <p:nvSpPr>
          <p:cNvPr id="880" name="Google Shape;880;p22"/>
          <p:cNvSpPr txBox="1"/>
          <p:nvPr/>
        </p:nvSpPr>
        <p:spPr>
          <a:xfrm>
            <a:off x="4683718" y="3023248"/>
            <a:ext cx="472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2"/>
          <p:cNvSpPr/>
          <p:nvPr/>
        </p:nvSpPr>
        <p:spPr>
          <a:xfrm rot="10800000">
            <a:off x="4985184" y="2742930"/>
            <a:ext cx="217983" cy="12756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2" name="Google Shape;882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61527" y="5037223"/>
            <a:ext cx="844213" cy="809076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22"/>
          <p:cNvSpPr txBox="1"/>
          <p:nvPr/>
        </p:nvSpPr>
        <p:spPr>
          <a:xfrm>
            <a:off x="2510655" y="1556376"/>
            <a:ext cx="1696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adversarial decryptor could lead to leakage of secret key information</a:t>
            </a:r>
            <a:endParaRPr sz="1500"/>
          </a:p>
        </p:txBody>
      </p:sp>
      <p:sp>
        <p:nvSpPr>
          <p:cNvPr id="884" name="Google Shape;884;p22"/>
          <p:cNvSpPr txBox="1"/>
          <p:nvPr/>
        </p:nvSpPr>
        <p:spPr>
          <a:xfrm>
            <a:off x="7826656" y="1047323"/>
            <a:ext cx="1696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adversarial decryptor could lead to incorrect decryption</a:t>
            </a:r>
            <a:endParaRPr sz="1100"/>
          </a:p>
        </p:txBody>
      </p:sp>
      <p:sp>
        <p:nvSpPr>
          <p:cNvPr id="885" name="Google Shape;885;p22"/>
          <p:cNvSpPr txBox="1"/>
          <p:nvPr/>
        </p:nvSpPr>
        <p:spPr>
          <a:xfrm>
            <a:off x="7824653" y="2400622"/>
            <a:ext cx="1696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adversarial decryptor could lead to denial of service attacks</a:t>
            </a:r>
            <a:endParaRPr sz="1100"/>
          </a:p>
        </p:txBody>
      </p:sp>
      <p:sp>
        <p:nvSpPr>
          <p:cNvPr id="886" name="Google Shape;886;p22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887" name="Google Shape;887;p22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2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2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890" name="Google Shape;890;p22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22</a:t>
            </a:r>
            <a:endParaRPr sz="1500" b="1"/>
          </a:p>
        </p:txBody>
      </p:sp>
      <p:sp>
        <p:nvSpPr>
          <p:cNvPr id="891" name="Google Shape;891;p22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22</a:t>
            </a:r>
            <a:endParaRPr sz="1500" b="1"/>
          </a:p>
        </p:txBody>
      </p:sp>
      <p:cxnSp>
        <p:nvCxnSpPr>
          <p:cNvPr id="892" name="Google Shape;892;p22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3" name="Google Shape;893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34578" y="357327"/>
            <a:ext cx="2322856" cy="2209322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22"/>
          <p:cNvSpPr/>
          <p:nvPr/>
        </p:nvSpPr>
        <p:spPr>
          <a:xfrm>
            <a:off x="6498105" y="2767138"/>
            <a:ext cx="218100" cy="127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2"/>
          <p:cNvSpPr txBox="1"/>
          <p:nvPr/>
        </p:nvSpPr>
        <p:spPr>
          <a:xfrm>
            <a:off x="6742415" y="3220289"/>
            <a:ext cx="4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2"/>
          <p:cNvSpPr txBox="1"/>
          <p:nvPr/>
        </p:nvSpPr>
        <p:spPr>
          <a:xfrm>
            <a:off x="4683718" y="3251848"/>
            <a:ext cx="4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2"/>
          <p:cNvSpPr txBox="1"/>
          <p:nvPr/>
        </p:nvSpPr>
        <p:spPr>
          <a:xfrm>
            <a:off x="9965886" y="3425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898" name="Google Shape;898;p22"/>
          <p:cNvSpPr txBox="1"/>
          <p:nvPr/>
        </p:nvSpPr>
        <p:spPr>
          <a:xfrm>
            <a:off x="9980198" y="18672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899" name="Google Shape;899;p22"/>
          <p:cNvSpPr txBox="1"/>
          <p:nvPr/>
        </p:nvSpPr>
        <p:spPr>
          <a:xfrm>
            <a:off x="9986461" y="32762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900" name="Google Shape;900;p22"/>
          <p:cNvSpPr txBox="1"/>
          <p:nvPr/>
        </p:nvSpPr>
        <p:spPr>
          <a:xfrm>
            <a:off x="3583634" y="4486227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901" name="Google Shape;901;p22"/>
          <p:cNvSpPr txBox="1"/>
          <p:nvPr/>
        </p:nvSpPr>
        <p:spPr>
          <a:xfrm>
            <a:off x="4694575" y="448248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02" name="Google Shape;902;p22"/>
          <p:cNvSpPr txBox="1"/>
          <p:nvPr/>
        </p:nvSpPr>
        <p:spPr>
          <a:xfrm>
            <a:off x="7325637" y="448086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903" name="Google Shape;903;p22"/>
          <p:cNvSpPr txBox="1"/>
          <p:nvPr/>
        </p:nvSpPr>
        <p:spPr>
          <a:xfrm>
            <a:off x="6056615" y="4495946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904" name="Google Shape;904;p22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2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906" name="Google Shape;906;p22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7" name="Google Shape;907;p22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8" name="Google Shape;908;p22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9" name="Google Shape;909;p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3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pic>
        <p:nvPicPr>
          <p:cNvPr id="915" name="Google Shape;9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62" y="378154"/>
            <a:ext cx="1295442" cy="7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23"/>
          <p:cNvPicPr preferRelativeResize="0"/>
          <p:nvPr/>
        </p:nvPicPr>
        <p:blipFill rotWithShape="1">
          <a:blip r:embed="rId4">
            <a:alphaModFix/>
          </a:blip>
          <a:srcRect l="14846" r="14942"/>
          <a:stretch/>
        </p:blipFill>
        <p:spPr>
          <a:xfrm>
            <a:off x="445563" y="1304624"/>
            <a:ext cx="1295442" cy="103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23"/>
          <p:cNvPicPr preferRelativeResize="0"/>
          <p:nvPr/>
        </p:nvPicPr>
        <p:blipFill rotWithShape="1">
          <a:blip r:embed="rId5">
            <a:alphaModFix/>
          </a:blip>
          <a:srcRect b="26317"/>
          <a:stretch/>
        </p:blipFill>
        <p:spPr>
          <a:xfrm>
            <a:off x="445562" y="2524060"/>
            <a:ext cx="1295442" cy="9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23"/>
          <p:cNvPicPr preferRelativeResize="0"/>
          <p:nvPr/>
        </p:nvPicPr>
        <p:blipFill rotWithShape="1">
          <a:blip r:embed="rId6">
            <a:alphaModFix/>
          </a:blip>
          <a:srcRect l="15650" t="11078" r="13542" b="12703"/>
          <a:stretch/>
        </p:blipFill>
        <p:spPr>
          <a:xfrm>
            <a:off x="445562" y="3664134"/>
            <a:ext cx="1295442" cy="9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9604" y="342602"/>
            <a:ext cx="919192" cy="13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23"/>
          <p:cNvPicPr preferRelativeResize="0"/>
          <p:nvPr/>
        </p:nvPicPr>
        <p:blipFill rotWithShape="1">
          <a:blip r:embed="rId8">
            <a:alphaModFix/>
          </a:blip>
          <a:srcRect l="9465" r="23511"/>
          <a:stretch/>
        </p:blipFill>
        <p:spPr>
          <a:xfrm>
            <a:off x="10629605" y="1867219"/>
            <a:ext cx="919192" cy="129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9604" y="3302235"/>
            <a:ext cx="930653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23020" y="4848693"/>
            <a:ext cx="970670" cy="121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15255" y="4848693"/>
            <a:ext cx="1072661" cy="12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37031" y="4851157"/>
            <a:ext cx="1005254" cy="123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1400" y="4855363"/>
            <a:ext cx="970670" cy="1229515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23"/>
          <p:cNvSpPr txBox="1"/>
          <p:nvPr/>
        </p:nvSpPr>
        <p:spPr>
          <a:xfrm>
            <a:off x="1760725" y="342602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927" name="Google Shape;927;p23"/>
          <p:cNvSpPr txBox="1"/>
          <p:nvPr/>
        </p:nvSpPr>
        <p:spPr>
          <a:xfrm>
            <a:off x="1783504" y="1251447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928" name="Google Shape;928;p23"/>
          <p:cNvSpPr txBox="1"/>
          <p:nvPr/>
        </p:nvSpPr>
        <p:spPr>
          <a:xfrm>
            <a:off x="1777290" y="252962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929" name="Google Shape;929;p23"/>
          <p:cNvSpPr txBox="1"/>
          <p:nvPr/>
        </p:nvSpPr>
        <p:spPr>
          <a:xfrm>
            <a:off x="1823746" y="3664134"/>
            <a:ext cx="576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pic>
        <p:nvPicPr>
          <p:cNvPr id="930" name="Google Shape;930;p2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073192" y="1700189"/>
            <a:ext cx="1118808" cy="107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2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1222" y="1264879"/>
            <a:ext cx="742712" cy="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23"/>
          <p:cNvSpPr txBox="1"/>
          <p:nvPr/>
        </p:nvSpPr>
        <p:spPr>
          <a:xfrm>
            <a:off x="3538299" y="4115070"/>
            <a:ext cx="4699233" cy="369332"/>
          </a:xfrm>
          <a:prstGeom prst="rect">
            <a:avLst/>
          </a:prstGeom>
          <a:solidFill>
            <a:srgbClr val="9ABBC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</a:rPr>
              <a:t>Threshold Decryption</a:t>
            </a:r>
            <a:endParaRPr b="1"/>
          </a:p>
        </p:txBody>
      </p:sp>
      <p:sp>
        <p:nvSpPr>
          <p:cNvPr id="933" name="Google Shape;933;p23"/>
          <p:cNvSpPr txBox="1"/>
          <p:nvPr/>
        </p:nvSpPr>
        <p:spPr>
          <a:xfrm>
            <a:off x="6742415" y="2991689"/>
            <a:ext cx="472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3"/>
          <p:cNvSpPr txBox="1"/>
          <p:nvPr/>
        </p:nvSpPr>
        <p:spPr>
          <a:xfrm>
            <a:off x="4683718" y="3023248"/>
            <a:ext cx="472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3"/>
          <p:cNvSpPr/>
          <p:nvPr/>
        </p:nvSpPr>
        <p:spPr>
          <a:xfrm rot="10800000">
            <a:off x="4985184" y="2742930"/>
            <a:ext cx="217983" cy="12756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2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61527" y="5037223"/>
            <a:ext cx="844213" cy="809076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23"/>
          <p:cNvSpPr txBox="1"/>
          <p:nvPr/>
        </p:nvSpPr>
        <p:spPr>
          <a:xfrm>
            <a:off x="2489526" y="1313126"/>
            <a:ext cx="1696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DDE+23 provide a robust threshold decryption protocol for FHE schemes</a:t>
            </a:r>
            <a:endParaRPr sz="1100"/>
          </a:p>
        </p:txBody>
      </p:sp>
      <p:sp>
        <p:nvSpPr>
          <p:cNvPr id="938" name="Google Shape;938;p23"/>
          <p:cNvSpPr txBox="1"/>
          <p:nvPr/>
        </p:nvSpPr>
        <p:spPr>
          <a:xfrm>
            <a:off x="7862981" y="1257789"/>
            <a:ext cx="1696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Theoretically could get this with t&lt;n/2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Efficiently we can get this with t&lt;n/3</a:t>
            </a:r>
            <a:endParaRPr sz="1500"/>
          </a:p>
        </p:txBody>
      </p:sp>
      <p:sp>
        <p:nvSpPr>
          <p:cNvPr id="939" name="Google Shape;939;p23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940" name="Google Shape;940;p23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3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3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943" name="Google Shape;943;p23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23</a:t>
            </a:r>
            <a:endParaRPr sz="1500" b="1"/>
          </a:p>
        </p:txBody>
      </p:sp>
      <p:sp>
        <p:nvSpPr>
          <p:cNvPr id="944" name="Google Shape;944;p23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23</a:t>
            </a:r>
            <a:endParaRPr sz="1500" b="1"/>
          </a:p>
        </p:txBody>
      </p:sp>
      <p:cxnSp>
        <p:nvCxnSpPr>
          <p:cNvPr id="945" name="Google Shape;945;p23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6" name="Google Shape;946;p23"/>
          <p:cNvSpPr txBox="1"/>
          <p:nvPr/>
        </p:nvSpPr>
        <p:spPr>
          <a:xfrm>
            <a:off x="9965886" y="3425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947" name="Google Shape;947;p23"/>
          <p:cNvSpPr txBox="1"/>
          <p:nvPr/>
        </p:nvSpPr>
        <p:spPr>
          <a:xfrm>
            <a:off x="9980198" y="18672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948" name="Google Shape;948;p23"/>
          <p:cNvSpPr txBox="1"/>
          <p:nvPr/>
        </p:nvSpPr>
        <p:spPr>
          <a:xfrm>
            <a:off x="9986461" y="3276288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949" name="Google Shape;949;p23"/>
          <p:cNvSpPr txBox="1"/>
          <p:nvPr/>
        </p:nvSpPr>
        <p:spPr>
          <a:xfrm>
            <a:off x="3583634" y="4486227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950" name="Google Shape;950;p23"/>
          <p:cNvSpPr txBox="1"/>
          <p:nvPr/>
        </p:nvSpPr>
        <p:spPr>
          <a:xfrm>
            <a:off x="4694575" y="448248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51" name="Google Shape;951;p23"/>
          <p:cNvSpPr txBox="1"/>
          <p:nvPr/>
        </p:nvSpPr>
        <p:spPr>
          <a:xfrm>
            <a:off x="7325637" y="4480868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952" name="Google Shape;952;p23"/>
          <p:cNvSpPr txBox="1"/>
          <p:nvPr/>
        </p:nvSpPr>
        <p:spPr>
          <a:xfrm>
            <a:off x="6056615" y="4495946"/>
            <a:ext cx="68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4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pic>
        <p:nvPicPr>
          <p:cNvPr id="953" name="Google Shape;953;p2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34578" y="357327"/>
            <a:ext cx="2322856" cy="2209322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23"/>
          <p:cNvSpPr/>
          <p:nvPr/>
        </p:nvSpPr>
        <p:spPr>
          <a:xfrm>
            <a:off x="6498105" y="2767138"/>
            <a:ext cx="218100" cy="127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3"/>
          <p:cNvSpPr txBox="1"/>
          <p:nvPr/>
        </p:nvSpPr>
        <p:spPr>
          <a:xfrm>
            <a:off x="6742415" y="3220289"/>
            <a:ext cx="4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3"/>
          <p:cNvSpPr txBox="1"/>
          <p:nvPr/>
        </p:nvSpPr>
        <p:spPr>
          <a:xfrm>
            <a:off x="4683718" y="3251848"/>
            <a:ext cx="4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3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3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959" name="Google Shape;959;p23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23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1" name="Google Shape;961;p23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2" name="Google Shape;962;p2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24"/>
          <p:cNvSpPr txBox="1">
            <a:spLocks noGrp="1"/>
          </p:cNvSpPr>
          <p:nvPr>
            <p:ph type="body" idx="1"/>
          </p:nvPr>
        </p:nvSpPr>
        <p:spPr>
          <a:xfrm>
            <a:off x="575400" y="1359036"/>
            <a:ext cx="7147304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600"/>
              <a:t>To define security we need to introduce a god like character…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600"/>
              <a:t>The adversary interacts with a simulation of the real world parties.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600"/>
              <a:t>The simulator has access to an ideal functionality, the god like character, which is secure “by definition”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600"/>
              <a:t>If the adversary cannot tell it is working in a simulation with god, then the protocol is secure.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600"/>
              <a:t>Proof follows basic idea of SPDZ Offline Proof [Crypto 2012]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600"/>
              <a:t>Simulation needs access to the honest parties inputs (so it can simulate)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600"/>
              <a:t>This is obtained in the simulation via the ideal key gen functionality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600"/>
              <a:t>In the proof of correctness of the simulation this is obtained by rewinding the ZKPoKs</a:t>
            </a:r>
            <a:endParaRPr sz="260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600"/>
              <a:t>Key point is the simulation does not rewind, only the proof of the simulation does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600"/>
              <a:t>See Sma23 for details</a:t>
            </a:r>
            <a:endParaRPr/>
          </a:p>
          <a:p>
            <a:pPr marL="685800" lvl="1" indent="-133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968" name="Google Shape;968;p24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969" name="Google Shape;969;p24"/>
          <p:cNvSpPr txBox="1"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Security Proof	</a:t>
            </a:r>
            <a:endParaRPr/>
          </a:p>
        </p:txBody>
      </p:sp>
      <p:pic>
        <p:nvPicPr>
          <p:cNvPr id="970" name="Google Shape;97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5034" y="1984624"/>
            <a:ext cx="3449835" cy="25873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1" name="Google Shape;971;p24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972" name="Google Shape;972;p24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4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4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975" name="Google Shape;975;p24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24</a:t>
            </a:r>
            <a:endParaRPr sz="1500" b="1"/>
          </a:p>
        </p:txBody>
      </p:sp>
      <p:sp>
        <p:nvSpPr>
          <p:cNvPr id="976" name="Google Shape;976;p24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24</a:t>
            </a:r>
            <a:endParaRPr sz="1500" b="1"/>
          </a:p>
        </p:txBody>
      </p:sp>
      <p:cxnSp>
        <p:nvCxnSpPr>
          <p:cNvPr id="977" name="Google Shape;977;p24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8" name="Google Shape;978;p24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4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980" name="Google Shape;980;p24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Google Shape;981;p24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2" name="Google Shape;982;p24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3" name="Google Shape;9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5"/>
          <p:cNvSpPr txBox="1">
            <a:spLocks noGrp="1"/>
          </p:cNvSpPr>
          <p:nvPr>
            <p:ph type="body" idx="1"/>
          </p:nvPr>
        </p:nvSpPr>
        <p:spPr>
          <a:xfrm>
            <a:off x="574800" y="1604018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b="1" i="0" u="none" strike="noStrike">
                <a:latin typeface="Arial"/>
                <a:ea typeface="Arial"/>
                <a:cs typeface="Arial"/>
                <a:sym typeface="Arial"/>
              </a:rPr>
              <a:t>FMRV22:</a:t>
            </a:r>
            <a:r>
              <a:rPr lang="en-GB" sz="1800" b="0" i="0" u="none" strike="noStrike">
                <a:latin typeface="Arial"/>
                <a:ea typeface="Arial"/>
                <a:cs typeface="Arial"/>
                <a:sym typeface="Arial"/>
              </a:rPr>
              <a:t> Thibauld Feneuil, Jules Maire, Matthieu Rivain, and Damien Vergnaud. </a:t>
            </a:r>
            <a:r>
              <a:rPr lang="en-GB" sz="1800" b="0" i="1" u="none" strike="noStrike">
                <a:latin typeface="Arial"/>
                <a:ea typeface="Arial"/>
                <a:cs typeface="Arial"/>
                <a:sym typeface="Arial"/>
              </a:rPr>
              <a:t>Zero-knowledge protocols for the subset sum problem from MPC-in-the-head with rejection</a:t>
            </a:r>
            <a:r>
              <a:rPr lang="en-GB" sz="1800" b="0" i="0" u="none" strike="noStrike">
                <a:latin typeface="Arial"/>
                <a:ea typeface="Arial"/>
                <a:cs typeface="Arial"/>
                <a:sym typeface="Arial"/>
              </a:rPr>
              <a:t>. ASIACRYPT 2022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b="1" i="0" u="none" strike="noStrike">
                <a:latin typeface="Arial"/>
                <a:ea typeface="Arial"/>
                <a:cs typeface="Arial"/>
                <a:sym typeface="Arial"/>
              </a:rPr>
              <a:t>Lib24:</a:t>
            </a:r>
            <a:r>
              <a:rPr lang="en-GB" sz="1800" b="0" i="0" u="none" strike="noStrike">
                <a:latin typeface="Arial"/>
                <a:ea typeface="Arial"/>
                <a:cs typeface="Arial"/>
                <a:sym typeface="Arial"/>
              </a:rPr>
              <a:t> Benoit Libert. </a:t>
            </a:r>
            <a:r>
              <a:rPr lang="en-GB" sz="1800" b="0" i="1" u="none" strike="noStrike">
                <a:latin typeface="Arial"/>
                <a:ea typeface="Arial"/>
                <a:cs typeface="Arial"/>
                <a:sym typeface="Arial"/>
              </a:rPr>
              <a:t>Vector commitments with proofs of smallness: Short range proofs and more</a:t>
            </a:r>
            <a:r>
              <a:rPr lang="en-GB" sz="1800" b="0" i="0" u="none" strike="noStrike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PKC</a:t>
            </a:r>
            <a:r>
              <a:rPr lang="en-GB" sz="1800" b="0" i="0" u="none" strike="noStrike">
                <a:latin typeface="Arial"/>
                <a:ea typeface="Arial"/>
                <a:cs typeface="Arial"/>
                <a:sym typeface="Arial"/>
              </a:rPr>
              <a:t> 2024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b="1">
                <a:latin typeface="Arial"/>
                <a:ea typeface="Arial"/>
                <a:cs typeface="Arial"/>
                <a:sym typeface="Arial"/>
              </a:rPr>
              <a:t>Sma23: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 Nigel P. Smart. </a:t>
            </a:r>
            <a:r>
              <a:rPr lang="en-GB" sz="1800" i="1">
                <a:latin typeface="Arial"/>
                <a:ea typeface="Arial"/>
                <a:cs typeface="Arial"/>
                <a:sym typeface="Arial"/>
              </a:rPr>
              <a:t>Practical and Efficient FHE-Based MPC. 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IMACC 2023: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b="1" i="0" u="none" strike="noStrike">
                <a:latin typeface="Arial"/>
                <a:ea typeface="Arial"/>
                <a:cs typeface="Arial"/>
                <a:sym typeface="Arial"/>
              </a:rPr>
              <a:t>DDD+23: 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Morten Dahl et al. </a:t>
            </a:r>
            <a:r>
              <a:rPr lang="en-GB" sz="1800" b="0" i="1" u="none" strike="noStrike">
                <a:latin typeface="Arial"/>
                <a:ea typeface="Arial"/>
                <a:cs typeface="Arial"/>
                <a:sym typeface="Arial"/>
              </a:rPr>
              <a:t>fhEVM: Confidential EVM Smart Contracts using Fully Homomorphic Encryption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https://github.com/zama-ai/fhevm/blob/main/fhevm-whitepaper.pdf</a:t>
            </a:r>
            <a:endParaRPr sz="1800" i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b="1">
                <a:latin typeface="Arial"/>
                <a:ea typeface="Arial"/>
                <a:cs typeface="Arial"/>
                <a:sym typeface="Arial"/>
              </a:rPr>
              <a:t>DDE+23: 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Morten Dahl et al. </a:t>
            </a:r>
            <a:r>
              <a:rPr lang="en-GB" sz="1800" i="1">
                <a:latin typeface="Arial"/>
                <a:ea typeface="Arial"/>
                <a:cs typeface="Arial"/>
                <a:sym typeface="Arial"/>
              </a:rPr>
              <a:t>Noah's Ark: Efficient Threshold-FHE Using Noise Flooding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. WAHC@CCS 2023: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5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990" name="Google Shape;990;p25"/>
          <p:cNvSpPr txBox="1"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Reading</a:t>
            </a:r>
            <a:endParaRPr/>
          </a:p>
        </p:txBody>
      </p:sp>
      <p:sp>
        <p:nvSpPr>
          <p:cNvPr id="991" name="Google Shape;991;p25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992" name="Google Shape;992;p25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5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5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995" name="Google Shape;995;p25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25</a:t>
            </a:r>
            <a:endParaRPr sz="1500" b="1"/>
          </a:p>
        </p:txBody>
      </p:sp>
      <p:sp>
        <p:nvSpPr>
          <p:cNvPr id="996" name="Google Shape;996;p25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25</a:t>
            </a:r>
            <a:endParaRPr sz="1500" b="1"/>
          </a:p>
        </p:txBody>
      </p:sp>
      <p:cxnSp>
        <p:nvCxnSpPr>
          <p:cNvPr id="997" name="Google Shape;997;p25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8" name="Google Shape;998;p25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5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1000" name="Google Shape;1000;p25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1" name="Google Shape;1001;p25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2" name="Google Shape;1002;p25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3" name="Google Shape;10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6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1009" name="Google Shape;1009;p26"/>
          <p:cNvSpPr txBox="1">
            <a:spLocks noGrp="1"/>
          </p:cNvSpPr>
          <p:nvPr>
            <p:ph type="title"/>
          </p:nvPr>
        </p:nvSpPr>
        <p:spPr>
          <a:xfrm>
            <a:off x="4655262" y="2607191"/>
            <a:ext cx="28827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 b="1"/>
              <a:t>Questions?</a:t>
            </a:r>
            <a:endParaRPr b="1"/>
          </a:p>
        </p:txBody>
      </p:sp>
      <p:sp>
        <p:nvSpPr>
          <p:cNvPr id="1010" name="Google Shape;1010;p26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1011" name="Google Shape;1011;p26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6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6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1014" name="Google Shape;1014;p26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26</a:t>
            </a:r>
            <a:endParaRPr sz="1500" b="1"/>
          </a:p>
        </p:txBody>
      </p:sp>
      <p:sp>
        <p:nvSpPr>
          <p:cNvPr id="1015" name="Google Shape;1015;p26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26</a:t>
            </a:r>
            <a:endParaRPr sz="1500" b="1"/>
          </a:p>
        </p:txBody>
      </p:sp>
      <p:cxnSp>
        <p:nvCxnSpPr>
          <p:cNvPr id="1016" name="Google Shape;1016;p26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7" name="Google Shape;1017;p26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6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1019" name="Google Shape;1019;p26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0" name="Google Shape;1020;p26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1" name="Google Shape;1021;p26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2" name="Google Shape;10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body" idx="1"/>
          </p:nvPr>
        </p:nvSpPr>
        <p:spPr>
          <a:xfrm>
            <a:off x="522725" y="1538025"/>
            <a:ext cx="62100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/>
              <a:t>Allows n parties to compute a known function on their private data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None/>
            </a:pPr>
            <a:r>
              <a:rPr lang="en-GB" sz="1800" b="1"/>
              <a:t>Privacy:</a:t>
            </a:r>
            <a:r>
              <a:rPr lang="en-GB" sz="1800"/>
              <a:t> Only what can be deduced from the output is revealed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None/>
            </a:pPr>
            <a:r>
              <a:rPr lang="en-GB" sz="1800" b="1"/>
              <a:t>Correctness:</a:t>
            </a:r>
            <a:r>
              <a:rPr lang="en-GB" sz="1800"/>
              <a:t> If all parties behave then the correct output is obtained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None/>
            </a:pPr>
            <a:r>
              <a:rPr lang="en-GB" sz="1800" b="1"/>
              <a:t>Robustness:</a:t>
            </a:r>
            <a:r>
              <a:rPr lang="en-GB" sz="1800"/>
              <a:t> Even if bad parties deviate from the protocol then the honest parties receive the correct output</a:t>
            </a:r>
            <a:endParaRPr sz="1800"/>
          </a:p>
        </p:txBody>
      </p:sp>
      <p:sp>
        <p:nvSpPr>
          <p:cNvPr id="150" name="Google Shape;150;p3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What is MPC?</a:t>
            </a:r>
            <a:endParaRPr/>
          </a:p>
        </p:txBody>
      </p:sp>
      <p:pic>
        <p:nvPicPr>
          <p:cNvPr id="152" name="Google Shape;15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9061" y="1742324"/>
            <a:ext cx="4692781" cy="337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3</a:t>
            </a:r>
            <a:endParaRPr sz="1500" b="1"/>
          </a:p>
        </p:txBody>
      </p:sp>
      <p:cxnSp>
        <p:nvCxnSpPr>
          <p:cNvPr id="158" name="Google Shape;158;p3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3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161" name="Google Shape;161;p3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3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163;p3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576000" y="92363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Gentry’s FHE-Based MPC Protocol</a:t>
            </a:r>
            <a:endParaRPr/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 l="12767" r="5805"/>
          <a:stretch/>
        </p:blipFill>
        <p:spPr>
          <a:xfrm>
            <a:off x="1244925" y="1250400"/>
            <a:ext cx="1454151" cy="1071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4">
            <a:alphaModFix/>
          </a:blip>
          <a:srcRect l="14846" r="14942"/>
          <a:stretch/>
        </p:blipFill>
        <p:spPr>
          <a:xfrm>
            <a:off x="1244925" y="2384087"/>
            <a:ext cx="1454149" cy="116053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5">
            <a:alphaModFix/>
          </a:blip>
          <a:srcRect b="26317"/>
          <a:stretch/>
        </p:blipFill>
        <p:spPr>
          <a:xfrm>
            <a:off x="1244922" y="3606862"/>
            <a:ext cx="1454144" cy="10714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6">
            <a:alphaModFix/>
          </a:blip>
          <a:srcRect l="15650" t="11078" r="13542" b="12703"/>
          <a:stretch/>
        </p:blipFill>
        <p:spPr>
          <a:xfrm>
            <a:off x="1244923" y="4749822"/>
            <a:ext cx="1454144" cy="1105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4542" y="2073096"/>
            <a:ext cx="4170682" cy="27630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6" name="Google Shape;176;p4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177" name="Google Shape;177;p4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4</a:t>
            </a:r>
            <a:endParaRPr sz="1500" b="1"/>
          </a:p>
        </p:txBody>
      </p:sp>
      <p:sp>
        <p:nvSpPr>
          <p:cNvPr id="181" name="Google Shape;181;p4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4</a:t>
            </a:r>
            <a:endParaRPr sz="1500" b="1"/>
          </a:p>
        </p:txBody>
      </p:sp>
      <p:cxnSp>
        <p:nvCxnSpPr>
          <p:cNvPr id="182" name="Google Shape;182;p4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183;p4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185" name="Google Shape;185;p4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4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4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194" name="Google Shape;194;p5"/>
          <p:cNvSpPr txBox="1"/>
          <p:nvPr/>
        </p:nvSpPr>
        <p:spPr>
          <a:xfrm rot="5400000">
            <a:off x="1525093" y="3411982"/>
            <a:ext cx="4699200" cy="369300"/>
          </a:xfrm>
          <a:prstGeom prst="rect">
            <a:avLst/>
          </a:prstGeom>
          <a:solidFill>
            <a:srgbClr val="9ABBC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Threshold Key Generation</a:t>
            </a:r>
            <a:endParaRPr/>
          </a:p>
        </p:txBody>
      </p:sp>
      <p:sp>
        <p:nvSpPr>
          <p:cNvPr id="195" name="Google Shape;195;p5"/>
          <p:cNvSpPr/>
          <p:nvPr/>
        </p:nvSpPr>
        <p:spPr>
          <a:xfrm>
            <a:off x="4232726" y="3273275"/>
            <a:ext cx="2360400" cy="30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5077925" y="2903974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2972887" y="1307310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98" name="Google Shape;198;p5"/>
          <p:cNvSpPr txBox="1"/>
          <p:nvPr/>
        </p:nvSpPr>
        <p:spPr>
          <a:xfrm>
            <a:off x="2992123" y="2484818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2992126" y="3714949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3010415" y="4901525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01" name="Google Shape;201;p5"/>
          <p:cNvSpPr/>
          <p:nvPr/>
        </p:nvSpPr>
        <p:spPr>
          <a:xfrm rot="10800000">
            <a:off x="2919900" y="1668200"/>
            <a:ext cx="583800" cy="23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/>
          <p:nvPr/>
        </p:nvSpPr>
        <p:spPr>
          <a:xfrm rot="10800000">
            <a:off x="2947375" y="2851125"/>
            <a:ext cx="557100" cy="23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/>
          <p:nvPr/>
        </p:nvSpPr>
        <p:spPr>
          <a:xfrm rot="10800000">
            <a:off x="2973875" y="5250775"/>
            <a:ext cx="542700" cy="23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 rot="10800000">
            <a:off x="2973825" y="4084250"/>
            <a:ext cx="535800" cy="23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3045767" y="5485676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06" name="Google Shape;206;p5"/>
          <p:cNvSpPr txBox="1"/>
          <p:nvPr/>
        </p:nvSpPr>
        <p:spPr>
          <a:xfrm>
            <a:off x="3027480" y="4323246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07" name="Google Shape;207;p5"/>
          <p:cNvSpPr txBox="1"/>
          <p:nvPr/>
        </p:nvSpPr>
        <p:spPr>
          <a:xfrm>
            <a:off x="3027475" y="3072546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2992134" y="1897105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210" name="Google Shape;210;p5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5</a:t>
            </a:r>
            <a:endParaRPr sz="1500" b="1"/>
          </a:p>
        </p:txBody>
      </p:sp>
      <p:sp>
        <p:nvSpPr>
          <p:cNvPr id="214" name="Google Shape;214;p5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5</a:t>
            </a:r>
            <a:endParaRPr sz="1500" b="1"/>
          </a:p>
        </p:txBody>
      </p:sp>
      <p:cxnSp>
        <p:nvCxnSpPr>
          <p:cNvPr id="215" name="Google Shape;215;p5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6" name="Google Shape;216;p5"/>
          <p:cNvPicPr preferRelativeResize="0"/>
          <p:nvPr/>
        </p:nvPicPr>
        <p:blipFill rotWithShape="1">
          <a:blip r:embed="rId3">
            <a:alphaModFix/>
          </a:blip>
          <a:srcRect l="12767" r="5805"/>
          <a:stretch/>
        </p:blipFill>
        <p:spPr>
          <a:xfrm>
            <a:off x="1244925" y="1250400"/>
            <a:ext cx="1454151" cy="1071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7" name="Google Shape;217;p5"/>
          <p:cNvPicPr preferRelativeResize="0"/>
          <p:nvPr/>
        </p:nvPicPr>
        <p:blipFill rotWithShape="1">
          <a:blip r:embed="rId4">
            <a:alphaModFix/>
          </a:blip>
          <a:srcRect l="14842" r="14947"/>
          <a:stretch/>
        </p:blipFill>
        <p:spPr>
          <a:xfrm>
            <a:off x="1244925" y="2384087"/>
            <a:ext cx="1454149" cy="116053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8" name="Google Shape;218;p5"/>
          <p:cNvPicPr preferRelativeResize="0"/>
          <p:nvPr/>
        </p:nvPicPr>
        <p:blipFill rotWithShape="1">
          <a:blip r:embed="rId5">
            <a:alphaModFix/>
          </a:blip>
          <a:srcRect b="26318"/>
          <a:stretch/>
        </p:blipFill>
        <p:spPr>
          <a:xfrm>
            <a:off x="1244922" y="3606862"/>
            <a:ext cx="1454144" cy="10714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9" name="Google Shape;219;p5"/>
          <p:cNvPicPr preferRelativeResize="0"/>
          <p:nvPr/>
        </p:nvPicPr>
        <p:blipFill rotWithShape="1">
          <a:blip r:embed="rId6">
            <a:alphaModFix/>
          </a:blip>
          <a:srcRect l="15648" t="11074" r="13545" b="12705"/>
          <a:stretch/>
        </p:blipFill>
        <p:spPr>
          <a:xfrm>
            <a:off x="1244923" y="4749822"/>
            <a:ext cx="1454144" cy="1105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0" name="Google Shape;22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4542" y="2073096"/>
            <a:ext cx="4170682" cy="27630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1" name="Google Shape;221;p5"/>
          <p:cNvSpPr txBox="1">
            <a:spLocks noGrp="1"/>
          </p:cNvSpPr>
          <p:nvPr>
            <p:ph type="title"/>
          </p:nvPr>
        </p:nvSpPr>
        <p:spPr>
          <a:xfrm>
            <a:off x="576000" y="92363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Gentry’s FHE-Based MPC Protocol (Setup)</a:t>
            </a:r>
            <a:endParaRPr/>
          </a:p>
        </p:txBody>
      </p:sp>
      <p:sp>
        <p:nvSpPr>
          <p:cNvPr id="222" name="Google Shape;222;p5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224" name="Google Shape;224;p5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5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5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233" name="Google Shape;233;p6"/>
          <p:cNvSpPr txBox="1"/>
          <p:nvPr/>
        </p:nvSpPr>
        <p:spPr>
          <a:xfrm>
            <a:off x="568400" y="1723383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34" name="Google Shape;234;p6"/>
          <p:cNvSpPr txBox="1"/>
          <p:nvPr/>
        </p:nvSpPr>
        <p:spPr>
          <a:xfrm>
            <a:off x="568396" y="2915216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35" name="Google Shape;235;p6"/>
          <p:cNvSpPr txBox="1"/>
          <p:nvPr/>
        </p:nvSpPr>
        <p:spPr>
          <a:xfrm>
            <a:off x="591045" y="4107078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591056" y="5316126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3258475" y="2837963"/>
            <a:ext cx="2950200" cy="27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3258403" y="4039038"/>
            <a:ext cx="2976000" cy="2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3258199" y="5163688"/>
            <a:ext cx="2976000" cy="2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3258403" y="1689813"/>
            <a:ext cx="2950200" cy="2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3580976" y="1320491"/>
            <a:ext cx="212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42" name="Google Shape;242;p6"/>
          <p:cNvSpPr txBox="1"/>
          <p:nvPr/>
        </p:nvSpPr>
        <p:spPr>
          <a:xfrm>
            <a:off x="10481156" y="48933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43" name="Google Shape;243;p6"/>
          <p:cNvSpPr txBox="1"/>
          <p:nvPr/>
        </p:nvSpPr>
        <p:spPr>
          <a:xfrm>
            <a:off x="604521" y="1440646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44" name="Google Shape;244;p6"/>
          <p:cNvSpPr txBox="1"/>
          <p:nvPr/>
        </p:nvSpPr>
        <p:spPr>
          <a:xfrm>
            <a:off x="599709" y="2644186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45" name="Google Shape;245;p6"/>
          <p:cNvSpPr txBox="1"/>
          <p:nvPr/>
        </p:nvSpPr>
        <p:spPr>
          <a:xfrm>
            <a:off x="626159" y="3818071"/>
            <a:ext cx="51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46" name="Google Shape;246;p6"/>
          <p:cNvSpPr txBox="1"/>
          <p:nvPr/>
        </p:nvSpPr>
        <p:spPr>
          <a:xfrm>
            <a:off x="622996" y="5038407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47" name="Google Shape;247;p6"/>
          <p:cNvSpPr txBox="1"/>
          <p:nvPr/>
        </p:nvSpPr>
        <p:spPr>
          <a:xfrm>
            <a:off x="3691734" y="2516477"/>
            <a:ext cx="212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48" name="Google Shape;248;p6"/>
          <p:cNvSpPr txBox="1"/>
          <p:nvPr/>
        </p:nvSpPr>
        <p:spPr>
          <a:xfrm>
            <a:off x="3691734" y="3712471"/>
            <a:ext cx="212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49" name="Google Shape;249;p6"/>
          <p:cNvSpPr txBox="1"/>
          <p:nvPr/>
        </p:nvSpPr>
        <p:spPr>
          <a:xfrm>
            <a:off x="3681831" y="4819320"/>
            <a:ext cx="212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Enc(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50" name="Google Shape;250;p6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6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6</a:t>
            </a:r>
            <a:endParaRPr sz="1500" b="1"/>
          </a:p>
        </p:txBody>
      </p:sp>
      <p:sp>
        <p:nvSpPr>
          <p:cNvPr id="255" name="Google Shape;255;p6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6</a:t>
            </a:r>
            <a:endParaRPr sz="1500" b="1"/>
          </a:p>
        </p:txBody>
      </p:sp>
      <p:cxnSp>
        <p:nvCxnSpPr>
          <p:cNvPr id="256" name="Google Shape;256;p6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7" name="Google Shape;257;p6"/>
          <p:cNvPicPr preferRelativeResize="0"/>
          <p:nvPr/>
        </p:nvPicPr>
        <p:blipFill rotWithShape="1">
          <a:blip r:embed="rId3">
            <a:alphaModFix/>
          </a:blip>
          <a:srcRect l="12767" r="5805"/>
          <a:stretch/>
        </p:blipFill>
        <p:spPr>
          <a:xfrm>
            <a:off x="1244925" y="1250400"/>
            <a:ext cx="1454151" cy="1071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8" name="Google Shape;258;p6"/>
          <p:cNvPicPr preferRelativeResize="0"/>
          <p:nvPr/>
        </p:nvPicPr>
        <p:blipFill rotWithShape="1">
          <a:blip r:embed="rId4">
            <a:alphaModFix/>
          </a:blip>
          <a:srcRect l="14842" r="14947"/>
          <a:stretch/>
        </p:blipFill>
        <p:spPr>
          <a:xfrm>
            <a:off x="1244925" y="2384087"/>
            <a:ext cx="1454149" cy="116053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9" name="Google Shape;259;p6"/>
          <p:cNvPicPr preferRelativeResize="0"/>
          <p:nvPr/>
        </p:nvPicPr>
        <p:blipFill rotWithShape="1">
          <a:blip r:embed="rId5">
            <a:alphaModFix/>
          </a:blip>
          <a:srcRect b="26318"/>
          <a:stretch/>
        </p:blipFill>
        <p:spPr>
          <a:xfrm>
            <a:off x="1244922" y="3606862"/>
            <a:ext cx="1454144" cy="10714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6"/>
          <p:cNvPicPr preferRelativeResize="0"/>
          <p:nvPr/>
        </p:nvPicPr>
        <p:blipFill rotWithShape="1">
          <a:blip r:embed="rId6">
            <a:alphaModFix/>
          </a:blip>
          <a:srcRect l="15648" t="11074" r="13545" b="12705"/>
          <a:stretch/>
        </p:blipFill>
        <p:spPr>
          <a:xfrm>
            <a:off x="1244923" y="4749822"/>
            <a:ext cx="1454144" cy="1105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1" name="Google Shape;26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4542" y="2073096"/>
            <a:ext cx="4170682" cy="27630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2" name="Google Shape;262;p6"/>
          <p:cNvSpPr txBox="1">
            <a:spLocks noGrp="1"/>
          </p:cNvSpPr>
          <p:nvPr>
            <p:ph type="title"/>
          </p:nvPr>
        </p:nvSpPr>
        <p:spPr>
          <a:xfrm>
            <a:off x="576000" y="92363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Gentry’s FHE-Based MPC Protocol (Input)</a:t>
            </a:r>
            <a:endParaRPr/>
          </a:p>
        </p:txBody>
      </p:sp>
      <p:sp>
        <p:nvSpPr>
          <p:cNvPr id="263" name="Google Shape;263;p6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6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265" name="Google Shape;265;p6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6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Google Shape;267;p6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274" name="Google Shape;274;p7"/>
          <p:cNvSpPr/>
          <p:nvPr/>
        </p:nvSpPr>
        <p:spPr>
          <a:xfrm rot="10800000">
            <a:off x="3279300" y="3346150"/>
            <a:ext cx="2892900" cy="33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3581948" y="2922486"/>
            <a:ext cx="283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GB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76" name="Google Shape;276;p7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277" name="Google Shape;277;p7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7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7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7</a:t>
            </a:r>
            <a:endParaRPr sz="1500" b="1"/>
          </a:p>
        </p:txBody>
      </p:sp>
      <p:sp>
        <p:nvSpPr>
          <p:cNvPr id="281" name="Google Shape;281;p7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7</a:t>
            </a:r>
            <a:endParaRPr sz="1500" b="1"/>
          </a:p>
        </p:txBody>
      </p:sp>
      <p:cxnSp>
        <p:nvCxnSpPr>
          <p:cNvPr id="282" name="Google Shape;282;p7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7"/>
          <p:cNvSpPr txBox="1">
            <a:spLocks noGrp="1"/>
          </p:cNvSpPr>
          <p:nvPr>
            <p:ph type="title"/>
          </p:nvPr>
        </p:nvSpPr>
        <p:spPr>
          <a:xfrm>
            <a:off x="576000" y="92363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Gentry’s FHE-Based MPC Protocol (Evaluation)</a:t>
            </a:r>
            <a:endParaRPr/>
          </a:p>
        </p:txBody>
      </p:sp>
      <p:sp>
        <p:nvSpPr>
          <p:cNvPr id="284" name="Google Shape;284;p7"/>
          <p:cNvSpPr txBox="1"/>
          <p:nvPr/>
        </p:nvSpPr>
        <p:spPr>
          <a:xfrm>
            <a:off x="568400" y="1723383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85" name="Google Shape;285;p7"/>
          <p:cNvSpPr txBox="1"/>
          <p:nvPr/>
        </p:nvSpPr>
        <p:spPr>
          <a:xfrm>
            <a:off x="568396" y="2915216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86" name="Google Shape;286;p7"/>
          <p:cNvSpPr txBox="1"/>
          <p:nvPr/>
        </p:nvSpPr>
        <p:spPr>
          <a:xfrm>
            <a:off x="591045" y="4107078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87" name="Google Shape;287;p7"/>
          <p:cNvSpPr txBox="1"/>
          <p:nvPr/>
        </p:nvSpPr>
        <p:spPr>
          <a:xfrm>
            <a:off x="591056" y="5316126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88" name="Google Shape;288;p7"/>
          <p:cNvSpPr txBox="1"/>
          <p:nvPr/>
        </p:nvSpPr>
        <p:spPr>
          <a:xfrm>
            <a:off x="604521" y="1440646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89" name="Google Shape;289;p7"/>
          <p:cNvSpPr txBox="1"/>
          <p:nvPr/>
        </p:nvSpPr>
        <p:spPr>
          <a:xfrm>
            <a:off x="599709" y="2644186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90" name="Google Shape;290;p7"/>
          <p:cNvSpPr txBox="1"/>
          <p:nvPr/>
        </p:nvSpPr>
        <p:spPr>
          <a:xfrm>
            <a:off x="626159" y="3818071"/>
            <a:ext cx="51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291" name="Google Shape;291;p7"/>
          <p:cNvSpPr txBox="1"/>
          <p:nvPr/>
        </p:nvSpPr>
        <p:spPr>
          <a:xfrm>
            <a:off x="622996" y="5038407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pic>
        <p:nvPicPr>
          <p:cNvPr id="292" name="Google Shape;292;p7"/>
          <p:cNvPicPr preferRelativeResize="0"/>
          <p:nvPr/>
        </p:nvPicPr>
        <p:blipFill rotWithShape="1">
          <a:blip r:embed="rId3">
            <a:alphaModFix/>
          </a:blip>
          <a:srcRect l="12767" r="5805"/>
          <a:stretch/>
        </p:blipFill>
        <p:spPr>
          <a:xfrm>
            <a:off x="1244925" y="1250400"/>
            <a:ext cx="1454151" cy="1071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7"/>
          <p:cNvPicPr preferRelativeResize="0"/>
          <p:nvPr/>
        </p:nvPicPr>
        <p:blipFill rotWithShape="1">
          <a:blip r:embed="rId4">
            <a:alphaModFix/>
          </a:blip>
          <a:srcRect l="14842" r="14947"/>
          <a:stretch/>
        </p:blipFill>
        <p:spPr>
          <a:xfrm>
            <a:off x="1244925" y="2384087"/>
            <a:ext cx="1454149" cy="116053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4" name="Google Shape;294;p7"/>
          <p:cNvPicPr preferRelativeResize="0"/>
          <p:nvPr/>
        </p:nvPicPr>
        <p:blipFill rotWithShape="1">
          <a:blip r:embed="rId5">
            <a:alphaModFix/>
          </a:blip>
          <a:srcRect b="26318"/>
          <a:stretch/>
        </p:blipFill>
        <p:spPr>
          <a:xfrm>
            <a:off x="1244922" y="3606862"/>
            <a:ext cx="1454144" cy="10714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5" name="Google Shape;295;p7"/>
          <p:cNvPicPr preferRelativeResize="0"/>
          <p:nvPr/>
        </p:nvPicPr>
        <p:blipFill rotWithShape="1">
          <a:blip r:embed="rId6">
            <a:alphaModFix/>
          </a:blip>
          <a:srcRect l="15648" t="11074" r="13545" b="12705"/>
          <a:stretch/>
        </p:blipFill>
        <p:spPr>
          <a:xfrm>
            <a:off x="1244923" y="4749822"/>
            <a:ext cx="1454144" cy="1105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6" name="Google Shape;296;p7"/>
          <p:cNvSpPr txBox="1"/>
          <p:nvPr/>
        </p:nvSpPr>
        <p:spPr>
          <a:xfrm>
            <a:off x="10481156" y="48933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pic>
        <p:nvPicPr>
          <p:cNvPr id="297" name="Google Shape;29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4542" y="2073096"/>
            <a:ext cx="4170682" cy="27630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8" name="Google Shape;298;p7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7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300" name="Google Shape;300;p7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7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2" name="Google Shape;302;p7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309" name="Google Shape;309;p8"/>
          <p:cNvSpPr txBox="1"/>
          <p:nvPr/>
        </p:nvSpPr>
        <p:spPr>
          <a:xfrm rot="5400000">
            <a:off x="2322443" y="3244334"/>
            <a:ext cx="4699200" cy="369300"/>
          </a:xfrm>
          <a:prstGeom prst="rect">
            <a:avLst/>
          </a:prstGeom>
          <a:solidFill>
            <a:srgbClr val="9ABBC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Threshold Decryption</a:t>
            </a:r>
            <a:endParaRPr/>
          </a:p>
        </p:txBody>
      </p:sp>
      <p:sp>
        <p:nvSpPr>
          <p:cNvPr id="310" name="Google Shape;310;p8"/>
          <p:cNvSpPr txBox="1"/>
          <p:nvPr/>
        </p:nvSpPr>
        <p:spPr>
          <a:xfrm>
            <a:off x="5334548" y="2784519"/>
            <a:ext cx="4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GB" sz="1800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8"/>
          <p:cNvSpPr/>
          <p:nvPr/>
        </p:nvSpPr>
        <p:spPr>
          <a:xfrm rot="10800000">
            <a:off x="5246871" y="3173444"/>
            <a:ext cx="502200" cy="23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"/>
          <p:cNvSpPr/>
          <p:nvPr/>
        </p:nvSpPr>
        <p:spPr>
          <a:xfrm flipH="1">
            <a:off x="3597763" y="3183486"/>
            <a:ext cx="502200" cy="23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3B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3714253" y="2814154"/>
            <a:ext cx="4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 txBox="1"/>
          <p:nvPr/>
        </p:nvSpPr>
        <p:spPr>
          <a:xfrm>
            <a:off x="5029746" y="5087539"/>
            <a:ext cx="471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parties obtain </a:t>
            </a: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GB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15" name="Google Shape;315;p8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316" name="Google Shape;316;p8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8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319" name="Google Shape;319;p8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8</a:t>
            </a:r>
            <a:endParaRPr sz="1500" b="1"/>
          </a:p>
        </p:txBody>
      </p:sp>
      <p:sp>
        <p:nvSpPr>
          <p:cNvPr id="320" name="Google Shape;320;p8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8</a:t>
            </a:r>
            <a:endParaRPr sz="1500" b="1"/>
          </a:p>
        </p:txBody>
      </p:sp>
      <p:cxnSp>
        <p:nvCxnSpPr>
          <p:cNvPr id="321" name="Google Shape;321;p8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8"/>
          <p:cNvSpPr txBox="1">
            <a:spLocks noGrp="1"/>
          </p:cNvSpPr>
          <p:nvPr>
            <p:ph type="title"/>
          </p:nvPr>
        </p:nvSpPr>
        <p:spPr>
          <a:xfrm>
            <a:off x="576000" y="92363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Gentry’s FHE-Based MPC Protocol (Output)</a:t>
            </a:r>
            <a:endParaRPr/>
          </a:p>
        </p:txBody>
      </p:sp>
      <p:sp>
        <p:nvSpPr>
          <p:cNvPr id="323" name="Google Shape;323;p8"/>
          <p:cNvSpPr txBox="1"/>
          <p:nvPr/>
        </p:nvSpPr>
        <p:spPr>
          <a:xfrm>
            <a:off x="10481156" y="4893313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pic>
        <p:nvPicPr>
          <p:cNvPr id="324" name="Google Shape;3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4542" y="2073096"/>
            <a:ext cx="4170682" cy="27630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5" name="Google Shape;325;p8"/>
          <p:cNvSpPr txBox="1"/>
          <p:nvPr/>
        </p:nvSpPr>
        <p:spPr>
          <a:xfrm>
            <a:off x="568400" y="1723383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26" name="Google Shape;326;p8"/>
          <p:cNvSpPr txBox="1"/>
          <p:nvPr/>
        </p:nvSpPr>
        <p:spPr>
          <a:xfrm>
            <a:off x="568396" y="2915216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27" name="Google Shape;327;p8"/>
          <p:cNvSpPr txBox="1"/>
          <p:nvPr/>
        </p:nvSpPr>
        <p:spPr>
          <a:xfrm>
            <a:off x="591045" y="4107078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28" name="Google Shape;328;p8"/>
          <p:cNvSpPr txBox="1"/>
          <p:nvPr/>
        </p:nvSpPr>
        <p:spPr>
          <a:xfrm>
            <a:off x="591056" y="5316126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GB" sz="180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29" name="Google Shape;329;p8"/>
          <p:cNvSpPr txBox="1"/>
          <p:nvPr/>
        </p:nvSpPr>
        <p:spPr>
          <a:xfrm>
            <a:off x="604521" y="1440646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330" name="Google Shape;330;p8"/>
          <p:cNvSpPr txBox="1"/>
          <p:nvPr/>
        </p:nvSpPr>
        <p:spPr>
          <a:xfrm>
            <a:off x="599709" y="2644186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331" name="Google Shape;331;p8"/>
          <p:cNvSpPr txBox="1"/>
          <p:nvPr/>
        </p:nvSpPr>
        <p:spPr>
          <a:xfrm>
            <a:off x="626159" y="3818071"/>
            <a:ext cx="51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sp>
        <p:nvSpPr>
          <p:cNvPr id="332" name="Google Shape;332;p8"/>
          <p:cNvSpPr txBox="1"/>
          <p:nvPr/>
        </p:nvSpPr>
        <p:spPr>
          <a:xfrm>
            <a:off x="622996" y="5038407"/>
            <a:ext cx="5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PK</a:t>
            </a:r>
            <a:endParaRPr/>
          </a:p>
        </p:txBody>
      </p:sp>
      <p:pic>
        <p:nvPicPr>
          <p:cNvPr id="333" name="Google Shape;333;p8"/>
          <p:cNvPicPr preferRelativeResize="0"/>
          <p:nvPr/>
        </p:nvPicPr>
        <p:blipFill rotWithShape="1">
          <a:blip r:embed="rId4">
            <a:alphaModFix/>
          </a:blip>
          <a:srcRect l="12767" r="5805"/>
          <a:stretch/>
        </p:blipFill>
        <p:spPr>
          <a:xfrm>
            <a:off x="1244925" y="1250400"/>
            <a:ext cx="1454151" cy="1071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4" name="Google Shape;334;p8"/>
          <p:cNvPicPr preferRelativeResize="0"/>
          <p:nvPr/>
        </p:nvPicPr>
        <p:blipFill rotWithShape="1">
          <a:blip r:embed="rId5">
            <a:alphaModFix/>
          </a:blip>
          <a:srcRect l="14842" r="14947"/>
          <a:stretch/>
        </p:blipFill>
        <p:spPr>
          <a:xfrm>
            <a:off x="1244925" y="2384087"/>
            <a:ext cx="1454149" cy="116053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5" name="Google Shape;335;p8"/>
          <p:cNvPicPr preferRelativeResize="0"/>
          <p:nvPr/>
        </p:nvPicPr>
        <p:blipFill rotWithShape="1">
          <a:blip r:embed="rId6">
            <a:alphaModFix/>
          </a:blip>
          <a:srcRect b="26318"/>
          <a:stretch/>
        </p:blipFill>
        <p:spPr>
          <a:xfrm>
            <a:off x="1244922" y="3606862"/>
            <a:ext cx="1454144" cy="10714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6" name="Google Shape;336;p8"/>
          <p:cNvPicPr preferRelativeResize="0"/>
          <p:nvPr/>
        </p:nvPicPr>
        <p:blipFill rotWithShape="1">
          <a:blip r:embed="rId7">
            <a:alphaModFix/>
          </a:blip>
          <a:srcRect l="15648" t="11074" r="13545" b="12705"/>
          <a:stretch/>
        </p:blipFill>
        <p:spPr>
          <a:xfrm>
            <a:off x="1244923" y="4749822"/>
            <a:ext cx="1454144" cy="1105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7" name="Google Shape;337;p8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339" name="Google Shape;339;p8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8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1" name="Google Shape;341;p8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"/>
          <p:cNvSpPr txBox="1">
            <a:spLocks noGrp="1"/>
          </p:cNvSpPr>
          <p:nvPr>
            <p:ph type="body" idx="1"/>
          </p:nvPr>
        </p:nvSpPr>
        <p:spPr>
          <a:xfrm>
            <a:off x="1431999" y="1628724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Low round complexity (Two)</a:t>
            </a:r>
            <a:endParaRPr sz="2000"/>
          </a:p>
          <a:p>
            <a:pPr marL="2286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Communication complexity is function independent </a:t>
            </a:r>
            <a:endParaRPr sz="2000"/>
          </a:p>
          <a:p>
            <a:pPr marL="685800" lvl="1" indent="-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It only depends on input/output size</a:t>
            </a:r>
            <a:endParaRPr sz="2000"/>
          </a:p>
          <a:p>
            <a:pPr marL="685800" lvl="1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/>
          </a:p>
          <a:p>
            <a:pPr marL="685800" lvl="1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/>
          </a:p>
          <a:p>
            <a:pPr marL="2286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Only passively secure</a:t>
            </a:r>
            <a:endParaRPr sz="2000"/>
          </a:p>
          <a:p>
            <a:pPr marL="685800" lvl="1" indent="-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There are loads of attack vectors</a:t>
            </a:r>
            <a:endParaRPr sz="2000"/>
          </a:p>
          <a:p>
            <a:pPr marL="2286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Our goal is to remove these attack vectors without increasing cost too much</a:t>
            </a:r>
            <a:endParaRPr sz="2000"/>
          </a:p>
          <a:p>
            <a:pPr marL="2286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Map it into a block chain scenario</a:t>
            </a:r>
            <a:endParaRPr sz="2000"/>
          </a:p>
          <a:p>
            <a:pPr marL="228600" lvl="0" indent="-76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48" name="Google Shape;348;p9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pic>
        <p:nvPicPr>
          <p:cNvPr id="349" name="Google Shape;349;p9" descr="Smiling fac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675" y="1885112"/>
            <a:ext cx="857325" cy="8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9" descr="Worried fac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676" y="3991912"/>
            <a:ext cx="857325" cy="85730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9"/>
          <p:cNvSpPr txBox="1">
            <a:spLocks noGrp="1"/>
          </p:cNvSpPr>
          <p:nvPr>
            <p:ph type="ftr" idx="11"/>
          </p:nvPr>
        </p:nvSpPr>
        <p:spPr>
          <a:xfrm>
            <a:off x="6011333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Zama                      COSIC</a:t>
            </a:r>
            <a:endParaRPr/>
          </a:p>
        </p:txBody>
      </p:sp>
      <p:sp>
        <p:nvSpPr>
          <p:cNvPr id="352" name="Google Shape;352;p9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9126275" y="6389400"/>
            <a:ext cx="1759500" cy="289200"/>
          </a:xfrm>
          <a:prstGeom prst="rect">
            <a:avLst/>
          </a:prstGeom>
          <a:solidFill>
            <a:srgbClr val="1E8D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9"/>
          <p:cNvSpPr txBox="1"/>
          <p:nvPr/>
        </p:nvSpPr>
        <p:spPr>
          <a:xfrm>
            <a:off x="10000600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</a:rPr>
              <a:t>COSIC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355" name="Google Shape;355;p9"/>
          <p:cNvSpPr/>
          <p:nvPr/>
        </p:nvSpPr>
        <p:spPr>
          <a:xfrm>
            <a:off x="5736600" y="6210000"/>
            <a:ext cx="7200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9</a:t>
            </a:r>
            <a:endParaRPr sz="1500" b="1"/>
          </a:p>
        </p:txBody>
      </p:sp>
      <p:sp>
        <p:nvSpPr>
          <p:cNvPr id="356" name="Google Shape;356;p9"/>
          <p:cNvSpPr/>
          <p:nvPr/>
        </p:nvSpPr>
        <p:spPr>
          <a:xfrm>
            <a:off x="5736600" y="6197100"/>
            <a:ext cx="720000" cy="6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9</a:t>
            </a:r>
            <a:endParaRPr sz="1500" b="1"/>
          </a:p>
        </p:txBody>
      </p:sp>
      <p:cxnSp>
        <p:nvCxnSpPr>
          <p:cNvPr id="357" name="Google Shape;357;p9"/>
          <p:cNvCxnSpPr/>
          <p:nvPr/>
        </p:nvCxnSpPr>
        <p:spPr>
          <a:xfrm rot="10800000" flipH="1">
            <a:off x="6456600" y="62094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576000" y="92363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Gentry’s FHE-Based MPC Protocol</a:t>
            </a: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783175" y="6406450"/>
            <a:ext cx="606900" cy="289200"/>
          </a:xfrm>
          <a:prstGeom prst="rect">
            <a:avLst/>
          </a:prstGeom>
          <a:solidFill>
            <a:srgbClr val="FFD2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 txBox="1"/>
          <p:nvPr/>
        </p:nvSpPr>
        <p:spPr>
          <a:xfrm>
            <a:off x="706975" y="6339300"/>
            <a:ext cx="9243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ZAMA</a:t>
            </a:r>
            <a:endParaRPr sz="1500" b="1"/>
          </a:p>
        </p:txBody>
      </p:sp>
      <p:cxnSp>
        <p:nvCxnSpPr>
          <p:cNvPr id="361" name="Google Shape;361;p9"/>
          <p:cNvCxnSpPr/>
          <p:nvPr/>
        </p:nvCxnSpPr>
        <p:spPr>
          <a:xfrm rot="10800000" flipH="1">
            <a:off x="0" y="6858000"/>
            <a:ext cx="5777700" cy="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9"/>
          <p:cNvCxnSpPr/>
          <p:nvPr/>
        </p:nvCxnSpPr>
        <p:spPr>
          <a:xfrm>
            <a:off x="-8950" y="6211375"/>
            <a:ext cx="5708100" cy="1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9"/>
          <p:cNvSpPr/>
          <p:nvPr/>
        </p:nvSpPr>
        <p:spPr>
          <a:xfrm>
            <a:off x="168300" y="6376088"/>
            <a:ext cx="407700" cy="40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600" y="6318300"/>
            <a:ext cx="407649" cy="407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1629</Words>
  <Application>Microsoft Office PowerPoint</Application>
  <PresentationFormat>Widescreen</PresentationFormat>
  <Paragraphs>466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KU Leuven</vt:lpstr>
      <vt:lpstr>KU Leuven Sedes</vt:lpstr>
      <vt:lpstr>Advanced FHE Protocols for the Blockchain</vt:lpstr>
      <vt:lpstr>What is FHE?</vt:lpstr>
      <vt:lpstr>What is MPC?</vt:lpstr>
      <vt:lpstr>Gentry’s FHE-Based MPC Protocol</vt:lpstr>
      <vt:lpstr>Gentry’s FHE-Based MPC Protocol (Setup)</vt:lpstr>
      <vt:lpstr>Gentry’s FHE-Based MPC Protocol (Input)</vt:lpstr>
      <vt:lpstr>Gentry’s FHE-Based MPC Protocol (Evaluation)</vt:lpstr>
      <vt:lpstr>Gentry’s FHE-Based MPC Protocol (Output)</vt:lpstr>
      <vt:lpstr>Gentry’s FHE-Based MPC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Gentry’s Protocol Bad Cloud Attack…..</vt:lpstr>
      <vt:lpstr>PowerPoint Presentation</vt:lpstr>
      <vt:lpstr>Independence of Inputs</vt:lpstr>
      <vt:lpstr>PowerPoint Presentation</vt:lpstr>
      <vt:lpstr>PowerPoint Presentation</vt:lpstr>
      <vt:lpstr>Proof of Plaintext Not Enough</vt:lpstr>
      <vt:lpstr>Proof of Plaintext Not Enough</vt:lpstr>
      <vt:lpstr>PowerPoint Presentation</vt:lpstr>
      <vt:lpstr>PowerPoint Presentation</vt:lpstr>
      <vt:lpstr>Security Proof </vt:lpstr>
      <vt:lpstr>Reading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FHE Protocols for the Blockchain</dc:title>
  <cp:lastModifiedBy>Nigel Smart</cp:lastModifiedBy>
  <cp:revision>3</cp:revision>
  <dcterms:created xsi:type="dcterms:W3CDTF">2017-09-13T11:47:32Z</dcterms:created>
  <dcterms:modified xsi:type="dcterms:W3CDTF">2024-02-07T07:45:51Z</dcterms:modified>
</cp:coreProperties>
</file>