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4" r:id="rId1"/>
    <p:sldMasterId id="2147483745" r:id="rId2"/>
    <p:sldMasterId id="2147483746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embeddedFontLst>
    <p:embeddedFont>
      <p:font typeface="Avenir Next For Intuit" panose="020B0503020202020204" charset="0"/>
      <p:regular r:id="rId24"/>
      <p:bold r:id="rId25"/>
      <p:italic r:id="rId26"/>
      <p:boldItalic r:id="rId27"/>
    </p:embeddedFont>
    <p:embeddedFont>
      <p:font typeface="AvenirNext forINTUIT W05 Demi" panose="020B0604020202020204" charset="0"/>
      <p:regular r:id="rId28"/>
      <p:bold r:id="rId29"/>
      <p:italic r:id="rId30"/>
      <p:boldItalic r:id="rId31"/>
    </p:embeddedFont>
    <p:embeddedFont>
      <p:font typeface="AvenirNext forINTUIT W05 Medium" panose="020B0604020202020204" charset="0"/>
      <p:regular r:id="rId32"/>
      <p:bold r:id="rId33"/>
      <p:italic r:id="rId34"/>
      <p:boldItalic r:id="rId35"/>
    </p:embeddedFont>
    <p:embeddedFont>
      <p:font typeface="Merriweather Sans" pitchFamily="2" charset="0"/>
      <p:regular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656">
          <p15:clr>
            <a:srgbClr val="A4A3A4"/>
          </p15:clr>
        </p15:guide>
        <p15:guide id="2" pos="3168">
          <p15:clr>
            <a:srgbClr val="A4A3A4"/>
          </p15:clr>
        </p15:guide>
        <p15:guide id="3" orient="horz" pos="1498">
          <p15:clr>
            <a:srgbClr val="A4A3A4"/>
          </p15:clr>
        </p15:guide>
        <p15:guide id="4" orient="horz" pos="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06D249-D8D6-4511-9368-E99D60E32DC5}">
  <a:tblStyle styleId="{5506D249-D8D6-4511-9368-E99D60E32DC5}" styleName="Table_0"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9525" cap="flat" cmpd="sng">
              <a:solidFill>
                <a:srgbClr val="D6D7D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D6D7D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D6D7D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D6D7D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D6D7D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D6D7D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747676">
              <a:alpha val="63530"/>
            </a:srgbClr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9525" cap="flat" cmpd="sng">
              <a:solidFill>
                <a:srgbClr val="D6D6D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25400" cap="flat" cmpd="sng">
              <a:solidFill>
                <a:srgbClr val="D6D7D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D6D7D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D6D7D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D6D7D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D6D7D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236CF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9525" cap="flat" cmpd="sng">
              <a:solidFill>
                <a:srgbClr val="D6D7D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D6D7D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D6D7D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D6D6D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D6D7D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D6D7D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32650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9525" cap="flat" cmpd="sng">
              <a:solidFill>
                <a:srgbClr val="D6D7D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D6D7D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D6D6D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rgbClr val="D6D7D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D6D7D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D6D7D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32650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>
        <p:guide pos="2656"/>
        <p:guide pos="3168"/>
        <p:guide orient="horz" pos="1498"/>
        <p:guide orient="horz" pos="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2c4af4ac6d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2c4af4ac6dd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g2c4af4ac6dd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2c60759c1f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2c60759c1fa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day Dec 28th </a:t>
            </a:r>
            <a:endParaRPr/>
          </a:p>
        </p:txBody>
      </p:sp>
      <p:sp>
        <p:nvSpPr>
          <p:cNvPr id="968" name="Google Shape;968;g2c60759c1fa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2c4af4ac6d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2c4af4ac6d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2c4af4ac6dd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2c4af4ac6dd_2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g2c4af4ac6dd_2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2c4af4ac6dd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2c4af4ac6dd_2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c4af4ac6dd_2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794" y="685800"/>
            <a:ext cx="6094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9" name="Google Shape;1009;g2c4af4ac6dd_2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0" name="Google Shape;1010;g2c4af4ac6dd_2_170:notes"/>
          <p:cNvSpPr txBox="1">
            <a:spLocks noGrp="1"/>
          </p:cNvSpPr>
          <p:nvPr>
            <p:ph type="sldNum" idx="12"/>
          </p:nvPr>
        </p:nvSpPr>
        <p:spPr>
          <a:xfrm>
            <a:off x="422889" y="8808390"/>
            <a:ext cx="4023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2c4f61c384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794" y="685800"/>
            <a:ext cx="6094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6" name="Google Shape;1036;g2c4f61c384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7" name="Google Shape;1037;g2c4f61c3843_0_30:notes"/>
          <p:cNvSpPr txBox="1">
            <a:spLocks noGrp="1"/>
          </p:cNvSpPr>
          <p:nvPr>
            <p:ph type="sldNum" idx="12"/>
          </p:nvPr>
        </p:nvSpPr>
        <p:spPr>
          <a:xfrm>
            <a:off x="422889" y="8808390"/>
            <a:ext cx="4023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2c4f61c384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794" y="685800"/>
            <a:ext cx="6094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2" name="Google Shape;1062;g2c4f61c3843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3" name="Google Shape;1063;g2c4f61c3843_0_62:notes"/>
          <p:cNvSpPr txBox="1">
            <a:spLocks noGrp="1"/>
          </p:cNvSpPr>
          <p:nvPr>
            <p:ph type="sldNum" idx="12"/>
          </p:nvPr>
        </p:nvSpPr>
        <p:spPr>
          <a:xfrm>
            <a:off x="422889" y="8808390"/>
            <a:ext cx="4023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2c366f817fb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2c366f817fb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2c4af4ac6dd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2c4af4ac6dd_6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g2c4af4ac6dd_6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2c4af4ac6d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2c4af4ac6dd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2bf9374bbc2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2bf9374bbc2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2c4af4ac6dd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0" name="Google Shape;810;g2c4af4ac6dd_2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11" name="Google Shape;811;g2c4af4ac6dd_2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2c4af4ac6dd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2c4af4ac6dd_2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g2c4af4ac6dd_2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2c4af4ac6dd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2c4af4ac6dd_2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2c4af4ac6dd_2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2c4af4ac6dd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2c4af4ac6dd_2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g2c4af4ac6dd_2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2c366f817f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794" y="685800"/>
            <a:ext cx="6094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5" name="Google Shape;875;g2c366f817f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</p:txBody>
      </p:sp>
      <p:sp>
        <p:nvSpPr>
          <p:cNvPr id="876" name="Google Shape;876;g2c366f817fb_0_156:notes"/>
          <p:cNvSpPr txBox="1">
            <a:spLocks noGrp="1"/>
          </p:cNvSpPr>
          <p:nvPr>
            <p:ph type="sldNum" idx="12"/>
          </p:nvPr>
        </p:nvSpPr>
        <p:spPr>
          <a:xfrm>
            <a:off x="422889" y="8808390"/>
            <a:ext cx="4023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2c4af4ac6dd_2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794" y="685800"/>
            <a:ext cx="6094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1" name="Google Shape;901;g2c4af4ac6dd_2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</p:txBody>
      </p:sp>
      <p:sp>
        <p:nvSpPr>
          <p:cNvPr id="902" name="Google Shape;902;g2c4af4ac6dd_2_225:notes"/>
          <p:cNvSpPr txBox="1">
            <a:spLocks noGrp="1"/>
          </p:cNvSpPr>
          <p:nvPr>
            <p:ph type="sldNum" idx="12"/>
          </p:nvPr>
        </p:nvSpPr>
        <p:spPr>
          <a:xfrm>
            <a:off x="422889" y="8808390"/>
            <a:ext cx="4023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2c5fec408f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794" y="685800"/>
            <a:ext cx="6094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3" name="Google Shape;933;g2c5fec408f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</p:txBody>
      </p:sp>
      <p:sp>
        <p:nvSpPr>
          <p:cNvPr id="934" name="Google Shape;934;g2c5fec408f4_0_35:notes"/>
          <p:cNvSpPr txBox="1">
            <a:spLocks noGrp="1"/>
          </p:cNvSpPr>
          <p:nvPr>
            <p:ph type="sldNum" idx="12"/>
          </p:nvPr>
        </p:nvSpPr>
        <p:spPr>
          <a:xfrm>
            <a:off x="422889" y="8808390"/>
            <a:ext cx="4023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503051" y="5063694"/>
            <a:ext cx="7085019" cy="117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98"/>
              <a:buFont typeface="Calibri"/>
              <a:buNone/>
              <a:defRPr sz="2298" b="0" i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  <a:defRPr sz="15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503051" y="1974972"/>
            <a:ext cx="8715068" cy="243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venir Next For Intuit"/>
              <a:buNone/>
              <a:defRPr sz="7000" b="1" i="0" cap="none">
                <a:solidFill>
                  <a:srgbClr val="000000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503051" y="4544569"/>
            <a:ext cx="7085019" cy="33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solidFill>
                  <a:srgbClr val="000000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8752" y="455178"/>
            <a:ext cx="4545046" cy="6038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2"/>
          <p:cNvGrpSpPr/>
          <p:nvPr/>
        </p:nvGrpSpPr>
        <p:grpSpPr>
          <a:xfrm>
            <a:off x="608172" y="-385012"/>
            <a:ext cx="10979892" cy="340561"/>
            <a:chOff x="641881" y="-847090"/>
            <a:chExt cx="10917765" cy="800100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4" name="Google Shape;24;p2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5" name="Google Shape;25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7" name="Google Shape;27;p2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8" name="Google Shape;28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0" name="Google Shape;30;p2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1" name="Google Shape;31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3" name="Google Shape;33;p2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4" name="Google Shape;34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6" name="Google Shape;36;p2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7" name="Google Shape;37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9" name="Google Shape;39;p2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0" name="Google Shape;40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2" name="Google Shape;42;p2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3" name="Google Shape;43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5" name="Google Shape;45;p2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6" name="Google Shape;46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8" name="Google Shape;48;p2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9" name="Google Shape;49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1" name="Google Shape;51;p2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52" name="Google Shape;52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54" name="Google Shape;54;p2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" name="Google Shape;55;p2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6" name="Google Shape;56;p2"/>
          <p:cNvGrpSpPr/>
          <p:nvPr/>
        </p:nvGrpSpPr>
        <p:grpSpPr>
          <a:xfrm>
            <a:off x="608172" y="6946901"/>
            <a:ext cx="10979892" cy="340569"/>
            <a:chOff x="641881" y="-847090"/>
            <a:chExt cx="10917765" cy="800100"/>
          </a:xfrm>
        </p:grpSpPr>
        <p:grpSp>
          <p:nvGrpSpPr>
            <p:cNvPr id="57" name="Google Shape;57;p2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58" name="Google Shape;58;p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0" name="Google Shape;60;p2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1" name="Google Shape;61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3" name="Google Shape;63;p2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4" name="Google Shape;64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6" name="Google Shape;66;p2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7" name="Google Shape;67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" name="Google Shape;68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9" name="Google Shape;69;p2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70" name="Google Shape;70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" name="Google Shape;71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2" name="Google Shape;72;p2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73" name="Google Shape;73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" name="Google Shape;74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5" name="Google Shape;75;p2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76" name="Google Shape;76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" name="Google Shape;77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" name="Google Shape;78;p2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79" name="Google Shape;79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" name="Google Shape;80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1" name="Google Shape;81;p2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2" name="Google Shape;82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" name="Google Shape;83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4" name="Google Shape;84;p2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5" name="Google Shape;85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" name="Google Shape;86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7" name="Google Shape;87;p2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8" name="Google Shape;88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" name="Google Shape;89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90" name="Google Shape;90;p2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1" name="Google Shape;91;p2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2" name="Google Shape;92;p2"/>
          <p:cNvGrpSpPr/>
          <p:nvPr/>
        </p:nvGrpSpPr>
        <p:grpSpPr>
          <a:xfrm>
            <a:off x="-470157" y="647702"/>
            <a:ext cx="409181" cy="5524498"/>
            <a:chOff x="-718551" y="647702"/>
            <a:chExt cx="645590" cy="5524498"/>
          </a:xfrm>
        </p:grpSpPr>
        <p:grpSp>
          <p:nvGrpSpPr>
            <p:cNvPr id="93" name="Google Shape;93;p2"/>
            <p:cNvGrpSpPr/>
            <p:nvPr/>
          </p:nvGrpSpPr>
          <p:grpSpPr>
            <a:xfrm rot="-5400000">
              <a:off x="-421361" y="5495957"/>
              <a:ext cx="70690" cy="626110"/>
              <a:chOff x="1416580" y="455930"/>
              <a:chExt cx="139700" cy="800100"/>
            </a:xfrm>
          </p:grpSpPr>
          <p:cxnSp>
            <p:nvCxnSpPr>
              <p:cNvPr id="94" name="Google Shape;94;p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" name="Google Shape;95;p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6" name="Google Shape;96;p2"/>
            <p:cNvGrpSpPr/>
            <p:nvPr/>
          </p:nvGrpSpPr>
          <p:grpSpPr>
            <a:xfrm rot="-5400000">
              <a:off x="-440841" y="5020380"/>
              <a:ext cx="70690" cy="626110"/>
              <a:chOff x="2339446" y="455930"/>
              <a:chExt cx="139700" cy="800100"/>
            </a:xfrm>
          </p:grpSpPr>
          <p:cxnSp>
            <p:nvCxnSpPr>
              <p:cNvPr id="97" name="Google Shape;97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" name="Google Shape;98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9" name="Google Shape;99;p2"/>
            <p:cNvGrpSpPr/>
            <p:nvPr/>
          </p:nvGrpSpPr>
          <p:grpSpPr>
            <a:xfrm rot="-5400000">
              <a:off x="-440841" y="4544801"/>
              <a:ext cx="70690" cy="626110"/>
              <a:chOff x="2339446" y="455930"/>
              <a:chExt cx="139700" cy="800100"/>
            </a:xfrm>
          </p:grpSpPr>
          <p:cxnSp>
            <p:nvCxnSpPr>
              <p:cNvPr id="100" name="Google Shape;100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" name="Google Shape;101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02" name="Google Shape;102;p2"/>
            <p:cNvGrpSpPr/>
            <p:nvPr/>
          </p:nvGrpSpPr>
          <p:grpSpPr>
            <a:xfrm rot="-5400000">
              <a:off x="-440841" y="4069222"/>
              <a:ext cx="70690" cy="626110"/>
              <a:chOff x="2339446" y="455930"/>
              <a:chExt cx="139700" cy="800100"/>
            </a:xfrm>
          </p:grpSpPr>
          <p:cxnSp>
            <p:nvCxnSpPr>
              <p:cNvPr id="103" name="Google Shape;103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" name="Google Shape;104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05" name="Google Shape;105;p2"/>
            <p:cNvGrpSpPr/>
            <p:nvPr/>
          </p:nvGrpSpPr>
          <p:grpSpPr>
            <a:xfrm rot="-5400000">
              <a:off x="-440841" y="3593643"/>
              <a:ext cx="70690" cy="626110"/>
              <a:chOff x="2339446" y="455930"/>
              <a:chExt cx="139700" cy="800100"/>
            </a:xfrm>
          </p:grpSpPr>
          <p:cxnSp>
            <p:nvCxnSpPr>
              <p:cNvPr id="106" name="Google Shape;106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08" name="Google Shape;108;p2"/>
            <p:cNvGrpSpPr/>
            <p:nvPr/>
          </p:nvGrpSpPr>
          <p:grpSpPr>
            <a:xfrm rot="-5400000">
              <a:off x="-440841" y="3118064"/>
              <a:ext cx="70690" cy="626110"/>
              <a:chOff x="2339446" y="455930"/>
              <a:chExt cx="139700" cy="800100"/>
            </a:xfrm>
          </p:grpSpPr>
          <p:cxnSp>
            <p:nvCxnSpPr>
              <p:cNvPr id="109" name="Google Shape;109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0" name="Google Shape;110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1" name="Google Shape;111;p2"/>
            <p:cNvGrpSpPr/>
            <p:nvPr/>
          </p:nvGrpSpPr>
          <p:grpSpPr>
            <a:xfrm rot="-5400000">
              <a:off x="-440841" y="2642485"/>
              <a:ext cx="70690" cy="626110"/>
              <a:chOff x="2339446" y="455930"/>
              <a:chExt cx="139700" cy="800100"/>
            </a:xfrm>
          </p:grpSpPr>
          <p:cxnSp>
            <p:nvCxnSpPr>
              <p:cNvPr id="112" name="Google Shape;112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3" name="Google Shape;113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4" name="Google Shape;114;p2"/>
            <p:cNvGrpSpPr/>
            <p:nvPr/>
          </p:nvGrpSpPr>
          <p:grpSpPr>
            <a:xfrm rot="-5400000">
              <a:off x="-440841" y="2166906"/>
              <a:ext cx="70690" cy="626110"/>
              <a:chOff x="2339446" y="455930"/>
              <a:chExt cx="139700" cy="800100"/>
            </a:xfrm>
          </p:grpSpPr>
          <p:cxnSp>
            <p:nvCxnSpPr>
              <p:cNvPr id="115" name="Google Shape;115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" name="Google Shape;116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7" name="Google Shape;117;p2"/>
            <p:cNvGrpSpPr/>
            <p:nvPr/>
          </p:nvGrpSpPr>
          <p:grpSpPr>
            <a:xfrm rot="-5400000">
              <a:off x="-440841" y="1691327"/>
              <a:ext cx="70690" cy="626110"/>
              <a:chOff x="2339446" y="455930"/>
              <a:chExt cx="139700" cy="800100"/>
            </a:xfrm>
          </p:grpSpPr>
          <p:cxnSp>
            <p:nvCxnSpPr>
              <p:cNvPr id="118" name="Google Shape;118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" name="Google Shape;119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20" name="Google Shape;120;p2"/>
            <p:cNvGrpSpPr/>
            <p:nvPr/>
          </p:nvGrpSpPr>
          <p:grpSpPr>
            <a:xfrm rot="-5400000">
              <a:off x="-440841" y="1215748"/>
              <a:ext cx="70690" cy="626110"/>
              <a:chOff x="2339446" y="455930"/>
              <a:chExt cx="139700" cy="800100"/>
            </a:xfrm>
          </p:grpSpPr>
          <p:cxnSp>
            <p:nvCxnSpPr>
              <p:cNvPr id="121" name="Google Shape;121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" name="Google Shape;122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23" name="Google Shape;123;p2"/>
            <p:cNvGrpSpPr/>
            <p:nvPr/>
          </p:nvGrpSpPr>
          <p:grpSpPr>
            <a:xfrm rot="-5400000">
              <a:off x="-440840" y="740169"/>
              <a:ext cx="70690" cy="626110"/>
              <a:chOff x="2339446" y="455930"/>
              <a:chExt cx="139700" cy="800100"/>
            </a:xfrm>
          </p:grpSpPr>
          <p:cxnSp>
            <p:nvCxnSpPr>
              <p:cNvPr id="124" name="Google Shape;124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" name="Google Shape;125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126" name="Google Shape;126;p2"/>
            <p:cNvCxnSpPr/>
            <p:nvPr/>
          </p:nvCxnSpPr>
          <p:spPr>
            <a:xfrm rot="10800000">
              <a:off x="-405496" y="334647"/>
              <a:ext cx="0" cy="62611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7" name="Google Shape;127;p2"/>
            <p:cNvCxnSpPr/>
            <p:nvPr/>
          </p:nvCxnSpPr>
          <p:spPr>
            <a:xfrm rot="10800000">
              <a:off x="-405496" y="5859145"/>
              <a:ext cx="0" cy="62611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8" name="Google Shape;128;p2"/>
          <p:cNvGrpSpPr/>
          <p:nvPr/>
        </p:nvGrpSpPr>
        <p:grpSpPr>
          <a:xfrm>
            <a:off x="12306387" y="647702"/>
            <a:ext cx="402270" cy="5524498"/>
            <a:chOff x="-718551" y="647702"/>
            <a:chExt cx="645590" cy="5524498"/>
          </a:xfrm>
        </p:grpSpPr>
        <p:grpSp>
          <p:nvGrpSpPr>
            <p:cNvPr id="129" name="Google Shape;129;p2"/>
            <p:cNvGrpSpPr/>
            <p:nvPr/>
          </p:nvGrpSpPr>
          <p:grpSpPr>
            <a:xfrm rot="-5400000">
              <a:off x="-421361" y="5495957"/>
              <a:ext cx="70690" cy="626110"/>
              <a:chOff x="1416580" y="455930"/>
              <a:chExt cx="139700" cy="800100"/>
            </a:xfrm>
          </p:grpSpPr>
          <p:cxnSp>
            <p:nvCxnSpPr>
              <p:cNvPr id="130" name="Google Shape;130;p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1" name="Google Shape;131;p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32" name="Google Shape;132;p2"/>
            <p:cNvGrpSpPr/>
            <p:nvPr/>
          </p:nvGrpSpPr>
          <p:grpSpPr>
            <a:xfrm rot="-5400000">
              <a:off x="-440841" y="5020380"/>
              <a:ext cx="70690" cy="626110"/>
              <a:chOff x="2339446" y="455930"/>
              <a:chExt cx="139700" cy="800100"/>
            </a:xfrm>
          </p:grpSpPr>
          <p:cxnSp>
            <p:nvCxnSpPr>
              <p:cNvPr id="133" name="Google Shape;133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4" name="Google Shape;134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35" name="Google Shape;135;p2"/>
            <p:cNvGrpSpPr/>
            <p:nvPr/>
          </p:nvGrpSpPr>
          <p:grpSpPr>
            <a:xfrm rot="-5400000">
              <a:off x="-440841" y="4544801"/>
              <a:ext cx="70690" cy="626110"/>
              <a:chOff x="2339446" y="455930"/>
              <a:chExt cx="139700" cy="800100"/>
            </a:xfrm>
          </p:grpSpPr>
          <p:cxnSp>
            <p:nvCxnSpPr>
              <p:cNvPr id="136" name="Google Shape;136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7" name="Google Shape;137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38" name="Google Shape;138;p2"/>
            <p:cNvGrpSpPr/>
            <p:nvPr/>
          </p:nvGrpSpPr>
          <p:grpSpPr>
            <a:xfrm rot="-5400000">
              <a:off x="-440841" y="4069222"/>
              <a:ext cx="70690" cy="626110"/>
              <a:chOff x="2339446" y="455930"/>
              <a:chExt cx="139700" cy="800100"/>
            </a:xfrm>
          </p:grpSpPr>
          <p:cxnSp>
            <p:nvCxnSpPr>
              <p:cNvPr id="139" name="Google Shape;139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0" name="Google Shape;140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41" name="Google Shape;141;p2"/>
            <p:cNvGrpSpPr/>
            <p:nvPr/>
          </p:nvGrpSpPr>
          <p:grpSpPr>
            <a:xfrm rot="-5400000">
              <a:off x="-440841" y="3593643"/>
              <a:ext cx="70690" cy="626110"/>
              <a:chOff x="2339446" y="455930"/>
              <a:chExt cx="139700" cy="800100"/>
            </a:xfrm>
          </p:grpSpPr>
          <p:cxnSp>
            <p:nvCxnSpPr>
              <p:cNvPr id="142" name="Google Shape;142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3" name="Google Shape;143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44" name="Google Shape;144;p2"/>
            <p:cNvGrpSpPr/>
            <p:nvPr/>
          </p:nvGrpSpPr>
          <p:grpSpPr>
            <a:xfrm rot="-5400000">
              <a:off x="-440841" y="3118064"/>
              <a:ext cx="70690" cy="626110"/>
              <a:chOff x="2339446" y="455930"/>
              <a:chExt cx="139700" cy="800100"/>
            </a:xfrm>
          </p:grpSpPr>
          <p:cxnSp>
            <p:nvCxnSpPr>
              <p:cNvPr id="145" name="Google Shape;145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6" name="Google Shape;146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47" name="Google Shape;147;p2"/>
            <p:cNvGrpSpPr/>
            <p:nvPr/>
          </p:nvGrpSpPr>
          <p:grpSpPr>
            <a:xfrm rot="-5400000">
              <a:off x="-440841" y="2642485"/>
              <a:ext cx="70690" cy="626110"/>
              <a:chOff x="2339446" y="455930"/>
              <a:chExt cx="139700" cy="800100"/>
            </a:xfrm>
          </p:grpSpPr>
          <p:cxnSp>
            <p:nvCxnSpPr>
              <p:cNvPr id="148" name="Google Shape;148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9" name="Google Shape;149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50" name="Google Shape;150;p2"/>
            <p:cNvGrpSpPr/>
            <p:nvPr/>
          </p:nvGrpSpPr>
          <p:grpSpPr>
            <a:xfrm rot="-5400000">
              <a:off x="-440841" y="2166906"/>
              <a:ext cx="70690" cy="626110"/>
              <a:chOff x="2339446" y="455930"/>
              <a:chExt cx="139700" cy="800100"/>
            </a:xfrm>
          </p:grpSpPr>
          <p:cxnSp>
            <p:nvCxnSpPr>
              <p:cNvPr id="151" name="Google Shape;151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53" name="Google Shape;153;p2"/>
            <p:cNvGrpSpPr/>
            <p:nvPr/>
          </p:nvGrpSpPr>
          <p:grpSpPr>
            <a:xfrm rot="-5400000">
              <a:off x="-440841" y="1691327"/>
              <a:ext cx="70690" cy="626110"/>
              <a:chOff x="2339446" y="455930"/>
              <a:chExt cx="139700" cy="800100"/>
            </a:xfrm>
          </p:grpSpPr>
          <p:cxnSp>
            <p:nvCxnSpPr>
              <p:cNvPr id="154" name="Google Shape;154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5" name="Google Shape;155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56" name="Google Shape;156;p2"/>
            <p:cNvGrpSpPr/>
            <p:nvPr/>
          </p:nvGrpSpPr>
          <p:grpSpPr>
            <a:xfrm rot="-5400000">
              <a:off x="-440841" y="1215748"/>
              <a:ext cx="70690" cy="626110"/>
              <a:chOff x="2339446" y="455930"/>
              <a:chExt cx="139700" cy="800100"/>
            </a:xfrm>
          </p:grpSpPr>
          <p:cxnSp>
            <p:nvCxnSpPr>
              <p:cNvPr id="157" name="Google Shape;157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58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59" name="Google Shape;159;p2"/>
            <p:cNvGrpSpPr/>
            <p:nvPr/>
          </p:nvGrpSpPr>
          <p:grpSpPr>
            <a:xfrm rot="-5400000">
              <a:off x="-440840" y="740169"/>
              <a:ext cx="70690" cy="626110"/>
              <a:chOff x="2339446" y="455930"/>
              <a:chExt cx="139700" cy="800100"/>
            </a:xfrm>
          </p:grpSpPr>
          <p:cxnSp>
            <p:nvCxnSpPr>
              <p:cNvPr id="160" name="Google Shape;160;p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" name="Google Shape;161;p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162" name="Google Shape;162;p2"/>
            <p:cNvCxnSpPr/>
            <p:nvPr/>
          </p:nvCxnSpPr>
          <p:spPr>
            <a:xfrm rot="10800000">
              <a:off x="-405496" y="334647"/>
              <a:ext cx="0" cy="62611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" name="Google Shape;163;p2"/>
            <p:cNvCxnSpPr/>
            <p:nvPr/>
          </p:nvCxnSpPr>
          <p:spPr>
            <a:xfrm rot="10800000">
              <a:off x="-405496" y="5859145"/>
              <a:ext cx="0" cy="62611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11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8" name="Google Shape;218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2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2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0_Title-1">
  <p:cSld name="Title Slide 4">
    <p:bg>
      <p:bgPr>
        <a:solidFill>
          <a:schemeClr val="dk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/>
          <p:nvPr/>
        </p:nvSpPr>
        <p:spPr>
          <a:xfrm>
            <a:off x="8614687" y="5069400"/>
            <a:ext cx="3577200" cy="35772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"/>
          <p:cNvSpPr txBox="1">
            <a:spLocks noGrp="1"/>
          </p:cNvSpPr>
          <p:nvPr>
            <p:ph type="body" idx="1"/>
          </p:nvPr>
        </p:nvSpPr>
        <p:spPr>
          <a:xfrm>
            <a:off x="434261" y="5561400"/>
            <a:ext cx="86130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Next forINTUIT W05 Medium"/>
              <a:buNone/>
              <a:defRPr sz="2000">
                <a:solidFill>
                  <a:srgbClr val="FFFFFF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defRPr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 Next For Intuit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15"/>
          <p:cNvSpPr txBox="1">
            <a:spLocks noGrp="1"/>
          </p:cNvSpPr>
          <p:nvPr>
            <p:ph type="title"/>
          </p:nvPr>
        </p:nvSpPr>
        <p:spPr>
          <a:xfrm>
            <a:off x="360400" y="2252100"/>
            <a:ext cx="8687100" cy="23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venir Next For Intuit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body" idx="2"/>
          </p:nvPr>
        </p:nvSpPr>
        <p:spPr>
          <a:xfrm>
            <a:off x="438736" y="5226300"/>
            <a:ext cx="27432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1F2FE"/>
              </a:buClr>
              <a:buSzPts val="1600"/>
              <a:buFont typeface="Avenir Next For Intuit"/>
              <a:buNone/>
              <a:defRPr sz="1600">
                <a:solidFill>
                  <a:srgbClr val="81F2FE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defRPr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94A4E"/>
              </a:buClr>
              <a:buSzPts val="1600"/>
              <a:buNone/>
              <a:defRPr/>
            </a:lvl2pPr>
            <a:lvl3pPr marL="1371600" lvl="2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94A4E"/>
              </a:buClr>
              <a:buSzPts val="1600"/>
              <a:buChar char="•"/>
              <a:defRPr/>
            </a:lvl3pPr>
            <a:lvl4pPr marL="1828800" lvl="3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94A4E"/>
              </a:buClr>
              <a:buSzPts val="19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15"/>
          <p:cNvSpPr/>
          <p:nvPr/>
        </p:nvSpPr>
        <p:spPr>
          <a:xfrm>
            <a:off x="8614643" y="-1789700"/>
            <a:ext cx="3577392" cy="35783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10802"/>
                </a:lnTo>
                <a:lnTo>
                  <a:pt x="10800" y="21600"/>
                </a:lnTo>
                <a:lnTo>
                  <a:pt x="21600" y="10802"/>
                </a:lnTo>
                <a:lnTo>
                  <a:pt x="10800" y="0"/>
                </a:lnTo>
                <a:close/>
                <a:moveTo>
                  <a:pt x="10800" y="8488"/>
                </a:moveTo>
                <a:lnTo>
                  <a:pt x="13110" y="10802"/>
                </a:lnTo>
                <a:lnTo>
                  <a:pt x="10800" y="13112"/>
                </a:lnTo>
                <a:lnTo>
                  <a:pt x="8490" y="10802"/>
                </a:lnTo>
                <a:lnTo>
                  <a:pt x="10800" y="8488"/>
                </a:lnTo>
                <a:close/>
              </a:path>
            </a:pathLst>
          </a:custGeom>
          <a:gradFill>
            <a:gsLst>
              <a:gs pos="0">
                <a:srgbClr val="00D0E0"/>
              </a:gs>
              <a:gs pos="100000">
                <a:srgbClr val="C2F5FF"/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242" name="Google Shape;242;p15"/>
          <p:cNvSpPr/>
          <p:nvPr/>
        </p:nvSpPr>
        <p:spPr>
          <a:xfrm>
            <a:off x="8614630" y="3227094"/>
            <a:ext cx="3577392" cy="36309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rgbClr val="5DAB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243" name="Google Shape;24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5732" y="804647"/>
            <a:ext cx="6270633" cy="26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A7B17"/>
          </p15:clr>
        </p15:guide>
        <p15:guide id="2" orient="horz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0_Title-2">
  <p:cSld name="Title Slide 4_2">
    <p:bg>
      <p:bgPr>
        <a:solidFill>
          <a:schemeClr val="dk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/>
          <p:nvPr/>
        </p:nvSpPr>
        <p:spPr>
          <a:xfrm>
            <a:off x="7131974" y="4042964"/>
            <a:ext cx="5630094" cy="56299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rgbClr val="5DAB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246" name="Google Shape;246;p16"/>
          <p:cNvSpPr/>
          <p:nvPr/>
        </p:nvSpPr>
        <p:spPr>
          <a:xfrm>
            <a:off x="9387153" y="4042650"/>
            <a:ext cx="5630700" cy="5630700"/>
          </a:xfrm>
          <a:prstGeom prst="diamond">
            <a:avLst/>
          </a:prstGeom>
          <a:solidFill>
            <a:srgbClr val="236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"/>
          <p:cNvSpPr txBox="1">
            <a:spLocks noGrp="1"/>
          </p:cNvSpPr>
          <p:nvPr>
            <p:ph type="body" idx="1"/>
          </p:nvPr>
        </p:nvSpPr>
        <p:spPr>
          <a:xfrm>
            <a:off x="434261" y="5561400"/>
            <a:ext cx="86130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Next forINTUIT W05 Medium"/>
              <a:buNone/>
              <a:defRPr sz="2000">
                <a:solidFill>
                  <a:srgbClr val="FFFFFF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defRPr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 Next For Intuit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16"/>
          <p:cNvSpPr txBox="1">
            <a:spLocks noGrp="1"/>
          </p:cNvSpPr>
          <p:nvPr>
            <p:ph type="title"/>
          </p:nvPr>
        </p:nvSpPr>
        <p:spPr>
          <a:xfrm>
            <a:off x="360400" y="2252100"/>
            <a:ext cx="8687100" cy="23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venir Next For Intuit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249" name="Google Shape;249;p16"/>
          <p:cNvSpPr txBox="1">
            <a:spLocks noGrp="1"/>
          </p:cNvSpPr>
          <p:nvPr>
            <p:ph type="body" idx="2"/>
          </p:nvPr>
        </p:nvSpPr>
        <p:spPr>
          <a:xfrm>
            <a:off x="438736" y="5226300"/>
            <a:ext cx="27432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1F2FE"/>
              </a:buClr>
              <a:buSzPts val="1600"/>
              <a:buFont typeface="Avenir Next For Intuit"/>
              <a:buNone/>
              <a:defRPr sz="1600">
                <a:solidFill>
                  <a:srgbClr val="81F2FE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defRPr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94A4E"/>
              </a:buClr>
              <a:buSzPts val="1600"/>
              <a:buNone/>
              <a:defRPr/>
            </a:lvl2pPr>
            <a:lvl3pPr marL="1371600" lvl="2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94A4E"/>
              </a:buClr>
              <a:buSzPts val="1600"/>
              <a:buChar char="•"/>
              <a:defRPr/>
            </a:lvl3pPr>
            <a:lvl4pPr marL="1828800" lvl="3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94A4E"/>
              </a:buClr>
              <a:buSzPts val="19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250" name="Google Shape;25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5732" y="804647"/>
            <a:ext cx="6270633" cy="26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A7B17"/>
          </p15:clr>
        </p15:guide>
        <p15:guide id="2" orient="horz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0_Title-3">
  <p:cSld name="Title Slide 4_1">
    <p:bg>
      <p:bgPr>
        <a:solidFill>
          <a:schemeClr val="dk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"/>
          <p:cNvSpPr txBox="1">
            <a:spLocks noGrp="1"/>
          </p:cNvSpPr>
          <p:nvPr>
            <p:ph type="body" idx="1"/>
          </p:nvPr>
        </p:nvSpPr>
        <p:spPr>
          <a:xfrm>
            <a:off x="434261" y="5561400"/>
            <a:ext cx="86130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Next forINTUIT W05 Medium"/>
              <a:buNone/>
              <a:defRPr sz="2000">
                <a:solidFill>
                  <a:srgbClr val="FFFFFF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defRPr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 Next For Intuit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17"/>
          <p:cNvSpPr txBox="1">
            <a:spLocks noGrp="1"/>
          </p:cNvSpPr>
          <p:nvPr>
            <p:ph type="title"/>
          </p:nvPr>
        </p:nvSpPr>
        <p:spPr>
          <a:xfrm>
            <a:off x="360400" y="2252100"/>
            <a:ext cx="8687100" cy="23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venir Next For Intuit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254" name="Google Shape;254;p17"/>
          <p:cNvSpPr txBox="1">
            <a:spLocks noGrp="1"/>
          </p:cNvSpPr>
          <p:nvPr>
            <p:ph type="body" idx="2"/>
          </p:nvPr>
        </p:nvSpPr>
        <p:spPr>
          <a:xfrm>
            <a:off x="438736" y="5226300"/>
            <a:ext cx="27432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1F2FE"/>
              </a:buClr>
              <a:buSzPts val="1600"/>
              <a:buFont typeface="Avenir Next For Intuit"/>
              <a:buNone/>
              <a:defRPr sz="1600">
                <a:solidFill>
                  <a:srgbClr val="81F2FE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defRPr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94A4E"/>
              </a:buClr>
              <a:buSzPts val="1600"/>
              <a:buNone/>
              <a:defRPr/>
            </a:lvl2pPr>
            <a:lvl3pPr marL="1371600" lvl="2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94A4E"/>
              </a:buClr>
              <a:buSzPts val="1600"/>
              <a:buChar char="•"/>
              <a:defRPr/>
            </a:lvl3pPr>
            <a:lvl4pPr marL="1828800" lvl="3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94A4E"/>
              </a:buClr>
              <a:buSzPts val="19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255" name="Google Shape;255;p17"/>
          <p:cNvPicPr preferRelativeResize="0"/>
          <p:nvPr/>
        </p:nvPicPr>
        <p:blipFill rotWithShape="1">
          <a:blip r:embed="rId2">
            <a:alphaModFix/>
          </a:blip>
          <a:srcRect t="11754" b="21499"/>
          <a:stretch/>
        </p:blipFill>
        <p:spPr>
          <a:xfrm>
            <a:off x="8146125" y="548640"/>
            <a:ext cx="3584400" cy="3584400"/>
          </a:xfrm>
          <a:prstGeom prst="diamond">
            <a:avLst/>
          </a:prstGeom>
          <a:noFill/>
          <a:ln>
            <a:noFill/>
          </a:ln>
        </p:spPr>
      </p:pic>
      <p:sp>
        <p:nvSpPr>
          <p:cNvPr id="256" name="Google Shape;256;p17"/>
          <p:cNvSpPr/>
          <p:nvPr/>
        </p:nvSpPr>
        <p:spPr>
          <a:xfrm>
            <a:off x="10818234" y="525844"/>
            <a:ext cx="3577392" cy="36309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gradFill>
            <a:gsLst>
              <a:gs pos="0">
                <a:srgbClr val="00D0E0"/>
              </a:gs>
              <a:gs pos="100000">
                <a:srgbClr val="C2F5FF"/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257" name="Google Shape;257;p17"/>
          <p:cNvPicPr preferRelativeResize="0"/>
          <p:nvPr/>
        </p:nvPicPr>
        <p:blipFill rotWithShape="1">
          <a:blip r:embed="rId3">
            <a:alphaModFix/>
          </a:blip>
          <a:srcRect l="29598" r="3752"/>
          <a:stretch/>
        </p:blipFill>
        <p:spPr>
          <a:xfrm>
            <a:off x="9935969" y="3500440"/>
            <a:ext cx="2669400" cy="2669400"/>
          </a:xfrm>
          <a:prstGeom prst="diamond">
            <a:avLst/>
          </a:prstGeom>
          <a:noFill/>
          <a:ln>
            <a:noFill/>
          </a:ln>
        </p:spPr>
      </p:pic>
      <p:pic>
        <p:nvPicPr>
          <p:cNvPr id="258" name="Google Shape;258;p17"/>
          <p:cNvPicPr preferRelativeResize="0"/>
          <p:nvPr/>
        </p:nvPicPr>
        <p:blipFill rotWithShape="1">
          <a:blip r:embed="rId4">
            <a:alphaModFix/>
          </a:blip>
          <a:srcRect l="4091" r="29161"/>
          <a:stretch/>
        </p:blipFill>
        <p:spPr>
          <a:xfrm>
            <a:off x="7445458" y="4482290"/>
            <a:ext cx="3034800" cy="3034800"/>
          </a:xfrm>
          <a:prstGeom prst="diamond">
            <a:avLst/>
          </a:prstGeom>
          <a:noFill/>
          <a:ln>
            <a:noFill/>
          </a:ln>
        </p:spPr>
      </p:pic>
      <p:pic>
        <p:nvPicPr>
          <p:cNvPr id="259" name="Google Shape;25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732" y="804647"/>
            <a:ext cx="6270633" cy="26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1_Divider-1">
  <p:cSld name="1_Divider - Dark Gray">
    <p:bg>
      <p:bgPr>
        <a:solidFill>
          <a:schemeClr val="dk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"/>
          <p:cNvSpPr txBox="1">
            <a:spLocks noGrp="1"/>
          </p:cNvSpPr>
          <p:nvPr>
            <p:ph type="title"/>
          </p:nvPr>
        </p:nvSpPr>
        <p:spPr>
          <a:xfrm>
            <a:off x="777259" y="2057400"/>
            <a:ext cx="6858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venirNext forINTUIT W05 Demi"/>
              <a:buNone/>
              <a:defRPr sz="6000">
                <a:solidFill>
                  <a:schemeClr val="lt1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pic>
        <p:nvPicPr>
          <p:cNvPr id="262" name="Google Shape;26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250" y="2309019"/>
            <a:ext cx="2221890" cy="223934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8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264" name="Google Shape;264;p18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265" name="Google Shape;2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1_Divider-2">
  <p:cSld name="1_Divider - Light Blue">
    <p:bg>
      <p:bgPr>
        <a:solidFill>
          <a:schemeClr val="accen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"/>
          <p:cNvSpPr txBox="1">
            <a:spLocks noGrp="1"/>
          </p:cNvSpPr>
          <p:nvPr>
            <p:ph type="title"/>
          </p:nvPr>
        </p:nvSpPr>
        <p:spPr>
          <a:xfrm>
            <a:off x="777259" y="2057400"/>
            <a:ext cx="6858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venirNext forINTUIT W05 Demi"/>
              <a:buNone/>
              <a:defRPr sz="6000">
                <a:solidFill>
                  <a:schemeClr val="lt1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pic>
        <p:nvPicPr>
          <p:cNvPr id="268" name="Google Shape;26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250" y="2309019"/>
            <a:ext cx="2221890" cy="223934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9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270" name="Google Shape;270;p19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271" name="Google Shape;2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2_Interstitial-1">
  <p:cSld name="1_Divider - Light Blue_1">
    <p:bg>
      <p:bgPr>
        <a:solidFill>
          <a:srgbClr val="00254A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"/>
          <p:cNvSpPr/>
          <p:nvPr/>
        </p:nvSpPr>
        <p:spPr>
          <a:xfrm>
            <a:off x="6289635" y="3147067"/>
            <a:ext cx="6583842" cy="6583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rgbClr val="00D0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274" name="Google Shape;274;p20"/>
          <p:cNvSpPr/>
          <p:nvPr/>
        </p:nvSpPr>
        <p:spPr>
          <a:xfrm>
            <a:off x="8926845" y="3146700"/>
            <a:ext cx="6584400" cy="65844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"/>
          <p:cNvSpPr txBox="1">
            <a:spLocks noGrp="1"/>
          </p:cNvSpPr>
          <p:nvPr>
            <p:ph type="title"/>
          </p:nvPr>
        </p:nvSpPr>
        <p:spPr>
          <a:xfrm>
            <a:off x="777259" y="2057400"/>
            <a:ext cx="6858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venirNext forINTUIT W05 Demi"/>
              <a:buNone/>
              <a:defRPr sz="6000">
                <a:solidFill>
                  <a:schemeClr val="lt1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0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277" name="Google Shape;277;p20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278" name="Google Shape;27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2_Interstitial-2">
  <p:cSld name="1_Divider - Light Blue_1_1">
    <p:bg>
      <p:bgPr>
        <a:solidFill>
          <a:srgbClr val="00254A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"/>
          <p:cNvSpPr txBox="1">
            <a:spLocks noGrp="1"/>
          </p:cNvSpPr>
          <p:nvPr>
            <p:ph type="title"/>
          </p:nvPr>
        </p:nvSpPr>
        <p:spPr>
          <a:xfrm>
            <a:off x="777259" y="2057400"/>
            <a:ext cx="6858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venirNext forINTUIT W05 Demi"/>
              <a:buNone/>
              <a:defRPr sz="6000">
                <a:solidFill>
                  <a:schemeClr val="lt1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1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282" name="Google Shape;282;p21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283" name="Google Shape;283;p21"/>
          <p:cNvSpPr/>
          <p:nvPr/>
        </p:nvSpPr>
        <p:spPr>
          <a:xfrm>
            <a:off x="8220177" y="-2537325"/>
            <a:ext cx="6584400" cy="65844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1"/>
          <p:cNvSpPr/>
          <p:nvPr/>
        </p:nvSpPr>
        <p:spPr>
          <a:xfrm>
            <a:off x="-2514644" y="4935642"/>
            <a:ext cx="6583842" cy="6583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rgbClr val="00D0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285" name="Google Shape;28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8"/>
              <a:buFont typeface="Calibri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7" name="Google Shape;167;p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2_Interstitial-3">
  <p:cSld name="1_Divider - Light Blue_1_1_1">
    <p:bg>
      <p:bgPr>
        <a:solidFill>
          <a:srgbClr val="00254A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"/>
          <p:cNvSpPr txBox="1">
            <a:spLocks noGrp="1"/>
          </p:cNvSpPr>
          <p:nvPr>
            <p:ph type="title"/>
          </p:nvPr>
        </p:nvSpPr>
        <p:spPr>
          <a:xfrm>
            <a:off x="777259" y="2057400"/>
            <a:ext cx="6858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venirNext forINTUIT W05 Demi"/>
              <a:buNone/>
              <a:defRPr sz="6000">
                <a:solidFill>
                  <a:schemeClr val="lt1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2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289" name="Google Shape;289;p22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290" name="Google Shape;290;p22"/>
          <p:cNvSpPr/>
          <p:nvPr/>
        </p:nvSpPr>
        <p:spPr>
          <a:xfrm>
            <a:off x="7499340" y="3840480"/>
            <a:ext cx="6583842" cy="6583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291" name="Google Shape;291;p22"/>
          <p:cNvSpPr/>
          <p:nvPr/>
        </p:nvSpPr>
        <p:spPr>
          <a:xfrm>
            <a:off x="8926820" y="-2379047"/>
            <a:ext cx="6858162" cy="68599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10802"/>
                </a:lnTo>
                <a:lnTo>
                  <a:pt x="10800" y="21600"/>
                </a:lnTo>
                <a:lnTo>
                  <a:pt x="21600" y="10802"/>
                </a:lnTo>
                <a:lnTo>
                  <a:pt x="10800" y="0"/>
                </a:lnTo>
                <a:close/>
                <a:moveTo>
                  <a:pt x="10800" y="8488"/>
                </a:moveTo>
                <a:lnTo>
                  <a:pt x="13110" y="10802"/>
                </a:lnTo>
                <a:lnTo>
                  <a:pt x="10800" y="13112"/>
                </a:lnTo>
                <a:lnTo>
                  <a:pt x="8490" y="10802"/>
                </a:lnTo>
                <a:lnTo>
                  <a:pt x="10800" y="8488"/>
                </a:lnTo>
                <a:close/>
              </a:path>
            </a:pathLst>
          </a:custGeom>
          <a:solidFill>
            <a:srgbClr val="00D0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292" name="Google Shape;292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Blank-White">
  <p:cSld name="Blank slide with title_2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3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/>
          </a:p>
        </p:txBody>
      </p:sp>
      <p:sp>
        <p:nvSpPr>
          <p:cNvPr id="296" name="Google Shape;296;p23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Blank-Light Agave">
  <p:cSld name="Blank slide with title_2_1">
    <p:bg>
      <p:bgPr>
        <a:solidFill>
          <a:srgbClr val="E1F9FF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4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300" name="Google Shape;300;p24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Blank-Dark Blueberry">
  <p:cSld name="Blank slide with title_2_1_1">
    <p:bg>
      <p:bgPr>
        <a:solidFill>
          <a:schemeClr val="dk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303" name="Google Shape;30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5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Blank w/ Header-White">
  <p:cSld name="Blank slide with title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pic>
        <p:nvPicPr>
          <p:cNvPr id="307" name="Google Shape;30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6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 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309" name="Google Shape;309;p26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3_Blank w/ Header-Super Blue">
  <p:cSld name="1_Half mobile device on blue gradation_1">
    <p:bg>
      <p:bgPr>
        <a:solidFill>
          <a:schemeClr val="accen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2968" y="6509417"/>
            <a:ext cx="543039" cy="11797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7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27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314" name="Google Shape;314;p27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3_Blank w/ Header-Dark Blueberry">
  <p:cSld name="1_Half mobile device on blue gradation_1_1">
    <p:bg>
      <p:bgPr>
        <a:solidFill>
          <a:schemeClr val="dk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8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7" name="Google Shape;317;p28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318" name="Google Shape;318;p28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319" name="Google Shape;31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4_1 Column">
  <p:cSld name="1_Half mobile device on blue gradation_1_1_1"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9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29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323" name="Google Shape;323;p29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324" name="Google Shape;324;p29"/>
          <p:cNvSpPr txBox="1">
            <a:spLocks noGrp="1"/>
          </p:cNvSpPr>
          <p:nvPr>
            <p:ph type="body" idx="1"/>
          </p:nvPr>
        </p:nvSpPr>
        <p:spPr>
          <a:xfrm>
            <a:off x="455736" y="1572975"/>
            <a:ext cx="112755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325" name="Google Shape;325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4_1 Column w/ Bang Box">
  <p:cSld name="1_Half mobile device on blue gradation_1_1_1_1"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30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329" name="Google Shape;329;p30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330" name="Google Shape;330;p30"/>
          <p:cNvSpPr txBox="1">
            <a:spLocks noGrp="1"/>
          </p:cNvSpPr>
          <p:nvPr>
            <p:ph type="body" idx="1"/>
          </p:nvPr>
        </p:nvSpPr>
        <p:spPr>
          <a:xfrm>
            <a:off x="455736" y="1572975"/>
            <a:ext cx="11275500" cy="3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331" name="Google Shape;33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0"/>
          <p:cNvSpPr txBox="1"/>
          <p:nvPr/>
        </p:nvSpPr>
        <p:spPr>
          <a:xfrm>
            <a:off x="455736" y="5715000"/>
            <a:ext cx="112755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1600">
              <a:solidFill>
                <a:srgbClr val="FFFFFF"/>
              </a:solidFill>
              <a:latin typeface="AvenirNext forINTUIT W05 Medium"/>
              <a:ea typeface="AvenirNext forINTUIT W05 Medium"/>
              <a:cs typeface="AvenirNext forINTUIT W05 Medium"/>
              <a:sym typeface="AvenirNext forINTUIT W05 Medium"/>
            </a:endParaRPr>
          </a:p>
        </p:txBody>
      </p:sp>
      <p:sp>
        <p:nvSpPr>
          <p:cNvPr id="333" name="Google Shape;333;p30"/>
          <p:cNvSpPr txBox="1">
            <a:spLocks noGrp="1"/>
          </p:cNvSpPr>
          <p:nvPr>
            <p:ph type="body" idx="2"/>
          </p:nvPr>
        </p:nvSpPr>
        <p:spPr>
          <a:xfrm>
            <a:off x="561339" y="5820150"/>
            <a:ext cx="110643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600">
                <a:solidFill>
                  <a:schemeClr val="lt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2 Column">
  <p:cSld name="2-Column with subtitle 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31"/>
          <p:cNvSpPr txBox="1">
            <a:spLocks noGrp="1"/>
          </p:cNvSpPr>
          <p:nvPr>
            <p:ph type="body" idx="1"/>
          </p:nvPr>
        </p:nvSpPr>
        <p:spPr>
          <a:xfrm>
            <a:off x="455736" y="1572975"/>
            <a:ext cx="5303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31"/>
          <p:cNvSpPr txBox="1">
            <a:spLocks noGrp="1"/>
          </p:cNvSpPr>
          <p:nvPr>
            <p:ph type="body" idx="2"/>
          </p:nvPr>
        </p:nvSpPr>
        <p:spPr>
          <a:xfrm>
            <a:off x="6427983" y="1572975"/>
            <a:ext cx="5303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338" name="Google Shape;33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1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340" name="Google Shape;340;p31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2 Column w/ Arrow">
  <p:cSld name="2-Column with subtitle _1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32"/>
          <p:cNvPicPr preferRelativeResize="0"/>
          <p:nvPr/>
        </p:nvPicPr>
        <p:blipFill rotWithShape="1">
          <a:blip r:embed="rId2">
            <a:alphaModFix amt="45000"/>
          </a:blip>
          <a:srcRect/>
          <a:stretch/>
        </p:blipFill>
        <p:spPr>
          <a:xfrm>
            <a:off x="4141861" y="1193384"/>
            <a:ext cx="1766586" cy="5244203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2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2"/>
          <p:cNvSpPr txBox="1">
            <a:spLocks noGrp="1"/>
          </p:cNvSpPr>
          <p:nvPr>
            <p:ph type="body" idx="1"/>
          </p:nvPr>
        </p:nvSpPr>
        <p:spPr>
          <a:xfrm>
            <a:off x="455736" y="1572975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32"/>
          <p:cNvSpPr txBox="1">
            <a:spLocks noGrp="1"/>
          </p:cNvSpPr>
          <p:nvPr>
            <p:ph type="body" idx="2"/>
          </p:nvPr>
        </p:nvSpPr>
        <p:spPr>
          <a:xfrm>
            <a:off x="5908945" y="1572975"/>
            <a:ext cx="582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346" name="Google Shape;34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2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348" name="Google Shape;348;p32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2 Column - Short Left">
  <p:cSld name="2-Column with subtitle _1_1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3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3"/>
          <p:cNvSpPr txBox="1">
            <a:spLocks noGrp="1"/>
          </p:cNvSpPr>
          <p:nvPr>
            <p:ph type="body" idx="1"/>
          </p:nvPr>
        </p:nvSpPr>
        <p:spPr>
          <a:xfrm>
            <a:off x="455736" y="1572975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33"/>
          <p:cNvSpPr txBox="1">
            <a:spLocks noGrp="1"/>
          </p:cNvSpPr>
          <p:nvPr>
            <p:ph type="body" idx="2"/>
          </p:nvPr>
        </p:nvSpPr>
        <p:spPr>
          <a:xfrm>
            <a:off x="4873345" y="1572975"/>
            <a:ext cx="6858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353" name="Google Shape;353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3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355" name="Google Shape;355;p33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2 Column - Short Right">
  <p:cSld name="2-Column with subtitle _1_1_1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4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4"/>
          <p:cNvSpPr txBox="1">
            <a:spLocks noGrp="1"/>
          </p:cNvSpPr>
          <p:nvPr>
            <p:ph type="body" idx="1"/>
          </p:nvPr>
        </p:nvSpPr>
        <p:spPr>
          <a:xfrm>
            <a:off x="7845218" y="1572975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body" idx="2"/>
          </p:nvPr>
        </p:nvSpPr>
        <p:spPr>
          <a:xfrm>
            <a:off x="455736" y="1572975"/>
            <a:ext cx="6858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360" name="Google Shape;360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4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362" name="Google Shape;362;p34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3 Column">
  <p:cSld name="2-Column with subtitle _1_1_1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5"/>
          <p:cNvSpPr txBox="1">
            <a:spLocks noGrp="1"/>
          </p:cNvSpPr>
          <p:nvPr>
            <p:ph type="body" idx="1"/>
          </p:nvPr>
        </p:nvSpPr>
        <p:spPr>
          <a:xfrm>
            <a:off x="8393932" y="1572975"/>
            <a:ext cx="3337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35"/>
          <p:cNvSpPr txBox="1">
            <a:spLocks noGrp="1"/>
          </p:cNvSpPr>
          <p:nvPr>
            <p:ph type="body" idx="2"/>
          </p:nvPr>
        </p:nvSpPr>
        <p:spPr>
          <a:xfrm>
            <a:off x="455736" y="1572975"/>
            <a:ext cx="3337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35"/>
          <p:cNvSpPr txBox="1">
            <a:spLocks noGrp="1"/>
          </p:cNvSpPr>
          <p:nvPr>
            <p:ph type="body" idx="3"/>
          </p:nvPr>
        </p:nvSpPr>
        <p:spPr>
          <a:xfrm>
            <a:off x="4424834" y="1572975"/>
            <a:ext cx="3337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cxnSp>
        <p:nvCxnSpPr>
          <p:cNvPr id="368" name="Google Shape;368;p35"/>
          <p:cNvCxnSpPr/>
          <p:nvPr/>
        </p:nvCxnSpPr>
        <p:spPr>
          <a:xfrm rot="10800000">
            <a:off x="4109076" y="1572975"/>
            <a:ext cx="0" cy="4572000"/>
          </a:xfrm>
          <a:prstGeom prst="straightConnector1">
            <a:avLst/>
          </a:prstGeom>
          <a:noFill/>
          <a:ln w="19050" cap="flat" cmpd="sng">
            <a:solidFill>
              <a:srgbClr val="E3E5E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9" name="Google Shape;369;p35"/>
          <p:cNvCxnSpPr/>
          <p:nvPr/>
        </p:nvCxnSpPr>
        <p:spPr>
          <a:xfrm rot="10800000">
            <a:off x="8078174" y="1572975"/>
            <a:ext cx="0" cy="4572000"/>
          </a:xfrm>
          <a:prstGeom prst="straightConnector1">
            <a:avLst/>
          </a:prstGeom>
          <a:noFill/>
          <a:ln w="19050" cap="flat" cmpd="sng">
            <a:solidFill>
              <a:srgbClr val="E3E5E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0" name="Google Shape;370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5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372" name="Google Shape;372;p35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3 Column w/ Images">
  <p:cSld name="2-Column with subtitle _1_1_1_1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6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36"/>
          <p:cNvSpPr txBox="1">
            <a:spLocks noGrp="1"/>
          </p:cNvSpPr>
          <p:nvPr>
            <p:ph type="body" idx="1"/>
          </p:nvPr>
        </p:nvSpPr>
        <p:spPr>
          <a:xfrm>
            <a:off x="8393932" y="3601850"/>
            <a:ext cx="33378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36"/>
          <p:cNvSpPr txBox="1">
            <a:spLocks noGrp="1"/>
          </p:cNvSpPr>
          <p:nvPr>
            <p:ph type="body" idx="2"/>
          </p:nvPr>
        </p:nvSpPr>
        <p:spPr>
          <a:xfrm>
            <a:off x="455736" y="3601850"/>
            <a:ext cx="33378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36"/>
          <p:cNvSpPr txBox="1">
            <a:spLocks noGrp="1"/>
          </p:cNvSpPr>
          <p:nvPr>
            <p:ph type="body" idx="3"/>
          </p:nvPr>
        </p:nvSpPr>
        <p:spPr>
          <a:xfrm>
            <a:off x="4424834" y="3601850"/>
            <a:ext cx="33378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cxnSp>
        <p:nvCxnSpPr>
          <p:cNvPr id="378" name="Google Shape;378;p36"/>
          <p:cNvCxnSpPr/>
          <p:nvPr/>
        </p:nvCxnSpPr>
        <p:spPr>
          <a:xfrm rot="10800000">
            <a:off x="4109076" y="1572975"/>
            <a:ext cx="0" cy="4572000"/>
          </a:xfrm>
          <a:prstGeom prst="straightConnector1">
            <a:avLst/>
          </a:prstGeom>
          <a:noFill/>
          <a:ln w="19050" cap="flat" cmpd="sng">
            <a:solidFill>
              <a:srgbClr val="E3E5E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9" name="Google Shape;379;p36"/>
          <p:cNvCxnSpPr/>
          <p:nvPr/>
        </p:nvCxnSpPr>
        <p:spPr>
          <a:xfrm rot="10800000">
            <a:off x="8078174" y="1572975"/>
            <a:ext cx="0" cy="4572000"/>
          </a:xfrm>
          <a:prstGeom prst="straightConnector1">
            <a:avLst/>
          </a:prstGeom>
          <a:noFill/>
          <a:ln w="19050" cap="flat" cmpd="sng">
            <a:solidFill>
              <a:srgbClr val="E3E5E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0" name="Google Shape;380;p36"/>
          <p:cNvSpPr>
            <a:spLocks noGrp="1"/>
          </p:cNvSpPr>
          <p:nvPr>
            <p:ph type="pic" idx="4"/>
          </p:nvPr>
        </p:nvSpPr>
        <p:spPr>
          <a:xfrm>
            <a:off x="457986" y="1666150"/>
            <a:ext cx="3337800" cy="18393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venir Next For Intuit"/>
              <a:buNone/>
              <a:defRPr sz="19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381" name="Google Shape;381;p36"/>
          <p:cNvSpPr>
            <a:spLocks noGrp="1"/>
          </p:cNvSpPr>
          <p:nvPr>
            <p:ph type="pic" idx="5"/>
          </p:nvPr>
        </p:nvSpPr>
        <p:spPr>
          <a:xfrm>
            <a:off x="4423709" y="1666150"/>
            <a:ext cx="3337800" cy="18393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venir Next For Intuit"/>
              <a:buNone/>
              <a:defRPr sz="19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382" name="Google Shape;382;p36"/>
          <p:cNvSpPr>
            <a:spLocks noGrp="1"/>
          </p:cNvSpPr>
          <p:nvPr>
            <p:ph type="pic" idx="6"/>
          </p:nvPr>
        </p:nvSpPr>
        <p:spPr>
          <a:xfrm>
            <a:off x="8389431" y="1666150"/>
            <a:ext cx="3337800" cy="18393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venir Next For Intuit"/>
              <a:buNone/>
              <a:defRPr sz="19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383" name="Google Shape;383;p36"/>
          <p:cNvSpPr>
            <a:spLocks noGrp="1"/>
          </p:cNvSpPr>
          <p:nvPr>
            <p:ph type="pic" idx="7"/>
          </p:nvPr>
        </p:nvSpPr>
        <p:spPr>
          <a:xfrm>
            <a:off x="455736" y="1666150"/>
            <a:ext cx="3337800" cy="18393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36"/>
          <p:cNvSpPr>
            <a:spLocks noGrp="1"/>
          </p:cNvSpPr>
          <p:nvPr>
            <p:ph type="pic" idx="8"/>
          </p:nvPr>
        </p:nvSpPr>
        <p:spPr>
          <a:xfrm>
            <a:off x="4424834" y="1666150"/>
            <a:ext cx="3337800" cy="1839300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p36"/>
          <p:cNvSpPr>
            <a:spLocks noGrp="1"/>
          </p:cNvSpPr>
          <p:nvPr>
            <p:ph type="pic" idx="9"/>
          </p:nvPr>
        </p:nvSpPr>
        <p:spPr>
          <a:xfrm>
            <a:off x="8393932" y="1666150"/>
            <a:ext cx="3337800" cy="1839300"/>
          </a:xfrm>
          <a:prstGeom prst="rect">
            <a:avLst/>
          </a:prstGeom>
          <a:noFill/>
          <a:ln>
            <a:noFill/>
          </a:ln>
        </p:spPr>
      </p:sp>
      <p:pic>
        <p:nvPicPr>
          <p:cNvPr id="386" name="Google Shape;386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6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388" name="Google Shape;388;p36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Photo-Left Facing-White">
  <p:cSld name="Quote + Square Photo-Left Facing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7"/>
          <p:cNvSpPr>
            <a:spLocks noGrp="1"/>
          </p:cNvSpPr>
          <p:nvPr>
            <p:ph type="pic" idx="2"/>
          </p:nvPr>
        </p:nvSpPr>
        <p:spPr>
          <a:xfrm>
            <a:off x="6859794" y="0"/>
            <a:ext cx="5331900" cy="6858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venir Next For Intuit"/>
              <a:buNone/>
              <a:defRPr sz="19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391" name="Google Shape;391;p37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57573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37"/>
          <p:cNvSpPr txBox="1">
            <a:spLocks noGrp="1"/>
          </p:cNvSpPr>
          <p:nvPr>
            <p:ph type="body" idx="1"/>
          </p:nvPr>
        </p:nvSpPr>
        <p:spPr>
          <a:xfrm>
            <a:off x="455736" y="1572975"/>
            <a:ext cx="570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37"/>
          <p:cNvSpPr>
            <a:spLocks noGrp="1"/>
          </p:cNvSpPr>
          <p:nvPr>
            <p:ph type="pic" idx="3"/>
          </p:nvPr>
        </p:nvSpPr>
        <p:spPr>
          <a:xfrm>
            <a:off x="6859969" y="25"/>
            <a:ext cx="53319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394" name="Google Shape;394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1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Photo-Left Facing-Dark Blueberry">
  <p:cSld name="Quote + Square Photo-Left Facing_1">
    <p:bg>
      <p:bgPr>
        <a:solidFill>
          <a:schemeClr val="dk1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>
            <a:spLocks noGrp="1"/>
          </p:cNvSpPr>
          <p:nvPr>
            <p:ph type="pic" idx="2"/>
          </p:nvPr>
        </p:nvSpPr>
        <p:spPr>
          <a:xfrm>
            <a:off x="6859794" y="0"/>
            <a:ext cx="5331900" cy="6858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venir Next For Intuit"/>
              <a:buNone/>
              <a:defRPr sz="19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/>
          </p:nvPr>
        </p:nvSpPr>
        <p:spPr>
          <a:xfrm>
            <a:off x="408310" y="1965900"/>
            <a:ext cx="5757300" cy="29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38"/>
          <p:cNvSpPr>
            <a:spLocks noGrp="1"/>
          </p:cNvSpPr>
          <p:nvPr>
            <p:ph type="pic" idx="3"/>
          </p:nvPr>
        </p:nvSpPr>
        <p:spPr>
          <a:xfrm>
            <a:off x="6859969" y="25"/>
            <a:ext cx="53319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399" name="Google Shape;399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1">
          <p15:clr>
            <a:srgbClr val="FA7B17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Quote - Photo-Left Facing-Dark Blueberry">
  <p:cSld name="Quote + Square Photo-Left Facing_1_1">
    <p:bg>
      <p:bgPr>
        <a:solidFill>
          <a:schemeClr val="dk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9"/>
          <p:cNvSpPr>
            <a:spLocks noGrp="1"/>
          </p:cNvSpPr>
          <p:nvPr>
            <p:ph type="pic" idx="2"/>
          </p:nvPr>
        </p:nvSpPr>
        <p:spPr>
          <a:xfrm>
            <a:off x="6859794" y="0"/>
            <a:ext cx="5331900" cy="6858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venir Next For Intuit"/>
              <a:buNone/>
              <a:defRPr sz="19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402" name="Google Shape;402;p39"/>
          <p:cNvSpPr>
            <a:spLocks noGrp="1"/>
          </p:cNvSpPr>
          <p:nvPr>
            <p:ph type="pic" idx="3"/>
          </p:nvPr>
        </p:nvSpPr>
        <p:spPr>
          <a:xfrm>
            <a:off x="6859969" y="25"/>
            <a:ext cx="53319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03" name="Google Shape;403;p39"/>
          <p:cNvSpPr txBox="1">
            <a:spLocks noGrp="1"/>
          </p:cNvSpPr>
          <p:nvPr>
            <p:ph type="title"/>
          </p:nvPr>
        </p:nvSpPr>
        <p:spPr>
          <a:xfrm>
            <a:off x="1523737" y="1892850"/>
            <a:ext cx="4481400" cy="30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chemeClr val="lt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404" name="Google Shape;404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1">
          <p15:clr>
            <a:srgbClr val="FA7B17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Quote-Dark Blueberry-1">
  <p:cSld name="Quote + Square Photo-Left Facing_1_1_2">
    <p:bg>
      <p:bgPr>
        <a:solidFill>
          <a:schemeClr val="dk1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0"/>
          <p:cNvSpPr txBox="1">
            <a:spLocks noGrp="1"/>
          </p:cNvSpPr>
          <p:nvPr>
            <p:ph type="title"/>
          </p:nvPr>
        </p:nvSpPr>
        <p:spPr>
          <a:xfrm>
            <a:off x="1523737" y="1892850"/>
            <a:ext cx="6447600" cy="30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407" name="Google Shape;407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0"/>
          <p:cNvSpPr/>
          <p:nvPr/>
        </p:nvSpPr>
        <p:spPr>
          <a:xfrm>
            <a:off x="8001197" y="-2514600"/>
            <a:ext cx="6584400" cy="65844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0"/>
          <p:cNvSpPr/>
          <p:nvPr/>
        </p:nvSpPr>
        <p:spPr>
          <a:xfrm>
            <a:off x="-511270" y="5445692"/>
            <a:ext cx="6583842" cy="6583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rgbClr val="5DAB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1">
          <p15:clr>
            <a:srgbClr val="FA7B17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Quote-Dark Blueberry-2">
  <p:cSld name="Quote + Square Photo-Left Facing_1_1_2_1">
    <p:bg>
      <p:bgPr>
        <a:solidFill>
          <a:schemeClr val="dk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>
            <a:spLocks noGrp="1"/>
          </p:cNvSpPr>
          <p:nvPr>
            <p:ph type="title"/>
          </p:nvPr>
        </p:nvSpPr>
        <p:spPr>
          <a:xfrm>
            <a:off x="1523737" y="1892850"/>
            <a:ext cx="9144600" cy="30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412" name="Google Shape;41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1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8"/>
              <a:buFont typeface="Calibri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 sz="2399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 sz="19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99"/>
              <a:buNone/>
              <a:defRPr sz="179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_Big Statement-Dark Blueberr-1">
  <p:cSld name="Quote + Square Photo-Left Facing_1_1_1">
    <p:bg>
      <p:bgPr>
        <a:solidFill>
          <a:schemeClr val="dk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title"/>
          </p:nvPr>
        </p:nvSpPr>
        <p:spPr>
          <a:xfrm>
            <a:off x="1523887" y="2112288"/>
            <a:ext cx="9144600" cy="2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5" name="Google Shape;415;p42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416" name="Google Shape;416;p42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417" name="Google Shape;417;p42"/>
          <p:cNvSpPr/>
          <p:nvPr/>
        </p:nvSpPr>
        <p:spPr>
          <a:xfrm>
            <a:off x="-1143025" y="2285682"/>
            <a:ext cx="2286090" cy="22866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10802"/>
                </a:lnTo>
                <a:lnTo>
                  <a:pt x="10800" y="21600"/>
                </a:lnTo>
                <a:lnTo>
                  <a:pt x="21600" y="10802"/>
                </a:lnTo>
                <a:lnTo>
                  <a:pt x="10800" y="0"/>
                </a:lnTo>
                <a:close/>
                <a:moveTo>
                  <a:pt x="10800" y="8488"/>
                </a:moveTo>
                <a:lnTo>
                  <a:pt x="13110" y="10802"/>
                </a:lnTo>
                <a:lnTo>
                  <a:pt x="10800" y="13112"/>
                </a:lnTo>
                <a:lnTo>
                  <a:pt x="8490" y="10802"/>
                </a:lnTo>
                <a:lnTo>
                  <a:pt x="10800" y="84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418" name="Google Shape;418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_Big Statement-Dark Blueberry-2">
  <p:cSld name="Quote + Square Photo-Left Facing_1_1_1_2">
    <p:bg>
      <p:bgPr>
        <a:solidFill>
          <a:schemeClr val="dk1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3"/>
          <p:cNvSpPr txBox="1">
            <a:spLocks noGrp="1"/>
          </p:cNvSpPr>
          <p:nvPr>
            <p:ph type="title"/>
          </p:nvPr>
        </p:nvSpPr>
        <p:spPr>
          <a:xfrm>
            <a:off x="1523887" y="2112288"/>
            <a:ext cx="9144600" cy="2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1" name="Google Shape;421;p43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422" name="Google Shape;422;p43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423" name="Google Shape;423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3"/>
          <p:cNvSpPr/>
          <p:nvPr/>
        </p:nvSpPr>
        <p:spPr>
          <a:xfrm>
            <a:off x="8001197" y="-3886200"/>
            <a:ext cx="6584400" cy="65844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3"/>
          <p:cNvSpPr/>
          <p:nvPr/>
        </p:nvSpPr>
        <p:spPr>
          <a:xfrm>
            <a:off x="-3629571" y="3277230"/>
            <a:ext cx="6583842" cy="6583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rgbClr val="38E8F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_Big Statement-Dark Blueberry-3">
  <p:cSld name="Quote + Square Photo-Left Facing_1_1_1_2_1">
    <p:bg>
      <p:bgPr>
        <a:solidFill>
          <a:schemeClr val="dk1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4"/>
          <p:cNvSpPr/>
          <p:nvPr/>
        </p:nvSpPr>
        <p:spPr>
          <a:xfrm>
            <a:off x="4572113" y="5029200"/>
            <a:ext cx="6583842" cy="6583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428" name="Google Shape;428;p44"/>
          <p:cNvSpPr/>
          <p:nvPr/>
        </p:nvSpPr>
        <p:spPr>
          <a:xfrm>
            <a:off x="6629563" y="-2286000"/>
            <a:ext cx="8404722" cy="84045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10802"/>
                </a:lnTo>
                <a:lnTo>
                  <a:pt x="10800" y="21600"/>
                </a:lnTo>
                <a:lnTo>
                  <a:pt x="21600" y="10802"/>
                </a:lnTo>
                <a:lnTo>
                  <a:pt x="10800" y="0"/>
                </a:lnTo>
                <a:close/>
                <a:moveTo>
                  <a:pt x="10800" y="8488"/>
                </a:moveTo>
                <a:lnTo>
                  <a:pt x="13110" y="10802"/>
                </a:lnTo>
                <a:lnTo>
                  <a:pt x="10800" y="13112"/>
                </a:lnTo>
                <a:lnTo>
                  <a:pt x="8490" y="10802"/>
                </a:lnTo>
                <a:lnTo>
                  <a:pt x="10800" y="8488"/>
                </a:lnTo>
                <a:close/>
              </a:path>
            </a:pathLst>
          </a:custGeom>
          <a:solidFill>
            <a:srgbClr val="5DAB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429" name="Google Shape;429;p44"/>
          <p:cNvSpPr txBox="1">
            <a:spLocks noGrp="1"/>
          </p:cNvSpPr>
          <p:nvPr>
            <p:ph type="title"/>
          </p:nvPr>
        </p:nvSpPr>
        <p:spPr>
          <a:xfrm>
            <a:off x="1523887" y="2112288"/>
            <a:ext cx="9144600" cy="2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0" name="Google Shape;430;p44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431" name="Google Shape;431;p44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432" name="Google Shape;432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_Full Bleed Image">
  <p:cSld name="Quote + Square Photo-Left Facing_1_1_1_1">
    <p:bg>
      <p:bgPr>
        <a:solidFill>
          <a:schemeClr val="dk1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5"/>
          <p:cNvSpPr>
            <a:spLocks noGrp="1"/>
          </p:cNvSpPr>
          <p:nvPr>
            <p:ph type="pic" idx="2"/>
          </p:nvPr>
        </p:nvSpPr>
        <p:spPr>
          <a:xfrm>
            <a:off x="-175" y="0"/>
            <a:ext cx="12192000" cy="6858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venir Next For Intuit"/>
              <a:buNone/>
              <a:defRPr sz="19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435" name="Google Shape;435;p45"/>
          <p:cNvSpPr>
            <a:spLocks noGrp="1"/>
          </p:cNvSpPr>
          <p:nvPr>
            <p:ph type="pic" idx="3"/>
          </p:nvPr>
        </p:nvSpPr>
        <p:spPr>
          <a:xfrm>
            <a:off x="-125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_Video Placeholder">
  <p:cSld name="Quote + Square Photo-Left Facing_1_1_1_1_1">
    <p:bg>
      <p:bgPr>
        <a:solidFill>
          <a:schemeClr val="lt2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46"/>
          <p:cNvPicPr preferRelativeResize="0"/>
          <p:nvPr/>
        </p:nvPicPr>
        <p:blipFill rotWithShape="1">
          <a:blip r:embed="rId2">
            <a:alphaModFix amt="57000"/>
          </a:blip>
          <a:srcRect/>
          <a:stretch/>
        </p:blipFill>
        <p:spPr>
          <a:xfrm>
            <a:off x="5051744" y="2117003"/>
            <a:ext cx="2333543" cy="2333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_Mobile Product View-Light Agave">
  <p:cSld name="Mobile product view_2">
    <p:bg>
      <p:bgPr>
        <a:solidFill>
          <a:srgbClr val="E1F9FF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7"/>
          <p:cNvSpPr>
            <a:spLocks noGrp="1"/>
          </p:cNvSpPr>
          <p:nvPr>
            <p:ph type="pic" idx="2"/>
          </p:nvPr>
        </p:nvSpPr>
        <p:spPr>
          <a:xfrm>
            <a:off x="5063564" y="311561"/>
            <a:ext cx="2875800" cy="6234900"/>
          </a:xfrm>
          <a:prstGeom prst="roundRect">
            <a:avLst>
              <a:gd name="adj" fmla="val 10437"/>
            </a:avLst>
          </a:prstGeom>
          <a:solidFill>
            <a:srgbClr val="D0D2D4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 Next For Intuit"/>
              <a:buNone/>
              <a:defRPr sz="16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pic>
        <p:nvPicPr>
          <p:cNvPr id="440" name="Google Shape;440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9927" y="130023"/>
            <a:ext cx="3542469" cy="6596328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7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38862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442" name="Google Shape;44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7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444" name="Google Shape;444;p47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445" name="Google Shape;445;p47"/>
          <p:cNvSpPr>
            <a:spLocks noGrp="1"/>
          </p:cNvSpPr>
          <p:nvPr>
            <p:ph type="pic" idx="3"/>
          </p:nvPr>
        </p:nvSpPr>
        <p:spPr>
          <a:xfrm>
            <a:off x="5061464" y="310961"/>
            <a:ext cx="2880300" cy="6236100"/>
          </a:xfrm>
          <a:prstGeom prst="roundRect">
            <a:avLst>
              <a:gd name="adj" fmla="val 988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_Half Mobile Product View-Light Agave">
  <p:cSld name="Half Mobile device product view_3">
    <p:bg>
      <p:bgPr>
        <a:solidFill>
          <a:srgbClr val="E1F9FF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8"/>
          <p:cNvSpPr>
            <a:spLocks noGrp="1"/>
          </p:cNvSpPr>
          <p:nvPr>
            <p:ph type="pic" idx="2"/>
          </p:nvPr>
        </p:nvSpPr>
        <p:spPr>
          <a:xfrm>
            <a:off x="4682464" y="603471"/>
            <a:ext cx="4564500" cy="9893700"/>
          </a:xfrm>
          <a:prstGeom prst="roundRect">
            <a:avLst>
              <a:gd name="adj" fmla="val 10437"/>
            </a:avLst>
          </a:prstGeom>
          <a:solidFill>
            <a:srgbClr val="D0D2D4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 Next For Intuit"/>
              <a:buNone/>
              <a:defRPr sz="16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448" name="Google Shape;448;p48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449" name="Google Shape;449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6972" y="320041"/>
            <a:ext cx="5621309" cy="10467268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8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38862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451" name="Google Shape;45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8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453" name="Google Shape;453;p48"/>
          <p:cNvSpPr>
            <a:spLocks noGrp="1"/>
          </p:cNvSpPr>
          <p:nvPr>
            <p:ph type="pic" idx="3"/>
          </p:nvPr>
        </p:nvSpPr>
        <p:spPr>
          <a:xfrm>
            <a:off x="4682472" y="603468"/>
            <a:ext cx="4564500" cy="9882000"/>
          </a:xfrm>
          <a:prstGeom prst="roundRect">
            <a:avLst>
              <a:gd name="adj" fmla="val 1047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_Desktop Product View-Light Agave">
  <p:cSld name="Half Mobile device product view_1_2">
    <p:bg>
      <p:bgPr>
        <a:solidFill>
          <a:srgbClr val="E1F9FF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9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456" name="Google Shape;456;p49"/>
          <p:cNvSpPr>
            <a:spLocks noGrp="1"/>
          </p:cNvSpPr>
          <p:nvPr>
            <p:ph type="pic" idx="2"/>
          </p:nvPr>
        </p:nvSpPr>
        <p:spPr>
          <a:xfrm>
            <a:off x="1651429" y="1539627"/>
            <a:ext cx="8957100" cy="5577900"/>
          </a:xfrm>
          <a:prstGeom prst="rect">
            <a:avLst/>
          </a:prstGeom>
          <a:solidFill>
            <a:srgbClr val="D0D2D4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venir Next For Intuit"/>
              <a:buNone/>
              <a:defRPr sz="19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pic>
        <p:nvPicPr>
          <p:cNvPr id="457" name="Google Shape;457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9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459" name="Google Shape;459;p49"/>
          <p:cNvSpPr txBox="1">
            <a:spLocks noGrp="1"/>
          </p:cNvSpPr>
          <p:nvPr>
            <p:ph type="title"/>
          </p:nvPr>
        </p:nvSpPr>
        <p:spPr>
          <a:xfrm>
            <a:off x="408310" y="45720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460" name="Google Shape;46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6469" y="1005840"/>
            <a:ext cx="9754209" cy="8397762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9"/>
          <p:cNvSpPr>
            <a:spLocks noGrp="1"/>
          </p:cNvSpPr>
          <p:nvPr>
            <p:ph type="pic" idx="3"/>
          </p:nvPr>
        </p:nvSpPr>
        <p:spPr>
          <a:xfrm>
            <a:off x="1651241" y="1539625"/>
            <a:ext cx="8957100" cy="557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8_Mobile Product View-Dark Blueberry">
  <p:cSld name="1_Half mobile device on blue gradation_3">
    <p:bg>
      <p:bgPr>
        <a:solidFill>
          <a:schemeClr val="dk1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0"/>
          <p:cNvSpPr>
            <a:spLocks noGrp="1"/>
          </p:cNvSpPr>
          <p:nvPr>
            <p:ph type="pic" idx="2"/>
          </p:nvPr>
        </p:nvSpPr>
        <p:spPr>
          <a:xfrm>
            <a:off x="5063554" y="311541"/>
            <a:ext cx="2875800" cy="6234900"/>
          </a:xfrm>
          <a:prstGeom prst="roundRect">
            <a:avLst>
              <a:gd name="adj" fmla="val 10437"/>
            </a:avLst>
          </a:prstGeom>
          <a:solidFill>
            <a:srgbClr val="D0D2D4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 Next For Intuit"/>
              <a:buNone/>
              <a:defRPr sz="16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pic>
        <p:nvPicPr>
          <p:cNvPr id="464" name="Google Shape;464;p50" descr="A picture containing tab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9926" y="130011"/>
            <a:ext cx="3542475" cy="6596328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50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38862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6" name="Google Shape;466;p50"/>
          <p:cNvSpPr>
            <a:spLocks noGrp="1"/>
          </p:cNvSpPr>
          <p:nvPr>
            <p:ph type="pic" idx="3"/>
          </p:nvPr>
        </p:nvSpPr>
        <p:spPr>
          <a:xfrm>
            <a:off x="5061451" y="310961"/>
            <a:ext cx="2880300" cy="6236100"/>
          </a:xfrm>
          <a:prstGeom prst="roundRect">
            <a:avLst>
              <a:gd name="adj" fmla="val 9880"/>
            </a:avLst>
          </a:prstGeom>
          <a:noFill/>
          <a:ln>
            <a:noFill/>
          </a:ln>
        </p:spPr>
      </p:sp>
      <p:sp>
        <p:nvSpPr>
          <p:cNvPr id="467" name="Google Shape;467;p50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468" name="Google Shape;468;p50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469" name="Google Shape;46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8_Half Mobile Product View-Dark Blueberry">
  <p:cSld name="1_Half mobile device on blue gradation_2_2">
    <p:bg>
      <p:bgPr>
        <a:solidFill>
          <a:schemeClr val="dk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1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38862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2" name="Google Shape;472;p51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473" name="Google Shape;473;p51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474" name="Google Shape;474;p51"/>
          <p:cNvSpPr>
            <a:spLocks noGrp="1"/>
          </p:cNvSpPr>
          <p:nvPr>
            <p:ph type="pic" idx="2"/>
          </p:nvPr>
        </p:nvSpPr>
        <p:spPr>
          <a:xfrm>
            <a:off x="4682464" y="603471"/>
            <a:ext cx="4564500" cy="9893700"/>
          </a:xfrm>
          <a:prstGeom prst="roundRect">
            <a:avLst>
              <a:gd name="adj" fmla="val 10437"/>
            </a:avLst>
          </a:prstGeom>
          <a:solidFill>
            <a:srgbClr val="D0D2D4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 Next For Intuit"/>
              <a:buNone/>
              <a:defRPr sz="16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475" name="Google Shape;475;p51"/>
          <p:cNvSpPr>
            <a:spLocks noGrp="1"/>
          </p:cNvSpPr>
          <p:nvPr>
            <p:ph type="pic" idx="3"/>
          </p:nvPr>
        </p:nvSpPr>
        <p:spPr>
          <a:xfrm>
            <a:off x="4682472" y="603468"/>
            <a:ext cx="4564500" cy="9882000"/>
          </a:xfrm>
          <a:prstGeom prst="roundRect">
            <a:avLst>
              <a:gd name="adj" fmla="val 10478"/>
            </a:avLst>
          </a:prstGeom>
          <a:noFill/>
          <a:ln>
            <a:noFill/>
          </a:ln>
        </p:spPr>
      </p:sp>
      <p:pic>
        <p:nvPicPr>
          <p:cNvPr id="476" name="Google Shape;476;p51" descr="A picture containing tab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6980" y="320079"/>
            <a:ext cx="5621292" cy="1046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6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8_Desktop Product View-Dark Blueberry">
  <p:cSld name="1_Half mobile device on blue gradation_2_1_1">
    <p:bg>
      <p:bgPr>
        <a:solidFill>
          <a:schemeClr val="dk1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2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480" name="Google Shape;480;p52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481" name="Google Shape;481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6469" y="1005840"/>
            <a:ext cx="9754197" cy="8397762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52"/>
          <p:cNvSpPr>
            <a:spLocks noGrp="1"/>
          </p:cNvSpPr>
          <p:nvPr>
            <p:ph type="pic" idx="2"/>
          </p:nvPr>
        </p:nvSpPr>
        <p:spPr>
          <a:xfrm>
            <a:off x="1651241" y="1539625"/>
            <a:ext cx="8957100" cy="5577900"/>
          </a:xfrm>
          <a:prstGeom prst="rect">
            <a:avLst/>
          </a:prstGeom>
          <a:solidFill>
            <a:srgbClr val="D0D2D4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venir Next For Intuit"/>
              <a:buNone/>
              <a:defRPr sz="19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483" name="Google Shape;483;p52"/>
          <p:cNvSpPr txBox="1">
            <a:spLocks noGrp="1"/>
          </p:cNvSpPr>
          <p:nvPr>
            <p:ph type="title"/>
          </p:nvPr>
        </p:nvSpPr>
        <p:spPr>
          <a:xfrm>
            <a:off x="408310" y="45720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4" name="Google Shape;484;p52"/>
          <p:cNvSpPr>
            <a:spLocks noGrp="1"/>
          </p:cNvSpPr>
          <p:nvPr>
            <p:ph type="pic" idx="3"/>
          </p:nvPr>
        </p:nvSpPr>
        <p:spPr>
          <a:xfrm>
            <a:off x="1651241" y="1539625"/>
            <a:ext cx="8957100" cy="5577900"/>
          </a:xfrm>
          <a:prstGeom prst="rect">
            <a:avLst/>
          </a:prstGeom>
          <a:noFill/>
          <a:ln>
            <a:noFill/>
          </a:ln>
        </p:spPr>
      </p:sp>
      <p:pic>
        <p:nvPicPr>
          <p:cNvPr id="485" name="Google Shape;48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9_Q&amp;A">
  <p:cSld name="Desktop product view - Dk gray_1">
    <p:bg>
      <p:bgPr>
        <a:solidFill>
          <a:schemeClr val="dk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3"/>
          <p:cNvSpPr/>
          <p:nvPr/>
        </p:nvSpPr>
        <p:spPr>
          <a:xfrm>
            <a:off x="1079525" y="-1587487"/>
            <a:ext cx="10032984" cy="100329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rgbClr val="236C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488" name="Google Shape;488;p53"/>
          <p:cNvSpPr txBox="1"/>
          <p:nvPr/>
        </p:nvSpPr>
        <p:spPr>
          <a:xfrm>
            <a:off x="4593563" y="2721000"/>
            <a:ext cx="30048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rPr>
              <a:t>Q&amp;A</a:t>
            </a:r>
            <a:endParaRPr sz="6000">
              <a:solidFill>
                <a:schemeClr val="lt1"/>
              </a:solidFill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  <p:pic>
        <p:nvPicPr>
          <p:cNvPr id="489" name="Google Shape;489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53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491" name="Google Shape;491;p53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9_Q&amp;A/Slido">
  <p:cSld name="Desktop product view - Dk gray_1_2">
    <p:bg>
      <p:bgPr>
        <a:solidFill>
          <a:schemeClr val="dk1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4"/>
          <p:cNvSpPr txBox="1"/>
          <p:nvPr/>
        </p:nvSpPr>
        <p:spPr>
          <a:xfrm>
            <a:off x="777259" y="2721000"/>
            <a:ext cx="30048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rPr>
              <a:t>Q&amp;A</a:t>
            </a:r>
            <a:endParaRPr sz="6000">
              <a:solidFill>
                <a:schemeClr val="lt1"/>
              </a:solidFill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  <p:sp>
        <p:nvSpPr>
          <p:cNvPr id="494" name="Google Shape;494;p54"/>
          <p:cNvSpPr txBox="1">
            <a:spLocks noGrp="1"/>
          </p:cNvSpPr>
          <p:nvPr>
            <p:ph type="title"/>
          </p:nvPr>
        </p:nvSpPr>
        <p:spPr>
          <a:xfrm>
            <a:off x="7638638" y="3136350"/>
            <a:ext cx="38862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95" name="Google Shape;495;p54"/>
          <p:cNvGrpSpPr/>
          <p:nvPr/>
        </p:nvGrpSpPr>
        <p:grpSpPr>
          <a:xfrm>
            <a:off x="5665825" y="2595138"/>
            <a:ext cx="1576800" cy="1576800"/>
            <a:chOff x="5665825" y="2595138"/>
            <a:chExt cx="1576800" cy="1576800"/>
          </a:xfrm>
        </p:grpSpPr>
        <p:sp>
          <p:nvSpPr>
            <p:cNvPr id="496" name="Google Shape;496;p54"/>
            <p:cNvSpPr/>
            <p:nvPr/>
          </p:nvSpPr>
          <p:spPr>
            <a:xfrm>
              <a:off x="5665825" y="2595138"/>
              <a:ext cx="1576800" cy="15768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endParaRPr>
            </a:p>
          </p:txBody>
        </p:sp>
        <p:pic>
          <p:nvPicPr>
            <p:cNvPr id="497" name="Google Shape;497;p54"/>
            <p:cNvPicPr preferRelativeResize="0"/>
            <p:nvPr/>
          </p:nvPicPr>
          <p:blipFill rotWithShape="1">
            <a:blip r:embed="rId2">
              <a:alphaModFix/>
            </a:blip>
            <a:srcRect l="12004" r="12019"/>
            <a:stretch/>
          </p:blipFill>
          <p:spPr>
            <a:xfrm>
              <a:off x="5996563" y="3132088"/>
              <a:ext cx="915315" cy="5029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8" name="Google Shape;49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54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500" name="Google Shape;500;p54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9_Thank you">
  <p:cSld name="Desktop product view - Dk gray_1_1">
    <p:bg>
      <p:bgPr>
        <a:solidFill>
          <a:schemeClr val="dk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250" y="2309019"/>
            <a:ext cx="2221890" cy="2239345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55"/>
          <p:cNvSpPr txBox="1"/>
          <p:nvPr/>
        </p:nvSpPr>
        <p:spPr>
          <a:xfrm>
            <a:off x="360409" y="2721000"/>
            <a:ext cx="59436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Thank you</a:t>
            </a:r>
            <a:endParaRPr sz="8000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504" name="Google Shape;50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55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506" name="Google Shape;506;p55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0_Title-1">
  <p:cSld name="Title Slide 4">
    <p:bg>
      <p:bgPr>
        <a:solidFill>
          <a:schemeClr val="dk1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7"/>
          <p:cNvSpPr/>
          <p:nvPr/>
        </p:nvSpPr>
        <p:spPr>
          <a:xfrm>
            <a:off x="8614687" y="5069400"/>
            <a:ext cx="3577200" cy="35772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57"/>
          <p:cNvSpPr txBox="1">
            <a:spLocks noGrp="1"/>
          </p:cNvSpPr>
          <p:nvPr>
            <p:ph type="body" idx="1"/>
          </p:nvPr>
        </p:nvSpPr>
        <p:spPr>
          <a:xfrm>
            <a:off x="434261" y="5561400"/>
            <a:ext cx="86130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Next forINTUIT W05 Medium"/>
              <a:buNone/>
              <a:defRPr sz="2000">
                <a:solidFill>
                  <a:srgbClr val="FFFFFF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defRPr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 Next For Intuit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57"/>
          <p:cNvSpPr txBox="1">
            <a:spLocks noGrp="1"/>
          </p:cNvSpPr>
          <p:nvPr>
            <p:ph type="title"/>
          </p:nvPr>
        </p:nvSpPr>
        <p:spPr>
          <a:xfrm>
            <a:off x="360400" y="2252100"/>
            <a:ext cx="8687100" cy="23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venir Next For Intuit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514" name="Google Shape;514;p57"/>
          <p:cNvSpPr txBox="1">
            <a:spLocks noGrp="1"/>
          </p:cNvSpPr>
          <p:nvPr>
            <p:ph type="body" idx="2"/>
          </p:nvPr>
        </p:nvSpPr>
        <p:spPr>
          <a:xfrm>
            <a:off x="438736" y="5226300"/>
            <a:ext cx="27432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1F2FE"/>
              </a:buClr>
              <a:buSzPts val="1600"/>
              <a:buFont typeface="Avenir Next For Intuit"/>
              <a:buNone/>
              <a:defRPr sz="1600">
                <a:solidFill>
                  <a:srgbClr val="81F2FE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defRPr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94A4E"/>
              </a:buClr>
              <a:buSzPts val="1600"/>
              <a:buNone/>
              <a:defRPr/>
            </a:lvl2pPr>
            <a:lvl3pPr marL="1371600" lvl="2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94A4E"/>
              </a:buClr>
              <a:buSzPts val="1600"/>
              <a:buChar char="•"/>
              <a:defRPr/>
            </a:lvl3pPr>
            <a:lvl4pPr marL="1828800" lvl="3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94A4E"/>
              </a:buClr>
              <a:buSzPts val="19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57"/>
          <p:cNvSpPr/>
          <p:nvPr/>
        </p:nvSpPr>
        <p:spPr>
          <a:xfrm>
            <a:off x="8614643" y="-1789700"/>
            <a:ext cx="3577392" cy="35783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10802"/>
                </a:lnTo>
                <a:lnTo>
                  <a:pt x="10800" y="21600"/>
                </a:lnTo>
                <a:lnTo>
                  <a:pt x="21600" y="10802"/>
                </a:lnTo>
                <a:lnTo>
                  <a:pt x="10800" y="0"/>
                </a:lnTo>
                <a:close/>
                <a:moveTo>
                  <a:pt x="10800" y="8488"/>
                </a:moveTo>
                <a:lnTo>
                  <a:pt x="13110" y="10802"/>
                </a:lnTo>
                <a:lnTo>
                  <a:pt x="10800" y="13112"/>
                </a:lnTo>
                <a:lnTo>
                  <a:pt x="8490" y="10802"/>
                </a:lnTo>
                <a:lnTo>
                  <a:pt x="10800" y="8488"/>
                </a:lnTo>
                <a:close/>
              </a:path>
            </a:pathLst>
          </a:custGeom>
          <a:gradFill>
            <a:gsLst>
              <a:gs pos="0">
                <a:srgbClr val="00D0E0"/>
              </a:gs>
              <a:gs pos="100000">
                <a:srgbClr val="C2F5FF"/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516" name="Google Shape;516;p57"/>
          <p:cNvSpPr/>
          <p:nvPr/>
        </p:nvSpPr>
        <p:spPr>
          <a:xfrm>
            <a:off x="8614630" y="3227094"/>
            <a:ext cx="3577392" cy="36309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rgbClr val="5DAB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517" name="Google Shape;517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5732" y="804647"/>
            <a:ext cx="6270633" cy="26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A7B17"/>
          </p15:clr>
        </p15:guide>
        <p15:guide id="2" orient="horz">
          <p15:clr>
            <a:srgbClr val="FA7B17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0_Title-2">
  <p:cSld name="Title Slide 4_2">
    <p:bg>
      <p:bgPr>
        <a:solidFill>
          <a:schemeClr val="dk1"/>
        </a:solid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8"/>
          <p:cNvSpPr/>
          <p:nvPr/>
        </p:nvSpPr>
        <p:spPr>
          <a:xfrm>
            <a:off x="6289635" y="3147067"/>
            <a:ext cx="6583842" cy="6583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rgbClr val="5DAB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520" name="Google Shape;520;p58"/>
          <p:cNvSpPr/>
          <p:nvPr/>
        </p:nvSpPr>
        <p:spPr>
          <a:xfrm>
            <a:off x="8926845" y="3146700"/>
            <a:ext cx="6584400" cy="6584400"/>
          </a:xfrm>
          <a:prstGeom prst="diamond">
            <a:avLst/>
          </a:prstGeom>
          <a:solidFill>
            <a:srgbClr val="236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58"/>
          <p:cNvSpPr txBox="1">
            <a:spLocks noGrp="1"/>
          </p:cNvSpPr>
          <p:nvPr>
            <p:ph type="body" idx="1"/>
          </p:nvPr>
        </p:nvSpPr>
        <p:spPr>
          <a:xfrm>
            <a:off x="434261" y="5561400"/>
            <a:ext cx="86130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Next forINTUIT W05 Medium"/>
              <a:buNone/>
              <a:defRPr sz="2000">
                <a:solidFill>
                  <a:srgbClr val="FFFFFF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defRPr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 Next For Intuit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2" name="Google Shape;522;p58"/>
          <p:cNvSpPr txBox="1">
            <a:spLocks noGrp="1"/>
          </p:cNvSpPr>
          <p:nvPr>
            <p:ph type="title"/>
          </p:nvPr>
        </p:nvSpPr>
        <p:spPr>
          <a:xfrm>
            <a:off x="360400" y="2252100"/>
            <a:ext cx="8687100" cy="23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venir Next For Intuit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523" name="Google Shape;523;p58"/>
          <p:cNvSpPr txBox="1">
            <a:spLocks noGrp="1"/>
          </p:cNvSpPr>
          <p:nvPr>
            <p:ph type="body" idx="2"/>
          </p:nvPr>
        </p:nvSpPr>
        <p:spPr>
          <a:xfrm>
            <a:off x="438736" y="5226300"/>
            <a:ext cx="27432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1F2FE"/>
              </a:buClr>
              <a:buSzPts val="1600"/>
              <a:buFont typeface="Avenir Next For Intuit"/>
              <a:buNone/>
              <a:defRPr sz="1600">
                <a:solidFill>
                  <a:srgbClr val="81F2FE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defRPr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94A4E"/>
              </a:buClr>
              <a:buSzPts val="1600"/>
              <a:buNone/>
              <a:defRPr/>
            </a:lvl2pPr>
            <a:lvl3pPr marL="1371600" lvl="2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94A4E"/>
              </a:buClr>
              <a:buSzPts val="1600"/>
              <a:buChar char="•"/>
              <a:defRPr/>
            </a:lvl3pPr>
            <a:lvl4pPr marL="1828800" lvl="3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94A4E"/>
              </a:buClr>
              <a:buSzPts val="19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524" name="Google Shape;524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5732" y="804647"/>
            <a:ext cx="6270633" cy="26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A7B17"/>
          </p15:clr>
        </p15:guide>
        <p15:guide id="2" orient="horz">
          <p15:clr>
            <a:srgbClr val="FA7B17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0_Title-3">
  <p:cSld name="Title Slide 4_1">
    <p:bg>
      <p:bgPr>
        <a:solidFill>
          <a:schemeClr val="dk1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9"/>
          <p:cNvSpPr txBox="1">
            <a:spLocks noGrp="1"/>
          </p:cNvSpPr>
          <p:nvPr>
            <p:ph type="body" idx="1"/>
          </p:nvPr>
        </p:nvSpPr>
        <p:spPr>
          <a:xfrm>
            <a:off x="434261" y="5561400"/>
            <a:ext cx="86130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Next forINTUIT W05 Medium"/>
              <a:buNone/>
              <a:defRPr sz="2000">
                <a:solidFill>
                  <a:srgbClr val="FFFFFF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defRPr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 Next For Intuit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venir Next For Intuit"/>
              <a:buNone/>
              <a:defRPr sz="1500">
                <a:solidFill>
                  <a:schemeClr val="lt1"/>
                </a:solidFill>
              </a:defRPr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7" name="Google Shape;527;p59"/>
          <p:cNvSpPr txBox="1">
            <a:spLocks noGrp="1"/>
          </p:cNvSpPr>
          <p:nvPr>
            <p:ph type="title"/>
          </p:nvPr>
        </p:nvSpPr>
        <p:spPr>
          <a:xfrm>
            <a:off x="360400" y="2252100"/>
            <a:ext cx="8687100" cy="23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venir Next For Intuit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528" name="Google Shape;528;p59"/>
          <p:cNvSpPr txBox="1">
            <a:spLocks noGrp="1"/>
          </p:cNvSpPr>
          <p:nvPr>
            <p:ph type="body" idx="2"/>
          </p:nvPr>
        </p:nvSpPr>
        <p:spPr>
          <a:xfrm>
            <a:off x="438736" y="5226300"/>
            <a:ext cx="27432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1F2FE"/>
              </a:buClr>
              <a:buSzPts val="1600"/>
              <a:buFont typeface="Avenir Next For Intuit"/>
              <a:buNone/>
              <a:defRPr sz="1600">
                <a:solidFill>
                  <a:srgbClr val="81F2FE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defRPr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94A4E"/>
              </a:buClr>
              <a:buSzPts val="1600"/>
              <a:buNone/>
              <a:defRPr/>
            </a:lvl2pPr>
            <a:lvl3pPr marL="1371600" lvl="2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94A4E"/>
              </a:buClr>
              <a:buSzPts val="1600"/>
              <a:buChar char="•"/>
              <a:defRPr/>
            </a:lvl3pPr>
            <a:lvl4pPr marL="1828800" lvl="3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94A4E"/>
              </a:buClr>
              <a:buSzPts val="19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529" name="Google Shape;529;p59"/>
          <p:cNvPicPr preferRelativeResize="0"/>
          <p:nvPr/>
        </p:nvPicPr>
        <p:blipFill rotWithShape="1">
          <a:blip r:embed="rId2">
            <a:alphaModFix/>
          </a:blip>
          <a:srcRect t="11754" b="21499"/>
          <a:stretch/>
        </p:blipFill>
        <p:spPr>
          <a:xfrm>
            <a:off x="8146125" y="548640"/>
            <a:ext cx="3584400" cy="3584400"/>
          </a:xfrm>
          <a:prstGeom prst="diamond">
            <a:avLst/>
          </a:prstGeom>
          <a:noFill/>
          <a:ln>
            <a:noFill/>
          </a:ln>
        </p:spPr>
      </p:pic>
      <p:sp>
        <p:nvSpPr>
          <p:cNvPr id="530" name="Google Shape;530;p59"/>
          <p:cNvSpPr/>
          <p:nvPr/>
        </p:nvSpPr>
        <p:spPr>
          <a:xfrm>
            <a:off x="10818234" y="525844"/>
            <a:ext cx="3577392" cy="36309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gradFill>
            <a:gsLst>
              <a:gs pos="0">
                <a:srgbClr val="00D0E0"/>
              </a:gs>
              <a:gs pos="100000">
                <a:srgbClr val="C2F5FF"/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531" name="Google Shape;531;p59"/>
          <p:cNvPicPr preferRelativeResize="0"/>
          <p:nvPr/>
        </p:nvPicPr>
        <p:blipFill rotWithShape="1">
          <a:blip r:embed="rId3">
            <a:alphaModFix/>
          </a:blip>
          <a:srcRect l="29598" r="3752"/>
          <a:stretch/>
        </p:blipFill>
        <p:spPr>
          <a:xfrm>
            <a:off x="9935969" y="3500440"/>
            <a:ext cx="2669400" cy="2669400"/>
          </a:xfrm>
          <a:prstGeom prst="diamond">
            <a:avLst/>
          </a:prstGeom>
          <a:noFill/>
          <a:ln>
            <a:noFill/>
          </a:ln>
        </p:spPr>
      </p:pic>
      <p:pic>
        <p:nvPicPr>
          <p:cNvPr id="532" name="Google Shape;532;p59"/>
          <p:cNvPicPr preferRelativeResize="0"/>
          <p:nvPr/>
        </p:nvPicPr>
        <p:blipFill rotWithShape="1">
          <a:blip r:embed="rId4">
            <a:alphaModFix/>
          </a:blip>
          <a:srcRect l="4091" r="29161"/>
          <a:stretch/>
        </p:blipFill>
        <p:spPr>
          <a:xfrm>
            <a:off x="7445458" y="4482290"/>
            <a:ext cx="3034800" cy="3034800"/>
          </a:xfrm>
          <a:prstGeom prst="diamond">
            <a:avLst/>
          </a:prstGeom>
          <a:noFill/>
          <a:ln>
            <a:noFill/>
          </a:ln>
        </p:spPr>
      </p:pic>
      <p:pic>
        <p:nvPicPr>
          <p:cNvPr id="533" name="Google Shape;533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732" y="804647"/>
            <a:ext cx="6270633" cy="26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1_Divider-1">
  <p:cSld name="1_Divider - Dark Gray">
    <p:bg>
      <p:bgPr>
        <a:solidFill>
          <a:schemeClr val="dk1"/>
        </a:solid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0"/>
          <p:cNvSpPr txBox="1">
            <a:spLocks noGrp="1"/>
          </p:cNvSpPr>
          <p:nvPr>
            <p:ph type="title"/>
          </p:nvPr>
        </p:nvSpPr>
        <p:spPr>
          <a:xfrm>
            <a:off x="777259" y="2057400"/>
            <a:ext cx="6858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venirNext forINTUIT W05 Demi"/>
              <a:buNone/>
              <a:defRPr sz="6000">
                <a:solidFill>
                  <a:schemeClr val="lt1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pic>
        <p:nvPicPr>
          <p:cNvPr id="536" name="Google Shape;536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250" y="2309019"/>
            <a:ext cx="2221890" cy="2239345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60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538" name="Google Shape;538;p60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539" name="Google Shape;53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1_Divider-2">
  <p:cSld name="1_Divider - Light Blue">
    <p:bg>
      <p:bgPr>
        <a:solidFill>
          <a:schemeClr val="accent1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1"/>
          <p:cNvSpPr txBox="1">
            <a:spLocks noGrp="1"/>
          </p:cNvSpPr>
          <p:nvPr>
            <p:ph type="title"/>
          </p:nvPr>
        </p:nvSpPr>
        <p:spPr>
          <a:xfrm>
            <a:off x="777259" y="2057400"/>
            <a:ext cx="6858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venirNext forINTUIT W05 Demi"/>
              <a:buNone/>
              <a:defRPr sz="6000">
                <a:solidFill>
                  <a:schemeClr val="lt1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pic>
        <p:nvPicPr>
          <p:cNvPr id="542" name="Google Shape;542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250" y="2309019"/>
            <a:ext cx="2221890" cy="2239345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61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544" name="Google Shape;544;p61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545" name="Google Shape;54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2_Interstitial-1">
  <p:cSld name="1_Divider - Light Blue_1">
    <p:bg>
      <p:bgPr>
        <a:solidFill>
          <a:srgbClr val="00254A"/>
        </a:soli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2"/>
          <p:cNvSpPr/>
          <p:nvPr/>
        </p:nvSpPr>
        <p:spPr>
          <a:xfrm>
            <a:off x="6289635" y="3147067"/>
            <a:ext cx="6583842" cy="6583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rgbClr val="00D0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548" name="Google Shape;548;p62"/>
          <p:cNvSpPr/>
          <p:nvPr/>
        </p:nvSpPr>
        <p:spPr>
          <a:xfrm>
            <a:off x="8926845" y="3146700"/>
            <a:ext cx="6584400" cy="65844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62"/>
          <p:cNvSpPr txBox="1">
            <a:spLocks noGrp="1"/>
          </p:cNvSpPr>
          <p:nvPr>
            <p:ph type="title"/>
          </p:nvPr>
        </p:nvSpPr>
        <p:spPr>
          <a:xfrm>
            <a:off x="777259" y="2057400"/>
            <a:ext cx="6858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venirNext forINTUIT W05 Demi"/>
              <a:buNone/>
              <a:defRPr sz="6000">
                <a:solidFill>
                  <a:schemeClr val="lt1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62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551" name="Google Shape;551;p62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552" name="Google Shape;552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sz="1799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2" name="Google Shape;192;p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sz="1799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4" name="Google Shape;194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2_Interstitial-2">
  <p:cSld name="1_Divider - Light Blue_1_1">
    <p:bg>
      <p:bgPr>
        <a:solidFill>
          <a:srgbClr val="00254A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3"/>
          <p:cNvSpPr txBox="1">
            <a:spLocks noGrp="1"/>
          </p:cNvSpPr>
          <p:nvPr>
            <p:ph type="title"/>
          </p:nvPr>
        </p:nvSpPr>
        <p:spPr>
          <a:xfrm>
            <a:off x="777259" y="2057400"/>
            <a:ext cx="6858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venirNext forINTUIT W05 Demi"/>
              <a:buNone/>
              <a:defRPr sz="6000">
                <a:solidFill>
                  <a:schemeClr val="lt1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63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556" name="Google Shape;556;p63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557" name="Google Shape;557;p63"/>
          <p:cNvSpPr/>
          <p:nvPr/>
        </p:nvSpPr>
        <p:spPr>
          <a:xfrm>
            <a:off x="8898277" y="-2537325"/>
            <a:ext cx="6584400" cy="65844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63"/>
          <p:cNvSpPr/>
          <p:nvPr/>
        </p:nvSpPr>
        <p:spPr>
          <a:xfrm>
            <a:off x="-2514644" y="4935642"/>
            <a:ext cx="6583842" cy="6583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rgbClr val="00D0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559" name="Google Shape;559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2_Interstitial-3">
  <p:cSld name="1_Divider - Light Blue_1_1_1">
    <p:bg>
      <p:bgPr>
        <a:solidFill>
          <a:srgbClr val="00254A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4"/>
          <p:cNvSpPr txBox="1">
            <a:spLocks noGrp="1"/>
          </p:cNvSpPr>
          <p:nvPr>
            <p:ph type="title"/>
          </p:nvPr>
        </p:nvSpPr>
        <p:spPr>
          <a:xfrm>
            <a:off x="777259" y="2057400"/>
            <a:ext cx="6858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venirNext forINTUIT W05 Demi"/>
              <a:buNone/>
              <a:defRPr sz="6000">
                <a:solidFill>
                  <a:schemeClr val="lt1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64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563" name="Google Shape;563;p64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564" name="Google Shape;564;p64"/>
          <p:cNvSpPr/>
          <p:nvPr/>
        </p:nvSpPr>
        <p:spPr>
          <a:xfrm>
            <a:off x="7499340" y="3840480"/>
            <a:ext cx="6583842" cy="6583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565" name="Google Shape;565;p64"/>
          <p:cNvSpPr/>
          <p:nvPr/>
        </p:nvSpPr>
        <p:spPr>
          <a:xfrm>
            <a:off x="8926820" y="-2379047"/>
            <a:ext cx="6858162" cy="68599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10802"/>
                </a:lnTo>
                <a:lnTo>
                  <a:pt x="10800" y="21600"/>
                </a:lnTo>
                <a:lnTo>
                  <a:pt x="21600" y="10802"/>
                </a:lnTo>
                <a:lnTo>
                  <a:pt x="10800" y="0"/>
                </a:lnTo>
                <a:close/>
                <a:moveTo>
                  <a:pt x="10800" y="8488"/>
                </a:moveTo>
                <a:lnTo>
                  <a:pt x="13110" y="10802"/>
                </a:lnTo>
                <a:lnTo>
                  <a:pt x="10800" y="13112"/>
                </a:lnTo>
                <a:lnTo>
                  <a:pt x="8490" y="10802"/>
                </a:lnTo>
                <a:lnTo>
                  <a:pt x="10800" y="8488"/>
                </a:lnTo>
                <a:close/>
              </a:path>
            </a:pathLst>
          </a:custGeom>
          <a:solidFill>
            <a:srgbClr val="00D0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566" name="Google Shape;566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Blank-White">
  <p:cSld name="Blank slide with title_2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65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/>
          </a:p>
        </p:txBody>
      </p:sp>
      <p:sp>
        <p:nvSpPr>
          <p:cNvPr id="570" name="Google Shape;570;p65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Blank-Light Agave">
  <p:cSld name="Blank slide with title_2_1">
    <p:bg>
      <p:bgPr>
        <a:solidFill>
          <a:srgbClr val="E1F9FF"/>
        </a:soli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66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574" name="Google Shape;574;p66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Blank-Dark Blueberry">
  <p:cSld name="Blank slide with title_2_1_1">
    <p:bg>
      <p:bgPr>
        <a:solidFill>
          <a:schemeClr val="dk1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7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577" name="Google Shape;577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67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Blank w/ Header-White">
  <p:cSld name="Blank slide with title_1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8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pic>
        <p:nvPicPr>
          <p:cNvPr id="581" name="Google Shape;581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68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 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583" name="Google Shape;583;p68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3_Blank w/ Header-Super Blue">
  <p:cSld name="1_Half mobile device on blue gradation_1">
    <p:bg>
      <p:bgPr>
        <a:solidFill>
          <a:schemeClr val="accen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2968" y="6509417"/>
            <a:ext cx="543039" cy="117979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69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7" name="Google Shape;587;p69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588" name="Google Shape;588;p69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3_Blank w/ Header-Dark Blueberry">
  <p:cSld name="1_Half mobile device on blue gradation_1_1">
    <p:bg>
      <p:bgPr>
        <a:solidFill>
          <a:schemeClr val="dk1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0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1" name="Google Shape;591;p70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592" name="Google Shape;592;p70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593" name="Google Shape;593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4_1 Column">
  <p:cSld name="1_Half mobile device on blue gradation_1_1_1">
    <p:bg>
      <p:bgPr>
        <a:solidFill>
          <a:schemeClr val="lt1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1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6" name="Google Shape;596;p71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597" name="Google Shape;597;p71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598" name="Google Shape;598;p71"/>
          <p:cNvSpPr txBox="1">
            <a:spLocks noGrp="1"/>
          </p:cNvSpPr>
          <p:nvPr>
            <p:ph type="body" idx="1"/>
          </p:nvPr>
        </p:nvSpPr>
        <p:spPr>
          <a:xfrm>
            <a:off x="455736" y="1572975"/>
            <a:ext cx="112755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599" name="Google Shape;599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4_1 Column w/ Bang Box">
  <p:cSld name="1_Half mobile device on blue gradation_1_1_1_1">
    <p:bg>
      <p:bgPr>
        <a:solidFill>
          <a:schemeClr val="lt1"/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2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2" name="Google Shape;602;p72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603" name="Google Shape;603;p72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604" name="Google Shape;604;p72"/>
          <p:cNvSpPr txBox="1">
            <a:spLocks noGrp="1"/>
          </p:cNvSpPr>
          <p:nvPr>
            <p:ph type="body" idx="1"/>
          </p:nvPr>
        </p:nvSpPr>
        <p:spPr>
          <a:xfrm>
            <a:off x="455736" y="1572975"/>
            <a:ext cx="11275500" cy="3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605" name="Google Shape;605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72"/>
          <p:cNvSpPr txBox="1"/>
          <p:nvPr/>
        </p:nvSpPr>
        <p:spPr>
          <a:xfrm>
            <a:off x="455736" y="5715000"/>
            <a:ext cx="112755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1600">
              <a:solidFill>
                <a:srgbClr val="FFFFFF"/>
              </a:solidFill>
              <a:latin typeface="AvenirNext forINTUIT W05 Medium"/>
              <a:ea typeface="AvenirNext forINTUIT W05 Medium"/>
              <a:cs typeface="AvenirNext forINTUIT W05 Medium"/>
              <a:sym typeface="AvenirNext forINTUIT W05 Medium"/>
            </a:endParaRPr>
          </a:p>
        </p:txBody>
      </p:sp>
      <p:sp>
        <p:nvSpPr>
          <p:cNvPr id="607" name="Google Shape;607;p72"/>
          <p:cNvSpPr txBox="1">
            <a:spLocks noGrp="1"/>
          </p:cNvSpPr>
          <p:nvPr>
            <p:ph type="body" idx="2"/>
          </p:nvPr>
        </p:nvSpPr>
        <p:spPr>
          <a:xfrm>
            <a:off x="561339" y="5820150"/>
            <a:ext cx="110643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600">
                <a:solidFill>
                  <a:schemeClr val="lt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2 Column">
  <p:cSld name="2-Column with subtitle 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3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73"/>
          <p:cNvSpPr txBox="1">
            <a:spLocks noGrp="1"/>
          </p:cNvSpPr>
          <p:nvPr>
            <p:ph type="body" idx="1"/>
          </p:nvPr>
        </p:nvSpPr>
        <p:spPr>
          <a:xfrm>
            <a:off x="455736" y="1572975"/>
            <a:ext cx="5303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11" name="Google Shape;611;p73"/>
          <p:cNvSpPr txBox="1">
            <a:spLocks noGrp="1"/>
          </p:cNvSpPr>
          <p:nvPr>
            <p:ph type="body" idx="2"/>
          </p:nvPr>
        </p:nvSpPr>
        <p:spPr>
          <a:xfrm>
            <a:off x="6427983" y="1572975"/>
            <a:ext cx="5303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612" name="Google Shape;612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73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614" name="Google Shape;614;p73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2 Column w/ Arrow">
  <p:cSld name="2-Column with subtitle _1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74"/>
          <p:cNvPicPr preferRelativeResize="0"/>
          <p:nvPr/>
        </p:nvPicPr>
        <p:blipFill rotWithShape="1">
          <a:blip r:embed="rId2">
            <a:alphaModFix amt="45000"/>
          </a:blip>
          <a:srcRect/>
          <a:stretch/>
        </p:blipFill>
        <p:spPr>
          <a:xfrm>
            <a:off x="4141861" y="1193384"/>
            <a:ext cx="1766586" cy="5244203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74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74"/>
          <p:cNvSpPr txBox="1">
            <a:spLocks noGrp="1"/>
          </p:cNvSpPr>
          <p:nvPr>
            <p:ph type="body" idx="1"/>
          </p:nvPr>
        </p:nvSpPr>
        <p:spPr>
          <a:xfrm>
            <a:off x="455736" y="1572975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19" name="Google Shape;619;p74"/>
          <p:cNvSpPr txBox="1">
            <a:spLocks noGrp="1"/>
          </p:cNvSpPr>
          <p:nvPr>
            <p:ph type="body" idx="2"/>
          </p:nvPr>
        </p:nvSpPr>
        <p:spPr>
          <a:xfrm>
            <a:off x="5908945" y="1572975"/>
            <a:ext cx="582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620" name="Google Shape;620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74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622" name="Google Shape;622;p74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2 Column - Short Left">
  <p:cSld name="2-Column with subtitle _1_1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5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75"/>
          <p:cNvSpPr txBox="1">
            <a:spLocks noGrp="1"/>
          </p:cNvSpPr>
          <p:nvPr>
            <p:ph type="body" idx="1"/>
          </p:nvPr>
        </p:nvSpPr>
        <p:spPr>
          <a:xfrm>
            <a:off x="455736" y="1572975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26" name="Google Shape;626;p75"/>
          <p:cNvSpPr txBox="1">
            <a:spLocks noGrp="1"/>
          </p:cNvSpPr>
          <p:nvPr>
            <p:ph type="body" idx="2"/>
          </p:nvPr>
        </p:nvSpPr>
        <p:spPr>
          <a:xfrm>
            <a:off x="4873345" y="1572975"/>
            <a:ext cx="6858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627" name="Google Shape;627;p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75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629" name="Google Shape;629;p75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2 Column - Short Right">
  <p:cSld name="2-Column with subtitle _1_1_1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6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76"/>
          <p:cNvSpPr txBox="1">
            <a:spLocks noGrp="1"/>
          </p:cNvSpPr>
          <p:nvPr>
            <p:ph type="body" idx="1"/>
          </p:nvPr>
        </p:nvSpPr>
        <p:spPr>
          <a:xfrm>
            <a:off x="7845218" y="1572975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3" name="Google Shape;633;p76"/>
          <p:cNvSpPr txBox="1">
            <a:spLocks noGrp="1"/>
          </p:cNvSpPr>
          <p:nvPr>
            <p:ph type="body" idx="2"/>
          </p:nvPr>
        </p:nvSpPr>
        <p:spPr>
          <a:xfrm>
            <a:off x="455736" y="1572975"/>
            <a:ext cx="6858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634" name="Google Shape;634;p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76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636" name="Google Shape;636;p76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3 Column">
  <p:cSld name="2-Column with subtitle _1_1_1_1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7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77"/>
          <p:cNvSpPr txBox="1">
            <a:spLocks noGrp="1"/>
          </p:cNvSpPr>
          <p:nvPr>
            <p:ph type="body" idx="1"/>
          </p:nvPr>
        </p:nvSpPr>
        <p:spPr>
          <a:xfrm>
            <a:off x="8393932" y="1572975"/>
            <a:ext cx="3337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40" name="Google Shape;640;p77"/>
          <p:cNvSpPr txBox="1">
            <a:spLocks noGrp="1"/>
          </p:cNvSpPr>
          <p:nvPr>
            <p:ph type="body" idx="2"/>
          </p:nvPr>
        </p:nvSpPr>
        <p:spPr>
          <a:xfrm>
            <a:off x="455736" y="1572975"/>
            <a:ext cx="3337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41" name="Google Shape;641;p77"/>
          <p:cNvSpPr txBox="1">
            <a:spLocks noGrp="1"/>
          </p:cNvSpPr>
          <p:nvPr>
            <p:ph type="body" idx="3"/>
          </p:nvPr>
        </p:nvSpPr>
        <p:spPr>
          <a:xfrm>
            <a:off x="4424834" y="1572975"/>
            <a:ext cx="3337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cxnSp>
        <p:nvCxnSpPr>
          <p:cNvPr id="642" name="Google Shape;642;p77"/>
          <p:cNvCxnSpPr/>
          <p:nvPr/>
        </p:nvCxnSpPr>
        <p:spPr>
          <a:xfrm rot="10800000">
            <a:off x="4109076" y="1572975"/>
            <a:ext cx="0" cy="4572000"/>
          </a:xfrm>
          <a:prstGeom prst="straightConnector1">
            <a:avLst/>
          </a:prstGeom>
          <a:noFill/>
          <a:ln w="19050" cap="flat" cmpd="sng">
            <a:solidFill>
              <a:srgbClr val="E3E5E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3" name="Google Shape;643;p77"/>
          <p:cNvCxnSpPr/>
          <p:nvPr/>
        </p:nvCxnSpPr>
        <p:spPr>
          <a:xfrm rot="10800000">
            <a:off x="8078174" y="1572975"/>
            <a:ext cx="0" cy="4572000"/>
          </a:xfrm>
          <a:prstGeom prst="straightConnector1">
            <a:avLst/>
          </a:prstGeom>
          <a:noFill/>
          <a:ln w="19050" cap="flat" cmpd="sng">
            <a:solidFill>
              <a:srgbClr val="E3E5E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44" name="Google Shape;644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77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646" name="Google Shape;646;p77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3 Column w/ Images">
  <p:cSld name="2-Column with subtitle _1_1_1_1_1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8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78"/>
          <p:cNvSpPr txBox="1">
            <a:spLocks noGrp="1"/>
          </p:cNvSpPr>
          <p:nvPr>
            <p:ph type="body" idx="1"/>
          </p:nvPr>
        </p:nvSpPr>
        <p:spPr>
          <a:xfrm>
            <a:off x="8393932" y="3601850"/>
            <a:ext cx="33378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50" name="Google Shape;650;p78"/>
          <p:cNvSpPr txBox="1">
            <a:spLocks noGrp="1"/>
          </p:cNvSpPr>
          <p:nvPr>
            <p:ph type="body" idx="2"/>
          </p:nvPr>
        </p:nvSpPr>
        <p:spPr>
          <a:xfrm>
            <a:off x="455736" y="3601850"/>
            <a:ext cx="33378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51" name="Google Shape;651;p78"/>
          <p:cNvSpPr txBox="1">
            <a:spLocks noGrp="1"/>
          </p:cNvSpPr>
          <p:nvPr>
            <p:ph type="body" idx="3"/>
          </p:nvPr>
        </p:nvSpPr>
        <p:spPr>
          <a:xfrm>
            <a:off x="4424834" y="3601850"/>
            <a:ext cx="33378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cxnSp>
        <p:nvCxnSpPr>
          <p:cNvPr id="652" name="Google Shape;652;p78"/>
          <p:cNvCxnSpPr/>
          <p:nvPr/>
        </p:nvCxnSpPr>
        <p:spPr>
          <a:xfrm rot="10800000">
            <a:off x="4109076" y="1572975"/>
            <a:ext cx="0" cy="4572000"/>
          </a:xfrm>
          <a:prstGeom prst="straightConnector1">
            <a:avLst/>
          </a:prstGeom>
          <a:noFill/>
          <a:ln w="19050" cap="flat" cmpd="sng">
            <a:solidFill>
              <a:srgbClr val="E3E5E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3" name="Google Shape;653;p78"/>
          <p:cNvCxnSpPr/>
          <p:nvPr/>
        </p:nvCxnSpPr>
        <p:spPr>
          <a:xfrm rot="10800000">
            <a:off x="8078174" y="1572975"/>
            <a:ext cx="0" cy="4572000"/>
          </a:xfrm>
          <a:prstGeom prst="straightConnector1">
            <a:avLst/>
          </a:prstGeom>
          <a:noFill/>
          <a:ln w="19050" cap="flat" cmpd="sng">
            <a:solidFill>
              <a:srgbClr val="E3E5E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4" name="Google Shape;654;p78"/>
          <p:cNvSpPr>
            <a:spLocks noGrp="1"/>
          </p:cNvSpPr>
          <p:nvPr>
            <p:ph type="pic" idx="4"/>
          </p:nvPr>
        </p:nvSpPr>
        <p:spPr>
          <a:xfrm>
            <a:off x="457986" y="1666150"/>
            <a:ext cx="3337800" cy="18393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venir Next For Intuit"/>
              <a:buNone/>
              <a:defRPr sz="19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655" name="Google Shape;655;p78"/>
          <p:cNvSpPr>
            <a:spLocks noGrp="1"/>
          </p:cNvSpPr>
          <p:nvPr>
            <p:ph type="pic" idx="5"/>
          </p:nvPr>
        </p:nvSpPr>
        <p:spPr>
          <a:xfrm>
            <a:off x="4423709" y="1666150"/>
            <a:ext cx="3337800" cy="18393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venir Next For Intuit"/>
              <a:buNone/>
              <a:defRPr sz="19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656" name="Google Shape;656;p78"/>
          <p:cNvSpPr>
            <a:spLocks noGrp="1"/>
          </p:cNvSpPr>
          <p:nvPr>
            <p:ph type="pic" idx="6"/>
          </p:nvPr>
        </p:nvSpPr>
        <p:spPr>
          <a:xfrm>
            <a:off x="8389431" y="1666150"/>
            <a:ext cx="3337800" cy="18393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venir Next For Intuit"/>
              <a:buNone/>
              <a:defRPr sz="19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657" name="Google Shape;657;p78"/>
          <p:cNvSpPr>
            <a:spLocks noGrp="1"/>
          </p:cNvSpPr>
          <p:nvPr>
            <p:ph type="pic" idx="7"/>
          </p:nvPr>
        </p:nvSpPr>
        <p:spPr>
          <a:xfrm>
            <a:off x="455736" y="1666150"/>
            <a:ext cx="3337800" cy="1839300"/>
          </a:xfrm>
          <a:prstGeom prst="rect">
            <a:avLst/>
          </a:prstGeom>
          <a:noFill/>
          <a:ln>
            <a:noFill/>
          </a:ln>
        </p:spPr>
      </p:sp>
      <p:sp>
        <p:nvSpPr>
          <p:cNvPr id="658" name="Google Shape;658;p78"/>
          <p:cNvSpPr>
            <a:spLocks noGrp="1"/>
          </p:cNvSpPr>
          <p:nvPr>
            <p:ph type="pic" idx="8"/>
          </p:nvPr>
        </p:nvSpPr>
        <p:spPr>
          <a:xfrm>
            <a:off x="4424834" y="1666150"/>
            <a:ext cx="3337800" cy="1839300"/>
          </a:xfrm>
          <a:prstGeom prst="rect">
            <a:avLst/>
          </a:prstGeom>
          <a:noFill/>
          <a:ln>
            <a:noFill/>
          </a:ln>
        </p:spPr>
      </p:sp>
      <p:sp>
        <p:nvSpPr>
          <p:cNvPr id="659" name="Google Shape;659;p78"/>
          <p:cNvSpPr>
            <a:spLocks noGrp="1"/>
          </p:cNvSpPr>
          <p:nvPr>
            <p:ph type="pic" idx="9"/>
          </p:nvPr>
        </p:nvSpPr>
        <p:spPr>
          <a:xfrm>
            <a:off x="8393932" y="1666150"/>
            <a:ext cx="3337800" cy="1839300"/>
          </a:xfrm>
          <a:prstGeom prst="rect">
            <a:avLst/>
          </a:prstGeom>
          <a:noFill/>
          <a:ln>
            <a:noFill/>
          </a:ln>
        </p:spPr>
      </p:sp>
      <p:pic>
        <p:nvPicPr>
          <p:cNvPr id="660" name="Google Shape;660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78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662" name="Google Shape;662;p78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Photo-Left Facing-White">
  <p:cSld name="Quote + Square Photo-Left Facing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79"/>
          <p:cNvSpPr>
            <a:spLocks noGrp="1"/>
          </p:cNvSpPr>
          <p:nvPr>
            <p:ph type="pic" idx="2"/>
          </p:nvPr>
        </p:nvSpPr>
        <p:spPr>
          <a:xfrm>
            <a:off x="6859794" y="0"/>
            <a:ext cx="5331900" cy="6858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venir Next For Intuit"/>
              <a:buNone/>
              <a:defRPr sz="19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665" name="Google Shape;665;p79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57573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79"/>
          <p:cNvSpPr txBox="1">
            <a:spLocks noGrp="1"/>
          </p:cNvSpPr>
          <p:nvPr>
            <p:ph type="body" idx="1"/>
          </p:nvPr>
        </p:nvSpPr>
        <p:spPr>
          <a:xfrm>
            <a:off x="455736" y="1572975"/>
            <a:ext cx="570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0"/>
            </a:lvl1pPr>
            <a:lvl2pPr marL="91440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 Next For Intuit"/>
              <a:buNone/>
              <a:defRPr sz="19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venir Next For Intuit"/>
              <a:buNone/>
              <a:defRPr/>
            </a:lvl5pPr>
            <a:lvl6pPr marL="2743200" lvl="5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67" name="Google Shape;667;p79"/>
          <p:cNvSpPr>
            <a:spLocks noGrp="1"/>
          </p:cNvSpPr>
          <p:nvPr>
            <p:ph type="pic" idx="3"/>
          </p:nvPr>
        </p:nvSpPr>
        <p:spPr>
          <a:xfrm>
            <a:off x="6859969" y="25"/>
            <a:ext cx="53319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668" name="Google Shape;668;p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1">
          <p15:clr>
            <a:srgbClr val="FA7B17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Photo-Left Facing-Dark Blueberry">
  <p:cSld name="Quote + Square Photo-Left Facing_1">
    <p:bg>
      <p:bgPr>
        <a:solidFill>
          <a:schemeClr val="dk1"/>
        </a:solid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80"/>
          <p:cNvSpPr>
            <a:spLocks noGrp="1"/>
          </p:cNvSpPr>
          <p:nvPr>
            <p:ph type="pic" idx="2"/>
          </p:nvPr>
        </p:nvSpPr>
        <p:spPr>
          <a:xfrm>
            <a:off x="6859794" y="0"/>
            <a:ext cx="5331900" cy="6858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venir Next For Intuit"/>
              <a:buNone/>
              <a:defRPr sz="19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671" name="Google Shape;671;p80"/>
          <p:cNvSpPr txBox="1">
            <a:spLocks noGrp="1"/>
          </p:cNvSpPr>
          <p:nvPr>
            <p:ph type="title"/>
          </p:nvPr>
        </p:nvSpPr>
        <p:spPr>
          <a:xfrm>
            <a:off x="408310" y="1965900"/>
            <a:ext cx="5757300" cy="29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80"/>
          <p:cNvSpPr>
            <a:spLocks noGrp="1"/>
          </p:cNvSpPr>
          <p:nvPr>
            <p:ph type="pic" idx="3"/>
          </p:nvPr>
        </p:nvSpPr>
        <p:spPr>
          <a:xfrm>
            <a:off x="6859969" y="25"/>
            <a:ext cx="53319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673" name="Google Shape;673;p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1">
          <p15:clr>
            <a:srgbClr val="FA7B17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Quote - Photo-Left Facing-Dark Blueberry">
  <p:cSld name="Quote + Square Photo-Left Facing_1_1">
    <p:bg>
      <p:bgPr>
        <a:solidFill>
          <a:schemeClr val="dk1"/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81"/>
          <p:cNvSpPr>
            <a:spLocks noGrp="1"/>
          </p:cNvSpPr>
          <p:nvPr>
            <p:ph type="pic" idx="2"/>
          </p:nvPr>
        </p:nvSpPr>
        <p:spPr>
          <a:xfrm>
            <a:off x="6859794" y="0"/>
            <a:ext cx="5331900" cy="6858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venir Next For Intuit"/>
              <a:buNone/>
              <a:defRPr sz="19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676" name="Google Shape;676;p81"/>
          <p:cNvSpPr>
            <a:spLocks noGrp="1"/>
          </p:cNvSpPr>
          <p:nvPr>
            <p:ph type="pic" idx="3"/>
          </p:nvPr>
        </p:nvSpPr>
        <p:spPr>
          <a:xfrm>
            <a:off x="6859969" y="25"/>
            <a:ext cx="53319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77" name="Google Shape;677;p81"/>
          <p:cNvSpPr txBox="1">
            <a:spLocks noGrp="1"/>
          </p:cNvSpPr>
          <p:nvPr>
            <p:ph type="title"/>
          </p:nvPr>
        </p:nvSpPr>
        <p:spPr>
          <a:xfrm>
            <a:off x="1523737" y="1892850"/>
            <a:ext cx="4481400" cy="30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chemeClr val="lt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678" name="Google Shape;678;p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1">
          <p15:clr>
            <a:srgbClr val="FA7B17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Quote-Dark Blueberry-1">
  <p:cSld name="Quote + Square Photo-Left Facing_1_1_2">
    <p:bg>
      <p:bgPr>
        <a:solidFill>
          <a:schemeClr val="dk1"/>
        </a:solidFill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82"/>
          <p:cNvSpPr txBox="1">
            <a:spLocks noGrp="1"/>
          </p:cNvSpPr>
          <p:nvPr>
            <p:ph type="title"/>
          </p:nvPr>
        </p:nvSpPr>
        <p:spPr>
          <a:xfrm>
            <a:off x="1523737" y="1892850"/>
            <a:ext cx="6447600" cy="30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681" name="Google Shape;681;p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82"/>
          <p:cNvSpPr/>
          <p:nvPr/>
        </p:nvSpPr>
        <p:spPr>
          <a:xfrm>
            <a:off x="8001197" y="-2514600"/>
            <a:ext cx="6584400" cy="65844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82"/>
          <p:cNvSpPr/>
          <p:nvPr/>
        </p:nvSpPr>
        <p:spPr>
          <a:xfrm>
            <a:off x="-511270" y="5445692"/>
            <a:ext cx="6583842" cy="6583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rgbClr val="5DAB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1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Quote-Dark Blueberry-2">
  <p:cSld name="Quote + Square Photo-Left Facing_1_1_2_1">
    <p:bg>
      <p:bgPr>
        <a:solidFill>
          <a:schemeClr val="dk1"/>
        </a:solid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83"/>
          <p:cNvSpPr txBox="1">
            <a:spLocks noGrp="1"/>
          </p:cNvSpPr>
          <p:nvPr>
            <p:ph type="title"/>
          </p:nvPr>
        </p:nvSpPr>
        <p:spPr>
          <a:xfrm>
            <a:off x="1523737" y="1892850"/>
            <a:ext cx="9144600" cy="30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686" name="Google Shape;686;p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1">
          <p15:clr>
            <a:srgbClr val="FA7B17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_Big Statement-Dark Blueberr-1">
  <p:cSld name="Quote + Square Photo-Left Facing_1_1_1">
    <p:bg>
      <p:bgPr>
        <a:solidFill>
          <a:schemeClr val="dk1"/>
        </a:solid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84"/>
          <p:cNvSpPr txBox="1">
            <a:spLocks noGrp="1"/>
          </p:cNvSpPr>
          <p:nvPr>
            <p:ph type="title"/>
          </p:nvPr>
        </p:nvSpPr>
        <p:spPr>
          <a:xfrm>
            <a:off x="1523887" y="2112288"/>
            <a:ext cx="9144600" cy="2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9" name="Google Shape;689;p84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690" name="Google Shape;690;p84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691" name="Google Shape;691;p84"/>
          <p:cNvSpPr/>
          <p:nvPr/>
        </p:nvSpPr>
        <p:spPr>
          <a:xfrm>
            <a:off x="-1143025" y="2285682"/>
            <a:ext cx="2286090" cy="22866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10802"/>
                </a:lnTo>
                <a:lnTo>
                  <a:pt x="10800" y="21600"/>
                </a:lnTo>
                <a:lnTo>
                  <a:pt x="21600" y="10802"/>
                </a:lnTo>
                <a:lnTo>
                  <a:pt x="10800" y="0"/>
                </a:lnTo>
                <a:close/>
                <a:moveTo>
                  <a:pt x="10800" y="8488"/>
                </a:moveTo>
                <a:lnTo>
                  <a:pt x="13110" y="10802"/>
                </a:lnTo>
                <a:lnTo>
                  <a:pt x="10800" y="13112"/>
                </a:lnTo>
                <a:lnTo>
                  <a:pt x="8490" y="10802"/>
                </a:lnTo>
                <a:lnTo>
                  <a:pt x="10800" y="84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692" name="Google Shape;692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_Big Statement-Dark Blueberry-2">
  <p:cSld name="Quote + Square Photo-Left Facing_1_1_1_2">
    <p:bg>
      <p:bgPr>
        <a:solidFill>
          <a:schemeClr val="dk1"/>
        </a:solidFill>
        <a:effectLst/>
      </p:bgPr>
    </p:bg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85"/>
          <p:cNvSpPr txBox="1">
            <a:spLocks noGrp="1"/>
          </p:cNvSpPr>
          <p:nvPr>
            <p:ph type="title"/>
          </p:nvPr>
        </p:nvSpPr>
        <p:spPr>
          <a:xfrm>
            <a:off x="1523887" y="2112288"/>
            <a:ext cx="9144600" cy="2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5" name="Google Shape;695;p85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696" name="Google Shape;696;p85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697" name="Google Shape;697;p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85"/>
          <p:cNvSpPr/>
          <p:nvPr/>
        </p:nvSpPr>
        <p:spPr>
          <a:xfrm>
            <a:off x="8001197" y="-3886200"/>
            <a:ext cx="6584400" cy="65844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85"/>
          <p:cNvSpPr/>
          <p:nvPr/>
        </p:nvSpPr>
        <p:spPr>
          <a:xfrm>
            <a:off x="-3629571" y="3277230"/>
            <a:ext cx="6583842" cy="6583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rgbClr val="38E8F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_Big Statement-Dark Blueberry-3">
  <p:cSld name="Quote + Square Photo-Left Facing_1_1_1_2_1">
    <p:bg>
      <p:bgPr>
        <a:solidFill>
          <a:schemeClr val="dk1"/>
        </a:solid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6"/>
          <p:cNvSpPr/>
          <p:nvPr/>
        </p:nvSpPr>
        <p:spPr>
          <a:xfrm>
            <a:off x="4572113" y="5029200"/>
            <a:ext cx="6583842" cy="6583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702" name="Google Shape;702;p86"/>
          <p:cNvSpPr/>
          <p:nvPr/>
        </p:nvSpPr>
        <p:spPr>
          <a:xfrm>
            <a:off x="6629563" y="-2286000"/>
            <a:ext cx="8404722" cy="84045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10802"/>
                </a:lnTo>
                <a:lnTo>
                  <a:pt x="10800" y="21600"/>
                </a:lnTo>
                <a:lnTo>
                  <a:pt x="21600" y="10802"/>
                </a:lnTo>
                <a:lnTo>
                  <a:pt x="10800" y="0"/>
                </a:lnTo>
                <a:close/>
                <a:moveTo>
                  <a:pt x="10800" y="8488"/>
                </a:moveTo>
                <a:lnTo>
                  <a:pt x="13110" y="10802"/>
                </a:lnTo>
                <a:lnTo>
                  <a:pt x="10800" y="13112"/>
                </a:lnTo>
                <a:lnTo>
                  <a:pt x="8490" y="10802"/>
                </a:lnTo>
                <a:lnTo>
                  <a:pt x="10800" y="8488"/>
                </a:lnTo>
                <a:close/>
              </a:path>
            </a:pathLst>
          </a:custGeom>
          <a:solidFill>
            <a:srgbClr val="5DAB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703" name="Google Shape;703;p86"/>
          <p:cNvSpPr txBox="1">
            <a:spLocks noGrp="1"/>
          </p:cNvSpPr>
          <p:nvPr>
            <p:ph type="title"/>
          </p:nvPr>
        </p:nvSpPr>
        <p:spPr>
          <a:xfrm>
            <a:off x="1523887" y="2112288"/>
            <a:ext cx="9144600" cy="2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4" name="Google Shape;704;p86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705" name="Google Shape;705;p86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706" name="Google Shape;706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_Full Bleed Image">
  <p:cSld name="Quote + Square Photo-Left Facing_1_1_1_1">
    <p:bg>
      <p:bgPr>
        <a:solidFill>
          <a:schemeClr val="dk1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7"/>
          <p:cNvSpPr>
            <a:spLocks noGrp="1"/>
          </p:cNvSpPr>
          <p:nvPr>
            <p:ph type="pic" idx="2"/>
          </p:nvPr>
        </p:nvSpPr>
        <p:spPr>
          <a:xfrm>
            <a:off x="-175" y="0"/>
            <a:ext cx="12192000" cy="6858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venir Next For Intuit"/>
              <a:buNone/>
              <a:defRPr sz="19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494A4E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rgbClr val="494A4E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709" name="Google Shape;709;p87"/>
          <p:cNvSpPr>
            <a:spLocks noGrp="1"/>
          </p:cNvSpPr>
          <p:nvPr>
            <p:ph type="pic" idx="3"/>
          </p:nvPr>
        </p:nvSpPr>
        <p:spPr>
          <a:xfrm>
            <a:off x="-125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_Video Placeholder">
  <p:cSld name="Quote + Square Photo-Left Facing_1_1_1_1_1">
    <p:bg>
      <p:bgPr>
        <a:solidFill>
          <a:schemeClr val="lt2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88"/>
          <p:cNvPicPr preferRelativeResize="0"/>
          <p:nvPr/>
        </p:nvPicPr>
        <p:blipFill rotWithShape="1">
          <a:blip r:embed="rId2">
            <a:alphaModFix amt="57000"/>
          </a:blip>
          <a:srcRect/>
          <a:stretch/>
        </p:blipFill>
        <p:spPr>
          <a:xfrm>
            <a:off x="5051744" y="2117003"/>
            <a:ext cx="2333543" cy="2333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_Mobile Product View-Light Agave">
  <p:cSld name="Mobile product view_2">
    <p:bg>
      <p:bgPr>
        <a:solidFill>
          <a:srgbClr val="E1F9FF"/>
        </a:solid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89"/>
          <p:cNvSpPr>
            <a:spLocks noGrp="1"/>
          </p:cNvSpPr>
          <p:nvPr>
            <p:ph type="pic" idx="2"/>
          </p:nvPr>
        </p:nvSpPr>
        <p:spPr>
          <a:xfrm>
            <a:off x="5063564" y="311561"/>
            <a:ext cx="2875800" cy="6234900"/>
          </a:xfrm>
          <a:prstGeom prst="roundRect">
            <a:avLst>
              <a:gd name="adj" fmla="val 10437"/>
            </a:avLst>
          </a:prstGeom>
          <a:solidFill>
            <a:srgbClr val="D0D2D4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 Next For Intuit"/>
              <a:buNone/>
              <a:defRPr sz="16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pic>
        <p:nvPicPr>
          <p:cNvPr id="714" name="Google Shape;714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9927" y="130023"/>
            <a:ext cx="3542469" cy="6596328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89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38862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716" name="Google Shape;71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89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718" name="Google Shape;718;p89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719" name="Google Shape;719;p89"/>
          <p:cNvSpPr>
            <a:spLocks noGrp="1"/>
          </p:cNvSpPr>
          <p:nvPr>
            <p:ph type="pic" idx="3"/>
          </p:nvPr>
        </p:nvSpPr>
        <p:spPr>
          <a:xfrm>
            <a:off x="5061464" y="310961"/>
            <a:ext cx="2880300" cy="6236100"/>
          </a:xfrm>
          <a:prstGeom prst="roundRect">
            <a:avLst>
              <a:gd name="adj" fmla="val 988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_Half Mobile Product View-Light Agave">
  <p:cSld name="Half Mobile device product view_3">
    <p:bg>
      <p:bgPr>
        <a:solidFill>
          <a:srgbClr val="E1F9FF"/>
        </a:solidFill>
        <a:effectLst/>
      </p:bgPr>
    </p:bg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90"/>
          <p:cNvSpPr>
            <a:spLocks noGrp="1"/>
          </p:cNvSpPr>
          <p:nvPr>
            <p:ph type="pic" idx="2"/>
          </p:nvPr>
        </p:nvSpPr>
        <p:spPr>
          <a:xfrm>
            <a:off x="4682464" y="603471"/>
            <a:ext cx="4564500" cy="9893700"/>
          </a:xfrm>
          <a:prstGeom prst="roundRect">
            <a:avLst>
              <a:gd name="adj" fmla="val 10437"/>
            </a:avLst>
          </a:prstGeom>
          <a:solidFill>
            <a:srgbClr val="D0D2D4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 Next For Intuit"/>
              <a:buNone/>
              <a:defRPr sz="16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722" name="Google Shape;722;p90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723" name="Google Shape;723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6972" y="320041"/>
            <a:ext cx="5621309" cy="10467268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90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38862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725" name="Google Shape;725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90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727" name="Google Shape;727;p90"/>
          <p:cNvSpPr>
            <a:spLocks noGrp="1"/>
          </p:cNvSpPr>
          <p:nvPr>
            <p:ph type="pic" idx="3"/>
          </p:nvPr>
        </p:nvSpPr>
        <p:spPr>
          <a:xfrm>
            <a:off x="4682472" y="603468"/>
            <a:ext cx="4564500" cy="9882000"/>
          </a:xfrm>
          <a:prstGeom prst="roundRect">
            <a:avLst>
              <a:gd name="adj" fmla="val 1047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_Desktop Product View-Light Agave">
  <p:cSld name="Half Mobile device product view_1_2">
    <p:bg>
      <p:bgPr>
        <a:solidFill>
          <a:srgbClr val="E1F9FF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91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700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730" name="Google Shape;730;p91"/>
          <p:cNvSpPr>
            <a:spLocks noGrp="1"/>
          </p:cNvSpPr>
          <p:nvPr>
            <p:ph type="pic" idx="2"/>
          </p:nvPr>
        </p:nvSpPr>
        <p:spPr>
          <a:xfrm>
            <a:off x="1651429" y="1539627"/>
            <a:ext cx="8957100" cy="5577900"/>
          </a:xfrm>
          <a:prstGeom prst="rect">
            <a:avLst/>
          </a:prstGeom>
          <a:solidFill>
            <a:srgbClr val="D0D2D4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venir Next For Intuit"/>
              <a:buNone/>
              <a:defRPr sz="19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pic>
        <p:nvPicPr>
          <p:cNvPr id="731" name="Google Shape;731;p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91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733" name="Google Shape;733;p91"/>
          <p:cNvSpPr txBox="1">
            <a:spLocks noGrp="1"/>
          </p:cNvSpPr>
          <p:nvPr>
            <p:ph type="title"/>
          </p:nvPr>
        </p:nvSpPr>
        <p:spPr>
          <a:xfrm>
            <a:off x="408310" y="45720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734" name="Google Shape;734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6469" y="1005840"/>
            <a:ext cx="9754209" cy="8397762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91"/>
          <p:cNvSpPr>
            <a:spLocks noGrp="1"/>
          </p:cNvSpPr>
          <p:nvPr>
            <p:ph type="pic" idx="3"/>
          </p:nvPr>
        </p:nvSpPr>
        <p:spPr>
          <a:xfrm>
            <a:off x="1651241" y="1539625"/>
            <a:ext cx="8957100" cy="557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8_Mobile Product View-Dark Blueberry">
  <p:cSld name="1_Half mobile device on blue gradation_3">
    <p:bg>
      <p:bgPr>
        <a:solidFill>
          <a:schemeClr val="dk1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92"/>
          <p:cNvSpPr>
            <a:spLocks noGrp="1"/>
          </p:cNvSpPr>
          <p:nvPr>
            <p:ph type="pic" idx="2"/>
          </p:nvPr>
        </p:nvSpPr>
        <p:spPr>
          <a:xfrm>
            <a:off x="5063554" y="311541"/>
            <a:ext cx="2875800" cy="6234900"/>
          </a:xfrm>
          <a:prstGeom prst="roundRect">
            <a:avLst>
              <a:gd name="adj" fmla="val 10437"/>
            </a:avLst>
          </a:prstGeom>
          <a:solidFill>
            <a:srgbClr val="D0D2D4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 Next For Intuit"/>
              <a:buNone/>
              <a:defRPr sz="16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pic>
        <p:nvPicPr>
          <p:cNvPr id="738" name="Google Shape;738;p92" descr="A picture containing tab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9926" y="130011"/>
            <a:ext cx="3542475" cy="6596328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92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38862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0" name="Google Shape;740;p92"/>
          <p:cNvSpPr>
            <a:spLocks noGrp="1"/>
          </p:cNvSpPr>
          <p:nvPr>
            <p:ph type="pic" idx="3"/>
          </p:nvPr>
        </p:nvSpPr>
        <p:spPr>
          <a:xfrm>
            <a:off x="5061451" y="310961"/>
            <a:ext cx="2880300" cy="6236100"/>
          </a:xfrm>
          <a:prstGeom prst="roundRect">
            <a:avLst>
              <a:gd name="adj" fmla="val 9880"/>
            </a:avLst>
          </a:prstGeom>
          <a:noFill/>
          <a:ln>
            <a:noFill/>
          </a:ln>
        </p:spPr>
      </p:sp>
      <p:sp>
        <p:nvSpPr>
          <p:cNvPr id="741" name="Google Shape;741;p92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742" name="Google Shape;742;p92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743" name="Google Shape;743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199"/>
            </a:lvl1pPr>
            <a:lvl2pPr marL="914400" lvl="1" indent="-4063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99"/>
              <a:buChar char="•"/>
              <a:defRPr sz="2799"/>
            </a:lvl2pPr>
            <a:lvl3pPr marL="1371600" lvl="2" indent="-3809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3pPr>
            <a:lvl4pPr marL="1828800" lvl="3" indent="-3555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4pPr>
            <a:lvl5pPr marL="2286000" lvl="4" indent="-3555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5pPr>
            <a:lvl6pPr marL="2743200" lvl="5" indent="-3555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6pPr>
            <a:lvl7pPr marL="3200400" lvl="6" indent="-3555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7pPr>
            <a:lvl8pPr marL="3657600" lvl="7" indent="-3555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8pPr>
            <a:lvl9pPr marL="4114800" lvl="8" indent="-3555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9pPr>
          </a:lstStyle>
          <a:p>
            <a:endParaRPr/>
          </a:p>
        </p:txBody>
      </p:sp>
      <p:sp>
        <p:nvSpPr>
          <p:cNvPr id="210" name="Google Shape;210;p10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1" name="Google Shape;211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8_Half Mobile Product View-Dark Blueberry">
  <p:cSld name="1_Half mobile device on blue gradation_2_2">
    <p:bg>
      <p:bgPr>
        <a:solidFill>
          <a:schemeClr val="dk1"/>
        </a:solidFill>
        <a:effectLst/>
      </p:bgPr>
    </p:bg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93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38862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6" name="Google Shape;746;p93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747" name="Google Shape;747;p93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748" name="Google Shape;748;p93"/>
          <p:cNvSpPr>
            <a:spLocks noGrp="1"/>
          </p:cNvSpPr>
          <p:nvPr>
            <p:ph type="pic" idx="2"/>
          </p:nvPr>
        </p:nvSpPr>
        <p:spPr>
          <a:xfrm>
            <a:off x="4682464" y="603471"/>
            <a:ext cx="4564500" cy="9893700"/>
          </a:xfrm>
          <a:prstGeom prst="roundRect">
            <a:avLst>
              <a:gd name="adj" fmla="val 10437"/>
            </a:avLst>
          </a:prstGeom>
          <a:solidFill>
            <a:srgbClr val="D0D2D4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 Next For Intuit"/>
              <a:buNone/>
              <a:defRPr sz="16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749" name="Google Shape;749;p93"/>
          <p:cNvSpPr>
            <a:spLocks noGrp="1"/>
          </p:cNvSpPr>
          <p:nvPr>
            <p:ph type="pic" idx="3"/>
          </p:nvPr>
        </p:nvSpPr>
        <p:spPr>
          <a:xfrm>
            <a:off x="4682472" y="603468"/>
            <a:ext cx="4564500" cy="9882000"/>
          </a:xfrm>
          <a:prstGeom prst="roundRect">
            <a:avLst>
              <a:gd name="adj" fmla="val 10478"/>
            </a:avLst>
          </a:prstGeom>
          <a:noFill/>
          <a:ln>
            <a:noFill/>
          </a:ln>
        </p:spPr>
      </p:sp>
      <p:pic>
        <p:nvPicPr>
          <p:cNvPr id="750" name="Google Shape;750;p93" descr="A picture containing tab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6980" y="320079"/>
            <a:ext cx="5621292" cy="1046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8_Desktop Product View-Dark Blueberry">
  <p:cSld name="1_Half mobile device on blue gradation_2_1_1">
    <p:bg>
      <p:bgPr>
        <a:solidFill>
          <a:schemeClr val="dk1"/>
        </a:solid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94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754" name="Google Shape;754;p94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755" name="Google Shape;755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6469" y="1005840"/>
            <a:ext cx="9754197" cy="8397762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94"/>
          <p:cNvSpPr>
            <a:spLocks noGrp="1"/>
          </p:cNvSpPr>
          <p:nvPr>
            <p:ph type="pic" idx="2"/>
          </p:nvPr>
        </p:nvSpPr>
        <p:spPr>
          <a:xfrm>
            <a:off x="1651241" y="1539625"/>
            <a:ext cx="8957100" cy="5577900"/>
          </a:xfrm>
          <a:prstGeom prst="rect">
            <a:avLst/>
          </a:prstGeom>
          <a:solidFill>
            <a:srgbClr val="D0D2D4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700" rIns="9137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venir Next For Intuit"/>
              <a:buNone/>
              <a:defRPr sz="19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R="0" lvl="4" algn="l" rtl="0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757" name="Google Shape;757;p94"/>
          <p:cNvSpPr txBox="1">
            <a:spLocks noGrp="1"/>
          </p:cNvSpPr>
          <p:nvPr>
            <p:ph type="title"/>
          </p:nvPr>
        </p:nvSpPr>
        <p:spPr>
          <a:xfrm>
            <a:off x="408310" y="45720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p94"/>
          <p:cNvSpPr>
            <a:spLocks noGrp="1"/>
          </p:cNvSpPr>
          <p:nvPr>
            <p:ph type="pic" idx="3"/>
          </p:nvPr>
        </p:nvSpPr>
        <p:spPr>
          <a:xfrm>
            <a:off x="1651241" y="1539625"/>
            <a:ext cx="8957100" cy="5577900"/>
          </a:xfrm>
          <a:prstGeom prst="rect">
            <a:avLst/>
          </a:prstGeom>
          <a:noFill/>
          <a:ln>
            <a:noFill/>
          </a:ln>
        </p:spPr>
      </p:sp>
      <p:pic>
        <p:nvPicPr>
          <p:cNvPr id="759" name="Google Shape;759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9_Q&amp;A">
  <p:cSld name="Desktop product view - Dk gray_1">
    <p:bg>
      <p:bgPr>
        <a:solidFill>
          <a:schemeClr val="dk1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95"/>
          <p:cNvSpPr/>
          <p:nvPr/>
        </p:nvSpPr>
        <p:spPr>
          <a:xfrm>
            <a:off x="1079525" y="-1587487"/>
            <a:ext cx="10032984" cy="100329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rgbClr val="236C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762" name="Google Shape;762;p95"/>
          <p:cNvSpPr txBox="1"/>
          <p:nvPr/>
        </p:nvSpPr>
        <p:spPr>
          <a:xfrm>
            <a:off x="4593563" y="2721000"/>
            <a:ext cx="30048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rPr>
              <a:t>Q&amp;A</a:t>
            </a:r>
            <a:endParaRPr sz="6000">
              <a:solidFill>
                <a:schemeClr val="lt1"/>
              </a:solidFill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  <p:pic>
        <p:nvPicPr>
          <p:cNvPr id="763" name="Google Shape;763;p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95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765" name="Google Shape;765;p95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9_Q&amp;A/Slido">
  <p:cSld name="Desktop product view - Dk gray_1_2">
    <p:bg>
      <p:bgPr>
        <a:solidFill>
          <a:schemeClr val="dk1"/>
        </a:solidFill>
        <a:effectLst/>
      </p:bgPr>
    </p:bg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96"/>
          <p:cNvSpPr txBox="1"/>
          <p:nvPr/>
        </p:nvSpPr>
        <p:spPr>
          <a:xfrm>
            <a:off x="777259" y="2721000"/>
            <a:ext cx="30048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rPr>
              <a:t>Q&amp;A</a:t>
            </a:r>
            <a:endParaRPr sz="6000">
              <a:solidFill>
                <a:schemeClr val="lt1"/>
              </a:solidFill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  <p:sp>
        <p:nvSpPr>
          <p:cNvPr id="768" name="Google Shape;768;p96"/>
          <p:cNvSpPr txBox="1">
            <a:spLocks noGrp="1"/>
          </p:cNvSpPr>
          <p:nvPr>
            <p:ph type="title"/>
          </p:nvPr>
        </p:nvSpPr>
        <p:spPr>
          <a:xfrm>
            <a:off x="7638638" y="3136350"/>
            <a:ext cx="38862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769" name="Google Shape;769;p96"/>
          <p:cNvGrpSpPr/>
          <p:nvPr/>
        </p:nvGrpSpPr>
        <p:grpSpPr>
          <a:xfrm>
            <a:off x="5665825" y="2595138"/>
            <a:ext cx="1576800" cy="1576800"/>
            <a:chOff x="5665825" y="2595138"/>
            <a:chExt cx="1576800" cy="1576800"/>
          </a:xfrm>
        </p:grpSpPr>
        <p:sp>
          <p:nvSpPr>
            <p:cNvPr id="770" name="Google Shape;770;p96"/>
            <p:cNvSpPr/>
            <p:nvPr/>
          </p:nvSpPr>
          <p:spPr>
            <a:xfrm>
              <a:off x="5665825" y="2595138"/>
              <a:ext cx="1576800" cy="15768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endParaRPr>
            </a:p>
          </p:txBody>
        </p:sp>
        <p:pic>
          <p:nvPicPr>
            <p:cNvPr id="771" name="Google Shape;771;p96"/>
            <p:cNvPicPr preferRelativeResize="0"/>
            <p:nvPr/>
          </p:nvPicPr>
          <p:blipFill rotWithShape="1">
            <a:blip r:embed="rId2">
              <a:alphaModFix/>
            </a:blip>
            <a:srcRect l="12004" r="12019"/>
            <a:stretch/>
          </p:blipFill>
          <p:spPr>
            <a:xfrm>
              <a:off x="5996563" y="3132088"/>
              <a:ext cx="915315" cy="5029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72" name="Google Shape;772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96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774" name="Google Shape;774;p96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9_Thank you">
  <p:cSld name="Desktop product view - Dk gray_1_1">
    <p:bg>
      <p:bgPr>
        <a:solidFill>
          <a:schemeClr val="dk1"/>
        </a:solidFill>
        <a:effectLst/>
      </p:bgPr>
    </p:bg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Google Shape;776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250" y="2309019"/>
            <a:ext cx="2221890" cy="2239345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97"/>
          <p:cNvSpPr txBox="1"/>
          <p:nvPr/>
        </p:nvSpPr>
        <p:spPr>
          <a:xfrm>
            <a:off x="360409" y="2721000"/>
            <a:ext cx="59436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Thank you</a:t>
            </a:r>
            <a:endParaRPr sz="8000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pic>
        <p:nvPicPr>
          <p:cNvPr id="778" name="Google Shape;778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1" y="6495987"/>
            <a:ext cx="578980" cy="146164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97"/>
          <p:cNvSpPr txBox="1"/>
          <p:nvPr/>
        </p:nvSpPr>
        <p:spPr>
          <a:xfrm>
            <a:off x="9068008" y="6347147"/>
            <a:ext cx="2444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r>
              <a:rPr lang="en-US" sz="7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© 2023 Intuit Inc. All rights reserved.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780" name="Google Shape;780;p97"/>
          <p:cNvSpPr txBox="1"/>
          <p:nvPr/>
        </p:nvSpPr>
        <p:spPr>
          <a:xfrm>
            <a:off x="11530110" y="6501161"/>
            <a:ext cx="3582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 Next For Intuit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9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9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784" name="Google Shape;784;p9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umn">
  <p:cSld name="1-Column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99"/>
          <p:cNvSpPr txBox="1">
            <a:spLocks noGrp="1"/>
          </p:cNvSpPr>
          <p:nvPr>
            <p:ph type="body" idx="1"/>
          </p:nvPr>
        </p:nvSpPr>
        <p:spPr>
          <a:xfrm>
            <a:off x="501306" y="1359350"/>
            <a:ext cx="11108400" cy="4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venir"/>
              <a:buNone/>
              <a:defRPr sz="3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412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Char char="–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venir"/>
              <a:buNone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30200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87" name="Google Shape;787;p99"/>
          <p:cNvSpPr txBox="1">
            <a:spLocks noGrp="1"/>
          </p:cNvSpPr>
          <p:nvPr>
            <p:ph type="title"/>
          </p:nvPr>
        </p:nvSpPr>
        <p:spPr>
          <a:xfrm>
            <a:off x="501305" y="314477"/>
            <a:ext cx="111084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venir"/>
              <a:buNone/>
              <a:defRPr sz="3600" b="1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87.xml"/><Relationship Id="rId42" Type="http://schemas.openxmlformats.org/officeDocument/2006/relationships/slideLayout" Target="../slideLayouts/slideLayout95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41" Type="http://schemas.openxmlformats.org/officeDocument/2006/relationships/slideLayout" Target="../slideLayouts/slideLayout94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37" Type="http://schemas.openxmlformats.org/officeDocument/2006/relationships/slideLayout" Target="../slideLayouts/slideLayout90.xml"/><Relationship Id="rId40" Type="http://schemas.openxmlformats.org/officeDocument/2006/relationships/slideLayout" Target="../slideLayouts/slideLayout93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36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84.xml"/><Relationship Id="rId44" Type="http://schemas.openxmlformats.org/officeDocument/2006/relationships/theme" Target="../theme/theme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35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96.xml"/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38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Calibri"/>
              <a:buNone/>
              <a:defRPr sz="4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09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5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 txBox="1">
            <a:spLocks noGrp="1"/>
          </p:cNvSpPr>
          <p:nvPr>
            <p:ph type="body" idx="1"/>
          </p:nvPr>
        </p:nvSpPr>
        <p:spPr>
          <a:xfrm>
            <a:off x="455736" y="1572975"/>
            <a:ext cx="11074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venirNext forINTUIT W05 Demi"/>
              <a:buNone/>
              <a:defRPr sz="2400" i="0" u="none" strike="noStrike" cap="none">
                <a:solidFill>
                  <a:schemeClr val="accent1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chemeClr val="l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marR="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L="1828800" marR="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chemeClr val="l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chemeClr val="l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L="2743200" marR="0" lvl="5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L="3200400" marR="0" lvl="6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L="3657600" marR="0" lvl="7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L="4114800" marR="0" lvl="8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lvl="1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Font typeface="Avenir Next For Intuit"/>
              <a:buNone/>
              <a:defRPr sz="40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lvl="2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Font typeface="Avenir Next For Intuit"/>
              <a:buNone/>
              <a:defRPr sz="40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lvl="3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Font typeface="Avenir Next For Intuit"/>
              <a:buNone/>
              <a:defRPr sz="40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lvl="4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Font typeface="Avenir Next For Intuit"/>
              <a:buNone/>
              <a:defRPr sz="40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lvl="5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Font typeface="Avenir Next For Intuit"/>
              <a:buNone/>
              <a:defRPr sz="40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lvl="6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Font typeface="Avenir Next For Intuit"/>
              <a:buNone/>
              <a:defRPr sz="40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lvl="7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Font typeface="Avenir Next For Intuit"/>
              <a:buNone/>
              <a:defRPr sz="40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lvl="8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Font typeface="Avenir Next For Intuit"/>
              <a:buNone/>
              <a:defRPr sz="40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7">
          <p15:clr>
            <a:srgbClr val="F26B43"/>
          </p15:clr>
        </p15:guide>
        <p15:guide id="2" orient="horz" pos="576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pos="7390">
          <p15:clr>
            <a:srgbClr val="F26B43"/>
          </p15:clr>
        </p15:guide>
        <p15:guide id="5" orient="horz" pos="4171">
          <p15:clr>
            <a:srgbClr val="F26B43"/>
          </p15:clr>
        </p15:guide>
        <p15:guide id="6" orient="horz" pos="66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6"/>
          <p:cNvSpPr txBox="1">
            <a:spLocks noGrp="1"/>
          </p:cNvSpPr>
          <p:nvPr>
            <p:ph type="body" idx="1"/>
          </p:nvPr>
        </p:nvSpPr>
        <p:spPr>
          <a:xfrm>
            <a:off x="455736" y="1572975"/>
            <a:ext cx="11074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venirNext forINTUIT W05 Demi"/>
              <a:buNone/>
              <a:defRPr sz="2400" i="0" u="none" strike="noStrike" cap="none">
                <a:solidFill>
                  <a:schemeClr val="accent1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venir Next For Intuit"/>
              <a:buNone/>
              <a:defRPr sz="1900" b="0" i="0" u="none" strike="noStrike" cap="none">
                <a:solidFill>
                  <a:schemeClr val="l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marL="1371600" marR="0" lvl="2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marL="1828800" marR="0" lvl="3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chemeClr val="l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venir Next For Intuit"/>
              <a:buNone/>
              <a:defRPr sz="1200" b="0" i="0" u="none" strike="noStrike" cap="none">
                <a:solidFill>
                  <a:schemeClr val="l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marL="2743200" marR="0" lvl="5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marL="3200400" marR="0" lvl="6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marL="3657600" marR="0" lvl="7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marL="4114800" marR="0" lvl="8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  <p:sp>
        <p:nvSpPr>
          <p:cNvPr id="509" name="Google Shape;509;p56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1pPr>
            <a:lvl2pPr lvl="1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Font typeface="Avenir Next For Intuit"/>
              <a:buNone/>
              <a:defRPr sz="40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2pPr>
            <a:lvl3pPr lvl="2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Font typeface="Avenir Next For Intuit"/>
              <a:buNone/>
              <a:defRPr sz="40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3pPr>
            <a:lvl4pPr lvl="3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Font typeface="Avenir Next For Intuit"/>
              <a:buNone/>
              <a:defRPr sz="40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4pPr>
            <a:lvl5pPr lvl="4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Font typeface="Avenir Next For Intuit"/>
              <a:buNone/>
              <a:defRPr sz="40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5pPr>
            <a:lvl6pPr lvl="5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Font typeface="Avenir Next For Intuit"/>
              <a:buNone/>
              <a:defRPr sz="40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6pPr>
            <a:lvl7pPr lvl="6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Font typeface="Avenir Next For Intuit"/>
              <a:buNone/>
              <a:defRPr sz="40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7pPr>
            <a:lvl8pPr lvl="7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Font typeface="Avenir Next For Intuit"/>
              <a:buNone/>
              <a:defRPr sz="40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8pPr>
            <a:lvl9pPr lvl="8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Font typeface="Avenir Next For Intuit"/>
              <a:buNone/>
              <a:defRPr sz="4000">
                <a:latin typeface="Avenir Next For Intuit"/>
                <a:ea typeface="Avenir Next For Intuit"/>
                <a:cs typeface="Avenir Next For Intuit"/>
                <a:sym typeface="Avenir Next For Intui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  <p:sldLayoutId id="2147483742" r:id="rId42"/>
    <p:sldLayoutId id="2147483743" r:id="rId43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7">
          <p15:clr>
            <a:srgbClr val="F26B43"/>
          </p15:clr>
        </p15:guide>
        <p15:guide id="2" orient="horz" pos="576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pos="7390">
          <p15:clr>
            <a:srgbClr val="F26B43"/>
          </p15:clr>
        </p15:guide>
        <p15:guide id="5" orient="horz" pos="4171">
          <p15:clr>
            <a:srgbClr val="F26B43"/>
          </p15:clr>
        </p15:guide>
        <p15:guide id="6" orient="horz" pos="6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00"/>
          <p:cNvSpPr txBox="1">
            <a:spLocks noGrp="1"/>
          </p:cNvSpPr>
          <p:nvPr>
            <p:ph type="body" idx="1"/>
          </p:nvPr>
        </p:nvSpPr>
        <p:spPr>
          <a:xfrm>
            <a:off x="434250" y="4377075"/>
            <a:ext cx="1871100" cy="18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Sergey Banshats</a:t>
            </a:r>
            <a:endParaRPr sz="1600" b="1"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Gleb Keselman   </a:t>
            </a:r>
            <a:endParaRPr sz="1600" b="1"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Olla Nasirov    </a:t>
            </a:r>
            <a:endParaRPr sz="1600" b="1">
              <a:solidFill>
                <a:schemeClr val="accent2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Alon Rosen</a:t>
            </a:r>
            <a:endParaRPr sz="1600" b="1"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Yaron Sheffer</a:t>
            </a:r>
            <a:endParaRPr sz="1600" b="1"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Margarita Vald</a:t>
            </a:r>
            <a:endParaRPr sz="1600" b="1">
              <a:solidFill>
                <a:schemeClr val="accent2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794" name="Google Shape;794;p100"/>
          <p:cNvSpPr txBox="1">
            <a:spLocks noGrp="1"/>
          </p:cNvSpPr>
          <p:nvPr>
            <p:ph type="title"/>
          </p:nvPr>
        </p:nvSpPr>
        <p:spPr>
          <a:xfrm>
            <a:off x="360400" y="1880275"/>
            <a:ext cx="11289900" cy="18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 High-Performance Enterprise System for Key Management</a:t>
            </a:r>
            <a:endParaRPr sz="4800"/>
          </a:p>
        </p:txBody>
      </p:sp>
      <p:sp>
        <p:nvSpPr>
          <p:cNvPr id="795" name="Google Shape;795;p100"/>
          <p:cNvSpPr txBox="1">
            <a:spLocks noGrp="1"/>
          </p:cNvSpPr>
          <p:nvPr>
            <p:ph type="body" idx="2"/>
          </p:nvPr>
        </p:nvSpPr>
        <p:spPr>
          <a:xfrm>
            <a:off x="-3940464" y="4234775"/>
            <a:ext cx="2743200" cy="23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0"/>
          <p:cNvSpPr txBox="1">
            <a:spLocks noGrp="1"/>
          </p:cNvSpPr>
          <p:nvPr>
            <p:ph type="body" idx="1"/>
          </p:nvPr>
        </p:nvSpPr>
        <p:spPr>
          <a:xfrm>
            <a:off x="2623850" y="4377075"/>
            <a:ext cx="5300100" cy="18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Intuit Inc.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Intuit Inc.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Intuit Inc.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Bocconi University and Reichman University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Intuit Inc.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Intuit Inc.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09"/>
          <p:cNvSpPr/>
          <p:nvPr/>
        </p:nvSpPr>
        <p:spPr>
          <a:xfrm>
            <a:off x="452825" y="1541700"/>
            <a:ext cx="11278800" cy="3917400"/>
          </a:xfrm>
          <a:prstGeom prst="rect">
            <a:avLst/>
          </a:prstGeom>
          <a:solidFill>
            <a:srgbClr val="F6F6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  <p:sp>
        <p:nvSpPr>
          <p:cNvPr id="971" name="Google Shape;971;p109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Request Rate vs. Latency</a:t>
            </a:r>
            <a:endParaRPr/>
          </a:p>
        </p:txBody>
      </p:sp>
      <p:pic>
        <p:nvPicPr>
          <p:cNvPr id="972" name="Google Shape;972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100" y="3565350"/>
            <a:ext cx="11059799" cy="17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100" y="1690275"/>
            <a:ext cx="11059799" cy="1728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10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Daily Usage During Peak Season</a:t>
            </a:r>
            <a:endParaRPr/>
          </a:p>
        </p:txBody>
      </p:sp>
      <p:grpSp>
        <p:nvGrpSpPr>
          <p:cNvPr id="979" name="Google Shape;979;p110"/>
          <p:cNvGrpSpPr/>
          <p:nvPr/>
        </p:nvGrpSpPr>
        <p:grpSpPr>
          <a:xfrm>
            <a:off x="452825" y="1392825"/>
            <a:ext cx="11267100" cy="4559400"/>
            <a:chOff x="452825" y="1392825"/>
            <a:chExt cx="11267100" cy="4559400"/>
          </a:xfrm>
        </p:grpSpPr>
        <p:sp>
          <p:nvSpPr>
            <p:cNvPr id="980" name="Google Shape;980;p110"/>
            <p:cNvSpPr/>
            <p:nvPr/>
          </p:nvSpPr>
          <p:spPr>
            <a:xfrm>
              <a:off x="452825" y="1392825"/>
              <a:ext cx="11267100" cy="4559400"/>
            </a:xfrm>
            <a:prstGeom prst="rect">
              <a:avLst/>
            </a:prstGeom>
            <a:solidFill>
              <a:srgbClr val="F6F6F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endParaRPr>
            </a:p>
          </p:txBody>
        </p:sp>
        <p:pic>
          <p:nvPicPr>
            <p:cNvPr id="981" name="Google Shape;981;p110"/>
            <p:cNvPicPr preferRelativeResize="0"/>
            <p:nvPr/>
          </p:nvPicPr>
          <p:blipFill rotWithShape="1">
            <a:blip r:embed="rId3">
              <a:alphaModFix/>
            </a:blip>
            <a:srcRect l="179" r="139"/>
            <a:stretch/>
          </p:blipFill>
          <p:spPr>
            <a:xfrm>
              <a:off x="570825" y="1546575"/>
              <a:ext cx="11023898" cy="1265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2" name="Google Shape;982;p11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7175" y="2965173"/>
              <a:ext cx="11058401" cy="28333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11"/>
          <p:cNvSpPr txBox="1">
            <a:spLocks noGrp="1"/>
          </p:cNvSpPr>
          <p:nvPr>
            <p:ph type="title"/>
          </p:nvPr>
        </p:nvSpPr>
        <p:spPr>
          <a:xfrm>
            <a:off x="777250" y="2057400"/>
            <a:ext cx="8604900" cy="274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An In-House Solution as </a:t>
            </a:r>
            <a:br>
              <a:rPr lang="en-US" sz="4800"/>
            </a:br>
            <a:r>
              <a:rPr lang="en-US" sz="4800"/>
              <a:t>a Security Enabler</a:t>
            </a:r>
            <a:endParaRPr sz="4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112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In-House Solution? </a:t>
            </a:r>
            <a:endParaRPr/>
          </a:p>
        </p:txBody>
      </p:sp>
      <p:sp>
        <p:nvSpPr>
          <p:cNvPr id="994" name="Google Shape;994;p112"/>
          <p:cNvSpPr/>
          <p:nvPr/>
        </p:nvSpPr>
        <p:spPr>
          <a:xfrm>
            <a:off x="-352392" y="9631480"/>
            <a:ext cx="6582168" cy="6583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rgbClr val="5DAB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995" name="Google Shape;995;p112"/>
          <p:cNvSpPr txBox="1">
            <a:spLocks noGrp="1"/>
          </p:cNvSpPr>
          <p:nvPr>
            <p:ph type="title"/>
          </p:nvPr>
        </p:nvSpPr>
        <p:spPr>
          <a:xfrm>
            <a:off x="801200" y="4339700"/>
            <a:ext cx="1978200" cy="11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Who should own the keys to the castle (data)?</a:t>
            </a:r>
            <a:endParaRPr sz="1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6" name="Google Shape;996;p112"/>
          <p:cNvSpPr txBox="1">
            <a:spLocks noGrp="1"/>
          </p:cNvSpPr>
          <p:nvPr>
            <p:ph type="title"/>
          </p:nvPr>
        </p:nvSpPr>
        <p:spPr>
          <a:xfrm>
            <a:off x="3315175" y="4339700"/>
            <a:ext cx="2286600" cy="16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Deep understanding that leads to problem-solving</a:t>
            </a:r>
            <a:endParaRPr sz="1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(e.g., encryption proxy)  </a:t>
            </a:r>
            <a:endParaRPr sz="1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7" name="Google Shape;997;p112"/>
          <p:cNvSpPr txBox="1">
            <a:spLocks noGrp="1"/>
          </p:cNvSpPr>
          <p:nvPr>
            <p:ph type="title"/>
          </p:nvPr>
        </p:nvSpPr>
        <p:spPr>
          <a:xfrm>
            <a:off x="6188300" y="4339700"/>
            <a:ext cx="1978200" cy="831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Can be fine-tuned to our exact needs</a:t>
            </a:r>
            <a:endParaRPr sz="1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8" name="Google Shape;998;p112"/>
          <p:cNvSpPr txBox="1">
            <a:spLocks noGrp="1"/>
          </p:cNvSpPr>
          <p:nvPr>
            <p:ph type="title"/>
          </p:nvPr>
        </p:nvSpPr>
        <p:spPr>
          <a:xfrm>
            <a:off x="8983325" y="4339700"/>
            <a:ext cx="1978200" cy="11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More affordable than the alternatives</a:t>
            </a:r>
            <a:endParaRPr sz="1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9" name="Google Shape;999;p112"/>
          <p:cNvSpPr/>
          <p:nvPr/>
        </p:nvSpPr>
        <p:spPr>
          <a:xfrm>
            <a:off x="455749" y="1532476"/>
            <a:ext cx="2390904" cy="23908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rgbClr val="00D0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1000" name="Google Shape;1000;p112"/>
          <p:cNvSpPr/>
          <p:nvPr/>
        </p:nvSpPr>
        <p:spPr>
          <a:xfrm>
            <a:off x="3210824" y="1532476"/>
            <a:ext cx="2390904" cy="23908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1001" name="Google Shape;1001;p112"/>
          <p:cNvSpPr/>
          <p:nvPr/>
        </p:nvSpPr>
        <p:spPr>
          <a:xfrm>
            <a:off x="5965899" y="1532476"/>
            <a:ext cx="2390904" cy="23908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rgbClr val="00D0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1002" name="Google Shape;1002;p112"/>
          <p:cNvSpPr/>
          <p:nvPr/>
        </p:nvSpPr>
        <p:spPr>
          <a:xfrm>
            <a:off x="8720974" y="1532476"/>
            <a:ext cx="2390904" cy="23908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lnTo>
                  <a:pt x="0" y="10802"/>
                </a:lnTo>
                <a:lnTo>
                  <a:pt x="10798" y="21600"/>
                </a:lnTo>
                <a:lnTo>
                  <a:pt x="21600" y="10802"/>
                </a:lnTo>
                <a:lnTo>
                  <a:pt x="10798" y="0"/>
                </a:lnTo>
                <a:close/>
                <a:moveTo>
                  <a:pt x="10798" y="2847"/>
                </a:moveTo>
                <a:lnTo>
                  <a:pt x="18753" y="10798"/>
                </a:lnTo>
                <a:lnTo>
                  <a:pt x="10798" y="18753"/>
                </a:lnTo>
                <a:lnTo>
                  <a:pt x="2847" y="10798"/>
                </a:lnTo>
                <a:lnTo>
                  <a:pt x="10798" y="284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 Next For Intuit"/>
              <a:buNone/>
            </a:pPr>
            <a:endParaRPr sz="1500" b="1" i="0" u="none" strike="noStrike" cap="none">
              <a:solidFill>
                <a:srgbClr val="000000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1003" name="Google Shape;1003;p112"/>
          <p:cNvSpPr txBox="1">
            <a:spLocks noGrp="1"/>
          </p:cNvSpPr>
          <p:nvPr>
            <p:ph type="title"/>
          </p:nvPr>
        </p:nvSpPr>
        <p:spPr>
          <a:xfrm>
            <a:off x="8983325" y="2571725"/>
            <a:ext cx="1978200" cy="323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rPr>
              <a:t>Cost</a:t>
            </a:r>
            <a:endParaRPr sz="2100"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  <p:sp>
        <p:nvSpPr>
          <p:cNvPr id="1004" name="Google Shape;1004;p112"/>
          <p:cNvSpPr txBox="1">
            <a:spLocks noGrp="1"/>
          </p:cNvSpPr>
          <p:nvPr>
            <p:ph type="title"/>
          </p:nvPr>
        </p:nvSpPr>
        <p:spPr>
          <a:xfrm>
            <a:off x="6218000" y="2571725"/>
            <a:ext cx="1978200" cy="323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rPr>
              <a:t>Flexible</a:t>
            </a:r>
            <a:endParaRPr sz="2100"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  <p:sp>
        <p:nvSpPr>
          <p:cNvPr id="1005" name="Google Shape;1005;p112"/>
          <p:cNvSpPr txBox="1">
            <a:spLocks noGrp="1"/>
          </p:cNvSpPr>
          <p:nvPr>
            <p:ph type="title"/>
          </p:nvPr>
        </p:nvSpPr>
        <p:spPr>
          <a:xfrm>
            <a:off x="687375" y="2571725"/>
            <a:ext cx="1978200" cy="323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rPr>
              <a:t>Ownership</a:t>
            </a:r>
            <a:endParaRPr sz="2100"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  <p:sp>
        <p:nvSpPr>
          <p:cNvPr id="1006" name="Google Shape;1006;p112"/>
          <p:cNvSpPr txBox="1">
            <a:spLocks noGrp="1"/>
          </p:cNvSpPr>
          <p:nvPr>
            <p:ph type="title"/>
          </p:nvPr>
        </p:nvSpPr>
        <p:spPr>
          <a:xfrm>
            <a:off x="3452675" y="2571725"/>
            <a:ext cx="1978200" cy="323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rPr>
              <a:t>Strategic</a:t>
            </a:r>
            <a:endParaRPr sz="2100"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13"/>
          <p:cNvSpPr/>
          <p:nvPr/>
        </p:nvSpPr>
        <p:spPr>
          <a:xfrm>
            <a:off x="-108525" y="-3075"/>
            <a:ext cx="12315900" cy="2964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  <p:sp>
        <p:nvSpPr>
          <p:cNvPr id="1013" name="Google Shape;1013;p113"/>
          <p:cNvSpPr txBox="1"/>
          <p:nvPr/>
        </p:nvSpPr>
        <p:spPr>
          <a:xfrm>
            <a:off x="408310" y="1292225"/>
            <a:ext cx="961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Use case:</a:t>
            </a:r>
            <a:r>
              <a:rPr lang="en-US" sz="2400">
                <a:solidFill>
                  <a:schemeClr val="accen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 </a:t>
            </a:r>
            <a:r>
              <a:rPr lang="en-US" sz="24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Encrypt, company-wide, an additional type of data.</a:t>
            </a:r>
            <a:endParaRPr sz="2400">
              <a:solidFill>
                <a:schemeClr val="lt1"/>
              </a:solidFill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  <p:grpSp>
        <p:nvGrpSpPr>
          <p:cNvPr id="1014" name="Google Shape;1014;p113"/>
          <p:cNvGrpSpPr/>
          <p:nvPr/>
        </p:nvGrpSpPr>
        <p:grpSpPr>
          <a:xfrm>
            <a:off x="4733938" y="2419688"/>
            <a:ext cx="2798400" cy="1067120"/>
            <a:chOff x="4025080" y="1712125"/>
            <a:chExt cx="3685500" cy="1566300"/>
          </a:xfrm>
        </p:grpSpPr>
        <p:sp>
          <p:nvSpPr>
            <p:cNvPr id="1015" name="Google Shape;1015;p113"/>
            <p:cNvSpPr/>
            <p:nvPr/>
          </p:nvSpPr>
          <p:spPr>
            <a:xfrm>
              <a:off x="4025080" y="1712125"/>
              <a:ext cx="3685500" cy="1566300"/>
            </a:xfrm>
            <a:prstGeom prst="round1Rect">
              <a:avLst>
                <a:gd name="adj" fmla="val 0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Verdana"/>
                <a:buNone/>
              </a:pPr>
              <a:r>
                <a:rPr lang="en-US" sz="19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           </a:t>
              </a:r>
              <a:r>
                <a:rPr lang="en-US" sz="2000" b="1">
                  <a:solidFill>
                    <a:schemeClr val="accent1"/>
                  </a:solidFill>
                  <a:latin typeface="Verdana"/>
                  <a:ea typeface="Verdana"/>
                  <a:cs typeface="Verdana"/>
                  <a:sym typeface="Verdana"/>
                </a:rPr>
                <a:t>Data Lake</a:t>
              </a:r>
              <a:endParaRPr sz="700">
                <a:solidFill>
                  <a:schemeClr val="accent1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Verdana"/>
                <a:buNone/>
              </a:pPr>
              <a:r>
                <a:rPr lang="en-US" sz="1900" i="0" u="none" strike="noStrike">
                  <a:solidFill>
                    <a:schemeClr val="lt2"/>
                  </a:solidFill>
                  <a:latin typeface="Verdana"/>
                  <a:ea typeface="Verdana"/>
                  <a:cs typeface="Verdana"/>
                  <a:sym typeface="Verdana"/>
                </a:rPr>
                <a:t>        </a:t>
              </a:r>
              <a:endParaRPr sz="1500">
                <a:solidFill>
                  <a:schemeClr val="lt2"/>
                </a:solidFill>
              </a:endParaRPr>
            </a:p>
          </p:txBody>
        </p:sp>
        <p:pic>
          <p:nvPicPr>
            <p:cNvPr id="1016" name="Google Shape;1016;p113" descr="Database outlin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06182" y="1910425"/>
              <a:ext cx="1169703" cy="1169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7" name="Google Shape;1017;p113"/>
          <p:cNvSpPr txBox="1"/>
          <p:nvPr/>
        </p:nvSpPr>
        <p:spPr>
          <a:xfrm>
            <a:off x="4672200" y="6159763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Data producers</a:t>
            </a:r>
            <a:endParaRPr sz="2000">
              <a:solidFill>
                <a:schemeClr val="accent1"/>
              </a:solidFill>
              <a:latin typeface="AvenirNext forINTUIT W05 Medium"/>
              <a:ea typeface="AvenirNext forINTUIT W05 Medium"/>
              <a:cs typeface="AvenirNext forINTUIT W05 Medium"/>
              <a:sym typeface="AvenirNext forINTUIT W05 Medium"/>
            </a:endParaRPr>
          </a:p>
        </p:txBody>
      </p:sp>
      <p:pic>
        <p:nvPicPr>
          <p:cNvPr id="1018" name="Google Shape;1018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5163" y="5283238"/>
            <a:ext cx="866700" cy="8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0850" y="5377638"/>
            <a:ext cx="737875" cy="737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0" name="Google Shape;1020;p113"/>
          <p:cNvGrpSpPr/>
          <p:nvPr/>
        </p:nvGrpSpPr>
        <p:grpSpPr>
          <a:xfrm>
            <a:off x="4519800" y="5240775"/>
            <a:ext cx="967625" cy="951624"/>
            <a:chOff x="768500" y="4832275"/>
            <a:chExt cx="967625" cy="951624"/>
          </a:xfrm>
        </p:grpSpPr>
        <p:pic>
          <p:nvPicPr>
            <p:cNvPr id="1021" name="Google Shape;1021;p113"/>
            <p:cNvPicPr preferRelativeResize="0"/>
            <p:nvPr/>
          </p:nvPicPr>
          <p:blipFill rotWithShape="1">
            <a:blip r:embed="rId6">
              <a:alphaModFix/>
            </a:blip>
            <a:srcRect r="56983"/>
            <a:stretch/>
          </p:blipFill>
          <p:spPr>
            <a:xfrm>
              <a:off x="768500" y="4884570"/>
              <a:ext cx="866702" cy="8993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2" name="Google Shape;1022;p113"/>
            <p:cNvSpPr/>
            <p:nvPr/>
          </p:nvSpPr>
          <p:spPr>
            <a:xfrm>
              <a:off x="1163125" y="4832275"/>
              <a:ext cx="573000" cy="304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AvenirNext forINTUIT W05 Demi"/>
                  <a:ea typeface="AvenirNext forINTUIT W05 Demi"/>
                  <a:cs typeface="AvenirNext forINTUIT W05 Demi"/>
                  <a:sym typeface="AvenirNext forINTUIT W05 Demi"/>
                </a:rPr>
                <a:t>APP</a:t>
              </a:r>
              <a:endParaRPr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endParaRPr>
            </a:p>
          </p:txBody>
        </p:sp>
      </p:grpSp>
      <p:pic>
        <p:nvPicPr>
          <p:cNvPr id="1023" name="Google Shape;1023;p113" descr="Download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 flipH="1">
            <a:off x="5550413" y="3465724"/>
            <a:ext cx="889849" cy="889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4" name="Google Shape;1024;p113"/>
          <p:cNvGrpSpPr/>
          <p:nvPr/>
        </p:nvGrpSpPr>
        <p:grpSpPr>
          <a:xfrm>
            <a:off x="6662350" y="4197677"/>
            <a:ext cx="794075" cy="1004997"/>
            <a:chOff x="5693850" y="2898377"/>
            <a:chExt cx="794075" cy="1004997"/>
          </a:xfrm>
        </p:grpSpPr>
        <p:pic>
          <p:nvPicPr>
            <p:cNvPr id="1025" name="Google Shape;1025;p113" descr="Lock outlin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721948" y="3165478"/>
              <a:ext cx="737875" cy="737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Google Shape;1026;p113" descr="Download with solid fill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5693850" y="2898377"/>
              <a:ext cx="794075" cy="794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7" name="Google Shape;1027;p113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Encryption Proxy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028" name="Google Shape;1028;p113"/>
          <p:cNvGrpSpPr/>
          <p:nvPr/>
        </p:nvGrpSpPr>
        <p:grpSpPr>
          <a:xfrm>
            <a:off x="5638800" y="4197677"/>
            <a:ext cx="794075" cy="1004997"/>
            <a:chOff x="5693850" y="2898377"/>
            <a:chExt cx="794075" cy="1004997"/>
          </a:xfrm>
        </p:grpSpPr>
        <p:pic>
          <p:nvPicPr>
            <p:cNvPr id="1029" name="Google Shape;1029;p113" descr="Lock outlin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721948" y="3165478"/>
              <a:ext cx="737875" cy="737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Google Shape;1030;p113" descr="Download with solid fill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5693850" y="2898377"/>
              <a:ext cx="794075" cy="794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1" name="Google Shape;1031;p113"/>
          <p:cNvGrpSpPr/>
          <p:nvPr/>
        </p:nvGrpSpPr>
        <p:grpSpPr>
          <a:xfrm>
            <a:off x="4534250" y="4197677"/>
            <a:ext cx="794075" cy="1004997"/>
            <a:chOff x="5693850" y="2898377"/>
            <a:chExt cx="794075" cy="1004997"/>
          </a:xfrm>
        </p:grpSpPr>
        <p:pic>
          <p:nvPicPr>
            <p:cNvPr id="1032" name="Google Shape;1032;p113" descr="Lock outlin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721948" y="3165478"/>
              <a:ext cx="737875" cy="737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Google Shape;1033;p113" descr="Download with solid fill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5693850" y="2898377"/>
              <a:ext cx="794075" cy="794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114"/>
          <p:cNvSpPr/>
          <p:nvPr/>
        </p:nvSpPr>
        <p:spPr>
          <a:xfrm>
            <a:off x="4581750" y="4025138"/>
            <a:ext cx="3180900" cy="461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rPr>
              <a:t>Encryption Proxy</a:t>
            </a:r>
            <a:endParaRPr sz="2000"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  <p:sp>
        <p:nvSpPr>
          <p:cNvPr id="1040" name="Google Shape;1040;p114"/>
          <p:cNvSpPr/>
          <p:nvPr/>
        </p:nvSpPr>
        <p:spPr>
          <a:xfrm>
            <a:off x="-108525" y="-3075"/>
            <a:ext cx="12315900" cy="2964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  <p:sp>
        <p:nvSpPr>
          <p:cNvPr id="1041" name="Google Shape;1041;p114"/>
          <p:cNvSpPr txBox="1"/>
          <p:nvPr/>
        </p:nvSpPr>
        <p:spPr>
          <a:xfrm>
            <a:off x="408310" y="1292225"/>
            <a:ext cx="961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Use case:</a:t>
            </a:r>
            <a:r>
              <a:rPr lang="en-US" sz="2400">
                <a:solidFill>
                  <a:schemeClr val="accen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 </a:t>
            </a:r>
            <a:r>
              <a:rPr lang="en-US" sz="24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Encrypt, company-wide, an additional type of data.</a:t>
            </a:r>
            <a:endParaRPr sz="2400">
              <a:solidFill>
                <a:schemeClr val="lt1"/>
              </a:solidFill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  <p:grpSp>
        <p:nvGrpSpPr>
          <p:cNvPr id="1042" name="Google Shape;1042;p114"/>
          <p:cNvGrpSpPr/>
          <p:nvPr/>
        </p:nvGrpSpPr>
        <p:grpSpPr>
          <a:xfrm>
            <a:off x="4733938" y="2419688"/>
            <a:ext cx="2798400" cy="1067120"/>
            <a:chOff x="4025080" y="1712125"/>
            <a:chExt cx="3685500" cy="1566300"/>
          </a:xfrm>
        </p:grpSpPr>
        <p:sp>
          <p:nvSpPr>
            <p:cNvPr id="1043" name="Google Shape;1043;p114"/>
            <p:cNvSpPr/>
            <p:nvPr/>
          </p:nvSpPr>
          <p:spPr>
            <a:xfrm>
              <a:off x="4025080" y="1712125"/>
              <a:ext cx="3685500" cy="1566300"/>
            </a:xfrm>
            <a:prstGeom prst="round1Rect">
              <a:avLst>
                <a:gd name="adj" fmla="val 0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Verdana"/>
                <a:buNone/>
              </a:pPr>
              <a:r>
                <a:rPr lang="en-US" sz="19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           </a:t>
              </a:r>
              <a:r>
                <a:rPr lang="en-US" sz="2000" b="1">
                  <a:solidFill>
                    <a:schemeClr val="accent1"/>
                  </a:solidFill>
                  <a:latin typeface="Verdana"/>
                  <a:ea typeface="Verdana"/>
                  <a:cs typeface="Verdana"/>
                  <a:sym typeface="Verdana"/>
                </a:rPr>
                <a:t>Data Lake</a:t>
              </a:r>
              <a:endParaRPr sz="700">
                <a:solidFill>
                  <a:schemeClr val="accent1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Verdana"/>
                <a:buNone/>
              </a:pPr>
              <a:r>
                <a:rPr lang="en-US" sz="1900" i="0" u="none" strike="noStrike">
                  <a:solidFill>
                    <a:schemeClr val="lt2"/>
                  </a:solidFill>
                  <a:latin typeface="Verdana"/>
                  <a:ea typeface="Verdana"/>
                  <a:cs typeface="Verdana"/>
                  <a:sym typeface="Verdana"/>
                </a:rPr>
                <a:t>        </a:t>
              </a:r>
              <a:endParaRPr sz="1500">
                <a:solidFill>
                  <a:schemeClr val="lt2"/>
                </a:solidFill>
              </a:endParaRPr>
            </a:p>
          </p:txBody>
        </p:sp>
        <p:pic>
          <p:nvPicPr>
            <p:cNvPr id="1044" name="Google Shape;1044;p114" descr="Database outlin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06182" y="1910425"/>
              <a:ext cx="1169703" cy="1169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5" name="Google Shape;1045;p114"/>
          <p:cNvSpPr txBox="1"/>
          <p:nvPr/>
        </p:nvSpPr>
        <p:spPr>
          <a:xfrm>
            <a:off x="4672200" y="6159763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Data producers</a:t>
            </a:r>
            <a:endParaRPr sz="2000">
              <a:solidFill>
                <a:schemeClr val="accent1"/>
              </a:solidFill>
              <a:latin typeface="AvenirNext forINTUIT W05 Medium"/>
              <a:ea typeface="AvenirNext forINTUIT W05 Medium"/>
              <a:cs typeface="AvenirNext forINTUIT W05 Medium"/>
              <a:sym typeface="AvenirNext forINTUIT W05 Medium"/>
            </a:endParaRPr>
          </a:p>
        </p:txBody>
      </p:sp>
      <p:pic>
        <p:nvPicPr>
          <p:cNvPr id="1046" name="Google Shape;1046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5163" y="5283238"/>
            <a:ext cx="866700" cy="8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0850" y="5377638"/>
            <a:ext cx="737875" cy="737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8" name="Google Shape;1048;p114"/>
          <p:cNvGrpSpPr/>
          <p:nvPr/>
        </p:nvGrpSpPr>
        <p:grpSpPr>
          <a:xfrm>
            <a:off x="4519800" y="5240775"/>
            <a:ext cx="967625" cy="951624"/>
            <a:chOff x="768500" y="4832275"/>
            <a:chExt cx="967625" cy="951624"/>
          </a:xfrm>
        </p:grpSpPr>
        <p:pic>
          <p:nvPicPr>
            <p:cNvPr id="1049" name="Google Shape;1049;p114"/>
            <p:cNvPicPr preferRelativeResize="0"/>
            <p:nvPr/>
          </p:nvPicPr>
          <p:blipFill rotWithShape="1">
            <a:blip r:embed="rId6">
              <a:alphaModFix/>
            </a:blip>
            <a:srcRect r="56983"/>
            <a:stretch/>
          </p:blipFill>
          <p:spPr>
            <a:xfrm>
              <a:off x="768500" y="4884570"/>
              <a:ext cx="866702" cy="8993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0" name="Google Shape;1050;p114"/>
            <p:cNvSpPr/>
            <p:nvPr/>
          </p:nvSpPr>
          <p:spPr>
            <a:xfrm>
              <a:off x="1163125" y="4832275"/>
              <a:ext cx="573000" cy="304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AvenirNext forINTUIT W05 Demi"/>
                  <a:ea typeface="AvenirNext forINTUIT W05 Demi"/>
                  <a:cs typeface="AvenirNext forINTUIT W05 Demi"/>
                  <a:sym typeface="AvenirNext forINTUIT W05 Demi"/>
                </a:rPr>
                <a:t>APP</a:t>
              </a:r>
              <a:endParaRPr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endParaRPr>
            </a:p>
          </p:txBody>
        </p:sp>
      </p:grpSp>
      <p:sp>
        <p:nvSpPr>
          <p:cNvPr id="1051" name="Google Shape;1051;p114"/>
          <p:cNvSpPr txBox="1"/>
          <p:nvPr/>
        </p:nvSpPr>
        <p:spPr>
          <a:xfrm>
            <a:off x="1982325" y="4025138"/>
            <a:ext cx="2474700" cy="4617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Unlimited blast radius</a:t>
            </a:r>
            <a:endParaRPr sz="1800"/>
          </a:p>
        </p:txBody>
      </p:sp>
      <p:pic>
        <p:nvPicPr>
          <p:cNvPr id="1052" name="Google Shape;1052;p114" descr="Devil face outlin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8617" y="3939508"/>
            <a:ext cx="632976" cy="63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p114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Encryption Proxy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054" name="Google Shape;1054;p114"/>
          <p:cNvGrpSpPr/>
          <p:nvPr/>
        </p:nvGrpSpPr>
        <p:grpSpPr>
          <a:xfrm>
            <a:off x="5638800" y="3054677"/>
            <a:ext cx="794075" cy="1081197"/>
            <a:chOff x="5693850" y="2822177"/>
            <a:chExt cx="794075" cy="1081197"/>
          </a:xfrm>
        </p:grpSpPr>
        <p:pic>
          <p:nvPicPr>
            <p:cNvPr id="1055" name="Google Shape;1055;p114" descr="Lock outlin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721948" y="3165478"/>
              <a:ext cx="737875" cy="737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6" name="Google Shape;1056;p114" descr="Download with solid fill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10800000" flipH="1">
              <a:off x="5693850" y="2822177"/>
              <a:ext cx="794075" cy="7940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57" name="Google Shape;1057;p114" descr="Download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0800000" flipH="1">
            <a:off x="5604500" y="4364487"/>
            <a:ext cx="889849" cy="88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114" descr="Download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0800000" flipH="1">
            <a:off x="4540775" y="4364487"/>
            <a:ext cx="889849" cy="88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114" descr="Download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0800000" flipH="1">
            <a:off x="6668225" y="4364487"/>
            <a:ext cx="889849" cy="88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15"/>
          <p:cNvSpPr/>
          <p:nvPr/>
        </p:nvSpPr>
        <p:spPr>
          <a:xfrm>
            <a:off x="4581750" y="4025138"/>
            <a:ext cx="3180900" cy="461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rPr>
              <a:t>Encryption Proxy</a:t>
            </a:r>
            <a:endParaRPr sz="2000"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  <p:sp>
        <p:nvSpPr>
          <p:cNvPr id="1066" name="Google Shape;1066;p115"/>
          <p:cNvSpPr/>
          <p:nvPr/>
        </p:nvSpPr>
        <p:spPr>
          <a:xfrm>
            <a:off x="-108525" y="-3075"/>
            <a:ext cx="12315900" cy="2964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  <p:sp>
        <p:nvSpPr>
          <p:cNvPr id="1067" name="Google Shape;1067;p115"/>
          <p:cNvSpPr txBox="1"/>
          <p:nvPr/>
        </p:nvSpPr>
        <p:spPr>
          <a:xfrm>
            <a:off x="408310" y="1292225"/>
            <a:ext cx="961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Use case:</a:t>
            </a:r>
            <a:r>
              <a:rPr lang="en-US" sz="2400">
                <a:solidFill>
                  <a:schemeClr val="accen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 </a:t>
            </a:r>
            <a:r>
              <a:rPr lang="en-US" sz="24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Encrypt, company-wide, an additional type of data.</a:t>
            </a:r>
            <a:endParaRPr sz="2400">
              <a:solidFill>
                <a:schemeClr val="lt1"/>
              </a:solidFill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  <p:grpSp>
        <p:nvGrpSpPr>
          <p:cNvPr id="1068" name="Google Shape;1068;p115"/>
          <p:cNvGrpSpPr/>
          <p:nvPr/>
        </p:nvGrpSpPr>
        <p:grpSpPr>
          <a:xfrm>
            <a:off x="4733938" y="2419688"/>
            <a:ext cx="2798400" cy="1067120"/>
            <a:chOff x="4025080" y="1712125"/>
            <a:chExt cx="3685500" cy="1566300"/>
          </a:xfrm>
        </p:grpSpPr>
        <p:sp>
          <p:nvSpPr>
            <p:cNvPr id="1069" name="Google Shape;1069;p115"/>
            <p:cNvSpPr/>
            <p:nvPr/>
          </p:nvSpPr>
          <p:spPr>
            <a:xfrm>
              <a:off x="4025080" y="1712125"/>
              <a:ext cx="3685500" cy="1566300"/>
            </a:xfrm>
            <a:prstGeom prst="round1Rect">
              <a:avLst>
                <a:gd name="adj" fmla="val 0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Verdana"/>
                <a:buNone/>
              </a:pPr>
              <a:r>
                <a:rPr lang="en-US" sz="19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           </a:t>
              </a:r>
              <a:r>
                <a:rPr lang="en-US" sz="2000" b="1">
                  <a:solidFill>
                    <a:schemeClr val="accent1"/>
                  </a:solidFill>
                  <a:latin typeface="Verdana"/>
                  <a:ea typeface="Verdana"/>
                  <a:cs typeface="Verdana"/>
                  <a:sym typeface="Verdana"/>
                </a:rPr>
                <a:t>Data Lake</a:t>
              </a:r>
              <a:endParaRPr sz="700">
                <a:solidFill>
                  <a:schemeClr val="accent1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Verdana"/>
                <a:buNone/>
              </a:pPr>
              <a:r>
                <a:rPr lang="en-US" sz="1900" i="0" u="none" strike="noStrike">
                  <a:solidFill>
                    <a:schemeClr val="lt2"/>
                  </a:solidFill>
                  <a:latin typeface="Verdana"/>
                  <a:ea typeface="Verdana"/>
                  <a:cs typeface="Verdana"/>
                  <a:sym typeface="Verdana"/>
                </a:rPr>
                <a:t>        </a:t>
              </a:r>
              <a:endParaRPr sz="1500">
                <a:solidFill>
                  <a:schemeClr val="lt2"/>
                </a:solidFill>
              </a:endParaRPr>
            </a:p>
          </p:txBody>
        </p:sp>
        <p:pic>
          <p:nvPicPr>
            <p:cNvPr id="1070" name="Google Shape;1070;p115" descr="Database outlin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06182" y="1910425"/>
              <a:ext cx="1169703" cy="1169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1" name="Google Shape;1071;p115"/>
          <p:cNvSpPr txBox="1"/>
          <p:nvPr/>
        </p:nvSpPr>
        <p:spPr>
          <a:xfrm>
            <a:off x="4672200" y="6159763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Data producers</a:t>
            </a:r>
            <a:endParaRPr sz="2000">
              <a:solidFill>
                <a:schemeClr val="accent1"/>
              </a:solidFill>
              <a:latin typeface="AvenirNext forINTUIT W05 Medium"/>
              <a:ea typeface="AvenirNext forINTUIT W05 Medium"/>
              <a:cs typeface="AvenirNext forINTUIT W05 Medium"/>
              <a:sym typeface="AvenirNext forINTUIT W05 Medium"/>
            </a:endParaRPr>
          </a:p>
        </p:txBody>
      </p:sp>
      <p:pic>
        <p:nvPicPr>
          <p:cNvPr id="1072" name="Google Shape;1072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5163" y="5283238"/>
            <a:ext cx="866700" cy="8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0850" y="5377638"/>
            <a:ext cx="737875" cy="737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4" name="Google Shape;1074;p115"/>
          <p:cNvGrpSpPr/>
          <p:nvPr/>
        </p:nvGrpSpPr>
        <p:grpSpPr>
          <a:xfrm>
            <a:off x="4519800" y="5240775"/>
            <a:ext cx="967625" cy="951624"/>
            <a:chOff x="768500" y="4832275"/>
            <a:chExt cx="967625" cy="951624"/>
          </a:xfrm>
        </p:grpSpPr>
        <p:pic>
          <p:nvPicPr>
            <p:cNvPr id="1075" name="Google Shape;1075;p115"/>
            <p:cNvPicPr preferRelativeResize="0"/>
            <p:nvPr/>
          </p:nvPicPr>
          <p:blipFill rotWithShape="1">
            <a:blip r:embed="rId6">
              <a:alphaModFix/>
            </a:blip>
            <a:srcRect r="56983"/>
            <a:stretch/>
          </p:blipFill>
          <p:spPr>
            <a:xfrm>
              <a:off x="768500" y="4884570"/>
              <a:ext cx="866702" cy="8993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6" name="Google Shape;1076;p115"/>
            <p:cNvSpPr/>
            <p:nvPr/>
          </p:nvSpPr>
          <p:spPr>
            <a:xfrm>
              <a:off x="1163125" y="4832275"/>
              <a:ext cx="573000" cy="304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AvenirNext forINTUIT W05 Demi"/>
                  <a:ea typeface="AvenirNext forINTUIT W05 Demi"/>
                  <a:cs typeface="AvenirNext forINTUIT W05 Demi"/>
                  <a:sym typeface="AvenirNext forINTUIT W05 Demi"/>
                </a:rPr>
                <a:t>APP</a:t>
              </a:r>
              <a:endParaRPr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endParaRPr>
            </a:p>
          </p:txBody>
        </p:sp>
      </p:grpSp>
      <p:sp>
        <p:nvSpPr>
          <p:cNvPr id="1077" name="Google Shape;1077;p115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Encryption Proxy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078" name="Google Shape;1078;p115"/>
          <p:cNvGrpSpPr/>
          <p:nvPr/>
        </p:nvGrpSpPr>
        <p:grpSpPr>
          <a:xfrm>
            <a:off x="5638800" y="3054677"/>
            <a:ext cx="794075" cy="1081197"/>
            <a:chOff x="5693850" y="2822177"/>
            <a:chExt cx="794075" cy="1081197"/>
          </a:xfrm>
        </p:grpSpPr>
        <p:pic>
          <p:nvPicPr>
            <p:cNvPr id="1079" name="Google Shape;1079;p115" descr="Lock outlin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721948" y="3165478"/>
              <a:ext cx="737875" cy="737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0" name="Google Shape;1080;p115" descr="Download with solid fill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0800000" flipH="1">
              <a:off x="5693850" y="2822177"/>
              <a:ext cx="794075" cy="7940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1" name="Google Shape;1081;p115" descr="Download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 flipH="1">
            <a:off x="5604500" y="4364487"/>
            <a:ext cx="889849" cy="88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115" descr="Download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 flipH="1">
            <a:off x="4540775" y="4364487"/>
            <a:ext cx="889849" cy="88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115" descr="Download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 flipH="1">
            <a:off x="6668225" y="4364487"/>
            <a:ext cx="889849" cy="8898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p115"/>
          <p:cNvSpPr txBox="1"/>
          <p:nvPr/>
        </p:nvSpPr>
        <p:spPr>
          <a:xfrm>
            <a:off x="1923525" y="3865850"/>
            <a:ext cx="2870700" cy="780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Modify protocol to derive “encrypt only” keys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16"/>
          <p:cNvSpPr txBox="1">
            <a:spLocks noGrp="1"/>
          </p:cNvSpPr>
          <p:nvPr>
            <p:ph type="title"/>
          </p:nvPr>
        </p:nvSpPr>
        <p:spPr>
          <a:xfrm>
            <a:off x="777250" y="840150"/>
            <a:ext cx="6858000" cy="10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graphicFrame>
        <p:nvGraphicFramePr>
          <p:cNvPr id="1090" name="Google Shape;1090;p116"/>
          <p:cNvGraphicFramePr/>
          <p:nvPr/>
        </p:nvGraphicFramePr>
        <p:xfrm>
          <a:off x="777250" y="1903038"/>
          <a:ext cx="6063675" cy="4148945"/>
        </p:xfrm>
        <a:graphic>
          <a:graphicData uri="http://schemas.openxmlformats.org/drawingml/2006/table">
            <a:tbl>
              <a:tblPr>
                <a:noFill/>
                <a:tableStyleId>{5506D249-D8D6-4511-9368-E99D60E32DC5}</a:tableStyleId>
              </a:tblPr>
              <a:tblGrid>
                <a:gridCol w="606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2825">
                <a:tc>
                  <a:txBody>
                    <a:bodyPr/>
                    <a:lstStyle/>
                    <a:p>
                      <a:pPr marL="0" marR="0" lvl="0" indent="12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accent2"/>
                          </a:solidFill>
                          <a:latin typeface="AvenirNext forINTUIT W05 Demi"/>
                          <a:ea typeface="AvenirNext forINTUIT W05 Demi"/>
                          <a:cs typeface="AvenirNext forINTUIT W05 Demi"/>
                          <a:sym typeface="AvenirNext forINTUIT W05 Demi"/>
                        </a:rPr>
                        <a:t>Company-wide key management system:</a:t>
                      </a:r>
                      <a:endParaRPr sz="2400">
                        <a:solidFill>
                          <a:schemeClr val="accent2"/>
                        </a:solidFill>
                        <a:latin typeface="AvenirNext forINTUIT W05 Demi"/>
                        <a:ea typeface="AvenirNext forINTUIT W05 Demi"/>
                        <a:cs typeface="AvenirNext forINTUIT W05 Demi"/>
                        <a:sym typeface="AvenirNext forINTUIT W05 Demi"/>
                      </a:endParaRPr>
                    </a:p>
                  </a:txBody>
                  <a:tcPr marL="0" marR="254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450">
                <a:tc>
                  <a:txBody>
                    <a:bodyPr/>
                    <a:lstStyle/>
                    <a:p>
                      <a:pPr marL="0" marR="0" lvl="0" indent="12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venirNext forINTUIT W05 Demi"/>
                          <a:ea typeface="AvenirNext forINTUIT W05 Demi"/>
                          <a:cs typeface="AvenirNext forINTUIT W05 Demi"/>
                          <a:sym typeface="AvenirNext forINTUIT W05 Demi"/>
                        </a:rPr>
                        <a:t>Multi-tenant architecture </a:t>
                      </a:r>
                      <a:endParaRPr sz="2400">
                        <a:latin typeface="AvenirNext forINTUIT W05 Demi"/>
                        <a:ea typeface="AvenirNext forINTUIT W05 Demi"/>
                        <a:cs typeface="AvenirNext forINTUIT W05 Demi"/>
                        <a:sym typeface="AvenirNext forINTUIT W05 Demi"/>
                      </a:endParaRPr>
                    </a:p>
                  </a:txBody>
                  <a:tcPr marL="0" marR="25400" marT="25400" marB="25400" anchor="ctr">
                    <a:lnL w="9525" cap="flat" cmpd="sng">
                      <a:solidFill>
                        <a:srgbClr val="81F2F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1F2F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450">
                <a:tc>
                  <a:txBody>
                    <a:bodyPr/>
                    <a:lstStyle/>
                    <a:p>
                      <a:pPr marL="0" marR="0" lvl="0" indent="12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3A3D"/>
                        </a:buClr>
                        <a:buSzPts val="1600"/>
                        <a:buFont typeface="Avenir Next For Intuit"/>
                        <a:buNone/>
                      </a:pPr>
                      <a:r>
                        <a:rPr lang="en-US" sz="2400">
                          <a:latin typeface="AvenirNext forINTUIT W05 Demi"/>
                          <a:ea typeface="AvenirNext forINTUIT W05 Demi"/>
                          <a:cs typeface="AvenirNext forINTUIT W05 Demi"/>
                          <a:sym typeface="AvenirNext forINTUIT W05 Demi"/>
                        </a:rPr>
                        <a:t>Based on a new key derivation protocol:</a:t>
                      </a:r>
                      <a:br>
                        <a:rPr lang="en-US" sz="2400">
                          <a:latin typeface="AvenirNext forINTUIT W05 Demi"/>
                          <a:ea typeface="AvenirNext forINTUIT W05 Demi"/>
                          <a:cs typeface="AvenirNext forINTUIT W05 Demi"/>
                          <a:sym typeface="AvenirNext forINTUIT W05 Demi"/>
                        </a:rPr>
                      </a:br>
                      <a:r>
                        <a:rPr lang="en-US" sz="2400">
                          <a:solidFill>
                            <a:schemeClr val="lt1"/>
                          </a:solidFill>
                          <a:latin typeface="AvenirNext forINTUIT W05 Demi"/>
                          <a:ea typeface="AvenirNext forINTUIT W05 Demi"/>
                          <a:cs typeface="AvenirNext forINTUIT W05 Demi"/>
                          <a:sym typeface="AvenirNext forINTUIT W05 Demi"/>
                        </a:rPr>
                        <a:t>Secure in the 2-server model</a:t>
                      </a:r>
                      <a:endParaRPr sz="2400">
                        <a:latin typeface="AvenirNext forINTUIT W05 Demi"/>
                        <a:ea typeface="AvenirNext forINTUIT W05 Demi"/>
                        <a:cs typeface="AvenirNext forINTUIT W05 Demi"/>
                        <a:sym typeface="AvenirNext forINTUIT W05 Demi"/>
                      </a:endParaRPr>
                    </a:p>
                  </a:txBody>
                  <a:tcPr marL="0" marR="25400" marT="25400" marB="25400" anchor="ctr">
                    <a:lnL w="9525" cap="flat" cmpd="sng">
                      <a:solidFill>
                        <a:srgbClr val="81F2F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1F2F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81F2F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450">
                <a:tc>
                  <a:txBody>
                    <a:bodyPr/>
                    <a:lstStyle/>
                    <a:p>
                      <a:pPr marL="0" lvl="0" indent="12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3A3D"/>
                        </a:buClr>
                        <a:buSzPts val="1600"/>
                        <a:buFont typeface="Avenir Next For Intuit"/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AvenirNext forINTUIT W05 Demi"/>
                          <a:ea typeface="AvenirNext forINTUIT W05 Demi"/>
                          <a:cs typeface="AvenirNext forINTUIT W05 Demi"/>
                          <a:sym typeface="AvenirNext forINTUIT W05 Demi"/>
                        </a:rPr>
                        <a:t>Performant and scalable </a:t>
                      </a:r>
                      <a:endParaRPr sz="2400">
                        <a:latin typeface="AvenirNext forINTUIT W05 Demi"/>
                        <a:ea typeface="AvenirNext forINTUIT W05 Demi"/>
                        <a:cs typeface="AvenirNext forINTUIT W05 Demi"/>
                        <a:sym typeface="AvenirNext forINTUIT W05 Demi"/>
                      </a:endParaRPr>
                    </a:p>
                  </a:txBody>
                  <a:tcPr marL="0" marR="254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81F2F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E8F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450">
                <a:tc>
                  <a:txBody>
                    <a:bodyPr/>
                    <a:lstStyle/>
                    <a:p>
                      <a:pPr marL="0" lvl="0" indent="12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3A3D"/>
                        </a:buClr>
                        <a:buSzPts val="1600"/>
                        <a:buFont typeface="Avenir Next For Intuit"/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AvenirNext forINTUIT W05 Demi"/>
                          <a:ea typeface="AvenirNext forINTUIT W05 Demi"/>
                          <a:cs typeface="AvenirNext forINTUIT W05 Demi"/>
                          <a:sym typeface="AvenirNext forINTUIT W05 Demi"/>
                        </a:rPr>
                        <a:t>Enabler for better security</a:t>
                      </a:r>
                      <a:endParaRPr sz="2400">
                        <a:latin typeface="AvenirNext forINTUIT W05 Demi"/>
                        <a:ea typeface="AvenirNext forINTUIT W05 Demi"/>
                        <a:cs typeface="AvenirNext forINTUIT W05 Demi"/>
                        <a:sym typeface="AvenirNext forINTUIT W05 Demi"/>
                      </a:endParaRPr>
                    </a:p>
                  </a:txBody>
                  <a:tcPr marL="0" marR="254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E8F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E8F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450">
                <a:tc>
                  <a:txBody>
                    <a:bodyPr/>
                    <a:lstStyle/>
                    <a:p>
                      <a:pPr marL="0" marR="0" lvl="0" indent="12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3A3D"/>
                        </a:buClr>
                        <a:buSzPts val="1600"/>
                        <a:buFont typeface="Avenir Next For Intuit"/>
                        <a:buNone/>
                      </a:pPr>
                      <a:r>
                        <a:rPr lang="en-US" sz="2400">
                          <a:latin typeface="AvenirNext forINTUIT W05 Demi"/>
                          <a:ea typeface="AvenirNext forINTUIT W05 Demi"/>
                          <a:cs typeface="AvenirNext forINTUIT W05 Demi"/>
                          <a:sym typeface="AvenirNext forINTUIT W05 Demi"/>
                        </a:rPr>
                        <a:t>Next to come: Post-Quantum secure IDPS</a:t>
                      </a:r>
                      <a:endParaRPr sz="2400">
                        <a:latin typeface="AvenirNext forINTUIT W05 Demi"/>
                        <a:ea typeface="AvenirNext forINTUIT W05 Demi"/>
                        <a:cs typeface="AvenirNext forINTUIT W05 Demi"/>
                        <a:sym typeface="AvenirNext forINTUIT W05 Demi"/>
                      </a:endParaRPr>
                    </a:p>
                  </a:txBody>
                  <a:tcPr marL="0" marR="254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E8F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91" name="Google Shape;1091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1300" y="282600"/>
            <a:ext cx="24765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17"/>
          <p:cNvSpPr txBox="1">
            <a:spLocks noGrp="1"/>
          </p:cNvSpPr>
          <p:nvPr>
            <p:ph type="title"/>
          </p:nvPr>
        </p:nvSpPr>
        <p:spPr>
          <a:xfrm>
            <a:off x="777249" y="2057400"/>
            <a:ext cx="7664400" cy="274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01"/>
          <p:cNvSpPr txBox="1">
            <a:spLocks noGrp="1"/>
          </p:cNvSpPr>
          <p:nvPr>
            <p:ph type="title"/>
          </p:nvPr>
        </p:nvSpPr>
        <p:spPr>
          <a:xfrm>
            <a:off x="2566225" y="4705575"/>
            <a:ext cx="8519400" cy="8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accent2"/>
                </a:solidFill>
              </a:rPr>
              <a:t>Common protection practices:</a:t>
            </a:r>
            <a:endParaRPr sz="240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2400"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Protect, using encryption, data at rest and at transit</a:t>
            </a:r>
            <a:endParaRPr sz="2400"/>
          </a:p>
        </p:txBody>
      </p:sp>
      <p:sp>
        <p:nvSpPr>
          <p:cNvPr id="802" name="Google Shape;802;p101"/>
          <p:cNvSpPr/>
          <p:nvPr/>
        </p:nvSpPr>
        <p:spPr>
          <a:xfrm>
            <a:off x="846863" y="842800"/>
            <a:ext cx="5100000" cy="2396100"/>
          </a:xfrm>
          <a:prstGeom prst="roundRect">
            <a:avLst>
              <a:gd name="adj" fmla="val 48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  <p:pic>
        <p:nvPicPr>
          <p:cNvPr id="803" name="Google Shape;803;p101"/>
          <p:cNvPicPr preferRelativeResize="0"/>
          <p:nvPr/>
        </p:nvPicPr>
        <p:blipFill rotWithShape="1">
          <a:blip r:embed="rId3">
            <a:alphaModFix/>
          </a:blip>
          <a:srcRect t="4826" b="73214"/>
          <a:stretch/>
        </p:blipFill>
        <p:spPr>
          <a:xfrm>
            <a:off x="1086400" y="1548652"/>
            <a:ext cx="4620924" cy="1428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4" name="Google Shape;804;p101"/>
          <p:cNvGrpSpPr/>
          <p:nvPr/>
        </p:nvGrpSpPr>
        <p:grpSpPr>
          <a:xfrm>
            <a:off x="6245138" y="842800"/>
            <a:ext cx="5100000" cy="2396100"/>
            <a:chOff x="6245138" y="842800"/>
            <a:chExt cx="5100000" cy="2396100"/>
          </a:xfrm>
        </p:grpSpPr>
        <p:sp>
          <p:nvSpPr>
            <p:cNvPr id="805" name="Google Shape;805;p101"/>
            <p:cNvSpPr/>
            <p:nvPr/>
          </p:nvSpPr>
          <p:spPr>
            <a:xfrm>
              <a:off x="6245138" y="842800"/>
              <a:ext cx="5100000" cy="2396100"/>
            </a:xfrm>
            <a:prstGeom prst="roundRect">
              <a:avLst>
                <a:gd name="adj" fmla="val 48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endParaRPr>
            </a:p>
          </p:txBody>
        </p:sp>
        <p:pic>
          <p:nvPicPr>
            <p:cNvPr id="806" name="Google Shape;806;p101"/>
            <p:cNvPicPr preferRelativeResize="0"/>
            <p:nvPr/>
          </p:nvPicPr>
          <p:blipFill rotWithShape="1">
            <a:blip r:embed="rId4">
              <a:alphaModFix/>
            </a:blip>
            <a:srcRect l="2536" r="11174" b="61324"/>
            <a:stretch/>
          </p:blipFill>
          <p:spPr>
            <a:xfrm>
              <a:off x="6380150" y="965450"/>
              <a:ext cx="4829975" cy="2150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7" name="Google Shape;807;p101"/>
          <p:cNvPicPr preferRelativeResize="0"/>
          <p:nvPr/>
        </p:nvPicPr>
        <p:blipFill rotWithShape="1">
          <a:blip r:embed="rId5">
            <a:alphaModFix/>
          </a:blip>
          <a:srcRect t="37296" b="35096"/>
          <a:stretch/>
        </p:blipFill>
        <p:spPr>
          <a:xfrm>
            <a:off x="2187725" y="989325"/>
            <a:ext cx="2418276" cy="5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3" name="Google Shape;813;p102"/>
          <p:cNvGrpSpPr/>
          <p:nvPr/>
        </p:nvGrpSpPr>
        <p:grpSpPr>
          <a:xfrm>
            <a:off x="839800" y="1700200"/>
            <a:ext cx="10515600" cy="1623900"/>
            <a:chOff x="839800" y="1700200"/>
            <a:chExt cx="10515600" cy="1623900"/>
          </a:xfrm>
        </p:grpSpPr>
        <p:sp>
          <p:nvSpPr>
            <p:cNvPr id="814" name="Google Shape;814;p102"/>
            <p:cNvSpPr/>
            <p:nvPr/>
          </p:nvSpPr>
          <p:spPr>
            <a:xfrm>
              <a:off x="839800" y="1700200"/>
              <a:ext cx="10515600" cy="1623900"/>
            </a:xfrm>
            <a:prstGeom prst="round1Rect">
              <a:avLst>
                <a:gd name="adj" fmla="val 0"/>
              </a:avLst>
            </a:prstGeom>
            <a:solidFill>
              <a:schemeClr val="lt1"/>
            </a:solidFill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0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Verdana"/>
                <a:buNone/>
              </a:pPr>
              <a:r>
                <a:rPr lang="en-US" sz="2800" b="1">
                  <a:solidFill>
                    <a:schemeClr val="accent1"/>
                  </a:solidFill>
                  <a:latin typeface="Verdana"/>
                  <a:ea typeface="Verdana"/>
                  <a:cs typeface="Verdana"/>
                  <a:sym typeface="Verdana"/>
                </a:rPr>
                <a:t>Data Lake</a:t>
              </a:r>
              <a:endParaRPr sz="1500">
                <a:solidFill>
                  <a:schemeClr val="accent1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Verdana"/>
                <a:buNone/>
              </a:pPr>
              <a:r>
                <a:rPr lang="en-US" sz="1900" i="0" u="none" strike="noStrike">
                  <a:solidFill>
                    <a:schemeClr val="lt2"/>
                  </a:solidFill>
                  <a:latin typeface="Verdana"/>
                  <a:ea typeface="Verdana"/>
                  <a:cs typeface="Verdana"/>
                  <a:sym typeface="Verdana"/>
                </a:rPr>
                <a:t>(AES</a:t>
              </a:r>
              <a:r>
                <a:rPr lang="en-US" sz="1900">
                  <a:solidFill>
                    <a:schemeClr val="lt2"/>
                  </a:solidFill>
                  <a:latin typeface="Verdana"/>
                  <a:ea typeface="Verdana"/>
                  <a:cs typeface="Verdana"/>
                  <a:sym typeface="Verdana"/>
                </a:rPr>
                <a:t>-</a:t>
              </a:r>
              <a:r>
                <a:rPr lang="en-US" sz="1900" i="0" u="none" strike="noStrike">
                  <a:solidFill>
                    <a:schemeClr val="lt2"/>
                  </a:solidFill>
                  <a:latin typeface="Verdana"/>
                  <a:ea typeface="Verdana"/>
                  <a:cs typeface="Verdana"/>
                  <a:sym typeface="Verdana"/>
                </a:rPr>
                <a:t>encrypted)</a:t>
              </a:r>
              <a:endParaRPr sz="1500">
                <a:solidFill>
                  <a:schemeClr val="lt2"/>
                </a:solidFill>
              </a:endParaRPr>
            </a:p>
          </p:txBody>
        </p:sp>
        <p:pic>
          <p:nvPicPr>
            <p:cNvPr id="815" name="Google Shape;815;p102" descr="Lock outlin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19713" y="1920955"/>
              <a:ext cx="914172" cy="914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6" name="Google Shape;816;p102" descr="Database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28724" y="1990612"/>
              <a:ext cx="1084875" cy="10848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7" name="Google Shape;817;p102"/>
          <p:cNvGrpSpPr/>
          <p:nvPr/>
        </p:nvGrpSpPr>
        <p:grpSpPr>
          <a:xfrm>
            <a:off x="1489575" y="2932000"/>
            <a:ext cx="570550" cy="696800"/>
            <a:chOff x="1489575" y="2932000"/>
            <a:chExt cx="570550" cy="696800"/>
          </a:xfrm>
        </p:grpSpPr>
        <p:sp>
          <p:nvSpPr>
            <p:cNvPr id="818" name="Google Shape;818;p102"/>
            <p:cNvSpPr/>
            <p:nvPr/>
          </p:nvSpPr>
          <p:spPr>
            <a:xfrm>
              <a:off x="1583600" y="3043800"/>
              <a:ext cx="382500" cy="5850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endParaRPr>
            </a:p>
          </p:txBody>
        </p:sp>
        <p:sp>
          <p:nvSpPr>
            <p:cNvPr id="819" name="Google Shape;819;p102"/>
            <p:cNvSpPr/>
            <p:nvPr/>
          </p:nvSpPr>
          <p:spPr>
            <a:xfrm>
              <a:off x="1489575" y="2932000"/>
              <a:ext cx="570550" cy="223975"/>
            </a:xfrm>
            <a:custGeom>
              <a:avLst/>
              <a:gdLst/>
              <a:ahLst/>
              <a:cxnLst/>
              <a:rect l="l" t="t" r="r" b="b"/>
              <a:pathLst>
                <a:path w="22822" h="8959" extrusionOk="0">
                  <a:moveTo>
                    <a:pt x="0" y="8676"/>
                  </a:moveTo>
                  <a:lnTo>
                    <a:pt x="0" y="0"/>
                  </a:lnTo>
                  <a:lnTo>
                    <a:pt x="22822" y="0"/>
                  </a:lnTo>
                  <a:lnTo>
                    <a:pt x="22822" y="8959"/>
                  </a:lnTo>
                  <a:lnTo>
                    <a:pt x="20465" y="8959"/>
                  </a:lnTo>
                  <a:lnTo>
                    <a:pt x="20465" y="2169"/>
                  </a:lnTo>
                  <a:lnTo>
                    <a:pt x="2546" y="2169"/>
                  </a:lnTo>
                  <a:lnTo>
                    <a:pt x="2546" y="87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" name="Google Shape;820;p102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5"/>
                </a:solidFill>
              </a:rPr>
              <a:t>Enterprise Architecture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821" name="Google Shape;821;p102"/>
          <p:cNvSpPr/>
          <p:nvPr/>
        </p:nvSpPr>
        <p:spPr>
          <a:xfrm>
            <a:off x="3898275" y="3893050"/>
            <a:ext cx="4412400" cy="1784100"/>
          </a:xfrm>
          <a:prstGeom prst="rect">
            <a:avLst/>
          </a:prstGeom>
          <a:noFill/>
          <a:ln w="254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5760" marR="0" lvl="0" indent="-3098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</a:pPr>
            <a:r>
              <a:rPr lang="en-US" sz="2000" b="1">
                <a:solidFill>
                  <a:schemeClr val="accent5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Key management: </a:t>
            </a:r>
            <a:br>
              <a:rPr lang="en-US" sz="2000" b="1">
                <a:solidFill>
                  <a:schemeClr val="accent5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</a:br>
            <a:r>
              <a:rPr lang="en-US" sz="2000" b="1">
                <a:solidFill>
                  <a:schemeClr val="accent5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Generation, storage, usage</a:t>
            </a:r>
            <a:endParaRPr sz="2000" b="1">
              <a:solidFill>
                <a:schemeClr val="accent5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  <a:p>
            <a:pPr marL="365760" marR="0" lvl="0" indent="-3098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</a:pPr>
            <a:r>
              <a:rPr lang="en-US" sz="2000">
                <a:solidFill>
                  <a:schemeClr val="accent5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Access control: </a:t>
            </a:r>
            <a:br>
              <a:rPr lang="en-US" sz="2000">
                <a:solidFill>
                  <a:schemeClr val="accent5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</a:br>
            <a:r>
              <a:rPr lang="en-US" sz="2000">
                <a:solidFill>
                  <a:schemeClr val="accent5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Authorization, authentication</a:t>
            </a:r>
            <a:endParaRPr sz="2000">
              <a:solidFill>
                <a:schemeClr val="accent5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grpSp>
        <p:nvGrpSpPr>
          <p:cNvPr id="822" name="Google Shape;822;p102"/>
          <p:cNvGrpSpPr/>
          <p:nvPr/>
        </p:nvGrpSpPr>
        <p:grpSpPr>
          <a:xfrm>
            <a:off x="853500" y="3893050"/>
            <a:ext cx="2879750" cy="1784100"/>
            <a:chOff x="853500" y="3893050"/>
            <a:chExt cx="2879750" cy="1784100"/>
          </a:xfrm>
        </p:grpSpPr>
        <p:sp>
          <p:nvSpPr>
            <p:cNvPr id="823" name="Google Shape;823;p102"/>
            <p:cNvSpPr/>
            <p:nvPr/>
          </p:nvSpPr>
          <p:spPr>
            <a:xfrm>
              <a:off x="853550" y="3893050"/>
              <a:ext cx="2879700" cy="1784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endParaRPr>
            </a:p>
          </p:txBody>
        </p:sp>
        <p:sp>
          <p:nvSpPr>
            <p:cNvPr id="824" name="Google Shape;824;p102"/>
            <p:cNvSpPr txBox="1"/>
            <p:nvPr/>
          </p:nvSpPr>
          <p:spPr>
            <a:xfrm>
              <a:off x="853500" y="5129075"/>
              <a:ext cx="2879700" cy="43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1"/>
                  </a:solidFill>
                  <a:latin typeface="AvenirNext forINTUIT W05 Demi"/>
                  <a:ea typeface="AvenirNext forINTUIT W05 Demi"/>
                  <a:cs typeface="AvenirNext forINTUIT W05 Demi"/>
                  <a:sym typeface="AvenirNext forINTUIT W05 Demi"/>
                </a:rPr>
                <a:t>Data producers</a:t>
              </a:r>
              <a:endParaRPr sz="1800">
                <a:solidFill>
                  <a:schemeClr val="accent1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endParaRPr>
            </a:p>
          </p:txBody>
        </p:sp>
        <p:pic>
          <p:nvPicPr>
            <p:cNvPr id="825" name="Google Shape;825;p10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77475" y="4204324"/>
              <a:ext cx="810438" cy="810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6" name="Google Shape;826;p10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053867" y="4219894"/>
              <a:ext cx="689976" cy="6899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27" name="Google Shape;827;p102"/>
            <p:cNvGrpSpPr/>
            <p:nvPr/>
          </p:nvGrpSpPr>
          <p:grpSpPr>
            <a:xfrm>
              <a:off x="1098876" y="4155770"/>
              <a:ext cx="904826" cy="889864"/>
              <a:chOff x="768500" y="4832275"/>
              <a:chExt cx="967625" cy="951624"/>
            </a:xfrm>
          </p:grpSpPr>
          <p:pic>
            <p:nvPicPr>
              <p:cNvPr id="828" name="Google Shape;828;p102"/>
              <p:cNvPicPr preferRelativeResize="0"/>
              <p:nvPr/>
            </p:nvPicPr>
            <p:blipFill rotWithShape="1">
              <a:blip r:embed="rId7">
                <a:alphaModFix/>
              </a:blip>
              <a:srcRect r="56983"/>
              <a:stretch/>
            </p:blipFill>
            <p:spPr>
              <a:xfrm>
                <a:off x="768500" y="4884570"/>
                <a:ext cx="866702" cy="89932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29" name="Google Shape;829;p102"/>
              <p:cNvSpPr/>
              <p:nvPr/>
            </p:nvSpPr>
            <p:spPr>
              <a:xfrm>
                <a:off x="1163125" y="4832275"/>
                <a:ext cx="5730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AvenirNext forINTUIT W05 Demi"/>
                    <a:ea typeface="AvenirNext forINTUIT W05 Demi"/>
                    <a:cs typeface="AvenirNext forINTUIT W05 Demi"/>
                    <a:sym typeface="AvenirNext forINTUIT W05 Demi"/>
                  </a:rPr>
                  <a:t>APP</a:t>
                </a:r>
                <a:endParaRPr sz="1200">
                  <a:latin typeface="AvenirNext forINTUIT W05 Demi"/>
                  <a:ea typeface="AvenirNext forINTUIT W05 Demi"/>
                  <a:cs typeface="AvenirNext forINTUIT W05 Demi"/>
                  <a:sym typeface="AvenirNext forINTUIT W05 Demi"/>
                </a:endParaRPr>
              </a:p>
            </p:txBody>
          </p:sp>
        </p:grpSp>
      </p:grpSp>
      <p:sp>
        <p:nvSpPr>
          <p:cNvPr id="830" name="Google Shape;830;p102"/>
          <p:cNvSpPr/>
          <p:nvPr/>
        </p:nvSpPr>
        <p:spPr>
          <a:xfrm>
            <a:off x="8475700" y="3893050"/>
            <a:ext cx="2879700" cy="178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  <p:pic>
        <p:nvPicPr>
          <p:cNvPr id="831" name="Google Shape;831;p102" descr="Scatterplot outlin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51356" y="4118926"/>
            <a:ext cx="807135" cy="807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102" descr="Decision chart outlin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84585" y="4202716"/>
            <a:ext cx="651480" cy="6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10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704075" y="4164161"/>
            <a:ext cx="765221" cy="765215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102"/>
          <p:cNvSpPr txBox="1"/>
          <p:nvPr/>
        </p:nvSpPr>
        <p:spPr>
          <a:xfrm>
            <a:off x="8485875" y="5129075"/>
            <a:ext cx="28797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rPr>
              <a:t>Data consumers</a:t>
            </a:r>
            <a:endParaRPr sz="1800">
              <a:solidFill>
                <a:schemeClr val="accent1"/>
              </a:solidFill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  <p:grpSp>
        <p:nvGrpSpPr>
          <p:cNvPr id="835" name="Google Shape;835;p102"/>
          <p:cNvGrpSpPr/>
          <p:nvPr/>
        </p:nvGrpSpPr>
        <p:grpSpPr>
          <a:xfrm>
            <a:off x="9089652" y="1990604"/>
            <a:ext cx="1295690" cy="1786796"/>
            <a:chOff x="9089652" y="1990604"/>
            <a:chExt cx="1295690" cy="1786796"/>
          </a:xfrm>
        </p:grpSpPr>
        <p:grpSp>
          <p:nvGrpSpPr>
            <p:cNvPr id="836" name="Google Shape;836;p102"/>
            <p:cNvGrpSpPr/>
            <p:nvPr/>
          </p:nvGrpSpPr>
          <p:grpSpPr>
            <a:xfrm>
              <a:off x="9089652" y="1990604"/>
              <a:ext cx="1295690" cy="1084872"/>
              <a:chOff x="9126777" y="2177479"/>
              <a:chExt cx="1295690" cy="1084872"/>
            </a:xfrm>
          </p:grpSpPr>
          <p:pic>
            <p:nvPicPr>
              <p:cNvPr id="837" name="Google Shape;837;p102" descr="Unlock outline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9508295" y="2177479"/>
                <a:ext cx="914172" cy="91417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8" name="Google Shape;838;p102" descr="Key outline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9126777" y="2348179"/>
                <a:ext cx="914172" cy="91417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39" name="Google Shape;839;p102"/>
            <p:cNvGrpSpPr/>
            <p:nvPr/>
          </p:nvGrpSpPr>
          <p:grpSpPr>
            <a:xfrm rot="10800000">
              <a:off x="9630275" y="3080600"/>
              <a:ext cx="570550" cy="696800"/>
              <a:chOff x="1489575" y="2932000"/>
              <a:chExt cx="570550" cy="696800"/>
            </a:xfrm>
          </p:grpSpPr>
          <p:sp>
            <p:nvSpPr>
              <p:cNvPr id="840" name="Google Shape;840;p102"/>
              <p:cNvSpPr/>
              <p:nvPr/>
            </p:nvSpPr>
            <p:spPr>
              <a:xfrm>
                <a:off x="1583600" y="3043800"/>
                <a:ext cx="382500" cy="5850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venirNext forINTUIT W05 Demi"/>
                  <a:ea typeface="AvenirNext forINTUIT W05 Demi"/>
                  <a:cs typeface="AvenirNext forINTUIT W05 Demi"/>
                  <a:sym typeface="AvenirNext forINTUIT W05 Demi"/>
                </a:endParaRPr>
              </a:p>
            </p:txBody>
          </p:sp>
          <p:sp>
            <p:nvSpPr>
              <p:cNvPr id="841" name="Google Shape;841;p102"/>
              <p:cNvSpPr/>
              <p:nvPr/>
            </p:nvSpPr>
            <p:spPr>
              <a:xfrm>
                <a:off x="1489575" y="2932000"/>
                <a:ext cx="570550" cy="223975"/>
              </a:xfrm>
              <a:custGeom>
                <a:avLst/>
                <a:gdLst/>
                <a:ahLst/>
                <a:cxnLst/>
                <a:rect l="l" t="t" r="r" b="b"/>
                <a:pathLst>
                  <a:path w="22822" h="8959" extrusionOk="0">
                    <a:moveTo>
                      <a:pt x="0" y="8676"/>
                    </a:moveTo>
                    <a:lnTo>
                      <a:pt x="0" y="0"/>
                    </a:lnTo>
                    <a:lnTo>
                      <a:pt x="22822" y="0"/>
                    </a:lnTo>
                    <a:lnTo>
                      <a:pt x="22822" y="8959"/>
                    </a:lnTo>
                    <a:lnTo>
                      <a:pt x="20465" y="8959"/>
                    </a:lnTo>
                    <a:lnTo>
                      <a:pt x="20465" y="2169"/>
                    </a:lnTo>
                    <a:lnTo>
                      <a:pt x="2546" y="2169"/>
                    </a:lnTo>
                    <a:lnTo>
                      <a:pt x="2546" y="87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03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116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Management Practices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03"/>
          <p:cNvSpPr txBox="1">
            <a:spLocks noGrp="1"/>
          </p:cNvSpPr>
          <p:nvPr>
            <p:ph type="body" idx="4294967295"/>
          </p:nvPr>
        </p:nvSpPr>
        <p:spPr>
          <a:xfrm>
            <a:off x="408310" y="1450225"/>
            <a:ext cx="11275500" cy="12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20040" lvl="2" indent="-27686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◆"/>
            </a:pPr>
            <a:r>
              <a:rPr lang="en-US" sz="2200">
                <a:solidFill>
                  <a:schemeClr val="lt1"/>
                </a:solidFill>
              </a:rPr>
              <a:t>Small blast radius: each key encrypts no more than X data. </a:t>
            </a:r>
            <a:endParaRPr sz="2200">
              <a:solidFill>
                <a:schemeClr val="lt1"/>
              </a:solidFill>
            </a:endParaRPr>
          </a:p>
          <a:p>
            <a:pPr marL="320040" lvl="2" indent="-27686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◆"/>
            </a:pPr>
            <a:r>
              <a:rPr lang="en-US" sz="2200">
                <a:solidFill>
                  <a:schemeClr val="lt1"/>
                </a:solidFill>
              </a:rPr>
              <a:t>Scalability: manage a small number of keys for rapidly-growing amounts of data.</a:t>
            </a:r>
            <a:endParaRPr sz="2200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849" name="Google Shape;849;p103"/>
          <p:cNvSpPr txBox="1">
            <a:spLocks noGrp="1"/>
          </p:cNvSpPr>
          <p:nvPr>
            <p:ph type="body" idx="4294967295"/>
          </p:nvPr>
        </p:nvSpPr>
        <p:spPr>
          <a:xfrm>
            <a:off x="408303" y="4161800"/>
            <a:ext cx="8078700" cy="146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144" lvl="0" indent="-9144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accen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Construct </a:t>
            </a:r>
            <a:r>
              <a:rPr lang="en-US" sz="22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a key management service based on key derivation:</a:t>
            </a:r>
            <a:endParaRPr sz="2200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  <a:p>
            <a:pPr marL="320040" lvl="2" indent="-27686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◆"/>
            </a:pPr>
            <a:r>
              <a:rPr lang="en-US" sz="2200">
                <a:solidFill>
                  <a:schemeClr val="lt1"/>
                </a:solidFill>
              </a:rPr>
              <a:t>Manage only the root keys, and derive keys on demand from the root keys.</a:t>
            </a:r>
            <a:endParaRPr sz="2200">
              <a:solidFill>
                <a:schemeClr val="lt1"/>
              </a:solidFill>
            </a:endParaRPr>
          </a:p>
          <a:p>
            <a:pPr marL="1905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</a:endParaRPr>
          </a:p>
        </p:txBody>
      </p:sp>
      <p:sp>
        <p:nvSpPr>
          <p:cNvPr id="850" name="Google Shape;850;p103"/>
          <p:cNvSpPr txBox="1">
            <a:spLocks noGrp="1"/>
          </p:cNvSpPr>
          <p:nvPr>
            <p:ph type="body" idx="4294967295"/>
          </p:nvPr>
        </p:nvSpPr>
        <p:spPr>
          <a:xfrm>
            <a:off x="408300" y="2724800"/>
            <a:ext cx="11275500" cy="158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venir Next For Intuit"/>
              <a:buNone/>
            </a:pPr>
            <a:r>
              <a:rPr lang="en-US" sz="2200" b="1">
                <a:solidFill>
                  <a:schemeClr val="accen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In the past</a:t>
            </a:r>
            <a:r>
              <a:rPr lang="en-US" sz="2200" b="1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 </a:t>
            </a:r>
            <a:r>
              <a:rPr lang="en-US" sz="22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key management was handled by humans. </a:t>
            </a:r>
            <a:br>
              <a:rPr lang="en-US" sz="22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</a:br>
            <a:r>
              <a:rPr lang="en-US" sz="2200" b="1">
                <a:solidFill>
                  <a:schemeClr val="accen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Today</a:t>
            </a:r>
            <a:r>
              <a:rPr lang="en-US" sz="2200">
                <a:solidFill>
                  <a:schemeClr val="accen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 </a:t>
            </a:r>
            <a:r>
              <a:rPr lang="en-US" sz="22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services handle keys (and services are mapped to teams for ownership purposes).</a:t>
            </a:r>
            <a:endParaRPr sz="2200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851" name="Google Shape;851;p103"/>
          <p:cNvSpPr/>
          <p:nvPr/>
        </p:nvSpPr>
        <p:spPr>
          <a:xfrm>
            <a:off x="9674725" y="4170600"/>
            <a:ext cx="1708200" cy="600300"/>
          </a:xfrm>
          <a:prstGeom prst="rect">
            <a:avLst/>
          </a:prstGeom>
          <a:solidFill>
            <a:srgbClr val="65788E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rPr>
              <a:t>Key Management Service </a:t>
            </a:r>
            <a:endParaRPr>
              <a:solidFill>
                <a:schemeClr val="lt1"/>
              </a:solidFill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  <p:sp>
        <p:nvSpPr>
          <p:cNvPr id="852" name="Google Shape;852;p103"/>
          <p:cNvSpPr/>
          <p:nvPr/>
        </p:nvSpPr>
        <p:spPr>
          <a:xfrm>
            <a:off x="9928225" y="5392200"/>
            <a:ext cx="1201200" cy="10338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Client</a:t>
            </a:r>
            <a:br>
              <a:rPr lang="en-US" sz="1200" b="1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</a:br>
            <a:r>
              <a:rPr lang="en-US" sz="1200" b="1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Enc/Dec</a:t>
            </a:r>
            <a:endParaRPr sz="800" b="1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cxnSp>
        <p:nvCxnSpPr>
          <p:cNvPr id="853" name="Google Shape;853;p103"/>
          <p:cNvCxnSpPr>
            <a:stCxn id="852" idx="0"/>
            <a:endCxn id="851" idx="2"/>
          </p:cNvCxnSpPr>
          <p:nvPr/>
        </p:nvCxnSpPr>
        <p:spPr>
          <a:xfrm rot="10800000">
            <a:off x="10528825" y="4770900"/>
            <a:ext cx="0" cy="621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854" name="Google Shape;854;p103"/>
          <p:cNvSpPr/>
          <p:nvPr/>
        </p:nvSpPr>
        <p:spPr>
          <a:xfrm>
            <a:off x="10384950" y="4949100"/>
            <a:ext cx="9870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rPr>
              <a:t>derive</a:t>
            </a:r>
            <a:endParaRPr>
              <a:solidFill>
                <a:schemeClr val="lt1"/>
              </a:solidFill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04"/>
          <p:cNvSpPr txBox="1">
            <a:spLocks noGrp="1"/>
          </p:cNvSpPr>
          <p:nvPr>
            <p:ph type="title"/>
          </p:nvPr>
        </p:nvSpPr>
        <p:spPr>
          <a:xfrm>
            <a:off x="408310" y="588050"/>
            <a:ext cx="11375100" cy="585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Results</a:t>
            </a:r>
            <a:endParaRPr/>
          </a:p>
        </p:txBody>
      </p:sp>
      <p:sp>
        <p:nvSpPr>
          <p:cNvPr id="861" name="Google Shape;861;p104"/>
          <p:cNvSpPr txBox="1">
            <a:spLocks noGrp="1"/>
          </p:cNvSpPr>
          <p:nvPr>
            <p:ph type="body" idx="4294967295"/>
          </p:nvPr>
        </p:nvSpPr>
        <p:spPr>
          <a:xfrm>
            <a:off x="458250" y="1715875"/>
            <a:ext cx="11275500" cy="50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IDPS: A multi-tenant service for key management and protection of data at rest: </a:t>
            </a:r>
            <a:endParaRPr sz="2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863" name="Google Shape;863;p104"/>
          <p:cNvSpPr txBox="1">
            <a:spLocks noGrp="1"/>
          </p:cNvSpPr>
          <p:nvPr>
            <p:ph type="body" idx="4294967295"/>
          </p:nvPr>
        </p:nvSpPr>
        <p:spPr>
          <a:xfrm>
            <a:off x="3330389" y="2597225"/>
            <a:ext cx="2561400" cy="233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8E8F6"/>
                </a:solidFill>
              </a:rPr>
              <a:t>Security in the two-server model:</a:t>
            </a:r>
            <a:endParaRPr sz="2300">
              <a:solidFill>
                <a:srgbClr val="38E8F6"/>
              </a:solidFill>
            </a:endParaRPr>
          </a:p>
          <a:p>
            <a:pPr marL="228600" lvl="0" indent="-25145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Root keys never exposed on any machine </a:t>
            </a:r>
            <a:endParaRPr sz="1800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  <a:p>
            <a:pPr marL="228600" lvl="0" indent="-2514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Lightweight servers: with a single purpose</a:t>
            </a:r>
            <a:endParaRPr sz="2200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864" name="Google Shape;864;p104"/>
          <p:cNvSpPr txBox="1">
            <a:spLocks noGrp="1"/>
          </p:cNvSpPr>
          <p:nvPr>
            <p:ph type="body" idx="4294967295"/>
          </p:nvPr>
        </p:nvSpPr>
        <p:spPr>
          <a:xfrm>
            <a:off x="458250" y="2597225"/>
            <a:ext cx="2561400" cy="233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2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rPr>
              <a:t>Based on a new key</a:t>
            </a:r>
            <a:r>
              <a:rPr lang="en-US" sz="2300">
                <a:solidFill>
                  <a:schemeClr val="accent2"/>
                </a:solidFill>
              </a:rPr>
              <a:t> </a:t>
            </a:r>
            <a:r>
              <a:rPr lang="en-US" sz="2300">
                <a:solidFill>
                  <a:schemeClr val="accent2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rPr>
              <a:t>derivation protocol </a:t>
            </a:r>
            <a:endParaRPr>
              <a:solidFill>
                <a:schemeClr val="accent2"/>
              </a:solidFill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300">
              <a:solidFill>
                <a:schemeClr val="accent2"/>
              </a:solidFill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  <p:sp>
        <p:nvSpPr>
          <p:cNvPr id="865" name="Google Shape;865;p104"/>
          <p:cNvSpPr txBox="1">
            <a:spLocks noGrp="1"/>
          </p:cNvSpPr>
          <p:nvPr>
            <p:ph type="body" idx="4294967295"/>
          </p:nvPr>
        </p:nvSpPr>
        <p:spPr>
          <a:xfrm>
            <a:off x="9172450" y="2597225"/>
            <a:ext cx="2561400" cy="261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Scalable:</a:t>
            </a:r>
            <a:endParaRPr>
              <a:solidFill>
                <a:schemeClr val="accent2"/>
              </a:solidFill>
            </a:endParaRPr>
          </a:p>
          <a:p>
            <a:pPr marL="228600" lvl="0" indent="-25145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300 data producers</a:t>
            </a:r>
            <a:endParaRPr sz="1800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  <a:p>
            <a:pPr marL="228600" lvl="0" indent="-2514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3K data consumers</a:t>
            </a:r>
            <a:endParaRPr sz="1800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  <a:p>
            <a:pPr marL="228600" lvl="0" indent="-2514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40K root keys</a:t>
            </a:r>
            <a:endParaRPr sz="1800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  <a:p>
            <a:pPr marL="228600" lvl="0" indent="-2514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 serving ~300M derive/day </a:t>
            </a:r>
            <a:endParaRPr sz="1800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866" name="Google Shape;866;p104"/>
          <p:cNvSpPr txBox="1">
            <a:spLocks noGrp="1"/>
          </p:cNvSpPr>
          <p:nvPr>
            <p:ph type="body" idx="4294967295"/>
          </p:nvPr>
        </p:nvSpPr>
        <p:spPr>
          <a:xfrm>
            <a:off x="6300325" y="2597225"/>
            <a:ext cx="2561400" cy="252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>
                <a:solidFill>
                  <a:schemeClr val="accent2"/>
                </a:solidFill>
              </a:rPr>
              <a:t>Performant:</a:t>
            </a:r>
            <a:r>
              <a:rPr lang="en-US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marL="228600" lvl="0" indent="-25145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4K-25K TPS for derivation requests</a:t>
            </a:r>
            <a:endParaRPr sz="1800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  <a:p>
            <a:pPr marL="228600" lvl="0" indent="-2514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Latency of derive: ~6.85ms for end-to-end</a:t>
            </a:r>
            <a:br>
              <a:rPr lang="en-US" sz="18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</a:br>
            <a:r>
              <a:rPr lang="en-US" sz="1800">
                <a:solidFill>
                  <a:schemeClr val="lt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0.01ms for computation in server	</a:t>
            </a:r>
            <a:endParaRPr sz="1800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05"/>
          <p:cNvSpPr txBox="1">
            <a:spLocks noGrp="1"/>
          </p:cNvSpPr>
          <p:nvPr>
            <p:ph type="title"/>
          </p:nvPr>
        </p:nvSpPr>
        <p:spPr>
          <a:xfrm>
            <a:off x="777259" y="2057400"/>
            <a:ext cx="6858000" cy="274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IDPS</a:t>
            </a:r>
            <a:endParaRPr sz="4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Key Management System</a:t>
            </a:r>
            <a:endParaRPr sz="4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106"/>
          <p:cNvGrpSpPr/>
          <p:nvPr/>
        </p:nvGrpSpPr>
        <p:grpSpPr>
          <a:xfrm>
            <a:off x="8024800" y="1752600"/>
            <a:ext cx="2564700" cy="2564700"/>
            <a:chOff x="5803350" y="1213075"/>
            <a:chExt cx="2564700" cy="2564700"/>
          </a:xfrm>
        </p:grpSpPr>
        <p:pic>
          <p:nvPicPr>
            <p:cNvPr id="879" name="Google Shape;879;p10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03350" y="1213075"/>
              <a:ext cx="2564700" cy="2564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0" name="Google Shape;880;p106"/>
            <p:cNvSpPr/>
            <p:nvPr/>
          </p:nvSpPr>
          <p:spPr>
            <a:xfrm>
              <a:off x="6484550" y="2606700"/>
              <a:ext cx="1201200" cy="1029000"/>
            </a:xfrm>
            <a:prstGeom prst="rect">
              <a:avLst/>
            </a:prstGeom>
            <a:solidFill>
              <a:srgbClr val="65788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venirNext forINTUIT W05 Demi"/>
                  <a:ea typeface="AvenirNext forINTUIT W05 Demi"/>
                  <a:cs typeface="AvenirNext forINTUIT W05 Demi"/>
                  <a:sym typeface="AvenirNext forINTUIT W05 Demi"/>
                </a:rPr>
                <a:t>Key Manager (KMngr)</a:t>
              </a:r>
              <a:endParaRPr>
                <a:solidFill>
                  <a:schemeClr val="lt1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endParaRPr>
            </a:p>
          </p:txBody>
        </p:sp>
      </p:grpSp>
      <p:sp>
        <p:nvSpPr>
          <p:cNvPr id="881" name="Google Shape;881;p10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chemeClr val="accent6"/>
                </a:solidFill>
              </a:rPr>
              <a:t>Multi-Tenant Architecture</a:t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882" name="Google Shape;882;p106"/>
          <p:cNvGrpSpPr/>
          <p:nvPr/>
        </p:nvGrpSpPr>
        <p:grpSpPr>
          <a:xfrm>
            <a:off x="5803350" y="1746475"/>
            <a:ext cx="2564700" cy="2564700"/>
            <a:chOff x="5803350" y="1136875"/>
            <a:chExt cx="2564700" cy="2564700"/>
          </a:xfrm>
        </p:grpSpPr>
        <p:pic>
          <p:nvPicPr>
            <p:cNvPr id="883" name="Google Shape;883;p10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03350" y="1136875"/>
              <a:ext cx="2564700" cy="2564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4" name="Google Shape;884;p106"/>
            <p:cNvSpPr/>
            <p:nvPr/>
          </p:nvSpPr>
          <p:spPr>
            <a:xfrm>
              <a:off x="6484550" y="2530500"/>
              <a:ext cx="1201200" cy="1029000"/>
            </a:xfrm>
            <a:prstGeom prst="rect">
              <a:avLst/>
            </a:prstGeom>
            <a:solidFill>
              <a:srgbClr val="65788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venirNext forINTUIT W05 Demi"/>
                  <a:ea typeface="AvenirNext forINTUIT W05 Demi"/>
                  <a:cs typeface="AvenirNext forINTUIT W05 Demi"/>
                  <a:sym typeface="AvenirNext forINTUIT W05 Demi"/>
                </a:rPr>
                <a:t>Data Producer Manager (DPMngr)</a:t>
              </a:r>
              <a:endParaRPr>
                <a:solidFill>
                  <a:schemeClr val="lt1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endParaRPr>
            </a:p>
          </p:txBody>
        </p:sp>
      </p:grpSp>
      <p:sp>
        <p:nvSpPr>
          <p:cNvPr id="885" name="Google Shape;885;p106"/>
          <p:cNvSpPr/>
          <p:nvPr/>
        </p:nvSpPr>
        <p:spPr>
          <a:xfrm>
            <a:off x="6521475" y="5126525"/>
            <a:ext cx="1099800" cy="10998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Client</a:t>
            </a:r>
            <a:r>
              <a:rPr lang="en-US" sz="1000" b="1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1</a:t>
            </a:r>
            <a:endParaRPr sz="1000" b="1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grpSp>
        <p:nvGrpSpPr>
          <p:cNvPr id="886" name="Google Shape;886;p106"/>
          <p:cNvGrpSpPr/>
          <p:nvPr/>
        </p:nvGrpSpPr>
        <p:grpSpPr>
          <a:xfrm>
            <a:off x="7926500" y="5668925"/>
            <a:ext cx="585350" cy="78000"/>
            <a:chOff x="8221300" y="5211725"/>
            <a:chExt cx="585350" cy="78000"/>
          </a:xfrm>
        </p:grpSpPr>
        <p:sp>
          <p:nvSpPr>
            <p:cNvPr id="887" name="Google Shape;887;p106"/>
            <p:cNvSpPr/>
            <p:nvPr/>
          </p:nvSpPr>
          <p:spPr>
            <a:xfrm>
              <a:off x="8728650" y="5211725"/>
              <a:ext cx="78000" cy="780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endParaRPr>
            </a:p>
          </p:txBody>
        </p:sp>
        <p:sp>
          <p:nvSpPr>
            <p:cNvPr id="888" name="Google Shape;888;p106"/>
            <p:cNvSpPr/>
            <p:nvPr/>
          </p:nvSpPr>
          <p:spPr>
            <a:xfrm>
              <a:off x="8474975" y="5211725"/>
              <a:ext cx="78000" cy="780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endParaRPr>
            </a:p>
          </p:txBody>
        </p:sp>
        <p:sp>
          <p:nvSpPr>
            <p:cNvPr id="889" name="Google Shape;889;p106"/>
            <p:cNvSpPr/>
            <p:nvPr/>
          </p:nvSpPr>
          <p:spPr>
            <a:xfrm>
              <a:off x="8221300" y="5211725"/>
              <a:ext cx="78000" cy="780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endParaRPr>
            </a:p>
          </p:txBody>
        </p:sp>
      </p:grpSp>
      <p:cxnSp>
        <p:nvCxnSpPr>
          <p:cNvPr id="890" name="Google Shape;890;p106"/>
          <p:cNvCxnSpPr>
            <a:stCxn id="891" idx="0"/>
          </p:cNvCxnSpPr>
          <p:nvPr/>
        </p:nvCxnSpPr>
        <p:spPr>
          <a:xfrm rot="10800000">
            <a:off x="7822450" y="4192625"/>
            <a:ext cx="1484700" cy="9339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2" name="Google Shape;892;p106"/>
          <p:cNvCxnSpPr>
            <a:stCxn id="885" idx="0"/>
          </p:cNvCxnSpPr>
          <p:nvPr/>
        </p:nvCxnSpPr>
        <p:spPr>
          <a:xfrm rot="10800000" flipH="1">
            <a:off x="7071375" y="4235225"/>
            <a:ext cx="1472100" cy="891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3" name="Google Shape;893;p106"/>
          <p:cNvCxnSpPr>
            <a:stCxn id="891" idx="0"/>
            <a:endCxn id="880" idx="2"/>
          </p:cNvCxnSpPr>
          <p:nvPr/>
        </p:nvCxnSpPr>
        <p:spPr>
          <a:xfrm rot="10800000">
            <a:off x="9306550" y="4175225"/>
            <a:ext cx="600" cy="951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4" name="Google Shape;894;p106"/>
          <p:cNvCxnSpPr>
            <a:stCxn id="885" idx="0"/>
            <a:endCxn id="884" idx="2"/>
          </p:cNvCxnSpPr>
          <p:nvPr/>
        </p:nvCxnSpPr>
        <p:spPr>
          <a:xfrm rot="10800000" flipH="1">
            <a:off x="7071375" y="4169225"/>
            <a:ext cx="13800" cy="957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95" name="Google Shape;895;p106"/>
          <p:cNvSpPr/>
          <p:nvPr/>
        </p:nvSpPr>
        <p:spPr>
          <a:xfrm>
            <a:off x="549600" y="1782600"/>
            <a:ext cx="5075400" cy="29976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accent6"/>
                </a:solidFill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rPr>
              <a:t>System security requirements:</a:t>
            </a:r>
            <a:endParaRPr sz="2200">
              <a:solidFill>
                <a:schemeClr val="accent6"/>
              </a:solidFill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  <a:p>
            <a:pPr marL="190500" lvl="2" indent="-203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Char char="◆"/>
            </a:pPr>
            <a:r>
              <a:rPr lang="en-US" sz="2200">
                <a:solidFill>
                  <a:schemeClr val="l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Client cannot derive keys w/o servers</a:t>
            </a:r>
            <a:endParaRPr sz="2200">
              <a:solidFill>
                <a:schemeClr val="lt2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  <a:p>
            <a:pPr marL="190500" lvl="2" indent="-203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◆"/>
            </a:pPr>
            <a:r>
              <a:rPr lang="en-US" sz="2200">
                <a:solidFill>
                  <a:schemeClr val="lt2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(non-colluding) Servers cannot learn the derived keys</a:t>
            </a:r>
            <a:endParaRPr sz="2200">
              <a:solidFill>
                <a:schemeClr val="accent6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891" name="Google Shape;891;p106"/>
          <p:cNvSpPr/>
          <p:nvPr/>
        </p:nvSpPr>
        <p:spPr>
          <a:xfrm>
            <a:off x="8757250" y="5126525"/>
            <a:ext cx="1099800" cy="10998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Client</a:t>
            </a:r>
            <a:r>
              <a:rPr lang="en-US" sz="1000" b="1">
                <a:solidFill>
                  <a:schemeClr val="dk1"/>
                </a:solidFill>
                <a:latin typeface="Avenir Next For Intuit"/>
                <a:ea typeface="Avenir Next For Intuit"/>
                <a:cs typeface="Avenir Next For Intuit"/>
                <a:sym typeface="Avenir Next For Intuit"/>
              </a:rPr>
              <a:t>k</a:t>
            </a:r>
            <a:endParaRPr sz="1000" b="1">
              <a:solidFill>
                <a:schemeClr val="dk1"/>
              </a:solidFill>
              <a:latin typeface="Avenir Next For Intuit"/>
              <a:ea typeface="Avenir Next For Intuit"/>
              <a:cs typeface="Avenir Next For Intuit"/>
              <a:sym typeface="Avenir Next For Intuit"/>
            </a:endParaRPr>
          </a:p>
        </p:txBody>
      </p:sp>
      <p:sp>
        <p:nvSpPr>
          <p:cNvPr id="896" name="Google Shape;896;p106"/>
          <p:cNvSpPr txBox="1"/>
          <p:nvPr/>
        </p:nvSpPr>
        <p:spPr>
          <a:xfrm>
            <a:off x="9448200" y="4504872"/>
            <a:ext cx="2564700" cy="461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6D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Derive key with servers</a:t>
            </a:r>
            <a:endParaRPr/>
          </a:p>
        </p:txBody>
      </p:sp>
      <p:sp>
        <p:nvSpPr>
          <p:cNvPr id="897" name="Google Shape;897;p106"/>
          <p:cNvSpPr txBox="1"/>
          <p:nvPr/>
        </p:nvSpPr>
        <p:spPr>
          <a:xfrm>
            <a:off x="6576525" y="5719025"/>
            <a:ext cx="989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Enc/Dec</a:t>
            </a:r>
            <a:endParaRPr sz="1200"/>
          </a:p>
        </p:txBody>
      </p:sp>
      <p:sp>
        <p:nvSpPr>
          <p:cNvPr id="898" name="Google Shape;898;p106"/>
          <p:cNvSpPr txBox="1"/>
          <p:nvPr/>
        </p:nvSpPr>
        <p:spPr>
          <a:xfrm>
            <a:off x="8862525" y="5719025"/>
            <a:ext cx="989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Enc/Dec</a:t>
            </a:r>
            <a:endParaRPr sz="12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07"/>
          <p:cNvSpPr/>
          <p:nvPr/>
        </p:nvSpPr>
        <p:spPr>
          <a:xfrm rot="10800000" flipH="1">
            <a:off x="848975" y="4599150"/>
            <a:ext cx="420900" cy="150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5" name="Google Shape;905;p107"/>
          <p:cNvGrpSpPr/>
          <p:nvPr/>
        </p:nvGrpSpPr>
        <p:grpSpPr>
          <a:xfrm>
            <a:off x="2731905" y="1477512"/>
            <a:ext cx="6334622" cy="5380500"/>
            <a:chOff x="2291850" y="1470300"/>
            <a:chExt cx="6619250" cy="5782375"/>
          </a:xfrm>
        </p:grpSpPr>
        <p:pic>
          <p:nvPicPr>
            <p:cNvPr id="906" name="Google Shape;906;p10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91850" y="1470300"/>
              <a:ext cx="6378925" cy="5782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7" name="Google Shape;907;p107"/>
            <p:cNvSpPr/>
            <p:nvPr/>
          </p:nvSpPr>
          <p:spPr>
            <a:xfrm>
              <a:off x="2986400" y="6282175"/>
              <a:ext cx="5924700" cy="970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endParaRPr>
            </a:p>
          </p:txBody>
        </p:sp>
      </p:grpSp>
      <p:sp>
        <p:nvSpPr>
          <p:cNvPr id="908" name="Google Shape;908;p107"/>
          <p:cNvSpPr/>
          <p:nvPr/>
        </p:nvSpPr>
        <p:spPr>
          <a:xfrm rot="10800000" flipH="1">
            <a:off x="4537375" y="2424500"/>
            <a:ext cx="1701300" cy="150000"/>
          </a:xfrm>
          <a:prstGeom prst="roundRect">
            <a:avLst>
              <a:gd name="adj" fmla="val 16667"/>
            </a:avLst>
          </a:prstGeom>
          <a:solidFill>
            <a:srgbClr val="E06666">
              <a:alpha val="452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107"/>
          <p:cNvSpPr/>
          <p:nvPr/>
        </p:nvSpPr>
        <p:spPr>
          <a:xfrm rot="10800000" flipH="1">
            <a:off x="6162475" y="2746575"/>
            <a:ext cx="862500" cy="150000"/>
          </a:xfrm>
          <a:prstGeom prst="roundRect">
            <a:avLst>
              <a:gd name="adj" fmla="val 16667"/>
            </a:avLst>
          </a:prstGeom>
          <a:solidFill>
            <a:srgbClr val="E06666">
              <a:alpha val="452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107"/>
          <p:cNvSpPr/>
          <p:nvPr/>
        </p:nvSpPr>
        <p:spPr>
          <a:xfrm rot="10800000" flipH="1">
            <a:off x="4537375" y="3165475"/>
            <a:ext cx="1715400" cy="150000"/>
          </a:xfrm>
          <a:prstGeom prst="roundRect">
            <a:avLst>
              <a:gd name="adj" fmla="val 16667"/>
            </a:avLst>
          </a:prstGeom>
          <a:solidFill>
            <a:srgbClr val="E06666">
              <a:alpha val="452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107"/>
          <p:cNvSpPr/>
          <p:nvPr/>
        </p:nvSpPr>
        <p:spPr>
          <a:xfrm rot="10800000" flipH="1">
            <a:off x="6117950" y="3501700"/>
            <a:ext cx="1916400" cy="150000"/>
          </a:xfrm>
          <a:prstGeom prst="roundRect">
            <a:avLst>
              <a:gd name="adj" fmla="val 16667"/>
            </a:avLst>
          </a:prstGeom>
          <a:solidFill>
            <a:srgbClr val="E06666">
              <a:alpha val="452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107"/>
          <p:cNvSpPr/>
          <p:nvPr/>
        </p:nvSpPr>
        <p:spPr>
          <a:xfrm rot="10800000" flipH="1">
            <a:off x="4513550" y="3837925"/>
            <a:ext cx="3520800" cy="150000"/>
          </a:xfrm>
          <a:prstGeom prst="roundRect">
            <a:avLst>
              <a:gd name="adj" fmla="val 0"/>
            </a:avLst>
          </a:prstGeom>
          <a:solidFill>
            <a:srgbClr val="E06666">
              <a:alpha val="452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107"/>
          <p:cNvSpPr/>
          <p:nvPr/>
        </p:nvSpPr>
        <p:spPr>
          <a:xfrm rot="10800000" flipH="1">
            <a:off x="8008550" y="4059250"/>
            <a:ext cx="862500" cy="264900"/>
          </a:xfrm>
          <a:prstGeom prst="roundRect">
            <a:avLst>
              <a:gd name="adj" fmla="val 16667"/>
            </a:avLst>
          </a:prstGeom>
          <a:solidFill>
            <a:srgbClr val="E06666">
              <a:alpha val="452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107"/>
          <p:cNvSpPr/>
          <p:nvPr/>
        </p:nvSpPr>
        <p:spPr>
          <a:xfrm rot="10800000" flipH="1">
            <a:off x="8008550" y="4494450"/>
            <a:ext cx="862500" cy="264900"/>
          </a:xfrm>
          <a:prstGeom prst="roundRect">
            <a:avLst>
              <a:gd name="adj" fmla="val 16667"/>
            </a:avLst>
          </a:prstGeom>
          <a:solidFill>
            <a:srgbClr val="E06666">
              <a:alpha val="452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107"/>
          <p:cNvSpPr/>
          <p:nvPr/>
        </p:nvSpPr>
        <p:spPr>
          <a:xfrm rot="10800000" flipH="1">
            <a:off x="4564200" y="5005975"/>
            <a:ext cx="3456000" cy="99600"/>
          </a:xfrm>
          <a:prstGeom prst="roundRect">
            <a:avLst>
              <a:gd name="adj" fmla="val 0"/>
            </a:avLst>
          </a:prstGeom>
          <a:solidFill>
            <a:srgbClr val="E06666">
              <a:alpha val="452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07"/>
          <p:cNvSpPr/>
          <p:nvPr/>
        </p:nvSpPr>
        <p:spPr>
          <a:xfrm rot="10800000" flipH="1">
            <a:off x="4564200" y="5251350"/>
            <a:ext cx="862500" cy="264900"/>
          </a:xfrm>
          <a:prstGeom prst="roundRect">
            <a:avLst>
              <a:gd name="adj" fmla="val 16667"/>
            </a:avLst>
          </a:prstGeom>
          <a:solidFill>
            <a:srgbClr val="E06666">
              <a:alpha val="452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07"/>
          <p:cNvSpPr/>
          <p:nvPr/>
        </p:nvSpPr>
        <p:spPr>
          <a:xfrm rot="10800000" flipH="1">
            <a:off x="4564200" y="5585825"/>
            <a:ext cx="862500" cy="264900"/>
          </a:xfrm>
          <a:prstGeom prst="roundRect">
            <a:avLst>
              <a:gd name="adj" fmla="val 16667"/>
            </a:avLst>
          </a:prstGeom>
          <a:solidFill>
            <a:srgbClr val="E06666">
              <a:alpha val="452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07"/>
          <p:cNvSpPr txBox="1"/>
          <p:nvPr/>
        </p:nvSpPr>
        <p:spPr>
          <a:xfrm>
            <a:off x="4216626" y="1477500"/>
            <a:ext cx="749400" cy="261600"/>
          </a:xfrm>
          <a:prstGeom prst="rect">
            <a:avLst/>
          </a:pr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DD, data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07"/>
          <p:cNvSpPr txBox="1"/>
          <p:nvPr/>
        </p:nvSpPr>
        <p:spPr>
          <a:xfrm>
            <a:off x="5825475" y="1477500"/>
            <a:ext cx="486900" cy="261600"/>
          </a:xfrm>
          <a:prstGeom prst="rect">
            <a:avLst/>
          </a:pr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x←$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07"/>
          <p:cNvSpPr txBox="1"/>
          <p:nvPr/>
        </p:nvSpPr>
        <p:spPr>
          <a:xfrm>
            <a:off x="7646425" y="1325100"/>
            <a:ext cx="600300" cy="430800"/>
          </a:xfrm>
          <a:prstGeom prst="rect">
            <a:avLst/>
          </a:pr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y←$</a:t>
            </a:r>
            <a:br>
              <a:rPr lang="en-US" sz="1100">
                <a:solidFill>
                  <a:schemeClr val="lt1"/>
                </a:solidFill>
              </a:rPr>
            </a:br>
            <a:r>
              <a:rPr lang="en-US" sz="1100">
                <a:solidFill>
                  <a:schemeClr val="lt1"/>
                </a:solidFill>
              </a:rPr>
              <a:t>v←$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921" name="Google Shape;921;p107"/>
          <p:cNvSpPr txBox="1"/>
          <p:nvPr/>
        </p:nvSpPr>
        <p:spPr>
          <a:xfrm>
            <a:off x="9005975" y="1574975"/>
            <a:ext cx="2604600" cy="58500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venir"/>
              <a:buChar char="•"/>
            </a:pPr>
            <a:r>
              <a:rPr lang="en-US" sz="1600">
                <a:solidFill>
                  <a:srgbClr val="3C404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rootkey= x*y mod p</a:t>
            </a:r>
            <a:endParaRPr sz="1600">
              <a:solidFill>
                <a:srgbClr val="3C404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venir"/>
              <a:buChar char="•"/>
            </a:pPr>
            <a:r>
              <a:rPr lang="en-US" sz="1600">
                <a:solidFill>
                  <a:srgbClr val="3C404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All arithmetic is mod p</a:t>
            </a:r>
            <a:endParaRPr sz="160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22" name="Google Shape;922;p107"/>
          <p:cNvSpPr txBox="1"/>
          <p:nvPr/>
        </p:nvSpPr>
        <p:spPr>
          <a:xfrm>
            <a:off x="-141350" y="4494450"/>
            <a:ext cx="26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D0D0D"/>
              </a:solidFill>
            </a:endParaRPr>
          </a:p>
        </p:txBody>
      </p:sp>
      <p:pic>
        <p:nvPicPr>
          <p:cNvPr id="923" name="Google Shape;923;p107" descr="Database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351" y="3917851"/>
            <a:ext cx="2065250" cy="2065250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p107"/>
          <p:cNvSpPr txBox="1"/>
          <p:nvPr/>
        </p:nvSpPr>
        <p:spPr>
          <a:xfrm>
            <a:off x="767675" y="4563750"/>
            <a:ext cx="1018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(digest, ctxt)</a:t>
            </a:r>
            <a:endParaRPr sz="900" i="0" u="none" strike="noStrike" cap="none">
              <a:solidFill>
                <a:schemeClr val="dk1"/>
              </a:solidFill>
              <a:latin typeface="AvenirNext forINTUIT W05 Medium"/>
              <a:ea typeface="AvenirNext forINTUIT W05 Medium"/>
              <a:cs typeface="AvenirNext forINTUIT W05 Medium"/>
              <a:sym typeface="AvenirNext forINTUIT W05 Medium"/>
            </a:endParaRPr>
          </a:p>
        </p:txBody>
      </p:sp>
      <p:sp>
        <p:nvSpPr>
          <p:cNvPr id="925" name="Google Shape;925;p107"/>
          <p:cNvSpPr txBox="1"/>
          <p:nvPr/>
        </p:nvSpPr>
        <p:spPr>
          <a:xfrm>
            <a:off x="723275" y="5005975"/>
            <a:ext cx="1332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(digest_</a:t>
            </a:r>
            <a:r>
              <a:rPr lang="en-US" sz="600">
                <a:solidFill>
                  <a:schemeClr val="dk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2</a:t>
            </a:r>
            <a:r>
              <a:rPr lang="en-US" sz="900">
                <a:solidFill>
                  <a:schemeClr val="dk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, ctxt_</a:t>
            </a:r>
            <a:r>
              <a:rPr lang="en-US" sz="600">
                <a:solidFill>
                  <a:schemeClr val="dk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2</a:t>
            </a:r>
            <a:r>
              <a:rPr lang="en-US" sz="900">
                <a:solidFill>
                  <a:schemeClr val="dk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)</a:t>
            </a:r>
            <a:endParaRPr sz="900" i="0" u="none" strike="noStrike" cap="none">
              <a:solidFill>
                <a:schemeClr val="dk1"/>
              </a:solidFill>
              <a:latin typeface="AvenirNext forINTUIT W05 Medium"/>
              <a:ea typeface="AvenirNext forINTUIT W05 Medium"/>
              <a:cs typeface="AvenirNext forINTUIT W05 Medium"/>
              <a:sym typeface="AvenirNext forINTUIT W05 Medium"/>
            </a:endParaRPr>
          </a:p>
        </p:txBody>
      </p:sp>
      <p:sp>
        <p:nvSpPr>
          <p:cNvPr id="926" name="Google Shape;926;p107"/>
          <p:cNvSpPr txBox="1"/>
          <p:nvPr/>
        </p:nvSpPr>
        <p:spPr>
          <a:xfrm>
            <a:off x="723275" y="5448200"/>
            <a:ext cx="1260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(digest_</a:t>
            </a:r>
            <a:r>
              <a:rPr lang="en-US" sz="600">
                <a:solidFill>
                  <a:schemeClr val="dk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k</a:t>
            </a:r>
            <a:r>
              <a:rPr lang="en-US" sz="900">
                <a:solidFill>
                  <a:schemeClr val="dk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, ctxt_</a:t>
            </a:r>
            <a:r>
              <a:rPr lang="en-US" sz="600">
                <a:solidFill>
                  <a:schemeClr val="dk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k</a:t>
            </a:r>
            <a:r>
              <a:rPr lang="en-US" sz="900">
                <a:solidFill>
                  <a:schemeClr val="dk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)</a:t>
            </a:r>
            <a:endParaRPr sz="900" i="0" u="none" strike="noStrike" cap="none">
              <a:solidFill>
                <a:schemeClr val="dk1"/>
              </a:solidFill>
              <a:latin typeface="AvenirNext forINTUIT W05 Medium"/>
              <a:ea typeface="AvenirNext forINTUIT W05 Medium"/>
              <a:cs typeface="AvenirNext forINTUIT W05 Medium"/>
              <a:sym typeface="AvenirNext forINTUIT W05 Medium"/>
            </a:endParaRPr>
          </a:p>
        </p:txBody>
      </p:sp>
      <p:sp>
        <p:nvSpPr>
          <p:cNvPr id="927" name="Google Shape;927;p107"/>
          <p:cNvSpPr/>
          <p:nvPr/>
        </p:nvSpPr>
        <p:spPr>
          <a:xfrm>
            <a:off x="2786400" y="5509625"/>
            <a:ext cx="862500" cy="26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rPr>
              <a:t>ctxt=</a:t>
            </a:r>
            <a:endParaRPr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  <p:sp>
        <p:nvSpPr>
          <p:cNvPr id="928" name="Google Shape;928;p107"/>
          <p:cNvSpPr txBox="1">
            <a:spLocks noGrp="1"/>
          </p:cNvSpPr>
          <p:nvPr>
            <p:ph type="title"/>
          </p:nvPr>
        </p:nvSpPr>
        <p:spPr>
          <a:xfrm>
            <a:off x="408300" y="539125"/>
            <a:ext cx="12389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Key Derivation for Encryption – From Derivation Data DD</a:t>
            </a:r>
            <a:endParaRPr sz="3500"/>
          </a:p>
        </p:txBody>
      </p:sp>
      <p:sp>
        <p:nvSpPr>
          <p:cNvPr id="929" name="Google Shape;929;p107"/>
          <p:cNvSpPr txBox="1"/>
          <p:nvPr/>
        </p:nvSpPr>
        <p:spPr>
          <a:xfrm>
            <a:off x="2638925" y="4804200"/>
            <a:ext cx="3155400" cy="338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C404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dk=HKDF(v,digest)*rootkey</a:t>
            </a:r>
            <a:endParaRPr sz="1600">
              <a:solidFill>
                <a:srgbClr val="3C404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30" name="Google Shape;930;p107"/>
          <p:cNvSpPr/>
          <p:nvPr/>
        </p:nvSpPr>
        <p:spPr>
          <a:xfrm>
            <a:off x="848975" y="3055000"/>
            <a:ext cx="2085000" cy="1043400"/>
          </a:xfrm>
          <a:prstGeom prst="wedgeEllipseCallout">
            <a:avLst>
              <a:gd name="adj1" fmla="val -41116"/>
              <a:gd name="adj2" fmla="val 8627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Used to re-derive key for decryption</a:t>
            </a:r>
            <a:endParaRPr>
              <a:solidFill>
                <a:schemeClr val="lt1"/>
              </a:solidFill>
              <a:latin typeface="AvenirNext forINTUIT W05 Demi"/>
              <a:ea typeface="AvenirNext forINTUIT W05 Demi"/>
              <a:cs typeface="AvenirNext forINTUIT W05 Demi"/>
              <a:sym typeface="AvenirNext forINTUIT W05 Dem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08"/>
          <p:cNvSpPr/>
          <p:nvPr/>
        </p:nvSpPr>
        <p:spPr>
          <a:xfrm rot="10800000" flipH="1">
            <a:off x="848975" y="4599150"/>
            <a:ext cx="420900" cy="150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7" name="Google Shape;937;p108"/>
          <p:cNvGrpSpPr/>
          <p:nvPr/>
        </p:nvGrpSpPr>
        <p:grpSpPr>
          <a:xfrm>
            <a:off x="2731905" y="1477512"/>
            <a:ext cx="6334622" cy="5380500"/>
            <a:chOff x="2291850" y="1470300"/>
            <a:chExt cx="6619250" cy="5782375"/>
          </a:xfrm>
        </p:grpSpPr>
        <p:pic>
          <p:nvPicPr>
            <p:cNvPr id="938" name="Google Shape;938;p10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91850" y="1470300"/>
              <a:ext cx="6378925" cy="5782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9" name="Google Shape;939;p108"/>
            <p:cNvSpPr/>
            <p:nvPr/>
          </p:nvSpPr>
          <p:spPr>
            <a:xfrm>
              <a:off x="2986400" y="6282175"/>
              <a:ext cx="5924700" cy="970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nirNext forINTUIT W05 Demi"/>
                <a:ea typeface="AvenirNext forINTUIT W05 Demi"/>
                <a:cs typeface="AvenirNext forINTUIT W05 Demi"/>
                <a:sym typeface="AvenirNext forINTUIT W05 Demi"/>
              </a:endParaRPr>
            </a:p>
          </p:txBody>
        </p:sp>
      </p:grpSp>
      <p:sp>
        <p:nvSpPr>
          <p:cNvPr id="940" name="Google Shape;940;p108"/>
          <p:cNvSpPr/>
          <p:nvPr/>
        </p:nvSpPr>
        <p:spPr>
          <a:xfrm rot="10800000" flipH="1">
            <a:off x="4537375" y="2424500"/>
            <a:ext cx="1701300" cy="150000"/>
          </a:xfrm>
          <a:prstGeom prst="roundRect">
            <a:avLst>
              <a:gd name="adj" fmla="val 16667"/>
            </a:avLst>
          </a:prstGeom>
          <a:solidFill>
            <a:srgbClr val="E06666">
              <a:alpha val="452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108"/>
          <p:cNvSpPr/>
          <p:nvPr/>
        </p:nvSpPr>
        <p:spPr>
          <a:xfrm rot="10800000" flipH="1">
            <a:off x="6162475" y="2746575"/>
            <a:ext cx="862500" cy="150000"/>
          </a:xfrm>
          <a:prstGeom prst="roundRect">
            <a:avLst>
              <a:gd name="adj" fmla="val 16667"/>
            </a:avLst>
          </a:prstGeom>
          <a:solidFill>
            <a:srgbClr val="E06666">
              <a:alpha val="452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108"/>
          <p:cNvSpPr/>
          <p:nvPr/>
        </p:nvSpPr>
        <p:spPr>
          <a:xfrm rot="10800000" flipH="1">
            <a:off x="4537375" y="3165475"/>
            <a:ext cx="1715400" cy="150000"/>
          </a:xfrm>
          <a:prstGeom prst="roundRect">
            <a:avLst>
              <a:gd name="adj" fmla="val 16667"/>
            </a:avLst>
          </a:prstGeom>
          <a:solidFill>
            <a:srgbClr val="E06666">
              <a:alpha val="452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108"/>
          <p:cNvSpPr/>
          <p:nvPr/>
        </p:nvSpPr>
        <p:spPr>
          <a:xfrm rot="10800000" flipH="1">
            <a:off x="6117950" y="3501700"/>
            <a:ext cx="1916400" cy="150000"/>
          </a:xfrm>
          <a:prstGeom prst="roundRect">
            <a:avLst>
              <a:gd name="adj" fmla="val 16667"/>
            </a:avLst>
          </a:prstGeom>
          <a:solidFill>
            <a:srgbClr val="E06666">
              <a:alpha val="452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108"/>
          <p:cNvSpPr/>
          <p:nvPr/>
        </p:nvSpPr>
        <p:spPr>
          <a:xfrm rot="10800000" flipH="1">
            <a:off x="4513550" y="3837925"/>
            <a:ext cx="3520800" cy="150000"/>
          </a:xfrm>
          <a:prstGeom prst="roundRect">
            <a:avLst>
              <a:gd name="adj" fmla="val 0"/>
            </a:avLst>
          </a:prstGeom>
          <a:solidFill>
            <a:srgbClr val="E06666">
              <a:alpha val="452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108"/>
          <p:cNvSpPr/>
          <p:nvPr/>
        </p:nvSpPr>
        <p:spPr>
          <a:xfrm rot="10800000" flipH="1">
            <a:off x="8008550" y="4059250"/>
            <a:ext cx="862500" cy="264900"/>
          </a:xfrm>
          <a:prstGeom prst="roundRect">
            <a:avLst>
              <a:gd name="adj" fmla="val 16667"/>
            </a:avLst>
          </a:prstGeom>
          <a:solidFill>
            <a:srgbClr val="E06666">
              <a:alpha val="452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108"/>
          <p:cNvSpPr/>
          <p:nvPr/>
        </p:nvSpPr>
        <p:spPr>
          <a:xfrm rot="10800000" flipH="1">
            <a:off x="8008550" y="4494450"/>
            <a:ext cx="862500" cy="264900"/>
          </a:xfrm>
          <a:prstGeom prst="roundRect">
            <a:avLst>
              <a:gd name="adj" fmla="val 16667"/>
            </a:avLst>
          </a:prstGeom>
          <a:solidFill>
            <a:srgbClr val="E06666">
              <a:alpha val="452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108"/>
          <p:cNvSpPr/>
          <p:nvPr/>
        </p:nvSpPr>
        <p:spPr>
          <a:xfrm rot="10800000" flipH="1">
            <a:off x="4564200" y="5005975"/>
            <a:ext cx="3456000" cy="99600"/>
          </a:xfrm>
          <a:prstGeom prst="roundRect">
            <a:avLst>
              <a:gd name="adj" fmla="val 0"/>
            </a:avLst>
          </a:prstGeom>
          <a:solidFill>
            <a:srgbClr val="E06666">
              <a:alpha val="452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108"/>
          <p:cNvSpPr/>
          <p:nvPr/>
        </p:nvSpPr>
        <p:spPr>
          <a:xfrm rot="10800000" flipH="1">
            <a:off x="4564200" y="5251350"/>
            <a:ext cx="862500" cy="264900"/>
          </a:xfrm>
          <a:prstGeom prst="roundRect">
            <a:avLst>
              <a:gd name="adj" fmla="val 16667"/>
            </a:avLst>
          </a:prstGeom>
          <a:solidFill>
            <a:srgbClr val="E06666">
              <a:alpha val="452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108"/>
          <p:cNvSpPr/>
          <p:nvPr/>
        </p:nvSpPr>
        <p:spPr>
          <a:xfrm rot="10800000" flipH="1">
            <a:off x="4564200" y="5585825"/>
            <a:ext cx="862500" cy="264900"/>
          </a:xfrm>
          <a:prstGeom prst="roundRect">
            <a:avLst>
              <a:gd name="adj" fmla="val 16667"/>
            </a:avLst>
          </a:prstGeom>
          <a:solidFill>
            <a:srgbClr val="E06666">
              <a:alpha val="452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108"/>
          <p:cNvSpPr txBox="1"/>
          <p:nvPr/>
        </p:nvSpPr>
        <p:spPr>
          <a:xfrm>
            <a:off x="5825475" y="1477500"/>
            <a:ext cx="486900" cy="261600"/>
          </a:xfrm>
          <a:prstGeom prst="rect">
            <a:avLst/>
          </a:pr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x←$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108"/>
          <p:cNvSpPr txBox="1"/>
          <p:nvPr/>
        </p:nvSpPr>
        <p:spPr>
          <a:xfrm>
            <a:off x="7646425" y="1325100"/>
            <a:ext cx="600300" cy="430800"/>
          </a:xfrm>
          <a:prstGeom prst="rect">
            <a:avLst/>
          </a:pr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y←$</a:t>
            </a:r>
            <a:br>
              <a:rPr lang="en-US" sz="1100">
                <a:solidFill>
                  <a:schemeClr val="lt1"/>
                </a:solidFill>
              </a:rPr>
            </a:br>
            <a:r>
              <a:rPr lang="en-US" sz="1100">
                <a:solidFill>
                  <a:schemeClr val="lt1"/>
                </a:solidFill>
              </a:rPr>
              <a:t>v←$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952" name="Google Shape;952;p108"/>
          <p:cNvSpPr txBox="1"/>
          <p:nvPr/>
        </p:nvSpPr>
        <p:spPr>
          <a:xfrm>
            <a:off x="9005975" y="1574975"/>
            <a:ext cx="2604600" cy="58500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venir"/>
              <a:buChar char="•"/>
            </a:pPr>
            <a:r>
              <a:rPr lang="en-US" sz="1600">
                <a:solidFill>
                  <a:srgbClr val="3C404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rootkey= x*y mod p</a:t>
            </a:r>
            <a:endParaRPr sz="1600">
              <a:solidFill>
                <a:srgbClr val="3C404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venir"/>
              <a:buChar char="•"/>
            </a:pPr>
            <a:r>
              <a:rPr lang="en-US" sz="1600">
                <a:solidFill>
                  <a:srgbClr val="3C404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All arithmetic is mod p</a:t>
            </a:r>
            <a:endParaRPr sz="160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53" name="Google Shape;953;p108"/>
          <p:cNvSpPr txBox="1"/>
          <p:nvPr/>
        </p:nvSpPr>
        <p:spPr>
          <a:xfrm>
            <a:off x="-141350" y="4494450"/>
            <a:ext cx="26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D0D0D"/>
              </a:solidFill>
            </a:endParaRPr>
          </a:p>
        </p:txBody>
      </p:sp>
      <p:pic>
        <p:nvPicPr>
          <p:cNvPr id="954" name="Google Shape;954;p108" descr="Database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351" y="3917851"/>
            <a:ext cx="2065250" cy="2065250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108"/>
          <p:cNvSpPr txBox="1"/>
          <p:nvPr/>
        </p:nvSpPr>
        <p:spPr>
          <a:xfrm>
            <a:off x="767675" y="4563750"/>
            <a:ext cx="1018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(digest, ctxt)</a:t>
            </a:r>
            <a:endParaRPr sz="900" i="0" u="none" strike="noStrike" cap="none">
              <a:solidFill>
                <a:schemeClr val="dk1"/>
              </a:solidFill>
              <a:latin typeface="AvenirNext forINTUIT W05 Medium"/>
              <a:ea typeface="AvenirNext forINTUIT W05 Medium"/>
              <a:cs typeface="AvenirNext forINTUIT W05 Medium"/>
              <a:sym typeface="AvenirNext forINTUIT W05 Medium"/>
            </a:endParaRPr>
          </a:p>
        </p:txBody>
      </p:sp>
      <p:sp>
        <p:nvSpPr>
          <p:cNvPr id="956" name="Google Shape;956;p108"/>
          <p:cNvSpPr txBox="1"/>
          <p:nvPr/>
        </p:nvSpPr>
        <p:spPr>
          <a:xfrm>
            <a:off x="723275" y="5005975"/>
            <a:ext cx="1332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(digest_</a:t>
            </a:r>
            <a:r>
              <a:rPr lang="en-US" sz="600">
                <a:solidFill>
                  <a:schemeClr val="dk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2</a:t>
            </a:r>
            <a:r>
              <a:rPr lang="en-US" sz="900">
                <a:solidFill>
                  <a:schemeClr val="dk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, ctxt_</a:t>
            </a:r>
            <a:r>
              <a:rPr lang="en-US" sz="600">
                <a:solidFill>
                  <a:schemeClr val="dk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2</a:t>
            </a:r>
            <a:r>
              <a:rPr lang="en-US" sz="900">
                <a:solidFill>
                  <a:schemeClr val="dk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)</a:t>
            </a:r>
            <a:endParaRPr sz="900" i="0" u="none" strike="noStrike" cap="none">
              <a:solidFill>
                <a:schemeClr val="dk1"/>
              </a:solidFill>
              <a:latin typeface="AvenirNext forINTUIT W05 Medium"/>
              <a:ea typeface="AvenirNext forINTUIT W05 Medium"/>
              <a:cs typeface="AvenirNext forINTUIT W05 Medium"/>
              <a:sym typeface="AvenirNext forINTUIT W05 Medium"/>
            </a:endParaRPr>
          </a:p>
        </p:txBody>
      </p:sp>
      <p:sp>
        <p:nvSpPr>
          <p:cNvPr id="957" name="Google Shape;957;p108"/>
          <p:cNvSpPr txBox="1"/>
          <p:nvPr/>
        </p:nvSpPr>
        <p:spPr>
          <a:xfrm>
            <a:off x="723275" y="5448200"/>
            <a:ext cx="1260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(digest_</a:t>
            </a:r>
            <a:r>
              <a:rPr lang="en-US" sz="600">
                <a:solidFill>
                  <a:schemeClr val="dk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k</a:t>
            </a:r>
            <a:r>
              <a:rPr lang="en-US" sz="900">
                <a:solidFill>
                  <a:schemeClr val="dk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, ctxt_</a:t>
            </a:r>
            <a:r>
              <a:rPr lang="en-US" sz="600">
                <a:solidFill>
                  <a:schemeClr val="dk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k</a:t>
            </a:r>
            <a:r>
              <a:rPr lang="en-US" sz="900">
                <a:solidFill>
                  <a:schemeClr val="dk1"/>
                </a:solidFill>
                <a:latin typeface="AvenirNext forINTUIT W05 Medium"/>
                <a:ea typeface="AvenirNext forINTUIT W05 Medium"/>
                <a:cs typeface="AvenirNext forINTUIT W05 Medium"/>
                <a:sym typeface="AvenirNext forINTUIT W05 Medium"/>
              </a:rPr>
              <a:t>)</a:t>
            </a:r>
            <a:endParaRPr sz="900" i="0" u="none" strike="noStrike" cap="none">
              <a:solidFill>
                <a:schemeClr val="dk1"/>
              </a:solidFill>
              <a:latin typeface="AvenirNext forINTUIT W05 Medium"/>
              <a:ea typeface="AvenirNext forINTUIT W05 Medium"/>
              <a:cs typeface="AvenirNext forINTUIT W05 Medium"/>
              <a:sym typeface="AvenirNext forINTUIT W05 Medium"/>
            </a:endParaRPr>
          </a:p>
        </p:txBody>
      </p:sp>
      <p:sp>
        <p:nvSpPr>
          <p:cNvPr id="958" name="Google Shape;958;p108"/>
          <p:cNvSpPr txBox="1">
            <a:spLocks noGrp="1"/>
          </p:cNvSpPr>
          <p:nvPr>
            <p:ph type="title"/>
          </p:nvPr>
        </p:nvSpPr>
        <p:spPr>
          <a:xfrm>
            <a:off x="408300" y="539125"/>
            <a:ext cx="12389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Key Derivation for Encryption – From Derivation Data DD</a:t>
            </a:r>
            <a:endParaRPr sz="3500"/>
          </a:p>
        </p:txBody>
      </p:sp>
      <p:sp>
        <p:nvSpPr>
          <p:cNvPr id="959" name="Google Shape;959;p108"/>
          <p:cNvSpPr txBox="1"/>
          <p:nvPr/>
        </p:nvSpPr>
        <p:spPr>
          <a:xfrm>
            <a:off x="2638925" y="4804200"/>
            <a:ext cx="3155400" cy="338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C404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dk=HKDF(v,digest)*rootkey</a:t>
            </a:r>
            <a:endParaRPr sz="1600">
              <a:solidFill>
                <a:srgbClr val="3C404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60" name="Google Shape;960;p108"/>
          <p:cNvSpPr txBox="1"/>
          <p:nvPr/>
        </p:nvSpPr>
        <p:spPr>
          <a:xfrm>
            <a:off x="3794750" y="3727900"/>
            <a:ext cx="5142300" cy="64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C404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C404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C404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61" name="Google Shape;961;p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7900" y="3861873"/>
            <a:ext cx="3456000" cy="334452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108"/>
          <p:cNvSpPr txBox="1"/>
          <p:nvPr/>
        </p:nvSpPr>
        <p:spPr>
          <a:xfrm>
            <a:off x="7431575" y="5983100"/>
            <a:ext cx="4179000" cy="338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C404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**x2 relayed securely via client and cached</a:t>
            </a:r>
            <a:endParaRPr sz="1600">
              <a:solidFill>
                <a:srgbClr val="3C404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63" name="Google Shape;963;p108"/>
          <p:cNvSpPr txBox="1"/>
          <p:nvPr/>
        </p:nvSpPr>
        <p:spPr>
          <a:xfrm>
            <a:off x="2847600" y="5483700"/>
            <a:ext cx="17013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C404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64" name="Google Shape;964;p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22490" y="5515925"/>
            <a:ext cx="828675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uit Core Tech_External_FY23">
  <a:themeElements>
    <a:clrScheme name="Intuit v01">
      <a:dk1>
        <a:srgbClr val="00254A"/>
      </a:dk1>
      <a:lt1>
        <a:srgbClr val="FFFFFF"/>
      </a:lt1>
      <a:dk2>
        <a:srgbClr val="E1F9FF"/>
      </a:dk2>
      <a:lt2>
        <a:srgbClr val="000000"/>
      </a:lt2>
      <a:accent1>
        <a:srgbClr val="236CFF"/>
      </a:accent1>
      <a:accent2>
        <a:srgbClr val="38E8F6"/>
      </a:accent2>
      <a:accent3>
        <a:srgbClr val="5DABFF"/>
      </a:accent3>
      <a:accent4>
        <a:srgbClr val="00D0E0"/>
      </a:accent4>
      <a:accent5>
        <a:srgbClr val="00254A"/>
      </a:accent5>
      <a:accent6>
        <a:srgbClr val="000000"/>
      </a:accent6>
      <a:hlink>
        <a:srgbClr val="236CFF"/>
      </a:hlink>
      <a:folHlink>
        <a:srgbClr val="6436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uit Core Tech_External_FY23">
  <a:themeElements>
    <a:clrScheme name="Intuit v01">
      <a:dk1>
        <a:srgbClr val="00254A"/>
      </a:dk1>
      <a:lt1>
        <a:srgbClr val="FFFFFF"/>
      </a:lt1>
      <a:dk2>
        <a:srgbClr val="E1F9FF"/>
      </a:dk2>
      <a:lt2>
        <a:srgbClr val="000000"/>
      </a:lt2>
      <a:accent1>
        <a:srgbClr val="236CFF"/>
      </a:accent1>
      <a:accent2>
        <a:srgbClr val="38E8F6"/>
      </a:accent2>
      <a:accent3>
        <a:srgbClr val="5DABFF"/>
      </a:accent3>
      <a:accent4>
        <a:srgbClr val="00D0E0"/>
      </a:accent4>
      <a:accent5>
        <a:srgbClr val="00254A"/>
      </a:accent5>
      <a:accent6>
        <a:srgbClr val="000000"/>
      </a:accent6>
      <a:hlink>
        <a:srgbClr val="236CFF"/>
      </a:hlink>
      <a:folHlink>
        <a:srgbClr val="6436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</Words>
  <Application>Microsoft Office PowerPoint</Application>
  <PresentationFormat>Widescreen</PresentationFormat>
  <Paragraphs>141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Avenir Next For Intuit</vt:lpstr>
      <vt:lpstr>AvenirNext forINTUIT W05 Medium</vt:lpstr>
      <vt:lpstr>Avenir</vt:lpstr>
      <vt:lpstr>Merriweather Sans</vt:lpstr>
      <vt:lpstr>Calibri</vt:lpstr>
      <vt:lpstr>AvenirNext forINTUIT W05 Demi</vt:lpstr>
      <vt:lpstr>Verdana</vt:lpstr>
      <vt:lpstr>Arial</vt:lpstr>
      <vt:lpstr>1_Office Theme</vt:lpstr>
      <vt:lpstr>Intuit Core Tech_External_FY23</vt:lpstr>
      <vt:lpstr>Intuit Core Tech_External_FY23</vt:lpstr>
      <vt:lpstr>A High-Performance Enterprise System for Key Management</vt:lpstr>
      <vt:lpstr>Common protection practices: Protect, using encryption, data at rest and at transit</vt:lpstr>
      <vt:lpstr>Enterprise Architecture </vt:lpstr>
      <vt:lpstr>Key Management Practices </vt:lpstr>
      <vt:lpstr>Our Results</vt:lpstr>
      <vt:lpstr>IDPS Key Management System </vt:lpstr>
      <vt:lpstr>Multi-Tenant Architecture</vt:lpstr>
      <vt:lpstr>Key Derivation for Encryption – From Derivation Data DD</vt:lpstr>
      <vt:lpstr>Key Derivation for Encryption – From Derivation Data DD</vt:lpstr>
      <vt:lpstr>Request Rate vs. Latency</vt:lpstr>
      <vt:lpstr>Daily Usage During Peak Season</vt:lpstr>
      <vt:lpstr>An In-House Solution as  a Security Enabler </vt:lpstr>
      <vt:lpstr>Why In-House Solution? </vt:lpstr>
      <vt:lpstr>Encryption Proxy</vt:lpstr>
      <vt:lpstr>Encryption Proxy</vt:lpstr>
      <vt:lpstr>Encryption Proxy</vt:lpstr>
      <vt:lpstr>Summary</vt:lpstr>
      <vt:lpstr>Questions?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High-Performance Enterprise System for Key Management</dc:title>
  <cp:lastModifiedBy>Vald, Margarita</cp:lastModifiedBy>
  <cp:revision>1</cp:revision>
  <dcterms:modified xsi:type="dcterms:W3CDTF">2024-03-27T03:36:57Z</dcterms:modified>
</cp:coreProperties>
</file>